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494" r:id="rId2"/>
    <p:sldId id="523" r:id="rId3"/>
    <p:sldId id="524" r:id="rId4"/>
    <p:sldId id="525" r:id="rId5"/>
    <p:sldId id="526" r:id="rId6"/>
    <p:sldId id="528" r:id="rId7"/>
    <p:sldId id="529" r:id="rId8"/>
    <p:sldId id="527" r:id="rId9"/>
    <p:sldId id="530" r:id="rId10"/>
    <p:sldId id="531" r:id="rId11"/>
    <p:sldId id="532" r:id="rId12"/>
    <p:sldId id="533" r:id="rId13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1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FFFF00"/>
    <a:srgbClr val="3333CC"/>
    <a:srgbClr val="0000FF"/>
    <a:srgbClr val="DDDDDD"/>
    <a:srgbClr val="3399FF"/>
    <a:srgbClr val="FFE1C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4" autoAdjust="0"/>
    <p:restoredTop sz="94192" autoAdjust="0"/>
  </p:normalViewPr>
  <p:slideViewPr>
    <p:cSldViewPr>
      <p:cViewPr varScale="1">
        <p:scale>
          <a:sx n="66" d="100"/>
          <a:sy n="66" d="100"/>
        </p:scale>
        <p:origin x="972" y="40"/>
      </p:cViewPr>
      <p:guideLst>
        <p:guide orient="horz" pos="3312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02"/>
      </p:cViewPr>
      <p:guideLst>
        <p:guide orient="horz" pos="311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FAC7A-01CE-49D8-B22C-158721C10A82}" type="doc">
      <dgm:prSet loTypeId="urn:microsoft.com/office/officeart/2005/8/layout/venn2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GB"/>
        </a:p>
      </dgm:t>
    </dgm:pt>
    <dgm:pt modelId="{231197C5-71D1-4D5C-BB9B-9E3F4BDB00C0}">
      <dgm:prSet phldrT="[Tekst]"/>
      <dgm:spPr>
        <a:solidFill>
          <a:srgbClr val="FFC000"/>
        </a:solidFill>
      </dgm:spPr>
      <dgm:t>
        <a:bodyPr/>
        <a:lstStyle/>
        <a:p>
          <a:r>
            <a:rPr lang="en-GB" dirty="0" smtClean="0"/>
            <a:t>Fishing Fleet</a:t>
          </a:r>
          <a:endParaRPr lang="en-GB" dirty="0"/>
        </a:p>
      </dgm:t>
    </dgm:pt>
    <dgm:pt modelId="{D36CB509-8758-4E83-AA34-775609883D5F}" type="parTrans" cxnId="{056C9192-DCAF-4417-99F0-966BA363E9A1}">
      <dgm:prSet/>
      <dgm:spPr/>
      <dgm:t>
        <a:bodyPr/>
        <a:lstStyle/>
        <a:p>
          <a:endParaRPr lang="en-GB"/>
        </a:p>
      </dgm:t>
    </dgm:pt>
    <dgm:pt modelId="{F115C812-3AC2-44EE-93E5-89F11EDD2D2C}" type="sibTrans" cxnId="{056C9192-DCAF-4417-99F0-966BA363E9A1}">
      <dgm:prSet/>
      <dgm:spPr/>
      <dgm:t>
        <a:bodyPr/>
        <a:lstStyle/>
        <a:p>
          <a:endParaRPr lang="en-GB"/>
        </a:p>
      </dgm:t>
    </dgm:pt>
    <dgm:pt modelId="{769F9CC6-B29D-4B31-A19D-F0F96150ABBD}">
      <dgm:prSet phldrT="[Teks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Fish quotas</a:t>
          </a:r>
          <a:endParaRPr lang="en-GB" dirty="0"/>
        </a:p>
      </dgm:t>
    </dgm:pt>
    <dgm:pt modelId="{A3884AD5-CCCC-491C-A598-F1CC90E18AEF}" type="parTrans" cxnId="{785B1081-98DD-4772-BCDB-5582A7DF3012}">
      <dgm:prSet/>
      <dgm:spPr/>
      <dgm:t>
        <a:bodyPr/>
        <a:lstStyle/>
        <a:p>
          <a:endParaRPr lang="en-GB"/>
        </a:p>
      </dgm:t>
    </dgm:pt>
    <dgm:pt modelId="{49785026-57BD-4BC7-A72B-EECD6E037587}" type="sibTrans" cxnId="{785B1081-98DD-4772-BCDB-5582A7DF3012}">
      <dgm:prSet/>
      <dgm:spPr/>
      <dgm:t>
        <a:bodyPr/>
        <a:lstStyle/>
        <a:p>
          <a:endParaRPr lang="en-GB"/>
        </a:p>
      </dgm:t>
    </dgm:pt>
    <dgm:pt modelId="{229D6070-1B93-46DB-9FBA-8B283B819D24}" type="pres">
      <dgm:prSet presAssocID="{125FAC7A-01CE-49D8-B22C-158721C10A8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FAEB54-6EEE-4931-8E2D-23D4EF570E98}" type="pres">
      <dgm:prSet presAssocID="{125FAC7A-01CE-49D8-B22C-158721C10A82}" presName="comp1" presStyleCnt="0"/>
      <dgm:spPr/>
    </dgm:pt>
    <dgm:pt modelId="{2ABB8DA4-1F9B-4D1E-936B-8E6F4D3ECC18}" type="pres">
      <dgm:prSet presAssocID="{125FAC7A-01CE-49D8-B22C-158721C10A82}" presName="circle1" presStyleLbl="node1" presStyleIdx="0" presStyleCnt="2"/>
      <dgm:spPr/>
      <dgm:t>
        <a:bodyPr/>
        <a:lstStyle/>
        <a:p>
          <a:endParaRPr lang="en-GB"/>
        </a:p>
      </dgm:t>
    </dgm:pt>
    <dgm:pt modelId="{D43AF3B8-97D0-4E02-B210-BC64BE508AB7}" type="pres">
      <dgm:prSet presAssocID="{125FAC7A-01CE-49D8-B22C-158721C10A82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CF6918-BD31-49E1-BE60-0B861273680C}" type="pres">
      <dgm:prSet presAssocID="{125FAC7A-01CE-49D8-B22C-158721C10A82}" presName="comp2" presStyleCnt="0"/>
      <dgm:spPr/>
    </dgm:pt>
    <dgm:pt modelId="{396B4679-00E2-4578-82E2-D2F4CE4AD651}" type="pres">
      <dgm:prSet presAssocID="{125FAC7A-01CE-49D8-B22C-158721C10A82}" presName="circle2" presStyleLbl="node1" presStyleIdx="1" presStyleCnt="2" custLinFactNeighborX="-368" custLinFactNeighborY="245"/>
      <dgm:spPr/>
      <dgm:t>
        <a:bodyPr/>
        <a:lstStyle/>
        <a:p>
          <a:endParaRPr lang="en-GB"/>
        </a:p>
      </dgm:t>
    </dgm:pt>
    <dgm:pt modelId="{55EE28CA-2D1F-4A02-ABDF-A219C4E05E65}" type="pres">
      <dgm:prSet presAssocID="{125FAC7A-01CE-49D8-B22C-158721C10A82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C5A906B-28F1-423B-A8B6-1B2C0E925B43}" type="presOf" srcId="{769F9CC6-B29D-4B31-A19D-F0F96150ABBD}" destId="{396B4679-00E2-4578-82E2-D2F4CE4AD651}" srcOrd="0" destOrd="0" presId="urn:microsoft.com/office/officeart/2005/8/layout/venn2"/>
    <dgm:cxn modelId="{A8ABD294-7CDF-4928-96F6-95AC240F8D7F}" type="presOf" srcId="{769F9CC6-B29D-4B31-A19D-F0F96150ABBD}" destId="{55EE28CA-2D1F-4A02-ABDF-A219C4E05E65}" srcOrd="1" destOrd="0" presId="urn:microsoft.com/office/officeart/2005/8/layout/venn2"/>
    <dgm:cxn modelId="{678A9280-F146-4473-876F-9DEA7F50C67A}" type="presOf" srcId="{231197C5-71D1-4D5C-BB9B-9E3F4BDB00C0}" destId="{D43AF3B8-97D0-4E02-B210-BC64BE508AB7}" srcOrd="1" destOrd="0" presId="urn:microsoft.com/office/officeart/2005/8/layout/venn2"/>
    <dgm:cxn modelId="{3F748571-BD4B-4F5A-AEED-0BC95C8DD69C}" type="presOf" srcId="{231197C5-71D1-4D5C-BB9B-9E3F4BDB00C0}" destId="{2ABB8DA4-1F9B-4D1E-936B-8E6F4D3ECC18}" srcOrd="0" destOrd="0" presId="urn:microsoft.com/office/officeart/2005/8/layout/venn2"/>
    <dgm:cxn modelId="{056C9192-DCAF-4417-99F0-966BA363E9A1}" srcId="{125FAC7A-01CE-49D8-B22C-158721C10A82}" destId="{231197C5-71D1-4D5C-BB9B-9E3F4BDB00C0}" srcOrd="0" destOrd="0" parTransId="{D36CB509-8758-4E83-AA34-775609883D5F}" sibTransId="{F115C812-3AC2-44EE-93E5-89F11EDD2D2C}"/>
    <dgm:cxn modelId="{719B4D47-FA71-4B16-88F5-984947FCD3A3}" type="presOf" srcId="{125FAC7A-01CE-49D8-B22C-158721C10A82}" destId="{229D6070-1B93-46DB-9FBA-8B283B819D24}" srcOrd="0" destOrd="0" presId="urn:microsoft.com/office/officeart/2005/8/layout/venn2"/>
    <dgm:cxn modelId="{785B1081-98DD-4772-BCDB-5582A7DF3012}" srcId="{125FAC7A-01CE-49D8-B22C-158721C10A82}" destId="{769F9CC6-B29D-4B31-A19D-F0F96150ABBD}" srcOrd="1" destOrd="0" parTransId="{A3884AD5-CCCC-491C-A598-F1CC90E18AEF}" sibTransId="{49785026-57BD-4BC7-A72B-EECD6E037587}"/>
    <dgm:cxn modelId="{5FFD2174-B69F-436A-A3EA-8C17D7D05C63}" type="presParOf" srcId="{229D6070-1B93-46DB-9FBA-8B283B819D24}" destId="{CAFAEB54-6EEE-4931-8E2D-23D4EF570E98}" srcOrd="0" destOrd="0" presId="urn:microsoft.com/office/officeart/2005/8/layout/venn2"/>
    <dgm:cxn modelId="{568CD4A8-133A-4625-BDE1-A9783F12B02C}" type="presParOf" srcId="{CAFAEB54-6EEE-4931-8E2D-23D4EF570E98}" destId="{2ABB8DA4-1F9B-4D1E-936B-8E6F4D3ECC18}" srcOrd="0" destOrd="0" presId="urn:microsoft.com/office/officeart/2005/8/layout/venn2"/>
    <dgm:cxn modelId="{514EA6AA-71DB-4EB9-A491-1EC99EFE353A}" type="presParOf" srcId="{CAFAEB54-6EEE-4931-8E2D-23D4EF570E98}" destId="{D43AF3B8-97D0-4E02-B210-BC64BE508AB7}" srcOrd="1" destOrd="0" presId="urn:microsoft.com/office/officeart/2005/8/layout/venn2"/>
    <dgm:cxn modelId="{42B8E80B-ED54-4C85-B5C5-D86BD9841C38}" type="presParOf" srcId="{229D6070-1B93-46DB-9FBA-8B283B819D24}" destId="{93CF6918-BD31-49E1-BE60-0B861273680C}" srcOrd="1" destOrd="0" presId="urn:microsoft.com/office/officeart/2005/8/layout/venn2"/>
    <dgm:cxn modelId="{F5AE337E-1448-4606-8FA9-EA1CAD0CA0E8}" type="presParOf" srcId="{93CF6918-BD31-49E1-BE60-0B861273680C}" destId="{396B4679-00E2-4578-82E2-D2F4CE4AD651}" srcOrd="0" destOrd="0" presId="urn:microsoft.com/office/officeart/2005/8/layout/venn2"/>
    <dgm:cxn modelId="{321688C7-5367-4E2B-91D5-C2FB3EA9BC95}" type="presParOf" srcId="{93CF6918-BD31-49E1-BE60-0B861273680C}" destId="{55EE28CA-2D1F-4A02-ABDF-A219C4E05E6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B8DA4-1F9B-4D1E-936B-8E6F4D3ECC18}">
      <dsp:nvSpPr>
        <dsp:cNvPr id="0" name=""/>
        <dsp:cNvSpPr/>
      </dsp:nvSpPr>
      <dsp:spPr>
        <a:xfrm>
          <a:off x="732706" y="0"/>
          <a:ext cx="3431132" cy="343113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Fishing Fleet</a:t>
          </a:r>
          <a:endParaRPr lang="en-GB" sz="2000" kern="1200" dirty="0"/>
        </a:p>
      </dsp:txBody>
      <dsp:txXfrm>
        <a:off x="1547600" y="257334"/>
        <a:ext cx="1801344" cy="583292"/>
      </dsp:txXfrm>
    </dsp:sp>
    <dsp:sp modelId="{396B4679-00E2-4578-82E2-D2F4CE4AD651}">
      <dsp:nvSpPr>
        <dsp:cNvPr id="0" name=""/>
        <dsp:cNvSpPr/>
      </dsp:nvSpPr>
      <dsp:spPr>
        <a:xfrm>
          <a:off x="1152128" y="857782"/>
          <a:ext cx="2573349" cy="257334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Fish quotas</a:t>
          </a:r>
          <a:endParaRPr lang="en-GB" sz="2000" kern="1200" dirty="0"/>
        </a:p>
      </dsp:txBody>
      <dsp:txXfrm>
        <a:off x="1528986" y="1501120"/>
        <a:ext cx="1819632" cy="1286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3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0425" y="0"/>
            <a:ext cx="85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9613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35725" y="959961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3A39814-A939-4D2F-BE2A-B5CB65EFDBC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82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3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940425" y="0"/>
            <a:ext cx="85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691063"/>
            <a:ext cx="2646363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99613"/>
            <a:ext cx="650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35725" y="9599613"/>
            <a:ext cx="361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solidFill>
                  <a:srgbClr val="FFFF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CAB2611-0B3C-4B98-966B-219531540E0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</p:grpSp>
        </p:grpSp>
      </p:grpSp>
      <p:grpSp>
        <p:nvGrpSpPr>
          <p:cNvPr id="68" name="Group 71"/>
          <p:cNvGrpSpPr>
            <a:grpSpLocks/>
          </p:cNvGrpSpPr>
          <p:nvPr userDrawn="1"/>
        </p:nvGrpSpPr>
        <p:grpSpPr bwMode="auto">
          <a:xfrm>
            <a:off x="0" y="0"/>
            <a:ext cx="9144000" cy="806450"/>
            <a:chOff x="0" y="0"/>
            <a:chExt cx="5760" cy="508"/>
          </a:xfrm>
        </p:grpSpPr>
        <p:sp>
          <p:nvSpPr>
            <p:cNvPr id="69" name="Line 72"/>
            <p:cNvSpPr>
              <a:spLocks noChangeShapeType="1"/>
            </p:cNvSpPr>
            <p:nvPr userDrawn="1"/>
          </p:nvSpPr>
          <p:spPr bwMode="auto">
            <a:xfrm flipV="1">
              <a:off x="1429" y="255"/>
              <a:ext cx="43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70" name="Group 73"/>
            <p:cNvGrpSpPr>
              <a:grpSpLocks/>
            </p:cNvGrpSpPr>
            <p:nvPr userDrawn="1"/>
          </p:nvGrpSpPr>
          <p:grpSpPr bwMode="auto">
            <a:xfrm>
              <a:off x="0" y="0"/>
              <a:ext cx="1405" cy="508"/>
              <a:chOff x="0" y="0"/>
              <a:chExt cx="1405" cy="508"/>
            </a:xfrm>
          </p:grpSpPr>
          <p:pic>
            <p:nvPicPr>
              <p:cNvPr id="71" name="Picture 74" descr="logo_cmyk_300dpi_transparenc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0"/>
                <a:ext cx="120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" name="Line 75"/>
              <p:cNvSpPr>
                <a:spLocks noChangeShapeType="1"/>
              </p:cNvSpPr>
              <p:nvPr userDrawn="1"/>
            </p:nvSpPr>
            <p:spPr bwMode="auto">
              <a:xfrm flipV="1">
                <a:off x="0" y="255"/>
                <a:ext cx="1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</p:grpSp>
      <p:sp>
        <p:nvSpPr>
          <p:cNvPr id="2929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2929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73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02715-D9BB-407F-886E-A6656FDD9E56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74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5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4631-4094-4470-85E8-D99712E5A94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8869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67D94-18C5-41C1-9F32-01D333D5336E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5ED1-4A41-4B59-987D-70E9F9CA7C0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7877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38925" y="692150"/>
            <a:ext cx="2058988" cy="543401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92150"/>
            <a:ext cx="6029325" cy="543401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ED08D-D49E-4AC1-923F-AA65BA074713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F91E-D265-40B5-8225-6260927B0CD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57468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398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lvl="0"/>
            <a:r>
              <a:rPr lang="da-DK" noProof="0" dirty="0" smtClean="0"/>
              <a:t>Klik på ikonet for at tilføje et diagram</a:t>
            </a:r>
            <a:endParaRPr lang="nl-NL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1360D-42E6-44FC-B9B5-31811FE019F2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66D41-D9E0-4D64-A3A3-3CD7D761FCB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442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BD660-095E-48A0-9097-568D0600190C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8D63C-2B47-4615-AA9B-1FCF453A63A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78062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1994B-BBA7-4E08-907E-035256639B0D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48231-0D19-4F71-9DE5-3DA599DE38D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5503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A058-E440-48CA-9A46-1D0F0705DAC4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76FD0-FCAF-43C1-A1F5-5BEFF0D02B6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98800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DDBE-B0A1-497B-AA4E-5D999E60A331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DC33-F816-4607-BB06-DDB221CDBBE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5635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300A0-A08D-4CAE-9344-4C409FE59C29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0F38-2936-4F64-987D-21AF7FA1BAF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1023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77312-7021-4CDF-9BFC-A651691B909A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F3F5-2CD8-493C-8462-CC194C2349B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2499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203B-267F-4470-9222-2B3F75F2ED88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3690-0A56-4A15-8AD9-87A4E05F5C4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96382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dirty="0" smtClean="0"/>
              <a:t>Klik på ikonet for at tilføje et billede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474E1-2B5A-49B4-8424-6E56DB4F1CD3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2F9A-8CDE-41A1-A4D2-D764F89BDE9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89354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18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103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18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1040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18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1041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18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  <p:grpSp>
          <p:nvGrpSpPr>
            <p:cNvPr id="104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18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8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9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sp>
            <p:nvSpPr>
              <p:cNvPr id="2919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  <p:grpSp>
            <p:nvGrpSpPr>
              <p:cNvPr id="105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19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919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919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  <p:sp>
              <p:nvSpPr>
                <p:cNvPr id="2919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nl-NL"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2919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en-GB" smtClean="0"/>
          </a:p>
        </p:txBody>
      </p:sp>
      <p:sp>
        <p:nvSpPr>
          <p:cNvPr id="2919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2919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652DFF20-C64E-4C81-A10E-57D67A00D89F}" type="datetime1">
              <a:rPr lang="en-GB" smtClean="0"/>
              <a:t>18/06/2017</a:t>
            </a:fld>
            <a:endParaRPr lang="en-GB" dirty="0"/>
          </a:p>
        </p:txBody>
      </p:sp>
      <p:sp>
        <p:nvSpPr>
          <p:cNvPr id="2919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Claus Wille</a:t>
            </a:r>
            <a:endParaRPr lang="en-GB" dirty="0"/>
          </a:p>
        </p:txBody>
      </p:sp>
      <p:sp>
        <p:nvSpPr>
          <p:cNvPr id="2919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FC506AF0-A637-49A7-B0D7-34D6ED878FC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grpSp>
        <p:nvGrpSpPr>
          <p:cNvPr id="1033" name="Group 72"/>
          <p:cNvGrpSpPr>
            <a:grpSpLocks/>
          </p:cNvGrpSpPr>
          <p:nvPr/>
        </p:nvGrpSpPr>
        <p:grpSpPr bwMode="auto">
          <a:xfrm>
            <a:off x="0" y="0"/>
            <a:ext cx="9144000" cy="806450"/>
            <a:chOff x="0" y="0"/>
            <a:chExt cx="5760" cy="508"/>
          </a:xfrm>
        </p:grpSpPr>
        <p:sp>
          <p:nvSpPr>
            <p:cNvPr id="291913" name="Line 73"/>
            <p:cNvSpPr>
              <a:spLocks noChangeShapeType="1"/>
            </p:cNvSpPr>
            <p:nvPr userDrawn="1"/>
          </p:nvSpPr>
          <p:spPr bwMode="auto">
            <a:xfrm flipV="1">
              <a:off x="1429" y="255"/>
              <a:ext cx="43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NL">
                <a:latin typeface="Arial" pitchFamily="34" charset="0"/>
              </a:endParaRPr>
            </a:p>
          </p:txBody>
        </p:sp>
        <p:grpSp>
          <p:nvGrpSpPr>
            <p:cNvPr id="1035" name="Group 74"/>
            <p:cNvGrpSpPr>
              <a:grpSpLocks/>
            </p:cNvGrpSpPr>
            <p:nvPr userDrawn="1"/>
          </p:nvGrpSpPr>
          <p:grpSpPr bwMode="auto">
            <a:xfrm>
              <a:off x="0" y="0"/>
              <a:ext cx="1405" cy="508"/>
              <a:chOff x="0" y="0"/>
              <a:chExt cx="1405" cy="508"/>
            </a:xfrm>
          </p:grpSpPr>
          <p:pic>
            <p:nvPicPr>
              <p:cNvPr id="1036" name="Picture 75" descr="logo_cmyk_300dpi_transparence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0"/>
                <a:ext cx="120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1916" name="Line 76"/>
              <p:cNvSpPr>
                <a:spLocks noChangeShapeType="1"/>
              </p:cNvSpPr>
              <p:nvPr userDrawn="1"/>
            </p:nvSpPr>
            <p:spPr bwMode="auto">
              <a:xfrm flipV="1">
                <a:off x="0" y="255"/>
                <a:ext cx="1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nl-NL">
                  <a:latin typeface="Arial" pitchFamily="34" charset="0"/>
                </a:endParaRPr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9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TAIEX AGP 64 485</a:t>
            </a:r>
            <a:endParaRPr lang="en-GB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Claus </a:t>
            </a:r>
            <a:r>
              <a:rPr lang="en-US" dirty="0" err="1" smtClean="0"/>
              <a:t>Wille</a:t>
            </a:r>
            <a:endParaRPr lang="en-GB" dirty="0"/>
          </a:p>
        </p:txBody>
      </p:sp>
      <p:sp>
        <p:nvSpPr>
          <p:cNvPr id="6" name="Tekstboks 5"/>
          <p:cNvSpPr txBox="1"/>
          <p:nvPr/>
        </p:nvSpPr>
        <p:spPr>
          <a:xfrm>
            <a:off x="5724128" y="2636912"/>
            <a:ext cx="2736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Implementation of fishing license and regulation of fish quotas and fishing fleet</a:t>
            </a:r>
            <a:endParaRPr lang="en-GB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208" y="3973991"/>
            <a:ext cx="2458903" cy="1655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241999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32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Regulation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From Olympic fisheries to individual fisheries: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TAC divided into quarters (3 month period), and then again divided into specific regulation: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Monthly/weekly/daily quota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Quota depending on the length of the vessel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Quota depending on the status of the vessel: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effectLst/>
              </a:rPr>
              <a:t>Another fishing vessel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effectLst/>
              </a:rPr>
              <a:t>Fishing vessel with low income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effectLst/>
              </a:rPr>
              <a:t>Fishing vessel with medium or high income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effectLst/>
              </a:rPr>
              <a:t>Fishing vessel owned by a part-time fisherman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661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New regulation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In 2007 we introduced a new regulation. The fishing fleet is divided into 4 categories: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ØF – Another vessel, that do not have quotas.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MAF – </a:t>
            </a:r>
            <a:r>
              <a:rPr lang="en-GB" sz="2000" dirty="0">
                <a:effectLst/>
              </a:rPr>
              <a:t>Less active fishing </a:t>
            </a:r>
            <a:r>
              <a:rPr lang="en-GB" sz="2000" dirty="0" smtClean="0">
                <a:effectLst/>
              </a:rPr>
              <a:t>vessel. Olympic quotas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FKA – Fishing vessel with shares of the Danish quota, but linked to the vessel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IOK – Fishing vessel with shares of the Danish quota. Quota is not linked to the vessel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30437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New regulation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Regulation needs day-to-day management.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Regulation on day-to-day basis is done through: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updated conditions in fishing licences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“annex 6” announcements 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6734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33426"/>
            <a:ext cx="8229600" cy="1139825"/>
          </a:xfrm>
        </p:spPr>
        <p:txBody>
          <a:bodyPr/>
          <a:lstStyle/>
          <a:p>
            <a:r>
              <a:rPr lang="en-GB" dirty="0" smtClean="0">
                <a:effectLst/>
              </a:rPr>
              <a:t>Regulation of capacity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Fish quotas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Fishing fleet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						Regulation is needed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					   Licensing is one of the tools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00896436"/>
              </p:ext>
            </p:extLst>
          </p:nvPr>
        </p:nvGraphicFramePr>
        <p:xfrm>
          <a:off x="1547664" y="2564904"/>
          <a:ext cx="4896545" cy="3431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02124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How to regulate capacity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November/December: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	Yearly TAC with conditions are published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December/January: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	National regulation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	-  National legislation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	-  New fishing licences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Structural </a:t>
            </a:r>
            <a:r>
              <a:rPr lang="en-GB" sz="2000" dirty="0">
                <a:effectLst/>
              </a:rPr>
              <a:t>regulation long </a:t>
            </a:r>
            <a:r>
              <a:rPr lang="en-GB" sz="2000" dirty="0" smtClean="0">
                <a:effectLst/>
              </a:rPr>
              <a:t>term – capacity on fishing fleet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Structural </a:t>
            </a:r>
            <a:r>
              <a:rPr lang="en-GB" sz="2000" dirty="0">
                <a:effectLst/>
              </a:rPr>
              <a:t>regulation short </a:t>
            </a:r>
            <a:r>
              <a:rPr lang="en-GB" sz="2000" dirty="0" smtClean="0">
                <a:effectLst/>
              </a:rPr>
              <a:t>term – Fish quotas</a:t>
            </a: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8209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regulation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Danish law on fishery setup an advisory board for the Minister on fisheries issues: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</a:t>
            </a:r>
            <a:r>
              <a:rPr lang="en-GB" sz="2000" dirty="0" err="1" smtClean="0">
                <a:effectLst/>
              </a:rPr>
              <a:t>AgriFish</a:t>
            </a:r>
            <a:r>
              <a:rPr lang="en-GB" sz="2000" dirty="0" smtClean="0">
                <a:effectLst/>
              </a:rPr>
              <a:t> Agency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Danish Fishermen Association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Technical University of Denmark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Marine Ingredients Denmark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Danish Seafood Association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Pelagic Producers organisation of Denmark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Union of sustainable coastal fisheries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Workers Union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Union of Fish auctions in Denmark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Association of Fishmonger’s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7702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fishing Fleet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Danish law on capacity of fishing vessels: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A fishing vessel cannot participate in fishery, unless it has a </a:t>
            </a:r>
            <a:r>
              <a:rPr lang="en-GB" sz="2000" dirty="0" smtClean="0">
                <a:effectLst/>
              </a:rPr>
              <a:t>authorisation </a:t>
            </a:r>
            <a:r>
              <a:rPr lang="en-GB" sz="2000" dirty="0" smtClean="0">
                <a:effectLst/>
              </a:rPr>
              <a:t>from the </a:t>
            </a:r>
            <a:r>
              <a:rPr lang="en-GB" sz="2000" dirty="0" err="1" smtClean="0">
                <a:effectLst/>
              </a:rPr>
              <a:t>AgriFish</a:t>
            </a:r>
            <a:r>
              <a:rPr lang="en-GB" sz="2000" dirty="0" smtClean="0">
                <a:effectLst/>
              </a:rPr>
              <a:t> Agency.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The authorisation can </a:t>
            </a:r>
            <a:r>
              <a:rPr lang="en-GB" sz="2000" dirty="0" smtClean="0">
                <a:effectLst/>
              </a:rPr>
              <a:t>only be issued if they fulfil these requirements: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2/3 of the capital is owned by a fisherman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The fishing vessel is listed in the </a:t>
            </a:r>
            <a:r>
              <a:rPr lang="en-GB" sz="2000" dirty="0" smtClean="0">
                <a:effectLst/>
              </a:rPr>
              <a:t>national register </a:t>
            </a:r>
            <a:r>
              <a:rPr lang="en-GB" sz="2000" dirty="0" smtClean="0">
                <a:effectLst/>
              </a:rPr>
              <a:t>of fishing vessels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You may change your fishing vessel, but you are not allowed to have higher capacity in BT or kW, than the one deleted in the fleet register.</a:t>
            </a: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70954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You are allowed to modernise you fishing vessel, if you have access to free capacity in BT and kW.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Without permission from the </a:t>
            </a:r>
            <a:r>
              <a:rPr lang="en-GB" sz="2000" dirty="0" err="1" smtClean="0">
                <a:effectLst/>
              </a:rPr>
              <a:t>AgriFish</a:t>
            </a:r>
            <a:r>
              <a:rPr lang="en-GB" sz="2000" dirty="0" smtClean="0">
                <a:effectLst/>
              </a:rPr>
              <a:t> Agency, it is not allowed for fishing vessels 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Gain tonnage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Gain dimensions – Length, width or depth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Gain more engine power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dirty="0" smtClean="0">
                <a:effectLst/>
              </a:rPr>
              <a:t>Rebuild the Fishing Vessel for fishery after mollusc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The capacity from a fishing vessel can be sold or partly sold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0286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Special requirements for fishing vessels 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catching mollusc</a:t>
            </a: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 smtClean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Special requirements for fishing vessels </a:t>
            </a:r>
          </a:p>
          <a:p>
            <a:pPr marL="0" indent="0">
              <a:buNone/>
            </a:pPr>
            <a:r>
              <a:rPr lang="en-GB" sz="2000" dirty="0" smtClean="0">
                <a:effectLst/>
              </a:rPr>
              <a:t>using beam trawls</a:t>
            </a:r>
          </a:p>
          <a:p>
            <a:pPr marL="0" indent="0">
              <a:buNone/>
            </a:pPr>
            <a:endParaRPr lang="en-GB" sz="2000" dirty="0">
              <a:effectLst/>
            </a:endParaRPr>
          </a:p>
          <a:p>
            <a:pPr marL="0" indent="0">
              <a:buNone/>
            </a:pP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681570"/>
            <a:ext cx="3563888" cy="2006021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45" y="2310186"/>
            <a:ext cx="2413275" cy="180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4737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Regulation of Fish Quotas</a:t>
            </a:r>
            <a:endParaRPr lang="en-GB" dirty="0">
              <a:effectLst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>
                <a:effectLst/>
              </a:rPr>
              <a:t>National regulation of TAC’s</a:t>
            </a:r>
            <a:endParaRPr lang="en-GB" sz="2000" dirty="0">
              <a:effectLst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274443"/>
            <a:ext cx="4144491" cy="391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826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502" t="48729" r="28460" b="39087"/>
          <a:stretch/>
        </p:blipFill>
        <p:spPr>
          <a:xfrm>
            <a:off x="2411760" y="548680"/>
            <a:ext cx="4384849" cy="667259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Claus Wille</a:t>
            </a:r>
            <a:endParaRPr lang="en-GB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/>
          <a:srcRect l="28738" t="24100" r="26375" b="20601"/>
          <a:stretch/>
        </p:blipFill>
        <p:spPr>
          <a:xfrm>
            <a:off x="1043608" y="1412776"/>
            <a:ext cx="7248198" cy="502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3834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plan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D68866-3C72-4C2B-8251-715AA6FA76FC}"/>
</file>

<file path=customXml/itemProps2.xml><?xml version="1.0" encoding="utf-8"?>
<ds:datastoreItem xmlns:ds="http://schemas.openxmlformats.org/officeDocument/2006/customXml" ds:itemID="{AA90AD05-43E9-4B32-A071-7047E38855AB}"/>
</file>

<file path=customXml/itemProps3.xml><?xml version="1.0" encoding="utf-8"?>
<ds:datastoreItem xmlns:ds="http://schemas.openxmlformats.org/officeDocument/2006/customXml" ds:itemID="{1DBD07E5-55B5-48B4-9C94-D7CB6226400F}"/>
</file>

<file path=docProps/app.xml><?xml version="1.0" encoding="utf-8"?>
<Properties xmlns="http://schemas.openxmlformats.org/officeDocument/2006/extended-properties" xmlns:vt="http://schemas.openxmlformats.org/officeDocument/2006/docPropsVTypes">
  <Template>Sampleplan</Template>
  <TotalTime>2317</TotalTime>
  <Words>471</Words>
  <Application>Microsoft Office PowerPoint</Application>
  <PresentationFormat>Skærmshow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Sampleplan</vt:lpstr>
      <vt:lpstr>TAIEX AGP 64 485</vt:lpstr>
      <vt:lpstr>Regulation of capacity</vt:lpstr>
      <vt:lpstr>How to regulate capacity</vt:lpstr>
      <vt:lpstr>National regulation</vt:lpstr>
      <vt:lpstr>Regulation of fishing Fleet</vt:lpstr>
      <vt:lpstr> </vt:lpstr>
      <vt:lpstr> </vt:lpstr>
      <vt:lpstr>Regulation of Fish Quotas</vt:lpstr>
      <vt:lpstr>PowerPoint-præsentation</vt:lpstr>
      <vt:lpstr>Regulation</vt:lpstr>
      <vt:lpstr>New regulation</vt:lpstr>
      <vt:lpstr>New regulation</vt:lpstr>
    </vt:vector>
  </TitlesOfParts>
  <Company>Fiskeridirektoratet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 IND/EXP 50187</dc:title>
  <dc:creator>Claus Wille (NaturErhvervstyrelsen)</dc:creator>
  <cp:lastModifiedBy>Claus Wille</cp:lastModifiedBy>
  <cp:revision>169</cp:revision>
  <cp:lastPrinted>2003-02-11T17:04:37Z</cp:lastPrinted>
  <dcterms:created xsi:type="dcterms:W3CDTF">2013-02-20T07:14:20Z</dcterms:created>
  <dcterms:modified xsi:type="dcterms:W3CDTF">2017-06-18T18:27:18Z</dcterms:modified>
</cp:coreProperties>
</file>