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494" r:id="rId2"/>
    <p:sldId id="527" r:id="rId3"/>
    <p:sldId id="524" r:id="rId4"/>
    <p:sldId id="525" r:id="rId5"/>
    <p:sldId id="528" r:id="rId6"/>
    <p:sldId id="529" r:id="rId7"/>
    <p:sldId id="530" r:id="rId8"/>
    <p:sldId id="531" r:id="rId9"/>
    <p:sldId id="532" r:id="rId10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FF00"/>
    <a:srgbClr val="3333CC"/>
    <a:srgbClr val="0000FF"/>
    <a:srgbClr val="DDDDDD"/>
    <a:srgbClr val="3399FF"/>
    <a:srgbClr val="FFE1C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4" autoAdjust="0"/>
    <p:restoredTop sz="94192" autoAdjust="0"/>
  </p:normalViewPr>
  <p:slideViewPr>
    <p:cSldViewPr>
      <p:cViewPr varScale="1">
        <p:scale>
          <a:sx n="66" d="100"/>
          <a:sy n="66" d="100"/>
        </p:scale>
        <p:origin x="972" y="40"/>
      </p:cViewPr>
      <p:guideLst>
        <p:guide orient="horz" pos="3312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02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0425" y="0"/>
            <a:ext cx="85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961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35725" y="959961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3A39814-A939-4D2F-BE2A-B5CB65EFDBC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2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0425" y="0"/>
            <a:ext cx="85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26463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9961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35725" y="959961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CAB2611-0B3C-4B98-966B-219531540E0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2ED138-B494-4F66-BBA2-4D40CFF2442C}" type="slidenum">
              <a:rPr lang="en-GB" smtClean="0">
                <a:solidFill>
                  <a:srgbClr val="FFFF00"/>
                </a:solidFill>
                <a:latin typeface="Times New Roman" pitchFamily="18" charset="0"/>
              </a:rPr>
              <a:pPr/>
              <a:t>2</a:t>
            </a:fld>
            <a:endParaRPr lang="en-GB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2098675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518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2ED138-B494-4F66-BBA2-4D40CFF2442C}" type="slidenum">
              <a:rPr lang="en-GB" smtClean="0">
                <a:solidFill>
                  <a:srgbClr val="FFFF00"/>
                </a:solidFill>
                <a:latin typeface="Times New Roman" pitchFamily="18" charset="0"/>
              </a:rPr>
              <a:pPr/>
              <a:t>3</a:t>
            </a:fld>
            <a:endParaRPr lang="en-GB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2098675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7441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</p:grpSp>
        </p:grpSp>
      </p:grpSp>
      <p:grpSp>
        <p:nvGrpSpPr>
          <p:cNvPr id="68" name="Group 71"/>
          <p:cNvGrpSpPr>
            <a:grpSpLocks/>
          </p:cNvGrpSpPr>
          <p:nvPr userDrawn="1"/>
        </p:nvGrpSpPr>
        <p:grpSpPr bwMode="auto">
          <a:xfrm>
            <a:off x="0" y="0"/>
            <a:ext cx="9144000" cy="806450"/>
            <a:chOff x="0" y="0"/>
            <a:chExt cx="5760" cy="508"/>
          </a:xfrm>
        </p:grpSpPr>
        <p:sp>
          <p:nvSpPr>
            <p:cNvPr id="69" name="Line 72"/>
            <p:cNvSpPr>
              <a:spLocks noChangeShapeType="1"/>
            </p:cNvSpPr>
            <p:nvPr userDrawn="1"/>
          </p:nvSpPr>
          <p:spPr bwMode="auto">
            <a:xfrm flipV="1">
              <a:off x="1429" y="255"/>
              <a:ext cx="43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70" name="Group 73"/>
            <p:cNvGrpSpPr>
              <a:grpSpLocks/>
            </p:cNvGrpSpPr>
            <p:nvPr userDrawn="1"/>
          </p:nvGrpSpPr>
          <p:grpSpPr bwMode="auto">
            <a:xfrm>
              <a:off x="0" y="0"/>
              <a:ext cx="1405" cy="508"/>
              <a:chOff x="0" y="0"/>
              <a:chExt cx="1405" cy="508"/>
            </a:xfrm>
          </p:grpSpPr>
          <p:pic>
            <p:nvPicPr>
              <p:cNvPr id="71" name="Picture 74" descr="logo_cmyk_300dpi_transparenc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0"/>
                <a:ext cx="120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Line 75"/>
              <p:cNvSpPr>
                <a:spLocks noChangeShapeType="1"/>
              </p:cNvSpPr>
              <p:nvPr userDrawn="1"/>
            </p:nvSpPr>
            <p:spPr bwMode="auto">
              <a:xfrm flipV="1">
                <a:off x="0" y="255"/>
                <a:ext cx="1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</p:grpSp>
      <p:sp>
        <p:nvSpPr>
          <p:cNvPr id="2929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2929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73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02715-D9BB-407F-886E-A6656FDD9E56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74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5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4631-4094-4470-85E8-D99712E5A94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8869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67D94-18C5-41C1-9F32-01D333D5336E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5ED1-4A41-4B59-987D-70E9F9CA7C0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7877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38925" y="692150"/>
            <a:ext cx="2058988" cy="543401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92150"/>
            <a:ext cx="6029325" cy="543401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D08D-D49E-4AC1-923F-AA65BA074713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91E-D265-40B5-8225-6260927B0CD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57468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lvl="0"/>
            <a:r>
              <a:rPr lang="da-DK" noProof="0" dirty="0" smtClean="0"/>
              <a:t>Klik på ikonet for at tilføje et diagram</a:t>
            </a:r>
            <a:endParaRPr lang="nl-NL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360D-42E6-44FC-B9B5-31811FE019F2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66D41-D9E0-4D64-A3A3-3CD7D761FCB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442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D660-095E-48A0-9097-568D0600190C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D63C-2B47-4615-AA9B-1FCF453A63A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80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94B-BBA7-4E08-907E-035256639B0D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48231-0D19-4F71-9DE5-3DA599DE38D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5503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A058-E440-48CA-9A46-1D0F0705DAC4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76FD0-FCAF-43C1-A1F5-5BEFF0D02B6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9880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DDBE-B0A1-497B-AA4E-5D999E60A331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DC33-F816-4607-BB06-DDB221CDBBE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635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00A0-A08D-4CAE-9344-4C409FE59C29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0F38-2936-4F64-987D-21AF7FA1BAF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1023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7312-7021-4CDF-9BFC-A651691B909A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F3F5-2CD8-493C-8462-CC194C2349B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2499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203B-267F-4470-9222-2B3F75F2ED88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3690-0A56-4A15-8AD9-87A4E05F5C4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96382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74E1-2B5A-49B4-8424-6E56DB4F1CD3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2F9A-8CDE-41A1-A4D2-D764F89BDE9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89354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18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103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18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0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18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1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18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18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9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9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grpSp>
            <p:nvGrpSpPr>
              <p:cNvPr id="105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19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2919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GB" smtClean="0"/>
          </a:p>
        </p:txBody>
      </p:sp>
      <p:sp>
        <p:nvSpPr>
          <p:cNvPr id="2919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2919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652DFF20-C64E-4C81-A10E-57D67A00D89F}" type="datetime1">
              <a:rPr lang="en-GB" smtClean="0"/>
              <a:t>19/06/2017</a:t>
            </a:fld>
            <a:endParaRPr lang="en-GB" dirty="0"/>
          </a:p>
        </p:txBody>
      </p:sp>
      <p:sp>
        <p:nvSpPr>
          <p:cNvPr id="2919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2919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FC506AF0-A637-49A7-B0D7-34D6ED878FC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grpSp>
        <p:nvGrpSpPr>
          <p:cNvPr id="1033" name="Group 72"/>
          <p:cNvGrpSpPr>
            <a:grpSpLocks/>
          </p:cNvGrpSpPr>
          <p:nvPr/>
        </p:nvGrpSpPr>
        <p:grpSpPr bwMode="auto">
          <a:xfrm>
            <a:off x="0" y="0"/>
            <a:ext cx="9144000" cy="806450"/>
            <a:chOff x="0" y="0"/>
            <a:chExt cx="5760" cy="508"/>
          </a:xfrm>
        </p:grpSpPr>
        <p:sp>
          <p:nvSpPr>
            <p:cNvPr id="291913" name="Line 73"/>
            <p:cNvSpPr>
              <a:spLocks noChangeShapeType="1"/>
            </p:cNvSpPr>
            <p:nvPr userDrawn="1"/>
          </p:nvSpPr>
          <p:spPr bwMode="auto">
            <a:xfrm flipV="1">
              <a:off x="1429" y="255"/>
              <a:ext cx="43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1035" name="Group 74"/>
            <p:cNvGrpSpPr>
              <a:grpSpLocks/>
            </p:cNvGrpSpPr>
            <p:nvPr userDrawn="1"/>
          </p:nvGrpSpPr>
          <p:grpSpPr bwMode="auto">
            <a:xfrm>
              <a:off x="0" y="0"/>
              <a:ext cx="1405" cy="508"/>
              <a:chOff x="0" y="0"/>
              <a:chExt cx="1405" cy="508"/>
            </a:xfrm>
          </p:grpSpPr>
          <p:pic>
            <p:nvPicPr>
              <p:cNvPr id="1036" name="Picture 75" descr="logo_cmyk_300dpi_transparence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0"/>
                <a:ext cx="120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1916" name="Line 76"/>
              <p:cNvSpPr>
                <a:spLocks noChangeShapeType="1"/>
              </p:cNvSpPr>
              <p:nvPr userDrawn="1"/>
            </p:nvSpPr>
            <p:spPr bwMode="auto">
              <a:xfrm flipV="1">
                <a:off x="0" y="255"/>
                <a:ext cx="1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9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TAIEX AGP 64 485</a:t>
            </a:r>
            <a:endParaRPr lang="en-GB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Claus </a:t>
            </a:r>
            <a:r>
              <a:rPr lang="en-US" dirty="0" err="1" smtClean="0"/>
              <a:t>Wille</a:t>
            </a:r>
            <a:endParaRPr lang="en-GB" dirty="0"/>
          </a:p>
        </p:txBody>
      </p:sp>
      <p:sp>
        <p:nvSpPr>
          <p:cNvPr id="6" name="Tekstboks 5"/>
          <p:cNvSpPr txBox="1"/>
          <p:nvPr/>
        </p:nvSpPr>
        <p:spPr>
          <a:xfrm>
            <a:off x="5724128" y="2636912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Fisheries licensing rights, approval, suspension and cancelling procedures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208" y="3973991"/>
            <a:ext cx="2458903" cy="165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241999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32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effectLst/>
              </a:rPr>
              <a:t>Fishing </a:t>
            </a:r>
            <a:r>
              <a:rPr lang="da-DK" dirty="0" err="1" smtClean="0">
                <a:effectLst/>
              </a:rPr>
              <a:t>rights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Claus Wille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effectLst/>
              </a:rPr>
              <a:t>Fishing rights demand a fishing vessel</a:t>
            </a:r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Individual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Historical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Olympic rights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Capacity rights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effectLst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135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boks 6"/>
          <p:cNvSpPr txBox="1">
            <a:spLocks noChangeArrowheads="1"/>
          </p:cNvSpPr>
          <p:nvPr/>
        </p:nvSpPr>
        <p:spPr bwMode="auto">
          <a:xfrm>
            <a:off x="1000125" y="2500313"/>
            <a:ext cx="72866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3600" dirty="0">
              <a:latin typeface="Palatino Linotype" pitchFamily="18" charset="0"/>
            </a:endParaRPr>
          </a:p>
          <a:p>
            <a:pPr algn="ctr" eaLnBrk="1" hangingPunct="1"/>
            <a:endParaRPr lang="en-GB" sz="3600" dirty="0">
              <a:latin typeface="Palatino Linotype" pitchFamily="18" charset="0"/>
            </a:endParaRPr>
          </a:p>
          <a:p>
            <a:pPr algn="ctr" eaLnBrk="1" hangingPunct="1"/>
            <a:endParaRPr lang="en-GB" sz="3600" dirty="0">
              <a:latin typeface="Palatino Linotype" pitchFamily="18" charset="0"/>
            </a:endParaRPr>
          </a:p>
          <a:p>
            <a:pPr algn="ctr" eaLnBrk="1" hangingPunct="1"/>
            <a:endParaRPr lang="en-GB" sz="3600" dirty="0">
              <a:latin typeface="Palatino Linotype" pitchFamily="18" charset="0"/>
            </a:endParaRPr>
          </a:p>
          <a:p>
            <a:pPr algn="ctr" eaLnBrk="1" hangingPunct="1"/>
            <a:endParaRPr lang="en-GB" sz="3600" dirty="0">
              <a:latin typeface="Palatino Linotype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Licencing</a:t>
            </a:r>
            <a:r>
              <a:rPr lang="da-DK" dirty="0" smtClean="0"/>
              <a:t> </a:t>
            </a:r>
            <a:r>
              <a:rPr lang="da-DK" dirty="0" err="1" smtClean="0"/>
              <a:t>approval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effectLst/>
              </a:rPr>
              <a:t>Need to have access to the waters where you want to fish: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Quota (individual/vessel) Kg, kW-days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Capacity (engine power, depth)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CCTV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Type of fishing gear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Listed on EU-list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3400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Licencing suspension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If you do not fulfil requirements in you fishing licence.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If you have too high bycatch of other species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effectLst/>
              </a:rPr>
              <a:t>If you violate other rules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2227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License cancellation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</a:rPr>
              <a:t>Article 92 </a:t>
            </a:r>
            <a:r>
              <a:rPr lang="en-US" sz="2000" dirty="0" smtClean="0">
                <a:effectLst/>
              </a:rPr>
              <a:t>in 1224/2009: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  <a:effectLst/>
              </a:rPr>
              <a:t>Point </a:t>
            </a:r>
            <a:r>
              <a:rPr lang="en-US" sz="2000" dirty="0">
                <a:solidFill>
                  <a:srgbClr val="FFFF00"/>
                </a:solidFill>
                <a:effectLst/>
              </a:rPr>
              <a:t>system for serious infringements 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FF00"/>
                </a:solidFill>
                <a:effectLst/>
              </a:rPr>
              <a:t>Member </a:t>
            </a:r>
            <a:r>
              <a:rPr lang="en-US" sz="2000" dirty="0">
                <a:solidFill>
                  <a:srgbClr val="FFFF00"/>
                </a:solidFill>
                <a:effectLst/>
              </a:rPr>
              <a:t>States shall apply a point system for serious infringements </a:t>
            </a:r>
            <a:r>
              <a:rPr lang="en-US" sz="2000" dirty="0" smtClean="0">
                <a:effectLst/>
              </a:rPr>
              <a:t>and </a:t>
            </a:r>
            <a:r>
              <a:rPr lang="en-US" sz="2000" dirty="0">
                <a:effectLst/>
              </a:rPr>
              <a:t>for violations of the landing obligation referred to in </a:t>
            </a:r>
            <a:r>
              <a:rPr lang="en-US" sz="2000" dirty="0" smtClean="0">
                <a:effectLst/>
              </a:rPr>
              <a:t>this </a:t>
            </a:r>
            <a:r>
              <a:rPr lang="en-US" sz="2000" dirty="0">
                <a:effectLst/>
              </a:rPr>
              <a:t>Regulation, on the basis of which the holder of a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is assigned the appropriate number of points as a result of an infringement of the rules of the common fisheries policy. 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When </a:t>
            </a:r>
            <a:r>
              <a:rPr lang="en-US" sz="2000" dirty="0">
                <a:effectLst/>
              </a:rPr>
              <a:t>a natural person has committed or a legal person is held liable for a serious infringement of the rules of the common fisheries policy, the appropriate number of points </a:t>
            </a:r>
            <a:r>
              <a:rPr lang="en-US" sz="2000" dirty="0">
                <a:solidFill>
                  <a:srgbClr val="FFFF00"/>
                </a:solidFill>
                <a:effectLst/>
              </a:rPr>
              <a:t>shall be assigned to the holder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of </a:t>
            </a:r>
            <a:r>
              <a:rPr lang="en-US" sz="2000" dirty="0">
                <a:solidFill>
                  <a:srgbClr val="FFFF00"/>
                </a:solidFill>
                <a:effectLst/>
              </a:rPr>
              <a:t>the fishing </a:t>
            </a:r>
            <a:r>
              <a:rPr lang="en-US" sz="2000" dirty="0" err="1">
                <a:solidFill>
                  <a:srgbClr val="FFFF00"/>
                </a:solidFill>
                <a:effectLst/>
              </a:rPr>
              <a:t>licence</a:t>
            </a:r>
            <a:r>
              <a:rPr lang="en-US" sz="2000" dirty="0">
                <a:effectLst/>
              </a:rPr>
              <a:t> as a result of the infringement. </a:t>
            </a: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3273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License cancellation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FF00"/>
                </a:solidFill>
                <a:effectLst/>
              </a:rPr>
              <a:t>The points assigned shall be transferred to any future holder of the fishing </a:t>
            </a:r>
            <a:r>
              <a:rPr lang="en-US" sz="2000" dirty="0" err="1">
                <a:solidFill>
                  <a:srgbClr val="FFFF00"/>
                </a:solidFill>
                <a:effectLst/>
              </a:rPr>
              <a:t>licence</a:t>
            </a:r>
            <a:r>
              <a:rPr lang="en-US" sz="2000" dirty="0">
                <a:effectLst/>
              </a:rPr>
              <a:t> for the fishing vessel concerned where the vessel is sold, transferred or otherwise changes ownership after the date of the infringement. 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1200" dirty="0" smtClean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When </a:t>
            </a:r>
            <a:r>
              <a:rPr lang="en-US" sz="2000" dirty="0">
                <a:effectLst/>
              </a:rPr>
              <a:t>the total number of points equals or exceeds a specified number of points,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shall be automatically </a:t>
            </a:r>
            <a:r>
              <a:rPr lang="en-US" sz="2000" dirty="0">
                <a:solidFill>
                  <a:srgbClr val="FFFF00"/>
                </a:solidFill>
                <a:effectLst/>
              </a:rPr>
              <a:t>suspended for a period of at least two months</a:t>
            </a:r>
            <a:r>
              <a:rPr lang="en-US" sz="2000" dirty="0">
                <a:effectLst/>
              </a:rPr>
              <a:t>. </a:t>
            </a:r>
            <a:r>
              <a:rPr lang="en-US" sz="2000" dirty="0" smtClean="0">
                <a:effectLst/>
              </a:rPr>
              <a:t>That </a:t>
            </a:r>
            <a:r>
              <a:rPr lang="en-US" sz="2000" dirty="0">
                <a:effectLst/>
              </a:rPr>
              <a:t>period shall be </a:t>
            </a:r>
            <a:r>
              <a:rPr lang="en-US" sz="2000" dirty="0">
                <a:solidFill>
                  <a:srgbClr val="FFFF00"/>
                </a:solidFill>
                <a:effectLst/>
              </a:rPr>
              <a:t>four months </a:t>
            </a:r>
            <a:r>
              <a:rPr lang="en-US" sz="2000" dirty="0">
                <a:effectLst/>
              </a:rPr>
              <a:t>if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is suspended a second time, </a:t>
            </a:r>
            <a:r>
              <a:rPr lang="en-US" sz="2000" dirty="0">
                <a:solidFill>
                  <a:srgbClr val="FFFF00"/>
                </a:solidFill>
                <a:effectLst/>
              </a:rPr>
              <a:t>eight months </a:t>
            </a:r>
            <a:r>
              <a:rPr lang="en-US" sz="2000" dirty="0">
                <a:effectLst/>
              </a:rPr>
              <a:t>if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is suspended a third time and </a:t>
            </a:r>
            <a:r>
              <a:rPr lang="en-US" sz="2000" dirty="0">
                <a:solidFill>
                  <a:srgbClr val="FFFF00"/>
                </a:solidFill>
                <a:effectLst/>
              </a:rPr>
              <a:t>one year </a:t>
            </a:r>
            <a:r>
              <a:rPr lang="en-US" sz="2000" dirty="0">
                <a:effectLst/>
              </a:rPr>
              <a:t>if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is suspended a fourth time as a consequence of a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holder being assigned the specified number of points. In case of the holder being assigned the specified number of points for a fifth time,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shall be </a:t>
            </a:r>
            <a:r>
              <a:rPr lang="en-US" sz="2000" dirty="0">
                <a:solidFill>
                  <a:srgbClr val="FFFF00"/>
                </a:solidFill>
                <a:effectLst/>
              </a:rPr>
              <a:t>permanently withdrawn</a:t>
            </a:r>
            <a:r>
              <a:rPr lang="en-US" sz="2000" dirty="0">
                <a:effectLst/>
              </a:rPr>
              <a:t>. </a:t>
            </a:r>
            <a:endParaRPr lang="en-GB" sz="2000" dirty="0">
              <a:effectLst/>
            </a:endParaRPr>
          </a:p>
          <a:p>
            <a:pPr marL="0" indent="0">
              <a:buNone/>
            </a:pPr>
            <a:endParaRPr lang="en-GB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9564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License cancellation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effectLst/>
              </a:rPr>
              <a:t>If </a:t>
            </a:r>
            <a:r>
              <a:rPr lang="en-US" sz="2000" dirty="0">
                <a:effectLst/>
              </a:rPr>
              <a:t>the holder of a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does not commit, within </a:t>
            </a:r>
            <a:r>
              <a:rPr lang="en-US" sz="2000" dirty="0">
                <a:solidFill>
                  <a:srgbClr val="FFFF00"/>
                </a:solidFill>
                <a:effectLst/>
              </a:rPr>
              <a:t>three years </a:t>
            </a:r>
            <a:r>
              <a:rPr lang="en-US" sz="2000" dirty="0">
                <a:effectLst/>
              </a:rPr>
              <a:t>from the date of the last serious infringement, another serious infringement, all points on the fishing </a:t>
            </a:r>
            <a:r>
              <a:rPr lang="en-US" sz="2000" dirty="0" err="1">
                <a:effectLst/>
              </a:rPr>
              <a:t>licence</a:t>
            </a:r>
            <a:r>
              <a:rPr lang="en-US" sz="2000" dirty="0">
                <a:effectLst/>
              </a:rPr>
              <a:t> shall be deleted. 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Member </a:t>
            </a:r>
            <a:r>
              <a:rPr lang="en-US" sz="2000" dirty="0">
                <a:effectLst/>
              </a:rPr>
              <a:t>States shall also establish a point system under which the </a:t>
            </a:r>
            <a:r>
              <a:rPr lang="en-US" sz="2000" dirty="0">
                <a:solidFill>
                  <a:srgbClr val="FFFF00"/>
                </a:solidFill>
                <a:effectLst/>
              </a:rPr>
              <a:t>master of a vessel is assigned the appropriate number of points </a:t>
            </a:r>
            <a:r>
              <a:rPr lang="en-US" sz="2000" dirty="0">
                <a:effectLst/>
              </a:rPr>
              <a:t>as a result of a serious infringement of the rules of the common fisheries policy committed by him.</a:t>
            </a: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2850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License cancellation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effectLst/>
              </a:rPr>
              <a:t>In Denmark the infringements has to exceed the value of 6.600,- € before we start giving out points.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effectLst/>
              </a:rPr>
              <a:t>18 points gives a suspension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effectLst/>
              </a:rPr>
              <a:t>Maximum 12 points per inspection</a:t>
            </a:r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smtClean="0">
                <a:effectLst/>
              </a:rPr>
              <a:t> </a:t>
            </a:r>
            <a:endParaRPr lang="en-GB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7291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Experience after 3 years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From 2012 – 2015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22 Vessels had points 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5 Vessels had points twice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00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Highest points given is 10 points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00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Highest accumulated points is 16 points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2818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plan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55A06B-F7A6-4207-BF69-BDA4BFE31A5C}"/>
</file>

<file path=customXml/itemProps2.xml><?xml version="1.0" encoding="utf-8"?>
<ds:datastoreItem xmlns:ds="http://schemas.openxmlformats.org/officeDocument/2006/customXml" ds:itemID="{CA21BEFE-BA90-4CDC-81BC-8361EB2434B9}"/>
</file>

<file path=customXml/itemProps3.xml><?xml version="1.0" encoding="utf-8"?>
<ds:datastoreItem xmlns:ds="http://schemas.openxmlformats.org/officeDocument/2006/customXml" ds:itemID="{95E33EB0-971B-4E1B-ABE0-95D41BD9E75B}"/>
</file>

<file path=docProps/app.xml><?xml version="1.0" encoding="utf-8"?>
<Properties xmlns="http://schemas.openxmlformats.org/officeDocument/2006/extended-properties" xmlns:vt="http://schemas.openxmlformats.org/officeDocument/2006/docPropsVTypes">
  <Template>Sampleplan</Template>
  <TotalTime>2377</TotalTime>
  <Words>522</Words>
  <Application>Microsoft Office PowerPoint</Application>
  <PresentationFormat>Skærmshow (4:3)</PresentationFormat>
  <Paragraphs>65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Palatino Linotype</vt:lpstr>
      <vt:lpstr>Times New Roman</vt:lpstr>
      <vt:lpstr>Wingdings</vt:lpstr>
      <vt:lpstr>Sampleplan</vt:lpstr>
      <vt:lpstr>TAIEX AGP 64 485</vt:lpstr>
      <vt:lpstr>Fishing rights</vt:lpstr>
      <vt:lpstr>Licencing approval</vt:lpstr>
      <vt:lpstr>Licencing suspension</vt:lpstr>
      <vt:lpstr>License cancellation</vt:lpstr>
      <vt:lpstr>License cancellation</vt:lpstr>
      <vt:lpstr>License cancellation</vt:lpstr>
      <vt:lpstr>License cancellation</vt:lpstr>
      <vt:lpstr>Experience after 3 years</vt:lpstr>
    </vt:vector>
  </TitlesOfParts>
  <Company>Fiskeridirektoratet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 IND/EXP 50187</dc:title>
  <dc:creator>Claus Wille (NaturErhvervstyrelsen)</dc:creator>
  <cp:lastModifiedBy>Claus Wille</cp:lastModifiedBy>
  <cp:revision>179</cp:revision>
  <cp:lastPrinted>2003-02-11T17:04:37Z</cp:lastPrinted>
  <dcterms:created xsi:type="dcterms:W3CDTF">2013-02-20T07:14:20Z</dcterms:created>
  <dcterms:modified xsi:type="dcterms:W3CDTF">2017-06-19T19:42:18Z</dcterms:modified>
</cp:coreProperties>
</file>