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ctiveX/activeX1.xml" ContentType="application/vnd.ms-office.activeX+xml"/>
  <Override PartName="/ppt/activeX/activeX1.bin" ContentType="application/vnd.ms-office.activeX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5" r:id="rId2"/>
    <p:sldId id="320" r:id="rId3"/>
    <p:sldId id="285" r:id="rId4"/>
    <p:sldId id="288" r:id="rId5"/>
    <p:sldId id="316" r:id="rId6"/>
    <p:sldId id="287" r:id="rId7"/>
    <p:sldId id="284" r:id="rId8"/>
    <p:sldId id="321" r:id="rId9"/>
    <p:sldId id="294" r:id="rId10"/>
    <p:sldId id="323" r:id="rId11"/>
    <p:sldId id="324" r:id="rId12"/>
    <p:sldId id="299" r:id="rId13"/>
    <p:sldId id="297" r:id="rId14"/>
    <p:sldId id="298" r:id="rId15"/>
    <p:sldId id="300" r:id="rId16"/>
    <p:sldId id="304" r:id="rId17"/>
    <p:sldId id="301" r:id="rId18"/>
    <p:sldId id="310" r:id="rId19"/>
    <p:sldId id="325" r:id="rId20"/>
    <p:sldId id="303" r:id="rId21"/>
    <p:sldId id="305" r:id="rId22"/>
    <p:sldId id="311" r:id="rId23"/>
    <p:sldId id="326" r:id="rId24"/>
    <p:sldId id="327" r:id="rId25"/>
    <p:sldId id="328" r:id="rId26"/>
    <p:sldId id="314" r:id="rId27"/>
    <p:sldId id="318" r:id="rId28"/>
    <p:sldId id="319" r:id="rId29"/>
    <p:sldId id="317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c" initials="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80" d="100"/>
          <a:sy n="80" d="100"/>
        </p:scale>
        <p:origin x="-72" y="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5512D112-5CC6-11CF-8D67-00AA00BDCE1D}" ax:persistence="persistStream" r:id="rId1"/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ufan\Desktop\1_VETERINARY%20STRATEGY\2014%20PROJE\0_TRAINING\FIRST%20METING_23to27June%202014\PRESENTAION_LSD\LSD%20table%20excel%20informatio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tr-TR" sz="1400"/>
              <a:t>Sığırların Nodüler Ekzantem Hastalığı  </a:t>
            </a:r>
            <a:r>
              <a:rPr lang="en-US" sz="1400" b="1" i="0" u="none" strike="noStrike" baseline="0">
                <a:effectLst/>
              </a:rPr>
              <a:t>Aşılama </a:t>
            </a:r>
            <a:r>
              <a:rPr lang="tr-TR" sz="1400" b="1" i="0" u="none" strike="noStrike" baseline="0">
                <a:effectLst/>
              </a:rPr>
              <a:t>Oranları</a:t>
            </a:r>
            <a:r>
              <a:rPr lang="tr-TR" sz="1400"/>
              <a:t> </a:t>
            </a:r>
            <a:endParaRPr lang="en-US" sz="1400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Sayfa4!$B$14</c:f>
              <c:strCache>
                <c:ptCount val="1"/>
                <c:pt idx="0">
                  <c:v>Aşılama %</c:v>
                </c:pt>
              </c:strCache>
            </c:strRef>
          </c:tx>
          <c:invertIfNegative val="0"/>
          <c:dLbls>
            <c:spPr>
              <a:noFill/>
              <a:effectLst>
                <a:glow rad="127000">
                  <a:schemeClr val="bg1"/>
                </a:glow>
                <a:outerShdw blurRad="50800" dist="50800" dir="5400000" algn="ctr" rotWithShape="0">
                  <a:schemeClr val="bg1"/>
                </a:outerShdw>
              </a:effectLst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Sayfa4!$A$15:$A$22</c:f>
              <c:strCache>
                <c:ptCount val="8"/>
                <c:pt idx="0">
                  <c:v>Hatay</c:v>
                </c:pt>
                <c:pt idx="1">
                  <c:v>Mersin</c:v>
                </c:pt>
                <c:pt idx="2">
                  <c:v>K. Maraş</c:v>
                </c:pt>
                <c:pt idx="3">
                  <c:v>Kayseri</c:v>
                </c:pt>
                <c:pt idx="4">
                  <c:v>Osmaniye</c:v>
                </c:pt>
                <c:pt idx="5">
                  <c:v>Adıyaman</c:v>
                </c:pt>
                <c:pt idx="6">
                  <c:v>Adana</c:v>
                </c:pt>
                <c:pt idx="7">
                  <c:v>Gaziantep</c:v>
                </c:pt>
              </c:strCache>
            </c:strRef>
          </c:cat>
          <c:val>
            <c:numRef>
              <c:f>Sayfa4!$B$15:$B$22</c:f>
              <c:numCache>
                <c:formatCode>0.0%</c:formatCode>
                <c:ptCount val="8"/>
                <c:pt idx="0" formatCode="0%">
                  <c:v>1.0022951717167463E-2</c:v>
                </c:pt>
                <c:pt idx="1">
                  <c:v>4.515361620208787E-3</c:v>
                </c:pt>
                <c:pt idx="2">
                  <c:v>7.6084302467542428E-2</c:v>
                </c:pt>
                <c:pt idx="3">
                  <c:v>5.826570840336423E-2</c:v>
                </c:pt>
                <c:pt idx="4">
                  <c:v>6.0882608894792287E-2</c:v>
                </c:pt>
                <c:pt idx="5">
                  <c:v>6.261659078753408E-4</c:v>
                </c:pt>
                <c:pt idx="6">
                  <c:v>0.54266394848919119</c:v>
                </c:pt>
                <c:pt idx="7">
                  <c:v>1.8873838725382312E-3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488896"/>
        <c:axId val="35490432"/>
      </c:barChart>
      <c:catAx>
        <c:axId val="35488896"/>
        <c:scaling>
          <c:orientation val="minMax"/>
        </c:scaling>
        <c:delete val="0"/>
        <c:axPos val="b"/>
        <c:majorTickMark val="out"/>
        <c:minorTickMark val="none"/>
        <c:tickLblPos val="nextTo"/>
        <c:crossAx val="35490432"/>
        <c:crosses val="autoZero"/>
        <c:auto val="1"/>
        <c:lblAlgn val="ctr"/>
        <c:lblOffset val="100"/>
        <c:noMultiLvlLbl val="0"/>
      </c:catAx>
      <c:valAx>
        <c:axId val="3549043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354888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image" Target="../media/image4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image" Target="../media/image47.e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36F64-CAB2-456A-A3AA-3FAAFCD0179E}" type="datetimeFigureOut">
              <a:rPr lang="en-GB" smtClean="0"/>
              <a:pPr/>
              <a:t>25/06/2014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221AB-4B0C-463C-AF08-3F78194DD52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6675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36F64-CAB2-456A-A3AA-3FAAFCD0179E}" type="datetimeFigureOut">
              <a:rPr lang="en-GB" smtClean="0"/>
              <a:pPr/>
              <a:t>25/06/2014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221AB-4B0C-463C-AF08-3F78194DD52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101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36F64-CAB2-456A-A3AA-3FAAFCD0179E}" type="datetimeFigureOut">
              <a:rPr lang="en-GB" smtClean="0"/>
              <a:pPr/>
              <a:t>25/06/2014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221AB-4B0C-463C-AF08-3F78194DD52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0606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36F64-CAB2-456A-A3AA-3FAAFCD0179E}" type="datetimeFigureOut">
              <a:rPr lang="en-GB" smtClean="0"/>
              <a:pPr/>
              <a:t>25/06/2014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221AB-4B0C-463C-AF08-3F78194DD52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4036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36F64-CAB2-456A-A3AA-3FAAFCD0179E}" type="datetimeFigureOut">
              <a:rPr lang="en-GB" smtClean="0"/>
              <a:pPr/>
              <a:t>25/06/2014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221AB-4B0C-463C-AF08-3F78194DD52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900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36F64-CAB2-456A-A3AA-3FAAFCD0179E}" type="datetimeFigureOut">
              <a:rPr lang="en-GB" smtClean="0"/>
              <a:pPr/>
              <a:t>25/06/2014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221AB-4B0C-463C-AF08-3F78194DD52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2520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36F64-CAB2-456A-A3AA-3FAAFCD0179E}" type="datetimeFigureOut">
              <a:rPr lang="en-GB" smtClean="0"/>
              <a:pPr/>
              <a:t>25/06/2014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221AB-4B0C-463C-AF08-3F78194DD52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2765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36F64-CAB2-456A-A3AA-3FAAFCD0179E}" type="datetimeFigureOut">
              <a:rPr lang="en-GB" smtClean="0"/>
              <a:pPr/>
              <a:t>25/06/2014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221AB-4B0C-463C-AF08-3F78194DD52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1621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36F64-CAB2-456A-A3AA-3FAAFCD0179E}" type="datetimeFigureOut">
              <a:rPr lang="en-GB" smtClean="0"/>
              <a:pPr/>
              <a:t>25/06/2014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221AB-4B0C-463C-AF08-3F78194DD52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9954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36F64-CAB2-456A-A3AA-3FAAFCD0179E}" type="datetimeFigureOut">
              <a:rPr lang="en-GB" smtClean="0"/>
              <a:pPr/>
              <a:t>25/06/2014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221AB-4B0C-463C-AF08-3F78194DD52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1777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36F64-CAB2-456A-A3AA-3FAAFCD0179E}" type="datetimeFigureOut">
              <a:rPr lang="en-GB" smtClean="0"/>
              <a:pPr/>
              <a:t>25/06/2014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221AB-4B0C-463C-AF08-3F78194DD52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1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936F64-CAB2-456A-A3AA-3FAAFCD0179E}" type="datetimeFigureOut">
              <a:rPr lang="en-GB" smtClean="0"/>
              <a:pPr/>
              <a:t>25/06/2014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7221AB-4B0C-463C-AF08-3F78194DD52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8068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bi.nlm.nih.gov/pmc/articles/PMC3895213/figure/Fig1/" TargetMode="External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7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9.emf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package" Target="../embeddings/Microsoft_Word_Belgesi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.jpeg"/><Relationship Id="rId11" Type="http://schemas.openxmlformats.org/officeDocument/2006/relationships/oleObject" Target="../embeddings/oleObject9.bin"/><Relationship Id="rId5" Type="http://schemas.openxmlformats.org/officeDocument/2006/relationships/image" Target="../media/image3.jpeg"/><Relationship Id="rId10" Type="http://schemas.openxmlformats.org/officeDocument/2006/relationships/image" Target="../media/image18.emf"/><Relationship Id="rId4" Type="http://schemas.openxmlformats.org/officeDocument/2006/relationships/image" Target="../media/image2.jpeg"/><Relationship Id="rId9" Type="http://schemas.openxmlformats.org/officeDocument/2006/relationships/package" Target="../embeddings/Microsoft_Word_Belgesi8.docx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20.emf"/><Relationship Id="rId4" Type="http://schemas.openxmlformats.org/officeDocument/2006/relationships/image" Target="../media/image2.jpeg"/><Relationship Id="rId9" Type="http://schemas.openxmlformats.org/officeDocument/2006/relationships/package" Target="../embeddings/Microsoft_Word_Belgesi10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.jpeg"/><Relationship Id="rId11" Type="http://schemas.openxmlformats.org/officeDocument/2006/relationships/image" Target="../media/image22.emf"/><Relationship Id="rId5" Type="http://schemas.openxmlformats.org/officeDocument/2006/relationships/image" Target="../media/image3.jpeg"/><Relationship Id="rId10" Type="http://schemas.openxmlformats.org/officeDocument/2006/relationships/image" Target="../media/image21.emf"/><Relationship Id="rId4" Type="http://schemas.openxmlformats.org/officeDocument/2006/relationships/image" Target="../media/image2.jpeg"/><Relationship Id="rId9" Type="http://schemas.openxmlformats.org/officeDocument/2006/relationships/package" Target="../embeddings/Microsoft_Word_Belgesi11.docx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.jpeg"/><Relationship Id="rId11" Type="http://schemas.openxmlformats.org/officeDocument/2006/relationships/image" Target="../media/image23.emf"/><Relationship Id="rId5" Type="http://schemas.openxmlformats.org/officeDocument/2006/relationships/image" Target="../media/image3.jpeg"/><Relationship Id="rId10" Type="http://schemas.openxmlformats.org/officeDocument/2006/relationships/package" Target="../embeddings/Microsoft_Word_Belgesi12.docx"/><Relationship Id="rId4" Type="http://schemas.openxmlformats.org/officeDocument/2006/relationships/image" Target="../media/image2.jpeg"/><Relationship Id="rId9" Type="http://schemas.openxmlformats.org/officeDocument/2006/relationships/oleObject" Target="../embeddings/oleObject12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.jpeg"/><Relationship Id="rId11" Type="http://schemas.openxmlformats.org/officeDocument/2006/relationships/image" Target="../media/image25.emf"/><Relationship Id="rId5" Type="http://schemas.openxmlformats.org/officeDocument/2006/relationships/image" Target="../media/image3.jpeg"/><Relationship Id="rId10" Type="http://schemas.openxmlformats.org/officeDocument/2006/relationships/package" Target="../embeddings/Microsoft_Word_Belgesi13.docx"/><Relationship Id="rId4" Type="http://schemas.openxmlformats.org/officeDocument/2006/relationships/image" Target="../media/image2.jpeg"/><Relationship Id="rId9" Type="http://schemas.openxmlformats.org/officeDocument/2006/relationships/oleObject" Target="../embeddings/oleObject1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29.emf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package" Target="../embeddings/Microsoft_Word_Belgesi1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.jpeg"/><Relationship Id="rId11" Type="http://schemas.openxmlformats.org/officeDocument/2006/relationships/oleObject" Target="../embeddings/oleObject15.bin"/><Relationship Id="rId5" Type="http://schemas.openxmlformats.org/officeDocument/2006/relationships/image" Target="../media/image3.jpeg"/><Relationship Id="rId10" Type="http://schemas.openxmlformats.org/officeDocument/2006/relationships/image" Target="../media/image28.emf"/><Relationship Id="rId4" Type="http://schemas.openxmlformats.org/officeDocument/2006/relationships/image" Target="../media/image2.jpeg"/><Relationship Id="rId9" Type="http://schemas.openxmlformats.org/officeDocument/2006/relationships/package" Target="../embeddings/Microsoft_Word_Belgesi14.docx"/><Relationship Id="rId1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32.emf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package" Target="../embeddings/Microsoft_Word_Belgesi1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.jpeg"/><Relationship Id="rId11" Type="http://schemas.openxmlformats.org/officeDocument/2006/relationships/oleObject" Target="../embeddings/oleObject17.bin"/><Relationship Id="rId5" Type="http://schemas.openxmlformats.org/officeDocument/2006/relationships/image" Target="../media/image3.jpeg"/><Relationship Id="rId10" Type="http://schemas.openxmlformats.org/officeDocument/2006/relationships/image" Target="../media/image31.emf"/><Relationship Id="rId4" Type="http://schemas.openxmlformats.org/officeDocument/2006/relationships/image" Target="../media/image2.jpeg"/><Relationship Id="rId9" Type="http://schemas.openxmlformats.org/officeDocument/2006/relationships/package" Target="../embeddings/Microsoft_Word_Belgesi16.docx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image" Target="../media/image1.png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.jpeg"/><Relationship Id="rId11" Type="http://schemas.openxmlformats.org/officeDocument/2006/relationships/image" Target="../media/image35.emf"/><Relationship Id="rId5" Type="http://schemas.openxmlformats.org/officeDocument/2006/relationships/image" Target="../media/image3.jpeg"/><Relationship Id="rId10" Type="http://schemas.openxmlformats.org/officeDocument/2006/relationships/image" Target="../media/image33.emf"/><Relationship Id="rId4" Type="http://schemas.openxmlformats.org/officeDocument/2006/relationships/image" Target="../media/image2.jpeg"/><Relationship Id="rId9" Type="http://schemas.openxmlformats.org/officeDocument/2006/relationships/package" Target="../embeddings/Microsoft_Word_Belgesi18.docx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image" Target="../media/image1.png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4.jpeg"/><Relationship Id="rId11" Type="http://schemas.openxmlformats.org/officeDocument/2006/relationships/image" Target="../media/image36.emf"/><Relationship Id="rId5" Type="http://schemas.openxmlformats.org/officeDocument/2006/relationships/image" Target="../media/image3.jpeg"/><Relationship Id="rId10" Type="http://schemas.openxmlformats.org/officeDocument/2006/relationships/package" Target="../embeddings/Microsoft_Word_Belgesi19.docx"/><Relationship Id="rId4" Type="http://schemas.openxmlformats.org/officeDocument/2006/relationships/image" Target="../media/image2.jpeg"/><Relationship Id="rId9" Type="http://schemas.openxmlformats.org/officeDocument/2006/relationships/oleObject" Target="../embeddings/oleObject19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8.emf"/><Relationship Id="rId4" Type="http://schemas.openxmlformats.org/officeDocument/2006/relationships/image" Target="../media/image2.jpeg"/><Relationship Id="rId9" Type="http://schemas.openxmlformats.org/officeDocument/2006/relationships/package" Target="../embeddings/Microsoft_Word_Belgesi1.docx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13" Type="http://schemas.openxmlformats.org/officeDocument/2006/relationships/package" Target="../embeddings/Microsoft_Word_Belgesi21.docx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4.jpeg"/><Relationship Id="rId11" Type="http://schemas.openxmlformats.org/officeDocument/2006/relationships/image" Target="../media/image38.emf"/><Relationship Id="rId5" Type="http://schemas.openxmlformats.org/officeDocument/2006/relationships/image" Target="../media/image3.jpeg"/><Relationship Id="rId10" Type="http://schemas.openxmlformats.org/officeDocument/2006/relationships/package" Target="../embeddings/Microsoft_Word_Belgesi20.docx"/><Relationship Id="rId4" Type="http://schemas.openxmlformats.org/officeDocument/2006/relationships/image" Target="../media/image2.jpeg"/><Relationship Id="rId9" Type="http://schemas.openxmlformats.org/officeDocument/2006/relationships/oleObject" Target="../embeddings/oleObject20.bin"/><Relationship Id="rId14" Type="http://schemas.openxmlformats.org/officeDocument/2006/relationships/image" Target="../media/image39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image" Target="../media/image42.emf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package" Target="../embeddings/Microsoft_Word_Belgesi2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4.jpeg"/><Relationship Id="rId11" Type="http://schemas.openxmlformats.org/officeDocument/2006/relationships/oleObject" Target="../embeddings/oleObject23.bin"/><Relationship Id="rId5" Type="http://schemas.openxmlformats.org/officeDocument/2006/relationships/image" Target="../media/image3.jpeg"/><Relationship Id="rId10" Type="http://schemas.openxmlformats.org/officeDocument/2006/relationships/image" Target="../media/image41.emf"/><Relationship Id="rId4" Type="http://schemas.openxmlformats.org/officeDocument/2006/relationships/image" Target="../media/image2.jpeg"/><Relationship Id="rId9" Type="http://schemas.openxmlformats.org/officeDocument/2006/relationships/package" Target="../embeddings/Microsoft_Word_Belgesi22.docx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44.emf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package" Target="../embeddings/Microsoft_Word_Belgesi25.docx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5.emf"/><Relationship Id="rId1" Type="http://schemas.openxmlformats.org/officeDocument/2006/relationships/vmlDrawing" Target="../drawings/vmlDrawing18.vml"/><Relationship Id="rId6" Type="http://schemas.openxmlformats.org/officeDocument/2006/relationships/image" Target="../media/image4.jpeg"/><Relationship Id="rId11" Type="http://schemas.openxmlformats.org/officeDocument/2006/relationships/oleObject" Target="../embeddings/oleObject25.bin"/><Relationship Id="rId5" Type="http://schemas.openxmlformats.org/officeDocument/2006/relationships/image" Target="../media/image3.jpeg"/><Relationship Id="rId15" Type="http://schemas.openxmlformats.org/officeDocument/2006/relationships/package" Target="../embeddings/Microsoft_Word_Belgesi26.docx"/><Relationship Id="rId10" Type="http://schemas.openxmlformats.org/officeDocument/2006/relationships/image" Target="../media/image43.emf"/><Relationship Id="rId4" Type="http://schemas.openxmlformats.org/officeDocument/2006/relationships/image" Target="../media/image2.jpeg"/><Relationship Id="rId9" Type="http://schemas.openxmlformats.org/officeDocument/2006/relationships/package" Target="../embeddings/Microsoft_Word_Belgesi24.docx"/><Relationship Id="rId14" Type="http://schemas.openxmlformats.org/officeDocument/2006/relationships/oleObject" Target="../embeddings/oleObject26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46.emf"/><Relationship Id="rId4" Type="http://schemas.openxmlformats.org/officeDocument/2006/relationships/image" Target="../media/image2.jpeg"/><Relationship Id="rId9" Type="http://schemas.openxmlformats.org/officeDocument/2006/relationships/package" Target="../embeddings/Microsoft_Word_Belgesi27.docx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image" Target="../media/image48.emf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package" Target="../embeddings/Microsoft_Word_Belgesi2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4.jpeg"/><Relationship Id="rId11" Type="http://schemas.openxmlformats.org/officeDocument/2006/relationships/oleObject" Target="../embeddings/oleObject29.bin"/><Relationship Id="rId5" Type="http://schemas.openxmlformats.org/officeDocument/2006/relationships/image" Target="../media/image3.jpeg"/><Relationship Id="rId10" Type="http://schemas.openxmlformats.org/officeDocument/2006/relationships/image" Target="../media/image47.emf"/><Relationship Id="rId4" Type="http://schemas.openxmlformats.org/officeDocument/2006/relationships/image" Target="../media/image2.jpeg"/><Relationship Id="rId9" Type="http://schemas.openxmlformats.org/officeDocument/2006/relationships/package" Target="../embeddings/Microsoft_Word_Belgesi28.docx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50.emf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package" Target="../embeddings/Microsoft_Word_Belgesi3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4.jpeg"/><Relationship Id="rId11" Type="http://schemas.openxmlformats.org/officeDocument/2006/relationships/oleObject" Target="../embeddings/oleObject31.bin"/><Relationship Id="rId5" Type="http://schemas.openxmlformats.org/officeDocument/2006/relationships/image" Target="../media/image3.jpeg"/><Relationship Id="rId10" Type="http://schemas.openxmlformats.org/officeDocument/2006/relationships/image" Target="../media/image49.emf"/><Relationship Id="rId4" Type="http://schemas.openxmlformats.org/officeDocument/2006/relationships/image" Target="../media/image2.jpeg"/><Relationship Id="rId9" Type="http://schemas.openxmlformats.org/officeDocument/2006/relationships/package" Target="../embeddings/Microsoft_Word_Belgesi30.docx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jpe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png"/><Relationship Id="rId9" Type="http://schemas.openxmlformats.org/officeDocument/2006/relationships/image" Target="../media/image52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4.jpeg"/><Relationship Id="rId11" Type="http://schemas.openxmlformats.org/officeDocument/2006/relationships/image" Target="../media/image53.emf"/><Relationship Id="rId5" Type="http://schemas.openxmlformats.org/officeDocument/2006/relationships/image" Target="../media/image3.jpeg"/><Relationship Id="rId10" Type="http://schemas.openxmlformats.org/officeDocument/2006/relationships/package" Target="../embeddings/Microsoft_Word_Belgesi32.docx"/><Relationship Id="rId4" Type="http://schemas.openxmlformats.org/officeDocument/2006/relationships/image" Target="../media/image2.jpeg"/><Relationship Id="rId9" Type="http://schemas.openxmlformats.org/officeDocument/2006/relationships/oleObject" Target="../embeddings/oleObject32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mailto:mustafatufan60@gmail.co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9.emf"/><Relationship Id="rId4" Type="http://schemas.openxmlformats.org/officeDocument/2006/relationships/image" Target="../media/image2.jpeg"/><Relationship Id="rId9" Type="http://schemas.openxmlformats.org/officeDocument/2006/relationships/package" Target="../embeddings/Microsoft_Word_Belgesi2.docx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10.emf"/><Relationship Id="rId4" Type="http://schemas.openxmlformats.org/officeDocument/2006/relationships/image" Target="../media/image2.jpeg"/><Relationship Id="rId9" Type="http://schemas.openxmlformats.org/officeDocument/2006/relationships/package" Target="../embeddings/Microsoft_Word_Belgesi3.docx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11.emf"/><Relationship Id="rId4" Type="http://schemas.openxmlformats.org/officeDocument/2006/relationships/image" Target="../media/image2.jpeg"/><Relationship Id="rId9" Type="http://schemas.openxmlformats.org/officeDocument/2006/relationships/package" Target="../embeddings/Microsoft_Word_Belgesi4.docx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2.jpeg"/><Relationship Id="rId7" Type="http://schemas.openxmlformats.org/officeDocument/2006/relationships/image" Target="../media/image1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6.emf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package" Target="../embeddings/Microsoft_Word_Belgesi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.jpeg"/><Relationship Id="rId11" Type="http://schemas.openxmlformats.org/officeDocument/2006/relationships/oleObject" Target="../embeddings/oleObject6.bin"/><Relationship Id="rId5" Type="http://schemas.openxmlformats.org/officeDocument/2006/relationships/image" Target="../media/image3.jpeg"/><Relationship Id="rId10" Type="http://schemas.openxmlformats.org/officeDocument/2006/relationships/image" Target="../media/image15.emf"/><Relationship Id="rId4" Type="http://schemas.openxmlformats.org/officeDocument/2006/relationships/image" Target="../media/image2.jpeg"/><Relationship Id="rId9" Type="http://schemas.openxmlformats.org/officeDocument/2006/relationships/package" Target="../embeddings/Microsoft_Word_Belgesi5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17.emf"/><Relationship Id="rId4" Type="http://schemas.openxmlformats.org/officeDocument/2006/relationships/image" Target="../media/image2.jpeg"/><Relationship Id="rId9" Type="http://schemas.openxmlformats.org/officeDocument/2006/relationships/package" Target="../embeddings/Microsoft_Word_Belgesi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67908" y="1846907"/>
            <a:ext cx="7651867" cy="2318822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en-GB" sz="3600" b="1" i="1" dirty="0" err="1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</a:rPr>
              <a:t>Sığırların</a:t>
            </a:r>
            <a:r>
              <a:rPr lang="en-GB" sz="3600" b="1" i="1" dirty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</a:rPr>
              <a:t> </a:t>
            </a:r>
            <a:r>
              <a:rPr lang="en-GB" sz="3600" b="1" i="1" dirty="0" err="1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</a:rPr>
              <a:t>Nodüler</a:t>
            </a:r>
            <a:r>
              <a:rPr lang="en-GB" sz="3600" b="1" i="1" dirty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</a:rPr>
              <a:t> </a:t>
            </a:r>
            <a:r>
              <a:rPr lang="en-GB" sz="3600" b="1" i="1" dirty="0" err="1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</a:rPr>
              <a:t>Ekzantemi</a:t>
            </a:r>
            <a:r>
              <a:rPr lang="en-GB" sz="3600" b="1" i="1" dirty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</a:rPr>
              <a:t> </a:t>
            </a:r>
            <a:r>
              <a:rPr lang="tr-TR" sz="3600" b="1" i="1" dirty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</a:rPr>
              <a:t>Hastalığı</a:t>
            </a:r>
            <a:r>
              <a:rPr lang="tr-TR" sz="3600" b="1" i="1" dirty="0">
                <a:latin typeface="+mn-lt"/>
                <a:ea typeface="+mn-ea"/>
                <a:cs typeface="Arial" panose="020B0604020202020204" pitchFamily="34" charset="0"/>
              </a:rPr>
              <a:t/>
            </a:r>
            <a:br>
              <a:rPr lang="tr-TR" sz="3600" b="1" i="1" dirty="0">
                <a:latin typeface="+mn-lt"/>
                <a:ea typeface="+mn-ea"/>
                <a:cs typeface="Arial" panose="020B0604020202020204" pitchFamily="34" charset="0"/>
              </a:rPr>
            </a:br>
            <a:r>
              <a:rPr lang="tr-TR" sz="3600" b="1" i="1" dirty="0">
                <a:latin typeface="+mn-lt"/>
                <a:ea typeface="+mn-ea"/>
                <a:cs typeface="Arial" panose="020B0604020202020204" pitchFamily="34" charset="0"/>
              </a:rPr>
              <a:t> </a:t>
            </a:r>
            <a:r>
              <a:rPr lang="tr-TR" sz="3600" b="1" i="1" dirty="0" smtClean="0">
                <a:solidFill>
                  <a:srgbClr val="0070C0"/>
                </a:solidFill>
                <a:latin typeface="+mn-lt"/>
                <a:ea typeface="+mn-ea"/>
                <a:cs typeface="Arial" panose="020B0604020202020204" pitchFamily="34" charset="0"/>
              </a:rPr>
              <a:t>Risk </a:t>
            </a:r>
            <a:r>
              <a:rPr lang="tr-TR" sz="3600" b="1" i="1" dirty="0">
                <a:solidFill>
                  <a:srgbClr val="0070C0"/>
                </a:solidFill>
                <a:latin typeface="+mn-lt"/>
                <a:ea typeface="+mn-ea"/>
                <a:cs typeface="Arial" panose="020B0604020202020204" pitchFamily="34" charset="0"/>
              </a:rPr>
              <a:t>Değerlendirmesi ve </a:t>
            </a:r>
            <a:r>
              <a:rPr lang="tr-TR" sz="3600" b="1" i="1" dirty="0" smtClean="0">
                <a:solidFill>
                  <a:srgbClr val="0070C0"/>
                </a:solidFill>
                <a:latin typeface="+mn-lt"/>
                <a:ea typeface="+mn-ea"/>
                <a:cs typeface="Arial" panose="020B0604020202020204" pitchFamily="34" charset="0"/>
              </a:rPr>
              <a:t>Yönetimi</a:t>
            </a:r>
            <a:r>
              <a:rPr lang="tr-TR" sz="3600" b="1" dirty="0" smtClean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tr-TR" sz="3600" b="1" dirty="0" smtClean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tr-TR" sz="2000" i="1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tr-TR" sz="2000" i="1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lang="en-GB" sz="2000" i="1" dirty="0">
              <a:solidFill>
                <a:srgbClr val="0070C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5784" y="4183164"/>
            <a:ext cx="6271846" cy="1655762"/>
          </a:xfrm>
        </p:spPr>
        <p:txBody>
          <a:bodyPr/>
          <a:lstStyle/>
          <a:p>
            <a:endParaRPr lang="tr-TR" sz="20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Mustafa Tufan</a:t>
            </a:r>
            <a:endParaRPr lang="en-GB" sz="16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Uzman Veteriner Hekim, </a:t>
            </a:r>
            <a:r>
              <a:rPr lang="tr-TR" sz="16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Epidemiyolog</a:t>
            </a:r>
            <a:endParaRPr lang="en-GB" sz="16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3-27 Haziran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r>
              <a:rPr lang="tr-T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, Antalya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  <p:grpSp>
        <p:nvGrpSpPr>
          <p:cNvPr id="11" name="Group 10"/>
          <p:cNvGrpSpPr/>
          <p:nvPr/>
        </p:nvGrpSpPr>
        <p:grpSpPr>
          <a:xfrm>
            <a:off x="412181" y="301625"/>
            <a:ext cx="10866460" cy="6293522"/>
            <a:chOff x="412181" y="301625"/>
            <a:chExt cx="10866460" cy="6293522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" name="Group 5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7" name="Picture 6" descr="CFCU logo.jpg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8" name="Content Placeholder 8"/>
              <p:cNvPicPr/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9" name="Content Placeholder 6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pic>
        <p:nvPicPr>
          <p:cNvPr id="4098" name="Picture 2" descr="C:\Users\Tufan\Desktop\1_VETERINARY STRATEGY\2014 PROJE\0_RISK ASSESSMENT\LSD_REPORT\lyatanaslan_494579494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29" y="1604760"/>
            <a:ext cx="2933940" cy="2803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4" name="Picture 4" descr="Fig. 1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29" y="4567715"/>
            <a:ext cx="2933940" cy="117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9"/>
          <p:cNvSpPr/>
          <p:nvPr/>
        </p:nvSpPr>
        <p:spPr>
          <a:xfrm>
            <a:off x="2806419" y="496949"/>
            <a:ext cx="90088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Veteriner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Hizmetleri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Strateji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Belgesinin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Hazırlanması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için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Teknik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Destek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20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9362" y="176112"/>
            <a:ext cx="8462671" cy="1127317"/>
          </a:xfrm>
        </p:spPr>
        <p:txBody>
          <a:bodyPr>
            <a:norm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Bölgesel Hastalık </a:t>
            </a:r>
            <a:r>
              <a:rPr lang="tr-TR" sz="1600" b="1" dirty="0">
                <a:solidFill>
                  <a:srgbClr val="FF0000"/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(SNEH) </a:t>
            </a:r>
            <a:r>
              <a:rPr lang="tr-TR" sz="3600" b="1" dirty="0">
                <a:solidFill>
                  <a:srgbClr val="FF0000"/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Durumu ve Mücadele</a:t>
            </a:r>
            <a:endParaRPr lang="en-GB" sz="2400" dirty="0">
              <a:solidFill>
                <a:srgbClr val="FF0000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12185" y="301625"/>
            <a:ext cx="10866460" cy="6293523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" y="-18466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2" name="Nesne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286042"/>
              </p:ext>
            </p:extLst>
          </p:nvPr>
        </p:nvGraphicFramePr>
        <p:xfrm>
          <a:off x="5011862" y="1408703"/>
          <a:ext cx="6886575" cy="476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2" name="Belge" r:id="rId9" imgW="7664657" imgH="6278136" progId="Word.Document.12">
                  <p:embed/>
                </p:oleObj>
              </mc:Choice>
              <mc:Fallback>
                <p:oleObj name="Belge" r:id="rId9" imgW="7664657" imgH="627813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1862" y="1408703"/>
                        <a:ext cx="6886575" cy="4761441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Nesne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140320"/>
              </p:ext>
            </p:extLst>
          </p:nvPr>
        </p:nvGraphicFramePr>
        <p:xfrm>
          <a:off x="218971" y="1510291"/>
          <a:ext cx="4623332" cy="4094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3" name="Belge" r:id="rId12" imgW="10120672" imgH="6746942" progId="Word.Document.12">
                  <p:embed/>
                </p:oleObj>
              </mc:Choice>
              <mc:Fallback>
                <p:oleObj name="Belge" r:id="rId12" imgW="10120672" imgH="674694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971" y="1510291"/>
                        <a:ext cx="4623332" cy="40947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507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1133" y="178584"/>
            <a:ext cx="8462671" cy="1127317"/>
          </a:xfrm>
        </p:spPr>
        <p:txBody>
          <a:bodyPr>
            <a:norm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Bölgesel Hastalık </a:t>
            </a:r>
            <a:r>
              <a:rPr lang="tr-TR" sz="1600" b="1" dirty="0">
                <a:solidFill>
                  <a:srgbClr val="FF0000"/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(SNEH) </a:t>
            </a:r>
            <a:r>
              <a:rPr lang="tr-TR" sz="3600" b="1" dirty="0">
                <a:solidFill>
                  <a:srgbClr val="FF0000"/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Durumu ve Mücadele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3041" y="1648805"/>
            <a:ext cx="10515600" cy="4351339"/>
          </a:xfrm>
        </p:spPr>
        <p:txBody>
          <a:bodyPr/>
          <a:lstStyle/>
          <a:p>
            <a:endParaRPr lang="tr-TR" dirty="0" smtClean="0"/>
          </a:p>
          <a:p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412185" y="301625"/>
            <a:ext cx="10866460" cy="6454017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" y="-18466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" y="-18466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1" y="-18466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6" name="Nesne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233038"/>
              </p:ext>
            </p:extLst>
          </p:nvPr>
        </p:nvGraphicFramePr>
        <p:xfrm>
          <a:off x="1364569" y="1381840"/>
          <a:ext cx="10630858" cy="52866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2" name="Belge" r:id="rId9" imgW="10089735" imgH="6145972" progId="Word.Document.12">
                  <p:embed/>
                </p:oleObj>
              </mc:Choice>
              <mc:Fallback>
                <p:oleObj name="Belge" r:id="rId9" imgW="10089735" imgH="614597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4569" y="1381840"/>
                        <a:ext cx="10630858" cy="528663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451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0633" y="355660"/>
            <a:ext cx="9004875" cy="1127317"/>
          </a:xfrm>
        </p:spPr>
        <p:txBody>
          <a:bodyPr>
            <a:normAutofit/>
          </a:bodyPr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Ülkesel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Hastalık </a:t>
            </a:r>
            <a:r>
              <a:rPr lang="tr-TR" sz="14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(SNEH)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Durumu ve Mücadele</a:t>
            </a:r>
            <a:endParaRPr lang="en-GB" sz="3200" dirty="0">
              <a:solidFill>
                <a:srgbClr val="FF0000"/>
              </a:solidFill>
              <a:latin typeface="Britannic Bold" panose="020B0903060703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3041" y="1648806"/>
            <a:ext cx="10515600" cy="4351338"/>
          </a:xfrm>
        </p:spPr>
        <p:txBody>
          <a:bodyPr/>
          <a:lstStyle/>
          <a:p>
            <a:endParaRPr lang="tr-TR" dirty="0" smtClean="0"/>
          </a:p>
          <a:p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412181" y="301625"/>
            <a:ext cx="10866460" cy="6293522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graphicFrame>
        <p:nvGraphicFramePr>
          <p:cNvPr id="12" name="Nesne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085309"/>
              </p:ext>
            </p:extLst>
          </p:nvPr>
        </p:nvGraphicFramePr>
        <p:xfrm>
          <a:off x="784225" y="4394200"/>
          <a:ext cx="10390188" cy="185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7" name="Belge" r:id="rId9" imgW="9924618" imgH="1774069" progId="Word.Document.12">
                  <p:embed/>
                </p:oleObj>
              </mc:Choice>
              <mc:Fallback>
                <p:oleObj name="Belge" r:id="rId9" imgW="9924618" imgH="1774069" progId="Word.Document.12">
                  <p:embed/>
                  <p:pic>
                    <p:nvPicPr>
                      <p:cNvPr id="0" name="Picture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225" y="4394200"/>
                        <a:ext cx="10390188" cy="1852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Resim 12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37"/>
          <a:stretch/>
        </p:blipFill>
        <p:spPr bwMode="auto">
          <a:xfrm>
            <a:off x="3786553" y="1305901"/>
            <a:ext cx="6951785" cy="31417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29597" y="1762647"/>
            <a:ext cx="29323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sz="2400" b="1" dirty="0" smtClean="0">
                <a:solidFill>
                  <a:srgbClr val="C00000"/>
                </a:solidFill>
              </a:rPr>
              <a:t>A) Türkiye’de mevcut </a:t>
            </a:r>
          </a:p>
          <a:p>
            <a:pPr lvl="0"/>
            <a:r>
              <a:rPr lang="tr-TR" sz="2400" b="1" dirty="0" smtClean="0">
                <a:solidFill>
                  <a:srgbClr val="C00000"/>
                </a:solidFill>
              </a:rPr>
              <a:t>hastalık durumu</a:t>
            </a:r>
          </a:p>
        </p:txBody>
      </p:sp>
      <p:sp>
        <p:nvSpPr>
          <p:cNvPr id="15" name="Sağ Ok 14"/>
          <p:cNvSpPr/>
          <p:nvPr/>
        </p:nvSpPr>
        <p:spPr>
          <a:xfrm flipV="1">
            <a:off x="2526966" y="2090613"/>
            <a:ext cx="878840" cy="3600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73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0633" y="355660"/>
            <a:ext cx="9004875" cy="1127317"/>
          </a:xfrm>
        </p:spPr>
        <p:txBody>
          <a:bodyPr>
            <a:normAutofit/>
          </a:bodyPr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Ülkesel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Hastalık </a:t>
            </a:r>
            <a:r>
              <a:rPr lang="tr-TR" sz="14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(SNEH)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Durumu ve Mücadele</a:t>
            </a:r>
            <a:endParaRPr lang="en-GB" sz="3200" dirty="0">
              <a:solidFill>
                <a:srgbClr val="FF0000"/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12181" y="301625"/>
            <a:ext cx="10866460" cy="6293522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pic>
        <p:nvPicPr>
          <p:cNvPr id="16" name="Resim 15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0" r="6056"/>
          <a:stretch/>
        </p:blipFill>
        <p:spPr bwMode="auto">
          <a:xfrm>
            <a:off x="2823845" y="1198164"/>
            <a:ext cx="9368155" cy="29222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20" name="Nesne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3545955"/>
              </p:ext>
            </p:extLst>
          </p:nvPr>
        </p:nvGraphicFramePr>
        <p:xfrm>
          <a:off x="166256" y="4433282"/>
          <a:ext cx="11860690" cy="156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57" name="Belge" r:id="rId10" imgW="9964548" imgH="1576149" progId="Word.Document.12">
                  <p:embed/>
                </p:oleObj>
              </mc:Choice>
              <mc:Fallback>
                <p:oleObj name="Belge" r:id="rId10" imgW="9964548" imgH="1576149" progId="Word.Document.12">
                  <p:embed/>
                  <p:pic>
                    <p:nvPicPr>
                      <p:cNvPr id="0" name="Picture 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256" y="4433282"/>
                        <a:ext cx="11860690" cy="156686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Dikdörtgen 2"/>
          <p:cNvSpPr/>
          <p:nvPr/>
        </p:nvSpPr>
        <p:spPr>
          <a:xfrm>
            <a:off x="208793" y="1643636"/>
            <a:ext cx="254462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FF0000"/>
                </a:solidFill>
              </a:rPr>
              <a:t>6 </a:t>
            </a:r>
            <a:r>
              <a:rPr lang="en-GB" b="1" dirty="0" err="1">
                <a:solidFill>
                  <a:srgbClr val="FF0000"/>
                </a:solidFill>
              </a:rPr>
              <a:t>Ağustos</a:t>
            </a:r>
            <a:r>
              <a:rPr lang="en-GB" b="1" dirty="0">
                <a:solidFill>
                  <a:srgbClr val="FF0000"/>
                </a:solidFill>
              </a:rPr>
              <a:t> 2013 ve </a:t>
            </a:r>
            <a:endParaRPr lang="tr-TR" b="1" dirty="0" smtClean="0">
              <a:solidFill>
                <a:srgbClr val="FF0000"/>
              </a:solidFill>
            </a:endParaRPr>
          </a:p>
          <a:p>
            <a:pPr algn="ctr"/>
            <a:r>
              <a:rPr lang="en-GB" b="1" dirty="0" smtClean="0">
                <a:solidFill>
                  <a:srgbClr val="FF0000"/>
                </a:solidFill>
              </a:rPr>
              <a:t>8 </a:t>
            </a:r>
            <a:r>
              <a:rPr lang="en-GB" b="1" dirty="0" err="1">
                <a:solidFill>
                  <a:srgbClr val="FF0000"/>
                </a:solidFill>
              </a:rPr>
              <a:t>Mayıs</a:t>
            </a:r>
            <a:r>
              <a:rPr lang="en-GB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 </a:t>
            </a:r>
            <a:r>
              <a:rPr lang="en-GB" b="1" dirty="0" smtClean="0">
                <a:solidFill>
                  <a:srgbClr val="FF0000"/>
                </a:solidFill>
              </a:rPr>
              <a:t>2014 </a:t>
            </a:r>
            <a:r>
              <a:rPr lang="en-GB" b="1" dirty="0" err="1">
                <a:solidFill>
                  <a:srgbClr val="FF0000"/>
                </a:solidFill>
              </a:rPr>
              <a:t>tarihleri</a:t>
            </a:r>
            <a:r>
              <a:rPr lang="en-GB" b="1" dirty="0">
                <a:solidFill>
                  <a:srgbClr val="FF0000"/>
                </a:solidFill>
              </a:rPr>
              <a:t> </a:t>
            </a:r>
            <a:r>
              <a:rPr lang="en-GB" b="1" dirty="0" err="1">
                <a:solidFill>
                  <a:srgbClr val="FF0000"/>
                </a:solidFill>
              </a:rPr>
              <a:t>arasında</a:t>
            </a:r>
            <a:r>
              <a:rPr lang="en-GB" b="1" dirty="0">
                <a:solidFill>
                  <a:srgbClr val="FF0000"/>
                </a:solidFill>
              </a:rPr>
              <a:t> </a:t>
            </a:r>
            <a:endParaRPr lang="tr-TR" b="1" dirty="0" smtClean="0">
              <a:solidFill>
                <a:srgbClr val="FF0000"/>
              </a:solidFill>
            </a:endParaRPr>
          </a:p>
          <a:p>
            <a:pPr algn="ctr"/>
            <a:r>
              <a:rPr lang="en-GB" b="1" dirty="0" smtClean="0"/>
              <a:t>9 </a:t>
            </a:r>
            <a:r>
              <a:rPr lang="en-GB" b="1" dirty="0" err="1"/>
              <a:t>aylık</a:t>
            </a:r>
            <a:r>
              <a:rPr lang="en-GB" b="1" dirty="0"/>
              <a:t> </a:t>
            </a:r>
            <a:r>
              <a:rPr lang="en-GB" b="1" dirty="0" err="1"/>
              <a:t>dönemde</a:t>
            </a:r>
            <a:r>
              <a:rPr lang="en-GB" b="1" dirty="0"/>
              <a:t> </a:t>
            </a:r>
            <a:endParaRPr lang="tr-TR" b="1" dirty="0" smtClean="0"/>
          </a:p>
          <a:p>
            <a:pPr algn="ctr"/>
            <a:r>
              <a:rPr lang="en-GB" b="1" dirty="0" smtClean="0">
                <a:solidFill>
                  <a:srgbClr val="FF0000"/>
                </a:solidFill>
              </a:rPr>
              <a:t>88 </a:t>
            </a:r>
            <a:r>
              <a:rPr lang="en-GB" b="1" dirty="0" err="1">
                <a:solidFill>
                  <a:srgbClr val="FF0000"/>
                </a:solidFill>
              </a:rPr>
              <a:t>adet</a:t>
            </a:r>
            <a:r>
              <a:rPr lang="en-GB" b="1" dirty="0">
                <a:solidFill>
                  <a:srgbClr val="FF0000"/>
                </a:solidFill>
              </a:rPr>
              <a:t> </a:t>
            </a:r>
            <a:r>
              <a:rPr lang="en-GB" b="1" dirty="0" err="1">
                <a:solidFill>
                  <a:srgbClr val="FF0000"/>
                </a:solidFill>
              </a:rPr>
              <a:t>hastalık</a:t>
            </a:r>
            <a:r>
              <a:rPr lang="en-GB" b="1" dirty="0">
                <a:solidFill>
                  <a:srgbClr val="FF0000"/>
                </a:solidFill>
              </a:rPr>
              <a:t> </a:t>
            </a:r>
            <a:r>
              <a:rPr lang="en-GB" b="1" dirty="0" err="1">
                <a:solidFill>
                  <a:srgbClr val="FF0000"/>
                </a:solidFill>
              </a:rPr>
              <a:t>mihrakı</a:t>
            </a:r>
            <a:r>
              <a:rPr lang="en-GB" b="1" dirty="0">
                <a:solidFill>
                  <a:srgbClr val="FF0000"/>
                </a:solidFill>
              </a:rPr>
              <a:t> </a:t>
            </a:r>
            <a:endParaRPr lang="tr-TR" b="1" dirty="0" smtClean="0">
              <a:solidFill>
                <a:srgbClr val="FF0000"/>
              </a:solidFill>
            </a:endParaRPr>
          </a:p>
          <a:p>
            <a:pPr algn="ctr"/>
            <a:r>
              <a:rPr lang="en-GB" b="1" dirty="0" smtClean="0"/>
              <a:t>9 </a:t>
            </a:r>
            <a:r>
              <a:rPr lang="en-GB" b="1" dirty="0" err="1"/>
              <a:t>ilde</a:t>
            </a:r>
            <a:r>
              <a:rPr lang="en-GB" b="1" dirty="0"/>
              <a:t> </a:t>
            </a:r>
            <a:endParaRPr lang="tr-TR" b="1" dirty="0" smtClean="0"/>
          </a:p>
          <a:p>
            <a:pPr algn="ctr"/>
            <a:r>
              <a:rPr lang="en-GB" b="1" dirty="0" err="1" smtClean="0">
                <a:solidFill>
                  <a:srgbClr val="FF0000"/>
                </a:solidFill>
              </a:rPr>
              <a:t>meydana</a:t>
            </a:r>
            <a:r>
              <a:rPr lang="en-GB" b="1" dirty="0" smtClean="0">
                <a:solidFill>
                  <a:srgbClr val="FF0000"/>
                </a:solidFill>
              </a:rPr>
              <a:t> </a:t>
            </a:r>
            <a:r>
              <a:rPr lang="en-GB" b="1" dirty="0" err="1" smtClean="0">
                <a:solidFill>
                  <a:srgbClr val="FF0000"/>
                </a:solidFill>
              </a:rPr>
              <a:t>gelmiştir</a:t>
            </a:r>
            <a:r>
              <a:rPr lang="tr-TR" b="1" dirty="0" smtClean="0">
                <a:solidFill>
                  <a:srgbClr val="FF0000"/>
                </a:solidFill>
              </a:rPr>
              <a:t>.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12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0633" y="355660"/>
            <a:ext cx="9004875" cy="736723"/>
          </a:xfrm>
        </p:spPr>
        <p:txBody>
          <a:bodyPr>
            <a:normAutofit/>
          </a:bodyPr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Ülkesel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Hastalık </a:t>
            </a:r>
            <a:r>
              <a:rPr lang="tr-TR" sz="14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(SNEH)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Durumu ve Mücadele</a:t>
            </a:r>
            <a:endParaRPr lang="en-GB" sz="3200" dirty="0">
              <a:solidFill>
                <a:srgbClr val="FF0000"/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12181" y="301625"/>
            <a:ext cx="10866460" cy="6293522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pic>
        <p:nvPicPr>
          <p:cNvPr id="11" name="Resim 10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794" b="5535"/>
          <a:stretch/>
        </p:blipFill>
        <p:spPr bwMode="auto">
          <a:xfrm>
            <a:off x="2710881" y="1092383"/>
            <a:ext cx="9021940" cy="22078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12" name="Nesne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946565"/>
              </p:ext>
            </p:extLst>
          </p:nvPr>
        </p:nvGraphicFramePr>
        <p:xfrm>
          <a:off x="412181" y="3302000"/>
          <a:ext cx="11463907" cy="2767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32" name="Belge" r:id="rId10" imgW="9964548" imgH="2780973" progId="Word.Document.12">
                  <p:embed/>
                </p:oleObj>
              </mc:Choice>
              <mc:Fallback>
                <p:oleObj name="Belge" r:id="rId10" imgW="9964548" imgH="2780973" progId="Word.Document.12">
                  <p:embed/>
                  <p:pic>
                    <p:nvPicPr>
                      <p:cNvPr id="0" name="Picture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181" y="3302000"/>
                        <a:ext cx="11463907" cy="276701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623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0633" y="355661"/>
            <a:ext cx="9004875" cy="831872"/>
          </a:xfrm>
        </p:spPr>
        <p:txBody>
          <a:bodyPr>
            <a:normAutofit/>
          </a:bodyPr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Ülkesel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Hastalık </a:t>
            </a:r>
            <a:r>
              <a:rPr lang="tr-TR" sz="14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(SNEH)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Durumu ve Mücadele</a:t>
            </a:r>
            <a:endParaRPr lang="en-GB" sz="3200" dirty="0">
              <a:solidFill>
                <a:srgbClr val="FF0000"/>
              </a:solidFill>
              <a:latin typeface="Britannic Bold" panose="020B0903060703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3041" y="2001573"/>
            <a:ext cx="10515600" cy="4351338"/>
          </a:xfrm>
        </p:spPr>
        <p:txBody>
          <a:bodyPr/>
          <a:lstStyle/>
          <a:p>
            <a:endParaRPr lang="tr-TR" dirty="0" smtClean="0"/>
          </a:p>
          <a:p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412181" y="301625"/>
            <a:ext cx="10866460" cy="6293522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sp>
        <p:nvSpPr>
          <p:cNvPr id="11" name="Dikdörtgen 10"/>
          <p:cNvSpPr/>
          <p:nvPr/>
        </p:nvSpPr>
        <p:spPr>
          <a:xfrm>
            <a:off x="301116" y="1422677"/>
            <a:ext cx="32174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sz="2400" b="1" dirty="0">
                <a:solidFill>
                  <a:srgbClr val="C00000"/>
                </a:solidFill>
              </a:rPr>
              <a:t>B) Risk </a:t>
            </a:r>
            <a:r>
              <a:rPr lang="tr-TR" sz="2400" b="1" dirty="0" smtClean="0">
                <a:solidFill>
                  <a:srgbClr val="C00000"/>
                </a:solidFill>
              </a:rPr>
              <a:t>Değerlendirmesi</a:t>
            </a:r>
          </a:p>
        </p:txBody>
      </p:sp>
      <p:pic>
        <p:nvPicPr>
          <p:cNvPr id="12" name="Resim 11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512" y="1092383"/>
            <a:ext cx="8385487" cy="5034611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Dikdörtgen 12"/>
          <p:cNvSpPr/>
          <p:nvPr/>
        </p:nvSpPr>
        <p:spPr>
          <a:xfrm>
            <a:off x="557639" y="2207844"/>
            <a:ext cx="22348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r-TR" sz="2400" b="1" dirty="0" smtClean="0">
                <a:solidFill>
                  <a:srgbClr val="002060"/>
                </a:solidFill>
              </a:rPr>
              <a:t>1. Hastalık Girişi</a:t>
            </a:r>
            <a:endParaRPr lang="en-GB" sz="2400" b="1" dirty="0">
              <a:solidFill>
                <a:srgbClr val="002060"/>
              </a:solidFill>
            </a:endParaRPr>
          </a:p>
        </p:txBody>
      </p:sp>
      <p:sp>
        <p:nvSpPr>
          <p:cNvPr id="14" name="Sağ Ok 13"/>
          <p:cNvSpPr/>
          <p:nvPr/>
        </p:nvSpPr>
        <p:spPr>
          <a:xfrm flipV="1">
            <a:off x="2792482" y="2258645"/>
            <a:ext cx="878840" cy="3600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175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0633" y="355660"/>
            <a:ext cx="9004875" cy="1127317"/>
          </a:xfrm>
        </p:spPr>
        <p:txBody>
          <a:bodyPr>
            <a:normAutofit/>
          </a:bodyPr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Ülkesel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Hastalık </a:t>
            </a:r>
            <a:r>
              <a:rPr lang="tr-TR" sz="14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(SNEH)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Durumu ve Mücadele</a:t>
            </a:r>
            <a:endParaRPr lang="en-GB" sz="3200" dirty="0">
              <a:solidFill>
                <a:srgbClr val="FF0000"/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12181" y="301625"/>
            <a:ext cx="10866460" cy="6293522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sp>
        <p:nvSpPr>
          <p:cNvPr id="11" name="Dikdörtgen 10"/>
          <p:cNvSpPr/>
          <p:nvPr/>
        </p:nvSpPr>
        <p:spPr>
          <a:xfrm>
            <a:off x="301116" y="1422677"/>
            <a:ext cx="32174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sz="2400" b="1" dirty="0" smtClean="0">
                <a:solidFill>
                  <a:srgbClr val="C00000"/>
                </a:solidFill>
              </a:rPr>
              <a:t>B) </a:t>
            </a:r>
            <a:r>
              <a:rPr lang="tr-TR" sz="2400" b="1" dirty="0">
                <a:solidFill>
                  <a:srgbClr val="C00000"/>
                </a:solidFill>
              </a:rPr>
              <a:t>Risk </a:t>
            </a:r>
            <a:r>
              <a:rPr lang="tr-TR" sz="2400" b="1" dirty="0" smtClean="0">
                <a:solidFill>
                  <a:srgbClr val="C00000"/>
                </a:solidFill>
              </a:rPr>
              <a:t>Değerlendirmesi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0" y="2207844"/>
            <a:ext cx="35182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2000" b="1" dirty="0" smtClean="0">
                <a:solidFill>
                  <a:srgbClr val="002060"/>
                </a:solidFill>
              </a:rPr>
              <a:t>2. Hastalık </a:t>
            </a:r>
            <a:r>
              <a:rPr lang="tr-TR" sz="2000" b="1" dirty="0">
                <a:solidFill>
                  <a:srgbClr val="002060"/>
                </a:solidFill>
              </a:rPr>
              <a:t>Bulaşma İhtimalleri</a:t>
            </a:r>
            <a:endParaRPr lang="en-GB" sz="2000" b="1" dirty="0">
              <a:solidFill>
                <a:srgbClr val="002060"/>
              </a:solidFill>
            </a:endParaRPr>
          </a:p>
        </p:txBody>
      </p:sp>
      <p:sp>
        <p:nvSpPr>
          <p:cNvPr id="14" name="Sağ Ok 13"/>
          <p:cNvSpPr/>
          <p:nvPr/>
        </p:nvSpPr>
        <p:spPr>
          <a:xfrm flipV="1">
            <a:off x="3412726" y="2204763"/>
            <a:ext cx="878840" cy="3600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graphicFrame>
        <p:nvGraphicFramePr>
          <p:cNvPr id="15" name="Nesne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4302585"/>
              </p:ext>
            </p:extLst>
          </p:nvPr>
        </p:nvGraphicFramePr>
        <p:xfrm>
          <a:off x="4397074" y="2207844"/>
          <a:ext cx="9942513" cy="16397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6" name="Belge" r:id="rId9" imgW="9964548" imgH="1311535" progId="Word.Document.12">
                  <p:embed/>
                </p:oleObj>
              </mc:Choice>
              <mc:Fallback>
                <p:oleObj name="Belge" r:id="rId9" imgW="9964548" imgH="1311535" progId="Word.Document.12">
                  <p:embed/>
                  <p:pic>
                    <p:nvPicPr>
                      <p:cNvPr id="0" name="Picture 1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7074" y="2207844"/>
                        <a:ext cx="9942513" cy="1639761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20" name="Nesne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1164306"/>
              </p:ext>
            </p:extLst>
          </p:nvPr>
        </p:nvGraphicFramePr>
        <p:xfrm>
          <a:off x="4792937" y="3731175"/>
          <a:ext cx="6035675" cy="220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7" name="Belge" r:id="rId12" imgW="6113979" imgH="2237082" progId="Word.Document.12">
                  <p:embed/>
                </p:oleObj>
              </mc:Choice>
              <mc:Fallback>
                <p:oleObj name="Belge" r:id="rId12" imgW="6113979" imgH="2237082" progId="Word.Document.12">
                  <p:embed/>
                  <p:pic>
                    <p:nvPicPr>
                      <p:cNvPr id="0" name="Picture 1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2937" y="3731175"/>
                        <a:ext cx="6035675" cy="2201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Resim 16" descr="C:\Users\Tufan\Desktop\1_VETERINARY STRATEGY\2014 PROJE\0_RISK ASSESSMENT\LITERATUR_LSD\Map . Large seasonal movements in southeast Anatolia..jpg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4" y="3269282"/>
            <a:ext cx="4322996" cy="257755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Dikdörtgen 11"/>
          <p:cNvSpPr/>
          <p:nvPr/>
        </p:nvSpPr>
        <p:spPr>
          <a:xfrm>
            <a:off x="78305" y="2895333"/>
            <a:ext cx="45886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Hayvanların Yazın  ve Kışın Gittikleri Meralar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33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0633" y="355660"/>
            <a:ext cx="9004875" cy="1127317"/>
          </a:xfrm>
        </p:spPr>
        <p:txBody>
          <a:bodyPr>
            <a:normAutofit/>
          </a:bodyPr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Ülkesel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Hastalık </a:t>
            </a:r>
            <a:r>
              <a:rPr lang="tr-TR" sz="14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(SNEH)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Durumu ve Mücadele</a:t>
            </a:r>
            <a:endParaRPr lang="en-GB" sz="3200" dirty="0">
              <a:solidFill>
                <a:srgbClr val="FF0000"/>
              </a:solidFill>
              <a:latin typeface="Britannic Bold" panose="020B0903060703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3041" y="1648806"/>
            <a:ext cx="10515600" cy="4351338"/>
          </a:xfrm>
        </p:spPr>
        <p:txBody>
          <a:bodyPr/>
          <a:lstStyle/>
          <a:p>
            <a:endParaRPr lang="tr-TR" dirty="0" smtClean="0"/>
          </a:p>
          <a:p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412181" y="301625"/>
            <a:ext cx="10866460" cy="6293522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graphicFrame>
        <p:nvGraphicFramePr>
          <p:cNvPr id="15" name="Nesne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5926224"/>
              </p:ext>
            </p:extLst>
          </p:nvPr>
        </p:nvGraphicFramePr>
        <p:xfrm>
          <a:off x="890588" y="1687513"/>
          <a:ext cx="9940925" cy="174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73" name="Belge" r:id="rId9" imgW="9964548" imgH="1757125" progId="Word.Document.12">
                  <p:embed/>
                </p:oleObj>
              </mc:Choice>
              <mc:Fallback>
                <p:oleObj name="Belge" r:id="rId9" imgW="9964548" imgH="1757125" progId="Word.Document.12">
                  <p:embed/>
                  <p:pic>
                    <p:nvPicPr>
                      <p:cNvPr id="0" name="Picture 1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0588" y="1687513"/>
                        <a:ext cx="9940925" cy="1747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Dikdörtgen 15"/>
          <p:cNvSpPr/>
          <p:nvPr/>
        </p:nvSpPr>
        <p:spPr>
          <a:xfrm>
            <a:off x="738343" y="1504740"/>
            <a:ext cx="5193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b="1" dirty="0"/>
              <a:t>a</a:t>
            </a:r>
            <a:r>
              <a:rPr lang="tr-TR" b="1" dirty="0" smtClean="0"/>
              <a:t>) Bir </a:t>
            </a:r>
            <a:r>
              <a:rPr lang="tr-TR" b="1" dirty="0"/>
              <a:t>çiftlik/ahırın enfekte olma ihtimali (olasılık P1)</a:t>
            </a:r>
            <a:endParaRPr lang="en-GB" b="1" dirty="0"/>
          </a:p>
        </p:txBody>
      </p:sp>
      <p:sp>
        <p:nvSpPr>
          <p:cNvPr id="17" name="Dikdörtgen 16"/>
          <p:cNvSpPr/>
          <p:nvPr/>
        </p:nvSpPr>
        <p:spPr>
          <a:xfrm>
            <a:off x="738343" y="3365866"/>
            <a:ext cx="79953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b="1" dirty="0" smtClean="0"/>
              <a:t>b) Bir </a:t>
            </a:r>
            <a:r>
              <a:rPr lang="tr-TR" b="1" dirty="0"/>
              <a:t>çiftlik/ahır bünyesinde bir hayvanın enfekte olma ihtimali (olasılık P2)</a:t>
            </a:r>
            <a:endParaRPr lang="en-GB" b="1" dirty="0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4" name="Nesne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9016674"/>
              </p:ext>
            </p:extLst>
          </p:nvPr>
        </p:nvGraphicFramePr>
        <p:xfrm>
          <a:off x="547962" y="3735198"/>
          <a:ext cx="10280650" cy="250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74" name="Belge" r:id="rId12" imgW="9622369" imgH="2352281" progId="Word.Document.12">
                  <p:embed/>
                </p:oleObj>
              </mc:Choice>
              <mc:Fallback>
                <p:oleObj name="Belge" r:id="rId12" imgW="9622369" imgH="2352281" progId="Word.Document.12">
                  <p:embed/>
                  <p:pic>
                    <p:nvPicPr>
                      <p:cNvPr id="0" name="Picture 1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962" y="3735198"/>
                        <a:ext cx="10280650" cy="2508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677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0633" y="355660"/>
            <a:ext cx="9004875" cy="1127317"/>
          </a:xfrm>
        </p:spPr>
        <p:txBody>
          <a:bodyPr>
            <a:normAutofit/>
          </a:bodyPr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Ülkesel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Hastalık </a:t>
            </a:r>
            <a:r>
              <a:rPr lang="tr-TR" sz="14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(SNEH)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Durumu ve Mücadele</a:t>
            </a:r>
            <a:endParaRPr lang="en-GB" sz="3200" dirty="0">
              <a:solidFill>
                <a:srgbClr val="FF0000"/>
              </a:solidFill>
              <a:latin typeface="Britannic Bold" panose="020B0903060703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3041" y="1648806"/>
            <a:ext cx="10515600" cy="4351338"/>
          </a:xfrm>
        </p:spPr>
        <p:txBody>
          <a:bodyPr/>
          <a:lstStyle/>
          <a:p>
            <a:endParaRPr lang="tr-TR" dirty="0" smtClean="0"/>
          </a:p>
          <a:p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415060" y="435763"/>
            <a:ext cx="10847565" cy="6332252"/>
            <a:chOff x="412181" y="301625"/>
            <a:chExt cx="10847565" cy="633225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412181" y="5942689"/>
              <a:ext cx="10847565" cy="691188"/>
              <a:chOff x="-408576" y="140200"/>
              <a:chExt cx="7691329" cy="490537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-408576" y="14020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98757" y="344987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56346" y="169016"/>
                <a:ext cx="426407" cy="461721"/>
              </a:xfrm>
              <a:prstGeom prst="rect">
                <a:avLst/>
              </a:prstGeom>
            </p:spPr>
          </p:pic>
        </p:grpSp>
      </p:grpSp>
      <p:graphicFrame>
        <p:nvGraphicFramePr>
          <p:cNvPr id="11" name="Nesne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6366582"/>
              </p:ext>
            </p:extLst>
          </p:nvPr>
        </p:nvGraphicFramePr>
        <p:xfrm>
          <a:off x="1258888" y="1709738"/>
          <a:ext cx="9820275" cy="172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3" name="Belge" r:id="rId9" imgW="9964548" imgH="1760009" progId="Word.Document.12">
                  <p:embed/>
                </p:oleObj>
              </mc:Choice>
              <mc:Fallback>
                <p:oleObj name="Belge" r:id="rId9" imgW="9964548" imgH="1760009" progId="Word.Document.12">
                  <p:embed/>
                  <p:pic>
                    <p:nvPicPr>
                      <p:cNvPr id="0" name="Picture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1709738"/>
                        <a:ext cx="9820275" cy="1722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Dikdörtgen 11"/>
          <p:cNvSpPr/>
          <p:nvPr/>
        </p:nvSpPr>
        <p:spPr>
          <a:xfrm>
            <a:off x="1364564" y="1457228"/>
            <a:ext cx="93901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b="1" dirty="0"/>
              <a:t>c</a:t>
            </a:r>
            <a:r>
              <a:rPr lang="tr-TR" b="1" dirty="0" smtClean="0"/>
              <a:t>) Hayvan </a:t>
            </a:r>
            <a:r>
              <a:rPr lang="tr-TR" b="1" dirty="0"/>
              <a:t>pazarında sertifikasız ve enfekte hayvanın teşhis edilememesi ihtimali (Olasılık P3</a:t>
            </a:r>
            <a:r>
              <a:rPr lang="tr-TR" dirty="0"/>
              <a:t>),</a:t>
            </a:r>
            <a:endParaRPr lang="en-GB" dirty="0"/>
          </a:p>
        </p:txBody>
      </p:sp>
      <p:sp>
        <p:nvSpPr>
          <p:cNvPr id="13" name="Dikdörtgen 12"/>
          <p:cNvSpPr/>
          <p:nvPr/>
        </p:nvSpPr>
        <p:spPr>
          <a:xfrm>
            <a:off x="1372853" y="3309698"/>
            <a:ext cx="98951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b="1" dirty="0" smtClean="0"/>
              <a:t>e) Hastalık </a:t>
            </a:r>
            <a:r>
              <a:rPr lang="tr-TR" b="1" dirty="0"/>
              <a:t>bulaşmayan </a:t>
            </a:r>
            <a:r>
              <a:rPr lang="tr-TR" b="1" dirty="0" smtClean="0"/>
              <a:t>illere hayvan hareketleri ile  hastalığın girişi </a:t>
            </a:r>
            <a:r>
              <a:rPr lang="tr-TR" b="1" dirty="0"/>
              <a:t>ve bulaşma ihtimali (olasılık P4) </a:t>
            </a:r>
            <a:endParaRPr lang="en-GB" b="1" dirty="0"/>
          </a:p>
        </p:txBody>
      </p:sp>
      <p:pic>
        <p:nvPicPr>
          <p:cNvPr id="14" name="Resim 1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8" b="5357"/>
          <a:stretch>
            <a:fillRect/>
          </a:stretch>
        </p:blipFill>
        <p:spPr bwMode="auto">
          <a:xfrm>
            <a:off x="1167348" y="3679028"/>
            <a:ext cx="9927770" cy="268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31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3512" y="-127896"/>
            <a:ext cx="9004875" cy="1127317"/>
          </a:xfrm>
        </p:spPr>
        <p:txBody>
          <a:bodyPr>
            <a:normAutofit/>
          </a:bodyPr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Ülkesel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Hastalık </a:t>
            </a:r>
            <a:r>
              <a:rPr lang="tr-TR" sz="14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(SNEH)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Durumu ve Mücadele</a:t>
            </a:r>
            <a:endParaRPr lang="en-GB" sz="3200" dirty="0">
              <a:solidFill>
                <a:srgbClr val="FF0000"/>
              </a:solidFill>
              <a:latin typeface="Britannic Bold" panose="020B0903060703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3041" y="1648806"/>
            <a:ext cx="10515600" cy="4351338"/>
          </a:xfrm>
        </p:spPr>
        <p:txBody>
          <a:bodyPr/>
          <a:lstStyle/>
          <a:p>
            <a:endParaRPr lang="tr-TR" dirty="0" smtClean="0"/>
          </a:p>
          <a:p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415060" y="435763"/>
            <a:ext cx="10847565" cy="6332252"/>
            <a:chOff x="412181" y="301625"/>
            <a:chExt cx="10847565" cy="633225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412181" y="5942689"/>
              <a:ext cx="10847565" cy="691188"/>
              <a:chOff x="-408576" y="140200"/>
              <a:chExt cx="7691329" cy="490537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-408576" y="14020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98757" y="344987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56346" y="169016"/>
                <a:ext cx="426407" cy="461721"/>
              </a:xfrm>
              <a:prstGeom prst="rect">
                <a:avLst/>
              </a:prstGeom>
            </p:spPr>
          </p:pic>
        </p:grpSp>
      </p:grpSp>
      <p:pic>
        <p:nvPicPr>
          <p:cNvPr id="15" name="Resim 2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760" y="2090303"/>
            <a:ext cx="8581791" cy="3986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7" name="Nesne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8203363"/>
              </p:ext>
            </p:extLst>
          </p:nvPr>
        </p:nvGraphicFramePr>
        <p:xfrm>
          <a:off x="2528888" y="1222375"/>
          <a:ext cx="9191625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6" name="Belge" r:id="rId10" imgW="9964548" imgH="871352" progId="Word.Document.12">
                  <p:embed/>
                </p:oleObj>
              </mc:Choice>
              <mc:Fallback>
                <p:oleObj name="Belge" r:id="rId10" imgW="9964548" imgH="871352" progId="Word.Documen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8888" y="1222375"/>
                        <a:ext cx="9191625" cy="796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53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885" y="162502"/>
            <a:ext cx="8462671" cy="929881"/>
          </a:xfrm>
        </p:spPr>
        <p:txBody>
          <a:bodyPr>
            <a:normAutofit/>
          </a:bodyPr>
          <a:lstStyle/>
          <a:p>
            <a:pPr algn="ctr"/>
            <a:r>
              <a:rPr lang="en-GB" sz="2800" b="1" dirty="0" err="1">
                <a:solidFill>
                  <a:schemeClr val="accent2"/>
                </a:solidFill>
                <a:latin typeface="+mn-lt"/>
                <a:cs typeface="Arial" panose="020B0604020202020204" pitchFamily="34" charset="0"/>
              </a:rPr>
              <a:t>Sığırların</a:t>
            </a:r>
            <a:r>
              <a:rPr lang="en-GB" sz="2800" b="1" dirty="0">
                <a:solidFill>
                  <a:schemeClr val="accent2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GB" sz="2800" b="1" dirty="0" err="1">
                <a:solidFill>
                  <a:schemeClr val="accent2"/>
                </a:solidFill>
                <a:latin typeface="+mn-lt"/>
                <a:cs typeface="Arial" panose="020B0604020202020204" pitchFamily="34" charset="0"/>
              </a:rPr>
              <a:t>Nodüler</a:t>
            </a:r>
            <a:r>
              <a:rPr lang="en-GB" sz="2800" b="1" dirty="0">
                <a:solidFill>
                  <a:schemeClr val="accent2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GB" sz="2800" b="1" dirty="0" err="1">
                <a:solidFill>
                  <a:schemeClr val="accent2"/>
                </a:solidFill>
                <a:latin typeface="+mn-lt"/>
                <a:cs typeface="Arial" panose="020B0604020202020204" pitchFamily="34" charset="0"/>
              </a:rPr>
              <a:t>Ekzantemi</a:t>
            </a:r>
            <a:r>
              <a:rPr lang="en-GB" sz="2800" b="1" dirty="0">
                <a:solidFill>
                  <a:schemeClr val="accent2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tr-TR" sz="2800" b="1" dirty="0">
                <a:solidFill>
                  <a:schemeClr val="accent2"/>
                </a:solidFill>
                <a:latin typeface="+mn-lt"/>
                <a:cs typeface="Arial" panose="020B0604020202020204" pitchFamily="34" charset="0"/>
              </a:rPr>
              <a:t>Hastalığı (SNEH)</a:t>
            </a:r>
            <a:br>
              <a:rPr lang="tr-TR" sz="2800" b="1" dirty="0">
                <a:solidFill>
                  <a:schemeClr val="accent2"/>
                </a:solidFill>
                <a:latin typeface="+mn-lt"/>
                <a:cs typeface="Arial" panose="020B0604020202020204" pitchFamily="34" charset="0"/>
              </a:rPr>
            </a:br>
            <a:r>
              <a:rPr lang="tr-TR" sz="2800" b="1" dirty="0">
                <a:solidFill>
                  <a:schemeClr val="accent2"/>
                </a:solidFill>
                <a:latin typeface="+mn-lt"/>
                <a:cs typeface="Arial" panose="020B0604020202020204" pitchFamily="34" charset="0"/>
              </a:rPr>
              <a:t>(Lumpy Skin </a:t>
            </a:r>
            <a:r>
              <a:rPr lang="tr-TR" sz="2800" b="1" dirty="0" err="1">
                <a:solidFill>
                  <a:schemeClr val="accent2"/>
                </a:solidFill>
                <a:latin typeface="+mn-lt"/>
                <a:cs typeface="Arial" panose="020B0604020202020204" pitchFamily="34" charset="0"/>
              </a:rPr>
              <a:t>Disease</a:t>
            </a:r>
            <a:r>
              <a:rPr lang="tr-TR" sz="2800" b="1" dirty="0">
                <a:solidFill>
                  <a:schemeClr val="accent2"/>
                </a:solidFill>
                <a:latin typeface="+mn-lt"/>
                <a:cs typeface="Arial" panose="020B0604020202020204" pitchFamily="34" charset="0"/>
              </a:rPr>
              <a:t>-LSD)</a:t>
            </a:r>
            <a:endParaRPr lang="en-GB" sz="2800" b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185" y="1825625"/>
            <a:ext cx="11193665" cy="4351339"/>
          </a:xfrm>
        </p:spPr>
        <p:txBody>
          <a:bodyPr>
            <a:normAutofit/>
          </a:bodyPr>
          <a:lstStyle/>
          <a:p>
            <a:pPr marL="800080" lvl="1" indent="-342891">
              <a:buFont typeface="+mj-lt"/>
              <a:buAutoNum type="arabicPeriod"/>
            </a:pPr>
            <a:endParaRPr lang="tr-TR" sz="1200" b="1" dirty="0">
              <a:cs typeface="Arial" panose="020B0604020202020204" pitchFamily="34" charset="0"/>
            </a:endParaRPr>
          </a:p>
          <a:p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412185" y="301625"/>
            <a:ext cx="10866460" cy="6293523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graphicFrame>
        <p:nvGraphicFramePr>
          <p:cNvPr id="13" name="Nesne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6378036"/>
              </p:ext>
            </p:extLst>
          </p:nvPr>
        </p:nvGraphicFramePr>
        <p:xfrm>
          <a:off x="600075" y="719138"/>
          <a:ext cx="10058400" cy="604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6" name="Document" r:id="rId9" imgW="9282047" imgH="5572233" progId="Word.Document.12">
                  <p:embed/>
                </p:oleObj>
              </mc:Choice>
              <mc:Fallback>
                <p:oleObj name="Document" r:id="rId9" imgW="9282047" imgH="557223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075" y="719138"/>
                        <a:ext cx="10058400" cy="60420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025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0633" y="355660"/>
            <a:ext cx="9004875" cy="1127317"/>
          </a:xfrm>
        </p:spPr>
        <p:txBody>
          <a:bodyPr>
            <a:normAutofit/>
          </a:bodyPr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Ülkesel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Hastalık </a:t>
            </a:r>
            <a:r>
              <a:rPr lang="tr-TR" sz="14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(SNEH)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Durumu ve Mücadele</a:t>
            </a:r>
            <a:endParaRPr lang="en-GB" sz="3200" dirty="0">
              <a:solidFill>
                <a:srgbClr val="FF0000"/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12181" y="301625"/>
            <a:ext cx="10866460" cy="6293522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pic>
        <p:nvPicPr>
          <p:cNvPr id="11" name="Resim 10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148" b="2030"/>
          <a:stretch/>
        </p:blipFill>
        <p:spPr bwMode="auto">
          <a:xfrm>
            <a:off x="592429" y="2842798"/>
            <a:ext cx="5374617" cy="31573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14" name="Nesne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8766063"/>
              </p:ext>
            </p:extLst>
          </p:nvPr>
        </p:nvGraphicFramePr>
        <p:xfrm>
          <a:off x="412181" y="1305901"/>
          <a:ext cx="10901362" cy="168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8" name="Belge" r:id="rId10" imgW="10169595" imgH="1572859" progId="Word.Document.12">
                  <p:embed/>
                </p:oleObj>
              </mc:Choice>
              <mc:Fallback>
                <p:oleObj name="Belge" r:id="rId10" imgW="10169595" imgH="1572859" progId="Word.Document.12">
                  <p:embed/>
                  <p:pic>
                    <p:nvPicPr>
                      <p:cNvPr id="0" name="Picture 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181" y="1305901"/>
                        <a:ext cx="10901362" cy="16859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6" name="Nesne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109632"/>
              </p:ext>
            </p:extLst>
          </p:nvPr>
        </p:nvGraphicFramePr>
        <p:xfrm>
          <a:off x="6145979" y="2672862"/>
          <a:ext cx="5132662" cy="3548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9" name="Belge" r:id="rId13" imgW="6494725" imgH="4680477" progId="Word.Document.12">
                  <p:embed/>
                </p:oleObj>
              </mc:Choice>
              <mc:Fallback>
                <p:oleObj name="Belge" r:id="rId13" imgW="6494725" imgH="4680477" progId="Word.Document.12">
                  <p:embed/>
                  <p:pic>
                    <p:nvPicPr>
                      <p:cNvPr id="0" name="Picture 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5979" y="2672862"/>
                        <a:ext cx="5132662" cy="35487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787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0633" y="355660"/>
            <a:ext cx="9004875" cy="1127317"/>
          </a:xfrm>
        </p:spPr>
        <p:txBody>
          <a:bodyPr>
            <a:normAutofit/>
          </a:bodyPr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Ülkesel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Hastalık </a:t>
            </a:r>
            <a:r>
              <a:rPr lang="tr-TR" sz="14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(SNEH)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Durumu ve Mücadele</a:t>
            </a:r>
            <a:endParaRPr lang="en-GB" sz="3200" dirty="0">
              <a:solidFill>
                <a:srgbClr val="FF0000"/>
              </a:solidFill>
              <a:latin typeface="Britannic Bold" panose="020B0903060703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3041" y="1648806"/>
            <a:ext cx="10515600" cy="4351338"/>
          </a:xfrm>
        </p:spPr>
        <p:txBody>
          <a:bodyPr/>
          <a:lstStyle/>
          <a:p>
            <a:endParaRPr lang="tr-TR" dirty="0" smtClean="0"/>
          </a:p>
          <a:p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412181" y="301625"/>
            <a:ext cx="10866460" cy="6293522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graphicFrame>
        <p:nvGraphicFramePr>
          <p:cNvPr id="12" name="Nesne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438238"/>
              </p:ext>
            </p:extLst>
          </p:nvPr>
        </p:nvGraphicFramePr>
        <p:xfrm>
          <a:off x="1243013" y="1382713"/>
          <a:ext cx="994092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41" name="Belge" r:id="rId9" imgW="9964548" imgH="923626" progId="Word.Document.12">
                  <p:embed/>
                </p:oleObj>
              </mc:Choice>
              <mc:Fallback>
                <p:oleObj name="Belge" r:id="rId9" imgW="9964548" imgH="923626" progId="Word.Document.12">
                  <p:embed/>
                  <p:pic>
                    <p:nvPicPr>
                      <p:cNvPr id="0" name="Picture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3013" y="1382713"/>
                        <a:ext cx="9940925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4" name="Nesne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1328118"/>
              </p:ext>
            </p:extLst>
          </p:nvPr>
        </p:nvGraphicFramePr>
        <p:xfrm>
          <a:off x="1364565" y="2682413"/>
          <a:ext cx="9174481" cy="33177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42" name="Belge" r:id="rId12" imgW="8444819" imgH="2989725" progId="Word.Document.12">
                  <p:embed/>
                </p:oleObj>
              </mc:Choice>
              <mc:Fallback>
                <p:oleObj name="Belge" r:id="rId12" imgW="8444819" imgH="2989725" progId="Word.Document.12">
                  <p:embed/>
                  <p:pic>
                    <p:nvPicPr>
                      <p:cNvPr id="0" name="Picture 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4565" y="2682413"/>
                        <a:ext cx="9174481" cy="33177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Dikdörtgen 15"/>
          <p:cNvSpPr/>
          <p:nvPr/>
        </p:nvSpPr>
        <p:spPr>
          <a:xfrm>
            <a:off x="3769896" y="2207844"/>
            <a:ext cx="35182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r-TR" sz="2000" b="1" dirty="0" smtClean="0">
                <a:solidFill>
                  <a:srgbClr val="002060"/>
                </a:solidFill>
              </a:rPr>
              <a:t>Hastalık </a:t>
            </a:r>
            <a:r>
              <a:rPr lang="tr-TR" sz="2000" b="1" dirty="0">
                <a:solidFill>
                  <a:srgbClr val="002060"/>
                </a:solidFill>
              </a:rPr>
              <a:t>Bulaşma İhtimalleri</a:t>
            </a:r>
            <a:endParaRPr lang="en-GB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42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0633" y="355660"/>
            <a:ext cx="9004875" cy="1127317"/>
          </a:xfrm>
        </p:spPr>
        <p:txBody>
          <a:bodyPr>
            <a:normAutofit/>
          </a:bodyPr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Ülkesel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Hastalık </a:t>
            </a:r>
            <a:r>
              <a:rPr lang="tr-TR" sz="14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(SNEH)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Durumu ve Mücadele</a:t>
            </a:r>
            <a:endParaRPr lang="en-GB" sz="3200" dirty="0">
              <a:solidFill>
                <a:srgbClr val="FF0000"/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12181" y="301625"/>
            <a:ext cx="10866460" cy="6293522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sp>
        <p:nvSpPr>
          <p:cNvPr id="11" name="Dikdörtgen 10"/>
          <p:cNvSpPr/>
          <p:nvPr/>
        </p:nvSpPr>
        <p:spPr>
          <a:xfrm>
            <a:off x="301116" y="1422677"/>
            <a:ext cx="32174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sz="2400" b="1" dirty="0">
                <a:solidFill>
                  <a:srgbClr val="C00000"/>
                </a:solidFill>
              </a:rPr>
              <a:t>B) Risk </a:t>
            </a:r>
            <a:r>
              <a:rPr lang="tr-TR" sz="2400" b="1" dirty="0" smtClean="0">
                <a:solidFill>
                  <a:srgbClr val="C00000"/>
                </a:solidFill>
              </a:rPr>
              <a:t>Değerlendirmesi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-293077" y="2203208"/>
            <a:ext cx="32046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tr-TR" sz="2400" b="1" dirty="0" smtClean="0">
                <a:solidFill>
                  <a:srgbClr val="002060"/>
                </a:solidFill>
              </a:rPr>
              <a:t>3. Hastalık </a:t>
            </a:r>
            <a:r>
              <a:rPr lang="tr-TR" sz="2400" b="1" dirty="0">
                <a:solidFill>
                  <a:srgbClr val="002060"/>
                </a:solidFill>
              </a:rPr>
              <a:t>Yayılması </a:t>
            </a:r>
            <a:endParaRPr lang="tr-TR" sz="2400" b="1" dirty="0" smtClean="0">
              <a:solidFill>
                <a:srgbClr val="002060"/>
              </a:solidFill>
            </a:endParaRPr>
          </a:p>
          <a:p>
            <a:pPr lvl="1"/>
            <a:r>
              <a:rPr lang="tr-TR" sz="2400" b="1" dirty="0" smtClean="0">
                <a:solidFill>
                  <a:srgbClr val="002060"/>
                </a:solidFill>
              </a:rPr>
              <a:t>      (</a:t>
            </a:r>
            <a:r>
              <a:rPr lang="tr-TR" sz="2400" b="1" dirty="0">
                <a:solidFill>
                  <a:srgbClr val="002060"/>
                </a:solidFill>
              </a:rPr>
              <a:t>Maruz kalmak)</a:t>
            </a:r>
            <a:endParaRPr lang="en-GB" sz="2400" b="1" dirty="0">
              <a:solidFill>
                <a:srgbClr val="002060"/>
              </a:solidFill>
            </a:endParaRPr>
          </a:p>
        </p:txBody>
      </p:sp>
      <p:sp>
        <p:nvSpPr>
          <p:cNvPr id="14" name="Sağ Ok 13"/>
          <p:cNvSpPr/>
          <p:nvPr/>
        </p:nvSpPr>
        <p:spPr>
          <a:xfrm flipV="1">
            <a:off x="2911595" y="2438676"/>
            <a:ext cx="878840" cy="3600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7" name="Nesne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2923400"/>
              </p:ext>
            </p:extLst>
          </p:nvPr>
        </p:nvGraphicFramePr>
        <p:xfrm>
          <a:off x="4079630" y="1411509"/>
          <a:ext cx="7820025" cy="197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39" name="Belge" r:id="rId9" imgW="7815940" imgH="1967152" progId="Word.Document.12">
                  <p:embed/>
                </p:oleObj>
              </mc:Choice>
              <mc:Fallback>
                <p:oleObj name="Belge" r:id="rId9" imgW="7815940" imgH="1967152" progId="Word.Document.12">
                  <p:embed/>
                  <p:pic>
                    <p:nvPicPr>
                      <p:cNvPr id="0" name="Picture 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9630" y="1411509"/>
                        <a:ext cx="7820025" cy="1971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Nesne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8282010"/>
              </p:ext>
            </p:extLst>
          </p:nvPr>
        </p:nvGraphicFramePr>
        <p:xfrm>
          <a:off x="488950" y="3498849"/>
          <a:ext cx="6007100" cy="2246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40" name="Belge" r:id="rId12" imgW="9964548" imgH="3074789" progId="Word.Document.12">
                  <p:embed/>
                </p:oleObj>
              </mc:Choice>
              <mc:Fallback>
                <p:oleObj name="Belge" r:id="rId12" imgW="9964548" imgH="3074789" progId="Word.Document.12">
                  <p:embed/>
                  <p:pic>
                    <p:nvPicPr>
                      <p:cNvPr id="0" name="Picture 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950" y="3498849"/>
                        <a:ext cx="6007100" cy="2246291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Nesne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659082"/>
              </p:ext>
            </p:extLst>
          </p:nvPr>
        </p:nvGraphicFramePr>
        <p:xfrm>
          <a:off x="6762750" y="3519487"/>
          <a:ext cx="6527800" cy="22256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41" name="Belge" r:id="rId15" imgW="10089015" imgH="3056042" progId="Word.Document.12">
                  <p:embed/>
                </p:oleObj>
              </mc:Choice>
              <mc:Fallback>
                <p:oleObj name="Belge" r:id="rId15" imgW="10089015" imgH="3056042" progId="Word.Document.12">
                  <p:embed/>
                  <p:pic>
                    <p:nvPicPr>
                      <p:cNvPr id="0" name="Picture 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62750" y="3519487"/>
                        <a:ext cx="6527800" cy="222565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01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0637" y="186775"/>
            <a:ext cx="9004875" cy="1127317"/>
          </a:xfrm>
        </p:spPr>
        <p:txBody>
          <a:bodyPr>
            <a:norm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Ülkesel Hastalık </a:t>
            </a:r>
            <a:r>
              <a:rPr lang="tr-TR" sz="14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(SNEH)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Durumu ve Mücadele</a:t>
            </a:r>
            <a:endParaRPr lang="en-GB" sz="3200" dirty="0">
              <a:solidFill>
                <a:srgbClr val="FF0000"/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12185" y="301625"/>
            <a:ext cx="10866460" cy="6293523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sp>
        <p:nvSpPr>
          <p:cNvPr id="11" name="Dikdörtgen 10"/>
          <p:cNvSpPr/>
          <p:nvPr/>
        </p:nvSpPr>
        <p:spPr>
          <a:xfrm>
            <a:off x="301117" y="1422678"/>
            <a:ext cx="32174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sz="2400" b="1" dirty="0">
                <a:solidFill>
                  <a:srgbClr val="C00000"/>
                </a:solidFill>
              </a:rPr>
              <a:t>B) Risk Değerlendirmesi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-286604" y="2225924"/>
            <a:ext cx="259752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tr-TR" sz="2000" b="1" dirty="0">
                <a:solidFill>
                  <a:srgbClr val="002060"/>
                </a:solidFill>
              </a:rPr>
              <a:t>4.Hastalık Sonuçları Değerlendirilmesi</a:t>
            </a:r>
            <a:endParaRPr lang="en-GB" sz="2000" b="1" dirty="0">
              <a:solidFill>
                <a:srgbClr val="002060"/>
              </a:solidFill>
            </a:endParaRPr>
          </a:p>
          <a:p>
            <a:pPr lvl="1"/>
            <a:endParaRPr lang="en-GB" sz="2400" b="1" dirty="0">
              <a:solidFill>
                <a:srgbClr val="002060"/>
              </a:solidFill>
            </a:endParaRPr>
          </a:p>
        </p:txBody>
      </p:sp>
      <p:sp>
        <p:nvSpPr>
          <p:cNvPr id="14" name="Sağ Ok 13"/>
          <p:cNvSpPr/>
          <p:nvPr/>
        </p:nvSpPr>
        <p:spPr>
          <a:xfrm flipV="1">
            <a:off x="1871503" y="2450917"/>
            <a:ext cx="839379" cy="3600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1" y="-18466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2" name="Nesne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8790407"/>
              </p:ext>
            </p:extLst>
          </p:nvPr>
        </p:nvGraphicFramePr>
        <p:xfrm>
          <a:off x="2828260" y="1881191"/>
          <a:ext cx="9208165" cy="3945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1" name="Belge" r:id="rId9" imgW="9964548" imgH="2952576" progId="Word.Document.12">
                  <p:embed/>
                </p:oleObj>
              </mc:Choice>
              <mc:Fallback>
                <p:oleObj name="Belge" r:id="rId9" imgW="9964548" imgH="295257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8260" y="1881191"/>
                        <a:ext cx="9208165" cy="394545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74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0637" y="96642"/>
            <a:ext cx="9004875" cy="1127317"/>
          </a:xfrm>
        </p:spPr>
        <p:txBody>
          <a:bodyPr>
            <a:norm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Ülkesel Hastalık </a:t>
            </a:r>
            <a:r>
              <a:rPr lang="tr-TR" sz="14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(SNEH)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Durumu ve Mücadele</a:t>
            </a:r>
            <a:endParaRPr lang="en-GB" sz="3200" dirty="0">
              <a:solidFill>
                <a:srgbClr val="FF0000"/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12185" y="301625"/>
            <a:ext cx="10866460" cy="6556375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sp>
        <p:nvSpPr>
          <p:cNvPr id="11" name="Dikdörtgen 10"/>
          <p:cNvSpPr/>
          <p:nvPr/>
        </p:nvSpPr>
        <p:spPr>
          <a:xfrm>
            <a:off x="184732" y="1409675"/>
            <a:ext cx="32174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sz="2400" b="1" dirty="0">
                <a:solidFill>
                  <a:srgbClr val="C00000"/>
                </a:solidFill>
              </a:rPr>
              <a:t>B) Risk Değerlendirmesi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-229739" y="2259633"/>
            <a:ext cx="29406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tr-TR" sz="2400" b="1" dirty="0">
                <a:solidFill>
                  <a:srgbClr val="002060"/>
                </a:solidFill>
              </a:rPr>
              <a:t>5. Risk Tahmini</a:t>
            </a:r>
            <a:endParaRPr lang="en-GB" sz="2400" b="1" dirty="0">
              <a:solidFill>
                <a:srgbClr val="002060"/>
              </a:solidFill>
            </a:endParaRPr>
          </a:p>
        </p:txBody>
      </p:sp>
      <p:sp>
        <p:nvSpPr>
          <p:cNvPr id="14" name="Sağ Ok 13"/>
          <p:cNvSpPr/>
          <p:nvPr/>
        </p:nvSpPr>
        <p:spPr>
          <a:xfrm flipV="1">
            <a:off x="2386047" y="2310437"/>
            <a:ext cx="649669" cy="3600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1" y="-18466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" y="-18466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5" name="Nesne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5659957"/>
              </p:ext>
            </p:extLst>
          </p:nvPr>
        </p:nvGraphicFramePr>
        <p:xfrm>
          <a:off x="3577665" y="1110789"/>
          <a:ext cx="8219106" cy="176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4" name="Document" r:id="rId9" imgW="9183628" imgH="1500798" progId="Word.Document.12">
                  <p:embed/>
                </p:oleObj>
              </mc:Choice>
              <mc:Fallback>
                <p:oleObj name="Document" r:id="rId9" imgW="9183628" imgH="150079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7665" y="1110789"/>
                        <a:ext cx="8219106" cy="176847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1" y="-18466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8" name="Nesne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7845646"/>
              </p:ext>
            </p:extLst>
          </p:nvPr>
        </p:nvGraphicFramePr>
        <p:xfrm>
          <a:off x="412750" y="2721298"/>
          <a:ext cx="11641138" cy="35175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5" name="Document" r:id="rId12" imgW="9964548" imgH="4493395" progId="Word.Document.12">
                  <p:embed/>
                </p:oleObj>
              </mc:Choice>
              <mc:Fallback>
                <p:oleObj name="Document" r:id="rId12" imgW="9964548" imgH="449339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0" y="2721298"/>
                        <a:ext cx="11641138" cy="351757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689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0637" y="190890"/>
            <a:ext cx="9004875" cy="736723"/>
          </a:xfrm>
        </p:spPr>
        <p:txBody>
          <a:bodyPr>
            <a:norm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Ülkesel Hastalık </a:t>
            </a:r>
            <a:r>
              <a:rPr lang="tr-TR" sz="14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(SNEH) </a:t>
            </a:r>
            <a:r>
              <a:rPr lang="tr-TR" sz="3200" b="1" dirty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Durumu ve Mücadele</a:t>
            </a:r>
            <a:endParaRPr lang="en-GB" sz="3200" dirty="0">
              <a:solidFill>
                <a:srgbClr val="FF0000"/>
              </a:solidFill>
              <a:latin typeface="Britannic Bold" panose="020B0903060703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3041" y="2001573"/>
            <a:ext cx="10515600" cy="4351339"/>
          </a:xfrm>
        </p:spPr>
        <p:txBody>
          <a:bodyPr/>
          <a:lstStyle/>
          <a:p>
            <a:endParaRPr lang="tr-TR" dirty="0" smtClean="0"/>
          </a:p>
          <a:p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412185" y="301625"/>
            <a:ext cx="10866460" cy="6293523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sp>
        <p:nvSpPr>
          <p:cNvPr id="11" name="Dikdörtgen 10"/>
          <p:cNvSpPr/>
          <p:nvPr/>
        </p:nvSpPr>
        <p:spPr>
          <a:xfrm>
            <a:off x="101825" y="1422677"/>
            <a:ext cx="22288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sz="2400" b="1" dirty="0">
                <a:solidFill>
                  <a:srgbClr val="C00000"/>
                </a:solidFill>
              </a:rPr>
              <a:t>C) Risk Yönetimi</a:t>
            </a:r>
          </a:p>
        </p:txBody>
      </p:sp>
      <p:sp>
        <p:nvSpPr>
          <p:cNvPr id="14" name="Sağ Ok 13"/>
          <p:cNvSpPr/>
          <p:nvPr/>
        </p:nvSpPr>
        <p:spPr>
          <a:xfrm flipV="1">
            <a:off x="434649" y="2055447"/>
            <a:ext cx="878840" cy="3600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" y="-18466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6" name="Nesne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025975"/>
              </p:ext>
            </p:extLst>
          </p:nvPr>
        </p:nvGraphicFramePr>
        <p:xfrm>
          <a:off x="2780837" y="1041405"/>
          <a:ext cx="9073068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8" name="Belge" r:id="rId9" imgW="9964548" imgH="1132001" progId="Word.Document.12">
                  <p:embed/>
                </p:oleObj>
              </mc:Choice>
              <mc:Fallback>
                <p:oleObj name="Belge" r:id="rId9" imgW="9964548" imgH="113200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0837" y="1041405"/>
                        <a:ext cx="9073068" cy="109537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1" y="-18466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8" name="Nesne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854666"/>
              </p:ext>
            </p:extLst>
          </p:nvPr>
        </p:nvGraphicFramePr>
        <p:xfrm>
          <a:off x="1563688" y="2136778"/>
          <a:ext cx="10398125" cy="379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9" name="Belge" r:id="rId12" imgW="7124366" imgH="4245209" progId="Word.Document.12">
                  <p:embed/>
                </p:oleObj>
              </mc:Choice>
              <mc:Fallback>
                <p:oleObj name="Belge" r:id="rId12" imgW="7124366" imgH="424520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3688" y="2136778"/>
                        <a:ext cx="10398125" cy="379626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115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12181" y="301625"/>
            <a:ext cx="10866460" cy="6293522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2530633" y="355660"/>
            <a:ext cx="9004875" cy="11273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Ülkesel Hastalık SON Durumu 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17.06.2014, </a:t>
            </a:r>
            <a:r>
              <a:rPr lang="tr-TR" sz="1400" b="1" dirty="0">
                <a:solidFill>
                  <a:srgbClr val="0070C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K</a:t>
            </a:r>
            <a:r>
              <a:rPr lang="tr-TR" sz="1400" b="1" dirty="0" smtClean="0">
                <a:solidFill>
                  <a:srgbClr val="0070C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aynak OIE</a:t>
            </a:r>
            <a:endParaRPr lang="en-GB" sz="1400" dirty="0">
              <a:solidFill>
                <a:srgbClr val="0070C0"/>
              </a:solidFill>
              <a:latin typeface="Britannic Bold" panose="020B0903060703020204" pitchFamily="34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80170" y="2159544"/>
            <a:ext cx="7872010" cy="4416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i="1" dirty="0" err="1" smtClean="0">
                <a:cs typeface="Arial" panose="020B0604020202020204" pitchFamily="34" charset="0"/>
              </a:rPr>
              <a:t>Sığırların</a:t>
            </a:r>
            <a:r>
              <a:rPr lang="en-GB" b="1" i="1" dirty="0" smtClean="0">
                <a:cs typeface="Arial" panose="020B0604020202020204" pitchFamily="34" charset="0"/>
              </a:rPr>
              <a:t> </a:t>
            </a:r>
            <a:r>
              <a:rPr lang="en-GB" b="1" i="1" dirty="0">
                <a:cs typeface="Arial" panose="020B0604020202020204" pitchFamily="34" charset="0"/>
              </a:rPr>
              <a:t>Nodüler Ekzantemi </a:t>
            </a:r>
            <a:r>
              <a:rPr lang="tr-TR" b="1" i="1" dirty="0" smtClean="0">
                <a:cs typeface="Arial" panose="020B0604020202020204" pitchFamily="34" charset="0"/>
              </a:rPr>
              <a:t>Hastalığı Mihrak  Dağılımı</a:t>
            </a:r>
          </a:p>
          <a:p>
            <a:endParaRPr lang="tr-TR" b="1" i="1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r>
              <a:rPr lang="tr-TR" b="1" i="1" dirty="0" smtClean="0">
                <a:solidFill>
                  <a:srgbClr val="0070C0"/>
                </a:solidFill>
                <a:cs typeface="Arial" panose="020B0604020202020204" pitchFamily="34" charset="0"/>
              </a:rPr>
              <a:t>6 Ağustos 2013 - 8 Mayıs 2014 Mihrak Adeti	: 88 adet mihrak</a:t>
            </a:r>
          </a:p>
          <a:p>
            <a:r>
              <a:rPr lang="tr-TR" b="1" i="1" dirty="0" smtClean="0">
                <a:cs typeface="Arial" panose="020B0604020202020204" pitchFamily="34" charset="0"/>
              </a:rPr>
              <a:t>(</a:t>
            </a:r>
            <a:r>
              <a:rPr lang="tr-TR" dirty="0"/>
              <a:t>9 </a:t>
            </a:r>
            <a:r>
              <a:rPr lang="tr-TR" dirty="0" smtClean="0"/>
              <a:t>İl; </a:t>
            </a:r>
            <a:r>
              <a:rPr lang="tr-TR" dirty="0"/>
              <a:t>Kahraman Maraş, </a:t>
            </a:r>
            <a:r>
              <a:rPr lang="en-GB" dirty="0" smtClean="0"/>
              <a:t>Batman</a:t>
            </a:r>
            <a:r>
              <a:rPr lang="en-GB" dirty="0"/>
              <a:t>, Hakkari, Malatya, Adıyaman, Osmaniye, Hatay, Sivas ve Adana </a:t>
            </a:r>
            <a:r>
              <a:rPr lang="tr-TR" b="1" i="1" dirty="0" smtClean="0">
                <a:cs typeface="Arial" panose="020B0604020202020204" pitchFamily="34" charset="0"/>
              </a:rPr>
              <a:t>)</a:t>
            </a:r>
          </a:p>
          <a:p>
            <a:endParaRPr lang="tr-TR" b="1" i="1" dirty="0" smtClean="0">
              <a:solidFill>
                <a:srgbClr val="FF0000"/>
              </a:solidFill>
              <a:cs typeface="Arial" panose="020B0604020202020204" pitchFamily="34" charset="0"/>
            </a:endParaRPr>
          </a:p>
          <a:p>
            <a:r>
              <a:rPr lang="tr-TR" b="1" i="1" dirty="0" smtClean="0">
                <a:solidFill>
                  <a:srgbClr val="0070C0"/>
                </a:solidFill>
                <a:cs typeface="Arial" panose="020B0604020202020204" pitchFamily="34" charset="0"/>
              </a:rPr>
              <a:t>8 Mayıs 2014 - 17 Haziran </a:t>
            </a:r>
            <a:r>
              <a:rPr lang="tr-TR" b="1" i="1" dirty="0">
                <a:solidFill>
                  <a:srgbClr val="0070C0"/>
                </a:solidFill>
                <a:cs typeface="Arial" panose="020B0604020202020204" pitchFamily="34" charset="0"/>
              </a:rPr>
              <a:t>2014 Mihrak </a:t>
            </a:r>
            <a:r>
              <a:rPr lang="tr-TR" b="1" i="1" dirty="0" smtClean="0">
                <a:solidFill>
                  <a:srgbClr val="0070C0"/>
                </a:solidFill>
                <a:cs typeface="Arial" panose="020B0604020202020204" pitchFamily="34" charset="0"/>
              </a:rPr>
              <a:t>Adeti	: 58  adet mihrak</a:t>
            </a:r>
          </a:p>
          <a:p>
            <a:r>
              <a:rPr lang="tr-TR" b="1" i="1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tr-TR" b="1" dirty="0" smtClean="0">
                <a:cs typeface="Arial" panose="020B0604020202020204" pitchFamily="34" charset="0"/>
              </a:rPr>
              <a:t>(</a:t>
            </a:r>
            <a:r>
              <a:rPr lang="tr-TR" dirty="0" smtClean="0">
                <a:cs typeface="Arial" panose="020B0604020202020204" pitchFamily="34" charset="0"/>
              </a:rPr>
              <a:t> 3+3=6  </a:t>
            </a:r>
            <a:r>
              <a:rPr lang="tr-TR" dirty="0">
                <a:cs typeface="Arial" panose="020B0604020202020204" pitchFamily="34" charset="0"/>
              </a:rPr>
              <a:t>İl; K</a:t>
            </a:r>
            <a:r>
              <a:rPr lang="tr-TR" dirty="0" smtClean="0">
                <a:cs typeface="Arial" panose="020B0604020202020204" pitchFamily="34" charset="0"/>
              </a:rPr>
              <a:t>. Maraş (7), Osmaniye (29), Adana (11), </a:t>
            </a:r>
            <a:r>
              <a:rPr lang="tr-TR" b="1" i="1" dirty="0">
                <a:solidFill>
                  <a:srgbClr val="FF0000"/>
                </a:solidFill>
                <a:cs typeface="Arial" panose="020B0604020202020204" pitchFamily="34" charset="0"/>
              </a:rPr>
              <a:t>Mersin (5), Kayseri (5), Ş. Urfa(1) </a:t>
            </a:r>
            <a:r>
              <a:rPr lang="tr-TR" b="1" i="1" dirty="0" smtClean="0">
                <a:cs typeface="Arial" panose="020B0604020202020204" pitchFamily="34" charset="0"/>
              </a:rPr>
              <a:t>)</a:t>
            </a:r>
            <a:r>
              <a:rPr lang="tr-TR" dirty="0">
                <a:solidFill>
                  <a:schemeClr val="accent2"/>
                </a:solidFill>
                <a:cs typeface="Arial" panose="020B0604020202020204" pitchFamily="34" charset="0"/>
              </a:rPr>
              <a:t/>
            </a:r>
            <a:br>
              <a:rPr lang="tr-TR" dirty="0">
                <a:solidFill>
                  <a:schemeClr val="accent2"/>
                </a:solidFill>
                <a:cs typeface="Arial" panose="020B0604020202020204" pitchFamily="34" charset="0"/>
              </a:rPr>
            </a:br>
            <a:r>
              <a:rPr lang="tr-TR" b="1" i="1" dirty="0">
                <a:cs typeface="Arial" panose="020B0604020202020204" pitchFamily="34" charset="0"/>
              </a:rPr>
              <a:t> </a:t>
            </a:r>
            <a:endParaRPr lang="tr-TR" b="1" i="1" dirty="0" smtClean="0">
              <a:cs typeface="Arial" panose="020B0604020202020204" pitchFamily="34" charset="0"/>
            </a:endParaRPr>
          </a:p>
          <a:p>
            <a:r>
              <a:rPr lang="tr-TR" b="1" i="1" dirty="0" smtClean="0">
                <a:solidFill>
                  <a:srgbClr val="0070C0"/>
                </a:solidFill>
                <a:cs typeface="Arial" panose="020B0604020202020204" pitchFamily="34" charset="0"/>
              </a:rPr>
              <a:t>Toplam </a:t>
            </a:r>
            <a:r>
              <a:rPr lang="tr-TR" b="1" i="1" dirty="0">
                <a:solidFill>
                  <a:srgbClr val="0070C0"/>
                </a:solidFill>
                <a:cs typeface="Arial" panose="020B0604020202020204" pitchFamily="34" charset="0"/>
              </a:rPr>
              <a:t>Mihrak	</a:t>
            </a:r>
            <a:r>
              <a:rPr lang="tr-TR" b="1" i="1" dirty="0" smtClean="0">
                <a:solidFill>
                  <a:srgbClr val="0070C0"/>
                </a:solidFill>
                <a:cs typeface="Arial" panose="020B0604020202020204" pitchFamily="34" charset="0"/>
              </a:rPr>
              <a:t>			: </a:t>
            </a:r>
            <a:r>
              <a:rPr lang="tr-TR" b="1" i="1" dirty="0">
                <a:solidFill>
                  <a:srgbClr val="0070C0"/>
                </a:solidFill>
                <a:cs typeface="Arial" panose="020B0604020202020204" pitchFamily="34" charset="0"/>
              </a:rPr>
              <a:t>146 adet  </a:t>
            </a:r>
            <a:r>
              <a:rPr lang="tr-TR" b="1" i="1" dirty="0" smtClean="0">
                <a:solidFill>
                  <a:srgbClr val="0070C0"/>
                </a:solidFill>
                <a:cs typeface="Arial" panose="020B0604020202020204" pitchFamily="34" charset="0"/>
              </a:rPr>
              <a:t>mihrak</a:t>
            </a:r>
            <a:endParaRPr lang="tr-TR" b="1" i="1" dirty="0">
              <a:solidFill>
                <a:srgbClr val="0070C0"/>
              </a:solidFill>
              <a:cs typeface="Arial" panose="020B0604020202020204" pitchFamily="34" charset="0"/>
            </a:endParaRPr>
          </a:p>
          <a:p>
            <a:r>
              <a:rPr lang="tr-TR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tr-TR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dirty="0" smtClean="0"/>
              <a:t>(12 </a:t>
            </a:r>
            <a:r>
              <a:rPr lang="tr-TR" dirty="0"/>
              <a:t>İl, Kahraman Maraş, </a:t>
            </a:r>
            <a:r>
              <a:rPr lang="en-GB" dirty="0"/>
              <a:t>Batman, Hakkari, Malatya, Adıyaman, Osmaniye, Hatay, </a:t>
            </a:r>
            <a:r>
              <a:rPr lang="en-GB" dirty="0" smtClean="0"/>
              <a:t>Sivas</a:t>
            </a:r>
            <a:r>
              <a:rPr lang="tr-TR" dirty="0" smtClean="0"/>
              <a:t>,</a:t>
            </a:r>
            <a:r>
              <a:rPr lang="en-GB" dirty="0" smtClean="0"/>
              <a:t> Adana</a:t>
            </a:r>
            <a:r>
              <a:rPr lang="tr-TR" dirty="0" smtClean="0"/>
              <a:t>, </a:t>
            </a:r>
            <a:r>
              <a:rPr lang="tr-TR" b="1" i="1" dirty="0">
                <a:solidFill>
                  <a:srgbClr val="FF0000"/>
                </a:solidFill>
                <a:cs typeface="Arial" panose="020B0604020202020204" pitchFamily="34" charset="0"/>
              </a:rPr>
              <a:t>Mersin, Kayseri , Ş. </a:t>
            </a:r>
            <a:r>
              <a:rPr lang="tr-TR" b="1" i="1" dirty="0" smtClean="0">
                <a:solidFill>
                  <a:srgbClr val="FF0000"/>
                </a:solidFill>
                <a:cs typeface="Arial" panose="020B0604020202020204" pitchFamily="34" charset="0"/>
              </a:rPr>
              <a:t>Urfa</a:t>
            </a:r>
            <a:r>
              <a:rPr lang="tr-TR" dirty="0" smtClean="0"/>
              <a:t>)</a:t>
            </a:r>
            <a:endParaRPr lang="tr-TR" dirty="0"/>
          </a:p>
          <a:p>
            <a:r>
              <a:rPr lang="tr-TR" sz="11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tr-TR" sz="11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41986" name="DefaultOcx" r:id="rId2" imgW="3905280" imgH="3467160"/>
        </mc:Choice>
        <mc:Fallback>
          <p:control name="DefaultOcx" r:id="rId2" imgW="3905280" imgH="3467160">
            <p:pic>
              <p:nvPicPr>
                <p:cNvPr id="0" name="DefaultOcx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288338" y="2236788"/>
                  <a:ext cx="3903662" cy="34671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62322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12181" y="301625"/>
            <a:ext cx="10866460" cy="6293522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2530633" y="355660"/>
            <a:ext cx="9004875" cy="11273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Ülkesel Hastalık Mücadelesi SON Durumu 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17.06.2014</a:t>
            </a:r>
            <a:endParaRPr lang="en-GB" sz="3200" dirty="0">
              <a:solidFill>
                <a:srgbClr val="FF0000"/>
              </a:solidFill>
              <a:latin typeface="Britannic Bold" panose="020B0903060703020204" pitchFamily="34" charset="0"/>
            </a:endParaRPr>
          </a:p>
        </p:txBody>
      </p:sp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893783"/>
              </p:ext>
            </p:extLst>
          </p:nvPr>
        </p:nvGraphicFramePr>
        <p:xfrm>
          <a:off x="3408438" y="1947552"/>
          <a:ext cx="3624632" cy="34818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7927"/>
                <a:gridCol w="1088698"/>
                <a:gridCol w="942144"/>
                <a:gridCol w="745863"/>
              </a:tblGrid>
              <a:tr h="578430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u="none" strike="noStrike" dirty="0">
                          <a:effectLst/>
                        </a:rPr>
                        <a:t>İl Adı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u="none" strike="noStrike">
                          <a:effectLst/>
                        </a:rPr>
                        <a:t>Aşılanan Sığır</a:t>
                      </a:r>
                      <a:endParaRPr lang="en-GB" sz="1400" b="1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Toplam Sığır </a:t>
                      </a:r>
                      <a:endParaRPr lang="en-GB" sz="1400" b="1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u="none" strike="noStrike">
                          <a:effectLst/>
                        </a:rPr>
                        <a:t>Aşılama %</a:t>
                      </a:r>
                      <a:endParaRPr lang="en-GB" sz="1400" b="1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62454">
                <a:tc>
                  <a:txBody>
                    <a:bodyPr/>
                    <a:lstStyle/>
                    <a:p>
                      <a:pPr algn="l" fontAlgn="ctr"/>
                      <a:r>
                        <a:rPr lang="tr-TR" sz="1400" u="none" strike="noStrike">
                          <a:effectLst/>
                        </a:rPr>
                        <a:t>Hatay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r-TR" sz="1400" u="none" strike="noStrike">
                          <a:effectLst/>
                        </a:rPr>
                        <a:t>1428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142473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1,00%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62454">
                <a:tc>
                  <a:txBody>
                    <a:bodyPr/>
                    <a:lstStyle/>
                    <a:p>
                      <a:pPr algn="l" fontAlgn="ctr"/>
                      <a:r>
                        <a:rPr lang="tr-TR" sz="1400" u="none" strike="noStrike">
                          <a:effectLst/>
                        </a:rPr>
                        <a:t>Mersin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r-TR" sz="1400" u="none" strike="noStrike">
                          <a:effectLst/>
                        </a:rPr>
                        <a:t>577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127786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0,45%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62454">
                <a:tc>
                  <a:txBody>
                    <a:bodyPr/>
                    <a:lstStyle/>
                    <a:p>
                      <a:pPr algn="l" fontAlgn="ctr"/>
                      <a:r>
                        <a:rPr lang="tr-TR" sz="1400" u="none" strike="noStrike">
                          <a:effectLst/>
                        </a:rPr>
                        <a:t>K. Maraş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r-TR" sz="1400" u="none" strike="noStrike">
                          <a:effectLst/>
                        </a:rPr>
                        <a:t>10906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143341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7,61%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66270">
                <a:tc>
                  <a:txBody>
                    <a:bodyPr/>
                    <a:lstStyle/>
                    <a:p>
                      <a:pPr algn="l" fontAlgn="ctr"/>
                      <a:r>
                        <a:rPr lang="tr-TR" sz="1400" u="none" strike="noStrike" dirty="0">
                          <a:effectLst/>
                        </a:rPr>
                        <a:t>Kayseri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r-TR" sz="1400" u="none" strike="noStrike">
                          <a:effectLst/>
                        </a:rPr>
                        <a:t>16952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290943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5,83%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62454">
                <a:tc>
                  <a:txBody>
                    <a:bodyPr/>
                    <a:lstStyle/>
                    <a:p>
                      <a:pPr algn="l" fontAlgn="ctr"/>
                      <a:r>
                        <a:rPr lang="tr-TR" sz="1400" u="none" strike="noStrike">
                          <a:effectLst/>
                        </a:rPr>
                        <a:t>Osmaniye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r-TR" sz="1400" u="none" strike="noStrike">
                          <a:effectLst/>
                        </a:rPr>
                        <a:t>5317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87332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6,09%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62454">
                <a:tc>
                  <a:txBody>
                    <a:bodyPr/>
                    <a:lstStyle/>
                    <a:p>
                      <a:pPr algn="l" fontAlgn="ctr"/>
                      <a:r>
                        <a:rPr lang="tr-TR" sz="1400" u="none" strike="noStrike">
                          <a:effectLst/>
                        </a:rPr>
                        <a:t>Adıyaman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r-TR" sz="1400" u="none" strike="noStrike">
                          <a:effectLst/>
                        </a:rPr>
                        <a:t>48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76657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0,06%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62454">
                <a:tc>
                  <a:txBody>
                    <a:bodyPr/>
                    <a:lstStyle/>
                    <a:p>
                      <a:pPr algn="l" fontAlgn="ctr"/>
                      <a:r>
                        <a:rPr lang="tr-TR" sz="1400" u="none" strike="noStrike">
                          <a:effectLst/>
                        </a:rPr>
                        <a:t>Adana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r-TR" sz="1400" u="none" strike="noStrike">
                          <a:effectLst/>
                        </a:rPr>
                        <a:t>134426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247715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54,27%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62454">
                <a:tc>
                  <a:txBody>
                    <a:bodyPr/>
                    <a:lstStyle/>
                    <a:p>
                      <a:pPr algn="l" fontAlgn="ctr"/>
                      <a:r>
                        <a:rPr lang="tr-TR" sz="1400" u="none" strike="noStrike">
                          <a:effectLst/>
                        </a:rPr>
                        <a:t>Gaziantep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r-TR" sz="1400" u="none" strike="noStrike">
                          <a:effectLst/>
                        </a:rPr>
                        <a:t>283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>
                          <a:effectLst/>
                        </a:rPr>
                        <a:t>149943</a:t>
                      </a:r>
                      <a:endParaRPr lang="en-GB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400" u="none" strike="noStrike" dirty="0">
                          <a:effectLst/>
                        </a:rPr>
                        <a:t>0,19%</a:t>
                      </a:r>
                      <a:endParaRPr lang="en-GB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522336"/>
              </p:ext>
            </p:extLst>
          </p:nvPr>
        </p:nvGraphicFramePr>
        <p:xfrm>
          <a:off x="317682" y="1912459"/>
          <a:ext cx="2846054" cy="36575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9655"/>
                <a:gridCol w="934525"/>
                <a:gridCol w="1231874"/>
              </a:tblGrid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 dirty="0">
                          <a:effectLst/>
                        </a:rPr>
                        <a:t>İl 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>
                          <a:effectLst/>
                        </a:rPr>
                        <a:t>Tarih Sıra 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>
                          <a:effectLst/>
                        </a:rPr>
                        <a:t>Mihrak sayısı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K. Maraş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 dirty="0">
                          <a:effectLst/>
                        </a:rPr>
                        <a:t>1</a:t>
                      </a:r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16</a:t>
                      </a:r>
                      <a:endParaRPr lang="en-GB" sz="14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Batman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effectLst/>
                        </a:rPr>
                        <a:t>2</a:t>
                      </a:r>
                      <a:endParaRPr lang="en-GB" sz="14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 dirty="0">
                          <a:effectLst/>
                        </a:rPr>
                        <a:t>2</a:t>
                      </a:r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Hakkari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effectLst/>
                        </a:rPr>
                        <a:t>3</a:t>
                      </a:r>
                      <a:endParaRPr lang="en-GB" sz="14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 dirty="0">
                          <a:effectLst/>
                        </a:rPr>
                        <a:t>1</a:t>
                      </a:r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Malatya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 dirty="0">
                          <a:effectLst/>
                        </a:rPr>
                        <a:t>4</a:t>
                      </a:r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 dirty="0">
                          <a:effectLst/>
                        </a:rPr>
                        <a:t>2</a:t>
                      </a:r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Adıyaman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effectLst/>
                        </a:rPr>
                        <a:t>5</a:t>
                      </a:r>
                      <a:endParaRPr lang="en-GB" sz="14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 dirty="0">
                          <a:effectLst/>
                        </a:rPr>
                        <a:t>2</a:t>
                      </a:r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Osmaniye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effectLst/>
                        </a:rPr>
                        <a:t>6</a:t>
                      </a:r>
                      <a:endParaRPr lang="en-GB" sz="14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74</a:t>
                      </a:r>
                      <a:endParaRPr lang="en-GB" sz="14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Hatay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effectLst/>
                        </a:rPr>
                        <a:t>7</a:t>
                      </a:r>
                      <a:endParaRPr lang="en-GB" sz="14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 dirty="0">
                          <a:effectLst/>
                        </a:rPr>
                        <a:t>3</a:t>
                      </a:r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Sivas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effectLst/>
                        </a:rPr>
                        <a:t>8</a:t>
                      </a:r>
                      <a:endParaRPr lang="en-GB" sz="14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 dirty="0">
                          <a:effectLst/>
                        </a:rPr>
                        <a:t>1</a:t>
                      </a:r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Adana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effectLst/>
                        </a:rPr>
                        <a:t>9</a:t>
                      </a:r>
                      <a:endParaRPr lang="en-GB" sz="14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34</a:t>
                      </a:r>
                      <a:endParaRPr lang="en-GB" sz="14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Mersin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effectLst/>
                        </a:rPr>
                        <a:t>10</a:t>
                      </a:r>
                      <a:endParaRPr lang="en-GB" sz="14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en-GB" sz="1400" b="0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Kayseri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effectLst/>
                        </a:rPr>
                        <a:t>11</a:t>
                      </a:r>
                      <a:endParaRPr lang="en-GB" sz="14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en-GB" sz="1400" b="0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Ş. Urfa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effectLst/>
                        </a:rPr>
                        <a:t>12</a:t>
                      </a:r>
                      <a:endParaRPr lang="en-GB" sz="14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GB" sz="1400" b="0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Toplam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effectLst/>
                        </a:rPr>
                        <a:t> </a:t>
                      </a:r>
                      <a:endParaRPr lang="en-GB" sz="14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</a:rPr>
                        <a:t>146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18" name="Grafik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1332366"/>
              </p:ext>
            </p:extLst>
          </p:nvPr>
        </p:nvGraphicFramePr>
        <p:xfrm>
          <a:off x="7196447" y="1923803"/>
          <a:ext cx="4453247" cy="3408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54287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12181" y="301625"/>
            <a:ext cx="10866460" cy="6293522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2530633" y="355660"/>
            <a:ext cx="9004875" cy="11273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Ülkesel Hastalık Mücadelesi SON Durumu 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17.06.2014</a:t>
            </a:r>
            <a:endParaRPr lang="en-GB" sz="3200" dirty="0">
              <a:solidFill>
                <a:srgbClr val="FF0000"/>
              </a:solidFill>
              <a:latin typeface="Britannic Bold" panose="020B0903060703020204" pitchFamily="34" charset="0"/>
            </a:endParaRPr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326639"/>
              </p:ext>
            </p:extLst>
          </p:nvPr>
        </p:nvGraphicFramePr>
        <p:xfrm>
          <a:off x="88215" y="1924334"/>
          <a:ext cx="2846054" cy="36575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9655"/>
                <a:gridCol w="934525"/>
                <a:gridCol w="1231874"/>
              </a:tblGrid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 dirty="0">
                          <a:effectLst/>
                        </a:rPr>
                        <a:t>İl 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>
                          <a:effectLst/>
                        </a:rPr>
                        <a:t>Tarih Sıra 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>
                          <a:effectLst/>
                        </a:rPr>
                        <a:t>Mihrak sayısı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K. Maraş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 dirty="0">
                          <a:effectLst/>
                        </a:rPr>
                        <a:t>1</a:t>
                      </a:r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16</a:t>
                      </a:r>
                      <a:endParaRPr lang="en-GB" sz="14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Batman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effectLst/>
                        </a:rPr>
                        <a:t>2</a:t>
                      </a:r>
                      <a:endParaRPr lang="en-GB" sz="14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 dirty="0">
                          <a:effectLst/>
                        </a:rPr>
                        <a:t>2</a:t>
                      </a:r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Hakkari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effectLst/>
                        </a:rPr>
                        <a:t>3</a:t>
                      </a:r>
                      <a:endParaRPr lang="en-GB" sz="14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 dirty="0">
                          <a:effectLst/>
                        </a:rPr>
                        <a:t>1</a:t>
                      </a:r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Malatya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 dirty="0">
                          <a:effectLst/>
                        </a:rPr>
                        <a:t>4</a:t>
                      </a:r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 dirty="0">
                          <a:effectLst/>
                        </a:rPr>
                        <a:t>2</a:t>
                      </a:r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Adıyaman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effectLst/>
                        </a:rPr>
                        <a:t>5</a:t>
                      </a:r>
                      <a:endParaRPr lang="en-GB" sz="14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 dirty="0">
                          <a:effectLst/>
                        </a:rPr>
                        <a:t>2</a:t>
                      </a:r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Osmaniye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effectLst/>
                        </a:rPr>
                        <a:t>6</a:t>
                      </a:r>
                      <a:endParaRPr lang="en-GB" sz="14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74</a:t>
                      </a:r>
                      <a:endParaRPr lang="en-GB" sz="14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Hatay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effectLst/>
                        </a:rPr>
                        <a:t>7</a:t>
                      </a:r>
                      <a:endParaRPr lang="en-GB" sz="14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 dirty="0">
                          <a:effectLst/>
                        </a:rPr>
                        <a:t>3</a:t>
                      </a:r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Sivas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effectLst/>
                        </a:rPr>
                        <a:t>8</a:t>
                      </a:r>
                      <a:endParaRPr lang="en-GB" sz="14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 dirty="0">
                          <a:effectLst/>
                        </a:rPr>
                        <a:t>1</a:t>
                      </a:r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Adana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effectLst/>
                        </a:rPr>
                        <a:t>9</a:t>
                      </a:r>
                      <a:endParaRPr lang="en-GB" sz="14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34</a:t>
                      </a:r>
                      <a:endParaRPr lang="en-GB" sz="14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Mersin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effectLst/>
                        </a:rPr>
                        <a:t>10</a:t>
                      </a:r>
                      <a:endParaRPr lang="en-GB" sz="14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en-GB" sz="1400" b="0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Kayseri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effectLst/>
                        </a:rPr>
                        <a:t>11</a:t>
                      </a:r>
                      <a:endParaRPr lang="en-GB" sz="14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en-GB" sz="1400" b="0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Ş. Urfa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effectLst/>
                        </a:rPr>
                        <a:t>12</a:t>
                      </a:r>
                      <a:endParaRPr lang="en-GB" sz="14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GB" sz="1400" b="0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6125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</a:rPr>
                        <a:t>Toplam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1" u="none" strike="noStrike">
                          <a:effectLst/>
                        </a:rPr>
                        <a:t> </a:t>
                      </a:r>
                      <a:endParaRPr lang="en-GB" sz="1400" b="0" i="1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1" u="none" strike="noStrike" dirty="0">
                          <a:effectLst/>
                        </a:rPr>
                        <a:t>146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8" name="Resim 2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510" y="1774424"/>
            <a:ext cx="8843749" cy="397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Nesne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7666441"/>
              </p:ext>
            </p:extLst>
          </p:nvPr>
        </p:nvGraphicFramePr>
        <p:xfrm>
          <a:off x="3155511" y="1371696"/>
          <a:ext cx="9191625" cy="12483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5" name="Belge" r:id="rId10" imgW="9964548" imgH="872794" progId="Word.Document.12">
                  <p:embed/>
                </p:oleObj>
              </mc:Choice>
              <mc:Fallback>
                <p:oleObj name="Belge" r:id="rId10" imgW="9964548" imgH="872794" progId="Word.Document.12">
                  <p:embed/>
                  <p:pic>
                    <p:nvPicPr>
                      <p:cNvPr id="0" name="Nesn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5511" y="1371696"/>
                        <a:ext cx="9191625" cy="12483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249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4558" y="2517978"/>
            <a:ext cx="9004875" cy="1127317"/>
          </a:xfrm>
        </p:spPr>
        <p:txBody>
          <a:bodyPr>
            <a:normAutofit/>
          </a:bodyPr>
          <a:lstStyle/>
          <a:p>
            <a:pPr algn="ctr"/>
            <a:r>
              <a:rPr lang="tr-TR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Britannic Bold" panose="020B0903060703020204" pitchFamily="34" charset="0"/>
                <a:cs typeface="Arial" panose="020B0604020202020204" pitchFamily="34" charset="0"/>
              </a:rPr>
              <a:t>TEŞEKKÜRLER</a:t>
            </a:r>
            <a:endParaRPr lang="en-GB" sz="3200" dirty="0">
              <a:solidFill>
                <a:schemeClr val="accent5">
                  <a:lumMod val="60000"/>
                  <a:lumOff val="40000"/>
                </a:schemeClr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12181" y="301625"/>
            <a:ext cx="10866460" cy="6293522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2" name="Dikdörtgen 11"/>
          <p:cNvSpPr/>
          <p:nvPr/>
        </p:nvSpPr>
        <p:spPr>
          <a:xfrm>
            <a:off x="5036856" y="5360752"/>
            <a:ext cx="2950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hlinkClick r:id="rId7"/>
              </a:rPr>
              <a:t>mustafatufan60@gmail.com</a:t>
            </a:r>
            <a:r>
              <a:rPr lang="tr-TR" b="1" dirty="0"/>
              <a:t> 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82906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1128" y="365125"/>
            <a:ext cx="8462671" cy="1127317"/>
          </a:xfrm>
        </p:spPr>
        <p:txBody>
          <a:bodyPr>
            <a:normAutofit/>
          </a:bodyPr>
          <a:lstStyle/>
          <a:p>
            <a:pPr algn="ctr"/>
            <a:r>
              <a:rPr lang="en-GB" sz="2800" b="1" dirty="0" err="1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Sığırların</a:t>
            </a:r>
            <a:r>
              <a:rPr lang="en-GB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Nodüler</a:t>
            </a:r>
            <a:r>
              <a:rPr lang="en-GB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Ekzantemi</a:t>
            </a:r>
            <a:r>
              <a:rPr lang="en-GB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tr-TR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Hastalığı (SNEH)</a:t>
            </a:r>
            <a:br>
              <a:rPr lang="tr-TR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</a:br>
            <a:r>
              <a:rPr lang="tr-TR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(Lumpy Skin </a:t>
            </a:r>
            <a:r>
              <a:rPr lang="tr-TR" sz="2800" b="1" dirty="0" err="1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Disease</a:t>
            </a:r>
            <a:r>
              <a:rPr lang="tr-TR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-LSD)</a:t>
            </a:r>
            <a:endParaRPr lang="en-GB" sz="2800" b="1" dirty="0">
              <a:solidFill>
                <a:schemeClr val="accent2"/>
              </a:solidFill>
              <a:latin typeface="Arial Rounded MT Bold" panose="020F07040305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1646" y="1349744"/>
            <a:ext cx="10515600" cy="4657543"/>
          </a:xfrm>
        </p:spPr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tr-TR" b="1" dirty="0" smtClean="0"/>
              <a:t>Epidemiyoloji</a:t>
            </a:r>
            <a:endParaRPr lang="en-GB" b="1" dirty="0"/>
          </a:p>
          <a:p>
            <a:pPr lvl="1"/>
            <a:r>
              <a:rPr lang="en-GB" i="1" dirty="0" err="1"/>
              <a:t>Hastalık</a:t>
            </a:r>
            <a:r>
              <a:rPr lang="en-GB" i="1" dirty="0"/>
              <a:t> </a:t>
            </a:r>
            <a:r>
              <a:rPr lang="en-GB" i="1" dirty="0" err="1"/>
              <a:t>Etkeni</a:t>
            </a:r>
            <a:r>
              <a:rPr lang="en-GB" dirty="0"/>
              <a:t>		: Poxviridae </a:t>
            </a:r>
            <a:r>
              <a:rPr lang="en-GB" dirty="0" err="1"/>
              <a:t>ailesine</a:t>
            </a:r>
            <a:r>
              <a:rPr lang="en-GB" dirty="0"/>
              <a:t> ait </a:t>
            </a:r>
            <a:r>
              <a:rPr lang="en-GB" dirty="0" err="1"/>
              <a:t>capripoxvirus</a:t>
            </a:r>
            <a:endParaRPr lang="en-GB" dirty="0"/>
          </a:p>
          <a:p>
            <a:pPr lvl="1"/>
            <a:r>
              <a:rPr lang="en-GB" i="1" dirty="0" err="1"/>
              <a:t>Mortalite</a:t>
            </a:r>
            <a:r>
              <a:rPr lang="en-GB" i="1" dirty="0"/>
              <a:t> </a:t>
            </a:r>
            <a:r>
              <a:rPr lang="en-GB" i="1" dirty="0" err="1"/>
              <a:t>Oranı</a:t>
            </a:r>
            <a:r>
              <a:rPr lang="en-GB" dirty="0"/>
              <a:t>		: %1-5 </a:t>
            </a:r>
            <a:r>
              <a:rPr lang="en-GB" dirty="0" err="1"/>
              <a:t>olup</a:t>
            </a:r>
            <a:r>
              <a:rPr lang="en-GB" dirty="0"/>
              <a:t> </a:t>
            </a:r>
            <a:r>
              <a:rPr lang="en-GB" dirty="0" err="1"/>
              <a:t>nadiren</a:t>
            </a:r>
            <a:r>
              <a:rPr lang="en-GB" dirty="0"/>
              <a:t> % 10-40 </a:t>
            </a:r>
            <a:r>
              <a:rPr lang="en-GB" dirty="0" err="1"/>
              <a:t>arasında</a:t>
            </a:r>
            <a:r>
              <a:rPr lang="en-GB" dirty="0"/>
              <a:t> </a:t>
            </a:r>
            <a:r>
              <a:rPr lang="en-GB" dirty="0" err="1"/>
              <a:t>olmaktadır</a:t>
            </a:r>
            <a:r>
              <a:rPr lang="en-GB" dirty="0"/>
              <a:t> </a:t>
            </a:r>
          </a:p>
          <a:p>
            <a:pPr lvl="1"/>
            <a:r>
              <a:rPr lang="en-GB" i="1" dirty="0" err="1"/>
              <a:t>Morbidite</a:t>
            </a:r>
            <a:r>
              <a:rPr lang="en-GB" i="1" dirty="0"/>
              <a:t> </a:t>
            </a:r>
            <a:r>
              <a:rPr lang="en-GB" i="1" dirty="0" err="1"/>
              <a:t>Oranı</a:t>
            </a:r>
            <a:r>
              <a:rPr lang="en-GB" dirty="0"/>
              <a:t>		: % 5-45 </a:t>
            </a:r>
            <a:r>
              <a:rPr lang="en-GB" dirty="0" err="1"/>
              <a:t>arasında</a:t>
            </a:r>
            <a:r>
              <a:rPr lang="en-GB" dirty="0"/>
              <a:t> </a:t>
            </a:r>
            <a:r>
              <a:rPr lang="en-GB" dirty="0" err="1"/>
              <a:t>olup</a:t>
            </a:r>
            <a:r>
              <a:rPr lang="en-GB" dirty="0"/>
              <a:t> </a:t>
            </a:r>
            <a:r>
              <a:rPr lang="en-GB" dirty="0" err="1"/>
              <a:t>aşağıdaki</a:t>
            </a:r>
            <a:r>
              <a:rPr lang="en-GB" dirty="0"/>
              <a:t> </a:t>
            </a:r>
            <a:r>
              <a:rPr lang="en-GB" dirty="0" err="1"/>
              <a:t>şartlara</a:t>
            </a:r>
            <a:r>
              <a:rPr lang="en-GB" dirty="0"/>
              <a:t> </a:t>
            </a:r>
            <a:r>
              <a:rPr lang="en-GB" dirty="0" err="1"/>
              <a:t>göre</a:t>
            </a:r>
            <a:r>
              <a:rPr lang="en-GB" dirty="0"/>
              <a:t> </a:t>
            </a:r>
            <a:r>
              <a:rPr lang="en-GB" dirty="0" err="1"/>
              <a:t>yüzde</a:t>
            </a:r>
            <a:r>
              <a:rPr lang="en-GB" dirty="0"/>
              <a:t> </a:t>
            </a:r>
            <a:r>
              <a:rPr lang="en-GB" dirty="0" err="1"/>
              <a:t>oranları</a:t>
            </a:r>
            <a:endParaRPr lang="en-GB" dirty="0"/>
          </a:p>
          <a:p>
            <a:pPr marL="3657600" lvl="8" indent="0">
              <a:buNone/>
            </a:pPr>
            <a:r>
              <a:rPr lang="en-GB" sz="2400" dirty="0"/>
              <a:t> </a:t>
            </a:r>
            <a:r>
              <a:rPr lang="en-GB" sz="2400" dirty="0" err="1"/>
              <a:t>değişmektedir</a:t>
            </a:r>
            <a:r>
              <a:rPr lang="en-GB" sz="2400" dirty="0"/>
              <a:t>;</a:t>
            </a:r>
          </a:p>
          <a:p>
            <a:pPr marL="3657600" lvl="8" indent="0">
              <a:buNone/>
            </a:pPr>
            <a:r>
              <a:rPr lang="tr-TR" sz="2400" dirty="0" smtClean="0"/>
              <a:t>	-</a:t>
            </a:r>
            <a:r>
              <a:rPr lang="en-GB" sz="2400" dirty="0" smtClean="0"/>
              <a:t>S</a:t>
            </a:r>
            <a:r>
              <a:rPr lang="tr-TR" sz="2400" dirty="0" err="1"/>
              <a:t>okucu</a:t>
            </a:r>
            <a:r>
              <a:rPr lang="tr-TR" sz="2400" dirty="0"/>
              <a:t> </a:t>
            </a:r>
            <a:r>
              <a:rPr lang="en-GB" sz="2400" dirty="0"/>
              <a:t>ve </a:t>
            </a:r>
            <a:r>
              <a:rPr lang="en-GB" sz="2400" dirty="0" err="1"/>
              <a:t>kan</a:t>
            </a:r>
            <a:r>
              <a:rPr lang="en-GB" sz="2400" dirty="0"/>
              <a:t> </a:t>
            </a:r>
            <a:r>
              <a:rPr lang="en-GB" sz="2400" dirty="0" err="1"/>
              <a:t>emici</a:t>
            </a:r>
            <a:r>
              <a:rPr lang="en-GB" sz="2400" dirty="0"/>
              <a:t> </a:t>
            </a:r>
            <a:r>
              <a:rPr lang="tr-TR" sz="2400" dirty="0"/>
              <a:t>s</a:t>
            </a:r>
            <a:r>
              <a:rPr lang="en-GB" sz="2400" dirty="0" err="1"/>
              <a:t>ineklerin</a:t>
            </a:r>
            <a:r>
              <a:rPr lang="en-GB" sz="2400" dirty="0"/>
              <a:t> (</a:t>
            </a:r>
            <a:r>
              <a:rPr lang="en-GB" sz="2400" dirty="0" err="1"/>
              <a:t>vektörlerin</a:t>
            </a:r>
            <a:r>
              <a:rPr lang="en-GB" sz="2400" dirty="0"/>
              <a:t>)  </a:t>
            </a:r>
            <a:r>
              <a:rPr lang="tr-TR" sz="2400" dirty="0" smtClean="0"/>
              <a:t>çok</a:t>
            </a:r>
            <a:r>
              <a:rPr lang="en-GB" sz="2400" dirty="0" err="1" smtClean="0"/>
              <a:t>luğu</a:t>
            </a:r>
            <a:r>
              <a:rPr lang="en-GB" sz="2400" dirty="0" smtClean="0"/>
              <a:t> </a:t>
            </a:r>
            <a:r>
              <a:rPr lang="en-GB" sz="2400" dirty="0"/>
              <a:t>ve </a:t>
            </a:r>
            <a:r>
              <a:rPr lang="en-GB" sz="2400" dirty="0" err="1"/>
              <a:t>dağılımı</a:t>
            </a:r>
            <a:r>
              <a:rPr lang="en-GB" sz="2400" dirty="0"/>
              <a:t>,</a:t>
            </a:r>
          </a:p>
          <a:p>
            <a:pPr marL="3657600" lvl="8" indent="0">
              <a:buNone/>
            </a:pPr>
            <a:r>
              <a:rPr lang="tr-TR" sz="2400" dirty="0" smtClean="0"/>
              <a:t>	-E</a:t>
            </a:r>
            <a:r>
              <a:rPr lang="en-GB" sz="2400" dirty="0" err="1" smtClean="0"/>
              <a:t>tkilenen</a:t>
            </a:r>
            <a:r>
              <a:rPr lang="en-GB" sz="2400" dirty="0" smtClean="0"/>
              <a:t> </a:t>
            </a:r>
            <a:r>
              <a:rPr lang="en-GB" sz="2400" dirty="0" err="1"/>
              <a:t>sığır</a:t>
            </a:r>
            <a:r>
              <a:rPr lang="en-GB" sz="2400" dirty="0"/>
              <a:t> </a:t>
            </a:r>
            <a:r>
              <a:rPr lang="en-GB" sz="2400" dirty="0" err="1"/>
              <a:t>ırkları</a:t>
            </a:r>
            <a:r>
              <a:rPr lang="en-GB" sz="2400" dirty="0"/>
              <a:t>,</a:t>
            </a:r>
          </a:p>
          <a:p>
            <a:pPr marL="3657600" lvl="8" indent="0">
              <a:buNone/>
            </a:pPr>
            <a:r>
              <a:rPr lang="tr-TR" sz="2400" dirty="0" smtClean="0"/>
              <a:t>	-S</a:t>
            </a:r>
            <a:r>
              <a:rPr lang="en-GB" sz="2400" dirty="0" err="1" smtClean="0"/>
              <a:t>öz</a:t>
            </a:r>
            <a:r>
              <a:rPr lang="en-GB" sz="2400" dirty="0" smtClean="0"/>
              <a:t> </a:t>
            </a:r>
            <a:r>
              <a:rPr lang="en-GB" sz="2400" dirty="0" err="1"/>
              <a:t>konusu</a:t>
            </a:r>
            <a:r>
              <a:rPr lang="en-GB" sz="2400" dirty="0"/>
              <a:t> </a:t>
            </a:r>
            <a:r>
              <a:rPr lang="en-GB" sz="2400" dirty="0" err="1"/>
              <a:t>hayvanların</a:t>
            </a:r>
            <a:r>
              <a:rPr lang="en-GB" sz="2400" dirty="0"/>
              <a:t> </a:t>
            </a:r>
            <a:r>
              <a:rPr lang="en-GB" sz="2400" dirty="0" err="1"/>
              <a:t>beslenme</a:t>
            </a:r>
            <a:r>
              <a:rPr lang="en-GB" sz="2400" dirty="0"/>
              <a:t> </a:t>
            </a:r>
            <a:r>
              <a:rPr lang="en-GB" sz="2400" dirty="0" err="1"/>
              <a:t>durumu</a:t>
            </a:r>
            <a:r>
              <a:rPr lang="en-GB" sz="2400" dirty="0"/>
              <a:t> ve </a:t>
            </a:r>
            <a:r>
              <a:rPr lang="en-GB" sz="2400" dirty="0" err="1"/>
              <a:t>genel</a:t>
            </a:r>
            <a:r>
              <a:rPr lang="en-GB" sz="2400" dirty="0"/>
              <a:t> </a:t>
            </a:r>
            <a:r>
              <a:rPr lang="en-GB" sz="2400" dirty="0" err="1"/>
              <a:t>sağlığı</a:t>
            </a:r>
            <a:endParaRPr lang="en-GB" sz="2400" dirty="0"/>
          </a:p>
          <a:p>
            <a:pPr marL="0" lvl="0" indent="0">
              <a:buNone/>
            </a:pPr>
            <a:r>
              <a:rPr lang="tr-TR" b="1" dirty="0"/>
              <a:t>Bulaşma</a:t>
            </a:r>
            <a:endParaRPr lang="en-GB" b="1" dirty="0"/>
          </a:p>
          <a:p>
            <a:pPr lvl="1"/>
            <a:r>
              <a:rPr lang="en-GB" i="1" dirty="0" err="1"/>
              <a:t>Mekanik</a:t>
            </a:r>
            <a:r>
              <a:rPr lang="en-GB" i="1" dirty="0"/>
              <a:t> </a:t>
            </a:r>
            <a:r>
              <a:rPr lang="en-GB" i="1" dirty="0" err="1"/>
              <a:t>bulaşma</a:t>
            </a:r>
            <a:r>
              <a:rPr lang="en-GB" i="1" dirty="0"/>
              <a:t> : </a:t>
            </a:r>
            <a:r>
              <a:rPr lang="en-GB" i="1" dirty="0" err="1">
                <a:solidFill>
                  <a:srgbClr val="FF0000"/>
                </a:solidFill>
              </a:rPr>
              <a:t>Sokucu</a:t>
            </a:r>
            <a:r>
              <a:rPr lang="en-GB" i="1" dirty="0">
                <a:solidFill>
                  <a:srgbClr val="FF0000"/>
                </a:solidFill>
              </a:rPr>
              <a:t> ve </a:t>
            </a:r>
            <a:r>
              <a:rPr lang="en-GB" i="1" dirty="0" err="1">
                <a:solidFill>
                  <a:srgbClr val="FF0000"/>
                </a:solidFill>
              </a:rPr>
              <a:t>kan</a:t>
            </a:r>
            <a:r>
              <a:rPr lang="en-GB" i="1" dirty="0">
                <a:solidFill>
                  <a:srgbClr val="FF0000"/>
                </a:solidFill>
              </a:rPr>
              <a:t> </a:t>
            </a:r>
            <a:r>
              <a:rPr lang="en-GB" i="1" dirty="0" err="1">
                <a:solidFill>
                  <a:srgbClr val="FF0000"/>
                </a:solidFill>
              </a:rPr>
              <a:t>emici</a:t>
            </a:r>
            <a:r>
              <a:rPr lang="en-GB" i="1" dirty="0">
                <a:solidFill>
                  <a:srgbClr val="FF0000"/>
                </a:solidFill>
              </a:rPr>
              <a:t> </a:t>
            </a:r>
            <a:r>
              <a:rPr lang="en-GB" i="1" dirty="0" err="1">
                <a:solidFill>
                  <a:srgbClr val="FF0000"/>
                </a:solidFill>
              </a:rPr>
              <a:t>sinekler</a:t>
            </a:r>
            <a:r>
              <a:rPr lang="en-GB" i="1" dirty="0">
                <a:solidFill>
                  <a:srgbClr val="FF0000"/>
                </a:solidFill>
              </a:rPr>
              <a:t> </a:t>
            </a:r>
            <a:r>
              <a:rPr lang="en-GB" i="1" dirty="0"/>
              <a:t>(</a:t>
            </a:r>
            <a:r>
              <a:rPr lang="en-GB" i="1" dirty="0" err="1"/>
              <a:t>sivrisinekler</a:t>
            </a:r>
            <a:r>
              <a:rPr lang="en-GB" i="1" dirty="0"/>
              <a:t> ve </a:t>
            </a:r>
            <a:r>
              <a:rPr lang="en-GB" i="1" dirty="0" err="1"/>
              <a:t>diğerleri</a:t>
            </a:r>
            <a:r>
              <a:rPr lang="en-GB" i="1" dirty="0"/>
              <a:t>)</a:t>
            </a:r>
          </a:p>
          <a:p>
            <a:pPr lvl="1"/>
            <a:r>
              <a:rPr lang="en-GB" i="1" dirty="0" err="1">
                <a:solidFill>
                  <a:srgbClr val="FF0000"/>
                </a:solidFill>
              </a:rPr>
              <a:t>Enfekte</a:t>
            </a:r>
            <a:r>
              <a:rPr lang="en-GB" i="1" dirty="0">
                <a:solidFill>
                  <a:srgbClr val="FF0000"/>
                </a:solidFill>
              </a:rPr>
              <a:t> </a:t>
            </a:r>
            <a:r>
              <a:rPr lang="en-GB" i="1" dirty="0" err="1">
                <a:solidFill>
                  <a:srgbClr val="FF0000"/>
                </a:solidFill>
              </a:rPr>
              <a:t>hayvanın</a:t>
            </a:r>
            <a:r>
              <a:rPr lang="en-GB" i="1" dirty="0">
                <a:solidFill>
                  <a:srgbClr val="FF0000"/>
                </a:solidFill>
              </a:rPr>
              <a:t> </a:t>
            </a:r>
            <a:r>
              <a:rPr lang="en-GB" i="1" dirty="0" err="1">
                <a:solidFill>
                  <a:srgbClr val="FF0000"/>
                </a:solidFill>
              </a:rPr>
              <a:t>sürü</a:t>
            </a:r>
            <a:r>
              <a:rPr lang="en-GB" i="1" dirty="0">
                <a:solidFill>
                  <a:srgbClr val="FF0000"/>
                </a:solidFill>
              </a:rPr>
              <a:t> </a:t>
            </a:r>
            <a:r>
              <a:rPr lang="en-GB" i="1" dirty="0" err="1">
                <a:solidFill>
                  <a:srgbClr val="FF0000"/>
                </a:solidFill>
              </a:rPr>
              <a:t>içerisine</a:t>
            </a:r>
            <a:r>
              <a:rPr lang="en-GB" i="1" dirty="0">
                <a:solidFill>
                  <a:srgbClr val="FF0000"/>
                </a:solidFill>
              </a:rPr>
              <a:t> </a:t>
            </a:r>
            <a:r>
              <a:rPr lang="en-GB" i="1" dirty="0" err="1">
                <a:solidFill>
                  <a:srgbClr val="FF0000"/>
                </a:solidFill>
              </a:rPr>
              <a:t>girmesi</a:t>
            </a:r>
            <a:r>
              <a:rPr lang="en-GB" i="1" dirty="0"/>
              <a:t>,</a:t>
            </a:r>
          </a:p>
          <a:p>
            <a:pPr lvl="1"/>
            <a:r>
              <a:rPr lang="en-GB" i="1" dirty="0" err="1"/>
              <a:t>Aşılamada</a:t>
            </a:r>
            <a:r>
              <a:rPr lang="en-GB" i="1" dirty="0"/>
              <a:t> </a:t>
            </a:r>
            <a:r>
              <a:rPr lang="en-GB" i="1" dirty="0" err="1"/>
              <a:t>aynı</a:t>
            </a:r>
            <a:r>
              <a:rPr lang="en-GB" i="1" dirty="0"/>
              <a:t> </a:t>
            </a:r>
            <a:r>
              <a:rPr lang="en-GB" i="1" dirty="0" err="1" smtClean="0">
                <a:solidFill>
                  <a:srgbClr val="FF0000"/>
                </a:solidFill>
              </a:rPr>
              <a:t>aşı</a:t>
            </a:r>
            <a:r>
              <a:rPr lang="tr-TR" i="1" dirty="0" smtClean="0">
                <a:solidFill>
                  <a:srgbClr val="FF0000"/>
                </a:solidFill>
              </a:rPr>
              <a:t>/tedavi</a:t>
            </a:r>
            <a:r>
              <a:rPr lang="en-GB" i="1" dirty="0" smtClean="0">
                <a:solidFill>
                  <a:srgbClr val="FF0000"/>
                </a:solidFill>
              </a:rPr>
              <a:t> </a:t>
            </a:r>
            <a:r>
              <a:rPr lang="en-GB" i="1" dirty="0" err="1">
                <a:solidFill>
                  <a:srgbClr val="FF0000"/>
                </a:solidFill>
              </a:rPr>
              <a:t>iğnesinin</a:t>
            </a:r>
            <a:r>
              <a:rPr lang="en-GB" i="1" dirty="0">
                <a:solidFill>
                  <a:srgbClr val="FF0000"/>
                </a:solidFill>
              </a:rPr>
              <a:t> </a:t>
            </a:r>
            <a:r>
              <a:rPr lang="en-GB" i="1" dirty="0" err="1"/>
              <a:t>birden</a:t>
            </a:r>
            <a:r>
              <a:rPr lang="en-GB" i="1" dirty="0"/>
              <a:t> </a:t>
            </a:r>
            <a:r>
              <a:rPr lang="en-GB" i="1" dirty="0" err="1"/>
              <a:t>fazla</a:t>
            </a:r>
            <a:r>
              <a:rPr lang="en-GB" i="1" dirty="0"/>
              <a:t> </a:t>
            </a:r>
            <a:r>
              <a:rPr lang="en-GB" i="1" dirty="0" err="1"/>
              <a:t>hayvanda</a:t>
            </a:r>
            <a:r>
              <a:rPr lang="en-GB" i="1" dirty="0"/>
              <a:t> </a:t>
            </a:r>
            <a:r>
              <a:rPr lang="en-GB" i="1" dirty="0" err="1"/>
              <a:t>kullanılması</a:t>
            </a:r>
            <a:r>
              <a:rPr lang="en-GB" i="1" dirty="0"/>
              <a:t> ve Hijyen </a:t>
            </a:r>
            <a:r>
              <a:rPr lang="en-GB" i="1" dirty="0" err="1"/>
              <a:t>kurallarına</a:t>
            </a:r>
            <a:r>
              <a:rPr lang="en-GB" i="1" dirty="0"/>
              <a:t> </a:t>
            </a:r>
            <a:r>
              <a:rPr lang="en-GB" i="1" dirty="0" err="1"/>
              <a:t>uyulmaması</a:t>
            </a:r>
            <a:endParaRPr lang="en-GB" i="1" dirty="0"/>
          </a:p>
          <a:p>
            <a:pPr lvl="1"/>
            <a:r>
              <a:rPr lang="en-GB" i="1" dirty="0" err="1"/>
              <a:t>Doğrudan</a:t>
            </a:r>
            <a:r>
              <a:rPr lang="en-GB" i="1" dirty="0"/>
              <a:t> ve </a:t>
            </a:r>
            <a:r>
              <a:rPr lang="en-GB" i="1" dirty="0" err="1"/>
              <a:t>dolaylı</a:t>
            </a:r>
            <a:r>
              <a:rPr lang="en-GB" i="1" dirty="0"/>
              <a:t> </a:t>
            </a:r>
            <a:r>
              <a:rPr lang="en-GB" i="1" dirty="0" err="1"/>
              <a:t>temas</a:t>
            </a:r>
            <a:r>
              <a:rPr lang="en-GB" i="1" dirty="0"/>
              <a:t> </a:t>
            </a:r>
            <a:r>
              <a:rPr lang="en-GB" i="1" dirty="0" err="1"/>
              <a:t>ile</a:t>
            </a:r>
            <a:r>
              <a:rPr lang="en-GB" i="1" dirty="0"/>
              <a:t> </a:t>
            </a:r>
            <a:r>
              <a:rPr lang="en-GB" i="1" dirty="0" err="1"/>
              <a:t>bulaşma</a:t>
            </a:r>
            <a:r>
              <a:rPr lang="en-GB" i="1" dirty="0"/>
              <a:t>: </a:t>
            </a:r>
            <a:r>
              <a:rPr lang="en-GB" i="1" dirty="0" err="1"/>
              <a:t>örneğin</a:t>
            </a:r>
            <a:r>
              <a:rPr lang="en-GB" i="1" dirty="0"/>
              <a:t> </a:t>
            </a:r>
            <a:r>
              <a:rPr lang="en-GB" i="1" dirty="0" err="1">
                <a:solidFill>
                  <a:srgbClr val="FF0000"/>
                </a:solidFill>
              </a:rPr>
              <a:t>kontamine</a:t>
            </a:r>
            <a:r>
              <a:rPr lang="en-GB" i="1" dirty="0">
                <a:solidFill>
                  <a:srgbClr val="FF0000"/>
                </a:solidFill>
              </a:rPr>
              <a:t> </a:t>
            </a:r>
            <a:r>
              <a:rPr lang="en-GB" i="1" dirty="0" err="1" smtClean="0">
                <a:solidFill>
                  <a:srgbClr val="FF0000"/>
                </a:solidFill>
              </a:rPr>
              <a:t>salya</a:t>
            </a:r>
            <a:r>
              <a:rPr lang="tr-TR" i="1" dirty="0" smtClean="0">
                <a:solidFill>
                  <a:srgbClr val="FF0000"/>
                </a:solidFill>
              </a:rPr>
              <a:t>,</a:t>
            </a:r>
            <a:r>
              <a:rPr lang="en-GB" i="1" dirty="0" smtClean="0">
                <a:solidFill>
                  <a:srgbClr val="FF0000"/>
                </a:solidFill>
              </a:rPr>
              <a:t> </a:t>
            </a:r>
            <a:r>
              <a:rPr lang="en-GB" i="1" dirty="0" err="1">
                <a:solidFill>
                  <a:srgbClr val="FF0000"/>
                </a:solidFill>
              </a:rPr>
              <a:t>bulaşmış</a:t>
            </a:r>
            <a:r>
              <a:rPr lang="en-GB" i="1" dirty="0">
                <a:solidFill>
                  <a:srgbClr val="FF0000"/>
                </a:solidFill>
              </a:rPr>
              <a:t> </a:t>
            </a:r>
            <a:r>
              <a:rPr lang="en-GB" i="1" dirty="0" err="1">
                <a:solidFill>
                  <a:srgbClr val="FF0000"/>
                </a:solidFill>
              </a:rPr>
              <a:t>yem</a:t>
            </a:r>
            <a:r>
              <a:rPr lang="en-GB" i="1" dirty="0">
                <a:solidFill>
                  <a:srgbClr val="FF0000"/>
                </a:solidFill>
              </a:rPr>
              <a:t> </a:t>
            </a:r>
            <a:r>
              <a:rPr lang="en-GB" i="1" dirty="0" err="1">
                <a:solidFill>
                  <a:srgbClr val="FF0000"/>
                </a:solidFill>
              </a:rPr>
              <a:t>veya</a:t>
            </a:r>
            <a:r>
              <a:rPr lang="en-GB" i="1" dirty="0">
                <a:solidFill>
                  <a:srgbClr val="FF0000"/>
                </a:solidFill>
              </a:rPr>
              <a:t> </a:t>
            </a:r>
            <a:r>
              <a:rPr lang="en-GB" i="1" dirty="0" err="1">
                <a:solidFill>
                  <a:srgbClr val="FF0000"/>
                </a:solidFill>
              </a:rPr>
              <a:t>su</a:t>
            </a:r>
            <a:r>
              <a:rPr lang="en-GB" i="1" dirty="0">
                <a:solidFill>
                  <a:srgbClr val="FF0000"/>
                </a:solidFill>
              </a:rPr>
              <a:t> </a:t>
            </a:r>
            <a:r>
              <a:rPr lang="en-GB" i="1" dirty="0"/>
              <a:t>vb</a:t>
            </a:r>
            <a:r>
              <a:rPr lang="en-GB" i="1" dirty="0" smtClean="0"/>
              <a:t>.</a:t>
            </a:r>
            <a:endParaRPr lang="tr-TR" i="1" dirty="0" smtClean="0"/>
          </a:p>
          <a:p>
            <a:pPr lvl="1"/>
            <a:r>
              <a:rPr lang="tr-TR" i="1" dirty="0"/>
              <a:t>1-4 </a:t>
            </a:r>
            <a:r>
              <a:rPr lang="tr-TR" i="1" dirty="0" smtClean="0"/>
              <a:t>haftalık </a:t>
            </a:r>
            <a:r>
              <a:rPr lang="tr-TR" i="1" dirty="0" err="1"/>
              <a:t>inkübasyon</a:t>
            </a:r>
            <a:r>
              <a:rPr lang="tr-TR" i="1" dirty="0"/>
              <a:t> </a:t>
            </a:r>
            <a:r>
              <a:rPr lang="tr-TR" i="1" dirty="0" smtClean="0"/>
              <a:t>süresi (</a:t>
            </a:r>
            <a:r>
              <a:rPr lang="tr-TR" i="1" dirty="0" err="1" smtClean="0">
                <a:solidFill>
                  <a:srgbClr val="FF0000"/>
                </a:solidFill>
              </a:rPr>
              <a:t>enfekte</a:t>
            </a:r>
            <a:r>
              <a:rPr lang="tr-TR" i="1" dirty="0" smtClean="0">
                <a:solidFill>
                  <a:srgbClr val="FF0000"/>
                </a:solidFill>
              </a:rPr>
              <a:t> hayvanın teşhis güçlüğü</a:t>
            </a:r>
            <a:r>
              <a:rPr lang="tr-TR" i="1" dirty="0" smtClean="0"/>
              <a:t>)</a:t>
            </a:r>
            <a:endParaRPr lang="en-GB" i="1" dirty="0"/>
          </a:p>
          <a:p>
            <a:pPr lvl="1"/>
            <a:r>
              <a:rPr lang="en-GB" i="1" dirty="0" err="1"/>
              <a:t>Diğerleri</a:t>
            </a:r>
            <a:r>
              <a:rPr lang="en-GB" i="1" dirty="0"/>
              <a:t>: </a:t>
            </a:r>
            <a:r>
              <a:rPr lang="en-GB" i="1" dirty="0" err="1"/>
              <a:t>Laktasyondaki</a:t>
            </a:r>
            <a:r>
              <a:rPr lang="en-GB" i="1" dirty="0"/>
              <a:t> </a:t>
            </a:r>
            <a:r>
              <a:rPr lang="en-GB" i="1" dirty="0" err="1"/>
              <a:t>süt</a:t>
            </a:r>
            <a:r>
              <a:rPr lang="en-GB" i="1" dirty="0"/>
              <a:t> </a:t>
            </a:r>
            <a:r>
              <a:rPr lang="en-GB" i="1" dirty="0" err="1"/>
              <a:t>ineği</a:t>
            </a:r>
            <a:r>
              <a:rPr lang="en-GB" i="1" dirty="0"/>
              <a:t>, </a:t>
            </a:r>
            <a:r>
              <a:rPr lang="en-GB" i="1" dirty="0" err="1"/>
              <a:t>enfekte</a:t>
            </a:r>
            <a:r>
              <a:rPr lang="en-GB" i="1" dirty="0"/>
              <a:t> </a:t>
            </a:r>
            <a:r>
              <a:rPr lang="en-GB" i="1" dirty="0" err="1"/>
              <a:t>boğalara</a:t>
            </a:r>
            <a:r>
              <a:rPr lang="en-GB" i="1" dirty="0"/>
              <a:t> ait </a:t>
            </a:r>
            <a:r>
              <a:rPr lang="en-GB" i="1" dirty="0" err="1"/>
              <a:t>spermalar</a:t>
            </a:r>
            <a:r>
              <a:rPr lang="en-GB" i="1" dirty="0"/>
              <a:t> </a:t>
            </a:r>
            <a:r>
              <a:rPr lang="en-GB" i="1" dirty="0" err="1" smtClean="0"/>
              <a:t>vb</a:t>
            </a:r>
            <a:r>
              <a:rPr lang="tr-TR" i="1" dirty="0" smtClean="0"/>
              <a:t>.</a:t>
            </a:r>
            <a:endParaRPr lang="en-GB" i="1" dirty="0"/>
          </a:p>
          <a:p>
            <a:pPr marL="0" lvl="0" indent="0">
              <a:buNone/>
            </a:pPr>
            <a:r>
              <a:rPr lang="tr-TR" b="1" dirty="0"/>
              <a:t>Hastalığa hassas </a:t>
            </a:r>
            <a:r>
              <a:rPr lang="tr-TR" b="1" dirty="0" smtClean="0"/>
              <a:t>hayvan</a:t>
            </a:r>
            <a:endParaRPr lang="en-GB" b="1" dirty="0"/>
          </a:p>
          <a:p>
            <a:pPr lvl="1"/>
            <a:r>
              <a:rPr lang="tr-TR" i="1" dirty="0"/>
              <a:t>Bütün sığır türleri ve ek olarak Asya Mandaları bu hastalığa hassas hayvanlardır </a:t>
            </a:r>
            <a:r>
              <a:rPr lang="en-GB" i="1" dirty="0"/>
              <a:t>(</a:t>
            </a:r>
            <a:r>
              <a:rPr lang="en-GB" i="1" dirty="0" err="1"/>
              <a:t>Bos</a:t>
            </a:r>
            <a:r>
              <a:rPr lang="en-GB" i="1" dirty="0"/>
              <a:t> </a:t>
            </a:r>
            <a:r>
              <a:rPr lang="en-GB" i="1" dirty="0" err="1" smtClean="0"/>
              <a:t>Bubalis</a:t>
            </a:r>
            <a:r>
              <a:rPr lang="tr-TR" i="1" dirty="0" smtClean="0"/>
              <a:t>)</a:t>
            </a:r>
            <a:endParaRPr lang="en-GB" i="1" dirty="0"/>
          </a:p>
          <a:p>
            <a:pPr marL="800100" lvl="1" indent="-342900">
              <a:buFont typeface="+mj-lt"/>
              <a:buAutoNum type="arabicPeriod"/>
            </a:pPr>
            <a:endParaRPr lang="tr-TR" sz="1200" b="1" dirty="0"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12181" y="301625"/>
            <a:ext cx="10866460" cy="6293522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29092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1128" y="365125"/>
            <a:ext cx="8462671" cy="1127317"/>
          </a:xfrm>
        </p:spPr>
        <p:txBody>
          <a:bodyPr>
            <a:normAutofit/>
          </a:bodyPr>
          <a:lstStyle/>
          <a:p>
            <a:pPr algn="ctr"/>
            <a:r>
              <a:rPr lang="en-GB" sz="2800" b="1" dirty="0" err="1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Sığırların</a:t>
            </a:r>
            <a:r>
              <a:rPr lang="en-GB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Nodüler</a:t>
            </a:r>
            <a:r>
              <a:rPr lang="en-GB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Ekzantemi</a:t>
            </a:r>
            <a:r>
              <a:rPr lang="en-GB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tr-TR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Hastalığı (SNEH)</a:t>
            </a:r>
            <a:br>
              <a:rPr lang="tr-TR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</a:br>
            <a:r>
              <a:rPr lang="tr-TR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(Lumpy Skin </a:t>
            </a:r>
            <a:r>
              <a:rPr lang="tr-TR" sz="2800" b="1" dirty="0" err="1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Disease</a:t>
            </a:r>
            <a:r>
              <a:rPr lang="tr-TR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-LSD)</a:t>
            </a:r>
            <a:endParaRPr lang="en-GB" sz="2800" b="1" dirty="0">
              <a:solidFill>
                <a:schemeClr val="accent2"/>
              </a:solidFill>
              <a:latin typeface="Arial Rounded MT Bold" panose="020F07040305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1646" y="1349745"/>
            <a:ext cx="9966966" cy="35622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200" b="1" dirty="0" smtClean="0"/>
              <a:t>Teşhis</a:t>
            </a:r>
            <a:endParaRPr lang="tr-TR" sz="1200" b="1" dirty="0" smtClean="0"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tr-TR" sz="1200" b="1" dirty="0"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12181" y="301625"/>
            <a:ext cx="10866460" cy="6293522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graphicFrame>
        <p:nvGraphicFramePr>
          <p:cNvPr id="15" name="Nesne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7419649"/>
              </p:ext>
            </p:extLst>
          </p:nvPr>
        </p:nvGraphicFramePr>
        <p:xfrm>
          <a:off x="984250" y="1700213"/>
          <a:ext cx="10129838" cy="345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8" name="Belge" r:id="rId9" imgW="10161321" imgH="3478199" progId="Word.Document.12">
                  <p:embed/>
                </p:oleObj>
              </mc:Choice>
              <mc:Fallback>
                <p:oleObj name="Belge" r:id="rId9" imgW="10161321" imgH="3478199" progId="Word.Document.12">
                  <p:embed/>
                  <p:pic>
                    <p:nvPicPr>
                      <p:cNvPr id="0" name="Picture 1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4250" y="1700213"/>
                        <a:ext cx="10129838" cy="3457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Dikdörtgen 15"/>
          <p:cNvSpPr/>
          <p:nvPr/>
        </p:nvSpPr>
        <p:spPr>
          <a:xfrm>
            <a:off x="902676" y="4835033"/>
            <a:ext cx="1027413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200" b="1" dirty="0" smtClean="0"/>
              <a:t>Hastalık </a:t>
            </a:r>
            <a:r>
              <a:rPr lang="tr-TR" sz="2200" b="1" dirty="0"/>
              <a:t>Virüs hassasiyeti</a:t>
            </a:r>
            <a:endParaRPr lang="en-GB" sz="2200" b="1" dirty="0"/>
          </a:p>
          <a:p>
            <a:r>
              <a:rPr lang="tr-TR" sz="1400" i="1" u="sng" dirty="0"/>
              <a:t>Dezenfektan maddeler	:</a:t>
            </a:r>
            <a:r>
              <a:rPr lang="tr-TR" sz="1400" i="1" dirty="0"/>
              <a:t>  </a:t>
            </a:r>
            <a:r>
              <a:rPr lang="tr-TR" sz="1400" dirty="0"/>
              <a:t>%20 </a:t>
            </a:r>
            <a:r>
              <a:rPr lang="tr-TR" sz="1400" dirty="0" err="1"/>
              <a:t>Ether</a:t>
            </a:r>
            <a:r>
              <a:rPr lang="tr-TR" sz="1400" dirty="0"/>
              <a:t>; % 1 </a:t>
            </a:r>
            <a:r>
              <a:rPr lang="tr-TR" sz="1400" dirty="0" err="1"/>
              <a:t>lik</a:t>
            </a:r>
            <a:r>
              <a:rPr lang="tr-TR" sz="1400" dirty="0"/>
              <a:t> </a:t>
            </a:r>
            <a:r>
              <a:rPr lang="tr-TR" sz="1400" dirty="0" err="1"/>
              <a:t>Klorofor</a:t>
            </a:r>
            <a:r>
              <a:rPr lang="tr-TR" sz="1400" dirty="0"/>
              <a:t>, ve % 1 </a:t>
            </a:r>
            <a:r>
              <a:rPr lang="tr-TR" sz="1400" dirty="0" err="1"/>
              <a:t>lik</a:t>
            </a:r>
            <a:r>
              <a:rPr lang="tr-TR" sz="1400" dirty="0"/>
              <a:t> </a:t>
            </a:r>
            <a:r>
              <a:rPr lang="tr-TR" sz="1400" dirty="0" err="1"/>
              <a:t>Formalin</a:t>
            </a:r>
            <a:r>
              <a:rPr lang="tr-TR" sz="1400" dirty="0"/>
              <a:t>; </a:t>
            </a:r>
            <a:endParaRPr lang="en-GB" sz="1400" dirty="0"/>
          </a:p>
          <a:p>
            <a:r>
              <a:rPr lang="tr-TR" sz="1400" i="1" u="sng" dirty="0"/>
              <a:t>Deterjanlar		:</a:t>
            </a:r>
            <a:r>
              <a:rPr lang="tr-TR" sz="1400" i="1" dirty="0"/>
              <a:t> </a:t>
            </a:r>
            <a:r>
              <a:rPr lang="tr-TR" sz="1400" dirty="0"/>
              <a:t>%2 </a:t>
            </a:r>
            <a:r>
              <a:rPr lang="tr-TR" sz="1400" dirty="0" err="1"/>
              <a:t>lik</a:t>
            </a:r>
            <a:r>
              <a:rPr lang="tr-TR" sz="1400" dirty="0"/>
              <a:t> </a:t>
            </a:r>
            <a:r>
              <a:rPr lang="en-GB" sz="1400" dirty="0"/>
              <a:t>sodium dodecyl sulphate ve </a:t>
            </a:r>
            <a:r>
              <a:rPr lang="tr-TR" sz="1400" dirty="0"/>
              <a:t>% 2 </a:t>
            </a:r>
            <a:r>
              <a:rPr lang="tr-TR" sz="1400" dirty="0" err="1"/>
              <a:t>lik</a:t>
            </a:r>
            <a:r>
              <a:rPr lang="en-GB" sz="1400" dirty="0"/>
              <a:t> phenol (15 </a:t>
            </a:r>
            <a:r>
              <a:rPr lang="en-GB" sz="1400" dirty="0" err="1"/>
              <a:t>dk</a:t>
            </a:r>
            <a:r>
              <a:rPr lang="en-GB" sz="1400" dirty="0"/>
              <a:t>); </a:t>
            </a:r>
            <a:r>
              <a:rPr lang="tr-TR" sz="1400" dirty="0"/>
              <a:t>%2 </a:t>
            </a:r>
            <a:r>
              <a:rPr lang="tr-TR" sz="1400" dirty="0" err="1"/>
              <a:t>lik</a:t>
            </a:r>
            <a:r>
              <a:rPr lang="tr-TR" sz="1400" dirty="0"/>
              <a:t> </a:t>
            </a:r>
            <a:r>
              <a:rPr lang="en-GB" sz="1400" dirty="0"/>
              <a:t>sodium hypochlorite; 1/33 </a:t>
            </a:r>
            <a:r>
              <a:rPr lang="en-GB" sz="1400" dirty="0" err="1"/>
              <a:t>lük</a:t>
            </a:r>
            <a:r>
              <a:rPr lang="en-GB" sz="1400" dirty="0"/>
              <a:t>  iodine </a:t>
            </a:r>
            <a:r>
              <a:rPr lang="tr-TR" sz="1400" dirty="0" smtClean="0"/>
              <a:t>bileşenleri</a:t>
            </a:r>
          </a:p>
          <a:p>
            <a:r>
              <a:rPr lang="tr-TR" sz="1400" dirty="0"/>
              <a:t> </a:t>
            </a:r>
            <a:r>
              <a:rPr lang="tr-TR" sz="1400" dirty="0" smtClean="0"/>
              <a:t>                  </a:t>
            </a:r>
            <a:r>
              <a:rPr lang="en-GB" sz="1400" dirty="0" smtClean="0"/>
              <a:t> </a:t>
            </a:r>
            <a:r>
              <a:rPr lang="tr-TR" sz="1400" dirty="0" smtClean="0"/>
              <a:t>                            %</a:t>
            </a:r>
            <a:r>
              <a:rPr lang="tr-TR" sz="1400" dirty="0"/>
              <a:t>2 </a:t>
            </a:r>
            <a:r>
              <a:rPr lang="tr-TR" sz="1400" dirty="0" err="1"/>
              <a:t>lik</a:t>
            </a:r>
            <a:r>
              <a:rPr lang="tr-TR" sz="1400" dirty="0"/>
              <a:t> </a:t>
            </a:r>
            <a:r>
              <a:rPr lang="tr-TR" sz="1400" dirty="0" err="1"/>
              <a:t>Virkon</a:t>
            </a:r>
            <a:r>
              <a:rPr lang="tr-TR" sz="1400" dirty="0"/>
              <a:t>; % 0,5 </a:t>
            </a:r>
            <a:r>
              <a:rPr lang="tr-TR" sz="1400" dirty="0" err="1"/>
              <a:t>lik</a:t>
            </a:r>
            <a:r>
              <a:rPr lang="tr-TR" sz="1400" dirty="0"/>
              <a:t> </a:t>
            </a:r>
            <a:r>
              <a:rPr lang="en-GB" sz="1400" dirty="0"/>
              <a:t>quaternary </a:t>
            </a:r>
            <a:r>
              <a:rPr lang="tr-TR" sz="1400" dirty="0" smtClean="0"/>
              <a:t>amonyum bileşenleri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339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1128" y="365125"/>
            <a:ext cx="8462671" cy="1127317"/>
          </a:xfrm>
        </p:spPr>
        <p:txBody>
          <a:bodyPr>
            <a:normAutofit/>
          </a:bodyPr>
          <a:lstStyle/>
          <a:p>
            <a:pPr algn="ctr"/>
            <a:r>
              <a:rPr lang="en-GB" sz="2800" b="1" dirty="0" err="1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Sığırların</a:t>
            </a:r>
            <a:r>
              <a:rPr lang="en-GB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Nodüler</a:t>
            </a:r>
            <a:r>
              <a:rPr lang="en-GB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Ekzantemi</a:t>
            </a:r>
            <a:r>
              <a:rPr lang="en-GB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tr-TR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Hastalığı (SNEH)</a:t>
            </a:r>
            <a:br>
              <a:rPr lang="tr-TR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</a:br>
            <a:r>
              <a:rPr lang="tr-TR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(Lumpy Skin </a:t>
            </a:r>
            <a:r>
              <a:rPr lang="tr-TR" sz="2800" b="1" dirty="0" err="1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Disease</a:t>
            </a:r>
            <a:r>
              <a:rPr lang="tr-TR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-LSD)</a:t>
            </a:r>
            <a:endParaRPr lang="en-GB" sz="2800" b="1" dirty="0">
              <a:solidFill>
                <a:schemeClr val="accent2"/>
              </a:solidFill>
              <a:latin typeface="Arial Rounded MT Bold" panose="020F070403050403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12181" y="301625"/>
            <a:ext cx="10866460" cy="6293522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sp>
        <p:nvSpPr>
          <p:cNvPr id="11" name="Dikdörtgen 10"/>
          <p:cNvSpPr/>
          <p:nvPr/>
        </p:nvSpPr>
        <p:spPr>
          <a:xfrm>
            <a:off x="6910894" y="4225707"/>
            <a:ext cx="1040641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000" b="1" dirty="0" smtClean="0"/>
              <a:t>Aşı Üretimi</a:t>
            </a:r>
            <a:endParaRPr lang="en-GB" sz="2000" b="1" dirty="0"/>
          </a:p>
          <a:p>
            <a:r>
              <a:rPr lang="tr-TR" sz="1400" dirty="0"/>
              <a:t>1</a:t>
            </a:r>
            <a:r>
              <a:rPr lang="tr-TR" sz="1400" dirty="0" smtClean="0"/>
              <a:t>)</a:t>
            </a:r>
            <a:r>
              <a:rPr lang="en-GB" sz="1400" dirty="0" err="1" smtClean="0"/>
              <a:t>Orta</a:t>
            </a:r>
            <a:r>
              <a:rPr lang="en-GB" sz="1400" dirty="0" smtClean="0"/>
              <a:t> </a:t>
            </a:r>
            <a:r>
              <a:rPr lang="en-GB" sz="1400" dirty="0" err="1"/>
              <a:t>doğu</a:t>
            </a:r>
            <a:r>
              <a:rPr lang="en-GB" sz="1400" dirty="0"/>
              <a:t> </a:t>
            </a:r>
            <a:r>
              <a:rPr lang="en-GB" sz="1400" dirty="0" err="1"/>
              <a:t>ülkelerinde</a:t>
            </a:r>
            <a:r>
              <a:rPr lang="en-GB" sz="1400" dirty="0"/>
              <a:t> </a:t>
            </a:r>
            <a:r>
              <a:rPr lang="en-GB" sz="1400" dirty="0" err="1"/>
              <a:t>kullanılan</a:t>
            </a:r>
            <a:r>
              <a:rPr lang="en-GB" sz="1400" dirty="0"/>
              <a:t> </a:t>
            </a:r>
            <a:r>
              <a:rPr lang="en-GB" sz="1400" dirty="0" err="1"/>
              <a:t>aşılar</a:t>
            </a:r>
            <a:r>
              <a:rPr lang="en-GB" sz="1400" dirty="0" smtClean="0"/>
              <a:t>:</a:t>
            </a:r>
            <a:endParaRPr lang="tr-TR" sz="1400" dirty="0" smtClean="0"/>
          </a:p>
          <a:p>
            <a:pPr marL="800100" lvl="1" indent="-342900">
              <a:buAutoNum type="alphaLcParenR"/>
            </a:pPr>
            <a:r>
              <a:rPr lang="en-GB" sz="1400" dirty="0" smtClean="0"/>
              <a:t>Homolog </a:t>
            </a:r>
            <a:r>
              <a:rPr lang="en-GB" sz="1400" dirty="0" err="1"/>
              <a:t>canlı</a:t>
            </a:r>
            <a:r>
              <a:rPr lang="en-GB" sz="1400" dirty="0"/>
              <a:t> </a:t>
            </a:r>
            <a:r>
              <a:rPr lang="en-GB" sz="1400" dirty="0" err="1"/>
              <a:t>attenue</a:t>
            </a:r>
            <a:r>
              <a:rPr lang="en-GB" sz="1400" dirty="0"/>
              <a:t> </a:t>
            </a:r>
            <a:r>
              <a:rPr lang="en-GB" sz="1400" dirty="0" err="1"/>
              <a:t>edilmiş</a:t>
            </a:r>
            <a:r>
              <a:rPr lang="en-GB" sz="1400" dirty="0"/>
              <a:t> </a:t>
            </a:r>
            <a:r>
              <a:rPr lang="en-GB" sz="1400" dirty="0" err="1"/>
              <a:t>aşı</a:t>
            </a:r>
            <a:r>
              <a:rPr lang="en-GB" sz="1400" dirty="0"/>
              <a:t> </a:t>
            </a:r>
            <a:endParaRPr lang="tr-TR" sz="1400" dirty="0" smtClean="0"/>
          </a:p>
          <a:p>
            <a:pPr marL="800100" lvl="1" indent="-342900">
              <a:buAutoNum type="alphaLcParenR"/>
            </a:pPr>
            <a:r>
              <a:rPr lang="en-GB" sz="1400" dirty="0" err="1" smtClean="0"/>
              <a:t>Koyun</a:t>
            </a:r>
            <a:r>
              <a:rPr lang="en-GB" sz="1400" dirty="0" smtClean="0"/>
              <a:t> </a:t>
            </a:r>
            <a:r>
              <a:rPr lang="en-GB" sz="1400" dirty="0" err="1"/>
              <a:t>çiçek</a:t>
            </a:r>
            <a:r>
              <a:rPr lang="en-GB" sz="1400" dirty="0"/>
              <a:t> </a:t>
            </a:r>
            <a:r>
              <a:rPr lang="en-GB" sz="1400" dirty="0" err="1"/>
              <a:t>aşısı</a:t>
            </a:r>
            <a:r>
              <a:rPr lang="en-GB" sz="1400" dirty="0"/>
              <a:t> (</a:t>
            </a:r>
            <a:r>
              <a:rPr lang="en-GB" sz="1400" dirty="0" err="1"/>
              <a:t>bölgede</a:t>
            </a:r>
            <a:r>
              <a:rPr lang="en-GB" sz="1400" dirty="0"/>
              <a:t> </a:t>
            </a:r>
            <a:r>
              <a:rPr lang="en-GB" sz="1400" dirty="0" err="1" smtClean="0"/>
              <a:t>üretilen</a:t>
            </a:r>
            <a:r>
              <a:rPr lang="tr-TR" sz="1400" dirty="0"/>
              <a:t>, </a:t>
            </a:r>
            <a:endParaRPr lang="tr-TR" sz="1400" dirty="0" smtClean="0"/>
          </a:p>
          <a:p>
            <a:r>
              <a:rPr lang="tr-TR" sz="1400" dirty="0" smtClean="0"/>
              <a:t>2)Türkiye’de </a:t>
            </a:r>
            <a:r>
              <a:rPr lang="tr-TR" sz="1400" dirty="0"/>
              <a:t>üretilen Aşılar	</a:t>
            </a:r>
            <a:r>
              <a:rPr lang="tr-TR" sz="1400" dirty="0" smtClean="0"/>
              <a:t>    </a:t>
            </a:r>
            <a:r>
              <a:rPr lang="tr-TR" sz="1400" dirty="0"/>
              <a:t>: </a:t>
            </a:r>
            <a:endParaRPr lang="tr-TR" sz="1400" dirty="0" smtClean="0"/>
          </a:p>
          <a:p>
            <a:pPr marL="800100" lvl="1" indent="-342900">
              <a:buFont typeface="+mj-lt"/>
              <a:buAutoNum type="alphaLcPeriod"/>
            </a:pPr>
            <a:r>
              <a:rPr lang="tr-TR" sz="1400" dirty="0" smtClean="0"/>
              <a:t>Pendik </a:t>
            </a:r>
            <a:r>
              <a:rPr lang="tr-TR" sz="1400" dirty="0"/>
              <a:t>VKAE, </a:t>
            </a:r>
            <a:endParaRPr lang="tr-TR" sz="1400" dirty="0" smtClean="0"/>
          </a:p>
          <a:p>
            <a:pPr marL="800100" lvl="1" indent="-342900">
              <a:buFont typeface="+mj-lt"/>
              <a:buAutoNum type="alphaLcPeriod"/>
            </a:pPr>
            <a:r>
              <a:rPr lang="tr-TR" sz="1400" dirty="0" err="1" smtClean="0"/>
              <a:t>Vetal</a:t>
            </a:r>
            <a:r>
              <a:rPr lang="tr-TR" sz="1400" dirty="0"/>
              <a:t>, </a:t>
            </a:r>
            <a:endParaRPr lang="tr-TR" sz="1400" dirty="0" smtClean="0"/>
          </a:p>
          <a:p>
            <a:pPr marL="800100" lvl="1" indent="-342900">
              <a:buFont typeface="+mj-lt"/>
              <a:buAutoNum type="alphaLcPeriod"/>
            </a:pPr>
            <a:r>
              <a:rPr lang="tr-TR" sz="1400" dirty="0" err="1" smtClean="0"/>
              <a:t>Dollvet</a:t>
            </a:r>
            <a:endParaRPr lang="en-GB" sz="1400" dirty="0"/>
          </a:p>
          <a:p>
            <a:pPr marL="342900" indent="-342900">
              <a:buAutoNum type="alphaLcParenR"/>
            </a:pPr>
            <a:endParaRPr lang="tr-TR" sz="1600" dirty="0"/>
          </a:p>
          <a:p>
            <a:pPr lvl="8">
              <a:lnSpc>
                <a:spcPct val="150000"/>
              </a:lnSpc>
            </a:pPr>
            <a:r>
              <a:rPr lang="en-GB" sz="1600" dirty="0" smtClean="0"/>
              <a:t> </a:t>
            </a:r>
            <a:endParaRPr lang="en-GB" sz="1600" dirty="0"/>
          </a:p>
        </p:txBody>
      </p:sp>
      <p:graphicFrame>
        <p:nvGraphicFramePr>
          <p:cNvPr id="13" name="Nesne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5807359"/>
              </p:ext>
            </p:extLst>
          </p:nvPr>
        </p:nvGraphicFramePr>
        <p:xfrm>
          <a:off x="636222" y="1519420"/>
          <a:ext cx="10660063" cy="324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5" name="Belge" r:id="rId9" imgW="10814952" imgH="3269720" progId="Word.Document.12">
                  <p:embed/>
                </p:oleObj>
              </mc:Choice>
              <mc:Fallback>
                <p:oleObj name="Belge" r:id="rId9" imgW="10814952" imgH="326972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222" y="1519420"/>
                        <a:ext cx="10660063" cy="32480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562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1128" y="365125"/>
            <a:ext cx="8462671" cy="1127317"/>
          </a:xfrm>
        </p:spPr>
        <p:txBody>
          <a:bodyPr>
            <a:normAutofit/>
          </a:bodyPr>
          <a:lstStyle/>
          <a:p>
            <a:pPr algn="ctr"/>
            <a:r>
              <a:rPr lang="en-GB" sz="2800" b="1" dirty="0" err="1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Sığırların</a:t>
            </a:r>
            <a:r>
              <a:rPr lang="en-GB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Nodüler</a:t>
            </a:r>
            <a:r>
              <a:rPr lang="en-GB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Ekzantemi</a:t>
            </a:r>
            <a:r>
              <a:rPr lang="en-GB" sz="2800" b="1" dirty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 </a:t>
            </a:r>
            <a:r>
              <a:rPr lang="tr-TR" sz="2800" b="1" dirty="0" smtClean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Hastalığı (SNEH)</a:t>
            </a:r>
            <a:br>
              <a:rPr lang="tr-TR" sz="2800" b="1" dirty="0" smtClean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</a:br>
            <a:r>
              <a:rPr lang="tr-TR" sz="2800" b="1" dirty="0" smtClean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(Lumpy Skin </a:t>
            </a:r>
            <a:r>
              <a:rPr lang="tr-TR" sz="2800" b="1" dirty="0" err="1" smtClean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Disease</a:t>
            </a:r>
            <a:r>
              <a:rPr lang="tr-TR" sz="2800" b="1" dirty="0" smtClean="0">
                <a:solidFill>
                  <a:schemeClr val="accent2"/>
                </a:solidFill>
                <a:latin typeface="Arial Rounded MT Bold" panose="020F0704030504030204" pitchFamily="34" charset="0"/>
                <a:cs typeface="Arial" panose="020B0604020202020204" pitchFamily="34" charset="0"/>
              </a:rPr>
              <a:t>-LSD)</a:t>
            </a:r>
            <a:endParaRPr lang="en-GB" sz="2800" b="1" dirty="0">
              <a:solidFill>
                <a:schemeClr val="accent2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00100" lvl="1" indent="-342900">
              <a:buFont typeface="+mj-lt"/>
              <a:buAutoNum type="arabicPeriod"/>
            </a:pPr>
            <a:endParaRPr lang="tr-TR" sz="1200" b="1" dirty="0">
              <a:cs typeface="Arial" panose="020B0604020202020204" pitchFamily="34" charset="0"/>
            </a:endParaRPr>
          </a:p>
          <a:p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412181" y="301625"/>
            <a:ext cx="10866460" cy="6293522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graphicFrame>
        <p:nvGraphicFramePr>
          <p:cNvPr id="12" name="Nesne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8346405"/>
              </p:ext>
            </p:extLst>
          </p:nvPr>
        </p:nvGraphicFramePr>
        <p:xfrm>
          <a:off x="985838" y="1757363"/>
          <a:ext cx="9820275" cy="408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22" name="Belge" r:id="rId9" imgW="9964548" imgH="4154155" progId="Word.Document.12">
                  <p:embed/>
                </p:oleObj>
              </mc:Choice>
              <mc:Fallback>
                <p:oleObj name="Belge" r:id="rId9" imgW="9964548" imgH="4154155" progId="Word.Document.12">
                  <p:embed/>
                  <p:pic>
                    <p:nvPicPr>
                      <p:cNvPr id="0" name="Picture 1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5838" y="1757363"/>
                        <a:ext cx="9820275" cy="4084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264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1128" y="365125"/>
            <a:ext cx="8462671" cy="1127317"/>
          </a:xfrm>
        </p:spPr>
        <p:txBody>
          <a:bodyPr>
            <a:normAutofit/>
          </a:bodyPr>
          <a:lstStyle/>
          <a:p>
            <a:pPr algn="ctr"/>
            <a:r>
              <a:rPr lang="tr-TR" sz="3600" b="1" dirty="0">
                <a:solidFill>
                  <a:srgbClr val="663300"/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Bölgesel Hastalık </a:t>
            </a:r>
            <a:r>
              <a:rPr lang="tr-TR" sz="1600" b="1" dirty="0">
                <a:solidFill>
                  <a:srgbClr val="663300"/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(SNEH) </a:t>
            </a:r>
            <a:r>
              <a:rPr lang="tr-TR" sz="3600" b="1" dirty="0">
                <a:solidFill>
                  <a:srgbClr val="663300"/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Durumu ve Mücadele</a:t>
            </a:r>
            <a:endParaRPr lang="en-GB" sz="2400" dirty="0"/>
          </a:p>
        </p:txBody>
      </p:sp>
      <p:grpSp>
        <p:nvGrpSpPr>
          <p:cNvPr id="4" name="Group 3"/>
          <p:cNvGrpSpPr/>
          <p:nvPr/>
        </p:nvGrpSpPr>
        <p:grpSpPr>
          <a:xfrm>
            <a:off x="412181" y="301625"/>
            <a:ext cx="10866460" cy="6293522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pic>
        <p:nvPicPr>
          <p:cNvPr id="15" name="Resim 14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955" y="2011387"/>
            <a:ext cx="3852814" cy="3439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Resim 15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81" y="2011386"/>
            <a:ext cx="5727700" cy="3439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Resim 16" descr="C:\Users\Tufan\Desktop\1_VETERINARY STRATEGY\2014 PROJE\0_RISK ASSESSMENT\LITERATUR_LSD\Map . Euphrates and Tigris rivers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8769" y="2011387"/>
            <a:ext cx="1960831" cy="31115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136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885" y="66481"/>
            <a:ext cx="8462671" cy="1127317"/>
          </a:xfrm>
        </p:spPr>
        <p:txBody>
          <a:bodyPr>
            <a:normAutofit/>
          </a:bodyPr>
          <a:lstStyle/>
          <a:p>
            <a:pPr algn="ctr"/>
            <a:r>
              <a:rPr lang="tr-TR" sz="3600" b="1" dirty="0">
                <a:solidFill>
                  <a:srgbClr val="FF0000"/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Bölgesel Hastalık </a:t>
            </a:r>
            <a:r>
              <a:rPr lang="tr-TR" sz="1600" b="1" dirty="0">
                <a:solidFill>
                  <a:srgbClr val="FF0000"/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(SNEH) </a:t>
            </a:r>
            <a:r>
              <a:rPr lang="tr-TR" sz="3600" b="1" dirty="0">
                <a:solidFill>
                  <a:srgbClr val="FF0000"/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Durumu ve Mücadele</a:t>
            </a:r>
            <a:br>
              <a:rPr lang="tr-TR" sz="3600" b="1" dirty="0">
                <a:solidFill>
                  <a:srgbClr val="FF0000"/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</a:b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3041" y="1648807"/>
            <a:ext cx="10515600" cy="2325317"/>
          </a:xfrm>
        </p:spPr>
        <p:txBody>
          <a:bodyPr/>
          <a:lstStyle/>
          <a:p>
            <a:endParaRPr lang="tr-TR" dirty="0" smtClean="0"/>
          </a:p>
          <a:p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412185" y="301625"/>
            <a:ext cx="10866460" cy="6556375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1" y="-18466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1" y="-18466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22" name="Nesne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6790481"/>
              </p:ext>
            </p:extLst>
          </p:nvPr>
        </p:nvGraphicFramePr>
        <p:xfrm>
          <a:off x="2194656" y="1009934"/>
          <a:ext cx="9432483" cy="244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02" name="Belge" r:id="rId9" imgW="10120672" imgH="2782776" progId="Word.Document.12">
                  <p:embed/>
                </p:oleObj>
              </mc:Choice>
              <mc:Fallback>
                <p:oleObj name="Belge" r:id="rId9" imgW="10120672" imgH="278277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4656" y="1009934"/>
                        <a:ext cx="9432483" cy="244788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46"/>
          <p:cNvSpPr>
            <a:spLocks noChangeArrowheads="1"/>
          </p:cNvSpPr>
          <p:nvPr/>
        </p:nvSpPr>
        <p:spPr bwMode="auto">
          <a:xfrm>
            <a:off x="1" y="-18466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2" name="Nesne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894797"/>
              </p:ext>
            </p:extLst>
          </p:nvPr>
        </p:nvGraphicFramePr>
        <p:xfrm>
          <a:off x="760413" y="3194050"/>
          <a:ext cx="10723562" cy="320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03" name="Belge" r:id="rId12" imgW="10120672" imgH="3031527" progId="Word.Document.12">
                  <p:embed/>
                </p:oleObj>
              </mc:Choice>
              <mc:Fallback>
                <p:oleObj name="Belge" r:id="rId12" imgW="10120672" imgH="303152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413" y="3194050"/>
                        <a:ext cx="10723562" cy="3206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768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1128" y="365125"/>
            <a:ext cx="8462671" cy="1127317"/>
          </a:xfrm>
        </p:spPr>
        <p:txBody>
          <a:bodyPr>
            <a:normAutofit/>
          </a:bodyPr>
          <a:lstStyle/>
          <a:p>
            <a:pPr algn="ctr"/>
            <a:r>
              <a:rPr lang="tr-TR" sz="3600" b="1" dirty="0">
                <a:solidFill>
                  <a:srgbClr val="663300"/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Bölgesel Hastalık </a:t>
            </a:r>
            <a:r>
              <a:rPr lang="tr-TR" sz="1600" b="1" dirty="0">
                <a:solidFill>
                  <a:srgbClr val="663300"/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(SNEH) </a:t>
            </a:r>
            <a:r>
              <a:rPr lang="tr-TR" sz="3600" b="1" dirty="0">
                <a:solidFill>
                  <a:srgbClr val="663300"/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Durumu ve Mücadele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3041" y="1648806"/>
            <a:ext cx="10515600" cy="4351338"/>
          </a:xfrm>
        </p:spPr>
        <p:txBody>
          <a:bodyPr/>
          <a:lstStyle/>
          <a:p>
            <a:endParaRPr lang="tr-TR" dirty="0" smtClean="0"/>
          </a:p>
          <a:p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412181" y="301625"/>
            <a:ext cx="10866460" cy="6293522"/>
            <a:chOff x="412181" y="301625"/>
            <a:chExt cx="10866460" cy="6293522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181" y="1092383"/>
              <a:ext cx="2298700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 descr="http://sarkislateml.com/wp-content/uploads/2012/01/Ab-t%C3%BCrk-bayra%C4%9F%C4%B1.jpg"/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429" y="301625"/>
              <a:ext cx="1938204" cy="790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6"/>
            <p:cNvGrpSpPr/>
            <p:nvPr/>
          </p:nvGrpSpPr>
          <p:grpSpPr>
            <a:xfrm>
              <a:off x="988421" y="5745141"/>
              <a:ext cx="10290220" cy="850006"/>
              <a:chOff x="0" y="0"/>
              <a:chExt cx="7296150" cy="603250"/>
            </a:xfrm>
          </p:grpSpPr>
          <p:pic>
            <p:nvPicPr>
              <p:cNvPr id="8" name="Picture 7" descr="CFCU logo.jpg"/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0" y="133350"/>
                <a:ext cx="533400" cy="409575"/>
              </a:xfrm>
              <a:prstGeom prst="rect">
                <a:avLst/>
              </a:prstGeom>
            </p:spPr>
          </p:pic>
          <p:pic>
            <p:nvPicPr>
              <p:cNvPr id="9" name="Content Placeholder 8"/>
              <p:cNvPicPr/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9449" y="180976"/>
                <a:ext cx="979805" cy="285750"/>
              </a:xfrm>
              <a:prstGeom prst="rect">
                <a:avLst/>
              </a:prstGeom>
            </p:spPr>
          </p:pic>
          <p:pic>
            <p:nvPicPr>
              <p:cNvPr id="10" name="Content Placeholder 6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57975" y="0"/>
                <a:ext cx="638175" cy="603250"/>
              </a:xfrm>
              <a:prstGeom prst="rect">
                <a:avLst/>
              </a:prstGeom>
            </p:spPr>
          </p:pic>
        </p:grpSp>
      </p:grp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8" name="Rectangle 25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9" name="Nesne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5785609"/>
              </p:ext>
            </p:extLst>
          </p:nvPr>
        </p:nvGraphicFramePr>
        <p:xfrm>
          <a:off x="320634" y="1377949"/>
          <a:ext cx="11625943" cy="4367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3" name="Belge" r:id="rId9" imgW="10120672" imgH="2463364" progId="Word.Document.12">
                  <p:embed/>
                </p:oleObj>
              </mc:Choice>
              <mc:Fallback>
                <p:oleObj name="Belge" r:id="rId9" imgW="10120672" imgH="2463364" progId="Word.Document.12">
                  <p:embed/>
                  <p:pic>
                    <p:nvPicPr>
                      <p:cNvPr id="0" name="Object 2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34" y="1377949"/>
                        <a:ext cx="11625943" cy="4367191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448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3009</TotalTime>
  <Words>574</Words>
  <Application>Microsoft Office PowerPoint</Application>
  <PresentationFormat>Özel</PresentationFormat>
  <Paragraphs>227</Paragraphs>
  <Slides>29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2</vt:i4>
      </vt:variant>
      <vt:variant>
        <vt:lpstr>Slayt Başlıkları</vt:lpstr>
      </vt:variant>
      <vt:variant>
        <vt:i4>29</vt:i4>
      </vt:variant>
    </vt:vector>
  </HeadingPairs>
  <TitlesOfParts>
    <vt:vector size="32" baseType="lpstr">
      <vt:lpstr>Office Theme</vt:lpstr>
      <vt:lpstr>Document</vt:lpstr>
      <vt:lpstr>Belge</vt:lpstr>
      <vt:lpstr>Sığırların Nodüler Ekzantemi Hastalığı  Risk Değerlendirmesi ve Yönetimi  </vt:lpstr>
      <vt:lpstr>Sığırların Nodüler Ekzantemi Hastalığı (SNEH) (Lumpy Skin Disease-LSD)</vt:lpstr>
      <vt:lpstr>Sığırların Nodüler Ekzantemi Hastalığı (SNEH) (Lumpy Skin Disease-LSD)</vt:lpstr>
      <vt:lpstr>Sığırların Nodüler Ekzantemi Hastalığı (SNEH) (Lumpy Skin Disease-LSD)</vt:lpstr>
      <vt:lpstr>Sığırların Nodüler Ekzantemi Hastalığı (SNEH) (Lumpy Skin Disease-LSD)</vt:lpstr>
      <vt:lpstr>Sığırların Nodüler Ekzantemi Hastalığı (SNEH) (Lumpy Skin Disease-LSD)</vt:lpstr>
      <vt:lpstr>Bölgesel Hastalık (SNEH) Durumu ve Mücadele</vt:lpstr>
      <vt:lpstr>Bölgesel Hastalık (SNEH) Durumu ve Mücadele </vt:lpstr>
      <vt:lpstr>Bölgesel Hastalık (SNEH) Durumu ve Mücadele</vt:lpstr>
      <vt:lpstr>Bölgesel Hastalık (SNEH) Durumu ve Mücadele</vt:lpstr>
      <vt:lpstr>Bölgesel Hastalık (SNEH) Durumu ve Mücadele</vt:lpstr>
      <vt:lpstr>Ülkesel Hastalık (SNEH) Durumu ve Mücadele</vt:lpstr>
      <vt:lpstr>Ülkesel Hastalık (SNEH) Durumu ve Mücadele</vt:lpstr>
      <vt:lpstr>Ülkesel Hastalık (SNEH) Durumu ve Mücadele</vt:lpstr>
      <vt:lpstr>Ülkesel Hastalık (SNEH) Durumu ve Mücadele</vt:lpstr>
      <vt:lpstr>Ülkesel Hastalık (SNEH) Durumu ve Mücadele</vt:lpstr>
      <vt:lpstr>Ülkesel Hastalık (SNEH) Durumu ve Mücadele</vt:lpstr>
      <vt:lpstr>Ülkesel Hastalık (SNEH) Durumu ve Mücadele</vt:lpstr>
      <vt:lpstr>Ülkesel Hastalık (SNEH) Durumu ve Mücadele</vt:lpstr>
      <vt:lpstr>Ülkesel Hastalık (SNEH) Durumu ve Mücadele</vt:lpstr>
      <vt:lpstr>Ülkesel Hastalık (SNEH) Durumu ve Mücadele</vt:lpstr>
      <vt:lpstr>Ülkesel Hastalık (SNEH) Durumu ve Mücadele</vt:lpstr>
      <vt:lpstr>Ülkesel Hastalık (SNEH) Durumu ve Mücadele</vt:lpstr>
      <vt:lpstr>Ülkesel Hastalık (SNEH) Durumu ve Mücadele</vt:lpstr>
      <vt:lpstr>Ülkesel Hastalık (SNEH) Durumu ve Mücadele</vt:lpstr>
      <vt:lpstr>PowerPoint Sunusu</vt:lpstr>
      <vt:lpstr>PowerPoint Sunusu</vt:lpstr>
      <vt:lpstr>PowerPoint Sunusu</vt:lpstr>
      <vt:lpstr>TEŞEKKÜRLER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leyla cavus</dc:creator>
  <cp:lastModifiedBy>Burcu AYDIN</cp:lastModifiedBy>
  <cp:revision>216</cp:revision>
  <dcterms:created xsi:type="dcterms:W3CDTF">2014-05-20T14:25:34Z</dcterms:created>
  <dcterms:modified xsi:type="dcterms:W3CDTF">2014-06-25T13:01:51Z</dcterms:modified>
</cp:coreProperties>
</file>