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2" r:id="rId1"/>
    <p:sldMasterId id="2147483752" r:id="rId2"/>
    <p:sldMasterId id="2147483764" r:id="rId3"/>
  </p:sldMasterIdLst>
  <p:notesMasterIdLst>
    <p:notesMasterId r:id="rId13"/>
  </p:notesMasterIdLst>
  <p:sldIdLst>
    <p:sldId id="468" r:id="rId4"/>
    <p:sldId id="467" r:id="rId5"/>
    <p:sldId id="518" r:id="rId6"/>
    <p:sldId id="516" r:id="rId7"/>
    <p:sldId id="453" r:id="rId8"/>
    <p:sldId id="517" r:id="rId9"/>
    <p:sldId id="519" r:id="rId10"/>
    <p:sldId id="482" r:id="rId11"/>
    <p:sldId id="476" r:id="rId12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FF"/>
    <a:srgbClr val="CC0099"/>
    <a:srgbClr val="996633"/>
    <a:srgbClr val="CDD210"/>
    <a:srgbClr val="2051C1"/>
    <a:srgbClr val="FFFFFF"/>
    <a:srgbClr val="FFCCFF"/>
    <a:srgbClr val="CCECFF"/>
    <a:srgbClr val="33CCFF"/>
    <a:srgbClr val="DED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84" d="100"/>
          <a:sy n="84" d="100"/>
        </p:scale>
        <p:origin x="34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35F50122-CBE6-48AE-BD39-0328792C5E15}" type="datetimeFigureOut">
              <a:rPr lang="tr-TR"/>
              <a:pPr>
                <a:defRPr/>
              </a:pPr>
              <a:t>23.07.2019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B2F6E209-A08B-456C-AB30-2B7A9F3D90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748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927CD11A-EED3-40CE-98A3-28FEE84867B3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8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787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314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832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0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1645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4606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9972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927CD11A-EED3-40CE-98A3-28FEE84867B3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0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F9A6-7488-4A8E-A521-58506EDE791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D349C-58A5-4620-9FD3-3289C0BA9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B5AB-02B7-4199-9158-C7E99ABC077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09F7-8FE4-4898-B881-D433770C9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CF20-15E0-42FA-852A-A2FD10F6F6E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FD60-B4C4-4A44-8F26-7973256FF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35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lnSpc>
                <a:spcPts val="55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tıklayın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7FB6BE-FB10-4FFA-8995-5236384CA19D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1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ED679B-E5BF-40CC-9E5E-872837BFA5C6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27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rtlCol="0" anchor="b"/>
          <a:lstStyle>
            <a:lvl1pPr>
              <a:lnSpc>
                <a:spcPct val="100000"/>
              </a:lnSpc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FC46-88C4-4E18-85A1-8CB861009782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5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0CF0ED-A74A-4802-BAE9-463E8DF5F026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1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745CBF-03E6-4173-9AE7-6FE28ECE50A7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01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B6C0B5-868D-46E8-905E-842D5F3A1AAF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84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5ED683-1281-42DB-8541-E7F1EF5D82A3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16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AD111B-BC75-4AA2-ADD0-C2BA57EAF69E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6FC8-A9E0-4951-BEA0-1101708DAF4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ECCB-4762-47FD-85D1-9E2B62A7A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4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FFF91-C8FD-40E2-B7F2-6C3C01AD210A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77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461B25-44AC-4A03-99B8-7C025B53E9AB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5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9648DA-CB27-4BE7-B1FC-518585289568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93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lnSpc>
                <a:spcPts val="55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tıklayın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7FB6BE-FB10-4FFA-8995-5236384CA19D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73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ED679B-E5BF-40CC-9E5E-872837BFA5C6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79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rtlCol="0" anchor="b"/>
          <a:lstStyle>
            <a:lvl1pPr>
              <a:lnSpc>
                <a:spcPct val="100000"/>
              </a:lnSpc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FC46-88C4-4E18-85A1-8CB861009782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28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0CF0ED-A74A-4802-BAE9-463E8DF5F026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79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745CBF-03E6-4173-9AE7-6FE28ECE50A7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80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B6C0B5-868D-46E8-905E-842D5F3A1AAF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23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5ED683-1281-42DB-8541-E7F1EF5D82A3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3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087C-BDDE-4E64-B227-6BF1BA1425D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0B11-74E3-49AE-9B06-3614CB1CA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61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AD111B-BC75-4AA2-ADD0-C2BA57EAF69E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1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FFF91-C8FD-40E2-B7F2-6C3C01AD210A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26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461B25-44AC-4A03-99B8-7C025B53E9AB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2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9648DA-CB27-4BE7-B1FC-518585289568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1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56BC-55E9-4970-9BBD-101D0F90CCC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82FB-6E64-450E-A356-30055D6DB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7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DB57-86DA-49A5-995F-C0A4111F79C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27E8-A4A2-404D-8558-29188AF72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356D-08B5-4038-B287-A60CBBF781A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0BFD-2299-41A5-AB7B-75E7469F0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6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0E8C-E700-40D8-A6D1-67A60EB311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F11B-0CCF-485B-8A36-18D0C7546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967E-7B2C-4F6C-99F8-400CB08BB5B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E45C-603E-47FB-A904-B20ECCBBA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DBC92-1B64-4A3E-85C4-4E89B46B73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Gıda ve Kontrol Genel Müdürlüğü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C62E-0768-425D-932F-998CD4D03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4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4EEB3B-21B5-4201-84EB-EE228D11A8E3}" type="datetime1">
              <a:rPr lang="en-US">
                <a:solidFill>
                  <a:prstClr val="black">
                    <a:tint val="75000"/>
                  </a:prstClr>
                </a:solidFill>
                <a:latin typeface="Perpetua" panose="02020502060401020303" pitchFamily="18" charset="0"/>
                <a:ea typeface="+mn-ea"/>
              </a:rPr>
              <a:pPr>
                <a:defRPr/>
              </a:pPr>
              <a:t>7/23/2019</a:t>
            </a:fld>
            <a:endParaRPr lang="en-US">
              <a:solidFill>
                <a:prstClr val="black">
                  <a:tint val="75000"/>
                </a:prstClr>
              </a:solidFill>
              <a:latin typeface="Perpetua" panose="02020502060401020303" pitchFamily="18" charset="0"/>
              <a:ea typeface="+mn-ea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Perpetua" panose="02020502060401020303" pitchFamily="18" charset="0"/>
                <a:ea typeface="+mn-ea"/>
              </a:rPr>
              <a:t>Gıda ve Kontrol Genel Müdürlüğü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8CBADC-9217-429A-91BF-371FE3B6DF7F}" type="slidenum">
              <a:rPr lang="en-US">
                <a:latin typeface="Perpetua" panose="02020502060401020303" pitchFamily="18" charset="0"/>
                <a:ea typeface="+mn-ea"/>
              </a:rPr>
              <a:pPr>
                <a:defRPr/>
              </a:pPr>
              <a:t>‹#›</a:t>
            </a:fld>
            <a:endParaRPr lang="en-US">
              <a:latin typeface="Perpetua" panose="02020502060401020303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715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5pPr>
      <a:lvl6pPr marL="457212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6pPr>
      <a:lvl7pPr marL="914423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7pPr>
      <a:lvl8pPr marL="1371634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8pPr>
      <a:lvl9pPr marL="1828846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9pPr>
    </p:titleStyle>
    <p:bodyStyle>
      <a:lvl1pPr marL="342908" indent="-3429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3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3353081-41B9-4F73-9B19-86FA7FBFD9A5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001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6648">
          <p15:clr>
            <a:srgbClr val="F26B43"/>
          </p15:clr>
        </p15:guide>
        <p15:guide id="5" orient="horz" pos="3528">
          <p15:clr>
            <a:srgbClr val="F26B43"/>
          </p15:clr>
        </p15:guide>
        <p15:guide id="6" orient="horz" pos="112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3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3353081-41B9-4F73-9B19-86FA7FBFD9A5}" type="datetime1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23.07.2019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t>Alt bilgi ekleme</a:t>
            </a:r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B29C50-D6F1-4DB6-9B68-F4CD3996E9CF}" type="slidenum">
              <a:rPr lang="tr-TR" smtClean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84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6648">
          <p15:clr>
            <a:srgbClr val="F26B43"/>
          </p15:clr>
        </p15:guide>
        <p15:guide id="5" orient="horz" pos="3528">
          <p15:clr>
            <a:srgbClr val="F26B43"/>
          </p15:clr>
        </p15:guide>
        <p15:guide id="6" orient="horz" pos="1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99259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1"/>
          <p:cNvSpPr txBox="1">
            <a:spLocks/>
          </p:cNvSpPr>
          <p:nvPr/>
        </p:nvSpPr>
        <p:spPr bwMode="auto">
          <a:xfrm>
            <a:off x="2351584" y="692696"/>
            <a:ext cx="7704856" cy="188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5pPr>
            <a:lvl6pPr marL="457212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6pPr>
            <a:lvl7pPr marL="914423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7pPr>
            <a:lvl8pPr marL="1371634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8pPr>
            <a:lvl9pPr marL="1828846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2"/>
                </a:solidFill>
                <a:latin typeface="Arial" charset="-94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/>
            </a:r>
            <a:b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r>
              <a:rPr lang="tr-TR" sz="3200" b="1" dirty="0">
                <a:solidFill>
                  <a:schemeClr val="bg1"/>
                </a:solidFill>
              </a:rPr>
              <a:t>OKUL GIDASI LOGOSU UYGULAMASI </a:t>
            </a:r>
            <a:endParaRPr lang="tr-TR" sz="3200" b="1" dirty="0" smtClean="0">
              <a:solidFill>
                <a:schemeClr val="bg1"/>
              </a:solidFill>
            </a:endParaRPr>
          </a:p>
        </p:txBody>
      </p:sp>
      <p:sp>
        <p:nvSpPr>
          <p:cNvPr id="9" name="5 Metin kutusu"/>
          <p:cNvSpPr txBox="1"/>
          <p:nvPr/>
        </p:nvSpPr>
        <p:spPr>
          <a:xfrm>
            <a:off x="1487488" y="3585011"/>
            <a:ext cx="5198859" cy="707886"/>
          </a:xfrm>
          <a:prstGeom prst="rect">
            <a:avLst/>
          </a:prstGeom>
          <a:noFill/>
          <a:ln cmpd="dbl">
            <a:noFill/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Gıda ve Kontrol Genel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Gıda İşletmeleri ve Kodeks Daire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32685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1067207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01974" y="182964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8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" y="178464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989763" y="285334"/>
            <a:ext cx="486687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OKUL GIDASI </a:t>
            </a:r>
            <a:r>
              <a:rPr lang="tr-TR" sz="2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LOGOSU/GEREKÇE</a:t>
            </a:r>
            <a:endParaRPr lang="tr-TR" sz="20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Resim 12" descr="okul_gidas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70" y="1952899"/>
            <a:ext cx="3680460" cy="295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Dikdörtgen 6"/>
          <p:cNvSpPr/>
          <p:nvPr/>
        </p:nvSpPr>
        <p:spPr>
          <a:xfrm>
            <a:off x="1522461" y="1141011"/>
            <a:ext cx="5467302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Tarım ve Orman Bakanlığı, Sağlık Bakanlığı ve Millî Eğitim Bakanlığı arasında 2/1/2019 tarihinde imzalanan Okul Kantinlerinde Satışa Sunulacak Gıdalar ve Bu Gıdalarda Kullanılacak Logo Uygulamasına İlişkin İşbirliği Protokolünde tanımlanan,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Millî Eğitim Bakanlığına bağlı resmi ve özel okul/kurumların bünyesinde faaliyet gösteren; kantin, kafeterya, büfe, çay ocağı gibi gıda işletmelerinde satışa sunulacak olan hazır ambalajlı gıdaların etiketi üzerinde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bulunacak logodur. 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5429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1067207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462037" y="217321"/>
            <a:ext cx="1497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000" b="1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MEVZUAT </a:t>
            </a:r>
            <a:endParaRPr lang="en-GB" sz="20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" y="178464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okul_gidas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70" y="1952899"/>
            <a:ext cx="3680460" cy="295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" name="Dikdörtgen 3"/>
          <p:cNvSpPr/>
          <p:nvPr/>
        </p:nvSpPr>
        <p:spPr>
          <a:xfrm>
            <a:off x="1165225" y="1659038"/>
            <a:ext cx="6096000" cy="14711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Okul Gıdası Logosu Uygulaması Usul Ve Esasları Hakkında Tebliğ</a:t>
            </a:r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(Tebliğ No : 2019/29) </a:t>
            </a:r>
            <a:r>
              <a:rPr lang="tr-T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20/6/2019 tarihli ve 30807 sayılı Resmi </a:t>
            </a:r>
            <a:r>
              <a:rPr lang="tr-TR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Gazete’de</a:t>
            </a:r>
            <a:r>
              <a:rPr lang="tr-T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yayımlanmıştır. 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48945" y="3427576"/>
            <a:ext cx="6096000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Tebliğ ile Millî </a:t>
            </a:r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Eğitim Bakanlığına bağlı resmi ve özel okul/kurumların bünyesinde faaliyet gösteren; kantin, kafeterya, büfe, çay ocağı gibi gıda işletmelerinde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satışa sunulacak</a:t>
            </a:r>
            <a:r>
              <a:rPr lang="tr-T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olan hazır ambalajlı gıdalarda Okul Gıdası Logosu kullanımına ilişkin </a:t>
            </a:r>
            <a:r>
              <a:rPr lang="tr-T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hususlar belirlenmiştir. 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1067207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01974" y="182964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8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" y="178464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672064" y="285334"/>
            <a:ext cx="5184576" cy="86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1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OKUL GIDASI </a:t>
            </a:r>
            <a:r>
              <a:rPr lang="tr-TR" sz="18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LOGOSUNUN ÖZELLİKLERİ </a:t>
            </a:r>
          </a:p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endParaRPr lang="tr-TR" sz="18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Resim 12" descr="okul_gidas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11" y="1109517"/>
            <a:ext cx="3680460" cy="295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Dikdörtgen 6"/>
          <p:cNvSpPr/>
          <p:nvPr/>
        </p:nvSpPr>
        <p:spPr>
          <a:xfrm>
            <a:off x="1326902" y="1334046"/>
            <a:ext cx="5934323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Ambalaj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 yer alacak logonun çapı;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geniş yüzeyi 80 cm² den büyük olan ambalajlarda veya kaplarda 2,5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cm,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geniş yüzeyi 25 cm² ile 80 cm² arasında olan ambalajlarda veya kaplarda 2 cm,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geniş yüzeyi 25 cm²’den küçük olan ambalajlarda veya kaplarda 1,5 cm,</a:t>
            </a: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uygulanır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749410" y="4363006"/>
            <a:ext cx="3680461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 Gıdası Logosunda yer alan yazı karakterleri ve şekiller etikette kullanılan zemin ile kontrast oluşturacak şekilde kullanılır.</a:t>
            </a:r>
          </a:p>
        </p:txBody>
      </p:sp>
    </p:spTree>
    <p:extLst>
      <p:ext uri="{BB962C8B-B14F-4D97-AF65-F5344CB8AC3E}">
        <p14:creationId xmlns:p14="http://schemas.microsoft.com/office/powerpoint/2010/main" val="25321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242672" y="1223456"/>
            <a:ext cx="9851124" cy="488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Millî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 Bakanlığına bağlı resmi ve özel okul/kurumların bünyesinde faaliyet gösteren; kantin, kafeterya, büfe, çay ocağı gibi gıda işletmelerinde satışa sunulacak olan </a:t>
            </a:r>
            <a:r>
              <a:rPr lang="tr-TR" b="1" u="sng" dirty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 ambalajlı gıdalarda</a:t>
            </a:r>
            <a:r>
              <a:rPr lang="tr-TR" u="sng" dirty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 Gıdası Logosu kullanılır.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Gıdası Logosu, Tarım ve Orman Bakanlığından İşletme Kayıt/Onay Belgesi alan gıda işletmecileri tarafından, Millî Eğitim Bakanlığı tarafından yayımlanan “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Kantinlerinde Satılacak Gıdalar ve Eğitim Kurumlarındaki Gıda İşletmelerinin Hijyen Yönünden Denetlenmesi”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konulu genelgenin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ekinde yer alan Okul Sağlığı Bilim Kurulu Karar Tutanağında belirtilen kriterlere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uygun olarak üretilen hazır ambalajlı gıdalarda </a:t>
            </a:r>
            <a:r>
              <a:rPr lang="tr-TR" b="1" u="sng" dirty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başvuruya gerek kalmaksızın</a:t>
            </a:r>
            <a:r>
              <a:rPr lang="tr-TR" u="sng" dirty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2014803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01974" y="15055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8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" y="11767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9348938" y="210213"/>
            <a:ext cx="2435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 GENEL ESASLAR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487488" y="1096759"/>
            <a:ext cx="9851124" cy="488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Genelgenin ekinde yer alan Okul Sağlığı Bilim Kurulu Karar Tutanağında yer alan eğitim kurumlarında satışı uygun olmayan gıda ve içecekler için </a:t>
            </a:r>
            <a:r>
              <a:rPr lang="tr-TR" b="1" u="sng" dirty="0" smtClean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Gıdası Logosu kullanılmaz.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Etiketinde okul gıdası logosu bulunan gıdalar Millî Eğitim Bakanlığına bağlı resmi ve özel okul/kurumların bünyesinde faaliyet gösteren kantin, kafeterya, büfe, çay ocağı gibi gıda işletmeleri dışında </a:t>
            </a:r>
            <a:r>
              <a:rPr lang="tr-TR" b="1" u="sng" dirty="0" smtClean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piyasaya arz edilemez.</a:t>
            </a:r>
            <a:endParaRPr lang="tr-TR" b="1" u="sng" dirty="0">
              <a:solidFill>
                <a:srgbClr val="1A3A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2014803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01974" y="15055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8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" y="11767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9348938" y="210213"/>
            <a:ext cx="2435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 GENEL ESASLAR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2014803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01974" y="15055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800" b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" y="11767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415480" y="1626695"/>
            <a:ext cx="9705378" cy="362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algn="just">
              <a:lnSpc>
                <a:spcPct val="107000"/>
              </a:lnSpc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TGK Gıda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Etiketleme ve Tüketicileri Bilgilendirme Yönetmeliğinin ‘</a:t>
            </a:r>
            <a:r>
              <a:rPr lang="tr-TR" dirty="0">
                <a:solidFill>
                  <a:srgbClr val="1A3A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Gıda hakkında zorunlu bilgilendirmenin kullanılabilirliği ve yerleşimi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başlıklı 15 inci Maddesinin ikinci fıkrasında; “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gıda hakkında zorunlu bilgilendirme, hazır ambalajlı gıdalarda doğrudan ambalajın üzerinde veya bu ambalaja ayrılmayacak şekilde yapıştırılmış veya iliştirilmiş bir etiket üzerinde bulunur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denildiğinden; etiketinde okul gıdası logosu bulunma kriterlerine uygun olan gıdaların etiketine okul gıdası logosu; ambalajdan ayrılmayacak/çıkmayacak şekilde uygun yöntemler ile eklenebilir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64764" y="344185"/>
            <a:ext cx="935982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</a:pPr>
            <a:r>
              <a:rPr 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BASILI ETİKETLERİNDE ÖNCEDEN OKUL GIDASI LOGOSU OLMAYAN GIDALARIN ETİKETİNE LOGONUN EKLENMESİ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1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800287" y="1516803"/>
            <a:ext cx="8410513" cy="162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spcBef>
                <a:spcPts val="600"/>
              </a:spcBef>
              <a:buClr>
                <a:srgbClr val="C00000"/>
              </a:buClr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Tebliğ </a:t>
            </a:r>
            <a:r>
              <a:rPr lang="tr-TR" b="1" u="sng" dirty="0" smtClean="0">
                <a:solidFill>
                  <a:srgbClr val="1A3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16/9/2019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tarihinde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uygulanmaya başlayacak olup Tebliğ hükümleri Tarım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Orman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Bakanlığı,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Bakanlığı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Milli Eğitim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Bakanlığı tarafından müştereken yürütülecektir.</a:t>
            </a:r>
            <a:endParaRPr lang="tr-TR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940050" y="2014803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B8B8EA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2855916" y="188913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486776" y="206946"/>
            <a:ext cx="2148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tr-TR" b="1" kern="0" dirty="0" smtClean="0">
                <a:solidFill>
                  <a:srgbClr val="FF0000"/>
                </a:solidFill>
                <a:cs typeface="Arial" charset="0"/>
              </a:rPr>
              <a:t>Geçiş Süresi</a:t>
            </a:r>
            <a:endParaRPr lang="en-GB" b="1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6CF3-1D2F-428C-AE89-4FA20C209C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1775520" y="692696"/>
            <a:ext cx="10371576" cy="26977"/>
          </a:xfrm>
          <a:prstGeom prst="line">
            <a:avLst/>
          </a:prstGeom>
          <a:ln w="41275">
            <a:solidFill>
              <a:srgbClr val="1A3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" y="11767"/>
            <a:ext cx="1055440" cy="1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 descr="okul_gidas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3429000"/>
            <a:ext cx="3240360" cy="2663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607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2567608" y="3117329"/>
            <a:ext cx="25186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ARZ EDERİM.</a:t>
            </a:r>
            <a:endParaRPr lang="en-US" sz="2800" b="1" dirty="0" err="1" smtClean="0">
              <a:solidFill>
                <a:srgbClr val="FFFF00"/>
              </a:solidFill>
            </a:endParaRPr>
          </a:p>
        </p:txBody>
      </p:sp>
      <p:pic>
        <p:nvPicPr>
          <p:cNvPr id="9" name="Picture 4" descr="https://www.tarimorman.gov.tr/Style%20Library/TarimUI/img/gth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3378939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is Teması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key Sözlük tasarım şablonu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246973_TF03460611" id="{B79B518C-FCFE-477F-8EAB-0ABE3C0AA854}" vid="{430EBC89-DCAE-4DAB-890C-97DB06F47B3F}"/>
    </a:ext>
  </a:extLst>
</a:theme>
</file>

<file path=ppt/theme/theme3.xml><?xml version="1.0" encoding="utf-8"?>
<a:theme xmlns:a="http://schemas.openxmlformats.org/drawingml/2006/main" name="1_Dikey Sözlük tasarım şablonu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246973_TF03460611" id="{B79B518C-FCFE-477F-8EAB-0ABE3C0AA854}" vid="{430EBC89-DCAE-4DAB-890C-97DB06F47B3F}"/>
    </a:ext>
  </a:ext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35C92B-9CAB-4F60-AEAD-5F3405BA8CBE}"/>
</file>

<file path=customXml/itemProps2.xml><?xml version="1.0" encoding="utf-8"?>
<ds:datastoreItem xmlns:ds="http://schemas.openxmlformats.org/officeDocument/2006/customXml" ds:itemID="{B8A8D429-7345-47FB-BD36-76F517DE8BA4}"/>
</file>

<file path=customXml/itemProps3.xml><?xml version="1.0" encoding="utf-8"?>
<ds:datastoreItem xmlns:ds="http://schemas.openxmlformats.org/officeDocument/2006/customXml" ds:itemID="{0C960628-36D1-4A44-BEF1-E979EFC34106}"/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483</Words>
  <Application>Microsoft Office PowerPoint</Application>
  <PresentationFormat>Geniş ekran</PresentationFormat>
  <Paragraphs>43</Paragraphs>
  <Slides>9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9" baseType="lpstr">
      <vt:lpstr>Arial Unicode MS</vt:lpstr>
      <vt:lpstr>ＭＳ Ｐゴシック</vt:lpstr>
      <vt:lpstr>Arial</vt:lpstr>
      <vt:lpstr>Calibri</vt:lpstr>
      <vt:lpstr>Perpetua</vt:lpstr>
      <vt:lpstr>Times New Roman</vt:lpstr>
      <vt:lpstr>Wingdings</vt:lpstr>
      <vt:lpstr>4_Ofis Teması</vt:lpstr>
      <vt:lpstr>Dikey Sözlük tasarım şablonu</vt:lpstr>
      <vt:lpstr>1_Dikey Sözlük tasarım şablonu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arter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 Xxxxxxx</dc:title>
  <dc:creator>ali tufekci</dc:creator>
  <cp:lastModifiedBy>Ilhami ŞAHİN</cp:lastModifiedBy>
  <cp:revision>941</cp:revision>
  <cp:lastPrinted>2018-04-19T13:40:15Z</cp:lastPrinted>
  <dcterms:created xsi:type="dcterms:W3CDTF">2012-08-02T13:45:03Z</dcterms:created>
  <dcterms:modified xsi:type="dcterms:W3CDTF">2019-07-23T13:30:41Z</dcterms:modified>
</cp:coreProperties>
</file>