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9.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49.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28.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2.xml" ContentType="application/vnd.openxmlformats-officedocument.presentationml.slideLayout+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3.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4.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 id="2147483730" r:id="rId2"/>
  </p:sldMasterIdLst>
  <p:notesMasterIdLst>
    <p:notesMasterId r:id="rId52"/>
  </p:notesMasterIdLst>
  <p:handoutMasterIdLst>
    <p:handoutMasterId r:id="rId53"/>
  </p:handoutMasterIdLst>
  <p:sldIdLst>
    <p:sldId id="312" r:id="rId3"/>
    <p:sldId id="313" r:id="rId4"/>
    <p:sldId id="293" r:id="rId5"/>
    <p:sldId id="318" r:id="rId6"/>
    <p:sldId id="319" r:id="rId7"/>
    <p:sldId id="320" r:id="rId8"/>
    <p:sldId id="321" r:id="rId9"/>
    <p:sldId id="291" r:id="rId10"/>
    <p:sldId id="283" r:id="rId11"/>
    <p:sldId id="261" r:id="rId12"/>
    <p:sldId id="272" r:id="rId13"/>
    <p:sldId id="322" r:id="rId14"/>
    <p:sldId id="294" r:id="rId15"/>
    <p:sldId id="295" r:id="rId16"/>
    <p:sldId id="296" r:id="rId17"/>
    <p:sldId id="297" r:id="rId18"/>
    <p:sldId id="323" r:id="rId19"/>
    <p:sldId id="324" r:id="rId20"/>
    <p:sldId id="325" r:id="rId21"/>
    <p:sldId id="332" r:id="rId22"/>
    <p:sldId id="298" r:id="rId23"/>
    <p:sldId id="299" r:id="rId24"/>
    <p:sldId id="326" r:id="rId25"/>
    <p:sldId id="327" r:id="rId26"/>
    <p:sldId id="300" r:id="rId27"/>
    <p:sldId id="333" r:id="rId28"/>
    <p:sldId id="274" r:id="rId29"/>
    <p:sldId id="330" r:id="rId30"/>
    <p:sldId id="331" r:id="rId31"/>
    <p:sldId id="281" r:id="rId32"/>
    <p:sldId id="329" r:id="rId33"/>
    <p:sldId id="328" r:id="rId34"/>
    <p:sldId id="282" r:id="rId35"/>
    <p:sldId id="301" r:id="rId36"/>
    <p:sldId id="311" r:id="rId37"/>
    <p:sldId id="302" r:id="rId38"/>
    <p:sldId id="266" r:id="rId39"/>
    <p:sldId id="267" r:id="rId40"/>
    <p:sldId id="303" r:id="rId41"/>
    <p:sldId id="335" r:id="rId42"/>
    <p:sldId id="336" r:id="rId43"/>
    <p:sldId id="268" r:id="rId44"/>
    <p:sldId id="304" r:id="rId45"/>
    <p:sldId id="305" r:id="rId46"/>
    <p:sldId id="306" r:id="rId47"/>
    <p:sldId id="276" r:id="rId48"/>
    <p:sldId id="264" r:id="rId49"/>
    <p:sldId id="271" r:id="rId50"/>
    <p:sldId id="315" r:id="rId51"/>
  </p:sldIdLst>
  <p:sldSz cx="9144000" cy="6858000" type="screen4x3"/>
  <p:notesSz cx="6811963" cy="9942513"/>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354" autoAdjust="0"/>
    <p:restoredTop sz="95332" autoAdjust="0"/>
  </p:normalViewPr>
  <p:slideViewPr>
    <p:cSldViewPr>
      <p:cViewPr varScale="1">
        <p:scale>
          <a:sx n="83" d="100"/>
          <a:sy n="83" d="100"/>
        </p:scale>
        <p:origin x="1094" y="82"/>
      </p:cViewPr>
      <p:guideLst>
        <p:guide orient="horz" pos="2160"/>
        <p:guide pos="2880"/>
      </p:guideLst>
    </p:cSldViewPr>
  </p:slideViewPr>
  <p:notesTextViewPr>
    <p:cViewPr>
      <p:scale>
        <a:sx n="100" d="100"/>
        <a:sy n="100" d="100"/>
      </p:scale>
      <p:origin x="0" y="0"/>
    </p:cViewPr>
  </p:notesTextViewPr>
  <p:sorterViewPr>
    <p:cViewPr>
      <p:scale>
        <a:sx n="67" d="100"/>
        <a:sy n="67"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handoutMaster" Target="handoutMasters/handoutMaster1.xml"/><Relationship Id="rId58" Type="http://schemas.openxmlformats.org/officeDocument/2006/relationships/customXml" Target="../customXml/item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customXml" Target="../customXml/item2.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60"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52593" cy="497603"/>
          </a:xfrm>
          <a:prstGeom prst="rect">
            <a:avLst/>
          </a:prstGeom>
        </p:spPr>
        <p:txBody>
          <a:bodyPr vert="horz" lIns="91595" tIns="45798" rIns="91595" bIns="45798" rtlCol="0"/>
          <a:lstStyle>
            <a:lvl1pPr algn="l">
              <a:defRPr sz="1200"/>
            </a:lvl1pPr>
          </a:lstStyle>
          <a:p>
            <a:endParaRPr lang="tr-TR"/>
          </a:p>
        </p:txBody>
      </p:sp>
      <p:sp>
        <p:nvSpPr>
          <p:cNvPr id="3" name="2 Veri Yer Tutucusu"/>
          <p:cNvSpPr>
            <a:spLocks noGrp="1"/>
          </p:cNvSpPr>
          <p:nvPr>
            <p:ph type="dt" sz="quarter" idx="1"/>
          </p:nvPr>
        </p:nvSpPr>
        <p:spPr>
          <a:xfrm>
            <a:off x="3857780" y="0"/>
            <a:ext cx="2952593" cy="497603"/>
          </a:xfrm>
          <a:prstGeom prst="rect">
            <a:avLst/>
          </a:prstGeom>
        </p:spPr>
        <p:txBody>
          <a:bodyPr vert="horz" lIns="91595" tIns="45798" rIns="91595" bIns="45798" rtlCol="0"/>
          <a:lstStyle>
            <a:lvl1pPr algn="r">
              <a:defRPr sz="1200"/>
            </a:lvl1pPr>
          </a:lstStyle>
          <a:p>
            <a:fld id="{C9DE1750-3AD3-4EDA-A3B8-A8BFF08A5B5E}" type="datetimeFigureOut">
              <a:rPr lang="tr-TR" smtClean="0"/>
              <a:pPr/>
              <a:t>17.01.2024</a:t>
            </a:fld>
            <a:endParaRPr lang="tr-TR"/>
          </a:p>
        </p:txBody>
      </p:sp>
      <p:sp>
        <p:nvSpPr>
          <p:cNvPr id="4" name="3 Altbilgi Yer Tutucusu"/>
          <p:cNvSpPr>
            <a:spLocks noGrp="1"/>
          </p:cNvSpPr>
          <p:nvPr>
            <p:ph type="ftr" sz="quarter" idx="2"/>
          </p:nvPr>
        </p:nvSpPr>
        <p:spPr>
          <a:xfrm>
            <a:off x="0" y="9443321"/>
            <a:ext cx="2952593" cy="497603"/>
          </a:xfrm>
          <a:prstGeom prst="rect">
            <a:avLst/>
          </a:prstGeom>
        </p:spPr>
        <p:txBody>
          <a:bodyPr vert="horz" lIns="91595" tIns="45798" rIns="91595" bIns="45798" rtlCol="0" anchor="b"/>
          <a:lstStyle>
            <a:lvl1pPr algn="l">
              <a:defRPr sz="1200"/>
            </a:lvl1pPr>
          </a:lstStyle>
          <a:p>
            <a:endParaRPr lang="tr-TR"/>
          </a:p>
        </p:txBody>
      </p:sp>
      <p:sp>
        <p:nvSpPr>
          <p:cNvPr id="5" name="4 Slayt Numarası Yer Tutucusu"/>
          <p:cNvSpPr>
            <a:spLocks noGrp="1"/>
          </p:cNvSpPr>
          <p:nvPr>
            <p:ph type="sldNum" sz="quarter" idx="3"/>
          </p:nvPr>
        </p:nvSpPr>
        <p:spPr>
          <a:xfrm>
            <a:off x="3857780" y="9443321"/>
            <a:ext cx="2952593" cy="497603"/>
          </a:xfrm>
          <a:prstGeom prst="rect">
            <a:avLst/>
          </a:prstGeom>
        </p:spPr>
        <p:txBody>
          <a:bodyPr vert="horz" lIns="91595" tIns="45798" rIns="91595" bIns="45798" rtlCol="0" anchor="b"/>
          <a:lstStyle>
            <a:lvl1pPr algn="r">
              <a:defRPr sz="1200"/>
            </a:lvl1pPr>
          </a:lstStyle>
          <a:p>
            <a:fld id="{AD397C75-1C38-40F1-A537-7BDDC899808A}" type="slidenum">
              <a:rPr lang="tr-TR" smtClean="0"/>
              <a:pPr/>
              <a:t>‹#›</a:t>
            </a:fld>
            <a:endParaRPr lang="tr-TR"/>
          </a:p>
        </p:txBody>
      </p:sp>
    </p:spTree>
    <p:extLst>
      <p:ext uri="{BB962C8B-B14F-4D97-AF65-F5344CB8AC3E}">
        <p14:creationId xmlns:p14="http://schemas.microsoft.com/office/powerpoint/2010/main" val="1647929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1" y="1"/>
            <a:ext cx="2951850" cy="497125"/>
          </a:xfrm>
          <a:prstGeom prst="rect">
            <a:avLst/>
          </a:prstGeom>
        </p:spPr>
        <p:txBody>
          <a:bodyPr vert="horz" lIns="91595" tIns="45798" rIns="91595" bIns="45798"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58537" y="1"/>
            <a:ext cx="2951850" cy="497125"/>
          </a:xfrm>
          <a:prstGeom prst="rect">
            <a:avLst/>
          </a:prstGeom>
        </p:spPr>
        <p:txBody>
          <a:bodyPr vert="horz" lIns="91595" tIns="45798" rIns="91595" bIns="45798" rtlCol="0"/>
          <a:lstStyle>
            <a:lvl1pPr algn="r" fontAlgn="auto">
              <a:spcBef>
                <a:spcPts val="0"/>
              </a:spcBef>
              <a:spcAft>
                <a:spcPts val="0"/>
              </a:spcAft>
              <a:defRPr sz="1200">
                <a:latin typeface="+mn-lt"/>
                <a:cs typeface="+mn-cs"/>
              </a:defRPr>
            </a:lvl1pPr>
          </a:lstStyle>
          <a:p>
            <a:pPr>
              <a:defRPr/>
            </a:pPr>
            <a:fld id="{152C4A03-048F-4ABF-A57E-D39A816902F4}" type="datetimeFigureOut">
              <a:rPr lang="tr-TR"/>
              <a:pPr>
                <a:defRPr/>
              </a:pPr>
              <a:t>17.01.2024</a:t>
            </a:fld>
            <a:endParaRPr lang="tr-TR"/>
          </a:p>
        </p:txBody>
      </p:sp>
      <p:sp>
        <p:nvSpPr>
          <p:cNvPr id="4" name="3 Slayt Görüntüsü Yer Tutucusu"/>
          <p:cNvSpPr>
            <a:spLocks noGrp="1" noRot="1" noChangeAspect="1"/>
          </p:cNvSpPr>
          <p:nvPr>
            <p:ph type="sldImg" idx="2"/>
          </p:nvPr>
        </p:nvSpPr>
        <p:spPr>
          <a:xfrm>
            <a:off x="920750" y="746125"/>
            <a:ext cx="4970463" cy="3727450"/>
          </a:xfrm>
          <a:prstGeom prst="rect">
            <a:avLst/>
          </a:prstGeom>
          <a:noFill/>
          <a:ln w="12700">
            <a:solidFill>
              <a:prstClr val="black"/>
            </a:solidFill>
          </a:ln>
        </p:spPr>
        <p:txBody>
          <a:bodyPr vert="horz" lIns="91595" tIns="45798" rIns="91595" bIns="45798" rtlCol="0" anchor="ctr"/>
          <a:lstStyle/>
          <a:p>
            <a:pPr lvl="0"/>
            <a:endParaRPr lang="tr-TR" noProof="0"/>
          </a:p>
        </p:txBody>
      </p:sp>
      <p:sp>
        <p:nvSpPr>
          <p:cNvPr id="5" name="4 Not Yer Tutucusu"/>
          <p:cNvSpPr>
            <a:spLocks noGrp="1"/>
          </p:cNvSpPr>
          <p:nvPr>
            <p:ph type="body" sz="quarter" idx="3"/>
          </p:nvPr>
        </p:nvSpPr>
        <p:spPr>
          <a:xfrm>
            <a:off x="681197" y="4722694"/>
            <a:ext cx="5449570" cy="4474131"/>
          </a:xfrm>
          <a:prstGeom prst="rect">
            <a:avLst/>
          </a:prstGeom>
        </p:spPr>
        <p:txBody>
          <a:bodyPr vert="horz" lIns="91595" tIns="45798" rIns="91595" bIns="45798" rtlCol="0">
            <a:normAutofit/>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5 Altbilgi Yer Tutucusu"/>
          <p:cNvSpPr>
            <a:spLocks noGrp="1"/>
          </p:cNvSpPr>
          <p:nvPr>
            <p:ph type="ftr" sz="quarter" idx="4"/>
          </p:nvPr>
        </p:nvSpPr>
        <p:spPr>
          <a:xfrm>
            <a:off x="1" y="9443663"/>
            <a:ext cx="2951850" cy="497125"/>
          </a:xfrm>
          <a:prstGeom prst="rect">
            <a:avLst/>
          </a:prstGeom>
        </p:spPr>
        <p:txBody>
          <a:bodyPr vert="horz" lIns="91595" tIns="45798" rIns="91595" bIns="45798"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58537" y="9443663"/>
            <a:ext cx="2951850" cy="497125"/>
          </a:xfrm>
          <a:prstGeom prst="rect">
            <a:avLst/>
          </a:prstGeom>
        </p:spPr>
        <p:txBody>
          <a:bodyPr vert="horz" lIns="91595" tIns="45798" rIns="91595" bIns="45798" rtlCol="0" anchor="b"/>
          <a:lstStyle>
            <a:lvl1pPr algn="r" fontAlgn="auto">
              <a:spcBef>
                <a:spcPts val="0"/>
              </a:spcBef>
              <a:spcAft>
                <a:spcPts val="0"/>
              </a:spcAft>
              <a:defRPr sz="1200">
                <a:latin typeface="+mn-lt"/>
                <a:cs typeface="+mn-cs"/>
              </a:defRPr>
            </a:lvl1pPr>
          </a:lstStyle>
          <a:p>
            <a:pPr>
              <a:defRPr/>
            </a:pPr>
            <a:fld id="{D8C77680-6A58-4AF6-A1EF-2B1312943C3C}" type="slidenum">
              <a:rPr lang="tr-TR"/>
              <a:pPr>
                <a:defRPr/>
              </a:pPr>
              <a:t>‹#›</a:t>
            </a:fld>
            <a:endParaRPr lang="tr-TR"/>
          </a:p>
        </p:txBody>
      </p:sp>
    </p:spTree>
    <p:extLst>
      <p:ext uri="{BB962C8B-B14F-4D97-AF65-F5344CB8AC3E}">
        <p14:creationId xmlns:p14="http://schemas.microsoft.com/office/powerpoint/2010/main" val="18335984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320671-87E8-4BB1-84C3-6B52097E0005}"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8844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D8C77680-6A58-4AF6-A1EF-2B1312943C3C}" type="slidenum">
              <a:rPr lang="tr-TR" smtClean="0"/>
              <a:pPr>
                <a:defRPr/>
              </a:pPr>
              <a:t>9</a:t>
            </a:fld>
            <a:endParaRPr lang="tr-TR"/>
          </a:p>
        </p:txBody>
      </p:sp>
    </p:spTree>
    <p:extLst>
      <p:ext uri="{BB962C8B-B14F-4D97-AF65-F5344CB8AC3E}">
        <p14:creationId xmlns:p14="http://schemas.microsoft.com/office/powerpoint/2010/main" val="2097986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D8C77680-6A58-4AF6-A1EF-2B1312943C3C}" type="slidenum">
              <a:rPr lang="tr-TR" smtClean="0"/>
              <a:pPr>
                <a:defRPr/>
              </a:pPr>
              <a:t>46</a:t>
            </a:fld>
            <a:endParaRPr lang="tr-TR"/>
          </a:p>
        </p:txBody>
      </p:sp>
    </p:spTree>
    <p:extLst>
      <p:ext uri="{BB962C8B-B14F-4D97-AF65-F5344CB8AC3E}">
        <p14:creationId xmlns:p14="http://schemas.microsoft.com/office/powerpoint/2010/main" val="8751232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C0DE9D92-E193-BDD5-62D9-7E764A30AB8F}"/>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Unvan 1"/>
          <p:cNvSpPr>
            <a:spLocks noGrp="1"/>
          </p:cNvSpPr>
          <p:nvPr>
            <p:ph type="ctrTitle" hasCustomPrompt="1"/>
          </p:nvPr>
        </p:nvSpPr>
        <p:spPr>
          <a:xfrm>
            <a:off x="1143000" y="4429760"/>
            <a:ext cx="6858000" cy="990600"/>
          </a:xfrm>
        </p:spPr>
        <p:txBody>
          <a:bodyPr anchor="b"/>
          <a:lstStyle>
            <a:lvl1pPr algn="ctr">
              <a:defRPr sz="3300">
                <a:latin typeface="Garamond" panose="02020404030301010803" pitchFamily="18" charset="0"/>
              </a:defRPr>
            </a:lvl1pPr>
          </a:lstStyle>
          <a:p>
            <a:r>
              <a:rPr lang="tr-TR" dirty="0"/>
              <a:t>Asıl Başlık Stili İçin Tıklatın</a:t>
            </a:r>
          </a:p>
        </p:txBody>
      </p:sp>
      <p:sp>
        <p:nvSpPr>
          <p:cNvPr id="4" name="Veri Yer Tutucusu 3"/>
          <p:cNvSpPr>
            <a:spLocks noGrp="1"/>
          </p:cNvSpPr>
          <p:nvPr>
            <p:ph type="dt" sz="half" idx="10"/>
          </p:nvPr>
        </p:nvSpPr>
        <p:spPr/>
        <p:txBody>
          <a:bodyPr/>
          <a:lstStyle>
            <a:lvl1pPr>
              <a:defRPr>
                <a:latin typeface="Garamond" panose="02020404030301010803" pitchFamily="18" charset="0"/>
              </a:defRPr>
            </a:lvl1pPr>
          </a:lstStyle>
          <a:p>
            <a:pPr defTabSz="685800" fontAlgn="auto">
              <a:spcBef>
                <a:spcPts val="0"/>
              </a:spcBef>
              <a:spcAft>
                <a:spcPts val="0"/>
              </a:spcAft>
            </a:pPr>
            <a:fld id="{7ADF1662-30C2-4C67-AF7C-DC7E409B3935}" type="datetime1">
              <a:rPr lang="tr-TR" smtClean="0">
                <a:solidFill>
                  <a:prstClr val="black">
                    <a:tint val="75000"/>
                  </a:prstClr>
                </a:solidFill>
                <a:cs typeface="+mn-cs"/>
              </a:rPr>
              <a:pPr defTabSz="685800" fontAlgn="auto">
                <a:spcBef>
                  <a:spcPts val="0"/>
                </a:spcBef>
                <a:spcAft>
                  <a:spcPts val="0"/>
                </a:spcAft>
              </a:pPr>
              <a:t>17.01.2024</a:t>
            </a:fld>
            <a:endParaRPr lang="tr-TR">
              <a:solidFill>
                <a:prstClr val="black">
                  <a:tint val="75000"/>
                </a:prstClr>
              </a:solidFill>
              <a:cs typeface="+mn-cs"/>
            </a:endParaRPr>
          </a:p>
        </p:txBody>
      </p:sp>
      <p:sp>
        <p:nvSpPr>
          <p:cNvPr id="6" name="Slayt Numarası Yer Tutucusu 5"/>
          <p:cNvSpPr>
            <a:spLocks noGrp="1"/>
          </p:cNvSpPr>
          <p:nvPr>
            <p:ph type="sldNum" sz="quarter" idx="12"/>
          </p:nvPr>
        </p:nvSpPr>
        <p:spPr>
          <a:xfrm>
            <a:off x="4354830" y="6357620"/>
            <a:ext cx="434340" cy="501650"/>
          </a:xfrm>
        </p:spPr>
        <p:txBody>
          <a:bodyPr/>
          <a:lstStyle>
            <a:lvl1pPr>
              <a:defRPr>
                <a:latin typeface="Garamond" panose="02020404030301010803" pitchFamily="18" charset="0"/>
              </a:defRPr>
            </a:lvl1pPr>
          </a:lstStyle>
          <a:p>
            <a:pPr defTabSz="685800" fontAlgn="auto">
              <a:spcBef>
                <a:spcPts val="0"/>
              </a:spcBef>
              <a:spcAft>
                <a:spcPts val="0"/>
              </a:spcAft>
            </a:pPr>
            <a:fld id="{7858AF1D-E6D7-4B64-9545-F66A72DEE560}" type="slidenum">
              <a:rPr lang="tr-TR" smtClean="0">
                <a:solidFill>
                  <a:prstClr val="black">
                    <a:tint val="75000"/>
                  </a:prstClr>
                </a:solidFill>
                <a:cs typeface="+mn-cs"/>
              </a:rPr>
              <a:pPr defTabSz="685800" fontAlgn="auto">
                <a:spcBef>
                  <a:spcPts val="0"/>
                </a:spcBef>
                <a:spcAft>
                  <a:spcPts val="0"/>
                </a:spcAft>
              </a:pPr>
              <a:t>‹#›</a:t>
            </a:fld>
            <a:r>
              <a:rPr lang="tr-TR" smtClean="0">
                <a:solidFill>
                  <a:prstClr val="black">
                    <a:tint val="75000"/>
                  </a:prstClr>
                </a:solidFill>
                <a:cs typeface="+mn-cs"/>
              </a:rPr>
              <a:t>/30</a:t>
            </a:r>
            <a:endParaRPr lang="tr-TR" dirty="0">
              <a:solidFill>
                <a:prstClr val="black">
                  <a:tint val="75000"/>
                </a:prstClr>
              </a:solidFill>
              <a:cs typeface="+mn-cs"/>
            </a:endParaRPr>
          </a:p>
        </p:txBody>
      </p:sp>
    </p:spTree>
    <p:extLst>
      <p:ext uri="{BB962C8B-B14F-4D97-AF65-F5344CB8AC3E}">
        <p14:creationId xmlns:p14="http://schemas.microsoft.com/office/powerpoint/2010/main" val="194436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pPr defTabSz="685800" fontAlgn="auto">
              <a:spcBef>
                <a:spcPts val="0"/>
              </a:spcBef>
              <a:spcAft>
                <a:spcPts val="0"/>
              </a:spcAft>
            </a:pPr>
            <a:fld id="{D4C8BF02-CD2F-4910-88FA-EF6123C78196}"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5" name="Altbilgi Yer Tutucusu 4"/>
          <p:cNvSpPr>
            <a:spLocks noGrp="1"/>
          </p:cNvSpPr>
          <p:nvPr>
            <p:ph type="ftr" sz="quarter" idx="11"/>
          </p:nvPr>
        </p:nvSpPr>
        <p:spPr>
          <a:xfrm>
            <a:off x="3028950" y="6356351"/>
            <a:ext cx="3086100" cy="365125"/>
          </a:xfrm>
          <a:prstGeom prst="rect">
            <a:avLst/>
          </a:prstGeom>
        </p:spPr>
        <p:txBody>
          <a:bodyPr/>
          <a:lstStyle/>
          <a:p>
            <a:pPr defTabSz="685800" fontAlgn="auto">
              <a:spcBef>
                <a:spcPts val="0"/>
              </a:spcBef>
              <a:spcAft>
                <a:spcPts val="0"/>
              </a:spcAft>
            </a:pPr>
            <a:endParaRPr lang="tr-TR" sz="1350">
              <a:solidFill>
                <a:prstClr val="black"/>
              </a:solidFill>
              <a:latin typeface="Calibri" panose="020F0502020204030204"/>
              <a:cs typeface="+mn-cs"/>
            </a:endParaRPr>
          </a:p>
        </p:txBody>
      </p:sp>
      <p:sp>
        <p:nvSpPr>
          <p:cNvPr id="6" name="Slayt Numarası Yer Tutucusu 5"/>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41000435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pPr defTabSz="685800" fontAlgn="auto">
              <a:spcBef>
                <a:spcPts val="0"/>
              </a:spcBef>
              <a:spcAft>
                <a:spcPts val="0"/>
              </a:spcAft>
            </a:pPr>
            <a:fld id="{C453D4D6-A40A-41EA-AFB7-6C606E88E00E}"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5" name="Altbilgi Yer Tutucusu 4"/>
          <p:cNvSpPr>
            <a:spLocks noGrp="1"/>
          </p:cNvSpPr>
          <p:nvPr>
            <p:ph type="ftr" sz="quarter" idx="11"/>
          </p:nvPr>
        </p:nvSpPr>
        <p:spPr>
          <a:xfrm>
            <a:off x="3028950" y="6356351"/>
            <a:ext cx="3086100" cy="365125"/>
          </a:xfrm>
          <a:prstGeom prst="rect">
            <a:avLst/>
          </a:prstGeom>
        </p:spPr>
        <p:txBody>
          <a:bodyPr/>
          <a:lstStyle/>
          <a:p>
            <a:pPr defTabSz="685800" fontAlgn="auto">
              <a:spcBef>
                <a:spcPts val="0"/>
              </a:spcBef>
              <a:spcAft>
                <a:spcPts val="0"/>
              </a:spcAft>
            </a:pPr>
            <a:endParaRPr lang="tr-TR" sz="1350">
              <a:solidFill>
                <a:prstClr val="black"/>
              </a:solidFill>
              <a:latin typeface="Calibri" panose="020F0502020204030204"/>
              <a:cs typeface="+mn-cs"/>
            </a:endParaRPr>
          </a:p>
        </p:txBody>
      </p:sp>
      <p:sp>
        <p:nvSpPr>
          <p:cNvPr id="6" name="Slayt Numarası Yer Tutucusu 5"/>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38024290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C0DE9D92-E193-BDD5-62D9-7E764A30AB8F}"/>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Unvan 1"/>
          <p:cNvSpPr>
            <a:spLocks noGrp="1"/>
          </p:cNvSpPr>
          <p:nvPr>
            <p:ph type="ctrTitle" hasCustomPrompt="1"/>
          </p:nvPr>
        </p:nvSpPr>
        <p:spPr>
          <a:xfrm>
            <a:off x="1143000" y="4429760"/>
            <a:ext cx="6858000" cy="990600"/>
          </a:xfrm>
        </p:spPr>
        <p:txBody>
          <a:bodyPr anchor="b"/>
          <a:lstStyle>
            <a:lvl1pPr algn="ctr">
              <a:defRPr sz="3300">
                <a:latin typeface="Garamond" panose="02020404030301010803" pitchFamily="18" charset="0"/>
              </a:defRPr>
            </a:lvl1pPr>
          </a:lstStyle>
          <a:p>
            <a:r>
              <a:rPr lang="tr-TR" dirty="0"/>
              <a:t>Asıl Başlık Stili İçin Tıklatın</a:t>
            </a:r>
          </a:p>
        </p:txBody>
      </p:sp>
      <p:sp>
        <p:nvSpPr>
          <p:cNvPr id="4" name="Veri Yer Tutucusu 3"/>
          <p:cNvSpPr>
            <a:spLocks noGrp="1"/>
          </p:cNvSpPr>
          <p:nvPr>
            <p:ph type="dt" sz="half" idx="10"/>
          </p:nvPr>
        </p:nvSpPr>
        <p:spPr/>
        <p:txBody>
          <a:bodyPr/>
          <a:lstStyle>
            <a:lvl1pPr>
              <a:defRPr>
                <a:latin typeface="Garamond" panose="02020404030301010803" pitchFamily="18" charset="0"/>
              </a:defRPr>
            </a:lvl1pPr>
          </a:lstStyle>
          <a:p>
            <a:pPr defTabSz="685800" fontAlgn="auto">
              <a:spcBef>
                <a:spcPts val="0"/>
              </a:spcBef>
              <a:spcAft>
                <a:spcPts val="0"/>
              </a:spcAft>
            </a:pPr>
            <a:fld id="{7ADF1662-30C2-4C67-AF7C-DC7E409B3935}" type="datetime1">
              <a:rPr lang="tr-TR" smtClean="0">
                <a:solidFill>
                  <a:prstClr val="black">
                    <a:tint val="75000"/>
                  </a:prstClr>
                </a:solidFill>
                <a:cs typeface="+mn-cs"/>
              </a:rPr>
              <a:pPr defTabSz="685800" fontAlgn="auto">
                <a:spcBef>
                  <a:spcPts val="0"/>
                </a:spcBef>
                <a:spcAft>
                  <a:spcPts val="0"/>
                </a:spcAft>
              </a:pPr>
              <a:t>17.01.2024</a:t>
            </a:fld>
            <a:endParaRPr lang="tr-TR">
              <a:solidFill>
                <a:prstClr val="black">
                  <a:tint val="75000"/>
                </a:prstClr>
              </a:solidFill>
              <a:cs typeface="+mn-cs"/>
            </a:endParaRPr>
          </a:p>
        </p:txBody>
      </p:sp>
      <p:sp>
        <p:nvSpPr>
          <p:cNvPr id="6" name="Slayt Numarası Yer Tutucusu 5"/>
          <p:cNvSpPr>
            <a:spLocks noGrp="1"/>
          </p:cNvSpPr>
          <p:nvPr>
            <p:ph type="sldNum" sz="quarter" idx="12"/>
          </p:nvPr>
        </p:nvSpPr>
        <p:spPr>
          <a:xfrm>
            <a:off x="4354830" y="6357620"/>
            <a:ext cx="434340" cy="501650"/>
          </a:xfrm>
        </p:spPr>
        <p:txBody>
          <a:bodyPr/>
          <a:lstStyle>
            <a:lvl1pPr>
              <a:defRPr>
                <a:latin typeface="Garamond" panose="02020404030301010803" pitchFamily="18" charset="0"/>
              </a:defRPr>
            </a:lvl1pPr>
          </a:lstStyle>
          <a:p>
            <a:pPr defTabSz="685800" fontAlgn="auto">
              <a:spcBef>
                <a:spcPts val="0"/>
              </a:spcBef>
              <a:spcAft>
                <a:spcPts val="0"/>
              </a:spcAft>
            </a:pPr>
            <a:fld id="{7858AF1D-E6D7-4B64-9545-F66A72DEE560}" type="slidenum">
              <a:rPr lang="tr-TR" smtClean="0">
                <a:solidFill>
                  <a:prstClr val="black">
                    <a:tint val="75000"/>
                  </a:prstClr>
                </a:solidFill>
                <a:cs typeface="+mn-cs"/>
              </a:rPr>
              <a:pPr defTabSz="685800" fontAlgn="auto">
                <a:spcBef>
                  <a:spcPts val="0"/>
                </a:spcBef>
                <a:spcAft>
                  <a:spcPts val="0"/>
                </a:spcAft>
              </a:pPr>
              <a:t>‹#›</a:t>
            </a:fld>
            <a:r>
              <a:rPr lang="tr-TR" smtClean="0">
                <a:solidFill>
                  <a:prstClr val="black">
                    <a:tint val="75000"/>
                  </a:prstClr>
                </a:solidFill>
                <a:cs typeface="+mn-cs"/>
              </a:rPr>
              <a:t>/30</a:t>
            </a:r>
            <a:endParaRPr lang="tr-TR" dirty="0">
              <a:solidFill>
                <a:prstClr val="black">
                  <a:tint val="75000"/>
                </a:prstClr>
              </a:solidFill>
              <a:cs typeface="+mn-cs"/>
            </a:endParaRPr>
          </a:p>
        </p:txBody>
      </p:sp>
    </p:spTree>
    <p:extLst>
      <p:ext uri="{BB962C8B-B14F-4D97-AF65-F5344CB8AC3E}">
        <p14:creationId xmlns:p14="http://schemas.microsoft.com/office/powerpoint/2010/main" val="15809308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2" name="Unvan 1"/>
          <p:cNvSpPr>
            <a:spLocks noGrp="1"/>
          </p:cNvSpPr>
          <p:nvPr>
            <p:ph type="title"/>
          </p:nvPr>
        </p:nvSpPr>
        <p:spPr/>
        <p:txBody>
          <a:bodyPr/>
          <a:lstStyle/>
          <a:p>
            <a:r>
              <a:rPr lang="tr-TR"/>
              <a:t>Asıl başlık stili için tıklatın</a:t>
            </a:r>
          </a:p>
        </p:txBody>
      </p:sp>
      <p:sp>
        <p:nvSpPr>
          <p:cNvPr id="4" name="Veri Yer Tutucusu 3"/>
          <p:cNvSpPr>
            <a:spLocks noGrp="1"/>
          </p:cNvSpPr>
          <p:nvPr>
            <p:ph type="dt" sz="half" idx="10"/>
          </p:nvPr>
        </p:nvSpPr>
        <p:spPr/>
        <p:txBody>
          <a:bodyPr/>
          <a:lstStyle/>
          <a:p>
            <a:pPr defTabSz="685800" fontAlgn="auto">
              <a:spcBef>
                <a:spcPts val="0"/>
              </a:spcBef>
              <a:spcAft>
                <a:spcPts val="0"/>
              </a:spcAft>
            </a:pPr>
            <a:fld id="{9BA9C8AE-EE40-467C-BC23-9BAEACA8539D}"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6" name="Slayt Numarası Yer Tutucusu 5"/>
          <p:cNvSpPr>
            <a:spLocks noGrp="1"/>
          </p:cNvSpPr>
          <p:nvPr>
            <p:ph type="sldNum" sz="quarter" idx="12"/>
          </p:nvPr>
        </p:nvSpPr>
        <p:spPr>
          <a:xfrm>
            <a:off x="4354830" y="6401277"/>
            <a:ext cx="434340" cy="320199"/>
          </a:xfrm>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r>
              <a:rPr lang="tr-TR" smtClean="0">
                <a:solidFill>
                  <a:prstClr val="black">
                    <a:tint val="75000"/>
                  </a:prstClr>
                </a:solidFill>
                <a:latin typeface="Calibri" panose="020F0502020204030204"/>
                <a:cs typeface="+mn-cs"/>
              </a:rPr>
              <a:t>/30</a:t>
            </a:r>
            <a:endParaRPr lang="tr-TR" dirty="0">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28135626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a:t>Asıl başlık stili için tıklatın</a:t>
            </a: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pPr defTabSz="685800" fontAlgn="auto">
              <a:spcBef>
                <a:spcPts val="0"/>
              </a:spcBef>
              <a:spcAft>
                <a:spcPts val="0"/>
              </a:spcAft>
            </a:pPr>
            <a:fld id="{EB76A5F4-188A-4C7F-B43D-B4C937B611A4}"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6" name="Slayt Numarası Yer Tutucusu 5"/>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22791206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pPr defTabSz="685800" fontAlgn="auto">
              <a:spcBef>
                <a:spcPts val="0"/>
              </a:spcBef>
              <a:spcAft>
                <a:spcPts val="0"/>
              </a:spcAft>
            </a:pPr>
            <a:fld id="{A74FE05B-91CB-4FEC-9FB9-BEAB5167D064}"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6" name="Altbilgi Yer Tutucusu 5"/>
          <p:cNvSpPr>
            <a:spLocks noGrp="1"/>
          </p:cNvSpPr>
          <p:nvPr>
            <p:ph type="ftr" sz="quarter" idx="11"/>
          </p:nvPr>
        </p:nvSpPr>
        <p:spPr>
          <a:xfrm>
            <a:off x="3028950" y="6356351"/>
            <a:ext cx="3086100" cy="365125"/>
          </a:xfrm>
          <a:prstGeom prst="rect">
            <a:avLst/>
          </a:prstGeom>
        </p:spPr>
        <p:txBody>
          <a:bodyPr/>
          <a:lstStyle/>
          <a:p>
            <a:pPr defTabSz="685800" fontAlgn="auto">
              <a:spcBef>
                <a:spcPts val="0"/>
              </a:spcBef>
              <a:spcAft>
                <a:spcPts val="0"/>
              </a:spcAft>
            </a:pPr>
            <a:endParaRPr lang="tr-TR" sz="1350">
              <a:solidFill>
                <a:prstClr val="black"/>
              </a:solidFill>
              <a:latin typeface="Calibri" panose="020F0502020204030204"/>
              <a:cs typeface="+mn-cs"/>
            </a:endParaRPr>
          </a:p>
        </p:txBody>
      </p:sp>
      <p:sp>
        <p:nvSpPr>
          <p:cNvPr id="7" name="Slayt Numarası Yer Tutucusu 6"/>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33681016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a:t>Asıl başlık stili için tıklatın</a:t>
            </a: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pPr defTabSz="685800" fontAlgn="auto">
              <a:spcBef>
                <a:spcPts val="0"/>
              </a:spcBef>
              <a:spcAft>
                <a:spcPts val="0"/>
              </a:spcAft>
            </a:pPr>
            <a:fld id="{2189D189-C9AF-4375-A44E-642AA5BF1D97}"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9" name="Slayt Numarası Yer Tutucusu 8"/>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22496267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pPr defTabSz="685800" fontAlgn="auto">
              <a:spcBef>
                <a:spcPts val="0"/>
              </a:spcBef>
              <a:spcAft>
                <a:spcPts val="0"/>
              </a:spcAft>
            </a:pPr>
            <a:fld id="{A964B435-589A-4C1A-865B-93649847119F}"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5" name="Slayt Numarası Yer Tutucusu 4"/>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15051164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defTabSz="685800" fontAlgn="auto">
              <a:spcBef>
                <a:spcPts val="0"/>
              </a:spcBef>
              <a:spcAft>
                <a:spcPts val="0"/>
              </a:spcAft>
            </a:pPr>
            <a:fld id="{62BCE452-0823-4E93-B6E1-0C269FAC81A7}"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3" name="Altbilgi Yer Tutucusu 2"/>
          <p:cNvSpPr>
            <a:spLocks noGrp="1"/>
          </p:cNvSpPr>
          <p:nvPr>
            <p:ph type="ftr" sz="quarter" idx="11"/>
          </p:nvPr>
        </p:nvSpPr>
        <p:spPr>
          <a:xfrm>
            <a:off x="3028950" y="6356351"/>
            <a:ext cx="3086100" cy="365125"/>
          </a:xfrm>
          <a:prstGeom prst="rect">
            <a:avLst/>
          </a:prstGeom>
        </p:spPr>
        <p:txBody>
          <a:bodyPr/>
          <a:lstStyle/>
          <a:p>
            <a:pPr defTabSz="685800" fontAlgn="auto">
              <a:spcBef>
                <a:spcPts val="0"/>
              </a:spcBef>
              <a:spcAft>
                <a:spcPts val="0"/>
              </a:spcAft>
            </a:pPr>
            <a:endParaRPr lang="tr-TR" sz="1350">
              <a:solidFill>
                <a:prstClr val="black"/>
              </a:solidFill>
              <a:latin typeface="Calibri" panose="020F0502020204030204"/>
              <a:cs typeface="+mn-cs"/>
            </a:endParaRPr>
          </a:p>
        </p:txBody>
      </p:sp>
      <p:sp>
        <p:nvSpPr>
          <p:cNvPr id="4" name="Slayt Numarası Yer Tutucusu 3"/>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2189031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Veri Yer Tutucusu 4"/>
          <p:cNvSpPr>
            <a:spLocks noGrp="1"/>
          </p:cNvSpPr>
          <p:nvPr>
            <p:ph type="dt" sz="half" idx="10"/>
          </p:nvPr>
        </p:nvSpPr>
        <p:spPr/>
        <p:txBody>
          <a:bodyPr/>
          <a:lstStyle/>
          <a:p>
            <a:pPr defTabSz="685800" fontAlgn="auto">
              <a:spcBef>
                <a:spcPts val="0"/>
              </a:spcBef>
              <a:spcAft>
                <a:spcPts val="0"/>
              </a:spcAft>
            </a:pPr>
            <a:fld id="{4DD14F10-D337-4F93-80A0-25311A5F2582}"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7" name="Slayt Numarası Yer Tutucusu 6"/>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447687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2" name="Unvan 1"/>
          <p:cNvSpPr>
            <a:spLocks noGrp="1"/>
          </p:cNvSpPr>
          <p:nvPr>
            <p:ph type="title"/>
          </p:nvPr>
        </p:nvSpPr>
        <p:spPr/>
        <p:txBody>
          <a:bodyPr/>
          <a:lstStyle/>
          <a:p>
            <a:r>
              <a:rPr lang="tr-TR"/>
              <a:t>Asıl başlık stili için tıklatın</a:t>
            </a:r>
          </a:p>
        </p:txBody>
      </p:sp>
      <p:sp>
        <p:nvSpPr>
          <p:cNvPr id="4" name="Veri Yer Tutucusu 3"/>
          <p:cNvSpPr>
            <a:spLocks noGrp="1"/>
          </p:cNvSpPr>
          <p:nvPr>
            <p:ph type="dt" sz="half" idx="10"/>
          </p:nvPr>
        </p:nvSpPr>
        <p:spPr/>
        <p:txBody>
          <a:bodyPr/>
          <a:lstStyle/>
          <a:p>
            <a:pPr defTabSz="685800" fontAlgn="auto">
              <a:spcBef>
                <a:spcPts val="0"/>
              </a:spcBef>
              <a:spcAft>
                <a:spcPts val="0"/>
              </a:spcAft>
            </a:pPr>
            <a:fld id="{9BA9C8AE-EE40-467C-BC23-9BAEACA8539D}"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6" name="Slayt Numarası Yer Tutucusu 5"/>
          <p:cNvSpPr>
            <a:spLocks noGrp="1"/>
          </p:cNvSpPr>
          <p:nvPr>
            <p:ph type="sldNum" sz="quarter" idx="12"/>
          </p:nvPr>
        </p:nvSpPr>
        <p:spPr>
          <a:xfrm>
            <a:off x="4354830" y="6401277"/>
            <a:ext cx="434340" cy="320199"/>
          </a:xfrm>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r>
              <a:rPr lang="tr-TR" smtClean="0">
                <a:solidFill>
                  <a:prstClr val="black">
                    <a:tint val="75000"/>
                  </a:prstClr>
                </a:solidFill>
                <a:latin typeface="Calibri" panose="020F0502020204030204"/>
                <a:cs typeface="+mn-cs"/>
              </a:rPr>
              <a:t>/30</a:t>
            </a:r>
            <a:endParaRPr lang="tr-TR" dirty="0">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39217523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Veri Yer Tutucusu 4"/>
          <p:cNvSpPr>
            <a:spLocks noGrp="1"/>
          </p:cNvSpPr>
          <p:nvPr>
            <p:ph type="dt" sz="half" idx="10"/>
          </p:nvPr>
        </p:nvSpPr>
        <p:spPr/>
        <p:txBody>
          <a:bodyPr/>
          <a:lstStyle/>
          <a:p>
            <a:pPr defTabSz="685800" fontAlgn="auto">
              <a:spcBef>
                <a:spcPts val="0"/>
              </a:spcBef>
              <a:spcAft>
                <a:spcPts val="0"/>
              </a:spcAft>
            </a:pPr>
            <a:fld id="{30825C8B-3283-4DBB-93D3-358C0CF70E55}"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6" name="Altbilgi Yer Tutucusu 5"/>
          <p:cNvSpPr>
            <a:spLocks noGrp="1"/>
          </p:cNvSpPr>
          <p:nvPr>
            <p:ph type="ftr" sz="quarter" idx="11"/>
          </p:nvPr>
        </p:nvSpPr>
        <p:spPr>
          <a:xfrm>
            <a:off x="3028950" y="6356351"/>
            <a:ext cx="3086100" cy="365125"/>
          </a:xfrm>
          <a:prstGeom prst="rect">
            <a:avLst/>
          </a:prstGeom>
        </p:spPr>
        <p:txBody>
          <a:bodyPr/>
          <a:lstStyle/>
          <a:p>
            <a:pPr defTabSz="685800" fontAlgn="auto">
              <a:spcBef>
                <a:spcPts val="0"/>
              </a:spcBef>
              <a:spcAft>
                <a:spcPts val="0"/>
              </a:spcAft>
            </a:pPr>
            <a:endParaRPr lang="tr-TR" sz="1350">
              <a:solidFill>
                <a:prstClr val="black"/>
              </a:solidFill>
              <a:latin typeface="Calibri" panose="020F0502020204030204"/>
              <a:cs typeface="+mn-cs"/>
            </a:endParaRPr>
          </a:p>
        </p:txBody>
      </p:sp>
      <p:sp>
        <p:nvSpPr>
          <p:cNvPr id="7" name="Slayt Numarası Yer Tutucusu 6"/>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27675630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pPr defTabSz="685800" fontAlgn="auto">
              <a:spcBef>
                <a:spcPts val="0"/>
              </a:spcBef>
              <a:spcAft>
                <a:spcPts val="0"/>
              </a:spcAft>
            </a:pPr>
            <a:fld id="{D4C8BF02-CD2F-4910-88FA-EF6123C78196}"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5" name="Altbilgi Yer Tutucusu 4"/>
          <p:cNvSpPr>
            <a:spLocks noGrp="1"/>
          </p:cNvSpPr>
          <p:nvPr>
            <p:ph type="ftr" sz="quarter" idx="11"/>
          </p:nvPr>
        </p:nvSpPr>
        <p:spPr>
          <a:xfrm>
            <a:off x="3028950" y="6356351"/>
            <a:ext cx="3086100" cy="365125"/>
          </a:xfrm>
          <a:prstGeom prst="rect">
            <a:avLst/>
          </a:prstGeom>
        </p:spPr>
        <p:txBody>
          <a:bodyPr/>
          <a:lstStyle/>
          <a:p>
            <a:pPr defTabSz="685800" fontAlgn="auto">
              <a:spcBef>
                <a:spcPts val="0"/>
              </a:spcBef>
              <a:spcAft>
                <a:spcPts val="0"/>
              </a:spcAft>
            </a:pPr>
            <a:endParaRPr lang="tr-TR" sz="1350">
              <a:solidFill>
                <a:prstClr val="black"/>
              </a:solidFill>
              <a:latin typeface="Calibri" panose="020F0502020204030204"/>
              <a:cs typeface="+mn-cs"/>
            </a:endParaRPr>
          </a:p>
        </p:txBody>
      </p:sp>
      <p:sp>
        <p:nvSpPr>
          <p:cNvPr id="6" name="Slayt Numarası Yer Tutucusu 5"/>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434978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pPr defTabSz="685800" fontAlgn="auto">
              <a:spcBef>
                <a:spcPts val="0"/>
              </a:spcBef>
              <a:spcAft>
                <a:spcPts val="0"/>
              </a:spcAft>
            </a:pPr>
            <a:fld id="{C453D4D6-A40A-41EA-AFB7-6C606E88E00E}"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5" name="Altbilgi Yer Tutucusu 4"/>
          <p:cNvSpPr>
            <a:spLocks noGrp="1"/>
          </p:cNvSpPr>
          <p:nvPr>
            <p:ph type="ftr" sz="quarter" idx="11"/>
          </p:nvPr>
        </p:nvSpPr>
        <p:spPr>
          <a:xfrm>
            <a:off x="3028950" y="6356351"/>
            <a:ext cx="3086100" cy="365125"/>
          </a:xfrm>
          <a:prstGeom prst="rect">
            <a:avLst/>
          </a:prstGeom>
        </p:spPr>
        <p:txBody>
          <a:bodyPr/>
          <a:lstStyle/>
          <a:p>
            <a:pPr defTabSz="685800" fontAlgn="auto">
              <a:spcBef>
                <a:spcPts val="0"/>
              </a:spcBef>
              <a:spcAft>
                <a:spcPts val="0"/>
              </a:spcAft>
            </a:pPr>
            <a:endParaRPr lang="tr-TR" sz="1350">
              <a:solidFill>
                <a:prstClr val="black"/>
              </a:solidFill>
              <a:latin typeface="Calibri" panose="020F0502020204030204"/>
              <a:cs typeface="+mn-cs"/>
            </a:endParaRPr>
          </a:p>
        </p:txBody>
      </p:sp>
      <p:sp>
        <p:nvSpPr>
          <p:cNvPr id="6" name="Slayt Numarası Yer Tutucusu 5"/>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81922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a:t>Asıl başlık stili için tıklatın</a:t>
            </a: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pPr defTabSz="685800" fontAlgn="auto">
              <a:spcBef>
                <a:spcPts val="0"/>
              </a:spcBef>
              <a:spcAft>
                <a:spcPts val="0"/>
              </a:spcAft>
            </a:pPr>
            <a:fld id="{EB76A5F4-188A-4C7F-B43D-B4C937B611A4}"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6" name="Slayt Numarası Yer Tutucusu 5"/>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5350179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pPr defTabSz="685800" fontAlgn="auto">
              <a:spcBef>
                <a:spcPts val="0"/>
              </a:spcBef>
              <a:spcAft>
                <a:spcPts val="0"/>
              </a:spcAft>
            </a:pPr>
            <a:fld id="{A74FE05B-91CB-4FEC-9FB9-BEAB5167D064}"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6" name="Altbilgi Yer Tutucusu 5"/>
          <p:cNvSpPr>
            <a:spLocks noGrp="1"/>
          </p:cNvSpPr>
          <p:nvPr>
            <p:ph type="ftr" sz="quarter" idx="11"/>
          </p:nvPr>
        </p:nvSpPr>
        <p:spPr>
          <a:xfrm>
            <a:off x="3028950" y="6356351"/>
            <a:ext cx="3086100" cy="365125"/>
          </a:xfrm>
          <a:prstGeom prst="rect">
            <a:avLst/>
          </a:prstGeom>
        </p:spPr>
        <p:txBody>
          <a:bodyPr/>
          <a:lstStyle/>
          <a:p>
            <a:pPr defTabSz="685800" fontAlgn="auto">
              <a:spcBef>
                <a:spcPts val="0"/>
              </a:spcBef>
              <a:spcAft>
                <a:spcPts val="0"/>
              </a:spcAft>
            </a:pPr>
            <a:endParaRPr lang="tr-TR" sz="1350">
              <a:solidFill>
                <a:prstClr val="black"/>
              </a:solidFill>
              <a:latin typeface="Calibri" panose="020F0502020204030204"/>
              <a:cs typeface="+mn-cs"/>
            </a:endParaRPr>
          </a:p>
        </p:txBody>
      </p:sp>
      <p:sp>
        <p:nvSpPr>
          <p:cNvPr id="7" name="Slayt Numarası Yer Tutucusu 6"/>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35162129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a:t>Asıl başlık stili için tıklatın</a:t>
            </a: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pPr defTabSz="685800" fontAlgn="auto">
              <a:spcBef>
                <a:spcPts val="0"/>
              </a:spcBef>
              <a:spcAft>
                <a:spcPts val="0"/>
              </a:spcAft>
            </a:pPr>
            <a:fld id="{2189D189-C9AF-4375-A44E-642AA5BF1D97}"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9" name="Slayt Numarası Yer Tutucusu 8"/>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14159875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pPr defTabSz="685800" fontAlgn="auto">
              <a:spcBef>
                <a:spcPts val="0"/>
              </a:spcBef>
              <a:spcAft>
                <a:spcPts val="0"/>
              </a:spcAft>
            </a:pPr>
            <a:fld id="{A964B435-589A-4C1A-865B-93649847119F}"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5" name="Slayt Numarası Yer Tutucusu 4"/>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26478510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defTabSz="685800" fontAlgn="auto">
              <a:spcBef>
                <a:spcPts val="0"/>
              </a:spcBef>
              <a:spcAft>
                <a:spcPts val="0"/>
              </a:spcAft>
            </a:pPr>
            <a:fld id="{62BCE452-0823-4E93-B6E1-0C269FAC81A7}"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3" name="Altbilgi Yer Tutucusu 2"/>
          <p:cNvSpPr>
            <a:spLocks noGrp="1"/>
          </p:cNvSpPr>
          <p:nvPr>
            <p:ph type="ftr" sz="quarter" idx="11"/>
          </p:nvPr>
        </p:nvSpPr>
        <p:spPr>
          <a:xfrm>
            <a:off x="3028950" y="6356351"/>
            <a:ext cx="3086100" cy="365125"/>
          </a:xfrm>
          <a:prstGeom prst="rect">
            <a:avLst/>
          </a:prstGeom>
        </p:spPr>
        <p:txBody>
          <a:bodyPr/>
          <a:lstStyle/>
          <a:p>
            <a:pPr defTabSz="685800" fontAlgn="auto">
              <a:spcBef>
                <a:spcPts val="0"/>
              </a:spcBef>
              <a:spcAft>
                <a:spcPts val="0"/>
              </a:spcAft>
            </a:pPr>
            <a:endParaRPr lang="tr-TR" sz="1350">
              <a:solidFill>
                <a:prstClr val="black"/>
              </a:solidFill>
              <a:latin typeface="Calibri" panose="020F0502020204030204"/>
              <a:cs typeface="+mn-cs"/>
            </a:endParaRPr>
          </a:p>
        </p:txBody>
      </p:sp>
      <p:sp>
        <p:nvSpPr>
          <p:cNvPr id="4" name="Slayt Numarası Yer Tutucusu 3"/>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6686692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Veri Yer Tutucusu 4"/>
          <p:cNvSpPr>
            <a:spLocks noGrp="1"/>
          </p:cNvSpPr>
          <p:nvPr>
            <p:ph type="dt" sz="half" idx="10"/>
          </p:nvPr>
        </p:nvSpPr>
        <p:spPr/>
        <p:txBody>
          <a:bodyPr/>
          <a:lstStyle/>
          <a:p>
            <a:pPr defTabSz="685800" fontAlgn="auto">
              <a:spcBef>
                <a:spcPts val="0"/>
              </a:spcBef>
              <a:spcAft>
                <a:spcPts val="0"/>
              </a:spcAft>
            </a:pPr>
            <a:fld id="{4DD14F10-D337-4F93-80A0-25311A5F2582}"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7" name="Slayt Numarası Yer Tutucusu 6"/>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14600521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Veri Yer Tutucusu 4"/>
          <p:cNvSpPr>
            <a:spLocks noGrp="1"/>
          </p:cNvSpPr>
          <p:nvPr>
            <p:ph type="dt" sz="half" idx="10"/>
          </p:nvPr>
        </p:nvSpPr>
        <p:spPr/>
        <p:txBody>
          <a:bodyPr/>
          <a:lstStyle/>
          <a:p>
            <a:pPr defTabSz="685800" fontAlgn="auto">
              <a:spcBef>
                <a:spcPts val="0"/>
              </a:spcBef>
              <a:spcAft>
                <a:spcPts val="0"/>
              </a:spcAft>
            </a:pPr>
            <a:fld id="{30825C8B-3283-4DBB-93D3-358C0CF70E55}"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6" name="Altbilgi Yer Tutucusu 5"/>
          <p:cNvSpPr>
            <a:spLocks noGrp="1"/>
          </p:cNvSpPr>
          <p:nvPr>
            <p:ph type="ftr" sz="quarter" idx="11"/>
          </p:nvPr>
        </p:nvSpPr>
        <p:spPr>
          <a:xfrm>
            <a:off x="3028950" y="6356351"/>
            <a:ext cx="3086100" cy="365125"/>
          </a:xfrm>
          <a:prstGeom prst="rect">
            <a:avLst/>
          </a:prstGeom>
        </p:spPr>
        <p:txBody>
          <a:bodyPr/>
          <a:lstStyle/>
          <a:p>
            <a:pPr defTabSz="685800" fontAlgn="auto">
              <a:spcBef>
                <a:spcPts val="0"/>
              </a:spcBef>
              <a:spcAft>
                <a:spcPts val="0"/>
              </a:spcAft>
            </a:pPr>
            <a:endParaRPr lang="tr-TR" sz="1350">
              <a:solidFill>
                <a:prstClr val="black"/>
              </a:solidFill>
              <a:latin typeface="Calibri" panose="020F0502020204030204"/>
              <a:cs typeface="+mn-cs"/>
            </a:endParaRPr>
          </a:p>
        </p:txBody>
      </p:sp>
      <p:sp>
        <p:nvSpPr>
          <p:cNvPr id="7" name="Slayt Numarası Yer Tutucusu 6"/>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endParaRPr lang="tr-TR">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5924519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D16DE916-E104-8D88-D1DB-502067171A2A}"/>
              </a:ext>
            </a:extLst>
          </p:cNvPr>
          <p:cNvPicPr>
            <a:picLocks noChangeAspect="1"/>
          </p:cNvPicPr>
          <p:nvPr userDrawn="1"/>
        </p:nvPicPr>
        <p:blipFill>
          <a:blip r:embed="rId13"/>
          <a:stretch>
            <a:fillRect/>
          </a:stretch>
        </p:blipFill>
        <p:spPr>
          <a:xfrm>
            <a:off x="0" y="0"/>
            <a:ext cx="9144000" cy="6858000"/>
          </a:xfrm>
          <a:prstGeom prst="rect">
            <a:avLst/>
          </a:prstGeom>
        </p:spPr>
      </p:pic>
      <p:sp>
        <p:nvSpPr>
          <p:cNvPr id="2" name="Başlık Yer Tutucusu 1"/>
          <p:cNvSpPr>
            <a:spLocks noGrp="1"/>
          </p:cNvSpPr>
          <p:nvPr>
            <p:ph type="title"/>
          </p:nvPr>
        </p:nvSpPr>
        <p:spPr>
          <a:xfrm>
            <a:off x="628650" y="1408905"/>
            <a:ext cx="7886700" cy="546100"/>
          </a:xfrm>
          <a:prstGeom prst="rect">
            <a:avLst/>
          </a:prstGeom>
        </p:spPr>
        <p:txBody>
          <a:bodyPr vert="horz" lIns="91440" tIns="45720" rIns="91440" bIns="45720" rtlCol="0" anchor="ctr">
            <a:noAutofit/>
          </a:bodyPr>
          <a:lstStyle/>
          <a:p>
            <a:r>
              <a:rPr lang="tr-TR" dirty="0"/>
              <a:t>Başlık Stili: Yalınızca İlk Harf Büyük</a:t>
            </a:r>
          </a:p>
        </p:txBody>
      </p:sp>
      <p:sp>
        <p:nvSpPr>
          <p:cNvPr id="3" name="Metin Yer Tutucusu 2"/>
          <p:cNvSpPr>
            <a:spLocks noGrp="1"/>
          </p:cNvSpPr>
          <p:nvPr>
            <p:ph type="body" idx="1"/>
          </p:nvPr>
        </p:nvSpPr>
        <p:spPr>
          <a:xfrm>
            <a:off x="628650" y="2179320"/>
            <a:ext cx="7886700" cy="3997643"/>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fontAlgn="auto">
              <a:spcBef>
                <a:spcPts val="0"/>
              </a:spcBef>
              <a:spcAft>
                <a:spcPts val="0"/>
              </a:spcAft>
            </a:pPr>
            <a:fld id="{94621B3E-E9FE-4AA5-B184-F728A9E8DDB9}"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6" name="Slayt Numarası Yer Tutucusu 5"/>
          <p:cNvSpPr>
            <a:spLocks noGrp="1"/>
          </p:cNvSpPr>
          <p:nvPr>
            <p:ph type="sldNum" sz="quarter" idx="4"/>
          </p:nvPr>
        </p:nvSpPr>
        <p:spPr>
          <a:xfrm>
            <a:off x="4411980" y="6401277"/>
            <a:ext cx="434340" cy="320199"/>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r>
              <a:rPr lang="tr-TR" smtClean="0">
                <a:solidFill>
                  <a:prstClr val="black">
                    <a:tint val="75000"/>
                  </a:prstClr>
                </a:solidFill>
                <a:latin typeface="Calibri" panose="020F0502020204030204"/>
                <a:cs typeface="+mn-cs"/>
              </a:rPr>
              <a:t>/30</a:t>
            </a:r>
            <a:endParaRPr lang="tr-TR" dirty="0">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1638784213"/>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hf hdr="0" ftr="0" dt="0"/>
  <p:txStyles>
    <p:titleStyle>
      <a:lvl1pPr algn="l" defTabSz="685800" rtl="0" eaLnBrk="1" latinLnBrk="0" hangingPunct="1">
        <a:lnSpc>
          <a:spcPct val="90000"/>
        </a:lnSpc>
        <a:spcBef>
          <a:spcPct val="0"/>
        </a:spcBef>
        <a:buNone/>
        <a:defRPr sz="3000" b="1" kern="1200" baseline="0">
          <a:solidFill>
            <a:schemeClr val="tx1"/>
          </a:solidFill>
          <a:latin typeface="Garamond" panose="02020404030301010803" pitchFamily="18" charset="0"/>
          <a:ea typeface="+mj-ea"/>
          <a:cs typeface="+mj-cs"/>
        </a:defRPr>
      </a:lvl1pPr>
    </p:titleStyle>
    <p:bodyStyle>
      <a:lvl1pPr marL="171450" indent="-171450" algn="l" defTabSz="685800" rtl="0" eaLnBrk="1" latinLnBrk="0" hangingPunct="1">
        <a:lnSpc>
          <a:spcPct val="90000"/>
        </a:lnSpc>
        <a:spcBef>
          <a:spcPts val="750"/>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1pPr>
      <a:lvl2pPr marL="514350" indent="-171450" algn="l" defTabSz="685800" rtl="0" eaLnBrk="1" latinLnBrk="0" hangingPunct="1">
        <a:lnSpc>
          <a:spcPct val="90000"/>
        </a:lnSpc>
        <a:spcBef>
          <a:spcPts val="375"/>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2pPr>
      <a:lvl3pPr marL="857250" indent="-171450" algn="l" defTabSz="685800" rtl="0" eaLnBrk="1" latinLnBrk="0" hangingPunct="1">
        <a:lnSpc>
          <a:spcPct val="90000"/>
        </a:lnSpc>
        <a:spcBef>
          <a:spcPts val="375"/>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3pPr>
      <a:lvl4pPr marL="1200150" indent="-171450" algn="l" defTabSz="685800" rtl="0" eaLnBrk="1" latinLnBrk="0" hangingPunct="1">
        <a:lnSpc>
          <a:spcPct val="90000"/>
        </a:lnSpc>
        <a:spcBef>
          <a:spcPts val="375"/>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4pPr>
      <a:lvl5pPr marL="1543050" indent="-171450" algn="l" defTabSz="685800" rtl="0" eaLnBrk="1" latinLnBrk="0" hangingPunct="1">
        <a:lnSpc>
          <a:spcPct val="90000"/>
        </a:lnSpc>
        <a:spcBef>
          <a:spcPts val="375"/>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D16DE916-E104-8D88-D1DB-502067171A2A}"/>
              </a:ext>
            </a:extLst>
          </p:cNvPr>
          <p:cNvPicPr>
            <a:picLocks noChangeAspect="1"/>
          </p:cNvPicPr>
          <p:nvPr userDrawn="1"/>
        </p:nvPicPr>
        <p:blipFill>
          <a:blip r:embed="rId13"/>
          <a:stretch>
            <a:fillRect/>
          </a:stretch>
        </p:blipFill>
        <p:spPr>
          <a:xfrm>
            <a:off x="0" y="0"/>
            <a:ext cx="9144000" cy="6858000"/>
          </a:xfrm>
          <a:prstGeom prst="rect">
            <a:avLst/>
          </a:prstGeom>
        </p:spPr>
      </p:pic>
      <p:sp>
        <p:nvSpPr>
          <p:cNvPr id="2" name="Başlık Yer Tutucusu 1"/>
          <p:cNvSpPr>
            <a:spLocks noGrp="1"/>
          </p:cNvSpPr>
          <p:nvPr>
            <p:ph type="title"/>
          </p:nvPr>
        </p:nvSpPr>
        <p:spPr>
          <a:xfrm>
            <a:off x="628650" y="1408905"/>
            <a:ext cx="7886700" cy="546100"/>
          </a:xfrm>
          <a:prstGeom prst="rect">
            <a:avLst/>
          </a:prstGeom>
        </p:spPr>
        <p:txBody>
          <a:bodyPr vert="horz" lIns="91440" tIns="45720" rIns="91440" bIns="45720" rtlCol="0" anchor="ctr">
            <a:noAutofit/>
          </a:bodyPr>
          <a:lstStyle/>
          <a:p>
            <a:r>
              <a:rPr lang="tr-TR" dirty="0"/>
              <a:t>Başlık Stili: Yalınızca İlk Harf Büyük</a:t>
            </a:r>
          </a:p>
        </p:txBody>
      </p:sp>
      <p:sp>
        <p:nvSpPr>
          <p:cNvPr id="3" name="Metin Yer Tutucusu 2"/>
          <p:cNvSpPr>
            <a:spLocks noGrp="1"/>
          </p:cNvSpPr>
          <p:nvPr>
            <p:ph type="body" idx="1"/>
          </p:nvPr>
        </p:nvSpPr>
        <p:spPr>
          <a:xfrm>
            <a:off x="628650" y="2179320"/>
            <a:ext cx="7886700" cy="3997643"/>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fontAlgn="auto">
              <a:spcBef>
                <a:spcPts val="0"/>
              </a:spcBef>
              <a:spcAft>
                <a:spcPts val="0"/>
              </a:spcAft>
            </a:pPr>
            <a:fld id="{94621B3E-E9FE-4AA5-B184-F728A9E8DDB9}" type="datetime1">
              <a:rPr lang="tr-TR" smtClean="0">
                <a:solidFill>
                  <a:prstClr val="black">
                    <a:tint val="75000"/>
                  </a:prstClr>
                </a:solidFill>
                <a:latin typeface="Calibri" panose="020F0502020204030204"/>
                <a:cs typeface="+mn-cs"/>
              </a:rPr>
              <a:pPr defTabSz="685800" fontAlgn="auto">
                <a:spcBef>
                  <a:spcPts val="0"/>
                </a:spcBef>
                <a:spcAft>
                  <a:spcPts val="0"/>
                </a:spcAft>
              </a:pPr>
              <a:t>17.01.2024</a:t>
            </a:fld>
            <a:endParaRPr lang="tr-TR">
              <a:solidFill>
                <a:prstClr val="black">
                  <a:tint val="75000"/>
                </a:prstClr>
              </a:solidFill>
              <a:latin typeface="Calibri" panose="020F0502020204030204"/>
              <a:cs typeface="+mn-cs"/>
            </a:endParaRPr>
          </a:p>
        </p:txBody>
      </p:sp>
      <p:sp>
        <p:nvSpPr>
          <p:cNvPr id="6" name="Slayt Numarası Yer Tutucusu 5"/>
          <p:cNvSpPr>
            <a:spLocks noGrp="1"/>
          </p:cNvSpPr>
          <p:nvPr>
            <p:ph type="sldNum" sz="quarter" idx="4"/>
          </p:nvPr>
        </p:nvSpPr>
        <p:spPr>
          <a:xfrm>
            <a:off x="4411980" y="6401277"/>
            <a:ext cx="434340" cy="320199"/>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a:t>
            </a:fld>
            <a:r>
              <a:rPr lang="tr-TR" smtClean="0">
                <a:solidFill>
                  <a:prstClr val="black">
                    <a:tint val="75000"/>
                  </a:prstClr>
                </a:solidFill>
                <a:latin typeface="Calibri" panose="020F0502020204030204"/>
                <a:cs typeface="+mn-cs"/>
              </a:rPr>
              <a:t>/30</a:t>
            </a:r>
            <a:endParaRPr lang="tr-TR" dirty="0">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397074177"/>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hf hdr="0" ftr="0" dt="0"/>
  <p:txStyles>
    <p:titleStyle>
      <a:lvl1pPr algn="l" defTabSz="685800" rtl="0" eaLnBrk="1" latinLnBrk="0" hangingPunct="1">
        <a:lnSpc>
          <a:spcPct val="90000"/>
        </a:lnSpc>
        <a:spcBef>
          <a:spcPct val="0"/>
        </a:spcBef>
        <a:buNone/>
        <a:defRPr sz="3000" b="1" kern="1200" baseline="0">
          <a:solidFill>
            <a:schemeClr val="tx1"/>
          </a:solidFill>
          <a:latin typeface="Garamond" panose="02020404030301010803" pitchFamily="18" charset="0"/>
          <a:ea typeface="+mj-ea"/>
          <a:cs typeface="+mj-cs"/>
        </a:defRPr>
      </a:lvl1pPr>
    </p:titleStyle>
    <p:bodyStyle>
      <a:lvl1pPr marL="171450" indent="-171450" algn="l" defTabSz="685800" rtl="0" eaLnBrk="1" latinLnBrk="0" hangingPunct="1">
        <a:lnSpc>
          <a:spcPct val="90000"/>
        </a:lnSpc>
        <a:spcBef>
          <a:spcPts val="750"/>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1pPr>
      <a:lvl2pPr marL="514350" indent="-171450" algn="l" defTabSz="685800" rtl="0" eaLnBrk="1" latinLnBrk="0" hangingPunct="1">
        <a:lnSpc>
          <a:spcPct val="90000"/>
        </a:lnSpc>
        <a:spcBef>
          <a:spcPts val="375"/>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2pPr>
      <a:lvl3pPr marL="857250" indent="-171450" algn="l" defTabSz="685800" rtl="0" eaLnBrk="1" latinLnBrk="0" hangingPunct="1">
        <a:lnSpc>
          <a:spcPct val="90000"/>
        </a:lnSpc>
        <a:spcBef>
          <a:spcPts val="375"/>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3pPr>
      <a:lvl4pPr marL="1200150" indent="-171450" algn="l" defTabSz="685800" rtl="0" eaLnBrk="1" latinLnBrk="0" hangingPunct="1">
        <a:lnSpc>
          <a:spcPct val="90000"/>
        </a:lnSpc>
        <a:spcBef>
          <a:spcPts val="375"/>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4pPr>
      <a:lvl5pPr marL="1543050" indent="-171450" algn="l" defTabSz="685800" rtl="0" eaLnBrk="1" latinLnBrk="0" hangingPunct="1">
        <a:lnSpc>
          <a:spcPct val="90000"/>
        </a:lnSpc>
        <a:spcBef>
          <a:spcPts val="375"/>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512" y="4509120"/>
            <a:ext cx="5648597" cy="792088"/>
          </a:xfrm>
        </p:spPr>
        <p:txBody>
          <a:bodyPr/>
          <a:lstStyle/>
          <a:p>
            <a:r>
              <a:rPr lang="es-ES" sz="2400" dirty="0"/>
              <a:t>Mevzuat Hazırlama </a:t>
            </a:r>
            <a:br>
              <a:rPr lang="es-ES" sz="2400" dirty="0"/>
            </a:br>
            <a:r>
              <a:rPr lang="es-ES" sz="2400" dirty="0"/>
              <a:t>Usul ve Esasları </a:t>
            </a:r>
            <a:r>
              <a:rPr lang="tr-TR" sz="2400" dirty="0"/>
              <a:t>Hakkında Yönetmelik</a:t>
            </a:r>
            <a:endParaRPr lang="es-ES" sz="2400" dirty="0"/>
          </a:p>
        </p:txBody>
      </p:sp>
    </p:spTree>
    <p:extLst>
      <p:ext uri="{BB962C8B-B14F-4D97-AF65-F5344CB8AC3E}">
        <p14:creationId xmlns:p14="http://schemas.microsoft.com/office/powerpoint/2010/main" val="12598299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Alt Başlık"/>
          <p:cNvSpPr>
            <a:spLocks noGrp="1"/>
          </p:cNvSpPr>
          <p:nvPr>
            <p:ph idx="1"/>
          </p:nvPr>
        </p:nvSpPr>
        <p:spPr>
          <a:xfrm>
            <a:off x="628650" y="1268760"/>
            <a:ext cx="7886700" cy="3997643"/>
          </a:xfrm>
        </p:spPr>
        <p:txBody>
          <a:bodyPr>
            <a:noAutofit/>
          </a:bodyPr>
          <a:lstStyle/>
          <a:p>
            <a:pPr marL="0" indent="0" algn="l">
              <a:buNone/>
            </a:pPr>
            <a:r>
              <a:rPr lang="tr-TR" sz="2300" b="1" dirty="0">
                <a:solidFill>
                  <a:srgbClr val="FF0000"/>
                </a:solidFill>
                <a:cs typeface="Arial" panose="020B0604020202020204" pitchFamily="34" charset="0"/>
              </a:rPr>
              <a:t> </a:t>
            </a:r>
            <a:r>
              <a:rPr lang="tr-TR" sz="2300" b="1" dirty="0" smtClean="0">
                <a:solidFill>
                  <a:srgbClr val="FF0000"/>
                </a:solidFill>
                <a:cs typeface="Arial" panose="020B0604020202020204" pitchFamily="34" charset="0"/>
              </a:rPr>
              <a:t> Taslaklar </a:t>
            </a:r>
            <a:r>
              <a:rPr lang="tr-TR" sz="2300" b="1" dirty="0">
                <a:solidFill>
                  <a:srgbClr val="FF0000"/>
                </a:solidFill>
                <a:cs typeface="Arial" panose="020B0604020202020204" pitchFamily="34" charset="0"/>
              </a:rPr>
              <a:t>hazırlanırken</a:t>
            </a:r>
            <a:r>
              <a:rPr lang="tr-TR" sz="2300" b="1" dirty="0" smtClean="0">
                <a:solidFill>
                  <a:srgbClr val="FF0000"/>
                </a:solidFill>
                <a:cs typeface="Arial" panose="020B0604020202020204" pitchFamily="34" charset="0"/>
              </a:rPr>
              <a:t>;</a:t>
            </a:r>
          </a:p>
          <a:p>
            <a:pPr marL="342900" indent="-342900" algn="just">
              <a:buFont typeface="Arial" pitchFamily="34" charset="0"/>
              <a:buChar char="•"/>
            </a:pPr>
            <a:r>
              <a:rPr lang="tr-TR" sz="2300" b="1" dirty="0" smtClean="0">
                <a:solidFill>
                  <a:schemeClr val="tx1"/>
                </a:solidFill>
                <a:cs typeface="Arial" panose="020B0604020202020204" pitchFamily="34" charset="0"/>
              </a:rPr>
              <a:t>İlgili </a:t>
            </a:r>
            <a:r>
              <a:rPr lang="tr-TR" sz="2300" b="1" dirty="0">
                <a:solidFill>
                  <a:schemeClr val="tx1"/>
                </a:solidFill>
                <a:cs typeface="Arial" panose="020B0604020202020204" pitchFamily="34" charset="0"/>
              </a:rPr>
              <a:t>bakanlıklar ile kamu kurum ve kuruluşlarının görüşleri,</a:t>
            </a:r>
          </a:p>
          <a:p>
            <a:pPr marL="342900" indent="-342900" algn="just">
              <a:buFont typeface="Arial" pitchFamily="34" charset="0"/>
              <a:buChar char="•"/>
            </a:pPr>
            <a:r>
              <a:rPr lang="tr-TR" sz="2300" b="1" dirty="0">
                <a:solidFill>
                  <a:schemeClr val="tx1"/>
                </a:solidFill>
                <a:cs typeface="Arial" panose="020B0604020202020204" pitchFamily="34" charset="0"/>
              </a:rPr>
              <a:t>Mali hususlarda Hazine ve Maliye Bakanlığı ile Cumhurbaşkanlığı Strateji ve Bütçe Başkanlığı’nın görüşleri</a:t>
            </a:r>
            <a:r>
              <a:rPr lang="tr-TR" sz="2300" b="1" dirty="0" smtClean="0">
                <a:solidFill>
                  <a:schemeClr val="tx1"/>
                </a:solidFill>
                <a:cs typeface="Arial" panose="020B0604020202020204" pitchFamily="34" charset="0"/>
              </a:rPr>
              <a:t>,</a:t>
            </a:r>
          </a:p>
          <a:p>
            <a:pPr marL="342900" indent="-342900" algn="just">
              <a:buFont typeface="Arial" pitchFamily="34" charset="0"/>
              <a:buChar char="•"/>
            </a:pPr>
            <a:r>
              <a:rPr lang="tr-TR" sz="2300" b="1" dirty="0">
                <a:cs typeface="Arial" panose="020B0604020202020204" pitchFamily="34" charset="0"/>
              </a:rPr>
              <a:t>Kamu personeli ve teşkilatlanmayla ilgili olarak hazırlanan taslaklar hakkında Cumhurbaşkanlığı Personel ve Prensipler Genel Müdürlüğü’nün </a:t>
            </a:r>
            <a:r>
              <a:rPr lang="tr-TR" sz="2300" b="1" dirty="0" smtClean="0">
                <a:cs typeface="Arial" panose="020B0604020202020204" pitchFamily="34" charset="0"/>
              </a:rPr>
              <a:t>görüşleri,</a:t>
            </a:r>
          </a:p>
          <a:p>
            <a:pPr marL="342900" indent="-342900" algn="just">
              <a:buFont typeface="Arial" pitchFamily="34" charset="0"/>
              <a:buChar char="•"/>
            </a:pPr>
            <a:r>
              <a:rPr lang="tr-TR" sz="2300" b="1" dirty="0" smtClean="0">
                <a:cs typeface="Arial" panose="020B0604020202020204" pitchFamily="34" charset="0"/>
              </a:rPr>
              <a:t>Avrupa </a:t>
            </a:r>
            <a:r>
              <a:rPr lang="tr-TR" sz="2300" b="1" dirty="0">
                <a:cs typeface="Arial" panose="020B0604020202020204" pitchFamily="34" charset="0"/>
              </a:rPr>
              <a:t>Birliği müktesebatına uyum çerçevesinde hazırlanan taslaklar hakkında Dışişleri Bakanlığının (Avrupa Birliği Bakanlığının) </a:t>
            </a:r>
            <a:r>
              <a:rPr lang="tr-TR" sz="2300" b="1" dirty="0" smtClean="0">
                <a:cs typeface="Arial" panose="020B0604020202020204" pitchFamily="34" charset="0"/>
              </a:rPr>
              <a:t>görüşleri,</a:t>
            </a:r>
            <a:endParaRPr lang="tr-TR" sz="2300" b="1" dirty="0">
              <a:cs typeface="Arial" panose="020B0604020202020204" pitchFamily="34" charset="0"/>
            </a:endParaRPr>
          </a:p>
          <a:p>
            <a:pPr marL="342900" indent="-342900" algn="just">
              <a:buFont typeface="Arial" pitchFamily="34" charset="0"/>
              <a:buChar char="•"/>
            </a:pPr>
            <a:r>
              <a:rPr lang="tr-TR" sz="2300" b="1" dirty="0" smtClean="0">
                <a:solidFill>
                  <a:schemeClr val="tx1"/>
                </a:solidFill>
                <a:cs typeface="Arial" panose="020B0604020202020204" pitchFamily="34" charset="0"/>
              </a:rPr>
              <a:t>Kanun </a:t>
            </a:r>
            <a:r>
              <a:rPr lang="tr-TR" sz="2300" b="1" dirty="0">
                <a:solidFill>
                  <a:schemeClr val="tx1"/>
                </a:solidFill>
                <a:cs typeface="Arial" panose="020B0604020202020204" pitchFamily="34" charset="0"/>
              </a:rPr>
              <a:t>taslakları hakkında Adalet Bakanlığı’nın görüşü,</a:t>
            </a:r>
          </a:p>
          <a:p>
            <a:pPr marL="0" indent="0" algn="just">
              <a:buNone/>
            </a:pPr>
            <a:r>
              <a:rPr lang="tr-TR" sz="2300" b="1" dirty="0">
                <a:cs typeface="Arial" panose="020B0604020202020204" pitchFamily="34" charset="0"/>
              </a:rPr>
              <a:t> </a:t>
            </a:r>
            <a:r>
              <a:rPr lang="tr-TR" sz="2300" b="1" dirty="0" smtClean="0">
                <a:cs typeface="Arial" panose="020B0604020202020204" pitchFamily="34" charset="0"/>
              </a:rPr>
              <a:t>   </a:t>
            </a:r>
            <a:r>
              <a:rPr lang="tr-TR" sz="2300" b="1" dirty="0" smtClean="0">
                <a:solidFill>
                  <a:schemeClr val="tx1"/>
                </a:solidFill>
                <a:cs typeface="Arial" panose="020B0604020202020204" pitchFamily="34" charset="0"/>
              </a:rPr>
              <a:t>alınır.</a:t>
            </a:r>
            <a:endParaRPr lang="tr-TR" sz="2300" b="1" dirty="0">
              <a:solidFill>
                <a:schemeClr val="tx1"/>
              </a:solidFill>
              <a:cs typeface="Arial" panose="020B0604020202020204" pitchFamily="34" charset="0"/>
            </a:endParaRPr>
          </a:p>
        </p:txBody>
      </p:sp>
      <p:sp>
        <p:nvSpPr>
          <p:cNvPr id="4" name="3 Slayt Numarası Yer Tutucusu"/>
          <p:cNvSpPr>
            <a:spLocks noGrp="1"/>
          </p:cNvSpPr>
          <p:nvPr>
            <p:ph type="sldNum" sz="quarter" idx="12"/>
          </p:nvPr>
        </p:nvSpPr>
        <p:spPr/>
        <p:txBody>
          <a:bodyPr/>
          <a:lstStyle/>
          <a:p>
            <a:fld id="{EA9660A4-D9CD-4E5B-83FF-FD92B275460E}" type="slidenum">
              <a:rPr lang="tr-TR" smtClean="0"/>
              <a:pPr/>
              <a:t>10</a:t>
            </a:fld>
            <a:endParaRPr lang="tr-T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a:xfrm>
            <a:off x="628650" y="1772816"/>
            <a:ext cx="7886700" cy="3997643"/>
          </a:xfrm>
        </p:spPr>
        <p:txBody>
          <a:bodyPr>
            <a:normAutofit/>
          </a:bodyPr>
          <a:lstStyle/>
          <a:p>
            <a:pPr marL="0" indent="0" algn="l">
              <a:buNone/>
            </a:pPr>
            <a:r>
              <a:rPr lang="tr-TR" sz="2400" b="1" dirty="0" smtClean="0">
                <a:solidFill>
                  <a:srgbClr val="FF0000"/>
                </a:solidFill>
                <a:cs typeface="Arial" panose="020B0604020202020204" pitchFamily="34" charset="0"/>
              </a:rPr>
              <a:t>Mevzuat </a:t>
            </a:r>
            <a:r>
              <a:rPr lang="tr-TR" sz="2400" b="1" dirty="0">
                <a:solidFill>
                  <a:srgbClr val="FF0000"/>
                </a:solidFill>
                <a:cs typeface="Arial" panose="020B0604020202020204" pitchFamily="34" charset="0"/>
              </a:rPr>
              <a:t>taslaklarına ilişkin görüşlerin </a:t>
            </a:r>
            <a:r>
              <a:rPr lang="tr-TR" sz="2400" b="1" dirty="0" smtClean="0">
                <a:solidFill>
                  <a:srgbClr val="FF0000"/>
                </a:solidFill>
                <a:cs typeface="Arial" panose="020B0604020202020204" pitchFamily="34" charset="0"/>
              </a:rPr>
              <a:t>bildirilmesi</a:t>
            </a:r>
          </a:p>
          <a:p>
            <a:pPr marL="0" indent="0" algn="l">
              <a:buNone/>
            </a:pPr>
            <a:endParaRPr lang="tr-TR" sz="2400" b="1" dirty="0">
              <a:solidFill>
                <a:srgbClr val="FF0000"/>
              </a:solidFill>
              <a:cs typeface="Arial" panose="020B0604020202020204" pitchFamily="34" charset="0"/>
            </a:endParaRPr>
          </a:p>
          <a:p>
            <a:pPr marL="342900" indent="-342900" algn="just">
              <a:buFont typeface="Arial" pitchFamily="34" charset="0"/>
              <a:buChar char="•"/>
            </a:pPr>
            <a:r>
              <a:rPr lang="tr-TR" sz="2400" b="1" dirty="0">
                <a:solidFill>
                  <a:schemeClr val="tx1"/>
                </a:solidFill>
                <a:cs typeface="Arial" panose="020B0604020202020204" pitchFamily="34" charset="0"/>
              </a:rPr>
              <a:t>en geç </a:t>
            </a:r>
            <a:r>
              <a:rPr lang="tr-TR" sz="2400" b="1" dirty="0" smtClean="0">
                <a:solidFill>
                  <a:schemeClr val="tx1"/>
                </a:solidFill>
                <a:cs typeface="Arial" panose="020B0604020202020204" pitchFamily="34" charset="0"/>
              </a:rPr>
              <a:t>15 </a:t>
            </a:r>
            <a:r>
              <a:rPr lang="tr-TR" sz="2400" b="1" dirty="0">
                <a:solidFill>
                  <a:schemeClr val="tx1"/>
                </a:solidFill>
                <a:cs typeface="Arial" panose="020B0604020202020204" pitchFamily="34" charset="0"/>
              </a:rPr>
              <a:t>gün</a:t>
            </a:r>
          </a:p>
          <a:p>
            <a:pPr marL="0" indent="0" algn="just">
              <a:buNone/>
            </a:pPr>
            <a:endParaRPr lang="tr-TR" sz="2400" b="1" dirty="0">
              <a:solidFill>
                <a:schemeClr val="tx1"/>
              </a:solidFill>
              <a:cs typeface="Arial" panose="020B0604020202020204" pitchFamily="34" charset="0"/>
            </a:endParaRPr>
          </a:p>
          <a:p>
            <a:pPr marL="342900" indent="-342900" algn="just">
              <a:buFont typeface="Arial" pitchFamily="34" charset="0"/>
              <a:buChar char="•"/>
            </a:pPr>
            <a:r>
              <a:rPr lang="tr-TR" sz="2400" b="1" dirty="0">
                <a:solidFill>
                  <a:schemeClr val="tx1"/>
                </a:solidFill>
                <a:cs typeface="Arial" panose="020B0604020202020204" pitchFamily="34" charset="0"/>
              </a:rPr>
              <a:t>görüş bildirmekten kaçınamaz</a:t>
            </a:r>
          </a:p>
          <a:p>
            <a:pPr marL="342900" indent="-342900" algn="just">
              <a:buFont typeface="Arial" pitchFamily="34" charset="0"/>
              <a:buChar char="•"/>
            </a:pPr>
            <a:endParaRPr lang="tr-TR" sz="2400" b="1" dirty="0">
              <a:solidFill>
                <a:schemeClr val="tx1"/>
              </a:solidFill>
              <a:cs typeface="Arial" panose="020B0604020202020204" pitchFamily="34" charset="0"/>
            </a:endParaRPr>
          </a:p>
          <a:p>
            <a:pPr marL="342900" indent="-342900" algn="just">
              <a:buFont typeface="Arial" pitchFamily="34" charset="0"/>
              <a:buChar char="•"/>
            </a:pPr>
            <a:r>
              <a:rPr lang="tr-TR" sz="2400" b="1" dirty="0">
                <a:solidFill>
                  <a:schemeClr val="tx1"/>
                </a:solidFill>
                <a:cs typeface="Arial" panose="020B0604020202020204" pitchFamily="34" charset="0"/>
              </a:rPr>
              <a:t>olumlu görüş verilmiş sayılır</a:t>
            </a:r>
          </a:p>
          <a:p>
            <a:pPr marL="342900" indent="-342900" algn="just"/>
            <a:endParaRPr lang="tr-TR" sz="2400" b="1" dirty="0">
              <a:solidFill>
                <a:schemeClr val="tx1"/>
              </a:solidFill>
              <a:cs typeface="Arial" panose="020B0604020202020204" pitchFamily="34" charset="0"/>
            </a:endParaRPr>
          </a:p>
          <a:p>
            <a:pPr marL="342900" indent="-342900" algn="just">
              <a:buFont typeface="Arial" pitchFamily="34" charset="0"/>
              <a:buChar char="•"/>
            </a:pPr>
            <a:r>
              <a:rPr lang="tr-TR" sz="2400" b="1" dirty="0">
                <a:solidFill>
                  <a:schemeClr val="tx1"/>
                </a:solidFill>
                <a:cs typeface="Arial" panose="020B0604020202020204" pitchFamily="34" charset="0"/>
              </a:rPr>
              <a:t>görüş bildirme formu (ek 2)</a:t>
            </a:r>
          </a:p>
        </p:txBody>
      </p:sp>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11</a:t>
            </a:fld>
            <a:endParaRPr lang="tr-T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12</a:t>
            </a:fld>
            <a:endParaRPr lang="tr-TR"/>
          </a:p>
        </p:txBody>
      </p:sp>
      <p:sp>
        <p:nvSpPr>
          <p:cNvPr id="2" name="İçerik Yer Tutucusu 1"/>
          <p:cNvSpPr>
            <a:spLocks noGrp="1"/>
          </p:cNvSpPr>
          <p:nvPr>
            <p:ph idx="1"/>
          </p:nvPr>
        </p:nvSpPr>
        <p:spPr/>
        <p:txBody>
          <a:bodyPr/>
          <a:lstStyle/>
          <a:p>
            <a:endParaRPr lang="tr-TR"/>
          </a:p>
        </p:txBody>
      </p:sp>
      <p:pic>
        <p:nvPicPr>
          <p:cNvPr id="5" name="Resim 4"/>
          <p:cNvPicPr>
            <a:picLocks noChangeAspect="1"/>
          </p:cNvPicPr>
          <p:nvPr/>
        </p:nvPicPr>
        <p:blipFill>
          <a:blip r:embed="rId2"/>
          <a:stretch>
            <a:fillRect/>
          </a:stretch>
        </p:blipFill>
        <p:spPr>
          <a:xfrm>
            <a:off x="467544" y="1315871"/>
            <a:ext cx="8352928" cy="4993449"/>
          </a:xfrm>
          <a:prstGeom prst="rect">
            <a:avLst/>
          </a:prstGeom>
        </p:spPr>
      </p:pic>
    </p:spTree>
    <p:extLst>
      <p:ext uri="{BB962C8B-B14F-4D97-AF65-F5344CB8AC3E}">
        <p14:creationId xmlns:p14="http://schemas.microsoft.com/office/powerpoint/2010/main" val="30990995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a:xfrm>
            <a:off x="628650" y="1700808"/>
            <a:ext cx="7886700" cy="3997643"/>
          </a:xfrm>
        </p:spPr>
        <p:txBody>
          <a:bodyPr>
            <a:normAutofit/>
          </a:bodyPr>
          <a:lstStyle/>
          <a:p>
            <a:endParaRPr lang="tr-TR" sz="2400" b="1" dirty="0">
              <a:latin typeface="Arial" panose="020B0604020202020204" pitchFamily="34" charset="0"/>
              <a:cs typeface="Arial" panose="020B0604020202020204" pitchFamily="34" charset="0"/>
            </a:endParaRPr>
          </a:p>
          <a:p>
            <a:pPr marL="0" indent="0" algn="l">
              <a:buNone/>
            </a:pPr>
            <a:r>
              <a:rPr lang="tr-TR" sz="2400" b="1" dirty="0">
                <a:solidFill>
                  <a:srgbClr val="FF0000"/>
                </a:solidFill>
                <a:cs typeface="Arial" panose="020B0604020202020204" pitchFamily="34" charset="0"/>
              </a:rPr>
              <a:t>Taslaklara ilişkin teklif yazıları;</a:t>
            </a:r>
          </a:p>
          <a:p>
            <a:endParaRPr lang="tr-TR" sz="2400" b="1" dirty="0">
              <a:solidFill>
                <a:srgbClr val="FF0000"/>
              </a:solidFill>
              <a:cs typeface="Arial" panose="020B0604020202020204" pitchFamily="34" charset="0"/>
            </a:endParaRPr>
          </a:p>
          <a:p>
            <a:pPr marL="342900" indent="-342900" algn="just">
              <a:buFont typeface="Arial" pitchFamily="34" charset="0"/>
              <a:buChar char="•"/>
            </a:pPr>
            <a:r>
              <a:rPr lang="tr-TR" sz="2400" b="1" dirty="0">
                <a:solidFill>
                  <a:schemeClr val="tx1"/>
                </a:solidFill>
                <a:cs typeface="Arial" panose="020B0604020202020204" pitchFamily="34" charset="0"/>
              </a:rPr>
              <a:t>Bakanlıklarca hazırlanan teklif yazıları münhasıran Bakan tarafından imzalanır.</a:t>
            </a:r>
          </a:p>
          <a:p>
            <a:pPr algn="just"/>
            <a:endParaRPr lang="tr-TR" sz="2400" b="1" dirty="0">
              <a:solidFill>
                <a:schemeClr val="tx1"/>
              </a:solidFill>
              <a:cs typeface="Arial" panose="020B0604020202020204" pitchFamily="34" charset="0"/>
            </a:endParaRPr>
          </a:p>
          <a:p>
            <a:pPr marL="342900" indent="-342900" algn="just">
              <a:buFont typeface="Arial" pitchFamily="34" charset="0"/>
              <a:buChar char="•"/>
            </a:pPr>
            <a:r>
              <a:rPr lang="tr-TR" sz="2400" b="1" dirty="0">
                <a:solidFill>
                  <a:schemeClr val="tx1"/>
                </a:solidFill>
                <a:cs typeface="Arial" panose="020B0604020202020204" pitchFamily="34" charset="0"/>
              </a:rPr>
              <a:t>İlgili ve ilişkili kurum ve kuruluşlarca gönderilecek taslaklara ilişkin teklif yazıları bağlı, ilgili ve ilişkili olunan Bakan tarafından imzalanır. </a:t>
            </a:r>
          </a:p>
          <a:p>
            <a:endParaRPr lang="tr-TR" sz="2800" b="1" dirty="0">
              <a:latin typeface="Arial" panose="020B0604020202020204" pitchFamily="34" charset="0"/>
              <a:cs typeface="Arial" panose="020B0604020202020204" pitchFamily="34" charset="0"/>
            </a:endParaRPr>
          </a:p>
        </p:txBody>
      </p:sp>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13</a:t>
            </a:fld>
            <a:endParaRPr lang="tr-T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a:xfrm>
            <a:off x="628650" y="1628800"/>
            <a:ext cx="7886700" cy="3997643"/>
          </a:xfrm>
        </p:spPr>
        <p:txBody>
          <a:bodyPr>
            <a:normAutofit/>
          </a:bodyPr>
          <a:lstStyle/>
          <a:p>
            <a:pPr marL="0" indent="0" algn="just">
              <a:lnSpc>
                <a:spcPct val="90000"/>
              </a:lnSpc>
              <a:buNone/>
            </a:pPr>
            <a:endParaRPr lang="tr-TR" sz="2400" b="1" dirty="0">
              <a:cs typeface="Arial" panose="020B0604020202020204" pitchFamily="34" charset="0"/>
            </a:endParaRPr>
          </a:p>
          <a:p>
            <a:pPr marL="0" indent="0" algn="l">
              <a:lnSpc>
                <a:spcPct val="90000"/>
              </a:lnSpc>
              <a:buNone/>
            </a:pPr>
            <a:r>
              <a:rPr lang="tr-TR" sz="2400" b="1" dirty="0">
                <a:solidFill>
                  <a:srgbClr val="FF0000"/>
                </a:solidFill>
                <a:cs typeface="Arial" panose="020B0604020202020204" pitchFamily="34" charset="0"/>
              </a:rPr>
              <a:t>Taslaklar gönderilirken;</a:t>
            </a:r>
          </a:p>
          <a:p>
            <a:pPr algn="just">
              <a:lnSpc>
                <a:spcPct val="90000"/>
              </a:lnSpc>
            </a:pPr>
            <a:endParaRPr lang="tr-TR" sz="2400" b="1" dirty="0">
              <a:cs typeface="Arial" panose="020B0604020202020204" pitchFamily="34" charset="0"/>
            </a:endParaRPr>
          </a:p>
          <a:p>
            <a:pPr algn="just">
              <a:lnSpc>
                <a:spcPct val="90000"/>
              </a:lnSpc>
            </a:pPr>
            <a:r>
              <a:rPr lang="tr-TR" sz="2400" b="1" dirty="0" smtClean="0">
                <a:cs typeface="Arial" panose="020B0604020202020204" pitchFamily="34" charset="0"/>
              </a:rPr>
              <a:t>Görüşe</a:t>
            </a:r>
            <a:r>
              <a:rPr lang="tr-TR" sz="2400" b="1" dirty="0" smtClean="0">
                <a:solidFill>
                  <a:schemeClr val="tx1"/>
                </a:solidFill>
                <a:cs typeface="Arial" panose="020B0604020202020204" pitchFamily="34" charset="0"/>
              </a:rPr>
              <a:t> </a:t>
            </a:r>
            <a:r>
              <a:rPr lang="tr-TR" sz="2400" b="1" dirty="0">
                <a:solidFill>
                  <a:schemeClr val="tx1"/>
                </a:solidFill>
                <a:cs typeface="Arial" panose="020B0604020202020204" pitchFamily="34" charset="0"/>
              </a:rPr>
              <a:t>gönderilen taslak </a:t>
            </a:r>
          </a:p>
          <a:p>
            <a:pPr algn="just">
              <a:lnSpc>
                <a:spcPct val="90000"/>
              </a:lnSpc>
            </a:pPr>
            <a:r>
              <a:rPr lang="tr-TR" sz="2400" b="1" dirty="0" smtClean="0">
                <a:solidFill>
                  <a:schemeClr val="tx1"/>
                </a:solidFill>
                <a:cs typeface="Arial" panose="020B0604020202020204" pitchFamily="34" charset="0"/>
              </a:rPr>
              <a:t>Taslağa </a:t>
            </a:r>
            <a:r>
              <a:rPr lang="tr-TR" sz="2400" b="1" dirty="0">
                <a:solidFill>
                  <a:schemeClr val="tx1"/>
                </a:solidFill>
                <a:cs typeface="Arial" panose="020B0604020202020204" pitchFamily="34" charset="0"/>
              </a:rPr>
              <a:t>ilişkin görüşler</a:t>
            </a:r>
          </a:p>
          <a:p>
            <a:pPr algn="just">
              <a:lnSpc>
                <a:spcPct val="90000"/>
              </a:lnSpc>
            </a:pPr>
            <a:r>
              <a:rPr lang="tr-TR" sz="2400" b="1" dirty="0" smtClean="0">
                <a:solidFill>
                  <a:schemeClr val="tx1"/>
                </a:solidFill>
                <a:cs typeface="Arial" panose="020B0604020202020204" pitchFamily="34" charset="0"/>
              </a:rPr>
              <a:t>Nihaî </a:t>
            </a:r>
            <a:r>
              <a:rPr lang="tr-TR" sz="2400" b="1" dirty="0">
                <a:solidFill>
                  <a:schemeClr val="tx1"/>
                </a:solidFill>
                <a:cs typeface="Arial" panose="020B0604020202020204" pitchFamily="34" charset="0"/>
              </a:rPr>
              <a:t>taslak </a:t>
            </a:r>
          </a:p>
          <a:p>
            <a:pPr algn="just">
              <a:lnSpc>
                <a:spcPct val="90000"/>
              </a:lnSpc>
            </a:pPr>
            <a:r>
              <a:rPr lang="tr-TR" sz="2400" b="1" dirty="0" smtClean="0">
                <a:solidFill>
                  <a:schemeClr val="tx1"/>
                </a:solidFill>
                <a:cs typeface="Arial" panose="020B0604020202020204" pitchFamily="34" charset="0"/>
              </a:rPr>
              <a:t>Değerlendirme </a:t>
            </a:r>
            <a:r>
              <a:rPr lang="tr-TR" sz="2400" b="1" dirty="0">
                <a:solidFill>
                  <a:schemeClr val="tx1"/>
                </a:solidFill>
                <a:cs typeface="Arial" panose="020B0604020202020204" pitchFamily="34" charset="0"/>
              </a:rPr>
              <a:t>formu</a:t>
            </a:r>
          </a:p>
          <a:p>
            <a:pPr algn="just">
              <a:lnSpc>
                <a:spcPct val="90000"/>
              </a:lnSpc>
            </a:pPr>
            <a:r>
              <a:rPr lang="tr-TR" sz="2400" b="1" dirty="0" smtClean="0">
                <a:solidFill>
                  <a:schemeClr val="tx1"/>
                </a:solidFill>
                <a:cs typeface="Arial" panose="020B0604020202020204" pitchFamily="34" charset="0"/>
              </a:rPr>
              <a:t>Karşılaştırma </a:t>
            </a:r>
            <a:r>
              <a:rPr lang="tr-TR" sz="2400" b="1" dirty="0">
                <a:solidFill>
                  <a:schemeClr val="tx1"/>
                </a:solidFill>
                <a:cs typeface="Arial" panose="020B0604020202020204" pitchFamily="34" charset="0"/>
              </a:rPr>
              <a:t>cetveli</a:t>
            </a:r>
          </a:p>
          <a:p>
            <a:pPr algn="just">
              <a:lnSpc>
                <a:spcPct val="90000"/>
              </a:lnSpc>
            </a:pPr>
            <a:r>
              <a:rPr lang="tr-TR" sz="2400" b="1" dirty="0" smtClean="0">
                <a:solidFill>
                  <a:schemeClr val="tx1"/>
                </a:solidFill>
                <a:cs typeface="Arial" panose="020B0604020202020204" pitchFamily="34" charset="0"/>
              </a:rPr>
              <a:t>Düzenleyici </a:t>
            </a:r>
            <a:r>
              <a:rPr lang="tr-TR" sz="2400" b="1" dirty="0">
                <a:solidFill>
                  <a:schemeClr val="tx1"/>
                </a:solidFill>
                <a:cs typeface="Arial" panose="020B0604020202020204" pitchFamily="34" charset="0"/>
              </a:rPr>
              <a:t>etki analizi</a:t>
            </a:r>
          </a:p>
          <a:p>
            <a:pPr marL="0" indent="0">
              <a:buNone/>
            </a:pPr>
            <a:endParaRPr lang="tr-TR" sz="2400" b="1" dirty="0">
              <a:latin typeface="Arial" panose="020B0604020202020204" pitchFamily="34" charset="0"/>
              <a:cs typeface="Arial" panose="020B0604020202020204" pitchFamily="34" charset="0"/>
            </a:endParaRPr>
          </a:p>
        </p:txBody>
      </p:sp>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14</a:t>
            </a:fld>
            <a:endParaRPr lang="tr-T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a:xfrm>
            <a:off x="628650" y="1556792"/>
            <a:ext cx="7886700" cy="4392488"/>
          </a:xfrm>
        </p:spPr>
        <p:txBody>
          <a:bodyPr>
            <a:normAutofit lnSpcReduction="10000"/>
          </a:bodyPr>
          <a:lstStyle/>
          <a:p>
            <a:pPr algn="l"/>
            <a:endParaRPr lang="tr-TR" sz="2400" b="1" dirty="0">
              <a:cs typeface="Arial" panose="020B0604020202020204" pitchFamily="34" charset="0"/>
            </a:endParaRPr>
          </a:p>
          <a:p>
            <a:pPr marL="0" indent="0" algn="l">
              <a:buNone/>
            </a:pPr>
            <a:r>
              <a:rPr lang="tr-TR" sz="2400" b="1" dirty="0">
                <a:solidFill>
                  <a:srgbClr val="FF0000"/>
                </a:solidFill>
                <a:cs typeface="Arial" panose="020B0604020202020204" pitchFamily="34" charset="0"/>
              </a:rPr>
              <a:t>Mevzuat taslaklarında;</a:t>
            </a:r>
          </a:p>
          <a:p>
            <a:pPr marL="342900" indent="-342900" algn="just">
              <a:lnSpc>
                <a:spcPct val="90000"/>
              </a:lnSpc>
              <a:buFont typeface="Arial" pitchFamily="34" charset="0"/>
              <a:buChar char="•"/>
            </a:pPr>
            <a:r>
              <a:rPr lang="tr-TR" sz="2400" b="1" dirty="0">
                <a:solidFill>
                  <a:schemeClr val="tx1"/>
                </a:solidFill>
                <a:cs typeface="Arial" panose="020B0604020202020204" pitchFamily="34" charset="0"/>
              </a:rPr>
              <a:t>Taslağın adı</a:t>
            </a:r>
          </a:p>
          <a:p>
            <a:pPr marL="342900" indent="-342900" algn="just">
              <a:lnSpc>
                <a:spcPct val="90000"/>
              </a:lnSpc>
              <a:buFont typeface="Arial" pitchFamily="34" charset="0"/>
              <a:buChar char="•"/>
            </a:pPr>
            <a:r>
              <a:rPr lang="tr-TR" sz="2400" b="1" dirty="0">
                <a:solidFill>
                  <a:schemeClr val="tx1"/>
                </a:solidFill>
                <a:cs typeface="Arial" panose="020B0604020202020204" pitchFamily="34" charset="0"/>
              </a:rPr>
              <a:t>Maddeler</a:t>
            </a:r>
          </a:p>
          <a:p>
            <a:pPr marL="342900" indent="-342900" algn="just">
              <a:lnSpc>
                <a:spcPct val="90000"/>
              </a:lnSpc>
              <a:buFont typeface="Arial" pitchFamily="34" charset="0"/>
              <a:buChar char="•"/>
            </a:pPr>
            <a:r>
              <a:rPr lang="tr-TR" sz="2400" b="1" dirty="0">
                <a:solidFill>
                  <a:schemeClr val="tx1"/>
                </a:solidFill>
                <a:cs typeface="Arial" panose="020B0604020202020204" pitchFamily="34" charset="0"/>
              </a:rPr>
              <a:t>Genel gerekçe  bulunması zorunludur.</a:t>
            </a:r>
          </a:p>
          <a:p>
            <a:pPr marL="342900" indent="-342900" algn="just">
              <a:lnSpc>
                <a:spcPct val="90000"/>
              </a:lnSpc>
              <a:buFont typeface="Arial" pitchFamily="34" charset="0"/>
              <a:buChar char="•"/>
            </a:pPr>
            <a:r>
              <a:rPr lang="tr-TR" sz="2400" b="1" dirty="0">
                <a:solidFill>
                  <a:schemeClr val="tx1"/>
                </a:solidFill>
                <a:cs typeface="Arial" panose="020B0604020202020204" pitchFamily="34" charset="0"/>
              </a:rPr>
              <a:t>Varsa eklere  yer verilir.</a:t>
            </a:r>
          </a:p>
          <a:p>
            <a:pPr>
              <a:lnSpc>
                <a:spcPct val="90000"/>
              </a:lnSpc>
            </a:pPr>
            <a:endParaRPr lang="tr-TR" sz="2400" b="1" dirty="0">
              <a:cs typeface="Arial" panose="020B0604020202020204" pitchFamily="34" charset="0"/>
            </a:endParaRPr>
          </a:p>
          <a:p>
            <a:pPr marL="0" indent="0" algn="just">
              <a:lnSpc>
                <a:spcPct val="90000"/>
              </a:lnSpc>
              <a:buNone/>
            </a:pPr>
            <a:r>
              <a:rPr lang="tr-TR" sz="2400" b="1" dirty="0">
                <a:solidFill>
                  <a:srgbClr val="FF0000"/>
                </a:solidFill>
                <a:cs typeface="Arial" panose="020B0604020202020204" pitchFamily="34" charset="0"/>
              </a:rPr>
              <a:t>Ayrıca, </a:t>
            </a:r>
            <a:r>
              <a:rPr lang="tr-TR" sz="2400" b="1" dirty="0" smtClean="0">
                <a:solidFill>
                  <a:srgbClr val="FF0000"/>
                </a:solidFill>
                <a:cs typeface="Arial" panose="020B0604020202020204" pitchFamily="34" charset="0"/>
              </a:rPr>
              <a:t>Kanunlarda ve Cumhurbaşkanlığı Kararnamelerinde;</a:t>
            </a:r>
            <a:endParaRPr lang="tr-TR" sz="2400" b="1" dirty="0">
              <a:solidFill>
                <a:srgbClr val="FF0000"/>
              </a:solidFill>
              <a:cs typeface="Arial" panose="020B0604020202020204" pitchFamily="34" charset="0"/>
            </a:endParaRPr>
          </a:p>
          <a:p>
            <a:pPr marL="342900" indent="-342900" algn="just">
              <a:lnSpc>
                <a:spcPct val="90000"/>
              </a:lnSpc>
              <a:buFont typeface="Arial" pitchFamily="34" charset="0"/>
              <a:buChar char="•"/>
            </a:pPr>
            <a:r>
              <a:rPr lang="tr-TR" sz="2400" b="1" dirty="0">
                <a:solidFill>
                  <a:schemeClr val="tx1"/>
                </a:solidFill>
                <a:cs typeface="Arial" panose="020B0604020202020204" pitchFamily="34" charset="0"/>
              </a:rPr>
              <a:t>Madde gerekçeleri</a:t>
            </a:r>
          </a:p>
          <a:p>
            <a:pPr marL="342900" indent="-342900" algn="just">
              <a:lnSpc>
                <a:spcPct val="90000"/>
              </a:lnSpc>
              <a:buFont typeface="Arial" pitchFamily="34" charset="0"/>
              <a:buChar char="•"/>
            </a:pPr>
            <a:r>
              <a:rPr lang="tr-TR" sz="2400" b="1" dirty="0">
                <a:solidFill>
                  <a:schemeClr val="tx1"/>
                </a:solidFill>
                <a:cs typeface="Arial" panose="020B0604020202020204" pitchFamily="34" charset="0"/>
              </a:rPr>
              <a:t>Düzenleyici etki analizine yer verilmelidir.</a:t>
            </a:r>
          </a:p>
          <a:p>
            <a:endParaRPr lang="tr-TR" sz="2400" b="1" dirty="0">
              <a:latin typeface="Arial" panose="020B0604020202020204" pitchFamily="34" charset="0"/>
              <a:cs typeface="Arial" panose="020B0604020202020204" pitchFamily="34" charset="0"/>
            </a:endParaRPr>
          </a:p>
        </p:txBody>
      </p:sp>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15</a:t>
            </a:fld>
            <a:endParaRPr lang="tr-T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p:txBody>
          <a:bodyPr>
            <a:normAutofit/>
          </a:bodyPr>
          <a:lstStyle/>
          <a:p>
            <a:pPr algn="l"/>
            <a:endParaRPr lang="tr-TR" sz="2000" dirty="0"/>
          </a:p>
          <a:p>
            <a:pPr marL="0" indent="0" algn="l">
              <a:buNone/>
            </a:pPr>
            <a:endParaRPr lang="tr-TR" sz="2000" dirty="0"/>
          </a:p>
          <a:p>
            <a:pPr algn="l"/>
            <a:endParaRPr lang="tr-TR" sz="2000" dirty="0"/>
          </a:p>
          <a:p>
            <a:endParaRPr lang="tr-TR" sz="2000" dirty="0"/>
          </a:p>
          <a:p>
            <a:pPr algn="l"/>
            <a:endParaRPr lang="tr-TR" sz="2000" dirty="0"/>
          </a:p>
          <a:p>
            <a:pPr algn="l"/>
            <a:endParaRPr lang="tr-TR" sz="2000" dirty="0"/>
          </a:p>
          <a:p>
            <a:pPr algn="l"/>
            <a:endParaRPr lang="tr-TR" sz="2000" dirty="0"/>
          </a:p>
          <a:p>
            <a:pPr algn="l"/>
            <a:endParaRPr lang="tr-TR" sz="2000" dirty="0"/>
          </a:p>
          <a:p>
            <a:pPr algn="l"/>
            <a:r>
              <a:rPr lang="tr-TR" sz="2000" dirty="0"/>
              <a:t>  </a:t>
            </a:r>
          </a:p>
        </p:txBody>
      </p:sp>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16</a:t>
            </a:fld>
            <a:endParaRPr lang="tr-TR"/>
          </a:p>
        </p:txBody>
      </p:sp>
      <p:sp>
        <p:nvSpPr>
          <p:cNvPr id="7" name="6 Dikdörtgen"/>
          <p:cNvSpPr/>
          <p:nvPr/>
        </p:nvSpPr>
        <p:spPr>
          <a:xfrm>
            <a:off x="1079612" y="1052736"/>
            <a:ext cx="7056784" cy="3785652"/>
          </a:xfrm>
          <a:prstGeom prst="rect">
            <a:avLst/>
          </a:prstGeom>
        </p:spPr>
        <p:txBody>
          <a:bodyPr wrap="square">
            <a:spAutoFit/>
          </a:bodyPr>
          <a:lstStyle/>
          <a:p>
            <a:pPr algn="ctr">
              <a:buFont typeface="Wingdings" pitchFamily="2" charset="2"/>
              <a:buNone/>
            </a:pPr>
            <a:endParaRPr lang="tr-TR" b="1" dirty="0">
              <a:solidFill>
                <a:srgbClr val="0000FF"/>
              </a:solidFill>
            </a:endParaRPr>
          </a:p>
          <a:p>
            <a:pPr algn="ctr">
              <a:buFont typeface="Wingdings" pitchFamily="2" charset="2"/>
              <a:buNone/>
            </a:pPr>
            <a:endParaRPr lang="tr-TR" b="1" dirty="0">
              <a:solidFill>
                <a:srgbClr val="0000FF"/>
              </a:solidFill>
            </a:endParaRPr>
          </a:p>
          <a:p>
            <a:pPr algn="ctr">
              <a:buFont typeface="Wingdings" pitchFamily="2" charset="2"/>
              <a:buNone/>
            </a:pPr>
            <a:endParaRPr lang="tr-TR" b="1" dirty="0">
              <a:solidFill>
                <a:srgbClr val="0000FF"/>
              </a:solidFill>
            </a:endParaRPr>
          </a:p>
          <a:p>
            <a:pPr algn="ctr">
              <a:buFont typeface="Wingdings" pitchFamily="2" charset="2"/>
              <a:buNone/>
            </a:pPr>
            <a:r>
              <a:rPr lang="tr-TR" sz="2400" b="1" dirty="0">
                <a:solidFill>
                  <a:srgbClr val="FF0000"/>
                </a:solidFill>
                <a:latin typeface="Garamond" panose="02020404030301010803" pitchFamily="18" charset="0"/>
              </a:rPr>
              <a:t>Taslağın adı</a:t>
            </a:r>
          </a:p>
          <a:p>
            <a:pPr algn="ctr">
              <a:buFont typeface="Wingdings" pitchFamily="2" charset="2"/>
              <a:buNone/>
            </a:pPr>
            <a:endParaRPr lang="tr-TR" sz="2400" dirty="0">
              <a:solidFill>
                <a:srgbClr val="0000FF"/>
              </a:solidFill>
              <a:latin typeface="Garamond" panose="02020404030301010803" pitchFamily="18" charset="0"/>
            </a:endParaRPr>
          </a:p>
          <a:p>
            <a:pPr algn="ctr">
              <a:buFont typeface="Wingdings" pitchFamily="2" charset="2"/>
              <a:buNone/>
            </a:pPr>
            <a:r>
              <a:rPr lang="tr-TR" sz="2400" b="1" dirty="0">
                <a:latin typeface="Garamond" panose="02020404030301010803" pitchFamily="18" charset="0"/>
              </a:rPr>
              <a:t>Koyu ve büyük harflerle yazılır</a:t>
            </a:r>
          </a:p>
          <a:p>
            <a:pPr algn="ctr">
              <a:buFont typeface="Wingdings" pitchFamily="2" charset="2"/>
              <a:buNone/>
            </a:pPr>
            <a:r>
              <a:rPr lang="tr-TR" sz="2400" b="1" dirty="0">
                <a:latin typeface="Garamond" panose="02020404030301010803" pitchFamily="18" charset="0"/>
              </a:rPr>
              <a:t>altı çizilmez.</a:t>
            </a:r>
          </a:p>
          <a:p>
            <a:pPr algn="ctr">
              <a:buFont typeface="Wingdings" pitchFamily="2" charset="2"/>
              <a:buNone/>
            </a:pPr>
            <a:endParaRPr lang="tr-TR" dirty="0">
              <a:solidFill>
                <a:srgbClr val="0000FF"/>
              </a:solidFill>
            </a:endParaRPr>
          </a:p>
          <a:p>
            <a:pPr algn="ctr">
              <a:buFont typeface="Wingdings" pitchFamily="2" charset="2"/>
              <a:buNone/>
            </a:pPr>
            <a:endParaRPr lang="tr-TR" dirty="0">
              <a:solidFill>
                <a:srgbClr val="0000FF"/>
              </a:solidFill>
            </a:endParaRPr>
          </a:p>
          <a:p>
            <a:pPr algn="ctr">
              <a:buFont typeface="Wingdings" pitchFamily="2" charset="2"/>
              <a:buNone/>
            </a:pPr>
            <a:endParaRPr lang="tr-TR" dirty="0">
              <a:solidFill>
                <a:srgbClr val="0000FF"/>
              </a:solidFill>
            </a:endParaRPr>
          </a:p>
          <a:p>
            <a:pPr algn="ctr">
              <a:buFont typeface="Wingdings" pitchFamily="2" charset="2"/>
              <a:buNone/>
            </a:pPr>
            <a:endParaRPr lang="tr-TR" dirty="0">
              <a:solidFill>
                <a:srgbClr val="0000FF"/>
              </a:solidFill>
            </a:endParaRPr>
          </a:p>
          <a:p>
            <a:pPr algn="ctr">
              <a:buFont typeface="Wingdings" pitchFamily="2" charset="2"/>
              <a:buNone/>
            </a:pPr>
            <a:endParaRPr lang="tr-TR" dirty="0">
              <a:solidFill>
                <a:srgbClr val="0000FF"/>
              </a:solidFill>
            </a:endParaRPr>
          </a:p>
        </p:txBody>
      </p:sp>
      <p:pic>
        <p:nvPicPr>
          <p:cNvPr id="8" name="Picture 6" descr="Taslağın adı 2"/>
          <p:cNvPicPr>
            <a:picLocks noChangeAspect="1" noChangeArrowheads="1"/>
          </p:cNvPicPr>
          <p:nvPr/>
        </p:nvPicPr>
        <p:blipFill>
          <a:blip r:embed="rId2" cstate="print"/>
          <a:srcRect l="1910" r="3821" b="26079"/>
          <a:stretch>
            <a:fillRect/>
          </a:stretch>
        </p:blipFill>
        <p:spPr bwMode="auto">
          <a:xfrm>
            <a:off x="323528" y="4162969"/>
            <a:ext cx="8568952" cy="2304256"/>
          </a:xfrm>
          <a:prstGeom prst="rect">
            <a:avLst/>
          </a:prstGeom>
          <a:no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p:txBody>
          <a:bodyPr>
            <a:normAutofit/>
          </a:bodyPr>
          <a:lstStyle/>
          <a:p>
            <a:pPr algn="l"/>
            <a:endParaRPr lang="tr-TR" sz="2000" dirty="0"/>
          </a:p>
          <a:p>
            <a:pPr marL="0" indent="0" algn="l">
              <a:buNone/>
            </a:pPr>
            <a:endParaRPr lang="tr-TR" sz="2000" dirty="0"/>
          </a:p>
          <a:p>
            <a:pPr algn="l"/>
            <a:endParaRPr lang="tr-TR" sz="2000" dirty="0"/>
          </a:p>
          <a:p>
            <a:endParaRPr lang="tr-TR" sz="2000" dirty="0"/>
          </a:p>
          <a:p>
            <a:pPr algn="l"/>
            <a:endParaRPr lang="tr-TR" sz="2000" dirty="0"/>
          </a:p>
          <a:p>
            <a:pPr algn="l"/>
            <a:endParaRPr lang="tr-TR" sz="2000" dirty="0"/>
          </a:p>
          <a:p>
            <a:pPr algn="l"/>
            <a:endParaRPr lang="tr-TR" sz="2000" dirty="0"/>
          </a:p>
          <a:p>
            <a:pPr algn="l"/>
            <a:endParaRPr lang="tr-TR" sz="2000" dirty="0"/>
          </a:p>
          <a:p>
            <a:pPr algn="l"/>
            <a:r>
              <a:rPr lang="tr-TR" sz="2000" dirty="0"/>
              <a:t>  </a:t>
            </a:r>
          </a:p>
        </p:txBody>
      </p:sp>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17</a:t>
            </a:fld>
            <a:endParaRPr lang="tr-TR"/>
          </a:p>
        </p:txBody>
      </p:sp>
      <p:sp>
        <p:nvSpPr>
          <p:cNvPr id="7" name="6 Dikdörtgen"/>
          <p:cNvSpPr/>
          <p:nvPr/>
        </p:nvSpPr>
        <p:spPr>
          <a:xfrm>
            <a:off x="1079612" y="1052736"/>
            <a:ext cx="7056784" cy="5909310"/>
          </a:xfrm>
          <a:prstGeom prst="rect">
            <a:avLst/>
          </a:prstGeom>
        </p:spPr>
        <p:txBody>
          <a:bodyPr wrap="square">
            <a:spAutoFit/>
          </a:bodyPr>
          <a:lstStyle/>
          <a:p>
            <a:pPr algn="ctr">
              <a:buFont typeface="Wingdings" pitchFamily="2" charset="2"/>
              <a:buNone/>
            </a:pPr>
            <a:endParaRPr lang="tr-TR" b="1" dirty="0">
              <a:solidFill>
                <a:srgbClr val="0000FF"/>
              </a:solidFill>
            </a:endParaRPr>
          </a:p>
          <a:p>
            <a:pPr algn="ctr">
              <a:buFont typeface="Wingdings" pitchFamily="2" charset="2"/>
              <a:buNone/>
            </a:pPr>
            <a:r>
              <a:rPr lang="tr-TR" b="1" dirty="0" smtClean="0">
                <a:solidFill>
                  <a:srgbClr val="FF0000"/>
                </a:solidFill>
              </a:rPr>
              <a:t>ÖRNEKLER</a:t>
            </a:r>
            <a:r>
              <a:rPr lang="tr-TR" b="1" dirty="0">
                <a:solidFill>
                  <a:srgbClr val="FF0000"/>
                </a:solidFill>
              </a:rPr>
              <a:t>:</a:t>
            </a:r>
          </a:p>
          <a:p>
            <a:pPr algn="ctr">
              <a:buFont typeface="Wingdings" pitchFamily="2" charset="2"/>
              <a:buNone/>
            </a:pPr>
            <a:endParaRPr lang="tr-TR" b="1" dirty="0">
              <a:solidFill>
                <a:srgbClr val="0000FF"/>
              </a:solidFill>
            </a:endParaRPr>
          </a:p>
          <a:p>
            <a:pPr algn="ctr">
              <a:buFont typeface="Wingdings" pitchFamily="2" charset="2"/>
              <a:buNone/>
            </a:pPr>
            <a:r>
              <a:rPr lang="tr-TR" b="1" dirty="0" smtClean="0">
                <a:solidFill>
                  <a:srgbClr val="0000FF"/>
                </a:solidFill>
              </a:rPr>
              <a:t>MEVZUAT </a:t>
            </a:r>
            <a:r>
              <a:rPr lang="tr-TR" b="1" dirty="0">
                <a:solidFill>
                  <a:srgbClr val="0000FF"/>
                </a:solidFill>
              </a:rPr>
              <a:t>HAZIRLAMA USUL VE ESASLARI HAKKINDA </a:t>
            </a:r>
            <a:r>
              <a:rPr lang="tr-TR" b="1" dirty="0" smtClean="0">
                <a:solidFill>
                  <a:srgbClr val="0000FF"/>
                </a:solidFill>
              </a:rPr>
              <a:t>YÖNETMELİK</a:t>
            </a:r>
          </a:p>
          <a:p>
            <a:pPr algn="ctr">
              <a:buFont typeface="Wingdings" pitchFamily="2" charset="2"/>
              <a:buNone/>
            </a:pPr>
            <a:endParaRPr lang="tr-TR" b="1" dirty="0">
              <a:solidFill>
                <a:srgbClr val="0000FF"/>
              </a:solidFill>
            </a:endParaRPr>
          </a:p>
          <a:p>
            <a:pPr algn="ctr">
              <a:buFont typeface="Wingdings" pitchFamily="2" charset="2"/>
              <a:buNone/>
            </a:pPr>
            <a:r>
              <a:rPr lang="tr-TR" b="1" dirty="0">
                <a:solidFill>
                  <a:srgbClr val="0000FF"/>
                </a:solidFill>
              </a:rPr>
              <a:t>KAMU KURUM VE KURULUŞLARINDA GÖREVDE YÜKSELME VE UNVAN DEĞİŞİKLİĞİ ESASLARINA DAİR GENEL YÖNETMELİKTE DEĞİŞİKLİK YAPILMASINA DAİR </a:t>
            </a:r>
            <a:r>
              <a:rPr lang="tr-TR" b="1" dirty="0" smtClean="0">
                <a:solidFill>
                  <a:srgbClr val="0000FF"/>
                </a:solidFill>
              </a:rPr>
              <a:t>YÖNETMELİK</a:t>
            </a:r>
          </a:p>
          <a:p>
            <a:pPr algn="ctr">
              <a:buFont typeface="Wingdings" pitchFamily="2" charset="2"/>
              <a:buNone/>
            </a:pPr>
            <a:endParaRPr lang="tr-TR" b="1" dirty="0">
              <a:solidFill>
                <a:srgbClr val="0000FF"/>
              </a:solidFill>
            </a:endParaRPr>
          </a:p>
          <a:p>
            <a:pPr algn="ctr">
              <a:buFont typeface="Wingdings" pitchFamily="2" charset="2"/>
              <a:buNone/>
            </a:pPr>
            <a:r>
              <a:rPr lang="tr-TR" b="1" dirty="0">
                <a:solidFill>
                  <a:srgbClr val="0000FF"/>
                </a:solidFill>
              </a:rPr>
              <a:t>KURUM TABİPLİKLERİNİN STANDARDINA DAİR </a:t>
            </a:r>
            <a:r>
              <a:rPr lang="tr-TR" b="1" dirty="0" smtClean="0">
                <a:solidFill>
                  <a:srgbClr val="0000FF"/>
                </a:solidFill>
              </a:rPr>
              <a:t>TEBLİĞ</a:t>
            </a:r>
          </a:p>
          <a:p>
            <a:pPr algn="ctr">
              <a:buFont typeface="Wingdings" pitchFamily="2" charset="2"/>
              <a:buNone/>
            </a:pPr>
            <a:endParaRPr lang="tr-TR" b="1" dirty="0">
              <a:solidFill>
                <a:srgbClr val="0000FF"/>
              </a:solidFill>
            </a:endParaRPr>
          </a:p>
          <a:p>
            <a:pPr algn="ctr">
              <a:buFont typeface="Wingdings" pitchFamily="2" charset="2"/>
              <a:buNone/>
            </a:pPr>
            <a:r>
              <a:rPr lang="tr-TR" b="1" dirty="0">
                <a:solidFill>
                  <a:srgbClr val="0000FF"/>
                </a:solidFill>
              </a:rPr>
              <a:t>      YÜKSEK ENFLASYON DÖNEMLERİNDE MALİ TABLOLARIN DÜZELTİLMESİNE İLİŞKİN USUL VE ESASLAR HAKKINDA TEBLİĞDE DEĞİŞİKLİK YAPILMASINA DAİR </a:t>
            </a:r>
            <a:r>
              <a:rPr lang="tr-TR" b="1" dirty="0" smtClean="0">
                <a:solidFill>
                  <a:srgbClr val="0000FF"/>
                </a:solidFill>
              </a:rPr>
              <a:t>TEBLİĞ</a:t>
            </a:r>
            <a:endParaRPr lang="tr-TR" dirty="0">
              <a:solidFill>
                <a:srgbClr val="0000FF"/>
              </a:solidFill>
            </a:endParaRPr>
          </a:p>
          <a:p>
            <a:pPr algn="ctr">
              <a:buFont typeface="Wingdings" pitchFamily="2" charset="2"/>
              <a:buNone/>
            </a:pPr>
            <a:endParaRPr lang="tr-TR" dirty="0">
              <a:solidFill>
                <a:srgbClr val="0000FF"/>
              </a:solidFill>
            </a:endParaRPr>
          </a:p>
          <a:p>
            <a:pPr algn="ctr">
              <a:buFont typeface="Wingdings" pitchFamily="2" charset="2"/>
              <a:buNone/>
            </a:pPr>
            <a:endParaRPr lang="tr-TR" dirty="0">
              <a:solidFill>
                <a:srgbClr val="0000FF"/>
              </a:solidFill>
            </a:endParaRPr>
          </a:p>
          <a:p>
            <a:pPr algn="ctr">
              <a:buFont typeface="Wingdings" pitchFamily="2" charset="2"/>
              <a:buNone/>
            </a:pPr>
            <a:endParaRPr lang="tr-TR" dirty="0">
              <a:solidFill>
                <a:srgbClr val="0000FF"/>
              </a:solidFill>
            </a:endParaRPr>
          </a:p>
          <a:p>
            <a:pPr algn="ctr">
              <a:buFont typeface="Wingdings" pitchFamily="2" charset="2"/>
              <a:buNone/>
            </a:pPr>
            <a:endParaRPr lang="tr-TR" dirty="0">
              <a:solidFill>
                <a:srgbClr val="0000FF"/>
              </a:solidFill>
            </a:endParaRPr>
          </a:p>
        </p:txBody>
      </p:sp>
    </p:spTree>
    <p:extLst>
      <p:ext uri="{BB962C8B-B14F-4D97-AF65-F5344CB8AC3E}">
        <p14:creationId xmlns:p14="http://schemas.microsoft.com/office/powerpoint/2010/main" val="247129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nvSpPr>
        <p:spPr>
          <a:xfrm>
            <a:off x="395536" y="1340768"/>
            <a:ext cx="8229600" cy="1143000"/>
          </a:xfrm>
          <a:prstGeom prst="rect">
            <a:avLst/>
          </a:prstGeom>
        </p:spPr>
        <p:txBody>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9pPr>
          </a:lstStyle>
          <a:p>
            <a:pPr eaLnBrk="1" hangingPunct="1">
              <a:defRPr/>
            </a:pPr>
            <a:r>
              <a:rPr lang="tr-TR" sz="4000" b="1" kern="0" dirty="0" smtClean="0">
                <a:solidFill>
                  <a:srgbClr val="FF0000"/>
                </a:solidFill>
              </a:rPr>
              <a:t>YANLIŞ</a:t>
            </a:r>
          </a:p>
        </p:txBody>
      </p:sp>
      <p:sp>
        <p:nvSpPr>
          <p:cNvPr id="3" name="Rectangle 3"/>
          <p:cNvSpPr>
            <a:spLocks noGrp="1" noChangeArrowheads="1"/>
          </p:cNvSpPr>
          <p:nvPr/>
        </p:nvSpPr>
        <p:spPr>
          <a:xfrm>
            <a:off x="395536" y="2272308"/>
            <a:ext cx="8229600" cy="4525962"/>
          </a:xfrm>
          <a:prstGeom prst="rect">
            <a:avLst/>
          </a:prstGeom>
        </p:spPr>
        <p:txBody>
          <a:bodyPr/>
          <a:lst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ctr" eaLnBrk="1" hangingPunct="1">
              <a:buClr>
                <a:srgbClr val="FFCC66"/>
              </a:buClr>
              <a:buFont typeface="Wingdings" panose="05000000000000000000" pitchFamily="2" charset="2"/>
              <a:buNone/>
              <a:defRPr/>
            </a:pPr>
            <a:r>
              <a:rPr lang="tr-TR" b="1" kern="0" dirty="0" smtClean="0">
                <a:solidFill>
                  <a:srgbClr val="FF0000"/>
                </a:solidFill>
              </a:rPr>
              <a:t>    </a:t>
            </a:r>
            <a:r>
              <a:rPr lang="tr-TR" sz="2400" b="1" kern="0" dirty="0" smtClean="0">
                <a:solidFill>
                  <a:srgbClr val="FF0000"/>
                </a:solidFill>
              </a:rPr>
              <a:t>BAZI KANUNLARDA DEĞİŞİKLİK YAPILMASI HAKKINDA KANUN TEKLİFİ</a:t>
            </a:r>
          </a:p>
          <a:p>
            <a:pPr algn="ctr" eaLnBrk="1" hangingPunct="1">
              <a:buClr>
                <a:srgbClr val="FFCC66"/>
              </a:buClr>
              <a:buFont typeface="Wingdings" panose="05000000000000000000" pitchFamily="2" charset="2"/>
              <a:buNone/>
              <a:defRPr/>
            </a:pPr>
            <a:r>
              <a:rPr lang="tr-TR" sz="2400" b="1" kern="0" dirty="0" smtClean="0">
                <a:solidFill>
                  <a:srgbClr val="FF0000"/>
                </a:solidFill>
              </a:rPr>
              <a:t>   </a:t>
            </a:r>
          </a:p>
          <a:p>
            <a:pPr algn="ctr" eaLnBrk="1" hangingPunct="1">
              <a:buClr>
                <a:srgbClr val="FFCC66"/>
              </a:buClr>
              <a:buFont typeface="Wingdings" panose="05000000000000000000" pitchFamily="2" charset="2"/>
              <a:buNone/>
              <a:defRPr/>
            </a:pPr>
            <a:r>
              <a:rPr lang="tr-TR" sz="2400" b="1" kern="0" dirty="0" smtClean="0">
                <a:solidFill>
                  <a:srgbClr val="FF0000"/>
                </a:solidFill>
              </a:rPr>
              <a:t> ÇEŞİTLİ KANUN VE KANUN HÜKMÜNDE KARARNAMELERDE DEĞİŞİKLİK YAPMASI HAKKINDA KANUN TEKLİFİ</a:t>
            </a:r>
          </a:p>
          <a:p>
            <a:pPr algn="ctr" eaLnBrk="1" hangingPunct="1">
              <a:buClr>
                <a:srgbClr val="FFCC66"/>
              </a:buClr>
              <a:buFont typeface="Wingdings" panose="05000000000000000000" pitchFamily="2" charset="2"/>
              <a:buNone/>
              <a:defRPr/>
            </a:pPr>
            <a:endParaRPr lang="tr-TR" sz="2400" b="1" kern="0" dirty="0" smtClean="0">
              <a:solidFill>
                <a:srgbClr val="FF0000"/>
              </a:solidFill>
            </a:endParaRPr>
          </a:p>
          <a:p>
            <a:pPr algn="ctr" eaLnBrk="1" hangingPunct="1">
              <a:buClr>
                <a:srgbClr val="FFCC66"/>
              </a:buClr>
              <a:buFont typeface="Wingdings" panose="05000000000000000000" pitchFamily="2" charset="2"/>
              <a:buNone/>
              <a:defRPr/>
            </a:pPr>
            <a:r>
              <a:rPr lang="tr-TR" sz="2400" b="1" kern="0" dirty="0" smtClean="0">
                <a:solidFill>
                  <a:srgbClr val="FF0000"/>
                </a:solidFill>
              </a:rPr>
              <a:t>BAZI YÖNETMELİKLERDE DEĞİŞİKLİK YAPILMASI HAKKINDA YÖNETMELİK TASLAĞI</a:t>
            </a:r>
          </a:p>
        </p:txBody>
      </p:sp>
    </p:spTree>
    <p:extLst>
      <p:ext uri="{BB962C8B-B14F-4D97-AF65-F5344CB8AC3E}">
        <p14:creationId xmlns:p14="http://schemas.microsoft.com/office/powerpoint/2010/main" val="418835117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nvSpPr>
        <p:spPr>
          <a:xfrm>
            <a:off x="593940" y="1257101"/>
            <a:ext cx="8229600" cy="887413"/>
          </a:xfrm>
          <a:prstGeom prst="rect">
            <a:avLst/>
          </a:prstGeom>
        </p:spPr>
        <p:txBody>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9pPr>
          </a:lstStyle>
          <a:p>
            <a:pPr eaLnBrk="1" hangingPunct="1">
              <a:defRPr/>
            </a:pPr>
            <a:r>
              <a:rPr lang="tr-TR" sz="4000" b="1" kern="0" dirty="0" smtClean="0">
                <a:solidFill>
                  <a:srgbClr val="00B0F0"/>
                </a:solidFill>
              </a:rPr>
              <a:t>DOĞRU</a:t>
            </a:r>
          </a:p>
        </p:txBody>
      </p:sp>
      <p:sp>
        <p:nvSpPr>
          <p:cNvPr id="3" name="Rectangle 3"/>
          <p:cNvSpPr>
            <a:spLocks noGrp="1" noChangeArrowheads="1"/>
          </p:cNvSpPr>
          <p:nvPr/>
        </p:nvSpPr>
        <p:spPr>
          <a:xfrm>
            <a:off x="593940" y="1700808"/>
            <a:ext cx="8229600" cy="4525962"/>
          </a:xfrm>
          <a:prstGeom prst="rect">
            <a:avLst/>
          </a:prstGeom>
        </p:spPr>
        <p:txBody>
          <a:bodyPr/>
          <a:lst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ctr" eaLnBrk="1" hangingPunct="1">
              <a:buClr>
                <a:srgbClr val="FFCC66"/>
              </a:buClr>
              <a:buFont typeface="Wingdings" panose="05000000000000000000" pitchFamily="2" charset="2"/>
              <a:buNone/>
              <a:defRPr/>
            </a:pPr>
            <a:r>
              <a:rPr lang="tr-TR" b="1" kern="0" dirty="0" smtClean="0">
                <a:solidFill>
                  <a:srgbClr val="00B0F0"/>
                </a:solidFill>
              </a:rPr>
              <a:t>    </a:t>
            </a:r>
          </a:p>
          <a:p>
            <a:pPr algn="ctr" eaLnBrk="1" hangingPunct="1">
              <a:buClr>
                <a:srgbClr val="FFCC66"/>
              </a:buClr>
              <a:buFont typeface="Wingdings" panose="05000000000000000000" pitchFamily="2" charset="2"/>
              <a:buNone/>
              <a:defRPr/>
            </a:pPr>
            <a:r>
              <a:rPr lang="tr-TR" sz="2400" b="1" kern="0" dirty="0" smtClean="0">
                <a:solidFill>
                  <a:srgbClr val="00B0F0"/>
                </a:solidFill>
              </a:rPr>
              <a:t>SAYIŞTAY KANUNUNDA DEĞİŞİKLİK YAPILMASINA DAİR KANUN TASLAĞI</a:t>
            </a:r>
          </a:p>
          <a:p>
            <a:pPr algn="ctr" eaLnBrk="1" hangingPunct="1">
              <a:buClr>
                <a:srgbClr val="FFCC66"/>
              </a:buClr>
              <a:buFont typeface="Wingdings" panose="05000000000000000000" pitchFamily="2" charset="2"/>
              <a:buNone/>
              <a:defRPr/>
            </a:pPr>
            <a:r>
              <a:rPr lang="tr-TR" sz="2400" b="1" kern="0" dirty="0" smtClean="0">
                <a:solidFill>
                  <a:srgbClr val="00B0F0"/>
                </a:solidFill>
              </a:rPr>
              <a:t> </a:t>
            </a:r>
          </a:p>
          <a:p>
            <a:pPr algn="ctr" eaLnBrk="1" hangingPunct="1">
              <a:buClr>
                <a:srgbClr val="FFCC66"/>
              </a:buClr>
              <a:buFont typeface="Wingdings" panose="05000000000000000000" pitchFamily="2" charset="2"/>
              <a:buNone/>
              <a:defRPr/>
            </a:pPr>
            <a:r>
              <a:rPr lang="tr-TR" sz="2400" b="1" kern="0" dirty="0" smtClean="0">
                <a:solidFill>
                  <a:srgbClr val="00B0F0"/>
                </a:solidFill>
              </a:rPr>
              <a:t> FİKİR VE SANAT ESERLERİ KANUNU, SEYAHAT ACENTALARI VE SEYAHAT ACENTALARI BİRLİĞİ KANUNU İLE TURİZMİ TEŞVİK KANUNU VE BAZI KANUNLARDA DEĞİŞİKLİK YAPILMASINA DAİR KANUN TEKLİFİ</a:t>
            </a:r>
          </a:p>
          <a:p>
            <a:pPr algn="ctr" eaLnBrk="1" hangingPunct="1">
              <a:buClr>
                <a:srgbClr val="FFCC66"/>
              </a:buClr>
              <a:buFont typeface="Wingdings" panose="05000000000000000000" pitchFamily="2" charset="2"/>
              <a:buNone/>
              <a:defRPr/>
            </a:pPr>
            <a:endParaRPr lang="tr-TR" sz="2400" b="1" kern="0" dirty="0">
              <a:solidFill>
                <a:srgbClr val="00B0F0"/>
              </a:solidFill>
            </a:endParaRPr>
          </a:p>
          <a:p>
            <a:pPr algn="ctr" eaLnBrk="1" hangingPunct="1">
              <a:buClr>
                <a:srgbClr val="FFCC66"/>
              </a:buClr>
              <a:buFont typeface="Wingdings" panose="05000000000000000000" pitchFamily="2" charset="2"/>
              <a:buNone/>
              <a:defRPr/>
            </a:pPr>
            <a:r>
              <a:rPr lang="tr-TR" sz="2400" b="1" kern="0" dirty="0" smtClean="0">
                <a:solidFill>
                  <a:srgbClr val="00B0F0"/>
                </a:solidFill>
              </a:rPr>
              <a:t>ASGARİ ÜCRET YÖNETMELİĞİNDE DEĞİŞİKLİK YAPILMASI HAKKINDA YÖNETMELİK TASLAĞI</a:t>
            </a:r>
          </a:p>
          <a:p>
            <a:pPr eaLnBrk="1" hangingPunct="1">
              <a:buClr>
                <a:srgbClr val="FFCC66"/>
              </a:buClr>
              <a:defRPr/>
            </a:pPr>
            <a:endParaRPr lang="tr-TR" sz="2400" b="1" kern="0" dirty="0" smtClean="0">
              <a:solidFill>
                <a:srgbClr val="00B0F0"/>
              </a:solidFill>
            </a:endParaRPr>
          </a:p>
        </p:txBody>
      </p:sp>
    </p:spTree>
    <p:extLst>
      <p:ext uri="{BB962C8B-B14F-4D97-AF65-F5344CB8AC3E}">
        <p14:creationId xmlns:p14="http://schemas.microsoft.com/office/powerpoint/2010/main" val="280911764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a:solidFill>
                  <a:prstClr val="black">
                    <a:tint val="75000"/>
                  </a:prstClr>
                </a:solidFill>
                <a:latin typeface="Calibri" panose="020F0502020204030204"/>
                <a:cs typeface="+mn-cs"/>
              </a:rPr>
              <a:pPr defTabSz="685800" fontAlgn="auto">
                <a:spcBef>
                  <a:spcPts val="0"/>
                </a:spcBef>
                <a:spcAft>
                  <a:spcPts val="0"/>
                </a:spcAft>
              </a:pPr>
              <a:t>2</a:t>
            </a:fld>
            <a:r>
              <a:rPr lang="tr-TR">
                <a:solidFill>
                  <a:prstClr val="black">
                    <a:tint val="75000"/>
                  </a:prstClr>
                </a:solidFill>
                <a:latin typeface="Calibri" panose="020F0502020204030204"/>
                <a:cs typeface="+mn-cs"/>
              </a:rPr>
              <a:t>/30</a:t>
            </a:r>
            <a:endParaRPr lang="tr-TR" dirty="0">
              <a:solidFill>
                <a:prstClr val="black">
                  <a:tint val="75000"/>
                </a:prstClr>
              </a:solidFill>
              <a:latin typeface="Calibri" panose="020F0502020204030204"/>
              <a:cs typeface="+mn-cs"/>
            </a:endParaRPr>
          </a:p>
        </p:txBody>
      </p:sp>
      <p:sp>
        <p:nvSpPr>
          <p:cNvPr id="6" name="İçerik Yer Tutucusu 5"/>
          <p:cNvSpPr>
            <a:spLocks noGrp="1"/>
          </p:cNvSpPr>
          <p:nvPr>
            <p:ph idx="1"/>
          </p:nvPr>
        </p:nvSpPr>
        <p:spPr>
          <a:xfrm>
            <a:off x="628650" y="1772816"/>
            <a:ext cx="7886700" cy="4404147"/>
          </a:xfrm>
        </p:spPr>
        <p:txBody>
          <a:bodyPr>
            <a:normAutofit/>
          </a:bodyPr>
          <a:lstStyle/>
          <a:p>
            <a:pPr marL="0" indent="0" algn="just">
              <a:buNone/>
            </a:pPr>
            <a:r>
              <a:rPr lang="tr-TR" b="1" dirty="0">
                <a:solidFill>
                  <a:srgbClr val="FF0000"/>
                </a:solidFill>
                <a:cs typeface="Arial" panose="020B0604020202020204" pitchFamily="34" charset="0"/>
              </a:rPr>
              <a:t> </a:t>
            </a:r>
            <a:r>
              <a:rPr lang="tr-TR" b="1" dirty="0" smtClean="0">
                <a:solidFill>
                  <a:srgbClr val="FF0000"/>
                </a:solidFill>
                <a:cs typeface="Arial" panose="020B0604020202020204" pitchFamily="34" charset="0"/>
              </a:rPr>
              <a:t>      Kaynak </a:t>
            </a:r>
            <a:r>
              <a:rPr lang="tr-TR" b="1" dirty="0">
                <a:solidFill>
                  <a:srgbClr val="FF0000"/>
                </a:solidFill>
                <a:cs typeface="Arial" panose="020B0604020202020204" pitchFamily="34" charset="0"/>
              </a:rPr>
              <a:t>yönetmelik;</a:t>
            </a:r>
          </a:p>
          <a:p>
            <a:pPr algn="just"/>
            <a:r>
              <a:rPr lang="tr-TR" b="1" dirty="0" smtClean="0">
                <a:cs typeface="Arial" panose="020B0604020202020204" pitchFamily="34" charset="0"/>
              </a:rPr>
              <a:t>       </a:t>
            </a:r>
            <a:r>
              <a:rPr lang="tr-TR" b="1" dirty="0" smtClean="0">
                <a:cs typeface="Arial" panose="020B0604020202020204" pitchFamily="34" charset="0"/>
              </a:rPr>
              <a:t>23/02/2022 </a:t>
            </a:r>
            <a:r>
              <a:rPr lang="tr-TR" b="1" dirty="0">
                <a:cs typeface="Arial" panose="020B0604020202020204" pitchFamily="34" charset="0"/>
              </a:rPr>
              <a:t>tarihli ve </a:t>
            </a:r>
            <a:r>
              <a:rPr lang="tr-TR" b="1" dirty="0" smtClean="0">
                <a:cs typeface="Arial" panose="020B0604020202020204" pitchFamily="34" charset="0"/>
              </a:rPr>
              <a:t>5210 </a:t>
            </a:r>
            <a:r>
              <a:rPr lang="tr-TR" b="1" dirty="0">
                <a:cs typeface="Arial" panose="020B0604020202020204" pitchFamily="34" charset="0"/>
              </a:rPr>
              <a:t>sayılı </a:t>
            </a:r>
            <a:r>
              <a:rPr lang="tr-TR" b="1" dirty="0" smtClean="0">
                <a:cs typeface="Arial" panose="020B0604020202020204" pitchFamily="34" charset="0"/>
              </a:rPr>
              <a:t>Cumhurbaşkanı Kararı </a:t>
            </a:r>
            <a:r>
              <a:rPr lang="tr-TR" b="1" dirty="0">
                <a:cs typeface="Arial" panose="020B0604020202020204" pitchFamily="34" charset="0"/>
              </a:rPr>
              <a:t>ile yürürlüğe giren Mevzuat Hazırlama Usul ve Esasları Hakkında Yönetmelik </a:t>
            </a:r>
          </a:p>
          <a:p>
            <a:pPr marL="0" indent="0" algn="just">
              <a:buNone/>
            </a:pPr>
            <a:r>
              <a:rPr lang="tr-TR" b="1" dirty="0" smtClean="0">
                <a:solidFill>
                  <a:srgbClr val="FF0000"/>
                </a:solidFill>
                <a:cs typeface="Arial" panose="020B0604020202020204" pitchFamily="34" charset="0"/>
              </a:rPr>
              <a:t>      Mezkûr </a:t>
            </a:r>
            <a:r>
              <a:rPr lang="tr-TR" b="1" dirty="0">
                <a:solidFill>
                  <a:srgbClr val="FF0000"/>
                </a:solidFill>
                <a:cs typeface="Arial" panose="020B0604020202020204" pitchFamily="34" charset="0"/>
              </a:rPr>
              <a:t>yönetmelik; </a:t>
            </a:r>
          </a:p>
          <a:p>
            <a:pPr algn="just"/>
            <a:r>
              <a:rPr lang="tr-TR" b="1" dirty="0">
                <a:cs typeface="Arial" panose="020B0604020202020204" pitchFamily="34" charset="0"/>
              </a:rPr>
              <a:t>	- Cumhurbaşkanlığı, bakanlıklar, bağlı, ilgili, ilişkili kurum ve kuruluşlar ile diğer kamu kurum ve kuruluşları tarafından hazırlanan</a:t>
            </a:r>
          </a:p>
          <a:p>
            <a:pPr algn="just"/>
            <a:r>
              <a:rPr lang="tr-TR" b="1" dirty="0">
                <a:cs typeface="Arial" panose="020B0604020202020204" pitchFamily="34" charset="0"/>
              </a:rPr>
              <a:t>	- Kanun, Cumhurbaşkanlığı Kararnamesi, Yönetmelik, Cumhurbaşkanı kararı eki düzenlemeler ve diğer düzenleyici işlemlerin taslak metinlerinin hazırlanmasına ilişkin usul ve esasları belirlemektedir.</a:t>
            </a:r>
          </a:p>
          <a:p>
            <a:endParaRPr lang="tr-TR" dirty="0"/>
          </a:p>
        </p:txBody>
      </p:sp>
    </p:spTree>
    <p:extLst>
      <p:ext uri="{BB962C8B-B14F-4D97-AF65-F5344CB8AC3E}">
        <p14:creationId xmlns:p14="http://schemas.microsoft.com/office/powerpoint/2010/main" val="20214580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20</a:t>
            </a:fld>
            <a:r>
              <a:rPr lang="tr-TR" smtClean="0">
                <a:solidFill>
                  <a:prstClr val="black">
                    <a:tint val="75000"/>
                  </a:prstClr>
                </a:solidFill>
                <a:latin typeface="Calibri" panose="020F0502020204030204"/>
                <a:cs typeface="+mn-cs"/>
              </a:rPr>
              <a:t>/30</a:t>
            </a:r>
            <a:endParaRPr lang="tr-TR" dirty="0">
              <a:solidFill>
                <a:prstClr val="black">
                  <a:tint val="75000"/>
                </a:prstClr>
              </a:solidFill>
              <a:latin typeface="Calibri" panose="020F0502020204030204"/>
              <a:cs typeface="+mn-cs"/>
            </a:endParaRPr>
          </a:p>
        </p:txBody>
      </p:sp>
      <p:pic>
        <p:nvPicPr>
          <p:cNvPr id="8" name="Resim 7"/>
          <p:cNvPicPr>
            <a:picLocks noChangeAspect="1"/>
          </p:cNvPicPr>
          <p:nvPr/>
        </p:nvPicPr>
        <p:blipFill>
          <a:blip r:embed="rId2"/>
          <a:stretch>
            <a:fillRect/>
          </a:stretch>
        </p:blipFill>
        <p:spPr>
          <a:xfrm>
            <a:off x="1348" y="1124744"/>
            <a:ext cx="8973737" cy="5904656"/>
          </a:xfrm>
          <a:prstGeom prst="rect">
            <a:avLst/>
          </a:prstGeom>
        </p:spPr>
      </p:pic>
    </p:spTree>
    <p:extLst>
      <p:ext uri="{BB962C8B-B14F-4D97-AF65-F5344CB8AC3E}">
        <p14:creationId xmlns:p14="http://schemas.microsoft.com/office/powerpoint/2010/main" val="30213672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21</a:t>
            </a:fld>
            <a:endParaRPr lang="tr-TR"/>
          </a:p>
        </p:txBody>
      </p:sp>
      <p:sp>
        <p:nvSpPr>
          <p:cNvPr id="3" name="2 Alt Başlık"/>
          <p:cNvSpPr>
            <a:spLocks noGrp="1"/>
          </p:cNvSpPr>
          <p:nvPr>
            <p:ph idx="4294967295"/>
          </p:nvPr>
        </p:nvSpPr>
        <p:spPr>
          <a:xfrm>
            <a:off x="0" y="2179638"/>
            <a:ext cx="7886700" cy="3997325"/>
          </a:xfrm>
        </p:spPr>
        <p:txBody>
          <a:bodyPr>
            <a:normAutofit/>
          </a:bodyPr>
          <a:lstStyle/>
          <a:p>
            <a:pPr algn="l"/>
            <a:endParaRPr lang="tr-TR" sz="2000" dirty="0"/>
          </a:p>
          <a:p>
            <a:pPr algn="l"/>
            <a:endParaRPr lang="tr-TR" sz="2000" dirty="0"/>
          </a:p>
          <a:p>
            <a:pPr algn="l"/>
            <a:endParaRPr lang="tr-TR" sz="2000" dirty="0"/>
          </a:p>
          <a:p>
            <a:pPr algn="l"/>
            <a:endParaRPr lang="tr-TR" sz="2000" dirty="0"/>
          </a:p>
          <a:p>
            <a:pPr algn="l"/>
            <a:endParaRPr lang="tr-TR" sz="2000" dirty="0"/>
          </a:p>
          <a:p>
            <a:pPr algn="l"/>
            <a:endParaRPr lang="tr-TR" sz="2000" dirty="0"/>
          </a:p>
          <a:p>
            <a:pPr algn="l"/>
            <a:endParaRPr lang="tr-TR" sz="2000" dirty="0"/>
          </a:p>
          <a:p>
            <a:pPr algn="l"/>
            <a:r>
              <a:rPr lang="tr-TR" sz="2000" dirty="0"/>
              <a:t>  </a:t>
            </a:r>
          </a:p>
        </p:txBody>
      </p:sp>
      <p:sp>
        <p:nvSpPr>
          <p:cNvPr id="9" name="8 Dikdörtgen"/>
          <p:cNvSpPr/>
          <p:nvPr/>
        </p:nvSpPr>
        <p:spPr>
          <a:xfrm>
            <a:off x="648073" y="1343966"/>
            <a:ext cx="7920880" cy="2800767"/>
          </a:xfrm>
          <a:prstGeom prst="rect">
            <a:avLst/>
          </a:prstGeom>
        </p:spPr>
        <p:txBody>
          <a:bodyPr wrap="square">
            <a:spAutoFit/>
          </a:bodyPr>
          <a:lstStyle/>
          <a:p>
            <a:pPr marL="342900" indent="-342900" algn="just">
              <a:buFont typeface="Arial" pitchFamily="34" charset="0"/>
              <a:buChar char="•"/>
            </a:pPr>
            <a:r>
              <a:rPr lang="tr-TR" sz="2000" b="1" dirty="0">
                <a:latin typeface="Garamond" panose="02020404030301010803" pitchFamily="18" charset="0"/>
              </a:rPr>
              <a:t>Müstakil taslaklar kısımlara, kısımlarda bölümlere ayrılabilir; hatta kapsamı geniş olan taslaklar kitaplara ayrılabilir.</a:t>
            </a:r>
          </a:p>
          <a:p>
            <a:pPr marL="342900" indent="-342900" algn="just">
              <a:buFont typeface="Arial" pitchFamily="34" charset="0"/>
              <a:buChar char="•"/>
            </a:pPr>
            <a:endParaRPr lang="tr-TR" sz="2000" b="1" dirty="0">
              <a:latin typeface="Garamond" panose="02020404030301010803" pitchFamily="18" charset="0"/>
            </a:endParaRPr>
          </a:p>
          <a:p>
            <a:pPr marL="342900" indent="-342900" algn="just">
              <a:buFont typeface="Arial" pitchFamily="34" charset="0"/>
              <a:buChar char="•"/>
            </a:pPr>
            <a:r>
              <a:rPr lang="tr-TR" sz="2000" b="1" dirty="0">
                <a:latin typeface="Garamond" panose="02020404030301010803" pitchFamily="18" charset="0"/>
              </a:rPr>
              <a:t>Her kısım, bölüm ve kitap için ayrı ayrı başlık konulur. </a:t>
            </a:r>
          </a:p>
          <a:p>
            <a:pPr marL="342900" indent="-342900" algn="just">
              <a:buFont typeface="Arial" pitchFamily="34" charset="0"/>
              <a:buChar char="•"/>
            </a:pPr>
            <a:endParaRPr lang="tr-TR" sz="2000" b="1" dirty="0">
              <a:latin typeface="Garamond" panose="02020404030301010803" pitchFamily="18" charset="0"/>
            </a:endParaRPr>
          </a:p>
          <a:p>
            <a:pPr marL="342900" indent="-342900" algn="just">
              <a:buFont typeface="Arial" pitchFamily="34" charset="0"/>
              <a:buChar char="•"/>
            </a:pPr>
            <a:r>
              <a:rPr lang="tr-TR" sz="2000" b="1" dirty="0">
                <a:latin typeface="Garamond" panose="02020404030301010803" pitchFamily="18" charset="0"/>
              </a:rPr>
              <a:t>Kısım ve bölüm ifadeleri koyu ve büyük harflerle, başlıkların sadece baş harfleri büyük harflerle ve koyu yazılır.</a:t>
            </a:r>
          </a:p>
          <a:p>
            <a:endParaRPr lang="tr-TR" dirty="0">
              <a:solidFill>
                <a:srgbClr val="0000FF"/>
              </a:solidFill>
            </a:endParaRPr>
          </a:p>
          <a:p>
            <a:endParaRPr lang="tr-TR" dirty="0">
              <a:solidFill>
                <a:srgbClr val="0000FF"/>
              </a:solidFill>
            </a:endParaRPr>
          </a:p>
        </p:txBody>
      </p:sp>
      <p:pic>
        <p:nvPicPr>
          <p:cNvPr id="10" name="Picture 4" descr="kısım bölüm"/>
          <p:cNvPicPr>
            <a:picLocks noChangeAspect="1" noChangeArrowheads="1"/>
          </p:cNvPicPr>
          <p:nvPr/>
        </p:nvPicPr>
        <p:blipFill>
          <a:blip r:embed="rId2" cstate="print"/>
          <a:srcRect l="7326" t="20926" r="8549" b="39450"/>
          <a:stretch>
            <a:fillRect/>
          </a:stretch>
        </p:blipFill>
        <p:spPr bwMode="auto">
          <a:xfrm>
            <a:off x="488950" y="4980405"/>
            <a:ext cx="8280400" cy="1440160"/>
          </a:xfrm>
          <a:prstGeom prst="rect">
            <a:avLst/>
          </a:prstGeom>
          <a:no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22</a:t>
            </a:fld>
            <a:endParaRPr lang="tr-TR"/>
          </a:p>
        </p:txBody>
      </p:sp>
      <p:sp>
        <p:nvSpPr>
          <p:cNvPr id="7" name="6 Dikdörtgen"/>
          <p:cNvSpPr/>
          <p:nvPr/>
        </p:nvSpPr>
        <p:spPr>
          <a:xfrm>
            <a:off x="488690" y="1628800"/>
            <a:ext cx="8280920" cy="3785652"/>
          </a:xfrm>
          <a:prstGeom prst="rect">
            <a:avLst/>
          </a:prstGeom>
        </p:spPr>
        <p:txBody>
          <a:bodyPr wrap="square">
            <a:spAutoFit/>
          </a:bodyPr>
          <a:lstStyle/>
          <a:p>
            <a:pPr marL="342900" indent="-342900" algn="just">
              <a:buFont typeface="Arial" pitchFamily="34" charset="0"/>
              <a:buChar char="•"/>
            </a:pPr>
            <a:r>
              <a:rPr lang="tr-TR" sz="2400" b="1" dirty="0">
                <a:latin typeface="Garamond" panose="02020404030301010803" pitchFamily="18" charset="0"/>
              </a:rPr>
              <a:t>Taslaklar sırasıyla maddeler, fıkralar, bentler ve alt bentlerden oluşur.</a:t>
            </a:r>
          </a:p>
          <a:p>
            <a:pPr marL="342900" indent="-342900" algn="just">
              <a:buFont typeface="Arial" pitchFamily="34" charset="0"/>
              <a:buChar char="•"/>
            </a:pPr>
            <a:endParaRPr lang="tr-TR" sz="2400" b="1" dirty="0">
              <a:latin typeface="Garamond" panose="02020404030301010803" pitchFamily="18" charset="0"/>
            </a:endParaRPr>
          </a:p>
          <a:p>
            <a:pPr marL="342900" indent="-342900" algn="just">
              <a:buFont typeface="Arial" pitchFamily="34" charset="0"/>
              <a:buChar char="•"/>
            </a:pPr>
            <a:r>
              <a:rPr lang="tr-TR" sz="2400" b="1" dirty="0">
                <a:latin typeface="Garamond" panose="02020404030301010803" pitchFamily="18" charset="0"/>
              </a:rPr>
              <a:t>Fıkralar numarayla, bentler harfle, alt bentler numarayla belirtilir.</a:t>
            </a:r>
          </a:p>
          <a:p>
            <a:pPr marL="342900" indent="-342900" algn="just">
              <a:buFont typeface="Arial" pitchFamily="34" charset="0"/>
              <a:buChar char="•"/>
            </a:pPr>
            <a:endParaRPr lang="tr-TR" sz="2400" b="1" dirty="0">
              <a:latin typeface="Garamond" panose="02020404030301010803" pitchFamily="18" charset="0"/>
            </a:endParaRPr>
          </a:p>
          <a:p>
            <a:pPr marL="342900" indent="-342900" algn="just">
              <a:buFont typeface="Arial" pitchFamily="34" charset="0"/>
              <a:buChar char="•"/>
            </a:pPr>
            <a:r>
              <a:rPr lang="tr-TR" sz="2400" b="1" dirty="0">
                <a:latin typeface="Garamond" panose="02020404030301010803" pitchFamily="18" charset="0"/>
              </a:rPr>
              <a:t>Maddeler koyu, tüm harfleri büyük yazılır, numaralandırılır ve numaradan sonra kısa çizgi işareti konulur.</a:t>
            </a:r>
          </a:p>
          <a:p>
            <a:pPr marL="342900" indent="-342900" algn="just">
              <a:buFont typeface="Arial" pitchFamily="34" charset="0"/>
              <a:buChar char="•"/>
            </a:pPr>
            <a:endParaRPr lang="tr-TR" sz="2400" b="1" dirty="0">
              <a:latin typeface="Garamond" panose="02020404030301010803" pitchFamily="18" charset="0"/>
            </a:endParaRPr>
          </a:p>
          <a:p>
            <a:pPr marL="342900" indent="-342900" algn="just">
              <a:buFont typeface="Arial" pitchFamily="34" charset="0"/>
              <a:buChar char="•"/>
            </a:pPr>
            <a:r>
              <a:rPr lang="tr-TR" sz="2400" b="1" dirty="0">
                <a:latin typeface="Garamond" panose="02020404030301010803" pitchFamily="18" charset="0"/>
              </a:rPr>
              <a:t>Tanımlar alfabetik sıralamaya göre yapılır.</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descr="image0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268759"/>
            <a:ext cx="7992888" cy="5501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051515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image0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268760"/>
            <a:ext cx="7561263" cy="525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9225495"/>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25</a:t>
            </a:fld>
            <a:endParaRPr lang="tr-TR"/>
          </a:p>
        </p:txBody>
      </p:sp>
      <p:sp>
        <p:nvSpPr>
          <p:cNvPr id="7" name="6 Dikdörtgen"/>
          <p:cNvSpPr/>
          <p:nvPr/>
        </p:nvSpPr>
        <p:spPr>
          <a:xfrm>
            <a:off x="522934" y="1628800"/>
            <a:ext cx="8212432" cy="4524315"/>
          </a:xfrm>
          <a:prstGeom prst="rect">
            <a:avLst/>
          </a:prstGeom>
        </p:spPr>
        <p:txBody>
          <a:bodyPr wrap="square">
            <a:spAutoFit/>
          </a:bodyPr>
          <a:lstStyle/>
          <a:p>
            <a:pPr algn="ctr"/>
            <a:r>
              <a:rPr lang="tr-TR" sz="2400" b="1" dirty="0">
                <a:solidFill>
                  <a:srgbClr val="FF0000"/>
                </a:solidFill>
                <a:latin typeface="Garamond" panose="02020404030301010803" pitchFamily="18" charset="0"/>
              </a:rPr>
              <a:t>Madde başlıkları;</a:t>
            </a:r>
          </a:p>
          <a:p>
            <a:pPr algn="just"/>
            <a:endParaRPr lang="tr-TR" sz="2400" b="1" dirty="0">
              <a:latin typeface="Garamond" panose="02020404030301010803" pitchFamily="18" charset="0"/>
            </a:endParaRPr>
          </a:p>
          <a:p>
            <a:pPr marL="342900" indent="-342900" algn="just">
              <a:buFont typeface="Arial" pitchFamily="34" charset="0"/>
              <a:buChar char="•"/>
            </a:pPr>
            <a:r>
              <a:rPr lang="tr-TR" sz="2400" b="1" dirty="0">
                <a:latin typeface="Garamond" panose="02020404030301010803" pitchFamily="18" charset="0"/>
              </a:rPr>
              <a:t>Maddelere içeriğine uygun başlıklar konulur.</a:t>
            </a:r>
          </a:p>
          <a:p>
            <a:pPr marL="342900" indent="-342900" algn="just">
              <a:buFont typeface="Arial" pitchFamily="34" charset="0"/>
              <a:buChar char="•"/>
            </a:pPr>
            <a:endParaRPr lang="tr-TR" sz="2400" b="1" dirty="0">
              <a:latin typeface="Garamond" panose="02020404030301010803" pitchFamily="18" charset="0"/>
            </a:endParaRPr>
          </a:p>
          <a:p>
            <a:pPr marL="342900" indent="-342900" algn="just">
              <a:buFont typeface="Arial" pitchFamily="34" charset="0"/>
              <a:buChar char="•"/>
            </a:pPr>
            <a:r>
              <a:rPr lang="tr-TR" sz="2400" b="1" dirty="0">
                <a:latin typeface="Garamond" panose="02020404030301010803" pitchFamily="18" charset="0"/>
              </a:rPr>
              <a:t>Madde başlıkları koyu yazılır ve altı çizilmez.</a:t>
            </a:r>
          </a:p>
          <a:p>
            <a:pPr marL="342900" indent="-342900" algn="just">
              <a:buFont typeface="Arial" pitchFamily="34" charset="0"/>
              <a:buChar char="•"/>
            </a:pPr>
            <a:endParaRPr lang="tr-TR" sz="2400" b="1" dirty="0">
              <a:latin typeface="Garamond" panose="02020404030301010803" pitchFamily="18" charset="0"/>
            </a:endParaRPr>
          </a:p>
          <a:p>
            <a:pPr marL="342900" indent="-342900" algn="just">
              <a:buFont typeface="Arial" pitchFamily="34" charset="0"/>
              <a:buChar char="•"/>
            </a:pPr>
            <a:r>
              <a:rPr lang="tr-TR" sz="2400" b="1" dirty="0">
                <a:latin typeface="Garamond" panose="02020404030301010803" pitchFamily="18" charset="0"/>
              </a:rPr>
              <a:t>Madde başlığının sadece birinci kelimesinin ilk harfi büyük yazılır. </a:t>
            </a:r>
          </a:p>
          <a:p>
            <a:pPr marL="342900" indent="-342900" algn="just">
              <a:buFont typeface="Arial" pitchFamily="34" charset="0"/>
              <a:buChar char="•"/>
            </a:pPr>
            <a:endParaRPr lang="tr-TR" sz="2400" b="1" dirty="0">
              <a:latin typeface="Garamond" panose="02020404030301010803" pitchFamily="18" charset="0"/>
            </a:endParaRPr>
          </a:p>
          <a:p>
            <a:pPr marL="342900" indent="-342900" algn="just">
              <a:buFont typeface="Arial" pitchFamily="34" charset="0"/>
              <a:buChar char="•"/>
            </a:pPr>
            <a:r>
              <a:rPr lang="tr-TR" sz="2400" b="1" dirty="0">
                <a:latin typeface="Garamond" panose="02020404030301010803" pitchFamily="18" charset="0"/>
              </a:rPr>
              <a:t>Çerçeve maddelere başlık konulmaz.</a:t>
            </a:r>
          </a:p>
          <a:p>
            <a:pPr marL="342900" indent="-342900" algn="just">
              <a:buFont typeface="Arial" pitchFamily="34" charset="0"/>
              <a:buChar char="•"/>
            </a:pPr>
            <a:endParaRPr lang="tr-TR" sz="2400" b="1" dirty="0">
              <a:solidFill>
                <a:srgbClr val="0000FF"/>
              </a:solidFill>
              <a:latin typeface="Garamond" panose="02020404030301010803" pitchFamily="18" charset="0"/>
            </a:endParaRPr>
          </a:p>
          <a:p>
            <a:pPr marL="342900" indent="-342900" algn="just">
              <a:buFont typeface="Arial" pitchFamily="34" charset="0"/>
              <a:buChar char="•"/>
            </a:pPr>
            <a:endParaRPr lang="tr-TR" sz="2400" b="1" dirty="0">
              <a:solidFill>
                <a:srgbClr val="0000FF"/>
              </a:solidFill>
              <a:latin typeface="Garamond" panose="02020404030301010803"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26</a:t>
            </a:fld>
            <a:endParaRPr lang="tr-TR">
              <a:solidFill>
                <a:prstClr val="black">
                  <a:tint val="75000"/>
                </a:prstClr>
              </a:solidFill>
              <a:latin typeface="Calibri" panose="020F0502020204030204"/>
              <a:cs typeface="+mn-cs"/>
            </a:endParaRPr>
          </a:p>
        </p:txBody>
      </p:sp>
      <p:pic>
        <p:nvPicPr>
          <p:cNvPr id="5" name="Resim 4"/>
          <p:cNvPicPr>
            <a:picLocks noChangeAspect="1"/>
          </p:cNvPicPr>
          <p:nvPr/>
        </p:nvPicPr>
        <p:blipFill>
          <a:blip r:embed="rId2"/>
          <a:stretch>
            <a:fillRect/>
          </a:stretch>
        </p:blipFill>
        <p:spPr>
          <a:xfrm>
            <a:off x="179512" y="1628800"/>
            <a:ext cx="8719324" cy="4464496"/>
          </a:xfrm>
          <a:prstGeom prst="rect">
            <a:avLst/>
          </a:prstGeom>
        </p:spPr>
      </p:pic>
    </p:spTree>
    <p:extLst>
      <p:ext uri="{BB962C8B-B14F-4D97-AF65-F5344CB8AC3E}">
        <p14:creationId xmlns:p14="http://schemas.microsoft.com/office/powerpoint/2010/main" val="5420350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27</a:t>
            </a:fld>
            <a:endParaRPr lang="tr-TR"/>
          </a:p>
        </p:txBody>
      </p:sp>
      <p:sp>
        <p:nvSpPr>
          <p:cNvPr id="3" name="2 Alt Başlık"/>
          <p:cNvSpPr>
            <a:spLocks noGrp="1"/>
          </p:cNvSpPr>
          <p:nvPr>
            <p:ph idx="4294967295"/>
          </p:nvPr>
        </p:nvSpPr>
        <p:spPr>
          <a:xfrm>
            <a:off x="683568" y="1556792"/>
            <a:ext cx="7439136" cy="4680520"/>
          </a:xfrm>
        </p:spPr>
        <p:txBody>
          <a:bodyPr>
            <a:normAutofit fontScale="70000" lnSpcReduction="20000"/>
          </a:bodyPr>
          <a:lstStyle/>
          <a:p>
            <a:pPr marL="0" indent="0" algn="ctr">
              <a:lnSpc>
                <a:spcPct val="90000"/>
              </a:lnSpc>
              <a:buNone/>
            </a:pPr>
            <a:r>
              <a:rPr lang="tr-TR" sz="2900" b="1" dirty="0" smtClean="0">
                <a:solidFill>
                  <a:srgbClr val="FF0000"/>
                </a:solidFill>
                <a:cs typeface="Arial" panose="020B0604020202020204" pitchFamily="34" charset="0"/>
              </a:rPr>
              <a:t>Mevzuat Sistematiği ve Maddelerin Sıralanması</a:t>
            </a:r>
          </a:p>
          <a:p>
            <a:pPr algn="l">
              <a:lnSpc>
                <a:spcPct val="90000"/>
              </a:lnSpc>
            </a:pPr>
            <a:r>
              <a:rPr lang="tr-TR" sz="2600" b="1" dirty="0" smtClean="0">
                <a:solidFill>
                  <a:schemeClr val="tx1"/>
                </a:solidFill>
                <a:cs typeface="Arial" panose="020B0604020202020204" pitchFamily="34" charset="0"/>
              </a:rPr>
              <a:t>amaç, </a:t>
            </a:r>
          </a:p>
          <a:p>
            <a:pPr algn="l">
              <a:lnSpc>
                <a:spcPct val="90000"/>
              </a:lnSpc>
            </a:pPr>
            <a:r>
              <a:rPr lang="tr-TR" sz="2600" b="1" dirty="0" smtClean="0">
                <a:solidFill>
                  <a:schemeClr val="tx1"/>
                </a:solidFill>
                <a:cs typeface="Arial" panose="020B0604020202020204" pitchFamily="34" charset="0"/>
              </a:rPr>
              <a:t>kapsam, </a:t>
            </a:r>
          </a:p>
          <a:p>
            <a:pPr algn="l">
              <a:lnSpc>
                <a:spcPct val="90000"/>
              </a:lnSpc>
            </a:pPr>
            <a:r>
              <a:rPr lang="tr-TR" sz="2600" b="1" dirty="0" smtClean="0">
                <a:solidFill>
                  <a:schemeClr val="tx1"/>
                </a:solidFill>
                <a:cs typeface="Arial" panose="020B0604020202020204" pitchFamily="34" charset="0"/>
              </a:rPr>
              <a:t>dayanak,</a:t>
            </a:r>
          </a:p>
          <a:p>
            <a:pPr algn="l">
              <a:lnSpc>
                <a:spcPct val="90000"/>
              </a:lnSpc>
            </a:pPr>
            <a:r>
              <a:rPr lang="tr-TR" sz="2600" b="1" dirty="0" smtClean="0">
                <a:solidFill>
                  <a:schemeClr val="tx1"/>
                </a:solidFill>
                <a:cs typeface="Arial" panose="020B0604020202020204" pitchFamily="34" charset="0"/>
              </a:rPr>
              <a:t>tanımlar,</a:t>
            </a:r>
          </a:p>
          <a:p>
            <a:pPr algn="l">
              <a:lnSpc>
                <a:spcPct val="90000"/>
              </a:lnSpc>
            </a:pPr>
            <a:r>
              <a:rPr lang="tr-TR" sz="2600" b="1" dirty="0" smtClean="0">
                <a:solidFill>
                  <a:schemeClr val="tx1"/>
                </a:solidFill>
                <a:cs typeface="Arial" panose="020B0604020202020204" pitchFamily="34" charset="0"/>
              </a:rPr>
              <a:t>teşkilat,</a:t>
            </a:r>
          </a:p>
          <a:p>
            <a:pPr algn="l">
              <a:lnSpc>
                <a:spcPct val="90000"/>
              </a:lnSpc>
            </a:pPr>
            <a:r>
              <a:rPr lang="tr-TR" sz="2600" b="1" dirty="0" smtClean="0">
                <a:solidFill>
                  <a:schemeClr val="tx1"/>
                </a:solidFill>
                <a:cs typeface="Arial" panose="020B0604020202020204" pitchFamily="34" charset="0"/>
              </a:rPr>
              <a:t>organlar,</a:t>
            </a:r>
          </a:p>
          <a:p>
            <a:pPr algn="l">
              <a:lnSpc>
                <a:spcPct val="90000"/>
              </a:lnSpc>
            </a:pPr>
            <a:r>
              <a:rPr lang="tr-TR" sz="2600" b="1" dirty="0" smtClean="0">
                <a:solidFill>
                  <a:schemeClr val="tx1"/>
                </a:solidFill>
                <a:cs typeface="Arial" panose="020B0604020202020204" pitchFamily="34" charset="0"/>
              </a:rPr>
              <a:t>nitelikler,</a:t>
            </a:r>
          </a:p>
          <a:p>
            <a:pPr algn="l">
              <a:lnSpc>
                <a:spcPct val="90000"/>
              </a:lnSpc>
            </a:pPr>
            <a:r>
              <a:rPr lang="tr-TR" sz="2600" b="1" dirty="0" smtClean="0">
                <a:solidFill>
                  <a:schemeClr val="tx1"/>
                </a:solidFill>
                <a:cs typeface="Arial" panose="020B0604020202020204" pitchFamily="34" charset="0"/>
              </a:rPr>
              <a:t>görev, yetki ve sorumluluklar,</a:t>
            </a:r>
          </a:p>
          <a:p>
            <a:pPr algn="l">
              <a:lnSpc>
                <a:spcPct val="90000"/>
              </a:lnSpc>
            </a:pPr>
            <a:r>
              <a:rPr lang="tr-TR" sz="2600" b="1" dirty="0" smtClean="0">
                <a:solidFill>
                  <a:schemeClr val="tx1"/>
                </a:solidFill>
                <a:cs typeface="Arial" panose="020B0604020202020204" pitchFamily="34" charset="0"/>
              </a:rPr>
              <a:t>cezaî hükümler,</a:t>
            </a:r>
          </a:p>
          <a:p>
            <a:pPr algn="l">
              <a:lnSpc>
                <a:spcPct val="90000"/>
              </a:lnSpc>
            </a:pPr>
            <a:r>
              <a:rPr lang="tr-TR" sz="2600" b="1" dirty="0" smtClean="0">
                <a:solidFill>
                  <a:schemeClr val="tx1"/>
                </a:solidFill>
                <a:cs typeface="Arial" panose="020B0604020202020204" pitchFamily="34" charset="0"/>
              </a:rPr>
              <a:t>düzenleyici işlemlere ilişkin hüküm,</a:t>
            </a:r>
          </a:p>
          <a:p>
            <a:pPr algn="l">
              <a:lnSpc>
                <a:spcPct val="90000"/>
              </a:lnSpc>
            </a:pPr>
            <a:r>
              <a:rPr lang="tr-TR" sz="2600" b="1" dirty="0" smtClean="0">
                <a:solidFill>
                  <a:schemeClr val="tx1"/>
                </a:solidFill>
                <a:cs typeface="Arial" panose="020B0604020202020204" pitchFamily="34" charset="0"/>
              </a:rPr>
              <a:t>değiştirilen ve yürürlükten kaldırılan hükümler, </a:t>
            </a:r>
          </a:p>
          <a:p>
            <a:pPr algn="l">
              <a:lnSpc>
                <a:spcPct val="90000"/>
              </a:lnSpc>
            </a:pPr>
            <a:r>
              <a:rPr lang="tr-TR" sz="2600" b="1" dirty="0" smtClean="0">
                <a:solidFill>
                  <a:schemeClr val="tx1"/>
                </a:solidFill>
                <a:cs typeface="Arial" panose="020B0604020202020204" pitchFamily="34" charset="0"/>
              </a:rPr>
              <a:t>geçici hükümler</a:t>
            </a:r>
          </a:p>
          <a:p>
            <a:pPr algn="l">
              <a:lnSpc>
                <a:spcPct val="90000"/>
              </a:lnSpc>
            </a:pPr>
            <a:r>
              <a:rPr lang="tr-TR" sz="2600" b="1" dirty="0" smtClean="0">
                <a:solidFill>
                  <a:schemeClr val="tx1"/>
                </a:solidFill>
                <a:cs typeface="Arial" panose="020B0604020202020204" pitchFamily="34" charset="0"/>
              </a:rPr>
              <a:t>yürürlük ve yürütme maddeleri</a:t>
            </a:r>
          </a:p>
          <a:p>
            <a:pPr algn="l">
              <a:lnSpc>
                <a:spcPct val="90000"/>
              </a:lnSpc>
            </a:pPr>
            <a:r>
              <a:rPr lang="tr-TR" sz="2600" b="1" dirty="0" smtClean="0">
                <a:solidFill>
                  <a:schemeClr val="tx1"/>
                </a:solidFill>
                <a:cs typeface="Arial" panose="020B0604020202020204" pitchFamily="34" charset="0"/>
              </a:rPr>
              <a:t>varsa ekler</a:t>
            </a:r>
          </a:p>
          <a:p>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28</a:t>
            </a:fld>
            <a:endParaRPr lang="tr-TR">
              <a:solidFill>
                <a:prstClr val="black">
                  <a:tint val="75000"/>
                </a:prstClr>
              </a:solidFill>
              <a:latin typeface="Calibri" panose="020F0502020204030204"/>
              <a:cs typeface="+mn-cs"/>
            </a:endParaRPr>
          </a:p>
        </p:txBody>
      </p:sp>
      <p:pic>
        <p:nvPicPr>
          <p:cNvPr id="5" name="Resim 4"/>
          <p:cNvPicPr>
            <a:picLocks noChangeAspect="1"/>
          </p:cNvPicPr>
          <p:nvPr/>
        </p:nvPicPr>
        <p:blipFill>
          <a:blip r:embed="rId2"/>
          <a:stretch>
            <a:fillRect/>
          </a:stretch>
        </p:blipFill>
        <p:spPr>
          <a:xfrm>
            <a:off x="199690" y="1120303"/>
            <a:ext cx="8858920" cy="5601173"/>
          </a:xfrm>
          <a:prstGeom prst="rect">
            <a:avLst/>
          </a:prstGeom>
        </p:spPr>
      </p:pic>
    </p:spTree>
    <p:extLst>
      <p:ext uri="{BB962C8B-B14F-4D97-AF65-F5344CB8AC3E}">
        <p14:creationId xmlns:p14="http://schemas.microsoft.com/office/powerpoint/2010/main" val="33371309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29</a:t>
            </a:fld>
            <a:endParaRPr lang="tr-TR">
              <a:solidFill>
                <a:prstClr val="black">
                  <a:tint val="75000"/>
                </a:prstClr>
              </a:solidFill>
              <a:latin typeface="Calibri" panose="020F0502020204030204"/>
              <a:cs typeface="+mn-cs"/>
            </a:endParaRPr>
          </a:p>
        </p:txBody>
      </p:sp>
      <p:pic>
        <p:nvPicPr>
          <p:cNvPr id="3" name="Resim 2"/>
          <p:cNvPicPr>
            <a:picLocks noChangeAspect="1"/>
          </p:cNvPicPr>
          <p:nvPr/>
        </p:nvPicPr>
        <p:blipFill>
          <a:blip r:embed="rId2"/>
          <a:stretch>
            <a:fillRect/>
          </a:stretch>
        </p:blipFill>
        <p:spPr>
          <a:xfrm>
            <a:off x="173088" y="1268760"/>
            <a:ext cx="8912123" cy="5062303"/>
          </a:xfrm>
          <a:prstGeom prst="rect">
            <a:avLst/>
          </a:prstGeom>
        </p:spPr>
      </p:pic>
    </p:spTree>
    <p:extLst>
      <p:ext uri="{BB962C8B-B14F-4D97-AF65-F5344CB8AC3E}">
        <p14:creationId xmlns:p14="http://schemas.microsoft.com/office/powerpoint/2010/main" val="9368018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a:xfrm>
            <a:off x="628650" y="1700808"/>
            <a:ext cx="7886700" cy="4476155"/>
          </a:xfrm>
        </p:spPr>
        <p:txBody>
          <a:bodyPr>
            <a:normAutofit/>
          </a:bodyPr>
          <a:lstStyle/>
          <a:p>
            <a:pPr marL="0" indent="0" algn="just">
              <a:buNone/>
            </a:pPr>
            <a:r>
              <a:rPr lang="tr-TR" sz="2400" b="1" dirty="0" smtClean="0">
                <a:solidFill>
                  <a:srgbClr val="FF0000"/>
                </a:solidFill>
                <a:cs typeface="Arial" panose="020B0604020202020204" pitchFamily="34" charset="0"/>
              </a:rPr>
              <a:t>Mevzuat </a:t>
            </a:r>
            <a:r>
              <a:rPr lang="tr-TR" sz="2400" b="1" dirty="0">
                <a:solidFill>
                  <a:srgbClr val="FF0000"/>
                </a:solidFill>
                <a:cs typeface="Arial" panose="020B0604020202020204" pitchFamily="34" charset="0"/>
              </a:rPr>
              <a:t>taslakları hazırlanırken uyulması gereken  </a:t>
            </a:r>
            <a:r>
              <a:rPr lang="tr-TR" sz="2400" b="1" dirty="0" smtClean="0">
                <a:solidFill>
                  <a:srgbClr val="FF0000"/>
                </a:solidFill>
                <a:cs typeface="Arial" panose="020B0604020202020204" pitchFamily="34" charset="0"/>
              </a:rPr>
              <a:t>ilkeler</a:t>
            </a:r>
            <a:r>
              <a:rPr lang="tr-TR" sz="2400" b="1" dirty="0">
                <a:solidFill>
                  <a:srgbClr val="FF0000"/>
                </a:solidFill>
                <a:cs typeface="Arial" panose="020B0604020202020204" pitchFamily="34" charset="0"/>
              </a:rPr>
              <a:t>:</a:t>
            </a:r>
            <a:endParaRPr lang="tr-TR" sz="2400" b="1" dirty="0" smtClean="0">
              <a:solidFill>
                <a:srgbClr val="FF0000"/>
              </a:solidFill>
              <a:cs typeface="Arial" panose="020B0604020202020204" pitchFamily="34" charset="0"/>
            </a:endParaRPr>
          </a:p>
          <a:p>
            <a:pPr marL="0" indent="0" algn="just">
              <a:buNone/>
            </a:pPr>
            <a:endParaRPr lang="tr-TR" sz="2400" b="1" dirty="0">
              <a:solidFill>
                <a:schemeClr val="tx1"/>
              </a:solidFill>
              <a:cs typeface="Arial" panose="020B0604020202020204" pitchFamily="34" charset="0"/>
            </a:endParaRPr>
          </a:p>
          <a:p>
            <a:pPr algn="just"/>
            <a:r>
              <a:rPr lang="tr-TR" sz="2400" b="1" dirty="0" smtClean="0">
                <a:solidFill>
                  <a:schemeClr val="tx1"/>
                </a:solidFill>
                <a:cs typeface="Arial" panose="020B0604020202020204" pitchFamily="34" charset="0"/>
              </a:rPr>
              <a:t>üst </a:t>
            </a:r>
            <a:r>
              <a:rPr lang="tr-TR" sz="2400" b="1" dirty="0">
                <a:solidFill>
                  <a:schemeClr val="tx1"/>
                </a:solidFill>
                <a:cs typeface="Arial" panose="020B0604020202020204" pitchFamily="34" charset="0"/>
              </a:rPr>
              <a:t>hukuk normlarına uygunluk</a:t>
            </a:r>
          </a:p>
          <a:p>
            <a:pPr algn="just"/>
            <a:r>
              <a:rPr lang="tr-TR" sz="2400" b="1" dirty="0" smtClean="0">
                <a:solidFill>
                  <a:schemeClr val="tx1"/>
                </a:solidFill>
                <a:cs typeface="Arial" panose="020B0604020202020204" pitchFamily="34" charset="0"/>
              </a:rPr>
              <a:t>düzenleme </a:t>
            </a:r>
            <a:r>
              <a:rPr lang="tr-TR" sz="2400" b="1" dirty="0">
                <a:solidFill>
                  <a:schemeClr val="tx1"/>
                </a:solidFill>
                <a:cs typeface="Arial" panose="020B0604020202020204" pitchFamily="34" charset="0"/>
              </a:rPr>
              <a:t>amacına uygunluk</a:t>
            </a:r>
          </a:p>
          <a:p>
            <a:pPr algn="just"/>
            <a:r>
              <a:rPr lang="tr-TR" sz="2400" b="1" dirty="0" smtClean="0">
                <a:solidFill>
                  <a:schemeClr val="tx1"/>
                </a:solidFill>
                <a:cs typeface="Arial" panose="020B0604020202020204" pitchFamily="34" charset="0"/>
              </a:rPr>
              <a:t>yargı </a:t>
            </a:r>
            <a:r>
              <a:rPr lang="tr-TR" sz="2400" b="1" dirty="0">
                <a:solidFill>
                  <a:schemeClr val="tx1"/>
                </a:solidFill>
                <a:cs typeface="Arial" panose="020B0604020202020204" pitchFamily="34" charset="0"/>
              </a:rPr>
              <a:t>kararları</a:t>
            </a:r>
          </a:p>
          <a:p>
            <a:pPr algn="just"/>
            <a:r>
              <a:rPr lang="tr-TR" sz="2400" b="1" dirty="0" smtClean="0">
                <a:solidFill>
                  <a:schemeClr val="tx1"/>
                </a:solidFill>
                <a:cs typeface="Arial" panose="020B0604020202020204" pitchFamily="34" charset="0"/>
              </a:rPr>
              <a:t>düzenlenen </a:t>
            </a:r>
            <a:r>
              <a:rPr lang="tr-TR" sz="2400" b="1" dirty="0">
                <a:solidFill>
                  <a:schemeClr val="tx1"/>
                </a:solidFill>
                <a:cs typeface="Arial" panose="020B0604020202020204" pitchFamily="34" charset="0"/>
              </a:rPr>
              <a:t>alana ilişkin mevzuat</a:t>
            </a:r>
          </a:p>
          <a:p>
            <a:pPr algn="just"/>
            <a:r>
              <a:rPr lang="tr-TR" sz="2400" b="1" dirty="0" smtClean="0">
                <a:solidFill>
                  <a:schemeClr val="tx1"/>
                </a:solidFill>
                <a:cs typeface="Arial" panose="020B0604020202020204" pitchFamily="34" charset="0"/>
              </a:rPr>
              <a:t>değişiklik </a:t>
            </a:r>
            <a:r>
              <a:rPr lang="tr-TR" sz="2400" b="1" dirty="0">
                <a:solidFill>
                  <a:schemeClr val="tx1"/>
                </a:solidFill>
                <a:cs typeface="Arial" panose="020B0604020202020204" pitchFamily="34" charset="0"/>
              </a:rPr>
              <a:t>taslaklarında asıl mevzuata uygunluk</a:t>
            </a:r>
          </a:p>
          <a:p>
            <a:pPr algn="just"/>
            <a:r>
              <a:rPr lang="tr-TR" sz="2400" b="1" dirty="0" smtClean="0">
                <a:solidFill>
                  <a:schemeClr val="tx1"/>
                </a:solidFill>
                <a:cs typeface="Arial" panose="020B0604020202020204" pitchFamily="34" charset="0"/>
              </a:rPr>
              <a:t> </a:t>
            </a:r>
            <a:r>
              <a:rPr lang="tr-TR" sz="2400" b="1" dirty="0">
                <a:solidFill>
                  <a:schemeClr val="tx1"/>
                </a:solidFill>
                <a:cs typeface="Arial" panose="020B0604020202020204" pitchFamily="34" charset="0"/>
              </a:rPr>
              <a:t>kapsam maddesi</a:t>
            </a:r>
          </a:p>
          <a:p>
            <a:pPr algn="just"/>
            <a:r>
              <a:rPr lang="tr-TR" sz="2400" b="1" dirty="0" smtClean="0">
                <a:solidFill>
                  <a:schemeClr val="tx1"/>
                </a:solidFill>
                <a:cs typeface="Arial" panose="020B0604020202020204" pitchFamily="34" charset="0"/>
              </a:rPr>
              <a:t>madde </a:t>
            </a:r>
            <a:r>
              <a:rPr lang="tr-TR" sz="2400" b="1" dirty="0">
                <a:solidFill>
                  <a:schemeClr val="tx1"/>
                </a:solidFill>
                <a:cs typeface="Arial" panose="020B0604020202020204" pitchFamily="34" charset="0"/>
              </a:rPr>
              <a:t>metinlerinin kısa ve anlaşılır olması </a:t>
            </a:r>
          </a:p>
          <a:p>
            <a:pPr algn="just"/>
            <a:endParaRPr lang="tr-TR" sz="2000" dirty="0"/>
          </a:p>
          <a:p>
            <a:pPr indent="-457200" algn="just">
              <a:spcBef>
                <a:spcPts val="600"/>
              </a:spcBef>
            </a:pPr>
            <a:endParaRPr lang="tr-TR" sz="1800" dirty="0"/>
          </a:p>
          <a:p>
            <a:pPr indent="-457200" algn="just">
              <a:spcBef>
                <a:spcPts val="600"/>
              </a:spcBef>
            </a:pPr>
            <a:endParaRPr lang="tr-TR" sz="1800" dirty="0"/>
          </a:p>
        </p:txBody>
      </p:sp>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3</a:t>
            </a:fld>
            <a:endParaRPr lang="tr-T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2179638"/>
            <a:ext cx="7886700" cy="3997325"/>
          </a:xfrm>
        </p:spPr>
        <p:txBody>
          <a:bodyPr>
            <a:normAutofit/>
          </a:bodyPr>
          <a:lstStyle/>
          <a:p>
            <a:pPr marL="514350" indent="-514350" algn="just">
              <a:buNone/>
            </a:pPr>
            <a:r>
              <a:rPr lang="tr-TR" dirty="0"/>
              <a:t>	</a:t>
            </a:r>
            <a:endParaRPr lang="tr-TR" sz="2900" b="1" u="sng" dirty="0">
              <a:solidFill>
                <a:srgbClr val="0000FF"/>
              </a:solidFill>
            </a:endParaRPr>
          </a:p>
        </p:txBody>
      </p:sp>
      <p:sp>
        <p:nvSpPr>
          <p:cNvPr id="7" name="6 Dikdörtgen"/>
          <p:cNvSpPr/>
          <p:nvPr/>
        </p:nvSpPr>
        <p:spPr>
          <a:xfrm>
            <a:off x="467544" y="1916832"/>
            <a:ext cx="8136904" cy="3083921"/>
          </a:xfrm>
          <a:prstGeom prst="rect">
            <a:avLst/>
          </a:prstGeom>
        </p:spPr>
        <p:txBody>
          <a:bodyPr wrap="square">
            <a:spAutoFit/>
          </a:bodyPr>
          <a:lstStyle/>
          <a:p>
            <a:pPr algn="ctr">
              <a:lnSpc>
                <a:spcPct val="90000"/>
              </a:lnSpc>
            </a:pPr>
            <a:endParaRPr lang="tr-TR" sz="2400" b="1" dirty="0">
              <a:solidFill>
                <a:srgbClr val="FF0000"/>
              </a:solidFill>
            </a:endParaRPr>
          </a:p>
          <a:p>
            <a:pPr algn="ctr">
              <a:lnSpc>
                <a:spcPct val="90000"/>
              </a:lnSpc>
            </a:pPr>
            <a:r>
              <a:rPr lang="tr-TR" sz="2400" b="1" dirty="0">
                <a:solidFill>
                  <a:srgbClr val="FF0000"/>
                </a:solidFill>
                <a:latin typeface="Garamond" panose="02020404030301010803" pitchFamily="18" charset="0"/>
              </a:rPr>
              <a:t>Ek madde;</a:t>
            </a:r>
          </a:p>
          <a:p>
            <a:pPr algn="ctr">
              <a:lnSpc>
                <a:spcPct val="90000"/>
              </a:lnSpc>
            </a:pPr>
            <a:r>
              <a:rPr lang="tr-TR" sz="2400" b="1" dirty="0">
                <a:latin typeface="Garamond" panose="02020404030301010803" pitchFamily="18" charset="0"/>
              </a:rPr>
              <a:t> </a:t>
            </a:r>
          </a:p>
          <a:p>
            <a:pPr marL="342900" indent="-342900" algn="just">
              <a:lnSpc>
                <a:spcPct val="90000"/>
              </a:lnSpc>
              <a:buFont typeface="Arial" pitchFamily="34" charset="0"/>
              <a:buChar char="•"/>
            </a:pPr>
            <a:r>
              <a:rPr lang="tr-TR" sz="2400" b="1" dirty="0">
                <a:latin typeface="Garamond" panose="02020404030301010803" pitchFamily="18" charset="0"/>
              </a:rPr>
              <a:t>Mevcut maddelerden birine eklenememesi ve mevcut maddelerin sıralamasına uygun düşmemesi durumunda yapılabilir.</a:t>
            </a:r>
          </a:p>
          <a:p>
            <a:pPr marL="342900" indent="-342900" algn="just">
              <a:lnSpc>
                <a:spcPct val="90000"/>
              </a:lnSpc>
              <a:buFont typeface="Arial" pitchFamily="34" charset="0"/>
              <a:buChar char="•"/>
            </a:pPr>
            <a:endParaRPr lang="nb-NO" sz="2400" b="1" dirty="0">
              <a:latin typeface="Garamond" panose="02020404030301010803" pitchFamily="18" charset="0"/>
            </a:endParaRPr>
          </a:p>
          <a:p>
            <a:pPr marL="342900" indent="-342900" algn="just">
              <a:lnSpc>
                <a:spcPct val="90000"/>
              </a:lnSpc>
              <a:buFont typeface="Arial" pitchFamily="34" charset="0"/>
              <a:buChar char="•"/>
            </a:pPr>
            <a:r>
              <a:rPr lang="tr-TR" sz="2400" b="1" dirty="0">
                <a:latin typeface="Garamond" panose="02020404030301010803" pitchFamily="18" charset="0"/>
              </a:rPr>
              <a:t>Yürürlük maddesinden ve varsa geçici maddelerden önce yer alır.</a:t>
            </a:r>
          </a:p>
        </p:txBody>
      </p:sp>
    </p:spTree>
    <p:extLst>
      <p:ext uri="{BB962C8B-B14F-4D97-AF65-F5344CB8AC3E}">
        <p14:creationId xmlns:p14="http://schemas.microsoft.com/office/powerpoint/2010/main" val="23652153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95536" y="1268561"/>
            <a:ext cx="8229600" cy="576263"/>
          </a:xfrm>
          <a:prstGeom prst="rect">
            <a:avLst/>
          </a:prstGeom>
        </p:spPr>
        <p:txBody>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9pPr>
          </a:lstStyle>
          <a:p>
            <a:pPr eaLnBrk="1" hangingPunct="1">
              <a:defRPr/>
            </a:pPr>
            <a:r>
              <a:rPr lang="tr-TR" sz="2400" b="1" kern="0" dirty="0" smtClean="0">
                <a:solidFill>
                  <a:srgbClr val="FF0000"/>
                </a:solidFill>
                <a:effectLst/>
              </a:rPr>
              <a:t>Örnek</a:t>
            </a:r>
          </a:p>
        </p:txBody>
      </p:sp>
      <p:sp>
        <p:nvSpPr>
          <p:cNvPr id="3" name="Rectangle 3"/>
          <p:cNvSpPr txBox="1">
            <a:spLocks noChangeArrowheads="1"/>
          </p:cNvSpPr>
          <p:nvPr/>
        </p:nvSpPr>
        <p:spPr>
          <a:xfrm>
            <a:off x="539552" y="1844824"/>
            <a:ext cx="8229600" cy="5140325"/>
          </a:xfrm>
          <a:prstGeom prst="rect">
            <a:avLst/>
          </a:prstGeom>
        </p:spPr>
        <p:txBody>
          <a:bodyPr/>
          <a:lst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eaLnBrk="1" hangingPunct="1">
              <a:buClr>
                <a:srgbClr val="FFCC66"/>
              </a:buClr>
              <a:buFont typeface="Wingdings" panose="05000000000000000000" pitchFamily="2" charset="2"/>
              <a:buNone/>
              <a:defRPr/>
            </a:pPr>
            <a:r>
              <a:rPr lang="tr-TR" sz="2200" kern="0" dirty="0" smtClean="0">
                <a:effectLst/>
                <a:latin typeface="Garamond" panose="02020404030301010803" pitchFamily="18" charset="0"/>
              </a:rPr>
              <a:t>	</a:t>
            </a:r>
            <a:r>
              <a:rPr lang="tr-TR" sz="2200" b="1" kern="0" dirty="0" smtClean="0">
                <a:effectLst/>
                <a:latin typeface="Garamond" panose="02020404030301010803" pitchFamily="18" charset="0"/>
              </a:rPr>
              <a:t>MADDE …</a:t>
            </a:r>
            <a:r>
              <a:rPr lang="tr-TR" sz="2200" kern="0" dirty="0" smtClean="0">
                <a:effectLst/>
                <a:latin typeface="Garamond" panose="02020404030301010803" pitchFamily="18" charset="0"/>
              </a:rPr>
              <a:t>- … tarihli ve …. sayılı …..Kanununa aşağıdaki madde eklenmiştir.</a:t>
            </a:r>
            <a:r>
              <a:rPr lang="tr-TR" sz="2200" kern="0" dirty="0">
                <a:effectLst/>
                <a:latin typeface="Garamond" panose="02020404030301010803" pitchFamily="18" charset="0"/>
              </a:rPr>
              <a:t>	</a:t>
            </a:r>
            <a:endParaRPr lang="tr-TR" sz="2200" kern="0" dirty="0" smtClean="0">
              <a:effectLst/>
              <a:latin typeface="Garamond" panose="02020404030301010803" pitchFamily="18" charset="0"/>
            </a:endParaRPr>
          </a:p>
          <a:p>
            <a:pPr marL="0" indent="0" algn="just" eaLnBrk="1" hangingPunct="1">
              <a:buClr>
                <a:srgbClr val="FFCC66"/>
              </a:buClr>
              <a:buFont typeface="Wingdings" panose="05000000000000000000" pitchFamily="2" charset="2"/>
              <a:buNone/>
              <a:defRPr/>
            </a:pPr>
            <a:r>
              <a:rPr lang="tr-TR" sz="2200" kern="0" dirty="0" smtClean="0">
                <a:effectLst/>
                <a:latin typeface="Garamond" panose="02020404030301010803" pitchFamily="18" charset="0"/>
              </a:rPr>
              <a:t>	</a:t>
            </a:r>
            <a:r>
              <a:rPr lang="tr-TR" sz="2200" kern="0" dirty="0">
                <a:effectLst/>
                <a:latin typeface="Garamond" panose="02020404030301010803" pitchFamily="18" charset="0"/>
              </a:rPr>
              <a:t>"</a:t>
            </a:r>
            <a:r>
              <a:rPr lang="tr-TR" sz="2200" kern="0" dirty="0" smtClean="0">
                <a:effectLst/>
                <a:latin typeface="Garamond" panose="02020404030301010803" pitchFamily="18" charset="0"/>
              </a:rPr>
              <a:t>Kayıtların yenilenmesi</a:t>
            </a:r>
          </a:p>
          <a:p>
            <a:pPr marL="0" indent="0" algn="just" eaLnBrk="1" hangingPunct="1">
              <a:buClr>
                <a:srgbClr val="FFCC66"/>
              </a:buClr>
              <a:buFont typeface="Wingdings" panose="05000000000000000000" pitchFamily="2" charset="2"/>
              <a:buNone/>
              <a:defRPr/>
            </a:pPr>
            <a:r>
              <a:rPr lang="tr-TR" sz="2200" kern="0" dirty="0">
                <a:effectLst/>
                <a:latin typeface="Garamond" panose="02020404030301010803" pitchFamily="18" charset="0"/>
              </a:rPr>
              <a:t>	</a:t>
            </a:r>
            <a:r>
              <a:rPr lang="tr-TR" sz="2200" kern="0" dirty="0" smtClean="0">
                <a:effectLst/>
                <a:latin typeface="Garamond" panose="02020404030301010803" pitchFamily="18" charset="0"/>
              </a:rPr>
              <a:t>EK MADDE 12- (1) Kayıtlar, ilgililerin başvurusu üzerine üç yılda bir yenilenir. Üçüncü yılın dolduğu tarihten itibaren bir ay içerisinde başvurmayanların kayıtları silinir." </a:t>
            </a:r>
          </a:p>
          <a:p>
            <a:pPr marL="0" indent="0" algn="just" eaLnBrk="1" hangingPunct="1">
              <a:buClr>
                <a:srgbClr val="FFCC66"/>
              </a:buClr>
              <a:buFont typeface="Wingdings" panose="05000000000000000000" pitchFamily="2" charset="2"/>
              <a:buNone/>
              <a:defRPr/>
            </a:pPr>
            <a:r>
              <a:rPr lang="tr-TR" sz="2200" kern="0" dirty="0" smtClean="0">
                <a:effectLst/>
                <a:latin typeface="Garamond" panose="02020404030301010803" pitchFamily="18" charset="0"/>
              </a:rPr>
              <a:t>	</a:t>
            </a:r>
            <a:r>
              <a:rPr lang="tr-TR" sz="2200" b="1" kern="0" dirty="0">
                <a:effectLst/>
                <a:latin typeface="Garamond" panose="02020404030301010803" pitchFamily="18" charset="0"/>
              </a:rPr>
              <a:t>MADDE …</a:t>
            </a:r>
            <a:r>
              <a:rPr lang="tr-TR" sz="2200" kern="0" dirty="0">
                <a:effectLst/>
                <a:latin typeface="Garamond" panose="02020404030301010803" pitchFamily="18" charset="0"/>
              </a:rPr>
              <a:t>- … t</a:t>
            </a:r>
            <a:r>
              <a:rPr lang="tr-TR" sz="2200" kern="0" dirty="0" smtClean="0">
                <a:effectLst/>
                <a:latin typeface="Garamond" panose="02020404030301010803" pitchFamily="18" charset="0"/>
              </a:rPr>
              <a:t>arihli ve </a:t>
            </a:r>
            <a:r>
              <a:rPr lang="tr-TR" sz="2200" kern="0" dirty="0">
                <a:effectLst/>
                <a:latin typeface="Garamond" panose="02020404030301010803" pitchFamily="18" charset="0"/>
              </a:rPr>
              <a:t>…. </a:t>
            </a:r>
            <a:r>
              <a:rPr lang="tr-TR" sz="2200" kern="0" dirty="0" smtClean="0">
                <a:effectLst/>
                <a:latin typeface="Garamond" panose="02020404030301010803" pitchFamily="18" charset="0"/>
              </a:rPr>
              <a:t>sayılı…..</a:t>
            </a:r>
            <a:r>
              <a:rPr lang="tr-TR" sz="2200" kern="0" dirty="0">
                <a:effectLst/>
                <a:latin typeface="Garamond" panose="02020404030301010803" pitchFamily="18" charset="0"/>
              </a:rPr>
              <a:t>Kanununa </a:t>
            </a:r>
            <a:r>
              <a:rPr lang="tr-TR" sz="2200" kern="0" dirty="0" smtClean="0">
                <a:effectLst/>
                <a:latin typeface="Garamond" panose="02020404030301010803" pitchFamily="18" charset="0"/>
              </a:rPr>
              <a:t>12 </a:t>
            </a:r>
            <a:r>
              <a:rPr lang="tr-TR" sz="2200" kern="0" dirty="0" err="1" smtClean="0">
                <a:effectLst/>
                <a:latin typeface="Garamond" panose="02020404030301010803" pitchFamily="18" charset="0"/>
              </a:rPr>
              <a:t>nci</a:t>
            </a:r>
            <a:r>
              <a:rPr lang="tr-TR" sz="2200" kern="0" dirty="0" smtClean="0">
                <a:effectLst/>
                <a:latin typeface="Garamond" panose="02020404030301010803" pitchFamily="18" charset="0"/>
              </a:rPr>
              <a:t> maddeden sonra gelmek üzere aşağıdaki </a:t>
            </a:r>
            <a:r>
              <a:rPr lang="tr-TR" sz="2200" kern="0" dirty="0">
                <a:effectLst/>
                <a:latin typeface="Garamond" panose="02020404030301010803" pitchFamily="18" charset="0"/>
              </a:rPr>
              <a:t>madde eklenmiştir.	</a:t>
            </a:r>
          </a:p>
          <a:p>
            <a:pPr marL="0" indent="0" algn="just" eaLnBrk="1" hangingPunct="1">
              <a:buClr>
                <a:srgbClr val="FFCC66"/>
              </a:buClr>
              <a:buFont typeface="Wingdings" panose="05000000000000000000" pitchFamily="2" charset="2"/>
              <a:buNone/>
              <a:defRPr/>
            </a:pPr>
            <a:r>
              <a:rPr lang="tr-TR" sz="2200" kern="0" dirty="0">
                <a:effectLst/>
                <a:latin typeface="Garamond" panose="02020404030301010803" pitchFamily="18" charset="0"/>
              </a:rPr>
              <a:t>	"Kayıtların yenilenmesi</a:t>
            </a:r>
          </a:p>
          <a:p>
            <a:pPr marL="0" indent="0" algn="just" eaLnBrk="1" hangingPunct="1">
              <a:buClr>
                <a:srgbClr val="FFCC66"/>
              </a:buClr>
              <a:buFont typeface="Wingdings" panose="05000000000000000000" pitchFamily="2" charset="2"/>
              <a:buNone/>
              <a:defRPr/>
            </a:pPr>
            <a:r>
              <a:rPr lang="tr-TR" sz="2200" kern="0" dirty="0">
                <a:effectLst/>
                <a:latin typeface="Garamond" panose="02020404030301010803" pitchFamily="18" charset="0"/>
              </a:rPr>
              <a:t>	</a:t>
            </a:r>
            <a:r>
              <a:rPr lang="tr-TR" sz="2200" kern="0" dirty="0" smtClean="0">
                <a:effectLst/>
                <a:latin typeface="Garamond" panose="02020404030301010803" pitchFamily="18" charset="0"/>
              </a:rPr>
              <a:t>MADDE 12/A- (1) Kayıtlar, </a:t>
            </a:r>
            <a:r>
              <a:rPr lang="tr-TR" sz="2200" kern="0" dirty="0">
                <a:effectLst/>
                <a:latin typeface="Garamond" panose="02020404030301010803" pitchFamily="18" charset="0"/>
              </a:rPr>
              <a:t>ilgililerin başvurusu üzerine üç yılda bir yenilenir. Üçüncü yılın dolduğu tarihten itibaren </a:t>
            </a:r>
            <a:r>
              <a:rPr lang="tr-TR" sz="2200" kern="0" dirty="0" smtClean="0">
                <a:effectLst/>
                <a:latin typeface="Garamond" panose="02020404030301010803" pitchFamily="18" charset="0"/>
              </a:rPr>
              <a:t>bir </a:t>
            </a:r>
            <a:r>
              <a:rPr lang="tr-TR" sz="2200" kern="0" dirty="0">
                <a:effectLst/>
                <a:latin typeface="Garamond" panose="02020404030301010803" pitchFamily="18" charset="0"/>
              </a:rPr>
              <a:t>ay içerisinde başvurmayanların kayıtları silinir." </a:t>
            </a:r>
          </a:p>
          <a:p>
            <a:pPr marL="0" indent="0" algn="just" eaLnBrk="1" hangingPunct="1">
              <a:buClr>
                <a:srgbClr val="FFCC66"/>
              </a:buClr>
              <a:buFont typeface="Wingdings" panose="05000000000000000000" pitchFamily="2" charset="2"/>
              <a:buNone/>
              <a:defRPr/>
            </a:pPr>
            <a:endParaRPr lang="tr-TR" sz="2200" kern="0" dirty="0" smtClean="0">
              <a:effectLst/>
              <a:latin typeface="Garamond" panose="02020404030301010803" pitchFamily="18" charset="0"/>
            </a:endParaRPr>
          </a:p>
        </p:txBody>
      </p:sp>
    </p:spTree>
    <p:extLst>
      <p:ext uri="{BB962C8B-B14F-4D97-AF65-F5344CB8AC3E}">
        <p14:creationId xmlns:p14="http://schemas.microsoft.com/office/powerpoint/2010/main" val="3628874744"/>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46894" y="1268760"/>
            <a:ext cx="8229600" cy="560387"/>
          </a:xfrm>
          <a:prstGeom prst="rect">
            <a:avLst/>
          </a:prstGeom>
        </p:spPr>
        <p:txBody>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9pPr>
          </a:lstStyle>
          <a:p>
            <a:pPr eaLnBrk="1" hangingPunct="1">
              <a:defRPr/>
            </a:pPr>
            <a:r>
              <a:rPr lang="tr-TR" sz="1400" b="1" kern="0" dirty="0" smtClean="0">
                <a:solidFill>
                  <a:srgbClr val="FF0000"/>
                </a:solidFill>
                <a:effectLst/>
                <a:latin typeface="Garamond" panose="02020404030301010803" pitchFamily="18" charset="0"/>
              </a:rPr>
              <a:t> </a:t>
            </a:r>
            <a:r>
              <a:rPr lang="tr-TR" sz="2400" b="1" kern="0" dirty="0" smtClean="0">
                <a:solidFill>
                  <a:srgbClr val="FF0000"/>
                </a:solidFill>
                <a:effectLst/>
                <a:latin typeface="Garamond" panose="02020404030301010803" pitchFamily="18" charset="0"/>
              </a:rPr>
              <a:t>Düzenlemenin Belirli Bir Bölümüne Eklenecek Madde</a:t>
            </a:r>
            <a:br>
              <a:rPr lang="tr-TR" sz="2400" b="1" kern="0" dirty="0" smtClean="0">
                <a:solidFill>
                  <a:srgbClr val="FF0000"/>
                </a:solidFill>
                <a:effectLst/>
                <a:latin typeface="Garamond" panose="02020404030301010803" pitchFamily="18" charset="0"/>
              </a:rPr>
            </a:br>
            <a:endParaRPr lang="tr-TR" sz="2400" b="1" kern="0" dirty="0" smtClean="0">
              <a:solidFill>
                <a:srgbClr val="FF0000"/>
              </a:solidFill>
              <a:effectLst/>
              <a:latin typeface="Garamond" panose="02020404030301010803" pitchFamily="18" charset="0"/>
            </a:endParaRPr>
          </a:p>
        </p:txBody>
      </p:sp>
      <p:sp>
        <p:nvSpPr>
          <p:cNvPr id="3" name="Rectangle 3"/>
          <p:cNvSpPr txBox="1">
            <a:spLocks noChangeArrowheads="1"/>
          </p:cNvSpPr>
          <p:nvPr/>
        </p:nvSpPr>
        <p:spPr>
          <a:xfrm>
            <a:off x="430213" y="1916831"/>
            <a:ext cx="8462962" cy="4175993"/>
          </a:xfrm>
          <a:prstGeom prst="rect">
            <a:avLst/>
          </a:prstGeom>
        </p:spPr>
        <p:txBody>
          <a:bodyPr/>
          <a:lst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eaLnBrk="1" hangingPunct="1">
              <a:lnSpc>
                <a:spcPct val="80000"/>
              </a:lnSpc>
              <a:buClr>
                <a:srgbClr val="FFCC66"/>
              </a:buClr>
              <a:buFont typeface="Wingdings" panose="05000000000000000000" pitchFamily="2" charset="2"/>
              <a:buNone/>
              <a:defRPr/>
            </a:pPr>
            <a:r>
              <a:rPr lang="tr-TR" sz="2400" b="1" kern="0" dirty="0" smtClean="0">
                <a:latin typeface="Garamond" panose="02020404030301010803" pitchFamily="18" charset="0"/>
              </a:rPr>
              <a:t>	</a:t>
            </a:r>
            <a:endParaRPr lang="tr-TR" sz="2400" b="1" kern="0" dirty="0" smtClean="0">
              <a:effectLst/>
              <a:latin typeface="Garamond" panose="02020404030301010803" pitchFamily="18" charset="0"/>
            </a:endParaRPr>
          </a:p>
          <a:p>
            <a:pPr algn="just" eaLnBrk="1" hangingPunct="1">
              <a:lnSpc>
                <a:spcPct val="80000"/>
              </a:lnSpc>
              <a:buClr>
                <a:srgbClr val="FFCC66"/>
              </a:buClr>
              <a:buFont typeface="Wingdings" panose="05000000000000000000" pitchFamily="2" charset="2"/>
              <a:buNone/>
              <a:defRPr/>
            </a:pPr>
            <a:r>
              <a:rPr lang="tr-TR" sz="2400" b="1" kern="0" dirty="0" smtClean="0">
                <a:effectLst/>
                <a:latin typeface="Garamond" panose="02020404030301010803" pitchFamily="18" charset="0"/>
              </a:rPr>
              <a:t>	           MADDE 25-</a:t>
            </a:r>
            <a:r>
              <a:rPr lang="tr-TR" sz="2400" kern="0" dirty="0" smtClean="0">
                <a:effectLst/>
                <a:latin typeface="Garamond" panose="02020404030301010803" pitchFamily="18" charset="0"/>
              </a:rPr>
              <a:t> … sayılı Kanuna 20/A maddesinden sonra gelmek üzere aşağıdaki madde eklenmiştir.</a:t>
            </a:r>
          </a:p>
          <a:p>
            <a:pPr algn="just" eaLnBrk="1" hangingPunct="1">
              <a:lnSpc>
                <a:spcPct val="80000"/>
              </a:lnSpc>
              <a:buClr>
                <a:srgbClr val="FFCC66"/>
              </a:buClr>
              <a:buFont typeface="Wingdings" panose="05000000000000000000" pitchFamily="2" charset="2"/>
              <a:buNone/>
              <a:defRPr/>
            </a:pPr>
            <a:r>
              <a:rPr lang="tr-TR" sz="2400" kern="0" dirty="0" smtClean="0">
                <a:effectLst/>
                <a:latin typeface="Garamond" panose="02020404030301010803" pitchFamily="18" charset="0"/>
              </a:rPr>
              <a:t> </a:t>
            </a:r>
          </a:p>
          <a:p>
            <a:pPr algn="just" eaLnBrk="1" hangingPunct="1">
              <a:lnSpc>
                <a:spcPct val="80000"/>
              </a:lnSpc>
              <a:buClr>
                <a:srgbClr val="FFCC66"/>
              </a:buClr>
              <a:buFont typeface="Wingdings" panose="05000000000000000000" pitchFamily="2" charset="2"/>
              <a:buNone/>
              <a:defRPr/>
            </a:pPr>
            <a:r>
              <a:rPr lang="tr-TR" sz="2400" kern="0" dirty="0" smtClean="0">
                <a:effectLst/>
                <a:latin typeface="Garamond" panose="02020404030301010803" pitchFamily="18" charset="0"/>
              </a:rPr>
              <a:t>		“Strateji Geliştirme Başkanlığı </a:t>
            </a:r>
          </a:p>
          <a:p>
            <a:pPr algn="just" eaLnBrk="1" hangingPunct="1">
              <a:lnSpc>
                <a:spcPct val="80000"/>
              </a:lnSpc>
              <a:buClr>
                <a:srgbClr val="FFCC66"/>
              </a:buClr>
              <a:buFont typeface="Wingdings" panose="05000000000000000000" pitchFamily="2" charset="2"/>
              <a:buNone/>
              <a:defRPr/>
            </a:pPr>
            <a:r>
              <a:rPr lang="tr-TR" sz="2400" kern="0" dirty="0" smtClean="0">
                <a:effectLst/>
                <a:latin typeface="Garamond" panose="02020404030301010803" pitchFamily="18" charset="0"/>
              </a:rPr>
              <a:t>		MADDE 20/B- (1) Strateji Geliştirme Başkanlığı aşağıdaki görevleri yapar:</a:t>
            </a:r>
          </a:p>
          <a:p>
            <a:pPr algn="just" eaLnBrk="1" hangingPunct="1">
              <a:lnSpc>
                <a:spcPct val="80000"/>
              </a:lnSpc>
              <a:buClr>
                <a:srgbClr val="FFCC66"/>
              </a:buClr>
              <a:buFont typeface="Wingdings" panose="05000000000000000000" pitchFamily="2" charset="2"/>
              <a:buNone/>
              <a:defRPr/>
            </a:pPr>
            <a:r>
              <a:rPr lang="tr-TR" sz="2400" kern="0" dirty="0" smtClean="0">
                <a:effectLst/>
                <a:latin typeface="Garamond" panose="02020404030301010803" pitchFamily="18" charset="0"/>
              </a:rPr>
              <a:t>		a) ...</a:t>
            </a:r>
          </a:p>
          <a:p>
            <a:pPr algn="just" eaLnBrk="1" hangingPunct="1">
              <a:lnSpc>
                <a:spcPct val="80000"/>
              </a:lnSpc>
              <a:buClr>
                <a:srgbClr val="FFCC66"/>
              </a:buClr>
              <a:buFont typeface="Wingdings" panose="05000000000000000000" pitchFamily="2" charset="2"/>
              <a:buNone/>
              <a:defRPr/>
            </a:pPr>
            <a:r>
              <a:rPr lang="tr-TR" sz="2400" kern="0" dirty="0" smtClean="0">
                <a:effectLst/>
                <a:latin typeface="Garamond" panose="02020404030301010803" pitchFamily="18" charset="0"/>
              </a:rPr>
              <a:t>		b) ...</a:t>
            </a:r>
          </a:p>
          <a:p>
            <a:pPr algn="just" eaLnBrk="1" hangingPunct="1">
              <a:lnSpc>
                <a:spcPct val="80000"/>
              </a:lnSpc>
              <a:buClr>
                <a:srgbClr val="FFCC66"/>
              </a:buClr>
              <a:buFont typeface="Wingdings" panose="05000000000000000000" pitchFamily="2" charset="2"/>
              <a:buNone/>
              <a:defRPr/>
            </a:pPr>
            <a:r>
              <a:rPr lang="tr-TR" sz="2400" kern="0" dirty="0" smtClean="0">
                <a:effectLst/>
                <a:latin typeface="Garamond" panose="02020404030301010803" pitchFamily="18" charset="0"/>
              </a:rPr>
              <a:t>		c) ...</a:t>
            </a:r>
          </a:p>
          <a:p>
            <a:pPr algn="just" eaLnBrk="1" hangingPunct="1">
              <a:lnSpc>
                <a:spcPct val="80000"/>
              </a:lnSpc>
              <a:buClr>
                <a:srgbClr val="FFCC66"/>
              </a:buClr>
              <a:buFont typeface="Wingdings" panose="05000000000000000000" pitchFamily="2" charset="2"/>
              <a:buNone/>
              <a:defRPr/>
            </a:pPr>
            <a:r>
              <a:rPr lang="tr-TR" sz="2400" kern="0" dirty="0" smtClean="0">
                <a:effectLst/>
                <a:latin typeface="Garamond" panose="02020404030301010803" pitchFamily="18" charset="0"/>
              </a:rPr>
              <a:t>		ç) ...</a:t>
            </a:r>
          </a:p>
          <a:p>
            <a:pPr algn="just" eaLnBrk="1" hangingPunct="1">
              <a:lnSpc>
                <a:spcPct val="80000"/>
              </a:lnSpc>
              <a:buClr>
                <a:srgbClr val="FFCC66"/>
              </a:buClr>
              <a:buFont typeface="Wingdings" panose="05000000000000000000" pitchFamily="2" charset="2"/>
              <a:buNone/>
              <a:defRPr/>
            </a:pPr>
            <a:r>
              <a:rPr lang="tr-TR" sz="2400" kern="0" dirty="0" smtClean="0">
                <a:effectLst/>
                <a:latin typeface="Garamond" panose="02020404030301010803" pitchFamily="18" charset="0"/>
              </a:rPr>
              <a:t>		d) ..."</a:t>
            </a:r>
            <a:endParaRPr lang="tr-TR" sz="2400" b="1" kern="0" dirty="0" smtClean="0">
              <a:latin typeface="Garamond" panose="02020404030301010803" pitchFamily="18" charset="0"/>
            </a:endParaRPr>
          </a:p>
        </p:txBody>
      </p:sp>
    </p:spTree>
    <p:extLst>
      <p:ext uri="{BB962C8B-B14F-4D97-AF65-F5344CB8AC3E}">
        <p14:creationId xmlns:p14="http://schemas.microsoft.com/office/powerpoint/2010/main" val="180754058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fld id="{E2845A67-7B4A-4B50-8B2F-8EBF442CD3CC}" type="slidenum">
              <a:rPr lang="tr-TR" smtClean="0"/>
              <a:pPr/>
              <a:t>33</a:t>
            </a:fld>
            <a:endParaRPr lang="tr-TR"/>
          </a:p>
        </p:txBody>
      </p:sp>
      <p:sp>
        <p:nvSpPr>
          <p:cNvPr id="3" name="2 İçerik Yer Tutucusu"/>
          <p:cNvSpPr>
            <a:spLocks noGrp="1"/>
          </p:cNvSpPr>
          <p:nvPr>
            <p:ph idx="4294967295"/>
          </p:nvPr>
        </p:nvSpPr>
        <p:spPr>
          <a:xfrm>
            <a:off x="683568" y="1412776"/>
            <a:ext cx="7776864" cy="3985666"/>
          </a:xfrm>
        </p:spPr>
        <p:txBody>
          <a:bodyPr>
            <a:noAutofit/>
          </a:bodyPr>
          <a:lstStyle/>
          <a:p>
            <a:pPr algn="ctr">
              <a:buFont typeface="Wingdings" pitchFamily="2" charset="2"/>
              <a:buNone/>
            </a:pPr>
            <a:endParaRPr lang="tr-TR" sz="2400" dirty="0"/>
          </a:p>
          <a:p>
            <a:pPr marL="0" lvl="0" indent="0" algn="ctr" eaLnBrk="1" hangingPunct="1">
              <a:lnSpc>
                <a:spcPct val="90000"/>
              </a:lnSpc>
              <a:spcBef>
                <a:spcPct val="0"/>
              </a:spcBef>
              <a:buNone/>
            </a:pPr>
            <a:r>
              <a:rPr lang="tr-TR" sz="2400" b="1" dirty="0">
                <a:solidFill>
                  <a:srgbClr val="FF0000"/>
                </a:solidFill>
                <a:cs typeface="Arial" charset="0"/>
              </a:rPr>
              <a:t>Geçici madde;</a:t>
            </a:r>
          </a:p>
          <a:p>
            <a:pPr marL="0" lvl="0" indent="0" algn="ctr" eaLnBrk="1" hangingPunct="1">
              <a:lnSpc>
                <a:spcPct val="90000"/>
              </a:lnSpc>
              <a:spcBef>
                <a:spcPct val="0"/>
              </a:spcBef>
              <a:buNone/>
            </a:pPr>
            <a:endParaRPr lang="tr-TR" sz="2400" b="1" dirty="0">
              <a:solidFill>
                <a:srgbClr val="FF0000"/>
              </a:solidFill>
              <a:cs typeface="Arial" charset="0"/>
            </a:endParaRPr>
          </a:p>
          <a:p>
            <a:pPr lvl="0" algn="just" eaLnBrk="1" hangingPunct="1">
              <a:lnSpc>
                <a:spcPct val="90000"/>
              </a:lnSpc>
              <a:spcBef>
                <a:spcPct val="0"/>
              </a:spcBef>
              <a:buFont typeface="Arial" pitchFamily="34" charset="0"/>
              <a:buChar char="•"/>
            </a:pPr>
            <a:r>
              <a:rPr lang="tr-TR" sz="2400" b="1" dirty="0">
                <a:solidFill>
                  <a:schemeClr val="tx1"/>
                </a:solidFill>
                <a:cs typeface="Arial" charset="0"/>
              </a:rPr>
              <a:t>Yeni mevzuat metni ile getirilen düzenleme uygulanmaya başlayıncaya veya yürürlüğe girinceye kadar geçecek süre içinde yapılacak işlem ve düzenlemeler ya da uyulacak ilke ve kurallar</a:t>
            </a:r>
          </a:p>
          <a:p>
            <a:pPr lvl="0" algn="just" eaLnBrk="1" hangingPunct="1">
              <a:lnSpc>
                <a:spcPct val="90000"/>
              </a:lnSpc>
              <a:spcBef>
                <a:spcPct val="0"/>
              </a:spcBef>
              <a:buFont typeface="Arial" pitchFamily="34" charset="0"/>
              <a:buChar char="•"/>
            </a:pPr>
            <a:endParaRPr lang="tr-TR" sz="2400" b="1" dirty="0">
              <a:solidFill>
                <a:schemeClr val="tx1"/>
              </a:solidFill>
              <a:cs typeface="Arial" charset="0"/>
            </a:endParaRPr>
          </a:p>
          <a:p>
            <a:pPr lvl="0" algn="just" eaLnBrk="1" hangingPunct="1">
              <a:lnSpc>
                <a:spcPct val="90000"/>
              </a:lnSpc>
              <a:spcBef>
                <a:spcPct val="0"/>
              </a:spcBef>
              <a:buFont typeface="Arial" pitchFamily="34" charset="0"/>
              <a:buChar char="•"/>
            </a:pPr>
            <a:r>
              <a:rPr lang="tr-TR" sz="2400" b="1" dirty="0">
                <a:solidFill>
                  <a:schemeClr val="tx1"/>
                </a:solidFill>
                <a:cs typeface="Arial" charset="0"/>
              </a:rPr>
              <a:t>Daha önceki düzenlemelerden doğan hakların korunmasına ilişkin hususlar</a:t>
            </a:r>
          </a:p>
          <a:p>
            <a:pPr lvl="0" algn="just" eaLnBrk="1" hangingPunct="1">
              <a:lnSpc>
                <a:spcPct val="90000"/>
              </a:lnSpc>
              <a:spcBef>
                <a:spcPct val="0"/>
              </a:spcBef>
              <a:buFont typeface="Arial" pitchFamily="34" charset="0"/>
              <a:buChar char="•"/>
            </a:pPr>
            <a:endParaRPr lang="tr-TR" sz="2400" b="1" dirty="0">
              <a:solidFill>
                <a:schemeClr val="tx1"/>
              </a:solidFill>
              <a:cs typeface="Arial" charset="0"/>
            </a:endParaRPr>
          </a:p>
          <a:p>
            <a:pPr lvl="0" algn="just" eaLnBrk="1" hangingPunct="1">
              <a:lnSpc>
                <a:spcPct val="90000"/>
              </a:lnSpc>
              <a:spcBef>
                <a:spcPct val="0"/>
              </a:spcBef>
              <a:buFont typeface="Arial" pitchFamily="34" charset="0"/>
              <a:buChar char="•"/>
            </a:pPr>
            <a:r>
              <a:rPr lang="tr-TR" sz="2400" b="1" dirty="0">
                <a:solidFill>
                  <a:schemeClr val="tx1"/>
                </a:solidFill>
                <a:cs typeface="Arial" charset="0"/>
              </a:rPr>
              <a:t> Benzeri geçiş hükümleri</a:t>
            </a:r>
          </a:p>
          <a:p>
            <a:pPr marL="514350" indent="-514350" algn="ctr">
              <a:buNone/>
            </a:pPr>
            <a:endParaRPr lang="tr-TR" sz="2400" dirty="0"/>
          </a:p>
          <a:p>
            <a:pPr marL="514350" indent="-514350" algn="ctr">
              <a:buNone/>
            </a:pPr>
            <a:endParaRPr lang="tr-TR" sz="2400" b="1" dirty="0">
              <a:effectLst>
                <a:outerShdw blurRad="38100" dist="38100" dir="2700000" algn="tl">
                  <a:srgbClr val="000000">
                    <a:alpha val="43137"/>
                  </a:srgbClr>
                </a:outerShdw>
              </a:effectLst>
            </a:endParaRPr>
          </a:p>
          <a:p>
            <a:pPr lvl="0" algn="ctr">
              <a:buNone/>
            </a:pPr>
            <a:r>
              <a:rPr lang="tr-TR" sz="2400" dirty="0"/>
              <a:t> </a:t>
            </a:r>
          </a:p>
          <a:p>
            <a:endParaRPr lang="tr-TR" sz="24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fld id="{E2845A67-7B4A-4B50-8B2F-8EBF442CD3CC}" type="slidenum">
              <a:rPr lang="tr-TR" smtClean="0"/>
              <a:pPr/>
              <a:t>34</a:t>
            </a:fld>
            <a:endParaRPr lang="tr-TR"/>
          </a:p>
        </p:txBody>
      </p:sp>
      <p:sp>
        <p:nvSpPr>
          <p:cNvPr id="3" name="2 İçerik Yer Tutucusu"/>
          <p:cNvSpPr>
            <a:spLocks noGrp="1"/>
          </p:cNvSpPr>
          <p:nvPr>
            <p:ph idx="4294967295"/>
          </p:nvPr>
        </p:nvSpPr>
        <p:spPr>
          <a:xfrm>
            <a:off x="683568" y="1484784"/>
            <a:ext cx="7992888" cy="4752528"/>
          </a:xfrm>
        </p:spPr>
        <p:txBody>
          <a:bodyPr>
            <a:noAutofit/>
          </a:bodyPr>
          <a:lstStyle/>
          <a:p>
            <a:pPr algn="ctr">
              <a:lnSpc>
                <a:spcPct val="90000"/>
              </a:lnSpc>
              <a:buFont typeface="Wingdings" pitchFamily="2" charset="2"/>
              <a:buNone/>
            </a:pPr>
            <a:endParaRPr lang="tr-TR" sz="2400" b="1" dirty="0">
              <a:solidFill>
                <a:srgbClr val="0000FF"/>
              </a:solidFill>
            </a:endParaRPr>
          </a:p>
          <a:p>
            <a:pPr>
              <a:lnSpc>
                <a:spcPct val="90000"/>
              </a:lnSpc>
              <a:buFont typeface="Wingdings" pitchFamily="2" charset="2"/>
              <a:buNone/>
            </a:pPr>
            <a:r>
              <a:rPr lang="tr-TR" sz="2400" b="1" dirty="0">
                <a:solidFill>
                  <a:srgbClr val="FF0000"/>
                </a:solidFill>
              </a:rPr>
              <a:t>	</a:t>
            </a:r>
            <a:r>
              <a:rPr lang="tr-TR" sz="2400" b="1" dirty="0">
                <a:solidFill>
                  <a:srgbClr val="FF0000"/>
                </a:solidFill>
                <a:cs typeface="Arial" pitchFamily="34" charset="0"/>
              </a:rPr>
              <a:t>Birden fazla düzenlemede ve maddede değişiklik yapılması durumu;</a:t>
            </a:r>
          </a:p>
          <a:p>
            <a:pPr>
              <a:lnSpc>
                <a:spcPct val="90000"/>
              </a:lnSpc>
              <a:buFont typeface="Wingdings" pitchFamily="2" charset="2"/>
              <a:buNone/>
            </a:pPr>
            <a:endParaRPr lang="tr-TR" sz="2400" b="1" dirty="0">
              <a:solidFill>
                <a:srgbClr val="FF0000"/>
              </a:solidFill>
              <a:cs typeface="Arial" pitchFamily="34" charset="0"/>
            </a:endParaRPr>
          </a:p>
          <a:p>
            <a:pPr algn="just">
              <a:lnSpc>
                <a:spcPct val="90000"/>
              </a:lnSpc>
            </a:pPr>
            <a:r>
              <a:rPr lang="tr-TR" sz="2400" b="1" dirty="0">
                <a:solidFill>
                  <a:schemeClr val="tx1"/>
                </a:solidFill>
                <a:cs typeface="Arial" pitchFamily="34" charset="0"/>
              </a:rPr>
              <a:t>Aralarında bağlantı bulunan birden fazla mevzuatta düzenleme yapılmasını gerektiren hâller dışında her düzenleme için ayrı ayrı çerçeve taslak hazırlanması gerekir.</a:t>
            </a:r>
          </a:p>
          <a:p>
            <a:pPr algn="just">
              <a:lnSpc>
                <a:spcPct val="90000"/>
              </a:lnSpc>
            </a:pPr>
            <a:endParaRPr lang="tr-TR" sz="2400" b="1" dirty="0">
              <a:solidFill>
                <a:schemeClr val="tx1"/>
              </a:solidFill>
              <a:cs typeface="Arial" pitchFamily="34" charset="0"/>
            </a:endParaRPr>
          </a:p>
          <a:p>
            <a:pPr algn="just">
              <a:lnSpc>
                <a:spcPct val="90000"/>
              </a:lnSpc>
            </a:pPr>
            <a:r>
              <a:rPr lang="tr-TR" sz="2400" b="1" dirty="0">
                <a:solidFill>
                  <a:schemeClr val="tx1"/>
                </a:solidFill>
                <a:cs typeface="Arial" pitchFamily="34" charset="0"/>
              </a:rPr>
              <a:t>Değiştirilmesi öngörülen maddeler birden fazlaysa tek bir çerçeve madde içinde değil, ayrı çerçeve maddeler ile düzenlenir.</a:t>
            </a:r>
          </a:p>
          <a:p>
            <a:pPr algn="just">
              <a:lnSpc>
                <a:spcPct val="90000"/>
              </a:lnSpc>
            </a:pPr>
            <a:endParaRPr lang="tr-TR" sz="2400" b="1" dirty="0">
              <a:solidFill>
                <a:srgbClr val="0000FF"/>
              </a:solidFill>
            </a:endParaRPr>
          </a:p>
          <a:p>
            <a:pPr marL="514350" indent="-514350" algn="ctr">
              <a:buNone/>
            </a:pPr>
            <a:endParaRPr lang="tr-TR" sz="2400" b="1" dirty="0">
              <a:effectLst>
                <a:outerShdw blurRad="38100" dist="38100" dir="2700000" algn="tl">
                  <a:srgbClr val="000000">
                    <a:alpha val="43137"/>
                  </a:srgbClr>
                </a:outerShdw>
              </a:effectLst>
            </a:endParaRPr>
          </a:p>
          <a:p>
            <a:pPr lvl="0" algn="ctr">
              <a:buNone/>
            </a:pPr>
            <a:r>
              <a:rPr lang="tr-TR" sz="2400" dirty="0"/>
              <a:t> </a:t>
            </a:r>
          </a:p>
          <a:p>
            <a:endParaRPr lang="tr-TR" sz="24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fld id="{E2845A67-7B4A-4B50-8B2F-8EBF442CD3CC}" type="slidenum">
              <a:rPr lang="tr-TR" smtClean="0"/>
              <a:pPr/>
              <a:t>35</a:t>
            </a:fld>
            <a:endParaRPr lang="tr-TR"/>
          </a:p>
        </p:txBody>
      </p:sp>
      <p:sp>
        <p:nvSpPr>
          <p:cNvPr id="3" name="2 İçerik Yer Tutucusu"/>
          <p:cNvSpPr>
            <a:spLocks noGrp="1"/>
          </p:cNvSpPr>
          <p:nvPr>
            <p:ph idx="4294967295"/>
          </p:nvPr>
        </p:nvSpPr>
        <p:spPr>
          <a:xfrm>
            <a:off x="596702" y="1628800"/>
            <a:ext cx="8064896" cy="4392488"/>
          </a:xfrm>
        </p:spPr>
        <p:txBody>
          <a:bodyPr>
            <a:normAutofit/>
          </a:bodyPr>
          <a:lstStyle/>
          <a:p>
            <a:pPr lvl="0" algn="just">
              <a:buNone/>
            </a:pPr>
            <a:r>
              <a:rPr lang="tr-TR" sz="2400" b="1" dirty="0">
                <a:solidFill>
                  <a:srgbClr val="FF0000"/>
                </a:solidFill>
                <a:latin typeface="Arial" pitchFamily="34" charset="0"/>
                <a:cs typeface="Arial" pitchFamily="34" charset="0"/>
              </a:rPr>
              <a:t>	</a:t>
            </a:r>
            <a:r>
              <a:rPr lang="tr-TR" sz="2400" b="1" dirty="0">
                <a:solidFill>
                  <a:srgbClr val="FF0000"/>
                </a:solidFill>
                <a:cs typeface="Arial" pitchFamily="34" charset="0"/>
              </a:rPr>
              <a:t>Birden fazla düzenlemede ve maddede değişiklik yapılması durumu;</a:t>
            </a:r>
          </a:p>
          <a:p>
            <a:pPr lvl="0" algn="just">
              <a:buNone/>
            </a:pPr>
            <a:endParaRPr lang="tr-TR" sz="2400" b="1" dirty="0">
              <a:solidFill>
                <a:srgbClr val="0000FF"/>
              </a:solidFill>
              <a:cs typeface="Arial" pitchFamily="34" charset="0"/>
            </a:endParaRPr>
          </a:p>
          <a:p>
            <a:pPr lvl="0" algn="just"/>
            <a:r>
              <a:rPr lang="tr-TR" sz="2400" b="1" dirty="0">
                <a:solidFill>
                  <a:schemeClr val="tx1"/>
                </a:solidFill>
                <a:cs typeface="Arial" pitchFamily="34" charset="0"/>
              </a:rPr>
              <a:t>Maddelerin değiştirilmesi durumunda, değiştirilen madde metni, madde numarası ile birlikte yazılır. </a:t>
            </a:r>
          </a:p>
          <a:p>
            <a:pPr marL="0" lvl="0" indent="0" algn="just">
              <a:buNone/>
            </a:pPr>
            <a:endParaRPr lang="tr-TR" sz="2400" b="1" dirty="0">
              <a:solidFill>
                <a:schemeClr val="tx1"/>
              </a:solidFill>
              <a:cs typeface="Arial" pitchFamily="34" charset="0"/>
            </a:endParaRPr>
          </a:p>
          <a:p>
            <a:pPr lvl="0" algn="just"/>
            <a:r>
              <a:rPr lang="tr-TR" sz="2400" b="1" dirty="0">
                <a:solidFill>
                  <a:schemeClr val="tx1"/>
                </a:solidFill>
                <a:cs typeface="Arial" pitchFamily="34" charset="0"/>
              </a:rPr>
              <a:t>Fıkra, bent ya da alt bentler değiştirilirken; fıkra, bent ve alt bendin harfi veya numarası yazılır. </a:t>
            </a:r>
          </a:p>
          <a:p>
            <a:pPr lvl="0" algn="just"/>
            <a:endParaRPr lang="tr-TR" sz="2400" b="1" dirty="0">
              <a:solidFill>
                <a:schemeClr val="tx1"/>
              </a:solidFill>
              <a:cs typeface="Arial" pitchFamily="34" charset="0"/>
            </a:endParaRPr>
          </a:p>
          <a:p>
            <a:pPr lvl="0" algn="just"/>
            <a:r>
              <a:rPr lang="tr-TR" sz="2400" b="1" dirty="0">
                <a:solidFill>
                  <a:schemeClr val="tx1"/>
                </a:solidFill>
                <a:cs typeface="Arial" pitchFamily="34" charset="0"/>
              </a:rPr>
              <a:t>Değiştirilen madde, fıkra, bent, alt bent, paragraf ve cümleler tırnak içinde yazılır. </a:t>
            </a:r>
          </a:p>
          <a:p>
            <a:endParaRPr lang="tr-TR"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fld id="{E2845A67-7B4A-4B50-8B2F-8EBF442CD3CC}" type="slidenum">
              <a:rPr lang="tr-TR" smtClean="0"/>
              <a:pPr/>
              <a:t>36</a:t>
            </a:fld>
            <a:endParaRPr lang="tr-TR" dirty="0"/>
          </a:p>
        </p:txBody>
      </p:sp>
      <p:sp>
        <p:nvSpPr>
          <p:cNvPr id="2" name="1 Başlık"/>
          <p:cNvSpPr>
            <a:spLocks noGrp="1"/>
          </p:cNvSpPr>
          <p:nvPr>
            <p:ph type="title" idx="4294967295"/>
          </p:nvPr>
        </p:nvSpPr>
        <p:spPr>
          <a:xfrm>
            <a:off x="0" y="1408113"/>
            <a:ext cx="7886700" cy="546100"/>
          </a:xfrm>
        </p:spPr>
        <p:txBody>
          <a:bodyPr/>
          <a:lstStyle/>
          <a:p>
            <a:pPr lvl="0"/>
            <a:r>
              <a:rPr lang="tr-TR" sz="2400" b="1" dirty="0">
                <a:solidFill>
                  <a:srgbClr val="FF0000"/>
                </a:solidFill>
                <a:cs typeface="Arial" pitchFamily="34" charset="0"/>
              </a:rPr>
              <a:t>ÖRNEK;</a:t>
            </a:r>
            <a:endParaRPr lang="tr-TR" dirty="0"/>
          </a:p>
        </p:txBody>
      </p:sp>
      <p:pic>
        <p:nvPicPr>
          <p:cNvPr id="5" name="Picture 4" descr="çerçeve madde"/>
          <p:cNvPicPr>
            <a:picLocks noChangeAspect="1" noChangeArrowheads="1"/>
          </p:cNvPicPr>
          <p:nvPr/>
        </p:nvPicPr>
        <p:blipFill>
          <a:blip r:embed="rId2" cstate="print"/>
          <a:srcRect l="1961" r="4047" b="7805"/>
          <a:stretch>
            <a:fillRect/>
          </a:stretch>
        </p:blipFill>
        <p:spPr bwMode="auto">
          <a:xfrm>
            <a:off x="251520" y="1844824"/>
            <a:ext cx="8641135" cy="4896544"/>
          </a:xfrm>
          <a:prstGeom prst="rect">
            <a:avLst/>
          </a:prstGeom>
          <a:no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37</a:t>
            </a:fld>
            <a:endParaRPr lang="tr-TR"/>
          </a:p>
        </p:txBody>
      </p:sp>
      <p:sp>
        <p:nvSpPr>
          <p:cNvPr id="7" name="6 Dikdörtgen"/>
          <p:cNvSpPr/>
          <p:nvPr/>
        </p:nvSpPr>
        <p:spPr>
          <a:xfrm>
            <a:off x="632706" y="1700808"/>
            <a:ext cx="7992888" cy="3748719"/>
          </a:xfrm>
          <a:prstGeom prst="rect">
            <a:avLst/>
          </a:prstGeom>
        </p:spPr>
        <p:txBody>
          <a:bodyPr wrap="square">
            <a:spAutoFit/>
          </a:bodyPr>
          <a:lstStyle/>
          <a:p>
            <a:pPr algn="ctr">
              <a:lnSpc>
                <a:spcPct val="90000"/>
              </a:lnSpc>
              <a:buFont typeface="Wingdings" pitchFamily="2" charset="2"/>
              <a:buNone/>
            </a:pPr>
            <a:r>
              <a:rPr lang="tr-TR" sz="2400" b="1" dirty="0">
                <a:solidFill>
                  <a:srgbClr val="FF0000"/>
                </a:solidFill>
                <a:latin typeface="Garamond" panose="02020404030301010803" pitchFamily="18" charset="0"/>
              </a:rPr>
              <a:t>Çerçeve taslaklarda;</a:t>
            </a:r>
          </a:p>
          <a:p>
            <a:pPr algn="just">
              <a:lnSpc>
                <a:spcPct val="90000"/>
              </a:lnSpc>
            </a:pPr>
            <a:endParaRPr lang="tr-TR" sz="2400" b="1" dirty="0">
              <a:latin typeface="Garamond" panose="02020404030301010803" pitchFamily="18" charset="0"/>
            </a:endParaRPr>
          </a:p>
          <a:p>
            <a:pPr marL="342900" indent="-342900" algn="just">
              <a:lnSpc>
                <a:spcPct val="90000"/>
              </a:lnSpc>
              <a:buFont typeface="Arial" pitchFamily="34" charset="0"/>
              <a:buChar char="•"/>
            </a:pPr>
            <a:r>
              <a:rPr lang="tr-TR" sz="2400" b="1" dirty="0">
                <a:latin typeface="Garamond" panose="02020404030301010803" pitchFamily="18" charset="0"/>
              </a:rPr>
              <a:t>Bazı kelimelerin veya ibarelerin kaldırılması, ilave edilmesi veya yerlerine başkalarının ikame edilmesi şeklinde değişiklik yapılması</a:t>
            </a:r>
            <a:r>
              <a:rPr lang="tr-TR" sz="2400" b="1" u="sng" dirty="0">
                <a:latin typeface="Garamond" panose="02020404030301010803" pitchFamily="18" charset="0"/>
              </a:rPr>
              <a:t> yerine, </a:t>
            </a:r>
          </a:p>
          <a:p>
            <a:pPr marL="342900" indent="-342900" algn="just">
              <a:lnSpc>
                <a:spcPct val="90000"/>
              </a:lnSpc>
              <a:buFont typeface="Arial" pitchFamily="34" charset="0"/>
              <a:buChar char="•"/>
            </a:pPr>
            <a:endParaRPr lang="tr-TR" sz="2400" b="1" u="sng" dirty="0">
              <a:latin typeface="Garamond" panose="02020404030301010803" pitchFamily="18" charset="0"/>
            </a:endParaRPr>
          </a:p>
          <a:p>
            <a:pPr marL="342900" indent="-342900" algn="just">
              <a:lnSpc>
                <a:spcPct val="90000"/>
              </a:lnSpc>
              <a:buFont typeface="Arial" pitchFamily="34" charset="0"/>
              <a:buChar char="•"/>
            </a:pPr>
            <a:endParaRPr lang="tr-TR" sz="2400" b="1" u="sng" dirty="0">
              <a:latin typeface="Garamond" panose="02020404030301010803" pitchFamily="18" charset="0"/>
            </a:endParaRPr>
          </a:p>
          <a:p>
            <a:pPr marL="342900" indent="-342900" algn="just">
              <a:lnSpc>
                <a:spcPct val="90000"/>
              </a:lnSpc>
              <a:buFont typeface="Arial" pitchFamily="34" charset="0"/>
              <a:buChar char="•"/>
            </a:pPr>
            <a:r>
              <a:rPr lang="tr-TR" sz="2400" b="1" dirty="0">
                <a:latin typeface="Garamond" panose="02020404030301010803" pitchFamily="18" charset="0"/>
              </a:rPr>
              <a:t>Değiştirilen kelime veya ibarenin içinde yer aldığı madde, fıkra, bent, alt bent, paragraf veya cümlenin değiştirilmesi tercih edilir.</a:t>
            </a:r>
          </a:p>
          <a:p>
            <a:pPr marL="342900" indent="-342900" algn="just">
              <a:lnSpc>
                <a:spcPct val="90000"/>
              </a:lnSpc>
              <a:buFont typeface="Arial" pitchFamily="34" charset="0"/>
              <a:buChar char="•"/>
            </a:pPr>
            <a:endParaRPr lang="tr-TR" sz="2400" b="1" dirty="0">
              <a:solidFill>
                <a:srgbClr val="0000FF"/>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38</a:t>
            </a:fld>
            <a:endParaRPr lang="tr-TR"/>
          </a:p>
        </p:txBody>
      </p:sp>
      <p:sp>
        <p:nvSpPr>
          <p:cNvPr id="6" name="5 Dikdörtgen"/>
          <p:cNvSpPr/>
          <p:nvPr/>
        </p:nvSpPr>
        <p:spPr>
          <a:xfrm>
            <a:off x="560698" y="1340768"/>
            <a:ext cx="8136904" cy="3323987"/>
          </a:xfrm>
          <a:prstGeom prst="rect">
            <a:avLst/>
          </a:prstGeom>
        </p:spPr>
        <p:txBody>
          <a:bodyPr wrap="square">
            <a:spAutoFit/>
          </a:bodyPr>
          <a:lstStyle/>
          <a:p>
            <a:pPr algn="ctr">
              <a:buFont typeface="Wingdings" pitchFamily="2" charset="2"/>
              <a:buNone/>
            </a:pPr>
            <a:r>
              <a:rPr lang="tr-TR" sz="2400" b="1" dirty="0">
                <a:solidFill>
                  <a:srgbClr val="FF0000"/>
                </a:solidFill>
                <a:latin typeface="Garamond" panose="02020404030301010803" pitchFamily="18" charset="0"/>
              </a:rPr>
              <a:t>Mevzuat taslaklarında atıf yapılırken;</a:t>
            </a:r>
          </a:p>
          <a:p>
            <a:pPr algn="just">
              <a:buFont typeface="Wingdings" pitchFamily="2" charset="2"/>
              <a:buNone/>
            </a:pPr>
            <a:endParaRPr lang="tr-TR" sz="2400" b="1" dirty="0">
              <a:solidFill>
                <a:srgbClr val="0000FF"/>
              </a:solidFill>
              <a:latin typeface="Garamond" panose="02020404030301010803" pitchFamily="18" charset="0"/>
            </a:endParaRPr>
          </a:p>
          <a:p>
            <a:pPr marL="342900" indent="-342900" algn="just">
              <a:buFont typeface="Arial" pitchFamily="34" charset="0"/>
              <a:buChar char="•"/>
            </a:pPr>
            <a:r>
              <a:rPr lang="tr-TR" sz="2400" b="1" dirty="0">
                <a:latin typeface="Garamond" panose="02020404030301010803" pitchFamily="18" charset="0"/>
              </a:rPr>
              <a:t>Atıf yapılan mevzuatın tarihi, sayısı ve adı ile maddesi, fıkrası, bendi, alt bendi, paragrafı veya cümlesi açıkça belirtilir.</a:t>
            </a:r>
          </a:p>
          <a:p>
            <a:pPr algn="ctr">
              <a:buFont typeface="Wingdings" pitchFamily="2" charset="2"/>
              <a:buNone/>
            </a:pPr>
            <a:endParaRPr lang="tr-TR" dirty="0">
              <a:solidFill>
                <a:srgbClr val="0000FF"/>
              </a:solidFill>
            </a:endParaRPr>
          </a:p>
          <a:p>
            <a:pPr algn="ctr">
              <a:buFont typeface="Wingdings" pitchFamily="2" charset="2"/>
              <a:buNone/>
            </a:pPr>
            <a:endParaRPr lang="tr-TR" dirty="0">
              <a:solidFill>
                <a:srgbClr val="0000FF"/>
              </a:solidFill>
            </a:endParaRPr>
          </a:p>
          <a:p>
            <a:pPr algn="ctr">
              <a:buFont typeface="Wingdings" pitchFamily="2" charset="2"/>
              <a:buNone/>
            </a:pPr>
            <a:endParaRPr lang="tr-TR" dirty="0">
              <a:solidFill>
                <a:srgbClr val="0000FF"/>
              </a:solidFill>
            </a:endParaRPr>
          </a:p>
          <a:p>
            <a:pPr algn="ctr">
              <a:buFont typeface="Wingdings" pitchFamily="2" charset="2"/>
              <a:buNone/>
            </a:pPr>
            <a:endParaRPr lang="tr-TR" dirty="0">
              <a:solidFill>
                <a:srgbClr val="0000FF"/>
              </a:solidFill>
            </a:endParaRPr>
          </a:p>
          <a:p>
            <a:pPr algn="ctr">
              <a:buFont typeface="Wingdings" pitchFamily="2" charset="2"/>
              <a:buNone/>
            </a:pPr>
            <a:endParaRPr lang="tr-TR" dirty="0">
              <a:solidFill>
                <a:srgbClr val="0000FF"/>
              </a:solidFill>
            </a:endParaRPr>
          </a:p>
        </p:txBody>
      </p:sp>
      <p:pic>
        <p:nvPicPr>
          <p:cNvPr id="7" name="Picture 6" descr="atıf 2"/>
          <p:cNvPicPr>
            <a:picLocks noChangeAspect="1" noChangeArrowheads="1"/>
          </p:cNvPicPr>
          <p:nvPr/>
        </p:nvPicPr>
        <p:blipFill>
          <a:blip r:embed="rId2" cstate="print"/>
          <a:srcRect l="838" t="6448" r="819" b="7306"/>
          <a:stretch>
            <a:fillRect/>
          </a:stretch>
        </p:blipFill>
        <p:spPr bwMode="auto">
          <a:xfrm>
            <a:off x="323850" y="3717033"/>
            <a:ext cx="8569325" cy="2666306"/>
          </a:xfrm>
          <a:prstGeom prst="rect">
            <a:avLst/>
          </a:prstGeom>
          <a:no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39</a:t>
            </a:fld>
            <a:endParaRPr lang="tr-TR"/>
          </a:p>
        </p:txBody>
      </p:sp>
      <p:sp>
        <p:nvSpPr>
          <p:cNvPr id="3" name="2 Alt Başlık"/>
          <p:cNvSpPr>
            <a:spLocks noGrp="1"/>
          </p:cNvSpPr>
          <p:nvPr>
            <p:ph idx="4294967295"/>
          </p:nvPr>
        </p:nvSpPr>
        <p:spPr>
          <a:xfrm>
            <a:off x="668710" y="1772816"/>
            <a:ext cx="7920880" cy="4320480"/>
          </a:xfrm>
        </p:spPr>
        <p:txBody>
          <a:bodyPr>
            <a:noAutofit/>
          </a:bodyPr>
          <a:lstStyle/>
          <a:p>
            <a:pPr marL="0" lvl="0" indent="0" algn="l" eaLnBrk="1" hangingPunct="1">
              <a:spcBef>
                <a:spcPct val="0"/>
              </a:spcBef>
              <a:buNone/>
            </a:pPr>
            <a:r>
              <a:rPr lang="tr-TR" sz="2400" b="1" dirty="0" smtClean="0">
                <a:solidFill>
                  <a:srgbClr val="FF0000"/>
                </a:solidFill>
                <a:cs typeface="Arial" charset="0"/>
              </a:rPr>
              <a:t>     Mevzuat </a:t>
            </a:r>
            <a:r>
              <a:rPr lang="tr-TR" sz="2400" b="1" dirty="0">
                <a:solidFill>
                  <a:srgbClr val="FF0000"/>
                </a:solidFill>
                <a:cs typeface="Arial" charset="0"/>
              </a:rPr>
              <a:t>taslaklarında yapılan ilk atıfta;</a:t>
            </a:r>
          </a:p>
          <a:p>
            <a:pPr marL="342900" indent="-342900" algn="just">
              <a:buFont typeface="Arial" pitchFamily="34" charset="0"/>
              <a:buChar char="•"/>
            </a:pPr>
            <a:r>
              <a:rPr lang="tr-TR" sz="2400" b="1" dirty="0" smtClean="0">
                <a:solidFill>
                  <a:schemeClr val="tx1"/>
                </a:solidFill>
                <a:cs typeface="Arial" panose="020B0604020202020204" pitchFamily="34" charset="0"/>
              </a:rPr>
              <a:t>Kanun </a:t>
            </a:r>
            <a:r>
              <a:rPr lang="tr-TR" sz="2400" b="1" dirty="0">
                <a:solidFill>
                  <a:schemeClr val="tx1"/>
                </a:solidFill>
                <a:cs typeface="Arial" panose="020B0604020202020204" pitchFamily="34" charset="0"/>
              </a:rPr>
              <a:t>veya kanun hükmünde kararnamenin tarihi, sayısı ve adı</a:t>
            </a:r>
          </a:p>
          <a:p>
            <a:pPr marL="342900" indent="-342900" algn="just">
              <a:buFont typeface="Arial" pitchFamily="34" charset="0"/>
              <a:buChar char="•"/>
            </a:pPr>
            <a:r>
              <a:rPr lang="tr-TR" sz="2400" b="1" dirty="0">
                <a:solidFill>
                  <a:schemeClr val="tx1"/>
                </a:solidFill>
                <a:cs typeface="Arial" panose="020B0604020202020204" pitchFamily="34" charset="0"/>
              </a:rPr>
              <a:t>Cumhurbaşkanlığı Kararnamelerinde </a:t>
            </a:r>
            <a:r>
              <a:rPr lang="tr-TR" sz="2400" b="1" dirty="0" err="1" smtClean="0">
                <a:solidFill>
                  <a:schemeClr val="tx1"/>
                </a:solidFill>
                <a:cs typeface="Arial" panose="020B0604020202020204" pitchFamily="34" charset="0"/>
              </a:rPr>
              <a:t>CBK’nin</a:t>
            </a:r>
            <a:r>
              <a:rPr lang="tr-TR" sz="2400" b="1" dirty="0" smtClean="0">
                <a:solidFill>
                  <a:schemeClr val="tx1"/>
                </a:solidFill>
                <a:cs typeface="Arial" panose="020B0604020202020204" pitchFamily="34" charset="0"/>
              </a:rPr>
              <a:t> sayısı ve adı</a:t>
            </a:r>
            <a:endParaRPr lang="tr-TR" sz="2400" b="1" dirty="0">
              <a:solidFill>
                <a:schemeClr val="tx1"/>
              </a:solidFill>
              <a:cs typeface="Arial" panose="020B0604020202020204" pitchFamily="34" charset="0"/>
            </a:endParaRPr>
          </a:p>
          <a:p>
            <a:pPr marL="342900" indent="-342900" algn="just">
              <a:buFont typeface="Arial" pitchFamily="34" charset="0"/>
              <a:buChar char="•"/>
            </a:pPr>
            <a:r>
              <a:rPr lang="tr-TR" sz="2400" b="1" dirty="0">
                <a:solidFill>
                  <a:schemeClr val="tx1"/>
                </a:solidFill>
                <a:cs typeface="Arial" panose="020B0604020202020204" pitchFamily="34" charset="0"/>
              </a:rPr>
              <a:t>Bakanlar Kurulu kararıyla yürürlüğe konulan düzenleyici işlemlerde Bakanlar Kurulu kararının tarihi ve sayısı ile düzenleyici işlemin adı</a:t>
            </a:r>
          </a:p>
          <a:p>
            <a:pPr marL="342900" indent="-342900" algn="just">
              <a:buFont typeface="Arial" pitchFamily="34" charset="0"/>
              <a:buChar char="•"/>
            </a:pPr>
            <a:r>
              <a:rPr lang="tr-TR" sz="2400" b="1" dirty="0">
                <a:solidFill>
                  <a:schemeClr val="tx1"/>
                </a:solidFill>
                <a:cs typeface="Arial" panose="020B0604020202020204" pitchFamily="34" charset="0"/>
              </a:rPr>
              <a:t>Diğer düzenlemelerde, düzenlemenin yayımlandığı Resmî Gazetenin tarihi ve sayısı ile düzenleyici işlemin adı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a:xfrm>
            <a:off x="628650" y="1700808"/>
            <a:ext cx="7886700" cy="4476155"/>
          </a:xfrm>
        </p:spPr>
        <p:txBody>
          <a:bodyPr>
            <a:normAutofit/>
          </a:bodyPr>
          <a:lstStyle/>
          <a:p>
            <a:pPr marL="0" indent="0" algn="just">
              <a:buNone/>
            </a:pPr>
            <a:r>
              <a:rPr lang="tr-TR" sz="2400" b="1" dirty="0" smtClean="0">
                <a:solidFill>
                  <a:srgbClr val="FF0000"/>
                </a:solidFill>
                <a:cs typeface="Arial" panose="020B0604020202020204" pitchFamily="34" charset="0"/>
              </a:rPr>
              <a:t>Mevzuat </a:t>
            </a:r>
            <a:r>
              <a:rPr lang="tr-TR" sz="2400" b="1" dirty="0">
                <a:solidFill>
                  <a:srgbClr val="FF0000"/>
                </a:solidFill>
                <a:cs typeface="Arial" panose="020B0604020202020204" pitchFamily="34" charset="0"/>
              </a:rPr>
              <a:t>taslakları hazırlanırken uyulması gereken  </a:t>
            </a:r>
            <a:r>
              <a:rPr lang="tr-TR" sz="2400" b="1" dirty="0" smtClean="0">
                <a:solidFill>
                  <a:srgbClr val="FF0000"/>
                </a:solidFill>
                <a:cs typeface="Arial" panose="020B0604020202020204" pitchFamily="34" charset="0"/>
              </a:rPr>
              <a:t>ilkeler</a:t>
            </a:r>
            <a:r>
              <a:rPr lang="tr-TR" sz="2400" b="1" dirty="0">
                <a:solidFill>
                  <a:srgbClr val="FF0000"/>
                </a:solidFill>
                <a:cs typeface="Arial" panose="020B0604020202020204" pitchFamily="34" charset="0"/>
              </a:rPr>
              <a:t>:</a:t>
            </a:r>
            <a:endParaRPr lang="tr-TR" sz="2400" b="1" dirty="0" smtClean="0">
              <a:solidFill>
                <a:srgbClr val="FF0000"/>
              </a:solidFill>
              <a:cs typeface="Arial" panose="020B0604020202020204" pitchFamily="34" charset="0"/>
            </a:endParaRPr>
          </a:p>
          <a:p>
            <a:pPr marL="0" indent="0" algn="just">
              <a:buNone/>
            </a:pPr>
            <a:endParaRPr lang="tr-TR" sz="2400" b="1" dirty="0">
              <a:solidFill>
                <a:schemeClr val="tx1"/>
              </a:solidFill>
              <a:cs typeface="Arial" panose="020B0604020202020204" pitchFamily="34" charset="0"/>
            </a:endParaRPr>
          </a:p>
          <a:p>
            <a:pPr algn="just"/>
            <a:r>
              <a:rPr lang="tr-TR" sz="2400" b="1" dirty="0">
                <a:cs typeface="Arial" panose="020B0604020202020204" pitchFamily="34" charset="0"/>
              </a:rPr>
              <a:t>Taslaklar üst hukuk normlarına aykırı olamaz.</a:t>
            </a:r>
          </a:p>
          <a:p>
            <a:pPr algn="just"/>
            <a:r>
              <a:rPr lang="tr-TR" sz="2400" b="1" dirty="0">
                <a:cs typeface="Arial" panose="020B0604020202020204" pitchFamily="34" charset="0"/>
              </a:rPr>
              <a:t>Kanun ve </a:t>
            </a:r>
            <a:r>
              <a:rPr lang="tr-TR" sz="2400" b="1" dirty="0" err="1">
                <a:cs typeface="Arial" panose="020B0604020202020204" pitchFamily="34" charset="0"/>
              </a:rPr>
              <a:t>CBK’leri</a:t>
            </a:r>
            <a:r>
              <a:rPr lang="tr-TR" sz="2400" b="1" dirty="0">
                <a:cs typeface="Arial" panose="020B0604020202020204" pitchFamily="34" charset="0"/>
              </a:rPr>
              <a:t> Anayasa’ya, yönetmelikler kanun ve </a:t>
            </a:r>
            <a:r>
              <a:rPr lang="tr-TR" sz="2400" b="1" dirty="0" err="1">
                <a:cs typeface="Arial" panose="020B0604020202020204" pitchFamily="34" charset="0"/>
              </a:rPr>
              <a:t>CBK’lerine</a:t>
            </a:r>
            <a:r>
              <a:rPr lang="tr-TR" sz="2400" b="1" dirty="0">
                <a:cs typeface="Arial" panose="020B0604020202020204" pitchFamily="34" charset="0"/>
              </a:rPr>
              <a:t>, tebliğ, genelge </a:t>
            </a:r>
            <a:r>
              <a:rPr lang="tr-TR" sz="2400" b="1" dirty="0" err="1">
                <a:cs typeface="Arial" panose="020B0604020202020204" pitchFamily="34" charset="0"/>
              </a:rPr>
              <a:t>vb</a:t>
            </a:r>
            <a:r>
              <a:rPr lang="tr-TR" sz="2400" b="1" dirty="0">
                <a:cs typeface="Arial" panose="020B0604020202020204" pitchFamily="34" charset="0"/>
              </a:rPr>
              <a:t> alt düzey düzenlemeler de yönetmelik, CBK, kanun ve Anayasa’ya aykırı hükümler içeremez.</a:t>
            </a:r>
          </a:p>
          <a:p>
            <a:pPr algn="just"/>
            <a:r>
              <a:rPr lang="tr-TR" sz="2400" b="1" dirty="0">
                <a:cs typeface="Arial" panose="020B0604020202020204" pitchFamily="34" charset="0"/>
              </a:rPr>
              <a:t>Taslaklar düzenleme amacına uygun olarak hazırlanır.</a:t>
            </a:r>
          </a:p>
          <a:p>
            <a:pPr algn="just"/>
            <a:r>
              <a:rPr lang="tr-TR" sz="2400" b="1" dirty="0">
                <a:cs typeface="Arial" panose="020B0604020202020204" pitchFamily="34" charset="0"/>
              </a:rPr>
              <a:t>Yani taslak hangi amaca yönelikse o amaca yönelik hükümler yer alır. Taslağın içerisine düzenleme amacının dışında hükümlerin eklenmemesi gerekir.</a:t>
            </a:r>
          </a:p>
          <a:p>
            <a:pPr algn="just"/>
            <a:endParaRPr lang="tr-TR" sz="2000" dirty="0"/>
          </a:p>
          <a:p>
            <a:pPr indent="-457200" algn="just">
              <a:spcBef>
                <a:spcPts val="600"/>
              </a:spcBef>
            </a:pPr>
            <a:endParaRPr lang="tr-TR" sz="1800" dirty="0"/>
          </a:p>
          <a:p>
            <a:pPr indent="-457200" algn="just">
              <a:spcBef>
                <a:spcPts val="600"/>
              </a:spcBef>
            </a:pPr>
            <a:endParaRPr lang="tr-TR" sz="1800" dirty="0"/>
          </a:p>
        </p:txBody>
      </p:sp>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4</a:t>
            </a:fld>
            <a:endParaRPr lang="tr-TR"/>
          </a:p>
        </p:txBody>
      </p:sp>
    </p:spTree>
    <p:extLst>
      <p:ext uri="{BB962C8B-B14F-4D97-AF65-F5344CB8AC3E}">
        <p14:creationId xmlns:p14="http://schemas.microsoft.com/office/powerpoint/2010/main" val="26792183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40</a:t>
            </a:fld>
            <a:endParaRPr lang="tr-TR">
              <a:solidFill>
                <a:prstClr val="black">
                  <a:tint val="75000"/>
                </a:prstClr>
              </a:solidFill>
              <a:latin typeface="Calibri" panose="020F0502020204030204"/>
              <a:cs typeface="+mn-cs"/>
            </a:endParaRPr>
          </a:p>
        </p:txBody>
      </p:sp>
      <p:pic>
        <p:nvPicPr>
          <p:cNvPr id="3" name="Resim 2"/>
          <p:cNvPicPr>
            <a:picLocks noChangeAspect="1"/>
          </p:cNvPicPr>
          <p:nvPr/>
        </p:nvPicPr>
        <p:blipFill>
          <a:blip r:embed="rId2"/>
          <a:stretch>
            <a:fillRect/>
          </a:stretch>
        </p:blipFill>
        <p:spPr>
          <a:xfrm>
            <a:off x="28879" y="1092003"/>
            <a:ext cx="9006552" cy="5795736"/>
          </a:xfrm>
          <a:prstGeom prst="rect">
            <a:avLst/>
          </a:prstGeom>
        </p:spPr>
      </p:pic>
    </p:spTree>
    <p:extLst>
      <p:ext uri="{BB962C8B-B14F-4D97-AF65-F5344CB8AC3E}">
        <p14:creationId xmlns:p14="http://schemas.microsoft.com/office/powerpoint/2010/main" val="34100442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defTabSz="685800" fontAlgn="auto">
              <a:spcBef>
                <a:spcPts val="0"/>
              </a:spcBef>
              <a:spcAft>
                <a:spcPts val="0"/>
              </a:spcAft>
            </a:pPr>
            <a:fld id="{7858AF1D-E6D7-4B64-9545-F66A72DEE560}" type="slidenum">
              <a:rPr lang="tr-TR" smtClean="0">
                <a:solidFill>
                  <a:prstClr val="black">
                    <a:tint val="75000"/>
                  </a:prstClr>
                </a:solidFill>
                <a:latin typeface="Calibri" panose="020F0502020204030204"/>
                <a:cs typeface="+mn-cs"/>
              </a:rPr>
              <a:pPr defTabSz="685800" fontAlgn="auto">
                <a:spcBef>
                  <a:spcPts val="0"/>
                </a:spcBef>
                <a:spcAft>
                  <a:spcPts val="0"/>
                </a:spcAft>
              </a:pPr>
              <a:t>41</a:t>
            </a:fld>
            <a:endParaRPr lang="tr-TR">
              <a:solidFill>
                <a:prstClr val="black">
                  <a:tint val="75000"/>
                </a:prstClr>
              </a:solidFill>
              <a:latin typeface="Calibri" panose="020F0502020204030204"/>
              <a:cs typeface="+mn-cs"/>
            </a:endParaRPr>
          </a:p>
        </p:txBody>
      </p:sp>
      <p:pic>
        <p:nvPicPr>
          <p:cNvPr id="4" name="Resim 3"/>
          <p:cNvPicPr>
            <a:picLocks noChangeAspect="1"/>
          </p:cNvPicPr>
          <p:nvPr/>
        </p:nvPicPr>
        <p:blipFill>
          <a:blip r:embed="rId2"/>
          <a:stretch>
            <a:fillRect/>
          </a:stretch>
        </p:blipFill>
        <p:spPr>
          <a:xfrm>
            <a:off x="107504" y="1484784"/>
            <a:ext cx="8975097" cy="4536504"/>
          </a:xfrm>
          <a:prstGeom prst="rect">
            <a:avLst/>
          </a:prstGeom>
        </p:spPr>
      </p:pic>
    </p:spTree>
    <p:extLst>
      <p:ext uri="{BB962C8B-B14F-4D97-AF65-F5344CB8AC3E}">
        <p14:creationId xmlns:p14="http://schemas.microsoft.com/office/powerpoint/2010/main" val="2099227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42</a:t>
            </a:fld>
            <a:endParaRPr lang="tr-TR"/>
          </a:p>
        </p:txBody>
      </p:sp>
      <p:sp>
        <p:nvSpPr>
          <p:cNvPr id="2" name="1 Başlık"/>
          <p:cNvSpPr>
            <a:spLocks noGrp="1"/>
          </p:cNvSpPr>
          <p:nvPr>
            <p:ph type="title" idx="4294967295"/>
          </p:nvPr>
        </p:nvSpPr>
        <p:spPr>
          <a:xfrm>
            <a:off x="1639652" y="1633538"/>
            <a:ext cx="5978996" cy="546100"/>
          </a:xfrm>
        </p:spPr>
        <p:txBody>
          <a:bodyPr>
            <a:noAutofit/>
          </a:bodyPr>
          <a:lstStyle/>
          <a:p>
            <a:r>
              <a:rPr lang="es-ES" sz="2400" dirty="0"/>
              <a:t>Taslaklara Dair Usul ve Esaslar</a:t>
            </a:r>
            <a:endParaRPr lang="tr-TR" sz="2400" dirty="0"/>
          </a:p>
        </p:txBody>
      </p:sp>
      <p:sp>
        <p:nvSpPr>
          <p:cNvPr id="3" name="2 Alt Başlık"/>
          <p:cNvSpPr>
            <a:spLocks noGrp="1"/>
          </p:cNvSpPr>
          <p:nvPr>
            <p:ph idx="4294967295"/>
          </p:nvPr>
        </p:nvSpPr>
        <p:spPr>
          <a:xfrm>
            <a:off x="755576" y="2179638"/>
            <a:ext cx="7992888" cy="4057674"/>
          </a:xfrm>
        </p:spPr>
        <p:txBody>
          <a:bodyPr>
            <a:normAutofit/>
          </a:bodyPr>
          <a:lstStyle/>
          <a:p>
            <a:endParaRPr lang="tr-TR" sz="2400" dirty="0"/>
          </a:p>
          <a:p>
            <a:pPr marL="0" indent="0" algn="l">
              <a:buNone/>
            </a:pPr>
            <a:r>
              <a:rPr lang="tr-TR" sz="2400" b="1" u="sng" dirty="0">
                <a:solidFill>
                  <a:srgbClr val="FF0000"/>
                </a:solidFill>
                <a:cs typeface="Arial" panose="020B0604020202020204" pitchFamily="34" charset="0"/>
              </a:rPr>
              <a:t>ÖNEMLİ:</a:t>
            </a:r>
          </a:p>
          <a:p>
            <a:pPr marL="342900" indent="-342900" algn="just">
              <a:buFont typeface="Arial" pitchFamily="34" charset="0"/>
              <a:buChar char="•"/>
            </a:pPr>
            <a:r>
              <a:rPr lang="tr-TR" sz="2400" b="1" dirty="0">
                <a:solidFill>
                  <a:schemeClr val="tx1"/>
                </a:solidFill>
                <a:cs typeface="Arial" panose="020B0604020202020204" pitchFamily="34" charset="0"/>
              </a:rPr>
              <a:t>Kanun taslaklarında sadece kanunlara atıf yapılır, düzenleyici işlemlere atıf yapılmaz. </a:t>
            </a:r>
          </a:p>
          <a:p>
            <a:pPr marL="342900" indent="-342900" algn="just">
              <a:buFont typeface="Arial" pitchFamily="34" charset="0"/>
              <a:buChar char="•"/>
            </a:pPr>
            <a:endParaRPr lang="tr-TR" sz="2400" b="1" dirty="0">
              <a:solidFill>
                <a:schemeClr val="tx1"/>
              </a:solidFill>
              <a:cs typeface="Arial" panose="020B0604020202020204" pitchFamily="34" charset="0"/>
            </a:endParaRPr>
          </a:p>
          <a:p>
            <a:pPr marL="342900" indent="-342900" algn="just">
              <a:buFont typeface="Arial" pitchFamily="34" charset="0"/>
              <a:buChar char="•"/>
            </a:pPr>
            <a:r>
              <a:rPr lang="tr-TR" sz="2400" b="1" dirty="0">
                <a:solidFill>
                  <a:schemeClr val="tx1"/>
                </a:solidFill>
                <a:cs typeface="Arial" panose="020B0604020202020204" pitchFamily="34" charset="0"/>
              </a:rPr>
              <a:t>Alt düzeydeki mevzuata atıf yapılmaz.</a:t>
            </a:r>
          </a:p>
          <a:p>
            <a:pPr marL="342900" indent="-342900" algn="just">
              <a:buFont typeface="Arial" pitchFamily="34" charset="0"/>
              <a:buChar char="•"/>
            </a:pPr>
            <a:endParaRPr lang="tr-TR" sz="2400" b="1" dirty="0">
              <a:solidFill>
                <a:schemeClr val="tx1"/>
              </a:solidFill>
              <a:cs typeface="Arial" panose="020B0604020202020204" pitchFamily="34" charset="0"/>
            </a:endParaRPr>
          </a:p>
          <a:p>
            <a:pPr marL="342900" indent="-342900" algn="just">
              <a:buFont typeface="Arial" pitchFamily="34" charset="0"/>
              <a:buChar char="•"/>
            </a:pPr>
            <a:r>
              <a:rPr lang="tr-TR" sz="2400" b="1" dirty="0">
                <a:solidFill>
                  <a:schemeClr val="tx1"/>
                </a:solidFill>
                <a:cs typeface="Arial" panose="020B0604020202020204" pitchFamily="34" charset="0"/>
              </a:rPr>
              <a:t>“Diğer kanunların bu Kanuna aykırı hükümleri yürürlükten kaldırılmıştır/uygulanmaz.” gibi ifadelere yer verilmez.</a:t>
            </a:r>
          </a:p>
          <a:p>
            <a:endParaRPr lang="tr-TR" sz="2400" u="sng"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43</a:t>
            </a:fld>
            <a:endParaRPr lang="tr-TR"/>
          </a:p>
        </p:txBody>
      </p:sp>
      <p:sp>
        <p:nvSpPr>
          <p:cNvPr id="3" name="2 Alt Başlık"/>
          <p:cNvSpPr>
            <a:spLocks noGrp="1"/>
          </p:cNvSpPr>
          <p:nvPr>
            <p:ph idx="4294967295"/>
          </p:nvPr>
        </p:nvSpPr>
        <p:spPr>
          <a:xfrm>
            <a:off x="683568" y="1628800"/>
            <a:ext cx="7992888" cy="3997325"/>
          </a:xfrm>
        </p:spPr>
        <p:txBody>
          <a:bodyPr/>
          <a:lstStyle/>
          <a:p>
            <a:endParaRPr lang="tr-TR" dirty="0"/>
          </a:p>
          <a:p>
            <a:pPr marL="0" indent="0">
              <a:lnSpc>
                <a:spcPct val="90000"/>
              </a:lnSpc>
              <a:buNone/>
            </a:pPr>
            <a:endParaRPr lang="tr-TR" dirty="0"/>
          </a:p>
          <a:p>
            <a:pPr algn="just">
              <a:lnSpc>
                <a:spcPct val="90000"/>
              </a:lnSpc>
            </a:pPr>
            <a:endParaRPr lang="tr-TR" dirty="0">
              <a:solidFill>
                <a:srgbClr val="FF0000"/>
              </a:solidFill>
            </a:endParaRPr>
          </a:p>
          <a:p>
            <a:pPr algn="just">
              <a:lnSpc>
                <a:spcPct val="90000"/>
              </a:lnSpc>
            </a:pPr>
            <a:r>
              <a:rPr lang="tr-TR" sz="2400" b="1" dirty="0">
                <a:solidFill>
                  <a:srgbClr val="FF0000"/>
                </a:solidFill>
                <a:cs typeface="Arial" panose="020B0604020202020204" pitchFamily="34" charset="0"/>
              </a:rPr>
              <a:t>NOT: </a:t>
            </a:r>
            <a:r>
              <a:rPr lang="tr-TR" sz="2400" b="1" dirty="0">
                <a:solidFill>
                  <a:schemeClr val="tx1"/>
                </a:solidFill>
                <a:cs typeface="Arial" panose="020B0604020202020204" pitchFamily="34" charset="0"/>
              </a:rPr>
              <a:t>Kanun taslaklarının ilgili maddelerinde, düzenleyici işlemlerin, </a:t>
            </a:r>
            <a:r>
              <a:rPr lang="tr-TR" sz="2400" b="1" u="sng" dirty="0">
                <a:solidFill>
                  <a:schemeClr val="tx1"/>
                </a:solidFill>
                <a:cs typeface="Arial" panose="020B0604020202020204" pitchFamily="34" charset="0"/>
              </a:rPr>
              <a:t>ne kadar sürede yürürlüğe konulacağı ve varsa yürürlükteki hükümlerin uygulanmasına devam edilip edilmeyeceği</a:t>
            </a:r>
            <a:r>
              <a:rPr lang="tr-TR" sz="2400" b="1" dirty="0">
                <a:solidFill>
                  <a:schemeClr val="tx1"/>
                </a:solidFill>
                <a:cs typeface="Arial" panose="020B0604020202020204" pitchFamily="34" charset="0"/>
              </a:rPr>
              <a:t> belirtilir.</a:t>
            </a:r>
          </a:p>
          <a:p>
            <a:endParaRPr lang="tr-TR"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44</a:t>
            </a:fld>
            <a:endParaRPr lang="tr-TR"/>
          </a:p>
        </p:txBody>
      </p:sp>
      <p:sp>
        <p:nvSpPr>
          <p:cNvPr id="3" name="2 Alt Başlık"/>
          <p:cNvSpPr>
            <a:spLocks noGrp="1"/>
          </p:cNvSpPr>
          <p:nvPr>
            <p:ph idx="4294967295"/>
          </p:nvPr>
        </p:nvSpPr>
        <p:spPr>
          <a:xfrm>
            <a:off x="611560" y="1556792"/>
            <a:ext cx="7992888" cy="4620171"/>
          </a:xfrm>
        </p:spPr>
        <p:txBody>
          <a:bodyPr>
            <a:noAutofit/>
          </a:bodyPr>
          <a:lstStyle/>
          <a:p>
            <a:pPr marL="0" indent="0" algn="l">
              <a:buNone/>
            </a:pPr>
            <a:r>
              <a:rPr lang="tr-TR" sz="2400" b="1" dirty="0" smtClean="0">
                <a:solidFill>
                  <a:srgbClr val="FF0000"/>
                </a:solidFill>
                <a:cs typeface="Arial" panose="020B0604020202020204" pitchFamily="34" charset="0"/>
              </a:rPr>
              <a:t>     Genel </a:t>
            </a:r>
            <a:r>
              <a:rPr lang="tr-TR" sz="2400" b="1" dirty="0">
                <a:solidFill>
                  <a:srgbClr val="FF0000"/>
                </a:solidFill>
                <a:cs typeface="Arial" panose="020B0604020202020204" pitchFamily="34" charset="0"/>
              </a:rPr>
              <a:t>gerekçe hazırlanırken;</a:t>
            </a:r>
          </a:p>
          <a:p>
            <a:pPr marL="342900" indent="-342900" algn="just">
              <a:buFont typeface="Arial" pitchFamily="34" charset="0"/>
              <a:buChar char="•"/>
            </a:pPr>
            <a:r>
              <a:rPr lang="tr-TR" sz="2400" b="1" dirty="0">
                <a:solidFill>
                  <a:schemeClr val="tx1"/>
                </a:solidFill>
                <a:cs typeface="Arial" panose="020B0604020202020204" pitchFamily="34" charset="0"/>
              </a:rPr>
              <a:t>Taslağın hazırlanmasını gerektiren sebepler  açıkça belirtilir. </a:t>
            </a:r>
          </a:p>
          <a:p>
            <a:pPr marL="0" indent="0" algn="l">
              <a:buNone/>
            </a:pPr>
            <a:r>
              <a:rPr lang="tr-TR" sz="2400" b="1" dirty="0" smtClean="0">
                <a:solidFill>
                  <a:srgbClr val="FF0000"/>
                </a:solidFill>
                <a:cs typeface="Arial" panose="020B0604020202020204" pitchFamily="34" charset="0"/>
              </a:rPr>
              <a:t>     Madde </a:t>
            </a:r>
            <a:r>
              <a:rPr lang="tr-TR" sz="2400" b="1" dirty="0">
                <a:solidFill>
                  <a:srgbClr val="FF0000"/>
                </a:solidFill>
                <a:cs typeface="Arial" panose="020B0604020202020204" pitchFamily="34" charset="0"/>
              </a:rPr>
              <a:t>gerekçeleri hazırlanırken; </a:t>
            </a:r>
            <a:endParaRPr lang="tr-TR" sz="2400" b="1" dirty="0">
              <a:cs typeface="Arial" panose="020B0604020202020204" pitchFamily="34" charset="0"/>
            </a:endParaRPr>
          </a:p>
          <a:p>
            <a:pPr marL="342900" indent="-342900" algn="just">
              <a:buFont typeface="Arial" pitchFamily="34" charset="0"/>
              <a:buChar char="•"/>
            </a:pPr>
            <a:r>
              <a:rPr lang="tr-TR" sz="2400" b="1" dirty="0">
                <a:solidFill>
                  <a:schemeClr val="tx1"/>
                </a:solidFill>
                <a:cs typeface="Arial" panose="020B0604020202020204" pitchFamily="34" charset="0"/>
              </a:rPr>
              <a:t>Her maddenin düzenleniş sebepleri açıklanır. </a:t>
            </a:r>
          </a:p>
          <a:p>
            <a:pPr marL="342900" indent="-342900" algn="just">
              <a:buFont typeface="Arial" pitchFamily="34" charset="0"/>
              <a:buChar char="•"/>
            </a:pPr>
            <a:r>
              <a:rPr lang="tr-TR" sz="2400" b="1" dirty="0">
                <a:solidFill>
                  <a:schemeClr val="tx1"/>
                </a:solidFill>
                <a:cs typeface="Arial" panose="020B0604020202020204" pitchFamily="34" charset="0"/>
              </a:rPr>
              <a:t>Kaldırılması, değiştirilmesi veya eklenmesi istenen hükümlerin neler olduğu ve kaldırma, değiştirme veya ekleme sebepleri açıkça belirtilir. </a:t>
            </a:r>
          </a:p>
          <a:p>
            <a:pPr marL="342900" indent="-342900" algn="just">
              <a:buFont typeface="Arial" pitchFamily="34" charset="0"/>
              <a:buChar char="•"/>
            </a:pPr>
            <a:r>
              <a:rPr lang="tr-TR" sz="2400" b="1" dirty="0">
                <a:solidFill>
                  <a:schemeClr val="tx1"/>
                </a:solidFill>
                <a:cs typeface="Arial" panose="020B0604020202020204" pitchFamily="34" charset="0"/>
              </a:rPr>
              <a:t>Madde gerekçeleri, her madde için ayrı ayrı düzenlenir.</a:t>
            </a:r>
          </a:p>
          <a:p>
            <a:pPr marL="342900" indent="-342900" algn="just">
              <a:buFont typeface="Arial" pitchFamily="34" charset="0"/>
              <a:buChar char="•"/>
            </a:pPr>
            <a:r>
              <a:rPr lang="tr-TR" sz="2400" b="1" dirty="0">
                <a:solidFill>
                  <a:schemeClr val="tx1"/>
                </a:solidFill>
                <a:cs typeface="Arial" panose="020B0604020202020204" pitchFamily="34" charset="0"/>
              </a:rPr>
              <a:t>Madde gerekçeleri, madde metninin tekrarı biçiminde hazırlanamaz.</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45</a:t>
            </a:fld>
            <a:endParaRPr lang="tr-TR"/>
          </a:p>
        </p:txBody>
      </p:sp>
      <p:sp>
        <p:nvSpPr>
          <p:cNvPr id="3" name="2 Alt Başlık"/>
          <p:cNvSpPr>
            <a:spLocks noGrp="1"/>
          </p:cNvSpPr>
          <p:nvPr>
            <p:ph idx="4294967295"/>
          </p:nvPr>
        </p:nvSpPr>
        <p:spPr>
          <a:xfrm>
            <a:off x="596702" y="1628800"/>
            <a:ext cx="8064896" cy="4476155"/>
          </a:xfrm>
        </p:spPr>
        <p:txBody>
          <a:bodyPr>
            <a:normAutofit/>
          </a:bodyPr>
          <a:lstStyle/>
          <a:p>
            <a:pPr marL="0" indent="0">
              <a:lnSpc>
                <a:spcPct val="80000"/>
              </a:lnSpc>
              <a:buNone/>
            </a:pPr>
            <a:r>
              <a:rPr lang="tr-TR" sz="2400" b="1" dirty="0">
                <a:cs typeface="Arial" panose="020B0604020202020204" pitchFamily="34" charset="0"/>
              </a:rPr>
              <a:t>	</a:t>
            </a:r>
          </a:p>
          <a:p>
            <a:pPr marL="0" indent="0" algn="just">
              <a:lnSpc>
                <a:spcPct val="80000"/>
              </a:lnSpc>
              <a:buNone/>
            </a:pPr>
            <a:r>
              <a:rPr lang="tr-TR" sz="2400" b="1" dirty="0" smtClean="0">
                <a:solidFill>
                  <a:srgbClr val="FF0000"/>
                </a:solidFill>
                <a:cs typeface="Arial" panose="020B0604020202020204" pitchFamily="34" charset="0"/>
              </a:rPr>
              <a:t>Kanun </a:t>
            </a:r>
            <a:r>
              <a:rPr lang="tr-TR" sz="2400" b="1" dirty="0">
                <a:solidFill>
                  <a:srgbClr val="FF0000"/>
                </a:solidFill>
                <a:cs typeface="Arial" panose="020B0604020202020204" pitchFamily="34" charset="0"/>
              </a:rPr>
              <a:t>ve Cumhurbaşkanı kararı ile yürürlüğe konulan düzenleyici işlemler </a:t>
            </a:r>
            <a:r>
              <a:rPr lang="tr-TR" sz="2400" b="1" u="sng" dirty="0">
                <a:solidFill>
                  <a:srgbClr val="FF0000"/>
                </a:solidFill>
                <a:cs typeface="Arial" panose="020B0604020202020204" pitchFamily="34" charset="0"/>
              </a:rPr>
              <a:t>dışındaki taslaklarda;</a:t>
            </a:r>
          </a:p>
          <a:p>
            <a:pPr algn="just">
              <a:lnSpc>
                <a:spcPct val="80000"/>
              </a:lnSpc>
            </a:pPr>
            <a:endParaRPr lang="tr-TR" sz="2400" b="1" dirty="0">
              <a:solidFill>
                <a:schemeClr val="tx1"/>
              </a:solidFill>
              <a:cs typeface="Arial" panose="020B0604020202020204" pitchFamily="34" charset="0"/>
            </a:endParaRPr>
          </a:p>
          <a:p>
            <a:pPr marL="342900" indent="-342900" algn="just">
              <a:lnSpc>
                <a:spcPct val="80000"/>
              </a:lnSpc>
              <a:buFont typeface="Arial" pitchFamily="34" charset="0"/>
              <a:buChar char="•"/>
            </a:pPr>
            <a:r>
              <a:rPr lang="tr-TR" sz="2400" b="1" dirty="0">
                <a:solidFill>
                  <a:schemeClr val="tx1"/>
                </a:solidFill>
                <a:cs typeface="Arial" panose="020B0604020202020204" pitchFamily="34" charset="0"/>
              </a:rPr>
              <a:t>Bu düzenlemelerin dayanaklarında belirtilenler dışında yükümlülük getiren hükümler, malî konularda gelir ve gider öngören hükümler ile teşkilat kuran veya kaldıran, kadro iptal veya ihdas eden hükümlere yer verilmez.</a:t>
            </a:r>
          </a:p>
          <a:p>
            <a:pPr marL="342900" indent="-342900" algn="just">
              <a:lnSpc>
                <a:spcPct val="80000"/>
              </a:lnSpc>
              <a:buFontTx/>
              <a:buChar char="-"/>
            </a:pPr>
            <a:endParaRPr lang="tr-TR" sz="2400" b="1" dirty="0">
              <a:solidFill>
                <a:schemeClr val="tx1"/>
              </a:solidFill>
              <a:cs typeface="Arial" panose="020B0604020202020204" pitchFamily="34" charset="0"/>
            </a:endParaRPr>
          </a:p>
          <a:p>
            <a:pPr marL="342900" indent="-342900" algn="just">
              <a:lnSpc>
                <a:spcPct val="80000"/>
              </a:lnSpc>
              <a:buFont typeface="Arial" pitchFamily="34" charset="0"/>
              <a:buChar char="•"/>
            </a:pPr>
            <a:r>
              <a:rPr lang="tr-TR" sz="2400" b="1" dirty="0">
                <a:solidFill>
                  <a:schemeClr val="tx1"/>
                </a:solidFill>
                <a:cs typeface="Arial" panose="020B0604020202020204" pitchFamily="34" charset="0"/>
              </a:rPr>
              <a:t>Bakanlıklar ile diğer kamu kurum ve kuruluşlarına görev ve sorumluluk yükleyen hükümlere yer verilmesi hâlinde, bu bakanlık ile kamu kurum ve kuruluşlarının uygun görüşleri alınır veya taslak bunlarla birlikte hazırlanır.</a:t>
            </a:r>
          </a:p>
          <a:p>
            <a:endParaRPr lang="tr-TR" sz="19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46</a:t>
            </a:fld>
            <a:endParaRPr lang="tr-TR" dirty="0"/>
          </a:p>
        </p:txBody>
      </p:sp>
      <p:sp>
        <p:nvSpPr>
          <p:cNvPr id="2" name="1 Başlık"/>
          <p:cNvSpPr>
            <a:spLocks noGrp="1"/>
          </p:cNvSpPr>
          <p:nvPr>
            <p:ph type="title" idx="4294967295"/>
          </p:nvPr>
        </p:nvSpPr>
        <p:spPr>
          <a:xfrm>
            <a:off x="0" y="1408113"/>
            <a:ext cx="7886700" cy="546100"/>
          </a:xfrm>
        </p:spPr>
        <p:txBody>
          <a:bodyPr>
            <a:normAutofit fontScale="90000"/>
          </a:bodyPr>
          <a:lstStyle/>
          <a:p>
            <a:r>
              <a:rPr lang="tr-TR" sz="2200" dirty="0"/>
              <a:t/>
            </a:r>
            <a:br>
              <a:rPr lang="tr-TR" sz="2200" dirty="0"/>
            </a:br>
            <a:endParaRPr lang="tr-TR" dirty="0"/>
          </a:p>
        </p:txBody>
      </p:sp>
      <p:sp>
        <p:nvSpPr>
          <p:cNvPr id="3" name="2 Alt Başlık"/>
          <p:cNvSpPr>
            <a:spLocks noGrp="1"/>
          </p:cNvSpPr>
          <p:nvPr>
            <p:ph idx="4294967295"/>
          </p:nvPr>
        </p:nvSpPr>
        <p:spPr>
          <a:xfrm>
            <a:off x="0" y="2179638"/>
            <a:ext cx="7886700" cy="3997325"/>
          </a:xfrm>
        </p:spPr>
        <p:txBody>
          <a:bodyPr/>
          <a:lstStyle/>
          <a:p>
            <a:endParaRPr lang="tr-TR" dirty="0"/>
          </a:p>
          <a:p>
            <a:endParaRPr lang="tr-TR" dirty="0"/>
          </a:p>
        </p:txBody>
      </p:sp>
      <p:sp>
        <p:nvSpPr>
          <p:cNvPr id="16" name="15 Dikdörtgen"/>
          <p:cNvSpPr/>
          <p:nvPr/>
        </p:nvSpPr>
        <p:spPr>
          <a:xfrm>
            <a:off x="467544" y="1628800"/>
            <a:ext cx="8064896" cy="3046988"/>
          </a:xfrm>
          <a:prstGeom prst="rect">
            <a:avLst/>
          </a:prstGeom>
        </p:spPr>
        <p:txBody>
          <a:bodyPr wrap="square">
            <a:spAutoFit/>
          </a:bodyPr>
          <a:lstStyle/>
          <a:p>
            <a:pPr algn="ctr">
              <a:buFont typeface="Wingdings" pitchFamily="2" charset="2"/>
              <a:buNone/>
            </a:pPr>
            <a:r>
              <a:rPr lang="tr-TR" sz="2400" b="1" dirty="0">
                <a:solidFill>
                  <a:srgbClr val="FF0000"/>
                </a:solidFill>
                <a:latin typeface="Garamond" panose="02020404030301010803" pitchFamily="18" charset="0"/>
              </a:rPr>
              <a:t>Taslaklarda;</a:t>
            </a:r>
          </a:p>
          <a:p>
            <a:pPr algn="just">
              <a:buFont typeface="Wingdings" pitchFamily="2" charset="2"/>
              <a:buNone/>
            </a:pPr>
            <a:endParaRPr lang="tr-TR" sz="2400" b="1" dirty="0">
              <a:solidFill>
                <a:srgbClr val="0000FF"/>
              </a:solidFill>
              <a:latin typeface="Garamond" panose="02020404030301010803" pitchFamily="18" charset="0"/>
            </a:endParaRPr>
          </a:p>
          <a:p>
            <a:pPr marL="342900" indent="-342900" algn="just">
              <a:buFont typeface="Arial" pitchFamily="34" charset="0"/>
              <a:buChar char="•"/>
            </a:pPr>
            <a:r>
              <a:rPr lang="tr-TR" sz="2400" b="1" dirty="0">
                <a:latin typeface="Garamond" panose="02020404030301010803" pitchFamily="18" charset="0"/>
              </a:rPr>
              <a:t>Türkçe kullanılır.</a:t>
            </a:r>
          </a:p>
          <a:p>
            <a:pPr marL="342900" indent="-342900" algn="just">
              <a:buFont typeface="Arial" pitchFamily="34" charset="0"/>
              <a:buChar char="•"/>
            </a:pPr>
            <a:endParaRPr lang="tr-TR" sz="2400" b="1" dirty="0">
              <a:latin typeface="Garamond" panose="02020404030301010803" pitchFamily="18" charset="0"/>
            </a:endParaRPr>
          </a:p>
          <a:p>
            <a:pPr marL="342900" indent="-342900" algn="just">
              <a:buFont typeface="Arial" pitchFamily="34" charset="0"/>
              <a:buChar char="•"/>
            </a:pPr>
            <a:r>
              <a:rPr lang="tr-TR" sz="2400" b="1" dirty="0">
                <a:latin typeface="Garamond" panose="02020404030301010803" pitchFamily="18" charset="0"/>
              </a:rPr>
              <a:t>“yasa” kelimesi yerine “kanun” kelimesi kullanılır.</a:t>
            </a:r>
          </a:p>
          <a:p>
            <a:pPr marL="342900" indent="-342900" algn="just">
              <a:buFont typeface="Arial" pitchFamily="34" charset="0"/>
              <a:buChar char="•"/>
            </a:pPr>
            <a:endParaRPr lang="tr-TR" sz="2400" b="1" dirty="0">
              <a:latin typeface="Garamond" panose="02020404030301010803" pitchFamily="18" charset="0"/>
            </a:endParaRPr>
          </a:p>
          <a:p>
            <a:pPr marL="342900" indent="-342900" algn="just">
              <a:buFont typeface="Arial" pitchFamily="34" charset="0"/>
              <a:buChar char="•"/>
            </a:pPr>
            <a:r>
              <a:rPr lang="tr-TR" sz="2400" b="1" dirty="0">
                <a:latin typeface="Garamond" panose="02020404030301010803" pitchFamily="18" charset="0"/>
              </a:rPr>
              <a:t>Tanım maddesinde belirtilenler dışında kısaltmalara yer verilmez.</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47</a:t>
            </a:fld>
            <a:endParaRPr lang="tr-TR"/>
          </a:p>
        </p:txBody>
      </p:sp>
      <p:sp>
        <p:nvSpPr>
          <p:cNvPr id="3" name="2 Alt Başlık"/>
          <p:cNvSpPr>
            <a:spLocks noGrp="1"/>
          </p:cNvSpPr>
          <p:nvPr>
            <p:ph idx="4294967295"/>
          </p:nvPr>
        </p:nvSpPr>
        <p:spPr>
          <a:xfrm>
            <a:off x="0" y="2179638"/>
            <a:ext cx="7886700" cy="3997325"/>
          </a:xfrm>
        </p:spPr>
        <p:txBody>
          <a:bodyPr>
            <a:normAutofit/>
          </a:bodyPr>
          <a:lstStyle/>
          <a:p>
            <a:pPr algn="l">
              <a:buFont typeface="Wingdings" pitchFamily="2" charset="2"/>
              <a:buChar char="ü"/>
            </a:pPr>
            <a:endParaRPr lang="tr-TR" sz="2000" dirty="0"/>
          </a:p>
          <a:p>
            <a:pPr algn="l"/>
            <a:endParaRPr lang="tr-TR" sz="2000" dirty="0"/>
          </a:p>
          <a:p>
            <a:pPr algn="l"/>
            <a:endParaRPr lang="tr-TR" sz="2000" dirty="0"/>
          </a:p>
          <a:p>
            <a:pPr algn="l"/>
            <a:endParaRPr lang="tr-TR" sz="2000" dirty="0"/>
          </a:p>
          <a:p>
            <a:pPr algn="l"/>
            <a:endParaRPr lang="tr-TR" sz="2000" dirty="0"/>
          </a:p>
          <a:p>
            <a:pPr algn="l"/>
            <a:endParaRPr lang="tr-TR" sz="2000" dirty="0"/>
          </a:p>
          <a:p>
            <a:pPr algn="l"/>
            <a:endParaRPr lang="tr-TR" sz="2000" dirty="0"/>
          </a:p>
          <a:p>
            <a:pPr algn="l">
              <a:buFont typeface="Wingdings" pitchFamily="2" charset="2"/>
              <a:buChar char="Ø"/>
            </a:pPr>
            <a:endParaRPr lang="tr-TR" sz="2000" dirty="0"/>
          </a:p>
          <a:p>
            <a:endParaRPr lang="tr-TR" dirty="0"/>
          </a:p>
        </p:txBody>
      </p:sp>
      <p:sp>
        <p:nvSpPr>
          <p:cNvPr id="7" name="6 Dikdörtgen"/>
          <p:cNvSpPr/>
          <p:nvPr/>
        </p:nvSpPr>
        <p:spPr>
          <a:xfrm>
            <a:off x="611560" y="1628800"/>
            <a:ext cx="7992888" cy="4154984"/>
          </a:xfrm>
          <a:prstGeom prst="rect">
            <a:avLst/>
          </a:prstGeom>
        </p:spPr>
        <p:txBody>
          <a:bodyPr wrap="square">
            <a:spAutoFit/>
          </a:bodyPr>
          <a:lstStyle/>
          <a:p>
            <a:pPr algn="just">
              <a:buFont typeface="Wingdings" pitchFamily="2" charset="2"/>
              <a:buNone/>
            </a:pPr>
            <a:r>
              <a:rPr lang="it-IT" sz="2400" b="1" dirty="0">
                <a:solidFill>
                  <a:srgbClr val="FF0000"/>
                </a:solidFill>
                <a:latin typeface="Garamond" panose="02020404030301010803" pitchFamily="18" charset="0"/>
              </a:rPr>
              <a:t>Düzenleyici etki analizi</a:t>
            </a:r>
            <a:endParaRPr lang="tr-TR" sz="2400" b="1" dirty="0">
              <a:solidFill>
                <a:srgbClr val="FF0000"/>
              </a:solidFill>
              <a:latin typeface="Garamond" panose="02020404030301010803" pitchFamily="18" charset="0"/>
            </a:endParaRPr>
          </a:p>
          <a:p>
            <a:pPr marL="342900" indent="-342900" algn="just">
              <a:buFont typeface="Arial" pitchFamily="34" charset="0"/>
              <a:buChar char="•"/>
            </a:pPr>
            <a:r>
              <a:rPr lang="tr-TR" sz="2400" b="1" dirty="0">
                <a:latin typeface="Garamond" panose="02020404030301010803" pitchFamily="18" charset="0"/>
              </a:rPr>
              <a:t>3/6/2022 </a:t>
            </a:r>
            <a:r>
              <a:rPr lang="tr-TR" sz="2400" b="1" dirty="0" smtClean="0">
                <a:latin typeface="Garamond" panose="02020404030301010803" pitchFamily="18" charset="0"/>
              </a:rPr>
              <a:t>tarihli ve 5681 sayılı Cumhurbaşkanı Kararıyla yürürlüğe konulan Düzenleyici Etki Analizinin Uygulanmasına İlişkin Usul ve Esaslar dahilinde yapılır. </a:t>
            </a:r>
            <a:endParaRPr lang="tr-TR" sz="2400" b="1" dirty="0">
              <a:latin typeface="Garamond" panose="02020404030301010803" pitchFamily="18" charset="0"/>
            </a:endParaRPr>
          </a:p>
          <a:p>
            <a:pPr marL="342900" indent="-342900" algn="just">
              <a:buFont typeface="Arial" pitchFamily="34" charset="0"/>
              <a:buChar char="•"/>
            </a:pPr>
            <a:endParaRPr lang="tr-TR" sz="2400" b="1" dirty="0">
              <a:solidFill>
                <a:srgbClr val="0000FF"/>
              </a:solidFill>
              <a:latin typeface="Garamond" panose="02020404030301010803" pitchFamily="18" charset="0"/>
            </a:endParaRPr>
          </a:p>
          <a:p>
            <a:pPr algn="just"/>
            <a:r>
              <a:rPr lang="tr-TR" sz="2400" b="1" dirty="0">
                <a:solidFill>
                  <a:srgbClr val="FF0000"/>
                </a:solidFill>
                <a:latin typeface="Garamond" panose="02020404030301010803" pitchFamily="18" charset="0"/>
              </a:rPr>
              <a:t>Düzenleyici etki analizinde;</a:t>
            </a:r>
          </a:p>
          <a:p>
            <a:pPr marL="342900" indent="-342900" algn="just">
              <a:buFont typeface="Arial" pitchFamily="34" charset="0"/>
              <a:buChar char="•"/>
            </a:pPr>
            <a:r>
              <a:rPr lang="tr-TR" sz="2400" b="1" dirty="0">
                <a:latin typeface="Garamond" panose="02020404030301010803" pitchFamily="18" charset="0"/>
              </a:rPr>
              <a:t>Düzenlemenin hazırlanmasını gerekli kılan sebepler</a:t>
            </a:r>
          </a:p>
          <a:p>
            <a:pPr marL="342900" indent="-342900" algn="just">
              <a:buFont typeface="Arial" pitchFamily="34" charset="0"/>
              <a:buChar char="•"/>
            </a:pPr>
            <a:r>
              <a:rPr lang="tr-TR" sz="2400" b="1" dirty="0">
                <a:latin typeface="Garamond" panose="02020404030301010803" pitchFamily="18" charset="0"/>
              </a:rPr>
              <a:t>Muhtemel fayda ve maliyetler</a:t>
            </a:r>
          </a:p>
          <a:p>
            <a:pPr marL="342900" indent="-342900" algn="just">
              <a:buFont typeface="Arial" pitchFamily="34" charset="0"/>
              <a:buChar char="•"/>
            </a:pPr>
            <a:r>
              <a:rPr lang="tr-TR" sz="2400" b="1" dirty="0">
                <a:latin typeface="Garamond" panose="02020404030301010803" pitchFamily="18" charset="0"/>
              </a:rPr>
              <a:t>Bütçeye ek yük getirip getirmediği</a:t>
            </a:r>
          </a:p>
          <a:p>
            <a:pPr marL="342900" indent="-342900" algn="just">
              <a:buFont typeface="Arial" pitchFamily="34" charset="0"/>
              <a:buChar char="•"/>
            </a:pPr>
            <a:r>
              <a:rPr lang="tr-TR" sz="2400" b="1" dirty="0">
                <a:latin typeface="Garamond" panose="02020404030301010803" pitchFamily="18" charset="0"/>
              </a:rPr>
              <a:t>Sosyal, ekonomik, ticari ve çevresel etkileri vs. yer alır.</a:t>
            </a:r>
          </a:p>
          <a:p>
            <a:pPr algn="just"/>
            <a:r>
              <a:rPr lang="tr-TR" sz="2400" dirty="0">
                <a:solidFill>
                  <a:srgbClr val="0000FF"/>
                </a:solidFill>
                <a:latin typeface="Garamond" panose="02020404030301010803" pitchFamily="18" charset="0"/>
              </a:rPr>
              <a:t> </a:t>
            </a:r>
            <a:endParaRPr lang="it-IT" sz="2400" dirty="0">
              <a:solidFill>
                <a:srgbClr val="0000FF"/>
              </a:solidFill>
              <a:latin typeface="Garamond" panose="02020404030301010803"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48</a:t>
            </a:fld>
            <a:endParaRPr lang="tr-TR"/>
          </a:p>
        </p:txBody>
      </p:sp>
      <p:sp>
        <p:nvSpPr>
          <p:cNvPr id="3" name="2 Alt Başlık"/>
          <p:cNvSpPr>
            <a:spLocks noGrp="1"/>
          </p:cNvSpPr>
          <p:nvPr>
            <p:ph idx="4294967295"/>
          </p:nvPr>
        </p:nvSpPr>
        <p:spPr>
          <a:xfrm>
            <a:off x="611560" y="1700809"/>
            <a:ext cx="7776864" cy="4392488"/>
          </a:xfrm>
        </p:spPr>
        <p:txBody>
          <a:bodyPr>
            <a:normAutofit/>
          </a:bodyPr>
          <a:lstStyle/>
          <a:p>
            <a:pPr marL="0" indent="0">
              <a:buNone/>
            </a:pPr>
            <a:endParaRPr lang="tr-TR" sz="2400" b="1" dirty="0">
              <a:cs typeface="Arial" panose="020B0604020202020204" pitchFamily="34" charset="0"/>
            </a:endParaRPr>
          </a:p>
          <a:p>
            <a:pPr marL="0" indent="0" algn="ctr">
              <a:buNone/>
            </a:pPr>
            <a:r>
              <a:rPr lang="tr-TR" sz="2400" b="1" dirty="0">
                <a:solidFill>
                  <a:srgbClr val="FF0000"/>
                </a:solidFill>
                <a:cs typeface="Arial" panose="020B0604020202020204" pitchFamily="34" charset="0"/>
              </a:rPr>
              <a:t>Cumhurbaşkanlığına </a:t>
            </a:r>
            <a:r>
              <a:rPr lang="tr-TR" sz="2400" b="1" dirty="0" err="1">
                <a:solidFill>
                  <a:srgbClr val="FF0000"/>
                </a:solidFill>
                <a:cs typeface="Arial" panose="020B0604020202020204" pitchFamily="34" charset="0"/>
              </a:rPr>
              <a:t>intikâl</a:t>
            </a:r>
            <a:r>
              <a:rPr lang="tr-TR" sz="2400" b="1" dirty="0">
                <a:solidFill>
                  <a:srgbClr val="FF0000"/>
                </a:solidFill>
                <a:cs typeface="Arial" panose="020B0604020202020204" pitchFamily="34" charset="0"/>
              </a:rPr>
              <a:t> eden taslaklar hakkında;</a:t>
            </a:r>
          </a:p>
          <a:p>
            <a:endParaRPr lang="tr-TR" sz="2400" b="1" dirty="0">
              <a:cs typeface="Arial" panose="020B0604020202020204" pitchFamily="34" charset="0"/>
            </a:endParaRPr>
          </a:p>
          <a:p>
            <a:pPr marL="342900" indent="-342900" algn="just">
              <a:buFont typeface="Arial" pitchFamily="34" charset="0"/>
              <a:buChar char="•"/>
            </a:pPr>
            <a:r>
              <a:rPr lang="tr-TR" sz="2400" b="1" dirty="0">
                <a:solidFill>
                  <a:schemeClr val="tx1"/>
                </a:solidFill>
                <a:cs typeface="Arial" panose="020B0604020202020204" pitchFamily="34" charset="0"/>
              </a:rPr>
              <a:t>Cumhurbaşkanlığı, şekil yönünden </a:t>
            </a:r>
            <a:r>
              <a:rPr lang="tr-TR" sz="2400" b="1" dirty="0" err="1">
                <a:solidFill>
                  <a:schemeClr val="tx1"/>
                </a:solidFill>
                <a:cs typeface="Arial" panose="020B0604020202020204" pitchFamily="34" charset="0"/>
              </a:rPr>
              <a:t>re’sen</a:t>
            </a:r>
            <a:r>
              <a:rPr lang="tr-TR" sz="2400" b="1" dirty="0">
                <a:solidFill>
                  <a:schemeClr val="tx1"/>
                </a:solidFill>
                <a:cs typeface="Arial" panose="020B0604020202020204" pitchFamily="34" charset="0"/>
              </a:rPr>
              <a:t> düzeltme yapabilir.</a:t>
            </a:r>
          </a:p>
          <a:p>
            <a:pPr marL="342900" indent="-342900" algn="just">
              <a:buFont typeface="Arial" pitchFamily="34" charset="0"/>
              <a:buChar char="•"/>
            </a:pPr>
            <a:endParaRPr lang="tr-TR" sz="2400" b="1" dirty="0">
              <a:solidFill>
                <a:schemeClr val="tx1"/>
              </a:solidFill>
              <a:cs typeface="Arial" panose="020B0604020202020204" pitchFamily="34" charset="0"/>
            </a:endParaRPr>
          </a:p>
          <a:p>
            <a:pPr marL="342900" indent="-342900" algn="just">
              <a:buFont typeface="Arial" pitchFamily="34" charset="0"/>
              <a:buChar char="•"/>
            </a:pPr>
            <a:r>
              <a:rPr lang="tr-TR" sz="2400" b="1" dirty="0">
                <a:solidFill>
                  <a:schemeClr val="tx1"/>
                </a:solidFill>
                <a:cs typeface="Arial" panose="020B0604020202020204" pitchFamily="34" charset="0"/>
              </a:rPr>
              <a:t>Anayasaya, kanunlara ve diğer ilgili mevzuata aykırılığı tespit edilen taslaklar iade edilir.</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50620" y="3950970"/>
            <a:ext cx="6858000" cy="742950"/>
          </a:xfrm>
        </p:spPr>
        <p:txBody>
          <a:bodyPr/>
          <a:lstStyle/>
          <a:p>
            <a:r>
              <a:rPr lang="tr-TR" dirty="0"/>
              <a:t>ARZ EDERİM</a:t>
            </a:r>
          </a:p>
        </p:txBody>
      </p:sp>
    </p:spTree>
    <p:extLst>
      <p:ext uri="{BB962C8B-B14F-4D97-AF65-F5344CB8AC3E}">
        <p14:creationId xmlns:p14="http://schemas.microsoft.com/office/powerpoint/2010/main" val="20501980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a:xfrm>
            <a:off x="628650" y="1700808"/>
            <a:ext cx="7886700" cy="4476155"/>
          </a:xfrm>
        </p:spPr>
        <p:txBody>
          <a:bodyPr>
            <a:normAutofit lnSpcReduction="10000"/>
          </a:bodyPr>
          <a:lstStyle/>
          <a:p>
            <a:pPr marL="0" indent="0" algn="just">
              <a:buNone/>
            </a:pPr>
            <a:r>
              <a:rPr lang="tr-TR" sz="2400" b="1" dirty="0" smtClean="0">
                <a:solidFill>
                  <a:srgbClr val="FF0000"/>
                </a:solidFill>
                <a:cs typeface="Arial" panose="020B0604020202020204" pitchFamily="34" charset="0"/>
              </a:rPr>
              <a:t>Mevzuat </a:t>
            </a:r>
            <a:r>
              <a:rPr lang="tr-TR" sz="2400" b="1" dirty="0">
                <a:solidFill>
                  <a:srgbClr val="FF0000"/>
                </a:solidFill>
                <a:cs typeface="Arial" panose="020B0604020202020204" pitchFamily="34" charset="0"/>
              </a:rPr>
              <a:t>taslakları hazırlanırken uyulması gereken  </a:t>
            </a:r>
            <a:r>
              <a:rPr lang="tr-TR" sz="2400" b="1" dirty="0" smtClean="0">
                <a:solidFill>
                  <a:srgbClr val="FF0000"/>
                </a:solidFill>
                <a:cs typeface="Arial" panose="020B0604020202020204" pitchFamily="34" charset="0"/>
              </a:rPr>
              <a:t>ilkeler</a:t>
            </a:r>
            <a:r>
              <a:rPr lang="tr-TR" sz="2400" b="1" dirty="0">
                <a:solidFill>
                  <a:srgbClr val="FF0000"/>
                </a:solidFill>
                <a:cs typeface="Arial" panose="020B0604020202020204" pitchFamily="34" charset="0"/>
              </a:rPr>
              <a:t>:</a:t>
            </a:r>
            <a:endParaRPr lang="tr-TR" sz="2400" b="1" dirty="0" smtClean="0">
              <a:solidFill>
                <a:srgbClr val="FF0000"/>
              </a:solidFill>
              <a:cs typeface="Arial" panose="020B0604020202020204" pitchFamily="34" charset="0"/>
            </a:endParaRPr>
          </a:p>
          <a:p>
            <a:pPr marL="0" indent="0" algn="just">
              <a:buNone/>
            </a:pPr>
            <a:endParaRPr lang="tr-TR" sz="2400" b="1" dirty="0">
              <a:solidFill>
                <a:schemeClr val="tx1"/>
              </a:solidFill>
              <a:cs typeface="Arial" panose="020B0604020202020204" pitchFamily="34" charset="0"/>
            </a:endParaRPr>
          </a:p>
          <a:p>
            <a:pPr algn="just"/>
            <a:r>
              <a:rPr lang="tr-TR" sz="2400" b="1" dirty="0">
                <a:cs typeface="Arial" panose="020B0604020202020204" pitchFamily="34" charset="0"/>
              </a:rPr>
              <a:t>Taslaklar hazırlanırken yargı kararları göz önünde bulundurulur.</a:t>
            </a:r>
          </a:p>
          <a:p>
            <a:pPr algn="just"/>
            <a:r>
              <a:rPr lang="tr-TR" sz="2400" b="1" dirty="0">
                <a:cs typeface="Arial" panose="020B0604020202020204" pitchFamily="34" charset="0"/>
              </a:rPr>
              <a:t>Taslaklar hazırlanırken düzenlenen hususla ilgili veya benzer konularla ilgili yargı kararı var mı bakılması gerekir.</a:t>
            </a:r>
          </a:p>
          <a:p>
            <a:pPr algn="just"/>
            <a:r>
              <a:rPr lang="tr-TR" sz="2400" b="1" dirty="0">
                <a:cs typeface="Arial" panose="020B0604020202020204" pitchFamily="34" charset="0"/>
              </a:rPr>
              <a:t>Kanun ve CBK hazırlanırken Anayasa Mahkemesinin düzenlenen konuda veya benzer konularda verdiği kararların var olup olmadığının araştırılması gerekir. Yönetmelik vb. düzenlemeler yapılırken Danıştay’ca bu hususta yapılan incelemelere ve verilen kararlara bakılmalıdır. </a:t>
            </a:r>
          </a:p>
          <a:p>
            <a:pPr algn="just"/>
            <a:endParaRPr lang="tr-TR" sz="2000" dirty="0"/>
          </a:p>
          <a:p>
            <a:pPr indent="-457200" algn="just">
              <a:spcBef>
                <a:spcPts val="600"/>
              </a:spcBef>
            </a:pPr>
            <a:endParaRPr lang="tr-TR" sz="1800" dirty="0"/>
          </a:p>
          <a:p>
            <a:pPr indent="-457200" algn="just">
              <a:spcBef>
                <a:spcPts val="600"/>
              </a:spcBef>
            </a:pPr>
            <a:endParaRPr lang="tr-TR" sz="1800" dirty="0"/>
          </a:p>
        </p:txBody>
      </p:sp>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5</a:t>
            </a:fld>
            <a:endParaRPr lang="tr-TR"/>
          </a:p>
        </p:txBody>
      </p:sp>
    </p:spTree>
    <p:extLst>
      <p:ext uri="{BB962C8B-B14F-4D97-AF65-F5344CB8AC3E}">
        <p14:creationId xmlns:p14="http://schemas.microsoft.com/office/powerpoint/2010/main" val="4593012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a:xfrm>
            <a:off x="628650" y="1700808"/>
            <a:ext cx="7886700" cy="4476155"/>
          </a:xfrm>
        </p:spPr>
        <p:txBody>
          <a:bodyPr>
            <a:normAutofit/>
          </a:bodyPr>
          <a:lstStyle/>
          <a:p>
            <a:pPr marL="0" indent="0" algn="just">
              <a:buNone/>
            </a:pPr>
            <a:r>
              <a:rPr lang="tr-TR" sz="2400" b="1" dirty="0" smtClean="0">
                <a:solidFill>
                  <a:srgbClr val="FF0000"/>
                </a:solidFill>
                <a:cs typeface="Arial" panose="020B0604020202020204" pitchFamily="34" charset="0"/>
              </a:rPr>
              <a:t>Mevzuat </a:t>
            </a:r>
            <a:r>
              <a:rPr lang="tr-TR" sz="2400" b="1" dirty="0">
                <a:solidFill>
                  <a:srgbClr val="FF0000"/>
                </a:solidFill>
                <a:cs typeface="Arial" panose="020B0604020202020204" pitchFamily="34" charset="0"/>
              </a:rPr>
              <a:t>taslakları hazırlanırken uyulması gereken  </a:t>
            </a:r>
            <a:r>
              <a:rPr lang="tr-TR" sz="2400" b="1" dirty="0" smtClean="0">
                <a:solidFill>
                  <a:srgbClr val="FF0000"/>
                </a:solidFill>
                <a:cs typeface="Arial" panose="020B0604020202020204" pitchFamily="34" charset="0"/>
              </a:rPr>
              <a:t>ilkeler</a:t>
            </a:r>
            <a:r>
              <a:rPr lang="tr-TR" sz="2400" b="1" dirty="0">
                <a:solidFill>
                  <a:srgbClr val="FF0000"/>
                </a:solidFill>
                <a:cs typeface="Arial" panose="020B0604020202020204" pitchFamily="34" charset="0"/>
              </a:rPr>
              <a:t>:</a:t>
            </a:r>
            <a:endParaRPr lang="tr-TR" sz="2400" b="1" dirty="0" smtClean="0">
              <a:solidFill>
                <a:srgbClr val="FF0000"/>
              </a:solidFill>
              <a:cs typeface="Arial" panose="020B0604020202020204" pitchFamily="34" charset="0"/>
            </a:endParaRPr>
          </a:p>
          <a:p>
            <a:pPr marL="0" indent="0" algn="just">
              <a:buNone/>
            </a:pPr>
            <a:endParaRPr lang="tr-TR" sz="2400" b="1" dirty="0">
              <a:solidFill>
                <a:schemeClr val="tx1"/>
              </a:solidFill>
              <a:cs typeface="Arial" panose="020B0604020202020204" pitchFamily="34" charset="0"/>
            </a:endParaRPr>
          </a:p>
          <a:p>
            <a:pPr algn="just"/>
            <a:r>
              <a:rPr lang="tr-TR" sz="2400" b="1" dirty="0">
                <a:cs typeface="Arial" panose="020B0604020202020204" pitchFamily="34" charset="0"/>
              </a:rPr>
              <a:t>Taslaklar hazırlanırken düzenlenen alanlara ilişkin mevzuatın tamamı gözden geçirilerek, gerekiyorsa mevcut hükümlerde gerekli değişiklikler yapılır veya anılan hükümlerden ihtiyaç duyulanlar taslağa alınarak ihtiyaç duyulmayan hükümler yürürlükten kaldırılır.</a:t>
            </a:r>
          </a:p>
          <a:p>
            <a:pPr algn="just"/>
            <a:r>
              <a:rPr lang="tr-TR" sz="2400" b="1" dirty="0">
                <a:cs typeface="Arial" panose="020B0604020202020204" pitchFamily="34" charset="0"/>
              </a:rPr>
              <a:t>Çerçeve taslaklarda, ilgili mevzuata işlenemeyecek ve onun dışında kalarak tek metin olma özelliğini bozacak hükümlere yer verilmez.</a:t>
            </a:r>
          </a:p>
          <a:p>
            <a:pPr algn="just"/>
            <a:endParaRPr lang="tr-TR" sz="2000" dirty="0"/>
          </a:p>
          <a:p>
            <a:pPr indent="-457200" algn="just">
              <a:spcBef>
                <a:spcPts val="600"/>
              </a:spcBef>
            </a:pPr>
            <a:endParaRPr lang="tr-TR" sz="1800" dirty="0"/>
          </a:p>
          <a:p>
            <a:pPr indent="-457200" algn="just">
              <a:spcBef>
                <a:spcPts val="600"/>
              </a:spcBef>
            </a:pPr>
            <a:endParaRPr lang="tr-TR" sz="1800" dirty="0"/>
          </a:p>
        </p:txBody>
      </p:sp>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6</a:t>
            </a:fld>
            <a:endParaRPr lang="tr-TR"/>
          </a:p>
        </p:txBody>
      </p:sp>
    </p:spTree>
    <p:extLst>
      <p:ext uri="{BB962C8B-B14F-4D97-AF65-F5344CB8AC3E}">
        <p14:creationId xmlns:p14="http://schemas.microsoft.com/office/powerpoint/2010/main" val="11864294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a:xfrm>
            <a:off x="628650" y="1700808"/>
            <a:ext cx="7886700" cy="4476155"/>
          </a:xfrm>
        </p:spPr>
        <p:txBody>
          <a:bodyPr>
            <a:normAutofit/>
          </a:bodyPr>
          <a:lstStyle/>
          <a:p>
            <a:pPr marL="0" indent="0" algn="just">
              <a:buNone/>
            </a:pPr>
            <a:r>
              <a:rPr lang="tr-TR" sz="2400" b="1" dirty="0" smtClean="0">
                <a:solidFill>
                  <a:srgbClr val="FF0000"/>
                </a:solidFill>
                <a:cs typeface="Arial" panose="020B0604020202020204" pitchFamily="34" charset="0"/>
              </a:rPr>
              <a:t>Mevzuat </a:t>
            </a:r>
            <a:r>
              <a:rPr lang="tr-TR" sz="2400" b="1" dirty="0">
                <a:solidFill>
                  <a:srgbClr val="FF0000"/>
                </a:solidFill>
                <a:cs typeface="Arial" panose="020B0604020202020204" pitchFamily="34" charset="0"/>
              </a:rPr>
              <a:t>taslakları hazırlanırken uyulması gereken  </a:t>
            </a:r>
            <a:r>
              <a:rPr lang="tr-TR" sz="2400" b="1" dirty="0" smtClean="0">
                <a:solidFill>
                  <a:srgbClr val="FF0000"/>
                </a:solidFill>
                <a:cs typeface="Arial" panose="020B0604020202020204" pitchFamily="34" charset="0"/>
              </a:rPr>
              <a:t>ilkeler</a:t>
            </a:r>
            <a:r>
              <a:rPr lang="tr-TR" sz="2400" b="1" dirty="0">
                <a:solidFill>
                  <a:srgbClr val="FF0000"/>
                </a:solidFill>
                <a:cs typeface="Arial" panose="020B0604020202020204" pitchFamily="34" charset="0"/>
              </a:rPr>
              <a:t>:</a:t>
            </a:r>
            <a:endParaRPr lang="tr-TR" sz="2400" b="1" dirty="0" smtClean="0">
              <a:solidFill>
                <a:srgbClr val="FF0000"/>
              </a:solidFill>
              <a:cs typeface="Arial" panose="020B0604020202020204" pitchFamily="34" charset="0"/>
            </a:endParaRPr>
          </a:p>
          <a:p>
            <a:pPr marL="0" indent="0" algn="just">
              <a:buNone/>
            </a:pPr>
            <a:endParaRPr lang="tr-TR" sz="2400" b="1" dirty="0">
              <a:solidFill>
                <a:schemeClr val="tx1"/>
              </a:solidFill>
              <a:cs typeface="Arial" panose="020B0604020202020204" pitchFamily="34" charset="0"/>
            </a:endParaRPr>
          </a:p>
          <a:p>
            <a:pPr algn="just"/>
            <a:r>
              <a:rPr lang="tr-TR" sz="2400" b="1" dirty="0">
                <a:cs typeface="Arial" panose="020B0604020202020204" pitchFamily="34" charset="0"/>
              </a:rPr>
              <a:t>Taslakların kapsam maddesi, herhangi bir tereddüde yol açmayacak açıklıkta düzenlenir; taslağın kapsamı konusunda herhangi bir tereddüt bulunmuyorsa, taslakta ayrıca kapsam hükmüne yer verilmez</a:t>
            </a:r>
            <a:r>
              <a:rPr lang="tr-TR" sz="2400" b="1" dirty="0" smtClean="0">
                <a:cs typeface="Arial" panose="020B0604020202020204" pitchFamily="34" charset="0"/>
              </a:rPr>
              <a:t>.</a:t>
            </a:r>
          </a:p>
          <a:p>
            <a:pPr algn="just"/>
            <a:endParaRPr lang="tr-TR" sz="2400" b="1" dirty="0">
              <a:cs typeface="Arial" panose="020B0604020202020204" pitchFamily="34" charset="0"/>
            </a:endParaRPr>
          </a:p>
          <a:p>
            <a:pPr algn="just"/>
            <a:r>
              <a:rPr lang="tr-TR" sz="2400" b="1" dirty="0">
                <a:cs typeface="Arial" panose="020B0604020202020204" pitchFamily="34" charset="0"/>
              </a:rPr>
              <a:t>Taslağın madde metinleri kısa ve anlaşılır biçimde düzenlenir, ayraç içinde (….) açıklayıcı hükümlere yer verilmez.</a:t>
            </a:r>
          </a:p>
          <a:p>
            <a:pPr marL="0" indent="0" algn="just">
              <a:buNone/>
            </a:pPr>
            <a:endParaRPr lang="tr-TR" sz="2000" dirty="0"/>
          </a:p>
          <a:p>
            <a:pPr indent="-457200" algn="just">
              <a:spcBef>
                <a:spcPts val="600"/>
              </a:spcBef>
            </a:pPr>
            <a:endParaRPr lang="tr-TR" sz="1800" dirty="0"/>
          </a:p>
          <a:p>
            <a:pPr indent="-457200" algn="just">
              <a:spcBef>
                <a:spcPts val="600"/>
              </a:spcBef>
            </a:pPr>
            <a:endParaRPr lang="tr-TR" sz="1800" dirty="0"/>
          </a:p>
        </p:txBody>
      </p:sp>
      <p:sp>
        <p:nvSpPr>
          <p:cNvPr id="4" name="3 Slayt Numarası Yer Tutucusu"/>
          <p:cNvSpPr>
            <a:spLocks noGrp="1"/>
          </p:cNvSpPr>
          <p:nvPr>
            <p:ph type="sldNum" sz="quarter" idx="12"/>
          </p:nvPr>
        </p:nvSpPr>
        <p:spPr/>
        <p:txBody>
          <a:bodyPr/>
          <a:lstStyle/>
          <a:p>
            <a:pPr>
              <a:defRPr/>
            </a:pPr>
            <a:fld id="{EA9660A4-D9CD-4E5B-83FF-FD92B275460E}" type="slidenum">
              <a:rPr lang="tr-TR" smtClean="0"/>
              <a:pPr>
                <a:defRPr/>
              </a:pPr>
              <a:t>7</a:t>
            </a:fld>
            <a:endParaRPr lang="tr-TR"/>
          </a:p>
        </p:txBody>
      </p:sp>
    </p:spTree>
    <p:extLst>
      <p:ext uri="{BB962C8B-B14F-4D97-AF65-F5344CB8AC3E}">
        <p14:creationId xmlns:p14="http://schemas.microsoft.com/office/powerpoint/2010/main" val="8040154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a:xfrm>
            <a:off x="683568" y="1628800"/>
            <a:ext cx="7886700" cy="4404147"/>
          </a:xfrm>
        </p:spPr>
        <p:txBody>
          <a:bodyPr>
            <a:normAutofit/>
          </a:bodyPr>
          <a:lstStyle/>
          <a:p>
            <a:pPr marL="17100" lvl="4" indent="0" algn="just">
              <a:spcBef>
                <a:spcPts val="600"/>
              </a:spcBef>
              <a:buNone/>
            </a:pPr>
            <a:r>
              <a:rPr lang="tr-TR" sz="2400" b="1" dirty="0" smtClean="0">
                <a:solidFill>
                  <a:srgbClr val="FF0000"/>
                </a:solidFill>
                <a:cs typeface="Arial" pitchFamily="34" charset="0"/>
              </a:rPr>
              <a:t>Önemli </a:t>
            </a:r>
            <a:r>
              <a:rPr lang="tr-TR" sz="2400" b="1" dirty="0">
                <a:solidFill>
                  <a:srgbClr val="FF0000"/>
                </a:solidFill>
                <a:cs typeface="Arial" pitchFamily="34" charset="0"/>
              </a:rPr>
              <a:t>bazı kavramlar;</a:t>
            </a:r>
          </a:p>
          <a:p>
            <a:pPr marL="360000" lvl="4" indent="-342900" algn="just">
              <a:spcBef>
                <a:spcPts val="600"/>
              </a:spcBef>
            </a:pPr>
            <a:endParaRPr lang="tr-TR" sz="2400" b="1" dirty="0">
              <a:solidFill>
                <a:schemeClr val="tx1"/>
              </a:solidFill>
              <a:cs typeface="Arial" pitchFamily="34" charset="0"/>
            </a:endParaRPr>
          </a:p>
          <a:p>
            <a:pPr marL="360000" lvl="4" indent="-342900" algn="just">
              <a:spcBef>
                <a:spcPts val="600"/>
              </a:spcBef>
            </a:pPr>
            <a:r>
              <a:rPr lang="tr-TR" sz="2400" b="1" dirty="0">
                <a:cs typeface="Arial" pitchFamily="34" charset="0"/>
              </a:rPr>
              <a:t>Müstakil taslak</a:t>
            </a:r>
          </a:p>
          <a:p>
            <a:pPr marL="360000" lvl="4" indent="-342900" algn="just">
              <a:spcBef>
                <a:spcPts val="600"/>
              </a:spcBef>
            </a:pPr>
            <a:r>
              <a:rPr lang="tr-TR" sz="2400" b="1" dirty="0" smtClean="0">
                <a:solidFill>
                  <a:schemeClr val="tx1"/>
                </a:solidFill>
                <a:cs typeface="Arial" pitchFamily="34" charset="0"/>
              </a:rPr>
              <a:t>Çerçeve taslak</a:t>
            </a:r>
            <a:endParaRPr lang="tr-TR" sz="2400" b="1" dirty="0">
              <a:solidFill>
                <a:schemeClr val="tx1"/>
              </a:solidFill>
              <a:cs typeface="Arial" pitchFamily="34" charset="0"/>
            </a:endParaRPr>
          </a:p>
          <a:p>
            <a:pPr marL="360000" lvl="4" indent="-342900" algn="just">
              <a:spcBef>
                <a:spcPts val="600"/>
              </a:spcBef>
            </a:pPr>
            <a:r>
              <a:rPr lang="tr-TR" sz="2400" b="1" dirty="0">
                <a:cs typeface="Arial" pitchFamily="34" charset="0"/>
              </a:rPr>
              <a:t>Çerçeve </a:t>
            </a:r>
            <a:r>
              <a:rPr lang="tr-TR" sz="2400" b="1" dirty="0" smtClean="0">
                <a:cs typeface="Arial" pitchFamily="34" charset="0"/>
              </a:rPr>
              <a:t>madde</a:t>
            </a:r>
          </a:p>
          <a:p>
            <a:pPr marL="360000" lvl="4" indent="-342900" algn="just">
              <a:spcBef>
                <a:spcPts val="600"/>
              </a:spcBef>
            </a:pPr>
            <a:r>
              <a:rPr lang="tr-TR" sz="2400" b="1" dirty="0" smtClean="0">
                <a:cs typeface="Arial" pitchFamily="34" charset="0"/>
              </a:rPr>
              <a:t>Kapsam</a:t>
            </a:r>
          </a:p>
          <a:p>
            <a:pPr marL="360000" lvl="4" indent="-342900" algn="just">
              <a:spcBef>
                <a:spcPts val="600"/>
              </a:spcBef>
            </a:pPr>
            <a:r>
              <a:rPr lang="tr-TR" sz="2400" b="1" dirty="0" smtClean="0">
                <a:cs typeface="Arial" pitchFamily="34" charset="0"/>
              </a:rPr>
              <a:t>Dayanak </a:t>
            </a:r>
            <a:endParaRPr lang="tr-TR" sz="2400" b="1" dirty="0">
              <a:cs typeface="Arial" pitchFamily="34" charset="0"/>
            </a:endParaRPr>
          </a:p>
          <a:p>
            <a:pPr marL="360000" lvl="4" indent="-342900" algn="just">
              <a:spcBef>
                <a:spcPts val="600"/>
              </a:spcBef>
            </a:pPr>
            <a:r>
              <a:rPr lang="tr-TR" sz="2400" b="1" dirty="0" smtClean="0">
                <a:solidFill>
                  <a:schemeClr val="tx1"/>
                </a:solidFill>
                <a:cs typeface="Arial" pitchFamily="34" charset="0"/>
              </a:rPr>
              <a:t>Ek </a:t>
            </a:r>
            <a:r>
              <a:rPr lang="tr-TR" sz="2400" b="1" dirty="0">
                <a:solidFill>
                  <a:schemeClr val="tx1"/>
                </a:solidFill>
                <a:cs typeface="Arial" pitchFamily="34" charset="0"/>
              </a:rPr>
              <a:t>madde</a:t>
            </a:r>
          </a:p>
          <a:p>
            <a:pPr marL="360000" lvl="4" indent="-342900" algn="just">
              <a:spcBef>
                <a:spcPts val="600"/>
              </a:spcBef>
            </a:pPr>
            <a:r>
              <a:rPr lang="tr-TR" sz="2400" b="1" dirty="0">
                <a:cs typeface="Arial" pitchFamily="34" charset="0"/>
              </a:rPr>
              <a:t>Geçici madde</a:t>
            </a:r>
          </a:p>
          <a:p>
            <a:pPr marL="360000" lvl="4" indent="-342900" algn="just">
              <a:spcBef>
                <a:spcPts val="600"/>
              </a:spcBef>
            </a:pPr>
            <a:r>
              <a:rPr lang="tr-TR" sz="2400" b="1" dirty="0" smtClean="0">
                <a:cs typeface="Arial" pitchFamily="34" charset="0"/>
              </a:rPr>
              <a:t>Düzenleyici </a:t>
            </a:r>
            <a:r>
              <a:rPr lang="tr-TR" sz="2400" b="1" dirty="0">
                <a:cs typeface="Arial" pitchFamily="34" charset="0"/>
              </a:rPr>
              <a:t>etki analizi</a:t>
            </a:r>
          </a:p>
          <a:p>
            <a:pPr marL="360000" lvl="4" indent="-342900" algn="just">
              <a:spcBef>
                <a:spcPts val="600"/>
              </a:spcBef>
            </a:pPr>
            <a:endParaRPr lang="tr-TR" b="1" dirty="0">
              <a:solidFill>
                <a:srgbClr val="0000FF"/>
              </a:solidFill>
              <a:latin typeface="Arial" pitchFamily="34" charset="0"/>
              <a:cs typeface="Arial"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Alt Başlık"/>
          <p:cNvSpPr>
            <a:spLocks noGrp="1"/>
          </p:cNvSpPr>
          <p:nvPr>
            <p:ph idx="1"/>
          </p:nvPr>
        </p:nvSpPr>
        <p:spPr>
          <a:xfrm>
            <a:off x="628650" y="1700808"/>
            <a:ext cx="7886700" cy="4476155"/>
          </a:xfrm>
        </p:spPr>
        <p:txBody>
          <a:bodyPr>
            <a:normAutofit/>
          </a:bodyPr>
          <a:lstStyle/>
          <a:p>
            <a:pPr algn="just"/>
            <a:endParaRPr lang="tr-TR" sz="2400" b="1" dirty="0">
              <a:cs typeface="Arial" panose="020B0604020202020204" pitchFamily="34" charset="0"/>
            </a:endParaRPr>
          </a:p>
          <a:p>
            <a:pPr marL="0" indent="0" algn="just">
              <a:buNone/>
            </a:pPr>
            <a:r>
              <a:rPr lang="tr-TR" sz="2400" b="1" dirty="0">
                <a:cs typeface="Arial" panose="020B0604020202020204" pitchFamily="34" charset="0"/>
              </a:rPr>
              <a:t>	</a:t>
            </a:r>
            <a:r>
              <a:rPr lang="tr-TR" sz="2400" b="1" dirty="0" smtClean="0">
                <a:solidFill>
                  <a:srgbClr val="FF0000"/>
                </a:solidFill>
                <a:cs typeface="Arial" panose="020B0604020202020204" pitchFamily="34" charset="0"/>
              </a:rPr>
              <a:t>Taslakları </a:t>
            </a:r>
            <a:r>
              <a:rPr lang="tr-TR" sz="2400" b="1" dirty="0">
                <a:solidFill>
                  <a:srgbClr val="FF0000"/>
                </a:solidFill>
                <a:cs typeface="Arial" panose="020B0604020202020204" pitchFamily="34" charset="0"/>
              </a:rPr>
              <a:t>hazırlayacak birimler</a:t>
            </a:r>
          </a:p>
          <a:p>
            <a:pPr algn="just"/>
            <a:endParaRPr lang="tr-TR" sz="2400" b="1" dirty="0">
              <a:cs typeface="Arial" panose="020B0604020202020204" pitchFamily="34" charset="0"/>
            </a:endParaRPr>
          </a:p>
          <a:p>
            <a:pPr marL="342900" indent="-342900" algn="just">
              <a:buFont typeface="Arial" pitchFamily="34" charset="0"/>
              <a:buChar char="•"/>
            </a:pPr>
            <a:r>
              <a:rPr lang="tr-TR" sz="2400" b="1" dirty="0">
                <a:solidFill>
                  <a:schemeClr val="tx1"/>
                </a:solidFill>
                <a:cs typeface="Arial" panose="020B0604020202020204" pitchFamily="34" charset="0"/>
              </a:rPr>
              <a:t>Kurum ve kuruluşların konuyla ilgili görevli birimleri</a:t>
            </a:r>
          </a:p>
          <a:p>
            <a:pPr algn="just"/>
            <a:endParaRPr lang="tr-TR" sz="2400" b="1" dirty="0">
              <a:cs typeface="Arial" panose="020B0604020202020204" pitchFamily="34" charset="0"/>
            </a:endParaRPr>
          </a:p>
          <a:p>
            <a:pPr algn="just"/>
            <a:r>
              <a:rPr lang="tr-TR" sz="2400" b="1" dirty="0">
                <a:solidFill>
                  <a:srgbClr val="FF0000"/>
                </a:solidFill>
                <a:cs typeface="Arial" panose="020B0604020202020204" pitchFamily="34" charset="0"/>
              </a:rPr>
              <a:t>ÖNEMLİ: </a:t>
            </a:r>
            <a:r>
              <a:rPr lang="tr-TR" sz="2400" b="1" dirty="0">
                <a:solidFill>
                  <a:schemeClr val="tx1"/>
                </a:solidFill>
                <a:cs typeface="Arial" panose="020B0604020202020204" pitchFamily="34" charset="0"/>
              </a:rPr>
              <a:t>Hukuk birimleri dışındaki birimlerce hazırlanan taslaklar hakkında hukuk birimlerinin görüşü alınır!!!</a:t>
            </a:r>
          </a:p>
          <a:p>
            <a:endParaRPr lang="tr-TR" sz="2400" b="1" dirty="0">
              <a:latin typeface="Arial" panose="020B0604020202020204" pitchFamily="34" charset="0"/>
              <a:cs typeface="Arial" panose="020B0604020202020204" pitchFamily="34" charset="0"/>
            </a:endParaRPr>
          </a:p>
        </p:txBody>
      </p:sp>
      <p:sp>
        <p:nvSpPr>
          <p:cNvPr id="4" name="3 Slayt Numarası Yer Tutucusu"/>
          <p:cNvSpPr>
            <a:spLocks noGrp="1"/>
          </p:cNvSpPr>
          <p:nvPr>
            <p:ph type="sldNum" sz="quarter" idx="12"/>
          </p:nvPr>
        </p:nvSpPr>
        <p:spPr/>
        <p:txBody>
          <a:bodyPr/>
          <a:lstStyle/>
          <a:p>
            <a:fld id="{E2845A67-7B4A-4B50-8B2F-8EBF442CD3CC}" type="slidenum">
              <a:rPr lang="tr-TR" smtClean="0"/>
              <a:pPr/>
              <a:t>9</a:t>
            </a:fld>
            <a:endParaRPr lang="tr-T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3DBED51659192544861A58E654DD210E" ma:contentTypeVersion="1" ma:contentTypeDescription="Yeni belge oluşturun." ma:contentTypeScope="" ma:versionID="684733c1054b3817dc678e3ba0c2c9ba">
  <xsd:schema xmlns:xsd="http://www.w3.org/2001/XMLSchema" xmlns:xs="http://www.w3.org/2001/XMLSchema" xmlns:p="http://schemas.microsoft.com/office/2006/metadata/properties" xmlns:ns1="http://schemas.microsoft.com/sharepoint/v3" targetNamespace="http://schemas.microsoft.com/office/2006/metadata/properties" ma:root="true" ma:fieldsID="14d4e3fdf9f7a112181f73f79ec0ec6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9C21572-8E80-485D-A040-703346AFDC23}"/>
</file>

<file path=customXml/itemProps2.xml><?xml version="1.0" encoding="utf-8"?>
<ds:datastoreItem xmlns:ds="http://schemas.openxmlformats.org/officeDocument/2006/customXml" ds:itemID="{BCE5F120-85EA-4004-9DD2-8830AB7DBD44}"/>
</file>

<file path=customXml/itemProps3.xml><?xml version="1.0" encoding="utf-8"?>
<ds:datastoreItem xmlns:ds="http://schemas.openxmlformats.org/officeDocument/2006/customXml" ds:itemID="{B7E061B9-B142-41A8-981A-306CBB634B86}"/>
</file>

<file path=docProps/app.xml><?xml version="1.0" encoding="utf-8"?>
<Properties xmlns="http://schemas.openxmlformats.org/officeDocument/2006/extended-properties" xmlns:vt="http://schemas.openxmlformats.org/officeDocument/2006/docPropsVTypes">
  <Template>Facet</Template>
  <TotalTime>5047</TotalTime>
  <Words>1722</Words>
  <Application>Microsoft Office PowerPoint</Application>
  <PresentationFormat>Ekran Gösterisi (4:3)</PresentationFormat>
  <Paragraphs>362</Paragraphs>
  <Slides>49</Slides>
  <Notes>3</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49</vt:i4>
      </vt:variant>
    </vt:vector>
  </HeadingPairs>
  <TitlesOfParts>
    <vt:vector size="56" baseType="lpstr">
      <vt:lpstr>Arial</vt:lpstr>
      <vt:lpstr>Calibri</vt:lpstr>
      <vt:lpstr>Calibri Light</vt:lpstr>
      <vt:lpstr>Garamond</vt:lpstr>
      <vt:lpstr>Wingdings</vt:lpstr>
      <vt:lpstr>Office Teması</vt:lpstr>
      <vt:lpstr>1_Office Teması</vt:lpstr>
      <vt:lpstr>Mevzuat Hazırlama  Usul ve Esasları Hakkında Yönetmelik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ÖRNEK;</vt:lpstr>
      <vt:lpstr>PowerPoint Sunusu</vt:lpstr>
      <vt:lpstr>PowerPoint Sunusu</vt:lpstr>
      <vt:lpstr>PowerPoint Sunusu</vt:lpstr>
      <vt:lpstr>PowerPoint Sunusu</vt:lpstr>
      <vt:lpstr>PowerPoint Sunusu</vt:lpstr>
      <vt:lpstr>Taslaklara Dair Usul ve Esaslar</vt:lpstr>
      <vt:lpstr>PowerPoint Sunusu</vt:lpstr>
      <vt:lpstr>PowerPoint Sunusu</vt:lpstr>
      <vt:lpstr>PowerPoint Sunusu</vt:lpstr>
      <vt:lpstr> </vt:lpstr>
      <vt:lpstr>PowerPoint Sunusu</vt:lpstr>
      <vt:lpstr>PowerPoint Sunusu</vt:lpstr>
      <vt:lpstr>ARZ EDERİM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Ramazan KARAKOÇ</dc:creator>
  <cp:lastModifiedBy>Ö. Umut EKER</cp:lastModifiedBy>
  <cp:revision>666</cp:revision>
  <dcterms:created xsi:type="dcterms:W3CDTF">2011-12-28T16:03:59Z</dcterms:created>
  <dcterms:modified xsi:type="dcterms:W3CDTF">2024-01-17T12:07:53Z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0x0101003DBED51659192544861A58E654DD210E</vt:lpwstr>
  </property>
</Properties>
</file>