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23.xml" ContentType="application/vnd.openxmlformats-officedocument.presentationml.slideLayout+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301" r:id="rId4"/>
    <p:sldId id="300" r:id="rId5"/>
    <p:sldId id="304" r:id="rId6"/>
    <p:sldId id="305" r:id="rId7"/>
    <p:sldId id="306" r:id="rId8"/>
    <p:sldId id="289" r:id="rId9"/>
    <p:sldId id="291" r:id="rId10"/>
    <p:sldId id="285" r:id="rId11"/>
    <p:sldId id="302" r:id="rId12"/>
    <p:sldId id="278" r:id="rId13"/>
    <p:sldId id="280" r:id="rId14"/>
    <p:sldId id="277" r:id="rId15"/>
    <p:sldId id="283" r:id="rId16"/>
    <p:sldId id="292" r:id="rId17"/>
    <p:sldId id="282" r:id="rId18"/>
    <p:sldId id="284" r:id="rId19"/>
    <p:sldId id="294" r:id="rId20"/>
    <p:sldId id="296" r:id="rId21"/>
    <p:sldId id="286" r:id="rId22"/>
    <p:sldId id="307" r:id="rId23"/>
    <p:sldId id="274" r:id="rId24"/>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750" autoAdjust="0"/>
  </p:normalViewPr>
  <p:slideViewPr>
    <p:cSldViewPr snapToGrid="0">
      <p:cViewPr varScale="1">
        <p:scale>
          <a:sx n="107" d="100"/>
          <a:sy n="107" d="100"/>
        </p:scale>
        <p:origin x="696" y="120"/>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295BAA-8F00-450E-8A10-424161D6D390}" type="datetimeFigureOut">
              <a:rPr lang="tr-TR" smtClean="0"/>
              <a:t>16.02.2024</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19B3915-5CAB-4F87-9FD0-AAF382F73FCF}" type="slidenum">
              <a:rPr lang="tr-TR" smtClean="0"/>
              <a:t>‹#›</a:t>
            </a:fld>
            <a:endParaRPr lang="tr-TR"/>
          </a:p>
        </p:txBody>
      </p:sp>
    </p:spTree>
    <p:extLst>
      <p:ext uri="{BB962C8B-B14F-4D97-AF65-F5344CB8AC3E}">
        <p14:creationId xmlns:p14="http://schemas.microsoft.com/office/powerpoint/2010/main" val="378245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a:t>
            </a:fld>
            <a:endParaRPr lang="tr-TR"/>
          </a:p>
        </p:txBody>
      </p:sp>
    </p:spTree>
    <p:extLst>
      <p:ext uri="{BB962C8B-B14F-4D97-AF65-F5344CB8AC3E}">
        <p14:creationId xmlns:p14="http://schemas.microsoft.com/office/powerpoint/2010/main" val="580545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p>
          <a:p>
            <a:pPr algn="just"/>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20</a:t>
            </a:fld>
            <a:endParaRPr lang="tr-TR"/>
          </a:p>
        </p:txBody>
      </p:sp>
    </p:spTree>
    <p:extLst>
      <p:ext uri="{BB962C8B-B14F-4D97-AF65-F5344CB8AC3E}">
        <p14:creationId xmlns:p14="http://schemas.microsoft.com/office/powerpoint/2010/main" val="336295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p>
          <a:p>
            <a:pPr algn="just"/>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21</a:t>
            </a:fld>
            <a:endParaRPr lang="tr-TR"/>
          </a:p>
        </p:txBody>
      </p:sp>
    </p:spTree>
    <p:extLst>
      <p:ext uri="{BB962C8B-B14F-4D97-AF65-F5344CB8AC3E}">
        <p14:creationId xmlns:p14="http://schemas.microsoft.com/office/powerpoint/2010/main" val="255981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latin typeface="Times New Roman" panose="02020603050405020304" pitchFamily="18" charset="0"/>
                <a:cs typeface="Times New Roman" panose="02020603050405020304" pitchFamily="18" charset="0"/>
              </a:rPr>
              <a:t>(Esaslar)</a:t>
            </a:r>
          </a:p>
          <a:p>
            <a:pPr algn="just"/>
            <a:r>
              <a:rPr lang="tr-TR" sz="1200" b="1" dirty="0">
                <a:latin typeface="Times New Roman" panose="02020603050405020304" pitchFamily="18" charset="0"/>
                <a:cs typeface="Times New Roman" panose="02020603050405020304" pitchFamily="18" charset="0"/>
              </a:rPr>
              <a:t>Madde 3- (Ek:22/11/2010-2010/1169)</a:t>
            </a:r>
            <a:r>
              <a:rPr lang="tr-TR" sz="1200" dirty="0">
                <a:latin typeface="Times New Roman" panose="02020603050405020304" pitchFamily="18"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7</a:t>
            </a:fld>
            <a:endParaRPr lang="tr-TR"/>
          </a:p>
        </p:txBody>
      </p:sp>
    </p:spTree>
    <p:extLst>
      <p:ext uri="{BB962C8B-B14F-4D97-AF65-F5344CB8AC3E}">
        <p14:creationId xmlns:p14="http://schemas.microsoft.com/office/powerpoint/2010/main" val="339115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(Esaslar)</a:t>
            </a:r>
            <a:r>
              <a:rPr lang="tr-TR" baseline="0" dirty="0"/>
              <a:t> Madde 13</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8</a:t>
            </a:fld>
            <a:endParaRPr lang="tr-TR"/>
          </a:p>
        </p:txBody>
      </p:sp>
    </p:spTree>
    <p:extLst>
      <p:ext uri="{BB962C8B-B14F-4D97-AF65-F5344CB8AC3E}">
        <p14:creationId xmlns:p14="http://schemas.microsoft.com/office/powerpoint/2010/main" val="153942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a:latin typeface="Times New Roman" panose="02020603050405020304" pitchFamily="18" charset="0"/>
                <a:cs typeface="Times New Roman" panose="02020603050405020304" pitchFamily="18" charset="0"/>
              </a:rPr>
              <a:t>(Usul ve Esaslar) Madde 8- (a)</a:t>
            </a:r>
          </a:p>
        </p:txBody>
      </p:sp>
      <p:sp>
        <p:nvSpPr>
          <p:cNvPr id="4" name="Slayt Numarası Yer Tutucusu 3"/>
          <p:cNvSpPr>
            <a:spLocks noGrp="1"/>
          </p:cNvSpPr>
          <p:nvPr>
            <p:ph type="sldNum" sz="quarter" idx="10"/>
          </p:nvPr>
        </p:nvSpPr>
        <p:spPr/>
        <p:txBody>
          <a:bodyPr/>
          <a:lstStyle/>
          <a:p>
            <a:fld id="{419B3915-5CAB-4F87-9FD0-AAF382F73FCF}" type="slidenum">
              <a:rPr lang="tr-TR" smtClean="0"/>
              <a:t>11</a:t>
            </a:fld>
            <a:endParaRPr lang="tr-TR"/>
          </a:p>
        </p:txBody>
      </p:sp>
    </p:spTree>
    <p:extLst>
      <p:ext uri="{BB962C8B-B14F-4D97-AF65-F5344CB8AC3E}">
        <p14:creationId xmlns:p14="http://schemas.microsoft.com/office/powerpoint/2010/main" val="3090250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dirty="0">
                <a:latin typeface="Times New Roman" panose="02020603050405020304" pitchFamily="18" charset="0"/>
                <a:cs typeface="Times New Roman" panose="02020603050405020304" pitchFamily="18" charset="0"/>
              </a:rPr>
              <a:t>Usul ve Esaslarda belirtilen istisnalar dışında norm kadronun uygun olması esastır. </a:t>
            </a:r>
          </a:p>
          <a:p>
            <a:pPr algn="just"/>
            <a:r>
              <a:rPr lang="tr-TR" sz="1200" dirty="0">
                <a:latin typeface="Times New Roman" panose="02020603050405020304" pitchFamily="18" charset="0"/>
                <a:cs typeface="Times New Roman" panose="02020603050405020304" pitchFamily="18" charset="0"/>
              </a:rPr>
              <a:t>	Ancak 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yere, eşinin atanmasında mevzuatı uyarınca yürürlüğe konulan </a:t>
            </a:r>
            <a:r>
              <a:rPr lang="tr-TR" sz="1200" b="1" dirty="0">
                <a:latin typeface="Times New Roman" panose="02020603050405020304" pitchFamily="18" charset="0"/>
                <a:cs typeface="Times New Roman" panose="02020603050405020304" pitchFamily="18" charset="0"/>
              </a:rPr>
              <a:t>norm kadro sayılarına ilişkin hükümler uygulanmaz</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12</a:t>
            </a:fld>
            <a:endParaRPr lang="tr-TR"/>
          </a:p>
        </p:txBody>
      </p:sp>
    </p:spTree>
    <p:extLst>
      <p:ext uri="{BB962C8B-B14F-4D97-AF65-F5344CB8AC3E}">
        <p14:creationId xmlns:p14="http://schemas.microsoft.com/office/powerpoint/2010/main" val="1342176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Esaslar Ek-3 madde</a:t>
            </a:r>
            <a:r>
              <a:rPr lang="tr-TR" baseline="0" dirty="0"/>
              <a:t> </a:t>
            </a:r>
            <a:r>
              <a:rPr lang="tr-TR" dirty="0"/>
              <a:t>(e) bendi</a:t>
            </a:r>
          </a:p>
        </p:txBody>
      </p:sp>
      <p:sp>
        <p:nvSpPr>
          <p:cNvPr id="4" name="Slayt Numarası Yer Tutucusu 3"/>
          <p:cNvSpPr>
            <a:spLocks noGrp="1"/>
          </p:cNvSpPr>
          <p:nvPr>
            <p:ph type="sldNum" sz="quarter" idx="10"/>
          </p:nvPr>
        </p:nvSpPr>
        <p:spPr/>
        <p:txBody>
          <a:bodyPr/>
          <a:lstStyle/>
          <a:p>
            <a:fld id="{419B3915-5CAB-4F87-9FD0-AAF382F73FCF}" type="slidenum">
              <a:rPr lang="tr-TR" smtClean="0"/>
              <a:t>16</a:t>
            </a:fld>
            <a:endParaRPr lang="tr-TR"/>
          </a:p>
        </p:txBody>
      </p:sp>
    </p:spTree>
    <p:extLst>
      <p:ext uri="{BB962C8B-B14F-4D97-AF65-F5344CB8AC3E}">
        <p14:creationId xmlns:p14="http://schemas.microsoft.com/office/powerpoint/2010/main" val="2062011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Usul ve Esaslar </a:t>
            </a:r>
            <a:r>
              <a:rPr lang="tr-TR" b="1" dirty="0">
                <a:latin typeface="Times New Roman" panose="02020603050405020304" pitchFamily="18" charset="0"/>
                <a:ea typeface="Calibri" panose="020F0502020204030204" pitchFamily="34" charset="0"/>
                <a:cs typeface="Times New Roman" panose="02020603050405020304" pitchFamily="18" charset="0"/>
              </a:rPr>
              <a:t>MADDE 7-</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17</a:t>
            </a:fld>
            <a:endParaRPr lang="tr-TR"/>
          </a:p>
        </p:txBody>
      </p:sp>
    </p:spTree>
    <p:extLst>
      <p:ext uri="{BB962C8B-B14F-4D97-AF65-F5344CB8AC3E}">
        <p14:creationId xmlns:p14="http://schemas.microsoft.com/office/powerpoint/2010/main" val="1141480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Usul ve Esaslar </a:t>
            </a:r>
            <a:r>
              <a:rPr lang="tr-TR" b="1" dirty="0">
                <a:latin typeface="Times New Roman" panose="02020603050405020304" pitchFamily="18" charset="0"/>
                <a:ea typeface="Calibri" panose="020F0502020204030204" pitchFamily="34" charset="0"/>
                <a:cs typeface="Times New Roman" panose="02020603050405020304" pitchFamily="18" charset="0"/>
              </a:rPr>
              <a:t>MADDE 7-</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18</a:t>
            </a:fld>
            <a:endParaRPr lang="tr-TR"/>
          </a:p>
        </p:txBody>
      </p:sp>
    </p:spTree>
    <p:extLst>
      <p:ext uri="{BB962C8B-B14F-4D97-AF65-F5344CB8AC3E}">
        <p14:creationId xmlns:p14="http://schemas.microsoft.com/office/powerpoint/2010/main" val="3212795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19</a:t>
            </a:fld>
            <a:endParaRPr lang="tr-TR"/>
          </a:p>
        </p:txBody>
      </p:sp>
    </p:spTree>
    <p:extLst>
      <p:ext uri="{BB962C8B-B14F-4D97-AF65-F5344CB8AC3E}">
        <p14:creationId xmlns:p14="http://schemas.microsoft.com/office/powerpoint/2010/main" val="226071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16.02.2024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607019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16.02.2024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9059276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44013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812250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5164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04201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4705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79072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60331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17563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11983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16.02.2024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784725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55837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53809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87234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7954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721858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16.02.2024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124758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F46800-E7BC-4F1B-89AA-F9FA01F2DB0B}" type="datetimeFigureOut">
              <a:rPr lang="tr-TR" smtClean="0"/>
              <a:t>16.02.2024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493576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F46800-E7BC-4F1B-89AA-F9FA01F2DB0B}" type="datetimeFigureOut">
              <a:rPr lang="tr-TR" smtClean="0"/>
              <a:t>16.02.2024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242659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16.02.2024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3649414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F46800-E7BC-4F1B-89AA-F9FA01F2DB0B}" type="datetimeFigureOut">
              <a:rPr lang="tr-TR" smtClean="0"/>
              <a:t>16.02.2024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0206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16.02.2024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8726034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46800-E7BC-4F1B-89AA-F9FA01F2DB0B}" type="datetimeFigureOut">
              <a:rPr lang="tr-TR" smtClean="0"/>
              <a:t>16.02.2024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E6D6A-A841-43D1-AAFA-64D7F10AA3DB}" type="slidenum">
              <a:rPr lang="tr-TR" smtClean="0"/>
              <a:t>‹#›</a:t>
            </a:fld>
            <a:endParaRPr lang="tr-TR"/>
          </a:p>
        </p:txBody>
      </p:sp>
    </p:spTree>
    <p:extLst>
      <p:ext uri="{BB962C8B-B14F-4D97-AF65-F5344CB8AC3E}">
        <p14:creationId xmlns:p14="http://schemas.microsoft.com/office/powerpoint/2010/main" val="1010452097"/>
      </p:ext>
    </p:extLst>
  </p:cSld>
  <p:clrMap bg1="lt1" tx1="dk1" bg2="lt2" tx2="dk2" accent1="accent1" accent2="accent2" accent3="accent3" accent4="accent4" accent5="accent5" accent6="accent6" hlink="hlink" folHlink="folHlink"/>
  <p:sldLayoutIdLst>
    <p:sldLayoutId id="2147483649" r:id="rId1"/>
    <p:sldLayoutId id="2147483756"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0DE3-A262-4067-B921-72645D7DB17A}" type="datetimeFigureOut">
              <a:rPr lang="tr-TR" smtClean="0">
                <a:solidFill>
                  <a:prstClr val="black">
                    <a:tint val="75000"/>
                  </a:prstClr>
                </a:solidFill>
              </a:rPr>
              <a:pPr/>
              <a:t>16.02.2024</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78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etin kutusu 9"/>
          <p:cNvSpPr txBox="1"/>
          <p:nvPr/>
        </p:nvSpPr>
        <p:spPr>
          <a:xfrm>
            <a:off x="779958" y="2681653"/>
            <a:ext cx="10243038" cy="2954655"/>
          </a:xfrm>
          <a:prstGeom prst="rect">
            <a:avLst/>
          </a:prstGeom>
          <a:noFill/>
        </p:spPr>
        <p:txBody>
          <a:bodyPr wrap="square" rtlCol="0">
            <a:spAutoFit/>
          </a:bodyPr>
          <a:lstStyle/>
          <a:p>
            <a:pPr algn="ctr"/>
            <a:r>
              <a:rPr lang="tr-TR" sz="5000" dirty="0">
                <a:latin typeface="Times New Roman" panose="02020603050405020304" pitchFamily="18" charset="0"/>
                <a:cs typeface="Times New Roman" panose="02020603050405020304" pitchFamily="18" charset="0"/>
              </a:rPr>
              <a:t>TAŞRA ATAMA DAİRE </a:t>
            </a:r>
            <a:r>
              <a:rPr lang="tr-TR" sz="5000" dirty="0" smtClean="0">
                <a:latin typeface="Times New Roman" panose="02020603050405020304" pitchFamily="18" charset="0"/>
                <a:cs typeface="Times New Roman" panose="02020603050405020304" pitchFamily="18" charset="0"/>
              </a:rPr>
              <a:t>BAŞKANLIĞI</a:t>
            </a:r>
          </a:p>
          <a:p>
            <a:pPr algn="ctr"/>
            <a:endParaRPr lang="tr-TR" sz="5000" dirty="0">
              <a:latin typeface="Times New Roman" panose="02020603050405020304" pitchFamily="18" charset="0"/>
              <a:cs typeface="Times New Roman" panose="02020603050405020304" pitchFamily="18" charset="0"/>
            </a:endParaRPr>
          </a:p>
          <a:p>
            <a:pPr algn="ctr"/>
            <a:r>
              <a:rPr lang="tr-TR" sz="3600" dirty="0">
                <a:latin typeface="Times New Roman" panose="02020603050405020304" pitchFamily="18" charset="0"/>
                <a:cs typeface="Times New Roman" panose="02020603050405020304" pitchFamily="18" charset="0"/>
              </a:rPr>
              <a:t>4/B SÖZLEŞMELİ PERSONEL </a:t>
            </a:r>
            <a:r>
              <a:rPr lang="tr-TR" sz="3600" dirty="0" smtClean="0">
                <a:latin typeface="Times New Roman" panose="02020603050405020304" pitchFamily="18" charset="0"/>
                <a:cs typeface="Times New Roman" panose="02020603050405020304" pitchFamily="18" charset="0"/>
              </a:rPr>
              <a:t>ÇALIŞMA </a:t>
            </a:r>
            <a:r>
              <a:rPr lang="tr-TR" sz="3600" dirty="0">
                <a:latin typeface="Times New Roman" panose="02020603050405020304" pitchFamily="18" charset="0"/>
                <a:cs typeface="Times New Roman" panose="02020603050405020304" pitchFamily="18" charset="0"/>
              </a:rPr>
              <a:t>GRUBU</a:t>
            </a:r>
          </a:p>
        </p:txBody>
      </p:sp>
      <p:pic>
        <p:nvPicPr>
          <p:cNvPr id="12" name="Resim 11"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4805807" y="422695"/>
            <a:ext cx="2191341" cy="2161479"/>
          </a:xfrm>
          <a:prstGeom prst="rect">
            <a:avLst/>
          </a:prstGeom>
          <a:noFill/>
          <a:ln>
            <a:noFill/>
          </a:ln>
        </p:spPr>
      </p:pic>
    </p:spTree>
    <p:extLst>
      <p:ext uri="{BB962C8B-B14F-4D97-AF65-F5344CB8AC3E}">
        <p14:creationId xmlns:p14="http://schemas.microsoft.com/office/powerpoint/2010/main" val="3713606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3" name="Dikdörtgen 2"/>
          <p:cNvSpPr/>
          <p:nvPr/>
        </p:nvSpPr>
        <p:spPr>
          <a:xfrm>
            <a:off x="864079" y="1933979"/>
            <a:ext cx="10463842" cy="2478564"/>
          </a:xfrm>
          <a:prstGeom prst="rect">
            <a:avLst/>
          </a:prstGeom>
        </p:spPr>
        <p:txBody>
          <a:bodyPr wrap="square">
            <a:spAutoFit/>
          </a:bodyPr>
          <a:lstStyle/>
          <a:p>
            <a:pPr indent="449580" algn="ctr">
              <a:lnSpc>
                <a:spcPct val="107000"/>
              </a:lnSpc>
              <a:spcAft>
                <a:spcPts val="800"/>
              </a:spcAft>
            </a:pPr>
            <a:r>
              <a:rPr lang="tr-TR" sz="2400" dirty="0">
                <a:latin typeface="Times New Roman" panose="02020603050405020304" pitchFamily="18" charset="0"/>
                <a:cs typeface="Times New Roman" panose="02020603050405020304" pitchFamily="18" charset="0"/>
              </a:rPr>
              <a:t>Sözleşmeli personelin kurumlar arası yer değişikliği yapılamaz.</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28.11.2022 tarihinden </a:t>
            </a:r>
            <a:r>
              <a:rPr lang="tr-TR" sz="24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sonra göreve başlayan </a:t>
            </a:r>
            <a:r>
              <a:rPr lang="tr-TR"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sözleşmeli personel için</a:t>
            </a: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Kurum </a:t>
            </a:r>
            <a:r>
              <a:rPr lang="tr-TR" sz="2400" b="1" dirty="0">
                <a:latin typeface="Times New Roman" panose="02020603050405020304" pitchFamily="18" charset="0"/>
                <a:ea typeface="Calibri" panose="020F0502020204030204" pitchFamily="34" charset="0"/>
                <a:cs typeface="Times New Roman" panose="02020603050405020304" pitchFamily="18" charset="0"/>
              </a:rPr>
              <a:t>İçi Yer Değişikliği</a:t>
            </a:r>
            <a:endParaRPr lang="tr-TR" sz="24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AutoNum type="arabicParenR"/>
            </a:pPr>
            <a:r>
              <a:rPr lang="tr-TR" sz="2400" dirty="0" smtClean="0">
                <a:latin typeface="Times New Roman" panose="02020603050405020304" pitchFamily="18" charset="0"/>
                <a:cs typeface="Times New Roman" panose="02020603050405020304" pitchFamily="18" charset="0"/>
              </a:rPr>
              <a:t>Sağlık </a:t>
            </a:r>
            <a:r>
              <a:rPr lang="tr-TR" sz="2400" dirty="0">
                <a:latin typeface="Times New Roman" panose="02020603050405020304" pitchFamily="18" charset="0"/>
                <a:cs typeface="Times New Roman" panose="02020603050405020304" pitchFamily="18" charset="0"/>
              </a:rPr>
              <a:t>Mazereti</a:t>
            </a:r>
          </a:p>
          <a:p>
            <a:pPr marL="457200" indent="-457200" algn="just">
              <a:lnSpc>
                <a:spcPct val="107000"/>
              </a:lnSpc>
              <a:spcAft>
                <a:spcPts val="800"/>
              </a:spcAft>
              <a:buAutoNum type="arabicParenR"/>
            </a:pPr>
            <a:r>
              <a:rPr lang="tr-TR" sz="2400" dirty="0" smtClean="0">
                <a:latin typeface="Times New Roman" panose="02020603050405020304" pitchFamily="18" charset="0"/>
                <a:cs typeface="Times New Roman" panose="02020603050405020304" pitchFamily="18" charset="0"/>
              </a:rPr>
              <a:t>Can Güvenliği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2294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4" name="Dikdörtgen 3"/>
          <p:cNvSpPr/>
          <p:nvPr/>
        </p:nvSpPr>
        <p:spPr>
          <a:xfrm>
            <a:off x="721309" y="2266659"/>
            <a:ext cx="10905422" cy="2800767"/>
          </a:xfrm>
          <a:prstGeom prst="rect">
            <a:avLst/>
          </a:prstGeom>
        </p:spPr>
        <p:txBody>
          <a:bodyPr wrap="square">
            <a:spAutoFit/>
          </a:bodyPr>
          <a:lstStyle/>
          <a:p>
            <a:pPr algn="just"/>
            <a:endParaRPr lang="tr-TR" sz="2800" dirty="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Becayiş (Karşılıklı Yer Değişikliği);</a:t>
            </a:r>
          </a:p>
          <a:p>
            <a:pPr algn="just"/>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	Hizmet gerekleri dikkate alınarak, aynı unvan ve hizmet niteliklerine haiz sözleşmeli personelin kurum içi karşılıklı yer değiştirme talepleri, pozisyonunun vizeli olduğu birimde </a:t>
            </a:r>
            <a:r>
              <a:rPr lang="tr-TR" sz="2400" u="sng" dirty="0">
                <a:latin typeface="Times New Roman" panose="02020603050405020304" pitchFamily="18" charset="0"/>
                <a:cs typeface="Times New Roman" panose="02020603050405020304" pitchFamily="18" charset="0"/>
              </a:rPr>
              <a:t>fiilen en az bir yıl çalışmış olmaları</a:t>
            </a:r>
            <a:r>
              <a:rPr lang="tr-TR" sz="2400" dirty="0">
                <a:latin typeface="Times New Roman" panose="02020603050405020304" pitchFamily="18" charset="0"/>
                <a:cs typeface="Times New Roman" panose="02020603050405020304" pitchFamily="18" charset="0"/>
              </a:rPr>
              <a:t> </a:t>
            </a:r>
            <a:r>
              <a:rPr lang="tr-TR" sz="2400">
                <a:latin typeface="Times New Roman" panose="02020603050405020304" pitchFamily="18" charset="0"/>
                <a:cs typeface="Times New Roman" panose="02020603050405020304" pitchFamily="18" charset="0"/>
              </a:rPr>
              <a:t>şartıyla İl </a:t>
            </a:r>
            <a:r>
              <a:rPr lang="tr-TR" sz="2400" dirty="0">
                <a:latin typeface="Times New Roman" panose="02020603050405020304" pitchFamily="18" charset="0"/>
                <a:cs typeface="Times New Roman" panose="02020603050405020304" pitchFamily="18" charset="0"/>
              </a:rPr>
              <a:t>içi ve İller arası yer değişiklikleri gerçekleştirilebilir.</a:t>
            </a:r>
          </a:p>
        </p:txBody>
      </p:sp>
    </p:spTree>
    <p:extLst>
      <p:ext uri="{BB962C8B-B14F-4D97-AF65-F5344CB8AC3E}">
        <p14:creationId xmlns:p14="http://schemas.microsoft.com/office/powerpoint/2010/main" val="1639702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4" name="Dikdörtgen 3"/>
          <p:cNvSpPr/>
          <p:nvPr/>
        </p:nvSpPr>
        <p:spPr>
          <a:xfrm>
            <a:off x="825860" y="2734809"/>
            <a:ext cx="10905422" cy="2677656"/>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Eş Durumu;</a:t>
            </a:r>
          </a:p>
          <a:p>
            <a:pPr algn="ctr"/>
            <a:endParaRPr lang="tr-TR" sz="20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Personelin eş durumuna bağlı kurum içi yer değişikliği talebi; vizeli olduğu birimde fiilen en az bir yıl çalışmış olması, geçiş yapacağı hizmet biriminde aynı unvan ve niteliği haiz boş pozisyon bulunması ve </a:t>
            </a:r>
            <a:r>
              <a:rPr lang="tr-TR" sz="2400" b="1" dirty="0">
                <a:latin typeface="Times New Roman" panose="02020603050405020304" pitchFamily="18" charset="0"/>
                <a:cs typeface="Times New Roman" panose="02020603050405020304" pitchFamily="18" charset="0"/>
              </a:rPr>
              <a:t>kamu personeli olan eşin</a:t>
            </a:r>
            <a:r>
              <a:rPr lang="tr-TR" sz="2400" dirty="0">
                <a:latin typeface="Times New Roman" panose="02020603050405020304" pitchFamily="18" charset="0"/>
                <a:cs typeface="Times New Roman" panose="02020603050405020304" pitchFamily="18" charset="0"/>
              </a:rPr>
              <a:t>, kurum içi </a:t>
            </a:r>
            <a:r>
              <a:rPr lang="tr-TR" sz="2400" u="sng" dirty="0">
                <a:latin typeface="Times New Roman" panose="02020603050405020304" pitchFamily="18" charset="0"/>
                <a:cs typeface="Times New Roman" panose="02020603050405020304" pitchFamily="18" charset="0"/>
              </a:rPr>
              <a:t>görev yeri değişikliği mümkün olmayan </a:t>
            </a:r>
            <a:r>
              <a:rPr lang="tr-TR" sz="2400" dirty="0">
                <a:latin typeface="Times New Roman" panose="02020603050405020304" pitchFamily="18" charset="0"/>
                <a:cs typeface="Times New Roman" panose="02020603050405020304" pitchFamily="18" charset="0"/>
              </a:rPr>
              <a:t>veya mevzuatı uyarınca </a:t>
            </a:r>
            <a:r>
              <a:rPr lang="tr-TR" sz="2400" u="sng" dirty="0">
                <a:latin typeface="Times New Roman" panose="02020603050405020304" pitchFamily="18" charset="0"/>
                <a:cs typeface="Times New Roman" panose="02020603050405020304" pitchFamily="18" charset="0"/>
              </a:rPr>
              <a:t>zorunlu yer değiştirmeye tabi tutulan bir görevde</a:t>
            </a:r>
            <a:r>
              <a:rPr lang="tr-TR" sz="2400" dirty="0">
                <a:latin typeface="Times New Roman" panose="02020603050405020304" pitchFamily="18" charset="0"/>
                <a:cs typeface="Times New Roman" panose="02020603050405020304" pitchFamily="18" charset="0"/>
              </a:rPr>
              <a:t> bulunması kaydıyla yerine getirilebilir. </a:t>
            </a:r>
            <a:endParaRPr lang="tr-TR" sz="2400" b="1" dirty="0">
              <a:latin typeface="Times New Roman" panose="02020603050405020304" pitchFamily="18" charset="0"/>
              <a:cs typeface="Times New Roman" panose="02020603050405020304" pitchFamily="18" charset="0"/>
            </a:endParaRPr>
          </a:p>
        </p:txBody>
      </p:sp>
      <p:sp>
        <p:nvSpPr>
          <p:cNvPr id="8" name="Başlık 1">
            <a:extLst>
              <a:ext uri="{FF2B5EF4-FFF2-40B4-BE49-F238E27FC236}">
                <a16:creationId xmlns:a16="http://schemas.microsoft.com/office/drawing/2014/main" id="{22A39927-0469-48AC-9D03-2E7CB2CD6A68}"/>
              </a:ext>
            </a:extLst>
          </p:cNvPr>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Tree>
    <p:extLst>
      <p:ext uri="{BB962C8B-B14F-4D97-AF65-F5344CB8AC3E}">
        <p14:creationId xmlns:p14="http://schemas.microsoft.com/office/powerpoint/2010/main" val="2878464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4" name="Dikdörtgen 3"/>
          <p:cNvSpPr/>
          <p:nvPr/>
        </p:nvSpPr>
        <p:spPr>
          <a:xfrm>
            <a:off x="594892" y="1352706"/>
            <a:ext cx="11158586" cy="5262979"/>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Sağlık Mazereti;</a:t>
            </a:r>
          </a:p>
          <a:p>
            <a:pPr algn="ctr"/>
            <a:endParaRPr lang="tr-TR" sz="20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	Sağlık sebebine bağlı kurum içi yer değişikliği talebi; mazeret süresince geçerli olmak üzere, personelin geçiş yapacağı hizmet biriminde aynı unvan ve niteliği haiz boş pozisyon bulunması, pozisyonunun </a:t>
            </a:r>
            <a:r>
              <a:rPr lang="tr-TR" sz="2400" u="sng" dirty="0">
                <a:latin typeface="Times New Roman" panose="02020603050405020304" pitchFamily="18" charset="0"/>
                <a:cs typeface="Times New Roman" panose="02020603050405020304" pitchFamily="18" charset="0"/>
              </a:rPr>
              <a:t>bulunduğu İl’deki</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Devlet ve üniversite hastanesinden alınmış</a:t>
            </a:r>
            <a:r>
              <a:rPr lang="tr-TR" sz="2400" dirty="0">
                <a:latin typeface="Times New Roman" panose="02020603050405020304" pitchFamily="18" charset="0"/>
                <a:cs typeface="Times New Roman" panose="02020603050405020304" pitchFamily="18" charset="0"/>
              </a:rPr>
              <a:t> kendisi, eşi ve çocukları ile mevzuat uyarınca bakmakla yükümlü olduğu ana ve babasının </a:t>
            </a:r>
            <a:r>
              <a:rPr lang="tr-TR" sz="2400" b="1" u="sng" dirty="0">
                <a:latin typeface="Times New Roman" panose="02020603050405020304" pitchFamily="18" charset="0"/>
                <a:cs typeface="Times New Roman" panose="02020603050405020304" pitchFamily="18" charset="0"/>
              </a:rPr>
              <a:t>hastalığının tedavisinin bulunduğu yerde mümkün olmadığına ilişkin sağlık kurulu raporunu</a:t>
            </a:r>
            <a:r>
              <a:rPr lang="tr-TR" sz="2400" dirty="0">
                <a:latin typeface="Times New Roman" panose="02020603050405020304" pitchFamily="18" charset="0"/>
                <a:cs typeface="Times New Roman" panose="02020603050405020304" pitchFamily="18" charset="0"/>
              </a:rPr>
              <a:t> kuruma ibraz etmesi halinde </a:t>
            </a:r>
            <a:r>
              <a:rPr lang="tr-TR" sz="2400" dirty="0" smtClean="0">
                <a:latin typeface="Times New Roman" panose="02020603050405020304" pitchFamily="18" charset="0"/>
                <a:cs typeface="Times New Roman" panose="02020603050405020304" pitchFamily="18" charset="0"/>
              </a:rPr>
              <a:t>öncelikle aynı hizmet bölgesi içinde başka bir İl’e, bu şekilde mazeretin karşılanmaması durumunda ise başka bir hizmet bölgesinde kurumca ihtiyaç duyulan ve mazeretinin karşılanabileceği bir İl’de yerine </a:t>
            </a:r>
            <a:r>
              <a:rPr lang="tr-TR" sz="2400" dirty="0">
                <a:latin typeface="Times New Roman" panose="02020603050405020304" pitchFamily="18" charset="0"/>
                <a:cs typeface="Times New Roman" panose="02020603050405020304" pitchFamily="18" charset="0"/>
              </a:rPr>
              <a:t>getirilebilir. Sağlık mazeretinin sona ermesi durumunda, eski pozisyonun bulunduğu İl sınırları içerisindeki aynı unvan ve niteliği haiz boş pozisyona yeniden atama yapılır. Sağlık mazeretini belirtir raporların </a:t>
            </a:r>
            <a:r>
              <a:rPr lang="tr-TR" sz="2400" u="sng" dirty="0">
                <a:latin typeface="Times New Roman" panose="02020603050405020304" pitchFamily="18" charset="0"/>
                <a:cs typeface="Times New Roman" panose="02020603050405020304" pitchFamily="18" charset="0"/>
              </a:rPr>
              <a:t>son altı ay içinde alınmış</a:t>
            </a:r>
            <a:r>
              <a:rPr lang="tr-TR" sz="2400" dirty="0">
                <a:latin typeface="Times New Roman" panose="02020603050405020304" pitchFamily="18" charset="0"/>
                <a:cs typeface="Times New Roman" panose="02020603050405020304" pitchFamily="18" charset="0"/>
              </a:rPr>
              <a:t> olması gerekir. </a:t>
            </a:r>
          </a:p>
        </p:txBody>
      </p:sp>
    </p:spTree>
    <p:extLst>
      <p:ext uri="{BB962C8B-B14F-4D97-AF65-F5344CB8AC3E}">
        <p14:creationId xmlns:p14="http://schemas.microsoft.com/office/powerpoint/2010/main" val="1314874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811712" y="2863970"/>
            <a:ext cx="10595610" cy="2646878"/>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Şehit Eşi olması halinde;</a:t>
            </a:r>
          </a:p>
          <a:p>
            <a:pPr algn="just"/>
            <a:endParaRPr lang="tr-TR" sz="2200" b="1"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Aynı unvan ve niteliği haiz boş pozisyon bulunması halinde, eşi şehit olan personelin kurum içi yer değişiklik talebi, </a:t>
            </a:r>
            <a:r>
              <a:rPr lang="tr-TR" sz="2400" u="sng" dirty="0">
                <a:latin typeface="Times New Roman" panose="02020603050405020304" pitchFamily="18" charset="0"/>
                <a:ea typeface="Calibri" panose="020F0502020204030204" pitchFamily="34" charset="0"/>
                <a:cs typeface="Times New Roman" panose="02020603050405020304" pitchFamily="18" charset="0"/>
              </a:rPr>
              <a:t>bir defaya mahsus</a:t>
            </a:r>
            <a:r>
              <a:rPr lang="tr-TR" sz="2400" dirty="0">
                <a:latin typeface="Times New Roman" panose="02020603050405020304" pitchFamily="18" charset="0"/>
                <a:ea typeface="Calibri" panose="020F0502020204030204" pitchFamily="34" charset="0"/>
                <a:cs typeface="Times New Roman" panose="02020603050405020304" pitchFamily="18" charset="0"/>
              </a:rPr>
              <a:t> olmak üzere yerine getirilir.</a:t>
            </a:r>
          </a:p>
          <a:p>
            <a:pPr algn="just"/>
            <a:endParaRPr lang="tr-TR" sz="2200" dirty="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47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798195" y="2422828"/>
            <a:ext cx="10595610" cy="2708434"/>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Can Güvenliği veya Eşin Vefatı Halinde; </a:t>
            </a:r>
          </a:p>
          <a:p>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Pozisyonunun bulunduğu yerde, </a:t>
            </a:r>
            <a:r>
              <a:rPr lang="tr-TR" sz="2400" u="sng" dirty="0">
                <a:latin typeface="Times New Roman" panose="02020603050405020304" pitchFamily="18" charset="0"/>
                <a:cs typeface="Times New Roman" panose="02020603050405020304" pitchFamily="18" charset="0"/>
              </a:rPr>
              <a:t>kendisinin, eşinin veya bakmakla yükümlü olduğu çocuklarının</a:t>
            </a:r>
            <a:r>
              <a:rPr lang="tr-TR" sz="2400" dirty="0">
                <a:latin typeface="Times New Roman" panose="02020603050405020304" pitchFamily="18" charset="0"/>
                <a:cs typeface="Times New Roman" panose="02020603050405020304" pitchFamily="18" charset="0"/>
              </a:rPr>
              <a:t> can güvenliğinin tehlikeye düştüğü </a:t>
            </a:r>
            <a:r>
              <a:rPr lang="tr-TR" sz="2400" b="1" dirty="0">
                <a:latin typeface="Times New Roman" panose="02020603050405020304" pitchFamily="18" charset="0"/>
                <a:cs typeface="Times New Roman" panose="02020603050405020304" pitchFamily="18" charset="0"/>
              </a:rPr>
              <a:t>adli veya mülki makamlarca belgelendirilen </a:t>
            </a:r>
            <a:r>
              <a:rPr lang="tr-TR" sz="2400" dirty="0">
                <a:latin typeface="Times New Roman" panose="02020603050405020304" pitchFamily="18" charset="0"/>
                <a:cs typeface="Times New Roman" panose="02020603050405020304" pitchFamily="18" charset="0"/>
              </a:rPr>
              <a:t>personel ile </a:t>
            </a:r>
            <a:r>
              <a:rPr lang="tr-TR" sz="2400" u="sng" dirty="0">
                <a:latin typeface="Times New Roman" panose="02020603050405020304" pitchFamily="18" charset="0"/>
                <a:cs typeface="Times New Roman" panose="02020603050405020304" pitchFamily="18" charset="0"/>
              </a:rPr>
              <a:t>eşi vefat eden </a:t>
            </a:r>
            <a:r>
              <a:rPr lang="tr-TR" sz="2400" dirty="0">
                <a:latin typeface="Times New Roman" panose="02020603050405020304" pitchFamily="18" charset="0"/>
                <a:cs typeface="Times New Roman" panose="02020603050405020304" pitchFamily="18" charset="0"/>
              </a:rPr>
              <a:t>personelin kurum içi yer değişikliği talebi; geçiş yapacağı birimde aynı unvan ve niteliğe haiz boş pozisyon bulunması kaydıyla kurumun hizmet gerekleri dikkate alınarak yerine getirilebilir.</a:t>
            </a:r>
          </a:p>
        </p:txBody>
      </p:sp>
    </p:spTree>
    <p:extLst>
      <p:ext uri="{BB962C8B-B14F-4D97-AF65-F5344CB8AC3E}">
        <p14:creationId xmlns:p14="http://schemas.microsoft.com/office/powerpoint/2010/main" val="37491269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721309" y="2158370"/>
            <a:ext cx="10859578" cy="3477875"/>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Sözleşmeli Personel alımı öncesi;</a:t>
            </a:r>
          </a:p>
          <a:p>
            <a:pPr algn="just"/>
            <a:endParaRPr lang="tr-TR" sz="2400" b="1" dirty="0">
              <a:solidFill>
                <a:srgbClr val="000000"/>
              </a:solidFill>
              <a:latin typeface="Times New Roman" panose="02020603050405020304" pitchFamily="18" charset="0"/>
              <a:cs typeface="Times New Roman" panose="02020603050405020304" pitchFamily="18" charset="0"/>
            </a:endParaRPr>
          </a:p>
          <a:p>
            <a:pPr algn="just"/>
            <a:r>
              <a:rPr lang="tr-TR" sz="2400" dirty="0">
                <a:solidFill>
                  <a:srgbClr val="000000"/>
                </a:solidFill>
                <a:latin typeface="Times New Roman" panose="02020603050405020304" pitchFamily="18" charset="0"/>
                <a:cs typeface="Times New Roman" panose="02020603050405020304" pitchFamily="18" charset="0"/>
              </a:rPr>
              <a:t>	Kamu idareleri adına vizeli boş pozisyonlara sözleşmeli personel alımı yapılmadan önce </a:t>
            </a:r>
            <a:r>
              <a:rPr lang="tr-TR" sz="2400" u="sng" dirty="0">
                <a:solidFill>
                  <a:srgbClr val="000000"/>
                </a:solidFill>
                <a:latin typeface="Times New Roman" panose="02020603050405020304" pitchFamily="18" charset="0"/>
                <a:cs typeface="Times New Roman" panose="02020603050405020304" pitchFamily="18" charset="0"/>
              </a:rPr>
              <a:t>yılda bir kez</a:t>
            </a:r>
            <a:r>
              <a:rPr lang="tr-TR" sz="2400" dirty="0">
                <a:solidFill>
                  <a:srgbClr val="000000"/>
                </a:solidFill>
                <a:latin typeface="Times New Roman" panose="02020603050405020304" pitchFamily="18" charset="0"/>
                <a:cs typeface="Times New Roman" panose="02020603050405020304" pitchFamily="18" charset="0"/>
              </a:rPr>
              <a:t>, pozisyonun vizeli olduğu ilde </a:t>
            </a:r>
            <a:r>
              <a:rPr lang="tr-TR" sz="2400" b="1" u="sng" dirty="0">
                <a:solidFill>
                  <a:srgbClr val="000000"/>
                </a:solidFill>
                <a:latin typeface="Times New Roman" panose="02020603050405020304" pitchFamily="18" charset="0"/>
                <a:cs typeface="Times New Roman" panose="02020603050405020304" pitchFamily="18" charset="0"/>
              </a:rPr>
              <a:t>en az üç yıl hizmet süresi </a:t>
            </a:r>
            <a:r>
              <a:rPr lang="tr-TR" sz="2400" dirty="0">
                <a:solidFill>
                  <a:srgbClr val="000000"/>
                </a:solidFill>
                <a:latin typeface="Times New Roman" panose="02020603050405020304" pitchFamily="18" charset="0"/>
                <a:cs typeface="Times New Roman" panose="02020603050405020304" pitchFamily="18" charset="0"/>
              </a:rPr>
              <a:t>bulunan personelin geçiş yapmak istediği birimde aynı unvan ve niteliğe haiz boş pozisyona kurum içi yer değişikliği talebi, ilgili idarece hizmet gereklerine göre belirlenecek usul ve esaslar çerçevesinde yerine getirilebilir. İdareler, il gruplarından oluşan görev bölgeleri ve bu bölgeler için üç yıldan başlamak üzere farklı hizmet süreleri belirleyebilir.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798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Yeniden Hizmete Alınma;</a:t>
            </a:r>
            <a:endParaRPr lang="tr-TR" sz="32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915088"/>
            <a:ext cx="11016283" cy="4325223"/>
          </a:xfrm>
          <a:prstGeom prst="rect">
            <a:avLst/>
          </a:prstGeom>
        </p:spPr>
        <p:txBody>
          <a:bodyPr wrap="square">
            <a:spAutoFit/>
          </a:bodyPr>
          <a:lstStyle/>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Doğum ve askerlik sebebiyle hizmet sözleşmesi feshedilen sözleşmeli personelin pozisyonu saklı tutulur, istekleri halinde bu personel yeniden hizmete alınır. Ancak bu personel ile yeniden sözleşme yapılabilmesi için;</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a) Sözleşmesinin feshi sebebiyle iş sonu tazminatı almamış bulunması,</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b) Doğum sebebiyle hizmet sözleşmesini feshedenlerin,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doğum izninin bitiminden itibaren en geç iki yıl</a:t>
            </a:r>
            <a:r>
              <a:rPr lang="tr-TR" sz="2400" u="sng"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içinde 	yeniden istihdam edilmek üzere yazılı talepte bulunması,</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c) Askerlik sebebiyle hizmet sözleşmesi feshedilenlerin ise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terhis tarihinden itibaren en geç otuz gün</a:t>
            </a:r>
            <a:r>
              <a:rPr lang="tr-TR" sz="2400" dirty="0">
                <a:latin typeface="Times New Roman" panose="02020603050405020304" pitchFamily="18" charset="0"/>
                <a:ea typeface="Calibri" panose="020F0502020204030204" pitchFamily="34" charset="0"/>
                <a:cs typeface="Times New Roman" panose="02020603050405020304" pitchFamily="18" charset="0"/>
              </a:rPr>
              <a:t> içinde 	yeniden istihdam edilmek üzere yazılı talepte bulunması, gerekir.</a:t>
            </a:r>
          </a:p>
        </p:txBody>
      </p:sp>
    </p:spTree>
    <p:extLst>
      <p:ext uri="{BB962C8B-B14F-4D97-AF65-F5344CB8AC3E}">
        <p14:creationId xmlns:p14="http://schemas.microsoft.com/office/powerpoint/2010/main" val="1666105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Yeniden Hizmete Alınma</a:t>
            </a:r>
            <a:endParaRPr lang="tr-TR" sz="32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190132" y="1382640"/>
            <a:ext cx="11524540" cy="4222631"/>
          </a:xfrm>
          <a:prstGeom prst="rect">
            <a:avLst/>
          </a:prstGeom>
        </p:spPr>
        <p:txBody>
          <a:bodyPr wrap="square">
            <a:spAutoFit/>
          </a:bodyPr>
          <a:lstStyle/>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(2) Personel, yazılı talebini takip eden </a:t>
            </a:r>
            <a:r>
              <a:rPr lang="tr-TR" sz="2400" u="sng" dirty="0">
                <a:latin typeface="Times New Roman" panose="02020603050405020304" pitchFamily="18" charset="0"/>
                <a:ea typeface="Calibri" panose="020F0502020204030204" pitchFamily="34" charset="0"/>
                <a:cs typeface="Times New Roman" panose="02020603050405020304" pitchFamily="18" charset="0"/>
              </a:rPr>
              <a:t>en geç otuz gün</a:t>
            </a:r>
            <a:r>
              <a:rPr lang="tr-TR" sz="2400" dirty="0">
                <a:latin typeface="Times New Roman" panose="02020603050405020304" pitchFamily="18" charset="0"/>
                <a:ea typeface="Calibri" panose="020F0502020204030204" pitchFamily="34" charset="0"/>
                <a:cs typeface="Times New Roman" panose="02020603050405020304" pitchFamily="18" charset="0"/>
              </a:rPr>
              <a:t> içinde istihdam edilir. Bu çerçevede yeniden istihdam edilecek personel ile yapılacak sözleşme, </a:t>
            </a:r>
            <a:r>
              <a:rPr lang="tr-TR" sz="2400" u="sng" dirty="0">
                <a:latin typeface="Times New Roman" panose="02020603050405020304" pitchFamily="18" charset="0"/>
                <a:ea typeface="Calibri" panose="020F0502020204030204" pitchFamily="34" charset="0"/>
                <a:cs typeface="Times New Roman" panose="02020603050405020304" pitchFamily="18" charset="0"/>
              </a:rPr>
              <a:t>eski sözleşmenin devamı niteliğindedir</a:t>
            </a:r>
            <a:r>
              <a:rPr lang="tr-TR" sz="2400"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(3) Birinci fıkrada belirtilenler hariç olmak üzere, Bakanlıkta iken hizmet sözleşmelerini </a:t>
            </a:r>
            <a:r>
              <a:rPr lang="tr-TR" sz="2400" u="sng" dirty="0">
                <a:latin typeface="Times New Roman" panose="02020603050405020304" pitchFamily="18" charset="0"/>
                <a:ea typeface="Calibri" panose="020F0502020204030204" pitchFamily="34" charset="0"/>
                <a:cs typeface="Times New Roman" panose="02020603050405020304" pitchFamily="18" charset="0"/>
              </a:rPr>
              <a:t>kendi istekleri ile feshedenler</a:t>
            </a:r>
            <a:r>
              <a:rPr lang="tr-TR" sz="2400" dirty="0">
                <a:latin typeface="Times New Roman" panose="02020603050405020304" pitchFamily="18" charset="0"/>
                <a:ea typeface="Calibri" panose="020F0502020204030204" pitchFamily="34" charset="0"/>
                <a:cs typeface="Times New Roman" panose="02020603050405020304" pitchFamily="18" charset="0"/>
              </a:rPr>
              <a:t>, fesih tarihinden itibaren </a:t>
            </a:r>
            <a:r>
              <a:rPr lang="tr-TR" sz="2400" u="sng" dirty="0">
                <a:latin typeface="Times New Roman" panose="02020603050405020304" pitchFamily="18" charset="0"/>
                <a:ea typeface="Calibri" panose="020F0502020204030204" pitchFamily="34" charset="0"/>
                <a:cs typeface="Times New Roman" panose="02020603050405020304" pitchFamily="18" charset="0"/>
              </a:rPr>
              <a:t>bir yıl geçmedikçe sözleşmeli personel pozisyonlarına yeniden atanamazlar</a:t>
            </a:r>
            <a:r>
              <a:rPr lang="tr-TR" sz="2400"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(4) Muvazzaf askerlik hizmetini yapmakta iken ÖSYM Başkanlığınca KPSS sonucuna göre Bakanlığımız sözleşmeli pozisyonlarına yerleştirme işlemi yapılanlar bu durumlarını belgelemeleri halinde, göreve başlamaları askerlik dönüşüne kadar ertelenerek askerlik terhisini müteakip 30 gün içerisinde müracaat etmeleri halinde görevlerine başlatılırlar.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69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ea typeface="Calibri" panose="020F0502020204030204" pitchFamily="34" charset="0"/>
                <a:cs typeface="Times New Roman" panose="02020603050405020304" pitchFamily="18" charset="0"/>
              </a:rPr>
              <a:t>Hizmet Sözleşmenin Feshi</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2168828"/>
            <a:ext cx="11191770" cy="3139321"/>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Personelin;</a:t>
            </a:r>
          </a:p>
          <a:p>
            <a:pPr algn="just"/>
            <a:r>
              <a:rPr lang="tr-TR" sz="2200" dirty="0">
                <a:latin typeface="Times New Roman" panose="02020603050405020304" pitchFamily="18" charset="0"/>
                <a:cs typeface="Times New Roman" panose="02020603050405020304" pitchFamily="18" charset="0"/>
              </a:rPr>
              <a:t>a) İşe alınma açısından gerekli olan niteliklerden herhangi birini taşımadığının sonradan anlaşılması,</a:t>
            </a:r>
          </a:p>
          <a:p>
            <a:pPr algn="just"/>
            <a:r>
              <a:rPr lang="tr-TR" sz="2200" dirty="0">
                <a:latin typeface="Times New Roman" panose="02020603050405020304" pitchFamily="18" charset="0"/>
                <a:cs typeface="Times New Roman" panose="02020603050405020304" pitchFamily="18" charset="0"/>
              </a:rPr>
              <a:t>b) İşe alınma açısından gerekli olan niteliklerden herhangi birini sonradan kaybetmesi,</a:t>
            </a:r>
          </a:p>
          <a:p>
            <a:pPr algn="just"/>
            <a:r>
              <a:rPr lang="tr-TR" sz="2200" dirty="0">
                <a:latin typeface="Times New Roman" panose="02020603050405020304" pitchFamily="18" charset="0"/>
                <a:cs typeface="Times New Roman" panose="02020603050405020304" pitchFamily="18" charset="0"/>
              </a:rPr>
              <a:t>c) Sözleşme dönemi içerisinde mazeretsiz ve kesintisiz </a:t>
            </a:r>
            <a:r>
              <a:rPr lang="tr-TR" sz="2200" u="sng" dirty="0">
                <a:latin typeface="Times New Roman" panose="02020603050405020304" pitchFamily="18" charset="0"/>
                <a:cs typeface="Times New Roman" panose="02020603050405020304" pitchFamily="18" charset="0"/>
              </a:rPr>
              <a:t>üç gün veya toplam on gün </a:t>
            </a:r>
            <a:r>
              <a:rPr lang="tr-TR" sz="2200" dirty="0">
                <a:latin typeface="Times New Roman" panose="02020603050405020304" pitchFamily="18" charset="0"/>
                <a:cs typeface="Times New Roman" panose="02020603050405020304" pitchFamily="18" charset="0"/>
              </a:rPr>
              <a:t>süreyle görevine gelmemesi,</a:t>
            </a:r>
          </a:p>
          <a:p>
            <a:pPr algn="just"/>
            <a:r>
              <a:rPr lang="tr-TR" sz="2200" dirty="0">
                <a:latin typeface="Times New Roman" panose="02020603050405020304" pitchFamily="18" charset="0"/>
                <a:cs typeface="Times New Roman" panose="02020603050405020304" pitchFamily="18" charset="0"/>
              </a:rPr>
              <a:t>d)  Hizmetinin gerektirdiği pozisyona ihtiyaç kalmaması,</a:t>
            </a:r>
          </a:p>
          <a:p>
            <a:pPr algn="just"/>
            <a:r>
              <a:rPr lang="tr-TR" sz="2200" dirty="0">
                <a:latin typeface="Times New Roman" panose="02020603050405020304" pitchFamily="18" charset="0"/>
                <a:cs typeface="Times New Roman" panose="02020603050405020304" pitchFamily="18" charset="0"/>
              </a:rPr>
              <a:t>e) Bir proje kapsamında işe alınması durumunda istihdam edildiği projenin tamamının veya proje bölümlerinin sözleşmede öngörülen süreden önce tamamlanması,</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372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1444752" y="266734"/>
            <a:ext cx="10012680" cy="12233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nSpc>
                <a:spcPct val="107000"/>
              </a:lnSpc>
              <a:spcAft>
                <a:spcPts val="800"/>
              </a:spcAft>
            </a:pPr>
            <a:r>
              <a:rPr lang="tr-TR" sz="3200" dirty="0">
                <a:latin typeface="Times New Roman" panose="02020603050405020304" pitchFamily="18" charset="0"/>
                <a:cs typeface="Times New Roman" panose="02020603050405020304" pitchFamily="18" charset="0"/>
              </a:rPr>
              <a:t>4/B SÖZLEŞMELİ PERSONEL ÇALIŞMA </a:t>
            </a:r>
            <a:r>
              <a:rPr lang="tr-TR" sz="3200" dirty="0" smtClean="0">
                <a:latin typeface="Times New Roman" panose="02020603050405020304" pitchFamily="18" charset="0"/>
                <a:cs typeface="Times New Roman" panose="02020603050405020304" pitchFamily="18" charset="0"/>
              </a:rPr>
              <a:t>GRUBU</a:t>
            </a:r>
          </a:p>
          <a:p>
            <a:pPr indent="449580">
              <a:lnSpc>
                <a:spcPct val="107000"/>
              </a:lnSpc>
              <a:spcAft>
                <a:spcPts val="800"/>
              </a:spcAft>
            </a:pPr>
            <a:r>
              <a:rPr lang="tr-TR" sz="3200" b="1" dirty="0" smtClean="0">
                <a:latin typeface="Times New Roman" panose="02020603050405020304" pitchFamily="18" charset="0"/>
                <a:cs typeface="Times New Roman" panose="02020603050405020304" pitchFamily="18" charset="0"/>
              </a:rPr>
              <a:t>GÖREVLERİ</a:t>
            </a: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721309" y="1648015"/>
            <a:ext cx="10463842" cy="4893647"/>
          </a:xfrm>
          <a:prstGeom prst="rect">
            <a:avLst/>
          </a:prstGeom>
        </p:spPr>
        <p:txBody>
          <a:bodyPr wrap="square">
            <a:spAutoFit/>
          </a:bodyPr>
          <a:lstStyle/>
          <a:p>
            <a:pPr lvl="0" algn="just"/>
            <a:r>
              <a:rPr lang="tr-TR" sz="2400" dirty="0">
                <a:latin typeface="Times New Roman" panose="02020603050405020304" pitchFamily="18" charset="0"/>
                <a:cs typeface="Times New Roman" panose="02020603050405020304" pitchFamily="18" charset="0"/>
              </a:rPr>
              <a:t>Merkez ve Taşra teşkilatına ait Sözleşmeli Pozisyonda görev yapan personelin; </a:t>
            </a:r>
            <a:endParaRPr lang="tr-TR" sz="2400" dirty="0" smtClean="0">
              <a:latin typeface="Times New Roman" panose="02020603050405020304" pitchFamily="18" charset="0"/>
              <a:cs typeface="Times New Roman" panose="02020603050405020304" pitchFamily="18" charset="0"/>
            </a:endParaRPr>
          </a:p>
          <a:p>
            <a:pPr lvl="0" algn="just"/>
            <a:endParaRPr lang="tr-TR" sz="2400" dirty="0">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Kurum içi karşılıklı yer değişikliği (Becayiş)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Eş durumu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Sağlık mazereti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Şehit eşi olması durumu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Can güvenliği veya eşin vefatı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Sözleşmeli personel alımı yapılmadan önce yılda bir kez, pozisyonun vizeli olduğu ilde en az üç yıl hizmet süresi bulunan personelin kurum içi yer değişikliği iş ve işlemlerini yapmak. </a:t>
            </a:r>
          </a:p>
          <a:p>
            <a:pPr lvl="0"/>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044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ea typeface="Calibri" panose="020F0502020204030204" pitchFamily="34" charset="0"/>
                <a:cs typeface="Times New Roman" panose="02020603050405020304" pitchFamily="18" charset="0"/>
              </a:rPr>
              <a:t>Hizmet Sözleşmenin Feshi</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287244"/>
            <a:ext cx="10938294" cy="4708981"/>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f</a:t>
            </a:r>
            <a:r>
              <a:rPr lang="tr-TR" sz="2000" dirty="0">
                <a:latin typeface="Times New Roman" panose="02020603050405020304" pitchFamily="18" charset="0"/>
                <a:cs typeface="Times New Roman" panose="02020603050405020304" pitchFamily="18" charset="0"/>
              </a:rPr>
              <a:t>) Terör örgütleriyle eylem birliği içerisinde olması, bu örgütlere yardım etmesi, kamu imkan ve kaynaklarını bu örgütleri desteklemeye yönelik kullanması ya da kullandırması, bu örgütlerin propagandasını yapması,</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hallerinden herhangi birinin gerçekleşmesi halinde, kurumlarınca sözleşmesi tek taraflı feshedilir.</a:t>
            </a:r>
          </a:p>
          <a:p>
            <a:pPr algn="just"/>
            <a:endParaRPr lang="tr-TR" sz="2000" dirty="0" smtClean="0"/>
          </a:p>
          <a:p>
            <a:pPr algn="just"/>
            <a:r>
              <a:rPr lang="tr-TR" sz="2000" dirty="0" smtClean="0">
                <a:latin typeface="Times New Roman" panose="02020603050405020304" pitchFamily="18" charset="0"/>
                <a:cs typeface="Times New Roman" panose="02020603050405020304" pitchFamily="18" charset="0"/>
              </a:rPr>
              <a:t>	Sözleşmeli </a:t>
            </a:r>
            <a:r>
              <a:rPr lang="tr-TR" sz="2000" dirty="0">
                <a:latin typeface="Times New Roman" panose="02020603050405020304" pitchFamily="18" charset="0"/>
                <a:cs typeface="Times New Roman" panose="02020603050405020304" pitchFamily="18" charset="0"/>
              </a:rPr>
              <a:t>personelin görevden uzaklaştırılması ile disipline aykırı fiil ve hâllerin gerçekleşmesi durumunda bu personele verilmesi gereken disiplin cezaları, disiplin cezası vermeye yetkili merciler ve disiplin kurulları ile disipline dair diğer hususlar hakkında Devlet memurlarının tabi olduğu hükümler uygulanır. Ancak, kademe ilerlemesinin durdurulması ve üstü ceza verilmesini gerektiren fiil ve hâllerde disiplin kurulunun kararı alınarak sözleşmeli personelin görevine atamaya yetkili amirin onayı ile son verilir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	Personel;  kendi isteği ile bir ay önceden haber vermek koşuluyla sözleşmeyi tek taraflı feshedebilir.</a:t>
            </a:r>
          </a:p>
          <a:p>
            <a:pPr algn="just"/>
            <a:r>
              <a:rPr lang="tr-TR" sz="2000" dirty="0">
                <a:latin typeface="Times New Roman" panose="02020603050405020304" pitchFamily="18" charset="0"/>
                <a:ea typeface="Calibri" panose="020F0502020204030204" pitchFamily="34" charset="0"/>
                <a:cs typeface="Times New Roman" panose="02020603050405020304" pitchFamily="18" charset="0"/>
              </a:rPr>
              <a:t>	Sözleşme fesih onayları Personel Genel Müdürü tarafından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imzalanır.		</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30039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smtClean="0">
                <a:latin typeface="Times New Roman" panose="02020603050405020304" pitchFamily="18" charset="0"/>
                <a:ea typeface="Calibri" panose="020F0502020204030204" pitchFamily="34" charset="0"/>
                <a:cs typeface="Times New Roman" panose="02020603050405020304" pitchFamily="18" charset="0"/>
              </a:rPr>
              <a:t>Görevden Uzaklaştırma ve Disiplin Cezaları</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690656"/>
            <a:ext cx="10938294" cy="3046988"/>
          </a:xfrm>
          <a:prstGeom prst="rect">
            <a:avLst/>
          </a:prstGeom>
        </p:spPr>
        <p:txBody>
          <a:bodyPr wrap="square">
            <a:spAutoFit/>
          </a:bodyPr>
          <a:lstStyle/>
          <a:p>
            <a:pPr algn="just"/>
            <a:r>
              <a:rPr lang="tr-TR" sz="2400" dirty="0">
                <a:latin typeface="Times New Roman" panose="02020603050405020304" pitchFamily="18" charset="0"/>
                <a:cs typeface="Times New Roman" panose="02020603050405020304" pitchFamily="18" charset="0"/>
              </a:rPr>
              <a:t>Sözleşmeli </a:t>
            </a:r>
            <a:r>
              <a:rPr lang="tr-TR" sz="2400" dirty="0">
                <a:latin typeface="Times New Roman" panose="02020603050405020304" pitchFamily="18" charset="0"/>
                <a:cs typeface="Times New Roman" panose="02020603050405020304" pitchFamily="18" charset="0"/>
              </a:rPr>
              <a:t>personelin </a:t>
            </a:r>
            <a:r>
              <a:rPr lang="tr-TR" sz="2400" u="sng" dirty="0">
                <a:latin typeface="Times New Roman" panose="02020603050405020304" pitchFamily="18" charset="0"/>
                <a:cs typeface="Times New Roman" panose="02020603050405020304" pitchFamily="18" charset="0"/>
              </a:rPr>
              <a:t>görevden uzaklaştırılması</a:t>
            </a:r>
            <a:r>
              <a:rPr lang="tr-TR" sz="2400" dirty="0">
                <a:latin typeface="Times New Roman" panose="02020603050405020304" pitchFamily="18" charset="0"/>
                <a:cs typeface="Times New Roman" panose="02020603050405020304" pitchFamily="18" charset="0"/>
              </a:rPr>
              <a:t> ile </a:t>
            </a:r>
            <a:r>
              <a:rPr lang="tr-TR" sz="2400" u="sng" dirty="0">
                <a:latin typeface="Times New Roman" panose="02020603050405020304" pitchFamily="18" charset="0"/>
                <a:cs typeface="Times New Roman" panose="02020603050405020304" pitchFamily="18" charset="0"/>
              </a:rPr>
              <a:t>disipline aykırı fiil ve hâllerin gerçekleşmesi</a:t>
            </a:r>
            <a:r>
              <a:rPr lang="tr-TR" sz="2400" dirty="0">
                <a:latin typeface="Times New Roman" panose="02020603050405020304" pitchFamily="18" charset="0"/>
                <a:cs typeface="Times New Roman" panose="02020603050405020304" pitchFamily="18" charset="0"/>
              </a:rPr>
              <a:t> durumunda bu personele verilmesi gereken </a:t>
            </a:r>
            <a:r>
              <a:rPr lang="tr-TR" sz="2400" b="1" dirty="0">
                <a:latin typeface="Times New Roman" panose="02020603050405020304" pitchFamily="18" charset="0"/>
                <a:cs typeface="Times New Roman" panose="02020603050405020304" pitchFamily="18" charset="0"/>
              </a:rPr>
              <a:t>disiplin cezaları</a:t>
            </a:r>
            <a:r>
              <a:rPr lang="tr-TR" sz="2400" dirty="0">
                <a:latin typeface="Times New Roman" panose="02020603050405020304" pitchFamily="18" charset="0"/>
                <a:cs typeface="Times New Roman" panose="02020603050405020304" pitchFamily="18" charset="0"/>
              </a:rPr>
              <a:t>, disiplin cezası vermeye yetkili merciler ve disiplin kurulları ile disipline dair diğer hususlar hakkında </a:t>
            </a:r>
            <a:r>
              <a:rPr lang="tr-TR" sz="2400" u="sng" dirty="0">
                <a:latin typeface="Times New Roman" panose="02020603050405020304" pitchFamily="18" charset="0"/>
                <a:cs typeface="Times New Roman" panose="02020603050405020304" pitchFamily="18" charset="0"/>
              </a:rPr>
              <a:t>Devlet memurlarının tabi olduğu hükümler uygulanır. </a:t>
            </a:r>
            <a:endParaRPr lang="tr-TR" sz="2400" u="sng"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Ancak</a:t>
            </a:r>
            <a:r>
              <a:rPr lang="tr-TR" sz="2400" dirty="0">
                <a:latin typeface="Times New Roman" panose="02020603050405020304" pitchFamily="18" charset="0"/>
                <a:cs typeface="Times New Roman" panose="02020603050405020304" pitchFamily="18" charset="0"/>
              </a:rPr>
              <a:t>, </a:t>
            </a:r>
            <a:r>
              <a:rPr lang="tr-TR" sz="2400" u="sng" dirty="0">
                <a:latin typeface="Times New Roman" panose="02020603050405020304" pitchFamily="18" charset="0"/>
                <a:cs typeface="Times New Roman" panose="02020603050405020304" pitchFamily="18" charset="0"/>
              </a:rPr>
              <a:t>kademe ilerlemesinin durdurulması ve üstü</a:t>
            </a:r>
            <a:r>
              <a:rPr lang="tr-TR" sz="2400" dirty="0">
                <a:latin typeface="Times New Roman" panose="02020603050405020304" pitchFamily="18" charset="0"/>
                <a:cs typeface="Times New Roman" panose="02020603050405020304" pitchFamily="18" charset="0"/>
              </a:rPr>
              <a:t> ceza verilmesini gerektiren fiil ve hâllerde disiplin kurulunun kararı alınarak sözleşmeli personelin görevine atamaya yetkili amirin onayı ile son verilir</a:t>
            </a:r>
            <a:r>
              <a:rPr lang="tr-TR" sz="24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99089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descr="C:\Users\erturk.mehmet\Desktop\gthbLogo.png"/>
          <p:cNvPicPr/>
          <p:nvPr/>
        </p:nvPicPr>
        <p:blipFill>
          <a:blip r:embed="rId2">
            <a:extLst>
              <a:ext uri="{BEBA8EAE-BF5A-486C-A8C5-ECC9F3942E4B}">
                <a14:imgProps xmlns:a14="http://schemas.microsoft.com/office/drawing/2010/main">
                  <a14:imgLayer r:embed="rId3">
                    <a14:imgEffect>
                      <a14:colorTemperature colorTemp="6811"/>
                    </a14:imgEffect>
                  </a14:imgLayer>
                </a14:imgProps>
              </a:ext>
              <a:ext uri="{28A0092B-C50C-407E-A947-70E740481C1C}">
                <a14:useLocalDpi xmlns:a14="http://schemas.microsoft.com/office/drawing/2010/main" val="0"/>
              </a:ext>
            </a:extLst>
          </a:blip>
          <a:srcRect/>
          <a:stretch>
            <a:fillRect/>
          </a:stretch>
        </p:blipFill>
        <p:spPr bwMode="auto">
          <a:xfrm>
            <a:off x="4719921" y="1359658"/>
            <a:ext cx="4004108" cy="3921156"/>
          </a:xfrm>
          <a:prstGeom prst="rect">
            <a:avLst/>
          </a:prstGeom>
          <a:noFill/>
          <a:ln>
            <a:noFill/>
          </a:ln>
        </p:spPr>
      </p:pic>
      <p:pic>
        <p:nvPicPr>
          <p:cNvPr id="4" name="Resim 3" descr="C:\Users\erturk.mehmet\Desktop\gthbLogo.png"/>
          <p:cNvPicPr/>
          <p:nvPr/>
        </p:nvPicPr>
        <p:blipFill>
          <a:blip r:embed="rId4">
            <a:extLst>
              <a:ext uri="{28A0092B-C50C-407E-A947-70E740481C1C}">
                <a14:useLocalDpi xmlns:a14="http://schemas.microsoft.com/office/drawing/2010/main" val="0"/>
              </a:ext>
            </a:extLst>
          </a:blip>
          <a:srcRect/>
          <a:stretch>
            <a:fillRect/>
          </a:stretch>
        </p:blipFill>
        <p:spPr bwMode="auto">
          <a:xfrm>
            <a:off x="400807" y="116180"/>
            <a:ext cx="1062355" cy="1009015"/>
          </a:xfrm>
          <a:prstGeom prst="rect">
            <a:avLst/>
          </a:prstGeom>
          <a:noFill/>
          <a:ln>
            <a:noFill/>
          </a:ln>
        </p:spPr>
      </p:pic>
      <p:sp>
        <p:nvSpPr>
          <p:cNvPr id="2" name="Metin kutusu 1"/>
          <p:cNvSpPr txBox="1"/>
          <p:nvPr/>
        </p:nvSpPr>
        <p:spPr>
          <a:xfrm>
            <a:off x="2432649" y="5280814"/>
            <a:ext cx="8578652" cy="923330"/>
          </a:xfrm>
          <a:prstGeom prst="rect">
            <a:avLst/>
          </a:prstGeom>
          <a:noFill/>
        </p:spPr>
        <p:txBody>
          <a:bodyPr wrap="square" rtlCol="0">
            <a:spAutoFit/>
          </a:bodyPr>
          <a:lstStyle/>
          <a:p>
            <a:pPr algn="ctr"/>
            <a:r>
              <a:rPr lang="tr-TR" sz="5400" dirty="0">
                <a:latin typeface="Times New Roman" panose="02020603050405020304" pitchFamily="18" charset="0"/>
                <a:cs typeface="Times New Roman" panose="02020603050405020304" pitchFamily="18" charset="0"/>
              </a:rPr>
              <a:t>TEŞEKKÜR EDERİM</a:t>
            </a:r>
          </a:p>
        </p:txBody>
      </p:sp>
      <p:sp>
        <p:nvSpPr>
          <p:cNvPr id="8" name="Başlık 1"/>
          <p:cNvSpPr txBox="1">
            <a:spLocks/>
          </p:cNvSpPr>
          <p:nvPr/>
        </p:nvSpPr>
        <p:spPr>
          <a:xfrm>
            <a:off x="2238956" y="404261"/>
            <a:ext cx="8772345" cy="673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600" b="1" dirty="0">
                <a:latin typeface="Times New Roman" panose="02020603050405020304" pitchFamily="18" charset="0"/>
                <a:cs typeface="Times New Roman" panose="02020603050405020304" pitchFamily="18" charset="0"/>
              </a:rPr>
              <a:t>4/B SÖZLEŞMELİ PERSONEL TEKNİK ÇALIŞMA GRUBU</a:t>
            </a:r>
          </a:p>
        </p:txBody>
      </p:sp>
    </p:spTree>
    <p:extLst>
      <p:ext uri="{BB962C8B-B14F-4D97-AF65-F5344CB8AC3E}">
        <p14:creationId xmlns:p14="http://schemas.microsoft.com/office/powerpoint/2010/main" val="20892783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3" name="Dikdörtgen 2"/>
          <p:cNvSpPr/>
          <p:nvPr/>
        </p:nvSpPr>
        <p:spPr>
          <a:xfrm>
            <a:off x="937231" y="1382907"/>
            <a:ext cx="10463842" cy="5262979"/>
          </a:xfrm>
          <a:prstGeom prst="rect">
            <a:avLst/>
          </a:prstGeom>
        </p:spPr>
        <p:txBody>
          <a:bodyPr wrap="square">
            <a:spAutoFit/>
          </a:bodyPr>
          <a:lstStyle/>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3713 </a:t>
            </a:r>
            <a:r>
              <a:rPr lang="tr-TR" sz="2400" dirty="0">
                <a:latin typeface="Times New Roman" panose="02020603050405020304" pitchFamily="18" charset="0"/>
                <a:cs typeface="Times New Roman" panose="02020603050405020304" pitchFamily="18" charset="0"/>
              </a:rPr>
              <a:t>Sayılı Terörle Mücadele Kanunu Kapsamında yapılan atamalara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375 Sayılı Kanun Hükmünde Kararnamenin Ek 25 inci maddesine istinaden geçici görevlendirmelere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4046 Sayılı Özelleştirme Kanunu Kapsamında yapılan atamalara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CİMER başvurularının ve Soru Önergelerinin cevaplandırılmasına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Disiplin Soruşturması sonucu ve Mahkeme Kararları neticesinde yapılan işlemler ve atamalara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Kamu Kurum ve Kuruluşlarına sorulan görüşlere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Personelin her türlü özlük işlemlerini yapmak üzere ilgili birimlerle yazışma yapmak ve PBYS programına işlenmesine ilişkin iş ve işlemleri yapmak.</a:t>
            </a:r>
          </a:p>
          <a:p>
            <a:pPr marL="34290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Daire </a:t>
            </a:r>
            <a:r>
              <a:rPr lang="tr-TR" sz="2400" dirty="0" smtClean="0">
                <a:latin typeface="Times New Roman" panose="02020603050405020304" pitchFamily="18" charset="0"/>
                <a:cs typeface="Times New Roman" panose="02020603050405020304" pitchFamily="18" charset="0"/>
              </a:rPr>
              <a:t>Başkanınca </a:t>
            </a:r>
            <a:r>
              <a:rPr lang="tr-TR" sz="2400" dirty="0">
                <a:latin typeface="Times New Roman" panose="02020603050405020304" pitchFamily="18" charset="0"/>
                <a:cs typeface="Times New Roman" panose="02020603050405020304" pitchFamily="18" charset="0"/>
              </a:rPr>
              <a:t>verilecek diğer görevleri yapmak.</a:t>
            </a:r>
          </a:p>
        </p:txBody>
      </p:sp>
      <p:sp>
        <p:nvSpPr>
          <p:cNvPr id="7" name="Başlık 1"/>
          <p:cNvSpPr txBox="1">
            <a:spLocks/>
          </p:cNvSpPr>
          <p:nvPr/>
        </p:nvSpPr>
        <p:spPr>
          <a:xfrm>
            <a:off x="1388393" y="159575"/>
            <a:ext cx="10012680" cy="12233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nSpc>
                <a:spcPct val="107000"/>
              </a:lnSpc>
              <a:spcAft>
                <a:spcPts val="800"/>
              </a:spcAft>
            </a:pPr>
            <a:r>
              <a:rPr lang="tr-TR" sz="3200" dirty="0">
                <a:latin typeface="Times New Roman" panose="02020603050405020304" pitchFamily="18" charset="0"/>
                <a:cs typeface="Times New Roman" panose="02020603050405020304" pitchFamily="18" charset="0"/>
              </a:rPr>
              <a:t>4/B SÖZLEŞMELİ PERSONEL ÇALIŞMA </a:t>
            </a:r>
            <a:r>
              <a:rPr lang="tr-TR" sz="3200" dirty="0" smtClean="0">
                <a:latin typeface="Times New Roman" panose="02020603050405020304" pitchFamily="18" charset="0"/>
                <a:cs typeface="Times New Roman" panose="02020603050405020304" pitchFamily="18" charset="0"/>
              </a:rPr>
              <a:t>GRUBU</a:t>
            </a:r>
          </a:p>
          <a:p>
            <a:pPr indent="449580">
              <a:lnSpc>
                <a:spcPct val="107000"/>
              </a:lnSpc>
              <a:spcAft>
                <a:spcPts val="800"/>
              </a:spcAft>
            </a:pPr>
            <a:r>
              <a:rPr lang="tr-TR" sz="3200" b="1" dirty="0" smtClean="0">
                <a:latin typeface="Times New Roman" panose="02020603050405020304" pitchFamily="18" charset="0"/>
                <a:cs typeface="Times New Roman" panose="02020603050405020304" pitchFamily="18" charset="0"/>
              </a:rPr>
              <a:t>GÖREVLERİ</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7902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Amaç</a:t>
            </a:r>
          </a:p>
        </p:txBody>
      </p:sp>
      <p:sp>
        <p:nvSpPr>
          <p:cNvPr id="3" name="Dikdörtgen 2"/>
          <p:cNvSpPr/>
          <p:nvPr/>
        </p:nvSpPr>
        <p:spPr>
          <a:xfrm>
            <a:off x="864079" y="2498407"/>
            <a:ext cx="10463842" cy="1775614"/>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Tarım ve Orman Bakanlığı </a:t>
            </a:r>
            <a:r>
              <a:rPr lang="tr-TR" sz="2400" dirty="0" smtClean="0">
                <a:latin typeface="Times New Roman" panose="02020603050405020304" pitchFamily="18" charset="0"/>
                <a:cs typeface="Times New Roman" panose="02020603050405020304" pitchFamily="18" charset="0"/>
              </a:rPr>
              <a:t>Merkez ve </a:t>
            </a:r>
            <a:r>
              <a:rPr lang="tr-TR" sz="2400" dirty="0">
                <a:latin typeface="Times New Roman" panose="02020603050405020304" pitchFamily="18" charset="0"/>
                <a:cs typeface="Times New Roman" panose="02020603050405020304" pitchFamily="18" charset="0"/>
              </a:rPr>
              <a:t>Taşra </a:t>
            </a:r>
            <a:r>
              <a:rPr lang="tr-TR" sz="2400" dirty="0" smtClean="0">
                <a:latin typeface="Times New Roman" panose="02020603050405020304" pitchFamily="18" charset="0"/>
                <a:cs typeface="Times New Roman" panose="02020603050405020304" pitchFamily="18" charset="0"/>
              </a:rPr>
              <a:t>Teşkilatında </a:t>
            </a:r>
            <a:r>
              <a:rPr lang="tr-TR" sz="2400" dirty="0">
                <a:latin typeface="Times New Roman" panose="02020603050405020304" pitchFamily="18" charset="0"/>
                <a:cs typeface="Times New Roman" panose="02020603050405020304" pitchFamily="18" charset="0"/>
              </a:rPr>
              <a:t>657 sayılı Devlet Memurları Kanununun 4/B maddesine göre çalışan sözleşmeli personelin yer değişikliği ile çalışma usul ve esaslarını belirlemektir.</a:t>
            </a:r>
          </a:p>
        </p:txBody>
      </p:sp>
    </p:spTree>
    <p:extLst>
      <p:ext uri="{BB962C8B-B14F-4D97-AF65-F5344CB8AC3E}">
        <p14:creationId xmlns:p14="http://schemas.microsoft.com/office/powerpoint/2010/main" val="13643736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Kapsam</a:t>
            </a:r>
          </a:p>
        </p:txBody>
      </p:sp>
      <p:sp>
        <p:nvSpPr>
          <p:cNvPr id="3" name="Dikdörtgen 2"/>
          <p:cNvSpPr/>
          <p:nvPr/>
        </p:nvSpPr>
        <p:spPr>
          <a:xfrm>
            <a:off x="864079" y="2498407"/>
            <a:ext cx="10463842" cy="1353832"/>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Tarım ve Orman Bakanlığı </a:t>
            </a:r>
            <a:r>
              <a:rPr lang="tr-TR" sz="2400" dirty="0" smtClean="0">
                <a:latin typeface="Times New Roman" panose="02020603050405020304" pitchFamily="18" charset="0"/>
                <a:cs typeface="Times New Roman" panose="02020603050405020304" pitchFamily="18" charset="0"/>
              </a:rPr>
              <a:t>Merkez ve </a:t>
            </a:r>
            <a:r>
              <a:rPr lang="tr-TR" sz="2400" dirty="0">
                <a:latin typeface="Times New Roman" panose="02020603050405020304" pitchFamily="18" charset="0"/>
                <a:cs typeface="Times New Roman" panose="02020603050405020304" pitchFamily="18" charset="0"/>
              </a:rPr>
              <a:t>Taşra </a:t>
            </a:r>
            <a:r>
              <a:rPr lang="tr-TR" sz="2400" dirty="0" smtClean="0">
                <a:latin typeface="Times New Roman" panose="02020603050405020304" pitchFamily="18" charset="0"/>
                <a:cs typeface="Times New Roman" panose="02020603050405020304" pitchFamily="18" charset="0"/>
              </a:rPr>
              <a:t>Teşkilatında </a:t>
            </a:r>
            <a:r>
              <a:rPr lang="tr-TR" sz="2400" dirty="0">
                <a:latin typeface="Times New Roman" panose="02020603050405020304" pitchFamily="18" charset="0"/>
                <a:cs typeface="Times New Roman" panose="02020603050405020304" pitchFamily="18" charset="0"/>
              </a:rPr>
              <a:t>657 sayılı Devlet Memurları Kanununun 4/B maddesine göre çalıştırılan sözleşmeli personeli kapsar.</a:t>
            </a:r>
          </a:p>
        </p:txBody>
      </p:sp>
    </p:spTree>
    <p:extLst>
      <p:ext uri="{BB962C8B-B14F-4D97-AF65-F5344CB8AC3E}">
        <p14:creationId xmlns:p14="http://schemas.microsoft.com/office/powerpoint/2010/main" val="11502785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Dayanak</a:t>
            </a:r>
          </a:p>
        </p:txBody>
      </p:sp>
      <p:sp>
        <p:nvSpPr>
          <p:cNvPr id="3" name="Dikdörtgen 2"/>
          <p:cNvSpPr/>
          <p:nvPr/>
        </p:nvSpPr>
        <p:spPr>
          <a:xfrm>
            <a:off x="864079" y="2498407"/>
            <a:ext cx="10463842" cy="2565959"/>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smtClean="0">
                <a:latin typeface="Times New Roman" panose="02020603050405020304" pitchFamily="18" charset="0"/>
                <a:cs typeface="Times New Roman" panose="02020603050405020304" pitchFamily="18" charset="0"/>
              </a:rPr>
              <a:t>657 sayılı Devlet Memurları Kanunun 4 üncü maddesinin (B) fıkrası ile 06.06.1978 </a:t>
            </a:r>
            <a:r>
              <a:rPr lang="tr-TR" sz="2400" dirty="0">
                <a:latin typeface="Times New Roman" panose="02020603050405020304" pitchFamily="18" charset="0"/>
                <a:cs typeface="Times New Roman" panose="02020603050405020304" pitchFamily="18" charset="0"/>
              </a:rPr>
              <a:t>tarihli ve 7/15754 sayılı Bakanlar Kurulu Kararı ile yürürlüğe giren </a:t>
            </a:r>
            <a:r>
              <a:rPr lang="tr-TR" sz="2400" u="sng" dirty="0" smtClean="0">
                <a:latin typeface="Times New Roman" panose="02020603050405020304" pitchFamily="18" charset="0"/>
                <a:cs typeface="Times New Roman" panose="02020603050405020304" pitchFamily="18" charset="0"/>
              </a:rPr>
              <a:t>Sözleşmeli </a:t>
            </a:r>
            <a:r>
              <a:rPr lang="tr-TR" sz="2400" u="sng" dirty="0">
                <a:latin typeface="Times New Roman" panose="02020603050405020304" pitchFamily="18" charset="0"/>
                <a:cs typeface="Times New Roman" panose="02020603050405020304" pitchFamily="18" charset="0"/>
              </a:rPr>
              <a:t>Personel Çalıştırılmasına İlişkin </a:t>
            </a:r>
            <a:r>
              <a:rPr lang="tr-TR" sz="2400" u="sng" dirty="0" smtClean="0">
                <a:latin typeface="Times New Roman" panose="02020603050405020304" pitchFamily="18" charset="0"/>
                <a:cs typeface="Times New Roman" panose="02020603050405020304" pitchFamily="18" charset="0"/>
              </a:rPr>
              <a:t>Esaslar</a:t>
            </a:r>
            <a:r>
              <a:rPr lang="tr-TR" sz="2400" dirty="0" smtClean="0">
                <a:latin typeface="Times New Roman" panose="02020603050405020304" pitchFamily="18" charset="0"/>
                <a:cs typeface="Times New Roman" panose="02020603050405020304" pitchFamily="18" charset="0"/>
              </a:rPr>
              <a:t> ve </a:t>
            </a:r>
            <a:r>
              <a:rPr lang="tr-TR" sz="2400" u="sng" dirty="0" smtClean="0">
                <a:latin typeface="Times New Roman" panose="02020603050405020304" pitchFamily="18" charset="0"/>
                <a:cs typeface="Times New Roman" panose="02020603050405020304" pitchFamily="18" charset="0"/>
              </a:rPr>
              <a:t>Bakanlığımızda 657 Sayılı Kanunun 4/B Maddesine Göre Görev Yapan Sözleşmeli Personelin Çalıştırılmasına İlişkin Usul ve Esaslar</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0877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Ücret Tespiti</a:t>
            </a:r>
          </a:p>
        </p:txBody>
      </p:sp>
      <p:sp>
        <p:nvSpPr>
          <p:cNvPr id="4" name="Dikdörtgen 3"/>
          <p:cNvSpPr/>
          <p:nvPr/>
        </p:nvSpPr>
        <p:spPr>
          <a:xfrm>
            <a:off x="638182" y="1935837"/>
            <a:ext cx="10905422" cy="2185214"/>
          </a:xfrm>
          <a:prstGeom prst="rect">
            <a:avLst/>
          </a:prstGeom>
        </p:spPr>
        <p:txBody>
          <a:bodyPr wrap="square">
            <a:spAutoFit/>
          </a:bodyPr>
          <a:lstStyle/>
          <a:p>
            <a:pPr algn="ctr"/>
            <a:r>
              <a:rPr lang="tr-TR" sz="3600" b="1" dirty="0">
                <a:latin typeface="Times New Roman" panose="02020603050405020304" pitchFamily="18" charset="0"/>
                <a:cs typeface="Times New Roman" panose="02020603050405020304" pitchFamily="18" charset="0"/>
              </a:rPr>
              <a:t> </a:t>
            </a:r>
            <a:endParaRPr lang="tr-TR" sz="3600" b="1" i="1"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	Sözleşmeli personelin ücreti; pozisyon unvanı, bu unvana ilişkin eğitim düzeyi, kamu kurum ve kuruluşlarında </a:t>
            </a:r>
            <a:r>
              <a:rPr lang="tr-TR" sz="2400" u="sng" dirty="0">
                <a:latin typeface="Times New Roman" panose="02020603050405020304" pitchFamily="18" charset="0"/>
                <a:cs typeface="Times New Roman" panose="02020603050405020304" pitchFamily="18" charset="0"/>
              </a:rPr>
              <a:t>aynı kadro veya pozisyon unvanında geçen hizmet süresi dikkate alınarak tespit edilir</a:t>
            </a:r>
            <a:r>
              <a:rPr lang="tr-TR" sz="2400" dirty="0">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040375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ea typeface="Calibri" panose="020F0502020204030204" pitchFamily="34" charset="0"/>
                <a:cs typeface="Times New Roman" panose="02020603050405020304" pitchFamily="18" charset="0"/>
              </a:rPr>
              <a:t>Sözleşmeli Personelin Çalışma Esasları</a:t>
            </a: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721309" y="1762774"/>
            <a:ext cx="10463842" cy="3234732"/>
          </a:xfrm>
          <a:prstGeom prst="rect">
            <a:avLst/>
          </a:prstGeom>
        </p:spPr>
        <p:txBody>
          <a:bodyPr wrap="square">
            <a:spAutoFit/>
          </a:bodyPr>
          <a:lstStyle/>
          <a:p>
            <a:pPr indent="449580" algn="ctr">
              <a:lnSpc>
                <a:spcPct val="107000"/>
              </a:lnSpc>
              <a:spcAft>
                <a:spcPts val="800"/>
              </a:spcAft>
            </a:pPr>
            <a:r>
              <a:rPr lang="tr-TR" sz="3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3600" b="1" i="1"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Personel, sözleşmelerinde belirtilen görevler dışında çalıştırılamaz. </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Devlet Memurları için saptanan çalışma saat ve süreleri sözleşmeli personel içinde uygulanır. </a:t>
            </a:r>
            <a:r>
              <a:rPr lang="tr-TR" sz="2400" dirty="0">
                <a:latin typeface="Times New Roman" panose="02020603050405020304" pitchFamily="18" charset="0"/>
                <a:cs typeface="Times New Roman" panose="02020603050405020304" pitchFamily="18" charset="0"/>
              </a:rPr>
              <a:t>Bu Esaslara göre çalıştırılacak sözleşmeli personel o gün bitirilmesi gereken işlerin bitimine kadar çalışmak zorundadır. Normal çalışma sürelerini aşan bu süreler için ilgili kanunlarında öngörülen hükümler saklı kalmak kaydıyla her sekiz saati için bir gün hesabıyla izin verilir.</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7805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3" name="Dikdörtgen 2"/>
          <p:cNvSpPr/>
          <p:nvPr/>
        </p:nvSpPr>
        <p:spPr>
          <a:xfrm>
            <a:off x="864079" y="1933979"/>
            <a:ext cx="10463842" cy="4469622"/>
          </a:xfrm>
          <a:prstGeom prst="rect">
            <a:avLst/>
          </a:prstGeom>
        </p:spPr>
        <p:txBody>
          <a:bodyPr wrap="square">
            <a:spAutoFit/>
          </a:bodyPr>
          <a:lstStyle/>
          <a:p>
            <a:pPr indent="449580" algn="ctr">
              <a:lnSpc>
                <a:spcPct val="107000"/>
              </a:lnSpc>
              <a:spcAft>
                <a:spcPts val="800"/>
              </a:spcAft>
            </a:pPr>
            <a:r>
              <a:rPr lang="tr-TR" sz="2400" dirty="0">
                <a:latin typeface="Times New Roman" panose="02020603050405020304" pitchFamily="18" charset="0"/>
                <a:cs typeface="Times New Roman" panose="02020603050405020304" pitchFamily="18" charset="0"/>
              </a:rPr>
              <a:t>Sözleşmeli personelin kurumlar arası yer değişikliği yapılamaz.</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28.11.2022 tarihinden </a:t>
            </a:r>
            <a:r>
              <a:rPr lang="tr-TR" sz="24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önce </a:t>
            </a:r>
            <a:r>
              <a:rPr lang="tr-TR" sz="24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göreve başlayan</a:t>
            </a: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sözleşmeli personel için</a:t>
            </a: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Kurum </a:t>
            </a:r>
            <a:r>
              <a:rPr lang="tr-TR" sz="2400" b="1" dirty="0">
                <a:latin typeface="Times New Roman" panose="02020603050405020304" pitchFamily="18" charset="0"/>
                <a:ea typeface="Calibri" panose="020F0502020204030204" pitchFamily="34" charset="0"/>
                <a:cs typeface="Times New Roman" panose="02020603050405020304" pitchFamily="18" charset="0"/>
              </a:rPr>
              <a:t>İçi Yer Değişikliği</a:t>
            </a:r>
            <a:endParaRPr lang="tr-TR" sz="24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Becayiş</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Eş Durumu</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Sağlık Mazereti</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Şehit Eşi olması halinde</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Can Güvenliği veya Eşin Vefatı halinde </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Sözleşmeli Personel alımı öncesi</a:t>
            </a:r>
          </a:p>
        </p:txBody>
      </p:sp>
    </p:spTree>
    <p:extLst>
      <p:ext uri="{BB962C8B-B14F-4D97-AF65-F5344CB8AC3E}">
        <p14:creationId xmlns:p14="http://schemas.microsoft.com/office/powerpoint/2010/main" val="35629609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DBE48F8-051C-491C-A97D-54DD4C625473}"/>
</file>

<file path=customXml/itemProps2.xml><?xml version="1.0" encoding="utf-8"?>
<ds:datastoreItem xmlns:ds="http://schemas.openxmlformats.org/officeDocument/2006/customXml" ds:itemID="{7A29D767-18DF-4A87-A353-BC4C19E1BDD4}"/>
</file>

<file path=customXml/itemProps3.xml><?xml version="1.0" encoding="utf-8"?>
<ds:datastoreItem xmlns:ds="http://schemas.openxmlformats.org/officeDocument/2006/customXml" ds:itemID="{D918AD30-494A-4B7F-8FA6-5EA96A9ECD7D}"/>
</file>

<file path=docProps/app.xml><?xml version="1.0" encoding="utf-8"?>
<Properties xmlns="http://schemas.openxmlformats.org/officeDocument/2006/extended-properties" xmlns:vt="http://schemas.openxmlformats.org/officeDocument/2006/docPropsVTypes">
  <TotalTime>2426</TotalTime>
  <Words>1649</Words>
  <Application>Microsoft Office PowerPoint</Application>
  <PresentationFormat>Geniş ekran</PresentationFormat>
  <Paragraphs>134</Paragraphs>
  <Slides>22</Slides>
  <Notes>11</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22</vt:i4>
      </vt:variant>
    </vt:vector>
  </HeadingPairs>
  <TitlesOfParts>
    <vt:vector size="29" baseType="lpstr">
      <vt:lpstr>Arial</vt:lpstr>
      <vt:lpstr>Calibri</vt:lpstr>
      <vt:lpstr>Calibri Light</vt:lpstr>
      <vt:lpstr>Times New Roman</vt:lpstr>
      <vt:lpstr>Wingdings</vt:lpstr>
      <vt:lpstr>Office Teması</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 YÜCESAR</dc:creator>
  <cp:lastModifiedBy>Kadir YÜCESAR</cp:lastModifiedBy>
  <cp:revision>212</cp:revision>
  <cp:lastPrinted>2021-01-12T08:02:10Z</cp:lastPrinted>
  <dcterms:created xsi:type="dcterms:W3CDTF">2021-01-11T07:52:26Z</dcterms:created>
  <dcterms:modified xsi:type="dcterms:W3CDTF">2024-02-16T11:55:54Z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