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4" r:id="rId4"/>
    <p:sldId id="263" r:id="rId5"/>
    <p:sldId id="258" r:id="rId6"/>
    <p:sldId id="259" r:id="rId7"/>
    <p:sldId id="264" r:id="rId8"/>
    <p:sldId id="265" r:id="rId9"/>
    <p:sldId id="266" r:id="rId10"/>
    <p:sldId id="267" r:id="rId11"/>
    <p:sldId id="268" r:id="rId12"/>
    <p:sldId id="269" r:id="rId13"/>
    <p:sldId id="270" r:id="rId14"/>
    <p:sldId id="271" r:id="rId15"/>
    <p:sldId id="272" r:id="rId16"/>
    <p:sldId id="262" r:id="rId17"/>
    <p:sldId id="261" r:id="rId18"/>
    <p:sldId id="260"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893181401"/>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563499572"/>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987626625"/>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402832076"/>
      </p:ext>
    </p:extLst>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39070092"/>
      </p:ext>
    </p:extLst>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887010849"/>
      </p:ext>
    </p:extLst>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792324493"/>
      </p:ext>
    </p:extLst>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2050512898"/>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49435771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0C3AB7D-5B4D-4FAB-87C3-D192B63326E7}" type="datetimeFigureOut">
              <a:rPr lang="tr-TR" smtClean="0"/>
              <a:pPr/>
              <a:t>6.06.2022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1764631921"/>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0C3AB7D-5B4D-4FAB-87C3-D192B63326E7}" type="datetimeFigureOut">
              <a:rPr lang="tr-TR" smtClean="0"/>
              <a:pPr/>
              <a:t>6.06.2022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2312092620"/>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0C3AB7D-5B4D-4FAB-87C3-D192B63326E7}" type="datetimeFigureOut">
              <a:rPr lang="tr-TR" smtClean="0"/>
              <a:pPr/>
              <a:t>6.06.2022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1912924215"/>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0C3AB7D-5B4D-4FAB-87C3-D192B63326E7}" type="datetimeFigureOut">
              <a:rPr lang="tr-TR" smtClean="0"/>
              <a:pPr/>
              <a:t>6.06.2022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874538438"/>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3AB7D-5B4D-4FAB-87C3-D192B63326E7}" type="datetimeFigureOut">
              <a:rPr lang="tr-TR" smtClean="0"/>
              <a:pPr/>
              <a:t>6.06.2022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2989141821"/>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0C3AB7D-5B4D-4FAB-87C3-D192B63326E7}" type="datetimeFigureOut">
              <a:rPr lang="tr-TR" smtClean="0"/>
              <a:pPr/>
              <a:t>6.06.2022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4045409842"/>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357AC0-DC71-405E-A3D5-F0C2BDFD0D77}" type="slidenum">
              <a:rPr lang="tr-TR" smtClean="0"/>
              <a:pPr/>
              <a:t>‹#›</a:t>
            </a:fld>
            <a:endParaRPr lang="tr-TR"/>
          </a:p>
        </p:txBody>
      </p:sp>
      <p:sp>
        <p:nvSpPr>
          <p:cNvPr id="5" name="Date Placeholder 4"/>
          <p:cNvSpPr>
            <a:spLocks noGrp="1"/>
          </p:cNvSpPr>
          <p:nvPr>
            <p:ph type="dt" sz="half" idx="10"/>
          </p:nvPr>
        </p:nvSpPr>
        <p:spPr/>
        <p:txBody>
          <a:bodyPr/>
          <a:lstStyle/>
          <a:p>
            <a:fld id="{C0C3AB7D-5B4D-4FAB-87C3-D192B63326E7}" type="datetimeFigureOut">
              <a:rPr lang="tr-TR" smtClean="0"/>
              <a:pPr/>
              <a:t>6.06.2022</a:t>
            </a:fld>
            <a:endParaRPr lang="tr-TR"/>
          </a:p>
        </p:txBody>
      </p:sp>
    </p:spTree>
    <p:extLst>
      <p:ext uri="{BB962C8B-B14F-4D97-AF65-F5344CB8AC3E}">
        <p14:creationId xmlns:p14="http://schemas.microsoft.com/office/powerpoint/2010/main" xmlns="" val="2504496356"/>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C3AB7D-5B4D-4FAB-87C3-D192B63326E7}" type="datetimeFigureOut">
              <a:rPr lang="tr-TR" smtClean="0"/>
              <a:pPr/>
              <a:t>6.06.2022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357AC0-DC71-405E-A3D5-F0C2BDFD0D77}" type="slidenum">
              <a:rPr lang="tr-TR" smtClean="0"/>
              <a:pPr/>
              <a:t>‹#›</a:t>
            </a:fld>
            <a:endParaRPr lang="tr-TR"/>
          </a:p>
        </p:txBody>
      </p:sp>
    </p:spTree>
    <p:extLst>
      <p:ext uri="{BB962C8B-B14F-4D97-AF65-F5344CB8AC3E}">
        <p14:creationId xmlns:p14="http://schemas.microsoft.com/office/powerpoint/2010/main" xmlns="" val="33481425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spd="slow">
    <p:fade thruBlk="1"/>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1123" y="4834225"/>
            <a:ext cx="7766936" cy="1646302"/>
          </a:xfrm>
        </p:spPr>
        <p:txBody>
          <a:bodyPr/>
          <a:lstStyle/>
          <a:p>
            <a:pPr algn="ctr"/>
            <a:r>
              <a:rPr lang="tr-TR" dirty="0">
                <a:solidFill>
                  <a:schemeClr val="tx1"/>
                </a:solidFill>
                <a:latin typeface="Times New Roman" panose="02020603050405020304" pitchFamily="18" charset="0"/>
                <a:cs typeface="Times New Roman" panose="02020603050405020304" pitchFamily="18" charset="0"/>
              </a:rPr>
              <a:t>TAŞRA ATAMA DAİRE </a:t>
            </a:r>
            <a:r>
              <a:rPr lang="tr-TR" dirty="0" smtClean="0">
                <a:solidFill>
                  <a:schemeClr val="tx1"/>
                </a:solidFill>
                <a:latin typeface="Times New Roman" panose="02020603050405020304" pitchFamily="18" charset="0"/>
                <a:cs typeface="Times New Roman" panose="02020603050405020304" pitchFamily="18" charset="0"/>
              </a:rPr>
              <a:t>BAŞKANLIĞI</a:t>
            </a:r>
            <a:br>
              <a:rPr lang="tr-TR" dirty="0" smtClean="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
            </a:r>
            <a:br>
              <a:rPr lang="tr-TR" dirty="0">
                <a:solidFill>
                  <a:schemeClr val="tx1"/>
                </a:solidFill>
                <a:latin typeface="Times New Roman" panose="02020603050405020304" pitchFamily="18" charset="0"/>
                <a:cs typeface="Times New Roman" panose="02020603050405020304" pitchFamily="18" charset="0"/>
              </a:rPr>
            </a:br>
            <a:r>
              <a:rPr lang="tr-TR" sz="3600" b="1" dirty="0">
                <a:solidFill>
                  <a:schemeClr val="tx1"/>
                </a:solidFill>
                <a:latin typeface="Times New Roman" panose="02020603050405020304" pitchFamily="18" charset="0"/>
                <a:cs typeface="Times New Roman" panose="02020603050405020304" pitchFamily="18" charset="0"/>
              </a:rPr>
              <a:t/>
            </a:r>
            <a:br>
              <a:rPr lang="tr-TR" sz="3600" b="1" dirty="0">
                <a:solidFill>
                  <a:schemeClr val="tx1"/>
                </a:solidFill>
                <a:latin typeface="Times New Roman" panose="02020603050405020304" pitchFamily="18" charset="0"/>
                <a:cs typeface="Times New Roman" panose="02020603050405020304" pitchFamily="18" charset="0"/>
              </a:rPr>
            </a:br>
            <a:endParaRPr lang="tr-TR" sz="3600" dirty="0">
              <a:solidFill>
                <a:schemeClr val="tx1"/>
              </a:solidFill>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3635019" y="109679"/>
            <a:ext cx="2786332" cy="2536166"/>
          </a:xfrm>
          <a:prstGeom prst="rect">
            <a:avLst/>
          </a:prstGeom>
          <a:noFill/>
          <a:ln>
            <a:noFill/>
          </a:ln>
        </p:spPr>
      </p:pic>
      <p:sp>
        <p:nvSpPr>
          <p:cNvPr id="5" name="Metin kutusu 4"/>
          <p:cNvSpPr txBox="1"/>
          <p:nvPr/>
        </p:nvSpPr>
        <p:spPr>
          <a:xfrm>
            <a:off x="847057" y="4834225"/>
            <a:ext cx="8362257" cy="1200329"/>
          </a:xfrm>
          <a:prstGeom prst="rect">
            <a:avLst/>
          </a:prstGeom>
          <a:noFill/>
        </p:spPr>
        <p:txBody>
          <a:bodyPr wrap="square" rtlCol="0">
            <a:spAutoFit/>
          </a:bodyPr>
          <a:lstStyle/>
          <a:p>
            <a:pPr algn="ctr"/>
            <a:r>
              <a:rPr lang="tr-TR" sz="3600" b="1" dirty="0">
                <a:latin typeface="Times New Roman" panose="02020603050405020304" pitchFamily="18" charset="0"/>
                <a:cs typeface="Times New Roman" panose="02020603050405020304" pitchFamily="18" charset="0"/>
              </a:rPr>
              <a:t>4/B SÖZLEŞMELİ PERSONEL </a:t>
            </a:r>
            <a:r>
              <a:rPr lang="tr-TR" sz="3600" b="1" dirty="0" smtClean="0">
                <a:latin typeface="Times New Roman" panose="02020603050405020304" pitchFamily="18" charset="0"/>
                <a:cs typeface="Times New Roman" panose="02020603050405020304" pitchFamily="18" charset="0"/>
              </a:rPr>
              <a:t>ÇALIŞMA </a:t>
            </a:r>
            <a:r>
              <a:rPr lang="tr-TR" sz="3600" b="1" dirty="0">
                <a:latin typeface="Times New Roman" panose="02020603050405020304" pitchFamily="18" charset="0"/>
                <a:cs typeface="Times New Roman" panose="02020603050405020304" pitchFamily="18" charset="0"/>
              </a:rPr>
              <a:t>GRUBU</a:t>
            </a:r>
            <a:endParaRPr lang="tr-TR" sz="3600" dirty="0"/>
          </a:p>
        </p:txBody>
      </p:sp>
    </p:spTree>
    <p:extLst>
      <p:ext uri="{BB962C8B-B14F-4D97-AF65-F5344CB8AC3E}">
        <p14:creationId xmlns:p14="http://schemas.microsoft.com/office/powerpoint/2010/main" xmlns="" val="2685999050"/>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5528"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206848" y="1717969"/>
            <a:ext cx="9629879" cy="4663641"/>
          </a:xfrm>
        </p:spPr>
        <p:txBody>
          <a:bodyPr>
            <a:noAutofit/>
          </a:bodyPr>
          <a:lstStyle/>
          <a:p>
            <a:pPr marL="0" indent="0" algn="ctr">
              <a:buNone/>
            </a:pPr>
            <a:r>
              <a:rPr lang="tr-TR" sz="2000" b="1" dirty="0">
                <a:solidFill>
                  <a:schemeClr val="tx1"/>
                </a:solidFill>
                <a:latin typeface="Times New Roman" panose="02020603050405020304" pitchFamily="18" charset="0"/>
                <a:cs typeface="Times New Roman" panose="02020603050405020304" pitchFamily="18" charset="0"/>
              </a:rPr>
              <a:t>Sağlık Mazereti Nedeniyle Görev Yeri Değişikliği Talebinde Bulunanlardan;</a:t>
            </a:r>
          </a:p>
          <a:p>
            <a:endParaRPr lang="tr-TR" sz="2000" dirty="0"/>
          </a:p>
          <a:p>
            <a:pPr algn="just"/>
            <a:r>
              <a:rPr lang="tr-TR" dirty="0">
                <a:latin typeface="Times New Roman" pitchFamily="18" charset="0"/>
                <a:cs typeface="Times New Roman" pitchFamily="18" charset="0"/>
              </a:rPr>
              <a:t>Sağlık sebebine bağlı kurum içi yer değişikliği talebi; mazeret süresince geçerli olmak üzere, sözleşmeli personelin pozisyonunun bulunduğu ildeki Devlet ve üniversite hastanesinde kendisi, eşi </a:t>
            </a:r>
            <a:r>
              <a:rPr lang="tr-TR" dirty="0" smtClean="0">
                <a:latin typeface="Times New Roman" pitchFamily="18" charset="0"/>
                <a:cs typeface="Times New Roman" pitchFamily="18" charset="0"/>
              </a:rPr>
              <a:t>ve çocukları </a:t>
            </a:r>
            <a:r>
              <a:rPr lang="tr-TR" dirty="0">
                <a:latin typeface="Times New Roman" pitchFamily="18" charset="0"/>
                <a:cs typeface="Times New Roman" pitchFamily="18" charset="0"/>
              </a:rPr>
              <a:t>ile mevzuat uyarınca bakmakla yükümlü olduğu ana ve babasının hastalığının tedavisinin mümkün olmadığına ilişkin sağlık kurulu raporunu kuruma ibraz etmesi halinde, öncelikle aynı hizmet bölgesi içinde başka bir İl'e, bu şekilde mazeretinin karşılanamaması durumunda ise başka bir hizmet bölgesinde kurumca ihtiyaç duyulan ve mazeretinin karşılanabileceği bir İl'e boş pozisyon bulunması kaydıyla yerine getirilebilir.</a:t>
            </a:r>
          </a:p>
          <a:p>
            <a:pPr algn="just"/>
            <a:r>
              <a:rPr lang="tr-TR" dirty="0">
                <a:latin typeface="Times New Roman" pitchFamily="18" charset="0"/>
                <a:cs typeface="Times New Roman" pitchFamily="18" charset="0"/>
              </a:rPr>
              <a:t>Ancak sözleşmeli personelin pozisyonunun bulunduğu ilden alt bölge illerinde mazeretinin karşılanabilmesi durumunda talebi doğrultusunda işlem yapılabilir.</a:t>
            </a:r>
          </a:p>
          <a:p>
            <a:pPr algn="just"/>
            <a:r>
              <a:rPr lang="tr-TR" dirty="0">
                <a:latin typeface="Times New Roman" pitchFamily="18" charset="0"/>
                <a:cs typeface="Times New Roman" pitchFamily="18" charset="0"/>
              </a:rPr>
              <a:t>Sağlık mazeretinin sona ermesi durumunda, eski pozisyonun bulunduğu İl sınırları içerisindeki aynı unvan ve niteliği haiz boş pozisyona yeniden atama yapılır. Sağlık mazeretini belirtir raporların son altı ay içinde alınmış olması gerekir.</a:t>
            </a:r>
            <a:endParaRPr lang="tr-TR" dirty="0">
              <a:solidFill>
                <a:schemeClr val="tx1"/>
              </a:solidFill>
              <a:latin typeface="Times New Roman" pitchFamily="18" charset="0"/>
              <a:cs typeface="Times New Roman"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287079415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5840"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311572" y="1637348"/>
            <a:ext cx="9093683" cy="4540657"/>
          </a:xfrm>
        </p:spPr>
        <p:txBody>
          <a:bodyPr>
            <a:normAutofit fontScale="92500" lnSpcReduction="20000"/>
          </a:bodyPr>
          <a:lstStyle/>
          <a:p>
            <a:pPr marL="0" indent="0" algn="ctr">
              <a:buNone/>
            </a:pPr>
            <a:endParaRPr lang="tr-TR" sz="22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tr-TR" sz="2200" b="1" dirty="0" smtClean="0">
                <a:solidFill>
                  <a:schemeClr val="tx1"/>
                </a:solidFill>
                <a:latin typeface="Times New Roman" panose="02020603050405020304" pitchFamily="18" charset="0"/>
                <a:cs typeface="Times New Roman" panose="02020603050405020304" pitchFamily="18" charset="0"/>
              </a:rPr>
              <a:t>Şehit </a:t>
            </a:r>
            <a:r>
              <a:rPr lang="tr-TR" sz="2200" b="1" dirty="0">
                <a:solidFill>
                  <a:schemeClr val="tx1"/>
                </a:solidFill>
                <a:latin typeface="Times New Roman" panose="02020603050405020304" pitchFamily="18" charset="0"/>
                <a:cs typeface="Times New Roman" panose="02020603050405020304" pitchFamily="18" charset="0"/>
              </a:rPr>
              <a:t>Eşi Görev Yeri Değişikliği Talebi;</a:t>
            </a:r>
          </a:p>
          <a:p>
            <a:pPr algn="just"/>
            <a:endParaRPr lang="tr-TR" sz="2200" b="1" dirty="0">
              <a:solidFill>
                <a:schemeClr val="tx1"/>
              </a:solidFill>
              <a:latin typeface="Times New Roman" panose="02020603050405020304" pitchFamily="18" charset="0"/>
              <a:cs typeface="Times New Roman" panose="02020603050405020304" pitchFamily="18" charset="0"/>
            </a:endParaRPr>
          </a:p>
          <a:p>
            <a:pPr algn="just"/>
            <a:r>
              <a:rPr lang="tr-TR"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Aynı unvan ve niteliği haiz boş pozisyon bulunması halinde, eşi şehit olan personelin kurum içi yer değişiklik talebi, bir defaya mahsus olmak üzere yerine getirilir.</a:t>
            </a:r>
          </a:p>
          <a:p>
            <a:pPr marL="0" indent="0" algn="just">
              <a:buNone/>
            </a:pPr>
            <a:endParaRPr lang="tr-TR" sz="2200" dirty="0">
              <a:solidFill>
                <a:schemeClr val="tx1"/>
              </a:solidFill>
              <a:latin typeface="Times New Roman" panose="02020603050405020304" pitchFamily="18" charset="0"/>
              <a:cs typeface="Times New Roman" panose="02020603050405020304" pitchFamily="18" charset="0"/>
            </a:endParaRPr>
          </a:p>
          <a:p>
            <a:pPr marL="0" indent="0" algn="ctr">
              <a:buNone/>
            </a:pPr>
            <a:r>
              <a:rPr lang="tr-TR" sz="2200" b="1" dirty="0">
                <a:solidFill>
                  <a:schemeClr val="tx1"/>
                </a:solidFill>
                <a:latin typeface="Times New Roman" panose="02020603050405020304" pitchFamily="18" charset="0"/>
                <a:cs typeface="Times New Roman" panose="02020603050405020304" pitchFamily="18" charset="0"/>
              </a:rPr>
              <a:t>Can Güvenliği ve Eşin Vefatı Halinde Görev Yeri Değişikliği Talebi;</a:t>
            </a:r>
          </a:p>
          <a:p>
            <a:pPr algn="just"/>
            <a:endParaRPr lang="tr-TR" sz="2200" dirty="0">
              <a:solidFill>
                <a:schemeClr val="tx1"/>
              </a:solidFill>
              <a:latin typeface="Times New Roman" panose="02020603050405020304" pitchFamily="18" charset="0"/>
              <a:cs typeface="Times New Roman" panose="02020603050405020304" pitchFamily="18" charset="0"/>
            </a:endParaRPr>
          </a:p>
          <a:p>
            <a:pPr algn="just"/>
            <a:r>
              <a:rPr lang="tr-TR" sz="2200" dirty="0">
                <a:solidFill>
                  <a:schemeClr val="tx1"/>
                </a:solidFill>
                <a:latin typeface="Times New Roman" panose="02020603050405020304" pitchFamily="18" charset="0"/>
                <a:cs typeface="Times New Roman" panose="02020603050405020304" pitchFamily="18" charset="0"/>
              </a:rPr>
              <a:t>	Pozisyonunun bulunduğu yerde, kendisinin, eşinin veya bakmakla yükümlü olduğu çocuklarının can güvenliğinin tehlikeye düştüğü adli veya mülki makamlarca belgelendirilen personel ile eşi vefat eden personelin kurum içi yer değişikliği talebi; geçiş yapacağı birimde aynı unvan ve niteliğe haiz boş pozisyon bulunması kaydıyla kurumun hizmet gerekleri dikkate alınarak yerine getirilebilir.</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331673173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2465"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p:txBody>
          <a:bodyPr>
            <a:normAutofit lnSpcReduction="10000"/>
          </a:bodyPr>
          <a:lstStyle/>
          <a:p>
            <a:pPr marL="0" indent="0" algn="ctr">
              <a:buNone/>
            </a:pPr>
            <a:r>
              <a:rPr lang="tr-TR" sz="2400" b="1" dirty="0">
                <a:solidFill>
                  <a:srgbClr val="000000"/>
                </a:solidFill>
                <a:latin typeface="Times New Roman" panose="02020603050405020304" pitchFamily="18" charset="0"/>
                <a:cs typeface="Times New Roman" panose="02020603050405020304" pitchFamily="18" charset="0"/>
              </a:rPr>
              <a:t>3 Yıl Hizmeti Bulunan Personelin Görev Yeri Değişikliği Talebi;</a:t>
            </a:r>
          </a:p>
          <a:p>
            <a:pPr algn="just"/>
            <a:endParaRPr lang="tr-TR" sz="2400" b="1" dirty="0">
              <a:solidFill>
                <a:srgbClr val="000000"/>
              </a:solidFill>
              <a:latin typeface="Times New Roman" panose="02020603050405020304" pitchFamily="18" charset="0"/>
              <a:cs typeface="Times New Roman" panose="02020603050405020304" pitchFamily="18" charset="0"/>
            </a:endParaRPr>
          </a:p>
          <a:p>
            <a:pPr algn="just"/>
            <a:r>
              <a:rPr lang="tr-TR" sz="2400" dirty="0" smtClean="0">
                <a:solidFill>
                  <a:srgbClr val="000000"/>
                </a:solidFill>
                <a:latin typeface="Times New Roman" panose="02020603050405020304" pitchFamily="18" charset="0"/>
                <a:cs typeface="Times New Roman" panose="02020603050405020304" pitchFamily="18" charset="0"/>
              </a:rPr>
              <a:t>Kamu </a:t>
            </a:r>
            <a:r>
              <a:rPr lang="tr-TR" sz="2400" dirty="0">
                <a:solidFill>
                  <a:srgbClr val="000000"/>
                </a:solidFill>
                <a:latin typeface="Times New Roman" panose="02020603050405020304" pitchFamily="18" charset="0"/>
                <a:cs typeface="Times New Roman" panose="02020603050405020304" pitchFamily="18" charset="0"/>
              </a:rPr>
              <a:t>idareleri adına vizeli boş pozisyonlara sözleşmeli personel alımı yapılmadan önce yılda bir kez, pozisyonun vizeli olduğu ilde en az üç yıl hizmet süresi 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latin typeface="Times New Roman" panose="02020603050405020304" pitchFamily="18" charset="0"/>
              <a:cs typeface="Times New Roman" panose="02020603050405020304" pitchFamily="18" charset="0"/>
            </a:endParaRP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2231386537"/>
      </p:ext>
    </p:extLst>
  </p:cSld>
  <p:clrMapOvr>
    <a:masterClrMapping/>
  </p:clrMapOvr>
  <p:transition spd="slow">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1654" y="453707"/>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677334" y="2016897"/>
            <a:ext cx="8714860" cy="4514531"/>
          </a:xfrm>
        </p:spPr>
        <p:txBody>
          <a:bodyPr>
            <a:normAutofit lnSpcReduction="10000"/>
          </a:bodyPr>
          <a:lstStyle/>
          <a:p>
            <a:pPr indent="0" algn="ctr">
              <a:lnSpc>
                <a:spcPct val="107000"/>
              </a:lnSpc>
              <a:spcAft>
                <a:spcPts val="800"/>
              </a:spcAft>
              <a:buNone/>
            </a:pPr>
            <a:r>
              <a:rPr lang="tr-TR"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Yeniden hizmete </a:t>
            </a:r>
            <a:r>
              <a:rPr lang="tr-TR" sz="2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alınma;</a:t>
            </a:r>
            <a:endParaRPr lang="tr-TR" sz="2400" b="1"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tr-TR" sz="19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MADDE </a:t>
            </a:r>
            <a:r>
              <a:rPr lang="tr-TR" sz="19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7-</a:t>
            </a: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 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 Sözleşmesinin feshi sebebiyle iş sonu tazminatı almamış bulunması,</a:t>
            </a:r>
          </a:p>
          <a:p>
            <a:pPr indent="449580" algn="just">
              <a:lnSpc>
                <a:spcPct val="107000"/>
              </a:lnSpc>
              <a:spcAft>
                <a:spcPts val="800"/>
              </a:spcAft>
            </a:pP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b) Doğum sebebiyle hizmet sözleşmesini feshedenlerin, doğum izninin bitiminden itibaren en geç iki yıl içinde 	yeniden istihdam edilmek üzere yazılı talepte bulunması,</a:t>
            </a:r>
          </a:p>
          <a:p>
            <a:pPr indent="449580" algn="just">
              <a:lnSpc>
                <a:spcPct val="107000"/>
              </a:lnSpc>
              <a:spcAft>
                <a:spcPts val="800"/>
              </a:spcAft>
            </a:pP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c) Askerlik sebebiyle hizmet sözleşmesi feshedilenlerin ise terhis tarihinden itibaren en geç otuz gün içinde </a:t>
            </a:r>
            <a:r>
              <a:rPr lang="tr-TR" sz="19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yeniden </a:t>
            </a: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istihdam edilmek üzere yazılı talepte bulunması, gerekir</a:t>
            </a:r>
            <a:r>
              <a:rPr lang="tr-TR" sz="1900" dirty="0">
                <a:latin typeface="Times New Roman" panose="02020603050405020304" pitchFamily="18" charset="0"/>
                <a:ea typeface="Calibri" panose="020F0502020204030204" pitchFamily="34" charset="0"/>
                <a:cs typeface="Times New Roman" panose="02020603050405020304" pitchFamily="18" charset="0"/>
              </a:rPr>
              <a:t>.</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4213830447"/>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39"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677334" y="1848804"/>
            <a:ext cx="8596668" cy="4383320"/>
          </a:xfrm>
        </p:spPr>
        <p:txBody>
          <a:bodyPr>
            <a:noAutofit/>
          </a:bodyPr>
          <a:lstStyle/>
          <a:p>
            <a:pPr indent="449580" algn="just">
              <a:lnSpc>
                <a:spcPct val="107000"/>
              </a:lnSpc>
              <a:spcAft>
                <a:spcPts val="800"/>
              </a:spcAft>
            </a:pP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Personel, yazılı talebini takip eden en geç otuz gün içinde istihdam edilir. Bu çerçevede yeniden istihdam edilecek personel ile yapılacak sözleşme, eski sözleşmenin devamı niteliğindedir.</a:t>
            </a:r>
          </a:p>
          <a:p>
            <a:pPr indent="449580" algn="just">
              <a:lnSpc>
                <a:spcPct val="107000"/>
              </a:lnSpc>
              <a:spcAft>
                <a:spcPts val="800"/>
              </a:spcAft>
            </a:pP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 Birinci fıkrada belirtilenler hariç olmak üzere, Bakanlıkta iken hizmet sözleşmelerini kendi istekleri ile feshedenler, fesih tarihinden itibaren bir yıl geçmedikçe sözleşmeli personel pozisyonlarına yeniden atanamazlar.</a:t>
            </a:r>
          </a:p>
          <a:p>
            <a:pPr indent="449580" algn="just">
              <a:lnSpc>
                <a:spcPct val="107000"/>
              </a:lnSpc>
              <a:spcAft>
                <a:spcPts val="800"/>
              </a:spcAft>
            </a:pP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354806884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2355"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531177" y="1532847"/>
            <a:ext cx="8596668" cy="5103086"/>
          </a:xfrm>
        </p:spPr>
        <p:txBody>
          <a:bodyPr>
            <a:normAutofit lnSpcReduction="10000"/>
          </a:bodyPr>
          <a:lstStyle/>
          <a:p>
            <a:pPr algn="ctr">
              <a:buNone/>
            </a:pPr>
            <a:r>
              <a:rPr lang="tr-TR"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Sözleşmenin </a:t>
            </a:r>
            <a:r>
              <a:rPr lang="tr-TR"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imzalanması</a:t>
            </a:r>
            <a:endParaRPr lang="tr-TR"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19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MADDE 10-</a:t>
            </a:r>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Hizmet sözleşmeleri, Bakanlık Personel Genel Müdürlüğü tarafından Bakan adına imzalanır. Bu yetki Bakanlık Makamı tarafından merkez birimlerine, il müdürlükleri ile kuruluş müdürlüklerine devredilebilir. </a:t>
            </a:r>
          </a:p>
          <a:p>
            <a:pPr algn="just"/>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08.01.2019 tarih ve E.2703809 sayılı Bakanlık Makamının ‘’İmza Yetkileri ve Yetki Devri Yönergesi’’ de; </a:t>
            </a:r>
          </a:p>
          <a:p>
            <a:pPr algn="just"/>
            <a:r>
              <a:rPr lang="tr-TR" sz="1900" dirty="0">
                <a:solidFill>
                  <a:schemeClr val="tx1"/>
                </a:solidFill>
                <a:latin typeface="Times New Roman" panose="02020603050405020304" pitchFamily="18" charset="0"/>
                <a:cs typeface="Times New Roman" panose="02020603050405020304" pitchFamily="18" charset="0"/>
              </a:rPr>
              <a:t>1) Bakanlığımızda görev yapan sözleşmeli personelin, hizmet sözleşmelerinin ve tecrübe süresindeki değişiklik sebebiyle ve Maliye Bakanlığı tarafından belirlenmiş limitler içerisinde kalan ücret değişikliği Olurları </a:t>
            </a:r>
            <a:r>
              <a:rPr lang="tr-TR" sz="1900" b="1" i="1" dirty="0">
                <a:solidFill>
                  <a:schemeClr val="tx1"/>
                </a:solidFill>
                <a:latin typeface="Times New Roman" panose="02020603050405020304" pitchFamily="18" charset="0"/>
                <a:cs typeface="Times New Roman" panose="02020603050405020304" pitchFamily="18" charset="0"/>
              </a:rPr>
              <a:t>Personel Genel Müdürü </a:t>
            </a:r>
            <a:r>
              <a:rPr lang="tr-TR" sz="1900" dirty="0">
                <a:solidFill>
                  <a:schemeClr val="tx1"/>
                </a:solidFill>
                <a:latin typeface="Times New Roman" panose="02020603050405020304" pitchFamily="18" charset="0"/>
                <a:cs typeface="Times New Roman" panose="02020603050405020304" pitchFamily="18" charset="0"/>
              </a:rPr>
              <a:t>tarafından imzalanacaktır</a:t>
            </a:r>
            <a:r>
              <a:rPr lang="tr-TR" sz="1900" dirty="0" smtClean="0">
                <a:solidFill>
                  <a:schemeClr val="tx1"/>
                </a:solidFill>
                <a:latin typeface="Times New Roman" panose="02020603050405020304" pitchFamily="18" charset="0"/>
                <a:cs typeface="Times New Roman" panose="02020603050405020304" pitchFamily="18" charset="0"/>
              </a:rPr>
              <a:t>.</a:t>
            </a:r>
            <a:endPar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a:t>
            </a:r>
            <a:r>
              <a:rPr lang="tr-TR" sz="1900" dirty="0">
                <a:solidFill>
                  <a:schemeClr val="tx1"/>
                </a:solidFill>
                <a:latin typeface="Times New Roman" panose="02020603050405020304" pitchFamily="18" charset="0"/>
                <a:cs typeface="Times New Roman" panose="02020603050405020304" pitchFamily="18" charset="0"/>
              </a:rPr>
              <a:t>657 sayılı Kanunun 4 /B maddesine göre istihdam edilen sözleşmeli personelin pozisyon değişikliği Olurları ile hizmet suresine göre ücretin arttırılarak ödenmesi, istifa, vefat, herhangi bir sebeple sözleşmenin feshi Olurları İle askerlik ve doğum sebebiyle hizmet sözleşmesi </a:t>
            </a:r>
            <a:r>
              <a:rPr lang="tr-TR" sz="1900" dirty="0" err="1">
                <a:solidFill>
                  <a:schemeClr val="tx1"/>
                </a:solidFill>
                <a:latin typeface="Times New Roman" panose="02020603050405020304" pitchFamily="18" charset="0"/>
                <a:cs typeface="Times New Roman" panose="02020603050405020304" pitchFamily="18" charset="0"/>
              </a:rPr>
              <a:t>fesh</a:t>
            </a:r>
            <a:r>
              <a:rPr lang="tr-TR" sz="1900" dirty="0">
                <a:solidFill>
                  <a:schemeClr val="tx1"/>
                </a:solidFill>
                <a:latin typeface="Times New Roman" panose="02020603050405020304" pitchFamily="18" charset="0"/>
                <a:cs typeface="Times New Roman" panose="02020603050405020304" pitchFamily="18" charset="0"/>
              </a:rPr>
              <a:t> edilen sözleşmeli personelin tekrar göreve başlatılma Olurları </a:t>
            </a:r>
            <a:r>
              <a:rPr lang="tr-TR" sz="1900" b="1" i="1" dirty="0">
                <a:solidFill>
                  <a:schemeClr val="tx1"/>
                </a:solidFill>
                <a:latin typeface="Times New Roman" panose="02020603050405020304" pitchFamily="18" charset="0"/>
                <a:cs typeface="Times New Roman" panose="02020603050405020304" pitchFamily="18" charset="0"/>
              </a:rPr>
              <a:t>Personel Genel Müdürü</a:t>
            </a:r>
            <a:r>
              <a:rPr lang="tr-TR" sz="1900" dirty="0">
                <a:solidFill>
                  <a:schemeClr val="tx1"/>
                </a:solidFill>
                <a:latin typeface="Times New Roman" panose="02020603050405020304" pitchFamily="18" charset="0"/>
                <a:cs typeface="Times New Roman" panose="02020603050405020304" pitchFamily="18" charset="0"/>
              </a:rPr>
              <a:t>; sözleşmeli personelin hizmet sözleşmeleri </a:t>
            </a:r>
            <a:r>
              <a:rPr lang="tr-TR" sz="1900" b="1" i="1" dirty="0">
                <a:solidFill>
                  <a:schemeClr val="tx1"/>
                </a:solidFill>
                <a:latin typeface="Times New Roman" panose="02020603050405020304" pitchFamily="18" charset="0"/>
                <a:cs typeface="Times New Roman" panose="02020603050405020304" pitchFamily="18" charset="0"/>
              </a:rPr>
              <a:t>Sorumlu Yönetici (Birim Amiri) </a:t>
            </a:r>
            <a:r>
              <a:rPr lang="tr-TR" sz="1900" dirty="0">
                <a:solidFill>
                  <a:schemeClr val="tx1"/>
                </a:solidFill>
                <a:latin typeface="Times New Roman" panose="02020603050405020304" pitchFamily="18" charset="0"/>
                <a:cs typeface="Times New Roman" panose="02020603050405020304" pitchFamily="18" charset="0"/>
              </a:rPr>
              <a:t>tarafından imzalanacaktır:</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5092"/>
            <a:ext cx="1062355" cy="1009015"/>
          </a:xfrm>
          <a:prstGeom prst="rect">
            <a:avLst/>
          </a:prstGeom>
          <a:noFill/>
          <a:ln>
            <a:noFill/>
          </a:ln>
        </p:spPr>
      </p:pic>
    </p:spTree>
    <p:extLst>
      <p:ext uri="{BB962C8B-B14F-4D97-AF65-F5344CB8AC3E}">
        <p14:creationId xmlns:p14="http://schemas.microsoft.com/office/powerpoint/2010/main" xmlns="" val="3480777520"/>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lnSpcReduction="10000"/>
          </a:bodyPr>
          <a:lstStyle/>
          <a:p>
            <a:pPr marL="0" indent="0" algn="ctr">
              <a:buNone/>
            </a:pPr>
            <a:r>
              <a:rPr lang="tr-TR" sz="2800" b="1" dirty="0">
                <a:solidFill>
                  <a:schemeClr val="tx1"/>
                </a:solidFill>
                <a:latin typeface="Times New Roman" panose="02020603050405020304" pitchFamily="18" charset="0"/>
                <a:cs typeface="Times New Roman" panose="02020603050405020304" pitchFamily="18" charset="0"/>
              </a:rPr>
              <a:t>Geçici Görev Yolluğu</a:t>
            </a:r>
            <a:endParaRPr lang="tr-TR" sz="2800" b="1" i="1" dirty="0">
              <a:solidFill>
                <a:schemeClr val="tx1"/>
              </a:solidFill>
              <a:latin typeface="Times New Roman" panose="02020603050405020304" pitchFamily="18" charset="0"/>
              <a:cs typeface="Times New Roman" panose="02020603050405020304" pitchFamily="18" charset="0"/>
            </a:endParaRPr>
          </a:p>
          <a:p>
            <a:pPr algn="just"/>
            <a:endParaRPr lang="tr-TR" sz="1600" b="1" dirty="0"/>
          </a:p>
          <a:p>
            <a:pPr algn="just"/>
            <a:r>
              <a:rPr lang="tr-TR" sz="2800" b="1" dirty="0">
                <a:solidFill>
                  <a:schemeClr val="tx1"/>
                </a:solidFill>
                <a:latin typeface="Times New Roman" panose="02020603050405020304" pitchFamily="18" charset="0"/>
                <a:cs typeface="Times New Roman" panose="02020603050405020304" pitchFamily="18" charset="0"/>
              </a:rPr>
              <a:t>Madde 4-</a:t>
            </a:r>
            <a:r>
              <a:rPr lang="tr-TR" sz="2800" dirty="0">
                <a:solidFill>
                  <a:schemeClr val="tx1"/>
                </a:solidFill>
                <a:latin typeface="Times New Roman" panose="02020603050405020304" pitchFamily="18" charset="0"/>
                <a:cs typeface="Times New Roman" panose="02020603050405020304" pitchFamily="18" charset="0"/>
              </a:rPr>
              <a:t> Personel, sözleşmelerinde belirtilen görev yeri dışında çalıştırılamaz.</a:t>
            </a:r>
          </a:p>
          <a:p>
            <a:pPr algn="just"/>
            <a:r>
              <a:rPr lang="tr-TR" sz="2800" dirty="0">
                <a:solidFill>
                  <a:schemeClr val="tx1"/>
                </a:solidFill>
                <a:latin typeface="Times New Roman" panose="02020603050405020304" pitchFamily="18" charset="0"/>
                <a:cs typeface="Times New Roman" panose="02020603050405020304" pitchFamily="18" charset="0"/>
              </a:rPr>
              <a:t>Görev yeri dışına geçici olarak gönderilenlerin gündelik ve yol giderleri, 6245 sayılı Harcırah Kanunu hükümlerinde saptanan süreyi ve 1 inci derece Devlet memurlarına ödenen harcırah miktarını aşmamak üzere sözleşmelerde belirtilir. </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183516209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7151" y="609599"/>
            <a:ext cx="8596668" cy="1320800"/>
          </a:xfrm>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677333" y="1930399"/>
            <a:ext cx="8596668" cy="3880773"/>
          </a:xfrm>
        </p:spPr>
        <p:txBody>
          <a:bodyPr/>
          <a:lstStyle/>
          <a:p>
            <a:pPr marL="0" indent="0" algn="ctr">
              <a:buNone/>
            </a:pPr>
            <a:r>
              <a:rPr lang="tr-TR" sz="2800" b="1" dirty="0">
                <a:solidFill>
                  <a:srgbClr val="000000"/>
                </a:solidFill>
                <a:latin typeface="Times New Roman" panose="02020603050405020304" pitchFamily="18" charset="0"/>
              </a:rPr>
              <a:t>İzin</a:t>
            </a:r>
            <a:endParaRPr lang="tr-TR" sz="2800" b="1" i="1" dirty="0">
              <a:solidFill>
                <a:srgbClr val="000000"/>
              </a:solidFill>
              <a:latin typeface="Times New Roman" panose="02020603050405020304" pitchFamily="18" charset="0"/>
            </a:endParaRPr>
          </a:p>
          <a:p>
            <a:pPr marL="0" indent="0" algn="ctr">
              <a:buNone/>
            </a:pPr>
            <a:endParaRPr lang="tr-TR" b="1" dirty="0">
              <a:solidFill>
                <a:srgbClr val="000000"/>
              </a:solidFill>
              <a:latin typeface="Times New Roman" panose="02020603050405020304" pitchFamily="18" charset="0"/>
            </a:endParaRPr>
          </a:p>
          <a:p>
            <a:pPr algn="just"/>
            <a:r>
              <a:rPr lang="tr-TR" b="1" dirty="0">
                <a:solidFill>
                  <a:srgbClr val="000000"/>
                </a:solidFill>
                <a:latin typeface="Times New Roman" panose="02020603050405020304" pitchFamily="18" charset="0"/>
              </a:rPr>
              <a:t>Madde 9- (Değişik:14/05/2018-2018/11809)</a:t>
            </a:r>
            <a:r>
              <a:rPr lang="tr-TR" dirty="0">
                <a:solidFill>
                  <a:srgbClr val="000000"/>
                </a:solidFill>
                <a:latin typeface="Times New Roman" panose="02020603050405020304" pitchFamily="18" charset="0"/>
              </a:rPr>
              <a:t> 217 sayılı Devlet Personel Başkanlığı Kuruluş ve Görevleri Hakkında Kanun Hükmünde Kararnamenin 2 </a:t>
            </a:r>
            <a:r>
              <a:rPr lang="tr-TR" dirty="0" err="1">
                <a:solidFill>
                  <a:srgbClr val="000000"/>
                </a:solidFill>
                <a:latin typeface="Times New Roman" panose="02020603050405020304" pitchFamily="18" charset="0"/>
              </a:rPr>
              <a:t>nci</a:t>
            </a:r>
            <a:r>
              <a:rPr lang="tr-TR" dirty="0">
                <a:solidFill>
                  <a:srgbClr val="000000"/>
                </a:solidFill>
                <a:latin typeface="Times New Roman" panose="02020603050405020304" pitchFamily="18" charset="0"/>
              </a:rPr>
              <a:t> maddesinde belirtilen kurumlarda geçen hizmet süresi, bir yıldan on yıla kadar olan personele yirmi gün, on yıldan fazla olanlara otuz gün ücretli yıllık izin verilir.</a:t>
            </a:r>
            <a:r>
              <a:rPr lang="tr-TR" sz="1200" dirty="0">
                <a:solidFill>
                  <a:srgbClr val="000000"/>
                </a:solidFill>
                <a:latin typeface="Times New Roman" panose="02020603050405020304" pitchFamily="18" charset="0"/>
              </a:rPr>
              <a:t> </a:t>
            </a:r>
            <a:r>
              <a:rPr lang="tr-TR" b="1" dirty="0">
                <a:solidFill>
                  <a:srgbClr val="000000"/>
                </a:solidFill>
                <a:latin typeface="Times New Roman" panose="02020603050405020304" pitchFamily="18" charset="0"/>
                <a:cs typeface="Times New Roman" panose="02020603050405020304" pitchFamily="18" charset="0"/>
              </a:rPr>
              <a:t>(Ek cümleler:RG-6/2/2021-31387-C.K.-3507/2 </a:t>
            </a:r>
            <a:r>
              <a:rPr lang="tr-TR" b="1" dirty="0" err="1">
                <a:solidFill>
                  <a:srgbClr val="000000"/>
                </a:solidFill>
                <a:latin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cs typeface="Times New Roman" panose="02020603050405020304" pitchFamily="18" charset="0"/>
              </a:rPr>
              <a:t>)</a:t>
            </a:r>
            <a:r>
              <a:rPr lang="tr-TR" sz="1200" dirty="0">
                <a:solidFill>
                  <a:srgbClr val="000000"/>
                </a:solidFill>
                <a:latin typeface="Times New Roman" panose="02020603050405020304" pitchFamily="18" charset="0"/>
              </a:rPr>
              <a:t> </a:t>
            </a:r>
            <a:r>
              <a:rPr lang="tr-TR" dirty="0">
                <a:solidFill>
                  <a:srgbClr val="000000"/>
                </a:solidFill>
                <a:latin typeface="Times New Roman" panose="02020603050405020304" pitchFamily="18" charset="0"/>
              </a:rPr>
              <a:t>Sözleşme döneminde kullanılmayan izinler, sözleşmenin devamı halinde müteakip sözleşme döneminde kullanılabilir. Cari sözleşme dönemi ile bir önceki sözleşme dönemi hariç, önceki sözleşme dönemlerine ait kullanılamayan izin hakları düşer.</a:t>
            </a:r>
            <a:endParaRPr lang="tr-TR" dirty="0"/>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3637012647"/>
      </p:ext>
    </p:extLst>
  </p:cSld>
  <p:clrMapOvr>
    <a:masterClrMapping/>
  </p:clrMapOvr>
  <p:transition spd="slow">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marL="0" indent="0" algn="ctr">
              <a:buNone/>
            </a:pPr>
            <a:r>
              <a:rPr lang="tr-TR" sz="2800" b="1" dirty="0">
                <a:solidFill>
                  <a:schemeClr val="tx1"/>
                </a:solidFill>
                <a:latin typeface="Times New Roman" panose="02020603050405020304" pitchFamily="18" charset="0"/>
                <a:cs typeface="Times New Roman" panose="02020603050405020304" pitchFamily="18" charset="0"/>
              </a:rPr>
              <a:t>Ücret Tespiti </a:t>
            </a:r>
            <a:endParaRPr lang="tr-TR" sz="2800" b="1" i="1" dirty="0">
              <a:solidFill>
                <a:schemeClr val="tx1"/>
              </a:solidFill>
              <a:latin typeface="Times New Roman" panose="02020603050405020304" pitchFamily="18" charset="0"/>
              <a:cs typeface="Times New Roman" panose="02020603050405020304" pitchFamily="18" charset="0"/>
            </a:endParaRPr>
          </a:p>
          <a:p>
            <a:endParaRPr lang="tr-TR" sz="2400" b="1" dirty="0">
              <a:solidFill>
                <a:schemeClr val="tx1"/>
              </a:solidFill>
              <a:latin typeface="Times New Roman" panose="02020603050405020304" pitchFamily="18" charset="0"/>
              <a:cs typeface="Times New Roman" panose="02020603050405020304" pitchFamily="18" charset="0"/>
            </a:endParaRPr>
          </a:p>
          <a:p>
            <a:pPr algn="just"/>
            <a:r>
              <a:rPr lang="tr-TR" sz="2400" b="1" dirty="0">
                <a:solidFill>
                  <a:schemeClr val="tx1"/>
                </a:solidFill>
                <a:latin typeface="Times New Roman" panose="02020603050405020304" pitchFamily="18" charset="0"/>
                <a:cs typeface="Times New Roman" panose="02020603050405020304" pitchFamily="18" charset="0"/>
              </a:rPr>
              <a:t>Madde 3- (Ek:22/11/2010-2010/1169)</a:t>
            </a:r>
            <a:r>
              <a:rPr lang="tr-TR" sz="2400" dirty="0">
                <a:solidFill>
                  <a:schemeClr val="tx1"/>
                </a:solidFill>
                <a:latin typeface="Times New Roman" panose="02020603050405020304" pitchFamily="18" charset="0"/>
                <a:cs typeface="Times New Roman" panose="02020603050405020304" pitchFamily="18" charset="0"/>
              </a:rPr>
              <a:t> Sözleşmeli personelin ücreti; pozisyon unvanı, bu unvana ilişkin eğitim düzeyi, kamu kurum ve kuruluşlarında aynı kadro veya pozisyon unvanında geçen hizmet süresi dikkate alınarak tespit edilir. </a:t>
            </a:r>
          </a:p>
          <a:p>
            <a:endParaRPr lang="tr-TR" sz="2400" dirty="0">
              <a:solidFill>
                <a:schemeClr val="tx1"/>
              </a:solidFill>
              <a:latin typeface="Times New Roman" panose="02020603050405020304" pitchFamily="18" charset="0"/>
              <a:cs typeface="Times New Roman" panose="02020603050405020304"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755840547"/>
      </p:ext>
    </p:extLst>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TAŞRA ATAMA DAİRE BAŞKANLIĞI</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solidFill>
                <a:schemeClr val="accent3">
                  <a:lumMod val="50000"/>
                </a:schemeClr>
              </a:solidFill>
            </a:endParaRPr>
          </a:p>
        </p:txBody>
      </p:sp>
      <p:pic>
        <p:nvPicPr>
          <p:cNvPr id="4" name="İçerik Yer Tutucusu 3" descr="C:\Users\erturk.mehmet\Desktop\gthbLogo.pn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735977" y="1672046"/>
            <a:ext cx="2730138" cy="2664823"/>
          </a:xfrm>
          <a:prstGeom prst="rect">
            <a:avLst/>
          </a:prstGeom>
          <a:noFill/>
          <a:ln>
            <a:noFill/>
          </a:ln>
        </p:spPr>
      </p:pic>
      <p:sp>
        <p:nvSpPr>
          <p:cNvPr id="5" name="Dikdörtgen 4"/>
          <p:cNvSpPr/>
          <p:nvPr/>
        </p:nvSpPr>
        <p:spPr>
          <a:xfrm>
            <a:off x="1911905" y="4903317"/>
            <a:ext cx="6696517" cy="646331"/>
          </a:xfrm>
          <a:prstGeom prst="rect">
            <a:avLst/>
          </a:prstGeom>
        </p:spPr>
        <p:txBody>
          <a:bodyPr wrap="square">
            <a:spAutoFit/>
          </a:bodyPr>
          <a:lstStyle/>
          <a:p>
            <a:pPr algn="ctr"/>
            <a:r>
              <a:rPr lang="tr-TR" sz="3600" b="1" dirty="0">
                <a:latin typeface="Times New Roman" panose="02020603050405020304" pitchFamily="18" charset="0"/>
                <a:cs typeface="Times New Roman" panose="02020603050405020304" pitchFamily="18" charset="0"/>
              </a:rPr>
              <a:t>TEŞEKKÜR EDERİM</a:t>
            </a:r>
          </a:p>
        </p:txBody>
      </p:sp>
    </p:spTree>
    <p:extLst>
      <p:ext uri="{BB962C8B-B14F-4D97-AF65-F5344CB8AC3E}">
        <p14:creationId xmlns:p14="http://schemas.microsoft.com/office/powerpoint/2010/main" xmlns="" val="3600928075"/>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3590" y="645885"/>
            <a:ext cx="8596668" cy="1320800"/>
          </a:xfrm>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solidFill>
                <a:schemeClr val="accent3">
                  <a:lumMod val="50000"/>
                </a:schemeClr>
              </a:solidFill>
            </a:endParaRPr>
          </a:p>
        </p:txBody>
      </p:sp>
      <p:sp>
        <p:nvSpPr>
          <p:cNvPr id="3" name="İçerik Yer Tutucusu 2"/>
          <p:cNvSpPr>
            <a:spLocks noGrp="1"/>
          </p:cNvSpPr>
          <p:nvPr>
            <p:ph idx="1"/>
          </p:nvPr>
        </p:nvSpPr>
        <p:spPr>
          <a:xfrm>
            <a:off x="330155" y="1966685"/>
            <a:ext cx="9994575" cy="4240211"/>
          </a:xfrm>
        </p:spPr>
        <p:txBody>
          <a:bodyPr>
            <a:normAutofit fontScale="77500" lnSpcReduction="20000"/>
          </a:bodyPr>
          <a:lstStyle/>
          <a:p>
            <a:pPr marL="0" indent="0" algn="ctr">
              <a:buNone/>
            </a:pPr>
            <a:r>
              <a:rPr lang="tr-TR" sz="3100" b="1" dirty="0">
                <a:solidFill>
                  <a:schemeClr val="tx1"/>
                </a:solidFill>
                <a:latin typeface="Times New Roman" panose="02020603050405020304" pitchFamily="18" charset="0"/>
                <a:cs typeface="Times New Roman" panose="02020603050405020304" pitchFamily="18" charset="0"/>
              </a:rPr>
              <a:t>4/b Sözleşmeli Personel </a:t>
            </a:r>
            <a:r>
              <a:rPr lang="tr-TR" sz="3100" b="1" dirty="0" smtClean="0">
                <a:solidFill>
                  <a:schemeClr val="tx1"/>
                </a:solidFill>
                <a:latin typeface="Times New Roman" panose="02020603050405020304" pitchFamily="18" charset="0"/>
                <a:cs typeface="Times New Roman" panose="02020603050405020304" pitchFamily="18" charset="0"/>
              </a:rPr>
              <a:t>Çalışma </a:t>
            </a:r>
            <a:r>
              <a:rPr lang="tr-TR" sz="3100" b="1" dirty="0">
                <a:solidFill>
                  <a:schemeClr val="tx1"/>
                </a:solidFill>
                <a:latin typeface="Times New Roman" panose="02020603050405020304" pitchFamily="18" charset="0"/>
                <a:cs typeface="Times New Roman" panose="02020603050405020304" pitchFamily="18" charset="0"/>
              </a:rPr>
              <a:t>Grubunun Görevleri Şunlardır:</a:t>
            </a:r>
          </a:p>
          <a:p>
            <a:pPr algn="just"/>
            <a:endParaRPr lang="tr-TR" sz="2300" dirty="0">
              <a:solidFill>
                <a:schemeClr val="tx1"/>
              </a:solidFill>
              <a:latin typeface="Times New Roman" panose="02020603050405020304" pitchFamily="18" charset="0"/>
              <a:cs typeface="Times New Roman" panose="02020603050405020304" pitchFamily="18" charset="0"/>
            </a:endParaRPr>
          </a:p>
          <a:p>
            <a:r>
              <a:rPr lang="tr-TR" sz="2400" b="1" dirty="0"/>
              <a:t>a) </a:t>
            </a:r>
            <a:r>
              <a:rPr lang="tr-TR" sz="2400" dirty="0"/>
              <a:t>Merkez ve taşra teşkilatında sözleşmeli pozisyonda görev yapan personelin;</a:t>
            </a:r>
          </a:p>
          <a:p>
            <a:r>
              <a:rPr lang="tr-TR" sz="2400" dirty="0"/>
              <a:t>1) Kurum içi karşılıklı yer değişikliği iş ve işlemlerini yapmak,</a:t>
            </a:r>
          </a:p>
          <a:p>
            <a:r>
              <a:rPr lang="tr-TR" sz="2400" dirty="0"/>
              <a:t>2) Eş durumu nedeniyle kurum içi yer değişikliği iş ve işlemlerini yapmak,</a:t>
            </a:r>
          </a:p>
          <a:p>
            <a:r>
              <a:rPr lang="tr-TR" sz="2400" dirty="0"/>
              <a:t>3) Sağlık mazereti nedeniyle kurum içi yer değişikliği iş ve işlemlerini yapmak,</a:t>
            </a:r>
          </a:p>
          <a:p>
            <a:pPr algn="just"/>
            <a:r>
              <a:rPr lang="tr-TR" sz="2400" dirty="0"/>
              <a:t>4) Şehit eşi olması durumu nedeniyle kurum içi yer değişikliği iş ve </a:t>
            </a:r>
            <a:r>
              <a:rPr lang="tr-TR" sz="2400" dirty="0" smtClean="0"/>
              <a:t>işlemlerini yapmak</a:t>
            </a:r>
            <a:r>
              <a:rPr lang="tr-TR" sz="2400" dirty="0"/>
              <a:t>,</a:t>
            </a:r>
          </a:p>
          <a:p>
            <a:r>
              <a:rPr lang="tr-TR" sz="2400" dirty="0"/>
              <a:t>5) Can güvenliği veya eşin vefatı nedeniyle kurum içi yer değişikliği iş ve </a:t>
            </a:r>
            <a:r>
              <a:rPr lang="tr-TR" sz="2400" dirty="0" smtClean="0"/>
              <a:t>işlemlerini yapmak</a:t>
            </a:r>
            <a:r>
              <a:rPr lang="tr-TR" sz="2400" dirty="0"/>
              <a:t>,</a:t>
            </a:r>
          </a:p>
          <a:p>
            <a:r>
              <a:rPr lang="tr-TR" sz="2400" dirty="0"/>
              <a:t>6) Sözleşmeli personel alımı yapılmadan önce yılda bir kez, pozisyonun vizeli </a:t>
            </a:r>
            <a:r>
              <a:rPr lang="tr-TR" sz="2400" dirty="0" smtClean="0"/>
              <a:t>olduğu ilde </a:t>
            </a:r>
            <a:r>
              <a:rPr lang="tr-TR" sz="2400" dirty="0"/>
              <a:t>en az üç yıl hizmet süresi bulunan personelin kurum içi yer değişikliği iş ve </a:t>
            </a:r>
            <a:r>
              <a:rPr lang="tr-TR" sz="2400" dirty="0" smtClean="0"/>
              <a:t>işlemlerini yapmak</a:t>
            </a:r>
            <a:r>
              <a:rPr lang="tr-TR" sz="2400" dirty="0"/>
              <a:t>,</a:t>
            </a:r>
            <a:endParaRPr lang="tr-TR" sz="2300" dirty="0">
              <a:latin typeface="Times New Roman" panose="02020603050405020304" pitchFamily="18" charset="0"/>
              <a:cs typeface="Times New Roman" panose="02020603050405020304"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3506497130"/>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3590" y="645885"/>
            <a:ext cx="8596668" cy="1320800"/>
          </a:xfrm>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solidFill>
                <a:schemeClr val="accent3">
                  <a:lumMod val="50000"/>
                </a:schemeClr>
              </a:solidFill>
            </a:endParaRPr>
          </a:p>
        </p:txBody>
      </p:sp>
      <p:sp>
        <p:nvSpPr>
          <p:cNvPr id="3" name="İçerik Yer Tutucusu 2"/>
          <p:cNvSpPr>
            <a:spLocks noGrp="1"/>
          </p:cNvSpPr>
          <p:nvPr>
            <p:ph idx="1"/>
          </p:nvPr>
        </p:nvSpPr>
        <p:spPr>
          <a:xfrm>
            <a:off x="239698" y="1930400"/>
            <a:ext cx="10014011" cy="4240211"/>
          </a:xfrm>
        </p:spPr>
        <p:txBody>
          <a:bodyPr>
            <a:normAutofit fontScale="85000" lnSpcReduction="20000"/>
          </a:bodyPr>
          <a:lstStyle/>
          <a:p>
            <a:pPr marL="0" indent="0" algn="ctr">
              <a:buNone/>
            </a:pPr>
            <a:r>
              <a:rPr lang="tr-TR" sz="2800" b="1" dirty="0">
                <a:solidFill>
                  <a:schemeClr val="tx1"/>
                </a:solidFill>
                <a:latin typeface="Times New Roman" panose="02020603050405020304" pitchFamily="18" charset="0"/>
                <a:cs typeface="Times New Roman" panose="02020603050405020304" pitchFamily="18" charset="0"/>
              </a:rPr>
              <a:t>4/b Sözleşmeli Personel </a:t>
            </a:r>
            <a:r>
              <a:rPr lang="tr-TR" sz="2800" b="1" dirty="0" smtClean="0">
                <a:solidFill>
                  <a:schemeClr val="tx1"/>
                </a:solidFill>
                <a:latin typeface="Times New Roman" panose="02020603050405020304" pitchFamily="18" charset="0"/>
                <a:cs typeface="Times New Roman" panose="02020603050405020304" pitchFamily="18" charset="0"/>
              </a:rPr>
              <a:t>Çalışma </a:t>
            </a:r>
            <a:r>
              <a:rPr lang="tr-TR" sz="2800" b="1" dirty="0">
                <a:solidFill>
                  <a:schemeClr val="tx1"/>
                </a:solidFill>
                <a:latin typeface="Times New Roman" panose="02020603050405020304" pitchFamily="18" charset="0"/>
                <a:cs typeface="Times New Roman" panose="02020603050405020304" pitchFamily="18" charset="0"/>
              </a:rPr>
              <a:t>Grubunun Görevleri Şunlardır:</a:t>
            </a:r>
          </a:p>
          <a:p>
            <a:endParaRPr lang="tr-TR" sz="2400" dirty="0" smtClean="0"/>
          </a:p>
          <a:p>
            <a:r>
              <a:rPr lang="tr-TR" sz="2400" b="1" dirty="0" smtClean="0"/>
              <a:t>b</a:t>
            </a:r>
            <a:r>
              <a:rPr lang="tr-TR" sz="2400" b="1" dirty="0"/>
              <a:t>) </a:t>
            </a:r>
            <a:r>
              <a:rPr lang="tr-TR" sz="2400" dirty="0"/>
              <a:t>3713 sayılı Terörle Mücadele Kanunu Kapsamında yerleştirilenlerin </a:t>
            </a:r>
            <a:r>
              <a:rPr lang="tr-TR" sz="2400" dirty="0" smtClean="0"/>
              <a:t>atanmalarına ilişkin </a:t>
            </a:r>
            <a:r>
              <a:rPr lang="tr-TR" sz="2400" dirty="0"/>
              <a:t>iş ve işlemleri yapmak,</a:t>
            </a:r>
          </a:p>
          <a:p>
            <a:r>
              <a:rPr lang="tr-TR" sz="2400" b="1" dirty="0"/>
              <a:t>c) </a:t>
            </a:r>
            <a:r>
              <a:rPr lang="tr-TR" sz="2400" dirty="0"/>
              <a:t>375 sayılı Kanun Hükmünde Kararnamenin Ek 25 inci maddesine istinaden </a:t>
            </a:r>
            <a:r>
              <a:rPr lang="tr-TR" sz="2400" dirty="0" smtClean="0"/>
              <a:t>geçici görevlendirmelere </a:t>
            </a:r>
            <a:r>
              <a:rPr lang="tr-TR" sz="2400" dirty="0"/>
              <a:t>ilişkin iş ve işlemleri yapmak,</a:t>
            </a:r>
          </a:p>
          <a:p>
            <a:r>
              <a:rPr lang="tr-TR" sz="2400" b="1" dirty="0"/>
              <a:t>ç) </a:t>
            </a:r>
            <a:r>
              <a:rPr lang="tr-TR" sz="2400" dirty="0"/>
              <a:t>Disiplin soruşturması sonucu ve mahkeme kararları neticesi atamaların iş ve </a:t>
            </a:r>
            <a:r>
              <a:rPr lang="tr-TR" sz="2400" dirty="0" smtClean="0"/>
              <a:t>işlemlerini gerçekleştirmek</a:t>
            </a:r>
            <a:r>
              <a:rPr lang="tr-TR" sz="2400" dirty="0"/>
              <a:t>,</a:t>
            </a:r>
          </a:p>
          <a:p>
            <a:r>
              <a:rPr lang="tr-TR" sz="2400" b="1" dirty="0"/>
              <a:t>d) </a:t>
            </a:r>
            <a:r>
              <a:rPr lang="tr-TR" sz="2400" dirty="0"/>
              <a:t>Kamu kurum ve kuruluşlarına sorulan görüşlere ilişkin iş ve işlemleri yapmak,</a:t>
            </a:r>
          </a:p>
          <a:p>
            <a:r>
              <a:rPr lang="tr-TR" sz="2400" b="1" dirty="0"/>
              <a:t>e) </a:t>
            </a:r>
            <a:r>
              <a:rPr lang="tr-TR" sz="2400" dirty="0"/>
              <a:t>Personelin her türlü özlük işlemlerini yapmak üzere ilgili birimlerle yazışma </a:t>
            </a:r>
            <a:r>
              <a:rPr lang="tr-TR" sz="2400" dirty="0" smtClean="0"/>
              <a:t>yapmak ve </a:t>
            </a:r>
            <a:r>
              <a:rPr lang="tr-TR" sz="2400" dirty="0"/>
              <a:t>PBYS programına işlenmesine ilişkin iş ve işlemleri yapmak,</a:t>
            </a:r>
          </a:p>
          <a:p>
            <a:r>
              <a:rPr lang="tr-TR" sz="2400" b="1" dirty="0"/>
              <a:t>f) </a:t>
            </a:r>
            <a:r>
              <a:rPr lang="tr-TR" sz="2400" dirty="0"/>
              <a:t>Daire başkanınca verilecek diğer görevleri yapmak.</a:t>
            </a:r>
            <a:endParaRPr lang="tr-TR" sz="2300" dirty="0">
              <a:solidFill>
                <a:schemeClr val="tx1"/>
              </a:solidFill>
              <a:latin typeface="Times New Roman" panose="02020603050405020304" pitchFamily="18" charset="0"/>
              <a:cs typeface="Times New Roman" panose="02020603050405020304"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2549545502"/>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PERSONEL</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indent="0" algn="ctr">
              <a:lnSpc>
                <a:spcPct val="107000"/>
              </a:lnSpc>
              <a:spcAft>
                <a:spcPts val="800"/>
              </a:spcAft>
              <a:buNone/>
            </a:pPr>
            <a:r>
              <a:rPr lang="tr-TR"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Sözleşmeli Personelin Kurum İçi Yer Değişiklik Talepleri;</a:t>
            </a:r>
          </a:p>
          <a:p>
            <a:pPr indent="449580" algn="just">
              <a:lnSpc>
                <a:spcPct val="107000"/>
              </a:lnSpc>
              <a:spcAft>
                <a:spcPts val="800"/>
              </a:spcAft>
            </a:pPr>
            <a:r>
              <a:rPr lang="tr-TR" sz="2000" dirty="0" smtClean="0">
                <a:solidFill>
                  <a:schemeClr val="tx1"/>
                </a:solidFill>
                <a:latin typeface="Times New Roman" panose="02020603050405020304" pitchFamily="18" charset="0"/>
                <a:cs typeface="Times New Roman" panose="02020603050405020304" pitchFamily="18" charset="0"/>
              </a:rPr>
              <a:t>06.06.1978 </a:t>
            </a:r>
            <a:r>
              <a:rPr lang="tr-TR" sz="2000" dirty="0">
                <a:solidFill>
                  <a:schemeClr val="tx1"/>
                </a:solidFill>
                <a:latin typeface="Times New Roman" panose="02020603050405020304" pitchFamily="18" charset="0"/>
                <a:cs typeface="Times New Roman" panose="02020603050405020304" pitchFamily="18" charset="0"/>
              </a:rPr>
              <a:t>tarih  ve 15754 sayılı Bakanlar Kurulu Kararı gereği ‘’Sözleşmeli Personel Çalıştırılmasına İlişkin Esaslar’’ ile Bakanlığımız Mülga ‘’Gıda Tarım ve Hayvancılık Bakanlığında  657 Sayılı Kanunun 4/B Maddesine Göre Görev Yapan Sözleşmeli Personel Çalıştırılmalarına İlişkin Usul ve Esaslar’’ hükümlerine dayanılarak personelin kurum içi yer değişikliği talepleri gerçekleştirmekteyiz.</a:t>
            </a:r>
          </a:p>
          <a:p>
            <a:pPr indent="449580" algn="just">
              <a:lnSpc>
                <a:spcPct val="107000"/>
              </a:lnSpc>
              <a:spcAft>
                <a:spcPts val="800"/>
              </a:spcAft>
            </a:pPr>
            <a:r>
              <a:rPr lang="tr-TR" sz="2000" dirty="0">
                <a:solidFill>
                  <a:schemeClr val="tx1"/>
                </a:solidFill>
                <a:latin typeface="Times New Roman" panose="02020603050405020304" pitchFamily="18" charset="0"/>
                <a:cs typeface="Times New Roman" panose="02020603050405020304" pitchFamily="18" charset="0"/>
              </a:rPr>
              <a:t>Tayin taleplerinde öncelikle Kadro imkanları, norm kadro durumu ve hizmet ihtiyaçları göz önünde bulundurmaktayız.</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1166782677"/>
      </p:ext>
    </p:extLst>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1837" y="727166"/>
            <a:ext cx="8596668" cy="1320800"/>
          </a:xfrm>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solidFill>
                <a:schemeClr val="accent3">
                  <a:lumMod val="50000"/>
                </a:schemeClr>
              </a:solidFill>
            </a:endParaRPr>
          </a:p>
        </p:txBody>
      </p:sp>
      <p:sp>
        <p:nvSpPr>
          <p:cNvPr id="3" name="İçerik Yer Tutucusu 2"/>
          <p:cNvSpPr>
            <a:spLocks noGrp="1"/>
          </p:cNvSpPr>
          <p:nvPr>
            <p:ph idx="1"/>
          </p:nvPr>
        </p:nvSpPr>
        <p:spPr/>
        <p:txBody>
          <a:bodyPr/>
          <a:lstStyle/>
          <a:p>
            <a:pPr indent="0" algn="just">
              <a:lnSpc>
                <a:spcPct val="107000"/>
              </a:lnSpc>
              <a:spcAft>
                <a:spcPts val="800"/>
              </a:spcAft>
              <a:buNone/>
            </a:pPr>
            <a:r>
              <a:rPr lang="tr-T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MADDE 13-</a:t>
            </a: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Personel, sözleşmelerinde belirtilen görevler dışında çalıştırılamaz. </a:t>
            </a:r>
            <a:endParaRPr lang="tr-TR"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Bakanlar </a:t>
            </a:r>
            <a:r>
              <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Kurulunca Devlet Memurları için saptanan çalışma saat ve süreleri sözleşmeli personel içinde uygulanır. </a:t>
            </a:r>
            <a:r>
              <a:rPr lang="tr-TR" sz="2000" dirty="0">
                <a:solidFill>
                  <a:schemeClr val="tx1"/>
                </a:solidFill>
                <a:latin typeface="Times New Roman" panose="02020603050405020304" pitchFamily="18" charset="0"/>
                <a:cs typeface="Times New Roman" panose="02020603050405020304" pitchFamily="18" charset="0"/>
              </a:rPr>
              <a:t>Bu Karar Esaslarına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 </a:t>
            </a:r>
            <a:endParaRPr lang="tr-T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348526196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0529" y="2134463"/>
            <a:ext cx="8552966" cy="3880773"/>
          </a:xfrm>
        </p:spPr>
        <p:txBody>
          <a:bodyPr>
            <a:normAutofit lnSpcReduction="10000"/>
          </a:bodyPr>
          <a:lstStyle/>
          <a:p>
            <a:pPr algn="just"/>
            <a:r>
              <a:rPr lang="tr-TR"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İhtiyaç halinde sözleşmeli personele geçici görev verilebilir. Geçici görevlendirmelerin süresi </a:t>
            </a:r>
            <a:r>
              <a:rPr lang="tr-TR" sz="24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bir yıl içerisinde iki aydan fazla olamaz.</a:t>
            </a:r>
            <a:r>
              <a:rPr lang="tr-TR"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İl içi ve il dışı geçici görevlendirme olurları il müdürü tarafından imzalanır. Sözleşmeli personel ilk yerleştirme esnasında, il içinde, aynı unvan ve nitelikleri taşımak kaydıyla bir defaya mahsus olmak üzere, becayiş talebinde bulunabilir. Bu taleplerin il müdürlüğünce uygun görülmesi halinde becayiş yapılan yerlere sözleşmeleri yapılır. Bu suretle, sözleşme yapılan pozisyonlarda göreve başlayanların sözleşmelerinin bir sureti ile birlikte yerleştirmeye esas evrakı 30 gün içerisinde Personel Genel Müdürlüğüne gönderilir.</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
        <p:nvSpPr>
          <p:cNvPr id="5" name="Unvan 1"/>
          <p:cNvSpPr>
            <a:spLocks noGrp="1"/>
          </p:cNvSpPr>
          <p:nvPr>
            <p:ph type="title"/>
          </p:nvPr>
        </p:nvSpPr>
        <p:spPr>
          <a:xfrm>
            <a:off x="677334" y="609600"/>
            <a:ext cx="8596668" cy="1320800"/>
          </a:xfrm>
        </p:spPr>
        <p:txBody>
          <a:bodyPr>
            <a:normAutofit fontScale="90000"/>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br>
              <a:rPr lang="tr-TR" b="1" dirty="0">
                <a:solidFill>
                  <a:schemeClr val="accent3">
                    <a:lumMod val="50000"/>
                  </a:schemeClr>
                </a:solidFill>
                <a:latin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xmlns="" val="2830690240"/>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3907" y="609599"/>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
            </a:r>
            <a:br>
              <a:rPr lang="tr-TR" b="1" dirty="0" smtClean="0">
                <a:solidFill>
                  <a:schemeClr val="accent3">
                    <a:lumMod val="50000"/>
                  </a:schemeClr>
                </a:solidFill>
                <a:latin typeface="Times New Roman" panose="02020603050405020304" pitchFamily="18" charset="0"/>
                <a:cs typeface="Times New Roman" panose="02020603050405020304" pitchFamily="18" charset="0"/>
              </a:rPr>
            </a:b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285447" y="2113279"/>
            <a:ext cx="9158997" cy="4253274"/>
          </a:xfrm>
        </p:spPr>
        <p:txBody>
          <a:bodyPr>
            <a:normAutofit/>
          </a:bodyPr>
          <a:lstStyle/>
          <a:p>
            <a:pPr marL="0" indent="0">
              <a:buNone/>
            </a:pPr>
            <a:r>
              <a:rPr lang="tr-TR" sz="2400" b="1" dirty="0" smtClean="0">
                <a:solidFill>
                  <a:schemeClr val="tx1"/>
                </a:solidFill>
                <a:latin typeface="Times New Roman" panose="02020603050405020304" pitchFamily="18" charset="0"/>
                <a:cs typeface="Times New Roman" panose="02020603050405020304" pitchFamily="18" charset="0"/>
              </a:rPr>
              <a:t>                                      KURUM </a:t>
            </a:r>
            <a:r>
              <a:rPr lang="tr-TR" sz="2400" b="1" dirty="0">
                <a:solidFill>
                  <a:schemeClr val="tx1"/>
                </a:solidFill>
                <a:latin typeface="Times New Roman" panose="02020603050405020304" pitchFamily="18" charset="0"/>
                <a:cs typeface="Times New Roman" panose="02020603050405020304" pitchFamily="18" charset="0"/>
              </a:rPr>
              <a:t>İÇİ YER </a:t>
            </a:r>
            <a:r>
              <a:rPr lang="tr-TR" sz="2400" b="1" dirty="0" smtClean="0">
                <a:solidFill>
                  <a:schemeClr val="tx1"/>
                </a:solidFill>
                <a:latin typeface="Times New Roman" panose="02020603050405020304" pitchFamily="18" charset="0"/>
                <a:cs typeface="Times New Roman" panose="02020603050405020304" pitchFamily="18" charset="0"/>
              </a:rPr>
              <a:t>DEĞİŞİKLİĞİ</a:t>
            </a:r>
          </a:p>
          <a:p>
            <a:pPr marL="0" indent="0">
              <a:buNone/>
            </a:pPr>
            <a:endParaRPr lang="tr-TR" sz="2000" b="1" dirty="0">
              <a:solidFill>
                <a:schemeClr val="tx1"/>
              </a:solidFill>
              <a:latin typeface="Times New Roman" panose="02020603050405020304" pitchFamily="18" charset="0"/>
              <a:cs typeface="Times New Roman" panose="02020603050405020304" pitchFamily="18" charset="0"/>
            </a:endParaRPr>
          </a:p>
          <a:p>
            <a:pPr algn="ctr">
              <a:buNone/>
            </a:pPr>
            <a:r>
              <a:rPr lang="tr-TR" sz="2000" b="1" dirty="0">
                <a:solidFill>
                  <a:schemeClr val="tx1"/>
                </a:solidFill>
                <a:latin typeface="Times New Roman" panose="02020603050405020304" pitchFamily="18" charset="0"/>
                <a:cs typeface="Times New Roman" panose="02020603050405020304" pitchFamily="18" charset="0"/>
              </a:rPr>
              <a:t>Becayiş (Karşılıklı </a:t>
            </a:r>
            <a:r>
              <a:rPr lang="tr-TR" sz="2000" b="1" dirty="0" smtClean="0">
                <a:solidFill>
                  <a:schemeClr val="tx1"/>
                </a:solidFill>
                <a:latin typeface="Times New Roman" panose="02020603050405020304" pitchFamily="18" charset="0"/>
                <a:cs typeface="Times New Roman" panose="02020603050405020304" pitchFamily="18" charset="0"/>
              </a:rPr>
              <a:t>Kurum İçi </a:t>
            </a:r>
            <a:r>
              <a:rPr lang="tr-TR" sz="2000" b="1" dirty="0">
                <a:solidFill>
                  <a:schemeClr val="tx1"/>
                </a:solidFill>
                <a:latin typeface="Times New Roman" panose="02020603050405020304" pitchFamily="18" charset="0"/>
                <a:cs typeface="Times New Roman" panose="02020603050405020304" pitchFamily="18" charset="0"/>
              </a:rPr>
              <a:t>Yer Değişikliği) talebine bulunanlardan</a:t>
            </a:r>
            <a:r>
              <a:rPr lang="tr-TR" sz="2000" b="1" dirty="0" smtClean="0">
                <a:solidFill>
                  <a:schemeClr val="tx1"/>
                </a:solidFill>
                <a:latin typeface="Times New Roman" panose="02020603050405020304" pitchFamily="18" charset="0"/>
                <a:cs typeface="Times New Roman" panose="02020603050405020304" pitchFamily="18" charset="0"/>
              </a:rPr>
              <a:t>;</a:t>
            </a:r>
          </a:p>
          <a:p>
            <a:pPr algn="ctr">
              <a:buNone/>
            </a:pPr>
            <a:endParaRPr lang="tr-TR" sz="2000" b="1" dirty="0">
              <a:solidFill>
                <a:schemeClr val="tx1"/>
              </a:solidFill>
              <a:latin typeface="Times New Roman" panose="02020603050405020304" pitchFamily="18" charset="0"/>
              <a:cs typeface="Times New Roman" panose="02020603050405020304" pitchFamily="18" charset="0"/>
            </a:endParaRPr>
          </a:p>
          <a:p>
            <a:pPr algn="just"/>
            <a:r>
              <a:rPr lang="tr-TR" sz="2000" dirty="0">
                <a:solidFill>
                  <a:schemeClr val="tx1"/>
                </a:solidFill>
                <a:latin typeface="Times New Roman" panose="02020603050405020304" pitchFamily="18" charset="0"/>
                <a:cs typeface="Times New Roman" panose="02020603050405020304" pitchFamily="18" charset="0"/>
              </a:rPr>
              <a:t>Hizmet gerekleri dikkate alınarak, aynı unvan ve hizmet niteliklerini haiz sözleşmeli personelin kurum içi karşılıklı yer değiştirme talepleri, pozisyonunun vizeli olduğu birimde </a:t>
            </a:r>
            <a:r>
              <a:rPr lang="tr-TR" sz="2000" u="sng" dirty="0">
                <a:solidFill>
                  <a:schemeClr val="tx1"/>
                </a:solidFill>
                <a:latin typeface="Times New Roman" panose="02020603050405020304" pitchFamily="18" charset="0"/>
                <a:cs typeface="Times New Roman" panose="02020603050405020304" pitchFamily="18" charset="0"/>
              </a:rPr>
              <a:t>fiilen en az bir yıl çalışmış olmaları</a:t>
            </a:r>
            <a:r>
              <a:rPr lang="tr-TR" sz="2000" dirty="0">
                <a:solidFill>
                  <a:schemeClr val="tx1"/>
                </a:solidFill>
                <a:latin typeface="Times New Roman" panose="02020603050405020304" pitchFamily="18" charset="0"/>
                <a:cs typeface="Times New Roman" panose="02020603050405020304" pitchFamily="18" charset="0"/>
              </a:rPr>
              <a:t> şartıyla merkez, taşra veya döner sermaye teşkilatları içi ile İl içi ve İller arası yer değişiklikleri gerçekleştirilebilir.</a:t>
            </a:r>
          </a:p>
          <a:p>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2608087918"/>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9937" y="316548"/>
            <a:ext cx="8596668" cy="1320800"/>
          </a:xfrm>
        </p:spPr>
        <p:txBody>
          <a:bodyPr/>
          <a:lstStyle/>
          <a:p>
            <a:pPr algn="ctr"/>
            <a:r>
              <a:rPr lang="tr-TR" b="1" dirty="0">
                <a:solidFill>
                  <a:schemeClr val="accent3">
                    <a:lumMod val="50000"/>
                  </a:schemeClr>
                </a:solidFill>
                <a:latin typeface="Times New Roman" panose="02020603050405020304" pitchFamily="18" charset="0"/>
                <a:cs typeface="Times New Roman" panose="02020603050405020304" pitchFamily="18" charset="0"/>
              </a:rPr>
              <a:t>4/B SÖZLEŞMELİ PERSONEL </a:t>
            </a:r>
            <a:r>
              <a:rPr lang="tr-TR" b="1" dirty="0" smtClean="0">
                <a:solidFill>
                  <a:schemeClr val="accent3">
                    <a:lumMod val="50000"/>
                  </a:schemeClr>
                </a:solidFill>
                <a:latin typeface="Times New Roman" panose="02020603050405020304" pitchFamily="18" charset="0"/>
                <a:cs typeface="Times New Roman" panose="02020603050405020304" pitchFamily="18" charset="0"/>
              </a:rPr>
              <a:t>ÇALIŞMA </a:t>
            </a:r>
            <a:r>
              <a:rPr lang="tr-TR" b="1" dirty="0">
                <a:solidFill>
                  <a:schemeClr val="accent3">
                    <a:lumMod val="50000"/>
                  </a:schemeClr>
                </a:solidFill>
                <a:latin typeface="Times New Roman" panose="02020603050405020304" pitchFamily="18" charset="0"/>
                <a:cs typeface="Times New Roman" panose="02020603050405020304" pitchFamily="18" charset="0"/>
              </a:rPr>
              <a:t>GRUBU</a:t>
            </a:r>
            <a:endParaRPr lang="tr-TR" dirty="0"/>
          </a:p>
        </p:txBody>
      </p:sp>
      <p:sp>
        <p:nvSpPr>
          <p:cNvPr id="3" name="İçerik Yer Tutucusu 2"/>
          <p:cNvSpPr>
            <a:spLocks noGrp="1"/>
          </p:cNvSpPr>
          <p:nvPr>
            <p:ph idx="1"/>
          </p:nvPr>
        </p:nvSpPr>
        <p:spPr>
          <a:xfrm>
            <a:off x="677332" y="1848804"/>
            <a:ext cx="8653099" cy="4592908"/>
          </a:xfrm>
        </p:spPr>
        <p:txBody>
          <a:bodyPr>
            <a:normAutofit fontScale="92500" lnSpcReduction="20000"/>
          </a:bodyPr>
          <a:lstStyle/>
          <a:p>
            <a:pPr marL="0" indent="0" algn="ctr">
              <a:buNone/>
            </a:pPr>
            <a:r>
              <a:rPr lang="tr-TR" sz="2200" b="1" dirty="0">
                <a:solidFill>
                  <a:schemeClr val="tx1"/>
                </a:solidFill>
                <a:latin typeface="Times New Roman" panose="02020603050405020304" pitchFamily="18" charset="0"/>
                <a:cs typeface="Times New Roman" panose="02020603050405020304" pitchFamily="18" charset="0"/>
              </a:rPr>
              <a:t>Eş Durumu Nedeniyle Görev Yeri Değişikliği; </a:t>
            </a:r>
          </a:p>
          <a:p>
            <a:pPr algn="just"/>
            <a:endParaRPr lang="tr-TR" sz="2200" dirty="0">
              <a:solidFill>
                <a:schemeClr val="tx1"/>
              </a:solidFill>
              <a:latin typeface="Times New Roman" panose="02020603050405020304" pitchFamily="18" charset="0"/>
              <a:cs typeface="Times New Roman" panose="02020603050405020304" pitchFamily="18" charset="0"/>
            </a:endParaRPr>
          </a:p>
          <a:p>
            <a:pPr algn="just"/>
            <a:r>
              <a:rPr lang="tr-TR" sz="2200" dirty="0">
                <a:solidFill>
                  <a:schemeClr val="tx1"/>
                </a:solidFill>
                <a:latin typeface="Times New Roman" panose="02020603050405020304" pitchFamily="18" charset="0"/>
                <a:cs typeface="Times New Roman" panose="02020603050405020304" pitchFamily="18" charset="0"/>
              </a:rPr>
              <a:t>	Personelin eş durumuna bağlı kurum içi yer değişikliği talebi; vizeli olduğu birimde fiilen en az bir yıl çalışmış olması, geçiş yapacağı hizmet biriminde aynı unvan ve niteliği haiz boş pozisyon bulunması ve kamu personeli olan eşin, kurum içi görev yeri değişikliği mümkün olmayan veya mevzuatı uyarınca zorunlu yer değiştirmeye tabi tutulan bir görevde bulunması kaydıyla yerine getirilebilir. Usul ve Esaslarda belirtilen istisnalar dışında norm kadronun uygun olması esastır. </a:t>
            </a:r>
          </a:p>
          <a:p>
            <a:pPr algn="just"/>
            <a:r>
              <a:rPr lang="tr-TR" sz="2200" dirty="0">
                <a:solidFill>
                  <a:schemeClr val="tx1"/>
                </a:solidFill>
                <a:latin typeface="Times New Roman" panose="02020603050405020304" pitchFamily="18" charset="0"/>
                <a:cs typeface="Times New Roman" panose="02020603050405020304" pitchFamily="18" charset="0"/>
              </a:rPr>
              <a:t>	Ancak 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yere, eşinin atanmasında mevzuatı uyarınca yürürlüğe konulan </a:t>
            </a:r>
            <a:r>
              <a:rPr lang="tr-TR" sz="2200" b="1" dirty="0">
                <a:solidFill>
                  <a:schemeClr val="tx1"/>
                </a:solidFill>
                <a:latin typeface="Times New Roman" panose="02020603050405020304" pitchFamily="18" charset="0"/>
                <a:cs typeface="Times New Roman" panose="02020603050405020304" pitchFamily="18" charset="0"/>
              </a:rPr>
              <a:t>norm kadro sayılarına ilişkin hükümler </a:t>
            </a:r>
            <a:r>
              <a:rPr lang="tr-TR" sz="2200" b="1" dirty="0" smtClean="0">
                <a:solidFill>
                  <a:schemeClr val="tx1"/>
                </a:solidFill>
                <a:latin typeface="Times New Roman" panose="02020603050405020304" pitchFamily="18" charset="0"/>
                <a:cs typeface="Times New Roman" panose="02020603050405020304" pitchFamily="18" charset="0"/>
              </a:rPr>
              <a:t>uygulanmaz. </a:t>
            </a:r>
            <a:endParaRPr lang="tr-TR" sz="2200" b="1"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Tree>
    <p:extLst>
      <p:ext uri="{BB962C8B-B14F-4D97-AF65-F5344CB8AC3E}">
        <p14:creationId xmlns:p14="http://schemas.microsoft.com/office/powerpoint/2010/main" xmlns="" val="45936134"/>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1526591"/>
            <a:ext cx="9140922" cy="3880773"/>
          </a:xfrm>
        </p:spPr>
        <p:txBody>
          <a:bodyPr>
            <a:normAutofit fontScale="92500" lnSpcReduction="10000"/>
          </a:bodyPr>
          <a:lstStyle/>
          <a:p>
            <a:pPr marL="0" indent="0" algn="ctr">
              <a:buNone/>
            </a:pPr>
            <a:endParaRPr lang="tr-TR" sz="24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tr-TR" sz="2400" b="1" dirty="0" smtClean="0">
                <a:solidFill>
                  <a:schemeClr val="tx1"/>
                </a:solidFill>
                <a:latin typeface="Times New Roman" panose="02020603050405020304" pitchFamily="18" charset="0"/>
                <a:cs typeface="Times New Roman" panose="02020603050405020304" pitchFamily="18" charset="0"/>
              </a:rPr>
              <a:t>Eş </a:t>
            </a:r>
            <a:r>
              <a:rPr lang="tr-TR" sz="2400" b="1" dirty="0">
                <a:solidFill>
                  <a:schemeClr val="tx1"/>
                </a:solidFill>
                <a:latin typeface="Times New Roman" panose="02020603050405020304" pitchFamily="18" charset="0"/>
                <a:cs typeface="Times New Roman" panose="02020603050405020304" pitchFamily="18" charset="0"/>
              </a:rPr>
              <a:t>Durumu Nedeniyle Görev Yeri Değişikliği </a:t>
            </a:r>
            <a:r>
              <a:rPr lang="tr-TR" sz="2400" b="1" dirty="0" smtClean="0">
                <a:solidFill>
                  <a:schemeClr val="tx1"/>
                </a:solidFill>
                <a:latin typeface="Times New Roman" panose="02020603050405020304" pitchFamily="18" charset="0"/>
                <a:cs typeface="Times New Roman" panose="02020603050405020304" pitchFamily="18" charset="0"/>
              </a:rPr>
              <a:t>Talebinde Bulunanlardan;</a:t>
            </a:r>
            <a:endParaRPr lang="tr-TR" sz="2400" b="1" dirty="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400" dirty="0" smtClean="0">
                <a:solidFill>
                  <a:schemeClr val="tx1"/>
                </a:solidFill>
                <a:latin typeface="Times New Roman" panose="02020603050405020304" pitchFamily="18" charset="0"/>
                <a:cs typeface="Times New Roman" panose="02020603050405020304" pitchFamily="18" charset="0"/>
              </a:rPr>
              <a:t>1) Vukuatlı </a:t>
            </a:r>
            <a:r>
              <a:rPr lang="tr-TR" sz="2400" dirty="0">
                <a:solidFill>
                  <a:schemeClr val="tx1"/>
                </a:solidFill>
                <a:latin typeface="Times New Roman" panose="02020603050405020304" pitchFamily="18" charset="0"/>
                <a:cs typeface="Times New Roman" panose="02020603050405020304" pitchFamily="18" charset="0"/>
              </a:rPr>
              <a:t>nüfus kayıt örneği,</a:t>
            </a:r>
          </a:p>
          <a:p>
            <a:pPr algn="just"/>
            <a:endParaRPr lang="tr-TR" sz="24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2) Eşinin kamu personeli olduğunu ve kurum içi görev yer değişikliği mümkün olmayan veya mevzuatı uyarınca zorunlu yer değiştirmeye tabi tutulan bir görevde bulunduğunu belirten, son bir ay içerisinde eşinin çalıştığı kurumun personel biriminden alınmış atamaya yetkili amir veya yetki devri yapılan makamca imzalanmış belgenin aslı</a:t>
            </a:r>
          </a:p>
          <a:p>
            <a:endParaRPr lang="tr-TR" dirty="0"/>
          </a:p>
        </p:txBody>
      </p:sp>
      <p:pic>
        <p:nvPicPr>
          <p:cNvPr id="4" name="Resim 3" descr="C:\Users\erturk.mehmet\Desktop\gthbLogo.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6156" y="105092"/>
            <a:ext cx="1062355" cy="1009015"/>
          </a:xfrm>
          <a:prstGeom prst="rect">
            <a:avLst/>
          </a:prstGeom>
          <a:noFill/>
          <a:ln>
            <a:noFill/>
          </a:ln>
        </p:spPr>
      </p:pic>
      <p:sp>
        <p:nvSpPr>
          <p:cNvPr id="5" name="Dikdörtgen 4"/>
          <p:cNvSpPr/>
          <p:nvPr/>
        </p:nvSpPr>
        <p:spPr>
          <a:xfrm>
            <a:off x="840377" y="326262"/>
            <a:ext cx="9074331" cy="1200329"/>
          </a:xfrm>
          <a:prstGeom prst="rect">
            <a:avLst/>
          </a:prstGeom>
        </p:spPr>
        <p:txBody>
          <a:bodyPr wrap="square">
            <a:spAutoFit/>
          </a:bodyPr>
          <a:lstStyle/>
          <a:p>
            <a:pPr algn="ctr"/>
            <a:r>
              <a:rPr lang="tr-TR" sz="3600" b="1" dirty="0" smtClean="0">
                <a:solidFill>
                  <a:schemeClr val="accent3">
                    <a:lumMod val="50000"/>
                  </a:schemeClr>
                </a:solidFill>
                <a:latin typeface="Times New Roman" panose="02020603050405020304" pitchFamily="18" charset="0"/>
                <a:cs typeface="Times New Roman" panose="02020603050405020304" pitchFamily="18" charset="0"/>
              </a:rPr>
              <a:t>4/B SÖZLEŞMELİ PERSONEL </a:t>
            </a:r>
          </a:p>
          <a:p>
            <a:pPr algn="ctr"/>
            <a:r>
              <a:rPr lang="tr-TR" sz="3600" b="1" dirty="0" smtClean="0">
                <a:solidFill>
                  <a:schemeClr val="accent3">
                    <a:lumMod val="50000"/>
                  </a:schemeClr>
                </a:solidFill>
                <a:latin typeface="Times New Roman" panose="02020603050405020304" pitchFamily="18" charset="0"/>
                <a:cs typeface="Times New Roman" panose="02020603050405020304" pitchFamily="18" charset="0"/>
              </a:rPr>
              <a:t>ÇALIŞMA GRUBU</a:t>
            </a:r>
            <a:endParaRPr lang="tr-TR" sz="3600" dirty="0"/>
          </a:p>
        </p:txBody>
      </p:sp>
    </p:spTree>
    <p:extLst>
      <p:ext uri="{BB962C8B-B14F-4D97-AF65-F5344CB8AC3E}">
        <p14:creationId xmlns:p14="http://schemas.microsoft.com/office/powerpoint/2010/main" xmlns="" val="4185722605"/>
      </p:ext>
    </p:extLst>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Yüzeyler">
  <a:themeElements>
    <a:clrScheme name="Özel 4">
      <a:dk1>
        <a:sysClr val="windowText" lastClr="000000"/>
      </a:dk1>
      <a:lt1>
        <a:sysClr val="window" lastClr="FFFFFF"/>
      </a:lt1>
      <a:dk2>
        <a:srgbClr val="2E5369"/>
      </a:dk2>
      <a:lt2>
        <a:srgbClr val="CFE2E7"/>
      </a:lt2>
      <a:accent1>
        <a:srgbClr val="000000"/>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90449D-796D-4625-B5DC-F4754D2A621F}"/>
</file>

<file path=customXml/itemProps2.xml><?xml version="1.0" encoding="utf-8"?>
<ds:datastoreItem xmlns:ds="http://schemas.openxmlformats.org/officeDocument/2006/customXml" ds:itemID="{8A69C450-8A69-47A5-B84A-DE74D178B5AB}"/>
</file>

<file path=customXml/itemProps3.xml><?xml version="1.0" encoding="utf-8"?>
<ds:datastoreItem xmlns:ds="http://schemas.openxmlformats.org/officeDocument/2006/customXml" ds:itemID="{88F3ECA8-4180-44D7-8FE9-6483FD3208F9}"/>
</file>

<file path=docProps/app.xml><?xml version="1.0" encoding="utf-8"?>
<Properties xmlns="http://schemas.openxmlformats.org/officeDocument/2006/extended-properties" xmlns:vt="http://schemas.openxmlformats.org/officeDocument/2006/docPropsVTypes">
  <Template>Facet</Template>
  <TotalTime>267</TotalTime>
  <Words>1233</Words>
  <Application>Microsoft Office PowerPoint</Application>
  <PresentationFormat>Özel</PresentationFormat>
  <Paragraphs>100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Yüzeyler</vt:lpstr>
      <vt:lpstr>TAŞRA ATAMA DAİRE BAŞKANLIĞI   </vt:lpstr>
      <vt:lpstr>4/B SÖZLEŞMELİ PERSONEL  ÇALIŞMA GRUBU </vt:lpstr>
      <vt:lpstr>4/B SÖZLEŞMELİ PERSONEL  ÇALIŞMA GRUBU </vt:lpstr>
      <vt:lpstr>4/B SÖZLEŞMELİ PERSONEL ÇALIŞMA GRUBU </vt:lpstr>
      <vt:lpstr>4/B SÖZLEŞMELİ PERSONEL  ÇALIŞMA GRUBU </vt:lpstr>
      <vt:lpstr>4/B SÖZLEŞMELİ PERSONEL  ÇALIŞMA GRUBU </vt:lpstr>
      <vt:lpstr>4/B SÖZLEŞMELİ PERSONEL  ÇALIŞMA GRUBU</vt:lpstr>
      <vt:lpstr>4/B SÖZLEŞMELİ PERSONEL ÇALIŞMA GRUBU</vt:lpstr>
      <vt:lpstr>Slayt 9</vt:lpstr>
      <vt:lpstr>4/B SÖZLEŞMELİ PERSONEL ÇALIŞMA GRUBU</vt:lpstr>
      <vt:lpstr>4/B SÖZLEŞMELİ PERSONEL ÇALIŞMA GRUBU</vt:lpstr>
      <vt:lpstr>4/B SÖZLEŞMELİ PERSONEL ÇALIŞMA GRUBU</vt:lpstr>
      <vt:lpstr>4/B SÖZLEŞMELİ PERSONEL ÇALIŞMA GRUBU</vt:lpstr>
      <vt:lpstr>4/B SÖZLEŞMELİ PERSONEL ÇALIŞMA GRUBU</vt:lpstr>
      <vt:lpstr>4/B SÖZLEŞMELİ PERSONEL ÇALIŞMA GRUBU</vt:lpstr>
      <vt:lpstr>4/B SÖZLEŞMELİ PERSONEL  ÇALIŞMA GRUBU </vt:lpstr>
      <vt:lpstr>4/B SÖZLEŞMELİ PERSONEL  ÇALIŞMA GRUBU </vt:lpstr>
      <vt:lpstr>4/B SÖZLEŞMELİ PERSONEL  ÇALIŞMA GRUBU </vt:lpstr>
      <vt:lpstr>TAŞRA ATAMA DAİRE BAŞKANLIĞI </vt:lpstr>
    </vt:vector>
  </TitlesOfParts>
  <Company>NouS/TncTR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TAŞRA ATAMA DAİRE BAŞKANLIĞI</dc:title>
  <dc:creator>Windows Kullanıcısı</dc:creator>
  <cp:lastModifiedBy>Mısra Yolagelmiş</cp:lastModifiedBy>
  <cp:revision>23</cp:revision>
  <dcterms:created xsi:type="dcterms:W3CDTF">2022-03-19T17:49:28Z</dcterms:created>
  <dcterms:modified xsi:type="dcterms:W3CDTF">2022-06-06T16:58:27Z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