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diagrams/data1.xml" ContentType="application/vnd.openxmlformats-officedocument.drawingml.diagramData+xml"/>
  <Override PartName="/ppt/diagrams/data5.xml" ContentType="application/vnd.openxmlformats-officedocument.drawingml.diagramData+xml"/>
  <Override PartName="/ppt/diagrams/data4.xml" ContentType="application/vnd.openxmlformats-officedocument.drawingml.diagramData+xml"/>
  <Override PartName="/ppt/diagrams/data3.xml" ContentType="application/vnd.openxmlformats-officedocument.drawingml.diagramData+xml"/>
  <Override PartName="/ppt/diagrams/data2.xml" ContentType="application/vnd.openxmlformats-officedocument.drawingml.diagramData+xml"/>
  <Override PartName="/ppt/presentation.xml" ContentType="application/vnd.openxmlformats-officedocument.presentationml.presentation.main+xml"/>
  <Override PartName="/ppt/slides/slide4.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5.xml" ContentType="application/vnd.openxmlformats-officedocument.presentationml.slide+xml"/>
  <Override PartName="/ppt/slides/slide11.xml" ContentType="application/vnd.openxmlformats-officedocument.presentationml.slide+xml"/>
  <Override PartName="/ppt/slides/slide13.xml" ContentType="application/vnd.openxmlformats-officedocument.presentationml.slide+xml"/>
  <Override PartName="/ppt/slides/slide1.xml" ContentType="application/vnd.openxmlformats-officedocument.presentationml.slide+xml"/>
  <Override PartName="/ppt/slides/slide18.xml" ContentType="application/vnd.openxmlformats-officedocument.presentationml.slide+xml"/>
  <Override PartName="/ppt/slides/slide12.xml" ContentType="application/vnd.openxmlformats-officedocument.presentationml.slide+xml"/>
  <Override PartName="/ppt/slides/slide17.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6.xml" ContentType="application/vnd.openxmlformats-officedocument.presentationml.slide+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slideLayouts/slideLayout2.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10.xml" ContentType="application/vnd.openxmlformats-officedocument.presentationml.slideLayout+xml"/>
  <Override PartName="/ppt/notesSlides/notesSlide2.xml" ContentType="application/vnd.openxmlformats-officedocument.presentationml.notesSlide+xml"/>
  <Override PartName="/ppt/slideLayouts/slideLayout8.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9.xml" ContentType="application/vnd.openxmlformats-officedocument.presentationml.slideLayout+xml"/>
  <Override PartName="/ppt/slideLayouts/slideLayout7.xml" ContentType="application/vnd.openxmlformats-officedocument.presentationml.slideLayout+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colors4.xml" ContentType="application/vnd.openxmlformats-officedocument.drawingml.diagramColors+xml"/>
  <Override PartName="/ppt/diagrams/drawing1.xml" ContentType="application/vnd.ms-office.drawingml.diagramDrawing+xml"/>
  <Override PartName="/ppt/diagrams/colors1.xml" ContentType="application/vnd.openxmlformats-officedocument.drawingml.diagramColors+xml"/>
  <Override PartName="/ppt/theme/theme2.xml" ContentType="application/vnd.openxmlformats-officedocument.theme+xml"/>
  <Override PartName="/ppt/diagrams/layout1.xml" ContentType="application/vnd.openxmlformats-officedocument.drawingml.diagramLayout+xml"/>
  <Override PartName="/ppt/diagrams/quickStyle1.xml" ContentType="application/vnd.openxmlformats-officedocument.drawingml.diagramStyle+xml"/>
  <Override PartName="/ppt/diagrams/quickStyle4.xml" ContentType="application/vnd.openxmlformats-officedocument.drawingml.diagramStyle+xml"/>
  <Override PartName="/ppt/diagrams/quickStyle3.xml" ContentType="application/vnd.openxmlformats-officedocument.drawingml.diagramStyle+xml"/>
  <Override PartName="/ppt/diagrams/drawing5.xml" ContentType="application/vnd.ms-office.drawingml.diagramDrawing+xml"/>
  <Override PartName="/ppt/diagrams/colors5.xml" ContentType="application/vnd.openxmlformats-officedocument.drawingml.diagramColors+xml"/>
  <Override PartName="/ppt/diagrams/quickStyle5.xml" ContentType="application/vnd.openxmlformats-officedocument.drawingml.diagramStyle+xml"/>
  <Override PartName="/ppt/diagrams/layout5.xml" ContentType="application/vnd.openxmlformats-officedocument.drawingml.diagramLayout+xml"/>
  <Override PartName="/ppt/theme/theme1.xml" ContentType="application/vnd.openxmlformats-officedocument.theme+xml"/>
  <Override PartName="/ppt/diagrams/drawing4.xml" ContentType="application/vnd.ms-office.drawingml.diagramDrawing+xml"/>
  <Override PartName="/ppt/diagrams/layout4.xml" ContentType="application/vnd.openxmlformats-officedocument.drawingml.diagramLayout+xml"/>
  <Override PartName="/ppt/diagrams/layout3.xml" ContentType="application/vnd.openxmlformats-officedocument.drawingml.diagramLayout+xml"/>
  <Override PartName="/ppt/diagrams/colors3.xml" ContentType="application/vnd.openxmlformats-officedocument.drawingml.diagramColors+xml"/>
  <Override PartName="/ppt/diagrams/drawing3.xml" ContentType="application/vnd.ms-office.drawingml.diagramDrawing+xml"/>
  <Override PartName="/ppt/notesMasters/notesMaster1.xml" ContentType="application/vnd.openxmlformats-officedocument.presentationml.notesMaster+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0"/>
  </p:notesMasterIdLst>
  <p:sldIdLst>
    <p:sldId id="293" r:id="rId2"/>
    <p:sldId id="257" r:id="rId3"/>
    <p:sldId id="260" r:id="rId4"/>
    <p:sldId id="299" r:id="rId5"/>
    <p:sldId id="264" r:id="rId6"/>
    <p:sldId id="265" r:id="rId7"/>
    <p:sldId id="292" r:id="rId8"/>
    <p:sldId id="268" r:id="rId9"/>
    <p:sldId id="280" r:id="rId10"/>
    <p:sldId id="281" r:id="rId11"/>
    <p:sldId id="297" r:id="rId12"/>
    <p:sldId id="298" r:id="rId13"/>
    <p:sldId id="282" r:id="rId14"/>
    <p:sldId id="283" r:id="rId15"/>
    <p:sldId id="295" r:id="rId16"/>
    <p:sldId id="294" r:id="rId17"/>
    <p:sldId id="296" r:id="rId18"/>
    <p:sldId id="300" r:id="rId1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0" d="100"/>
          <a:sy n="110" d="100"/>
        </p:scale>
        <p:origin x="558" y="84"/>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ustomXml" Target="../customXml/item2.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 Id="rId27" Type="http://schemas.openxmlformats.org/officeDocument/2006/relationships/customXml" Target="../customXml/item3.xml"/></Relationships>
</file>

<file path=ppt/diagrams/_rels/data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eg"/><Relationship Id="rId1" Type="http://schemas.openxmlformats.org/officeDocument/2006/relationships/image" Target="../media/image2.png"/><Relationship Id="rId4" Type="http://schemas.openxmlformats.org/officeDocument/2006/relationships/image" Target="../media/image5.gif"/></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E5E5DF1-00E7-4370-BC72-EFD697B22D35}" type="doc">
      <dgm:prSet loTypeId="urn:microsoft.com/office/officeart/2005/8/layout/default" loCatId="list" qsTypeId="urn:microsoft.com/office/officeart/2005/8/quickstyle/3d3" qsCatId="3D" csTypeId="urn:microsoft.com/office/officeart/2005/8/colors/accent1_2" csCatId="accent1" phldr="1"/>
      <dgm:spPr/>
      <dgm:t>
        <a:bodyPr/>
        <a:lstStyle/>
        <a:p>
          <a:endParaRPr lang="tr-TR"/>
        </a:p>
      </dgm:t>
    </dgm:pt>
    <dgm:pt modelId="{BE6D1989-60CC-4C64-86FA-9DD911488B4B}">
      <dgm:prSet phldrT="[Metin]"/>
      <dgm:spPr>
        <a:solidFill>
          <a:schemeClr val="bg2"/>
        </a:solidFill>
      </dgm:spPr>
      <dgm:t>
        <a:bodyPr/>
        <a:lstStyle/>
        <a:p>
          <a:r>
            <a:rPr lang="tr-TR" dirty="0" smtClean="0">
              <a:solidFill>
                <a:schemeClr val="accent2">
                  <a:lumMod val="50000"/>
                </a:schemeClr>
              </a:solidFill>
            </a:rPr>
            <a:t>Harcama Yetkilileri</a:t>
          </a:r>
          <a:endParaRPr lang="tr-TR" dirty="0">
            <a:solidFill>
              <a:schemeClr val="accent2">
                <a:lumMod val="50000"/>
              </a:schemeClr>
            </a:solidFill>
          </a:endParaRPr>
        </a:p>
      </dgm:t>
    </dgm:pt>
    <dgm:pt modelId="{A1799A7B-A1DC-4497-ADAF-D02869670376}" type="parTrans" cxnId="{DF8CAD4E-D6FF-497C-B7AF-F07B124967A7}">
      <dgm:prSet/>
      <dgm:spPr/>
      <dgm:t>
        <a:bodyPr/>
        <a:lstStyle/>
        <a:p>
          <a:endParaRPr lang="tr-TR"/>
        </a:p>
      </dgm:t>
    </dgm:pt>
    <dgm:pt modelId="{A6F45FCD-9727-4E36-94F9-4C852327291E}" type="sibTrans" cxnId="{DF8CAD4E-D6FF-497C-B7AF-F07B124967A7}">
      <dgm:prSet/>
      <dgm:spPr/>
      <dgm:t>
        <a:bodyPr/>
        <a:lstStyle/>
        <a:p>
          <a:endParaRPr lang="tr-TR"/>
        </a:p>
      </dgm:t>
    </dgm:pt>
    <dgm:pt modelId="{3B395CA9-82EA-4CC2-B380-23E1E44CBB6F}">
      <dgm:prSet phldrT="[Metin]"/>
      <dgm:spPr>
        <a:solidFill>
          <a:schemeClr val="bg2"/>
        </a:solidFill>
      </dgm:spPr>
      <dgm:t>
        <a:bodyPr/>
        <a:lstStyle/>
        <a:p>
          <a:r>
            <a:rPr lang="tr-TR" dirty="0" smtClean="0">
              <a:solidFill>
                <a:schemeClr val="accent2">
                  <a:lumMod val="50000"/>
                </a:schemeClr>
              </a:solidFill>
            </a:rPr>
            <a:t>Mali Hizmetler Birimi</a:t>
          </a:r>
          <a:endParaRPr lang="tr-TR" dirty="0">
            <a:solidFill>
              <a:schemeClr val="accent2">
                <a:lumMod val="50000"/>
              </a:schemeClr>
            </a:solidFill>
          </a:endParaRPr>
        </a:p>
      </dgm:t>
    </dgm:pt>
    <dgm:pt modelId="{E6E80CCA-BB17-41FC-A51C-B6418E9CF6B5}" type="parTrans" cxnId="{D8DA5B6F-AA00-4D46-8F11-D330846DE83F}">
      <dgm:prSet/>
      <dgm:spPr/>
      <dgm:t>
        <a:bodyPr/>
        <a:lstStyle/>
        <a:p>
          <a:endParaRPr lang="tr-TR"/>
        </a:p>
      </dgm:t>
    </dgm:pt>
    <dgm:pt modelId="{1E03426F-DCC0-4855-9D9B-93587EF49A2F}" type="sibTrans" cxnId="{D8DA5B6F-AA00-4D46-8F11-D330846DE83F}">
      <dgm:prSet/>
      <dgm:spPr/>
      <dgm:t>
        <a:bodyPr/>
        <a:lstStyle/>
        <a:p>
          <a:endParaRPr lang="tr-TR"/>
        </a:p>
      </dgm:t>
    </dgm:pt>
    <dgm:pt modelId="{42498A78-43F6-4BAF-9360-4B2D1B7BF494}">
      <dgm:prSet phldrT="[Metin]"/>
      <dgm:spPr>
        <a:solidFill>
          <a:schemeClr val="bg2"/>
        </a:solidFill>
      </dgm:spPr>
      <dgm:t>
        <a:bodyPr/>
        <a:lstStyle/>
        <a:p>
          <a:r>
            <a:rPr lang="tr-TR" dirty="0" smtClean="0">
              <a:solidFill>
                <a:schemeClr val="accent2">
                  <a:lumMod val="50000"/>
                </a:schemeClr>
              </a:solidFill>
            </a:rPr>
            <a:t>İç Denetçiler</a:t>
          </a:r>
          <a:endParaRPr lang="tr-TR" dirty="0">
            <a:solidFill>
              <a:schemeClr val="accent2">
                <a:lumMod val="50000"/>
              </a:schemeClr>
            </a:solidFill>
          </a:endParaRPr>
        </a:p>
      </dgm:t>
    </dgm:pt>
    <dgm:pt modelId="{0D5E5115-0981-420C-8ADA-1A20C629EC30}" type="parTrans" cxnId="{05E16A70-199A-48E0-8042-9F3B91632111}">
      <dgm:prSet/>
      <dgm:spPr/>
      <dgm:t>
        <a:bodyPr/>
        <a:lstStyle/>
        <a:p>
          <a:endParaRPr lang="tr-TR"/>
        </a:p>
      </dgm:t>
    </dgm:pt>
    <dgm:pt modelId="{C684D955-201A-4EF6-B7CF-AF868AF22C79}" type="sibTrans" cxnId="{05E16A70-199A-48E0-8042-9F3B91632111}">
      <dgm:prSet/>
      <dgm:spPr/>
      <dgm:t>
        <a:bodyPr/>
        <a:lstStyle/>
        <a:p>
          <a:endParaRPr lang="tr-TR"/>
        </a:p>
      </dgm:t>
    </dgm:pt>
    <dgm:pt modelId="{2DB3AD9E-4C36-4216-9336-692DC4C99563}" type="pres">
      <dgm:prSet presAssocID="{6E5E5DF1-00E7-4370-BC72-EFD697B22D35}" presName="diagram" presStyleCnt="0">
        <dgm:presLayoutVars>
          <dgm:dir/>
          <dgm:resizeHandles val="exact"/>
        </dgm:presLayoutVars>
      </dgm:prSet>
      <dgm:spPr/>
      <dgm:t>
        <a:bodyPr/>
        <a:lstStyle/>
        <a:p>
          <a:endParaRPr lang="tr-TR"/>
        </a:p>
      </dgm:t>
    </dgm:pt>
    <dgm:pt modelId="{881E7766-EC2B-413F-A2F6-3889459F0172}" type="pres">
      <dgm:prSet presAssocID="{BE6D1989-60CC-4C64-86FA-9DD911488B4B}" presName="node" presStyleLbl="node1" presStyleIdx="0" presStyleCnt="3">
        <dgm:presLayoutVars>
          <dgm:bulletEnabled val="1"/>
        </dgm:presLayoutVars>
      </dgm:prSet>
      <dgm:spPr/>
      <dgm:t>
        <a:bodyPr/>
        <a:lstStyle/>
        <a:p>
          <a:endParaRPr lang="tr-TR"/>
        </a:p>
      </dgm:t>
    </dgm:pt>
    <dgm:pt modelId="{C3B4C3DA-9919-43C3-AEFA-83D5AA8A5DA9}" type="pres">
      <dgm:prSet presAssocID="{A6F45FCD-9727-4E36-94F9-4C852327291E}" presName="sibTrans" presStyleCnt="0"/>
      <dgm:spPr/>
    </dgm:pt>
    <dgm:pt modelId="{A2CFC232-B9B9-4AE7-91C3-F5CC3BEC3542}" type="pres">
      <dgm:prSet presAssocID="{3B395CA9-82EA-4CC2-B380-23E1E44CBB6F}" presName="node" presStyleLbl="node1" presStyleIdx="1" presStyleCnt="3">
        <dgm:presLayoutVars>
          <dgm:bulletEnabled val="1"/>
        </dgm:presLayoutVars>
      </dgm:prSet>
      <dgm:spPr/>
      <dgm:t>
        <a:bodyPr/>
        <a:lstStyle/>
        <a:p>
          <a:endParaRPr lang="tr-TR"/>
        </a:p>
      </dgm:t>
    </dgm:pt>
    <dgm:pt modelId="{1FF402C2-013F-4879-B489-F18B654CB62D}" type="pres">
      <dgm:prSet presAssocID="{1E03426F-DCC0-4855-9D9B-93587EF49A2F}" presName="sibTrans" presStyleCnt="0"/>
      <dgm:spPr/>
    </dgm:pt>
    <dgm:pt modelId="{27553023-AD9C-4FCE-BCB3-ED63C6DC5F01}" type="pres">
      <dgm:prSet presAssocID="{42498A78-43F6-4BAF-9360-4B2D1B7BF494}" presName="node" presStyleLbl="node1" presStyleIdx="2" presStyleCnt="3">
        <dgm:presLayoutVars>
          <dgm:bulletEnabled val="1"/>
        </dgm:presLayoutVars>
      </dgm:prSet>
      <dgm:spPr/>
      <dgm:t>
        <a:bodyPr/>
        <a:lstStyle/>
        <a:p>
          <a:endParaRPr lang="tr-TR"/>
        </a:p>
      </dgm:t>
    </dgm:pt>
  </dgm:ptLst>
  <dgm:cxnLst>
    <dgm:cxn modelId="{D8DA5B6F-AA00-4D46-8F11-D330846DE83F}" srcId="{6E5E5DF1-00E7-4370-BC72-EFD697B22D35}" destId="{3B395CA9-82EA-4CC2-B380-23E1E44CBB6F}" srcOrd="1" destOrd="0" parTransId="{E6E80CCA-BB17-41FC-A51C-B6418E9CF6B5}" sibTransId="{1E03426F-DCC0-4855-9D9B-93587EF49A2F}"/>
    <dgm:cxn modelId="{B39DAB5A-3E3E-4942-8CE7-FB325566E314}" type="presOf" srcId="{3B395CA9-82EA-4CC2-B380-23E1E44CBB6F}" destId="{A2CFC232-B9B9-4AE7-91C3-F5CC3BEC3542}" srcOrd="0" destOrd="0" presId="urn:microsoft.com/office/officeart/2005/8/layout/default"/>
    <dgm:cxn modelId="{E6710A74-83BC-428E-A2BF-1EBFF879B334}" type="presOf" srcId="{BE6D1989-60CC-4C64-86FA-9DD911488B4B}" destId="{881E7766-EC2B-413F-A2F6-3889459F0172}" srcOrd="0" destOrd="0" presId="urn:microsoft.com/office/officeart/2005/8/layout/default"/>
    <dgm:cxn modelId="{05E16A70-199A-48E0-8042-9F3B91632111}" srcId="{6E5E5DF1-00E7-4370-BC72-EFD697B22D35}" destId="{42498A78-43F6-4BAF-9360-4B2D1B7BF494}" srcOrd="2" destOrd="0" parTransId="{0D5E5115-0981-420C-8ADA-1A20C629EC30}" sibTransId="{C684D955-201A-4EF6-B7CF-AF868AF22C79}"/>
    <dgm:cxn modelId="{08E02820-4A89-4E4E-AA13-255F438C5933}" type="presOf" srcId="{42498A78-43F6-4BAF-9360-4B2D1B7BF494}" destId="{27553023-AD9C-4FCE-BCB3-ED63C6DC5F01}" srcOrd="0" destOrd="0" presId="urn:microsoft.com/office/officeart/2005/8/layout/default"/>
    <dgm:cxn modelId="{F7105D6E-402E-4573-A9F8-AF6C4A1A2DB1}" type="presOf" srcId="{6E5E5DF1-00E7-4370-BC72-EFD697B22D35}" destId="{2DB3AD9E-4C36-4216-9336-692DC4C99563}" srcOrd="0" destOrd="0" presId="urn:microsoft.com/office/officeart/2005/8/layout/default"/>
    <dgm:cxn modelId="{DF8CAD4E-D6FF-497C-B7AF-F07B124967A7}" srcId="{6E5E5DF1-00E7-4370-BC72-EFD697B22D35}" destId="{BE6D1989-60CC-4C64-86FA-9DD911488B4B}" srcOrd="0" destOrd="0" parTransId="{A1799A7B-A1DC-4497-ADAF-D02869670376}" sibTransId="{A6F45FCD-9727-4E36-94F9-4C852327291E}"/>
    <dgm:cxn modelId="{01CA6B3A-F499-4799-ACBD-537812401283}" type="presParOf" srcId="{2DB3AD9E-4C36-4216-9336-692DC4C99563}" destId="{881E7766-EC2B-413F-A2F6-3889459F0172}" srcOrd="0" destOrd="0" presId="urn:microsoft.com/office/officeart/2005/8/layout/default"/>
    <dgm:cxn modelId="{AD3B32B1-810B-47DC-AD1A-0DE7E8E816A8}" type="presParOf" srcId="{2DB3AD9E-4C36-4216-9336-692DC4C99563}" destId="{C3B4C3DA-9919-43C3-AEFA-83D5AA8A5DA9}" srcOrd="1" destOrd="0" presId="urn:microsoft.com/office/officeart/2005/8/layout/default"/>
    <dgm:cxn modelId="{078E4F03-0BE0-4934-8A94-653691DB2E70}" type="presParOf" srcId="{2DB3AD9E-4C36-4216-9336-692DC4C99563}" destId="{A2CFC232-B9B9-4AE7-91C3-F5CC3BEC3542}" srcOrd="2" destOrd="0" presId="urn:microsoft.com/office/officeart/2005/8/layout/default"/>
    <dgm:cxn modelId="{5DEDA155-CF92-47B6-A142-3326C324ED77}" type="presParOf" srcId="{2DB3AD9E-4C36-4216-9336-692DC4C99563}" destId="{1FF402C2-013F-4879-B489-F18B654CB62D}" srcOrd="3" destOrd="0" presId="urn:microsoft.com/office/officeart/2005/8/layout/default"/>
    <dgm:cxn modelId="{776F6838-048F-4D82-8DF2-8AEC0FF50410}" type="presParOf" srcId="{2DB3AD9E-4C36-4216-9336-692DC4C99563}" destId="{27553023-AD9C-4FCE-BCB3-ED63C6DC5F01}" srcOrd="4"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8F8A362-9850-490E-86B2-3225C52F313A}"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tr-TR"/>
        </a:p>
      </dgm:t>
    </dgm:pt>
    <dgm:pt modelId="{CBCA78C5-A1E8-4456-A9FF-51A39896E996}">
      <dgm:prSet phldrT="[Metin]"/>
      <dgm:spPr/>
      <dgm:t>
        <a:bodyPr anchor="ctr"/>
        <a:lstStyle/>
        <a:p>
          <a:pPr algn="just"/>
          <a:r>
            <a:rPr lang="tr-TR" dirty="0" smtClean="0">
              <a:solidFill>
                <a:schemeClr val="accent2">
                  <a:lumMod val="50000"/>
                </a:schemeClr>
              </a:solidFill>
              <a:latin typeface="Times New Roman" panose="02020603050405020304" pitchFamily="18" charset="0"/>
              <a:cs typeface="Times New Roman" panose="02020603050405020304" pitchFamily="18" charset="0"/>
            </a:rPr>
            <a:t>Merkezî yönetim kapsamındaki kamu idarelerinin gelir ve gider tahminlerini gösteren, bunların uygulanmasına ve yürütülmesine yetki ve izin veren kanundur.</a:t>
          </a:r>
          <a:r>
            <a:rPr lang="tr-TR" dirty="0" smtClean="0">
              <a:solidFill>
                <a:schemeClr val="accent2">
                  <a:lumMod val="50000"/>
                </a:schemeClr>
              </a:solidFill>
            </a:rPr>
            <a:t> </a:t>
          </a:r>
          <a:endParaRPr lang="tr-TR" dirty="0">
            <a:solidFill>
              <a:schemeClr val="accent2">
                <a:lumMod val="50000"/>
              </a:schemeClr>
            </a:solidFill>
          </a:endParaRPr>
        </a:p>
      </dgm:t>
    </dgm:pt>
    <dgm:pt modelId="{F2F1C3C2-516B-4979-B504-427C2D5BBD2E}" type="parTrans" cxnId="{C40B272D-AD01-4B88-8FE6-9132569CE6A9}">
      <dgm:prSet/>
      <dgm:spPr/>
      <dgm:t>
        <a:bodyPr/>
        <a:lstStyle/>
        <a:p>
          <a:endParaRPr lang="tr-TR"/>
        </a:p>
      </dgm:t>
    </dgm:pt>
    <dgm:pt modelId="{3BC43358-6154-4FB6-A37E-8D712AC33A22}" type="sibTrans" cxnId="{C40B272D-AD01-4B88-8FE6-9132569CE6A9}">
      <dgm:prSet/>
      <dgm:spPr/>
      <dgm:t>
        <a:bodyPr/>
        <a:lstStyle/>
        <a:p>
          <a:endParaRPr lang="tr-TR"/>
        </a:p>
      </dgm:t>
    </dgm:pt>
    <dgm:pt modelId="{FC854C73-B8D8-4FB1-A84E-7D64D85AA82E}">
      <dgm:prSet phldrT="[Metin]"/>
      <dgm:spPr/>
      <dgm:t>
        <a:bodyPr/>
        <a:lstStyle/>
        <a:p>
          <a:pPr algn="just"/>
          <a:r>
            <a:rPr lang="tr-TR" dirty="0" smtClean="0">
              <a:latin typeface="Times New Roman" panose="02020603050405020304" pitchFamily="18" charset="0"/>
              <a:cs typeface="Times New Roman" panose="02020603050405020304" pitchFamily="18" charset="0"/>
            </a:rPr>
            <a:t>Merkezi Yönetim Bütçe Kanunun hazırlanma süreci Strateji ve Bütçe Başkanlığı ile Hazine ve Maliye Bakanlığı tarafından hazırlanan orta vadeli programın Eylül ayının ilk haftasında Resmî Gazetede yayımlanması ile başlar.</a:t>
          </a:r>
          <a:endParaRPr lang="tr-TR" dirty="0">
            <a:latin typeface="Times New Roman" panose="02020603050405020304" pitchFamily="18" charset="0"/>
            <a:cs typeface="Times New Roman" panose="02020603050405020304" pitchFamily="18" charset="0"/>
          </a:endParaRPr>
        </a:p>
      </dgm:t>
    </dgm:pt>
    <dgm:pt modelId="{2F4301CC-43A7-46B3-97B4-FF858252C862}" type="parTrans" cxnId="{4FD2FF25-A041-4A06-A2AD-C78A79FE371F}">
      <dgm:prSet/>
      <dgm:spPr/>
      <dgm:t>
        <a:bodyPr/>
        <a:lstStyle/>
        <a:p>
          <a:endParaRPr lang="tr-TR"/>
        </a:p>
      </dgm:t>
    </dgm:pt>
    <dgm:pt modelId="{39D715C0-213F-48E6-BCB5-9EEAE7E4D8DE}" type="sibTrans" cxnId="{4FD2FF25-A041-4A06-A2AD-C78A79FE371F}">
      <dgm:prSet/>
      <dgm:spPr/>
      <dgm:t>
        <a:bodyPr/>
        <a:lstStyle/>
        <a:p>
          <a:endParaRPr lang="tr-TR"/>
        </a:p>
      </dgm:t>
    </dgm:pt>
    <dgm:pt modelId="{7A291097-E431-4E7A-A216-F07EBB34F1FB}">
      <dgm:prSet phldrT="[Metin]"/>
      <dgm:spPr/>
      <dgm:t>
        <a:bodyPr/>
        <a:lstStyle/>
        <a:p>
          <a:pPr algn="just"/>
          <a:r>
            <a:rPr lang="tr-TR" dirty="0" smtClean="0">
              <a:latin typeface="Times New Roman" panose="02020603050405020304" pitchFamily="18" charset="0"/>
              <a:cs typeface="Times New Roman" panose="02020603050405020304" pitchFamily="18" charset="0"/>
            </a:rPr>
            <a:t>Kamu idareleri bütçe ve yatırım tekliflerini hazırlayarak yetkili makamlara sunmaları ile devam etmektedir. </a:t>
          </a:r>
          <a:endParaRPr lang="tr-TR" dirty="0">
            <a:latin typeface="Times New Roman" panose="02020603050405020304" pitchFamily="18" charset="0"/>
            <a:cs typeface="Times New Roman" panose="02020603050405020304" pitchFamily="18" charset="0"/>
          </a:endParaRPr>
        </a:p>
      </dgm:t>
    </dgm:pt>
    <dgm:pt modelId="{43F079DF-3062-4598-88FA-057656635D0C}" type="parTrans" cxnId="{CEA2EE8F-5CB3-405A-956B-3D9BB896E92B}">
      <dgm:prSet/>
      <dgm:spPr/>
      <dgm:t>
        <a:bodyPr/>
        <a:lstStyle/>
        <a:p>
          <a:endParaRPr lang="tr-TR"/>
        </a:p>
      </dgm:t>
    </dgm:pt>
    <dgm:pt modelId="{63BD8E81-1FF2-4A05-A387-1195A7004F88}" type="sibTrans" cxnId="{CEA2EE8F-5CB3-405A-956B-3D9BB896E92B}">
      <dgm:prSet/>
      <dgm:spPr/>
      <dgm:t>
        <a:bodyPr/>
        <a:lstStyle/>
        <a:p>
          <a:endParaRPr lang="tr-TR"/>
        </a:p>
      </dgm:t>
    </dgm:pt>
    <dgm:pt modelId="{8A0B1CAB-B9C2-4171-B3F7-EB6CB329D57F}">
      <dgm:prSet phldrT="[Metin]"/>
      <dgm:spPr/>
      <dgm:t>
        <a:bodyPr/>
        <a:lstStyle/>
        <a:p>
          <a:pPr algn="just"/>
          <a:r>
            <a:rPr lang="tr-TR" dirty="0" smtClean="0">
              <a:latin typeface="Times New Roman" panose="02020603050405020304" pitchFamily="18" charset="0"/>
              <a:cs typeface="Times New Roman" panose="02020603050405020304" pitchFamily="18" charset="0"/>
            </a:rPr>
            <a:t>Merkezi Yönetim Bütçe Kanun Teklifi Cumhurbaşkanı tarafından mali yılbaşından en az 75 gün önce TBMM Başkanlığına sunulmaktadır.  </a:t>
          </a:r>
          <a:endParaRPr lang="tr-TR" dirty="0">
            <a:latin typeface="Times New Roman" panose="02020603050405020304" pitchFamily="18" charset="0"/>
            <a:cs typeface="Times New Roman" panose="02020603050405020304" pitchFamily="18" charset="0"/>
          </a:endParaRPr>
        </a:p>
      </dgm:t>
    </dgm:pt>
    <dgm:pt modelId="{7FB62401-B788-4DE8-84F2-6197B83BCE35}" type="parTrans" cxnId="{695D51B7-9B22-40DA-A7F6-7D9FFFBD0068}">
      <dgm:prSet/>
      <dgm:spPr/>
      <dgm:t>
        <a:bodyPr/>
        <a:lstStyle/>
        <a:p>
          <a:endParaRPr lang="tr-TR"/>
        </a:p>
      </dgm:t>
    </dgm:pt>
    <dgm:pt modelId="{AFA86D80-8C1C-4332-B8AD-626C8ADFA8DA}" type="sibTrans" cxnId="{695D51B7-9B22-40DA-A7F6-7D9FFFBD0068}">
      <dgm:prSet/>
      <dgm:spPr/>
      <dgm:t>
        <a:bodyPr/>
        <a:lstStyle/>
        <a:p>
          <a:endParaRPr lang="tr-TR"/>
        </a:p>
      </dgm:t>
    </dgm:pt>
    <dgm:pt modelId="{FF6430E8-D404-462A-96D8-17BC5CE043A9}" type="pres">
      <dgm:prSet presAssocID="{38F8A362-9850-490E-86B2-3225C52F313A}" presName="vert0" presStyleCnt="0">
        <dgm:presLayoutVars>
          <dgm:dir/>
          <dgm:animOne val="branch"/>
          <dgm:animLvl val="lvl"/>
        </dgm:presLayoutVars>
      </dgm:prSet>
      <dgm:spPr/>
      <dgm:t>
        <a:bodyPr/>
        <a:lstStyle/>
        <a:p>
          <a:endParaRPr lang="tr-TR"/>
        </a:p>
      </dgm:t>
    </dgm:pt>
    <dgm:pt modelId="{A5E39995-FFC2-4FBD-86F1-C25151908094}" type="pres">
      <dgm:prSet presAssocID="{CBCA78C5-A1E8-4456-A9FF-51A39896E996}" presName="thickLine" presStyleLbl="alignNode1" presStyleIdx="0" presStyleCnt="1"/>
      <dgm:spPr/>
    </dgm:pt>
    <dgm:pt modelId="{47A4C7E6-4D13-4148-8D35-E923D1755EF2}" type="pres">
      <dgm:prSet presAssocID="{CBCA78C5-A1E8-4456-A9FF-51A39896E996}" presName="horz1" presStyleCnt="0"/>
      <dgm:spPr/>
    </dgm:pt>
    <dgm:pt modelId="{152A7FE8-1F55-4AFB-BF9D-B749D870B994}" type="pres">
      <dgm:prSet presAssocID="{CBCA78C5-A1E8-4456-A9FF-51A39896E996}" presName="tx1" presStyleLbl="revTx" presStyleIdx="0" presStyleCnt="4" custScaleX="143834"/>
      <dgm:spPr/>
      <dgm:t>
        <a:bodyPr/>
        <a:lstStyle/>
        <a:p>
          <a:endParaRPr lang="tr-TR"/>
        </a:p>
      </dgm:t>
    </dgm:pt>
    <dgm:pt modelId="{DA442E49-5618-4D66-92F5-01F3CAA7CC93}" type="pres">
      <dgm:prSet presAssocID="{CBCA78C5-A1E8-4456-A9FF-51A39896E996}" presName="vert1" presStyleCnt="0"/>
      <dgm:spPr/>
    </dgm:pt>
    <dgm:pt modelId="{0706E5E0-A021-4BB0-BC7D-0ED65198A39A}" type="pres">
      <dgm:prSet presAssocID="{FC854C73-B8D8-4FB1-A84E-7D64D85AA82E}" presName="vertSpace2a" presStyleCnt="0"/>
      <dgm:spPr/>
    </dgm:pt>
    <dgm:pt modelId="{962D8245-A025-41DB-BEE9-FEF5E0B5CB00}" type="pres">
      <dgm:prSet presAssocID="{FC854C73-B8D8-4FB1-A84E-7D64D85AA82E}" presName="horz2" presStyleCnt="0"/>
      <dgm:spPr/>
    </dgm:pt>
    <dgm:pt modelId="{31E49894-74B9-4D49-A2E2-72354C8CDB62}" type="pres">
      <dgm:prSet presAssocID="{FC854C73-B8D8-4FB1-A84E-7D64D85AA82E}" presName="horzSpace2" presStyleCnt="0"/>
      <dgm:spPr/>
    </dgm:pt>
    <dgm:pt modelId="{836116CF-7FCD-470D-91D9-298ED115832A}" type="pres">
      <dgm:prSet presAssocID="{FC854C73-B8D8-4FB1-A84E-7D64D85AA82E}" presName="tx2" presStyleLbl="revTx" presStyleIdx="1" presStyleCnt="4"/>
      <dgm:spPr/>
      <dgm:t>
        <a:bodyPr/>
        <a:lstStyle/>
        <a:p>
          <a:endParaRPr lang="tr-TR"/>
        </a:p>
      </dgm:t>
    </dgm:pt>
    <dgm:pt modelId="{B2031455-F40B-467F-AD21-0470986F2AE1}" type="pres">
      <dgm:prSet presAssocID="{FC854C73-B8D8-4FB1-A84E-7D64D85AA82E}" presName="vert2" presStyleCnt="0"/>
      <dgm:spPr/>
    </dgm:pt>
    <dgm:pt modelId="{FEA81E75-E68B-41AD-A550-EC1074FABE32}" type="pres">
      <dgm:prSet presAssocID="{FC854C73-B8D8-4FB1-A84E-7D64D85AA82E}" presName="thinLine2b" presStyleLbl="callout" presStyleIdx="0" presStyleCnt="3"/>
      <dgm:spPr/>
    </dgm:pt>
    <dgm:pt modelId="{81B51835-E7D0-48EB-8187-0D78E20A3A7A}" type="pres">
      <dgm:prSet presAssocID="{FC854C73-B8D8-4FB1-A84E-7D64D85AA82E}" presName="vertSpace2b" presStyleCnt="0"/>
      <dgm:spPr/>
    </dgm:pt>
    <dgm:pt modelId="{DF254735-8353-48CC-BE07-D057BCD6B65D}" type="pres">
      <dgm:prSet presAssocID="{7A291097-E431-4E7A-A216-F07EBB34F1FB}" presName="horz2" presStyleCnt="0"/>
      <dgm:spPr/>
    </dgm:pt>
    <dgm:pt modelId="{7F00B7BA-A5E6-4EA9-A030-1E30D3F86D53}" type="pres">
      <dgm:prSet presAssocID="{7A291097-E431-4E7A-A216-F07EBB34F1FB}" presName="horzSpace2" presStyleCnt="0"/>
      <dgm:spPr/>
    </dgm:pt>
    <dgm:pt modelId="{D21CE091-963F-4C59-B21A-F47BB9448159}" type="pres">
      <dgm:prSet presAssocID="{7A291097-E431-4E7A-A216-F07EBB34F1FB}" presName="tx2" presStyleLbl="revTx" presStyleIdx="2" presStyleCnt="4"/>
      <dgm:spPr/>
      <dgm:t>
        <a:bodyPr/>
        <a:lstStyle/>
        <a:p>
          <a:endParaRPr lang="tr-TR"/>
        </a:p>
      </dgm:t>
    </dgm:pt>
    <dgm:pt modelId="{A63FADA5-CF6D-4DB1-BB91-3CADAAF09FB8}" type="pres">
      <dgm:prSet presAssocID="{7A291097-E431-4E7A-A216-F07EBB34F1FB}" presName="vert2" presStyleCnt="0"/>
      <dgm:spPr/>
    </dgm:pt>
    <dgm:pt modelId="{8D3E13A2-75C6-4FCB-99A7-F4EEAA0A148C}" type="pres">
      <dgm:prSet presAssocID="{7A291097-E431-4E7A-A216-F07EBB34F1FB}" presName="thinLine2b" presStyleLbl="callout" presStyleIdx="1" presStyleCnt="3"/>
      <dgm:spPr/>
    </dgm:pt>
    <dgm:pt modelId="{69AD61D7-2B24-4B43-86B2-11B9737E89CB}" type="pres">
      <dgm:prSet presAssocID="{7A291097-E431-4E7A-A216-F07EBB34F1FB}" presName="vertSpace2b" presStyleCnt="0"/>
      <dgm:spPr/>
    </dgm:pt>
    <dgm:pt modelId="{8A3EF3C7-F8BD-4B84-9BEF-F91BAF9AE5F0}" type="pres">
      <dgm:prSet presAssocID="{8A0B1CAB-B9C2-4171-B3F7-EB6CB329D57F}" presName="horz2" presStyleCnt="0"/>
      <dgm:spPr/>
    </dgm:pt>
    <dgm:pt modelId="{6BC3C003-343F-49CD-A668-27B6E6071094}" type="pres">
      <dgm:prSet presAssocID="{8A0B1CAB-B9C2-4171-B3F7-EB6CB329D57F}" presName="horzSpace2" presStyleCnt="0"/>
      <dgm:spPr/>
    </dgm:pt>
    <dgm:pt modelId="{D642CF22-0F08-4772-9882-238BB826B9F2}" type="pres">
      <dgm:prSet presAssocID="{8A0B1CAB-B9C2-4171-B3F7-EB6CB329D57F}" presName="tx2" presStyleLbl="revTx" presStyleIdx="3" presStyleCnt="4"/>
      <dgm:spPr/>
      <dgm:t>
        <a:bodyPr/>
        <a:lstStyle/>
        <a:p>
          <a:endParaRPr lang="tr-TR"/>
        </a:p>
      </dgm:t>
    </dgm:pt>
    <dgm:pt modelId="{81E24B71-4ABB-4625-AE45-096405E041A1}" type="pres">
      <dgm:prSet presAssocID="{8A0B1CAB-B9C2-4171-B3F7-EB6CB329D57F}" presName="vert2" presStyleCnt="0"/>
      <dgm:spPr/>
    </dgm:pt>
    <dgm:pt modelId="{9820AAE8-AF48-4CF1-BCD0-17F3B585682F}" type="pres">
      <dgm:prSet presAssocID="{8A0B1CAB-B9C2-4171-B3F7-EB6CB329D57F}" presName="thinLine2b" presStyleLbl="callout" presStyleIdx="2" presStyleCnt="3"/>
      <dgm:spPr/>
    </dgm:pt>
    <dgm:pt modelId="{95DA5999-15B2-4A7E-B755-8C44BFE2440E}" type="pres">
      <dgm:prSet presAssocID="{8A0B1CAB-B9C2-4171-B3F7-EB6CB329D57F}" presName="vertSpace2b" presStyleCnt="0"/>
      <dgm:spPr/>
    </dgm:pt>
  </dgm:ptLst>
  <dgm:cxnLst>
    <dgm:cxn modelId="{CEA2EE8F-5CB3-405A-956B-3D9BB896E92B}" srcId="{CBCA78C5-A1E8-4456-A9FF-51A39896E996}" destId="{7A291097-E431-4E7A-A216-F07EBB34F1FB}" srcOrd="1" destOrd="0" parTransId="{43F079DF-3062-4598-88FA-057656635D0C}" sibTransId="{63BD8E81-1FF2-4A05-A387-1195A7004F88}"/>
    <dgm:cxn modelId="{1E30B5C7-6351-4618-B9B2-55FFDC7C93C1}" type="presOf" srcId="{7A291097-E431-4E7A-A216-F07EBB34F1FB}" destId="{D21CE091-963F-4C59-B21A-F47BB9448159}" srcOrd="0" destOrd="0" presId="urn:microsoft.com/office/officeart/2008/layout/LinedList"/>
    <dgm:cxn modelId="{8F8D0E0B-D512-4E72-849D-94F81DE37572}" type="presOf" srcId="{8A0B1CAB-B9C2-4171-B3F7-EB6CB329D57F}" destId="{D642CF22-0F08-4772-9882-238BB826B9F2}" srcOrd="0" destOrd="0" presId="urn:microsoft.com/office/officeart/2008/layout/LinedList"/>
    <dgm:cxn modelId="{5CA661BD-9C57-41EA-B6E6-CBC591EFFC19}" type="presOf" srcId="{FC854C73-B8D8-4FB1-A84E-7D64D85AA82E}" destId="{836116CF-7FCD-470D-91D9-298ED115832A}" srcOrd="0" destOrd="0" presId="urn:microsoft.com/office/officeart/2008/layout/LinedList"/>
    <dgm:cxn modelId="{C15B9857-34E2-4C3A-BD32-7BE7719F53E5}" type="presOf" srcId="{CBCA78C5-A1E8-4456-A9FF-51A39896E996}" destId="{152A7FE8-1F55-4AFB-BF9D-B749D870B994}" srcOrd="0" destOrd="0" presId="urn:microsoft.com/office/officeart/2008/layout/LinedList"/>
    <dgm:cxn modelId="{657833ED-C54D-4611-90B7-39D70C47A827}" type="presOf" srcId="{38F8A362-9850-490E-86B2-3225C52F313A}" destId="{FF6430E8-D404-462A-96D8-17BC5CE043A9}" srcOrd="0" destOrd="0" presId="urn:microsoft.com/office/officeart/2008/layout/LinedList"/>
    <dgm:cxn modelId="{695D51B7-9B22-40DA-A7F6-7D9FFFBD0068}" srcId="{CBCA78C5-A1E8-4456-A9FF-51A39896E996}" destId="{8A0B1CAB-B9C2-4171-B3F7-EB6CB329D57F}" srcOrd="2" destOrd="0" parTransId="{7FB62401-B788-4DE8-84F2-6197B83BCE35}" sibTransId="{AFA86D80-8C1C-4332-B8AD-626C8ADFA8DA}"/>
    <dgm:cxn modelId="{C40B272D-AD01-4B88-8FE6-9132569CE6A9}" srcId="{38F8A362-9850-490E-86B2-3225C52F313A}" destId="{CBCA78C5-A1E8-4456-A9FF-51A39896E996}" srcOrd="0" destOrd="0" parTransId="{F2F1C3C2-516B-4979-B504-427C2D5BBD2E}" sibTransId="{3BC43358-6154-4FB6-A37E-8D712AC33A22}"/>
    <dgm:cxn modelId="{4FD2FF25-A041-4A06-A2AD-C78A79FE371F}" srcId="{CBCA78C5-A1E8-4456-A9FF-51A39896E996}" destId="{FC854C73-B8D8-4FB1-A84E-7D64D85AA82E}" srcOrd="0" destOrd="0" parTransId="{2F4301CC-43A7-46B3-97B4-FF858252C862}" sibTransId="{39D715C0-213F-48E6-BCB5-9EEAE7E4D8DE}"/>
    <dgm:cxn modelId="{C5BE3C45-4AFD-40D2-A024-B7F27774C729}" type="presParOf" srcId="{FF6430E8-D404-462A-96D8-17BC5CE043A9}" destId="{A5E39995-FFC2-4FBD-86F1-C25151908094}" srcOrd="0" destOrd="0" presId="urn:microsoft.com/office/officeart/2008/layout/LinedList"/>
    <dgm:cxn modelId="{E33AAA4F-3039-487F-8AC2-2A458BF62DE6}" type="presParOf" srcId="{FF6430E8-D404-462A-96D8-17BC5CE043A9}" destId="{47A4C7E6-4D13-4148-8D35-E923D1755EF2}" srcOrd="1" destOrd="0" presId="urn:microsoft.com/office/officeart/2008/layout/LinedList"/>
    <dgm:cxn modelId="{B5D1DA74-A5D0-485E-8204-F48B3D86E32C}" type="presParOf" srcId="{47A4C7E6-4D13-4148-8D35-E923D1755EF2}" destId="{152A7FE8-1F55-4AFB-BF9D-B749D870B994}" srcOrd="0" destOrd="0" presId="urn:microsoft.com/office/officeart/2008/layout/LinedList"/>
    <dgm:cxn modelId="{3AC61AB2-2BE0-4B44-8C67-C5FFD9FC3FC1}" type="presParOf" srcId="{47A4C7E6-4D13-4148-8D35-E923D1755EF2}" destId="{DA442E49-5618-4D66-92F5-01F3CAA7CC93}" srcOrd="1" destOrd="0" presId="urn:microsoft.com/office/officeart/2008/layout/LinedList"/>
    <dgm:cxn modelId="{0A2AF16F-D81E-456D-9761-09EE797D604B}" type="presParOf" srcId="{DA442E49-5618-4D66-92F5-01F3CAA7CC93}" destId="{0706E5E0-A021-4BB0-BC7D-0ED65198A39A}" srcOrd="0" destOrd="0" presId="urn:microsoft.com/office/officeart/2008/layout/LinedList"/>
    <dgm:cxn modelId="{9D083726-2E25-46E9-9E1E-AF15FCEEAF22}" type="presParOf" srcId="{DA442E49-5618-4D66-92F5-01F3CAA7CC93}" destId="{962D8245-A025-41DB-BEE9-FEF5E0B5CB00}" srcOrd="1" destOrd="0" presId="urn:microsoft.com/office/officeart/2008/layout/LinedList"/>
    <dgm:cxn modelId="{791FDF25-91B9-4E0D-9DE5-9255425A4B74}" type="presParOf" srcId="{962D8245-A025-41DB-BEE9-FEF5E0B5CB00}" destId="{31E49894-74B9-4D49-A2E2-72354C8CDB62}" srcOrd="0" destOrd="0" presId="urn:microsoft.com/office/officeart/2008/layout/LinedList"/>
    <dgm:cxn modelId="{82AB4B54-A4CB-46DB-A220-7FAAEF477E19}" type="presParOf" srcId="{962D8245-A025-41DB-BEE9-FEF5E0B5CB00}" destId="{836116CF-7FCD-470D-91D9-298ED115832A}" srcOrd="1" destOrd="0" presId="urn:microsoft.com/office/officeart/2008/layout/LinedList"/>
    <dgm:cxn modelId="{F102F245-DFA8-4FCB-8B43-5CCC8FDF2A44}" type="presParOf" srcId="{962D8245-A025-41DB-BEE9-FEF5E0B5CB00}" destId="{B2031455-F40B-467F-AD21-0470986F2AE1}" srcOrd="2" destOrd="0" presId="urn:microsoft.com/office/officeart/2008/layout/LinedList"/>
    <dgm:cxn modelId="{A30B6648-F3AA-424B-BDF0-44D900F7D7FA}" type="presParOf" srcId="{DA442E49-5618-4D66-92F5-01F3CAA7CC93}" destId="{FEA81E75-E68B-41AD-A550-EC1074FABE32}" srcOrd="2" destOrd="0" presId="urn:microsoft.com/office/officeart/2008/layout/LinedList"/>
    <dgm:cxn modelId="{C9500349-26D5-463E-AF05-74C2CEB6C1CA}" type="presParOf" srcId="{DA442E49-5618-4D66-92F5-01F3CAA7CC93}" destId="{81B51835-E7D0-48EB-8187-0D78E20A3A7A}" srcOrd="3" destOrd="0" presId="urn:microsoft.com/office/officeart/2008/layout/LinedList"/>
    <dgm:cxn modelId="{DBE1E85B-9ED6-4212-B8A6-3DCD2021226F}" type="presParOf" srcId="{DA442E49-5618-4D66-92F5-01F3CAA7CC93}" destId="{DF254735-8353-48CC-BE07-D057BCD6B65D}" srcOrd="4" destOrd="0" presId="urn:microsoft.com/office/officeart/2008/layout/LinedList"/>
    <dgm:cxn modelId="{88A614C9-3794-43AA-AE8E-53AB0A7C6A8F}" type="presParOf" srcId="{DF254735-8353-48CC-BE07-D057BCD6B65D}" destId="{7F00B7BA-A5E6-4EA9-A030-1E30D3F86D53}" srcOrd="0" destOrd="0" presId="urn:microsoft.com/office/officeart/2008/layout/LinedList"/>
    <dgm:cxn modelId="{531F9060-DB69-4363-9CC9-7152924A9A90}" type="presParOf" srcId="{DF254735-8353-48CC-BE07-D057BCD6B65D}" destId="{D21CE091-963F-4C59-B21A-F47BB9448159}" srcOrd="1" destOrd="0" presId="urn:microsoft.com/office/officeart/2008/layout/LinedList"/>
    <dgm:cxn modelId="{BAA22960-9AA3-4E6A-8A8A-EA74056D8630}" type="presParOf" srcId="{DF254735-8353-48CC-BE07-D057BCD6B65D}" destId="{A63FADA5-CF6D-4DB1-BB91-3CADAAF09FB8}" srcOrd="2" destOrd="0" presId="urn:microsoft.com/office/officeart/2008/layout/LinedList"/>
    <dgm:cxn modelId="{83EF0794-7EBB-42E7-ACE6-8660F43F890D}" type="presParOf" srcId="{DA442E49-5618-4D66-92F5-01F3CAA7CC93}" destId="{8D3E13A2-75C6-4FCB-99A7-F4EEAA0A148C}" srcOrd="5" destOrd="0" presId="urn:microsoft.com/office/officeart/2008/layout/LinedList"/>
    <dgm:cxn modelId="{C60FA5D0-0533-4282-88C3-AB249E8A57A9}" type="presParOf" srcId="{DA442E49-5618-4D66-92F5-01F3CAA7CC93}" destId="{69AD61D7-2B24-4B43-86B2-11B9737E89CB}" srcOrd="6" destOrd="0" presId="urn:microsoft.com/office/officeart/2008/layout/LinedList"/>
    <dgm:cxn modelId="{8A949AB4-FE86-423D-A0C3-5594C049FC79}" type="presParOf" srcId="{DA442E49-5618-4D66-92F5-01F3CAA7CC93}" destId="{8A3EF3C7-F8BD-4B84-9BEF-F91BAF9AE5F0}" srcOrd="7" destOrd="0" presId="urn:microsoft.com/office/officeart/2008/layout/LinedList"/>
    <dgm:cxn modelId="{798F261D-83CF-4176-99F3-DC2F2ADAEB79}" type="presParOf" srcId="{8A3EF3C7-F8BD-4B84-9BEF-F91BAF9AE5F0}" destId="{6BC3C003-343F-49CD-A668-27B6E6071094}" srcOrd="0" destOrd="0" presId="urn:microsoft.com/office/officeart/2008/layout/LinedList"/>
    <dgm:cxn modelId="{05A21EA7-58E4-4746-B2D0-0EC22AF82115}" type="presParOf" srcId="{8A3EF3C7-F8BD-4B84-9BEF-F91BAF9AE5F0}" destId="{D642CF22-0F08-4772-9882-238BB826B9F2}" srcOrd="1" destOrd="0" presId="urn:microsoft.com/office/officeart/2008/layout/LinedList"/>
    <dgm:cxn modelId="{F9C4428C-B403-4D33-80B3-D803ADCA74C7}" type="presParOf" srcId="{8A3EF3C7-F8BD-4B84-9BEF-F91BAF9AE5F0}" destId="{81E24B71-4ABB-4625-AE45-096405E041A1}" srcOrd="2" destOrd="0" presId="urn:microsoft.com/office/officeart/2008/layout/LinedList"/>
    <dgm:cxn modelId="{5CCE6F3D-9CE2-4E0E-BB9C-F07284CB3F94}" type="presParOf" srcId="{DA442E49-5618-4D66-92F5-01F3CAA7CC93}" destId="{9820AAE8-AF48-4CF1-BCD0-17F3B585682F}" srcOrd="8" destOrd="0" presId="urn:microsoft.com/office/officeart/2008/layout/LinedList"/>
    <dgm:cxn modelId="{B1643ADF-579C-4D6C-8957-9C442290E9AC}" type="presParOf" srcId="{DA442E49-5618-4D66-92F5-01F3CAA7CC93}" destId="{95DA5999-15B2-4A7E-B755-8C44BFE2440E}" srcOrd="9"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FAFA5E7-5BA2-412B-8E9C-F0B0ACE17B8D}" type="doc">
      <dgm:prSet loTypeId="urn:microsoft.com/office/officeart/2005/8/layout/pList1" loCatId="list" qsTypeId="urn:microsoft.com/office/officeart/2005/8/quickstyle/simple1" qsCatId="simple" csTypeId="urn:microsoft.com/office/officeart/2005/8/colors/accent1_2" csCatId="accent1" phldr="1"/>
      <dgm:spPr/>
      <dgm:t>
        <a:bodyPr/>
        <a:lstStyle/>
        <a:p>
          <a:endParaRPr lang="tr-TR"/>
        </a:p>
      </dgm:t>
    </dgm:pt>
    <dgm:pt modelId="{569C922E-EE13-4441-920F-D3F1B5F39E7A}">
      <dgm:prSet phldrT="[Metin]" custT="1"/>
      <dgm:spPr/>
      <dgm:t>
        <a:bodyPr/>
        <a:lstStyle/>
        <a:p>
          <a:r>
            <a:rPr lang="tr-TR" sz="2400" dirty="0" smtClean="0">
              <a:latin typeface="Times New Roman" panose="02020603050405020304" pitchFamily="18" charset="0"/>
              <a:cs typeface="Times New Roman" panose="02020603050405020304" pitchFamily="18" charset="0"/>
            </a:rPr>
            <a:t>Yetkililerin imzasını</a:t>
          </a:r>
          <a:endParaRPr lang="tr-TR" sz="2400" dirty="0">
            <a:latin typeface="Times New Roman" panose="02020603050405020304" pitchFamily="18" charset="0"/>
            <a:cs typeface="Times New Roman" panose="02020603050405020304" pitchFamily="18" charset="0"/>
          </a:endParaRPr>
        </a:p>
      </dgm:t>
    </dgm:pt>
    <dgm:pt modelId="{C6503B1F-70F0-4D0C-B919-69C509D31CAA}" type="parTrans" cxnId="{2D359A52-4DAA-4951-990B-437B87D4A71F}">
      <dgm:prSet/>
      <dgm:spPr/>
      <dgm:t>
        <a:bodyPr/>
        <a:lstStyle/>
        <a:p>
          <a:endParaRPr lang="tr-TR"/>
        </a:p>
      </dgm:t>
    </dgm:pt>
    <dgm:pt modelId="{1F6EE37B-3166-458D-ABCE-9C509E0D3A97}" type="sibTrans" cxnId="{2D359A52-4DAA-4951-990B-437B87D4A71F}">
      <dgm:prSet/>
      <dgm:spPr/>
      <dgm:t>
        <a:bodyPr/>
        <a:lstStyle/>
        <a:p>
          <a:endParaRPr lang="tr-TR"/>
        </a:p>
      </dgm:t>
    </dgm:pt>
    <dgm:pt modelId="{E48F4987-2585-4823-899E-A215C0D9AF15}">
      <dgm:prSet phldrT="[Metin]" custT="1"/>
      <dgm:spPr/>
      <dgm:t>
        <a:bodyPr/>
        <a:lstStyle/>
        <a:p>
          <a:r>
            <a:rPr lang="tr-TR" sz="1800" dirty="0" smtClean="0">
              <a:latin typeface="Times New Roman" panose="02020603050405020304" pitchFamily="18" charset="0"/>
              <a:cs typeface="Times New Roman" panose="02020603050405020304" pitchFamily="18" charset="0"/>
            </a:rPr>
            <a:t>Ödemeye ilişkin ilgili mevzuatında sayılan belgelerin tamam olmasını</a:t>
          </a:r>
          <a:endParaRPr lang="tr-TR" sz="1800" dirty="0">
            <a:latin typeface="Times New Roman" panose="02020603050405020304" pitchFamily="18" charset="0"/>
            <a:cs typeface="Times New Roman" panose="02020603050405020304" pitchFamily="18" charset="0"/>
          </a:endParaRPr>
        </a:p>
      </dgm:t>
    </dgm:pt>
    <dgm:pt modelId="{2AE5B1CD-9193-4B80-95F4-2A8A35103CB9}" type="parTrans" cxnId="{2442B5E3-E924-4FC6-886C-4B7E30ECDAFD}">
      <dgm:prSet/>
      <dgm:spPr/>
      <dgm:t>
        <a:bodyPr/>
        <a:lstStyle/>
        <a:p>
          <a:endParaRPr lang="tr-TR"/>
        </a:p>
      </dgm:t>
    </dgm:pt>
    <dgm:pt modelId="{E47C4DA8-17D1-487C-94C0-147F1D00CA63}" type="sibTrans" cxnId="{2442B5E3-E924-4FC6-886C-4B7E30ECDAFD}">
      <dgm:prSet/>
      <dgm:spPr/>
      <dgm:t>
        <a:bodyPr/>
        <a:lstStyle/>
        <a:p>
          <a:endParaRPr lang="tr-TR"/>
        </a:p>
      </dgm:t>
    </dgm:pt>
    <dgm:pt modelId="{FFCDA0F0-AA9B-455E-920C-ECAFF9FF1229}">
      <dgm:prSet phldrT="[Metin]" custT="1"/>
      <dgm:spPr/>
      <dgm:t>
        <a:bodyPr/>
        <a:lstStyle/>
        <a:p>
          <a:r>
            <a:rPr lang="tr-TR" sz="2000" dirty="0" smtClean="0">
              <a:latin typeface="Times New Roman" panose="02020603050405020304" pitchFamily="18" charset="0"/>
              <a:cs typeface="Times New Roman" panose="02020603050405020304" pitchFamily="18" charset="0"/>
            </a:rPr>
            <a:t>Maddi hata bulunup bulunmadığını</a:t>
          </a:r>
          <a:endParaRPr lang="tr-TR" sz="2000" dirty="0">
            <a:latin typeface="Times New Roman" panose="02020603050405020304" pitchFamily="18" charset="0"/>
            <a:cs typeface="Times New Roman" panose="02020603050405020304" pitchFamily="18" charset="0"/>
          </a:endParaRPr>
        </a:p>
      </dgm:t>
    </dgm:pt>
    <dgm:pt modelId="{9F6DD695-F318-4CBD-91D9-E8E4345B0D6B}" type="parTrans" cxnId="{484DD869-D281-42CB-A31B-22A49360EBEA}">
      <dgm:prSet/>
      <dgm:spPr/>
      <dgm:t>
        <a:bodyPr/>
        <a:lstStyle/>
        <a:p>
          <a:endParaRPr lang="tr-TR"/>
        </a:p>
      </dgm:t>
    </dgm:pt>
    <dgm:pt modelId="{6774E195-52C9-4FDE-8B64-6AA52B425A13}" type="sibTrans" cxnId="{484DD869-D281-42CB-A31B-22A49360EBEA}">
      <dgm:prSet/>
      <dgm:spPr/>
      <dgm:t>
        <a:bodyPr/>
        <a:lstStyle/>
        <a:p>
          <a:endParaRPr lang="tr-TR"/>
        </a:p>
      </dgm:t>
    </dgm:pt>
    <dgm:pt modelId="{55D3F0C6-4AF7-4F5F-8F35-29A75489350A}">
      <dgm:prSet phldrT="[Metin]" custT="1"/>
      <dgm:spPr/>
      <dgm:t>
        <a:bodyPr/>
        <a:lstStyle/>
        <a:p>
          <a:r>
            <a:rPr lang="tr-TR" sz="2000" dirty="0" smtClean="0">
              <a:latin typeface="Times New Roman" panose="02020603050405020304" pitchFamily="18" charset="0"/>
              <a:cs typeface="Times New Roman" panose="02020603050405020304" pitchFamily="18" charset="0"/>
            </a:rPr>
            <a:t>Hak sahibinin kimliğine ilişkin bilgileri</a:t>
          </a:r>
          <a:endParaRPr lang="tr-TR" sz="2000" dirty="0">
            <a:latin typeface="Times New Roman" panose="02020603050405020304" pitchFamily="18" charset="0"/>
            <a:cs typeface="Times New Roman" panose="02020603050405020304" pitchFamily="18" charset="0"/>
          </a:endParaRPr>
        </a:p>
      </dgm:t>
    </dgm:pt>
    <dgm:pt modelId="{1188BE45-767B-4DF1-8D86-85D586600122}" type="parTrans" cxnId="{9758EA46-894C-420F-9BBC-B1D752B57D52}">
      <dgm:prSet/>
      <dgm:spPr/>
      <dgm:t>
        <a:bodyPr/>
        <a:lstStyle/>
        <a:p>
          <a:endParaRPr lang="tr-TR"/>
        </a:p>
      </dgm:t>
    </dgm:pt>
    <dgm:pt modelId="{3B3811A7-4C37-4FAC-A82F-6F6F348F419A}" type="sibTrans" cxnId="{9758EA46-894C-420F-9BBC-B1D752B57D52}">
      <dgm:prSet/>
      <dgm:spPr/>
      <dgm:t>
        <a:bodyPr/>
        <a:lstStyle/>
        <a:p>
          <a:endParaRPr lang="tr-TR"/>
        </a:p>
      </dgm:t>
    </dgm:pt>
    <dgm:pt modelId="{84192914-3D76-45EC-9648-70560ED167AF}" type="pres">
      <dgm:prSet presAssocID="{2FAFA5E7-5BA2-412B-8E9C-F0B0ACE17B8D}" presName="Name0" presStyleCnt="0">
        <dgm:presLayoutVars>
          <dgm:dir/>
          <dgm:resizeHandles val="exact"/>
        </dgm:presLayoutVars>
      </dgm:prSet>
      <dgm:spPr/>
      <dgm:t>
        <a:bodyPr/>
        <a:lstStyle/>
        <a:p>
          <a:endParaRPr lang="tr-TR"/>
        </a:p>
      </dgm:t>
    </dgm:pt>
    <dgm:pt modelId="{86FF2BFD-1A08-4CFC-BF2D-2E431723CC7F}" type="pres">
      <dgm:prSet presAssocID="{569C922E-EE13-4441-920F-D3F1B5F39E7A}" presName="compNode" presStyleCnt="0"/>
      <dgm:spPr/>
    </dgm:pt>
    <dgm:pt modelId="{61A6FAED-48C8-4781-A4A1-55705407B076}" type="pres">
      <dgm:prSet presAssocID="{569C922E-EE13-4441-920F-D3F1B5F39E7A}" presName="pict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Lst>
          </a:blip>
          <a:srcRect/>
          <a:stretch>
            <a:fillRect l="-46000" r="-46000"/>
          </a:stretch>
        </a:blipFill>
      </dgm:spPr>
    </dgm:pt>
    <dgm:pt modelId="{5D3604D9-BEEE-4731-B660-DF13AA0420B4}" type="pres">
      <dgm:prSet presAssocID="{569C922E-EE13-4441-920F-D3F1B5F39E7A}" presName="textRect" presStyleLbl="revTx" presStyleIdx="0" presStyleCnt="4">
        <dgm:presLayoutVars>
          <dgm:bulletEnabled val="1"/>
        </dgm:presLayoutVars>
      </dgm:prSet>
      <dgm:spPr/>
      <dgm:t>
        <a:bodyPr/>
        <a:lstStyle/>
        <a:p>
          <a:endParaRPr lang="tr-TR"/>
        </a:p>
      </dgm:t>
    </dgm:pt>
    <dgm:pt modelId="{3D8E7755-A360-46FB-965A-1FBC5A066FF0}" type="pres">
      <dgm:prSet presAssocID="{1F6EE37B-3166-458D-ABCE-9C509E0D3A97}" presName="sibTrans" presStyleLbl="sibTrans2D1" presStyleIdx="0" presStyleCnt="0"/>
      <dgm:spPr/>
      <dgm:t>
        <a:bodyPr/>
        <a:lstStyle/>
        <a:p>
          <a:endParaRPr lang="tr-TR"/>
        </a:p>
      </dgm:t>
    </dgm:pt>
    <dgm:pt modelId="{44CB51DB-E5B3-4A33-BCEC-415E0F07D89C}" type="pres">
      <dgm:prSet presAssocID="{E48F4987-2585-4823-899E-A215C0D9AF15}" presName="compNode" presStyleCnt="0"/>
      <dgm:spPr/>
    </dgm:pt>
    <dgm:pt modelId="{B3737C19-1105-42A7-A31E-39D6C84D2DD9}" type="pres">
      <dgm:prSet presAssocID="{E48F4987-2585-4823-899E-A215C0D9AF15}" presName="pictRect" presStyleLbl="node1" presStyleIdx="1" presStyleCnt="4"/>
      <dgm:spPr>
        <a:blipFill>
          <a:blip xmlns:r="http://schemas.openxmlformats.org/officeDocument/2006/relationships" r:embed="rId2" cstate="print">
            <a:extLst>
              <a:ext uri="{28A0092B-C50C-407E-A947-70E740481C1C}">
                <a14:useLocalDpi xmlns:a14="http://schemas.microsoft.com/office/drawing/2010/main" val="0"/>
              </a:ext>
            </a:extLst>
          </a:blip>
          <a:srcRect/>
          <a:stretch>
            <a:fillRect t="-4000" b="-4000"/>
          </a:stretch>
        </a:blipFill>
      </dgm:spPr>
    </dgm:pt>
    <dgm:pt modelId="{17D20020-B432-41B2-9AE5-5646858DF379}" type="pres">
      <dgm:prSet presAssocID="{E48F4987-2585-4823-899E-A215C0D9AF15}" presName="textRect" presStyleLbl="revTx" presStyleIdx="1" presStyleCnt="4">
        <dgm:presLayoutVars>
          <dgm:bulletEnabled val="1"/>
        </dgm:presLayoutVars>
      </dgm:prSet>
      <dgm:spPr/>
      <dgm:t>
        <a:bodyPr/>
        <a:lstStyle/>
        <a:p>
          <a:endParaRPr lang="tr-TR"/>
        </a:p>
      </dgm:t>
    </dgm:pt>
    <dgm:pt modelId="{32F324BC-9008-45CD-A86F-2CE2C41873EF}" type="pres">
      <dgm:prSet presAssocID="{E47C4DA8-17D1-487C-94C0-147F1D00CA63}" presName="sibTrans" presStyleLbl="sibTrans2D1" presStyleIdx="0" presStyleCnt="0"/>
      <dgm:spPr/>
      <dgm:t>
        <a:bodyPr/>
        <a:lstStyle/>
        <a:p>
          <a:endParaRPr lang="tr-TR"/>
        </a:p>
      </dgm:t>
    </dgm:pt>
    <dgm:pt modelId="{B1DDB1E1-F511-4BD2-BAE1-B89A036455A8}" type="pres">
      <dgm:prSet presAssocID="{FFCDA0F0-AA9B-455E-920C-ECAFF9FF1229}" presName="compNode" presStyleCnt="0"/>
      <dgm:spPr/>
    </dgm:pt>
    <dgm:pt modelId="{DEC08E0C-4D58-4B06-AEF8-1A3686FDD28E}" type="pres">
      <dgm:prSet presAssocID="{FFCDA0F0-AA9B-455E-920C-ECAFF9FF1229}" presName="pictRect" presStyleLbl="node1" presStyleIdx="2" presStyleCnt="4"/>
      <dgm:spPr>
        <a:blipFill>
          <a:blip xmlns:r="http://schemas.openxmlformats.org/officeDocument/2006/relationships" r:embed="rId3">
            <a:extLst>
              <a:ext uri="{28A0092B-C50C-407E-A947-70E740481C1C}">
                <a14:useLocalDpi xmlns:a14="http://schemas.microsoft.com/office/drawing/2010/main" val="0"/>
              </a:ext>
            </a:extLst>
          </a:blip>
          <a:srcRect/>
          <a:stretch>
            <a:fillRect t="-1000" b="-1000"/>
          </a:stretch>
        </a:blipFill>
      </dgm:spPr>
      <dgm:t>
        <a:bodyPr/>
        <a:lstStyle/>
        <a:p>
          <a:endParaRPr lang="tr-TR"/>
        </a:p>
      </dgm:t>
    </dgm:pt>
    <dgm:pt modelId="{96E6B626-FB8A-46A0-88A2-628CD45DEFCC}" type="pres">
      <dgm:prSet presAssocID="{FFCDA0F0-AA9B-455E-920C-ECAFF9FF1229}" presName="textRect" presStyleLbl="revTx" presStyleIdx="2" presStyleCnt="4">
        <dgm:presLayoutVars>
          <dgm:bulletEnabled val="1"/>
        </dgm:presLayoutVars>
      </dgm:prSet>
      <dgm:spPr/>
      <dgm:t>
        <a:bodyPr/>
        <a:lstStyle/>
        <a:p>
          <a:endParaRPr lang="tr-TR"/>
        </a:p>
      </dgm:t>
    </dgm:pt>
    <dgm:pt modelId="{341661BC-376A-4A2B-B5C4-4216F23AFF88}" type="pres">
      <dgm:prSet presAssocID="{6774E195-52C9-4FDE-8B64-6AA52B425A13}" presName="sibTrans" presStyleLbl="sibTrans2D1" presStyleIdx="0" presStyleCnt="0"/>
      <dgm:spPr/>
      <dgm:t>
        <a:bodyPr/>
        <a:lstStyle/>
        <a:p>
          <a:endParaRPr lang="tr-TR"/>
        </a:p>
      </dgm:t>
    </dgm:pt>
    <dgm:pt modelId="{3BD556C6-DDC3-4771-87E3-A8488848B3FE}" type="pres">
      <dgm:prSet presAssocID="{55D3F0C6-4AF7-4F5F-8F35-29A75489350A}" presName="compNode" presStyleCnt="0"/>
      <dgm:spPr/>
    </dgm:pt>
    <dgm:pt modelId="{D9843D29-63C4-4736-9AAE-639E4FB29584}" type="pres">
      <dgm:prSet presAssocID="{55D3F0C6-4AF7-4F5F-8F35-29A75489350A}" presName="pictRect" presStyleLbl="node1" presStyleIdx="3" presStyleCnt="4"/>
      <dgm:spPr>
        <a:blipFill>
          <a:blip xmlns:r="http://schemas.openxmlformats.org/officeDocument/2006/relationships" r:embed="rId4">
            <a:extLst>
              <a:ext uri="{28A0092B-C50C-407E-A947-70E740481C1C}">
                <a14:useLocalDpi xmlns:a14="http://schemas.microsoft.com/office/drawing/2010/main" val="0"/>
              </a:ext>
            </a:extLst>
          </a:blip>
          <a:srcRect/>
          <a:stretch>
            <a:fillRect t="-49000" b="-49000"/>
          </a:stretch>
        </a:blipFill>
      </dgm:spPr>
    </dgm:pt>
    <dgm:pt modelId="{47A20F2A-CB51-41B7-B240-8BD8CFACC729}" type="pres">
      <dgm:prSet presAssocID="{55D3F0C6-4AF7-4F5F-8F35-29A75489350A}" presName="textRect" presStyleLbl="revTx" presStyleIdx="3" presStyleCnt="4">
        <dgm:presLayoutVars>
          <dgm:bulletEnabled val="1"/>
        </dgm:presLayoutVars>
      </dgm:prSet>
      <dgm:spPr/>
      <dgm:t>
        <a:bodyPr/>
        <a:lstStyle/>
        <a:p>
          <a:endParaRPr lang="tr-TR"/>
        </a:p>
      </dgm:t>
    </dgm:pt>
  </dgm:ptLst>
  <dgm:cxnLst>
    <dgm:cxn modelId="{7FD27647-1CCC-4EB4-AA5F-DDC64653B14C}" type="presOf" srcId="{1F6EE37B-3166-458D-ABCE-9C509E0D3A97}" destId="{3D8E7755-A360-46FB-965A-1FBC5A066FF0}" srcOrd="0" destOrd="0" presId="urn:microsoft.com/office/officeart/2005/8/layout/pList1"/>
    <dgm:cxn modelId="{484DD869-D281-42CB-A31B-22A49360EBEA}" srcId="{2FAFA5E7-5BA2-412B-8E9C-F0B0ACE17B8D}" destId="{FFCDA0F0-AA9B-455E-920C-ECAFF9FF1229}" srcOrd="2" destOrd="0" parTransId="{9F6DD695-F318-4CBD-91D9-E8E4345B0D6B}" sibTransId="{6774E195-52C9-4FDE-8B64-6AA52B425A13}"/>
    <dgm:cxn modelId="{3655E455-0597-41CE-8A37-1F272FD5B28A}" type="presOf" srcId="{569C922E-EE13-4441-920F-D3F1B5F39E7A}" destId="{5D3604D9-BEEE-4731-B660-DF13AA0420B4}" srcOrd="0" destOrd="0" presId="urn:microsoft.com/office/officeart/2005/8/layout/pList1"/>
    <dgm:cxn modelId="{DAC4D265-1442-4EB0-A1C5-3A8B3EB557E5}" type="presOf" srcId="{2FAFA5E7-5BA2-412B-8E9C-F0B0ACE17B8D}" destId="{84192914-3D76-45EC-9648-70560ED167AF}" srcOrd="0" destOrd="0" presId="urn:microsoft.com/office/officeart/2005/8/layout/pList1"/>
    <dgm:cxn modelId="{2D359A52-4DAA-4951-990B-437B87D4A71F}" srcId="{2FAFA5E7-5BA2-412B-8E9C-F0B0ACE17B8D}" destId="{569C922E-EE13-4441-920F-D3F1B5F39E7A}" srcOrd="0" destOrd="0" parTransId="{C6503B1F-70F0-4D0C-B919-69C509D31CAA}" sibTransId="{1F6EE37B-3166-458D-ABCE-9C509E0D3A97}"/>
    <dgm:cxn modelId="{2442B5E3-E924-4FC6-886C-4B7E30ECDAFD}" srcId="{2FAFA5E7-5BA2-412B-8E9C-F0B0ACE17B8D}" destId="{E48F4987-2585-4823-899E-A215C0D9AF15}" srcOrd="1" destOrd="0" parTransId="{2AE5B1CD-9193-4B80-95F4-2A8A35103CB9}" sibTransId="{E47C4DA8-17D1-487C-94C0-147F1D00CA63}"/>
    <dgm:cxn modelId="{25D0DE66-F5A9-4EC5-A0D9-6800ACD75740}" type="presOf" srcId="{E47C4DA8-17D1-487C-94C0-147F1D00CA63}" destId="{32F324BC-9008-45CD-A86F-2CE2C41873EF}" srcOrd="0" destOrd="0" presId="urn:microsoft.com/office/officeart/2005/8/layout/pList1"/>
    <dgm:cxn modelId="{3B46B440-EB81-4755-9C45-EB6F6103D468}" type="presOf" srcId="{6774E195-52C9-4FDE-8B64-6AA52B425A13}" destId="{341661BC-376A-4A2B-B5C4-4216F23AFF88}" srcOrd="0" destOrd="0" presId="urn:microsoft.com/office/officeart/2005/8/layout/pList1"/>
    <dgm:cxn modelId="{A32D28CF-6C44-4B67-B124-FD14F5077B4D}" type="presOf" srcId="{FFCDA0F0-AA9B-455E-920C-ECAFF9FF1229}" destId="{96E6B626-FB8A-46A0-88A2-628CD45DEFCC}" srcOrd="0" destOrd="0" presId="urn:microsoft.com/office/officeart/2005/8/layout/pList1"/>
    <dgm:cxn modelId="{9758EA46-894C-420F-9BBC-B1D752B57D52}" srcId="{2FAFA5E7-5BA2-412B-8E9C-F0B0ACE17B8D}" destId="{55D3F0C6-4AF7-4F5F-8F35-29A75489350A}" srcOrd="3" destOrd="0" parTransId="{1188BE45-767B-4DF1-8D86-85D586600122}" sibTransId="{3B3811A7-4C37-4FAC-A82F-6F6F348F419A}"/>
    <dgm:cxn modelId="{AA930EC2-7F44-4EC7-9D93-9361D9066076}" type="presOf" srcId="{E48F4987-2585-4823-899E-A215C0D9AF15}" destId="{17D20020-B432-41B2-9AE5-5646858DF379}" srcOrd="0" destOrd="0" presId="urn:microsoft.com/office/officeart/2005/8/layout/pList1"/>
    <dgm:cxn modelId="{3F1C13A9-EF6B-4D79-A0E0-DBF927898B84}" type="presOf" srcId="{55D3F0C6-4AF7-4F5F-8F35-29A75489350A}" destId="{47A20F2A-CB51-41B7-B240-8BD8CFACC729}" srcOrd="0" destOrd="0" presId="urn:microsoft.com/office/officeart/2005/8/layout/pList1"/>
    <dgm:cxn modelId="{EE82F4CE-5308-48C2-8B81-16B917AFCD3D}" type="presParOf" srcId="{84192914-3D76-45EC-9648-70560ED167AF}" destId="{86FF2BFD-1A08-4CFC-BF2D-2E431723CC7F}" srcOrd="0" destOrd="0" presId="urn:microsoft.com/office/officeart/2005/8/layout/pList1"/>
    <dgm:cxn modelId="{78A75FB5-1EC8-4853-8E75-247206EBDE79}" type="presParOf" srcId="{86FF2BFD-1A08-4CFC-BF2D-2E431723CC7F}" destId="{61A6FAED-48C8-4781-A4A1-55705407B076}" srcOrd="0" destOrd="0" presId="urn:microsoft.com/office/officeart/2005/8/layout/pList1"/>
    <dgm:cxn modelId="{278B3745-9879-44DC-AFB7-D3F0D6711020}" type="presParOf" srcId="{86FF2BFD-1A08-4CFC-BF2D-2E431723CC7F}" destId="{5D3604D9-BEEE-4731-B660-DF13AA0420B4}" srcOrd="1" destOrd="0" presId="urn:microsoft.com/office/officeart/2005/8/layout/pList1"/>
    <dgm:cxn modelId="{38A3E687-E916-45B2-BDB8-21834E3AB76F}" type="presParOf" srcId="{84192914-3D76-45EC-9648-70560ED167AF}" destId="{3D8E7755-A360-46FB-965A-1FBC5A066FF0}" srcOrd="1" destOrd="0" presId="urn:microsoft.com/office/officeart/2005/8/layout/pList1"/>
    <dgm:cxn modelId="{07BA16DB-8D74-44EB-A3FB-C47D367126E5}" type="presParOf" srcId="{84192914-3D76-45EC-9648-70560ED167AF}" destId="{44CB51DB-E5B3-4A33-BCEC-415E0F07D89C}" srcOrd="2" destOrd="0" presId="urn:microsoft.com/office/officeart/2005/8/layout/pList1"/>
    <dgm:cxn modelId="{FF705E69-0E8A-4654-8D10-61803635C622}" type="presParOf" srcId="{44CB51DB-E5B3-4A33-BCEC-415E0F07D89C}" destId="{B3737C19-1105-42A7-A31E-39D6C84D2DD9}" srcOrd="0" destOrd="0" presId="urn:microsoft.com/office/officeart/2005/8/layout/pList1"/>
    <dgm:cxn modelId="{7F44B944-834A-4A81-9E8C-C36D6A2FE8D7}" type="presParOf" srcId="{44CB51DB-E5B3-4A33-BCEC-415E0F07D89C}" destId="{17D20020-B432-41B2-9AE5-5646858DF379}" srcOrd="1" destOrd="0" presId="urn:microsoft.com/office/officeart/2005/8/layout/pList1"/>
    <dgm:cxn modelId="{B7942977-395C-42F7-8DD8-730ED681BC22}" type="presParOf" srcId="{84192914-3D76-45EC-9648-70560ED167AF}" destId="{32F324BC-9008-45CD-A86F-2CE2C41873EF}" srcOrd="3" destOrd="0" presId="urn:microsoft.com/office/officeart/2005/8/layout/pList1"/>
    <dgm:cxn modelId="{8248D651-3B08-48A8-9130-9C04003C04FA}" type="presParOf" srcId="{84192914-3D76-45EC-9648-70560ED167AF}" destId="{B1DDB1E1-F511-4BD2-BAE1-B89A036455A8}" srcOrd="4" destOrd="0" presId="urn:microsoft.com/office/officeart/2005/8/layout/pList1"/>
    <dgm:cxn modelId="{D0F66DDF-D72F-437A-9A71-4CDD175A6ED4}" type="presParOf" srcId="{B1DDB1E1-F511-4BD2-BAE1-B89A036455A8}" destId="{DEC08E0C-4D58-4B06-AEF8-1A3686FDD28E}" srcOrd="0" destOrd="0" presId="urn:microsoft.com/office/officeart/2005/8/layout/pList1"/>
    <dgm:cxn modelId="{DC97D036-5D60-4618-AA93-8AFC862298F3}" type="presParOf" srcId="{B1DDB1E1-F511-4BD2-BAE1-B89A036455A8}" destId="{96E6B626-FB8A-46A0-88A2-628CD45DEFCC}" srcOrd="1" destOrd="0" presId="urn:microsoft.com/office/officeart/2005/8/layout/pList1"/>
    <dgm:cxn modelId="{61BB30B7-8C95-48C3-AD8D-BF34871E79F4}" type="presParOf" srcId="{84192914-3D76-45EC-9648-70560ED167AF}" destId="{341661BC-376A-4A2B-B5C4-4216F23AFF88}" srcOrd="5" destOrd="0" presId="urn:microsoft.com/office/officeart/2005/8/layout/pList1"/>
    <dgm:cxn modelId="{92A39934-4CA6-4545-9023-398F5C61C7F1}" type="presParOf" srcId="{84192914-3D76-45EC-9648-70560ED167AF}" destId="{3BD556C6-DDC3-4771-87E3-A8488848B3FE}" srcOrd="6" destOrd="0" presId="urn:microsoft.com/office/officeart/2005/8/layout/pList1"/>
    <dgm:cxn modelId="{A1591903-17EC-4EF7-83EF-86EE3CAAE1B1}" type="presParOf" srcId="{3BD556C6-DDC3-4771-87E3-A8488848B3FE}" destId="{D9843D29-63C4-4736-9AAE-639E4FB29584}" srcOrd="0" destOrd="0" presId="urn:microsoft.com/office/officeart/2005/8/layout/pList1"/>
    <dgm:cxn modelId="{A6BF3CAB-647C-43CD-A07B-6B0394E59652}" type="presParOf" srcId="{3BD556C6-DDC3-4771-87E3-A8488848B3FE}" destId="{47A20F2A-CB51-41B7-B240-8BD8CFACC729}" srcOrd="1" destOrd="0" presId="urn:microsoft.com/office/officeart/2005/8/layout/p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0834F23-E00E-4680-B6ED-8B10805A872B}"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tr-TR"/>
        </a:p>
      </dgm:t>
    </dgm:pt>
    <dgm:pt modelId="{B8D8CA8A-616C-4A24-B15C-DAED095ED9DB}">
      <dgm:prSet phldrT="[Metin]"/>
      <dgm:spPr/>
      <dgm:t>
        <a:bodyPr/>
        <a:lstStyle/>
        <a:p>
          <a:pPr algn="just"/>
          <a:r>
            <a:rPr lang="tr-TR" b="0" dirty="0" smtClean="0">
              <a:solidFill>
                <a:schemeClr val="accent2">
                  <a:lumMod val="50000"/>
                </a:schemeClr>
              </a:solidFill>
              <a:latin typeface="Times New Roman" panose="02020603050405020304" pitchFamily="18" charset="0"/>
              <a:cs typeface="Times New Roman" panose="02020603050405020304" pitchFamily="18" charset="0"/>
            </a:rPr>
            <a:t>Kamu görevlilerinin </a:t>
          </a:r>
          <a:r>
            <a:rPr lang="tr-TR" b="1" u="sng" dirty="0" smtClean="0">
              <a:solidFill>
                <a:schemeClr val="accent2">
                  <a:lumMod val="50000"/>
                </a:schemeClr>
              </a:solidFill>
              <a:latin typeface="Times New Roman" panose="02020603050405020304" pitchFamily="18" charset="0"/>
              <a:cs typeface="Times New Roman" panose="02020603050405020304" pitchFamily="18" charset="0"/>
            </a:rPr>
            <a:t>kasıt, kusur veya ihmallerinden </a:t>
          </a:r>
          <a:r>
            <a:rPr lang="tr-TR" b="0" dirty="0" smtClean="0">
              <a:solidFill>
                <a:schemeClr val="accent2">
                  <a:lumMod val="50000"/>
                </a:schemeClr>
              </a:solidFill>
              <a:latin typeface="Times New Roman" panose="02020603050405020304" pitchFamily="18" charset="0"/>
              <a:cs typeface="Times New Roman" panose="02020603050405020304" pitchFamily="18" charset="0"/>
            </a:rPr>
            <a:t>kaynaklanan </a:t>
          </a:r>
          <a:r>
            <a:rPr lang="tr-TR" b="1" u="sng" dirty="0" smtClean="0">
              <a:solidFill>
                <a:schemeClr val="accent2">
                  <a:lumMod val="50000"/>
                </a:schemeClr>
              </a:solidFill>
              <a:latin typeface="Times New Roman" panose="02020603050405020304" pitchFamily="18" charset="0"/>
              <a:cs typeface="Times New Roman" panose="02020603050405020304" pitchFamily="18" charset="0"/>
            </a:rPr>
            <a:t>mevzuata aykırı karar, işlem veya eylemleri </a:t>
          </a:r>
          <a:r>
            <a:rPr lang="tr-TR" b="0" dirty="0" smtClean="0">
              <a:solidFill>
                <a:schemeClr val="accent2">
                  <a:lumMod val="50000"/>
                </a:schemeClr>
              </a:solidFill>
              <a:latin typeface="Times New Roman" panose="02020603050405020304" pitchFamily="18" charset="0"/>
              <a:cs typeface="Times New Roman" panose="02020603050405020304" pitchFamily="18" charset="0"/>
            </a:rPr>
            <a:t>sonucunda kamu kaynağında </a:t>
          </a:r>
          <a:r>
            <a:rPr lang="tr-TR" b="1" u="sng" dirty="0" smtClean="0">
              <a:solidFill>
                <a:schemeClr val="accent2">
                  <a:lumMod val="50000"/>
                </a:schemeClr>
              </a:solidFill>
              <a:latin typeface="Times New Roman" panose="02020603050405020304" pitchFamily="18" charset="0"/>
              <a:cs typeface="Times New Roman" panose="02020603050405020304" pitchFamily="18" charset="0"/>
            </a:rPr>
            <a:t>artışa engel veya eksilmeye </a:t>
          </a:r>
          <a:r>
            <a:rPr lang="tr-TR" b="0" dirty="0" smtClean="0">
              <a:solidFill>
                <a:schemeClr val="accent2">
                  <a:lumMod val="50000"/>
                </a:schemeClr>
              </a:solidFill>
              <a:latin typeface="Times New Roman" panose="02020603050405020304" pitchFamily="18" charset="0"/>
              <a:cs typeface="Times New Roman" panose="02020603050405020304" pitchFamily="18" charset="0"/>
            </a:rPr>
            <a:t>neden olunmasıdır.</a:t>
          </a:r>
          <a:endParaRPr lang="tr-TR" b="0" dirty="0">
            <a:solidFill>
              <a:schemeClr val="accent2">
                <a:lumMod val="50000"/>
              </a:schemeClr>
            </a:solidFill>
            <a:latin typeface="Times New Roman" panose="02020603050405020304" pitchFamily="18" charset="0"/>
            <a:cs typeface="Times New Roman" panose="02020603050405020304" pitchFamily="18" charset="0"/>
          </a:endParaRPr>
        </a:p>
      </dgm:t>
    </dgm:pt>
    <dgm:pt modelId="{EC626FF4-3EA4-402C-9163-A2CAA7036448}" type="parTrans" cxnId="{12256253-0D73-48EE-B011-D6965B55DE89}">
      <dgm:prSet/>
      <dgm:spPr/>
      <dgm:t>
        <a:bodyPr/>
        <a:lstStyle/>
        <a:p>
          <a:endParaRPr lang="tr-TR"/>
        </a:p>
      </dgm:t>
    </dgm:pt>
    <dgm:pt modelId="{2BDEEBD9-60C1-4793-9580-C48AB15296C5}" type="sibTrans" cxnId="{12256253-0D73-48EE-B011-D6965B55DE89}">
      <dgm:prSet/>
      <dgm:spPr/>
      <dgm:t>
        <a:bodyPr/>
        <a:lstStyle/>
        <a:p>
          <a:endParaRPr lang="tr-TR"/>
        </a:p>
      </dgm:t>
    </dgm:pt>
    <dgm:pt modelId="{774FFCBC-41AD-4CD1-B72B-837E297679E3}">
      <dgm:prSet phldrT="[Metin]" custT="1"/>
      <dgm:spPr/>
      <dgm:t>
        <a:bodyPr/>
        <a:lstStyle/>
        <a:p>
          <a:r>
            <a:rPr lang="tr-TR" sz="2000" b="0" dirty="0" smtClean="0">
              <a:latin typeface="Times New Roman" panose="02020603050405020304" pitchFamily="18" charset="0"/>
              <a:cs typeface="Times New Roman" panose="02020603050405020304" pitchFamily="18" charset="0"/>
            </a:rPr>
            <a:t>İş, mal veya hizmet karşılığı olarak belirlenen tutardan fazla ödeme yapılması</a:t>
          </a:r>
          <a:endParaRPr lang="tr-TR" sz="2000" b="0" dirty="0">
            <a:latin typeface="Times New Roman" panose="02020603050405020304" pitchFamily="18" charset="0"/>
            <a:cs typeface="Times New Roman" panose="02020603050405020304" pitchFamily="18" charset="0"/>
          </a:endParaRPr>
        </a:p>
      </dgm:t>
    </dgm:pt>
    <dgm:pt modelId="{D90C9EBE-71A2-47DC-B292-B2717A19BF20}" type="parTrans" cxnId="{58E77721-1CC1-421A-9D60-F82DB3E9B33F}">
      <dgm:prSet/>
      <dgm:spPr/>
      <dgm:t>
        <a:bodyPr/>
        <a:lstStyle/>
        <a:p>
          <a:endParaRPr lang="tr-TR"/>
        </a:p>
      </dgm:t>
    </dgm:pt>
    <dgm:pt modelId="{3AC65DD0-4853-4CC3-8AAC-F03B00A8F93C}" type="sibTrans" cxnId="{58E77721-1CC1-421A-9D60-F82DB3E9B33F}">
      <dgm:prSet/>
      <dgm:spPr/>
      <dgm:t>
        <a:bodyPr/>
        <a:lstStyle/>
        <a:p>
          <a:endParaRPr lang="tr-TR"/>
        </a:p>
      </dgm:t>
    </dgm:pt>
    <dgm:pt modelId="{9878107E-F601-4268-8188-029424B56081}">
      <dgm:prSet phldrT="[Metin]" custT="1"/>
      <dgm:spPr/>
      <dgm:t>
        <a:bodyPr/>
        <a:lstStyle/>
        <a:p>
          <a:r>
            <a:rPr lang="tr-TR" sz="2000" dirty="0" smtClean="0">
              <a:latin typeface="Times New Roman" panose="02020603050405020304" pitchFamily="18" charset="0"/>
              <a:cs typeface="Times New Roman" panose="02020603050405020304" pitchFamily="18" charset="0"/>
            </a:rPr>
            <a:t>İdare gelirlerinin tarh, tahakkuk veya tahsil işlemlerinin mevzuata uygun bir şekilde yapılmaması</a:t>
          </a:r>
          <a:endParaRPr lang="tr-TR" sz="2000" dirty="0">
            <a:latin typeface="Times New Roman" panose="02020603050405020304" pitchFamily="18" charset="0"/>
            <a:cs typeface="Times New Roman" panose="02020603050405020304" pitchFamily="18" charset="0"/>
          </a:endParaRPr>
        </a:p>
      </dgm:t>
    </dgm:pt>
    <dgm:pt modelId="{3F09894D-EC5A-4DAE-945C-CB80C8FB8F01}" type="parTrans" cxnId="{3BDE2548-6BC8-4E3B-8427-3E9E90C15F72}">
      <dgm:prSet/>
      <dgm:spPr/>
      <dgm:t>
        <a:bodyPr/>
        <a:lstStyle/>
        <a:p>
          <a:endParaRPr lang="tr-TR"/>
        </a:p>
      </dgm:t>
    </dgm:pt>
    <dgm:pt modelId="{05270035-5E66-4EB9-9215-04F787B5CDE5}" type="sibTrans" cxnId="{3BDE2548-6BC8-4E3B-8427-3E9E90C15F72}">
      <dgm:prSet/>
      <dgm:spPr/>
      <dgm:t>
        <a:bodyPr/>
        <a:lstStyle/>
        <a:p>
          <a:endParaRPr lang="tr-TR"/>
        </a:p>
      </dgm:t>
    </dgm:pt>
    <dgm:pt modelId="{2444FA45-1E66-4C73-B4FE-5204A766FF4F}">
      <dgm:prSet phldrT="[Metin]" custT="1"/>
      <dgm:spPr/>
      <dgm:t>
        <a:bodyPr/>
        <a:lstStyle/>
        <a:p>
          <a:r>
            <a:rPr lang="tr-TR" sz="2000" dirty="0" smtClean="0">
              <a:latin typeface="Times New Roman" panose="02020603050405020304" pitchFamily="18" charset="0"/>
              <a:cs typeface="Times New Roman" panose="02020603050405020304" pitchFamily="18" charset="0"/>
            </a:rPr>
            <a:t>Mevzuatında öngörülmediği halde ödeme yapılması</a:t>
          </a:r>
          <a:endParaRPr lang="tr-TR" sz="2000" dirty="0">
            <a:latin typeface="Times New Roman" panose="02020603050405020304" pitchFamily="18" charset="0"/>
            <a:cs typeface="Times New Roman" panose="02020603050405020304" pitchFamily="18" charset="0"/>
          </a:endParaRPr>
        </a:p>
      </dgm:t>
    </dgm:pt>
    <dgm:pt modelId="{FD7BC1A0-9157-4891-A07B-63EE323AB87A}" type="parTrans" cxnId="{D941E863-A32A-4ADC-9436-87835A9936C3}">
      <dgm:prSet/>
      <dgm:spPr/>
      <dgm:t>
        <a:bodyPr/>
        <a:lstStyle/>
        <a:p>
          <a:endParaRPr lang="tr-TR"/>
        </a:p>
      </dgm:t>
    </dgm:pt>
    <dgm:pt modelId="{14C3E360-A00E-4736-A20D-F703F9CD1376}" type="sibTrans" cxnId="{D941E863-A32A-4ADC-9436-87835A9936C3}">
      <dgm:prSet/>
      <dgm:spPr/>
      <dgm:t>
        <a:bodyPr/>
        <a:lstStyle/>
        <a:p>
          <a:endParaRPr lang="tr-TR"/>
        </a:p>
      </dgm:t>
    </dgm:pt>
    <dgm:pt modelId="{DB3E8D59-EB67-47BF-A3D4-59CC8E2EFFF6}">
      <dgm:prSet phldrT="[Metin]" custT="1"/>
      <dgm:spPr/>
      <dgm:t>
        <a:bodyPr/>
        <a:lstStyle/>
        <a:p>
          <a:r>
            <a:rPr lang="tr-TR" sz="2000" dirty="0" smtClean="0">
              <a:latin typeface="Times New Roman" panose="02020603050405020304" pitchFamily="18" charset="0"/>
              <a:cs typeface="Times New Roman" panose="02020603050405020304" pitchFamily="18" charset="0"/>
            </a:rPr>
            <a:t>Mal alınmadan, iş veya hizmet yaptırılmadan ödeme yapılması</a:t>
          </a:r>
          <a:endParaRPr lang="tr-TR" sz="2000" dirty="0">
            <a:latin typeface="Times New Roman" panose="02020603050405020304" pitchFamily="18" charset="0"/>
            <a:cs typeface="Times New Roman" panose="02020603050405020304" pitchFamily="18" charset="0"/>
          </a:endParaRPr>
        </a:p>
      </dgm:t>
    </dgm:pt>
    <dgm:pt modelId="{80A0F909-1201-4DCA-BACA-20DDA53BCE2E}" type="parTrans" cxnId="{6A48C9A2-79F3-4DCD-AA1B-AD1F99B91875}">
      <dgm:prSet/>
      <dgm:spPr/>
      <dgm:t>
        <a:bodyPr/>
        <a:lstStyle/>
        <a:p>
          <a:endParaRPr lang="tr-TR"/>
        </a:p>
      </dgm:t>
    </dgm:pt>
    <dgm:pt modelId="{A4535FEF-4902-46F7-9AF1-444AB370652D}" type="sibTrans" cxnId="{6A48C9A2-79F3-4DCD-AA1B-AD1F99B91875}">
      <dgm:prSet/>
      <dgm:spPr/>
      <dgm:t>
        <a:bodyPr/>
        <a:lstStyle/>
        <a:p>
          <a:endParaRPr lang="tr-TR"/>
        </a:p>
      </dgm:t>
    </dgm:pt>
    <dgm:pt modelId="{1F699B0F-BDE0-4C19-BBE6-CFC8429583C2}">
      <dgm:prSet phldrT="[Metin]" custT="1"/>
      <dgm:spPr/>
      <dgm:t>
        <a:bodyPr/>
        <a:lstStyle/>
        <a:p>
          <a:r>
            <a:rPr lang="tr-TR" sz="2000" dirty="0" smtClean="0">
              <a:latin typeface="Times New Roman" panose="02020603050405020304" pitchFamily="18" charset="0"/>
              <a:cs typeface="Times New Roman" panose="02020603050405020304" pitchFamily="18" charset="0"/>
            </a:rPr>
            <a:t>Transfer niteliğindeki giderlerde, fazla veya yersiz ödemede bulunulması</a:t>
          </a:r>
          <a:endParaRPr lang="tr-TR" sz="2000" dirty="0">
            <a:latin typeface="Times New Roman" panose="02020603050405020304" pitchFamily="18" charset="0"/>
            <a:cs typeface="Times New Roman" panose="02020603050405020304" pitchFamily="18" charset="0"/>
          </a:endParaRPr>
        </a:p>
      </dgm:t>
    </dgm:pt>
    <dgm:pt modelId="{6C30EDA2-B4DD-4144-9B6B-4ED2030E52E2}" type="parTrans" cxnId="{E92572EB-A4DE-4885-ACCC-C6B1D9CF2EAB}">
      <dgm:prSet/>
      <dgm:spPr/>
      <dgm:t>
        <a:bodyPr/>
        <a:lstStyle/>
        <a:p>
          <a:endParaRPr lang="tr-TR"/>
        </a:p>
      </dgm:t>
    </dgm:pt>
    <dgm:pt modelId="{B99D21AD-7CA8-41C7-B202-A0CD4E55E859}" type="sibTrans" cxnId="{E92572EB-A4DE-4885-ACCC-C6B1D9CF2EAB}">
      <dgm:prSet/>
      <dgm:spPr/>
      <dgm:t>
        <a:bodyPr/>
        <a:lstStyle/>
        <a:p>
          <a:endParaRPr lang="tr-TR"/>
        </a:p>
      </dgm:t>
    </dgm:pt>
    <dgm:pt modelId="{2B426ED4-D681-463A-9DB9-C61FF2FEB944}">
      <dgm:prSet phldrT="[Metin]" custT="1"/>
      <dgm:spPr/>
      <dgm:t>
        <a:bodyPr/>
        <a:lstStyle/>
        <a:p>
          <a:r>
            <a:rPr lang="tr-TR" sz="2000" dirty="0" smtClean="0">
              <a:latin typeface="Times New Roman" panose="02020603050405020304" pitchFamily="18" charset="0"/>
              <a:cs typeface="Times New Roman" panose="02020603050405020304" pitchFamily="18" charset="0"/>
            </a:rPr>
            <a:t>İş, mal veya hizmetin rayiç bedelinden daha yüksek fiyatla alınması veya yaptırılması</a:t>
          </a:r>
          <a:endParaRPr lang="tr-TR" sz="2000" dirty="0">
            <a:latin typeface="Times New Roman" panose="02020603050405020304" pitchFamily="18" charset="0"/>
            <a:cs typeface="Times New Roman" panose="02020603050405020304" pitchFamily="18" charset="0"/>
          </a:endParaRPr>
        </a:p>
      </dgm:t>
    </dgm:pt>
    <dgm:pt modelId="{D8509FFE-1008-4923-8C22-C7FD65ADA32A}" type="parTrans" cxnId="{60025A09-0443-467C-975B-10C884DF35EB}">
      <dgm:prSet/>
      <dgm:spPr/>
      <dgm:t>
        <a:bodyPr/>
        <a:lstStyle/>
        <a:p>
          <a:endParaRPr lang="tr-TR"/>
        </a:p>
      </dgm:t>
    </dgm:pt>
    <dgm:pt modelId="{9E4E032F-B43C-4547-B4AE-E18E244C4DD7}" type="sibTrans" cxnId="{60025A09-0443-467C-975B-10C884DF35EB}">
      <dgm:prSet/>
      <dgm:spPr/>
      <dgm:t>
        <a:bodyPr/>
        <a:lstStyle/>
        <a:p>
          <a:endParaRPr lang="tr-TR"/>
        </a:p>
      </dgm:t>
    </dgm:pt>
    <dgm:pt modelId="{C39869C0-6620-4E47-BCDA-414DBCE9F806}" type="pres">
      <dgm:prSet presAssocID="{D0834F23-E00E-4680-B6ED-8B10805A872B}" presName="vert0" presStyleCnt="0">
        <dgm:presLayoutVars>
          <dgm:dir/>
          <dgm:animOne val="branch"/>
          <dgm:animLvl val="lvl"/>
        </dgm:presLayoutVars>
      </dgm:prSet>
      <dgm:spPr/>
      <dgm:t>
        <a:bodyPr/>
        <a:lstStyle/>
        <a:p>
          <a:endParaRPr lang="tr-TR"/>
        </a:p>
      </dgm:t>
    </dgm:pt>
    <dgm:pt modelId="{7CF28860-B06C-4558-B810-CDF515FC224B}" type="pres">
      <dgm:prSet presAssocID="{B8D8CA8A-616C-4A24-B15C-DAED095ED9DB}" presName="thickLine" presStyleLbl="alignNode1" presStyleIdx="0" presStyleCnt="1"/>
      <dgm:spPr/>
    </dgm:pt>
    <dgm:pt modelId="{28C2B557-350E-405D-9F1A-B9C2581A407C}" type="pres">
      <dgm:prSet presAssocID="{B8D8CA8A-616C-4A24-B15C-DAED095ED9DB}" presName="horz1" presStyleCnt="0"/>
      <dgm:spPr/>
    </dgm:pt>
    <dgm:pt modelId="{585840B0-D085-425D-A610-41DD2451680C}" type="pres">
      <dgm:prSet presAssocID="{B8D8CA8A-616C-4A24-B15C-DAED095ED9DB}" presName="tx1" presStyleLbl="revTx" presStyleIdx="0" presStyleCnt="7" custScaleX="170578"/>
      <dgm:spPr/>
      <dgm:t>
        <a:bodyPr/>
        <a:lstStyle/>
        <a:p>
          <a:endParaRPr lang="tr-TR"/>
        </a:p>
      </dgm:t>
    </dgm:pt>
    <dgm:pt modelId="{A4F73F63-B3ED-4E3A-8383-23CCFBADF408}" type="pres">
      <dgm:prSet presAssocID="{B8D8CA8A-616C-4A24-B15C-DAED095ED9DB}" presName="vert1" presStyleCnt="0"/>
      <dgm:spPr/>
    </dgm:pt>
    <dgm:pt modelId="{882EC760-917B-4F29-B782-EF8FD9254914}" type="pres">
      <dgm:prSet presAssocID="{774FFCBC-41AD-4CD1-B72B-837E297679E3}" presName="vertSpace2a" presStyleCnt="0"/>
      <dgm:spPr/>
    </dgm:pt>
    <dgm:pt modelId="{2C688D76-3D98-4AA2-9F93-EBFB5EC1AF22}" type="pres">
      <dgm:prSet presAssocID="{774FFCBC-41AD-4CD1-B72B-837E297679E3}" presName="horz2" presStyleCnt="0"/>
      <dgm:spPr/>
    </dgm:pt>
    <dgm:pt modelId="{B7C71F66-23F9-4A69-86BB-86B80BDE869A}" type="pres">
      <dgm:prSet presAssocID="{774FFCBC-41AD-4CD1-B72B-837E297679E3}" presName="horzSpace2" presStyleCnt="0"/>
      <dgm:spPr/>
    </dgm:pt>
    <dgm:pt modelId="{0DA332CA-D8C6-4B5B-8651-EC7C27E4DC48}" type="pres">
      <dgm:prSet presAssocID="{774FFCBC-41AD-4CD1-B72B-837E297679E3}" presName="tx2" presStyleLbl="revTx" presStyleIdx="1" presStyleCnt="7"/>
      <dgm:spPr/>
      <dgm:t>
        <a:bodyPr/>
        <a:lstStyle/>
        <a:p>
          <a:endParaRPr lang="tr-TR"/>
        </a:p>
      </dgm:t>
    </dgm:pt>
    <dgm:pt modelId="{B64CC2AC-34FC-490E-AD41-60E8F7FD224E}" type="pres">
      <dgm:prSet presAssocID="{774FFCBC-41AD-4CD1-B72B-837E297679E3}" presName="vert2" presStyleCnt="0"/>
      <dgm:spPr/>
    </dgm:pt>
    <dgm:pt modelId="{78594EAB-D23E-489F-B74F-9A24B7D05D83}" type="pres">
      <dgm:prSet presAssocID="{774FFCBC-41AD-4CD1-B72B-837E297679E3}" presName="thinLine2b" presStyleLbl="callout" presStyleIdx="0" presStyleCnt="6"/>
      <dgm:spPr/>
      <dgm:t>
        <a:bodyPr/>
        <a:lstStyle/>
        <a:p>
          <a:endParaRPr lang="tr-TR"/>
        </a:p>
      </dgm:t>
    </dgm:pt>
    <dgm:pt modelId="{980AC983-B5B3-461B-BAB5-C7D25A70D351}" type="pres">
      <dgm:prSet presAssocID="{774FFCBC-41AD-4CD1-B72B-837E297679E3}" presName="vertSpace2b" presStyleCnt="0"/>
      <dgm:spPr/>
    </dgm:pt>
    <dgm:pt modelId="{A377C1DE-189C-408F-98FA-7891FA61E41E}" type="pres">
      <dgm:prSet presAssocID="{DB3E8D59-EB67-47BF-A3D4-59CC8E2EFFF6}" presName="horz2" presStyleCnt="0"/>
      <dgm:spPr/>
    </dgm:pt>
    <dgm:pt modelId="{32AD7060-B326-4C37-B8CA-047D723678E8}" type="pres">
      <dgm:prSet presAssocID="{DB3E8D59-EB67-47BF-A3D4-59CC8E2EFFF6}" presName="horzSpace2" presStyleCnt="0"/>
      <dgm:spPr/>
    </dgm:pt>
    <dgm:pt modelId="{5E978B27-F10D-4CAC-8240-14A85B9E3743}" type="pres">
      <dgm:prSet presAssocID="{DB3E8D59-EB67-47BF-A3D4-59CC8E2EFFF6}" presName="tx2" presStyleLbl="revTx" presStyleIdx="2" presStyleCnt="7"/>
      <dgm:spPr/>
      <dgm:t>
        <a:bodyPr/>
        <a:lstStyle/>
        <a:p>
          <a:endParaRPr lang="tr-TR"/>
        </a:p>
      </dgm:t>
    </dgm:pt>
    <dgm:pt modelId="{A582437E-D43F-45CE-9F75-103D7495BDC4}" type="pres">
      <dgm:prSet presAssocID="{DB3E8D59-EB67-47BF-A3D4-59CC8E2EFFF6}" presName="vert2" presStyleCnt="0"/>
      <dgm:spPr/>
    </dgm:pt>
    <dgm:pt modelId="{4E4B5247-3B38-42F8-A74F-AF7E3471ACC8}" type="pres">
      <dgm:prSet presAssocID="{DB3E8D59-EB67-47BF-A3D4-59CC8E2EFFF6}" presName="thinLine2b" presStyleLbl="callout" presStyleIdx="1" presStyleCnt="6"/>
      <dgm:spPr/>
    </dgm:pt>
    <dgm:pt modelId="{1D2AA303-7C01-4539-94C0-5E016E0EBE3F}" type="pres">
      <dgm:prSet presAssocID="{DB3E8D59-EB67-47BF-A3D4-59CC8E2EFFF6}" presName="vertSpace2b" presStyleCnt="0"/>
      <dgm:spPr/>
    </dgm:pt>
    <dgm:pt modelId="{4BFD4A00-B4AC-4431-932C-EBB17C267872}" type="pres">
      <dgm:prSet presAssocID="{1F699B0F-BDE0-4C19-BBE6-CFC8429583C2}" presName="horz2" presStyleCnt="0"/>
      <dgm:spPr/>
    </dgm:pt>
    <dgm:pt modelId="{B03229B2-BE43-4A1A-B358-1B9F021992E0}" type="pres">
      <dgm:prSet presAssocID="{1F699B0F-BDE0-4C19-BBE6-CFC8429583C2}" presName="horzSpace2" presStyleCnt="0"/>
      <dgm:spPr/>
    </dgm:pt>
    <dgm:pt modelId="{A3A78995-0646-484B-B8C9-367074783A9F}" type="pres">
      <dgm:prSet presAssocID="{1F699B0F-BDE0-4C19-BBE6-CFC8429583C2}" presName="tx2" presStyleLbl="revTx" presStyleIdx="3" presStyleCnt="7"/>
      <dgm:spPr/>
      <dgm:t>
        <a:bodyPr/>
        <a:lstStyle/>
        <a:p>
          <a:endParaRPr lang="tr-TR"/>
        </a:p>
      </dgm:t>
    </dgm:pt>
    <dgm:pt modelId="{0D93A7C8-B334-4FFE-AAA6-6203A4097D61}" type="pres">
      <dgm:prSet presAssocID="{1F699B0F-BDE0-4C19-BBE6-CFC8429583C2}" presName="vert2" presStyleCnt="0"/>
      <dgm:spPr/>
    </dgm:pt>
    <dgm:pt modelId="{659B4D0E-877A-40C8-B3B5-4C4E28A6041B}" type="pres">
      <dgm:prSet presAssocID="{1F699B0F-BDE0-4C19-BBE6-CFC8429583C2}" presName="thinLine2b" presStyleLbl="callout" presStyleIdx="2" presStyleCnt="6"/>
      <dgm:spPr/>
    </dgm:pt>
    <dgm:pt modelId="{65F70D91-076D-4149-B2C8-76826249C261}" type="pres">
      <dgm:prSet presAssocID="{1F699B0F-BDE0-4C19-BBE6-CFC8429583C2}" presName="vertSpace2b" presStyleCnt="0"/>
      <dgm:spPr/>
    </dgm:pt>
    <dgm:pt modelId="{2A59B73D-7EE7-4406-BBA2-E43E7562A889}" type="pres">
      <dgm:prSet presAssocID="{2B426ED4-D681-463A-9DB9-C61FF2FEB944}" presName="horz2" presStyleCnt="0"/>
      <dgm:spPr/>
    </dgm:pt>
    <dgm:pt modelId="{634F05BA-E214-4E3D-97D3-91CDE662FCB6}" type="pres">
      <dgm:prSet presAssocID="{2B426ED4-D681-463A-9DB9-C61FF2FEB944}" presName="horzSpace2" presStyleCnt="0"/>
      <dgm:spPr/>
    </dgm:pt>
    <dgm:pt modelId="{2710EE77-DF08-4DD7-ACE9-854ED0EC38D3}" type="pres">
      <dgm:prSet presAssocID="{2B426ED4-D681-463A-9DB9-C61FF2FEB944}" presName="tx2" presStyleLbl="revTx" presStyleIdx="4" presStyleCnt="7"/>
      <dgm:spPr/>
      <dgm:t>
        <a:bodyPr/>
        <a:lstStyle/>
        <a:p>
          <a:endParaRPr lang="tr-TR"/>
        </a:p>
      </dgm:t>
    </dgm:pt>
    <dgm:pt modelId="{21FE859B-2049-4425-8BAC-C28231B83B14}" type="pres">
      <dgm:prSet presAssocID="{2B426ED4-D681-463A-9DB9-C61FF2FEB944}" presName="vert2" presStyleCnt="0"/>
      <dgm:spPr/>
    </dgm:pt>
    <dgm:pt modelId="{B5D244D3-12A0-4D76-B6CE-43FAEF641CE4}" type="pres">
      <dgm:prSet presAssocID="{2B426ED4-D681-463A-9DB9-C61FF2FEB944}" presName="thinLine2b" presStyleLbl="callout" presStyleIdx="3" presStyleCnt="6"/>
      <dgm:spPr/>
    </dgm:pt>
    <dgm:pt modelId="{EBD3F9E6-53EF-43DB-8DF4-60CAF243F3DD}" type="pres">
      <dgm:prSet presAssocID="{2B426ED4-D681-463A-9DB9-C61FF2FEB944}" presName="vertSpace2b" presStyleCnt="0"/>
      <dgm:spPr/>
    </dgm:pt>
    <dgm:pt modelId="{DC5A59FD-E807-46A6-A86C-6BA4C0AE6921}" type="pres">
      <dgm:prSet presAssocID="{9878107E-F601-4268-8188-029424B56081}" presName="horz2" presStyleCnt="0"/>
      <dgm:spPr/>
    </dgm:pt>
    <dgm:pt modelId="{58AA46CF-9F1F-4486-9865-756B2FA91F82}" type="pres">
      <dgm:prSet presAssocID="{9878107E-F601-4268-8188-029424B56081}" presName="horzSpace2" presStyleCnt="0"/>
      <dgm:spPr/>
    </dgm:pt>
    <dgm:pt modelId="{D3A65621-4421-42CD-B982-8450A39B68B9}" type="pres">
      <dgm:prSet presAssocID="{9878107E-F601-4268-8188-029424B56081}" presName="tx2" presStyleLbl="revTx" presStyleIdx="5" presStyleCnt="7"/>
      <dgm:spPr/>
      <dgm:t>
        <a:bodyPr/>
        <a:lstStyle/>
        <a:p>
          <a:endParaRPr lang="tr-TR"/>
        </a:p>
      </dgm:t>
    </dgm:pt>
    <dgm:pt modelId="{95E18A01-A08A-4500-B855-DC6EBB4C4855}" type="pres">
      <dgm:prSet presAssocID="{9878107E-F601-4268-8188-029424B56081}" presName="vert2" presStyleCnt="0"/>
      <dgm:spPr/>
    </dgm:pt>
    <dgm:pt modelId="{319AC5C5-BC76-4E74-BFC2-3DF1C850F60F}" type="pres">
      <dgm:prSet presAssocID="{9878107E-F601-4268-8188-029424B56081}" presName="thinLine2b" presStyleLbl="callout" presStyleIdx="4" presStyleCnt="6"/>
      <dgm:spPr/>
    </dgm:pt>
    <dgm:pt modelId="{6ED9AE91-AFD4-4DF3-9541-ED864D1AC0D2}" type="pres">
      <dgm:prSet presAssocID="{9878107E-F601-4268-8188-029424B56081}" presName="vertSpace2b" presStyleCnt="0"/>
      <dgm:spPr/>
    </dgm:pt>
    <dgm:pt modelId="{DDC2DA38-BA48-4CF3-877F-397159649478}" type="pres">
      <dgm:prSet presAssocID="{2444FA45-1E66-4C73-B4FE-5204A766FF4F}" presName="horz2" presStyleCnt="0"/>
      <dgm:spPr/>
    </dgm:pt>
    <dgm:pt modelId="{75DFB853-69A6-4A5C-8078-58C12E956E9F}" type="pres">
      <dgm:prSet presAssocID="{2444FA45-1E66-4C73-B4FE-5204A766FF4F}" presName="horzSpace2" presStyleCnt="0"/>
      <dgm:spPr/>
    </dgm:pt>
    <dgm:pt modelId="{C2FB9366-5B66-45AE-B73E-A3FB52CB25EF}" type="pres">
      <dgm:prSet presAssocID="{2444FA45-1E66-4C73-B4FE-5204A766FF4F}" presName="tx2" presStyleLbl="revTx" presStyleIdx="6" presStyleCnt="7"/>
      <dgm:spPr/>
      <dgm:t>
        <a:bodyPr/>
        <a:lstStyle/>
        <a:p>
          <a:endParaRPr lang="tr-TR"/>
        </a:p>
      </dgm:t>
    </dgm:pt>
    <dgm:pt modelId="{31F86C02-6FE3-44AD-9F63-06C34878EA7D}" type="pres">
      <dgm:prSet presAssocID="{2444FA45-1E66-4C73-B4FE-5204A766FF4F}" presName="vert2" presStyleCnt="0"/>
      <dgm:spPr/>
    </dgm:pt>
    <dgm:pt modelId="{ECF15B67-5EFB-400D-AFE6-837E6D9BACA8}" type="pres">
      <dgm:prSet presAssocID="{2444FA45-1E66-4C73-B4FE-5204A766FF4F}" presName="thinLine2b" presStyleLbl="callout" presStyleIdx="5" presStyleCnt="6"/>
      <dgm:spPr/>
    </dgm:pt>
    <dgm:pt modelId="{3F7B5BDD-4D2F-4098-BA75-896251768393}" type="pres">
      <dgm:prSet presAssocID="{2444FA45-1E66-4C73-B4FE-5204A766FF4F}" presName="vertSpace2b" presStyleCnt="0"/>
      <dgm:spPr/>
    </dgm:pt>
  </dgm:ptLst>
  <dgm:cxnLst>
    <dgm:cxn modelId="{3BDE2548-6BC8-4E3B-8427-3E9E90C15F72}" srcId="{B8D8CA8A-616C-4A24-B15C-DAED095ED9DB}" destId="{9878107E-F601-4268-8188-029424B56081}" srcOrd="4" destOrd="0" parTransId="{3F09894D-EC5A-4DAE-945C-CB80C8FB8F01}" sibTransId="{05270035-5E66-4EB9-9215-04F787B5CDE5}"/>
    <dgm:cxn modelId="{D1F68797-58B5-4256-8006-EB5110E1A1D8}" type="presOf" srcId="{1F699B0F-BDE0-4C19-BBE6-CFC8429583C2}" destId="{A3A78995-0646-484B-B8C9-367074783A9F}" srcOrd="0" destOrd="0" presId="urn:microsoft.com/office/officeart/2008/layout/LinedList"/>
    <dgm:cxn modelId="{60025A09-0443-467C-975B-10C884DF35EB}" srcId="{B8D8CA8A-616C-4A24-B15C-DAED095ED9DB}" destId="{2B426ED4-D681-463A-9DB9-C61FF2FEB944}" srcOrd="3" destOrd="0" parTransId="{D8509FFE-1008-4923-8C22-C7FD65ADA32A}" sibTransId="{9E4E032F-B43C-4547-B4AE-E18E244C4DD7}"/>
    <dgm:cxn modelId="{58E77721-1CC1-421A-9D60-F82DB3E9B33F}" srcId="{B8D8CA8A-616C-4A24-B15C-DAED095ED9DB}" destId="{774FFCBC-41AD-4CD1-B72B-837E297679E3}" srcOrd="0" destOrd="0" parTransId="{D90C9EBE-71A2-47DC-B292-B2717A19BF20}" sibTransId="{3AC65DD0-4853-4CC3-8AAC-F03B00A8F93C}"/>
    <dgm:cxn modelId="{E92572EB-A4DE-4885-ACCC-C6B1D9CF2EAB}" srcId="{B8D8CA8A-616C-4A24-B15C-DAED095ED9DB}" destId="{1F699B0F-BDE0-4C19-BBE6-CFC8429583C2}" srcOrd="2" destOrd="0" parTransId="{6C30EDA2-B4DD-4144-9B6B-4ED2030E52E2}" sibTransId="{B99D21AD-7CA8-41C7-B202-A0CD4E55E859}"/>
    <dgm:cxn modelId="{305B88D1-C10D-4B09-AE08-2B435ACB2FD4}" type="presOf" srcId="{DB3E8D59-EB67-47BF-A3D4-59CC8E2EFFF6}" destId="{5E978B27-F10D-4CAC-8240-14A85B9E3743}" srcOrd="0" destOrd="0" presId="urn:microsoft.com/office/officeart/2008/layout/LinedList"/>
    <dgm:cxn modelId="{74F8802B-0047-44B9-912F-6C2DF95597F9}" type="presOf" srcId="{2B426ED4-D681-463A-9DB9-C61FF2FEB944}" destId="{2710EE77-DF08-4DD7-ACE9-854ED0EC38D3}" srcOrd="0" destOrd="0" presId="urn:microsoft.com/office/officeart/2008/layout/LinedList"/>
    <dgm:cxn modelId="{5631B2E9-262D-4A86-9126-6838752FFA0F}" type="presOf" srcId="{2444FA45-1E66-4C73-B4FE-5204A766FF4F}" destId="{C2FB9366-5B66-45AE-B73E-A3FB52CB25EF}" srcOrd="0" destOrd="0" presId="urn:microsoft.com/office/officeart/2008/layout/LinedList"/>
    <dgm:cxn modelId="{DD26E83D-98BC-408D-B510-CA5A00A7FB4D}" type="presOf" srcId="{9878107E-F601-4268-8188-029424B56081}" destId="{D3A65621-4421-42CD-B982-8450A39B68B9}" srcOrd="0" destOrd="0" presId="urn:microsoft.com/office/officeart/2008/layout/LinedList"/>
    <dgm:cxn modelId="{0B92E415-C307-4208-9C4C-0442952390F4}" type="presOf" srcId="{D0834F23-E00E-4680-B6ED-8B10805A872B}" destId="{C39869C0-6620-4E47-BCDA-414DBCE9F806}" srcOrd="0" destOrd="0" presId="urn:microsoft.com/office/officeart/2008/layout/LinedList"/>
    <dgm:cxn modelId="{A91AE95F-103B-445E-8B61-71C8A3ECEC43}" type="presOf" srcId="{774FFCBC-41AD-4CD1-B72B-837E297679E3}" destId="{0DA332CA-D8C6-4B5B-8651-EC7C27E4DC48}" srcOrd="0" destOrd="0" presId="urn:microsoft.com/office/officeart/2008/layout/LinedList"/>
    <dgm:cxn modelId="{6A48C9A2-79F3-4DCD-AA1B-AD1F99B91875}" srcId="{B8D8CA8A-616C-4A24-B15C-DAED095ED9DB}" destId="{DB3E8D59-EB67-47BF-A3D4-59CC8E2EFFF6}" srcOrd="1" destOrd="0" parTransId="{80A0F909-1201-4DCA-BACA-20DDA53BCE2E}" sibTransId="{A4535FEF-4902-46F7-9AF1-444AB370652D}"/>
    <dgm:cxn modelId="{12256253-0D73-48EE-B011-D6965B55DE89}" srcId="{D0834F23-E00E-4680-B6ED-8B10805A872B}" destId="{B8D8CA8A-616C-4A24-B15C-DAED095ED9DB}" srcOrd="0" destOrd="0" parTransId="{EC626FF4-3EA4-402C-9163-A2CAA7036448}" sibTransId="{2BDEEBD9-60C1-4793-9580-C48AB15296C5}"/>
    <dgm:cxn modelId="{D941E863-A32A-4ADC-9436-87835A9936C3}" srcId="{B8D8CA8A-616C-4A24-B15C-DAED095ED9DB}" destId="{2444FA45-1E66-4C73-B4FE-5204A766FF4F}" srcOrd="5" destOrd="0" parTransId="{FD7BC1A0-9157-4891-A07B-63EE323AB87A}" sibTransId="{14C3E360-A00E-4736-A20D-F703F9CD1376}"/>
    <dgm:cxn modelId="{C5C4B09A-30E2-4162-8668-5A0012542C7F}" type="presOf" srcId="{B8D8CA8A-616C-4A24-B15C-DAED095ED9DB}" destId="{585840B0-D085-425D-A610-41DD2451680C}" srcOrd="0" destOrd="0" presId="urn:microsoft.com/office/officeart/2008/layout/LinedList"/>
    <dgm:cxn modelId="{ED32C643-9D29-4D0B-8941-A28D4F45FE62}" type="presParOf" srcId="{C39869C0-6620-4E47-BCDA-414DBCE9F806}" destId="{7CF28860-B06C-4558-B810-CDF515FC224B}" srcOrd="0" destOrd="0" presId="urn:microsoft.com/office/officeart/2008/layout/LinedList"/>
    <dgm:cxn modelId="{13B598FF-7B35-4E52-A7F1-54E0A441E6E1}" type="presParOf" srcId="{C39869C0-6620-4E47-BCDA-414DBCE9F806}" destId="{28C2B557-350E-405D-9F1A-B9C2581A407C}" srcOrd="1" destOrd="0" presId="urn:microsoft.com/office/officeart/2008/layout/LinedList"/>
    <dgm:cxn modelId="{7B69EDF9-B24D-4F35-8365-3C845B0237EF}" type="presParOf" srcId="{28C2B557-350E-405D-9F1A-B9C2581A407C}" destId="{585840B0-D085-425D-A610-41DD2451680C}" srcOrd="0" destOrd="0" presId="urn:microsoft.com/office/officeart/2008/layout/LinedList"/>
    <dgm:cxn modelId="{4FC72C99-2462-4AD9-BB87-D458BE152D04}" type="presParOf" srcId="{28C2B557-350E-405D-9F1A-B9C2581A407C}" destId="{A4F73F63-B3ED-4E3A-8383-23CCFBADF408}" srcOrd="1" destOrd="0" presId="urn:microsoft.com/office/officeart/2008/layout/LinedList"/>
    <dgm:cxn modelId="{A3CB3F47-4EF6-466E-AE40-6120773D90C5}" type="presParOf" srcId="{A4F73F63-B3ED-4E3A-8383-23CCFBADF408}" destId="{882EC760-917B-4F29-B782-EF8FD9254914}" srcOrd="0" destOrd="0" presId="urn:microsoft.com/office/officeart/2008/layout/LinedList"/>
    <dgm:cxn modelId="{C9E2466E-4CF4-4814-A71D-316B2C05E4CE}" type="presParOf" srcId="{A4F73F63-B3ED-4E3A-8383-23CCFBADF408}" destId="{2C688D76-3D98-4AA2-9F93-EBFB5EC1AF22}" srcOrd="1" destOrd="0" presId="urn:microsoft.com/office/officeart/2008/layout/LinedList"/>
    <dgm:cxn modelId="{50AD009E-0151-4B9A-8165-A3A0AD8C9F74}" type="presParOf" srcId="{2C688D76-3D98-4AA2-9F93-EBFB5EC1AF22}" destId="{B7C71F66-23F9-4A69-86BB-86B80BDE869A}" srcOrd="0" destOrd="0" presId="urn:microsoft.com/office/officeart/2008/layout/LinedList"/>
    <dgm:cxn modelId="{15568697-1677-4D25-B777-E1C1660DBA35}" type="presParOf" srcId="{2C688D76-3D98-4AA2-9F93-EBFB5EC1AF22}" destId="{0DA332CA-D8C6-4B5B-8651-EC7C27E4DC48}" srcOrd="1" destOrd="0" presId="urn:microsoft.com/office/officeart/2008/layout/LinedList"/>
    <dgm:cxn modelId="{023E9C45-528C-45F2-9FFA-B03B9F7B352C}" type="presParOf" srcId="{2C688D76-3D98-4AA2-9F93-EBFB5EC1AF22}" destId="{B64CC2AC-34FC-490E-AD41-60E8F7FD224E}" srcOrd="2" destOrd="0" presId="urn:microsoft.com/office/officeart/2008/layout/LinedList"/>
    <dgm:cxn modelId="{C7A6C26F-6952-40E1-8EFD-A892D3780874}" type="presParOf" srcId="{A4F73F63-B3ED-4E3A-8383-23CCFBADF408}" destId="{78594EAB-D23E-489F-B74F-9A24B7D05D83}" srcOrd="2" destOrd="0" presId="urn:microsoft.com/office/officeart/2008/layout/LinedList"/>
    <dgm:cxn modelId="{4E8D1F60-4DBB-4C12-99A1-484E13F7E94A}" type="presParOf" srcId="{A4F73F63-B3ED-4E3A-8383-23CCFBADF408}" destId="{980AC983-B5B3-461B-BAB5-C7D25A70D351}" srcOrd="3" destOrd="0" presId="urn:microsoft.com/office/officeart/2008/layout/LinedList"/>
    <dgm:cxn modelId="{6E70C4A3-64CE-498C-AEBC-54E46C58AA41}" type="presParOf" srcId="{A4F73F63-B3ED-4E3A-8383-23CCFBADF408}" destId="{A377C1DE-189C-408F-98FA-7891FA61E41E}" srcOrd="4" destOrd="0" presId="urn:microsoft.com/office/officeart/2008/layout/LinedList"/>
    <dgm:cxn modelId="{9347A0D1-4ED5-4632-8231-C902F6ADBDA5}" type="presParOf" srcId="{A377C1DE-189C-408F-98FA-7891FA61E41E}" destId="{32AD7060-B326-4C37-B8CA-047D723678E8}" srcOrd="0" destOrd="0" presId="urn:microsoft.com/office/officeart/2008/layout/LinedList"/>
    <dgm:cxn modelId="{A0A89F47-5249-41F8-8F07-91CCB66CF1AF}" type="presParOf" srcId="{A377C1DE-189C-408F-98FA-7891FA61E41E}" destId="{5E978B27-F10D-4CAC-8240-14A85B9E3743}" srcOrd="1" destOrd="0" presId="urn:microsoft.com/office/officeart/2008/layout/LinedList"/>
    <dgm:cxn modelId="{35585E1F-4D2E-491C-96E6-A3CAAE34A638}" type="presParOf" srcId="{A377C1DE-189C-408F-98FA-7891FA61E41E}" destId="{A582437E-D43F-45CE-9F75-103D7495BDC4}" srcOrd="2" destOrd="0" presId="urn:microsoft.com/office/officeart/2008/layout/LinedList"/>
    <dgm:cxn modelId="{B17B3FAF-4A97-4691-B575-AE544CEDB53E}" type="presParOf" srcId="{A4F73F63-B3ED-4E3A-8383-23CCFBADF408}" destId="{4E4B5247-3B38-42F8-A74F-AF7E3471ACC8}" srcOrd="5" destOrd="0" presId="urn:microsoft.com/office/officeart/2008/layout/LinedList"/>
    <dgm:cxn modelId="{CF1A7E95-517D-4C97-971F-CAD6D96C42F2}" type="presParOf" srcId="{A4F73F63-B3ED-4E3A-8383-23CCFBADF408}" destId="{1D2AA303-7C01-4539-94C0-5E016E0EBE3F}" srcOrd="6" destOrd="0" presId="urn:microsoft.com/office/officeart/2008/layout/LinedList"/>
    <dgm:cxn modelId="{04E6541A-AB7A-4603-A678-CD5CEFCC8DFE}" type="presParOf" srcId="{A4F73F63-B3ED-4E3A-8383-23CCFBADF408}" destId="{4BFD4A00-B4AC-4431-932C-EBB17C267872}" srcOrd="7" destOrd="0" presId="urn:microsoft.com/office/officeart/2008/layout/LinedList"/>
    <dgm:cxn modelId="{281F22D8-054C-47D1-94BE-50EA4891EC76}" type="presParOf" srcId="{4BFD4A00-B4AC-4431-932C-EBB17C267872}" destId="{B03229B2-BE43-4A1A-B358-1B9F021992E0}" srcOrd="0" destOrd="0" presId="urn:microsoft.com/office/officeart/2008/layout/LinedList"/>
    <dgm:cxn modelId="{68773054-50B8-4E93-89AF-72242BABAEAA}" type="presParOf" srcId="{4BFD4A00-B4AC-4431-932C-EBB17C267872}" destId="{A3A78995-0646-484B-B8C9-367074783A9F}" srcOrd="1" destOrd="0" presId="urn:microsoft.com/office/officeart/2008/layout/LinedList"/>
    <dgm:cxn modelId="{026A3DE7-7CF3-4F40-8A2D-6454A61670C6}" type="presParOf" srcId="{4BFD4A00-B4AC-4431-932C-EBB17C267872}" destId="{0D93A7C8-B334-4FFE-AAA6-6203A4097D61}" srcOrd="2" destOrd="0" presId="urn:microsoft.com/office/officeart/2008/layout/LinedList"/>
    <dgm:cxn modelId="{A2477810-5161-4F8E-B9BE-30189BA1C033}" type="presParOf" srcId="{A4F73F63-B3ED-4E3A-8383-23CCFBADF408}" destId="{659B4D0E-877A-40C8-B3B5-4C4E28A6041B}" srcOrd="8" destOrd="0" presId="urn:microsoft.com/office/officeart/2008/layout/LinedList"/>
    <dgm:cxn modelId="{620B186A-499E-4A58-BB75-D54B81DD1148}" type="presParOf" srcId="{A4F73F63-B3ED-4E3A-8383-23CCFBADF408}" destId="{65F70D91-076D-4149-B2C8-76826249C261}" srcOrd="9" destOrd="0" presId="urn:microsoft.com/office/officeart/2008/layout/LinedList"/>
    <dgm:cxn modelId="{3B2E59A9-6D17-4B90-9132-E528486A43DA}" type="presParOf" srcId="{A4F73F63-B3ED-4E3A-8383-23CCFBADF408}" destId="{2A59B73D-7EE7-4406-BBA2-E43E7562A889}" srcOrd="10" destOrd="0" presId="urn:microsoft.com/office/officeart/2008/layout/LinedList"/>
    <dgm:cxn modelId="{B964B8AA-CC93-4B07-BB3A-B22751A8E761}" type="presParOf" srcId="{2A59B73D-7EE7-4406-BBA2-E43E7562A889}" destId="{634F05BA-E214-4E3D-97D3-91CDE662FCB6}" srcOrd="0" destOrd="0" presId="urn:microsoft.com/office/officeart/2008/layout/LinedList"/>
    <dgm:cxn modelId="{E6E1B5C4-B558-4B9A-8D96-0C58E0CAA8C7}" type="presParOf" srcId="{2A59B73D-7EE7-4406-BBA2-E43E7562A889}" destId="{2710EE77-DF08-4DD7-ACE9-854ED0EC38D3}" srcOrd="1" destOrd="0" presId="urn:microsoft.com/office/officeart/2008/layout/LinedList"/>
    <dgm:cxn modelId="{F7EABB7A-92F2-4AD7-974E-DEFE488C5F64}" type="presParOf" srcId="{2A59B73D-7EE7-4406-BBA2-E43E7562A889}" destId="{21FE859B-2049-4425-8BAC-C28231B83B14}" srcOrd="2" destOrd="0" presId="urn:microsoft.com/office/officeart/2008/layout/LinedList"/>
    <dgm:cxn modelId="{DD65F2B0-2939-478E-8802-8DA051BE2317}" type="presParOf" srcId="{A4F73F63-B3ED-4E3A-8383-23CCFBADF408}" destId="{B5D244D3-12A0-4D76-B6CE-43FAEF641CE4}" srcOrd="11" destOrd="0" presId="urn:microsoft.com/office/officeart/2008/layout/LinedList"/>
    <dgm:cxn modelId="{8EF2CB05-EDCF-4D83-ACB3-274F90220C38}" type="presParOf" srcId="{A4F73F63-B3ED-4E3A-8383-23CCFBADF408}" destId="{EBD3F9E6-53EF-43DB-8DF4-60CAF243F3DD}" srcOrd="12" destOrd="0" presId="urn:microsoft.com/office/officeart/2008/layout/LinedList"/>
    <dgm:cxn modelId="{F83FDFA2-94D3-4E1A-824B-8EA22E91C590}" type="presParOf" srcId="{A4F73F63-B3ED-4E3A-8383-23CCFBADF408}" destId="{DC5A59FD-E807-46A6-A86C-6BA4C0AE6921}" srcOrd="13" destOrd="0" presId="urn:microsoft.com/office/officeart/2008/layout/LinedList"/>
    <dgm:cxn modelId="{97CA2B51-E51E-4D82-A649-32BF5DB4597B}" type="presParOf" srcId="{DC5A59FD-E807-46A6-A86C-6BA4C0AE6921}" destId="{58AA46CF-9F1F-4486-9865-756B2FA91F82}" srcOrd="0" destOrd="0" presId="urn:microsoft.com/office/officeart/2008/layout/LinedList"/>
    <dgm:cxn modelId="{6094E96E-63C5-4813-92C2-8C65666B0658}" type="presParOf" srcId="{DC5A59FD-E807-46A6-A86C-6BA4C0AE6921}" destId="{D3A65621-4421-42CD-B982-8450A39B68B9}" srcOrd="1" destOrd="0" presId="urn:microsoft.com/office/officeart/2008/layout/LinedList"/>
    <dgm:cxn modelId="{02EE95BD-E621-4B21-8AFC-F07B87E02B95}" type="presParOf" srcId="{DC5A59FD-E807-46A6-A86C-6BA4C0AE6921}" destId="{95E18A01-A08A-4500-B855-DC6EBB4C4855}" srcOrd="2" destOrd="0" presId="urn:microsoft.com/office/officeart/2008/layout/LinedList"/>
    <dgm:cxn modelId="{5EA3AA56-59BC-4A9F-B016-D230BAF9794D}" type="presParOf" srcId="{A4F73F63-B3ED-4E3A-8383-23CCFBADF408}" destId="{319AC5C5-BC76-4E74-BFC2-3DF1C850F60F}" srcOrd="14" destOrd="0" presId="urn:microsoft.com/office/officeart/2008/layout/LinedList"/>
    <dgm:cxn modelId="{C0740793-5D39-4FF8-AC4F-D64CDD1E682C}" type="presParOf" srcId="{A4F73F63-B3ED-4E3A-8383-23CCFBADF408}" destId="{6ED9AE91-AFD4-4DF3-9541-ED864D1AC0D2}" srcOrd="15" destOrd="0" presId="urn:microsoft.com/office/officeart/2008/layout/LinedList"/>
    <dgm:cxn modelId="{10E18D45-4FC5-435F-8B25-AD7C78F7A099}" type="presParOf" srcId="{A4F73F63-B3ED-4E3A-8383-23CCFBADF408}" destId="{DDC2DA38-BA48-4CF3-877F-397159649478}" srcOrd="16" destOrd="0" presId="urn:microsoft.com/office/officeart/2008/layout/LinedList"/>
    <dgm:cxn modelId="{953D66C9-00B1-4954-8E90-0E164A5CAC43}" type="presParOf" srcId="{DDC2DA38-BA48-4CF3-877F-397159649478}" destId="{75DFB853-69A6-4A5C-8078-58C12E956E9F}" srcOrd="0" destOrd="0" presId="urn:microsoft.com/office/officeart/2008/layout/LinedList"/>
    <dgm:cxn modelId="{05F84901-CA4F-44AE-BCD6-55FA24D4B4A4}" type="presParOf" srcId="{DDC2DA38-BA48-4CF3-877F-397159649478}" destId="{C2FB9366-5B66-45AE-B73E-A3FB52CB25EF}" srcOrd="1" destOrd="0" presId="urn:microsoft.com/office/officeart/2008/layout/LinedList"/>
    <dgm:cxn modelId="{A62F1929-4580-427E-BFCE-DA1056144276}" type="presParOf" srcId="{DDC2DA38-BA48-4CF3-877F-397159649478}" destId="{31F86C02-6FE3-44AD-9F63-06C34878EA7D}" srcOrd="2" destOrd="0" presId="urn:microsoft.com/office/officeart/2008/layout/LinedList"/>
    <dgm:cxn modelId="{8F5C7E56-0D67-4DF7-B991-02683C11DB80}" type="presParOf" srcId="{A4F73F63-B3ED-4E3A-8383-23CCFBADF408}" destId="{ECF15B67-5EFB-400D-AFE6-837E6D9BACA8}" srcOrd="17" destOrd="0" presId="urn:microsoft.com/office/officeart/2008/layout/LinedList"/>
    <dgm:cxn modelId="{016FF9DE-AC52-4FC1-96B2-1DFC5518C0DD}" type="presParOf" srcId="{A4F73F63-B3ED-4E3A-8383-23CCFBADF408}" destId="{3F7B5BDD-4D2F-4098-BA75-896251768393}" srcOrd="18"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9F438E28-C32D-4BD3-8619-912115D069B5}"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tr-TR"/>
        </a:p>
      </dgm:t>
    </dgm:pt>
    <dgm:pt modelId="{02E4B1CE-BD29-4A31-AA4C-C13F1A8271E3}">
      <dgm:prSet phldrT="[Metin]"/>
      <dgm:spPr/>
      <dgm:t>
        <a:bodyPr anchor="ctr"/>
        <a:lstStyle/>
        <a:p>
          <a:pPr algn="just"/>
          <a:r>
            <a:rPr lang="tr-TR" dirty="0" smtClean="0">
              <a:solidFill>
                <a:schemeClr val="accent2">
                  <a:lumMod val="50000"/>
                </a:schemeClr>
              </a:solidFill>
              <a:latin typeface="Times New Roman" panose="02020603050405020304" pitchFamily="18" charset="0"/>
              <a:cs typeface="Times New Roman" panose="02020603050405020304" pitchFamily="18" charset="0"/>
            </a:rPr>
            <a:t>Kamu idarelerinin </a:t>
          </a:r>
          <a:r>
            <a:rPr lang="tr-TR" b="1" dirty="0" smtClean="0">
              <a:solidFill>
                <a:schemeClr val="accent2">
                  <a:lumMod val="50000"/>
                </a:schemeClr>
              </a:solidFill>
              <a:latin typeface="Times New Roman" panose="02020603050405020304" pitchFamily="18" charset="0"/>
              <a:cs typeface="Times New Roman" panose="02020603050405020304" pitchFamily="18" charset="0"/>
            </a:rPr>
            <a:t>hesap verme sorumluluğu çerçevesinde</a:t>
          </a:r>
          <a:r>
            <a:rPr lang="tr-TR" dirty="0" smtClean="0">
              <a:solidFill>
                <a:schemeClr val="accent2">
                  <a:lumMod val="50000"/>
                </a:schemeClr>
              </a:solidFill>
              <a:latin typeface="Times New Roman" panose="02020603050405020304" pitchFamily="18" charset="0"/>
              <a:cs typeface="Times New Roman" panose="02020603050405020304" pitchFamily="18" charset="0"/>
            </a:rPr>
            <a:t>, yönetimin malî faaliyet, karar ve işlemlerinin; kanunlara, kurumsal amaç, hedef ve planlara uygunluk yönünden incelenmesi ve sonuçların </a:t>
          </a:r>
          <a:r>
            <a:rPr lang="tr-TR" b="1" dirty="0" smtClean="0">
              <a:solidFill>
                <a:schemeClr val="accent2">
                  <a:lumMod val="50000"/>
                </a:schemeClr>
              </a:solidFill>
              <a:latin typeface="Times New Roman" panose="02020603050405020304" pitchFamily="18" charset="0"/>
              <a:cs typeface="Times New Roman" panose="02020603050405020304" pitchFamily="18" charset="0"/>
            </a:rPr>
            <a:t>Sayıştay tarafından</a:t>
          </a:r>
          <a:r>
            <a:rPr lang="tr-TR" dirty="0" smtClean="0">
              <a:solidFill>
                <a:schemeClr val="accent2">
                  <a:lumMod val="50000"/>
                </a:schemeClr>
              </a:solidFill>
              <a:latin typeface="Times New Roman" panose="02020603050405020304" pitchFamily="18" charset="0"/>
              <a:cs typeface="Times New Roman" panose="02020603050405020304" pitchFamily="18" charset="0"/>
            </a:rPr>
            <a:t> TBMM’ye raporlanmasıdır.</a:t>
          </a:r>
          <a:endParaRPr lang="tr-TR" dirty="0">
            <a:solidFill>
              <a:schemeClr val="accent2">
                <a:lumMod val="50000"/>
              </a:schemeClr>
            </a:solidFill>
            <a:latin typeface="Times New Roman" panose="02020603050405020304" pitchFamily="18" charset="0"/>
            <a:cs typeface="Times New Roman" panose="02020603050405020304" pitchFamily="18" charset="0"/>
          </a:endParaRPr>
        </a:p>
      </dgm:t>
    </dgm:pt>
    <dgm:pt modelId="{6F56FBAB-92FF-49C6-8583-4F88D786C88B}" type="parTrans" cxnId="{41B4FE9F-C82D-4062-809A-8A2FA39FD1D0}">
      <dgm:prSet/>
      <dgm:spPr/>
      <dgm:t>
        <a:bodyPr/>
        <a:lstStyle/>
        <a:p>
          <a:endParaRPr lang="tr-TR"/>
        </a:p>
      </dgm:t>
    </dgm:pt>
    <dgm:pt modelId="{EB931CCB-A36C-490B-9FF0-A2804E5C7885}" type="sibTrans" cxnId="{41B4FE9F-C82D-4062-809A-8A2FA39FD1D0}">
      <dgm:prSet/>
      <dgm:spPr/>
      <dgm:t>
        <a:bodyPr/>
        <a:lstStyle/>
        <a:p>
          <a:endParaRPr lang="tr-TR"/>
        </a:p>
      </dgm:t>
    </dgm:pt>
    <dgm:pt modelId="{A7143833-BFD9-4984-B0A8-B7D6ABB5EE57}">
      <dgm:prSet phldrT="[Metin]"/>
      <dgm:spPr/>
      <dgm:t>
        <a:bodyPr/>
        <a:lstStyle/>
        <a:p>
          <a:r>
            <a:rPr lang="tr-TR" dirty="0" smtClean="0"/>
            <a:t>-Düzenlilik Denetimi</a:t>
          </a:r>
        </a:p>
      </dgm:t>
    </dgm:pt>
    <dgm:pt modelId="{599654EC-AA9C-4561-9754-38244CD9F8D3}" type="parTrans" cxnId="{ACEBEFA4-FAAB-4584-987F-32F2613C4C64}">
      <dgm:prSet/>
      <dgm:spPr/>
      <dgm:t>
        <a:bodyPr/>
        <a:lstStyle/>
        <a:p>
          <a:endParaRPr lang="tr-TR"/>
        </a:p>
      </dgm:t>
    </dgm:pt>
    <dgm:pt modelId="{EA667D34-F2C2-4096-AE28-BBA44D344DB1}" type="sibTrans" cxnId="{ACEBEFA4-FAAB-4584-987F-32F2613C4C64}">
      <dgm:prSet/>
      <dgm:spPr/>
      <dgm:t>
        <a:bodyPr/>
        <a:lstStyle/>
        <a:p>
          <a:endParaRPr lang="tr-TR"/>
        </a:p>
      </dgm:t>
    </dgm:pt>
    <dgm:pt modelId="{490A56ED-1EF9-440A-93A3-1F380778BC06}">
      <dgm:prSet phldrT="[Metin]"/>
      <dgm:spPr/>
      <dgm:t>
        <a:bodyPr/>
        <a:lstStyle/>
        <a:p>
          <a:r>
            <a:rPr lang="tr-TR" dirty="0" smtClean="0"/>
            <a:t>-Performans Denetimi</a:t>
          </a:r>
          <a:endParaRPr lang="tr-TR" dirty="0"/>
        </a:p>
      </dgm:t>
    </dgm:pt>
    <dgm:pt modelId="{31557CC5-B36B-4FDB-ADF8-FBAF1EB081D8}" type="parTrans" cxnId="{FD13C240-C03E-4716-9EDB-164E282E9108}">
      <dgm:prSet/>
      <dgm:spPr/>
      <dgm:t>
        <a:bodyPr/>
        <a:lstStyle/>
        <a:p>
          <a:endParaRPr lang="tr-TR"/>
        </a:p>
      </dgm:t>
    </dgm:pt>
    <dgm:pt modelId="{8D18CDC2-A50A-46EA-95FF-D07B5AC512A0}" type="sibTrans" cxnId="{FD13C240-C03E-4716-9EDB-164E282E9108}">
      <dgm:prSet/>
      <dgm:spPr/>
      <dgm:t>
        <a:bodyPr/>
        <a:lstStyle/>
        <a:p>
          <a:endParaRPr lang="tr-TR"/>
        </a:p>
      </dgm:t>
    </dgm:pt>
    <dgm:pt modelId="{45BCA2EE-833B-4F52-AEA3-D0E6EF146848}" type="pres">
      <dgm:prSet presAssocID="{9F438E28-C32D-4BD3-8619-912115D069B5}" presName="vert0" presStyleCnt="0">
        <dgm:presLayoutVars>
          <dgm:dir/>
          <dgm:animOne val="branch"/>
          <dgm:animLvl val="lvl"/>
        </dgm:presLayoutVars>
      </dgm:prSet>
      <dgm:spPr/>
      <dgm:t>
        <a:bodyPr/>
        <a:lstStyle/>
        <a:p>
          <a:endParaRPr lang="tr-TR"/>
        </a:p>
      </dgm:t>
    </dgm:pt>
    <dgm:pt modelId="{D971D7C9-B2BF-4002-A35F-F7BEC3913814}" type="pres">
      <dgm:prSet presAssocID="{02E4B1CE-BD29-4A31-AA4C-C13F1A8271E3}" presName="thickLine" presStyleLbl="alignNode1" presStyleIdx="0" presStyleCnt="1"/>
      <dgm:spPr/>
    </dgm:pt>
    <dgm:pt modelId="{725032F3-3191-40FA-ACBD-6931853DBC90}" type="pres">
      <dgm:prSet presAssocID="{02E4B1CE-BD29-4A31-AA4C-C13F1A8271E3}" presName="horz1" presStyleCnt="0"/>
      <dgm:spPr/>
    </dgm:pt>
    <dgm:pt modelId="{51FB2ABC-416F-4318-AB2D-5D154333363F}" type="pres">
      <dgm:prSet presAssocID="{02E4B1CE-BD29-4A31-AA4C-C13F1A8271E3}" presName="tx1" presStyleLbl="revTx" presStyleIdx="0" presStyleCnt="3" custScaleX="188668"/>
      <dgm:spPr/>
      <dgm:t>
        <a:bodyPr/>
        <a:lstStyle/>
        <a:p>
          <a:endParaRPr lang="tr-TR"/>
        </a:p>
      </dgm:t>
    </dgm:pt>
    <dgm:pt modelId="{6E1C23EB-1985-4E40-B550-72944C0D0DF0}" type="pres">
      <dgm:prSet presAssocID="{02E4B1CE-BD29-4A31-AA4C-C13F1A8271E3}" presName="vert1" presStyleCnt="0"/>
      <dgm:spPr/>
    </dgm:pt>
    <dgm:pt modelId="{5F684F9B-354C-44D7-B284-33B532311947}" type="pres">
      <dgm:prSet presAssocID="{A7143833-BFD9-4984-B0A8-B7D6ABB5EE57}" presName="vertSpace2a" presStyleCnt="0"/>
      <dgm:spPr/>
    </dgm:pt>
    <dgm:pt modelId="{424778B0-9C59-415A-9422-C49D8715A001}" type="pres">
      <dgm:prSet presAssocID="{A7143833-BFD9-4984-B0A8-B7D6ABB5EE57}" presName="horz2" presStyleCnt="0"/>
      <dgm:spPr/>
    </dgm:pt>
    <dgm:pt modelId="{80A06F63-4A58-478F-B1BB-70C87EBB6527}" type="pres">
      <dgm:prSet presAssocID="{A7143833-BFD9-4984-B0A8-B7D6ABB5EE57}" presName="horzSpace2" presStyleCnt="0"/>
      <dgm:spPr/>
    </dgm:pt>
    <dgm:pt modelId="{E11C96D2-2430-48F1-A4C9-B02480F7C967}" type="pres">
      <dgm:prSet presAssocID="{A7143833-BFD9-4984-B0A8-B7D6ABB5EE57}" presName="tx2" presStyleLbl="revTx" presStyleIdx="1" presStyleCnt="3"/>
      <dgm:spPr/>
      <dgm:t>
        <a:bodyPr/>
        <a:lstStyle/>
        <a:p>
          <a:endParaRPr lang="tr-TR"/>
        </a:p>
      </dgm:t>
    </dgm:pt>
    <dgm:pt modelId="{5E6659ED-E8AB-46F0-BE3C-162A27CCDD88}" type="pres">
      <dgm:prSet presAssocID="{A7143833-BFD9-4984-B0A8-B7D6ABB5EE57}" presName="vert2" presStyleCnt="0"/>
      <dgm:spPr/>
    </dgm:pt>
    <dgm:pt modelId="{CD34C398-042F-4B30-9F09-168CA71E1D4B}" type="pres">
      <dgm:prSet presAssocID="{A7143833-BFD9-4984-B0A8-B7D6ABB5EE57}" presName="thinLine2b" presStyleLbl="callout" presStyleIdx="0" presStyleCnt="2"/>
      <dgm:spPr/>
    </dgm:pt>
    <dgm:pt modelId="{8E1C99CE-6CD8-435A-92D9-1816D620065A}" type="pres">
      <dgm:prSet presAssocID="{A7143833-BFD9-4984-B0A8-B7D6ABB5EE57}" presName="vertSpace2b" presStyleCnt="0"/>
      <dgm:spPr/>
    </dgm:pt>
    <dgm:pt modelId="{DD8291F7-D8BB-47AE-8761-96B019686113}" type="pres">
      <dgm:prSet presAssocID="{490A56ED-1EF9-440A-93A3-1F380778BC06}" presName="horz2" presStyleCnt="0"/>
      <dgm:spPr/>
    </dgm:pt>
    <dgm:pt modelId="{3B505BF3-5E7C-4808-9598-B8B0B79878B3}" type="pres">
      <dgm:prSet presAssocID="{490A56ED-1EF9-440A-93A3-1F380778BC06}" presName="horzSpace2" presStyleCnt="0"/>
      <dgm:spPr/>
    </dgm:pt>
    <dgm:pt modelId="{F87742C5-327F-4D7F-B3F1-597DF51B08F8}" type="pres">
      <dgm:prSet presAssocID="{490A56ED-1EF9-440A-93A3-1F380778BC06}" presName="tx2" presStyleLbl="revTx" presStyleIdx="2" presStyleCnt="3"/>
      <dgm:spPr/>
      <dgm:t>
        <a:bodyPr/>
        <a:lstStyle/>
        <a:p>
          <a:endParaRPr lang="tr-TR"/>
        </a:p>
      </dgm:t>
    </dgm:pt>
    <dgm:pt modelId="{3C81E27B-C89B-49AC-B48F-FDE8C211018F}" type="pres">
      <dgm:prSet presAssocID="{490A56ED-1EF9-440A-93A3-1F380778BC06}" presName="vert2" presStyleCnt="0"/>
      <dgm:spPr/>
    </dgm:pt>
    <dgm:pt modelId="{E19AF8DF-C465-4970-A81C-5A8C24604278}" type="pres">
      <dgm:prSet presAssocID="{490A56ED-1EF9-440A-93A3-1F380778BC06}" presName="thinLine2b" presStyleLbl="callout" presStyleIdx="1" presStyleCnt="2"/>
      <dgm:spPr/>
    </dgm:pt>
    <dgm:pt modelId="{04E6386B-4DDB-4E2C-B3CF-5AB35586A364}" type="pres">
      <dgm:prSet presAssocID="{490A56ED-1EF9-440A-93A3-1F380778BC06}" presName="vertSpace2b" presStyleCnt="0"/>
      <dgm:spPr/>
    </dgm:pt>
  </dgm:ptLst>
  <dgm:cxnLst>
    <dgm:cxn modelId="{8F48921E-1B3D-462D-829D-2FEC40A60B22}" type="presOf" srcId="{02E4B1CE-BD29-4A31-AA4C-C13F1A8271E3}" destId="{51FB2ABC-416F-4318-AB2D-5D154333363F}" srcOrd="0" destOrd="0" presId="urn:microsoft.com/office/officeart/2008/layout/LinedList"/>
    <dgm:cxn modelId="{AFCFAEEF-DE5E-49AF-8D5C-68859F6A7A57}" type="presOf" srcId="{A7143833-BFD9-4984-B0A8-B7D6ABB5EE57}" destId="{E11C96D2-2430-48F1-A4C9-B02480F7C967}" srcOrd="0" destOrd="0" presId="urn:microsoft.com/office/officeart/2008/layout/LinedList"/>
    <dgm:cxn modelId="{FD13C240-C03E-4716-9EDB-164E282E9108}" srcId="{02E4B1CE-BD29-4A31-AA4C-C13F1A8271E3}" destId="{490A56ED-1EF9-440A-93A3-1F380778BC06}" srcOrd="1" destOrd="0" parTransId="{31557CC5-B36B-4FDB-ADF8-FBAF1EB081D8}" sibTransId="{8D18CDC2-A50A-46EA-95FF-D07B5AC512A0}"/>
    <dgm:cxn modelId="{41B4FE9F-C82D-4062-809A-8A2FA39FD1D0}" srcId="{9F438E28-C32D-4BD3-8619-912115D069B5}" destId="{02E4B1CE-BD29-4A31-AA4C-C13F1A8271E3}" srcOrd="0" destOrd="0" parTransId="{6F56FBAB-92FF-49C6-8583-4F88D786C88B}" sibTransId="{EB931CCB-A36C-490B-9FF0-A2804E5C7885}"/>
    <dgm:cxn modelId="{ACEBEFA4-FAAB-4584-987F-32F2613C4C64}" srcId="{02E4B1CE-BD29-4A31-AA4C-C13F1A8271E3}" destId="{A7143833-BFD9-4984-B0A8-B7D6ABB5EE57}" srcOrd="0" destOrd="0" parTransId="{599654EC-AA9C-4561-9754-38244CD9F8D3}" sibTransId="{EA667D34-F2C2-4096-AE28-BBA44D344DB1}"/>
    <dgm:cxn modelId="{E23B21FC-03C1-4803-8CDB-B4B77ED0D881}" type="presOf" srcId="{490A56ED-1EF9-440A-93A3-1F380778BC06}" destId="{F87742C5-327F-4D7F-B3F1-597DF51B08F8}" srcOrd="0" destOrd="0" presId="urn:microsoft.com/office/officeart/2008/layout/LinedList"/>
    <dgm:cxn modelId="{F6745AAA-5F37-447F-926E-22B40E2CB69B}" type="presOf" srcId="{9F438E28-C32D-4BD3-8619-912115D069B5}" destId="{45BCA2EE-833B-4F52-AEA3-D0E6EF146848}" srcOrd="0" destOrd="0" presId="urn:microsoft.com/office/officeart/2008/layout/LinedList"/>
    <dgm:cxn modelId="{E66D22DF-7A95-43BB-8BC8-C7D720C539E5}" type="presParOf" srcId="{45BCA2EE-833B-4F52-AEA3-D0E6EF146848}" destId="{D971D7C9-B2BF-4002-A35F-F7BEC3913814}" srcOrd="0" destOrd="0" presId="urn:microsoft.com/office/officeart/2008/layout/LinedList"/>
    <dgm:cxn modelId="{27BC2EC2-4545-4C46-910F-0265200514AA}" type="presParOf" srcId="{45BCA2EE-833B-4F52-AEA3-D0E6EF146848}" destId="{725032F3-3191-40FA-ACBD-6931853DBC90}" srcOrd="1" destOrd="0" presId="urn:microsoft.com/office/officeart/2008/layout/LinedList"/>
    <dgm:cxn modelId="{BB824CA8-BFFF-4115-AFD5-947864A50343}" type="presParOf" srcId="{725032F3-3191-40FA-ACBD-6931853DBC90}" destId="{51FB2ABC-416F-4318-AB2D-5D154333363F}" srcOrd="0" destOrd="0" presId="urn:microsoft.com/office/officeart/2008/layout/LinedList"/>
    <dgm:cxn modelId="{38D20244-E574-4F04-ABD5-45948DBEE170}" type="presParOf" srcId="{725032F3-3191-40FA-ACBD-6931853DBC90}" destId="{6E1C23EB-1985-4E40-B550-72944C0D0DF0}" srcOrd="1" destOrd="0" presId="urn:microsoft.com/office/officeart/2008/layout/LinedList"/>
    <dgm:cxn modelId="{58EAF852-9BCA-436C-8EE8-181CF175076F}" type="presParOf" srcId="{6E1C23EB-1985-4E40-B550-72944C0D0DF0}" destId="{5F684F9B-354C-44D7-B284-33B532311947}" srcOrd="0" destOrd="0" presId="urn:microsoft.com/office/officeart/2008/layout/LinedList"/>
    <dgm:cxn modelId="{B4A3936A-8C93-4A1C-8A74-DCDBC5205625}" type="presParOf" srcId="{6E1C23EB-1985-4E40-B550-72944C0D0DF0}" destId="{424778B0-9C59-415A-9422-C49D8715A001}" srcOrd="1" destOrd="0" presId="urn:microsoft.com/office/officeart/2008/layout/LinedList"/>
    <dgm:cxn modelId="{D35319AB-FEF6-4468-8CD5-096D26EEAAC4}" type="presParOf" srcId="{424778B0-9C59-415A-9422-C49D8715A001}" destId="{80A06F63-4A58-478F-B1BB-70C87EBB6527}" srcOrd="0" destOrd="0" presId="urn:microsoft.com/office/officeart/2008/layout/LinedList"/>
    <dgm:cxn modelId="{E1A0F243-E6F8-40BA-B91A-229DD7207AA5}" type="presParOf" srcId="{424778B0-9C59-415A-9422-C49D8715A001}" destId="{E11C96D2-2430-48F1-A4C9-B02480F7C967}" srcOrd="1" destOrd="0" presId="urn:microsoft.com/office/officeart/2008/layout/LinedList"/>
    <dgm:cxn modelId="{C6CD6476-D0EE-4D84-9989-752FFDF65E73}" type="presParOf" srcId="{424778B0-9C59-415A-9422-C49D8715A001}" destId="{5E6659ED-E8AB-46F0-BE3C-162A27CCDD88}" srcOrd="2" destOrd="0" presId="urn:microsoft.com/office/officeart/2008/layout/LinedList"/>
    <dgm:cxn modelId="{12F17B7C-5D62-4D32-80F7-D807BD75F9A9}" type="presParOf" srcId="{6E1C23EB-1985-4E40-B550-72944C0D0DF0}" destId="{CD34C398-042F-4B30-9F09-168CA71E1D4B}" srcOrd="2" destOrd="0" presId="urn:microsoft.com/office/officeart/2008/layout/LinedList"/>
    <dgm:cxn modelId="{9CCC6EEB-6542-4B27-8529-3F448060697D}" type="presParOf" srcId="{6E1C23EB-1985-4E40-B550-72944C0D0DF0}" destId="{8E1C99CE-6CD8-435A-92D9-1816D620065A}" srcOrd="3" destOrd="0" presId="urn:microsoft.com/office/officeart/2008/layout/LinedList"/>
    <dgm:cxn modelId="{4E500201-46AD-42E0-961B-405AFDC0C810}" type="presParOf" srcId="{6E1C23EB-1985-4E40-B550-72944C0D0DF0}" destId="{DD8291F7-D8BB-47AE-8761-96B019686113}" srcOrd="4" destOrd="0" presId="urn:microsoft.com/office/officeart/2008/layout/LinedList"/>
    <dgm:cxn modelId="{31C597F5-C9F9-4783-A54C-C8C4EF93AD97}" type="presParOf" srcId="{DD8291F7-D8BB-47AE-8761-96B019686113}" destId="{3B505BF3-5E7C-4808-9598-B8B0B79878B3}" srcOrd="0" destOrd="0" presId="urn:microsoft.com/office/officeart/2008/layout/LinedList"/>
    <dgm:cxn modelId="{CB2472BC-A8F5-4573-A6B3-81AE9E31E920}" type="presParOf" srcId="{DD8291F7-D8BB-47AE-8761-96B019686113}" destId="{F87742C5-327F-4D7F-B3F1-597DF51B08F8}" srcOrd="1" destOrd="0" presId="urn:microsoft.com/office/officeart/2008/layout/LinedList"/>
    <dgm:cxn modelId="{F6B55E68-059A-4FA5-BAB8-238BD3AE3416}" type="presParOf" srcId="{DD8291F7-D8BB-47AE-8761-96B019686113}" destId="{3C81E27B-C89B-49AC-B48F-FDE8C211018F}" srcOrd="2" destOrd="0" presId="urn:microsoft.com/office/officeart/2008/layout/LinedList"/>
    <dgm:cxn modelId="{9822CA7A-14CA-4C8B-808B-7C48262FA203}" type="presParOf" srcId="{6E1C23EB-1985-4E40-B550-72944C0D0DF0}" destId="{E19AF8DF-C465-4970-A81C-5A8C24604278}" srcOrd="5" destOrd="0" presId="urn:microsoft.com/office/officeart/2008/layout/LinedList"/>
    <dgm:cxn modelId="{4A9F63FC-5A66-4488-A1D3-B67836542466}" type="presParOf" srcId="{6E1C23EB-1985-4E40-B550-72944C0D0DF0}" destId="{04E6386B-4DDB-4E2C-B3CF-5AB35586A364}" srcOrd="6"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81E7766-EC2B-413F-A2F6-3889459F0172}">
      <dsp:nvSpPr>
        <dsp:cNvPr id="0" name=""/>
        <dsp:cNvSpPr/>
      </dsp:nvSpPr>
      <dsp:spPr>
        <a:xfrm>
          <a:off x="0" y="61537"/>
          <a:ext cx="3123467" cy="1874080"/>
        </a:xfrm>
        <a:prstGeom prst="rect">
          <a:avLst/>
        </a:prstGeom>
        <a:solidFill>
          <a:schemeClr val="bg2"/>
        </a:solidFill>
        <a:ln>
          <a:noFill/>
        </a:ln>
        <a:effectLst>
          <a:outerShdw blurRad="38100" dist="25400" dir="2700000" algn="br" rotWithShape="0">
            <a:srgbClr val="000000">
              <a:alpha val="60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40970" tIns="140970" rIns="140970" bIns="140970" numCol="1" spcCol="1270" anchor="ctr" anchorCtr="0">
          <a:noAutofit/>
        </a:bodyPr>
        <a:lstStyle/>
        <a:p>
          <a:pPr lvl="0" algn="ctr" defTabSz="1644650">
            <a:lnSpc>
              <a:spcPct val="90000"/>
            </a:lnSpc>
            <a:spcBef>
              <a:spcPct val="0"/>
            </a:spcBef>
            <a:spcAft>
              <a:spcPct val="35000"/>
            </a:spcAft>
          </a:pPr>
          <a:r>
            <a:rPr lang="tr-TR" sz="3700" kern="1200" dirty="0" smtClean="0">
              <a:solidFill>
                <a:schemeClr val="accent2">
                  <a:lumMod val="50000"/>
                </a:schemeClr>
              </a:solidFill>
            </a:rPr>
            <a:t>Harcama Yetkilileri</a:t>
          </a:r>
          <a:endParaRPr lang="tr-TR" sz="3700" kern="1200" dirty="0">
            <a:solidFill>
              <a:schemeClr val="accent2">
                <a:lumMod val="50000"/>
              </a:schemeClr>
            </a:solidFill>
          </a:endParaRPr>
        </a:p>
      </dsp:txBody>
      <dsp:txXfrm>
        <a:off x="0" y="61537"/>
        <a:ext cx="3123467" cy="1874080"/>
      </dsp:txXfrm>
    </dsp:sp>
    <dsp:sp modelId="{A2CFC232-B9B9-4AE7-91C3-F5CC3BEC3542}">
      <dsp:nvSpPr>
        <dsp:cNvPr id="0" name=""/>
        <dsp:cNvSpPr/>
      </dsp:nvSpPr>
      <dsp:spPr>
        <a:xfrm>
          <a:off x="3435813" y="61537"/>
          <a:ext cx="3123467" cy="1874080"/>
        </a:xfrm>
        <a:prstGeom prst="rect">
          <a:avLst/>
        </a:prstGeom>
        <a:solidFill>
          <a:schemeClr val="bg2"/>
        </a:solidFill>
        <a:ln>
          <a:noFill/>
        </a:ln>
        <a:effectLst>
          <a:outerShdw blurRad="38100" dist="25400" dir="2700000" algn="br" rotWithShape="0">
            <a:srgbClr val="000000">
              <a:alpha val="60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40970" tIns="140970" rIns="140970" bIns="140970" numCol="1" spcCol="1270" anchor="ctr" anchorCtr="0">
          <a:noAutofit/>
        </a:bodyPr>
        <a:lstStyle/>
        <a:p>
          <a:pPr lvl="0" algn="ctr" defTabSz="1644650">
            <a:lnSpc>
              <a:spcPct val="90000"/>
            </a:lnSpc>
            <a:spcBef>
              <a:spcPct val="0"/>
            </a:spcBef>
            <a:spcAft>
              <a:spcPct val="35000"/>
            </a:spcAft>
          </a:pPr>
          <a:r>
            <a:rPr lang="tr-TR" sz="3700" kern="1200" dirty="0" smtClean="0">
              <a:solidFill>
                <a:schemeClr val="accent2">
                  <a:lumMod val="50000"/>
                </a:schemeClr>
              </a:solidFill>
            </a:rPr>
            <a:t>Mali Hizmetler Birimi</a:t>
          </a:r>
          <a:endParaRPr lang="tr-TR" sz="3700" kern="1200" dirty="0">
            <a:solidFill>
              <a:schemeClr val="accent2">
                <a:lumMod val="50000"/>
              </a:schemeClr>
            </a:solidFill>
          </a:endParaRPr>
        </a:p>
      </dsp:txBody>
      <dsp:txXfrm>
        <a:off x="3435813" y="61537"/>
        <a:ext cx="3123467" cy="1874080"/>
      </dsp:txXfrm>
    </dsp:sp>
    <dsp:sp modelId="{27553023-AD9C-4FCE-BCB3-ED63C6DC5F01}">
      <dsp:nvSpPr>
        <dsp:cNvPr id="0" name=""/>
        <dsp:cNvSpPr/>
      </dsp:nvSpPr>
      <dsp:spPr>
        <a:xfrm>
          <a:off x="6871627" y="61537"/>
          <a:ext cx="3123467" cy="1874080"/>
        </a:xfrm>
        <a:prstGeom prst="rect">
          <a:avLst/>
        </a:prstGeom>
        <a:solidFill>
          <a:schemeClr val="bg2"/>
        </a:solidFill>
        <a:ln>
          <a:noFill/>
        </a:ln>
        <a:effectLst>
          <a:outerShdw blurRad="38100" dist="25400" dir="2700000" algn="br" rotWithShape="0">
            <a:srgbClr val="000000">
              <a:alpha val="60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40970" tIns="140970" rIns="140970" bIns="140970" numCol="1" spcCol="1270" anchor="ctr" anchorCtr="0">
          <a:noAutofit/>
        </a:bodyPr>
        <a:lstStyle/>
        <a:p>
          <a:pPr lvl="0" algn="ctr" defTabSz="1644650">
            <a:lnSpc>
              <a:spcPct val="90000"/>
            </a:lnSpc>
            <a:spcBef>
              <a:spcPct val="0"/>
            </a:spcBef>
            <a:spcAft>
              <a:spcPct val="35000"/>
            </a:spcAft>
          </a:pPr>
          <a:r>
            <a:rPr lang="tr-TR" sz="3700" kern="1200" dirty="0" smtClean="0">
              <a:solidFill>
                <a:schemeClr val="accent2">
                  <a:lumMod val="50000"/>
                </a:schemeClr>
              </a:solidFill>
            </a:rPr>
            <a:t>İç Denetçiler</a:t>
          </a:r>
          <a:endParaRPr lang="tr-TR" sz="3700" kern="1200" dirty="0">
            <a:solidFill>
              <a:schemeClr val="accent2">
                <a:lumMod val="50000"/>
              </a:schemeClr>
            </a:solidFill>
          </a:endParaRPr>
        </a:p>
      </dsp:txBody>
      <dsp:txXfrm>
        <a:off x="6871627" y="61537"/>
        <a:ext cx="3123467" cy="187408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pList1">
  <dgm:title val=""/>
  <dgm:desc val=""/>
  <dgm:catLst>
    <dgm:cat type="list" pri="2000"/>
    <dgm:cat type="picture" pri="2500"/>
    <dgm:cat type="pictureconvert" pri="2500"/>
  </dgm:catLst>
  <dgm:sampData>
    <dgm:dataModel>
      <dgm:ptLst>
        <dgm:pt modelId="0" type="doc"/>
        <dgm:pt modelId="1">
          <dgm:prSet phldr="1"/>
        </dgm:pt>
        <dgm:pt modelId="2">
          <dgm:prSet phldr="1"/>
        </dgm:pt>
        <dgm:pt modelId="3">
          <dgm:prSet phldr="1"/>
        </dgm:pt>
        <dgm:pt modelId="4">
          <dgm:prSet phldr="1"/>
        </dgm:pt>
      </dgm:ptLst>
      <dgm:cxnLst>
        <dgm:cxn modelId="7" srcId="0" destId="1" srcOrd="0" destOrd="0"/>
        <dgm:cxn modelId="8" srcId="0" destId="2" srcOrd="1" destOrd="0"/>
        <dgm:cxn modelId="9" srcId="0" destId="3" srcOrd="2" destOrd="0"/>
        <dgm:cxn modelId="10"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off" val="ctr"/>
          <dgm:param type="vertAlign" val="mid"/>
          <dgm:param type="horzAlign" val="ctr"/>
        </dgm:alg>
      </dgm:if>
      <dgm:else name="Name3">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onstrLst>
      <dgm:constr type="w" for="ch" forName="compNode" refType="w"/>
      <dgm:constr type="w" for="ch" ptType="sibTrans" refType="w" refFor="ch" refForName="compNode" op="equ" fact="0.1"/>
      <dgm:constr type="sp" refType="w" refFor="ch" refForName="compNode" op="equ" fact="0.1"/>
      <dgm:constr type="primFontSz" for="des" ptType="node" op="equ" val="65"/>
    </dgm:constrLst>
    <dgm:ruleLst/>
    <dgm:forEach name="Name4" axis="ch" ptType="node">
      <dgm:layoutNode name="compNode">
        <dgm:alg type="composite">
          <dgm:param type="ar" val="0.943"/>
        </dgm:alg>
        <dgm:shape xmlns:r="http://schemas.openxmlformats.org/officeDocument/2006/relationships" r:blip="">
          <dgm:adjLst/>
        </dgm:shape>
        <dgm:presOf axis="self"/>
        <dgm:constrLst>
          <dgm:constr type="h" refType="w" fact="1.06"/>
          <dgm:constr type="h" for="ch" forName="pictRect" refType="h" fact="0.65"/>
          <dgm:constr type="w" for="ch" forName="pictRect" refType="w"/>
          <dgm:constr type="l" for="ch" forName="pictRect"/>
          <dgm:constr type="t" for="ch" forName="pictRect"/>
          <dgm:constr type="w" for="ch" forName="textRect" refType="w"/>
          <dgm:constr type="h" for="ch" forName="textRect" refType="h" fact="0.35"/>
          <dgm:constr type="l" for="ch" forName="textRect"/>
          <dgm:constr type="t" for="ch" forName="textRect" refType="b" refFor="ch" refForName="pictRect"/>
        </dgm:constrLst>
        <dgm:ruleLst/>
        <dgm:layoutNode name="pictRect">
          <dgm:alg type="sp"/>
          <dgm:shape xmlns:r="http://schemas.openxmlformats.org/officeDocument/2006/relationships" type="roundRect" r:blip="" blipPhldr="1">
            <dgm:adjLst/>
          </dgm:shape>
          <dgm:presOf/>
          <dgm:constrLst/>
          <dgm:ruleLst/>
        </dgm:layoutNode>
        <dgm:layoutNode name="textRect" styleLbl="revTx">
          <dgm:varLst>
            <dgm:bulletEnabled val="1"/>
          </dgm:varLst>
          <dgm:alg type="tx">
            <dgm:param type="txAnchorVert" val="t"/>
          </dgm:alg>
          <dgm:shape xmlns:r="http://schemas.openxmlformats.org/officeDocument/2006/relationships" type="rect" r:blip="">
            <dgm:adjLst/>
          </dgm:shape>
          <dgm:presOf axis="desOrSelf" ptType="node"/>
          <dgm:constrLst>
            <dgm:constr type="bMarg"/>
          </dgm:constrLst>
          <dgm:ruleLst>
            <dgm:rule type="primFontSz" val="5" fact="NaN" max="NaN"/>
          </dgm:ruleLst>
        </dgm:layoutNode>
      </dgm:layoutNode>
      <dgm:forEach name="Name5"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5.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BE6A4AA-BB59-4A49-9E53-A7C6C8BB0B8A}" type="datetimeFigureOut">
              <a:rPr lang="tr-TR" smtClean="0"/>
              <a:t>21.10.2021</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C483759-804D-404D-87F1-EB919895F115}" type="slidenum">
              <a:rPr lang="tr-TR" smtClean="0"/>
              <a:t>‹#›</a:t>
            </a:fld>
            <a:endParaRPr lang="tr-TR"/>
          </a:p>
        </p:txBody>
      </p:sp>
    </p:spTree>
    <p:extLst>
      <p:ext uri="{BB962C8B-B14F-4D97-AF65-F5344CB8AC3E}">
        <p14:creationId xmlns:p14="http://schemas.microsoft.com/office/powerpoint/2010/main" val="15811144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4C483759-804D-404D-87F1-EB919895F115}" type="slidenum">
              <a:rPr lang="tr-TR" smtClean="0"/>
              <a:t>2</a:t>
            </a:fld>
            <a:endParaRPr lang="tr-TR"/>
          </a:p>
        </p:txBody>
      </p:sp>
    </p:spTree>
    <p:extLst>
      <p:ext uri="{BB962C8B-B14F-4D97-AF65-F5344CB8AC3E}">
        <p14:creationId xmlns:p14="http://schemas.microsoft.com/office/powerpoint/2010/main" val="13600512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4C483759-804D-404D-87F1-EB919895F115}" type="slidenum">
              <a:rPr lang="tr-TR" smtClean="0"/>
              <a:t>3</a:t>
            </a:fld>
            <a:endParaRPr lang="tr-TR"/>
          </a:p>
        </p:txBody>
      </p:sp>
    </p:spTree>
    <p:extLst>
      <p:ext uri="{BB962C8B-B14F-4D97-AF65-F5344CB8AC3E}">
        <p14:creationId xmlns:p14="http://schemas.microsoft.com/office/powerpoint/2010/main" val="13145892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31D87C4B-F106-4FDA-B462-F414D3975346}" type="datetimeFigureOut">
              <a:rPr lang="tr-TR" smtClean="0"/>
              <a:t>21.10.2021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2C6434A-397F-4A71-B12B-B3CAB2D73D26}" type="slidenum">
              <a:rPr lang="tr-TR" smtClean="0"/>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179506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31D87C4B-F106-4FDA-B462-F414D3975346}" type="datetimeFigureOut">
              <a:rPr lang="tr-TR" smtClean="0"/>
              <a:t>21.10.2021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2C6434A-397F-4A71-B12B-B3CAB2D73D26}" type="slidenum">
              <a:rPr lang="tr-TR" smtClean="0"/>
              <a:t>‹#›</a:t>
            </a:fld>
            <a:endParaRPr lang="tr-TR"/>
          </a:p>
        </p:txBody>
      </p:sp>
    </p:spTree>
    <p:extLst>
      <p:ext uri="{BB962C8B-B14F-4D97-AF65-F5344CB8AC3E}">
        <p14:creationId xmlns:p14="http://schemas.microsoft.com/office/powerpoint/2010/main" val="41944446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31D87C4B-F106-4FDA-B462-F414D3975346}" type="datetimeFigureOut">
              <a:rPr lang="tr-TR" smtClean="0"/>
              <a:t>21.10.2021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2C6434A-397F-4A71-B12B-B3CAB2D73D26}" type="slidenum">
              <a:rPr lang="tr-TR" smtClean="0"/>
              <a:t>‹#›</a:t>
            </a:fld>
            <a:endParaRPr lang="tr-TR"/>
          </a:p>
        </p:txBody>
      </p:sp>
    </p:spTree>
    <p:extLst>
      <p:ext uri="{BB962C8B-B14F-4D97-AF65-F5344CB8AC3E}">
        <p14:creationId xmlns:p14="http://schemas.microsoft.com/office/powerpoint/2010/main" val="35527394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31D87C4B-F106-4FDA-B462-F414D3975346}" type="datetimeFigureOut">
              <a:rPr lang="tr-TR" smtClean="0"/>
              <a:t>21.10.2021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2C6434A-397F-4A71-B12B-B3CAB2D73D26}" type="slidenum">
              <a:rPr lang="tr-TR" smtClean="0"/>
              <a:t>‹#›</a:t>
            </a:fld>
            <a:endParaRPr lang="tr-TR"/>
          </a:p>
        </p:txBody>
      </p:sp>
    </p:spTree>
    <p:extLst>
      <p:ext uri="{BB962C8B-B14F-4D97-AF65-F5344CB8AC3E}">
        <p14:creationId xmlns:p14="http://schemas.microsoft.com/office/powerpoint/2010/main" val="15622584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31D87C4B-F106-4FDA-B462-F414D3975346}" type="datetimeFigureOut">
              <a:rPr lang="tr-TR" smtClean="0"/>
              <a:t>21.10.2021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2C6434A-397F-4A71-B12B-B3CAB2D73D26}" type="slidenum">
              <a:rPr lang="tr-TR" smtClean="0"/>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550149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31D87C4B-F106-4FDA-B462-F414D3975346}" type="datetimeFigureOut">
              <a:rPr lang="tr-TR" smtClean="0"/>
              <a:t>21.10.2021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C2C6434A-397F-4A71-B12B-B3CAB2D73D26}" type="slidenum">
              <a:rPr lang="tr-TR" smtClean="0"/>
              <a:t>‹#›</a:t>
            </a:fld>
            <a:endParaRPr lang="tr-TR"/>
          </a:p>
        </p:txBody>
      </p:sp>
    </p:spTree>
    <p:extLst>
      <p:ext uri="{BB962C8B-B14F-4D97-AF65-F5344CB8AC3E}">
        <p14:creationId xmlns:p14="http://schemas.microsoft.com/office/powerpoint/2010/main" val="22977175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1097280" y="2582335"/>
            <a:ext cx="4937760" cy="32867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6217920" y="2582334"/>
            <a:ext cx="4937760" cy="32867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31D87C4B-F106-4FDA-B462-F414D3975346}" type="datetimeFigureOut">
              <a:rPr lang="tr-TR" smtClean="0"/>
              <a:t>21.10.2021</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C2C6434A-397F-4A71-B12B-B3CAB2D73D26}" type="slidenum">
              <a:rPr lang="tr-TR" smtClean="0"/>
              <a:t>‹#›</a:t>
            </a:fld>
            <a:endParaRPr lang="tr-TR"/>
          </a:p>
        </p:txBody>
      </p:sp>
    </p:spTree>
    <p:extLst>
      <p:ext uri="{BB962C8B-B14F-4D97-AF65-F5344CB8AC3E}">
        <p14:creationId xmlns:p14="http://schemas.microsoft.com/office/powerpoint/2010/main" val="23465589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31D87C4B-F106-4FDA-B462-F414D3975346}" type="datetimeFigureOut">
              <a:rPr lang="tr-TR" smtClean="0"/>
              <a:t>21.10.2021</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C2C6434A-397F-4A71-B12B-B3CAB2D73D26}" type="slidenum">
              <a:rPr lang="tr-TR" smtClean="0"/>
              <a:t>‹#›</a:t>
            </a:fld>
            <a:endParaRPr lang="tr-TR"/>
          </a:p>
        </p:txBody>
      </p:sp>
    </p:spTree>
    <p:extLst>
      <p:ext uri="{BB962C8B-B14F-4D97-AF65-F5344CB8AC3E}">
        <p14:creationId xmlns:p14="http://schemas.microsoft.com/office/powerpoint/2010/main" val="841210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31D87C4B-F106-4FDA-B462-F414D3975346}" type="datetimeFigureOut">
              <a:rPr lang="tr-TR" smtClean="0"/>
              <a:t>21.10.2021</a:t>
            </a:fld>
            <a:endParaRPr lang="tr-T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tr-TR"/>
          </a:p>
        </p:txBody>
      </p:sp>
      <p:sp>
        <p:nvSpPr>
          <p:cNvPr id="9" name="Slide Number Placeholder 8"/>
          <p:cNvSpPr>
            <a:spLocks noGrp="1"/>
          </p:cNvSpPr>
          <p:nvPr>
            <p:ph type="sldNum" sz="quarter" idx="12"/>
          </p:nvPr>
        </p:nvSpPr>
        <p:spPr/>
        <p:txBody>
          <a:bodyPr/>
          <a:lstStyle/>
          <a:p>
            <a:fld id="{C2C6434A-397F-4A71-B12B-B3CAB2D73D26}" type="slidenum">
              <a:rPr lang="tr-TR" smtClean="0"/>
              <a:t>‹#›</a:t>
            </a:fld>
            <a:endParaRPr lang="tr-TR"/>
          </a:p>
        </p:txBody>
      </p:sp>
    </p:spTree>
    <p:extLst>
      <p:ext uri="{BB962C8B-B14F-4D97-AF65-F5344CB8AC3E}">
        <p14:creationId xmlns:p14="http://schemas.microsoft.com/office/powerpoint/2010/main" val="5126011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tr-TR" smtClean="0"/>
              <a:t>Asıl başlık stili için tıklatın</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31D87C4B-F106-4FDA-B462-F414D3975346}" type="datetimeFigureOut">
              <a:rPr lang="tr-TR" smtClean="0"/>
              <a:t>21.10.2021</a:t>
            </a:fld>
            <a:endParaRPr lang="tr-T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tr-T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C2C6434A-397F-4A71-B12B-B3CAB2D73D26}" type="slidenum">
              <a:rPr lang="tr-TR" smtClean="0"/>
              <a:t>‹#›</a:t>
            </a:fld>
            <a:endParaRPr lang="tr-TR"/>
          </a:p>
        </p:txBody>
      </p:sp>
    </p:spTree>
    <p:extLst>
      <p:ext uri="{BB962C8B-B14F-4D97-AF65-F5344CB8AC3E}">
        <p14:creationId xmlns:p14="http://schemas.microsoft.com/office/powerpoint/2010/main" val="41694602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31D87C4B-F106-4FDA-B462-F414D3975346}" type="datetimeFigureOut">
              <a:rPr lang="tr-TR" smtClean="0"/>
              <a:t>21.10.2021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C2C6434A-397F-4A71-B12B-B3CAB2D73D26}" type="slidenum">
              <a:rPr lang="tr-TR" smtClean="0"/>
              <a:t>‹#›</a:t>
            </a:fld>
            <a:endParaRPr lang="tr-TR"/>
          </a:p>
        </p:txBody>
      </p:sp>
    </p:spTree>
    <p:extLst>
      <p:ext uri="{BB962C8B-B14F-4D97-AF65-F5344CB8AC3E}">
        <p14:creationId xmlns:p14="http://schemas.microsoft.com/office/powerpoint/2010/main" val="13392065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31D87C4B-F106-4FDA-B462-F414D3975346}" type="datetimeFigureOut">
              <a:rPr lang="tr-TR" smtClean="0"/>
              <a:t>21.10.2021</a:t>
            </a:fld>
            <a:endParaRPr lang="tr-T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tr-T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C2C6434A-397F-4A71-B12B-B3CAB2D73D26}" type="slidenum">
              <a:rPr lang="tr-TR" smtClean="0"/>
              <a:t>‹#›</a:t>
            </a:fld>
            <a:endParaRPr lang="tr-T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7418747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a:bodyPr>
          <a:lstStyle/>
          <a:p>
            <a:r>
              <a:rPr lang="tr-TR" sz="6000" dirty="0" smtClean="0"/>
              <a:t>5018 Sayılı Kamu Mali Yönetimi ve Kontrol Kanunu</a:t>
            </a:r>
            <a:endParaRPr lang="tr-TR" sz="6000" dirty="0"/>
          </a:p>
        </p:txBody>
      </p:sp>
      <p:sp>
        <p:nvSpPr>
          <p:cNvPr id="3" name="Alt Başlık 2"/>
          <p:cNvSpPr>
            <a:spLocks noGrp="1"/>
          </p:cNvSpPr>
          <p:nvPr>
            <p:ph type="subTitle" idx="1"/>
          </p:nvPr>
        </p:nvSpPr>
        <p:spPr/>
        <p:txBody>
          <a:bodyPr/>
          <a:lstStyle/>
          <a:p>
            <a:r>
              <a:rPr lang="tr-TR" dirty="0" smtClean="0"/>
              <a:t>CİHANGİR B. AKSAKAL</a:t>
            </a:r>
          </a:p>
          <a:p>
            <a:r>
              <a:rPr lang="tr-TR" dirty="0" smtClean="0"/>
              <a:t>Tarım ve orman uzmanı</a:t>
            </a:r>
            <a:endParaRPr lang="tr-TR" dirty="0"/>
          </a:p>
        </p:txBody>
      </p:sp>
    </p:spTree>
    <p:extLst>
      <p:ext uri="{BB962C8B-B14F-4D97-AF65-F5344CB8AC3E}">
        <p14:creationId xmlns:p14="http://schemas.microsoft.com/office/powerpoint/2010/main" val="15421137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97280" y="286603"/>
            <a:ext cx="10058400" cy="1450757"/>
          </a:xfrm>
        </p:spPr>
        <p:txBody>
          <a:bodyPr/>
          <a:lstStyle/>
          <a:p>
            <a:r>
              <a:rPr lang="tr-TR" dirty="0" smtClean="0">
                <a:latin typeface="Times New Roman" panose="02020603050405020304" pitchFamily="18" charset="0"/>
                <a:cs typeface="Times New Roman" panose="02020603050405020304" pitchFamily="18" charset="0"/>
              </a:rPr>
              <a:t>MUHASEBE YETKİLİLERİ</a:t>
            </a:r>
            <a:endParaRPr lang="tr-TR"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normAutofit/>
          </a:bodyPr>
          <a:lstStyle/>
          <a:p>
            <a:pPr algn="just">
              <a:buFont typeface="Arial" panose="020B0604020202020204" pitchFamily="34" charset="0"/>
              <a:buChar char="•"/>
            </a:pPr>
            <a:r>
              <a:rPr lang="tr-TR" sz="2400" dirty="0">
                <a:latin typeface="Times New Roman" panose="02020603050405020304" pitchFamily="18" charset="0"/>
                <a:cs typeface="Times New Roman" panose="02020603050405020304" pitchFamily="18" charset="0"/>
              </a:rPr>
              <a:t>Muhasebe  yetkilisi, </a:t>
            </a:r>
            <a:r>
              <a:rPr lang="tr-TR" sz="2400" dirty="0" smtClean="0">
                <a:latin typeface="Times New Roman" panose="02020603050405020304" pitchFamily="18" charset="0"/>
                <a:cs typeface="Times New Roman" panose="02020603050405020304" pitchFamily="18" charset="0"/>
              </a:rPr>
              <a:t>kamu idaresinin  </a:t>
            </a:r>
            <a:r>
              <a:rPr lang="tr-TR" sz="2400" b="1" dirty="0" smtClean="0">
                <a:latin typeface="Times New Roman" panose="02020603050405020304" pitchFamily="18" charset="0"/>
                <a:cs typeface="Times New Roman" panose="02020603050405020304" pitchFamily="18" charset="0"/>
              </a:rPr>
              <a:t>muhasebe hizmetlerinin yerine getirilmesinden</a:t>
            </a:r>
            <a:r>
              <a:rPr lang="tr-TR" sz="2400" dirty="0" smtClean="0">
                <a:latin typeface="Times New Roman" panose="02020603050405020304" pitchFamily="18" charset="0"/>
                <a:cs typeface="Times New Roman" panose="02020603050405020304" pitchFamily="18" charset="0"/>
              </a:rPr>
              <a:t> </a:t>
            </a:r>
            <a:r>
              <a:rPr lang="tr-TR" sz="2400" dirty="0">
                <a:latin typeface="Times New Roman" panose="02020603050405020304" pitchFamily="18" charset="0"/>
                <a:cs typeface="Times New Roman" panose="02020603050405020304" pitchFamily="18" charset="0"/>
              </a:rPr>
              <a:t>ve  </a:t>
            </a:r>
            <a:r>
              <a:rPr lang="tr-TR" sz="2400" b="1" dirty="0">
                <a:latin typeface="Times New Roman" panose="02020603050405020304" pitchFamily="18" charset="0"/>
                <a:cs typeface="Times New Roman" panose="02020603050405020304" pitchFamily="18" charset="0"/>
              </a:rPr>
              <a:t>muhasebe  kayıtlarının  usulüne uygun, saydam ve erişilebilir </a:t>
            </a:r>
            <a:r>
              <a:rPr lang="tr-TR" sz="2400" dirty="0">
                <a:latin typeface="Times New Roman" panose="02020603050405020304" pitchFamily="18" charset="0"/>
                <a:cs typeface="Times New Roman" panose="02020603050405020304" pitchFamily="18" charset="0"/>
              </a:rPr>
              <a:t>şekilde tutulmasından sorumludur</a:t>
            </a:r>
            <a:r>
              <a:rPr lang="tr-TR" sz="2400" dirty="0" smtClean="0">
                <a:latin typeface="Times New Roman" panose="02020603050405020304" pitchFamily="18" charset="0"/>
                <a:cs typeface="Times New Roman" panose="02020603050405020304" pitchFamily="18" charset="0"/>
              </a:rPr>
              <a:t>.</a:t>
            </a:r>
          </a:p>
          <a:p>
            <a:pPr algn="just">
              <a:buFont typeface="Arial" panose="020B0604020202020204" pitchFamily="34" charset="0"/>
              <a:buChar char="•"/>
            </a:pPr>
            <a:endParaRPr lang="tr-TR" sz="2400" dirty="0">
              <a:latin typeface="Times New Roman" panose="02020603050405020304" pitchFamily="18" charset="0"/>
              <a:cs typeface="Times New Roman" panose="02020603050405020304" pitchFamily="18" charset="0"/>
            </a:endParaRPr>
          </a:p>
        </p:txBody>
      </p:sp>
      <p:graphicFrame>
        <p:nvGraphicFramePr>
          <p:cNvPr id="6" name="Diyagram 5"/>
          <p:cNvGraphicFramePr/>
          <p:nvPr>
            <p:extLst>
              <p:ext uri="{D42A27DB-BD31-4B8C-83A1-F6EECF244321}">
                <p14:modId xmlns:p14="http://schemas.microsoft.com/office/powerpoint/2010/main" val="902997807"/>
              </p:ext>
            </p:extLst>
          </p:nvPr>
        </p:nvGraphicFramePr>
        <p:xfrm>
          <a:off x="1264334" y="2854896"/>
          <a:ext cx="10121705" cy="32720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825593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latin typeface="Times New Roman" panose="02020603050405020304" pitchFamily="18" charset="0"/>
                <a:cs typeface="Times New Roman" panose="02020603050405020304" pitchFamily="18" charset="0"/>
              </a:rPr>
              <a:t>MD.71- KAMU ZARARI</a:t>
            </a:r>
            <a:endParaRPr lang="tr-TR" dirty="0">
              <a:latin typeface="Times New Roman" panose="02020603050405020304" pitchFamily="18" charset="0"/>
              <a:cs typeface="Times New Roman" panose="02020603050405020304" pitchFamily="18" charset="0"/>
            </a:endParaRPr>
          </a:p>
        </p:txBody>
      </p:sp>
      <p:graphicFrame>
        <p:nvGraphicFramePr>
          <p:cNvPr id="4" name="İçerik Yer Tutucusu 3"/>
          <p:cNvGraphicFramePr>
            <a:graphicFrameLocks noGrp="1"/>
          </p:cNvGraphicFramePr>
          <p:nvPr>
            <p:ph idx="1"/>
            <p:extLst/>
          </p:nvPr>
        </p:nvGraphicFramePr>
        <p:xfrm>
          <a:off x="1096963" y="1846263"/>
          <a:ext cx="10058400" cy="4022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486951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latin typeface="Times New Roman" panose="02020603050405020304" pitchFamily="18" charset="0"/>
                <a:cs typeface="Times New Roman" panose="02020603050405020304" pitchFamily="18" charset="0"/>
              </a:rPr>
              <a:t>MD.74- ZAMANAŞIMI</a:t>
            </a:r>
            <a:endParaRPr lang="tr-TR"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normAutofit/>
          </a:bodyPr>
          <a:lstStyle/>
          <a:p>
            <a:pPr algn="just">
              <a:buFont typeface="Arial" panose="020B0604020202020204" pitchFamily="34" charset="0"/>
              <a:buChar char="•"/>
            </a:pPr>
            <a:r>
              <a:rPr lang="tr-TR" sz="2800" dirty="0">
                <a:latin typeface="Times New Roman" panose="02020603050405020304" pitchFamily="18" charset="0"/>
                <a:cs typeface="Times New Roman" panose="02020603050405020304" pitchFamily="18" charset="0"/>
              </a:rPr>
              <a:t>K</a:t>
            </a:r>
            <a:r>
              <a:rPr lang="tr-TR" sz="2800" dirty="0" smtClean="0">
                <a:latin typeface="Times New Roman" panose="02020603050405020304" pitchFamily="18" charset="0"/>
                <a:cs typeface="Times New Roman" panose="02020603050405020304" pitchFamily="18" charset="0"/>
              </a:rPr>
              <a:t>amu </a:t>
            </a:r>
            <a:r>
              <a:rPr lang="tr-TR" sz="2800" dirty="0">
                <a:latin typeface="Times New Roman" panose="02020603050405020304" pitchFamily="18" charset="0"/>
                <a:cs typeface="Times New Roman" panose="02020603050405020304" pitchFamily="18" charset="0"/>
              </a:rPr>
              <a:t>zararının meydana geldiği ve bu Kanunda belirtilen para cezalarının verilmesini  gerektiren  fiilin  işlendiği  </a:t>
            </a:r>
            <a:r>
              <a:rPr lang="tr-TR" sz="2800" b="1" dirty="0">
                <a:latin typeface="Times New Roman" panose="02020603050405020304" pitchFamily="18" charset="0"/>
                <a:cs typeface="Times New Roman" panose="02020603050405020304" pitchFamily="18" charset="0"/>
              </a:rPr>
              <a:t>yılı  izleyen  malî  yılın  başından başlamak  üzere</a:t>
            </a:r>
            <a:r>
              <a:rPr lang="tr-TR" sz="2800" dirty="0">
                <a:latin typeface="Times New Roman" panose="02020603050405020304" pitchFamily="18" charset="0"/>
                <a:cs typeface="Times New Roman" panose="02020603050405020304" pitchFamily="18" charset="0"/>
              </a:rPr>
              <a:t> </a:t>
            </a:r>
            <a:r>
              <a:rPr lang="tr-TR" sz="2800" b="1" dirty="0">
                <a:latin typeface="Times New Roman" panose="02020603050405020304" pitchFamily="18" charset="0"/>
                <a:cs typeface="Times New Roman" panose="02020603050405020304" pitchFamily="18" charset="0"/>
              </a:rPr>
              <a:t>zamanaşımını  kesen ve durduran genel  hükümler saklı kalmak </a:t>
            </a:r>
            <a:r>
              <a:rPr lang="tr-TR" sz="2800" b="1" dirty="0" smtClean="0">
                <a:latin typeface="Times New Roman" panose="02020603050405020304" pitchFamily="18" charset="0"/>
                <a:cs typeface="Times New Roman" panose="02020603050405020304" pitchFamily="18" charset="0"/>
              </a:rPr>
              <a:t>kaydıyla onuncu </a:t>
            </a:r>
            <a:r>
              <a:rPr lang="tr-TR" sz="2800" b="1" dirty="0">
                <a:latin typeface="Times New Roman" panose="02020603050405020304" pitchFamily="18" charset="0"/>
                <a:cs typeface="Times New Roman" panose="02020603050405020304" pitchFamily="18" charset="0"/>
              </a:rPr>
              <a:t>yılın sonuna kadar </a:t>
            </a:r>
            <a:r>
              <a:rPr lang="tr-TR" sz="2800" dirty="0">
                <a:latin typeface="Times New Roman" panose="02020603050405020304" pitchFamily="18" charset="0"/>
                <a:cs typeface="Times New Roman" panose="02020603050405020304" pitchFamily="18" charset="0"/>
              </a:rPr>
              <a:t>tespit ve tahsil edilemeyen kamu zararları ile para cezaları </a:t>
            </a:r>
            <a:r>
              <a:rPr lang="tr-TR" sz="2800" b="1" dirty="0">
                <a:latin typeface="Times New Roman" panose="02020603050405020304" pitchFamily="18" charset="0"/>
                <a:cs typeface="Times New Roman" panose="02020603050405020304" pitchFamily="18" charset="0"/>
              </a:rPr>
              <a:t>zamanaşımına</a:t>
            </a:r>
            <a:r>
              <a:rPr lang="tr-TR" sz="2800" dirty="0">
                <a:latin typeface="Times New Roman" panose="02020603050405020304" pitchFamily="18" charset="0"/>
                <a:cs typeface="Times New Roman" panose="02020603050405020304" pitchFamily="18" charset="0"/>
              </a:rPr>
              <a:t> </a:t>
            </a:r>
            <a:r>
              <a:rPr lang="tr-TR" sz="2800" dirty="0" smtClean="0">
                <a:latin typeface="Times New Roman" panose="02020603050405020304" pitchFamily="18" charset="0"/>
                <a:cs typeface="Times New Roman" panose="02020603050405020304" pitchFamily="18" charset="0"/>
              </a:rPr>
              <a:t>uğrar.</a:t>
            </a:r>
            <a:endParaRPr lang="tr-TR"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678945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latin typeface="Times New Roman" panose="02020603050405020304" pitchFamily="18" charset="0"/>
                <a:cs typeface="Times New Roman" panose="02020603050405020304" pitchFamily="18" charset="0"/>
              </a:rPr>
              <a:t>MD.63- İÇ DENETİM</a:t>
            </a:r>
            <a:endParaRPr lang="tr-TR"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normAutofit/>
          </a:bodyPr>
          <a:lstStyle/>
          <a:p>
            <a:pPr>
              <a:buFont typeface="Arial" panose="020B0604020202020204" pitchFamily="34" charset="0"/>
              <a:buChar char="•"/>
            </a:pPr>
            <a:r>
              <a:rPr lang="tr-TR" sz="2800" dirty="0">
                <a:latin typeface="Times New Roman" panose="02020603050405020304" pitchFamily="18" charset="0"/>
                <a:cs typeface="Times New Roman" panose="02020603050405020304" pitchFamily="18" charset="0"/>
              </a:rPr>
              <a:t>K</a:t>
            </a:r>
            <a:r>
              <a:rPr lang="tr-TR" sz="2800" dirty="0" smtClean="0">
                <a:latin typeface="Times New Roman" panose="02020603050405020304" pitchFamily="18" charset="0"/>
                <a:cs typeface="Times New Roman" panose="02020603050405020304" pitchFamily="18" charset="0"/>
              </a:rPr>
              <a:t>aynakların  </a:t>
            </a:r>
            <a:r>
              <a:rPr lang="tr-TR" sz="2800" dirty="0">
                <a:latin typeface="Times New Roman" panose="02020603050405020304" pitchFamily="18" charset="0"/>
                <a:cs typeface="Times New Roman" panose="02020603050405020304" pitchFamily="18" charset="0"/>
              </a:rPr>
              <a:t>ekonomiklik,  etkililik  ve  verimlilik  esaslarına  göre  yönetilip  yönetilmediğini </a:t>
            </a:r>
            <a:r>
              <a:rPr lang="tr-TR" sz="2800" dirty="0" smtClean="0">
                <a:latin typeface="Times New Roman" panose="02020603050405020304" pitchFamily="18" charset="0"/>
                <a:cs typeface="Times New Roman" panose="02020603050405020304" pitchFamily="18" charset="0"/>
              </a:rPr>
              <a:t>değerlendirmek,</a:t>
            </a:r>
          </a:p>
          <a:p>
            <a:pPr>
              <a:buFont typeface="Arial" panose="020B0604020202020204" pitchFamily="34" charset="0"/>
              <a:buChar char="•"/>
            </a:pPr>
            <a:r>
              <a:rPr lang="tr-TR" sz="2800" dirty="0" smtClean="0">
                <a:latin typeface="Times New Roman" panose="02020603050405020304" pitchFamily="18" charset="0"/>
                <a:cs typeface="Times New Roman" panose="02020603050405020304" pitchFamily="18" charset="0"/>
              </a:rPr>
              <a:t>Kamu </a:t>
            </a:r>
            <a:r>
              <a:rPr lang="tr-TR" sz="2800" dirty="0">
                <a:latin typeface="Times New Roman" panose="02020603050405020304" pitchFamily="18" charset="0"/>
                <a:cs typeface="Times New Roman" panose="02020603050405020304" pitchFamily="18" charset="0"/>
              </a:rPr>
              <a:t>idaresinin çalışmalarına değer katmak ve geliştirmek </a:t>
            </a:r>
            <a:r>
              <a:rPr lang="tr-TR" sz="2800" dirty="0" smtClean="0">
                <a:latin typeface="Times New Roman" panose="02020603050405020304" pitchFamily="18" charset="0"/>
                <a:cs typeface="Times New Roman" panose="02020603050405020304" pitchFamily="18" charset="0"/>
              </a:rPr>
              <a:t>için rehberlik yapmak,</a:t>
            </a:r>
          </a:p>
          <a:p>
            <a:pPr>
              <a:buFont typeface="Arial" panose="020B0604020202020204" pitchFamily="34" charset="0"/>
              <a:buChar char="•"/>
            </a:pPr>
            <a:r>
              <a:rPr lang="tr-TR" sz="2800" dirty="0">
                <a:latin typeface="Times New Roman" panose="02020603050405020304" pitchFamily="18" charset="0"/>
                <a:cs typeface="Times New Roman" panose="02020603050405020304" pitchFamily="18" charset="0"/>
              </a:rPr>
              <a:t>Harcama sonrasında yasal uygunluk denetimi </a:t>
            </a:r>
            <a:r>
              <a:rPr lang="tr-TR" sz="2800" dirty="0" smtClean="0">
                <a:latin typeface="Times New Roman" panose="02020603050405020304" pitchFamily="18" charset="0"/>
                <a:cs typeface="Times New Roman" panose="02020603050405020304" pitchFamily="18" charset="0"/>
              </a:rPr>
              <a:t>yapmak,</a:t>
            </a:r>
          </a:p>
          <a:p>
            <a:pPr>
              <a:buFont typeface="Arial" panose="020B0604020202020204" pitchFamily="34" charset="0"/>
              <a:buChar char="•"/>
            </a:pPr>
            <a:r>
              <a:rPr lang="tr-TR" sz="2800" dirty="0">
                <a:latin typeface="Times New Roman" panose="02020603050405020304" pitchFamily="18" charset="0"/>
                <a:cs typeface="Times New Roman" panose="02020603050405020304" pitchFamily="18" charset="0"/>
              </a:rPr>
              <a:t>Denetim sonuçları çerçevesinde iyileştirmelere yönelik önerilerde </a:t>
            </a:r>
            <a:r>
              <a:rPr lang="tr-TR" sz="2800" dirty="0" smtClean="0">
                <a:latin typeface="Times New Roman" panose="02020603050405020304" pitchFamily="18" charset="0"/>
                <a:cs typeface="Times New Roman" panose="02020603050405020304" pitchFamily="18" charset="0"/>
              </a:rPr>
              <a:t>bulunmak amacıyla iç denetçiler tarafından yerine getirilir.</a:t>
            </a:r>
          </a:p>
          <a:p>
            <a:pPr lvl="1">
              <a:buFont typeface="Wingdings" panose="05000000000000000000" pitchFamily="2" charset="2"/>
              <a:buChar char="Ø"/>
            </a:pPr>
            <a:r>
              <a:rPr lang="tr-TR" sz="2600" dirty="0" smtClean="0">
                <a:latin typeface="Times New Roman" panose="02020603050405020304" pitchFamily="18" charset="0"/>
                <a:cs typeface="Times New Roman" panose="02020603050405020304" pitchFamily="18" charset="0"/>
              </a:rPr>
              <a:t>Kanun iç denetimi, iç kontrolünde kapsamı içinde saymaktadır.</a:t>
            </a:r>
            <a:endParaRPr lang="tr-TR" sz="2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976268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latin typeface="Times New Roman" panose="02020603050405020304" pitchFamily="18" charset="0"/>
                <a:cs typeface="Times New Roman" panose="02020603050405020304" pitchFamily="18" charset="0"/>
              </a:rPr>
              <a:t>MD.68- DIŞ DENETİM</a:t>
            </a:r>
            <a:endParaRPr lang="tr-TR" dirty="0">
              <a:latin typeface="Times New Roman" panose="02020603050405020304" pitchFamily="18" charset="0"/>
              <a:cs typeface="Times New Roman" panose="02020603050405020304" pitchFamily="18" charset="0"/>
            </a:endParaRP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57601524"/>
              </p:ext>
            </p:extLst>
          </p:nvPr>
        </p:nvGraphicFramePr>
        <p:xfrm>
          <a:off x="1096963" y="1846263"/>
          <a:ext cx="10058400" cy="4022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Metin kutusu 4"/>
          <p:cNvSpPr txBox="1"/>
          <p:nvPr/>
        </p:nvSpPr>
        <p:spPr>
          <a:xfrm>
            <a:off x="4899636" y="3050931"/>
            <a:ext cx="2453054" cy="523220"/>
          </a:xfrm>
          <a:prstGeom prst="rect">
            <a:avLst/>
          </a:prstGeom>
          <a:noFill/>
        </p:spPr>
        <p:txBody>
          <a:bodyPr wrap="square" rtlCol="0">
            <a:spAutoFit/>
          </a:bodyPr>
          <a:lstStyle/>
          <a:p>
            <a:r>
              <a:rPr lang="tr-TR" sz="2800" dirty="0" smtClean="0">
                <a:latin typeface="Times New Roman" panose="02020603050405020304" pitchFamily="18" charset="0"/>
                <a:cs typeface="Times New Roman" panose="02020603050405020304" pitchFamily="18" charset="0"/>
              </a:rPr>
              <a:t>Mali Denetim</a:t>
            </a:r>
            <a:endParaRPr lang="tr-TR" sz="2800" dirty="0">
              <a:latin typeface="Times New Roman" panose="02020603050405020304" pitchFamily="18" charset="0"/>
              <a:cs typeface="Times New Roman" panose="02020603050405020304" pitchFamily="18" charset="0"/>
            </a:endParaRPr>
          </a:p>
        </p:txBody>
      </p:sp>
      <p:sp>
        <p:nvSpPr>
          <p:cNvPr id="6" name="Metin kutusu 5"/>
          <p:cNvSpPr txBox="1"/>
          <p:nvPr/>
        </p:nvSpPr>
        <p:spPr>
          <a:xfrm>
            <a:off x="7921869" y="3050931"/>
            <a:ext cx="3163155" cy="523220"/>
          </a:xfrm>
          <a:prstGeom prst="rect">
            <a:avLst/>
          </a:prstGeom>
          <a:noFill/>
        </p:spPr>
        <p:txBody>
          <a:bodyPr wrap="square" rtlCol="0">
            <a:spAutoFit/>
          </a:bodyPr>
          <a:lstStyle/>
          <a:p>
            <a:r>
              <a:rPr lang="tr-TR" sz="2800" dirty="0" smtClean="0">
                <a:latin typeface="Times New Roman" panose="02020603050405020304" pitchFamily="18" charset="0"/>
                <a:cs typeface="Times New Roman" panose="02020603050405020304" pitchFamily="18" charset="0"/>
              </a:rPr>
              <a:t>Uygunluk Denetimi</a:t>
            </a:r>
            <a:endParaRPr lang="tr-TR" sz="2800" dirty="0">
              <a:latin typeface="Times New Roman" panose="02020603050405020304" pitchFamily="18" charset="0"/>
              <a:cs typeface="Times New Roman" panose="02020603050405020304" pitchFamily="18" charset="0"/>
            </a:endParaRPr>
          </a:p>
        </p:txBody>
      </p:sp>
      <p:cxnSp>
        <p:nvCxnSpPr>
          <p:cNvPr id="8" name="Dirsek Bağlayıcısı 7"/>
          <p:cNvCxnSpPr/>
          <p:nvPr/>
        </p:nvCxnSpPr>
        <p:spPr>
          <a:xfrm rot="10800000" flipV="1">
            <a:off x="5897563" y="2831123"/>
            <a:ext cx="1338506" cy="219808"/>
          </a:xfrm>
          <a:prstGeom prst="bentConnector2">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 name="Dirsek Bağlayıcısı 11"/>
          <p:cNvCxnSpPr/>
          <p:nvPr/>
        </p:nvCxnSpPr>
        <p:spPr>
          <a:xfrm>
            <a:off x="7805248" y="2831123"/>
            <a:ext cx="2038778" cy="219808"/>
          </a:xfrm>
          <a:prstGeom prst="bentConnector2">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 name="Düz Bağlayıcı 13"/>
          <p:cNvCxnSpPr/>
          <p:nvPr/>
        </p:nvCxnSpPr>
        <p:spPr>
          <a:xfrm>
            <a:off x="7194306" y="2831123"/>
            <a:ext cx="72756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182434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latin typeface="Times New Roman" panose="02020603050405020304" pitchFamily="18" charset="0"/>
                <a:cs typeface="Times New Roman" panose="02020603050405020304" pitchFamily="18" charset="0"/>
              </a:rPr>
              <a:t>6085 SAYILI SAYIŞTAY KANUNU</a:t>
            </a:r>
          </a:p>
        </p:txBody>
      </p:sp>
      <p:sp>
        <p:nvSpPr>
          <p:cNvPr id="3" name="İçerik Yer Tutucusu 2"/>
          <p:cNvSpPr>
            <a:spLocks noGrp="1"/>
          </p:cNvSpPr>
          <p:nvPr>
            <p:ph idx="1"/>
          </p:nvPr>
        </p:nvSpPr>
        <p:spPr/>
        <p:txBody>
          <a:bodyPr/>
          <a:lstStyle/>
          <a:p>
            <a:r>
              <a:rPr lang="tr-TR" dirty="0" smtClean="0"/>
              <a:t>Sayıştay’ın görevleri:</a:t>
            </a:r>
          </a:p>
          <a:p>
            <a:r>
              <a:rPr lang="tr-TR" dirty="0" smtClean="0"/>
              <a:t>a</a:t>
            </a:r>
            <a:r>
              <a:rPr lang="tr-TR" dirty="0"/>
              <a:t>) Kamu idarelerinin mali faaliyet, karar ve işlemlerini hesap verme sorumluluğu çerçevesinde denetler ve sonuçları hakkında Türkiye Büyük Millet Meclisine doğru, yeterli, zamanlı bilgi ve raporlar sunar. </a:t>
            </a:r>
            <a:endParaRPr lang="tr-TR" dirty="0" smtClean="0"/>
          </a:p>
          <a:p>
            <a:r>
              <a:rPr lang="tr-TR" dirty="0" smtClean="0"/>
              <a:t>b</a:t>
            </a:r>
            <a:r>
              <a:rPr lang="tr-TR" dirty="0"/>
              <a:t>) Genel yönetim kapsamındaki kamu idarelerinin; gelir, gider ve mallarına ilişkin hesap ve işlemlerinin kanunlara ve diğer hukuki düzenlemelere uygun olup olmadığını denetler, sorumluların hesap ve işlemlerinden kamu zararına yol açan hususları kesin hükme bağlar. </a:t>
            </a:r>
            <a:endParaRPr lang="tr-TR" dirty="0" smtClean="0"/>
          </a:p>
          <a:p>
            <a:r>
              <a:rPr lang="tr-TR" dirty="0" smtClean="0"/>
              <a:t>c</a:t>
            </a:r>
            <a:r>
              <a:rPr lang="tr-TR" dirty="0"/>
              <a:t>) Genel uygunluk bildirimini Türkiye Büyük Millet Meclisine sunar. </a:t>
            </a:r>
            <a:endParaRPr lang="tr-TR" dirty="0" smtClean="0"/>
          </a:p>
          <a:p>
            <a:r>
              <a:rPr lang="tr-TR" dirty="0" smtClean="0"/>
              <a:t>ç</a:t>
            </a:r>
            <a:r>
              <a:rPr lang="tr-TR" dirty="0"/>
              <a:t>) Kanunlarla verilen inceleme, denetleme ve hükme bağlama işlerini yapar.</a:t>
            </a:r>
          </a:p>
        </p:txBody>
      </p:sp>
    </p:spTree>
    <p:extLst>
      <p:ext uri="{BB962C8B-B14F-4D97-AF65-F5344CB8AC3E}">
        <p14:creationId xmlns:p14="http://schemas.microsoft.com/office/powerpoint/2010/main" val="20610498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latin typeface="Times New Roman" panose="02020603050405020304" pitchFamily="18" charset="0"/>
                <a:cs typeface="Times New Roman" panose="02020603050405020304" pitchFamily="18" charset="0"/>
              </a:rPr>
              <a:t>6085 SAYILI SAYIŞTAY KANUNU</a:t>
            </a:r>
            <a:endParaRPr lang="tr-TR"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noAutofit/>
          </a:bodyPr>
          <a:lstStyle/>
          <a:p>
            <a:pPr>
              <a:lnSpc>
                <a:spcPct val="120000"/>
              </a:lnSpc>
              <a:spcBef>
                <a:spcPts val="0"/>
              </a:spcBef>
              <a:spcAft>
                <a:spcPts val="0"/>
              </a:spcAft>
            </a:pPr>
            <a:r>
              <a:rPr lang="tr-TR" sz="1800" dirty="0" smtClean="0"/>
              <a:t>Kamu İdaresi </a:t>
            </a:r>
            <a:r>
              <a:rPr lang="tr-TR" sz="1800" dirty="0"/>
              <a:t>H</a:t>
            </a:r>
            <a:r>
              <a:rPr lang="tr-TR" sz="1800" dirty="0" smtClean="0"/>
              <a:t>esaplarının </a:t>
            </a:r>
            <a:r>
              <a:rPr lang="tr-TR" sz="1800" dirty="0" err="1" smtClean="0"/>
              <a:t>Sayıştaya</a:t>
            </a:r>
            <a:r>
              <a:rPr lang="tr-TR" sz="1800" dirty="0" smtClean="0"/>
              <a:t> Verilmesi ve Muhasebe Birimleri </a:t>
            </a:r>
            <a:r>
              <a:rPr lang="tr-TR" sz="1800" dirty="0"/>
              <a:t>İ</a:t>
            </a:r>
            <a:r>
              <a:rPr lang="tr-TR" sz="1800" dirty="0" smtClean="0"/>
              <a:t>le </a:t>
            </a:r>
            <a:r>
              <a:rPr lang="tr-TR" sz="1800" dirty="0"/>
              <a:t>M</a:t>
            </a:r>
            <a:r>
              <a:rPr lang="tr-TR" sz="1800" dirty="0" smtClean="0"/>
              <a:t>uhasebe </a:t>
            </a:r>
            <a:r>
              <a:rPr lang="tr-TR" sz="1800" dirty="0"/>
              <a:t>Y</a:t>
            </a:r>
            <a:r>
              <a:rPr lang="tr-TR" sz="1800" dirty="0" smtClean="0"/>
              <a:t>etkililerinin </a:t>
            </a:r>
            <a:r>
              <a:rPr lang="tr-TR" sz="1800" dirty="0"/>
              <a:t>B</a:t>
            </a:r>
            <a:r>
              <a:rPr lang="tr-TR" sz="1800" dirty="0" smtClean="0"/>
              <a:t>ildirilmesi </a:t>
            </a:r>
            <a:r>
              <a:rPr lang="tr-TR" sz="1800" dirty="0"/>
              <a:t>H</a:t>
            </a:r>
            <a:r>
              <a:rPr lang="tr-TR" sz="1800" dirty="0" smtClean="0"/>
              <a:t>akkında </a:t>
            </a:r>
            <a:r>
              <a:rPr lang="tr-TR" sz="1800" dirty="0"/>
              <a:t>U</a:t>
            </a:r>
            <a:r>
              <a:rPr lang="tr-TR" sz="1800" dirty="0" smtClean="0"/>
              <a:t>sul ve </a:t>
            </a:r>
            <a:r>
              <a:rPr lang="tr-TR" sz="1800" dirty="0" err="1" smtClean="0"/>
              <a:t>Esaslar’a</a:t>
            </a:r>
            <a:r>
              <a:rPr lang="tr-TR" sz="1800" dirty="0" smtClean="0"/>
              <a:t> göre Sayıştay’a </a:t>
            </a:r>
            <a:r>
              <a:rPr lang="tr-TR" sz="1800" b="1" dirty="0"/>
              <a:t>v</a:t>
            </a:r>
            <a:r>
              <a:rPr lang="tr-TR" sz="1800" b="1" dirty="0" smtClean="0"/>
              <a:t>erilecek </a:t>
            </a:r>
            <a:r>
              <a:rPr lang="tr-TR" sz="1800" b="1" dirty="0"/>
              <a:t>defter, mali tablo, belge ve bilgilerin </a:t>
            </a:r>
            <a:r>
              <a:rPr lang="tr-TR" sz="1800" b="1" dirty="0" smtClean="0"/>
              <a:t>çeşitleri:</a:t>
            </a:r>
          </a:p>
          <a:p>
            <a:pPr>
              <a:lnSpc>
                <a:spcPct val="120000"/>
              </a:lnSpc>
              <a:spcBef>
                <a:spcPts val="0"/>
              </a:spcBef>
              <a:spcAft>
                <a:spcPts val="0"/>
              </a:spcAft>
            </a:pPr>
            <a:r>
              <a:rPr lang="tr-TR" sz="1800" dirty="0"/>
              <a:t>a) Muhasebe birimlerini, muhasebe yetkililerinin adlarını, soyadlarını, unvanlarını ve elektronik posta adreslerini gösterir bilgi formu</a:t>
            </a:r>
            <a:r>
              <a:rPr lang="tr-TR" sz="1800" dirty="0" smtClean="0"/>
              <a:t>.</a:t>
            </a:r>
            <a:endParaRPr lang="tr-TR" sz="1800" dirty="0"/>
          </a:p>
          <a:p>
            <a:pPr>
              <a:lnSpc>
                <a:spcPct val="120000"/>
              </a:lnSpc>
              <a:spcBef>
                <a:spcPts val="0"/>
              </a:spcBef>
              <a:spcAft>
                <a:spcPts val="0"/>
              </a:spcAft>
            </a:pPr>
            <a:r>
              <a:rPr lang="tr-TR" sz="1800" dirty="0"/>
              <a:t>b) Kamu idaresi veya muhasebe birimleri adına açılmış bulunan banka hesap numaralarını gösterir bilgi formu</a:t>
            </a:r>
            <a:r>
              <a:rPr lang="tr-TR" sz="1800" dirty="0" smtClean="0"/>
              <a:t>.</a:t>
            </a:r>
            <a:endParaRPr lang="tr-TR" sz="1800" dirty="0"/>
          </a:p>
          <a:p>
            <a:pPr>
              <a:lnSpc>
                <a:spcPct val="120000"/>
              </a:lnSpc>
              <a:spcBef>
                <a:spcPts val="0"/>
              </a:spcBef>
              <a:spcAft>
                <a:spcPts val="0"/>
              </a:spcAft>
            </a:pPr>
            <a:r>
              <a:rPr lang="tr-TR" sz="1800" dirty="0"/>
              <a:t>(2) Aylık olarak birleştirilmiş veriler defteri verilir</a:t>
            </a:r>
            <a:r>
              <a:rPr lang="tr-TR" sz="1800" dirty="0" smtClean="0"/>
              <a:t>.</a:t>
            </a:r>
            <a:endParaRPr lang="tr-TR" sz="1800" dirty="0"/>
          </a:p>
          <a:p>
            <a:pPr>
              <a:lnSpc>
                <a:spcPct val="120000"/>
              </a:lnSpc>
              <a:spcBef>
                <a:spcPts val="0"/>
              </a:spcBef>
              <a:spcAft>
                <a:spcPts val="0"/>
              </a:spcAft>
            </a:pPr>
            <a:r>
              <a:rPr lang="tr-TR" sz="1800" dirty="0"/>
              <a:t>(3) Hesap dönemi sonunda verilecek defter, mali tablo ve belgeler şunlardır</a:t>
            </a:r>
            <a:r>
              <a:rPr lang="tr-TR" sz="1800" dirty="0" smtClean="0"/>
              <a:t>:</a:t>
            </a:r>
            <a:endParaRPr lang="tr-TR" sz="1800" dirty="0"/>
          </a:p>
          <a:p>
            <a:pPr>
              <a:lnSpc>
                <a:spcPct val="120000"/>
              </a:lnSpc>
              <a:spcBef>
                <a:spcPts val="0"/>
              </a:spcBef>
              <a:spcAft>
                <a:spcPts val="0"/>
              </a:spcAft>
            </a:pPr>
            <a:r>
              <a:rPr lang="tr-TR" sz="1800" dirty="0"/>
              <a:t>a) Birleştirilmiş veriler defteri</a:t>
            </a:r>
            <a:r>
              <a:rPr lang="tr-TR" sz="1800" dirty="0" smtClean="0"/>
              <a:t>.</a:t>
            </a:r>
            <a:endParaRPr lang="tr-TR" sz="1800" dirty="0"/>
          </a:p>
          <a:p>
            <a:pPr>
              <a:lnSpc>
                <a:spcPct val="120000"/>
              </a:lnSpc>
              <a:spcBef>
                <a:spcPts val="0"/>
              </a:spcBef>
              <a:spcAft>
                <a:spcPts val="0"/>
              </a:spcAft>
            </a:pPr>
            <a:r>
              <a:rPr lang="tr-TR" sz="1800" dirty="0"/>
              <a:t>b) Geçici mizan</a:t>
            </a:r>
            <a:r>
              <a:rPr lang="tr-TR" sz="1800" dirty="0" smtClean="0"/>
              <a:t>.</a:t>
            </a:r>
            <a:endParaRPr lang="tr-TR" sz="1800" dirty="0"/>
          </a:p>
          <a:p>
            <a:pPr>
              <a:lnSpc>
                <a:spcPct val="120000"/>
              </a:lnSpc>
              <a:spcBef>
                <a:spcPts val="0"/>
              </a:spcBef>
              <a:spcAft>
                <a:spcPts val="0"/>
              </a:spcAft>
            </a:pPr>
            <a:r>
              <a:rPr lang="tr-TR" sz="1800" dirty="0"/>
              <a:t>c) Kesin mizan</a:t>
            </a:r>
            <a:r>
              <a:rPr lang="tr-TR" sz="1800" dirty="0" smtClean="0"/>
              <a:t>.</a:t>
            </a:r>
            <a:endParaRPr lang="tr-TR" sz="1800" dirty="0"/>
          </a:p>
          <a:p>
            <a:pPr>
              <a:lnSpc>
                <a:spcPct val="120000"/>
              </a:lnSpc>
              <a:spcBef>
                <a:spcPts val="0"/>
              </a:spcBef>
              <a:spcAft>
                <a:spcPts val="0"/>
              </a:spcAft>
            </a:pPr>
            <a:r>
              <a:rPr lang="tr-TR" sz="1800" dirty="0"/>
              <a:t>ç) Mali tablolar;</a:t>
            </a:r>
          </a:p>
          <a:p>
            <a:pPr>
              <a:lnSpc>
                <a:spcPct val="120000"/>
              </a:lnSpc>
              <a:spcBef>
                <a:spcPts val="0"/>
              </a:spcBef>
              <a:spcAft>
                <a:spcPts val="0"/>
              </a:spcAft>
            </a:pPr>
            <a:endParaRPr lang="tr-TR" sz="1200" dirty="0"/>
          </a:p>
          <a:p>
            <a:pPr>
              <a:lnSpc>
                <a:spcPct val="120000"/>
              </a:lnSpc>
              <a:spcBef>
                <a:spcPts val="0"/>
              </a:spcBef>
              <a:spcAft>
                <a:spcPts val="0"/>
              </a:spcAft>
            </a:pPr>
            <a:endParaRPr lang="tr-TR" sz="1200" dirty="0"/>
          </a:p>
        </p:txBody>
      </p:sp>
    </p:spTree>
    <p:extLst>
      <p:ext uri="{BB962C8B-B14F-4D97-AF65-F5344CB8AC3E}">
        <p14:creationId xmlns:p14="http://schemas.microsoft.com/office/powerpoint/2010/main" val="25712170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latin typeface="Times New Roman" panose="02020603050405020304" pitchFamily="18" charset="0"/>
                <a:cs typeface="Times New Roman" panose="02020603050405020304" pitchFamily="18" charset="0"/>
              </a:rPr>
              <a:t>6085 SAYILI SAYIŞTAY KANUNU</a:t>
            </a:r>
          </a:p>
        </p:txBody>
      </p:sp>
      <p:sp>
        <p:nvSpPr>
          <p:cNvPr id="3" name="İçerik Yer Tutucusu 2"/>
          <p:cNvSpPr>
            <a:spLocks noGrp="1"/>
          </p:cNvSpPr>
          <p:nvPr>
            <p:ph idx="1"/>
          </p:nvPr>
        </p:nvSpPr>
        <p:spPr/>
        <p:txBody>
          <a:bodyPr>
            <a:normAutofit fontScale="92500" lnSpcReduction="20000"/>
          </a:bodyPr>
          <a:lstStyle/>
          <a:p>
            <a:pPr>
              <a:lnSpc>
                <a:spcPct val="120000"/>
              </a:lnSpc>
              <a:spcBef>
                <a:spcPts val="0"/>
              </a:spcBef>
              <a:spcAft>
                <a:spcPts val="0"/>
              </a:spcAft>
            </a:pPr>
            <a:r>
              <a:rPr lang="tr-TR" dirty="0"/>
              <a:t>1) Bilanço</a:t>
            </a:r>
            <a:r>
              <a:rPr lang="tr-TR" dirty="0" smtClean="0"/>
              <a:t>,</a:t>
            </a:r>
            <a:endParaRPr lang="tr-TR" dirty="0"/>
          </a:p>
          <a:p>
            <a:pPr>
              <a:lnSpc>
                <a:spcPct val="120000"/>
              </a:lnSpc>
              <a:spcBef>
                <a:spcPts val="0"/>
              </a:spcBef>
              <a:spcAft>
                <a:spcPts val="0"/>
              </a:spcAft>
            </a:pPr>
            <a:r>
              <a:rPr lang="tr-TR" dirty="0"/>
              <a:t>2) Faaliyet sonuçları tablosu/gelir tablosu/kâr-zarar tablosu</a:t>
            </a:r>
            <a:r>
              <a:rPr lang="tr-TR" dirty="0" smtClean="0"/>
              <a:t>,</a:t>
            </a:r>
            <a:endParaRPr lang="tr-TR" dirty="0"/>
          </a:p>
          <a:p>
            <a:pPr>
              <a:lnSpc>
                <a:spcPct val="120000"/>
              </a:lnSpc>
              <a:spcBef>
                <a:spcPts val="0"/>
              </a:spcBef>
              <a:spcAft>
                <a:spcPts val="0"/>
              </a:spcAft>
            </a:pPr>
            <a:r>
              <a:rPr lang="tr-TR" dirty="0"/>
              <a:t>3) </a:t>
            </a:r>
            <a:r>
              <a:rPr lang="tr-TR" dirty="0" err="1"/>
              <a:t>Özkaynak</a:t>
            </a:r>
            <a:r>
              <a:rPr lang="tr-TR" dirty="0"/>
              <a:t> değişim tablosu</a:t>
            </a:r>
            <a:r>
              <a:rPr lang="tr-TR" dirty="0" smtClean="0"/>
              <a:t>,</a:t>
            </a:r>
            <a:endParaRPr lang="tr-TR" dirty="0"/>
          </a:p>
          <a:p>
            <a:pPr>
              <a:lnSpc>
                <a:spcPct val="120000"/>
              </a:lnSpc>
              <a:spcBef>
                <a:spcPts val="0"/>
              </a:spcBef>
              <a:spcAft>
                <a:spcPts val="0"/>
              </a:spcAft>
            </a:pPr>
            <a:r>
              <a:rPr lang="tr-TR" dirty="0"/>
              <a:t>4) Bütçelenen ve gerçekleşen tutarların karşılaştırma tablosu</a:t>
            </a:r>
            <a:r>
              <a:rPr lang="tr-TR" dirty="0" smtClean="0"/>
              <a:t>.</a:t>
            </a:r>
            <a:endParaRPr lang="tr-TR" dirty="0"/>
          </a:p>
          <a:p>
            <a:pPr>
              <a:lnSpc>
                <a:spcPct val="120000"/>
              </a:lnSpc>
              <a:spcBef>
                <a:spcPts val="0"/>
              </a:spcBef>
              <a:spcAft>
                <a:spcPts val="0"/>
              </a:spcAft>
            </a:pPr>
            <a:r>
              <a:rPr lang="tr-TR" dirty="0"/>
              <a:t>d) İdare taşınır mal yönetimi ayrıntılı hesap cetveli ile idare taşınır mal yönetim hesabı icmal cetveli veya envanter defteri</a:t>
            </a:r>
            <a:r>
              <a:rPr lang="tr-TR" dirty="0" smtClean="0"/>
              <a:t>.</a:t>
            </a:r>
            <a:endParaRPr lang="tr-TR" dirty="0"/>
          </a:p>
          <a:p>
            <a:pPr>
              <a:lnSpc>
                <a:spcPct val="120000"/>
              </a:lnSpc>
              <a:spcBef>
                <a:spcPts val="0"/>
              </a:spcBef>
              <a:spcAft>
                <a:spcPts val="0"/>
              </a:spcAft>
            </a:pPr>
            <a:r>
              <a:rPr lang="tr-TR" dirty="0"/>
              <a:t>(4) Birleştirilmiş veriler defteri, yıl başından itibaren ilgili ayın sonuna kadar bütün kayıtları içerecek şekilde düzenlenir</a:t>
            </a:r>
            <a:r>
              <a:rPr lang="tr-TR" dirty="0" smtClean="0"/>
              <a:t>.</a:t>
            </a:r>
            <a:endParaRPr lang="tr-TR" dirty="0"/>
          </a:p>
          <a:p>
            <a:pPr>
              <a:lnSpc>
                <a:spcPct val="120000"/>
              </a:lnSpc>
              <a:spcBef>
                <a:spcPts val="0"/>
              </a:spcBef>
              <a:spcAft>
                <a:spcPts val="0"/>
              </a:spcAft>
            </a:pPr>
            <a:r>
              <a:rPr lang="tr-TR" dirty="0"/>
              <a:t>(5) Kamu idareleri üçüncü fıkranın (ç) bendinde sayılan mali tablolardan, tabi oldukları muhasebe mevzuatı ile finansal raporlama çerçevesine göre Başkanlıkça bu Usul ve Esasların eklerinde yer verilenleri, belirlenmiş olan formata uygun olarak gönderirler</a:t>
            </a:r>
            <a:r>
              <a:rPr lang="tr-TR" dirty="0" smtClean="0"/>
              <a:t>.</a:t>
            </a:r>
            <a:endParaRPr lang="tr-TR" dirty="0"/>
          </a:p>
          <a:p>
            <a:pPr>
              <a:lnSpc>
                <a:spcPct val="120000"/>
              </a:lnSpc>
              <a:spcBef>
                <a:spcPts val="0"/>
              </a:spcBef>
              <a:spcAft>
                <a:spcPts val="0"/>
              </a:spcAft>
            </a:pPr>
            <a:r>
              <a:rPr lang="tr-TR" dirty="0"/>
              <a:t>(6) Mali tablolara ilişkin dipnotlar/açıklayıcı notlar bu Usul ve Esasların eklerinde belirtilen formatta gönderilir.</a:t>
            </a:r>
          </a:p>
        </p:txBody>
      </p:sp>
    </p:spTree>
    <p:extLst>
      <p:ext uri="{BB962C8B-B14F-4D97-AF65-F5344CB8AC3E}">
        <p14:creationId xmlns:p14="http://schemas.microsoft.com/office/powerpoint/2010/main" val="42810436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TEŞEKKÜR EDERİM</a:t>
            </a:r>
            <a:endParaRPr lang="tr-TR" dirty="0"/>
          </a:p>
        </p:txBody>
      </p:sp>
      <p:sp>
        <p:nvSpPr>
          <p:cNvPr id="3" name="İçerik Yer Tutucusu 2"/>
          <p:cNvSpPr>
            <a:spLocks noGrp="1"/>
          </p:cNvSpPr>
          <p:nvPr>
            <p:ph idx="1"/>
          </p:nvPr>
        </p:nvSpPr>
        <p:spPr/>
        <p:txBody>
          <a:bodyPr/>
          <a:lstStyle/>
          <a:p>
            <a:endParaRPr lang="tr-TR"/>
          </a:p>
        </p:txBody>
      </p:sp>
    </p:spTree>
    <p:extLst>
      <p:ext uri="{BB962C8B-B14F-4D97-AF65-F5344CB8AC3E}">
        <p14:creationId xmlns:p14="http://schemas.microsoft.com/office/powerpoint/2010/main" val="21224687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dirty="0" smtClean="0">
                <a:latin typeface="Times New Roman" panose="02020603050405020304" pitchFamily="18" charset="0"/>
                <a:cs typeface="Times New Roman" panose="02020603050405020304" pitchFamily="18" charset="0"/>
              </a:rPr>
              <a:t>MD.1- AMAÇ</a:t>
            </a:r>
            <a:endParaRPr lang="tr-TR"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1097280" y="1845734"/>
            <a:ext cx="10684412" cy="4023360"/>
          </a:xfrm>
        </p:spPr>
        <p:txBody>
          <a:bodyPr>
            <a:normAutofit/>
          </a:bodyPr>
          <a:lstStyle/>
          <a:p>
            <a:pPr algn="just">
              <a:buFont typeface="Arial" panose="020B0604020202020204" pitchFamily="34" charset="0"/>
              <a:buChar char="•"/>
            </a:pPr>
            <a:r>
              <a:rPr lang="tr-TR" sz="2800" dirty="0" smtClean="0">
                <a:latin typeface="Times New Roman" panose="02020603050405020304" pitchFamily="18" charset="0"/>
                <a:cs typeface="Times New Roman" panose="02020603050405020304" pitchFamily="18" charset="0"/>
              </a:rPr>
              <a:t>Kamu kaynaklarının </a:t>
            </a:r>
            <a:r>
              <a:rPr lang="tr-TR" sz="2800" b="1" dirty="0" smtClean="0">
                <a:latin typeface="Times New Roman" panose="02020603050405020304" pitchFamily="18" charset="0"/>
                <a:cs typeface="Times New Roman" panose="02020603050405020304" pitchFamily="18" charset="0"/>
              </a:rPr>
              <a:t>etkili</a:t>
            </a:r>
            <a:r>
              <a:rPr lang="tr-TR" sz="2800" dirty="0" smtClean="0">
                <a:latin typeface="Times New Roman" panose="02020603050405020304" pitchFamily="18" charset="0"/>
                <a:cs typeface="Times New Roman" panose="02020603050405020304" pitchFamily="18" charset="0"/>
              </a:rPr>
              <a:t>, </a:t>
            </a:r>
            <a:r>
              <a:rPr lang="tr-TR" sz="2800" b="1" dirty="0" smtClean="0">
                <a:latin typeface="Times New Roman" panose="02020603050405020304" pitchFamily="18" charset="0"/>
                <a:cs typeface="Times New Roman" panose="02020603050405020304" pitchFamily="18" charset="0"/>
              </a:rPr>
              <a:t>ekonomik</a:t>
            </a:r>
            <a:r>
              <a:rPr lang="tr-TR" sz="2800" dirty="0" smtClean="0">
                <a:latin typeface="Times New Roman" panose="02020603050405020304" pitchFamily="18" charset="0"/>
                <a:cs typeface="Times New Roman" panose="02020603050405020304" pitchFamily="18" charset="0"/>
              </a:rPr>
              <a:t> ve </a:t>
            </a:r>
            <a:r>
              <a:rPr lang="tr-TR" sz="2800" b="1" dirty="0" smtClean="0">
                <a:latin typeface="Times New Roman" panose="02020603050405020304" pitchFamily="18" charset="0"/>
                <a:cs typeface="Times New Roman" panose="02020603050405020304" pitchFamily="18" charset="0"/>
              </a:rPr>
              <a:t>verimli</a:t>
            </a:r>
            <a:r>
              <a:rPr lang="tr-TR" sz="2800" dirty="0" smtClean="0">
                <a:latin typeface="Times New Roman" panose="02020603050405020304" pitchFamily="18" charset="0"/>
                <a:cs typeface="Times New Roman" panose="02020603050405020304" pitchFamily="18" charset="0"/>
              </a:rPr>
              <a:t> şekilde elde edilmesi ve kullanılmasının sağlanması,</a:t>
            </a:r>
          </a:p>
          <a:p>
            <a:pPr algn="just">
              <a:buFont typeface="Arial" panose="020B0604020202020204" pitchFamily="34" charset="0"/>
              <a:buChar char="•"/>
            </a:pPr>
            <a:r>
              <a:rPr lang="tr-TR" sz="2800" b="1" dirty="0">
                <a:latin typeface="Times New Roman" panose="02020603050405020304" pitchFamily="18" charset="0"/>
                <a:cs typeface="Times New Roman" panose="02020603050405020304" pitchFamily="18" charset="0"/>
              </a:rPr>
              <a:t>H</a:t>
            </a:r>
            <a:r>
              <a:rPr lang="tr-TR" sz="2800" b="1" dirty="0" smtClean="0">
                <a:latin typeface="Times New Roman" panose="02020603050405020304" pitchFamily="18" charset="0"/>
                <a:cs typeface="Times New Roman" panose="02020603050405020304" pitchFamily="18" charset="0"/>
              </a:rPr>
              <a:t>esap verilebilirliği </a:t>
            </a:r>
            <a:r>
              <a:rPr lang="tr-TR" sz="2800" dirty="0" smtClean="0">
                <a:latin typeface="Times New Roman" panose="02020603050405020304" pitchFamily="18" charset="0"/>
                <a:cs typeface="Times New Roman" panose="02020603050405020304" pitchFamily="18" charset="0"/>
              </a:rPr>
              <a:t>ve </a:t>
            </a:r>
            <a:r>
              <a:rPr lang="tr-TR" sz="2800" b="1" dirty="0" smtClean="0">
                <a:latin typeface="Times New Roman" panose="02020603050405020304" pitchFamily="18" charset="0"/>
                <a:cs typeface="Times New Roman" panose="02020603050405020304" pitchFamily="18" charset="0"/>
              </a:rPr>
              <a:t>mali saydamlığı </a:t>
            </a:r>
            <a:r>
              <a:rPr lang="tr-TR" sz="2800" dirty="0" smtClean="0">
                <a:latin typeface="Times New Roman" panose="02020603050405020304" pitchFamily="18" charset="0"/>
                <a:cs typeface="Times New Roman" panose="02020603050405020304" pitchFamily="18" charset="0"/>
              </a:rPr>
              <a:t>sağlamak üzere; </a:t>
            </a:r>
          </a:p>
          <a:p>
            <a:pPr marL="0" indent="0" algn="just">
              <a:buNone/>
            </a:pPr>
            <a:r>
              <a:rPr lang="tr-TR" sz="2800" b="1" dirty="0" smtClean="0">
                <a:latin typeface="Times New Roman" panose="02020603050405020304" pitchFamily="18" charset="0"/>
                <a:cs typeface="Times New Roman" panose="02020603050405020304" pitchFamily="18" charset="0"/>
              </a:rPr>
              <a:t>kamu mali yönetiminin </a:t>
            </a:r>
            <a:r>
              <a:rPr lang="tr-TR" sz="2800" dirty="0" smtClean="0">
                <a:latin typeface="Times New Roman" panose="02020603050405020304" pitchFamily="18" charset="0"/>
                <a:cs typeface="Times New Roman" panose="02020603050405020304" pitchFamily="18" charset="0"/>
              </a:rPr>
              <a:t>yapısını ve işleyişini,</a:t>
            </a:r>
          </a:p>
          <a:p>
            <a:pPr marL="0" indent="0" algn="just">
              <a:buNone/>
            </a:pPr>
            <a:r>
              <a:rPr lang="tr-TR" sz="2800" b="1" dirty="0">
                <a:latin typeface="Times New Roman" panose="02020603050405020304" pitchFamily="18" charset="0"/>
                <a:cs typeface="Times New Roman" panose="02020603050405020304" pitchFamily="18" charset="0"/>
              </a:rPr>
              <a:t>b</a:t>
            </a:r>
            <a:r>
              <a:rPr lang="tr-TR" sz="2800" b="1" dirty="0" smtClean="0">
                <a:latin typeface="Times New Roman" panose="02020603050405020304" pitchFamily="18" charset="0"/>
                <a:cs typeface="Times New Roman" panose="02020603050405020304" pitchFamily="18" charset="0"/>
              </a:rPr>
              <a:t>ütçelerin</a:t>
            </a:r>
            <a:r>
              <a:rPr lang="tr-TR" sz="2800" dirty="0" smtClean="0">
                <a:latin typeface="Times New Roman" panose="02020603050405020304" pitchFamily="18" charset="0"/>
                <a:cs typeface="Times New Roman" panose="02020603050405020304" pitchFamily="18" charset="0"/>
              </a:rPr>
              <a:t> hazırlanmasını ve uygulanmasını,</a:t>
            </a:r>
          </a:p>
          <a:p>
            <a:pPr marL="0" indent="0" algn="just">
              <a:buNone/>
            </a:pPr>
            <a:r>
              <a:rPr lang="tr-TR" sz="2800" dirty="0">
                <a:latin typeface="Times New Roman" panose="02020603050405020304" pitchFamily="18" charset="0"/>
                <a:cs typeface="Times New Roman" panose="02020603050405020304" pitchFamily="18" charset="0"/>
              </a:rPr>
              <a:t>t</a:t>
            </a:r>
            <a:r>
              <a:rPr lang="tr-TR" sz="2800" dirty="0" smtClean="0">
                <a:latin typeface="Times New Roman" panose="02020603050405020304" pitchFamily="18" charset="0"/>
                <a:cs typeface="Times New Roman" panose="02020603050405020304" pitchFamily="18" charset="0"/>
              </a:rPr>
              <a:t>üm mali işlemlerin </a:t>
            </a:r>
            <a:r>
              <a:rPr lang="tr-TR" sz="2800" b="1" dirty="0" smtClean="0">
                <a:latin typeface="Times New Roman" panose="02020603050405020304" pitchFamily="18" charset="0"/>
                <a:cs typeface="Times New Roman" panose="02020603050405020304" pitchFamily="18" charset="0"/>
              </a:rPr>
              <a:t>muhasebeleştirilmesini</a:t>
            </a:r>
            <a:r>
              <a:rPr lang="tr-TR" sz="2800" dirty="0" smtClean="0">
                <a:latin typeface="Times New Roman" panose="02020603050405020304" pitchFamily="18" charset="0"/>
                <a:cs typeface="Times New Roman" panose="02020603050405020304" pitchFamily="18" charset="0"/>
              </a:rPr>
              <a:t>, </a:t>
            </a:r>
            <a:r>
              <a:rPr lang="tr-TR" sz="2800" b="1" dirty="0" smtClean="0">
                <a:latin typeface="Times New Roman" panose="02020603050405020304" pitchFamily="18" charset="0"/>
                <a:cs typeface="Times New Roman" panose="02020603050405020304" pitchFamily="18" charset="0"/>
              </a:rPr>
              <a:t>raporlanmasını</a:t>
            </a:r>
            <a:r>
              <a:rPr lang="tr-TR" sz="2800" dirty="0" smtClean="0">
                <a:latin typeface="Times New Roman" panose="02020603050405020304" pitchFamily="18" charset="0"/>
                <a:cs typeface="Times New Roman" panose="02020603050405020304" pitchFamily="18" charset="0"/>
              </a:rPr>
              <a:t> ve </a:t>
            </a:r>
            <a:r>
              <a:rPr lang="tr-TR" sz="2800" b="1" dirty="0" smtClean="0">
                <a:latin typeface="Times New Roman" panose="02020603050405020304" pitchFamily="18" charset="0"/>
                <a:cs typeface="Times New Roman" panose="02020603050405020304" pitchFamily="18" charset="0"/>
              </a:rPr>
              <a:t>mali kontrolü</a:t>
            </a:r>
            <a:r>
              <a:rPr lang="tr-TR" sz="2800" dirty="0" smtClean="0">
                <a:latin typeface="Times New Roman" panose="02020603050405020304" pitchFamily="18" charset="0"/>
                <a:cs typeface="Times New Roman" panose="02020603050405020304" pitchFamily="18" charset="0"/>
              </a:rPr>
              <a:t> düzenlemektir.</a:t>
            </a:r>
          </a:p>
          <a:p>
            <a:pPr marL="0" indent="0" algn="just">
              <a:buNone/>
            </a:pPr>
            <a:endParaRPr lang="tr-TR" sz="2800" dirty="0" smtClean="0">
              <a:latin typeface="Times New Roman" panose="02020603050405020304" pitchFamily="18" charset="0"/>
              <a:cs typeface="Times New Roman" panose="02020603050405020304" pitchFamily="18" charset="0"/>
            </a:endParaRPr>
          </a:p>
          <a:p>
            <a:pPr>
              <a:buFont typeface="Arial" panose="020B0604020202020204" pitchFamily="34" charset="0"/>
              <a:buChar char="•"/>
            </a:pPr>
            <a:endParaRPr lang="tr-TR" sz="2800" dirty="0" smtClean="0">
              <a:latin typeface="Times New Roman" panose="02020603050405020304" pitchFamily="18" charset="0"/>
              <a:cs typeface="Times New Roman" panose="02020603050405020304" pitchFamily="18" charset="0"/>
            </a:endParaRPr>
          </a:p>
        </p:txBody>
      </p:sp>
      <p:pic>
        <p:nvPicPr>
          <p:cNvPr id="4" name="Resim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638085" y="6326541"/>
            <a:ext cx="553915" cy="531459"/>
          </a:xfrm>
          <a:prstGeom prst="rect">
            <a:avLst/>
          </a:prstGeom>
        </p:spPr>
      </p:pic>
    </p:spTree>
    <p:extLst>
      <p:ext uri="{BB962C8B-B14F-4D97-AF65-F5344CB8AC3E}">
        <p14:creationId xmlns:p14="http://schemas.microsoft.com/office/powerpoint/2010/main" val="32590205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97280" y="286603"/>
            <a:ext cx="10271174" cy="1450757"/>
          </a:xfrm>
        </p:spPr>
        <p:txBody>
          <a:bodyPr>
            <a:noAutofit/>
          </a:bodyPr>
          <a:lstStyle/>
          <a:p>
            <a:r>
              <a:rPr lang="tr-TR" sz="4400" dirty="0" smtClean="0">
                <a:latin typeface="Times New Roman" panose="02020603050405020304" pitchFamily="18" charset="0"/>
                <a:cs typeface="Times New Roman" panose="02020603050405020304" pitchFamily="18" charset="0"/>
              </a:rPr>
              <a:t>KAMU KAYNAĞININ KULLANILMASININ GENEL ESASLARI</a:t>
            </a:r>
            <a:endParaRPr lang="tr-TR" sz="4400"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1097280" y="1845734"/>
            <a:ext cx="10684412" cy="4023360"/>
          </a:xfrm>
        </p:spPr>
        <p:txBody>
          <a:bodyPr>
            <a:normAutofit/>
          </a:bodyPr>
          <a:lstStyle/>
          <a:p>
            <a:pPr algn="just">
              <a:buFont typeface="Arial" panose="020B0604020202020204" pitchFamily="34" charset="0"/>
              <a:buChar char="•"/>
            </a:pPr>
            <a:r>
              <a:rPr lang="tr-TR" sz="2800" dirty="0" smtClean="0">
                <a:latin typeface="Times New Roman" panose="02020603050405020304" pitchFamily="18" charset="0"/>
                <a:cs typeface="Times New Roman" panose="02020603050405020304" pitchFamily="18" charset="0"/>
              </a:rPr>
              <a:t>5018 sayılı Kamu Mali Yönetimi ve Kontrol Kanunu, kaynakların kullanımında 3 genel esas hüküm altına almıştır:</a:t>
            </a:r>
          </a:p>
          <a:p>
            <a:pPr marL="514350" indent="-514350" algn="just">
              <a:buFont typeface="+mj-lt"/>
              <a:buAutoNum type="arabicPeriod"/>
            </a:pPr>
            <a:r>
              <a:rPr lang="tr-TR" sz="2800" dirty="0" smtClean="0">
                <a:latin typeface="Times New Roman" panose="02020603050405020304" pitchFamily="18" charset="0"/>
                <a:cs typeface="Times New Roman" panose="02020603050405020304" pitchFamily="18" charset="0"/>
              </a:rPr>
              <a:t>Mali Saydamlık (md.7)</a:t>
            </a:r>
          </a:p>
          <a:p>
            <a:pPr marL="514350" indent="-514350" algn="just">
              <a:buFont typeface="+mj-lt"/>
              <a:buAutoNum type="arabicPeriod"/>
            </a:pPr>
            <a:r>
              <a:rPr lang="tr-TR" sz="2800" dirty="0" smtClean="0">
                <a:latin typeface="Times New Roman" panose="02020603050405020304" pitchFamily="18" charset="0"/>
                <a:cs typeface="Times New Roman" panose="02020603050405020304" pitchFamily="18" charset="0"/>
              </a:rPr>
              <a:t>Hesap Verme Sorumluluğu (md.8)</a:t>
            </a:r>
          </a:p>
          <a:p>
            <a:pPr marL="514350" indent="-514350" algn="just">
              <a:buFont typeface="+mj-lt"/>
              <a:buAutoNum type="arabicPeriod"/>
            </a:pPr>
            <a:r>
              <a:rPr lang="tr-TR" sz="2800" dirty="0" smtClean="0">
                <a:latin typeface="Times New Roman" panose="02020603050405020304" pitchFamily="18" charset="0"/>
                <a:cs typeface="Times New Roman" panose="02020603050405020304" pitchFamily="18" charset="0"/>
              </a:rPr>
              <a:t>Program Yapısına Uyumlu Şekilde ve Performans Esasına Dayalı (md.9)</a:t>
            </a:r>
          </a:p>
          <a:p>
            <a:pPr algn="just">
              <a:buFont typeface="Arial" panose="020B0604020202020204" pitchFamily="34" charset="0"/>
              <a:buChar char="•"/>
            </a:pPr>
            <a:endParaRPr lang="tr-TR" sz="2800" dirty="0" smtClean="0">
              <a:latin typeface="Times New Roman" panose="02020603050405020304" pitchFamily="18" charset="0"/>
              <a:cs typeface="Times New Roman" panose="02020603050405020304" pitchFamily="18" charset="0"/>
            </a:endParaRPr>
          </a:p>
          <a:p>
            <a:pPr>
              <a:buFont typeface="Arial" panose="020B0604020202020204" pitchFamily="34" charset="0"/>
              <a:buChar char="•"/>
            </a:pPr>
            <a:endParaRPr lang="tr-TR" sz="2800" dirty="0" smtClean="0">
              <a:latin typeface="Times New Roman" panose="02020603050405020304" pitchFamily="18" charset="0"/>
              <a:cs typeface="Times New Roman" panose="02020603050405020304" pitchFamily="18" charset="0"/>
            </a:endParaRPr>
          </a:p>
        </p:txBody>
      </p:sp>
      <p:pic>
        <p:nvPicPr>
          <p:cNvPr id="4" name="Resim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638085" y="6326541"/>
            <a:ext cx="553915" cy="531459"/>
          </a:xfrm>
          <a:prstGeom prst="rect">
            <a:avLst/>
          </a:prstGeom>
        </p:spPr>
      </p:pic>
    </p:spTree>
    <p:extLst>
      <p:ext uri="{BB962C8B-B14F-4D97-AF65-F5344CB8AC3E}">
        <p14:creationId xmlns:p14="http://schemas.microsoft.com/office/powerpoint/2010/main" val="12885362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PROGRAM BÜTÇELEME</a:t>
            </a:r>
            <a:endParaRPr lang="tr-TR" dirty="0"/>
          </a:p>
        </p:txBody>
      </p:sp>
      <p:sp>
        <p:nvSpPr>
          <p:cNvPr id="3" name="İçerik Yer Tutucusu 2"/>
          <p:cNvSpPr>
            <a:spLocks noGrp="1"/>
          </p:cNvSpPr>
          <p:nvPr>
            <p:ph idx="1"/>
          </p:nvPr>
        </p:nvSpPr>
        <p:spPr/>
        <p:txBody>
          <a:bodyPr/>
          <a:lstStyle/>
          <a:p>
            <a:r>
              <a:rPr lang="tr-TR" dirty="0"/>
              <a:t>Program bütçe; harcamaların program sınıflandırmasına göre tasnif edildiği, harcama önceliği geliştirme konusunda karar alıcılara kamu hizmet sunumu performansına ilişkin bilgilerin sağlandığı ve bu bilgilerin kaynak tahsisi sürecinde sistematik olarak kullanıldığı bir bütçeleme sistemidir.</a:t>
            </a:r>
          </a:p>
          <a:p>
            <a:r>
              <a:rPr lang="tr-TR" dirty="0"/>
              <a:t>Program bütçenin temel gereklilikleri arasında;</a:t>
            </a:r>
          </a:p>
          <a:p>
            <a:r>
              <a:rPr lang="tr-TR" dirty="0"/>
              <a:t>Harcamaların programlar itibarıyla sınıflandırılması,</a:t>
            </a:r>
          </a:p>
          <a:p>
            <a:r>
              <a:rPr lang="tr-TR" dirty="0"/>
              <a:t>Programların belirli politika amaç ve hedefleriyle ilişkilendirilmesi,</a:t>
            </a:r>
          </a:p>
          <a:p>
            <a:r>
              <a:rPr lang="tr-TR" dirty="0"/>
              <a:t>Programlarla ilgili ve nitelikli performans bilgisinin üretilmesi, bütçeleme süreçlerinde kullanılması, sonuçlarının izlenmesi ve değerlendirilmesi</a:t>
            </a:r>
          </a:p>
          <a:p>
            <a:r>
              <a:rPr lang="tr-TR" dirty="0"/>
              <a:t>yer almaktadır.</a:t>
            </a:r>
          </a:p>
          <a:p>
            <a:endParaRPr lang="tr-TR" dirty="0"/>
          </a:p>
        </p:txBody>
      </p:sp>
    </p:spTree>
    <p:extLst>
      <p:ext uri="{BB962C8B-B14F-4D97-AF65-F5344CB8AC3E}">
        <p14:creationId xmlns:p14="http://schemas.microsoft.com/office/powerpoint/2010/main" val="39961996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97280" y="286603"/>
            <a:ext cx="10058400" cy="1450757"/>
          </a:xfrm>
        </p:spPr>
        <p:txBody>
          <a:bodyPr/>
          <a:lstStyle/>
          <a:p>
            <a:r>
              <a:rPr lang="tr-TR" dirty="0" smtClean="0">
                <a:latin typeface="Times New Roman" panose="02020603050405020304" pitchFamily="18" charset="0"/>
                <a:cs typeface="Times New Roman" panose="02020603050405020304" pitchFamily="18" charset="0"/>
              </a:rPr>
              <a:t>HESAP VERME SORUMLULUĞU OLANLAR</a:t>
            </a:r>
            <a:endParaRPr lang="tr-TR"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normAutofit/>
          </a:bodyPr>
          <a:lstStyle/>
          <a:p>
            <a:pPr>
              <a:buFont typeface="Wingdings" panose="05000000000000000000" pitchFamily="2" charset="2"/>
              <a:buChar char="§"/>
            </a:pPr>
            <a:r>
              <a:rPr lang="tr-TR" sz="2800" dirty="0" smtClean="0">
                <a:latin typeface="Times New Roman" panose="02020603050405020304" pitchFamily="18" charset="0"/>
                <a:cs typeface="Times New Roman" panose="02020603050405020304" pitchFamily="18" charset="0"/>
              </a:rPr>
              <a:t>Üst yönetici</a:t>
            </a:r>
            <a:endParaRPr lang="tr-TR" sz="2800"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
            </a:pPr>
            <a:r>
              <a:rPr lang="tr-TR" sz="2800" dirty="0" smtClean="0">
                <a:latin typeface="Times New Roman" panose="02020603050405020304" pitchFamily="18" charset="0"/>
                <a:cs typeface="Times New Roman" panose="02020603050405020304" pitchFamily="18" charset="0"/>
              </a:rPr>
              <a:t>Harcama yetkilisi</a:t>
            </a:r>
          </a:p>
          <a:p>
            <a:pPr>
              <a:buFont typeface="Wingdings" panose="05000000000000000000" pitchFamily="2" charset="2"/>
              <a:buChar char="§"/>
            </a:pPr>
            <a:r>
              <a:rPr lang="tr-TR" sz="2800" dirty="0" smtClean="0">
                <a:latin typeface="Times New Roman" panose="02020603050405020304" pitchFamily="18" charset="0"/>
                <a:cs typeface="Times New Roman" panose="02020603050405020304" pitchFamily="18" charset="0"/>
              </a:rPr>
              <a:t>Gerçekleştirme görevlileri</a:t>
            </a:r>
          </a:p>
          <a:p>
            <a:pPr marL="0" indent="0">
              <a:buNone/>
            </a:pPr>
            <a:endParaRPr lang="tr-TR" sz="2800" dirty="0" smtClean="0">
              <a:latin typeface="Times New Roman" panose="02020603050405020304" pitchFamily="18" charset="0"/>
              <a:cs typeface="Times New Roman" panose="02020603050405020304" pitchFamily="18" charset="0"/>
            </a:endParaRPr>
          </a:p>
        </p:txBody>
      </p:sp>
      <p:pic>
        <p:nvPicPr>
          <p:cNvPr id="8" name="Resim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638085" y="6326541"/>
            <a:ext cx="553915" cy="531459"/>
          </a:xfrm>
          <a:prstGeom prst="rect">
            <a:avLst/>
          </a:prstGeom>
        </p:spPr>
      </p:pic>
      <p:graphicFrame>
        <p:nvGraphicFramePr>
          <p:cNvPr id="4" name="Diyagram 3"/>
          <p:cNvGraphicFramePr/>
          <p:nvPr>
            <p:extLst>
              <p:ext uri="{D42A27DB-BD31-4B8C-83A1-F6EECF244321}">
                <p14:modId xmlns:p14="http://schemas.microsoft.com/office/powerpoint/2010/main" val="3143201348"/>
              </p:ext>
            </p:extLst>
          </p:nvPr>
        </p:nvGraphicFramePr>
        <p:xfrm>
          <a:off x="1160585" y="4141177"/>
          <a:ext cx="9995095" cy="199715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389209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latin typeface="Times New Roman" panose="02020603050405020304" pitchFamily="18" charset="0"/>
                <a:cs typeface="Times New Roman" panose="02020603050405020304" pitchFamily="18" charset="0"/>
              </a:rPr>
              <a:t>KAMU İDARE BÜTÇELERİ</a:t>
            </a:r>
            <a:endParaRPr lang="tr-TR" dirty="0">
              <a:latin typeface="Times New Roman" panose="02020603050405020304" pitchFamily="18" charset="0"/>
              <a:cs typeface="Times New Roman" panose="02020603050405020304" pitchFamily="18" charset="0"/>
            </a:endParaRPr>
          </a:p>
        </p:txBody>
      </p:sp>
      <p:grpSp>
        <p:nvGrpSpPr>
          <p:cNvPr id="12" name="Group 1057"/>
          <p:cNvGrpSpPr>
            <a:grpSpLocks/>
          </p:cNvGrpSpPr>
          <p:nvPr/>
        </p:nvGrpSpPr>
        <p:grpSpPr bwMode="auto">
          <a:xfrm>
            <a:off x="1097280" y="2020965"/>
            <a:ext cx="9901897" cy="3931427"/>
            <a:chOff x="340" y="955"/>
            <a:chExt cx="5080" cy="1931"/>
          </a:xfrm>
          <a:solidFill>
            <a:srgbClr val="C00000"/>
          </a:solidFill>
        </p:grpSpPr>
        <p:sp>
          <p:nvSpPr>
            <p:cNvPr id="13" name="AutoShape 1028"/>
            <p:cNvSpPr>
              <a:spLocks noChangeArrowheads="1"/>
            </p:cNvSpPr>
            <p:nvPr/>
          </p:nvSpPr>
          <p:spPr bwMode="auto">
            <a:xfrm>
              <a:off x="340" y="1431"/>
              <a:ext cx="1587" cy="457"/>
            </a:xfrm>
            <a:prstGeom prst="flowChartProcess">
              <a:avLst/>
            </a:prstGeom>
            <a:solidFill>
              <a:srgbClr val="FFC000"/>
            </a:solidFill>
            <a:ln w="9525">
              <a:noFill/>
              <a:miter lim="800000"/>
              <a:headEnd/>
              <a:tailEnd/>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wrap="none" anchor="ctr"/>
            <a:lstStyle/>
            <a:p>
              <a:pPr algn="ctr" fontAlgn="base">
                <a:spcBef>
                  <a:spcPct val="0"/>
                </a:spcBef>
                <a:spcAft>
                  <a:spcPct val="0"/>
                </a:spcAft>
              </a:pPr>
              <a:r>
                <a:rPr lang="tr-TR" altLang="tr-TR" sz="1400" b="1" dirty="0">
                  <a:solidFill>
                    <a:prstClr val="black"/>
                  </a:solidFill>
                  <a:latin typeface="Arial" charset="0"/>
                </a:rPr>
                <a:t>Merkezi Yönetim Kapsamındaki</a:t>
              </a:r>
            </a:p>
            <a:p>
              <a:pPr algn="ctr" fontAlgn="base">
                <a:spcBef>
                  <a:spcPct val="0"/>
                </a:spcBef>
                <a:spcAft>
                  <a:spcPct val="0"/>
                </a:spcAft>
              </a:pPr>
              <a:r>
                <a:rPr lang="tr-TR" altLang="tr-TR" sz="1400" b="1" dirty="0">
                  <a:solidFill>
                    <a:prstClr val="black"/>
                  </a:solidFill>
                  <a:latin typeface="Arial" charset="0"/>
                </a:rPr>
                <a:t> Kamu </a:t>
              </a:r>
              <a:r>
                <a:rPr lang="tr-TR" altLang="tr-TR" sz="1400" b="1" dirty="0" smtClean="0">
                  <a:solidFill>
                    <a:prstClr val="black"/>
                  </a:solidFill>
                  <a:latin typeface="Arial" charset="0"/>
                </a:rPr>
                <a:t>idareleri Bütçeleri</a:t>
              </a:r>
              <a:endParaRPr lang="tr-TR" altLang="tr-TR" sz="1400" b="1" dirty="0">
                <a:solidFill>
                  <a:prstClr val="black"/>
                </a:solidFill>
                <a:latin typeface="Arial" charset="0"/>
              </a:endParaRPr>
            </a:p>
          </p:txBody>
        </p:sp>
        <p:sp>
          <p:nvSpPr>
            <p:cNvPr id="14" name="AutoShape 1032"/>
            <p:cNvSpPr>
              <a:spLocks noChangeArrowheads="1"/>
            </p:cNvSpPr>
            <p:nvPr/>
          </p:nvSpPr>
          <p:spPr bwMode="auto">
            <a:xfrm>
              <a:off x="2109" y="1431"/>
              <a:ext cx="1624" cy="457"/>
            </a:xfrm>
            <a:prstGeom prst="flowChartProcess">
              <a:avLst/>
            </a:prstGeom>
            <a:solidFill>
              <a:srgbClr val="FFC000"/>
            </a:solidFill>
            <a:ln w="9525">
              <a:noFill/>
              <a:miter lim="800000"/>
              <a:headEnd/>
              <a:tailEnd/>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wrap="none" anchor="ctr"/>
            <a:lstStyle/>
            <a:p>
              <a:pPr algn="ctr" fontAlgn="base">
                <a:spcBef>
                  <a:spcPct val="0"/>
                </a:spcBef>
                <a:spcAft>
                  <a:spcPct val="0"/>
                </a:spcAft>
              </a:pPr>
              <a:r>
                <a:rPr lang="tr-TR" altLang="tr-TR" sz="1400" b="1" dirty="0">
                  <a:solidFill>
                    <a:prstClr val="black"/>
                  </a:solidFill>
                  <a:latin typeface="Arial" charset="0"/>
                </a:rPr>
                <a:t>Sosyal Güvenlik </a:t>
              </a:r>
              <a:r>
                <a:rPr lang="tr-TR" altLang="tr-TR" sz="1400" b="1" dirty="0" smtClean="0">
                  <a:solidFill>
                    <a:prstClr val="black"/>
                  </a:solidFill>
                  <a:latin typeface="Arial" charset="0"/>
                </a:rPr>
                <a:t>Kurumları Bütçeleri</a:t>
              </a:r>
            </a:p>
            <a:p>
              <a:pPr algn="ctr" fontAlgn="base">
                <a:spcBef>
                  <a:spcPct val="0"/>
                </a:spcBef>
                <a:spcAft>
                  <a:spcPct val="0"/>
                </a:spcAft>
              </a:pPr>
              <a:r>
                <a:rPr lang="tr-TR" altLang="tr-TR" sz="1400" b="1" dirty="0" smtClean="0">
                  <a:solidFill>
                    <a:prstClr val="black"/>
                  </a:solidFill>
                  <a:latin typeface="Arial" charset="0"/>
                </a:rPr>
                <a:t>(IV Sayılı Cetvel)</a:t>
              </a:r>
              <a:endParaRPr lang="tr-TR" altLang="tr-TR" sz="1400" b="1" dirty="0">
                <a:solidFill>
                  <a:prstClr val="black"/>
                </a:solidFill>
                <a:latin typeface="Arial" charset="0"/>
              </a:endParaRPr>
            </a:p>
          </p:txBody>
        </p:sp>
        <p:sp>
          <p:nvSpPr>
            <p:cNvPr id="15" name="AutoShape 1033"/>
            <p:cNvSpPr>
              <a:spLocks noChangeArrowheads="1"/>
            </p:cNvSpPr>
            <p:nvPr/>
          </p:nvSpPr>
          <p:spPr bwMode="auto">
            <a:xfrm>
              <a:off x="3833" y="1431"/>
              <a:ext cx="1587" cy="457"/>
            </a:xfrm>
            <a:prstGeom prst="flowChartProcess">
              <a:avLst/>
            </a:prstGeom>
            <a:solidFill>
              <a:srgbClr val="FFC000"/>
            </a:solidFill>
            <a:ln w="9525">
              <a:noFill/>
              <a:miter lim="800000"/>
              <a:headEnd/>
              <a:tailEnd/>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wrap="none" anchor="ctr"/>
            <a:lstStyle/>
            <a:p>
              <a:pPr algn="ctr" fontAlgn="base">
                <a:spcBef>
                  <a:spcPct val="0"/>
                </a:spcBef>
                <a:spcAft>
                  <a:spcPct val="0"/>
                </a:spcAft>
              </a:pPr>
              <a:r>
                <a:rPr lang="tr-TR" altLang="tr-TR" sz="1400" b="1" dirty="0">
                  <a:solidFill>
                    <a:prstClr val="black"/>
                  </a:solidFill>
                  <a:latin typeface="Arial" charset="0"/>
                </a:rPr>
                <a:t>Mahalli </a:t>
              </a:r>
              <a:r>
                <a:rPr lang="tr-TR" altLang="tr-TR" sz="1400" b="1" dirty="0" smtClean="0">
                  <a:solidFill>
                    <a:prstClr val="black"/>
                  </a:solidFill>
                  <a:latin typeface="Arial" charset="0"/>
                </a:rPr>
                <a:t>İdareler Bütçeleri</a:t>
              </a:r>
              <a:endParaRPr lang="tr-TR" altLang="tr-TR" sz="1400" b="1" dirty="0">
                <a:solidFill>
                  <a:prstClr val="black"/>
                </a:solidFill>
                <a:latin typeface="Arial" charset="0"/>
              </a:endParaRPr>
            </a:p>
          </p:txBody>
        </p:sp>
        <p:sp>
          <p:nvSpPr>
            <p:cNvPr id="16" name="Rectangle 1035"/>
            <p:cNvSpPr>
              <a:spLocks noChangeArrowheads="1"/>
            </p:cNvSpPr>
            <p:nvPr/>
          </p:nvSpPr>
          <p:spPr bwMode="auto">
            <a:xfrm>
              <a:off x="340" y="1980"/>
              <a:ext cx="1587" cy="271"/>
            </a:xfrm>
            <a:prstGeom prst="rect">
              <a:avLst/>
            </a:prstGeom>
            <a:solidFill>
              <a:srgbClr val="000099"/>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fontAlgn="base">
                <a:spcBef>
                  <a:spcPct val="0"/>
                </a:spcBef>
                <a:spcAft>
                  <a:spcPct val="0"/>
                </a:spcAft>
              </a:pPr>
              <a:r>
                <a:rPr lang="tr-TR" altLang="tr-TR" sz="1400" b="1" dirty="0">
                  <a:solidFill>
                    <a:prstClr val="white"/>
                  </a:solidFill>
                  <a:latin typeface="Arial" charset="0"/>
                </a:rPr>
                <a:t>-  Genel </a:t>
              </a:r>
              <a:r>
                <a:rPr lang="tr-TR" altLang="tr-TR" sz="1400" b="1" dirty="0" smtClean="0">
                  <a:solidFill>
                    <a:prstClr val="white"/>
                  </a:solidFill>
                  <a:latin typeface="Arial" charset="0"/>
                </a:rPr>
                <a:t>Bütçe (I Sayılı Cetvel)</a:t>
              </a:r>
              <a:endParaRPr lang="tr-TR" altLang="tr-TR" sz="1400" b="1" dirty="0">
                <a:solidFill>
                  <a:prstClr val="white"/>
                </a:solidFill>
                <a:latin typeface="Arial" charset="0"/>
              </a:endParaRPr>
            </a:p>
          </p:txBody>
        </p:sp>
        <p:sp>
          <p:nvSpPr>
            <p:cNvPr id="17" name="Rectangle 1040"/>
            <p:cNvSpPr>
              <a:spLocks noChangeArrowheads="1"/>
            </p:cNvSpPr>
            <p:nvPr/>
          </p:nvSpPr>
          <p:spPr bwMode="auto">
            <a:xfrm>
              <a:off x="340" y="2297"/>
              <a:ext cx="1587" cy="271"/>
            </a:xfrm>
            <a:prstGeom prst="rect">
              <a:avLst/>
            </a:prstGeom>
            <a:solidFill>
              <a:srgbClr val="000099"/>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fontAlgn="base">
                <a:spcBef>
                  <a:spcPct val="0"/>
                </a:spcBef>
                <a:spcAft>
                  <a:spcPct val="0"/>
                </a:spcAft>
              </a:pPr>
              <a:r>
                <a:rPr lang="tr-TR" altLang="tr-TR" sz="1400" b="1" dirty="0">
                  <a:solidFill>
                    <a:prstClr val="white"/>
                  </a:solidFill>
                  <a:latin typeface="Arial" charset="0"/>
                </a:rPr>
                <a:t>-  Özel </a:t>
              </a:r>
              <a:r>
                <a:rPr lang="tr-TR" altLang="tr-TR" sz="1400" b="1" dirty="0" smtClean="0">
                  <a:solidFill>
                    <a:prstClr val="white"/>
                  </a:solidFill>
                  <a:latin typeface="Arial" charset="0"/>
                </a:rPr>
                <a:t>Bütçe (II Sayılı Cetvel)</a:t>
              </a:r>
              <a:endParaRPr lang="tr-TR" altLang="tr-TR" sz="1400" b="1" dirty="0">
                <a:solidFill>
                  <a:prstClr val="white"/>
                </a:solidFill>
                <a:latin typeface="Arial" charset="0"/>
              </a:endParaRPr>
            </a:p>
          </p:txBody>
        </p:sp>
        <p:sp>
          <p:nvSpPr>
            <p:cNvPr id="18" name="Rectangle 1041"/>
            <p:cNvSpPr>
              <a:spLocks noChangeArrowheads="1"/>
            </p:cNvSpPr>
            <p:nvPr/>
          </p:nvSpPr>
          <p:spPr bwMode="auto">
            <a:xfrm>
              <a:off x="340" y="2614"/>
              <a:ext cx="1587" cy="272"/>
            </a:xfrm>
            <a:prstGeom prst="rect">
              <a:avLst/>
            </a:prstGeom>
            <a:solidFill>
              <a:srgbClr val="000099"/>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fontAlgn="base">
                <a:spcBef>
                  <a:spcPct val="0"/>
                </a:spcBef>
                <a:spcAft>
                  <a:spcPct val="0"/>
                </a:spcAft>
              </a:pPr>
              <a:r>
                <a:rPr lang="tr-TR" altLang="tr-TR" sz="1400" b="1" dirty="0">
                  <a:solidFill>
                    <a:prstClr val="white"/>
                  </a:solidFill>
                  <a:latin typeface="Arial" charset="0"/>
                </a:rPr>
                <a:t>-  Düzenleyici ve Denetleyici </a:t>
              </a:r>
            </a:p>
            <a:p>
              <a:pPr fontAlgn="base">
                <a:spcBef>
                  <a:spcPct val="0"/>
                </a:spcBef>
                <a:spcAft>
                  <a:spcPct val="0"/>
                </a:spcAft>
              </a:pPr>
              <a:r>
                <a:rPr lang="tr-TR" altLang="tr-TR" sz="1400" b="1" dirty="0" smtClean="0">
                  <a:solidFill>
                    <a:prstClr val="white"/>
                  </a:solidFill>
                  <a:latin typeface="Arial" charset="0"/>
                </a:rPr>
                <a:t>Kurumlar Bütçesi (III Sayılı Cetvel)</a:t>
              </a:r>
              <a:endParaRPr lang="tr-TR" altLang="tr-TR" sz="1400" b="1" dirty="0">
                <a:solidFill>
                  <a:prstClr val="white"/>
                </a:solidFill>
                <a:latin typeface="Arial" charset="0"/>
              </a:endParaRPr>
            </a:p>
          </p:txBody>
        </p:sp>
        <p:sp>
          <p:nvSpPr>
            <p:cNvPr id="24" name="Rectangle 1048"/>
            <p:cNvSpPr>
              <a:spLocks noChangeArrowheads="1"/>
            </p:cNvSpPr>
            <p:nvPr/>
          </p:nvSpPr>
          <p:spPr bwMode="auto">
            <a:xfrm>
              <a:off x="340" y="955"/>
              <a:ext cx="5080" cy="318"/>
            </a:xfrm>
            <a:prstGeom prst="rect">
              <a:avLst/>
            </a:prstGeom>
            <a:solidFill>
              <a:schemeClr val="accent1">
                <a:lumMod val="75000"/>
              </a:schemeClr>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tr-TR" altLang="tr-TR" sz="2000" b="1" dirty="0">
                  <a:solidFill>
                    <a:prstClr val="white"/>
                  </a:solidFill>
                  <a:latin typeface="Arial" charset="0"/>
                </a:rPr>
                <a:t>GENEL YÖNETİM KAPSAMINDAKİ KAMU </a:t>
              </a:r>
              <a:r>
                <a:rPr lang="tr-TR" altLang="tr-TR" sz="2000" b="1" dirty="0" smtClean="0">
                  <a:solidFill>
                    <a:prstClr val="white"/>
                  </a:solidFill>
                  <a:latin typeface="Arial" charset="0"/>
                </a:rPr>
                <a:t>İDARELERİ BÜTÇELERİ</a:t>
              </a:r>
              <a:endParaRPr lang="tr-TR" altLang="tr-TR" sz="2000" b="1" dirty="0">
                <a:solidFill>
                  <a:prstClr val="white"/>
                </a:solidFill>
                <a:latin typeface="Arial" charset="0"/>
              </a:endParaRPr>
            </a:p>
          </p:txBody>
        </p:sp>
      </p:grpSp>
      <p:pic>
        <p:nvPicPr>
          <p:cNvPr id="28" name="Resim 2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638085" y="6326541"/>
            <a:ext cx="553915" cy="531459"/>
          </a:xfrm>
          <a:prstGeom prst="rect">
            <a:avLst/>
          </a:prstGeom>
        </p:spPr>
      </p:pic>
    </p:spTree>
    <p:extLst>
      <p:ext uri="{BB962C8B-B14F-4D97-AF65-F5344CB8AC3E}">
        <p14:creationId xmlns:p14="http://schemas.microsoft.com/office/powerpoint/2010/main" val="12295579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97280" y="286603"/>
            <a:ext cx="10684412" cy="1450757"/>
          </a:xfrm>
        </p:spPr>
        <p:txBody>
          <a:bodyPr/>
          <a:lstStyle/>
          <a:p>
            <a:r>
              <a:rPr lang="tr-TR" dirty="0" smtClean="0">
                <a:latin typeface="Times New Roman" panose="02020603050405020304" pitchFamily="18" charset="0"/>
                <a:cs typeface="Times New Roman" panose="02020603050405020304" pitchFamily="18" charset="0"/>
              </a:rPr>
              <a:t>MERKEZİ YÖNETİM BÜTÇE KANUNU</a:t>
            </a:r>
            <a:endParaRPr lang="tr-TR" dirty="0">
              <a:latin typeface="Times New Roman" panose="02020603050405020304" pitchFamily="18" charset="0"/>
              <a:cs typeface="Times New Roman" panose="02020603050405020304" pitchFamily="18" charset="0"/>
            </a:endParaRPr>
          </a:p>
        </p:txBody>
      </p:sp>
      <p:graphicFrame>
        <p:nvGraphicFramePr>
          <p:cNvPr id="5" name="İçerik Yer Tutucusu 4"/>
          <p:cNvGraphicFramePr>
            <a:graphicFrameLocks noGrp="1"/>
          </p:cNvGraphicFramePr>
          <p:nvPr>
            <p:ph idx="1"/>
            <p:extLst>
              <p:ext uri="{D42A27DB-BD31-4B8C-83A1-F6EECF244321}">
                <p14:modId xmlns:p14="http://schemas.microsoft.com/office/powerpoint/2010/main" val="906624788"/>
              </p:ext>
            </p:extLst>
          </p:nvPr>
        </p:nvGraphicFramePr>
        <p:xfrm>
          <a:off x="1096963" y="1846263"/>
          <a:ext cx="10058400" cy="4022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581148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97279" y="286603"/>
            <a:ext cx="10540805" cy="1450757"/>
          </a:xfrm>
        </p:spPr>
        <p:txBody>
          <a:bodyPr/>
          <a:lstStyle/>
          <a:p>
            <a:r>
              <a:rPr lang="tr-TR" dirty="0" smtClean="0">
                <a:latin typeface="Times New Roman" panose="02020603050405020304" pitchFamily="18" charset="0"/>
                <a:cs typeface="Times New Roman" panose="02020603050405020304" pitchFamily="18" charset="0"/>
              </a:rPr>
              <a:t>BÜTÇELERİN UYGULAMA ESASLARI</a:t>
            </a:r>
            <a:endParaRPr lang="tr-TR"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normAutofit/>
          </a:bodyPr>
          <a:lstStyle/>
          <a:p>
            <a:pPr>
              <a:buFont typeface="Wingdings" panose="05000000000000000000" pitchFamily="2" charset="2"/>
              <a:buChar char="§"/>
            </a:pPr>
            <a:r>
              <a:rPr lang="tr-TR" sz="2400" dirty="0" smtClean="0">
                <a:latin typeface="Times New Roman" panose="02020603050405020304" pitchFamily="18" charset="0"/>
                <a:cs typeface="Times New Roman" panose="02020603050405020304" pitchFamily="18" charset="0"/>
              </a:rPr>
              <a:t>Kamu İdareleri kendilerine tahsis edilen ödenekleri kullanırken;</a:t>
            </a:r>
          </a:p>
          <a:p>
            <a:pPr>
              <a:buFont typeface="Wingdings" panose="05000000000000000000" pitchFamily="2" charset="2"/>
              <a:buChar char="Ø"/>
            </a:pPr>
            <a:r>
              <a:rPr lang="tr-TR" sz="2400" dirty="0" smtClean="0">
                <a:latin typeface="Times New Roman" panose="02020603050405020304" pitchFamily="18" charset="0"/>
                <a:cs typeface="Times New Roman" panose="02020603050405020304" pitchFamily="18" charset="0"/>
              </a:rPr>
              <a:t>Kendilerine tahsis edilen </a:t>
            </a:r>
            <a:r>
              <a:rPr lang="tr-TR" sz="2400" b="1" dirty="0" smtClean="0">
                <a:latin typeface="Times New Roman" panose="02020603050405020304" pitchFamily="18" charset="0"/>
                <a:cs typeface="Times New Roman" panose="02020603050405020304" pitchFamily="18" charset="0"/>
              </a:rPr>
              <a:t>ödenekler üzerinde harcama yapamaz</a:t>
            </a:r>
            <a:r>
              <a:rPr lang="tr-TR" sz="2400" dirty="0" smtClean="0">
                <a:latin typeface="Times New Roman" panose="02020603050405020304" pitchFamily="18" charset="0"/>
                <a:cs typeface="Times New Roman" panose="02020603050405020304" pitchFamily="18" charset="0"/>
              </a:rPr>
              <a:t>.</a:t>
            </a:r>
          </a:p>
          <a:p>
            <a:pPr>
              <a:buFont typeface="Wingdings" panose="05000000000000000000" pitchFamily="2" charset="2"/>
              <a:buChar char="Ø"/>
            </a:pPr>
            <a:r>
              <a:rPr lang="tr-TR" sz="2400" dirty="0" smtClean="0">
                <a:latin typeface="Times New Roman" panose="02020603050405020304" pitchFamily="18" charset="0"/>
                <a:cs typeface="Times New Roman" panose="02020603050405020304" pitchFamily="18" charset="0"/>
              </a:rPr>
              <a:t>Ödeneklerin tahsis amacı doğrultusunda </a:t>
            </a:r>
            <a:r>
              <a:rPr lang="tr-TR" sz="2400" b="1" dirty="0" smtClean="0">
                <a:latin typeface="Times New Roman" panose="02020603050405020304" pitchFamily="18" charset="0"/>
                <a:cs typeface="Times New Roman" panose="02020603050405020304" pitchFamily="18" charset="0"/>
              </a:rPr>
              <a:t>yıl içinde </a:t>
            </a:r>
            <a:r>
              <a:rPr lang="tr-TR" sz="2400" dirty="0" smtClean="0">
                <a:latin typeface="Times New Roman" panose="02020603050405020304" pitchFamily="18" charset="0"/>
                <a:cs typeface="Times New Roman" panose="02020603050405020304" pitchFamily="18" charset="0"/>
              </a:rPr>
              <a:t>yaptırılan iş ile teslim alınan mal ve hizmetlerin karşılanmasında kullanılır.</a:t>
            </a:r>
          </a:p>
          <a:p>
            <a:pPr>
              <a:buFont typeface="Wingdings" panose="05000000000000000000" pitchFamily="2" charset="2"/>
              <a:buChar char="Ø"/>
            </a:pPr>
            <a:r>
              <a:rPr lang="tr-TR" sz="2400" dirty="0" smtClean="0">
                <a:latin typeface="Times New Roman" panose="02020603050405020304" pitchFamily="18" charset="0"/>
                <a:cs typeface="Times New Roman" panose="02020603050405020304" pitchFamily="18" charset="0"/>
              </a:rPr>
              <a:t>Cari yıl içinde </a:t>
            </a:r>
            <a:r>
              <a:rPr lang="tr-TR" sz="2400" b="1" dirty="0" smtClean="0">
                <a:latin typeface="Times New Roman" panose="02020603050405020304" pitchFamily="18" charset="0"/>
                <a:cs typeface="Times New Roman" panose="02020603050405020304" pitchFamily="18" charset="0"/>
              </a:rPr>
              <a:t>kullanılmayan  ödenekler yıl sonunda iptal edilir.</a:t>
            </a:r>
          </a:p>
          <a:p>
            <a:pPr>
              <a:buFont typeface="Wingdings" panose="05000000000000000000" pitchFamily="2" charset="2"/>
              <a:buChar char="Ø"/>
            </a:pPr>
            <a:r>
              <a:rPr lang="tr-TR" sz="2400" dirty="0">
                <a:latin typeface="Times New Roman" panose="02020603050405020304" pitchFamily="18" charset="0"/>
                <a:cs typeface="Times New Roman" panose="02020603050405020304" pitchFamily="18" charset="0"/>
              </a:rPr>
              <a:t>Merkezî  yönetim  kapsamındaki  kamu  idareleri,  </a:t>
            </a:r>
            <a:r>
              <a:rPr lang="tr-TR" sz="2400" b="1" dirty="0">
                <a:latin typeface="Times New Roman" panose="02020603050405020304" pitchFamily="18" charset="0"/>
                <a:cs typeface="Times New Roman" panose="02020603050405020304" pitchFamily="18" charset="0"/>
              </a:rPr>
              <a:t>aktarma  yapılacak  tertipteki  ödeneğin yüzde  yirmisine  kadar</a:t>
            </a:r>
            <a:r>
              <a:rPr lang="tr-TR" sz="2400" dirty="0">
                <a:latin typeface="Times New Roman" panose="02020603050405020304" pitchFamily="18" charset="0"/>
                <a:cs typeface="Times New Roman" panose="02020603050405020304" pitchFamily="18" charset="0"/>
              </a:rPr>
              <a:t>  kendi  bütçeleri  içinde  ödenek  aktarması  </a:t>
            </a:r>
            <a:r>
              <a:rPr lang="tr-TR" sz="2400" dirty="0" smtClean="0">
                <a:latin typeface="Times New Roman" panose="02020603050405020304" pitchFamily="18" charset="0"/>
                <a:cs typeface="Times New Roman" panose="02020603050405020304" pitchFamily="18" charset="0"/>
              </a:rPr>
              <a:t>yapabilirler.</a:t>
            </a:r>
            <a:endParaRPr lang="tr-TR" sz="2400" dirty="0">
              <a:latin typeface="Times New Roman" panose="02020603050405020304" pitchFamily="18" charset="0"/>
              <a:cs typeface="Times New Roman" panose="02020603050405020304" pitchFamily="18" charset="0"/>
            </a:endParaRPr>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638085" y="6326541"/>
            <a:ext cx="553915" cy="531459"/>
          </a:xfrm>
          <a:prstGeom prst="rect">
            <a:avLst/>
          </a:prstGeom>
        </p:spPr>
      </p:pic>
    </p:spTree>
    <p:extLst>
      <p:ext uri="{BB962C8B-B14F-4D97-AF65-F5344CB8AC3E}">
        <p14:creationId xmlns:p14="http://schemas.microsoft.com/office/powerpoint/2010/main" val="10850342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97280" y="330565"/>
            <a:ext cx="10058400" cy="1450757"/>
          </a:xfrm>
        </p:spPr>
        <p:txBody>
          <a:bodyPr/>
          <a:lstStyle/>
          <a:p>
            <a:r>
              <a:rPr lang="tr-TR" dirty="0" smtClean="0">
                <a:latin typeface="Times New Roman" panose="02020603050405020304" pitchFamily="18" charset="0"/>
                <a:cs typeface="Times New Roman" panose="02020603050405020304" pitchFamily="18" charset="0"/>
              </a:rPr>
              <a:t>MD.58- ÖN MALİ KONTROL</a:t>
            </a:r>
            <a:endParaRPr lang="tr-TR"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1097280" y="1845733"/>
            <a:ext cx="10058400" cy="4423181"/>
          </a:xfrm>
        </p:spPr>
        <p:txBody>
          <a:bodyPr>
            <a:normAutofit fontScale="92500" lnSpcReduction="10000"/>
          </a:bodyPr>
          <a:lstStyle/>
          <a:p>
            <a:pPr algn="just">
              <a:buFont typeface="Arial" panose="020B0604020202020204" pitchFamily="34" charset="0"/>
              <a:buChar char="•"/>
            </a:pPr>
            <a:r>
              <a:rPr lang="tr-TR" sz="2400" dirty="0">
                <a:latin typeface="Times New Roman" panose="02020603050405020304" pitchFamily="18" charset="0"/>
                <a:cs typeface="Times New Roman" panose="02020603050405020304" pitchFamily="18" charset="0"/>
              </a:rPr>
              <a:t>Ön malî kontrol, </a:t>
            </a:r>
            <a:r>
              <a:rPr lang="tr-TR" sz="2400" b="1" dirty="0">
                <a:latin typeface="Times New Roman" panose="02020603050405020304" pitchFamily="18" charset="0"/>
                <a:cs typeface="Times New Roman" panose="02020603050405020304" pitchFamily="18" charset="0"/>
              </a:rPr>
              <a:t>harcama birimlerinde </a:t>
            </a:r>
            <a:r>
              <a:rPr lang="tr-TR" sz="2400" dirty="0">
                <a:latin typeface="Times New Roman" panose="02020603050405020304" pitchFamily="18" charset="0"/>
                <a:cs typeface="Times New Roman" panose="02020603050405020304" pitchFamily="18" charset="0"/>
              </a:rPr>
              <a:t>işlemlerin gerçekleştirilmesi aşamasında yapılan kontroller ile </a:t>
            </a:r>
            <a:r>
              <a:rPr lang="tr-TR" sz="2400" b="1" dirty="0">
                <a:latin typeface="Times New Roman" panose="02020603050405020304" pitchFamily="18" charset="0"/>
                <a:cs typeface="Times New Roman" panose="02020603050405020304" pitchFamily="18" charset="0"/>
              </a:rPr>
              <a:t>malî hizmetler birimi </a:t>
            </a:r>
            <a:r>
              <a:rPr lang="tr-TR" sz="2400" dirty="0">
                <a:latin typeface="Times New Roman" panose="02020603050405020304" pitchFamily="18" charset="0"/>
                <a:cs typeface="Times New Roman" panose="02020603050405020304" pitchFamily="18" charset="0"/>
              </a:rPr>
              <a:t>tarafından yapılan kontrolleri kapsar</a:t>
            </a:r>
            <a:r>
              <a:rPr lang="tr-TR" sz="2400" dirty="0" smtClean="0">
                <a:latin typeface="Times New Roman" panose="02020603050405020304" pitchFamily="18" charset="0"/>
                <a:cs typeface="Times New Roman" panose="02020603050405020304" pitchFamily="18" charset="0"/>
              </a:rPr>
              <a:t>.</a:t>
            </a:r>
          </a:p>
          <a:p>
            <a:pPr algn="just">
              <a:buFont typeface="Arial" panose="020B0604020202020204" pitchFamily="34" charset="0"/>
              <a:buChar char="•"/>
            </a:pPr>
            <a:r>
              <a:rPr lang="tr-TR" sz="2400" dirty="0">
                <a:latin typeface="Times New Roman" panose="02020603050405020304" pitchFamily="18" charset="0"/>
                <a:cs typeface="Times New Roman" panose="02020603050405020304" pitchFamily="18" charset="0"/>
              </a:rPr>
              <a:t>Ön malî kontrol sonucunda uygun görüş verilip verilmemesi, </a:t>
            </a:r>
            <a:r>
              <a:rPr lang="tr-TR" sz="2400" b="1" dirty="0">
                <a:latin typeface="Times New Roman" panose="02020603050405020304" pitchFamily="18" charset="0"/>
                <a:cs typeface="Times New Roman" panose="02020603050405020304" pitchFamily="18" charset="0"/>
              </a:rPr>
              <a:t>danışma ve önleyici niteliği haiz olup</a:t>
            </a:r>
            <a:r>
              <a:rPr lang="tr-TR" sz="2400" dirty="0">
                <a:latin typeface="Times New Roman" panose="02020603050405020304" pitchFamily="18" charset="0"/>
                <a:cs typeface="Times New Roman" panose="02020603050405020304" pitchFamily="18" charset="0"/>
              </a:rPr>
              <a:t>, malî karar ve işlemlerin harcama yetkilisi tarafından uygulanmasında </a:t>
            </a:r>
            <a:r>
              <a:rPr lang="tr-TR" sz="2400" b="1" dirty="0">
                <a:latin typeface="Times New Roman" panose="02020603050405020304" pitchFamily="18" charset="0"/>
                <a:cs typeface="Times New Roman" panose="02020603050405020304" pitchFamily="18" charset="0"/>
              </a:rPr>
              <a:t>bağlayıcı değildir</a:t>
            </a:r>
            <a:r>
              <a:rPr lang="tr-TR" sz="2400" b="1" dirty="0" smtClean="0">
                <a:latin typeface="Times New Roman" panose="02020603050405020304" pitchFamily="18" charset="0"/>
                <a:cs typeface="Times New Roman" panose="02020603050405020304" pitchFamily="18" charset="0"/>
              </a:rPr>
              <a:t>.</a:t>
            </a:r>
          </a:p>
          <a:p>
            <a:pPr algn="just">
              <a:buFont typeface="Arial" panose="020B0604020202020204" pitchFamily="34" charset="0"/>
              <a:buChar char="•"/>
            </a:pPr>
            <a:r>
              <a:rPr lang="tr-TR" sz="2400" dirty="0">
                <a:latin typeface="Times New Roman" panose="02020603050405020304" pitchFamily="18" charset="0"/>
                <a:cs typeface="Times New Roman" panose="02020603050405020304" pitchFamily="18" charset="0"/>
              </a:rPr>
              <a:t>Harcama yetkilileri, </a:t>
            </a:r>
            <a:r>
              <a:rPr lang="tr-TR" sz="2400" b="1" dirty="0">
                <a:latin typeface="Times New Roman" panose="02020603050405020304" pitchFamily="18" charset="0"/>
                <a:cs typeface="Times New Roman" panose="02020603050405020304" pitchFamily="18" charset="0"/>
              </a:rPr>
              <a:t>yardımcıları veya hiyerarşik olarak kendisine en yakın üst kademe yöneticileri arasından </a:t>
            </a:r>
            <a:r>
              <a:rPr lang="tr-TR" sz="2400" dirty="0">
                <a:latin typeface="Times New Roman" panose="02020603050405020304" pitchFamily="18" charset="0"/>
                <a:cs typeface="Times New Roman" panose="02020603050405020304" pitchFamily="18" charset="0"/>
              </a:rPr>
              <a:t>bir veya daha fazla sayıda </a:t>
            </a:r>
            <a:r>
              <a:rPr lang="tr-TR" sz="2400" b="1" dirty="0">
                <a:latin typeface="Times New Roman" panose="02020603050405020304" pitchFamily="18" charset="0"/>
                <a:cs typeface="Times New Roman" panose="02020603050405020304" pitchFamily="18" charset="0"/>
              </a:rPr>
              <a:t>gerçekleştirme görevlisini</a:t>
            </a:r>
            <a:r>
              <a:rPr lang="tr-TR" sz="2400" dirty="0">
                <a:latin typeface="Times New Roman" panose="02020603050405020304" pitchFamily="18" charset="0"/>
                <a:cs typeface="Times New Roman" panose="02020603050405020304" pitchFamily="18" charset="0"/>
              </a:rPr>
              <a:t> ödeme emri belgesi düzenlemekle görevlendirir. Ödeme emri belgesini düzenlemekle görevlendirilen </a:t>
            </a:r>
            <a:r>
              <a:rPr lang="tr-TR" sz="2400" b="1" dirty="0">
                <a:latin typeface="Times New Roman" panose="02020603050405020304" pitchFamily="18" charset="0"/>
                <a:cs typeface="Times New Roman" panose="02020603050405020304" pitchFamily="18" charset="0"/>
              </a:rPr>
              <a:t>gerçekleştirme görevlileri, ödeme emri belgesi ve eki belgeler üzerinde ön malî kontrol yaparlar. </a:t>
            </a:r>
            <a:endParaRPr lang="tr-TR" sz="2400" b="1" dirty="0" smtClean="0">
              <a:latin typeface="Times New Roman" panose="02020603050405020304" pitchFamily="18" charset="0"/>
              <a:cs typeface="Times New Roman" panose="02020603050405020304" pitchFamily="18" charset="0"/>
            </a:endParaRPr>
          </a:p>
          <a:p>
            <a:pPr algn="just">
              <a:buFont typeface="Arial" panose="020B0604020202020204" pitchFamily="34" charset="0"/>
              <a:buChar char="•"/>
            </a:pPr>
            <a:r>
              <a:rPr lang="tr-TR" sz="2400" dirty="0">
                <a:latin typeface="Times New Roman" panose="02020603050405020304" pitchFamily="18" charset="0"/>
                <a:cs typeface="Times New Roman" panose="02020603050405020304" pitchFamily="18" charset="0"/>
              </a:rPr>
              <a:t>Ön malî kontrol sonucunda </a:t>
            </a:r>
            <a:r>
              <a:rPr lang="tr-TR" sz="2400" b="1" dirty="0">
                <a:latin typeface="Times New Roman" panose="02020603050405020304" pitchFamily="18" charset="0"/>
                <a:cs typeface="Times New Roman" panose="02020603050405020304" pitchFamily="18" charset="0"/>
              </a:rPr>
              <a:t>uygun görüş verilmediği halde harcama yetkilileri tarafından gerçekleştirilen işlemlerin</a:t>
            </a:r>
            <a:r>
              <a:rPr lang="tr-TR" sz="2400" dirty="0">
                <a:latin typeface="Times New Roman" panose="02020603050405020304" pitchFamily="18" charset="0"/>
                <a:cs typeface="Times New Roman" panose="02020603050405020304" pitchFamily="18" charset="0"/>
              </a:rPr>
              <a:t> malî hizmetler birimince kayıtları tutulur ve aylık dönemler itibariyle </a:t>
            </a:r>
            <a:r>
              <a:rPr lang="tr-TR" sz="2400" b="1" dirty="0">
                <a:latin typeface="Times New Roman" panose="02020603050405020304" pitchFamily="18" charset="0"/>
                <a:cs typeface="Times New Roman" panose="02020603050405020304" pitchFamily="18" charset="0"/>
              </a:rPr>
              <a:t>üst yöneticiye bildirilir. </a:t>
            </a:r>
            <a:r>
              <a:rPr lang="tr-TR" sz="2400" dirty="0">
                <a:latin typeface="Times New Roman" panose="02020603050405020304" pitchFamily="18" charset="0"/>
                <a:cs typeface="Times New Roman" panose="02020603050405020304" pitchFamily="18" charset="0"/>
              </a:rPr>
              <a:t>Söz konusu kayıtlar </a:t>
            </a:r>
            <a:r>
              <a:rPr lang="tr-TR" sz="2400" b="1" dirty="0">
                <a:latin typeface="Times New Roman" panose="02020603050405020304" pitchFamily="18" charset="0"/>
                <a:cs typeface="Times New Roman" panose="02020603050405020304" pitchFamily="18" charset="0"/>
              </a:rPr>
              <a:t>iç ve dış denetim sırasında denetçilere de sunulur. </a:t>
            </a:r>
          </a:p>
        </p:txBody>
      </p:sp>
    </p:spTree>
    <p:extLst>
      <p:ext uri="{BB962C8B-B14F-4D97-AF65-F5344CB8AC3E}">
        <p14:creationId xmlns:p14="http://schemas.microsoft.com/office/powerpoint/2010/main" val="1415389507"/>
      </p:ext>
    </p:extLst>
  </p:cSld>
  <p:clrMapOvr>
    <a:masterClrMapping/>
  </p:clrMapOvr>
</p:sld>
</file>

<file path=ppt/theme/theme1.xml><?xml version="1.0" encoding="utf-8"?>
<a:theme xmlns:a="http://schemas.openxmlformats.org/drawingml/2006/main" name="Geçmişe bakış">
  <a:themeElements>
    <a:clrScheme name="Geçmişe bakış">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Geçmişe bakış">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Belge" ma:contentTypeID="0x01010051D7C39C1B8B0C418611E891EFC7D9C8" ma:contentTypeVersion="1" ma:contentTypeDescription="Yeni belge oluşturun." ma:contentTypeScope="" ma:versionID="c66a8c4b848cc5315524a28821a485db">
  <xsd:schema xmlns:xsd="http://www.w3.org/2001/XMLSchema" xmlns:xs="http://www.w3.org/2001/XMLSchema" xmlns:p="http://schemas.microsoft.com/office/2006/metadata/properties" xmlns:ns1="http://schemas.microsoft.com/sharepoint/v3" targetNamespace="http://schemas.microsoft.com/office/2006/metadata/properties" ma:root="true" ma:fieldsID="14d4e3fdf9f7a112181f73f79ec0ec65"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Zamanlama Başlangıç Tarihi" ma:description="Zamanlama Başlangıç Tarihi, Yayımlama özelliği tarafından oluşturulan bir site sütunudur. Bu sütun, bu sayfanın site ziyaretçilerine ilk kez görüntüleneceği tarih ve zamanı belirtmek için kullanılır." ma:internalName="PublishingStartDate">
      <xsd:simpleType>
        <xsd:restriction base="dms:Unknown"/>
      </xsd:simpleType>
    </xsd:element>
    <xsd:element name="PublishingExpirationDate" ma:index="9" nillable="true" ma:displayName="Zamanlama Bitiş Tarihi" ma:description="Zamanlama Bitiş Tarihi, Yayımlama özelliği tarafından oluşturulan bir site sütunudur. Bu sütun, bu sayfanın site ziyaretçilerine artık görüntülenmeyeceği tarih ve zamanı belirtmek için kullanılır."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çerik Türü"/>
        <xsd:element ref="dc:title" minOccurs="0" maxOccurs="1" ma:index="4" ma:displayName="Başlı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5D75FE4-A039-4EE8-8B50-D4971F1130B6}"/>
</file>

<file path=customXml/itemProps2.xml><?xml version="1.0" encoding="utf-8"?>
<ds:datastoreItem xmlns:ds="http://schemas.openxmlformats.org/officeDocument/2006/customXml" ds:itemID="{693B58F8-0B7B-4A47-9ED0-C757D6635159}"/>
</file>

<file path=customXml/itemProps3.xml><?xml version="1.0" encoding="utf-8"?>
<ds:datastoreItem xmlns:ds="http://schemas.openxmlformats.org/officeDocument/2006/customXml" ds:itemID="{04BA8F8D-BD0F-4C2C-8C6F-D6FDDE319F44}"/>
</file>

<file path=docProps/app.xml><?xml version="1.0" encoding="utf-8"?>
<Properties xmlns="http://schemas.openxmlformats.org/officeDocument/2006/extended-properties" xmlns:vt="http://schemas.openxmlformats.org/officeDocument/2006/docPropsVTypes">
  <Template>Retrospect</Template>
  <TotalTime>606</TotalTime>
  <Words>1180</Words>
  <Application>Microsoft Office PowerPoint</Application>
  <PresentationFormat>Geniş ekran</PresentationFormat>
  <Paragraphs>111</Paragraphs>
  <Slides>18</Slides>
  <Notes>2</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18</vt:i4>
      </vt:variant>
    </vt:vector>
  </HeadingPairs>
  <TitlesOfParts>
    <vt:vector size="24" baseType="lpstr">
      <vt:lpstr>Arial</vt:lpstr>
      <vt:lpstr>Calibri</vt:lpstr>
      <vt:lpstr>Calibri Light</vt:lpstr>
      <vt:lpstr>Times New Roman</vt:lpstr>
      <vt:lpstr>Wingdings</vt:lpstr>
      <vt:lpstr>Geçmişe bakış</vt:lpstr>
      <vt:lpstr>5018 Sayılı Kamu Mali Yönetimi ve Kontrol Kanunu</vt:lpstr>
      <vt:lpstr>MD.1- AMAÇ</vt:lpstr>
      <vt:lpstr>KAMU KAYNAĞININ KULLANILMASININ GENEL ESASLARI</vt:lpstr>
      <vt:lpstr>PROGRAM BÜTÇELEME</vt:lpstr>
      <vt:lpstr>HESAP VERME SORUMLULUĞU OLANLAR</vt:lpstr>
      <vt:lpstr>KAMU İDARE BÜTÇELERİ</vt:lpstr>
      <vt:lpstr>MERKEZİ YÖNETİM BÜTÇE KANUNU</vt:lpstr>
      <vt:lpstr>BÜTÇELERİN UYGULAMA ESASLARI</vt:lpstr>
      <vt:lpstr>MD.58- ÖN MALİ KONTROL</vt:lpstr>
      <vt:lpstr>MUHASEBE YETKİLİLERİ</vt:lpstr>
      <vt:lpstr>MD.71- KAMU ZARARI</vt:lpstr>
      <vt:lpstr>MD.74- ZAMANAŞIMI</vt:lpstr>
      <vt:lpstr>MD.63- İÇ DENETİM</vt:lpstr>
      <vt:lpstr>MD.68- DIŞ DENETİM</vt:lpstr>
      <vt:lpstr>6085 SAYILI SAYIŞTAY KANUNU</vt:lpstr>
      <vt:lpstr>6085 SAYILI SAYIŞTAY KANUNU</vt:lpstr>
      <vt:lpstr>6085 SAYILI SAYIŞTAY KANUNU</vt:lpstr>
      <vt:lpstr>TEŞEKKÜR EDERİM</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BURSA ULUDAĞ ÜNİVERSİTESİ</dc:title>
  <dc:creator>FUİTSU</dc:creator>
  <cp:lastModifiedBy>Cihangir Bünyamin AKSAKAL</cp:lastModifiedBy>
  <cp:revision>69</cp:revision>
  <dcterms:created xsi:type="dcterms:W3CDTF">2020-02-24T07:37:30Z</dcterms:created>
  <dcterms:modified xsi:type="dcterms:W3CDTF">2021-10-21T12:47:36Z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0x01010051D7C39C1B8B0C418611E891EFC7D9C8</vt:lpwstr>
  </property>
</Properties>
</file>