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charts/style1.xml" ContentType="application/vnd.ms-office.chartstyl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harts/colors1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9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0" r:id="rId3"/>
    <p:sldId id="331" r:id="rId4"/>
    <p:sldId id="334" r:id="rId5"/>
    <p:sldId id="361" r:id="rId6"/>
    <p:sldId id="362" r:id="rId7"/>
    <p:sldId id="359" r:id="rId8"/>
    <p:sldId id="339" r:id="rId9"/>
  </p:sldIdLst>
  <p:sldSz cx="12192000" cy="6858000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99FF"/>
    <a:srgbClr val="CC66FF"/>
    <a:srgbClr val="CC0000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04" autoAdjust="0"/>
    <p:restoredTop sz="94660"/>
  </p:normalViewPr>
  <p:slideViewPr>
    <p:cSldViewPr snapToGrid="0">
      <p:cViewPr varScale="1">
        <p:scale>
          <a:sx n="73" d="100"/>
          <a:sy n="73" d="100"/>
        </p:scale>
        <p:origin x="2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cap="all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tr-TR" sz="1400" b="1" i="0" u="none" strike="noStrike" kern="1200" cap="all" baseline="0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PERSONEL BİLGİ SİSTEMLERİ YÖNETİMİ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tr-TR" sz="1400" b="1" i="0" u="none" strike="noStrike" kern="1200" cap="all" baseline="0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ÇALIŞMA GRUBU </a:t>
            </a:r>
            <a:r>
              <a:rPr lang="tr-TR" sz="1400" b="1" i="0" u="none" strike="noStrike" kern="1200" cap="all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(4 </a:t>
            </a:r>
            <a:r>
              <a:rPr lang="tr-TR" sz="1400" b="1" i="0" u="none" strike="noStrike" kern="1200" cap="all" baseline="0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personel)</a:t>
            </a:r>
            <a:endParaRPr lang="en-US" sz="1400" b="1" i="0" u="none" strike="noStrike" kern="1200" cap="all" baseline="0" dirty="0">
              <a:solidFill>
                <a:prstClr val="black">
                  <a:lumMod val="65000"/>
                  <a:lumOff val="35000"/>
                </a:prstClr>
              </a:solidFill>
              <a:effectLst>
                <a:outerShdw blurRad="381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  <a:ea typeface="+mn-ea"/>
              <a:cs typeface="+mn-cs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1" i="0" u="none" strike="noStrike" kern="1200" cap="all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85749144504948E-2"/>
          <c:y val="0.18613874134175989"/>
          <c:w val="0.95149061707735605"/>
          <c:h val="0.69255106388132837"/>
        </c:manualLayout>
      </c:layout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SINAVLAR ÇALIŞMA GRUBU</c:v>
                </c:pt>
              </c:strCache>
            </c:strRef>
          </c:tx>
          <c:explosion val="2"/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340-4585-BEAC-F78C8A60F840}"/>
              </c:ext>
            </c:extLst>
          </c:dPt>
          <c:dPt>
            <c:idx val="1"/>
            <c:bubble3D val="0"/>
            <c:explosion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9340-4585-BEAC-F78C8A60F84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DB0F-48A8-B27B-9D014EB0971D}"/>
              </c:ext>
            </c:extLst>
          </c:dPt>
          <c:dPt>
            <c:idx val="3"/>
            <c:bubble3D val="0"/>
            <c:explosion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DB0F-48A8-B27B-9D014EB0971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DB0F-48A8-B27B-9D014EB0971D}"/>
              </c:ext>
            </c:extLst>
          </c:dPt>
          <c:dLbls>
            <c:dLbl>
              <c:idx val="0"/>
              <c:layout>
                <c:manualLayout>
                  <c:x val="4.529229484777135E-2"/>
                  <c:y val="-5.8201704805841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1348891-02C3-4F2D-849F-E39D336B81E5}" type="CATEGORYNAME">
                      <a:rPr lang="en-US"/>
                      <a:pPr>
                        <a:defRPr/>
                      </a:pPr>
                      <a:t>[KATEGORİ ADI]</a:t>
                    </a:fld>
                    <a:r>
                      <a:rPr lang="en-US"/>
                      <a:t>; </a:t>
                    </a:r>
                  </a:p>
                  <a:p>
                    <a:pPr>
                      <a:defRPr/>
                    </a:pPr>
                    <a:fld id="{DF48520E-49D9-40BA-BCB0-2CBA1B7E652F}" type="VALUE">
                      <a:rPr lang="en-US"/>
                      <a:pPr>
                        <a:defRPr/>
                      </a:pPr>
                      <a:t>[DEĞER]</a:t>
                    </a:fld>
                    <a:r>
                      <a:rPr lang="en-US"/>
                      <a:t>; </a:t>
                    </a:r>
                    <a:fld id="{9CFA7E42-5F70-4DC5-966E-BED50BDC588A}" type="PERCENTAGE">
                      <a:rPr lang="en-US"/>
                      <a:pPr>
                        <a:defRPr/>
                      </a:pPr>
                      <a:t>[YÜZDE]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340-4585-BEAC-F78C8A60F840}"/>
                </c:ext>
              </c:extLst>
            </c:dLbl>
            <c:dLbl>
              <c:idx val="1"/>
              <c:layout>
                <c:manualLayout>
                  <c:x val="3.4565172383825629E-2"/>
                  <c:y val="4.43441560425459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D373571-C377-47CF-B595-A2D93584C186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[KATEGORİ ADI]</a:t>
                    </a:fld>
                    <a:r>
                      <a:rPr lang="en-US"/>
                      <a:t>    </a:t>
                    </a:r>
                    <a:fld id="{F9B8143D-C8EA-4562-8E7B-D3DFF57B4391}" type="VALU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[DEĞER]</a:t>
                    </a:fld>
                    <a:r>
                      <a:rPr lang="en-US"/>
                      <a:t>; </a:t>
                    </a:r>
                    <a:fld id="{EDD3F92E-62DB-4EAF-8EF5-92EE3303314E}" type="PERCENTAG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[YÜZDE]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62474629839194"/>
                      <c:h val="0.143301020875797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340-4585-BEAC-F78C8A60F840}"/>
                </c:ext>
              </c:extLst>
            </c:dLbl>
            <c:dLbl>
              <c:idx val="2"/>
              <c:layout>
                <c:manualLayout>
                  <c:x val="2.3838049919879751E-3"/>
                  <c:y val="0.213406250954752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ZİRAAT</a:t>
                    </a:r>
                    <a:r>
                      <a:rPr lang="en-US" baseline="0" dirty="0" smtClean="0"/>
                      <a:t> MÜHENDİSİ</a:t>
                    </a:r>
                    <a:r>
                      <a:rPr lang="en-US" dirty="0" smtClean="0"/>
                      <a:t>   </a:t>
                    </a:r>
                    <a:fld id="{12289768-EDFD-4B05-8325-CADAC1A62952}" type="VALU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[DEĞER]</a:t>
                    </a:fld>
                    <a:r>
                      <a:rPr lang="en-US" dirty="0"/>
                      <a:t>; </a:t>
                    </a:r>
                    <a:fld id="{EBC94627-D0C4-462F-AD05-3D0B99629BB2}" type="PERCENTAG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[YÜZDE]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B0F-48A8-B27B-9D014EB0971D}"/>
                </c:ext>
              </c:extLst>
            </c:dLbl>
            <c:dLbl>
              <c:idx val="3"/>
              <c:layout>
                <c:manualLayout>
                  <c:x val="-3.0989464895843675E-2"/>
                  <c:y val="-0.102545860848387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B0F-48A8-B27B-9D014EB0971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DB0F-48A8-B27B-9D014EB097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4"/>
                <c:pt idx="0">
                  <c:v>Şube Md. V.</c:v>
                </c:pt>
                <c:pt idx="1">
                  <c:v>BİLGİSAYAR MÜH.</c:v>
                </c:pt>
                <c:pt idx="3">
                  <c:v>VHKİ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F8-4869-9458-DF8777FB4007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cap="all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tr-TR" sz="1400" b="1" i="0" cap="all" baseline="0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PERSONEL BİLGİ SİSTEMLERİ YÖNETİMİ</a:t>
            </a:r>
            <a:endParaRPr lang="tr-TR" sz="14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tr-TR" sz="1400" b="1" i="0" cap="all" baseline="0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ÇALIŞMA GRUBU </a:t>
            </a:r>
            <a:r>
              <a:rPr lang="tr-TR" sz="1400" b="1" i="0" cap="all" baseline="0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(4 </a:t>
            </a:r>
            <a:r>
              <a:rPr lang="tr-TR" sz="1400" b="1" i="0" cap="all" baseline="0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personel)</a:t>
            </a:r>
            <a:endParaRPr lang="tr-TR" sz="1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1" i="0" u="none" strike="noStrike" kern="1200" cap="all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5119340695949032"/>
          <c:w val="1"/>
          <c:h val="0.81747278939135093"/>
        </c:manualLayout>
      </c:layout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SINAVLAR ÇALIŞMA GRUBU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rgbClr val="FF99CC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AC7-4BE6-9648-12A02DA262BB}"/>
              </c:ext>
            </c:extLst>
          </c:dPt>
          <c:dPt>
            <c:idx val="1"/>
            <c:bubble3D val="0"/>
            <c:explosion val="13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AC7-4BE6-9648-12A02DA262BB}"/>
              </c:ext>
            </c:extLst>
          </c:dPt>
          <c:dLbls>
            <c:dLbl>
              <c:idx val="0"/>
              <c:layout>
                <c:manualLayout>
                  <c:x val="2.6601519770308411E-2"/>
                  <c:y val="-3.234629765715051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FF99CC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03752156467613"/>
                      <c:h val="0.136971558643141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AC7-4BE6-9648-12A02DA262BB}"/>
                </c:ext>
              </c:extLst>
            </c:dLbl>
            <c:dLbl>
              <c:idx val="1"/>
              <c:layout>
                <c:manualLayout>
                  <c:x val="9.2229952722921796E-2"/>
                  <c:y val="0.107461448501252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44278664984255"/>
                      <c:h val="0.136971558643141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AC7-4BE6-9648-12A02DA262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FF99CC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KADIN PERSONEL</c:v>
                </c:pt>
                <c:pt idx="1">
                  <c:v>ERKEK PERSONEL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C7-4BE6-9648-12A02DA262B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5E5E6-D179-44AC-9D26-644889CA549C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78477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1098" y="9378477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DD645-59DF-4453-876B-971CF6A6DE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690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0F6B8-02E7-4AB7-B287-D4499A24C2F6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435A6-5680-4117-A3A7-A2BFED8A7E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25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D26CA9-1132-B062-C33F-F8EA7E0B4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3E05A86-80CC-99BF-8A3B-6064A17BB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2C1911-BDF7-1274-4E00-A7C69356A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632D6-7A4C-4A52-B0F1-0AA49C00A344}" type="datetime1">
              <a:rPr lang="tr-TR" smtClean="0"/>
              <a:t>16.04.2025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939BE-A4D0-11CA-0A0F-ED5517F8C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4A1914-96B6-1534-3F68-EA09DA697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FCFAB931-F564-D8A6-367A-6E27CD1B23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050" y="300601"/>
            <a:ext cx="2857899" cy="2838846"/>
          </a:xfrm>
          <a:prstGeom prst="rect">
            <a:avLst/>
          </a:prstGeom>
          <a:effectLst>
            <a:outerShdw blurRad="63500" dist="50800" dir="5160000" sx="98000" sy="98000" algn="ctr" rotWithShape="0">
              <a:srgbClr val="000000">
                <a:alpha val="2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073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A18EBC-A3FD-5B5C-1624-05464F26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2236720-86E2-C96B-058C-AF7A57F5A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285288-413F-D21A-0FAC-8085FE4E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F1BA1B-1065-25B6-BCE1-79AE65C21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4E3ACB5-89D2-FBAE-5424-4772014E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28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89AAF10-9174-D612-F611-92CA39BA28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0282CEB-EFCF-EA99-B0F2-A8880DCBE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C832B3-1485-332D-AD3F-2DD6198AC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FF329E-33EE-4481-1A32-B7C105229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956565-E18D-B2B2-2CEA-808D965F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08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FA248-81F8-E945-2001-2D7FAA3D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3F4AFC-8AEC-074E-522E-705EB370D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02E2B2-9CF5-679D-2D76-D77F1694A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2F28862-F15D-4EE5-9555-D0357008F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DF16C20-CFE7-89D5-016C-30E919D41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E268BFC1-1781-C391-0B36-6B67735529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11" y="365125"/>
            <a:ext cx="1338655" cy="132973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cxnSp>
        <p:nvCxnSpPr>
          <p:cNvPr id="8" name="Düz Bağlayıcı 7">
            <a:extLst>
              <a:ext uri="{FF2B5EF4-FFF2-40B4-BE49-F238E27FC236}">
                <a16:creationId xmlns:a16="http://schemas.microsoft.com/office/drawing/2014/main" id="{5C0CAB94-53A4-8F04-46C3-FEA916FCBEE1}"/>
              </a:ext>
            </a:extLst>
          </p:cNvPr>
          <p:cNvCxnSpPr/>
          <p:nvPr userDrawn="1"/>
        </p:nvCxnSpPr>
        <p:spPr>
          <a:xfrm flipH="1">
            <a:off x="1680467" y="1515290"/>
            <a:ext cx="9673333" cy="1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2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92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4CD4D7-906B-68E5-134F-BCA8FCB3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9E950BF-336D-3EA0-6BB0-36ACF673B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32A962B-9100-FCCA-A06E-B3AB03173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E454212-DA58-431F-16B1-44D81F5A6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E122FF-B650-8D42-5655-4CE1D278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59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E26638-AECD-74A9-C512-BD7DD1380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8B6510-8EE6-07C1-E05C-FC633DD8C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A49CECE-4397-CB60-A763-60C02E8B6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4498EC8-5F4D-1811-CF74-FD2899413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EF03C2F-B968-02E9-48D5-65B01120E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BE256BD-1E25-A6CB-BC22-DC5E87962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12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E50FBB-1515-88BC-0BC8-DFE781B46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E52D5F2-C93F-1081-8D89-FFF78328B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37A6C57-E09F-FFF3-3877-E70459103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36DC820-1EB3-A7A1-42BC-86A050223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F06930C-834C-F565-AF8E-FA23DD8AC3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325F2BF-B1FE-F99F-D3B4-4EBF81737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0DD35FB-1F6A-5C35-FB6A-17BEEA77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F60536A-E18F-88C3-E54D-A6DE6F06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57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EB866F-D197-8BB4-7B4F-4F53B6656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E91146F-575E-76BF-BC2E-F244C790B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BBC6518-8B2B-1BD7-A132-1DC679217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B14F2BA-6ACF-D49F-44C2-C1EDAE905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3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EE516BE-7591-E70D-07F1-AA1389D9A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8B8B97F-7359-EE44-F662-FB64B7D6E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6FE3D47-A474-6284-2467-AD077860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58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F4B37B-FBB1-AA7A-D791-FB365F420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35E68F-36C0-08BC-7846-E256402F0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D7F334C-B587-D2FB-10A0-AF52566BF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84F0870-D05B-A0AF-23CF-307DB5A7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BCEBF92-4AB4-0013-4E3C-46B08FE3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6ED81BF-B099-2E7D-6F12-DD781CF7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28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190566-54CF-21C7-1668-93DF03863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36746C8-4C62-8599-A91D-B3DB02363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E523823-214A-7752-2199-E8A49B8E1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D985B66-326D-7B3F-04A7-151CF3E56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A5825B9-F052-E1A7-C46A-1938177A8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036F31-A6C5-627D-0F98-8A1D789C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62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5F1A5AC-AE5F-BB35-BC43-03A57CF58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0C8D770-84CF-A838-22B5-19677BA69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01DBCB-4FCA-FE5F-2593-830503722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74FBD-23E1-4FC5-9620-0569F0FA5A4B}" type="datetimeFigureOut">
              <a:rPr lang="tr-TR" smtClean="0"/>
              <a:t>16.04.2025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FDC0B8-9CE6-442C-487C-68C01320AF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702CDB5-6C94-09E2-7473-B78994A0B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15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bys.tarimorman.gov.t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04333" y="3616036"/>
            <a:ext cx="11190933" cy="764771"/>
          </a:xfrm>
        </p:spPr>
        <p:txBody>
          <a:bodyPr>
            <a:normAutofit/>
          </a:bodyPr>
          <a:lstStyle/>
          <a:p>
            <a:r>
              <a:rPr lang="tr-TR" sz="4400" b="1" dirty="0">
                <a:latin typeface="+mj-lt"/>
              </a:rPr>
              <a:t>PERSONEL GENEL MÜDÜRLÜĞÜ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39876" y="4523482"/>
            <a:ext cx="8855825" cy="565266"/>
          </a:xfrm>
        </p:spPr>
        <p:txBody>
          <a:bodyPr>
            <a:noAutofit/>
          </a:bodyPr>
          <a:lstStyle/>
          <a:p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ÖZLÜK İŞLEMLERİ DAİRE </a:t>
            </a: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BAŞKANLIĞI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739876" y="5231424"/>
            <a:ext cx="9319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PERSONEL BİLGİ SİSTEMLERİ YÖNETİMİ ÇALIŞMA GRUBU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7883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SUNUM PLANI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Personel Bilgi Sistemleri Yönetimi Çalışma Grubu ve Yapısı.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PBYS Nedir? Neden İhtiyaç Duyuldu? Yazılım Geliştirme Süreci.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Personel Bilgi ve Yönetim Sistemi (PBYS)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49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CE8C1D-913C-4383-82C8-C679D603A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004" y="254501"/>
            <a:ext cx="8961121" cy="975359"/>
          </a:xfrm>
        </p:spPr>
        <p:txBody>
          <a:bodyPr>
            <a:noAutofit/>
          </a:bodyPr>
          <a:lstStyle/>
          <a:p>
            <a:pPr algn="ctr"/>
            <a:r>
              <a:rPr lang="tr-TR" sz="3600" dirty="0"/>
              <a:t>PERSONEL BİLGİ SİSTEMLERİ </a:t>
            </a:r>
            <a:r>
              <a:rPr lang="tr-TR" sz="3600" dirty="0" smtClean="0"/>
              <a:t>YÖNETİMİ ÇALIŞMA GRUBU</a:t>
            </a:r>
            <a:endParaRPr lang="tr-TR" sz="36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346621"/>
              </p:ext>
            </p:extLst>
          </p:nvPr>
        </p:nvGraphicFramePr>
        <p:xfrm>
          <a:off x="681297" y="1837510"/>
          <a:ext cx="5327617" cy="4582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İçerik Yer Tutucus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712034"/>
              </p:ext>
            </p:extLst>
          </p:nvPr>
        </p:nvGraphicFramePr>
        <p:xfrm>
          <a:off x="6456565" y="1920240"/>
          <a:ext cx="5144988" cy="427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46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55222" y="200051"/>
            <a:ext cx="8534400" cy="1123893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BAŞLANGIÇTAN GÜNÜMÜZE PBYS</a:t>
            </a:r>
          </a:p>
        </p:txBody>
      </p:sp>
      <p:sp>
        <p:nvSpPr>
          <p:cNvPr id="4" name="Akış Çizelgesi: Öteki İşlem 3"/>
          <p:cNvSpPr/>
          <p:nvPr/>
        </p:nvSpPr>
        <p:spPr>
          <a:xfrm>
            <a:off x="365761" y="2011680"/>
            <a:ext cx="1689462" cy="106244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Köy </a:t>
            </a:r>
            <a:r>
              <a:rPr lang="tr-TR" sz="1600" dirty="0"/>
              <a:t>Hizmetleri</a:t>
            </a:r>
            <a:r>
              <a:rPr lang="tr-TR" dirty="0"/>
              <a:t> Programı</a:t>
            </a:r>
          </a:p>
          <a:p>
            <a:pPr algn="ctr"/>
            <a:r>
              <a:rPr lang="tr-TR" dirty="0"/>
              <a:t>(2018 öncesi)</a:t>
            </a:r>
          </a:p>
        </p:txBody>
      </p:sp>
      <p:sp>
        <p:nvSpPr>
          <p:cNvPr id="5" name="Sağ Ok 4"/>
          <p:cNvSpPr/>
          <p:nvPr/>
        </p:nvSpPr>
        <p:spPr>
          <a:xfrm>
            <a:off x="2299067" y="2377440"/>
            <a:ext cx="470263" cy="330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Yuvarlatılmış Dikdörtgen 5"/>
          <p:cNvSpPr/>
          <p:nvPr/>
        </p:nvSpPr>
        <p:spPr>
          <a:xfrm>
            <a:off x="2906270" y="2018455"/>
            <a:ext cx="1706879" cy="1110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Görüşmeler, Analiz, Süreç Planı (2018)</a:t>
            </a:r>
          </a:p>
        </p:txBody>
      </p:sp>
      <p:sp>
        <p:nvSpPr>
          <p:cNvPr id="7" name="Sağ Ok 6"/>
          <p:cNvSpPr/>
          <p:nvPr/>
        </p:nvSpPr>
        <p:spPr>
          <a:xfrm>
            <a:off x="4741392" y="2392801"/>
            <a:ext cx="487680" cy="330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Yuvarlatılmış Dikdörtgen 7"/>
          <p:cNvSpPr/>
          <p:nvPr/>
        </p:nvSpPr>
        <p:spPr>
          <a:xfrm>
            <a:off x="5301718" y="2018455"/>
            <a:ext cx="1968137" cy="1110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Yazılımı yapılan modüllerin test edilmesi. (2018)</a:t>
            </a:r>
          </a:p>
        </p:txBody>
      </p:sp>
      <p:sp>
        <p:nvSpPr>
          <p:cNvPr id="9" name="Sağ Ok 8"/>
          <p:cNvSpPr/>
          <p:nvPr/>
        </p:nvSpPr>
        <p:spPr>
          <a:xfrm>
            <a:off x="7384808" y="2475532"/>
            <a:ext cx="426720" cy="330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7870839" y="2087208"/>
            <a:ext cx="2205229" cy="1172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Taşra ve Merkez Tüm PBYS Sorumlularına Eğitim verilmesi</a:t>
            </a:r>
            <a:r>
              <a:rPr lang="tr-TR" dirty="0"/>
              <a:t>. </a:t>
            </a:r>
            <a:r>
              <a:rPr lang="tr-TR" sz="1600" dirty="0"/>
              <a:t>(2018)</a:t>
            </a:r>
          </a:p>
        </p:txBody>
      </p:sp>
      <p:sp>
        <p:nvSpPr>
          <p:cNvPr id="12" name="Yuvarlatılmış Dikdörtgen 11"/>
          <p:cNvSpPr/>
          <p:nvPr/>
        </p:nvSpPr>
        <p:spPr>
          <a:xfrm>
            <a:off x="10319657" y="2172788"/>
            <a:ext cx="1689461" cy="1071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Sistemin Devreye Alınması (2019)</a:t>
            </a:r>
          </a:p>
        </p:txBody>
      </p:sp>
      <p:sp>
        <p:nvSpPr>
          <p:cNvPr id="13" name="Sağ Ok 12"/>
          <p:cNvSpPr/>
          <p:nvPr/>
        </p:nvSpPr>
        <p:spPr>
          <a:xfrm>
            <a:off x="10075817" y="2584938"/>
            <a:ext cx="243840" cy="2481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uvarlatılmış Dikdörtgen 13"/>
          <p:cNvSpPr/>
          <p:nvPr/>
        </p:nvSpPr>
        <p:spPr>
          <a:xfrm>
            <a:off x="365761" y="3832635"/>
            <a:ext cx="2564677" cy="18525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Lojman, Dönem Ataması ve Unvan Değişikliği Sınav Başvurularının Sistem üzerinden alınmaya başlanması.         </a:t>
            </a:r>
            <a:endParaRPr lang="tr-TR" sz="1600" dirty="0" smtClean="0"/>
          </a:p>
          <a:p>
            <a:pPr algn="ctr"/>
            <a:r>
              <a:rPr lang="tr-TR" sz="1600" dirty="0" smtClean="0"/>
              <a:t> </a:t>
            </a:r>
            <a:r>
              <a:rPr lang="tr-TR" sz="1600" dirty="0"/>
              <a:t>(2019-2020</a:t>
            </a:r>
            <a:r>
              <a:rPr lang="tr-TR" dirty="0"/>
              <a:t>)</a:t>
            </a:r>
          </a:p>
        </p:txBody>
      </p:sp>
      <p:sp>
        <p:nvSpPr>
          <p:cNvPr id="15" name="Sağ Ok 14"/>
          <p:cNvSpPr/>
          <p:nvPr/>
        </p:nvSpPr>
        <p:spPr>
          <a:xfrm>
            <a:off x="3026233" y="4537170"/>
            <a:ext cx="313508" cy="3135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Akış Çizelgesi: Öteki İşlem 15"/>
          <p:cNvSpPr/>
          <p:nvPr/>
        </p:nvSpPr>
        <p:spPr>
          <a:xfrm>
            <a:off x="3424641" y="4010297"/>
            <a:ext cx="1843561" cy="153891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Sözleşmeli Personel verilerinin takibine başlanması.</a:t>
            </a:r>
          </a:p>
          <a:p>
            <a:pPr algn="ctr"/>
            <a:r>
              <a:rPr lang="tr-TR" sz="1600" dirty="0"/>
              <a:t>(2020)</a:t>
            </a:r>
          </a:p>
        </p:txBody>
      </p:sp>
      <p:sp>
        <p:nvSpPr>
          <p:cNvPr id="17" name="Sağ Ok 16"/>
          <p:cNvSpPr/>
          <p:nvPr/>
        </p:nvSpPr>
        <p:spPr>
          <a:xfrm>
            <a:off x="5374037" y="4624255"/>
            <a:ext cx="330926" cy="2264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Yuvarlatılmış Dikdörtgen 17"/>
          <p:cNvSpPr/>
          <p:nvPr/>
        </p:nvSpPr>
        <p:spPr>
          <a:xfrm>
            <a:off x="5741670" y="4122256"/>
            <a:ext cx="1854927" cy="1314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İşçi personel verilerinin takibine başlanması. (2021</a:t>
            </a:r>
            <a:r>
              <a:rPr lang="tr-TR" dirty="0"/>
              <a:t>)</a:t>
            </a:r>
          </a:p>
        </p:txBody>
      </p:sp>
      <p:sp>
        <p:nvSpPr>
          <p:cNvPr id="19" name="Sağ Ok 18"/>
          <p:cNvSpPr/>
          <p:nvPr/>
        </p:nvSpPr>
        <p:spPr>
          <a:xfrm>
            <a:off x="7722793" y="4580712"/>
            <a:ext cx="296091" cy="3135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Akış Çizelgesi: Öteki İşlem 19"/>
          <p:cNvSpPr/>
          <p:nvPr/>
        </p:nvSpPr>
        <p:spPr>
          <a:xfrm>
            <a:off x="8143877" y="3947163"/>
            <a:ext cx="1602373" cy="158060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Norm modülünün hazırlanarak devreye alınması. </a:t>
            </a:r>
          </a:p>
          <a:p>
            <a:pPr algn="ctr"/>
            <a:r>
              <a:rPr lang="tr-TR" sz="1600" dirty="0"/>
              <a:t>(2021</a:t>
            </a:r>
            <a:r>
              <a:rPr lang="tr-TR" dirty="0"/>
              <a:t>)</a:t>
            </a:r>
          </a:p>
        </p:txBody>
      </p:sp>
      <p:sp>
        <p:nvSpPr>
          <p:cNvPr id="21" name="Sağ Ok 20"/>
          <p:cNvSpPr/>
          <p:nvPr/>
        </p:nvSpPr>
        <p:spPr>
          <a:xfrm>
            <a:off x="9779726" y="4520297"/>
            <a:ext cx="296091" cy="3135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Yuvarlatılmış Dikdörtgen 21"/>
          <p:cNvSpPr/>
          <p:nvPr/>
        </p:nvSpPr>
        <p:spPr>
          <a:xfrm>
            <a:off x="10075817" y="3832635"/>
            <a:ext cx="2021055" cy="1653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Mal Bildirim</a:t>
            </a:r>
          </a:p>
          <a:p>
            <a:pPr algn="ctr"/>
            <a:r>
              <a:rPr lang="tr-TR" sz="1600" dirty="0" smtClean="0"/>
              <a:t>Öz Geçmişim </a:t>
            </a:r>
          </a:p>
          <a:p>
            <a:pPr algn="ctr"/>
            <a:r>
              <a:rPr lang="tr-TR" sz="1600" dirty="0" smtClean="0"/>
              <a:t>E-Belge entegre</a:t>
            </a:r>
          </a:p>
          <a:p>
            <a:pPr algn="ctr"/>
            <a:r>
              <a:rPr lang="tr-TR" sz="1600" dirty="0"/>
              <a:t>Araç Kartı Başvuru</a:t>
            </a:r>
          </a:p>
          <a:p>
            <a:pPr algn="ctr"/>
            <a:r>
              <a:rPr lang="tr-TR" sz="1600" dirty="0" smtClean="0"/>
              <a:t>(2023-2024)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2789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PBYS Nedir? Neden İhtiyaç Duyuldu?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78" y="2027848"/>
            <a:ext cx="4351338" cy="4351338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5205046" y="2027848"/>
            <a:ext cx="58732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PBYS Personelin tüm özlük bilgilerinin kayıt altına alındığı, atama, terfi, kadro, kimlik gibi pek çok hizmet cetveli işlemlerinin yapılabildiği, raporlanabildiği bir alandır. </a:t>
            </a:r>
          </a:p>
          <a:p>
            <a:endParaRPr lang="tr-TR" dirty="0" smtClean="0"/>
          </a:p>
          <a:p>
            <a:r>
              <a:rPr lang="tr-TR" dirty="0" smtClean="0"/>
              <a:t>Sistem </a:t>
            </a:r>
            <a:r>
              <a:rPr lang="tr-TR" dirty="0"/>
              <a:t>verileri </a:t>
            </a:r>
            <a:r>
              <a:rPr lang="tr-TR" b="1" dirty="0"/>
              <a:t>HİTAP ve MERNİS  </a:t>
            </a:r>
            <a:r>
              <a:rPr lang="tr-TR" dirty="0"/>
              <a:t>ile </a:t>
            </a:r>
            <a:r>
              <a:rPr lang="tr-TR" b="1" dirty="0"/>
              <a:t>entegre</a:t>
            </a:r>
            <a:r>
              <a:rPr lang="tr-TR" dirty="0"/>
              <a:t> çalışmakta olup, personel verileri her gün sonunda HİTAP sistemine </a:t>
            </a:r>
            <a:r>
              <a:rPr lang="tr-TR" b="1" dirty="0"/>
              <a:t>gönderilmekte, </a:t>
            </a:r>
            <a:r>
              <a:rPr lang="tr-TR" dirty="0"/>
              <a:t>personel adres ve nüfus bilgileri otomatik çekilebilmektedir.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Böylelikle </a:t>
            </a:r>
            <a:r>
              <a:rPr lang="tr-TR" dirty="0"/>
              <a:t>oluşabilecek </a:t>
            </a:r>
            <a:r>
              <a:rPr lang="tr-TR" b="1" dirty="0"/>
              <a:t>hatalar</a:t>
            </a:r>
            <a:r>
              <a:rPr lang="tr-TR" dirty="0"/>
              <a:t> minimuma indirilmiştir.</a:t>
            </a:r>
          </a:p>
        </p:txBody>
      </p:sp>
    </p:spTree>
    <p:extLst>
      <p:ext uri="{BB962C8B-B14F-4D97-AF65-F5344CB8AC3E}">
        <p14:creationId xmlns:p14="http://schemas.microsoft.com/office/powerpoint/2010/main" val="9777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PBYS Nedir? Neden İhtiyaç Duyuldu?</a:t>
            </a:r>
          </a:p>
        </p:txBody>
      </p:sp>
      <p:sp>
        <p:nvSpPr>
          <p:cNvPr id="4" name="İçerik Yer Tutucusu 3"/>
          <p:cNvSpPr txBox="1">
            <a:spLocks noGrp="1"/>
          </p:cNvSpPr>
          <p:nvPr>
            <p:ph idx="1"/>
          </p:nvPr>
        </p:nvSpPr>
        <p:spPr>
          <a:xfrm>
            <a:off x="4941278" y="2153384"/>
            <a:ext cx="5849814" cy="3596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1800" dirty="0"/>
              <a:t>Köy Hizmetleri Programı İhtiyaçları tam olarak karşılamıyordu.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1800" dirty="0"/>
              <a:t>Sistem güncel bir yazılım dilinde değildi ve güvenlik açıkları mevcuttu.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1800" dirty="0"/>
              <a:t>Sistemde yapılamayan işlemler personelin bireysel çabaları ile kayıt altına alınmakta idi. Bu dağınıklığı toparlayıp, tek bir program altında takibi gerekiyordu.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1800" dirty="0"/>
              <a:t>Personel kendi özlük bilgilerine kolaylıkla ulaşamıyordu.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1800" dirty="0"/>
              <a:t>Yedekleme ve bakım masrafı gerektirmekte idi</a:t>
            </a:r>
            <a:r>
              <a:rPr lang="tr-TR" sz="1800" dirty="0" smtClean="0"/>
              <a:t>. Bakanlığımız Bilişim Uzmanları tarafından yazılımı yapılan sistemin, bakımları geliştirmeleri yine Bakanlığımız personeli tarafından yapılmaktadır. </a:t>
            </a:r>
            <a:endParaRPr lang="tr-TR" sz="1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78" y="2153384"/>
            <a:ext cx="4105276" cy="385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50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PBYS GİRİŞ EKRANI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2001470"/>
            <a:ext cx="3856894" cy="4516539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301262" y="2277208"/>
            <a:ext cx="5014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hlinkClick r:id="rId3"/>
              </a:rPr>
              <a:t>https://pbys.tarimorman.gov.tr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065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452350" y="3225338"/>
            <a:ext cx="5517083" cy="1221971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TEŞEKKÜR EDERİM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374967" y="4627058"/>
            <a:ext cx="5428211" cy="1274978"/>
          </a:xfrm>
        </p:spPr>
        <p:txBody>
          <a:bodyPr>
            <a:noAutofit/>
          </a:bodyPr>
          <a:lstStyle/>
          <a:p>
            <a:pPr algn="ctr"/>
            <a:r>
              <a:rPr lang="tr-T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41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51D7C39C1B8B0C418611E891EFC7D9C8" ma:contentTypeVersion="1" ma:contentTypeDescription="Yeni belge oluşturun." ma:contentTypeScope="" ma:versionID="c66a8c4b848cc5315524a28821a485d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4d4e3fdf9f7a112181f73f79ec0ec6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Zamanlama Başlangıç Tarihi" ma:description="Zamanlama Başlangıç Tarihi, Yayımlama özelliği tarafından oluşturulan bir site sütunudur. Bu sütun, bu sayfanın site ziyaretçilerine ilk kez görüntüleneceği tarih ve zamanı belirtmek için kullanılır." ma:internalName="PublishingStartDate">
      <xsd:simpleType>
        <xsd:restriction base="dms:Unknown"/>
      </xsd:simpleType>
    </xsd:element>
    <xsd:element name="PublishingExpirationDate" ma:index="9" nillable="true" ma:displayName="Zamanlama Bitiş Tarihi" ma:description="Zamanlama Bitiş Tarihi, Yayımlama özelliği tarafından oluşturulan bir site sütunudur. Bu sütun, bu sayfanın site ziyaretçilerine artık görüntülenmeyeceği tarih ve zamanı belirtmek için kullanılır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9344B99-C25A-4B3C-9FCE-43F9D9DB60C4}"/>
</file>

<file path=customXml/itemProps2.xml><?xml version="1.0" encoding="utf-8"?>
<ds:datastoreItem xmlns:ds="http://schemas.openxmlformats.org/officeDocument/2006/customXml" ds:itemID="{5475EA24-C6FB-486A-BA93-F693024C38AA}"/>
</file>

<file path=customXml/itemProps3.xml><?xml version="1.0" encoding="utf-8"?>
<ds:datastoreItem xmlns:ds="http://schemas.openxmlformats.org/officeDocument/2006/customXml" ds:itemID="{834671BC-8DD5-48DB-8BAB-8E47D274CAC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6179</TotalTime>
  <Words>359</Words>
  <Application>Microsoft Office PowerPoint</Application>
  <PresentationFormat>Geniş ekran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PERSONEL GENEL MÜDÜRLÜĞÜ</vt:lpstr>
      <vt:lpstr>SUNUM PLANI</vt:lpstr>
      <vt:lpstr>PERSONEL BİLGİ SİSTEMLERİ YÖNETİMİ ÇALIŞMA GRUBU</vt:lpstr>
      <vt:lpstr>BAŞLANGIÇTAN GÜNÜMÜZE PBYS</vt:lpstr>
      <vt:lpstr>PBYS Nedir? Neden İhtiyaç Duyuldu?</vt:lpstr>
      <vt:lpstr>PBYS Nedir? Neden İhtiyaç Duyuldu?</vt:lpstr>
      <vt:lpstr>PBYS GİRİŞ EKRANI</vt:lpstr>
      <vt:lpstr>TEŞEKKÜR EDERİM</vt:lpstr>
    </vt:vector>
  </TitlesOfParts>
  <Company>GIDA TARIM VE HAYVANCILIK BAKANLIGI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Ebru ÇİÇEK</dc:creator>
  <cp:lastModifiedBy>PERGEM EK1 TOPLANTI</cp:lastModifiedBy>
  <cp:revision>589</cp:revision>
  <cp:lastPrinted>2023-10-02T08:20:58Z</cp:lastPrinted>
  <dcterms:created xsi:type="dcterms:W3CDTF">2018-12-31T08:31:26Z</dcterms:created>
  <dcterms:modified xsi:type="dcterms:W3CDTF">2025-04-16T13:13:44Z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0x01010051D7C39C1B8B0C418611E891EFC7D9C8</vt:lpwstr>
  </property>
</Properties>
</file>