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6.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9.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43.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44.xml" ContentType="application/vnd.openxmlformats-officedocument.presentationml.slide+xml"/>
  <Override PartName="/ppt/slides/slide22.xml" ContentType="application/vnd.openxmlformats-officedocument.presentationml.slide+xml"/>
  <Override PartName="/ppt/slides/slide40.xml" ContentType="application/vnd.openxmlformats-officedocument.presentationml.slide+xml"/>
  <Override PartName="/ppt/slides/slide20.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6.xml" ContentType="application/vnd.openxmlformats-officedocument.presentationml.slide+xml"/>
  <Override PartName="/ppt/slides/slide41.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42.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theme/theme2.xml" ContentType="application/vnd.openxmlformats-officedocument.theme+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theme/theme1.xml" ContentType="application/vnd.openxmlformats-officedocument.theme+xml"/>
  <Override PartName="/ppt/diagrams/drawing6.xml" ContentType="application/vnd.ms-office.drawingml.diagramDrawing+xml"/>
  <Override PartName="/ppt/diagrams/drawing4.xml" ContentType="application/vnd.ms-office.drawingml.diagramDrawing+xml"/>
  <Override PartName="/ppt/diagrams/quickStyle4.xml" ContentType="application/vnd.openxmlformats-officedocument.drawingml.diagram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drawing2.xml" ContentType="application/vnd.ms-office.drawingml.diagramDrawing+xml"/>
  <Override PartName="/ppt/diagrams/quickStyle2.xml" ContentType="application/vnd.openxmlformats-officedocument.drawingml.diagramStyle+xml"/>
  <Override PartName="/ppt/diagrams/layout1.xml" ContentType="application/vnd.openxmlformats-officedocument.drawingml.diagramLayout+xml"/>
  <Override PartName="/ppt/diagrams/colors2.xml" ContentType="application/vnd.openxmlformats-officedocument.drawingml.diagramColors+xml"/>
  <Override PartName="/ppt/diagrams/colors1.xml" ContentType="application/vnd.openxmlformats-officedocument.drawingml.diagramColors+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drawing1.xml" ContentType="application/vnd.ms-office.drawingml.diagramDrawing+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9"/>
  </p:notesMasterIdLst>
  <p:sldIdLst>
    <p:sldId id="265" r:id="rId5"/>
    <p:sldId id="264" r:id="rId6"/>
    <p:sldId id="266" r:id="rId7"/>
    <p:sldId id="267" r:id="rId8"/>
    <p:sldId id="268" r:id="rId9"/>
    <p:sldId id="269" r:id="rId10"/>
    <p:sldId id="270" r:id="rId11"/>
    <p:sldId id="271" r:id="rId12"/>
    <p:sldId id="272" r:id="rId13"/>
    <p:sldId id="273" r:id="rId14"/>
    <p:sldId id="276" r:id="rId15"/>
    <p:sldId id="277" r:id="rId16"/>
    <p:sldId id="279" r:id="rId17"/>
    <p:sldId id="278" r:id="rId18"/>
    <p:sldId id="280" r:id="rId19"/>
    <p:sldId id="281" r:id="rId20"/>
    <p:sldId id="283" r:id="rId21"/>
    <p:sldId id="284" r:id="rId22"/>
    <p:sldId id="289" r:id="rId23"/>
    <p:sldId id="285" r:id="rId24"/>
    <p:sldId id="321" r:id="rId25"/>
    <p:sldId id="322" r:id="rId26"/>
    <p:sldId id="286" r:id="rId27"/>
    <p:sldId id="287" r:id="rId28"/>
    <p:sldId id="310" r:id="rId29"/>
    <p:sldId id="311" r:id="rId30"/>
    <p:sldId id="312" r:id="rId31"/>
    <p:sldId id="290" r:id="rId32"/>
    <p:sldId id="291" r:id="rId33"/>
    <p:sldId id="293" r:id="rId34"/>
    <p:sldId id="294" r:id="rId35"/>
    <p:sldId id="298" r:id="rId36"/>
    <p:sldId id="295" r:id="rId37"/>
    <p:sldId id="296" r:id="rId38"/>
    <p:sldId id="297" r:id="rId39"/>
    <p:sldId id="323" r:id="rId40"/>
    <p:sldId id="299" r:id="rId41"/>
    <p:sldId id="301" r:id="rId42"/>
    <p:sldId id="302" r:id="rId43"/>
    <p:sldId id="303" r:id="rId44"/>
    <p:sldId id="305" r:id="rId45"/>
    <p:sldId id="307" r:id="rId46"/>
    <p:sldId id="308" r:id="rId47"/>
    <p:sldId id="260" r:id="rId4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4"/>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BABED-3896-4202-85EB-18BC5272C568}"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tr-TR"/>
        </a:p>
      </dgm:t>
    </dgm:pt>
    <dgm:pt modelId="{17E870CF-F56D-47DC-A970-0ABB63BE510A}">
      <dgm:prSet/>
      <dgm:spPr>
        <a:xfrm>
          <a:off x="0" y="76833"/>
          <a:ext cx="8229600" cy="363605"/>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Merkezi yönetim kapsamındaki kamu idareleri;</a:t>
          </a:r>
        </a:p>
      </dgm:t>
    </dgm:pt>
    <dgm:pt modelId="{99ACBFAA-9805-4CD2-91DE-9EC64016C2BE}" type="parTrans" cxnId="{A03D32E9-16E7-4F4D-92CC-B136AD6AEC50}">
      <dgm:prSet/>
      <dgm:spPr/>
      <dgm:t>
        <a:bodyPr/>
        <a:lstStyle/>
        <a:p>
          <a:endParaRPr lang="tr-TR"/>
        </a:p>
      </dgm:t>
    </dgm:pt>
    <dgm:pt modelId="{5CA5DEC8-FE7A-409B-AA3A-CDE730FE5CFE}" type="sibTrans" cxnId="{A03D32E9-16E7-4F4D-92CC-B136AD6AEC50}">
      <dgm:prSet/>
      <dgm:spPr/>
      <dgm:t>
        <a:bodyPr/>
        <a:lstStyle/>
        <a:p>
          <a:endParaRPr lang="tr-TR"/>
        </a:p>
      </dgm:t>
    </dgm:pt>
    <dgm:pt modelId="{5246E367-6CFE-4C96-BF04-6A1357D49C26}">
      <dgm:prSet/>
      <dgm:spPr>
        <a:xfrm>
          <a:off x="0" y="480759"/>
          <a:ext cx="8229600" cy="532350"/>
        </a:xfrm>
        <a:prstGeom prst="roundRect">
          <a:avLst/>
        </a:prstGeom>
        <a:solidFill>
          <a:srgbClr val="0BD0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a:solidFill>
                <a:sysClr val="window" lastClr="FFFFFF"/>
              </a:solidFill>
              <a:latin typeface="Arial"/>
              <a:ea typeface="+mn-ea"/>
              <a:cs typeface="+mn-cs"/>
            </a:rPr>
            <a:t>Genel bütçeli idareler</a:t>
          </a:r>
        </a:p>
      </dgm:t>
    </dgm:pt>
    <dgm:pt modelId="{1E402DD7-1097-4968-AB28-26D6D89E997C}" type="parTrans" cxnId="{DD61DCB0-7980-4042-95A7-DF19A85AD06D}">
      <dgm:prSet/>
      <dgm:spPr/>
      <dgm:t>
        <a:bodyPr/>
        <a:lstStyle/>
        <a:p>
          <a:endParaRPr lang="tr-TR"/>
        </a:p>
      </dgm:t>
    </dgm:pt>
    <dgm:pt modelId="{BB090AEE-824D-492D-BE7A-3378DAFC9976}" type="sibTrans" cxnId="{DD61DCB0-7980-4042-95A7-DF19A85AD06D}">
      <dgm:prSet/>
      <dgm:spPr/>
      <dgm:t>
        <a:bodyPr/>
        <a:lstStyle/>
        <a:p>
          <a:endParaRPr lang="tr-TR"/>
        </a:p>
      </dgm:t>
    </dgm:pt>
    <dgm:pt modelId="{437E16BA-4807-44A8-92C9-F45707D2B2B8}">
      <dgm:prSet/>
      <dgm:spPr>
        <a:xfrm>
          <a:off x="0" y="1054537"/>
          <a:ext cx="8229600" cy="532350"/>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a:solidFill>
                <a:sysClr val="window" lastClr="FFFFFF"/>
              </a:solidFill>
              <a:latin typeface="Arial"/>
              <a:ea typeface="+mn-ea"/>
              <a:cs typeface="+mn-cs"/>
            </a:rPr>
            <a:t>Özel bütçeli idareler</a:t>
          </a:r>
        </a:p>
      </dgm:t>
    </dgm:pt>
    <dgm:pt modelId="{08F1A0F0-19BC-47AA-94E9-C81825A95548}" type="parTrans" cxnId="{25A1A1F4-5A46-4616-A1CE-AEC4BEDD64F8}">
      <dgm:prSet/>
      <dgm:spPr/>
      <dgm:t>
        <a:bodyPr/>
        <a:lstStyle/>
        <a:p>
          <a:endParaRPr lang="tr-TR"/>
        </a:p>
      </dgm:t>
    </dgm:pt>
    <dgm:pt modelId="{7CDF0686-5C43-4492-A776-61A5339F5EC6}" type="sibTrans" cxnId="{25A1A1F4-5A46-4616-A1CE-AEC4BEDD64F8}">
      <dgm:prSet/>
      <dgm:spPr/>
      <dgm:t>
        <a:bodyPr/>
        <a:lstStyle/>
        <a:p>
          <a:endParaRPr lang="tr-TR"/>
        </a:p>
      </dgm:t>
    </dgm:pt>
    <dgm:pt modelId="{96F85799-5FB3-477F-AC9C-9F5B65185FE9}">
      <dgm:prSet/>
      <dgm:spPr>
        <a:xfrm>
          <a:off x="0" y="1626099"/>
          <a:ext cx="8229600" cy="532350"/>
        </a:xfrm>
        <a:prstGeom prst="roundRect">
          <a:avLst/>
        </a:prstGeom>
        <a:solidFill>
          <a:srgbClr val="7CCA6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Belediye ve il özel idareleri ile bunlara bağlı veya bunların kurdukları veya üye oldukları birlik ve idareler (Köyler hariç)</a:t>
          </a:r>
        </a:p>
      </dgm:t>
    </dgm:pt>
    <dgm:pt modelId="{3E7077D8-5357-42D6-B1DB-B0AE0ECFA663}" type="parTrans" cxnId="{C05C47B4-0EFF-4BF7-A192-FD3E53D44141}">
      <dgm:prSet/>
      <dgm:spPr/>
      <dgm:t>
        <a:bodyPr/>
        <a:lstStyle/>
        <a:p>
          <a:endParaRPr lang="tr-TR"/>
        </a:p>
      </dgm:t>
    </dgm:pt>
    <dgm:pt modelId="{F3B1D584-8294-4F9C-AFE6-335B510591CF}" type="sibTrans" cxnId="{C05C47B4-0EFF-4BF7-A192-FD3E53D44141}">
      <dgm:prSet/>
      <dgm:spPr/>
      <dgm:t>
        <a:bodyPr/>
        <a:lstStyle/>
        <a:p>
          <a:endParaRPr lang="tr-TR"/>
        </a:p>
      </dgm:t>
    </dgm:pt>
    <dgm:pt modelId="{8FC83245-A741-49AB-94B4-9D976EFAEBA6}">
      <dgm:prSet/>
      <dgm:spPr>
        <a:xfrm>
          <a:off x="0" y="2198769"/>
          <a:ext cx="8229600" cy="532350"/>
        </a:xfrm>
        <a:prstGeom prst="roundRect">
          <a:avLst/>
        </a:prstGeom>
        <a:solidFill>
          <a:srgbClr val="A5C24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smtClean="0">
              <a:solidFill>
                <a:sysClr val="window" lastClr="FFFFFF"/>
              </a:solidFill>
              <a:latin typeface="Arial"/>
              <a:ea typeface="+mn-ea"/>
              <a:cs typeface="+mn-cs"/>
            </a:rPr>
            <a:t>Sabit ve Döner Sermayeli </a:t>
          </a:r>
          <a:r>
            <a:rPr lang="tr-TR" dirty="0">
              <a:solidFill>
                <a:sysClr val="window" lastClr="FFFFFF"/>
              </a:solidFill>
              <a:latin typeface="Arial"/>
              <a:ea typeface="+mn-ea"/>
              <a:cs typeface="+mn-cs"/>
            </a:rPr>
            <a:t>kuruluşlar</a:t>
          </a:r>
        </a:p>
      </dgm:t>
    </dgm:pt>
    <dgm:pt modelId="{9FA224FB-8DB3-48DA-9D15-BCE91E35101A}" type="parTrans" cxnId="{209DD81F-EB1E-45C5-8D7A-A479F16CBFBA}">
      <dgm:prSet/>
      <dgm:spPr/>
      <dgm:t>
        <a:bodyPr/>
        <a:lstStyle/>
        <a:p>
          <a:endParaRPr lang="tr-TR"/>
        </a:p>
      </dgm:t>
    </dgm:pt>
    <dgm:pt modelId="{2106A563-D7FF-442A-A29C-A48FB0C0FD44}" type="sibTrans" cxnId="{209DD81F-EB1E-45C5-8D7A-A479F16CBFBA}">
      <dgm:prSet/>
      <dgm:spPr/>
      <dgm:t>
        <a:bodyPr/>
        <a:lstStyle/>
        <a:p>
          <a:endParaRPr lang="tr-TR"/>
        </a:p>
      </dgm:t>
    </dgm:pt>
    <dgm:pt modelId="{59920972-73A7-4619-ABF6-AAB3AF142FB7}">
      <dgm:prSet/>
      <dgm:spPr>
        <a:xfrm>
          <a:off x="0" y="2771439"/>
          <a:ext cx="8229600" cy="532350"/>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Özel kanunlarla kurulmuş banka ve teşekküller;</a:t>
          </a:r>
        </a:p>
      </dgm:t>
    </dgm:pt>
    <dgm:pt modelId="{6A050602-9AF5-4EF0-AE3C-9013919E289B}" type="parTrans" cxnId="{23F92A49-8B03-43AC-9B80-CBD35524E1FE}">
      <dgm:prSet/>
      <dgm:spPr/>
      <dgm:t>
        <a:bodyPr/>
        <a:lstStyle/>
        <a:p>
          <a:endParaRPr lang="tr-TR"/>
        </a:p>
      </dgm:t>
    </dgm:pt>
    <dgm:pt modelId="{45397AE4-9ED6-4C5B-A2A5-291C017249F9}" type="sibTrans" cxnId="{23F92A49-8B03-43AC-9B80-CBD35524E1FE}">
      <dgm:prSet/>
      <dgm:spPr/>
      <dgm:t>
        <a:bodyPr/>
        <a:lstStyle/>
        <a:p>
          <a:endParaRPr lang="tr-TR"/>
        </a:p>
      </dgm:t>
    </dgm:pt>
    <dgm:pt modelId="{D66D91D4-B10E-48FB-9376-96CEAF5A7F3B}">
      <dgm:prSet/>
      <dgm:spPr>
        <a:xfrm>
          <a:off x="0" y="3916779"/>
          <a:ext cx="8229600" cy="532350"/>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Kamu İktisadi Teşekkülleri (İDT VE KİK)</a:t>
          </a:r>
        </a:p>
      </dgm:t>
    </dgm:pt>
    <dgm:pt modelId="{545664DC-5D3C-4285-A6C9-8495937406C6}" type="parTrans" cxnId="{4128A5A6-5E31-4140-A6CA-EAC0F827EF8F}">
      <dgm:prSet/>
      <dgm:spPr/>
      <dgm:t>
        <a:bodyPr/>
        <a:lstStyle/>
        <a:p>
          <a:endParaRPr lang="tr-TR"/>
        </a:p>
      </dgm:t>
    </dgm:pt>
    <dgm:pt modelId="{8C217914-4FA9-445F-971B-3FA61DA30189}" type="sibTrans" cxnId="{4128A5A6-5E31-4140-A6CA-EAC0F827EF8F}">
      <dgm:prSet/>
      <dgm:spPr/>
      <dgm:t>
        <a:bodyPr/>
        <a:lstStyle/>
        <a:p>
          <a:endParaRPr lang="tr-TR"/>
        </a:p>
      </dgm:t>
    </dgm:pt>
    <dgm:pt modelId="{A0C6F9C7-10BE-4412-9B15-6D9B62A0C635}" type="pres">
      <dgm:prSet presAssocID="{190BABED-3896-4202-85EB-18BC5272C568}" presName="linear" presStyleCnt="0">
        <dgm:presLayoutVars>
          <dgm:animLvl val="lvl"/>
          <dgm:resizeHandles val="exact"/>
        </dgm:presLayoutVars>
      </dgm:prSet>
      <dgm:spPr/>
      <dgm:t>
        <a:bodyPr/>
        <a:lstStyle/>
        <a:p>
          <a:endParaRPr lang="tr-TR"/>
        </a:p>
      </dgm:t>
    </dgm:pt>
    <dgm:pt modelId="{0AF3BF75-30BB-4CEB-BB32-3891F94B118F}" type="pres">
      <dgm:prSet presAssocID="{17E870CF-F56D-47DC-A970-0ABB63BE510A}" presName="parentText" presStyleLbl="node1" presStyleIdx="0" presStyleCnt="7" custScaleY="68302">
        <dgm:presLayoutVars>
          <dgm:chMax val="0"/>
          <dgm:bulletEnabled val="1"/>
        </dgm:presLayoutVars>
      </dgm:prSet>
      <dgm:spPr/>
      <dgm:t>
        <a:bodyPr/>
        <a:lstStyle/>
        <a:p>
          <a:endParaRPr lang="tr-TR"/>
        </a:p>
      </dgm:t>
    </dgm:pt>
    <dgm:pt modelId="{A9184298-A1DF-40BB-8920-5F71F2D52B0A}" type="pres">
      <dgm:prSet presAssocID="{5CA5DEC8-FE7A-409B-AA3A-CDE730FE5CFE}" presName="spacer" presStyleCnt="0"/>
      <dgm:spPr/>
    </dgm:pt>
    <dgm:pt modelId="{D5CC7FDE-820D-433C-8CB2-FF7F0A252E03}" type="pres">
      <dgm:prSet presAssocID="{5246E367-6CFE-4C96-BF04-6A1357D49C26}" presName="parentText" presStyleLbl="node1" presStyleIdx="1" presStyleCnt="7">
        <dgm:presLayoutVars>
          <dgm:chMax val="0"/>
          <dgm:bulletEnabled val="1"/>
        </dgm:presLayoutVars>
      </dgm:prSet>
      <dgm:spPr/>
      <dgm:t>
        <a:bodyPr/>
        <a:lstStyle/>
        <a:p>
          <a:endParaRPr lang="tr-TR"/>
        </a:p>
      </dgm:t>
    </dgm:pt>
    <dgm:pt modelId="{8AF90D53-CEE9-44AD-A9A1-CE5E8D5DD061}" type="pres">
      <dgm:prSet presAssocID="{BB090AEE-824D-492D-BE7A-3378DAFC9976}" presName="spacer" presStyleCnt="0"/>
      <dgm:spPr/>
    </dgm:pt>
    <dgm:pt modelId="{3EBF91FF-09AE-43C1-9321-879F1BA6D8CB}" type="pres">
      <dgm:prSet presAssocID="{437E16BA-4807-44A8-92C9-F45707D2B2B8}" presName="parentText" presStyleLbl="node1" presStyleIdx="2" presStyleCnt="7" custLinFactNeighborX="-926" custLinFactNeighborY="2748">
        <dgm:presLayoutVars>
          <dgm:chMax val="0"/>
          <dgm:bulletEnabled val="1"/>
        </dgm:presLayoutVars>
      </dgm:prSet>
      <dgm:spPr/>
      <dgm:t>
        <a:bodyPr/>
        <a:lstStyle/>
        <a:p>
          <a:endParaRPr lang="tr-TR"/>
        </a:p>
      </dgm:t>
    </dgm:pt>
    <dgm:pt modelId="{F8523F27-C312-4B3F-B2FD-CE0C970EAD2F}" type="pres">
      <dgm:prSet presAssocID="{7CDF0686-5C43-4492-A776-61A5339F5EC6}" presName="spacer" presStyleCnt="0"/>
      <dgm:spPr/>
    </dgm:pt>
    <dgm:pt modelId="{DF40C7B6-07AA-4188-9A22-5F96864CFF3B}" type="pres">
      <dgm:prSet presAssocID="{96F85799-5FB3-477F-AC9C-9F5B65185FE9}" presName="parentText" presStyleLbl="node1" presStyleIdx="3" presStyleCnt="7">
        <dgm:presLayoutVars>
          <dgm:chMax val="0"/>
          <dgm:bulletEnabled val="1"/>
        </dgm:presLayoutVars>
      </dgm:prSet>
      <dgm:spPr/>
      <dgm:t>
        <a:bodyPr/>
        <a:lstStyle/>
        <a:p>
          <a:endParaRPr lang="tr-TR"/>
        </a:p>
      </dgm:t>
    </dgm:pt>
    <dgm:pt modelId="{B6F098A8-019C-43BF-8700-9348AC0EB452}" type="pres">
      <dgm:prSet presAssocID="{F3B1D584-8294-4F9C-AFE6-335B510591CF}" presName="spacer" presStyleCnt="0"/>
      <dgm:spPr/>
    </dgm:pt>
    <dgm:pt modelId="{D9B7C649-E41A-41DE-A4E0-0EBCBDEA7B6A}" type="pres">
      <dgm:prSet presAssocID="{8FC83245-A741-49AB-94B4-9D976EFAEBA6}" presName="parentText" presStyleLbl="node1" presStyleIdx="4" presStyleCnt="7">
        <dgm:presLayoutVars>
          <dgm:chMax val="0"/>
          <dgm:bulletEnabled val="1"/>
        </dgm:presLayoutVars>
      </dgm:prSet>
      <dgm:spPr/>
      <dgm:t>
        <a:bodyPr/>
        <a:lstStyle/>
        <a:p>
          <a:endParaRPr lang="tr-TR"/>
        </a:p>
      </dgm:t>
    </dgm:pt>
    <dgm:pt modelId="{AB00E60B-E56D-4E7E-B717-AE4E39433834}" type="pres">
      <dgm:prSet presAssocID="{2106A563-D7FF-442A-A29C-A48FB0C0FD44}" presName="spacer" presStyleCnt="0"/>
      <dgm:spPr/>
    </dgm:pt>
    <dgm:pt modelId="{A9952CE4-799C-4324-BFB7-583D120064B2}" type="pres">
      <dgm:prSet presAssocID="{59920972-73A7-4619-ABF6-AAB3AF142FB7}" presName="parentText" presStyleLbl="node1" presStyleIdx="5" presStyleCnt="7">
        <dgm:presLayoutVars>
          <dgm:chMax val="0"/>
          <dgm:bulletEnabled val="1"/>
        </dgm:presLayoutVars>
      </dgm:prSet>
      <dgm:spPr/>
      <dgm:t>
        <a:bodyPr/>
        <a:lstStyle/>
        <a:p>
          <a:endParaRPr lang="tr-TR"/>
        </a:p>
      </dgm:t>
    </dgm:pt>
    <dgm:pt modelId="{5B9275DF-6917-425E-9350-0A00EF9CAE70}" type="pres">
      <dgm:prSet presAssocID="{45397AE4-9ED6-4C5B-A2A5-291C017249F9}" presName="spacer" presStyleCnt="0"/>
      <dgm:spPr/>
    </dgm:pt>
    <dgm:pt modelId="{34BD1710-8D3F-4D39-92AA-DF449A1BFCB8}" type="pres">
      <dgm:prSet presAssocID="{D66D91D4-B10E-48FB-9376-96CEAF5A7F3B}" presName="parentText" presStyleLbl="node1" presStyleIdx="6" presStyleCnt="7">
        <dgm:presLayoutVars>
          <dgm:chMax val="0"/>
          <dgm:bulletEnabled val="1"/>
        </dgm:presLayoutVars>
      </dgm:prSet>
      <dgm:spPr/>
      <dgm:t>
        <a:bodyPr/>
        <a:lstStyle/>
        <a:p>
          <a:endParaRPr lang="tr-TR"/>
        </a:p>
      </dgm:t>
    </dgm:pt>
  </dgm:ptLst>
  <dgm:cxnLst>
    <dgm:cxn modelId="{A03D32E9-16E7-4F4D-92CC-B136AD6AEC50}" srcId="{190BABED-3896-4202-85EB-18BC5272C568}" destId="{17E870CF-F56D-47DC-A970-0ABB63BE510A}" srcOrd="0" destOrd="0" parTransId="{99ACBFAA-9805-4CD2-91DE-9EC64016C2BE}" sibTransId="{5CA5DEC8-FE7A-409B-AA3A-CDE730FE5CFE}"/>
    <dgm:cxn modelId="{DE1C5AFE-B32D-488B-A1E4-8316ED8B54FD}" type="presOf" srcId="{96F85799-5FB3-477F-AC9C-9F5B65185FE9}" destId="{DF40C7B6-07AA-4188-9A22-5F96864CFF3B}" srcOrd="0" destOrd="0" presId="urn:microsoft.com/office/officeart/2005/8/layout/vList2"/>
    <dgm:cxn modelId="{E18FE3B3-1DC3-483B-A3AA-ABD20EAE4318}" type="presOf" srcId="{D66D91D4-B10E-48FB-9376-96CEAF5A7F3B}" destId="{34BD1710-8D3F-4D39-92AA-DF449A1BFCB8}" srcOrd="0" destOrd="0" presId="urn:microsoft.com/office/officeart/2005/8/layout/vList2"/>
    <dgm:cxn modelId="{E1AF8D61-A08D-48CB-A42D-F1DA63FD8F05}" type="presOf" srcId="{5246E367-6CFE-4C96-BF04-6A1357D49C26}" destId="{D5CC7FDE-820D-433C-8CB2-FF7F0A252E03}" srcOrd="0" destOrd="0" presId="urn:microsoft.com/office/officeart/2005/8/layout/vList2"/>
    <dgm:cxn modelId="{D8180941-506E-4498-926D-36028CE25B4C}" type="presOf" srcId="{437E16BA-4807-44A8-92C9-F45707D2B2B8}" destId="{3EBF91FF-09AE-43C1-9321-879F1BA6D8CB}" srcOrd="0" destOrd="0" presId="urn:microsoft.com/office/officeart/2005/8/layout/vList2"/>
    <dgm:cxn modelId="{172677BE-47A1-4148-AEC6-1EE816031367}" type="presOf" srcId="{59920972-73A7-4619-ABF6-AAB3AF142FB7}" destId="{A9952CE4-799C-4324-BFB7-583D120064B2}" srcOrd="0" destOrd="0" presId="urn:microsoft.com/office/officeart/2005/8/layout/vList2"/>
    <dgm:cxn modelId="{25A1A1F4-5A46-4616-A1CE-AEC4BEDD64F8}" srcId="{190BABED-3896-4202-85EB-18BC5272C568}" destId="{437E16BA-4807-44A8-92C9-F45707D2B2B8}" srcOrd="2" destOrd="0" parTransId="{08F1A0F0-19BC-47AA-94E9-C81825A95548}" sibTransId="{7CDF0686-5C43-4492-A776-61A5339F5EC6}"/>
    <dgm:cxn modelId="{209DD81F-EB1E-45C5-8D7A-A479F16CBFBA}" srcId="{190BABED-3896-4202-85EB-18BC5272C568}" destId="{8FC83245-A741-49AB-94B4-9D976EFAEBA6}" srcOrd="4" destOrd="0" parTransId="{9FA224FB-8DB3-48DA-9D15-BCE91E35101A}" sibTransId="{2106A563-D7FF-442A-A29C-A48FB0C0FD44}"/>
    <dgm:cxn modelId="{F879A7D9-BCD1-4749-A36A-109E2A3795A5}" type="presOf" srcId="{17E870CF-F56D-47DC-A970-0ABB63BE510A}" destId="{0AF3BF75-30BB-4CEB-BB32-3891F94B118F}" srcOrd="0" destOrd="0" presId="urn:microsoft.com/office/officeart/2005/8/layout/vList2"/>
    <dgm:cxn modelId="{23F92A49-8B03-43AC-9B80-CBD35524E1FE}" srcId="{190BABED-3896-4202-85EB-18BC5272C568}" destId="{59920972-73A7-4619-ABF6-AAB3AF142FB7}" srcOrd="5" destOrd="0" parTransId="{6A050602-9AF5-4EF0-AE3C-9013919E289B}" sibTransId="{45397AE4-9ED6-4C5B-A2A5-291C017249F9}"/>
    <dgm:cxn modelId="{C05C47B4-0EFF-4BF7-A192-FD3E53D44141}" srcId="{190BABED-3896-4202-85EB-18BC5272C568}" destId="{96F85799-5FB3-477F-AC9C-9F5B65185FE9}" srcOrd="3" destOrd="0" parTransId="{3E7077D8-5357-42D6-B1DB-B0AE0ECFA663}" sibTransId="{F3B1D584-8294-4F9C-AFE6-335B510591CF}"/>
    <dgm:cxn modelId="{7016D161-CCDB-41A1-9413-6C13328512CC}" type="presOf" srcId="{8FC83245-A741-49AB-94B4-9D976EFAEBA6}" destId="{D9B7C649-E41A-41DE-A4E0-0EBCBDEA7B6A}" srcOrd="0" destOrd="0" presId="urn:microsoft.com/office/officeart/2005/8/layout/vList2"/>
    <dgm:cxn modelId="{DD61DCB0-7980-4042-95A7-DF19A85AD06D}" srcId="{190BABED-3896-4202-85EB-18BC5272C568}" destId="{5246E367-6CFE-4C96-BF04-6A1357D49C26}" srcOrd="1" destOrd="0" parTransId="{1E402DD7-1097-4968-AB28-26D6D89E997C}" sibTransId="{BB090AEE-824D-492D-BE7A-3378DAFC9976}"/>
    <dgm:cxn modelId="{4128A5A6-5E31-4140-A6CA-EAC0F827EF8F}" srcId="{190BABED-3896-4202-85EB-18BC5272C568}" destId="{D66D91D4-B10E-48FB-9376-96CEAF5A7F3B}" srcOrd="6" destOrd="0" parTransId="{545664DC-5D3C-4285-A6C9-8495937406C6}" sibTransId="{8C217914-4FA9-445F-971B-3FA61DA30189}"/>
    <dgm:cxn modelId="{F1BEEC5B-0F8A-4081-85F7-F3E9223D9851}" type="presOf" srcId="{190BABED-3896-4202-85EB-18BC5272C568}" destId="{A0C6F9C7-10BE-4412-9B15-6D9B62A0C635}" srcOrd="0" destOrd="0" presId="urn:microsoft.com/office/officeart/2005/8/layout/vList2"/>
    <dgm:cxn modelId="{70F96B9B-9E38-4ADE-97E8-542710FBCCE0}" type="presParOf" srcId="{A0C6F9C7-10BE-4412-9B15-6D9B62A0C635}" destId="{0AF3BF75-30BB-4CEB-BB32-3891F94B118F}" srcOrd="0" destOrd="0" presId="urn:microsoft.com/office/officeart/2005/8/layout/vList2"/>
    <dgm:cxn modelId="{F62F01BA-F261-47D9-9D0A-8470CE8513DE}" type="presParOf" srcId="{A0C6F9C7-10BE-4412-9B15-6D9B62A0C635}" destId="{A9184298-A1DF-40BB-8920-5F71F2D52B0A}" srcOrd="1" destOrd="0" presId="urn:microsoft.com/office/officeart/2005/8/layout/vList2"/>
    <dgm:cxn modelId="{4168F7BB-C846-4585-90D3-A02A3B19CC0B}" type="presParOf" srcId="{A0C6F9C7-10BE-4412-9B15-6D9B62A0C635}" destId="{D5CC7FDE-820D-433C-8CB2-FF7F0A252E03}" srcOrd="2" destOrd="0" presId="urn:microsoft.com/office/officeart/2005/8/layout/vList2"/>
    <dgm:cxn modelId="{687999F9-24A4-4665-A45D-0885F6A6899A}" type="presParOf" srcId="{A0C6F9C7-10BE-4412-9B15-6D9B62A0C635}" destId="{8AF90D53-CEE9-44AD-A9A1-CE5E8D5DD061}" srcOrd="3" destOrd="0" presId="urn:microsoft.com/office/officeart/2005/8/layout/vList2"/>
    <dgm:cxn modelId="{D4F71C4E-DD82-4190-BF22-50AAFCCE8D8B}" type="presParOf" srcId="{A0C6F9C7-10BE-4412-9B15-6D9B62A0C635}" destId="{3EBF91FF-09AE-43C1-9321-879F1BA6D8CB}" srcOrd="4" destOrd="0" presId="urn:microsoft.com/office/officeart/2005/8/layout/vList2"/>
    <dgm:cxn modelId="{5D0E5C0D-003B-49C7-B382-27156258AD62}" type="presParOf" srcId="{A0C6F9C7-10BE-4412-9B15-6D9B62A0C635}" destId="{F8523F27-C312-4B3F-B2FD-CE0C970EAD2F}" srcOrd="5" destOrd="0" presId="urn:microsoft.com/office/officeart/2005/8/layout/vList2"/>
    <dgm:cxn modelId="{945ECB3D-F9B4-4060-9E27-B46514E87E7D}" type="presParOf" srcId="{A0C6F9C7-10BE-4412-9B15-6D9B62A0C635}" destId="{DF40C7B6-07AA-4188-9A22-5F96864CFF3B}" srcOrd="6" destOrd="0" presId="urn:microsoft.com/office/officeart/2005/8/layout/vList2"/>
    <dgm:cxn modelId="{2984FA2F-FAED-4E20-BF49-D02320947E49}" type="presParOf" srcId="{A0C6F9C7-10BE-4412-9B15-6D9B62A0C635}" destId="{B6F098A8-019C-43BF-8700-9348AC0EB452}" srcOrd="7" destOrd="0" presId="urn:microsoft.com/office/officeart/2005/8/layout/vList2"/>
    <dgm:cxn modelId="{6CBA9E6F-D9BF-4AED-8496-3D90B45F1206}" type="presParOf" srcId="{A0C6F9C7-10BE-4412-9B15-6D9B62A0C635}" destId="{D9B7C649-E41A-41DE-A4E0-0EBCBDEA7B6A}" srcOrd="8" destOrd="0" presId="urn:microsoft.com/office/officeart/2005/8/layout/vList2"/>
    <dgm:cxn modelId="{9EDC2E3F-C58E-42D3-A877-0B351517B2EA}" type="presParOf" srcId="{A0C6F9C7-10BE-4412-9B15-6D9B62A0C635}" destId="{AB00E60B-E56D-4E7E-B717-AE4E39433834}" srcOrd="9" destOrd="0" presId="urn:microsoft.com/office/officeart/2005/8/layout/vList2"/>
    <dgm:cxn modelId="{A2A7D0D0-207A-4ABA-B59D-CEE348E45DAA}" type="presParOf" srcId="{A0C6F9C7-10BE-4412-9B15-6D9B62A0C635}" destId="{A9952CE4-799C-4324-BFB7-583D120064B2}" srcOrd="10" destOrd="0" presId="urn:microsoft.com/office/officeart/2005/8/layout/vList2"/>
    <dgm:cxn modelId="{20806848-4B5A-4C90-94ED-3736995A04E8}" type="presParOf" srcId="{A0C6F9C7-10BE-4412-9B15-6D9B62A0C635}" destId="{5B9275DF-6917-425E-9350-0A00EF9CAE70}" srcOrd="11" destOrd="0" presId="urn:microsoft.com/office/officeart/2005/8/layout/vList2"/>
    <dgm:cxn modelId="{47BB292E-889B-4646-83E9-5F07F04F8525}" type="presParOf" srcId="{A0C6F9C7-10BE-4412-9B15-6D9B62A0C635}" destId="{34BD1710-8D3F-4D39-92AA-DF449A1BFCB8}"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8DB9EB-C9C4-4E39-92B8-99B1E707B3B2}" type="doc">
      <dgm:prSet loTypeId="urn:microsoft.com/office/officeart/2005/8/layout/hList7#1" loCatId="list" qsTypeId="urn:microsoft.com/office/officeart/2005/8/quickstyle/simple1" qsCatId="simple" csTypeId="urn:microsoft.com/office/officeart/2005/8/colors/accent4_1" csCatId="accent4" phldr="1"/>
      <dgm:spPr/>
      <dgm:t>
        <a:bodyPr/>
        <a:lstStyle/>
        <a:p>
          <a:endParaRPr lang="tr-TR"/>
        </a:p>
      </dgm:t>
    </dgm:pt>
    <dgm:pt modelId="{0DAFEF6E-B570-4071-9D68-9C15A1B5DA9B}">
      <dgm:prSet/>
      <dgm:spPr>
        <a:xfrm>
          <a:off x="3536"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ln>
        <a:effectLst/>
      </dgm:spPr>
      <dgm:t>
        <a:bodyPr/>
        <a:lstStyle/>
        <a:p>
          <a:pPr rtl="0"/>
          <a:r>
            <a:rPr lang="tr-TR" dirty="0" smtClean="0">
              <a:solidFill>
                <a:sysClr val="windowText" lastClr="000000">
                  <a:hueOff val="0"/>
                  <a:satOff val="0"/>
                  <a:lumOff val="0"/>
                  <a:alphaOff val="0"/>
                </a:sysClr>
              </a:solidFill>
              <a:latin typeface="Arial"/>
              <a:ea typeface="+mn-ea"/>
              <a:cs typeface="+mn-cs"/>
            </a:rPr>
            <a:t>Kanun kapsamında yer alan kurumlara ait bir görevin yerine getirilmesi amacıyla geçici olarak yurt içinde veya dışında başka bir yere gönderilenler</a:t>
          </a:r>
          <a:endParaRPr lang="tr-TR" dirty="0">
            <a:solidFill>
              <a:sysClr val="windowText" lastClr="000000">
                <a:hueOff val="0"/>
                <a:satOff val="0"/>
                <a:lumOff val="0"/>
                <a:alphaOff val="0"/>
              </a:sysClr>
            </a:solidFill>
            <a:latin typeface="Arial"/>
            <a:ea typeface="+mn-ea"/>
            <a:cs typeface="+mn-cs"/>
          </a:endParaRPr>
        </a:p>
      </dgm:t>
    </dgm:pt>
    <dgm:pt modelId="{06C80DC4-6394-4A7D-9398-5B4ABCC09780}" type="parTrans" cxnId="{42724B42-E6D8-41E8-8B12-235E2C168141}">
      <dgm:prSet/>
      <dgm:spPr/>
      <dgm:t>
        <a:bodyPr/>
        <a:lstStyle/>
        <a:p>
          <a:endParaRPr lang="tr-TR"/>
        </a:p>
      </dgm:t>
    </dgm:pt>
    <dgm:pt modelId="{F399E701-6900-45F4-8D17-E64C8F0FB40B}" type="sibTrans" cxnId="{42724B42-E6D8-41E8-8B12-235E2C168141}">
      <dgm:prSet/>
      <dgm:spPr/>
      <dgm:t>
        <a:bodyPr/>
        <a:lstStyle/>
        <a:p>
          <a:endParaRPr lang="tr-TR"/>
        </a:p>
      </dgm:t>
    </dgm:pt>
    <dgm:pt modelId="{531A2CC6-3A9B-4611-830C-0E42B41C2CA0}">
      <dgm:prSet/>
      <dgm:spPr>
        <a:xfrm>
          <a:off x="4175557"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ln>
        <a:effectLst/>
      </dgm:spPr>
      <dgm:t>
        <a:bodyPr/>
        <a:lstStyle/>
        <a:p>
          <a:pPr rtl="0"/>
          <a:r>
            <a:rPr lang="tr-TR" dirty="0" smtClean="0">
              <a:solidFill>
                <a:sysClr val="windowText" lastClr="000000">
                  <a:hueOff val="0"/>
                  <a:satOff val="0"/>
                  <a:lumOff val="0"/>
                  <a:alphaOff val="0"/>
                </a:sysClr>
              </a:solidFill>
              <a:latin typeface="Arial"/>
              <a:ea typeface="+mn-ea"/>
              <a:cs typeface="+mn-cs"/>
            </a:rPr>
            <a:t>Memuriyet  merkezlerinin  bulunduğu  mahal  dışındaki  bir göreve vekaleten gönderilenler</a:t>
          </a:r>
          <a:endParaRPr lang="tr-TR" dirty="0">
            <a:solidFill>
              <a:sysClr val="windowText" lastClr="000000">
                <a:hueOff val="0"/>
                <a:satOff val="0"/>
                <a:lumOff val="0"/>
                <a:alphaOff val="0"/>
              </a:sysClr>
            </a:solidFill>
            <a:latin typeface="Arial"/>
            <a:ea typeface="+mn-ea"/>
            <a:cs typeface="+mn-cs"/>
          </a:endParaRPr>
        </a:p>
      </dgm:t>
    </dgm:pt>
    <dgm:pt modelId="{6E35C3AD-3BE1-4ED5-9041-16C28C8D31D3}" type="parTrans" cxnId="{DE215398-EEED-49B9-8D29-C4A04EBD447E}">
      <dgm:prSet/>
      <dgm:spPr/>
      <dgm:t>
        <a:bodyPr/>
        <a:lstStyle/>
        <a:p>
          <a:endParaRPr lang="tr-TR"/>
        </a:p>
      </dgm:t>
    </dgm:pt>
    <dgm:pt modelId="{DF9AD97C-0F53-4F33-83F2-C0C3312CFC28}" type="sibTrans" cxnId="{DE215398-EEED-49B9-8D29-C4A04EBD447E}">
      <dgm:prSet/>
      <dgm:spPr/>
      <dgm:t>
        <a:bodyPr/>
        <a:lstStyle/>
        <a:p>
          <a:endParaRPr lang="tr-TR"/>
        </a:p>
      </dgm:t>
    </dgm:pt>
    <dgm:pt modelId="{7AC8565B-B2EB-4E53-A5AC-AE89120A6F89}" type="pres">
      <dgm:prSet presAssocID="{3C8DB9EB-C9C4-4E39-92B8-99B1E707B3B2}" presName="Name0" presStyleCnt="0">
        <dgm:presLayoutVars>
          <dgm:dir/>
          <dgm:resizeHandles val="exact"/>
        </dgm:presLayoutVars>
      </dgm:prSet>
      <dgm:spPr/>
      <dgm:t>
        <a:bodyPr/>
        <a:lstStyle/>
        <a:p>
          <a:endParaRPr lang="tr-TR"/>
        </a:p>
      </dgm:t>
    </dgm:pt>
    <dgm:pt modelId="{4C34BA4E-C2BC-4D06-B3E3-68B54B6FF91C}" type="pres">
      <dgm:prSet presAssocID="{3C8DB9EB-C9C4-4E39-92B8-99B1E707B3B2}" presName="fgShape" presStyleLbl="fgShp" presStyleIdx="0" presStyleCnt="1"/>
      <dgm:spPr>
        <a:xfrm>
          <a:off x="329183" y="3620770"/>
          <a:ext cx="7571232" cy="678894"/>
        </a:xfrm>
        <a:prstGeom prst="leftRightArrow">
          <a:avLst/>
        </a:prstGeom>
        <a:solidFill>
          <a:srgbClr val="10CF9B">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E948C392-0F13-4A4B-8355-19A6B8ABF6DD}" type="pres">
      <dgm:prSet presAssocID="{3C8DB9EB-C9C4-4E39-92B8-99B1E707B3B2}" presName="linComp" presStyleCnt="0"/>
      <dgm:spPr/>
    </dgm:pt>
    <dgm:pt modelId="{85F0B20C-4C87-4B21-A8AC-9D8099536868}" type="pres">
      <dgm:prSet presAssocID="{0DAFEF6E-B570-4071-9D68-9C15A1B5DA9B}" presName="compNode" presStyleCnt="0"/>
      <dgm:spPr/>
    </dgm:pt>
    <dgm:pt modelId="{2E953208-AE9E-494C-835D-3319BC7058F0}" type="pres">
      <dgm:prSet presAssocID="{0DAFEF6E-B570-4071-9D68-9C15A1B5DA9B}" presName="bkgdShape" presStyleLbl="node1" presStyleIdx="0" presStyleCnt="2"/>
      <dgm:spPr/>
      <dgm:t>
        <a:bodyPr/>
        <a:lstStyle/>
        <a:p>
          <a:endParaRPr lang="tr-TR"/>
        </a:p>
      </dgm:t>
    </dgm:pt>
    <dgm:pt modelId="{DF12C567-DB91-49B4-BD0C-0158E582D031}" type="pres">
      <dgm:prSet presAssocID="{0DAFEF6E-B570-4071-9D68-9C15A1B5DA9B}" presName="nodeTx" presStyleLbl="node1" presStyleIdx="0" presStyleCnt="2">
        <dgm:presLayoutVars>
          <dgm:bulletEnabled val="1"/>
        </dgm:presLayoutVars>
      </dgm:prSet>
      <dgm:spPr/>
      <dgm:t>
        <a:bodyPr/>
        <a:lstStyle/>
        <a:p>
          <a:endParaRPr lang="tr-TR"/>
        </a:p>
      </dgm:t>
    </dgm:pt>
    <dgm:pt modelId="{3FB1831D-FC45-4AB1-B2FD-D239A91EC5A0}" type="pres">
      <dgm:prSet presAssocID="{0DAFEF6E-B570-4071-9D68-9C15A1B5DA9B}" presName="invisiNode" presStyleLbl="node1" presStyleIdx="0" presStyleCnt="2"/>
      <dgm:spPr/>
    </dgm:pt>
    <dgm:pt modelId="{9569952C-FB5A-4C16-9734-CF21B3DB275D}" type="pres">
      <dgm:prSet presAssocID="{0DAFEF6E-B570-4071-9D68-9C15A1B5DA9B}" presName="imagNode" presStyleLbl="fgImgPlace1" presStyleIdx="0" presStyleCnt="2"/>
      <dgm:spPr>
        <a:xfrm>
          <a:off x="1275216"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ln>
        <a:effectLst/>
      </dgm:spPr>
      <dgm:t>
        <a:bodyPr/>
        <a:lstStyle/>
        <a:p>
          <a:endParaRPr lang="tr-TR"/>
        </a:p>
      </dgm:t>
    </dgm:pt>
    <dgm:pt modelId="{D63B2554-8DAE-4380-8302-5AD60386D1CF}" type="pres">
      <dgm:prSet presAssocID="{F399E701-6900-45F4-8D17-E64C8F0FB40B}" presName="sibTrans" presStyleLbl="sibTrans2D1" presStyleIdx="0" presStyleCnt="0"/>
      <dgm:spPr/>
      <dgm:t>
        <a:bodyPr/>
        <a:lstStyle/>
        <a:p>
          <a:endParaRPr lang="tr-TR"/>
        </a:p>
      </dgm:t>
    </dgm:pt>
    <dgm:pt modelId="{D0477382-6BC6-467A-89B0-064870682F70}" type="pres">
      <dgm:prSet presAssocID="{531A2CC6-3A9B-4611-830C-0E42B41C2CA0}" presName="compNode" presStyleCnt="0"/>
      <dgm:spPr/>
    </dgm:pt>
    <dgm:pt modelId="{2C669F21-8B28-4516-AAC8-45F73AAB1345}" type="pres">
      <dgm:prSet presAssocID="{531A2CC6-3A9B-4611-830C-0E42B41C2CA0}" presName="bkgdShape" presStyleLbl="node1" presStyleIdx="1" presStyleCnt="2"/>
      <dgm:spPr/>
      <dgm:t>
        <a:bodyPr/>
        <a:lstStyle/>
        <a:p>
          <a:endParaRPr lang="tr-TR"/>
        </a:p>
      </dgm:t>
    </dgm:pt>
    <dgm:pt modelId="{204BDC1C-C3F8-4DA8-9A06-2FBD52D3B8A8}" type="pres">
      <dgm:prSet presAssocID="{531A2CC6-3A9B-4611-830C-0E42B41C2CA0}" presName="nodeTx" presStyleLbl="node1" presStyleIdx="1" presStyleCnt="2">
        <dgm:presLayoutVars>
          <dgm:bulletEnabled val="1"/>
        </dgm:presLayoutVars>
      </dgm:prSet>
      <dgm:spPr/>
      <dgm:t>
        <a:bodyPr/>
        <a:lstStyle/>
        <a:p>
          <a:endParaRPr lang="tr-TR"/>
        </a:p>
      </dgm:t>
    </dgm:pt>
    <dgm:pt modelId="{44C87EFE-2FA2-4FB3-9C6A-9B2020D5A0A1}" type="pres">
      <dgm:prSet presAssocID="{531A2CC6-3A9B-4611-830C-0E42B41C2CA0}" presName="invisiNode" presStyleLbl="node1" presStyleIdx="1" presStyleCnt="2"/>
      <dgm:spPr/>
    </dgm:pt>
    <dgm:pt modelId="{0172CB06-4547-48CA-80AF-4D3DA99BADB5}" type="pres">
      <dgm:prSet presAssocID="{531A2CC6-3A9B-4611-830C-0E42B41C2CA0}" presName="imagNode" presStyleLbl="fgImgPlace1" presStyleIdx="1" presStyleCnt="2"/>
      <dgm:spPr>
        <a:xfrm>
          <a:off x="5447237"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ln>
        <a:effectLst/>
      </dgm:spPr>
      <dgm:t>
        <a:bodyPr/>
        <a:lstStyle/>
        <a:p>
          <a:endParaRPr lang="tr-TR"/>
        </a:p>
      </dgm:t>
    </dgm:pt>
  </dgm:ptLst>
  <dgm:cxnLst>
    <dgm:cxn modelId="{BF16BD0E-7CA9-42F6-9795-AEB0909C7D5D}" type="presOf" srcId="{531A2CC6-3A9B-4611-830C-0E42B41C2CA0}" destId="{2C669F21-8B28-4516-AAC8-45F73AAB1345}" srcOrd="0" destOrd="0" presId="urn:microsoft.com/office/officeart/2005/8/layout/hList7#1"/>
    <dgm:cxn modelId="{765FC9F0-8623-4AB6-9DBC-0F43F87CBE9C}" type="presOf" srcId="{0DAFEF6E-B570-4071-9D68-9C15A1B5DA9B}" destId="{DF12C567-DB91-49B4-BD0C-0158E582D031}" srcOrd="1" destOrd="0" presId="urn:microsoft.com/office/officeart/2005/8/layout/hList7#1"/>
    <dgm:cxn modelId="{249DB51C-F865-4C84-8A33-75ECB0D29776}" type="presOf" srcId="{531A2CC6-3A9B-4611-830C-0E42B41C2CA0}" destId="{204BDC1C-C3F8-4DA8-9A06-2FBD52D3B8A8}" srcOrd="1" destOrd="0" presId="urn:microsoft.com/office/officeart/2005/8/layout/hList7#1"/>
    <dgm:cxn modelId="{8CF334DE-E26D-4800-8764-477FEF422140}" type="presOf" srcId="{3C8DB9EB-C9C4-4E39-92B8-99B1E707B3B2}" destId="{7AC8565B-B2EB-4E53-A5AC-AE89120A6F89}" srcOrd="0" destOrd="0" presId="urn:microsoft.com/office/officeart/2005/8/layout/hList7#1"/>
    <dgm:cxn modelId="{42724B42-E6D8-41E8-8B12-235E2C168141}" srcId="{3C8DB9EB-C9C4-4E39-92B8-99B1E707B3B2}" destId="{0DAFEF6E-B570-4071-9D68-9C15A1B5DA9B}" srcOrd="0" destOrd="0" parTransId="{06C80DC4-6394-4A7D-9398-5B4ABCC09780}" sibTransId="{F399E701-6900-45F4-8D17-E64C8F0FB40B}"/>
    <dgm:cxn modelId="{DE215398-EEED-49B9-8D29-C4A04EBD447E}" srcId="{3C8DB9EB-C9C4-4E39-92B8-99B1E707B3B2}" destId="{531A2CC6-3A9B-4611-830C-0E42B41C2CA0}" srcOrd="1" destOrd="0" parTransId="{6E35C3AD-3BE1-4ED5-9041-16C28C8D31D3}" sibTransId="{DF9AD97C-0F53-4F33-83F2-C0C3312CFC28}"/>
    <dgm:cxn modelId="{F338C784-0093-45F7-A973-C44B3212B7CF}" type="presOf" srcId="{F399E701-6900-45F4-8D17-E64C8F0FB40B}" destId="{D63B2554-8DAE-4380-8302-5AD60386D1CF}" srcOrd="0" destOrd="0" presId="urn:microsoft.com/office/officeart/2005/8/layout/hList7#1"/>
    <dgm:cxn modelId="{83F6B0EE-78DB-484D-B673-ED942CB1E4C1}" type="presOf" srcId="{0DAFEF6E-B570-4071-9D68-9C15A1B5DA9B}" destId="{2E953208-AE9E-494C-835D-3319BC7058F0}" srcOrd="0" destOrd="0" presId="urn:microsoft.com/office/officeart/2005/8/layout/hList7#1"/>
    <dgm:cxn modelId="{FE957662-E95E-4547-A8D8-2CB5988E182C}" type="presParOf" srcId="{7AC8565B-B2EB-4E53-A5AC-AE89120A6F89}" destId="{4C34BA4E-C2BC-4D06-B3E3-68B54B6FF91C}" srcOrd="0" destOrd="0" presId="urn:microsoft.com/office/officeart/2005/8/layout/hList7#1"/>
    <dgm:cxn modelId="{44D330EC-2738-45D9-98F7-9460B5307308}" type="presParOf" srcId="{7AC8565B-B2EB-4E53-A5AC-AE89120A6F89}" destId="{E948C392-0F13-4A4B-8355-19A6B8ABF6DD}" srcOrd="1" destOrd="0" presId="urn:microsoft.com/office/officeart/2005/8/layout/hList7#1"/>
    <dgm:cxn modelId="{219F0F5A-F562-49D3-91FA-385CE1F722CA}" type="presParOf" srcId="{E948C392-0F13-4A4B-8355-19A6B8ABF6DD}" destId="{85F0B20C-4C87-4B21-A8AC-9D8099536868}" srcOrd="0" destOrd="0" presId="urn:microsoft.com/office/officeart/2005/8/layout/hList7#1"/>
    <dgm:cxn modelId="{5E013917-846F-4D40-AB06-FC7DF3657CF8}" type="presParOf" srcId="{85F0B20C-4C87-4B21-A8AC-9D8099536868}" destId="{2E953208-AE9E-494C-835D-3319BC7058F0}" srcOrd="0" destOrd="0" presId="urn:microsoft.com/office/officeart/2005/8/layout/hList7#1"/>
    <dgm:cxn modelId="{756083D3-FE5B-4470-8D45-6B9E329C0FF1}" type="presParOf" srcId="{85F0B20C-4C87-4B21-A8AC-9D8099536868}" destId="{DF12C567-DB91-49B4-BD0C-0158E582D031}" srcOrd="1" destOrd="0" presId="urn:microsoft.com/office/officeart/2005/8/layout/hList7#1"/>
    <dgm:cxn modelId="{A2BE21CF-18E7-45EE-91FE-1F7A7F60960A}" type="presParOf" srcId="{85F0B20C-4C87-4B21-A8AC-9D8099536868}" destId="{3FB1831D-FC45-4AB1-B2FD-D239A91EC5A0}" srcOrd="2" destOrd="0" presId="urn:microsoft.com/office/officeart/2005/8/layout/hList7#1"/>
    <dgm:cxn modelId="{2500E910-8F65-4C76-9C24-584A8BFFA033}" type="presParOf" srcId="{85F0B20C-4C87-4B21-A8AC-9D8099536868}" destId="{9569952C-FB5A-4C16-9734-CF21B3DB275D}" srcOrd="3" destOrd="0" presId="urn:microsoft.com/office/officeart/2005/8/layout/hList7#1"/>
    <dgm:cxn modelId="{B5233079-94A3-4D62-9330-591E7B2EC623}" type="presParOf" srcId="{E948C392-0F13-4A4B-8355-19A6B8ABF6DD}" destId="{D63B2554-8DAE-4380-8302-5AD60386D1CF}" srcOrd="1" destOrd="0" presId="urn:microsoft.com/office/officeart/2005/8/layout/hList7#1"/>
    <dgm:cxn modelId="{266022CB-49B6-46B0-81E1-811F4AF3B6AA}" type="presParOf" srcId="{E948C392-0F13-4A4B-8355-19A6B8ABF6DD}" destId="{D0477382-6BC6-467A-89B0-064870682F70}" srcOrd="2" destOrd="0" presId="urn:microsoft.com/office/officeart/2005/8/layout/hList7#1"/>
    <dgm:cxn modelId="{84ED2241-2964-4F6D-883F-FF1A63E5480B}" type="presParOf" srcId="{D0477382-6BC6-467A-89B0-064870682F70}" destId="{2C669F21-8B28-4516-AAC8-45F73AAB1345}" srcOrd="0" destOrd="0" presId="urn:microsoft.com/office/officeart/2005/8/layout/hList7#1"/>
    <dgm:cxn modelId="{651291C2-90CB-45D5-AF97-5F34A827E2F6}" type="presParOf" srcId="{D0477382-6BC6-467A-89B0-064870682F70}" destId="{204BDC1C-C3F8-4DA8-9A06-2FBD52D3B8A8}" srcOrd="1" destOrd="0" presId="urn:microsoft.com/office/officeart/2005/8/layout/hList7#1"/>
    <dgm:cxn modelId="{C87DE048-19F0-4E1A-A760-E456DFBCD468}" type="presParOf" srcId="{D0477382-6BC6-467A-89B0-064870682F70}" destId="{44C87EFE-2FA2-4FB3-9C6A-9B2020D5A0A1}" srcOrd="2" destOrd="0" presId="urn:microsoft.com/office/officeart/2005/8/layout/hList7#1"/>
    <dgm:cxn modelId="{9453B348-CD68-4A7A-A20D-2C0F79671985}" type="presParOf" srcId="{D0477382-6BC6-467A-89B0-064870682F70}" destId="{0172CB06-4547-48CA-80AF-4D3DA99BADB5}" srcOrd="3" destOrd="0" presId="urn:microsoft.com/office/officeart/2005/8/layout/hList7#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D72F74-1F37-4B77-BD48-13F0A37F5CA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tr-TR"/>
        </a:p>
      </dgm:t>
    </dgm:pt>
    <dgm:pt modelId="{A93216D6-0557-43D3-8414-7BB1602825FB}">
      <dgm:prSet custT="1"/>
      <dgm:spPr>
        <a:xfrm>
          <a:off x="0" y="61401"/>
          <a:ext cx="8229600" cy="1042470"/>
        </a:xfrm>
        <a:prstGeom prst="roundRect">
          <a:avLst/>
        </a:prstGeom>
      </dgm:spPr>
      <dgm:t>
        <a:bodyPr/>
        <a:lstStyle/>
        <a:p>
          <a:pPr rtl="0"/>
          <a:r>
            <a:rPr lang="tr-TR" sz="2400" dirty="0" smtClean="0">
              <a:latin typeface="Arial"/>
              <a:ea typeface="+mn-ea"/>
              <a:cs typeface="+mn-cs"/>
            </a:rPr>
            <a:t>Memur ve hizmetlilere geçici görev harcırahı olarak yol gideri ile gündelik</a:t>
          </a:r>
          <a:endParaRPr lang="tr-TR" sz="2400" dirty="0">
            <a:latin typeface="Arial"/>
            <a:ea typeface="+mn-ea"/>
            <a:cs typeface="+mn-cs"/>
          </a:endParaRPr>
        </a:p>
      </dgm:t>
    </dgm:pt>
    <dgm:pt modelId="{924FC207-4D46-4EF8-B4B3-9ABB82902E15}" type="parTrans" cxnId="{259A8625-854B-4A6A-9A10-8CDA4923D6A6}">
      <dgm:prSet/>
      <dgm:spPr/>
      <dgm:t>
        <a:bodyPr/>
        <a:lstStyle/>
        <a:p>
          <a:endParaRPr lang="tr-TR"/>
        </a:p>
      </dgm:t>
    </dgm:pt>
    <dgm:pt modelId="{7EA57F35-7B28-4DE7-A33A-2AF072CD760C}" type="sibTrans" cxnId="{259A8625-854B-4A6A-9A10-8CDA4923D6A6}">
      <dgm:prSet/>
      <dgm:spPr/>
      <dgm:t>
        <a:bodyPr/>
        <a:lstStyle/>
        <a:p>
          <a:endParaRPr lang="tr-TR"/>
        </a:p>
      </dgm:t>
    </dgm:pt>
    <dgm:pt modelId="{5849CAE6-C80C-47A6-BD1A-C6D7F699BA4E}">
      <dgm:prSet custT="1"/>
      <dgm:spPr>
        <a:xfrm>
          <a:off x="0" y="1181631"/>
          <a:ext cx="8229600" cy="1042470"/>
        </a:xfrm>
        <a:prstGeom prst="roundRect">
          <a:avLst/>
        </a:prstGeom>
      </dgm:spPr>
      <dgm:t>
        <a:bodyPr/>
        <a:lstStyle/>
        <a:p>
          <a:pPr rtl="0"/>
          <a:r>
            <a:rPr lang="tr-TR" sz="2400" dirty="0" smtClean="0">
              <a:latin typeface="Arial"/>
              <a:ea typeface="+mn-ea"/>
              <a:cs typeface="+mn-cs"/>
            </a:rPr>
            <a:t>İkametgâh veya görev mahalli ile istasyon, iskele, terminal, HAVAŞ veya durak arasındaki taşıt gideri</a:t>
          </a:r>
          <a:endParaRPr lang="tr-TR" sz="2400" dirty="0">
            <a:latin typeface="Arial"/>
            <a:ea typeface="+mn-ea"/>
            <a:cs typeface="+mn-cs"/>
          </a:endParaRPr>
        </a:p>
      </dgm:t>
    </dgm:pt>
    <dgm:pt modelId="{6BDE46F0-D164-42BB-8F10-DC5DACC96041}" type="parTrans" cxnId="{E58D3228-4C24-4B58-8B08-AAF08EE6F014}">
      <dgm:prSet/>
      <dgm:spPr/>
      <dgm:t>
        <a:bodyPr/>
        <a:lstStyle/>
        <a:p>
          <a:endParaRPr lang="tr-TR"/>
        </a:p>
      </dgm:t>
    </dgm:pt>
    <dgm:pt modelId="{062562CB-1E75-49E7-B828-D7B0D47F4A83}" type="sibTrans" cxnId="{E58D3228-4C24-4B58-8B08-AAF08EE6F014}">
      <dgm:prSet/>
      <dgm:spPr/>
      <dgm:t>
        <a:bodyPr/>
        <a:lstStyle/>
        <a:p>
          <a:endParaRPr lang="tr-TR"/>
        </a:p>
      </dgm:t>
    </dgm:pt>
    <dgm:pt modelId="{CFD47AC2-E038-446F-AED5-DF79F03AF0C5}">
      <dgm:prSet custT="1"/>
      <dgm:spPr>
        <a:xfrm>
          <a:off x="0" y="2301861"/>
          <a:ext cx="8229600" cy="1042470"/>
        </a:xfrm>
        <a:prstGeom prst="roundRect">
          <a:avLst/>
        </a:prstGeom>
      </dgm:spPr>
      <dgm:t>
        <a:bodyPr/>
        <a:lstStyle/>
        <a:p>
          <a:pPr rtl="0"/>
          <a:r>
            <a:rPr lang="tr-TR" sz="2400" dirty="0" smtClean="0">
              <a:latin typeface="Arial"/>
              <a:ea typeface="+mn-ea"/>
              <a:cs typeface="+mn-cs"/>
            </a:rPr>
            <a:t>Hamal gideri </a:t>
          </a:r>
          <a:endParaRPr lang="tr-TR" sz="2400" dirty="0">
            <a:latin typeface="Arial"/>
            <a:ea typeface="+mn-ea"/>
            <a:cs typeface="+mn-cs"/>
          </a:endParaRPr>
        </a:p>
      </dgm:t>
    </dgm:pt>
    <dgm:pt modelId="{83FBB8FC-907A-468C-B86E-55D11416B6FC}" type="parTrans" cxnId="{D97CC07D-FE4C-44B5-9D0D-DCA22823FA83}">
      <dgm:prSet/>
      <dgm:spPr/>
      <dgm:t>
        <a:bodyPr/>
        <a:lstStyle/>
        <a:p>
          <a:endParaRPr lang="tr-TR"/>
        </a:p>
      </dgm:t>
    </dgm:pt>
    <dgm:pt modelId="{06E83476-F0B3-4943-AA15-1DF1943C7B2A}" type="sibTrans" cxnId="{D97CC07D-FE4C-44B5-9D0D-DCA22823FA83}">
      <dgm:prSet/>
      <dgm:spPr/>
      <dgm:t>
        <a:bodyPr/>
        <a:lstStyle/>
        <a:p>
          <a:endParaRPr lang="tr-TR"/>
        </a:p>
      </dgm:t>
    </dgm:pt>
    <dgm:pt modelId="{271310F1-C40C-4B21-AFCC-5312E4E979C7}">
      <dgm:prSet custT="1"/>
      <dgm:spPr>
        <a:xfrm>
          <a:off x="0" y="3422091"/>
          <a:ext cx="8229600" cy="1042470"/>
        </a:xfrm>
        <a:prstGeom prst="roundRect">
          <a:avLst/>
        </a:prstGeom>
      </dgm:spPr>
      <dgm:t>
        <a:bodyPr/>
        <a:lstStyle/>
        <a:p>
          <a:pPr rtl="0"/>
          <a:r>
            <a:rPr lang="tr-TR" sz="2400" dirty="0" smtClean="0">
              <a:latin typeface="Arial"/>
              <a:ea typeface="+mn-ea"/>
              <a:cs typeface="+mn-cs"/>
            </a:rPr>
            <a:t>Bagaj gideri (Cins ve adedi beyannamede gösterilmek suretiyle)</a:t>
          </a:r>
          <a:endParaRPr lang="tr-TR" sz="2400" dirty="0">
            <a:latin typeface="Arial"/>
            <a:ea typeface="+mn-ea"/>
            <a:cs typeface="+mn-cs"/>
          </a:endParaRPr>
        </a:p>
      </dgm:t>
    </dgm:pt>
    <dgm:pt modelId="{8D955AB9-05C6-432C-B412-0B42AB9920D7}" type="parTrans" cxnId="{C09E093E-5101-473D-9101-A7EA2C888354}">
      <dgm:prSet/>
      <dgm:spPr/>
      <dgm:t>
        <a:bodyPr/>
        <a:lstStyle/>
        <a:p>
          <a:endParaRPr lang="tr-TR"/>
        </a:p>
      </dgm:t>
    </dgm:pt>
    <dgm:pt modelId="{39947542-BEF0-4941-84D8-633195375597}" type="sibTrans" cxnId="{C09E093E-5101-473D-9101-A7EA2C888354}">
      <dgm:prSet/>
      <dgm:spPr/>
      <dgm:t>
        <a:bodyPr/>
        <a:lstStyle/>
        <a:p>
          <a:endParaRPr lang="tr-TR"/>
        </a:p>
      </dgm:t>
    </dgm:pt>
    <dgm:pt modelId="{CD416565-0CC2-424A-9504-90FE388DDC87}">
      <dgm:prSet custT="1"/>
      <dgm:spPr/>
      <dgm:t>
        <a:bodyPr/>
        <a:lstStyle/>
        <a:p>
          <a:r>
            <a:rPr lang="tr-TR" sz="2800" dirty="0" smtClean="0"/>
            <a:t>Konaklama Gideri</a:t>
          </a:r>
          <a:endParaRPr lang="tr-TR" sz="2800" dirty="0"/>
        </a:p>
      </dgm:t>
    </dgm:pt>
    <dgm:pt modelId="{2B331889-D804-499D-8BCB-7A9CA0FDA2B9}" type="parTrans" cxnId="{67526274-642C-4C67-84CA-FE06577AE519}">
      <dgm:prSet/>
      <dgm:spPr/>
      <dgm:t>
        <a:bodyPr/>
        <a:lstStyle/>
        <a:p>
          <a:endParaRPr lang="tr-TR"/>
        </a:p>
      </dgm:t>
    </dgm:pt>
    <dgm:pt modelId="{F144049A-27E8-4C38-AAA7-8D44AE235FCE}" type="sibTrans" cxnId="{67526274-642C-4C67-84CA-FE06577AE519}">
      <dgm:prSet/>
      <dgm:spPr/>
      <dgm:t>
        <a:bodyPr/>
        <a:lstStyle/>
        <a:p>
          <a:endParaRPr lang="tr-TR"/>
        </a:p>
      </dgm:t>
    </dgm:pt>
    <dgm:pt modelId="{1F1DFC00-2BA9-4B92-A9E7-BD67F981F31D}" type="pres">
      <dgm:prSet presAssocID="{42D72F74-1F37-4B77-BD48-13F0A37F5CA7}" presName="linear" presStyleCnt="0">
        <dgm:presLayoutVars>
          <dgm:animLvl val="lvl"/>
          <dgm:resizeHandles val="exact"/>
        </dgm:presLayoutVars>
      </dgm:prSet>
      <dgm:spPr/>
      <dgm:t>
        <a:bodyPr/>
        <a:lstStyle/>
        <a:p>
          <a:endParaRPr lang="tr-TR"/>
        </a:p>
      </dgm:t>
    </dgm:pt>
    <dgm:pt modelId="{5806ABFD-74E0-4890-90FF-6B3F9F623729}" type="pres">
      <dgm:prSet presAssocID="{A93216D6-0557-43D3-8414-7BB1602825FB}" presName="parentText" presStyleLbl="node1" presStyleIdx="0" presStyleCnt="5" custScaleX="100000" custScaleY="102316">
        <dgm:presLayoutVars>
          <dgm:chMax val="0"/>
          <dgm:bulletEnabled val="1"/>
        </dgm:presLayoutVars>
      </dgm:prSet>
      <dgm:spPr/>
      <dgm:t>
        <a:bodyPr/>
        <a:lstStyle/>
        <a:p>
          <a:endParaRPr lang="tr-TR"/>
        </a:p>
      </dgm:t>
    </dgm:pt>
    <dgm:pt modelId="{6C78D560-842B-4F09-875C-79D1C0124963}" type="pres">
      <dgm:prSet presAssocID="{7EA57F35-7B28-4DE7-A33A-2AF072CD760C}" presName="spacer" presStyleCnt="0"/>
      <dgm:spPr/>
      <dgm:t>
        <a:bodyPr/>
        <a:lstStyle/>
        <a:p>
          <a:endParaRPr lang="tr-TR"/>
        </a:p>
      </dgm:t>
    </dgm:pt>
    <dgm:pt modelId="{EFD998F0-3D67-46BB-B852-449394BCF345}" type="pres">
      <dgm:prSet presAssocID="{5849CAE6-C80C-47A6-BD1A-C6D7F699BA4E}" presName="parentText" presStyleLbl="node1" presStyleIdx="1" presStyleCnt="5">
        <dgm:presLayoutVars>
          <dgm:chMax val="0"/>
          <dgm:bulletEnabled val="1"/>
        </dgm:presLayoutVars>
      </dgm:prSet>
      <dgm:spPr/>
      <dgm:t>
        <a:bodyPr/>
        <a:lstStyle/>
        <a:p>
          <a:endParaRPr lang="tr-TR"/>
        </a:p>
      </dgm:t>
    </dgm:pt>
    <dgm:pt modelId="{6A35A203-7C31-45BC-8D6A-EEAF86880265}" type="pres">
      <dgm:prSet presAssocID="{062562CB-1E75-49E7-B828-D7B0D47F4A83}" presName="spacer" presStyleCnt="0"/>
      <dgm:spPr/>
      <dgm:t>
        <a:bodyPr/>
        <a:lstStyle/>
        <a:p>
          <a:endParaRPr lang="tr-TR"/>
        </a:p>
      </dgm:t>
    </dgm:pt>
    <dgm:pt modelId="{93239550-FC01-4551-B547-E3816773AC20}" type="pres">
      <dgm:prSet presAssocID="{CFD47AC2-E038-446F-AED5-DF79F03AF0C5}" presName="parentText" presStyleLbl="node1" presStyleIdx="2" presStyleCnt="5" custScaleX="99836" custScaleY="80032">
        <dgm:presLayoutVars>
          <dgm:chMax val="0"/>
          <dgm:bulletEnabled val="1"/>
        </dgm:presLayoutVars>
      </dgm:prSet>
      <dgm:spPr/>
      <dgm:t>
        <a:bodyPr/>
        <a:lstStyle/>
        <a:p>
          <a:endParaRPr lang="tr-TR"/>
        </a:p>
      </dgm:t>
    </dgm:pt>
    <dgm:pt modelId="{000AFC4A-AA49-42DC-BC7E-ED25201C76AB}" type="pres">
      <dgm:prSet presAssocID="{06E83476-F0B3-4943-AA15-1DF1943C7B2A}" presName="spacer" presStyleCnt="0"/>
      <dgm:spPr/>
      <dgm:t>
        <a:bodyPr/>
        <a:lstStyle/>
        <a:p>
          <a:endParaRPr lang="tr-TR"/>
        </a:p>
      </dgm:t>
    </dgm:pt>
    <dgm:pt modelId="{9E66077F-715A-4D3F-B93E-4848C524759E}" type="pres">
      <dgm:prSet presAssocID="{271310F1-C40C-4B21-AFCC-5312E4E979C7}" presName="parentText" presStyleLbl="node1" presStyleIdx="3" presStyleCnt="5" custScaleY="75513">
        <dgm:presLayoutVars>
          <dgm:chMax val="0"/>
          <dgm:bulletEnabled val="1"/>
        </dgm:presLayoutVars>
      </dgm:prSet>
      <dgm:spPr/>
      <dgm:t>
        <a:bodyPr/>
        <a:lstStyle/>
        <a:p>
          <a:endParaRPr lang="tr-TR"/>
        </a:p>
      </dgm:t>
    </dgm:pt>
    <dgm:pt modelId="{32B90DDC-622B-4F22-85D7-54AD14910A01}" type="pres">
      <dgm:prSet presAssocID="{39947542-BEF0-4941-84D8-633195375597}" presName="spacer" presStyleCnt="0"/>
      <dgm:spPr/>
      <dgm:t>
        <a:bodyPr/>
        <a:lstStyle/>
        <a:p>
          <a:endParaRPr lang="tr-TR"/>
        </a:p>
      </dgm:t>
    </dgm:pt>
    <dgm:pt modelId="{A19E5F75-5873-4C6E-A268-5C5D0BAB264F}" type="pres">
      <dgm:prSet presAssocID="{CD416565-0CC2-424A-9504-90FE388DDC87}" presName="parentText" presStyleLbl="node1" presStyleIdx="4" presStyleCnt="5" custScaleY="77659">
        <dgm:presLayoutVars>
          <dgm:chMax val="0"/>
          <dgm:bulletEnabled val="1"/>
        </dgm:presLayoutVars>
      </dgm:prSet>
      <dgm:spPr/>
      <dgm:t>
        <a:bodyPr/>
        <a:lstStyle/>
        <a:p>
          <a:endParaRPr lang="tr-TR"/>
        </a:p>
      </dgm:t>
    </dgm:pt>
  </dgm:ptLst>
  <dgm:cxnLst>
    <dgm:cxn modelId="{C09E093E-5101-473D-9101-A7EA2C888354}" srcId="{42D72F74-1F37-4B77-BD48-13F0A37F5CA7}" destId="{271310F1-C40C-4B21-AFCC-5312E4E979C7}" srcOrd="3" destOrd="0" parTransId="{8D955AB9-05C6-432C-B412-0B42AB9920D7}" sibTransId="{39947542-BEF0-4941-84D8-633195375597}"/>
    <dgm:cxn modelId="{E58D3228-4C24-4B58-8B08-AAF08EE6F014}" srcId="{42D72F74-1F37-4B77-BD48-13F0A37F5CA7}" destId="{5849CAE6-C80C-47A6-BD1A-C6D7F699BA4E}" srcOrd="1" destOrd="0" parTransId="{6BDE46F0-D164-42BB-8F10-DC5DACC96041}" sibTransId="{062562CB-1E75-49E7-B828-D7B0D47F4A83}"/>
    <dgm:cxn modelId="{259A8625-854B-4A6A-9A10-8CDA4923D6A6}" srcId="{42D72F74-1F37-4B77-BD48-13F0A37F5CA7}" destId="{A93216D6-0557-43D3-8414-7BB1602825FB}" srcOrd="0" destOrd="0" parTransId="{924FC207-4D46-4EF8-B4B3-9ABB82902E15}" sibTransId="{7EA57F35-7B28-4DE7-A33A-2AF072CD760C}"/>
    <dgm:cxn modelId="{2D7798EC-4DEC-46A5-BF35-958298A68859}" type="presOf" srcId="{CFD47AC2-E038-446F-AED5-DF79F03AF0C5}" destId="{93239550-FC01-4551-B547-E3816773AC20}" srcOrd="0" destOrd="0" presId="urn:microsoft.com/office/officeart/2005/8/layout/vList2"/>
    <dgm:cxn modelId="{D13090E8-11E0-4CE9-A0FF-2FA49CD913ED}" type="presOf" srcId="{42D72F74-1F37-4B77-BD48-13F0A37F5CA7}" destId="{1F1DFC00-2BA9-4B92-A9E7-BD67F981F31D}" srcOrd="0" destOrd="0" presId="urn:microsoft.com/office/officeart/2005/8/layout/vList2"/>
    <dgm:cxn modelId="{82182A12-A453-40C0-BB1E-AF20C61C910C}" type="presOf" srcId="{271310F1-C40C-4B21-AFCC-5312E4E979C7}" destId="{9E66077F-715A-4D3F-B93E-4848C524759E}" srcOrd="0" destOrd="0" presId="urn:microsoft.com/office/officeart/2005/8/layout/vList2"/>
    <dgm:cxn modelId="{D97CC07D-FE4C-44B5-9D0D-DCA22823FA83}" srcId="{42D72F74-1F37-4B77-BD48-13F0A37F5CA7}" destId="{CFD47AC2-E038-446F-AED5-DF79F03AF0C5}" srcOrd="2" destOrd="0" parTransId="{83FBB8FC-907A-468C-B86E-55D11416B6FC}" sibTransId="{06E83476-F0B3-4943-AA15-1DF1943C7B2A}"/>
    <dgm:cxn modelId="{CA88F33E-A7E4-4FD4-8576-D4F6EBD48E69}" type="presOf" srcId="{A93216D6-0557-43D3-8414-7BB1602825FB}" destId="{5806ABFD-74E0-4890-90FF-6B3F9F623729}" srcOrd="0" destOrd="0" presId="urn:microsoft.com/office/officeart/2005/8/layout/vList2"/>
    <dgm:cxn modelId="{67526274-642C-4C67-84CA-FE06577AE519}" srcId="{42D72F74-1F37-4B77-BD48-13F0A37F5CA7}" destId="{CD416565-0CC2-424A-9504-90FE388DDC87}" srcOrd="4" destOrd="0" parTransId="{2B331889-D804-499D-8BCB-7A9CA0FDA2B9}" sibTransId="{F144049A-27E8-4C38-AAA7-8D44AE235FCE}"/>
    <dgm:cxn modelId="{5604DC94-9506-4CB2-9FF7-191B587EBDF3}" type="presOf" srcId="{CD416565-0CC2-424A-9504-90FE388DDC87}" destId="{A19E5F75-5873-4C6E-A268-5C5D0BAB264F}" srcOrd="0" destOrd="0" presId="urn:microsoft.com/office/officeart/2005/8/layout/vList2"/>
    <dgm:cxn modelId="{CF9B14CC-E3E5-4161-B189-E3D47E85A04E}" type="presOf" srcId="{5849CAE6-C80C-47A6-BD1A-C6D7F699BA4E}" destId="{EFD998F0-3D67-46BB-B852-449394BCF345}" srcOrd="0" destOrd="0" presId="urn:microsoft.com/office/officeart/2005/8/layout/vList2"/>
    <dgm:cxn modelId="{5252A63A-8E13-41A9-AE60-7D520A889FCF}" type="presParOf" srcId="{1F1DFC00-2BA9-4B92-A9E7-BD67F981F31D}" destId="{5806ABFD-74E0-4890-90FF-6B3F9F623729}" srcOrd="0" destOrd="0" presId="urn:microsoft.com/office/officeart/2005/8/layout/vList2"/>
    <dgm:cxn modelId="{E2444F9D-2261-4A81-B23A-2143933E3840}" type="presParOf" srcId="{1F1DFC00-2BA9-4B92-A9E7-BD67F981F31D}" destId="{6C78D560-842B-4F09-875C-79D1C0124963}" srcOrd="1" destOrd="0" presId="urn:microsoft.com/office/officeart/2005/8/layout/vList2"/>
    <dgm:cxn modelId="{2E7300B5-64D5-4C1A-8D4C-D6560E2B960A}" type="presParOf" srcId="{1F1DFC00-2BA9-4B92-A9E7-BD67F981F31D}" destId="{EFD998F0-3D67-46BB-B852-449394BCF345}" srcOrd="2" destOrd="0" presId="urn:microsoft.com/office/officeart/2005/8/layout/vList2"/>
    <dgm:cxn modelId="{57B9ED70-AD3F-4C7B-9664-4BA4357718DB}" type="presParOf" srcId="{1F1DFC00-2BA9-4B92-A9E7-BD67F981F31D}" destId="{6A35A203-7C31-45BC-8D6A-EEAF86880265}" srcOrd="3" destOrd="0" presId="urn:microsoft.com/office/officeart/2005/8/layout/vList2"/>
    <dgm:cxn modelId="{48CF3E93-928C-4A88-A2EE-6BD544DAFDE9}" type="presParOf" srcId="{1F1DFC00-2BA9-4B92-A9E7-BD67F981F31D}" destId="{93239550-FC01-4551-B547-E3816773AC20}" srcOrd="4" destOrd="0" presId="urn:microsoft.com/office/officeart/2005/8/layout/vList2"/>
    <dgm:cxn modelId="{36B4E0EE-40A0-4F0B-8E28-EFFE054BA25A}" type="presParOf" srcId="{1F1DFC00-2BA9-4B92-A9E7-BD67F981F31D}" destId="{000AFC4A-AA49-42DC-BC7E-ED25201C76AB}" srcOrd="5" destOrd="0" presId="urn:microsoft.com/office/officeart/2005/8/layout/vList2"/>
    <dgm:cxn modelId="{215C3ED4-7791-466E-A835-6B88F5D6D9B2}" type="presParOf" srcId="{1F1DFC00-2BA9-4B92-A9E7-BD67F981F31D}" destId="{9E66077F-715A-4D3F-B93E-4848C524759E}" srcOrd="6" destOrd="0" presId="urn:microsoft.com/office/officeart/2005/8/layout/vList2"/>
    <dgm:cxn modelId="{2FB24287-73C6-4AF3-8C51-395F089CE6F5}" type="presParOf" srcId="{1F1DFC00-2BA9-4B92-A9E7-BD67F981F31D}" destId="{32B90DDC-622B-4F22-85D7-54AD14910A01}" srcOrd="7" destOrd="0" presId="urn:microsoft.com/office/officeart/2005/8/layout/vList2"/>
    <dgm:cxn modelId="{204CE299-F345-487C-9BCB-6B0AF716E0A7}" type="presParOf" srcId="{1F1DFC00-2BA9-4B92-A9E7-BD67F981F31D}" destId="{A19E5F75-5873-4C6E-A268-5C5D0BAB264F}"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3DDD34-89BF-4608-AF9B-E57FF71D80AF}"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tr-TR"/>
        </a:p>
      </dgm:t>
    </dgm:pt>
    <dgm:pt modelId="{13CAE2E5-444E-4CE7-8CCD-AD11C9EF3FD3}">
      <dgm:prSet custT="1"/>
      <dgm:spPr>
        <a:xfrm>
          <a:off x="0" y="334"/>
          <a:ext cx="8458200" cy="1005324"/>
        </a:xfrm>
        <a:prstGeom prst="roundRect">
          <a:avLst/>
        </a:prstGeom>
        <a:solidFill>
          <a:srgbClr val="0BD0D9">
            <a:shade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ysClr val="window" lastClr="FFFFFF"/>
              </a:solidFill>
              <a:latin typeface="Arial"/>
              <a:ea typeface="+mn-ea"/>
              <a:cs typeface="+mn-cs"/>
            </a:rPr>
            <a:t>a) Kanunun 33/b fıkrasında sayılan Denetim elemanlarına görev süresince gündeliklerinin %50 artırımlı olarak,</a:t>
          </a:r>
          <a:endParaRPr lang="tr-TR" sz="2400" dirty="0">
            <a:solidFill>
              <a:sysClr val="window" lastClr="FFFFFF"/>
            </a:solidFill>
            <a:latin typeface="Arial"/>
            <a:ea typeface="+mn-ea"/>
            <a:cs typeface="+mn-cs"/>
          </a:endParaRPr>
        </a:p>
      </dgm:t>
    </dgm:pt>
    <dgm:pt modelId="{71BE4EE1-D41C-4C25-9195-5671C1B14F68}" type="parTrans" cxnId="{D3876F3C-1CEE-4776-AF92-A75EB6B573D7}">
      <dgm:prSet/>
      <dgm:spPr/>
      <dgm:t>
        <a:bodyPr/>
        <a:lstStyle/>
        <a:p>
          <a:endParaRPr lang="tr-TR"/>
        </a:p>
      </dgm:t>
    </dgm:pt>
    <dgm:pt modelId="{2B43023E-9438-4753-8ABD-B29F67C29523}" type="sibTrans" cxnId="{D3876F3C-1CEE-4776-AF92-A75EB6B573D7}">
      <dgm:prSet/>
      <dgm:spPr/>
      <dgm:t>
        <a:bodyPr/>
        <a:lstStyle/>
        <a:p>
          <a:endParaRPr lang="tr-TR"/>
        </a:p>
      </dgm:t>
    </dgm:pt>
    <dgm:pt modelId="{E031A02C-0085-4660-8641-C73D958432F9}">
      <dgm:prSet custT="1"/>
      <dgm:spPr>
        <a:xfrm>
          <a:off x="0" y="1018681"/>
          <a:ext cx="8458200" cy="1531246"/>
        </a:xfrm>
        <a:prstGeom prst="roundRect">
          <a:avLst/>
        </a:prstGeom>
        <a:solidFill>
          <a:srgbClr val="0BD0D9">
            <a:shade val="50000"/>
            <a:hueOff val="62151"/>
            <a:satOff val="-17442"/>
            <a:lumOff val="24485"/>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ysClr val="window" lastClr="FFFFFF"/>
              </a:solidFill>
              <a:latin typeface="Arial"/>
              <a:ea typeface="+mn-ea"/>
              <a:cs typeface="+mn-cs"/>
            </a:rPr>
            <a:t>b)Diğer memur ve hizmetlilere ise her görevlendirmede ve görevlendirmenin </a:t>
          </a:r>
          <a:r>
            <a:rPr lang="tr-TR" sz="2400" dirty="0" smtClean="0">
              <a:solidFill>
                <a:schemeClr val="bg1"/>
              </a:solidFill>
              <a:latin typeface="Arial"/>
              <a:ea typeface="+mn-ea"/>
              <a:cs typeface="+mn-cs"/>
            </a:rPr>
            <a:t>ilk  on günü için </a:t>
          </a:r>
          <a:r>
            <a:rPr lang="tr-TR" sz="2400" dirty="0" smtClean="0">
              <a:solidFill>
                <a:srgbClr val="FF3300"/>
              </a:solidFill>
              <a:latin typeface="Arial"/>
              <a:ea typeface="+mn-ea"/>
              <a:cs typeface="+mn-cs"/>
            </a:rPr>
            <a:t>gündeliklerinin %50 artırımlı miktarı, </a:t>
          </a:r>
          <a:r>
            <a:rPr lang="tr-TR" sz="2400" dirty="0" smtClean="0">
              <a:solidFill>
                <a:schemeClr val="bg1"/>
              </a:solidFill>
              <a:latin typeface="Arial"/>
              <a:ea typeface="+mn-ea"/>
              <a:cs typeface="+mn-cs"/>
            </a:rPr>
            <a:t>takip eden 80 gün için </a:t>
          </a:r>
          <a:r>
            <a:rPr lang="tr-TR" sz="2400" dirty="0" smtClean="0">
              <a:solidFill>
                <a:srgbClr val="FF3300"/>
              </a:solidFill>
              <a:latin typeface="Arial"/>
              <a:ea typeface="+mn-ea"/>
              <a:cs typeface="+mn-cs"/>
            </a:rPr>
            <a:t>gündeliklerinin %50’si, </a:t>
          </a:r>
          <a:r>
            <a:rPr lang="tr-TR" sz="2400" dirty="0" smtClean="0">
              <a:solidFill>
                <a:schemeClr val="bg1"/>
              </a:solidFill>
              <a:latin typeface="Arial"/>
              <a:ea typeface="+mn-ea"/>
              <a:cs typeface="+mn-cs"/>
            </a:rPr>
            <a:t>müteakip 90 gün için ise</a:t>
          </a:r>
          <a:r>
            <a:rPr lang="tr-TR" sz="2400" dirty="0" smtClean="0">
              <a:solidFill>
                <a:srgbClr val="FF3300"/>
              </a:solidFill>
              <a:latin typeface="Arial"/>
              <a:ea typeface="+mn-ea"/>
              <a:cs typeface="+mn-cs"/>
            </a:rPr>
            <a:t> gündeliklerinin %40’ı ile </a:t>
          </a:r>
          <a:r>
            <a:rPr lang="tr-TR" sz="2400" dirty="0" smtClean="0">
              <a:solidFill>
                <a:sysClr val="window" lastClr="FFFFFF"/>
              </a:solidFill>
              <a:latin typeface="Arial"/>
              <a:ea typeface="+mn-ea"/>
              <a:cs typeface="+mn-cs"/>
            </a:rPr>
            <a:t>sınırlı olmak üzere,</a:t>
          </a:r>
          <a:endParaRPr lang="tr-TR" sz="2400" dirty="0">
            <a:solidFill>
              <a:sysClr val="window" lastClr="FFFFFF"/>
            </a:solidFill>
            <a:latin typeface="Arial"/>
            <a:ea typeface="+mn-ea"/>
            <a:cs typeface="+mn-cs"/>
          </a:endParaRPr>
        </a:p>
      </dgm:t>
    </dgm:pt>
    <dgm:pt modelId="{2AEF14E4-6A65-435B-9BF0-108901047EFD}" type="parTrans" cxnId="{66862236-193C-42A5-A144-92480A6141BC}">
      <dgm:prSet/>
      <dgm:spPr/>
      <dgm:t>
        <a:bodyPr/>
        <a:lstStyle/>
        <a:p>
          <a:endParaRPr lang="tr-TR"/>
        </a:p>
      </dgm:t>
    </dgm:pt>
    <dgm:pt modelId="{E7628EE5-A083-4DD4-A68C-07384424C348}" type="sibTrans" cxnId="{66862236-193C-42A5-A144-92480A6141BC}">
      <dgm:prSet/>
      <dgm:spPr/>
      <dgm:t>
        <a:bodyPr/>
        <a:lstStyle/>
        <a:p>
          <a:endParaRPr lang="tr-TR"/>
        </a:p>
      </dgm:t>
    </dgm:pt>
    <dgm:pt modelId="{89C7691F-A860-4D70-A6FD-DE76CC406D81}">
      <dgm:prSet custT="1"/>
      <dgm:spPr>
        <a:xfrm>
          <a:off x="0" y="2562949"/>
          <a:ext cx="8458200" cy="1531246"/>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chemeClr val="bg1"/>
              </a:solidFill>
              <a:latin typeface="Arial"/>
              <a:ea typeface="+mn-ea"/>
              <a:cs typeface="+mn-cs"/>
            </a:rPr>
            <a:t>yurt içinde </a:t>
          </a:r>
          <a:r>
            <a:rPr lang="tr-TR" sz="2400" dirty="0" smtClean="0">
              <a:solidFill>
                <a:sysClr val="window" lastClr="FFFFFF"/>
              </a:solidFill>
              <a:latin typeface="Arial"/>
              <a:ea typeface="+mn-ea"/>
              <a:cs typeface="+mn-cs"/>
            </a:rPr>
            <a:t>yatacak yer temini için ödedikleri ücretleri belgelendirmeleri koşuluyla ve belge bedelini aşmamak üzere </a:t>
          </a:r>
          <a:r>
            <a:rPr lang="tr-TR" sz="2400" dirty="0" smtClean="0">
              <a:solidFill>
                <a:srgbClr val="FF3300"/>
              </a:solidFill>
              <a:latin typeface="Arial"/>
              <a:ea typeface="+mn-ea"/>
              <a:cs typeface="+mn-cs"/>
            </a:rPr>
            <a:t>“konaklama gideri” </a:t>
          </a:r>
          <a:r>
            <a:rPr lang="tr-TR" sz="2400" dirty="0" smtClean="0">
              <a:solidFill>
                <a:sysClr val="window" lastClr="FFFFFF"/>
              </a:solidFill>
              <a:latin typeface="Arial"/>
              <a:ea typeface="+mn-ea"/>
              <a:cs typeface="+mn-cs"/>
            </a:rPr>
            <a:t>olarak ayrıca ödenir. </a:t>
          </a:r>
          <a:endParaRPr lang="tr-TR" sz="2400" dirty="0">
            <a:solidFill>
              <a:sysClr val="window" lastClr="FFFFFF"/>
            </a:solidFill>
            <a:latin typeface="Arial"/>
            <a:ea typeface="+mn-ea"/>
            <a:cs typeface="+mn-cs"/>
          </a:endParaRPr>
        </a:p>
      </dgm:t>
    </dgm:pt>
    <dgm:pt modelId="{71E11B47-4BA2-4C7D-B635-BDF5D2DD93D7}" type="parTrans" cxnId="{934AB7F0-632A-4E64-8667-2145EA4802C9}">
      <dgm:prSet/>
      <dgm:spPr/>
      <dgm:t>
        <a:bodyPr/>
        <a:lstStyle/>
        <a:p>
          <a:endParaRPr lang="tr-TR"/>
        </a:p>
      </dgm:t>
    </dgm:pt>
    <dgm:pt modelId="{75388C3A-E7DC-44C1-95A8-36ACD396D0DE}" type="sibTrans" cxnId="{934AB7F0-632A-4E64-8667-2145EA4802C9}">
      <dgm:prSet/>
      <dgm:spPr/>
      <dgm:t>
        <a:bodyPr/>
        <a:lstStyle/>
        <a:p>
          <a:endParaRPr lang="tr-TR"/>
        </a:p>
      </dgm:t>
    </dgm:pt>
    <dgm:pt modelId="{53766429-4D47-424F-A1AD-4C3D18946328}" type="pres">
      <dgm:prSet presAssocID="{F33DDD34-89BF-4608-AF9B-E57FF71D80AF}" presName="linear" presStyleCnt="0">
        <dgm:presLayoutVars>
          <dgm:animLvl val="lvl"/>
          <dgm:resizeHandles val="exact"/>
        </dgm:presLayoutVars>
      </dgm:prSet>
      <dgm:spPr/>
      <dgm:t>
        <a:bodyPr/>
        <a:lstStyle/>
        <a:p>
          <a:endParaRPr lang="tr-TR"/>
        </a:p>
      </dgm:t>
    </dgm:pt>
    <dgm:pt modelId="{59998864-0B2A-48C8-BF15-A6291E7EDD6F}" type="pres">
      <dgm:prSet presAssocID="{13CAE2E5-444E-4CE7-8CCD-AD11C9EF3FD3}" presName="parentText" presStyleLbl="node1" presStyleIdx="0" presStyleCnt="3" custScaleY="65654">
        <dgm:presLayoutVars>
          <dgm:chMax val="0"/>
          <dgm:bulletEnabled val="1"/>
        </dgm:presLayoutVars>
      </dgm:prSet>
      <dgm:spPr/>
      <dgm:t>
        <a:bodyPr/>
        <a:lstStyle/>
        <a:p>
          <a:endParaRPr lang="tr-TR"/>
        </a:p>
      </dgm:t>
    </dgm:pt>
    <dgm:pt modelId="{D5C240EA-48EF-4B0E-BBB1-5D9022F6D3B1}" type="pres">
      <dgm:prSet presAssocID="{2B43023E-9438-4753-8ABD-B29F67C29523}" presName="spacer" presStyleCnt="0"/>
      <dgm:spPr/>
    </dgm:pt>
    <dgm:pt modelId="{6FD96160-D05E-4A3D-AFAB-78F51A856ACD}" type="pres">
      <dgm:prSet presAssocID="{E031A02C-0085-4660-8641-C73D958432F9}" presName="parentText" presStyleLbl="node1" presStyleIdx="1" presStyleCnt="3">
        <dgm:presLayoutVars>
          <dgm:chMax val="0"/>
          <dgm:bulletEnabled val="1"/>
        </dgm:presLayoutVars>
      </dgm:prSet>
      <dgm:spPr/>
      <dgm:t>
        <a:bodyPr/>
        <a:lstStyle/>
        <a:p>
          <a:endParaRPr lang="tr-TR"/>
        </a:p>
      </dgm:t>
    </dgm:pt>
    <dgm:pt modelId="{0FA9236C-5AA3-4720-A38E-B651E980811C}" type="pres">
      <dgm:prSet presAssocID="{E7628EE5-A083-4DD4-A68C-07384424C348}" presName="spacer" presStyleCnt="0"/>
      <dgm:spPr/>
    </dgm:pt>
    <dgm:pt modelId="{C25FD32F-59F8-49E9-A2AB-C308CBCD97DB}" type="pres">
      <dgm:prSet presAssocID="{89C7691F-A860-4D70-A6FD-DE76CC406D81}" presName="parentText" presStyleLbl="node1" presStyleIdx="2" presStyleCnt="3">
        <dgm:presLayoutVars>
          <dgm:chMax val="0"/>
          <dgm:bulletEnabled val="1"/>
        </dgm:presLayoutVars>
      </dgm:prSet>
      <dgm:spPr/>
      <dgm:t>
        <a:bodyPr/>
        <a:lstStyle/>
        <a:p>
          <a:endParaRPr lang="tr-TR"/>
        </a:p>
      </dgm:t>
    </dgm:pt>
  </dgm:ptLst>
  <dgm:cxnLst>
    <dgm:cxn modelId="{66862236-193C-42A5-A144-92480A6141BC}" srcId="{F33DDD34-89BF-4608-AF9B-E57FF71D80AF}" destId="{E031A02C-0085-4660-8641-C73D958432F9}" srcOrd="1" destOrd="0" parTransId="{2AEF14E4-6A65-435B-9BF0-108901047EFD}" sibTransId="{E7628EE5-A083-4DD4-A68C-07384424C348}"/>
    <dgm:cxn modelId="{934AB7F0-632A-4E64-8667-2145EA4802C9}" srcId="{F33DDD34-89BF-4608-AF9B-E57FF71D80AF}" destId="{89C7691F-A860-4D70-A6FD-DE76CC406D81}" srcOrd="2" destOrd="0" parTransId="{71E11B47-4BA2-4C7D-B635-BDF5D2DD93D7}" sibTransId="{75388C3A-E7DC-44C1-95A8-36ACD396D0DE}"/>
    <dgm:cxn modelId="{27612295-736B-4BB7-BAF2-7BE9302068A5}" type="presOf" srcId="{F33DDD34-89BF-4608-AF9B-E57FF71D80AF}" destId="{53766429-4D47-424F-A1AD-4C3D18946328}" srcOrd="0" destOrd="0" presId="urn:microsoft.com/office/officeart/2005/8/layout/vList2"/>
    <dgm:cxn modelId="{03EE9DE7-11D6-4152-963D-B8224E100B85}" type="presOf" srcId="{13CAE2E5-444E-4CE7-8CCD-AD11C9EF3FD3}" destId="{59998864-0B2A-48C8-BF15-A6291E7EDD6F}" srcOrd="0" destOrd="0" presId="urn:microsoft.com/office/officeart/2005/8/layout/vList2"/>
    <dgm:cxn modelId="{D3876F3C-1CEE-4776-AF92-A75EB6B573D7}" srcId="{F33DDD34-89BF-4608-AF9B-E57FF71D80AF}" destId="{13CAE2E5-444E-4CE7-8CCD-AD11C9EF3FD3}" srcOrd="0" destOrd="0" parTransId="{71BE4EE1-D41C-4C25-9195-5671C1B14F68}" sibTransId="{2B43023E-9438-4753-8ABD-B29F67C29523}"/>
    <dgm:cxn modelId="{6E6869C0-2028-404B-883E-7516321E5311}" type="presOf" srcId="{89C7691F-A860-4D70-A6FD-DE76CC406D81}" destId="{C25FD32F-59F8-49E9-A2AB-C308CBCD97DB}" srcOrd="0" destOrd="0" presId="urn:microsoft.com/office/officeart/2005/8/layout/vList2"/>
    <dgm:cxn modelId="{389CC0CF-8CA1-4917-8FF2-3708395052FC}" type="presOf" srcId="{E031A02C-0085-4660-8641-C73D958432F9}" destId="{6FD96160-D05E-4A3D-AFAB-78F51A856ACD}" srcOrd="0" destOrd="0" presId="urn:microsoft.com/office/officeart/2005/8/layout/vList2"/>
    <dgm:cxn modelId="{6B9BAC51-508C-440E-8067-581C9BB7B4DA}" type="presParOf" srcId="{53766429-4D47-424F-A1AD-4C3D18946328}" destId="{59998864-0B2A-48C8-BF15-A6291E7EDD6F}" srcOrd="0" destOrd="0" presId="urn:microsoft.com/office/officeart/2005/8/layout/vList2"/>
    <dgm:cxn modelId="{2C8EBF9B-BE1B-4544-97A1-2BDC9AA9BBC4}" type="presParOf" srcId="{53766429-4D47-424F-A1AD-4C3D18946328}" destId="{D5C240EA-48EF-4B0E-BBB1-5D9022F6D3B1}" srcOrd="1" destOrd="0" presId="urn:microsoft.com/office/officeart/2005/8/layout/vList2"/>
    <dgm:cxn modelId="{5194C296-3DA9-44DD-B5D7-7BD187C06067}" type="presParOf" srcId="{53766429-4D47-424F-A1AD-4C3D18946328}" destId="{6FD96160-D05E-4A3D-AFAB-78F51A856ACD}" srcOrd="2" destOrd="0" presId="urn:microsoft.com/office/officeart/2005/8/layout/vList2"/>
    <dgm:cxn modelId="{8EFC9276-E296-4BAC-9F24-F20E98DDA3A8}" type="presParOf" srcId="{53766429-4D47-424F-A1AD-4C3D18946328}" destId="{0FA9236C-5AA3-4720-A38E-B651E980811C}" srcOrd="3" destOrd="0" presId="urn:microsoft.com/office/officeart/2005/8/layout/vList2"/>
    <dgm:cxn modelId="{5FC6D407-C340-48F9-AAD1-CA8BF43760C8}" type="presParOf" srcId="{53766429-4D47-424F-A1AD-4C3D18946328}" destId="{C25FD32F-59F8-49E9-A2AB-C308CBCD97DB}"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45BB7D-AAC4-4C18-9E35-1D7CFDBBE51E}"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tr-TR"/>
        </a:p>
      </dgm:t>
    </dgm:pt>
    <dgm:pt modelId="{3C8E1373-2FA6-408D-B24A-08565BBA0DE1}">
      <dgm:prSet/>
      <dgm:spPr>
        <a:xfrm>
          <a:off x="0" y="12711"/>
          <a:ext cx="8229600" cy="849420"/>
        </a:xfrm>
        <a:prstGeom prst="roundRect">
          <a:avLst/>
        </a:prstGeom>
        <a:solidFill>
          <a:schemeClr val="accent1"/>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Resmi bir görevle memuriyet mahalli içinde bir yere gönderilenlere gündelik verilmez. </a:t>
          </a:r>
          <a:endParaRPr lang="tr-TR" dirty="0">
            <a:solidFill>
              <a:srgbClr val="002060"/>
            </a:solidFill>
            <a:latin typeface="Arial"/>
            <a:ea typeface="+mn-ea"/>
            <a:cs typeface="+mn-cs"/>
          </a:endParaRPr>
        </a:p>
      </dgm:t>
    </dgm:pt>
    <dgm:pt modelId="{14300E89-FAF4-436D-B5AC-09BCF3B2B51F}" type="parTrans" cxnId="{F6792B75-D066-4820-8945-D233B9540DA8}">
      <dgm:prSet/>
      <dgm:spPr/>
      <dgm:t>
        <a:bodyPr/>
        <a:lstStyle/>
        <a:p>
          <a:endParaRPr lang="tr-TR"/>
        </a:p>
      </dgm:t>
    </dgm:pt>
    <dgm:pt modelId="{D3F94196-8F32-4C5B-B497-964063DE529F}" type="sibTrans" cxnId="{F6792B75-D066-4820-8945-D233B9540DA8}">
      <dgm:prSet/>
      <dgm:spPr/>
      <dgm:t>
        <a:bodyPr/>
        <a:lstStyle/>
        <a:p>
          <a:endParaRPr lang="tr-TR"/>
        </a:p>
      </dgm:t>
    </dgm:pt>
    <dgm:pt modelId="{E87A1FB8-6F32-499A-A677-93270BD9B954}">
      <dgm:prSet/>
      <dgm:spPr>
        <a:xfrm>
          <a:off x="0" y="925491"/>
          <a:ext cx="8229600" cy="849420"/>
        </a:xfrm>
        <a:prstGeom prst="roundRect">
          <a:avLst/>
        </a:prstGeom>
        <a:solidFill>
          <a:srgbClr val="0BD0D9">
            <a:shade val="50000"/>
            <a:hueOff val="49721"/>
            <a:satOff val="-13954"/>
            <a:lumOff val="19588"/>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Geçici bir görevle memuriyet mahalli dışındaki bir yere gönderilenlerden, buralarda ve yolda </a:t>
          </a:r>
          <a:endParaRPr lang="tr-TR" dirty="0">
            <a:solidFill>
              <a:srgbClr val="002060"/>
            </a:solidFill>
            <a:latin typeface="Arial"/>
            <a:ea typeface="+mn-ea"/>
            <a:cs typeface="+mn-cs"/>
          </a:endParaRPr>
        </a:p>
      </dgm:t>
    </dgm:pt>
    <dgm:pt modelId="{121A8015-90A3-4A22-9847-30EA25EFA86F}" type="parTrans" cxnId="{99E7CC1C-5355-4572-8AE8-B92EB9D9B7D9}">
      <dgm:prSet/>
      <dgm:spPr/>
      <dgm:t>
        <a:bodyPr/>
        <a:lstStyle/>
        <a:p>
          <a:endParaRPr lang="tr-TR"/>
        </a:p>
      </dgm:t>
    </dgm:pt>
    <dgm:pt modelId="{8E249015-0643-4E83-B97E-DEA17B725C53}" type="sibTrans" cxnId="{99E7CC1C-5355-4572-8AE8-B92EB9D9B7D9}">
      <dgm:prSet/>
      <dgm:spPr/>
      <dgm:t>
        <a:bodyPr/>
        <a:lstStyle/>
        <a:p>
          <a:endParaRPr lang="tr-TR"/>
        </a:p>
      </dgm:t>
    </dgm:pt>
    <dgm:pt modelId="{0052FE1A-C917-4A0F-A7D2-5BA0509185C8}">
      <dgm:prSet/>
      <dgm:spPr>
        <a:xfrm>
          <a:off x="0" y="1838271"/>
          <a:ext cx="8229600" cy="849420"/>
        </a:xfrm>
        <a:prstGeom prst="roundRect">
          <a:avLst/>
        </a:prstGeom>
        <a:solidFill>
          <a:schemeClr val="accent1">
            <a:lumMod val="40000"/>
            <a:lumOff val="60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öğle (saat 13.00) ve </a:t>
          </a:r>
          <a:endParaRPr lang="tr-TR" dirty="0">
            <a:solidFill>
              <a:srgbClr val="002060"/>
            </a:solidFill>
            <a:latin typeface="Arial"/>
            <a:ea typeface="+mn-ea"/>
            <a:cs typeface="+mn-cs"/>
          </a:endParaRPr>
        </a:p>
      </dgm:t>
    </dgm:pt>
    <dgm:pt modelId="{15C1947A-36B7-4D3B-B24A-4BBC3358A428}" type="parTrans" cxnId="{F8389552-A6F2-4FDC-B8B5-14276FF41B1B}">
      <dgm:prSet/>
      <dgm:spPr/>
      <dgm:t>
        <a:bodyPr/>
        <a:lstStyle/>
        <a:p>
          <a:endParaRPr lang="tr-TR"/>
        </a:p>
      </dgm:t>
    </dgm:pt>
    <dgm:pt modelId="{4F4E96DA-06E0-4221-A061-156981716B17}" type="sibTrans" cxnId="{F8389552-A6F2-4FDC-B8B5-14276FF41B1B}">
      <dgm:prSet/>
      <dgm:spPr/>
      <dgm:t>
        <a:bodyPr/>
        <a:lstStyle/>
        <a:p>
          <a:endParaRPr lang="tr-TR"/>
        </a:p>
      </dgm:t>
    </dgm:pt>
    <dgm:pt modelId="{97ABF88B-0A6A-4A9D-8789-47F6EF35CA90}">
      <dgm:prSet/>
      <dgm:spPr>
        <a:xfrm>
          <a:off x="0" y="2751051"/>
          <a:ext cx="8229600" cy="849420"/>
        </a:xfrm>
        <a:prstGeom prst="roundRect">
          <a:avLst/>
        </a:prstGeom>
        <a:solidFill>
          <a:srgbClr val="0BD0D9">
            <a:shade val="50000"/>
            <a:hueOff val="99442"/>
            <a:satOff val="-27907"/>
            <a:lumOff val="39175"/>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akşam (saat 19.00) yemeği zamanlarından</a:t>
          </a:r>
          <a:endParaRPr lang="tr-TR" dirty="0">
            <a:solidFill>
              <a:srgbClr val="002060"/>
            </a:solidFill>
            <a:latin typeface="Arial"/>
            <a:ea typeface="+mn-ea"/>
            <a:cs typeface="+mn-cs"/>
          </a:endParaRPr>
        </a:p>
      </dgm:t>
    </dgm:pt>
    <dgm:pt modelId="{04D64782-73B8-43EE-95F5-3ACA882DCB1A}" type="parTrans" cxnId="{FC57117C-159D-44F7-BB81-0DCCC392B536}">
      <dgm:prSet/>
      <dgm:spPr/>
      <dgm:t>
        <a:bodyPr/>
        <a:lstStyle/>
        <a:p>
          <a:endParaRPr lang="tr-TR"/>
        </a:p>
      </dgm:t>
    </dgm:pt>
    <dgm:pt modelId="{0FAC02DD-8F1A-4FEF-90A8-0A6904BAAC49}" type="sibTrans" cxnId="{FC57117C-159D-44F7-BB81-0DCCC392B536}">
      <dgm:prSet/>
      <dgm:spPr/>
      <dgm:t>
        <a:bodyPr/>
        <a:lstStyle/>
        <a:p>
          <a:endParaRPr lang="tr-TR"/>
        </a:p>
      </dgm:t>
    </dgm:pt>
    <dgm:pt modelId="{D53743F0-71ED-490E-A1E1-D5828EDAF380}">
      <dgm:prSet/>
      <dgm:spPr>
        <a:xfrm>
          <a:off x="0" y="3663831"/>
          <a:ext cx="8229600" cy="849420"/>
        </a:xfrm>
        <a:prstGeom prst="roundRect">
          <a:avLst/>
        </a:prstGeom>
        <a:solidFill>
          <a:schemeClr val="accent5">
            <a:lumMod val="60000"/>
            <a:lumOff val="40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birini geçirenlere 1/3, ikisini geçirenlere 2/3 oranında ve geceyi de geçirenlere tam gündelik verilir.</a:t>
          </a:r>
          <a:endParaRPr lang="tr-TR" dirty="0">
            <a:solidFill>
              <a:srgbClr val="002060"/>
            </a:solidFill>
            <a:latin typeface="Arial"/>
            <a:ea typeface="+mn-ea"/>
            <a:cs typeface="+mn-cs"/>
          </a:endParaRPr>
        </a:p>
      </dgm:t>
    </dgm:pt>
    <dgm:pt modelId="{68C77DD0-581D-4FBD-820F-CCF0A5FFD177}" type="parTrans" cxnId="{4A948881-4DE6-4E70-AD0E-8D8DC1FA5EAD}">
      <dgm:prSet/>
      <dgm:spPr/>
      <dgm:t>
        <a:bodyPr/>
        <a:lstStyle/>
        <a:p>
          <a:endParaRPr lang="tr-TR"/>
        </a:p>
      </dgm:t>
    </dgm:pt>
    <dgm:pt modelId="{8AA6F747-7FF9-4DA7-B5B4-F643EAF4A3D1}" type="sibTrans" cxnId="{4A948881-4DE6-4E70-AD0E-8D8DC1FA5EAD}">
      <dgm:prSet/>
      <dgm:spPr/>
      <dgm:t>
        <a:bodyPr/>
        <a:lstStyle/>
        <a:p>
          <a:endParaRPr lang="tr-TR"/>
        </a:p>
      </dgm:t>
    </dgm:pt>
    <dgm:pt modelId="{37E96811-A98E-4C60-9B32-FFD146A3042D}" type="pres">
      <dgm:prSet presAssocID="{3B45BB7D-AAC4-4C18-9E35-1D7CFDBBE51E}" presName="linear" presStyleCnt="0">
        <dgm:presLayoutVars>
          <dgm:animLvl val="lvl"/>
          <dgm:resizeHandles val="exact"/>
        </dgm:presLayoutVars>
      </dgm:prSet>
      <dgm:spPr/>
      <dgm:t>
        <a:bodyPr/>
        <a:lstStyle/>
        <a:p>
          <a:endParaRPr lang="tr-TR"/>
        </a:p>
      </dgm:t>
    </dgm:pt>
    <dgm:pt modelId="{34B8B501-95E1-45BA-864B-F6B5ACD5BA2C}" type="pres">
      <dgm:prSet presAssocID="{3C8E1373-2FA6-408D-B24A-08565BBA0DE1}" presName="parentText" presStyleLbl="node1" presStyleIdx="0" presStyleCnt="5">
        <dgm:presLayoutVars>
          <dgm:chMax val="0"/>
          <dgm:bulletEnabled val="1"/>
        </dgm:presLayoutVars>
      </dgm:prSet>
      <dgm:spPr/>
      <dgm:t>
        <a:bodyPr/>
        <a:lstStyle/>
        <a:p>
          <a:endParaRPr lang="tr-TR"/>
        </a:p>
      </dgm:t>
    </dgm:pt>
    <dgm:pt modelId="{46F301C8-C4DE-4063-A695-9E33748619BB}" type="pres">
      <dgm:prSet presAssocID="{D3F94196-8F32-4C5B-B497-964063DE529F}" presName="spacer" presStyleCnt="0"/>
      <dgm:spPr/>
    </dgm:pt>
    <dgm:pt modelId="{0C38C923-CCC8-4388-B50B-76FB8B630DB0}" type="pres">
      <dgm:prSet presAssocID="{E87A1FB8-6F32-499A-A677-93270BD9B954}" presName="parentText" presStyleLbl="node1" presStyleIdx="1" presStyleCnt="5">
        <dgm:presLayoutVars>
          <dgm:chMax val="0"/>
          <dgm:bulletEnabled val="1"/>
        </dgm:presLayoutVars>
      </dgm:prSet>
      <dgm:spPr/>
      <dgm:t>
        <a:bodyPr/>
        <a:lstStyle/>
        <a:p>
          <a:endParaRPr lang="tr-TR"/>
        </a:p>
      </dgm:t>
    </dgm:pt>
    <dgm:pt modelId="{D06D5747-2449-4397-88D0-11ECC550CFA8}" type="pres">
      <dgm:prSet presAssocID="{8E249015-0643-4E83-B97E-DEA17B725C53}" presName="spacer" presStyleCnt="0"/>
      <dgm:spPr/>
    </dgm:pt>
    <dgm:pt modelId="{A00C4DD2-1898-47C9-8F10-9EED2B32A21E}" type="pres">
      <dgm:prSet presAssocID="{0052FE1A-C917-4A0F-A7D2-5BA0509185C8}" presName="parentText" presStyleLbl="node1" presStyleIdx="2" presStyleCnt="5">
        <dgm:presLayoutVars>
          <dgm:chMax val="0"/>
          <dgm:bulletEnabled val="1"/>
        </dgm:presLayoutVars>
      </dgm:prSet>
      <dgm:spPr/>
      <dgm:t>
        <a:bodyPr/>
        <a:lstStyle/>
        <a:p>
          <a:endParaRPr lang="tr-TR"/>
        </a:p>
      </dgm:t>
    </dgm:pt>
    <dgm:pt modelId="{9D59FA0B-6540-4D0D-B67D-50FAE61483BE}" type="pres">
      <dgm:prSet presAssocID="{4F4E96DA-06E0-4221-A061-156981716B17}" presName="spacer" presStyleCnt="0"/>
      <dgm:spPr/>
    </dgm:pt>
    <dgm:pt modelId="{BE247942-0EB8-4128-9DF2-76076FBCC14A}" type="pres">
      <dgm:prSet presAssocID="{97ABF88B-0A6A-4A9D-8789-47F6EF35CA90}" presName="parentText" presStyleLbl="node1" presStyleIdx="3" presStyleCnt="5">
        <dgm:presLayoutVars>
          <dgm:chMax val="0"/>
          <dgm:bulletEnabled val="1"/>
        </dgm:presLayoutVars>
      </dgm:prSet>
      <dgm:spPr/>
      <dgm:t>
        <a:bodyPr/>
        <a:lstStyle/>
        <a:p>
          <a:endParaRPr lang="tr-TR"/>
        </a:p>
      </dgm:t>
    </dgm:pt>
    <dgm:pt modelId="{925789D2-27C4-45B5-AC98-CE16565DD6CA}" type="pres">
      <dgm:prSet presAssocID="{0FAC02DD-8F1A-4FEF-90A8-0A6904BAAC49}" presName="spacer" presStyleCnt="0"/>
      <dgm:spPr/>
    </dgm:pt>
    <dgm:pt modelId="{3628E7C9-BD3F-458B-B329-330B618CC6EE}" type="pres">
      <dgm:prSet presAssocID="{D53743F0-71ED-490E-A1E1-D5828EDAF380}" presName="parentText" presStyleLbl="node1" presStyleIdx="4" presStyleCnt="5">
        <dgm:presLayoutVars>
          <dgm:chMax val="0"/>
          <dgm:bulletEnabled val="1"/>
        </dgm:presLayoutVars>
      </dgm:prSet>
      <dgm:spPr/>
      <dgm:t>
        <a:bodyPr/>
        <a:lstStyle/>
        <a:p>
          <a:endParaRPr lang="tr-TR"/>
        </a:p>
      </dgm:t>
    </dgm:pt>
  </dgm:ptLst>
  <dgm:cxnLst>
    <dgm:cxn modelId="{F8389552-A6F2-4FDC-B8B5-14276FF41B1B}" srcId="{3B45BB7D-AAC4-4C18-9E35-1D7CFDBBE51E}" destId="{0052FE1A-C917-4A0F-A7D2-5BA0509185C8}" srcOrd="2" destOrd="0" parTransId="{15C1947A-36B7-4D3B-B24A-4BBC3358A428}" sibTransId="{4F4E96DA-06E0-4221-A061-156981716B17}"/>
    <dgm:cxn modelId="{99E7CC1C-5355-4572-8AE8-B92EB9D9B7D9}" srcId="{3B45BB7D-AAC4-4C18-9E35-1D7CFDBBE51E}" destId="{E87A1FB8-6F32-499A-A677-93270BD9B954}" srcOrd="1" destOrd="0" parTransId="{121A8015-90A3-4A22-9847-30EA25EFA86F}" sibTransId="{8E249015-0643-4E83-B97E-DEA17B725C53}"/>
    <dgm:cxn modelId="{F6792B75-D066-4820-8945-D233B9540DA8}" srcId="{3B45BB7D-AAC4-4C18-9E35-1D7CFDBBE51E}" destId="{3C8E1373-2FA6-408D-B24A-08565BBA0DE1}" srcOrd="0" destOrd="0" parTransId="{14300E89-FAF4-436D-B5AC-09BCF3B2B51F}" sibTransId="{D3F94196-8F32-4C5B-B497-964063DE529F}"/>
    <dgm:cxn modelId="{1F88C541-2CB7-424B-90BA-BB52C091B33C}" type="presOf" srcId="{E87A1FB8-6F32-499A-A677-93270BD9B954}" destId="{0C38C923-CCC8-4388-B50B-76FB8B630DB0}" srcOrd="0" destOrd="0" presId="urn:microsoft.com/office/officeart/2005/8/layout/vList2"/>
    <dgm:cxn modelId="{A48E9BCE-168F-4F5C-83C4-C48254370658}" type="presOf" srcId="{0052FE1A-C917-4A0F-A7D2-5BA0509185C8}" destId="{A00C4DD2-1898-47C9-8F10-9EED2B32A21E}" srcOrd="0" destOrd="0" presId="urn:microsoft.com/office/officeart/2005/8/layout/vList2"/>
    <dgm:cxn modelId="{FC57117C-159D-44F7-BB81-0DCCC392B536}" srcId="{3B45BB7D-AAC4-4C18-9E35-1D7CFDBBE51E}" destId="{97ABF88B-0A6A-4A9D-8789-47F6EF35CA90}" srcOrd="3" destOrd="0" parTransId="{04D64782-73B8-43EE-95F5-3ACA882DCB1A}" sibTransId="{0FAC02DD-8F1A-4FEF-90A8-0A6904BAAC49}"/>
    <dgm:cxn modelId="{F0FFC5BF-5109-4982-B5EA-400D1FE4FB37}" type="presOf" srcId="{D53743F0-71ED-490E-A1E1-D5828EDAF380}" destId="{3628E7C9-BD3F-458B-B329-330B618CC6EE}" srcOrd="0" destOrd="0" presId="urn:microsoft.com/office/officeart/2005/8/layout/vList2"/>
    <dgm:cxn modelId="{2BA409C4-718D-49AB-9B90-3E961DE10116}" type="presOf" srcId="{3C8E1373-2FA6-408D-B24A-08565BBA0DE1}" destId="{34B8B501-95E1-45BA-864B-F6B5ACD5BA2C}" srcOrd="0" destOrd="0" presId="urn:microsoft.com/office/officeart/2005/8/layout/vList2"/>
    <dgm:cxn modelId="{4A948881-4DE6-4E70-AD0E-8D8DC1FA5EAD}" srcId="{3B45BB7D-AAC4-4C18-9E35-1D7CFDBBE51E}" destId="{D53743F0-71ED-490E-A1E1-D5828EDAF380}" srcOrd="4" destOrd="0" parTransId="{68C77DD0-581D-4FBD-820F-CCF0A5FFD177}" sibTransId="{8AA6F747-7FF9-4DA7-B5B4-F643EAF4A3D1}"/>
    <dgm:cxn modelId="{AB4393BB-7E9D-4498-A243-2AE51A19630B}" type="presOf" srcId="{3B45BB7D-AAC4-4C18-9E35-1D7CFDBBE51E}" destId="{37E96811-A98E-4C60-9B32-FFD146A3042D}" srcOrd="0" destOrd="0" presId="urn:microsoft.com/office/officeart/2005/8/layout/vList2"/>
    <dgm:cxn modelId="{30EA67A8-4C5E-4643-A7D3-0051DE45BDB6}" type="presOf" srcId="{97ABF88B-0A6A-4A9D-8789-47F6EF35CA90}" destId="{BE247942-0EB8-4128-9DF2-76076FBCC14A}" srcOrd="0" destOrd="0" presId="urn:microsoft.com/office/officeart/2005/8/layout/vList2"/>
    <dgm:cxn modelId="{F4648B7C-A67D-4190-B7C6-A2554526DE91}" type="presParOf" srcId="{37E96811-A98E-4C60-9B32-FFD146A3042D}" destId="{34B8B501-95E1-45BA-864B-F6B5ACD5BA2C}" srcOrd="0" destOrd="0" presId="urn:microsoft.com/office/officeart/2005/8/layout/vList2"/>
    <dgm:cxn modelId="{0F4821FF-F32E-419A-BF28-0813ABC25C9E}" type="presParOf" srcId="{37E96811-A98E-4C60-9B32-FFD146A3042D}" destId="{46F301C8-C4DE-4063-A695-9E33748619BB}" srcOrd="1" destOrd="0" presId="urn:microsoft.com/office/officeart/2005/8/layout/vList2"/>
    <dgm:cxn modelId="{BAC8A64E-8C0E-4D53-8795-DD19E0F2B6F3}" type="presParOf" srcId="{37E96811-A98E-4C60-9B32-FFD146A3042D}" destId="{0C38C923-CCC8-4388-B50B-76FB8B630DB0}" srcOrd="2" destOrd="0" presId="urn:microsoft.com/office/officeart/2005/8/layout/vList2"/>
    <dgm:cxn modelId="{057F8C52-9BDC-4017-B08B-E9F613115E56}" type="presParOf" srcId="{37E96811-A98E-4C60-9B32-FFD146A3042D}" destId="{D06D5747-2449-4397-88D0-11ECC550CFA8}" srcOrd="3" destOrd="0" presId="urn:microsoft.com/office/officeart/2005/8/layout/vList2"/>
    <dgm:cxn modelId="{E6C70BEA-A583-435B-9667-06F04774F2D8}" type="presParOf" srcId="{37E96811-A98E-4C60-9B32-FFD146A3042D}" destId="{A00C4DD2-1898-47C9-8F10-9EED2B32A21E}" srcOrd="4" destOrd="0" presId="urn:microsoft.com/office/officeart/2005/8/layout/vList2"/>
    <dgm:cxn modelId="{062C2E79-70D8-47DA-AA5B-BAB7252CA37D}" type="presParOf" srcId="{37E96811-A98E-4C60-9B32-FFD146A3042D}" destId="{9D59FA0B-6540-4D0D-B67D-50FAE61483BE}" srcOrd="5" destOrd="0" presId="urn:microsoft.com/office/officeart/2005/8/layout/vList2"/>
    <dgm:cxn modelId="{95C72FFE-26FA-47BD-8CF2-865A834052E9}" type="presParOf" srcId="{37E96811-A98E-4C60-9B32-FFD146A3042D}" destId="{BE247942-0EB8-4128-9DF2-76076FBCC14A}" srcOrd="6" destOrd="0" presId="urn:microsoft.com/office/officeart/2005/8/layout/vList2"/>
    <dgm:cxn modelId="{60DF2EE2-68A5-4389-B067-96AFE460ACC0}" type="presParOf" srcId="{37E96811-A98E-4C60-9B32-FFD146A3042D}" destId="{925789D2-27C4-45B5-AC98-CE16565DD6CA}" srcOrd="7" destOrd="0" presId="urn:microsoft.com/office/officeart/2005/8/layout/vList2"/>
    <dgm:cxn modelId="{128E57F3-22F8-47B7-930D-17528AF9AD75}" type="presParOf" srcId="{37E96811-A98E-4C60-9B32-FFD146A3042D}" destId="{3628E7C9-BD3F-458B-B329-330B618CC6EE}"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12A4C0-6276-4AB3-B0D8-C82651926DFC}" type="doc">
      <dgm:prSet loTypeId="urn:microsoft.com/office/officeart/2005/8/layout/vList2" loCatId="list" qsTypeId="urn:microsoft.com/office/officeart/2005/8/quickstyle/simple1" qsCatId="simple" csTypeId="urn:microsoft.com/office/officeart/2005/8/colors/accent3_3" csCatId="accent3" phldr="1"/>
      <dgm:spPr/>
      <dgm:t>
        <a:bodyPr/>
        <a:lstStyle/>
        <a:p>
          <a:endParaRPr lang="tr-TR"/>
        </a:p>
      </dgm:t>
    </dgm:pt>
    <dgm:pt modelId="{1870AE18-ACF4-4253-866F-5553CB824986}">
      <dgm:prSet/>
      <dgm:spPr>
        <a:xfrm>
          <a:off x="0" y="216606"/>
          <a:ext cx="8229600" cy="1316250"/>
        </a:xfrm>
        <a:prstGeom prst="roundRect">
          <a:avLst/>
        </a:prstGeom>
        <a:solidFill>
          <a:schemeClr val="accent1"/>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Örnek: Sabah saat 08.00 de gidilen ve saat 13.00’ten önce dönülen bir geçici görevlendirmede gündelik ödenmeyecek, sadece yol masrafı verilecektir. </a:t>
          </a:r>
          <a:endParaRPr lang="tr-TR" dirty="0">
            <a:solidFill>
              <a:sysClr val="window" lastClr="FFFFFF"/>
            </a:solidFill>
            <a:latin typeface="Arial"/>
            <a:ea typeface="+mn-ea"/>
            <a:cs typeface="+mn-cs"/>
          </a:endParaRPr>
        </a:p>
      </dgm:t>
    </dgm:pt>
    <dgm:pt modelId="{1FC2BB71-0B6E-4540-BADE-46119476E9F5}" type="parTrans" cxnId="{56A50C9A-1895-43A8-8BA8-2FC411B7C1D7}">
      <dgm:prSet/>
      <dgm:spPr/>
      <dgm:t>
        <a:bodyPr/>
        <a:lstStyle/>
        <a:p>
          <a:endParaRPr lang="tr-TR"/>
        </a:p>
      </dgm:t>
    </dgm:pt>
    <dgm:pt modelId="{AE882E16-276A-42B6-AE37-B85561128138}" type="sibTrans" cxnId="{56A50C9A-1895-43A8-8BA8-2FC411B7C1D7}">
      <dgm:prSet/>
      <dgm:spPr/>
      <dgm:t>
        <a:bodyPr/>
        <a:lstStyle/>
        <a:p>
          <a:endParaRPr lang="tr-TR"/>
        </a:p>
      </dgm:t>
    </dgm:pt>
    <dgm:pt modelId="{16904227-6545-428A-B879-612A55CE9ABD}">
      <dgm:prSet/>
      <dgm:spPr>
        <a:xfrm>
          <a:off x="0" y="1604856"/>
          <a:ext cx="8229600" cy="1316250"/>
        </a:xfrm>
        <a:prstGeom prst="roundRect">
          <a:avLst/>
        </a:prstGeom>
        <a:solidFill>
          <a:srgbClr val="00B0F0"/>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Gecenin tanımı Türk Ceza Kanunun da ;güneş battıktan 1 saat sonra başlar ve güneş doğmasından 1 saat evele kadar devam eden süre olarak tanımlanmıştır.</a:t>
          </a:r>
          <a:endParaRPr lang="tr-TR" dirty="0">
            <a:solidFill>
              <a:sysClr val="window" lastClr="FFFFFF"/>
            </a:solidFill>
            <a:latin typeface="Arial"/>
            <a:ea typeface="+mn-ea"/>
            <a:cs typeface="+mn-cs"/>
          </a:endParaRPr>
        </a:p>
      </dgm:t>
    </dgm:pt>
    <dgm:pt modelId="{811712CC-61EF-4136-8374-8C90192031AD}" type="parTrans" cxnId="{C57B1730-4B9B-478C-82BA-45AD710E3BC0}">
      <dgm:prSet/>
      <dgm:spPr/>
      <dgm:t>
        <a:bodyPr/>
        <a:lstStyle/>
        <a:p>
          <a:endParaRPr lang="tr-TR"/>
        </a:p>
      </dgm:t>
    </dgm:pt>
    <dgm:pt modelId="{46124E31-D7AE-4D4C-BF59-8A03E7BADBC7}" type="sibTrans" cxnId="{C57B1730-4B9B-478C-82BA-45AD710E3BC0}">
      <dgm:prSet/>
      <dgm:spPr/>
      <dgm:t>
        <a:bodyPr/>
        <a:lstStyle/>
        <a:p>
          <a:endParaRPr lang="tr-TR"/>
        </a:p>
      </dgm:t>
    </dgm:pt>
    <dgm:pt modelId="{F551FC7E-4CD1-4896-BF62-0C9D0A40623D}">
      <dgm:prSet/>
      <dgm:spPr>
        <a:xfrm>
          <a:off x="0" y="2993106"/>
          <a:ext cx="8229600" cy="131625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Seyahat müddetinin her 24 saati aşan kesri tam gün sayılır (md.43) .</a:t>
          </a:r>
          <a:endParaRPr lang="tr-TR" dirty="0">
            <a:solidFill>
              <a:sysClr val="window" lastClr="FFFFFF"/>
            </a:solidFill>
            <a:latin typeface="Arial"/>
            <a:ea typeface="+mn-ea"/>
            <a:cs typeface="+mn-cs"/>
          </a:endParaRPr>
        </a:p>
      </dgm:t>
    </dgm:pt>
    <dgm:pt modelId="{75C5601E-504E-4D5B-98B0-5F9E4174633A}" type="parTrans" cxnId="{3142749C-4E63-4CDF-91E5-22D0DB995C3F}">
      <dgm:prSet/>
      <dgm:spPr/>
      <dgm:t>
        <a:bodyPr/>
        <a:lstStyle/>
        <a:p>
          <a:endParaRPr lang="tr-TR"/>
        </a:p>
      </dgm:t>
    </dgm:pt>
    <dgm:pt modelId="{AE9FD9FD-B279-4E5A-BDE1-CE0BA2041619}" type="sibTrans" cxnId="{3142749C-4E63-4CDF-91E5-22D0DB995C3F}">
      <dgm:prSet/>
      <dgm:spPr/>
      <dgm:t>
        <a:bodyPr/>
        <a:lstStyle/>
        <a:p>
          <a:endParaRPr lang="tr-TR"/>
        </a:p>
      </dgm:t>
    </dgm:pt>
    <dgm:pt modelId="{2A492DF8-51F2-497B-96B6-1E82ADC86EF6}" type="pres">
      <dgm:prSet presAssocID="{4512A4C0-6276-4AB3-B0D8-C82651926DFC}" presName="linear" presStyleCnt="0">
        <dgm:presLayoutVars>
          <dgm:animLvl val="lvl"/>
          <dgm:resizeHandles val="exact"/>
        </dgm:presLayoutVars>
      </dgm:prSet>
      <dgm:spPr/>
      <dgm:t>
        <a:bodyPr/>
        <a:lstStyle/>
        <a:p>
          <a:endParaRPr lang="tr-TR"/>
        </a:p>
      </dgm:t>
    </dgm:pt>
    <dgm:pt modelId="{D2E1BB90-259D-4618-B382-155B7B018DA5}" type="pres">
      <dgm:prSet presAssocID="{1870AE18-ACF4-4253-866F-5553CB824986}" presName="parentText" presStyleLbl="node1" presStyleIdx="0" presStyleCnt="3">
        <dgm:presLayoutVars>
          <dgm:chMax val="0"/>
          <dgm:bulletEnabled val="1"/>
        </dgm:presLayoutVars>
      </dgm:prSet>
      <dgm:spPr/>
      <dgm:t>
        <a:bodyPr/>
        <a:lstStyle/>
        <a:p>
          <a:endParaRPr lang="tr-TR"/>
        </a:p>
      </dgm:t>
    </dgm:pt>
    <dgm:pt modelId="{D06B8C4F-193A-4D3A-88DE-E57BBBC83225}" type="pres">
      <dgm:prSet presAssocID="{AE882E16-276A-42B6-AE37-B85561128138}" presName="spacer" presStyleCnt="0"/>
      <dgm:spPr/>
    </dgm:pt>
    <dgm:pt modelId="{9E373539-0E2C-486C-A5FC-BCE0A16FB97A}" type="pres">
      <dgm:prSet presAssocID="{16904227-6545-428A-B879-612A55CE9ABD}" presName="parentText" presStyleLbl="node1" presStyleIdx="1" presStyleCnt="3">
        <dgm:presLayoutVars>
          <dgm:chMax val="0"/>
          <dgm:bulletEnabled val="1"/>
        </dgm:presLayoutVars>
      </dgm:prSet>
      <dgm:spPr/>
      <dgm:t>
        <a:bodyPr/>
        <a:lstStyle/>
        <a:p>
          <a:endParaRPr lang="tr-TR"/>
        </a:p>
      </dgm:t>
    </dgm:pt>
    <dgm:pt modelId="{137905A5-8B61-42DE-B438-D4676812994F}" type="pres">
      <dgm:prSet presAssocID="{46124E31-D7AE-4D4C-BF59-8A03E7BADBC7}" presName="spacer" presStyleCnt="0"/>
      <dgm:spPr/>
    </dgm:pt>
    <dgm:pt modelId="{D3AFBE3B-F1A7-4297-80AA-86859E413645}" type="pres">
      <dgm:prSet presAssocID="{F551FC7E-4CD1-4896-BF62-0C9D0A40623D}" presName="parentText" presStyleLbl="node1" presStyleIdx="2" presStyleCnt="3">
        <dgm:presLayoutVars>
          <dgm:chMax val="0"/>
          <dgm:bulletEnabled val="1"/>
        </dgm:presLayoutVars>
      </dgm:prSet>
      <dgm:spPr/>
      <dgm:t>
        <a:bodyPr/>
        <a:lstStyle/>
        <a:p>
          <a:endParaRPr lang="tr-TR"/>
        </a:p>
      </dgm:t>
    </dgm:pt>
  </dgm:ptLst>
  <dgm:cxnLst>
    <dgm:cxn modelId="{3142749C-4E63-4CDF-91E5-22D0DB995C3F}" srcId="{4512A4C0-6276-4AB3-B0D8-C82651926DFC}" destId="{F551FC7E-4CD1-4896-BF62-0C9D0A40623D}" srcOrd="2" destOrd="0" parTransId="{75C5601E-504E-4D5B-98B0-5F9E4174633A}" sibTransId="{AE9FD9FD-B279-4E5A-BDE1-CE0BA2041619}"/>
    <dgm:cxn modelId="{9DD0A434-CD35-41EB-BE1C-446561C6D208}" type="presOf" srcId="{F551FC7E-4CD1-4896-BF62-0C9D0A40623D}" destId="{D3AFBE3B-F1A7-4297-80AA-86859E413645}" srcOrd="0" destOrd="0" presId="urn:microsoft.com/office/officeart/2005/8/layout/vList2"/>
    <dgm:cxn modelId="{C6919372-A72B-456C-8A18-AFE20B06F858}" type="presOf" srcId="{4512A4C0-6276-4AB3-B0D8-C82651926DFC}" destId="{2A492DF8-51F2-497B-96B6-1E82ADC86EF6}" srcOrd="0" destOrd="0" presId="urn:microsoft.com/office/officeart/2005/8/layout/vList2"/>
    <dgm:cxn modelId="{8DE2B0DC-DD01-40AC-8444-80E4FDFA5892}" type="presOf" srcId="{16904227-6545-428A-B879-612A55CE9ABD}" destId="{9E373539-0E2C-486C-A5FC-BCE0A16FB97A}" srcOrd="0" destOrd="0" presId="urn:microsoft.com/office/officeart/2005/8/layout/vList2"/>
    <dgm:cxn modelId="{C57B1730-4B9B-478C-82BA-45AD710E3BC0}" srcId="{4512A4C0-6276-4AB3-B0D8-C82651926DFC}" destId="{16904227-6545-428A-B879-612A55CE9ABD}" srcOrd="1" destOrd="0" parTransId="{811712CC-61EF-4136-8374-8C90192031AD}" sibTransId="{46124E31-D7AE-4D4C-BF59-8A03E7BADBC7}"/>
    <dgm:cxn modelId="{56A50C9A-1895-43A8-8BA8-2FC411B7C1D7}" srcId="{4512A4C0-6276-4AB3-B0D8-C82651926DFC}" destId="{1870AE18-ACF4-4253-866F-5553CB824986}" srcOrd="0" destOrd="0" parTransId="{1FC2BB71-0B6E-4540-BADE-46119476E9F5}" sibTransId="{AE882E16-276A-42B6-AE37-B85561128138}"/>
    <dgm:cxn modelId="{8A542DEB-5852-4C33-97DF-39AC0FDE37DC}" type="presOf" srcId="{1870AE18-ACF4-4253-866F-5553CB824986}" destId="{D2E1BB90-259D-4618-B382-155B7B018DA5}" srcOrd="0" destOrd="0" presId="urn:microsoft.com/office/officeart/2005/8/layout/vList2"/>
    <dgm:cxn modelId="{E264F17E-8F5D-434F-B8A1-840176ED27A7}" type="presParOf" srcId="{2A492DF8-51F2-497B-96B6-1E82ADC86EF6}" destId="{D2E1BB90-259D-4618-B382-155B7B018DA5}" srcOrd="0" destOrd="0" presId="urn:microsoft.com/office/officeart/2005/8/layout/vList2"/>
    <dgm:cxn modelId="{805BFF64-EDA8-4E59-A25E-08A189987098}" type="presParOf" srcId="{2A492DF8-51F2-497B-96B6-1E82ADC86EF6}" destId="{D06B8C4F-193A-4D3A-88DE-E57BBBC83225}" srcOrd="1" destOrd="0" presId="urn:microsoft.com/office/officeart/2005/8/layout/vList2"/>
    <dgm:cxn modelId="{B4D14C79-A944-48D5-83DA-A450FFBCAF47}" type="presParOf" srcId="{2A492DF8-51F2-497B-96B6-1E82ADC86EF6}" destId="{9E373539-0E2C-486C-A5FC-BCE0A16FB97A}" srcOrd="2" destOrd="0" presId="urn:microsoft.com/office/officeart/2005/8/layout/vList2"/>
    <dgm:cxn modelId="{F405C4E0-A1C0-4885-95DC-1C27DA39DA1F}" type="presParOf" srcId="{2A492DF8-51F2-497B-96B6-1E82ADC86EF6}" destId="{137905A5-8B61-42DE-B438-D4676812994F}" srcOrd="3" destOrd="0" presId="urn:microsoft.com/office/officeart/2005/8/layout/vList2"/>
    <dgm:cxn modelId="{8652F0A6-07C1-4F63-99B7-D59948369701}" type="presParOf" srcId="{2A492DF8-51F2-497B-96B6-1E82ADC86EF6}" destId="{D3AFBE3B-F1A7-4297-80AA-86859E413645}"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3BF75-30BB-4CEB-BB32-3891F94B118F}">
      <dsp:nvSpPr>
        <dsp:cNvPr id="0" name=""/>
        <dsp:cNvSpPr/>
      </dsp:nvSpPr>
      <dsp:spPr>
        <a:xfrm>
          <a:off x="0" y="100227"/>
          <a:ext cx="8229600" cy="493464"/>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Merkezi yönetim kapsamındaki kamu idareleri;</a:t>
          </a:r>
        </a:p>
      </dsp:txBody>
      <dsp:txXfrm>
        <a:off x="24089" y="124316"/>
        <a:ext cx="8181422" cy="445286"/>
      </dsp:txXfrm>
    </dsp:sp>
    <dsp:sp modelId="{D5CC7FDE-820D-433C-8CB2-FF7F0A252E03}">
      <dsp:nvSpPr>
        <dsp:cNvPr id="0" name=""/>
        <dsp:cNvSpPr/>
      </dsp:nvSpPr>
      <dsp:spPr>
        <a:xfrm>
          <a:off x="0" y="648412"/>
          <a:ext cx="8229600" cy="722474"/>
        </a:xfrm>
        <a:prstGeom prst="roundRect">
          <a:avLst/>
        </a:prstGeom>
        <a:solidFill>
          <a:srgbClr val="0BD0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solidFill>
                <a:sysClr val="window" lastClr="FFFFFF"/>
              </a:solidFill>
              <a:latin typeface="Arial"/>
              <a:ea typeface="+mn-ea"/>
              <a:cs typeface="+mn-cs"/>
            </a:rPr>
            <a:t>Genel bütçeli idareler</a:t>
          </a:r>
        </a:p>
      </dsp:txBody>
      <dsp:txXfrm>
        <a:off x="35268" y="683680"/>
        <a:ext cx="8159064" cy="651938"/>
      </dsp:txXfrm>
    </dsp:sp>
    <dsp:sp modelId="{3EBF91FF-09AE-43C1-9321-879F1BA6D8CB}">
      <dsp:nvSpPr>
        <dsp:cNvPr id="0" name=""/>
        <dsp:cNvSpPr/>
      </dsp:nvSpPr>
      <dsp:spPr>
        <a:xfrm>
          <a:off x="0" y="1427111"/>
          <a:ext cx="8229600" cy="722474"/>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solidFill>
                <a:sysClr val="window" lastClr="FFFFFF"/>
              </a:solidFill>
              <a:latin typeface="Arial"/>
              <a:ea typeface="+mn-ea"/>
              <a:cs typeface="+mn-cs"/>
            </a:rPr>
            <a:t>Özel bütçeli idareler</a:t>
          </a:r>
        </a:p>
      </dsp:txBody>
      <dsp:txXfrm>
        <a:off x="35268" y="1462379"/>
        <a:ext cx="8159064" cy="651938"/>
      </dsp:txXfrm>
    </dsp:sp>
    <dsp:sp modelId="{DF40C7B6-07AA-4188-9A22-5F96864CFF3B}">
      <dsp:nvSpPr>
        <dsp:cNvPr id="0" name=""/>
        <dsp:cNvSpPr/>
      </dsp:nvSpPr>
      <dsp:spPr>
        <a:xfrm>
          <a:off x="0" y="2202802"/>
          <a:ext cx="8229600" cy="722474"/>
        </a:xfrm>
        <a:prstGeom prst="roundRect">
          <a:avLst/>
        </a:prstGeom>
        <a:solidFill>
          <a:srgbClr val="7CCA62">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Belediye ve il özel idareleri ile bunlara bağlı veya bunların kurdukları veya üye oldukları birlik ve idareler (Köyler hariç)</a:t>
          </a:r>
        </a:p>
      </dsp:txBody>
      <dsp:txXfrm>
        <a:off x="35268" y="2238070"/>
        <a:ext cx="8159064" cy="651938"/>
      </dsp:txXfrm>
    </dsp:sp>
    <dsp:sp modelId="{D9B7C649-E41A-41DE-A4E0-0EBCBDEA7B6A}">
      <dsp:nvSpPr>
        <dsp:cNvPr id="0" name=""/>
        <dsp:cNvSpPr/>
      </dsp:nvSpPr>
      <dsp:spPr>
        <a:xfrm>
          <a:off x="0" y="2979997"/>
          <a:ext cx="8229600" cy="722474"/>
        </a:xfrm>
        <a:prstGeom prst="roundRect">
          <a:avLst/>
        </a:prstGeom>
        <a:solidFill>
          <a:srgbClr val="A5C24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smtClean="0">
              <a:solidFill>
                <a:sysClr val="window" lastClr="FFFFFF"/>
              </a:solidFill>
              <a:latin typeface="Arial"/>
              <a:ea typeface="+mn-ea"/>
              <a:cs typeface="+mn-cs"/>
            </a:rPr>
            <a:t>Sabit ve Döner Sermayeli </a:t>
          </a:r>
          <a:r>
            <a:rPr lang="tr-TR" sz="1900" kern="1200" dirty="0">
              <a:solidFill>
                <a:sysClr val="window" lastClr="FFFFFF"/>
              </a:solidFill>
              <a:latin typeface="Arial"/>
              <a:ea typeface="+mn-ea"/>
              <a:cs typeface="+mn-cs"/>
            </a:rPr>
            <a:t>kuruluşlar</a:t>
          </a:r>
        </a:p>
      </dsp:txBody>
      <dsp:txXfrm>
        <a:off x="35268" y="3015265"/>
        <a:ext cx="8159064" cy="651938"/>
      </dsp:txXfrm>
    </dsp:sp>
    <dsp:sp modelId="{A9952CE4-799C-4324-BFB7-583D120064B2}">
      <dsp:nvSpPr>
        <dsp:cNvPr id="0" name=""/>
        <dsp:cNvSpPr/>
      </dsp:nvSpPr>
      <dsp:spPr>
        <a:xfrm>
          <a:off x="0" y="3757192"/>
          <a:ext cx="8229600" cy="722474"/>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Özel kanunlarla kurulmuş banka ve teşekküller;</a:t>
          </a:r>
        </a:p>
      </dsp:txBody>
      <dsp:txXfrm>
        <a:off x="35268" y="3792460"/>
        <a:ext cx="8159064" cy="651938"/>
      </dsp:txXfrm>
    </dsp:sp>
    <dsp:sp modelId="{34BD1710-8D3F-4D39-92AA-DF449A1BFCB8}">
      <dsp:nvSpPr>
        <dsp:cNvPr id="0" name=""/>
        <dsp:cNvSpPr/>
      </dsp:nvSpPr>
      <dsp:spPr>
        <a:xfrm>
          <a:off x="0" y="4534387"/>
          <a:ext cx="8229600" cy="722474"/>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Kamu İktisadi Teşekkülleri (İDT VE KİK)</a:t>
          </a:r>
        </a:p>
      </dsp:txBody>
      <dsp:txXfrm>
        <a:off x="35268" y="4569655"/>
        <a:ext cx="8159064" cy="651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53208-AE9E-494C-835D-3319BC7058F0}">
      <dsp:nvSpPr>
        <dsp:cNvPr id="0" name=""/>
        <dsp:cNvSpPr/>
      </dsp:nvSpPr>
      <dsp:spPr>
        <a:xfrm>
          <a:off x="3536"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solidFill>
                <a:sysClr val="windowText" lastClr="000000">
                  <a:hueOff val="0"/>
                  <a:satOff val="0"/>
                  <a:lumOff val="0"/>
                  <a:alphaOff val="0"/>
                </a:sysClr>
              </a:solidFill>
              <a:latin typeface="Arial"/>
              <a:ea typeface="+mn-ea"/>
              <a:cs typeface="+mn-cs"/>
            </a:rPr>
            <a:t>Kanun kapsamında yer alan kurumlara ait bir görevin yerine getirilmesi amacıyla geçici olarak yurt içinde veya dışında başka bir yere gönderilenler</a:t>
          </a:r>
          <a:endParaRPr lang="tr-TR" sz="2000" kern="1200" dirty="0">
            <a:solidFill>
              <a:sysClr val="windowText" lastClr="000000">
                <a:hueOff val="0"/>
                <a:satOff val="0"/>
                <a:lumOff val="0"/>
                <a:alphaOff val="0"/>
              </a:sysClr>
            </a:solidFill>
            <a:latin typeface="Arial"/>
            <a:ea typeface="+mn-ea"/>
            <a:cs typeface="+mn-cs"/>
          </a:endParaRPr>
        </a:p>
      </dsp:txBody>
      <dsp:txXfrm>
        <a:off x="56560" y="1863409"/>
        <a:ext cx="3944458" cy="1704337"/>
      </dsp:txXfrm>
    </dsp:sp>
    <dsp:sp modelId="{9569952C-FB5A-4C16-9734-CF21B3DB275D}">
      <dsp:nvSpPr>
        <dsp:cNvPr id="0" name=""/>
        <dsp:cNvSpPr/>
      </dsp:nvSpPr>
      <dsp:spPr>
        <a:xfrm>
          <a:off x="1275216"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2C669F21-8B28-4516-AAC8-45F73AAB1345}">
      <dsp:nvSpPr>
        <dsp:cNvPr id="0" name=""/>
        <dsp:cNvSpPr/>
      </dsp:nvSpPr>
      <dsp:spPr>
        <a:xfrm>
          <a:off x="4175557"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solidFill>
                <a:sysClr val="windowText" lastClr="000000">
                  <a:hueOff val="0"/>
                  <a:satOff val="0"/>
                  <a:lumOff val="0"/>
                  <a:alphaOff val="0"/>
                </a:sysClr>
              </a:solidFill>
              <a:latin typeface="Arial"/>
              <a:ea typeface="+mn-ea"/>
              <a:cs typeface="+mn-cs"/>
            </a:rPr>
            <a:t>Memuriyet  merkezlerinin  bulunduğu  mahal  dışındaki  bir göreve vekaleten gönderilenler</a:t>
          </a:r>
          <a:endParaRPr lang="tr-TR" sz="2000" kern="1200" dirty="0">
            <a:solidFill>
              <a:sysClr val="windowText" lastClr="000000">
                <a:hueOff val="0"/>
                <a:satOff val="0"/>
                <a:lumOff val="0"/>
                <a:alphaOff val="0"/>
              </a:sysClr>
            </a:solidFill>
            <a:latin typeface="Arial"/>
            <a:ea typeface="+mn-ea"/>
            <a:cs typeface="+mn-cs"/>
          </a:endParaRPr>
        </a:p>
      </dsp:txBody>
      <dsp:txXfrm>
        <a:off x="4228581" y="1863409"/>
        <a:ext cx="3944458" cy="1704337"/>
      </dsp:txXfrm>
    </dsp:sp>
    <dsp:sp modelId="{0172CB06-4547-48CA-80AF-4D3DA99BADB5}">
      <dsp:nvSpPr>
        <dsp:cNvPr id="0" name=""/>
        <dsp:cNvSpPr/>
      </dsp:nvSpPr>
      <dsp:spPr>
        <a:xfrm>
          <a:off x="5447237"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4C34BA4E-C2BC-4D06-B3E3-68B54B6FF91C}">
      <dsp:nvSpPr>
        <dsp:cNvPr id="0" name=""/>
        <dsp:cNvSpPr/>
      </dsp:nvSpPr>
      <dsp:spPr>
        <a:xfrm>
          <a:off x="329183" y="3620770"/>
          <a:ext cx="7571232" cy="678894"/>
        </a:xfrm>
        <a:prstGeom prst="leftRightArrow">
          <a:avLst/>
        </a:prstGeom>
        <a:solidFill>
          <a:srgbClr val="10CF9B">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6ABFD-74E0-4890-90FF-6B3F9F623729}">
      <dsp:nvSpPr>
        <dsp:cNvPr id="0" name=""/>
        <dsp:cNvSpPr/>
      </dsp:nvSpPr>
      <dsp:spPr>
        <a:xfrm>
          <a:off x="0" y="32675"/>
          <a:ext cx="8532091" cy="114921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Memur ve hizmetlilere geçici görev harcırahı olarak yol gideri ile gündelik</a:t>
          </a:r>
          <a:endParaRPr lang="tr-TR" sz="2400" kern="1200" dirty="0">
            <a:latin typeface="Arial"/>
            <a:ea typeface="+mn-ea"/>
            <a:cs typeface="+mn-cs"/>
          </a:endParaRPr>
        </a:p>
      </dsp:txBody>
      <dsp:txXfrm>
        <a:off x="56100" y="88775"/>
        <a:ext cx="8419891" cy="1037013"/>
      </dsp:txXfrm>
    </dsp:sp>
    <dsp:sp modelId="{EFD998F0-3D67-46BB-B852-449394BCF345}">
      <dsp:nvSpPr>
        <dsp:cNvPr id="0" name=""/>
        <dsp:cNvSpPr/>
      </dsp:nvSpPr>
      <dsp:spPr>
        <a:xfrm>
          <a:off x="0" y="1354688"/>
          <a:ext cx="8532091" cy="1123200"/>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İkametgâh veya görev mahalli ile istasyon, iskele, terminal, HAVAŞ veya durak arasındaki taşıt gideri</a:t>
          </a:r>
          <a:endParaRPr lang="tr-TR" sz="2400" kern="1200" dirty="0">
            <a:latin typeface="Arial"/>
            <a:ea typeface="+mn-ea"/>
            <a:cs typeface="+mn-cs"/>
          </a:endParaRPr>
        </a:p>
      </dsp:txBody>
      <dsp:txXfrm>
        <a:off x="54830" y="1409518"/>
        <a:ext cx="8422431" cy="1013540"/>
      </dsp:txXfrm>
    </dsp:sp>
    <dsp:sp modelId="{93239550-FC01-4551-B547-E3816773AC20}">
      <dsp:nvSpPr>
        <dsp:cNvPr id="0" name=""/>
        <dsp:cNvSpPr/>
      </dsp:nvSpPr>
      <dsp:spPr>
        <a:xfrm>
          <a:off x="6996" y="2650688"/>
          <a:ext cx="8518098" cy="898919"/>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Hamal gideri </a:t>
          </a:r>
          <a:endParaRPr lang="tr-TR" sz="2400" kern="1200" dirty="0">
            <a:latin typeface="Arial"/>
            <a:ea typeface="+mn-ea"/>
            <a:cs typeface="+mn-cs"/>
          </a:endParaRPr>
        </a:p>
      </dsp:txBody>
      <dsp:txXfrm>
        <a:off x="50878" y="2694570"/>
        <a:ext cx="8430334" cy="811155"/>
      </dsp:txXfrm>
    </dsp:sp>
    <dsp:sp modelId="{9E66077F-715A-4D3F-B93E-4848C524759E}">
      <dsp:nvSpPr>
        <dsp:cNvPr id="0" name=""/>
        <dsp:cNvSpPr/>
      </dsp:nvSpPr>
      <dsp:spPr>
        <a:xfrm>
          <a:off x="0" y="3722408"/>
          <a:ext cx="8532091" cy="848162"/>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Bagaj gideri (Cins ve adedi beyannamede gösterilmek suretiyle)</a:t>
          </a:r>
          <a:endParaRPr lang="tr-TR" sz="2400" kern="1200" dirty="0">
            <a:latin typeface="Arial"/>
            <a:ea typeface="+mn-ea"/>
            <a:cs typeface="+mn-cs"/>
          </a:endParaRPr>
        </a:p>
      </dsp:txBody>
      <dsp:txXfrm>
        <a:off x="41404" y="3763812"/>
        <a:ext cx="8449283" cy="765354"/>
      </dsp:txXfrm>
    </dsp:sp>
    <dsp:sp modelId="{A19E5F75-5873-4C6E-A268-5C5D0BAB264F}">
      <dsp:nvSpPr>
        <dsp:cNvPr id="0" name=""/>
        <dsp:cNvSpPr/>
      </dsp:nvSpPr>
      <dsp:spPr>
        <a:xfrm>
          <a:off x="0" y="4743370"/>
          <a:ext cx="8532091" cy="872265"/>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Konaklama Gideri</a:t>
          </a:r>
          <a:endParaRPr lang="tr-TR" sz="2800" kern="1200" dirty="0"/>
        </a:p>
      </dsp:txBody>
      <dsp:txXfrm>
        <a:off x="42580" y="4785950"/>
        <a:ext cx="8446931" cy="7871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98864-0B2A-48C8-BF15-A6291E7EDD6F}">
      <dsp:nvSpPr>
        <dsp:cNvPr id="0" name=""/>
        <dsp:cNvSpPr/>
      </dsp:nvSpPr>
      <dsp:spPr>
        <a:xfrm>
          <a:off x="0" y="127382"/>
          <a:ext cx="8382001" cy="1302785"/>
        </a:xfrm>
        <a:prstGeom prst="roundRect">
          <a:avLst/>
        </a:prstGeom>
        <a:solidFill>
          <a:srgbClr val="0BD0D9">
            <a:shade val="5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ysClr val="window" lastClr="FFFFFF"/>
              </a:solidFill>
              <a:latin typeface="Arial"/>
              <a:ea typeface="+mn-ea"/>
              <a:cs typeface="+mn-cs"/>
            </a:rPr>
            <a:t>a) Kanunun 33/b fıkrasında sayılan Denetim elemanlarına görev süresince gündeliklerinin %50 artırımlı olarak,</a:t>
          </a:r>
          <a:endParaRPr lang="tr-TR" sz="2400" kern="1200" dirty="0">
            <a:solidFill>
              <a:sysClr val="window" lastClr="FFFFFF"/>
            </a:solidFill>
            <a:latin typeface="Arial"/>
            <a:ea typeface="+mn-ea"/>
            <a:cs typeface="+mn-cs"/>
          </a:endParaRPr>
        </a:p>
      </dsp:txBody>
      <dsp:txXfrm>
        <a:off x="63597" y="190979"/>
        <a:ext cx="8254807" cy="1175591"/>
      </dsp:txXfrm>
    </dsp:sp>
    <dsp:sp modelId="{6FD96160-D05E-4A3D-AFAB-78F51A856ACD}">
      <dsp:nvSpPr>
        <dsp:cNvPr id="0" name=""/>
        <dsp:cNvSpPr/>
      </dsp:nvSpPr>
      <dsp:spPr>
        <a:xfrm>
          <a:off x="0" y="1614488"/>
          <a:ext cx="8382001" cy="1984320"/>
        </a:xfrm>
        <a:prstGeom prst="roundRect">
          <a:avLst/>
        </a:prstGeom>
        <a:solidFill>
          <a:srgbClr val="0BD0D9">
            <a:shade val="50000"/>
            <a:hueOff val="62151"/>
            <a:satOff val="-17442"/>
            <a:lumOff val="2448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ysClr val="window" lastClr="FFFFFF"/>
              </a:solidFill>
              <a:latin typeface="Arial"/>
              <a:ea typeface="+mn-ea"/>
              <a:cs typeface="+mn-cs"/>
            </a:rPr>
            <a:t>b)Diğer memur ve hizmetlilere ise her görevlendirmede ve görevlendirmenin </a:t>
          </a:r>
          <a:r>
            <a:rPr lang="tr-TR" sz="2400" kern="1200" dirty="0" smtClean="0">
              <a:solidFill>
                <a:schemeClr val="bg1"/>
              </a:solidFill>
              <a:latin typeface="Arial"/>
              <a:ea typeface="+mn-ea"/>
              <a:cs typeface="+mn-cs"/>
            </a:rPr>
            <a:t>ilk  on günü için </a:t>
          </a:r>
          <a:r>
            <a:rPr lang="tr-TR" sz="2400" kern="1200" dirty="0" smtClean="0">
              <a:solidFill>
                <a:srgbClr val="FF3300"/>
              </a:solidFill>
              <a:latin typeface="Arial"/>
              <a:ea typeface="+mn-ea"/>
              <a:cs typeface="+mn-cs"/>
            </a:rPr>
            <a:t>gündeliklerinin %50 artırımlı miktarı, </a:t>
          </a:r>
          <a:r>
            <a:rPr lang="tr-TR" sz="2400" kern="1200" dirty="0" smtClean="0">
              <a:solidFill>
                <a:schemeClr val="bg1"/>
              </a:solidFill>
              <a:latin typeface="Arial"/>
              <a:ea typeface="+mn-ea"/>
              <a:cs typeface="+mn-cs"/>
            </a:rPr>
            <a:t>takip eden 80 gün için </a:t>
          </a:r>
          <a:r>
            <a:rPr lang="tr-TR" sz="2400" kern="1200" dirty="0" smtClean="0">
              <a:solidFill>
                <a:srgbClr val="FF3300"/>
              </a:solidFill>
              <a:latin typeface="Arial"/>
              <a:ea typeface="+mn-ea"/>
              <a:cs typeface="+mn-cs"/>
            </a:rPr>
            <a:t>gündeliklerinin %50’si, </a:t>
          </a:r>
          <a:r>
            <a:rPr lang="tr-TR" sz="2400" kern="1200" dirty="0" smtClean="0">
              <a:solidFill>
                <a:schemeClr val="bg1"/>
              </a:solidFill>
              <a:latin typeface="Arial"/>
              <a:ea typeface="+mn-ea"/>
              <a:cs typeface="+mn-cs"/>
            </a:rPr>
            <a:t>müteakip 90 gün için ise</a:t>
          </a:r>
          <a:r>
            <a:rPr lang="tr-TR" sz="2400" kern="1200" dirty="0" smtClean="0">
              <a:solidFill>
                <a:srgbClr val="FF3300"/>
              </a:solidFill>
              <a:latin typeface="Arial"/>
              <a:ea typeface="+mn-ea"/>
              <a:cs typeface="+mn-cs"/>
            </a:rPr>
            <a:t> gündeliklerinin %40’ı ile </a:t>
          </a:r>
          <a:r>
            <a:rPr lang="tr-TR" sz="2400" kern="1200" dirty="0" smtClean="0">
              <a:solidFill>
                <a:sysClr val="window" lastClr="FFFFFF"/>
              </a:solidFill>
              <a:latin typeface="Arial"/>
              <a:ea typeface="+mn-ea"/>
              <a:cs typeface="+mn-cs"/>
            </a:rPr>
            <a:t>sınırlı olmak üzere,</a:t>
          </a:r>
          <a:endParaRPr lang="tr-TR" sz="2400" kern="1200" dirty="0">
            <a:solidFill>
              <a:sysClr val="window" lastClr="FFFFFF"/>
            </a:solidFill>
            <a:latin typeface="Arial"/>
            <a:ea typeface="+mn-ea"/>
            <a:cs typeface="+mn-cs"/>
          </a:endParaRPr>
        </a:p>
      </dsp:txBody>
      <dsp:txXfrm>
        <a:off x="96867" y="1711355"/>
        <a:ext cx="8188267" cy="1790586"/>
      </dsp:txXfrm>
    </dsp:sp>
    <dsp:sp modelId="{C25FD32F-59F8-49E9-A2AB-C308CBCD97DB}">
      <dsp:nvSpPr>
        <dsp:cNvPr id="0" name=""/>
        <dsp:cNvSpPr/>
      </dsp:nvSpPr>
      <dsp:spPr>
        <a:xfrm>
          <a:off x="0" y="3783128"/>
          <a:ext cx="8382001" cy="198432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chemeClr val="bg1"/>
              </a:solidFill>
              <a:latin typeface="Arial"/>
              <a:ea typeface="+mn-ea"/>
              <a:cs typeface="+mn-cs"/>
            </a:rPr>
            <a:t>yurt içinde </a:t>
          </a:r>
          <a:r>
            <a:rPr lang="tr-TR" sz="2400" kern="1200" dirty="0" smtClean="0">
              <a:solidFill>
                <a:sysClr val="window" lastClr="FFFFFF"/>
              </a:solidFill>
              <a:latin typeface="Arial"/>
              <a:ea typeface="+mn-ea"/>
              <a:cs typeface="+mn-cs"/>
            </a:rPr>
            <a:t>yatacak yer temini için ödedikleri ücretleri belgelendirmeleri koşuluyla ve belge bedelini aşmamak üzere </a:t>
          </a:r>
          <a:r>
            <a:rPr lang="tr-TR" sz="2400" kern="1200" dirty="0" smtClean="0">
              <a:solidFill>
                <a:srgbClr val="FF3300"/>
              </a:solidFill>
              <a:latin typeface="Arial"/>
              <a:ea typeface="+mn-ea"/>
              <a:cs typeface="+mn-cs"/>
            </a:rPr>
            <a:t>“konaklama gideri” </a:t>
          </a:r>
          <a:r>
            <a:rPr lang="tr-TR" sz="2400" kern="1200" dirty="0" smtClean="0">
              <a:solidFill>
                <a:sysClr val="window" lastClr="FFFFFF"/>
              </a:solidFill>
              <a:latin typeface="Arial"/>
              <a:ea typeface="+mn-ea"/>
              <a:cs typeface="+mn-cs"/>
            </a:rPr>
            <a:t>olarak ayrıca ödenir. </a:t>
          </a:r>
          <a:endParaRPr lang="tr-TR" sz="2400" kern="1200" dirty="0">
            <a:solidFill>
              <a:sysClr val="window" lastClr="FFFFFF"/>
            </a:solidFill>
            <a:latin typeface="Arial"/>
            <a:ea typeface="+mn-ea"/>
            <a:cs typeface="+mn-cs"/>
          </a:endParaRPr>
        </a:p>
      </dsp:txBody>
      <dsp:txXfrm>
        <a:off x="96867" y="3879995"/>
        <a:ext cx="8188267" cy="1790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8B501-95E1-45BA-864B-F6B5ACD5BA2C}">
      <dsp:nvSpPr>
        <dsp:cNvPr id="0" name=""/>
        <dsp:cNvSpPr/>
      </dsp:nvSpPr>
      <dsp:spPr>
        <a:xfrm>
          <a:off x="0" y="34359"/>
          <a:ext cx="8363527" cy="926639"/>
        </a:xfrm>
        <a:prstGeom prst="roundRect">
          <a:avLst/>
        </a:prstGeom>
        <a:solidFill>
          <a:schemeClr val="accent1"/>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Resmi bir görevle memuriyet mahalli içinde bir yere gönderilenlere gündelik verilmez. </a:t>
          </a:r>
          <a:endParaRPr lang="tr-TR" sz="2400" kern="1200" dirty="0">
            <a:solidFill>
              <a:srgbClr val="002060"/>
            </a:solidFill>
            <a:latin typeface="Arial"/>
            <a:ea typeface="+mn-ea"/>
            <a:cs typeface="+mn-cs"/>
          </a:endParaRPr>
        </a:p>
      </dsp:txBody>
      <dsp:txXfrm>
        <a:off x="45235" y="79594"/>
        <a:ext cx="8273057" cy="836169"/>
      </dsp:txXfrm>
    </dsp:sp>
    <dsp:sp modelId="{0C38C923-CCC8-4388-B50B-76FB8B630DB0}">
      <dsp:nvSpPr>
        <dsp:cNvPr id="0" name=""/>
        <dsp:cNvSpPr/>
      </dsp:nvSpPr>
      <dsp:spPr>
        <a:xfrm>
          <a:off x="0" y="1030119"/>
          <a:ext cx="8363527" cy="926639"/>
        </a:xfrm>
        <a:prstGeom prst="roundRect">
          <a:avLst/>
        </a:prstGeom>
        <a:solidFill>
          <a:srgbClr val="0BD0D9">
            <a:shade val="50000"/>
            <a:hueOff val="49721"/>
            <a:satOff val="-13954"/>
            <a:lumOff val="19588"/>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Geçici bir görevle memuriyet mahalli dışındaki bir yere gönderilenlerden, buralarda ve yolda </a:t>
          </a:r>
          <a:endParaRPr lang="tr-TR" sz="2400" kern="1200" dirty="0">
            <a:solidFill>
              <a:srgbClr val="002060"/>
            </a:solidFill>
            <a:latin typeface="Arial"/>
            <a:ea typeface="+mn-ea"/>
            <a:cs typeface="+mn-cs"/>
          </a:endParaRPr>
        </a:p>
      </dsp:txBody>
      <dsp:txXfrm>
        <a:off x="45235" y="1075354"/>
        <a:ext cx="8273057" cy="836169"/>
      </dsp:txXfrm>
    </dsp:sp>
    <dsp:sp modelId="{A00C4DD2-1898-47C9-8F10-9EED2B32A21E}">
      <dsp:nvSpPr>
        <dsp:cNvPr id="0" name=""/>
        <dsp:cNvSpPr/>
      </dsp:nvSpPr>
      <dsp:spPr>
        <a:xfrm>
          <a:off x="0" y="2025879"/>
          <a:ext cx="8363527" cy="926639"/>
        </a:xfrm>
        <a:prstGeom prst="roundRect">
          <a:avLst/>
        </a:prstGeom>
        <a:solidFill>
          <a:schemeClr val="accent1">
            <a:lumMod val="40000"/>
            <a:lumOff val="60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öğle (saat 13.00) ve </a:t>
          </a:r>
          <a:endParaRPr lang="tr-TR" sz="2400" kern="1200" dirty="0">
            <a:solidFill>
              <a:srgbClr val="002060"/>
            </a:solidFill>
            <a:latin typeface="Arial"/>
            <a:ea typeface="+mn-ea"/>
            <a:cs typeface="+mn-cs"/>
          </a:endParaRPr>
        </a:p>
      </dsp:txBody>
      <dsp:txXfrm>
        <a:off x="45235" y="2071114"/>
        <a:ext cx="8273057" cy="836169"/>
      </dsp:txXfrm>
    </dsp:sp>
    <dsp:sp modelId="{BE247942-0EB8-4128-9DF2-76076FBCC14A}">
      <dsp:nvSpPr>
        <dsp:cNvPr id="0" name=""/>
        <dsp:cNvSpPr/>
      </dsp:nvSpPr>
      <dsp:spPr>
        <a:xfrm>
          <a:off x="0" y="3021639"/>
          <a:ext cx="8363527" cy="926639"/>
        </a:xfrm>
        <a:prstGeom prst="roundRect">
          <a:avLst/>
        </a:prstGeom>
        <a:solidFill>
          <a:srgbClr val="0BD0D9">
            <a:shade val="50000"/>
            <a:hueOff val="99442"/>
            <a:satOff val="-27907"/>
            <a:lumOff val="3917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akşam (saat 19.00) yemeği zamanlarından</a:t>
          </a:r>
          <a:endParaRPr lang="tr-TR" sz="2400" kern="1200" dirty="0">
            <a:solidFill>
              <a:srgbClr val="002060"/>
            </a:solidFill>
            <a:latin typeface="Arial"/>
            <a:ea typeface="+mn-ea"/>
            <a:cs typeface="+mn-cs"/>
          </a:endParaRPr>
        </a:p>
      </dsp:txBody>
      <dsp:txXfrm>
        <a:off x="45235" y="3066874"/>
        <a:ext cx="8273057" cy="836169"/>
      </dsp:txXfrm>
    </dsp:sp>
    <dsp:sp modelId="{3628E7C9-BD3F-458B-B329-330B618CC6EE}">
      <dsp:nvSpPr>
        <dsp:cNvPr id="0" name=""/>
        <dsp:cNvSpPr/>
      </dsp:nvSpPr>
      <dsp:spPr>
        <a:xfrm>
          <a:off x="0" y="4017399"/>
          <a:ext cx="8363527" cy="926639"/>
        </a:xfrm>
        <a:prstGeom prst="roundRect">
          <a:avLst/>
        </a:prstGeom>
        <a:solidFill>
          <a:schemeClr val="accent5">
            <a:lumMod val="60000"/>
            <a:lumOff val="40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birini geçirenlere 1/3, ikisini geçirenlere 2/3 oranında ve geceyi de geçirenlere tam gündelik verilir.</a:t>
          </a:r>
          <a:endParaRPr lang="tr-TR" sz="2400" kern="1200" dirty="0">
            <a:solidFill>
              <a:srgbClr val="002060"/>
            </a:solidFill>
            <a:latin typeface="Arial"/>
            <a:ea typeface="+mn-ea"/>
            <a:cs typeface="+mn-cs"/>
          </a:endParaRPr>
        </a:p>
      </dsp:txBody>
      <dsp:txXfrm>
        <a:off x="45235" y="4062634"/>
        <a:ext cx="8273057" cy="8361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1BB90-259D-4618-B382-155B7B018DA5}">
      <dsp:nvSpPr>
        <dsp:cNvPr id="0" name=""/>
        <dsp:cNvSpPr/>
      </dsp:nvSpPr>
      <dsp:spPr>
        <a:xfrm>
          <a:off x="0" y="393251"/>
          <a:ext cx="8224982" cy="1316250"/>
        </a:xfrm>
        <a:prstGeom prst="roundRect">
          <a:avLst/>
        </a:prstGeom>
        <a:solidFill>
          <a:schemeClr val="accent1"/>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Örnek: Sabah saat 08.00 de gidilen ve saat 13.00’ten önce dönülen bir geçici görevlendirmede gündelik ödenmeyecek, sadece yol masrafı verilecektir. </a:t>
          </a:r>
          <a:endParaRPr lang="tr-TR" sz="2500" kern="1200" dirty="0">
            <a:solidFill>
              <a:sysClr val="window" lastClr="FFFFFF"/>
            </a:solidFill>
            <a:latin typeface="Arial"/>
            <a:ea typeface="+mn-ea"/>
            <a:cs typeface="+mn-cs"/>
          </a:endParaRPr>
        </a:p>
      </dsp:txBody>
      <dsp:txXfrm>
        <a:off x="64254" y="457505"/>
        <a:ext cx="8096474" cy="1187742"/>
      </dsp:txXfrm>
    </dsp:sp>
    <dsp:sp modelId="{9E373539-0E2C-486C-A5FC-BCE0A16FB97A}">
      <dsp:nvSpPr>
        <dsp:cNvPr id="0" name=""/>
        <dsp:cNvSpPr/>
      </dsp:nvSpPr>
      <dsp:spPr>
        <a:xfrm>
          <a:off x="0" y="1781502"/>
          <a:ext cx="8224982" cy="1316250"/>
        </a:xfrm>
        <a:prstGeom prst="roundRect">
          <a:avLst/>
        </a:prstGeom>
        <a:solidFill>
          <a:srgbClr val="00B0F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Gecenin tanımı Türk Ceza Kanunun da ;güneş battıktan 1 saat sonra başlar ve güneş doğmasından 1 saat evele kadar devam eden süre olarak tanımlanmıştır.</a:t>
          </a:r>
          <a:endParaRPr lang="tr-TR" sz="2500" kern="1200" dirty="0">
            <a:solidFill>
              <a:sysClr val="window" lastClr="FFFFFF"/>
            </a:solidFill>
            <a:latin typeface="Arial"/>
            <a:ea typeface="+mn-ea"/>
            <a:cs typeface="+mn-cs"/>
          </a:endParaRPr>
        </a:p>
      </dsp:txBody>
      <dsp:txXfrm>
        <a:off x="64254" y="1845756"/>
        <a:ext cx="8096474" cy="1187742"/>
      </dsp:txXfrm>
    </dsp:sp>
    <dsp:sp modelId="{D3AFBE3B-F1A7-4297-80AA-86859E413645}">
      <dsp:nvSpPr>
        <dsp:cNvPr id="0" name=""/>
        <dsp:cNvSpPr/>
      </dsp:nvSpPr>
      <dsp:spPr>
        <a:xfrm>
          <a:off x="0" y="3169752"/>
          <a:ext cx="8224982" cy="131625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Seyahat müddetinin her 24 saati aşan kesri tam gün sayılır (md.43) .</a:t>
          </a:r>
          <a:endParaRPr lang="tr-TR" sz="2500" kern="1200" dirty="0">
            <a:solidFill>
              <a:sysClr val="window" lastClr="FFFFFF"/>
            </a:solidFill>
            <a:latin typeface="Arial"/>
            <a:ea typeface="+mn-ea"/>
            <a:cs typeface="+mn-cs"/>
          </a:endParaRPr>
        </a:p>
      </dsp:txBody>
      <dsp:txXfrm>
        <a:off x="64254" y="3234006"/>
        <a:ext cx="8096474" cy="11877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AA0F25A-5EDE-4E0B-8834-3191B22A943D}" type="datetimeFigureOut">
              <a:rPr lang="tr-TR" smtClean="0"/>
              <a:t>27.10.2021</a:t>
            </a:fld>
            <a:endParaRPr lang="tr-TR"/>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6B435CC-9130-46CF-AF70-D47D3A663F88}" type="slidenum">
              <a:rPr lang="tr-TR" smtClean="0"/>
              <a:t>‹#›</a:t>
            </a:fld>
            <a:endParaRPr lang="tr-TR"/>
          </a:p>
        </p:txBody>
      </p:sp>
    </p:spTree>
    <p:extLst>
      <p:ext uri="{BB962C8B-B14F-4D97-AF65-F5344CB8AC3E}">
        <p14:creationId xmlns:p14="http://schemas.microsoft.com/office/powerpoint/2010/main" val="89281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180 GÜN İÇİN ÖDENMEZ </a:t>
            </a:r>
            <a:endParaRPr lang="tr-TR" dirty="0"/>
          </a:p>
        </p:txBody>
      </p:sp>
      <p:sp>
        <p:nvSpPr>
          <p:cNvPr id="4" name="Slayt Numarası Yer Tutucusu 3"/>
          <p:cNvSpPr>
            <a:spLocks noGrp="1"/>
          </p:cNvSpPr>
          <p:nvPr>
            <p:ph type="sldNum" sz="quarter" idx="10"/>
          </p:nvPr>
        </p:nvSpPr>
        <p:spPr/>
        <p:txBody>
          <a:bodyPr/>
          <a:lstStyle/>
          <a:p>
            <a:fld id="{C6B435CC-9130-46CF-AF70-D47D3A663F88}" type="slidenum">
              <a:rPr lang="tr-TR" smtClean="0"/>
              <a:t>20</a:t>
            </a:fld>
            <a:endParaRPr lang="tr-TR"/>
          </a:p>
        </p:txBody>
      </p:sp>
    </p:spTree>
    <p:extLst>
      <p:ext uri="{BB962C8B-B14F-4D97-AF65-F5344CB8AC3E}">
        <p14:creationId xmlns:p14="http://schemas.microsoft.com/office/powerpoint/2010/main" val="4002581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915133802"/>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78959216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402438527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236508670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8BDE4F-7936-42D4-A828-4A2B7A490D00}"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671140446"/>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68BDE4F-7936-42D4-A828-4A2B7A490D00}"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56897631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8BDE4F-7936-42D4-A828-4A2B7A490D00}"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64756072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68BDE4F-7936-42D4-A828-4A2B7A490D00}"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904175125"/>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BDE4F-7936-42D4-A828-4A2B7A490D00}"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1371012567"/>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8BDE4F-7936-42D4-A828-4A2B7A490D00}"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144218464"/>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8BDE4F-7936-42D4-A828-4A2B7A490D00}"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01090613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BDE4F-7936-42D4-A828-4A2B7A490D00}" type="datetimeFigureOut">
              <a:rPr lang="tr-TR" smtClean="0"/>
              <a:t>27.10.2021</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2A136-FC84-4BBB-954A-BD749BE4E948}" type="slidenum">
              <a:rPr lang="tr-TR" smtClean="0"/>
              <a:t>‹#›</a:t>
            </a:fld>
            <a:endParaRPr lang="tr-TR"/>
          </a:p>
        </p:txBody>
      </p:sp>
    </p:spTree>
    <p:extLst>
      <p:ext uri="{BB962C8B-B14F-4D97-AF65-F5344CB8AC3E}">
        <p14:creationId xmlns:p14="http://schemas.microsoft.com/office/powerpoint/2010/main" val="364784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prism/>
      </p:transition>
    </mc:Choice>
    <mc:Fallback>
      <p:transition>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8-H-Cetveli-6245-Sayili-Harcirah-Kanunu-Hukumleri-Uyarinca-Verilecek-Gundelik-ve-Tazminat-Tutarlari.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YURDI&#350;I%20G&#220;NDEL&#304;KLERE%20DA&#304;R%20KARAR.pdf" TargetMode="External"/></Relationships>
</file>

<file path=ppt/slides/_rels/slide1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G&#214;R&#220;&#350;LER/BAKANLIK%20G&#214;R&#220;&#350;LER&#304;/Memuriyet%20Mahalli%20D&#305;&#351;&#305;nda%20Vekaleten%20G&#246;r.Harc&#305;rah&#305;.pdf" TargetMode="External"/><Relationship Id="rId4" Type="http://schemas.openxmlformats.org/officeDocument/2006/relationships/hyperlink" Target="G&#214;R&#220;&#350;LER/MAL&#304;YE%20BAK.G&#214;R&#220;&#350;LER&#304;/1-MAL&#304;YE_VEKALET%20&#220;CRET&#304;%20HAK.G&#214;R&#220;&#350;%202013.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ARCIRAH%20MEVZUATLARI/YURDI&#350;I%20G&#220;NDEL&#304;KLERE%20DA&#304;R%20KARAR.pdf" TargetMode="External"/><Relationship Id="rId3" Type="http://schemas.openxmlformats.org/officeDocument/2006/relationships/image" Target="../media/image4.png"/><Relationship Id="rId7" Type="http://schemas.openxmlformats.org/officeDocument/2006/relationships/hyperlink" Target="HARCIRAH%20MEVZUATLARI/8-H-Cetveli-6245-Sayili-Harcirah-Kanunu-Hukumleri-Uyarinca-Verilecek-Gundelik-ve-Tazminat-Tutarlari.pdf"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EKLER/tebli&#287;%2038.docx" TargetMode="External"/><Relationship Id="rId5" Type="http://schemas.openxmlformats.org/officeDocument/2006/relationships/hyperlink" Target="HARCIRAH%20MEVZUATLARI/DEVLET%20MEMURLARI%20KANUNU.doc" TargetMode="External"/><Relationship Id="rId4" Type="http://schemas.openxmlformats.org/officeDocument/2006/relationships/hyperlink" Target="HARCIRAH%20MEVZUATLARI/HARCIRAH%20KANUNU.doc" TargetMode="Externa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3.jpeg"/><Relationship Id="rId7" Type="http://schemas.openxmlformats.org/officeDocument/2006/relationships/diagramQuickStyle" Target="../diagrams/quickStyle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png"/><Relationship Id="rId9" Type="http://schemas.microsoft.com/office/2007/relationships/diagramDrawing" Target="../diagrams/drawing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YURDI&#350;I%20G&#220;NDEL&#304;KLERE%20DA&#304;R%20KARAR.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YURDI&#350;I%20G&#220;NDEL&#304;KLERE%20DA&#304;R%20KARAR.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4.png"/><Relationship Id="rId7" Type="http://schemas.openxmlformats.org/officeDocument/2006/relationships/diagramColors" Target="../diagrams/colors5.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png"/><Relationship Id="rId7" Type="http://schemas.openxmlformats.org/officeDocument/2006/relationships/diagramColors" Target="../diagrams/colors6.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G&#214;R&#220;&#350;LER/BAKANLIK%20G&#214;R&#220;&#350;LER&#304;/Ola&#287;an&#252;st&#252;%20halden%20geri%20d&#246;nen%20s&#252;r.g&#246;r.yollu&#287;u.pdf" TargetMode="External"/><Relationship Id="rId4" Type="http://schemas.openxmlformats.org/officeDocument/2006/relationships/hyperlink" Target="G&#214;R&#220;&#350;LER/BAKANLIK%20G&#214;R&#220;&#350;LER&#304;/s&#246;zlemeli%20personel%20s&#252;r.g&#246;r.yollu&#287;u.pdf"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BAKANLIK%20G&#214;R&#220;&#350;LER&#304;/s&#246;z.pers.emeklilik%20taz.g&#246;r&#252;&#351;.pdf"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BAKANLIK%20G&#214;R&#220;&#350;LER&#304;/ge&#231;ici%20g&#246;revde%20seyyar%20g&#246;rev%20taz.g&#246;r&#252;&#351;.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246;n%20mali%20kontrol%20y&#246;netmelik.doc"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MAL&#304;YE%20BAK.G&#214;R&#220;&#350;LER&#304;/MAL&#304;YE%20GE&#199;.G&#214;R.%20SEYYAR%20G&#214;REV%20G&#214;R&#220;&#350;%20%202019.pdf"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ARCIRAH%20MEVZUATLARI/2014%20%20PER&#350;EMBE%20HARCIRAH%20TEBL&#304;&#286;%2039.docx" TargetMode="External"/><Relationship Id="rId4" Type="http://schemas.openxmlformats.org/officeDocument/2006/relationships/hyperlink" Target="Harc&#305;rah%20son%20g&#246;r&#252;&#3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0281" cy="3648456"/>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84945" y="1570182"/>
            <a:ext cx="2781020" cy="2781020"/>
          </a:xfrm>
          <a:prstGeom prst="rect">
            <a:avLst/>
          </a:prstGeom>
        </p:spPr>
      </p:pic>
      <p:sp>
        <p:nvSpPr>
          <p:cNvPr id="4" name="Metin kutusu 3"/>
          <p:cNvSpPr txBox="1"/>
          <p:nvPr/>
        </p:nvSpPr>
        <p:spPr>
          <a:xfrm>
            <a:off x="674254" y="4515339"/>
            <a:ext cx="7997213" cy="1261884"/>
          </a:xfrm>
          <a:prstGeom prst="rect">
            <a:avLst/>
          </a:prstGeom>
          <a:noFill/>
        </p:spPr>
        <p:txBody>
          <a:bodyPr wrap="square" rtlCol="0">
            <a:spAutoFit/>
          </a:bodyPr>
          <a:lstStyle/>
          <a:p>
            <a:r>
              <a:rPr lang="tr-TR" sz="40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tr-TR" sz="36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6245 Sayılı Harcırah Kanunu</a:t>
            </a:r>
          </a:p>
          <a:p>
            <a:endParaRPr lang="tr-TR" sz="36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5" name="Dikdörtgen 4"/>
          <p:cNvSpPr/>
          <p:nvPr/>
        </p:nvSpPr>
        <p:spPr>
          <a:xfrm>
            <a:off x="729673" y="328827"/>
            <a:ext cx="7886376" cy="1077218"/>
          </a:xfrm>
          <a:prstGeom prst="rect">
            <a:avLst/>
          </a:prstGeom>
        </p:spPr>
        <p:txBody>
          <a:bodyPr wrap="square">
            <a:spAutoFit/>
          </a:bodyPr>
          <a:lstStyle/>
          <a:p>
            <a:r>
              <a:rPr lang="tr-TR" sz="3600" b="1" dirty="0" smtClean="0">
                <a:solidFill>
                  <a:srgbClr val="FF0000"/>
                </a:solidFill>
              </a:rPr>
              <a:t>     </a:t>
            </a:r>
            <a:r>
              <a:rPr lang="tr-TR" sz="28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2800" b="1" dirty="0">
              <a:solidFill>
                <a:srgbClr val="FF0000"/>
              </a:solidFill>
              <a:latin typeface="Times New Roman" panose="02020603050405020304" pitchFamily="18" charset="0"/>
              <a:cs typeface="Times New Roman" panose="02020603050405020304" pitchFamily="18" charset="0"/>
            </a:endParaRPr>
          </a:p>
          <a:p>
            <a:r>
              <a:rPr lang="tr-TR" sz="2800" b="1" dirty="0">
                <a:solidFill>
                  <a:srgbClr val="FF0000"/>
                </a:solidFill>
                <a:latin typeface="Times New Roman" panose="02020603050405020304" pitchFamily="18" charset="0"/>
                <a:cs typeface="Times New Roman" panose="02020603050405020304" pitchFamily="18" charset="0"/>
              </a:rPr>
              <a:t> </a:t>
            </a:r>
            <a:r>
              <a:rPr lang="tr-TR" sz="2800" b="1" dirty="0" smtClean="0">
                <a:solidFill>
                  <a:srgbClr val="FF0000"/>
                </a:solidFill>
                <a:latin typeface="Times New Roman" panose="02020603050405020304" pitchFamily="18" charset="0"/>
                <a:cs typeface="Times New Roman" panose="02020603050405020304" pitchFamily="18" charset="0"/>
              </a:rPr>
              <a:t>        </a:t>
            </a:r>
            <a:r>
              <a:rPr lang="tr-TR" sz="1600" b="1" dirty="0" smtClean="0">
                <a:solidFill>
                  <a:srgbClr val="FF0000"/>
                </a:solidFill>
                <a:latin typeface="Times New Roman" panose="02020603050405020304" pitchFamily="18" charset="0"/>
                <a:cs typeface="Times New Roman" panose="02020603050405020304" pitchFamily="18" charset="0"/>
              </a:rPr>
              <a:t>İDARİ İŞLER VE KOORDİNASYON DAİRE BAŞKANLIĞI</a:t>
            </a:r>
            <a:endParaRPr lang="tr-TR"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107797"/>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457200" y="193964"/>
            <a:ext cx="8229600" cy="6096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AİLE FERTLERİ</a:t>
            </a:r>
          </a:p>
        </p:txBody>
      </p:sp>
      <p:sp>
        <p:nvSpPr>
          <p:cNvPr id="5" name="Rectangle 3"/>
          <p:cNvSpPr txBox="1">
            <a:spLocks noChangeArrowheads="1"/>
          </p:cNvSpPr>
          <p:nvPr/>
        </p:nvSpPr>
        <p:spPr bwMode="auto">
          <a:xfrm>
            <a:off x="286327" y="1071418"/>
            <a:ext cx="8488217" cy="568036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buClr>
                <a:srgbClr val="F49100"/>
              </a:buClr>
              <a:defRPr/>
            </a:pPr>
            <a:r>
              <a:rPr kumimoji="0" lang="tr-TR" sz="2400" b="0" i="0" u="none" strike="noStrike" kern="0" cap="none" spc="0" normalizeH="0" baseline="0" noProof="0" dirty="0" smtClean="0">
                <a:ln>
                  <a:noFill/>
                </a:ln>
                <a:solidFill>
                  <a:sysClr val="windowText" lastClr="000000"/>
                </a:solidFill>
                <a:effectLst/>
                <a:uLnTx/>
                <a:uFillTx/>
                <a:latin typeface="Arial"/>
              </a:rPr>
              <a:t>Memur ve hizmetlinin; harcırah verilmesini gerektiren olay sırasında;</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kumimoji="0" lang="tr-TR" sz="2400" b="0" i="0" u="none" strike="noStrike" kern="0" cap="none" spc="0" normalizeH="0" baseline="0" noProof="0" dirty="0" smtClean="0">
                <a:ln>
                  <a:noFill/>
                </a:ln>
                <a:effectLst/>
                <a:uLnTx/>
                <a:uFillTx/>
                <a:latin typeface="Arial"/>
              </a:rPr>
              <a:t>evlilik bağıyla bağlı olduğu </a:t>
            </a:r>
            <a:r>
              <a:rPr kumimoji="0" lang="tr-TR" sz="2400" b="0" i="0" u="none" strike="noStrike" kern="0" cap="none" spc="0" normalizeH="0" baseline="0" noProof="0" dirty="0" smtClean="0">
                <a:ln>
                  <a:noFill/>
                </a:ln>
                <a:solidFill>
                  <a:srgbClr val="FF3300"/>
                </a:solidFill>
                <a:effectLst/>
                <a:uLnTx/>
                <a:uFillTx/>
                <a:latin typeface="Arial"/>
              </a:rPr>
              <a:t>eşi,</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kumimoji="0" lang="tr-TR" sz="2400" b="0" i="0" u="none" strike="noStrike" kern="0" cap="none" spc="0" normalizeH="0" baseline="0" noProof="0" dirty="0" smtClean="0">
                <a:ln>
                  <a:noFill/>
                </a:ln>
                <a:effectLst/>
                <a:uLnTx/>
                <a:uFillTx/>
                <a:latin typeface="Arial"/>
              </a:rPr>
              <a:t>bakmakla yükümlü olduğu </a:t>
            </a:r>
            <a:r>
              <a:rPr kumimoji="0" lang="tr-TR" sz="2400" b="0" i="0" u="none" strike="noStrike" kern="0" cap="none" spc="0" normalizeH="0" baseline="0" noProof="0" dirty="0" smtClean="0">
                <a:ln>
                  <a:noFill/>
                </a:ln>
                <a:solidFill>
                  <a:srgbClr val="FF0000"/>
                </a:solidFill>
                <a:effectLst/>
                <a:uLnTx/>
                <a:uFillTx/>
                <a:latin typeface="Arial"/>
              </a:rPr>
              <a:t>usul ve füru </a:t>
            </a:r>
            <a:r>
              <a:rPr kumimoji="0" lang="tr-TR" sz="2400" b="0" i="0" u="none" strike="noStrike" kern="0" cap="none" spc="0" normalizeH="0" baseline="0" noProof="0" dirty="0" smtClean="0">
                <a:ln>
                  <a:noFill/>
                </a:ln>
                <a:solidFill>
                  <a:sysClr val="windowText" lastClr="000000"/>
                </a:solidFill>
                <a:effectLst/>
                <a:uLnTx/>
                <a:uFillTx/>
                <a:latin typeface="Arial"/>
              </a:rPr>
              <a:t>(anne, baba ve çocukları) ile </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lang="tr-TR" sz="2400" kern="0" dirty="0" smtClean="0">
                <a:solidFill>
                  <a:sysClr val="windowText" lastClr="000000"/>
                </a:solidFill>
                <a:effectLst/>
                <a:latin typeface="Arial"/>
              </a:rPr>
              <a:t>e</a:t>
            </a:r>
            <a:r>
              <a:rPr kumimoji="0" lang="tr-TR" sz="2400" b="0" i="0" u="none" strike="noStrike" kern="0" cap="none" spc="0" normalizeH="0" baseline="0" noProof="0" dirty="0" err="1" smtClean="0">
                <a:ln>
                  <a:noFill/>
                </a:ln>
                <a:solidFill>
                  <a:sysClr val="windowText" lastClr="000000"/>
                </a:solidFill>
                <a:effectLst/>
                <a:uLnTx/>
                <a:uFillTx/>
                <a:latin typeface="Arial"/>
              </a:rPr>
              <a:t>rkek</a:t>
            </a:r>
            <a:r>
              <a:rPr kumimoji="0" lang="tr-TR" sz="2400" b="0" i="0" u="none" strike="noStrike" kern="0" cap="none" spc="0" normalizeH="0" baseline="0" noProof="0" dirty="0" smtClean="0">
                <a:ln>
                  <a:noFill/>
                </a:ln>
                <a:solidFill>
                  <a:sysClr val="windowText" lastClr="000000"/>
                </a:solidFill>
                <a:effectLst/>
                <a:uLnTx/>
                <a:uFillTx/>
                <a:latin typeface="Arial"/>
              </a:rPr>
              <a:t> ve kız kardeşlerini ifade eder. </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endParaRPr kumimoji="0" lang="tr-TR" sz="2400" b="0" i="0" u="none" strike="noStrike" kern="0" cap="none" spc="0" normalizeH="0" baseline="0" noProof="0" dirty="0" smtClean="0">
              <a:ln>
                <a:noFill/>
              </a:ln>
              <a:solidFill>
                <a:sysClr val="windowText" lastClr="000000"/>
              </a:solidFill>
              <a:effectLst/>
              <a:uLnTx/>
              <a:uFillTx/>
              <a:latin typeface="Arial"/>
            </a:endParaRPr>
          </a:p>
          <a:p>
            <a:pPr algn="just" defTabSz="914400" eaLnBrk="1" hangingPunct="1">
              <a:buClr>
                <a:srgbClr val="F49100"/>
              </a:buClr>
              <a:defRPr/>
            </a:pPr>
            <a:r>
              <a:rPr kumimoji="0" lang="tr-TR" sz="2400" b="0" i="0" u="none" strike="noStrike" kern="0" cap="none" spc="0" normalizeH="0" baseline="0" noProof="0" dirty="0" smtClean="0">
                <a:ln>
                  <a:noFill/>
                </a:ln>
                <a:solidFill>
                  <a:sysClr val="windowText" lastClr="000000"/>
                </a:solidFill>
                <a:effectLst/>
                <a:uLnTx/>
                <a:uFillTx/>
                <a:latin typeface="Arial"/>
              </a:rPr>
              <a:t>Kan bağı olmayanlara (</a:t>
            </a:r>
            <a:r>
              <a:rPr kumimoji="0" lang="tr-TR" sz="2400" b="0" i="0" u="none" strike="noStrike" kern="0" cap="none" spc="0" normalizeH="0" baseline="0" noProof="0" dirty="0" smtClean="0">
                <a:ln>
                  <a:noFill/>
                </a:ln>
                <a:solidFill>
                  <a:srgbClr val="FF0000"/>
                </a:solidFill>
                <a:effectLst/>
                <a:uLnTx/>
                <a:uFillTx/>
                <a:latin typeface="Arial"/>
              </a:rPr>
              <a:t>üvey evlat, kayın valide, kayın ata gibi</a:t>
            </a:r>
            <a:r>
              <a:rPr kumimoji="0" lang="tr-TR" sz="2400" b="0" i="0" u="none" strike="noStrike" kern="0" cap="none" spc="0" normalizeH="0" baseline="0" noProof="0" dirty="0" smtClean="0">
                <a:ln>
                  <a:noFill/>
                </a:ln>
                <a:solidFill>
                  <a:sysClr val="windowText" lastClr="000000"/>
                </a:solidFill>
                <a:effectLst/>
                <a:uLnTx/>
                <a:uFillTx/>
                <a:latin typeface="Arial"/>
              </a:rPr>
              <a:t>) harcırah ödenmez.</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lang="tr-TR" sz="2400" kern="0" dirty="0" smtClean="0">
                <a:solidFill>
                  <a:sysClr val="windowText" lastClr="000000"/>
                </a:solidFill>
                <a:effectLst/>
                <a:latin typeface="Arial"/>
              </a:rPr>
              <a:t>                                 Evlatlık ?</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a:ln>
                <a:noFill/>
              </a:ln>
              <a:solidFill>
                <a:sysClr val="windowText" lastClr="000000"/>
              </a:solidFill>
              <a:effectLst/>
              <a:uLnTx/>
              <a:uFillTx/>
              <a:latin typeface="Arial"/>
            </a:endParaRPr>
          </a:p>
          <a:p>
            <a:pPr algn="just" defTabSz="914400" eaLnBrk="1" hangingPunct="1">
              <a:buClr>
                <a:srgbClr val="F49100"/>
              </a:buClr>
              <a:defRPr/>
            </a:pPr>
            <a:r>
              <a:rPr lang="tr-TR" sz="2000" kern="0" dirty="0">
                <a:solidFill>
                  <a:sysClr val="windowText" lastClr="000000"/>
                </a:solidFill>
                <a:effectLst/>
                <a:latin typeface="Arial"/>
              </a:rPr>
              <a:t>Harcırah Kanununda herhangi bir yaş belirtilmediği için 25 yaşına kadar ve öğrenim gören erkek çocuklara da harcırah verileceği hakkında Sayıştay Kararı bulunmaktadır.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smtClean="0">
              <a:ln>
                <a:noFill/>
              </a:ln>
              <a:solidFill>
                <a:sysClr val="windowText" lastClr="000000"/>
              </a:solidFill>
              <a:effectLst/>
              <a:uLnTx/>
              <a:uFillTx/>
              <a:latin typeface="Arial"/>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62708883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Effect transition="in" filter="fade">
                                      <p:cBhvr>
                                        <p:cTn id="56" dur="1000"/>
                                        <p:tgtEl>
                                          <p:spTgt spid="5">
                                            <p:txEl>
                                              <p:pRg st="8" end="8"/>
                                            </p:txEl>
                                          </p:spTgt>
                                        </p:tgtEl>
                                      </p:cBhvr>
                                    </p:animEffect>
                                    <p:anim calcmode="lin" valueType="num">
                                      <p:cBhvr>
                                        <p:cTn id="57"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Başlık 1"/>
          <p:cNvSpPr txBox="1">
            <a:spLocks/>
          </p:cNvSpPr>
          <p:nvPr/>
        </p:nvSpPr>
        <p:spPr bwMode="auto">
          <a:xfrm>
            <a:off x="888490" y="241549"/>
            <a:ext cx="8229600" cy="570489"/>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HARCIRAH VERİLECEK KİMSELER</a:t>
            </a:r>
            <a:endParaRPr kumimoji="0" lang="tr-TR" sz="3200" b="1" i="0" u="none" strike="noStrike" kern="0" cap="none" spc="0" normalizeH="0" baseline="0" noProof="0" dirty="0">
              <a:ln>
                <a:noFill/>
              </a:ln>
              <a:solidFill>
                <a:srgbClr val="FF0000"/>
              </a:solidFill>
              <a:effectLst>
                <a:outerShdw blurRad="38100" dist="38100" dir="2700000" algn="tl">
                  <a:srgbClr val="000000"/>
                </a:outerShdw>
              </a:effectLst>
              <a:uLnTx/>
              <a:uFillTx/>
              <a:latin typeface="Arial"/>
              <a:ea typeface="+mj-ea"/>
              <a:cs typeface="+mj-cs"/>
            </a:endParaRPr>
          </a:p>
        </p:txBody>
      </p:sp>
      <p:sp>
        <p:nvSpPr>
          <p:cNvPr id="5" name="İçerik Yer Tutucusu 2"/>
          <p:cNvSpPr txBox="1">
            <a:spLocks/>
          </p:cNvSpPr>
          <p:nvPr/>
        </p:nvSpPr>
        <p:spPr bwMode="auto">
          <a:xfrm>
            <a:off x="230909" y="1026156"/>
            <a:ext cx="8455891" cy="555937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1. Bu Kanun kapsamına giren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kurumlarda çalışan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memur ve hizmetliler ile aile fertlerine ve aynı kurumlarda fahri olarak çalışanlara;</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2. Memur veya hizmetli olmamakla beraber kurumlarca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geçici bir vazife ile görevlendirilenlere</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3. Kadrosuzluk dolayısıyla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açıkta kalan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memurlara ve bunların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4. Hizmetlilerden </a:t>
            </a:r>
            <a:r>
              <a:rPr kumimoji="0" lang="tr-TR" sz="2400" b="0" i="0" u="none" strike="noStrike" kern="0" cap="none" spc="0" normalizeH="0" baseline="0" noProof="0" dirty="0" err="1" smtClean="0">
                <a:ln>
                  <a:noFill/>
                </a:ln>
                <a:solidFill>
                  <a:srgbClr val="C00000"/>
                </a:solidFill>
                <a:effectLst/>
                <a:uLnTx/>
                <a:uFillTx/>
                <a:latin typeface="Arial"/>
                <a:ea typeface="+mn-ea"/>
                <a:cs typeface="+mn-cs"/>
              </a:rPr>
              <a:t>cezaen</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 olmamak üzere vazifelerine son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verilenlere ve bunların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5. Memur veya hizmetlinin vefatında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çocuklara refakat ettirilecek memur ve hizmetlilere;……..</a:t>
            </a:r>
          </a:p>
          <a:p>
            <a:pPr marL="0" lvl="0" indent="0" algn="just" defTabSz="914400">
              <a:buClr>
                <a:srgbClr val="F49100"/>
              </a:buClr>
              <a:buNone/>
              <a:defRPr/>
            </a:pPr>
            <a:endParaRPr lang="tr-TR" sz="2400" kern="0" dirty="0" smtClean="0">
              <a:solidFill>
                <a:sysClr val="windowText" lastClr="000000"/>
              </a:solidFill>
              <a:latin typeface="Arial"/>
            </a:endParaRPr>
          </a:p>
          <a:p>
            <a:pPr marL="0" lvl="0" indent="0" algn="just" defTabSz="914400">
              <a:buClr>
                <a:srgbClr val="F49100"/>
              </a:buClr>
              <a:buNone/>
              <a:defRPr/>
            </a:pPr>
            <a:r>
              <a:rPr lang="tr-TR" sz="2000" kern="0" dirty="0" smtClean="0">
                <a:solidFill>
                  <a:srgbClr val="FF0000"/>
                </a:solidFill>
                <a:effectLst/>
                <a:latin typeface="Arial"/>
              </a:rPr>
              <a:t>4/B </a:t>
            </a:r>
            <a:r>
              <a:rPr lang="tr-TR" sz="2000" kern="0" dirty="0" err="1">
                <a:solidFill>
                  <a:srgbClr val="FF0000"/>
                </a:solidFill>
                <a:effectLst/>
                <a:latin typeface="Arial"/>
              </a:rPr>
              <a:t>li</a:t>
            </a:r>
            <a:r>
              <a:rPr lang="tr-TR" sz="2000" kern="0" dirty="0">
                <a:solidFill>
                  <a:srgbClr val="FF0000"/>
                </a:solidFill>
                <a:effectLst/>
                <a:latin typeface="Arial"/>
              </a:rPr>
              <a:t> sözleşmeli personele sürekli görev yolluğu ödenir mi? </a:t>
            </a:r>
            <a:endParaRPr lang="tr-TR" sz="2000" kern="0" dirty="0" smtClean="0">
              <a:solidFill>
                <a:srgbClr val="FF0000"/>
              </a:solidFill>
              <a:effectLst/>
              <a:latin typeface="Arial"/>
            </a:endParaRPr>
          </a:p>
          <a:p>
            <a:pPr marL="0" lvl="0" indent="0" algn="just" defTabSz="914400">
              <a:buClr>
                <a:srgbClr val="F49100"/>
              </a:buClr>
              <a:buNone/>
              <a:defRPr/>
            </a:pPr>
            <a:r>
              <a:rPr lang="tr-TR" sz="2000" kern="0" dirty="0" smtClean="0">
                <a:solidFill>
                  <a:srgbClr val="FF0000"/>
                </a:solidFill>
                <a:effectLst/>
                <a:latin typeface="Arial"/>
              </a:rPr>
              <a:t>(5.Dönem Toplu Sözleşme 2020)</a:t>
            </a:r>
            <a:endParaRPr lang="tr-TR" sz="2000" kern="0" dirty="0">
              <a:solidFill>
                <a:srgbClr val="FF0000"/>
              </a:solidFill>
              <a:effectLst/>
              <a:latin typeface="Arial"/>
            </a:endParaRP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235886163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fade">
                                      <p:cBhvr>
                                        <p:cTn id="49" dur="1000"/>
                                        <p:tgtEl>
                                          <p:spTgt spid="5">
                                            <p:txEl>
                                              <p:pRg st="5" end="5"/>
                                            </p:txEl>
                                          </p:spTgt>
                                        </p:tgtEl>
                                      </p:cBhvr>
                                    </p:animEffect>
                                    <p:anim calcmode="lin" valueType="num">
                                      <p:cBhvr>
                                        <p:cTn id="5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720436" y="365760"/>
            <a:ext cx="8229600" cy="407028"/>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400" kern="0" dirty="0" smtClean="0">
                <a:solidFill>
                  <a:srgbClr val="FF0000"/>
                </a:solidFill>
                <a:effectLst/>
                <a:latin typeface="Arial" panose="020B0604020202020204" pitchFamily="34" charset="0"/>
                <a:cs typeface="Arial" panose="020B0604020202020204" pitchFamily="34" charset="0"/>
              </a:rPr>
              <a:t>HARCIRAH HESABINDA ESAS TUTULACAK YOL</a:t>
            </a:r>
          </a:p>
        </p:txBody>
      </p:sp>
      <p:sp>
        <p:nvSpPr>
          <p:cNvPr id="5" name="Rectangle 5"/>
          <p:cNvSpPr txBox="1">
            <a:spLocks noChangeArrowheads="1"/>
          </p:cNvSpPr>
          <p:nvPr/>
        </p:nvSpPr>
        <p:spPr bwMode="auto">
          <a:xfrm>
            <a:off x="457200" y="1447800"/>
            <a:ext cx="8229600" cy="46783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Gidip gelmeye en uygun yol ve en uygun taşıt aracı;</a:t>
            </a:r>
            <a:r>
              <a:rPr kumimoji="0" lang="tr-TR" altLang="tr-TR" sz="3200" b="0" i="0" u="none" strike="noStrike" kern="0" cap="none" spc="0" normalizeH="0" noProof="0" dirty="0" smtClean="0">
                <a:ln>
                  <a:noFill/>
                </a:ln>
                <a:solidFill>
                  <a:srgbClr val="002060"/>
                </a:solidFill>
                <a:effectLst/>
                <a:uLnTx/>
                <a:uFillTx/>
                <a:latin typeface="Arial"/>
                <a:ea typeface="+mn-ea"/>
                <a:cs typeface="+mn-cs"/>
              </a:rPr>
              <a:t> </a:t>
            </a: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gidilecek yere güvenli ve aktarmasız olarak yolculuk yapılabilen araç ve kullanılan yoldur.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rgbClr val="00206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Kullanılması mutat olan yol ve taşıt aracı; </a:t>
            </a:r>
            <a:r>
              <a:rPr kumimoji="0" lang="tr-TR" altLang="tr-TR" sz="3200" b="0" i="0" u="none" strike="noStrike" kern="0" cap="none" spc="0" normalizeH="0" baseline="0" noProof="0" dirty="0" smtClean="0">
                <a:ln>
                  <a:noFill/>
                </a:ln>
                <a:solidFill>
                  <a:srgbClr val="FF0000"/>
                </a:solidFill>
                <a:effectLst/>
                <a:uLnTx/>
                <a:uFillTx/>
                <a:latin typeface="Arial"/>
                <a:ea typeface="+mn-ea"/>
                <a:cs typeface="+mn-cs"/>
              </a:rPr>
              <a:t>çoğunluğun tercih ettiği </a:t>
            </a: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ve kullandığı yol ve taşıt aracıdır.</a:t>
            </a:r>
          </a:p>
        </p:txBody>
      </p:sp>
    </p:spTree>
    <p:extLst>
      <p:ext uri="{BB962C8B-B14F-4D97-AF65-F5344CB8AC3E}">
        <p14:creationId xmlns:p14="http://schemas.microsoft.com/office/powerpoint/2010/main" val="794545095"/>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715716EB-8204-4436-BB35-1C5AE28F556C}"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6" name="Rectangle 5"/>
          <p:cNvSpPr txBox="1">
            <a:spLocks noChangeArrowheads="1"/>
          </p:cNvSpPr>
          <p:nvPr/>
        </p:nvSpPr>
        <p:spPr bwMode="auto">
          <a:xfrm>
            <a:off x="369454" y="1048937"/>
            <a:ext cx="8317345" cy="540203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spcBef>
                <a:spcPts val="1200"/>
              </a:spcBef>
              <a:spcAft>
                <a:spcPts val="600"/>
              </a:spcAft>
            </a:pPr>
            <a:r>
              <a:rPr lang="tr-TR" sz="2400" kern="0" dirty="0" smtClean="0">
                <a:effectLst/>
                <a:latin typeface="Times New Roman" pitchFamily="18" charset="0"/>
              </a:rPr>
              <a:t>Harcırahın </a:t>
            </a:r>
            <a:r>
              <a:rPr lang="tr-TR" sz="2400" kern="0" dirty="0">
                <a:effectLst/>
                <a:latin typeface="Times New Roman" pitchFamily="18" charset="0"/>
              </a:rPr>
              <a:t>verilmesinde memurun</a:t>
            </a:r>
            <a:r>
              <a:rPr lang="tr-TR" sz="2400" kern="0" dirty="0">
                <a:solidFill>
                  <a:srgbClr val="FF0000"/>
                </a:solidFill>
                <a:effectLst/>
                <a:latin typeface="Times New Roman" pitchFamily="18" charset="0"/>
              </a:rPr>
              <a:t> fiilen almakta olduğu aylık</a:t>
            </a:r>
            <a:r>
              <a:rPr lang="tr-TR" sz="2400" kern="0" dirty="0">
                <a:effectLst/>
                <a:latin typeface="Times New Roman" pitchFamily="18" charset="0"/>
              </a:rPr>
              <a:t> (Kurumların </a:t>
            </a:r>
            <a:r>
              <a:rPr lang="tr-TR" sz="2400" kern="0" dirty="0" smtClean="0">
                <a:effectLst/>
                <a:latin typeface="Times New Roman" pitchFamily="18" charset="0"/>
              </a:rPr>
              <a:t>1- </a:t>
            </a:r>
            <a:r>
              <a:rPr lang="tr-TR" sz="2400" kern="0" dirty="0">
                <a:effectLst/>
                <a:latin typeface="Times New Roman" pitchFamily="18" charset="0"/>
              </a:rPr>
              <a:t>4 </a:t>
            </a:r>
            <a:r>
              <a:rPr lang="tr-TR" sz="2400" kern="0" dirty="0" err="1">
                <a:effectLst/>
                <a:latin typeface="Times New Roman" pitchFamily="18" charset="0"/>
              </a:rPr>
              <a:t>ncü</a:t>
            </a:r>
            <a:r>
              <a:rPr lang="tr-TR" sz="2400" kern="0" dirty="0">
                <a:effectLst/>
                <a:latin typeface="Times New Roman" pitchFamily="18" charset="0"/>
              </a:rPr>
              <a:t> derecelerdeki kadrolarında bulunanlardan kazanılmış hak aylık dereceleri daha düşük olanların işgal etmekte oldukları kadro) </a:t>
            </a:r>
            <a:r>
              <a:rPr lang="tr-TR" sz="2400" kern="0" dirty="0">
                <a:solidFill>
                  <a:srgbClr val="FF0000"/>
                </a:solidFill>
                <a:effectLst/>
                <a:latin typeface="Times New Roman" pitchFamily="18" charset="0"/>
              </a:rPr>
              <a:t>derecesi </a:t>
            </a:r>
            <a:r>
              <a:rPr lang="tr-TR" sz="2400" kern="0" dirty="0">
                <a:effectLst/>
                <a:latin typeface="Times New Roman" pitchFamily="18" charset="0"/>
              </a:rPr>
              <a:t>esas alınır</a:t>
            </a:r>
            <a:r>
              <a:rPr lang="tr-TR" sz="2400" kern="0" dirty="0" smtClean="0">
                <a:effectLst/>
                <a:latin typeface="Times New Roman" pitchFamily="18" charset="0"/>
              </a:rPr>
              <a:t>.</a:t>
            </a:r>
          </a:p>
          <a:p>
            <a:pPr algn="just" defTabSz="914400" eaLnBrk="1" hangingPunct="1">
              <a:spcBef>
                <a:spcPts val="1200"/>
              </a:spcBef>
              <a:spcAft>
                <a:spcPts val="600"/>
              </a:spcAft>
            </a:pPr>
            <a:r>
              <a:rPr lang="tr-TR" sz="2400" kern="0" dirty="0" smtClean="0">
                <a:effectLst/>
                <a:latin typeface="Times New Roman" pitchFamily="18" charset="0"/>
              </a:rPr>
              <a:t>Hizmetlilerin harcırahı,</a:t>
            </a:r>
            <a:r>
              <a:rPr lang="tr-TR" sz="2400" kern="0" dirty="0" smtClean="0">
                <a:solidFill>
                  <a:srgbClr val="FF0000"/>
                </a:solidFill>
                <a:effectLst/>
                <a:latin typeface="Times New Roman" pitchFamily="18" charset="0"/>
              </a:rPr>
              <a:t> aldıkları aylık ücret </a:t>
            </a:r>
            <a:r>
              <a:rPr lang="tr-TR" sz="2400" kern="0" dirty="0" smtClean="0">
                <a:effectLst/>
                <a:latin typeface="Times New Roman" pitchFamily="18" charset="0"/>
              </a:rPr>
              <a:t>veya ödeneklerine; gündelik ile çalışanların harcırahı da </a:t>
            </a:r>
            <a:r>
              <a:rPr lang="tr-TR" sz="2400" kern="0" dirty="0" smtClean="0">
                <a:solidFill>
                  <a:srgbClr val="FF0000"/>
                </a:solidFill>
                <a:effectLst/>
                <a:latin typeface="Times New Roman" pitchFamily="18" charset="0"/>
              </a:rPr>
              <a:t>gündeliklerinin 30 katına en yakın memur aylık tutarı</a:t>
            </a:r>
            <a:r>
              <a:rPr lang="tr-TR" sz="2400" kern="0" dirty="0" smtClean="0">
                <a:effectLst/>
                <a:latin typeface="Times New Roman" pitchFamily="18" charset="0"/>
              </a:rPr>
              <a:t> üzerinden hesaplanır. Şu kadar ki (Ödenek mukabili çalışanlar hariç) bunların harcırahları hiçbir suretle </a:t>
            </a:r>
            <a:r>
              <a:rPr lang="tr-TR" sz="2400" kern="0" dirty="0" smtClean="0">
                <a:solidFill>
                  <a:srgbClr val="FF3300"/>
                </a:solidFill>
                <a:effectLst/>
                <a:latin typeface="Times New Roman" pitchFamily="18" charset="0"/>
              </a:rPr>
              <a:t>4 üncü derecedeki memurlara </a:t>
            </a:r>
            <a:r>
              <a:rPr lang="tr-TR" sz="2400" kern="0" dirty="0" smtClean="0">
                <a:effectLst/>
                <a:latin typeface="Times New Roman" pitchFamily="18" charset="0"/>
              </a:rPr>
              <a:t>verilen miktarı  geçemez.</a:t>
            </a:r>
          </a:p>
          <a:p>
            <a:pPr algn="just" defTabSz="914400" eaLnBrk="1" hangingPunct="1">
              <a:spcBef>
                <a:spcPts val="1200"/>
              </a:spcBef>
              <a:spcAft>
                <a:spcPts val="600"/>
              </a:spcAft>
            </a:pPr>
            <a:r>
              <a:rPr lang="tr-TR" sz="2400" kern="0" dirty="0">
                <a:effectLst/>
                <a:latin typeface="Times New Roman" pitchFamily="18" charset="0"/>
              </a:rPr>
              <a:t> Terfi suretiyle atananların harcırahı, </a:t>
            </a:r>
            <a:r>
              <a:rPr lang="tr-TR" sz="2400" kern="0" dirty="0">
                <a:solidFill>
                  <a:srgbClr val="FF0000"/>
                </a:solidFill>
                <a:effectLst/>
                <a:latin typeface="Times New Roman" pitchFamily="18" charset="0"/>
              </a:rPr>
              <a:t>terfi ettikleri aylık derecesi</a:t>
            </a:r>
            <a:r>
              <a:rPr lang="tr-TR" sz="2400" kern="0" dirty="0">
                <a:effectLst/>
                <a:latin typeface="Times New Roman" pitchFamily="18" charset="0"/>
              </a:rPr>
              <a:t> üzerinden ödenir.</a:t>
            </a:r>
            <a:endParaRPr lang="tr-TR" sz="2400" kern="0" dirty="0" smtClean="0">
              <a:effectLst/>
              <a:latin typeface="Times New Roman" pitchFamily="18" charset="0"/>
            </a:endParaRPr>
          </a:p>
        </p:txBody>
      </p:sp>
      <p:sp>
        <p:nvSpPr>
          <p:cNvPr id="7" name="Rectangle 4"/>
          <p:cNvSpPr txBox="1">
            <a:spLocks noRot="1" noChangeArrowheads="1"/>
          </p:cNvSpPr>
          <p:nvPr/>
        </p:nvSpPr>
        <p:spPr bwMode="auto">
          <a:xfrm>
            <a:off x="720436" y="365760"/>
            <a:ext cx="8229600" cy="407028"/>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400" kern="0" dirty="0" smtClean="0">
                <a:solidFill>
                  <a:srgbClr val="FF0000"/>
                </a:solidFill>
                <a:effectLst/>
                <a:latin typeface="Arial" panose="020B0604020202020204" pitchFamily="34" charset="0"/>
                <a:cs typeface="Arial" panose="020B0604020202020204" pitchFamily="34" charset="0"/>
              </a:rPr>
              <a:t>HARCIRAH HESABINDA ESAS TUTULACAK AYLIKLAR</a:t>
            </a:r>
          </a:p>
        </p:txBody>
      </p:sp>
    </p:spTree>
    <p:extLst>
      <p:ext uri="{BB962C8B-B14F-4D97-AF65-F5344CB8AC3E}">
        <p14:creationId xmlns:p14="http://schemas.microsoft.com/office/powerpoint/2010/main" val="6663482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655782" y="129309"/>
            <a:ext cx="8368145" cy="74671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400" b="1" i="0" u="none" strike="noStrike" kern="0" cap="none" spc="0" normalizeH="0" baseline="0" noProof="0" dirty="0" smtClean="0">
                <a:ln>
                  <a:noFill/>
                </a:ln>
                <a:solidFill>
                  <a:srgbClr val="FF0000"/>
                </a:solidFill>
                <a:effectLst/>
                <a:uLnTx/>
                <a:uFillTx/>
                <a:latin typeface="Arial"/>
                <a:ea typeface="+mj-ea"/>
                <a:cs typeface="+mj-cs"/>
              </a:rPr>
              <a:t>MEMUR VEYA HİZMETLİ OLMAYANLARIN HARCIRAHI</a:t>
            </a:r>
            <a:endParaRPr kumimoji="0" lang="tr-TR" altLang="tr-TR" sz="20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5" name="Rectangle 5"/>
          <p:cNvSpPr txBox="1">
            <a:spLocks noChangeArrowheads="1"/>
          </p:cNvSpPr>
          <p:nvPr/>
        </p:nvSpPr>
        <p:spPr bwMode="auto">
          <a:xfrm>
            <a:off x="267855" y="1339274"/>
            <a:ext cx="8418945" cy="47868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pPr>
            <a:r>
              <a:rPr lang="tr-TR" altLang="tr-TR" kern="0" dirty="0" smtClean="0">
                <a:effectLst/>
                <a:latin typeface="Times New Roman" pitchFamily="18" charset="0"/>
              </a:rPr>
              <a:t>Memur veya hizmetli olmadıkları halde bu Kanuna tabi kurumlarca geçici bir görev ile görevlendirilenlere verilecek yol masrafı ve gündelik, </a:t>
            </a:r>
          </a:p>
          <a:p>
            <a:pPr algn="just" defTabSz="914400" eaLnBrk="1" hangingPunct="1">
              <a:lnSpc>
                <a:spcPct val="90000"/>
              </a:lnSpc>
            </a:pPr>
            <a:r>
              <a:rPr lang="tr-TR" altLang="tr-TR" kern="0" dirty="0" smtClean="0">
                <a:effectLst/>
                <a:latin typeface="Times New Roman" pitchFamily="18" charset="0"/>
              </a:rPr>
              <a:t>bunların </a:t>
            </a:r>
            <a:r>
              <a:rPr lang="tr-TR" altLang="tr-TR" kern="0" dirty="0" smtClean="0">
                <a:solidFill>
                  <a:srgbClr val="FF0000"/>
                </a:solidFill>
                <a:effectLst/>
                <a:latin typeface="Times New Roman" pitchFamily="18" charset="0"/>
              </a:rPr>
              <a:t>bilgi seviyeleri ve faaliyet sahaları </a:t>
            </a:r>
            <a:r>
              <a:rPr lang="tr-TR" altLang="tr-TR" kern="0" dirty="0" smtClean="0">
                <a:effectLst/>
                <a:latin typeface="Times New Roman" pitchFamily="18" charset="0"/>
              </a:rPr>
              <a:t>ile mahalli şartlar dikkate alınarak, </a:t>
            </a:r>
          </a:p>
          <a:p>
            <a:pPr algn="just" defTabSz="914400" eaLnBrk="1" hangingPunct="1">
              <a:lnSpc>
                <a:spcPct val="90000"/>
              </a:lnSpc>
            </a:pPr>
            <a:r>
              <a:rPr lang="tr-TR" altLang="tr-TR" kern="0" dirty="0" smtClean="0">
                <a:solidFill>
                  <a:srgbClr val="FF3300"/>
                </a:solidFill>
                <a:effectLst/>
                <a:latin typeface="Times New Roman" pitchFamily="18" charset="0"/>
              </a:rPr>
              <a:t>4 üncü dereceye kadar </a:t>
            </a:r>
            <a:r>
              <a:rPr lang="tr-TR" altLang="tr-TR" kern="0" dirty="0" smtClean="0">
                <a:effectLst/>
                <a:latin typeface="Times New Roman" pitchFamily="18" charset="0"/>
              </a:rPr>
              <a:t>olan memurlardan herhangi birine verilen yol masrafı ve gündeliğe kıyasen ilgili kurumca takdir olunur.</a:t>
            </a:r>
          </a:p>
        </p:txBody>
      </p:sp>
    </p:spTree>
    <p:extLst>
      <p:ext uri="{BB962C8B-B14F-4D97-AF65-F5344CB8AC3E}">
        <p14:creationId xmlns:p14="http://schemas.microsoft.com/office/powerpoint/2010/main" val="237967238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2"/>
          <p:cNvSpPr txBox="1">
            <a:spLocks noRot="1" noChangeArrowheads="1"/>
          </p:cNvSpPr>
          <p:nvPr/>
        </p:nvSpPr>
        <p:spPr bwMode="auto">
          <a:xfrm>
            <a:off x="966220" y="193964"/>
            <a:ext cx="7521998" cy="54418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YURTİÇİ GÜNDELİK</a:t>
            </a:r>
          </a:p>
        </p:txBody>
      </p:sp>
      <p:sp>
        <p:nvSpPr>
          <p:cNvPr id="9" name="Rectangle 3"/>
          <p:cNvSpPr txBox="1">
            <a:spLocks noChangeArrowheads="1"/>
          </p:cNvSpPr>
          <p:nvPr/>
        </p:nvSpPr>
        <p:spPr bwMode="auto">
          <a:xfrm>
            <a:off x="249382" y="1240008"/>
            <a:ext cx="8437418" cy="470821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Font typeface="Wingdings" pitchFamily="2" charset="2"/>
              <a:buNone/>
            </a:pPr>
            <a:r>
              <a:rPr lang="tr-TR" altLang="tr-TR" sz="3600" kern="0" dirty="0" smtClean="0">
                <a:effectLst/>
                <a:latin typeface="Times New Roman" pitchFamily="18" charset="0"/>
              </a:rPr>
              <a:t>Bu Kanun gereğince verilecek yurtiçi gündeliklerinin miktarı her yıl Bütçe </a:t>
            </a:r>
            <a:r>
              <a:rPr lang="tr-TR" altLang="tr-TR" sz="3600" kern="0" dirty="0">
                <a:effectLst/>
                <a:latin typeface="Times New Roman" pitchFamily="18" charset="0"/>
              </a:rPr>
              <a:t>K</a:t>
            </a:r>
            <a:r>
              <a:rPr lang="tr-TR" altLang="tr-TR" sz="3600" kern="0" dirty="0" smtClean="0">
                <a:effectLst/>
                <a:latin typeface="Times New Roman" pitchFamily="18" charset="0"/>
              </a:rPr>
              <a:t>anununa ekli </a:t>
            </a:r>
            <a:r>
              <a:rPr lang="tr-TR" altLang="tr-TR" sz="3600" kern="0" dirty="0" smtClean="0">
                <a:solidFill>
                  <a:srgbClr val="FF0000"/>
                </a:solidFill>
                <a:effectLst/>
                <a:latin typeface="Times New Roman" pitchFamily="18" charset="0"/>
                <a:hlinkClick r:id="rId4" action="ppaction://hlinkfile"/>
              </a:rPr>
              <a:t>(H) cetvelinde </a:t>
            </a:r>
            <a:r>
              <a:rPr lang="tr-TR" altLang="tr-TR" sz="3600" kern="0" dirty="0" smtClean="0">
                <a:solidFill>
                  <a:srgbClr val="FF0000"/>
                </a:solidFill>
                <a:effectLst/>
                <a:latin typeface="Times New Roman" pitchFamily="18" charset="0"/>
              </a:rPr>
              <a:t> </a:t>
            </a:r>
            <a:r>
              <a:rPr lang="tr-TR" altLang="tr-TR" sz="3600" kern="0" dirty="0" smtClean="0">
                <a:effectLst/>
                <a:latin typeface="Times New Roman" pitchFamily="18" charset="0"/>
              </a:rPr>
              <a:t>görev,  unvan, ek gösterge ve dereceler esas alınarak tespit edilmektedir.</a:t>
            </a:r>
          </a:p>
        </p:txBody>
      </p:sp>
    </p:spTree>
    <p:extLst>
      <p:ext uri="{BB962C8B-B14F-4D97-AF65-F5344CB8AC3E}">
        <p14:creationId xmlns:p14="http://schemas.microsoft.com/office/powerpoint/2010/main" val="3009208334"/>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Yurt dışı gündeliklerinin miktarı, gidilecek ülke, memur ve hizmetlilerin aylık veya ücret tutarları ile görevin mahiyetine göre </a:t>
            </a:r>
            <a:r>
              <a:rPr kumimoji="0" lang="tr-TR" altLang="tr-TR" sz="3200" b="0" i="0" u="none" strike="noStrike" kern="0" cap="none" spc="0" normalizeH="0" baseline="0" noProof="0" dirty="0" smtClean="0">
                <a:ln>
                  <a:noFill/>
                </a:ln>
                <a:effectLst/>
                <a:uLnTx/>
                <a:uFillTx/>
                <a:latin typeface="Arial"/>
                <a:ea typeface="+mn-ea"/>
                <a:cs typeface="+mn-cs"/>
              </a:rPr>
              <a:t>mali yıl itibariyle</a:t>
            </a:r>
            <a:r>
              <a:rPr kumimoji="0" lang="tr-TR" altLang="tr-TR" sz="3200" b="1" i="0" u="none" strike="noStrike" kern="0" cap="none" spc="0" normalizeH="0" baseline="0" noProof="0" dirty="0" smtClean="0">
                <a:ln>
                  <a:noFill/>
                </a:ln>
                <a:solidFill>
                  <a:srgbClr val="FF0000"/>
                </a:solidFill>
                <a:effectLst/>
                <a:uLnTx/>
                <a:uFillTx/>
                <a:latin typeface="Arial"/>
                <a:ea typeface="+mn-ea"/>
                <a:cs typeface="+mn-cs"/>
              </a:rPr>
              <a:t> </a:t>
            </a:r>
            <a:r>
              <a:rPr kumimoji="0" lang="tr-TR" altLang="tr-TR" sz="3200" b="1" i="0" u="none" strike="noStrike" kern="0" cap="none" spc="0" normalizeH="0" baseline="0" noProof="0" dirty="0" smtClean="0">
                <a:ln>
                  <a:noFill/>
                </a:ln>
                <a:solidFill>
                  <a:srgbClr val="FF0000"/>
                </a:solidFill>
                <a:effectLst/>
                <a:uLnTx/>
                <a:uFillTx/>
                <a:latin typeface="Arial"/>
                <a:ea typeface="+mn-ea"/>
                <a:cs typeface="+mn-cs"/>
                <a:hlinkClick r:id="rId4" action="ppaction://hlinkfile"/>
              </a:rPr>
              <a:t>Cumhurbaşkanı Kararı </a:t>
            </a:r>
            <a:r>
              <a:rPr kumimoji="0" lang="tr-TR" altLang="tr-TR" sz="3200" b="0" i="0" u="none" strike="noStrike" kern="0" cap="none" spc="0" normalizeH="0" baseline="0" noProof="0" dirty="0" smtClean="0">
                <a:ln>
                  <a:noFill/>
                </a:ln>
                <a:effectLst/>
                <a:uLnTx/>
                <a:uFillTx/>
                <a:latin typeface="Arial"/>
                <a:ea typeface="+mn-ea"/>
                <a:cs typeface="+mn-cs"/>
              </a:rPr>
              <a:t>ile</a:t>
            </a: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 düzenlenmektedir.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lang="tr-TR" altLang="tr-TR" kern="0" dirty="0">
              <a:solidFill>
                <a:sysClr val="windowText" lastClr="000000"/>
              </a:solidFill>
              <a:effectLst/>
              <a:latin typeface="Arial"/>
            </a:endParaRPr>
          </a:p>
        </p:txBody>
      </p:sp>
      <p:sp>
        <p:nvSpPr>
          <p:cNvPr id="8" name="Rectangle 2"/>
          <p:cNvSpPr txBox="1">
            <a:spLocks noRot="1" noChangeArrowheads="1"/>
          </p:cNvSpPr>
          <p:nvPr/>
        </p:nvSpPr>
        <p:spPr bwMode="auto">
          <a:xfrm>
            <a:off x="1143000" y="264644"/>
            <a:ext cx="6858000" cy="47350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YURTDIŞI</a:t>
            </a:r>
            <a:r>
              <a:rPr kumimoji="0" lang="tr-TR" altLang="tr-TR" sz="3200" b="1" i="0" u="none" strike="noStrike" kern="0" cap="none" spc="0" normalizeH="0" noProof="0" dirty="0" smtClean="0">
                <a:ln>
                  <a:noFill/>
                </a:ln>
                <a:solidFill>
                  <a:srgbClr val="FF0000"/>
                </a:solidFill>
                <a:effectLst/>
                <a:uLnTx/>
                <a:uFillTx/>
                <a:latin typeface="Arial"/>
                <a:ea typeface="+mj-ea"/>
                <a:cs typeface="+mj-cs"/>
              </a:rPr>
              <a:t> </a:t>
            </a: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GÜNDELİK</a:t>
            </a:r>
          </a:p>
        </p:txBody>
      </p:sp>
    </p:spTree>
    <p:extLst>
      <p:ext uri="{BB962C8B-B14F-4D97-AF65-F5344CB8AC3E}">
        <p14:creationId xmlns:p14="http://schemas.microsoft.com/office/powerpoint/2010/main" val="190552793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6DECDCE8-2321-43D1-8F11-BA09DE6B662E}"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457200" y="311584"/>
            <a:ext cx="8229600" cy="45965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GEÇİCİ GÖREV</a:t>
            </a:r>
          </a:p>
        </p:txBody>
      </p:sp>
      <p:graphicFrame>
        <p:nvGraphicFramePr>
          <p:cNvPr id="6" name="Diyagram 5"/>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6795153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4C34BA4E-C2BC-4D06-B3E3-68B54B6FF91C}"/>
                                            </p:graphicEl>
                                          </p:spTgt>
                                        </p:tgtEl>
                                        <p:attrNameLst>
                                          <p:attrName>style.visibility</p:attrName>
                                        </p:attrNameLst>
                                      </p:cBhvr>
                                      <p:to>
                                        <p:strVal val="visible"/>
                                      </p:to>
                                    </p:set>
                                    <p:animEffect transition="in" filter="fade">
                                      <p:cBhvr>
                                        <p:cTn id="14" dur="1000"/>
                                        <p:tgtEl>
                                          <p:spTgt spid="6">
                                            <p:graphicEl>
                                              <a:dgm id="{4C34BA4E-C2BC-4D06-B3E3-68B54B6FF91C}"/>
                                            </p:graphicEl>
                                          </p:spTgt>
                                        </p:tgtEl>
                                      </p:cBhvr>
                                    </p:animEffect>
                                    <p:anim calcmode="lin" valueType="num">
                                      <p:cBhvr>
                                        <p:cTn id="15" dur="1000" fill="hold"/>
                                        <p:tgtEl>
                                          <p:spTgt spid="6">
                                            <p:graphicEl>
                                              <a:dgm id="{4C34BA4E-C2BC-4D06-B3E3-68B54B6FF91C}"/>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4C34BA4E-C2BC-4D06-B3E3-68B54B6FF91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569952C-FB5A-4C16-9734-CF21B3DB275D}"/>
                                            </p:graphicEl>
                                          </p:spTgt>
                                        </p:tgtEl>
                                        <p:attrNameLst>
                                          <p:attrName>style.visibility</p:attrName>
                                        </p:attrNameLst>
                                      </p:cBhvr>
                                      <p:to>
                                        <p:strVal val="visible"/>
                                      </p:to>
                                    </p:set>
                                    <p:animEffect transition="in" filter="fade">
                                      <p:cBhvr>
                                        <p:cTn id="21" dur="1000"/>
                                        <p:tgtEl>
                                          <p:spTgt spid="6">
                                            <p:graphicEl>
                                              <a:dgm id="{9569952C-FB5A-4C16-9734-CF21B3DB275D}"/>
                                            </p:graphicEl>
                                          </p:spTgt>
                                        </p:tgtEl>
                                      </p:cBhvr>
                                    </p:animEffect>
                                    <p:anim calcmode="lin" valueType="num">
                                      <p:cBhvr>
                                        <p:cTn id="22" dur="1000" fill="hold"/>
                                        <p:tgtEl>
                                          <p:spTgt spid="6">
                                            <p:graphicEl>
                                              <a:dgm id="{9569952C-FB5A-4C16-9734-CF21B3DB275D}"/>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569952C-FB5A-4C16-9734-CF21B3DB275D}"/>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
                                            <p:graphicEl>
                                              <a:dgm id="{2E953208-AE9E-494C-835D-3319BC7058F0}"/>
                                            </p:graphicEl>
                                          </p:spTgt>
                                        </p:tgtEl>
                                        <p:attrNameLst>
                                          <p:attrName>style.visibility</p:attrName>
                                        </p:attrNameLst>
                                      </p:cBhvr>
                                      <p:to>
                                        <p:strVal val="visible"/>
                                      </p:to>
                                    </p:set>
                                    <p:animEffect transition="in" filter="fade">
                                      <p:cBhvr>
                                        <p:cTn id="26" dur="1000"/>
                                        <p:tgtEl>
                                          <p:spTgt spid="6">
                                            <p:graphicEl>
                                              <a:dgm id="{2E953208-AE9E-494C-835D-3319BC7058F0}"/>
                                            </p:graphicEl>
                                          </p:spTgt>
                                        </p:tgtEl>
                                      </p:cBhvr>
                                    </p:animEffect>
                                    <p:anim calcmode="lin" valueType="num">
                                      <p:cBhvr>
                                        <p:cTn id="27" dur="1000" fill="hold"/>
                                        <p:tgtEl>
                                          <p:spTgt spid="6">
                                            <p:graphicEl>
                                              <a:dgm id="{2E953208-AE9E-494C-835D-3319BC7058F0}"/>
                                            </p:graphicEl>
                                          </p:spTgt>
                                        </p:tgtEl>
                                        <p:attrNameLst>
                                          <p:attrName>ppt_x</p:attrName>
                                        </p:attrNameLst>
                                      </p:cBhvr>
                                      <p:tavLst>
                                        <p:tav tm="0">
                                          <p:val>
                                            <p:strVal val="#ppt_x"/>
                                          </p:val>
                                        </p:tav>
                                        <p:tav tm="100000">
                                          <p:val>
                                            <p:strVal val="#ppt_x"/>
                                          </p:val>
                                        </p:tav>
                                      </p:tavLst>
                                    </p:anim>
                                    <p:anim calcmode="lin" valueType="num">
                                      <p:cBhvr>
                                        <p:cTn id="28" dur="1000" fill="hold"/>
                                        <p:tgtEl>
                                          <p:spTgt spid="6">
                                            <p:graphicEl>
                                              <a:dgm id="{2E953208-AE9E-494C-835D-3319BC7058F0}"/>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graphicEl>
                                              <a:dgm id="{0172CB06-4547-48CA-80AF-4D3DA99BADB5}"/>
                                            </p:graphicEl>
                                          </p:spTgt>
                                        </p:tgtEl>
                                        <p:attrNameLst>
                                          <p:attrName>style.visibility</p:attrName>
                                        </p:attrNameLst>
                                      </p:cBhvr>
                                      <p:to>
                                        <p:strVal val="visible"/>
                                      </p:to>
                                    </p:set>
                                    <p:animEffect transition="in" filter="fade">
                                      <p:cBhvr>
                                        <p:cTn id="33" dur="1000"/>
                                        <p:tgtEl>
                                          <p:spTgt spid="6">
                                            <p:graphicEl>
                                              <a:dgm id="{0172CB06-4547-48CA-80AF-4D3DA99BADB5}"/>
                                            </p:graphicEl>
                                          </p:spTgt>
                                        </p:tgtEl>
                                      </p:cBhvr>
                                    </p:animEffect>
                                    <p:anim calcmode="lin" valueType="num">
                                      <p:cBhvr>
                                        <p:cTn id="34" dur="1000" fill="hold"/>
                                        <p:tgtEl>
                                          <p:spTgt spid="6">
                                            <p:graphicEl>
                                              <a:dgm id="{0172CB06-4547-48CA-80AF-4D3DA99BADB5}"/>
                                            </p:graphicEl>
                                          </p:spTgt>
                                        </p:tgtEl>
                                        <p:attrNameLst>
                                          <p:attrName>ppt_x</p:attrName>
                                        </p:attrNameLst>
                                      </p:cBhvr>
                                      <p:tavLst>
                                        <p:tav tm="0">
                                          <p:val>
                                            <p:strVal val="#ppt_x"/>
                                          </p:val>
                                        </p:tav>
                                        <p:tav tm="100000">
                                          <p:val>
                                            <p:strVal val="#ppt_x"/>
                                          </p:val>
                                        </p:tav>
                                      </p:tavLst>
                                    </p:anim>
                                    <p:anim calcmode="lin" valueType="num">
                                      <p:cBhvr>
                                        <p:cTn id="35" dur="1000" fill="hold"/>
                                        <p:tgtEl>
                                          <p:spTgt spid="6">
                                            <p:graphicEl>
                                              <a:dgm id="{0172CB06-4547-48CA-80AF-4D3DA99BADB5}"/>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6">
                                            <p:graphicEl>
                                              <a:dgm id="{2C669F21-8B28-4516-AAC8-45F73AAB1345}"/>
                                            </p:graphicEl>
                                          </p:spTgt>
                                        </p:tgtEl>
                                        <p:attrNameLst>
                                          <p:attrName>style.visibility</p:attrName>
                                        </p:attrNameLst>
                                      </p:cBhvr>
                                      <p:to>
                                        <p:strVal val="visible"/>
                                      </p:to>
                                    </p:set>
                                    <p:animEffect transition="in" filter="fade">
                                      <p:cBhvr>
                                        <p:cTn id="38" dur="1000"/>
                                        <p:tgtEl>
                                          <p:spTgt spid="6">
                                            <p:graphicEl>
                                              <a:dgm id="{2C669F21-8B28-4516-AAC8-45F73AAB1345}"/>
                                            </p:graphicEl>
                                          </p:spTgt>
                                        </p:tgtEl>
                                      </p:cBhvr>
                                    </p:animEffect>
                                    <p:anim calcmode="lin" valueType="num">
                                      <p:cBhvr>
                                        <p:cTn id="39" dur="1000" fill="hold"/>
                                        <p:tgtEl>
                                          <p:spTgt spid="6">
                                            <p:graphicEl>
                                              <a:dgm id="{2C669F21-8B28-4516-AAC8-45F73AAB1345}"/>
                                            </p:graphicEl>
                                          </p:spTgt>
                                        </p:tgtEl>
                                        <p:attrNameLst>
                                          <p:attrName>ppt_x</p:attrName>
                                        </p:attrNameLst>
                                      </p:cBhvr>
                                      <p:tavLst>
                                        <p:tav tm="0">
                                          <p:val>
                                            <p:strVal val="#ppt_x"/>
                                          </p:val>
                                        </p:tav>
                                        <p:tav tm="100000">
                                          <p:val>
                                            <p:strVal val="#ppt_x"/>
                                          </p:val>
                                        </p:tav>
                                      </p:tavLst>
                                    </p:anim>
                                    <p:anim calcmode="lin" valueType="num">
                                      <p:cBhvr>
                                        <p:cTn id="40" dur="1000" fill="hold"/>
                                        <p:tgtEl>
                                          <p:spTgt spid="6">
                                            <p:graphicEl>
                                              <a:dgm id="{2C669F21-8B28-4516-AAC8-45F73AAB134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267855" y="6437744"/>
            <a:ext cx="8418945" cy="286905"/>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kern="1200" cap="none" spc="0" normalizeH="0" baseline="0" noProof="0" dirty="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1371600" y="274638"/>
            <a:ext cx="7315200" cy="48736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GEÇİCİ GÖREV </a:t>
            </a:r>
            <a:r>
              <a:rPr lang="tr-TR" sz="3200" kern="0" dirty="0" smtClean="0">
                <a:solidFill>
                  <a:srgbClr val="FF0000"/>
                </a:solidFill>
                <a:effectLst/>
                <a:latin typeface="Arial"/>
              </a:rPr>
              <a:t>YOLLUĞU </a:t>
            </a:r>
            <a:endParaRPr kumimoji="0" lang="tr-TR" sz="3200" b="1" i="0" u="none" strike="noStrike" kern="0" cap="none" spc="0" normalizeH="0" baseline="0" noProof="0" dirty="0" smtClean="0">
              <a:ln>
                <a:noFill/>
              </a:ln>
              <a:solidFill>
                <a:srgbClr val="FF0000"/>
              </a:solidFill>
              <a:effectLst/>
              <a:uLnTx/>
              <a:uFillTx/>
              <a:latin typeface="Arial"/>
              <a:ea typeface="+mj-ea"/>
              <a:cs typeface="+mj-cs"/>
            </a:endParaRPr>
          </a:p>
        </p:txBody>
      </p:sp>
      <p:graphicFrame>
        <p:nvGraphicFramePr>
          <p:cNvPr id="6" name="Diyagram 5"/>
          <p:cNvGraphicFramePr/>
          <p:nvPr>
            <p:extLst>
              <p:ext uri="{D42A27DB-BD31-4B8C-83A1-F6EECF244321}">
                <p14:modId xmlns:p14="http://schemas.microsoft.com/office/powerpoint/2010/main" val="3953631420"/>
              </p:ext>
            </p:extLst>
          </p:nvPr>
        </p:nvGraphicFramePr>
        <p:xfrm>
          <a:off x="267855" y="1002796"/>
          <a:ext cx="8532091" cy="56483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3128879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5806ABFD-74E0-4890-90FF-6B3F9F623729}"/>
                                            </p:graphicEl>
                                          </p:spTgt>
                                        </p:tgtEl>
                                        <p:attrNameLst>
                                          <p:attrName>style.visibility</p:attrName>
                                        </p:attrNameLst>
                                      </p:cBhvr>
                                      <p:to>
                                        <p:strVal val="visible"/>
                                      </p:to>
                                    </p:set>
                                    <p:animEffect transition="in" filter="fade">
                                      <p:cBhvr>
                                        <p:cTn id="14" dur="1000"/>
                                        <p:tgtEl>
                                          <p:spTgt spid="6">
                                            <p:graphicEl>
                                              <a:dgm id="{5806ABFD-74E0-4890-90FF-6B3F9F623729}"/>
                                            </p:graphicEl>
                                          </p:spTgt>
                                        </p:tgtEl>
                                      </p:cBhvr>
                                    </p:animEffect>
                                    <p:anim calcmode="lin" valueType="num">
                                      <p:cBhvr>
                                        <p:cTn id="15" dur="1000" fill="hold"/>
                                        <p:tgtEl>
                                          <p:spTgt spid="6">
                                            <p:graphicEl>
                                              <a:dgm id="{5806ABFD-74E0-4890-90FF-6B3F9F623729}"/>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5806ABFD-74E0-4890-90FF-6B3F9F623729}"/>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EFD998F0-3D67-46BB-B852-449394BCF345}"/>
                                            </p:graphicEl>
                                          </p:spTgt>
                                        </p:tgtEl>
                                        <p:attrNameLst>
                                          <p:attrName>style.visibility</p:attrName>
                                        </p:attrNameLst>
                                      </p:cBhvr>
                                      <p:to>
                                        <p:strVal val="visible"/>
                                      </p:to>
                                    </p:set>
                                    <p:animEffect transition="in" filter="fade">
                                      <p:cBhvr>
                                        <p:cTn id="21" dur="1000"/>
                                        <p:tgtEl>
                                          <p:spTgt spid="6">
                                            <p:graphicEl>
                                              <a:dgm id="{EFD998F0-3D67-46BB-B852-449394BCF345}"/>
                                            </p:graphicEl>
                                          </p:spTgt>
                                        </p:tgtEl>
                                      </p:cBhvr>
                                    </p:animEffect>
                                    <p:anim calcmode="lin" valueType="num">
                                      <p:cBhvr>
                                        <p:cTn id="22" dur="1000" fill="hold"/>
                                        <p:tgtEl>
                                          <p:spTgt spid="6">
                                            <p:graphicEl>
                                              <a:dgm id="{EFD998F0-3D67-46BB-B852-449394BCF345}"/>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EFD998F0-3D67-46BB-B852-449394BCF345}"/>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93239550-FC01-4551-B547-E3816773AC20}"/>
                                            </p:graphicEl>
                                          </p:spTgt>
                                        </p:tgtEl>
                                        <p:attrNameLst>
                                          <p:attrName>style.visibility</p:attrName>
                                        </p:attrNameLst>
                                      </p:cBhvr>
                                      <p:to>
                                        <p:strVal val="visible"/>
                                      </p:to>
                                    </p:set>
                                    <p:animEffect transition="in" filter="fade">
                                      <p:cBhvr>
                                        <p:cTn id="28" dur="1000"/>
                                        <p:tgtEl>
                                          <p:spTgt spid="6">
                                            <p:graphicEl>
                                              <a:dgm id="{93239550-FC01-4551-B547-E3816773AC20}"/>
                                            </p:graphicEl>
                                          </p:spTgt>
                                        </p:tgtEl>
                                      </p:cBhvr>
                                    </p:animEffect>
                                    <p:anim calcmode="lin" valueType="num">
                                      <p:cBhvr>
                                        <p:cTn id="29" dur="1000" fill="hold"/>
                                        <p:tgtEl>
                                          <p:spTgt spid="6">
                                            <p:graphicEl>
                                              <a:dgm id="{93239550-FC01-4551-B547-E3816773AC20}"/>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93239550-FC01-4551-B547-E3816773AC20}"/>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9E66077F-715A-4D3F-B93E-4848C524759E}"/>
                                            </p:graphicEl>
                                          </p:spTgt>
                                        </p:tgtEl>
                                        <p:attrNameLst>
                                          <p:attrName>style.visibility</p:attrName>
                                        </p:attrNameLst>
                                      </p:cBhvr>
                                      <p:to>
                                        <p:strVal val="visible"/>
                                      </p:to>
                                    </p:set>
                                    <p:animEffect transition="in" filter="fade">
                                      <p:cBhvr>
                                        <p:cTn id="35" dur="1000"/>
                                        <p:tgtEl>
                                          <p:spTgt spid="6">
                                            <p:graphicEl>
                                              <a:dgm id="{9E66077F-715A-4D3F-B93E-4848C524759E}"/>
                                            </p:graphicEl>
                                          </p:spTgt>
                                        </p:tgtEl>
                                      </p:cBhvr>
                                    </p:animEffect>
                                    <p:anim calcmode="lin" valueType="num">
                                      <p:cBhvr>
                                        <p:cTn id="36" dur="1000" fill="hold"/>
                                        <p:tgtEl>
                                          <p:spTgt spid="6">
                                            <p:graphicEl>
                                              <a:dgm id="{9E66077F-715A-4D3F-B93E-4848C524759E}"/>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9E66077F-715A-4D3F-B93E-4848C524759E}"/>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graphicEl>
                                              <a:dgm id="{A19E5F75-5873-4C6E-A268-5C5D0BAB264F}"/>
                                            </p:graphicEl>
                                          </p:spTgt>
                                        </p:tgtEl>
                                        <p:attrNameLst>
                                          <p:attrName>style.visibility</p:attrName>
                                        </p:attrNameLst>
                                      </p:cBhvr>
                                      <p:to>
                                        <p:strVal val="visible"/>
                                      </p:to>
                                    </p:set>
                                    <p:animEffect transition="in" filter="fade">
                                      <p:cBhvr>
                                        <p:cTn id="42" dur="1000"/>
                                        <p:tgtEl>
                                          <p:spTgt spid="6">
                                            <p:graphicEl>
                                              <a:dgm id="{A19E5F75-5873-4C6E-A268-5C5D0BAB264F}"/>
                                            </p:graphicEl>
                                          </p:spTgt>
                                        </p:tgtEl>
                                      </p:cBhvr>
                                    </p:animEffect>
                                    <p:anim calcmode="lin" valueType="num">
                                      <p:cBhvr>
                                        <p:cTn id="43" dur="1000" fill="hold"/>
                                        <p:tgtEl>
                                          <p:spTgt spid="6">
                                            <p:graphicEl>
                                              <a:dgm id="{A19E5F75-5873-4C6E-A268-5C5D0BAB264F}"/>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A19E5F75-5873-4C6E-A268-5C5D0BAB264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2363"/>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387927" y="1200727"/>
            <a:ext cx="8298873" cy="565727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buFont typeface="Wingdings" pitchFamily="2" charset="2"/>
              <a:buChar char="Ø"/>
            </a:pPr>
            <a:r>
              <a:rPr lang="tr-TR" altLang="tr-TR" sz="2600" b="1" kern="0" dirty="0" smtClean="0">
                <a:effectLst/>
                <a:latin typeface="Times New Roman" pitchFamily="18" charset="0"/>
              </a:rPr>
              <a:t>Yurtiçinde;</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Bir yıllık dönem zarfında aynı yerde, aynı iş için ve aynı şahsa </a:t>
            </a:r>
            <a:r>
              <a:rPr lang="tr-TR" altLang="tr-TR" sz="2600" kern="0" dirty="0" smtClean="0">
                <a:solidFill>
                  <a:srgbClr val="FF0000"/>
                </a:solidFill>
                <a:effectLst/>
                <a:latin typeface="Times New Roman" pitchFamily="18" charset="0"/>
              </a:rPr>
              <a:t>180 günden fazla </a:t>
            </a:r>
            <a:r>
              <a:rPr lang="tr-TR" altLang="tr-TR" sz="2600" kern="0" dirty="0" smtClean="0">
                <a:effectLst/>
                <a:latin typeface="Times New Roman" pitchFamily="18" charset="0"/>
              </a:rPr>
              <a:t>gündelik verilemez. </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İlk 90 gün için tam, </a:t>
            </a:r>
            <a:r>
              <a:rPr lang="tr-TR" altLang="tr-TR" sz="2600" kern="0" dirty="0" err="1" smtClean="0">
                <a:effectLst/>
                <a:latin typeface="Times New Roman" pitchFamily="18" charset="0"/>
              </a:rPr>
              <a:t>takibeden</a:t>
            </a:r>
            <a:r>
              <a:rPr lang="tr-TR" altLang="tr-TR" sz="2600" kern="0" dirty="0" smtClean="0">
                <a:effectLst/>
                <a:latin typeface="Times New Roman" pitchFamily="18" charset="0"/>
              </a:rPr>
              <a:t> 90 gün için 2/3 oranında ödenir. </a:t>
            </a:r>
          </a:p>
          <a:p>
            <a:pPr algn="just" defTabSz="914400" eaLnBrk="1" hangingPunct="1">
              <a:lnSpc>
                <a:spcPct val="90000"/>
              </a:lnSpc>
              <a:buFont typeface="Wingdings" pitchFamily="2" charset="2"/>
              <a:buChar char="Ø"/>
            </a:pPr>
            <a:r>
              <a:rPr lang="tr-TR" altLang="tr-TR" sz="2600" b="1" kern="0" dirty="0" smtClean="0">
                <a:effectLst/>
                <a:latin typeface="Times New Roman" pitchFamily="18" charset="0"/>
              </a:rPr>
              <a:t>Yurtdışında;</a:t>
            </a:r>
            <a:r>
              <a:rPr lang="tr-TR" altLang="tr-TR" sz="2600" kern="0" dirty="0" smtClean="0">
                <a:effectLst/>
                <a:latin typeface="Times New Roman" pitchFamily="18" charset="0"/>
              </a:rPr>
              <a:t> </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İlk 180 gün tam ve müteakip günler için 2/3 oranında ödenir.</a:t>
            </a: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rPr>
              <a:t>Geçici görevlendirmelerde meydana gelecek ara vermeler bu müddetleri veya gündelik miktarını artırmaya neden olamaz. </a:t>
            </a: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hlinkClick r:id="rId4" action="ppaction://hlinkfile"/>
              </a:rPr>
              <a:t>(Maliye Bakanlığı Görüş 1)</a:t>
            </a:r>
            <a:endParaRPr lang="tr-TR" altLang="tr-TR" sz="26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hlinkClick r:id="rId5" action="ppaction://hlinkfile"/>
              </a:rPr>
              <a:t>Memuriyet Mahalli Dışına </a:t>
            </a:r>
            <a:r>
              <a:rPr lang="tr-TR" altLang="tr-TR" sz="2600" kern="0" dirty="0" err="1" smtClean="0">
                <a:effectLst/>
                <a:latin typeface="Times New Roman" pitchFamily="18" charset="0"/>
                <a:hlinkClick r:id="rId5" action="ppaction://hlinkfile"/>
              </a:rPr>
              <a:t>Vek.Gör.Harcırahı</a:t>
            </a:r>
            <a:r>
              <a:rPr lang="tr-TR" altLang="tr-TR" sz="2600" kern="0" dirty="0" smtClean="0">
                <a:effectLst/>
                <a:latin typeface="Times New Roman" pitchFamily="18" charset="0"/>
                <a:hlinkClick r:id="rId5" action="ppaction://hlinkfile"/>
              </a:rPr>
              <a:t> Görüş Yazısı </a:t>
            </a:r>
            <a:endParaRPr lang="tr-TR" altLang="tr-TR" sz="2600" kern="0" dirty="0" smtClean="0">
              <a:effectLst/>
              <a:latin typeface="Times New Roman" pitchFamily="18" charset="0"/>
            </a:endParaRPr>
          </a:p>
        </p:txBody>
      </p:sp>
      <p:sp>
        <p:nvSpPr>
          <p:cNvPr id="5" name="Rectangle 4"/>
          <p:cNvSpPr txBox="1">
            <a:spLocks noRot="1" noChangeArrowheads="1"/>
          </p:cNvSpPr>
          <p:nvPr/>
        </p:nvSpPr>
        <p:spPr bwMode="auto">
          <a:xfrm>
            <a:off x="692727" y="175491"/>
            <a:ext cx="8257309" cy="57265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j-ea"/>
                <a:cs typeface="+mj-cs"/>
              </a:rPr>
              <a:t>GEÇİCİ GÖREV GÜNDELİĞİNİN VERİLECEĞİ AZAMİ SÜRE  </a:t>
            </a:r>
            <a:r>
              <a:rPr kumimoji="0" lang="tr-TR" altLang="tr-TR" sz="1800" b="1" i="0" u="none" strike="noStrike" kern="0" cap="none" spc="0" normalizeH="0" baseline="0" noProof="0" dirty="0" smtClean="0">
                <a:ln>
                  <a:noFill/>
                </a:ln>
                <a:solidFill>
                  <a:srgbClr val="FF0000"/>
                </a:solidFill>
                <a:effectLst/>
                <a:uLnTx/>
                <a:uFillTx/>
                <a:latin typeface="Arial"/>
                <a:ea typeface="+mj-ea"/>
                <a:cs typeface="+mj-cs"/>
              </a:rPr>
              <a:t>(Md.42)</a:t>
            </a:r>
          </a:p>
        </p:txBody>
      </p:sp>
    </p:spTree>
    <p:extLst>
      <p:ext uri="{BB962C8B-B14F-4D97-AF65-F5344CB8AC3E}">
        <p14:creationId xmlns:p14="http://schemas.microsoft.com/office/powerpoint/2010/main" val="2651832536"/>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1000"/>
                                        <p:tgtEl>
                                          <p:spTgt spid="4">
                                            <p:txEl>
                                              <p:pRg st="5" end="5"/>
                                            </p:txEl>
                                          </p:spTgt>
                                        </p:tgtEl>
                                      </p:cBhvr>
                                    </p:animEffect>
                                    <p:anim calcmode="lin" valueType="num">
                                      <p:cBhvr>
                                        <p:cTn id="4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fade">
                                      <p:cBhvr>
                                        <p:cTn id="50" dur="1000"/>
                                        <p:tgtEl>
                                          <p:spTgt spid="4">
                                            <p:txEl>
                                              <p:pRg st="6" end="6"/>
                                            </p:txEl>
                                          </p:spTgt>
                                        </p:tgtEl>
                                      </p:cBhvr>
                                    </p:animEffect>
                                    <p:anim calcmode="lin" valueType="num">
                                      <p:cBhvr>
                                        <p:cTn id="5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Effect transition="in" filter="fade">
                                      <p:cBhvr>
                                        <p:cTn id="57" dur="1000"/>
                                        <p:tgtEl>
                                          <p:spTgt spid="4">
                                            <p:txEl>
                                              <p:pRg st="7" end="7"/>
                                            </p:txEl>
                                          </p:spTgt>
                                        </p:tgtEl>
                                      </p:cBhvr>
                                    </p:animEffect>
                                    <p:anim calcmode="lin" valueType="num">
                                      <p:cBhvr>
                                        <p:cTn id="5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33" name="Başlık 1"/>
          <p:cNvSpPr txBox="1">
            <a:spLocks/>
          </p:cNvSpPr>
          <p:nvPr/>
        </p:nvSpPr>
        <p:spPr bwMode="auto">
          <a:xfrm>
            <a:off x="868218" y="203200"/>
            <a:ext cx="7957126" cy="57265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DAYANAKLAR</a:t>
            </a:r>
            <a:endParaRPr kumimoji="0" lang="tr-TR" alt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34" name="İçerik Yer Tutucusu 2"/>
          <p:cNvSpPr txBox="1">
            <a:spLocks/>
          </p:cNvSpPr>
          <p:nvPr/>
        </p:nvSpPr>
        <p:spPr bwMode="auto">
          <a:xfrm>
            <a:off x="184727" y="1708450"/>
            <a:ext cx="8849545" cy="485860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4" action="ppaction://hlinkfile"/>
              </a:rPr>
              <a:t>HARCIRAH KANUNU</a:t>
            </a:r>
            <a:endPar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5" action="ppaction://hlinkfile"/>
              </a:rPr>
              <a:t>DEVLET MEMURLARI KANUNU</a:t>
            </a:r>
            <a:endPar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6" action="ppaction://hlinkfile"/>
              </a:rPr>
              <a:t>HARCIRAH KANUNU GENEL TEBLİĞLERİ</a:t>
            </a:r>
            <a:endPar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rgbClr val="FF0000"/>
                </a:solidFill>
                <a:effectLst/>
                <a:uLnTx/>
                <a:uFillTx/>
                <a:latin typeface="Arial"/>
                <a:ea typeface="+mn-ea"/>
                <a:cs typeface="+mn-cs"/>
                <a:hlinkClick r:id="rId7" action="ppaction://hlinkfile"/>
              </a:rPr>
              <a:t>H – CETVELİ</a:t>
            </a:r>
            <a:endParaRPr kumimoji="0" lang="tr-TR" sz="2400" b="1" i="0" u="none" strike="noStrike" kern="0" cap="none" spc="0" normalizeH="0" baseline="0" noProof="0" dirty="0" smtClean="0">
              <a:ln>
                <a:noFill/>
              </a:ln>
              <a:solidFill>
                <a:srgbClr val="FF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lang="tr-TR" sz="2400" b="1" kern="0" noProof="0" dirty="0" smtClean="0">
                <a:solidFill>
                  <a:srgbClr val="C00000"/>
                </a:solidFill>
                <a:effectLst/>
                <a:latin typeface="Arial"/>
                <a:hlinkClick r:id="rId8" action="ppaction://hlinkfile"/>
              </a:rPr>
              <a:t>CUMHURBAŞKANI K</a:t>
            </a:r>
            <a:r>
              <a:rPr kumimoji="0" lang="tr-TR" sz="2400" b="1" i="0" u="none" strike="noStrike" kern="0" cap="none" spc="0" normalizeH="0" baseline="0" noProof="0" dirty="0" smtClean="0">
                <a:ln>
                  <a:noFill/>
                </a:ln>
                <a:solidFill>
                  <a:srgbClr val="C00000"/>
                </a:solidFill>
                <a:effectLst/>
                <a:uLnTx/>
                <a:uFillTx/>
                <a:latin typeface="Arial"/>
                <a:hlinkClick r:id="rId8" action="ppaction://hlinkfile"/>
              </a:rPr>
              <a:t>ARARI </a:t>
            </a:r>
            <a:r>
              <a:rPr kumimoji="0" lang="tr-TR" sz="2400" b="1" i="0" u="none" strike="noStrike" kern="0" cap="none" spc="0" normalizeH="0" baseline="0" noProof="0" dirty="0" smtClean="0">
                <a:ln>
                  <a:noFill/>
                </a:ln>
                <a:solidFill>
                  <a:srgbClr val="0070C0"/>
                </a:solidFill>
                <a:effectLst/>
                <a:uLnTx/>
                <a:uFillTx/>
                <a:latin typeface="Arial"/>
                <a:ea typeface="+mn-ea"/>
                <a:cs typeface="+mn-cs"/>
              </a:rPr>
              <a:t>(Y.DIŞI)</a:t>
            </a:r>
            <a:endParaRPr kumimoji="0" lang="tr-TR" sz="28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3679950546"/>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
                                            <p:txEl>
                                              <p:pRg st="0" end="0"/>
                                            </p:txEl>
                                          </p:spTgt>
                                        </p:tgtEl>
                                        <p:attrNameLst>
                                          <p:attrName>style.visibility</p:attrName>
                                        </p:attrNameLst>
                                      </p:cBhvr>
                                      <p:to>
                                        <p:strVal val="visible"/>
                                      </p:to>
                                    </p:set>
                                    <p:animEffect transition="in" filter="fade">
                                      <p:cBhvr>
                                        <p:cTn id="14" dur="1000"/>
                                        <p:tgtEl>
                                          <p:spTgt spid="34">
                                            <p:txEl>
                                              <p:pRg st="0" end="0"/>
                                            </p:txEl>
                                          </p:spTgt>
                                        </p:tgtEl>
                                      </p:cBhvr>
                                    </p:animEffect>
                                    <p:anim calcmode="lin" valueType="num">
                                      <p:cBhvr>
                                        <p:cTn id="15"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
                                            <p:txEl>
                                              <p:pRg st="1" end="1"/>
                                            </p:txEl>
                                          </p:spTgt>
                                        </p:tgtEl>
                                        <p:attrNameLst>
                                          <p:attrName>style.visibility</p:attrName>
                                        </p:attrNameLst>
                                      </p:cBhvr>
                                      <p:to>
                                        <p:strVal val="visible"/>
                                      </p:to>
                                    </p:set>
                                    <p:animEffect transition="in" filter="fade">
                                      <p:cBhvr>
                                        <p:cTn id="21" dur="1000"/>
                                        <p:tgtEl>
                                          <p:spTgt spid="34">
                                            <p:txEl>
                                              <p:pRg st="1" end="1"/>
                                            </p:txEl>
                                          </p:spTgt>
                                        </p:tgtEl>
                                      </p:cBhvr>
                                    </p:animEffect>
                                    <p:anim calcmode="lin" valueType="num">
                                      <p:cBhvr>
                                        <p:cTn id="22" dur="1000" fill="hold"/>
                                        <p:tgtEl>
                                          <p:spTgt spid="3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
                                            <p:txEl>
                                              <p:pRg st="2" end="2"/>
                                            </p:txEl>
                                          </p:spTgt>
                                        </p:tgtEl>
                                        <p:attrNameLst>
                                          <p:attrName>style.visibility</p:attrName>
                                        </p:attrNameLst>
                                      </p:cBhvr>
                                      <p:to>
                                        <p:strVal val="visible"/>
                                      </p:to>
                                    </p:set>
                                    <p:animEffect transition="in" filter="fade">
                                      <p:cBhvr>
                                        <p:cTn id="28" dur="1000"/>
                                        <p:tgtEl>
                                          <p:spTgt spid="34">
                                            <p:txEl>
                                              <p:pRg st="2" end="2"/>
                                            </p:txEl>
                                          </p:spTgt>
                                        </p:tgtEl>
                                      </p:cBhvr>
                                    </p:animEffect>
                                    <p:anim calcmode="lin" valueType="num">
                                      <p:cBhvr>
                                        <p:cTn id="29" dur="1000" fill="hold"/>
                                        <p:tgtEl>
                                          <p:spTgt spid="3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
                                            <p:txEl>
                                              <p:pRg st="3" end="3"/>
                                            </p:txEl>
                                          </p:spTgt>
                                        </p:tgtEl>
                                        <p:attrNameLst>
                                          <p:attrName>style.visibility</p:attrName>
                                        </p:attrNameLst>
                                      </p:cBhvr>
                                      <p:to>
                                        <p:strVal val="visible"/>
                                      </p:to>
                                    </p:set>
                                    <p:animEffect transition="in" filter="fade">
                                      <p:cBhvr>
                                        <p:cTn id="35" dur="1000"/>
                                        <p:tgtEl>
                                          <p:spTgt spid="34">
                                            <p:txEl>
                                              <p:pRg st="3" end="3"/>
                                            </p:txEl>
                                          </p:spTgt>
                                        </p:tgtEl>
                                      </p:cBhvr>
                                    </p:animEffect>
                                    <p:anim calcmode="lin" valueType="num">
                                      <p:cBhvr>
                                        <p:cTn id="36"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
                                            <p:txEl>
                                              <p:pRg st="4" end="4"/>
                                            </p:txEl>
                                          </p:spTgt>
                                        </p:tgtEl>
                                        <p:attrNameLst>
                                          <p:attrName>style.visibility</p:attrName>
                                        </p:attrNameLst>
                                      </p:cBhvr>
                                      <p:to>
                                        <p:strVal val="visible"/>
                                      </p:to>
                                    </p:set>
                                    <p:animEffect transition="in" filter="fade">
                                      <p:cBhvr>
                                        <p:cTn id="42" dur="1000"/>
                                        <p:tgtEl>
                                          <p:spTgt spid="34">
                                            <p:txEl>
                                              <p:pRg st="4" end="4"/>
                                            </p:txEl>
                                          </p:spTgt>
                                        </p:tgtEl>
                                      </p:cBhvr>
                                    </p:animEffect>
                                    <p:anim calcmode="lin" valueType="num">
                                      <p:cBhvr>
                                        <p:cTn id="43" dur="1000" fill="hold"/>
                                        <p:tgtEl>
                                          <p:spTgt spid="3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DB73C80A-F9DC-4C3A-B3E0-160DC801D6E2}"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457200" y="274638"/>
            <a:ext cx="8229600" cy="48736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YURTİÇİ KONAKLAMA GİDERİ</a:t>
            </a:r>
          </a:p>
        </p:txBody>
      </p:sp>
      <p:graphicFrame>
        <p:nvGraphicFramePr>
          <p:cNvPr id="6" name="Diyagram 5"/>
          <p:cNvGraphicFramePr/>
          <p:nvPr>
            <p:extLst>
              <p:ext uri="{D42A27DB-BD31-4B8C-83A1-F6EECF244321}">
                <p14:modId xmlns:p14="http://schemas.microsoft.com/office/powerpoint/2010/main" val="1524899034"/>
              </p:ext>
            </p:extLst>
          </p:nvPr>
        </p:nvGraphicFramePr>
        <p:xfrm>
          <a:off x="304799" y="990600"/>
          <a:ext cx="8382001" cy="58948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78019505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59998864-0B2A-48C8-BF15-A6291E7EDD6F}"/>
                                            </p:graphicEl>
                                          </p:spTgt>
                                        </p:tgtEl>
                                        <p:attrNameLst>
                                          <p:attrName>style.visibility</p:attrName>
                                        </p:attrNameLst>
                                      </p:cBhvr>
                                      <p:to>
                                        <p:strVal val="visible"/>
                                      </p:to>
                                    </p:set>
                                    <p:animEffect transition="in" filter="fade">
                                      <p:cBhvr>
                                        <p:cTn id="14" dur="1000"/>
                                        <p:tgtEl>
                                          <p:spTgt spid="6">
                                            <p:graphicEl>
                                              <a:dgm id="{59998864-0B2A-48C8-BF15-A6291E7EDD6F}"/>
                                            </p:graphicEl>
                                          </p:spTgt>
                                        </p:tgtEl>
                                      </p:cBhvr>
                                    </p:animEffect>
                                    <p:anim calcmode="lin" valueType="num">
                                      <p:cBhvr>
                                        <p:cTn id="15" dur="1000" fill="hold"/>
                                        <p:tgtEl>
                                          <p:spTgt spid="6">
                                            <p:graphicEl>
                                              <a:dgm id="{59998864-0B2A-48C8-BF15-A6291E7EDD6F}"/>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59998864-0B2A-48C8-BF15-A6291E7EDD6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6FD96160-D05E-4A3D-AFAB-78F51A856ACD}"/>
                                            </p:graphicEl>
                                          </p:spTgt>
                                        </p:tgtEl>
                                        <p:attrNameLst>
                                          <p:attrName>style.visibility</p:attrName>
                                        </p:attrNameLst>
                                      </p:cBhvr>
                                      <p:to>
                                        <p:strVal val="visible"/>
                                      </p:to>
                                    </p:set>
                                    <p:animEffect transition="in" filter="fade">
                                      <p:cBhvr>
                                        <p:cTn id="21" dur="1000"/>
                                        <p:tgtEl>
                                          <p:spTgt spid="6">
                                            <p:graphicEl>
                                              <a:dgm id="{6FD96160-D05E-4A3D-AFAB-78F51A856ACD}"/>
                                            </p:graphicEl>
                                          </p:spTgt>
                                        </p:tgtEl>
                                      </p:cBhvr>
                                    </p:animEffect>
                                    <p:anim calcmode="lin" valueType="num">
                                      <p:cBhvr>
                                        <p:cTn id="22" dur="1000" fill="hold"/>
                                        <p:tgtEl>
                                          <p:spTgt spid="6">
                                            <p:graphicEl>
                                              <a:dgm id="{6FD96160-D05E-4A3D-AFAB-78F51A856ACD}"/>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6FD96160-D05E-4A3D-AFAB-78F51A856AC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C25FD32F-59F8-49E9-A2AB-C308CBCD97DB}"/>
                                            </p:graphicEl>
                                          </p:spTgt>
                                        </p:tgtEl>
                                        <p:attrNameLst>
                                          <p:attrName>style.visibility</p:attrName>
                                        </p:attrNameLst>
                                      </p:cBhvr>
                                      <p:to>
                                        <p:strVal val="visible"/>
                                      </p:to>
                                    </p:set>
                                    <p:animEffect transition="in" filter="fade">
                                      <p:cBhvr>
                                        <p:cTn id="28" dur="1000"/>
                                        <p:tgtEl>
                                          <p:spTgt spid="6">
                                            <p:graphicEl>
                                              <a:dgm id="{C25FD32F-59F8-49E9-A2AB-C308CBCD97DB}"/>
                                            </p:graphicEl>
                                          </p:spTgt>
                                        </p:tgtEl>
                                      </p:cBhvr>
                                    </p:animEffect>
                                    <p:anim calcmode="lin" valueType="num">
                                      <p:cBhvr>
                                        <p:cTn id="29" dur="1000" fill="hold"/>
                                        <p:tgtEl>
                                          <p:spTgt spid="6">
                                            <p:graphicEl>
                                              <a:dgm id="{C25FD32F-59F8-49E9-A2AB-C308CBCD97DB}"/>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C25FD32F-59F8-49E9-A2AB-C308CBCD97D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020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dirty="0" smtClean="0">
                <a:solidFill>
                  <a:srgbClr val="FF0000"/>
                </a:solidFill>
                <a:effectLst/>
                <a:latin typeface="Times New Roman" pitchFamily="18" charset="0"/>
              </a:rPr>
              <a:t>      YURTİÇİ GEÇİCİ GÖREV HARCIRAHI ÖRNEK</a:t>
            </a:r>
          </a:p>
        </p:txBody>
      </p:sp>
      <p:sp>
        <p:nvSpPr>
          <p:cNvPr id="5" name="Rectangle 3"/>
          <p:cNvSpPr txBox="1">
            <a:spLocks noChangeArrowheads="1"/>
          </p:cNvSpPr>
          <p:nvPr/>
        </p:nvSpPr>
        <p:spPr bwMode="auto">
          <a:xfrm>
            <a:off x="378691" y="1018132"/>
            <a:ext cx="8548255" cy="570164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1800" kern="0" dirty="0" smtClean="0">
                <a:effectLst/>
                <a:latin typeface="Times New Roman" pitchFamily="18" charset="0"/>
              </a:rPr>
              <a:t>ÖRNEK : Ankara’da görevli 2 </a:t>
            </a:r>
            <a:r>
              <a:rPr lang="tr-TR" altLang="tr-TR" sz="1800" kern="0" dirty="0" err="1" smtClean="0">
                <a:effectLst/>
                <a:latin typeface="Times New Roman" pitchFamily="18" charset="0"/>
              </a:rPr>
              <a:t>nci</a:t>
            </a:r>
            <a:r>
              <a:rPr lang="tr-TR" altLang="tr-TR" sz="1800" kern="0" dirty="0" smtClean="0">
                <a:effectLst/>
                <a:latin typeface="Times New Roman" pitchFamily="18" charset="0"/>
              </a:rPr>
              <a:t> derece memur Antalya’ya geçici görevli olarak gidiş geliş dahil 7 günlük göreve gidecek.</a:t>
            </a:r>
          </a:p>
          <a:p>
            <a:pPr marL="0" indent="0" algn="just" defTabSz="914400" eaLnBrk="1" hangingPunct="1">
              <a:buNone/>
            </a:pPr>
            <a:r>
              <a:rPr lang="tr-TR" altLang="tr-TR" sz="1800" kern="0" dirty="0" smtClean="0">
                <a:effectLst/>
                <a:latin typeface="Times New Roman" pitchFamily="18" charset="0"/>
              </a:rPr>
              <a:t>Gündelik : 50 TL diyelim</a:t>
            </a:r>
          </a:p>
          <a:p>
            <a:pPr marL="0" indent="0" algn="just" defTabSz="914400" eaLnBrk="1" hangingPunct="1">
              <a:buNone/>
            </a:pPr>
            <a:r>
              <a:rPr lang="tr-TR" altLang="tr-TR" sz="1800" kern="0" dirty="0" smtClean="0">
                <a:effectLst/>
                <a:latin typeface="Times New Roman" pitchFamily="18" charset="0"/>
              </a:rPr>
              <a:t>Yol Ücreti : 100 TL</a:t>
            </a:r>
          </a:p>
          <a:p>
            <a:pPr marL="0" indent="0" algn="just" defTabSz="914400" eaLnBrk="1" hangingPunct="1">
              <a:buNone/>
            </a:pPr>
            <a:r>
              <a:rPr lang="tr-TR" altLang="tr-TR" sz="1800" kern="0" dirty="0" smtClean="0">
                <a:effectLst/>
                <a:latin typeface="Times New Roman" pitchFamily="18" charset="0"/>
              </a:rPr>
              <a:t>Taksi ücreti ( İkamet- Otogar ): 35</a:t>
            </a:r>
          </a:p>
          <a:p>
            <a:pPr marL="0" indent="0" algn="just" defTabSz="914400" eaLnBrk="1" hangingPunct="1">
              <a:buNone/>
            </a:pPr>
            <a:r>
              <a:rPr lang="tr-TR" altLang="tr-TR" sz="1800" kern="0" dirty="0" smtClean="0">
                <a:effectLst/>
                <a:latin typeface="Times New Roman" pitchFamily="18" charset="0"/>
              </a:rPr>
              <a:t>Taksi ücreti ( Otogar-Antalya görev yeri) : 40</a:t>
            </a:r>
          </a:p>
          <a:p>
            <a:pPr marL="0" indent="0" algn="just" defTabSz="914400" eaLnBrk="1" hangingPunct="1">
              <a:buNone/>
            </a:pPr>
            <a:r>
              <a:rPr lang="tr-TR" altLang="tr-TR" sz="1800" kern="0" dirty="0" smtClean="0">
                <a:effectLst/>
                <a:latin typeface="Times New Roman" pitchFamily="18" charset="0"/>
              </a:rPr>
              <a:t>Konaklama günlük bedeli : 80 TL </a:t>
            </a:r>
          </a:p>
          <a:p>
            <a:pPr marL="0" indent="0" algn="just" defTabSz="914400" eaLnBrk="1" hangingPunct="1">
              <a:buNone/>
            </a:pPr>
            <a:r>
              <a:rPr lang="tr-TR" altLang="tr-TR" sz="1800" kern="0" dirty="0" smtClean="0">
                <a:effectLst/>
                <a:latin typeface="Times New Roman" pitchFamily="18" charset="0"/>
              </a:rPr>
              <a:t>Konaklama ilk 10 gün gündeliğinin %50 fazlası : 50*1.5 = 75 </a:t>
            </a:r>
            <a:r>
              <a:rPr lang="tr-TR" altLang="tr-TR" sz="1800" kern="0" dirty="0" err="1" smtClean="0">
                <a:effectLst/>
                <a:latin typeface="Times New Roman" pitchFamily="18" charset="0"/>
              </a:rPr>
              <a:t>tl</a:t>
            </a:r>
            <a:r>
              <a:rPr lang="tr-TR" altLang="tr-TR" sz="1800" kern="0" dirty="0" smtClean="0">
                <a:effectLst/>
                <a:latin typeface="Times New Roman" pitchFamily="18" charset="0"/>
              </a:rPr>
              <a:t> </a:t>
            </a:r>
            <a:r>
              <a:rPr lang="tr-TR" altLang="tr-TR" sz="1800" kern="0" dirty="0" err="1" smtClean="0">
                <a:effectLst/>
                <a:latin typeface="Times New Roman" pitchFamily="18" charset="0"/>
              </a:rPr>
              <a:t>yi</a:t>
            </a:r>
            <a:r>
              <a:rPr lang="tr-TR" altLang="tr-TR" sz="1800" kern="0" dirty="0" smtClean="0">
                <a:effectLst/>
                <a:latin typeface="Times New Roman" pitchFamily="18" charset="0"/>
              </a:rPr>
              <a:t> aşamaz </a:t>
            </a:r>
          </a:p>
          <a:p>
            <a:pPr marL="0" indent="0" algn="just" defTabSz="914400" eaLnBrk="1" hangingPunct="1">
              <a:buNone/>
            </a:pPr>
            <a:endParaRPr lang="tr-TR" altLang="tr-TR" sz="1800" kern="0" dirty="0">
              <a:effectLst/>
              <a:latin typeface="Times New Roman" pitchFamily="18" charset="0"/>
            </a:endParaRPr>
          </a:p>
          <a:p>
            <a:pPr marL="0" indent="0" algn="just" defTabSz="914400" eaLnBrk="1" hangingPunct="1">
              <a:buNone/>
            </a:pPr>
            <a:r>
              <a:rPr lang="tr-TR" altLang="tr-TR" sz="1800" kern="0" dirty="0" smtClean="0">
                <a:effectLst/>
                <a:latin typeface="Times New Roman" pitchFamily="18" charset="0"/>
              </a:rPr>
              <a:t>Gidiş –Dönüş dahil 7 gün gündelik : 50*7 = 350 </a:t>
            </a:r>
          </a:p>
          <a:p>
            <a:pPr marL="0" indent="0" algn="just" defTabSz="914400" eaLnBrk="1" hangingPunct="1">
              <a:buNone/>
            </a:pPr>
            <a:r>
              <a:rPr lang="tr-TR" altLang="tr-TR" sz="1800" kern="0" dirty="0" smtClean="0">
                <a:effectLst/>
                <a:latin typeface="Times New Roman" pitchFamily="18" charset="0"/>
              </a:rPr>
              <a:t>Gidiş Yol Masrafı: 100+35 = 135</a:t>
            </a:r>
          </a:p>
          <a:p>
            <a:pPr marL="0" indent="0" algn="just" defTabSz="914400" eaLnBrk="1" hangingPunct="1">
              <a:buNone/>
            </a:pPr>
            <a:r>
              <a:rPr lang="tr-TR" altLang="tr-TR" sz="1800" kern="0" dirty="0" smtClean="0">
                <a:effectLst/>
                <a:latin typeface="Times New Roman" pitchFamily="18" charset="0"/>
              </a:rPr>
              <a:t>Dönüş Yol Masrafı : 100+40 =140 </a:t>
            </a:r>
          </a:p>
          <a:p>
            <a:pPr marL="0" indent="0" algn="just" defTabSz="914400" eaLnBrk="1" hangingPunct="1">
              <a:buNone/>
            </a:pPr>
            <a:r>
              <a:rPr lang="tr-TR" altLang="tr-TR" sz="1800" kern="0" dirty="0" smtClean="0">
                <a:effectLst/>
                <a:latin typeface="Times New Roman" pitchFamily="18" charset="0"/>
              </a:rPr>
              <a:t>Konaklama bedeli : 75* 6 = 450 </a:t>
            </a:r>
          </a:p>
          <a:p>
            <a:pPr marL="0" indent="0" algn="just" defTabSz="914400" eaLnBrk="1" hangingPunct="1">
              <a:buNone/>
            </a:pPr>
            <a:r>
              <a:rPr lang="tr-TR" altLang="tr-TR" sz="1800" kern="0" dirty="0" smtClean="0">
                <a:effectLst/>
                <a:latin typeface="Times New Roman" pitchFamily="18" charset="0"/>
              </a:rPr>
              <a:t>Toplam Ödenecek Harcırah : 350+135+140+450 = </a:t>
            </a:r>
            <a:r>
              <a:rPr lang="tr-TR" altLang="tr-TR" sz="1800" b="1" kern="0" dirty="0" smtClean="0">
                <a:effectLst/>
                <a:latin typeface="Times New Roman" pitchFamily="18" charset="0"/>
              </a:rPr>
              <a:t>1.075 TL</a:t>
            </a:r>
          </a:p>
          <a:p>
            <a:pPr marL="0" indent="0" algn="just" defTabSz="914400" eaLnBrk="1" hangingPunct="1">
              <a:buNone/>
            </a:pPr>
            <a:r>
              <a:rPr lang="tr-TR" altLang="tr-TR" sz="1800" b="1" kern="0" dirty="0" smtClean="0">
                <a:effectLst/>
                <a:latin typeface="Times New Roman" pitchFamily="18" charset="0"/>
              </a:rPr>
              <a:t>Sadece damga vergisi kesilir.</a:t>
            </a:r>
          </a:p>
          <a:p>
            <a:pPr marL="0" indent="0" algn="just" defTabSz="914400" eaLnBrk="1" hangingPunct="1">
              <a:buNone/>
            </a:pPr>
            <a:r>
              <a:rPr lang="tr-TR" altLang="tr-TR" sz="1800" kern="0" dirty="0" smtClean="0">
                <a:effectLst/>
                <a:latin typeface="Times New Roman" pitchFamily="18" charset="0"/>
              </a:rPr>
              <a:t>Not: Konaklama fatura bedeli daha düşük ise konaklama buna göre hesaplanır. Örneğin 70 TL ise 70*6 =420 TL  ödenir.</a:t>
            </a: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214170048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3" end="13"/>
                                            </p:txEl>
                                          </p:spTgt>
                                        </p:tgtEl>
                                        <p:attrNameLst>
                                          <p:attrName>style.visibility</p:attrName>
                                        </p:attrNameLst>
                                      </p:cBhvr>
                                      <p:to>
                                        <p:strVal val="visible"/>
                                      </p:to>
                                    </p:set>
                                    <p:anim calcmode="lin" valueType="num">
                                      <p:cBhvr additive="base">
                                        <p:cTn id="63"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 calcmode="lin" valueType="num">
                                      <p:cBhvr additive="base">
                                        <p:cTn id="67"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a:solidFill>
                  <a:srgbClr val="FF0000"/>
                </a:solidFill>
                <a:effectLst/>
                <a:latin typeface="Times New Roman" pitchFamily="18" charset="0"/>
              </a:rPr>
              <a:t>YURTİÇİ GEÇİCİ GÖREV HARCIRAHI ÖRNEK</a:t>
            </a:r>
            <a:endParaRPr lang="tr-TR" altLang="tr-TR" sz="2800" kern="0" dirty="0" smtClean="0">
              <a:solidFill>
                <a:srgbClr val="FF0000"/>
              </a:solidFill>
              <a:effectLst/>
              <a:latin typeface="Times New Roman" pitchFamily="18" charset="0"/>
            </a:endParaRPr>
          </a:p>
        </p:txBody>
      </p:sp>
      <p:sp>
        <p:nvSpPr>
          <p:cNvPr id="5" name="Rectangle 3"/>
          <p:cNvSpPr txBox="1">
            <a:spLocks noChangeArrowheads="1"/>
          </p:cNvSpPr>
          <p:nvPr/>
        </p:nvSpPr>
        <p:spPr bwMode="auto">
          <a:xfrm>
            <a:off x="378691" y="1002470"/>
            <a:ext cx="8398163" cy="562923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2000" kern="0" dirty="0" smtClean="0">
                <a:effectLst/>
                <a:latin typeface="Times New Roman" pitchFamily="18" charset="0"/>
              </a:rPr>
              <a:t>Aynı örnekte geçici görev süresinin 15 gün olduğunu varsayalım.</a:t>
            </a:r>
          </a:p>
          <a:p>
            <a:pPr marL="0" indent="0" algn="just" defTabSz="914400" eaLnBrk="1" hangingPunct="1">
              <a:buNone/>
            </a:pPr>
            <a:r>
              <a:rPr lang="tr-TR" altLang="tr-TR" sz="2000" kern="0" dirty="0">
                <a:effectLst/>
                <a:latin typeface="Times New Roman" pitchFamily="18" charset="0"/>
              </a:rPr>
              <a:t>Gündelik : 50 TL </a:t>
            </a:r>
            <a:r>
              <a:rPr lang="tr-TR" altLang="tr-TR" sz="2000" kern="0" dirty="0" smtClean="0">
                <a:effectLst/>
                <a:latin typeface="Times New Roman" pitchFamily="18" charset="0"/>
              </a:rPr>
              <a:t>  </a:t>
            </a:r>
          </a:p>
          <a:p>
            <a:pPr marL="0" indent="0" algn="just" defTabSz="914400" eaLnBrk="1" hangingPunct="1">
              <a:buNone/>
            </a:pPr>
            <a:r>
              <a:rPr lang="tr-TR" altLang="tr-TR" sz="2000" kern="0" dirty="0" smtClean="0">
                <a:effectLst/>
                <a:latin typeface="Times New Roman" pitchFamily="18" charset="0"/>
              </a:rPr>
              <a:t>Yol </a:t>
            </a:r>
            <a:r>
              <a:rPr lang="tr-TR" altLang="tr-TR" sz="2000" kern="0" dirty="0">
                <a:effectLst/>
                <a:latin typeface="Times New Roman" pitchFamily="18" charset="0"/>
              </a:rPr>
              <a:t>Ücreti : 100 TL</a:t>
            </a:r>
          </a:p>
          <a:p>
            <a:pPr marL="0" indent="0" algn="just" defTabSz="914400" eaLnBrk="1" hangingPunct="1">
              <a:buNone/>
            </a:pPr>
            <a:r>
              <a:rPr lang="tr-TR" altLang="tr-TR" sz="2000" kern="0" dirty="0">
                <a:effectLst/>
                <a:latin typeface="Times New Roman" pitchFamily="18" charset="0"/>
              </a:rPr>
              <a:t>Taksi ücreti ( İkamet- Otogar ): 35</a:t>
            </a:r>
          </a:p>
          <a:p>
            <a:pPr marL="0" indent="0" algn="just" defTabSz="914400" eaLnBrk="1" hangingPunct="1">
              <a:buNone/>
            </a:pPr>
            <a:r>
              <a:rPr lang="tr-TR" altLang="tr-TR" sz="2000" kern="0" dirty="0">
                <a:effectLst/>
                <a:latin typeface="Times New Roman" pitchFamily="18" charset="0"/>
              </a:rPr>
              <a:t>Taksi ücreti ( Otogar-Antalya görev yeri) : 40</a:t>
            </a:r>
          </a:p>
          <a:p>
            <a:pPr marL="0" indent="0" algn="just" defTabSz="914400" eaLnBrk="1" hangingPunct="1">
              <a:buNone/>
            </a:pPr>
            <a:r>
              <a:rPr lang="tr-TR" altLang="tr-TR" sz="2000" kern="0" dirty="0">
                <a:effectLst/>
                <a:latin typeface="Times New Roman" pitchFamily="18" charset="0"/>
              </a:rPr>
              <a:t>Konaklama günlük bedeli : 80 TL </a:t>
            </a:r>
          </a:p>
          <a:p>
            <a:pPr marL="0" indent="0" algn="just" defTabSz="914400" eaLnBrk="1" hangingPunct="1">
              <a:buNone/>
            </a:pPr>
            <a:r>
              <a:rPr lang="tr-TR" altLang="tr-TR" sz="2000" kern="0" dirty="0">
                <a:effectLst/>
                <a:latin typeface="Times New Roman" pitchFamily="18" charset="0"/>
              </a:rPr>
              <a:t>Konaklama ilk 10 gün gündeliğinin %50 fazlası : 50*1.5 = 75 </a:t>
            </a:r>
            <a:r>
              <a:rPr lang="tr-TR" altLang="tr-TR" sz="2000" kern="0" dirty="0" smtClean="0">
                <a:effectLst/>
                <a:latin typeface="Times New Roman" pitchFamily="18" charset="0"/>
              </a:rPr>
              <a:t>TL ödenebilir.</a:t>
            </a:r>
          </a:p>
          <a:p>
            <a:pPr marL="0" indent="0" algn="just" defTabSz="914400" eaLnBrk="1" hangingPunct="1">
              <a:buNone/>
            </a:pPr>
            <a:r>
              <a:rPr lang="tr-TR" altLang="tr-TR" sz="2000" kern="0" dirty="0" smtClean="0">
                <a:effectLst/>
                <a:latin typeface="Times New Roman" pitchFamily="18" charset="0"/>
              </a:rPr>
              <a:t>Takip eden 80 gün ise gündeliklerinin % 50’ si : 50*%50 = 25 </a:t>
            </a:r>
            <a:r>
              <a:rPr lang="tr-TR" altLang="tr-TR" sz="2000" kern="0" dirty="0" err="1" smtClean="0">
                <a:effectLst/>
                <a:latin typeface="Times New Roman" pitchFamily="18" charset="0"/>
              </a:rPr>
              <a:t>Tl</a:t>
            </a:r>
            <a:r>
              <a:rPr lang="tr-TR" altLang="tr-TR" sz="2000" kern="0" dirty="0" smtClean="0">
                <a:effectLst/>
                <a:latin typeface="Times New Roman" pitchFamily="18" charset="0"/>
              </a:rPr>
              <a:t> ödenir.</a:t>
            </a:r>
          </a:p>
          <a:p>
            <a:pPr marL="0" indent="0" algn="just" defTabSz="914400" eaLnBrk="1" hangingPunct="1">
              <a:buNone/>
            </a:pPr>
            <a:endParaRPr lang="tr-TR" altLang="tr-TR" sz="2000" kern="0" dirty="0" smtClean="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Gidiş –Dönüş dahil </a:t>
            </a:r>
            <a:r>
              <a:rPr lang="tr-TR" altLang="tr-TR" sz="2000" kern="0" dirty="0" smtClean="0">
                <a:effectLst/>
                <a:latin typeface="Times New Roman" pitchFamily="18" charset="0"/>
              </a:rPr>
              <a:t>15 </a:t>
            </a:r>
            <a:r>
              <a:rPr lang="tr-TR" altLang="tr-TR" sz="2000" kern="0" dirty="0">
                <a:effectLst/>
                <a:latin typeface="Times New Roman" pitchFamily="18" charset="0"/>
              </a:rPr>
              <a:t>gün gündelik : </a:t>
            </a:r>
            <a:r>
              <a:rPr lang="tr-TR" altLang="tr-TR" sz="2000" kern="0" dirty="0" smtClean="0">
                <a:effectLst/>
                <a:latin typeface="Times New Roman" pitchFamily="18" charset="0"/>
              </a:rPr>
              <a:t>50*15 </a:t>
            </a:r>
            <a:r>
              <a:rPr lang="tr-TR" altLang="tr-TR" sz="2000" kern="0" dirty="0">
                <a:effectLst/>
                <a:latin typeface="Times New Roman" pitchFamily="18" charset="0"/>
              </a:rPr>
              <a:t>= </a:t>
            </a:r>
            <a:r>
              <a:rPr lang="tr-TR" altLang="tr-TR" sz="2000" kern="0" dirty="0" smtClean="0">
                <a:effectLst/>
                <a:latin typeface="Times New Roman" pitchFamily="18" charset="0"/>
              </a:rPr>
              <a:t>750 </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Gidiş Yol Masrafı: 100+35 = 135</a:t>
            </a:r>
          </a:p>
          <a:p>
            <a:pPr marL="0" indent="0" algn="just" defTabSz="914400" eaLnBrk="1" hangingPunct="1">
              <a:buNone/>
            </a:pPr>
            <a:r>
              <a:rPr lang="tr-TR" altLang="tr-TR" sz="2000" kern="0" dirty="0">
                <a:effectLst/>
                <a:latin typeface="Times New Roman" pitchFamily="18" charset="0"/>
              </a:rPr>
              <a:t>Dönüş Yol Masrafı : 100+40 =140 </a:t>
            </a:r>
          </a:p>
          <a:p>
            <a:pPr marL="0" indent="0" algn="just" defTabSz="914400" eaLnBrk="1" hangingPunct="1">
              <a:buNone/>
            </a:pPr>
            <a:r>
              <a:rPr lang="tr-TR" altLang="tr-TR" sz="2000" kern="0" dirty="0">
                <a:effectLst/>
                <a:latin typeface="Times New Roman" pitchFamily="18" charset="0"/>
              </a:rPr>
              <a:t>Konaklama bedeli : 75* </a:t>
            </a:r>
            <a:r>
              <a:rPr lang="tr-TR" altLang="tr-TR" sz="2000" kern="0" dirty="0" smtClean="0">
                <a:effectLst/>
                <a:latin typeface="Times New Roman" pitchFamily="18" charset="0"/>
              </a:rPr>
              <a:t>10 + 25*4 </a:t>
            </a:r>
            <a:r>
              <a:rPr lang="tr-TR" altLang="tr-TR" sz="2000" kern="0" dirty="0">
                <a:effectLst/>
                <a:latin typeface="Times New Roman" pitchFamily="18" charset="0"/>
              </a:rPr>
              <a:t>= </a:t>
            </a:r>
            <a:r>
              <a:rPr lang="tr-TR" altLang="tr-TR" sz="2000" kern="0" dirty="0" smtClean="0">
                <a:effectLst/>
                <a:latin typeface="Times New Roman" pitchFamily="18" charset="0"/>
              </a:rPr>
              <a:t>750 +100 = 850 </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Toplam Ödenecek Harcırah : </a:t>
            </a:r>
            <a:r>
              <a:rPr lang="tr-TR" altLang="tr-TR" sz="2000" kern="0" dirty="0" smtClean="0">
                <a:effectLst/>
                <a:latin typeface="Times New Roman" pitchFamily="18" charset="0"/>
              </a:rPr>
              <a:t>750+135+140+850 </a:t>
            </a:r>
            <a:r>
              <a:rPr lang="tr-TR" altLang="tr-TR" sz="2000" kern="0" dirty="0">
                <a:effectLst/>
                <a:latin typeface="Times New Roman" pitchFamily="18" charset="0"/>
              </a:rPr>
              <a:t>= </a:t>
            </a:r>
            <a:r>
              <a:rPr lang="tr-TR" altLang="tr-TR" sz="2000" kern="0" dirty="0" smtClean="0">
                <a:effectLst/>
                <a:latin typeface="Times New Roman" pitchFamily="18" charset="0"/>
              </a:rPr>
              <a:t>1.875 TL</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Sadece damga vergisi kesilir.</a:t>
            </a:r>
          </a:p>
          <a:p>
            <a:pPr marL="0" indent="0" algn="just" defTabSz="914400" eaLnBrk="1" hangingPunct="1">
              <a:buNone/>
            </a:pPr>
            <a:endParaRPr lang="tr-TR" altLang="tr-TR" sz="20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1983635386"/>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 calcmode="lin" valueType="num">
                                      <p:cBhvr additive="base">
                                        <p:cTn id="4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additive="base">
                                        <p:cTn id="4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anim calcmode="lin" valueType="num">
                                      <p:cBhvr additive="base">
                                        <p:cTn id="5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anim calcmode="lin" valueType="num">
                                      <p:cBhvr additive="base">
                                        <p:cTn id="5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5">
                                            <p:txEl>
                                              <p:pRg st="13" end="13"/>
                                            </p:txEl>
                                          </p:spTgt>
                                        </p:tgtEl>
                                        <p:attrNameLst>
                                          <p:attrName>style.visibility</p:attrName>
                                        </p:attrNameLst>
                                      </p:cBhvr>
                                      <p:to>
                                        <p:strVal val="visible"/>
                                      </p:to>
                                    </p:set>
                                    <p:anim calcmode="lin" valueType="num">
                                      <p:cBhvr additive="base">
                                        <p:cTn id="6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5">
                                            <p:txEl>
                                              <p:pRg st="14" end="14"/>
                                            </p:txEl>
                                          </p:spTgt>
                                        </p:tgtEl>
                                        <p:attrNameLst>
                                          <p:attrName>style.visibility</p:attrName>
                                        </p:attrNameLst>
                                      </p:cBhvr>
                                      <p:to>
                                        <p:strVal val="visible"/>
                                      </p:to>
                                    </p:set>
                                    <p:anim calcmode="lin" valueType="num">
                                      <p:cBhvr additive="base">
                                        <p:cTn id="6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1" y="398081"/>
            <a:ext cx="8534400" cy="6400799"/>
          </a:xfrm>
          <a:prstGeom prst="rect">
            <a:avLst/>
          </a:prstGeom>
          <a:pattFill prst="pct5">
            <a:fgClr>
              <a:srgbClr val="DBF5F9">
                <a:lumMod val="90000"/>
              </a:srgbClr>
            </a:fgClr>
            <a:bgClr>
              <a:schemeClr val="bg1"/>
            </a:bgClr>
          </a:pattFill>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1 Başlık"/>
          <p:cNvSpPr txBox="1">
            <a:spLocks/>
          </p:cNvSpPr>
          <p:nvPr/>
        </p:nvSpPr>
        <p:spPr bwMode="auto">
          <a:xfrm>
            <a:off x="457200" y="274638"/>
            <a:ext cx="8229600" cy="40423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YURTDIŞI KONAKLAMA GİDERİ</a:t>
            </a:r>
            <a:endParaRPr kumimoji="0" lang="tr-TR" sz="3200" b="1" i="0" u="none" strike="noStrike" kern="0" cap="none" spc="0" normalizeH="0" baseline="0" noProof="0" dirty="0">
              <a:ln>
                <a:noFill/>
              </a:ln>
              <a:solidFill>
                <a:srgbClr val="FF0000"/>
              </a:solidFill>
              <a:effectLst>
                <a:outerShdw blurRad="38100" dist="38100" dir="2700000" algn="tl">
                  <a:srgbClr val="000000"/>
                </a:outerShdw>
              </a:effectLst>
              <a:uLnTx/>
              <a:uFillTx/>
              <a:latin typeface="Arial"/>
              <a:ea typeface="+mj-ea"/>
              <a:cs typeface="+mj-cs"/>
            </a:endParaRPr>
          </a:p>
        </p:txBody>
      </p:sp>
      <p:sp>
        <p:nvSpPr>
          <p:cNvPr id="5" name="3 Yuvarlatılmış Dikdörtgen"/>
          <p:cNvSpPr/>
          <p:nvPr/>
        </p:nvSpPr>
        <p:spPr>
          <a:xfrm>
            <a:off x="378691" y="3141292"/>
            <a:ext cx="8079507" cy="867574"/>
          </a:xfrm>
          <a:prstGeom prst="roundRect">
            <a:avLst/>
          </a:prstGeom>
          <a:solidFill>
            <a:srgbClr val="0BD0D9"/>
          </a:solidFill>
          <a:ln w="25400" cap="flat" cmpd="sng" algn="ctr">
            <a:solidFill>
              <a:srgbClr val="0F6FC6">
                <a:shade val="50000"/>
              </a:srgbClr>
            </a:solidFill>
            <a:prstDash val="solid"/>
          </a:ln>
          <a:effectLst/>
        </p:spPr>
        <p:txBody>
          <a:bodyPr rtlCol="0" anchor="ctr"/>
          <a:lstStyle/>
          <a:p>
            <a:pPr marL="0" marR="0" lvl="0" indent="0" algn="just" defTabSz="914400" eaLnBrk="0" fontAlgn="base" latinLnBrk="0" hangingPunct="0">
              <a:lnSpc>
                <a:spcPct val="100000"/>
              </a:lnSpc>
              <a:spcBef>
                <a:spcPct val="0"/>
              </a:spcBef>
              <a:spcAft>
                <a:spcPct val="0"/>
              </a:spcAft>
              <a:buClrTx/>
              <a:buSzTx/>
              <a:buFontTx/>
              <a:buNone/>
              <a:tabLst/>
              <a:defRPr/>
            </a:pP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Türkiye'den yurtdışına geçici görevle gönderilenlerden,</a:t>
            </a:r>
            <a:r>
              <a:rPr kumimoji="0" lang="tr-TR" sz="2000" b="1" i="0" u="none" strike="noStrike" kern="0" cap="none" spc="0" normalizeH="0" baseline="0" noProof="0" dirty="0" smtClean="0">
                <a:ln>
                  <a:noFill/>
                </a:ln>
                <a:solidFill>
                  <a:srgbClr val="0F6FC6">
                    <a:lumMod val="75000"/>
                  </a:srgbClr>
                </a:solidFill>
                <a:effectLst/>
                <a:uLnTx/>
                <a:uFillTx/>
                <a:latin typeface="Arial"/>
                <a:ea typeface="+mn-ea"/>
                <a:cs typeface="Arial" pitchFamily="34" charset="0"/>
              </a:rPr>
              <a:t> </a:t>
            </a: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seyahat ve ikamet süresinin</a:t>
            </a:r>
            <a:r>
              <a:rPr kumimoji="0" lang="tr-TR" sz="2000" b="1" i="0" u="none" strike="noStrike" kern="0" cap="none" spc="0" normalizeH="0" baseline="0" noProof="0" dirty="0" smtClean="0">
                <a:ln>
                  <a:noFill/>
                </a:ln>
                <a:solidFill>
                  <a:srgbClr val="FF0000"/>
                </a:solidFill>
                <a:effectLst/>
                <a:uLnTx/>
                <a:uFillTx/>
                <a:latin typeface="Arial"/>
                <a:ea typeface="+mn-ea"/>
                <a:cs typeface="Arial" pitchFamily="34" charset="0"/>
              </a:rPr>
              <a:t> ilk on günü ile sınırlı olmak </a:t>
            </a:r>
            <a:r>
              <a:rPr kumimoji="0" lang="tr-TR" sz="2000" b="1" i="0" u="none" strike="noStrike" kern="0" cap="none" spc="0" normalizeH="0" baseline="0" noProof="0" dirty="0" smtClean="0">
                <a:ln>
                  <a:noFill/>
                </a:ln>
                <a:solidFill>
                  <a:srgbClr val="0F6FC6">
                    <a:lumMod val="75000"/>
                  </a:srgbClr>
                </a:solidFill>
                <a:effectLst/>
                <a:uLnTx/>
                <a:uFillTx/>
                <a:latin typeface="Arial"/>
                <a:ea typeface="+mn-ea"/>
                <a:cs typeface="Arial" pitchFamily="34" charset="0"/>
              </a:rPr>
              <a:t>kaydıyla</a:t>
            </a:r>
            <a:endParaRPr kumimoji="0" lang="tr-TR" sz="2000" b="1" i="0" u="none" strike="noStrike" kern="0" cap="none" spc="0" normalizeH="0" baseline="0" noProof="0" dirty="0" smtClean="0">
              <a:ln>
                <a:noFill/>
              </a:ln>
              <a:solidFill>
                <a:prstClr val="white"/>
              </a:solidFill>
              <a:effectLst/>
              <a:uLnTx/>
              <a:uFillTx/>
              <a:latin typeface="Arial"/>
              <a:ea typeface="+mn-ea"/>
            </a:endParaRPr>
          </a:p>
        </p:txBody>
      </p:sp>
      <p:sp>
        <p:nvSpPr>
          <p:cNvPr id="6" name="4 Yuvarlatılmış Dikdörtgen"/>
          <p:cNvSpPr/>
          <p:nvPr/>
        </p:nvSpPr>
        <p:spPr>
          <a:xfrm>
            <a:off x="378691" y="4222231"/>
            <a:ext cx="8079507" cy="978770"/>
          </a:xfrm>
          <a:prstGeom prst="roundRect">
            <a:avLst/>
          </a:prstGeom>
          <a:solidFill>
            <a:schemeClr val="accent1"/>
          </a:solidFill>
          <a:ln w="25400" cap="flat" cmpd="sng" algn="ctr">
            <a:solidFill>
              <a:srgbClr val="0F6FC6">
                <a:shade val="50000"/>
              </a:srgbClr>
            </a:solidFill>
            <a:prstDash val="solid"/>
          </a:ln>
          <a:effectLst/>
        </p:spPr>
        <p:txBody>
          <a:bodyPr rtlCol="0" anchor="ctr"/>
          <a:lstStyle/>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normalizeH="0" baseline="0" noProof="0" dirty="0" smtClean="0">
                <a:ln>
                  <a:noFill/>
                </a:ln>
                <a:solidFill>
                  <a:srgbClr val="002060"/>
                </a:solidFill>
                <a:effectLst/>
                <a:uLnTx/>
                <a:uFillTx/>
                <a:latin typeface="Arial"/>
                <a:ea typeface="+mn-ea"/>
                <a:cs typeface="Arial" pitchFamily="34" charset="0"/>
              </a:rPr>
              <a:t>yurtdışında yatacak yer temini için ödedikleri ücretleri fatura ile</a:t>
            </a:r>
          </a:p>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normalizeH="0" baseline="0" noProof="0" dirty="0" smtClean="0">
                <a:ln>
                  <a:noFill/>
                </a:ln>
                <a:solidFill>
                  <a:srgbClr val="002060"/>
                </a:solidFill>
                <a:effectLst/>
                <a:uLnTx/>
                <a:uFillTx/>
                <a:latin typeface="Arial"/>
                <a:ea typeface="+mn-ea"/>
                <a:cs typeface="Arial" pitchFamily="34" charset="0"/>
              </a:rPr>
              <a:t>belgelendirenlere, </a:t>
            </a:r>
            <a:endParaRPr kumimoji="0" lang="tr-TR" sz="2000" b="1" i="0" u="none" strike="noStrike" kern="0" cap="none" normalizeH="0" baseline="0" noProof="0" dirty="0">
              <a:ln>
                <a:noFill/>
              </a:ln>
              <a:solidFill>
                <a:srgbClr val="002060"/>
              </a:solidFill>
              <a:effectLst/>
              <a:uLnTx/>
              <a:uFillTx/>
              <a:latin typeface="Arial"/>
              <a:ea typeface="+mn-ea"/>
              <a:cs typeface="Arial" pitchFamily="34" charset="0"/>
            </a:endParaRPr>
          </a:p>
        </p:txBody>
      </p:sp>
      <p:sp>
        <p:nvSpPr>
          <p:cNvPr id="7" name="5 Yuvarlatılmış Dikdörtgen"/>
          <p:cNvSpPr/>
          <p:nvPr/>
        </p:nvSpPr>
        <p:spPr>
          <a:xfrm>
            <a:off x="378692" y="5571650"/>
            <a:ext cx="8269272" cy="1055068"/>
          </a:xfrm>
          <a:prstGeom prst="roundRect">
            <a:avLst/>
          </a:prstGeom>
          <a:solidFill>
            <a:srgbClr val="DBF5F9">
              <a:lumMod val="90000"/>
            </a:srgbClr>
          </a:solidFill>
          <a:ln w="25400" cap="flat" cmpd="sng" algn="ctr">
            <a:solidFill>
              <a:srgbClr val="0F6FC6">
                <a:shade val="50000"/>
              </a:srgbClr>
            </a:solidFill>
            <a:prstDash val="solid"/>
          </a:ln>
          <a:effectLst/>
        </p:spPr>
        <p:txBody>
          <a:bodyPr rtlCol="0" anchor="ctr"/>
          <a:lstStyle/>
          <a:p>
            <a:pPr marL="0" marR="0" lvl="0" indent="0" algn="just" defTabSz="914400" eaLnBrk="1" fontAlgn="base" latinLnBrk="0" hangingPunct="1">
              <a:spcBef>
                <a:spcPct val="0"/>
              </a:spcBef>
              <a:spcAft>
                <a:spcPct val="0"/>
              </a:spcAft>
              <a:buClrTx/>
              <a:buSzTx/>
              <a:buFontTx/>
              <a:buNone/>
              <a:tabLst/>
              <a:defRPr/>
            </a:pPr>
            <a:endPar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endParaRPr>
          </a:p>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faturada gösterilen günlük yatak ücretinin artırımlı olarak hesaplanan gündeliklerinin % 40'ını aşması halinde aşan kısmın % 70‘ i ayrıca ödenir</a:t>
            </a:r>
            <a:r>
              <a:rPr kumimoji="0" lang="tr-TR" sz="2000" b="1" i="0" u="none" strike="noStrike" kern="0" cap="none" spc="0" normalizeH="0" baseline="0" noProof="0" dirty="0" smtClean="0">
                <a:ln>
                  <a:noFill/>
                </a:ln>
                <a:solidFill>
                  <a:schemeClr val="accent5">
                    <a:lumMod val="75000"/>
                  </a:schemeClr>
                </a:solidFill>
                <a:effectLst/>
                <a:uLnTx/>
                <a:uFillTx/>
                <a:latin typeface="Arial"/>
                <a:ea typeface="+mn-ea"/>
                <a:cs typeface="Arial" pitchFamily="34" charset="0"/>
              </a:rPr>
              <a:t>. (4.madde)</a:t>
            </a:r>
          </a:p>
          <a:p>
            <a:pPr marL="0" marR="0" lvl="0" indent="0" algn="just" defTabSz="914400" eaLnBrk="1" fontAlgn="base" latinLnBrk="0" hangingPunct="1">
              <a:lnSpc>
                <a:spcPct val="80000"/>
              </a:lnSpc>
              <a:spcBef>
                <a:spcPct val="0"/>
              </a:spcBef>
              <a:spcAft>
                <a:spcPct val="0"/>
              </a:spcAft>
              <a:buClrTx/>
              <a:buSzTx/>
              <a:buFontTx/>
              <a:buNone/>
              <a:tabLst/>
              <a:defRPr/>
            </a:pPr>
            <a:endParaRPr kumimoji="0" lang="tr-TR" sz="2000" b="0" i="0" u="none" strike="noStrike" kern="0" cap="none" spc="0" normalizeH="0" baseline="0" noProof="0" dirty="0" smtClean="0">
              <a:ln>
                <a:noFill/>
              </a:ln>
              <a:solidFill>
                <a:srgbClr val="002060"/>
              </a:solidFill>
              <a:effectLst/>
              <a:uLnTx/>
              <a:uFillTx/>
              <a:latin typeface="Arial"/>
              <a:ea typeface="+mn-ea"/>
              <a:cs typeface="Arial" pitchFamily="34" charset="0"/>
            </a:endParaRPr>
          </a:p>
        </p:txBody>
      </p:sp>
      <p:sp>
        <p:nvSpPr>
          <p:cNvPr id="10" name="Yuvarlatılmış Dikdörtgen 9"/>
          <p:cNvSpPr/>
          <p:nvPr/>
        </p:nvSpPr>
        <p:spPr>
          <a:xfrm>
            <a:off x="378691" y="1346013"/>
            <a:ext cx="8155709" cy="158191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p>
          <a:p>
            <a:pPr algn="just"/>
            <a:r>
              <a:rPr lang="tr-TR" sz="2000" b="1" dirty="0" smtClean="0">
                <a:solidFill>
                  <a:srgbClr val="002060"/>
                </a:solidFill>
              </a:rPr>
              <a:t>Söz konusu Karar hükümlerine göre yurtdışına veya sürekli görevle yurtdışında iken başka ülkelere geçici görevle gönderilenlere, Türkiye’den veya sürekli görevle bulundukları ülkelerden her çıkışlarında seyahat ve ikamet süresinin ilk 10 günü için ödenecek gündelikler, Karar eki cetveldeki tutarların %50 artırılması suretiyle hesaplanır.</a:t>
            </a:r>
          </a:p>
          <a:p>
            <a:pPr algn="ctr"/>
            <a:endParaRPr lang="tr-TR" dirty="0"/>
          </a:p>
        </p:txBody>
      </p:sp>
    </p:spTree>
    <p:extLst>
      <p:ext uri="{BB962C8B-B14F-4D97-AF65-F5344CB8AC3E}">
        <p14:creationId xmlns:p14="http://schemas.microsoft.com/office/powerpoint/2010/main" val="9735753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3"/>
          <p:cNvSpPr txBox="1">
            <a:spLocks noChangeArrowheads="1"/>
          </p:cNvSpPr>
          <p:nvPr/>
        </p:nvSpPr>
        <p:spPr bwMode="auto">
          <a:xfrm>
            <a:off x="267854" y="1104950"/>
            <a:ext cx="8541745" cy="558217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lvl="0" indent="0" algn="just" defTabSz="914400" eaLnBrk="1" hangingPunct="1">
              <a:lnSpc>
                <a:spcPts val="3000"/>
              </a:lnSpc>
              <a:spcBef>
                <a:spcPts val="1200"/>
              </a:spcBef>
              <a:spcAft>
                <a:spcPts val="600"/>
              </a:spcAft>
              <a:buClr>
                <a:srgbClr val="F49100"/>
              </a:buClr>
              <a:buNone/>
              <a:tabLst>
                <a:tab pos="361950" algn="l"/>
              </a:tabLst>
              <a:defRPr/>
            </a:pP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İdarelerce görevin önem ve özelliği ile görev yeri itibariyle oluşabilecek konaklama gideri ihtiyacı dikkate alınmak ve belgelendirilmek suretiyle</a:t>
            </a:r>
            <a:r>
              <a:rPr lang="tr-TR" sz="2000" kern="0" dirty="0" smtClean="0">
                <a:solidFill>
                  <a:srgbClr val="04617B">
                    <a:lumMod val="75000"/>
                  </a:srgbClr>
                </a:solidFill>
                <a:effectLst/>
                <a:latin typeface="Times New Roman" pitchFamily="18" charset="0"/>
              </a:rPr>
              <a:t>, </a:t>
            </a:r>
            <a:r>
              <a:rPr lang="tr-TR" sz="2000" kern="0" dirty="0" smtClean="0">
                <a:effectLst/>
                <a:latin typeface="Times New Roman" pitchFamily="18" charset="0"/>
              </a:rPr>
              <a:t>Kararın </a:t>
            </a:r>
            <a:r>
              <a:rPr lang="tr-TR" sz="2000" kern="0" dirty="0" smtClean="0">
                <a:solidFill>
                  <a:srgbClr val="04617B">
                    <a:lumMod val="75000"/>
                  </a:srgbClr>
                </a:solidFill>
                <a:effectLst/>
                <a:latin typeface="Times New Roman" pitchFamily="18" charset="0"/>
              </a:rPr>
              <a:t>5</a:t>
            </a:r>
            <a:r>
              <a:rPr lang="tr-TR" sz="2000" kern="0" dirty="0">
                <a:solidFill>
                  <a:srgbClr val="04617B">
                    <a:lumMod val="75000"/>
                  </a:srgbClr>
                </a:solidFill>
                <a:effectLst/>
                <a:latin typeface="Times New Roman" pitchFamily="18" charset="0"/>
              </a:rPr>
              <a:t> </a:t>
            </a:r>
            <a:r>
              <a:rPr lang="tr-TR" sz="2000" kern="0" dirty="0" smtClean="0">
                <a:solidFill>
                  <a:srgbClr val="04617B">
                    <a:lumMod val="75000"/>
                  </a:srgbClr>
                </a:solidFill>
                <a:effectLst/>
                <a:latin typeface="Times New Roman" pitchFamily="18" charset="0"/>
              </a:rPr>
              <a:t>inci maddesindeki belirlenen personele; ilgilinin gündeliklerinin (ilk on gün için artırımlı) %40</a:t>
            </a:r>
            <a:r>
              <a:rPr lang="tr-TR" sz="2000" kern="0" dirty="0">
                <a:solidFill>
                  <a:srgbClr val="04617B">
                    <a:lumMod val="75000"/>
                  </a:srgbClr>
                </a:solidFill>
                <a:effectLst/>
                <a:latin typeface="Times New Roman" pitchFamily="18" charset="0"/>
              </a:rPr>
              <a:t>’ </a:t>
            </a:r>
            <a:r>
              <a:rPr lang="tr-TR" sz="2000" kern="0" dirty="0" err="1" smtClean="0">
                <a:solidFill>
                  <a:srgbClr val="04617B">
                    <a:lumMod val="75000"/>
                  </a:srgbClr>
                </a:solidFill>
                <a:effectLst/>
                <a:latin typeface="Times New Roman" pitchFamily="18" charset="0"/>
              </a:rPr>
              <a:t>ını</a:t>
            </a:r>
            <a:r>
              <a:rPr lang="tr-TR" sz="2000" kern="0" dirty="0" smtClean="0">
                <a:solidFill>
                  <a:srgbClr val="04617B">
                    <a:lumMod val="75000"/>
                  </a:srgbClr>
                </a:solidFill>
                <a:effectLst/>
                <a:latin typeface="Times New Roman" pitchFamily="18" charset="0"/>
              </a:rPr>
              <a:t> </a:t>
            </a:r>
            <a:r>
              <a:rPr lang="tr-TR" sz="2000" kern="0" dirty="0">
                <a:solidFill>
                  <a:srgbClr val="04617B">
                    <a:lumMod val="75000"/>
                  </a:srgbClr>
                </a:solidFill>
                <a:effectLst/>
                <a:latin typeface="Times New Roman" pitchFamily="18" charset="0"/>
              </a:rPr>
              <a:t>aşan </a:t>
            </a:r>
            <a:r>
              <a:rPr lang="tr-TR" sz="2000" kern="0" dirty="0" smtClean="0">
                <a:solidFill>
                  <a:srgbClr val="04617B">
                    <a:lumMod val="75000"/>
                  </a:srgbClr>
                </a:solidFill>
                <a:effectLst/>
                <a:latin typeface="Times New Roman" pitchFamily="18" charset="0"/>
              </a:rPr>
              <a:t>kısmının tamamı konaklama </a:t>
            </a:r>
            <a:r>
              <a:rPr lang="tr-TR" sz="2000" kern="0" dirty="0">
                <a:solidFill>
                  <a:srgbClr val="04617B">
                    <a:lumMod val="75000"/>
                  </a:srgbClr>
                </a:solidFill>
                <a:effectLst/>
                <a:latin typeface="Times New Roman" pitchFamily="18" charset="0"/>
              </a:rPr>
              <a:t>bedeli olarak </a:t>
            </a:r>
            <a:r>
              <a:rPr lang="tr-TR" sz="2000" kern="0" dirty="0" smtClean="0">
                <a:solidFill>
                  <a:srgbClr val="04617B">
                    <a:lumMod val="75000"/>
                  </a:srgbClr>
                </a:solidFill>
                <a:effectLst/>
                <a:latin typeface="Times New Roman" pitchFamily="18" charset="0"/>
              </a:rPr>
              <a:t>görevlendirme süresince ayrıca ödenebilir</a:t>
            </a:r>
            <a:r>
              <a:rPr lang="tr-TR" sz="2000" kern="0" dirty="0">
                <a:solidFill>
                  <a:srgbClr val="04617B">
                    <a:lumMod val="75000"/>
                  </a:srgbClr>
                </a:solidFill>
                <a:effectLst/>
                <a:latin typeface="Times New Roman" pitchFamily="18" charset="0"/>
              </a:rPr>
              <a:t>. </a:t>
            </a:r>
            <a:endParaRPr lang="tr-TR" sz="2000" kern="0" dirty="0" smtClean="0">
              <a:solidFill>
                <a:srgbClr val="04617B">
                  <a:lumMod val="75000"/>
                </a:srgbClr>
              </a:solidFill>
              <a:effectLst/>
              <a:latin typeface="Times New Roman" pitchFamily="18" charset="0"/>
            </a:endParaRPr>
          </a:p>
          <a:p>
            <a:pPr marL="0" lvl="0" indent="0" algn="just" defTabSz="914400" eaLnBrk="1" hangingPunct="1">
              <a:lnSpc>
                <a:spcPts val="3000"/>
              </a:lnSpc>
              <a:spcBef>
                <a:spcPts val="1200"/>
              </a:spcBef>
              <a:spcAft>
                <a:spcPts val="600"/>
              </a:spcAft>
              <a:buClr>
                <a:srgbClr val="F49100"/>
              </a:buClr>
              <a:buNone/>
              <a:tabLst>
                <a:tab pos="361950" algn="l"/>
              </a:tabLst>
              <a:defRPr/>
            </a:pP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Konaklama bedelinin Kararın 5 inci</a:t>
            </a:r>
            <a:r>
              <a:rPr kumimoji="0" lang="tr-TR" sz="2000" b="0" i="0" u="none" strike="noStrike" kern="0" cap="none" spc="0" normalizeH="0" noProof="0" dirty="0" smtClean="0">
                <a:ln>
                  <a:noFill/>
                </a:ln>
                <a:solidFill>
                  <a:srgbClr val="04617B">
                    <a:lumMod val="75000"/>
                  </a:srgbClr>
                </a:solidFill>
                <a:effectLst/>
                <a:uLnTx/>
                <a:uFillTx/>
                <a:latin typeface="Times New Roman" pitchFamily="18" charset="0"/>
              </a:rPr>
              <a:t> </a:t>
            </a: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maddesi kapsamında ödenebilmesi için; </a:t>
            </a:r>
            <a:r>
              <a:rPr kumimoji="0" lang="tr-TR" sz="2000" b="0" i="0" u="none" strike="noStrike" kern="0" cap="none" spc="0" normalizeH="0" baseline="0" noProof="0" dirty="0" smtClean="0">
                <a:ln>
                  <a:noFill/>
                </a:ln>
                <a:solidFill>
                  <a:srgbClr val="FF0000"/>
                </a:solidFill>
                <a:effectLst/>
                <a:uLnTx/>
                <a:uFillTx/>
                <a:latin typeface="Times New Roman" pitchFamily="18" charset="0"/>
              </a:rPr>
              <a:t>görevlendirme onayında </a:t>
            </a:r>
            <a:r>
              <a:rPr kumimoji="0" lang="tr-TR" sz="2000" b="0" i="0" u="none" strike="noStrike" kern="0" cap="none" spc="0" normalizeH="0" baseline="0" noProof="0" dirty="0" smtClean="0">
                <a:ln>
                  <a:noFill/>
                </a:ln>
                <a:solidFill>
                  <a:schemeClr val="tx2"/>
                </a:solidFill>
                <a:effectLst/>
                <a:uLnTx/>
                <a:uFillTx/>
                <a:latin typeface="Times New Roman" pitchFamily="18" charset="0"/>
              </a:rPr>
              <a:t>bu hususun ayrıca belirtilmesi zorunludur. </a:t>
            </a:r>
          </a:p>
          <a:p>
            <a:pPr marL="0" lvl="0" indent="0" algn="just" defTabSz="914400" eaLnBrk="1" hangingPunct="1">
              <a:lnSpc>
                <a:spcPts val="3000"/>
              </a:lnSpc>
              <a:spcBef>
                <a:spcPts val="1200"/>
              </a:spcBef>
              <a:spcAft>
                <a:spcPts val="600"/>
              </a:spcAft>
              <a:buClr>
                <a:srgbClr val="F49100"/>
              </a:buClr>
              <a:buNone/>
              <a:tabLst>
                <a:tab pos="361950" algn="l"/>
              </a:tabLst>
              <a:defRPr/>
            </a:pPr>
            <a:r>
              <a:rPr lang="tr-TR" sz="2000" kern="0" dirty="0" smtClean="0">
                <a:solidFill>
                  <a:schemeClr val="tx2"/>
                </a:solidFill>
                <a:effectLst/>
                <a:latin typeface="Times New Roman" pitchFamily="18" charset="0"/>
              </a:rPr>
              <a:t>Harcama </a:t>
            </a:r>
            <a:r>
              <a:rPr lang="tr-TR" sz="2000" kern="0" dirty="0">
                <a:solidFill>
                  <a:schemeClr val="tx2"/>
                </a:solidFill>
                <a:effectLst/>
                <a:latin typeface="Times New Roman" pitchFamily="18" charset="0"/>
              </a:rPr>
              <a:t>birimleri, yurt dışı geçici görevlendirmelerde Kararın 5 inci maddesi gereğince konaklama bedellerinin ödenmesinin söz konusu olması halinde, görevlendirme onayı alınmadan önce mali hizmetler birimlerinin koordine parafını alacaklardır</a:t>
            </a:r>
            <a:r>
              <a:rPr lang="tr-TR" sz="2000" kern="0" dirty="0" smtClean="0">
                <a:solidFill>
                  <a:schemeClr val="tx2"/>
                </a:solidFill>
                <a:effectLst/>
                <a:latin typeface="Times New Roman" pitchFamily="18" charset="0"/>
              </a:rPr>
              <a:t>. </a:t>
            </a:r>
          </a:p>
          <a:p>
            <a:pPr marL="0" lvl="0" indent="0" algn="just" defTabSz="914400" eaLnBrk="1" hangingPunct="1">
              <a:lnSpc>
                <a:spcPts val="1700"/>
              </a:lnSpc>
              <a:spcBef>
                <a:spcPts val="1200"/>
              </a:spcBef>
              <a:spcAft>
                <a:spcPts val="600"/>
              </a:spcAft>
              <a:buClr>
                <a:srgbClr val="F49100"/>
              </a:buClr>
              <a:buNone/>
              <a:tabLst>
                <a:tab pos="361950" algn="l"/>
              </a:tabLst>
              <a:defRPr/>
            </a:pPr>
            <a:r>
              <a:rPr lang="tr-TR" sz="1600" kern="0" dirty="0" smtClean="0">
                <a:solidFill>
                  <a:schemeClr val="tx2"/>
                </a:solidFill>
                <a:effectLst/>
                <a:latin typeface="Times New Roman" pitchFamily="18" charset="0"/>
              </a:rPr>
              <a:t>(</a:t>
            </a:r>
            <a:r>
              <a:rPr lang="tr-TR" sz="1600" kern="0" dirty="0">
                <a:solidFill>
                  <a:schemeClr val="tx2"/>
                </a:solidFill>
                <a:effectLst/>
                <a:latin typeface="Times New Roman" pitchFamily="18" charset="0"/>
              </a:rPr>
              <a:t>Yurtdışına Geçici Görevle Gönderilenlere Ödenecek Konaklama Giderlerine İlişkin Esas ve Usuller)</a:t>
            </a:r>
          </a:p>
          <a:p>
            <a:pPr marL="0" marR="0" lvl="0" indent="0" algn="just" defTabSz="914400" rtl="0" eaLnBrk="1" fontAlgn="base" latinLnBrk="0" hangingPunct="1">
              <a:lnSpc>
                <a:spcPts val="3360"/>
              </a:lnSpc>
              <a:spcBef>
                <a:spcPts val="1200"/>
              </a:spcBef>
              <a:spcAft>
                <a:spcPts val="600"/>
              </a:spcAft>
              <a:buClr>
                <a:srgbClr val="F49100"/>
              </a:buClr>
              <a:buSzPct val="70000"/>
              <a:buFont typeface="Wingdings" pitchFamily="2" charset="2"/>
              <a:buNone/>
              <a:tabLst>
                <a:tab pos="361950" algn="l"/>
              </a:tabLst>
              <a:defRPr/>
            </a:pPr>
            <a:endParaRPr kumimoji="0" lang="tr-TR" sz="2400" b="0" i="0" u="none" strike="noStrike" kern="0" cap="none" spc="0" normalizeH="0" baseline="0" noProof="0" dirty="0" smtClean="0">
              <a:ln>
                <a:noFill/>
              </a:ln>
              <a:solidFill>
                <a:schemeClr val="tx2"/>
              </a:solidFill>
              <a:effectLst/>
              <a:uLnTx/>
              <a:uFillTx/>
              <a:latin typeface="Times New Roman" pitchFamily="18" charset="0"/>
            </a:endParaRPr>
          </a:p>
          <a:p>
            <a:pPr marL="0" marR="0" lvl="0" indent="0" algn="just" defTabSz="914400" rtl="0" eaLnBrk="1" fontAlgn="base" latinLnBrk="0" hangingPunct="1">
              <a:lnSpc>
                <a:spcPts val="3360"/>
              </a:lnSpc>
              <a:spcBef>
                <a:spcPts val="1200"/>
              </a:spcBef>
              <a:spcAft>
                <a:spcPts val="60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rgbClr val="0F6FC6"/>
              </a:solidFill>
              <a:effectLst/>
              <a:uLnTx/>
              <a:uFillTx/>
              <a:latin typeface="Arial"/>
              <a:ea typeface="+mn-ea"/>
              <a:cs typeface="+mn-cs"/>
            </a:endParaRPr>
          </a:p>
        </p:txBody>
      </p:sp>
      <p:sp>
        <p:nvSpPr>
          <p:cNvPr id="9" name="Rectangle 4"/>
          <p:cNvSpPr txBox="1">
            <a:spLocks noRot="1" noChangeArrowheads="1"/>
          </p:cNvSpPr>
          <p:nvPr/>
        </p:nvSpPr>
        <p:spPr bwMode="auto">
          <a:xfrm>
            <a:off x="665018" y="175491"/>
            <a:ext cx="8144581" cy="64654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lgn="l" defTabSz="914400" eaLnBrk="1" hangingPunct="1">
              <a:defRPr/>
            </a:pPr>
            <a:r>
              <a:rPr lang="tr-TR" altLang="tr-TR" sz="2400" kern="0" dirty="0" smtClean="0">
                <a:solidFill>
                  <a:srgbClr val="04617B"/>
                </a:solidFill>
                <a:effectLst/>
                <a:latin typeface="Arial"/>
              </a:rPr>
              <a:t>     </a:t>
            </a:r>
            <a:r>
              <a:rPr lang="tr-TR" altLang="tr-TR" sz="3200" kern="0" dirty="0" smtClean="0">
                <a:solidFill>
                  <a:srgbClr val="FF0000"/>
                </a:solidFill>
                <a:effectLst/>
                <a:latin typeface="Arial"/>
              </a:rPr>
              <a:t>YURTDIŞI</a:t>
            </a:r>
            <a:r>
              <a:rPr lang="tr-TR" altLang="tr-TR" sz="2400" kern="0" dirty="0" smtClean="0">
                <a:solidFill>
                  <a:srgbClr val="04617B"/>
                </a:solidFill>
                <a:effectLst/>
                <a:latin typeface="Arial"/>
              </a:rPr>
              <a:t> </a:t>
            </a:r>
            <a:r>
              <a:rPr lang="tr-TR" altLang="tr-TR" sz="3200" kern="0" dirty="0" smtClean="0">
                <a:solidFill>
                  <a:srgbClr val="FF0000"/>
                </a:solidFill>
                <a:effectLst/>
                <a:latin typeface="Arial"/>
              </a:rPr>
              <a:t>KONAKLAMA </a:t>
            </a:r>
            <a:r>
              <a:rPr lang="tr-TR" altLang="tr-TR" sz="3200" kern="0" dirty="0">
                <a:solidFill>
                  <a:srgbClr val="FF0000"/>
                </a:solidFill>
                <a:effectLst/>
                <a:latin typeface="Arial"/>
              </a:rPr>
              <a:t>GİDERİ</a:t>
            </a:r>
          </a:p>
        </p:txBody>
      </p:sp>
    </p:spTree>
    <p:extLst>
      <p:ext uri="{BB962C8B-B14F-4D97-AF65-F5344CB8AC3E}">
        <p14:creationId xmlns:p14="http://schemas.microsoft.com/office/powerpoint/2010/main" val="1182655515"/>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804399" y="113152"/>
            <a:ext cx="8159492" cy="596023"/>
          </a:xfrm>
          <a:prstGeom prst="rect">
            <a:avLst/>
          </a:prstGeom>
          <a:noFill/>
          <a:ln>
            <a:noFill/>
          </a:ln>
          <a:effectLs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3000"/>
              </a:lnSpc>
              <a:defRPr/>
            </a:pPr>
            <a:r>
              <a:rPr lang="tr-TR" sz="2000" kern="0" dirty="0">
                <a:solidFill>
                  <a:srgbClr val="FF0000"/>
                </a:solidFill>
                <a:effectLst/>
                <a:latin typeface="Times New Roman" pitchFamily="18" charset="0"/>
              </a:rPr>
              <a:t>Yurtdışı Gündeliklerin Ödenmesine Dair Karara Göre </a:t>
            </a:r>
            <a:r>
              <a:rPr lang="tr-TR" sz="2000" kern="0" dirty="0" smtClean="0">
                <a:solidFill>
                  <a:srgbClr val="FF0000"/>
                </a:solidFill>
                <a:effectLst/>
                <a:latin typeface="Times New Roman" pitchFamily="18" charset="0"/>
              </a:rPr>
              <a:t>Ödenecek </a:t>
            </a:r>
            <a:r>
              <a:rPr lang="tr-TR" sz="2000" kern="0" dirty="0">
                <a:solidFill>
                  <a:srgbClr val="FF0000"/>
                </a:solidFill>
                <a:effectLst/>
                <a:latin typeface="Times New Roman" pitchFamily="18" charset="0"/>
              </a:rPr>
              <a:t>Konaklama Bedeline Ait Örnekler</a:t>
            </a:r>
          </a:p>
        </p:txBody>
      </p:sp>
      <p:sp>
        <p:nvSpPr>
          <p:cNvPr id="5" name="Rectangle 3"/>
          <p:cNvSpPr txBox="1">
            <a:spLocks noChangeArrowheads="1"/>
          </p:cNvSpPr>
          <p:nvPr/>
        </p:nvSpPr>
        <p:spPr bwMode="auto">
          <a:xfrm>
            <a:off x="304800" y="1088516"/>
            <a:ext cx="8525164" cy="526610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Kararın 4 üncü maddesinin 2 </a:t>
            </a:r>
            <a:r>
              <a:rPr kumimoji="0" lang="tr-TR" altLang="tr-TR" sz="1800" b="1" i="0" u="none" strike="noStrike" kern="0" cap="none" spc="0" normalizeH="0" baseline="0" noProof="0" dirty="0" err="1" smtClean="0">
                <a:ln>
                  <a:noFill/>
                </a:ln>
                <a:solidFill>
                  <a:sysClr val="windowText" lastClr="000000"/>
                </a:solidFill>
                <a:effectLst/>
                <a:uLnTx/>
                <a:uFillTx/>
                <a:latin typeface="Arial"/>
                <a:ea typeface="+mn-ea"/>
                <a:cs typeface="+mn-cs"/>
              </a:rPr>
              <a:t>nci</a:t>
            </a: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 fıkrasına göre ödenecek konaklama bedeli</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Örnek-1</a:t>
            </a: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Yurtdışı gündeliği      	:</a:t>
            </a:r>
            <a:r>
              <a:rPr kumimoji="0" lang="tr-TR" altLang="tr-TR" sz="18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100 $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Konaklama gideri      	:   	80 $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gündelik               : 100 $ x 1,5 = 150 $ (İlk on gün için %50 artırımlı)</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gündeliğin %40 ı  : 150 $ x %40 = 60 $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%40 ı aşan kısım                :  80 $ - 60 $ = 20 $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İlk on gün için günlük konaklama giderinin, %50 artırımlı gündeliğin %40 </a:t>
            </a:r>
            <a:r>
              <a:rPr kumimoji="0" lang="tr-TR" altLang="tr-TR" sz="1800" b="0" i="0" u="none" strike="noStrike" kern="0" cap="none" spc="0" normalizeH="0" baseline="0" noProof="0" dirty="0" err="1" smtClean="0">
                <a:ln>
                  <a:noFill/>
                </a:ln>
                <a:solidFill>
                  <a:sysClr val="windowText" lastClr="000000"/>
                </a:solidFill>
                <a:effectLst/>
                <a:uLnTx/>
                <a:uFillTx/>
                <a:latin typeface="Arial"/>
                <a:ea typeface="+mn-ea"/>
                <a:cs typeface="+mn-cs"/>
              </a:rPr>
              <a:t>ını</a:t>
            </a:r>
            <a:r>
              <a:rPr lang="tr-TR" altLang="tr-TR" sz="1800" kern="0" noProof="0" dirty="0">
                <a:solidFill>
                  <a:sysClr val="windowText" lastClr="000000"/>
                </a:solidFill>
                <a:effectLst/>
                <a:latin typeface="Arial"/>
              </a:rPr>
              <a:t> </a:t>
            </a: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aşması halinde aşan kısmın %70 i ödeneceğinden,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20 $ x %70 = 14 $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Ödenecek konaklama gideri : 14 $ x 8 = 112 $  olacaktır.</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Aynı örnekte görevlendirme süresinin 13 gün olması durumunda ise;</a:t>
            </a: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Ödenecek konaklama gideri: 14 $ x 10 = 140 $  (10 günden sonraki 3 gün için ödeme yapılmaz)</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lang="tr-TR" altLang="tr-TR" sz="1800" kern="0" dirty="0" smtClean="0">
                <a:solidFill>
                  <a:sysClr val="windowText" lastClr="000000"/>
                </a:solidFill>
                <a:effectLst/>
                <a:latin typeface="Arial"/>
              </a:rPr>
              <a:t>(</a:t>
            </a:r>
            <a:r>
              <a:rPr lang="tr-TR" altLang="tr-TR" sz="1800" kern="0" dirty="0" smtClean="0">
                <a:solidFill>
                  <a:sysClr val="windowText" lastClr="000000"/>
                </a:solidFill>
                <a:effectLst/>
                <a:latin typeface="Arial"/>
                <a:hlinkClick r:id="rId4" action="ppaction://hlinkfile"/>
              </a:rPr>
              <a:t>Yurtdışı Gündeliklere Dair Karar)</a:t>
            </a:r>
            <a:endPar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67155792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anim calcmode="lin" valueType="num">
                                      <p:cBhvr additive="base">
                                        <p:cTn id="6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anim calcmode="lin" valueType="num">
                                      <p:cBhvr additive="base">
                                        <p:cTn id="6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 y="-59109"/>
            <a:ext cx="8968509" cy="6726381"/>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544945" y="1061905"/>
            <a:ext cx="8358910" cy="545896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n-ea"/>
                <a:cs typeface="+mn-cs"/>
              </a:rPr>
              <a:t>Örnek-2</a:t>
            </a:r>
            <a:endParaRPr kumimoji="0" lang="tr-TR" altLang="tr-TR" sz="2000" b="0" i="0" u="none" strike="noStrike" kern="0" cap="none" spc="0" normalizeH="0" baseline="0" noProof="0" dirty="0" smtClean="0">
              <a:ln>
                <a:noFill/>
              </a:ln>
              <a:solidFill>
                <a:srgbClr val="FF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Yurtdışı gündeliği      		:   100 $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Konaklama gideri      		:    300 $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gündelik               	:  100 $ x 1,5 = 150 $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gündeliğin %40 ı 	:  150 $ x %40 = 60 $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%40’ın aşan kısmı              	:  300 $ - 60 $ = 240 $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Aşan kısmın %70 i             	:  240 $ x %70 = 168 $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	</a:t>
            </a:r>
          </a:p>
          <a:p>
            <a:pPr algn="just" defTabSz="914400" eaLnBrk="1" hangingPunct="1">
              <a:lnSpc>
                <a:spcPct val="80000"/>
              </a:lnSpc>
              <a:buClr>
                <a:srgbClr val="F49100"/>
              </a:buClr>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Görevliye 4 üncü maddenin 2 </a:t>
            </a:r>
            <a:r>
              <a:rPr kumimoji="0" lang="tr-TR" altLang="tr-TR" sz="2000" b="0" i="0" u="none" strike="noStrike" kern="0" cap="none" spc="0" normalizeH="0" baseline="0" noProof="0" dirty="0" err="1" smtClean="0">
                <a:ln>
                  <a:noFill/>
                </a:ln>
                <a:solidFill>
                  <a:sysClr val="windowText" lastClr="000000"/>
                </a:solidFill>
                <a:effectLst/>
                <a:uLnTx/>
                <a:uFillTx/>
                <a:latin typeface="Arial"/>
                <a:ea typeface="+mn-ea"/>
                <a:cs typeface="+mn-cs"/>
              </a:rPr>
              <a:t>nci</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 fıkrası gereğince yapılan hesaplama</a:t>
            </a:r>
            <a:r>
              <a:rPr kumimoji="0" lang="tr-TR" altLang="tr-TR" sz="20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sonucunda 168 $ ödenmesi gerekirken, aynı maddenin (b) bendi gereğince konaklama bedeli için getirilen sınırlama (gündeliklerin % 70 ini aşmaması)</a:t>
            </a:r>
            <a:r>
              <a:rPr kumimoji="0" lang="tr-TR" altLang="tr-TR" sz="20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nedeniyle ilgiliye konaklama bedelinin ödenmesinde artırımlı gündeliğin %70 inin alınması gerekir. </a:t>
            </a:r>
          </a:p>
          <a:p>
            <a:pPr algn="just" defTabSz="914400" eaLnBrk="1" hangingPunct="1">
              <a:lnSpc>
                <a:spcPct val="80000"/>
              </a:lnSpc>
              <a:buClr>
                <a:srgbClr val="F49100"/>
              </a:buClr>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Dolayısıyla konaklama bedeli (150 $ x %70 = 105 $) olarak sadece 105 $ ödenebilecektir.</a:t>
            </a:r>
          </a:p>
          <a:p>
            <a:pPr marL="342900" marR="0" lvl="0" indent="-342900" algn="just"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2000" b="1" i="0" u="none" strike="noStrike" kern="0" cap="none" spc="0" normalizeH="0" baseline="0" noProof="0" dirty="0" smtClean="0">
              <a:ln>
                <a:noFill/>
              </a:ln>
              <a:solidFill>
                <a:sysClr val="windowText" lastClr="000000"/>
              </a:solidFill>
              <a:effectLst/>
              <a:uLnTx/>
              <a:uFillTx/>
              <a:latin typeface="Arial"/>
              <a:ea typeface="+mn-ea"/>
              <a:cs typeface="+mn-cs"/>
            </a:endParaRPr>
          </a:p>
          <a:p>
            <a:pPr lvl="0" defTabSz="914400" eaLnBrk="1" hangingPunct="1">
              <a:lnSpc>
                <a:spcPct val="80000"/>
              </a:lnSpc>
              <a:buClr>
                <a:srgbClr val="F49100"/>
              </a:buClr>
              <a:defRPr/>
            </a:pPr>
            <a:r>
              <a:rPr lang="tr-TR" altLang="tr-TR" sz="2000" kern="0" dirty="0">
                <a:solidFill>
                  <a:sysClr val="windowText" lastClr="000000"/>
                </a:solidFill>
                <a:effectLst/>
                <a:latin typeface="Arial"/>
                <a:hlinkClick r:id="rId4" action="ppaction://hlinkfile"/>
              </a:rPr>
              <a:t>Yurtdışı Gündeliklere Dair Karar</a:t>
            </a:r>
            <a:endPar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
        <p:nvSpPr>
          <p:cNvPr id="6" name="Dikdörtgen 5"/>
          <p:cNvSpPr/>
          <p:nvPr/>
        </p:nvSpPr>
        <p:spPr>
          <a:xfrm>
            <a:off x="803563" y="0"/>
            <a:ext cx="8257309" cy="707886"/>
          </a:xfrm>
          <a:prstGeom prst="rect">
            <a:avLst/>
          </a:prstGeom>
        </p:spPr>
        <p:txBody>
          <a:bodyPr wrap="square">
            <a:spAutoFit/>
          </a:bodyPr>
          <a:lstStyle/>
          <a:p>
            <a:r>
              <a:rPr lang="tr-TR" sz="2000" b="1" dirty="0">
                <a:solidFill>
                  <a:srgbClr val="FF0000"/>
                </a:solidFill>
                <a:latin typeface="Times New Roman" panose="02020603050405020304" pitchFamily="18" charset="0"/>
                <a:cs typeface="Times New Roman" panose="02020603050405020304" pitchFamily="18" charset="0"/>
              </a:rPr>
              <a:t>Yurtdışı Gündeliklerin Ödenmesine Dair Karara Göre Ödenecek Konaklama Bedeline Ait Örnekler</a:t>
            </a:r>
          </a:p>
        </p:txBody>
      </p:sp>
    </p:spTree>
    <p:extLst>
      <p:ext uri="{BB962C8B-B14F-4D97-AF65-F5344CB8AC3E}">
        <p14:creationId xmlns:p14="http://schemas.microsoft.com/office/powerpoint/2010/main" val="1974772901"/>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0" end="10"/>
                                            </p:txEl>
                                          </p:spTgt>
                                        </p:tgtEl>
                                        <p:attrNameLst>
                                          <p:attrName>style.visibility</p:attrName>
                                        </p:attrNameLst>
                                      </p:cBhvr>
                                      <p:to>
                                        <p:strVal val="visible"/>
                                      </p:to>
                                    </p:set>
                                    <p:anim calcmode="lin" valueType="num">
                                      <p:cBhvr additive="base">
                                        <p:cTn id="4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526473" y="858982"/>
            <a:ext cx="8388927" cy="569883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rPr>
              <a:t>Kararın 5 inci maddesine göre ödenecek konaklama bedeli</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altLang="tr-TR" sz="2000" b="1"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ysClr val="windowText" lastClr="000000"/>
                </a:solidFill>
                <a:effectLst/>
                <a:uLnTx/>
                <a:uFillTx/>
                <a:latin typeface="Arial"/>
              </a:rPr>
              <a:t>Örnek-1</a:t>
            </a:r>
            <a:endParaRPr kumimoji="0" lang="tr-TR" altLang="tr-TR" sz="2000" b="0"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Yurtdışı gündeliği       :  100 $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Konaklama gideri       :    80 $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Görevlendirme süresi :  8 gün</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altLang="tr-TR" sz="2000" b="0"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rPr>
              <a:t>Kararın 5 inci maddesine göre ödenecek konaklama gideri: </a:t>
            </a:r>
            <a:endParaRPr kumimoji="0" lang="tr-TR" altLang="tr-TR" sz="2000" b="0" i="0" u="none" strike="noStrike" kern="0" cap="none" spc="0" normalizeH="0" baseline="0" noProof="0" dirty="0" smtClean="0">
              <a:ln>
                <a:noFill/>
              </a:ln>
              <a:solidFill>
                <a:srgbClr val="FF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Artırımlı gündelik                :  100 $ x 1,5 = 150 $</a:t>
            </a:r>
          </a:p>
          <a:p>
            <a:pPr marL="0" lvl="0" indent="0" defTabSz="914400" eaLnBrk="1" hangingPunct="1">
              <a:lnSpc>
                <a:spcPct val="90000"/>
              </a:lnSpc>
              <a:buClr>
                <a:srgbClr val="F49100"/>
              </a:buClr>
              <a:buNone/>
              <a:defRPr/>
            </a:pPr>
            <a:r>
              <a:rPr lang="tr-TR" altLang="tr-TR" sz="2000" kern="0" dirty="0">
                <a:solidFill>
                  <a:sysClr val="windowText" lastClr="000000"/>
                </a:solidFill>
                <a:effectLst/>
                <a:latin typeface="Arial"/>
              </a:rPr>
              <a:t>Artırımlı gündeliğin %40 ı </a:t>
            </a:r>
            <a:r>
              <a:rPr lang="tr-TR" altLang="tr-TR" sz="2000" kern="0" dirty="0" smtClean="0">
                <a:solidFill>
                  <a:sysClr val="windowText" lastClr="000000"/>
                </a:solidFill>
                <a:effectLst/>
                <a:latin typeface="Arial"/>
              </a:rPr>
              <a:t> :  </a:t>
            </a:r>
            <a:r>
              <a:rPr lang="tr-TR" altLang="tr-TR" sz="2000" kern="0" dirty="0">
                <a:solidFill>
                  <a:sysClr val="windowText" lastClr="000000"/>
                </a:solidFill>
                <a:effectLst/>
                <a:latin typeface="Arial"/>
              </a:rPr>
              <a:t>150 $ x %40 = 60 </a:t>
            </a:r>
            <a:r>
              <a:rPr lang="tr-TR" altLang="tr-TR" sz="2000" kern="0" dirty="0" smtClean="0">
                <a:solidFill>
                  <a:sysClr val="windowText" lastClr="000000"/>
                </a:solidFill>
                <a:effectLst/>
                <a:latin typeface="Arial"/>
              </a:rPr>
              <a:t>$</a:t>
            </a:r>
          </a:p>
          <a:p>
            <a:pPr marL="0" lvl="0" indent="0" defTabSz="914400" eaLnBrk="1" hangingPunct="1">
              <a:lnSpc>
                <a:spcPct val="90000"/>
              </a:lnSpc>
              <a:buClr>
                <a:srgbClr val="F49100"/>
              </a:buClr>
              <a:buNone/>
              <a:defRPr/>
            </a:pPr>
            <a:r>
              <a:rPr lang="tr-TR" altLang="tr-TR" sz="2000" kern="0" dirty="0">
                <a:solidFill>
                  <a:sysClr val="windowText" lastClr="000000"/>
                </a:solidFill>
                <a:effectLst/>
                <a:latin typeface="Arial"/>
              </a:rPr>
              <a:t>%40’ın aşan kısmı            </a:t>
            </a:r>
            <a:r>
              <a:rPr lang="tr-TR" altLang="tr-TR" sz="2000" kern="0" dirty="0" smtClean="0">
                <a:solidFill>
                  <a:sysClr val="windowText" lastClr="000000"/>
                </a:solidFill>
                <a:effectLst/>
                <a:latin typeface="Arial"/>
              </a:rPr>
              <a:t>  : </a:t>
            </a:r>
            <a:r>
              <a:rPr lang="tr-TR" altLang="tr-TR" sz="2000" kern="0" dirty="0">
                <a:solidFill>
                  <a:sysClr val="windowText" lastClr="000000"/>
                </a:solidFill>
                <a:effectLst/>
                <a:latin typeface="Arial"/>
              </a:rPr>
              <a:t>80 $ </a:t>
            </a:r>
            <a:r>
              <a:rPr lang="tr-TR" altLang="tr-TR" sz="2000" kern="0" dirty="0" smtClean="0">
                <a:solidFill>
                  <a:sysClr val="windowText" lastClr="000000"/>
                </a:solidFill>
                <a:effectLst/>
                <a:latin typeface="Arial"/>
              </a:rPr>
              <a:t>- 60 $ = 20 </a:t>
            </a:r>
            <a:r>
              <a:rPr lang="tr-TR" altLang="tr-TR" sz="2000" kern="0" dirty="0">
                <a:solidFill>
                  <a:sysClr val="windowText" lastClr="000000"/>
                </a:solidFill>
                <a:effectLst/>
                <a:latin typeface="Arial"/>
              </a:rPr>
              <a:t>$</a:t>
            </a:r>
            <a:endParaRPr lang="tr-TR" altLang="tr-TR" sz="2000" kern="0" dirty="0" smtClean="0">
              <a:solidFill>
                <a:sysClr val="windowText" lastClr="000000"/>
              </a:solidFill>
              <a:effectLst/>
              <a:latin typeface="Arial"/>
            </a:endParaRPr>
          </a:p>
          <a:p>
            <a:pPr marL="0" lvl="0" indent="0" defTabSz="914400" eaLnBrk="1" hangingPunct="1">
              <a:lnSpc>
                <a:spcPct val="90000"/>
              </a:lnSpc>
              <a:buClr>
                <a:srgbClr val="F49100"/>
              </a:buClr>
              <a:buNone/>
              <a:defRPr/>
            </a:pPr>
            <a:endParaRPr lang="tr-TR" altLang="tr-TR" sz="2000" kern="0" dirty="0" smtClean="0">
              <a:solidFill>
                <a:sysClr val="windowText" lastClr="000000"/>
              </a:solidFill>
              <a:effectLst/>
              <a:latin typeface="Arial"/>
            </a:endParaRPr>
          </a:p>
          <a:p>
            <a:pPr marL="0" lvl="0" indent="0" defTabSz="914400" eaLnBrk="1" hangingPunct="1">
              <a:lnSpc>
                <a:spcPct val="90000"/>
              </a:lnSpc>
              <a:buClr>
                <a:srgbClr val="F49100"/>
              </a:buClr>
              <a:buNone/>
              <a:defRPr/>
            </a:pPr>
            <a:r>
              <a:rPr lang="tr-TR" altLang="tr-TR" sz="2000" kern="0" dirty="0" smtClean="0">
                <a:solidFill>
                  <a:srgbClr val="FF0000"/>
                </a:solidFill>
                <a:effectLst/>
                <a:latin typeface="Arial"/>
              </a:rPr>
              <a:t>Görev süresince </a:t>
            </a:r>
            <a:r>
              <a:rPr lang="tr-TR" altLang="tr-TR" sz="2000" kern="0" dirty="0" smtClean="0">
                <a:solidFill>
                  <a:sysClr val="windowText" lastClr="000000"/>
                </a:solidFill>
                <a:effectLst/>
                <a:latin typeface="Arial"/>
              </a:rPr>
              <a:t>konaklama </a:t>
            </a:r>
            <a:r>
              <a:rPr lang="tr-TR" altLang="tr-TR" sz="2000" kern="0" dirty="0">
                <a:solidFill>
                  <a:sysClr val="windowText" lastClr="000000"/>
                </a:solidFill>
                <a:effectLst/>
                <a:latin typeface="Arial"/>
              </a:rPr>
              <a:t>giderinin, %50 artırımlı gündeliğin %</a:t>
            </a:r>
            <a:r>
              <a:rPr lang="tr-TR" altLang="tr-TR" sz="2000" kern="0" dirty="0" smtClean="0">
                <a:solidFill>
                  <a:sysClr val="windowText" lastClr="000000"/>
                </a:solidFill>
                <a:effectLst/>
                <a:latin typeface="Arial"/>
              </a:rPr>
              <a:t>40’ </a:t>
            </a:r>
            <a:r>
              <a:rPr lang="tr-TR" altLang="tr-TR" sz="2000" kern="0" dirty="0" err="1" smtClean="0">
                <a:solidFill>
                  <a:sysClr val="windowText" lastClr="000000"/>
                </a:solidFill>
                <a:effectLst/>
                <a:latin typeface="Arial"/>
              </a:rPr>
              <a:t>ını</a:t>
            </a:r>
            <a:r>
              <a:rPr lang="tr-TR" altLang="tr-TR" sz="2000" kern="0" dirty="0" smtClean="0">
                <a:solidFill>
                  <a:sysClr val="windowText" lastClr="000000"/>
                </a:solidFill>
                <a:effectLst/>
                <a:latin typeface="Arial"/>
              </a:rPr>
              <a:t> </a:t>
            </a:r>
            <a:r>
              <a:rPr lang="tr-TR" altLang="tr-TR" sz="2000" kern="0" dirty="0">
                <a:solidFill>
                  <a:sysClr val="windowText" lastClr="000000"/>
                </a:solidFill>
                <a:effectLst/>
                <a:latin typeface="Arial"/>
              </a:rPr>
              <a:t>aşması halinde aşan kısmın </a:t>
            </a:r>
            <a:r>
              <a:rPr lang="tr-TR" altLang="tr-TR" sz="2000" kern="0" dirty="0" smtClean="0">
                <a:solidFill>
                  <a:sysClr val="windowText" lastClr="000000"/>
                </a:solidFill>
                <a:effectLst/>
                <a:latin typeface="Arial"/>
              </a:rPr>
              <a:t>tamamı ödeneceğinden</a:t>
            </a:r>
          </a:p>
          <a:p>
            <a:pPr marL="0" lvl="0" indent="0" defTabSz="914400" eaLnBrk="1" hangingPunct="1">
              <a:lnSpc>
                <a:spcPct val="90000"/>
              </a:lnSpc>
              <a:buClr>
                <a:srgbClr val="F49100"/>
              </a:buClr>
              <a:buNone/>
              <a:defRPr/>
            </a:pPr>
            <a:endParaRPr lang="tr-TR" altLang="tr-TR" sz="2000" kern="0" dirty="0">
              <a:solidFill>
                <a:sysClr val="windowText" lastClr="000000"/>
              </a:solidFill>
              <a:effectLst/>
              <a:latin typeface="Arial"/>
            </a:endParaRPr>
          </a:p>
          <a:p>
            <a:pPr marL="0" lvl="0" indent="0" defTabSz="914400" eaLnBrk="1" hangingPunct="1">
              <a:lnSpc>
                <a:spcPct val="90000"/>
              </a:lnSpc>
              <a:buClr>
                <a:srgbClr val="F49100"/>
              </a:buClr>
              <a:buNone/>
              <a:defRPr/>
            </a:pPr>
            <a:r>
              <a:rPr lang="tr-TR" altLang="tr-TR" sz="2000" kern="0" dirty="0" smtClean="0">
                <a:solidFill>
                  <a:sysClr val="windowText" lastClr="000000"/>
                </a:solidFill>
                <a:effectLst/>
                <a:latin typeface="Arial"/>
              </a:rPr>
              <a:t>20 $ * 8 =160 </a:t>
            </a:r>
            <a:r>
              <a:rPr lang="tr-TR" altLang="tr-TR" sz="2000" kern="0" dirty="0">
                <a:solidFill>
                  <a:sysClr val="windowText" lastClr="000000"/>
                </a:solidFill>
                <a:effectLst/>
                <a:latin typeface="Arial"/>
              </a:rPr>
              <a:t>$	</a:t>
            </a:r>
            <a:r>
              <a:rPr lang="tr-TR" altLang="tr-TR" sz="2000" kern="0" dirty="0" smtClean="0">
                <a:solidFill>
                  <a:sysClr val="windowText" lastClr="000000"/>
                </a:solidFill>
                <a:effectLst/>
                <a:latin typeface="Arial"/>
              </a:rPr>
              <a:t>ödenecektir.</a:t>
            </a:r>
            <a:endParaRPr lang="tr-TR" altLang="tr-TR" sz="2000" kern="0" dirty="0">
              <a:solidFill>
                <a:sysClr val="windowText" lastClr="000000"/>
              </a:solidFill>
              <a:effectLst/>
              <a:latin typeface="Arial"/>
            </a:endParaRPr>
          </a:p>
        </p:txBody>
      </p:sp>
    </p:spTree>
    <p:extLst>
      <p:ext uri="{BB962C8B-B14F-4D97-AF65-F5344CB8AC3E}">
        <p14:creationId xmlns:p14="http://schemas.microsoft.com/office/powerpoint/2010/main" val="131874994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Arial" charset="0"/>
                <a:ea typeface="+mn-ea"/>
                <a:cs typeface="+mn-cs"/>
              </a:rPr>
              <a:t>Md 39</a:t>
            </a:r>
          </a:p>
        </p:txBody>
      </p:sp>
      <p:sp>
        <p:nvSpPr>
          <p:cNvPr id="5" name="Rectangle 4"/>
          <p:cNvSpPr txBox="1">
            <a:spLocks noRot="1" noChangeArrowheads="1"/>
          </p:cNvSpPr>
          <p:nvPr/>
        </p:nvSpPr>
        <p:spPr bwMode="auto">
          <a:xfrm>
            <a:off x="424873" y="193964"/>
            <a:ext cx="8719127" cy="57265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2400" b="1" i="0" u="none" strike="noStrike" kern="0" cap="none" spc="0" normalizeH="0" baseline="0" noProof="0" dirty="0" smtClean="0">
                <a:ln>
                  <a:noFill/>
                </a:ln>
                <a:solidFill>
                  <a:srgbClr val="FF0000"/>
                </a:solidFill>
                <a:effectLst/>
                <a:uLnTx/>
                <a:uFillTx/>
                <a:latin typeface="Arial"/>
                <a:ea typeface="+mj-ea"/>
                <a:cs typeface="+mj-cs"/>
              </a:rPr>
              <a:t>BİR GÜNDEN AZ SÜRE İLE GÖREVLENDİRİLENLER</a:t>
            </a:r>
            <a:endParaRPr kumimoji="0" lang="tr-TR" sz="1600" b="0" i="0" u="none" strike="noStrike" kern="0" cap="none" spc="0" normalizeH="0" baseline="0" noProof="0" dirty="0" smtClean="0">
              <a:ln>
                <a:noFill/>
              </a:ln>
              <a:solidFill>
                <a:srgbClr val="FF0000"/>
              </a:solidFill>
              <a:effectLst/>
              <a:uLnTx/>
              <a:uFillTx/>
              <a:latin typeface="Arial"/>
              <a:ea typeface="+mj-ea"/>
              <a:cs typeface="+mj-cs"/>
            </a:endParaRPr>
          </a:p>
        </p:txBody>
      </p:sp>
      <p:graphicFrame>
        <p:nvGraphicFramePr>
          <p:cNvPr id="6" name="Diyagram 5"/>
          <p:cNvGraphicFramePr/>
          <p:nvPr>
            <p:extLst>
              <p:ext uri="{D42A27DB-BD31-4B8C-83A1-F6EECF244321}">
                <p14:modId xmlns:p14="http://schemas.microsoft.com/office/powerpoint/2010/main" val="3612941172"/>
              </p:ext>
            </p:extLst>
          </p:nvPr>
        </p:nvGraphicFramePr>
        <p:xfrm>
          <a:off x="323272" y="1385455"/>
          <a:ext cx="8363527" cy="49783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710367"/>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34B8B501-95E1-45BA-864B-F6B5ACD5BA2C}"/>
                                            </p:graphicEl>
                                          </p:spTgt>
                                        </p:tgtEl>
                                        <p:attrNameLst>
                                          <p:attrName>style.visibility</p:attrName>
                                        </p:attrNameLst>
                                      </p:cBhvr>
                                      <p:to>
                                        <p:strVal val="visible"/>
                                      </p:to>
                                    </p:set>
                                    <p:animEffect transition="in" filter="fade">
                                      <p:cBhvr>
                                        <p:cTn id="14" dur="1000"/>
                                        <p:tgtEl>
                                          <p:spTgt spid="6">
                                            <p:graphicEl>
                                              <a:dgm id="{34B8B501-95E1-45BA-864B-F6B5ACD5BA2C}"/>
                                            </p:graphicEl>
                                          </p:spTgt>
                                        </p:tgtEl>
                                      </p:cBhvr>
                                    </p:animEffect>
                                    <p:anim calcmode="lin" valueType="num">
                                      <p:cBhvr>
                                        <p:cTn id="15" dur="1000" fill="hold"/>
                                        <p:tgtEl>
                                          <p:spTgt spid="6">
                                            <p:graphicEl>
                                              <a:dgm id="{34B8B501-95E1-45BA-864B-F6B5ACD5BA2C}"/>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34B8B501-95E1-45BA-864B-F6B5ACD5BA2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0C38C923-CCC8-4388-B50B-76FB8B630DB0}"/>
                                            </p:graphicEl>
                                          </p:spTgt>
                                        </p:tgtEl>
                                        <p:attrNameLst>
                                          <p:attrName>style.visibility</p:attrName>
                                        </p:attrNameLst>
                                      </p:cBhvr>
                                      <p:to>
                                        <p:strVal val="visible"/>
                                      </p:to>
                                    </p:set>
                                    <p:animEffect transition="in" filter="fade">
                                      <p:cBhvr>
                                        <p:cTn id="21" dur="1000"/>
                                        <p:tgtEl>
                                          <p:spTgt spid="6">
                                            <p:graphicEl>
                                              <a:dgm id="{0C38C923-CCC8-4388-B50B-76FB8B630DB0}"/>
                                            </p:graphicEl>
                                          </p:spTgt>
                                        </p:tgtEl>
                                      </p:cBhvr>
                                    </p:animEffect>
                                    <p:anim calcmode="lin" valueType="num">
                                      <p:cBhvr>
                                        <p:cTn id="22" dur="1000" fill="hold"/>
                                        <p:tgtEl>
                                          <p:spTgt spid="6">
                                            <p:graphicEl>
                                              <a:dgm id="{0C38C923-CCC8-4388-B50B-76FB8B630DB0}"/>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0C38C923-CCC8-4388-B50B-76FB8B630DB0}"/>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A00C4DD2-1898-47C9-8F10-9EED2B32A21E}"/>
                                            </p:graphicEl>
                                          </p:spTgt>
                                        </p:tgtEl>
                                        <p:attrNameLst>
                                          <p:attrName>style.visibility</p:attrName>
                                        </p:attrNameLst>
                                      </p:cBhvr>
                                      <p:to>
                                        <p:strVal val="visible"/>
                                      </p:to>
                                    </p:set>
                                    <p:animEffect transition="in" filter="fade">
                                      <p:cBhvr>
                                        <p:cTn id="28" dur="1000"/>
                                        <p:tgtEl>
                                          <p:spTgt spid="6">
                                            <p:graphicEl>
                                              <a:dgm id="{A00C4DD2-1898-47C9-8F10-9EED2B32A21E}"/>
                                            </p:graphicEl>
                                          </p:spTgt>
                                        </p:tgtEl>
                                      </p:cBhvr>
                                    </p:animEffect>
                                    <p:anim calcmode="lin" valueType="num">
                                      <p:cBhvr>
                                        <p:cTn id="29" dur="1000" fill="hold"/>
                                        <p:tgtEl>
                                          <p:spTgt spid="6">
                                            <p:graphicEl>
                                              <a:dgm id="{A00C4DD2-1898-47C9-8F10-9EED2B32A21E}"/>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A00C4DD2-1898-47C9-8F10-9EED2B32A21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BE247942-0EB8-4128-9DF2-76076FBCC14A}"/>
                                            </p:graphicEl>
                                          </p:spTgt>
                                        </p:tgtEl>
                                        <p:attrNameLst>
                                          <p:attrName>style.visibility</p:attrName>
                                        </p:attrNameLst>
                                      </p:cBhvr>
                                      <p:to>
                                        <p:strVal val="visible"/>
                                      </p:to>
                                    </p:set>
                                    <p:animEffect transition="in" filter="fade">
                                      <p:cBhvr>
                                        <p:cTn id="35" dur="1000"/>
                                        <p:tgtEl>
                                          <p:spTgt spid="6">
                                            <p:graphicEl>
                                              <a:dgm id="{BE247942-0EB8-4128-9DF2-76076FBCC14A}"/>
                                            </p:graphicEl>
                                          </p:spTgt>
                                        </p:tgtEl>
                                      </p:cBhvr>
                                    </p:animEffect>
                                    <p:anim calcmode="lin" valueType="num">
                                      <p:cBhvr>
                                        <p:cTn id="36" dur="1000" fill="hold"/>
                                        <p:tgtEl>
                                          <p:spTgt spid="6">
                                            <p:graphicEl>
                                              <a:dgm id="{BE247942-0EB8-4128-9DF2-76076FBCC14A}"/>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BE247942-0EB8-4128-9DF2-76076FBCC14A}"/>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graphicEl>
                                              <a:dgm id="{3628E7C9-BD3F-458B-B329-330B618CC6EE}"/>
                                            </p:graphicEl>
                                          </p:spTgt>
                                        </p:tgtEl>
                                        <p:attrNameLst>
                                          <p:attrName>style.visibility</p:attrName>
                                        </p:attrNameLst>
                                      </p:cBhvr>
                                      <p:to>
                                        <p:strVal val="visible"/>
                                      </p:to>
                                    </p:set>
                                    <p:animEffect transition="in" filter="fade">
                                      <p:cBhvr>
                                        <p:cTn id="42" dur="1000"/>
                                        <p:tgtEl>
                                          <p:spTgt spid="6">
                                            <p:graphicEl>
                                              <a:dgm id="{3628E7C9-BD3F-458B-B329-330B618CC6EE}"/>
                                            </p:graphicEl>
                                          </p:spTgt>
                                        </p:tgtEl>
                                      </p:cBhvr>
                                    </p:animEffect>
                                    <p:anim calcmode="lin" valueType="num">
                                      <p:cBhvr>
                                        <p:cTn id="43" dur="1000" fill="hold"/>
                                        <p:tgtEl>
                                          <p:spTgt spid="6">
                                            <p:graphicEl>
                                              <a:dgm id="{3628E7C9-BD3F-458B-B329-330B618CC6EE}"/>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3628E7C9-BD3F-458B-B329-330B618CC6E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kern="1200" cap="none" spc="0" normalizeH="0" baseline="0" noProof="0" dirty="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794327" y="27432"/>
            <a:ext cx="8220364" cy="72995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2400" b="1" i="0" u="none" strike="noStrike" kern="0" cap="none" spc="0" normalizeH="0" baseline="0" noProof="0" dirty="0" smtClean="0">
                <a:ln>
                  <a:noFill/>
                </a:ln>
                <a:solidFill>
                  <a:srgbClr val="FF0000"/>
                </a:solidFill>
                <a:effectLst/>
                <a:uLnTx/>
                <a:uFillTx/>
                <a:latin typeface="Arial"/>
                <a:ea typeface="+mj-ea"/>
                <a:cs typeface="+mj-cs"/>
              </a:rPr>
              <a:t>BİR GÜNDEN AZ SÜRELİ GEÇİCİ GÖREVLENDİRME</a:t>
            </a:r>
          </a:p>
        </p:txBody>
      </p:sp>
      <p:graphicFrame>
        <p:nvGraphicFramePr>
          <p:cNvPr id="6" name="Diyagram 5"/>
          <p:cNvGraphicFramePr/>
          <p:nvPr>
            <p:extLst>
              <p:ext uri="{D42A27DB-BD31-4B8C-83A1-F6EECF244321}">
                <p14:modId xmlns:p14="http://schemas.microsoft.com/office/powerpoint/2010/main" val="2075761844"/>
              </p:ext>
            </p:extLst>
          </p:nvPr>
        </p:nvGraphicFramePr>
        <p:xfrm>
          <a:off x="461818" y="1246910"/>
          <a:ext cx="8224982" cy="48792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22612006"/>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D2E1BB90-259D-4618-B382-155B7B018DA5}"/>
                                            </p:graphicEl>
                                          </p:spTgt>
                                        </p:tgtEl>
                                        <p:attrNameLst>
                                          <p:attrName>style.visibility</p:attrName>
                                        </p:attrNameLst>
                                      </p:cBhvr>
                                      <p:to>
                                        <p:strVal val="visible"/>
                                      </p:to>
                                    </p:set>
                                    <p:animEffect transition="in" filter="fade">
                                      <p:cBhvr>
                                        <p:cTn id="14" dur="1000"/>
                                        <p:tgtEl>
                                          <p:spTgt spid="6">
                                            <p:graphicEl>
                                              <a:dgm id="{D2E1BB90-259D-4618-B382-155B7B018DA5}"/>
                                            </p:graphicEl>
                                          </p:spTgt>
                                        </p:tgtEl>
                                      </p:cBhvr>
                                    </p:animEffect>
                                    <p:anim calcmode="lin" valueType="num">
                                      <p:cBhvr>
                                        <p:cTn id="15" dur="1000" fill="hold"/>
                                        <p:tgtEl>
                                          <p:spTgt spid="6">
                                            <p:graphicEl>
                                              <a:dgm id="{D2E1BB90-259D-4618-B382-155B7B018DA5}"/>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D2E1BB90-259D-4618-B382-155B7B018DA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E373539-0E2C-486C-A5FC-BCE0A16FB97A}"/>
                                            </p:graphicEl>
                                          </p:spTgt>
                                        </p:tgtEl>
                                        <p:attrNameLst>
                                          <p:attrName>style.visibility</p:attrName>
                                        </p:attrNameLst>
                                      </p:cBhvr>
                                      <p:to>
                                        <p:strVal val="visible"/>
                                      </p:to>
                                    </p:set>
                                    <p:animEffect transition="in" filter="fade">
                                      <p:cBhvr>
                                        <p:cTn id="21" dur="1000"/>
                                        <p:tgtEl>
                                          <p:spTgt spid="6">
                                            <p:graphicEl>
                                              <a:dgm id="{9E373539-0E2C-486C-A5FC-BCE0A16FB97A}"/>
                                            </p:graphicEl>
                                          </p:spTgt>
                                        </p:tgtEl>
                                      </p:cBhvr>
                                    </p:animEffect>
                                    <p:anim calcmode="lin" valueType="num">
                                      <p:cBhvr>
                                        <p:cTn id="22" dur="1000" fill="hold"/>
                                        <p:tgtEl>
                                          <p:spTgt spid="6">
                                            <p:graphicEl>
                                              <a:dgm id="{9E373539-0E2C-486C-A5FC-BCE0A16FB97A}"/>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E373539-0E2C-486C-A5FC-BCE0A16FB97A}"/>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D3AFBE3B-F1A7-4297-80AA-86859E413645}"/>
                                            </p:graphicEl>
                                          </p:spTgt>
                                        </p:tgtEl>
                                        <p:attrNameLst>
                                          <p:attrName>style.visibility</p:attrName>
                                        </p:attrNameLst>
                                      </p:cBhvr>
                                      <p:to>
                                        <p:strVal val="visible"/>
                                      </p:to>
                                    </p:set>
                                    <p:animEffect transition="in" filter="fade">
                                      <p:cBhvr>
                                        <p:cTn id="28" dur="1000"/>
                                        <p:tgtEl>
                                          <p:spTgt spid="6">
                                            <p:graphicEl>
                                              <a:dgm id="{D3AFBE3B-F1A7-4297-80AA-86859E413645}"/>
                                            </p:graphicEl>
                                          </p:spTgt>
                                        </p:tgtEl>
                                      </p:cBhvr>
                                    </p:animEffect>
                                    <p:anim calcmode="lin" valueType="num">
                                      <p:cBhvr>
                                        <p:cTn id="29" dur="1000" fill="hold"/>
                                        <p:tgtEl>
                                          <p:spTgt spid="6">
                                            <p:graphicEl>
                                              <a:dgm id="{D3AFBE3B-F1A7-4297-80AA-86859E413645}"/>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D3AFBE3B-F1A7-4297-80AA-86859E41364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11" name="Başlık 1"/>
          <p:cNvSpPr txBox="1">
            <a:spLocks/>
          </p:cNvSpPr>
          <p:nvPr/>
        </p:nvSpPr>
        <p:spPr bwMode="auto">
          <a:xfrm>
            <a:off x="492254" y="27432"/>
            <a:ext cx="8229600" cy="84758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KANUN KAPSAMI</a:t>
            </a:r>
          </a:p>
        </p:txBody>
      </p:sp>
      <p:graphicFrame>
        <p:nvGraphicFramePr>
          <p:cNvPr id="12" name="İçerik Yer Tutucusu 3"/>
          <p:cNvGraphicFramePr>
            <a:graphicFrameLocks/>
          </p:cNvGraphicFramePr>
          <p:nvPr>
            <p:extLst>
              <p:ext uri="{D42A27DB-BD31-4B8C-83A1-F6EECF244321}">
                <p14:modId xmlns:p14="http://schemas.microsoft.com/office/powerpoint/2010/main" val="27944995"/>
              </p:ext>
            </p:extLst>
          </p:nvPr>
        </p:nvGraphicFramePr>
        <p:xfrm>
          <a:off x="492254" y="1117601"/>
          <a:ext cx="8229600" cy="53570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817611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graphicEl>
                                              <a:dgm id="{0AF3BF75-30BB-4CEB-BB32-3891F94B118F}"/>
                                            </p:graphicEl>
                                          </p:spTgt>
                                        </p:tgtEl>
                                        <p:attrNameLst>
                                          <p:attrName>style.visibility</p:attrName>
                                        </p:attrNameLst>
                                      </p:cBhvr>
                                      <p:to>
                                        <p:strVal val="visible"/>
                                      </p:to>
                                    </p:set>
                                    <p:animEffect transition="in" filter="fade">
                                      <p:cBhvr>
                                        <p:cTn id="14" dur="1000"/>
                                        <p:tgtEl>
                                          <p:spTgt spid="12">
                                            <p:graphicEl>
                                              <a:dgm id="{0AF3BF75-30BB-4CEB-BB32-3891F94B118F}"/>
                                            </p:graphicEl>
                                          </p:spTgt>
                                        </p:tgtEl>
                                      </p:cBhvr>
                                    </p:animEffect>
                                    <p:anim calcmode="lin" valueType="num">
                                      <p:cBhvr>
                                        <p:cTn id="15" dur="1000" fill="hold"/>
                                        <p:tgtEl>
                                          <p:spTgt spid="12">
                                            <p:graphicEl>
                                              <a:dgm id="{0AF3BF75-30BB-4CEB-BB32-3891F94B118F}"/>
                                            </p:graphicEl>
                                          </p:spTgt>
                                        </p:tgtEl>
                                        <p:attrNameLst>
                                          <p:attrName>ppt_x</p:attrName>
                                        </p:attrNameLst>
                                      </p:cBhvr>
                                      <p:tavLst>
                                        <p:tav tm="0">
                                          <p:val>
                                            <p:strVal val="#ppt_x"/>
                                          </p:val>
                                        </p:tav>
                                        <p:tav tm="100000">
                                          <p:val>
                                            <p:strVal val="#ppt_x"/>
                                          </p:val>
                                        </p:tav>
                                      </p:tavLst>
                                    </p:anim>
                                    <p:anim calcmode="lin" valueType="num">
                                      <p:cBhvr>
                                        <p:cTn id="16" dur="1000" fill="hold"/>
                                        <p:tgtEl>
                                          <p:spTgt spid="12">
                                            <p:graphicEl>
                                              <a:dgm id="{0AF3BF75-30BB-4CEB-BB32-3891F94B118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graphicEl>
                                              <a:dgm id="{D5CC7FDE-820D-433C-8CB2-FF7F0A252E03}"/>
                                            </p:graphicEl>
                                          </p:spTgt>
                                        </p:tgtEl>
                                        <p:attrNameLst>
                                          <p:attrName>style.visibility</p:attrName>
                                        </p:attrNameLst>
                                      </p:cBhvr>
                                      <p:to>
                                        <p:strVal val="visible"/>
                                      </p:to>
                                    </p:set>
                                    <p:animEffect transition="in" filter="fade">
                                      <p:cBhvr>
                                        <p:cTn id="21" dur="1000"/>
                                        <p:tgtEl>
                                          <p:spTgt spid="12">
                                            <p:graphicEl>
                                              <a:dgm id="{D5CC7FDE-820D-433C-8CB2-FF7F0A252E03}"/>
                                            </p:graphicEl>
                                          </p:spTgt>
                                        </p:tgtEl>
                                      </p:cBhvr>
                                    </p:animEffect>
                                    <p:anim calcmode="lin" valueType="num">
                                      <p:cBhvr>
                                        <p:cTn id="22" dur="1000" fill="hold"/>
                                        <p:tgtEl>
                                          <p:spTgt spid="12">
                                            <p:graphicEl>
                                              <a:dgm id="{D5CC7FDE-820D-433C-8CB2-FF7F0A252E03}"/>
                                            </p:graphicEl>
                                          </p:spTgt>
                                        </p:tgtEl>
                                        <p:attrNameLst>
                                          <p:attrName>ppt_x</p:attrName>
                                        </p:attrNameLst>
                                      </p:cBhvr>
                                      <p:tavLst>
                                        <p:tav tm="0">
                                          <p:val>
                                            <p:strVal val="#ppt_x"/>
                                          </p:val>
                                        </p:tav>
                                        <p:tav tm="100000">
                                          <p:val>
                                            <p:strVal val="#ppt_x"/>
                                          </p:val>
                                        </p:tav>
                                      </p:tavLst>
                                    </p:anim>
                                    <p:anim calcmode="lin" valueType="num">
                                      <p:cBhvr>
                                        <p:cTn id="23" dur="1000" fill="hold"/>
                                        <p:tgtEl>
                                          <p:spTgt spid="12">
                                            <p:graphicEl>
                                              <a:dgm id="{D5CC7FDE-820D-433C-8CB2-FF7F0A252E03}"/>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graphicEl>
                                              <a:dgm id="{3EBF91FF-09AE-43C1-9321-879F1BA6D8CB}"/>
                                            </p:graphicEl>
                                          </p:spTgt>
                                        </p:tgtEl>
                                        <p:attrNameLst>
                                          <p:attrName>style.visibility</p:attrName>
                                        </p:attrNameLst>
                                      </p:cBhvr>
                                      <p:to>
                                        <p:strVal val="visible"/>
                                      </p:to>
                                    </p:set>
                                    <p:animEffect transition="in" filter="fade">
                                      <p:cBhvr>
                                        <p:cTn id="28" dur="1000"/>
                                        <p:tgtEl>
                                          <p:spTgt spid="12">
                                            <p:graphicEl>
                                              <a:dgm id="{3EBF91FF-09AE-43C1-9321-879F1BA6D8CB}"/>
                                            </p:graphicEl>
                                          </p:spTgt>
                                        </p:tgtEl>
                                      </p:cBhvr>
                                    </p:animEffect>
                                    <p:anim calcmode="lin" valueType="num">
                                      <p:cBhvr>
                                        <p:cTn id="29" dur="1000" fill="hold"/>
                                        <p:tgtEl>
                                          <p:spTgt spid="12">
                                            <p:graphicEl>
                                              <a:dgm id="{3EBF91FF-09AE-43C1-9321-879F1BA6D8CB}"/>
                                            </p:graphicEl>
                                          </p:spTgt>
                                        </p:tgtEl>
                                        <p:attrNameLst>
                                          <p:attrName>ppt_x</p:attrName>
                                        </p:attrNameLst>
                                      </p:cBhvr>
                                      <p:tavLst>
                                        <p:tav tm="0">
                                          <p:val>
                                            <p:strVal val="#ppt_x"/>
                                          </p:val>
                                        </p:tav>
                                        <p:tav tm="100000">
                                          <p:val>
                                            <p:strVal val="#ppt_x"/>
                                          </p:val>
                                        </p:tav>
                                      </p:tavLst>
                                    </p:anim>
                                    <p:anim calcmode="lin" valueType="num">
                                      <p:cBhvr>
                                        <p:cTn id="30" dur="1000" fill="hold"/>
                                        <p:tgtEl>
                                          <p:spTgt spid="12">
                                            <p:graphicEl>
                                              <a:dgm id="{3EBF91FF-09AE-43C1-9321-879F1BA6D8CB}"/>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graphicEl>
                                              <a:dgm id="{DF40C7B6-07AA-4188-9A22-5F96864CFF3B}"/>
                                            </p:graphicEl>
                                          </p:spTgt>
                                        </p:tgtEl>
                                        <p:attrNameLst>
                                          <p:attrName>style.visibility</p:attrName>
                                        </p:attrNameLst>
                                      </p:cBhvr>
                                      <p:to>
                                        <p:strVal val="visible"/>
                                      </p:to>
                                    </p:set>
                                    <p:animEffect transition="in" filter="fade">
                                      <p:cBhvr>
                                        <p:cTn id="35" dur="1000"/>
                                        <p:tgtEl>
                                          <p:spTgt spid="12">
                                            <p:graphicEl>
                                              <a:dgm id="{DF40C7B6-07AA-4188-9A22-5F96864CFF3B}"/>
                                            </p:graphicEl>
                                          </p:spTgt>
                                        </p:tgtEl>
                                      </p:cBhvr>
                                    </p:animEffect>
                                    <p:anim calcmode="lin" valueType="num">
                                      <p:cBhvr>
                                        <p:cTn id="36" dur="1000" fill="hold"/>
                                        <p:tgtEl>
                                          <p:spTgt spid="12">
                                            <p:graphicEl>
                                              <a:dgm id="{DF40C7B6-07AA-4188-9A22-5F96864CFF3B}"/>
                                            </p:graphicEl>
                                          </p:spTgt>
                                        </p:tgtEl>
                                        <p:attrNameLst>
                                          <p:attrName>ppt_x</p:attrName>
                                        </p:attrNameLst>
                                      </p:cBhvr>
                                      <p:tavLst>
                                        <p:tav tm="0">
                                          <p:val>
                                            <p:strVal val="#ppt_x"/>
                                          </p:val>
                                        </p:tav>
                                        <p:tav tm="100000">
                                          <p:val>
                                            <p:strVal val="#ppt_x"/>
                                          </p:val>
                                        </p:tav>
                                      </p:tavLst>
                                    </p:anim>
                                    <p:anim calcmode="lin" valueType="num">
                                      <p:cBhvr>
                                        <p:cTn id="37" dur="1000" fill="hold"/>
                                        <p:tgtEl>
                                          <p:spTgt spid="12">
                                            <p:graphicEl>
                                              <a:dgm id="{DF40C7B6-07AA-4188-9A22-5F96864CFF3B}"/>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graphicEl>
                                              <a:dgm id="{D9B7C649-E41A-41DE-A4E0-0EBCBDEA7B6A}"/>
                                            </p:graphicEl>
                                          </p:spTgt>
                                        </p:tgtEl>
                                        <p:attrNameLst>
                                          <p:attrName>style.visibility</p:attrName>
                                        </p:attrNameLst>
                                      </p:cBhvr>
                                      <p:to>
                                        <p:strVal val="visible"/>
                                      </p:to>
                                    </p:set>
                                    <p:animEffect transition="in" filter="fade">
                                      <p:cBhvr>
                                        <p:cTn id="42" dur="1000"/>
                                        <p:tgtEl>
                                          <p:spTgt spid="12">
                                            <p:graphicEl>
                                              <a:dgm id="{D9B7C649-E41A-41DE-A4E0-0EBCBDEA7B6A}"/>
                                            </p:graphicEl>
                                          </p:spTgt>
                                        </p:tgtEl>
                                      </p:cBhvr>
                                    </p:animEffect>
                                    <p:anim calcmode="lin" valueType="num">
                                      <p:cBhvr>
                                        <p:cTn id="43" dur="1000" fill="hold"/>
                                        <p:tgtEl>
                                          <p:spTgt spid="12">
                                            <p:graphicEl>
                                              <a:dgm id="{D9B7C649-E41A-41DE-A4E0-0EBCBDEA7B6A}"/>
                                            </p:graphicEl>
                                          </p:spTgt>
                                        </p:tgtEl>
                                        <p:attrNameLst>
                                          <p:attrName>ppt_x</p:attrName>
                                        </p:attrNameLst>
                                      </p:cBhvr>
                                      <p:tavLst>
                                        <p:tav tm="0">
                                          <p:val>
                                            <p:strVal val="#ppt_x"/>
                                          </p:val>
                                        </p:tav>
                                        <p:tav tm="100000">
                                          <p:val>
                                            <p:strVal val="#ppt_x"/>
                                          </p:val>
                                        </p:tav>
                                      </p:tavLst>
                                    </p:anim>
                                    <p:anim calcmode="lin" valueType="num">
                                      <p:cBhvr>
                                        <p:cTn id="44" dur="1000" fill="hold"/>
                                        <p:tgtEl>
                                          <p:spTgt spid="12">
                                            <p:graphicEl>
                                              <a:dgm id="{D9B7C649-E41A-41DE-A4E0-0EBCBDEA7B6A}"/>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graphicEl>
                                              <a:dgm id="{A9952CE4-799C-4324-BFB7-583D120064B2}"/>
                                            </p:graphicEl>
                                          </p:spTgt>
                                        </p:tgtEl>
                                        <p:attrNameLst>
                                          <p:attrName>style.visibility</p:attrName>
                                        </p:attrNameLst>
                                      </p:cBhvr>
                                      <p:to>
                                        <p:strVal val="visible"/>
                                      </p:to>
                                    </p:set>
                                    <p:animEffect transition="in" filter="fade">
                                      <p:cBhvr>
                                        <p:cTn id="49" dur="1000"/>
                                        <p:tgtEl>
                                          <p:spTgt spid="12">
                                            <p:graphicEl>
                                              <a:dgm id="{A9952CE4-799C-4324-BFB7-583D120064B2}"/>
                                            </p:graphicEl>
                                          </p:spTgt>
                                        </p:tgtEl>
                                      </p:cBhvr>
                                    </p:animEffect>
                                    <p:anim calcmode="lin" valueType="num">
                                      <p:cBhvr>
                                        <p:cTn id="50" dur="1000" fill="hold"/>
                                        <p:tgtEl>
                                          <p:spTgt spid="12">
                                            <p:graphicEl>
                                              <a:dgm id="{A9952CE4-799C-4324-BFB7-583D120064B2}"/>
                                            </p:graphicEl>
                                          </p:spTgt>
                                        </p:tgtEl>
                                        <p:attrNameLst>
                                          <p:attrName>ppt_x</p:attrName>
                                        </p:attrNameLst>
                                      </p:cBhvr>
                                      <p:tavLst>
                                        <p:tav tm="0">
                                          <p:val>
                                            <p:strVal val="#ppt_x"/>
                                          </p:val>
                                        </p:tav>
                                        <p:tav tm="100000">
                                          <p:val>
                                            <p:strVal val="#ppt_x"/>
                                          </p:val>
                                        </p:tav>
                                      </p:tavLst>
                                    </p:anim>
                                    <p:anim calcmode="lin" valueType="num">
                                      <p:cBhvr>
                                        <p:cTn id="51" dur="1000" fill="hold"/>
                                        <p:tgtEl>
                                          <p:spTgt spid="12">
                                            <p:graphicEl>
                                              <a:dgm id="{A9952CE4-799C-4324-BFB7-583D120064B2}"/>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graphicEl>
                                              <a:dgm id="{34BD1710-8D3F-4D39-92AA-DF449A1BFCB8}"/>
                                            </p:graphicEl>
                                          </p:spTgt>
                                        </p:tgtEl>
                                        <p:attrNameLst>
                                          <p:attrName>style.visibility</p:attrName>
                                        </p:attrNameLst>
                                      </p:cBhvr>
                                      <p:to>
                                        <p:strVal val="visible"/>
                                      </p:to>
                                    </p:set>
                                    <p:animEffect transition="in" filter="fade">
                                      <p:cBhvr>
                                        <p:cTn id="56" dur="1000"/>
                                        <p:tgtEl>
                                          <p:spTgt spid="12">
                                            <p:graphicEl>
                                              <a:dgm id="{34BD1710-8D3F-4D39-92AA-DF449A1BFCB8}"/>
                                            </p:graphicEl>
                                          </p:spTgt>
                                        </p:tgtEl>
                                      </p:cBhvr>
                                    </p:animEffect>
                                    <p:anim calcmode="lin" valueType="num">
                                      <p:cBhvr>
                                        <p:cTn id="57" dur="1000" fill="hold"/>
                                        <p:tgtEl>
                                          <p:spTgt spid="12">
                                            <p:graphicEl>
                                              <a:dgm id="{34BD1710-8D3F-4D39-92AA-DF449A1BFCB8}"/>
                                            </p:graphicEl>
                                          </p:spTgt>
                                        </p:tgtEl>
                                        <p:attrNameLst>
                                          <p:attrName>ppt_x</p:attrName>
                                        </p:attrNameLst>
                                      </p:cBhvr>
                                      <p:tavLst>
                                        <p:tav tm="0">
                                          <p:val>
                                            <p:strVal val="#ppt_x"/>
                                          </p:val>
                                        </p:tav>
                                        <p:tav tm="100000">
                                          <p:val>
                                            <p:strVal val="#ppt_x"/>
                                          </p:val>
                                        </p:tav>
                                      </p:tavLst>
                                    </p:anim>
                                    <p:anim calcmode="lin" valueType="num">
                                      <p:cBhvr>
                                        <p:cTn id="58" dur="1000" fill="hold"/>
                                        <p:tgtEl>
                                          <p:spTgt spid="12">
                                            <p:graphicEl>
                                              <a:dgm id="{34BD1710-8D3F-4D39-92AA-DF449A1BFCB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Graphic spid="12"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369455" y="203200"/>
            <a:ext cx="8691418" cy="52647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defTabSz="914400" eaLnBrk="1" hangingPunct="1">
              <a:defRPr/>
            </a:pPr>
            <a:r>
              <a:rPr lang="tr-TR" altLang="tr-TR" sz="2000" kern="0" dirty="0" smtClean="0">
                <a:solidFill>
                  <a:srgbClr val="FF0000"/>
                </a:solidFill>
                <a:effectLst/>
                <a:latin typeface="Arial"/>
              </a:rPr>
              <a:t>MUVAKKAT VAZİFE MAHALLERİNDE HASTALANANLARA VERİLECEK YEVMİYE</a:t>
            </a:r>
            <a:endParaRPr kumimoji="0" lang="tr-TR" altLang="tr-TR" sz="2000" b="1" i="0" u="none" strike="noStrike" kern="0" cap="none" spc="0" normalizeH="0" baseline="0" noProof="0" dirty="0" smtClean="0">
              <a:ln>
                <a:noFill/>
              </a:ln>
              <a:solidFill>
                <a:srgbClr val="FF0000"/>
              </a:solidFill>
              <a:effectLst/>
              <a:uLnTx/>
              <a:uFillTx/>
              <a:latin typeface="Arial"/>
            </a:endParaRPr>
          </a:p>
        </p:txBody>
      </p:sp>
      <p:sp>
        <p:nvSpPr>
          <p:cNvPr id="5" name="Rectangle 5"/>
          <p:cNvSpPr txBox="1">
            <a:spLocks noChangeArrowheads="1"/>
          </p:cNvSpPr>
          <p:nvPr/>
        </p:nvSpPr>
        <p:spPr bwMode="auto">
          <a:xfrm>
            <a:off x="258619" y="1160092"/>
            <a:ext cx="8428182" cy="524070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n"/>
              <a:tabLst/>
              <a:defRPr/>
            </a:pP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Geçici görevin yürütüldüğü yerde hastalanmaları sebebiyle görevini yerine getiremeyen memur ve hizmetlilere, bu sebeple vazife göremedikleri günlerin </a:t>
            </a:r>
            <a:r>
              <a:rPr kumimoji="0" lang="tr-TR" altLang="tr-TR" b="0" i="0" u="none" strike="noStrike" kern="0" cap="none" spc="0" normalizeH="0" baseline="0" noProof="0" dirty="0" smtClean="0">
                <a:ln>
                  <a:noFill/>
                </a:ln>
                <a:solidFill>
                  <a:srgbClr val="FF3300"/>
                </a:solidFill>
                <a:effectLst/>
                <a:uLnTx/>
                <a:uFillTx/>
                <a:latin typeface="Times New Roman" pitchFamily="18" charset="0"/>
                <a:ea typeface="+mn-ea"/>
                <a:cs typeface="+mn-cs"/>
              </a:rPr>
              <a:t>en çok yedi günü</a:t>
            </a: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için gündelik verilebilir.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n"/>
              <a:tabLst/>
              <a:defRPr/>
            </a:pP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Hastanede yatırılmak suretiyle tedavi masraflarının kurumlarınca ödenmesi halinde </a:t>
            </a:r>
            <a:r>
              <a:rPr kumimoji="0" lang="tr-TR" altLang="tr-TR" b="0" i="0" u="none" strike="noStrike" kern="0" cap="none" spc="0" normalizeH="0" baseline="0" noProof="0" dirty="0" smtClean="0">
                <a:ln>
                  <a:noFill/>
                </a:ln>
                <a:solidFill>
                  <a:srgbClr val="FF0000"/>
                </a:solidFill>
                <a:effectLst/>
                <a:uLnTx/>
                <a:uFillTx/>
                <a:latin typeface="Times New Roman" pitchFamily="18" charset="0"/>
                <a:ea typeface="+mn-ea"/>
                <a:cs typeface="+mn-cs"/>
              </a:rPr>
              <a:t>bu günler için </a:t>
            </a:r>
            <a:r>
              <a:rPr kumimoji="0" lang="tr-TR" altLang="tr-TR" b="0" i="0" u="none" strike="noStrike" kern="0" cap="none" spc="0" normalizeH="0" baseline="0" noProof="0" dirty="0" smtClean="0">
                <a:ln>
                  <a:noFill/>
                </a:ln>
                <a:solidFill>
                  <a:srgbClr val="FF3300"/>
                </a:solidFill>
                <a:effectLst/>
                <a:uLnTx/>
                <a:uFillTx/>
                <a:latin typeface="Times New Roman" pitchFamily="18" charset="0"/>
                <a:ea typeface="+mn-ea"/>
                <a:cs typeface="+mn-cs"/>
              </a:rPr>
              <a:t>gündelik </a:t>
            </a:r>
            <a:r>
              <a:rPr kumimoji="0" lang="tr-TR" altLang="tr-TR" b="0" i="0" u="none" strike="noStrike" kern="0" cap="none" spc="0" normalizeH="0" baseline="0" noProof="0" dirty="0" smtClean="0">
                <a:ln>
                  <a:noFill/>
                </a:ln>
                <a:effectLst/>
                <a:uLnTx/>
                <a:uFillTx/>
                <a:latin typeface="Times New Roman" pitchFamily="18" charset="0"/>
                <a:ea typeface="+mn-ea"/>
                <a:cs typeface="+mn-cs"/>
              </a:rPr>
              <a:t>verilmez.</a:t>
            </a:r>
            <a:endParaRPr kumimoji="0" lang="tr-TR" altLang="tr-TR" b="0" i="0" u="none" strike="noStrike" kern="0" cap="none" spc="0" normalizeH="0" baseline="0" noProof="0" dirty="0" smtClean="0">
              <a:ln>
                <a:noFill/>
              </a:ln>
              <a:effectLst/>
              <a:uLnTx/>
              <a:uFillTx/>
              <a:latin typeface="Arial"/>
              <a:ea typeface="+mn-ea"/>
              <a:cs typeface="+mn-cs"/>
            </a:endParaRPr>
          </a:p>
        </p:txBody>
      </p:sp>
    </p:spTree>
    <p:extLst>
      <p:ext uri="{BB962C8B-B14F-4D97-AF65-F5344CB8AC3E}">
        <p14:creationId xmlns:p14="http://schemas.microsoft.com/office/powerpoint/2010/main" val="264809802"/>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888490" y="235527"/>
            <a:ext cx="8229600" cy="54460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SÜREKLİ GÖREV YOLLUĞU </a:t>
            </a:r>
          </a:p>
        </p:txBody>
      </p:sp>
      <p:sp>
        <p:nvSpPr>
          <p:cNvPr id="5" name="Rectangle 3"/>
          <p:cNvSpPr txBox="1">
            <a:spLocks noChangeArrowheads="1"/>
          </p:cNvSpPr>
          <p:nvPr/>
        </p:nvSpPr>
        <p:spPr bwMode="auto">
          <a:xfrm>
            <a:off x="397164" y="975364"/>
            <a:ext cx="8201891" cy="57117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Sürekli görev yolluğu, yurt içinde veya yurt dışında sürekli bir göreve naklen atananlara </a:t>
            </a:r>
            <a:r>
              <a:rPr kumimoji="0" lang="tr-TR" altLang="tr-TR" sz="2400" b="0" i="0" u="none" strike="noStrike" kern="0" cap="none" spc="0" normalizeH="0" baseline="0" noProof="0" dirty="0" smtClean="0">
                <a:ln>
                  <a:noFill/>
                </a:ln>
                <a:effectLst/>
                <a:uLnTx/>
                <a:uFillTx/>
                <a:latin typeface="Arial"/>
                <a:ea typeface="+mn-ea"/>
                <a:cs typeface="+mn-cs"/>
              </a:rPr>
              <a:t>eski görev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mahallinden </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yeni görev yerlerine gitmelerine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ve aynı zamanda kendilerine ve ailelerine ait ev eşyalarının taşıtılmasına ilişkin </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giderlere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karşılık verilmektedir.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Memurun harcıraha hak kazanan aile efradından </a:t>
            </a:r>
            <a:r>
              <a:rPr kumimoji="0" lang="tr-TR" altLang="tr-TR" sz="2400" b="0" i="0" u="none" strike="noStrike" kern="0" cap="none" spc="0" normalizeH="0" baseline="0" noProof="0" dirty="0" smtClean="0">
                <a:ln>
                  <a:noFill/>
                </a:ln>
                <a:effectLst/>
                <a:uLnTx/>
                <a:uFillTx/>
                <a:latin typeface="Arial"/>
                <a:ea typeface="+mn-ea"/>
                <a:cs typeface="+mn-cs"/>
              </a:rPr>
              <a:t>sadece</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 yeni ikamet mahalline götüreceği kimseler </a:t>
            </a:r>
            <a:r>
              <a:rPr kumimoji="0" lang="tr-TR" altLang="tr-TR" sz="2400" b="0" i="0" u="none" strike="noStrike" kern="0" cap="none" spc="0" normalizeH="0" baseline="0" noProof="0" dirty="0" smtClean="0">
                <a:ln>
                  <a:noFill/>
                </a:ln>
                <a:effectLst/>
                <a:uLnTx/>
                <a:uFillTx/>
                <a:latin typeface="Arial"/>
                <a:ea typeface="+mn-ea"/>
                <a:cs typeface="+mn-cs"/>
              </a:rPr>
              <a:t>için harcırah ödenmesi mümkündür.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Yurt içinde veya yurt dışında sürekli bir göreve naklen atananlara sürekli görev yolluğu olarak </a:t>
            </a:r>
            <a:r>
              <a:rPr kumimoji="0" lang="tr-TR" altLang="tr-TR" sz="2400" b="0" i="0" u="none" strike="noStrike" kern="0" cap="none" spc="0" normalizeH="0" baseline="0" noProof="0" dirty="0" smtClean="0">
                <a:ln>
                  <a:noFill/>
                </a:ln>
                <a:effectLst/>
                <a:uLnTx/>
                <a:uFillTx/>
                <a:latin typeface="Arial"/>
                <a:ea typeface="+mn-ea"/>
                <a:cs typeface="+mn-cs"/>
              </a:rPr>
              <a:t>yol gideri, yol gündeliği, aile gideri ve yer değiştirme gideri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ödenir.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lang="tr-TR" altLang="tr-TR" sz="2000" kern="0" dirty="0" smtClean="0">
                <a:solidFill>
                  <a:srgbClr val="FF0000"/>
                </a:solidFill>
                <a:effectLst/>
                <a:latin typeface="Arial"/>
                <a:hlinkClick r:id="rId4" action="ppaction://hlinkfile"/>
              </a:rPr>
              <a:t>Sözleşmeli Personel SGY Görüş </a:t>
            </a:r>
            <a:endParaRPr lang="tr-TR" altLang="tr-TR" sz="2000" kern="0" dirty="0" smtClean="0">
              <a:solidFill>
                <a:srgbClr val="FF0000"/>
              </a:solidFill>
              <a:effectLst/>
              <a:latin typeface="Arial"/>
            </a:endParaRP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lang="tr-TR" altLang="tr-TR" sz="2000" kern="0" dirty="0" smtClean="0">
                <a:solidFill>
                  <a:srgbClr val="FF0000"/>
                </a:solidFill>
                <a:effectLst/>
                <a:latin typeface="Arial"/>
                <a:hlinkClick r:id="rId5" action="ppaction://hlinkfile"/>
              </a:rPr>
              <a:t>Olağanüstü Hal Geri Dönen </a:t>
            </a:r>
            <a:r>
              <a:rPr lang="tr-TR" altLang="tr-TR" sz="2000" kern="0" dirty="0" err="1" smtClean="0">
                <a:solidFill>
                  <a:srgbClr val="FF0000"/>
                </a:solidFill>
                <a:effectLst/>
                <a:latin typeface="Arial"/>
                <a:hlinkClick r:id="rId5" action="ppaction://hlinkfile"/>
              </a:rPr>
              <a:t>Sür.Gör.Yolluğu</a:t>
            </a:r>
            <a:r>
              <a:rPr lang="tr-TR" altLang="tr-TR" sz="2000" kern="0" dirty="0" smtClean="0">
                <a:solidFill>
                  <a:srgbClr val="FF0000"/>
                </a:solidFill>
                <a:effectLst/>
                <a:latin typeface="Arial"/>
                <a:hlinkClick r:id="rId5" action="ppaction://hlinkfile"/>
              </a:rPr>
              <a:t> Görüş</a:t>
            </a:r>
            <a:endParaRPr lang="tr-TR" altLang="tr-TR" sz="2000" kern="0" dirty="0" smtClean="0">
              <a:solidFill>
                <a:srgbClr val="FF0000"/>
              </a:solidFill>
              <a:effectLst/>
              <a:latin typeface="Arial"/>
            </a:endParaRP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04852484"/>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1562100" y="282101"/>
            <a:ext cx="6019800" cy="43859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AİLE GİDERİ</a:t>
            </a:r>
          </a:p>
        </p:txBody>
      </p:sp>
      <p:sp>
        <p:nvSpPr>
          <p:cNvPr id="5"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Aile gideri, memur veya hizmetlilerin sürekli bir görevle başka yere atanmaları halinde </a:t>
            </a:r>
            <a:r>
              <a:rPr kumimoji="0" lang="tr-TR" sz="3200" b="0" i="0" u="none" strike="noStrike" kern="0" cap="none" spc="0" normalizeH="0" baseline="0" noProof="0" dirty="0" smtClean="0">
                <a:ln>
                  <a:noFill/>
                </a:ln>
                <a:solidFill>
                  <a:srgbClr val="FF3300"/>
                </a:solidFill>
                <a:effectLst/>
                <a:uLnTx/>
                <a:uFillTx/>
                <a:latin typeface="Arial"/>
                <a:ea typeface="+mn-ea"/>
                <a:cs typeface="+mn-cs"/>
              </a:rPr>
              <a:t>aile fertlerinden her biri için</a:t>
            </a:r>
            <a:r>
              <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bu Kanun hükümlerine göre verilecek harcırahı (yol</a:t>
            </a:r>
            <a:r>
              <a:rPr lang="tr-TR" kern="0" dirty="0">
                <a:solidFill>
                  <a:srgbClr val="04617B">
                    <a:lumMod val="75000"/>
                  </a:srgbClr>
                </a:solidFill>
                <a:effectLst/>
                <a:latin typeface="Arial"/>
              </a:rPr>
              <a:t>+</a:t>
            </a:r>
            <a:r>
              <a:rPr kumimoji="0" lang="tr-TR" sz="3200" b="0" i="0" u="none" strike="noStrike" kern="0" cap="none" spc="0" normalizeH="0" noProof="0" dirty="0" smtClean="0">
                <a:ln>
                  <a:noFill/>
                </a:ln>
                <a:solidFill>
                  <a:srgbClr val="04617B">
                    <a:lumMod val="75000"/>
                  </a:srgbClr>
                </a:solidFill>
                <a:effectLst/>
                <a:uLnTx/>
                <a:uFillTx/>
                <a:latin typeface="Arial"/>
                <a:ea typeface="+mn-ea"/>
                <a:cs typeface="+mn-cs"/>
              </a:rPr>
              <a:t>gün</a:t>
            </a: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delik) ifade eder.</a:t>
            </a:r>
          </a:p>
        </p:txBody>
      </p:sp>
    </p:spTree>
    <p:extLst>
      <p:ext uri="{BB962C8B-B14F-4D97-AF65-F5344CB8AC3E}">
        <p14:creationId xmlns:p14="http://schemas.microsoft.com/office/powerpoint/2010/main" val="342713030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1319784" y="240953"/>
            <a:ext cx="7239000" cy="52089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YER DEĞİŞTİRME GİDERİ</a:t>
            </a:r>
          </a:p>
        </p:txBody>
      </p:sp>
      <p:sp>
        <p:nvSpPr>
          <p:cNvPr id="5" name="Rectangle 3"/>
          <p:cNvSpPr txBox="1">
            <a:spLocks noChangeArrowheads="1"/>
          </p:cNvSpPr>
          <p:nvPr/>
        </p:nvSpPr>
        <p:spPr bwMode="auto">
          <a:xfrm>
            <a:off x="489526" y="1126836"/>
            <a:ext cx="8197273" cy="499932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Memur veya hizmetlilerin </a:t>
            </a:r>
            <a:r>
              <a:rPr kumimoji="0" lang="tr-TR" altLang="tr-TR" b="0" i="0" u="none" strike="noStrike" kern="0" cap="none" spc="0" normalizeH="0" baseline="0" noProof="0" dirty="0" smtClean="0">
                <a:ln>
                  <a:noFill/>
                </a:ln>
                <a:solidFill>
                  <a:srgbClr val="FF3300"/>
                </a:solidFill>
                <a:effectLst/>
                <a:uLnTx/>
                <a:uFillTx/>
                <a:latin typeface="Arial"/>
                <a:ea typeface="+mn-ea"/>
                <a:cs typeface="+mn-cs"/>
              </a:rPr>
              <a:t>sürekli bir görevle</a:t>
            </a: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 başka yere atanmaları halinde kendisine ve aile fertlerine ait </a:t>
            </a:r>
            <a:r>
              <a:rPr kumimoji="0" lang="tr-TR" altLang="tr-TR" b="0" i="0" u="none" strike="noStrike" kern="0" cap="none" spc="0" normalizeH="0" baseline="0" noProof="0" dirty="0" smtClean="0">
                <a:ln>
                  <a:noFill/>
                </a:ln>
                <a:solidFill>
                  <a:srgbClr val="FF3300"/>
                </a:solidFill>
                <a:effectLst/>
                <a:uLnTx/>
                <a:uFillTx/>
                <a:latin typeface="Arial"/>
                <a:ea typeface="+mn-ea"/>
                <a:cs typeface="+mn-cs"/>
              </a:rPr>
              <a:t>ev eşyalarının </a:t>
            </a: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taşıtılmasına ilişkin giderlere karşılık olarak verilir</a:t>
            </a: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lang="tr-TR" altLang="tr-TR" sz="2400" i="1" kern="0" dirty="0" smtClean="0">
                <a:solidFill>
                  <a:sysClr val="windowText" lastClr="000000"/>
                </a:solidFill>
                <a:effectLst/>
                <a:latin typeface="Arial"/>
              </a:rPr>
              <a:t>Not: İkametgahını ve ailesini gideceği yere götürmemesi halinde bu personele sadece kendi gitmesi sebebiyle yaptığı gerçek gider olan yol ve gündelik ödenir.</a:t>
            </a:r>
            <a:endParaRPr kumimoji="0" lang="tr-TR" altLang="tr-TR" sz="2400" b="0" i="1" u="none" strike="noStrike" kern="0" cap="none" spc="0" normalizeH="0" baseline="0" noProof="0" dirty="0" smtClean="0">
              <a:ln>
                <a:noFill/>
              </a:ln>
              <a:solidFill>
                <a:sysClr val="windowText" lastClr="000000"/>
              </a:solidFill>
              <a:effectLst/>
              <a:uLnTx/>
              <a:uFillTx/>
              <a:latin typeface="Arial"/>
            </a:endParaRPr>
          </a:p>
        </p:txBody>
      </p:sp>
    </p:spTree>
    <p:extLst>
      <p:ext uri="{BB962C8B-B14F-4D97-AF65-F5344CB8AC3E}">
        <p14:creationId xmlns:p14="http://schemas.microsoft.com/office/powerpoint/2010/main" val="175389109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1136073" y="245207"/>
            <a:ext cx="7550727" cy="48431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Yurtiçinde Yer  Değiştirme Gideri</a:t>
            </a:r>
          </a:p>
        </p:txBody>
      </p:sp>
      <p:sp>
        <p:nvSpPr>
          <p:cNvPr id="5" name="Rectangle 5"/>
          <p:cNvSpPr txBox="1">
            <a:spLocks noChangeArrowheads="1"/>
          </p:cNvSpPr>
          <p:nvPr/>
        </p:nvSpPr>
        <p:spPr bwMode="auto">
          <a:xfrm>
            <a:off x="304800" y="1002796"/>
            <a:ext cx="8382000" cy="537029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defTabSz="914400" eaLnBrk="1" hangingPunct="1">
              <a:lnSpc>
                <a:spcPct val="90000"/>
              </a:lnSpc>
              <a:buFont typeface="Wingdings" pitchFamily="2" charset="2"/>
              <a:buNone/>
            </a:pPr>
            <a:endParaRPr lang="tr-TR" altLang="tr-TR" sz="2400" kern="0" dirty="0" smtClean="0">
              <a:effectLst/>
              <a:latin typeface="Times New Roman" pitchFamily="18" charset="0"/>
            </a:endParaRPr>
          </a:p>
          <a:p>
            <a:pPr marL="0" indent="0" defTabSz="914400" eaLnBrk="1" hangingPunct="1">
              <a:lnSpc>
                <a:spcPct val="90000"/>
              </a:lnSpc>
              <a:buFont typeface="Wingdings" pitchFamily="2" charset="2"/>
              <a:buNone/>
            </a:pPr>
            <a:r>
              <a:rPr lang="tr-TR" altLang="tr-TR" sz="2400" kern="0" dirty="0" smtClean="0">
                <a:effectLst/>
                <a:latin typeface="Times New Roman" pitchFamily="18" charset="0"/>
              </a:rPr>
              <a:t>Memur veya hizmetlinin;</a:t>
            </a:r>
          </a:p>
          <a:p>
            <a:pPr marL="0" indent="0" defTabSz="914400" eaLnBrk="1" hangingPunct="1">
              <a:lnSpc>
                <a:spcPct val="90000"/>
              </a:lnSpc>
              <a:buFont typeface="Wingdings" pitchFamily="2" charset="2"/>
              <a:buNone/>
            </a:pPr>
            <a:r>
              <a:rPr lang="tr-TR" altLang="tr-TR" sz="2400" b="1" kern="0" dirty="0" smtClean="0">
                <a:effectLst/>
                <a:latin typeface="Times New Roman" pitchFamily="18" charset="0"/>
              </a:rPr>
              <a:t>a)</a:t>
            </a:r>
            <a:r>
              <a:rPr lang="tr-TR" altLang="tr-TR" sz="2400" kern="0" dirty="0" smtClean="0">
                <a:effectLst/>
                <a:latin typeface="Times New Roman" pitchFamily="18" charset="0"/>
              </a:rPr>
              <a:t> Kendisi için yurtiçi gündeliğinin </a:t>
            </a:r>
            <a:r>
              <a:rPr lang="tr-TR" altLang="tr-TR" sz="2400" b="1" kern="0" dirty="0" smtClean="0">
                <a:solidFill>
                  <a:srgbClr val="FF0000"/>
                </a:solidFill>
                <a:effectLst/>
                <a:latin typeface="Times New Roman" pitchFamily="18" charset="0"/>
              </a:rPr>
              <a:t>yirmi katı</a:t>
            </a:r>
            <a:r>
              <a:rPr lang="tr-TR" altLang="tr-TR" sz="2400" kern="0" dirty="0" smtClean="0">
                <a:solidFill>
                  <a:srgbClr val="FF0000"/>
                </a:solidFill>
                <a:effectLst/>
                <a:latin typeface="Times New Roman" pitchFamily="18" charset="0"/>
              </a:rPr>
              <a:t>,</a:t>
            </a:r>
          </a:p>
          <a:p>
            <a:pPr marL="0" indent="0" algn="just" defTabSz="914400" eaLnBrk="1" hangingPunct="1">
              <a:lnSpc>
                <a:spcPct val="90000"/>
              </a:lnSpc>
              <a:buFont typeface="Wingdings" pitchFamily="2" charset="2"/>
              <a:buNone/>
            </a:pPr>
            <a:r>
              <a:rPr lang="tr-TR" altLang="tr-TR" sz="2400" b="1" kern="0" dirty="0" smtClean="0">
                <a:effectLst/>
                <a:latin typeface="Times New Roman" pitchFamily="18" charset="0"/>
              </a:rPr>
              <a:t>b)</a:t>
            </a:r>
            <a:r>
              <a:rPr lang="tr-TR" altLang="tr-TR" sz="2400" kern="0" dirty="0" smtClean="0">
                <a:effectLst/>
                <a:latin typeface="Times New Roman" pitchFamily="18" charset="0"/>
              </a:rPr>
              <a:t>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aile fertlerinin her biri için yurtiçi gündeliğinin </a:t>
            </a:r>
            <a:r>
              <a:rPr lang="tr-TR" altLang="tr-TR" sz="2400" b="1" kern="0" dirty="0" smtClean="0">
                <a:solidFill>
                  <a:srgbClr val="FF0000"/>
                </a:solidFill>
                <a:effectLst/>
                <a:latin typeface="Times New Roman" pitchFamily="18" charset="0"/>
              </a:rPr>
              <a:t>on katı </a:t>
            </a:r>
            <a:r>
              <a:rPr lang="tr-TR" altLang="tr-TR" sz="2400" kern="0" dirty="0" smtClean="0">
                <a:effectLst/>
                <a:latin typeface="Times New Roman" pitchFamily="18" charset="0"/>
              </a:rPr>
              <a:t>(Bu miktar yurtiçi gündeliğinin </a:t>
            </a:r>
            <a:r>
              <a:rPr lang="tr-TR" altLang="tr-TR" sz="2400" kern="0" dirty="0" smtClean="0">
                <a:solidFill>
                  <a:srgbClr val="FF0000"/>
                </a:solidFill>
                <a:effectLst/>
                <a:latin typeface="Times New Roman" pitchFamily="18" charset="0"/>
              </a:rPr>
              <a:t>kırk katını </a:t>
            </a:r>
            <a:r>
              <a:rPr lang="tr-TR" altLang="tr-TR" sz="2400" kern="0" dirty="0" smtClean="0">
                <a:effectLst/>
                <a:latin typeface="Times New Roman" pitchFamily="18" charset="0"/>
              </a:rPr>
              <a:t>aşamaz),</a:t>
            </a:r>
          </a:p>
          <a:p>
            <a:pPr marL="0" indent="0" algn="just" defTabSz="914400" eaLnBrk="1" hangingPunct="1">
              <a:lnSpc>
                <a:spcPct val="90000"/>
              </a:lnSpc>
              <a:buFont typeface="Wingdings" pitchFamily="2" charset="2"/>
              <a:buNone/>
            </a:pPr>
            <a:r>
              <a:rPr lang="tr-TR" altLang="tr-TR" sz="2400" b="1" kern="0" dirty="0" smtClean="0">
                <a:effectLst/>
                <a:latin typeface="Times New Roman" pitchFamily="18" charset="0"/>
              </a:rPr>
              <a:t>c)</a:t>
            </a:r>
            <a:r>
              <a:rPr lang="tr-TR" altLang="tr-TR" sz="2400" kern="0" dirty="0" smtClean="0">
                <a:effectLst/>
                <a:latin typeface="Times New Roman" pitchFamily="18" charset="0"/>
              </a:rPr>
              <a:t> Her kilometre veya </a:t>
            </a:r>
            <a:r>
              <a:rPr lang="tr-TR" altLang="tr-TR" sz="2400" kern="0" dirty="0" err="1" smtClean="0">
                <a:effectLst/>
                <a:latin typeface="Times New Roman" pitchFamily="18" charset="0"/>
              </a:rPr>
              <a:t>denizmili</a:t>
            </a:r>
            <a:r>
              <a:rPr lang="tr-TR" altLang="tr-TR" sz="2400" kern="0" dirty="0" smtClean="0">
                <a:effectLst/>
                <a:latin typeface="Times New Roman" pitchFamily="18" charset="0"/>
              </a:rPr>
              <a:t> başına, yalnız </a:t>
            </a:r>
            <a:r>
              <a:rPr lang="tr-TR" altLang="tr-TR" sz="2400" kern="0" dirty="0" smtClean="0">
                <a:solidFill>
                  <a:srgbClr val="FF3300"/>
                </a:solidFill>
                <a:effectLst/>
                <a:latin typeface="Times New Roman" pitchFamily="18" charset="0"/>
              </a:rPr>
              <a:t>kendisi için</a:t>
            </a:r>
            <a:r>
              <a:rPr lang="tr-TR" altLang="tr-TR" sz="2400" kern="0" dirty="0" smtClean="0">
                <a:effectLst/>
                <a:latin typeface="Times New Roman" pitchFamily="18" charset="0"/>
              </a:rPr>
              <a:t> yurtiçi gündeliğinin </a:t>
            </a:r>
            <a:r>
              <a:rPr lang="tr-TR" altLang="tr-TR" sz="2400" b="1" kern="0" dirty="0" smtClean="0">
                <a:solidFill>
                  <a:srgbClr val="FF0000"/>
                </a:solidFill>
                <a:effectLst/>
                <a:latin typeface="Times New Roman" pitchFamily="18" charset="0"/>
              </a:rPr>
              <a:t>yüzde beşi </a:t>
            </a:r>
            <a:r>
              <a:rPr lang="tr-TR" altLang="tr-TR" sz="2400" kern="0" dirty="0" smtClean="0">
                <a:effectLst/>
                <a:latin typeface="Times New Roman" pitchFamily="18" charset="0"/>
              </a:rPr>
              <a:t>olarak hesaplanır.</a:t>
            </a:r>
          </a:p>
          <a:p>
            <a:pPr marL="0" indent="0" algn="just" defTabSz="914400" eaLnBrk="1" hangingPunct="1">
              <a:lnSpc>
                <a:spcPct val="90000"/>
              </a:lnSpc>
              <a:buFont typeface="Wingdings" pitchFamily="2" charset="2"/>
              <a:buNone/>
            </a:pPr>
            <a:r>
              <a:rPr lang="tr-TR" altLang="tr-TR" sz="2400" kern="0" dirty="0" smtClean="0">
                <a:effectLst/>
                <a:latin typeface="Times New Roman" pitchFamily="18" charset="0"/>
              </a:rPr>
              <a:t>Bu maddeye göre 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memur veya hizmetlinin eski görev mahallinden yeni görev mahalline atanan memur veya </a:t>
            </a:r>
            <a:r>
              <a:rPr lang="tr-TR" altLang="tr-TR" sz="2400" kern="0" dirty="0" smtClean="0">
                <a:solidFill>
                  <a:srgbClr val="FF3300"/>
                </a:solidFill>
                <a:effectLst/>
                <a:latin typeface="Times New Roman" pitchFamily="18" charset="0"/>
              </a:rPr>
              <a:t>hizmetli eşine</a:t>
            </a:r>
            <a:r>
              <a:rPr lang="tr-TR" altLang="tr-TR" sz="2400" kern="0" dirty="0" smtClean="0">
                <a:effectLst/>
                <a:latin typeface="Times New Roman" pitchFamily="18" charset="0"/>
              </a:rPr>
              <a:t> (c) bendi uyarınca hesaplanacak </a:t>
            </a:r>
            <a:r>
              <a:rPr lang="tr-TR" altLang="tr-TR" sz="2400" kern="0" dirty="0" smtClean="0">
                <a:solidFill>
                  <a:srgbClr val="FF3300"/>
                </a:solidFill>
                <a:effectLst/>
                <a:latin typeface="Times New Roman" pitchFamily="18" charset="0"/>
              </a:rPr>
              <a:t>miktarın yarısı </a:t>
            </a:r>
            <a:r>
              <a:rPr lang="tr-TR" altLang="tr-TR" sz="2400" kern="0" dirty="0" smtClean="0">
                <a:effectLst/>
                <a:latin typeface="Times New Roman" pitchFamily="18" charset="0"/>
              </a:rPr>
              <a:t>ödenir.</a:t>
            </a:r>
          </a:p>
        </p:txBody>
      </p:sp>
    </p:spTree>
    <p:extLst>
      <p:ext uri="{BB962C8B-B14F-4D97-AF65-F5344CB8AC3E}">
        <p14:creationId xmlns:p14="http://schemas.microsoft.com/office/powerpoint/2010/main" val="296700245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295563" y="1080655"/>
            <a:ext cx="8571345" cy="523701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lnSpc>
                <a:spcPct val="80000"/>
              </a:lnSpc>
              <a:buFont typeface="Wingdings" pitchFamily="2" charset="2"/>
              <a:buNone/>
            </a:pPr>
            <a:endParaRPr lang="tr-TR" altLang="tr-TR" sz="2400" kern="0" dirty="0" smtClean="0">
              <a:effectLst/>
              <a:latin typeface="Times New Roman" pitchFamily="18" charset="0"/>
            </a:endParaRP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Yurtdışı yer değiştirme masrafı memur veya hizmetlinin;</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a) </a:t>
            </a:r>
            <a:r>
              <a:rPr lang="tr-TR" altLang="tr-TR" sz="2400" kern="0" dirty="0" smtClean="0">
                <a:effectLst/>
                <a:latin typeface="Times New Roman" pitchFamily="18" charset="0"/>
              </a:rPr>
              <a:t>Kendisi için yurtdışı gündeliğinin </a:t>
            </a:r>
            <a:r>
              <a:rPr lang="tr-TR" altLang="tr-TR" sz="2400" b="1" kern="0" dirty="0" smtClean="0">
                <a:solidFill>
                  <a:srgbClr val="FF0000"/>
                </a:solidFill>
                <a:effectLst/>
                <a:latin typeface="Times New Roman" pitchFamily="18" charset="0"/>
              </a:rPr>
              <a:t>yirmi katı,</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b)</a:t>
            </a:r>
            <a:r>
              <a:rPr lang="tr-TR" altLang="tr-TR" sz="2400" kern="0" dirty="0" smtClean="0">
                <a:effectLst/>
                <a:latin typeface="Times New Roman" pitchFamily="18" charset="0"/>
              </a:rPr>
              <a:t>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aile fertlerinin her biri için yurtdışı gündeliğinin </a:t>
            </a:r>
            <a:r>
              <a:rPr lang="tr-TR" altLang="tr-TR" sz="2400" b="1" kern="0" dirty="0" smtClean="0">
                <a:solidFill>
                  <a:srgbClr val="FF0000"/>
                </a:solidFill>
                <a:effectLst/>
                <a:latin typeface="Times New Roman" pitchFamily="18" charset="0"/>
              </a:rPr>
              <a:t>sekiz katı </a:t>
            </a:r>
            <a:r>
              <a:rPr lang="tr-TR" altLang="tr-TR" sz="2400" kern="0" dirty="0" smtClean="0">
                <a:effectLst/>
                <a:latin typeface="Times New Roman" pitchFamily="18" charset="0"/>
              </a:rPr>
              <a:t>(Bu miktar yurtdışı gündeliğinin </a:t>
            </a:r>
            <a:r>
              <a:rPr lang="tr-TR" altLang="tr-TR" sz="2400" kern="0" dirty="0" err="1" smtClean="0">
                <a:solidFill>
                  <a:srgbClr val="FF3300"/>
                </a:solidFill>
                <a:effectLst/>
                <a:latin typeface="Times New Roman" pitchFamily="18" charset="0"/>
              </a:rPr>
              <a:t>otuziki</a:t>
            </a:r>
            <a:r>
              <a:rPr lang="tr-TR" altLang="tr-TR" sz="2400" kern="0" dirty="0" smtClean="0">
                <a:solidFill>
                  <a:srgbClr val="FF3300"/>
                </a:solidFill>
                <a:effectLst/>
                <a:latin typeface="Times New Roman" pitchFamily="18" charset="0"/>
              </a:rPr>
              <a:t> katını </a:t>
            </a:r>
            <a:r>
              <a:rPr lang="tr-TR" altLang="tr-TR" sz="2400" kern="0" dirty="0" smtClean="0">
                <a:effectLst/>
                <a:latin typeface="Times New Roman" pitchFamily="18" charset="0"/>
              </a:rPr>
              <a:t>aşamaz),</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c)</a:t>
            </a:r>
            <a:r>
              <a:rPr lang="tr-TR" altLang="tr-TR" sz="2400" kern="0" dirty="0" smtClean="0">
                <a:effectLst/>
                <a:latin typeface="Times New Roman" pitchFamily="18" charset="0"/>
              </a:rPr>
              <a:t> Her kilometre veya </a:t>
            </a:r>
            <a:r>
              <a:rPr lang="tr-TR" altLang="tr-TR" sz="2400" kern="0" dirty="0" err="1" smtClean="0">
                <a:effectLst/>
                <a:latin typeface="Times New Roman" pitchFamily="18" charset="0"/>
              </a:rPr>
              <a:t>denizmili</a:t>
            </a:r>
            <a:r>
              <a:rPr lang="tr-TR" altLang="tr-TR" sz="2400" kern="0" dirty="0" smtClean="0">
                <a:effectLst/>
                <a:latin typeface="Times New Roman" pitchFamily="18" charset="0"/>
              </a:rPr>
              <a:t> başına yalnız</a:t>
            </a:r>
            <a:r>
              <a:rPr lang="tr-TR" altLang="tr-TR" sz="2400" kern="0" dirty="0" smtClean="0">
                <a:solidFill>
                  <a:srgbClr val="FF3300"/>
                </a:solidFill>
                <a:effectLst/>
                <a:latin typeface="Times New Roman" pitchFamily="18" charset="0"/>
              </a:rPr>
              <a:t> kendisi için</a:t>
            </a:r>
            <a:r>
              <a:rPr lang="tr-TR" altLang="tr-TR" sz="2400" kern="0" dirty="0" smtClean="0">
                <a:effectLst/>
                <a:latin typeface="Times New Roman" pitchFamily="18" charset="0"/>
              </a:rPr>
              <a:t> yurtdışı gündeliğinin </a:t>
            </a:r>
            <a:r>
              <a:rPr lang="tr-TR" altLang="tr-TR" sz="2400" b="1" kern="0" dirty="0" smtClean="0">
                <a:solidFill>
                  <a:srgbClr val="FF0000"/>
                </a:solidFill>
                <a:effectLst/>
                <a:latin typeface="Times New Roman" pitchFamily="18" charset="0"/>
              </a:rPr>
              <a:t>binde yedisi</a:t>
            </a:r>
            <a:r>
              <a:rPr lang="tr-TR" altLang="tr-TR" sz="2400" kern="0" dirty="0" smtClean="0">
                <a:solidFill>
                  <a:srgbClr val="FF0000"/>
                </a:solidFill>
                <a:effectLst/>
                <a:latin typeface="Times New Roman" pitchFamily="18" charset="0"/>
              </a:rPr>
              <a:t>,</a:t>
            </a: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olarak hesaplanır.</a:t>
            </a: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Yabancı ülkelerden dönüşlerde, yer değiştirme masrafının yukarıdaki (c) bendine göre verilecek kısmı, aynı şehirde ikamet eden her ikisi de memur veya hizmetli olan eşlerden </a:t>
            </a:r>
            <a:r>
              <a:rPr lang="tr-TR" altLang="tr-TR" sz="2400" kern="0" dirty="0" smtClean="0">
                <a:solidFill>
                  <a:srgbClr val="FF0000"/>
                </a:solidFill>
                <a:effectLst/>
                <a:latin typeface="Times New Roman" pitchFamily="18" charset="0"/>
              </a:rPr>
              <a:t>yalnız birisi için </a:t>
            </a:r>
            <a:r>
              <a:rPr lang="tr-TR" altLang="tr-TR" sz="2400" kern="0" dirty="0" smtClean="0">
                <a:effectLst/>
                <a:latin typeface="Times New Roman" pitchFamily="18" charset="0"/>
              </a:rPr>
              <a:t>hesaplanıp ödenir</a:t>
            </a:r>
            <a:r>
              <a:rPr lang="tr-TR" altLang="tr-TR" sz="2400" kern="0" dirty="0" smtClean="0">
                <a:solidFill>
                  <a:srgbClr val="FF3300"/>
                </a:solidFill>
                <a:effectLst/>
                <a:latin typeface="Times New Roman" pitchFamily="18" charset="0"/>
              </a:rPr>
              <a:t>.</a:t>
            </a:r>
          </a:p>
          <a:p>
            <a:pPr marL="0" indent="0" algn="just" defTabSz="914400" eaLnBrk="1" hangingPunct="1">
              <a:lnSpc>
                <a:spcPct val="80000"/>
              </a:lnSpc>
              <a:buFont typeface="Wingdings" pitchFamily="2" charset="2"/>
              <a:buNone/>
            </a:pPr>
            <a:endParaRPr lang="tr-TR" altLang="tr-TR" sz="2400" kern="0" dirty="0" smtClean="0">
              <a:effectLst/>
              <a:latin typeface="Times New Roman" pitchFamily="18" charset="0"/>
            </a:endParaRPr>
          </a:p>
        </p:txBody>
      </p:sp>
      <p:sp>
        <p:nvSpPr>
          <p:cNvPr id="7" name="Rectangle 4"/>
          <p:cNvSpPr txBox="1">
            <a:spLocks noRot="1" noChangeArrowheads="1"/>
          </p:cNvSpPr>
          <p:nvPr/>
        </p:nvSpPr>
        <p:spPr bwMode="auto">
          <a:xfrm>
            <a:off x="984508" y="245207"/>
            <a:ext cx="7702292" cy="49370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Yurtdışında Yer  Değiştirme Gideri</a:t>
            </a:r>
          </a:p>
        </p:txBody>
      </p:sp>
    </p:spTree>
    <p:extLst>
      <p:ext uri="{BB962C8B-B14F-4D97-AF65-F5344CB8AC3E}">
        <p14:creationId xmlns:p14="http://schemas.microsoft.com/office/powerpoint/2010/main" val="347551837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249382" y="975364"/>
            <a:ext cx="8617526" cy="56194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Örnek : Personel Evli eşi çalışmıyor.2 çocuklu, 1. derece </a:t>
            </a:r>
            <a:r>
              <a:rPr lang="tr-TR" altLang="tr-TR" sz="1600" kern="0" dirty="0" err="1" smtClean="0">
                <a:effectLst/>
                <a:latin typeface="Times New Roman" pitchFamily="18" charset="0"/>
              </a:rPr>
              <a:t>Romaya</a:t>
            </a:r>
            <a:r>
              <a:rPr lang="tr-TR" altLang="tr-TR" sz="1600" kern="0" dirty="0" smtClean="0">
                <a:effectLst/>
                <a:latin typeface="Times New Roman" pitchFamily="18" charset="0"/>
              </a:rPr>
              <a:t> sürekli görevle gidecek.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1 Euro : 3,98 TL   Ankara-Roma : 2.676 Km İtalya gündelik: 92 Euro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Uçak bileti : 390 Euro = 1.555,20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Yevmiye  </a:t>
            </a:r>
            <a:r>
              <a:rPr lang="tr-TR" altLang="tr-TR" sz="1600" kern="0" dirty="0" err="1" smtClean="0">
                <a:effectLst/>
                <a:latin typeface="Times New Roman" pitchFamily="18" charset="0"/>
              </a:rPr>
              <a:t>Tl</a:t>
            </a:r>
            <a:r>
              <a:rPr lang="tr-TR" altLang="tr-TR" sz="1600" kern="0" dirty="0" smtClean="0">
                <a:effectLst/>
                <a:latin typeface="Times New Roman" pitchFamily="18" charset="0"/>
              </a:rPr>
              <a:t>: 92Euro *3,98 = 366,16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Harcırah Hesabı: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Kendisi için :</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1-Gündelik:</a:t>
            </a:r>
            <a:r>
              <a:rPr lang="tr-TR" altLang="tr-TR" sz="1600" kern="0" dirty="0" smtClean="0">
                <a:effectLst/>
                <a:latin typeface="Times New Roman" pitchFamily="18" charset="0"/>
              </a:rPr>
              <a:t>    </a:t>
            </a:r>
            <a:r>
              <a:rPr lang="tr-TR" altLang="tr-TR" sz="1600" b="1" kern="0" dirty="0" smtClean="0">
                <a:effectLst/>
                <a:latin typeface="Times New Roman" pitchFamily="18" charset="0"/>
              </a:rPr>
              <a:t>366,16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2-Yol Mas.: 1.555,20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3-Aile Masrafı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Eşi :      366,16+1.555,20 = 1.921,36</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Çocuklar :    1.921,36 * 2 = 3.842,72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Tutar :                     </a:t>
            </a:r>
            <a:r>
              <a:rPr lang="tr-TR" altLang="tr-TR" sz="1600" b="1" kern="0" dirty="0" smtClean="0">
                <a:effectLst/>
                <a:latin typeface="Times New Roman" pitchFamily="18" charset="0"/>
              </a:rPr>
              <a:t>5.764,08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4-Yerdeğiştirme Masrafı </a:t>
            </a:r>
            <a:r>
              <a:rPr lang="tr-TR" altLang="tr-TR" sz="1600" kern="0" dirty="0" smtClean="0">
                <a:effectLst/>
                <a:latin typeface="Times New Roman" pitchFamily="18" charset="0"/>
              </a:rPr>
              <a:t>:</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a)Sabit Unsur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Kendisi için: 366,16*20 = 7.323,20</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Eşi için : 366,16*8 = 2.929,28</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Çocuklar : (366,16*8)*2 =5.858,56</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Sabit Unsur : 7.323,20 + 2.929,28 + 5.858,56 = 16.111,04</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b) Km </a:t>
            </a:r>
            <a:r>
              <a:rPr lang="tr-TR" altLang="tr-TR" sz="1600" b="1" kern="0" dirty="0">
                <a:effectLst/>
                <a:latin typeface="Times New Roman" pitchFamily="18" charset="0"/>
              </a:rPr>
              <a:t>T</a:t>
            </a:r>
            <a:r>
              <a:rPr lang="tr-TR" altLang="tr-TR" sz="1600" b="1" kern="0" dirty="0" smtClean="0">
                <a:effectLst/>
                <a:latin typeface="Times New Roman" pitchFamily="18" charset="0"/>
              </a:rPr>
              <a:t>azminatı : </a:t>
            </a:r>
            <a:r>
              <a:rPr lang="tr-TR" altLang="tr-TR" sz="1600" kern="0" dirty="0" smtClean="0">
                <a:effectLst/>
                <a:latin typeface="Times New Roman" pitchFamily="18" charset="0"/>
              </a:rPr>
              <a:t>366,16*%</a:t>
            </a:r>
            <a:r>
              <a:rPr lang="tr-TR" altLang="tr-TR" sz="1100" b="1" kern="0" dirty="0" smtClean="0">
                <a:effectLst/>
                <a:latin typeface="Times New Roman" pitchFamily="18" charset="0"/>
              </a:rPr>
              <a:t>0</a:t>
            </a:r>
            <a:r>
              <a:rPr lang="tr-TR" altLang="tr-TR" sz="1600" kern="0" dirty="0" smtClean="0">
                <a:effectLst/>
                <a:latin typeface="Times New Roman" pitchFamily="18" charset="0"/>
              </a:rPr>
              <a:t> 7*2676 = 6.858.91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Yer değiştirme Masrafı (</a:t>
            </a:r>
            <a:r>
              <a:rPr lang="tr-TR" altLang="tr-TR" sz="1600" kern="0" dirty="0" err="1" smtClean="0">
                <a:effectLst/>
                <a:latin typeface="Times New Roman" pitchFamily="18" charset="0"/>
              </a:rPr>
              <a:t>a+b</a:t>
            </a:r>
            <a:r>
              <a:rPr lang="tr-TR" altLang="tr-TR" sz="1600" kern="0" dirty="0" smtClean="0">
                <a:effectLst/>
                <a:latin typeface="Times New Roman" pitchFamily="18" charset="0"/>
              </a:rPr>
              <a:t>) :  16.111,04+6.858,91 = </a:t>
            </a:r>
            <a:r>
              <a:rPr lang="tr-TR" altLang="tr-TR" sz="1600" b="1" kern="0" dirty="0" smtClean="0">
                <a:effectLst/>
                <a:latin typeface="Times New Roman" pitchFamily="18" charset="0"/>
              </a:rPr>
              <a:t>22.969,95 TL</a:t>
            </a: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Toplam Harcırah : </a:t>
            </a:r>
            <a:r>
              <a:rPr lang="tr-TR" altLang="tr-TR" sz="1600" kern="0" dirty="0" smtClean="0">
                <a:effectLst/>
                <a:latin typeface="Times New Roman" pitchFamily="18" charset="0"/>
              </a:rPr>
              <a:t>366,16+1.555,20+5.764,08+ 22.969,95 = 30.655,09 TL (</a:t>
            </a:r>
            <a:r>
              <a:rPr lang="tr-TR" altLang="tr-TR" sz="1600" kern="0" dirty="0" err="1" smtClean="0">
                <a:effectLst/>
                <a:latin typeface="Times New Roman" pitchFamily="18" charset="0"/>
              </a:rPr>
              <a:t>D.V.Kesilir</a:t>
            </a:r>
            <a:r>
              <a:rPr lang="tr-TR" altLang="tr-TR" sz="1600" kern="0" dirty="0" smtClean="0">
                <a:effectLst/>
                <a:latin typeface="Times New Roman" pitchFamily="18" charset="0"/>
              </a:rPr>
              <a:t>.)</a:t>
            </a: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p:txBody>
      </p:sp>
      <p:sp>
        <p:nvSpPr>
          <p:cNvPr id="7" name="Rectangle 4"/>
          <p:cNvSpPr txBox="1">
            <a:spLocks noRot="1" noChangeArrowheads="1"/>
          </p:cNvSpPr>
          <p:nvPr/>
        </p:nvSpPr>
        <p:spPr bwMode="auto">
          <a:xfrm>
            <a:off x="692727" y="110836"/>
            <a:ext cx="7994073" cy="62807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Yurtdışı Sürekli Görev Yolluğuna Örnek </a:t>
            </a:r>
          </a:p>
        </p:txBody>
      </p:sp>
    </p:spTree>
    <p:extLst>
      <p:ext uri="{BB962C8B-B14F-4D97-AF65-F5344CB8AC3E}">
        <p14:creationId xmlns:p14="http://schemas.microsoft.com/office/powerpoint/2010/main" val="387033725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
                                            <p:txEl>
                                              <p:pRg st="16" end="16"/>
                                            </p:txEl>
                                          </p:spTgt>
                                        </p:tgtEl>
                                        <p:attrNameLst>
                                          <p:attrName>style.visibility</p:attrName>
                                        </p:attrNameLst>
                                      </p:cBhvr>
                                      <p:to>
                                        <p:strVal val="visible"/>
                                      </p:to>
                                    </p:set>
                                    <p:anim calcmode="lin" valueType="num">
                                      <p:cBhvr additive="base">
                                        <p:cTn id="103"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5">
                                            <p:txEl>
                                              <p:pRg st="17" end="17"/>
                                            </p:txEl>
                                          </p:spTgt>
                                        </p:tgtEl>
                                        <p:attrNameLst>
                                          <p:attrName>style.visibility</p:attrName>
                                        </p:attrNameLst>
                                      </p:cBhvr>
                                      <p:to>
                                        <p:strVal val="visible"/>
                                      </p:to>
                                    </p:set>
                                    <p:anim calcmode="lin" valueType="num">
                                      <p:cBhvr additive="base">
                                        <p:cTn id="109"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5">
                                            <p:txEl>
                                              <p:pRg st="18" end="18"/>
                                            </p:txEl>
                                          </p:spTgt>
                                        </p:tgtEl>
                                        <p:attrNameLst>
                                          <p:attrName>style.visibility</p:attrName>
                                        </p:attrNameLst>
                                      </p:cBhvr>
                                      <p:to>
                                        <p:strVal val="visible"/>
                                      </p:to>
                                    </p:set>
                                    <p:anim calcmode="lin" valueType="num">
                                      <p:cBhvr additive="base">
                                        <p:cTn id="115"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5">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5">
                                            <p:txEl>
                                              <p:pRg st="19" end="19"/>
                                            </p:txEl>
                                          </p:spTgt>
                                        </p:tgtEl>
                                        <p:attrNameLst>
                                          <p:attrName>style.visibility</p:attrName>
                                        </p:attrNameLst>
                                      </p:cBhvr>
                                      <p:to>
                                        <p:strVal val="visible"/>
                                      </p:to>
                                    </p:set>
                                    <p:anim calcmode="lin" valueType="num">
                                      <p:cBhvr additive="base">
                                        <p:cTn id="121"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5">
                                            <p:txEl>
                                              <p:pRg st="21" end="21"/>
                                            </p:txEl>
                                          </p:spTgt>
                                        </p:tgtEl>
                                        <p:attrNameLst>
                                          <p:attrName>style.visibility</p:attrName>
                                        </p:attrNameLst>
                                      </p:cBhvr>
                                      <p:to>
                                        <p:strVal val="visible"/>
                                      </p:to>
                                    </p:set>
                                    <p:anim calcmode="lin" valueType="num">
                                      <p:cBhvr additive="base">
                                        <p:cTn id="127" dur="500" fill="hold"/>
                                        <p:tgtEl>
                                          <p:spTgt spid="5">
                                            <p:txEl>
                                              <p:pRg st="21" end="21"/>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5">
                                            <p:txEl>
                                              <p:pRg st="21" end="2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757382" y="184727"/>
            <a:ext cx="8203738" cy="66067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j-ea"/>
                <a:cs typeface="+mj-cs"/>
              </a:rPr>
              <a:t>EMEKLİLİK VE DİĞER DURUMLARDA ÖDENECEK HARCIRAH</a:t>
            </a:r>
          </a:p>
        </p:txBody>
      </p:sp>
      <p:sp>
        <p:nvSpPr>
          <p:cNvPr id="5" name="Rectangle 3"/>
          <p:cNvSpPr txBox="1">
            <a:spLocks noChangeArrowheads="1"/>
          </p:cNvSpPr>
          <p:nvPr/>
        </p:nvSpPr>
        <p:spPr bwMode="auto">
          <a:xfrm>
            <a:off x="332509" y="872835"/>
            <a:ext cx="8525164" cy="575887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l" defTabSz="914400" rtl="0" eaLnBrk="1" fontAlgn="base" latinLnBrk="0" hangingPunct="1">
              <a:lnSpc>
                <a:spcPct val="100000"/>
              </a:lnSpc>
              <a:spcBef>
                <a:spcPts val="1200"/>
              </a:spcBef>
              <a:spcAft>
                <a:spcPts val="600"/>
              </a:spcAft>
              <a:buClr>
                <a:srgbClr val="F49100"/>
              </a:buClr>
              <a:buSzPct val="70000"/>
              <a:buNone/>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altLang="tr-TR" sz="1800" b="0" i="0" u="none" strike="noStrike" kern="0" cap="none" spc="0" normalizeH="0" baseline="0" noProof="0" dirty="0" smtClean="0">
                <a:ln>
                  <a:noFill/>
                </a:ln>
                <a:solidFill>
                  <a:sysClr val="windowText" lastClr="000000"/>
                </a:solidFill>
                <a:effectLst/>
                <a:uLnTx/>
                <a:uFillTx/>
                <a:latin typeface="Arial"/>
              </a:rPr>
              <a:t>375 sayılı KHK </a:t>
            </a:r>
            <a:r>
              <a:rPr kumimoji="0" lang="tr-TR" altLang="tr-TR" sz="1800" b="0" i="0" u="none" strike="noStrike" kern="0" cap="none" spc="0" normalizeH="0" baseline="0" noProof="0" dirty="0" err="1" smtClean="0">
                <a:ln>
                  <a:noFill/>
                </a:ln>
                <a:solidFill>
                  <a:sysClr val="windowText" lastClr="000000"/>
                </a:solidFill>
                <a:effectLst/>
                <a:uLnTx/>
                <a:uFillTx/>
                <a:latin typeface="Arial"/>
              </a:rPr>
              <a:t>nin</a:t>
            </a:r>
            <a:r>
              <a:rPr kumimoji="0" lang="tr-TR" altLang="tr-TR" sz="1800" b="0" i="0" u="none" strike="noStrike" kern="0" cap="none" spc="0" normalizeH="0" baseline="0" noProof="0" dirty="0" smtClean="0">
                <a:ln>
                  <a:noFill/>
                </a:ln>
                <a:solidFill>
                  <a:sysClr val="windowText" lastClr="000000"/>
                </a:solidFill>
                <a:effectLst/>
                <a:uLnTx/>
                <a:uFillTx/>
                <a:latin typeface="Arial"/>
              </a:rPr>
              <a:t> 1 inci maddesinin D bendi; </a:t>
            </a:r>
            <a:r>
              <a:rPr lang="tr-TR" altLang="tr-TR" sz="1800" kern="0" dirty="0" smtClean="0">
                <a:solidFill>
                  <a:sysClr val="windowText" lastClr="000000"/>
                </a:solidFill>
                <a:effectLst/>
                <a:latin typeface="Arial"/>
              </a:rPr>
              <a:t>(A) bendi </a:t>
            </a:r>
            <a:r>
              <a:rPr lang="tr-TR" altLang="tr-TR" sz="1800" kern="0" dirty="0">
                <a:solidFill>
                  <a:sysClr val="windowText" lastClr="000000"/>
                </a:solidFill>
                <a:effectLst/>
                <a:latin typeface="Arial"/>
              </a:rPr>
              <a:t>kapsamına giren </a:t>
            </a:r>
            <a:r>
              <a:rPr lang="tr-TR" altLang="tr-TR" sz="1800" kern="0" dirty="0" smtClean="0">
                <a:solidFill>
                  <a:sysClr val="windowText" lastClr="000000"/>
                </a:solidFill>
                <a:effectLst/>
                <a:latin typeface="Arial"/>
              </a:rPr>
              <a:t>personel </a:t>
            </a:r>
            <a:r>
              <a:rPr lang="tr-TR" altLang="tr-TR" sz="1800" kern="0" dirty="0">
                <a:solidFill>
                  <a:sysClr val="windowText" lastClr="000000"/>
                </a:solidFill>
                <a:effectLst/>
                <a:latin typeface="Arial"/>
              </a:rPr>
              <a:t>ile 22.1.1990 tarihli ve 399 sayılı Kanun Hükmünde Kararnameye ekli (II) sayılı cetvelde yer alan personel ve kamu kurumlarında işçi olarak istihdam edilenlerden; </a:t>
            </a:r>
            <a:endParaRPr lang="tr-TR" altLang="tr-TR" sz="1800" kern="0" dirty="0" smtClean="0">
              <a:solidFill>
                <a:sysClr val="windowText" lastClr="000000"/>
              </a:solidFill>
              <a:effectLst/>
              <a:latin typeface="Arial"/>
            </a:endParaRPr>
          </a:p>
          <a:p>
            <a:pPr lvl="0" algn="just" defTabSz="914400" eaLnBrk="1" hangingPunct="1">
              <a:spcBef>
                <a:spcPts val="1200"/>
              </a:spcBef>
              <a:spcAft>
                <a:spcPts val="600"/>
              </a:spcAft>
              <a:buClr>
                <a:srgbClr val="F49100"/>
              </a:buClr>
              <a:buFontTx/>
              <a:buChar char="-"/>
              <a:defRPr/>
            </a:pPr>
            <a:r>
              <a:rPr lang="tr-TR" altLang="tr-TR" sz="1800" kern="0" dirty="0" smtClean="0">
                <a:solidFill>
                  <a:sysClr val="windowText" lastClr="000000"/>
                </a:solidFill>
                <a:effectLst/>
                <a:latin typeface="Arial"/>
              </a:rPr>
              <a:t>emekliliğini isteyen veya emekliye sevk olunanlara, </a:t>
            </a:r>
          </a:p>
          <a:p>
            <a:pPr lvl="0" algn="just" defTabSz="914400" eaLnBrk="1" hangingPunct="1">
              <a:spcBef>
                <a:spcPts val="1200"/>
              </a:spcBef>
              <a:spcAft>
                <a:spcPts val="600"/>
              </a:spcAft>
              <a:buClr>
                <a:srgbClr val="F49100"/>
              </a:buClr>
              <a:buFontTx/>
              <a:buChar char="-"/>
              <a:defRPr/>
            </a:pPr>
            <a:r>
              <a:rPr lang="tr-TR" altLang="tr-TR" sz="1800" kern="0" dirty="0" smtClean="0">
                <a:solidFill>
                  <a:sysClr val="windowText" lastClr="000000"/>
                </a:solidFill>
                <a:effectLst/>
                <a:latin typeface="Arial"/>
              </a:rPr>
              <a:t>haklarında </a:t>
            </a:r>
            <a:r>
              <a:rPr lang="tr-TR" altLang="tr-TR" sz="1800" kern="0" dirty="0">
                <a:solidFill>
                  <a:sysClr val="windowText" lastClr="000000"/>
                </a:solidFill>
                <a:effectLst/>
                <a:latin typeface="Arial"/>
              </a:rPr>
              <a:t>toptan ödeme hükümleri uygulananlara, </a:t>
            </a:r>
            <a:endParaRPr lang="tr-TR" altLang="tr-TR" sz="1800" kern="0" dirty="0" smtClean="0">
              <a:solidFill>
                <a:sysClr val="windowText" lastClr="000000"/>
              </a:solidFill>
              <a:effectLst/>
              <a:latin typeface="Arial"/>
            </a:endParaRPr>
          </a:p>
          <a:p>
            <a:pPr lvl="0" algn="just" defTabSz="914400" eaLnBrk="1" hangingPunct="1">
              <a:spcBef>
                <a:spcPts val="1200"/>
              </a:spcBef>
              <a:spcAft>
                <a:spcPts val="600"/>
              </a:spcAft>
              <a:buClr>
                <a:srgbClr val="F49100"/>
              </a:buClr>
              <a:buFontTx/>
              <a:buChar char="-"/>
              <a:defRPr/>
            </a:pPr>
            <a:r>
              <a:rPr lang="tr-TR" altLang="tr-TR" sz="1800" kern="0" dirty="0" smtClean="0">
                <a:solidFill>
                  <a:sysClr val="windowText" lastClr="000000"/>
                </a:solidFill>
                <a:effectLst/>
                <a:latin typeface="Arial"/>
              </a:rPr>
              <a:t>emekli </a:t>
            </a:r>
            <a:r>
              <a:rPr lang="tr-TR" altLang="tr-TR" sz="1800" kern="0" dirty="0">
                <a:solidFill>
                  <a:sysClr val="windowText" lastClr="000000"/>
                </a:solidFill>
                <a:effectLst/>
                <a:latin typeface="Arial"/>
              </a:rPr>
              <a:t>iken yeniden hizmete alındıktan sonra </a:t>
            </a:r>
            <a:r>
              <a:rPr lang="tr-TR" altLang="tr-TR" sz="1800" kern="0" dirty="0" err="1">
                <a:solidFill>
                  <a:sysClr val="windowText" lastClr="000000"/>
                </a:solidFill>
                <a:effectLst/>
                <a:latin typeface="Arial"/>
              </a:rPr>
              <a:t>cezaen</a:t>
            </a:r>
            <a:r>
              <a:rPr lang="tr-TR" altLang="tr-TR" sz="1800" kern="0" dirty="0">
                <a:solidFill>
                  <a:sysClr val="windowText" lastClr="000000"/>
                </a:solidFill>
                <a:effectLst/>
                <a:latin typeface="Arial"/>
              </a:rPr>
              <a:t> olmamak üzere görevlerine son verilenlere, </a:t>
            </a:r>
            <a:endParaRPr lang="tr-TR" altLang="tr-TR" sz="1800" kern="0" dirty="0" smtClean="0">
              <a:solidFill>
                <a:sysClr val="windowText" lastClr="000000"/>
              </a:solidFill>
              <a:effectLst/>
              <a:latin typeface="Arial"/>
            </a:endParaRPr>
          </a:p>
          <a:p>
            <a:pPr lvl="0" algn="just" defTabSz="914400" eaLnBrk="1" hangingPunct="1">
              <a:spcBef>
                <a:spcPts val="1200"/>
              </a:spcBef>
              <a:spcAft>
                <a:spcPts val="600"/>
              </a:spcAft>
              <a:buClr>
                <a:srgbClr val="F49100"/>
              </a:buClr>
              <a:buFontTx/>
              <a:buChar char="-"/>
              <a:defRPr/>
            </a:pPr>
            <a:r>
              <a:rPr lang="tr-TR" altLang="tr-TR" sz="1800" kern="0" dirty="0" smtClean="0">
                <a:solidFill>
                  <a:sysClr val="windowText" lastClr="000000"/>
                </a:solidFill>
                <a:effectLst/>
                <a:latin typeface="Arial"/>
              </a:rPr>
              <a:t>kendi </a:t>
            </a:r>
            <a:r>
              <a:rPr lang="tr-TR" altLang="tr-TR" sz="1800" kern="0" dirty="0">
                <a:solidFill>
                  <a:sysClr val="windowText" lastClr="000000"/>
                </a:solidFill>
                <a:effectLst/>
                <a:latin typeface="Arial"/>
              </a:rPr>
              <a:t>kusurları olmaksızın sözleşmesi feshedilen veya hizmet sürelerinin bitiminde ayrılan sözleşmeli subay, </a:t>
            </a:r>
            <a:r>
              <a:rPr lang="tr-TR" altLang="tr-TR" sz="1800" kern="0" dirty="0" smtClean="0">
                <a:solidFill>
                  <a:sysClr val="windowText" lastClr="000000"/>
                </a:solidFill>
                <a:effectLst/>
                <a:latin typeface="Arial"/>
              </a:rPr>
              <a:t>..………erler </a:t>
            </a:r>
            <a:r>
              <a:rPr lang="tr-TR" altLang="tr-TR" sz="1800" kern="0" dirty="0">
                <a:solidFill>
                  <a:sysClr val="windowText" lastClr="000000"/>
                </a:solidFill>
                <a:effectLst/>
                <a:latin typeface="Arial"/>
              </a:rPr>
              <a:t>ile terhis olan yedek </a:t>
            </a:r>
            <a:r>
              <a:rPr lang="tr-TR" altLang="tr-TR" sz="1800" kern="0" dirty="0" smtClean="0">
                <a:solidFill>
                  <a:sysClr val="windowText" lastClr="000000"/>
                </a:solidFill>
                <a:effectLst/>
                <a:latin typeface="Arial"/>
              </a:rPr>
              <a:t>subaylara, </a:t>
            </a:r>
            <a:r>
              <a:rPr lang="tr-TR" altLang="tr-TR" sz="1800" kern="0" dirty="0">
                <a:solidFill>
                  <a:sysClr val="windowText" lastClr="000000"/>
                </a:solidFill>
                <a:effectLst/>
                <a:latin typeface="Arial"/>
              </a:rPr>
              <a:t>yedek astsubaylara ve bunlardan görevde iken ölenlerin kanuni mirasçılarına damga vergisi hariç herhangi bir vergiye tâbi tutulmaksızın </a:t>
            </a:r>
            <a:r>
              <a:rPr lang="tr-TR" altLang="tr-TR" sz="1800" kern="0" dirty="0">
                <a:solidFill>
                  <a:srgbClr val="FF0000"/>
                </a:solidFill>
                <a:effectLst/>
                <a:latin typeface="Arial"/>
              </a:rPr>
              <a:t>(12.105) gösterge rakamının memur aylık katsayısı ile çarpımı sonucu bulunacak tutarında tazminat </a:t>
            </a:r>
            <a:r>
              <a:rPr lang="tr-TR" altLang="tr-TR" sz="1800" kern="0" dirty="0" smtClean="0">
                <a:solidFill>
                  <a:sysClr val="windowText" lastClr="000000"/>
                </a:solidFill>
                <a:effectLst/>
                <a:latin typeface="Arial"/>
              </a:rPr>
              <a:t>ödenir. (memur için 13508 miktarı )</a:t>
            </a:r>
          </a:p>
          <a:p>
            <a:pPr lvl="0" algn="just" defTabSz="914400" eaLnBrk="1" hangingPunct="1">
              <a:spcBef>
                <a:spcPts val="1200"/>
              </a:spcBef>
              <a:spcAft>
                <a:spcPts val="600"/>
              </a:spcAft>
              <a:buClr>
                <a:srgbClr val="F49100"/>
              </a:buClr>
              <a:buFontTx/>
              <a:buChar char="-"/>
              <a:defRPr/>
            </a:pPr>
            <a:r>
              <a:rPr kumimoji="0" lang="tr-TR" altLang="tr-TR" sz="1800" b="0" i="0" u="none" strike="noStrike" kern="0" cap="none" spc="0" normalizeH="0" baseline="0" noProof="0" dirty="0" smtClean="0">
                <a:ln>
                  <a:noFill/>
                </a:ln>
                <a:solidFill>
                  <a:sysClr val="windowText" lastClr="000000"/>
                </a:solidFill>
                <a:effectLst/>
                <a:uLnTx/>
                <a:uFillTx/>
                <a:latin typeface="Arial"/>
                <a:hlinkClick r:id="rId4" action="ppaction://hlinkfile"/>
              </a:rPr>
              <a:t>Sözleşmeli Personel</a:t>
            </a:r>
            <a:r>
              <a:rPr kumimoji="0" lang="tr-TR" altLang="tr-TR" sz="1800" b="0" i="0" u="none" strike="noStrike" kern="0" cap="none" spc="0" normalizeH="0" noProof="0" dirty="0" smtClean="0">
                <a:ln>
                  <a:noFill/>
                </a:ln>
                <a:solidFill>
                  <a:sysClr val="windowText" lastClr="000000"/>
                </a:solidFill>
                <a:effectLst/>
                <a:uLnTx/>
                <a:uFillTx/>
                <a:latin typeface="Arial"/>
                <a:hlinkClick r:id="rId4" action="ppaction://hlinkfile"/>
              </a:rPr>
              <a:t> Emeklilik Tazminatı Görüş </a:t>
            </a:r>
            <a:endParaRPr kumimoji="0" lang="tr-TR" altLang="tr-TR" sz="1800" b="0" i="0" u="none" strike="noStrike" kern="0" cap="none" spc="0" normalizeH="0" baseline="0" noProof="0" dirty="0" smtClean="0">
              <a:ln>
                <a:noFill/>
              </a:ln>
              <a:solidFill>
                <a:sysClr val="windowText" lastClr="000000"/>
              </a:solidFill>
              <a:effectLst/>
              <a:uLnTx/>
              <a:uFillTx/>
              <a:latin typeface="Arial"/>
            </a:endParaRPr>
          </a:p>
        </p:txBody>
      </p:sp>
    </p:spTree>
    <p:extLst>
      <p:ext uri="{BB962C8B-B14F-4D97-AF65-F5344CB8AC3E}">
        <p14:creationId xmlns:p14="http://schemas.microsoft.com/office/powerpoint/2010/main" val="2815512734"/>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fade">
                                      <p:cBhvr>
                                        <p:cTn id="49" dur="1000"/>
                                        <p:tgtEl>
                                          <p:spTgt spid="5">
                                            <p:txEl>
                                              <p:pRg st="5" end="5"/>
                                            </p:txEl>
                                          </p:spTgt>
                                        </p:tgtEl>
                                      </p:cBhvr>
                                    </p:animEffect>
                                    <p:anim calcmode="lin" valueType="num">
                                      <p:cBhvr>
                                        <p:cTn id="5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1091186" y="204535"/>
            <a:ext cx="7927848"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 ödemelerinde kişinin beyanı esastır.</a:t>
            </a:r>
          </a:p>
        </p:txBody>
      </p:sp>
      <p:sp>
        <p:nvSpPr>
          <p:cNvPr id="5" name="Rectangle 5"/>
          <p:cNvSpPr txBox="1">
            <a:spLocks noChangeArrowheads="1"/>
          </p:cNvSpPr>
          <p:nvPr/>
        </p:nvSpPr>
        <p:spPr bwMode="auto">
          <a:xfrm>
            <a:off x="397164" y="1302328"/>
            <a:ext cx="8289636" cy="482383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ödenmesi ve avansların mahsubu işlemlerinde aksi sabit oluncaya kadar memurun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beyanına</a:t>
            </a: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itibar olunur.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rPr>
              <a:t>(Merkezi Yönetim Harcama </a:t>
            </a:r>
            <a:r>
              <a:rPr lang="tr-TR" altLang="tr-TR" sz="2800" kern="0" dirty="0">
                <a:solidFill>
                  <a:sysClr val="windowText" lastClr="000000"/>
                </a:solidFill>
                <a:effectLst/>
                <a:latin typeface="Times New Roman" pitchFamily="18" charset="0"/>
              </a:rPr>
              <a:t>B</a:t>
            </a:r>
            <a:r>
              <a:rPr kumimoji="0" lang="tr-TR" altLang="tr-TR" sz="2800" b="0" i="0" u="none" strike="noStrike" kern="0" cap="none" spc="0" normalizeH="0" baseline="0" noProof="0" dirty="0" err="1" smtClean="0">
                <a:ln>
                  <a:noFill/>
                </a:ln>
                <a:solidFill>
                  <a:sysClr val="windowText" lastClr="000000"/>
                </a:solidFill>
                <a:effectLst/>
                <a:uLnTx/>
                <a:uFillTx/>
                <a:latin typeface="Times New Roman" pitchFamily="18" charset="0"/>
              </a:rPr>
              <a:t>elgeleri</a:t>
            </a: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rPr>
              <a:t> Yönetmeliği gereğince istenilecek belgeler hariç)</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395670685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990600" y="247206"/>
            <a:ext cx="76962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Ödenme Biçimi ve Mahsubu</a:t>
            </a:r>
          </a:p>
        </p:txBody>
      </p:sp>
      <p:sp>
        <p:nvSpPr>
          <p:cNvPr id="5" name="Rectangle 5"/>
          <p:cNvSpPr txBox="1">
            <a:spLocks noChangeArrowheads="1"/>
          </p:cNvSpPr>
          <p:nvPr/>
        </p:nvSpPr>
        <p:spPr bwMode="auto">
          <a:xfrm>
            <a:off x="277091" y="975364"/>
            <a:ext cx="8409709" cy="57117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memur ve hizmetlinin gidişinde ve ailenin nakli sırasında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peşin olarak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verilir.</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Harcırahın tam miktarının önceden tayin ve tespitinin mümkün olmadığı hallerde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yetecek miktarda para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avans olarak</a:t>
            </a: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verilir. </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Harcırahını kati olarak veya avans suretiyle alanlardan zati sebepler yüzünden daimi veya muvakkat vazife mahallerine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15 gün içinde hareket etmeyenler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aldıkları parayı derhal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iade etmeye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mecburdurlar.</a:t>
            </a:r>
            <a:endParaRPr kumimoji="0" lang="tr-TR" altLang="tr-TR" sz="2800" b="0" i="0" u="none" strike="noStrike" kern="0" cap="none" spc="0" normalizeH="0" baseline="0" noProof="0" dirty="0" smtClean="0">
              <a:ln>
                <a:noFill/>
              </a:ln>
              <a:effectLst/>
              <a:uLnTx/>
              <a:uFillTx/>
              <a:latin typeface="Arial"/>
              <a:ea typeface="+mn-ea"/>
              <a:cs typeface="+mn-cs"/>
            </a:endParaRPr>
          </a:p>
        </p:txBody>
      </p:sp>
    </p:spTree>
    <p:extLst>
      <p:ext uri="{BB962C8B-B14F-4D97-AF65-F5344CB8AC3E}">
        <p14:creationId xmlns:p14="http://schemas.microsoft.com/office/powerpoint/2010/main" val="329674672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759206" y="-70102"/>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 NEDİR</a:t>
            </a:r>
          </a:p>
        </p:txBody>
      </p:sp>
      <p:sp>
        <p:nvSpPr>
          <p:cNvPr id="8" name="Rectangle 3"/>
          <p:cNvSpPr txBox="1">
            <a:spLocks noChangeArrowheads="1"/>
          </p:cNvSpPr>
          <p:nvPr/>
        </p:nvSpPr>
        <p:spPr bwMode="auto">
          <a:xfrm>
            <a:off x="498764" y="1385455"/>
            <a:ext cx="8169810" cy="491374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Font typeface="Wingdings" pitchFamily="2" charset="2"/>
              <a:buNone/>
              <a:defRPr/>
            </a:pPr>
            <a:r>
              <a:rPr lang="tr-TR" kern="0" dirty="0" smtClean="0">
                <a:solidFill>
                  <a:srgbClr val="002776"/>
                </a:solidFill>
                <a:effectLst/>
                <a:latin typeface="Times New Roman" pitchFamily="18" charset="0"/>
                <a:cs typeface="Times New Roman" pitchFamily="18" charset="0"/>
              </a:rPr>
              <a:t>Asli görevli bulundukları yerden başka yerlerde</a:t>
            </a:r>
          </a:p>
          <a:p>
            <a:pPr algn="just" defTabSz="914400" eaLnBrk="1" hangingPunct="1">
              <a:buFontTx/>
              <a:buChar char="-"/>
              <a:defRPr/>
            </a:pPr>
            <a:r>
              <a:rPr lang="tr-TR" b="1" kern="0" dirty="0" smtClean="0">
                <a:solidFill>
                  <a:srgbClr val="002060"/>
                </a:solidFill>
                <a:effectLst/>
                <a:latin typeface="Times New Roman" pitchFamily="18" charset="0"/>
                <a:cs typeface="Times New Roman" pitchFamily="18" charset="0"/>
              </a:rPr>
              <a:t>geçici olarak görevlendirilen </a:t>
            </a:r>
            <a:r>
              <a:rPr lang="tr-TR" kern="0" dirty="0" smtClean="0">
                <a:solidFill>
                  <a:srgbClr val="002776"/>
                </a:solidFill>
                <a:effectLst/>
                <a:latin typeface="Times New Roman" pitchFamily="18" charset="0"/>
                <a:cs typeface="Times New Roman" pitchFamily="18" charset="0"/>
              </a:rPr>
              <a:t>veya </a:t>
            </a:r>
          </a:p>
          <a:p>
            <a:pPr algn="just" defTabSz="914400" eaLnBrk="1" hangingPunct="1">
              <a:buFontTx/>
              <a:buChar char="-"/>
              <a:defRPr/>
            </a:pPr>
            <a:r>
              <a:rPr lang="tr-TR" kern="0" dirty="0" smtClean="0">
                <a:solidFill>
                  <a:srgbClr val="002776"/>
                </a:solidFill>
                <a:effectLst/>
                <a:latin typeface="Times New Roman" pitchFamily="18" charset="0"/>
                <a:cs typeface="Times New Roman" pitchFamily="18" charset="0"/>
              </a:rPr>
              <a:t>başka yerlerde bulunan görevlere  </a:t>
            </a:r>
          </a:p>
          <a:p>
            <a:pPr marL="0" indent="0" algn="just" defTabSz="914400" eaLnBrk="1" hangingPunct="1">
              <a:buFont typeface="Wingdings" pitchFamily="2" charset="2"/>
              <a:buNone/>
              <a:defRPr/>
            </a:pPr>
            <a:r>
              <a:rPr lang="tr-TR" b="1" u="sng" kern="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naklen</a:t>
            </a:r>
            <a:r>
              <a:rPr lang="tr-TR" b="1" kern="0" dirty="0" smtClean="0">
                <a:solidFill>
                  <a:srgbClr val="002060"/>
                </a:solidFill>
                <a:effectLst/>
                <a:latin typeface="Times New Roman" pitchFamily="18" charset="0"/>
                <a:cs typeface="Times New Roman" pitchFamily="18" charset="0"/>
              </a:rPr>
              <a:t> atanan </a:t>
            </a:r>
            <a:r>
              <a:rPr lang="tr-TR" u="sng" kern="0" dirty="0" smtClean="0">
                <a:solidFill>
                  <a:srgbClr val="002060"/>
                </a:solidFill>
                <a:effectLst/>
                <a:latin typeface="Times New Roman" pitchFamily="18" charset="0"/>
                <a:cs typeface="Times New Roman" pitchFamily="18" charset="0"/>
              </a:rPr>
              <a:t>memur ve hizmetlilere </a:t>
            </a:r>
            <a:r>
              <a:rPr lang="tr-TR" kern="0" dirty="0" smtClean="0">
                <a:solidFill>
                  <a:srgbClr val="002060"/>
                </a:solidFill>
                <a:effectLst/>
                <a:latin typeface="Times New Roman" pitchFamily="18" charset="0"/>
                <a:cs typeface="Times New Roman" pitchFamily="18" charset="0"/>
              </a:rPr>
              <a:t>görevlendirildikleri </a:t>
            </a:r>
            <a:r>
              <a:rPr lang="tr-TR" kern="0" dirty="0" smtClean="0">
                <a:solidFill>
                  <a:srgbClr val="002776"/>
                </a:solidFill>
                <a:effectLst/>
                <a:latin typeface="Times New Roman" pitchFamily="18" charset="0"/>
                <a:cs typeface="Times New Roman" pitchFamily="18" charset="0"/>
              </a:rPr>
              <a:t>yerlerde veya yeni görev yerlerine taşınmalarından dolayı yapacakları ek masraflara karşılık yapılan ödemelerdir. </a:t>
            </a:r>
          </a:p>
        </p:txBody>
      </p:sp>
    </p:spTree>
    <p:extLst>
      <p:ext uri="{BB962C8B-B14F-4D97-AF65-F5344CB8AC3E}">
        <p14:creationId xmlns:p14="http://schemas.microsoft.com/office/powerpoint/2010/main" val="1514071519"/>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341745" y="1222570"/>
            <a:ext cx="8345055" cy="490359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miktarının tam olarak belli olmadığı durumlarda (geçici görevlendirmelerde) görev sona erdikten en geç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bir ay</a:t>
            </a: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içerisinde beyanname verilir ve mahsup işlemi yapılır.</a:t>
            </a:r>
          </a:p>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Sürekli görev yolluğunda verilecek harcırah kesin olduğundan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mahsup işlemi </a:t>
            </a:r>
            <a:r>
              <a:rPr kumimoji="0" lang="tr-TR" altLang="tr-TR" sz="3200" b="0" i="0" u="none" strike="noStrike" kern="0" cap="none" spc="0" normalizeH="0" baseline="0" noProof="0" dirty="0" smtClean="0">
                <a:ln>
                  <a:noFill/>
                </a:ln>
                <a:effectLst/>
                <a:uLnTx/>
                <a:uFillTx/>
                <a:latin typeface="Times New Roman" pitchFamily="18" charset="0"/>
                <a:ea typeface="+mn-ea"/>
                <a:cs typeface="+mn-cs"/>
              </a:rPr>
              <a:t>genellikle </a:t>
            </a:r>
            <a:r>
              <a:rPr kumimoji="0" lang="tr-TR" altLang="tr-TR" sz="3200" b="0" i="0" u="none" strike="noStrike" kern="0" cap="none" spc="0" normalizeH="0" baseline="0" noProof="0" dirty="0" err="1" smtClean="0">
                <a:ln>
                  <a:noFill/>
                </a:ln>
                <a:effectLst/>
                <a:uLnTx/>
                <a:uFillTx/>
                <a:latin typeface="Times New Roman" pitchFamily="18" charset="0"/>
                <a:ea typeface="+mn-ea"/>
                <a:cs typeface="+mn-cs"/>
              </a:rPr>
              <a:t>sözkonusu</a:t>
            </a:r>
            <a:r>
              <a:rPr kumimoji="0" lang="tr-TR" altLang="tr-TR" sz="3200" b="0" i="0" u="none" strike="noStrike" kern="0" cap="none" spc="0" normalizeH="0" baseline="0" noProof="0" dirty="0" smtClean="0">
                <a:ln>
                  <a:noFill/>
                </a:ln>
                <a:effectLst/>
                <a:uLnTx/>
                <a:uFillTx/>
                <a:latin typeface="Times New Roman" pitchFamily="18" charset="0"/>
                <a:ea typeface="+mn-ea"/>
                <a:cs typeface="+mn-cs"/>
              </a:rPr>
              <a:t> olmaz.</a:t>
            </a:r>
            <a:endParaRPr kumimoji="0" lang="tr-TR" altLang="tr-TR" sz="2800" b="0" i="0" u="none" strike="noStrike" kern="0" cap="none" spc="0" normalizeH="0" baseline="0" noProof="0" dirty="0" smtClean="0">
              <a:ln>
                <a:noFill/>
              </a:ln>
              <a:effectLst/>
              <a:uLnTx/>
              <a:uFillTx/>
              <a:latin typeface="Arial"/>
              <a:ea typeface="+mn-ea"/>
              <a:cs typeface="+mn-cs"/>
            </a:endParaRPr>
          </a:p>
        </p:txBody>
      </p:sp>
      <p:sp>
        <p:nvSpPr>
          <p:cNvPr id="7" name="Rectangle 4"/>
          <p:cNvSpPr txBox="1">
            <a:spLocks noRot="1" noChangeArrowheads="1"/>
          </p:cNvSpPr>
          <p:nvPr/>
        </p:nvSpPr>
        <p:spPr bwMode="auto">
          <a:xfrm>
            <a:off x="990600" y="247206"/>
            <a:ext cx="76962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Ödenme Biçimi ve Mahsubu</a:t>
            </a:r>
          </a:p>
        </p:txBody>
      </p:sp>
    </p:spTree>
    <p:extLst>
      <p:ext uri="{BB962C8B-B14F-4D97-AF65-F5344CB8AC3E}">
        <p14:creationId xmlns:p14="http://schemas.microsoft.com/office/powerpoint/2010/main" val="737249200"/>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966220" y="277091"/>
            <a:ext cx="7720580" cy="481861"/>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Ödeneceği Bütçe</a:t>
            </a:r>
          </a:p>
        </p:txBody>
      </p:sp>
      <p:sp>
        <p:nvSpPr>
          <p:cNvPr id="5" name="Rectangle 6"/>
          <p:cNvSpPr txBox="1">
            <a:spLocks noChangeArrowheads="1"/>
          </p:cNvSpPr>
          <p:nvPr/>
        </p:nvSpPr>
        <p:spPr bwMode="auto">
          <a:xfrm>
            <a:off x="295565" y="1487055"/>
            <a:ext cx="8746836" cy="51538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defTabSz="914400" eaLnBrk="1" hangingPunct="1">
              <a:lnSpc>
                <a:spcPct val="90000"/>
              </a:lnSpc>
              <a:buNone/>
              <a:defRPr/>
            </a:pPr>
            <a:r>
              <a:rPr lang="tr-TR" sz="2800" kern="0" dirty="0" smtClean="0">
                <a:effectLst/>
                <a:latin typeface="Times New Roman" pitchFamily="18" charset="0"/>
              </a:rPr>
              <a:t>Harcırah </a:t>
            </a:r>
            <a:r>
              <a:rPr lang="tr-TR" sz="2800" kern="0" dirty="0" smtClean="0">
                <a:solidFill>
                  <a:srgbClr val="FF0000"/>
                </a:solidFill>
                <a:effectLst/>
                <a:latin typeface="Times New Roman" pitchFamily="18" charset="0"/>
              </a:rPr>
              <a:t>hizmetin taalluk ettiği </a:t>
            </a:r>
            <a:r>
              <a:rPr lang="tr-TR" sz="2800" kern="0" dirty="0" smtClean="0">
                <a:effectLst/>
                <a:latin typeface="Times New Roman" pitchFamily="18" charset="0"/>
              </a:rPr>
              <a:t>kurum bütçesinden ödenir. </a:t>
            </a:r>
          </a:p>
          <a:p>
            <a:pPr defTabSz="914400" eaLnBrk="1" hangingPunct="1">
              <a:lnSpc>
                <a:spcPct val="90000"/>
              </a:lnSpc>
              <a:defRPr/>
            </a:pPr>
            <a:endParaRPr lang="tr-TR" sz="2800" kern="0" dirty="0" smtClean="0">
              <a:effectLst/>
              <a:latin typeface="Times New Roman" pitchFamily="18" charset="0"/>
            </a:endParaRPr>
          </a:p>
          <a:p>
            <a:pPr algn="just" defTabSz="914400" eaLnBrk="1" hangingPunct="1">
              <a:lnSpc>
                <a:spcPct val="90000"/>
              </a:lnSpc>
              <a:buFont typeface="Wingdings" pitchFamily="2" charset="2"/>
              <a:buNone/>
              <a:defRPr/>
            </a:pPr>
            <a:r>
              <a:rPr lang="tr-TR" sz="2800" kern="0" dirty="0" smtClean="0">
                <a:effectLst/>
                <a:latin typeface="Times New Roman" pitchFamily="18" charset="0"/>
              </a:rPr>
              <a:t>	</a:t>
            </a:r>
            <a:r>
              <a:rPr lang="tr-TR" sz="2800" kern="0" dirty="0" smtClean="0">
                <a:solidFill>
                  <a:srgbClr val="FF0000"/>
                </a:solidFill>
                <a:effectLst/>
                <a:latin typeface="Times New Roman" pitchFamily="18" charset="0"/>
              </a:rPr>
              <a:t>Örnek:</a:t>
            </a:r>
            <a:r>
              <a:rPr lang="tr-TR" sz="2800" kern="0" dirty="0" smtClean="0">
                <a:solidFill>
                  <a:srgbClr val="EA8D10"/>
                </a:solidFill>
                <a:effectLst/>
                <a:latin typeface="Times New Roman" pitchFamily="18" charset="0"/>
              </a:rPr>
              <a:t> </a:t>
            </a:r>
            <a:r>
              <a:rPr lang="tr-TR" sz="2800" kern="0" dirty="0" smtClean="0">
                <a:effectLst/>
                <a:latin typeface="Times New Roman" pitchFamily="18" charset="0"/>
              </a:rPr>
              <a:t>Ulaştırma Bakanlığında çalışmakta iken Bakanlığımızda geçici olarak görevlendirilen veya sürekli bir göreve naklen atanan memura geçici veya sürekli görev yolluğu Bakanlığımızca ödenecektir.</a:t>
            </a:r>
          </a:p>
          <a:p>
            <a:pPr algn="just" defTabSz="914400" eaLnBrk="1" hangingPunct="1">
              <a:lnSpc>
                <a:spcPct val="90000"/>
              </a:lnSpc>
              <a:buFont typeface="Wingdings" pitchFamily="2" charset="2"/>
              <a:buNone/>
              <a:defRPr/>
            </a:pPr>
            <a:endParaRPr lang="tr-TR" sz="2800" kern="0" dirty="0" smtClean="0">
              <a:effectLst/>
              <a:latin typeface="Times New Roman" pitchFamily="18" charset="0"/>
            </a:endParaRPr>
          </a:p>
          <a:p>
            <a:pPr algn="just" defTabSz="914400" eaLnBrk="1" hangingPunct="1">
              <a:lnSpc>
                <a:spcPct val="90000"/>
              </a:lnSpc>
              <a:buNone/>
              <a:defRPr/>
            </a:pPr>
            <a:r>
              <a:rPr lang="tr-TR" sz="2800" kern="0" dirty="0" smtClean="0">
                <a:effectLst/>
                <a:latin typeface="Times New Roman" pitchFamily="18" charset="0"/>
              </a:rPr>
              <a:t>*Bu Kanuna </a:t>
            </a:r>
            <a:r>
              <a:rPr lang="tr-TR" sz="2800" kern="0" dirty="0">
                <a:effectLst/>
                <a:latin typeface="Times New Roman" pitchFamily="18" charset="0"/>
              </a:rPr>
              <a:t>göre ödenecek istihkaklar borç </a:t>
            </a:r>
            <a:r>
              <a:rPr lang="tr-TR" sz="2800" kern="0" dirty="0" smtClean="0">
                <a:effectLst/>
                <a:latin typeface="Times New Roman" pitchFamily="18" charset="0"/>
              </a:rPr>
              <a:t>için                                </a:t>
            </a:r>
            <a:r>
              <a:rPr lang="tr-TR" sz="2800" kern="0" dirty="0" smtClean="0">
                <a:solidFill>
                  <a:srgbClr val="FF0000"/>
                </a:solidFill>
                <a:effectLst/>
                <a:latin typeface="Times New Roman" pitchFamily="18" charset="0"/>
              </a:rPr>
              <a:t>haczedilemez.</a:t>
            </a:r>
          </a:p>
          <a:p>
            <a:pPr algn="just" defTabSz="914400" eaLnBrk="1" hangingPunct="1">
              <a:lnSpc>
                <a:spcPct val="90000"/>
              </a:lnSpc>
              <a:buNone/>
              <a:defRPr/>
            </a:pPr>
            <a:endParaRPr lang="tr-TR" sz="2800" kern="0" dirty="0" smtClean="0">
              <a:effectLst/>
              <a:latin typeface="Times New Roman" pitchFamily="18" charset="0"/>
            </a:endParaRPr>
          </a:p>
          <a:p>
            <a:pPr algn="just" defTabSz="914400" eaLnBrk="1" hangingPunct="1">
              <a:lnSpc>
                <a:spcPct val="90000"/>
              </a:lnSpc>
              <a:buNone/>
              <a:defRPr/>
            </a:pPr>
            <a:r>
              <a:rPr lang="tr-TR" sz="2800" kern="0" dirty="0" smtClean="0">
                <a:solidFill>
                  <a:srgbClr val="FF0000"/>
                </a:solidFill>
                <a:effectLst/>
                <a:latin typeface="Times New Roman" pitchFamily="18" charset="0"/>
                <a:hlinkClick r:id="rId4" action="ppaction://hlinkfile"/>
              </a:rPr>
              <a:t>Geçici Görevde Seyyar Görev </a:t>
            </a:r>
            <a:r>
              <a:rPr lang="tr-TR" sz="2800" kern="0" dirty="0" err="1" smtClean="0">
                <a:solidFill>
                  <a:srgbClr val="FF0000"/>
                </a:solidFill>
                <a:effectLst/>
                <a:latin typeface="Times New Roman" pitchFamily="18" charset="0"/>
                <a:hlinkClick r:id="rId4" action="ppaction://hlinkfile"/>
              </a:rPr>
              <a:t>Taz.Görüş</a:t>
            </a:r>
            <a:endParaRPr lang="tr-TR" sz="2800" kern="0" dirty="0">
              <a:solidFill>
                <a:srgbClr val="FF0000"/>
              </a:solidFill>
              <a:effectLst/>
              <a:latin typeface="Times New Roman" pitchFamily="18" charset="0"/>
            </a:endParaRPr>
          </a:p>
          <a:p>
            <a:pPr algn="just" defTabSz="914400" eaLnBrk="1" hangingPunct="1">
              <a:lnSpc>
                <a:spcPct val="90000"/>
              </a:lnSpc>
              <a:buNone/>
              <a:defRPr/>
            </a:pPr>
            <a:endParaRPr lang="tr-TR" sz="2800" kern="0" dirty="0" smtClean="0">
              <a:solidFill>
                <a:srgbClr val="FF0000"/>
              </a:solidFill>
              <a:effectLst/>
              <a:latin typeface="Times New Roman" pitchFamily="18" charset="0"/>
            </a:endParaRPr>
          </a:p>
          <a:p>
            <a:pPr algn="just" defTabSz="914400" eaLnBrk="1" hangingPunct="1">
              <a:lnSpc>
                <a:spcPct val="90000"/>
              </a:lnSpc>
              <a:buFont typeface="Wingdings" pitchFamily="2" charset="2"/>
              <a:buNone/>
              <a:defRPr/>
            </a:pPr>
            <a:endParaRPr lang="tr-TR" sz="2800" kern="0" dirty="0" smtClean="0">
              <a:effectLst/>
              <a:latin typeface="Times New Roman" pitchFamily="18" charset="0"/>
            </a:endParaRPr>
          </a:p>
        </p:txBody>
      </p:sp>
    </p:spTree>
    <p:extLst>
      <p:ext uri="{BB962C8B-B14F-4D97-AF65-F5344CB8AC3E}">
        <p14:creationId xmlns:p14="http://schemas.microsoft.com/office/powerpoint/2010/main" val="295110506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249382" y="101600"/>
            <a:ext cx="8802254" cy="75738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000" kern="0" dirty="0" smtClean="0">
                <a:solidFill>
                  <a:srgbClr val="FF3300"/>
                </a:solidFill>
                <a:effectLst/>
                <a:latin typeface="Times New Roman" pitchFamily="18" charset="0"/>
              </a:rPr>
              <a:t>Memuriyet Mahalli Dahilinde Seyyar Olarak Vazife Gören </a:t>
            </a:r>
          </a:p>
          <a:p>
            <a:pPr defTabSz="914400" eaLnBrk="1" hangingPunct="1"/>
            <a:r>
              <a:rPr lang="tr-TR" altLang="tr-TR" sz="2000" kern="0" dirty="0" smtClean="0">
                <a:solidFill>
                  <a:srgbClr val="FF3300"/>
                </a:solidFill>
                <a:effectLst/>
                <a:latin typeface="Times New Roman" pitchFamily="18" charset="0"/>
              </a:rPr>
              <a:t>Memur Ve Hizmetliler</a:t>
            </a:r>
            <a:br>
              <a:rPr lang="tr-TR" altLang="tr-TR" sz="2000" kern="0" dirty="0" smtClean="0">
                <a:solidFill>
                  <a:srgbClr val="FF3300"/>
                </a:solidFill>
                <a:effectLst/>
                <a:latin typeface="Times New Roman" pitchFamily="18" charset="0"/>
              </a:rPr>
            </a:br>
            <a:endParaRPr lang="tr-TR" altLang="tr-TR" sz="2000" kern="0" dirty="0" smtClean="0">
              <a:solidFill>
                <a:srgbClr val="FF3300"/>
              </a:solidFill>
              <a:effectLst/>
              <a:latin typeface="Times New Roman" pitchFamily="18" charset="0"/>
            </a:endParaRPr>
          </a:p>
        </p:txBody>
      </p:sp>
      <p:sp>
        <p:nvSpPr>
          <p:cNvPr id="5" name="Rectangle 3"/>
          <p:cNvSpPr txBox="1">
            <a:spLocks noChangeArrowheads="1"/>
          </p:cNvSpPr>
          <p:nvPr/>
        </p:nvSpPr>
        <p:spPr bwMode="auto">
          <a:xfrm>
            <a:off x="397164" y="1076964"/>
            <a:ext cx="8289636" cy="547623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Memuriyet mahalli dahilinde </a:t>
            </a:r>
            <a:r>
              <a:rPr lang="tr-TR" altLang="tr-TR" sz="2400" kern="0" dirty="0" smtClean="0">
                <a:solidFill>
                  <a:srgbClr val="FF0000"/>
                </a:solidFill>
                <a:effectLst/>
                <a:latin typeface="Times New Roman" pitchFamily="18" charset="0"/>
              </a:rPr>
              <a:t>seyyar olarak </a:t>
            </a:r>
            <a:r>
              <a:rPr lang="tr-TR" altLang="tr-TR" sz="2400" kern="0" dirty="0" smtClean="0">
                <a:effectLst/>
                <a:latin typeface="Times New Roman" pitchFamily="18" charset="0"/>
              </a:rPr>
              <a:t>vazife gören tahsildar, yoklama memuru, mutemet, veznedar, </a:t>
            </a:r>
            <a:r>
              <a:rPr lang="tr-TR" altLang="tr-TR" sz="2400" kern="0" dirty="0" err="1" smtClean="0">
                <a:effectLst/>
                <a:latin typeface="Times New Roman" pitchFamily="18" charset="0"/>
              </a:rPr>
              <a:t>satınalma</a:t>
            </a:r>
            <a:r>
              <a:rPr lang="tr-TR" altLang="tr-TR" sz="2400" kern="0" dirty="0" smtClean="0">
                <a:effectLst/>
                <a:latin typeface="Times New Roman" pitchFamily="18" charset="0"/>
              </a:rPr>
              <a:t> memuru, tebliğ memuru, posta veya evrak dağıtıcısı, takip memuru, mübaşir gibi memur ve hizmetlilere </a:t>
            </a:r>
            <a:r>
              <a:rPr lang="tr-TR" altLang="tr-TR" sz="2400" kern="0" dirty="0" smtClean="0">
                <a:solidFill>
                  <a:srgbClr val="FF0000"/>
                </a:solidFill>
                <a:effectLst/>
                <a:latin typeface="Times New Roman" pitchFamily="18" charset="0"/>
              </a:rPr>
              <a:t>gündelik ve yol masrafı </a:t>
            </a:r>
            <a:r>
              <a:rPr lang="tr-TR" altLang="tr-TR" sz="2400" kern="0" dirty="0" smtClean="0">
                <a:effectLst/>
                <a:latin typeface="Times New Roman" pitchFamily="18" charset="0"/>
              </a:rPr>
              <a:t>verilmez. Bu gibilere, bu Kanun kapsamına giren kurumlar tarafından işletilen taşıtlarda seyahat için </a:t>
            </a:r>
            <a:r>
              <a:rPr lang="tr-TR" altLang="tr-TR" sz="2400" kern="0" dirty="0" smtClean="0">
                <a:solidFill>
                  <a:srgbClr val="FF0000"/>
                </a:solidFill>
                <a:effectLst/>
                <a:latin typeface="Times New Roman" pitchFamily="18" charset="0"/>
              </a:rPr>
              <a:t>kurumlarca fotoğraflı birer kart </a:t>
            </a:r>
            <a:r>
              <a:rPr lang="tr-TR" altLang="tr-TR" sz="2400" kern="0" dirty="0" smtClean="0">
                <a:effectLst/>
                <a:latin typeface="Times New Roman" pitchFamily="18" charset="0"/>
              </a:rPr>
              <a:t>verilir.</a:t>
            </a:r>
          </a:p>
          <a:p>
            <a:pPr algn="just" defTabSz="914400" eaLnBrk="1" hangingPunct="1">
              <a:lnSpc>
                <a:spcPct val="90000"/>
              </a:lnSpc>
              <a:buFont typeface="Wingdings" pitchFamily="2" charset="2"/>
              <a:buChar char="Ø"/>
            </a:pPr>
            <a:endParaRPr lang="tr-TR" altLang="tr-TR" sz="24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Bu kartların kimlere, hangi taşıtlar için ve hangi şartlarla verileceği </a:t>
            </a:r>
            <a:r>
              <a:rPr lang="tr-TR" altLang="tr-TR" sz="2400" u="sng" kern="0" dirty="0" smtClean="0">
                <a:effectLst/>
                <a:latin typeface="Times New Roman" pitchFamily="18" charset="0"/>
              </a:rPr>
              <a:t>İçişleri, Maliye ve Ulaştırma Bakanlıklarınca</a:t>
            </a:r>
            <a:r>
              <a:rPr lang="tr-TR" altLang="tr-TR" sz="2400" kern="0" dirty="0" smtClean="0">
                <a:effectLst/>
                <a:latin typeface="Times New Roman" pitchFamily="18" charset="0"/>
              </a:rPr>
              <a:t> müştereken tespit olunur. (Md.48)</a:t>
            </a:r>
          </a:p>
          <a:p>
            <a:pPr algn="just" defTabSz="914400" eaLnBrk="1" hangingPunct="1">
              <a:lnSpc>
                <a:spcPct val="90000"/>
              </a:lnSpc>
              <a:buFont typeface="Wingdings" pitchFamily="2" charset="2"/>
              <a:buChar char="Ø"/>
            </a:pPr>
            <a:endParaRPr lang="tr-TR" altLang="tr-TR" sz="24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Bu kartlar Bakanlığımız Ön Mali Kontrol Yönergesi gereği ön mali kontrole tabidir.(İç Kontrol ve </a:t>
            </a:r>
            <a:r>
              <a:rPr lang="tr-TR" altLang="tr-TR" sz="2400" kern="0" dirty="0" smtClean="0">
                <a:effectLst/>
                <a:latin typeface="Times New Roman" pitchFamily="18" charset="0"/>
                <a:hlinkClick r:id="rId4" action="ppaction://hlinkfile"/>
              </a:rPr>
              <a:t>Ön Mali Kontrole İlişkin </a:t>
            </a:r>
            <a:r>
              <a:rPr lang="tr-TR" altLang="tr-TR" sz="2400" kern="0" dirty="0" smtClean="0">
                <a:effectLst/>
                <a:latin typeface="Times New Roman" pitchFamily="18" charset="0"/>
              </a:rPr>
              <a:t>Usul ve Esaslar 21 mad.)</a:t>
            </a:r>
          </a:p>
        </p:txBody>
      </p:sp>
    </p:spTree>
    <p:extLst>
      <p:ext uri="{BB962C8B-B14F-4D97-AF65-F5344CB8AC3E}">
        <p14:creationId xmlns:p14="http://schemas.microsoft.com/office/powerpoint/2010/main" val="323143925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dirty="0" smtClean="0">
                <a:solidFill>
                  <a:srgbClr val="FF0000"/>
                </a:solidFill>
                <a:effectLst/>
                <a:latin typeface="Times New Roman" pitchFamily="18" charset="0"/>
              </a:rPr>
              <a:t>      Seyyar Olarak Vazife Gören Memur Ve Hizmetliler </a:t>
            </a:r>
          </a:p>
        </p:txBody>
      </p:sp>
      <p:sp>
        <p:nvSpPr>
          <p:cNvPr id="5" name="Rectangle 3"/>
          <p:cNvSpPr txBox="1">
            <a:spLocks noChangeArrowheads="1"/>
          </p:cNvSpPr>
          <p:nvPr/>
        </p:nvSpPr>
        <p:spPr bwMode="auto">
          <a:xfrm>
            <a:off x="378691" y="1366981"/>
            <a:ext cx="8308109" cy="516312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2400" kern="0" dirty="0" smtClean="0">
                <a:effectLst/>
                <a:latin typeface="Times New Roman" pitchFamily="18" charset="0"/>
              </a:rPr>
              <a:t>Asli görevleri gereği memuriyet mahalli dışında ve belirli bir görev bölgesi (Merkez veya il kuruluşuna dahil birimlerde il sınırı, bölge şeklinde çalışan birimlerde bölge sınırı) içinde fiilen gezici olarak görev yapan memur ve hizmetlilere </a:t>
            </a:r>
            <a:r>
              <a:rPr lang="tr-TR" altLang="tr-TR" sz="2400" kern="0" dirty="0" smtClean="0">
                <a:solidFill>
                  <a:srgbClr val="FF0000"/>
                </a:solidFill>
                <a:effectLst/>
                <a:latin typeface="Times New Roman" pitchFamily="18" charset="0"/>
              </a:rPr>
              <a:t>gündelik ve </a:t>
            </a:r>
            <a:r>
              <a:rPr lang="tr-TR" altLang="tr-TR" sz="2400" kern="0" dirty="0" smtClean="0">
                <a:effectLst/>
                <a:latin typeface="Times New Roman" pitchFamily="18" charset="0"/>
              </a:rPr>
              <a:t>(Aşağıda unvanları sayılanlar hariç) </a:t>
            </a:r>
            <a:r>
              <a:rPr lang="tr-TR" altLang="tr-TR" sz="2400" kern="0" dirty="0" smtClean="0">
                <a:solidFill>
                  <a:srgbClr val="FF0000"/>
                </a:solidFill>
                <a:effectLst/>
                <a:latin typeface="Times New Roman" pitchFamily="18" charset="0"/>
              </a:rPr>
              <a:t>yol masrafı </a:t>
            </a:r>
            <a:r>
              <a:rPr lang="tr-TR" altLang="tr-TR" sz="2400" kern="0" dirty="0" smtClean="0">
                <a:effectLst/>
                <a:latin typeface="Times New Roman" pitchFamily="18" charset="0"/>
              </a:rPr>
              <a:t>ödenmez.</a:t>
            </a:r>
          </a:p>
          <a:p>
            <a:pPr marL="0" indent="0" algn="just" defTabSz="914400" eaLnBrk="1" hangingPunct="1">
              <a:buNone/>
            </a:pPr>
            <a:endParaRPr lang="tr-TR" altLang="tr-TR" sz="2400" kern="0" dirty="0" smtClean="0">
              <a:effectLst/>
              <a:latin typeface="Times New Roman" pitchFamily="18" charset="0"/>
            </a:endParaRPr>
          </a:p>
          <a:p>
            <a:pPr marL="0" indent="0" algn="just" defTabSz="914400" eaLnBrk="1" hangingPunct="1">
              <a:buNone/>
            </a:pPr>
            <a:r>
              <a:rPr lang="tr-TR" altLang="tr-TR" sz="2400" kern="0" dirty="0">
                <a:effectLst/>
                <a:latin typeface="Times New Roman" pitchFamily="18" charset="0"/>
              </a:rPr>
              <a:t>Bunlardan, Maliye ve Gümrük Bakanlığınca </a:t>
            </a:r>
            <a:r>
              <a:rPr lang="tr-TR" altLang="tr-TR" sz="2400" kern="0" dirty="0">
                <a:solidFill>
                  <a:srgbClr val="FF0000"/>
                </a:solidFill>
                <a:effectLst/>
                <a:latin typeface="Times New Roman" pitchFamily="18" charset="0"/>
              </a:rPr>
              <a:t>görev unvanları ile iş ve çalışma özellikleri uygun görülenlere;</a:t>
            </a:r>
            <a:r>
              <a:rPr lang="tr-TR" altLang="tr-TR" sz="2400" kern="0" dirty="0">
                <a:effectLst/>
                <a:latin typeface="Times New Roman" pitchFamily="18" charset="0"/>
              </a:rPr>
              <a:t> bu Bakanlıkça vize edilen cetvellere dayanılarak </a:t>
            </a:r>
            <a:r>
              <a:rPr lang="tr-TR" altLang="tr-TR" sz="2400" kern="0" dirty="0">
                <a:solidFill>
                  <a:srgbClr val="FF0000"/>
                </a:solidFill>
                <a:effectLst/>
                <a:latin typeface="Times New Roman" pitchFamily="18" charset="0"/>
              </a:rPr>
              <a:t>fiilen gezici görev yaptıkları günler </a:t>
            </a:r>
            <a:r>
              <a:rPr lang="tr-TR" altLang="tr-TR" sz="2400" kern="0" dirty="0">
                <a:effectLst/>
                <a:latin typeface="Times New Roman" pitchFamily="18" charset="0"/>
              </a:rPr>
              <a:t>için almakta oldukları aylık/kadro derecelerine göre </a:t>
            </a:r>
            <a:r>
              <a:rPr lang="tr-TR" altLang="tr-TR" sz="2400" kern="0" dirty="0" err="1">
                <a:effectLst/>
                <a:latin typeface="Times New Roman" pitchFamily="18" charset="0"/>
              </a:rPr>
              <a:t>müstehak</a:t>
            </a:r>
            <a:r>
              <a:rPr lang="tr-TR" altLang="tr-TR" sz="2400" kern="0" dirty="0">
                <a:effectLst/>
                <a:latin typeface="Times New Roman" pitchFamily="18" charset="0"/>
              </a:rPr>
              <a:t> oldukları </a:t>
            </a:r>
            <a:r>
              <a:rPr lang="tr-TR" altLang="tr-TR" sz="2400" kern="0" dirty="0">
                <a:solidFill>
                  <a:srgbClr val="FF0000"/>
                </a:solidFill>
                <a:effectLst/>
                <a:latin typeface="Times New Roman" pitchFamily="18" charset="0"/>
              </a:rPr>
              <a:t>yurtiçi gündeliklerinin üçte biri</a:t>
            </a:r>
            <a:r>
              <a:rPr lang="tr-TR" altLang="tr-TR" sz="2400" kern="0" dirty="0">
                <a:effectLst/>
                <a:latin typeface="Times New Roman" pitchFamily="18" charset="0"/>
              </a:rPr>
              <a:t> günlük tazminat olarak verilir</a:t>
            </a:r>
            <a:r>
              <a:rPr lang="tr-TR" altLang="tr-TR" sz="2400" kern="0" dirty="0" smtClean="0">
                <a:effectLst/>
                <a:latin typeface="Times New Roman" pitchFamily="18" charset="0"/>
              </a:rPr>
              <a:t>.</a:t>
            </a:r>
            <a:endParaRPr lang="tr-TR" altLang="tr-TR" sz="2400" kern="0" dirty="0">
              <a:effectLst/>
              <a:latin typeface="Times New Roman" pitchFamily="18" charset="0"/>
            </a:endParaRPr>
          </a:p>
          <a:p>
            <a:pPr marL="0" indent="0" algn="just" defTabSz="914400" eaLnBrk="1" hangingPunct="1">
              <a:buNone/>
            </a:pPr>
            <a:r>
              <a:rPr lang="tr-TR" altLang="tr-TR" sz="2400" kern="0" dirty="0">
                <a:effectLst/>
                <a:latin typeface="Times New Roman" pitchFamily="18" charset="0"/>
                <a:hlinkClick r:id="rId4" action="ppaction://hlinkfile"/>
              </a:rPr>
              <a:t>Maliye Bakanlığı Görüşü </a:t>
            </a:r>
            <a:endParaRPr lang="tr-TR" altLang="tr-TR" sz="24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a:p>
            <a:pPr marL="0" indent="0" algn="just" defTabSz="914400" eaLnBrk="1" hangingPunct="1">
              <a:buNone/>
            </a:pPr>
            <a:endParaRPr lang="tr-TR" altLang="tr-TR" sz="2400" kern="0" dirty="0" smtClean="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2945510597"/>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38545"/>
            <a:ext cx="9144000" cy="6858000"/>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5157" y="1226915"/>
            <a:ext cx="3573686" cy="3573686"/>
          </a:xfrm>
          <a:prstGeom prst="rect">
            <a:avLst/>
          </a:prstGeom>
        </p:spPr>
      </p:pic>
      <p:sp>
        <p:nvSpPr>
          <p:cNvPr id="8" name="Rectangle 3"/>
          <p:cNvSpPr txBox="1">
            <a:spLocks noChangeArrowheads="1"/>
          </p:cNvSpPr>
          <p:nvPr/>
        </p:nvSpPr>
        <p:spPr bwMode="auto">
          <a:xfrm>
            <a:off x="457200" y="5029201"/>
            <a:ext cx="8229600" cy="62345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ctr"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600" b="1" i="0" u="none" strike="noStrike" kern="0" cap="none" spc="0" normalizeH="0" baseline="0" noProof="0" smtClean="0">
                <a:ln>
                  <a:noFill/>
                </a:ln>
                <a:solidFill>
                  <a:srgbClr val="FF0000"/>
                </a:solidFill>
                <a:effectLst/>
                <a:uLnTx/>
                <a:uFillTx/>
                <a:latin typeface="Arial"/>
                <a:ea typeface="+mn-ea"/>
                <a:cs typeface="+mn-cs"/>
              </a:rPr>
              <a:t>TEŞEKKÜRLER</a:t>
            </a:r>
            <a:endParaRPr kumimoji="0" lang="tr-TR" altLang="tr-TR" sz="3600" b="1" i="0" u="none" strike="noStrike" kern="0" cap="none" spc="0" normalizeH="0" baseline="0" noProof="0" dirty="0" smtClean="0">
              <a:ln>
                <a:noFill/>
              </a:ln>
              <a:solidFill>
                <a:srgbClr val="FF0000"/>
              </a:solidFill>
              <a:effectLst/>
              <a:uLnTx/>
              <a:uFillTx/>
              <a:latin typeface="Arial"/>
              <a:ea typeface="+mn-ea"/>
              <a:cs typeface="+mn-cs"/>
            </a:endParaRPr>
          </a:p>
        </p:txBody>
      </p:sp>
    </p:spTree>
    <p:extLst>
      <p:ext uri="{BB962C8B-B14F-4D97-AF65-F5344CB8AC3E}">
        <p14:creationId xmlns:p14="http://schemas.microsoft.com/office/powerpoint/2010/main" val="210647464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1487487" y="180109"/>
            <a:ext cx="7162800" cy="700519"/>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HARCIRAHIN UNSURLARI </a:t>
            </a:r>
            <a:r>
              <a:rPr kumimoji="0" lang="tr-TR" altLang="tr-TR" sz="2400" b="1" i="0" u="none" strike="noStrike" kern="0" cap="none" spc="0" normalizeH="0" baseline="0" noProof="0" dirty="0" smtClean="0">
                <a:ln>
                  <a:noFill/>
                </a:ln>
                <a:solidFill>
                  <a:srgbClr val="FF0000"/>
                </a:solidFill>
                <a:effectLst/>
                <a:uLnTx/>
                <a:uFillTx/>
                <a:latin typeface="Arial"/>
                <a:ea typeface="+mj-ea"/>
                <a:cs typeface="+mj-cs"/>
              </a:rPr>
              <a:t>(Md.5)</a:t>
            </a:r>
          </a:p>
        </p:txBody>
      </p:sp>
      <p:sp>
        <p:nvSpPr>
          <p:cNvPr id="8" name="Rectangle 3"/>
          <p:cNvSpPr txBox="1">
            <a:spLocks noChangeArrowheads="1"/>
          </p:cNvSpPr>
          <p:nvPr/>
        </p:nvSpPr>
        <p:spPr bwMode="auto">
          <a:xfrm>
            <a:off x="360218" y="1274618"/>
            <a:ext cx="8401798" cy="485767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Gündelik</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Yol gideri</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Aile gideri</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Yer değiştirme gideri</a:t>
            </a:r>
          </a:p>
          <a:p>
            <a:pPr defTabSz="914400">
              <a:buClr>
                <a:srgbClr val="F49100"/>
              </a:buClr>
              <a:defRPr/>
            </a:pPr>
            <a:r>
              <a:rPr lang="pl-PL" sz="2800" b="1" kern="0" dirty="0" smtClean="0">
                <a:solidFill>
                  <a:srgbClr val="002060"/>
                </a:solidFill>
                <a:effectLst/>
                <a:latin typeface="Arial"/>
              </a:rPr>
              <a:t>Konaklama </a:t>
            </a:r>
            <a:r>
              <a:rPr lang="pl-PL" sz="2800" b="1" kern="0" dirty="0">
                <a:solidFill>
                  <a:srgbClr val="002060"/>
                </a:solidFill>
                <a:effectLst/>
                <a:latin typeface="Arial"/>
              </a:rPr>
              <a:t>gideri Ek: 21/4/2005–5335/4 md.)</a:t>
            </a:r>
          </a:p>
          <a:p>
            <a:pPr marL="0" marR="0" lvl="0" indent="0" algn="l"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endParaRPr kumimoji="0" lang="tr-TR" sz="3200" i="0" u="none" strike="noStrike" kern="0" cap="none" spc="0" normalizeH="0" baseline="0" noProof="0" dirty="0" smtClean="0">
              <a:ln>
                <a:noFill/>
              </a:ln>
              <a:solidFill>
                <a:srgbClr val="04617B"/>
              </a:solidFill>
              <a:effectLst>
                <a:outerShdw blurRad="38100" dist="38100" dir="2700000" algn="tl">
                  <a:srgbClr val="000000"/>
                </a:outerShdw>
              </a:effectLst>
              <a:uLnTx/>
              <a:uFillTx/>
              <a:latin typeface="Arial"/>
            </a:endParaRPr>
          </a:p>
          <a:p>
            <a:pPr marL="342900" marR="0" lvl="0" indent="-342900" algn="l" defTabSz="914400" rtl="0" eaLnBrk="0" fontAlgn="base" latinLnBrk="0" hangingPunct="0">
              <a:lnSpc>
                <a:spcPct val="10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None/>
              <a:tabLst/>
              <a:defRPr/>
            </a:pPr>
            <a:endParaRPr kumimoji="0" lang="tr-TR" altLang="tr-TR" sz="3200" b="1" i="0" u="none" strike="noStrike" kern="0" cap="none" spc="0" normalizeH="0" baseline="0" noProof="0" dirty="0" smtClean="0">
              <a:ln>
                <a:noFill/>
              </a:ln>
              <a:solidFill>
                <a:srgbClr val="002776"/>
              </a:solidFill>
              <a:effectLst/>
              <a:uLnTx/>
              <a:uFillTx/>
              <a:latin typeface="Arial"/>
              <a:ea typeface="+mn-ea"/>
              <a:cs typeface="+mn-cs"/>
            </a:endParaRPr>
          </a:p>
        </p:txBody>
      </p:sp>
    </p:spTree>
    <p:extLst>
      <p:ext uri="{BB962C8B-B14F-4D97-AF65-F5344CB8AC3E}">
        <p14:creationId xmlns:p14="http://schemas.microsoft.com/office/powerpoint/2010/main" val="425794924"/>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Effect transition="in" filter="fade">
                                      <p:cBhvr>
                                        <p:cTn id="42" dur="1000"/>
                                        <p:tgtEl>
                                          <p:spTgt spid="8">
                                            <p:txEl>
                                              <p:pRg st="4" end="4"/>
                                            </p:txEl>
                                          </p:spTgt>
                                        </p:tgtEl>
                                      </p:cBhvr>
                                    </p:animEffect>
                                    <p:anim calcmode="lin" valueType="num">
                                      <p:cBhvr>
                                        <p:cTn id="4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685800" y="204535"/>
            <a:ext cx="82296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HARCIRAHIN UNSURLARI</a:t>
            </a:r>
          </a:p>
        </p:txBody>
      </p:sp>
      <p:sp>
        <p:nvSpPr>
          <p:cNvPr id="8"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endParaRPr kumimoji="0" lang="tr-TR" sz="1200" b="1" i="0" u="none" strike="noStrike" kern="0" cap="none" spc="0" normalizeH="0" baseline="0" noProof="0" dirty="0" smtClean="0">
              <a:ln>
                <a:noFill/>
              </a:ln>
              <a:solidFill>
                <a:srgbClr val="002776"/>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Görev ve yolculukların durumuna göre bu unsurlardan </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birine,</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bir kaçına veya</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tamamına </a:t>
            </a:r>
          </a:p>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hak kazanılması mümkün olabilmektedir.</a:t>
            </a:r>
          </a:p>
        </p:txBody>
      </p:sp>
    </p:spTree>
    <p:extLst>
      <p:ext uri="{BB962C8B-B14F-4D97-AF65-F5344CB8AC3E}">
        <p14:creationId xmlns:p14="http://schemas.microsoft.com/office/powerpoint/2010/main" val="1144880173"/>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4"/>
          <p:cNvSpPr txBox="1">
            <a:spLocks noRot="1" noChangeArrowheads="1"/>
          </p:cNvSpPr>
          <p:nvPr/>
        </p:nvSpPr>
        <p:spPr bwMode="auto">
          <a:xfrm>
            <a:off x="457200" y="274638"/>
            <a:ext cx="8229600" cy="47350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HİZMETLİ</a:t>
            </a:r>
            <a:endParaRPr kumimoji="0" 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9" name="Rectangle 5"/>
          <p:cNvSpPr txBox="1">
            <a:spLocks noChangeArrowheads="1"/>
          </p:cNvSpPr>
          <p:nvPr/>
        </p:nvSpPr>
        <p:spPr bwMode="auto">
          <a:xfrm>
            <a:off x="304800" y="1143000"/>
            <a:ext cx="8610600" cy="5029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rgbClr val="00206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Personel kanunlarına göre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yardımcı hizmetler sınıfına dahil personel</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2800" b="0" i="0" u="none" strike="noStrike" kern="0" cap="none" spc="0" normalizeH="0" baseline="0" noProof="0" dirty="0" smtClean="0">
              <a:ln>
                <a:noFill/>
              </a:ln>
              <a:solidFill>
                <a:srgbClr val="FF330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Kurumlarda çalıştırılan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tarım ve orman işçilerini</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2800" b="0" i="0" u="none" strike="noStrike" kern="0" cap="none" spc="0" normalizeH="0" baseline="0" noProof="0" dirty="0" smtClean="0">
                <a:ln>
                  <a:noFill/>
                </a:ln>
                <a:solidFill>
                  <a:srgbClr val="002060"/>
                </a:solidFill>
                <a:effectLst/>
                <a:uLnTx/>
                <a:uFillTx/>
                <a:latin typeface="Arial"/>
                <a:ea typeface="+mn-ea"/>
                <a:cs typeface="+mn-cs"/>
              </a:rPr>
              <a:t>ve </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    İş Kanunlarına göre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işçi sayılan </a:t>
            </a:r>
            <a:r>
              <a:rPr kumimoji="0" lang="tr-TR" sz="2800" b="0" i="0" u="none" strike="noStrike" kern="0" cap="none" spc="0" normalizeH="0" baseline="0" noProof="0" dirty="0" smtClean="0">
                <a:ln>
                  <a:noFill/>
                </a:ln>
                <a:effectLst/>
                <a:uLnTx/>
                <a:uFillTx/>
                <a:latin typeface="Arial"/>
                <a:ea typeface="+mn-ea"/>
                <a:cs typeface="+mn-cs"/>
              </a:rPr>
              <a:t>kimseleri </a:t>
            </a: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2800" b="0" i="0" u="none" strike="noStrike" kern="0" cap="none" spc="0" normalizeH="0" baseline="0" noProof="0" dirty="0" smtClean="0">
              <a:ln>
                <a:noFill/>
              </a:ln>
              <a:solidFill>
                <a:srgbClr val="002060"/>
              </a:solidFill>
              <a:effectLst/>
              <a:uLnTx/>
              <a:uFillTx/>
              <a:latin typeface="Arial"/>
              <a:ea typeface="+mn-ea"/>
              <a:cs typeface="+mn-cs"/>
            </a:endParaRP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Kurumlarda yalnız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ödenek mukabili çalışanları</a:t>
            </a:r>
            <a:r>
              <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2400" b="0" i="0" u="none" strike="noStrike" kern="0" cap="none" spc="0" normalizeH="0" baseline="0" noProof="0" dirty="0" smtClean="0">
                <a:ln>
                  <a:noFill/>
                </a:ln>
                <a:solidFill>
                  <a:srgbClr val="002060"/>
                </a:solidFill>
                <a:effectLst/>
                <a:uLnTx/>
                <a:uFillTx/>
                <a:latin typeface="Arial"/>
                <a:ea typeface="+mn-ea"/>
                <a:cs typeface="+mn-cs"/>
              </a:rPr>
              <a:t>(</a:t>
            </a:r>
            <a:r>
              <a:rPr kumimoji="0" lang="tr-TR" sz="1800" b="0" i="0" u="none" strike="noStrike" kern="0" cap="none" spc="0" normalizeH="0" baseline="0" noProof="0" dirty="0" smtClean="0">
                <a:ln>
                  <a:noFill/>
                </a:ln>
                <a:solidFill>
                  <a:srgbClr val="002060"/>
                </a:solidFill>
                <a:effectLst/>
                <a:uLnTx/>
                <a:uFillTx/>
                <a:latin typeface="Arial"/>
                <a:ea typeface="+mn-ea"/>
                <a:cs typeface="+mn-cs"/>
              </a:rPr>
              <a:t>TBMM Üyeleri, İl Genel Meclisi Üyeleri, İl Daimi Meclisi Üyeleri, Belediye Başkanları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sz="3200" b="0" i="0" u="none" strike="noStrike" kern="0" cap="none" spc="0" normalizeH="0" baseline="0" noProof="0" dirty="0" smtClean="0">
                <a:ln>
                  <a:noFill/>
                </a:ln>
                <a:solidFill>
                  <a:srgbClr val="002060"/>
                </a:solidFill>
                <a:effectLst/>
                <a:uLnTx/>
                <a:uFillTx/>
                <a:latin typeface="Arial"/>
                <a:ea typeface="+mn-ea"/>
                <a:cs typeface="+mn-cs"/>
              </a:rPr>
              <a:t>                 ifade eder. </a:t>
            </a: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rgbClr val="002060"/>
              </a:solidFill>
              <a:effectLst/>
              <a:uLnTx/>
              <a:uFillTx/>
              <a:latin typeface="Arial"/>
              <a:ea typeface="+mn-ea"/>
              <a:cs typeface="+mn-cs"/>
            </a:endParaRPr>
          </a:p>
        </p:txBody>
      </p:sp>
    </p:spTree>
    <p:extLst>
      <p:ext uri="{BB962C8B-B14F-4D97-AF65-F5344CB8AC3E}">
        <p14:creationId xmlns:p14="http://schemas.microsoft.com/office/powerpoint/2010/main" val="2794750848"/>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1000"/>
                                        <p:tgtEl>
                                          <p:spTgt spid="9">
                                            <p:txEl>
                                              <p:pRg st="3" end="3"/>
                                            </p:txEl>
                                          </p:spTgt>
                                        </p:tgtEl>
                                      </p:cBhvr>
                                    </p:animEffect>
                                    <p:anim calcmode="lin" valueType="num">
                                      <p:cBhvr>
                                        <p:cTn id="2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1000"/>
                                        <p:tgtEl>
                                          <p:spTgt spid="9">
                                            <p:txEl>
                                              <p:pRg st="7" end="7"/>
                                            </p:txEl>
                                          </p:spTgt>
                                        </p:tgtEl>
                                      </p:cBhvr>
                                    </p:animEffect>
                                    <p:anim calcmode="lin" valueType="num">
                                      <p:cBhvr>
                                        <p:cTn id="43"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4"/>
          <p:cNvSpPr txBox="1">
            <a:spLocks noRot="1" noChangeArrowheads="1"/>
          </p:cNvSpPr>
          <p:nvPr/>
        </p:nvSpPr>
        <p:spPr bwMode="auto">
          <a:xfrm>
            <a:off x="457200" y="274638"/>
            <a:ext cx="8229600" cy="41116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MEMURİYET</a:t>
            </a: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 </a:t>
            </a: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MAHALLİ</a:t>
            </a:r>
            <a:endParaRPr kumimoji="0" lang="tr-TR" alt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8" name="Rectangle 5"/>
          <p:cNvSpPr txBox="1">
            <a:spLocks noChangeArrowheads="1"/>
          </p:cNvSpPr>
          <p:nvPr/>
        </p:nvSpPr>
        <p:spPr bwMode="auto">
          <a:xfrm>
            <a:off x="457200" y="1542473"/>
            <a:ext cx="8229600" cy="45836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Memur ve hizmetlinin </a:t>
            </a:r>
            <a:r>
              <a:rPr kumimoji="0" lang="tr-TR" sz="2800" b="1" i="0" u="none" strike="noStrike" kern="0" cap="none" spc="0" normalizeH="0" baseline="0" noProof="0" dirty="0" smtClean="0">
                <a:ln>
                  <a:noFill/>
                </a:ln>
                <a:effectLst/>
                <a:uLnTx/>
                <a:uFillTx/>
                <a:latin typeface="Arial"/>
                <a:ea typeface="+mn-ea"/>
                <a:cs typeface="+mn-cs"/>
              </a:rPr>
              <a:t>asıl görevli olduğu veya ikametgahının</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bulunduğu şehir ve kasabaların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belediye sınırları</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içinde bulunan mahaller ile,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Bu mahallerin dışında kalmakla birlikte yerleşim özellikleri bakımından bu </a:t>
            </a:r>
            <a:r>
              <a:rPr kumimoji="0" lang="tr-TR" sz="2800" b="0" i="0" u="none" strike="noStrike" kern="0" cap="none" spc="0" normalizeH="0" baseline="0" noProof="0" dirty="0" smtClean="0">
                <a:ln>
                  <a:noFill/>
                </a:ln>
                <a:effectLst/>
                <a:uLnTx/>
                <a:uFillTx/>
                <a:latin typeface="Arial"/>
                <a:ea typeface="+mn-ea"/>
                <a:cs typeface="+mn-cs"/>
              </a:rPr>
              <a:t>şehir ve kasabaların devamı niteliğinde bulunup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belediye hizmetlerinin götürüldüğü </a:t>
            </a:r>
            <a:r>
              <a:rPr kumimoji="0" lang="tr-TR" sz="2800" b="0" i="0" u="none" strike="noStrike" kern="0" cap="none" spc="0" normalizeH="0" baseline="0" noProof="0" dirty="0" smtClean="0">
                <a:ln>
                  <a:noFill/>
                </a:ln>
                <a:effectLst/>
                <a:uLnTx/>
                <a:uFillTx/>
                <a:latin typeface="Arial"/>
                <a:ea typeface="+mn-ea"/>
                <a:cs typeface="+mn-cs"/>
              </a:rPr>
              <a:t>yerler,</a:t>
            </a:r>
          </a:p>
          <a:p>
            <a:pPr lvl="0" algn="just" defTabSz="914400" eaLnBrk="1" hangingPunct="1">
              <a:lnSpc>
                <a:spcPct val="90000"/>
              </a:lnSpc>
              <a:buClr>
                <a:srgbClr val="F49100"/>
              </a:buClr>
              <a:defRPr/>
            </a:pPr>
            <a:endPar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2897062597"/>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492254" y="181516"/>
            <a:ext cx="8229600" cy="63976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MEMURİYET MAHALLİ</a:t>
            </a:r>
          </a:p>
        </p:txBody>
      </p:sp>
      <p:sp>
        <p:nvSpPr>
          <p:cNvPr id="5" name="Rectangle 5"/>
          <p:cNvSpPr txBox="1">
            <a:spLocks noChangeArrowheads="1"/>
          </p:cNvSpPr>
          <p:nvPr/>
        </p:nvSpPr>
        <p:spPr bwMode="auto">
          <a:xfrm>
            <a:off x="387927" y="1274618"/>
            <a:ext cx="8506691" cy="502821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400" b="0" i="0" u="none" strike="noStrike" kern="0" cap="none" spc="0" normalizeH="0" baseline="0" noProof="0" dirty="0" smtClean="0">
                <a:ln>
                  <a:noFill/>
                </a:ln>
                <a:solidFill>
                  <a:srgbClr val="FF0000"/>
                </a:solidFill>
                <a:effectLst/>
                <a:uLnTx/>
                <a:uFillTx/>
                <a:latin typeface="Arial"/>
                <a:ea typeface="+mn-ea"/>
                <a:cs typeface="+mn-cs"/>
              </a:rPr>
              <a:t> </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Büyükşehir belediyelerinin olduğu illerde ise; </a:t>
            </a:r>
          </a:p>
          <a:p>
            <a:pPr marL="0" marR="0" lvl="0" indent="0" algn="just" defTabSz="914400" rtl="0" eaLnBrk="1" fontAlgn="base" latinLnBrk="0" hangingPunct="1">
              <a:lnSpc>
                <a:spcPct val="90000"/>
              </a:lnSpc>
              <a:spcBef>
                <a:spcPct val="20000"/>
              </a:spcBef>
              <a:spcAft>
                <a:spcPct val="0"/>
              </a:spcAft>
              <a:buClr>
                <a:srgbClr val="F49100"/>
              </a:buClr>
              <a:buSzPct val="70000"/>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İl mülki sınırları içinde kalmak kaydıyla memur ve    hizmetlinin asıl görevli olduğu veya    ikametgâhının bulunduğu ilçe belediye sınırları içinde kalan ve yerleşim özellikleri bakımından </a:t>
            </a: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4" action="ppaction://hlinkfile"/>
              </a:rPr>
              <a:t>bütünlük arz eden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yerler ile;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 Belediye sınırları dışında kalmakla birlikte                yerleşim özellikleri bakımından bu yerlerin devamı niteliğindeki mahaller ve kurumlarınca sağlanan taşıt araçları ile gidilip gelinebilen yerleri ifade eder. </a:t>
            </a:r>
            <a:r>
              <a:rPr kumimoji="0" lang="tr-TR" sz="2400" b="0" i="0" u="none" strike="noStrike" kern="0" cap="none" spc="0" normalizeH="0" baseline="0" noProof="0" dirty="0" smtClean="0">
                <a:ln>
                  <a:noFill/>
                </a:ln>
                <a:solidFill>
                  <a:srgbClr val="FF0000"/>
                </a:solidFill>
                <a:effectLst/>
                <a:uLnTx/>
                <a:uFillTx/>
                <a:latin typeface="Arial"/>
                <a:ea typeface="+mn-ea"/>
                <a:cs typeface="+mn-cs"/>
              </a:rPr>
              <a:t>(</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Değişik: 10/9/2014 - 6552/89 </a:t>
            </a:r>
            <a:r>
              <a:rPr kumimoji="0" lang="tr-TR" sz="2400" b="1" i="0" u="none" strike="noStrike" kern="0" cap="none" spc="0" normalizeH="0" baseline="0" noProof="0" dirty="0" err="1" smtClean="0">
                <a:ln>
                  <a:noFill/>
                </a:ln>
                <a:solidFill>
                  <a:srgbClr val="FF0000"/>
                </a:solidFill>
                <a:effectLst/>
                <a:uLnTx/>
                <a:uFillTx/>
                <a:latin typeface="Arial"/>
                <a:ea typeface="+mn-ea"/>
                <a:cs typeface="+mn-cs"/>
              </a:rPr>
              <a:t>md.</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lang="tr-TR" sz="2400" b="1" kern="0" dirty="0">
              <a:solidFill>
                <a:srgbClr val="FF0000"/>
              </a:solidFill>
              <a:effectLst>
                <a:outerShdw blurRad="38100" dist="38100" dir="2700000" algn="tl">
                  <a:srgbClr val="000000">
                    <a:alpha val="43137"/>
                  </a:srgbClr>
                </a:outerShdw>
              </a:effectLst>
              <a:latin typeface="Arial"/>
            </a:endParaRPr>
          </a:p>
          <a:p>
            <a:pPr marL="0" marR="0" lvl="0" indent="0" algn="just" defTabSz="914400" rtl="0" eaLnBrk="1" fontAlgn="base" latinLnBrk="0" hangingPunct="1">
              <a:lnSpc>
                <a:spcPct val="90000"/>
              </a:lnSpc>
              <a:spcBef>
                <a:spcPct val="20000"/>
              </a:spcBef>
              <a:spcAft>
                <a:spcPct val="0"/>
              </a:spcAft>
              <a:buClr>
                <a:srgbClr val="F49100"/>
              </a:buClr>
              <a:buSzPct val="70000"/>
              <a:buNone/>
              <a:tabLst/>
              <a:defRPr/>
            </a:pPr>
            <a:r>
              <a:rPr kumimoji="0" lang="tr-TR"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hlinkClick r:id="rId5" action="ppaction://hlinkfile"/>
              </a:rPr>
              <a:t>Harcırah Kanunu Genel Tebliği</a:t>
            </a:r>
            <a:r>
              <a:rPr kumimoji="0" lang="tr-TR" sz="2400" b="1" i="0" u="none" strike="noStrike" kern="0" cap="none" spc="0" normalizeH="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hlinkClick r:id="rId5" action="ppaction://hlinkfile"/>
              </a:rPr>
              <a:t> Seri No :39</a:t>
            </a:r>
            <a:endParaRPr kumimoji="0" lang="tr-TR" sz="2400" b="0"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endParaRPr>
          </a:p>
        </p:txBody>
      </p:sp>
    </p:spTree>
    <p:extLst>
      <p:ext uri="{BB962C8B-B14F-4D97-AF65-F5344CB8AC3E}">
        <p14:creationId xmlns:p14="http://schemas.microsoft.com/office/powerpoint/2010/main" val="1066020367"/>
      </p:ext>
    </p:extLst>
  </p:cSld>
  <p:clrMapOvr>
    <a:masterClrMapping/>
  </p:clrMapOvr>
  <mc:AlternateContent xmlns:mc="http://schemas.openxmlformats.org/markup-compatibility/2006">
    <mc:Choice xmlns:p14="http://schemas.microsoft.com/office/powerpoint/2010/main" Requires="p14">
      <p:transition>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839D97-71E3-44DA-B944-B6036899FDD0}"/>
</file>

<file path=customXml/itemProps2.xml><?xml version="1.0" encoding="utf-8"?>
<ds:datastoreItem xmlns:ds="http://schemas.openxmlformats.org/officeDocument/2006/customXml" ds:itemID="{17FAD1EA-73CB-4F49-8F9D-7D8CD0861662}"/>
</file>

<file path=customXml/itemProps3.xml><?xml version="1.0" encoding="utf-8"?>
<ds:datastoreItem xmlns:ds="http://schemas.openxmlformats.org/officeDocument/2006/customXml" ds:itemID="{DDE949A6-BF8B-4EDE-8C95-D16C98D16C1B}"/>
</file>

<file path=docProps/app.xml><?xml version="1.0" encoding="utf-8"?>
<Properties xmlns="http://schemas.openxmlformats.org/officeDocument/2006/extended-properties" xmlns:vt="http://schemas.openxmlformats.org/officeDocument/2006/docPropsVTypes">
  <Template>Office Theme</Template>
  <TotalTime>6037</TotalTime>
  <Words>2866</Words>
  <Application>Microsoft Office PowerPoint</Application>
  <PresentationFormat>Ekran Gösterisi (4:3)</PresentationFormat>
  <Paragraphs>329</Paragraphs>
  <Slides>44</Slides>
  <Notes>1</Notes>
  <HiddenSlides>1</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Fatih BEDİR</dc:creator>
  <cp:lastModifiedBy>TTL</cp:lastModifiedBy>
  <cp:revision>484</cp:revision>
  <cp:lastPrinted>2019-09-16T07:50:34Z</cp:lastPrinted>
  <dcterms:created xsi:type="dcterms:W3CDTF">2019-08-05T11:18:17Z</dcterms:created>
  <dcterms:modified xsi:type="dcterms:W3CDTF">2021-10-27T10:24:20Z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