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56" r:id="rId2"/>
    <p:sldId id="257" r:id="rId3"/>
    <p:sldId id="261" r:id="rId4"/>
    <p:sldId id="259" r:id="rId5"/>
    <p:sldId id="260" r:id="rId6"/>
    <p:sldId id="262" r:id="rId7"/>
    <p:sldId id="258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nur TINGIR" initials="OT" lastIdx="2" clrIdx="0">
    <p:extLst>
      <p:ext uri="{19B8F6BF-5375-455C-9EA6-DF929625EA0E}">
        <p15:presenceInfo xmlns:p15="http://schemas.microsoft.com/office/powerpoint/2012/main" userId="S-1-5-21-1486330351-2351234954-4223307448-2442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2D6EC672-F11A-4F3C-8D4B-C6B18B5EB1D0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2A19998D-6702-419E-9D49-87C9B3A8F8B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23102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C672-F11A-4F3C-8D4B-C6B18B5EB1D0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998D-6702-419E-9D49-87C9B3A8F8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1100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C672-F11A-4F3C-8D4B-C6B18B5EB1D0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998D-6702-419E-9D49-87C9B3A8F8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343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C672-F11A-4F3C-8D4B-C6B18B5EB1D0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998D-6702-419E-9D49-87C9B3A8F8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900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C672-F11A-4F3C-8D4B-C6B18B5EB1D0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998D-6702-419E-9D49-87C9B3A8F8B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203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C672-F11A-4F3C-8D4B-C6B18B5EB1D0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998D-6702-419E-9D49-87C9B3A8F8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0112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C672-F11A-4F3C-8D4B-C6B18B5EB1D0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998D-6702-419E-9D49-87C9B3A8F8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8605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C672-F11A-4F3C-8D4B-C6B18B5EB1D0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998D-6702-419E-9D49-87C9B3A8F8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007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C672-F11A-4F3C-8D4B-C6B18B5EB1D0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998D-6702-419E-9D49-87C9B3A8F8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29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C672-F11A-4F3C-8D4B-C6B18B5EB1D0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998D-6702-419E-9D49-87C9B3A8F8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91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C672-F11A-4F3C-8D4B-C6B18B5EB1D0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998D-6702-419E-9D49-87C9B3A8F8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015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2D6EC672-F11A-4F3C-8D4B-C6B18B5EB1D0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A19998D-6702-419E-9D49-87C9B3A8F8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759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176329" y="1396978"/>
            <a:ext cx="5972176" cy="212727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cap="none" dirty="0" smtClean="0"/>
              <a:t>Tarım ve Orman Bakanlığı </a:t>
            </a:r>
            <a:br>
              <a:rPr lang="tr-TR" sz="3600" cap="none" dirty="0" smtClean="0"/>
            </a:br>
            <a:r>
              <a:rPr lang="tr-TR" sz="3600" cap="none" dirty="0" smtClean="0"/>
              <a:t>Personel Genel Müdürlüğü</a:t>
            </a:r>
            <a:br>
              <a:rPr lang="tr-TR" sz="3600" cap="none" dirty="0" smtClean="0"/>
            </a:br>
            <a:r>
              <a:rPr lang="tr-TR" sz="3600" cap="none" dirty="0" smtClean="0"/>
              <a:t/>
            </a:r>
            <a:br>
              <a:rPr lang="tr-TR" sz="3600" cap="none" dirty="0" smtClean="0"/>
            </a:br>
            <a:r>
              <a:rPr lang="tr-TR" sz="3600" cap="none" dirty="0" smtClean="0"/>
              <a:t>Hizmet Kontrol Çalışma Grubu</a:t>
            </a:r>
            <a:endParaRPr lang="tr-TR" sz="3600" cap="none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746581" y="4899255"/>
            <a:ext cx="6831673" cy="587146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Şube Müdürü : Cemil Özgür TOMAR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0892" y="196699"/>
            <a:ext cx="1543050" cy="149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5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İçerik Yer Tutucusu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67" y="363479"/>
            <a:ext cx="4284708" cy="59611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00" y="919923"/>
            <a:ext cx="6663151" cy="48482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2563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257425"/>
            <a:ext cx="11296650" cy="158115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Gayri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faal olan personel ( emekli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istifa, görevden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çıkarılan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vb.) kurumla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ilişiği kesilenlerin işlemleri  PBYS  üzerinden 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HİTAP’a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gönderilir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işlemleri taşra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teşkilatlarının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yapma yetkisi yoktur. Sadece Genel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Müdürlüğümüzce yapılabilmektedir.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55275" cy="11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52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466850"/>
            <a:ext cx="11182350" cy="4467225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Kurumlara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zamanında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HİTAP’a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girilmeyen bilgiler için İdari Para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Cezası </a:t>
            </a: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İPC)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kesilmesi,</a:t>
            </a: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5510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  Sosyal Sigortalar ve Genel  Sağlık Sigortası Kanunun 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102.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maddesinin birinci fıkrasının (i) bendine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04/04/2005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tarihli ve 6645 sayılı Kanunun 48 inci maddesi ile eklenen paragraf; 4 üncü maddenin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birinci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fıkrasının (c) bendi kapsamında bulunan sigortalılarının hizmet bilgilerinin 100 üncü madde kapsamında kurumca oluşturulan yazılım programına bilgi girişi yapması gereken işyerlerince,   Kurumca belirlenen süre içinde elektronik ortamda kuruma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hiç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gönderilmemesi halinde aylık brüt asgari ücretin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beşte biri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(1/5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gönderilmesi halinde ise sigortalı başına aylık brüt asgari ücretin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onda biri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(1/10)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tutarında, İPC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uygulanır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Ancak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İPC  ilgili yılın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aralık ayından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geçerli olan brüt asgari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ücretinin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yirmi dört katını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geçemez hükmüne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amirdir.</a:t>
            </a: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İPC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hesabında 4857 sayılı İş kanunun 39 uncu maddesine göre 16 yaşından büyükler için saptanan asgari ücret esas alınır.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55275" cy="11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84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idx="1"/>
          </p:nvPr>
        </p:nvSpPr>
        <p:spPr>
          <a:xfrm>
            <a:off x="0" y="1400175"/>
            <a:ext cx="11287125" cy="546735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Sosyal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Sigorta İşlemleri Yönetmeliğinin ek 6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ıncı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maddesine göre ise ‘Kamu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İdareleri, birinci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fıkrada belirtilen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bilgileri şu şekildedir;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14/04/2012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tarihinde görevde olan sigortalılar için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31/08/2015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(dahil) tarihine kadar,</a:t>
            </a:r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14/04/2012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tarihi ile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31/08/2015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tarihi arasında ilk defa veya tekrar atanan sigortalılar için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02/11/2015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(dahil) tarihine kadar,</a:t>
            </a:r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01/09/2015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tarihinden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itibaren ilk defa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tekrar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naklen atanan sigortalılar için göreve başladıkları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tarihten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itibaren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 gün içinde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(a), (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b), (c) bentlerinde belirtilen sigortalıların sisteme aktarılan bilgilerinde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herhangi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değişiklik olması halinde değişikliğin yapıldığı/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onaylandığı, belgenin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ibraz edildiği tarihten itibaren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 gün içinde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14/04/2012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tarihinden önce herhangi bir nedenle görevinden ayrılmış olan sigortalılar için (emeklilik ile naklen tayin olanlar hariç) </a:t>
            </a: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02/07/2018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(dahil) tarihine kadar,</a:t>
            </a:r>
          </a:p>
          <a:p>
            <a:pPr marL="0" indent="0">
              <a:buNone/>
            </a:pP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HİTAP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‘a aktarmak suretiyle kuruma gönderir.</a:t>
            </a:r>
          </a:p>
          <a:p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55275" cy="11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03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286001"/>
            <a:ext cx="11449050" cy="21336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İdari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Cezalarını (İPC) ;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Kuruma itiraz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edilmeden veya yargı yoluna başvurulmadan önce tebliğ tarihinden 15 gün içerisinde peşin ödenmesi halinde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¼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oranında indirim yapılır .Peşin ödeme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İPC’na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karşı yargı yoluna başvurma hakkını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etkilemez.</a:t>
            </a: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Mahkemeye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başvurulması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İPC’nin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takip ve tahsilini durdurmaz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Tebliğ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tarihinden 15 gün içinde ödenmeyen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İPC’ler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gecikme cezası ve gecikme zammı ile birlikte tahsil edilir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55275" cy="11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37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95197" y="3552826"/>
            <a:ext cx="8595360" cy="50482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BENİ DİNLEDİĞİNİZ İÇİN TEŞEKKÜR EDERİM.</a:t>
            </a:r>
          </a:p>
          <a:p>
            <a:pPr algn="ctr"/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0559" y="840618"/>
            <a:ext cx="1704636" cy="1647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89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439400"/>
            <a:ext cx="11401425" cy="5028075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Hizmet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Takip Programı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14/04/2012 tarihli ve 28624 sayılı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Resmi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Gazete’de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yayımlanan 5510 sayılı Kanunun 4 üncü maddesinin birinci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fıkrasının (c)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bendi  kapsamında sigortalı sayılanların Hizmet bilgilerinin Elektronik ortama aktarılması hakkında tebliğ ile yürürlüğe girmiştir.</a:t>
            </a: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Burada </a:t>
            </a: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4/1-c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Sigortalı sayılanlar şunlardır;</a:t>
            </a:r>
          </a:p>
          <a:p>
            <a:pPr marL="457200" indent="-457200">
              <a:buClrTx/>
              <a:buSzPct val="100000"/>
              <a:buFont typeface="+mj-lt"/>
              <a:buAutoNum type="alphaLcParenR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657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 Kanunun 4 üncü maddesinin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bendi kapsamında kamu kurum ve kuruluşlarında bir kadro/pozisyona atanarak asli ve sürekli kamu hizmetini yürüten memurlar ile personel kanunlarında 5510 sayılı Kanunun 4 üncü maddesinin birinci fıkrasının (a) bendi kapsamında sigortalı olması öngörülmemiş olan kadro karşılığı sözleşmeli olarak çalışan personel 5510 sayılı Kanunun 4 üncü maddesinin birinci fıkrasının (c) bendi kapsamında sigortalı sayılmaktadır.</a:t>
            </a:r>
          </a:p>
          <a:p>
            <a:pPr marL="457200" indent="-457200">
              <a:buClrTx/>
              <a:buSzPct val="100000"/>
              <a:buFont typeface="+mj-lt"/>
              <a:buAutoNum type="alphaLcParenR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Ayrıca, Cumhurbaşkanı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Yardımcıları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Bakanlar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Türkiye Büyük Millet Meclisi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Üyeleri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Belediye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aşkanları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il encümeninin seçimle gelen üyeleri, kamu çalışanlarının kurduğu sendikalar ve konfederasyonları ile sendika şubelerinin başkanlıkları ve yönetim kurullarına seçilenlerden ücretsiz izne ayrılanlar da 5510 sayılı Kanunun 4 üncü maddesinin birinci fıkrasının (c) bendi kapsamında sigortalı sayılmaktadır.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55275" cy="11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414714"/>
            <a:ext cx="11285621" cy="404261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HİTAP Nedir ? , PBYS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Nedir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HİTAP (Hizmet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Takip Programı</a:t>
            </a: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4/c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sigortalılarının ,atanma, nakil, derece, kademe, terfi, unvan değişikliği,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üretsiz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izin, açık süre ,gösterge, gibi özlük bilgilerinin  ve toplam hizmet süreleri ile hizmet kayıtlarına göre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emekliliğe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olunan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bilgisinin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 aldığı SGK programıdır. Yani kamu görevlilerinin bütün özlük işlemelerinin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(ilk işe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girişten emekli olana kadar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takip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edildiği bir sistemdir.</a:t>
            </a: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PBYS (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Personel Bilgi Yönetim Sistemi):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Bakanlığımız merkez ve taşra teşkilatlarında çalışan memur ve  sözleşmeli personellerin iş ve işlemlerinin yapıldığı bir programdır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programda memur ve sözleşmeli personeller yalnızca kendileri ile alakalı kimlik bilgileri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özlük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bilgileri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izin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bilgileri, Disiplin bilgileri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Diğer Hizmetler (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 sektörde geçen süreler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ödül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 cezalar ile hizmet cetvellerini görebilmektedirler.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55275" cy="11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61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idx="1"/>
          </p:nvPr>
        </p:nvSpPr>
        <p:spPr>
          <a:xfrm>
            <a:off x="0" y="1257301"/>
            <a:ext cx="11270581" cy="5600699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Tarım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Orman Bakanlığının  kurulmasından sonra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01/02/2019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tarihinde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PBYS (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Personel Bilgi Yönetim Sistemi) kullanıma açılmıştır.</a:t>
            </a: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Bu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tarihten itibaren  Bakanlığımız personelinin HİTAP kayıt desenin de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istenilen;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Özlük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nüfus</a:t>
            </a:r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Hizmet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belgesi</a:t>
            </a:r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Öğrenim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durumu</a:t>
            </a:r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Lisansüstü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öğrenim/kurs</a:t>
            </a:r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Tashih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kaza-i rüşt kararı (ergin kılınma)</a:t>
            </a:r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kanunlara tabi hizmetler(Özel sektör SGK gibi)</a:t>
            </a:r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Askerlik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Tazminat(Yabancı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  tazminatı gibi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55275" cy="11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32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idx="1"/>
          </p:nvPr>
        </p:nvSpPr>
        <p:spPr>
          <a:xfrm>
            <a:off x="0" y="1396164"/>
            <a:ext cx="11197389" cy="3978443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SzPct val="100000"/>
              <a:buAutoNum type="arabicPeriod" startAt="9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Unvan</a:t>
            </a:r>
          </a:p>
          <a:p>
            <a:pPr marL="457200" indent="-457200">
              <a:buClr>
                <a:schemeClr val="tx1"/>
              </a:buClr>
              <a:buSzPct val="100000"/>
              <a:buAutoNum type="arabicPeriod" startAt="9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Açık süre</a:t>
            </a:r>
          </a:p>
          <a:p>
            <a:pPr marL="457200" indent="-457200">
              <a:buClr>
                <a:schemeClr val="tx1"/>
              </a:buClr>
              <a:buSzPct val="100000"/>
              <a:buAutoNum type="arabicPeriod" startAt="9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Borçlanılan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 (Askerlik Borçlanması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Doğum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Borçlanması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gibi)</a:t>
            </a:r>
          </a:p>
          <a:p>
            <a:pPr marL="457200" indent="-457200">
              <a:buClr>
                <a:schemeClr val="tx1"/>
              </a:buClr>
              <a:buSzPct val="100000"/>
              <a:buAutoNum type="arabicPeriod" startAt="9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İtibari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 süresi(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Ağır,yıpratıcı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zehirleyici işlerde çalışan sigortalıların sigortalılık sürelerine farazi bir süre eklenmek suretiyle daha erken emekli olmalarına olanak veren bir süredir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İtibari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 süresi fiili bir çalışmaya dayanmaz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457200" indent="-457200">
              <a:buClr>
                <a:schemeClr val="tx1"/>
              </a:buClr>
              <a:buSzPct val="100000"/>
              <a:buAutoNum type="arabicPeriod" startAt="9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Emeklilik bilgileri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PBYS vasıtası ile Hitap ‘a otomatik olarak aktarılmaktadır.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55275" cy="11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49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idx="1"/>
          </p:nvPr>
        </p:nvSpPr>
        <p:spPr>
          <a:xfrm>
            <a:off x="0" y="2129089"/>
            <a:ext cx="11157284" cy="3336758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Bakanlığımız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Çalışma ve Sosyal Güvenlik Bakanlığı arasında yapılan bir protokolle bu iki sistem birbirleri ile entegre olarak çalışmaktadır.</a:t>
            </a: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PBYS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sistemine  merkez ve taşra teşkilatlarının personel birimlerinden  yetkilendirilen kişiler giriş yapabilmektedir.</a:t>
            </a: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PBYS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sistemine merkez ve taşra teşkilatları tarafından girilen bilgiler  o iş gününün sonunda gece saat 24.00 dan sonra HİTAP sistemine otomatik olarak aktarılmaktadır. Bazen sistemlerden kaynaklı bir durum olursa güncellemeler daha sonra ki günlere sarkabilmektedir.</a:t>
            </a:r>
          </a:p>
          <a:p>
            <a:pPr>
              <a:buClr>
                <a:schemeClr val="tx1"/>
              </a:buClr>
              <a:buSzPct val="100000"/>
            </a:pP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55275" cy="11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69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344529"/>
            <a:ext cx="10615863" cy="54102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HİTAP (Hizmet Takip Programı) Kamu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 ve kuruluşlarının yürürlüğe girdiği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14/04/2012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tarihinden itibaren ;</a:t>
            </a:r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Aktif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görev yapan</a:t>
            </a:r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İlk defa veya tekrar atanan </a:t>
            </a:r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Naklen atanan</a:t>
            </a:r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tebliğin yürürlüğe girdiği tarihten önce herhangi bir nedenle görevlerinden ayrılmış olan personel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için(kurum dışı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naklen tayin olanlar hariç) istifa görevden çıkarılanlar vb.</a:t>
            </a:r>
          </a:p>
          <a:p>
            <a:pPr marL="0" indent="0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Personel Bilgilerinin HİTAP sistemine aktarılması gerekmektedir.</a:t>
            </a:r>
          </a:p>
          <a:p>
            <a:pPr marL="0" indent="0">
              <a:buNone/>
            </a:pPr>
            <a:endParaRPr lang="tr-TR" sz="22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55275" cy="11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17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483519"/>
            <a:ext cx="11382375" cy="165985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Kurumlar arası nakil geçişler ile Bakanlığımıza bağlı  ve ilgili kuruluşlardan geçen personelin nakil alım işlemleri sadece birimimizce HİTAP  üzerinden  yapılmakta olup, ilgili personelin bütün bilgileri PBYS sitemine aktarılmaktadır.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55275" cy="11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15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idx="1"/>
          </p:nvPr>
        </p:nvSpPr>
        <p:spPr>
          <a:xfrm>
            <a:off x="0" y="1865313"/>
            <a:ext cx="11249025" cy="2582862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Memuriyetten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 askerliğini yedek subay olarak yapanlar ,memuriyete ilk başlama tarihi  terhis belgesinde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safahatlı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asteğmenliğe </a:t>
            </a:r>
            <a:r>
              <a:rPr 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nasb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tarihi memuriyete ilk başlama tarihi olarak esas alınmaktadır.(e- devletten alına askerlik durum belgesi geçerli değildir.)Bu belgenin askerlik şubesinden alınması esastır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Terhis 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belgesinde bu tarih,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kıtasına /kurumuna katılış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tarihi olarak belirtilen tarihtir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Askerliğini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 olarak yapan kişilerin ,askerliği başlama tarihi memuriyete başlama tarihini öne çekmez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55275" cy="11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16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51D7C39C1B8B0C418611E891EFC7D9C8" ma:contentTypeVersion="1" ma:contentTypeDescription="Yeni belge oluşturun." ma:contentTypeScope="" ma:versionID="c66a8c4b848cc5315524a28821a485d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4d4e3fdf9f7a112181f73f79ec0ec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217A819-F39E-4DA9-A488-6A120794E406}"/>
</file>

<file path=customXml/itemProps2.xml><?xml version="1.0" encoding="utf-8"?>
<ds:datastoreItem xmlns:ds="http://schemas.openxmlformats.org/officeDocument/2006/customXml" ds:itemID="{A7B863E2-445F-4E3C-86DD-0220872EB622}"/>
</file>

<file path=customXml/itemProps3.xml><?xml version="1.0" encoding="utf-8"?>
<ds:datastoreItem xmlns:ds="http://schemas.openxmlformats.org/officeDocument/2006/customXml" ds:itemID="{B4CF13D2-E383-48F8-AD3E-91E5A7044E8F}"/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TM03457515[[fn=Manzara]]</Template>
  <TotalTime>2070</TotalTime>
  <Words>1091</Words>
  <Application>Microsoft Office PowerPoint</Application>
  <PresentationFormat>Geniş ekran</PresentationFormat>
  <Paragraphs>53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1" baseType="lpstr">
      <vt:lpstr>Arial</vt:lpstr>
      <vt:lpstr>Century Schoolbook</vt:lpstr>
      <vt:lpstr>Times New Roman</vt:lpstr>
      <vt:lpstr>Wingdings</vt:lpstr>
      <vt:lpstr>Wingdings 2</vt:lpstr>
      <vt:lpstr>View</vt:lpstr>
      <vt:lpstr>Tarım ve Orman Bakanlığı  Personel Genel Müdürlüğü  Hizmet Kontrol Çalışma Grubu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Hizmet Kontrol Çalışma Grubu</dc:title>
  <dc:creator>Onur TINGIR</dc:creator>
  <cp:lastModifiedBy>Onur TINGIR</cp:lastModifiedBy>
  <cp:revision>41</cp:revision>
  <cp:lastPrinted>2024-02-14T12:40:32Z</cp:lastPrinted>
  <dcterms:created xsi:type="dcterms:W3CDTF">2024-02-12T08:33:56Z</dcterms:created>
  <dcterms:modified xsi:type="dcterms:W3CDTF">2024-02-15T11:20:11Z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0x01010051D7C39C1B8B0C418611E891EFC7D9C8</vt:lpwstr>
  </property>
</Properties>
</file>