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4039" r:id="rId4"/>
  </p:sldMasterIdLst>
  <p:notesMasterIdLst>
    <p:notesMasterId r:id="rId49"/>
  </p:notesMasterIdLst>
  <p:handoutMasterIdLst>
    <p:handoutMasterId r:id="rId50"/>
  </p:handoutMasterIdLst>
  <p:sldIdLst>
    <p:sldId id="500" r:id="rId5"/>
    <p:sldId id="517" r:id="rId6"/>
    <p:sldId id="563" r:id="rId7"/>
    <p:sldId id="577" r:id="rId8"/>
    <p:sldId id="578" r:id="rId9"/>
    <p:sldId id="579" r:id="rId10"/>
    <p:sldId id="580" r:id="rId11"/>
    <p:sldId id="581" r:id="rId12"/>
    <p:sldId id="582" r:id="rId13"/>
    <p:sldId id="562" r:id="rId14"/>
    <p:sldId id="518" r:id="rId15"/>
    <p:sldId id="515" r:id="rId16"/>
    <p:sldId id="516" r:id="rId17"/>
    <p:sldId id="519" r:id="rId18"/>
    <p:sldId id="498" r:id="rId19"/>
    <p:sldId id="495" r:id="rId20"/>
    <p:sldId id="520" r:id="rId21"/>
    <p:sldId id="521" r:id="rId22"/>
    <p:sldId id="560" r:id="rId23"/>
    <p:sldId id="523" r:id="rId24"/>
    <p:sldId id="564" r:id="rId25"/>
    <p:sldId id="533" r:id="rId26"/>
    <p:sldId id="565" r:id="rId27"/>
    <p:sldId id="539" r:id="rId28"/>
    <p:sldId id="547" r:id="rId29"/>
    <p:sldId id="537" r:id="rId30"/>
    <p:sldId id="546" r:id="rId31"/>
    <p:sldId id="569" r:id="rId32"/>
    <p:sldId id="570" r:id="rId33"/>
    <p:sldId id="571" r:id="rId34"/>
    <p:sldId id="549" r:id="rId35"/>
    <p:sldId id="542" r:id="rId36"/>
    <p:sldId id="566" r:id="rId37"/>
    <p:sldId id="536" r:id="rId38"/>
    <p:sldId id="567" r:id="rId39"/>
    <p:sldId id="548" r:id="rId40"/>
    <p:sldId id="557" r:id="rId41"/>
    <p:sldId id="559" r:id="rId42"/>
    <p:sldId id="558" r:id="rId43"/>
    <p:sldId id="552" r:id="rId44"/>
    <p:sldId id="572" r:id="rId45"/>
    <p:sldId id="574" r:id="rId46"/>
    <p:sldId id="576" r:id="rId47"/>
    <p:sldId id="556" r:id="rId48"/>
  </p:sldIdLst>
  <p:sldSz cx="9144000" cy="6858000" type="screen4x3"/>
  <p:notesSz cx="6761163" cy="9942513"/>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7A5DCF02-DC90-4F02-8983-3EBEF6F114C4}">
          <p14:sldIdLst>
            <p14:sldId id="500"/>
          </p14:sldIdLst>
        </p14:section>
        <p14:section name="Başlıksız Bölüm" id="{F95D17CC-1599-449F-B779-DAFCB47E206D}">
          <p14:sldIdLst>
            <p14:sldId id="517"/>
            <p14:sldId id="563"/>
            <p14:sldId id="577"/>
            <p14:sldId id="578"/>
            <p14:sldId id="579"/>
            <p14:sldId id="580"/>
            <p14:sldId id="581"/>
            <p14:sldId id="582"/>
            <p14:sldId id="562"/>
            <p14:sldId id="518"/>
            <p14:sldId id="515"/>
            <p14:sldId id="516"/>
            <p14:sldId id="519"/>
            <p14:sldId id="498"/>
            <p14:sldId id="495"/>
            <p14:sldId id="520"/>
            <p14:sldId id="521"/>
            <p14:sldId id="560"/>
            <p14:sldId id="523"/>
            <p14:sldId id="564"/>
            <p14:sldId id="533"/>
            <p14:sldId id="565"/>
            <p14:sldId id="539"/>
            <p14:sldId id="547"/>
            <p14:sldId id="537"/>
            <p14:sldId id="546"/>
            <p14:sldId id="569"/>
            <p14:sldId id="570"/>
            <p14:sldId id="571"/>
            <p14:sldId id="549"/>
            <p14:sldId id="542"/>
            <p14:sldId id="566"/>
            <p14:sldId id="536"/>
            <p14:sldId id="567"/>
            <p14:sldId id="548"/>
            <p14:sldId id="557"/>
            <p14:sldId id="559"/>
            <p14:sldId id="558"/>
            <p14:sldId id="552"/>
            <p14:sldId id="572"/>
            <p14:sldId id="574"/>
            <p14:sldId id="576"/>
            <p14:sldId id="556"/>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P" initials="H" lastIdx="1" clrIdx="0">
    <p:extLst>
      <p:ext uri="{19B8F6BF-5375-455C-9EA6-DF929625EA0E}">
        <p15:presenceInfo xmlns:p15="http://schemas.microsoft.com/office/powerpoint/2012/main" userId="HP"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A281C"/>
    <a:srgbClr val="7BB800"/>
    <a:srgbClr val="F1A776"/>
    <a:srgbClr val="6AAC91"/>
    <a:srgbClr val="C04E00"/>
    <a:srgbClr val="228994"/>
    <a:srgbClr val="4BD0FF"/>
    <a:srgbClr val="F46400"/>
    <a:srgbClr val="EAF0D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8FB837D-C827-4EFA-A057-4D05807E0F7C}" styleName="Tema Uygulanmış Stil 1 - Vurgu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93296810-A885-4BE3-A3E7-6D5BEEA58F35}" styleName="Orta Stil 2 - Vurgu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Orta Stil 2 - Vurgu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8D230F3-CF80-4859-8CE7-A43EE81993B5}" styleName="Açık Stil 1 - Vurgu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12C8C85-51F0-491E-9774-3900AFEF0FD7}" styleName="Açık Stil 2 - Vurgu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35758FB7-9AC5-4552-8A53-C91805E547FA}" styleName="Tema Uygulanmış Stil 1 - Vurgu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27F97BB-C833-4FB7-BDE5-3F7075034690}" styleName="Tema Uygulanmış Stil 2 - Vurgu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0A1B5D5-9B99-4C35-A422-299274C87663}" styleName="Orta Stil 1 - Vurgu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38B1855-1B75-4FBE-930C-398BA8C253C6}" styleName="Tema Uygulanmış Stil 2 - Vurgu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84E427A-3D55-4303-BF80-6455036E1DE7}" styleName="Tema Uygulanmış Stil 1 - Vurgu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2A488322-F2BA-4B5B-9748-0D474271808F}" styleName="Orta Stil 3 - Vurgu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1946" autoAdjust="0"/>
  </p:normalViewPr>
  <p:slideViewPr>
    <p:cSldViewPr snapToGrid="0">
      <p:cViewPr varScale="1">
        <p:scale>
          <a:sx n="68" d="100"/>
          <a:sy n="68" d="100"/>
        </p:scale>
        <p:origin x="1446" y="54"/>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handoutMaster" Target="handoutMasters/handoutMaster1.xml"/><Relationship Id="rId55"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8" Type="http://schemas.openxmlformats.org/officeDocument/2006/relationships/slide" Target="slides/slide4.xml"/><Relationship Id="rId51" Type="http://schemas.openxmlformats.org/officeDocument/2006/relationships/commentAuthors" Target="commentAuthor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a:extLst>
              <a:ext uri="{FF2B5EF4-FFF2-40B4-BE49-F238E27FC236}">
                <a16:creationId xmlns:a16="http://schemas.microsoft.com/office/drawing/2014/main" id="{5B5905D1-AFFC-4C4D-A6DC-599F2D0C30BB}"/>
              </a:ext>
            </a:extLst>
          </p:cNvPr>
          <p:cNvSpPr>
            <a:spLocks noGrp="1"/>
          </p:cNvSpPr>
          <p:nvPr>
            <p:ph type="hdr" sz="quarter"/>
          </p:nvPr>
        </p:nvSpPr>
        <p:spPr>
          <a:xfrm>
            <a:off x="0" y="0"/>
            <a:ext cx="2930525" cy="498475"/>
          </a:xfrm>
          <a:prstGeom prst="rect">
            <a:avLst/>
          </a:prstGeom>
        </p:spPr>
        <p:txBody>
          <a:bodyPr vert="horz" lIns="91440" tIns="45720" rIns="91440" bIns="45720" rtlCol="0"/>
          <a:lstStyle>
            <a:lvl1pPr algn="l">
              <a:defRPr sz="1200"/>
            </a:lvl1pPr>
          </a:lstStyle>
          <a:p>
            <a:r>
              <a:rPr lang="tr-TR"/>
              <a:t>KADRO VE TERFİ İŞLEMLERİ DAİRE BAŞKANLIĞI</a:t>
            </a:r>
          </a:p>
        </p:txBody>
      </p:sp>
      <p:sp>
        <p:nvSpPr>
          <p:cNvPr id="3" name="Veri Yer Tutucusu 2">
            <a:extLst>
              <a:ext uri="{FF2B5EF4-FFF2-40B4-BE49-F238E27FC236}">
                <a16:creationId xmlns:a16="http://schemas.microsoft.com/office/drawing/2014/main" id="{89250930-C07D-4552-ADD5-F6787A793153}"/>
              </a:ext>
            </a:extLst>
          </p:cNvPr>
          <p:cNvSpPr>
            <a:spLocks noGrp="1"/>
          </p:cNvSpPr>
          <p:nvPr>
            <p:ph type="dt" sz="quarter" idx="1"/>
          </p:nvPr>
        </p:nvSpPr>
        <p:spPr>
          <a:xfrm>
            <a:off x="3829050" y="0"/>
            <a:ext cx="2930525" cy="498475"/>
          </a:xfrm>
          <a:prstGeom prst="rect">
            <a:avLst/>
          </a:prstGeom>
        </p:spPr>
        <p:txBody>
          <a:bodyPr vert="horz" lIns="91440" tIns="45720" rIns="91440" bIns="45720" rtlCol="0"/>
          <a:lstStyle>
            <a:lvl1pPr algn="r">
              <a:defRPr sz="1200"/>
            </a:lvl1pPr>
          </a:lstStyle>
          <a:p>
            <a:fld id="{3A55FC34-8A97-4F1C-B0A3-BC9CACCFA505}" type="datetimeFigureOut">
              <a:rPr lang="tr-TR" smtClean="0"/>
              <a:t>14.11.2021</a:t>
            </a:fld>
            <a:endParaRPr lang="tr-TR"/>
          </a:p>
        </p:txBody>
      </p:sp>
      <p:sp>
        <p:nvSpPr>
          <p:cNvPr id="4" name="Alt Bilgi Yer Tutucusu 3">
            <a:extLst>
              <a:ext uri="{FF2B5EF4-FFF2-40B4-BE49-F238E27FC236}">
                <a16:creationId xmlns:a16="http://schemas.microsoft.com/office/drawing/2014/main" id="{7AAB3B70-F746-4C2F-A1EC-F8AE84577DDA}"/>
              </a:ext>
            </a:extLst>
          </p:cNvPr>
          <p:cNvSpPr>
            <a:spLocks noGrp="1"/>
          </p:cNvSpPr>
          <p:nvPr>
            <p:ph type="ftr" sz="quarter" idx="2"/>
          </p:nvPr>
        </p:nvSpPr>
        <p:spPr>
          <a:xfrm>
            <a:off x="0" y="9444038"/>
            <a:ext cx="2930525" cy="498475"/>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a:extLst>
              <a:ext uri="{FF2B5EF4-FFF2-40B4-BE49-F238E27FC236}">
                <a16:creationId xmlns:a16="http://schemas.microsoft.com/office/drawing/2014/main" id="{E029BE86-56BC-4ED2-9BB9-5862DE6B3628}"/>
              </a:ext>
            </a:extLst>
          </p:cNvPr>
          <p:cNvSpPr>
            <a:spLocks noGrp="1"/>
          </p:cNvSpPr>
          <p:nvPr>
            <p:ph type="sldNum" sz="quarter" idx="3"/>
          </p:nvPr>
        </p:nvSpPr>
        <p:spPr>
          <a:xfrm>
            <a:off x="3829050" y="9444038"/>
            <a:ext cx="2930525" cy="498475"/>
          </a:xfrm>
          <a:prstGeom prst="rect">
            <a:avLst/>
          </a:prstGeom>
        </p:spPr>
        <p:txBody>
          <a:bodyPr vert="horz" lIns="91440" tIns="45720" rIns="91440" bIns="45720" rtlCol="0" anchor="b"/>
          <a:lstStyle>
            <a:lvl1pPr algn="r">
              <a:defRPr sz="1200"/>
            </a:lvl1pPr>
          </a:lstStyle>
          <a:p>
            <a:fld id="{DD328F7D-70E1-4F91-A190-0BCE5AC9DC02}" type="slidenum">
              <a:rPr lang="tr-TR" smtClean="0"/>
              <a:t>‹#›</a:t>
            </a:fld>
            <a:endParaRPr lang="tr-TR"/>
          </a:p>
        </p:txBody>
      </p:sp>
    </p:spTree>
    <p:extLst>
      <p:ext uri="{BB962C8B-B14F-4D97-AF65-F5344CB8AC3E}">
        <p14:creationId xmlns:p14="http://schemas.microsoft.com/office/powerpoint/2010/main" val="418315472"/>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1" y="0"/>
            <a:ext cx="2929837" cy="498853"/>
          </a:xfrm>
          <a:prstGeom prst="rect">
            <a:avLst/>
          </a:prstGeom>
        </p:spPr>
        <p:txBody>
          <a:bodyPr vert="horz" lIns="91440" tIns="45720" rIns="91440" bIns="45720" rtlCol="0"/>
          <a:lstStyle>
            <a:lvl1pPr algn="l">
              <a:defRPr sz="1200"/>
            </a:lvl1pPr>
          </a:lstStyle>
          <a:p>
            <a:r>
              <a:rPr lang="tr-TR"/>
              <a:t>KADRO VE TERFİ İŞLEMLERİ DAİRE BAŞKANLIĞI</a:t>
            </a:r>
          </a:p>
        </p:txBody>
      </p:sp>
      <p:sp>
        <p:nvSpPr>
          <p:cNvPr id="3" name="Veri Yer Tutucusu 2"/>
          <p:cNvSpPr>
            <a:spLocks noGrp="1"/>
          </p:cNvSpPr>
          <p:nvPr>
            <p:ph type="dt" idx="1"/>
          </p:nvPr>
        </p:nvSpPr>
        <p:spPr>
          <a:xfrm>
            <a:off x="3829762" y="0"/>
            <a:ext cx="2929837" cy="498853"/>
          </a:xfrm>
          <a:prstGeom prst="rect">
            <a:avLst/>
          </a:prstGeom>
        </p:spPr>
        <p:txBody>
          <a:bodyPr vert="horz" lIns="91440" tIns="45720" rIns="91440" bIns="45720" rtlCol="0"/>
          <a:lstStyle>
            <a:lvl1pPr algn="r">
              <a:defRPr sz="1200"/>
            </a:lvl1pPr>
          </a:lstStyle>
          <a:p>
            <a:fld id="{EE62B6DB-D16D-41E8-BCE3-8941082A489A}" type="datetimeFigureOut">
              <a:rPr lang="tr-TR" smtClean="0"/>
              <a:t>14.11.2021</a:t>
            </a:fld>
            <a:endParaRPr lang="tr-TR"/>
          </a:p>
        </p:txBody>
      </p:sp>
      <p:sp>
        <p:nvSpPr>
          <p:cNvPr id="4" name="Slayt Görüntüsü Yer Tutucusu 3"/>
          <p:cNvSpPr>
            <a:spLocks noGrp="1" noRot="1" noChangeAspect="1"/>
          </p:cNvSpPr>
          <p:nvPr>
            <p:ph type="sldImg" idx="2"/>
          </p:nvPr>
        </p:nvSpPr>
        <p:spPr>
          <a:xfrm>
            <a:off x="1144588" y="1243013"/>
            <a:ext cx="4471987" cy="3354387"/>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76117" y="4784835"/>
            <a:ext cx="5408930" cy="3914865"/>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1" y="9443662"/>
            <a:ext cx="2929837" cy="498852"/>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29762" y="9443662"/>
            <a:ext cx="2929837" cy="498852"/>
          </a:xfrm>
          <a:prstGeom prst="rect">
            <a:avLst/>
          </a:prstGeom>
        </p:spPr>
        <p:txBody>
          <a:bodyPr vert="horz" lIns="91440" tIns="45720" rIns="91440" bIns="45720" rtlCol="0" anchor="b"/>
          <a:lstStyle>
            <a:lvl1pPr algn="r">
              <a:defRPr sz="1200"/>
            </a:lvl1pPr>
          </a:lstStyle>
          <a:p>
            <a:fld id="{A21BBC4E-D846-4B14-8F74-1215F138D081}" type="slidenum">
              <a:rPr lang="tr-TR" smtClean="0"/>
              <a:t>‹#›</a:t>
            </a:fld>
            <a:endParaRPr lang="tr-TR"/>
          </a:p>
        </p:txBody>
      </p:sp>
    </p:spTree>
    <p:extLst>
      <p:ext uri="{BB962C8B-B14F-4D97-AF65-F5344CB8AC3E}">
        <p14:creationId xmlns:p14="http://schemas.microsoft.com/office/powerpoint/2010/main" val="2712881374"/>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   </a:t>
            </a:r>
            <a:endParaRPr lang="tr-TR" dirty="0"/>
          </a:p>
        </p:txBody>
      </p:sp>
    </p:spTree>
    <p:extLst>
      <p:ext uri="{BB962C8B-B14F-4D97-AF65-F5344CB8AC3E}">
        <p14:creationId xmlns:p14="http://schemas.microsoft.com/office/powerpoint/2010/main" val="21570025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1144588" y="1243013"/>
            <a:ext cx="4471987" cy="3354387"/>
          </a:xfrm>
        </p:spPr>
      </p:sp>
      <p:sp>
        <p:nvSpPr>
          <p:cNvPr id="3" name="Not Yer Tutucusu 2"/>
          <p:cNvSpPr>
            <a:spLocks noGrp="1"/>
          </p:cNvSpPr>
          <p:nvPr>
            <p:ph type="body" idx="1"/>
          </p:nvPr>
        </p:nvSpPr>
        <p:spPr/>
        <p:txBody>
          <a:bodyPr/>
          <a:lstStyle/>
          <a:p>
            <a:endParaRPr lang="tr-TR" dirty="0"/>
          </a:p>
        </p:txBody>
      </p:sp>
    </p:spTree>
    <p:extLst>
      <p:ext uri="{BB962C8B-B14F-4D97-AF65-F5344CB8AC3E}">
        <p14:creationId xmlns:p14="http://schemas.microsoft.com/office/powerpoint/2010/main" val="18877591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1144588" y="1243013"/>
            <a:ext cx="4471987" cy="3354387"/>
          </a:xfrm>
        </p:spPr>
      </p:sp>
      <p:sp>
        <p:nvSpPr>
          <p:cNvPr id="3" name="Not Yer Tutucusu 2"/>
          <p:cNvSpPr>
            <a:spLocks noGrp="1"/>
          </p:cNvSpPr>
          <p:nvPr>
            <p:ph type="body" idx="1"/>
          </p:nvPr>
        </p:nvSpPr>
        <p:spPr/>
        <p:txBody>
          <a:bodyPr/>
          <a:lstStyle/>
          <a:p>
            <a:endParaRPr lang="tr-TR" dirty="0"/>
          </a:p>
        </p:txBody>
      </p:sp>
    </p:spTree>
    <p:extLst>
      <p:ext uri="{BB962C8B-B14F-4D97-AF65-F5344CB8AC3E}">
        <p14:creationId xmlns:p14="http://schemas.microsoft.com/office/powerpoint/2010/main" val="21916887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143000" y="1122363"/>
            <a:ext cx="6858000" cy="2387600"/>
          </a:xfrm>
        </p:spPr>
        <p:txBody>
          <a:bodyPr anchor="b"/>
          <a:lstStyle>
            <a:lvl1pPr algn="ctr">
              <a:defRPr sz="4500"/>
            </a:lvl1pPr>
          </a:lstStyle>
          <a:p>
            <a:r>
              <a:rPr lang="tr-TR"/>
              <a:t>Asıl başlık stili için tıklatın</a:t>
            </a:r>
          </a:p>
        </p:txBody>
      </p:sp>
      <p:sp>
        <p:nvSpPr>
          <p:cNvPr id="3" name="Alt Başlık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a:t>Asıl alt başlık stilini düzenlemek için tıklatın</a:t>
            </a:r>
          </a:p>
        </p:txBody>
      </p:sp>
      <p:sp>
        <p:nvSpPr>
          <p:cNvPr id="4" name="Veri Yer Tutucusu 3"/>
          <p:cNvSpPr>
            <a:spLocks noGrp="1"/>
          </p:cNvSpPr>
          <p:nvPr>
            <p:ph type="dt" sz="half" idx="10"/>
          </p:nvPr>
        </p:nvSpPr>
        <p:spPr/>
        <p:txBody>
          <a:bodyPr/>
          <a:lstStyle/>
          <a:p>
            <a:fld id="{C68BC877-CA99-4382-98D2-ACD4CC179BE8}" type="datetimeFigureOut">
              <a:rPr lang="tr-TR" smtClean="0"/>
              <a:t>14.11.2021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F48B665-D279-4DBC-9627-0054412332A1}" type="slidenum">
              <a:rPr lang="tr-TR" smtClean="0"/>
              <a:t>‹#›</a:t>
            </a:fld>
            <a:endParaRPr lang="tr-TR"/>
          </a:p>
        </p:txBody>
      </p:sp>
    </p:spTree>
    <p:extLst>
      <p:ext uri="{BB962C8B-B14F-4D97-AF65-F5344CB8AC3E}">
        <p14:creationId xmlns:p14="http://schemas.microsoft.com/office/powerpoint/2010/main" val="3725213258"/>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C68BC877-CA99-4382-98D2-ACD4CC179BE8}" type="datetimeFigureOut">
              <a:rPr lang="tr-TR" smtClean="0"/>
              <a:t>14.11.2021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F48B665-D279-4DBC-9627-0054412332A1}" type="slidenum">
              <a:rPr lang="tr-TR" smtClean="0"/>
              <a:t>‹#›</a:t>
            </a:fld>
            <a:endParaRPr lang="tr-TR"/>
          </a:p>
        </p:txBody>
      </p:sp>
    </p:spTree>
    <p:extLst>
      <p:ext uri="{BB962C8B-B14F-4D97-AF65-F5344CB8AC3E}">
        <p14:creationId xmlns:p14="http://schemas.microsoft.com/office/powerpoint/2010/main" val="177822910"/>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543675" y="365125"/>
            <a:ext cx="1971675"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628650" y="365125"/>
            <a:ext cx="5800725" cy="5811838"/>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C68BC877-CA99-4382-98D2-ACD4CC179BE8}" type="datetimeFigureOut">
              <a:rPr lang="tr-TR" smtClean="0"/>
              <a:t>14.11.2021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F48B665-D279-4DBC-9627-0054412332A1}" type="slidenum">
              <a:rPr lang="tr-TR" smtClean="0"/>
              <a:t>‹#›</a:t>
            </a:fld>
            <a:endParaRPr lang="tr-TR"/>
          </a:p>
        </p:txBody>
      </p:sp>
    </p:spTree>
    <p:extLst>
      <p:ext uri="{BB962C8B-B14F-4D97-AF65-F5344CB8AC3E}">
        <p14:creationId xmlns:p14="http://schemas.microsoft.com/office/powerpoint/2010/main" val="262432281"/>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Başlık Slaydı">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08828941"/>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İçerik">
    <p:spTree>
      <p:nvGrpSpPr>
        <p:cNvPr id="1" name=""/>
        <p:cNvGrpSpPr/>
        <p:nvPr/>
      </p:nvGrpSpPr>
      <p:grpSpPr>
        <a:xfrm>
          <a:off x="0" y="0"/>
          <a:ext cx="0" cy="0"/>
          <a:chOff x="0" y="0"/>
          <a:chExt cx="0" cy="0"/>
        </a:xfrm>
      </p:grpSpPr>
      <p:cxnSp>
        <p:nvCxnSpPr>
          <p:cNvPr id="8" name="Düz Bağlayıcı 7"/>
          <p:cNvCxnSpPr/>
          <p:nvPr userDrawn="1"/>
        </p:nvCxnSpPr>
        <p:spPr>
          <a:xfrm flipV="1">
            <a:off x="0" y="914399"/>
            <a:ext cx="9144000" cy="2136"/>
          </a:xfrm>
          <a:prstGeom prst="line">
            <a:avLst/>
          </a:prstGeom>
          <a:ln w="19050">
            <a:solidFill>
              <a:srgbClr val="7BB800"/>
            </a:solidFill>
          </a:ln>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userDrawn="1"/>
        </p:nvCxnSpPr>
        <p:spPr>
          <a:xfrm>
            <a:off x="0" y="961200"/>
            <a:ext cx="9144000" cy="0"/>
          </a:xfrm>
          <a:prstGeom prst="line">
            <a:avLst/>
          </a:prstGeom>
          <a:ln w="38100" cmpd="thinThick">
            <a:solidFill>
              <a:srgbClr val="DA281C"/>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131" y="0"/>
            <a:ext cx="989520" cy="989520"/>
          </a:xfrm>
          <a:prstGeom prst="rect">
            <a:avLst/>
          </a:prstGeom>
        </p:spPr>
      </p:pic>
    </p:spTree>
    <p:extLst>
      <p:ext uri="{BB962C8B-B14F-4D97-AF65-F5344CB8AC3E}">
        <p14:creationId xmlns:p14="http://schemas.microsoft.com/office/powerpoint/2010/main" val="1199206908"/>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Başlık Slaydı">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150368625"/>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İçerik">
    <p:spTree>
      <p:nvGrpSpPr>
        <p:cNvPr id="1" name=""/>
        <p:cNvGrpSpPr/>
        <p:nvPr/>
      </p:nvGrpSpPr>
      <p:grpSpPr>
        <a:xfrm>
          <a:off x="0" y="0"/>
          <a:ext cx="0" cy="0"/>
          <a:chOff x="0" y="0"/>
          <a:chExt cx="0" cy="0"/>
        </a:xfrm>
      </p:grpSpPr>
      <p:cxnSp>
        <p:nvCxnSpPr>
          <p:cNvPr id="8" name="Düz Bağlayıcı 7"/>
          <p:cNvCxnSpPr/>
          <p:nvPr userDrawn="1"/>
        </p:nvCxnSpPr>
        <p:spPr>
          <a:xfrm flipV="1">
            <a:off x="0" y="914399"/>
            <a:ext cx="9144000" cy="2136"/>
          </a:xfrm>
          <a:prstGeom prst="line">
            <a:avLst/>
          </a:prstGeom>
          <a:ln w="19050">
            <a:solidFill>
              <a:srgbClr val="7BB800"/>
            </a:solidFill>
          </a:ln>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userDrawn="1"/>
        </p:nvCxnSpPr>
        <p:spPr>
          <a:xfrm>
            <a:off x="0" y="961200"/>
            <a:ext cx="9144000" cy="0"/>
          </a:xfrm>
          <a:prstGeom prst="line">
            <a:avLst/>
          </a:prstGeom>
          <a:ln w="38100" cmpd="thinThick">
            <a:solidFill>
              <a:srgbClr val="DA281C"/>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77240" y="146861"/>
            <a:ext cx="989520" cy="989520"/>
          </a:xfrm>
          <a:prstGeom prst="rect">
            <a:avLst/>
          </a:prstGeom>
        </p:spPr>
      </p:pic>
    </p:spTree>
    <p:extLst>
      <p:ext uri="{BB962C8B-B14F-4D97-AF65-F5344CB8AC3E}">
        <p14:creationId xmlns:p14="http://schemas.microsoft.com/office/powerpoint/2010/main" val="2930919896"/>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_Başlık Slaydı">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20382119"/>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2_İçerik">
    <p:spTree>
      <p:nvGrpSpPr>
        <p:cNvPr id="1" name=""/>
        <p:cNvGrpSpPr/>
        <p:nvPr/>
      </p:nvGrpSpPr>
      <p:grpSpPr>
        <a:xfrm>
          <a:off x="0" y="0"/>
          <a:ext cx="0" cy="0"/>
          <a:chOff x="0" y="0"/>
          <a:chExt cx="0" cy="0"/>
        </a:xfrm>
      </p:grpSpPr>
      <p:cxnSp>
        <p:nvCxnSpPr>
          <p:cNvPr id="8" name="Düz Bağlayıcı 7"/>
          <p:cNvCxnSpPr/>
          <p:nvPr userDrawn="1"/>
        </p:nvCxnSpPr>
        <p:spPr>
          <a:xfrm flipV="1">
            <a:off x="0" y="914399"/>
            <a:ext cx="9144000" cy="2136"/>
          </a:xfrm>
          <a:prstGeom prst="line">
            <a:avLst/>
          </a:prstGeom>
          <a:ln w="19050">
            <a:solidFill>
              <a:srgbClr val="7BB800"/>
            </a:solidFill>
          </a:ln>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userDrawn="1"/>
        </p:nvCxnSpPr>
        <p:spPr>
          <a:xfrm>
            <a:off x="0" y="961200"/>
            <a:ext cx="9144000" cy="0"/>
          </a:xfrm>
          <a:prstGeom prst="line">
            <a:avLst/>
          </a:prstGeom>
          <a:ln w="38100" cmpd="thinThick">
            <a:solidFill>
              <a:srgbClr val="DA281C"/>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77240" y="146861"/>
            <a:ext cx="989520" cy="989520"/>
          </a:xfrm>
          <a:prstGeom prst="rect">
            <a:avLst/>
          </a:prstGeom>
        </p:spPr>
      </p:pic>
    </p:spTree>
    <p:extLst>
      <p:ext uri="{BB962C8B-B14F-4D97-AF65-F5344CB8AC3E}">
        <p14:creationId xmlns:p14="http://schemas.microsoft.com/office/powerpoint/2010/main" val="1142009789"/>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4_Başlık Slaydı">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301118806"/>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3_İçerik">
    <p:spTree>
      <p:nvGrpSpPr>
        <p:cNvPr id="1" name=""/>
        <p:cNvGrpSpPr/>
        <p:nvPr/>
      </p:nvGrpSpPr>
      <p:grpSpPr>
        <a:xfrm>
          <a:off x="0" y="0"/>
          <a:ext cx="0" cy="0"/>
          <a:chOff x="0" y="0"/>
          <a:chExt cx="0" cy="0"/>
        </a:xfrm>
      </p:grpSpPr>
      <p:cxnSp>
        <p:nvCxnSpPr>
          <p:cNvPr id="8" name="Düz Bağlayıcı 7"/>
          <p:cNvCxnSpPr/>
          <p:nvPr userDrawn="1"/>
        </p:nvCxnSpPr>
        <p:spPr>
          <a:xfrm flipV="1">
            <a:off x="0" y="914399"/>
            <a:ext cx="9144000" cy="2136"/>
          </a:xfrm>
          <a:prstGeom prst="line">
            <a:avLst/>
          </a:prstGeom>
          <a:ln w="19050">
            <a:solidFill>
              <a:srgbClr val="7BB800"/>
            </a:solidFill>
          </a:ln>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userDrawn="1"/>
        </p:nvCxnSpPr>
        <p:spPr>
          <a:xfrm>
            <a:off x="0" y="961200"/>
            <a:ext cx="9144000" cy="0"/>
          </a:xfrm>
          <a:prstGeom prst="line">
            <a:avLst/>
          </a:prstGeom>
          <a:ln w="38100" cmpd="thinThick">
            <a:solidFill>
              <a:srgbClr val="DA281C"/>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77240" y="146861"/>
            <a:ext cx="989520" cy="989520"/>
          </a:xfrm>
          <a:prstGeom prst="rect">
            <a:avLst/>
          </a:prstGeom>
        </p:spPr>
      </p:pic>
    </p:spTree>
    <p:extLst>
      <p:ext uri="{BB962C8B-B14F-4D97-AF65-F5344CB8AC3E}">
        <p14:creationId xmlns:p14="http://schemas.microsoft.com/office/powerpoint/2010/main" val="2194705163"/>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C68BC877-CA99-4382-98D2-ACD4CC179BE8}" type="datetimeFigureOut">
              <a:rPr lang="tr-TR" smtClean="0"/>
              <a:t>14.11.2021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F48B665-D279-4DBC-9627-0054412332A1}" type="slidenum">
              <a:rPr lang="tr-TR" smtClean="0"/>
              <a:t>‹#›</a:t>
            </a:fld>
            <a:endParaRPr lang="tr-TR"/>
          </a:p>
        </p:txBody>
      </p:sp>
    </p:spTree>
    <p:extLst>
      <p:ext uri="{BB962C8B-B14F-4D97-AF65-F5344CB8AC3E}">
        <p14:creationId xmlns:p14="http://schemas.microsoft.com/office/powerpoint/2010/main" val="3783374998"/>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5_Başlık Slaydı">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7820894"/>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4_İçerik">
    <p:spTree>
      <p:nvGrpSpPr>
        <p:cNvPr id="1" name=""/>
        <p:cNvGrpSpPr/>
        <p:nvPr/>
      </p:nvGrpSpPr>
      <p:grpSpPr>
        <a:xfrm>
          <a:off x="0" y="0"/>
          <a:ext cx="0" cy="0"/>
          <a:chOff x="0" y="0"/>
          <a:chExt cx="0" cy="0"/>
        </a:xfrm>
      </p:grpSpPr>
      <p:cxnSp>
        <p:nvCxnSpPr>
          <p:cNvPr id="8" name="Düz Bağlayıcı 7"/>
          <p:cNvCxnSpPr/>
          <p:nvPr userDrawn="1"/>
        </p:nvCxnSpPr>
        <p:spPr>
          <a:xfrm flipV="1">
            <a:off x="0" y="914399"/>
            <a:ext cx="9144000" cy="2136"/>
          </a:xfrm>
          <a:prstGeom prst="line">
            <a:avLst/>
          </a:prstGeom>
          <a:ln w="19050">
            <a:solidFill>
              <a:srgbClr val="7BB800"/>
            </a:solidFill>
          </a:ln>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userDrawn="1"/>
        </p:nvCxnSpPr>
        <p:spPr>
          <a:xfrm>
            <a:off x="0" y="961200"/>
            <a:ext cx="9144000" cy="0"/>
          </a:xfrm>
          <a:prstGeom prst="line">
            <a:avLst/>
          </a:prstGeom>
          <a:ln w="38100" cmpd="thinThick">
            <a:solidFill>
              <a:srgbClr val="DA281C"/>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77240" y="146861"/>
            <a:ext cx="989520" cy="989520"/>
          </a:xfrm>
          <a:prstGeom prst="rect">
            <a:avLst/>
          </a:prstGeom>
        </p:spPr>
      </p:pic>
    </p:spTree>
    <p:extLst>
      <p:ext uri="{BB962C8B-B14F-4D97-AF65-F5344CB8AC3E}">
        <p14:creationId xmlns:p14="http://schemas.microsoft.com/office/powerpoint/2010/main" val="4071047378"/>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623888" y="1709739"/>
            <a:ext cx="7886700" cy="2852737"/>
          </a:xfrm>
        </p:spPr>
        <p:txBody>
          <a:bodyPr anchor="b"/>
          <a:lstStyle>
            <a:lvl1pPr>
              <a:defRPr sz="4500"/>
            </a:lvl1pPr>
          </a:lstStyle>
          <a:p>
            <a:r>
              <a:rPr lang="tr-TR"/>
              <a:t>Asıl başlık stili için tıklatın</a:t>
            </a:r>
          </a:p>
        </p:txBody>
      </p:sp>
      <p:sp>
        <p:nvSpPr>
          <p:cNvPr id="3" name="Metin Yer Tutucusu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a:t>Asıl metin stillerini düzenlemek için tıklatın</a:t>
            </a:r>
          </a:p>
        </p:txBody>
      </p:sp>
      <p:sp>
        <p:nvSpPr>
          <p:cNvPr id="4" name="Veri Yer Tutucusu 3"/>
          <p:cNvSpPr>
            <a:spLocks noGrp="1"/>
          </p:cNvSpPr>
          <p:nvPr>
            <p:ph type="dt" sz="half" idx="10"/>
          </p:nvPr>
        </p:nvSpPr>
        <p:spPr/>
        <p:txBody>
          <a:bodyPr/>
          <a:lstStyle/>
          <a:p>
            <a:fld id="{C68BC877-CA99-4382-98D2-ACD4CC179BE8}" type="datetimeFigureOut">
              <a:rPr lang="tr-TR" smtClean="0"/>
              <a:t>14.11.2021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F48B665-D279-4DBC-9627-0054412332A1}" type="slidenum">
              <a:rPr lang="tr-TR" smtClean="0"/>
              <a:t>‹#›</a:t>
            </a:fld>
            <a:endParaRPr lang="tr-TR"/>
          </a:p>
        </p:txBody>
      </p:sp>
    </p:spTree>
    <p:extLst>
      <p:ext uri="{BB962C8B-B14F-4D97-AF65-F5344CB8AC3E}">
        <p14:creationId xmlns:p14="http://schemas.microsoft.com/office/powerpoint/2010/main" val="1128960648"/>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628650" y="1825625"/>
            <a:ext cx="38862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29150" y="1825625"/>
            <a:ext cx="38862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C68BC877-CA99-4382-98D2-ACD4CC179BE8}" type="datetimeFigureOut">
              <a:rPr lang="tr-TR" smtClean="0"/>
              <a:t>14.11.2021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F48B665-D279-4DBC-9627-0054412332A1}" type="slidenum">
              <a:rPr lang="tr-TR" smtClean="0"/>
              <a:t>‹#›</a:t>
            </a:fld>
            <a:endParaRPr lang="tr-TR"/>
          </a:p>
        </p:txBody>
      </p:sp>
    </p:spTree>
    <p:extLst>
      <p:ext uri="{BB962C8B-B14F-4D97-AF65-F5344CB8AC3E}">
        <p14:creationId xmlns:p14="http://schemas.microsoft.com/office/powerpoint/2010/main" val="616251726"/>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629841" y="365126"/>
            <a:ext cx="7886700" cy="1325563"/>
          </a:xfrm>
        </p:spPr>
        <p:txBody>
          <a:bodyPr/>
          <a:lstStyle/>
          <a:p>
            <a:r>
              <a:rPr lang="tr-TR"/>
              <a:t>Asıl başlık stili için tıklatın</a:t>
            </a:r>
          </a:p>
        </p:txBody>
      </p:sp>
      <p:sp>
        <p:nvSpPr>
          <p:cNvPr id="3" name="Metin Yer Tutucusu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düzenlemek için tıklatın</a:t>
            </a:r>
          </a:p>
        </p:txBody>
      </p:sp>
      <p:sp>
        <p:nvSpPr>
          <p:cNvPr id="4" name="İçerik Yer Tutucusu 3"/>
          <p:cNvSpPr>
            <a:spLocks noGrp="1"/>
          </p:cNvSpPr>
          <p:nvPr>
            <p:ph sz="half" idx="2"/>
          </p:nvPr>
        </p:nvSpPr>
        <p:spPr>
          <a:xfrm>
            <a:off x="629842" y="2505075"/>
            <a:ext cx="3868340"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düzenlemek için tıklatın</a:t>
            </a:r>
          </a:p>
        </p:txBody>
      </p:sp>
      <p:sp>
        <p:nvSpPr>
          <p:cNvPr id="6" name="İçerik Yer Tutucusu 5"/>
          <p:cNvSpPr>
            <a:spLocks noGrp="1"/>
          </p:cNvSpPr>
          <p:nvPr>
            <p:ph sz="quarter" idx="4"/>
          </p:nvPr>
        </p:nvSpPr>
        <p:spPr>
          <a:xfrm>
            <a:off x="4629150" y="2505075"/>
            <a:ext cx="3887391"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C68BC877-CA99-4382-98D2-ACD4CC179BE8}" type="datetimeFigureOut">
              <a:rPr lang="tr-TR" smtClean="0"/>
              <a:t>14.11.2021</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F48B665-D279-4DBC-9627-0054412332A1}" type="slidenum">
              <a:rPr lang="tr-TR" smtClean="0"/>
              <a:t>‹#›</a:t>
            </a:fld>
            <a:endParaRPr lang="tr-TR"/>
          </a:p>
        </p:txBody>
      </p:sp>
    </p:spTree>
    <p:extLst>
      <p:ext uri="{BB962C8B-B14F-4D97-AF65-F5344CB8AC3E}">
        <p14:creationId xmlns:p14="http://schemas.microsoft.com/office/powerpoint/2010/main" val="2632600441"/>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C68BC877-CA99-4382-98D2-ACD4CC179BE8}" type="datetimeFigureOut">
              <a:rPr lang="tr-TR" smtClean="0"/>
              <a:t>14.11.2021</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F48B665-D279-4DBC-9627-0054412332A1}" type="slidenum">
              <a:rPr lang="tr-TR" smtClean="0"/>
              <a:t>‹#›</a:t>
            </a:fld>
            <a:endParaRPr lang="tr-TR"/>
          </a:p>
        </p:txBody>
      </p:sp>
    </p:spTree>
    <p:extLst>
      <p:ext uri="{BB962C8B-B14F-4D97-AF65-F5344CB8AC3E}">
        <p14:creationId xmlns:p14="http://schemas.microsoft.com/office/powerpoint/2010/main" val="3305868579"/>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C68BC877-CA99-4382-98D2-ACD4CC179BE8}" type="datetimeFigureOut">
              <a:rPr lang="tr-TR" smtClean="0"/>
              <a:t>14.11.2021</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F48B665-D279-4DBC-9627-0054412332A1}" type="slidenum">
              <a:rPr lang="tr-TR" smtClean="0"/>
              <a:t>‹#›</a:t>
            </a:fld>
            <a:endParaRPr lang="tr-TR"/>
          </a:p>
        </p:txBody>
      </p:sp>
    </p:spTree>
    <p:extLst>
      <p:ext uri="{BB962C8B-B14F-4D97-AF65-F5344CB8AC3E}">
        <p14:creationId xmlns:p14="http://schemas.microsoft.com/office/powerpoint/2010/main" val="3304268338"/>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a:t>Asıl başlık stili için tıklatın</a:t>
            </a:r>
          </a:p>
        </p:txBody>
      </p:sp>
      <p:sp>
        <p:nvSpPr>
          <p:cNvPr id="3" name="İçerik Yer Tutucusu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C68BC877-CA99-4382-98D2-ACD4CC179BE8}" type="datetimeFigureOut">
              <a:rPr lang="tr-TR" smtClean="0"/>
              <a:t>14.11.2021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F48B665-D279-4DBC-9627-0054412332A1}" type="slidenum">
              <a:rPr lang="tr-TR" smtClean="0"/>
              <a:t>‹#›</a:t>
            </a:fld>
            <a:endParaRPr lang="tr-TR"/>
          </a:p>
        </p:txBody>
      </p:sp>
    </p:spTree>
    <p:extLst>
      <p:ext uri="{BB962C8B-B14F-4D97-AF65-F5344CB8AC3E}">
        <p14:creationId xmlns:p14="http://schemas.microsoft.com/office/powerpoint/2010/main" val="708655550"/>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a:t>Asıl başlık stili için tıklatın</a:t>
            </a:r>
          </a:p>
        </p:txBody>
      </p:sp>
      <p:sp>
        <p:nvSpPr>
          <p:cNvPr id="3" name="Resim Yer Tutucusu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C68BC877-CA99-4382-98D2-ACD4CC179BE8}" type="datetimeFigureOut">
              <a:rPr lang="tr-TR" smtClean="0"/>
              <a:t>14.11.2021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F48B665-D279-4DBC-9627-0054412332A1}" type="slidenum">
              <a:rPr lang="tr-TR" smtClean="0"/>
              <a:t>‹#›</a:t>
            </a:fld>
            <a:endParaRPr lang="tr-TR"/>
          </a:p>
        </p:txBody>
      </p:sp>
    </p:spTree>
    <p:extLst>
      <p:ext uri="{BB962C8B-B14F-4D97-AF65-F5344CB8AC3E}">
        <p14:creationId xmlns:p14="http://schemas.microsoft.com/office/powerpoint/2010/main" val="17613347"/>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C68BC877-CA99-4382-98D2-ACD4CC179BE8}" type="datetimeFigureOut">
              <a:rPr lang="tr-TR" smtClean="0"/>
              <a:t>14.11.2021</a:t>
            </a:fld>
            <a:endParaRPr lang="tr-TR"/>
          </a:p>
        </p:txBody>
      </p:sp>
      <p:sp>
        <p:nvSpPr>
          <p:cNvPr id="5" name="Altbilgi Yer Tutucusu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F48B665-D279-4DBC-9627-0054412332A1}" type="slidenum">
              <a:rPr lang="tr-TR" smtClean="0"/>
              <a:t>‹#›</a:t>
            </a:fld>
            <a:endParaRPr lang="tr-TR"/>
          </a:p>
        </p:txBody>
      </p:sp>
    </p:spTree>
    <p:extLst>
      <p:ext uri="{BB962C8B-B14F-4D97-AF65-F5344CB8AC3E}">
        <p14:creationId xmlns:p14="http://schemas.microsoft.com/office/powerpoint/2010/main" val="1707780339"/>
      </p:ext>
    </p:extLst>
  </p:cSld>
  <p:clrMap bg1="lt1" tx1="dk1" bg2="lt2" tx2="dk2" accent1="accent1" accent2="accent2" accent3="accent3" accent4="accent4" accent5="accent5" accent6="accent6" hlink="hlink" folHlink="folHlink"/>
  <p:sldLayoutIdLst>
    <p:sldLayoutId id="2147484040" r:id="rId1"/>
    <p:sldLayoutId id="2147484041" r:id="rId2"/>
    <p:sldLayoutId id="2147484042" r:id="rId3"/>
    <p:sldLayoutId id="2147484043" r:id="rId4"/>
    <p:sldLayoutId id="2147484044" r:id="rId5"/>
    <p:sldLayoutId id="2147484045" r:id="rId6"/>
    <p:sldLayoutId id="2147484046" r:id="rId7"/>
    <p:sldLayoutId id="2147484047" r:id="rId8"/>
    <p:sldLayoutId id="2147484048" r:id="rId9"/>
    <p:sldLayoutId id="2147484049" r:id="rId10"/>
    <p:sldLayoutId id="2147484050" r:id="rId11"/>
    <p:sldLayoutId id="2147484089" r:id="rId12"/>
    <p:sldLayoutId id="2147484090" r:id="rId13"/>
    <p:sldLayoutId id="2147484362" r:id="rId14"/>
    <p:sldLayoutId id="2147484363" r:id="rId15"/>
    <p:sldLayoutId id="2147484576" r:id="rId16"/>
    <p:sldLayoutId id="2147484577" r:id="rId17"/>
    <p:sldLayoutId id="2147484751" r:id="rId18"/>
    <p:sldLayoutId id="2147484752" r:id="rId19"/>
    <p:sldLayoutId id="2147484879" r:id="rId20"/>
    <p:sldLayoutId id="2147484880" r:id="rId21"/>
  </p:sldLayoutIdLst>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6" name="Beşgen 5"/>
          <p:cNvSpPr/>
          <p:nvPr/>
        </p:nvSpPr>
        <p:spPr>
          <a:xfrm>
            <a:off x="0" y="27159"/>
            <a:ext cx="5919019" cy="6858000"/>
          </a:xfrm>
          <a:prstGeom prst="homePlate">
            <a:avLst>
              <a:gd name="adj" fmla="val 25747"/>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solidFill>
                <a:schemeClr val="bg1"/>
              </a:solidFill>
            </a:endParaRPr>
          </a:p>
        </p:txBody>
      </p:sp>
      <p:pic>
        <p:nvPicPr>
          <p:cNvPr id="4" name="Resim 3"/>
          <p:cNvPicPr>
            <a:picLocks noChangeAspect="1"/>
          </p:cNvPicPr>
          <p:nvPr/>
        </p:nvPicPr>
        <p:blipFill>
          <a:blip r:embed="rId2" cstate="print">
            <a:lum bright="70000" contrast="-70000"/>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tretch>
            <a:fillRect/>
          </a:stretch>
        </p:blipFill>
        <p:spPr>
          <a:xfrm>
            <a:off x="6033349" y="2368240"/>
            <a:ext cx="2175838" cy="2175838"/>
          </a:xfrm>
          <a:prstGeom prst="rect">
            <a:avLst/>
          </a:prstGeom>
        </p:spPr>
      </p:pic>
      <p:sp>
        <p:nvSpPr>
          <p:cNvPr id="5" name="Dikdörtgen 4"/>
          <p:cNvSpPr/>
          <p:nvPr/>
        </p:nvSpPr>
        <p:spPr>
          <a:xfrm>
            <a:off x="607696" y="1267098"/>
            <a:ext cx="4173648" cy="4378122"/>
          </a:xfrm>
          <a:prstGeom prst="rect">
            <a:avLst/>
          </a:prstGeom>
          <a:noFill/>
        </p:spPr>
        <p:txBody>
          <a:bodyPr wrap="square" lIns="68580" tIns="34290" rIns="68580" bIns="34290">
            <a:spAutoFit/>
            <a:scene3d>
              <a:camera prst="orthographicFront"/>
              <a:lightRig rig="soft" dir="t">
                <a:rot lat="0" lon="0" rev="15600000"/>
              </a:lightRig>
            </a:scene3d>
            <a:sp3d extrusionH="57150" prstMaterial="softEdge">
              <a:bevelT w="25400" h="38100"/>
            </a:sp3d>
          </a:bodyPr>
          <a:lstStyle/>
          <a:p>
            <a:pPr algn="ctr"/>
            <a:r>
              <a:rPr lang="tr-TR" sz="2800" dirty="0">
                <a:solidFill>
                  <a:srgbClr val="FF0000"/>
                </a:solidFill>
              </a:rPr>
              <a:t/>
            </a:r>
            <a:br>
              <a:rPr lang="tr-TR" sz="2800" dirty="0">
                <a:solidFill>
                  <a:srgbClr val="FF0000"/>
                </a:solidFill>
              </a:rPr>
            </a:br>
            <a:r>
              <a:rPr lang="tr-TR" sz="4400" b="1" dirty="0">
                <a:solidFill>
                  <a:srgbClr val="FF0000"/>
                </a:solidFill>
              </a:rPr>
              <a:t>PERSONEL GENEL MÜDÜRLÜĞÜ</a:t>
            </a:r>
          </a:p>
          <a:p>
            <a:pPr algn="ctr"/>
            <a:endParaRPr lang="tr-TR" sz="2800" b="1" dirty="0">
              <a:solidFill>
                <a:srgbClr val="FF0000"/>
              </a:solidFill>
            </a:endParaRPr>
          </a:p>
          <a:p>
            <a:pPr algn="ctr"/>
            <a:r>
              <a:rPr lang="tr-TR" sz="3600" b="1" dirty="0">
                <a:solidFill>
                  <a:srgbClr val="FF0000"/>
                </a:solidFill>
              </a:rPr>
              <a:t>KADRO VE TERFİ İŞLEMLERİ DAİRE BAŞKANLIĞI</a:t>
            </a:r>
            <a:r>
              <a:rPr lang="tr-TR" sz="2800" b="1" dirty="0">
                <a:solidFill>
                  <a:srgbClr val="FF0000"/>
                </a:solidFill>
              </a:rPr>
              <a:t/>
            </a:r>
            <a:br>
              <a:rPr lang="tr-TR" sz="2800" b="1" dirty="0">
                <a:solidFill>
                  <a:srgbClr val="FF0000"/>
                </a:solidFill>
              </a:rPr>
            </a:br>
            <a:endParaRPr lang="tr-TR" sz="2800" b="1" dirty="0">
              <a:ln/>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75346080"/>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ikdörtgen 1"/>
          <p:cNvSpPr/>
          <p:nvPr/>
        </p:nvSpPr>
        <p:spPr>
          <a:xfrm>
            <a:off x="647115" y="1752628"/>
            <a:ext cx="7998945" cy="461665"/>
          </a:xfrm>
          <a:prstGeom prst="rect">
            <a:avLst/>
          </a:prstGeom>
        </p:spPr>
        <p:txBody>
          <a:bodyPr wrap="square">
            <a:spAutoFit/>
          </a:bodyPr>
          <a:lstStyle/>
          <a:p>
            <a:pPr algn="ctr"/>
            <a:r>
              <a:rPr lang="tr-TR" sz="2400" b="1" u="sng" dirty="0">
                <a:solidFill>
                  <a:srgbClr val="DA281C"/>
                </a:solidFill>
              </a:rPr>
              <a:t>DEVLET MEMURLARININ İNTİBAK VE TERFİ İŞLEMLERİ</a:t>
            </a:r>
            <a:endParaRPr lang="tr-TR" sz="2400" dirty="0">
              <a:solidFill>
                <a:srgbClr val="DA281C"/>
              </a:solidFill>
            </a:endParaRPr>
          </a:p>
        </p:txBody>
      </p:sp>
      <p:sp>
        <p:nvSpPr>
          <p:cNvPr id="3" name="Dikdörtgen 2"/>
          <p:cNvSpPr/>
          <p:nvPr/>
        </p:nvSpPr>
        <p:spPr>
          <a:xfrm>
            <a:off x="647115" y="2274838"/>
            <a:ext cx="7998945" cy="4093428"/>
          </a:xfrm>
          <a:prstGeom prst="rect">
            <a:avLst/>
          </a:prstGeom>
        </p:spPr>
        <p:txBody>
          <a:bodyPr wrap="square">
            <a:spAutoFit/>
          </a:bodyPr>
          <a:lstStyle/>
          <a:p>
            <a:pPr algn="just">
              <a:buNone/>
            </a:pPr>
            <a:r>
              <a:rPr lang="tr-TR" dirty="0"/>
              <a:t> </a:t>
            </a:r>
            <a:r>
              <a:rPr lang="tr-TR" dirty="0" smtClean="0"/>
              <a:t>        </a:t>
            </a:r>
            <a:r>
              <a:rPr lang="tr-TR" sz="2600" b="1" dirty="0" smtClean="0"/>
              <a:t>657 </a:t>
            </a:r>
            <a:r>
              <a:rPr lang="tr-TR" sz="2600" b="1" dirty="0"/>
              <a:t>sayılı Devlet Memurları Kanunu gereğince devlet memurlarının aylıklarını alabilmeleri için derece ve kademelerinin bulunması gerekmektedir.</a:t>
            </a:r>
          </a:p>
          <a:p>
            <a:pPr algn="just">
              <a:buNone/>
            </a:pPr>
            <a:r>
              <a:rPr lang="tr-TR" sz="2600" b="1" dirty="0"/>
              <a:t>    </a:t>
            </a:r>
          </a:p>
          <a:p>
            <a:pPr algn="just">
              <a:buNone/>
            </a:pPr>
            <a:r>
              <a:rPr lang="tr-TR" sz="2600" b="1" dirty="0"/>
              <a:t> </a:t>
            </a:r>
            <a:r>
              <a:rPr lang="tr-TR" sz="2600" b="1" dirty="0" smtClean="0"/>
              <a:t>        Memurlar, ilk</a:t>
            </a:r>
            <a:r>
              <a:rPr lang="tr-TR" sz="2600" b="1" dirty="0"/>
              <a:t>, orta, lise, yüksekokul </a:t>
            </a:r>
            <a:r>
              <a:rPr lang="tr-TR" sz="2600" b="1" dirty="0" smtClean="0"/>
              <a:t>veya </a:t>
            </a:r>
            <a:r>
              <a:rPr lang="tr-TR" sz="2600" b="1" dirty="0"/>
              <a:t>fakülte öğrenimlerini tamamladıktan sonra hangi öğrenimi bitirirler ise o öğrenim mezunu olarak memuriyete alınırlar</a:t>
            </a:r>
            <a:r>
              <a:rPr lang="tr-TR" sz="2600" b="1" dirty="0" smtClean="0"/>
              <a:t>.</a:t>
            </a:r>
          </a:p>
          <a:p>
            <a:pPr algn="just">
              <a:buNone/>
            </a:pPr>
            <a:endParaRPr lang="tr-TR" sz="2600" b="1" dirty="0"/>
          </a:p>
          <a:p>
            <a:pPr algn="just">
              <a:buNone/>
            </a:pPr>
            <a:r>
              <a:rPr lang="tr-TR" sz="2600" b="1" dirty="0" smtClean="0"/>
              <a:t>     </a:t>
            </a:r>
            <a:endParaRPr lang="tr-TR" sz="2600" b="1" dirty="0"/>
          </a:p>
        </p:txBody>
      </p:sp>
      <p:sp>
        <p:nvSpPr>
          <p:cNvPr id="4" name="Metin kutusu 3">
            <a:extLst>
              <a:ext uri="{FF2B5EF4-FFF2-40B4-BE49-F238E27FC236}">
                <a16:creationId xmlns:a16="http://schemas.microsoft.com/office/drawing/2014/main" id="{EE9D5F5B-D8FC-45A5-A6D8-CBC5E4E8488A}"/>
              </a:ext>
            </a:extLst>
          </p:cNvPr>
          <p:cNvSpPr txBox="1"/>
          <p:nvPr/>
        </p:nvSpPr>
        <p:spPr>
          <a:xfrm>
            <a:off x="1266092" y="140677"/>
            <a:ext cx="7379968" cy="954107"/>
          </a:xfrm>
          <a:prstGeom prst="rect">
            <a:avLst/>
          </a:prstGeom>
          <a:noFill/>
        </p:spPr>
        <p:txBody>
          <a:bodyPr wrap="square" rtlCol="0">
            <a:spAutoFit/>
          </a:bodyPr>
          <a:lstStyle/>
          <a:p>
            <a:pPr algn="ctr"/>
            <a:endParaRPr lang="tr-TR" sz="2800" dirty="0" smtClean="0">
              <a:solidFill>
                <a:srgbClr val="C00000"/>
              </a:solidFill>
            </a:endParaRPr>
          </a:p>
          <a:p>
            <a:pPr algn="ctr"/>
            <a:r>
              <a:rPr lang="tr-TR" sz="2800" b="1" dirty="0" smtClean="0">
                <a:solidFill>
                  <a:srgbClr val="C00000"/>
                </a:solidFill>
              </a:rPr>
              <a:t>KADRO </a:t>
            </a:r>
            <a:r>
              <a:rPr lang="tr-TR" sz="2800" b="1" dirty="0">
                <a:solidFill>
                  <a:srgbClr val="C00000"/>
                </a:solidFill>
              </a:rPr>
              <a:t>VE TERFİ İŞLEMLERİ DAİRE BAŞKANLIĞI</a:t>
            </a:r>
          </a:p>
        </p:txBody>
      </p:sp>
      <p:sp>
        <p:nvSpPr>
          <p:cNvPr id="5" name="Metin kutusu 4">
            <a:extLst>
              <a:ext uri="{FF2B5EF4-FFF2-40B4-BE49-F238E27FC236}">
                <a16:creationId xmlns:a16="http://schemas.microsoft.com/office/drawing/2014/main" id="{E7CB84E0-EA37-42E3-9128-A0C57F371314}"/>
              </a:ext>
            </a:extLst>
          </p:cNvPr>
          <p:cNvSpPr txBox="1"/>
          <p:nvPr/>
        </p:nvSpPr>
        <p:spPr>
          <a:xfrm>
            <a:off x="1266092" y="1153551"/>
            <a:ext cx="6822831" cy="461665"/>
          </a:xfrm>
          <a:prstGeom prst="rect">
            <a:avLst/>
          </a:prstGeom>
          <a:noFill/>
        </p:spPr>
        <p:txBody>
          <a:bodyPr wrap="square" rtlCol="0">
            <a:spAutoFit/>
          </a:bodyPr>
          <a:lstStyle/>
          <a:p>
            <a:pPr algn="ctr"/>
            <a:r>
              <a:rPr lang="tr-TR" sz="2400" b="1" dirty="0">
                <a:solidFill>
                  <a:srgbClr val="DA281C"/>
                </a:solidFill>
              </a:rPr>
              <a:t>GENEL BİLGİLER</a:t>
            </a:r>
          </a:p>
        </p:txBody>
      </p:sp>
      <p:pic>
        <p:nvPicPr>
          <p:cNvPr id="6" name="Resim 5"/>
          <p:cNvPicPr>
            <a:picLocks noChangeAspect="1"/>
          </p:cNvPicPr>
          <p:nvPr/>
        </p:nvPicPr>
        <p:blipFill>
          <a:blip r:embed="rId2"/>
          <a:stretch>
            <a:fillRect/>
          </a:stretch>
        </p:blipFill>
        <p:spPr>
          <a:xfrm>
            <a:off x="154386" y="144187"/>
            <a:ext cx="1097997" cy="1044584"/>
          </a:xfrm>
          <a:prstGeom prst="rect">
            <a:avLst/>
          </a:prstGeom>
        </p:spPr>
      </p:pic>
      <p:cxnSp>
        <p:nvCxnSpPr>
          <p:cNvPr id="7" name="Düz Bağlayıcı 6"/>
          <p:cNvCxnSpPr/>
          <p:nvPr/>
        </p:nvCxnSpPr>
        <p:spPr>
          <a:xfrm flipV="1">
            <a:off x="1037492" y="1131703"/>
            <a:ext cx="8106508" cy="9386"/>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0" y="1141089"/>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050261"/>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 name="Table 5"/>
          <p:cNvGraphicFramePr>
            <a:graphicFrameLocks noGrp="1"/>
          </p:cNvGraphicFramePr>
          <p:nvPr>
            <p:extLst>
              <p:ext uri="{D42A27DB-BD31-4B8C-83A1-F6EECF244321}">
                <p14:modId xmlns:p14="http://schemas.microsoft.com/office/powerpoint/2010/main" val="47087370"/>
              </p:ext>
            </p:extLst>
          </p:nvPr>
        </p:nvGraphicFramePr>
        <p:xfrm>
          <a:off x="237393" y="1547447"/>
          <a:ext cx="8796706" cy="5249009"/>
        </p:xfrm>
        <a:graphic>
          <a:graphicData uri="http://schemas.openxmlformats.org/drawingml/2006/table">
            <a:tbl>
              <a:tblPr firstRow="1" bandRow="1">
                <a:tableStyleId>{5940675A-B579-460E-94D1-54222C63F5DA}</a:tableStyleId>
              </a:tblPr>
              <a:tblGrid>
                <a:gridCol w="2492744">
                  <a:extLst>
                    <a:ext uri="{9D8B030D-6E8A-4147-A177-3AD203B41FA5}">
                      <a16:colId xmlns:a16="http://schemas.microsoft.com/office/drawing/2014/main" val="20000"/>
                    </a:ext>
                  </a:extLst>
                </a:gridCol>
                <a:gridCol w="1025939">
                  <a:extLst>
                    <a:ext uri="{9D8B030D-6E8A-4147-A177-3AD203B41FA5}">
                      <a16:colId xmlns:a16="http://schemas.microsoft.com/office/drawing/2014/main" val="20001"/>
                    </a:ext>
                  </a:extLst>
                </a:gridCol>
                <a:gridCol w="1759341">
                  <a:extLst>
                    <a:ext uri="{9D8B030D-6E8A-4147-A177-3AD203B41FA5}">
                      <a16:colId xmlns:a16="http://schemas.microsoft.com/office/drawing/2014/main" val="20002"/>
                    </a:ext>
                  </a:extLst>
                </a:gridCol>
                <a:gridCol w="1759341">
                  <a:extLst>
                    <a:ext uri="{9D8B030D-6E8A-4147-A177-3AD203B41FA5}">
                      <a16:colId xmlns:a16="http://schemas.microsoft.com/office/drawing/2014/main" val="20003"/>
                    </a:ext>
                  </a:extLst>
                </a:gridCol>
                <a:gridCol w="1759341">
                  <a:extLst>
                    <a:ext uri="{9D8B030D-6E8A-4147-A177-3AD203B41FA5}">
                      <a16:colId xmlns:a16="http://schemas.microsoft.com/office/drawing/2014/main" val="20004"/>
                    </a:ext>
                  </a:extLst>
                </a:gridCol>
              </a:tblGrid>
              <a:tr h="547472">
                <a:tc gridSpan="5">
                  <a:txBody>
                    <a:bodyPr/>
                    <a:lstStyle/>
                    <a:p>
                      <a:pPr algn="ctr"/>
                      <a:r>
                        <a:rPr lang="tr-TR" sz="2400" b="1" dirty="0">
                          <a:solidFill>
                            <a:srgbClr val="DA281C"/>
                          </a:solidFill>
                          <a:latin typeface="+mn-lt"/>
                        </a:rPr>
                        <a:t>MEMURLARIN BAŞLANGIÇ DERECE VE KADEMELERİ</a:t>
                      </a:r>
                    </a:p>
                  </a:txBody>
                  <a:tcPr/>
                </a:tc>
                <a:tc hMerge="1">
                  <a:txBody>
                    <a:bodyPr/>
                    <a:lstStyle/>
                    <a:p>
                      <a:endParaRPr lang="tr-TR" dirty="0"/>
                    </a:p>
                  </a:txBody>
                  <a:tcPr/>
                </a:tc>
                <a:tc hMerge="1">
                  <a:txBody>
                    <a:bodyPr/>
                    <a:lstStyle/>
                    <a:p>
                      <a:endParaRPr lang="tr-TR" dirty="0"/>
                    </a:p>
                  </a:txBody>
                  <a:tcPr/>
                </a:tc>
                <a:tc hMerge="1">
                  <a:txBody>
                    <a:bodyPr/>
                    <a:lstStyle/>
                    <a:p>
                      <a:endParaRPr lang="tr-TR" dirty="0"/>
                    </a:p>
                  </a:txBody>
                  <a:tcPr/>
                </a:tc>
                <a:tc hMerge="1">
                  <a:txBody>
                    <a:bodyPr/>
                    <a:lstStyle/>
                    <a:p>
                      <a:endParaRPr lang="tr-TR" dirty="0"/>
                    </a:p>
                  </a:txBody>
                  <a:tcPr/>
                </a:tc>
                <a:extLst>
                  <a:ext uri="{0D108BD9-81ED-4DB2-BD59-A6C34878D82A}">
                    <a16:rowId xmlns:a16="http://schemas.microsoft.com/office/drawing/2014/main" val="10000"/>
                  </a:ext>
                </a:extLst>
              </a:tr>
              <a:tr h="546763">
                <a:tc>
                  <a:txBody>
                    <a:bodyPr/>
                    <a:lstStyle/>
                    <a:p>
                      <a:pPr algn="ctr"/>
                      <a:r>
                        <a:rPr lang="tr-TR" sz="2000" b="1" dirty="0">
                          <a:latin typeface="+mn-lt"/>
                        </a:rPr>
                        <a:t> MEZUNİYET </a:t>
                      </a:r>
                    </a:p>
                  </a:txBody>
                  <a:tcPr anchor="ctr">
                    <a:solidFill>
                      <a:schemeClr val="bg1">
                        <a:lumMod val="85000"/>
                      </a:schemeClr>
                    </a:solidFill>
                  </a:tcPr>
                </a:tc>
                <a:tc>
                  <a:txBody>
                    <a:bodyPr/>
                    <a:lstStyle/>
                    <a:p>
                      <a:pPr algn="ctr"/>
                      <a:r>
                        <a:rPr lang="tr-TR" sz="2000" b="1" dirty="0" smtClean="0">
                          <a:latin typeface="+mn-lt"/>
                        </a:rPr>
                        <a:t>DERECE</a:t>
                      </a:r>
                      <a:endParaRPr lang="tr-TR" sz="2000" b="1" dirty="0">
                        <a:latin typeface="+mn-lt"/>
                      </a:endParaRPr>
                    </a:p>
                  </a:txBody>
                  <a:tcPr anchor="ctr">
                    <a:solidFill>
                      <a:schemeClr val="bg1">
                        <a:lumMod val="85000"/>
                      </a:schemeClr>
                    </a:solidFill>
                  </a:tcPr>
                </a:tc>
                <a:tc>
                  <a:txBody>
                    <a:bodyPr/>
                    <a:lstStyle/>
                    <a:p>
                      <a:pPr algn="ctr"/>
                      <a:r>
                        <a:rPr lang="tr-TR" sz="2000" b="1" dirty="0">
                          <a:latin typeface="+mn-lt"/>
                        </a:rPr>
                        <a:t>KADEME</a:t>
                      </a:r>
                    </a:p>
                  </a:txBody>
                  <a:tcPr anchor="ctr">
                    <a:solidFill>
                      <a:schemeClr val="bg1">
                        <a:lumMod val="8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2000" b="1" dirty="0">
                          <a:latin typeface="+mn-lt"/>
                        </a:rPr>
                        <a:t>SON DERECE</a:t>
                      </a:r>
                    </a:p>
                  </a:txBody>
                  <a:tcPr anchor="ctr">
                    <a:solidFill>
                      <a:schemeClr val="bg1">
                        <a:lumMod val="85000"/>
                      </a:schemeClr>
                    </a:solidFill>
                  </a:tcPr>
                </a:tc>
                <a:tc>
                  <a:txBody>
                    <a:bodyPr/>
                    <a:lstStyle/>
                    <a:p>
                      <a:pPr algn="ctr"/>
                      <a:r>
                        <a:rPr lang="tr-TR" sz="2000" b="1" dirty="0" smtClean="0">
                          <a:latin typeface="+mn-lt"/>
                        </a:rPr>
                        <a:t>SON</a:t>
                      </a:r>
                      <a:r>
                        <a:rPr lang="tr-TR" sz="2000" b="1" baseline="0" dirty="0" smtClean="0">
                          <a:latin typeface="+mn-lt"/>
                        </a:rPr>
                        <a:t> </a:t>
                      </a:r>
                      <a:r>
                        <a:rPr lang="tr-TR" sz="2000" b="1" dirty="0" smtClean="0">
                          <a:latin typeface="+mn-lt"/>
                        </a:rPr>
                        <a:t>KADEME</a:t>
                      </a:r>
                      <a:endParaRPr lang="tr-TR" sz="2000" b="1" dirty="0">
                        <a:latin typeface="+mn-lt"/>
                      </a:endParaRPr>
                    </a:p>
                  </a:txBody>
                  <a:tcPr anchor="ctr">
                    <a:solidFill>
                      <a:schemeClr val="bg1">
                        <a:lumMod val="85000"/>
                      </a:schemeClr>
                    </a:solidFill>
                  </a:tcPr>
                </a:tc>
                <a:extLst>
                  <a:ext uri="{0D108BD9-81ED-4DB2-BD59-A6C34878D82A}">
                    <a16:rowId xmlns:a16="http://schemas.microsoft.com/office/drawing/2014/main" val="10001"/>
                  </a:ext>
                </a:extLst>
              </a:tr>
              <a:tr h="547472">
                <a:tc>
                  <a:txBody>
                    <a:bodyPr/>
                    <a:lstStyle/>
                    <a:p>
                      <a:r>
                        <a:rPr lang="tr-TR" sz="2000" b="1" dirty="0">
                          <a:latin typeface="+mn-lt"/>
                        </a:rPr>
                        <a:t>İlkokul</a:t>
                      </a:r>
                    </a:p>
                  </a:txBody>
                  <a:tcPr>
                    <a:solidFill>
                      <a:schemeClr val="accent1">
                        <a:lumMod val="20000"/>
                        <a:lumOff val="80000"/>
                      </a:schemeClr>
                    </a:solidFill>
                  </a:tcPr>
                </a:tc>
                <a:tc>
                  <a:txBody>
                    <a:bodyPr/>
                    <a:lstStyle/>
                    <a:p>
                      <a:pPr algn="ctr"/>
                      <a:r>
                        <a:rPr lang="tr-TR" sz="2000" b="1" dirty="0">
                          <a:latin typeface="+mn-lt"/>
                        </a:rPr>
                        <a:t>15</a:t>
                      </a:r>
                    </a:p>
                  </a:txBody>
                  <a:tcPr>
                    <a:solidFill>
                      <a:schemeClr val="accent1">
                        <a:lumMod val="20000"/>
                        <a:lumOff val="80000"/>
                      </a:schemeClr>
                    </a:solidFill>
                  </a:tcPr>
                </a:tc>
                <a:tc>
                  <a:txBody>
                    <a:bodyPr/>
                    <a:lstStyle/>
                    <a:p>
                      <a:pPr marL="342900" indent="-342900" algn="ctr">
                        <a:buNone/>
                      </a:pPr>
                      <a:r>
                        <a:rPr lang="tr-TR" sz="2000" b="1" dirty="0">
                          <a:latin typeface="+mn-lt"/>
                        </a:rPr>
                        <a:t>1</a:t>
                      </a:r>
                    </a:p>
                  </a:txBody>
                  <a:tcPr>
                    <a:solidFill>
                      <a:schemeClr val="accent1">
                        <a:lumMod val="20000"/>
                        <a:lumOff val="80000"/>
                      </a:schemeClr>
                    </a:solidFill>
                  </a:tcPr>
                </a:tc>
                <a:tc>
                  <a:txBody>
                    <a:bodyPr/>
                    <a:lstStyle/>
                    <a:p>
                      <a:pPr algn="ctr"/>
                      <a:r>
                        <a:rPr lang="tr-TR" sz="2000" b="1" dirty="0">
                          <a:latin typeface="+mn-lt"/>
                        </a:rPr>
                        <a:t>7</a:t>
                      </a:r>
                    </a:p>
                  </a:txBody>
                  <a:tcPr>
                    <a:solidFill>
                      <a:schemeClr val="accent1">
                        <a:lumMod val="20000"/>
                        <a:lumOff val="80000"/>
                      </a:schemeClr>
                    </a:solidFill>
                  </a:tcPr>
                </a:tc>
                <a:tc>
                  <a:txBody>
                    <a:bodyPr/>
                    <a:lstStyle/>
                    <a:p>
                      <a:pPr algn="ctr"/>
                      <a:r>
                        <a:rPr lang="tr-TR" sz="2000" b="1" dirty="0">
                          <a:latin typeface="+mn-lt"/>
                        </a:rPr>
                        <a:t>9</a:t>
                      </a:r>
                    </a:p>
                  </a:txBody>
                  <a:tcPr>
                    <a:solidFill>
                      <a:schemeClr val="accent1">
                        <a:lumMod val="20000"/>
                        <a:lumOff val="80000"/>
                      </a:schemeClr>
                    </a:solidFill>
                  </a:tcPr>
                </a:tc>
                <a:extLst>
                  <a:ext uri="{0D108BD9-81ED-4DB2-BD59-A6C34878D82A}">
                    <a16:rowId xmlns:a16="http://schemas.microsoft.com/office/drawing/2014/main" val="10002"/>
                  </a:ext>
                </a:extLst>
              </a:tr>
              <a:tr h="547472">
                <a:tc>
                  <a:txBody>
                    <a:bodyPr/>
                    <a:lstStyle/>
                    <a:p>
                      <a:r>
                        <a:rPr lang="tr-TR" sz="2000" b="1" dirty="0">
                          <a:latin typeface="+mn-lt"/>
                        </a:rPr>
                        <a:t>Ortaokul</a:t>
                      </a:r>
                    </a:p>
                  </a:txBody>
                  <a:tcPr>
                    <a:solidFill>
                      <a:schemeClr val="accent6">
                        <a:lumMod val="20000"/>
                        <a:lumOff val="80000"/>
                      </a:schemeClr>
                    </a:solidFill>
                  </a:tcPr>
                </a:tc>
                <a:tc>
                  <a:txBody>
                    <a:bodyPr/>
                    <a:lstStyle/>
                    <a:p>
                      <a:pPr algn="ctr"/>
                      <a:r>
                        <a:rPr lang="tr-TR" sz="2000" b="1" dirty="0">
                          <a:latin typeface="+mn-lt"/>
                        </a:rPr>
                        <a:t>14</a:t>
                      </a:r>
                    </a:p>
                  </a:txBody>
                  <a:tcPr>
                    <a:solidFill>
                      <a:schemeClr val="accent6">
                        <a:lumMod val="20000"/>
                        <a:lumOff val="80000"/>
                      </a:schemeClr>
                    </a:solidFill>
                  </a:tcPr>
                </a:tc>
                <a:tc>
                  <a:txBody>
                    <a:bodyPr/>
                    <a:lstStyle/>
                    <a:p>
                      <a:pPr marL="342900" indent="-342900" algn="ctr">
                        <a:buNone/>
                      </a:pPr>
                      <a:r>
                        <a:rPr lang="tr-TR" sz="2000" b="1" dirty="0">
                          <a:latin typeface="+mn-lt"/>
                        </a:rPr>
                        <a:t>2</a:t>
                      </a:r>
                    </a:p>
                  </a:txBody>
                  <a:tcPr>
                    <a:solidFill>
                      <a:schemeClr val="accent6">
                        <a:lumMod val="20000"/>
                        <a:lumOff val="80000"/>
                      </a:schemeClr>
                    </a:solidFill>
                  </a:tcPr>
                </a:tc>
                <a:tc>
                  <a:txBody>
                    <a:bodyPr/>
                    <a:lstStyle/>
                    <a:p>
                      <a:pPr algn="ctr"/>
                      <a:r>
                        <a:rPr lang="tr-TR" sz="2000" b="1" dirty="0">
                          <a:latin typeface="+mn-lt"/>
                        </a:rPr>
                        <a:t>5</a:t>
                      </a:r>
                    </a:p>
                  </a:txBody>
                  <a:tcPr>
                    <a:solidFill>
                      <a:schemeClr val="accent6">
                        <a:lumMod val="20000"/>
                        <a:lumOff val="80000"/>
                      </a:schemeClr>
                    </a:solidFill>
                  </a:tcPr>
                </a:tc>
                <a:tc>
                  <a:txBody>
                    <a:bodyPr/>
                    <a:lstStyle/>
                    <a:p>
                      <a:pPr algn="ctr"/>
                      <a:r>
                        <a:rPr lang="tr-TR" sz="2000" b="1" dirty="0">
                          <a:latin typeface="+mn-lt"/>
                        </a:rPr>
                        <a:t>9</a:t>
                      </a:r>
                    </a:p>
                  </a:txBody>
                  <a:tcPr>
                    <a:solidFill>
                      <a:schemeClr val="accent6">
                        <a:lumMod val="20000"/>
                        <a:lumOff val="80000"/>
                      </a:schemeClr>
                    </a:solidFill>
                  </a:tcPr>
                </a:tc>
                <a:extLst>
                  <a:ext uri="{0D108BD9-81ED-4DB2-BD59-A6C34878D82A}">
                    <a16:rowId xmlns:a16="http://schemas.microsoft.com/office/drawing/2014/main" val="10003"/>
                  </a:ext>
                </a:extLst>
              </a:tr>
              <a:tr h="632970">
                <a:tc>
                  <a:txBody>
                    <a:bodyPr/>
                    <a:lstStyle/>
                    <a:p>
                      <a:r>
                        <a:rPr lang="tr-TR" sz="2000" b="1" dirty="0">
                          <a:latin typeface="+mn-lt"/>
                        </a:rPr>
                        <a:t> Lise(normal) </a:t>
                      </a:r>
                    </a:p>
                  </a:txBody>
                  <a:tcPr>
                    <a:solidFill>
                      <a:schemeClr val="accent1">
                        <a:lumMod val="20000"/>
                        <a:lumOff val="80000"/>
                      </a:schemeClr>
                    </a:solidFill>
                  </a:tcPr>
                </a:tc>
                <a:tc>
                  <a:txBody>
                    <a:bodyPr/>
                    <a:lstStyle/>
                    <a:p>
                      <a:pPr algn="ctr"/>
                      <a:r>
                        <a:rPr lang="tr-TR" sz="2000" b="1" dirty="0">
                          <a:latin typeface="+mn-lt"/>
                        </a:rPr>
                        <a:t>13</a:t>
                      </a:r>
                    </a:p>
                  </a:txBody>
                  <a:tcPr>
                    <a:solidFill>
                      <a:schemeClr val="accent1">
                        <a:lumMod val="20000"/>
                        <a:lumOff val="80000"/>
                      </a:schemeClr>
                    </a:solidFill>
                  </a:tcPr>
                </a:tc>
                <a:tc>
                  <a:txBody>
                    <a:bodyPr/>
                    <a:lstStyle/>
                    <a:p>
                      <a:pPr marL="342900" indent="-342900" algn="ctr">
                        <a:buNone/>
                      </a:pPr>
                      <a:r>
                        <a:rPr lang="tr-TR" sz="2000" b="1" dirty="0">
                          <a:latin typeface="+mn-lt"/>
                        </a:rPr>
                        <a:t>3</a:t>
                      </a:r>
                    </a:p>
                  </a:txBody>
                  <a:tcPr>
                    <a:solidFill>
                      <a:schemeClr val="accent1">
                        <a:lumMod val="20000"/>
                        <a:lumOff val="80000"/>
                      </a:schemeClr>
                    </a:solidFill>
                  </a:tcPr>
                </a:tc>
                <a:tc>
                  <a:txBody>
                    <a:bodyPr/>
                    <a:lstStyle/>
                    <a:p>
                      <a:pPr algn="ctr"/>
                      <a:r>
                        <a:rPr lang="tr-TR" sz="2000" b="1" dirty="0">
                          <a:latin typeface="+mn-lt"/>
                        </a:rPr>
                        <a:t>3</a:t>
                      </a:r>
                    </a:p>
                  </a:txBody>
                  <a:tcPr>
                    <a:solidFill>
                      <a:schemeClr val="accent1">
                        <a:lumMod val="20000"/>
                        <a:lumOff val="80000"/>
                      </a:schemeClr>
                    </a:solidFill>
                  </a:tcPr>
                </a:tc>
                <a:tc>
                  <a:txBody>
                    <a:bodyPr/>
                    <a:lstStyle/>
                    <a:p>
                      <a:pPr algn="ctr"/>
                      <a:r>
                        <a:rPr lang="tr-TR" sz="2000" b="1" dirty="0">
                          <a:latin typeface="+mn-lt"/>
                        </a:rPr>
                        <a:t>8</a:t>
                      </a:r>
                    </a:p>
                  </a:txBody>
                  <a:tcPr>
                    <a:solidFill>
                      <a:schemeClr val="accent1">
                        <a:lumMod val="20000"/>
                        <a:lumOff val="80000"/>
                      </a:schemeClr>
                    </a:solidFill>
                  </a:tcPr>
                </a:tc>
                <a:extLst>
                  <a:ext uri="{0D108BD9-81ED-4DB2-BD59-A6C34878D82A}">
                    <a16:rowId xmlns:a16="http://schemas.microsoft.com/office/drawing/2014/main" val="10004"/>
                  </a:ext>
                </a:extLst>
              </a:tr>
              <a:tr h="665958">
                <a:tc>
                  <a:txBody>
                    <a:bodyPr/>
                    <a:lstStyle/>
                    <a:p>
                      <a:r>
                        <a:rPr lang="tr-TR" sz="2000" b="1" dirty="0" smtClean="0">
                          <a:latin typeface="+mn-lt"/>
                        </a:rPr>
                        <a:t>Meslek</a:t>
                      </a:r>
                      <a:r>
                        <a:rPr lang="tr-TR" sz="2000" b="1" baseline="0" dirty="0" smtClean="0">
                          <a:latin typeface="+mn-lt"/>
                        </a:rPr>
                        <a:t>-Ticaret Lisesi</a:t>
                      </a:r>
                      <a:endParaRPr lang="tr-TR" sz="1800" b="1" dirty="0">
                        <a:latin typeface="+mn-lt"/>
                      </a:endParaRPr>
                    </a:p>
                  </a:txBody>
                  <a:tcPr>
                    <a:solidFill>
                      <a:schemeClr val="accent6">
                        <a:lumMod val="20000"/>
                        <a:lumOff val="80000"/>
                      </a:schemeClr>
                    </a:solidFill>
                  </a:tcPr>
                </a:tc>
                <a:tc>
                  <a:txBody>
                    <a:bodyPr/>
                    <a:lstStyle/>
                    <a:p>
                      <a:pPr algn="ctr"/>
                      <a:r>
                        <a:rPr lang="tr-TR" sz="2000" b="1" dirty="0">
                          <a:latin typeface="+mn-lt"/>
                        </a:rPr>
                        <a:t>12</a:t>
                      </a:r>
                    </a:p>
                  </a:txBody>
                  <a:tcPr>
                    <a:solidFill>
                      <a:schemeClr val="accent6">
                        <a:lumMod val="20000"/>
                        <a:lumOff val="80000"/>
                      </a:schemeClr>
                    </a:solidFill>
                  </a:tcPr>
                </a:tc>
                <a:tc>
                  <a:txBody>
                    <a:bodyPr/>
                    <a:lstStyle/>
                    <a:p>
                      <a:pPr marL="342900" indent="-342900" algn="ctr">
                        <a:buNone/>
                      </a:pPr>
                      <a:r>
                        <a:rPr lang="tr-TR" sz="2000" b="1" dirty="0">
                          <a:latin typeface="+mn-lt"/>
                        </a:rPr>
                        <a:t>2</a:t>
                      </a:r>
                    </a:p>
                  </a:txBody>
                  <a:tcPr>
                    <a:solidFill>
                      <a:schemeClr val="accent6">
                        <a:lumMod val="20000"/>
                        <a:lumOff val="80000"/>
                      </a:schemeClr>
                    </a:solidFill>
                  </a:tcPr>
                </a:tc>
                <a:tc>
                  <a:txBody>
                    <a:bodyPr/>
                    <a:lstStyle/>
                    <a:p>
                      <a:pPr algn="ctr"/>
                      <a:r>
                        <a:rPr lang="tr-TR" sz="2000" b="1" dirty="0">
                          <a:latin typeface="+mn-lt"/>
                        </a:rPr>
                        <a:t>3</a:t>
                      </a:r>
                    </a:p>
                  </a:txBody>
                  <a:tcPr>
                    <a:solidFill>
                      <a:schemeClr val="accent6">
                        <a:lumMod val="20000"/>
                        <a:lumOff val="80000"/>
                      </a:schemeClr>
                    </a:solidFill>
                  </a:tcPr>
                </a:tc>
                <a:tc>
                  <a:txBody>
                    <a:bodyPr/>
                    <a:lstStyle/>
                    <a:p>
                      <a:pPr algn="ctr"/>
                      <a:r>
                        <a:rPr lang="tr-TR" sz="2000" b="1" dirty="0">
                          <a:latin typeface="+mn-lt"/>
                        </a:rPr>
                        <a:t>8</a:t>
                      </a:r>
                    </a:p>
                  </a:txBody>
                  <a:tcPr>
                    <a:solidFill>
                      <a:schemeClr val="accent6">
                        <a:lumMod val="20000"/>
                        <a:lumOff val="80000"/>
                      </a:schemeClr>
                    </a:solidFill>
                  </a:tcPr>
                </a:tc>
                <a:extLst>
                  <a:ext uri="{0D108BD9-81ED-4DB2-BD59-A6C34878D82A}">
                    <a16:rowId xmlns:a16="http://schemas.microsoft.com/office/drawing/2014/main" val="10005"/>
                  </a:ext>
                </a:extLst>
              </a:tr>
              <a:tr h="665958">
                <a:tc>
                  <a:txBody>
                    <a:bodyPr/>
                    <a:lstStyle/>
                    <a:p>
                      <a:r>
                        <a:rPr lang="tr-TR" sz="2000" b="1" dirty="0" smtClean="0">
                          <a:latin typeface="+mn-lt"/>
                        </a:rPr>
                        <a:t>Teknik</a:t>
                      </a:r>
                      <a:r>
                        <a:rPr lang="tr-TR" sz="2000" b="1" baseline="0" dirty="0" smtClean="0">
                          <a:latin typeface="+mn-lt"/>
                        </a:rPr>
                        <a:t> Lise</a:t>
                      </a:r>
                      <a:endParaRPr lang="tr-TR" sz="2000" b="1" dirty="0">
                        <a:latin typeface="+mn-lt"/>
                      </a:endParaRPr>
                    </a:p>
                  </a:txBody>
                  <a:tcPr>
                    <a:solidFill>
                      <a:schemeClr val="accent6">
                        <a:lumMod val="20000"/>
                        <a:lumOff val="80000"/>
                      </a:schemeClr>
                    </a:solidFill>
                  </a:tcPr>
                </a:tc>
                <a:tc>
                  <a:txBody>
                    <a:bodyPr/>
                    <a:lstStyle/>
                    <a:p>
                      <a:pPr algn="ctr"/>
                      <a:r>
                        <a:rPr lang="tr-TR" sz="2000" b="1" dirty="0" smtClean="0">
                          <a:latin typeface="+mn-lt"/>
                        </a:rPr>
                        <a:t>12</a:t>
                      </a:r>
                      <a:endParaRPr lang="tr-TR" sz="2000" b="1" dirty="0">
                        <a:latin typeface="+mn-lt"/>
                      </a:endParaRPr>
                    </a:p>
                  </a:txBody>
                  <a:tcPr>
                    <a:solidFill>
                      <a:schemeClr val="accent6">
                        <a:lumMod val="20000"/>
                        <a:lumOff val="80000"/>
                      </a:schemeClr>
                    </a:solidFill>
                  </a:tcPr>
                </a:tc>
                <a:tc>
                  <a:txBody>
                    <a:bodyPr/>
                    <a:lstStyle/>
                    <a:p>
                      <a:pPr marL="342900" indent="-342900" algn="ctr">
                        <a:buNone/>
                      </a:pPr>
                      <a:r>
                        <a:rPr lang="tr-TR" sz="2000" b="1" dirty="0" smtClean="0">
                          <a:latin typeface="+mn-lt"/>
                        </a:rPr>
                        <a:t>3</a:t>
                      </a:r>
                      <a:endParaRPr lang="tr-TR" sz="2000" b="1" dirty="0">
                        <a:latin typeface="+mn-lt"/>
                      </a:endParaRPr>
                    </a:p>
                  </a:txBody>
                  <a:tcPr>
                    <a:solidFill>
                      <a:schemeClr val="accent6">
                        <a:lumMod val="20000"/>
                        <a:lumOff val="80000"/>
                      </a:schemeClr>
                    </a:solidFill>
                  </a:tcPr>
                </a:tc>
                <a:tc>
                  <a:txBody>
                    <a:bodyPr/>
                    <a:lstStyle/>
                    <a:p>
                      <a:pPr algn="ctr"/>
                      <a:r>
                        <a:rPr lang="tr-TR" sz="2000" b="1" dirty="0" smtClean="0">
                          <a:latin typeface="+mn-lt"/>
                        </a:rPr>
                        <a:t>3</a:t>
                      </a:r>
                      <a:endParaRPr lang="tr-TR" sz="2000" b="1" dirty="0">
                        <a:latin typeface="+mn-lt"/>
                      </a:endParaRPr>
                    </a:p>
                  </a:txBody>
                  <a:tcPr>
                    <a:solidFill>
                      <a:schemeClr val="accent6">
                        <a:lumMod val="20000"/>
                        <a:lumOff val="80000"/>
                      </a:schemeClr>
                    </a:solidFill>
                  </a:tcPr>
                </a:tc>
                <a:tc>
                  <a:txBody>
                    <a:bodyPr/>
                    <a:lstStyle/>
                    <a:p>
                      <a:pPr algn="ctr"/>
                      <a:r>
                        <a:rPr lang="tr-TR" sz="2000" b="1" dirty="0" smtClean="0">
                          <a:latin typeface="+mn-lt"/>
                        </a:rPr>
                        <a:t>8</a:t>
                      </a:r>
                      <a:endParaRPr lang="tr-TR" sz="2000" b="1" dirty="0">
                        <a:latin typeface="+mn-lt"/>
                      </a:endParaRPr>
                    </a:p>
                  </a:txBody>
                  <a:tcPr>
                    <a:solidFill>
                      <a:schemeClr val="accent6">
                        <a:lumMod val="20000"/>
                        <a:lumOff val="80000"/>
                      </a:schemeClr>
                    </a:solidFill>
                  </a:tcPr>
                </a:tc>
                <a:extLst>
                  <a:ext uri="{0D108BD9-81ED-4DB2-BD59-A6C34878D82A}">
                    <a16:rowId xmlns:a16="http://schemas.microsoft.com/office/drawing/2014/main" val="3030176873"/>
                  </a:ext>
                </a:extLst>
              </a:tr>
              <a:tr h="547472">
                <a:tc>
                  <a:txBody>
                    <a:bodyPr/>
                    <a:lstStyle/>
                    <a:p>
                      <a:r>
                        <a:rPr lang="tr-TR" sz="2000" b="1" dirty="0">
                          <a:latin typeface="+mn-lt"/>
                        </a:rPr>
                        <a:t> Yüksekokul </a:t>
                      </a:r>
                    </a:p>
                  </a:txBody>
                  <a:tcPr>
                    <a:solidFill>
                      <a:schemeClr val="accent1">
                        <a:lumMod val="20000"/>
                        <a:lumOff val="80000"/>
                      </a:schemeClr>
                    </a:solidFill>
                  </a:tcPr>
                </a:tc>
                <a:tc>
                  <a:txBody>
                    <a:bodyPr/>
                    <a:lstStyle/>
                    <a:p>
                      <a:pPr algn="ctr"/>
                      <a:r>
                        <a:rPr lang="tr-TR" sz="2000" b="1" dirty="0">
                          <a:latin typeface="+mn-lt"/>
                        </a:rPr>
                        <a:t>10</a:t>
                      </a:r>
                    </a:p>
                  </a:txBody>
                  <a:tcPr>
                    <a:solidFill>
                      <a:schemeClr val="accent1">
                        <a:lumMod val="20000"/>
                        <a:lumOff val="80000"/>
                      </a:schemeClr>
                    </a:solidFill>
                  </a:tcPr>
                </a:tc>
                <a:tc>
                  <a:txBody>
                    <a:bodyPr/>
                    <a:lstStyle/>
                    <a:p>
                      <a:pPr marL="342900" indent="-342900" algn="ctr">
                        <a:buNone/>
                      </a:pPr>
                      <a:r>
                        <a:rPr lang="tr-TR" sz="2000" b="1" dirty="0">
                          <a:latin typeface="+mn-lt"/>
                        </a:rPr>
                        <a:t>2</a:t>
                      </a:r>
                    </a:p>
                  </a:txBody>
                  <a:tcPr>
                    <a:solidFill>
                      <a:schemeClr val="accent1">
                        <a:lumMod val="20000"/>
                        <a:lumOff val="80000"/>
                      </a:schemeClr>
                    </a:solidFill>
                  </a:tcPr>
                </a:tc>
                <a:tc>
                  <a:txBody>
                    <a:bodyPr/>
                    <a:lstStyle/>
                    <a:p>
                      <a:pPr algn="ctr"/>
                      <a:r>
                        <a:rPr lang="tr-TR" sz="2000" b="1" dirty="0">
                          <a:latin typeface="+mn-lt"/>
                        </a:rPr>
                        <a:t>1</a:t>
                      </a:r>
                    </a:p>
                  </a:txBody>
                  <a:tcPr>
                    <a:solidFill>
                      <a:schemeClr val="accent1">
                        <a:lumMod val="20000"/>
                        <a:lumOff val="80000"/>
                      </a:schemeClr>
                    </a:solidFill>
                  </a:tcPr>
                </a:tc>
                <a:tc>
                  <a:txBody>
                    <a:bodyPr/>
                    <a:lstStyle/>
                    <a:p>
                      <a:pPr algn="ctr"/>
                      <a:r>
                        <a:rPr lang="tr-TR" sz="2000" b="1" dirty="0">
                          <a:latin typeface="+mn-lt"/>
                        </a:rPr>
                        <a:t>4</a:t>
                      </a:r>
                    </a:p>
                  </a:txBody>
                  <a:tcPr>
                    <a:solidFill>
                      <a:schemeClr val="accent1">
                        <a:lumMod val="20000"/>
                        <a:lumOff val="80000"/>
                      </a:schemeClr>
                    </a:solidFill>
                  </a:tcPr>
                </a:tc>
                <a:extLst>
                  <a:ext uri="{0D108BD9-81ED-4DB2-BD59-A6C34878D82A}">
                    <a16:rowId xmlns:a16="http://schemas.microsoft.com/office/drawing/2014/main" val="10006"/>
                  </a:ext>
                </a:extLst>
              </a:tr>
              <a:tr h="547472">
                <a:tc>
                  <a:txBody>
                    <a:bodyPr/>
                    <a:lstStyle/>
                    <a:p>
                      <a:r>
                        <a:rPr lang="tr-TR" sz="2000" b="1" dirty="0">
                          <a:latin typeface="+mn-lt"/>
                        </a:rPr>
                        <a:t> Fakülte</a:t>
                      </a:r>
                    </a:p>
                  </a:txBody>
                  <a:tcPr>
                    <a:solidFill>
                      <a:schemeClr val="accent6">
                        <a:lumMod val="20000"/>
                        <a:lumOff val="80000"/>
                      </a:schemeClr>
                    </a:solidFill>
                  </a:tcPr>
                </a:tc>
                <a:tc>
                  <a:txBody>
                    <a:bodyPr/>
                    <a:lstStyle/>
                    <a:p>
                      <a:pPr algn="ctr"/>
                      <a:r>
                        <a:rPr lang="tr-TR" sz="2000" b="1" dirty="0">
                          <a:latin typeface="+mn-lt"/>
                        </a:rPr>
                        <a:t>9</a:t>
                      </a:r>
                    </a:p>
                  </a:txBody>
                  <a:tcPr>
                    <a:solidFill>
                      <a:schemeClr val="accent6">
                        <a:lumMod val="20000"/>
                        <a:lumOff val="80000"/>
                      </a:schemeClr>
                    </a:solidFill>
                  </a:tcPr>
                </a:tc>
                <a:tc>
                  <a:txBody>
                    <a:bodyPr/>
                    <a:lstStyle/>
                    <a:p>
                      <a:pPr marL="342900" indent="-342900" algn="ctr">
                        <a:buNone/>
                      </a:pPr>
                      <a:r>
                        <a:rPr lang="tr-TR" sz="2000" b="1" dirty="0">
                          <a:latin typeface="+mn-lt"/>
                        </a:rPr>
                        <a:t>1</a:t>
                      </a:r>
                    </a:p>
                  </a:txBody>
                  <a:tcPr>
                    <a:solidFill>
                      <a:schemeClr val="accent6">
                        <a:lumMod val="20000"/>
                        <a:lumOff val="80000"/>
                      </a:schemeClr>
                    </a:solidFill>
                  </a:tcPr>
                </a:tc>
                <a:tc>
                  <a:txBody>
                    <a:bodyPr/>
                    <a:lstStyle/>
                    <a:p>
                      <a:pPr algn="ctr"/>
                      <a:r>
                        <a:rPr lang="tr-TR" sz="2000" b="1" dirty="0">
                          <a:latin typeface="+mn-lt"/>
                        </a:rPr>
                        <a:t>1</a:t>
                      </a:r>
                    </a:p>
                  </a:txBody>
                  <a:tcPr>
                    <a:solidFill>
                      <a:schemeClr val="accent6">
                        <a:lumMod val="20000"/>
                        <a:lumOff val="80000"/>
                      </a:schemeClr>
                    </a:solidFill>
                  </a:tcPr>
                </a:tc>
                <a:tc>
                  <a:txBody>
                    <a:bodyPr/>
                    <a:lstStyle/>
                    <a:p>
                      <a:pPr algn="ctr"/>
                      <a:r>
                        <a:rPr lang="tr-TR" sz="2000" b="1" dirty="0">
                          <a:latin typeface="+mn-lt"/>
                        </a:rPr>
                        <a:t>4</a:t>
                      </a:r>
                    </a:p>
                  </a:txBody>
                  <a:tcPr>
                    <a:solidFill>
                      <a:schemeClr val="accent6">
                        <a:lumMod val="20000"/>
                        <a:lumOff val="80000"/>
                      </a:schemeClr>
                    </a:solidFill>
                  </a:tcPr>
                </a:tc>
                <a:extLst>
                  <a:ext uri="{0D108BD9-81ED-4DB2-BD59-A6C34878D82A}">
                    <a16:rowId xmlns:a16="http://schemas.microsoft.com/office/drawing/2014/main" val="10007"/>
                  </a:ext>
                </a:extLst>
              </a:tr>
            </a:tbl>
          </a:graphicData>
        </a:graphic>
      </p:graphicFrame>
      <p:sp>
        <p:nvSpPr>
          <p:cNvPr id="3" name="Metin kutusu 2">
            <a:extLst>
              <a:ext uri="{FF2B5EF4-FFF2-40B4-BE49-F238E27FC236}">
                <a16:creationId xmlns:a16="http://schemas.microsoft.com/office/drawing/2014/main" id="{18CC6C2D-5083-446D-AF83-EC244C18BAB7}"/>
              </a:ext>
            </a:extLst>
          </p:cNvPr>
          <p:cNvSpPr txBox="1"/>
          <p:nvPr/>
        </p:nvSpPr>
        <p:spPr>
          <a:xfrm>
            <a:off x="1266092" y="140677"/>
            <a:ext cx="7379968" cy="523220"/>
          </a:xfrm>
          <a:prstGeom prst="rect">
            <a:avLst/>
          </a:prstGeom>
          <a:noFill/>
        </p:spPr>
        <p:txBody>
          <a:bodyPr wrap="square" rtlCol="0">
            <a:spAutoFit/>
          </a:bodyPr>
          <a:lstStyle/>
          <a:p>
            <a:pPr algn="ctr"/>
            <a:r>
              <a:rPr lang="tr-TR" sz="2800" b="1" dirty="0">
                <a:solidFill>
                  <a:srgbClr val="C00000"/>
                </a:solidFill>
              </a:rPr>
              <a:t>KADRO VE TERFİ İŞLEMLERİ DAİRE BAŞKANLIĞI</a:t>
            </a:r>
          </a:p>
        </p:txBody>
      </p:sp>
      <p:pic>
        <p:nvPicPr>
          <p:cNvPr id="4" name="Resim 3"/>
          <p:cNvPicPr>
            <a:picLocks noChangeAspect="1"/>
          </p:cNvPicPr>
          <p:nvPr/>
        </p:nvPicPr>
        <p:blipFill>
          <a:blip r:embed="rId2"/>
          <a:stretch>
            <a:fillRect/>
          </a:stretch>
        </p:blipFill>
        <p:spPr>
          <a:xfrm>
            <a:off x="237392" y="274261"/>
            <a:ext cx="1028699" cy="1000623"/>
          </a:xfrm>
          <a:prstGeom prst="rect">
            <a:avLst/>
          </a:prstGeom>
        </p:spPr>
      </p:pic>
      <p:cxnSp>
        <p:nvCxnSpPr>
          <p:cNvPr id="5" name="Düz Bağlayıcı 4"/>
          <p:cNvCxnSpPr/>
          <p:nvPr/>
        </p:nvCxnSpPr>
        <p:spPr>
          <a:xfrm flipV="1">
            <a:off x="1019908" y="1186962"/>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 name="Düz Bağlayıcı 5"/>
          <p:cNvCxnSpPr/>
          <p:nvPr/>
        </p:nvCxnSpPr>
        <p:spPr>
          <a:xfrm>
            <a:off x="0" y="1186962"/>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18145764"/>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ikdörtgen 1"/>
          <p:cNvSpPr/>
          <p:nvPr/>
        </p:nvSpPr>
        <p:spPr>
          <a:xfrm>
            <a:off x="2293034" y="1430330"/>
            <a:ext cx="5022166" cy="461665"/>
          </a:xfrm>
          <a:prstGeom prst="rect">
            <a:avLst/>
          </a:prstGeom>
        </p:spPr>
        <p:txBody>
          <a:bodyPr wrap="square">
            <a:spAutoFit/>
          </a:bodyPr>
          <a:lstStyle/>
          <a:p>
            <a:r>
              <a:rPr lang="tr-TR" sz="2400" b="1" dirty="0" smtClean="0">
                <a:solidFill>
                  <a:srgbClr val="FF0000"/>
                </a:solidFill>
              </a:rPr>
              <a:t>EK GÖSTERGELERE ÖRNEKLER</a:t>
            </a:r>
            <a:r>
              <a:rPr lang="tr-TR" sz="2400" b="1" u="sng" dirty="0" smtClean="0">
                <a:solidFill>
                  <a:srgbClr val="FF0000"/>
                </a:solidFill>
              </a:rPr>
              <a:t>  </a:t>
            </a:r>
            <a:endParaRPr lang="tr-TR" sz="2400" dirty="0"/>
          </a:p>
        </p:txBody>
      </p:sp>
      <p:sp>
        <p:nvSpPr>
          <p:cNvPr id="3" name="Dikdörtgen 2"/>
          <p:cNvSpPr/>
          <p:nvPr/>
        </p:nvSpPr>
        <p:spPr>
          <a:xfrm>
            <a:off x="669955" y="1495305"/>
            <a:ext cx="8370276" cy="461665"/>
          </a:xfrm>
          <a:prstGeom prst="rect">
            <a:avLst/>
          </a:prstGeom>
        </p:spPr>
        <p:txBody>
          <a:bodyPr wrap="square">
            <a:spAutoFit/>
          </a:bodyPr>
          <a:lstStyle/>
          <a:p>
            <a:pPr algn="just">
              <a:buNone/>
            </a:pPr>
            <a:r>
              <a:rPr lang="tr-TR" sz="2400" b="1" dirty="0" smtClean="0"/>
              <a:t>.</a:t>
            </a:r>
            <a:endParaRPr lang="tr-TR" sz="2400" b="1" dirty="0"/>
          </a:p>
        </p:txBody>
      </p:sp>
      <p:sp>
        <p:nvSpPr>
          <p:cNvPr id="4" name="Dikdörtgen 3"/>
          <p:cNvSpPr/>
          <p:nvPr/>
        </p:nvSpPr>
        <p:spPr>
          <a:xfrm>
            <a:off x="669955" y="1956970"/>
            <a:ext cx="8113560" cy="6740307"/>
          </a:xfrm>
          <a:prstGeom prst="rect">
            <a:avLst/>
          </a:prstGeom>
        </p:spPr>
        <p:txBody>
          <a:bodyPr wrap="square">
            <a:spAutoFit/>
          </a:bodyPr>
          <a:lstStyle/>
          <a:p>
            <a:pPr algn="just">
              <a:buNone/>
            </a:pPr>
            <a:r>
              <a:rPr lang="tr-TR" sz="2400" b="1" u="sng" dirty="0" smtClean="0"/>
              <a:t>UNVANI                                         :</a:t>
            </a:r>
            <a:r>
              <a:rPr lang="tr-TR" sz="2400" b="1" dirty="0" smtClean="0"/>
              <a:t>    D</a:t>
            </a:r>
            <a:r>
              <a:rPr lang="tr-TR" sz="2400" b="1" u="sng" dirty="0" smtClean="0"/>
              <a:t>ERECESİ:</a:t>
            </a:r>
            <a:r>
              <a:rPr lang="tr-TR" sz="2400" b="1" dirty="0" smtClean="0"/>
              <a:t>    </a:t>
            </a:r>
            <a:r>
              <a:rPr lang="tr-TR" sz="2400" b="1" u="sng" dirty="0" smtClean="0"/>
              <a:t>EK GÖSTERGESİ:</a:t>
            </a:r>
          </a:p>
          <a:p>
            <a:pPr algn="just">
              <a:buNone/>
            </a:pPr>
            <a:r>
              <a:rPr lang="tr-TR" sz="2400" b="1" dirty="0" smtClean="0"/>
              <a:t>Genel Müdür                                           1                   6400</a:t>
            </a:r>
          </a:p>
          <a:p>
            <a:pPr algn="just">
              <a:buNone/>
            </a:pPr>
            <a:r>
              <a:rPr lang="tr-TR" sz="2400" b="1" dirty="0" smtClean="0"/>
              <a:t>İl Müdürü                                                 1                   3600</a:t>
            </a:r>
          </a:p>
          <a:p>
            <a:pPr algn="just">
              <a:buNone/>
            </a:pPr>
            <a:r>
              <a:rPr lang="tr-TR" sz="2400" b="1" dirty="0" smtClean="0"/>
              <a:t>İl Müdür Yardımcısı(İdari)                    1                   2200</a:t>
            </a:r>
          </a:p>
          <a:p>
            <a:pPr algn="just">
              <a:buNone/>
            </a:pPr>
            <a:r>
              <a:rPr lang="tr-TR" sz="2400" b="1" dirty="0" smtClean="0"/>
              <a:t>İl Müdür Yardımcısı(Teknik)                1                   3600</a:t>
            </a:r>
          </a:p>
          <a:p>
            <a:pPr algn="just">
              <a:buNone/>
            </a:pPr>
            <a:r>
              <a:rPr lang="tr-TR" sz="2400" b="1" dirty="0" smtClean="0"/>
              <a:t>İlçe Müdürü(</a:t>
            </a:r>
            <a:r>
              <a:rPr lang="tr-TR" sz="2400" b="1" dirty="0" err="1" smtClean="0"/>
              <a:t>Vet.Hekim</a:t>
            </a:r>
            <a:r>
              <a:rPr lang="tr-TR" sz="2400" b="1" dirty="0" smtClean="0"/>
              <a:t>-Müh.)           1                   3600</a:t>
            </a:r>
          </a:p>
          <a:p>
            <a:pPr algn="just">
              <a:buNone/>
            </a:pPr>
            <a:r>
              <a:rPr lang="tr-TR" sz="2400" b="1" dirty="0" smtClean="0"/>
              <a:t>Avukat                                                      1                   3000</a:t>
            </a:r>
          </a:p>
          <a:p>
            <a:pPr algn="just">
              <a:buNone/>
            </a:pPr>
            <a:r>
              <a:rPr lang="tr-TR" sz="2400" b="1" dirty="0" smtClean="0"/>
              <a:t>Mühendis-Veteriner Hekim                 1                   3600</a:t>
            </a:r>
          </a:p>
          <a:p>
            <a:pPr algn="just">
              <a:buNone/>
            </a:pPr>
            <a:r>
              <a:rPr lang="tr-TR" sz="2400" b="1" dirty="0" smtClean="0"/>
              <a:t>Kimyager-Matematikçi                         1                   3000  </a:t>
            </a:r>
          </a:p>
          <a:p>
            <a:pPr algn="just">
              <a:buNone/>
            </a:pPr>
            <a:r>
              <a:rPr lang="tr-TR" sz="2400" b="1" dirty="0" smtClean="0"/>
              <a:t>Biyolog-Eczacı                                         1                   3600</a:t>
            </a:r>
          </a:p>
          <a:p>
            <a:pPr algn="just">
              <a:buNone/>
            </a:pPr>
            <a:r>
              <a:rPr lang="tr-TR" sz="2400" b="1" dirty="0" smtClean="0"/>
              <a:t>Tekniker                                                   1                   2200  </a:t>
            </a:r>
          </a:p>
          <a:p>
            <a:pPr algn="just">
              <a:buNone/>
            </a:pPr>
            <a:r>
              <a:rPr lang="tr-TR" sz="2400" b="1" dirty="0" smtClean="0"/>
              <a:t>Sosyolog-Programcı-Çözümleyici       4                   1100  </a:t>
            </a:r>
          </a:p>
          <a:p>
            <a:pPr algn="just">
              <a:buNone/>
            </a:pPr>
            <a:r>
              <a:rPr lang="tr-TR" sz="2400" b="1" dirty="0" smtClean="0"/>
              <a:t>                                              </a:t>
            </a:r>
          </a:p>
          <a:p>
            <a:pPr algn="just">
              <a:buNone/>
            </a:pPr>
            <a:endParaRPr lang="tr-TR" sz="2400" b="1" dirty="0" smtClean="0"/>
          </a:p>
          <a:p>
            <a:pPr algn="just">
              <a:buNone/>
            </a:pPr>
            <a:endParaRPr lang="tr-TR" sz="2400" b="1" dirty="0" smtClean="0"/>
          </a:p>
          <a:p>
            <a:pPr algn="just">
              <a:buNone/>
            </a:pPr>
            <a:endParaRPr lang="tr-TR" sz="2400" b="1" dirty="0" smtClean="0"/>
          </a:p>
          <a:p>
            <a:pPr algn="just">
              <a:buNone/>
            </a:pPr>
            <a:endParaRPr lang="tr-TR" sz="2400" b="1" dirty="0"/>
          </a:p>
          <a:p>
            <a:pPr algn="just">
              <a:buNone/>
            </a:pPr>
            <a:endParaRPr lang="tr-TR" sz="2400" b="1" dirty="0"/>
          </a:p>
        </p:txBody>
      </p:sp>
      <p:sp>
        <p:nvSpPr>
          <p:cNvPr id="7" name="Metin kutusu 6">
            <a:extLst>
              <a:ext uri="{FF2B5EF4-FFF2-40B4-BE49-F238E27FC236}">
                <a16:creationId xmlns:a16="http://schemas.microsoft.com/office/drawing/2014/main" id="{810CBFFA-1D64-4109-A4DC-0BD97E6CDCB6}"/>
              </a:ext>
            </a:extLst>
          </p:cNvPr>
          <p:cNvSpPr txBox="1"/>
          <p:nvPr/>
        </p:nvSpPr>
        <p:spPr>
          <a:xfrm>
            <a:off x="1266092" y="140677"/>
            <a:ext cx="7379968" cy="954107"/>
          </a:xfrm>
          <a:prstGeom prst="rect">
            <a:avLst/>
          </a:prstGeom>
          <a:noFill/>
        </p:spPr>
        <p:txBody>
          <a:bodyPr wrap="square" rtlCol="0">
            <a:spAutoFit/>
          </a:bodyPr>
          <a:lstStyle/>
          <a:p>
            <a:pPr algn="ctr"/>
            <a:endParaRPr lang="tr-TR" sz="2800" dirty="0" smtClean="0">
              <a:solidFill>
                <a:srgbClr val="C00000"/>
              </a:solidFill>
            </a:endParaRPr>
          </a:p>
          <a:p>
            <a:pPr algn="ctr"/>
            <a:r>
              <a:rPr lang="tr-TR" sz="2800" b="1" dirty="0" smtClean="0">
                <a:solidFill>
                  <a:srgbClr val="C00000"/>
                </a:solidFill>
              </a:rPr>
              <a:t>KADRO </a:t>
            </a:r>
            <a:r>
              <a:rPr lang="tr-TR" sz="2800" b="1" dirty="0">
                <a:solidFill>
                  <a:srgbClr val="C00000"/>
                </a:solidFill>
              </a:rPr>
              <a:t>VE TERFİ İŞLEMLERİ DAİRE BAŞKANLIĞI</a:t>
            </a:r>
          </a:p>
        </p:txBody>
      </p:sp>
      <p:pic>
        <p:nvPicPr>
          <p:cNvPr id="8" name="Resim 7"/>
          <p:cNvPicPr>
            <a:picLocks noChangeAspect="1"/>
          </p:cNvPicPr>
          <p:nvPr/>
        </p:nvPicPr>
        <p:blipFill>
          <a:blip r:embed="rId2"/>
          <a:stretch>
            <a:fillRect/>
          </a:stretch>
        </p:blipFill>
        <p:spPr>
          <a:xfrm>
            <a:off x="147706" y="140677"/>
            <a:ext cx="1044498" cy="1019083"/>
          </a:xfrm>
          <a:prstGeom prst="rect">
            <a:avLst/>
          </a:prstGeom>
        </p:spPr>
      </p:pic>
      <p:cxnSp>
        <p:nvCxnSpPr>
          <p:cNvPr id="9" name="Düz Bağlayıcı 8"/>
          <p:cNvCxnSpPr/>
          <p:nvPr/>
        </p:nvCxnSpPr>
        <p:spPr>
          <a:xfrm flipV="1">
            <a:off x="1037492" y="1131703"/>
            <a:ext cx="8106508" cy="9386"/>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0" y="1150494"/>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21996808"/>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Dikdörtgen 2"/>
          <p:cNvSpPr/>
          <p:nvPr/>
        </p:nvSpPr>
        <p:spPr>
          <a:xfrm>
            <a:off x="701525" y="1789611"/>
            <a:ext cx="8220405" cy="4955203"/>
          </a:xfrm>
          <a:prstGeom prst="rect">
            <a:avLst/>
          </a:prstGeom>
        </p:spPr>
        <p:txBody>
          <a:bodyPr wrap="square">
            <a:spAutoFit/>
          </a:bodyPr>
          <a:lstStyle/>
          <a:p>
            <a:pPr algn="just">
              <a:buNone/>
            </a:pPr>
            <a:r>
              <a:rPr lang="tr-TR" dirty="0"/>
              <a:t>         </a:t>
            </a:r>
            <a:r>
              <a:rPr lang="tr-TR" dirty="0" smtClean="0">
                <a:solidFill>
                  <a:srgbClr val="FF0000"/>
                </a:solidFill>
              </a:rPr>
              <a:t> </a:t>
            </a:r>
            <a:r>
              <a:rPr lang="tr-TR" sz="2800" u="sng" dirty="0">
                <a:solidFill>
                  <a:srgbClr val="FF0000"/>
                </a:solidFill>
              </a:rPr>
              <a:t>Devlet Memurlarının 3 tane aylığı </a:t>
            </a:r>
            <a:r>
              <a:rPr lang="tr-TR" sz="2800" u="sng" dirty="0" smtClean="0">
                <a:solidFill>
                  <a:srgbClr val="FF0000"/>
                </a:solidFill>
              </a:rPr>
              <a:t>vardır.</a:t>
            </a:r>
            <a:endParaRPr lang="tr-TR" sz="2800" u="sng" dirty="0">
              <a:solidFill>
                <a:srgbClr val="FF0000"/>
              </a:solidFill>
            </a:endParaRPr>
          </a:p>
          <a:p>
            <a:pPr algn="just">
              <a:buNone/>
            </a:pPr>
            <a:endParaRPr lang="tr-TR" sz="2400" u="sng" dirty="0">
              <a:solidFill>
                <a:srgbClr val="7BB800"/>
              </a:solidFill>
            </a:endParaRPr>
          </a:p>
          <a:p>
            <a:pPr algn="just">
              <a:buNone/>
            </a:pPr>
            <a:r>
              <a:rPr lang="tr-TR" sz="2400" dirty="0"/>
              <a:t>     </a:t>
            </a:r>
            <a:r>
              <a:rPr lang="tr-TR" sz="2400" b="1" dirty="0"/>
              <a:t>1-Ödemeye Esas Aylığı          </a:t>
            </a:r>
            <a:r>
              <a:rPr lang="tr-TR" sz="2400" b="1" dirty="0" smtClean="0"/>
              <a:t>            </a:t>
            </a:r>
            <a:r>
              <a:rPr lang="tr-TR" sz="2400" b="1" dirty="0"/>
              <a:t>(Ö.E.A.)</a:t>
            </a:r>
          </a:p>
          <a:p>
            <a:pPr algn="just">
              <a:buNone/>
            </a:pPr>
            <a:endParaRPr lang="tr-TR" sz="2400" b="1" dirty="0"/>
          </a:p>
          <a:p>
            <a:pPr algn="just">
              <a:buNone/>
            </a:pPr>
            <a:r>
              <a:rPr lang="tr-TR" sz="2400" b="1" dirty="0"/>
              <a:t>     2-Kazanılmış Hak Aylığı            </a:t>
            </a:r>
            <a:r>
              <a:rPr lang="tr-TR" sz="2400" b="1" dirty="0" smtClean="0"/>
              <a:t>         </a:t>
            </a:r>
            <a:r>
              <a:rPr lang="tr-TR" sz="2400" b="1" dirty="0"/>
              <a:t>(K.H.A.)</a:t>
            </a:r>
          </a:p>
          <a:p>
            <a:pPr algn="just">
              <a:buNone/>
            </a:pPr>
            <a:endParaRPr lang="tr-TR" sz="2400" b="1" dirty="0"/>
          </a:p>
          <a:p>
            <a:pPr algn="just">
              <a:buNone/>
            </a:pPr>
            <a:r>
              <a:rPr lang="tr-TR" sz="2400" b="1" dirty="0"/>
              <a:t>     3-Emekli Keseneğine Esas Aylığı  </a:t>
            </a:r>
            <a:r>
              <a:rPr lang="tr-TR" sz="2400" b="1" dirty="0" smtClean="0"/>
              <a:t>   (</a:t>
            </a:r>
            <a:r>
              <a:rPr lang="tr-TR" sz="2400" b="1" dirty="0"/>
              <a:t>E.K.E.A</a:t>
            </a:r>
            <a:r>
              <a:rPr lang="tr-TR" sz="2400" b="1" dirty="0" smtClean="0"/>
              <a:t>.)</a:t>
            </a:r>
          </a:p>
          <a:p>
            <a:pPr algn="just">
              <a:buNone/>
            </a:pPr>
            <a:endParaRPr lang="tr-TR" sz="2400" b="1" dirty="0" smtClean="0"/>
          </a:p>
          <a:p>
            <a:pPr algn="just">
              <a:buNone/>
            </a:pPr>
            <a:r>
              <a:rPr lang="tr-TR" sz="2400" b="1" dirty="0" smtClean="0">
                <a:solidFill>
                  <a:srgbClr val="FF0000"/>
                </a:solidFill>
              </a:rPr>
              <a:t>ÖRNEK-1</a:t>
            </a:r>
            <a:r>
              <a:rPr lang="tr-TR" sz="2400" b="1" dirty="0" smtClean="0">
                <a:solidFill>
                  <a:srgbClr val="FF0000"/>
                </a:solidFill>
                <a:sym typeface="Wingdings" panose="05000000000000000000" pitchFamily="2" charset="2"/>
              </a:rPr>
              <a:t>:</a:t>
            </a:r>
            <a:r>
              <a:rPr lang="tr-TR" sz="2400" b="1" dirty="0" smtClean="0">
                <a:sym typeface="Wingdings" panose="05000000000000000000" pitchFamily="2" charset="2"/>
              </a:rPr>
              <a:t> Şube Müdürü                </a:t>
            </a:r>
            <a:r>
              <a:rPr lang="tr-TR" sz="2400" b="1" dirty="0" smtClean="0">
                <a:solidFill>
                  <a:srgbClr val="FF0000"/>
                </a:solidFill>
                <a:sym typeface="Wingdings" panose="05000000000000000000" pitchFamily="2" charset="2"/>
              </a:rPr>
              <a:t>ÖRNEK-2:</a:t>
            </a:r>
            <a:r>
              <a:rPr lang="tr-TR" sz="2400" b="1" dirty="0" smtClean="0">
                <a:sym typeface="Wingdings" panose="05000000000000000000" pitchFamily="2" charset="2"/>
              </a:rPr>
              <a:t> Daire Başkanı</a:t>
            </a:r>
          </a:p>
          <a:p>
            <a:pPr algn="just">
              <a:buNone/>
            </a:pPr>
            <a:endParaRPr lang="tr-TR" sz="2400" b="1" dirty="0" smtClean="0">
              <a:sym typeface="Wingdings" panose="05000000000000000000" pitchFamily="2" charset="2"/>
            </a:endParaRPr>
          </a:p>
          <a:p>
            <a:pPr algn="just">
              <a:buNone/>
            </a:pPr>
            <a:r>
              <a:rPr lang="tr-TR" sz="2400" b="1" u="sng" dirty="0" smtClean="0">
                <a:sym typeface="Wingdings" panose="05000000000000000000" pitchFamily="2" charset="2"/>
              </a:rPr>
              <a:t>Ö.E.A</a:t>
            </a:r>
            <a:r>
              <a:rPr lang="tr-TR" sz="2400" b="1" dirty="0" smtClean="0">
                <a:sym typeface="Wingdings" panose="05000000000000000000" pitchFamily="2" charset="2"/>
              </a:rPr>
              <a:t>  </a:t>
            </a:r>
            <a:r>
              <a:rPr lang="tr-TR" sz="2400" b="1" u="sng" dirty="0" smtClean="0">
                <a:sym typeface="Wingdings" panose="05000000000000000000" pitchFamily="2" charset="2"/>
              </a:rPr>
              <a:t>EK GÖS</a:t>
            </a:r>
            <a:r>
              <a:rPr lang="tr-TR" sz="2400" b="1" dirty="0" smtClean="0">
                <a:sym typeface="Wingdings" panose="05000000000000000000" pitchFamily="2" charset="2"/>
              </a:rPr>
              <a:t>. </a:t>
            </a:r>
            <a:r>
              <a:rPr lang="tr-TR" sz="2400" b="1" u="sng" dirty="0" smtClean="0">
                <a:sym typeface="Wingdings" panose="05000000000000000000" pitchFamily="2" charset="2"/>
              </a:rPr>
              <a:t>K.H.A.</a:t>
            </a:r>
            <a:r>
              <a:rPr lang="tr-TR" sz="2400" b="1" dirty="0" smtClean="0">
                <a:sym typeface="Wingdings" panose="05000000000000000000" pitchFamily="2" charset="2"/>
              </a:rPr>
              <a:t> </a:t>
            </a:r>
            <a:r>
              <a:rPr lang="tr-TR" sz="2400" b="1" u="sng" dirty="0" smtClean="0">
                <a:sym typeface="Wingdings" panose="05000000000000000000" pitchFamily="2" charset="2"/>
              </a:rPr>
              <a:t>E.K.E.A</a:t>
            </a:r>
            <a:r>
              <a:rPr lang="tr-TR" sz="2400" b="1" dirty="0" smtClean="0">
                <a:sym typeface="Wingdings" panose="05000000000000000000" pitchFamily="2" charset="2"/>
              </a:rPr>
              <a:t>      </a:t>
            </a:r>
            <a:r>
              <a:rPr lang="tr-TR" sz="2400" b="1" u="sng" dirty="0" smtClean="0">
                <a:sym typeface="Wingdings" panose="05000000000000000000" pitchFamily="2" charset="2"/>
              </a:rPr>
              <a:t>Ö.E.A.</a:t>
            </a:r>
            <a:r>
              <a:rPr lang="tr-TR" sz="2400" b="1" dirty="0" smtClean="0">
                <a:sym typeface="Wingdings" panose="05000000000000000000" pitchFamily="2" charset="2"/>
              </a:rPr>
              <a:t>  </a:t>
            </a:r>
            <a:r>
              <a:rPr lang="tr-TR" sz="2400" b="1" u="sng" dirty="0" smtClean="0">
                <a:sym typeface="Wingdings" panose="05000000000000000000" pitchFamily="2" charset="2"/>
              </a:rPr>
              <a:t>EK GÖS</a:t>
            </a:r>
            <a:r>
              <a:rPr lang="tr-TR" sz="2400" b="1" dirty="0" smtClean="0">
                <a:sym typeface="Wingdings" panose="05000000000000000000" pitchFamily="2" charset="2"/>
              </a:rPr>
              <a:t>. </a:t>
            </a:r>
            <a:r>
              <a:rPr lang="tr-TR" sz="2400" b="1" u="sng" dirty="0" smtClean="0">
                <a:sym typeface="Wingdings" panose="05000000000000000000" pitchFamily="2" charset="2"/>
              </a:rPr>
              <a:t>K.H.A.</a:t>
            </a:r>
            <a:r>
              <a:rPr lang="tr-TR" sz="2400" b="1" dirty="0" smtClean="0">
                <a:sym typeface="Wingdings" panose="05000000000000000000" pitchFamily="2" charset="2"/>
              </a:rPr>
              <a:t>  </a:t>
            </a:r>
            <a:r>
              <a:rPr lang="tr-TR" sz="2400" b="1" u="sng" dirty="0" smtClean="0">
                <a:sym typeface="Wingdings" panose="05000000000000000000" pitchFamily="2" charset="2"/>
              </a:rPr>
              <a:t>E.K.E.A.</a:t>
            </a:r>
          </a:p>
          <a:p>
            <a:pPr algn="just">
              <a:buNone/>
            </a:pPr>
            <a:r>
              <a:rPr lang="tr-TR" sz="2400" b="1" dirty="0">
                <a:sym typeface="Wingdings" panose="05000000000000000000" pitchFamily="2" charset="2"/>
              </a:rPr>
              <a:t> </a:t>
            </a:r>
            <a:r>
              <a:rPr lang="tr-TR" sz="2400" b="1" dirty="0" smtClean="0">
                <a:sym typeface="Wingdings" panose="05000000000000000000" pitchFamily="2" charset="2"/>
              </a:rPr>
              <a:t> </a:t>
            </a:r>
            <a:r>
              <a:rPr lang="tr-TR" sz="2400" b="1" dirty="0" smtClean="0">
                <a:solidFill>
                  <a:srgbClr val="FF0000"/>
                </a:solidFill>
                <a:sym typeface="Wingdings" panose="05000000000000000000" pitchFamily="2" charset="2"/>
              </a:rPr>
              <a:t>1/1</a:t>
            </a:r>
            <a:r>
              <a:rPr lang="tr-TR" sz="2400" b="1" dirty="0" smtClean="0">
                <a:sym typeface="Wingdings" panose="05000000000000000000" pitchFamily="2" charset="2"/>
              </a:rPr>
              <a:t>    +2200       2/2      2/2             </a:t>
            </a:r>
            <a:r>
              <a:rPr lang="tr-TR" sz="2400" b="1" dirty="0" smtClean="0">
                <a:solidFill>
                  <a:srgbClr val="FF0000"/>
                </a:solidFill>
                <a:sym typeface="Wingdings" panose="05000000000000000000" pitchFamily="2" charset="2"/>
              </a:rPr>
              <a:t>1/1 </a:t>
            </a:r>
            <a:r>
              <a:rPr lang="tr-TR" sz="2400" b="1" dirty="0" smtClean="0">
                <a:sym typeface="Wingdings" panose="05000000000000000000" pitchFamily="2" charset="2"/>
              </a:rPr>
              <a:t>     +3600      4/3       2/2</a:t>
            </a:r>
          </a:p>
          <a:p>
            <a:pPr algn="just">
              <a:buNone/>
            </a:pPr>
            <a:endParaRPr lang="tr-TR" sz="2400" dirty="0"/>
          </a:p>
        </p:txBody>
      </p:sp>
      <p:sp>
        <p:nvSpPr>
          <p:cNvPr id="4" name="Dikdörtgen 3"/>
          <p:cNvSpPr/>
          <p:nvPr/>
        </p:nvSpPr>
        <p:spPr>
          <a:xfrm>
            <a:off x="2616200" y="1053534"/>
            <a:ext cx="3606800" cy="830997"/>
          </a:xfrm>
          <a:prstGeom prst="rect">
            <a:avLst/>
          </a:prstGeom>
        </p:spPr>
        <p:txBody>
          <a:bodyPr wrap="square">
            <a:spAutoFit/>
          </a:bodyPr>
          <a:lstStyle/>
          <a:p>
            <a:pPr algn="just">
              <a:buNone/>
            </a:pPr>
            <a:endParaRPr lang="tr-TR" sz="2400" b="1" dirty="0" smtClean="0">
              <a:solidFill>
                <a:srgbClr val="FF0000"/>
              </a:solidFill>
            </a:endParaRPr>
          </a:p>
          <a:p>
            <a:pPr algn="just">
              <a:buNone/>
            </a:pPr>
            <a:r>
              <a:rPr lang="tr-TR" sz="2400" b="1" dirty="0" smtClean="0">
                <a:solidFill>
                  <a:srgbClr val="FF0000"/>
                </a:solidFill>
              </a:rPr>
              <a:t>MEMURLARIN </a:t>
            </a:r>
            <a:r>
              <a:rPr lang="tr-TR" sz="2400" b="1" dirty="0">
                <a:solidFill>
                  <a:srgbClr val="FF0000"/>
                </a:solidFill>
              </a:rPr>
              <a:t>AYLIKLARI</a:t>
            </a:r>
          </a:p>
        </p:txBody>
      </p:sp>
      <p:sp>
        <p:nvSpPr>
          <p:cNvPr id="5" name="Metin kutusu 4">
            <a:extLst>
              <a:ext uri="{FF2B5EF4-FFF2-40B4-BE49-F238E27FC236}">
                <a16:creationId xmlns:a16="http://schemas.microsoft.com/office/drawing/2014/main" id="{A7D8747B-C059-4B4E-B23A-45D2300BA5FB}"/>
              </a:ext>
            </a:extLst>
          </p:cNvPr>
          <p:cNvSpPr txBox="1"/>
          <p:nvPr/>
        </p:nvSpPr>
        <p:spPr>
          <a:xfrm>
            <a:off x="1266092" y="140677"/>
            <a:ext cx="7379968" cy="954107"/>
          </a:xfrm>
          <a:prstGeom prst="rect">
            <a:avLst/>
          </a:prstGeom>
          <a:noFill/>
        </p:spPr>
        <p:txBody>
          <a:bodyPr wrap="square" rtlCol="0">
            <a:spAutoFit/>
          </a:bodyPr>
          <a:lstStyle/>
          <a:p>
            <a:pPr algn="ctr"/>
            <a:endParaRPr lang="tr-TR" sz="2800" dirty="0" smtClean="0">
              <a:solidFill>
                <a:srgbClr val="C00000"/>
              </a:solidFill>
            </a:endParaRPr>
          </a:p>
          <a:p>
            <a:pPr algn="ctr"/>
            <a:r>
              <a:rPr lang="tr-TR" sz="2800" b="1" dirty="0" smtClean="0">
                <a:solidFill>
                  <a:srgbClr val="C00000"/>
                </a:solidFill>
              </a:rPr>
              <a:t>KADRO </a:t>
            </a:r>
            <a:r>
              <a:rPr lang="tr-TR" sz="2800" b="1" dirty="0">
                <a:solidFill>
                  <a:srgbClr val="C00000"/>
                </a:solidFill>
              </a:rPr>
              <a:t>VE TERFİ İŞLEMLERİ DAİRE BAŞKANLIĞI</a:t>
            </a:r>
          </a:p>
        </p:txBody>
      </p:sp>
      <p:pic>
        <p:nvPicPr>
          <p:cNvPr id="6" name="Resim 5"/>
          <p:cNvPicPr>
            <a:picLocks noChangeAspect="1"/>
          </p:cNvPicPr>
          <p:nvPr/>
        </p:nvPicPr>
        <p:blipFill>
          <a:blip r:embed="rId2"/>
          <a:stretch>
            <a:fillRect/>
          </a:stretch>
        </p:blipFill>
        <p:spPr>
          <a:xfrm>
            <a:off x="219808" y="140677"/>
            <a:ext cx="967154" cy="954107"/>
          </a:xfrm>
          <a:prstGeom prst="rect">
            <a:avLst/>
          </a:prstGeom>
        </p:spPr>
      </p:pic>
      <p:cxnSp>
        <p:nvCxnSpPr>
          <p:cNvPr id="7" name="Düz Bağlayıcı 6"/>
          <p:cNvCxnSpPr/>
          <p:nvPr/>
        </p:nvCxnSpPr>
        <p:spPr>
          <a:xfrm flipV="1">
            <a:off x="1019908" y="1053533"/>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0" y="1076644"/>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64806453"/>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Dikdörtgen 2"/>
          <p:cNvSpPr/>
          <p:nvPr/>
        </p:nvSpPr>
        <p:spPr>
          <a:xfrm>
            <a:off x="751438" y="1181686"/>
            <a:ext cx="8196618" cy="1569660"/>
          </a:xfrm>
          <a:prstGeom prst="rect">
            <a:avLst/>
          </a:prstGeom>
        </p:spPr>
        <p:txBody>
          <a:bodyPr wrap="square">
            <a:spAutoFit/>
          </a:bodyPr>
          <a:lstStyle/>
          <a:p>
            <a:r>
              <a:rPr lang="tr-TR" sz="2400" b="1" u="sng" dirty="0" smtClean="0">
                <a:solidFill>
                  <a:srgbClr val="FF0000"/>
                </a:solidFill>
              </a:rPr>
              <a:t>HİZMET BELGESİ</a:t>
            </a:r>
            <a:endParaRPr lang="tr-TR" sz="2400" b="1" u="sng" dirty="0">
              <a:solidFill>
                <a:srgbClr val="FF0000"/>
              </a:solidFill>
            </a:endParaRPr>
          </a:p>
          <a:p>
            <a:pPr algn="just"/>
            <a:r>
              <a:rPr lang="tr-TR" sz="2400" b="1" dirty="0" smtClean="0"/>
              <a:t>Memurun adı, soyadı, sicil numarası, görev yeri, kadro derecesi, derecesi ve ek göstergesini gösterir memuriyet safahat belgesidir.</a:t>
            </a:r>
            <a:endParaRPr lang="tr-TR" sz="2400" b="1" dirty="0">
              <a:solidFill>
                <a:srgbClr val="FF0000"/>
              </a:solidFill>
            </a:endParaRPr>
          </a:p>
        </p:txBody>
      </p:sp>
      <p:sp>
        <p:nvSpPr>
          <p:cNvPr id="4" name="Dikdörtgen 3"/>
          <p:cNvSpPr/>
          <p:nvPr/>
        </p:nvSpPr>
        <p:spPr>
          <a:xfrm>
            <a:off x="534572" y="2946780"/>
            <a:ext cx="8413484" cy="1200329"/>
          </a:xfrm>
          <a:prstGeom prst="rect">
            <a:avLst/>
          </a:prstGeom>
        </p:spPr>
        <p:txBody>
          <a:bodyPr wrap="square">
            <a:spAutoFit/>
          </a:bodyPr>
          <a:lstStyle/>
          <a:p>
            <a:r>
              <a:rPr lang="tr-TR" sz="2400" b="1" u="sng" dirty="0" smtClean="0">
                <a:solidFill>
                  <a:srgbClr val="FF0000"/>
                </a:solidFill>
              </a:rPr>
              <a:t>MESLEKİ FAALİYET:</a:t>
            </a:r>
          </a:p>
          <a:p>
            <a:r>
              <a:rPr lang="tr-TR" sz="2400" b="1" dirty="0" smtClean="0"/>
              <a:t>Devlet memurunun memuriyete başlamadan önce kamu kurumunda veya özel sektörde serbest olarak çalışmasıdır.</a:t>
            </a:r>
            <a:endParaRPr lang="tr-TR" sz="2400" b="1" dirty="0"/>
          </a:p>
        </p:txBody>
      </p:sp>
      <p:sp>
        <p:nvSpPr>
          <p:cNvPr id="5" name="Dikdörtgen 4"/>
          <p:cNvSpPr/>
          <p:nvPr/>
        </p:nvSpPr>
        <p:spPr>
          <a:xfrm>
            <a:off x="534572" y="4342543"/>
            <a:ext cx="8348996" cy="2800767"/>
          </a:xfrm>
          <a:prstGeom prst="rect">
            <a:avLst/>
          </a:prstGeom>
        </p:spPr>
        <p:txBody>
          <a:bodyPr wrap="square">
            <a:spAutoFit/>
          </a:bodyPr>
          <a:lstStyle/>
          <a:p>
            <a:r>
              <a:rPr lang="tr-TR" sz="2200" b="1" u="sng" dirty="0" smtClean="0">
                <a:solidFill>
                  <a:srgbClr val="FF0000"/>
                </a:solidFill>
              </a:rPr>
              <a:t>KIDEM YILI   :</a:t>
            </a:r>
            <a:endParaRPr lang="tr-TR" sz="2200" b="1" u="sng" dirty="0">
              <a:solidFill>
                <a:srgbClr val="FF0000"/>
              </a:solidFill>
            </a:endParaRPr>
          </a:p>
          <a:p>
            <a:pPr algn="just"/>
            <a:r>
              <a:rPr lang="tr-TR" sz="2200" b="1" dirty="0"/>
              <a:t> </a:t>
            </a:r>
            <a:r>
              <a:rPr lang="tr-TR" sz="2200" b="1" dirty="0" smtClean="0"/>
              <a:t>Devlet memurluğunda hizmet yılları itibarıyla ödenecek kıdem aylığının tespitinde kazanılmış hak aylığının hesabında değerlendirilen sürelerdir. </a:t>
            </a:r>
          </a:p>
          <a:p>
            <a:pPr algn="just"/>
            <a:endParaRPr lang="tr-TR" sz="2200" b="1" dirty="0" smtClean="0"/>
          </a:p>
          <a:p>
            <a:pPr algn="just"/>
            <a:r>
              <a:rPr lang="tr-TR" sz="2400" b="1" dirty="0" smtClean="0">
                <a:solidFill>
                  <a:srgbClr val="FF0000"/>
                </a:solidFill>
              </a:rPr>
              <a:t>Kıdem aylığında ödemeye esas alınan azami süre 25 yılı geçemez.</a:t>
            </a:r>
            <a:endParaRPr lang="tr-TR" sz="2400" b="1" dirty="0">
              <a:solidFill>
                <a:srgbClr val="FF0000"/>
              </a:solidFill>
            </a:endParaRPr>
          </a:p>
          <a:p>
            <a:endParaRPr lang="tr-TR" dirty="0"/>
          </a:p>
        </p:txBody>
      </p:sp>
      <p:sp>
        <p:nvSpPr>
          <p:cNvPr id="6" name="Metin kutusu 5">
            <a:extLst>
              <a:ext uri="{FF2B5EF4-FFF2-40B4-BE49-F238E27FC236}">
                <a16:creationId xmlns:a16="http://schemas.microsoft.com/office/drawing/2014/main" id="{C4E43A43-67D1-4FA2-A7BD-6F8D054C0C63}"/>
              </a:ext>
            </a:extLst>
          </p:cNvPr>
          <p:cNvSpPr txBox="1"/>
          <p:nvPr/>
        </p:nvSpPr>
        <p:spPr>
          <a:xfrm>
            <a:off x="1266092" y="140677"/>
            <a:ext cx="7379968" cy="523220"/>
          </a:xfrm>
          <a:prstGeom prst="rect">
            <a:avLst/>
          </a:prstGeom>
          <a:noFill/>
        </p:spPr>
        <p:txBody>
          <a:bodyPr wrap="square" rtlCol="0">
            <a:spAutoFit/>
          </a:bodyPr>
          <a:lstStyle/>
          <a:p>
            <a:pPr algn="ctr"/>
            <a:r>
              <a:rPr lang="tr-TR" sz="2800" b="1" dirty="0" smtClean="0">
                <a:solidFill>
                  <a:srgbClr val="C00000"/>
                </a:solidFill>
              </a:rPr>
              <a:t>KADRO </a:t>
            </a:r>
            <a:r>
              <a:rPr lang="tr-TR" sz="2800" b="1" dirty="0">
                <a:solidFill>
                  <a:srgbClr val="C00000"/>
                </a:solidFill>
              </a:rPr>
              <a:t>VE TERFİ İŞLEMLERİ DAİRE BAŞKANLIĞI</a:t>
            </a:r>
          </a:p>
        </p:txBody>
      </p:sp>
      <p:pic>
        <p:nvPicPr>
          <p:cNvPr id="7" name="Resim 6"/>
          <p:cNvPicPr>
            <a:picLocks noChangeAspect="1"/>
          </p:cNvPicPr>
          <p:nvPr/>
        </p:nvPicPr>
        <p:blipFill>
          <a:blip r:embed="rId2"/>
          <a:stretch>
            <a:fillRect/>
          </a:stretch>
        </p:blipFill>
        <p:spPr>
          <a:xfrm>
            <a:off x="184638" y="54571"/>
            <a:ext cx="1053290" cy="928184"/>
          </a:xfrm>
          <a:prstGeom prst="rect">
            <a:avLst/>
          </a:prstGeom>
        </p:spPr>
      </p:pic>
      <p:cxnSp>
        <p:nvCxnSpPr>
          <p:cNvPr id="8" name="Düz Bağlayıcı 7"/>
          <p:cNvCxnSpPr/>
          <p:nvPr/>
        </p:nvCxnSpPr>
        <p:spPr>
          <a:xfrm flipV="1">
            <a:off x="1019908" y="977460"/>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0" y="977460"/>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66342803"/>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Dikdörtgen 4"/>
          <p:cNvSpPr/>
          <p:nvPr/>
        </p:nvSpPr>
        <p:spPr>
          <a:xfrm>
            <a:off x="604910" y="1053533"/>
            <a:ext cx="8498175" cy="5601533"/>
          </a:xfrm>
          <a:prstGeom prst="rect">
            <a:avLst/>
          </a:prstGeom>
        </p:spPr>
        <p:txBody>
          <a:bodyPr wrap="square">
            <a:spAutoFit/>
          </a:bodyPr>
          <a:lstStyle/>
          <a:p>
            <a:pPr algn="just"/>
            <a:r>
              <a:rPr lang="tr-TR" sz="2200" b="1" dirty="0" smtClean="0">
                <a:solidFill>
                  <a:srgbClr val="FF0000"/>
                </a:solidFill>
              </a:rPr>
              <a:t>İBRAZ TARİHİ:</a:t>
            </a:r>
          </a:p>
          <a:p>
            <a:pPr algn="just"/>
            <a:r>
              <a:rPr lang="tr-TR" sz="2400" b="1" dirty="0" smtClean="0"/>
              <a:t>Devlet memurunun talepte bulunduğu dilekçesinin kuruma verildiği ve kayıtlara giriş yapıldığı tarihtir.</a:t>
            </a:r>
          </a:p>
          <a:p>
            <a:pPr algn="just"/>
            <a:endParaRPr lang="tr-TR" sz="2400" b="1" dirty="0"/>
          </a:p>
          <a:p>
            <a:pPr algn="just"/>
            <a:r>
              <a:rPr lang="tr-TR" sz="2400" b="1" dirty="0" smtClean="0">
                <a:solidFill>
                  <a:srgbClr val="FF0000"/>
                </a:solidFill>
              </a:rPr>
              <a:t>HİZMET BİRLEŞTİRME:</a:t>
            </a:r>
          </a:p>
          <a:p>
            <a:pPr algn="just"/>
            <a:r>
              <a:rPr lang="tr-TR" sz="2400" b="1" dirty="0" smtClean="0"/>
              <a:t>Devlet Memurlarının memuriyete başlamadan önce veya memuriyetten ayrılarak mülga T.C. Emekli Sandığı dışında herhangi bir sosyal güvenlik kuruluşuna (SSK-BAĞ-KUR-BANKA EMEKLİ SANDIKLARI) prim ödedikten sonra bu sürelerinin memuriyet sırasında emekli keseneğine esas aylıklarında değerlendirilmesi ve emekli keseneğine esas aylık derece ve kademesinin belirlenmesidir.</a:t>
            </a:r>
          </a:p>
          <a:p>
            <a:pPr algn="just"/>
            <a:endParaRPr lang="tr-TR" sz="2400" b="1" dirty="0" smtClean="0"/>
          </a:p>
          <a:p>
            <a:pPr algn="just"/>
            <a:r>
              <a:rPr lang="tr-TR" sz="2400" b="1" dirty="0" smtClean="0"/>
              <a:t>NOT: 01.10.2008 tarihinden itibaren 5510 sayılı Kanun ile sosyal güvenlik kuruluşları tek çatı altında birleştirilmiştir.</a:t>
            </a:r>
            <a:endParaRPr lang="tr-TR" sz="2400" b="1" dirty="0"/>
          </a:p>
        </p:txBody>
      </p:sp>
      <p:sp>
        <p:nvSpPr>
          <p:cNvPr id="6" name="Metin kutusu 5">
            <a:extLst>
              <a:ext uri="{FF2B5EF4-FFF2-40B4-BE49-F238E27FC236}">
                <a16:creationId xmlns:a16="http://schemas.microsoft.com/office/drawing/2014/main" id="{25549FB2-27A2-4552-9889-2C28B8E94787}"/>
              </a:ext>
            </a:extLst>
          </p:cNvPr>
          <p:cNvSpPr txBox="1"/>
          <p:nvPr/>
        </p:nvSpPr>
        <p:spPr>
          <a:xfrm>
            <a:off x="1266092" y="140677"/>
            <a:ext cx="7379968" cy="954107"/>
          </a:xfrm>
          <a:prstGeom prst="rect">
            <a:avLst/>
          </a:prstGeom>
          <a:noFill/>
        </p:spPr>
        <p:txBody>
          <a:bodyPr wrap="square" rtlCol="0">
            <a:spAutoFit/>
          </a:bodyPr>
          <a:lstStyle/>
          <a:p>
            <a:pPr algn="ctr"/>
            <a:endParaRPr lang="tr-TR" sz="2800" dirty="0" smtClean="0">
              <a:solidFill>
                <a:srgbClr val="C00000"/>
              </a:solidFill>
            </a:endParaRPr>
          </a:p>
          <a:p>
            <a:pPr algn="ctr"/>
            <a:r>
              <a:rPr lang="tr-TR" sz="2800" b="1" dirty="0" smtClean="0">
                <a:solidFill>
                  <a:srgbClr val="C00000"/>
                </a:solidFill>
              </a:rPr>
              <a:t>KADRO </a:t>
            </a:r>
            <a:r>
              <a:rPr lang="tr-TR" sz="2800" b="1" dirty="0">
                <a:solidFill>
                  <a:srgbClr val="C00000"/>
                </a:solidFill>
              </a:rPr>
              <a:t>VE TERFİ İŞLEMLERİ DAİRE BAŞKANLIĞI</a:t>
            </a:r>
          </a:p>
        </p:txBody>
      </p:sp>
      <p:pic>
        <p:nvPicPr>
          <p:cNvPr id="7" name="Resim 6"/>
          <p:cNvPicPr>
            <a:picLocks noChangeAspect="1"/>
          </p:cNvPicPr>
          <p:nvPr/>
        </p:nvPicPr>
        <p:blipFill>
          <a:blip r:embed="rId3"/>
          <a:stretch>
            <a:fillRect/>
          </a:stretch>
        </p:blipFill>
        <p:spPr>
          <a:xfrm>
            <a:off x="131885" y="140676"/>
            <a:ext cx="1134207" cy="954107"/>
          </a:xfrm>
          <a:prstGeom prst="rect">
            <a:avLst/>
          </a:prstGeom>
        </p:spPr>
      </p:pic>
      <p:cxnSp>
        <p:nvCxnSpPr>
          <p:cNvPr id="8" name="Düz Bağlayıcı 7"/>
          <p:cNvCxnSpPr/>
          <p:nvPr/>
        </p:nvCxnSpPr>
        <p:spPr>
          <a:xfrm flipV="1">
            <a:off x="1019908" y="1053533"/>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11839" y="1094784"/>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68684072"/>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Dikdörtgen 3"/>
          <p:cNvSpPr/>
          <p:nvPr/>
        </p:nvSpPr>
        <p:spPr>
          <a:xfrm>
            <a:off x="661182" y="1106796"/>
            <a:ext cx="7984878" cy="461665"/>
          </a:xfrm>
          <a:prstGeom prst="rect">
            <a:avLst/>
          </a:prstGeom>
        </p:spPr>
        <p:txBody>
          <a:bodyPr wrap="square">
            <a:spAutoFit/>
          </a:bodyPr>
          <a:lstStyle/>
          <a:p>
            <a:pPr algn="ctr"/>
            <a:r>
              <a:rPr lang="tr-TR" sz="2400" b="1" dirty="0" smtClean="0">
                <a:solidFill>
                  <a:srgbClr val="FF0000"/>
                </a:solidFill>
              </a:rPr>
              <a:t>DERECE </a:t>
            </a:r>
            <a:r>
              <a:rPr lang="tr-TR" sz="2400" b="1" dirty="0">
                <a:solidFill>
                  <a:srgbClr val="FF0000"/>
                </a:solidFill>
              </a:rPr>
              <a:t>VE KADEMEDE FARKLILIK OLUŞTURAN DURUMLAR</a:t>
            </a:r>
            <a:endParaRPr lang="tr-TR" sz="2400" dirty="0"/>
          </a:p>
        </p:txBody>
      </p:sp>
      <p:sp>
        <p:nvSpPr>
          <p:cNvPr id="5" name="Dikdörtgen 4"/>
          <p:cNvSpPr/>
          <p:nvPr/>
        </p:nvSpPr>
        <p:spPr>
          <a:xfrm>
            <a:off x="359873" y="1568461"/>
            <a:ext cx="8528364" cy="1200329"/>
          </a:xfrm>
          <a:prstGeom prst="rect">
            <a:avLst/>
          </a:prstGeom>
        </p:spPr>
        <p:txBody>
          <a:bodyPr wrap="square">
            <a:spAutoFit/>
          </a:bodyPr>
          <a:lstStyle/>
          <a:p>
            <a:pPr algn="just"/>
            <a:r>
              <a:rPr lang="tr-TR" sz="2400" b="1" dirty="0" smtClean="0"/>
              <a:t>Memurların ilk atanmaları sırasında başlangıç derece ve kademeleri, atandıkları unvanlara ve öğrenim durumlarına göre aşağıdaki verilen örnekte görüldüğü şekilde değişiklik gösterir.</a:t>
            </a:r>
            <a:endParaRPr lang="tr-TR" sz="2400" b="1" dirty="0"/>
          </a:p>
        </p:txBody>
      </p:sp>
      <p:sp>
        <p:nvSpPr>
          <p:cNvPr id="6" name="Dikdörtgen 5"/>
          <p:cNvSpPr/>
          <p:nvPr/>
        </p:nvSpPr>
        <p:spPr>
          <a:xfrm>
            <a:off x="359873" y="2768790"/>
            <a:ext cx="8548231" cy="3662541"/>
          </a:xfrm>
          <a:prstGeom prst="rect">
            <a:avLst/>
          </a:prstGeom>
        </p:spPr>
        <p:txBody>
          <a:bodyPr wrap="square">
            <a:spAutoFit/>
          </a:bodyPr>
          <a:lstStyle/>
          <a:p>
            <a:pPr algn="ctr"/>
            <a:endParaRPr lang="tr-TR" b="1" dirty="0">
              <a:solidFill>
                <a:srgbClr val="C00000"/>
              </a:solidFill>
            </a:endParaRPr>
          </a:p>
          <a:p>
            <a:pPr algn="ctr"/>
            <a:r>
              <a:rPr lang="tr-TR" sz="2200" b="1" dirty="0" smtClean="0">
                <a:solidFill>
                  <a:srgbClr val="FF0000"/>
                </a:solidFill>
              </a:rPr>
              <a:t> </a:t>
            </a:r>
            <a:r>
              <a:rPr lang="tr-TR" sz="2200" b="1" dirty="0">
                <a:solidFill>
                  <a:srgbClr val="FF0000"/>
                </a:solidFill>
              </a:rPr>
              <a:t>ÖRNEKLER</a:t>
            </a:r>
          </a:p>
          <a:p>
            <a:pPr algn="ctr"/>
            <a:endParaRPr lang="tr-TR" b="1" dirty="0"/>
          </a:p>
          <a:p>
            <a:r>
              <a:rPr lang="tr-TR" sz="2200" b="1" u="sng" dirty="0"/>
              <a:t>UNVANI   </a:t>
            </a:r>
            <a:r>
              <a:rPr lang="tr-TR" sz="2200" b="1" u="sng" dirty="0" smtClean="0"/>
              <a:t>            :</a:t>
            </a:r>
            <a:r>
              <a:rPr lang="tr-TR" sz="2200" b="1" dirty="0" smtClean="0"/>
              <a:t>  </a:t>
            </a:r>
            <a:r>
              <a:rPr lang="tr-TR" sz="2200" b="1" u="sng" dirty="0" smtClean="0"/>
              <a:t>BAŞLANGIÇ  DE/KA  </a:t>
            </a:r>
            <a:r>
              <a:rPr lang="tr-TR" sz="2200" b="1" dirty="0" smtClean="0"/>
              <a:t>:   </a:t>
            </a:r>
            <a:r>
              <a:rPr lang="tr-TR" sz="2200" b="1" u="sng" dirty="0" smtClean="0"/>
              <a:t>ATANACAĞI DE/KA                   </a:t>
            </a:r>
            <a:r>
              <a:rPr lang="tr-TR" sz="2200" b="1" dirty="0" smtClean="0"/>
              <a:t>:</a:t>
            </a:r>
            <a:endParaRPr lang="tr-TR" sz="2200" b="1" dirty="0"/>
          </a:p>
          <a:p>
            <a:r>
              <a:rPr lang="tr-TR" sz="2200" b="1" dirty="0"/>
              <a:t>Mühendis                    </a:t>
            </a:r>
            <a:r>
              <a:rPr lang="tr-TR" sz="2200" b="1" dirty="0" smtClean="0"/>
              <a:t>        </a:t>
            </a:r>
            <a:r>
              <a:rPr lang="tr-TR" sz="2200" b="1" dirty="0"/>
              <a:t>9/1                         </a:t>
            </a:r>
            <a:r>
              <a:rPr lang="tr-TR" sz="2200" b="1" dirty="0" smtClean="0"/>
              <a:t>       8/1       (657 S.K.36-A/2)</a:t>
            </a:r>
            <a:endParaRPr lang="tr-TR" sz="2200" b="1" dirty="0"/>
          </a:p>
          <a:p>
            <a:endParaRPr lang="tr-TR" sz="2200" b="1" dirty="0"/>
          </a:p>
          <a:p>
            <a:r>
              <a:rPr lang="tr-TR" sz="2200" b="1" dirty="0"/>
              <a:t>Veteriner  Hekim            </a:t>
            </a:r>
            <a:r>
              <a:rPr lang="tr-TR" sz="2200" b="1" dirty="0" smtClean="0"/>
              <a:t>   </a:t>
            </a:r>
            <a:r>
              <a:rPr lang="tr-TR" sz="2200" b="1" dirty="0"/>
              <a:t>9/2                      </a:t>
            </a:r>
            <a:r>
              <a:rPr lang="tr-TR" sz="2200" b="1" dirty="0" smtClean="0"/>
              <a:t>           8/2       (657 S.K.36-A/5)</a:t>
            </a:r>
            <a:endParaRPr lang="tr-TR" sz="2200" b="1" dirty="0"/>
          </a:p>
          <a:p>
            <a:endParaRPr lang="tr-TR" sz="2200" b="1" dirty="0"/>
          </a:p>
          <a:p>
            <a:r>
              <a:rPr lang="tr-TR" sz="2200" b="1" dirty="0"/>
              <a:t>Tekniker                         </a:t>
            </a:r>
            <a:r>
              <a:rPr lang="tr-TR" sz="2200" b="1" dirty="0" smtClean="0"/>
              <a:t>    </a:t>
            </a:r>
            <a:r>
              <a:rPr lang="tr-TR" sz="2200" b="1" dirty="0"/>
              <a:t>10/2                      </a:t>
            </a:r>
            <a:r>
              <a:rPr lang="tr-TR" sz="2200" b="1" dirty="0" smtClean="0"/>
              <a:t>           9/2      (657 S.K.36-A/4)</a:t>
            </a:r>
          </a:p>
          <a:p>
            <a:endParaRPr lang="tr-TR" sz="2200" b="1" dirty="0"/>
          </a:p>
          <a:p>
            <a:pPr algn="just"/>
            <a:endParaRPr lang="tr-TR" sz="2000" b="1" dirty="0"/>
          </a:p>
        </p:txBody>
      </p:sp>
      <p:sp>
        <p:nvSpPr>
          <p:cNvPr id="7" name="Metin kutusu 6">
            <a:extLst>
              <a:ext uri="{FF2B5EF4-FFF2-40B4-BE49-F238E27FC236}">
                <a16:creationId xmlns:a16="http://schemas.microsoft.com/office/drawing/2014/main" id="{207C10B0-0427-4790-A312-4B64FEBFCB56}"/>
              </a:ext>
            </a:extLst>
          </p:cNvPr>
          <p:cNvSpPr txBox="1"/>
          <p:nvPr/>
        </p:nvSpPr>
        <p:spPr>
          <a:xfrm>
            <a:off x="1266092" y="140677"/>
            <a:ext cx="7379968" cy="954107"/>
          </a:xfrm>
          <a:prstGeom prst="rect">
            <a:avLst/>
          </a:prstGeom>
          <a:noFill/>
        </p:spPr>
        <p:txBody>
          <a:bodyPr wrap="square" rtlCol="0">
            <a:spAutoFit/>
          </a:bodyPr>
          <a:lstStyle/>
          <a:p>
            <a:pPr algn="ctr"/>
            <a:endParaRPr lang="tr-TR" sz="2800" dirty="0" smtClean="0">
              <a:solidFill>
                <a:srgbClr val="C00000"/>
              </a:solidFill>
            </a:endParaRPr>
          </a:p>
          <a:p>
            <a:pPr algn="ctr"/>
            <a:r>
              <a:rPr lang="tr-TR" sz="2800" b="1" dirty="0" smtClean="0">
                <a:solidFill>
                  <a:srgbClr val="C00000"/>
                </a:solidFill>
              </a:rPr>
              <a:t>KADRO </a:t>
            </a:r>
            <a:r>
              <a:rPr lang="tr-TR" sz="2800" b="1" dirty="0">
                <a:solidFill>
                  <a:srgbClr val="C00000"/>
                </a:solidFill>
              </a:rPr>
              <a:t>VE TERFİ İŞLEMLERİ DAİRE BAŞKANLIĞI</a:t>
            </a:r>
          </a:p>
        </p:txBody>
      </p:sp>
      <p:pic>
        <p:nvPicPr>
          <p:cNvPr id="8" name="Resim 7"/>
          <p:cNvPicPr>
            <a:picLocks noChangeAspect="1"/>
          </p:cNvPicPr>
          <p:nvPr/>
        </p:nvPicPr>
        <p:blipFill>
          <a:blip r:embed="rId3"/>
          <a:stretch>
            <a:fillRect/>
          </a:stretch>
        </p:blipFill>
        <p:spPr>
          <a:xfrm>
            <a:off x="133643" y="140677"/>
            <a:ext cx="1107830" cy="954107"/>
          </a:xfrm>
          <a:prstGeom prst="rect">
            <a:avLst/>
          </a:prstGeom>
        </p:spPr>
      </p:pic>
      <p:cxnSp>
        <p:nvCxnSpPr>
          <p:cNvPr id="9" name="Düz Bağlayıcı 8"/>
          <p:cNvCxnSpPr/>
          <p:nvPr/>
        </p:nvCxnSpPr>
        <p:spPr>
          <a:xfrm flipV="1">
            <a:off x="1019908" y="1039753"/>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0" y="1048545"/>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25293653"/>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ikdörtgen 1"/>
          <p:cNvSpPr/>
          <p:nvPr/>
        </p:nvSpPr>
        <p:spPr>
          <a:xfrm>
            <a:off x="3321369" y="1120676"/>
            <a:ext cx="4386970" cy="461665"/>
          </a:xfrm>
          <a:prstGeom prst="rect">
            <a:avLst/>
          </a:prstGeom>
        </p:spPr>
        <p:txBody>
          <a:bodyPr wrap="none">
            <a:spAutoFit/>
          </a:bodyPr>
          <a:lstStyle/>
          <a:p>
            <a:r>
              <a:rPr lang="tr-TR" sz="2400" b="1" u="sng" dirty="0" smtClean="0">
                <a:solidFill>
                  <a:srgbClr val="FF0000"/>
                </a:solidFill>
              </a:rPr>
              <a:t>ADAYLIK SÜRESİ -ASALET TASDİKİ</a:t>
            </a:r>
            <a:endParaRPr lang="tr-TR" sz="2400" u="sng" dirty="0"/>
          </a:p>
        </p:txBody>
      </p:sp>
      <p:sp>
        <p:nvSpPr>
          <p:cNvPr id="3" name="Dikdörtgen 2"/>
          <p:cNvSpPr/>
          <p:nvPr/>
        </p:nvSpPr>
        <p:spPr>
          <a:xfrm>
            <a:off x="235390" y="1608234"/>
            <a:ext cx="8673219" cy="5262979"/>
          </a:xfrm>
          <a:prstGeom prst="rect">
            <a:avLst/>
          </a:prstGeom>
        </p:spPr>
        <p:txBody>
          <a:bodyPr wrap="square">
            <a:spAutoFit/>
          </a:bodyPr>
          <a:lstStyle/>
          <a:p>
            <a:pPr algn="just"/>
            <a:r>
              <a:rPr lang="tr-TR" sz="2400" dirty="0" smtClean="0"/>
              <a:t>  </a:t>
            </a:r>
            <a:r>
              <a:rPr lang="tr-TR" sz="2400" b="1" dirty="0" smtClean="0"/>
              <a:t> </a:t>
            </a:r>
            <a:r>
              <a:rPr lang="tr-TR" sz="2400" dirty="0" smtClean="0"/>
              <a:t>Devlet memurluğuna atanan aday memurların adaylık süresi asgari 1, azami 2 yıl olup, </a:t>
            </a:r>
            <a:r>
              <a:rPr lang="tr-TR" sz="2400" dirty="0"/>
              <a:t>adaylık eğitimlerine (Temel-Hazırlayıcı ve </a:t>
            </a:r>
            <a:r>
              <a:rPr lang="tr-TR" sz="2400" dirty="0" smtClean="0"/>
              <a:t>Staj) </a:t>
            </a:r>
            <a:r>
              <a:rPr lang="tr-TR" sz="2400" dirty="0"/>
              <a:t>tabi </a:t>
            </a:r>
            <a:r>
              <a:rPr lang="tr-TR" sz="2400" dirty="0" smtClean="0"/>
              <a:t>tutulurlar</a:t>
            </a:r>
            <a:r>
              <a:rPr lang="tr-TR" sz="2400" dirty="0" smtClean="0">
                <a:solidFill>
                  <a:srgbClr val="FF0000"/>
                </a:solidFill>
              </a:rPr>
              <a:t>.(657 S.K.55.mad.)</a:t>
            </a:r>
            <a:endParaRPr lang="tr-TR" sz="2400" dirty="0">
              <a:solidFill>
                <a:srgbClr val="FF0000"/>
              </a:solidFill>
            </a:endParaRPr>
          </a:p>
          <a:p>
            <a:pPr algn="just"/>
            <a:r>
              <a:rPr lang="tr-TR" sz="2400" dirty="0"/>
              <a:t> </a:t>
            </a:r>
            <a:r>
              <a:rPr lang="tr-TR" sz="2400" dirty="0" smtClean="0"/>
              <a:t>   Başarılı </a:t>
            </a:r>
            <a:r>
              <a:rPr lang="tr-TR" sz="2400" dirty="0"/>
              <a:t>olan </a:t>
            </a:r>
            <a:r>
              <a:rPr lang="tr-TR" sz="2400" dirty="0" smtClean="0"/>
              <a:t>memurlara Aday Memurlar Staj Değerlendirme Belgesi doldurulur. Asgari bir yıllık hizmet süresini tamamlayan memurlar için çalıştığı birim amiri tarafından teklifte bulunulması halinde asli devlet memurluğuna atanırlar</a:t>
            </a:r>
            <a:r>
              <a:rPr lang="tr-TR" sz="2400" dirty="0" smtClean="0">
                <a:solidFill>
                  <a:srgbClr val="FF0000"/>
                </a:solidFill>
              </a:rPr>
              <a:t>.(657 S.K.58.mad.)</a:t>
            </a:r>
          </a:p>
          <a:p>
            <a:pPr algn="just"/>
            <a:r>
              <a:rPr lang="tr-TR" sz="2400" dirty="0"/>
              <a:t> </a:t>
            </a:r>
            <a:r>
              <a:rPr lang="tr-TR" sz="2400" dirty="0" smtClean="0"/>
              <a:t>    Asli Devlet Memurluğuna atananlar, Yemin Merasimi Yönetmeliği uyarınca en geç </a:t>
            </a:r>
            <a:r>
              <a:rPr lang="tr-TR" sz="2400" dirty="0" smtClean="0">
                <a:solidFill>
                  <a:srgbClr val="FF0000"/>
                </a:solidFill>
              </a:rPr>
              <a:t>bir ay içinde </a:t>
            </a:r>
            <a:r>
              <a:rPr lang="tr-TR" sz="2400" dirty="0" smtClean="0"/>
              <a:t>yemin ederler. Yemin etmedikleri takdirde haklarında disiplin soruşturması başlatılır ve görevlerine son verilir</a:t>
            </a:r>
            <a:r>
              <a:rPr lang="tr-TR" sz="2400" dirty="0" smtClean="0">
                <a:solidFill>
                  <a:srgbClr val="FF0000"/>
                </a:solidFill>
              </a:rPr>
              <a:t>.(30.11.1982 tarihli ve 17884 sayılı Resmi Gazete)</a:t>
            </a:r>
            <a:endParaRPr lang="tr-TR" sz="2400" dirty="0">
              <a:solidFill>
                <a:srgbClr val="FF0000"/>
              </a:solidFill>
            </a:endParaRPr>
          </a:p>
          <a:p>
            <a:pPr algn="just"/>
            <a:r>
              <a:rPr lang="tr-TR" sz="2400" dirty="0"/>
              <a:t> </a:t>
            </a:r>
            <a:r>
              <a:rPr lang="tr-TR" sz="2400" dirty="0" smtClean="0"/>
              <a:t>    Başarısız </a:t>
            </a:r>
            <a:r>
              <a:rPr lang="tr-TR" sz="2400" dirty="0"/>
              <a:t>olan </a:t>
            </a:r>
            <a:r>
              <a:rPr lang="tr-TR" sz="2400" dirty="0" smtClean="0"/>
              <a:t>memurların devlet </a:t>
            </a:r>
            <a:r>
              <a:rPr lang="tr-TR" sz="2400" dirty="0"/>
              <a:t>memurluğu ile ilişikleri </a:t>
            </a:r>
            <a:r>
              <a:rPr lang="tr-TR" sz="2400" dirty="0" smtClean="0"/>
              <a:t>kesilir.</a:t>
            </a:r>
            <a:endParaRPr lang="tr-TR" sz="2400" dirty="0"/>
          </a:p>
          <a:p>
            <a:pPr algn="just"/>
            <a:r>
              <a:rPr lang="tr-TR" sz="2400" dirty="0"/>
              <a:t> </a:t>
            </a:r>
            <a:r>
              <a:rPr lang="tr-TR" sz="2400" dirty="0" smtClean="0"/>
              <a:t>    Asaleti </a:t>
            </a:r>
            <a:r>
              <a:rPr lang="tr-TR" sz="2400" dirty="0"/>
              <a:t>tasdik edilen memurların </a:t>
            </a:r>
            <a:r>
              <a:rPr lang="tr-TR" sz="2400" dirty="0" smtClean="0"/>
              <a:t>adaylık süreleri derece </a:t>
            </a:r>
            <a:r>
              <a:rPr lang="tr-TR" sz="2400" dirty="0"/>
              <a:t>ve kademelerinde değerlendirilir.(</a:t>
            </a:r>
            <a:r>
              <a:rPr lang="tr-TR" sz="2400" dirty="0">
                <a:solidFill>
                  <a:srgbClr val="FF0000"/>
                </a:solidFill>
              </a:rPr>
              <a:t>657 S.K.159.mad.)</a:t>
            </a:r>
          </a:p>
        </p:txBody>
      </p:sp>
      <p:sp>
        <p:nvSpPr>
          <p:cNvPr id="4" name="Metin kutusu 3">
            <a:extLst>
              <a:ext uri="{FF2B5EF4-FFF2-40B4-BE49-F238E27FC236}">
                <a16:creationId xmlns:a16="http://schemas.microsoft.com/office/drawing/2014/main" id="{D577A728-C31E-445A-A98F-171197347DCC}"/>
              </a:ext>
            </a:extLst>
          </p:cNvPr>
          <p:cNvSpPr txBox="1"/>
          <p:nvPr/>
        </p:nvSpPr>
        <p:spPr>
          <a:xfrm>
            <a:off x="1266092" y="140677"/>
            <a:ext cx="7379968" cy="954107"/>
          </a:xfrm>
          <a:prstGeom prst="rect">
            <a:avLst/>
          </a:prstGeom>
          <a:noFill/>
        </p:spPr>
        <p:txBody>
          <a:bodyPr wrap="square" rtlCol="0">
            <a:spAutoFit/>
          </a:bodyPr>
          <a:lstStyle/>
          <a:p>
            <a:pPr algn="ctr"/>
            <a:endParaRPr lang="tr-TR" sz="2800" dirty="0" smtClean="0">
              <a:solidFill>
                <a:srgbClr val="C00000"/>
              </a:solidFill>
            </a:endParaRPr>
          </a:p>
          <a:p>
            <a:pPr algn="ctr"/>
            <a:r>
              <a:rPr lang="tr-TR" sz="2800" b="1" dirty="0" smtClean="0">
                <a:solidFill>
                  <a:srgbClr val="C00000"/>
                </a:solidFill>
              </a:rPr>
              <a:t>KADRO </a:t>
            </a:r>
            <a:r>
              <a:rPr lang="tr-TR" sz="2800" b="1" dirty="0">
                <a:solidFill>
                  <a:srgbClr val="C00000"/>
                </a:solidFill>
              </a:rPr>
              <a:t>VE TERFİ İŞLEMLERİ DAİRE BAŞKANLIĞ</a:t>
            </a:r>
            <a:r>
              <a:rPr lang="tr-TR" sz="2800" dirty="0">
                <a:solidFill>
                  <a:srgbClr val="C00000"/>
                </a:solidFill>
              </a:rPr>
              <a:t>I</a:t>
            </a:r>
          </a:p>
        </p:txBody>
      </p:sp>
      <p:pic>
        <p:nvPicPr>
          <p:cNvPr id="5" name="Resim 4"/>
          <p:cNvPicPr>
            <a:picLocks noChangeAspect="1"/>
          </p:cNvPicPr>
          <p:nvPr/>
        </p:nvPicPr>
        <p:blipFill>
          <a:blip r:embed="rId2"/>
          <a:stretch>
            <a:fillRect/>
          </a:stretch>
        </p:blipFill>
        <p:spPr>
          <a:xfrm>
            <a:off x="235391" y="140677"/>
            <a:ext cx="925194" cy="979999"/>
          </a:xfrm>
          <a:prstGeom prst="rect">
            <a:avLst/>
          </a:prstGeom>
        </p:spPr>
      </p:pic>
      <p:cxnSp>
        <p:nvCxnSpPr>
          <p:cNvPr id="6" name="Düz Bağlayıcı 5"/>
          <p:cNvCxnSpPr/>
          <p:nvPr/>
        </p:nvCxnSpPr>
        <p:spPr>
          <a:xfrm flipV="1">
            <a:off x="1019908" y="1039753"/>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a:off x="0" y="1048545"/>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5305680"/>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ikdörtgen 1"/>
          <p:cNvSpPr/>
          <p:nvPr/>
        </p:nvSpPr>
        <p:spPr>
          <a:xfrm>
            <a:off x="2605373" y="1273726"/>
            <a:ext cx="4567276" cy="461665"/>
          </a:xfrm>
          <a:prstGeom prst="rect">
            <a:avLst/>
          </a:prstGeom>
        </p:spPr>
        <p:txBody>
          <a:bodyPr wrap="none">
            <a:spAutoFit/>
          </a:bodyPr>
          <a:lstStyle/>
          <a:p>
            <a:r>
              <a:rPr lang="tr-TR" sz="2400" b="1" u="sng" dirty="0">
                <a:solidFill>
                  <a:srgbClr val="FF0000"/>
                </a:solidFill>
              </a:rPr>
              <a:t>MEMURLARIN ASKERLİK SÜRELERİ</a:t>
            </a:r>
            <a:endParaRPr lang="tr-TR" sz="2400" u="sng" dirty="0"/>
          </a:p>
        </p:txBody>
      </p:sp>
      <p:sp>
        <p:nvSpPr>
          <p:cNvPr id="3" name="Dikdörtgen 2"/>
          <p:cNvSpPr/>
          <p:nvPr/>
        </p:nvSpPr>
        <p:spPr>
          <a:xfrm>
            <a:off x="244444" y="1673836"/>
            <a:ext cx="8511629" cy="5139869"/>
          </a:xfrm>
          <a:prstGeom prst="rect">
            <a:avLst/>
          </a:prstGeom>
        </p:spPr>
        <p:txBody>
          <a:bodyPr wrap="square">
            <a:spAutoFit/>
          </a:bodyPr>
          <a:lstStyle/>
          <a:p>
            <a:pPr marL="342900" indent="-342900" algn="just">
              <a:buFont typeface="Wingdings" panose="05000000000000000000" pitchFamily="2" charset="2"/>
              <a:buChar char="Ø"/>
            </a:pPr>
            <a:endParaRPr lang="tr-TR" sz="2000" dirty="0"/>
          </a:p>
          <a:p>
            <a:pPr algn="just"/>
            <a:r>
              <a:rPr lang="tr-TR" sz="2200" b="1" dirty="0" smtClean="0"/>
              <a:t>     </a:t>
            </a:r>
            <a:r>
              <a:rPr lang="tr-TR" sz="2400" b="1" dirty="0" smtClean="0"/>
              <a:t>Devlet </a:t>
            </a:r>
            <a:r>
              <a:rPr lang="tr-TR" sz="2400" b="1" dirty="0"/>
              <a:t>memuru olarak atanmadan önce askerlik </a:t>
            </a:r>
            <a:r>
              <a:rPr lang="tr-TR" sz="2400" b="1" dirty="0" smtClean="0"/>
              <a:t>hizmetini yerine getiren memurların askerlikte geçen süreleri </a:t>
            </a:r>
            <a:r>
              <a:rPr lang="tr-TR" sz="2400" b="1" dirty="0"/>
              <a:t>asalet tasdikinden sonra adaylık </a:t>
            </a:r>
            <a:r>
              <a:rPr lang="tr-TR" sz="2400" b="1" dirty="0" smtClean="0"/>
              <a:t> süresi </a:t>
            </a:r>
            <a:r>
              <a:rPr lang="tr-TR" sz="2400" b="1" dirty="0"/>
              <a:t>ile birlikte derece ve kademesinde değerlendirilir</a:t>
            </a:r>
            <a:r>
              <a:rPr lang="tr-TR" sz="2400" b="1" dirty="0">
                <a:solidFill>
                  <a:srgbClr val="FF0000"/>
                </a:solidFill>
              </a:rPr>
              <a:t>.(657 S.K.84.mad.)</a:t>
            </a:r>
          </a:p>
          <a:p>
            <a:pPr marL="342900" indent="-342900" algn="just">
              <a:buFont typeface="Wingdings" panose="05000000000000000000" pitchFamily="2" charset="2"/>
              <a:buChar char="Ø"/>
            </a:pPr>
            <a:endParaRPr lang="tr-TR" sz="2400" b="1" dirty="0"/>
          </a:p>
          <a:p>
            <a:pPr algn="just"/>
            <a:r>
              <a:rPr lang="tr-TR" sz="2400" b="1" dirty="0" smtClean="0"/>
              <a:t>      Devlet Memurluğuna </a:t>
            </a:r>
            <a:r>
              <a:rPr lang="tr-TR" sz="2400" b="1" dirty="0"/>
              <a:t>a</a:t>
            </a:r>
            <a:r>
              <a:rPr lang="tr-TR" sz="2400" b="1" dirty="0" smtClean="0"/>
              <a:t>tandıktan </a:t>
            </a:r>
            <a:r>
              <a:rPr lang="tr-TR" sz="2400" b="1" dirty="0"/>
              <a:t>sonra memuriyetleri sırasında askerlik hizmetini </a:t>
            </a:r>
            <a:r>
              <a:rPr lang="tr-TR" sz="2400" b="1" dirty="0" smtClean="0"/>
              <a:t>yapanların bu </a:t>
            </a:r>
            <a:r>
              <a:rPr lang="tr-TR" sz="2400" b="1" dirty="0"/>
              <a:t>süreleri derece ve kademesinde değerlendirilir</a:t>
            </a:r>
            <a:r>
              <a:rPr lang="tr-TR" sz="2400" b="1" dirty="0">
                <a:solidFill>
                  <a:srgbClr val="FF0000"/>
                </a:solidFill>
              </a:rPr>
              <a:t>.(657 S.K. 83.mad.)</a:t>
            </a:r>
          </a:p>
          <a:p>
            <a:pPr algn="just"/>
            <a:endParaRPr lang="tr-TR" sz="2400" b="1" dirty="0"/>
          </a:p>
          <a:p>
            <a:pPr algn="just"/>
            <a:r>
              <a:rPr lang="tr-TR" sz="2400" b="1" dirty="0" smtClean="0">
                <a:solidFill>
                  <a:srgbClr val="C00000"/>
                </a:solidFill>
              </a:rPr>
              <a:t>      </a:t>
            </a:r>
            <a:r>
              <a:rPr lang="tr-TR" sz="2400" b="1" dirty="0" smtClean="0"/>
              <a:t>Memuriyette </a:t>
            </a:r>
            <a:r>
              <a:rPr lang="tr-TR" sz="2400" b="1" dirty="0"/>
              <a:t>iken askerlik hizmetini yapmak üzere görevinden ayrılan memurlar, kurumlarından aylıksız izinli sayılırlar</a:t>
            </a:r>
            <a:r>
              <a:rPr lang="tr-TR" sz="2400" b="1" dirty="0" smtClean="0">
                <a:solidFill>
                  <a:srgbClr val="FF0000"/>
                </a:solidFill>
              </a:rPr>
              <a:t>.(657 S.K.108/G mad.)</a:t>
            </a:r>
            <a:endParaRPr lang="tr-TR" sz="2400" b="1" dirty="0">
              <a:solidFill>
                <a:srgbClr val="FF0000"/>
              </a:solidFill>
            </a:endParaRPr>
          </a:p>
          <a:p>
            <a:pPr marL="342900" indent="-342900" algn="just">
              <a:buFont typeface="Wingdings" panose="05000000000000000000" pitchFamily="2" charset="2"/>
              <a:buChar char="Ø"/>
            </a:pPr>
            <a:endParaRPr lang="tr-TR" sz="2000" b="1" dirty="0"/>
          </a:p>
        </p:txBody>
      </p:sp>
      <p:sp>
        <p:nvSpPr>
          <p:cNvPr id="4" name="Metin kutusu 3">
            <a:extLst>
              <a:ext uri="{FF2B5EF4-FFF2-40B4-BE49-F238E27FC236}">
                <a16:creationId xmlns:a16="http://schemas.microsoft.com/office/drawing/2014/main" id="{D62347E5-1417-4447-979E-3E099E74E7CC}"/>
              </a:ext>
            </a:extLst>
          </p:cNvPr>
          <p:cNvSpPr txBox="1"/>
          <p:nvPr/>
        </p:nvSpPr>
        <p:spPr>
          <a:xfrm>
            <a:off x="1266092" y="140677"/>
            <a:ext cx="7379968" cy="954107"/>
          </a:xfrm>
          <a:prstGeom prst="rect">
            <a:avLst/>
          </a:prstGeom>
          <a:noFill/>
        </p:spPr>
        <p:txBody>
          <a:bodyPr wrap="square" rtlCol="0">
            <a:spAutoFit/>
          </a:bodyPr>
          <a:lstStyle/>
          <a:p>
            <a:pPr algn="ctr"/>
            <a:endParaRPr lang="tr-TR" sz="2800" dirty="0" smtClean="0">
              <a:solidFill>
                <a:srgbClr val="C00000"/>
              </a:solidFill>
            </a:endParaRPr>
          </a:p>
          <a:p>
            <a:pPr algn="ctr"/>
            <a:r>
              <a:rPr lang="tr-TR" sz="2800" b="1" dirty="0" smtClean="0">
                <a:solidFill>
                  <a:srgbClr val="C00000"/>
                </a:solidFill>
              </a:rPr>
              <a:t>KADRO </a:t>
            </a:r>
            <a:r>
              <a:rPr lang="tr-TR" sz="2800" b="1" dirty="0">
                <a:solidFill>
                  <a:srgbClr val="C00000"/>
                </a:solidFill>
              </a:rPr>
              <a:t>VE TERFİ İŞLEMLERİ DAİRE BAŞKANLIĞI</a:t>
            </a:r>
          </a:p>
        </p:txBody>
      </p:sp>
      <p:pic>
        <p:nvPicPr>
          <p:cNvPr id="5" name="Resim 4"/>
          <p:cNvPicPr>
            <a:picLocks noChangeAspect="1"/>
          </p:cNvPicPr>
          <p:nvPr/>
        </p:nvPicPr>
        <p:blipFill>
          <a:blip r:embed="rId2"/>
          <a:stretch>
            <a:fillRect/>
          </a:stretch>
        </p:blipFill>
        <p:spPr>
          <a:xfrm>
            <a:off x="219809" y="151315"/>
            <a:ext cx="949568" cy="943469"/>
          </a:xfrm>
          <a:prstGeom prst="rect">
            <a:avLst/>
          </a:prstGeom>
        </p:spPr>
      </p:pic>
      <p:cxnSp>
        <p:nvCxnSpPr>
          <p:cNvPr id="6" name="Düz Bağlayıcı 5"/>
          <p:cNvCxnSpPr/>
          <p:nvPr/>
        </p:nvCxnSpPr>
        <p:spPr>
          <a:xfrm flipV="1">
            <a:off x="1019908" y="1039753"/>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a:off x="0" y="1048545"/>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2336619"/>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ikdörtgen 1"/>
          <p:cNvSpPr/>
          <p:nvPr/>
        </p:nvSpPr>
        <p:spPr>
          <a:xfrm>
            <a:off x="1350483" y="1207304"/>
            <a:ext cx="6713634" cy="461665"/>
          </a:xfrm>
          <a:prstGeom prst="rect">
            <a:avLst/>
          </a:prstGeom>
        </p:spPr>
        <p:txBody>
          <a:bodyPr wrap="none">
            <a:spAutoFit/>
          </a:bodyPr>
          <a:lstStyle/>
          <a:p>
            <a:pPr algn="ctr"/>
            <a:r>
              <a:rPr lang="tr-TR" sz="2400" b="1" u="sng" dirty="0">
                <a:solidFill>
                  <a:srgbClr val="FF0000"/>
                </a:solidFill>
              </a:rPr>
              <a:t>İLK ATANMA VE ASALET TASDİKİNE DAİR ÖRNEKLER</a:t>
            </a:r>
            <a:endParaRPr lang="tr-TR" sz="2400" u="sng" dirty="0"/>
          </a:p>
        </p:txBody>
      </p:sp>
      <p:graphicFrame>
        <p:nvGraphicFramePr>
          <p:cNvPr id="4" name="Tablo 3">
            <a:extLst>
              <a:ext uri="{FF2B5EF4-FFF2-40B4-BE49-F238E27FC236}">
                <a16:creationId xmlns:a16="http://schemas.microsoft.com/office/drawing/2014/main" id="{96EF5B29-DC4D-4E5F-8EB8-A5C6F9D765FB}"/>
              </a:ext>
            </a:extLst>
          </p:cNvPr>
          <p:cNvGraphicFramePr>
            <a:graphicFrameLocks noGrp="1"/>
          </p:cNvGraphicFramePr>
          <p:nvPr>
            <p:extLst>
              <p:ext uri="{D42A27DB-BD31-4B8C-83A1-F6EECF244321}">
                <p14:modId xmlns:p14="http://schemas.microsoft.com/office/powerpoint/2010/main" val="2578683592"/>
              </p:ext>
            </p:extLst>
          </p:nvPr>
        </p:nvGraphicFramePr>
        <p:xfrm>
          <a:off x="369276" y="1781489"/>
          <a:ext cx="8276784" cy="4844392"/>
        </p:xfrm>
        <a:graphic>
          <a:graphicData uri="http://schemas.openxmlformats.org/drawingml/2006/table">
            <a:tbl>
              <a:tblPr/>
              <a:tblGrid>
                <a:gridCol w="975230">
                  <a:extLst>
                    <a:ext uri="{9D8B030D-6E8A-4147-A177-3AD203B41FA5}">
                      <a16:colId xmlns:a16="http://schemas.microsoft.com/office/drawing/2014/main" val="2403293147"/>
                    </a:ext>
                  </a:extLst>
                </a:gridCol>
                <a:gridCol w="2059094">
                  <a:extLst>
                    <a:ext uri="{9D8B030D-6E8A-4147-A177-3AD203B41FA5}">
                      <a16:colId xmlns:a16="http://schemas.microsoft.com/office/drawing/2014/main" val="1423408151"/>
                    </a:ext>
                  </a:extLst>
                </a:gridCol>
                <a:gridCol w="1028700">
                  <a:extLst>
                    <a:ext uri="{9D8B030D-6E8A-4147-A177-3AD203B41FA5}">
                      <a16:colId xmlns:a16="http://schemas.microsoft.com/office/drawing/2014/main" val="3816918364"/>
                    </a:ext>
                  </a:extLst>
                </a:gridCol>
                <a:gridCol w="911991">
                  <a:extLst>
                    <a:ext uri="{9D8B030D-6E8A-4147-A177-3AD203B41FA5}">
                      <a16:colId xmlns:a16="http://schemas.microsoft.com/office/drawing/2014/main" val="2830326636"/>
                    </a:ext>
                  </a:extLst>
                </a:gridCol>
                <a:gridCol w="1038580">
                  <a:extLst>
                    <a:ext uri="{9D8B030D-6E8A-4147-A177-3AD203B41FA5}">
                      <a16:colId xmlns:a16="http://schemas.microsoft.com/office/drawing/2014/main" val="2553744743"/>
                    </a:ext>
                  </a:extLst>
                </a:gridCol>
                <a:gridCol w="703729">
                  <a:extLst>
                    <a:ext uri="{9D8B030D-6E8A-4147-A177-3AD203B41FA5}">
                      <a16:colId xmlns:a16="http://schemas.microsoft.com/office/drawing/2014/main" val="3620974488"/>
                    </a:ext>
                  </a:extLst>
                </a:gridCol>
                <a:gridCol w="609600">
                  <a:extLst>
                    <a:ext uri="{9D8B030D-6E8A-4147-A177-3AD203B41FA5}">
                      <a16:colId xmlns:a16="http://schemas.microsoft.com/office/drawing/2014/main" val="2469498754"/>
                    </a:ext>
                  </a:extLst>
                </a:gridCol>
                <a:gridCol w="949860">
                  <a:extLst>
                    <a:ext uri="{9D8B030D-6E8A-4147-A177-3AD203B41FA5}">
                      <a16:colId xmlns:a16="http://schemas.microsoft.com/office/drawing/2014/main" val="1182535278"/>
                    </a:ext>
                  </a:extLst>
                </a:gridCol>
              </a:tblGrid>
              <a:tr h="327324">
                <a:tc rowSpan="2">
                  <a:txBody>
                    <a:bodyPr/>
                    <a:lstStyle/>
                    <a:p>
                      <a:pPr algn="ctr" fontAlgn="ctr"/>
                      <a:r>
                        <a:rPr lang="tr-TR" sz="1400" b="1" i="0" u="none" strike="noStrike" dirty="0">
                          <a:solidFill>
                            <a:srgbClr val="000000"/>
                          </a:solidFill>
                          <a:effectLst/>
                          <a:latin typeface="Calibri" panose="020F0502020204030204" pitchFamily="34" charset="0"/>
                        </a:rPr>
                        <a:t>Öğrenim </a:t>
                      </a:r>
                      <a:br>
                        <a:rPr lang="tr-TR" sz="1400" b="1" i="0" u="none" strike="noStrike" dirty="0">
                          <a:solidFill>
                            <a:srgbClr val="000000"/>
                          </a:solidFill>
                          <a:effectLst/>
                          <a:latin typeface="Calibri" panose="020F0502020204030204" pitchFamily="34" charset="0"/>
                        </a:rPr>
                      </a:br>
                      <a:r>
                        <a:rPr lang="tr-TR" sz="1400" b="1" i="0" u="none" strike="noStrike" dirty="0">
                          <a:solidFill>
                            <a:srgbClr val="000000"/>
                          </a:solidFill>
                          <a:effectLst/>
                          <a:latin typeface="Calibri" panose="020F0502020204030204" pitchFamily="34" charset="0"/>
                        </a:rPr>
                        <a:t>Durumu</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rowSpan="2">
                  <a:txBody>
                    <a:bodyPr/>
                    <a:lstStyle/>
                    <a:p>
                      <a:pPr algn="ctr" fontAlgn="ctr"/>
                      <a:r>
                        <a:rPr lang="tr-TR" sz="1400" b="1" i="0" u="none" strike="noStrike" dirty="0">
                          <a:solidFill>
                            <a:srgbClr val="000000"/>
                          </a:solidFill>
                          <a:effectLst/>
                          <a:latin typeface="Calibri" panose="020F0502020204030204" pitchFamily="34" charset="0"/>
                        </a:rPr>
                        <a:t>Askerlik Durumu</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rowSpan="2">
                  <a:txBody>
                    <a:bodyPr/>
                    <a:lstStyle/>
                    <a:p>
                      <a:pPr algn="ctr" fontAlgn="ctr"/>
                      <a:r>
                        <a:rPr lang="tr-TR" sz="1400" b="1" i="0" u="none" strike="noStrike" dirty="0">
                          <a:solidFill>
                            <a:srgbClr val="000000"/>
                          </a:solidFill>
                          <a:effectLst/>
                          <a:latin typeface="Calibri" panose="020F0502020204030204" pitchFamily="34" charset="0"/>
                        </a:rPr>
                        <a:t>Memuriyete</a:t>
                      </a:r>
                      <a:br>
                        <a:rPr lang="tr-TR" sz="1400" b="1" i="0" u="none" strike="noStrike" dirty="0">
                          <a:solidFill>
                            <a:srgbClr val="000000"/>
                          </a:solidFill>
                          <a:effectLst/>
                          <a:latin typeface="Calibri" panose="020F0502020204030204" pitchFamily="34" charset="0"/>
                        </a:rPr>
                      </a:br>
                      <a:r>
                        <a:rPr lang="tr-TR" sz="1400" b="1" i="0" u="none" strike="noStrike" dirty="0">
                          <a:solidFill>
                            <a:srgbClr val="000000"/>
                          </a:solidFill>
                          <a:effectLst/>
                          <a:latin typeface="Calibri" panose="020F0502020204030204" pitchFamily="34" charset="0"/>
                        </a:rPr>
                        <a:t> Başlama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rowSpan="2">
                  <a:txBody>
                    <a:bodyPr/>
                    <a:lstStyle/>
                    <a:p>
                      <a:pPr algn="ctr" fontAlgn="ctr"/>
                      <a:r>
                        <a:rPr lang="tr-TR" sz="1400" b="1" i="0" u="none" strike="noStrike" dirty="0">
                          <a:solidFill>
                            <a:srgbClr val="000000"/>
                          </a:solidFill>
                          <a:effectLst/>
                          <a:latin typeface="Calibri" panose="020F0502020204030204" pitchFamily="34" charset="0"/>
                        </a:rPr>
                        <a:t>Atandığı </a:t>
                      </a:r>
                      <a:br>
                        <a:rPr lang="tr-TR" sz="1400" b="1" i="0" u="none" strike="noStrike" dirty="0">
                          <a:solidFill>
                            <a:srgbClr val="000000"/>
                          </a:solidFill>
                          <a:effectLst/>
                          <a:latin typeface="Calibri" panose="020F0502020204030204" pitchFamily="34" charset="0"/>
                        </a:rPr>
                      </a:br>
                      <a:r>
                        <a:rPr lang="tr-TR" sz="1400" b="1" i="0" u="none" strike="noStrike" dirty="0">
                          <a:solidFill>
                            <a:srgbClr val="000000"/>
                          </a:solidFill>
                          <a:effectLst/>
                          <a:latin typeface="Calibri" panose="020F0502020204030204" pitchFamily="34" charset="0"/>
                        </a:rPr>
                        <a:t>D/K</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rowSpan="2">
                  <a:txBody>
                    <a:bodyPr/>
                    <a:lstStyle/>
                    <a:p>
                      <a:pPr algn="ctr" fontAlgn="ctr"/>
                      <a:r>
                        <a:rPr lang="tr-TR" sz="1400" b="1" i="0" u="none" strike="noStrike" dirty="0">
                          <a:solidFill>
                            <a:srgbClr val="000000"/>
                          </a:solidFill>
                          <a:effectLst/>
                          <a:latin typeface="Calibri" panose="020F0502020204030204" pitchFamily="34" charset="0"/>
                        </a:rPr>
                        <a:t>Asaleten </a:t>
                      </a:r>
                      <a:br>
                        <a:rPr lang="tr-TR" sz="1400" b="1" i="0" u="none" strike="noStrike" dirty="0">
                          <a:solidFill>
                            <a:srgbClr val="000000"/>
                          </a:solidFill>
                          <a:effectLst/>
                          <a:latin typeface="Calibri" panose="020F0502020204030204" pitchFamily="34" charset="0"/>
                        </a:rPr>
                      </a:br>
                      <a:r>
                        <a:rPr lang="tr-TR" sz="1400" b="1" i="0" u="none" strike="noStrike" dirty="0">
                          <a:solidFill>
                            <a:srgbClr val="000000"/>
                          </a:solidFill>
                          <a:effectLst/>
                          <a:latin typeface="Calibri" panose="020F0502020204030204" pitchFamily="34" charset="0"/>
                        </a:rPr>
                        <a:t>Atanma Tarihi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gridSpan="2">
                  <a:txBody>
                    <a:bodyPr/>
                    <a:lstStyle/>
                    <a:p>
                      <a:pPr algn="ctr" fontAlgn="ctr"/>
                      <a:r>
                        <a:rPr lang="tr-TR" sz="1400" b="1" i="0" u="none" strike="noStrike">
                          <a:solidFill>
                            <a:srgbClr val="000000"/>
                          </a:solidFill>
                          <a:effectLst/>
                          <a:latin typeface="Calibri" panose="020F0502020204030204" pitchFamily="34" charset="0"/>
                        </a:rPr>
                        <a:t>Terfi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lang="tr-TR"/>
                    </a:p>
                  </a:txBody>
                  <a:tcPr/>
                </a:tc>
                <a:tc rowSpan="2">
                  <a:txBody>
                    <a:bodyPr/>
                    <a:lstStyle/>
                    <a:p>
                      <a:pPr algn="ctr" fontAlgn="ctr"/>
                      <a:r>
                        <a:rPr lang="tr-TR" sz="1400" b="1" i="0" u="none" strike="noStrike" dirty="0">
                          <a:solidFill>
                            <a:srgbClr val="000000"/>
                          </a:solidFill>
                          <a:effectLst/>
                          <a:latin typeface="Calibri" panose="020F0502020204030204" pitchFamily="34" charset="0"/>
                        </a:rPr>
                        <a:t>Müteakip </a:t>
                      </a:r>
                      <a:br>
                        <a:rPr lang="tr-TR" sz="1400" b="1" i="0" u="none" strike="noStrike" dirty="0">
                          <a:solidFill>
                            <a:srgbClr val="000000"/>
                          </a:solidFill>
                          <a:effectLst/>
                          <a:latin typeface="Calibri" panose="020F0502020204030204" pitchFamily="34" charset="0"/>
                        </a:rPr>
                      </a:br>
                      <a:r>
                        <a:rPr lang="tr-TR" sz="1400" b="1" i="0" u="none" strike="noStrike" dirty="0">
                          <a:solidFill>
                            <a:srgbClr val="000000"/>
                          </a:solidFill>
                          <a:effectLst/>
                          <a:latin typeface="Calibri" panose="020F0502020204030204" pitchFamily="34" charset="0"/>
                        </a:rPr>
                        <a:t>Terfi Tarihi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1888770430"/>
                  </a:ext>
                </a:extLst>
              </a:tr>
              <a:tr h="327324">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ctr"/>
                      <a:r>
                        <a:rPr lang="tr-TR" sz="1400" b="1" i="0" u="none" strike="noStrike" dirty="0">
                          <a:solidFill>
                            <a:srgbClr val="000000"/>
                          </a:solidFill>
                          <a:effectLst/>
                          <a:latin typeface="Calibri" panose="020F0502020204030204" pitchFamily="34" charset="0"/>
                        </a:rPr>
                        <a:t>Eski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400" b="1" i="0" u="none" strike="noStrike" dirty="0">
                          <a:solidFill>
                            <a:srgbClr val="000000"/>
                          </a:solidFill>
                          <a:effectLst/>
                          <a:latin typeface="Calibri" panose="020F0502020204030204" pitchFamily="34" charset="0"/>
                        </a:rPr>
                        <a:t>Yeni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vMerge="1">
                  <a:txBody>
                    <a:bodyPr/>
                    <a:lstStyle/>
                    <a:p>
                      <a:endParaRPr lang="tr-TR"/>
                    </a:p>
                  </a:txBody>
                  <a:tcPr/>
                </a:tc>
                <a:extLst>
                  <a:ext uri="{0D108BD9-81ED-4DB2-BD59-A6C34878D82A}">
                    <a16:rowId xmlns:a16="http://schemas.microsoft.com/office/drawing/2014/main" val="2006552156"/>
                  </a:ext>
                </a:extLst>
              </a:tr>
              <a:tr h="1047436">
                <a:tc>
                  <a:txBody>
                    <a:bodyPr/>
                    <a:lstStyle/>
                    <a:p>
                      <a:pPr algn="l" fontAlgn="ctr"/>
                      <a:r>
                        <a:rPr lang="tr-TR" sz="1400" b="1" i="0" u="none" strike="noStrike" dirty="0">
                          <a:solidFill>
                            <a:srgbClr val="000000"/>
                          </a:solidFill>
                          <a:effectLst/>
                          <a:latin typeface="Calibri" panose="020F0502020204030204" pitchFamily="34" charset="0"/>
                        </a:rPr>
                        <a:t>İlkokul</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a:solidFill>
                            <a:srgbClr val="000000"/>
                          </a:solidFill>
                          <a:effectLst/>
                          <a:latin typeface="Calibri" panose="020F0502020204030204" pitchFamily="34" charset="0"/>
                        </a:rPr>
                        <a:t>Yaptı</a:t>
                      </a:r>
                      <a:br>
                        <a:rPr lang="tr-TR" sz="1400" b="1" i="0" u="none" strike="noStrike" dirty="0">
                          <a:solidFill>
                            <a:srgbClr val="000000"/>
                          </a:solidFill>
                          <a:effectLst/>
                          <a:latin typeface="Calibri" panose="020F0502020204030204" pitchFamily="34" charset="0"/>
                        </a:rPr>
                      </a:br>
                      <a:r>
                        <a:rPr lang="tr-TR" sz="1400" b="1" i="0" u="none" strike="noStrike" dirty="0">
                          <a:solidFill>
                            <a:srgbClr val="000000"/>
                          </a:solidFill>
                          <a:effectLst/>
                          <a:latin typeface="Calibri" panose="020F0502020204030204" pitchFamily="34" charset="0"/>
                        </a:rPr>
                        <a:t>(30.09.1984/30.05.1986)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a:solidFill>
                            <a:srgbClr val="000000"/>
                          </a:solidFill>
                          <a:effectLst/>
                          <a:latin typeface="Calibri" panose="020F0502020204030204" pitchFamily="34" charset="0"/>
                        </a:rPr>
                        <a:t>25.10.1987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a:solidFill>
                            <a:srgbClr val="000000"/>
                          </a:solidFill>
                          <a:effectLst/>
                          <a:latin typeface="Calibri" panose="020F0502020204030204" pitchFamily="34" charset="0"/>
                        </a:rPr>
                        <a:t>15/1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a:solidFill>
                            <a:srgbClr val="000000"/>
                          </a:solidFill>
                          <a:effectLst/>
                          <a:latin typeface="Calibri" panose="020F0502020204030204" pitchFamily="34" charset="0"/>
                        </a:rPr>
                        <a:t>25.10.1988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a:solidFill>
                            <a:srgbClr val="000000"/>
                          </a:solidFill>
                          <a:effectLst/>
                          <a:latin typeface="Calibri" panose="020F0502020204030204" pitchFamily="34" charset="0"/>
                        </a:rPr>
                        <a:t>15/1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a:solidFill>
                            <a:srgbClr val="000000"/>
                          </a:solidFill>
                          <a:effectLst/>
                          <a:latin typeface="Calibri" panose="020F0502020204030204" pitchFamily="34" charset="0"/>
                        </a:rPr>
                        <a:t>15/3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sng" strike="noStrike" dirty="0">
                          <a:solidFill>
                            <a:srgbClr val="000000"/>
                          </a:solidFill>
                          <a:effectLst/>
                          <a:latin typeface="Calibri" panose="020F0502020204030204" pitchFamily="34" charset="0"/>
                        </a:rPr>
                        <a:t>25.02.1989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3770417740"/>
                  </a:ext>
                </a:extLst>
              </a:tr>
              <a:tr h="1047436">
                <a:tc>
                  <a:txBody>
                    <a:bodyPr/>
                    <a:lstStyle/>
                    <a:p>
                      <a:pPr algn="l" fontAlgn="ctr"/>
                      <a:r>
                        <a:rPr lang="tr-TR" sz="1400" b="1" i="0" u="none" strike="noStrike">
                          <a:solidFill>
                            <a:srgbClr val="000000"/>
                          </a:solidFill>
                          <a:effectLst/>
                          <a:latin typeface="Calibri" panose="020F0502020204030204" pitchFamily="34" charset="0"/>
                        </a:rPr>
                        <a:t>Ortaokul</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a:solidFill>
                            <a:srgbClr val="000000"/>
                          </a:solidFill>
                          <a:effectLst/>
                          <a:latin typeface="Calibri" panose="020F0502020204030204" pitchFamily="34" charset="0"/>
                        </a:rPr>
                        <a:t>Yaptı</a:t>
                      </a:r>
                      <a:br>
                        <a:rPr lang="tr-TR" sz="1400" b="1" i="0" u="none" strike="noStrike">
                          <a:solidFill>
                            <a:srgbClr val="000000"/>
                          </a:solidFill>
                          <a:effectLst/>
                          <a:latin typeface="Calibri" panose="020F0502020204030204" pitchFamily="34" charset="0"/>
                        </a:rPr>
                      </a:br>
                      <a:r>
                        <a:rPr lang="tr-TR" sz="1400" b="1" i="0" u="none" strike="noStrike">
                          <a:solidFill>
                            <a:srgbClr val="000000"/>
                          </a:solidFill>
                          <a:effectLst/>
                          <a:latin typeface="Calibri" panose="020F0502020204030204" pitchFamily="34" charset="0"/>
                        </a:rPr>
                        <a:t>(30.09.1984/30.05.1986)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dirty="0">
                          <a:solidFill>
                            <a:srgbClr val="000000"/>
                          </a:solidFill>
                          <a:effectLst/>
                          <a:latin typeface="Calibri" panose="020F0502020204030204" pitchFamily="34" charset="0"/>
                        </a:rPr>
                        <a:t>15.11.1983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dirty="0">
                          <a:solidFill>
                            <a:srgbClr val="000000"/>
                          </a:solidFill>
                          <a:effectLst/>
                          <a:latin typeface="Calibri" panose="020F0502020204030204" pitchFamily="34" charset="0"/>
                        </a:rPr>
                        <a:t>14/2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a:solidFill>
                            <a:srgbClr val="000000"/>
                          </a:solidFill>
                          <a:effectLst/>
                          <a:latin typeface="Calibri" panose="020F0502020204030204" pitchFamily="34" charset="0"/>
                        </a:rPr>
                        <a:t>15.11.1984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dirty="0">
                          <a:solidFill>
                            <a:srgbClr val="000000"/>
                          </a:solidFill>
                          <a:effectLst/>
                          <a:latin typeface="Calibri" panose="020F0502020204030204" pitchFamily="34" charset="0"/>
                        </a:rPr>
                        <a:t>14/2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dirty="0">
                          <a:solidFill>
                            <a:srgbClr val="000000"/>
                          </a:solidFill>
                          <a:effectLst/>
                          <a:latin typeface="Calibri" panose="020F0502020204030204" pitchFamily="34" charset="0"/>
                        </a:rPr>
                        <a:t>14/3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dirty="0" smtClean="0">
                          <a:solidFill>
                            <a:srgbClr val="000000"/>
                          </a:solidFill>
                          <a:effectLst/>
                          <a:latin typeface="Calibri" panose="020F0502020204030204" pitchFamily="34" charset="0"/>
                        </a:rPr>
                        <a:t>15.03.1986</a:t>
                      </a:r>
                      <a:endParaRPr lang="tr-TR" sz="14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3933978388"/>
                  </a:ext>
                </a:extLst>
              </a:tr>
              <a:tr h="1047436">
                <a:tc>
                  <a:txBody>
                    <a:bodyPr/>
                    <a:lstStyle/>
                    <a:p>
                      <a:pPr algn="l" fontAlgn="ctr"/>
                      <a:r>
                        <a:rPr lang="tr-TR" sz="1400" b="1" i="0" u="none" strike="noStrike">
                          <a:solidFill>
                            <a:srgbClr val="000000"/>
                          </a:solidFill>
                          <a:effectLst/>
                          <a:latin typeface="Calibri" panose="020F0502020204030204" pitchFamily="34" charset="0"/>
                        </a:rPr>
                        <a:t>Lise</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a:solidFill>
                            <a:srgbClr val="000000"/>
                          </a:solidFill>
                          <a:effectLst/>
                          <a:latin typeface="Calibri" panose="020F0502020204030204" pitchFamily="34" charset="0"/>
                        </a:rPr>
                        <a:t>Yapmadı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a:solidFill>
                            <a:srgbClr val="000000"/>
                          </a:solidFill>
                          <a:effectLst/>
                          <a:latin typeface="Calibri" panose="020F0502020204030204" pitchFamily="34" charset="0"/>
                        </a:rPr>
                        <a:t>22.04.1987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a:solidFill>
                            <a:srgbClr val="000000"/>
                          </a:solidFill>
                          <a:effectLst/>
                          <a:latin typeface="Calibri" panose="020F0502020204030204" pitchFamily="34" charset="0"/>
                        </a:rPr>
                        <a:t>13/3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a:solidFill>
                            <a:srgbClr val="000000"/>
                          </a:solidFill>
                          <a:effectLst/>
                          <a:latin typeface="Calibri" panose="020F0502020204030204" pitchFamily="34" charset="0"/>
                        </a:rPr>
                        <a:t>22.04.1988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a:solidFill>
                            <a:srgbClr val="000000"/>
                          </a:solidFill>
                          <a:effectLst/>
                          <a:latin typeface="Calibri" panose="020F0502020204030204" pitchFamily="34" charset="0"/>
                        </a:rPr>
                        <a:t>13/3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a:solidFill>
                            <a:srgbClr val="000000"/>
                          </a:solidFill>
                          <a:effectLst/>
                          <a:latin typeface="Calibri" panose="020F0502020204030204" pitchFamily="34" charset="0"/>
                        </a:rPr>
                        <a:t>12/1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a:solidFill>
                            <a:srgbClr val="000000"/>
                          </a:solidFill>
                          <a:effectLst/>
                          <a:latin typeface="Calibri" panose="020F0502020204030204" pitchFamily="34" charset="0"/>
                        </a:rPr>
                        <a:t>22.04.1989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377129306"/>
                  </a:ext>
                </a:extLst>
              </a:tr>
              <a:tr h="1047436">
                <a:tc>
                  <a:txBody>
                    <a:bodyPr/>
                    <a:lstStyle/>
                    <a:p>
                      <a:pPr algn="l" fontAlgn="ctr"/>
                      <a:r>
                        <a:rPr lang="tr-TR" sz="1400" b="1" i="0" u="none" strike="noStrike" dirty="0" smtClean="0">
                          <a:solidFill>
                            <a:srgbClr val="000000"/>
                          </a:solidFill>
                          <a:effectLst/>
                          <a:latin typeface="Calibri" panose="020F0502020204030204" pitchFamily="34" charset="0"/>
                        </a:rPr>
                        <a:t>Fakülte </a:t>
                      </a:r>
                      <a:r>
                        <a:rPr lang="tr-TR" sz="1400" b="1" i="0" u="none" strike="noStrike" dirty="0">
                          <a:solidFill>
                            <a:srgbClr val="000000"/>
                          </a:solidFill>
                          <a:effectLst/>
                          <a:latin typeface="Calibri" panose="020F0502020204030204" pitchFamily="34" charset="0"/>
                        </a:rPr>
                        <a:t/>
                      </a:r>
                      <a:br>
                        <a:rPr lang="tr-TR" sz="1400" b="1" i="0" u="none" strike="noStrike" dirty="0">
                          <a:solidFill>
                            <a:srgbClr val="000000"/>
                          </a:solidFill>
                          <a:effectLst/>
                          <a:latin typeface="Calibri" panose="020F0502020204030204" pitchFamily="34" charset="0"/>
                        </a:rPr>
                      </a:br>
                      <a:r>
                        <a:rPr lang="tr-TR" sz="1400" b="1" i="0" u="none" strike="noStrike" dirty="0">
                          <a:solidFill>
                            <a:srgbClr val="000000"/>
                          </a:solidFill>
                          <a:effectLst/>
                          <a:latin typeface="Calibri" panose="020F0502020204030204" pitchFamily="34" charset="0"/>
                        </a:rPr>
                        <a:t> (Teknik)</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dirty="0">
                          <a:solidFill>
                            <a:srgbClr val="000000"/>
                          </a:solidFill>
                          <a:effectLst/>
                          <a:latin typeface="Calibri" panose="020F0502020204030204" pitchFamily="34" charset="0"/>
                        </a:rPr>
                        <a:t>Yapmadı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a:solidFill>
                            <a:srgbClr val="000000"/>
                          </a:solidFill>
                          <a:effectLst/>
                          <a:latin typeface="Calibri" panose="020F0502020204030204" pitchFamily="34" charset="0"/>
                        </a:rPr>
                        <a:t>24.11.1991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a:solidFill>
                            <a:srgbClr val="000000"/>
                          </a:solidFill>
                          <a:effectLst/>
                          <a:latin typeface="Calibri" panose="020F0502020204030204" pitchFamily="34" charset="0"/>
                        </a:rPr>
                        <a:t>8/1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a:solidFill>
                            <a:srgbClr val="000000"/>
                          </a:solidFill>
                          <a:effectLst/>
                          <a:latin typeface="Calibri" panose="020F0502020204030204" pitchFamily="34" charset="0"/>
                        </a:rPr>
                        <a:t>24.11.1992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a:solidFill>
                            <a:srgbClr val="000000"/>
                          </a:solidFill>
                          <a:effectLst/>
                          <a:latin typeface="Calibri" panose="020F0502020204030204" pitchFamily="34" charset="0"/>
                        </a:rPr>
                        <a:t>8/1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a:solidFill>
                            <a:srgbClr val="000000"/>
                          </a:solidFill>
                          <a:effectLst/>
                          <a:latin typeface="Calibri" panose="020F0502020204030204" pitchFamily="34" charset="0"/>
                        </a:rPr>
                        <a:t>8/2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dirty="0">
                          <a:solidFill>
                            <a:srgbClr val="000000"/>
                          </a:solidFill>
                          <a:effectLst/>
                          <a:latin typeface="Calibri" panose="020F0502020204030204" pitchFamily="34" charset="0"/>
                        </a:rPr>
                        <a:t>24.11.1993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2558414712"/>
                  </a:ext>
                </a:extLst>
              </a:tr>
            </a:tbl>
          </a:graphicData>
        </a:graphic>
      </p:graphicFrame>
      <p:sp>
        <p:nvSpPr>
          <p:cNvPr id="5" name="Metin kutusu 4">
            <a:extLst>
              <a:ext uri="{FF2B5EF4-FFF2-40B4-BE49-F238E27FC236}">
                <a16:creationId xmlns:a16="http://schemas.microsoft.com/office/drawing/2014/main" id="{9A361FF6-6AFA-4C19-98C7-E00E8F29699B}"/>
              </a:ext>
            </a:extLst>
          </p:cNvPr>
          <p:cNvSpPr txBox="1"/>
          <p:nvPr/>
        </p:nvSpPr>
        <p:spPr>
          <a:xfrm>
            <a:off x="1266092" y="140677"/>
            <a:ext cx="7379968" cy="954107"/>
          </a:xfrm>
          <a:prstGeom prst="rect">
            <a:avLst/>
          </a:prstGeom>
          <a:noFill/>
        </p:spPr>
        <p:txBody>
          <a:bodyPr wrap="square" rtlCol="0">
            <a:spAutoFit/>
          </a:bodyPr>
          <a:lstStyle/>
          <a:p>
            <a:pPr algn="ctr"/>
            <a:endParaRPr lang="tr-TR" sz="2800" dirty="0" smtClean="0">
              <a:solidFill>
                <a:srgbClr val="C00000"/>
              </a:solidFill>
            </a:endParaRPr>
          </a:p>
          <a:p>
            <a:pPr algn="ctr"/>
            <a:r>
              <a:rPr lang="tr-TR" sz="2800" b="1" dirty="0" smtClean="0">
                <a:solidFill>
                  <a:srgbClr val="C00000"/>
                </a:solidFill>
              </a:rPr>
              <a:t>KADRO </a:t>
            </a:r>
            <a:r>
              <a:rPr lang="tr-TR" sz="2800" b="1" dirty="0">
                <a:solidFill>
                  <a:srgbClr val="C00000"/>
                </a:solidFill>
              </a:rPr>
              <a:t>VE TERFİ İŞLEMLERİ DAİRE BAŞKANLIĞI</a:t>
            </a:r>
          </a:p>
        </p:txBody>
      </p:sp>
      <p:pic>
        <p:nvPicPr>
          <p:cNvPr id="6" name="Resim 5"/>
          <p:cNvPicPr>
            <a:picLocks noChangeAspect="1"/>
          </p:cNvPicPr>
          <p:nvPr/>
        </p:nvPicPr>
        <p:blipFill>
          <a:blip r:embed="rId2"/>
          <a:stretch>
            <a:fillRect/>
          </a:stretch>
        </p:blipFill>
        <p:spPr>
          <a:xfrm>
            <a:off x="184638" y="140677"/>
            <a:ext cx="1063869" cy="954107"/>
          </a:xfrm>
          <a:prstGeom prst="rect">
            <a:avLst/>
          </a:prstGeom>
        </p:spPr>
      </p:pic>
      <p:cxnSp>
        <p:nvCxnSpPr>
          <p:cNvPr id="7" name="Düz Bağlayıcı 6"/>
          <p:cNvCxnSpPr/>
          <p:nvPr/>
        </p:nvCxnSpPr>
        <p:spPr>
          <a:xfrm flipV="1">
            <a:off x="1019908" y="1039753"/>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0" y="1048545"/>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29918160"/>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Metin kutusu 3">
            <a:extLst>
              <a:ext uri="{FF2B5EF4-FFF2-40B4-BE49-F238E27FC236}">
                <a16:creationId xmlns:a16="http://schemas.microsoft.com/office/drawing/2014/main" id="{EE9D5F5B-D8FC-45A5-A6D8-CBC5E4E8488A}"/>
              </a:ext>
            </a:extLst>
          </p:cNvPr>
          <p:cNvSpPr txBox="1"/>
          <p:nvPr/>
        </p:nvSpPr>
        <p:spPr>
          <a:xfrm>
            <a:off x="1266092" y="140677"/>
            <a:ext cx="7379968" cy="954107"/>
          </a:xfrm>
          <a:prstGeom prst="rect">
            <a:avLst/>
          </a:prstGeom>
          <a:noFill/>
        </p:spPr>
        <p:txBody>
          <a:bodyPr wrap="square" rtlCol="0">
            <a:spAutoFit/>
          </a:bodyPr>
          <a:lstStyle/>
          <a:p>
            <a:pPr algn="ctr"/>
            <a:endParaRPr lang="tr-TR" sz="2800" dirty="0" smtClean="0">
              <a:solidFill>
                <a:srgbClr val="C00000"/>
              </a:solidFill>
            </a:endParaRPr>
          </a:p>
          <a:p>
            <a:pPr algn="ctr"/>
            <a:r>
              <a:rPr lang="tr-TR" sz="2800" b="1" dirty="0" smtClean="0">
                <a:solidFill>
                  <a:srgbClr val="C00000"/>
                </a:solidFill>
              </a:rPr>
              <a:t>KADRO </a:t>
            </a:r>
            <a:r>
              <a:rPr lang="tr-TR" sz="2800" b="1" dirty="0">
                <a:solidFill>
                  <a:srgbClr val="C00000"/>
                </a:solidFill>
              </a:rPr>
              <a:t>VE TERFİ İŞLEMLERİ DAİRE BAŞKANLIĞI</a:t>
            </a:r>
          </a:p>
        </p:txBody>
      </p:sp>
      <p:sp>
        <p:nvSpPr>
          <p:cNvPr id="5" name="Metin kutusu 4">
            <a:extLst>
              <a:ext uri="{FF2B5EF4-FFF2-40B4-BE49-F238E27FC236}">
                <a16:creationId xmlns:a16="http://schemas.microsoft.com/office/drawing/2014/main" id="{B0B85666-E71D-4D96-8C63-7B3346F865B2}"/>
              </a:ext>
            </a:extLst>
          </p:cNvPr>
          <p:cNvSpPr txBox="1"/>
          <p:nvPr/>
        </p:nvSpPr>
        <p:spPr>
          <a:xfrm>
            <a:off x="1266092" y="2921168"/>
            <a:ext cx="7064300" cy="1015663"/>
          </a:xfrm>
          <a:prstGeom prst="homePlate">
            <a:avLst/>
          </a:prstGeom>
          <a:solidFill>
            <a:schemeClr val="bg1"/>
          </a:solidFill>
        </p:spPr>
        <p:txBody>
          <a:bodyPr wrap="square" rtlCol="0">
            <a:spAutoFit/>
          </a:bodyPr>
          <a:lstStyle/>
          <a:p>
            <a:pPr algn="ctr"/>
            <a:r>
              <a:rPr lang="tr-TR" sz="6000" dirty="0">
                <a:ln w="0"/>
                <a:solidFill>
                  <a:srgbClr val="FF0000"/>
                </a:solidFill>
                <a:effectLst>
                  <a:outerShdw blurRad="38100" dist="19050" dir="2700000" algn="tl" rotWithShape="0">
                    <a:schemeClr val="dk1">
                      <a:alpha val="40000"/>
                    </a:schemeClr>
                  </a:outerShdw>
                </a:effectLst>
              </a:rPr>
              <a:t>TERFİ VE İNTİBAK</a:t>
            </a:r>
            <a:endParaRPr lang="tr-TR" sz="6000" b="1" dirty="0">
              <a:solidFill>
                <a:schemeClr val="bg1"/>
              </a:solidFill>
              <a:latin typeface="Arial" panose="020B0604020202020204" pitchFamily="34" charset="0"/>
              <a:cs typeface="Arial" panose="020B0604020202020204" pitchFamily="34" charset="0"/>
            </a:endParaRPr>
          </a:p>
        </p:txBody>
      </p:sp>
      <p:pic>
        <p:nvPicPr>
          <p:cNvPr id="7" name="Resim 6"/>
          <p:cNvPicPr>
            <a:picLocks noChangeAspect="1"/>
          </p:cNvPicPr>
          <p:nvPr/>
        </p:nvPicPr>
        <p:blipFill>
          <a:blip r:embed="rId2"/>
          <a:stretch>
            <a:fillRect/>
          </a:stretch>
        </p:blipFill>
        <p:spPr>
          <a:xfrm>
            <a:off x="184638" y="140677"/>
            <a:ext cx="1061238" cy="1116624"/>
          </a:xfrm>
          <a:prstGeom prst="rect">
            <a:avLst/>
          </a:prstGeom>
        </p:spPr>
      </p:pic>
      <p:cxnSp>
        <p:nvCxnSpPr>
          <p:cNvPr id="11" name="Düz Bağlayıcı 10"/>
          <p:cNvCxnSpPr/>
          <p:nvPr/>
        </p:nvCxnSpPr>
        <p:spPr>
          <a:xfrm flipV="1">
            <a:off x="1019908" y="1186962"/>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Düz Bağlayıcı 15"/>
          <p:cNvCxnSpPr/>
          <p:nvPr/>
        </p:nvCxnSpPr>
        <p:spPr>
          <a:xfrm>
            <a:off x="0" y="1186962"/>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6247758"/>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ikdörtgen 1"/>
          <p:cNvSpPr/>
          <p:nvPr/>
        </p:nvSpPr>
        <p:spPr>
          <a:xfrm>
            <a:off x="516048" y="1240454"/>
            <a:ext cx="8205921" cy="461665"/>
          </a:xfrm>
          <a:prstGeom prst="rect">
            <a:avLst/>
          </a:prstGeom>
        </p:spPr>
        <p:txBody>
          <a:bodyPr wrap="square">
            <a:spAutoFit/>
          </a:bodyPr>
          <a:lstStyle/>
          <a:p>
            <a:pPr algn="ctr"/>
            <a:r>
              <a:rPr lang="tr-TR" sz="2400" b="1" u="sng" dirty="0">
                <a:solidFill>
                  <a:srgbClr val="FF0000"/>
                </a:solidFill>
              </a:rPr>
              <a:t>DEVLET MEMURLARINA 8 YILDA BİR KADEME VERİLMESİ</a:t>
            </a:r>
            <a:endParaRPr lang="tr-TR" sz="2400" u="sng" dirty="0"/>
          </a:p>
        </p:txBody>
      </p:sp>
      <p:sp>
        <p:nvSpPr>
          <p:cNvPr id="3" name="Dikdörtgen 2"/>
          <p:cNvSpPr/>
          <p:nvPr/>
        </p:nvSpPr>
        <p:spPr>
          <a:xfrm>
            <a:off x="516048" y="1846257"/>
            <a:ext cx="8374455" cy="4832092"/>
          </a:xfrm>
          <a:prstGeom prst="rect">
            <a:avLst/>
          </a:prstGeom>
        </p:spPr>
        <p:txBody>
          <a:bodyPr wrap="square">
            <a:spAutoFit/>
          </a:bodyPr>
          <a:lstStyle/>
          <a:p>
            <a:pPr algn="just">
              <a:buNone/>
            </a:pPr>
            <a:r>
              <a:rPr lang="tr-TR" sz="2200" b="1" dirty="0">
                <a:solidFill>
                  <a:srgbClr val="00B050"/>
                </a:solidFill>
              </a:rPr>
              <a:t> </a:t>
            </a:r>
            <a:r>
              <a:rPr lang="tr-TR" sz="2200" b="1" dirty="0" smtClean="0">
                <a:solidFill>
                  <a:srgbClr val="00B050"/>
                </a:solidFill>
              </a:rPr>
              <a:t>      </a:t>
            </a:r>
            <a:r>
              <a:rPr lang="tr-TR" sz="2200" dirty="0" smtClean="0"/>
              <a:t>Devlet </a:t>
            </a:r>
            <a:r>
              <a:rPr lang="tr-TR" sz="2200" dirty="0"/>
              <a:t>memurlarına, 8 yıllık hizmet sürelerini tamamlamaları ve </a:t>
            </a:r>
            <a:r>
              <a:rPr lang="tr-TR" sz="2200" dirty="0" smtClean="0"/>
              <a:t>herhangi bir disiplin </a:t>
            </a:r>
            <a:r>
              <a:rPr lang="tr-TR" sz="2200" dirty="0"/>
              <a:t>cezası (uyarı, kınama, aylıktan kesme, kademe ilerlemesinin durdurulması disiplin </a:t>
            </a:r>
            <a:r>
              <a:rPr lang="tr-TR" sz="2200" dirty="0" smtClean="0"/>
              <a:t>cezalarının bulunmaması halinde </a:t>
            </a:r>
            <a:r>
              <a:rPr lang="tr-TR" sz="2200" dirty="0"/>
              <a:t>8 yıllık hizmet süresini tamamladığı tarih </a:t>
            </a:r>
            <a:r>
              <a:rPr lang="tr-TR" sz="2200" dirty="0" smtClean="0"/>
              <a:t>itibarıyla </a:t>
            </a:r>
            <a:r>
              <a:rPr lang="tr-TR" sz="2200" dirty="0">
                <a:solidFill>
                  <a:srgbClr val="FF0000"/>
                </a:solidFill>
              </a:rPr>
              <a:t>bir kademe </a:t>
            </a:r>
            <a:r>
              <a:rPr lang="tr-TR" sz="2200" dirty="0" smtClean="0"/>
              <a:t>verilir</a:t>
            </a:r>
            <a:r>
              <a:rPr lang="tr-TR" sz="2200" dirty="0" smtClean="0">
                <a:solidFill>
                  <a:srgbClr val="FF0000"/>
                </a:solidFill>
              </a:rPr>
              <a:t>.(25.02.2011 tarihli ve 27857 mükerrer sayılı Resmi </a:t>
            </a:r>
            <a:r>
              <a:rPr lang="tr-TR" sz="2200" dirty="0" err="1" smtClean="0">
                <a:solidFill>
                  <a:srgbClr val="FF0000"/>
                </a:solidFill>
              </a:rPr>
              <a:t>Gazete’de</a:t>
            </a:r>
            <a:r>
              <a:rPr lang="tr-TR" sz="2200" dirty="0" smtClean="0">
                <a:solidFill>
                  <a:srgbClr val="FF0000"/>
                </a:solidFill>
              </a:rPr>
              <a:t> </a:t>
            </a:r>
            <a:r>
              <a:rPr lang="tr-TR" sz="2200" dirty="0" smtClean="0"/>
              <a:t>yayımlanan </a:t>
            </a:r>
            <a:r>
              <a:rPr lang="tr-TR" sz="2200" dirty="0" smtClean="0">
                <a:solidFill>
                  <a:srgbClr val="FF0000"/>
                </a:solidFill>
              </a:rPr>
              <a:t>6111 sayılı Kanunun 116 </a:t>
            </a:r>
            <a:r>
              <a:rPr lang="tr-TR" sz="2200" dirty="0" err="1" smtClean="0">
                <a:solidFill>
                  <a:srgbClr val="FF0000"/>
                </a:solidFill>
              </a:rPr>
              <a:t>ncı</a:t>
            </a:r>
            <a:r>
              <a:rPr lang="tr-TR" sz="2200" dirty="0" smtClean="0">
                <a:solidFill>
                  <a:srgbClr val="FF0000"/>
                </a:solidFill>
              </a:rPr>
              <a:t> maddesi </a:t>
            </a:r>
            <a:r>
              <a:rPr lang="tr-TR" sz="2200" dirty="0" smtClean="0"/>
              <a:t>ile 657 Sayılı Kanuna eklenen geçici 36-(B ve C) fıkraları ile 64 üncü maddeye eklenen 4 üncü fıkrası)</a:t>
            </a:r>
            <a:endParaRPr lang="tr-TR" sz="2200" b="1" u="sng" dirty="0">
              <a:solidFill>
                <a:srgbClr val="FF0000"/>
              </a:solidFill>
            </a:endParaRPr>
          </a:p>
          <a:p>
            <a:pPr algn="just">
              <a:buNone/>
            </a:pPr>
            <a:r>
              <a:rPr lang="tr-TR" sz="2200" b="1" dirty="0">
                <a:solidFill>
                  <a:srgbClr val="00B050"/>
                </a:solidFill>
              </a:rPr>
              <a:t>   </a:t>
            </a:r>
            <a:r>
              <a:rPr lang="tr-TR" sz="2200" b="1" dirty="0" smtClean="0">
                <a:solidFill>
                  <a:srgbClr val="00B050"/>
                </a:solidFill>
              </a:rPr>
              <a:t>   </a:t>
            </a:r>
            <a:r>
              <a:rPr lang="tr-TR" sz="2200" dirty="0" smtClean="0"/>
              <a:t>Devlet Memurlarının fiilen görevde bulunmadığı aylıksız izinde geçirdikleri süreler 8 yıllık süreye ilave edilmez.</a:t>
            </a:r>
          </a:p>
          <a:p>
            <a:pPr algn="just">
              <a:buNone/>
            </a:pPr>
            <a:endParaRPr lang="tr-TR" sz="2200" dirty="0"/>
          </a:p>
          <a:p>
            <a:pPr algn="just">
              <a:buNone/>
            </a:pPr>
            <a:r>
              <a:rPr lang="tr-TR" sz="2200" b="1" u="sng" dirty="0" smtClean="0"/>
              <a:t>Not</a:t>
            </a:r>
            <a:r>
              <a:rPr lang="tr-TR" sz="2200" b="1" dirty="0"/>
              <a:t>: </a:t>
            </a:r>
            <a:r>
              <a:rPr lang="tr-TR" sz="2200" dirty="0" smtClean="0"/>
              <a:t>Memurların</a:t>
            </a:r>
            <a:r>
              <a:rPr lang="tr-TR" sz="2200" b="1" dirty="0" smtClean="0"/>
              <a:t> </a:t>
            </a:r>
            <a:r>
              <a:rPr lang="tr-TR" sz="2200" dirty="0" smtClean="0"/>
              <a:t>8 </a:t>
            </a:r>
            <a:r>
              <a:rPr lang="tr-TR" sz="2200" dirty="0"/>
              <a:t>yıllık hizmet süresi içinde herhangi  bir disiplin </a:t>
            </a:r>
            <a:r>
              <a:rPr lang="tr-TR" sz="2200" dirty="0" smtClean="0"/>
              <a:t>cezası  </a:t>
            </a:r>
            <a:r>
              <a:rPr lang="tr-TR" sz="2200" dirty="0"/>
              <a:t>alması halinde  disiplin cezası aldığı tarihten itibaren </a:t>
            </a:r>
            <a:r>
              <a:rPr lang="tr-TR" sz="2200" dirty="0">
                <a:solidFill>
                  <a:srgbClr val="FF0000"/>
                </a:solidFill>
              </a:rPr>
              <a:t>hizmet süresi sıfırlanır</a:t>
            </a:r>
            <a:r>
              <a:rPr lang="tr-TR" sz="2200" b="1" dirty="0"/>
              <a:t> </a:t>
            </a:r>
            <a:r>
              <a:rPr lang="tr-TR" sz="2200" dirty="0"/>
              <a:t>ve 8 yıllık süre yeniden başlar.</a:t>
            </a:r>
          </a:p>
        </p:txBody>
      </p:sp>
      <p:sp>
        <p:nvSpPr>
          <p:cNvPr id="4" name="Metin kutusu 3">
            <a:extLst>
              <a:ext uri="{FF2B5EF4-FFF2-40B4-BE49-F238E27FC236}">
                <a16:creationId xmlns:a16="http://schemas.microsoft.com/office/drawing/2014/main" id="{7233F201-FFDD-4B14-8DD8-3DF2FD3A8817}"/>
              </a:ext>
            </a:extLst>
          </p:cNvPr>
          <p:cNvSpPr txBox="1"/>
          <p:nvPr/>
        </p:nvSpPr>
        <p:spPr>
          <a:xfrm>
            <a:off x="1266092" y="140677"/>
            <a:ext cx="7379968" cy="954107"/>
          </a:xfrm>
          <a:prstGeom prst="rect">
            <a:avLst/>
          </a:prstGeom>
          <a:noFill/>
        </p:spPr>
        <p:txBody>
          <a:bodyPr wrap="square" rtlCol="0">
            <a:spAutoFit/>
          </a:bodyPr>
          <a:lstStyle/>
          <a:p>
            <a:pPr algn="ctr"/>
            <a:endParaRPr lang="tr-TR" sz="2800" dirty="0" smtClean="0">
              <a:solidFill>
                <a:srgbClr val="C00000"/>
              </a:solidFill>
            </a:endParaRPr>
          </a:p>
          <a:p>
            <a:pPr algn="ctr"/>
            <a:r>
              <a:rPr lang="tr-TR" sz="2800" b="1" dirty="0" smtClean="0">
                <a:solidFill>
                  <a:srgbClr val="C00000"/>
                </a:solidFill>
              </a:rPr>
              <a:t>KADRO </a:t>
            </a:r>
            <a:r>
              <a:rPr lang="tr-TR" sz="2800" b="1" dirty="0">
                <a:solidFill>
                  <a:srgbClr val="C00000"/>
                </a:solidFill>
              </a:rPr>
              <a:t>VE TERFİ İŞLEMLERİ DAİRE BAŞKANLIĞI</a:t>
            </a:r>
          </a:p>
        </p:txBody>
      </p:sp>
      <p:pic>
        <p:nvPicPr>
          <p:cNvPr id="5" name="Resim 4"/>
          <p:cNvPicPr>
            <a:picLocks noChangeAspect="1"/>
          </p:cNvPicPr>
          <p:nvPr/>
        </p:nvPicPr>
        <p:blipFill>
          <a:blip r:embed="rId2"/>
          <a:stretch>
            <a:fillRect/>
          </a:stretch>
        </p:blipFill>
        <p:spPr>
          <a:xfrm>
            <a:off x="149470" y="79131"/>
            <a:ext cx="1090245" cy="1017185"/>
          </a:xfrm>
          <a:prstGeom prst="rect">
            <a:avLst/>
          </a:prstGeom>
        </p:spPr>
      </p:pic>
      <p:cxnSp>
        <p:nvCxnSpPr>
          <p:cNvPr id="6" name="Düz Bağlayıcı 5"/>
          <p:cNvCxnSpPr/>
          <p:nvPr/>
        </p:nvCxnSpPr>
        <p:spPr>
          <a:xfrm flipV="1">
            <a:off x="1019908" y="1039753"/>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a:off x="0" y="1048545"/>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92948270"/>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ikdörtgen 1"/>
          <p:cNvSpPr/>
          <p:nvPr/>
        </p:nvSpPr>
        <p:spPr>
          <a:xfrm>
            <a:off x="497939" y="899528"/>
            <a:ext cx="8308436" cy="769441"/>
          </a:xfrm>
          <a:prstGeom prst="rect">
            <a:avLst/>
          </a:prstGeom>
        </p:spPr>
        <p:txBody>
          <a:bodyPr wrap="square">
            <a:spAutoFit/>
          </a:bodyPr>
          <a:lstStyle/>
          <a:p>
            <a:pPr algn="ctr"/>
            <a:r>
              <a:rPr lang="tr-TR" sz="2200" b="1" dirty="0">
                <a:solidFill>
                  <a:srgbClr val="FF0000"/>
                </a:solidFill>
              </a:rPr>
              <a:t>DEVLET MEMURLARINA 8 YILDA BİR KADEME</a:t>
            </a:r>
            <a:r>
              <a:rPr lang="tr-TR" sz="2200" b="1" u="sng" dirty="0">
                <a:solidFill>
                  <a:srgbClr val="FF0000"/>
                </a:solidFill>
              </a:rPr>
              <a:t/>
            </a:r>
            <a:br>
              <a:rPr lang="tr-TR" sz="2200" b="1" u="sng" dirty="0">
                <a:solidFill>
                  <a:srgbClr val="FF0000"/>
                </a:solidFill>
              </a:rPr>
            </a:br>
            <a:r>
              <a:rPr lang="tr-TR" sz="2200" b="1" u="sng" dirty="0">
                <a:solidFill>
                  <a:srgbClr val="FF0000"/>
                </a:solidFill>
              </a:rPr>
              <a:t> VERİLMESİNE DAİR ÖRNEKLER</a:t>
            </a:r>
            <a:endParaRPr lang="tr-TR" sz="2200" u="sng" dirty="0"/>
          </a:p>
        </p:txBody>
      </p:sp>
      <p:graphicFrame>
        <p:nvGraphicFramePr>
          <p:cNvPr id="4" name="Tablo 3">
            <a:extLst>
              <a:ext uri="{FF2B5EF4-FFF2-40B4-BE49-F238E27FC236}">
                <a16:creationId xmlns:a16="http://schemas.microsoft.com/office/drawing/2014/main" id="{96EF5B29-DC4D-4E5F-8EB8-A5C6F9D765FB}"/>
              </a:ext>
            </a:extLst>
          </p:cNvPr>
          <p:cNvGraphicFramePr>
            <a:graphicFrameLocks noGrp="1"/>
          </p:cNvGraphicFramePr>
          <p:nvPr>
            <p:extLst>
              <p:ext uri="{D42A27DB-BD31-4B8C-83A1-F6EECF244321}">
                <p14:modId xmlns:p14="http://schemas.microsoft.com/office/powerpoint/2010/main" val="3619460737"/>
              </p:ext>
            </p:extLst>
          </p:nvPr>
        </p:nvGraphicFramePr>
        <p:xfrm>
          <a:off x="497939" y="1668969"/>
          <a:ext cx="8148123" cy="4548946"/>
        </p:xfrm>
        <a:graphic>
          <a:graphicData uri="http://schemas.openxmlformats.org/drawingml/2006/table">
            <a:tbl>
              <a:tblPr/>
              <a:tblGrid>
                <a:gridCol w="1440149">
                  <a:extLst>
                    <a:ext uri="{9D8B030D-6E8A-4147-A177-3AD203B41FA5}">
                      <a16:colId xmlns:a16="http://schemas.microsoft.com/office/drawing/2014/main" val="2403293147"/>
                    </a:ext>
                  </a:extLst>
                </a:gridCol>
                <a:gridCol w="889416">
                  <a:extLst>
                    <a:ext uri="{9D8B030D-6E8A-4147-A177-3AD203B41FA5}">
                      <a16:colId xmlns:a16="http://schemas.microsoft.com/office/drawing/2014/main" val="1423408151"/>
                    </a:ext>
                  </a:extLst>
                </a:gridCol>
                <a:gridCol w="788998">
                  <a:extLst>
                    <a:ext uri="{9D8B030D-6E8A-4147-A177-3AD203B41FA5}">
                      <a16:colId xmlns:a16="http://schemas.microsoft.com/office/drawing/2014/main" val="3816918364"/>
                    </a:ext>
                  </a:extLst>
                </a:gridCol>
                <a:gridCol w="788998">
                  <a:extLst>
                    <a:ext uri="{9D8B030D-6E8A-4147-A177-3AD203B41FA5}">
                      <a16:colId xmlns:a16="http://schemas.microsoft.com/office/drawing/2014/main" val="2830326636"/>
                    </a:ext>
                  </a:extLst>
                </a:gridCol>
                <a:gridCol w="1262396">
                  <a:extLst>
                    <a:ext uri="{9D8B030D-6E8A-4147-A177-3AD203B41FA5}">
                      <a16:colId xmlns:a16="http://schemas.microsoft.com/office/drawing/2014/main" val="2553744743"/>
                    </a:ext>
                  </a:extLst>
                </a:gridCol>
                <a:gridCol w="1190669">
                  <a:extLst>
                    <a:ext uri="{9D8B030D-6E8A-4147-A177-3AD203B41FA5}">
                      <a16:colId xmlns:a16="http://schemas.microsoft.com/office/drawing/2014/main" val="1182535278"/>
                    </a:ext>
                  </a:extLst>
                </a:gridCol>
                <a:gridCol w="1787497">
                  <a:extLst>
                    <a:ext uri="{9D8B030D-6E8A-4147-A177-3AD203B41FA5}">
                      <a16:colId xmlns:a16="http://schemas.microsoft.com/office/drawing/2014/main" val="1840064422"/>
                    </a:ext>
                  </a:extLst>
                </a:gridCol>
              </a:tblGrid>
              <a:tr h="614722">
                <a:tc>
                  <a:txBody>
                    <a:bodyPr/>
                    <a:lstStyle/>
                    <a:p>
                      <a:pPr algn="ctr" fontAlgn="ctr"/>
                      <a:r>
                        <a:rPr lang="tr-TR" sz="1400" b="1" i="0" u="none" strike="noStrike" dirty="0">
                          <a:solidFill>
                            <a:srgbClr val="000000"/>
                          </a:solidFill>
                          <a:effectLst/>
                          <a:latin typeface="Calibri" panose="020F0502020204030204" pitchFamily="34" charset="0"/>
                        </a:rPr>
                        <a:t>UNVANI</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fontAlgn="ctr"/>
                      <a:r>
                        <a:rPr lang="tr-TR" sz="1400" b="1" i="0" u="none" strike="noStrike" dirty="0">
                          <a:solidFill>
                            <a:srgbClr val="000000"/>
                          </a:solidFill>
                          <a:effectLst/>
                          <a:latin typeface="Calibri" panose="020F0502020204030204" pitchFamily="34" charset="0"/>
                        </a:rPr>
                        <a:t>KADRO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fontAlgn="ctr"/>
                      <a:r>
                        <a:rPr lang="tr-TR" sz="1400" b="1" i="0" u="none" strike="noStrike" dirty="0">
                          <a:solidFill>
                            <a:srgbClr val="000000"/>
                          </a:solidFill>
                          <a:effectLst/>
                          <a:latin typeface="Calibri" panose="020F0502020204030204" pitchFamily="34" charset="0"/>
                        </a:rPr>
                        <a:t>DERECE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fontAlgn="ctr"/>
                      <a:r>
                        <a:rPr lang="tr-TR" sz="1400" b="1" i="0" u="none" strike="noStrike" dirty="0">
                          <a:solidFill>
                            <a:srgbClr val="000000"/>
                          </a:solidFill>
                          <a:effectLst/>
                          <a:latin typeface="Calibri" panose="020F0502020204030204" pitchFamily="34" charset="0"/>
                        </a:rPr>
                        <a:t>KADEME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fontAlgn="ctr"/>
                      <a:r>
                        <a:rPr lang="tr-TR" sz="1400" b="1" i="0" u="none" strike="noStrike" dirty="0">
                          <a:solidFill>
                            <a:srgbClr val="000000"/>
                          </a:solidFill>
                          <a:effectLst/>
                          <a:latin typeface="Calibri" panose="020F0502020204030204" pitchFamily="34" charset="0"/>
                        </a:rPr>
                        <a:t>EK GÖSTERGE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fontAlgn="ctr"/>
                      <a:r>
                        <a:rPr lang="tr-TR" sz="1400" b="1" i="0" u="none" strike="noStrike" dirty="0">
                          <a:solidFill>
                            <a:srgbClr val="000000"/>
                          </a:solidFill>
                          <a:effectLst/>
                          <a:latin typeface="Calibri" panose="020F0502020204030204" pitchFamily="34" charset="0"/>
                        </a:rPr>
                        <a:t>TERFİ TARİHİ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fontAlgn="ctr"/>
                      <a:r>
                        <a:rPr lang="tr-TR" sz="1400" b="1" i="0" u="none" strike="noStrike" dirty="0">
                          <a:solidFill>
                            <a:srgbClr val="000000"/>
                          </a:solidFill>
                          <a:effectLst/>
                          <a:latin typeface="Calibri" panose="020F0502020204030204" pitchFamily="34" charset="0"/>
                        </a:rPr>
                        <a:t>8 YILLIK SÜREYİ DOLDURDUĞU TARİH</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1888770430"/>
                  </a:ext>
                </a:extLst>
              </a:tr>
              <a:tr h="245889">
                <a:tc rowSpan="4">
                  <a:txBody>
                    <a:bodyPr/>
                    <a:lstStyle/>
                    <a:p>
                      <a:pPr algn="l" fontAlgn="ctr"/>
                      <a:r>
                        <a:rPr lang="tr-TR" sz="1400" b="1" i="0" u="none" strike="noStrike" dirty="0">
                          <a:solidFill>
                            <a:srgbClr val="000000"/>
                          </a:solidFill>
                          <a:effectLst/>
                          <a:latin typeface="Calibri" panose="020F0502020204030204" pitchFamily="34" charset="0"/>
                        </a:rPr>
                        <a:t>MÜHENDİS</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tc>
                  <a:txBody>
                    <a:bodyPr/>
                    <a:lstStyle/>
                    <a:p>
                      <a:pPr algn="ctr" fontAlgn="ctr"/>
                      <a:r>
                        <a:rPr lang="tr-TR" sz="1400" b="1" i="0" u="none" strike="noStrike" dirty="0">
                          <a:solidFill>
                            <a:srgbClr val="000000"/>
                          </a:solidFill>
                          <a:effectLst/>
                          <a:latin typeface="Calibri" panose="020F050202020403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a:solidFill>
                            <a:srgbClr val="000000"/>
                          </a:solidFill>
                          <a:effectLst/>
                          <a:latin typeface="Calibri" panose="020F050202020403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a:solidFill>
                            <a:srgbClr val="000000"/>
                          </a:solidFill>
                          <a:effectLst/>
                          <a:latin typeface="Calibri" panose="020F050202020403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a:solidFill>
                            <a:srgbClr val="000000"/>
                          </a:solidFill>
                          <a:effectLst/>
                          <a:latin typeface="Calibri" panose="020F0502020204030204" pitchFamily="34" charset="0"/>
                        </a:rPr>
                        <a:t>+3000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a:solidFill>
                            <a:srgbClr val="000000"/>
                          </a:solidFill>
                          <a:effectLst/>
                          <a:latin typeface="Calibri" panose="020F0502020204030204" pitchFamily="34" charset="0"/>
                        </a:rPr>
                        <a:t>26.02.2018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a:solidFill>
                            <a:srgbClr val="000000"/>
                          </a:solidFill>
                          <a:effectLst/>
                          <a:latin typeface="Calibri" panose="020F0502020204030204" pitchFamily="34" charset="0"/>
                        </a:rPr>
                        <a:t>25.02.2019</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3770417740"/>
                  </a:ext>
                </a:extLst>
              </a:tr>
              <a:tr h="245889">
                <a:tc vMerge="1">
                  <a:txBody>
                    <a:bodyPr/>
                    <a:lstStyle/>
                    <a:p>
                      <a:endParaRPr lang="tr-TR"/>
                    </a:p>
                  </a:txBody>
                  <a:tcPr/>
                </a:tc>
                <a:tc>
                  <a:txBody>
                    <a:bodyPr/>
                    <a:lstStyle/>
                    <a:p>
                      <a:pPr algn="ctr" fontAlgn="ctr"/>
                      <a:r>
                        <a:rPr lang="tr-TR" sz="1400" b="1" i="0" u="none" strike="noStrike" dirty="0">
                          <a:solidFill>
                            <a:srgbClr val="000000"/>
                          </a:solidFill>
                          <a:effectLst/>
                          <a:latin typeface="Calibri" panose="020F050202020403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a:solidFill>
                            <a:srgbClr val="000000"/>
                          </a:solidFill>
                          <a:effectLst/>
                          <a:latin typeface="Calibri" panose="020F050202020403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a:solidFill>
                            <a:srgbClr val="000000"/>
                          </a:solidFill>
                          <a:effectLst/>
                          <a:latin typeface="Calibri" panose="020F0502020204030204" pitchFamily="34"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endParaRPr lang="tr-TR" sz="14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tr-TR" sz="1400" b="1" i="0" u="none" strike="noStrike" dirty="0">
                          <a:solidFill>
                            <a:srgbClr val="000000"/>
                          </a:solidFill>
                          <a:effectLst/>
                          <a:latin typeface="Calibri" panose="020F0502020204030204" pitchFamily="34" charset="0"/>
                        </a:rPr>
                        <a:t>25.02.2019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smtClean="0">
                          <a:solidFill>
                            <a:srgbClr val="000000"/>
                          </a:solidFill>
                          <a:effectLst/>
                          <a:latin typeface="Calibri" panose="020F0502020204030204" pitchFamily="34" charset="0"/>
                        </a:rPr>
                        <a:t>64/4.</a:t>
                      </a:r>
                      <a:r>
                        <a:rPr lang="tr-TR" sz="1400" b="1" i="0" u="none" strike="noStrike" baseline="0" dirty="0" smtClean="0">
                          <a:solidFill>
                            <a:srgbClr val="000000"/>
                          </a:solidFill>
                          <a:effectLst/>
                          <a:latin typeface="Calibri" panose="020F0502020204030204" pitchFamily="34" charset="0"/>
                        </a:rPr>
                        <a:t> Mad.</a:t>
                      </a:r>
                      <a:endParaRPr lang="tr-TR" sz="14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3303372151"/>
                  </a:ext>
                </a:extLst>
              </a:tr>
              <a:tr h="245889">
                <a:tc vMerge="1">
                  <a:txBody>
                    <a:bodyPr/>
                    <a:lstStyle/>
                    <a:p>
                      <a:endParaRPr lang="tr-TR"/>
                    </a:p>
                  </a:txBody>
                  <a:tcPr/>
                </a:tc>
                <a:tc>
                  <a:txBody>
                    <a:bodyPr/>
                    <a:lstStyle/>
                    <a:p>
                      <a:pPr algn="ctr" fontAlgn="ctr"/>
                      <a:r>
                        <a:rPr lang="tr-TR" sz="1400" b="1" i="0" u="none" strike="noStrike" dirty="0">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a:solidFill>
                            <a:srgbClr val="000000"/>
                          </a:solidFill>
                          <a:effectLst/>
                          <a:latin typeface="Calibri" panose="020F0502020204030204" pitchFamily="34" charset="0"/>
                        </a:rPr>
                        <a:t>+3600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a:solidFill>
                            <a:srgbClr val="000000"/>
                          </a:solidFill>
                          <a:effectLst/>
                          <a:latin typeface="Calibri" panose="020F0502020204030204" pitchFamily="34" charset="0"/>
                        </a:rPr>
                        <a:t>26.02.2019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smtClean="0">
                          <a:solidFill>
                            <a:srgbClr val="000000"/>
                          </a:solidFill>
                          <a:effectLst/>
                          <a:latin typeface="Calibri" panose="020F0502020204030204" pitchFamily="34" charset="0"/>
                        </a:rPr>
                        <a:t>derece</a:t>
                      </a:r>
                      <a:endParaRPr lang="tr-TR" sz="14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4196550884"/>
                  </a:ext>
                </a:extLst>
              </a:tr>
              <a:tr h="245889">
                <a:tc vMerge="1">
                  <a:txBody>
                    <a:bodyPr/>
                    <a:lstStyle/>
                    <a:p>
                      <a:endParaRPr lang="tr-TR"/>
                    </a:p>
                  </a:txBody>
                  <a:tcPr/>
                </a:tc>
                <a:tc>
                  <a:txBody>
                    <a:bodyPr/>
                    <a:lstStyle/>
                    <a:p>
                      <a:pPr algn="ctr" fontAlgn="ctr"/>
                      <a:r>
                        <a:rPr lang="tr-TR" sz="1400" b="1" i="0" u="none" strike="noStrike" dirty="0">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tc>
                  <a:txBody>
                    <a:bodyPr/>
                    <a:lstStyle/>
                    <a:p>
                      <a:pPr algn="ctr" fontAlgn="ctr"/>
                      <a:r>
                        <a:rPr lang="tr-TR" sz="1400" b="1" i="0" u="none" strike="noStrike" dirty="0">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tc>
                  <a:txBody>
                    <a:bodyPr/>
                    <a:lstStyle/>
                    <a:p>
                      <a:pPr algn="ctr" fontAlgn="ctr"/>
                      <a:r>
                        <a:rPr lang="tr-TR" sz="1400" b="1" i="0" u="none" strike="noStrike" dirty="0">
                          <a:solidFill>
                            <a:srgbClr val="000000"/>
                          </a:solidFill>
                          <a:effectLst/>
                          <a:latin typeface="Calibri" panose="020F050202020403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tc>
                  <a:txBody>
                    <a:bodyPr/>
                    <a:lstStyle/>
                    <a:p>
                      <a:pPr algn="ctr" fontAlgn="ctr"/>
                      <a:endParaRPr lang="tr-TR" sz="14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tc>
                  <a:txBody>
                    <a:bodyPr/>
                    <a:lstStyle/>
                    <a:p>
                      <a:pPr algn="ctr" fontAlgn="ctr"/>
                      <a:r>
                        <a:rPr lang="tr-TR" sz="1400" b="1" i="0" u="none" strike="noStrike" dirty="0">
                          <a:solidFill>
                            <a:srgbClr val="000000"/>
                          </a:solidFill>
                          <a:effectLst/>
                          <a:latin typeface="Calibri" panose="020F0502020204030204" pitchFamily="34" charset="0"/>
                        </a:rPr>
                        <a:t>26.02.2020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tc>
                  <a:txBody>
                    <a:bodyPr/>
                    <a:lstStyle/>
                    <a:p>
                      <a:pPr algn="ctr" fontAlgn="ctr"/>
                      <a:r>
                        <a:rPr lang="tr-TR" sz="1400" b="1" i="0" u="none" strike="noStrike" dirty="0" smtClean="0">
                          <a:solidFill>
                            <a:srgbClr val="000000"/>
                          </a:solidFill>
                          <a:effectLst/>
                          <a:latin typeface="Calibri" panose="020F0502020204030204" pitchFamily="34" charset="0"/>
                        </a:rPr>
                        <a:t>kademe</a:t>
                      </a:r>
                      <a:endParaRPr lang="tr-TR" sz="14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extLst>
                  <a:ext uri="{0D108BD9-81ED-4DB2-BD59-A6C34878D82A}">
                    <a16:rowId xmlns:a16="http://schemas.microsoft.com/office/drawing/2014/main" val="2261174034"/>
                  </a:ext>
                </a:extLst>
              </a:tr>
              <a:tr h="245889">
                <a:tc rowSpan="4">
                  <a:txBody>
                    <a:bodyPr/>
                    <a:lstStyle/>
                    <a:p>
                      <a:pPr algn="l" fontAlgn="ctr"/>
                      <a:r>
                        <a:rPr lang="tr-TR" sz="1400" b="1" i="0" u="none" strike="noStrike" dirty="0">
                          <a:solidFill>
                            <a:srgbClr val="000000"/>
                          </a:solidFill>
                          <a:effectLst/>
                          <a:latin typeface="Calibri" panose="020F0502020204030204" pitchFamily="34" charset="0"/>
                        </a:rPr>
                        <a:t>VETERİNER HEKİM</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2EFDA"/>
                    </a:solidFill>
                  </a:tcPr>
                </a:tc>
                <a:tc>
                  <a:txBody>
                    <a:bodyPr/>
                    <a:lstStyle/>
                    <a:p>
                      <a:pPr algn="ctr" fontAlgn="ctr"/>
                      <a:r>
                        <a:rPr lang="tr-TR" sz="1400" b="1" i="0" u="none" strike="noStrike" dirty="0">
                          <a:solidFill>
                            <a:srgbClr val="000000"/>
                          </a:solidFill>
                          <a:effectLst/>
                          <a:latin typeface="Calibri" panose="020F050202020403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dirty="0">
                          <a:solidFill>
                            <a:srgbClr val="000000"/>
                          </a:solidFill>
                          <a:effectLst/>
                          <a:latin typeface="Calibri" panose="020F050202020403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dirty="0">
                          <a:solidFill>
                            <a:srgbClr val="000000"/>
                          </a:solidFill>
                          <a:effectLst/>
                          <a:latin typeface="Calibri" panose="020F0502020204030204" pitchFamily="34"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tr-TR" sz="1400" b="1" i="0" u="none" strike="noStrike" dirty="0">
                          <a:solidFill>
                            <a:srgbClr val="000000"/>
                          </a:solidFill>
                          <a:effectLst/>
                          <a:latin typeface="Calibri" panose="020F0502020204030204" pitchFamily="34" charset="0"/>
                        </a:rPr>
                        <a:t>+3000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dirty="0">
                          <a:solidFill>
                            <a:srgbClr val="000000"/>
                          </a:solidFill>
                          <a:effectLst/>
                          <a:latin typeface="Calibri" panose="020F0502020204030204" pitchFamily="34" charset="0"/>
                        </a:rPr>
                        <a:t>21.02.2019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dirty="0">
                          <a:solidFill>
                            <a:srgbClr val="000000"/>
                          </a:solidFill>
                          <a:effectLst/>
                          <a:latin typeface="Calibri" panose="020F0502020204030204" pitchFamily="34" charset="0"/>
                        </a:rPr>
                        <a:t>25.02.2019</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3933978388"/>
                  </a:ext>
                </a:extLst>
              </a:tr>
              <a:tr h="245889">
                <a:tc vMerge="1">
                  <a:txBody>
                    <a:bodyPr/>
                    <a:lstStyle/>
                    <a:p>
                      <a:endParaRPr lang="tr-TR"/>
                    </a:p>
                  </a:txBody>
                  <a:tcPr/>
                </a:tc>
                <a:tc>
                  <a:txBody>
                    <a:bodyPr/>
                    <a:lstStyle/>
                    <a:p>
                      <a:pPr algn="ctr" fontAlgn="ctr"/>
                      <a:r>
                        <a:rPr lang="tr-TR" sz="1400" b="1" i="0" u="none" strike="noStrike" dirty="0">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dirty="0">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dirty="0">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dirty="0">
                          <a:solidFill>
                            <a:srgbClr val="000000"/>
                          </a:solidFill>
                          <a:effectLst/>
                          <a:latin typeface="Calibri" panose="020F0502020204030204" pitchFamily="34" charset="0"/>
                        </a:rPr>
                        <a:t>+3600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dirty="0">
                          <a:solidFill>
                            <a:srgbClr val="000000"/>
                          </a:solidFill>
                          <a:effectLst/>
                          <a:latin typeface="Calibri" panose="020F0502020204030204" pitchFamily="34" charset="0"/>
                        </a:rPr>
                        <a:t>25.02.2019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tr-TR" sz="1400" b="1" i="0" u="none" strike="noStrike" dirty="0" smtClean="0">
                          <a:solidFill>
                            <a:srgbClr val="000000"/>
                          </a:solidFill>
                          <a:effectLst/>
                          <a:latin typeface="Calibri" panose="020F0502020204030204" pitchFamily="34" charset="0"/>
                        </a:rPr>
                        <a:t>64/4.Mad.</a:t>
                      </a:r>
                      <a:endParaRPr lang="tr-TR" sz="14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3060831183"/>
                  </a:ext>
                </a:extLst>
              </a:tr>
              <a:tr h="245889">
                <a:tc vMerge="1">
                  <a:txBody>
                    <a:bodyPr/>
                    <a:lstStyle/>
                    <a:p>
                      <a:endParaRPr lang="tr-TR"/>
                    </a:p>
                  </a:txBody>
                  <a:tcPr/>
                </a:tc>
                <a:tc>
                  <a:txBody>
                    <a:bodyPr/>
                    <a:lstStyle/>
                    <a:p>
                      <a:pPr algn="ctr" fontAlgn="ctr"/>
                      <a:r>
                        <a:rPr lang="tr-TR" sz="1400" b="1" i="0" u="none" strike="noStrike" dirty="0">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dirty="0">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dirty="0">
                          <a:solidFill>
                            <a:srgbClr val="000000"/>
                          </a:solidFill>
                          <a:effectLst/>
                          <a:latin typeface="Calibri" panose="020F050202020403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endParaRPr lang="tr-TR" sz="14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dirty="0">
                          <a:solidFill>
                            <a:srgbClr val="000000"/>
                          </a:solidFill>
                          <a:effectLst/>
                          <a:latin typeface="Calibri" panose="020F0502020204030204" pitchFamily="34" charset="0"/>
                        </a:rPr>
                        <a:t>21.02.2020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dirty="0" smtClean="0">
                          <a:solidFill>
                            <a:srgbClr val="000000"/>
                          </a:solidFill>
                          <a:effectLst/>
                          <a:latin typeface="Calibri" panose="020F0502020204030204" pitchFamily="34" charset="0"/>
                        </a:rPr>
                        <a:t>kademe</a:t>
                      </a:r>
                      <a:endParaRPr lang="tr-TR" sz="14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4200219685"/>
                  </a:ext>
                </a:extLst>
              </a:tr>
              <a:tr h="245889">
                <a:tc vMerge="1">
                  <a:txBody>
                    <a:bodyPr/>
                    <a:lstStyle/>
                    <a:p>
                      <a:endParaRPr lang="tr-TR"/>
                    </a:p>
                  </a:txBody>
                  <a:tcPr/>
                </a:tc>
                <a:tc>
                  <a:txBody>
                    <a:bodyPr/>
                    <a:lstStyle/>
                    <a:p>
                      <a:pPr algn="ctr" fontAlgn="ctr"/>
                      <a:r>
                        <a:rPr lang="tr-TR" sz="1400" b="1" i="0" u="none" strike="noStrike" dirty="0">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2EFDA"/>
                    </a:solidFill>
                  </a:tcPr>
                </a:tc>
                <a:tc>
                  <a:txBody>
                    <a:bodyPr/>
                    <a:lstStyle/>
                    <a:p>
                      <a:pPr algn="ctr" fontAlgn="ctr"/>
                      <a:r>
                        <a:rPr lang="tr-TR" sz="1400" b="1" i="0" u="none" strike="noStrike" dirty="0">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2EFDA"/>
                    </a:solidFill>
                  </a:tcPr>
                </a:tc>
                <a:tc>
                  <a:txBody>
                    <a:bodyPr/>
                    <a:lstStyle/>
                    <a:p>
                      <a:pPr algn="ctr" fontAlgn="ctr"/>
                      <a:r>
                        <a:rPr lang="tr-TR" sz="1400" b="1" i="0" u="none" strike="noStrike" dirty="0">
                          <a:solidFill>
                            <a:srgbClr val="000000"/>
                          </a:solidFill>
                          <a:effectLst/>
                          <a:latin typeface="Calibri" panose="020F0502020204030204" pitchFamily="34"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2EFDA"/>
                    </a:solidFill>
                  </a:tcPr>
                </a:tc>
                <a:tc>
                  <a:txBody>
                    <a:bodyPr/>
                    <a:lstStyle/>
                    <a:p>
                      <a:pPr algn="ctr" fontAlgn="ctr"/>
                      <a:endParaRPr lang="tr-TR" sz="14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2EFDA"/>
                    </a:solidFill>
                  </a:tcPr>
                </a:tc>
                <a:tc>
                  <a:txBody>
                    <a:bodyPr/>
                    <a:lstStyle/>
                    <a:p>
                      <a:pPr algn="ctr" fontAlgn="ctr"/>
                      <a:r>
                        <a:rPr lang="tr-TR" sz="1400" b="1" i="0" u="none" strike="noStrike" dirty="0">
                          <a:solidFill>
                            <a:srgbClr val="000000"/>
                          </a:solidFill>
                          <a:effectLst/>
                          <a:latin typeface="Calibri" panose="020F0502020204030204" pitchFamily="34" charset="0"/>
                        </a:rPr>
                        <a:t>21.02.2021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2EFDA"/>
                    </a:solidFill>
                  </a:tcPr>
                </a:tc>
                <a:tc>
                  <a:txBody>
                    <a:bodyPr/>
                    <a:lstStyle/>
                    <a:p>
                      <a:pPr algn="ctr" fontAlgn="ctr"/>
                      <a:r>
                        <a:rPr lang="tr-TR" sz="1400" b="1" i="0" u="none" strike="noStrike" dirty="0" smtClean="0">
                          <a:solidFill>
                            <a:srgbClr val="000000"/>
                          </a:solidFill>
                          <a:effectLst/>
                          <a:latin typeface="Calibri" panose="020F0502020204030204" pitchFamily="34" charset="0"/>
                        </a:rPr>
                        <a:t> kademe</a:t>
                      </a:r>
                      <a:endParaRPr lang="tr-TR" sz="14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2EFDA"/>
                    </a:solidFill>
                  </a:tcPr>
                </a:tc>
                <a:extLst>
                  <a:ext uri="{0D108BD9-81ED-4DB2-BD59-A6C34878D82A}">
                    <a16:rowId xmlns:a16="http://schemas.microsoft.com/office/drawing/2014/main" val="3942225688"/>
                  </a:ext>
                </a:extLst>
              </a:tr>
              <a:tr h="245889">
                <a:tc rowSpan="4">
                  <a:txBody>
                    <a:bodyPr/>
                    <a:lstStyle/>
                    <a:p>
                      <a:pPr algn="l" fontAlgn="ctr"/>
                      <a:r>
                        <a:rPr lang="tr-TR" sz="1400" b="1" i="0" u="none" strike="noStrike" dirty="0">
                          <a:solidFill>
                            <a:srgbClr val="000000"/>
                          </a:solidFill>
                          <a:effectLst/>
                          <a:latin typeface="Calibri" panose="020F0502020204030204" pitchFamily="34" charset="0"/>
                        </a:rPr>
                        <a:t>MEMUR (LİSE)</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tc>
                  <a:txBody>
                    <a:bodyPr/>
                    <a:lstStyle/>
                    <a:p>
                      <a:pPr algn="ctr" fontAlgn="ctr"/>
                      <a:r>
                        <a:rPr lang="tr-TR" sz="1400" b="1" i="0" u="none" strike="noStrike" dirty="0">
                          <a:solidFill>
                            <a:srgbClr val="000000"/>
                          </a:solidFill>
                          <a:effectLst/>
                          <a:latin typeface="Calibri" panose="020F0502020204030204" pitchFamily="34" charset="0"/>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a:solidFill>
                            <a:srgbClr val="000000"/>
                          </a:solidFill>
                          <a:effectLst/>
                          <a:latin typeface="Calibri" panose="020F0502020204030204" pitchFamily="34" charset="0"/>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a:solidFill>
                            <a:srgbClr val="000000"/>
                          </a:solidFill>
                          <a:effectLst/>
                          <a:latin typeface="Calibri" panose="020F050202020403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a:solidFill>
                            <a:srgbClr val="000000"/>
                          </a:solidFill>
                          <a:effectLst/>
                          <a:latin typeface="Calibri" panose="020F0502020204030204" pitchFamily="34" charset="0"/>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a:solidFill>
                            <a:srgbClr val="000000"/>
                          </a:solidFill>
                          <a:effectLst/>
                          <a:latin typeface="Calibri" panose="020F0502020204030204" pitchFamily="34" charset="0"/>
                        </a:rPr>
                        <a:t>22.02.2019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tr-TR" sz="1400" b="1" i="0" u="none" strike="noStrike" dirty="0">
                          <a:solidFill>
                            <a:srgbClr val="000000"/>
                          </a:solidFill>
                          <a:effectLst/>
                          <a:latin typeface="Calibri" panose="020F0502020204030204" pitchFamily="34" charset="0"/>
                        </a:rPr>
                        <a:t>25.02.2019</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377129306"/>
                  </a:ext>
                </a:extLst>
              </a:tr>
              <a:tr h="245889">
                <a:tc vMerge="1">
                  <a:txBody>
                    <a:bodyPr/>
                    <a:lstStyle/>
                    <a:p>
                      <a:endParaRPr lang="tr-TR"/>
                    </a:p>
                  </a:txBody>
                  <a:tcPr/>
                </a:tc>
                <a:tc>
                  <a:txBody>
                    <a:bodyPr/>
                    <a:lstStyle/>
                    <a:p>
                      <a:pPr algn="ctr" fontAlgn="ctr"/>
                      <a:r>
                        <a:rPr lang="tr-TR" sz="1400" b="1" i="0" u="none" strike="noStrike" dirty="0">
                          <a:solidFill>
                            <a:srgbClr val="000000"/>
                          </a:solidFill>
                          <a:effectLst/>
                          <a:latin typeface="Calibri" panose="020F0502020204030204" pitchFamily="34" charset="0"/>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a:solidFill>
                            <a:srgbClr val="000000"/>
                          </a:solidFill>
                          <a:effectLst/>
                          <a:latin typeface="Calibri" panose="020F0502020204030204" pitchFamily="34" charset="0"/>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a:solidFill>
                            <a:srgbClr val="000000"/>
                          </a:solidFill>
                          <a:effectLst/>
                          <a:latin typeface="Calibri" panose="020F0502020204030204" pitchFamily="34"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endParaRPr lang="tr-TR" sz="14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a:solidFill>
                            <a:srgbClr val="000000"/>
                          </a:solidFill>
                          <a:effectLst/>
                          <a:latin typeface="Calibri" panose="020F0502020204030204" pitchFamily="34" charset="0"/>
                        </a:rPr>
                        <a:t>25.02.2019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tr-TR" sz="1400" b="1" i="0" u="none" strike="noStrike" dirty="0" smtClean="0">
                          <a:solidFill>
                            <a:srgbClr val="000000"/>
                          </a:solidFill>
                          <a:effectLst/>
                          <a:latin typeface="Calibri" panose="020F0502020204030204" pitchFamily="34" charset="0"/>
                        </a:rPr>
                        <a:t>64/4.Mad.</a:t>
                      </a:r>
                      <a:endParaRPr lang="tr-TR" sz="14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1686778866"/>
                  </a:ext>
                </a:extLst>
              </a:tr>
              <a:tr h="245889">
                <a:tc vMerge="1">
                  <a:txBody>
                    <a:bodyPr/>
                    <a:lstStyle/>
                    <a:p>
                      <a:endParaRPr lang="tr-TR"/>
                    </a:p>
                  </a:txBody>
                  <a:tcPr/>
                </a:tc>
                <a:tc>
                  <a:txBody>
                    <a:bodyPr/>
                    <a:lstStyle/>
                    <a:p>
                      <a:pPr algn="ctr" fontAlgn="ctr"/>
                      <a:r>
                        <a:rPr lang="tr-TR" sz="1400" b="1" i="0" u="none" strike="noStrike" dirty="0">
                          <a:solidFill>
                            <a:srgbClr val="000000"/>
                          </a:solidFill>
                          <a:effectLst/>
                          <a:latin typeface="Calibri" panose="020F0502020204030204" pitchFamily="34" charset="0"/>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a:solidFill>
                            <a:srgbClr val="000000"/>
                          </a:solidFill>
                          <a:effectLst/>
                          <a:latin typeface="Calibri" panose="020F0502020204030204" pitchFamily="34" charset="0"/>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a:solidFill>
                            <a:srgbClr val="000000"/>
                          </a:solidFill>
                          <a:effectLst/>
                          <a:latin typeface="Calibri" panose="020F0502020204030204" pitchFamily="34" charset="0"/>
                        </a:rPr>
                        <a:t>+650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a:solidFill>
                            <a:srgbClr val="000000"/>
                          </a:solidFill>
                          <a:effectLst/>
                          <a:latin typeface="Calibri" panose="020F0502020204030204" pitchFamily="34" charset="0"/>
                        </a:rPr>
                        <a:t>22.02.2020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smtClean="0">
                          <a:solidFill>
                            <a:srgbClr val="000000"/>
                          </a:solidFill>
                          <a:effectLst/>
                          <a:latin typeface="Calibri" panose="020F0502020204030204" pitchFamily="34" charset="0"/>
                        </a:rPr>
                        <a:t>kademe</a:t>
                      </a:r>
                      <a:endParaRPr lang="tr-TR" sz="14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2611374817"/>
                  </a:ext>
                </a:extLst>
              </a:tr>
              <a:tr h="245889">
                <a:tc vMerge="1">
                  <a:txBody>
                    <a:bodyPr/>
                    <a:lstStyle/>
                    <a:p>
                      <a:endParaRPr lang="tr-TR"/>
                    </a:p>
                  </a:txBody>
                  <a:tcPr/>
                </a:tc>
                <a:tc>
                  <a:txBody>
                    <a:bodyPr/>
                    <a:lstStyle/>
                    <a:p>
                      <a:pPr algn="ctr" fontAlgn="ctr"/>
                      <a:r>
                        <a:rPr lang="tr-TR" sz="1400" b="1" i="0" u="none" strike="noStrike" dirty="0">
                          <a:solidFill>
                            <a:srgbClr val="000000"/>
                          </a:solidFill>
                          <a:effectLst/>
                          <a:latin typeface="Calibri" panose="020F0502020204030204" pitchFamily="34" charset="0"/>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tc>
                  <a:txBody>
                    <a:bodyPr/>
                    <a:lstStyle/>
                    <a:p>
                      <a:pPr algn="ctr" fontAlgn="ctr"/>
                      <a:r>
                        <a:rPr lang="tr-TR" sz="1400" b="1" i="0" u="none" strike="noStrike" dirty="0">
                          <a:solidFill>
                            <a:srgbClr val="000000"/>
                          </a:solidFill>
                          <a:effectLst/>
                          <a:latin typeface="Calibri" panose="020F0502020204030204" pitchFamily="34" charset="0"/>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tc>
                  <a:txBody>
                    <a:bodyPr/>
                    <a:lstStyle/>
                    <a:p>
                      <a:pPr algn="ctr" fontAlgn="ctr"/>
                      <a:r>
                        <a:rPr lang="tr-TR" sz="1400" b="1" i="0" u="none" strike="noStrike" dirty="0">
                          <a:solidFill>
                            <a:srgbClr val="000000"/>
                          </a:solidFill>
                          <a:effectLst/>
                          <a:latin typeface="Calibri" panose="020F050202020403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tc>
                  <a:txBody>
                    <a:bodyPr/>
                    <a:lstStyle/>
                    <a:p>
                      <a:pPr algn="ctr" fontAlgn="ctr"/>
                      <a:endParaRPr lang="tr-TR" sz="14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tc>
                  <a:txBody>
                    <a:bodyPr/>
                    <a:lstStyle/>
                    <a:p>
                      <a:pPr algn="ctr" fontAlgn="ctr"/>
                      <a:r>
                        <a:rPr lang="tr-TR" sz="1400" b="1" i="0" u="none" strike="noStrike" dirty="0">
                          <a:solidFill>
                            <a:srgbClr val="000000"/>
                          </a:solidFill>
                          <a:effectLst/>
                          <a:latin typeface="Calibri" panose="020F0502020204030204" pitchFamily="34" charset="0"/>
                        </a:rPr>
                        <a:t>22.02.2021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tc>
                  <a:txBody>
                    <a:bodyPr/>
                    <a:lstStyle/>
                    <a:p>
                      <a:pPr algn="ctr" fontAlgn="ctr"/>
                      <a:r>
                        <a:rPr lang="tr-TR" sz="1400" b="1" i="0" u="none" strike="noStrike" dirty="0" smtClean="0">
                          <a:solidFill>
                            <a:srgbClr val="000000"/>
                          </a:solidFill>
                          <a:effectLst/>
                          <a:latin typeface="Calibri" panose="020F0502020204030204" pitchFamily="34" charset="0"/>
                        </a:rPr>
                        <a:t> kademe</a:t>
                      </a:r>
                      <a:endParaRPr lang="tr-TR" sz="14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extLst>
                  <a:ext uri="{0D108BD9-81ED-4DB2-BD59-A6C34878D82A}">
                    <a16:rowId xmlns:a16="http://schemas.microsoft.com/office/drawing/2014/main" val="3854896424"/>
                  </a:ext>
                </a:extLst>
              </a:tr>
              <a:tr h="245889">
                <a:tc rowSpan="4">
                  <a:txBody>
                    <a:bodyPr/>
                    <a:lstStyle/>
                    <a:p>
                      <a:pPr algn="l" fontAlgn="ctr"/>
                      <a:r>
                        <a:rPr lang="tr-TR" sz="1400" b="1" i="0" u="none" strike="noStrike" dirty="0">
                          <a:solidFill>
                            <a:srgbClr val="000000"/>
                          </a:solidFill>
                          <a:effectLst/>
                          <a:latin typeface="Calibri" panose="020F0502020204030204" pitchFamily="34" charset="0"/>
                        </a:rPr>
                        <a:t>HİZMETLİ (YÜKSEKOKUL)</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2EFDA"/>
                    </a:solidFill>
                  </a:tcPr>
                </a:tc>
                <a:tc>
                  <a:txBody>
                    <a:bodyPr/>
                    <a:lstStyle/>
                    <a:p>
                      <a:pPr algn="ctr" fontAlgn="ctr"/>
                      <a:r>
                        <a:rPr lang="tr-TR" sz="1400" b="1" i="0" u="none" strike="noStrike" dirty="0">
                          <a:solidFill>
                            <a:srgbClr val="000000"/>
                          </a:solidFill>
                          <a:effectLst/>
                          <a:latin typeface="Calibri" panose="020F0502020204030204" pitchFamily="34" charset="0"/>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dirty="0">
                          <a:solidFill>
                            <a:srgbClr val="000000"/>
                          </a:solidFill>
                          <a:effectLst/>
                          <a:latin typeface="Calibri" panose="020F0502020204030204" pitchFamily="34" charset="0"/>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dirty="0">
                          <a:solidFill>
                            <a:srgbClr val="000000"/>
                          </a:solidFill>
                          <a:effectLst/>
                          <a:latin typeface="Calibri" panose="020F0502020204030204" pitchFamily="34"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endParaRPr lang="tr-TR" sz="14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dirty="0">
                          <a:solidFill>
                            <a:srgbClr val="000000"/>
                          </a:solidFill>
                          <a:effectLst/>
                          <a:latin typeface="Calibri" panose="020F0502020204030204" pitchFamily="34" charset="0"/>
                        </a:rPr>
                        <a:t>17.02.2019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dirty="0">
                          <a:solidFill>
                            <a:srgbClr val="000000"/>
                          </a:solidFill>
                          <a:effectLst/>
                          <a:latin typeface="Calibri" panose="020F0502020204030204" pitchFamily="34" charset="0"/>
                        </a:rPr>
                        <a:t>25.02.2019</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2558414712"/>
                  </a:ext>
                </a:extLst>
              </a:tr>
              <a:tr h="245889">
                <a:tc vMerge="1">
                  <a:txBody>
                    <a:bodyPr/>
                    <a:lstStyle/>
                    <a:p>
                      <a:endParaRPr lang="tr-TR"/>
                    </a:p>
                  </a:txBody>
                  <a:tcPr/>
                </a:tc>
                <a:tc>
                  <a:txBody>
                    <a:bodyPr/>
                    <a:lstStyle/>
                    <a:p>
                      <a:pPr algn="ctr" fontAlgn="ctr"/>
                      <a:r>
                        <a:rPr lang="tr-TR" sz="1400" b="1" i="0" u="none" strike="noStrike" dirty="0">
                          <a:solidFill>
                            <a:srgbClr val="000000"/>
                          </a:solidFill>
                          <a:effectLst/>
                          <a:latin typeface="Calibri" panose="020F0502020204030204" pitchFamily="34" charset="0"/>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dirty="0">
                          <a:solidFill>
                            <a:srgbClr val="000000"/>
                          </a:solidFill>
                          <a:effectLst/>
                          <a:latin typeface="Calibri" panose="020F0502020204030204" pitchFamily="34" charset="0"/>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dirty="0">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endParaRPr lang="tr-TR" sz="14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dirty="0">
                          <a:solidFill>
                            <a:srgbClr val="000000"/>
                          </a:solidFill>
                          <a:effectLst/>
                          <a:latin typeface="Calibri" panose="020F0502020204030204" pitchFamily="34" charset="0"/>
                        </a:rPr>
                        <a:t>25.02.2019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tr-TR" sz="1400" b="1" i="0" u="none" strike="noStrike" dirty="0" smtClean="0">
                          <a:solidFill>
                            <a:srgbClr val="000000"/>
                          </a:solidFill>
                          <a:effectLst/>
                          <a:latin typeface="Calibri" panose="020F0502020204030204" pitchFamily="34" charset="0"/>
                        </a:rPr>
                        <a:t>64/4.Mad.</a:t>
                      </a:r>
                      <a:endParaRPr lang="tr-TR" sz="14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3387064578"/>
                  </a:ext>
                </a:extLst>
              </a:tr>
              <a:tr h="245889">
                <a:tc vMerge="1">
                  <a:txBody>
                    <a:bodyPr/>
                    <a:lstStyle/>
                    <a:p>
                      <a:endParaRPr lang="tr-TR"/>
                    </a:p>
                  </a:txBody>
                  <a:tcPr/>
                </a:tc>
                <a:tc>
                  <a:txBody>
                    <a:bodyPr/>
                    <a:lstStyle/>
                    <a:p>
                      <a:pPr algn="ctr" fontAlgn="ctr"/>
                      <a:r>
                        <a:rPr lang="tr-TR" sz="1400" b="1" i="0" u="none" strike="noStrike" dirty="0">
                          <a:solidFill>
                            <a:srgbClr val="000000"/>
                          </a:solidFill>
                          <a:effectLst/>
                          <a:latin typeface="Calibri" panose="020F0502020204030204" pitchFamily="34" charset="0"/>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dirty="0">
                          <a:solidFill>
                            <a:srgbClr val="000000"/>
                          </a:solidFill>
                          <a:effectLst/>
                          <a:latin typeface="Calibri" panose="020F0502020204030204" pitchFamily="34" charset="0"/>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dirty="0">
                          <a:solidFill>
                            <a:srgbClr val="000000"/>
                          </a:solidFill>
                          <a:effectLst/>
                          <a:latin typeface="Calibri" panose="020F050202020403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endParaRPr lang="tr-TR" sz="14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dirty="0">
                          <a:solidFill>
                            <a:srgbClr val="000000"/>
                          </a:solidFill>
                          <a:effectLst/>
                          <a:latin typeface="Calibri" panose="020F0502020204030204" pitchFamily="34" charset="0"/>
                        </a:rPr>
                        <a:t>17.02.2020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dirty="0" smtClean="0">
                          <a:solidFill>
                            <a:srgbClr val="000000"/>
                          </a:solidFill>
                          <a:effectLst/>
                          <a:latin typeface="Calibri" panose="020F0502020204030204" pitchFamily="34" charset="0"/>
                        </a:rPr>
                        <a:t>kademe</a:t>
                      </a:r>
                      <a:endParaRPr lang="tr-TR" sz="14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2819805966"/>
                  </a:ext>
                </a:extLst>
              </a:tr>
              <a:tr h="245889">
                <a:tc vMerge="1">
                  <a:txBody>
                    <a:bodyPr/>
                    <a:lstStyle/>
                    <a:p>
                      <a:endParaRPr lang="tr-TR"/>
                    </a:p>
                  </a:txBody>
                  <a:tcPr/>
                </a:tc>
                <a:tc>
                  <a:txBody>
                    <a:bodyPr/>
                    <a:lstStyle/>
                    <a:p>
                      <a:pPr algn="ctr" fontAlgn="ctr"/>
                      <a:r>
                        <a:rPr lang="tr-TR" sz="1400" b="1" i="0" u="none" strike="noStrike" dirty="0">
                          <a:solidFill>
                            <a:srgbClr val="000000"/>
                          </a:solidFill>
                          <a:effectLst/>
                          <a:latin typeface="Calibri" panose="020F0502020204030204" pitchFamily="34" charset="0"/>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2EFDA"/>
                    </a:solidFill>
                  </a:tcPr>
                </a:tc>
                <a:tc>
                  <a:txBody>
                    <a:bodyPr/>
                    <a:lstStyle/>
                    <a:p>
                      <a:pPr algn="ctr" fontAlgn="ctr"/>
                      <a:r>
                        <a:rPr lang="tr-TR" sz="1400" b="1" i="0" u="none" strike="noStrike" dirty="0">
                          <a:solidFill>
                            <a:srgbClr val="000000"/>
                          </a:solidFill>
                          <a:effectLst/>
                          <a:latin typeface="Calibri" panose="020F0502020204030204" pitchFamily="34" charset="0"/>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2EFDA"/>
                    </a:solidFill>
                  </a:tcPr>
                </a:tc>
                <a:tc>
                  <a:txBody>
                    <a:bodyPr/>
                    <a:lstStyle/>
                    <a:p>
                      <a:pPr algn="ctr" fontAlgn="ctr"/>
                      <a:r>
                        <a:rPr lang="tr-TR" sz="1400" b="1" i="0" u="none" strike="noStrike" dirty="0">
                          <a:solidFill>
                            <a:srgbClr val="000000"/>
                          </a:solidFill>
                          <a:effectLst/>
                          <a:latin typeface="Calibri" panose="020F0502020204030204" pitchFamily="34"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2EFDA"/>
                    </a:solidFill>
                  </a:tcPr>
                </a:tc>
                <a:tc>
                  <a:txBody>
                    <a:bodyPr/>
                    <a:lstStyle/>
                    <a:p>
                      <a:pPr algn="ctr" fontAlgn="ctr"/>
                      <a:endParaRPr lang="tr-TR" sz="14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2EFDA"/>
                    </a:solidFill>
                  </a:tcPr>
                </a:tc>
                <a:tc>
                  <a:txBody>
                    <a:bodyPr/>
                    <a:lstStyle/>
                    <a:p>
                      <a:pPr algn="ctr" fontAlgn="ctr"/>
                      <a:r>
                        <a:rPr lang="tr-TR" sz="1400" b="1" i="0" u="none" strike="noStrike" dirty="0">
                          <a:solidFill>
                            <a:srgbClr val="000000"/>
                          </a:solidFill>
                          <a:effectLst/>
                          <a:latin typeface="Calibri" panose="020F0502020204030204" pitchFamily="34" charset="0"/>
                        </a:rPr>
                        <a:t>17.02.2021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2EFDA"/>
                    </a:solidFill>
                  </a:tcPr>
                </a:tc>
                <a:tc>
                  <a:txBody>
                    <a:bodyPr/>
                    <a:lstStyle/>
                    <a:p>
                      <a:pPr algn="ctr" fontAlgn="ctr"/>
                      <a:r>
                        <a:rPr lang="tr-TR" sz="1400" b="1" i="0" u="none" strike="noStrike" dirty="0" smtClean="0">
                          <a:solidFill>
                            <a:srgbClr val="000000"/>
                          </a:solidFill>
                          <a:effectLst/>
                          <a:latin typeface="Calibri" panose="020F0502020204030204" pitchFamily="34" charset="0"/>
                        </a:rPr>
                        <a:t>kademe</a:t>
                      </a:r>
                      <a:endParaRPr lang="tr-TR" sz="14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2EFDA"/>
                    </a:solidFill>
                  </a:tcPr>
                </a:tc>
                <a:extLst>
                  <a:ext uri="{0D108BD9-81ED-4DB2-BD59-A6C34878D82A}">
                    <a16:rowId xmlns:a16="http://schemas.microsoft.com/office/drawing/2014/main" val="2939332672"/>
                  </a:ext>
                </a:extLst>
              </a:tr>
            </a:tbl>
          </a:graphicData>
        </a:graphic>
      </p:graphicFrame>
      <p:sp>
        <p:nvSpPr>
          <p:cNvPr id="5" name="Metin kutusu 4">
            <a:extLst>
              <a:ext uri="{FF2B5EF4-FFF2-40B4-BE49-F238E27FC236}">
                <a16:creationId xmlns:a16="http://schemas.microsoft.com/office/drawing/2014/main" id="{9A361FF6-6AFA-4C19-98C7-E00E8F29699B}"/>
              </a:ext>
            </a:extLst>
          </p:cNvPr>
          <p:cNvSpPr txBox="1"/>
          <p:nvPr/>
        </p:nvSpPr>
        <p:spPr>
          <a:xfrm>
            <a:off x="1266092" y="99425"/>
            <a:ext cx="7379968" cy="523220"/>
          </a:xfrm>
          <a:prstGeom prst="rect">
            <a:avLst/>
          </a:prstGeom>
          <a:noFill/>
        </p:spPr>
        <p:txBody>
          <a:bodyPr wrap="square" rtlCol="0">
            <a:spAutoFit/>
          </a:bodyPr>
          <a:lstStyle/>
          <a:p>
            <a:pPr algn="ctr"/>
            <a:r>
              <a:rPr lang="tr-TR" sz="2800" dirty="0" smtClean="0">
                <a:solidFill>
                  <a:srgbClr val="C00000"/>
                </a:solidFill>
              </a:rPr>
              <a:t>KADRO </a:t>
            </a:r>
            <a:r>
              <a:rPr lang="tr-TR" sz="2800" dirty="0">
                <a:solidFill>
                  <a:srgbClr val="C00000"/>
                </a:solidFill>
              </a:rPr>
              <a:t>VE TERFİ İŞLEMLERİ DAİRE BAŞKANLIĞI</a:t>
            </a:r>
          </a:p>
        </p:txBody>
      </p:sp>
      <p:sp>
        <p:nvSpPr>
          <p:cNvPr id="7" name="Metin kutusu 6">
            <a:extLst>
              <a:ext uri="{FF2B5EF4-FFF2-40B4-BE49-F238E27FC236}">
                <a16:creationId xmlns:a16="http://schemas.microsoft.com/office/drawing/2014/main" id="{D128EBBA-DA66-443B-8175-8BA1B8759245}"/>
              </a:ext>
            </a:extLst>
          </p:cNvPr>
          <p:cNvSpPr txBox="1"/>
          <p:nvPr/>
        </p:nvSpPr>
        <p:spPr>
          <a:xfrm>
            <a:off x="497939" y="6255658"/>
            <a:ext cx="8148121" cy="861774"/>
          </a:xfrm>
          <a:prstGeom prst="rect">
            <a:avLst/>
          </a:prstGeom>
          <a:noFill/>
        </p:spPr>
        <p:txBody>
          <a:bodyPr wrap="square" rtlCol="0">
            <a:spAutoFit/>
          </a:bodyPr>
          <a:lstStyle/>
          <a:p>
            <a:r>
              <a:rPr lang="tr-TR" sz="1600" b="1" u="sng" dirty="0">
                <a:solidFill>
                  <a:srgbClr val="FF0000"/>
                </a:solidFill>
              </a:rPr>
              <a:t>NOT:</a:t>
            </a:r>
            <a:r>
              <a:rPr lang="tr-TR" sz="1600" dirty="0">
                <a:solidFill>
                  <a:srgbClr val="FF0000"/>
                </a:solidFill>
              </a:rPr>
              <a:t> </a:t>
            </a:r>
            <a:r>
              <a:rPr lang="tr-TR" sz="1600" b="1" dirty="0"/>
              <a:t>Yardımcı Hizmetler Sınıfında </a:t>
            </a:r>
            <a:r>
              <a:rPr lang="tr-TR" sz="1600" b="1" dirty="0" smtClean="0"/>
              <a:t>4.dereceye terfi ettirildiğinde yasa </a:t>
            </a:r>
            <a:r>
              <a:rPr lang="tr-TR" sz="1600" b="1" dirty="0"/>
              <a:t>gereği ek göstergeden </a:t>
            </a:r>
            <a:r>
              <a:rPr lang="tr-TR" sz="1600" b="1" u="sng" dirty="0">
                <a:solidFill>
                  <a:srgbClr val="FF0000"/>
                </a:solidFill>
              </a:rPr>
              <a:t>yararlandırılmamaktadır.</a:t>
            </a:r>
          </a:p>
          <a:p>
            <a:endParaRPr lang="tr-TR" dirty="0"/>
          </a:p>
        </p:txBody>
      </p:sp>
      <p:pic>
        <p:nvPicPr>
          <p:cNvPr id="6" name="Resim 5"/>
          <p:cNvPicPr>
            <a:picLocks noChangeAspect="1"/>
          </p:cNvPicPr>
          <p:nvPr/>
        </p:nvPicPr>
        <p:blipFill>
          <a:blip r:embed="rId2"/>
          <a:stretch>
            <a:fillRect/>
          </a:stretch>
        </p:blipFill>
        <p:spPr>
          <a:xfrm>
            <a:off x="184638" y="33338"/>
            <a:ext cx="1035440" cy="774355"/>
          </a:xfrm>
          <a:prstGeom prst="rect">
            <a:avLst/>
          </a:prstGeom>
        </p:spPr>
      </p:pic>
      <p:cxnSp>
        <p:nvCxnSpPr>
          <p:cNvPr id="8" name="Düz Bağlayıcı 7"/>
          <p:cNvCxnSpPr/>
          <p:nvPr/>
        </p:nvCxnSpPr>
        <p:spPr>
          <a:xfrm>
            <a:off x="0" y="756690"/>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flipV="1">
            <a:off x="1019908" y="747898"/>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38261747"/>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ikdörtgen 1"/>
          <p:cNvSpPr/>
          <p:nvPr/>
        </p:nvSpPr>
        <p:spPr>
          <a:xfrm>
            <a:off x="590844" y="2060394"/>
            <a:ext cx="7860431" cy="5139869"/>
          </a:xfrm>
          <a:prstGeom prst="rect">
            <a:avLst/>
          </a:prstGeom>
        </p:spPr>
        <p:txBody>
          <a:bodyPr wrap="square">
            <a:spAutoFit/>
          </a:bodyPr>
          <a:lstStyle/>
          <a:p>
            <a:pPr algn="just"/>
            <a:r>
              <a:rPr lang="tr-TR" sz="2200" dirty="0" smtClean="0"/>
              <a:t>       6111 </a:t>
            </a:r>
            <a:r>
              <a:rPr lang="tr-TR" sz="2200" dirty="0"/>
              <a:t>sayılı Kanunun 116 </a:t>
            </a:r>
            <a:r>
              <a:rPr lang="tr-TR" sz="2200" dirty="0" err="1"/>
              <a:t>ncı</a:t>
            </a:r>
            <a:r>
              <a:rPr lang="tr-TR" sz="2200" dirty="0"/>
              <a:t> maddesi </a:t>
            </a:r>
            <a:r>
              <a:rPr lang="tr-TR" sz="2200" dirty="0" smtClean="0"/>
              <a:t>ile 657 sayılı Kanuna eklenen </a:t>
            </a:r>
            <a:r>
              <a:rPr lang="tr-TR" sz="2400" dirty="0" smtClean="0"/>
              <a:t>‘</a:t>
            </a:r>
            <a:r>
              <a:rPr lang="tr-TR" sz="2200" dirty="0" err="1" smtClean="0"/>
              <a:t>Yükselinebilecek</a:t>
            </a:r>
            <a:r>
              <a:rPr lang="tr-TR" sz="2200" dirty="0" smtClean="0"/>
              <a:t> </a:t>
            </a:r>
            <a:r>
              <a:rPr lang="tr-TR" sz="2200" dirty="0"/>
              <a:t>Derecenin Üstünde Bir Dereceye </a:t>
            </a:r>
            <a:r>
              <a:rPr lang="tr-TR" sz="2200" dirty="0" err="1" smtClean="0"/>
              <a:t>Yükselme’başlıklı</a:t>
            </a:r>
            <a:r>
              <a:rPr lang="tr-TR" sz="2200" dirty="0" smtClean="0"/>
              <a:t> 37 </a:t>
            </a:r>
            <a:r>
              <a:rPr lang="tr-TR" sz="2200" dirty="0" err="1" smtClean="0"/>
              <a:t>nci</a:t>
            </a:r>
            <a:r>
              <a:rPr lang="tr-TR" sz="2200" dirty="0" smtClean="0"/>
              <a:t> maddesi ile;</a:t>
            </a:r>
          </a:p>
          <a:p>
            <a:pPr marL="285750" indent="-285750" algn="just">
              <a:buFont typeface="Wingdings" panose="05000000000000000000" pitchFamily="2" charset="2"/>
              <a:buChar char="Ø"/>
            </a:pPr>
            <a:endParaRPr lang="tr-TR" sz="2400" dirty="0"/>
          </a:p>
          <a:p>
            <a:pPr algn="just"/>
            <a:r>
              <a:rPr lang="tr-TR" sz="2200" dirty="0" smtClean="0"/>
              <a:t>       Öğrenim durumları, hizmet sınıfları ve görev unvanları itibariyle azami yükselebilecekleri derecenin 4 </a:t>
            </a:r>
            <a:r>
              <a:rPr lang="tr-TR" sz="2200" dirty="0"/>
              <a:t>üncü kademesinde bulunan </a:t>
            </a:r>
            <a:r>
              <a:rPr lang="tr-TR" sz="2200" dirty="0" smtClean="0"/>
              <a:t>ve son 8 yıllık süre içerisinde herhangi bir disiplin cezası almayanların kazanılmış hak aylıkları kadro şartı aranmaksızın  bir üst dereceye yükseltilir.</a:t>
            </a:r>
          </a:p>
          <a:p>
            <a:pPr algn="just"/>
            <a:r>
              <a:rPr lang="tr-TR" sz="2200" b="1" dirty="0" smtClean="0">
                <a:solidFill>
                  <a:srgbClr val="FF0000"/>
                </a:solidFill>
              </a:rPr>
              <a:t>       ÖRNEK-1:</a:t>
            </a:r>
            <a:r>
              <a:rPr lang="tr-TR" sz="2200" dirty="0" smtClean="0"/>
              <a:t> Ortaokul Mezunu       </a:t>
            </a:r>
            <a:r>
              <a:rPr lang="tr-TR" sz="2200" b="1" dirty="0" smtClean="0">
                <a:solidFill>
                  <a:srgbClr val="FF0000"/>
                </a:solidFill>
              </a:rPr>
              <a:t>ÖRNEK-2:</a:t>
            </a:r>
            <a:r>
              <a:rPr lang="tr-TR" sz="2200" dirty="0" smtClean="0"/>
              <a:t> Lise Mezunu </a:t>
            </a:r>
          </a:p>
          <a:p>
            <a:pPr algn="just"/>
            <a:endParaRPr lang="tr-TR" sz="2200" dirty="0" smtClean="0"/>
          </a:p>
          <a:p>
            <a:pPr algn="just"/>
            <a:r>
              <a:rPr lang="tr-TR" sz="2200" b="1" u="sng" dirty="0" smtClean="0"/>
              <a:t>ESKİ DURUMU</a:t>
            </a:r>
            <a:r>
              <a:rPr lang="tr-TR" sz="2200" b="1" dirty="0" smtClean="0"/>
              <a:t>  </a:t>
            </a:r>
            <a:r>
              <a:rPr lang="tr-TR" sz="2200" b="1" u="sng" dirty="0" smtClean="0"/>
              <a:t>YENİ DURUMU</a:t>
            </a:r>
            <a:r>
              <a:rPr lang="tr-TR" sz="2200" b="1" dirty="0" smtClean="0"/>
              <a:t>   </a:t>
            </a:r>
            <a:r>
              <a:rPr lang="tr-TR" sz="2200" b="1" u="sng" dirty="0" smtClean="0"/>
              <a:t>ESKİ DURUMU</a:t>
            </a:r>
            <a:r>
              <a:rPr lang="tr-TR" sz="2200" b="1" dirty="0" smtClean="0"/>
              <a:t> </a:t>
            </a:r>
            <a:r>
              <a:rPr lang="tr-TR" sz="2200" b="1" u="sng" dirty="0" smtClean="0"/>
              <a:t>YENİ DURUMU</a:t>
            </a:r>
            <a:r>
              <a:rPr lang="tr-TR" sz="2200" u="sng" dirty="0" smtClean="0"/>
              <a:t>   </a:t>
            </a:r>
          </a:p>
          <a:p>
            <a:pPr algn="just"/>
            <a:r>
              <a:rPr lang="tr-TR" sz="2200" dirty="0" smtClean="0"/>
              <a:t>                 5/3               4/1  +650            3/3  +800          2/1  +1100</a:t>
            </a:r>
          </a:p>
          <a:p>
            <a:pPr algn="just"/>
            <a:r>
              <a:rPr lang="tr-TR" sz="2000" dirty="0" smtClean="0">
                <a:solidFill>
                  <a:srgbClr val="FF0000"/>
                </a:solidFill>
              </a:rPr>
              <a:t>(</a:t>
            </a:r>
            <a:r>
              <a:rPr lang="tr-TR" sz="2000" b="1" dirty="0" smtClean="0">
                <a:solidFill>
                  <a:srgbClr val="FF0000"/>
                </a:solidFill>
              </a:rPr>
              <a:t>İlerleyeceği son  kademe 4/9)                (İlerleyeceği son kademe 2/6)</a:t>
            </a:r>
          </a:p>
          <a:p>
            <a:pPr marL="285750" indent="-285750" algn="just">
              <a:buFont typeface="Wingdings" panose="05000000000000000000" pitchFamily="2" charset="2"/>
              <a:buChar char="Ø"/>
            </a:pPr>
            <a:endParaRPr lang="tr-TR" dirty="0"/>
          </a:p>
        </p:txBody>
      </p:sp>
      <p:sp>
        <p:nvSpPr>
          <p:cNvPr id="3" name="Dikdörtgen 2"/>
          <p:cNvSpPr/>
          <p:nvPr/>
        </p:nvSpPr>
        <p:spPr>
          <a:xfrm>
            <a:off x="590844" y="1340409"/>
            <a:ext cx="8227231" cy="830997"/>
          </a:xfrm>
          <a:prstGeom prst="rect">
            <a:avLst/>
          </a:prstGeom>
        </p:spPr>
        <p:txBody>
          <a:bodyPr wrap="square">
            <a:spAutoFit/>
          </a:bodyPr>
          <a:lstStyle/>
          <a:p>
            <a:pPr algn="ctr"/>
            <a:r>
              <a:rPr lang="tr-TR" sz="2400" b="1" dirty="0" smtClean="0">
                <a:solidFill>
                  <a:srgbClr val="FF0000"/>
                </a:solidFill>
              </a:rPr>
              <a:t>ÖĞRENİM İTİBARİYLE YÜKSELEBİLECEĞİ DERECENİN ÜSTÜNDE BİR DERECEYE YÜKSELME (MADDE 37)</a:t>
            </a:r>
            <a:endParaRPr lang="tr-TR" sz="2400" dirty="0"/>
          </a:p>
        </p:txBody>
      </p:sp>
      <p:sp>
        <p:nvSpPr>
          <p:cNvPr id="4" name="Metin kutusu 3">
            <a:extLst>
              <a:ext uri="{FF2B5EF4-FFF2-40B4-BE49-F238E27FC236}">
                <a16:creationId xmlns:a16="http://schemas.microsoft.com/office/drawing/2014/main" id="{056B8093-C483-4031-B666-57FAE9D0B413}"/>
              </a:ext>
            </a:extLst>
          </p:cNvPr>
          <p:cNvSpPr txBox="1"/>
          <p:nvPr/>
        </p:nvSpPr>
        <p:spPr>
          <a:xfrm>
            <a:off x="1266092" y="140677"/>
            <a:ext cx="7379968" cy="954107"/>
          </a:xfrm>
          <a:prstGeom prst="rect">
            <a:avLst/>
          </a:prstGeom>
          <a:noFill/>
        </p:spPr>
        <p:txBody>
          <a:bodyPr wrap="square" rtlCol="0">
            <a:spAutoFit/>
          </a:bodyPr>
          <a:lstStyle/>
          <a:p>
            <a:pPr algn="ctr"/>
            <a:endParaRPr lang="tr-TR" sz="2800" dirty="0" smtClean="0">
              <a:solidFill>
                <a:srgbClr val="C00000"/>
              </a:solidFill>
            </a:endParaRPr>
          </a:p>
          <a:p>
            <a:pPr algn="ctr"/>
            <a:r>
              <a:rPr lang="tr-TR" sz="2800" b="1" dirty="0" smtClean="0">
                <a:solidFill>
                  <a:srgbClr val="C00000"/>
                </a:solidFill>
              </a:rPr>
              <a:t>KADRO </a:t>
            </a:r>
            <a:r>
              <a:rPr lang="tr-TR" sz="2800" b="1" dirty="0">
                <a:solidFill>
                  <a:srgbClr val="C00000"/>
                </a:solidFill>
              </a:rPr>
              <a:t>VE TERFİ İŞLEMLERİ DAİRE BAŞKANLIĞI</a:t>
            </a:r>
          </a:p>
        </p:txBody>
      </p:sp>
      <p:pic>
        <p:nvPicPr>
          <p:cNvPr id="5" name="Resim 4"/>
          <p:cNvPicPr>
            <a:picLocks noChangeAspect="1"/>
          </p:cNvPicPr>
          <p:nvPr/>
        </p:nvPicPr>
        <p:blipFill>
          <a:blip r:embed="rId2"/>
          <a:stretch>
            <a:fillRect/>
          </a:stretch>
        </p:blipFill>
        <p:spPr>
          <a:xfrm>
            <a:off x="283294" y="74144"/>
            <a:ext cx="975947" cy="974401"/>
          </a:xfrm>
          <a:prstGeom prst="rect">
            <a:avLst/>
          </a:prstGeom>
        </p:spPr>
      </p:pic>
      <p:cxnSp>
        <p:nvCxnSpPr>
          <p:cNvPr id="6" name="Düz Bağlayıcı 5"/>
          <p:cNvCxnSpPr/>
          <p:nvPr/>
        </p:nvCxnSpPr>
        <p:spPr>
          <a:xfrm flipV="1">
            <a:off x="1019908" y="1039753"/>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a:off x="0" y="1048545"/>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78795683"/>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ikdörtgen 1"/>
          <p:cNvSpPr/>
          <p:nvPr/>
        </p:nvSpPr>
        <p:spPr>
          <a:xfrm>
            <a:off x="497939" y="950989"/>
            <a:ext cx="8308436" cy="400110"/>
          </a:xfrm>
          <a:prstGeom prst="rect">
            <a:avLst/>
          </a:prstGeom>
        </p:spPr>
        <p:txBody>
          <a:bodyPr wrap="square">
            <a:spAutoFit/>
          </a:bodyPr>
          <a:lstStyle/>
          <a:p>
            <a:pPr algn="ctr"/>
            <a:r>
              <a:rPr lang="tr-TR" sz="2000" b="1" u="sng" dirty="0">
                <a:solidFill>
                  <a:srgbClr val="FF0000"/>
                </a:solidFill>
              </a:rPr>
              <a:t>ÖRNEK </a:t>
            </a:r>
            <a:r>
              <a:rPr lang="tr-TR" sz="2000" b="1" u="sng" dirty="0" smtClean="0">
                <a:solidFill>
                  <a:srgbClr val="FF0000"/>
                </a:solidFill>
              </a:rPr>
              <a:t>-3</a:t>
            </a:r>
            <a:endParaRPr lang="tr-TR" sz="2000" u="sng" dirty="0"/>
          </a:p>
        </p:txBody>
      </p:sp>
      <p:graphicFrame>
        <p:nvGraphicFramePr>
          <p:cNvPr id="4" name="Tablo 3">
            <a:extLst>
              <a:ext uri="{FF2B5EF4-FFF2-40B4-BE49-F238E27FC236}">
                <a16:creationId xmlns:a16="http://schemas.microsoft.com/office/drawing/2014/main" id="{96EF5B29-DC4D-4E5F-8EB8-A5C6F9D765FB}"/>
              </a:ext>
            </a:extLst>
          </p:cNvPr>
          <p:cNvGraphicFramePr>
            <a:graphicFrameLocks noGrp="1"/>
          </p:cNvGraphicFramePr>
          <p:nvPr>
            <p:extLst>
              <p:ext uri="{D42A27DB-BD31-4B8C-83A1-F6EECF244321}">
                <p14:modId xmlns:p14="http://schemas.microsoft.com/office/powerpoint/2010/main" val="2423400724"/>
              </p:ext>
            </p:extLst>
          </p:nvPr>
        </p:nvGraphicFramePr>
        <p:xfrm>
          <a:off x="497938" y="1254039"/>
          <a:ext cx="8148123" cy="2886890"/>
        </p:xfrm>
        <a:graphic>
          <a:graphicData uri="http://schemas.openxmlformats.org/drawingml/2006/table">
            <a:tbl>
              <a:tblPr/>
              <a:tblGrid>
                <a:gridCol w="1440149">
                  <a:extLst>
                    <a:ext uri="{9D8B030D-6E8A-4147-A177-3AD203B41FA5}">
                      <a16:colId xmlns:a16="http://schemas.microsoft.com/office/drawing/2014/main" val="2403293147"/>
                    </a:ext>
                  </a:extLst>
                </a:gridCol>
                <a:gridCol w="889416">
                  <a:extLst>
                    <a:ext uri="{9D8B030D-6E8A-4147-A177-3AD203B41FA5}">
                      <a16:colId xmlns:a16="http://schemas.microsoft.com/office/drawing/2014/main" val="1423408151"/>
                    </a:ext>
                  </a:extLst>
                </a:gridCol>
                <a:gridCol w="788998">
                  <a:extLst>
                    <a:ext uri="{9D8B030D-6E8A-4147-A177-3AD203B41FA5}">
                      <a16:colId xmlns:a16="http://schemas.microsoft.com/office/drawing/2014/main" val="3816918364"/>
                    </a:ext>
                  </a:extLst>
                </a:gridCol>
                <a:gridCol w="788998">
                  <a:extLst>
                    <a:ext uri="{9D8B030D-6E8A-4147-A177-3AD203B41FA5}">
                      <a16:colId xmlns:a16="http://schemas.microsoft.com/office/drawing/2014/main" val="2830326636"/>
                    </a:ext>
                  </a:extLst>
                </a:gridCol>
                <a:gridCol w="1262396">
                  <a:extLst>
                    <a:ext uri="{9D8B030D-6E8A-4147-A177-3AD203B41FA5}">
                      <a16:colId xmlns:a16="http://schemas.microsoft.com/office/drawing/2014/main" val="2553744743"/>
                    </a:ext>
                  </a:extLst>
                </a:gridCol>
                <a:gridCol w="1190669">
                  <a:extLst>
                    <a:ext uri="{9D8B030D-6E8A-4147-A177-3AD203B41FA5}">
                      <a16:colId xmlns:a16="http://schemas.microsoft.com/office/drawing/2014/main" val="1182535278"/>
                    </a:ext>
                  </a:extLst>
                </a:gridCol>
                <a:gridCol w="1787497">
                  <a:extLst>
                    <a:ext uri="{9D8B030D-6E8A-4147-A177-3AD203B41FA5}">
                      <a16:colId xmlns:a16="http://schemas.microsoft.com/office/drawing/2014/main" val="1840064422"/>
                    </a:ext>
                  </a:extLst>
                </a:gridCol>
              </a:tblGrid>
              <a:tr h="763770">
                <a:tc>
                  <a:txBody>
                    <a:bodyPr/>
                    <a:lstStyle/>
                    <a:p>
                      <a:pPr algn="ctr" fontAlgn="ctr"/>
                      <a:r>
                        <a:rPr lang="tr-TR" sz="1600" b="1" i="0" u="none" strike="noStrike" dirty="0">
                          <a:solidFill>
                            <a:srgbClr val="000000"/>
                          </a:solidFill>
                          <a:effectLst/>
                          <a:latin typeface="Calibri" panose="020F0502020204030204" pitchFamily="34" charset="0"/>
                        </a:rPr>
                        <a:t>ÖĞRENİMİ</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fontAlgn="ctr"/>
                      <a:r>
                        <a:rPr lang="tr-TR" sz="1600" b="1" i="0" u="none" strike="noStrike" dirty="0" smtClean="0">
                          <a:solidFill>
                            <a:srgbClr val="000000"/>
                          </a:solidFill>
                          <a:effectLst/>
                          <a:latin typeface="Calibri" panose="020F0502020204030204" pitchFamily="34" charset="0"/>
                        </a:rPr>
                        <a:t>KADRO</a:t>
                      </a:r>
                      <a:endParaRPr lang="tr-TR" sz="16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fontAlgn="ctr"/>
                      <a:r>
                        <a:rPr lang="tr-TR" sz="1600" b="1" i="0" u="none" strike="noStrike" dirty="0">
                          <a:solidFill>
                            <a:srgbClr val="000000"/>
                          </a:solidFill>
                          <a:effectLst/>
                          <a:latin typeface="Calibri" panose="020F0502020204030204" pitchFamily="34" charset="0"/>
                        </a:rPr>
                        <a:t>DERECE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fontAlgn="ctr"/>
                      <a:r>
                        <a:rPr lang="tr-TR" sz="1600" b="1" i="0" u="none" strike="noStrike" dirty="0">
                          <a:solidFill>
                            <a:srgbClr val="000000"/>
                          </a:solidFill>
                          <a:effectLst/>
                          <a:latin typeface="Calibri" panose="020F0502020204030204" pitchFamily="34" charset="0"/>
                        </a:rPr>
                        <a:t>KADEME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fontAlgn="ctr"/>
                      <a:r>
                        <a:rPr lang="tr-TR" sz="1600" b="1" i="0" u="none" strike="noStrike" dirty="0">
                          <a:solidFill>
                            <a:srgbClr val="000000"/>
                          </a:solidFill>
                          <a:effectLst/>
                          <a:latin typeface="Calibri" panose="020F0502020204030204" pitchFamily="34" charset="0"/>
                        </a:rPr>
                        <a:t>EK GÖSTERGE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fontAlgn="ctr"/>
                      <a:r>
                        <a:rPr lang="tr-TR" sz="1600" b="1" i="0" u="none" strike="noStrike" dirty="0">
                          <a:solidFill>
                            <a:srgbClr val="000000"/>
                          </a:solidFill>
                          <a:effectLst/>
                          <a:latin typeface="Calibri" panose="020F0502020204030204" pitchFamily="34" charset="0"/>
                        </a:rPr>
                        <a:t>TERFİ TARİHİ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fontAlgn="ctr"/>
                      <a:r>
                        <a:rPr lang="tr-TR" sz="1600" b="1" i="0" u="none" strike="noStrike" dirty="0">
                          <a:solidFill>
                            <a:srgbClr val="000000"/>
                          </a:solidFill>
                          <a:effectLst/>
                          <a:latin typeface="Calibri" panose="020F0502020204030204" pitchFamily="34" charset="0"/>
                        </a:rPr>
                        <a:t>8 </a:t>
                      </a:r>
                      <a:r>
                        <a:rPr lang="tr-TR" sz="1600" b="1" i="0" u="none" strike="noStrike" dirty="0" smtClean="0">
                          <a:solidFill>
                            <a:srgbClr val="000000"/>
                          </a:solidFill>
                          <a:effectLst/>
                          <a:latin typeface="Calibri" panose="020F0502020204030204" pitchFamily="34" charset="0"/>
                        </a:rPr>
                        <a:t>YIL</a:t>
                      </a:r>
                      <a:r>
                        <a:rPr lang="tr-TR" sz="1600" b="1" i="0" u="none" strike="noStrike" baseline="0" dirty="0" smtClean="0">
                          <a:solidFill>
                            <a:srgbClr val="000000"/>
                          </a:solidFill>
                          <a:effectLst/>
                          <a:latin typeface="Calibri" panose="020F0502020204030204" pitchFamily="34" charset="0"/>
                        </a:rPr>
                        <a:t>LIK SÜRE</a:t>
                      </a:r>
                      <a:endParaRPr lang="tr-TR" sz="16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1888770430"/>
                  </a:ext>
                </a:extLst>
              </a:tr>
              <a:tr h="265390">
                <a:tc rowSpan="8">
                  <a:txBody>
                    <a:bodyPr/>
                    <a:lstStyle/>
                    <a:p>
                      <a:pPr algn="ctr" fontAlgn="ctr"/>
                      <a:r>
                        <a:rPr lang="tr-TR" sz="1600" b="1" i="0" u="none" strike="noStrike" dirty="0" smtClean="0">
                          <a:solidFill>
                            <a:srgbClr val="000000"/>
                          </a:solidFill>
                          <a:effectLst/>
                          <a:latin typeface="Calibri" panose="020F0502020204030204" pitchFamily="34" charset="0"/>
                        </a:rPr>
                        <a:t>İLKOKUL</a:t>
                      </a:r>
                      <a:endParaRPr lang="tr-TR" sz="16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tc>
                  <a:txBody>
                    <a:bodyPr/>
                    <a:lstStyle/>
                    <a:p>
                      <a:pPr algn="ctr" fontAlgn="ctr"/>
                      <a:r>
                        <a:rPr lang="tr-TR" sz="1600" b="1" i="0" u="none" strike="noStrike" dirty="0">
                          <a:solidFill>
                            <a:srgbClr val="000000"/>
                          </a:solidFill>
                          <a:effectLst/>
                          <a:latin typeface="Calibri" panose="020F0502020204030204" pitchFamily="34" charset="0"/>
                        </a:rPr>
                        <a:t>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600" b="1" i="0" u="none" strike="noStrike" dirty="0">
                          <a:solidFill>
                            <a:srgbClr val="000000"/>
                          </a:solidFill>
                          <a:effectLst/>
                          <a:latin typeface="Calibri" panose="020F0502020204030204" pitchFamily="34" charset="0"/>
                        </a:rPr>
                        <a:t>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600" b="1" i="0" u="none" strike="noStrike" dirty="0">
                          <a:solidFill>
                            <a:srgbClr val="000000"/>
                          </a:solidFill>
                          <a:effectLst/>
                          <a:latin typeface="Calibri" panose="020F0502020204030204" pitchFamily="34"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endParaRPr lang="tr-TR" sz="16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600" b="1" i="0" u="none" strike="noStrike" dirty="0" smtClean="0">
                          <a:solidFill>
                            <a:srgbClr val="000000"/>
                          </a:solidFill>
                          <a:effectLst/>
                          <a:latin typeface="Calibri" panose="020F0502020204030204" pitchFamily="34" charset="0"/>
                        </a:rPr>
                        <a:t>29.02.2013</a:t>
                      </a:r>
                      <a:endParaRPr lang="tr-TR" sz="16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600" b="1" i="0" u="none" strike="noStrike" dirty="0" smtClean="0">
                          <a:solidFill>
                            <a:srgbClr val="000000"/>
                          </a:solidFill>
                          <a:effectLst/>
                          <a:latin typeface="Calibri" panose="020F0502020204030204" pitchFamily="34" charset="0"/>
                        </a:rPr>
                        <a:t>25.02.2014</a:t>
                      </a:r>
                      <a:endParaRPr lang="tr-TR" sz="16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3770417740"/>
                  </a:ext>
                </a:extLst>
              </a:tr>
              <a:tr h="265390">
                <a:tc vMerge="1">
                  <a:txBody>
                    <a:bodyPr/>
                    <a:lstStyle/>
                    <a:p>
                      <a:endParaRPr lang="tr-TR"/>
                    </a:p>
                  </a:txBody>
                  <a:tcPr/>
                </a:tc>
                <a:tc>
                  <a:txBody>
                    <a:bodyPr/>
                    <a:lstStyle/>
                    <a:p>
                      <a:pPr algn="ctr" fontAlgn="ctr"/>
                      <a:r>
                        <a:rPr lang="tr-TR" sz="1600" b="1" i="0" u="none" strike="noStrike" dirty="0" smtClean="0">
                          <a:solidFill>
                            <a:srgbClr val="FF0000"/>
                          </a:solidFill>
                          <a:effectLst/>
                          <a:latin typeface="Calibri" panose="020F0502020204030204" pitchFamily="34" charset="0"/>
                        </a:rPr>
                        <a:t>7</a:t>
                      </a:r>
                      <a:endParaRPr lang="tr-TR" sz="1600" b="1" i="0" u="none" strike="noStrike" dirty="0">
                        <a:solidFill>
                          <a:srgbClr val="FF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600" b="1" i="0" u="none" strike="noStrike" dirty="0">
                          <a:solidFill>
                            <a:srgbClr val="FF0000"/>
                          </a:solidFill>
                          <a:effectLst/>
                          <a:latin typeface="Calibri" panose="020F0502020204030204" pitchFamily="34" charset="0"/>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600" b="1" i="0" u="none" strike="noStrike" dirty="0">
                          <a:solidFill>
                            <a:srgbClr val="FF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endParaRPr lang="tr-TR" sz="1600" b="1" i="0" u="none" strike="noStrike" dirty="0">
                        <a:solidFill>
                          <a:srgbClr val="FF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tr-TR" sz="1600" b="1" i="0" u="none" strike="noStrike" dirty="0" smtClean="0">
                          <a:solidFill>
                            <a:srgbClr val="FF0000"/>
                          </a:solidFill>
                          <a:effectLst/>
                          <a:latin typeface="Calibri" panose="020F0502020204030204" pitchFamily="34" charset="0"/>
                        </a:rPr>
                        <a:t>25.02.2014</a:t>
                      </a:r>
                      <a:endParaRPr lang="tr-TR" sz="1600" b="1" i="0" u="none" strike="noStrike" dirty="0">
                        <a:solidFill>
                          <a:srgbClr val="FF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600" b="1" i="0" u="none" strike="noStrike" dirty="0" smtClean="0">
                          <a:solidFill>
                            <a:srgbClr val="FF0000"/>
                          </a:solidFill>
                          <a:effectLst/>
                          <a:latin typeface="Calibri" panose="020F0502020204030204" pitchFamily="34" charset="0"/>
                        </a:rPr>
                        <a:t>37.mad.</a:t>
                      </a:r>
                      <a:endParaRPr lang="tr-TR" sz="1600" b="1" i="0" u="none" strike="noStrike" dirty="0">
                        <a:solidFill>
                          <a:srgbClr val="FF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2285219225"/>
                  </a:ext>
                </a:extLst>
              </a:tr>
              <a:tr h="265390">
                <a:tc vMerge="1">
                  <a:txBody>
                    <a:bodyPr/>
                    <a:lstStyle/>
                    <a:p>
                      <a:endParaRPr lang="tr-TR"/>
                    </a:p>
                  </a:txBody>
                  <a:tcPr/>
                </a:tc>
                <a:tc>
                  <a:txBody>
                    <a:bodyPr/>
                    <a:lstStyle/>
                    <a:p>
                      <a:pPr algn="ctr" fontAlgn="ctr"/>
                      <a:r>
                        <a:rPr lang="tr-TR" sz="1600" b="1" i="0" u="none" strike="noStrike" dirty="0" smtClean="0">
                          <a:solidFill>
                            <a:srgbClr val="000000"/>
                          </a:solidFill>
                          <a:effectLst/>
                          <a:latin typeface="Calibri" panose="020F0502020204030204" pitchFamily="34" charset="0"/>
                        </a:rPr>
                        <a:t>7</a:t>
                      </a:r>
                      <a:endParaRPr lang="tr-TR" sz="16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600" b="1" i="0" u="none" strike="noStrike" dirty="0" smtClean="0">
                          <a:solidFill>
                            <a:srgbClr val="000000"/>
                          </a:solidFill>
                          <a:effectLst/>
                          <a:latin typeface="Calibri" panose="020F0502020204030204" pitchFamily="34" charset="0"/>
                        </a:rPr>
                        <a:t>6</a:t>
                      </a:r>
                      <a:endParaRPr lang="tr-TR" sz="16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600" b="1" i="0" u="none" strike="noStrike" dirty="0" smtClean="0">
                          <a:solidFill>
                            <a:srgbClr val="000000"/>
                          </a:solidFill>
                          <a:effectLst/>
                          <a:latin typeface="Calibri" panose="020F0502020204030204" pitchFamily="34" charset="0"/>
                        </a:rPr>
                        <a:t>2</a:t>
                      </a:r>
                      <a:endParaRPr lang="tr-TR" sz="16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endParaRPr lang="tr-TR" sz="16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tr-TR" sz="1600" b="1" i="0" u="none" strike="noStrike" dirty="0" smtClean="0">
                          <a:solidFill>
                            <a:srgbClr val="000000"/>
                          </a:solidFill>
                          <a:effectLst/>
                          <a:latin typeface="Calibri" panose="020F0502020204030204" pitchFamily="34" charset="0"/>
                        </a:rPr>
                        <a:t>29.02.2014</a:t>
                      </a:r>
                      <a:endParaRPr lang="tr-TR" sz="16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endParaRPr lang="tr-TR" sz="16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3303372151"/>
                  </a:ext>
                </a:extLst>
              </a:tr>
              <a:tr h="265390">
                <a:tc vMerge="1">
                  <a:txBody>
                    <a:bodyPr/>
                    <a:lstStyle/>
                    <a:p>
                      <a:endParaRPr lang="tr-TR"/>
                    </a:p>
                  </a:txBody>
                  <a:tcPr/>
                </a:tc>
                <a:tc>
                  <a:txBody>
                    <a:bodyPr/>
                    <a:lstStyle/>
                    <a:p>
                      <a:pPr algn="ctr" fontAlgn="ctr"/>
                      <a:r>
                        <a:rPr lang="tr-TR" sz="1600" b="1" i="0" u="none" strike="noStrike" dirty="0" smtClean="0">
                          <a:solidFill>
                            <a:srgbClr val="000000"/>
                          </a:solidFill>
                          <a:effectLst/>
                          <a:latin typeface="Calibri" panose="020F0502020204030204" pitchFamily="34" charset="0"/>
                        </a:rPr>
                        <a:t>7</a:t>
                      </a:r>
                      <a:endParaRPr lang="tr-TR" sz="16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600" b="1" i="0" u="none" strike="noStrike" dirty="0" smtClean="0">
                          <a:solidFill>
                            <a:srgbClr val="000000"/>
                          </a:solidFill>
                          <a:effectLst/>
                          <a:latin typeface="Calibri" panose="020F0502020204030204" pitchFamily="34" charset="0"/>
                        </a:rPr>
                        <a:t>6</a:t>
                      </a:r>
                      <a:endParaRPr lang="tr-TR" sz="16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600" b="1" i="0" u="none" strike="noStrike" dirty="0" smtClean="0">
                          <a:solidFill>
                            <a:srgbClr val="000000"/>
                          </a:solidFill>
                          <a:effectLst/>
                          <a:latin typeface="Calibri" panose="020F0502020204030204" pitchFamily="34" charset="0"/>
                        </a:rPr>
                        <a:t>3</a:t>
                      </a:r>
                      <a:endParaRPr lang="tr-TR" sz="16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endParaRPr lang="tr-TR" sz="16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tr-TR" sz="1600" b="1" i="0" u="none" strike="noStrike" dirty="0" smtClean="0">
                          <a:solidFill>
                            <a:srgbClr val="000000"/>
                          </a:solidFill>
                          <a:effectLst/>
                          <a:latin typeface="Calibri" panose="020F0502020204030204" pitchFamily="34" charset="0"/>
                        </a:rPr>
                        <a:t>29.02.2015</a:t>
                      </a:r>
                      <a:endParaRPr lang="tr-TR" sz="16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endParaRPr lang="tr-TR" sz="16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3081207300"/>
                  </a:ext>
                </a:extLst>
              </a:tr>
              <a:tr h="265390">
                <a:tc vMerge="1">
                  <a:txBody>
                    <a:bodyPr/>
                    <a:lstStyle/>
                    <a:p>
                      <a:endParaRPr lang="tr-TR"/>
                    </a:p>
                  </a:txBody>
                  <a:tcPr/>
                </a:tc>
                <a:tc>
                  <a:txBody>
                    <a:bodyPr/>
                    <a:lstStyle/>
                    <a:p>
                      <a:pPr algn="ctr" fontAlgn="ctr"/>
                      <a:r>
                        <a:rPr lang="tr-TR" sz="1600" b="1" i="0" u="none" strike="noStrike" dirty="0" smtClean="0">
                          <a:solidFill>
                            <a:srgbClr val="000000"/>
                          </a:solidFill>
                          <a:effectLst/>
                          <a:latin typeface="Calibri" panose="020F0502020204030204" pitchFamily="34" charset="0"/>
                        </a:rPr>
                        <a:t>7</a:t>
                      </a:r>
                      <a:endParaRPr lang="tr-TR" sz="16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600" b="1" i="0" u="none" strike="noStrike" dirty="0" smtClean="0">
                          <a:solidFill>
                            <a:srgbClr val="000000"/>
                          </a:solidFill>
                          <a:effectLst/>
                          <a:latin typeface="Calibri" panose="020F0502020204030204" pitchFamily="34" charset="0"/>
                        </a:rPr>
                        <a:t>6</a:t>
                      </a:r>
                      <a:endParaRPr lang="tr-TR" sz="16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600" b="1" i="0" u="none" strike="noStrike" dirty="0" smtClean="0">
                          <a:solidFill>
                            <a:srgbClr val="000000"/>
                          </a:solidFill>
                          <a:effectLst/>
                          <a:latin typeface="Calibri" panose="020F0502020204030204" pitchFamily="34" charset="0"/>
                        </a:rPr>
                        <a:t>4</a:t>
                      </a:r>
                      <a:endParaRPr lang="tr-TR" sz="16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endParaRPr lang="tr-TR" sz="16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tr-TR" sz="1600" b="1" i="0" u="none" strike="noStrike" dirty="0" smtClean="0">
                          <a:solidFill>
                            <a:srgbClr val="000000"/>
                          </a:solidFill>
                          <a:effectLst/>
                          <a:latin typeface="Calibri" panose="020F0502020204030204" pitchFamily="34" charset="0"/>
                        </a:rPr>
                        <a:t>29.02.2016</a:t>
                      </a:r>
                      <a:endParaRPr lang="tr-TR" sz="16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endParaRPr lang="tr-TR" sz="16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4196550884"/>
                  </a:ext>
                </a:extLst>
              </a:tr>
              <a:tr h="265390">
                <a:tc vMerge="1">
                  <a:txBody>
                    <a:bodyPr/>
                    <a:lstStyle/>
                    <a:p>
                      <a:endParaRPr lang="tr-TR"/>
                    </a:p>
                  </a:txBody>
                  <a:tcPr/>
                </a:tc>
                <a:tc>
                  <a:txBody>
                    <a:bodyPr/>
                    <a:lstStyle/>
                    <a:p>
                      <a:pPr algn="ctr" fontAlgn="ctr"/>
                      <a:r>
                        <a:rPr lang="tr-TR" sz="1600" b="1" i="0" u="none" strike="noStrike" dirty="0" smtClean="0">
                          <a:solidFill>
                            <a:srgbClr val="000000"/>
                          </a:solidFill>
                          <a:effectLst/>
                          <a:latin typeface="Calibri" panose="020F0502020204030204" pitchFamily="34" charset="0"/>
                        </a:rPr>
                        <a:t>7</a:t>
                      </a:r>
                      <a:endParaRPr lang="tr-TR" sz="16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600" b="1" i="0" u="none" strike="noStrike" dirty="0" smtClean="0">
                          <a:solidFill>
                            <a:srgbClr val="000000"/>
                          </a:solidFill>
                          <a:effectLst/>
                          <a:latin typeface="Calibri" panose="020F0502020204030204" pitchFamily="34" charset="0"/>
                        </a:rPr>
                        <a:t>6</a:t>
                      </a:r>
                      <a:endParaRPr lang="tr-TR" sz="16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600" b="1" i="0" u="none" strike="noStrike" dirty="0" smtClean="0">
                          <a:solidFill>
                            <a:srgbClr val="000000"/>
                          </a:solidFill>
                          <a:effectLst/>
                          <a:latin typeface="Calibri" panose="020F0502020204030204" pitchFamily="34" charset="0"/>
                        </a:rPr>
                        <a:t>5</a:t>
                      </a:r>
                      <a:endParaRPr lang="tr-TR" sz="16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endParaRPr lang="tr-TR" sz="16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tr-TR" sz="1600" b="1" i="0" u="none" strike="noStrike" dirty="0" smtClean="0">
                          <a:solidFill>
                            <a:srgbClr val="000000"/>
                          </a:solidFill>
                          <a:effectLst/>
                          <a:latin typeface="Calibri" panose="020F0502020204030204" pitchFamily="34" charset="0"/>
                        </a:rPr>
                        <a:t>29.02.2017</a:t>
                      </a:r>
                      <a:endParaRPr lang="tr-TR" sz="16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endParaRPr lang="tr-TR" sz="16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2180379773"/>
                  </a:ext>
                </a:extLst>
              </a:tr>
              <a:tr h="265390">
                <a:tc vMerge="1">
                  <a:txBody>
                    <a:bodyPr/>
                    <a:lstStyle/>
                    <a:p>
                      <a:endParaRPr lang="tr-TR"/>
                    </a:p>
                  </a:txBody>
                  <a:tcPr/>
                </a:tc>
                <a:tc>
                  <a:txBody>
                    <a:bodyPr/>
                    <a:lstStyle/>
                    <a:p>
                      <a:pPr algn="ctr" fontAlgn="ctr"/>
                      <a:r>
                        <a:rPr lang="tr-TR" sz="1600" b="1" i="0" u="none" strike="noStrike" dirty="0" smtClean="0">
                          <a:solidFill>
                            <a:srgbClr val="000000"/>
                          </a:solidFill>
                          <a:effectLst/>
                          <a:latin typeface="Calibri" panose="020F0502020204030204" pitchFamily="34" charset="0"/>
                        </a:rPr>
                        <a:t>7</a:t>
                      </a:r>
                      <a:endParaRPr lang="tr-TR" sz="16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tc>
                  <a:txBody>
                    <a:bodyPr/>
                    <a:lstStyle/>
                    <a:p>
                      <a:pPr algn="ctr" fontAlgn="ctr"/>
                      <a:r>
                        <a:rPr lang="tr-TR" sz="1600" b="1" i="0" u="none" strike="noStrike" dirty="0" smtClean="0">
                          <a:solidFill>
                            <a:srgbClr val="000000"/>
                          </a:solidFill>
                          <a:effectLst/>
                          <a:latin typeface="Calibri" panose="020F0502020204030204" pitchFamily="34" charset="0"/>
                        </a:rPr>
                        <a:t>6</a:t>
                      </a:r>
                      <a:endParaRPr lang="tr-TR" sz="16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tc>
                  <a:txBody>
                    <a:bodyPr/>
                    <a:lstStyle/>
                    <a:p>
                      <a:pPr algn="ctr" fontAlgn="ctr"/>
                      <a:r>
                        <a:rPr lang="tr-TR" sz="1600" b="1" i="0" u="none" strike="noStrike" dirty="0" smtClean="0">
                          <a:solidFill>
                            <a:srgbClr val="000000"/>
                          </a:solidFill>
                          <a:effectLst/>
                          <a:latin typeface="Calibri" panose="020F0502020204030204" pitchFamily="34" charset="0"/>
                        </a:rPr>
                        <a:t>6</a:t>
                      </a:r>
                      <a:endParaRPr lang="tr-TR" sz="16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tc>
                  <a:txBody>
                    <a:bodyPr/>
                    <a:lstStyle/>
                    <a:p>
                      <a:pPr algn="ctr" fontAlgn="ctr"/>
                      <a:endParaRPr lang="tr-TR" sz="16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tr-TR" sz="1600" b="1" i="0" u="none" strike="noStrike" dirty="0" smtClean="0">
                          <a:solidFill>
                            <a:srgbClr val="000000"/>
                          </a:solidFill>
                          <a:effectLst/>
                          <a:latin typeface="Calibri" panose="020F0502020204030204" pitchFamily="34" charset="0"/>
                        </a:rPr>
                        <a:t>29.02.2018</a:t>
                      </a:r>
                      <a:endParaRPr lang="tr-TR" sz="16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tc>
                  <a:txBody>
                    <a:bodyPr/>
                    <a:lstStyle/>
                    <a:p>
                      <a:pPr algn="ctr" fontAlgn="ctr"/>
                      <a:endParaRPr lang="tr-TR" sz="16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extLst>
                  <a:ext uri="{0D108BD9-81ED-4DB2-BD59-A6C34878D82A}">
                    <a16:rowId xmlns:a16="http://schemas.microsoft.com/office/drawing/2014/main" val="2261174034"/>
                  </a:ext>
                </a:extLst>
              </a:tr>
              <a:tr h="265390">
                <a:tc vMerge="1">
                  <a:txBody>
                    <a:bodyPr/>
                    <a:lstStyle/>
                    <a:p>
                      <a:endParaRPr lang="tr-TR"/>
                    </a:p>
                  </a:txBody>
                  <a:tcPr/>
                </a:tc>
                <a:tc>
                  <a:txBody>
                    <a:bodyPr/>
                    <a:lstStyle/>
                    <a:p>
                      <a:pPr algn="ctr" fontAlgn="ctr"/>
                      <a:r>
                        <a:rPr lang="tr-TR" sz="1600" b="1" i="0" u="none" strike="noStrike" dirty="0" smtClean="0">
                          <a:solidFill>
                            <a:srgbClr val="FF0000"/>
                          </a:solidFill>
                          <a:effectLst/>
                          <a:latin typeface="Calibri" panose="020F0502020204030204" pitchFamily="34" charset="0"/>
                        </a:rPr>
                        <a:t>7</a:t>
                      </a:r>
                      <a:endParaRPr lang="tr-TR" sz="1600" b="1" i="0" u="none" strike="noStrike" dirty="0">
                        <a:solidFill>
                          <a:srgbClr val="FF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tc>
                  <a:txBody>
                    <a:bodyPr/>
                    <a:lstStyle/>
                    <a:p>
                      <a:pPr algn="ctr" fontAlgn="ctr"/>
                      <a:r>
                        <a:rPr lang="tr-TR" sz="1600" b="1" i="0" u="none" strike="noStrike" dirty="0" smtClean="0">
                          <a:solidFill>
                            <a:srgbClr val="FF0000"/>
                          </a:solidFill>
                          <a:effectLst/>
                          <a:latin typeface="Calibri" panose="020F0502020204030204" pitchFamily="34" charset="0"/>
                        </a:rPr>
                        <a:t>6</a:t>
                      </a:r>
                      <a:endParaRPr lang="tr-TR" sz="1600" b="1" i="0" u="none" strike="noStrike" dirty="0">
                        <a:solidFill>
                          <a:srgbClr val="FF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tc>
                  <a:txBody>
                    <a:bodyPr/>
                    <a:lstStyle/>
                    <a:p>
                      <a:pPr algn="ctr" fontAlgn="ctr"/>
                      <a:r>
                        <a:rPr lang="tr-TR" sz="1600" b="1" i="0" u="none" strike="noStrike" dirty="0" smtClean="0">
                          <a:solidFill>
                            <a:srgbClr val="FF0000"/>
                          </a:solidFill>
                          <a:effectLst/>
                          <a:latin typeface="Calibri" panose="020F0502020204030204" pitchFamily="34" charset="0"/>
                        </a:rPr>
                        <a:t>9</a:t>
                      </a:r>
                      <a:endParaRPr lang="tr-TR" sz="1600" b="1" i="0" u="none" strike="noStrike" dirty="0">
                        <a:solidFill>
                          <a:srgbClr val="FF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tc>
                  <a:txBody>
                    <a:bodyPr/>
                    <a:lstStyle/>
                    <a:p>
                      <a:pPr algn="ctr" fontAlgn="ctr"/>
                      <a:endParaRPr lang="tr-TR" sz="1600" b="1" i="0" u="none" strike="noStrike" dirty="0">
                        <a:solidFill>
                          <a:srgbClr val="FF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tr-TR" sz="1600" b="1" i="0" u="none" strike="noStrike" dirty="0" smtClean="0">
                          <a:solidFill>
                            <a:srgbClr val="FF0000"/>
                          </a:solidFill>
                          <a:effectLst/>
                          <a:latin typeface="Calibri" panose="020F0502020204030204" pitchFamily="34" charset="0"/>
                        </a:rPr>
                        <a:t>29.02.2021</a:t>
                      </a:r>
                      <a:endParaRPr lang="tr-TR" sz="1600" b="1" i="0" u="none" strike="noStrike" dirty="0">
                        <a:solidFill>
                          <a:srgbClr val="FF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tc>
                  <a:txBody>
                    <a:bodyPr/>
                    <a:lstStyle/>
                    <a:p>
                      <a:pPr algn="ctr" fontAlgn="ctr"/>
                      <a:r>
                        <a:rPr lang="tr-TR" sz="1600" b="1" i="0" u="none" strike="noStrike" dirty="0" smtClean="0">
                          <a:solidFill>
                            <a:srgbClr val="FF0000"/>
                          </a:solidFill>
                          <a:effectLst/>
                          <a:latin typeface="Calibri" panose="020F0502020204030204" pitchFamily="34" charset="0"/>
                        </a:rPr>
                        <a:t>Son derece-kademe</a:t>
                      </a:r>
                      <a:endParaRPr lang="tr-TR" sz="1600" b="1" i="0" u="none" strike="noStrike" dirty="0">
                        <a:solidFill>
                          <a:srgbClr val="FF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extLst>
                  <a:ext uri="{0D108BD9-81ED-4DB2-BD59-A6C34878D82A}">
                    <a16:rowId xmlns:a16="http://schemas.microsoft.com/office/drawing/2014/main" val="738642581"/>
                  </a:ext>
                </a:extLst>
              </a:tr>
            </a:tbl>
          </a:graphicData>
        </a:graphic>
      </p:graphicFrame>
      <p:sp>
        <p:nvSpPr>
          <p:cNvPr id="5" name="Metin kutusu 4">
            <a:extLst>
              <a:ext uri="{FF2B5EF4-FFF2-40B4-BE49-F238E27FC236}">
                <a16:creationId xmlns:a16="http://schemas.microsoft.com/office/drawing/2014/main" id="{9A361FF6-6AFA-4C19-98C7-E00E8F29699B}"/>
              </a:ext>
            </a:extLst>
          </p:cNvPr>
          <p:cNvSpPr txBox="1"/>
          <p:nvPr/>
        </p:nvSpPr>
        <p:spPr>
          <a:xfrm>
            <a:off x="1266092" y="140677"/>
            <a:ext cx="7379968" cy="954107"/>
          </a:xfrm>
          <a:prstGeom prst="rect">
            <a:avLst/>
          </a:prstGeom>
          <a:noFill/>
        </p:spPr>
        <p:txBody>
          <a:bodyPr wrap="square" rtlCol="0">
            <a:spAutoFit/>
          </a:bodyPr>
          <a:lstStyle/>
          <a:p>
            <a:pPr algn="ctr"/>
            <a:endParaRPr lang="tr-TR" sz="2800" dirty="0" smtClean="0">
              <a:solidFill>
                <a:srgbClr val="C00000"/>
              </a:solidFill>
            </a:endParaRPr>
          </a:p>
          <a:p>
            <a:pPr algn="ctr"/>
            <a:r>
              <a:rPr lang="tr-TR" sz="2800" b="1" dirty="0" smtClean="0">
                <a:solidFill>
                  <a:srgbClr val="C00000"/>
                </a:solidFill>
              </a:rPr>
              <a:t>KADRO </a:t>
            </a:r>
            <a:r>
              <a:rPr lang="tr-TR" sz="2800" b="1" dirty="0">
                <a:solidFill>
                  <a:srgbClr val="C00000"/>
                </a:solidFill>
              </a:rPr>
              <a:t>VE TERFİ İŞLEMLERİ DAİRE BAŞKANLIĞI</a:t>
            </a:r>
          </a:p>
        </p:txBody>
      </p:sp>
      <p:sp>
        <p:nvSpPr>
          <p:cNvPr id="7" name="Metin kutusu 6">
            <a:extLst>
              <a:ext uri="{FF2B5EF4-FFF2-40B4-BE49-F238E27FC236}">
                <a16:creationId xmlns:a16="http://schemas.microsoft.com/office/drawing/2014/main" id="{D128EBBA-DA66-443B-8175-8BA1B8759245}"/>
              </a:ext>
            </a:extLst>
          </p:cNvPr>
          <p:cNvSpPr txBox="1"/>
          <p:nvPr/>
        </p:nvSpPr>
        <p:spPr>
          <a:xfrm>
            <a:off x="497938" y="4257500"/>
            <a:ext cx="8153693" cy="2554545"/>
          </a:xfrm>
          <a:prstGeom prst="rect">
            <a:avLst/>
          </a:prstGeom>
          <a:noFill/>
        </p:spPr>
        <p:txBody>
          <a:bodyPr wrap="square" rtlCol="0">
            <a:spAutoFit/>
          </a:bodyPr>
          <a:lstStyle/>
          <a:p>
            <a:pPr algn="just"/>
            <a:r>
              <a:rPr lang="tr-TR" sz="2000" u="sng" dirty="0" smtClean="0">
                <a:solidFill>
                  <a:srgbClr val="FF0000"/>
                </a:solidFill>
              </a:rPr>
              <a:t>Lise Mezunları: </a:t>
            </a:r>
            <a:r>
              <a:rPr lang="tr-TR" sz="2000" dirty="0"/>
              <a:t>Yüksekokul veya fakülteyi bitirmesi </a:t>
            </a:r>
            <a:r>
              <a:rPr lang="tr-TR" sz="2000" dirty="0" smtClean="0"/>
              <a:t>halinde 1.derecenin </a:t>
            </a:r>
            <a:r>
              <a:rPr lang="tr-TR" sz="2000" dirty="0"/>
              <a:t>4.kademesine </a:t>
            </a:r>
            <a:r>
              <a:rPr lang="tr-TR" sz="2000" dirty="0" smtClean="0"/>
              <a:t>üst öğrenim intibakı yapılmak suretiyle yükseltilecektir</a:t>
            </a:r>
            <a:r>
              <a:rPr lang="tr-TR" sz="2000" dirty="0"/>
              <a:t>. </a:t>
            </a:r>
          </a:p>
          <a:p>
            <a:pPr algn="just"/>
            <a:r>
              <a:rPr lang="tr-TR" sz="2000" u="sng" dirty="0">
                <a:solidFill>
                  <a:srgbClr val="FF0000"/>
                </a:solidFill>
              </a:rPr>
              <a:t>Ortaokul </a:t>
            </a:r>
            <a:r>
              <a:rPr lang="tr-TR" sz="2000" u="sng" dirty="0" smtClean="0">
                <a:solidFill>
                  <a:srgbClr val="FF0000"/>
                </a:solidFill>
              </a:rPr>
              <a:t>Mezunları </a:t>
            </a:r>
            <a:r>
              <a:rPr lang="tr-TR" sz="2000" u="sng" dirty="0">
                <a:solidFill>
                  <a:srgbClr val="FF0000"/>
                </a:solidFill>
              </a:rPr>
              <a:t>: </a:t>
            </a:r>
            <a:r>
              <a:rPr lang="tr-TR" sz="2000" dirty="0"/>
              <a:t>Liseyi bitirmesi halinde </a:t>
            </a:r>
            <a:r>
              <a:rPr lang="tr-TR" sz="2000" dirty="0" smtClean="0"/>
              <a:t>2.derecenin 6.kademesine, </a:t>
            </a:r>
            <a:r>
              <a:rPr lang="tr-TR" sz="2000" dirty="0"/>
              <a:t>yüksekokul veya fakülteyi bitirmesi halinde ise </a:t>
            </a:r>
            <a:r>
              <a:rPr lang="tr-TR" sz="2000" dirty="0" smtClean="0"/>
              <a:t> </a:t>
            </a:r>
            <a:r>
              <a:rPr lang="tr-TR" sz="2000" dirty="0"/>
              <a:t>1.derecenin </a:t>
            </a:r>
            <a:r>
              <a:rPr lang="tr-TR" sz="2000" dirty="0" smtClean="0"/>
              <a:t>4.kademesine kadar yükseltilecektir. </a:t>
            </a:r>
            <a:endParaRPr lang="tr-TR" sz="2000" dirty="0"/>
          </a:p>
          <a:p>
            <a:pPr algn="just"/>
            <a:r>
              <a:rPr lang="tr-TR" sz="2000" dirty="0">
                <a:solidFill>
                  <a:srgbClr val="FF0000"/>
                </a:solidFill>
              </a:rPr>
              <a:t>İlkokul </a:t>
            </a:r>
            <a:r>
              <a:rPr lang="tr-TR" sz="2000" dirty="0" smtClean="0">
                <a:solidFill>
                  <a:srgbClr val="FF0000"/>
                </a:solidFill>
              </a:rPr>
              <a:t>Mezunları </a:t>
            </a:r>
            <a:r>
              <a:rPr lang="tr-TR" sz="2000" dirty="0">
                <a:solidFill>
                  <a:srgbClr val="FF0000"/>
                </a:solidFill>
              </a:rPr>
              <a:t>: </a:t>
            </a:r>
            <a:r>
              <a:rPr lang="tr-TR" sz="2000" dirty="0" smtClean="0"/>
              <a:t>Ortaokulu bitirmesi halinde 5.derecenin 9.kademesine, Liseyi bitirmesi halinde 2.derecenin 6.kademesine, Yüksekokul veya Fakülteyi bitirmesi halinde 1.derecenin 4.kademesine kadar  yükseltilecektir.</a:t>
            </a:r>
            <a:endParaRPr lang="tr-TR" sz="2000" dirty="0"/>
          </a:p>
        </p:txBody>
      </p:sp>
      <p:pic>
        <p:nvPicPr>
          <p:cNvPr id="6" name="Resim 5"/>
          <p:cNvPicPr>
            <a:picLocks noChangeAspect="1"/>
          </p:cNvPicPr>
          <p:nvPr/>
        </p:nvPicPr>
        <p:blipFill>
          <a:blip r:embed="rId2"/>
          <a:stretch>
            <a:fillRect/>
          </a:stretch>
        </p:blipFill>
        <p:spPr>
          <a:xfrm>
            <a:off x="237392" y="79131"/>
            <a:ext cx="967153" cy="906363"/>
          </a:xfrm>
          <a:prstGeom prst="rect">
            <a:avLst/>
          </a:prstGeom>
        </p:spPr>
      </p:pic>
      <p:cxnSp>
        <p:nvCxnSpPr>
          <p:cNvPr id="8" name="Düz Bağlayıcı 7"/>
          <p:cNvCxnSpPr/>
          <p:nvPr/>
        </p:nvCxnSpPr>
        <p:spPr>
          <a:xfrm flipV="1">
            <a:off x="1038717" y="976703"/>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0" y="978963"/>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9545733"/>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ikdörtgen 1"/>
          <p:cNvSpPr/>
          <p:nvPr/>
        </p:nvSpPr>
        <p:spPr>
          <a:xfrm>
            <a:off x="496234" y="1687354"/>
            <a:ext cx="8300705" cy="4893647"/>
          </a:xfrm>
          <a:prstGeom prst="rect">
            <a:avLst/>
          </a:prstGeom>
        </p:spPr>
        <p:txBody>
          <a:bodyPr wrap="square">
            <a:spAutoFit/>
          </a:bodyPr>
          <a:lstStyle/>
          <a:p>
            <a:pPr algn="just"/>
            <a:r>
              <a:rPr lang="tr-TR" sz="2400" dirty="0" smtClean="0"/>
              <a:t>  </a:t>
            </a:r>
            <a:r>
              <a:rPr lang="tr-TR" sz="2400" b="1" dirty="0" smtClean="0"/>
              <a:t>Devlet </a:t>
            </a:r>
            <a:r>
              <a:rPr lang="tr-TR" sz="2400" b="1" dirty="0"/>
              <a:t>Memurlarına memuriyete atandıktan ve asaleti tasdik edildikten sonra, </a:t>
            </a:r>
            <a:r>
              <a:rPr lang="tr-TR" sz="2400" b="1" dirty="0" smtClean="0"/>
              <a:t>atama </a:t>
            </a:r>
            <a:r>
              <a:rPr lang="tr-TR" sz="2400" b="1" dirty="0"/>
              <a:t>yönetmeliğine tabi </a:t>
            </a:r>
            <a:r>
              <a:rPr lang="tr-TR" sz="2400" b="1" dirty="0" smtClean="0"/>
              <a:t>unvanlarda bulunanlardan bu yörelere zorunlu olarak sürekli görevle atananların iki </a:t>
            </a:r>
            <a:r>
              <a:rPr lang="tr-TR" sz="2400" b="1" dirty="0"/>
              <a:t>yıllık hizmet sürelerini tamamlamaları halinde 150 Seri </a:t>
            </a:r>
            <a:r>
              <a:rPr lang="tr-TR" sz="2400" b="1" dirty="0" err="1"/>
              <a:t>No’lu</a:t>
            </a:r>
            <a:r>
              <a:rPr lang="tr-TR" sz="2400" b="1" dirty="0"/>
              <a:t> Devlet Memurları Kanunu Genel </a:t>
            </a:r>
            <a:r>
              <a:rPr lang="tr-TR" sz="2400" b="1" dirty="0" smtClean="0"/>
              <a:t>Tebliği(28.09.1997 tarihli ve 23124 sayılı Resmi Gazete) </a:t>
            </a:r>
            <a:r>
              <a:rPr lang="tr-TR" sz="2400" b="1" dirty="0"/>
              <a:t>ile  657 sayılı </a:t>
            </a:r>
            <a:r>
              <a:rPr lang="tr-TR" sz="2400" b="1" dirty="0" smtClean="0"/>
              <a:t>Devlet Memurları Kanununun </a:t>
            </a:r>
            <a:r>
              <a:rPr lang="tr-TR" sz="2400" b="1" dirty="0"/>
              <a:t>64.maddesinin 3. fıkrası gereğince bir kademe ilerlemesinden </a:t>
            </a:r>
            <a:r>
              <a:rPr lang="tr-TR" sz="2400" b="1" dirty="0" smtClean="0"/>
              <a:t>yararlandırılacaktır.</a:t>
            </a:r>
            <a:endParaRPr lang="tr-TR" sz="2400" b="1" dirty="0"/>
          </a:p>
          <a:p>
            <a:pPr algn="just"/>
            <a:r>
              <a:rPr lang="tr-TR" sz="2400" b="1" dirty="0">
                <a:solidFill>
                  <a:srgbClr val="FF0000"/>
                </a:solidFill>
              </a:rPr>
              <a:t> </a:t>
            </a:r>
            <a:r>
              <a:rPr lang="tr-TR" sz="2400" b="1" dirty="0" smtClean="0">
                <a:solidFill>
                  <a:srgbClr val="FF0000"/>
                </a:solidFill>
              </a:rPr>
              <a:t>   İki </a:t>
            </a:r>
            <a:r>
              <a:rPr lang="tr-TR" sz="2400" b="1" dirty="0">
                <a:solidFill>
                  <a:srgbClr val="FF0000"/>
                </a:solidFill>
              </a:rPr>
              <a:t>yıllık süre hesabında düşülecek süreler</a:t>
            </a:r>
          </a:p>
          <a:p>
            <a:pPr algn="just"/>
            <a:r>
              <a:rPr lang="tr-TR" sz="2400" b="1" dirty="0"/>
              <a:t>  </a:t>
            </a:r>
            <a:r>
              <a:rPr lang="tr-TR" sz="2400" b="1" dirty="0" smtClean="0"/>
              <a:t>  </a:t>
            </a:r>
            <a:r>
              <a:rPr lang="tr-TR" sz="2400" b="1" dirty="0"/>
              <a:t>1-Aylıksız izin kullanılan </a:t>
            </a:r>
            <a:r>
              <a:rPr lang="tr-TR" sz="2400" b="1" dirty="0" smtClean="0"/>
              <a:t>süreler ile hastalık izni</a:t>
            </a:r>
            <a:endParaRPr lang="tr-TR" sz="2400" b="1" dirty="0"/>
          </a:p>
          <a:p>
            <a:pPr algn="just"/>
            <a:r>
              <a:rPr lang="tr-TR" sz="2400" b="1" dirty="0"/>
              <a:t>    </a:t>
            </a:r>
            <a:r>
              <a:rPr lang="tr-TR" sz="2400" b="1" dirty="0" smtClean="0"/>
              <a:t>2-Vekalet</a:t>
            </a:r>
            <a:r>
              <a:rPr lang="tr-TR" sz="2400" b="1" dirty="0"/>
              <a:t>, Hizmet içi eğitim, geçici görev, bölge dışında geçen         </a:t>
            </a:r>
            <a:r>
              <a:rPr lang="tr-TR" sz="2400" b="1" dirty="0" smtClean="0"/>
              <a:t>süreler dikkate </a:t>
            </a:r>
            <a:r>
              <a:rPr lang="tr-TR" sz="2400" b="1" dirty="0"/>
              <a:t>alınmayacak </a:t>
            </a:r>
            <a:r>
              <a:rPr lang="tr-TR" sz="2400" b="1" dirty="0" smtClean="0"/>
              <a:t>olup </a:t>
            </a:r>
            <a:r>
              <a:rPr lang="tr-TR" sz="2400" b="1" dirty="0"/>
              <a:t>sadece yıllık izinde geçirilen süreler iki yılın hesabında dikkate alınacaktır</a:t>
            </a:r>
            <a:r>
              <a:rPr lang="tr-TR" sz="2400" b="1" dirty="0" smtClean="0"/>
              <a:t>.</a:t>
            </a:r>
            <a:endParaRPr lang="tr-TR" sz="2400" b="1" dirty="0"/>
          </a:p>
        </p:txBody>
      </p:sp>
      <p:sp>
        <p:nvSpPr>
          <p:cNvPr id="3" name="Dikdörtgen 2"/>
          <p:cNvSpPr/>
          <p:nvPr/>
        </p:nvSpPr>
        <p:spPr>
          <a:xfrm>
            <a:off x="647114" y="1222714"/>
            <a:ext cx="7998946" cy="461665"/>
          </a:xfrm>
          <a:prstGeom prst="rect">
            <a:avLst/>
          </a:prstGeom>
        </p:spPr>
        <p:txBody>
          <a:bodyPr wrap="square">
            <a:spAutoFit/>
          </a:bodyPr>
          <a:lstStyle/>
          <a:p>
            <a:pPr algn="ctr"/>
            <a:r>
              <a:rPr lang="tr-TR" sz="2400" b="1" dirty="0">
                <a:solidFill>
                  <a:srgbClr val="FF0000"/>
                </a:solidFill>
              </a:rPr>
              <a:t>KALKINMADA 1.DERECEDE ÖNCELİKLİ YÖRE TERFİLERİ</a:t>
            </a:r>
            <a:endParaRPr lang="tr-TR" sz="2400" dirty="0"/>
          </a:p>
        </p:txBody>
      </p:sp>
      <p:sp>
        <p:nvSpPr>
          <p:cNvPr id="4" name="Metin kutusu 3">
            <a:extLst>
              <a:ext uri="{FF2B5EF4-FFF2-40B4-BE49-F238E27FC236}">
                <a16:creationId xmlns:a16="http://schemas.microsoft.com/office/drawing/2014/main" id="{D6C278F6-B7F6-4BF7-BAC1-0DC59EFF7B6C}"/>
              </a:ext>
            </a:extLst>
          </p:cNvPr>
          <p:cNvSpPr txBox="1"/>
          <p:nvPr/>
        </p:nvSpPr>
        <p:spPr>
          <a:xfrm>
            <a:off x="1266092" y="140677"/>
            <a:ext cx="7379968" cy="954107"/>
          </a:xfrm>
          <a:prstGeom prst="rect">
            <a:avLst/>
          </a:prstGeom>
          <a:noFill/>
        </p:spPr>
        <p:txBody>
          <a:bodyPr wrap="square" rtlCol="0">
            <a:spAutoFit/>
          </a:bodyPr>
          <a:lstStyle/>
          <a:p>
            <a:pPr algn="ctr"/>
            <a:endParaRPr lang="tr-TR" sz="2800" dirty="0" smtClean="0">
              <a:solidFill>
                <a:srgbClr val="C00000"/>
              </a:solidFill>
            </a:endParaRPr>
          </a:p>
          <a:p>
            <a:pPr algn="ctr"/>
            <a:r>
              <a:rPr lang="tr-TR" sz="2800" b="1" dirty="0" smtClean="0">
                <a:solidFill>
                  <a:srgbClr val="C00000"/>
                </a:solidFill>
              </a:rPr>
              <a:t>KADRO </a:t>
            </a:r>
            <a:r>
              <a:rPr lang="tr-TR" sz="2800" b="1" dirty="0">
                <a:solidFill>
                  <a:srgbClr val="C00000"/>
                </a:solidFill>
              </a:rPr>
              <a:t>VE TERFİ İŞLEMLERİ DAİRE BAŞKANLIĞI</a:t>
            </a:r>
          </a:p>
        </p:txBody>
      </p:sp>
      <p:pic>
        <p:nvPicPr>
          <p:cNvPr id="5" name="Resim 4"/>
          <p:cNvPicPr>
            <a:picLocks noChangeAspect="1"/>
          </p:cNvPicPr>
          <p:nvPr/>
        </p:nvPicPr>
        <p:blipFill>
          <a:blip r:embed="rId2"/>
          <a:stretch>
            <a:fillRect/>
          </a:stretch>
        </p:blipFill>
        <p:spPr>
          <a:xfrm>
            <a:off x="237393" y="115832"/>
            <a:ext cx="1028699" cy="869663"/>
          </a:xfrm>
          <a:prstGeom prst="rect">
            <a:avLst/>
          </a:prstGeom>
        </p:spPr>
      </p:pic>
      <p:cxnSp>
        <p:nvCxnSpPr>
          <p:cNvPr id="6" name="Düz Bağlayıcı 5"/>
          <p:cNvCxnSpPr/>
          <p:nvPr/>
        </p:nvCxnSpPr>
        <p:spPr>
          <a:xfrm flipV="1">
            <a:off x="1038717" y="976703"/>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a:off x="0" y="978963"/>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81384030"/>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Dikdörtgen 2"/>
          <p:cNvSpPr/>
          <p:nvPr/>
        </p:nvSpPr>
        <p:spPr>
          <a:xfrm>
            <a:off x="492367" y="1116769"/>
            <a:ext cx="8257737" cy="461665"/>
          </a:xfrm>
          <a:prstGeom prst="rect">
            <a:avLst/>
          </a:prstGeom>
        </p:spPr>
        <p:txBody>
          <a:bodyPr wrap="square">
            <a:spAutoFit/>
          </a:bodyPr>
          <a:lstStyle/>
          <a:p>
            <a:pPr algn="ctr"/>
            <a:r>
              <a:rPr lang="tr-TR" sz="2400" b="1" dirty="0">
                <a:solidFill>
                  <a:srgbClr val="FF0000"/>
                </a:solidFill>
              </a:rPr>
              <a:t>UYGULAMA  ÖRNEKLERİ</a:t>
            </a:r>
            <a:endParaRPr lang="tr-TR" sz="2400" dirty="0"/>
          </a:p>
        </p:txBody>
      </p:sp>
      <p:sp>
        <p:nvSpPr>
          <p:cNvPr id="4" name="Metin kutusu 3">
            <a:extLst>
              <a:ext uri="{FF2B5EF4-FFF2-40B4-BE49-F238E27FC236}">
                <a16:creationId xmlns:a16="http://schemas.microsoft.com/office/drawing/2014/main" id="{8F5A7FC2-4981-4197-A20F-C9E46EDF088E}"/>
              </a:ext>
            </a:extLst>
          </p:cNvPr>
          <p:cNvSpPr txBox="1"/>
          <p:nvPr/>
        </p:nvSpPr>
        <p:spPr>
          <a:xfrm>
            <a:off x="1266092" y="140677"/>
            <a:ext cx="7379968" cy="954107"/>
          </a:xfrm>
          <a:prstGeom prst="rect">
            <a:avLst/>
          </a:prstGeom>
          <a:noFill/>
        </p:spPr>
        <p:txBody>
          <a:bodyPr wrap="square" rtlCol="0">
            <a:spAutoFit/>
          </a:bodyPr>
          <a:lstStyle/>
          <a:p>
            <a:pPr algn="ctr"/>
            <a:endParaRPr lang="tr-TR" sz="2800" dirty="0" smtClean="0">
              <a:solidFill>
                <a:srgbClr val="C00000"/>
              </a:solidFill>
            </a:endParaRPr>
          </a:p>
          <a:p>
            <a:pPr algn="ctr"/>
            <a:r>
              <a:rPr lang="tr-TR" sz="2800" b="1" dirty="0" smtClean="0">
                <a:solidFill>
                  <a:srgbClr val="C00000"/>
                </a:solidFill>
              </a:rPr>
              <a:t>KADRO </a:t>
            </a:r>
            <a:r>
              <a:rPr lang="tr-TR" sz="2800" b="1" dirty="0">
                <a:solidFill>
                  <a:srgbClr val="C00000"/>
                </a:solidFill>
              </a:rPr>
              <a:t>VE TERFİ İŞLEMLERİ DAİRE BAŞKANLIĞI</a:t>
            </a:r>
          </a:p>
        </p:txBody>
      </p:sp>
      <p:graphicFrame>
        <p:nvGraphicFramePr>
          <p:cNvPr id="5" name="Tablo 4">
            <a:extLst>
              <a:ext uri="{FF2B5EF4-FFF2-40B4-BE49-F238E27FC236}">
                <a16:creationId xmlns:a16="http://schemas.microsoft.com/office/drawing/2014/main" id="{92FEBA2E-E9B7-4BA5-863C-2BB73BAB09EB}"/>
              </a:ext>
            </a:extLst>
          </p:cNvPr>
          <p:cNvGraphicFramePr>
            <a:graphicFrameLocks noGrp="1"/>
          </p:cNvGraphicFramePr>
          <p:nvPr>
            <p:extLst>
              <p:ext uri="{D42A27DB-BD31-4B8C-83A1-F6EECF244321}">
                <p14:modId xmlns:p14="http://schemas.microsoft.com/office/powerpoint/2010/main" val="3631577242"/>
              </p:ext>
            </p:extLst>
          </p:nvPr>
        </p:nvGraphicFramePr>
        <p:xfrm>
          <a:off x="492368" y="1486103"/>
          <a:ext cx="8370280" cy="5196370"/>
        </p:xfrm>
        <a:graphic>
          <a:graphicData uri="http://schemas.openxmlformats.org/drawingml/2006/table">
            <a:tbl>
              <a:tblPr/>
              <a:tblGrid>
                <a:gridCol w="442157">
                  <a:extLst>
                    <a:ext uri="{9D8B030D-6E8A-4147-A177-3AD203B41FA5}">
                      <a16:colId xmlns:a16="http://schemas.microsoft.com/office/drawing/2014/main" val="313370322"/>
                    </a:ext>
                  </a:extLst>
                </a:gridCol>
                <a:gridCol w="442157">
                  <a:extLst>
                    <a:ext uri="{9D8B030D-6E8A-4147-A177-3AD203B41FA5}">
                      <a16:colId xmlns:a16="http://schemas.microsoft.com/office/drawing/2014/main" val="3829000887"/>
                    </a:ext>
                  </a:extLst>
                </a:gridCol>
                <a:gridCol w="442157">
                  <a:extLst>
                    <a:ext uri="{9D8B030D-6E8A-4147-A177-3AD203B41FA5}">
                      <a16:colId xmlns:a16="http://schemas.microsoft.com/office/drawing/2014/main" val="3188749381"/>
                    </a:ext>
                  </a:extLst>
                </a:gridCol>
                <a:gridCol w="1160663">
                  <a:extLst>
                    <a:ext uri="{9D8B030D-6E8A-4147-A177-3AD203B41FA5}">
                      <a16:colId xmlns:a16="http://schemas.microsoft.com/office/drawing/2014/main" val="572034527"/>
                    </a:ext>
                  </a:extLst>
                </a:gridCol>
                <a:gridCol w="1308048">
                  <a:extLst>
                    <a:ext uri="{9D8B030D-6E8A-4147-A177-3AD203B41FA5}">
                      <a16:colId xmlns:a16="http://schemas.microsoft.com/office/drawing/2014/main" val="3884402847"/>
                    </a:ext>
                  </a:extLst>
                </a:gridCol>
                <a:gridCol w="442157">
                  <a:extLst>
                    <a:ext uri="{9D8B030D-6E8A-4147-A177-3AD203B41FA5}">
                      <a16:colId xmlns:a16="http://schemas.microsoft.com/office/drawing/2014/main" val="1361674128"/>
                    </a:ext>
                  </a:extLst>
                </a:gridCol>
                <a:gridCol w="442157">
                  <a:extLst>
                    <a:ext uri="{9D8B030D-6E8A-4147-A177-3AD203B41FA5}">
                      <a16:colId xmlns:a16="http://schemas.microsoft.com/office/drawing/2014/main" val="14134703"/>
                    </a:ext>
                  </a:extLst>
                </a:gridCol>
                <a:gridCol w="442157">
                  <a:extLst>
                    <a:ext uri="{9D8B030D-6E8A-4147-A177-3AD203B41FA5}">
                      <a16:colId xmlns:a16="http://schemas.microsoft.com/office/drawing/2014/main" val="1901313276"/>
                    </a:ext>
                  </a:extLst>
                </a:gridCol>
                <a:gridCol w="1160663">
                  <a:extLst>
                    <a:ext uri="{9D8B030D-6E8A-4147-A177-3AD203B41FA5}">
                      <a16:colId xmlns:a16="http://schemas.microsoft.com/office/drawing/2014/main" val="3308594237"/>
                    </a:ext>
                  </a:extLst>
                </a:gridCol>
                <a:gridCol w="2087964">
                  <a:extLst>
                    <a:ext uri="{9D8B030D-6E8A-4147-A177-3AD203B41FA5}">
                      <a16:colId xmlns:a16="http://schemas.microsoft.com/office/drawing/2014/main" val="3333704735"/>
                    </a:ext>
                  </a:extLst>
                </a:gridCol>
              </a:tblGrid>
              <a:tr h="251096">
                <a:tc gridSpan="5">
                  <a:txBody>
                    <a:bodyPr/>
                    <a:lstStyle/>
                    <a:p>
                      <a:pPr algn="l" fontAlgn="b"/>
                      <a:endParaRPr lang="tr-TR" sz="1800" b="0" i="0" u="none" strike="noStrike" dirty="0">
                        <a:solidFill>
                          <a:srgbClr val="000000"/>
                        </a:solidFill>
                        <a:effectLst/>
                        <a:latin typeface="Calibri" panose="020F0502020204030204" pitchFamily="34" charset="0"/>
                      </a:endParaRPr>
                    </a:p>
                  </a:txBody>
                  <a:tcPr marL="7674" marR="7674" marT="7674"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1800" b="0" i="0" u="none" strike="noStrike" dirty="0">
                        <a:solidFill>
                          <a:srgbClr val="000000"/>
                        </a:solidFill>
                        <a:effectLst/>
                        <a:latin typeface="Calibri" panose="020F0502020204030204" pitchFamily="34" charset="0"/>
                      </a:endParaRPr>
                    </a:p>
                  </a:txBody>
                  <a:tcPr marL="7674" marR="7674" marT="7674" marB="0" anchor="b">
                    <a:lnL>
                      <a:noFill/>
                    </a:lnL>
                    <a:lnR>
                      <a:noFill/>
                    </a:lnR>
                    <a:lnT>
                      <a:noFill/>
                    </a:lnT>
                    <a:lnB>
                      <a:noFill/>
                    </a:lnB>
                  </a:tcPr>
                </a:tc>
                <a:tc>
                  <a:txBody>
                    <a:bodyPr/>
                    <a:lstStyle/>
                    <a:p>
                      <a:pPr algn="l" fontAlgn="b"/>
                      <a:endParaRPr lang="tr-TR" sz="1800" b="0" i="0" u="none" strike="noStrike" dirty="0">
                        <a:solidFill>
                          <a:srgbClr val="000000"/>
                        </a:solidFill>
                        <a:effectLst/>
                        <a:latin typeface="Calibri" panose="020F0502020204030204" pitchFamily="34" charset="0"/>
                      </a:endParaRPr>
                    </a:p>
                  </a:txBody>
                  <a:tcPr marL="7674" marR="7674" marT="7674" marB="0" anchor="b">
                    <a:lnL>
                      <a:noFill/>
                    </a:lnL>
                    <a:lnR>
                      <a:noFill/>
                    </a:lnR>
                    <a:lnT>
                      <a:noFill/>
                    </a:lnT>
                    <a:lnB>
                      <a:noFill/>
                    </a:lnB>
                  </a:tcPr>
                </a:tc>
                <a:tc>
                  <a:txBody>
                    <a:bodyPr/>
                    <a:lstStyle/>
                    <a:p>
                      <a:pPr algn="l" fontAlgn="b"/>
                      <a:endParaRPr lang="tr-TR" sz="1800" b="0" i="0" u="none" strike="noStrike">
                        <a:solidFill>
                          <a:srgbClr val="000000"/>
                        </a:solidFill>
                        <a:effectLst/>
                        <a:latin typeface="Calibri" panose="020F0502020204030204" pitchFamily="34" charset="0"/>
                      </a:endParaRPr>
                    </a:p>
                  </a:txBody>
                  <a:tcPr marL="7674" marR="7674" marT="7674" marB="0" anchor="b">
                    <a:lnL>
                      <a:noFill/>
                    </a:lnL>
                    <a:lnR>
                      <a:noFill/>
                    </a:lnR>
                    <a:lnT>
                      <a:noFill/>
                    </a:lnT>
                    <a:lnB>
                      <a:noFill/>
                    </a:lnB>
                  </a:tcPr>
                </a:tc>
                <a:tc>
                  <a:txBody>
                    <a:bodyPr/>
                    <a:lstStyle/>
                    <a:p>
                      <a:pPr algn="l" fontAlgn="b"/>
                      <a:endParaRPr lang="tr-TR" sz="1800" b="0" i="0" u="none" strike="noStrike">
                        <a:solidFill>
                          <a:srgbClr val="000000"/>
                        </a:solidFill>
                        <a:effectLst/>
                        <a:latin typeface="Calibri" panose="020F0502020204030204" pitchFamily="34" charset="0"/>
                      </a:endParaRPr>
                    </a:p>
                  </a:txBody>
                  <a:tcPr marL="7674" marR="7674" marT="7674" marB="0" anchor="b">
                    <a:lnL>
                      <a:noFill/>
                    </a:lnL>
                    <a:lnR>
                      <a:noFill/>
                    </a:lnR>
                    <a:lnT>
                      <a:noFill/>
                    </a:lnT>
                    <a:lnB>
                      <a:noFill/>
                    </a:lnB>
                  </a:tcPr>
                </a:tc>
                <a:tc>
                  <a:txBody>
                    <a:bodyPr/>
                    <a:lstStyle/>
                    <a:p>
                      <a:pPr algn="l" fontAlgn="b"/>
                      <a:endParaRPr lang="tr-TR" sz="1800" b="0" i="0" u="none" strike="noStrike">
                        <a:solidFill>
                          <a:srgbClr val="000000"/>
                        </a:solidFill>
                        <a:effectLst/>
                        <a:latin typeface="Calibri" panose="020F0502020204030204" pitchFamily="34" charset="0"/>
                      </a:endParaRPr>
                    </a:p>
                  </a:txBody>
                  <a:tcPr marL="7674" marR="7674" marT="7674" marB="0" anchor="b">
                    <a:lnL>
                      <a:noFill/>
                    </a:lnL>
                    <a:lnR>
                      <a:noFill/>
                    </a:lnR>
                    <a:lnT>
                      <a:noFill/>
                    </a:lnT>
                    <a:lnB>
                      <a:noFill/>
                    </a:lnB>
                  </a:tcPr>
                </a:tc>
                <a:extLst>
                  <a:ext uri="{0D108BD9-81ED-4DB2-BD59-A6C34878D82A}">
                    <a16:rowId xmlns:a16="http://schemas.microsoft.com/office/drawing/2014/main" val="1885452655"/>
                  </a:ext>
                </a:extLst>
              </a:tr>
              <a:tr h="251096">
                <a:tc gridSpan="5">
                  <a:txBody>
                    <a:bodyPr/>
                    <a:lstStyle/>
                    <a:p>
                      <a:pPr algn="l" fontAlgn="b"/>
                      <a:r>
                        <a:rPr lang="tr-TR" sz="1800" b="0" i="0" u="none" strike="noStrike">
                          <a:solidFill>
                            <a:srgbClr val="000000"/>
                          </a:solidFill>
                          <a:effectLst/>
                          <a:latin typeface="Calibri" panose="020F0502020204030204" pitchFamily="34" charset="0"/>
                        </a:rPr>
                        <a:t>Terfi Tarihi</a:t>
                      </a:r>
                    </a:p>
                  </a:txBody>
                  <a:tcPr marL="7674" marR="7674" marT="7674"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4">
                  <a:txBody>
                    <a:bodyPr/>
                    <a:lstStyle/>
                    <a:p>
                      <a:pPr algn="l" fontAlgn="b"/>
                      <a:r>
                        <a:rPr lang="tr-TR" sz="1800" b="0" i="0" u="none" strike="noStrike">
                          <a:solidFill>
                            <a:srgbClr val="000000"/>
                          </a:solidFill>
                          <a:effectLst/>
                          <a:latin typeface="Calibri" panose="020F0502020204030204" pitchFamily="34" charset="0"/>
                        </a:rPr>
                        <a:t>: 17.12.2018</a:t>
                      </a:r>
                    </a:p>
                  </a:txBody>
                  <a:tcPr marL="7674" marR="7674" marT="7674"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1800" b="0" i="0" u="none" strike="noStrike">
                        <a:solidFill>
                          <a:srgbClr val="000000"/>
                        </a:solidFill>
                        <a:effectLst/>
                        <a:latin typeface="Calibri" panose="020F0502020204030204" pitchFamily="34" charset="0"/>
                      </a:endParaRPr>
                    </a:p>
                  </a:txBody>
                  <a:tcPr marL="7674" marR="7674" marT="7674" marB="0" anchor="b">
                    <a:lnL>
                      <a:noFill/>
                    </a:lnL>
                    <a:lnR>
                      <a:noFill/>
                    </a:lnR>
                    <a:lnT>
                      <a:noFill/>
                    </a:lnT>
                    <a:lnB>
                      <a:noFill/>
                    </a:lnB>
                  </a:tcPr>
                </a:tc>
                <a:extLst>
                  <a:ext uri="{0D108BD9-81ED-4DB2-BD59-A6C34878D82A}">
                    <a16:rowId xmlns:a16="http://schemas.microsoft.com/office/drawing/2014/main" val="973751925"/>
                  </a:ext>
                </a:extLst>
              </a:tr>
              <a:tr h="251096">
                <a:tc gridSpan="5">
                  <a:txBody>
                    <a:bodyPr/>
                    <a:lstStyle/>
                    <a:p>
                      <a:pPr algn="l" fontAlgn="b"/>
                      <a:r>
                        <a:rPr lang="tr-TR" sz="1800" b="0" i="0" u="none" strike="noStrike">
                          <a:solidFill>
                            <a:srgbClr val="000000"/>
                          </a:solidFill>
                          <a:effectLst/>
                          <a:latin typeface="Calibri" panose="020F0502020204030204" pitchFamily="34" charset="0"/>
                        </a:rPr>
                        <a:t>İki Yıllık Sürenin Başlangıc Tarihi</a:t>
                      </a:r>
                    </a:p>
                  </a:txBody>
                  <a:tcPr marL="7674" marR="7674" marT="7674"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4">
                  <a:txBody>
                    <a:bodyPr/>
                    <a:lstStyle/>
                    <a:p>
                      <a:pPr algn="l" fontAlgn="b"/>
                      <a:r>
                        <a:rPr lang="tr-TR" sz="1800" b="0" i="0" u="none" strike="noStrike">
                          <a:solidFill>
                            <a:srgbClr val="000000"/>
                          </a:solidFill>
                          <a:effectLst/>
                          <a:latin typeface="Calibri" panose="020F0502020204030204" pitchFamily="34" charset="0"/>
                        </a:rPr>
                        <a:t>: 29.01.2017</a:t>
                      </a:r>
                    </a:p>
                  </a:txBody>
                  <a:tcPr marL="7674" marR="7674" marT="7674"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1800" b="0" i="0" u="none" strike="noStrike">
                        <a:solidFill>
                          <a:srgbClr val="000000"/>
                        </a:solidFill>
                        <a:effectLst/>
                        <a:latin typeface="Calibri" panose="020F0502020204030204" pitchFamily="34" charset="0"/>
                      </a:endParaRPr>
                    </a:p>
                  </a:txBody>
                  <a:tcPr marL="7674" marR="7674" marT="7674" marB="0" anchor="b">
                    <a:lnL>
                      <a:noFill/>
                    </a:lnL>
                    <a:lnR>
                      <a:noFill/>
                    </a:lnR>
                    <a:lnT>
                      <a:noFill/>
                    </a:lnT>
                    <a:lnB>
                      <a:noFill/>
                    </a:lnB>
                  </a:tcPr>
                </a:tc>
                <a:extLst>
                  <a:ext uri="{0D108BD9-81ED-4DB2-BD59-A6C34878D82A}">
                    <a16:rowId xmlns:a16="http://schemas.microsoft.com/office/drawing/2014/main" val="3299148151"/>
                  </a:ext>
                </a:extLst>
              </a:tr>
              <a:tr h="251096">
                <a:tc gridSpan="5">
                  <a:txBody>
                    <a:bodyPr/>
                    <a:lstStyle/>
                    <a:p>
                      <a:pPr algn="l" fontAlgn="b"/>
                      <a:r>
                        <a:rPr lang="tr-TR" sz="1800" b="1" i="0" u="none" strike="noStrike" dirty="0">
                          <a:solidFill>
                            <a:srgbClr val="000000"/>
                          </a:solidFill>
                          <a:effectLst/>
                          <a:latin typeface="Calibri" panose="020F0502020204030204" pitchFamily="34" charset="0"/>
                        </a:rPr>
                        <a:t>İki Yılını Tamamladığı Tarih</a:t>
                      </a:r>
                    </a:p>
                  </a:txBody>
                  <a:tcPr marL="7674" marR="7674" marT="7674"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4">
                  <a:txBody>
                    <a:bodyPr/>
                    <a:lstStyle/>
                    <a:p>
                      <a:pPr algn="l" fontAlgn="b"/>
                      <a:r>
                        <a:rPr lang="tr-TR" sz="1800" b="1" i="0" u="none" strike="noStrike">
                          <a:solidFill>
                            <a:srgbClr val="000000"/>
                          </a:solidFill>
                          <a:effectLst/>
                          <a:latin typeface="Calibri" panose="020F0502020204030204" pitchFamily="34" charset="0"/>
                        </a:rPr>
                        <a:t>: 29.01.2019</a:t>
                      </a:r>
                    </a:p>
                  </a:txBody>
                  <a:tcPr marL="7674" marR="7674" marT="7674"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1800" b="0" i="0" u="none" strike="noStrike">
                        <a:solidFill>
                          <a:srgbClr val="000000"/>
                        </a:solidFill>
                        <a:effectLst/>
                        <a:latin typeface="Calibri" panose="020F0502020204030204" pitchFamily="34" charset="0"/>
                      </a:endParaRPr>
                    </a:p>
                  </a:txBody>
                  <a:tcPr marL="7674" marR="7674" marT="7674" marB="0" anchor="b">
                    <a:lnL>
                      <a:noFill/>
                    </a:lnL>
                    <a:lnR>
                      <a:noFill/>
                    </a:lnR>
                    <a:lnT>
                      <a:noFill/>
                    </a:lnT>
                    <a:lnB>
                      <a:noFill/>
                    </a:lnB>
                  </a:tcPr>
                </a:tc>
                <a:extLst>
                  <a:ext uri="{0D108BD9-81ED-4DB2-BD59-A6C34878D82A}">
                    <a16:rowId xmlns:a16="http://schemas.microsoft.com/office/drawing/2014/main" val="2002905514"/>
                  </a:ext>
                </a:extLst>
              </a:tr>
              <a:tr h="251096">
                <a:tc gridSpan="5">
                  <a:txBody>
                    <a:bodyPr/>
                    <a:lstStyle/>
                    <a:p>
                      <a:pPr algn="ctr" fontAlgn="ctr"/>
                      <a:r>
                        <a:rPr lang="tr-TR" sz="1800" b="1" i="0" u="none" strike="noStrike">
                          <a:solidFill>
                            <a:srgbClr val="000000"/>
                          </a:solidFill>
                          <a:effectLst/>
                          <a:latin typeface="Calibri" panose="020F0502020204030204" pitchFamily="34" charset="0"/>
                        </a:rPr>
                        <a:t>ESKİ DURUMU</a:t>
                      </a:r>
                    </a:p>
                  </a:txBody>
                  <a:tcPr marL="7674" marR="7674" marT="76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5">
                  <a:txBody>
                    <a:bodyPr/>
                    <a:lstStyle/>
                    <a:p>
                      <a:pPr algn="ctr" fontAlgn="ctr"/>
                      <a:r>
                        <a:rPr lang="tr-TR" sz="1800" b="1" i="0" u="none" strike="noStrike" dirty="0">
                          <a:solidFill>
                            <a:srgbClr val="000000"/>
                          </a:solidFill>
                          <a:effectLst/>
                          <a:latin typeface="Calibri" panose="020F0502020204030204" pitchFamily="34" charset="0"/>
                        </a:rPr>
                        <a:t>YENİ DURUMU</a:t>
                      </a:r>
                    </a:p>
                  </a:txBody>
                  <a:tcPr marL="7674" marR="7674" marT="76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2290512550"/>
                  </a:ext>
                </a:extLst>
              </a:tr>
              <a:tr h="447354">
                <a:tc>
                  <a:txBody>
                    <a:bodyPr/>
                    <a:lstStyle/>
                    <a:p>
                      <a:pPr algn="ctr" fontAlgn="ctr"/>
                      <a:r>
                        <a:rPr lang="tr-TR" sz="1800" b="1" i="0" u="none" strike="noStrike">
                          <a:solidFill>
                            <a:srgbClr val="000000"/>
                          </a:solidFill>
                          <a:effectLst/>
                          <a:latin typeface="Calibri" panose="020F0502020204030204" pitchFamily="34" charset="0"/>
                        </a:rPr>
                        <a:t>K</a:t>
                      </a:r>
                    </a:p>
                  </a:txBody>
                  <a:tcPr marL="7674" marR="7674" marT="767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800" b="1" i="0" u="none" strike="noStrike">
                          <a:solidFill>
                            <a:srgbClr val="000000"/>
                          </a:solidFill>
                          <a:effectLst/>
                          <a:latin typeface="Calibri" panose="020F0502020204030204" pitchFamily="34" charset="0"/>
                        </a:rPr>
                        <a:t>D</a:t>
                      </a:r>
                    </a:p>
                  </a:txBody>
                  <a:tcPr marL="7674" marR="7674" marT="7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800" b="1" i="0" u="none" strike="noStrike">
                          <a:solidFill>
                            <a:srgbClr val="000000"/>
                          </a:solidFill>
                          <a:effectLst/>
                          <a:latin typeface="Calibri" panose="020F0502020204030204" pitchFamily="34" charset="0"/>
                        </a:rPr>
                        <a:t>K</a:t>
                      </a:r>
                    </a:p>
                  </a:txBody>
                  <a:tcPr marL="7674" marR="7674" marT="7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800" b="1" i="0" u="none" strike="noStrike">
                          <a:solidFill>
                            <a:srgbClr val="000000"/>
                          </a:solidFill>
                          <a:effectLst/>
                          <a:latin typeface="Calibri" panose="020F0502020204030204" pitchFamily="34" charset="0"/>
                        </a:rPr>
                        <a:t>EK GÖST.</a:t>
                      </a:r>
                    </a:p>
                  </a:txBody>
                  <a:tcPr marL="7674" marR="7674" marT="7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800" b="1" i="0" u="none" strike="noStrike" dirty="0">
                          <a:solidFill>
                            <a:srgbClr val="000000"/>
                          </a:solidFill>
                          <a:effectLst/>
                          <a:latin typeface="Calibri" panose="020F0502020204030204" pitchFamily="34" charset="0"/>
                        </a:rPr>
                        <a:t>TERFİ TARİHİ</a:t>
                      </a:r>
                    </a:p>
                  </a:txBody>
                  <a:tcPr marL="7674" marR="7674" marT="767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800" b="1" i="0" u="none" strike="noStrike">
                          <a:solidFill>
                            <a:srgbClr val="000000"/>
                          </a:solidFill>
                          <a:effectLst/>
                          <a:latin typeface="Calibri" panose="020F0502020204030204" pitchFamily="34" charset="0"/>
                        </a:rPr>
                        <a:t>K</a:t>
                      </a:r>
                    </a:p>
                  </a:txBody>
                  <a:tcPr marL="7674" marR="7674" marT="767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800" b="1" i="0" u="none" strike="noStrike">
                          <a:solidFill>
                            <a:srgbClr val="000000"/>
                          </a:solidFill>
                          <a:effectLst/>
                          <a:latin typeface="Calibri" panose="020F0502020204030204" pitchFamily="34" charset="0"/>
                        </a:rPr>
                        <a:t>D</a:t>
                      </a:r>
                    </a:p>
                  </a:txBody>
                  <a:tcPr marL="7674" marR="7674" marT="7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800" b="1" i="0" u="none" strike="noStrike">
                          <a:solidFill>
                            <a:srgbClr val="000000"/>
                          </a:solidFill>
                          <a:effectLst/>
                          <a:latin typeface="Calibri" panose="020F0502020204030204" pitchFamily="34" charset="0"/>
                        </a:rPr>
                        <a:t>K</a:t>
                      </a:r>
                    </a:p>
                  </a:txBody>
                  <a:tcPr marL="7674" marR="7674" marT="7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800" b="1" i="0" u="none" strike="noStrike">
                          <a:solidFill>
                            <a:srgbClr val="000000"/>
                          </a:solidFill>
                          <a:effectLst/>
                          <a:latin typeface="Calibri" panose="020F0502020204030204" pitchFamily="34" charset="0"/>
                        </a:rPr>
                        <a:t>EK GÖST.</a:t>
                      </a:r>
                    </a:p>
                  </a:txBody>
                  <a:tcPr marL="7674" marR="7674" marT="7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800" b="1" i="0" u="none" strike="noStrike" dirty="0">
                          <a:solidFill>
                            <a:srgbClr val="000000"/>
                          </a:solidFill>
                          <a:effectLst/>
                          <a:latin typeface="Calibri" panose="020F0502020204030204" pitchFamily="34" charset="0"/>
                        </a:rPr>
                        <a:t>GEÇERLİLİK TARİHİ</a:t>
                      </a:r>
                      <a:br>
                        <a:rPr lang="tr-TR" sz="1800" b="1" i="0" u="none" strike="noStrike" dirty="0">
                          <a:solidFill>
                            <a:srgbClr val="000000"/>
                          </a:solidFill>
                          <a:effectLst/>
                          <a:latin typeface="Calibri" panose="020F0502020204030204" pitchFamily="34" charset="0"/>
                        </a:rPr>
                      </a:br>
                      <a:r>
                        <a:rPr lang="tr-TR" sz="1800" b="1" i="0" u="none" strike="noStrike" dirty="0">
                          <a:solidFill>
                            <a:srgbClr val="000000"/>
                          </a:solidFill>
                          <a:effectLst/>
                          <a:latin typeface="Calibri" panose="020F0502020204030204" pitchFamily="34" charset="0"/>
                        </a:rPr>
                        <a:t>(ONAY TARİHİ)</a:t>
                      </a:r>
                    </a:p>
                  </a:txBody>
                  <a:tcPr marL="7674" marR="7674" marT="767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2819340512"/>
                  </a:ext>
                </a:extLst>
              </a:tr>
              <a:tr h="347494">
                <a:tc>
                  <a:txBody>
                    <a:bodyPr/>
                    <a:lstStyle/>
                    <a:p>
                      <a:pPr algn="ctr" fontAlgn="ctr"/>
                      <a:r>
                        <a:rPr lang="tr-TR" sz="1800" b="0" i="0" u="none" strike="noStrike">
                          <a:solidFill>
                            <a:srgbClr val="000000"/>
                          </a:solidFill>
                          <a:effectLst/>
                          <a:latin typeface="Calibri" panose="020F0502020204030204" pitchFamily="34" charset="0"/>
                        </a:rPr>
                        <a:t>3</a:t>
                      </a:r>
                    </a:p>
                  </a:txBody>
                  <a:tcPr marL="7674" marR="7674" marT="767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0" i="0" u="none" strike="noStrike">
                          <a:solidFill>
                            <a:srgbClr val="000000"/>
                          </a:solidFill>
                          <a:effectLst/>
                          <a:latin typeface="Calibri" panose="020F0502020204030204" pitchFamily="34" charset="0"/>
                        </a:rPr>
                        <a:t>3</a:t>
                      </a:r>
                    </a:p>
                  </a:txBody>
                  <a:tcPr marL="7674" marR="7674" marT="7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0" i="0" u="none" strike="noStrike">
                          <a:solidFill>
                            <a:srgbClr val="000000"/>
                          </a:solidFill>
                          <a:effectLst/>
                          <a:latin typeface="Calibri" panose="020F0502020204030204" pitchFamily="34" charset="0"/>
                        </a:rPr>
                        <a:t>2</a:t>
                      </a:r>
                    </a:p>
                  </a:txBody>
                  <a:tcPr marL="7674" marR="7674" marT="7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endParaRPr lang="tr-TR" sz="1800" b="0" i="0" u="none" strike="noStrike" dirty="0">
                        <a:solidFill>
                          <a:srgbClr val="000000"/>
                        </a:solidFill>
                        <a:effectLst/>
                        <a:latin typeface="Calibri" panose="020F0502020204030204" pitchFamily="34" charset="0"/>
                      </a:endParaRPr>
                    </a:p>
                  </a:txBody>
                  <a:tcPr marL="7674" marR="7674" marT="7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0" i="0" u="none" strike="noStrike">
                          <a:solidFill>
                            <a:srgbClr val="000000"/>
                          </a:solidFill>
                          <a:effectLst/>
                          <a:latin typeface="Calibri" panose="020F0502020204030204" pitchFamily="34" charset="0"/>
                        </a:rPr>
                        <a:t>21.01.2019</a:t>
                      </a:r>
                    </a:p>
                  </a:txBody>
                  <a:tcPr marL="7674" marR="7674" marT="767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0" i="0" u="none" strike="noStrike">
                          <a:solidFill>
                            <a:srgbClr val="000000"/>
                          </a:solidFill>
                          <a:effectLst/>
                          <a:latin typeface="Calibri" panose="020F0502020204030204" pitchFamily="34" charset="0"/>
                        </a:rPr>
                        <a:t>3</a:t>
                      </a:r>
                    </a:p>
                  </a:txBody>
                  <a:tcPr marL="7674" marR="7674" marT="767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0" i="0" u="none" strike="noStrike">
                          <a:solidFill>
                            <a:srgbClr val="000000"/>
                          </a:solidFill>
                          <a:effectLst/>
                          <a:latin typeface="Calibri" panose="020F0502020204030204" pitchFamily="34" charset="0"/>
                        </a:rPr>
                        <a:t>3</a:t>
                      </a:r>
                    </a:p>
                  </a:txBody>
                  <a:tcPr marL="7674" marR="7674" marT="7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0" i="0" u="none" strike="noStrike">
                          <a:solidFill>
                            <a:srgbClr val="000000"/>
                          </a:solidFill>
                          <a:effectLst/>
                          <a:latin typeface="Calibri" panose="020F0502020204030204" pitchFamily="34" charset="0"/>
                        </a:rPr>
                        <a:t>3</a:t>
                      </a:r>
                    </a:p>
                  </a:txBody>
                  <a:tcPr marL="7674" marR="7674" marT="7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endParaRPr lang="tr-TR" sz="1800" b="0" i="0" u="none" strike="noStrike" dirty="0">
                        <a:solidFill>
                          <a:srgbClr val="000000"/>
                        </a:solidFill>
                        <a:effectLst/>
                        <a:latin typeface="Calibri" panose="020F0502020204030204" pitchFamily="34" charset="0"/>
                      </a:endParaRPr>
                    </a:p>
                  </a:txBody>
                  <a:tcPr marL="7674" marR="7674" marT="7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0" i="0" u="none" strike="noStrike">
                          <a:solidFill>
                            <a:srgbClr val="000000"/>
                          </a:solidFill>
                          <a:effectLst/>
                          <a:latin typeface="Calibri" panose="020F0502020204030204" pitchFamily="34" charset="0"/>
                        </a:rPr>
                        <a:t>29.01.2019</a:t>
                      </a:r>
                    </a:p>
                  </a:txBody>
                  <a:tcPr marL="7674" marR="7674" marT="767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4102042125"/>
                  </a:ext>
                </a:extLst>
              </a:tr>
              <a:tr h="251096">
                <a:tc>
                  <a:txBody>
                    <a:bodyPr/>
                    <a:lstStyle/>
                    <a:p>
                      <a:pPr algn="l" fontAlgn="b"/>
                      <a:endParaRPr lang="tr-TR" sz="1800" b="0" i="0" u="none" strike="noStrike" dirty="0">
                        <a:solidFill>
                          <a:srgbClr val="000000"/>
                        </a:solidFill>
                        <a:effectLst/>
                        <a:latin typeface="Calibri" panose="020F0502020204030204" pitchFamily="34" charset="0"/>
                      </a:endParaRPr>
                    </a:p>
                  </a:txBody>
                  <a:tcPr marL="7674" marR="7674" marT="767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1800" b="0" i="0" u="none" strike="noStrike" dirty="0">
                        <a:solidFill>
                          <a:srgbClr val="000000"/>
                        </a:solidFill>
                        <a:effectLst/>
                        <a:latin typeface="Calibri" panose="020F0502020204030204" pitchFamily="34" charset="0"/>
                      </a:endParaRPr>
                    </a:p>
                  </a:txBody>
                  <a:tcPr marL="7674" marR="7674" marT="767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1800" b="0" i="0" u="none" strike="noStrike" dirty="0">
                        <a:solidFill>
                          <a:srgbClr val="000000"/>
                        </a:solidFill>
                        <a:effectLst/>
                        <a:latin typeface="Calibri" panose="020F0502020204030204" pitchFamily="34" charset="0"/>
                      </a:endParaRPr>
                    </a:p>
                  </a:txBody>
                  <a:tcPr marL="7674" marR="7674" marT="767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tr-TR" sz="1800" b="0" i="0" u="none" strike="noStrike" dirty="0">
                        <a:solidFill>
                          <a:srgbClr val="000000"/>
                        </a:solidFill>
                        <a:effectLst/>
                        <a:latin typeface="Calibri" panose="020F0502020204030204" pitchFamily="34" charset="0"/>
                      </a:endParaRPr>
                    </a:p>
                  </a:txBody>
                  <a:tcPr marL="7674" marR="7674" marT="7674"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tr-TR" sz="1800" b="0" i="0" u="none" strike="noStrike">
                        <a:solidFill>
                          <a:srgbClr val="000000"/>
                        </a:solidFill>
                        <a:effectLst/>
                        <a:latin typeface="Calibri" panose="020F0502020204030204" pitchFamily="34" charset="0"/>
                      </a:endParaRPr>
                    </a:p>
                  </a:txBody>
                  <a:tcPr marL="7674" marR="7674" marT="7674"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1800" b="0" i="0" u="none" strike="noStrike">
                        <a:solidFill>
                          <a:srgbClr val="000000"/>
                        </a:solidFill>
                        <a:effectLst/>
                        <a:latin typeface="Calibri" panose="020F0502020204030204" pitchFamily="34" charset="0"/>
                      </a:endParaRPr>
                    </a:p>
                  </a:txBody>
                  <a:tcPr marL="7674" marR="7674" marT="767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1800" b="0" i="0" u="none" strike="noStrike">
                        <a:solidFill>
                          <a:srgbClr val="000000"/>
                        </a:solidFill>
                        <a:effectLst/>
                        <a:latin typeface="Calibri" panose="020F0502020204030204" pitchFamily="34" charset="0"/>
                      </a:endParaRPr>
                    </a:p>
                  </a:txBody>
                  <a:tcPr marL="7674" marR="7674" marT="767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1800" b="0" i="0" u="none" strike="noStrike">
                        <a:solidFill>
                          <a:srgbClr val="000000"/>
                        </a:solidFill>
                        <a:effectLst/>
                        <a:latin typeface="Calibri" panose="020F0502020204030204" pitchFamily="34" charset="0"/>
                      </a:endParaRPr>
                    </a:p>
                  </a:txBody>
                  <a:tcPr marL="7674" marR="7674" marT="767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tr-TR" sz="1800" b="0" i="0" u="none" strike="noStrike">
                        <a:solidFill>
                          <a:srgbClr val="000000"/>
                        </a:solidFill>
                        <a:effectLst/>
                        <a:latin typeface="Calibri" panose="020F0502020204030204" pitchFamily="34" charset="0"/>
                      </a:endParaRPr>
                    </a:p>
                  </a:txBody>
                  <a:tcPr marL="7674" marR="7674" marT="7674"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tr-TR" sz="1800" b="0" i="0" u="none" strike="noStrike" dirty="0">
                        <a:solidFill>
                          <a:srgbClr val="000000"/>
                        </a:solidFill>
                        <a:effectLst/>
                        <a:latin typeface="Calibri" panose="020F0502020204030204" pitchFamily="34" charset="0"/>
                      </a:endParaRPr>
                    </a:p>
                  </a:txBody>
                  <a:tcPr marL="7674" marR="7674" marT="7674" marB="0" anchor="ctr">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601878084"/>
                  </a:ext>
                </a:extLst>
              </a:tr>
              <a:tr h="251096">
                <a:tc gridSpan="5">
                  <a:txBody>
                    <a:bodyPr/>
                    <a:lstStyle/>
                    <a:p>
                      <a:pPr algn="l" fontAlgn="b"/>
                      <a:endParaRPr lang="tr-TR" sz="1800" b="0" i="0" u="none" strike="noStrike" dirty="0">
                        <a:solidFill>
                          <a:srgbClr val="000000"/>
                        </a:solidFill>
                        <a:effectLst/>
                        <a:latin typeface="Calibri" panose="020F0502020204030204" pitchFamily="34" charset="0"/>
                      </a:endParaRPr>
                    </a:p>
                  </a:txBody>
                  <a:tcPr marL="7674" marR="7674" marT="7674"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1800" b="0" i="0" u="none" strike="noStrike" dirty="0">
                        <a:solidFill>
                          <a:srgbClr val="000000"/>
                        </a:solidFill>
                        <a:effectLst/>
                        <a:latin typeface="Calibri" panose="020F0502020204030204" pitchFamily="34" charset="0"/>
                      </a:endParaRPr>
                    </a:p>
                  </a:txBody>
                  <a:tcPr marL="7674" marR="7674" marT="7674" marB="0" anchor="b">
                    <a:lnL>
                      <a:noFill/>
                    </a:lnL>
                    <a:lnR>
                      <a:noFill/>
                    </a:lnR>
                    <a:lnT>
                      <a:noFill/>
                    </a:lnT>
                    <a:lnB>
                      <a:noFill/>
                    </a:lnB>
                  </a:tcPr>
                </a:tc>
                <a:tc>
                  <a:txBody>
                    <a:bodyPr/>
                    <a:lstStyle/>
                    <a:p>
                      <a:pPr algn="l" fontAlgn="b"/>
                      <a:endParaRPr lang="tr-TR" sz="1800" b="0" i="0" u="none" strike="noStrike" dirty="0">
                        <a:solidFill>
                          <a:srgbClr val="000000"/>
                        </a:solidFill>
                        <a:effectLst/>
                        <a:latin typeface="Calibri" panose="020F0502020204030204" pitchFamily="34" charset="0"/>
                      </a:endParaRPr>
                    </a:p>
                  </a:txBody>
                  <a:tcPr marL="7674" marR="7674" marT="7674" marB="0" anchor="b">
                    <a:lnL>
                      <a:noFill/>
                    </a:lnL>
                    <a:lnR>
                      <a:noFill/>
                    </a:lnR>
                    <a:lnT>
                      <a:noFill/>
                    </a:lnT>
                    <a:lnB>
                      <a:noFill/>
                    </a:lnB>
                  </a:tcPr>
                </a:tc>
                <a:tc>
                  <a:txBody>
                    <a:bodyPr/>
                    <a:lstStyle/>
                    <a:p>
                      <a:pPr algn="l" fontAlgn="b"/>
                      <a:endParaRPr lang="tr-TR" sz="1800" b="0" i="0" u="none" strike="noStrike" dirty="0">
                        <a:solidFill>
                          <a:srgbClr val="000000"/>
                        </a:solidFill>
                        <a:effectLst/>
                        <a:latin typeface="Calibri" panose="020F0502020204030204" pitchFamily="34" charset="0"/>
                      </a:endParaRPr>
                    </a:p>
                  </a:txBody>
                  <a:tcPr marL="7674" marR="7674" marT="7674" marB="0" anchor="b">
                    <a:lnL>
                      <a:noFill/>
                    </a:lnL>
                    <a:lnR>
                      <a:noFill/>
                    </a:lnR>
                    <a:lnT>
                      <a:noFill/>
                    </a:lnT>
                    <a:lnB>
                      <a:noFill/>
                    </a:lnB>
                  </a:tcPr>
                </a:tc>
                <a:tc>
                  <a:txBody>
                    <a:bodyPr/>
                    <a:lstStyle/>
                    <a:p>
                      <a:pPr algn="l" fontAlgn="b"/>
                      <a:endParaRPr lang="tr-TR" sz="1800" b="0" i="0" u="none" strike="noStrike" dirty="0">
                        <a:solidFill>
                          <a:srgbClr val="000000"/>
                        </a:solidFill>
                        <a:effectLst/>
                        <a:latin typeface="Calibri" panose="020F0502020204030204" pitchFamily="34" charset="0"/>
                      </a:endParaRPr>
                    </a:p>
                  </a:txBody>
                  <a:tcPr marL="7674" marR="7674" marT="7674" marB="0" anchor="b">
                    <a:lnL>
                      <a:noFill/>
                    </a:lnL>
                    <a:lnR>
                      <a:noFill/>
                    </a:lnR>
                    <a:lnT>
                      <a:noFill/>
                    </a:lnT>
                    <a:lnB>
                      <a:noFill/>
                    </a:lnB>
                  </a:tcPr>
                </a:tc>
                <a:tc>
                  <a:txBody>
                    <a:bodyPr/>
                    <a:lstStyle/>
                    <a:p>
                      <a:pPr algn="l" fontAlgn="b"/>
                      <a:endParaRPr lang="tr-TR" sz="1800" b="0" i="0" u="none" strike="noStrike" dirty="0">
                        <a:solidFill>
                          <a:srgbClr val="000000"/>
                        </a:solidFill>
                        <a:effectLst/>
                        <a:latin typeface="Calibri" panose="020F0502020204030204" pitchFamily="34" charset="0"/>
                      </a:endParaRPr>
                    </a:p>
                  </a:txBody>
                  <a:tcPr marL="7674" marR="7674" marT="7674" marB="0" anchor="b">
                    <a:lnL>
                      <a:noFill/>
                    </a:lnL>
                    <a:lnR>
                      <a:noFill/>
                    </a:lnR>
                    <a:lnT>
                      <a:noFill/>
                    </a:lnT>
                    <a:lnB>
                      <a:noFill/>
                    </a:lnB>
                  </a:tcPr>
                </a:tc>
                <a:extLst>
                  <a:ext uri="{0D108BD9-81ED-4DB2-BD59-A6C34878D82A}">
                    <a16:rowId xmlns:a16="http://schemas.microsoft.com/office/drawing/2014/main" val="3932266604"/>
                  </a:ext>
                </a:extLst>
              </a:tr>
              <a:tr h="251096">
                <a:tc gridSpan="5">
                  <a:txBody>
                    <a:bodyPr/>
                    <a:lstStyle/>
                    <a:p>
                      <a:pPr algn="l" fontAlgn="b"/>
                      <a:r>
                        <a:rPr lang="tr-TR" sz="1800" b="0" i="0" u="none" strike="noStrike">
                          <a:solidFill>
                            <a:srgbClr val="000000"/>
                          </a:solidFill>
                          <a:effectLst/>
                          <a:latin typeface="Calibri" panose="020F0502020204030204" pitchFamily="34" charset="0"/>
                        </a:rPr>
                        <a:t>Terfi Tarihi</a:t>
                      </a:r>
                    </a:p>
                  </a:txBody>
                  <a:tcPr marL="7674" marR="7674" marT="7674"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4">
                  <a:txBody>
                    <a:bodyPr/>
                    <a:lstStyle/>
                    <a:p>
                      <a:pPr algn="l" fontAlgn="b"/>
                      <a:r>
                        <a:rPr lang="tr-TR" sz="1800" b="0" i="0" u="none" strike="noStrike">
                          <a:solidFill>
                            <a:srgbClr val="000000"/>
                          </a:solidFill>
                          <a:effectLst/>
                          <a:latin typeface="Calibri" panose="020F0502020204030204" pitchFamily="34" charset="0"/>
                        </a:rPr>
                        <a:t>: 17.12.2018</a:t>
                      </a:r>
                    </a:p>
                  </a:txBody>
                  <a:tcPr marL="7674" marR="7674" marT="7674"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1800" b="0" i="0" u="none" strike="noStrike">
                        <a:solidFill>
                          <a:srgbClr val="000000"/>
                        </a:solidFill>
                        <a:effectLst/>
                        <a:latin typeface="Calibri" panose="020F0502020204030204" pitchFamily="34" charset="0"/>
                      </a:endParaRPr>
                    </a:p>
                  </a:txBody>
                  <a:tcPr marL="7674" marR="7674" marT="7674" marB="0" anchor="b">
                    <a:lnL>
                      <a:noFill/>
                    </a:lnL>
                    <a:lnR>
                      <a:noFill/>
                    </a:lnR>
                    <a:lnT>
                      <a:noFill/>
                    </a:lnT>
                    <a:lnB>
                      <a:noFill/>
                    </a:lnB>
                  </a:tcPr>
                </a:tc>
                <a:extLst>
                  <a:ext uri="{0D108BD9-81ED-4DB2-BD59-A6C34878D82A}">
                    <a16:rowId xmlns:a16="http://schemas.microsoft.com/office/drawing/2014/main" val="2588788693"/>
                  </a:ext>
                </a:extLst>
              </a:tr>
              <a:tr h="251096">
                <a:tc gridSpan="5">
                  <a:txBody>
                    <a:bodyPr/>
                    <a:lstStyle/>
                    <a:p>
                      <a:pPr algn="l" fontAlgn="b"/>
                      <a:r>
                        <a:rPr lang="tr-TR" sz="1800" b="0" i="0" u="none" strike="noStrike">
                          <a:solidFill>
                            <a:srgbClr val="000000"/>
                          </a:solidFill>
                          <a:effectLst/>
                          <a:latin typeface="Calibri" panose="020F0502020204030204" pitchFamily="34" charset="0"/>
                        </a:rPr>
                        <a:t>İki Yıllık Sürenin Başlangıc Tarihi</a:t>
                      </a:r>
                    </a:p>
                  </a:txBody>
                  <a:tcPr marL="7674" marR="7674" marT="7674"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4">
                  <a:txBody>
                    <a:bodyPr/>
                    <a:lstStyle/>
                    <a:p>
                      <a:pPr algn="l" fontAlgn="b"/>
                      <a:r>
                        <a:rPr lang="tr-TR" sz="1800" b="0" i="0" u="none" strike="noStrike">
                          <a:solidFill>
                            <a:srgbClr val="000000"/>
                          </a:solidFill>
                          <a:effectLst/>
                          <a:latin typeface="Calibri" panose="020F0502020204030204" pitchFamily="34" charset="0"/>
                        </a:rPr>
                        <a:t>: 29.01.2017</a:t>
                      </a:r>
                    </a:p>
                  </a:txBody>
                  <a:tcPr marL="7674" marR="7674" marT="7674"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1800" b="0" i="0" u="none" strike="noStrike">
                        <a:solidFill>
                          <a:srgbClr val="000000"/>
                        </a:solidFill>
                        <a:effectLst/>
                        <a:latin typeface="Calibri" panose="020F0502020204030204" pitchFamily="34" charset="0"/>
                      </a:endParaRPr>
                    </a:p>
                  </a:txBody>
                  <a:tcPr marL="7674" marR="7674" marT="7674" marB="0" anchor="b">
                    <a:lnL>
                      <a:noFill/>
                    </a:lnL>
                    <a:lnR>
                      <a:noFill/>
                    </a:lnR>
                    <a:lnT>
                      <a:noFill/>
                    </a:lnT>
                    <a:lnB>
                      <a:noFill/>
                    </a:lnB>
                  </a:tcPr>
                </a:tc>
                <a:extLst>
                  <a:ext uri="{0D108BD9-81ED-4DB2-BD59-A6C34878D82A}">
                    <a16:rowId xmlns:a16="http://schemas.microsoft.com/office/drawing/2014/main" val="807653706"/>
                  </a:ext>
                </a:extLst>
              </a:tr>
              <a:tr h="251096">
                <a:tc gridSpan="5">
                  <a:txBody>
                    <a:bodyPr/>
                    <a:lstStyle/>
                    <a:p>
                      <a:pPr algn="l" fontAlgn="b"/>
                      <a:r>
                        <a:rPr lang="tr-TR" sz="1800" b="1" i="0" u="none" strike="noStrike">
                          <a:solidFill>
                            <a:srgbClr val="000000"/>
                          </a:solidFill>
                          <a:effectLst/>
                          <a:latin typeface="Calibri" panose="020F0502020204030204" pitchFamily="34" charset="0"/>
                        </a:rPr>
                        <a:t>İki Yılını Tamamladığı Tarih</a:t>
                      </a:r>
                    </a:p>
                  </a:txBody>
                  <a:tcPr marL="7674" marR="7674" marT="7674"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4">
                  <a:txBody>
                    <a:bodyPr/>
                    <a:lstStyle/>
                    <a:p>
                      <a:pPr algn="l" fontAlgn="b"/>
                      <a:r>
                        <a:rPr lang="tr-TR" sz="1800" b="1" i="0" u="none" strike="noStrike" dirty="0">
                          <a:solidFill>
                            <a:srgbClr val="000000"/>
                          </a:solidFill>
                          <a:effectLst/>
                          <a:latin typeface="Calibri" panose="020F0502020204030204" pitchFamily="34" charset="0"/>
                        </a:rPr>
                        <a:t>: </a:t>
                      </a:r>
                      <a:r>
                        <a:rPr lang="tr-TR" sz="1800" b="1" i="0" u="none" strike="noStrike" dirty="0" smtClean="0">
                          <a:solidFill>
                            <a:srgbClr val="000000"/>
                          </a:solidFill>
                          <a:effectLst/>
                          <a:latin typeface="Calibri" panose="020F0502020204030204" pitchFamily="34" charset="0"/>
                        </a:rPr>
                        <a:t>31.05.2019</a:t>
                      </a:r>
                      <a:endParaRPr lang="tr-TR" sz="1800" b="1" i="0" u="none" strike="noStrike" dirty="0">
                        <a:solidFill>
                          <a:srgbClr val="000000"/>
                        </a:solidFill>
                        <a:effectLst/>
                        <a:latin typeface="Calibri" panose="020F0502020204030204" pitchFamily="34" charset="0"/>
                      </a:endParaRPr>
                    </a:p>
                  </a:txBody>
                  <a:tcPr marL="7674" marR="7674" marT="7674"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1800" b="0" i="0" u="none" strike="noStrike">
                        <a:solidFill>
                          <a:srgbClr val="000000"/>
                        </a:solidFill>
                        <a:effectLst/>
                        <a:latin typeface="Calibri" panose="020F0502020204030204" pitchFamily="34" charset="0"/>
                      </a:endParaRPr>
                    </a:p>
                  </a:txBody>
                  <a:tcPr marL="7674" marR="7674" marT="7674" marB="0" anchor="b">
                    <a:lnL>
                      <a:noFill/>
                    </a:lnL>
                    <a:lnR>
                      <a:noFill/>
                    </a:lnR>
                    <a:lnT>
                      <a:noFill/>
                    </a:lnT>
                    <a:lnB>
                      <a:noFill/>
                    </a:lnB>
                  </a:tcPr>
                </a:tc>
                <a:extLst>
                  <a:ext uri="{0D108BD9-81ED-4DB2-BD59-A6C34878D82A}">
                    <a16:rowId xmlns:a16="http://schemas.microsoft.com/office/drawing/2014/main" val="3241224415"/>
                  </a:ext>
                </a:extLst>
              </a:tr>
              <a:tr h="251096">
                <a:tc gridSpan="5">
                  <a:txBody>
                    <a:bodyPr/>
                    <a:lstStyle/>
                    <a:p>
                      <a:pPr algn="l" fontAlgn="b"/>
                      <a:r>
                        <a:rPr lang="tr-TR" sz="1800" b="0" i="0" u="none" strike="noStrike">
                          <a:solidFill>
                            <a:srgbClr val="000000"/>
                          </a:solidFill>
                          <a:effectLst/>
                          <a:latin typeface="Calibri" panose="020F0502020204030204" pitchFamily="34" charset="0"/>
                        </a:rPr>
                        <a:t>Kullandığı Aylıksız İzin ve Rapor</a:t>
                      </a:r>
                    </a:p>
                  </a:txBody>
                  <a:tcPr marL="7674" marR="7674" marT="7674"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4">
                  <a:txBody>
                    <a:bodyPr/>
                    <a:lstStyle/>
                    <a:p>
                      <a:pPr algn="l" fontAlgn="b"/>
                      <a:r>
                        <a:rPr lang="tr-TR" sz="1800" b="0" i="0" u="none" strike="noStrike" dirty="0">
                          <a:solidFill>
                            <a:srgbClr val="000000"/>
                          </a:solidFill>
                          <a:effectLst/>
                          <a:latin typeface="Calibri" panose="020F0502020204030204" pitchFamily="34" charset="0"/>
                        </a:rPr>
                        <a:t>: 4 ay, 2 </a:t>
                      </a:r>
                      <a:r>
                        <a:rPr lang="tr-TR" sz="1800" b="0" i="0" u="none" strike="noStrike" dirty="0" smtClean="0">
                          <a:solidFill>
                            <a:srgbClr val="000000"/>
                          </a:solidFill>
                          <a:effectLst/>
                          <a:latin typeface="Calibri" panose="020F0502020204030204" pitchFamily="34" charset="0"/>
                        </a:rPr>
                        <a:t>gün</a:t>
                      </a:r>
                      <a:endParaRPr lang="tr-TR" sz="1800" b="0" i="0" u="none" strike="noStrike" dirty="0">
                        <a:solidFill>
                          <a:srgbClr val="000000"/>
                        </a:solidFill>
                        <a:effectLst/>
                        <a:latin typeface="Calibri" panose="020F0502020204030204" pitchFamily="34" charset="0"/>
                      </a:endParaRPr>
                    </a:p>
                  </a:txBody>
                  <a:tcPr marL="7674" marR="7674" marT="7674"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1800" b="0" i="0" u="none" strike="noStrike">
                        <a:solidFill>
                          <a:srgbClr val="000000"/>
                        </a:solidFill>
                        <a:effectLst/>
                        <a:latin typeface="Calibri" panose="020F0502020204030204" pitchFamily="34" charset="0"/>
                      </a:endParaRPr>
                    </a:p>
                  </a:txBody>
                  <a:tcPr marL="7674" marR="7674" marT="7674" marB="0" anchor="b">
                    <a:lnL>
                      <a:noFill/>
                    </a:lnL>
                    <a:lnR>
                      <a:noFill/>
                    </a:lnR>
                    <a:lnT>
                      <a:noFill/>
                    </a:lnT>
                    <a:lnB>
                      <a:noFill/>
                    </a:lnB>
                  </a:tcPr>
                </a:tc>
                <a:extLst>
                  <a:ext uri="{0D108BD9-81ED-4DB2-BD59-A6C34878D82A}">
                    <a16:rowId xmlns:a16="http://schemas.microsoft.com/office/drawing/2014/main" val="2939810033"/>
                  </a:ext>
                </a:extLst>
              </a:tr>
              <a:tr h="251096">
                <a:tc gridSpan="5">
                  <a:txBody>
                    <a:bodyPr/>
                    <a:lstStyle/>
                    <a:p>
                      <a:pPr algn="ctr" fontAlgn="ctr"/>
                      <a:r>
                        <a:rPr lang="tr-TR" sz="1800" b="1" i="0" u="none" strike="noStrike">
                          <a:solidFill>
                            <a:srgbClr val="000000"/>
                          </a:solidFill>
                          <a:effectLst/>
                          <a:latin typeface="Calibri" panose="020F0502020204030204" pitchFamily="34" charset="0"/>
                        </a:rPr>
                        <a:t>ESKİ DURUMU</a:t>
                      </a:r>
                    </a:p>
                  </a:txBody>
                  <a:tcPr marL="7674" marR="7674" marT="76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5">
                  <a:txBody>
                    <a:bodyPr/>
                    <a:lstStyle/>
                    <a:p>
                      <a:pPr algn="ctr" fontAlgn="ctr"/>
                      <a:r>
                        <a:rPr lang="tr-TR" sz="1800" b="1" i="0" u="none" strike="noStrike" dirty="0">
                          <a:solidFill>
                            <a:srgbClr val="000000"/>
                          </a:solidFill>
                          <a:effectLst/>
                          <a:latin typeface="Calibri" panose="020F0502020204030204" pitchFamily="34" charset="0"/>
                        </a:rPr>
                        <a:t>YENİ DURUMU</a:t>
                      </a:r>
                    </a:p>
                  </a:txBody>
                  <a:tcPr marL="7674" marR="7674" marT="76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480686946"/>
                  </a:ext>
                </a:extLst>
              </a:tr>
              <a:tr h="495359">
                <a:tc>
                  <a:txBody>
                    <a:bodyPr/>
                    <a:lstStyle/>
                    <a:p>
                      <a:pPr algn="ctr" fontAlgn="ctr"/>
                      <a:r>
                        <a:rPr lang="tr-TR" sz="1800" b="1" i="0" u="none" strike="noStrike">
                          <a:solidFill>
                            <a:srgbClr val="000000"/>
                          </a:solidFill>
                          <a:effectLst/>
                          <a:latin typeface="Calibri" panose="020F0502020204030204" pitchFamily="34" charset="0"/>
                        </a:rPr>
                        <a:t>K</a:t>
                      </a:r>
                    </a:p>
                  </a:txBody>
                  <a:tcPr marL="7674" marR="7674" marT="767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800" b="1" i="0" u="none" strike="noStrike">
                          <a:solidFill>
                            <a:srgbClr val="000000"/>
                          </a:solidFill>
                          <a:effectLst/>
                          <a:latin typeface="Calibri" panose="020F0502020204030204" pitchFamily="34" charset="0"/>
                        </a:rPr>
                        <a:t>D</a:t>
                      </a:r>
                    </a:p>
                  </a:txBody>
                  <a:tcPr marL="7674" marR="7674" marT="7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800" b="1" i="0" u="none" strike="noStrike">
                          <a:solidFill>
                            <a:srgbClr val="000000"/>
                          </a:solidFill>
                          <a:effectLst/>
                          <a:latin typeface="Calibri" panose="020F0502020204030204" pitchFamily="34" charset="0"/>
                        </a:rPr>
                        <a:t>K</a:t>
                      </a:r>
                    </a:p>
                  </a:txBody>
                  <a:tcPr marL="7674" marR="7674" marT="7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800" b="1" i="0" u="none" strike="noStrike">
                          <a:solidFill>
                            <a:srgbClr val="000000"/>
                          </a:solidFill>
                          <a:effectLst/>
                          <a:latin typeface="Calibri" panose="020F0502020204030204" pitchFamily="34" charset="0"/>
                        </a:rPr>
                        <a:t>EK GÖST.</a:t>
                      </a:r>
                    </a:p>
                  </a:txBody>
                  <a:tcPr marL="7674" marR="7674" marT="7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800" b="1" i="0" u="none" strike="noStrike">
                          <a:solidFill>
                            <a:srgbClr val="000000"/>
                          </a:solidFill>
                          <a:effectLst/>
                          <a:latin typeface="Calibri" panose="020F0502020204030204" pitchFamily="34" charset="0"/>
                        </a:rPr>
                        <a:t>TERFİ TARİHİ</a:t>
                      </a:r>
                    </a:p>
                  </a:txBody>
                  <a:tcPr marL="7674" marR="7674" marT="767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800" b="1" i="0" u="none" strike="noStrike">
                          <a:solidFill>
                            <a:srgbClr val="000000"/>
                          </a:solidFill>
                          <a:effectLst/>
                          <a:latin typeface="Calibri" panose="020F0502020204030204" pitchFamily="34" charset="0"/>
                        </a:rPr>
                        <a:t>K</a:t>
                      </a:r>
                    </a:p>
                  </a:txBody>
                  <a:tcPr marL="7674" marR="7674" marT="767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800" b="1" i="0" u="none" strike="noStrike">
                          <a:solidFill>
                            <a:srgbClr val="000000"/>
                          </a:solidFill>
                          <a:effectLst/>
                          <a:latin typeface="Calibri" panose="020F0502020204030204" pitchFamily="34" charset="0"/>
                        </a:rPr>
                        <a:t>D</a:t>
                      </a:r>
                    </a:p>
                  </a:txBody>
                  <a:tcPr marL="7674" marR="7674" marT="7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800" b="1" i="0" u="none" strike="noStrike">
                          <a:solidFill>
                            <a:srgbClr val="000000"/>
                          </a:solidFill>
                          <a:effectLst/>
                          <a:latin typeface="Calibri" panose="020F0502020204030204" pitchFamily="34" charset="0"/>
                        </a:rPr>
                        <a:t>K</a:t>
                      </a:r>
                    </a:p>
                  </a:txBody>
                  <a:tcPr marL="7674" marR="7674" marT="7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800" b="1" i="0" u="none" strike="noStrike">
                          <a:solidFill>
                            <a:srgbClr val="000000"/>
                          </a:solidFill>
                          <a:effectLst/>
                          <a:latin typeface="Calibri" panose="020F0502020204030204" pitchFamily="34" charset="0"/>
                        </a:rPr>
                        <a:t>EK GÖST.</a:t>
                      </a:r>
                    </a:p>
                  </a:txBody>
                  <a:tcPr marL="7674" marR="7674" marT="7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800" b="1" i="0" u="none" strike="noStrike">
                          <a:solidFill>
                            <a:srgbClr val="000000"/>
                          </a:solidFill>
                          <a:effectLst/>
                          <a:latin typeface="Calibri" panose="020F0502020204030204" pitchFamily="34" charset="0"/>
                        </a:rPr>
                        <a:t>GEÇERLİLİK TARİHİ</a:t>
                      </a:r>
                      <a:br>
                        <a:rPr lang="tr-TR" sz="1800" b="1" i="0" u="none" strike="noStrike">
                          <a:solidFill>
                            <a:srgbClr val="000000"/>
                          </a:solidFill>
                          <a:effectLst/>
                          <a:latin typeface="Calibri" panose="020F0502020204030204" pitchFamily="34" charset="0"/>
                        </a:rPr>
                      </a:br>
                      <a:r>
                        <a:rPr lang="tr-TR" sz="1800" b="1" i="0" u="none" strike="noStrike">
                          <a:solidFill>
                            <a:srgbClr val="000000"/>
                          </a:solidFill>
                          <a:effectLst/>
                          <a:latin typeface="Calibri" panose="020F0502020204030204" pitchFamily="34" charset="0"/>
                        </a:rPr>
                        <a:t>(ONAY TARİHİ)</a:t>
                      </a:r>
                    </a:p>
                  </a:txBody>
                  <a:tcPr marL="7674" marR="7674" marT="767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1724527353"/>
                  </a:ext>
                </a:extLst>
              </a:tr>
              <a:tr h="352320">
                <a:tc>
                  <a:txBody>
                    <a:bodyPr/>
                    <a:lstStyle/>
                    <a:p>
                      <a:pPr algn="ctr" fontAlgn="ctr"/>
                      <a:r>
                        <a:rPr lang="tr-TR" sz="1800" b="0" i="0" u="none" strike="noStrike">
                          <a:solidFill>
                            <a:srgbClr val="000000"/>
                          </a:solidFill>
                          <a:effectLst/>
                          <a:latin typeface="Calibri" panose="020F0502020204030204" pitchFamily="34" charset="0"/>
                        </a:rPr>
                        <a:t>7</a:t>
                      </a:r>
                    </a:p>
                  </a:txBody>
                  <a:tcPr marL="7674" marR="7674" marT="767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0" i="0" u="none" strike="noStrike">
                          <a:solidFill>
                            <a:srgbClr val="000000"/>
                          </a:solidFill>
                          <a:effectLst/>
                          <a:latin typeface="Calibri" panose="020F0502020204030204" pitchFamily="34" charset="0"/>
                        </a:rPr>
                        <a:t>7</a:t>
                      </a:r>
                    </a:p>
                  </a:txBody>
                  <a:tcPr marL="7674" marR="7674" marT="7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0" i="0" u="none" strike="noStrike">
                          <a:solidFill>
                            <a:srgbClr val="000000"/>
                          </a:solidFill>
                          <a:effectLst/>
                          <a:latin typeface="Calibri" panose="020F0502020204030204" pitchFamily="34" charset="0"/>
                        </a:rPr>
                        <a:t>2</a:t>
                      </a:r>
                    </a:p>
                  </a:txBody>
                  <a:tcPr marL="7674" marR="7674" marT="7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0" i="0" u="none" strike="noStrike">
                          <a:solidFill>
                            <a:srgbClr val="000000"/>
                          </a:solidFill>
                          <a:effectLst/>
                          <a:latin typeface="Calibri" panose="020F0502020204030204" pitchFamily="34" charset="0"/>
                        </a:rPr>
                        <a:t>-</a:t>
                      </a:r>
                    </a:p>
                  </a:txBody>
                  <a:tcPr marL="7674" marR="7674" marT="7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0" i="0" u="none" strike="noStrike">
                          <a:solidFill>
                            <a:srgbClr val="000000"/>
                          </a:solidFill>
                          <a:effectLst/>
                          <a:latin typeface="Calibri" panose="020F0502020204030204" pitchFamily="34" charset="0"/>
                        </a:rPr>
                        <a:t>21.01.2019</a:t>
                      </a:r>
                    </a:p>
                  </a:txBody>
                  <a:tcPr marL="7674" marR="7674" marT="767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0" i="0" u="none" strike="noStrike">
                          <a:solidFill>
                            <a:srgbClr val="000000"/>
                          </a:solidFill>
                          <a:effectLst/>
                          <a:latin typeface="Calibri" panose="020F0502020204030204" pitchFamily="34" charset="0"/>
                        </a:rPr>
                        <a:t>7</a:t>
                      </a:r>
                    </a:p>
                  </a:txBody>
                  <a:tcPr marL="7674" marR="7674" marT="767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0" i="0" u="none" strike="noStrike">
                          <a:solidFill>
                            <a:srgbClr val="000000"/>
                          </a:solidFill>
                          <a:effectLst/>
                          <a:latin typeface="Calibri" panose="020F0502020204030204" pitchFamily="34" charset="0"/>
                        </a:rPr>
                        <a:t>7</a:t>
                      </a:r>
                    </a:p>
                  </a:txBody>
                  <a:tcPr marL="7674" marR="7674" marT="7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0" i="0" u="none" strike="noStrike">
                          <a:solidFill>
                            <a:srgbClr val="000000"/>
                          </a:solidFill>
                          <a:effectLst/>
                          <a:latin typeface="Calibri" panose="020F0502020204030204" pitchFamily="34" charset="0"/>
                        </a:rPr>
                        <a:t>3</a:t>
                      </a:r>
                    </a:p>
                  </a:txBody>
                  <a:tcPr marL="7674" marR="7674" marT="7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0" i="0" u="none" strike="noStrike">
                          <a:solidFill>
                            <a:srgbClr val="000000"/>
                          </a:solidFill>
                          <a:effectLst/>
                          <a:latin typeface="Calibri" panose="020F0502020204030204" pitchFamily="34" charset="0"/>
                        </a:rPr>
                        <a:t>-</a:t>
                      </a:r>
                    </a:p>
                  </a:txBody>
                  <a:tcPr marL="7674" marR="7674" marT="7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0" i="0" u="none" strike="noStrike" dirty="0" smtClean="0">
                          <a:solidFill>
                            <a:srgbClr val="000000"/>
                          </a:solidFill>
                          <a:effectLst/>
                          <a:latin typeface="Calibri" panose="020F0502020204030204" pitchFamily="34" charset="0"/>
                        </a:rPr>
                        <a:t>31.05.2019</a:t>
                      </a:r>
                      <a:endParaRPr lang="tr-TR" sz="1800" b="0" i="0" u="none" strike="noStrike" dirty="0">
                        <a:solidFill>
                          <a:srgbClr val="000000"/>
                        </a:solidFill>
                        <a:effectLst/>
                        <a:latin typeface="Calibri" panose="020F0502020204030204" pitchFamily="34" charset="0"/>
                      </a:endParaRPr>
                    </a:p>
                  </a:txBody>
                  <a:tcPr marL="7674" marR="7674" marT="767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3405073814"/>
                  </a:ext>
                </a:extLst>
              </a:tr>
            </a:tbl>
          </a:graphicData>
        </a:graphic>
      </p:graphicFrame>
      <p:cxnSp>
        <p:nvCxnSpPr>
          <p:cNvPr id="7" name="Düz Bağlayıcı 6">
            <a:extLst>
              <a:ext uri="{FF2B5EF4-FFF2-40B4-BE49-F238E27FC236}">
                <a16:creationId xmlns:a16="http://schemas.microsoft.com/office/drawing/2014/main" id="{38BF896A-252B-4D40-88D6-BE7FA816F5A6}"/>
              </a:ext>
            </a:extLst>
          </p:cNvPr>
          <p:cNvCxnSpPr/>
          <p:nvPr/>
        </p:nvCxnSpPr>
        <p:spPr>
          <a:xfrm>
            <a:off x="492367" y="3953022"/>
            <a:ext cx="8370279" cy="0"/>
          </a:xfrm>
          <a:prstGeom prst="line">
            <a:avLst/>
          </a:prstGeom>
        </p:spPr>
        <p:style>
          <a:lnRef idx="1">
            <a:schemeClr val="accent1"/>
          </a:lnRef>
          <a:fillRef idx="0">
            <a:schemeClr val="accent1"/>
          </a:fillRef>
          <a:effectRef idx="0">
            <a:schemeClr val="accent1"/>
          </a:effectRef>
          <a:fontRef idx="minor">
            <a:schemeClr val="tx1"/>
          </a:fontRef>
        </p:style>
      </p:cxnSp>
      <p:pic>
        <p:nvPicPr>
          <p:cNvPr id="6" name="Resim 5"/>
          <p:cNvPicPr>
            <a:picLocks noChangeAspect="1"/>
          </p:cNvPicPr>
          <p:nvPr/>
        </p:nvPicPr>
        <p:blipFill>
          <a:blip r:embed="rId2"/>
          <a:stretch>
            <a:fillRect/>
          </a:stretch>
        </p:blipFill>
        <p:spPr>
          <a:xfrm>
            <a:off x="219809" y="140677"/>
            <a:ext cx="958360" cy="866688"/>
          </a:xfrm>
          <a:prstGeom prst="rect">
            <a:avLst/>
          </a:prstGeom>
        </p:spPr>
      </p:pic>
      <p:cxnSp>
        <p:nvCxnSpPr>
          <p:cNvPr id="8" name="Düz Bağlayıcı 7"/>
          <p:cNvCxnSpPr/>
          <p:nvPr/>
        </p:nvCxnSpPr>
        <p:spPr>
          <a:xfrm>
            <a:off x="0" y="964160"/>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flipV="1">
            <a:off x="1038717" y="976703"/>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30756568"/>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ikdörtgen 1"/>
          <p:cNvSpPr/>
          <p:nvPr/>
        </p:nvSpPr>
        <p:spPr>
          <a:xfrm>
            <a:off x="562708" y="1152984"/>
            <a:ext cx="8083352" cy="461665"/>
          </a:xfrm>
          <a:prstGeom prst="rect">
            <a:avLst/>
          </a:prstGeom>
        </p:spPr>
        <p:txBody>
          <a:bodyPr wrap="square">
            <a:spAutoFit/>
          </a:bodyPr>
          <a:lstStyle/>
          <a:p>
            <a:pPr algn="ctr"/>
            <a:r>
              <a:rPr lang="tr-TR" sz="2400" b="1" dirty="0">
                <a:solidFill>
                  <a:srgbClr val="FF0000"/>
                </a:solidFill>
              </a:rPr>
              <a:t>ÜST ÖĞRENİM İNTİBAKLARI</a:t>
            </a:r>
            <a:endParaRPr lang="tr-TR" sz="2400" dirty="0"/>
          </a:p>
        </p:txBody>
      </p:sp>
      <p:sp>
        <p:nvSpPr>
          <p:cNvPr id="3" name="Dikdörtgen 2"/>
          <p:cNvSpPr/>
          <p:nvPr/>
        </p:nvSpPr>
        <p:spPr>
          <a:xfrm>
            <a:off x="369277" y="1614649"/>
            <a:ext cx="8276783" cy="5324535"/>
          </a:xfrm>
          <a:prstGeom prst="rect">
            <a:avLst/>
          </a:prstGeom>
        </p:spPr>
        <p:txBody>
          <a:bodyPr wrap="square">
            <a:spAutoFit/>
          </a:bodyPr>
          <a:lstStyle/>
          <a:p>
            <a:pPr algn="just"/>
            <a:r>
              <a:rPr lang="tr-TR" sz="2000" b="1" dirty="0"/>
              <a:t>Memuriyete atandıktan sonra memuriyetleri sırasında bir üst öğrenimi bitirenlerin üst öğrenim </a:t>
            </a:r>
            <a:r>
              <a:rPr lang="tr-TR" sz="2000" b="1" dirty="0" err="1" smtClean="0"/>
              <a:t>intibaklarıı</a:t>
            </a:r>
            <a:r>
              <a:rPr lang="tr-TR" sz="2000" b="1" dirty="0" smtClean="0"/>
              <a:t> emsale </a:t>
            </a:r>
            <a:r>
              <a:rPr lang="tr-TR" sz="2000" b="1" dirty="0"/>
              <a:t>tabi tutulmak suretiyle </a:t>
            </a:r>
            <a:r>
              <a:rPr lang="tr-TR" sz="2000" b="1" dirty="0" smtClean="0"/>
              <a:t>derece ve kademelerinde değerlendirilir.(</a:t>
            </a:r>
            <a:r>
              <a:rPr lang="tr-TR" sz="2000" b="1" dirty="0" smtClean="0">
                <a:solidFill>
                  <a:srgbClr val="FF0000"/>
                </a:solidFill>
              </a:rPr>
              <a:t>657 S.K.36-12/d mad.)</a:t>
            </a:r>
          </a:p>
          <a:p>
            <a:pPr marL="285750" indent="-285750" algn="just">
              <a:buFont typeface="Wingdings" panose="05000000000000000000" pitchFamily="2" charset="2"/>
              <a:buChar char="Ø"/>
            </a:pPr>
            <a:endParaRPr lang="tr-TR" sz="2000" b="1" dirty="0" smtClean="0"/>
          </a:p>
          <a:p>
            <a:pPr algn="just"/>
            <a:r>
              <a:rPr lang="tr-TR" sz="2000" b="1" dirty="0" smtClean="0">
                <a:solidFill>
                  <a:srgbClr val="FF0000"/>
                </a:solidFill>
              </a:rPr>
              <a:t>Emsal kişi</a:t>
            </a:r>
            <a:r>
              <a:rPr lang="tr-TR" sz="2000" b="1" dirty="0" smtClean="0"/>
              <a:t>: Görevde </a:t>
            </a:r>
            <a:r>
              <a:rPr lang="tr-TR" sz="2000" b="1" dirty="0"/>
              <a:t>iken üst öğrenimi bitiren memurun emsali, aynı üst öğrenimi tahsile ara vermeden başlayan ve normal süresi içinde bitirdikten sonra memuriyete giren </a:t>
            </a:r>
            <a:r>
              <a:rPr lang="tr-TR" sz="2000" b="1" dirty="0" smtClean="0"/>
              <a:t>kişidir.</a:t>
            </a:r>
          </a:p>
          <a:p>
            <a:pPr marL="285750" indent="-285750" algn="just">
              <a:buFont typeface="Wingdings" panose="05000000000000000000" pitchFamily="2" charset="2"/>
              <a:buChar char="Ø"/>
            </a:pPr>
            <a:endParaRPr lang="tr-TR" sz="2000" b="1" dirty="0"/>
          </a:p>
          <a:p>
            <a:pPr algn="just"/>
            <a:r>
              <a:rPr lang="tr-TR" sz="2000" b="1" dirty="0"/>
              <a:t>Üst öğrenim intibakı  </a:t>
            </a:r>
            <a:r>
              <a:rPr lang="tr-TR" sz="2000" b="1"/>
              <a:t>yapılan </a:t>
            </a:r>
            <a:r>
              <a:rPr lang="tr-TR" sz="2000" b="1" smtClean="0"/>
              <a:t>memurların, </a:t>
            </a:r>
            <a:r>
              <a:rPr lang="tr-TR" sz="2000" b="1" dirty="0"/>
              <a:t>memuriyetleri sırasında almış oldukları ilave kademe ve dereceler de emsal hesaplamasında derece ve kademelerine eklenir</a:t>
            </a:r>
            <a:r>
              <a:rPr lang="tr-TR" sz="2000" b="1" dirty="0" smtClean="0"/>
              <a:t>. Uyarma, kınama ve aylıktan kesme cezaları dikkate alınmaz. Sadece Kademe ilerlemesinin durdurulması disiplin cezası dikkate alınır.</a:t>
            </a:r>
            <a:endParaRPr lang="tr-TR" sz="2000" b="1" dirty="0"/>
          </a:p>
          <a:p>
            <a:pPr algn="just"/>
            <a:r>
              <a:rPr lang="tr-TR" sz="2000" b="1" dirty="0" smtClean="0">
                <a:solidFill>
                  <a:srgbClr val="FF0000"/>
                </a:solidFill>
              </a:rPr>
              <a:t>Üst </a:t>
            </a:r>
            <a:r>
              <a:rPr lang="tr-TR" sz="2000" b="1" dirty="0">
                <a:solidFill>
                  <a:srgbClr val="FF0000"/>
                </a:solidFill>
              </a:rPr>
              <a:t>öğrenim </a:t>
            </a:r>
            <a:r>
              <a:rPr lang="tr-TR" sz="2000" b="1" dirty="0" smtClean="0">
                <a:solidFill>
                  <a:srgbClr val="FF0000"/>
                </a:solidFill>
              </a:rPr>
              <a:t>emsal hizmetinin hesaplanmasında </a:t>
            </a:r>
            <a:r>
              <a:rPr lang="tr-TR" sz="2000" b="1" dirty="0">
                <a:solidFill>
                  <a:srgbClr val="FF0000"/>
                </a:solidFill>
              </a:rPr>
              <a:t>hesaplama tarihi </a:t>
            </a:r>
            <a:r>
              <a:rPr lang="tr-TR" sz="2000" b="1" dirty="0" smtClean="0">
                <a:solidFill>
                  <a:srgbClr val="FF0000"/>
                </a:solidFill>
              </a:rPr>
              <a:t>olarak;</a:t>
            </a:r>
          </a:p>
          <a:p>
            <a:pPr algn="just"/>
            <a:r>
              <a:rPr lang="tr-TR" sz="2000" b="1" dirty="0" smtClean="0"/>
              <a:t>Ortaokul ve Liselerde  </a:t>
            </a:r>
            <a:r>
              <a:rPr lang="tr-TR" sz="2000" b="1" dirty="0">
                <a:solidFill>
                  <a:srgbClr val="FF0000"/>
                </a:solidFill>
              </a:rPr>
              <a:t>30 </a:t>
            </a:r>
            <a:r>
              <a:rPr lang="tr-TR" sz="2000" b="1" dirty="0" smtClean="0">
                <a:solidFill>
                  <a:srgbClr val="FF0000"/>
                </a:solidFill>
              </a:rPr>
              <a:t>Haziran</a:t>
            </a:r>
            <a:r>
              <a:rPr lang="tr-TR" sz="2000" b="1" dirty="0" smtClean="0"/>
              <a:t>;</a:t>
            </a:r>
          </a:p>
          <a:p>
            <a:pPr marL="285750" indent="-285750" algn="just">
              <a:buFont typeface="Wingdings" panose="05000000000000000000" pitchFamily="2" charset="2"/>
              <a:buChar char="Ø"/>
            </a:pPr>
            <a:endParaRPr lang="tr-TR" sz="2000" b="1" dirty="0" smtClean="0"/>
          </a:p>
          <a:p>
            <a:pPr algn="just"/>
            <a:r>
              <a:rPr lang="tr-TR" sz="2000" b="1" dirty="0" smtClean="0"/>
              <a:t>Yüksekokul </a:t>
            </a:r>
            <a:r>
              <a:rPr lang="tr-TR" sz="2000" b="1" dirty="0"/>
              <a:t>ve Fakültelerde  </a:t>
            </a:r>
            <a:r>
              <a:rPr lang="tr-TR" sz="2000" b="1" dirty="0" smtClean="0">
                <a:solidFill>
                  <a:srgbClr val="FF0000"/>
                </a:solidFill>
              </a:rPr>
              <a:t>31 </a:t>
            </a:r>
            <a:r>
              <a:rPr lang="tr-TR" sz="2000" b="1" dirty="0">
                <a:solidFill>
                  <a:srgbClr val="FF0000"/>
                </a:solidFill>
              </a:rPr>
              <a:t>Temmuz </a:t>
            </a:r>
            <a:r>
              <a:rPr lang="tr-TR" sz="2000" b="1" dirty="0"/>
              <a:t>t</a:t>
            </a:r>
            <a:r>
              <a:rPr lang="tr-TR" sz="2000" b="1" dirty="0" smtClean="0"/>
              <a:t>arihi </a:t>
            </a:r>
            <a:r>
              <a:rPr lang="tr-TR" sz="2000" b="1" dirty="0"/>
              <a:t>esas alınır</a:t>
            </a:r>
            <a:r>
              <a:rPr lang="tr-TR" sz="2000" b="1" dirty="0" smtClean="0"/>
              <a:t>.</a:t>
            </a:r>
            <a:endParaRPr lang="tr-TR" sz="2000" b="1" dirty="0"/>
          </a:p>
        </p:txBody>
      </p:sp>
      <p:sp>
        <p:nvSpPr>
          <p:cNvPr id="4" name="Metin kutusu 3">
            <a:extLst>
              <a:ext uri="{FF2B5EF4-FFF2-40B4-BE49-F238E27FC236}">
                <a16:creationId xmlns:a16="http://schemas.microsoft.com/office/drawing/2014/main" id="{AC00B55D-B5C8-4397-B1AA-6A882AC79C4E}"/>
              </a:ext>
            </a:extLst>
          </p:cNvPr>
          <p:cNvSpPr txBox="1"/>
          <p:nvPr/>
        </p:nvSpPr>
        <p:spPr>
          <a:xfrm>
            <a:off x="1266092" y="140677"/>
            <a:ext cx="7379968" cy="954107"/>
          </a:xfrm>
          <a:prstGeom prst="rect">
            <a:avLst/>
          </a:prstGeom>
          <a:noFill/>
        </p:spPr>
        <p:txBody>
          <a:bodyPr wrap="square" rtlCol="0">
            <a:spAutoFit/>
          </a:bodyPr>
          <a:lstStyle/>
          <a:p>
            <a:pPr algn="ctr"/>
            <a:endParaRPr lang="tr-TR" sz="2800" dirty="0" smtClean="0">
              <a:solidFill>
                <a:srgbClr val="C00000"/>
              </a:solidFill>
            </a:endParaRPr>
          </a:p>
          <a:p>
            <a:pPr algn="ctr"/>
            <a:r>
              <a:rPr lang="tr-TR" sz="2800" b="1" dirty="0" smtClean="0">
                <a:solidFill>
                  <a:srgbClr val="C00000"/>
                </a:solidFill>
              </a:rPr>
              <a:t>KADRO </a:t>
            </a:r>
            <a:r>
              <a:rPr lang="tr-TR" sz="2800" b="1" dirty="0">
                <a:solidFill>
                  <a:srgbClr val="C00000"/>
                </a:solidFill>
              </a:rPr>
              <a:t>VE TERFİ İŞLEMLERİ DAİRE BAŞKANLIĞI</a:t>
            </a:r>
          </a:p>
        </p:txBody>
      </p:sp>
      <p:pic>
        <p:nvPicPr>
          <p:cNvPr id="5" name="Resim 4"/>
          <p:cNvPicPr>
            <a:picLocks noChangeAspect="1"/>
          </p:cNvPicPr>
          <p:nvPr/>
        </p:nvPicPr>
        <p:blipFill>
          <a:blip r:embed="rId2"/>
          <a:stretch>
            <a:fillRect/>
          </a:stretch>
        </p:blipFill>
        <p:spPr>
          <a:xfrm>
            <a:off x="261370" y="76399"/>
            <a:ext cx="975946" cy="937027"/>
          </a:xfrm>
          <a:prstGeom prst="rect">
            <a:avLst/>
          </a:prstGeom>
        </p:spPr>
      </p:pic>
      <p:cxnSp>
        <p:nvCxnSpPr>
          <p:cNvPr id="6" name="Düz Bağlayıcı 5"/>
          <p:cNvCxnSpPr/>
          <p:nvPr/>
        </p:nvCxnSpPr>
        <p:spPr>
          <a:xfrm flipV="1">
            <a:off x="1038717" y="976703"/>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a:off x="0" y="964160"/>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0119811"/>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Dikdörtgen 2"/>
          <p:cNvSpPr/>
          <p:nvPr/>
        </p:nvSpPr>
        <p:spPr>
          <a:xfrm>
            <a:off x="1026942" y="1189197"/>
            <a:ext cx="7379968" cy="461665"/>
          </a:xfrm>
          <a:prstGeom prst="rect">
            <a:avLst/>
          </a:prstGeom>
        </p:spPr>
        <p:txBody>
          <a:bodyPr wrap="square">
            <a:spAutoFit/>
          </a:bodyPr>
          <a:lstStyle/>
          <a:p>
            <a:pPr algn="ctr"/>
            <a:r>
              <a:rPr lang="tr-TR" sz="2400" b="1" dirty="0">
                <a:solidFill>
                  <a:srgbClr val="FF0000"/>
                </a:solidFill>
              </a:rPr>
              <a:t>UYGULAMA  ÖRNEKLERİ</a:t>
            </a:r>
            <a:endParaRPr lang="tr-TR" sz="2400" dirty="0"/>
          </a:p>
        </p:txBody>
      </p:sp>
      <p:sp>
        <p:nvSpPr>
          <p:cNvPr id="4" name="Metin kutusu 3">
            <a:extLst>
              <a:ext uri="{FF2B5EF4-FFF2-40B4-BE49-F238E27FC236}">
                <a16:creationId xmlns:a16="http://schemas.microsoft.com/office/drawing/2014/main" id="{BCE2C233-19EE-4E8C-9E81-08B493831E3C}"/>
              </a:ext>
            </a:extLst>
          </p:cNvPr>
          <p:cNvSpPr txBox="1"/>
          <p:nvPr/>
        </p:nvSpPr>
        <p:spPr>
          <a:xfrm>
            <a:off x="1266092" y="140677"/>
            <a:ext cx="7379968" cy="954107"/>
          </a:xfrm>
          <a:prstGeom prst="rect">
            <a:avLst/>
          </a:prstGeom>
          <a:noFill/>
        </p:spPr>
        <p:txBody>
          <a:bodyPr wrap="square" rtlCol="0">
            <a:spAutoFit/>
          </a:bodyPr>
          <a:lstStyle/>
          <a:p>
            <a:pPr algn="ctr"/>
            <a:endParaRPr lang="tr-TR" sz="2800" dirty="0" smtClean="0">
              <a:solidFill>
                <a:srgbClr val="C00000"/>
              </a:solidFill>
            </a:endParaRPr>
          </a:p>
          <a:p>
            <a:pPr algn="ctr"/>
            <a:r>
              <a:rPr lang="tr-TR" sz="2800" dirty="0" smtClean="0">
                <a:solidFill>
                  <a:srgbClr val="C00000"/>
                </a:solidFill>
              </a:rPr>
              <a:t>KADRO </a:t>
            </a:r>
            <a:r>
              <a:rPr lang="tr-TR" sz="2800" dirty="0">
                <a:solidFill>
                  <a:srgbClr val="C00000"/>
                </a:solidFill>
              </a:rPr>
              <a:t>VE TERFİ İŞLEMLERİ DAİRE BAŞKANLIĞI</a:t>
            </a:r>
          </a:p>
        </p:txBody>
      </p:sp>
      <p:graphicFrame>
        <p:nvGraphicFramePr>
          <p:cNvPr id="5" name="Tablo 4">
            <a:extLst>
              <a:ext uri="{FF2B5EF4-FFF2-40B4-BE49-F238E27FC236}">
                <a16:creationId xmlns:a16="http://schemas.microsoft.com/office/drawing/2014/main" id="{225CDF2E-79A9-494C-B9FF-3AB3029E366D}"/>
              </a:ext>
            </a:extLst>
          </p:cNvPr>
          <p:cNvGraphicFramePr>
            <a:graphicFrameLocks noGrp="1"/>
          </p:cNvGraphicFramePr>
          <p:nvPr>
            <p:extLst>
              <p:ext uri="{D42A27DB-BD31-4B8C-83A1-F6EECF244321}">
                <p14:modId xmlns:p14="http://schemas.microsoft.com/office/powerpoint/2010/main" val="4036765933"/>
              </p:ext>
            </p:extLst>
          </p:nvPr>
        </p:nvGraphicFramePr>
        <p:xfrm>
          <a:off x="571500" y="1650862"/>
          <a:ext cx="8074560" cy="5232107"/>
        </p:xfrm>
        <a:graphic>
          <a:graphicData uri="http://schemas.openxmlformats.org/drawingml/2006/table">
            <a:tbl>
              <a:tblPr/>
              <a:tblGrid>
                <a:gridCol w="3669781">
                  <a:extLst>
                    <a:ext uri="{9D8B030D-6E8A-4147-A177-3AD203B41FA5}">
                      <a16:colId xmlns:a16="http://schemas.microsoft.com/office/drawing/2014/main" val="3161361404"/>
                    </a:ext>
                  </a:extLst>
                </a:gridCol>
                <a:gridCol w="2111166">
                  <a:extLst>
                    <a:ext uri="{9D8B030D-6E8A-4147-A177-3AD203B41FA5}">
                      <a16:colId xmlns:a16="http://schemas.microsoft.com/office/drawing/2014/main" val="3666755390"/>
                    </a:ext>
                  </a:extLst>
                </a:gridCol>
                <a:gridCol w="2293613">
                  <a:extLst>
                    <a:ext uri="{9D8B030D-6E8A-4147-A177-3AD203B41FA5}">
                      <a16:colId xmlns:a16="http://schemas.microsoft.com/office/drawing/2014/main" val="1305347980"/>
                    </a:ext>
                  </a:extLst>
                </a:gridCol>
              </a:tblGrid>
              <a:tr h="307315">
                <a:tc>
                  <a:txBody>
                    <a:bodyPr/>
                    <a:lstStyle/>
                    <a:p>
                      <a:pPr algn="l" fontAlgn="b"/>
                      <a:r>
                        <a:rPr lang="tr-TR" sz="1800" b="1" i="0" u="none" strike="noStrike" dirty="0" err="1" smtClean="0">
                          <a:solidFill>
                            <a:srgbClr val="000000"/>
                          </a:solidFill>
                          <a:effectLst/>
                          <a:latin typeface="Calibri" panose="020F0502020204030204" pitchFamily="34" charset="0"/>
                        </a:rPr>
                        <a:t>Öğrenimİ</a:t>
                      </a:r>
                      <a:r>
                        <a:rPr lang="tr-TR" sz="1800" b="1" i="0" u="none" strike="noStrike" dirty="0" smtClean="0">
                          <a:solidFill>
                            <a:srgbClr val="000000"/>
                          </a:solidFill>
                          <a:effectLst/>
                          <a:latin typeface="Calibri" panose="020F0502020204030204" pitchFamily="34" charset="0"/>
                        </a:rPr>
                        <a:t> </a:t>
                      </a:r>
                      <a:r>
                        <a:rPr lang="tr-TR" sz="1800" b="1" i="0" u="none" strike="noStrike" dirty="0">
                          <a:solidFill>
                            <a:srgbClr val="000000"/>
                          </a:solidFill>
                          <a:effectLst/>
                          <a:latin typeface="Calibri" panose="020F0502020204030204" pitchFamily="34" charset="0"/>
                        </a:rPr>
                        <a:t>ve Tarihi</a:t>
                      </a:r>
                    </a:p>
                  </a:txBody>
                  <a:tcPr marL="9525" marR="9525" marT="9525" marB="0" anchor="b">
                    <a:lnL>
                      <a:noFill/>
                    </a:lnL>
                    <a:lnR>
                      <a:noFill/>
                    </a:lnR>
                    <a:lnT>
                      <a:noFill/>
                    </a:lnT>
                    <a:lnB>
                      <a:noFill/>
                    </a:lnB>
                  </a:tcPr>
                </a:tc>
                <a:tc>
                  <a:txBody>
                    <a:bodyPr/>
                    <a:lstStyle/>
                    <a:p>
                      <a:pPr algn="l" fontAlgn="b"/>
                      <a:r>
                        <a:rPr lang="tr-TR" sz="1800" b="1" i="0" u="none" strike="noStrike" dirty="0">
                          <a:solidFill>
                            <a:srgbClr val="000000"/>
                          </a:solidFill>
                          <a:effectLst/>
                          <a:latin typeface="Calibri" panose="020F0502020204030204" pitchFamily="34" charset="0"/>
                        </a:rPr>
                        <a:t>: </a:t>
                      </a:r>
                      <a:r>
                        <a:rPr lang="tr-TR" sz="1800" b="1" i="0" u="none" strike="noStrike" dirty="0" smtClean="0">
                          <a:solidFill>
                            <a:srgbClr val="000000"/>
                          </a:solidFill>
                          <a:effectLst/>
                          <a:latin typeface="Calibri" panose="020F0502020204030204" pitchFamily="34" charset="0"/>
                        </a:rPr>
                        <a:t>İlkokul-30.06.1982</a:t>
                      </a:r>
                      <a:endParaRPr lang="tr-TR" sz="18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tr-TR" sz="18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162526447"/>
                  </a:ext>
                </a:extLst>
              </a:tr>
              <a:tr h="307315">
                <a:tc>
                  <a:txBody>
                    <a:bodyPr/>
                    <a:lstStyle/>
                    <a:p>
                      <a:pPr algn="l" fontAlgn="b"/>
                      <a:r>
                        <a:rPr lang="tr-TR" sz="1800" b="1" i="0" u="none" strike="noStrike" dirty="0">
                          <a:solidFill>
                            <a:srgbClr val="000000"/>
                          </a:solidFill>
                          <a:effectLst/>
                          <a:latin typeface="Calibri" panose="020F0502020204030204" pitchFamily="34" charset="0"/>
                        </a:rPr>
                        <a:t>Memuriyete Başlama Tarihi</a:t>
                      </a:r>
                    </a:p>
                  </a:txBody>
                  <a:tcPr marL="9525" marR="9525" marT="9525" marB="0" anchor="b">
                    <a:lnL>
                      <a:noFill/>
                    </a:lnL>
                    <a:lnR>
                      <a:noFill/>
                    </a:lnR>
                    <a:lnT>
                      <a:noFill/>
                    </a:lnT>
                    <a:lnB>
                      <a:noFill/>
                    </a:lnB>
                  </a:tcPr>
                </a:tc>
                <a:tc>
                  <a:txBody>
                    <a:bodyPr/>
                    <a:lstStyle/>
                    <a:p>
                      <a:pPr algn="l" fontAlgn="b"/>
                      <a:r>
                        <a:rPr lang="tr-TR" sz="1800" b="1" i="0" u="none" strike="noStrike" dirty="0">
                          <a:solidFill>
                            <a:srgbClr val="000000"/>
                          </a:solidFill>
                          <a:effectLst/>
                          <a:latin typeface="Calibri" panose="020F0502020204030204" pitchFamily="34" charset="0"/>
                        </a:rPr>
                        <a:t>: </a:t>
                      </a:r>
                      <a:r>
                        <a:rPr lang="tr-TR" sz="1800" b="1" i="0" u="none" strike="noStrike" dirty="0" smtClean="0">
                          <a:solidFill>
                            <a:srgbClr val="000000"/>
                          </a:solidFill>
                          <a:effectLst/>
                          <a:latin typeface="Calibri" panose="020F0502020204030204" pitchFamily="34" charset="0"/>
                        </a:rPr>
                        <a:t>14.10.1984</a:t>
                      </a:r>
                      <a:endParaRPr lang="tr-TR" sz="18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tr-TR" sz="1800" b="1"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565612305"/>
                  </a:ext>
                </a:extLst>
              </a:tr>
              <a:tr h="307315">
                <a:tc>
                  <a:txBody>
                    <a:bodyPr/>
                    <a:lstStyle/>
                    <a:p>
                      <a:pPr algn="l" fontAlgn="b"/>
                      <a:r>
                        <a:rPr lang="tr-TR" sz="1800" b="1" i="0" u="none" strike="noStrike">
                          <a:solidFill>
                            <a:srgbClr val="000000"/>
                          </a:solidFill>
                          <a:effectLst/>
                          <a:latin typeface="Calibri" panose="020F0502020204030204" pitchFamily="34" charset="0"/>
                        </a:rPr>
                        <a:t>Memuriyette iken Bitirilen Öğrenim</a:t>
                      </a:r>
                    </a:p>
                  </a:txBody>
                  <a:tcPr marL="9525" marR="9525" marT="9525" marB="0" anchor="b">
                    <a:lnL>
                      <a:noFill/>
                    </a:lnL>
                    <a:lnR>
                      <a:noFill/>
                    </a:lnR>
                    <a:lnT>
                      <a:noFill/>
                    </a:lnT>
                    <a:lnB>
                      <a:noFill/>
                    </a:lnB>
                  </a:tcPr>
                </a:tc>
                <a:tc gridSpan="2">
                  <a:txBody>
                    <a:bodyPr/>
                    <a:lstStyle/>
                    <a:p>
                      <a:pPr algn="l" fontAlgn="b"/>
                      <a:r>
                        <a:rPr lang="tr-TR" sz="1800" b="1" i="0" u="none" strike="noStrike" dirty="0">
                          <a:solidFill>
                            <a:srgbClr val="000000"/>
                          </a:solidFill>
                          <a:effectLst/>
                          <a:latin typeface="Calibri" panose="020F0502020204030204" pitchFamily="34" charset="0"/>
                        </a:rPr>
                        <a:t>: </a:t>
                      </a:r>
                      <a:r>
                        <a:rPr lang="tr-TR" sz="1800" b="1" i="0" u="none" strike="noStrike" dirty="0" smtClean="0">
                          <a:solidFill>
                            <a:srgbClr val="000000"/>
                          </a:solidFill>
                          <a:effectLst/>
                          <a:latin typeface="Calibri" panose="020F0502020204030204" pitchFamily="34" charset="0"/>
                        </a:rPr>
                        <a:t>Ortaokul-30.06.1996</a:t>
                      </a:r>
                      <a:endParaRPr lang="tr-TR" sz="18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hMerge="1">
                  <a:txBody>
                    <a:bodyPr/>
                    <a:lstStyle/>
                    <a:p>
                      <a:endParaRPr lang="tr-TR"/>
                    </a:p>
                  </a:txBody>
                  <a:tcPr/>
                </a:tc>
                <a:extLst>
                  <a:ext uri="{0D108BD9-81ED-4DB2-BD59-A6C34878D82A}">
                    <a16:rowId xmlns:a16="http://schemas.microsoft.com/office/drawing/2014/main" val="2965244376"/>
                  </a:ext>
                </a:extLst>
              </a:tr>
              <a:tr h="307315">
                <a:tc>
                  <a:txBody>
                    <a:bodyPr/>
                    <a:lstStyle/>
                    <a:p>
                      <a:pPr algn="l" fontAlgn="b"/>
                      <a:r>
                        <a:rPr lang="tr-TR" sz="1800" b="1" i="0" u="none" strike="noStrike" dirty="0">
                          <a:solidFill>
                            <a:srgbClr val="000000"/>
                          </a:solidFill>
                          <a:effectLst/>
                          <a:latin typeface="Calibri" panose="020F0502020204030204" pitchFamily="34" charset="0"/>
                        </a:rPr>
                        <a:t>Son Derece ve Kademesi</a:t>
                      </a:r>
                    </a:p>
                  </a:txBody>
                  <a:tcPr marL="9525" marR="9525" marT="9525" marB="0" anchor="b">
                    <a:lnL>
                      <a:noFill/>
                    </a:lnL>
                    <a:lnR>
                      <a:noFill/>
                    </a:lnR>
                    <a:lnT>
                      <a:noFill/>
                    </a:lnT>
                    <a:lnB>
                      <a:noFill/>
                    </a:lnB>
                  </a:tcPr>
                </a:tc>
                <a:tc>
                  <a:txBody>
                    <a:bodyPr/>
                    <a:lstStyle/>
                    <a:p>
                      <a:pPr algn="l" fontAlgn="b"/>
                      <a:r>
                        <a:rPr lang="tr-TR" sz="1800" b="1" i="0" u="none" strike="noStrike" dirty="0">
                          <a:solidFill>
                            <a:srgbClr val="000000"/>
                          </a:solidFill>
                          <a:effectLst/>
                          <a:latin typeface="Calibri" panose="020F0502020204030204" pitchFamily="34" charset="0"/>
                        </a:rPr>
                        <a:t>: </a:t>
                      </a:r>
                      <a:r>
                        <a:rPr lang="tr-TR" sz="1800" b="1" i="0" u="none" strike="noStrike" dirty="0" smtClean="0">
                          <a:solidFill>
                            <a:srgbClr val="000000"/>
                          </a:solidFill>
                          <a:effectLst/>
                          <a:latin typeface="Calibri" panose="020F0502020204030204" pitchFamily="34" charset="0"/>
                        </a:rPr>
                        <a:t>11/3    (14.10.1995)</a:t>
                      </a:r>
                      <a:endParaRPr lang="tr-TR" sz="18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tr-TR" sz="18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386654623"/>
                  </a:ext>
                </a:extLst>
              </a:tr>
              <a:tr h="307315">
                <a:tc>
                  <a:txBody>
                    <a:bodyPr/>
                    <a:lstStyle/>
                    <a:p>
                      <a:pPr algn="l" fontAlgn="b"/>
                      <a:r>
                        <a:rPr lang="tr-TR" sz="1800" b="1" i="0" u="none" strike="noStrike" dirty="0" smtClean="0">
                          <a:solidFill>
                            <a:srgbClr val="000000"/>
                          </a:solidFill>
                          <a:effectLst/>
                          <a:latin typeface="Calibri" panose="020F0502020204030204" pitchFamily="34" charset="0"/>
                        </a:rPr>
                        <a:t>458</a:t>
                      </a:r>
                      <a:r>
                        <a:rPr lang="tr-TR" sz="1800" b="1" i="0" u="none" strike="noStrike" baseline="0" dirty="0" smtClean="0">
                          <a:solidFill>
                            <a:srgbClr val="000000"/>
                          </a:solidFill>
                          <a:effectLst/>
                          <a:latin typeface="Calibri" panose="020F0502020204030204" pitchFamily="34" charset="0"/>
                        </a:rPr>
                        <a:t> </a:t>
                      </a:r>
                      <a:r>
                        <a:rPr lang="tr-TR" sz="1800" b="1" i="0" u="none" strike="noStrike" baseline="0" dirty="0" err="1" smtClean="0">
                          <a:solidFill>
                            <a:srgbClr val="000000"/>
                          </a:solidFill>
                          <a:effectLst/>
                          <a:latin typeface="Calibri" panose="020F0502020204030204" pitchFamily="34" charset="0"/>
                        </a:rPr>
                        <a:t>S.K.H.K.dan</a:t>
                      </a:r>
                      <a:r>
                        <a:rPr lang="tr-TR" sz="1800" b="1" i="0" u="none" strike="noStrike" dirty="0" smtClean="0">
                          <a:solidFill>
                            <a:srgbClr val="000000"/>
                          </a:solidFill>
                          <a:effectLst/>
                          <a:latin typeface="Calibri" panose="020F0502020204030204" pitchFamily="34" charset="0"/>
                        </a:rPr>
                        <a:t> </a:t>
                      </a:r>
                      <a:r>
                        <a:rPr lang="tr-TR" sz="1800" b="1" i="0" u="none" strike="noStrike" dirty="0">
                          <a:solidFill>
                            <a:srgbClr val="000000"/>
                          </a:solidFill>
                          <a:effectLst/>
                          <a:latin typeface="Calibri" panose="020F0502020204030204" pitchFamily="34" charset="0"/>
                        </a:rPr>
                        <a:t>yararlandı</a:t>
                      </a:r>
                    </a:p>
                  </a:txBody>
                  <a:tcPr marL="9525" marR="9525" marT="9525" marB="0" anchor="b">
                    <a:lnL>
                      <a:noFill/>
                    </a:lnL>
                    <a:lnR>
                      <a:noFill/>
                    </a:lnR>
                    <a:lnT>
                      <a:noFill/>
                    </a:lnT>
                    <a:lnB>
                      <a:noFill/>
                    </a:lnB>
                  </a:tcPr>
                </a:tc>
                <a:tc>
                  <a:txBody>
                    <a:bodyPr/>
                    <a:lstStyle/>
                    <a:p>
                      <a:pPr algn="l" fontAlgn="b"/>
                      <a:r>
                        <a:rPr lang="tr-TR" sz="1800" b="1" i="0" u="none" strike="noStrike" dirty="0">
                          <a:solidFill>
                            <a:srgbClr val="000000"/>
                          </a:solidFill>
                          <a:effectLst/>
                          <a:latin typeface="Calibri" panose="020F0502020204030204" pitchFamily="34" charset="0"/>
                        </a:rPr>
                        <a:t>: </a:t>
                      </a:r>
                      <a:r>
                        <a:rPr lang="tr-TR" sz="1800" b="1" i="0" u="none" strike="noStrike" dirty="0" smtClean="0">
                          <a:solidFill>
                            <a:srgbClr val="000000"/>
                          </a:solidFill>
                          <a:effectLst/>
                          <a:latin typeface="Calibri" panose="020F0502020204030204" pitchFamily="34" charset="0"/>
                        </a:rPr>
                        <a:t>15.10.1991</a:t>
                      </a:r>
                      <a:endParaRPr lang="tr-TR" sz="18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tr-TR" sz="18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052986374"/>
                  </a:ext>
                </a:extLst>
              </a:tr>
              <a:tr h="307315">
                <a:tc>
                  <a:txBody>
                    <a:bodyPr/>
                    <a:lstStyle/>
                    <a:p>
                      <a:pPr algn="l" fontAlgn="b"/>
                      <a:endParaRPr lang="tr-TR" sz="18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tr-TR" sz="1800" b="1"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tr-TR" sz="18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925853107"/>
                  </a:ext>
                </a:extLst>
              </a:tr>
              <a:tr h="307315">
                <a:tc gridSpan="3">
                  <a:txBody>
                    <a:bodyPr/>
                    <a:lstStyle/>
                    <a:p>
                      <a:pPr algn="ctr" fontAlgn="ctr"/>
                      <a:r>
                        <a:rPr lang="tr-TR" sz="1800" b="1" i="0" u="none" strike="noStrike" dirty="0" smtClean="0">
                          <a:solidFill>
                            <a:srgbClr val="FF0000"/>
                          </a:solidFill>
                          <a:effectLst/>
                          <a:latin typeface="Calibri" panose="020F0502020204030204" pitchFamily="34" charset="0"/>
                        </a:rPr>
                        <a:t>EMSAL</a:t>
                      </a:r>
                      <a:r>
                        <a:rPr lang="tr-TR" sz="1800" b="1" i="0" u="none" strike="noStrike" baseline="0" dirty="0" smtClean="0">
                          <a:solidFill>
                            <a:srgbClr val="FF0000"/>
                          </a:solidFill>
                          <a:effectLst/>
                          <a:latin typeface="Calibri" panose="020F0502020204030204" pitchFamily="34" charset="0"/>
                        </a:rPr>
                        <a:t> DEĞERLENDİRME TABLOSU</a:t>
                      </a:r>
                      <a:endParaRPr lang="tr-TR" sz="1800" b="1" i="0" u="none" strike="noStrike" dirty="0">
                        <a:solidFill>
                          <a:srgbClr val="FF0000"/>
                        </a:solidFill>
                        <a:effectLst/>
                        <a:latin typeface="Calibri" panose="020F0502020204030204" pitchFamily="34" charset="0"/>
                      </a:endParaRP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3627544193"/>
                  </a:ext>
                </a:extLst>
              </a:tr>
              <a:tr h="307315">
                <a:tc>
                  <a:txBody>
                    <a:bodyPr/>
                    <a:lstStyle/>
                    <a:p>
                      <a:pPr algn="ctr" fontAlgn="b"/>
                      <a:r>
                        <a:rPr lang="tr-TR" sz="1800" b="1" i="0" u="none" strike="noStrike" dirty="0" smtClean="0">
                          <a:solidFill>
                            <a:srgbClr val="000000"/>
                          </a:solidFill>
                          <a:effectLst/>
                          <a:latin typeface="Calibri" panose="020F0502020204030204" pitchFamily="34" charset="0"/>
                        </a:rPr>
                        <a:t>BİLGİLER</a:t>
                      </a:r>
                      <a:endParaRPr lang="tr-TR" sz="1800" b="1"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tr-TR" sz="1800" b="1" i="0" u="none" strike="noStrike" dirty="0" smtClean="0">
                          <a:solidFill>
                            <a:srgbClr val="000000"/>
                          </a:solidFill>
                          <a:effectLst/>
                          <a:latin typeface="Calibri" panose="020F0502020204030204" pitchFamily="34" charset="0"/>
                        </a:rPr>
                        <a:t>EMSALİ</a:t>
                      </a:r>
                      <a:endParaRPr lang="tr-TR" sz="1800" b="1"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tr-TR" sz="1800" b="1" i="0" u="none" strike="noStrike" dirty="0" smtClean="0">
                          <a:solidFill>
                            <a:srgbClr val="000000"/>
                          </a:solidFill>
                          <a:effectLst/>
                          <a:latin typeface="Calibri" panose="020F0502020204030204" pitchFamily="34" charset="0"/>
                        </a:rPr>
                        <a:t>KENDİSİ</a:t>
                      </a:r>
                      <a:endParaRPr lang="tr-TR" sz="1800" b="1"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3135218712"/>
                  </a:ext>
                </a:extLst>
              </a:tr>
              <a:tr h="307315">
                <a:tc>
                  <a:txBody>
                    <a:bodyPr/>
                    <a:lstStyle/>
                    <a:p>
                      <a:pPr algn="l" fontAlgn="b"/>
                      <a:r>
                        <a:rPr lang="tr-TR" sz="1800" b="1" i="0" u="none" strike="noStrike">
                          <a:solidFill>
                            <a:srgbClr val="000000"/>
                          </a:solidFill>
                          <a:effectLst/>
                          <a:latin typeface="Calibri" panose="020F0502020204030204" pitchFamily="34" charset="0"/>
                        </a:rPr>
                        <a:t>Öğrenim Tarihi</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b"/>
                      <a:r>
                        <a:rPr lang="tr-TR" sz="1800" b="1" i="0" u="none" strike="noStrike" dirty="0" smtClean="0">
                          <a:solidFill>
                            <a:srgbClr val="000000"/>
                          </a:solidFill>
                          <a:effectLst/>
                          <a:latin typeface="Calibri" panose="020F0502020204030204" pitchFamily="34" charset="0"/>
                        </a:rPr>
                        <a:t>30.06.1996</a:t>
                      </a:r>
                      <a:endParaRPr lang="tr-TR" sz="1800" b="1"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endParaRPr lang="tr-TR" sz="18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3262759013"/>
                  </a:ext>
                </a:extLst>
              </a:tr>
              <a:tr h="307315">
                <a:tc>
                  <a:txBody>
                    <a:bodyPr/>
                    <a:lstStyle/>
                    <a:p>
                      <a:pPr algn="l" fontAlgn="b"/>
                      <a:r>
                        <a:rPr lang="tr-TR" sz="1800" b="1" i="0" u="none" strike="noStrike">
                          <a:solidFill>
                            <a:srgbClr val="000000"/>
                          </a:solidFill>
                          <a:effectLst/>
                          <a:latin typeface="Calibri" panose="020F0502020204030204" pitchFamily="34" charset="0"/>
                        </a:rPr>
                        <a:t>Öğrenim Süresi</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tr-TR" sz="1800" b="1" i="0" u="none" strike="noStrike">
                          <a:solidFill>
                            <a:srgbClr val="000000"/>
                          </a:solidFill>
                          <a:effectLst/>
                          <a:latin typeface="Calibri" panose="020F0502020204030204" pitchFamily="34" charset="0"/>
                        </a:rPr>
                        <a:t>3 yıl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endParaRPr lang="tr-TR" sz="18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3950078539"/>
                  </a:ext>
                </a:extLst>
              </a:tr>
              <a:tr h="404527">
                <a:tc>
                  <a:txBody>
                    <a:bodyPr/>
                    <a:lstStyle/>
                    <a:p>
                      <a:pPr algn="l" fontAlgn="b">
                        <a:lnSpc>
                          <a:spcPct val="100000"/>
                        </a:lnSpc>
                      </a:pPr>
                      <a:r>
                        <a:rPr lang="tr-TR" sz="1800" b="1" i="0" u="none" strike="noStrike" dirty="0" smtClean="0">
                          <a:solidFill>
                            <a:srgbClr val="000000"/>
                          </a:solidFill>
                          <a:effectLst/>
                          <a:latin typeface="Calibri" panose="020F0502020204030204" pitchFamily="34" charset="0"/>
                        </a:rPr>
                        <a:t>Göreve </a:t>
                      </a:r>
                      <a:r>
                        <a:rPr lang="tr-TR" sz="1800" b="1" i="0" u="none" strike="noStrike" dirty="0">
                          <a:solidFill>
                            <a:srgbClr val="000000"/>
                          </a:solidFill>
                          <a:effectLst/>
                          <a:latin typeface="Calibri" panose="020F0502020204030204" pitchFamily="34" charset="0"/>
                        </a:rPr>
                        <a:t>Başlama Tarihi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1" i="0" u="none" strike="noStrike" dirty="0" smtClean="0">
                          <a:solidFill>
                            <a:srgbClr val="000000"/>
                          </a:solidFill>
                          <a:effectLst/>
                          <a:latin typeface="Calibri" panose="020F0502020204030204" pitchFamily="34" charset="0"/>
                        </a:rPr>
                        <a:t>30.06.1985</a:t>
                      </a:r>
                      <a:endParaRPr lang="tr-TR" sz="18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1" i="0" u="none" strike="noStrike" dirty="0" smtClean="0">
                          <a:solidFill>
                            <a:srgbClr val="000000"/>
                          </a:solidFill>
                          <a:effectLst/>
                          <a:latin typeface="Calibri" panose="020F0502020204030204" pitchFamily="34" charset="0"/>
                        </a:rPr>
                        <a:t>14.10.1984</a:t>
                      </a:r>
                      <a:endParaRPr lang="tr-TR" sz="18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2441009992"/>
                  </a:ext>
                </a:extLst>
              </a:tr>
              <a:tr h="307315">
                <a:tc>
                  <a:txBody>
                    <a:bodyPr/>
                    <a:lstStyle/>
                    <a:p>
                      <a:pPr algn="l" fontAlgn="b"/>
                      <a:r>
                        <a:rPr lang="tr-TR" sz="1800" b="1" i="0" u="none" strike="noStrike" dirty="0">
                          <a:solidFill>
                            <a:srgbClr val="000000"/>
                          </a:solidFill>
                          <a:effectLst/>
                          <a:latin typeface="Calibri" panose="020F0502020204030204" pitchFamily="34" charset="0"/>
                        </a:rPr>
                        <a:t>Hesaplama Tarihi</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tr-TR" sz="1800" b="1" i="0" u="none" strike="noStrike" dirty="0" smtClean="0">
                          <a:solidFill>
                            <a:srgbClr val="000000"/>
                          </a:solidFill>
                          <a:effectLst/>
                          <a:latin typeface="Calibri" panose="020F0502020204030204" pitchFamily="34" charset="0"/>
                        </a:rPr>
                        <a:t>31.07.1996</a:t>
                      </a:r>
                      <a:endParaRPr lang="tr-TR" sz="1800" b="1"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800" b="1" i="0" u="none" strike="noStrike" dirty="0" smtClean="0">
                          <a:solidFill>
                            <a:srgbClr val="000000"/>
                          </a:solidFill>
                          <a:effectLst/>
                          <a:latin typeface="Calibri" panose="020F0502020204030204" pitchFamily="34" charset="0"/>
                        </a:rPr>
                        <a:t>31.07.1996</a:t>
                      </a:r>
                      <a:endParaRPr lang="tr-TR" sz="18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2140517805"/>
                  </a:ext>
                </a:extLst>
              </a:tr>
              <a:tr h="307315">
                <a:tc>
                  <a:txBody>
                    <a:bodyPr/>
                    <a:lstStyle/>
                    <a:p>
                      <a:pPr algn="l" fontAlgn="b"/>
                      <a:r>
                        <a:rPr lang="tr-TR" sz="1800" b="1" i="0" u="none" strike="noStrike" dirty="0" smtClean="0">
                          <a:solidFill>
                            <a:srgbClr val="000000"/>
                          </a:solidFill>
                          <a:effectLst/>
                          <a:latin typeface="Calibri" panose="020F0502020204030204" pitchFamily="34" charset="0"/>
                        </a:rPr>
                        <a:t>Hizmet Süresi</a:t>
                      </a:r>
                      <a:endParaRPr lang="tr-TR" sz="1800" b="1"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b"/>
                      <a:r>
                        <a:rPr lang="tr-TR" sz="1800" b="1" i="0" u="none" strike="noStrike" dirty="0" smtClean="0">
                          <a:solidFill>
                            <a:srgbClr val="FF0000"/>
                          </a:solidFill>
                          <a:effectLst/>
                          <a:latin typeface="Calibri" panose="020F0502020204030204" pitchFamily="34" charset="0"/>
                        </a:rPr>
                        <a:t>11 yıl, 1 ay, 1 gün</a:t>
                      </a:r>
                      <a:endParaRPr lang="tr-TR" sz="1800" b="1" i="0" u="none" strike="noStrike" dirty="0">
                        <a:solidFill>
                          <a:srgbClr val="FF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1" i="0" u="none" strike="noStrike" baseline="0" dirty="0" smtClean="0">
                          <a:solidFill>
                            <a:srgbClr val="000000"/>
                          </a:solidFill>
                          <a:effectLst/>
                          <a:latin typeface="Calibri" panose="020F0502020204030204" pitchFamily="34" charset="0"/>
                        </a:rPr>
                        <a:t>11 yıl, 9 ay, 17 gün</a:t>
                      </a:r>
                      <a:endParaRPr lang="tr-TR" sz="18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4075915679"/>
                  </a:ext>
                </a:extLst>
              </a:tr>
              <a:tr h="307315">
                <a:tc>
                  <a:txBody>
                    <a:bodyPr/>
                    <a:lstStyle/>
                    <a:p>
                      <a:pPr algn="l" fontAlgn="b"/>
                      <a:endParaRPr lang="tr-TR" sz="1800" b="1" i="0" u="none" strike="noStrike" dirty="0">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1800" b="1" i="0" u="none" strike="noStrike" dirty="0">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1800" b="1" i="0" u="none" strike="noStrike" dirty="0">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639931169"/>
                  </a:ext>
                </a:extLst>
              </a:tr>
              <a:tr h="604317">
                <a:tc gridSpan="3">
                  <a:txBody>
                    <a:bodyPr/>
                    <a:lstStyle/>
                    <a:p>
                      <a:pPr algn="l" fontAlgn="ctr"/>
                      <a:r>
                        <a:rPr lang="tr-TR" sz="1800" b="1" i="0" u="none" strike="noStrike" dirty="0" err="1" smtClean="0">
                          <a:solidFill>
                            <a:srgbClr val="000000"/>
                          </a:solidFill>
                          <a:effectLst/>
                          <a:latin typeface="Calibri" panose="020F0502020204030204" pitchFamily="34" charset="0"/>
                        </a:rPr>
                        <a:t>NOT:</a:t>
                      </a:r>
                      <a:r>
                        <a:rPr lang="tr-TR" sz="1800" b="1" i="0" u="none" strike="noStrike" dirty="0" err="1" smtClean="0">
                          <a:solidFill>
                            <a:srgbClr val="FF0000"/>
                          </a:solidFill>
                          <a:effectLst/>
                          <a:latin typeface="Calibri" panose="020F0502020204030204" pitchFamily="34" charset="0"/>
                        </a:rPr>
                        <a:t>Emsalinin</a:t>
                      </a:r>
                      <a:r>
                        <a:rPr lang="tr-TR" sz="1800" b="1" i="0" u="none" strike="noStrike" dirty="0" smtClean="0">
                          <a:solidFill>
                            <a:srgbClr val="FF0000"/>
                          </a:solidFill>
                          <a:effectLst/>
                          <a:latin typeface="Calibri" panose="020F0502020204030204" pitchFamily="34" charset="0"/>
                        </a:rPr>
                        <a:t> </a:t>
                      </a:r>
                      <a:r>
                        <a:rPr lang="tr-TR" sz="1800" b="1" i="0" u="none" strike="noStrike" dirty="0" smtClean="0">
                          <a:solidFill>
                            <a:srgbClr val="000000"/>
                          </a:solidFill>
                          <a:effectLst/>
                          <a:latin typeface="Calibri" panose="020F0502020204030204" pitchFamily="34" charset="0"/>
                        </a:rPr>
                        <a:t>hizmetine</a:t>
                      </a:r>
                      <a:r>
                        <a:rPr lang="tr-TR" sz="1800" b="1" i="0" u="none" strike="noStrike" baseline="0" dirty="0" smtClean="0">
                          <a:solidFill>
                            <a:srgbClr val="000000"/>
                          </a:solidFill>
                          <a:effectLst/>
                          <a:latin typeface="Calibri" panose="020F0502020204030204" pitchFamily="34" charset="0"/>
                        </a:rPr>
                        <a:t> göre </a:t>
                      </a:r>
                      <a:r>
                        <a:rPr lang="tr-TR" sz="1800" b="1" i="0" u="none" strike="noStrike" baseline="0" dirty="0" smtClean="0">
                          <a:solidFill>
                            <a:srgbClr val="FF0000"/>
                          </a:solidFill>
                          <a:effectLst/>
                          <a:latin typeface="Calibri" panose="020F0502020204030204" pitchFamily="34" charset="0"/>
                        </a:rPr>
                        <a:t>9.derece 1.kademede </a:t>
                      </a:r>
                      <a:r>
                        <a:rPr lang="tr-TR" sz="1800" b="1" i="0" u="none" strike="noStrike" dirty="0" smtClean="0">
                          <a:solidFill>
                            <a:srgbClr val="000000"/>
                          </a:solidFill>
                          <a:effectLst/>
                          <a:latin typeface="Calibri" panose="020F0502020204030204" pitchFamily="34" charset="0"/>
                        </a:rPr>
                        <a:t>1 ay,</a:t>
                      </a:r>
                      <a:r>
                        <a:rPr lang="tr-TR" sz="1800" b="1" i="0" u="none" strike="noStrike" baseline="0" dirty="0" smtClean="0">
                          <a:solidFill>
                            <a:srgbClr val="000000"/>
                          </a:solidFill>
                          <a:effectLst/>
                          <a:latin typeface="Calibri" panose="020F0502020204030204" pitchFamily="34" charset="0"/>
                        </a:rPr>
                        <a:t> 1 gün </a:t>
                      </a:r>
                      <a:r>
                        <a:rPr lang="tr-TR" sz="1800" b="1" i="0" u="none" strike="noStrike" dirty="0" smtClean="0">
                          <a:solidFill>
                            <a:srgbClr val="000000"/>
                          </a:solidFill>
                          <a:effectLst/>
                          <a:latin typeface="Calibri" panose="020F0502020204030204" pitchFamily="34" charset="0"/>
                        </a:rPr>
                        <a:t>kıdemli olup müteakip terfi tarihi </a:t>
                      </a:r>
                      <a:r>
                        <a:rPr lang="tr-TR" sz="1800" b="1" i="0" u="none" strike="noStrike" dirty="0" smtClean="0">
                          <a:solidFill>
                            <a:srgbClr val="FF0000"/>
                          </a:solidFill>
                          <a:effectLst/>
                          <a:latin typeface="Calibri" panose="020F0502020204030204" pitchFamily="34" charset="0"/>
                        </a:rPr>
                        <a:t>30.06.1997</a:t>
                      </a:r>
                      <a:r>
                        <a:rPr lang="tr-TR" sz="1800" b="1" i="0" u="none" strike="noStrike" baseline="0" dirty="0" smtClean="0">
                          <a:solidFill>
                            <a:srgbClr val="000000"/>
                          </a:solidFill>
                          <a:effectLst/>
                          <a:latin typeface="Calibri" panose="020F0502020204030204" pitchFamily="34" charset="0"/>
                        </a:rPr>
                        <a:t> olacak ve müteakip terfileri de buna göre yürütülecektir.</a:t>
                      </a:r>
                      <a:endParaRPr lang="tr-TR" sz="1800" b="1"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449614661"/>
                  </a:ext>
                </a:extLst>
              </a:tr>
            </a:tbl>
          </a:graphicData>
        </a:graphic>
      </p:graphicFrame>
      <p:pic>
        <p:nvPicPr>
          <p:cNvPr id="6" name="Resim 5"/>
          <p:cNvPicPr>
            <a:picLocks noChangeAspect="1"/>
          </p:cNvPicPr>
          <p:nvPr/>
        </p:nvPicPr>
        <p:blipFill>
          <a:blip r:embed="rId2"/>
          <a:stretch>
            <a:fillRect/>
          </a:stretch>
        </p:blipFill>
        <p:spPr>
          <a:xfrm>
            <a:off x="246185" y="134153"/>
            <a:ext cx="949569" cy="937027"/>
          </a:xfrm>
          <a:prstGeom prst="rect">
            <a:avLst/>
          </a:prstGeom>
        </p:spPr>
      </p:pic>
      <p:cxnSp>
        <p:nvCxnSpPr>
          <p:cNvPr id="7" name="Düz Bağlayıcı 6"/>
          <p:cNvCxnSpPr/>
          <p:nvPr/>
        </p:nvCxnSpPr>
        <p:spPr>
          <a:xfrm flipV="1">
            <a:off x="1038717" y="976703"/>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0" y="964160"/>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57428573"/>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Dikdörtgen 2"/>
          <p:cNvSpPr/>
          <p:nvPr/>
        </p:nvSpPr>
        <p:spPr>
          <a:xfrm>
            <a:off x="1026942" y="1189197"/>
            <a:ext cx="7379968" cy="461665"/>
          </a:xfrm>
          <a:prstGeom prst="rect">
            <a:avLst/>
          </a:prstGeom>
        </p:spPr>
        <p:txBody>
          <a:bodyPr wrap="square">
            <a:spAutoFit/>
          </a:bodyPr>
          <a:lstStyle/>
          <a:p>
            <a:pPr algn="ctr"/>
            <a:r>
              <a:rPr lang="tr-TR" sz="2400" b="1" dirty="0">
                <a:solidFill>
                  <a:srgbClr val="FF0000"/>
                </a:solidFill>
              </a:rPr>
              <a:t>UYGULAMA  ÖRNEKLERİ</a:t>
            </a:r>
            <a:endParaRPr lang="tr-TR" sz="2400" dirty="0"/>
          </a:p>
        </p:txBody>
      </p:sp>
      <p:sp>
        <p:nvSpPr>
          <p:cNvPr id="4" name="Metin kutusu 3">
            <a:extLst>
              <a:ext uri="{FF2B5EF4-FFF2-40B4-BE49-F238E27FC236}">
                <a16:creationId xmlns:a16="http://schemas.microsoft.com/office/drawing/2014/main" id="{BCE2C233-19EE-4E8C-9E81-08B493831E3C}"/>
              </a:ext>
            </a:extLst>
          </p:cNvPr>
          <p:cNvSpPr txBox="1"/>
          <p:nvPr/>
        </p:nvSpPr>
        <p:spPr>
          <a:xfrm>
            <a:off x="1266092" y="140677"/>
            <a:ext cx="7379968" cy="954107"/>
          </a:xfrm>
          <a:prstGeom prst="rect">
            <a:avLst/>
          </a:prstGeom>
          <a:noFill/>
        </p:spPr>
        <p:txBody>
          <a:bodyPr wrap="square" rtlCol="0">
            <a:spAutoFit/>
          </a:bodyPr>
          <a:lstStyle/>
          <a:p>
            <a:pPr algn="ctr"/>
            <a:endParaRPr lang="tr-TR" sz="2800" dirty="0" smtClean="0">
              <a:solidFill>
                <a:srgbClr val="C00000"/>
              </a:solidFill>
            </a:endParaRPr>
          </a:p>
          <a:p>
            <a:pPr algn="ctr"/>
            <a:r>
              <a:rPr lang="tr-TR" sz="2800" b="1" dirty="0" smtClean="0">
                <a:solidFill>
                  <a:srgbClr val="C00000"/>
                </a:solidFill>
              </a:rPr>
              <a:t>KADRO </a:t>
            </a:r>
            <a:r>
              <a:rPr lang="tr-TR" sz="2800" b="1" dirty="0">
                <a:solidFill>
                  <a:srgbClr val="C00000"/>
                </a:solidFill>
              </a:rPr>
              <a:t>VE TERFİ İŞLEMLERİ DAİRE BAŞKANLIĞI</a:t>
            </a:r>
          </a:p>
        </p:txBody>
      </p:sp>
      <p:graphicFrame>
        <p:nvGraphicFramePr>
          <p:cNvPr id="5" name="Tablo 4">
            <a:extLst>
              <a:ext uri="{FF2B5EF4-FFF2-40B4-BE49-F238E27FC236}">
                <a16:creationId xmlns:a16="http://schemas.microsoft.com/office/drawing/2014/main" id="{225CDF2E-79A9-494C-B9FF-3AB3029E366D}"/>
              </a:ext>
            </a:extLst>
          </p:cNvPr>
          <p:cNvGraphicFramePr>
            <a:graphicFrameLocks noGrp="1"/>
          </p:cNvGraphicFramePr>
          <p:nvPr>
            <p:extLst>
              <p:ext uri="{D42A27DB-BD31-4B8C-83A1-F6EECF244321}">
                <p14:modId xmlns:p14="http://schemas.microsoft.com/office/powerpoint/2010/main" val="951849529"/>
              </p:ext>
            </p:extLst>
          </p:nvPr>
        </p:nvGraphicFramePr>
        <p:xfrm>
          <a:off x="179018" y="1650862"/>
          <a:ext cx="8808228" cy="4850208"/>
        </p:xfrm>
        <a:graphic>
          <a:graphicData uri="http://schemas.openxmlformats.org/drawingml/2006/table">
            <a:tbl>
              <a:tblPr/>
              <a:tblGrid>
                <a:gridCol w="3827062">
                  <a:extLst>
                    <a:ext uri="{9D8B030D-6E8A-4147-A177-3AD203B41FA5}">
                      <a16:colId xmlns:a16="http://schemas.microsoft.com/office/drawing/2014/main" val="3161361404"/>
                    </a:ext>
                  </a:extLst>
                </a:gridCol>
                <a:gridCol w="2387423">
                  <a:extLst>
                    <a:ext uri="{9D8B030D-6E8A-4147-A177-3AD203B41FA5}">
                      <a16:colId xmlns:a16="http://schemas.microsoft.com/office/drawing/2014/main" val="3666755390"/>
                    </a:ext>
                  </a:extLst>
                </a:gridCol>
                <a:gridCol w="2593743">
                  <a:extLst>
                    <a:ext uri="{9D8B030D-6E8A-4147-A177-3AD203B41FA5}">
                      <a16:colId xmlns:a16="http://schemas.microsoft.com/office/drawing/2014/main" val="1305347980"/>
                    </a:ext>
                  </a:extLst>
                </a:gridCol>
              </a:tblGrid>
              <a:tr h="284626">
                <a:tc>
                  <a:txBody>
                    <a:bodyPr/>
                    <a:lstStyle/>
                    <a:p>
                      <a:pPr algn="l" fontAlgn="b"/>
                      <a:r>
                        <a:rPr lang="tr-TR" sz="1800" b="1" i="0" u="none" strike="noStrike" dirty="0">
                          <a:solidFill>
                            <a:srgbClr val="000000"/>
                          </a:solidFill>
                          <a:effectLst/>
                          <a:latin typeface="Calibri" panose="020F0502020204030204" pitchFamily="34" charset="0"/>
                        </a:rPr>
                        <a:t>Öğrenim ve Tarihi</a:t>
                      </a:r>
                    </a:p>
                  </a:txBody>
                  <a:tcPr marL="9525" marR="9525" marT="9525" marB="0" anchor="b">
                    <a:lnL>
                      <a:noFill/>
                    </a:lnL>
                    <a:lnR>
                      <a:noFill/>
                    </a:lnR>
                    <a:lnT>
                      <a:noFill/>
                    </a:lnT>
                    <a:lnB>
                      <a:noFill/>
                    </a:lnB>
                  </a:tcPr>
                </a:tc>
                <a:tc>
                  <a:txBody>
                    <a:bodyPr/>
                    <a:lstStyle/>
                    <a:p>
                      <a:pPr algn="l" fontAlgn="b"/>
                      <a:r>
                        <a:rPr lang="tr-TR" sz="1800" b="1" i="0" u="none" strike="noStrike" dirty="0">
                          <a:solidFill>
                            <a:srgbClr val="000000"/>
                          </a:solidFill>
                          <a:effectLst/>
                          <a:latin typeface="Calibri" panose="020F0502020204030204" pitchFamily="34" charset="0"/>
                        </a:rPr>
                        <a:t>: </a:t>
                      </a:r>
                      <a:r>
                        <a:rPr lang="tr-TR" sz="1600" b="1" i="0" u="none" strike="noStrike" dirty="0" smtClean="0">
                          <a:solidFill>
                            <a:srgbClr val="000000"/>
                          </a:solidFill>
                          <a:effectLst/>
                          <a:latin typeface="Calibri" panose="020F0502020204030204" pitchFamily="34" charset="0"/>
                        </a:rPr>
                        <a:t>Ortaokul-30.06.2008</a:t>
                      </a:r>
                      <a:endParaRPr lang="tr-TR" sz="16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tr-TR" sz="1800" b="1"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162526447"/>
                  </a:ext>
                </a:extLst>
              </a:tr>
              <a:tr h="284626">
                <a:tc>
                  <a:txBody>
                    <a:bodyPr/>
                    <a:lstStyle/>
                    <a:p>
                      <a:pPr algn="l" fontAlgn="b"/>
                      <a:r>
                        <a:rPr lang="tr-TR" sz="1800" b="1" i="0" u="none" strike="noStrike">
                          <a:solidFill>
                            <a:srgbClr val="000000"/>
                          </a:solidFill>
                          <a:effectLst/>
                          <a:latin typeface="Calibri" panose="020F0502020204030204" pitchFamily="34" charset="0"/>
                        </a:rPr>
                        <a:t>Memuriyete Başlama Tarihi</a:t>
                      </a:r>
                    </a:p>
                  </a:txBody>
                  <a:tcPr marL="9525" marR="9525" marT="9525" marB="0" anchor="b">
                    <a:lnL>
                      <a:noFill/>
                    </a:lnL>
                    <a:lnR>
                      <a:noFill/>
                    </a:lnR>
                    <a:lnT>
                      <a:noFill/>
                    </a:lnT>
                    <a:lnB>
                      <a:noFill/>
                    </a:lnB>
                  </a:tcPr>
                </a:tc>
                <a:tc>
                  <a:txBody>
                    <a:bodyPr/>
                    <a:lstStyle/>
                    <a:p>
                      <a:pPr algn="l" fontAlgn="b"/>
                      <a:r>
                        <a:rPr lang="tr-TR" sz="1800" b="1" i="0" u="none" strike="noStrike" dirty="0">
                          <a:solidFill>
                            <a:srgbClr val="000000"/>
                          </a:solidFill>
                          <a:effectLst/>
                          <a:latin typeface="Calibri" panose="020F0502020204030204" pitchFamily="34" charset="0"/>
                        </a:rPr>
                        <a:t>: </a:t>
                      </a:r>
                      <a:r>
                        <a:rPr lang="tr-TR" sz="1800" b="1" i="0" u="none" strike="noStrike" dirty="0" smtClean="0">
                          <a:solidFill>
                            <a:srgbClr val="000000"/>
                          </a:solidFill>
                          <a:effectLst/>
                          <a:latin typeface="Calibri" panose="020F0502020204030204" pitchFamily="34" charset="0"/>
                        </a:rPr>
                        <a:t>15.08.2011</a:t>
                      </a:r>
                      <a:endParaRPr lang="tr-TR" sz="18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tr-TR" sz="1800" b="1"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565612305"/>
                  </a:ext>
                </a:extLst>
              </a:tr>
              <a:tr h="284626">
                <a:tc>
                  <a:txBody>
                    <a:bodyPr/>
                    <a:lstStyle/>
                    <a:p>
                      <a:pPr algn="l" fontAlgn="b"/>
                      <a:r>
                        <a:rPr lang="tr-TR" sz="1800" b="1" i="0" u="none" strike="noStrike">
                          <a:solidFill>
                            <a:srgbClr val="000000"/>
                          </a:solidFill>
                          <a:effectLst/>
                          <a:latin typeface="Calibri" panose="020F0502020204030204" pitchFamily="34" charset="0"/>
                        </a:rPr>
                        <a:t>Memuriyette iken Bitirilen Öğrenim</a:t>
                      </a:r>
                    </a:p>
                  </a:txBody>
                  <a:tcPr marL="9525" marR="9525" marT="9525" marB="0" anchor="b">
                    <a:lnL>
                      <a:noFill/>
                    </a:lnL>
                    <a:lnR>
                      <a:noFill/>
                    </a:lnR>
                    <a:lnT>
                      <a:noFill/>
                    </a:lnT>
                    <a:lnB>
                      <a:noFill/>
                    </a:lnB>
                  </a:tcPr>
                </a:tc>
                <a:tc gridSpan="2">
                  <a:txBody>
                    <a:bodyPr/>
                    <a:lstStyle/>
                    <a:p>
                      <a:pPr algn="l" fontAlgn="b"/>
                      <a:r>
                        <a:rPr lang="tr-TR" sz="1800" b="1" i="0" u="none" strike="noStrike" dirty="0">
                          <a:solidFill>
                            <a:srgbClr val="000000"/>
                          </a:solidFill>
                          <a:effectLst/>
                          <a:latin typeface="Calibri" panose="020F0502020204030204" pitchFamily="34" charset="0"/>
                        </a:rPr>
                        <a:t>: </a:t>
                      </a:r>
                      <a:r>
                        <a:rPr lang="tr-TR" sz="1800" b="1" i="0" u="none" strike="noStrike" dirty="0" smtClean="0">
                          <a:solidFill>
                            <a:srgbClr val="000000"/>
                          </a:solidFill>
                          <a:effectLst/>
                          <a:latin typeface="Calibri" panose="020F0502020204030204" pitchFamily="34" charset="0"/>
                        </a:rPr>
                        <a:t>Lise-30.06.2021</a:t>
                      </a:r>
                      <a:endParaRPr lang="tr-TR" sz="18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hMerge="1">
                  <a:txBody>
                    <a:bodyPr/>
                    <a:lstStyle/>
                    <a:p>
                      <a:endParaRPr lang="tr-TR"/>
                    </a:p>
                  </a:txBody>
                  <a:tcPr/>
                </a:tc>
                <a:extLst>
                  <a:ext uri="{0D108BD9-81ED-4DB2-BD59-A6C34878D82A}">
                    <a16:rowId xmlns:a16="http://schemas.microsoft.com/office/drawing/2014/main" val="2965244376"/>
                  </a:ext>
                </a:extLst>
              </a:tr>
              <a:tr h="284626">
                <a:tc>
                  <a:txBody>
                    <a:bodyPr/>
                    <a:lstStyle/>
                    <a:p>
                      <a:pPr algn="l" fontAlgn="b"/>
                      <a:r>
                        <a:rPr lang="tr-TR" sz="1800" b="1" i="0" u="none" strike="noStrike" dirty="0">
                          <a:solidFill>
                            <a:srgbClr val="000000"/>
                          </a:solidFill>
                          <a:effectLst/>
                          <a:latin typeface="Calibri" panose="020F0502020204030204" pitchFamily="34" charset="0"/>
                        </a:rPr>
                        <a:t>Son Derece ve </a:t>
                      </a:r>
                      <a:r>
                        <a:rPr lang="tr-TR" sz="1800" b="1" i="0" u="none" strike="noStrike" dirty="0" smtClean="0">
                          <a:solidFill>
                            <a:srgbClr val="000000"/>
                          </a:solidFill>
                          <a:effectLst/>
                          <a:latin typeface="Calibri" panose="020F0502020204030204" pitchFamily="34" charset="0"/>
                        </a:rPr>
                        <a:t>Kademesi</a:t>
                      </a:r>
                      <a:endParaRPr lang="tr-TR" sz="18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tr-TR" sz="1800" b="1" i="0" u="none" strike="noStrike" dirty="0">
                          <a:solidFill>
                            <a:srgbClr val="000000"/>
                          </a:solidFill>
                          <a:effectLst/>
                          <a:latin typeface="Calibri" panose="020F0502020204030204" pitchFamily="34" charset="0"/>
                        </a:rPr>
                        <a:t>: </a:t>
                      </a:r>
                      <a:r>
                        <a:rPr lang="tr-TR" sz="1800" b="1" i="0" u="none" strike="noStrike" dirty="0" smtClean="0">
                          <a:solidFill>
                            <a:srgbClr val="000000"/>
                          </a:solidFill>
                          <a:effectLst/>
                          <a:latin typeface="Calibri" panose="020F0502020204030204" pitchFamily="34" charset="0"/>
                        </a:rPr>
                        <a:t>10/3 </a:t>
                      </a:r>
                      <a:r>
                        <a:rPr lang="tr-TR" sz="1800" b="1" i="0" u="none" strike="noStrike" dirty="0">
                          <a:solidFill>
                            <a:srgbClr val="000000"/>
                          </a:solidFill>
                          <a:effectLst/>
                          <a:latin typeface="Calibri" panose="020F0502020204030204" pitchFamily="34" charset="0"/>
                        </a:rPr>
                        <a:t>(</a:t>
                      </a:r>
                      <a:r>
                        <a:rPr lang="tr-TR" sz="1800" b="1" i="0" u="none" strike="noStrike" dirty="0" smtClean="0">
                          <a:solidFill>
                            <a:srgbClr val="000000"/>
                          </a:solidFill>
                          <a:effectLst/>
                          <a:latin typeface="Calibri" panose="020F0502020204030204" pitchFamily="34" charset="0"/>
                        </a:rPr>
                        <a:t>15.08.2020)</a:t>
                      </a:r>
                      <a:endParaRPr lang="tr-TR" sz="18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tr-TR" sz="18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386654623"/>
                  </a:ext>
                </a:extLst>
              </a:tr>
              <a:tr h="284626">
                <a:tc>
                  <a:txBody>
                    <a:bodyPr/>
                    <a:lstStyle/>
                    <a:p>
                      <a:pPr algn="l" fontAlgn="b"/>
                      <a:r>
                        <a:rPr lang="tr-TR" sz="1800" b="1" i="0" u="none" strike="noStrike" dirty="0" smtClean="0">
                          <a:solidFill>
                            <a:srgbClr val="000000"/>
                          </a:solidFill>
                          <a:effectLst/>
                          <a:latin typeface="Calibri" panose="020F0502020204030204" pitchFamily="34" charset="0"/>
                        </a:rPr>
                        <a:t>İlave</a:t>
                      </a:r>
                      <a:r>
                        <a:rPr lang="tr-TR" sz="1800" b="1" i="0" u="none" strike="noStrike" baseline="0" dirty="0" smtClean="0">
                          <a:solidFill>
                            <a:srgbClr val="000000"/>
                          </a:solidFill>
                          <a:effectLst/>
                          <a:latin typeface="Calibri" panose="020F0502020204030204" pitchFamily="34" charset="0"/>
                        </a:rPr>
                        <a:t> bir derece(15.01.2016)</a:t>
                      </a:r>
                      <a:r>
                        <a:rPr lang="tr-TR" sz="1800" b="1" i="0" u="none" strike="noStrike" dirty="0" smtClean="0">
                          <a:solidFill>
                            <a:srgbClr val="000000"/>
                          </a:solidFill>
                          <a:effectLst/>
                          <a:latin typeface="Calibri" panose="020F0502020204030204" pitchFamily="34" charset="0"/>
                        </a:rPr>
                        <a:t>                   </a:t>
                      </a:r>
                      <a:endParaRPr lang="tr-TR" sz="18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tr-TR" sz="18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tr-TR" sz="18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052986374"/>
                  </a:ext>
                </a:extLst>
              </a:tr>
              <a:tr h="284626">
                <a:tc>
                  <a:txBody>
                    <a:bodyPr/>
                    <a:lstStyle/>
                    <a:p>
                      <a:pPr algn="l" fontAlgn="b"/>
                      <a:endParaRPr lang="tr-TR" sz="18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tr-TR" sz="18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tr-TR" sz="18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925853107"/>
                  </a:ext>
                </a:extLst>
              </a:tr>
              <a:tr h="284626">
                <a:tc gridSpan="3">
                  <a:txBody>
                    <a:bodyPr/>
                    <a:lstStyle/>
                    <a:p>
                      <a:pPr algn="ctr" fontAlgn="ctr"/>
                      <a:r>
                        <a:rPr lang="tr-TR" sz="1800" b="1" i="0" u="none" strike="noStrike" dirty="0" smtClean="0">
                          <a:solidFill>
                            <a:srgbClr val="FF0000"/>
                          </a:solidFill>
                          <a:effectLst/>
                          <a:latin typeface="Calibri" panose="020F0502020204030204" pitchFamily="34" charset="0"/>
                        </a:rPr>
                        <a:t>EMSAL</a:t>
                      </a:r>
                      <a:r>
                        <a:rPr lang="tr-TR" sz="1800" b="1" i="0" u="none" strike="noStrike" baseline="0" dirty="0" smtClean="0">
                          <a:solidFill>
                            <a:srgbClr val="FF0000"/>
                          </a:solidFill>
                          <a:effectLst/>
                          <a:latin typeface="Calibri" panose="020F0502020204030204" pitchFamily="34" charset="0"/>
                        </a:rPr>
                        <a:t> DEĞERLENDİRME TABLOSU</a:t>
                      </a:r>
                      <a:endParaRPr lang="tr-TR" sz="1800" b="1" i="0" u="none" strike="noStrike" dirty="0">
                        <a:solidFill>
                          <a:srgbClr val="FF0000"/>
                        </a:solidFill>
                        <a:effectLst/>
                        <a:latin typeface="Calibri" panose="020F0502020204030204" pitchFamily="34" charset="0"/>
                      </a:endParaRP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3627544193"/>
                  </a:ext>
                </a:extLst>
              </a:tr>
              <a:tr h="284626">
                <a:tc>
                  <a:txBody>
                    <a:bodyPr/>
                    <a:lstStyle/>
                    <a:p>
                      <a:pPr algn="ctr" fontAlgn="b"/>
                      <a:r>
                        <a:rPr lang="tr-TR" sz="1800" b="1" i="0" u="none" strike="noStrike" dirty="0" smtClean="0">
                          <a:solidFill>
                            <a:srgbClr val="000000"/>
                          </a:solidFill>
                          <a:effectLst/>
                          <a:latin typeface="Calibri" panose="020F0502020204030204" pitchFamily="34" charset="0"/>
                        </a:rPr>
                        <a:t>BİLGİLER</a:t>
                      </a:r>
                      <a:endParaRPr lang="tr-TR" sz="1800" b="1"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tr-TR" sz="1800" b="1" i="0" u="none" strike="noStrike" dirty="0" smtClean="0">
                          <a:solidFill>
                            <a:srgbClr val="000000"/>
                          </a:solidFill>
                          <a:effectLst/>
                          <a:latin typeface="Calibri" panose="020F0502020204030204" pitchFamily="34" charset="0"/>
                        </a:rPr>
                        <a:t>EMSALİ</a:t>
                      </a:r>
                      <a:endParaRPr lang="tr-TR" sz="1800" b="1"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tr-TR" sz="1800" b="1" i="0" u="none" strike="noStrike" dirty="0" smtClean="0">
                          <a:solidFill>
                            <a:srgbClr val="000000"/>
                          </a:solidFill>
                          <a:effectLst/>
                          <a:latin typeface="Calibri" panose="020F0502020204030204" pitchFamily="34" charset="0"/>
                        </a:rPr>
                        <a:t>KENDİSİ</a:t>
                      </a:r>
                      <a:endParaRPr lang="tr-TR" sz="1800" b="1"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3135218712"/>
                  </a:ext>
                </a:extLst>
              </a:tr>
              <a:tr h="284626">
                <a:tc>
                  <a:txBody>
                    <a:bodyPr/>
                    <a:lstStyle/>
                    <a:p>
                      <a:pPr algn="l" fontAlgn="b"/>
                      <a:r>
                        <a:rPr lang="tr-TR" sz="1800" b="1" i="0" u="none" strike="noStrike">
                          <a:solidFill>
                            <a:srgbClr val="000000"/>
                          </a:solidFill>
                          <a:effectLst/>
                          <a:latin typeface="Calibri" panose="020F0502020204030204" pitchFamily="34" charset="0"/>
                        </a:rPr>
                        <a:t>Öğrenim Tarihi</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b"/>
                      <a:r>
                        <a:rPr lang="tr-TR" sz="1800" b="1" i="0" u="none" strike="noStrike" dirty="0" smtClean="0">
                          <a:solidFill>
                            <a:srgbClr val="000000"/>
                          </a:solidFill>
                          <a:effectLst/>
                          <a:latin typeface="Calibri" panose="020F0502020204030204" pitchFamily="34" charset="0"/>
                        </a:rPr>
                        <a:t>30.06.2008</a:t>
                      </a:r>
                      <a:endParaRPr lang="tr-TR" sz="1800" b="1"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1" i="0" u="none" strike="noStrike" dirty="0">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3262759013"/>
                  </a:ext>
                </a:extLst>
              </a:tr>
              <a:tr h="284626">
                <a:tc>
                  <a:txBody>
                    <a:bodyPr/>
                    <a:lstStyle/>
                    <a:p>
                      <a:pPr algn="l" fontAlgn="b"/>
                      <a:r>
                        <a:rPr lang="tr-TR" sz="1800" b="1" i="0" u="none" strike="noStrike">
                          <a:solidFill>
                            <a:srgbClr val="000000"/>
                          </a:solidFill>
                          <a:effectLst/>
                          <a:latin typeface="Calibri" panose="020F0502020204030204" pitchFamily="34" charset="0"/>
                        </a:rPr>
                        <a:t>Öğrenim Süresi</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tr-TR" sz="1800" b="1" i="0" u="none" strike="noStrike">
                          <a:solidFill>
                            <a:srgbClr val="000000"/>
                          </a:solidFill>
                          <a:effectLst/>
                          <a:latin typeface="Calibri" panose="020F0502020204030204" pitchFamily="34" charset="0"/>
                        </a:rPr>
                        <a:t>3 yıl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800" b="1" i="0" u="none" strike="noStrike" dirty="0">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3950078539"/>
                  </a:ext>
                </a:extLst>
              </a:tr>
              <a:tr h="305743">
                <a:tc>
                  <a:txBody>
                    <a:bodyPr/>
                    <a:lstStyle/>
                    <a:p>
                      <a:pPr algn="l" fontAlgn="b"/>
                      <a:r>
                        <a:rPr lang="tr-TR" sz="1800" b="1" i="0" u="none" strike="noStrike" dirty="0" smtClean="0">
                          <a:solidFill>
                            <a:srgbClr val="000000"/>
                          </a:solidFill>
                          <a:effectLst/>
                          <a:latin typeface="Calibri" panose="020F0502020204030204" pitchFamily="34" charset="0"/>
                        </a:rPr>
                        <a:t>Emsalinin Göreve </a:t>
                      </a:r>
                      <a:r>
                        <a:rPr lang="tr-TR" sz="1800" b="1" i="0" u="none" strike="noStrike" dirty="0">
                          <a:solidFill>
                            <a:srgbClr val="000000"/>
                          </a:solidFill>
                          <a:effectLst/>
                          <a:latin typeface="Calibri" panose="020F0502020204030204" pitchFamily="34" charset="0"/>
                        </a:rPr>
                        <a:t>Başlama Tarihi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1" i="0" u="none" strike="noStrike" dirty="0" smtClean="0">
                          <a:solidFill>
                            <a:srgbClr val="000000"/>
                          </a:solidFill>
                          <a:effectLst/>
                          <a:latin typeface="Calibri" panose="020F0502020204030204" pitchFamily="34" charset="0"/>
                        </a:rPr>
                        <a:t>30.06.2011</a:t>
                      </a:r>
                      <a:endParaRPr lang="tr-TR" sz="18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endParaRPr lang="tr-TR" sz="18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2441009992"/>
                  </a:ext>
                </a:extLst>
              </a:tr>
              <a:tr h="284626">
                <a:tc>
                  <a:txBody>
                    <a:bodyPr/>
                    <a:lstStyle/>
                    <a:p>
                      <a:pPr algn="l" fontAlgn="b"/>
                      <a:r>
                        <a:rPr lang="tr-TR" sz="1800" b="1" i="0" u="none" strike="noStrike" dirty="0">
                          <a:solidFill>
                            <a:srgbClr val="000000"/>
                          </a:solidFill>
                          <a:effectLst/>
                          <a:latin typeface="Calibri" panose="020F0502020204030204" pitchFamily="34" charset="0"/>
                        </a:rPr>
                        <a:t>Hesaplama Tarihi</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tr-TR" sz="1800" b="1" i="0" u="none" strike="noStrike" dirty="0" smtClean="0">
                          <a:solidFill>
                            <a:srgbClr val="000000"/>
                          </a:solidFill>
                          <a:effectLst/>
                          <a:latin typeface="Calibri" panose="020F0502020204030204" pitchFamily="34" charset="0"/>
                        </a:rPr>
                        <a:t>30.08.2021</a:t>
                      </a:r>
                      <a:endParaRPr lang="tr-TR" sz="1800" b="1"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800" b="1" i="0" u="none" strike="noStrike" dirty="0" smtClean="0">
                          <a:solidFill>
                            <a:srgbClr val="000000"/>
                          </a:solidFill>
                          <a:effectLst/>
                          <a:latin typeface="Calibri" panose="020F0502020204030204" pitchFamily="34" charset="0"/>
                        </a:rPr>
                        <a:t>30.08.2021</a:t>
                      </a:r>
                      <a:endParaRPr lang="tr-TR" sz="18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2140517805"/>
                  </a:ext>
                </a:extLst>
              </a:tr>
              <a:tr h="284626">
                <a:tc>
                  <a:txBody>
                    <a:bodyPr/>
                    <a:lstStyle/>
                    <a:p>
                      <a:pPr algn="l" fontAlgn="b"/>
                      <a:r>
                        <a:rPr lang="tr-TR" sz="1800" b="1" i="0" u="none" strike="noStrike" dirty="0">
                          <a:solidFill>
                            <a:srgbClr val="000000"/>
                          </a:solidFill>
                          <a:effectLst/>
                          <a:latin typeface="Calibri" panose="020F0502020204030204" pitchFamily="34" charset="0"/>
                        </a:rPr>
                        <a:t>Göreve Başlama Tarihi</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b"/>
                      <a:r>
                        <a:rPr lang="tr-TR" sz="1800" b="1" i="0" u="none" strike="noStrike" dirty="0" smtClean="0">
                          <a:solidFill>
                            <a:srgbClr val="000000"/>
                          </a:solidFill>
                          <a:effectLst/>
                          <a:latin typeface="Calibri" panose="020F0502020204030204" pitchFamily="34" charset="0"/>
                        </a:rPr>
                        <a:t>-</a:t>
                      </a:r>
                      <a:endParaRPr lang="tr-TR" sz="1800" b="1"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1" i="0" u="none" strike="noStrike" dirty="0" smtClean="0">
                          <a:solidFill>
                            <a:srgbClr val="000000"/>
                          </a:solidFill>
                          <a:effectLst/>
                          <a:latin typeface="Calibri" panose="020F0502020204030204" pitchFamily="34" charset="0"/>
                        </a:rPr>
                        <a:t>15.08.2011</a:t>
                      </a:r>
                      <a:endParaRPr lang="tr-TR" sz="18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4075915679"/>
                  </a:ext>
                </a:extLst>
              </a:tr>
              <a:tr h="284626">
                <a:tc>
                  <a:txBody>
                    <a:bodyPr/>
                    <a:lstStyle/>
                    <a:p>
                      <a:pPr algn="l" fontAlgn="b"/>
                      <a:r>
                        <a:rPr lang="tr-TR" sz="1800" b="1" i="0" u="none" strike="noStrike">
                          <a:solidFill>
                            <a:srgbClr val="000000"/>
                          </a:solidFill>
                          <a:effectLst/>
                          <a:latin typeface="Calibri" panose="020F0502020204030204" pitchFamily="34" charset="0"/>
                        </a:rPr>
                        <a:t>Hizmet Süresi</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tr-TR" sz="1800" b="1" i="0" u="none" strike="noStrike" dirty="0" smtClean="0">
                          <a:solidFill>
                            <a:srgbClr val="000000"/>
                          </a:solidFill>
                          <a:effectLst/>
                          <a:latin typeface="Calibri" panose="020F0502020204030204" pitchFamily="34" charset="0"/>
                        </a:rPr>
                        <a:t>10</a:t>
                      </a:r>
                      <a:r>
                        <a:rPr lang="tr-TR" sz="1800" b="1" i="0" u="none" strike="noStrike" baseline="0" dirty="0" smtClean="0">
                          <a:solidFill>
                            <a:srgbClr val="000000"/>
                          </a:solidFill>
                          <a:effectLst/>
                          <a:latin typeface="Calibri" panose="020F0502020204030204" pitchFamily="34" charset="0"/>
                        </a:rPr>
                        <a:t> yıl, 2 ay</a:t>
                      </a:r>
                      <a:endParaRPr lang="es-ES" sz="1800" b="1"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s-ES" sz="1800" b="1" i="0" u="none" strike="noStrike" dirty="0">
                          <a:solidFill>
                            <a:srgbClr val="FF0000"/>
                          </a:solidFill>
                          <a:effectLst/>
                          <a:latin typeface="Calibri" panose="020F0502020204030204" pitchFamily="34" charset="0"/>
                        </a:rPr>
                        <a:t>   </a:t>
                      </a:r>
                      <a:r>
                        <a:rPr lang="tr-TR" sz="1800" b="1" i="0" u="none" strike="noStrike" dirty="0" smtClean="0">
                          <a:solidFill>
                            <a:srgbClr val="FF0000"/>
                          </a:solidFill>
                          <a:effectLst/>
                          <a:latin typeface="Calibri" panose="020F0502020204030204" pitchFamily="34" charset="0"/>
                        </a:rPr>
                        <a:t>10</a:t>
                      </a:r>
                      <a:r>
                        <a:rPr lang="tr-TR" sz="1800" b="1" i="0" u="none" strike="noStrike" baseline="0" dirty="0" smtClean="0">
                          <a:solidFill>
                            <a:srgbClr val="FF0000"/>
                          </a:solidFill>
                          <a:effectLst/>
                          <a:latin typeface="Calibri" panose="020F0502020204030204" pitchFamily="34" charset="0"/>
                        </a:rPr>
                        <a:t> yıl.  15 gün</a:t>
                      </a:r>
                      <a:endParaRPr lang="es-ES" sz="1800" b="1" i="0" u="none" strike="noStrike" dirty="0">
                        <a:solidFill>
                          <a:srgbClr val="FF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1303986835"/>
                  </a:ext>
                </a:extLst>
              </a:tr>
              <a:tr h="284626">
                <a:tc>
                  <a:txBody>
                    <a:bodyPr/>
                    <a:lstStyle/>
                    <a:p>
                      <a:pPr algn="l" fontAlgn="b"/>
                      <a:endParaRPr lang="tr-TR" sz="1800" b="1" i="0" u="none" strike="noStrike" dirty="0">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1800" b="1"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1800" b="1" i="0" u="none" strike="noStrike" dirty="0">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639931169"/>
                  </a:ext>
                </a:extLst>
              </a:tr>
              <a:tr h="559701">
                <a:tc gridSpan="3">
                  <a:txBody>
                    <a:bodyPr/>
                    <a:lstStyle/>
                    <a:p>
                      <a:pPr algn="l" fontAlgn="ctr"/>
                      <a:r>
                        <a:rPr lang="tr-TR" sz="1800" b="1" i="0" u="none" strike="noStrike" dirty="0">
                          <a:solidFill>
                            <a:srgbClr val="000000"/>
                          </a:solidFill>
                          <a:effectLst/>
                          <a:latin typeface="Calibri" panose="020F0502020204030204" pitchFamily="34" charset="0"/>
                        </a:rPr>
                        <a:t>Not</a:t>
                      </a:r>
                      <a:r>
                        <a:rPr lang="tr-TR" sz="1800" b="1" i="0" u="none" strike="noStrike" dirty="0">
                          <a:solidFill>
                            <a:srgbClr val="FF0000"/>
                          </a:solidFill>
                          <a:effectLst/>
                          <a:latin typeface="Calibri" panose="020F0502020204030204" pitchFamily="34" charset="0"/>
                        </a:rPr>
                        <a:t>: </a:t>
                      </a:r>
                      <a:r>
                        <a:rPr lang="tr-TR" sz="1800" b="1" i="0" u="none" strike="noStrike" dirty="0" smtClean="0">
                          <a:solidFill>
                            <a:srgbClr val="FF0000"/>
                          </a:solidFill>
                          <a:effectLst/>
                          <a:latin typeface="Calibri" panose="020F0502020204030204" pitchFamily="34" charset="0"/>
                        </a:rPr>
                        <a:t>kendi</a:t>
                      </a:r>
                      <a:r>
                        <a:rPr lang="tr-TR" sz="1800" b="1" i="0" u="none" strike="noStrike" baseline="0" dirty="0" smtClean="0">
                          <a:solidFill>
                            <a:srgbClr val="FF0000"/>
                          </a:solidFill>
                          <a:effectLst/>
                          <a:latin typeface="Calibri" panose="020F0502020204030204" pitchFamily="34" charset="0"/>
                        </a:rPr>
                        <a:t> </a:t>
                      </a:r>
                      <a:r>
                        <a:rPr lang="tr-TR" sz="1800" b="1" i="0" u="none" strike="noStrike" baseline="0" dirty="0" smtClean="0">
                          <a:solidFill>
                            <a:srgbClr val="000000"/>
                          </a:solidFill>
                          <a:effectLst/>
                          <a:latin typeface="Calibri" panose="020F0502020204030204" pitchFamily="34" charset="0"/>
                        </a:rPr>
                        <a:t>hizmetine göre</a:t>
                      </a:r>
                      <a:r>
                        <a:rPr lang="tr-TR" sz="1800" b="1" i="0" u="none" strike="noStrike" dirty="0" smtClean="0">
                          <a:solidFill>
                            <a:srgbClr val="000000"/>
                          </a:solidFill>
                          <a:effectLst/>
                          <a:latin typeface="Calibri" panose="020F0502020204030204" pitchFamily="34" charset="0"/>
                        </a:rPr>
                        <a:t>  </a:t>
                      </a:r>
                      <a:r>
                        <a:rPr lang="tr-TR" sz="1800" b="1" i="0" u="none" strike="noStrike" dirty="0" smtClean="0">
                          <a:solidFill>
                            <a:srgbClr val="FF0000"/>
                          </a:solidFill>
                          <a:effectLst/>
                          <a:latin typeface="Calibri" panose="020F0502020204030204" pitchFamily="34" charset="0"/>
                        </a:rPr>
                        <a:t>8.derece 1.</a:t>
                      </a:r>
                      <a:r>
                        <a:rPr lang="tr-TR" sz="1800" b="1" i="0" u="none" strike="noStrike" dirty="0" smtClean="0">
                          <a:solidFill>
                            <a:schemeClr val="tx1"/>
                          </a:solidFill>
                          <a:effectLst/>
                          <a:latin typeface="Calibri" panose="020F0502020204030204" pitchFamily="34" charset="0"/>
                        </a:rPr>
                        <a:t>kademede</a:t>
                      </a:r>
                      <a:r>
                        <a:rPr lang="tr-TR" sz="1800" b="1" i="0" u="none" strike="noStrike" dirty="0" smtClean="0">
                          <a:solidFill>
                            <a:srgbClr val="FF0000"/>
                          </a:solidFill>
                          <a:effectLst/>
                          <a:latin typeface="Calibri" panose="020F0502020204030204" pitchFamily="34" charset="0"/>
                        </a:rPr>
                        <a:t> </a:t>
                      </a:r>
                      <a:r>
                        <a:rPr lang="tr-TR" sz="1800" b="1" i="0" u="none" strike="noStrike" baseline="0" dirty="0" smtClean="0">
                          <a:solidFill>
                            <a:srgbClr val="FF0000"/>
                          </a:solidFill>
                          <a:effectLst/>
                          <a:latin typeface="Calibri" panose="020F0502020204030204" pitchFamily="34" charset="0"/>
                        </a:rPr>
                        <a:t> </a:t>
                      </a:r>
                      <a:r>
                        <a:rPr lang="tr-TR" sz="1800" b="1" i="0" u="none" strike="noStrike" baseline="0" dirty="0" smtClean="0">
                          <a:solidFill>
                            <a:srgbClr val="000000"/>
                          </a:solidFill>
                          <a:effectLst/>
                          <a:latin typeface="Calibri" panose="020F0502020204030204" pitchFamily="34" charset="0"/>
                        </a:rPr>
                        <a:t>15 gün </a:t>
                      </a:r>
                      <a:r>
                        <a:rPr lang="tr-TR" sz="1800" b="1" i="0" u="none" strike="noStrike" dirty="0" smtClean="0">
                          <a:solidFill>
                            <a:srgbClr val="000000"/>
                          </a:solidFill>
                          <a:effectLst/>
                          <a:latin typeface="Calibri" panose="020F0502020204030204" pitchFamily="34" charset="0"/>
                        </a:rPr>
                        <a:t> </a:t>
                      </a:r>
                      <a:r>
                        <a:rPr lang="tr-TR" sz="1800" b="1" i="0" u="none" strike="noStrike" dirty="0">
                          <a:solidFill>
                            <a:srgbClr val="000000"/>
                          </a:solidFill>
                          <a:effectLst/>
                          <a:latin typeface="Calibri" panose="020F0502020204030204" pitchFamily="34" charset="0"/>
                        </a:rPr>
                        <a:t>kıdemli olup terfi tarihi </a:t>
                      </a:r>
                      <a:r>
                        <a:rPr lang="tr-TR" sz="1800" b="1" i="0" u="none" strike="noStrike" dirty="0" smtClean="0">
                          <a:solidFill>
                            <a:srgbClr val="FF0000"/>
                          </a:solidFill>
                          <a:effectLst/>
                          <a:latin typeface="Calibri" panose="020F0502020204030204" pitchFamily="34" charset="0"/>
                        </a:rPr>
                        <a:t>15.08.2022</a:t>
                      </a:r>
                      <a:r>
                        <a:rPr lang="tr-TR" sz="1800" b="1" i="0" u="none" strike="noStrike" dirty="0" smtClean="0">
                          <a:solidFill>
                            <a:srgbClr val="000000"/>
                          </a:solidFill>
                          <a:effectLst/>
                          <a:latin typeface="Calibri" panose="020F0502020204030204" pitchFamily="34" charset="0"/>
                        </a:rPr>
                        <a:t> olacaktır.</a:t>
                      </a:r>
                      <a:endParaRPr lang="tr-TR" sz="1800" b="1"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449614661"/>
                  </a:ext>
                </a:extLst>
              </a:tr>
            </a:tbl>
          </a:graphicData>
        </a:graphic>
      </p:graphicFrame>
      <p:pic>
        <p:nvPicPr>
          <p:cNvPr id="6" name="Resim 5"/>
          <p:cNvPicPr>
            <a:picLocks noChangeAspect="1"/>
          </p:cNvPicPr>
          <p:nvPr/>
        </p:nvPicPr>
        <p:blipFill>
          <a:blip r:embed="rId2"/>
          <a:stretch>
            <a:fillRect/>
          </a:stretch>
        </p:blipFill>
        <p:spPr>
          <a:xfrm>
            <a:off x="179018" y="187599"/>
            <a:ext cx="1087073" cy="860262"/>
          </a:xfrm>
          <a:prstGeom prst="rect">
            <a:avLst/>
          </a:prstGeom>
        </p:spPr>
      </p:pic>
      <p:cxnSp>
        <p:nvCxnSpPr>
          <p:cNvPr id="7" name="Düz Bağlayıcı 6"/>
          <p:cNvCxnSpPr/>
          <p:nvPr/>
        </p:nvCxnSpPr>
        <p:spPr>
          <a:xfrm flipV="1">
            <a:off x="1038717" y="976703"/>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5620" y="985495"/>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54105138"/>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Dikdörtgen 2"/>
          <p:cNvSpPr/>
          <p:nvPr/>
        </p:nvSpPr>
        <p:spPr>
          <a:xfrm>
            <a:off x="1026942" y="1189197"/>
            <a:ext cx="7379968" cy="461665"/>
          </a:xfrm>
          <a:prstGeom prst="rect">
            <a:avLst/>
          </a:prstGeom>
        </p:spPr>
        <p:txBody>
          <a:bodyPr wrap="square">
            <a:spAutoFit/>
          </a:bodyPr>
          <a:lstStyle/>
          <a:p>
            <a:pPr algn="ctr"/>
            <a:r>
              <a:rPr lang="tr-TR" sz="2400" b="1" dirty="0">
                <a:solidFill>
                  <a:srgbClr val="FF0000"/>
                </a:solidFill>
              </a:rPr>
              <a:t>UYGULAMA  ÖRNEKLERİ</a:t>
            </a:r>
            <a:endParaRPr lang="tr-TR" sz="2400" dirty="0"/>
          </a:p>
        </p:txBody>
      </p:sp>
      <p:sp>
        <p:nvSpPr>
          <p:cNvPr id="4" name="Metin kutusu 3">
            <a:extLst>
              <a:ext uri="{FF2B5EF4-FFF2-40B4-BE49-F238E27FC236}">
                <a16:creationId xmlns:a16="http://schemas.microsoft.com/office/drawing/2014/main" id="{BCE2C233-19EE-4E8C-9E81-08B493831E3C}"/>
              </a:ext>
            </a:extLst>
          </p:cNvPr>
          <p:cNvSpPr txBox="1"/>
          <p:nvPr/>
        </p:nvSpPr>
        <p:spPr>
          <a:xfrm>
            <a:off x="1266092" y="140677"/>
            <a:ext cx="7379968" cy="954107"/>
          </a:xfrm>
          <a:prstGeom prst="rect">
            <a:avLst/>
          </a:prstGeom>
          <a:noFill/>
        </p:spPr>
        <p:txBody>
          <a:bodyPr wrap="square" rtlCol="0">
            <a:spAutoFit/>
          </a:bodyPr>
          <a:lstStyle/>
          <a:p>
            <a:pPr algn="ctr"/>
            <a:endParaRPr lang="tr-TR" sz="2800" dirty="0" smtClean="0">
              <a:solidFill>
                <a:srgbClr val="C00000"/>
              </a:solidFill>
            </a:endParaRPr>
          </a:p>
          <a:p>
            <a:pPr algn="ctr"/>
            <a:r>
              <a:rPr lang="tr-TR" sz="2800" b="1" dirty="0" smtClean="0">
                <a:solidFill>
                  <a:srgbClr val="C00000"/>
                </a:solidFill>
              </a:rPr>
              <a:t>KADRO </a:t>
            </a:r>
            <a:r>
              <a:rPr lang="tr-TR" sz="2800" b="1" dirty="0">
                <a:solidFill>
                  <a:srgbClr val="C00000"/>
                </a:solidFill>
              </a:rPr>
              <a:t>VE TERFİ İŞLEMLERİ DAİRE BAŞKANLIĞI</a:t>
            </a:r>
          </a:p>
        </p:txBody>
      </p:sp>
      <p:graphicFrame>
        <p:nvGraphicFramePr>
          <p:cNvPr id="5" name="Tablo 4">
            <a:extLst>
              <a:ext uri="{FF2B5EF4-FFF2-40B4-BE49-F238E27FC236}">
                <a16:creationId xmlns:a16="http://schemas.microsoft.com/office/drawing/2014/main" id="{225CDF2E-79A9-494C-B9FF-3AB3029E366D}"/>
              </a:ext>
            </a:extLst>
          </p:cNvPr>
          <p:cNvGraphicFramePr>
            <a:graphicFrameLocks noGrp="1"/>
          </p:cNvGraphicFramePr>
          <p:nvPr>
            <p:extLst>
              <p:ext uri="{D42A27DB-BD31-4B8C-83A1-F6EECF244321}">
                <p14:modId xmlns:p14="http://schemas.microsoft.com/office/powerpoint/2010/main" val="826858457"/>
              </p:ext>
            </p:extLst>
          </p:nvPr>
        </p:nvGraphicFramePr>
        <p:xfrm>
          <a:off x="238938" y="1650862"/>
          <a:ext cx="8722182" cy="4919481"/>
        </p:xfrm>
        <a:graphic>
          <a:graphicData uri="http://schemas.openxmlformats.org/drawingml/2006/table">
            <a:tbl>
              <a:tblPr/>
              <a:tblGrid>
                <a:gridCol w="3964117">
                  <a:extLst>
                    <a:ext uri="{9D8B030D-6E8A-4147-A177-3AD203B41FA5}">
                      <a16:colId xmlns:a16="http://schemas.microsoft.com/office/drawing/2014/main" val="3161361404"/>
                    </a:ext>
                  </a:extLst>
                </a:gridCol>
                <a:gridCol w="2280493">
                  <a:extLst>
                    <a:ext uri="{9D8B030D-6E8A-4147-A177-3AD203B41FA5}">
                      <a16:colId xmlns:a16="http://schemas.microsoft.com/office/drawing/2014/main" val="3666755390"/>
                    </a:ext>
                  </a:extLst>
                </a:gridCol>
                <a:gridCol w="2477572">
                  <a:extLst>
                    <a:ext uri="{9D8B030D-6E8A-4147-A177-3AD203B41FA5}">
                      <a16:colId xmlns:a16="http://schemas.microsoft.com/office/drawing/2014/main" val="1305347980"/>
                    </a:ext>
                  </a:extLst>
                </a:gridCol>
              </a:tblGrid>
              <a:tr h="284615">
                <a:tc>
                  <a:txBody>
                    <a:bodyPr/>
                    <a:lstStyle/>
                    <a:p>
                      <a:pPr algn="l" fontAlgn="b"/>
                      <a:r>
                        <a:rPr lang="tr-TR" sz="1800" b="1" i="0" u="none" strike="noStrike" dirty="0">
                          <a:solidFill>
                            <a:srgbClr val="000000"/>
                          </a:solidFill>
                          <a:effectLst/>
                          <a:latin typeface="Calibri" panose="020F0502020204030204" pitchFamily="34" charset="0"/>
                        </a:rPr>
                        <a:t>Öğrenim ve Tarihi</a:t>
                      </a:r>
                    </a:p>
                  </a:txBody>
                  <a:tcPr marL="9525" marR="9525" marT="9525" marB="0" anchor="b">
                    <a:lnL>
                      <a:noFill/>
                    </a:lnL>
                    <a:lnR>
                      <a:noFill/>
                    </a:lnR>
                    <a:lnT>
                      <a:noFill/>
                    </a:lnT>
                    <a:lnB>
                      <a:noFill/>
                    </a:lnB>
                  </a:tcPr>
                </a:tc>
                <a:tc>
                  <a:txBody>
                    <a:bodyPr/>
                    <a:lstStyle/>
                    <a:p>
                      <a:pPr algn="l" fontAlgn="b"/>
                      <a:r>
                        <a:rPr lang="tr-TR" sz="1800" b="1" i="0" u="none" strike="noStrike" dirty="0">
                          <a:solidFill>
                            <a:srgbClr val="000000"/>
                          </a:solidFill>
                          <a:effectLst/>
                          <a:latin typeface="Calibri" panose="020F0502020204030204" pitchFamily="34" charset="0"/>
                        </a:rPr>
                        <a:t>: </a:t>
                      </a:r>
                      <a:r>
                        <a:rPr lang="tr-TR" sz="1800" b="1" i="0" u="none" strike="noStrike" dirty="0" smtClean="0">
                          <a:solidFill>
                            <a:srgbClr val="000000"/>
                          </a:solidFill>
                          <a:effectLst/>
                          <a:latin typeface="Calibri" panose="020F0502020204030204" pitchFamily="34" charset="0"/>
                        </a:rPr>
                        <a:t>Lise-</a:t>
                      </a:r>
                      <a:r>
                        <a:rPr lang="tr-TR" sz="1600" b="1" i="0" u="none" strike="noStrike" dirty="0" smtClean="0">
                          <a:solidFill>
                            <a:srgbClr val="000000"/>
                          </a:solidFill>
                          <a:effectLst/>
                          <a:latin typeface="Calibri" panose="020F0502020204030204" pitchFamily="34" charset="0"/>
                        </a:rPr>
                        <a:t>30.06.2006</a:t>
                      </a:r>
                      <a:endParaRPr lang="tr-TR" sz="16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tr-TR" sz="1800" b="1"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162526447"/>
                  </a:ext>
                </a:extLst>
              </a:tr>
              <a:tr h="284615">
                <a:tc>
                  <a:txBody>
                    <a:bodyPr/>
                    <a:lstStyle/>
                    <a:p>
                      <a:pPr algn="l" fontAlgn="b"/>
                      <a:r>
                        <a:rPr lang="tr-TR" sz="1800" b="1" i="0" u="none" strike="noStrike" dirty="0">
                          <a:solidFill>
                            <a:srgbClr val="000000"/>
                          </a:solidFill>
                          <a:effectLst/>
                          <a:latin typeface="Calibri" panose="020F0502020204030204" pitchFamily="34" charset="0"/>
                        </a:rPr>
                        <a:t>Memuriyete Başlama Tarihi</a:t>
                      </a:r>
                    </a:p>
                  </a:txBody>
                  <a:tcPr marL="9525" marR="9525" marT="9525" marB="0" anchor="b">
                    <a:lnL>
                      <a:noFill/>
                    </a:lnL>
                    <a:lnR>
                      <a:noFill/>
                    </a:lnR>
                    <a:lnT>
                      <a:noFill/>
                    </a:lnT>
                    <a:lnB>
                      <a:noFill/>
                    </a:lnB>
                  </a:tcPr>
                </a:tc>
                <a:tc>
                  <a:txBody>
                    <a:bodyPr/>
                    <a:lstStyle/>
                    <a:p>
                      <a:pPr algn="l" fontAlgn="b"/>
                      <a:r>
                        <a:rPr lang="tr-TR" sz="1800" b="1" i="0" u="none" strike="noStrike" dirty="0">
                          <a:solidFill>
                            <a:srgbClr val="000000"/>
                          </a:solidFill>
                          <a:effectLst/>
                          <a:latin typeface="Calibri" panose="020F0502020204030204" pitchFamily="34" charset="0"/>
                        </a:rPr>
                        <a:t>: </a:t>
                      </a:r>
                      <a:r>
                        <a:rPr lang="tr-TR" sz="1800" b="1" i="0" u="none" strike="noStrike" dirty="0" smtClean="0">
                          <a:solidFill>
                            <a:srgbClr val="000000"/>
                          </a:solidFill>
                          <a:effectLst/>
                          <a:latin typeface="Calibri" panose="020F0502020204030204" pitchFamily="34" charset="0"/>
                        </a:rPr>
                        <a:t>22.04.2007</a:t>
                      </a:r>
                      <a:endParaRPr lang="tr-TR" sz="18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tr-TR" sz="1800" b="1"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565612305"/>
                  </a:ext>
                </a:extLst>
              </a:tr>
              <a:tr h="284615">
                <a:tc>
                  <a:txBody>
                    <a:bodyPr/>
                    <a:lstStyle/>
                    <a:p>
                      <a:pPr algn="l" fontAlgn="b"/>
                      <a:r>
                        <a:rPr lang="tr-TR" sz="1800" b="1" i="0" u="none" strike="noStrike" dirty="0">
                          <a:solidFill>
                            <a:srgbClr val="000000"/>
                          </a:solidFill>
                          <a:effectLst/>
                          <a:latin typeface="Calibri" panose="020F0502020204030204" pitchFamily="34" charset="0"/>
                        </a:rPr>
                        <a:t>Memuriyette iken Bitirilen Öğrenim</a:t>
                      </a:r>
                    </a:p>
                  </a:txBody>
                  <a:tcPr marL="9525" marR="9525" marT="9525" marB="0" anchor="b">
                    <a:lnL>
                      <a:noFill/>
                    </a:lnL>
                    <a:lnR>
                      <a:noFill/>
                    </a:lnR>
                    <a:lnT>
                      <a:noFill/>
                    </a:lnT>
                    <a:lnB>
                      <a:noFill/>
                    </a:lnB>
                  </a:tcPr>
                </a:tc>
                <a:tc gridSpan="2">
                  <a:txBody>
                    <a:bodyPr/>
                    <a:lstStyle/>
                    <a:p>
                      <a:pPr algn="l" fontAlgn="b"/>
                      <a:r>
                        <a:rPr lang="tr-TR" sz="1800" b="1" i="0" u="none" strike="noStrike" dirty="0">
                          <a:solidFill>
                            <a:srgbClr val="000000"/>
                          </a:solidFill>
                          <a:effectLst/>
                          <a:latin typeface="Calibri" panose="020F0502020204030204" pitchFamily="34" charset="0"/>
                        </a:rPr>
                        <a:t>: </a:t>
                      </a:r>
                      <a:r>
                        <a:rPr lang="tr-TR" sz="1800" b="1" i="0" u="none" strike="noStrike" dirty="0" smtClean="0">
                          <a:solidFill>
                            <a:srgbClr val="000000"/>
                          </a:solidFill>
                          <a:effectLst/>
                          <a:latin typeface="Calibri" panose="020F0502020204030204" pitchFamily="34" charset="0"/>
                        </a:rPr>
                        <a:t>Yüksek okul </a:t>
                      </a:r>
                      <a:r>
                        <a:rPr lang="tr-TR" sz="1800" b="1" i="0" u="none" strike="noStrike" dirty="0">
                          <a:solidFill>
                            <a:srgbClr val="000000"/>
                          </a:solidFill>
                          <a:effectLst/>
                          <a:latin typeface="Calibri" panose="020F0502020204030204" pitchFamily="34" charset="0"/>
                        </a:rPr>
                        <a:t>(</a:t>
                      </a:r>
                      <a:r>
                        <a:rPr lang="tr-TR" sz="1800" b="1" i="0" u="none" strike="noStrike" dirty="0" smtClean="0">
                          <a:solidFill>
                            <a:srgbClr val="000000"/>
                          </a:solidFill>
                          <a:effectLst/>
                          <a:latin typeface="Calibri" panose="020F0502020204030204" pitchFamily="34" charset="0"/>
                        </a:rPr>
                        <a:t>17.01.2021)</a:t>
                      </a:r>
                      <a:endParaRPr lang="tr-TR" sz="18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hMerge="1">
                  <a:txBody>
                    <a:bodyPr/>
                    <a:lstStyle/>
                    <a:p>
                      <a:endParaRPr lang="tr-TR"/>
                    </a:p>
                  </a:txBody>
                  <a:tcPr/>
                </a:tc>
                <a:extLst>
                  <a:ext uri="{0D108BD9-81ED-4DB2-BD59-A6C34878D82A}">
                    <a16:rowId xmlns:a16="http://schemas.microsoft.com/office/drawing/2014/main" val="2965244376"/>
                  </a:ext>
                </a:extLst>
              </a:tr>
              <a:tr h="284615">
                <a:tc>
                  <a:txBody>
                    <a:bodyPr/>
                    <a:lstStyle/>
                    <a:p>
                      <a:pPr algn="l" fontAlgn="b"/>
                      <a:r>
                        <a:rPr lang="tr-TR" sz="1800" b="1" i="0" u="none" strike="noStrike" dirty="0">
                          <a:solidFill>
                            <a:srgbClr val="000000"/>
                          </a:solidFill>
                          <a:effectLst/>
                          <a:latin typeface="Calibri" panose="020F0502020204030204" pitchFamily="34" charset="0"/>
                        </a:rPr>
                        <a:t>Son Derece ve Kademesi</a:t>
                      </a:r>
                    </a:p>
                  </a:txBody>
                  <a:tcPr marL="9525" marR="9525" marT="9525" marB="0" anchor="b">
                    <a:lnL>
                      <a:noFill/>
                    </a:lnL>
                    <a:lnR>
                      <a:noFill/>
                    </a:lnR>
                    <a:lnT>
                      <a:noFill/>
                    </a:lnT>
                    <a:lnB>
                      <a:noFill/>
                    </a:lnB>
                  </a:tcPr>
                </a:tc>
                <a:tc>
                  <a:txBody>
                    <a:bodyPr/>
                    <a:lstStyle/>
                    <a:p>
                      <a:pPr algn="l" fontAlgn="b"/>
                      <a:r>
                        <a:rPr lang="tr-TR" sz="1800" b="1" i="0" u="none" strike="noStrike" dirty="0">
                          <a:solidFill>
                            <a:srgbClr val="000000"/>
                          </a:solidFill>
                          <a:effectLst/>
                          <a:latin typeface="Calibri" panose="020F0502020204030204" pitchFamily="34" charset="0"/>
                        </a:rPr>
                        <a:t>: </a:t>
                      </a:r>
                      <a:r>
                        <a:rPr lang="tr-TR" sz="1800" b="1" i="0" u="none" strike="noStrike" dirty="0" smtClean="0">
                          <a:solidFill>
                            <a:srgbClr val="000000"/>
                          </a:solidFill>
                          <a:effectLst/>
                          <a:latin typeface="Calibri" panose="020F0502020204030204" pitchFamily="34" charset="0"/>
                        </a:rPr>
                        <a:t>7/1 (22.04.2020)</a:t>
                      </a:r>
                      <a:endParaRPr lang="tr-TR" sz="18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tr-TR" sz="18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386654623"/>
                  </a:ext>
                </a:extLst>
              </a:tr>
              <a:tr h="284615">
                <a:tc>
                  <a:txBody>
                    <a:bodyPr/>
                    <a:lstStyle/>
                    <a:p>
                      <a:pPr algn="l" fontAlgn="b"/>
                      <a:r>
                        <a:rPr lang="tr-TR" sz="1800" b="1" i="0" u="none" strike="noStrike" dirty="0" smtClean="0">
                          <a:solidFill>
                            <a:srgbClr val="000000"/>
                          </a:solidFill>
                          <a:effectLst/>
                          <a:latin typeface="Calibri" panose="020F0502020204030204" pitchFamily="34" charset="0"/>
                        </a:rPr>
                        <a:t>Toplu Sözleşme Hükmünden </a:t>
                      </a:r>
                      <a:r>
                        <a:rPr lang="tr-TR" sz="1800" b="1" i="0" u="none" strike="noStrike" dirty="0">
                          <a:solidFill>
                            <a:srgbClr val="000000"/>
                          </a:solidFill>
                          <a:effectLst/>
                          <a:latin typeface="Calibri" panose="020F0502020204030204" pitchFamily="34" charset="0"/>
                        </a:rPr>
                        <a:t>yararlandı</a:t>
                      </a:r>
                    </a:p>
                  </a:txBody>
                  <a:tcPr marL="9525" marR="9525" marT="9525" marB="0" anchor="b">
                    <a:lnL>
                      <a:noFill/>
                    </a:lnL>
                    <a:lnR>
                      <a:noFill/>
                    </a:lnR>
                    <a:lnT>
                      <a:noFill/>
                    </a:lnT>
                    <a:lnB>
                      <a:noFill/>
                    </a:lnB>
                  </a:tcPr>
                </a:tc>
                <a:tc>
                  <a:txBody>
                    <a:bodyPr/>
                    <a:lstStyle/>
                    <a:p>
                      <a:pPr algn="l" fontAlgn="b"/>
                      <a:r>
                        <a:rPr lang="tr-TR" sz="1800" b="1" i="0" u="none" strike="noStrike" dirty="0">
                          <a:solidFill>
                            <a:srgbClr val="000000"/>
                          </a:solidFill>
                          <a:effectLst/>
                          <a:latin typeface="Calibri" panose="020F0502020204030204" pitchFamily="34" charset="0"/>
                        </a:rPr>
                        <a:t>: </a:t>
                      </a:r>
                      <a:r>
                        <a:rPr lang="tr-TR" sz="1800" b="1" i="0" u="none" strike="noStrike" dirty="0" smtClean="0">
                          <a:solidFill>
                            <a:srgbClr val="000000"/>
                          </a:solidFill>
                          <a:effectLst/>
                          <a:latin typeface="Calibri" panose="020F0502020204030204" pitchFamily="34" charset="0"/>
                        </a:rPr>
                        <a:t>22.04.2018</a:t>
                      </a:r>
                      <a:endParaRPr lang="tr-TR" sz="18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tr-TR" sz="18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052986374"/>
                  </a:ext>
                </a:extLst>
              </a:tr>
              <a:tr h="284615">
                <a:tc>
                  <a:txBody>
                    <a:bodyPr/>
                    <a:lstStyle/>
                    <a:p>
                      <a:pPr algn="l" fontAlgn="b"/>
                      <a:endParaRPr lang="tr-TR" sz="18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tr-TR" sz="18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tr-TR" sz="18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925853107"/>
                  </a:ext>
                </a:extLst>
              </a:tr>
              <a:tr h="284615">
                <a:tc gridSpan="3">
                  <a:txBody>
                    <a:bodyPr/>
                    <a:lstStyle/>
                    <a:p>
                      <a:pPr algn="ctr" fontAlgn="ctr"/>
                      <a:r>
                        <a:rPr lang="tr-TR" sz="1800" b="1" i="0" u="none" strike="noStrike" dirty="0" smtClean="0">
                          <a:solidFill>
                            <a:srgbClr val="FF0000"/>
                          </a:solidFill>
                          <a:effectLst/>
                          <a:latin typeface="Calibri" panose="020F0502020204030204" pitchFamily="34" charset="0"/>
                        </a:rPr>
                        <a:t>EMSAL DEĞERLENDİRME</a:t>
                      </a:r>
                      <a:r>
                        <a:rPr lang="tr-TR" sz="1800" b="1" i="0" u="none" strike="noStrike" baseline="0" dirty="0" smtClean="0">
                          <a:solidFill>
                            <a:srgbClr val="FF0000"/>
                          </a:solidFill>
                          <a:effectLst/>
                          <a:latin typeface="Calibri" panose="020F0502020204030204" pitchFamily="34" charset="0"/>
                        </a:rPr>
                        <a:t> TABLOSU</a:t>
                      </a:r>
                      <a:endParaRPr lang="tr-TR" sz="1800" b="1" i="0" u="none" strike="noStrike" dirty="0">
                        <a:solidFill>
                          <a:srgbClr val="FF0000"/>
                        </a:solidFill>
                        <a:effectLst/>
                        <a:latin typeface="Calibri" panose="020F0502020204030204" pitchFamily="34" charset="0"/>
                      </a:endParaRP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3627544193"/>
                  </a:ext>
                </a:extLst>
              </a:tr>
              <a:tr h="284615">
                <a:tc>
                  <a:txBody>
                    <a:bodyPr/>
                    <a:lstStyle/>
                    <a:p>
                      <a:pPr algn="ctr" fontAlgn="b"/>
                      <a:r>
                        <a:rPr lang="tr-TR" sz="1800" b="1" i="0" u="none" strike="noStrike" dirty="0" smtClean="0">
                          <a:solidFill>
                            <a:srgbClr val="000000"/>
                          </a:solidFill>
                          <a:effectLst/>
                          <a:latin typeface="Calibri" panose="020F0502020204030204" pitchFamily="34" charset="0"/>
                        </a:rPr>
                        <a:t>BİLGİLER</a:t>
                      </a:r>
                      <a:endParaRPr lang="tr-TR" sz="1800" b="1"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tr-TR" sz="1800" b="1" i="0" u="none" strike="noStrike" dirty="0" smtClean="0">
                          <a:solidFill>
                            <a:srgbClr val="000000"/>
                          </a:solidFill>
                          <a:effectLst/>
                          <a:latin typeface="Calibri" panose="020F0502020204030204" pitchFamily="34" charset="0"/>
                        </a:rPr>
                        <a:t>EMSALİ</a:t>
                      </a:r>
                      <a:endParaRPr lang="tr-TR" sz="1800" b="1"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tr-TR" sz="1800" b="1" i="0" u="none" strike="noStrike" dirty="0" smtClean="0">
                          <a:solidFill>
                            <a:srgbClr val="000000"/>
                          </a:solidFill>
                          <a:effectLst/>
                          <a:latin typeface="Calibri" panose="020F0502020204030204" pitchFamily="34" charset="0"/>
                        </a:rPr>
                        <a:t>KENDİSİ</a:t>
                      </a:r>
                      <a:endParaRPr lang="tr-TR" sz="1800" b="1"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3135218712"/>
                  </a:ext>
                </a:extLst>
              </a:tr>
              <a:tr h="284615">
                <a:tc>
                  <a:txBody>
                    <a:bodyPr/>
                    <a:lstStyle/>
                    <a:p>
                      <a:pPr algn="l" fontAlgn="b"/>
                      <a:r>
                        <a:rPr lang="tr-TR" sz="1800" b="1" i="0" u="none" strike="noStrike">
                          <a:solidFill>
                            <a:srgbClr val="000000"/>
                          </a:solidFill>
                          <a:effectLst/>
                          <a:latin typeface="Calibri" panose="020F0502020204030204" pitchFamily="34" charset="0"/>
                        </a:rPr>
                        <a:t>Öğrenim Tarihi</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b"/>
                      <a:r>
                        <a:rPr lang="tr-TR" sz="1800" b="1" i="0" u="none" strike="noStrike" dirty="0" smtClean="0">
                          <a:solidFill>
                            <a:srgbClr val="000000"/>
                          </a:solidFill>
                          <a:effectLst/>
                          <a:latin typeface="Calibri" panose="020F0502020204030204" pitchFamily="34" charset="0"/>
                        </a:rPr>
                        <a:t>31.07.2006</a:t>
                      </a:r>
                      <a:endParaRPr lang="tr-TR" sz="1800" b="1"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1" i="0" u="none" strike="noStrike" dirty="0">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3262759013"/>
                  </a:ext>
                </a:extLst>
              </a:tr>
              <a:tr h="284615">
                <a:tc>
                  <a:txBody>
                    <a:bodyPr/>
                    <a:lstStyle/>
                    <a:p>
                      <a:pPr algn="l" fontAlgn="b"/>
                      <a:r>
                        <a:rPr lang="tr-TR" sz="1800" b="1" i="0" u="none" strike="noStrike">
                          <a:solidFill>
                            <a:srgbClr val="000000"/>
                          </a:solidFill>
                          <a:effectLst/>
                          <a:latin typeface="Calibri" panose="020F0502020204030204" pitchFamily="34" charset="0"/>
                        </a:rPr>
                        <a:t>Öğrenim Süresi</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tr-TR" sz="1800" b="1" i="0" u="none" strike="noStrike" dirty="0">
                          <a:solidFill>
                            <a:srgbClr val="000000"/>
                          </a:solidFill>
                          <a:effectLst/>
                          <a:latin typeface="Calibri" panose="020F0502020204030204" pitchFamily="34" charset="0"/>
                        </a:rPr>
                        <a:t>2</a:t>
                      </a:r>
                      <a:r>
                        <a:rPr lang="tr-TR" sz="1800" b="1" i="0" u="none" strike="noStrike" dirty="0" smtClean="0">
                          <a:solidFill>
                            <a:srgbClr val="000000"/>
                          </a:solidFill>
                          <a:effectLst/>
                          <a:latin typeface="Calibri" panose="020F0502020204030204" pitchFamily="34" charset="0"/>
                        </a:rPr>
                        <a:t> </a:t>
                      </a:r>
                      <a:r>
                        <a:rPr lang="tr-TR" sz="1800" b="1" i="0" u="none" strike="noStrike" dirty="0">
                          <a:solidFill>
                            <a:srgbClr val="000000"/>
                          </a:solidFill>
                          <a:effectLst/>
                          <a:latin typeface="Calibri" panose="020F0502020204030204" pitchFamily="34" charset="0"/>
                        </a:rPr>
                        <a:t>yıl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endParaRPr lang="tr-TR" sz="18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3950078539"/>
                  </a:ext>
                </a:extLst>
              </a:tr>
              <a:tr h="375192">
                <a:tc>
                  <a:txBody>
                    <a:bodyPr/>
                    <a:lstStyle/>
                    <a:p>
                      <a:pPr algn="l" fontAlgn="b"/>
                      <a:r>
                        <a:rPr lang="tr-TR" sz="1800" b="1" i="0" u="none" strike="noStrike" dirty="0" smtClean="0">
                          <a:solidFill>
                            <a:srgbClr val="000000"/>
                          </a:solidFill>
                          <a:effectLst/>
                          <a:latin typeface="Calibri" panose="020F0502020204030204" pitchFamily="34" charset="0"/>
                        </a:rPr>
                        <a:t>Emsalinin Göreve </a:t>
                      </a:r>
                      <a:r>
                        <a:rPr lang="tr-TR" sz="1800" b="1" i="0" u="none" strike="noStrike" dirty="0">
                          <a:solidFill>
                            <a:srgbClr val="000000"/>
                          </a:solidFill>
                          <a:effectLst/>
                          <a:latin typeface="Calibri" panose="020F0502020204030204" pitchFamily="34" charset="0"/>
                        </a:rPr>
                        <a:t>Başlama Tarihi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1" i="0" u="none" strike="noStrike" dirty="0" smtClean="0">
                          <a:solidFill>
                            <a:schemeClr val="tx1"/>
                          </a:solidFill>
                          <a:effectLst/>
                          <a:latin typeface="Calibri" panose="020F0502020204030204" pitchFamily="34" charset="0"/>
                        </a:rPr>
                        <a:t>31.07.2008</a:t>
                      </a:r>
                      <a:endParaRPr lang="tr-TR" sz="1800" b="1" i="0" u="none" strike="noStrike" dirty="0">
                        <a:solidFill>
                          <a:schemeClr val="tx1"/>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endParaRPr lang="tr-TR" sz="18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2441009992"/>
                  </a:ext>
                </a:extLst>
              </a:tr>
              <a:tr h="284615">
                <a:tc>
                  <a:txBody>
                    <a:bodyPr/>
                    <a:lstStyle/>
                    <a:p>
                      <a:pPr algn="l" fontAlgn="b"/>
                      <a:r>
                        <a:rPr lang="tr-TR" sz="1800" b="1" i="0" u="none" strike="noStrike" dirty="0">
                          <a:solidFill>
                            <a:srgbClr val="000000"/>
                          </a:solidFill>
                          <a:effectLst/>
                          <a:latin typeface="Calibri" panose="020F0502020204030204" pitchFamily="34" charset="0"/>
                        </a:rPr>
                        <a:t>Hesaplama Tarihi</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tr-TR" sz="1800" b="1" i="0" u="none" strike="noStrike" dirty="0" smtClean="0">
                          <a:solidFill>
                            <a:srgbClr val="000000"/>
                          </a:solidFill>
                          <a:effectLst/>
                          <a:latin typeface="Calibri" panose="020F0502020204030204" pitchFamily="34" charset="0"/>
                        </a:rPr>
                        <a:t>31.07.2021</a:t>
                      </a:r>
                      <a:endParaRPr lang="tr-TR" sz="1800" b="1"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800" b="1" i="0" u="none" strike="noStrike" dirty="0" smtClean="0">
                          <a:solidFill>
                            <a:srgbClr val="000000"/>
                          </a:solidFill>
                          <a:effectLst/>
                          <a:latin typeface="Calibri" panose="020F0502020204030204" pitchFamily="34" charset="0"/>
                        </a:rPr>
                        <a:t>31.07.2021</a:t>
                      </a:r>
                      <a:endParaRPr lang="tr-TR" sz="18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2140517805"/>
                  </a:ext>
                </a:extLst>
              </a:tr>
              <a:tr h="284615">
                <a:tc>
                  <a:txBody>
                    <a:bodyPr/>
                    <a:lstStyle/>
                    <a:p>
                      <a:pPr algn="l" fontAlgn="b"/>
                      <a:r>
                        <a:rPr lang="tr-TR" sz="1800" b="1" i="0" u="none" strike="noStrike" dirty="0">
                          <a:solidFill>
                            <a:srgbClr val="000000"/>
                          </a:solidFill>
                          <a:effectLst/>
                          <a:latin typeface="Calibri" panose="020F0502020204030204" pitchFamily="34" charset="0"/>
                        </a:rPr>
                        <a:t>Göreve Başlama Tarihi</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b"/>
                      <a:r>
                        <a:rPr lang="tr-TR" sz="1800" b="1" i="0" u="none" strike="noStrike" dirty="0" smtClean="0">
                          <a:solidFill>
                            <a:srgbClr val="000000"/>
                          </a:solidFill>
                          <a:effectLst/>
                          <a:latin typeface="Calibri" panose="020F0502020204030204" pitchFamily="34" charset="0"/>
                        </a:rPr>
                        <a:t>-</a:t>
                      </a:r>
                      <a:endParaRPr lang="tr-TR" sz="1800" b="1"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1" i="0" u="none" strike="noStrike" dirty="0" smtClean="0">
                          <a:solidFill>
                            <a:srgbClr val="000000"/>
                          </a:solidFill>
                          <a:effectLst/>
                          <a:latin typeface="Calibri" panose="020F0502020204030204" pitchFamily="34" charset="0"/>
                        </a:rPr>
                        <a:t>22.04.2007</a:t>
                      </a:r>
                      <a:endParaRPr lang="tr-TR" sz="18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4075915679"/>
                  </a:ext>
                </a:extLst>
              </a:tr>
              <a:tr h="284615">
                <a:tc>
                  <a:txBody>
                    <a:bodyPr/>
                    <a:lstStyle/>
                    <a:p>
                      <a:pPr algn="l" fontAlgn="b"/>
                      <a:r>
                        <a:rPr lang="tr-TR" sz="1800" b="1" i="0" u="none" strike="noStrike">
                          <a:solidFill>
                            <a:srgbClr val="000000"/>
                          </a:solidFill>
                          <a:effectLst/>
                          <a:latin typeface="Calibri" panose="020F0502020204030204" pitchFamily="34" charset="0"/>
                        </a:rPr>
                        <a:t>Hizmet Süresi</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tr-TR" sz="1800" b="1" i="0" u="none" strike="noStrike" dirty="0" smtClean="0">
                          <a:solidFill>
                            <a:srgbClr val="FF0000"/>
                          </a:solidFill>
                          <a:effectLst/>
                          <a:latin typeface="Calibri" panose="020F0502020204030204" pitchFamily="34" charset="0"/>
                        </a:rPr>
                        <a:t>13</a:t>
                      </a:r>
                      <a:r>
                        <a:rPr lang="tr-TR" sz="1800" b="1" i="0" u="none" strike="noStrike" baseline="0" dirty="0" smtClean="0">
                          <a:solidFill>
                            <a:srgbClr val="FF0000"/>
                          </a:solidFill>
                          <a:effectLst/>
                          <a:latin typeface="Calibri" panose="020F0502020204030204" pitchFamily="34" charset="0"/>
                        </a:rPr>
                        <a:t> yıl</a:t>
                      </a:r>
                      <a:endParaRPr lang="es-ES" sz="1800" b="1" i="0" u="none" strike="noStrike" dirty="0">
                        <a:solidFill>
                          <a:srgbClr val="FF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s-ES" sz="1800" b="1" i="0" u="none" strike="noStrike" dirty="0">
                          <a:solidFill>
                            <a:srgbClr val="000000"/>
                          </a:solidFill>
                          <a:effectLst/>
                          <a:latin typeface="Calibri" panose="020F0502020204030204" pitchFamily="34" charset="0"/>
                        </a:rPr>
                        <a:t> </a:t>
                      </a:r>
                      <a:r>
                        <a:rPr lang="tr-TR" sz="1800" b="1" i="0" u="none" strike="noStrike" dirty="0" smtClean="0">
                          <a:solidFill>
                            <a:srgbClr val="000000"/>
                          </a:solidFill>
                          <a:effectLst/>
                          <a:latin typeface="Calibri" panose="020F0502020204030204" pitchFamily="34" charset="0"/>
                        </a:rPr>
                        <a:t>14 yıl, 3 ay, 9 gün</a:t>
                      </a:r>
                      <a:endParaRPr lang="es-ES" sz="1800" b="1"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1303986835"/>
                  </a:ext>
                </a:extLst>
              </a:tr>
              <a:tr h="284615">
                <a:tc>
                  <a:txBody>
                    <a:bodyPr/>
                    <a:lstStyle/>
                    <a:p>
                      <a:pPr algn="l" fontAlgn="b"/>
                      <a:endParaRPr lang="tr-TR" sz="1800" b="1"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1800" b="1"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1800" b="1" i="0" u="none" strike="noStrike" dirty="0">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639931169"/>
                  </a:ext>
                </a:extLst>
              </a:tr>
              <a:tr h="559679">
                <a:tc gridSpan="3">
                  <a:txBody>
                    <a:bodyPr/>
                    <a:lstStyle/>
                    <a:p>
                      <a:pPr algn="l" fontAlgn="ctr"/>
                      <a:r>
                        <a:rPr lang="tr-TR" sz="1800" b="1" i="0" u="none" strike="noStrike" dirty="0">
                          <a:solidFill>
                            <a:srgbClr val="000000"/>
                          </a:solidFill>
                          <a:effectLst/>
                          <a:latin typeface="Calibri" panose="020F0502020204030204" pitchFamily="34" charset="0"/>
                        </a:rPr>
                        <a:t>Not: </a:t>
                      </a:r>
                      <a:r>
                        <a:rPr lang="tr-TR" sz="1800" b="1" i="0" u="none" strike="noStrike" dirty="0" smtClean="0">
                          <a:solidFill>
                            <a:schemeClr val="tx1"/>
                          </a:solidFill>
                          <a:effectLst/>
                          <a:latin typeface="Calibri" panose="020F0502020204030204" pitchFamily="34" charset="0"/>
                        </a:rPr>
                        <a:t>Emsalinin </a:t>
                      </a:r>
                      <a:r>
                        <a:rPr lang="tr-TR" sz="1800" b="1" i="0" u="none" strike="noStrike" dirty="0">
                          <a:solidFill>
                            <a:schemeClr val="tx1"/>
                          </a:solidFill>
                          <a:effectLst/>
                          <a:latin typeface="Calibri" panose="020F0502020204030204" pitchFamily="34" charset="0"/>
                        </a:rPr>
                        <a:t>hizmeti dikkate </a:t>
                      </a:r>
                      <a:r>
                        <a:rPr lang="tr-TR" sz="1800" b="1" i="0" u="none" strike="noStrike" dirty="0" smtClean="0">
                          <a:solidFill>
                            <a:schemeClr val="tx1"/>
                          </a:solidFill>
                          <a:effectLst/>
                          <a:latin typeface="Calibri" panose="020F0502020204030204" pitchFamily="34" charset="0"/>
                        </a:rPr>
                        <a:t>alındığında, </a:t>
                      </a:r>
                      <a:r>
                        <a:rPr lang="tr-TR" sz="1800" b="1" i="0" u="none" strike="noStrike" dirty="0" smtClean="0">
                          <a:solidFill>
                            <a:srgbClr val="FF0000"/>
                          </a:solidFill>
                          <a:effectLst/>
                          <a:latin typeface="Calibri" panose="020F0502020204030204" pitchFamily="34" charset="0"/>
                        </a:rPr>
                        <a:t>5.derecenin 3.</a:t>
                      </a:r>
                      <a:r>
                        <a:rPr lang="tr-TR" sz="1800" b="1" i="0" u="none" strike="noStrike" dirty="0" smtClean="0">
                          <a:solidFill>
                            <a:schemeClr val="tx1"/>
                          </a:solidFill>
                          <a:effectLst/>
                          <a:latin typeface="Calibri" panose="020F0502020204030204" pitchFamily="34" charset="0"/>
                        </a:rPr>
                        <a:t>kademesinde</a:t>
                      </a:r>
                      <a:r>
                        <a:rPr lang="tr-TR" sz="1800" b="1" i="0" u="none" strike="noStrike" baseline="0" dirty="0" smtClean="0">
                          <a:solidFill>
                            <a:schemeClr val="tx1"/>
                          </a:solidFill>
                          <a:effectLst/>
                          <a:latin typeface="Calibri" panose="020F0502020204030204" pitchFamily="34" charset="0"/>
                        </a:rPr>
                        <a:t> </a:t>
                      </a:r>
                      <a:r>
                        <a:rPr lang="tr-TR" sz="1800" b="1" i="0" u="none" strike="noStrike" baseline="0" dirty="0" smtClean="0">
                          <a:solidFill>
                            <a:srgbClr val="000000"/>
                          </a:solidFill>
                          <a:effectLst/>
                          <a:latin typeface="Calibri" panose="020F0502020204030204" pitchFamily="34" charset="0"/>
                        </a:rPr>
                        <a:t>artan kıdemi bulunmayıp </a:t>
                      </a:r>
                      <a:r>
                        <a:rPr lang="tr-TR" sz="1800" b="1" i="0" u="none" strike="noStrike" dirty="0" smtClean="0">
                          <a:solidFill>
                            <a:srgbClr val="000000"/>
                          </a:solidFill>
                          <a:effectLst/>
                          <a:latin typeface="Calibri" panose="020F0502020204030204" pitchFamily="34" charset="0"/>
                        </a:rPr>
                        <a:t>terfi tarihi  </a:t>
                      </a:r>
                      <a:r>
                        <a:rPr lang="tr-TR" sz="1800" b="1" i="0" u="none" strike="noStrike" dirty="0" smtClean="0">
                          <a:solidFill>
                            <a:srgbClr val="FF0000"/>
                          </a:solidFill>
                          <a:effectLst/>
                          <a:latin typeface="Calibri" panose="020F0502020204030204" pitchFamily="34" charset="0"/>
                        </a:rPr>
                        <a:t>31.07.2022</a:t>
                      </a:r>
                      <a:r>
                        <a:rPr lang="tr-TR" sz="1800" b="1" i="0" u="none" strike="noStrike" dirty="0" smtClean="0">
                          <a:solidFill>
                            <a:srgbClr val="000000"/>
                          </a:solidFill>
                          <a:effectLst/>
                          <a:latin typeface="Calibri" panose="020F0502020204030204" pitchFamily="34" charset="0"/>
                        </a:rPr>
                        <a:t>  olacaktır.</a:t>
                      </a:r>
                      <a:endParaRPr lang="tr-TR" sz="1800" b="1"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449614661"/>
                  </a:ext>
                </a:extLst>
              </a:tr>
            </a:tbl>
          </a:graphicData>
        </a:graphic>
      </p:graphicFrame>
      <p:pic>
        <p:nvPicPr>
          <p:cNvPr id="6" name="Resim 5"/>
          <p:cNvPicPr>
            <a:picLocks noChangeAspect="1"/>
          </p:cNvPicPr>
          <p:nvPr/>
        </p:nvPicPr>
        <p:blipFill>
          <a:blip r:embed="rId2"/>
          <a:stretch>
            <a:fillRect/>
          </a:stretch>
        </p:blipFill>
        <p:spPr>
          <a:xfrm>
            <a:off x="238938" y="46264"/>
            <a:ext cx="1027153" cy="961101"/>
          </a:xfrm>
          <a:prstGeom prst="rect">
            <a:avLst/>
          </a:prstGeom>
        </p:spPr>
      </p:pic>
      <p:cxnSp>
        <p:nvCxnSpPr>
          <p:cNvPr id="7" name="Düz Bağlayıcı 6"/>
          <p:cNvCxnSpPr/>
          <p:nvPr/>
        </p:nvCxnSpPr>
        <p:spPr>
          <a:xfrm>
            <a:off x="0" y="964160"/>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flipV="1">
            <a:off x="1038717" y="976703"/>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98247477"/>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Metin kutusu 3">
            <a:extLst>
              <a:ext uri="{FF2B5EF4-FFF2-40B4-BE49-F238E27FC236}">
                <a16:creationId xmlns:a16="http://schemas.microsoft.com/office/drawing/2014/main" id="{EE9D5F5B-D8FC-45A5-A6D8-CBC5E4E8488A}"/>
              </a:ext>
            </a:extLst>
          </p:cNvPr>
          <p:cNvSpPr txBox="1"/>
          <p:nvPr/>
        </p:nvSpPr>
        <p:spPr>
          <a:xfrm>
            <a:off x="1266092" y="160485"/>
            <a:ext cx="7379968" cy="954107"/>
          </a:xfrm>
          <a:prstGeom prst="rect">
            <a:avLst/>
          </a:prstGeom>
          <a:noFill/>
        </p:spPr>
        <p:txBody>
          <a:bodyPr wrap="square" rtlCol="0">
            <a:spAutoFit/>
          </a:bodyPr>
          <a:lstStyle/>
          <a:p>
            <a:pPr algn="ctr"/>
            <a:endParaRPr lang="tr-TR" sz="2800" dirty="0" smtClean="0">
              <a:solidFill>
                <a:srgbClr val="C00000"/>
              </a:solidFill>
            </a:endParaRPr>
          </a:p>
          <a:p>
            <a:pPr algn="ctr"/>
            <a:r>
              <a:rPr lang="tr-TR" sz="2800" b="1" dirty="0" smtClean="0">
                <a:solidFill>
                  <a:srgbClr val="C00000"/>
                </a:solidFill>
              </a:rPr>
              <a:t>KADRO VE TERFİ İŞLEMLERİ DAİRE BAŞKANLIĞI</a:t>
            </a:r>
            <a:endParaRPr lang="tr-TR" sz="2800" b="1" dirty="0">
              <a:solidFill>
                <a:srgbClr val="C00000"/>
              </a:solidFill>
            </a:endParaRPr>
          </a:p>
        </p:txBody>
      </p:sp>
      <p:sp>
        <p:nvSpPr>
          <p:cNvPr id="17" name="Akış Çizelgesi: Bağlayıcı 16">
            <a:extLst>
              <a:ext uri="{FF2B5EF4-FFF2-40B4-BE49-F238E27FC236}">
                <a16:creationId xmlns:a16="http://schemas.microsoft.com/office/drawing/2014/main" id="{28E1CE7A-CF57-4FFF-8154-44A44A1E4DB2}"/>
              </a:ext>
            </a:extLst>
          </p:cNvPr>
          <p:cNvSpPr/>
          <p:nvPr/>
        </p:nvSpPr>
        <p:spPr>
          <a:xfrm>
            <a:off x="808892" y="2264466"/>
            <a:ext cx="457200" cy="457200"/>
          </a:xfrm>
          <a:prstGeom prst="flowChartConnector">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9" name="Akış Çizelgesi: Bağlayıcı 18">
            <a:extLst>
              <a:ext uri="{FF2B5EF4-FFF2-40B4-BE49-F238E27FC236}">
                <a16:creationId xmlns:a16="http://schemas.microsoft.com/office/drawing/2014/main" id="{C2AB0C8B-527F-48BB-AB0F-E07C7DD0DC19}"/>
              </a:ext>
            </a:extLst>
          </p:cNvPr>
          <p:cNvSpPr/>
          <p:nvPr/>
        </p:nvSpPr>
        <p:spPr>
          <a:xfrm>
            <a:off x="808892" y="3198859"/>
            <a:ext cx="457200" cy="457200"/>
          </a:xfrm>
          <a:prstGeom prst="flowChartConnector">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0" name="Akış Çizelgesi: Bağlayıcı 19">
            <a:extLst>
              <a:ext uri="{FF2B5EF4-FFF2-40B4-BE49-F238E27FC236}">
                <a16:creationId xmlns:a16="http://schemas.microsoft.com/office/drawing/2014/main" id="{C88D670C-58F7-4310-BA88-8ADDBC52292E}"/>
              </a:ext>
            </a:extLst>
          </p:cNvPr>
          <p:cNvSpPr/>
          <p:nvPr/>
        </p:nvSpPr>
        <p:spPr>
          <a:xfrm>
            <a:off x="808892" y="5017974"/>
            <a:ext cx="457200" cy="457200"/>
          </a:xfrm>
          <a:prstGeom prst="flowChartConnector">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1" name="Akış Çizelgesi: Bağlayıcı 20">
            <a:extLst>
              <a:ext uri="{FF2B5EF4-FFF2-40B4-BE49-F238E27FC236}">
                <a16:creationId xmlns:a16="http://schemas.microsoft.com/office/drawing/2014/main" id="{8D2E91D1-BD86-4A32-A7B1-0FDA19F0A532}"/>
              </a:ext>
            </a:extLst>
          </p:cNvPr>
          <p:cNvSpPr/>
          <p:nvPr/>
        </p:nvSpPr>
        <p:spPr>
          <a:xfrm>
            <a:off x="808892" y="4083581"/>
            <a:ext cx="457200" cy="457200"/>
          </a:xfrm>
          <a:prstGeom prst="flowChartConnector">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3" name="Metin kutusu 22">
            <a:extLst>
              <a:ext uri="{FF2B5EF4-FFF2-40B4-BE49-F238E27FC236}">
                <a16:creationId xmlns:a16="http://schemas.microsoft.com/office/drawing/2014/main" id="{75E4892E-BC8F-48EE-93C6-05A5C9E32E75}"/>
              </a:ext>
            </a:extLst>
          </p:cNvPr>
          <p:cNvSpPr txBox="1"/>
          <p:nvPr/>
        </p:nvSpPr>
        <p:spPr>
          <a:xfrm>
            <a:off x="1812388" y="2557976"/>
            <a:ext cx="6119446" cy="369332"/>
          </a:xfrm>
          <a:prstGeom prst="rect">
            <a:avLst/>
          </a:prstGeom>
          <a:noFill/>
        </p:spPr>
        <p:txBody>
          <a:bodyPr wrap="square" rtlCol="0">
            <a:spAutoFit/>
          </a:bodyPr>
          <a:lstStyle/>
          <a:p>
            <a:endParaRPr lang="tr-TR" dirty="0"/>
          </a:p>
        </p:txBody>
      </p:sp>
      <p:sp>
        <p:nvSpPr>
          <p:cNvPr id="24" name="Metin kutusu 23">
            <a:extLst>
              <a:ext uri="{FF2B5EF4-FFF2-40B4-BE49-F238E27FC236}">
                <a16:creationId xmlns:a16="http://schemas.microsoft.com/office/drawing/2014/main" id="{06924A0F-36F9-4BBB-B91F-B6787A3B0989}"/>
              </a:ext>
            </a:extLst>
          </p:cNvPr>
          <p:cNvSpPr txBox="1"/>
          <p:nvPr/>
        </p:nvSpPr>
        <p:spPr>
          <a:xfrm>
            <a:off x="1507588" y="2281380"/>
            <a:ext cx="6424246" cy="461665"/>
          </a:xfrm>
          <a:prstGeom prst="rect">
            <a:avLst/>
          </a:prstGeom>
          <a:noFill/>
        </p:spPr>
        <p:txBody>
          <a:bodyPr wrap="square" rtlCol="0">
            <a:spAutoFit/>
          </a:bodyPr>
          <a:lstStyle/>
          <a:p>
            <a:r>
              <a:rPr lang="tr-TR" sz="2400" b="0" kern="1200" dirty="0">
                <a:latin typeface="+mn-lt"/>
                <a:cs typeface="Arial" panose="020B0604020202020204" pitchFamily="34" charset="0"/>
              </a:rPr>
              <a:t>GENEL BİLGİLER- TANIMLAR</a:t>
            </a:r>
          </a:p>
        </p:txBody>
      </p:sp>
      <p:sp>
        <p:nvSpPr>
          <p:cNvPr id="25" name="Metin kutusu 24">
            <a:extLst>
              <a:ext uri="{FF2B5EF4-FFF2-40B4-BE49-F238E27FC236}">
                <a16:creationId xmlns:a16="http://schemas.microsoft.com/office/drawing/2014/main" id="{C99966BF-08E5-4B00-840B-2AD1AA5D3F81}"/>
              </a:ext>
            </a:extLst>
          </p:cNvPr>
          <p:cNvSpPr txBox="1"/>
          <p:nvPr/>
        </p:nvSpPr>
        <p:spPr>
          <a:xfrm>
            <a:off x="1507588" y="3191043"/>
            <a:ext cx="7138472" cy="424732"/>
          </a:xfrm>
          <a:prstGeom prst="rect">
            <a:avLst/>
          </a:prstGeom>
          <a:noFill/>
        </p:spPr>
        <p:txBody>
          <a:bodyPr wrap="square" rtlCol="0">
            <a:spAutoFit/>
          </a:bodyPr>
          <a:lstStyle/>
          <a:p>
            <a:pPr marL="0" lvl="0" indent="0" algn="l" defTabSz="1244600">
              <a:lnSpc>
                <a:spcPct val="90000"/>
              </a:lnSpc>
              <a:spcBef>
                <a:spcPct val="0"/>
              </a:spcBef>
              <a:spcAft>
                <a:spcPct val="35000"/>
              </a:spcAft>
              <a:buNone/>
            </a:pPr>
            <a:r>
              <a:rPr lang="tr-TR" sz="2400" b="0" u="none" kern="1200" dirty="0"/>
              <a:t>DEVLET MEMURLARININ İNTİBAK VE TERFİ İŞLEMLERİ</a:t>
            </a:r>
            <a:endParaRPr lang="tr-TR" sz="2400" b="0" u="none" kern="1200" dirty="0">
              <a:latin typeface="Arial" panose="020B0604020202020204" pitchFamily="34" charset="0"/>
              <a:cs typeface="Arial" panose="020B0604020202020204" pitchFamily="34" charset="0"/>
            </a:endParaRPr>
          </a:p>
        </p:txBody>
      </p:sp>
      <p:sp>
        <p:nvSpPr>
          <p:cNvPr id="26" name="Metin kutusu 25">
            <a:extLst>
              <a:ext uri="{FF2B5EF4-FFF2-40B4-BE49-F238E27FC236}">
                <a16:creationId xmlns:a16="http://schemas.microsoft.com/office/drawing/2014/main" id="{43076B3A-5906-46EF-8EA8-3CD6731730A6}"/>
              </a:ext>
            </a:extLst>
          </p:cNvPr>
          <p:cNvSpPr txBox="1"/>
          <p:nvPr/>
        </p:nvSpPr>
        <p:spPr>
          <a:xfrm>
            <a:off x="1507588" y="4083581"/>
            <a:ext cx="7379968" cy="424732"/>
          </a:xfrm>
          <a:prstGeom prst="rect">
            <a:avLst/>
          </a:prstGeom>
          <a:noFill/>
        </p:spPr>
        <p:txBody>
          <a:bodyPr wrap="square" rtlCol="0">
            <a:spAutoFit/>
          </a:bodyPr>
          <a:lstStyle/>
          <a:p>
            <a:pPr marL="0" lvl="0" indent="0" algn="l" defTabSz="1200150">
              <a:lnSpc>
                <a:spcPct val="90000"/>
              </a:lnSpc>
              <a:spcBef>
                <a:spcPct val="0"/>
              </a:spcBef>
              <a:spcAft>
                <a:spcPct val="35000"/>
              </a:spcAft>
              <a:buNone/>
            </a:pPr>
            <a:r>
              <a:rPr lang="tr-TR" sz="2400" b="0" kern="1200" dirty="0"/>
              <a:t>G</a:t>
            </a:r>
            <a:r>
              <a:rPr lang="tr-TR" sz="2400" b="0" u="none" kern="1200" dirty="0"/>
              <a:t>EÇİŞ DÖNEMİNİN BİTİMİNDE YAPILACAK UYGULAMALAR</a:t>
            </a:r>
            <a:endParaRPr lang="tr-TR" sz="2400" b="0" u="none" kern="1200" dirty="0">
              <a:latin typeface="Arial" panose="020B0604020202020204" pitchFamily="34" charset="0"/>
              <a:cs typeface="Arial" panose="020B0604020202020204" pitchFamily="34" charset="0"/>
            </a:endParaRPr>
          </a:p>
        </p:txBody>
      </p:sp>
      <p:sp>
        <p:nvSpPr>
          <p:cNvPr id="27" name="Metin kutusu 26">
            <a:extLst>
              <a:ext uri="{FF2B5EF4-FFF2-40B4-BE49-F238E27FC236}">
                <a16:creationId xmlns:a16="http://schemas.microsoft.com/office/drawing/2014/main" id="{21C1A521-EA0F-4D31-91E9-6773A88CCE46}"/>
              </a:ext>
            </a:extLst>
          </p:cNvPr>
          <p:cNvSpPr txBox="1"/>
          <p:nvPr/>
        </p:nvSpPr>
        <p:spPr>
          <a:xfrm>
            <a:off x="1507588" y="5039814"/>
            <a:ext cx="6424246" cy="461665"/>
          </a:xfrm>
          <a:prstGeom prst="rect">
            <a:avLst/>
          </a:prstGeom>
          <a:noFill/>
        </p:spPr>
        <p:txBody>
          <a:bodyPr wrap="square" rtlCol="0">
            <a:spAutoFit/>
          </a:bodyPr>
          <a:lstStyle/>
          <a:p>
            <a:pPr lvl="0" algn="l"/>
            <a:r>
              <a:rPr lang="tr-TR" sz="2400" dirty="0">
                <a:solidFill>
                  <a:schemeClr val="tx1">
                    <a:hueOff val="0"/>
                    <a:satOff val="0"/>
                    <a:lumOff val="0"/>
                    <a:alphaOff val="0"/>
                  </a:schemeClr>
                </a:solidFill>
              </a:rPr>
              <a:t>657 </a:t>
            </a:r>
            <a:r>
              <a:rPr lang="tr-TR" sz="2400" dirty="0" smtClean="0">
                <a:solidFill>
                  <a:schemeClr val="tx1">
                    <a:hueOff val="0"/>
                    <a:satOff val="0"/>
                    <a:lumOff val="0"/>
                    <a:alphaOff val="0"/>
                  </a:schemeClr>
                </a:solidFill>
              </a:rPr>
              <a:t>S. </a:t>
            </a:r>
            <a:r>
              <a:rPr lang="tr-TR" sz="2400" dirty="0">
                <a:solidFill>
                  <a:schemeClr val="tx1">
                    <a:hueOff val="0"/>
                    <a:satOff val="0"/>
                    <a:lumOff val="0"/>
                    <a:alphaOff val="0"/>
                  </a:schemeClr>
                </a:solidFill>
              </a:rPr>
              <a:t>D.M.K. İLGİLİ MADDELERİ</a:t>
            </a:r>
            <a:r>
              <a:rPr lang="tr-TR" sz="1600" b="0" dirty="0">
                <a:latin typeface="+mn-lt"/>
                <a:cs typeface="Arial" panose="020B0604020202020204" pitchFamily="34" charset="0"/>
              </a:rPr>
              <a:t> </a:t>
            </a:r>
          </a:p>
        </p:txBody>
      </p:sp>
      <p:pic>
        <p:nvPicPr>
          <p:cNvPr id="12" name="Resim 11"/>
          <p:cNvPicPr>
            <a:picLocks noChangeAspect="1"/>
          </p:cNvPicPr>
          <p:nvPr/>
        </p:nvPicPr>
        <p:blipFill>
          <a:blip r:embed="rId2"/>
          <a:stretch>
            <a:fillRect/>
          </a:stretch>
        </p:blipFill>
        <p:spPr>
          <a:xfrm>
            <a:off x="228599" y="202158"/>
            <a:ext cx="1028378" cy="1000413"/>
          </a:xfrm>
          <a:prstGeom prst="rect">
            <a:avLst/>
          </a:prstGeom>
        </p:spPr>
      </p:pic>
      <p:cxnSp>
        <p:nvCxnSpPr>
          <p:cNvPr id="13" name="Düz Bağlayıcı 12"/>
          <p:cNvCxnSpPr/>
          <p:nvPr/>
        </p:nvCxnSpPr>
        <p:spPr>
          <a:xfrm flipV="1">
            <a:off x="1037492" y="1131703"/>
            <a:ext cx="8106508" cy="9386"/>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Düz Bağlayıcı 15"/>
          <p:cNvCxnSpPr/>
          <p:nvPr/>
        </p:nvCxnSpPr>
        <p:spPr>
          <a:xfrm>
            <a:off x="0" y="1141089"/>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6289422"/>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Dikdörtgen 2"/>
          <p:cNvSpPr/>
          <p:nvPr/>
        </p:nvSpPr>
        <p:spPr>
          <a:xfrm>
            <a:off x="1026942" y="1189197"/>
            <a:ext cx="7379968" cy="461665"/>
          </a:xfrm>
          <a:prstGeom prst="rect">
            <a:avLst/>
          </a:prstGeom>
        </p:spPr>
        <p:txBody>
          <a:bodyPr wrap="square">
            <a:spAutoFit/>
          </a:bodyPr>
          <a:lstStyle/>
          <a:p>
            <a:pPr algn="ctr"/>
            <a:r>
              <a:rPr lang="tr-TR" sz="2400" b="1" dirty="0">
                <a:solidFill>
                  <a:srgbClr val="FF0000"/>
                </a:solidFill>
              </a:rPr>
              <a:t>UYGULAMA  ÖRNEKLERİ</a:t>
            </a:r>
            <a:endParaRPr lang="tr-TR" sz="2400" dirty="0"/>
          </a:p>
        </p:txBody>
      </p:sp>
      <p:sp>
        <p:nvSpPr>
          <p:cNvPr id="4" name="Metin kutusu 3">
            <a:extLst>
              <a:ext uri="{FF2B5EF4-FFF2-40B4-BE49-F238E27FC236}">
                <a16:creationId xmlns:a16="http://schemas.microsoft.com/office/drawing/2014/main" id="{BCE2C233-19EE-4E8C-9E81-08B493831E3C}"/>
              </a:ext>
            </a:extLst>
          </p:cNvPr>
          <p:cNvSpPr txBox="1"/>
          <p:nvPr/>
        </p:nvSpPr>
        <p:spPr>
          <a:xfrm>
            <a:off x="1266092" y="140677"/>
            <a:ext cx="7379968" cy="954107"/>
          </a:xfrm>
          <a:prstGeom prst="rect">
            <a:avLst/>
          </a:prstGeom>
          <a:noFill/>
        </p:spPr>
        <p:txBody>
          <a:bodyPr wrap="square" rtlCol="0">
            <a:spAutoFit/>
          </a:bodyPr>
          <a:lstStyle/>
          <a:p>
            <a:pPr algn="ctr"/>
            <a:endParaRPr lang="tr-TR" sz="2800" dirty="0" smtClean="0">
              <a:solidFill>
                <a:srgbClr val="C00000"/>
              </a:solidFill>
            </a:endParaRPr>
          </a:p>
          <a:p>
            <a:pPr algn="ctr"/>
            <a:r>
              <a:rPr lang="tr-TR" sz="2800" b="1" dirty="0" smtClean="0">
                <a:solidFill>
                  <a:srgbClr val="C00000"/>
                </a:solidFill>
              </a:rPr>
              <a:t>KADRO </a:t>
            </a:r>
            <a:r>
              <a:rPr lang="tr-TR" sz="2800" b="1" dirty="0">
                <a:solidFill>
                  <a:srgbClr val="C00000"/>
                </a:solidFill>
              </a:rPr>
              <a:t>VE TERFİ İŞLEMLERİ DAİRE BAŞKANLIĞI</a:t>
            </a:r>
          </a:p>
        </p:txBody>
      </p:sp>
      <p:graphicFrame>
        <p:nvGraphicFramePr>
          <p:cNvPr id="5" name="Tablo 4">
            <a:extLst>
              <a:ext uri="{FF2B5EF4-FFF2-40B4-BE49-F238E27FC236}">
                <a16:creationId xmlns:a16="http://schemas.microsoft.com/office/drawing/2014/main" id="{225CDF2E-79A9-494C-B9FF-3AB3029E366D}"/>
              </a:ext>
            </a:extLst>
          </p:cNvPr>
          <p:cNvGraphicFramePr>
            <a:graphicFrameLocks noGrp="1"/>
          </p:cNvGraphicFramePr>
          <p:nvPr>
            <p:extLst>
              <p:ext uri="{D42A27DB-BD31-4B8C-83A1-F6EECF244321}">
                <p14:modId xmlns:p14="http://schemas.microsoft.com/office/powerpoint/2010/main" val="974658103"/>
              </p:ext>
            </p:extLst>
          </p:nvPr>
        </p:nvGraphicFramePr>
        <p:xfrm>
          <a:off x="576776" y="1664173"/>
          <a:ext cx="8069284" cy="5194347"/>
        </p:xfrm>
        <a:graphic>
          <a:graphicData uri="http://schemas.openxmlformats.org/drawingml/2006/table">
            <a:tbl>
              <a:tblPr/>
              <a:tblGrid>
                <a:gridCol w="3667383">
                  <a:extLst>
                    <a:ext uri="{9D8B030D-6E8A-4147-A177-3AD203B41FA5}">
                      <a16:colId xmlns:a16="http://schemas.microsoft.com/office/drawing/2014/main" val="3161361404"/>
                    </a:ext>
                  </a:extLst>
                </a:gridCol>
                <a:gridCol w="2109787">
                  <a:extLst>
                    <a:ext uri="{9D8B030D-6E8A-4147-A177-3AD203B41FA5}">
                      <a16:colId xmlns:a16="http://schemas.microsoft.com/office/drawing/2014/main" val="3666755390"/>
                    </a:ext>
                  </a:extLst>
                </a:gridCol>
                <a:gridCol w="383284">
                  <a:extLst>
                    <a:ext uri="{9D8B030D-6E8A-4147-A177-3AD203B41FA5}">
                      <a16:colId xmlns:a16="http://schemas.microsoft.com/office/drawing/2014/main" val="1305347980"/>
                    </a:ext>
                  </a:extLst>
                </a:gridCol>
                <a:gridCol w="1908830">
                  <a:extLst>
                    <a:ext uri="{9D8B030D-6E8A-4147-A177-3AD203B41FA5}">
                      <a16:colId xmlns:a16="http://schemas.microsoft.com/office/drawing/2014/main" val="20003"/>
                    </a:ext>
                  </a:extLst>
                </a:gridCol>
              </a:tblGrid>
              <a:tr h="272760">
                <a:tc>
                  <a:txBody>
                    <a:bodyPr/>
                    <a:lstStyle/>
                    <a:p>
                      <a:pPr algn="l" fontAlgn="b"/>
                      <a:r>
                        <a:rPr lang="tr-TR" sz="1800" b="1" i="0" u="none" strike="noStrike" dirty="0">
                          <a:solidFill>
                            <a:srgbClr val="000000"/>
                          </a:solidFill>
                          <a:effectLst/>
                          <a:latin typeface="Calibri" panose="020F0502020204030204" pitchFamily="34" charset="0"/>
                        </a:rPr>
                        <a:t>Öğrenim ve Tarihi</a:t>
                      </a:r>
                    </a:p>
                  </a:txBody>
                  <a:tcPr marL="9525" marR="9525" marT="9525" marB="0" anchor="b">
                    <a:lnL>
                      <a:noFill/>
                    </a:lnL>
                    <a:lnR>
                      <a:noFill/>
                    </a:lnR>
                    <a:lnT>
                      <a:noFill/>
                    </a:lnT>
                    <a:lnB>
                      <a:noFill/>
                    </a:lnB>
                  </a:tcPr>
                </a:tc>
                <a:tc gridSpan="2">
                  <a:txBody>
                    <a:bodyPr/>
                    <a:lstStyle/>
                    <a:p>
                      <a:pPr algn="l" fontAlgn="b"/>
                      <a:r>
                        <a:rPr lang="tr-TR" sz="1800" b="1" i="0" u="none" strike="noStrike" dirty="0">
                          <a:solidFill>
                            <a:srgbClr val="000000"/>
                          </a:solidFill>
                          <a:effectLst/>
                          <a:latin typeface="Calibri" panose="020F0502020204030204" pitchFamily="34" charset="0"/>
                        </a:rPr>
                        <a:t>: </a:t>
                      </a:r>
                      <a:r>
                        <a:rPr lang="tr-TR" sz="1800" b="1" i="0" u="none" strike="noStrike" dirty="0" smtClean="0">
                          <a:solidFill>
                            <a:srgbClr val="000000"/>
                          </a:solidFill>
                          <a:effectLst/>
                          <a:latin typeface="Calibri" panose="020F0502020204030204" pitchFamily="34" charset="0"/>
                        </a:rPr>
                        <a:t>Meslek Lisesi</a:t>
                      </a:r>
                      <a:r>
                        <a:rPr lang="tr-TR" sz="1600" b="1" i="0" u="none" strike="noStrike" dirty="0" smtClean="0">
                          <a:solidFill>
                            <a:srgbClr val="000000"/>
                          </a:solidFill>
                          <a:effectLst/>
                          <a:latin typeface="Calibri" panose="020F0502020204030204" pitchFamily="34" charset="0"/>
                        </a:rPr>
                        <a:t>(27.02.2008)</a:t>
                      </a:r>
                      <a:endParaRPr lang="tr-TR" sz="16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hMerge="1">
                  <a:txBody>
                    <a:bodyPr/>
                    <a:lstStyle/>
                    <a:p>
                      <a:pPr algn="l" fontAlgn="b"/>
                      <a:endParaRPr lang="tr-TR" sz="18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endParaRPr lang="tr-TR" b="1" dirty="0"/>
                    </a:p>
                  </a:txBody>
                  <a:tcPr marL="9525" marR="9525" marT="9525" marB="0" anchor="b">
                    <a:lnL>
                      <a:noFill/>
                    </a:lnL>
                    <a:lnR>
                      <a:noFill/>
                    </a:lnR>
                    <a:lnT>
                      <a:noFill/>
                    </a:lnT>
                    <a:lnB>
                      <a:noFill/>
                    </a:lnB>
                  </a:tcPr>
                </a:tc>
                <a:extLst>
                  <a:ext uri="{0D108BD9-81ED-4DB2-BD59-A6C34878D82A}">
                    <a16:rowId xmlns:a16="http://schemas.microsoft.com/office/drawing/2014/main" val="3162526447"/>
                  </a:ext>
                </a:extLst>
              </a:tr>
              <a:tr h="272760">
                <a:tc>
                  <a:txBody>
                    <a:bodyPr/>
                    <a:lstStyle/>
                    <a:p>
                      <a:pPr algn="l" fontAlgn="b"/>
                      <a:r>
                        <a:rPr lang="tr-TR" sz="1800" b="1" i="0" u="none" strike="noStrike" dirty="0">
                          <a:solidFill>
                            <a:srgbClr val="000000"/>
                          </a:solidFill>
                          <a:effectLst/>
                          <a:latin typeface="Calibri" panose="020F0502020204030204" pitchFamily="34" charset="0"/>
                        </a:rPr>
                        <a:t>Memuriyete Başlama Tarihi</a:t>
                      </a:r>
                    </a:p>
                  </a:txBody>
                  <a:tcPr marL="9525" marR="9525" marT="9525" marB="0" anchor="b">
                    <a:lnL>
                      <a:noFill/>
                    </a:lnL>
                    <a:lnR>
                      <a:noFill/>
                    </a:lnR>
                    <a:lnT>
                      <a:noFill/>
                    </a:lnT>
                    <a:lnB>
                      <a:noFill/>
                    </a:lnB>
                  </a:tcPr>
                </a:tc>
                <a:tc gridSpan="2">
                  <a:txBody>
                    <a:bodyPr/>
                    <a:lstStyle/>
                    <a:p>
                      <a:pPr algn="l" fontAlgn="b"/>
                      <a:r>
                        <a:rPr lang="tr-TR" sz="1800" b="1" i="0" u="none" strike="noStrike" dirty="0">
                          <a:solidFill>
                            <a:srgbClr val="000000"/>
                          </a:solidFill>
                          <a:effectLst/>
                          <a:latin typeface="Calibri" panose="020F0502020204030204" pitchFamily="34" charset="0"/>
                        </a:rPr>
                        <a:t>: </a:t>
                      </a:r>
                      <a:r>
                        <a:rPr lang="tr-TR" sz="1800" b="1" i="0" u="none" strike="noStrike" dirty="0" smtClean="0">
                          <a:solidFill>
                            <a:srgbClr val="000000"/>
                          </a:solidFill>
                          <a:effectLst/>
                          <a:latin typeface="Calibri" panose="020F0502020204030204" pitchFamily="34" charset="0"/>
                        </a:rPr>
                        <a:t>15.08.2010</a:t>
                      </a:r>
                      <a:endParaRPr lang="tr-TR" sz="18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hMerge="1">
                  <a:txBody>
                    <a:bodyPr/>
                    <a:lstStyle/>
                    <a:p>
                      <a:pPr algn="l" fontAlgn="b"/>
                      <a:endParaRPr lang="tr-TR"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endParaRPr lang="tr-TR" b="1"/>
                    </a:p>
                  </a:txBody>
                  <a:tcPr marL="9525" marR="9525" marT="9525" marB="0" anchor="b">
                    <a:lnL>
                      <a:noFill/>
                    </a:lnL>
                    <a:lnR>
                      <a:noFill/>
                    </a:lnR>
                    <a:lnT>
                      <a:noFill/>
                    </a:lnT>
                    <a:lnB>
                      <a:noFill/>
                    </a:lnB>
                  </a:tcPr>
                </a:tc>
                <a:extLst>
                  <a:ext uri="{0D108BD9-81ED-4DB2-BD59-A6C34878D82A}">
                    <a16:rowId xmlns:a16="http://schemas.microsoft.com/office/drawing/2014/main" val="2565612305"/>
                  </a:ext>
                </a:extLst>
              </a:tr>
              <a:tr h="272760">
                <a:tc>
                  <a:txBody>
                    <a:bodyPr/>
                    <a:lstStyle/>
                    <a:p>
                      <a:pPr algn="l" fontAlgn="b"/>
                      <a:r>
                        <a:rPr lang="tr-TR" sz="1800" b="1" i="0" u="none" strike="noStrike" dirty="0">
                          <a:solidFill>
                            <a:srgbClr val="000000"/>
                          </a:solidFill>
                          <a:effectLst/>
                          <a:latin typeface="Calibri" panose="020F0502020204030204" pitchFamily="34" charset="0"/>
                        </a:rPr>
                        <a:t>Memuriyette iken Bitirilen Öğrenim</a:t>
                      </a:r>
                    </a:p>
                  </a:txBody>
                  <a:tcPr marL="9525" marR="9525" marT="9525" marB="0" anchor="b">
                    <a:lnL>
                      <a:noFill/>
                    </a:lnL>
                    <a:lnR>
                      <a:noFill/>
                    </a:lnR>
                    <a:lnT>
                      <a:noFill/>
                    </a:lnT>
                    <a:lnB>
                      <a:noFill/>
                    </a:lnB>
                  </a:tcPr>
                </a:tc>
                <a:tc gridSpan="3">
                  <a:txBody>
                    <a:bodyPr/>
                    <a:lstStyle/>
                    <a:p>
                      <a:pPr algn="l" fontAlgn="b"/>
                      <a:r>
                        <a:rPr lang="tr-TR" sz="1800" b="1" i="0" u="none" strike="noStrike" dirty="0">
                          <a:solidFill>
                            <a:srgbClr val="000000"/>
                          </a:solidFill>
                          <a:effectLst/>
                          <a:latin typeface="Calibri" panose="020F0502020204030204" pitchFamily="34" charset="0"/>
                        </a:rPr>
                        <a:t>: </a:t>
                      </a:r>
                      <a:r>
                        <a:rPr lang="tr-TR" sz="1800" b="1" i="0" u="none" strike="noStrike" dirty="0" smtClean="0">
                          <a:solidFill>
                            <a:srgbClr val="000000"/>
                          </a:solidFill>
                          <a:effectLst/>
                          <a:latin typeface="Calibri" panose="020F0502020204030204" pitchFamily="34" charset="0"/>
                        </a:rPr>
                        <a:t>Mühendislik Fak. (31.07.2021)</a:t>
                      </a:r>
                      <a:endParaRPr lang="tr-TR" sz="18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2965244376"/>
                  </a:ext>
                </a:extLst>
              </a:tr>
              <a:tr h="272760">
                <a:tc>
                  <a:txBody>
                    <a:bodyPr/>
                    <a:lstStyle/>
                    <a:p>
                      <a:pPr algn="l" fontAlgn="b"/>
                      <a:r>
                        <a:rPr lang="tr-TR" sz="1800" b="1" i="0" u="none" strike="noStrike" dirty="0">
                          <a:solidFill>
                            <a:srgbClr val="000000"/>
                          </a:solidFill>
                          <a:effectLst/>
                          <a:latin typeface="Calibri" panose="020F0502020204030204" pitchFamily="34" charset="0"/>
                        </a:rPr>
                        <a:t>Son Derece ve Kademesi</a:t>
                      </a:r>
                    </a:p>
                  </a:txBody>
                  <a:tcPr marL="9525" marR="9525" marT="9525" marB="0" anchor="b">
                    <a:lnL>
                      <a:noFill/>
                    </a:lnL>
                    <a:lnR>
                      <a:noFill/>
                    </a:lnR>
                    <a:lnT>
                      <a:noFill/>
                    </a:lnT>
                    <a:lnB>
                      <a:noFill/>
                    </a:lnB>
                  </a:tcPr>
                </a:tc>
                <a:tc>
                  <a:txBody>
                    <a:bodyPr/>
                    <a:lstStyle/>
                    <a:p>
                      <a:pPr algn="l" fontAlgn="b"/>
                      <a:r>
                        <a:rPr lang="tr-TR" sz="1800" b="1" i="0" u="none" strike="noStrike" dirty="0">
                          <a:solidFill>
                            <a:srgbClr val="000000"/>
                          </a:solidFill>
                          <a:effectLst/>
                          <a:latin typeface="Calibri" panose="020F0502020204030204" pitchFamily="34" charset="0"/>
                        </a:rPr>
                        <a:t>: </a:t>
                      </a:r>
                      <a:r>
                        <a:rPr lang="tr-TR" sz="1800" b="1" i="0" u="none" strike="noStrike" dirty="0" smtClean="0">
                          <a:solidFill>
                            <a:srgbClr val="000000"/>
                          </a:solidFill>
                          <a:effectLst/>
                          <a:latin typeface="Calibri" panose="020F0502020204030204" pitchFamily="34" charset="0"/>
                        </a:rPr>
                        <a:t>7/1 (15.08.2021)</a:t>
                      </a:r>
                      <a:endParaRPr lang="tr-TR" sz="18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gridSpan="2">
                  <a:txBody>
                    <a:bodyPr/>
                    <a:lstStyle/>
                    <a:p>
                      <a:pPr algn="l" fontAlgn="b"/>
                      <a:endParaRPr lang="tr-TR" sz="18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hMerge="1">
                  <a:txBody>
                    <a:bodyPr/>
                    <a:lstStyle/>
                    <a:p>
                      <a:endParaRPr lang="tr-TR"/>
                    </a:p>
                  </a:txBody>
                  <a:tcPr/>
                </a:tc>
                <a:extLst>
                  <a:ext uri="{0D108BD9-81ED-4DB2-BD59-A6C34878D82A}">
                    <a16:rowId xmlns:a16="http://schemas.microsoft.com/office/drawing/2014/main" val="1386654623"/>
                  </a:ext>
                </a:extLst>
              </a:tr>
              <a:tr h="272760">
                <a:tc>
                  <a:txBody>
                    <a:bodyPr/>
                    <a:lstStyle/>
                    <a:p>
                      <a:pPr algn="l" fontAlgn="b"/>
                      <a:r>
                        <a:rPr lang="tr-TR" sz="1800" b="1" i="0" u="none" strike="noStrike" dirty="0" smtClean="0">
                          <a:solidFill>
                            <a:srgbClr val="000000"/>
                          </a:solidFill>
                          <a:effectLst/>
                          <a:latin typeface="Calibri" panose="020F0502020204030204" pitchFamily="34" charset="0"/>
                        </a:rPr>
                        <a:t>Toplu Sözleşme Hükmünden </a:t>
                      </a:r>
                      <a:r>
                        <a:rPr lang="tr-TR" sz="1800" b="1" i="0" u="none" strike="noStrike" dirty="0">
                          <a:solidFill>
                            <a:srgbClr val="000000"/>
                          </a:solidFill>
                          <a:effectLst/>
                          <a:latin typeface="Calibri" panose="020F0502020204030204" pitchFamily="34" charset="0"/>
                        </a:rPr>
                        <a:t>yararlandı</a:t>
                      </a:r>
                    </a:p>
                  </a:txBody>
                  <a:tcPr marL="9525" marR="9525" marT="9525" marB="0" anchor="b">
                    <a:lnL>
                      <a:noFill/>
                    </a:lnL>
                    <a:lnR>
                      <a:noFill/>
                    </a:lnR>
                    <a:lnT>
                      <a:noFill/>
                    </a:lnT>
                    <a:lnB>
                      <a:noFill/>
                    </a:lnB>
                  </a:tcPr>
                </a:tc>
                <a:tc>
                  <a:txBody>
                    <a:bodyPr/>
                    <a:lstStyle/>
                    <a:p>
                      <a:pPr algn="l" fontAlgn="b"/>
                      <a:r>
                        <a:rPr lang="tr-TR" sz="1800" b="1" i="0" u="none" strike="noStrike" dirty="0">
                          <a:solidFill>
                            <a:srgbClr val="000000"/>
                          </a:solidFill>
                          <a:effectLst/>
                          <a:latin typeface="Calibri" panose="020F0502020204030204" pitchFamily="34" charset="0"/>
                        </a:rPr>
                        <a:t>: </a:t>
                      </a:r>
                      <a:r>
                        <a:rPr lang="tr-TR" sz="1800" b="1" i="0" u="none" strike="noStrike" dirty="0" smtClean="0">
                          <a:solidFill>
                            <a:srgbClr val="000000"/>
                          </a:solidFill>
                          <a:effectLst/>
                          <a:latin typeface="Calibri" panose="020F0502020204030204" pitchFamily="34" charset="0"/>
                        </a:rPr>
                        <a:t>15.01.2016</a:t>
                      </a:r>
                      <a:endParaRPr lang="tr-TR" sz="18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gridSpan="2">
                  <a:txBody>
                    <a:bodyPr/>
                    <a:lstStyle/>
                    <a:p>
                      <a:pPr algn="l" fontAlgn="b"/>
                      <a:endParaRPr lang="tr-TR" sz="18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hMerge="1">
                  <a:txBody>
                    <a:bodyPr/>
                    <a:lstStyle/>
                    <a:p>
                      <a:endParaRPr lang="tr-TR"/>
                    </a:p>
                  </a:txBody>
                  <a:tcPr/>
                </a:tc>
                <a:extLst>
                  <a:ext uri="{0D108BD9-81ED-4DB2-BD59-A6C34878D82A}">
                    <a16:rowId xmlns:a16="http://schemas.microsoft.com/office/drawing/2014/main" val="3052986374"/>
                  </a:ext>
                </a:extLst>
              </a:tr>
              <a:tr h="272760">
                <a:tc>
                  <a:txBody>
                    <a:bodyPr/>
                    <a:lstStyle/>
                    <a:p>
                      <a:pPr algn="l" fontAlgn="b"/>
                      <a:endParaRPr lang="tr-TR" sz="18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tr-TR" sz="1800" b="1"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gridSpan="2">
                  <a:txBody>
                    <a:bodyPr/>
                    <a:lstStyle/>
                    <a:p>
                      <a:pPr algn="l" fontAlgn="b"/>
                      <a:endParaRPr lang="tr-TR" sz="18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hMerge="1">
                  <a:txBody>
                    <a:bodyPr/>
                    <a:lstStyle/>
                    <a:p>
                      <a:endParaRPr lang="tr-TR"/>
                    </a:p>
                  </a:txBody>
                  <a:tcPr/>
                </a:tc>
                <a:extLst>
                  <a:ext uri="{0D108BD9-81ED-4DB2-BD59-A6C34878D82A}">
                    <a16:rowId xmlns:a16="http://schemas.microsoft.com/office/drawing/2014/main" val="1925853107"/>
                  </a:ext>
                </a:extLst>
              </a:tr>
              <a:tr h="272760">
                <a:tc gridSpan="4">
                  <a:txBody>
                    <a:bodyPr/>
                    <a:lstStyle/>
                    <a:p>
                      <a:pPr algn="ctr" fontAlgn="ctr"/>
                      <a:r>
                        <a:rPr lang="tr-TR" sz="1800" b="1" i="0" u="none" strike="noStrike" dirty="0" smtClean="0">
                          <a:solidFill>
                            <a:srgbClr val="FF0000"/>
                          </a:solidFill>
                          <a:effectLst/>
                          <a:latin typeface="Calibri" panose="020F0502020204030204" pitchFamily="34" charset="0"/>
                        </a:rPr>
                        <a:t>EMSAL</a:t>
                      </a:r>
                      <a:r>
                        <a:rPr lang="tr-TR" sz="1800" b="1" i="0" u="none" strike="noStrike" baseline="0" dirty="0" smtClean="0">
                          <a:solidFill>
                            <a:srgbClr val="FF0000"/>
                          </a:solidFill>
                          <a:effectLst/>
                          <a:latin typeface="Calibri" panose="020F0502020204030204" pitchFamily="34" charset="0"/>
                        </a:rPr>
                        <a:t> DEĞERLENDİRME TABLOSU</a:t>
                      </a:r>
                      <a:endParaRPr lang="tr-TR" sz="1800" b="1" i="0" u="none" strike="noStrike" dirty="0">
                        <a:solidFill>
                          <a:srgbClr val="FF0000"/>
                        </a:solidFill>
                        <a:effectLst/>
                        <a:latin typeface="Calibri" panose="020F0502020204030204" pitchFamily="34" charset="0"/>
                      </a:endParaRP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3627544193"/>
                  </a:ext>
                </a:extLst>
              </a:tr>
              <a:tr h="272760">
                <a:tc>
                  <a:txBody>
                    <a:bodyPr/>
                    <a:lstStyle/>
                    <a:p>
                      <a:pPr algn="ctr" fontAlgn="b"/>
                      <a:r>
                        <a:rPr lang="tr-TR" sz="1800" b="1" i="0" u="none" strike="noStrike" dirty="0" smtClean="0">
                          <a:solidFill>
                            <a:srgbClr val="000000"/>
                          </a:solidFill>
                          <a:effectLst/>
                          <a:latin typeface="Calibri" panose="020F0502020204030204" pitchFamily="34" charset="0"/>
                        </a:rPr>
                        <a:t>BİLGİLER</a:t>
                      </a:r>
                      <a:endParaRPr lang="tr-TR" sz="1800" b="1"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tr-TR" sz="1800" b="1" i="0" u="none" strike="noStrike" dirty="0" smtClean="0">
                          <a:solidFill>
                            <a:srgbClr val="000000"/>
                          </a:solidFill>
                          <a:effectLst/>
                          <a:latin typeface="Calibri" panose="020F0502020204030204" pitchFamily="34" charset="0"/>
                        </a:rPr>
                        <a:t>EMSALİ</a:t>
                      </a:r>
                      <a:endParaRPr lang="tr-TR" sz="1800" b="1"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gridSpan="2">
                  <a:txBody>
                    <a:bodyPr/>
                    <a:lstStyle/>
                    <a:p>
                      <a:pPr algn="ctr" fontAlgn="b"/>
                      <a:r>
                        <a:rPr lang="tr-TR" sz="1800" b="1" i="0" u="none" strike="noStrike" dirty="0" smtClean="0">
                          <a:solidFill>
                            <a:srgbClr val="000000"/>
                          </a:solidFill>
                          <a:effectLst/>
                          <a:latin typeface="Calibri" panose="020F0502020204030204" pitchFamily="34" charset="0"/>
                        </a:rPr>
                        <a:t>KENDİSİ</a:t>
                      </a:r>
                      <a:endParaRPr lang="tr-TR" sz="1800" b="1"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lang="tr-TR"/>
                    </a:p>
                  </a:txBody>
                  <a:tcPr/>
                </a:tc>
                <a:extLst>
                  <a:ext uri="{0D108BD9-81ED-4DB2-BD59-A6C34878D82A}">
                    <a16:rowId xmlns:a16="http://schemas.microsoft.com/office/drawing/2014/main" val="3135218712"/>
                  </a:ext>
                </a:extLst>
              </a:tr>
              <a:tr h="272760">
                <a:tc>
                  <a:txBody>
                    <a:bodyPr/>
                    <a:lstStyle/>
                    <a:p>
                      <a:pPr algn="l" fontAlgn="b"/>
                      <a:r>
                        <a:rPr lang="tr-TR" sz="1800" b="1" i="0" u="none" strike="noStrike">
                          <a:solidFill>
                            <a:srgbClr val="000000"/>
                          </a:solidFill>
                          <a:effectLst/>
                          <a:latin typeface="Calibri" panose="020F0502020204030204" pitchFamily="34" charset="0"/>
                        </a:rPr>
                        <a:t>Öğrenim Tarihi</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b"/>
                      <a:r>
                        <a:rPr lang="tr-TR" sz="1800" b="1" i="0" u="none" strike="noStrike" dirty="0" smtClean="0">
                          <a:solidFill>
                            <a:srgbClr val="000000"/>
                          </a:solidFill>
                          <a:effectLst/>
                          <a:latin typeface="Calibri" panose="020F0502020204030204" pitchFamily="34" charset="0"/>
                        </a:rPr>
                        <a:t>31.07.2008</a:t>
                      </a:r>
                      <a:endParaRPr lang="tr-TR" sz="1800" b="1"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gridSpan="2">
                  <a:txBody>
                    <a:bodyPr/>
                    <a:lstStyle/>
                    <a:p>
                      <a:pPr algn="ctr" fontAlgn="ctr"/>
                      <a:r>
                        <a:rPr lang="tr-TR" sz="1800" b="1" i="0" u="none" strike="noStrike" dirty="0">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hMerge="1">
                  <a:txBody>
                    <a:bodyPr/>
                    <a:lstStyle/>
                    <a:p>
                      <a:endParaRPr lang="tr-TR"/>
                    </a:p>
                  </a:txBody>
                  <a:tcPr/>
                </a:tc>
                <a:extLst>
                  <a:ext uri="{0D108BD9-81ED-4DB2-BD59-A6C34878D82A}">
                    <a16:rowId xmlns:a16="http://schemas.microsoft.com/office/drawing/2014/main" val="3262759013"/>
                  </a:ext>
                </a:extLst>
              </a:tr>
              <a:tr h="272760">
                <a:tc>
                  <a:txBody>
                    <a:bodyPr/>
                    <a:lstStyle/>
                    <a:p>
                      <a:pPr algn="l" fontAlgn="b"/>
                      <a:r>
                        <a:rPr lang="tr-TR" sz="1800" b="1" i="0" u="none" strike="noStrike" dirty="0">
                          <a:solidFill>
                            <a:srgbClr val="000000"/>
                          </a:solidFill>
                          <a:effectLst/>
                          <a:latin typeface="Calibri" panose="020F0502020204030204" pitchFamily="34" charset="0"/>
                        </a:rPr>
                        <a:t>Öğrenim Süresi</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tr-TR" sz="1800" b="1" i="0" u="none" strike="noStrike" dirty="0">
                          <a:solidFill>
                            <a:srgbClr val="000000"/>
                          </a:solidFill>
                          <a:effectLst/>
                          <a:latin typeface="Calibri" panose="020F0502020204030204" pitchFamily="34" charset="0"/>
                        </a:rPr>
                        <a:t>4</a:t>
                      </a:r>
                      <a:r>
                        <a:rPr lang="tr-TR" sz="1800" b="1" i="0" u="none" strike="noStrike" dirty="0" smtClean="0">
                          <a:solidFill>
                            <a:srgbClr val="000000"/>
                          </a:solidFill>
                          <a:effectLst/>
                          <a:latin typeface="Calibri" panose="020F0502020204030204" pitchFamily="34" charset="0"/>
                        </a:rPr>
                        <a:t> </a:t>
                      </a:r>
                      <a:r>
                        <a:rPr lang="tr-TR" sz="1800" b="1" i="0" u="none" strike="noStrike" dirty="0">
                          <a:solidFill>
                            <a:srgbClr val="000000"/>
                          </a:solidFill>
                          <a:effectLst/>
                          <a:latin typeface="Calibri" panose="020F0502020204030204" pitchFamily="34" charset="0"/>
                        </a:rPr>
                        <a:t>yıl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gridSpan="2">
                  <a:txBody>
                    <a:bodyPr/>
                    <a:lstStyle/>
                    <a:p>
                      <a:pPr algn="ctr" fontAlgn="ctr"/>
                      <a:r>
                        <a:rPr lang="tr-TR" sz="1800" b="1" i="0" u="none" strike="noStrike" dirty="0">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hMerge="1">
                  <a:txBody>
                    <a:bodyPr/>
                    <a:lstStyle/>
                    <a:p>
                      <a:endParaRPr lang="tr-TR"/>
                    </a:p>
                  </a:txBody>
                  <a:tcPr/>
                </a:tc>
                <a:extLst>
                  <a:ext uri="{0D108BD9-81ED-4DB2-BD59-A6C34878D82A}">
                    <a16:rowId xmlns:a16="http://schemas.microsoft.com/office/drawing/2014/main" val="3950078539"/>
                  </a:ext>
                </a:extLst>
              </a:tr>
              <a:tr h="388032">
                <a:tc>
                  <a:txBody>
                    <a:bodyPr/>
                    <a:lstStyle/>
                    <a:p>
                      <a:pPr algn="l" fontAlgn="b"/>
                      <a:r>
                        <a:rPr lang="tr-TR" sz="1800" b="1" i="0" u="none" strike="noStrike" dirty="0" smtClean="0">
                          <a:solidFill>
                            <a:srgbClr val="000000"/>
                          </a:solidFill>
                          <a:effectLst/>
                          <a:latin typeface="Calibri" panose="020F0502020204030204" pitchFamily="34" charset="0"/>
                        </a:rPr>
                        <a:t>Emsalinin Göreve </a:t>
                      </a:r>
                      <a:r>
                        <a:rPr lang="tr-TR" sz="1800" b="1" i="0" u="none" strike="noStrike" dirty="0">
                          <a:solidFill>
                            <a:srgbClr val="000000"/>
                          </a:solidFill>
                          <a:effectLst/>
                          <a:latin typeface="Calibri" panose="020F0502020204030204" pitchFamily="34" charset="0"/>
                        </a:rPr>
                        <a:t>Başlama </a:t>
                      </a:r>
                      <a:r>
                        <a:rPr lang="tr-TR" sz="1800" b="1" i="0" u="none" strike="noStrike" dirty="0" smtClean="0">
                          <a:solidFill>
                            <a:srgbClr val="000000"/>
                          </a:solidFill>
                          <a:effectLst/>
                          <a:latin typeface="Calibri" panose="020F0502020204030204" pitchFamily="34" charset="0"/>
                        </a:rPr>
                        <a:t>Tarihi</a:t>
                      </a:r>
                      <a:endParaRPr lang="tr-TR" sz="1800" b="1"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1" i="0" u="none" strike="noStrike" dirty="0" smtClean="0">
                          <a:solidFill>
                            <a:srgbClr val="000000"/>
                          </a:solidFill>
                          <a:effectLst/>
                          <a:latin typeface="Calibri" panose="020F0502020204030204" pitchFamily="34" charset="0"/>
                        </a:rPr>
                        <a:t>31.07.2012</a:t>
                      </a:r>
                      <a:endParaRPr lang="tr-TR" sz="18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gridSpan="2">
                  <a:txBody>
                    <a:bodyPr/>
                    <a:lstStyle/>
                    <a:p>
                      <a:pPr algn="ctr" fontAlgn="ctr"/>
                      <a:endParaRPr lang="tr-TR" sz="18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hMerge="1">
                  <a:txBody>
                    <a:bodyPr/>
                    <a:lstStyle/>
                    <a:p>
                      <a:endParaRPr lang="tr-TR"/>
                    </a:p>
                  </a:txBody>
                  <a:tcPr/>
                </a:tc>
                <a:extLst>
                  <a:ext uri="{0D108BD9-81ED-4DB2-BD59-A6C34878D82A}">
                    <a16:rowId xmlns:a16="http://schemas.microsoft.com/office/drawing/2014/main" val="2441009992"/>
                  </a:ext>
                </a:extLst>
              </a:tr>
              <a:tr h="272760">
                <a:tc>
                  <a:txBody>
                    <a:bodyPr/>
                    <a:lstStyle/>
                    <a:p>
                      <a:pPr algn="l" fontAlgn="b"/>
                      <a:r>
                        <a:rPr lang="tr-TR" sz="1800" b="1" i="0" u="none" strike="noStrike" dirty="0">
                          <a:solidFill>
                            <a:srgbClr val="000000"/>
                          </a:solidFill>
                          <a:effectLst/>
                          <a:latin typeface="Calibri" panose="020F0502020204030204" pitchFamily="34" charset="0"/>
                        </a:rPr>
                        <a:t>Hesaplama Tarihi</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tr-TR" sz="1800" b="1" i="0" u="none" strike="noStrike" dirty="0" smtClean="0">
                          <a:solidFill>
                            <a:srgbClr val="000000"/>
                          </a:solidFill>
                          <a:effectLst/>
                          <a:latin typeface="Calibri" panose="020F0502020204030204" pitchFamily="34" charset="0"/>
                        </a:rPr>
                        <a:t>30.08.2021</a:t>
                      </a:r>
                      <a:endParaRPr lang="tr-TR" sz="1800" b="1"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gridSpan="2">
                  <a:txBody>
                    <a:bodyPr/>
                    <a:lstStyle/>
                    <a:p>
                      <a:pPr algn="ctr" fontAlgn="ctr"/>
                      <a:r>
                        <a:rPr lang="tr-TR" sz="1800" b="1" i="0" u="none" strike="noStrike" dirty="0" smtClean="0">
                          <a:solidFill>
                            <a:srgbClr val="000000"/>
                          </a:solidFill>
                          <a:effectLst/>
                          <a:latin typeface="Calibri" panose="020F0502020204030204" pitchFamily="34" charset="0"/>
                        </a:rPr>
                        <a:t>30.08.2021</a:t>
                      </a:r>
                      <a:endParaRPr lang="tr-TR" sz="18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hMerge="1">
                  <a:txBody>
                    <a:bodyPr/>
                    <a:lstStyle/>
                    <a:p>
                      <a:endParaRPr lang="tr-TR"/>
                    </a:p>
                  </a:txBody>
                  <a:tcPr/>
                </a:tc>
                <a:extLst>
                  <a:ext uri="{0D108BD9-81ED-4DB2-BD59-A6C34878D82A}">
                    <a16:rowId xmlns:a16="http://schemas.microsoft.com/office/drawing/2014/main" val="2140517805"/>
                  </a:ext>
                </a:extLst>
              </a:tr>
              <a:tr h="272760">
                <a:tc>
                  <a:txBody>
                    <a:bodyPr/>
                    <a:lstStyle/>
                    <a:p>
                      <a:pPr algn="l" fontAlgn="b"/>
                      <a:r>
                        <a:rPr lang="tr-TR" sz="1800" b="1" i="0" u="none" strike="noStrike">
                          <a:solidFill>
                            <a:srgbClr val="000000"/>
                          </a:solidFill>
                          <a:effectLst/>
                          <a:latin typeface="Calibri" panose="020F0502020204030204" pitchFamily="34" charset="0"/>
                        </a:rPr>
                        <a:t>Göreve Başlama Tarihi</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b"/>
                      <a:r>
                        <a:rPr lang="tr-TR" sz="1800" b="1" i="0" u="none" strike="noStrike" dirty="0" smtClean="0">
                          <a:solidFill>
                            <a:srgbClr val="000000"/>
                          </a:solidFill>
                          <a:effectLst/>
                          <a:latin typeface="Calibri" panose="020F0502020204030204" pitchFamily="34" charset="0"/>
                        </a:rPr>
                        <a:t>-</a:t>
                      </a:r>
                      <a:endParaRPr lang="tr-TR" sz="1800" b="1"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gridSpan="2">
                  <a:txBody>
                    <a:bodyPr/>
                    <a:lstStyle/>
                    <a:p>
                      <a:pPr algn="ctr" fontAlgn="ctr"/>
                      <a:r>
                        <a:rPr lang="tr-TR" sz="1800" b="1" i="0" u="none" strike="noStrike" dirty="0" smtClean="0">
                          <a:solidFill>
                            <a:srgbClr val="000000"/>
                          </a:solidFill>
                          <a:effectLst/>
                          <a:latin typeface="Calibri" panose="020F0502020204030204" pitchFamily="34" charset="0"/>
                        </a:rPr>
                        <a:t>15.08.2010</a:t>
                      </a:r>
                      <a:endParaRPr lang="tr-TR" sz="18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hMerge="1">
                  <a:txBody>
                    <a:bodyPr/>
                    <a:lstStyle/>
                    <a:p>
                      <a:endParaRPr lang="tr-TR"/>
                    </a:p>
                  </a:txBody>
                  <a:tcPr/>
                </a:tc>
                <a:extLst>
                  <a:ext uri="{0D108BD9-81ED-4DB2-BD59-A6C34878D82A}">
                    <a16:rowId xmlns:a16="http://schemas.microsoft.com/office/drawing/2014/main" val="4075915679"/>
                  </a:ext>
                </a:extLst>
              </a:tr>
              <a:tr h="272760">
                <a:tc>
                  <a:txBody>
                    <a:bodyPr/>
                    <a:lstStyle/>
                    <a:p>
                      <a:pPr algn="l" fontAlgn="b"/>
                      <a:r>
                        <a:rPr lang="tr-TR" sz="1800" b="1" i="0" u="none" strike="noStrike">
                          <a:solidFill>
                            <a:srgbClr val="000000"/>
                          </a:solidFill>
                          <a:effectLst/>
                          <a:latin typeface="Calibri" panose="020F0502020204030204" pitchFamily="34" charset="0"/>
                        </a:rPr>
                        <a:t>Hizmet Süresi</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tr-TR" sz="1800" b="1" i="0" u="none" strike="noStrike" dirty="0" smtClean="0">
                          <a:solidFill>
                            <a:srgbClr val="000000"/>
                          </a:solidFill>
                          <a:effectLst/>
                          <a:latin typeface="Calibri" panose="020F0502020204030204" pitchFamily="34" charset="0"/>
                        </a:rPr>
                        <a:t>9 yıl, 29 gün</a:t>
                      </a:r>
                      <a:endParaRPr lang="es-ES" sz="1800" b="1"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gridSpan="2">
                  <a:txBody>
                    <a:bodyPr/>
                    <a:lstStyle/>
                    <a:p>
                      <a:pPr algn="ctr" fontAlgn="b"/>
                      <a:r>
                        <a:rPr lang="tr-TR" sz="1800" b="1" i="0" u="none" strike="noStrike" dirty="0" smtClean="0">
                          <a:solidFill>
                            <a:srgbClr val="000000"/>
                          </a:solidFill>
                          <a:effectLst/>
                          <a:latin typeface="Calibri" panose="020F0502020204030204" pitchFamily="34" charset="0"/>
                        </a:rPr>
                        <a:t>11 yıl. 15 gün</a:t>
                      </a:r>
                      <a:r>
                        <a:rPr lang="es-ES" sz="1800" b="1" i="0" u="none" strike="noStrike" dirty="0" smtClean="0">
                          <a:solidFill>
                            <a:srgbClr val="000000"/>
                          </a:solidFill>
                          <a:effectLst/>
                          <a:latin typeface="Calibri" panose="020F0502020204030204" pitchFamily="34" charset="0"/>
                        </a:rPr>
                        <a:t>  </a:t>
                      </a:r>
                      <a:endParaRPr lang="es-ES" sz="1800" b="1"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hMerge="1">
                  <a:txBody>
                    <a:bodyPr/>
                    <a:lstStyle/>
                    <a:p>
                      <a:endParaRPr lang="tr-TR"/>
                    </a:p>
                  </a:txBody>
                  <a:tcPr/>
                </a:tc>
                <a:extLst>
                  <a:ext uri="{0D108BD9-81ED-4DB2-BD59-A6C34878D82A}">
                    <a16:rowId xmlns:a16="http://schemas.microsoft.com/office/drawing/2014/main" val="1303986835"/>
                  </a:ext>
                </a:extLst>
              </a:tr>
              <a:tr h="272760">
                <a:tc>
                  <a:txBody>
                    <a:bodyPr/>
                    <a:lstStyle/>
                    <a:p>
                      <a:pPr algn="l" fontAlgn="b"/>
                      <a:endParaRPr lang="tr-TR" sz="1800" b="1"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1800" b="1"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gridSpan="2">
                  <a:txBody>
                    <a:bodyPr/>
                    <a:lstStyle/>
                    <a:p>
                      <a:pPr algn="l" fontAlgn="b"/>
                      <a:endParaRPr lang="tr-TR" sz="1800" b="1" i="0" u="none" strike="noStrike" dirty="0">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tr-TR"/>
                    </a:p>
                  </a:txBody>
                  <a:tcPr/>
                </a:tc>
                <a:extLst>
                  <a:ext uri="{0D108BD9-81ED-4DB2-BD59-A6C34878D82A}">
                    <a16:rowId xmlns:a16="http://schemas.microsoft.com/office/drawing/2014/main" val="1639931169"/>
                  </a:ext>
                </a:extLst>
              </a:tr>
              <a:tr h="536367">
                <a:tc gridSpan="4">
                  <a:txBody>
                    <a:bodyPr/>
                    <a:lstStyle/>
                    <a:p>
                      <a:pPr algn="l" fontAlgn="ctr"/>
                      <a:r>
                        <a:rPr lang="tr-TR" sz="1800" b="1" i="0" u="none" strike="noStrike" dirty="0">
                          <a:solidFill>
                            <a:srgbClr val="000000"/>
                          </a:solidFill>
                          <a:effectLst/>
                          <a:latin typeface="Calibri" panose="020F0502020204030204" pitchFamily="34" charset="0"/>
                        </a:rPr>
                        <a:t>Not: </a:t>
                      </a:r>
                      <a:r>
                        <a:rPr lang="tr-TR" sz="1800" b="1" i="0" u="none" strike="noStrike" dirty="0">
                          <a:solidFill>
                            <a:srgbClr val="FF0000"/>
                          </a:solidFill>
                          <a:effectLst/>
                          <a:latin typeface="Calibri" panose="020F0502020204030204" pitchFamily="34" charset="0"/>
                        </a:rPr>
                        <a:t>Emsal</a:t>
                      </a:r>
                      <a:r>
                        <a:rPr lang="tr-TR" sz="1800" b="1" i="0" u="none" strike="noStrike" dirty="0">
                          <a:solidFill>
                            <a:srgbClr val="000000"/>
                          </a:solidFill>
                          <a:effectLst/>
                          <a:latin typeface="Calibri" panose="020F0502020204030204" pitchFamily="34" charset="0"/>
                        </a:rPr>
                        <a:t> hizmeti dikkate </a:t>
                      </a:r>
                      <a:r>
                        <a:rPr lang="tr-TR" sz="1800" b="1" i="0" u="none" strike="noStrike" dirty="0" smtClean="0">
                          <a:solidFill>
                            <a:srgbClr val="000000"/>
                          </a:solidFill>
                          <a:effectLst/>
                          <a:latin typeface="Calibri" panose="020F0502020204030204" pitchFamily="34" charset="0"/>
                        </a:rPr>
                        <a:t>alındığında,</a:t>
                      </a:r>
                      <a:r>
                        <a:rPr lang="tr-TR" sz="1800" b="1" i="0" u="none" strike="noStrike" baseline="0" dirty="0" smtClean="0">
                          <a:solidFill>
                            <a:srgbClr val="000000"/>
                          </a:solidFill>
                          <a:effectLst/>
                          <a:latin typeface="Calibri" panose="020F0502020204030204" pitchFamily="34" charset="0"/>
                        </a:rPr>
                        <a:t> </a:t>
                      </a:r>
                      <a:r>
                        <a:rPr lang="tr-TR" sz="1800" b="1" i="0" u="none" strike="noStrike" baseline="0" dirty="0" smtClean="0">
                          <a:solidFill>
                            <a:srgbClr val="FF0000"/>
                          </a:solidFill>
                          <a:effectLst/>
                          <a:latin typeface="Calibri" panose="020F0502020204030204" pitchFamily="34" charset="0"/>
                        </a:rPr>
                        <a:t>4.derecenin 1</a:t>
                      </a:r>
                      <a:r>
                        <a:rPr lang="tr-TR" sz="1800" b="1" i="0" u="none" strike="noStrike" baseline="0" dirty="0" smtClean="0">
                          <a:solidFill>
                            <a:srgbClr val="000000"/>
                          </a:solidFill>
                          <a:effectLst/>
                          <a:latin typeface="Calibri" panose="020F0502020204030204" pitchFamily="34" charset="0"/>
                        </a:rPr>
                        <a:t>.kademesinde 29 </a:t>
                      </a:r>
                      <a:r>
                        <a:rPr lang="tr-TR" sz="1800" b="1" i="0" u="none" strike="noStrike" dirty="0" smtClean="0">
                          <a:solidFill>
                            <a:srgbClr val="000000"/>
                          </a:solidFill>
                          <a:effectLst/>
                          <a:latin typeface="Calibri" panose="020F0502020204030204" pitchFamily="34" charset="0"/>
                        </a:rPr>
                        <a:t>gün </a:t>
                      </a:r>
                      <a:r>
                        <a:rPr lang="tr-TR" sz="1800" b="1" i="0" u="none" strike="noStrike" dirty="0">
                          <a:solidFill>
                            <a:srgbClr val="000000"/>
                          </a:solidFill>
                          <a:effectLst/>
                          <a:latin typeface="Calibri" panose="020F0502020204030204" pitchFamily="34" charset="0"/>
                        </a:rPr>
                        <a:t>kıdemli olup terfi tarihi </a:t>
                      </a:r>
                      <a:r>
                        <a:rPr lang="tr-TR" sz="1800" b="1" i="0" u="none" strike="noStrike" dirty="0" smtClean="0">
                          <a:solidFill>
                            <a:srgbClr val="FF0000"/>
                          </a:solidFill>
                          <a:effectLst/>
                          <a:latin typeface="Calibri" panose="020F0502020204030204" pitchFamily="34" charset="0"/>
                        </a:rPr>
                        <a:t>01.08.2022</a:t>
                      </a:r>
                      <a:r>
                        <a:rPr lang="tr-TR" sz="1800" b="1" i="0" u="none" strike="noStrike" baseline="0" dirty="0" smtClean="0">
                          <a:solidFill>
                            <a:srgbClr val="FF0000"/>
                          </a:solidFill>
                          <a:effectLst/>
                          <a:latin typeface="Calibri" panose="020F0502020204030204" pitchFamily="34" charset="0"/>
                        </a:rPr>
                        <a:t> </a:t>
                      </a:r>
                      <a:r>
                        <a:rPr lang="tr-TR" sz="1800" b="1" i="0" u="none" strike="noStrike" baseline="0" dirty="0" smtClean="0">
                          <a:solidFill>
                            <a:srgbClr val="000000"/>
                          </a:solidFill>
                          <a:effectLst/>
                          <a:latin typeface="Calibri" panose="020F0502020204030204" pitchFamily="34" charset="0"/>
                        </a:rPr>
                        <a:t>olacaktır.</a:t>
                      </a:r>
                      <a:endParaRPr lang="tr-TR" sz="1800" b="1"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449614661"/>
                  </a:ext>
                </a:extLst>
              </a:tr>
            </a:tbl>
          </a:graphicData>
        </a:graphic>
      </p:graphicFrame>
      <p:pic>
        <p:nvPicPr>
          <p:cNvPr id="6" name="Resim 5"/>
          <p:cNvPicPr>
            <a:picLocks noChangeAspect="1"/>
          </p:cNvPicPr>
          <p:nvPr/>
        </p:nvPicPr>
        <p:blipFill>
          <a:blip r:embed="rId2"/>
          <a:stretch>
            <a:fillRect/>
          </a:stretch>
        </p:blipFill>
        <p:spPr>
          <a:xfrm>
            <a:off x="164044" y="140677"/>
            <a:ext cx="1081454" cy="915157"/>
          </a:xfrm>
          <a:prstGeom prst="rect">
            <a:avLst/>
          </a:prstGeom>
        </p:spPr>
      </p:pic>
      <p:cxnSp>
        <p:nvCxnSpPr>
          <p:cNvPr id="7" name="Düz Bağlayıcı 6"/>
          <p:cNvCxnSpPr/>
          <p:nvPr/>
        </p:nvCxnSpPr>
        <p:spPr>
          <a:xfrm flipV="1">
            <a:off x="1038717" y="976703"/>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1547" y="985495"/>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40122785"/>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ikdörtgen 1"/>
          <p:cNvSpPr/>
          <p:nvPr/>
        </p:nvSpPr>
        <p:spPr>
          <a:xfrm>
            <a:off x="1266093" y="1195553"/>
            <a:ext cx="7218486" cy="461665"/>
          </a:xfrm>
          <a:prstGeom prst="rect">
            <a:avLst/>
          </a:prstGeom>
        </p:spPr>
        <p:txBody>
          <a:bodyPr wrap="square">
            <a:spAutoFit/>
          </a:bodyPr>
          <a:lstStyle/>
          <a:p>
            <a:pPr algn="ctr"/>
            <a:r>
              <a:rPr lang="tr-TR" sz="2400" b="1" dirty="0">
                <a:solidFill>
                  <a:srgbClr val="FF0000"/>
                </a:solidFill>
              </a:rPr>
              <a:t>ÜST ÖĞRENİM İNTİBAKI İLE İLGİLİ AÇIKLAMALAR</a:t>
            </a:r>
            <a:endParaRPr lang="tr-TR" sz="2400" dirty="0"/>
          </a:p>
        </p:txBody>
      </p:sp>
      <p:sp>
        <p:nvSpPr>
          <p:cNvPr id="3" name="Dikdörtgen 2"/>
          <p:cNvSpPr/>
          <p:nvPr/>
        </p:nvSpPr>
        <p:spPr>
          <a:xfrm>
            <a:off x="1173299" y="1947049"/>
            <a:ext cx="7311280" cy="4524315"/>
          </a:xfrm>
          <a:prstGeom prst="rect">
            <a:avLst/>
          </a:prstGeom>
        </p:spPr>
        <p:txBody>
          <a:bodyPr wrap="square">
            <a:spAutoFit/>
          </a:bodyPr>
          <a:lstStyle/>
          <a:p>
            <a:pPr algn="just"/>
            <a:r>
              <a:rPr lang="tr-TR" sz="2400" b="1" dirty="0" smtClean="0"/>
              <a:t>4 yıllık iktisat fakültesi mezunu iken memuriyet sırasında 4 yıllık Mühendislik Fakültesini bitirenlere tekrar üst öğrenim intibakı yapılmayacak ancak;</a:t>
            </a:r>
          </a:p>
          <a:p>
            <a:pPr algn="just"/>
            <a:endParaRPr lang="tr-TR" sz="2400" b="1" dirty="0" smtClean="0"/>
          </a:p>
          <a:p>
            <a:pPr algn="just"/>
            <a:r>
              <a:rPr lang="tr-TR" sz="2400" b="1" dirty="0" smtClean="0"/>
              <a:t> 657 </a:t>
            </a:r>
            <a:r>
              <a:rPr lang="tr-TR" sz="2400" b="1" dirty="0"/>
              <a:t>sayılı kanunun 36.maddesinin A/2 fıkrası gereğince </a:t>
            </a:r>
            <a:r>
              <a:rPr lang="tr-TR" sz="2400" b="1" dirty="0" smtClean="0"/>
              <a:t>onay tarihinden geçerli olmak üzere bir </a:t>
            </a:r>
            <a:r>
              <a:rPr lang="tr-TR" sz="2400" b="1" dirty="0"/>
              <a:t>derece yükselmesinden </a:t>
            </a:r>
            <a:r>
              <a:rPr lang="tr-TR" sz="2400" b="1" dirty="0" smtClean="0"/>
              <a:t>yararlandırılacaktır.</a:t>
            </a:r>
          </a:p>
          <a:p>
            <a:pPr algn="just"/>
            <a:endParaRPr lang="tr-TR" sz="2400" b="1" dirty="0"/>
          </a:p>
          <a:p>
            <a:pPr algn="just"/>
            <a:r>
              <a:rPr lang="tr-TR" sz="2400" b="1" dirty="0" smtClean="0"/>
              <a:t>4 yıllık Mühendislik Fakültesi mezunu iken, memuriyet sırasında 4 yıllık Elektrik-Elektronik Mühendisliğini bitirenlere, üst öğrenim sayılmadığı için tekrar üst öğrenim intibakı  yapılmayacaktır.</a:t>
            </a:r>
            <a:endParaRPr lang="tr-TR" sz="2400" b="1" dirty="0"/>
          </a:p>
        </p:txBody>
      </p:sp>
      <p:sp>
        <p:nvSpPr>
          <p:cNvPr id="4" name="Metin kutusu 3">
            <a:extLst>
              <a:ext uri="{FF2B5EF4-FFF2-40B4-BE49-F238E27FC236}">
                <a16:creationId xmlns:a16="http://schemas.microsoft.com/office/drawing/2014/main" id="{799EBEDF-516F-4530-8ACC-08A703E0FE82}"/>
              </a:ext>
            </a:extLst>
          </p:cNvPr>
          <p:cNvSpPr txBox="1"/>
          <p:nvPr/>
        </p:nvSpPr>
        <p:spPr>
          <a:xfrm>
            <a:off x="1266092" y="140677"/>
            <a:ext cx="7379968" cy="954107"/>
          </a:xfrm>
          <a:prstGeom prst="rect">
            <a:avLst/>
          </a:prstGeom>
          <a:noFill/>
        </p:spPr>
        <p:txBody>
          <a:bodyPr wrap="square" rtlCol="0">
            <a:spAutoFit/>
          </a:bodyPr>
          <a:lstStyle/>
          <a:p>
            <a:pPr algn="ctr"/>
            <a:endParaRPr lang="tr-TR" sz="2800" dirty="0" smtClean="0">
              <a:solidFill>
                <a:srgbClr val="C00000"/>
              </a:solidFill>
            </a:endParaRPr>
          </a:p>
          <a:p>
            <a:pPr algn="ctr"/>
            <a:r>
              <a:rPr lang="tr-TR" sz="2800" b="1" dirty="0" smtClean="0">
                <a:solidFill>
                  <a:srgbClr val="C00000"/>
                </a:solidFill>
              </a:rPr>
              <a:t>KADRO </a:t>
            </a:r>
            <a:r>
              <a:rPr lang="tr-TR" sz="2800" b="1" dirty="0">
                <a:solidFill>
                  <a:srgbClr val="C00000"/>
                </a:solidFill>
              </a:rPr>
              <a:t>VE TERFİ İŞLEMLERİ DAİRE BAŞKANLIĞI</a:t>
            </a:r>
          </a:p>
        </p:txBody>
      </p:sp>
      <p:pic>
        <p:nvPicPr>
          <p:cNvPr id="5" name="Resim 4"/>
          <p:cNvPicPr>
            <a:picLocks noChangeAspect="1"/>
          </p:cNvPicPr>
          <p:nvPr/>
        </p:nvPicPr>
        <p:blipFill>
          <a:blip r:embed="rId2"/>
          <a:stretch>
            <a:fillRect/>
          </a:stretch>
        </p:blipFill>
        <p:spPr>
          <a:xfrm>
            <a:off x="188834" y="39908"/>
            <a:ext cx="1077258" cy="954107"/>
          </a:xfrm>
          <a:prstGeom prst="rect">
            <a:avLst/>
          </a:prstGeom>
        </p:spPr>
      </p:pic>
      <p:cxnSp>
        <p:nvCxnSpPr>
          <p:cNvPr id="6" name="Düz Bağlayıcı 5"/>
          <p:cNvCxnSpPr/>
          <p:nvPr/>
        </p:nvCxnSpPr>
        <p:spPr>
          <a:xfrm>
            <a:off x="0" y="973709"/>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flipV="1">
            <a:off x="1038717" y="976703"/>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47507605"/>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ikdörtgen 1"/>
          <p:cNvSpPr/>
          <p:nvPr/>
        </p:nvSpPr>
        <p:spPr>
          <a:xfrm>
            <a:off x="369277" y="1766758"/>
            <a:ext cx="8394895" cy="4893647"/>
          </a:xfrm>
          <a:prstGeom prst="rect">
            <a:avLst/>
          </a:prstGeom>
        </p:spPr>
        <p:txBody>
          <a:bodyPr wrap="square">
            <a:spAutoFit/>
          </a:bodyPr>
          <a:lstStyle/>
          <a:p>
            <a:pPr algn="just"/>
            <a:r>
              <a:rPr lang="tr-TR" sz="2400" b="1" dirty="0"/>
              <a:t> </a:t>
            </a:r>
            <a:r>
              <a:rPr lang="tr-TR" sz="2400" b="1" dirty="0" smtClean="0"/>
              <a:t>  Memuriyete girmeden önce veya memuriyetleri sırasında yüksek lisans öğrenimini tamamlayan memurlara 657 </a:t>
            </a:r>
            <a:r>
              <a:rPr lang="tr-TR" sz="2400" b="1" dirty="0"/>
              <a:t>sayılı kanunun 36.maddesinin A/9 fıkrası </a:t>
            </a:r>
            <a:r>
              <a:rPr lang="tr-TR" sz="2400" b="1" dirty="0" smtClean="0"/>
              <a:t>gereğince  bir kademe verilir.</a:t>
            </a:r>
            <a:endParaRPr lang="tr-TR" sz="2400" b="1" dirty="0"/>
          </a:p>
          <a:p>
            <a:pPr marL="285750" indent="-285750" algn="just">
              <a:buFont typeface="Wingdings" panose="05000000000000000000" pitchFamily="2" charset="2"/>
              <a:buChar char="Ø"/>
            </a:pPr>
            <a:endParaRPr lang="tr-TR" sz="2400" b="1" dirty="0"/>
          </a:p>
          <a:p>
            <a:pPr algn="just"/>
            <a:r>
              <a:rPr lang="tr-TR" sz="2400" b="1" dirty="0" smtClean="0"/>
              <a:t>    Yüksek </a:t>
            </a:r>
            <a:r>
              <a:rPr lang="tr-TR" sz="2400" b="1" dirty="0"/>
              <a:t>lisans öğrenimini </a:t>
            </a:r>
            <a:r>
              <a:rPr lang="tr-TR" sz="2400" b="1" dirty="0" smtClean="0"/>
              <a:t>tamamlayıp, kademe </a:t>
            </a:r>
            <a:r>
              <a:rPr lang="tr-TR" sz="2400" b="1" dirty="0"/>
              <a:t>ilerlemesinden yararlandırılan </a:t>
            </a:r>
            <a:r>
              <a:rPr lang="tr-TR" sz="2400" b="1" dirty="0" smtClean="0"/>
              <a:t>memura, mesleğiyle </a:t>
            </a:r>
            <a:r>
              <a:rPr lang="tr-TR" sz="2400" b="1" dirty="0"/>
              <a:t>ilgili öğrenim dalında doktora öğrenimini tamamlaması halinde ayrıca iki kademe ilerlemesi daha verilir.</a:t>
            </a:r>
          </a:p>
          <a:p>
            <a:pPr marL="285750" indent="-285750" algn="just">
              <a:buFont typeface="Wingdings" panose="05000000000000000000" pitchFamily="2" charset="2"/>
              <a:buChar char="Ø"/>
            </a:pPr>
            <a:endParaRPr lang="tr-TR" sz="2400" b="1" dirty="0"/>
          </a:p>
          <a:p>
            <a:pPr algn="just"/>
            <a:r>
              <a:rPr lang="tr-TR" sz="2400" b="1" dirty="0" smtClean="0"/>
              <a:t>   Doktora veya Yüksek Lisans öğrenimleri nedeniyle kademe ilerlemesinden yararlandırılan memurların söz konusu kademe ilerlemelerine Onay tarihinden geçerli olmak üzere hak kazanmaktadır.</a:t>
            </a:r>
            <a:endParaRPr lang="tr-TR" sz="2400" b="1" dirty="0"/>
          </a:p>
        </p:txBody>
      </p:sp>
      <p:sp>
        <p:nvSpPr>
          <p:cNvPr id="3" name="Dikdörtgen 2"/>
          <p:cNvSpPr/>
          <p:nvPr/>
        </p:nvSpPr>
        <p:spPr>
          <a:xfrm>
            <a:off x="849086" y="1094784"/>
            <a:ext cx="7796973" cy="461665"/>
          </a:xfrm>
          <a:prstGeom prst="rect">
            <a:avLst/>
          </a:prstGeom>
        </p:spPr>
        <p:txBody>
          <a:bodyPr wrap="square">
            <a:spAutoFit/>
          </a:bodyPr>
          <a:lstStyle/>
          <a:p>
            <a:pPr algn="ctr"/>
            <a:r>
              <a:rPr lang="tr-TR" sz="2400" b="1" dirty="0">
                <a:solidFill>
                  <a:srgbClr val="FF0000"/>
                </a:solidFill>
              </a:rPr>
              <a:t>YÜKSEK LİSANS VE DOKTORA DEĞERLENDİRMESİ</a:t>
            </a:r>
            <a:endParaRPr lang="tr-TR" sz="2400" dirty="0"/>
          </a:p>
        </p:txBody>
      </p:sp>
      <p:sp>
        <p:nvSpPr>
          <p:cNvPr id="4" name="Metin kutusu 3">
            <a:extLst>
              <a:ext uri="{FF2B5EF4-FFF2-40B4-BE49-F238E27FC236}">
                <a16:creationId xmlns:a16="http://schemas.microsoft.com/office/drawing/2014/main" id="{33DFA518-8848-40EF-B070-8C6002EE0664}"/>
              </a:ext>
            </a:extLst>
          </p:cNvPr>
          <p:cNvSpPr txBox="1"/>
          <p:nvPr/>
        </p:nvSpPr>
        <p:spPr>
          <a:xfrm>
            <a:off x="1266092" y="140677"/>
            <a:ext cx="7379968" cy="954107"/>
          </a:xfrm>
          <a:prstGeom prst="rect">
            <a:avLst/>
          </a:prstGeom>
          <a:noFill/>
        </p:spPr>
        <p:txBody>
          <a:bodyPr wrap="square" rtlCol="0">
            <a:spAutoFit/>
          </a:bodyPr>
          <a:lstStyle/>
          <a:p>
            <a:pPr algn="ctr"/>
            <a:endParaRPr lang="tr-TR" sz="2800" dirty="0" smtClean="0">
              <a:solidFill>
                <a:srgbClr val="C00000"/>
              </a:solidFill>
            </a:endParaRPr>
          </a:p>
          <a:p>
            <a:pPr algn="ctr"/>
            <a:r>
              <a:rPr lang="tr-TR" sz="2800" b="1" dirty="0" smtClean="0">
                <a:solidFill>
                  <a:srgbClr val="C00000"/>
                </a:solidFill>
              </a:rPr>
              <a:t>KADRO </a:t>
            </a:r>
            <a:r>
              <a:rPr lang="tr-TR" sz="2800" b="1" dirty="0">
                <a:solidFill>
                  <a:srgbClr val="C00000"/>
                </a:solidFill>
              </a:rPr>
              <a:t>VE TERFİ İŞLEMLERİ DAİRE BAŞKANLIĞI</a:t>
            </a:r>
          </a:p>
        </p:txBody>
      </p:sp>
      <p:pic>
        <p:nvPicPr>
          <p:cNvPr id="5" name="Resim 4"/>
          <p:cNvPicPr>
            <a:picLocks noChangeAspect="1"/>
          </p:cNvPicPr>
          <p:nvPr/>
        </p:nvPicPr>
        <p:blipFill>
          <a:blip r:embed="rId2"/>
          <a:stretch>
            <a:fillRect/>
          </a:stretch>
        </p:blipFill>
        <p:spPr>
          <a:xfrm>
            <a:off x="202223" y="22783"/>
            <a:ext cx="1063869" cy="958316"/>
          </a:xfrm>
          <a:prstGeom prst="rect">
            <a:avLst/>
          </a:prstGeom>
        </p:spPr>
      </p:pic>
      <p:cxnSp>
        <p:nvCxnSpPr>
          <p:cNvPr id="6" name="Düz Bağlayıcı 5"/>
          <p:cNvCxnSpPr/>
          <p:nvPr/>
        </p:nvCxnSpPr>
        <p:spPr>
          <a:xfrm flipV="1">
            <a:off x="1038717" y="976703"/>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a:off x="0" y="973709"/>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45949374"/>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ikdörtgen 1"/>
          <p:cNvSpPr/>
          <p:nvPr/>
        </p:nvSpPr>
        <p:spPr>
          <a:xfrm>
            <a:off x="3371451" y="1207304"/>
            <a:ext cx="2671693" cy="461665"/>
          </a:xfrm>
          <a:prstGeom prst="rect">
            <a:avLst/>
          </a:prstGeom>
        </p:spPr>
        <p:txBody>
          <a:bodyPr wrap="none">
            <a:spAutoFit/>
          </a:bodyPr>
          <a:lstStyle/>
          <a:p>
            <a:pPr algn="ctr"/>
            <a:r>
              <a:rPr lang="tr-TR" sz="2400" b="1" u="sng" dirty="0">
                <a:solidFill>
                  <a:srgbClr val="FF0000"/>
                </a:solidFill>
              </a:rPr>
              <a:t>ÖRNEK UYGULAMA</a:t>
            </a:r>
            <a:endParaRPr lang="tr-TR" sz="2400" u="sng" dirty="0"/>
          </a:p>
        </p:txBody>
      </p:sp>
      <p:sp>
        <p:nvSpPr>
          <p:cNvPr id="5" name="Metin kutusu 4">
            <a:extLst>
              <a:ext uri="{FF2B5EF4-FFF2-40B4-BE49-F238E27FC236}">
                <a16:creationId xmlns:a16="http://schemas.microsoft.com/office/drawing/2014/main" id="{9A361FF6-6AFA-4C19-98C7-E00E8F29699B}"/>
              </a:ext>
            </a:extLst>
          </p:cNvPr>
          <p:cNvSpPr txBox="1"/>
          <p:nvPr/>
        </p:nvSpPr>
        <p:spPr>
          <a:xfrm>
            <a:off x="1266092" y="140677"/>
            <a:ext cx="7379968" cy="954107"/>
          </a:xfrm>
          <a:prstGeom prst="rect">
            <a:avLst/>
          </a:prstGeom>
          <a:noFill/>
        </p:spPr>
        <p:txBody>
          <a:bodyPr wrap="square" rtlCol="0">
            <a:spAutoFit/>
          </a:bodyPr>
          <a:lstStyle/>
          <a:p>
            <a:pPr algn="ctr"/>
            <a:endParaRPr lang="tr-TR" sz="2800" dirty="0" smtClean="0">
              <a:solidFill>
                <a:srgbClr val="C00000"/>
              </a:solidFill>
            </a:endParaRPr>
          </a:p>
          <a:p>
            <a:pPr algn="ctr"/>
            <a:r>
              <a:rPr lang="tr-TR" sz="2800" b="1" dirty="0" smtClean="0">
                <a:solidFill>
                  <a:srgbClr val="C00000"/>
                </a:solidFill>
              </a:rPr>
              <a:t>KADRO </a:t>
            </a:r>
            <a:r>
              <a:rPr lang="tr-TR" sz="2800" b="1" dirty="0">
                <a:solidFill>
                  <a:srgbClr val="C00000"/>
                </a:solidFill>
              </a:rPr>
              <a:t>VE TERFİ İŞLEMLERİ DAİRE BAŞKANLIĞI</a:t>
            </a:r>
          </a:p>
        </p:txBody>
      </p:sp>
      <p:graphicFrame>
        <p:nvGraphicFramePr>
          <p:cNvPr id="6" name="Tablo 5">
            <a:extLst>
              <a:ext uri="{FF2B5EF4-FFF2-40B4-BE49-F238E27FC236}">
                <a16:creationId xmlns:a16="http://schemas.microsoft.com/office/drawing/2014/main" id="{2A8046E6-1E40-434F-81A8-A2013F548D63}"/>
              </a:ext>
            </a:extLst>
          </p:cNvPr>
          <p:cNvGraphicFramePr>
            <a:graphicFrameLocks noGrp="1"/>
          </p:cNvGraphicFramePr>
          <p:nvPr>
            <p:extLst>
              <p:ext uri="{D42A27DB-BD31-4B8C-83A1-F6EECF244321}">
                <p14:modId xmlns:p14="http://schemas.microsoft.com/office/powerpoint/2010/main" val="3191067090"/>
              </p:ext>
            </p:extLst>
          </p:nvPr>
        </p:nvGraphicFramePr>
        <p:xfrm>
          <a:off x="563782" y="1847850"/>
          <a:ext cx="8200390" cy="4665491"/>
        </p:xfrm>
        <a:graphic>
          <a:graphicData uri="http://schemas.openxmlformats.org/drawingml/2006/table">
            <a:tbl>
              <a:tblPr/>
              <a:tblGrid>
                <a:gridCol w="914167">
                  <a:extLst>
                    <a:ext uri="{9D8B030D-6E8A-4147-A177-3AD203B41FA5}">
                      <a16:colId xmlns:a16="http://schemas.microsoft.com/office/drawing/2014/main" val="1435494826"/>
                    </a:ext>
                  </a:extLst>
                </a:gridCol>
                <a:gridCol w="1336389">
                  <a:extLst>
                    <a:ext uri="{9D8B030D-6E8A-4147-A177-3AD203B41FA5}">
                      <a16:colId xmlns:a16="http://schemas.microsoft.com/office/drawing/2014/main" val="2481350005"/>
                    </a:ext>
                  </a:extLst>
                </a:gridCol>
                <a:gridCol w="278898">
                  <a:extLst>
                    <a:ext uri="{9D8B030D-6E8A-4147-A177-3AD203B41FA5}">
                      <a16:colId xmlns:a16="http://schemas.microsoft.com/office/drawing/2014/main" val="3044507384"/>
                    </a:ext>
                  </a:extLst>
                </a:gridCol>
                <a:gridCol w="278898">
                  <a:extLst>
                    <a:ext uri="{9D8B030D-6E8A-4147-A177-3AD203B41FA5}">
                      <a16:colId xmlns:a16="http://schemas.microsoft.com/office/drawing/2014/main" val="664263085"/>
                    </a:ext>
                  </a:extLst>
                </a:gridCol>
                <a:gridCol w="278898">
                  <a:extLst>
                    <a:ext uri="{9D8B030D-6E8A-4147-A177-3AD203B41FA5}">
                      <a16:colId xmlns:a16="http://schemas.microsoft.com/office/drawing/2014/main" val="1582720536"/>
                    </a:ext>
                  </a:extLst>
                </a:gridCol>
                <a:gridCol w="665531">
                  <a:extLst>
                    <a:ext uri="{9D8B030D-6E8A-4147-A177-3AD203B41FA5}">
                      <a16:colId xmlns:a16="http://schemas.microsoft.com/office/drawing/2014/main" val="105533521"/>
                    </a:ext>
                  </a:extLst>
                </a:gridCol>
                <a:gridCol w="980744">
                  <a:extLst>
                    <a:ext uri="{9D8B030D-6E8A-4147-A177-3AD203B41FA5}">
                      <a16:colId xmlns:a16="http://schemas.microsoft.com/office/drawing/2014/main" val="2735997059"/>
                    </a:ext>
                  </a:extLst>
                </a:gridCol>
                <a:gridCol w="278898">
                  <a:extLst>
                    <a:ext uri="{9D8B030D-6E8A-4147-A177-3AD203B41FA5}">
                      <a16:colId xmlns:a16="http://schemas.microsoft.com/office/drawing/2014/main" val="2006219641"/>
                    </a:ext>
                  </a:extLst>
                </a:gridCol>
                <a:gridCol w="278898">
                  <a:extLst>
                    <a:ext uri="{9D8B030D-6E8A-4147-A177-3AD203B41FA5}">
                      <a16:colId xmlns:a16="http://schemas.microsoft.com/office/drawing/2014/main" val="3197844509"/>
                    </a:ext>
                  </a:extLst>
                </a:gridCol>
                <a:gridCol w="278898">
                  <a:extLst>
                    <a:ext uri="{9D8B030D-6E8A-4147-A177-3AD203B41FA5}">
                      <a16:colId xmlns:a16="http://schemas.microsoft.com/office/drawing/2014/main" val="2519876691"/>
                    </a:ext>
                  </a:extLst>
                </a:gridCol>
                <a:gridCol w="1317022">
                  <a:extLst>
                    <a:ext uri="{9D8B030D-6E8A-4147-A177-3AD203B41FA5}">
                      <a16:colId xmlns:a16="http://schemas.microsoft.com/office/drawing/2014/main" val="1687836529"/>
                    </a:ext>
                  </a:extLst>
                </a:gridCol>
                <a:gridCol w="1313149">
                  <a:extLst>
                    <a:ext uri="{9D8B030D-6E8A-4147-A177-3AD203B41FA5}">
                      <a16:colId xmlns:a16="http://schemas.microsoft.com/office/drawing/2014/main" val="3262516906"/>
                    </a:ext>
                  </a:extLst>
                </a:gridCol>
              </a:tblGrid>
              <a:tr h="281053">
                <a:tc rowSpan="2">
                  <a:txBody>
                    <a:bodyPr/>
                    <a:lstStyle/>
                    <a:p>
                      <a:pPr algn="ctr" fontAlgn="ctr"/>
                      <a:r>
                        <a:rPr lang="tr-TR" sz="1400" b="1" i="0" u="none" strike="noStrike" dirty="0">
                          <a:solidFill>
                            <a:srgbClr val="000000"/>
                          </a:solidFill>
                          <a:effectLst/>
                          <a:latin typeface="Calibri" panose="020F0502020204030204" pitchFamily="34" charset="0"/>
                        </a:rPr>
                        <a:t>Unvan</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rowSpan="2">
                  <a:txBody>
                    <a:bodyPr/>
                    <a:lstStyle/>
                    <a:p>
                      <a:pPr algn="ctr" fontAlgn="ctr"/>
                      <a:r>
                        <a:rPr lang="tr-TR" sz="1400" b="1" i="0" u="none" strike="noStrike" dirty="0">
                          <a:solidFill>
                            <a:srgbClr val="000000"/>
                          </a:solidFill>
                          <a:effectLst/>
                          <a:latin typeface="Calibri" panose="020F0502020204030204" pitchFamily="34" charset="0"/>
                        </a:rPr>
                        <a:t>Öğrenim </a:t>
                      </a:r>
                      <a:br>
                        <a:rPr lang="tr-TR" sz="1400" b="1" i="0" u="none" strike="noStrike" dirty="0">
                          <a:solidFill>
                            <a:srgbClr val="000000"/>
                          </a:solidFill>
                          <a:effectLst/>
                          <a:latin typeface="Calibri" panose="020F0502020204030204" pitchFamily="34" charset="0"/>
                        </a:rPr>
                      </a:br>
                      <a:r>
                        <a:rPr lang="tr-TR" sz="1400" b="1" i="0" u="none" strike="noStrike" dirty="0">
                          <a:solidFill>
                            <a:srgbClr val="000000"/>
                          </a:solidFill>
                          <a:effectLst/>
                          <a:latin typeface="Calibri" panose="020F0502020204030204" pitchFamily="34" charset="0"/>
                        </a:rPr>
                        <a:t>Durumu</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gridSpan="5">
                  <a:txBody>
                    <a:bodyPr/>
                    <a:lstStyle/>
                    <a:p>
                      <a:pPr algn="ctr" fontAlgn="ctr"/>
                      <a:r>
                        <a:rPr lang="tr-TR" sz="1400" b="1" i="0" u="none" strike="noStrike" dirty="0">
                          <a:solidFill>
                            <a:srgbClr val="000000"/>
                          </a:solidFill>
                          <a:effectLst/>
                          <a:latin typeface="Calibri" panose="020F0502020204030204" pitchFamily="34" charset="0"/>
                        </a:rPr>
                        <a:t>ESKİ DURUMU</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5">
                  <a:txBody>
                    <a:bodyPr/>
                    <a:lstStyle/>
                    <a:p>
                      <a:pPr algn="ctr" fontAlgn="ctr"/>
                      <a:r>
                        <a:rPr lang="tr-TR" sz="1400" b="1" i="0" u="none" strike="noStrike" dirty="0">
                          <a:solidFill>
                            <a:srgbClr val="000000"/>
                          </a:solidFill>
                          <a:effectLst/>
                          <a:latin typeface="Calibri" panose="020F0502020204030204" pitchFamily="34" charset="0"/>
                        </a:rPr>
                        <a:t>YENİ DURUMU</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3883201159"/>
                  </a:ext>
                </a:extLst>
              </a:tr>
              <a:tr h="843161">
                <a:tc vMerge="1">
                  <a:txBody>
                    <a:bodyPr/>
                    <a:lstStyle/>
                    <a:p>
                      <a:endParaRPr lang="tr-TR"/>
                    </a:p>
                  </a:txBody>
                  <a:tcPr/>
                </a:tc>
                <a:tc vMerge="1">
                  <a:txBody>
                    <a:bodyPr/>
                    <a:lstStyle/>
                    <a:p>
                      <a:endParaRPr lang="tr-TR"/>
                    </a:p>
                  </a:txBody>
                  <a:tcPr/>
                </a:tc>
                <a:tc>
                  <a:txBody>
                    <a:bodyPr/>
                    <a:lstStyle/>
                    <a:p>
                      <a:pPr algn="ctr" fontAlgn="ctr"/>
                      <a:r>
                        <a:rPr lang="tr-TR" sz="1400" b="1" i="0" u="none" strike="noStrike" dirty="0">
                          <a:solidFill>
                            <a:srgbClr val="000000"/>
                          </a:solidFill>
                          <a:effectLst/>
                          <a:latin typeface="Calibri" panose="020F0502020204030204" pitchFamily="34" charset="0"/>
                        </a:rPr>
                        <a:t>K</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400" b="1" i="0" u="none" strike="noStrike" dirty="0">
                          <a:solidFill>
                            <a:srgbClr val="000000"/>
                          </a:solidFill>
                          <a:effectLst/>
                          <a:latin typeface="Calibri" panose="020F0502020204030204" pitchFamily="34" charset="0"/>
                        </a:rPr>
                        <a:t>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400" b="1" i="0" u="none" strike="noStrike" dirty="0">
                          <a:solidFill>
                            <a:srgbClr val="000000"/>
                          </a:solidFill>
                          <a:effectLst/>
                          <a:latin typeface="Calibri" panose="020F0502020204030204" pitchFamily="34" charset="0"/>
                        </a:rPr>
                        <a:t>K</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300" b="1" i="0" u="none" strike="noStrike" dirty="0">
                          <a:solidFill>
                            <a:srgbClr val="000000"/>
                          </a:solidFill>
                          <a:effectLst/>
                          <a:latin typeface="Calibri" panose="020F0502020204030204" pitchFamily="34" charset="0"/>
                        </a:rPr>
                        <a:t>EK GÖST.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400" b="1" i="0" u="none" strike="noStrike" dirty="0">
                          <a:solidFill>
                            <a:srgbClr val="000000"/>
                          </a:solidFill>
                          <a:effectLst/>
                          <a:latin typeface="Calibri" panose="020F0502020204030204" pitchFamily="34" charset="0"/>
                        </a:rPr>
                        <a:t>TERFİ TARİHİ</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400" b="1" i="0" u="none" strike="noStrike" dirty="0">
                          <a:solidFill>
                            <a:srgbClr val="000000"/>
                          </a:solidFill>
                          <a:effectLst/>
                          <a:latin typeface="Calibri" panose="020F0502020204030204" pitchFamily="34" charset="0"/>
                        </a:rPr>
                        <a:t>K</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400" b="1" i="0" u="none" strike="noStrike" dirty="0">
                          <a:solidFill>
                            <a:srgbClr val="000000"/>
                          </a:solidFill>
                          <a:effectLst/>
                          <a:latin typeface="Calibri" panose="020F0502020204030204" pitchFamily="34" charset="0"/>
                        </a:rPr>
                        <a:t>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400" b="1" i="0" u="none" strike="noStrike" dirty="0">
                          <a:solidFill>
                            <a:srgbClr val="000000"/>
                          </a:solidFill>
                          <a:effectLst/>
                          <a:latin typeface="Calibri" panose="020F0502020204030204" pitchFamily="34" charset="0"/>
                        </a:rPr>
                        <a:t>K</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400" b="1" i="0" u="none" strike="noStrike" dirty="0">
                          <a:solidFill>
                            <a:srgbClr val="000000"/>
                          </a:solidFill>
                          <a:effectLst/>
                          <a:latin typeface="Calibri" panose="020F0502020204030204" pitchFamily="34" charset="0"/>
                        </a:rPr>
                        <a:t>EK GÖST.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400" b="1" i="0" u="none" strike="noStrike">
                          <a:solidFill>
                            <a:srgbClr val="000000"/>
                          </a:solidFill>
                          <a:effectLst/>
                          <a:latin typeface="Calibri" panose="020F0502020204030204" pitchFamily="34" charset="0"/>
                        </a:rPr>
                        <a:t>GEÇERLİLİK TARİHİ</a:t>
                      </a:r>
                      <a:br>
                        <a:rPr lang="tr-TR" sz="1400" b="1" i="0" u="none" strike="noStrike">
                          <a:solidFill>
                            <a:srgbClr val="000000"/>
                          </a:solidFill>
                          <a:effectLst/>
                          <a:latin typeface="Calibri" panose="020F0502020204030204" pitchFamily="34" charset="0"/>
                        </a:rPr>
                      </a:br>
                      <a:r>
                        <a:rPr lang="tr-TR" sz="1400" b="1" i="0" u="none" strike="noStrike">
                          <a:solidFill>
                            <a:srgbClr val="000000"/>
                          </a:solidFill>
                          <a:effectLst/>
                          <a:latin typeface="Calibri" panose="020F0502020204030204" pitchFamily="34" charset="0"/>
                        </a:rPr>
                        <a:t>(ONAY TARİHİ)</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1371591321"/>
                  </a:ext>
                </a:extLst>
              </a:tr>
              <a:tr h="843161">
                <a:tc>
                  <a:txBody>
                    <a:bodyPr/>
                    <a:lstStyle/>
                    <a:p>
                      <a:pPr algn="l" fontAlgn="ctr"/>
                      <a:r>
                        <a:rPr lang="tr-TR" sz="1400" b="1" i="0" u="none" strike="noStrike">
                          <a:solidFill>
                            <a:srgbClr val="000000"/>
                          </a:solidFill>
                          <a:effectLst/>
                          <a:latin typeface="Calibri" panose="020F0502020204030204" pitchFamily="34" charset="0"/>
                        </a:rPr>
                        <a:t>MÜHENDİS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a:solidFill>
                            <a:srgbClr val="000000"/>
                          </a:solidFill>
                          <a:effectLst/>
                          <a:latin typeface="Calibri" panose="020F0502020204030204" pitchFamily="34" charset="0"/>
                        </a:rPr>
                        <a:t>Yüksek Lisans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a:solidFill>
                            <a:srgbClr val="000000"/>
                          </a:solidFill>
                          <a:effectLst/>
                          <a:latin typeface="Calibri" panose="020F0502020204030204" pitchFamily="34" charset="0"/>
                        </a:rPr>
                        <a:t>3</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a:solidFill>
                            <a:srgbClr val="000000"/>
                          </a:solidFill>
                          <a:effectLst/>
                          <a:latin typeface="Calibri" panose="020F0502020204030204" pitchFamily="34"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a:solidFill>
                            <a:srgbClr val="000000"/>
                          </a:solidFill>
                          <a:effectLst/>
                          <a:latin typeface="Calibri" panose="020F050202020403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a:solidFill>
                            <a:srgbClr val="000000"/>
                          </a:solidFill>
                          <a:effectLst/>
                          <a:latin typeface="Calibri" panose="020F0502020204030204" pitchFamily="34" charset="0"/>
                        </a:rPr>
                        <a:t>+2200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smtClean="0">
                          <a:solidFill>
                            <a:srgbClr val="000000"/>
                          </a:solidFill>
                          <a:effectLst/>
                          <a:latin typeface="Calibri" panose="020F0502020204030204" pitchFamily="34" charset="0"/>
                        </a:rPr>
                        <a:t>21.10.2021</a:t>
                      </a:r>
                      <a:endParaRPr lang="tr-TR" sz="14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a:solidFill>
                            <a:srgbClr val="000000"/>
                          </a:solidFill>
                          <a:effectLst/>
                          <a:latin typeface="Calibri" panose="020F0502020204030204" pitchFamily="34" charset="0"/>
                        </a:rPr>
                        <a:t>3</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a:solidFill>
                            <a:srgbClr val="000000"/>
                          </a:solidFill>
                          <a:effectLst/>
                          <a:latin typeface="Calibri" panose="020F0502020204030204" pitchFamily="34"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a:solidFill>
                            <a:srgbClr val="000000"/>
                          </a:solidFill>
                          <a:effectLst/>
                          <a:latin typeface="Calibri" panose="020F0502020204030204" pitchFamily="34"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a:solidFill>
                            <a:srgbClr val="000000"/>
                          </a:solidFill>
                          <a:effectLst/>
                          <a:latin typeface="Calibri" panose="020F0502020204030204" pitchFamily="34" charset="0"/>
                        </a:rPr>
                        <a:t>+2200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smtClean="0">
                          <a:solidFill>
                            <a:srgbClr val="000000"/>
                          </a:solidFill>
                          <a:effectLst/>
                          <a:latin typeface="Calibri" panose="020F0502020204030204" pitchFamily="34" charset="0"/>
                        </a:rPr>
                        <a:t>31.10.2021</a:t>
                      </a:r>
                      <a:endParaRPr lang="tr-TR" sz="14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3419683266"/>
                  </a:ext>
                </a:extLst>
              </a:tr>
              <a:tr h="899372">
                <a:tc>
                  <a:txBody>
                    <a:bodyPr/>
                    <a:lstStyle/>
                    <a:p>
                      <a:pPr algn="l" fontAlgn="ctr"/>
                      <a:r>
                        <a:rPr lang="tr-TR" sz="1400" b="1" i="0" u="none" strike="noStrike">
                          <a:solidFill>
                            <a:srgbClr val="000000"/>
                          </a:solidFill>
                          <a:effectLst/>
                          <a:latin typeface="Calibri" panose="020F0502020204030204" pitchFamily="34" charset="0"/>
                        </a:rPr>
                        <a:t>MEMUR</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dirty="0">
                          <a:solidFill>
                            <a:srgbClr val="000000"/>
                          </a:solidFill>
                          <a:effectLst/>
                          <a:latin typeface="Calibri" panose="020F0502020204030204" pitchFamily="34" charset="0"/>
                        </a:rPr>
                        <a:t>Yüksek Lisans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a:solidFill>
                            <a:srgbClr val="000000"/>
                          </a:solidFill>
                          <a:effectLst/>
                          <a:latin typeface="Calibri" panose="020F0502020204030204" pitchFamily="34" charset="0"/>
                        </a:rPr>
                        <a:t>7</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a:solidFill>
                            <a:srgbClr val="000000"/>
                          </a:solidFill>
                          <a:effectLst/>
                          <a:latin typeface="Calibri" panose="020F0502020204030204" pitchFamily="34" charset="0"/>
                        </a:rPr>
                        <a:t>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a:solidFill>
                            <a:srgbClr val="000000"/>
                          </a:solidFill>
                          <a:effectLst/>
                          <a:latin typeface="Calibri" panose="020F050202020403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a:solidFill>
                            <a:srgbClr val="000000"/>
                          </a:solidFill>
                          <a:effectLst/>
                          <a:latin typeface="Calibri" panose="020F0502020204030204" pitchFamily="34" charset="0"/>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dirty="0" smtClean="0">
                          <a:solidFill>
                            <a:srgbClr val="000000"/>
                          </a:solidFill>
                          <a:effectLst/>
                          <a:latin typeface="Calibri" panose="020F0502020204030204" pitchFamily="34" charset="0"/>
                        </a:rPr>
                        <a:t>11.09.2021</a:t>
                      </a:r>
                      <a:endParaRPr lang="tr-TR" sz="14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a:solidFill>
                            <a:srgbClr val="000000"/>
                          </a:solidFill>
                          <a:effectLst/>
                          <a:latin typeface="Calibri" panose="020F0502020204030204" pitchFamily="34" charset="0"/>
                        </a:rPr>
                        <a:t>7</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a:solidFill>
                            <a:srgbClr val="000000"/>
                          </a:solidFill>
                          <a:effectLst/>
                          <a:latin typeface="Calibri" panose="020F0502020204030204" pitchFamily="34" charset="0"/>
                        </a:rPr>
                        <a:t>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dirty="0">
                          <a:solidFill>
                            <a:srgbClr val="000000"/>
                          </a:solidFill>
                          <a:effectLst/>
                          <a:latin typeface="Calibri" panose="020F0502020204030204" pitchFamily="34"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dirty="0">
                          <a:solidFill>
                            <a:srgbClr val="000000"/>
                          </a:solidFill>
                          <a:effectLst/>
                          <a:latin typeface="Calibri" panose="020F0502020204030204" pitchFamily="34" charset="0"/>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dirty="0" smtClean="0">
                          <a:solidFill>
                            <a:srgbClr val="000000"/>
                          </a:solidFill>
                          <a:effectLst/>
                          <a:latin typeface="Calibri" panose="020F0502020204030204" pitchFamily="34" charset="0"/>
                        </a:rPr>
                        <a:t>30.09.2021</a:t>
                      </a:r>
                      <a:endParaRPr lang="tr-TR" sz="14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16771550"/>
                  </a:ext>
                </a:extLst>
              </a:tr>
              <a:tr h="899372">
                <a:tc>
                  <a:txBody>
                    <a:bodyPr/>
                    <a:lstStyle/>
                    <a:p>
                      <a:pPr algn="l" fontAlgn="ctr"/>
                      <a:r>
                        <a:rPr lang="tr-TR" sz="1400" b="1" i="0" u="none" strike="noStrike" dirty="0" smtClean="0">
                          <a:solidFill>
                            <a:srgbClr val="000000"/>
                          </a:solidFill>
                          <a:effectLst/>
                          <a:latin typeface="Calibri" panose="020F0502020204030204" pitchFamily="34" charset="0"/>
                        </a:rPr>
                        <a:t>Mühendis</a:t>
                      </a:r>
                      <a:endParaRPr lang="tr-TR" sz="14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a:solidFill>
                            <a:srgbClr val="000000"/>
                          </a:solidFill>
                          <a:effectLst/>
                          <a:latin typeface="Calibri" panose="020F0502020204030204" pitchFamily="34" charset="0"/>
                        </a:rPr>
                        <a:t>Doktora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a:solidFill>
                            <a:srgbClr val="000000"/>
                          </a:solidFill>
                          <a:effectLst/>
                          <a:latin typeface="Calibri" panose="020F0502020204030204" pitchFamily="34" charset="0"/>
                        </a:rPr>
                        <a:t>6</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a:solidFill>
                            <a:srgbClr val="000000"/>
                          </a:solidFill>
                          <a:effectLst/>
                          <a:latin typeface="Calibri" panose="020F0502020204030204" pitchFamily="34" charset="0"/>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a:solidFill>
                            <a:srgbClr val="000000"/>
                          </a:solidFill>
                          <a:effectLst/>
                          <a:latin typeface="Calibri" panose="020F0502020204030204" pitchFamily="34"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a:solidFill>
                            <a:srgbClr val="000000"/>
                          </a:solidFill>
                          <a:effectLst/>
                          <a:latin typeface="Calibri" panose="020F0502020204030204" pitchFamily="34" charset="0"/>
                        </a:rPr>
                        <a:t>+1150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smtClean="0">
                          <a:solidFill>
                            <a:srgbClr val="000000"/>
                          </a:solidFill>
                          <a:effectLst/>
                          <a:latin typeface="Calibri" panose="020F0502020204030204" pitchFamily="34" charset="0"/>
                        </a:rPr>
                        <a:t>21.10.2021</a:t>
                      </a:r>
                      <a:endParaRPr lang="tr-TR" sz="14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a:solidFill>
                            <a:srgbClr val="000000"/>
                          </a:solidFill>
                          <a:effectLst/>
                          <a:latin typeface="Calibri" panose="020F0502020204030204" pitchFamily="34" charset="0"/>
                        </a:rPr>
                        <a:t>5</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a:solidFill>
                            <a:srgbClr val="000000"/>
                          </a:solidFill>
                          <a:effectLst/>
                          <a:latin typeface="Calibri" panose="020F0502020204030204" pitchFamily="34" charset="0"/>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a:solidFill>
                            <a:srgbClr val="000000"/>
                          </a:solidFill>
                          <a:effectLst/>
                          <a:latin typeface="Calibri" panose="020F050202020403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a:solidFill>
                            <a:srgbClr val="000000"/>
                          </a:solidFill>
                          <a:effectLst/>
                          <a:latin typeface="Calibri" panose="020F0502020204030204" pitchFamily="34" charset="0"/>
                        </a:rPr>
                        <a:t>+1300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smtClean="0">
                          <a:solidFill>
                            <a:srgbClr val="000000"/>
                          </a:solidFill>
                          <a:effectLst/>
                          <a:latin typeface="Calibri" panose="020F0502020204030204" pitchFamily="34" charset="0"/>
                        </a:rPr>
                        <a:t>27.10.2021</a:t>
                      </a:r>
                      <a:endParaRPr lang="tr-TR" sz="14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1822760501"/>
                  </a:ext>
                </a:extLst>
              </a:tr>
              <a:tr h="899372">
                <a:tc>
                  <a:txBody>
                    <a:bodyPr/>
                    <a:lstStyle/>
                    <a:p>
                      <a:pPr algn="l" fontAlgn="ctr"/>
                      <a:r>
                        <a:rPr lang="tr-TR" sz="1400" b="1" i="0" u="none" strike="noStrike">
                          <a:solidFill>
                            <a:srgbClr val="000000"/>
                          </a:solidFill>
                          <a:effectLst/>
                          <a:latin typeface="Calibri" panose="020F0502020204030204" pitchFamily="34" charset="0"/>
                        </a:rPr>
                        <a:t>V.H.K.İ.</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dirty="0" smtClean="0">
                          <a:solidFill>
                            <a:srgbClr val="000000"/>
                          </a:solidFill>
                          <a:effectLst/>
                          <a:latin typeface="Calibri" panose="020F0502020204030204" pitchFamily="34" charset="0"/>
                        </a:rPr>
                        <a:t>Doktora </a:t>
                      </a:r>
                      <a:endParaRPr lang="tr-TR" sz="14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a:solidFill>
                            <a:srgbClr val="000000"/>
                          </a:solidFill>
                          <a:effectLst/>
                          <a:latin typeface="Calibri" panose="020F0502020204030204" pitchFamily="34" charset="0"/>
                        </a:rPr>
                        <a:t>4</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a:solidFill>
                            <a:srgbClr val="000000"/>
                          </a:solidFill>
                          <a:effectLst/>
                          <a:latin typeface="Calibri" panose="020F0502020204030204" pitchFamily="34" charset="0"/>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a:solidFill>
                            <a:srgbClr val="000000"/>
                          </a:solidFill>
                          <a:effectLst/>
                          <a:latin typeface="Calibri" panose="020F0502020204030204" pitchFamily="34"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a:solidFill>
                            <a:srgbClr val="000000"/>
                          </a:solidFill>
                          <a:effectLst/>
                          <a:latin typeface="Calibri" panose="020F0502020204030204" pitchFamily="34" charset="0"/>
                        </a:rPr>
                        <a:t>+800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dirty="0" smtClean="0">
                          <a:solidFill>
                            <a:srgbClr val="000000"/>
                          </a:solidFill>
                          <a:effectLst/>
                          <a:latin typeface="Calibri" panose="020F0502020204030204" pitchFamily="34" charset="0"/>
                        </a:rPr>
                        <a:t>17.11.2020</a:t>
                      </a:r>
                      <a:endParaRPr lang="tr-TR" sz="14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a:solidFill>
                            <a:srgbClr val="000000"/>
                          </a:solidFill>
                          <a:effectLst/>
                          <a:latin typeface="Calibri" panose="020F0502020204030204" pitchFamily="34" charset="0"/>
                        </a:rPr>
                        <a:t>3</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dirty="0">
                          <a:solidFill>
                            <a:srgbClr val="000000"/>
                          </a:solidFill>
                          <a:effectLst/>
                          <a:latin typeface="Calibri" panose="020F0502020204030204" pitchFamily="34"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dirty="0">
                          <a:solidFill>
                            <a:srgbClr val="000000"/>
                          </a:solidFill>
                          <a:effectLst/>
                          <a:latin typeface="Calibri" panose="020F050202020403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a:solidFill>
                            <a:srgbClr val="000000"/>
                          </a:solidFill>
                          <a:effectLst/>
                          <a:latin typeface="Calibri" panose="020F0502020204030204" pitchFamily="34" charset="0"/>
                        </a:rPr>
                        <a:t>+1100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dirty="0">
                          <a:solidFill>
                            <a:srgbClr val="000000"/>
                          </a:solidFill>
                          <a:effectLst/>
                          <a:latin typeface="Calibri" panose="020F0502020204030204" pitchFamily="34" charset="0"/>
                        </a:rPr>
                        <a:t> </a:t>
                      </a:r>
                      <a:r>
                        <a:rPr lang="tr-TR" sz="1400" b="1" i="0" u="none" strike="noStrike" dirty="0" smtClean="0">
                          <a:solidFill>
                            <a:srgbClr val="000000"/>
                          </a:solidFill>
                          <a:effectLst/>
                          <a:latin typeface="Calibri" panose="020F0502020204030204" pitchFamily="34" charset="0"/>
                        </a:rPr>
                        <a:t>12.11.2021</a:t>
                      </a:r>
                      <a:endParaRPr lang="tr-TR" sz="14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3643936060"/>
                  </a:ext>
                </a:extLst>
              </a:tr>
            </a:tbl>
          </a:graphicData>
        </a:graphic>
      </p:graphicFrame>
      <p:pic>
        <p:nvPicPr>
          <p:cNvPr id="7" name="Resim 6"/>
          <p:cNvPicPr>
            <a:picLocks noChangeAspect="1"/>
          </p:cNvPicPr>
          <p:nvPr/>
        </p:nvPicPr>
        <p:blipFill>
          <a:blip r:embed="rId2"/>
          <a:stretch>
            <a:fillRect/>
          </a:stretch>
        </p:blipFill>
        <p:spPr>
          <a:xfrm>
            <a:off x="211016" y="28795"/>
            <a:ext cx="984738" cy="956700"/>
          </a:xfrm>
          <a:prstGeom prst="rect">
            <a:avLst/>
          </a:prstGeom>
        </p:spPr>
      </p:pic>
      <p:cxnSp>
        <p:nvCxnSpPr>
          <p:cNvPr id="8" name="Düz Bağlayıcı 7"/>
          <p:cNvCxnSpPr/>
          <p:nvPr/>
        </p:nvCxnSpPr>
        <p:spPr>
          <a:xfrm>
            <a:off x="0" y="973709"/>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flipV="1">
            <a:off x="1038717" y="976703"/>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95567643"/>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ikdörtgen 1"/>
          <p:cNvSpPr/>
          <p:nvPr/>
        </p:nvSpPr>
        <p:spPr>
          <a:xfrm>
            <a:off x="757646" y="1150286"/>
            <a:ext cx="8133137" cy="461665"/>
          </a:xfrm>
          <a:prstGeom prst="rect">
            <a:avLst/>
          </a:prstGeom>
        </p:spPr>
        <p:txBody>
          <a:bodyPr wrap="square">
            <a:spAutoFit/>
          </a:bodyPr>
          <a:lstStyle/>
          <a:p>
            <a:pPr algn="ctr"/>
            <a:r>
              <a:rPr lang="tr-TR" sz="2400" b="1" dirty="0">
                <a:solidFill>
                  <a:srgbClr val="FF0000"/>
                </a:solidFill>
              </a:rPr>
              <a:t>657 SAYILI KANUNUN 36/A-6/b MADDESİNİN UYGULANMASI</a:t>
            </a:r>
            <a:endParaRPr lang="tr-TR" sz="2400" dirty="0"/>
          </a:p>
        </p:txBody>
      </p:sp>
      <p:sp>
        <p:nvSpPr>
          <p:cNvPr id="3" name="Dikdörtgen 2"/>
          <p:cNvSpPr/>
          <p:nvPr/>
        </p:nvSpPr>
        <p:spPr>
          <a:xfrm>
            <a:off x="483327" y="1611951"/>
            <a:ext cx="8294914" cy="5539978"/>
          </a:xfrm>
          <a:prstGeom prst="rect">
            <a:avLst/>
          </a:prstGeom>
        </p:spPr>
        <p:txBody>
          <a:bodyPr wrap="square">
            <a:spAutoFit/>
          </a:bodyPr>
          <a:lstStyle/>
          <a:p>
            <a:pPr algn="just"/>
            <a:r>
              <a:rPr lang="tr-TR" sz="2400" b="1" dirty="0" smtClean="0"/>
              <a:t>    Ortaokul </a:t>
            </a:r>
            <a:r>
              <a:rPr lang="tr-TR" sz="2400" b="1" dirty="0"/>
              <a:t>veya </a:t>
            </a:r>
            <a:r>
              <a:rPr lang="tr-TR" sz="2400" b="1" dirty="0" smtClean="0"/>
              <a:t>liselerin normal öğrenim süresinden fazla olması halinde(hazırlık sınıfı okuyanlar dahil) memurların talepte bulunmaları halinde ayrıca bir </a:t>
            </a:r>
            <a:r>
              <a:rPr lang="tr-TR" sz="2400" b="1" dirty="0"/>
              <a:t>kademe ilerlemesi </a:t>
            </a:r>
            <a:r>
              <a:rPr lang="tr-TR" sz="2400" b="1" dirty="0" smtClean="0"/>
              <a:t>uygulanır.</a:t>
            </a:r>
            <a:endParaRPr lang="tr-TR" sz="2400" b="1" dirty="0"/>
          </a:p>
          <a:p>
            <a:pPr algn="just"/>
            <a:endParaRPr lang="tr-TR" sz="2400" b="1" dirty="0"/>
          </a:p>
          <a:p>
            <a:pPr algn="just"/>
            <a:r>
              <a:rPr lang="tr-TR" sz="2400" b="1" dirty="0" smtClean="0"/>
              <a:t>     Kademe ilerlemesinin uygulanabilmesi için memurların bu öğrenimlerini belgelendirmeleri ve kademe ilerlemesinden yararlandırılabilmek için talepte bulunmaları şarttır.</a:t>
            </a:r>
          </a:p>
          <a:p>
            <a:pPr algn="just"/>
            <a:endParaRPr lang="tr-TR" sz="2400" b="1" dirty="0" smtClean="0">
              <a:solidFill>
                <a:srgbClr val="FF0000"/>
              </a:solidFill>
            </a:endParaRPr>
          </a:p>
          <a:p>
            <a:pPr algn="just"/>
            <a:r>
              <a:rPr lang="tr-TR" sz="2400" b="1" dirty="0" smtClean="0">
                <a:solidFill>
                  <a:srgbClr val="FF0000"/>
                </a:solidFill>
              </a:rPr>
              <a:t>NOT:</a:t>
            </a:r>
            <a:r>
              <a:rPr lang="tr-TR" sz="2400" b="1" dirty="0" smtClean="0"/>
              <a:t> Orta öğretimin yeniden yapılandırılmasına ilişkin Milli Eğitim Bakanlığı Talim ve Terbiye Kurulu Başkanlığının 07.06.2005 tarihli ve 184 sayılı kararı ile genel liselerde öğrenim süresi </a:t>
            </a:r>
            <a:r>
              <a:rPr lang="tr-TR" sz="2400" b="1" dirty="0" smtClean="0">
                <a:solidFill>
                  <a:srgbClr val="FF0000"/>
                </a:solidFill>
              </a:rPr>
              <a:t>2005-2006 </a:t>
            </a:r>
            <a:r>
              <a:rPr lang="tr-TR" sz="2400" b="1" dirty="0" smtClean="0"/>
              <a:t>eğitim-öğretim yılından itibaren üç yıldan </a:t>
            </a:r>
            <a:r>
              <a:rPr lang="tr-TR" sz="2400" b="1" dirty="0" smtClean="0">
                <a:solidFill>
                  <a:srgbClr val="FF0000"/>
                </a:solidFill>
              </a:rPr>
              <a:t>dört yıla </a:t>
            </a:r>
            <a:r>
              <a:rPr lang="tr-TR" sz="2400" b="1" dirty="0" smtClean="0"/>
              <a:t>çıkarılmıştır.</a:t>
            </a:r>
            <a:endParaRPr lang="tr-TR" sz="2400" b="1" dirty="0"/>
          </a:p>
          <a:p>
            <a:endParaRPr lang="tr-TR" dirty="0"/>
          </a:p>
        </p:txBody>
      </p:sp>
      <p:sp>
        <p:nvSpPr>
          <p:cNvPr id="4" name="Metin kutusu 3">
            <a:extLst>
              <a:ext uri="{FF2B5EF4-FFF2-40B4-BE49-F238E27FC236}">
                <a16:creationId xmlns:a16="http://schemas.microsoft.com/office/drawing/2014/main" id="{1E4C039B-8358-432B-9B60-9E7A34105780}"/>
              </a:ext>
            </a:extLst>
          </p:cNvPr>
          <p:cNvSpPr txBox="1"/>
          <p:nvPr/>
        </p:nvSpPr>
        <p:spPr>
          <a:xfrm>
            <a:off x="1380394" y="140677"/>
            <a:ext cx="7265666" cy="954107"/>
          </a:xfrm>
          <a:prstGeom prst="rect">
            <a:avLst/>
          </a:prstGeom>
          <a:noFill/>
        </p:spPr>
        <p:txBody>
          <a:bodyPr wrap="square" rtlCol="0">
            <a:spAutoFit/>
          </a:bodyPr>
          <a:lstStyle/>
          <a:p>
            <a:pPr algn="ctr"/>
            <a:endParaRPr lang="tr-TR" sz="2800" dirty="0" smtClean="0">
              <a:solidFill>
                <a:srgbClr val="C00000"/>
              </a:solidFill>
            </a:endParaRPr>
          </a:p>
          <a:p>
            <a:pPr algn="ctr"/>
            <a:r>
              <a:rPr lang="tr-TR" sz="2800" b="1" dirty="0" smtClean="0">
                <a:solidFill>
                  <a:srgbClr val="C00000"/>
                </a:solidFill>
              </a:rPr>
              <a:t>KADRO </a:t>
            </a:r>
            <a:r>
              <a:rPr lang="tr-TR" sz="2800" b="1" dirty="0">
                <a:solidFill>
                  <a:srgbClr val="C00000"/>
                </a:solidFill>
              </a:rPr>
              <a:t>VE TERFİ İŞLEMLERİ DAİRE BAŞKANLIĞI</a:t>
            </a:r>
          </a:p>
        </p:txBody>
      </p:sp>
      <p:pic>
        <p:nvPicPr>
          <p:cNvPr id="5" name="Resim 4"/>
          <p:cNvPicPr>
            <a:picLocks noChangeAspect="1"/>
          </p:cNvPicPr>
          <p:nvPr/>
        </p:nvPicPr>
        <p:blipFill>
          <a:blip r:embed="rId2"/>
          <a:stretch>
            <a:fillRect/>
          </a:stretch>
        </p:blipFill>
        <p:spPr>
          <a:xfrm>
            <a:off x="219809" y="70338"/>
            <a:ext cx="940776" cy="983194"/>
          </a:xfrm>
          <a:prstGeom prst="rect">
            <a:avLst/>
          </a:prstGeom>
        </p:spPr>
      </p:pic>
      <p:cxnSp>
        <p:nvCxnSpPr>
          <p:cNvPr id="6" name="Düz Bağlayıcı 5"/>
          <p:cNvCxnSpPr/>
          <p:nvPr/>
        </p:nvCxnSpPr>
        <p:spPr>
          <a:xfrm flipV="1">
            <a:off x="1038717" y="976703"/>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a:off x="0" y="973709"/>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6742509"/>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ikdörtgen 1"/>
          <p:cNvSpPr/>
          <p:nvPr/>
        </p:nvSpPr>
        <p:spPr>
          <a:xfrm>
            <a:off x="3371451" y="1207304"/>
            <a:ext cx="2671693" cy="461665"/>
          </a:xfrm>
          <a:prstGeom prst="rect">
            <a:avLst/>
          </a:prstGeom>
        </p:spPr>
        <p:txBody>
          <a:bodyPr wrap="none">
            <a:spAutoFit/>
          </a:bodyPr>
          <a:lstStyle/>
          <a:p>
            <a:pPr algn="ctr"/>
            <a:r>
              <a:rPr lang="tr-TR" sz="2400" b="1" u="sng" dirty="0">
                <a:solidFill>
                  <a:srgbClr val="FF0000"/>
                </a:solidFill>
              </a:rPr>
              <a:t>ÖRNEK UYGULAMA</a:t>
            </a:r>
            <a:endParaRPr lang="tr-TR" sz="2400" u="sng" dirty="0"/>
          </a:p>
        </p:txBody>
      </p:sp>
      <p:sp>
        <p:nvSpPr>
          <p:cNvPr id="5" name="Metin kutusu 4">
            <a:extLst>
              <a:ext uri="{FF2B5EF4-FFF2-40B4-BE49-F238E27FC236}">
                <a16:creationId xmlns:a16="http://schemas.microsoft.com/office/drawing/2014/main" id="{9A361FF6-6AFA-4C19-98C7-E00E8F29699B}"/>
              </a:ext>
            </a:extLst>
          </p:cNvPr>
          <p:cNvSpPr txBox="1"/>
          <p:nvPr/>
        </p:nvSpPr>
        <p:spPr>
          <a:xfrm>
            <a:off x="1266092" y="140677"/>
            <a:ext cx="7379968" cy="954107"/>
          </a:xfrm>
          <a:prstGeom prst="rect">
            <a:avLst/>
          </a:prstGeom>
          <a:noFill/>
        </p:spPr>
        <p:txBody>
          <a:bodyPr wrap="square" rtlCol="0">
            <a:spAutoFit/>
          </a:bodyPr>
          <a:lstStyle/>
          <a:p>
            <a:pPr algn="ctr"/>
            <a:endParaRPr lang="tr-TR" sz="2800" dirty="0" smtClean="0">
              <a:solidFill>
                <a:srgbClr val="C00000"/>
              </a:solidFill>
            </a:endParaRPr>
          </a:p>
          <a:p>
            <a:pPr algn="ctr"/>
            <a:r>
              <a:rPr lang="tr-TR" sz="2800" b="1" dirty="0" smtClean="0">
                <a:solidFill>
                  <a:srgbClr val="C00000"/>
                </a:solidFill>
              </a:rPr>
              <a:t>KADRO </a:t>
            </a:r>
            <a:r>
              <a:rPr lang="tr-TR" sz="2800" b="1" dirty="0">
                <a:solidFill>
                  <a:srgbClr val="C00000"/>
                </a:solidFill>
              </a:rPr>
              <a:t>VE TERFİ İŞLEMLERİ DAİRE BAŞKANLIĞI</a:t>
            </a:r>
          </a:p>
        </p:txBody>
      </p:sp>
      <p:graphicFrame>
        <p:nvGraphicFramePr>
          <p:cNvPr id="6" name="Tablo 5">
            <a:extLst>
              <a:ext uri="{FF2B5EF4-FFF2-40B4-BE49-F238E27FC236}">
                <a16:creationId xmlns:a16="http://schemas.microsoft.com/office/drawing/2014/main" id="{2A8046E6-1E40-434F-81A8-A2013F548D63}"/>
              </a:ext>
            </a:extLst>
          </p:cNvPr>
          <p:cNvGraphicFramePr>
            <a:graphicFrameLocks noGrp="1"/>
          </p:cNvGraphicFramePr>
          <p:nvPr>
            <p:extLst>
              <p:ext uri="{D42A27DB-BD31-4B8C-83A1-F6EECF244321}">
                <p14:modId xmlns:p14="http://schemas.microsoft.com/office/powerpoint/2010/main" val="2332621258"/>
              </p:ext>
            </p:extLst>
          </p:nvPr>
        </p:nvGraphicFramePr>
        <p:xfrm>
          <a:off x="238937" y="2155371"/>
          <a:ext cx="8761371" cy="4312863"/>
        </p:xfrm>
        <a:graphic>
          <a:graphicData uri="http://schemas.openxmlformats.org/drawingml/2006/table">
            <a:tbl>
              <a:tblPr/>
              <a:tblGrid>
                <a:gridCol w="1606950">
                  <a:extLst>
                    <a:ext uri="{9D8B030D-6E8A-4147-A177-3AD203B41FA5}">
                      <a16:colId xmlns:a16="http://schemas.microsoft.com/office/drawing/2014/main" val="2481350005"/>
                    </a:ext>
                  </a:extLst>
                </a:gridCol>
                <a:gridCol w="453176">
                  <a:extLst>
                    <a:ext uri="{9D8B030D-6E8A-4147-A177-3AD203B41FA5}">
                      <a16:colId xmlns:a16="http://schemas.microsoft.com/office/drawing/2014/main" val="3044507384"/>
                    </a:ext>
                  </a:extLst>
                </a:gridCol>
                <a:gridCol w="378823">
                  <a:extLst>
                    <a:ext uri="{9D8B030D-6E8A-4147-A177-3AD203B41FA5}">
                      <a16:colId xmlns:a16="http://schemas.microsoft.com/office/drawing/2014/main" val="664263085"/>
                    </a:ext>
                  </a:extLst>
                </a:gridCol>
                <a:gridCol w="431074">
                  <a:extLst>
                    <a:ext uri="{9D8B030D-6E8A-4147-A177-3AD203B41FA5}">
                      <a16:colId xmlns:a16="http://schemas.microsoft.com/office/drawing/2014/main" val="1582720536"/>
                    </a:ext>
                  </a:extLst>
                </a:gridCol>
                <a:gridCol w="888274">
                  <a:extLst>
                    <a:ext uri="{9D8B030D-6E8A-4147-A177-3AD203B41FA5}">
                      <a16:colId xmlns:a16="http://schemas.microsoft.com/office/drawing/2014/main" val="105533521"/>
                    </a:ext>
                  </a:extLst>
                </a:gridCol>
                <a:gridCol w="1110343">
                  <a:extLst>
                    <a:ext uri="{9D8B030D-6E8A-4147-A177-3AD203B41FA5}">
                      <a16:colId xmlns:a16="http://schemas.microsoft.com/office/drawing/2014/main" val="2735997059"/>
                    </a:ext>
                  </a:extLst>
                </a:gridCol>
                <a:gridCol w="457200">
                  <a:extLst>
                    <a:ext uri="{9D8B030D-6E8A-4147-A177-3AD203B41FA5}">
                      <a16:colId xmlns:a16="http://schemas.microsoft.com/office/drawing/2014/main" val="2006219641"/>
                    </a:ext>
                  </a:extLst>
                </a:gridCol>
                <a:gridCol w="423401">
                  <a:extLst>
                    <a:ext uri="{9D8B030D-6E8A-4147-A177-3AD203B41FA5}">
                      <a16:colId xmlns:a16="http://schemas.microsoft.com/office/drawing/2014/main" val="3197844509"/>
                    </a:ext>
                  </a:extLst>
                </a:gridCol>
                <a:gridCol w="426780">
                  <a:extLst>
                    <a:ext uri="{9D8B030D-6E8A-4147-A177-3AD203B41FA5}">
                      <a16:colId xmlns:a16="http://schemas.microsoft.com/office/drawing/2014/main" val="2519876691"/>
                    </a:ext>
                  </a:extLst>
                </a:gridCol>
                <a:gridCol w="1170202">
                  <a:extLst>
                    <a:ext uri="{9D8B030D-6E8A-4147-A177-3AD203B41FA5}">
                      <a16:colId xmlns:a16="http://schemas.microsoft.com/office/drawing/2014/main" val="1687836529"/>
                    </a:ext>
                  </a:extLst>
                </a:gridCol>
                <a:gridCol w="1415148">
                  <a:extLst>
                    <a:ext uri="{9D8B030D-6E8A-4147-A177-3AD203B41FA5}">
                      <a16:colId xmlns:a16="http://schemas.microsoft.com/office/drawing/2014/main" val="3262516906"/>
                    </a:ext>
                  </a:extLst>
                </a:gridCol>
              </a:tblGrid>
              <a:tr h="443225">
                <a:tc rowSpan="2">
                  <a:txBody>
                    <a:bodyPr/>
                    <a:lstStyle/>
                    <a:p>
                      <a:pPr algn="ctr" fontAlgn="ctr"/>
                      <a:r>
                        <a:rPr lang="tr-TR" sz="1800" b="1" i="0" u="none" strike="noStrike" dirty="0">
                          <a:solidFill>
                            <a:srgbClr val="000000"/>
                          </a:solidFill>
                          <a:effectLst/>
                          <a:latin typeface="Calibri" panose="020F0502020204030204" pitchFamily="34" charset="0"/>
                        </a:rPr>
                        <a:t>Öğrenim </a:t>
                      </a:r>
                      <a:br>
                        <a:rPr lang="tr-TR" sz="1800" b="1" i="0" u="none" strike="noStrike" dirty="0">
                          <a:solidFill>
                            <a:srgbClr val="000000"/>
                          </a:solidFill>
                          <a:effectLst/>
                          <a:latin typeface="Calibri" panose="020F0502020204030204" pitchFamily="34" charset="0"/>
                        </a:rPr>
                      </a:br>
                      <a:r>
                        <a:rPr lang="tr-TR" sz="1800" b="1" i="0" u="none" strike="noStrike" dirty="0">
                          <a:solidFill>
                            <a:srgbClr val="000000"/>
                          </a:solidFill>
                          <a:effectLst/>
                          <a:latin typeface="Calibri" panose="020F0502020204030204" pitchFamily="34" charset="0"/>
                        </a:rPr>
                        <a:t>Durumu</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gridSpan="5">
                  <a:txBody>
                    <a:bodyPr/>
                    <a:lstStyle/>
                    <a:p>
                      <a:pPr algn="ctr" fontAlgn="ctr"/>
                      <a:r>
                        <a:rPr lang="tr-TR" sz="1800" b="1" i="0" u="none" strike="noStrike" dirty="0">
                          <a:solidFill>
                            <a:srgbClr val="000000"/>
                          </a:solidFill>
                          <a:effectLst/>
                          <a:latin typeface="Calibri" panose="020F0502020204030204" pitchFamily="34" charset="0"/>
                        </a:rPr>
                        <a:t>ESKİ DURUMU</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5">
                  <a:txBody>
                    <a:bodyPr/>
                    <a:lstStyle/>
                    <a:p>
                      <a:pPr algn="ctr" fontAlgn="ctr"/>
                      <a:r>
                        <a:rPr lang="tr-TR" sz="1800" b="1" i="0" u="none" strike="noStrike" dirty="0">
                          <a:solidFill>
                            <a:srgbClr val="000000"/>
                          </a:solidFill>
                          <a:effectLst/>
                          <a:latin typeface="Calibri" panose="020F0502020204030204" pitchFamily="34" charset="0"/>
                        </a:rPr>
                        <a:t>YENİ DURUMU</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3883201159"/>
                  </a:ext>
                </a:extLst>
              </a:tr>
              <a:tr h="1121630">
                <a:tc vMerge="1">
                  <a:txBody>
                    <a:bodyPr/>
                    <a:lstStyle/>
                    <a:p>
                      <a:endParaRPr lang="tr-TR"/>
                    </a:p>
                  </a:txBody>
                  <a:tcPr/>
                </a:tc>
                <a:tc>
                  <a:txBody>
                    <a:bodyPr/>
                    <a:lstStyle/>
                    <a:p>
                      <a:pPr algn="ctr" fontAlgn="ctr"/>
                      <a:r>
                        <a:rPr lang="tr-TR" sz="1800" b="1" i="0" u="none" strike="noStrike" dirty="0">
                          <a:solidFill>
                            <a:srgbClr val="000000"/>
                          </a:solidFill>
                          <a:effectLst/>
                          <a:latin typeface="Calibri" panose="020F0502020204030204" pitchFamily="34" charset="0"/>
                        </a:rPr>
                        <a:t>K</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800" b="1" i="0" u="none" strike="noStrike">
                          <a:solidFill>
                            <a:srgbClr val="000000"/>
                          </a:solidFill>
                          <a:effectLst/>
                          <a:latin typeface="Calibri" panose="020F0502020204030204" pitchFamily="34" charset="0"/>
                        </a:rPr>
                        <a:t>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800" b="1" i="0" u="none" strike="noStrike" dirty="0">
                          <a:solidFill>
                            <a:srgbClr val="000000"/>
                          </a:solidFill>
                          <a:effectLst/>
                          <a:latin typeface="Calibri" panose="020F0502020204030204" pitchFamily="34" charset="0"/>
                        </a:rPr>
                        <a:t>K</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800" b="1" i="0" u="none" strike="noStrike" dirty="0">
                          <a:solidFill>
                            <a:srgbClr val="000000"/>
                          </a:solidFill>
                          <a:effectLst/>
                          <a:latin typeface="Calibri" panose="020F0502020204030204" pitchFamily="34" charset="0"/>
                        </a:rPr>
                        <a:t>EK GÖST.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800" b="1" i="0" u="none" strike="noStrike" dirty="0">
                          <a:solidFill>
                            <a:srgbClr val="000000"/>
                          </a:solidFill>
                          <a:effectLst/>
                          <a:latin typeface="Calibri" panose="020F0502020204030204" pitchFamily="34" charset="0"/>
                        </a:rPr>
                        <a:t>TERFİ TARİHİ</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800" b="1" i="0" u="none" strike="noStrike">
                          <a:solidFill>
                            <a:srgbClr val="000000"/>
                          </a:solidFill>
                          <a:effectLst/>
                          <a:latin typeface="Calibri" panose="020F0502020204030204" pitchFamily="34" charset="0"/>
                        </a:rPr>
                        <a:t>K</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800" b="1" i="0" u="none" strike="noStrike" dirty="0">
                          <a:solidFill>
                            <a:srgbClr val="000000"/>
                          </a:solidFill>
                          <a:effectLst/>
                          <a:latin typeface="Calibri" panose="020F0502020204030204" pitchFamily="34" charset="0"/>
                        </a:rPr>
                        <a:t>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800" b="1" i="0" u="none" strike="noStrike" dirty="0">
                          <a:solidFill>
                            <a:srgbClr val="000000"/>
                          </a:solidFill>
                          <a:effectLst/>
                          <a:latin typeface="Calibri" panose="020F0502020204030204" pitchFamily="34" charset="0"/>
                        </a:rPr>
                        <a:t>K</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800" b="1" i="0" u="none" strike="noStrike" dirty="0">
                          <a:solidFill>
                            <a:srgbClr val="000000"/>
                          </a:solidFill>
                          <a:effectLst/>
                          <a:latin typeface="Calibri" panose="020F0502020204030204" pitchFamily="34" charset="0"/>
                        </a:rPr>
                        <a:t>EK GÖST.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800" b="1" i="0" u="none" strike="noStrike" dirty="0">
                          <a:solidFill>
                            <a:srgbClr val="000000"/>
                          </a:solidFill>
                          <a:effectLst/>
                          <a:latin typeface="Calibri" panose="020F0502020204030204" pitchFamily="34" charset="0"/>
                        </a:rPr>
                        <a:t>GEÇERLİLİK TARİHİ</a:t>
                      </a:r>
                      <a:br>
                        <a:rPr lang="tr-TR" sz="1800" b="1" i="0" u="none" strike="noStrike" dirty="0">
                          <a:solidFill>
                            <a:srgbClr val="000000"/>
                          </a:solidFill>
                          <a:effectLst/>
                          <a:latin typeface="Calibri" panose="020F0502020204030204" pitchFamily="34" charset="0"/>
                        </a:rPr>
                      </a:br>
                      <a:r>
                        <a:rPr lang="tr-TR" sz="1800" b="1" i="0" u="none" strike="noStrike" dirty="0">
                          <a:solidFill>
                            <a:srgbClr val="000000"/>
                          </a:solidFill>
                          <a:effectLst/>
                          <a:latin typeface="Calibri" panose="020F0502020204030204" pitchFamily="34" charset="0"/>
                        </a:rPr>
                        <a:t>(ONAY TARİHİ)</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1371591321"/>
                  </a:ext>
                </a:extLst>
              </a:tr>
              <a:tr h="1329681">
                <a:tc>
                  <a:txBody>
                    <a:bodyPr/>
                    <a:lstStyle/>
                    <a:p>
                      <a:pPr algn="ctr" fontAlgn="ctr"/>
                      <a:r>
                        <a:rPr lang="tr-TR" sz="1800" b="1" i="0" u="none" strike="noStrike" dirty="0">
                          <a:solidFill>
                            <a:srgbClr val="000000"/>
                          </a:solidFill>
                          <a:effectLst/>
                          <a:latin typeface="Calibri" panose="020F0502020204030204" pitchFamily="34" charset="0"/>
                        </a:rPr>
                        <a:t>LİSE</a:t>
                      </a:r>
                      <a:br>
                        <a:rPr lang="tr-TR" sz="1800" b="1" i="0" u="none" strike="noStrike" dirty="0">
                          <a:solidFill>
                            <a:srgbClr val="000000"/>
                          </a:solidFill>
                          <a:effectLst/>
                          <a:latin typeface="Calibri" panose="020F0502020204030204" pitchFamily="34" charset="0"/>
                        </a:rPr>
                      </a:br>
                      <a:r>
                        <a:rPr lang="tr-TR" sz="1800" b="1" i="0" u="none" strike="noStrike" dirty="0">
                          <a:solidFill>
                            <a:srgbClr val="000000"/>
                          </a:solidFill>
                          <a:effectLst/>
                          <a:latin typeface="Calibri" panose="020F0502020204030204" pitchFamily="34" charset="0"/>
                        </a:rPr>
                        <a:t> (Hazırlık +3 yıl)</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1" i="0" u="none" strike="noStrike" dirty="0">
                          <a:solidFill>
                            <a:srgbClr val="000000"/>
                          </a:solidFill>
                          <a:effectLst/>
                          <a:latin typeface="Calibri" panose="020F0502020204030204" pitchFamily="34" charset="0"/>
                        </a:rPr>
                        <a:t>4</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1" i="0" u="none" strike="noStrike" dirty="0">
                          <a:solidFill>
                            <a:srgbClr val="000000"/>
                          </a:solidFill>
                          <a:effectLst/>
                          <a:latin typeface="Calibri" panose="020F0502020204030204" pitchFamily="34" charset="0"/>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1" i="0" u="none" strike="noStrike" dirty="0">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1" i="0" u="none" strike="noStrike" dirty="0">
                          <a:solidFill>
                            <a:srgbClr val="000000"/>
                          </a:solidFill>
                          <a:effectLst/>
                          <a:latin typeface="Calibri" panose="020F0502020204030204" pitchFamily="34" charset="0"/>
                        </a:rPr>
                        <a:t>+650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1" i="0" u="none" strike="noStrike" dirty="0" smtClean="0">
                          <a:solidFill>
                            <a:srgbClr val="000000"/>
                          </a:solidFill>
                          <a:effectLst/>
                          <a:latin typeface="Calibri" panose="020F0502020204030204" pitchFamily="34" charset="0"/>
                        </a:rPr>
                        <a:t>22.12.2020</a:t>
                      </a:r>
                      <a:endParaRPr lang="tr-TR" sz="18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1" i="0" u="none" strike="noStrike" dirty="0">
                          <a:solidFill>
                            <a:srgbClr val="000000"/>
                          </a:solidFill>
                          <a:effectLst/>
                          <a:latin typeface="Calibri" panose="020F0502020204030204" pitchFamily="34" charset="0"/>
                        </a:rPr>
                        <a:t>4</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1" i="0" u="none" strike="noStrike" dirty="0">
                          <a:solidFill>
                            <a:srgbClr val="000000"/>
                          </a:solidFill>
                          <a:effectLst/>
                          <a:latin typeface="Calibri" panose="020F0502020204030204" pitchFamily="34" charset="0"/>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1" i="0" u="none" strike="noStrike" dirty="0">
                          <a:solidFill>
                            <a:srgbClr val="000000"/>
                          </a:solidFill>
                          <a:effectLst/>
                          <a:latin typeface="Calibri" panose="020F050202020403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1" i="0" u="none" strike="noStrike" dirty="0">
                          <a:solidFill>
                            <a:srgbClr val="000000"/>
                          </a:solidFill>
                          <a:effectLst/>
                          <a:latin typeface="Calibri" panose="020F0502020204030204" pitchFamily="34" charset="0"/>
                        </a:rPr>
                        <a:t>+650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1" i="0" u="none" strike="noStrike" dirty="0" smtClean="0">
                          <a:solidFill>
                            <a:srgbClr val="000000"/>
                          </a:solidFill>
                          <a:effectLst/>
                          <a:latin typeface="Calibri" panose="020F0502020204030204" pitchFamily="34" charset="0"/>
                        </a:rPr>
                        <a:t>04.07.2021</a:t>
                      </a:r>
                      <a:endParaRPr lang="tr-TR" sz="18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3419683266"/>
                  </a:ext>
                </a:extLst>
              </a:tr>
              <a:tr h="1418327">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tr-TR" sz="1800" b="1" i="0" u="none" strike="noStrike" dirty="0">
                          <a:solidFill>
                            <a:srgbClr val="000000"/>
                          </a:solidFill>
                          <a:effectLst/>
                          <a:latin typeface="Calibri" panose="020F0502020204030204" pitchFamily="34" charset="0"/>
                        </a:rPr>
                        <a:t>ORTAOKUL</a:t>
                      </a:r>
                      <a:br>
                        <a:rPr lang="tr-TR" sz="1800" b="1" i="0" u="none" strike="noStrike" dirty="0">
                          <a:solidFill>
                            <a:srgbClr val="000000"/>
                          </a:solidFill>
                          <a:effectLst/>
                          <a:latin typeface="Calibri" panose="020F0502020204030204" pitchFamily="34" charset="0"/>
                        </a:rPr>
                      </a:br>
                      <a:r>
                        <a:rPr lang="tr-TR" sz="1800" b="1" i="0" u="none" strike="noStrike" dirty="0">
                          <a:solidFill>
                            <a:srgbClr val="000000"/>
                          </a:solidFill>
                          <a:effectLst/>
                          <a:latin typeface="Calibri" panose="020F0502020204030204" pitchFamily="34" charset="0"/>
                        </a:rPr>
                        <a:t> (Hazırlık +3 yıl)</a:t>
                      </a:r>
                    </a:p>
                    <a:p>
                      <a:pPr algn="ctr" fontAlgn="ctr"/>
                      <a:endParaRPr lang="tr-TR" sz="18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800" b="1" i="0" u="none" strike="noStrike" dirty="0">
                          <a:solidFill>
                            <a:srgbClr val="000000"/>
                          </a:solidFill>
                          <a:effectLst/>
                          <a:latin typeface="Calibri" panose="020F0502020204030204" pitchFamily="34" charset="0"/>
                        </a:rPr>
                        <a:t>5</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800" b="1" i="0" u="none" strike="noStrike" dirty="0">
                          <a:solidFill>
                            <a:srgbClr val="000000"/>
                          </a:solidFill>
                          <a:effectLst/>
                          <a:latin typeface="Calibri" panose="020F0502020204030204" pitchFamily="34" charset="0"/>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800" b="1" i="0" u="none" strike="noStrike" dirty="0">
                          <a:solidFill>
                            <a:srgbClr val="000000"/>
                          </a:solidFill>
                          <a:effectLst/>
                          <a:latin typeface="Calibri" panose="020F050202020403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800" b="1" i="0" u="none" strike="noStrike" dirty="0">
                          <a:solidFill>
                            <a:srgbClr val="000000"/>
                          </a:solidFill>
                          <a:effectLst/>
                          <a:latin typeface="Calibri" panose="020F0502020204030204" pitchFamily="34" charset="0"/>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800" b="1" i="0" u="none" strike="noStrike" dirty="0" smtClean="0">
                          <a:solidFill>
                            <a:srgbClr val="000000"/>
                          </a:solidFill>
                          <a:effectLst/>
                          <a:latin typeface="Calibri" panose="020F0502020204030204" pitchFamily="34" charset="0"/>
                        </a:rPr>
                        <a:t>27.09.2021</a:t>
                      </a:r>
                      <a:endParaRPr lang="tr-TR" sz="18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800" b="1" i="0" u="none" strike="noStrike" dirty="0">
                          <a:solidFill>
                            <a:srgbClr val="000000"/>
                          </a:solidFill>
                          <a:effectLst/>
                          <a:latin typeface="Calibri" panose="020F0502020204030204" pitchFamily="34" charset="0"/>
                        </a:rPr>
                        <a:t>5</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800" b="1" i="0" u="none" strike="noStrike" dirty="0">
                          <a:solidFill>
                            <a:srgbClr val="000000"/>
                          </a:solidFill>
                          <a:effectLst/>
                          <a:latin typeface="Calibri" panose="020F0502020204030204" pitchFamily="34" charset="0"/>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800" b="1" i="0" u="none" strike="noStrike" dirty="0">
                          <a:solidFill>
                            <a:srgbClr val="000000"/>
                          </a:solidFill>
                          <a:effectLst/>
                          <a:latin typeface="Calibri" panose="020F0502020204030204" pitchFamily="34"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800" b="1" i="0" u="none" strike="noStrike" dirty="0" smtClean="0">
                          <a:solidFill>
                            <a:srgbClr val="000000"/>
                          </a:solidFill>
                          <a:effectLst/>
                          <a:latin typeface="Calibri" panose="020F0502020204030204" pitchFamily="34" charset="0"/>
                        </a:rPr>
                        <a:t>-</a:t>
                      </a:r>
                      <a:endParaRPr lang="tr-TR" sz="18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800" b="1" i="0" u="none" strike="noStrike" dirty="0" smtClean="0">
                          <a:solidFill>
                            <a:srgbClr val="000000"/>
                          </a:solidFill>
                          <a:effectLst/>
                          <a:latin typeface="Calibri" panose="020F0502020204030204" pitchFamily="34" charset="0"/>
                        </a:rPr>
                        <a:t>30.08.2021</a:t>
                      </a:r>
                      <a:endParaRPr lang="tr-TR" sz="18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16771550"/>
                  </a:ext>
                </a:extLst>
              </a:tr>
            </a:tbl>
          </a:graphicData>
        </a:graphic>
      </p:graphicFrame>
      <p:pic>
        <p:nvPicPr>
          <p:cNvPr id="7" name="Resim 6"/>
          <p:cNvPicPr>
            <a:picLocks noChangeAspect="1"/>
          </p:cNvPicPr>
          <p:nvPr/>
        </p:nvPicPr>
        <p:blipFill>
          <a:blip r:embed="rId2"/>
          <a:stretch>
            <a:fillRect/>
          </a:stretch>
        </p:blipFill>
        <p:spPr>
          <a:xfrm>
            <a:off x="238939" y="70338"/>
            <a:ext cx="921646" cy="983194"/>
          </a:xfrm>
          <a:prstGeom prst="rect">
            <a:avLst/>
          </a:prstGeom>
        </p:spPr>
      </p:pic>
      <p:cxnSp>
        <p:nvCxnSpPr>
          <p:cNvPr id="8" name="Düz Bağlayıcı 7"/>
          <p:cNvCxnSpPr/>
          <p:nvPr/>
        </p:nvCxnSpPr>
        <p:spPr>
          <a:xfrm>
            <a:off x="0" y="973709"/>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flipV="1">
            <a:off x="1038717" y="976703"/>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52166177"/>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ikdörtgen 1"/>
          <p:cNvSpPr/>
          <p:nvPr/>
        </p:nvSpPr>
        <p:spPr>
          <a:xfrm>
            <a:off x="425189" y="1822163"/>
            <a:ext cx="8392563" cy="5386090"/>
          </a:xfrm>
          <a:prstGeom prst="rect">
            <a:avLst/>
          </a:prstGeom>
        </p:spPr>
        <p:txBody>
          <a:bodyPr wrap="square">
            <a:spAutoFit/>
          </a:bodyPr>
          <a:lstStyle/>
          <a:p>
            <a:r>
              <a:rPr lang="tr-TR" sz="2000" b="1" dirty="0" smtClean="0">
                <a:solidFill>
                  <a:srgbClr val="FF0000"/>
                </a:solidFill>
              </a:rPr>
              <a:t>MADDE:45</a:t>
            </a:r>
            <a:endParaRPr lang="tr-TR" sz="2000" b="1" dirty="0">
              <a:solidFill>
                <a:srgbClr val="FF0000"/>
              </a:solidFill>
            </a:endParaRPr>
          </a:p>
          <a:p>
            <a:pPr algn="just"/>
            <a:r>
              <a:rPr lang="tr-TR" sz="2000" b="1" dirty="0"/>
              <a:t>   </a:t>
            </a:r>
            <a:endParaRPr lang="tr-TR" sz="2000" b="1" dirty="0" smtClean="0"/>
          </a:p>
          <a:p>
            <a:pPr algn="just"/>
            <a:r>
              <a:rPr lang="tr-TR" sz="2400" b="1" dirty="0" smtClean="0"/>
              <a:t>    Hiçbir </a:t>
            </a:r>
            <a:r>
              <a:rPr lang="tr-TR" sz="2400" b="1" dirty="0"/>
              <a:t>memur sınıfının dışında ve sınıfının içindeki derecesinin altında bir derecenin görevinde çalıştırılamaz.</a:t>
            </a:r>
          </a:p>
          <a:p>
            <a:pPr marL="285750" indent="-285750" algn="just">
              <a:buFont typeface="Wingdings" panose="05000000000000000000" pitchFamily="2" charset="2"/>
              <a:buChar char="Ø"/>
            </a:pPr>
            <a:endParaRPr lang="tr-TR" sz="2400" b="1" dirty="0"/>
          </a:p>
          <a:p>
            <a:pPr algn="just"/>
            <a:r>
              <a:rPr lang="tr-TR" sz="2400" b="1" dirty="0"/>
              <a:t>  </a:t>
            </a:r>
            <a:r>
              <a:rPr lang="tr-TR" sz="2400" b="1" dirty="0" smtClean="0"/>
              <a:t>   5 </a:t>
            </a:r>
            <a:r>
              <a:rPr lang="tr-TR" sz="2400" b="1" dirty="0"/>
              <a:t>inci ve daha aşağı derecelerdeki kadrolara, derece yükselmesi için gerekli nitelikleri haiz memur bulunmaması hallerinde, 36 </a:t>
            </a:r>
            <a:r>
              <a:rPr lang="tr-TR" sz="2400" b="1" dirty="0" err="1"/>
              <a:t>ncı</a:t>
            </a:r>
            <a:r>
              <a:rPr lang="tr-TR" sz="2400" b="1" dirty="0"/>
              <a:t> maddede belirtilen öğrenim durumları itibariyle tespit olunan </a:t>
            </a:r>
            <a:r>
              <a:rPr lang="tr-TR" sz="2400" b="1" dirty="0" err="1"/>
              <a:t>yükselinebilecek</a:t>
            </a:r>
            <a:r>
              <a:rPr lang="tr-TR" sz="2400" b="1" dirty="0"/>
              <a:t> dereceyi aşmamak ve karşılık gösterilecek kadro derecesi kazanılmış hak aylık derecelerinin üç üst derecesinden fazla olmamak kaydıyla, bu dereceler karşılık gösterilerek, kendi derecesi ile aynı sınıftan memur atanması mümkündür.</a:t>
            </a:r>
          </a:p>
          <a:p>
            <a:pPr marL="285750" indent="-285750" algn="just">
              <a:buFont typeface="Wingdings" panose="05000000000000000000" pitchFamily="2" charset="2"/>
              <a:buChar char="Ø"/>
            </a:pPr>
            <a:endParaRPr lang="tr-TR" sz="2000" b="1" dirty="0"/>
          </a:p>
          <a:p>
            <a:pPr algn="just"/>
            <a:endParaRPr lang="tr-TR" sz="2000" b="1" dirty="0"/>
          </a:p>
        </p:txBody>
      </p:sp>
      <p:sp>
        <p:nvSpPr>
          <p:cNvPr id="3" name="Metin kutusu 2">
            <a:extLst>
              <a:ext uri="{FF2B5EF4-FFF2-40B4-BE49-F238E27FC236}">
                <a16:creationId xmlns:a16="http://schemas.microsoft.com/office/drawing/2014/main" id="{0261DDC7-F275-477C-83CD-65E64328E1CD}"/>
              </a:ext>
            </a:extLst>
          </p:cNvPr>
          <p:cNvSpPr txBox="1"/>
          <p:nvPr/>
        </p:nvSpPr>
        <p:spPr>
          <a:xfrm>
            <a:off x="1266092" y="140677"/>
            <a:ext cx="7379968" cy="523220"/>
          </a:xfrm>
          <a:prstGeom prst="rect">
            <a:avLst/>
          </a:prstGeom>
          <a:noFill/>
        </p:spPr>
        <p:txBody>
          <a:bodyPr wrap="square" rtlCol="0">
            <a:spAutoFit/>
          </a:bodyPr>
          <a:lstStyle/>
          <a:p>
            <a:pPr algn="ctr"/>
            <a:r>
              <a:rPr lang="tr-TR" sz="2800" b="1" dirty="0" smtClean="0">
                <a:solidFill>
                  <a:srgbClr val="C00000"/>
                </a:solidFill>
              </a:rPr>
              <a:t>KADRO </a:t>
            </a:r>
            <a:r>
              <a:rPr lang="tr-TR" sz="2800" b="1" dirty="0">
                <a:solidFill>
                  <a:srgbClr val="C00000"/>
                </a:solidFill>
              </a:rPr>
              <a:t>VE TERFİ İŞLEMLERİ DAİRE BAŞKANLIĞI</a:t>
            </a:r>
          </a:p>
        </p:txBody>
      </p:sp>
      <p:sp>
        <p:nvSpPr>
          <p:cNvPr id="4" name="Metin kutusu 3"/>
          <p:cNvSpPr txBox="1"/>
          <p:nvPr/>
        </p:nvSpPr>
        <p:spPr>
          <a:xfrm>
            <a:off x="648537" y="1112807"/>
            <a:ext cx="8169215" cy="830997"/>
          </a:xfrm>
          <a:prstGeom prst="rect">
            <a:avLst/>
          </a:prstGeom>
          <a:noFill/>
        </p:spPr>
        <p:txBody>
          <a:bodyPr wrap="square" rtlCol="0">
            <a:spAutoFit/>
          </a:bodyPr>
          <a:lstStyle/>
          <a:p>
            <a:pPr algn="ctr"/>
            <a:r>
              <a:rPr lang="tr-TR" sz="2400" b="1" dirty="0">
                <a:solidFill>
                  <a:srgbClr val="FF0000"/>
                </a:solidFill>
              </a:rPr>
              <a:t>MEMURUN BAŞKA SINIFTA ve  DERECESİNİN ALTINDA BİR GÖREVDE </a:t>
            </a:r>
            <a:r>
              <a:rPr lang="tr-TR" sz="2400" b="1" dirty="0" smtClean="0">
                <a:solidFill>
                  <a:srgbClr val="FF0000"/>
                </a:solidFill>
              </a:rPr>
              <a:t>ÇALIŞTIRILAMAYACAĞI</a:t>
            </a:r>
            <a:endParaRPr lang="tr-TR" dirty="0"/>
          </a:p>
        </p:txBody>
      </p:sp>
      <p:pic>
        <p:nvPicPr>
          <p:cNvPr id="5" name="Resim 4"/>
          <p:cNvPicPr>
            <a:picLocks noChangeAspect="1"/>
          </p:cNvPicPr>
          <p:nvPr/>
        </p:nvPicPr>
        <p:blipFill>
          <a:blip r:embed="rId2"/>
          <a:stretch>
            <a:fillRect/>
          </a:stretch>
        </p:blipFill>
        <p:spPr>
          <a:xfrm>
            <a:off x="230596" y="79131"/>
            <a:ext cx="1011115" cy="970020"/>
          </a:xfrm>
          <a:prstGeom prst="rect">
            <a:avLst/>
          </a:prstGeom>
        </p:spPr>
      </p:pic>
      <p:cxnSp>
        <p:nvCxnSpPr>
          <p:cNvPr id="6" name="Düz Bağlayıcı 5"/>
          <p:cNvCxnSpPr/>
          <p:nvPr/>
        </p:nvCxnSpPr>
        <p:spPr>
          <a:xfrm flipV="1">
            <a:off x="1038717" y="976703"/>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a:off x="0" y="973709"/>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67732281"/>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ikdörtgen 1"/>
          <p:cNvSpPr/>
          <p:nvPr/>
        </p:nvSpPr>
        <p:spPr>
          <a:xfrm>
            <a:off x="588476" y="2126138"/>
            <a:ext cx="7767873" cy="4524315"/>
          </a:xfrm>
          <a:prstGeom prst="rect">
            <a:avLst/>
          </a:prstGeom>
        </p:spPr>
        <p:txBody>
          <a:bodyPr wrap="square">
            <a:spAutoFit/>
          </a:bodyPr>
          <a:lstStyle/>
          <a:p>
            <a:pPr algn="just"/>
            <a:r>
              <a:rPr lang="tr-TR" sz="2400" dirty="0">
                <a:solidFill>
                  <a:srgbClr val="FF0000"/>
                </a:solidFill>
              </a:rPr>
              <a:t>Madde </a:t>
            </a:r>
            <a:r>
              <a:rPr lang="tr-TR" sz="2400" dirty="0" smtClean="0">
                <a:solidFill>
                  <a:srgbClr val="FF0000"/>
                </a:solidFill>
              </a:rPr>
              <a:t>67</a:t>
            </a:r>
            <a:r>
              <a:rPr lang="tr-TR" sz="2400" dirty="0">
                <a:solidFill>
                  <a:srgbClr val="FF0000"/>
                </a:solidFill>
                <a:sym typeface="Wingdings" panose="05000000000000000000" pitchFamily="2" charset="2"/>
              </a:rPr>
              <a:t>(</a:t>
            </a:r>
            <a:r>
              <a:rPr lang="tr-TR" sz="2400" dirty="0" smtClean="0">
                <a:solidFill>
                  <a:srgbClr val="FF0000"/>
                </a:solidFill>
                <a:sym typeface="Wingdings" panose="05000000000000000000" pitchFamily="2" charset="2"/>
              </a:rPr>
              <a:t>631 SKHK-13.07.2001/24461 mükerrer sayılı R.G.)</a:t>
            </a:r>
            <a:endParaRPr lang="tr-TR" sz="2400" dirty="0">
              <a:solidFill>
                <a:srgbClr val="FF0000"/>
              </a:solidFill>
            </a:endParaRPr>
          </a:p>
          <a:p>
            <a:pPr algn="just"/>
            <a:r>
              <a:rPr lang="tr-TR" sz="2400" b="1" dirty="0">
                <a:solidFill>
                  <a:srgbClr val="00B050"/>
                </a:solidFill>
              </a:rPr>
              <a:t> </a:t>
            </a:r>
            <a:r>
              <a:rPr lang="tr-TR" sz="2400" b="1" dirty="0" smtClean="0">
                <a:solidFill>
                  <a:srgbClr val="00B050"/>
                </a:solidFill>
              </a:rPr>
              <a:t>     </a:t>
            </a:r>
            <a:r>
              <a:rPr lang="tr-TR" sz="2400" b="1" dirty="0" smtClean="0"/>
              <a:t>Diğer </a:t>
            </a:r>
            <a:r>
              <a:rPr lang="tr-TR" sz="2400" b="1" dirty="0"/>
              <a:t>şartları taşımakla birlikte üst derecelerde boş kadro olmadığı için derece yükselmesi yapamayan memurların kazanılmış hak aylıkları, öğrenim durumları itibariyle yükselebilecekleri dereceyi aşmamak şartıyla işgal etmekte oldukları kadroların </a:t>
            </a:r>
            <a:r>
              <a:rPr lang="tr-TR" sz="2400" b="1" dirty="0" smtClean="0"/>
              <a:t>bir üst derecesine </a:t>
            </a:r>
            <a:r>
              <a:rPr lang="tr-TR" sz="2400" b="1" dirty="0"/>
              <a:t>yükseltilir.</a:t>
            </a:r>
          </a:p>
          <a:p>
            <a:pPr algn="just"/>
            <a:r>
              <a:rPr lang="tr-TR" sz="2400" dirty="0" smtClean="0">
                <a:solidFill>
                  <a:srgbClr val="FF0000"/>
                </a:solidFill>
              </a:rPr>
              <a:t>ÖRNEK</a:t>
            </a:r>
            <a:r>
              <a:rPr lang="tr-TR" sz="2400" dirty="0">
                <a:solidFill>
                  <a:srgbClr val="FF0000"/>
                </a:solidFill>
              </a:rPr>
              <a:t>: </a:t>
            </a:r>
          </a:p>
          <a:p>
            <a:pPr algn="just"/>
            <a:r>
              <a:rPr lang="tr-TR" sz="2400" dirty="0" smtClean="0"/>
              <a:t>       7 </a:t>
            </a:r>
            <a:r>
              <a:rPr lang="tr-TR" sz="2400" b="1" dirty="0" err="1"/>
              <a:t>nci</a:t>
            </a:r>
            <a:r>
              <a:rPr lang="tr-TR" sz="2400" b="1" dirty="0"/>
              <a:t> derece kadroda 7 </a:t>
            </a:r>
            <a:r>
              <a:rPr lang="tr-TR" sz="2400" b="1" dirty="0" err="1"/>
              <a:t>nci</a:t>
            </a:r>
            <a:r>
              <a:rPr lang="tr-TR" sz="2400" b="1" dirty="0"/>
              <a:t> derecenin </a:t>
            </a:r>
            <a:r>
              <a:rPr lang="tr-TR" sz="2400" b="1" dirty="0" smtClean="0"/>
              <a:t>3 üncü </a:t>
            </a:r>
            <a:r>
              <a:rPr lang="tr-TR" sz="2400" b="1" dirty="0"/>
              <a:t>kademesinde bulunan bir </a:t>
            </a:r>
            <a:r>
              <a:rPr lang="tr-TR" sz="2400" b="1" dirty="0" smtClean="0"/>
              <a:t>memur, </a:t>
            </a:r>
            <a:r>
              <a:rPr lang="tr-TR" sz="2400" b="1" dirty="0"/>
              <a:t>kadro şartı aranmaksızın 6 </a:t>
            </a:r>
            <a:r>
              <a:rPr lang="tr-TR" sz="2400" b="1" dirty="0" err="1"/>
              <a:t>ncı</a:t>
            </a:r>
            <a:r>
              <a:rPr lang="tr-TR" sz="2400" b="1" dirty="0"/>
              <a:t> derecenin 1 inci kademesine </a:t>
            </a:r>
            <a:r>
              <a:rPr lang="tr-TR" sz="2400" b="1" dirty="0" smtClean="0"/>
              <a:t>yükseltilir ve ilerleyen yıllarda öğrenim durumuna göre bulunduğu derecenin son kademesine kadar ilerletilir.(Örneğin: 7-1/4,  12-3/3 vb.)</a:t>
            </a:r>
            <a:endParaRPr lang="tr-TR" sz="2400" b="1" dirty="0"/>
          </a:p>
        </p:txBody>
      </p:sp>
      <p:sp>
        <p:nvSpPr>
          <p:cNvPr id="3" name="Dikdörtgen 2"/>
          <p:cNvSpPr/>
          <p:nvPr/>
        </p:nvSpPr>
        <p:spPr>
          <a:xfrm>
            <a:off x="995881" y="1295141"/>
            <a:ext cx="7514377" cy="830997"/>
          </a:xfrm>
          <a:prstGeom prst="rect">
            <a:avLst/>
          </a:prstGeom>
        </p:spPr>
        <p:txBody>
          <a:bodyPr wrap="square">
            <a:spAutoFit/>
          </a:bodyPr>
          <a:lstStyle/>
          <a:p>
            <a:pPr algn="ctr"/>
            <a:r>
              <a:rPr lang="tr-TR" sz="2400" b="1" dirty="0">
                <a:solidFill>
                  <a:srgbClr val="FF0000"/>
                </a:solidFill>
              </a:rPr>
              <a:t>KADROSUZLUK SEBEBİYLE DERECE YÜKSELMESİ YAPAMAYANLARIN AYLIKLARI</a:t>
            </a:r>
          </a:p>
        </p:txBody>
      </p:sp>
      <p:sp>
        <p:nvSpPr>
          <p:cNvPr id="4" name="Metin kutusu 3">
            <a:extLst>
              <a:ext uri="{FF2B5EF4-FFF2-40B4-BE49-F238E27FC236}">
                <a16:creationId xmlns:a16="http://schemas.microsoft.com/office/drawing/2014/main" id="{CBF9B4EF-2C11-4D05-9652-AF4A39962141}"/>
              </a:ext>
            </a:extLst>
          </p:cNvPr>
          <p:cNvSpPr txBox="1"/>
          <p:nvPr/>
        </p:nvSpPr>
        <p:spPr>
          <a:xfrm>
            <a:off x="1222130" y="131885"/>
            <a:ext cx="7379968" cy="523220"/>
          </a:xfrm>
          <a:prstGeom prst="rect">
            <a:avLst/>
          </a:prstGeom>
          <a:noFill/>
        </p:spPr>
        <p:txBody>
          <a:bodyPr wrap="square" rtlCol="0">
            <a:spAutoFit/>
          </a:bodyPr>
          <a:lstStyle/>
          <a:p>
            <a:pPr algn="ctr"/>
            <a:r>
              <a:rPr lang="tr-TR" sz="2800" b="1" dirty="0" smtClean="0">
                <a:solidFill>
                  <a:srgbClr val="C00000"/>
                </a:solidFill>
              </a:rPr>
              <a:t>KADRO </a:t>
            </a:r>
            <a:r>
              <a:rPr lang="tr-TR" sz="2800" b="1" dirty="0">
                <a:solidFill>
                  <a:srgbClr val="C00000"/>
                </a:solidFill>
              </a:rPr>
              <a:t>VE TERFİ İŞLEMLERİ DAİRE BAŞKANLIĞI</a:t>
            </a:r>
          </a:p>
        </p:txBody>
      </p:sp>
      <p:pic>
        <p:nvPicPr>
          <p:cNvPr id="5" name="Resim 4"/>
          <p:cNvPicPr>
            <a:picLocks noChangeAspect="1"/>
          </p:cNvPicPr>
          <p:nvPr/>
        </p:nvPicPr>
        <p:blipFill>
          <a:blip r:embed="rId2"/>
          <a:stretch>
            <a:fillRect/>
          </a:stretch>
        </p:blipFill>
        <p:spPr>
          <a:xfrm>
            <a:off x="184638" y="70338"/>
            <a:ext cx="1037492" cy="915157"/>
          </a:xfrm>
          <a:prstGeom prst="rect">
            <a:avLst/>
          </a:prstGeom>
        </p:spPr>
      </p:pic>
      <p:cxnSp>
        <p:nvCxnSpPr>
          <p:cNvPr id="6" name="Düz Bağlayıcı 5"/>
          <p:cNvCxnSpPr/>
          <p:nvPr/>
        </p:nvCxnSpPr>
        <p:spPr>
          <a:xfrm>
            <a:off x="0" y="973709"/>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flipV="1">
            <a:off x="1038717" y="976703"/>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19891006"/>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ikdörtgen 1"/>
          <p:cNvSpPr/>
          <p:nvPr/>
        </p:nvSpPr>
        <p:spPr>
          <a:xfrm>
            <a:off x="1266092" y="1139666"/>
            <a:ext cx="7280031" cy="461665"/>
          </a:xfrm>
          <a:prstGeom prst="rect">
            <a:avLst/>
          </a:prstGeom>
        </p:spPr>
        <p:txBody>
          <a:bodyPr wrap="square">
            <a:spAutoFit/>
          </a:bodyPr>
          <a:lstStyle/>
          <a:p>
            <a:pPr algn="ctr"/>
            <a:r>
              <a:rPr lang="tr-TR" sz="2400" b="1" dirty="0" smtClean="0">
                <a:solidFill>
                  <a:srgbClr val="FF0000"/>
                </a:solidFill>
              </a:rPr>
              <a:t>AYLIKSIZ İZİN DEĞERLENDİRİLMESİ</a:t>
            </a:r>
            <a:endParaRPr lang="tr-TR" sz="2400" b="1" dirty="0">
              <a:solidFill>
                <a:srgbClr val="FF0000"/>
              </a:solidFill>
            </a:endParaRPr>
          </a:p>
        </p:txBody>
      </p:sp>
      <p:sp>
        <p:nvSpPr>
          <p:cNvPr id="3" name="Dikdörtgen 2"/>
          <p:cNvSpPr/>
          <p:nvPr/>
        </p:nvSpPr>
        <p:spPr>
          <a:xfrm>
            <a:off x="238937" y="1755502"/>
            <a:ext cx="8709119" cy="4524315"/>
          </a:xfrm>
          <a:prstGeom prst="rect">
            <a:avLst/>
          </a:prstGeom>
        </p:spPr>
        <p:txBody>
          <a:bodyPr wrap="square">
            <a:spAutoFit/>
          </a:bodyPr>
          <a:lstStyle/>
          <a:p>
            <a:endParaRPr lang="tr-TR" sz="2400" dirty="0">
              <a:solidFill>
                <a:srgbClr val="FF0000"/>
              </a:solidFill>
            </a:endParaRPr>
          </a:p>
          <a:p>
            <a:endParaRPr lang="tr-TR" sz="2400" dirty="0"/>
          </a:p>
          <a:p>
            <a:pPr algn="just"/>
            <a:r>
              <a:rPr lang="tr-TR" sz="2400" b="1" dirty="0" smtClean="0"/>
              <a:t>   10.02.2016 tarihli ve 29620 sayılı Resmi </a:t>
            </a:r>
            <a:r>
              <a:rPr lang="tr-TR" sz="2400" b="1" dirty="0" err="1" smtClean="0"/>
              <a:t>Gazete’de</a:t>
            </a:r>
            <a:r>
              <a:rPr lang="tr-TR" sz="2400" b="1" dirty="0" smtClean="0"/>
              <a:t> yayımlanan 6663 sayılı torba Kanunun 5 inci maddesi ile 657 sayılı Kanunun 36.maddesinin C fıkrasına eklenen 8 inci bendi uyarınca 657 sayılı Kanunun 108/B maddesine göre kullanılan aylıksız izin süreleri memurların derece ve kademelerinde değerlendirilir.</a:t>
            </a:r>
            <a:endParaRPr lang="tr-TR" sz="2400" b="1" dirty="0"/>
          </a:p>
          <a:p>
            <a:pPr algn="just"/>
            <a:endParaRPr lang="tr-TR" sz="2400" b="1" dirty="0"/>
          </a:p>
          <a:p>
            <a:pPr algn="just"/>
            <a:r>
              <a:rPr lang="tr-TR" sz="2400" b="1" dirty="0" smtClean="0"/>
              <a:t>   657 sayılı Kanunun 108 inci maddesinin diğer fıkralarına göre kullanılan aylıksız izin süreleri derece ve kademede değerlendirilmez. Ancak bu süreler memurların terfi tarihlerini öteler.</a:t>
            </a:r>
            <a:endParaRPr lang="tr-TR" sz="2400" b="1" dirty="0"/>
          </a:p>
        </p:txBody>
      </p:sp>
      <p:sp>
        <p:nvSpPr>
          <p:cNvPr id="4" name="Metin kutusu 3">
            <a:extLst>
              <a:ext uri="{FF2B5EF4-FFF2-40B4-BE49-F238E27FC236}">
                <a16:creationId xmlns:a16="http://schemas.microsoft.com/office/drawing/2014/main" id="{05CD8135-4537-4EA4-9A67-41C9C8002923}"/>
              </a:ext>
            </a:extLst>
          </p:cNvPr>
          <p:cNvSpPr txBox="1"/>
          <p:nvPr/>
        </p:nvSpPr>
        <p:spPr>
          <a:xfrm>
            <a:off x="1266092" y="140677"/>
            <a:ext cx="7379968" cy="523220"/>
          </a:xfrm>
          <a:prstGeom prst="rect">
            <a:avLst/>
          </a:prstGeom>
          <a:noFill/>
        </p:spPr>
        <p:txBody>
          <a:bodyPr wrap="square" rtlCol="0">
            <a:spAutoFit/>
          </a:bodyPr>
          <a:lstStyle/>
          <a:p>
            <a:pPr algn="ctr"/>
            <a:r>
              <a:rPr lang="tr-TR" sz="2800" b="1" dirty="0">
                <a:solidFill>
                  <a:srgbClr val="C00000"/>
                </a:solidFill>
              </a:rPr>
              <a:t>KADRO VE TERFİ İŞLEMLERİ DAİRE BAŞKANLIĞI</a:t>
            </a:r>
          </a:p>
        </p:txBody>
      </p:sp>
      <p:pic>
        <p:nvPicPr>
          <p:cNvPr id="5" name="Resim 4"/>
          <p:cNvPicPr>
            <a:picLocks noChangeAspect="1"/>
          </p:cNvPicPr>
          <p:nvPr/>
        </p:nvPicPr>
        <p:blipFill>
          <a:blip r:embed="rId2"/>
          <a:stretch>
            <a:fillRect/>
          </a:stretch>
        </p:blipFill>
        <p:spPr>
          <a:xfrm>
            <a:off x="238938" y="79131"/>
            <a:ext cx="938621" cy="974401"/>
          </a:xfrm>
          <a:prstGeom prst="rect">
            <a:avLst/>
          </a:prstGeom>
        </p:spPr>
      </p:pic>
      <p:cxnSp>
        <p:nvCxnSpPr>
          <p:cNvPr id="6" name="Düz Bağlayıcı 5"/>
          <p:cNvCxnSpPr/>
          <p:nvPr/>
        </p:nvCxnSpPr>
        <p:spPr>
          <a:xfrm flipV="1">
            <a:off x="1038717" y="976703"/>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a:off x="0" y="973709"/>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1509713"/>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ikdörtgen 1"/>
          <p:cNvSpPr/>
          <p:nvPr/>
        </p:nvSpPr>
        <p:spPr>
          <a:xfrm>
            <a:off x="664234" y="1122344"/>
            <a:ext cx="7893170" cy="461665"/>
          </a:xfrm>
          <a:prstGeom prst="rect">
            <a:avLst/>
          </a:prstGeom>
        </p:spPr>
        <p:txBody>
          <a:bodyPr wrap="square">
            <a:spAutoFit/>
          </a:bodyPr>
          <a:lstStyle/>
          <a:p>
            <a:pPr algn="ctr"/>
            <a:r>
              <a:rPr lang="tr-TR" sz="2400" b="1" dirty="0" smtClean="0">
                <a:solidFill>
                  <a:srgbClr val="FF0000"/>
                </a:solidFill>
                <a:latin typeface="Calibri" panose="020F0502020204030204" pitchFamily="34" charset="0"/>
                <a:cs typeface="Arial" panose="020B0604020202020204" pitchFamily="34" charset="0"/>
              </a:rPr>
              <a:t>MESLEKİ FAALİYET DEĞERLENDİRMESİ</a:t>
            </a:r>
            <a:endParaRPr lang="tr-TR" sz="2400" b="1" dirty="0">
              <a:solidFill>
                <a:srgbClr val="FF0000"/>
              </a:solidFill>
              <a:latin typeface="Calibri" panose="020F0502020204030204" pitchFamily="34" charset="0"/>
              <a:cs typeface="Arial" panose="020B0604020202020204" pitchFamily="34" charset="0"/>
            </a:endParaRPr>
          </a:p>
        </p:txBody>
      </p:sp>
      <p:sp>
        <p:nvSpPr>
          <p:cNvPr id="3" name="Dikdörtgen 2"/>
          <p:cNvSpPr/>
          <p:nvPr/>
        </p:nvSpPr>
        <p:spPr>
          <a:xfrm>
            <a:off x="664233" y="1699390"/>
            <a:ext cx="7981827" cy="5570756"/>
          </a:xfrm>
          <a:prstGeom prst="rect">
            <a:avLst/>
          </a:prstGeom>
        </p:spPr>
        <p:txBody>
          <a:bodyPr wrap="square">
            <a:spAutoFit/>
          </a:bodyPr>
          <a:lstStyle/>
          <a:p>
            <a:pPr algn="just">
              <a:spcAft>
                <a:spcPts val="0"/>
              </a:spcAft>
              <a:tabLst>
                <a:tab pos="449580" algn="l"/>
              </a:tabLst>
            </a:pPr>
            <a:r>
              <a:rPr lang="tr-TR" sz="2400" dirty="0" smtClean="0">
                <a:latin typeface="Calibri" panose="020F0502020204030204" pitchFamily="34" charset="0"/>
                <a:ea typeface="Times New Roman" panose="02020603050405020304" pitchFamily="18" charset="0"/>
                <a:cs typeface="Arial" panose="020B0604020202020204" pitchFamily="34" charset="0"/>
              </a:rPr>
              <a:t>      </a:t>
            </a:r>
            <a:r>
              <a:rPr lang="tr-TR" sz="2400" b="1" dirty="0" smtClean="0">
                <a:latin typeface="Calibri" panose="020F0502020204030204" pitchFamily="34" charset="0"/>
                <a:ea typeface="Times New Roman" panose="02020603050405020304" pitchFamily="18" charset="0"/>
                <a:cs typeface="Arial" panose="020B0604020202020204" pitchFamily="34" charset="0"/>
              </a:rPr>
              <a:t>Memuriyete girmeden önce yurt içinde veya yurt dışında mesleklerini serbest olarak veya resmi veya özel müesseselerde ifa edenlerle, memuriyetten ayrıldıktan sonra bu işlerde çalışarak yeniden memuriyete girmek isteyenlerin teknik, sağlık veya avukatlık hizmetleri sınıfında görev almak şartıyla kamu kurumunda geçen sürelerin tamamı, özel sektörde geçen sürelerin ise </a:t>
            </a:r>
            <a:r>
              <a:rPr lang="tr-TR" sz="2400" b="1" dirty="0" smtClean="0">
                <a:solidFill>
                  <a:srgbClr val="FF0000"/>
                </a:solidFill>
                <a:latin typeface="Calibri" panose="020F0502020204030204" pitchFamily="34" charset="0"/>
                <a:ea typeface="Times New Roman" panose="02020603050405020304" pitchFamily="18" charset="0"/>
                <a:cs typeface="Arial" panose="020B0604020202020204" pitchFamily="34" charset="0"/>
              </a:rPr>
              <a:t>¾’ü </a:t>
            </a:r>
            <a:r>
              <a:rPr lang="tr-TR" sz="2400" b="1" dirty="0" smtClean="0">
                <a:latin typeface="Calibri" panose="020F0502020204030204" pitchFamily="34" charset="0"/>
                <a:ea typeface="Times New Roman" panose="02020603050405020304" pitchFamily="18" charset="0"/>
                <a:cs typeface="Arial" panose="020B0604020202020204" pitchFamily="34" charset="0"/>
              </a:rPr>
              <a:t>kazanılmış hak aylıklarında değerlendirilir.</a:t>
            </a:r>
          </a:p>
          <a:p>
            <a:pPr algn="just">
              <a:spcAft>
                <a:spcPts val="0"/>
              </a:spcAft>
              <a:tabLst>
                <a:tab pos="449580" algn="l"/>
              </a:tabLst>
            </a:pPr>
            <a:endParaRPr lang="tr-TR" sz="2400" b="1" dirty="0" smtClean="0">
              <a:latin typeface="Calibri" panose="020F0502020204030204" pitchFamily="34" charset="0"/>
              <a:ea typeface="Times New Roman" panose="02020603050405020304" pitchFamily="18" charset="0"/>
              <a:cs typeface="Arial" panose="020B0604020202020204" pitchFamily="34" charset="0"/>
            </a:endParaRPr>
          </a:p>
          <a:p>
            <a:pPr algn="just">
              <a:spcAft>
                <a:spcPts val="0"/>
              </a:spcAft>
              <a:tabLst>
                <a:tab pos="449580" algn="l"/>
              </a:tabLst>
            </a:pPr>
            <a:r>
              <a:rPr lang="tr-TR" sz="2400" b="1" dirty="0" smtClean="0">
                <a:latin typeface="Calibri" panose="020F0502020204030204" pitchFamily="34" charset="0"/>
                <a:ea typeface="Times New Roman" panose="02020603050405020304" pitchFamily="18" charset="0"/>
                <a:cs typeface="Arial" panose="020B0604020202020204" pitchFamily="34" charset="0"/>
              </a:rPr>
              <a:t>     Söz konusu hizmet sürelerinin değerlendirilebilmesi için mesleki çalışmasını sigorta primi ödendiğine dair belge ile </a:t>
            </a:r>
            <a:r>
              <a:rPr lang="tr-TR" sz="2400" b="1" dirty="0" err="1" smtClean="0">
                <a:latin typeface="Calibri" panose="020F0502020204030204" pitchFamily="34" charset="0"/>
                <a:ea typeface="Times New Roman" panose="02020603050405020304" pitchFamily="18" charset="0"/>
                <a:cs typeface="Arial" panose="020B0604020202020204" pitchFamily="34" charset="0"/>
              </a:rPr>
              <a:t>ıspatlanması</a:t>
            </a:r>
            <a:r>
              <a:rPr lang="tr-TR" sz="2400" b="1" dirty="0" smtClean="0">
                <a:latin typeface="Calibri" panose="020F0502020204030204" pitchFamily="34" charset="0"/>
                <a:ea typeface="Times New Roman" panose="02020603050405020304" pitchFamily="18" charset="0"/>
                <a:cs typeface="Arial" panose="020B0604020202020204" pitchFamily="34" charset="0"/>
              </a:rPr>
              <a:t> gerekmektedir.</a:t>
            </a:r>
          </a:p>
          <a:p>
            <a:pPr algn="just">
              <a:spcAft>
                <a:spcPts val="0"/>
              </a:spcAft>
              <a:tabLst>
                <a:tab pos="449580" algn="l"/>
              </a:tabLst>
            </a:pPr>
            <a:r>
              <a:rPr lang="tr-TR" sz="2400" b="1" dirty="0" smtClean="0">
                <a:solidFill>
                  <a:srgbClr val="FF0000"/>
                </a:solidFill>
                <a:latin typeface="Calibri" panose="020F0502020204030204" pitchFamily="34" charset="0"/>
                <a:ea typeface="Times New Roman" panose="02020603050405020304" pitchFamily="18" charset="0"/>
                <a:cs typeface="Arial" panose="020B0604020202020204" pitchFamily="34" charset="0"/>
              </a:rPr>
              <a:t>(657 S.K.36-C/1/2/3 mad.)</a:t>
            </a:r>
            <a:endParaRPr lang="tr-TR" sz="2400" b="1" dirty="0">
              <a:solidFill>
                <a:srgbClr val="FF0000"/>
              </a:solidFill>
              <a:latin typeface="Calibri" panose="020F0502020204030204" pitchFamily="34" charset="0"/>
              <a:ea typeface="Times New Roman" panose="02020603050405020304" pitchFamily="18" charset="0"/>
              <a:cs typeface="Arial" panose="020B0604020202020204" pitchFamily="34" charset="0"/>
            </a:endParaRPr>
          </a:p>
          <a:p>
            <a:pPr marL="342900" indent="-342900" algn="just">
              <a:lnSpc>
                <a:spcPts val="1200"/>
              </a:lnSpc>
              <a:spcAft>
                <a:spcPts val="0"/>
              </a:spcAft>
              <a:buFont typeface="Wingdings" panose="05000000000000000000" pitchFamily="2" charset="2"/>
              <a:buChar char="Ø"/>
              <a:tabLst>
                <a:tab pos="449580" algn="l"/>
              </a:tabLst>
            </a:pPr>
            <a:endParaRPr lang="tr-TR" sz="2400" dirty="0">
              <a:latin typeface="Calibri" panose="020F0502020204030204" pitchFamily="34" charset="0"/>
              <a:ea typeface="Times New Roman" panose="02020603050405020304" pitchFamily="18" charset="0"/>
              <a:cs typeface="Arial" panose="020B0604020202020204" pitchFamily="34" charset="0"/>
            </a:endParaRPr>
          </a:p>
          <a:p>
            <a:pPr algn="just">
              <a:lnSpc>
                <a:spcPts val="1200"/>
              </a:lnSpc>
              <a:spcAft>
                <a:spcPts val="0"/>
              </a:spcAft>
              <a:tabLst>
                <a:tab pos="449580" algn="l"/>
              </a:tabLst>
            </a:pPr>
            <a:endParaRPr lang="tr-TR" sz="2400" dirty="0">
              <a:latin typeface="Calibri" panose="020F0502020204030204" pitchFamily="34" charset="0"/>
              <a:ea typeface="Times New Roman" panose="02020603050405020304" pitchFamily="18" charset="0"/>
              <a:cs typeface="Arial" panose="020B0604020202020204" pitchFamily="34" charset="0"/>
            </a:endParaRPr>
          </a:p>
          <a:p>
            <a:pPr algn="just"/>
            <a:r>
              <a:rPr lang="tr-TR" sz="2400" dirty="0" smtClean="0">
                <a:latin typeface="Calibri" panose="020F0502020204030204" pitchFamily="34" charset="0"/>
                <a:ea typeface="Times New Roman" panose="02020603050405020304" pitchFamily="18" charset="0"/>
                <a:cs typeface="Arial" panose="020B0604020202020204" pitchFamily="34" charset="0"/>
              </a:rPr>
              <a:t>     </a:t>
            </a:r>
            <a:endParaRPr lang="tr-TR" sz="2400" dirty="0">
              <a:latin typeface="Calibri" panose="020F0502020204030204" pitchFamily="34" charset="0"/>
              <a:cs typeface="Arial" panose="020B0604020202020204" pitchFamily="34" charset="0"/>
            </a:endParaRPr>
          </a:p>
        </p:txBody>
      </p:sp>
      <p:sp>
        <p:nvSpPr>
          <p:cNvPr id="4" name="Metin kutusu 3">
            <a:extLst>
              <a:ext uri="{FF2B5EF4-FFF2-40B4-BE49-F238E27FC236}">
                <a16:creationId xmlns:a16="http://schemas.microsoft.com/office/drawing/2014/main" id="{F9465CC9-1C3F-4AD7-949C-4073F46F3EA9}"/>
              </a:ext>
            </a:extLst>
          </p:cNvPr>
          <p:cNvSpPr txBox="1"/>
          <p:nvPr/>
        </p:nvSpPr>
        <p:spPr>
          <a:xfrm>
            <a:off x="1266092" y="140677"/>
            <a:ext cx="7379968" cy="523220"/>
          </a:xfrm>
          <a:prstGeom prst="rect">
            <a:avLst/>
          </a:prstGeom>
          <a:noFill/>
        </p:spPr>
        <p:txBody>
          <a:bodyPr wrap="square" rtlCol="0">
            <a:spAutoFit/>
          </a:bodyPr>
          <a:lstStyle/>
          <a:p>
            <a:pPr algn="ctr"/>
            <a:r>
              <a:rPr lang="tr-TR" sz="2800" b="1" dirty="0" smtClean="0">
                <a:solidFill>
                  <a:srgbClr val="C00000"/>
                </a:solidFill>
              </a:rPr>
              <a:t>KADRO </a:t>
            </a:r>
            <a:r>
              <a:rPr lang="tr-TR" sz="2800" b="1" dirty="0">
                <a:solidFill>
                  <a:srgbClr val="C00000"/>
                </a:solidFill>
              </a:rPr>
              <a:t>VE TERFİ İŞLEMLERİ DAİRE BAŞKANLIĞI</a:t>
            </a:r>
          </a:p>
        </p:txBody>
      </p:sp>
      <p:pic>
        <p:nvPicPr>
          <p:cNvPr id="5" name="Resim 4"/>
          <p:cNvPicPr>
            <a:picLocks noChangeAspect="1"/>
          </p:cNvPicPr>
          <p:nvPr/>
        </p:nvPicPr>
        <p:blipFill>
          <a:blip r:embed="rId2"/>
          <a:stretch>
            <a:fillRect/>
          </a:stretch>
        </p:blipFill>
        <p:spPr>
          <a:xfrm>
            <a:off x="204458" y="140677"/>
            <a:ext cx="1008880" cy="866287"/>
          </a:xfrm>
          <a:prstGeom prst="rect">
            <a:avLst/>
          </a:prstGeom>
        </p:spPr>
      </p:pic>
      <p:cxnSp>
        <p:nvCxnSpPr>
          <p:cNvPr id="6" name="Düz Bağlayıcı 5"/>
          <p:cNvCxnSpPr/>
          <p:nvPr/>
        </p:nvCxnSpPr>
        <p:spPr>
          <a:xfrm>
            <a:off x="0" y="1009123"/>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flipV="1">
            <a:off x="1019908" y="993776"/>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31623042"/>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955409" y="211015"/>
            <a:ext cx="6555544" cy="461665"/>
          </a:xfrm>
          <a:prstGeom prst="rect">
            <a:avLst/>
          </a:prstGeom>
        </p:spPr>
        <p:txBody>
          <a:bodyPr wrap="square">
            <a:spAutoFit/>
          </a:bodyPr>
          <a:lstStyle/>
          <a:p>
            <a:r>
              <a:rPr lang="tr-TR" sz="2400" b="1" dirty="0">
                <a:solidFill>
                  <a:srgbClr val="C00000"/>
                </a:solidFill>
              </a:rPr>
              <a:t>KADRO VE TERFİ İŞLEMLERİ DAİRE </a:t>
            </a:r>
            <a:r>
              <a:rPr lang="tr-TR" sz="2400" b="1" dirty="0" smtClean="0">
                <a:solidFill>
                  <a:srgbClr val="C00000"/>
                </a:solidFill>
              </a:rPr>
              <a:t>BAŞKANLIĞI</a:t>
            </a:r>
            <a:endParaRPr lang="tr-TR" sz="2400" b="1" dirty="0"/>
          </a:p>
        </p:txBody>
      </p:sp>
      <p:sp>
        <p:nvSpPr>
          <p:cNvPr id="3" name="Dikdörtgen 2"/>
          <p:cNvSpPr/>
          <p:nvPr/>
        </p:nvSpPr>
        <p:spPr>
          <a:xfrm>
            <a:off x="436098" y="1364566"/>
            <a:ext cx="8454684" cy="6001643"/>
          </a:xfrm>
          <a:prstGeom prst="rect">
            <a:avLst/>
          </a:prstGeom>
        </p:spPr>
        <p:txBody>
          <a:bodyPr wrap="square">
            <a:spAutoFit/>
          </a:bodyPr>
          <a:lstStyle/>
          <a:p>
            <a:r>
              <a:rPr lang="tr-TR" sz="2400" b="1" dirty="0" smtClean="0">
                <a:solidFill>
                  <a:srgbClr val="FF0000"/>
                </a:solidFill>
              </a:rPr>
              <a:t>İNTİBAK:</a:t>
            </a:r>
          </a:p>
          <a:p>
            <a:endParaRPr lang="tr-TR" sz="2400" dirty="0"/>
          </a:p>
          <a:p>
            <a:pPr algn="just"/>
            <a:r>
              <a:rPr lang="tr-TR" sz="2400" b="1" dirty="0" smtClean="0"/>
              <a:t>Memurun öğrenim durumu, ve geçmişteki hizmet süresi esas alınarak 657 </a:t>
            </a:r>
            <a:r>
              <a:rPr lang="tr-TR" sz="2400" b="1" dirty="0"/>
              <a:t>sayılı Devlet Memurları </a:t>
            </a:r>
            <a:r>
              <a:rPr lang="tr-TR" sz="2400" b="1" dirty="0" smtClean="0"/>
              <a:t>Kanunu çerçevesinde müktesebinin ilerleyebileceği derece ve kademenin tespit edilerek belirlenmesidir.</a:t>
            </a:r>
            <a:endParaRPr lang="tr-TR" sz="2400" dirty="0" smtClean="0">
              <a:solidFill>
                <a:srgbClr val="FF0000"/>
              </a:solidFill>
            </a:endParaRPr>
          </a:p>
          <a:p>
            <a:endParaRPr lang="tr-TR" sz="2400" b="1" dirty="0"/>
          </a:p>
          <a:p>
            <a:r>
              <a:rPr lang="tr-TR" sz="2400" b="1" dirty="0" smtClean="0"/>
              <a:t>Üst öğrenim değerlendirmesi</a:t>
            </a:r>
          </a:p>
          <a:p>
            <a:endParaRPr lang="tr-TR" sz="2400" b="1" dirty="0"/>
          </a:p>
          <a:p>
            <a:r>
              <a:rPr lang="tr-TR" sz="2400" b="1" dirty="0" smtClean="0"/>
              <a:t>Mesleki faaliyet değerlendirmesi</a:t>
            </a:r>
          </a:p>
          <a:p>
            <a:endParaRPr lang="tr-TR" sz="2400" b="1" dirty="0"/>
          </a:p>
          <a:p>
            <a:r>
              <a:rPr lang="tr-TR" sz="2400" b="1" dirty="0" smtClean="0"/>
              <a:t>Hizmet birleştirme işlemleri</a:t>
            </a:r>
          </a:p>
          <a:p>
            <a:endParaRPr lang="tr-TR" sz="2400" b="1" dirty="0" smtClean="0"/>
          </a:p>
          <a:p>
            <a:endParaRPr lang="tr-TR" sz="2400" b="1" dirty="0" smtClean="0"/>
          </a:p>
          <a:p>
            <a:endParaRPr lang="tr-TR" sz="2400" b="1" dirty="0"/>
          </a:p>
          <a:p>
            <a:endParaRPr lang="tr-TR" sz="2400" dirty="0"/>
          </a:p>
        </p:txBody>
      </p:sp>
    </p:spTree>
    <p:extLst>
      <p:ext uri="{BB962C8B-B14F-4D97-AF65-F5344CB8AC3E}">
        <p14:creationId xmlns:p14="http://schemas.microsoft.com/office/powerpoint/2010/main" val="4177790093"/>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Dikdörtgen 2"/>
          <p:cNvSpPr/>
          <p:nvPr/>
        </p:nvSpPr>
        <p:spPr>
          <a:xfrm>
            <a:off x="213283" y="1343988"/>
            <a:ext cx="8669460" cy="4893647"/>
          </a:xfrm>
          <a:prstGeom prst="rect">
            <a:avLst/>
          </a:prstGeom>
        </p:spPr>
        <p:txBody>
          <a:bodyPr wrap="square">
            <a:spAutoFit/>
          </a:bodyPr>
          <a:lstStyle/>
          <a:p>
            <a:pPr algn="just">
              <a:spcAft>
                <a:spcPts val="0"/>
              </a:spcAft>
              <a:tabLst>
                <a:tab pos="449580" algn="l"/>
              </a:tabLst>
            </a:pPr>
            <a:r>
              <a:rPr lang="tr-TR" sz="2400" dirty="0" smtClean="0">
                <a:latin typeface="Calibri" panose="020F0502020204030204" pitchFamily="34" charset="0"/>
                <a:ea typeface="Times New Roman" panose="02020603050405020304" pitchFamily="18" charset="0"/>
                <a:cs typeface="Arial" panose="020B0604020202020204" pitchFamily="34" charset="0"/>
              </a:rPr>
              <a:t>        </a:t>
            </a:r>
            <a:r>
              <a:rPr lang="tr-TR" sz="2400" b="1" dirty="0" smtClean="0">
                <a:solidFill>
                  <a:srgbClr val="FF0000"/>
                </a:solidFill>
                <a:latin typeface="Calibri" panose="020F0502020204030204" pitchFamily="34" charset="0"/>
                <a:ea typeface="Times New Roman" panose="02020603050405020304" pitchFamily="18" charset="0"/>
                <a:cs typeface="Arial" panose="020B0604020202020204" pitchFamily="34" charset="0"/>
              </a:rPr>
              <a:t>PBYS ÜZERİNDE TERFİ İLE İLGİLİ YAPILACAK İŞLEMLER</a:t>
            </a:r>
          </a:p>
          <a:p>
            <a:pPr algn="just">
              <a:spcAft>
                <a:spcPts val="0"/>
              </a:spcAft>
              <a:tabLst>
                <a:tab pos="449580" algn="l"/>
              </a:tabLst>
            </a:pPr>
            <a:endParaRPr lang="tr-TR" sz="2400" dirty="0">
              <a:latin typeface="Calibri" panose="020F0502020204030204" pitchFamily="34" charset="0"/>
              <a:ea typeface="Times New Roman" panose="02020603050405020304" pitchFamily="18" charset="0"/>
              <a:cs typeface="Arial" panose="020B0604020202020204" pitchFamily="34" charset="0"/>
            </a:endParaRPr>
          </a:p>
          <a:p>
            <a:pPr algn="just">
              <a:spcAft>
                <a:spcPts val="0"/>
              </a:spcAft>
              <a:tabLst>
                <a:tab pos="449580" algn="l"/>
              </a:tabLst>
            </a:pPr>
            <a:r>
              <a:rPr lang="tr-TR" sz="2400" dirty="0" smtClean="0">
                <a:latin typeface="Calibri" panose="020F0502020204030204" pitchFamily="34" charset="0"/>
                <a:ea typeface="Times New Roman" panose="02020603050405020304" pitchFamily="18" charset="0"/>
                <a:cs typeface="Arial" panose="020B0604020202020204" pitchFamily="34" charset="0"/>
              </a:rPr>
              <a:t>     </a:t>
            </a:r>
            <a:r>
              <a:rPr lang="tr-TR" sz="2400" b="1" dirty="0" smtClean="0">
                <a:latin typeface="Calibri" panose="020F0502020204030204" pitchFamily="34" charset="0"/>
                <a:ea typeface="Times New Roman" panose="02020603050405020304" pitchFamily="18" charset="0"/>
                <a:cs typeface="Arial" panose="020B0604020202020204" pitchFamily="34" charset="0"/>
              </a:rPr>
              <a:t>8 yılda bir terfi işlemleri yapılırken Personel Bilgi ve Yönetim Sisteminde «özlük» kısmına girilen bilgilerde bazı kurallara dikkat edilmelidir.</a:t>
            </a:r>
          </a:p>
          <a:p>
            <a:pPr algn="just">
              <a:spcAft>
                <a:spcPts val="0"/>
              </a:spcAft>
              <a:tabLst>
                <a:tab pos="449580" algn="l"/>
              </a:tabLst>
            </a:pPr>
            <a:r>
              <a:rPr lang="tr-TR" sz="2400" b="1" dirty="0" smtClean="0">
                <a:latin typeface="Calibri" panose="020F0502020204030204" pitchFamily="34" charset="0"/>
                <a:ea typeface="Times New Roman" panose="02020603050405020304" pitchFamily="18" charset="0"/>
                <a:cs typeface="Arial" panose="020B0604020202020204" pitchFamily="34" charset="0"/>
              </a:rPr>
              <a:t>   Hizmet Belgesinde sözleşmeli(4/B) olarak göreve başlayıp 632 sayılı Kanun Hükmünde Kararname veya 6495 sayılı Kanun kapsamında kadrolu olarak atananların 8 yıl hak ediş tarihleri, Personel Bilgi ve Yönetim Sisteminde «özlük» kısmına 8 yıl hak ediş tarihi, kadrolu olarak atandığı tarih girilecektir.</a:t>
            </a:r>
          </a:p>
          <a:p>
            <a:pPr algn="just">
              <a:spcAft>
                <a:spcPts val="0"/>
              </a:spcAft>
              <a:tabLst>
                <a:tab pos="449580" algn="l"/>
              </a:tabLst>
            </a:pPr>
            <a:r>
              <a:rPr lang="tr-TR" sz="2400" b="1" dirty="0" smtClean="0">
                <a:latin typeface="Calibri" panose="020F0502020204030204" pitchFamily="34" charset="0"/>
                <a:ea typeface="Times New Roman" panose="02020603050405020304" pitchFamily="18" charset="0"/>
                <a:cs typeface="Arial" panose="020B0604020202020204" pitchFamily="34" charset="0"/>
              </a:rPr>
              <a:t>     Sözleşmeli(4/B) olarak geçen süreler 8 yıl hizmet süresi hesabında dikkate alınmamaktadır.</a:t>
            </a:r>
          </a:p>
          <a:p>
            <a:pPr algn="just">
              <a:spcAft>
                <a:spcPts val="0"/>
              </a:spcAft>
              <a:tabLst>
                <a:tab pos="449580" algn="l"/>
              </a:tabLst>
            </a:pPr>
            <a:r>
              <a:rPr lang="tr-TR" sz="2400" dirty="0" smtClean="0">
                <a:latin typeface="Calibri" panose="020F0502020204030204" pitchFamily="34" charset="0"/>
                <a:ea typeface="Times New Roman" panose="02020603050405020304" pitchFamily="18" charset="0"/>
                <a:cs typeface="Arial" panose="020B0604020202020204" pitchFamily="34" charset="0"/>
              </a:rPr>
              <a:t>  </a:t>
            </a:r>
            <a:endParaRPr lang="tr-TR" sz="2400" dirty="0">
              <a:latin typeface="Calibri" panose="020F0502020204030204" pitchFamily="34" charset="0"/>
              <a:ea typeface="Times New Roman" panose="02020603050405020304" pitchFamily="18" charset="0"/>
              <a:cs typeface="Arial" panose="020B0604020202020204" pitchFamily="34" charset="0"/>
            </a:endParaRPr>
          </a:p>
        </p:txBody>
      </p:sp>
      <p:sp>
        <p:nvSpPr>
          <p:cNvPr id="4" name="Metin kutusu 3">
            <a:extLst>
              <a:ext uri="{FF2B5EF4-FFF2-40B4-BE49-F238E27FC236}">
                <a16:creationId xmlns:a16="http://schemas.microsoft.com/office/drawing/2014/main" id="{62446125-A1F9-4F30-B390-0707912B84BD}"/>
              </a:ext>
            </a:extLst>
          </p:cNvPr>
          <p:cNvSpPr txBox="1"/>
          <p:nvPr/>
        </p:nvSpPr>
        <p:spPr>
          <a:xfrm>
            <a:off x="1266092" y="140677"/>
            <a:ext cx="7379968" cy="523220"/>
          </a:xfrm>
          <a:prstGeom prst="rect">
            <a:avLst/>
          </a:prstGeom>
          <a:noFill/>
        </p:spPr>
        <p:txBody>
          <a:bodyPr wrap="square" rtlCol="0">
            <a:spAutoFit/>
          </a:bodyPr>
          <a:lstStyle/>
          <a:p>
            <a:pPr algn="ctr"/>
            <a:r>
              <a:rPr lang="tr-TR" sz="2800" b="1" dirty="0">
                <a:solidFill>
                  <a:srgbClr val="C00000"/>
                </a:solidFill>
              </a:rPr>
              <a:t>KADRO VE TERFİ İŞLEMLERİ DAİRE BAŞKA</a:t>
            </a:r>
            <a:r>
              <a:rPr lang="tr-TR" sz="2800" dirty="0">
                <a:solidFill>
                  <a:srgbClr val="C00000"/>
                </a:solidFill>
              </a:rPr>
              <a:t>NLIĞI</a:t>
            </a:r>
          </a:p>
        </p:txBody>
      </p:sp>
      <p:pic>
        <p:nvPicPr>
          <p:cNvPr id="5" name="Resim 4"/>
          <p:cNvPicPr>
            <a:picLocks noChangeAspect="1"/>
          </p:cNvPicPr>
          <p:nvPr/>
        </p:nvPicPr>
        <p:blipFill>
          <a:blip r:embed="rId2"/>
          <a:stretch>
            <a:fillRect/>
          </a:stretch>
        </p:blipFill>
        <p:spPr>
          <a:xfrm>
            <a:off x="213283" y="140677"/>
            <a:ext cx="1019299" cy="890505"/>
          </a:xfrm>
          <a:prstGeom prst="rect">
            <a:avLst/>
          </a:prstGeom>
        </p:spPr>
      </p:pic>
      <p:cxnSp>
        <p:nvCxnSpPr>
          <p:cNvPr id="6" name="Düz Bağlayıcı 5"/>
          <p:cNvCxnSpPr/>
          <p:nvPr/>
        </p:nvCxnSpPr>
        <p:spPr>
          <a:xfrm flipV="1">
            <a:off x="1038717" y="976703"/>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a:off x="0" y="974711"/>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66017547"/>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64234" y="1122344"/>
            <a:ext cx="7893170" cy="461665"/>
          </a:xfrm>
          <a:prstGeom prst="rect">
            <a:avLst/>
          </a:prstGeom>
        </p:spPr>
        <p:txBody>
          <a:bodyPr wrap="square">
            <a:spAutoFit/>
          </a:bodyPr>
          <a:lstStyle/>
          <a:p>
            <a:pPr algn="ctr"/>
            <a:r>
              <a:rPr lang="tr-TR" sz="2400" b="1" dirty="0" smtClean="0">
                <a:solidFill>
                  <a:srgbClr val="FF0000"/>
                </a:solidFill>
                <a:latin typeface="Calibri" panose="020F0502020204030204" pitchFamily="34" charset="0"/>
                <a:cs typeface="Arial" panose="020B0604020202020204" pitchFamily="34" charset="0"/>
              </a:rPr>
              <a:t>PBYS ÜZERİNDE TERFİ İLE İLGİLİ YAPILACAK İŞLEMLER</a:t>
            </a:r>
            <a:endParaRPr lang="tr-TR" sz="2400" b="1" dirty="0">
              <a:solidFill>
                <a:srgbClr val="FF0000"/>
              </a:solidFill>
              <a:latin typeface="Calibri" panose="020F0502020204030204" pitchFamily="34" charset="0"/>
              <a:cs typeface="Arial" panose="020B0604020202020204" pitchFamily="34" charset="0"/>
            </a:endParaRPr>
          </a:p>
        </p:txBody>
      </p:sp>
      <p:sp>
        <p:nvSpPr>
          <p:cNvPr id="3" name="Dikdörtgen 2"/>
          <p:cNvSpPr/>
          <p:nvPr/>
        </p:nvSpPr>
        <p:spPr>
          <a:xfrm>
            <a:off x="664234" y="1584009"/>
            <a:ext cx="7981826" cy="6032421"/>
          </a:xfrm>
          <a:prstGeom prst="rect">
            <a:avLst/>
          </a:prstGeom>
        </p:spPr>
        <p:txBody>
          <a:bodyPr wrap="square">
            <a:spAutoFit/>
          </a:bodyPr>
          <a:lstStyle/>
          <a:p>
            <a:pPr>
              <a:lnSpc>
                <a:spcPts val="1200"/>
              </a:lnSpc>
              <a:spcAft>
                <a:spcPts val="0"/>
              </a:spcAft>
              <a:tabLst>
                <a:tab pos="449580" algn="l"/>
              </a:tabLst>
            </a:pPr>
            <a:endParaRPr lang="tr-TR" sz="2400" dirty="0" smtClean="0">
              <a:solidFill>
                <a:srgbClr val="FF0000"/>
              </a:solidFill>
              <a:latin typeface="Calibri" panose="020F0502020204030204" pitchFamily="34" charset="0"/>
              <a:ea typeface="Times New Roman" panose="02020603050405020304" pitchFamily="18" charset="0"/>
              <a:cs typeface="Arial" panose="020B0604020202020204" pitchFamily="34" charset="0"/>
            </a:endParaRPr>
          </a:p>
          <a:p>
            <a:pPr algn="just">
              <a:spcAft>
                <a:spcPts val="0"/>
              </a:spcAft>
              <a:tabLst>
                <a:tab pos="449580" algn="l"/>
              </a:tabLst>
            </a:pPr>
            <a:r>
              <a:rPr lang="tr-TR" sz="2400"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 </a:t>
            </a:r>
            <a:r>
              <a:rPr lang="tr-TR" sz="2400" dirty="0" smtClean="0">
                <a:solidFill>
                  <a:srgbClr val="FF0000"/>
                </a:solidFill>
                <a:latin typeface="Calibri" panose="020F0502020204030204" pitchFamily="34" charset="0"/>
                <a:ea typeface="Times New Roman" panose="02020603050405020304" pitchFamily="18" charset="0"/>
                <a:cs typeface="Times New Roman" panose="02020603050405020304" pitchFamily="18" charset="0"/>
              </a:rPr>
              <a:t>  </a:t>
            </a:r>
            <a:r>
              <a:rPr lang="tr-TR" sz="2400" b="1" dirty="0" smtClean="0">
                <a:latin typeface="Calibri" panose="020F0502020204030204" pitchFamily="34" charset="0"/>
                <a:ea typeface="Times New Roman" panose="02020603050405020304" pitchFamily="18" charset="0"/>
                <a:cs typeface="Arial" panose="020B0604020202020204" pitchFamily="34" charset="0"/>
              </a:rPr>
              <a:t>Personel Bilgi ve Yönetim Sistemi üzerinde yapılacak işlemlerde sıkıntı yaşanmaması için «Özlük» kısmındaki tüm bilgilerin mutlaka girilmiş olması gerekmektedir.</a:t>
            </a:r>
          </a:p>
          <a:p>
            <a:pPr algn="just">
              <a:spcAft>
                <a:spcPts val="0"/>
              </a:spcAft>
              <a:tabLst>
                <a:tab pos="449580" algn="l"/>
              </a:tabLst>
            </a:pPr>
            <a:endParaRPr lang="tr-TR" sz="2400" b="1" dirty="0">
              <a:latin typeface="Calibri" panose="020F0502020204030204" pitchFamily="34" charset="0"/>
              <a:ea typeface="Times New Roman" panose="02020603050405020304" pitchFamily="18" charset="0"/>
              <a:cs typeface="Arial" panose="020B0604020202020204" pitchFamily="34" charset="0"/>
            </a:endParaRPr>
          </a:p>
          <a:p>
            <a:pPr algn="just"/>
            <a:r>
              <a:rPr lang="tr-TR" sz="2400" b="1" dirty="0">
                <a:latin typeface="Calibri" panose="020F0502020204030204" pitchFamily="34" charset="0"/>
                <a:cs typeface="Arial" panose="020B0604020202020204" pitchFamily="34" charset="0"/>
              </a:rPr>
              <a:t> </a:t>
            </a:r>
            <a:r>
              <a:rPr lang="tr-TR" sz="2400" b="1" dirty="0" smtClean="0">
                <a:latin typeface="Calibri" panose="020F0502020204030204" pitchFamily="34" charset="0"/>
                <a:cs typeface="Arial" panose="020B0604020202020204" pitchFamily="34" charset="0"/>
              </a:rPr>
              <a:t>  Örneğin; 8 yılda bir kademe ilerlemesi yapılacak personelin her ay liste halinde terfiinin yapılabilmesi için bulunduğu ayın 15 inci günü ile takip eden ayın 14 üncü günü arasındaki terfi yapılacakların listesinde görünmeyen personel var ise bunun sebebi, Personel Bilgi ve Yönetim sisteminde «özlük» kısmında 8 yıl terfi hak ediş tarihinin girilmemiş olması veya hatalı bir tarihin girilmiş olmasıdır.</a:t>
            </a:r>
          </a:p>
          <a:p>
            <a:pPr algn="just"/>
            <a:r>
              <a:rPr lang="tr-TR" sz="2400" b="1" dirty="0">
                <a:latin typeface="Calibri" panose="020F0502020204030204" pitchFamily="34" charset="0"/>
                <a:cs typeface="Arial" panose="020B0604020202020204" pitchFamily="34" charset="0"/>
              </a:rPr>
              <a:t> </a:t>
            </a:r>
            <a:r>
              <a:rPr lang="tr-TR" sz="2400" b="1" dirty="0" smtClean="0">
                <a:latin typeface="Calibri" panose="020F0502020204030204" pitchFamily="34" charset="0"/>
                <a:cs typeface="Arial" panose="020B0604020202020204" pitchFamily="34" charset="0"/>
              </a:rPr>
              <a:t> </a:t>
            </a:r>
          </a:p>
          <a:p>
            <a:pPr algn="just"/>
            <a:r>
              <a:rPr lang="tr-TR" sz="2400" b="1" dirty="0" smtClean="0">
                <a:latin typeface="Calibri" panose="020F0502020204030204" pitchFamily="34" charset="0"/>
                <a:cs typeface="Arial" panose="020B0604020202020204" pitchFamily="34" charset="0"/>
              </a:rPr>
              <a:t>   8 yıl terfi işlemlerinden sonra mutlaka  onay butonundan kesinleştirme işleminin yapılması gerekmektedir.</a:t>
            </a:r>
          </a:p>
          <a:p>
            <a:pPr algn="just"/>
            <a:r>
              <a:rPr lang="tr-TR" sz="2000" b="1" dirty="0">
                <a:latin typeface="Calibri" panose="020F0502020204030204" pitchFamily="34" charset="0"/>
                <a:cs typeface="Arial" panose="020B0604020202020204" pitchFamily="34" charset="0"/>
              </a:rPr>
              <a:t> </a:t>
            </a:r>
            <a:r>
              <a:rPr lang="tr-TR" sz="2000" b="1" dirty="0" smtClean="0">
                <a:latin typeface="Calibri" panose="020F0502020204030204" pitchFamily="34" charset="0"/>
                <a:cs typeface="Arial" panose="020B0604020202020204" pitchFamily="34" charset="0"/>
              </a:rPr>
              <a:t>       </a:t>
            </a:r>
          </a:p>
          <a:p>
            <a:pPr algn="just"/>
            <a:r>
              <a:rPr lang="tr-TR" sz="2000" dirty="0">
                <a:latin typeface="Calibri" panose="020F0502020204030204" pitchFamily="34" charset="0"/>
                <a:cs typeface="Arial" panose="020B0604020202020204" pitchFamily="34" charset="0"/>
              </a:rPr>
              <a:t> </a:t>
            </a:r>
            <a:r>
              <a:rPr lang="tr-TR" sz="2000" dirty="0" smtClean="0">
                <a:latin typeface="Calibri" panose="020F0502020204030204" pitchFamily="34" charset="0"/>
                <a:cs typeface="Arial" panose="020B0604020202020204" pitchFamily="34" charset="0"/>
              </a:rPr>
              <a:t>         </a:t>
            </a:r>
            <a:endParaRPr lang="tr-TR" sz="2000" dirty="0">
              <a:latin typeface="Calibri" panose="020F0502020204030204" pitchFamily="34" charset="0"/>
              <a:cs typeface="Arial" panose="020B0604020202020204" pitchFamily="34" charset="0"/>
            </a:endParaRPr>
          </a:p>
        </p:txBody>
      </p:sp>
      <p:sp>
        <p:nvSpPr>
          <p:cNvPr id="4" name="Metin kutusu 3">
            <a:extLst>
              <a:ext uri="{FF2B5EF4-FFF2-40B4-BE49-F238E27FC236}">
                <a16:creationId xmlns:a16="http://schemas.microsoft.com/office/drawing/2014/main" id="{F9465CC9-1C3F-4AD7-949C-4073F46F3EA9}"/>
              </a:ext>
            </a:extLst>
          </p:cNvPr>
          <p:cNvSpPr txBox="1"/>
          <p:nvPr/>
        </p:nvSpPr>
        <p:spPr>
          <a:xfrm>
            <a:off x="1266092" y="140677"/>
            <a:ext cx="7379968" cy="523220"/>
          </a:xfrm>
          <a:prstGeom prst="rect">
            <a:avLst/>
          </a:prstGeom>
          <a:noFill/>
        </p:spPr>
        <p:txBody>
          <a:bodyPr wrap="square" rtlCol="0">
            <a:spAutoFit/>
          </a:bodyPr>
          <a:lstStyle/>
          <a:p>
            <a:pPr algn="ctr"/>
            <a:r>
              <a:rPr lang="tr-TR" sz="2800" b="1" dirty="0" smtClean="0">
                <a:solidFill>
                  <a:srgbClr val="C00000"/>
                </a:solidFill>
              </a:rPr>
              <a:t>KADRO </a:t>
            </a:r>
            <a:r>
              <a:rPr lang="tr-TR" sz="2800" b="1" dirty="0">
                <a:solidFill>
                  <a:srgbClr val="C00000"/>
                </a:solidFill>
              </a:rPr>
              <a:t>VE TERFİ İŞLEMLERİ DAİRE BAŞKANLIĞI</a:t>
            </a:r>
          </a:p>
        </p:txBody>
      </p:sp>
      <p:pic>
        <p:nvPicPr>
          <p:cNvPr id="5" name="Resim 4"/>
          <p:cNvPicPr>
            <a:picLocks noChangeAspect="1"/>
          </p:cNvPicPr>
          <p:nvPr/>
        </p:nvPicPr>
        <p:blipFill>
          <a:blip r:embed="rId2"/>
          <a:stretch>
            <a:fillRect/>
          </a:stretch>
        </p:blipFill>
        <p:spPr>
          <a:xfrm>
            <a:off x="204458" y="140677"/>
            <a:ext cx="1008880" cy="866287"/>
          </a:xfrm>
          <a:prstGeom prst="rect">
            <a:avLst/>
          </a:prstGeom>
        </p:spPr>
      </p:pic>
      <p:cxnSp>
        <p:nvCxnSpPr>
          <p:cNvPr id="6" name="Düz Bağlayıcı 5"/>
          <p:cNvCxnSpPr/>
          <p:nvPr/>
        </p:nvCxnSpPr>
        <p:spPr>
          <a:xfrm>
            <a:off x="0" y="1009123"/>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flipV="1">
            <a:off x="1019908" y="993776"/>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84760523"/>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64234" y="1122344"/>
            <a:ext cx="7893170" cy="461665"/>
          </a:xfrm>
          <a:prstGeom prst="rect">
            <a:avLst/>
          </a:prstGeom>
        </p:spPr>
        <p:txBody>
          <a:bodyPr wrap="square">
            <a:spAutoFit/>
          </a:bodyPr>
          <a:lstStyle/>
          <a:p>
            <a:pPr algn="ctr"/>
            <a:r>
              <a:rPr lang="tr-TR" sz="2400" b="1" dirty="0" smtClean="0">
                <a:solidFill>
                  <a:srgbClr val="FF0000"/>
                </a:solidFill>
                <a:latin typeface="Calibri" panose="020F0502020204030204" pitchFamily="34" charset="0"/>
                <a:cs typeface="Arial" panose="020B0604020202020204" pitchFamily="34" charset="0"/>
              </a:rPr>
              <a:t>PBYS İLE İLGİLİ YAPILACAK İŞLEMLER</a:t>
            </a:r>
            <a:endParaRPr lang="tr-TR" sz="2400" b="1" dirty="0">
              <a:solidFill>
                <a:srgbClr val="FF0000"/>
              </a:solidFill>
              <a:latin typeface="Calibri" panose="020F0502020204030204" pitchFamily="34" charset="0"/>
              <a:cs typeface="Arial" panose="020B0604020202020204" pitchFamily="34" charset="0"/>
            </a:endParaRPr>
          </a:p>
        </p:txBody>
      </p:sp>
      <p:sp>
        <p:nvSpPr>
          <p:cNvPr id="3" name="Dikdörtgen 2"/>
          <p:cNvSpPr/>
          <p:nvPr/>
        </p:nvSpPr>
        <p:spPr>
          <a:xfrm>
            <a:off x="472427" y="1855667"/>
            <a:ext cx="8276783" cy="6678751"/>
          </a:xfrm>
          <a:prstGeom prst="rect">
            <a:avLst/>
          </a:prstGeom>
        </p:spPr>
        <p:txBody>
          <a:bodyPr wrap="square">
            <a:spAutoFit/>
          </a:bodyPr>
          <a:lstStyle/>
          <a:p>
            <a:pPr algn="just">
              <a:spcAft>
                <a:spcPts val="0"/>
              </a:spcAft>
              <a:tabLst>
                <a:tab pos="449580" algn="l"/>
              </a:tabLst>
            </a:pPr>
            <a:r>
              <a:rPr lang="tr-TR" sz="2000" dirty="0">
                <a:solidFill>
                  <a:srgbClr val="FF0000"/>
                </a:solidFill>
                <a:latin typeface="Calibri" panose="020F0502020204030204" pitchFamily="34" charset="0"/>
                <a:cs typeface="Arial" panose="020B0604020202020204" pitchFamily="34" charset="0"/>
              </a:rPr>
              <a:t> </a:t>
            </a:r>
            <a:r>
              <a:rPr lang="tr-TR" sz="2000" dirty="0" smtClean="0">
                <a:solidFill>
                  <a:srgbClr val="FF0000"/>
                </a:solidFill>
                <a:latin typeface="Calibri" panose="020F0502020204030204" pitchFamily="34" charset="0"/>
                <a:cs typeface="Arial" panose="020B0604020202020204" pitchFamily="34" charset="0"/>
              </a:rPr>
              <a:t>    </a:t>
            </a:r>
            <a:r>
              <a:rPr lang="tr-TR" sz="2400" b="1" dirty="0" smtClean="0">
                <a:latin typeface="Calibri" panose="020F0502020204030204" pitchFamily="34" charset="0"/>
                <a:cs typeface="Arial" panose="020B0604020202020204" pitchFamily="34" charset="0"/>
              </a:rPr>
              <a:t>Aynı durum aylıksız izinler için de geçerlidir. Personel Bilgi ve Yönetim Sisteminde «izin» kısmına girilmeyen aylıksız izinler hizmet belgesinde de görünmeyecektir.  </a:t>
            </a:r>
            <a:r>
              <a:rPr lang="tr-TR" sz="2400" b="1" dirty="0" err="1" smtClean="0">
                <a:latin typeface="Calibri" panose="020F0502020204030204" pitchFamily="34" charset="0"/>
                <a:cs typeface="Arial" panose="020B0604020202020204" pitchFamily="34" charset="0"/>
              </a:rPr>
              <a:t>PBYS’de</a:t>
            </a:r>
            <a:r>
              <a:rPr lang="tr-TR" sz="2400" b="1" dirty="0" smtClean="0">
                <a:latin typeface="Calibri" panose="020F0502020204030204" pitchFamily="34" charset="0"/>
                <a:cs typeface="Arial" panose="020B0604020202020204" pitchFamily="34" charset="0"/>
              </a:rPr>
              <a:t> «izin» kısmına aylıksız  izne ayrıldığı tarih girildiği takdirde otomatik olarak hizmet belgesine de atacaktır.</a:t>
            </a:r>
          </a:p>
          <a:p>
            <a:pPr algn="just">
              <a:spcAft>
                <a:spcPts val="0"/>
              </a:spcAft>
              <a:tabLst>
                <a:tab pos="449580" algn="l"/>
              </a:tabLst>
            </a:pPr>
            <a:endParaRPr lang="tr-TR" sz="2400" b="1" dirty="0">
              <a:latin typeface="Calibri" panose="020F0502020204030204" pitchFamily="34" charset="0"/>
              <a:cs typeface="Arial" panose="020B0604020202020204" pitchFamily="34" charset="0"/>
            </a:endParaRPr>
          </a:p>
          <a:p>
            <a:pPr algn="just">
              <a:spcAft>
                <a:spcPts val="0"/>
              </a:spcAft>
              <a:tabLst>
                <a:tab pos="449580" algn="l"/>
              </a:tabLst>
            </a:pPr>
            <a:r>
              <a:rPr lang="tr-TR" sz="2400" b="1" dirty="0" smtClean="0">
                <a:latin typeface="Calibri" panose="020F0502020204030204" pitchFamily="34" charset="0"/>
                <a:cs typeface="Arial" panose="020B0604020202020204" pitchFamily="34" charset="0"/>
              </a:rPr>
              <a:t>    Ancak, </a:t>
            </a:r>
            <a:r>
              <a:rPr lang="tr-TR" sz="2400" b="1" dirty="0" smtClean="0">
                <a:solidFill>
                  <a:srgbClr val="FF0000"/>
                </a:solidFill>
                <a:latin typeface="Calibri" panose="020F0502020204030204" pitchFamily="34" charset="0"/>
                <a:cs typeface="Arial" panose="020B0604020202020204" pitchFamily="34" charset="0"/>
              </a:rPr>
              <a:t>108/B</a:t>
            </a:r>
            <a:r>
              <a:rPr lang="tr-TR" sz="2400" b="1" dirty="0" smtClean="0">
                <a:latin typeface="Calibri" panose="020F0502020204030204" pitchFamily="34" charset="0"/>
                <a:cs typeface="Arial" panose="020B0604020202020204" pitchFamily="34" charset="0"/>
              </a:rPr>
              <a:t> maddesi uyarınca aylıksız izin değerlendirilmesi yapılırken, öncelikle «izin kısmına «aylıksız izin dönüşü yapıldı» şeklinde işlenecek, bilahare </a:t>
            </a:r>
            <a:r>
              <a:rPr lang="tr-TR" sz="2400" b="1" dirty="0" smtClean="0">
                <a:solidFill>
                  <a:srgbClr val="FF0000"/>
                </a:solidFill>
                <a:latin typeface="Calibri" panose="020F0502020204030204" pitchFamily="34" charset="0"/>
                <a:cs typeface="Arial" panose="020B0604020202020204" pitchFamily="34" charset="0"/>
              </a:rPr>
              <a:t>36-C/8 </a:t>
            </a:r>
            <a:r>
              <a:rPr lang="tr-TR" sz="2400" b="1" dirty="0" smtClean="0">
                <a:latin typeface="Calibri" panose="020F0502020204030204" pitchFamily="34" charset="0"/>
                <a:cs typeface="Arial" panose="020B0604020202020204" pitchFamily="34" charset="0"/>
              </a:rPr>
              <a:t>maddesi gereğince aylıksız izin değerlendirilmesi onayı alındıktan ve onay imzadan çıktıktan sonra kesinleştirme işlemi yapıldığı takdirde aylıksız izin dönüşü ve değerlendirme işlemi de hizmet belgesine otomatik olarak atacaktır.</a:t>
            </a:r>
          </a:p>
          <a:p>
            <a:pPr algn="just">
              <a:spcAft>
                <a:spcPts val="0"/>
              </a:spcAft>
              <a:tabLst>
                <a:tab pos="449580" algn="l"/>
              </a:tabLst>
            </a:pPr>
            <a:endParaRPr lang="tr-TR" sz="2400" b="1" dirty="0" smtClean="0">
              <a:latin typeface="Calibri" panose="020F0502020204030204" pitchFamily="34" charset="0"/>
              <a:cs typeface="Arial" panose="020B0604020202020204" pitchFamily="34" charset="0"/>
            </a:endParaRPr>
          </a:p>
          <a:p>
            <a:pPr algn="just">
              <a:spcAft>
                <a:spcPts val="0"/>
              </a:spcAft>
              <a:tabLst>
                <a:tab pos="449580" algn="l"/>
              </a:tabLst>
            </a:pPr>
            <a:r>
              <a:rPr lang="tr-TR" sz="2400" b="1" dirty="0" smtClean="0">
                <a:latin typeface="Calibri" panose="020F0502020204030204" pitchFamily="34" charset="0"/>
                <a:cs typeface="Arial" panose="020B0604020202020204" pitchFamily="34" charset="0"/>
              </a:rPr>
              <a:t>         </a:t>
            </a:r>
          </a:p>
          <a:p>
            <a:pPr algn="just">
              <a:spcAft>
                <a:spcPts val="0"/>
              </a:spcAft>
              <a:tabLst>
                <a:tab pos="449580" algn="l"/>
              </a:tabLst>
            </a:pPr>
            <a:endParaRPr lang="tr-TR" sz="2400" b="1" dirty="0" smtClean="0">
              <a:latin typeface="Calibri" panose="020F0502020204030204" pitchFamily="34" charset="0"/>
              <a:cs typeface="Arial" panose="020B0604020202020204" pitchFamily="34" charset="0"/>
            </a:endParaRPr>
          </a:p>
          <a:p>
            <a:pPr algn="just"/>
            <a:r>
              <a:rPr lang="tr-TR" sz="2400" b="1" dirty="0">
                <a:latin typeface="Calibri" panose="020F0502020204030204" pitchFamily="34" charset="0"/>
                <a:cs typeface="Arial" panose="020B0604020202020204" pitchFamily="34" charset="0"/>
              </a:rPr>
              <a:t> </a:t>
            </a:r>
            <a:r>
              <a:rPr lang="tr-TR" sz="2400" b="1" dirty="0" smtClean="0">
                <a:latin typeface="Calibri" panose="020F0502020204030204" pitchFamily="34" charset="0"/>
                <a:cs typeface="Arial" panose="020B0604020202020204" pitchFamily="34" charset="0"/>
              </a:rPr>
              <a:t>        </a:t>
            </a:r>
          </a:p>
          <a:p>
            <a:pPr algn="just"/>
            <a:r>
              <a:rPr lang="tr-TR" sz="2000" dirty="0">
                <a:latin typeface="Calibri" panose="020F0502020204030204" pitchFamily="34" charset="0"/>
                <a:cs typeface="Arial" panose="020B0604020202020204" pitchFamily="34" charset="0"/>
              </a:rPr>
              <a:t> </a:t>
            </a:r>
            <a:r>
              <a:rPr lang="tr-TR" sz="2000" dirty="0" smtClean="0">
                <a:latin typeface="Calibri" panose="020F0502020204030204" pitchFamily="34" charset="0"/>
                <a:cs typeface="Arial" panose="020B0604020202020204" pitchFamily="34" charset="0"/>
              </a:rPr>
              <a:t>         </a:t>
            </a:r>
            <a:endParaRPr lang="tr-TR" sz="2000" dirty="0">
              <a:latin typeface="Calibri" panose="020F0502020204030204" pitchFamily="34" charset="0"/>
              <a:cs typeface="Arial" panose="020B0604020202020204" pitchFamily="34" charset="0"/>
            </a:endParaRPr>
          </a:p>
        </p:txBody>
      </p:sp>
      <p:sp>
        <p:nvSpPr>
          <p:cNvPr id="4" name="Metin kutusu 3">
            <a:extLst>
              <a:ext uri="{FF2B5EF4-FFF2-40B4-BE49-F238E27FC236}">
                <a16:creationId xmlns:a16="http://schemas.microsoft.com/office/drawing/2014/main" id="{F9465CC9-1C3F-4AD7-949C-4073F46F3EA9}"/>
              </a:ext>
            </a:extLst>
          </p:cNvPr>
          <p:cNvSpPr txBox="1"/>
          <p:nvPr/>
        </p:nvSpPr>
        <p:spPr>
          <a:xfrm>
            <a:off x="1266092" y="140677"/>
            <a:ext cx="7379968" cy="523220"/>
          </a:xfrm>
          <a:prstGeom prst="rect">
            <a:avLst/>
          </a:prstGeom>
          <a:noFill/>
        </p:spPr>
        <p:txBody>
          <a:bodyPr wrap="square" rtlCol="0">
            <a:spAutoFit/>
          </a:bodyPr>
          <a:lstStyle/>
          <a:p>
            <a:pPr algn="ctr"/>
            <a:r>
              <a:rPr lang="tr-TR" sz="2800" b="1" dirty="0" smtClean="0">
                <a:solidFill>
                  <a:srgbClr val="C00000"/>
                </a:solidFill>
              </a:rPr>
              <a:t>KADRO </a:t>
            </a:r>
            <a:r>
              <a:rPr lang="tr-TR" sz="2800" b="1" dirty="0">
                <a:solidFill>
                  <a:srgbClr val="C00000"/>
                </a:solidFill>
              </a:rPr>
              <a:t>VE TERFİ İŞLEMLERİ DAİRE BAŞKANLIĞI</a:t>
            </a:r>
          </a:p>
        </p:txBody>
      </p:sp>
      <p:pic>
        <p:nvPicPr>
          <p:cNvPr id="5" name="Resim 4"/>
          <p:cNvPicPr>
            <a:picLocks noChangeAspect="1"/>
          </p:cNvPicPr>
          <p:nvPr/>
        </p:nvPicPr>
        <p:blipFill>
          <a:blip r:embed="rId2"/>
          <a:stretch>
            <a:fillRect/>
          </a:stretch>
        </p:blipFill>
        <p:spPr>
          <a:xfrm>
            <a:off x="204458" y="140677"/>
            <a:ext cx="1008880" cy="866287"/>
          </a:xfrm>
          <a:prstGeom prst="rect">
            <a:avLst/>
          </a:prstGeom>
        </p:spPr>
      </p:pic>
      <p:cxnSp>
        <p:nvCxnSpPr>
          <p:cNvPr id="6" name="Düz Bağlayıcı 5"/>
          <p:cNvCxnSpPr/>
          <p:nvPr/>
        </p:nvCxnSpPr>
        <p:spPr>
          <a:xfrm>
            <a:off x="0" y="1009123"/>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flipV="1">
            <a:off x="1019908" y="993776"/>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6280366"/>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64234" y="1122344"/>
            <a:ext cx="7893170" cy="461665"/>
          </a:xfrm>
          <a:prstGeom prst="rect">
            <a:avLst/>
          </a:prstGeom>
        </p:spPr>
        <p:txBody>
          <a:bodyPr wrap="square">
            <a:spAutoFit/>
          </a:bodyPr>
          <a:lstStyle/>
          <a:p>
            <a:pPr algn="ctr"/>
            <a:r>
              <a:rPr lang="tr-TR" sz="2400" b="1" dirty="0" smtClean="0">
                <a:solidFill>
                  <a:srgbClr val="FF0000"/>
                </a:solidFill>
                <a:latin typeface="Calibri" panose="020F0502020204030204" pitchFamily="34" charset="0"/>
                <a:cs typeface="Arial" panose="020B0604020202020204" pitchFamily="34" charset="0"/>
              </a:rPr>
              <a:t>PBYS İLE İLGİLİ YAPILACAK İŞLEMLER</a:t>
            </a:r>
            <a:endParaRPr lang="tr-TR" sz="2400" b="1" dirty="0">
              <a:solidFill>
                <a:srgbClr val="FF0000"/>
              </a:solidFill>
              <a:latin typeface="Calibri" panose="020F0502020204030204" pitchFamily="34" charset="0"/>
              <a:cs typeface="Arial" panose="020B0604020202020204" pitchFamily="34" charset="0"/>
            </a:endParaRPr>
          </a:p>
        </p:txBody>
      </p:sp>
      <p:sp>
        <p:nvSpPr>
          <p:cNvPr id="3" name="Dikdörtgen 2"/>
          <p:cNvSpPr/>
          <p:nvPr/>
        </p:nvSpPr>
        <p:spPr>
          <a:xfrm>
            <a:off x="664234" y="1584009"/>
            <a:ext cx="7981826" cy="615553"/>
          </a:xfrm>
          <a:prstGeom prst="rect">
            <a:avLst/>
          </a:prstGeom>
        </p:spPr>
        <p:txBody>
          <a:bodyPr wrap="square">
            <a:spAutoFit/>
          </a:bodyPr>
          <a:lstStyle/>
          <a:p>
            <a:pPr>
              <a:lnSpc>
                <a:spcPts val="1200"/>
              </a:lnSpc>
              <a:spcAft>
                <a:spcPts val="0"/>
              </a:spcAft>
              <a:tabLst>
                <a:tab pos="449580" algn="l"/>
              </a:tabLst>
            </a:pPr>
            <a:endParaRPr lang="tr-TR" sz="2400" smtClean="0">
              <a:solidFill>
                <a:srgbClr val="FF0000"/>
              </a:solidFill>
              <a:latin typeface="Calibri" panose="020F0502020204030204" pitchFamily="34" charset="0"/>
              <a:ea typeface="Times New Roman" panose="02020603050405020304" pitchFamily="18" charset="0"/>
              <a:cs typeface="Arial" panose="020B0604020202020204" pitchFamily="34" charset="0"/>
            </a:endParaRPr>
          </a:p>
          <a:p>
            <a:pPr algn="just">
              <a:spcAft>
                <a:spcPts val="0"/>
              </a:spcAft>
              <a:tabLst>
                <a:tab pos="449580" algn="l"/>
              </a:tabLst>
            </a:pPr>
            <a:r>
              <a:rPr lang="tr-TR" sz="2400" smtClean="0">
                <a:solidFill>
                  <a:srgbClr val="FF0000"/>
                </a:solidFill>
                <a:latin typeface="Calibri" panose="020F0502020204030204" pitchFamily="34" charset="0"/>
                <a:ea typeface="Times New Roman" panose="02020603050405020304" pitchFamily="18" charset="0"/>
                <a:cs typeface="Times New Roman" panose="02020603050405020304" pitchFamily="18" charset="0"/>
              </a:rPr>
              <a:t>        </a:t>
            </a:r>
            <a:endParaRPr lang="tr-TR" sz="2000" b="1" dirty="0">
              <a:latin typeface="Calibri" panose="020F0502020204030204" pitchFamily="34" charset="0"/>
              <a:ea typeface="Times New Roman" panose="02020603050405020304" pitchFamily="18" charset="0"/>
              <a:cs typeface="Arial" panose="020B0604020202020204" pitchFamily="34" charset="0"/>
            </a:endParaRPr>
          </a:p>
        </p:txBody>
      </p:sp>
      <p:sp>
        <p:nvSpPr>
          <p:cNvPr id="4" name="Metin kutusu 3">
            <a:extLst>
              <a:ext uri="{FF2B5EF4-FFF2-40B4-BE49-F238E27FC236}">
                <a16:creationId xmlns:a16="http://schemas.microsoft.com/office/drawing/2014/main" id="{F9465CC9-1C3F-4AD7-949C-4073F46F3EA9}"/>
              </a:ext>
            </a:extLst>
          </p:cNvPr>
          <p:cNvSpPr txBox="1"/>
          <p:nvPr/>
        </p:nvSpPr>
        <p:spPr>
          <a:xfrm>
            <a:off x="1266092" y="140677"/>
            <a:ext cx="7379968" cy="523220"/>
          </a:xfrm>
          <a:prstGeom prst="rect">
            <a:avLst/>
          </a:prstGeom>
          <a:noFill/>
        </p:spPr>
        <p:txBody>
          <a:bodyPr wrap="square" rtlCol="0">
            <a:spAutoFit/>
          </a:bodyPr>
          <a:lstStyle/>
          <a:p>
            <a:pPr algn="ctr"/>
            <a:r>
              <a:rPr lang="tr-TR" sz="2800" b="1" dirty="0" smtClean="0">
                <a:solidFill>
                  <a:srgbClr val="C00000"/>
                </a:solidFill>
              </a:rPr>
              <a:t>KADRO </a:t>
            </a:r>
            <a:r>
              <a:rPr lang="tr-TR" sz="2800" b="1" dirty="0">
                <a:solidFill>
                  <a:srgbClr val="C00000"/>
                </a:solidFill>
              </a:rPr>
              <a:t>VE TERFİ İŞLEMLERİ DAİRE BAŞKANLIĞI</a:t>
            </a:r>
          </a:p>
        </p:txBody>
      </p:sp>
      <p:pic>
        <p:nvPicPr>
          <p:cNvPr id="5" name="Resim 4"/>
          <p:cNvPicPr>
            <a:picLocks noChangeAspect="1"/>
          </p:cNvPicPr>
          <p:nvPr/>
        </p:nvPicPr>
        <p:blipFill>
          <a:blip r:embed="rId2"/>
          <a:stretch>
            <a:fillRect/>
          </a:stretch>
        </p:blipFill>
        <p:spPr>
          <a:xfrm>
            <a:off x="204458" y="140677"/>
            <a:ext cx="1008880" cy="866287"/>
          </a:xfrm>
          <a:prstGeom prst="rect">
            <a:avLst/>
          </a:prstGeom>
        </p:spPr>
      </p:pic>
      <p:cxnSp>
        <p:nvCxnSpPr>
          <p:cNvPr id="6" name="Düz Bağlayıcı 5"/>
          <p:cNvCxnSpPr/>
          <p:nvPr/>
        </p:nvCxnSpPr>
        <p:spPr>
          <a:xfrm>
            <a:off x="0" y="1009123"/>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flipV="1">
            <a:off x="1019908" y="993776"/>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9" name="Dikdörtgen 8"/>
          <p:cNvSpPr/>
          <p:nvPr/>
        </p:nvSpPr>
        <p:spPr>
          <a:xfrm>
            <a:off x="369277" y="1699388"/>
            <a:ext cx="8500403" cy="5262979"/>
          </a:xfrm>
          <a:prstGeom prst="rect">
            <a:avLst/>
          </a:prstGeom>
        </p:spPr>
        <p:txBody>
          <a:bodyPr wrap="square">
            <a:spAutoFit/>
          </a:bodyPr>
          <a:lstStyle/>
          <a:p>
            <a:pPr algn="just"/>
            <a:r>
              <a:rPr lang="tr-TR" b="1" dirty="0" smtClean="0">
                <a:latin typeface="Calibri" panose="020F0502020204030204" pitchFamily="34" charset="0"/>
                <a:cs typeface="Arial" panose="020B0604020202020204" pitchFamily="34" charset="0"/>
              </a:rPr>
              <a:t>    </a:t>
            </a:r>
            <a:r>
              <a:rPr lang="tr-TR" sz="2400" b="1" dirty="0" smtClean="0">
                <a:latin typeface="Calibri" panose="020F0502020204030204" pitchFamily="34" charset="0"/>
                <a:cs typeface="Arial" panose="020B0604020202020204" pitchFamily="34" charset="0"/>
              </a:rPr>
              <a:t>Ayrıca</a:t>
            </a:r>
            <a:r>
              <a:rPr lang="tr-TR" sz="2400" b="1" dirty="0">
                <a:latin typeface="Calibri" panose="020F0502020204030204" pitchFamily="34" charset="0"/>
                <a:cs typeface="Arial" panose="020B0604020202020204" pitchFamily="34" charset="0"/>
              </a:rPr>
              <a:t>, </a:t>
            </a:r>
            <a:r>
              <a:rPr lang="tr-TR" sz="2400" b="1" dirty="0" err="1">
                <a:latin typeface="Calibri" panose="020F0502020204030204" pitchFamily="34" charset="0"/>
                <a:cs typeface="Arial" panose="020B0604020202020204" pitchFamily="34" charset="0"/>
              </a:rPr>
              <a:t>PBYS’de</a:t>
            </a:r>
            <a:r>
              <a:rPr lang="tr-TR" sz="2400" b="1" dirty="0">
                <a:latin typeface="Calibri" panose="020F0502020204030204" pitchFamily="34" charset="0"/>
                <a:cs typeface="Arial" panose="020B0604020202020204" pitchFamily="34" charset="0"/>
              </a:rPr>
              <a:t> yapılan </a:t>
            </a:r>
            <a:r>
              <a:rPr lang="tr-TR" sz="2400" b="1" dirty="0" smtClean="0">
                <a:latin typeface="Calibri" panose="020F0502020204030204" pitchFamily="34" charset="0"/>
                <a:cs typeface="Arial" panose="020B0604020202020204" pitchFamily="34" charset="0"/>
              </a:rPr>
              <a:t>işlemler(kademe, derece, üst öğrenim, askerlik, aylıksız izin değerlendirilmesi) </a:t>
            </a:r>
            <a:r>
              <a:rPr lang="tr-TR" sz="2400" b="1" dirty="0">
                <a:latin typeface="Calibri" panose="020F0502020204030204" pitchFamily="34" charset="0"/>
                <a:cs typeface="Arial" panose="020B0604020202020204" pitchFamily="34" charset="0"/>
              </a:rPr>
              <a:t>sonucunda mutlaka kesinleştirme(onaylama) işleminin yapılması gerekmektedir. İşlemler onaylanmadığı takdirde bir sonraki yapılacak işlem sisteme gelmeyecektir</a:t>
            </a:r>
            <a:r>
              <a:rPr lang="tr-TR" sz="2400" b="1" dirty="0" smtClean="0">
                <a:latin typeface="Calibri" panose="020F0502020204030204" pitchFamily="34" charset="0"/>
                <a:cs typeface="Arial" panose="020B0604020202020204" pitchFamily="34" charset="0"/>
              </a:rPr>
              <a:t>.</a:t>
            </a:r>
          </a:p>
          <a:p>
            <a:pPr algn="just"/>
            <a:endParaRPr lang="tr-TR" sz="2400" b="1" dirty="0">
              <a:latin typeface="Calibri" panose="020F0502020204030204" pitchFamily="34" charset="0"/>
              <a:cs typeface="Arial" panose="020B0604020202020204" pitchFamily="34" charset="0"/>
            </a:endParaRPr>
          </a:p>
          <a:p>
            <a:pPr algn="just"/>
            <a:r>
              <a:rPr lang="tr-TR" sz="2400" b="1" dirty="0" smtClean="0">
                <a:latin typeface="Calibri" panose="020F0502020204030204" pitchFamily="34" charset="0"/>
                <a:cs typeface="Arial" panose="020B0604020202020204" pitchFamily="34" charset="0"/>
              </a:rPr>
              <a:t>   </a:t>
            </a:r>
            <a:r>
              <a:rPr lang="tr-TR" sz="2400" b="1" dirty="0" smtClean="0">
                <a:solidFill>
                  <a:srgbClr val="FF0000"/>
                </a:solidFill>
                <a:latin typeface="Calibri" panose="020F0502020204030204" pitchFamily="34" charset="0"/>
                <a:cs typeface="Arial" panose="020B0604020202020204" pitchFamily="34" charset="0"/>
              </a:rPr>
              <a:t>Örneğin:</a:t>
            </a:r>
            <a:r>
              <a:rPr lang="tr-TR" sz="2400" b="1" dirty="0" smtClean="0">
                <a:latin typeface="Calibri" panose="020F0502020204030204" pitchFamily="34" charset="0"/>
                <a:cs typeface="Arial" panose="020B0604020202020204" pitchFamily="34" charset="0"/>
              </a:rPr>
              <a:t>15.11.2021-14.12.2021 tarihleri arasında kademe ilerlemesi yapılacakların listesi sisteme getirildiğinde listede yer alan memurların kademe ilerlemeleri(girilen tüm bilgiler doğru ise) çıktı alınarak  makam onayına sunulacak ve makam tarafından imzalandıktan sonra onaylama işlemine geçilecektir.</a:t>
            </a:r>
          </a:p>
          <a:p>
            <a:pPr algn="just"/>
            <a:r>
              <a:rPr lang="tr-TR" sz="2400" b="1" dirty="0" smtClean="0">
                <a:latin typeface="Calibri" panose="020F0502020204030204" pitchFamily="34" charset="0"/>
                <a:cs typeface="Arial" panose="020B0604020202020204" pitchFamily="34" charset="0"/>
              </a:rPr>
              <a:t>Onaylama yapıldıktan sonra kademe ilerlemeleri liste halinde yapılmış olsa bile tüm memurların hizmet belgelerinin son satırına otomatik olarak atmış olacaktır.</a:t>
            </a:r>
            <a:endParaRPr lang="tr-TR" sz="2400" dirty="0"/>
          </a:p>
        </p:txBody>
      </p:sp>
    </p:spTree>
    <p:extLst>
      <p:ext uri="{BB962C8B-B14F-4D97-AF65-F5344CB8AC3E}">
        <p14:creationId xmlns:p14="http://schemas.microsoft.com/office/powerpoint/2010/main" val="3714492169"/>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6" name="Beşgen 5"/>
          <p:cNvSpPr/>
          <p:nvPr/>
        </p:nvSpPr>
        <p:spPr>
          <a:xfrm>
            <a:off x="-90535" y="0"/>
            <a:ext cx="5919019" cy="6858000"/>
          </a:xfrm>
          <a:prstGeom prst="homePlate">
            <a:avLst>
              <a:gd name="adj" fmla="val 25747"/>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schemeClr val="bg1"/>
              </a:solidFill>
            </a:endParaRPr>
          </a:p>
        </p:txBody>
      </p:sp>
      <p:pic>
        <p:nvPicPr>
          <p:cNvPr id="4" name="Resim 3"/>
          <p:cNvPicPr>
            <a:picLocks noChangeAspect="1"/>
          </p:cNvPicPr>
          <p:nvPr/>
        </p:nvPicPr>
        <p:blipFill>
          <a:blip r:embed="rId2" cstate="print">
            <a:lum bright="70000" contrast="-70000"/>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tretch>
            <a:fillRect/>
          </a:stretch>
        </p:blipFill>
        <p:spPr>
          <a:xfrm>
            <a:off x="6096723" y="2341081"/>
            <a:ext cx="2175838" cy="2175838"/>
          </a:xfrm>
          <a:prstGeom prst="rect">
            <a:avLst/>
          </a:prstGeom>
        </p:spPr>
      </p:pic>
      <p:sp>
        <p:nvSpPr>
          <p:cNvPr id="5" name="Dikdörtgen 4"/>
          <p:cNvSpPr/>
          <p:nvPr/>
        </p:nvSpPr>
        <p:spPr>
          <a:xfrm>
            <a:off x="782150" y="2871155"/>
            <a:ext cx="4173648" cy="4193456"/>
          </a:xfrm>
          <a:prstGeom prst="rect">
            <a:avLst/>
          </a:prstGeom>
          <a:noFill/>
        </p:spPr>
        <p:txBody>
          <a:bodyPr wrap="square" lIns="68580" tIns="34290" rIns="68580" bIns="34290">
            <a:spAutoFit/>
            <a:scene3d>
              <a:camera prst="orthographicFront"/>
              <a:lightRig rig="soft" dir="t">
                <a:rot lat="0" lon="0" rev="15600000"/>
              </a:lightRig>
            </a:scene3d>
            <a:sp3d extrusionH="57150" prstMaterial="softEdge">
              <a:bevelT w="25400" h="38100"/>
            </a:sp3d>
          </a:bodyPr>
          <a:lstStyle/>
          <a:p>
            <a:pPr algn="ctr"/>
            <a:r>
              <a:rPr lang="tr-TR" sz="4000" b="1" dirty="0" smtClean="0">
                <a:solidFill>
                  <a:srgbClr val="FF0000"/>
                </a:solidFill>
              </a:rPr>
              <a:t>BENİ DİNLEDİĞİNİZ İÇİN TEŞEKKÜR EDERİM.</a:t>
            </a:r>
          </a:p>
          <a:p>
            <a:pPr algn="ctr"/>
            <a:endParaRPr lang="tr-TR" sz="4000" b="1" dirty="0">
              <a:solidFill>
                <a:srgbClr val="FF0000"/>
              </a:solidFill>
            </a:endParaRPr>
          </a:p>
          <a:p>
            <a:pPr algn="ctr"/>
            <a:r>
              <a:rPr lang="tr-TR" sz="4000" b="1" dirty="0" smtClean="0">
                <a:solidFill>
                  <a:srgbClr val="FF0000"/>
                </a:solidFill>
              </a:rPr>
              <a:t>Nadir İPEKLİ</a:t>
            </a:r>
          </a:p>
          <a:p>
            <a:pPr algn="ctr"/>
            <a:r>
              <a:rPr lang="tr-TR" sz="4000" b="1" smtClean="0">
                <a:solidFill>
                  <a:srgbClr val="FF0000"/>
                </a:solidFill>
              </a:rPr>
              <a:t>Şube Müdürü</a:t>
            </a:r>
            <a:r>
              <a:rPr lang="tr-TR" sz="2800" dirty="0">
                <a:solidFill>
                  <a:srgbClr val="FF0000"/>
                </a:solidFill>
              </a:rPr>
              <a:t/>
            </a:r>
            <a:br>
              <a:rPr lang="tr-TR" sz="2800" dirty="0">
                <a:solidFill>
                  <a:srgbClr val="FF0000"/>
                </a:solidFill>
              </a:rPr>
            </a:br>
            <a:endParaRPr lang="tr-TR" sz="2800" b="1" dirty="0">
              <a:ln/>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34656046"/>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237957" y="225083"/>
            <a:ext cx="7568418" cy="461665"/>
          </a:xfrm>
          <a:prstGeom prst="rect">
            <a:avLst/>
          </a:prstGeom>
        </p:spPr>
        <p:txBody>
          <a:bodyPr wrap="square">
            <a:spAutoFit/>
          </a:bodyPr>
          <a:lstStyle/>
          <a:p>
            <a:pPr algn="ctr"/>
            <a:r>
              <a:rPr lang="tr-TR" sz="2400" b="1" dirty="0">
                <a:solidFill>
                  <a:srgbClr val="C00000"/>
                </a:solidFill>
              </a:rPr>
              <a:t>KADRO VE TERFİ İŞLEMLERİ DAİRE BAŞKANLIĞI</a:t>
            </a:r>
            <a:endParaRPr lang="tr-TR" sz="2400" b="1" dirty="0">
              <a:solidFill>
                <a:srgbClr val="C00000"/>
              </a:solidFill>
            </a:endParaRPr>
          </a:p>
        </p:txBody>
      </p:sp>
      <p:sp>
        <p:nvSpPr>
          <p:cNvPr id="3" name="Dikdörtgen 2"/>
          <p:cNvSpPr/>
          <p:nvPr/>
        </p:nvSpPr>
        <p:spPr>
          <a:xfrm>
            <a:off x="590843" y="1294227"/>
            <a:ext cx="8215532" cy="4154984"/>
          </a:xfrm>
          <a:prstGeom prst="rect">
            <a:avLst/>
          </a:prstGeom>
        </p:spPr>
        <p:txBody>
          <a:bodyPr wrap="square">
            <a:spAutoFit/>
          </a:bodyPr>
          <a:lstStyle/>
          <a:p>
            <a:r>
              <a:rPr lang="tr-TR" sz="2400" b="1" dirty="0" smtClean="0">
                <a:solidFill>
                  <a:srgbClr val="FF0000"/>
                </a:solidFill>
              </a:rPr>
              <a:t>TERFİ:</a:t>
            </a:r>
          </a:p>
          <a:p>
            <a:endParaRPr lang="tr-TR" sz="2400" b="1" dirty="0"/>
          </a:p>
          <a:p>
            <a:r>
              <a:rPr lang="tr-TR" sz="2400" b="1" dirty="0" smtClean="0"/>
              <a:t>Memurun bulunduğu kademe ve dereceden bir üst kademe ve dereceye müktesebinin yükseltilmesidir.</a:t>
            </a:r>
          </a:p>
          <a:p>
            <a:endParaRPr lang="tr-TR" sz="2400" b="1" dirty="0"/>
          </a:p>
          <a:p>
            <a:endParaRPr lang="tr-TR" sz="2400" b="1" dirty="0" smtClean="0"/>
          </a:p>
          <a:p>
            <a:endParaRPr lang="tr-TR" sz="2400" b="1" dirty="0"/>
          </a:p>
          <a:p>
            <a:r>
              <a:rPr lang="tr-TR" sz="2400" b="1" dirty="0" smtClean="0">
                <a:solidFill>
                  <a:srgbClr val="FF0000"/>
                </a:solidFill>
              </a:rPr>
              <a:t>TERFİ TARİHİ:</a:t>
            </a:r>
          </a:p>
          <a:p>
            <a:endParaRPr lang="tr-TR" sz="2400" b="1" dirty="0"/>
          </a:p>
          <a:p>
            <a:r>
              <a:rPr lang="tr-TR" sz="2400" b="1" dirty="0" smtClean="0"/>
              <a:t>Memurun bulunduğu aydaki kademe ilerlemesine </a:t>
            </a:r>
            <a:r>
              <a:rPr lang="tr-TR" sz="2400" b="1" dirty="0" err="1" smtClean="0"/>
              <a:t>müstehak</a:t>
            </a:r>
            <a:r>
              <a:rPr lang="tr-TR" sz="2400" b="1" dirty="0" smtClean="0"/>
              <a:t> olduğu tarihtir.</a:t>
            </a:r>
          </a:p>
        </p:txBody>
      </p:sp>
    </p:spTree>
    <p:extLst>
      <p:ext uri="{BB962C8B-B14F-4D97-AF65-F5344CB8AC3E}">
        <p14:creationId xmlns:p14="http://schemas.microsoft.com/office/powerpoint/2010/main" val="93026858"/>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659988" y="0"/>
            <a:ext cx="7005710" cy="830997"/>
          </a:xfrm>
          <a:prstGeom prst="rect">
            <a:avLst/>
          </a:prstGeom>
        </p:spPr>
        <p:txBody>
          <a:bodyPr wrap="square">
            <a:spAutoFit/>
          </a:bodyPr>
          <a:lstStyle/>
          <a:p>
            <a:endParaRPr lang="tr-TR" sz="2400" dirty="0" smtClean="0">
              <a:solidFill>
                <a:srgbClr val="C00000"/>
              </a:solidFill>
            </a:endParaRPr>
          </a:p>
          <a:p>
            <a:r>
              <a:rPr lang="tr-TR" sz="2400" b="1" dirty="0" smtClean="0">
                <a:solidFill>
                  <a:srgbClr val="C00000"/>
                </a:solidFill>
              </a:rPr>
              <a:t>KADRO </a:t>
            </a:r>
            <a:r>
              <a:rPr lang="tr-TR" sz="2400" b="1" dirty="0">
                <a:solidFill>
                  <a:srgbClr val="C00000"/>
                </a:solidFill>
              </a:rPr>
              <a:t>VE TERFİ İŞLEMLERİ DAİRE BAŞKANLIĞI</a:t>
            </a:r>
            <a:endParaRPr lang="tr-TR" sz="2400" b="1" dirty="0"/>
          </a:p>
        </p:txBody>
      </p:sp>
      <p:sp>
        <p:nvSpPr>
          <p:cNvPr id="3" name="Dikdörtgen 2"/>
          <p:cNvSpPr/>
          <p:nvPr/>
        </p:nvSpPr>
        <p:spPr>
          <a:xfrm>
            <a:off x="520505" y="984738"/>
            <a:ext cx="8623495" cy="6278642"/>
          </a:xfrm>
          <a:prstGeom prst="rect">
            <a:avLst/>
          </a:prstGeom>
        </p:spPr>
        <p:txBody>
          <a:bodyPr wrap="square">
            <a:spAutoFit/>
          </a:bodyPr>
          <a:lstStyle/>
          <a:p>
            <a:r>
              <a:rPr lang="tr-TR" sz="2400" b="1" dirty="0" smtClean="0">
                <a:solidFill>
                  <a:srgbClr val="FF0000"/>
                </a:solidFill>
              </a:rPr>
              <a:t>KADEME İLERLEMESİ:</a:t>
            </a:r>
          </a:p>
          <a:p>
            <a:pPr algn="just"/>
            <a:r>
              <a:rPr lang="tr-TR" sz="2400" b="1" dirty="0" smtClean="0"/>
              <a:t>Devlet memurunun bulunduğu derecedeki hizmet süresine bağlı olarak görevin önemi ve sorumluluğu artmadan bulunduğu derecede müktesebinin yükseltilmesidir.(64.mad.)</a:t>
            </a:r>
          </a:p>
          <a:p>
            <a:pPr algn="just"/>
            <a:r>
              <a:rPr lang="tr-TR" sz="2400" b="1" dirty="0" smtClean="0"/>
              <a:t>Örnek:</a:t>
            </a:r>
          </a:p>
          <a:p>
            <a:pPr algn="just"/>
            <a:r>
              <a:rPr lang="tr-TR" sz="2400" b="1" u="sng" dirty="0" smtClean="0"/>
              <a:t>ESKİ DURUMU</a:t>
            </a:r>
            <a:r>
              <a:rPr lang="tr-TR" sz="2400" b="1" dirty="0" smtClean="0"/>
              <a:t>                        </a:t>
            </a:r>
            <a:r>
              <a:rPr lang="tr-TR" sz="2400" b="1" u="sng" dirty="0" smtClean="0"/>
              <a:t>YENİ DURUMU</a:t>
            </a:r>
          </a:p>
          <a:p>
            <a:pPr algn="just"/>
            <a:r>
              <a:rPr lang="tr-TR" sz="2400" b="1" dirty="0"/>
              <a:t> </a:t>
            </a:r>
            <a:r>
              <a:rPr lang="tr-TR" sz="2400" b="1" dirty="0" smtClean="0"/>
              <a:t>          8/1                                            8/2</a:t>
            </a:r>
          </a:p>
          <a:p>
            <a:r>
              <a:rPr lang="tr-TR" sz="2400" b="1" dirty="0" smtClean="0">
                <a:solidFill>
                  <a:srgbClr val="FF0000"/>
                </a:solidFill>
              </a:rPr>
              <a:t>DERECE YÜKSELMESİ:</a:t>
            </a:r>
          </a:p>
          <a:p>
            <a:pPr algn="just"/>
            <a:r>
              <a:rPr lang="tr-TR" sz="2400" b="1" dirty="0" smtClean="0"/>
              <a:t>Memurun bulunduğu hiyerarşi içerisinde öğrenim durumu, hizmet yılları, kazanılmış hak aylığı ile emekli keseneğine esas aylığında değerlendirilen hizmet yılları esas alınarak 657 sayılı Devlet Memurları Kanunu çerçevesinde üst dereceye yükseltilmesidir.(68,161.mad.)</a:t>
            </a:r>
          </a:p>
          <a:p>
            <a:pPr algn="just"/>
            <a:r>
              <a:rPr lang="tr-TR" sz="2400" b="1" dirty="0" smtClean="0"/>
              <a:t>Örnek:</a:t>
            </a:r>
          </a:p>
          <a:p>
            <a:pPr algn="just"/>
            <a:r>
              <a:rPr lang="tr-TR" sz="2400" b="1" u="sng" dirty="0" smtClean="0"/>
              <a:t>ESKİ DURUMU</a:t>
            </a:r>
            <a:r>
              <a:rPr lang="tr-TR" sz="2400" b="1" dirty="0" smtClean="0"/>
              <a:t>                         </a:t>
            </a:r>
            <a:r>
              <a:rPr lang="tr-TR" sz="2400" b="1" u="sng" dirty="0" smtClean="0"/>
              <a:t>YENİ DURUMU</a:t>
            </a:r>
          </a:p>
          <a:p>
            <a:pPr algn="just"/>
            <a:r>
              <a:rPr lang="tr-TR" sz="2400" b="1" dirty="0"/>
              <a:t> </a:t>
            </a:r>
            <a:r>
              <a:rPr lang="tr-TR" sz="2400" b="1" dirty="0" smtClean="0"/>
              <a:t>           8/3                                           7/1</a:t>
            </a:r>
            <a:endParaRPr lang="tr-TR" sz="2400" b="1" dirty="0"/>
          </a:p>
          <a:p>
            <a:endParaRPr lang="tr-TR" b="1" dirty="0">
              <a:solidFill>
                <a:srgbClr val="FF0000"/>
              </a:solidFill>
            </a:endParaRPr>
          </a:p>
        </p:txBody>
      </p:sp>
    </p:spTree>
    <p:extLst>
      <p:ext uri="{BB962C8B-B14F-4D97-AF65-F5344CB8AC3E}">
        <p14:creationId xmlns:p14="http://schemas.microsoft.com/office/powerpoint/2010/main" val="26843162"/>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800664" y="196948"/>
            <a:ext cx="6963507" cy="461665"/>
          </a:xfrm>
          <a:prstGeom prst="rect">
            <a:avLst/>
          </a:prstGeom>
        </p:spPr>
        <p:txBody>
          <a:bodyPr wrap="square">
            <a:spAutoFit/>
          </a:bodyPr>
          <a:lstStyle/>
          <a:p>
            <a:r>
              <a:rPr lang="tr-TR" sz="2400" b="1" dirty="0">
                <a:solidFill>
                  <a:srgbClr val="C00000"/>
                </a:solidFill>
              </a:rPr>
              <a:t>KADRO VE TERFİ İŞLEMLERİ DAİRE BAŞKANLIĞI</a:t>
            </a:r>
            <a:endParaRPr lang="tr-TR" sz="2400" b="1" dirty="0"/>
          </a:p>
        </p:txBody>
      </p:sp>
      <p:sp>
        <p:nvSpPr>
          <p:cNvPr id="3" name="Dikdörtgen 2"/>
          <p:cNvSpPr/>
          <p:nvPr/>
        </p:nvSpPr>
        <p:spPr>
          <a:xfrm>
            <a:off x="351692" y="1266092"/>
            <a:ext cx="8525022" cy="4893647"/>
          </a:xfrm>
          <a:prstGeom prst="rect">
            <a:avLst/>
          </a:prstGeom>
        </p:spPr>
        <p:txBody>
          <a:bodyPr wrap="square">
            <a:spAutoFit/>
          </a:bodyPr>
          <a:lstStyle/>
          <a:p>
            <a:pPr algn="just"/>
            <a:r>
              <a:rPr lang="tr-TR" sz="2400" b="1" dirty="0" smtClean="0">
                <a:solidFill>
                  <a:srgbClr val="FF0000"/>
                </a:solidFill>
              </a:rPr>
              <a:t>KADRO DERECESİ:</a:t>
            </a:r>
          </a:p>
          <a:p>
            <a:pPr algn="just"/>
            <a:r>
              <a:rPr lang="tr-TR" sz="2400" b="1" dirty="0" smtClean="0"/>
              <a:t>Devlet memurunun atanmış olduğu kadroya bağlı olan unvan derecesidir.</a:t>
            </a:r>
          </a:p>
          <a:p>
            <a:pPr algn="just"/>
            <a:endParaRPr lang="tr-TR" sz="2400" b="1" dirty="0" smtClean="0"/>
          </a:p>
          <a:p>
            <a:pPr algn="just"/>
            <a:r>
              <a:rPr lang="tr-TR" sz="2400" b="1" dirty="0" smtClean="0"/>
              <a:t>Örnek:1</a:t>
            </a:r>
            <a:endParaRPr lang="tr-TR" sz="2400" b="1" dirty="0"/>
          </a:p>
          <a:p>
            <a:pPr algn="just"/>
            <a:r>
              <a:rPr lang="tr-TR" sz="2400" b="1" u="sng" dirty="0" smtClean="0"/>
              <a:t>ESKİ DURUMU                      :</a:t>
            </a:r>
            <a:r>
              <a:rPr lang="tr-TR" sz="2400" b="1" dirty="0" smtClean="0"/>
              <a:t>         </a:t>
            </a:r>
            <a:r>
              <a:rPr lang="tr-TR" sz="2400" b="1" u="sng" dirty="0" smtClean="0"/>
              <a:t>YENİ DURUMU                  :</a:t>
            </a:r>
          </a:p>
          <a:p>
            <a:pPr algn="just"/>
            <a:r>
              <a:rPr lang="tr-TR" sz="2400" b="1" dirty="0" smtClean="0"/>
              <a:t>Kadro     Derece     Kademe          Kadro   Derece  Kademe</a:t>
            </a:r>
          </a:p>
          <a:p>
            <a:pPr algn="just"/>
            <a:r>
              <a:rPr lang="tr-TR" sz="2400" b="1" dirty="0" smtClean="0"/>
              <a:t>    </a:t>
            </a:r>
            <a:r>
              <a:rPr lang="tr-TR" sz="2400" b="1" dirty="0" smtClean="0">
                <a:solidFill>
                  <a:srgbClr val="FF0000"/>
                </a:solidFill>
              </a:rPr>
              <a:t>6  </a:t>
            </a:r>
            <a:r>
              <a:rPr lang="tr-TR" sz="2400" b="1" dirty="0" smtClean="0"/>
              <a:t>             6                3                      </a:t>
            </a:r>
            <a:r>
              <a:rPr lang="tr-TR" sz="2400" b="1" dirty="0" smtClean="0">
                <a:solidFill>
                  <a:srgbClr val="FF0000"/>
                </a:solidFill>
              </a:rPr>
              <a:t>5  </a:t>
            </a:r>
            <a:r>
              <a:rPr lang="tr-TR" sz="2400" b="1" dirty="0" smtClean="0"/>
              <a:t>           6              3</a:t>
            </a:r>
          </a:p>
          <a:p>
            <a:pPr algn="just"/>
            <a:endParaRPr lang="tr-TR" sz="2400" b="1" dirty="0"/>
          </a:p>
          <a:p>
            <a:pPr algn="just"/>
            <a:r>
              <a:rPr lang="tr-TR" sz="2400" b="1" dirty="0" smtClean="0"/>
              <a:t>Örnek:2</a:t>
            </a:r>
          </a:p>
          <a:p>
            <a:pPr algn="just"/>
            <a:r>
              <a:rPr lang="tr-TR" sz="2400" b="1" u="sng" dirty="0" smtClean="0"/>
              <a:t>ESKİ DURUMU                        :</a:t>
            </a:r>
            <a:r>
              <a:rPr lang="tr-TR" sz="2400" b="1" dirty="0" smtClean="0"/>
              <a:t>        </a:t>
            </a:r>
            <a:r>
              <a:rPr lang="tr-TR" sz="2400" b="1" u="sng" dirty="0" smtClean="0"/>
              <a:t>YENİ DURUMU                     :</a:t>
            </a:r>
          </a:p>
          <a:p>
            <a:pPr algn="just"/>
            <a:r>
              <a:rPr lang="tr-TR" sz="2400" b="1" dirty="0" smtClean="0"/>
              <a:t>Kadro       derece     kademe         Kadro   Derece    Kademe</a:t>
            </a:r>
          </a:p>
          <a:p>
            <a:pPr algn="just"/>
            <a:r>
              <a:rPr lang="tr-TR" sz="2400" b="1" dirty="0" smtClean="0">
                <a:solidFill>
                  <a:srgbClr val="FF0000"/>
                </a:solidFill>
              </a:rPr>
              <a:t>    6  </a:t>
            </a:r>
            <a:r>
              <a:rPr lang="tr-TR" sz="2400" b="1" dirty="0" smtClean="0"/>
              <a:t>                6             3                      </a:t>
            </a:r>
            <a:r>
              <a:rPr lang="tr-TR" sz="2400" b="1" dirty="0" smtClean="0">
                <a:solidFill>
                  <a:srgbClr val="FF0000"/>
                </a:solidFill>
              </a:rPr>
              <a:t>5            5                1</a:t>
            </a:r>
            <a:endParaRPr lang="tr-TR" sz="2400" b="1" dirty="0">
              <a:solidFill>
                <a:srgbClr val="FF0000"/>
              </a:solidFill>
            </a:endParaRPr>
          </a:p>
        </p:txBody>
      </p:sp>
    </p:spTree>
    <p:extLst>
      <p:ext uri="{BB962C8B-B14F-4D97-AF65-F5344CB8AC3E}">
        <p14:creationId xmlns:p14="http://schemas.microsoft.com/office/powerpoint/2010/main" val="2488660829"/>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533378" y="225083"/>
            <a:ext cx="6780628" cy="461665"/>
          </a:xfrm>
          <a:prstGeom prst="rect">
            <a:avLst/>
          </a:prstGeom>
        </p:spPr>
        <p:txBody>
          <a:bodyPr wrap="square">
            <a:spAutoFit/>
          </a:bodyPr>
          <a:lstStyle/>
          <a:p>
            <a:r>
              <a:rPr lang="tr-TR" sz="2400" b="1" dirty="0">
                <a:solidFill>
                  <a:srgbClr val="C00000"/>
                </a:solidFill>
              </a:rPr>
              <a:t>KADRO VE TERFİ İŞLEMLERİ DAİRE BAŞKANLIĞI</a:t>
            </a:r>
            <a:endParaRPr lang="tr-TR" sz="2400" b="1" dirty="0"/>
          </a:p>
        </p:txBody>
      </p:sp>
      <p:sp>
        <p:nvSpPr>
          <p:cNvPr id="3" name="Dikdörtgen 2"/>
          <p:cNvSpPr/>
          <p:nvPr/>
        </p:nvSpPr>
        <p:spPr>
          <a:xfrm>
            <a:off x="393894" y="956604"/>
            <a:ext cx="8468753" cy="6740307"/>
          </a:xfrm>
          <a:prstGeom prst="rect">
            <a:avLst/>
          </a:prstGeom>
        </p:spPr>
        <p:txBody>
          <a:bodyPr wrap="square">
            <a:spAutoFit/>
          </a:bodyPr>
          <a:lstStyle/>
          <a:p>
            <a:pPr algn="just">
              <a:buNone/>
            </a:pPr>
            <a:r>
              <a:rPr lang="tr-TR" sz="2400" b="1" u="sng" dirty="0" smtClean="0">
                <a:solidFill>
                  <a:srgbClr val="FF0000"/>
                </a:solidFill>
              </a:rPr>
              <a:t>SINIF: </a:t>
            </a:r>
          </a:p>
          <a:p>
            <a:pPr algn="just">
              <a:buNone/>
            </a:pPr>
            <a:r>
              <a:rPr lang="tr-TR" sz="2400" b="1" dirty="0" smtClean="0"/>
              <a:t>Devlet memurlarının bulundukları unvanları birbirinden ayırmak ve hizmet durumlarını ifade etmek için farklı kategorilere göre belirlenmesidir.</a:t>
            </a:r>
            <a:endParaRPr lang="tr-TR" sz="2400" b="1" dirty="0"/>
          </a:p>
          <a:p>
            <a:pPr algn="just">
              <a:buNone/>
            </a:pPr>
            <a:endParaRPr lang="tr-TR" sz="2400" b="1" dirty="0"/>
          </a:p>
          <a:p>
            <a:pPr algn="just">
              <a:buNone/>
            </a:pPr>
            <a:r>
              <a:rPr lang="tr-TR" sz="2400" b="1" dirty="0" smtClean="0"/>
              <a:t>Örneğin: </a:t>
            </a:r>
          </a:p>
          <a:p>
            <a:pPr algn="just">
              <a:buNone/>
            </a:pPr>
            <a:endParaRPr lang="tr-TR" sz="2400" b="1" dirty="0" smtClean="0"/>
          </a:p>
          <a:p>
            <a:pPr algn="just">
              <a:buNone/>
            </a:pPr>
            <a:r>
              <a:rPr lang="tr-TR" sz="2400" b="1" dirty="0" smtClean="0"/>
              <a:t>Genel İdare Hizmetleri Sınıfı </a:t>
            </a:r>
          </a:p>
          <a:p>
            <a:pPr algn="just">
              <a:buNone/>
            </a:pPr>
            <a:endParaRPr lang="tr-TR" sz="2400" b="1" dirty="0"/>
          </a:p>
          <a:p>
            <a:pPr algn="just">
              <a:buNone/>
            </a:pPr>
            <a:r>
              <a:rPr lang="tr-TR" sz="2400" b="1" dirty="0" smtClean="0"/>
              <a:t>Teknik Hizmetler Sınıfı </a:t>
            </a:r>
          </a:p>
          <a:p>
            <a:pPr algn="just">
              <a:buNone/>
            </a:pPr>
            <a:endParaRPr lang="tr-TR" sz="2400" b="1" dirty="0"/>
          </a:p>
          <a:p>
            <a:pPr algn="just">
              <a:buNone/>
            </a:pPr>
            <a:r>
              <a:rPr lang="tr-TR" sz="2400" b="1" dirty="0" smtClean="0"/>
              <a:t>Sağlık Hizmetleri Sınıfı </a:t>
            </a:r>
          </a:p>
          <a:p>
            <a:pPr algn="just">
              <a:buNone/>
            </a:pPr>
            <a:endParaRPr lang="tr-TR" sz="2400" b="1" dirty="0"/>
          </a:p>
          <a:p>
            <a:pPr algn="just">
              <a:buNone/>
            </a:pPr>
            <a:r>
              <a:rPr lang="tr-TR" sz="2400" b="1" dirty="0" smtClean="0"/>
              <a:t>Avukatlık Hizmetleri Sınıfı</a:t>
            </a:r>
          </a:p>
          <a:p>
            <a:pPr algn="just">
              <a:buNone/>
            </a:pPr>
            <a:endParaRPr lang="tr-TR" sz="2400" b="1" dirty="0"/>
          </a:p>
          <a:p>
            <a:pPr algn="just">
              <a:buNone/>
            </a:pPr>
            <a:r>
              <a:rPr lang="tr-TR" sz="2400" b="1" dirty="0" smtClean="0"/>
              <a:t>Yardımcı Hizmetler Sınıfı </a:t>
            </a:r>
          </a:p>
          <a:p>
            <a:pPr algn="just">
              <a:buNone/>
            </a:pPr>
            <a:endParaRPr lang="tr-TR" sz="2400" b="1" u="sng" dirty="0"/>
          </a:p>
          <a:p>
            <a:pPr algn="just">
              <a:buNone/>
            </a:pPr>
            <a:endParaRPr lang="tr-TR" sz="2400" b="1" u="sng" dirty="0" smtClean="0"/>
          </a:p>
        </p:txBody>
      </p:sp>
    </p:spTree>
    <p:extLst>
      <p:ext uri="{BB962C8B-B14F-4D97-AF65-F5344CB8AC3E}">
        <p14:creationId xmlns:p14="http://schemas.microsoft.com/office/powerpoint/2010/main" val="331984747"/>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617785" y="379828"/>
            <a:ext cx="7104183" cy="461665"/>
          </a:xfrm>
          <a:prstGeom prst="rect">
            <a:avLst/>
          </a:prstGeom>
        </p:spPr>
        <p:txBody>
          <a:bodyPr wrap="square">
            <a:spAutoFit/>
          </a:bodyPr>
          <a:lstStyle/>
          <a:p>
            <a:r>
              <a:rPr lang="tr-TR" sz="2400" b="1" dirty="0">
                <a:solidFill>
                  <a:srgbClr val="C00000"/>
                </a:solidFill>
              </a:rPr>
              <a:t>KADRO VE TERFİ İŞLEMLERİ DAİRE BAŞKANLIĞI</a:t>
            </a:r>
            <a:endParaRPr lang="tr-TR" sz="2400" b="1" dirty="0"/>
          </a:p>
        </p:txBody>
      </p:sp>
      <p:sp>
        <p:nvSpPr>
          <p:cNvPr id="3" name="Dikdörtgen 2"/>
          <p:cNvSpPr/>
          <p:nvPr/>
        </p:nvSpPr>
        <p:spPr>
          <a:xfrm>
            <a:off x="393895" y="1041010"/>
            <a:ext cx="8609428" cy="6370975"/>
          </a:xfrm>
          <a:prstGeom prst="rect">
            <a:avLst/>
          </a:prstGeom>
        </p:spPr>
        <p:txBody>
          <a:bodyPr wrap="square">
            <a:spAutoFit/>
          </a:bodyPr>
          <a:lstStyle/>
          <a:p>
            <a:pPr algn="just">
              <a:buNone/>
            </a:pPr>
            <a:r>
              <a:rPr lang="tr-TR" sz="2400" b="1" dirty="0" smtClean="0">
                <a:solidFill>
                  <a:srgbClr val="FF0000"/>
                </a:solidFill>
              </a:rPr>
              <a:t>EK GÖSTERGE:</a:t>
            </a:r>
          </a:p>
          <a:p>
            <a:pPr algn="just">
              <a:buNone/>
            </a:pPr>
            <a:r>
              <a:rPr lang="tr-TR" sz="2400" b="1" dirty="0" smtClean="0"/>
              <a:t>Devlet memurlarının aylıklarında, ve emekli ikramiyelerinde belirleyici unsur olup </a:t>
            </a:r>
            <a:r>
              <a:rPr lang="tr-TR" sz="2400" b="1" dirty="0"/>
              <a:t>ilave olarak aylığında artış </a:t>
            </a:r>
            <a:r>
              <a:rPr lang="tr-TR" sz="2400" b="1" dirty="0" smtClean="0"/>
              <a:t>sağlanmasıdır.</a:t>
            </a:r>
          </a:p>
          <a:p>
            <a:pPr algn="just">
              <a:buNone/>
            </a:pPr>
            <a:endParaRPr lang="tr-TR" sz="2400" b="1" dirty="0"/>
          </a:p>
          <a:p>
            <a:pPr algn="just">
              <a:buNone/>
            </a:pPr>
            <a:r>
              <a:rPr lang="tr-TR" sz="2400" b="1" dirty="0" smtClean="0"/>
              <a:t>ÖRNEK:</a:t>
            </a:r>
          </a:p>
          <a:p>
            <a:pPr algn="just">
              <a:buNone/>
            </a:pPr>
            <a:endParaRPr lang="tr-TR" sz="2400" b="1" dirty="0"/>
          </a:p>
          <a:p>
            <a:pPr algn="just">
              <a:buNone/>
            </a:pPr>
            <a:r>
              <a:rPr lang="tr-TR" sz="2400" b="1" u="sng" dirty="0" smtClean="0"/>
              <a:t>ESKİ DURUMU                              :</a:t>
            </a:r>
            <a:r>
              <a:rPr lang="tr-TR" sz="2400" b="1" dirty="0" smtClean="0"/>
              <a:t>   </a:t>
            </a:r>
            <a:r>
              <a:rPr lang="tr-TR" sz="2400" b="1" u="sng" dirty="0" smtClean="0"/>
              <a:t>YENİ DURUMU                      :</a:t>
            </a:r>
          </a:p>
          <a:p>
            <a:pPr algn="just">
              <a:buNone/>
            </a:pPr>
            <a:r>
              <a:rPr lang="tr-TR" sz="2400" b="1" dirty="0" smtClean="0"/>
              <a:t>Derece   Kademe     Ek gösterge    Derece Kademe Ek gösterge</a:t>
            </a:r>
          </a:p>
          <a:p>
            <a:pPr algn="just">
              <a:buNone/>
            </a:pPr>
            <a:r>
              <a:rPr lang="tr-TR" sz="2400" b="1" dirty="0" smtClean="0"/>
              <a:t>       4              3               </a:t>
            </a:r>
            <a:r>
              <a:rPr lang="tr-TR" sz="2400" b="1" dirty="0" smtClean="0">
                <a:solidFill>
                  <a:srgbClr val="FF0000"/>
                </a:solidFill>
              </a:rPr>
              <a:t>+650</a:t>
            </a:r>
            <a:r>
              <a:rPr lang="tr-TR" sz="2400" b="1" dirty="0" smtClean="0"/>
              <a:t>                 3            1             </a:t>
            </a:r>
            <a:r>
              <a:rPr lang="tr-TR" sz="2400" b="1" dirty="0" smtClean="0">
                <a:solidFill>
                  <a:srgbClr val="FF0000"/>
                </a:solidFill>
              </a:rPr>
              <a:t>+800</a:t>
            </a:r>
          </a:p>
          <a:p>
            <a:pPr algn="just">
              <a:buNone/>
            </a:pPr>
            <a:endParaRPr lang="tr-TR" sz="2400" b="1" dirty="0" smtClean="0">
              <a:solidFill>
                <a:srgbClr val="FF0000"/>
              </a:solidFill>
            </a:endParaRPr>
          </a:p>
          <a:p>
            <a:pPr algn="just">
              <a:buNone/>
            </a:pPr>
            <a:r>
              <a:rPr lang="tr-TR" sz="2400" b="1" dirty="0" smtClean="0">
                <a:solidFill>
                  <a:srgbClr val="FF0000"/>
                </a:solidFill>
              </a:rPr>
              <a:t>EMSAL :</a:t>
            </a:r>
          </a:p>
          <a:p>
            <a:pPr algn="just">
              <a:buNone/>
            </a:pPr>
            <a:endParaRPr lang="tr-TR" sz="2400" b="1" dirty="0">
              <a:solidFill>
                <a:srgbClr val="FF0000"/>
              </a:solidFill>
            </a:endParaRPr>
          </a:p>
          <a:p>
            <a:pPr algn="just">
              <a:buNone/>
            </a:pPr>
            <a:r>
              <a:rPr lang="tr-TR" sz="2400" b="1" dirty="0" smtClean="0"/>
              <a:t>Memuriyette iken üst öğrenimi tamamlayan memurun, aynı öğrenimini tahsile ara vermeden başlayan ve öğrenimini normal süresi içinde bitirdikten sonra memuriyete giren kişidir.</a:t>
            </a:r>
            <a:endParaRPr lang="tr-TR" sz="2400" b="1" dirty="0"/>
          </a:p>
          <a:p>
            <a:pPr algn="just">
              <a:buNone/>
            </a:pPr>
            <a:endParaRPr lang="tr-TR" sz="2400" b="1" dirty="0" smtClean="0">
              <a:solidFill>
                <a:srgbClr val="FF0000"/>
              </a:solidFill>
            </a:endParaRPr>
          </a:p>
          <a:p>
            <a:pPr algn="just">
              <a:buNone/>
            </a:pPr>
            <a:endParaRPr lang="tr-TR" sz="2400" b="1" dirty="0">
              <a:solidFill>
                <a:srgbClr val="FF0000"/>
              </a:solidFill>
            </a:endParaRPr>
          </a:p>
        </p:txBody>
      </p:sp>
    </p:spTree>
    <p:extLst>
      <p:ext uri="{BB962C8B-B14F-4D97-AF65-F5344CB8AC3E}">
        <p14:creationId xmlns:p14="http://schemas.microsoft.com/office/powerpoint/2010/main" val="2814183956"/>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Özel Tasarım">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Belge" ma:contentTypeID="0x01010051D7C39C1B8B0C418611E891EFC7D9C8" ma:contentTypeVersion="1" ma:contentTypeDescription="Yeni belge oluşturun." ma:contentTypeScope="" ma:versionID="c66a8c4b848cc5315524a28821a485db">
  <xsd:schema xmlns:xsd="http://www.w3.org/2001/XMLSchema" xmlns:xs="http://www.w3.org/2001/XMLSchema" xmlns:p="http://schemas.microsoft.com/office/2006/metadata/properties" xmlns:ns1="http://schemas.microsoft.com/sharepoint/v3" targetNamespace="http://schemas.microsoft.com/office/2006/metadata/properties" ma:root="true" ma:fieldsID="14d4e3fdf9f7a112181f73f79ec0ec65"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Zamanlama Başlangıç Tarihi" ma:description="Zamanlama Başlangıç Tarihi, Yayımlama özelliği tarafından oluşturulan bir site sütunudur. Bu sütun, bu sayfanın site ziyaretçilerine ilk kez görüntüleneceği tarih ve zamanı belirtmek için kullanılır." ma:internalName="PublishingStartDate">
      <xsd:simpleType>
        <xsd:restriction base="dms:Unknown"/>
      </xsd:simpleType>
    </xsd:element>
    <xsd:element name="PublishingExpirationDate" ma:index="9" nillable="true" ma:displayName="Zamanlama Bitiş Tarihi" ma:description="Zamanlama Bitiş Tarihi, Yayımlama özelliği tarafından oluşturulan bir site sütunudur. Bu sütun, bu sayfanın site ziyaretçilerine artık görüntülenmeyeceği tarih ve zamanı belirtmek için kullanılır."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çerik Türü"/>
        <xsd:element ref="dc:title" minOccurs="0" maxOccurs="1" ma:index="4" ma:displayName="Başlı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E36CF686-A602-4C36-A24D-BA91BDDA5DAD}"/>
</file>

<file path=customXml/itemProps2.xml><?xml version="1.0" encoding="utf-8"?>
<ds:datastoreItem xmlns:ds="http://schemas.openxmlformats.org/officeDocument/2006/customXml" ds:itemID="{9035C2FA-FCC8-442F-B3B0-04D6D48E9D88}"/>
</file>

<file path=customXml/itemProps3.xml><?xml version="1.0" encoding="utf-8"?>
<ds:datastoreItem xmlns:ds="http://schemas.openxmlformats.org/officeDocument/2006/customXml" ds:itemID="{51ABCD0A-FC9A-4640-9652-C99DA39D59D0}"/>
</file>

<file path=docProps/app.xml><?xml version="1.0" encoding="utf-8"?>
<Properties xmlns="http://schemas.openxmlformats.org/officeDocument/2006/extended-properties" xmlns:vt="http://schemas.openxmlformats.org/officeDocument/2006/docPropsVTypes">
  <Template/>
  <TotalTime>9082</TotalTime>
  <Words>3608</Words>
  <Application>Microsoft Office PowerPoint</Application>
  <PresentationFormat>Ekran Gösterisi (4:3)</PresentationFormat>
  <Paragraphs>841</Paragraphs>
  <Slides>44</Slides>
  <Notes>3</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44</vt:i4>
      </vt:variant>
    </vt:vector>
  </HeadingPairs>
  <TitlesOfParts>
    <vt:vector size="50" baseType="lpstr">
      <vt:lpstr>Arial</vt:lpstr>
      <vt:lpstr>Calibri</vt:lpstr>
      <vt:lpstr>Calibri Light</vt:lpstr>
      <vt:lpstr>Times New Roman</vt:lpstr>
      <vt:lpstr>Wingdings</vt:lpstr>
      <vt:lpstr>Özel Tasarım</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Aile Çiftçiliği Çerçeve Sunumu</dc:title>
  <dc:creator>YILDIRIM</dc:creator>
  <cp:lastModifiedBy>merve ipekli</cp:lastModifiedBy>
  <cp:revision>1320</cp:revision>
  <cp:lastPrinted>2014-10-13T07:22:10Z</cp:lastPrinted>
  <dcterms:created xsi:type="dcterms:W3CDTF">2014-08-15T06:23:58Z</dcterms:created>
  <dcterms:modified xsi:type="dcterms:W3CDTF">2021-11-14T13:37:33Z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0x01010051D7C39C1B8B0C418611E891EFC7D9C8</vt:lpwstr>
  </property>
</Properties>
</file>