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335" r:id="rId2"/>
    <p:sldId id="333" r:id="rId3"/>
    <p:sldId id="304" r:id="rId4"/>
    <p:sldId id="307" r:id="rId5"/>
    <p:sldId id="329" r:id="rId6"/>
    <p:sldId id="325" r:id="rId7"/>
    <p:sldId id="326" r:id="rId8"/>
    <p:sldId id="327" r:id="rId9"/>
    <p:sldId id="339" r:id="rId10"/>
    <p:sldId id="340" r:id="rId11"/>
    <p:sldId id="341" r:id="rId12"/>
    <p:sldId id="261" r:id="rId13"/>
  </p:sldIdLst>
  <p:sldSz cx="12192000" cy="6858000"/>
  <p:notesSz cx="6669088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0D15"/>
    <a:srgbClr val="DE0615"/>
    <a:srgbClr val="DE0515"/>
    <a:srgbClr val="FF8585"/>
    <a:srgbClr val="FFC9C9"/>
    <a:srgbClr val="FAD2BC"/>
    <a:srgbClr val="FFC5C5"/>
    <a:srgbClr val="F6E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34" autoAdjust="0"/>
    <p:restoredTop sz="94660"/>
  </p:normalViewPr>
  <p:slideViewPr>
    <p:cSldViewPr snapToGrid="0">
      <p:cViewPr varScale="1">
        <p:scale>
          <a:sx n="79" d="100"/>
          <a:sy n="79" d="100"/>
        </p:scale>
        <p:origin x="96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1B1B8-2960-4472-80EE-1854B9565309}" type="datetimeFigureOut">
              <a:rPr lang="tr-TR" smtClean="0"/>
              <a:t>23.02.2024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776866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9A1E2-7B15-4CE2-BFF1-36271B1AC5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1369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4007D-2EB2-45A5-816A-E325D10DC48F}" type="datetimeFigureOut">
              <a:rPr lang="tr-TR" smtClean="0"/>
              <a:t>23.02.2024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606E-982D-4FB0-B3BC-46D79A10BD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7592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4007D-2EB2-45A5-816A-E325D10DC48F}" type="datetimeFigureOut">
              <a:rPr lang="tr-TR" smtClean="0"/>
              <a:t>23.02.2024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606E-982D-4FB0-B3BC-46D79A10BD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34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4007D-2EB2-45A5-816A-E325D10DC48F}" type="datetimeFigureOut">
              <a:rPr lang="tr-TR" smtClean="0"/>
              <a:t>23.02.2024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606E-982D-4FB0-B3BC-46D79A10BD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5284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4007D-2EB2-45A5-816A-E325D10DC48F}" type="datetimeFigureOut">
              <a:rPr lang="tr-TR" smtClean="0"/>
              <a:t>23.02.2024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606E-982D-4FB0-B3BC-46D79A10BD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5966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4007D-2EB2-45A5-816A-E325D10DC48F}" type="datetimeFigureOut">
              <a:rPr lang="tr-TR" smtClean="0"/>
              <a:t>23.02.2024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606E-982D-4FB0-B3BC-46D79A10BD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724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4007D-2EB2-45A5-816A-E325D10DC48F}" type="datetimeFigureOut">
              <a:rPr lang="tr-TR" smtClean="0"/>
              <a:t>23.02.2024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606E-982D-4FB0-B3BC-46D79A10BD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673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4007D-2EB2-45A5-816A-E325D10DC48F}" type="datetimeFigureOut">
              <a:rPr lang="tr-TR" smtClean="0"/>
              <a:t>23.02.2024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606E-982D-4FB0-B3BC-46D79A10BD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9634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4007D-2EB2-45A5-816A-E325D10DC48F}" type="datetimeFigureOut">
              <a:rPr lang="tr-TR" smtClean="0"/>
              <a:t>23.02.2024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606E-982D-4FB0-B3BC-46D79A10BD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6958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4007D-2EB2-45A5-816A-E325D10DC48F}" type="datetimeFigureOut">
              <a:rPr lang="tr-TR" smtClean="0"/>
              <a:t>23.02.2024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606E-982D-4FB0-B3BC-46D79A10BD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7642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4007D-2EB2-45A5-816A-E325D10DC48F}" type="datetimeFigureOut">
              <a:rPr lang="tr-TR" smtClean="0"/>
              <a:t>23.02.2024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606E-982D-4FB0-B3BC-46D79A10BD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1015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4007D-2EB2-45A5-816A-E325D10DC48F}" type="datetimeFigureOut">
              <a:rPr lang="tr-TR" smtClean="0"/>
              <a:t>23.02.2024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606E-982D-4FB0-B3BC-46D79A10BD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2276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4007D-2EB2-45A5-816A-E325D10DC48F}" type="datetimeFigureOut">
              <a:rPr lang="tr-TR" smtClean="0"/>
              <a:t>23.02.2024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2606E-982D-4FB0-B3BC-46D79A10BD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303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taj@tarimorman.gov.tr" TargetMode="Externa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ft Background Images - Free Download on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524"/>
            <a:ext cx="12192000" cy="691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5413762" y="633734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DC0D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Şubat - 2024</a:t>
            </a:r>
          </a:p>
        </p:txBody>
      </p:sp>
      <p:sp>
        <p:nvSpPr>
          <p:cNvPr id="9" name="Unvan 1"/>
          <p:cNvSpPr txBox="1">
            <a:spLocks/>
          </p:cNvSpPr>
          <p:nvPr/>
        </p:nvSpPr>
        <p:spPr>
          <a:xfrm>
            <a:off x="980342" y="3538069"/>
            <a:ext cx="10231316" cy="24708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Yetenek Yönetimi ve Eğitim Daire Başkanlığı</a:t>
            </a:r>
          </a:p>
          <a:p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Staj ve Yetenek Kazanımı Çalışma Grubu </a:t>
            </a:r>
          </a:p>
          <a:p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435" y="377222"/>
            <a:ext cx="3127131" cy="312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36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373"/>
            <a:ext cx="12192000" cy="53868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6" y="58128"/>
            <a:ext cx="1352550" cy="1352550"/>
          </a:xfrm>
          <a:prstGeom prst="rect">
            <a:avLst/>
          </a:prstGeom>
        </p:spPr>
      </p:pic>
      <p:sp>
        <p:nvSpPr>
          <p:cNvPr id="13" name="object 15"/>
          <p:cNvSpPr txBox="1">
            <a:spLocks noGrp="1"/>
          </p:cNvSpPr>
          <p:nvPr>
            <p:ph type="ftr" sz="quarter" idx="4294967295"/>
          </p:nvPr>
        </p:nvSpPr>
        <p:spPr>
          <a:xfrm>
            <a:off x="9565011" y="6516941"/>
            <a:ext cx="1754982" cy="157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tr-TR" sz="1200" spc="5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Personel Genel Müdürlüğü</a:t>
            </a:r>
            <a:endParaRPr sz="12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bject 3"/>
          <p:cNvSpPr/>
          <p:nvPr/>
        </p:nvSpPr>
        <p:spPr>
          <a:xfrm>
            <a:off x="1438275" y="1505929"/>
            <a:ext cx="250191" cy="744220"/>
          </a:xfrm>
          <a:custGeom>
            <a:avLst/>
            <a:gdLst/>
            <a:ahLst/>
            <a:cxnLst/>
            <a:rect l="l" t="t" r="r" b="b"/>
            <a:pathLst>
              <a:path w="300355" h="744219">
                <a:moveTo>
                  <a:pt x="0" y="0"/>
                </a:moveTo>
                <a:lnTo>
                  <a:pt x="0" y="743712"/>
                </a:lnTo>
                <a:lnTo>
                  <a:pt x="276402" y="584708"/>
                </a:lnTo>
                <a:lnTo>
                  <a:pt x="286158" y="577078"/>
                </a:lnTo>
                <a:lnTo>
                  <a:pt x="293677" y="567102"/>
                </a:lnTo>
                <a:lnTo>
                  <a:pt x="298516" y="555579"/>
                </a:lnTo>
                <a:lnTo>
                  <a:pt x="300228" y="543306"/>
                </a:lnTo>
                <a:lnTo>
                  <a:pt x="300228" y="200406"/>
                </a:lnTo>
                <a:lnTo>
                  <a:pt x="276402" y="159004"/>
                </a:lnTo>
                <a:lnTo>
                  <a:pt x="0" y="0"/>
                </a:lnTo>
                <a:close/>
              </a:path>
            </a:pathLst>
          </a:custGeom>
          <a:solidFill>
            <a:srgbClr val="DE06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/>
          <p:cNvSpPr/>
          <p:nvPr/>
        </p:nvSpPr>
        <p:spPr>
          <a:xfrm>
            <a:off x="1438275" y="2582936"/>
            <a:ext cx="250190" cy="2844165"/>
          </a:xfrm>
          <a:custGeom>
            <a:avLst/>
            <a:gdLst/>
            <a:ahLst/>
            <a:cxnLst/>
            <a:rect l="l" t="t" r="r" b="b"/>
            <a:pathLst>
              <a:path w="250190" h="2844165">
                <a:moveTo>
                  <a:pt x="249936" y="0"/>
                </a:moveTo>
                <a:lnTo>
                  <a:pt x="0" y="0"/>
                </a:lnTo>
                <a:lnTo>
                  <a:pt x="0" y="2843784"/>
                </a:lnTo>
                <a:lnTo>
                  <a:pt x="249936" y="2843784"/>
                </a:lnTo>
                <a:lnTo>
                  <a:pt x="249936" y="0"/>
                </a:lnTo>
                <a:close/>
              </a:path>
            </a:pathLst>
          </a:custGeom>
          <a:solidFill>
            <a:srgbClr val="DE06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"/>
          <p:cNvSpPr txBox="1"/>
          <p:nvPr/>
        </p:nvSpPr>
        <p:spPr>
          <a:xfrm>
            <a:off x="1826899" y="2409813"/>
            <a:ext cx="9013825" cy="2759730"/>
          </a:xfrm>
          <a:prstGeom prst="rect">
            <a:avLst/>
          </a:prstGeom>
          <a:solidFill>
            <a:srgbClr val="7E7E7E">
              <a:alpha val="5882"/>
            </a:srgbClr>
          </a:solidFill>
        </p:spPr>
        <p:txBody>
          <a:bodyPr vert="horz" wrap="square" lIns="0" tIns="172720" rIns="0" bIns="0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Stajyerin kabul edilmesi sonrası öğrenim gördüğü kuruma resmi yazı ile bildirilmesi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Staj başlangıcında stajyer ile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sözleşme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imzalanması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Stajyerin sigorta işlemini öğrenim gördüğü kurum tarafından yapıldığının kontrol edilmesi</a:t>
            </a:r>
          </a:p>
          <a:p>
            <a:pPr lvl="0" algn="just"/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4"/>
          <p:cNvSpPr txBox="1">
            <a:spLocks/>
          </p:cNvSpPr>
          <p:nvPr/>
        </p:nvSpPr>
        <p:spPr>
          <a:xfrm>
            <a:off x="1889652" y="1560217"/>
            <a:ext cx="8401830" cy="68993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tr-TR" sz="4400" dirty="0">
                <a:uFill>
                  <a:solidFill>
                    <a:srgbClr val="0E1539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Dikkat Edilmesi Gereken Hususlar</a:t>
            </a:r>
            <a:endParaRPr lang="tr-T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95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373"/>
            <a:ext cx="12192000" cy="53868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6" y="58128"/>
            <a:ext cx="1352550" cy="1352550"/>
          </a:xfrm>
          <a:prstGeom prst="rect">
            <a:avLst/>
          </a:prstGeom>
        </p:spPr>
      </p:pic>
      <p:sp>
        <p:nvSpPr>
          <p:cNvPr id="13" name="object 15"/>
          <p:cNvSpPr txBox="1">
            <a:spLocks noGrp="1"/>
          </p:cNvSpPr>
          <p:nvPr>
            <p:ph type="ftr" sz="quarter" idx="4294967295"/>
          </p:nvPr>
        </p:nvSpPr>
        <p:spPr>
          <a:xfrm>
            <a:off x="9565011" y="6516941"/>
            <a:ext cx="1754982" cy="157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tr-TR" sz="1200" spc="5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Personel Genel Müdürlüğü</a:t>
            </a:r>
            <a:endParaRPr sz="12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bject 3"/>
          <p:cNvSpPr/>
          <p:nvPr/>
        </p:nvSpPr>
        <p:spPr>
          <a:xfrm>
            <a:off x="1438275" y="1505929"/>
            <a:ext cx="250191" cy="744220"/>
          </a:xfrm>
          <a:custGeom>
            <a:avLst/>
            <a:gdLst/>
            <a:ahLst/>
            <a:cxnLst/>
            <a:rect l="l" t="t" r="r" b="b"/>
            <a:pathLst>
              <a:path w="300355" h="744219">
                <a:moveTo>
                  <a:pt x="0" y="0"/>
                </a:moveTo>
                <a:lnTo>
                  <a:pt x="0" y="743712"/>
                </a:lnTo>
                <a:lnTo>
                  <a:pt x="276402" y="584708"/>
                </a:lnTo>
                <a:lnTo>
                  <a:pt x="286158" y="577078"/>
                </a:lnTo>
                <a:lnTo>
                  <a:pt x="293677" y="567102"/>
                </a:lnTo>
                <a:lnTo>
                  <a:pt x="298516" y="555579"/>
                </a:lnTo>
                <a:lnTo>
                  <a:pt x="300228" y="543306"/>
                </a:lnTo>
                <a:lnTo>
                  <a:pt x="300228" y="200406"/>
                </a:lnTo>
                <a:lnTo>
                  <a:pt x="276402" y="159004"/>
                </a:lnTo>
                <a:lnTo>
                  <a:pt x="0" y="0"/>
                </a:lnTo>
                <a:close/>
              </a:path>
            </a:pathLst>
          </a:custGeom>
          <a:solidFill>
            <a:srgbClr val="DE06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/>
          <p:cNvSpPr/>
          <p:nvPr/>
        </p:nvSpPr>
        <p:spPr>
          <a:xfrm>
            <a:off x="1438275" y="2582936"/>
            <a:ext cx="250190" cy="2844165"/>
          </a:xfrm>
          <a:custGeom>
            <a:avLst/>
            <a:gdLst/>
            <a:ahLst/>
            <a:cxnLst/>
            <a:rect l="l" t="t" r="r" b="b"/>
            <a:pathLst>
              <a:path w="250190" h="2844165">
                <a:moveTo>
                  <a:pt x="249936" y="0"/>
                </a:moveTo>
                <a:lnTo>
                  <a:pt x="0" y="0"/>
                </a:lnTo>
                <a:lnTo>
                  <a:pt x="0" y="2843784"/>
                </a:lnTo>
                <a:lnTo>
                  <a:pt x="249936" y="2843784"/>
                </a:lnTo>
                <a:lnTo>
                  <a:pt x="249936" y="0"/>
                </a:lnTo>
                <a:close/>
              </a:path>
            </a:pathLst>
          </a:custGeom>
          <a:solidFill>
            <a:srgbClr val="DE06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"/>
          <p:cNvSpPr txBox="1"/>
          <p:nvPr/>
        </p:nvSpPr>
        <p:spPr>
          <a:xfrm>
            <a:off x="1889652" y="2594218"/>
            <a:ext cx="9013825" cy="2328843"/>
          </a:xfrm>
          <a:prstGeom prst="rect">
            <a:avLst/>
          </a:prstGeom>
          <a:solidFill>
            <a:srgbClr val="7E7E7E">
              <a:alpha val="5882"/>
            </a:srgbClr>
          </a:solidFill>
        </p:spPr>
        <p:txBody>
          <a:bodyPr vert="horz" wrap="square" lIns="0" tIns="172720" rIns="0" bIns="0" rtlCol="0">
            <a:spAutoFit/>
          </a:bodyPr>
          <a:lstStyle/>
          <a:p>
            <a:pPr lvl="0" algn="just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e-posta adresi: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staj@tarimorman.gov.tr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Çiğdem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Aralıoğlu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Dahili: 3142</a:t>
            </a:r>
          </a:p>
          <a:p>
            <a:pPr lvl="0" algn="just"/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Seher Akçay		Dahili: 2097</a:t>
            </a:r>
          </a:p>
        </p:txBody>
      </p:sp>
      <p:sp>
        <p:nvSpPr>
          <p:cNvPr id="12" name="object 4"/>
          <p:cNvSpPr txBox="1">
            <a:spLocks/>
          </p:cNvSpPr>
          <p:nvPr/>
        </p:nvSpPr>
        <p:spPr>
          <a:xfrm>
            <a:off x="1889652" y="1560217"/>
            <a:ext cx="8401830" cy="68993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tr-TR" sz="4400" dirty="0">
                <a:uFill>
                  <a:solidFill>
                    <a:srgbClr val="0E1539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İletişim</a:t>
            </a:r>
            <a:endParaRPr lang="tr-T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94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5"/>
          <p:cNvSpPr/>
          <p:nvPr/>
        </p:nvSpPr>
        <p:spPr>
          <a:xfrm>
            <a:off x="1698308" y="1189832"/>
            <a:ext cx="8795385" cy="4996180"/>
          </a:xfrm>
          <a:custGeom>
            <a:avLst/>
            <a:gdLst/>
            <a:ahLst/>
            <a:cxnLst/>
            <a:rect l="l" t="t" r="r" b="b"/>
            <a:pathLst>
              <a:path w="8795385" h="4996180">
                <a:moveTo>
                  <a:pt x="0" y="4995672"/>
                </a:moveTo>
                <a:lnTo>
                  <a:pt x="8795004" y="4995672"/>
                </a:lnTo>
                <a:lnTo>
                  <a:pt x="8795004" y="0"/>
                </a:lnTo>
                <a:lnTo>
                  <a:pt x="0" y="0"/>
                </a:lnTo>
                <a:lnTo>
                  <a:pt x="0" y="4995672"/>
                </a:lnTo>
                <a:close/>
              </a:path>
            </a:pathLst>
          </a:custGeom>
          <a:ln w="19811">
            <a:solidFill>
              <a:srgbClr val="DC0D1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DE0615"/>
              </a:solidFill>
            </a:endParaRPr>
          </a:p>
        </p:txBody>
      </p:sp>
      <p:sp>
        <p:nvSpPr>
          <p:cNvPr id="10" name="Unvan 1"/>
          <p:cNvSpPr txBox="1">
            <a:spLocks/>
          </p:cNvSpPr>
          <p:nvPr/>
        </p:nvSpPr>
        <p:spPr>
          <a:xfrm>
            <a:off x="1698308" y="4617741"/>
            <a:ext cx="8795385" cy="10532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400" b="1" dirty="0">
                <a:solidFill>
                  <a:srgbClr val="DC0D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ARZ EDERİM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435" y="1464234"/>
            <a:ext cx="3127131" cy="3127131"/>
          </a:xfrm>
          <a:prstGeom prst="rect">
            <a:avLst/>
          </a:prstGeom>
        </p:spPr>
      </p:pic>
      <p:sp>
        <p:nvSpPr>
          <p:cNvPr id="4" name="Yuvarlatılmış Dikdörtgen 3"/>
          <p:cNvSpPr/>
          <p:nvPr/>
        </p:nvSpPr>
        <p:spPr>
          <a:xfrm>
            <a:off x="4495800" y="829953"/>
            <a:ext cx="3200400" cy="497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4361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Resi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373"/>
            <a:ext cx="12192000" cy="53868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6" y="58128"/>
            <a:ext cx="1352550" cy="1352550"/>
          </a:xfrm>
          <a:prstGeom prst="rect">
            <a:avLst/>
          </a:prstGeom>
        </p:spPr>
      </p:pic>
      <p:sp>
        <p:nvSpPr>
          <p:cNvPr id="10" name="object 4"/>
          <p:cNvSpPr txBox="1">
            <a:spLocks/>
          </p:cNvSpPr>
          <p:nvPr/>
        </p:nvSpPr>
        <p:spPr>
          <a:xfrm>
            <a:off x="1889651" y="1521982"/>
            <a:ext cx="6199272" cy="68993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tr-TR" sz="4400" dirty="0">
                <a:uFill>
                  <a:solidFill>
                    <a:srgbClr val="0E1539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Kimler Staj Yapabilir</a:t>
            </a:r>
            <a:endParaRPr lang="tr-T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2"/>
          <p:cNvSpPr txBox="1"/>
          <p:nvPr/>
        </p:nvSpPr>
        <p:spPr>
          <a:xfrm>
            <a:off x="1889651" y="3425372"/>
            <a:ext cx="9013825" cy="1159292"/>
          </a:xfrm>
          <a:prstGeom prst="rect">
            <a:avLst/>
          </a:prstGeom>
          <a:solidFill>
            <a:srgbClr val="7E7E7E">
              <a:alpha val="5882"/>
            </a:srgbClr>
          </a:solidFill>
        </p:spPr>
        <p:txBody>
          <a:bodyPr vert="horz" wrap="square" lIns="0" tIns="172720" rIns="0" bIns="0" rtlCol="0">
            <a:spAutoFit/>
          </a:bodyPr>
          <a:lstStyle/>
          <a:p>
            <a:pPr lvl="0" algn="just"/>
            <a:r>
              <a:rPr lang="tr-TR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Tarım ve orman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ile ilgili </a:t>
            </a:r>
            <a:r>
              <a:rPr lang="tr-TR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mesleki ve teknik okullarda okuyan l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ise ve </a:t>
            </a:r>
            <a:r>
              <a:rPr lang="tr-TR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üniversite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öğrencileri</a:t>
            </a:r>
          </a:p>
        </p:txBody>
      </p:sp>
      <p:sp>
        <p:nvSpPr>
          <p:cNvPr id="13" name="object 15"/>
          <p:cNvSpPr txBox="1">
            <a:spLocks noGrp="1"/>
          </p:cNvSpPr>
          <p:nvPr>
            <p:ph type="ftr" sz="quarter" idx="4294967295"/>
          </p:nvPr>
        </p:nvSpPr>
        <p:spPr>
          <a:xfrm>
            <a:off x="9565011" y="6516941"/>
            <a:ext cx="1754982" cy="157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tr-TR" sz="1200" spc="5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Personel Genel Müdürlüğü</a:t>
            </a:r>
            <a:endParaRPr sz="12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bject 3"/>
          <p:cNvSpPr/>
          <p:nvPr/>
        </p:nvSpPr>
        <p:spPr>
          <a:xfrm>
            <a:off x="1438275" y="1505929"/>
            <a:ext cx="250191" cy="744220"/>
          </a:xfrm>
          <a:custGeom>
            <a:avLst/>
            <a:gdLst/>
            <a:ahLst/>
            <a:cxnLst/>
            <a:rect l="l" t="t" r="r" b="b"/>
            <a:pathLst>
              <a:path w="300355" h="744219">
                <a:moveTo>
                  <a:pt x="0" y="0"/>
                </a:moveTo>
                <a:lnTo>
                  <a:pt x="0" y="743712"/>
                </a:lnTo>
                <a:lnTo>
                  <a:pt x="276402" y="584708"/>
                </a:lnTo>
                <a:lnTo>
                  <a:pt x="286158" y="577078"/>
                </a:lnTo>
                <a:lnTo>
                  <a:pt x="293677" y="567102"/>
                </a:lnTo>
                <a:lnTo>
                  <a:pt x="298516" y="555579"/>
                </a:lnTo>
                <a:lnTo>
                  <a:pt x="300228" y="543306"/>
                </a:lnTo>
                <a:lnTo>
                  <a:pt x="300228" y="200406"/>
                </a:lnTo>
                <a:lnTo>
                  <a:pt x="276402" y="159004"/>
                </a:lnTo>
                <a:lnTo>
                  <a:pt x="0" y="0"/>
                </a:lnTo>
                <a:close/>
              </a:path>
            </a:pathLst>
          </a:custGeom>
          <a:solidFill>
            <a:srgbClr val="DE06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/>
          <p:cNvSpPr/>
          <p:nvPr/>
        </p:nvSpPr>
        <p:spPr>
          <a:xfrm>
            <a:off x="1438275" y="2582936"/>
            <a:ext cx="250190" cy="2844165"/>
          </a:xfrm>
          <a:custGeom>
            <a:avLst/>
            <a:gdLst/>
            <a:ahLst/>
            <a:cxnLst/>
            <a:rect l="l" t="t" r="r" b="b"/>
            <a:pathLst>
              <a:path w="250190" h="2844165">
                <a:moveTo>
                  <a:pt x="249936" y="0"/>
                </a:moveTo>
                <a:lnTo>
                  <a:pt x="0" y="0"/>
                </a:lnTo>
                <a:lnTo>
                  <a:pt x="0" y="2843784"/>
                </a:lnTo>
                <a:lnTo>
                  <a:pt x="249936" y="2843784"/>
                </a:lnTo>
                <a:lnTo>
                  <a:pt x="249936" y="0"/>
                </a:lnTo>
                <a:close/>
              </a:path>
            </a:pathLst>
          </a:custGeom>
          <a:solidFill>
            <a:srgbClr val="DE061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374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Resi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373"/>
            <a:ext cx="12192000" cy="53868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6" y="58128"/>
            <a:ext cx="1352550" cy="1352550"/>
          </a:xfrm>
          <a:prstGeom prst="rect">
            <a:avLst/>
          </a:prstGeom>
        </p:spPr>
      </p:pic>
      <p:sp>
        <p:nvSpPr>
          <p:cNvPr id="10" name="object 4"/>
          <p:cNvSpPr txBox="1">
            <a:spLocks/>
          </p:cNvSpPr>
          <p:nvPr/>
        </p:nvSpPr>
        <p:spPr>
          <a:xfrm>
            <a:off x="1889651" y="1521982"/>
            <a:ext cx="2541671" cy="68993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tr-TR" sz="4400" dirty="0">
                <a:uFill>
                  <a:solidFill>
                    <a:srgbClr val="0E1539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Mevzuat</a:t>
            </a:r>
            <a:endParaRPr lang="tr-T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2"/>
          <p:cNvSpPr txBox="1"/>
          <p:nvPr/>
        </p:nvSpPr>
        <p:spPr>
          <a:xfrm>
            <a:off x="1889651" y="3179151"/>
            <a:ext cx="9013825" cy="1651734"/>
          </a:xfrm>
          <a:prstGeom prst="rect">
            <a:avLst/>
          </a:prstGeom>
          <a:solidFill>
            <a:srgbClr val="7E7E7E">
              <a:alpha val="5882"/>
            </a:srgbClr>
          </a:solidFill>
        </p:spPr>
        <p:txBody>
          <a:bodyPr vert="horz" wrap="square" lIns="0" tIns="172720" rIns="0" bIns="0" rtlCol="0">
            <a:spAutoFit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3308 Sayılı Mesleki Eğitim Kanunu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CB Ulusal Staj Programı Uygulama Yönergesi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Bakanlığımız Staj Yönergesi </a:t>
            </a:r>
          </a:p>
        </p:txBody>
      </p:sp>
      <p:sp>
        <p:nvSpPr>
          <p:cNvPr id="13" name="object 15"/>
          <p:cNvSpPr txBox="1">
            <a:spLocks noGrp="1"/>
          </p:cNvSpPr>
          <p:nvPr>
            <p:ph type="ftr" sz="quarter" idx="4294967295"/>
          </p:nvPr>
        </p:nvSpPr>
        <p:spPr>
          <a:xfrm>
            <a:off x="9565011" y="6516941"/>
            <a:ext cx="1754982" cy="157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tr-TR" sz="1200" spc="5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Personel Genel Müdürlüğü</a:t>
            </a:r>
            <a:endParaRPr sz="12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bject 3"/>
          <p:cNvSpPr/>
          <p:nvPr/>
        </p:nvSpPr>
        <p:spPr>
          <a:xfrm>
            <a:off x="1438275" y="1505929"/>
            <a:ext cx="250191" cy="744220"/>
          </a:xfrm>
          <a:custGeom>
            <a:avLst/>
            <a:gdLst/>
            <a:ahLst/>
            <a:cxnLst/>
            <a:rect l="l" t="t" r="r" b="b"/>
            <a:pathLst>
              <a:path w="300355" h="744219">
                <a:moveTo>
                  <a:pt x="0" y="0"/>
                </a:moveTo>
                <a:lnTo>
                  <a:pt x="0" y="743712"/>
                </a:lnTo>
                <a:lnTo>
                  <a:pt x="276402" y="584708"/>
                </a:lnTo>
                <a:lnTo>
                  <a:pt x="286158" y="577078"/>
                </a:lnTo>
                <a:lnTo>
                  <a:pt x="293677" y="567102"/>
                </a:lnTo>
                <a:lnTo>
                  <a:pt x="298516" y="555579"/>
                </a:lnTo>
                <a:lnTo>
                  <a:pt x="300228" y="543306"/>
                </a:lnTo>
                <a:lnTo>
                  <a:pt x="300228" y="200406"/>
                </a:lnTo>
                <a:lnTo>
                  <a:pt x="276402" y="159004"/>
                </a:lnTo>
                <a:lnTo>
                  <a:pt x="0" y="0"/>
                </a:lnTo>
                <a:close/>
              </a:path>
            </a:pathLst>
          </a:custGeom>
          <a:solidFill>
            <a:srgbClr val="DE06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/>
          <p:cNvSpPr/>
          <p:nvPr/>
        </p:nvSpPr>
        <p:spPr>
          <a:xfrm>
            <a:off x="1438275" y="2582936"/>
            <a:ext cx="250190" cy="2844165"/>
          </a:xfrm>
          <a:custGeom>
            <a:avLst/>
            <a:gdLst/>
            <a:ahLst/>
            <a:cxnLst/>
            <a:rect l="l" t="t" r="r" b="b"/>
            <a:pathLst>
              <a:path w="250190" h="2844165">
                <a:moveTo>
                  <a:pt x="249936" y="0"/>
                </a:moveTo>
                <a:lnTo>
                  <a:pt x="0" y="0"/>
                </a:lnTo>
                <a:lnTo>
                  <a:pt x="0" y="2843784"/>
                </a:lnTo>
                <a:lnTo>
                  <a:pt x="249936" y="2843784"/>
                </a:lnTo>
                <a:lnTo>
                  <a:pt x="249936" y="0"/>
                </a:lnTo>
                <a:close/>
              </a:path>
            </a:pathLst>
          </a:custGeom>
          <a:solidFill>
            <a:srgbClr val="DE061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94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373"/>
            <a:ext cx="12192000" cy="53868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6" y="58128"/>
            <a:ext cx="1352550" cy="1352550"/>
          </a:xfrm>
          <a:prstGeom prst="rect">
            <a:avLst/>
          </a:prstGeom>
        </p:spPr>
      </p:pic>
      <p:sp>
        <p:nvSpPr>
          <p:cNvPr id="10" name="object 4"/>
          <p:cNvSpPr txBox="1">
            <a:spLocks/>
          </p:cNvSpPr>
          <p:nvPr/>
        </p:nvSpPr>
        <p:spPr>
          <a:xfrm>
            <a:off x="1889652" y="1521982"/>
            <a:ext cx="6402702" cy="68993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tr-TR" sz="4400" dirty="0">
                <a:uFill>
                  <a:solidFill>
                    <a:srgbClr val="0E1539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Lise Stajları</a:t>
            </a:r>
            <a:endParaRPr lang="tr-T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5"/>
          <p:cNvSpPr txBox="1">
            <a:spLocks noGrp="1"/>
          </p:cNvSpPr>
          <p:nvPr>
            <p:ph type="ftr" sz="quarter" idx="4294967295"/>
          </p:nvPr>
        </p:nvSpPr>
        <p:spPr>
          <a:xfrm>
            <a:off x="9565011" y="6516941"/>
            <a:ext cx="1754982" cy="157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tr-TR" sz="1200" spc="5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Personel Genel Müdürlüğü</a:t>
            </a:r>
            <a:endParaRPr sz="12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bject 3"/>
          <p:cNvSpPr/>
          <p:nvPr/>
        </p:nvSpPr>
        <p:spPr>
          <a:xfrm>
            <a:off x="1438275" y="1505929"/>
            <a:ext cx="250191" cy="744220"/>
          </a:xfrm>
          <a:custGeom>
            <a:avLst/>
            <a:gdLst/>
            <a:ahLst/>
            <a:cxnLst/>
            <a:rect l="l" t="t" r="r" b="b"/>
            <a:pathLst>
              <a:path w="300355" h="744219">
                <a:moveTo>
                  <a:pt x="0" y="0"/>
                </a:moveTo>
                <a:lnTo>
                  <a:pt x="0" y="743712"/>
                </a:lnTo>
                <a:lnTo>
                  <a:pt x="276402" y="584708"/>
                </a:lnTo>
                <a:lnTo>
                  <a:pt x="286158" y="577078"/>
                </a:lnTo>
                <a:lnTo>
                  <a:pt x="293677" y="567102"/>
                </a:lnTo>
                <a:lnTo>
                  <a:pt x="298516" y="555579"/>
                </a:lnTo>
                <a:lnTo>
                  <a:pt x="300228" y="543306"/>
                </a:lnTo>
                <a:lnTo>
                  <a:pt x="300228" y="200406"/>
                </a:lnTo>
                <a:lnTo>
                  <a:pt x="276402" y="159004"/>
                </a:lnTo>
                <a:lnTo>
                  <a:pt x="0" y="0"/>
                </a:lnTo>
                <a:close/>
              </a:path>
            </a:pathLst>
          </a:custGeom>
          <a:solidFill>
            <a:srgbClr val="DE06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/>
          <p:cNvSpPr/>
          <p:nvPr/>
        </p:nvSpPr>
        <p:spPr>
          <a:xfrm>
            <a:off x="1438275" y="2582936"/>
            <a:ext cx="250190" cy="2844165"/>
          </a:xfrm>
          <a:custGeom>
            <a:avLst/>
            <a:gdLst/>
            <a:ahLst/>
            <a:cxnLst/>
            <a:rect l="l" t="t" r="r" b="b"/>
            <a:pathLst>
              <a:path w="250190" h="2844165">
                <a:moveTo>
                  <a:pt x="249936" y="0"/>
                </a:moveTo>
                <a:lnTo>
                  <a:pt x="0" y="0"/>
                </a:lnTo>
                <a:lnTo>
                  <a:pt x="0" y="2843784"/>
                </a:lnTo>
                <a:lnTo>
                  <a:pt x="249936" y="2843784"/>
                </a:lnTo>
                <a:lnTo>
                  <a:pt x="249936" y="0"/>
                </a:lnTo>
                <a:close/>
              </a:path>
            </a:pathLst>
          </a:custGeom>
          <a:solidFill>
            <a:srgbClr val="DE06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"/>
          <p:cNvSpPr txBox="1"/>
          <p:nvPr/>
        </p:nvSpPr>
        <p:spPr>
          <a:xfrm>
            <a:off x="1889652" y="2840596"/>
            <a:ext cx="6058595" cy="2328843"/>
          </a:xfrm>
          <a:prstGeom prst="rect">
            <a:avLst/>
          </a:prstGeom>
          <a:solidFill>
            <a:srgbClr val="7E7E7E">
              <a:alpha val="5882"/>
            </a:srgbClr>
          </a:solidFill>
        </p:spPr>
        <p:txBody>
          <a:bodyPr vert="horz" wrap="square" lIns="0" tIns="172720" rIns="0" bIns="0" rtlCol="0">
            <a:spAutoFit/>
          </a:bodyPr>
          <a:lstStyle/>
          <a:p>
            <a:pPr algn="just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Mesleki ve teknik okullarda okuyan lise öğrencilerinin başvuruları Bakanlığımız Bilgi Teknolojileri Genel Müdürlüğü tarafından hazırlanan “</a:t>
            </a:r>
            <a:r>
              <a:rPr lang="tr-T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 Takip Sistemi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ile </a:t>
            </a:r>
            <a:r>
              <a:rPr 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e-Devlet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üzerinden alınmaktadır.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3202" y="2211914"/>
            <a:ext cx="3163950" cy="321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1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373"/>
            <a:ext cx="12192000" cy="53868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6" y="58128"/>
            <a:ext cx="1352550" cy="1352550"/>
          </a:xfrm>
          <a:prstGeom prst="rect">
            <a:avLst/>
          </a:prstGeom>
        </p:spPr>
      </p:pic>
      <p:sp>
        <p:nvSpPr>
          <p:cNvPr id="13" name="object 15"/>
          <p:cNvSpPr txBox="1">
            <a:spLocks noGrp="1"/>
          </p:cNvSpPr>
          <p:nvPr>
            <p:ph type="ftr" sz="quarter" idx="4294967295"/>
          </p:nvPr>
        </p:nvSpPr>
        <p:spPr>
          <a:xfrm>
            <a:off x="9565011" y="6516941"/>
            <a:ext cx="1754982" cy="157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tr-TR" sz="1200" spc="5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Personel Genel Müdürlüğü</a:t>
            </a:r>
            <a:endParaRPr sz="12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bject 3"/>
          <p:cNvSpPr/>
          <p:nvPr/>
        </p:nvSpPr>
        <p:spPr>
          <a:xfrm>
            <a:off x="1438275" y="1505929"/>
            <a:ext cx="250191" cy="744220"/>
          </a:xfrm>
          <a:custGeom>
            <a:avLst/>
            <a:gdLst/>
            <a:ahLst/>
            <a:cxnLst/>
            <a:rect l="l" t="t" r="r" b="b"/>
            <a:pathLst>
              <a:path w="300355" h="744219">
                <a:moveTo>
                  <a:pt x="0" y="0"/>
                </a:moveTo>
                <a:lnTo>
                  <a:pt x="0" y="743712"/>
                </a:lnTo>
                <a:lnTo>
                  <a:pt x="276402" y="584708"/>
                </a:lnTo>
                <a:lnTo>
                  <a:pt x="286158" y="577078"/>
                </a:lnTo>
                <a:lnTo>
                  <a:pt x="293677" y="567102"/>
                </a:lnTo>
                <a:lnTo>
                  <a:pt x="298516" y="555579"/>
                </a:lnTo>
                <a:lnTo>
                  <a:pt x="300228" y="543306"/>
                </a:lnTo>
                <a:lnTo>
                  <a:pt x="300228" y="200406"/>
                </a:lnTo>
                <a:lnTo>
                  <a:pt x="276402" y="159004"/>
                </a:lnTo>
                <a:lnTo>
                  <a:pt x="0" y="0"/>
                </a:lnTo>
                <a:close/>
              </a:path>
            </a:pathLst>
          </a:custGeom>
          <a:solidFill>
            <a:srgbClr val="DE06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/>
          <p:cNvSpPr/>
          <p:nvPr/>
        </p:nvSpPr>
        <p:spPr>
          <a:xfrm>
            <a:off x="1438275" y="2582936"/>
            <a:ext cx="250190" cy="2844165"/>
          </a:xfrm>
          <a:custGeom>
            <a:avLst/>
            <a:gdLst/>
            <a:ahLst/>
            <a:cxnLst/>
            <a:rect l="l" t="t" r="r" b="b"/>
            <a:pathLst>
              <a:path w="250190" h="2844165">
                <a:moveTo>
                  <a:pt x="249936" y="0"/>
                </a:moveTo>
                <a:lnTo>
                  <a:pt x="0" y="0"/>
                </a:lnTo>
                <a:lnTo>
                  <a:pt x="0" y="2843784"/>
                </a:lnTo>
                <a:lnTo>
                  <a:pt x="249936" y="2843784"/>
                </a:lnTo>
                <a:lnTo>
                  <a:pt x="249936" y="0"/>
                </a:lnTo>
                <a:close/>
              </a:path>
            </a:pathLst>
          </a:custGeom>
          <a:solidFill>
            <a:srgbClr val="DE06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/>
          <p:cNvSpPr txBox="1">
            <a:spLocks/>
          </p:cNvSpPr>
          <p:nvPr/>
        </p:nvSpPr>
        <p:spPr>
          <a:xfrm>
            <a:off x="1889652" y="1521982"/>
            <a:ext cx="6402702" cy="68993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tr-TR" sz="4400" dirty="0">
                <a:uFill>
                  <a:solidFill>
                    <a:srgbClr val="0E1539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Lise Stajları</a:t>
            </a:r>
            <a:endParaRPr lang="tr-T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2"/>
          <p:cNvSpPr txBox="1"/>
          <p:nvPr/>
        </p:nvSpPr>
        <p:spPr>
          <a:xfrm>
            <a:off x="1889650" y="3023119"/>
            <a:ext cx="9013825" cy="605294"/>
          </a:xfrm>
          <a:prstGeom prst="rect">
            <a:avLst/>
          </a:prstGeom>
          <a:solidFill>
            <a:srgbClr val="7E7E7E">
              <a:alpha val="5882"/>
            </a:srgbClr>
          </a:solidFill>
        </p:spPr>
        <p:txBody>
          <a:bodyPr vert="horz" wrap="square" lIns="0" tIns="172720" rIns="0" bIns="0" rtlCol="0">
            <a:spAutoFit/>
          </a:bodyPr>
          <a:lstStyle/>
          <a:p>
            <a:pPr lvl="0" algn="just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Lise öğrencileri genellikle </a:t>
            </a:r>
            <a:r>
              <a:rPr 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ay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boyunca staj yapmaktadır.</a:t>
            </a:r>
          </a:p>
        </p:txBody>
      </p:sp>
      <p:sp>
        <p:nvSpPr>
          <p:cNvPr id="18" name="object 2"/>
          <p:cNvSpPr txBox="1"/>
          <p:nvPr/>
        </p:nvSpPr>
        <p:spPr>
          <a:xfrm>
            <a:off x="1889650" y="4290504"/>
            <a:ext cx="9013825" cy="605294"/>
          </a:xfrm>
          <a:prstGeom prst="rect">
            <a:avLst/>
          </a:prstGeom>
          <a:solidFill>
            <a:srgbClr val="7E7E7E">
              <a:alpha val="5882"/>
            </a:srgbClr>
          </a:solidFill>
        </p:spPr>
        <p:txBody>
          <a:bodyPr vert="horz" wrap="square" lIns="0" tIns="172720" rIns="0" bIns="0" rtlCol="0">
            <a:spAutoFit/>
          </a:bodyPr>
          <a:lstStyle/>
          <a:p>
            <a:pPr lvl="0" algn="just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Lise öğrencileri okul başlangıcı ile stajlarına başlamaktadır. </a:t>
            </a:r>
          </a:p>
        </p:txBody>
      </p:sp>
    </p:spTree>
    <p:extLst>
      <p:ext uri="{BB962C8B-B14F-4D97-AF65-F5344CB8AC3E}">
        <p14:creationId xmlns:p14="http://schemas.microsoft.com/office/powerpoint/2010/main" val="325860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  <p:bldP spid="18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373"/>
            <a:ext cx="12192000" cy="53868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6" y="58128"/>
            <a:ext cx="1352550" cy="1352550"/>
          </a:xfrm>
          <a:prstGeom prst="rect">
            <a:avLst/>
          </a:prstGeom>
        </p:spPr>
      </p:pic>
      <p:sp>
        <p:nvSpPr>
          <p:cNvPr id="10" name="object 4"/>
          <p:cNvSpPr txBox="1">
            <a:spLocks/>
          </p:cNvSpPr>
          <p:nvPr/>
        </p:nvSpPr>
        <p:spPr>
          <a:xfrm>
            <a:off x="1889652" y="1521982"/>
            <a:ext cx="6402702" cy="68993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tr-TR" sz="4400" dirty="0">
                <a:uFill>
                  <a:solidFill>
                    <a:srgbClr val="0E1539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Üniversite Stajları</a:t>
            </a:r>
            <a:endParaRPr lang="tr-T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5"/>
          <p:cNvSpPr txBox="1">
            <a:spLocks noGrp="1"/>
          </p:cNvSpPr>
          <p:nvPr>
            <p:ph type="ftr" sz="quarter" idx="4294967295"/>
          </p:nvPr>
        </p:nvSpPr>
        <p:spPr>
          <a:xfrm>
            <a:off x="9565011" y="6516941"/>
            <a:ext cx="1754982" cy="157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tr-TR" sz="1200" spc="5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Personel Genel Müdürlüğü</a:t>
            </a:r>
            <a:endParaRPr sz="12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bject 3"/>
          <p:cNvSpPr/>
          <p:nvPr/>
        </p:nvSpPr>
        <p:spPr>
          <a:xfrm>
            <a:off x="1438275" y="1505929"/>
            <a:ext cx="250191" cy="744220"/>
          </a:xfrm>
          <a:custGeom>
            <a:avLst/>
            <a:gdLst/>
            <a:ahLst/>
            <a:cxnLst/>
            <a:rect l="l" t="t" r="r" b="b"/>
            <a:pathLst>
              <a:path w="300355" h="744219">
                <a:moveTo>
                  <a:pt x="0" y="0"/>
                </a:moveTo>
                <a:lnTo>
                  <a:pt x="0" y="743712"/>
                </a:lnTo>
                <a:lnTo>
                  <a:pt x="276402" y="584708"/>
                </a:lnTo>
                <a:lnTo>
                  <a:pt x="286158" y="577078"/>
                </a:lnTo>
                <a:lnTo>
                  <a:pt x="293677" y="567102"/>
                </a:lnTo>
                <a:lnTo>
                  <a:pt x="298516" y="555579"/>
                </a:lnTo>
                <a:lnTo>
                  <a:pt x="300228" y="543306"/>
                </a:lnTo>
                <a:lnTo>
                  <a:pt x="300228" y="200406"/>
                </a:lnTo>
                <a:lnTo>
                  <a:pt x="276402" y="159004"/>
                </a:lnTo>
                <a:lnTo>
                  <a:pt x="0" y="0"/>
                </a:lnTo>
                <a:close/>
              </a:path>
            </a:pathLst>
          </a:custGeom>
          <a:solidFill>
            <a:srgbClr val="DE06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/>
          <p:cNvSpPr/>
          <p:nvPr/>
        </p:nvSpPr>
        <p:spPr>
          <a:xfrm>
            <a:off x="1438275" y="2582936"/>
            <a:ext cx="250190" cy="2844165"/>
          </a:xfrm>
          <a:custGeom>
            <a:avLst/>
            <a:gdLst/>
            <a:ahLst/>
            <a:cxnLst/>
            <a:rect l="l" t="t" r="r" b="b"/>
            <a:pathLst>
              <a:path w="250190" h="2844165">
                <a:moveTo>
                  <a:pt x="249936" y="0"/>
                </a:moveTo>
                <a:lnTo>
                  <a:pt x="0" y="0"/>
                </a:lnTo>
                <a:lnTo>
                  <a:pt x="0" y="2843784"/>
                </a:lnTo>
                <a:lnTo>
                  <a:pt x="249936" y="2843784"/>
                </a:lnTo>
                <a:lnTo>
                  <a:pt x="249936" y="0"/>
                </a:lnTo>
                <a:close/>
              </a:path>
            </a:pathLst>
          </a:custGeom>
          <a:solidFill>
            <a:srgbClr val="DE06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"/>
          <p:cNvSpPr txBox="1"/>
          <p:nvPr/>
        </p:nvSpPr>
        <p:spPr>
          <a:xfrm>
            <a:off x="1889652" y="2840594"/>
            <a:ext cx="6058595" cy="1897955"/>
          </a:xfrm>
          <a:prstGeom prst="rect">
            <a:avLst/>
          </a:prstGeom>
          <a:solidFill>
            <a:srgbClr val="7E7E7E">
              <a:alpha val="5882"/>
            </a:srgbClr>
          </a:solidFill>
        </p:spPr>
        <p:txBody>
          <a:bodyPr vert="horz" wrap="square" lIns="0" tIns="172720" rIns="0" bIns="0" rtlCol="0">
            <a:spAutoFit/>
          </a:bodyPr>
          <a:lstStyle/>
          <a:p>
            <a:pPr lvl="0" algn="just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 lisans ve Lisans öğrencilerinin staj başvuruları Cumhurbaşkanlığı Ulusal Staj Programı kapsamında </a:t>
            </a:r>
            <a:r>
              <a:rPr 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Kariyer Kapısı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Sistemi üzerinden alınmaktadır. 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 rotWithShape="1">
          <a:blip r:embed="rId5"/>
          <a:srcRect t="7886" r="1968" b="6224"/>
          <a:stretch/>
        </p:blipFill>
        <p:spPr>
          <a:xfrm>
            <a:off x="8149434" y="2707167"/>
            <a:ext cx="3267718" cy="266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6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373"/>
            <a:ext cx="12192000" cy="53868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6" y="58128"/>
            <a:ext cx="1352550" cy="1352550"/>
          </a:xfrm>
          <a:prstGeom prst="rect">
            <a:avLst/>
          </a:prstGeom>
        </p:spPr>
      </p:pic>
      <p:sp>
        <p:nvSpPr>
          <p:cNvPr id="13" name="object 15"/>
          <p:cNvSpPr txBox="1">
            <a:spLocks noGrp="1"/>
          </p:cNvSpPr>
          <p:nvPr>
            <p:ph type="ftr" sz="quarter" idx="4294967295"/>
          </p:nvPr>
        </p:nvSpPr>
        <p:spPr>
          <a:xfrm>
            <a:off x="9565011" y="6516941"/>
            <a:ext cx="1754982" cy="157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tr-TR" sz="1200" spc="5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Personel Genel Müdürlüğü</a:t>
            </a:r>
            <a:endParaRPr sz="12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bject 3"/>
          <p:cNvSpPr/>
          <p:nvPr/>
        </p:nvSpPr>
        <p:spPr>
          <a:xfrm>
            <a:off x="1438275" y="1505929"/>
            <a:ext cx="250191" cy="744220"/>
          </a:xfrm>
          <a:custGeom>
            <a:avLst/>
            <a:gdLst/>
            <a:ahLst/>
            <a:cxnLst/>
            <a:rect l="l" t="t" r="r" b="b"/>
            <a:pathLst>
              <a:path w="300355" h="744219">
                <a:moveTo>
                  <a:pt x="0" y="0"/>
                </a:moveTo>
                <a:lnTo>
                  <a:pt x="0" y="743712"/>
                </a:lnTo>
                <a:lnTo>
                  <a:pt x="276402" y="584708"/>
                </a:lnTo>
                <a:lnTo>
                  <a:pt x="286158" y="577078"/>
                </a:lnTo>
                <a:lnTo>
                  <a:pt x="293677" y="567102"/>
                </a:lnTo>
                <a:lnTo>
                  <a:pt x="298516" y="555579"/>
                </a:lnTo>
                <a:lnTo>
                  <a:pt x="300228" y="543306"/>
                </a:lnTo>
                <a:lnTo>
                  <a:pt x="300228" y="200406"/>
                </a:lnTo>
                <a:lnTo>
                  <a:pt x="276402" y="159004"/>
                </a:lnTo>
                <a:lnTo>
                  <a:pt x="0" y="0"/>
                </a:lnTo>
                <a:close/>
              </a:path>
            </a:pathLst>
          </a:custGeom>
          <a:solidFill>
            <a:srgbClr val="DE06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/>
          <p:cNvSpPr/>
          <p:nvPr/>
        </p:nvSpPr>
        <p:spPr>
          <a:xfrm>
            <a:off x="1438275" y="2582936"/>
            <a:ext cx="250190" cy="2844165"/>
          </a:xfrm>
          <a:custGeom>
            <a:avLst/>
            <a:gdLst/>
            <a:ahLst/>
            <a:cxnLst/>
            <a:rect l="l" t="t" r="r" b="b"/>
            <a:pathLst>
              <a:path w="250190" h="2844165">
                <a:moveTo>
                  <a:pt x="249936" y="0"/>
                </a:moveTo>
                <a:lnTo>
                  <a:pt x="0" y="0"/>
                </a:lnTo>
                <a:lnTo>
                  <a:pt x="0" y="2843784"/>
                </a:lnTo>
                <a:lnTo>
                  <a:pt x="249936" y="2843784"/>
                </a:lnTo>
                <a:lnTo>
                  <a:pt x="249936" y="0"/>
                </a:lnTo>
                <a:close/>
              </a:path>
            </a:pathLst>
          </a:custGeom>
          <a:solidFill>
            <a:srgbClr val="DE06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"/>
          <p:cNvSpPr txBox="1"/>
          <p:nvPr/>
        </p:nvSpPr>
        <p:spPr>
          <a:xfrm>
            <a:off x="1889652" y="2625153"/>
            <a:ext cx="9013825" cy="2759730"/>
          </a:xfrm>
          <a:prstGeom prst="rect">
            <a:avLst/>
          </a:prstGeom>
          <a:solidFill>
            <a:srgbClr val="7E7E7E">
              <a:alpha val="5882"/>
            </a:srgbClr>
          </a:solidFill>
        </p:spPr>
        <p:txBody>
          <a:bodyPr vert="horz" wrap="square" lIns="0" tIns="172720" rIns="0" bIns="0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Üniversite öğrencileri </a:t>
            </a:r>
            <a:r>
              <a:rPr 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20, 30, 45 vb. iş günü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olarak staj yapmaktadırlar.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Üniversite öğrencileri stajlarını </a:t>
            </a:r>
            <a:r>
              <a:rPr 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yaz tatili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süresince yapmaktadırlar.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Üniversite öğrencilerine </a:t>
            </a:r>
            <a:r>
              <a:rPr 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ödenecek ücretler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hafta sonları ve resmi tatiller eklenerek yapılmaktadır.</a:t>
            </a:r>
          </a:p>
        </p:txBody>
      </p:sp>
      <p:sp>
        <p:nvSpPr>
          <p:cNvPr id="12" name="object 4"/>
          <p:cNvSpPr txBox="1">
            <a:spLocks/>
          </p:cNvSpPr>
          <p:nvPr/>
        </p:nvSpPr>
        <p:spPr>
          <a:xfrm>
            <a:off x="1889652" y="1521982"/>
            <a:ext cx="6402702" cy="68993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tr-TR" sz="4400" dirty="0">
                <a:uFill>
                  <a:solidFill>
                    <a:srgbClr val="0E1539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Üniversite Stajları</a:t>
            </a:r>
            <a:endParaRPr lang="tr-T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63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373"/>
            <a:ext cx="12192000" cy="53868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6" y="58128"/>
            <a:ext cx="1352550" cy="1352550"/>
          </a:xfrm>
          <a:prstGeom prst="rect">
            <a:avLst/>
          </a:prstGeom>
        </p:spPr>
      </p:pic>
      <p:sp>
        <p:nvSpPr>
          <p:cNvPr id="13" name="object 15"/>
          <p:cNvSpPr txBox="1">
            <a:spLocks noGrp="1"/>
          </p:cNvSpPr>
          <p:nvPr>
            <p:ph type="ftr" sz="quarter" idx="4294967295"/>
          </p:nvPr>
        </p:nvSpPr>
        <p:spPr>
          <a:xfrm>
            <a:off x="9565011" y="6516941"/>
            <a:ext cx="1754982" cy="157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tr-TR" sz="1200" spc="5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Personel Genel Müdürlüğü</a:t>
            </a:r>
            <a:endParaRPr sz="12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bject 3"/>
          <p:cNvSpPr/>
          <p:nvPr/>
        </p:nvSpPr>
        <p:spPr>
          <a:xfrm>
            <a:off x="1438275" y="1505929"/>
            <a:ext cx="250191" cy="744220"/>
          </a:xfrm>
          <a:custGeom>
            <a:avLst/>
            <a:gdLst/>
            <a:ahLst/>
            <a:cxnLst/>
            <a:rect l="l" t="t" r="r" b="b"/>
            <a:pathLst>
              <a:path w="300355" h="744219">
                <a:moveTo>
                  <a:pt x="0" y="0"/>
                </a:moveTo>
                <a:lnTo>
                  <a:pt x="0" y="743712"/>
                </a:lnTo>
                <a:lnTo>
                  <a:pt x="276402" y="584708"/>
                </a:lnTo>
                <a:lnTo>
                  <a:pt x="286158" y="577078"/>
                </a:lnTo>
                <a:lnTo>
                  <a:pt x="293677" y="567102"/>
                </a:lnTo>
                <a:lnTo>
                  <a:pt x="298516" y="555579"/>
                </a:lnTo>
                <a:lnTo>
                  <a:pt x="300228" y="543306"/>
                </a:lnTo>
                <a:lnTo>
                  <a:pt x="300228" y="200406"/>
                </a:lnTo>
                <a:lnTo>
                  <a:pt x="276402" y="159004"/>
                </a:lnTo>
                <a:lnTo>
                  <a:pt x="0" y="0"/>
                </a:lnTo>
                <a:close/>
              </a:path>
            </a:pathLst>
          </a:custGeom>
          <a:solidFill>
            <a:srgbClr val="DE06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/>
          <p:cNvSpPr/>
          <p:nvPr/>
        </p:nvSpPr>
        <p:spPr>
          <a:xfrm>
            <a:off x="1438275" y="2582936"/>
            <a:ext cx="250190" cy="2844165"/>
          </a:xfrm>
          <a:custGeom>
            <a:avLst/>
            <a:gdLst/>
            <a:ahLst/>
            <a:cxnLst/>
            <a:rect l="l" t="t" r="r" b="b"/>
            <a:pathLst>
              <a:path w="250190" h="2844165">
                <a:moveTo>
                  <a:pt x="249936" y="0"/>
                </a:moveTo>
                <a:lnTo>
                  <a:pt x="0" y="0"/>
                </a:lnTo>
                <a:lnTo>
                  <a:pt x="0" y="2843784"/>
                </a:lnTo>
                <a:lnTo>
                  <a:pt x="249936" y="2843784"/>
                </a:lnTo>
                <a:lnTo>
                  <a:pt x="249936" y="0"/>
                </a:lnTo>
                <a:close/>
              </a:path>
            </a:pathLst>
          </a:custGeom>
          <a:solidFill>
            <a:srgbClr val="DE06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"/>
          <p:cNvSpPr txBox="1"/>
          <p:nvPr/>
        </p:nvSpPr>
        <p:spPr>
          <a:xfrm>
            <a:off x="1889652" y="2840596"/>
            <a:ext cx="9013825" cy="1897955"/>
          </a:xfrm>
          <a:prstGeom prst="rect">
            <a:avLst/>
          </a:prstGeom>
          <a:solidFill>
            <a:srgbClr val="7E7E7E">
              <a:alpha val="5882"/>
            </a:srgbClr>
          </a:solidFill>
        </p:spPr>
        <p:txBody>
          <a:bodyPr vert="horz" wrap="square" lIns="0" tIns="172720" rIns="0" bIns="0" rtlCol="0">
            <a:spAutoFit/>
          </a:bodyPr>
          <a:lstStyle/>
          <a:p>
            <a:pPr lvl="0" algn="just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Staj yapan lise ve üniversite öğrencilerine yaptıkları staj kapsamında </a:t>
            </a:r>
            <a:r>
              <a:rPr lang="tr-TR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Mesleki Eğitim Kanunu’nun 25’inci maddesine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göre net asgari ücretin </a:t>
            </a:r>
            <a:r>
              <a:rPr 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yüzde otuzu (% 30)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üzerinden ödeme yapılmaktadır.</a:t>
            </a:r>
          </a:p>
        </p:txBody>
      </p:sp>
      <p:sp>
        <p:nvSpPr>
          <p:cNvPr id="12" name="object 4"/>
          <p:cNvSpPr txBox="1">
            <a:spLocks/>
          </p:cNvSpPr>
          <p:nvPr/>
        </p:nvSpPr>
        <p:spPr>
          <a:xfrm>
            <a:off x="1889652" y="1521982"/>
            <a:ext cx="6402702" cy="68993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tr-TR" sz="4400" dirty="0">
                <a:uFill>
                  <a:solidFill>
                    <a:srgbClr val="0E1539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Staj Ücreti</a:t>
            </a:r>
            <a:endParaRPr lang="tr-T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39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373"/>
            <a:ext cx="12192000" cy="53868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6" y="58128"/>
            <a:ext cx="1352550" cy="1352550"/>
          </a:xfrm>
          <a:prstGeom prst="rect">
            <a:avLst/>
          </a:prstGeom>
        </p:spPr>
      </p:pic>
      <p:sp>
        <p:nvSpPr>
          <p:cNvPr id="13" name="object 15"/>
          <p:cNvSpPr txBox="1">
            <a:spLocks noGrp="1"/>
          </p:cNvSpPr>
          <p:nvPr>
            <p:ph type="ftr" sz="quarter" idx="4294967295"/>
          </p:nvPr>
        </p:nvSpPr>
        <p:spPr>
          <a:xfrm>
            <a:off x="9565011" y="6516941"/>
            <a:ext cx="1754982" cy="157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tr-TR" sz="1200" spc="5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Personel Genel Müdürlüğü</a:t>
            </a:r>
            <a:endParaRPr sz="12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bject 3"/>
          <p:cNvSpPr/>
          <p:nvPr/>
        </p:nvSpPr>
        <p:spPr>
          <a:xfrm>
            <a:off x="1438275" y="1505929"/>
            <a:ext cx="250191" cy="744220"/>
          </a:xfrm>
          <a:custGeom>
            <a:avLst/>
            <a:gdLst/>
            <a:ahLst/>
            <a:cxnLst/>
            <a:rect l="l" t="t" r="r" b="b"/>
            <a:pathLst>
              <a:path w="300355" h="744219">
                <a:moveTo>
                  <a:pt x="0" y="0"/>
                </a:moveTo>
                <a:lnTo>
                  <a:pt x="0" y="743712"/>
                </a:lnTo>
                <a:lnTo>
                  <a:pt x="276402" y="584708"/>
                </a:lnTo>
                <a:lnTo>
                  <a:pt x="286158" y="577078"/>
                </a:lnTo>
                <a:lnTo>
                  <a:pt x="293677" y="567102"/>
                </a:lnTo>
                <a:lnTo>
                  <a:pt x="298516" y="555579"/>
                </a:lnTo>
                <a:lnTo>
                  <a:pt x="300228" y="543306"/>
                </a:lnTo>
                <a:lnTo>
                  <a:pt x="300228" y="200406"/>
                </a:lnTo>
                <a:lnTo>
                  <a:pt x="276402" y="159004"/>
                </a:lnTo>
                <a:lnTo>
                  <a:pt x="0" y="0"/>
                </a:lnTo>
                <a:close/>
              </a:path>
            </a:pathLst>
          </a:custGeom>
          <a:solidFill>
            <a:srgbClr val="DE06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/>
          <p:cNvSpPr/>
          <p:nvPr/>
        </p:nvSpPr>
        <p:spPr>
          <a:xfrm>
            <a:off x="1438275" y="2582936"/>
            <a:ext cx="250190" cy="2844165"/>
          </a:xfrm>
          <a:custGeom>
            <a:avLst/>
            <a:gdLst/>
            <a:ahLst/>
            <a:cxnLst/>
            <a:rect l="l" t="t" r="r" b="b"/>
            <a:pathLst>
              <a:path w="250190" h="2844165">
                <a:moveTo>
                  <a:pt x="249936" y="0"/>
                </a:moveTo>
                <a:lnTo>
                  <a:pt x="0" y="0"/>
                </a:lnTo>
                <a:lnTo>
                  <a:pt x="0" y="2843784"/>
                </a:lnTo>
                <a:lnTo>
                  <a:pt x="249936" y="2843784"/>
                </a:lnTo>
                <a:lnTo>
                  <a:pt x="249936" y="0"/>
                </a:lnTo>
                <a:close/>
              </a:path>
            </a:pathLst>
          </a:custGeom>
          <a:solidFill>
            <a:srgbClr val="DE06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"/>
          <p:cNvSpPr txBox="1"/>
          <p:nvPr/>
        </p:nvSpPr>
        <p:spPr>
          <a:xfrm>
            <a:off x="1826899" y="2409813"/>
            <a:ext cx="9013825" cy="3621504"/>
          </a:xfrm>
          <a:prstGeom prst="rect">
            <a:avLst/>
          </a:prstGeom>
          <a:solidFill>
            <a:srgbClr val="7E7E7E">
              <a:alpha val="5882"/>
            </a:srgbClr>
          </a:solidFill>
        </p:spPr>
        <p:txBody>
          <a:bodyPr vert="horz" wrap="square" lIns="0" tIns="172720" rIns="0" bIns="0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Staj Takip Sistemi «Duyurular» bölümünün takip edilmesi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 üzerinden veri girişlerinin (Planlama, gerçekleşme, kontenjan vb.) zamanında yapılması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Staj Takip Sistemi üzerinden lise başvuruları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kabul/ret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işlemlerinin mutlaka yapılması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Başvurular e-Devlet üzerinden alındığından fiziki başvuru kabul edilmemesi</a:t>
            </a:r>
          </a:p>
          <a:p>
            <a:pPr lvl="0" algn="just"/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4"/>
          <p:cNvSpPr txBox="1">
            <a:spLocks/>
          </p:cNvSpPr>
          <p:nvPr/>
        </p:nvSpPr>
        <p:spPr>
          <a:xfrm>
            <a:off x="1889652" y="1560217"/>
            <a:ext cx="8401830" cy="68993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tr-TR" sz="4400" dirty="0">
                <a:uFill>
                  <a:solidFill>
                    <a:srgbClr val="0E1539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Dikkat Edilmesi Gereken Hususlar</a:t>
            </a:r>
            <a:endParaRPr lang="tr-T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84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51D7C39C1B8B0C418611E891EFC7D9C8" ma:contentTypeVersion="1" ma:contentTypeDescription="Yeni belge oluşturun." ma:contentTypeScope="" ma:versionID="c66a8c4b848cc5315524a28821a485d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4d4e3fdf9f7a112181f73f79ec0ec6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18E7E1B-D292-4E8A-9D76-3892A710D349}"/>
</file>

<file path=customXml/itemProps2.xml><?xml version="1.0" encoding="utf-8"?>
<ds:datastoreItem xmlns:ds="http://schemas.openxmlformats.org/officeDocument/2006/customXml" ds:itemID="{8E63658F-DF6D-4126-8C86-D595ADCD1508}"/>
</file>

<file path=customXml/itemProps3.xml><?xml version="1.0" encoding="utf-8"?>
<ds:datastoreItem xmlns:ds="http://schemas.openxmlformats.org/officeDocument/2006/customXml" ds:itemID="{F261495A-F58B-496D-86FF-9D123765E8DD}"/>
</file>

<file path=docProps/app.xml><?xml version="1.0" encoding="utf-8"?>
<Properties xmlns="http://schemas.openxmlformats.org/officeDocument/2006/extended-properties" xmlns:vt="http://schemas.openxmlformats.org/officeDocument/2006/docPropsVTypes">
  <TotalTime>1748</TotalTime>
  <Words>296</Words>
  <Application>Microsoft Office PowerPoint</Application>
  <PresentationFormat>Geniş ekran</PresentationFormat>
  <Paragraphs>50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Kullanıcısı</dc:creator>
  <cp:lastModifiedBy>ronaldinho424</cp:lastModifiedBy>
  <cp:revision>291</cp:revision>
  <cp:lastPrinted>2023-09-20T13:45:06Z</cp:lastPrinted>
  <dcterms:created xsi:type="dcterms:W3CDTF">2023-04-08T14:36:39Z</dcterms:created>
  <dcterms:modified xsi:type="dcterms:W3CDTF">2024-02-23T09:45:36Z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0x01010051D7C39C1B8B0C418611E891EFC7D9C8</vt:lpwstr>
  </property>
</Properties>
</file>