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2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19.xml" ContentType="application/vnd.openxmlformats-officedocument.presentationml.slide+xml"/>
  <Override PartName="/ppt/slides/slide74.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8.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3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48.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77"/>
  </p:notesMasterIdLst>
  <p:sldIdLst>
    <p:sldId id="397" r:id="rId3"/>
    <p:sldId id="398" r:id="rId4"/>
    <p:sldId id="324" r:id="rId5"/>
    <p:sldId id="373" r:id="rId6"/>
    <p:sldId id="401" r:id="rId7"/>
    <p:sldId id="392" r:id="rId8"/>
    <p:sldId id="402" r:id="rId9"/>
    <p:sldId id="403" r:id="rId10"/>
    <p:sldId id="393" r:id="rId11"/>
    <p:sldId id="374" r:id="rId12"/>
    <p:sldId id="404" r:id="rId13"/>
    <p:sldId id="375" r:id="rId14"/>
    <p:sldId id="405" r:id="rId15"/>
    <p:sldId id="376" r:id="rId16"/>
    <p:sldId id="378" r:id="rId17"/>
    <p:sldId id="406" r:id="rId18"/>
    <p:sldId id="407" r:id="rId19"/>
    <p:sldId id="409" r:id="rId20"/>
    <p:sldId id="408" r:id="rId21"/>
    <p:sldId id="416" r:id="rId22"/>
    <p:sldId id="410" r:id="rId23"/>
    <p:sldId id="394" r:id="rId24"/>
    <p:sldId id="395" r:id="rId25"/>
    <p:sldId id="411" r:id="rId26"/>
    <p:sldId id="377" r:id="rId27"/>
    <p:sldId id="380" r:id="rId28"/>
    <p:sldId id="379" r:id="rId29"/>
    <p:sldId id="412" r:id="rId30"/>
    <p:sldId id="413" r:id="rId31"/>
    <p:sldId id="414" r:id="rId32"/>
    <p:sldId id="381" r:id="rId33"/>
    <p:sldId id="382" r:id="rId34"/>
    <p:sldId id="415" r:id="rId35"/>
    <p:sldId id="383" r:id="rId36"/>
    <p:sldId id="384" r:id="rId37"/>
    <p:sldId id="396" r:id="rId38"/>
    <p:sldId id="371" r:id="rId39"/>
    <p:sldId id="330" r:id="rId40"/>
    <p:sldId id="327" r:id="rId41"/>
    <p:sldId id="325" r:id="rId42"/>
    <p:sldId id="326" r:id="rId43"/>
    <p:sldId id="354" r:id="rId44"/>
    <p:sldId id="372" r:id="rId45"/>
    <p:sldId id="365" r:id="rId46"/>
    <p:sldId id="331" r:id="rId47"/>
    <p:sldId id="364" r:id="rId48"/>
    <p:sldId id="332" r:id="rId49"/>
    <p:sldId id="333" r:id="rId50"/>
    <p:sldId id="334" r:id="rId51"/>
    <p:sldId id="335" r:id="rId52"/>
    <p:sldId id="336" r:id="rId53"/>
    <p:sldId id="337" r:id="rId54"/>
    <p:sldId id="338" r:id="rId55"/>
    <p:sldId id="361" r:id="rId56"/>
    <p:sldId id="339" r:id="rId57"/>
    <p:sldId id="340" r:id="rId58"/>
    <p:sldId id="341" r:id="rId59"/>
    <p:sldId id="353" r:id="rId60"/>
    <p:sldId id="342" r:id="rId61"/>
    <p:sldId id="369" r:id="rId62"/>
    <p:sldId id="399" r:id="rId63"/>
    <p:sldId id="400" r:id="rId64"/>
    <p:sldId id="343" r:id="rId65"/>
    <p:sldId id="344" r:id="rId66"/>
    <p:sldId id="345" r:id="rId67"/>
    <p:sldId id="346" r:id="rId68"/>
    <p:sldId id="347" r:id="rId69"/>
    <p:sldId id="348" r:id="rId70"/>
    <p:sldId id="349" r:id="rId71"/>
    <p:sldId id="351" r:id="rId72"/>
    <p:sldId id="358" r:id="rId73"/>
    <p:sldId id="350" r:id="rId74"/>
    <p:sldId id="359" r:id="rId75"/>
    <p:sldId id="352" r:id="rId76"/>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0C1"/>
    <a:srgbClr val="ACBAC5"/>
    <a:srgbClr val="D0B5C6"/>
    <a:srgbClr val="C9A977"/>
    <a:srgbClr val="CCC1A5"/>
    <a:srgbClr val="C6A7A2"/>
    <a:srgbClr val="C4A5A0"/>
    <a:srgbClr val="B8BCA3"/>
    <a:srgbClr val="CEC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E0173-EA38-BAEC-06E1-F774DE62EA9A}" v="260" dt="2022-10-14T18:04:49.313"/>
    <p1510:client id="{4003AEA3-F61E-C2E5-C554-185BCA0A50E6}" v="218" dt="2022-10-14T19:33:08.201"/>
    <p1510:client id="{461EBD78-FBA1-198D-522D-446A670EE9E2}" v="80" dt="2022-10-15T09:51:43.959"/>
    <p1510:client id="{FE51CE8B-2923-2A3E-54BA-147FFF5D01E7}" v="39" dt="2022-10-18T09:24:38.97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506" autoAdjust="0"/>
  </p:normalViewPr>
  <p:slideViewPr>
    <p:cSldViewPr>
      <p:cViewPr varScale="1">
        <p:scale>
          <a:sx n="87" d="100"/>
          <a:sy n="87" d="100"/>
        </p:scale>
        <p:origin x="29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ustomXml" Target="../customXml/item2.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85"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30262-88FB-431C-B275-3BCFEAC98FF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E5CB818A-0BEC-4BFA-AF64-997D1F72D0A9}">
      <dgm:prSet phldrT="[Metin]"/>
      <dgm:spPr>
        <a:solidFill>
          <a:srgbClr val="CEC3A7"/>
        </a:solidFill>
      </dgm:spPr>
      <dgm:t>
        <a:bodyPr/>
        <a:lstStyle/>
        <a:p>
          <a:r>
            <a:rPr lang="tr-TR" dirty="0"/>
            <a:t>1. Hizmet Bölgesi</a:t>
          </a:r>
        </a:p>
      </dgm:t>
    </dgm:pt>
    <dgm:pt modelId="{3F9B0F85-172C-4C39-AE33-368EDC47A616}" type="parTrans" cxnId="{03B97B67-ED8B-48C7-9E4C-0F704EC540B3}">
      <dgm:prSet/>
      <dgm:spPr/>
      <dgm:t>
        <a:bodyPr/>
        <a:lstStyle/>
        <a:p>
          <a:endParaRPr lang="tr-TR"/>
        </a:p>
      </dgm:t>
    </dgm:pt>
    <dgm:pt modelId="{C14A7A6E-0CB4-4A71-9BA8-01AD5011ED53}" type="sibTrans" cxnId="{03B97B67-ED8B-48C7-9E4C-0F704EC540B3}">
      <dgm:prSet/>
      <dgm:spPr/>
      <dgm:t>
        <a:bodyPr/>
        <a:lstStyle/>
        <a:p>
          <a:endParaRPr lang="tr-TR"/>
        </a:p>
      </dgm:t>
    </dgm:pt>
    <dgm:pt modelId="{068A227C-4FBD-46BB-9EF7-0C936F9CF1A9}">
      <dgm:prSet phldrT="[Metin]"/>
      <dgm:spPr>
        <a:solidFill>
          <a:srgbClr val="C9A977"/>
        </a:solidFill>
      </dgm:spPr>
      <dgm:t>
        <a:bodyPr/>
        <a:lstStyle/>
        <a:p>
          <a:r>
            <a:rPr lang="tr-TR" dirty="0"/>
            <a:t>2. Hizmet Bölgesi</a:t>
          </a:r>
        </a:p>
      </dgm:t>
    </dgm:pt>
    <dgm:pt modelId="{802594C8-9709-4762-8B08-35412ECBCA98}" type="parTrans" cxnId="{7959C679-64F7-4C10-8E99-15AEA4F5F1CC}">
      <dgm:prSet/>
      <dgm:spPr/>
      <dgm:t>
        <a:bodyPr/>
        <a:lstStyle/>
        <a:p>
          <a:endParaRPr lang="tr-TR"/>
        </a:p>
      </dgm:t>
    </dgm:pt>
    <dgm:pt modelId="{4998648F-0A07-4781-A6F5-9508EC973431}" type="sibTrans" cxnId="{7959C679-64F7-4C10-8E99-15AEA4F5F1CC}">
      <dgm:prSet/>
      <dgm:spPr/>
      <dgm:t>
        <a:bodyPr/>
        <a:lstStyle/>
        <a:p>
          <a:endParaRPr lang="tr-TR"/>
        </a:p>
      </dgm:t>
    </dgm:pt>
    <dgm:pt modelId="{A49AB8CD-FC3B-4812-A773-D43642373278}">
      <dgm:prSet phldrT="[Metin]"/>
      <dgm:spPr>
        <a:solidFill>
          <a:srgbClr val="B8BCA3"/>
        </a:solidFill>
      </dgm:spPr>
      <dgm:t>
        <a:bodyPr/>
        <a:lstStyle/>
        <a:p>
          <a:r>
            <a:rPr lang="tr-TR" dirty="0"/>
            <a:t>3. Hizmet Bölgesi</a:t>
          </a:r>
        </a:p>
      </dgm:t>
    </dgm:pt>
    <dgm:pt modelId="{5C796FDF-2D9F-454E-A964-DB5232B3B058}" type="parTrans" cxnId="{0EFDBF13-A835-46F0-8360-0610C30C1A98}">
      <dgm:prSet/>
      <dgm:spPr/>
      <dgm:t>
        <a:bodyPr/>
        <a:lstStyle/>
        <a:p>
          <a:endParaRPr lang="tr-TR"/>
        </a:p>
      </dgm:t>
    </dgm:pt>
    <dgm:pt modelId="{EB28E9A3-3958-47EF-B5EC-BE298C4C1557}" type="sibTrans" cxnId="{0EFDBF13-A835-46F0-8360-0610C30C1A98}">
      <dgm:prSet/>
      <dgm:spPr/>
      <dgm:t>
        <a:bodyPr/>
        <a:lstStyle/>
        <a:p>
          <a:endParaRPr lang="tr-TR"/>
        </a:p>
      </dgm:t>
    </dgm:pt>
    <dgm:pt modelId="{9A434694-195D-4A38-942E-7326095F72DD}">
      <dgm:prSet phldrT="[Metin]"/>
      <dgm:spPr>
        <a:solidFill>
          <a:srgbClr val="C6A7A2"/>
        </a:solidFill>
        <a:ln>
          <a:solidFill>
            <a:srgbClr val="C4A5A0"/>
          </a:solidFill>
        </a:ln>
      </dgm:spPr>
      <dgm:t>
        <a:bodyPr/>
        <a:lstStyle/>
        <a:p>
          <a:r>
            <a:rPr lang="tr-TR" dirty="0"/>
            <a:t>4. Hizmet Bölgesi</a:t>
          </a:r>
        </a:p>
      </dgm:t>
    </dgm:pt>
    <dgm:pt modelId="{96D2669D-131A-4FD6-B012-039BA559C395}" type="parTrans" cxnId="{98675B6D-FE36-4089-ABC3-15C98B6B2426}">
      <dgm:prSet/>
      <dgm:spPr/>
      <dgm:t>
        <a:bodyPr/>
        <a:lstStyle/>
        <a:p>
          <a:endParaRPr lang="tr-TR"/>
        </a:p>
      </dgm:t>
    </dgm:pt>
    <dgm:pt modelId="{FF04C728-DE7D-44C6-9E4E-D50B47B59799}" type="sibTrans" cxnId="{98675B6D-FE36-4089-ABC3-15C98B6B2426}">
      <dgm:prSet/>
      <dgm:spPr/>
      <dgm:t>
        <a:bodyPr/>
        <a:lstStyle/>
        <a:p>
          <a:endParaRPr lang="tr-TR"/>
        </a:p>
      </dgm:t>
    </dgm:pt>
    <dgm:pt modelId="{DDFF850F-B2D0-409E-9557-9FBF744D0772}">
      <dgm:prSet phldrT="[Metin]"/>
      <dgm:spPr>
        <a:solidFill>
          <a:srgbClr val="ACBAC5"/>
        </a:solidFill>
      </dgm:spPr>
      <dgm:t>
        <a:bodyPr/>
        <a:lstStyle/>
        <a:p>
          <a:r>
            <a:rPr lang="tr-TR" dirty="0"/>
            <a:t>5. Hizmet Bölgesi</a:t>
          </a:r>
        </a:p>
      </dgm:t>
    </dgm:pt>
    <dgm:pt modelId="{54F7528B-BF75-4961-9910-ED45EE383EFF}" type="parTrans" cxnId="{00EE774E-0992-465C-9235-B7700F8C057A}">
      <dgm:prSet/>
      <dgm:spPr/>
      <dgm:t>
        <a:bodyPr/>
        <a:lstStyle/>
        <a:p>
          <a:endParaRPr lang="tr-TR"/>
        </a:p>
      </dgm:t>
    </dgm:pt>
    <dgm:pt modelId="{98376AEC-59B4-425C-A009-F1B183D2EC90}" type="sibTrans" cxnId="{00EE774E-0992-465C-9235-B7700F8C057A}">
      <dgm:prSet/>
      <dgm:spPr/>
      <dgm:t>
        <a:bodyPr/>
        <a:lstStyle/>
        <a:p>
          <a:endParaRPr lang="tr-TR"/>
        </a:p>
      </dgm:t>
    </dgm:pt>
    <dgm:pt modelId="{60AA0FEA-E5B5-4D1F-AEC9-FFD0895084B6}">
      <dgm:prSet phldrT="[Metin]"/>
      <dgm:spPr>
        <a:solidFill>
          <a:srgbClr val="D0B5C6"/>
        </a:solidFill>
      </dgm:spPr>
      <dgm:t>
        <a:bodyPr/>
        <a:lstStyle/>
        <a:p>
          <a:r>
            <a:rPr lang="tr-TR" dirty="0"/>
            <a:t>6. Hizmet Bölgesi</a:t>
          </a:r>
        </a:p>
      </dgm:t>
    </dgm:pt>
    <dgm:pt modelId="{51B5AEC8-355D-4B41-AD12-0237EF440FB9}" type="parTrans" cxnId="{0E9D811C-E895-4DBC-B202-1DB6428A413D}">
      <dgm:prSet/>
      <dgm:spPr/>
      <dgm:t>
        <a:bodyPr/>
        <a:lstStyle/>
        <a:p>
          <a:endParaRPr lang="tr-TR"/>
        </a:p>
      </dgm:t>
    </dgm:pt>
    <dgm:pt modelId="{F52B8F1E-AF5F-4C4F-91CF-06992BB3598E}" type="sibTrans" cxnId="{0E9D811C-E895-4DBC-B202-1DB6428A413D}">
      <dgm:prSet/>
      <dgm:spPr/>
      <dgm:t>
        <a:bodyPr/>
        <a:lstStyle/>
        <a:p>
          <a:endParaRPr lang="tr-TR"/>
        </a:p>
      </dgm:t>
    </dgm:pt>
    <dgm:pt modelId="{3682A8D8-A17F-4425-BE9E-CC81E0867FE1}" type="pres">
      <dgm:prSet presAssocID="{4BA30262-88FB-431C-B275-3BCFEAC98FF0}" presName="Name0" presStyleCnt="0">
        <dgm:presLayoutVars>
          <dgm:chMax val="7"/>
          <dgm:chPref val="7"/>
          <dgm:dir/>
        </dgm:presLayoutVars>
      </dgm:prSet>
      <dgm:spPr/>
    </dgm:pt>
    <dgm:pt modelId="{CAA82DD9-A02B-45CD-92B7-41D107DF9947}" type="pres">
      <dgm:prSet presAssocID="{4BA30262-88FB-431C-B275-3BCFEAC98FF0}" presName="Name1" presStyleCnt="0"/>
      <dgm:spPr/>
    </dgm:pt>
    <dgm:pt modelId="{86992FED-CCF0-488E-80D2-E39867AE8A0E}" type="pres">
      <dgm:prSet presAssocID="{4BA30262-88FB-431C-B275-3BCFEAC98FF0}" presName="cycle" presStyleCnt="0"/>
      <dgm:spPr/>
    </dgm:pt>
    <dgm:pt modelId="{D4EF261D-3816-4676-B04E-A7C9246C8D37}" type="pres">
      <dgm:prSet presAssocID="{4BA30262-88FB-431C-B275-3BCFEAC98FF0}" presName="srcNode" presStyleLbl="node1" presStyleIdx="0" presStyleCnt="6"/>
      <dgm:spPr/>
    </dgm:pt>
    <dgm:pt modelId="{8B21AC78-0866-47AB-A414-34C03A59BA6B}" type="pres">
      <dgm:prSet presAssocID="{4BA30262-88FB-431C-B275-3BCFEAC98FF0}" presName="conn" presStyleLbl="parChTrans1D2" presStyleIdx="0" presStyleCnt="1"/>
      <dgm:spPr/>
      <dgm:t>
        <a:bodyPr/>
        <a:lstStyle/>
        <a:p>
          <a:endParaRPr lang="tr-TR"/>
        </a:p>
      </dgm:t>
    </dgm:pt>
    <dgm:pt modelId="{5B5E4E99-36DA-44E2-B11D-10C80FC7F7DF}" type="pres">
      <dgm:prSet presAssocID="{4BA30262-88FB-431C-B275-3BCFEAC98FF0}" presName="extraNode" presStyleLbl="node1" presStyleIdx="0" presStyleCnt="6"/>
      <dgm:spPr/>
    </dgm:pt>
    <dgm:pt modelId="{65E09AC7-9382-44B3-8A63-967DF1DC99C2}" type="pres">
      <dgm:prSet presAssocID="{4BA30262-88FB-431C-B275-3BCFEAC98FF0}" presName="dstNode" presStyleLbl="node1" presStyleIdx="0" presStyleCnt="6"/>
      <dgm:spPr/>
    </dgm:pt>
    <dgm:pt modelId="{AFF31C9F-D6A0-43A2-9A3F-02289FA93139}" type="pres">
      <dgm:prSet presAssocID="{E5CB818A-0BEC-4BFA-AF64-997D1F72D0A9}" presName="text_1" presStyleLbl="node1" presStyleIdx="0" presStyleCnt="6">
        <dgm:presLayoutVars>
          <dgm:bulletEnabled val="1"/>
        </dgm:presLayoutVars>
      </dgm:prSet>
      <dgm:spPr/>
      <dgm:t>
        <a:bodyPr/>
        <a:lstStyle/>
        <a:p>
          <a:endParaRPr lang="tr-TR"/>
        </a:p>
      </dgm:t>
    </dgm:pt>
    <dgm:pt modelId="{E4863D67-848A-4641-A246-D6E3173AB7F8}" type="pres">
      <dgm:prSet presAssocID="{E5CB818A-0BEC-4BFA-AF64-997D1F72D0A9}" presName="accent_1" presStyleCnt="0"/>
      <dgm:spPr/>
    </dgm:pt>
    <dgm:pt modelId="{0F895F3C-A268-4186-8666-888CB1579A03}" type="pres">
      <dgm:prSet presAssocID="{E5CB818A-0BEC-4BFA-AF64-997D1F72D0A9}" presName="accentRepeatNode" presStyleLbl="solidFgAcc1" presStyleIdx="0" presStyleCnt="6"/>
      <dgm:spPr>
        <a:solidFill>
          <a:srgbClr val="CCC1A5"/>
        </a:solidFill>
      </dgm:spPr>
    </dgm:pt>
    <dgm:pt modelId="{0C54138D-CF05-48E6-9D46-C6070656CF2F}" type="pres">
      <dgm:prSet presAssocID="{068A227C-4FBD-46BB-9EF7-0C936F9CF1A9}" presName="text_2" presStyleLbl="node1" presStyleIdx="1" presStyleCnt="6">
        <dgm:presLayoutVars>
          <dgm:bulletEnabled val="1"/>
        </dgm:presLayoutVars>
      </dgm:prSet>
      <dgm:spPr/>
      <dgm:t>
        <a:bodyPr/>
        <a:lstStyle/>
        <a:p>
          <a:endParaRPr lang="tr-TR"/>
        </a:p>
      </dgm:t>
    </dgm:pt>
    <dgm:pt modelId="{CCC3A617-B691-44D9-9127-D61A71726EE6}" type="pres">
      <dgm:prSet presAssocID="{068A227C-4FBD-46BB-9EF7-0C936F9CF1A9}" presName="accent_2" presStyleCnt="0"/>
      <dgm:spPr/>
    </dgm:pt>
    <dgm:pt modelId="{2284D644-5875-431A-92D9-35AFDE74F707}" type="pres">
      <dgm:prSet presAssocID="{068A227C-4FBD-46BB-9EF7-0C936F9CF1A9}" presName="accentRepeatNode" presStyleLbl="solidFgAcc1" presStyleIdx="1" presStyleCnt="6"/>
      <dgm:spPr>
        <a:solidFill>
          <a:srgbClr val="C9A977"/>
        </a:solidFill>
      </dgm:spPr>
    </dgm:pt>
    <dgm:pt modelId="{FCF01E71-86E0-4E57-BDD5-770687A6DE43}" type="pres">
      <dgm:prSet presAssocID="{A49AB8CD-FC3B-4812-A773-D43642373278}" presName="text_3" presStyleLbl="node1" presStyleIdx="2" presStyleCnt="6">
        <dgm:presLayoutVars>
          <dgm:bulletEnabled val="1"/>
        </dgm:presLayoutVars>
      </dgm:prSet>
      <dgm:spPr/>
      <dgm:t>
        <a:bodyPr/>
        <a:lstStyle/>
        <a:p>
          <a:endParaRPr lang="tr-TR"/>
        </a:p>
      </dgm:t>
    </dgm:pt>
    <dgm:pt modelId="{0A550D08-AB15-4121-9818-170EF9629677}" type="pres">
      <dgm:prSet presAssocID="{A49AB8CD-FC3B-4812-A773-D43642373278}" presName="accent_3" presStyleCnt="0"/>
      <dgm:spPr/>
    </dgm:pt>
    <dgm:pt modelId="{6FEBB6F1-C111-4DBA-AD1F-8D145B8A426D}" type="pres">
      <dgm:prSet presAssocID="{A49AB8CD-FC3B-4812-A773-D43642373278}" presName="accentRepeatNode" presStyleLbl="solidFgAcc1" presStyleIdx="2" presStyleCnt="6"/>
      <dgm:spPr>
        <a:solidFill>
          <a:srgbClr val="ACBAC5"/>
        </a:solidFill>
      </dgm:spPr>
    </dgm:pt>
    <dgm:pt modelId="{5A28D062-A05D-4F1F-B84C-FFF389482579}" type="pres">
      <dgm:prSet presAssocID="{9A434694-195D-4A38-942E-7326095F72DD}" presName="text_4" presStyleLbl="node1" presStyleIdx="3" presStyleCnt="6">
        <dgm:presLayoutVars>
          <dgm:bulletEnabled val="1"/>
        </dgm:presLayoutVars>
      </dgm:prSet>
      <dgm:spPr/>
      <dgm:t>
        <a:bodyPr/>
        <a:lstStyle/>
        <a:p>
          <a:endParaRPr lang="tr-TR"/>
        </a:p>
      </dgm:t>
    </dgm:pt>
    <dgm:pt modelId="{AD1763D1-156B-4CA0-BF48-CEA7D1C62E35}" type="pres">
      <dgm:prSet presAssocID="{9A434694-195D-4A38-942E-7326095F72DD}" presName="accent_4" presStyleCnt="0"/>
      <dgm:spPr/>
    </dgm:pt>
    <dgm:pt modelId="{7BF7515B-96A4-4A86-B019-ADE31F18BBAD}" type="pres">
      <dgm:prSet presAssocID="{9A434694-195D-4A38-942E-7326095F72DD}" presName="accentRepeatNode" presStyleLbl="solidFgAcc1" presStyleIdx="3" presStyleCnt="6"/>
      <dgm:spPr>
        <a:solidFill>
          <a:srgbClr val="CBB0C1"/>
        </a:solidFill>
      </dgm:spPr>
    </dgm:pt>
    <dgm:pt modelId="{53587BFC-2023-4C40-9121-5A52CDA4CEF3}" type="pres">
      <dgm:prSet presAssocID="{DDFF850F-B2D0-409E-9557-9FBF744D0772}" presName="text_5" presStyleLbl="node1" presStyleIdx="4" presStyleCnt="6">
        <dgm:presLayoutVars>
          <dgm:bulletEnabled val="1"/>
        </dgm:presLayoutVars>
      </dgm:prSet>
      <dgm:spPr/>
      <dgm:t>
        <a:bodyPr/>
        <a:lstStyle/>
        <a:p>
          <a:endParaRPr lang="tr-TR"/>
        </a:p>
      </dgm:t>
    </dgm:pt>
    <dgm:pt modelId="{09726114-1D2C-4E20-A3EE-5D570A51A7A9}" type="pres">
      <dgm:prSet presAssocID="{DDFF850F-B2D0-409E-9557-9FBF744D0772}" presName="accent_5" presStyleCnt="0"/>
      <dgm:spPr/>
    </dgm:pt>
    <dgm:pt modelId="{3D25C327-8D82-473C-9540-AB8ECC6F055D}" type="pres">
      <dgm:prSet presAssocID="{DDFF850F-B2D0-409E-9557-9FBF744D0772}" presName="accentRepeatNode" presStyleLbl="solidFgAcc1" presStyleIdx="4" presStyleCnt="6"/>
      <dgm:spPr>
        <a:solidFill>
          <a:srgbClr val="ACBAC5"/>
        </a:solidFill>
      </dgm:spPr>
    </dgm:pt>
    <dgm:pt modelId="{653338A9-006F-4DB3-972C-C2C61F45E45C}" type="pres">
      <dgm:prSet presAssocID="{60AA0FEA-E5B5-4D1F-AEC9-FFD0895084B6}" presName="text_6" presStyleLbl="node1" presStyleIdx="5" presStyleCnt="6">
        <dgm:presLayoutVars>
          <dgm:bulletEnabled val="1"/>
        </dgm:presLayoutVars>
      </dgm:prSet>
      <dgm:spPr/>
      <dgm:t>
        <a:bodyPr/>
        <a:lstStyle/>
        <a:p>
          <a:endParaRPr lang="tr-TR"/>
        </a:p>
      </dgm:t>
    </dgm:pt>
    <dgm:pt modelId="{9542379B-4C74-4743-9962-C91CCABAEE1A}" type="pres">
      <dgm:prSet presAssocID="{60AA0FEA-E5B5-4D1F-AEC9-FFD0895084B6}" presName="accent_6" presStyleCnt="0"/>
      <dgm:spPr/>
    </dgm:pt>
    <dgm:pt modelId="{AE5966B8-AD74-4EFF-AC83-9ABDAA19A235}" type="pres">
      <dgm:prSet presAssocID="{60AA0FEA-E5B5-4D1F-AEC9-FFD0895084B6}" presName="accentRepeatNode" presStyleLbl="solidFgAcc1" presStyleIdx="5" presStyleCnt="6"/>
      <dgm:spPr>
        <a:solidFill>
          <a:srgbClr val="CBB0C1"/>
        </a:solidFill>
      </dgm:spPr>
    </dgm:pt>
  </dgm:ptLst>
  <dgm:cxnLst>
    <dgm:cxn modelId="{C21A482D-0846-4627-A7EA-79C33DEF4AC4}" type="presOf" srcId="{C14A7A6E-0CB4-4A71-9BA8-01AD5011ED53}" destId="{8B21AC78-0866-47AB-A414-34C03A59BA6B}" srcOrd="0" destOrd="0" presId="urn:microsoft.com/office/officeart/2008/layout/VerticalCurvedList"/>
    <dgm:cxn modelId="{03B97B67-ED8B-48C7-9E4C-0F704EC540B3}" srcId="{4BA30262-88FB-431C-B275-3BCFEAC98FF0}" destId="{E5CB818A-0BEC-4BFA-AF64-997D1F72D0A9}" srcOrd="0" destOrd="0" parTransId="{3F9B0F85-172C-4C39-AE33-368EDC47A616}" sibTransId="{C14A7A6E-0CB4-4A71-9BA8-01AD5011ED53}"/>
    <dgm:cxn modelId="{7959C679-64F7-4C10-8E99-15AEA4F5F1CC}" srcId="{4BA30262-88FB-431C-B275-3BCFEAC98FF0}" destId="{068A227C-4FBD-46BB-9EF7-0C936F9CF1A9}" srcOrd="1" destOrd="0" parTransId="{802594C8-9709-4762-8B08-35412ECBCA98}" sibTransId="{4998648F-0A07-4781-A6F5-9508EC973431}"/>
    <dgm:cxn modelId="{00EE774E-0992-465C-9235-B7700F8C057A}" srcId="{4BA30262-88FB-431C-B275-3BCFEAC98FF0}" destId="{DDFF850F-B2D0-409E-9557-9FBF744D0772}" srcOrd="4" destOrd="0" parTransId="{54F7528B-BF75-4961-9910-ED45EE383EFF}" sibTransId="{98376AEC-59B4-425C-A009-F1B183D2EC90}"/>
    <dgm:cxn modelId="{2B019768-5B52-4297-ACD9-329326141CCA}" type="presOf" srcId="{60AA0FEA-E5B5-4D1F-AEC9-FFD0895084B6}" destId="{653338A9-006F-4DB3-972C-C2C61F45E45C}" srcOrd="0" destOrd="0" presId="urn:microsoft.com/office/officeart/2008/layout/VerticalCurvedList"/>
    <dgm:cxn modelId="{0EFDBF13-A835-46F0-8360-0610C30C1A98}" srcId="{4BA30262-88FB-431C-B275-3BCFEAC98FF0}" destId="{A49AB8CD-FC3B-4812-A773-D43642373278}" srcOrd="2" destOrd="0" parTransId="{5C796FDF-2D9F-454E-A964-DB5232B3B058}" sibTransId="{EB28E9A3-3958-47EF-B5EC-BE298C4C1557}"/>
    <dgm:cxn modelId="{515D6F88-0FB4-41BC-9CF4-5B262B49373D}" type="presOf" srcId="{9A434694-195D-4A38-942E-7326095F72DD}" destId="{5A28D062-A05D-4F1F-B84C-FFF389482579}" srcOrd="0" destOrd="0" presId="urn:microsoft.com/office/officeart/2008/layout/VerticalCurvedList"/>
    <dgm:cxn modelId="{DAECEADB-34CC-4E79-8A04-09855CD8D523}" type="presOf" srcId="{E5CB818A-0BEC-4BFA-AF64-997D1F72D0A9}" destId="{AFF31C9F-D6A0-43A2-9A3F-02289FA93139}" srcOrd="0" destOrd="0" presId="urn:microsoft.com/office/officeart/2008/layout/VerticalCurvedList"/>
    <dgm:cxn modelId="{98675B6D-FE36-4089-ABC3-15C98B6B2426}" srcId="{4BA30262-88FB-431C-B275-3BCFEAC98FF0}" destId="{9A434694-195D-4A38-942E-7326095F72DD}" srcOrd="3" destOrd="0" parTransId="{96D2669D-131A-4FD6-B012-039BA559C395}" sibTransId="{FF04C728-DE7D-44C6-9E4E-D50B47B59799}"/>
    <dgm:cxn modelId="{68E17F7E-78F8-402D-BE13-51EF572C29AF}" type="presOf" srcId="{A49AB8CD-FC3B-4812-A773-D43642373278}" destId="{FCF01E71-86E0-4E57-BDD5-770687A6DE43}" srcOrd="0" destOrd="0" presId="urn:microsoft.com/office/officeart/2008/layout/VerticalCurvedList"/>
    <dgm:cxn modelId="{1A11F4B6-C55E-4D2F-84DA-F7DAFB7666B2}" type="presOf" srcId="{DDFF850F-B2D0-409E-9557-9FBF744D0772}" destId="{53587BFC-2023-4C40-9121-5A52CDA4CEF3}" srcOrd="0" destOrd="0" presId="urn:microsoft.com/office/officeart/2008/layout/VerticalCurvedList"/>
    <dgm:cxn modelId="{0E9D811C-E895-4DBC-B202-1DB6428A413D}" srcId="{4BA30262-88FB-431C-B275-3BCFEAC98FF0}" destId="{60AA0FEA-E5B5-4D1F-AEC9-FFD0895084B6}" srcOrd="5" destOrd="0" parTransId="{51B5AEC8-355D-4B41-AD12-0237EF440FB9}" sibTransId="{F52B8F1E-AF5F-4C4F-91CF-06992BB3598E}"/>
    <dgm:cxn modelId="{E5B17AF5-4A72-4A9F-A97B-56FBC63CA44E}" type="presOf" srcId="{4BA30262-88FB-431C-B275-3BCFEAC98FF0}" destId="{3682A8D8-A17F-4425-BE9E-CC81E0867FE1}" srcOrd="0" destOrd="0" presId="urn:microsoft.com/office/officeart/2008/layout/VerticalCurvedList"/>
    <dgm:cxn modelId="{7F283ECB-3B5E-461A-BB43-6D669F78C8FF}" type="presOf" srcId="{068A227C-4FBD-46BB-9EF7-0C936F9CF1A9}" destId="{0C54138D-CF05-48E6-9D46-C6070656CF2F}" srcOrd="0" destOrd="0" presId="urn:microsoft.com/office/officeart/2008/layout/VerticalCurvedList"/>
    <dgm:cxn modelId="{F786F363-09F8-457E-99A5-DB41B2050DE5}" type="presParOf" srcId="{3682A8D8-A17F-4425-BE9E-CC81E0867FE1}" destId="{CAA82DD9-A02B-45CD-92B7-41D107DF9947}" srcOrd="0" destOrd="0" presId="urn:microsoft.com/office/officeart/2008/layout/VerticalCurvedList"/>
    <dgm:cxn modelId="{74B45F57-1C20-40D2-9809-82BA6BDECC25}" type="presParOf" srcId="{CAA82DD9-A02B-45CD-92B7-41D107DF9947}" destId="{86992FED-CCF0-488E-80D2-E39867AE8A0E}" srcOrd="0" destOrd="0" presId="urn:microsoft.com/office/officeart/2008/layout/VerticalCurvedList"/>
    <dgm:cxn modelId="{A96E17C6-2A56-42FD-B381-770D4DA6BD08}" type="presParOf" srcId="{86992FED-CCF0-488E-80D2-E39867AE8A0E}" destId="{D4EF261D-3816-4676-B04E-A7C9246C8D37}" srcOrd="0" destOrd="0" presId="urn:microsoft.com/office/officeart/2008/layout/VerticalCurvedList"/>
    <dgm:cxn modelId="{FED7411B-6B00-4C0B-836F-DE748107CEC9}" type="presParOf" srcId="{86992FED-CCF0-488E-80D2-E39867AE8A0E}" destId="{8B21AC78-0866-47AB-A414-34C03A59BA6B}" srcOrd="1" destOrd="0" presId="urn:microsoft.com/office/officeart/2008/layout/VerticalCurvedList"/>
    <dgm:cxn modelId="{19B1C9B0-FCE3-4521-BFEC-6946BDE34872}" type="presParOf" srcId="{86992FED-CCF0-488E-80D2-E39867AE8A0E}" destId="{5B5E4E99-36DA-44E2-B11D-10C80FC7F7DF}" srcOrd="2" destOrd="0" presId="urn:microsoft.com/office/officeart/2008/layout/VerticalCurvedList"/>
    <dgm:cxn modelId="{ACA517E4-3059-4150-8B40-938DC9C97160}" type="presParOf" srcId="{86992FED-CCF0-488E-80D2-E39867AE8A0E}" destId="{65E09AC7-9382-44B3-8A63-967DF1DC99C2}" srcOrd="3" destOrd="0" presId="urn:microsoft.com/office/officeart/2008/layout/VerticalCurvedList"/>
    <dgm:cxn modelId="{00EE8B72-7F6D-40E7-8D8A-495F22FC196F}" type="presParOf" srcId="{CAA82DD9-A02B-45CD-92B7-41D107DF9947}" destId="{AFF31C9F-D6A0-43A2-9A3F-02289FA93139}" srcOrd="1" destOrd="0" presId="urn:microsoft.com/office/officeart/2008/layout/VerticalCurvedList"/>
    <dgm:cxn modelId="{5B51A180-FEB2-454C-9E5B-C6D3A8A3E36E}" type="presParOf" srcId="{CAA82DD9-A02B-45CD-92B7-41D107DF9947}" destId="{E4863D67-848A-4641-A246-D6E3173AB7F8}" srcOrd="2" destOrd="0" presId="urn:microsoft.com/office/officeart/2008/layout/VerticalCurvedList"/>
    <dgm:cxn modelId="{B7492890-C0F4-4A51-8689-53723C0D0277}" type="presParOf" srcId="{E4863D67-848A-4641-A246-D6E3173AB7F8}" destId="{0F895F3C-A268-4186-8666-888CB1579A03}" srcOrd="0" destOrd="0" presId="urn:microsoft.com/office/officeart/2008/layout/VerticalCurvedList"/>
    <dgm:cxn modelId="{545492B6-30DD-4258-BD7E-7C6975D6CF3B}" type="presParOf" srcId="{CAA82DD9-A02B-45CD-92B7-41D107DF9947}" destId="{0C54138D-CF05-48E6-9D46-C6070656CF2F}" srcOrd="3" destOrd="0" presId="urn:microsoft.com/office/officeart/2008/layout/VerticalCurvedList"/>
    <dgm:cxn modelId="{8D340EEC-BCB8-4509-AC1F-83A878B0DF94}" type="presParOf" srcId="{CAA82DD9-A02B-45CD-92B7-41D107DF9947}" destId="{CCC3A617-B691-44D9-9127-D61A71726EE6}" srcOrd="4" destOrd="0" presId="urn:microsoft.com/office/officeart/2008/layout/VerticalCurvedList"/>
    <dgm:cxn modelId="{95118809-1FCE-4734-A5AA-DDC84190989B}" type="presParOf" srcId="{CCC3A617-B691-44D9-9127-D61A71726EE6}" destId="{2284D644-5875-431A-92D9-35AFDE74F707}" srcOrd="0" destOrd="0" presId="urn:microsoft.com/office/officeart/2008/layout/VerticalCurvedList"/>
    <dgm:cxn modelId="{0244EEC1-FFFB-429D-A1B5-37D59A9B3262}" type="presParOf" srcId="{CAA82DD9-A02B-45CD-92B7-41D107DF9947}" destId="{FCF01E71-86E0-4E57-BDD5-770687A6DE43}" srcOrd="5" destOrd="0" presId="urn:microsoft.com/office/officeart/2008/layout/VerticalCurvedList"/>
    <dgm:cxn modelId="{4C818FBF-5687-40BE-B71E-7F80BAC66110}" type="presParOf" srcId="{CAA82DD9-A02B-45CD-92B7-41D107DF9947}" destId="{0A550D08-AB15-4121-9818-170EF9629677}" srcOrd="6" destOrd="0" presId="urn:microsoft.com/office/officeart/2008/layout/VerticalCurvedList"/>
    <dgm:cxn modelId="{92BA45E1-2AD1-4491-B0C6-AC20B7410CBE}" type="presParOf" srcId="{0A550D08-AB15-4121-9818-170EF9629677}" destId="{6FEBB6F1-C111-4DBA-AD1F-8D145B8A426D}" srcOrd="0" destOrd="0" presId="urn:microsoft.com/office/officeart/2008/layout/VerticalCurvedList"/>
    <dgm:cxn modelId="{87B0AFAF-4072-472D-BC08-13468B496BF8}" type="presParOf" srcId="{CAA82DD9-A02B-45CD-92B7-41D107DF9947}" destId="{5A28D062-A05D-4F1F-B84C-FFF389482579}" srcOrd="7" destOrd="0" presId="urn:microsoft.com/office/officeart/2008/layout/VerticalCurvedList"/>
    <dgm:cxn modelId="{9EA88F47-46AD-4386-A5B0-5C37E4BECA1D}" type="presParOf" srcId="{CAA82DD9-A02B-45CD-92B7-41D107DF9947}" destId="{AD1763D1-156B-4CA0-BF48-CEA7D1C62E35}" srcOrd="8" destOrd="0" presId="urn:microsoft.com/office/officeart/2008/layout/VerticalCurvedList"/>
    <dgm:cxn modelId="{49E06757-6C81-4138-B45E-96FCB042DE61}" type="presParOf" srcId="{AD1763D1-156B-4CA0-BF48-CEA7D1C62E35}" destId="{7BF7515B-96A4-4A86-B019-ADE31F18BBAD}" srcOrd="0" destOrd="0" presId="urn:microsoft.com/office/officeart/2008/layout/VerticalCurvedList"/>
    <dgm:cxn modelId="{010A03DB-E27D-4DFC-9AA4-9C4D649222E7}" type="presParOf" srcId="{CAA82DD9-A02B-45CD-92B7-41D107DF9947}" destId="{53587BFC-2023-4C40-9121-5A52CDA4CEF3}" srcOrd="9" destOrd="0" presId="urn:microsoft.com/office/officeart/2008/layout/VerticalCurvedList"/>
    <dgm:cxn modelId="{22EA145E-79EE-4A3A-8299-343D33200B58}" type="presParOf" srcId="{CAA82DD9-A02B-45CD-92B7-41D107DF9947}" destId="{09726114-1D2C-4E20-A3EE-5D570A51A7A9}" srcOrd="10" destOrd="0" presId="urn:microsoft.com/office/officeart/2008/layout/VerticalCurvedList"/>
    <dgm:cxn modelId="{4B35D368-0676-4431-BE48-B73EC52CD7FA}" type="presParOf" srcId="{09726114-1D2C-4E20-A3EE-5D570A51A7A9}" destId="{3D25C327-8D82-473C-9540-AB8ECC6F055D}" srcOrd="0" destOrd="0" presId="urn:microsoft.com/office/officeart/2008/layout/VerticalCurvedList"/>
    <dgm:cxn modelId="{DFED7FD6-EBDA-4F4B-9E9E-71B1BF446034}" type="presParOf" srcId="{CAA82DD9-A02B-45CD-92B7-41D107DF9947}" destId="{653338A9-006F-4DB3-972C-C2C61F45E45C}" srcOrd="11" destOrd="0" presId="urn:microsoft.com/office/officeart/2008/layout/VerticalCurvedList"/>
    <dgm:cxn modelId="{79445B20-D64C-4484-90F1-CFD1E82C9142}" type="presParOf" srcId="{CAA82DD9-A02B-45CD-92B7-41D107DF9947}" destId="{9542379B-4C74-4743-9962-C91CCABAEE1A}" srcOrd="12" destOrd="0" presId="urn:microsoft.com/office/officeart/2008/layout/VerticalCurvedList"/>
    <dgm:cxn modelId="{555F3891-4E61-40D7-9F69-89FA0A71BDC6}" type="presParOf" srcId="{9542379B-4C74-4743-9962-C91CCABAEE1A}" destId="{AE5966B8-AD74-4EFF-AC83-9ABDAA19A23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1AC78-0866-47AB-A414-34C03A59BA6B}">
      <dsp:nvSpPr>
        <dsp:cNvPr id="0" name=""/>
        <dsp:cNvSpPr/>
      </dsp:nvSpPr>
      <dsp:spPr>
        <a:xfrm>
          <a:off x="-1912991" y="-296772"/>
          <a:ext cx="2287572" cy="2287572"/>
        </a:xfrm>
        <a:prstGeom prst="blockArc">
          <a:avLst>
            <a:gd name="adj1" fmla="val 18900000"/>
            <a:gd name="adj2" fmla="val 2700000"/>
            <a:gd name="adj3" fmla="val 94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31C9F-D6A0-43A2-9A3F-02289FA93139}">
      <dsp:nvSpPr>
        <dsp:cNvPr id="0" name=""/>
        <dsp:cNvSpPr/>
      </dsp:nvSpPr>
      <dsp:spPr>
        <a:xfrm>
          <a:off x="141991" y="89207"/>
          <a:ext cx="2000493" cy="178347"/>
        </a:xfrm>
        <a:prstGeom prst="rect">
          <a:avLst/>
        </a:prstGeom>
        <a:solidFill>
          <a:srgbClr val="CEC3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1. Hizmet Bölgesi</a:t>
          </a:r>
        </a:p>
      </dsp:txBody>
      <dsp:txXfrm>
        <a:off x="141991" y="89207"/>
        <a:ext cx="2000493" cy="178347"/>
      </dsp:txXfrm>
    </dsp:sp>
    <dsp:sp modelId="{0F895F3C-A268-4186-8666-888CB1579A03}">
      <dsp:nvSpPr>
        <dsp:cNvPr id="0" name=""/>
        <dsp:cNvSpPr/>
      </dsp:nvSpPr>
      <dsp:spPr>
        <a:xfrm>
          <a:off x="30524" y="66914"/>
          <a:ext cx="222933" cy="222933"/>
        </a:xfrm>
        <a:prstGeom prst="ellipse">
          <a:avLst/>
        </a:prstGeom>
        <a:solidFill>
          <a:srgbClr val="CCC1A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4138D-CF05-48E6-9D46-C6070656CF2F}">
      <dsp:nvSpPr>
        <dsp:cNvPr id="0" name=""/>
        <dsp:cNvSpPr/>
      </dsp:nvSpPr>
      <dsp:spPr>
        <a:xfrm>
          <a:off x="288694" y="356694"/>
          <a:ext cx="1853790" cy="178347"/>
        </a:xfrm>
        <a:prstGeom prst="rect">
          <a:avLst/>
        </a:prstGeom>
        <a:solidFill>
          <a:srgbClr val="C9A9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2. Hizmet Bölgesi</a:t>
          </a:r>
        </a:p>
      </dsp:txBody>
      <dsp:txXfrm>
        <a:off x="288694" y="356694"/>
        <a:ext cx="1853790" cy="178347"/>
      </dsp:txXfrm>
    </dsp:sp>
    <dsp:sp modelId="{2284D644-5875-431A-92D9-35AFDE74F707}">
      <dsp:nvSpPr>
        <dsp:cNvPr id="0" name=""/>
        <dsp:cNvSpPr/>
      </dsp:nvSpPr>
      <dsp:spPr>
        <a:xfrm>
          <a:off x="177227" y="334400"/>
          <a:ext cx="222933" cy="222933"/>
        </a:xfrm>
        <a:prstGeom prst="ellipse">
          <a:avLst/>
        </a:prstGeom>
        <a:solidFill>
          <a:srgbClr val="C9A97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1E71-86E0-4E57-BDD5-770687A6DE43}">
      <dsp:nvSpPr>
        <dsp:cNvPr id="0" name=""/>
        <dsp:cNvSpPr/>
      </dsp:nvSpPr>
      <dsp:spPr>
        <a:xfrm>
          <a:off x="355777" y="624181"/>
          <a:ext cx="1786707" cy="178347"/>
        </a:xfrm>
        <a:prstGeom prst="rect">
          <a:avLst/>
        </a:prstGeom>
        <a:solidFill>
          <a:srgbClr val="B8BC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3. Hizmet Bölgesi</a:t>
          </a:r>
        </a:p>
      </dsp:txBody>
      <dsp:txXfrm>
        <a:off x="355777" y="624181"/>
        <a:ext cx="1786707" cy="178347"/>
      </dsp:txXfrm>
    </dsp:sp>
    <dsp:sp modelId="{6FEBB6F1-C111-4DBA-AD1F-8D145B8A426D}">
      <dsp:nvSpPr>
        <dsp:cNvPr id="0" name=""/>
        <dsp:cNvSpPr/>
      </dsp:nvSpPr>
      <dsp:spPr>
        <a:xfrm>
          <a:off x="244310" y="601887"/>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8D062-A05D-4F1F-B84C-FFF389482579}">
      <dsp:nvSpPr>
        <dsp:cNvPr id="0" name=""/>
        <dsp:cNvSpPr/>
      </dsp:nvSpPr>
      <dsp:spPr>
        <a:xfrm>
          <a:off x="355777" y="891498"/>
          <a:ext cx="1786707" cy="178347"/>
        </a:xfrm>
        <a:prstGeom prst="rect">
          <a:avLst/>
        </a:prstGeom>
        <a:solidFill>
          <a:srgbClr val="C6A7A2"/>
        </a:solidFill>
        <a:ln w="25400" cap="flat" cmpd="sng" algn="ctr">
          <a:solidFill>
            <a:srgbClr val="C4A5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4. Hizmet Bölgesi</a:t>
          </a:r>
        </a:p>
      </dsp:txBody>
      <dsp:txXfrm>
        <a:off x="355777" y="891498"/>
        <a:ext cx="1786707" cy="178347"/>
      </dsp:txXfrm>
    </dsp:sp>
    <dsp:sp modelId="{7BF7515B-96A4-4A86-B019-ADE31F18BBAD}">
      <dsp:nvSpPr>
        <dsp:cNvPr id="0" name=""/>
        <dsp:cNvSpPr/>
      </dsp:nvSpPr>
      <dsp:spPr>
        <a:xfrm>
          <a:off x="244310" y="869205"/>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87BFC-2023-4C40-9121-5A52CDA4CEF3}">
      <dsp:nvSpPr>
        <dsp:cNvPr id="0" name=""/>
        <dsp:cNvSpPr/>
      </dsp:nvSpPr>
      <dsp:spPr>
        <a:xfrm>
          <a:off x="288694" y="1158985"/>
          <a:ext cx="1853790" cy="178347"/>
        </a:xfrm>
        <a:prstGeom prst="rect">
          <a:avLst/>
        </a:prstGeom>
        <a:solidFill>
          <a:srgbClr val="ACBA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5. Hizmet Bölgesi</a:t>
          </a:r>
        </a:p>
      </dsp:txBody>
      <dsp:txXfrm>
        <a:off x="288694" y="1158985"/>
        <a:ext cx="1853790" cy="178347"/>
      </dsp:txXfrm>
    </dsp:sp>
    <dsp:sp modelId="{3D25C327-8D82-473C-9540-AB8ECC6F055D}">
      <dsp:nvSpPr>
        <dsp:cNvPr id="0" name=""/>
        <dsp:cNvSpPr/>
      </dsp:nvSpPr>
      <dsp:spPr>
        <a:xfrm>
          <a:off x="177227" y="1136692"/>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338A9-006F-4DB3-972C-C2C61F45E45C}">
      <dsp:nvSpPr>
        <dsp:cNvPr id="0" name=""/>
        <dsp:cNvSpPr/>
      </dsp:nvSpPr>
      <dsp:spPr>
        <a:xfrm>
          <a:off x="141991" y="1426472"/>
          <a:ext cx="2000493" cy="178347"/>
        </a:xfrm>
        <a:prstGeom prst="rect">
          <a:avLst/>
        </a:prstGeom>
        <a:solidFill>
          <a:srgbClr val="D0B5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6. Hizmet Bölgesi</a:t>
          </a:r>
        </a:p>
      </dsp:txBody>
      <dsp:txXfrm>
        <a:off x="141991" y="1426472"/>
        <a:ext cx="2000493" cy="178347"/>
      </dsp:txXfrm>
    </dsp:sp>
    <dsp:sp modelId="{AE5966B8-AD74-4EFF-AC83-9ABDAA19A235}">
      <dsp:nvSpPr>
        <dsp:cNvPr id="0" name=""/>
        <dsp:cNvSpPr/>
      </dsp:nvSpPr>
      <dsp:spPr>
        <a:xfrm>
          <a:off x="30524" y="1404178"/>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7364"/>
          </a:xfrm>
          <a:prstGeom prst="rect">
            <a:avLst/>
          </a:prstGeom>
        </p:spPr>
        <p:txBody>
          <a:bodyPr vert="horz" lIns="91600" tIns="45800" rIns="91600" bIns="45800" rtlCol="0"/>
          <a:lstStyle>
            <a:lvl1pPr algn="l">
              <a:defRPr sz="1200"/>
            </a:lvl1pPr>
          </a:lstStyle>
          <a:p>
            <a:endParaRPr lang="tr-TR"/>
          </a:p>
        </p:txBody>
      </p:sp>
      <p:sp>
        <p:nvSpPr>
          <p:cNvPr id="3" name="Veri Yer Tutucusu 2"/>
          <p:cNvSpPr>
            <a:spLocks noGrp="1"/>
          </p:cNvSpPr>
          <p:nvPr>
            <p:ph type="dt" idx="1"/>
          </p:nvPr>
        </p:nvSpPr>
        <p:spPr>
          <a:xfrm>
            <a:off x="3884614" y="1"/>
            <a:ext cx="2971800" cy="497364"/>
          </a:xfrm>
          <a:prstGeom prst="rect">
            <a:avLst/>
          </a:prstGeom>
        </p:spPr>
        <p:txBody>
          <a:bodyPr vert="horz" lIns="91600" tIns="45800" rIns="91600" bIns="45800" rtlCol="0"/>
          <a:lstStyle>
            <a:lvl1pPr algn="r">
              <a:defRPr sz="1200"/>
            </a:lvl1pPr>
          </a:lstStyle>
          <a:p>
            <a:fld id="{542EAB16-2FB9-4E60-93E2-4053827E0961}" type="datetimeFigureOut">
              <a:rPr lang="tr-TR" smtClean="0"/>
              <a:t>19.02.2024</a:t>
            </a:fld>
            <a:endParaRPr lang="tr-TR"/>
          </a:p>
        </p:txBody>
      </p:sp>
      <p:sp>
        <p:nvSpPr>
          <p:cNvPr id="4" name="Slayt Görüntüsü Yer Tutucusu 3"/>
          <p:cNvSpPr>
            <a:spLocks noGrp="1" noRot="1" noChangeAspect="1"/>
          </p:cNvSpPr>
          <p:nvPr>
            <p:ph type="sldImg" idx="2"/>
          </p:nvPr>
        </p:nvSpPr>
        <p:spPr>
          <a:xfrm>
            <a:off x="941388" y="746125"/>
            <a:ext cx="4975225" cy="3732213"/>
          </a:xfrm>
          <a:prstGeom prst="rect">
            <a:avLst/>
          </a:prstGeom>
          <a:noFill/>
          <a:ln w="12700">
            <a:solidFill>
              <a:prstClr val="black"/>
            </a:solidFill>
          </a:ln>
        </p:spPr>
        <p:txBody>
          <a:bodyPr vert="horz" lIns="91600" tIns="45800" rIns="91600" bIns="45800" rtlCol="0" anchor="ctr"/>
          <a:lstStyle/>
          <a:p>
            <a:endParaRPr lang="tr-TR"/>
          </a:p>
        </p:txBody>
      </p:sp>
      <p:sp>
        <p:nvSpPr>
          <p:cNvPr id="5" name="Not Yer Tutucusu 4"/>
          <p:cNvSpPr>
            <a:spLocks noGrp="1"/>
          </p:cNvSpPr>
          <p:nvPr>
            <p:ph type="body" sz="quarter" idx="3"/>
          </p:nvPr>
        </p:nvSpPr>
        <p:spPr>
          <a:xfrm>
            <a:off x="685801" y="4724957"/>
            <a:ext cx="5486400" cy="4476274"/>
          </a:xfrm>
          <a:prstGeom prst="rect">
            <a:avLst/>
          </a:prstGeom>
        </p:spPr>
        <p:txBody>
          <a:bodyPr vert="horz" lIns="91600" tIns="45800" rIns="91600" bIns="4580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6"/>
            <a:ext cx="2971800" cy="497364"/>
          </a:xfrm>
          <a:prstGeom prst="rect">
            <a:avLst/>
          </a:prstGeom>
        </p:spPr>
        <p:txBody>
          <a:bodyPr vert="horz" lIns="91600" tIns="45800" rIns="91600" bIns="4580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9448186"/>
            <a:ext cx="2971800" cy="497364"/>
          </a:xfrm>
          <a:prstGeom prst="rect">
            <a:avLst/>
          </a:prstGeom>
        </p:spPr>
        <p:txBody>
          <a:bodyPr vert="horz" lIns="91600" tIns="45800" rIns="91600" bIns="45800" rtlCol="0" anchor="b"/>
          <a:lstStyle>
            <a:lvl1pPr algn="r">
              <a:defRPr sz="1200"/>
            </a:lvl1pPr>
          </a:lstStyle>
          <a:p>
            <a:fld id="{87FA21E8-2498-4AC6-9C24-CEB8AB7C1335}" type="slidenum">
              <a:rPr lang="tr-TR" smtClean="0"/>
              <a:t>‹#›</a:t>
            </a:fld>
            <a:endParaRPr lang="tr-TR"/>
          </a:p>
        </p:txBody>
      </p:sp>
    </p:spTree>
    <p:extLst>
      <p:ext uri="{BB962C8B-B14F-4D97-AF65-F5344CB8AC3E}">
        <p14:creationId xmlns:p14="http://schemas.microsoft.com/office/powerpoint/2010/main" val="147207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B68560-9BDA-7D48-9EC5-4067CA8035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50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10</a:t>
            </a:fld>
            <a:endParaRPr lang="tr-TR"/>
          </a:p>
        </p:txBody>
      </p:sp>
    </p:spTree>
    <p:extLst>
      <p:ext uri="{BB962C8B-B14F-4D97-AF65-F5344CB8AC3E}">
        <p14:creationId xmlns:p14="http://schemas.microsoft.com/office/powerpoint/2010/main" val="320456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11</a:t>
            </a:fld>
            <a:endParaRPr lang="tr-TR"/>
          </a:p>
        </p:txBody>
      </p:sp>
    </p:spTree>
    <p:extLst>
      <p:ext uri="{BB962C8B-B14F-4D97-AF65-F5344CB8AC3E}">
        <p14:creationId xmlns:p14="http://schemas.microsoft.com/office/powerpoint/2010/main" val="290670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12</a:t>
            </a:fld>
            <a:endParaRPr lang="tr-TR"/>
          </a:p>
        </p:txBody>
      </p:sp>
    </p:spTree>
    <p:extLst>
      <p:ext uri="{BB962C8B-B14F-4D97-AF65-F5344CB8AC3E}">
        <p14:creationId xmlns:p14="http://schemas.microsoft.com/office/powerpoint/2010/main" val="232348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13</a:t>
            </a:fld>
            <a:endParaRPr lang="tr-TR"/>
          </a:p>
        </p:txBody>
      </p:sp>
    </p:spTree>
    <p:extLst>
      <p:ext uri="{BB962C8B-B14F-4D97-AF65-F5344CB8AC3E}">
        <p14:creationId xmlns:p14="http://schemas.microsoft.com/office/powerpoint/2010/main" val="412698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14</a:t>
            </a:fld>
            <a:endParaRPr lang="tr-TR"/>
          </a:p>
        </p:txBody>
      </p:sp>
    </p:spTree>
    <p:extLst>
      <p:ext uri="{BB962C8B-B14F-4D97-AF65-F5344CB8AC3E}">
        <p14:creationId xmlns:p14="http://schemas.microsoft.com/office/powerpoint/2010/main" val="305184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15</a:t>
            </a:fld>
            <a:endParaRPr lang="tr-TR"/>
          </a:p>
        </p:txBody>
      </p:sp>
    </p:spTree>
    <p:extLst>
      <p:ext uri="{BB962C8B-B14F-4D97-AF65-F5344CB8AC3E}">
        <p14:creationId xmlns:p14="http://schemas.microsoft.com/office/powerpoint/2010/main" val="187844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16</a:t>
            </a:fld>
            <a:endParaRPr lang="tr-TR"/>
          </a:p>
        </p:txBody>
      </p:sp>
    </p:spTree>
    <p:extLst>
      <p:ext uri="{BB962C8B-B14F-4D97-AF65-F5344CB8AC3E}">
        <p14:creationId xmlns:p14="http://schemas.microsoft.com/office/powerpoint/2010/main" val="170201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17</a:t>
            </a:fld>
            <a:endParaRPr lang="tr-TR"/>
          </a:p>
        </p:txBody>
      </p:sp>
    </p:spTree>
    <p:extLst>
      <p:ext uri="{BB962C8B-B14F-4D97-AF65-F5344CB8AC3E}">
        <p14:creationId xmlns:p14="http://schemas.microsoft.com/office/powerpoint/2010/main" val="224713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18</a:t>
            </a:fld>
            <a:endParaRPr lang="tr-TR"/>
          </a:p>
        </p:txBody>
      </p:sp>
    </p:spTree>
    <p:extLst>
      <p:ext uri="{BB962C8B-B14F-4D97-AF65-F5344CB8AC3E}">
        <p14:creationId xmlns:p14="http://schemas.microsoft.com/office/powerpoint/2010/main" val="16911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19</a:t>
            </a:fld>
            <a:endParaRPr lang="tr-TR"/>
          </a:p>
        </p:txBody>
      </p:sp>
    </p:spTree>
    <p:extLst>
      <p:ext uri="{BB962C8B-B14F-4D97-AF65-F5344CB8AC3E}">
        <p14:creationId xmlns:p14="http://schemas.microsoft.com/office/powerpoint/2010/main" val="86791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B68560-9BDA-7D48-9EC5-4067CA8035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956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20</a:t>
            </a:fld>
            <a:endParaRPr lang="tr-TR"/>
          </a:p>
        </p:txBody>
      </p:sp>
    </p:spTree>
    <p:extLst>
      <p:ext uri="{BB962C8B-B14F-4D97-AF65-F5344CB8AC3E}">
        <p14:creationId xmlns:p14="http://schemas.microsoft.com/office/powerpoint/2010/main" val="391514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21</a:t>
            </a:fld>
            <a:endParaRPr lang="tr-TR"/>
          </a:p>
        </p:txBody>
      </p:sp>
    </p:spTree>
    <p:extLst>
      <p:ext uri="{BB962C8B-B14F-4D97-AF65-F5344CB8AC3E}">
        <p14:creationId xmlns:p14="http://schemas.microsoft.com/office/powerpoint/2010/main" val="2084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22</a:t>
            </a:fld>
            <a:endParaRPr lang="tr-TR"/>
          </a:p>
        </p:txBody>
      </p:sp>
    </p:spTree>
    <p:extLst>
      <p:ext uri="{BB962C8B-B14F-4D97-AF65-F5344CB8AC3E}">
        <p14:creationId xmlns:p14="http://schemas.microsoft.com/office/powerpoint/2010/main" val="1895116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23</a:t>
            </a:fld>
            <a:endParaRPr lang="tr-TR"/>
          </a:p>
        </p:txBody>
      </p:sp>
    </p:spTree>
    <p:extLst>
      <p:ext uri="{BB962C8B-B14F-4D97-AF65-F5344CB8AC3E}">
        <p14:creationId xmlns:p14="http://schemas.microsoft.com/office/powerpoint/2010/main" val="1182995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24</a:t>
            </a:fld>
            <a:endParaRPr lang="tr-TR"/>
          </a:p>
        </p:txBody>
      </p:sp>
    </p:spTree>
    <p:extLst>
      <p:ext uri="{BB962C8B-B14F-4D97-AF65-F5344CB8AC3E}">
        <p14:creationId xmlns:p14="http://schemas.microsoft.com/office/powerpoint/2010/main" val="357588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25</a:t>
            </a:fld>
            <a:endParaRPr lang="tr-TR"/>
          </a:p>
        </p:txBody>
      </p:sp>
    </p:spTree>
    <p:extLst>
      <p:ext uri="{BB962C8B-B14F-4D97-AF65-F5344CB8AC3E}">
        <p14:creationId xmlns:p14="http://schemas.microsoft.com/office/powerpoint/2010/main" val="193457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26</a:t>
            </a:fld>
            <a:endParaRPr lang="tr-TR"/>
          </a:p>
        </p:txBody>
      </p:sp>
    </p:spTree>
    <p:extLst>
      <p:ext uri="{BB962C8B-B14F-4D97-AF65-F5344CB8AC3E}">
        <p14:creationId xmlns:p14="http://schemas.microsoft.com/office/powerpoint/2010/main" val="2460106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27</a:t>
            </a:fld>
            <a:endParaRPr lang="tr-TR"/>
          </a:p>
        </p:txBody>
      </p:sp>
    </p:spTree>
    <p:extLst>
      <p:ext uri="{BB962C8B-B14F-4D97-AF65-F5344CB8AC3E}">
        <p14:creationId xmlns:p14="http://schemas.microsoft.com/office/powerpoint/2010/main" val="658430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28</a:t>
            </a:fld>
            <a:endParaRPr lang="tr-TR"/>
          </a:p>
        </p:txBody>
      </p:sp>
    </p:spTree>
    <p:extLst>
      <p:ext uri="{BB962C8B-B14F-4D97-AF65-F5344CB8AC3E}">
        <p14:creationId xmlns:p14="http://schemas.microsoft.com/office/powerpoint/2010/main" val="982823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29</a:t>
            </a:fld>
            <a:endParaRPr lang="tr-TR"/>
          </a:p>
        </p:txBody>
      </p:sp>
    </p:spTree>
    <p:extLst>
      <p:ext uri="{BB962C8B-B14F-4D97-AF65-F5344CB8AC3E}">
        <p14:creationId xmlns:p14="http://schemas.microsoft.com/office/powerpoint/2010/main" val="242961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a:t>
            </a:fld>
            <a:endParaRPr lang="tr-TR"/>
          </a:p>
        </p:txBody>
      </p:sp>
    </p:spTree>
    <p:extLst>
      <p:ext uri="{BB962C8B-B14F-4D97-AF65-F5344CB8AC3E}">
        <p14:creationId xmlns:p14="http://schemas.microsoft.com/office/powerpoint/2010/main" val="3360915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30</a:t>
            </a:fld>
            <a:endParaRPr lang="tr-TR"/>
          </a:p>
        </p:txBody>
      </p:sp>
    </p:spTree>
    <p:extLst>
      <p:ext uri="{BB962C8B-B14F-4D97-AF65-F5344CB8AC3E}">
        <p14:creationId xmlns:p14="http://schemas.microsoft.com/office/powerpoint/2010/main" val="165786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31</a:t>
            </a:fld>
            <a:endParaRPr lang="tr-TR"/>
          </a:p>
        </p:txBody>
      </p:sp>
    </p:spTree>
    <p:extLst>
      <p:ext uri="{BB962C8B-B14F-4D97-AF65-F5344CB8AC3E}">
        <p14:creationId xmlns:p14="http://schemas.microsoft.com/office/powerpoint/2010/main" val="575541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32</a:t>
            </a:fld>
            <a:endParaRPr lang="tr-TR"/>
          </a:p>
        </p:txBody>
      </p:sp>
    </p:spTree>
    <p:extLst>
      <p:ext uri="{BB962C8B-B14F-4D97-AF65-F5344CB8AC3E}">
        <p14:creationId xmlns:p14="http://schemas.microsoft.com/office/powerpoint/2010/main" val="2250621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33</a:t>
            </a:fld>
            <a:endParaRPr lang="tr-TR"/>
          </a:p>
        </p:txBody>
      </p:sp>
    </p:spTree>
    <p:extLst>
      <p:ext uri="{BB962C8B-B14F-4D97-AF65-F5344CB8AC3E}">
        <p14:creationId xmlns:p14="http://schemas.microsoft.com/office/powerpoint/2010/main" val="1371903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34</a:t>
            </a:fld>
            <a:endParaRPr lang="tr-TR"/>
          </a:p>
        </p:txBody>
      </p:sp>
    </p:spTree>
    <p:extLst>
      <p:ext uri="{BB962C8B-B14F-4D97-AF65-F5344CB8AC3E}">
        <p14:creationId xmlns:p14="http://schemas.microsoft.com/office/powerpoint/2010/main" val="4168842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35</a:t>
            </a:fld>
            <a:endParaRPr lang="tr-TR"/>
          </a:p>
        </p:txBody>
      </p:sp>
    </p:spTree>
    <p:extLst>
      <p:ext uri="{BB962C8B-B14F-4D97-AF65-F5344CB8AC3E}">
        <p14:creationId xmlns:p14="http://schemas.microsoft.com/office/powerpoint/2010/main" val="1625813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36</a:t>
            </a:fld>
            <a:endParaRPr lang="tr-TR"/>
          </a:p>
        </p:txBody>
      </p:sp>
    </p:spTree>
    <p:extLst>
      <p:ext uri="{BB962C8B-B14F-4D97-AF65-F5344CB8AC3E}">
        <p14:creationId xmlns:p14="http://schemas.microsoft.com/office/powerpoint/2010/main" val="2489975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28.MADDEDEN OLUŞMAKTADIR.</a:t>
            </a:r>
          </a:p>
        </p:txBody>
      </p:sp>
      <p:sp>
        <p:nvSpPr>
          <p:cNvPr id="4" name="Slayt Numarası Yer Tutucusu 3"/>
          <p:cNvSpPr>
            <a:spLocks noGrp="1"/>
          </p:cNvSpPr>
          <p:nvPr>
            <p:ph type="sldNum" sz="quarter" idx="5"/>
          </p:nvPr>
        </p:nvSpPr>
        <p:spPr/>
        <p:txBody>
          <a:bodyPr/>
          <a:lstStyle/>
          <a:p>
            <a:fld id="{87FA21E8-2498-4AC6-9C24-CEB8AB7C1335}" type="slidenum">
              <a:rPr lang="tr-TR" smtClean="0"/>
              <a:t>37</a:t>
            </a:fld>
            <a:endParaRPr lang="tr-TR"/>
          </a:p>
        </p:txBody>
      </p:sp>
    </p:spTree>
    <p:extLst>
      <p:ext uri="{BB962C8B-B14F-4D97-AF65-F5344CB8AC3E}">
        <p14:creationId xmlns:p14="http://schemas.microsoft.com/office/powerpoint/2010/main" val="3099966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40</a:t>
            </a:fld>
            <a:endParaRPr lang="tr-TR"/>
          </a:p>
        </p:txBody>
      </p:sp>
    </p:spTree>
    <p:extLst>
      <p:ext uri="{BB962C8B-B14F-4D97-AF65-F5344CB8AC3E}">
        <p14:creationId xmlns:p14="http://schemas.microsoft.com/office/powerpoint/2010/main" val="3355430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Temel İlkeler;</a:t>
            </a:r>
          </a:p>
          <a:p>
            <a:r>
              <a:rPr lang="tr-TR" sz="1200" kern="1200" dirty="0">
                <a:solidFill>
                  <a:schemeClr val="tx1"/>
                </a:solidFill>
                <a:effectLst/>
                <a:latin typeface="+mn-lt"/>
                <a:ea typeface="+mn-ea"/>
                <a:cs typeface="+mn-cs"/>
              </a:rPr>
              <a:t>Yani atama yapılabilmesi için öncelikle orda atanma talep edene uygun kadro olması,  Kadro var ise norm durumunun uygun olması Ve hizmet ihtiyaçları göz önünde bulundurulur.</a:t>
            </a:r>
          </a:p>
          <a:p>
            <a:r>
              <a:rPr lang="tr-TR" sz="1200" kern="1200" dirty="0">
                <a:solidFill>
                  <a:schemeClr val="tx1"/>
                </a:solidFill>
                <a:effectLst/>
                <a:latin typeface="+mn-lt"/>
                <a:ea typeface="+mn-ea"/>
                <a:cs typeface="+mn-cs"/>
              </a:rPr>
              <a:t>Norm kadro durumu bir birimde azami ihtiyaç duyulan personeli ifade eder. Bunun üzerine istisnalar dışında (Hakim Savcı Emniyet Mensubu, Asker) kesinlikle atama yapılamaz. </a:t>
            </a:r>
          </a:p>
          <a:p>
            <a:r>
              <a:rPr lang="tr-TR" sz="1200" kern="1200" dirty="0">
                <a:solidFill>
                  <a:schemeClr val="tx1"/>
                </a:solidFill>
                <a:effectLst/>
                <a:latin typeface="+mn-lt"/>
                <a:ea typeface="+mn-ea"/>
                <a:cs typeface="+mn-cs"/>
              </a:rPr>
              <a:t>NORM CETVELLERİ NASIL HAZIRLANIYOR? İl, kuruluş ve bölge müdürlüklerince sınırları içerisindeki iş yüküne ilişkin sorular ilgili müdürlüklerce cevaplanıyor ve verilen cevaplar neticesinde ihtiyaç duyulan personel sayısı hesaplanıyor buna istinaden norm cetvelleri hazırlanıyor.</a:t>
            </a:r>
          </a:p>
          <a:p>
            <a:r>
              <a:rPr lang="tr-TR" sz="1200" kern="1200" dirty="0">
                <a:solidFill>
                  <a:schemeClr val="tx1"/>
                </a:solidFill>
                <a:effectLst/>
                <a:latin typeface="+mn-lt"/>
                <a:ea typeface="+mn-ea"/>
                <a:cs typeface="+mn-cs"/>
              </a:rPr>
              <a:t>Norm cetvellerine dikkat edecek olursak, 1. Bölgeden 6. Bölgeye doğru norm oranlarında doluluk oranı düşmektedir. Bunun anlamı il, ilçe ve kuruluşlarda bulunması gereken azami personel sayısı azalmakta ve personel ihtiyacı ortaya çıkmaktadır. </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41</a:t>
            </a:fld>
            <a:endParaRPr lang="tr-TR"/>
          </a:p>
        </p:txBody>
      </p:sp>
    </p:spTree>
    <p:extLst>
      <p:ext uri="{BB962C8B-B14F-4D97-AF65-F5344CB8AC3E}">
        <p14:creationId xmlns:p14="http://schemas.microsoft.com/office/powerpoint/2010/main" val="69554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a:t>
            </a:fld>
            <a:endParaRPr lang="tr-TR"/>
          </a:p>
        </p:txBody>
      </p:sp>
    </p:spTree>
    <p:extLst>
      <p:ext uri="{BB962C8B-B14F-4D97-AF65-F5344CB8AC3E}">
        <p14:creationId xmlns:p14="http://schemas.microsoft.com/office/powerpoint/2010/main" val="3817454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İl ve ilçelerden İl vasıtasıyla, kuruluşlardan Genel Müdürlük vasıtasıyla Genel Müdürlüğümüze yazılması</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Görevlendirme bittiğinde norm kadro durumu kontrol edilmez kişi vekaleten ilçe müdürlüğü ilçede görevlendirildi. Görevlendirmeden önce bulunduğu ilde norm durumu 3/3 idi gittiğinde 2/3 e düştü ve bu süreçte oraya personel atandı. Bu durumda görevlendirmesi bittiğinde veya iptal edildiğinde kişi eski yerine geleceği için norm durumu dolu olmasına rağmen norm üstü olarak görev yerine iade edilir.</a:t>
            </a:r>
          </a:p>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42</a:t>
            </a:fld>
            <a:endParaRPr lang="tr-TR"/>
          </a:p>
        </p:txBody>
      </p:sp>
    </p:spTree>
    <p:extLst>
      <p:ext uri="{BB962C8B-B14F-4D97-AF65-F5344CB8AC3E}">
        <p14:creationId xmlns:p14="http://schemas.microsoft.com/office/powerpoint/2010/main" val="699216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44</a:t>
            </a:fld>
            <a:endParaRPr lang="tr-TR"/>
          </a:p>
        </p:txBody>
      </p:sp>
    </p:spTree>
    <p:extLst>
      <p:ext uri="{BB962C8B-B14F-4D97-AF65-F5344CB8AC3E}">
        <p14:creationId xmlns:p14="http://schemas.microsoft.com/office/powerpoint/2010/main" val="1528160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0000"/>
                </a:solidFill>
              </a:rPr>
              <a:t>Kurumlar</a:t>
            </a:r>
            <a:r>
              <a:rPr lang="tr-TR" baseline="0" dirty="0">
                <a:solidFill>
                  <a:srgbClr val="FF0000"/>
                </a:solidFill>
              </a:rPr>
              <a:t> arasında  Bakanlığa geliyorsa biz yapıyoruz</a:t>
            </a:r>
          </a:p>
          <a:p>
            <a:r>
              <a:rPr lang="tr-TR" baseline="0" dirty="0">
                <a:solidFill>
                  <a:srgbClr val="FF0000"/>
                </a:solidFill>
              </a:rPr>
              <a:t>İller arasında veya kuruluşlar arasında İmza Yetki Yönergesi çerçevesinde geçici görevlendirme olurları Sorumlu Yöneticiye verilmiştir. Bu sebeple il müdürlükleri kendi aralarında geçici görevlendirme yapabilir.</a:t>
            </a:r>
          </a:p>
          <a:p>
            <a:r>
              <a:rPr lang="tr-TR" baseline="0" dirty="0">
                <a:solidFill>
                  <a:srgbClr val="FF0000"/>
                </a:solidFill>
              </a:rPr>
              <a:t>Bakanlık dışına geçici görevlendirmeler Taşra Atama Daire Başkanlığınca yapılıyor. </a:t>
            </a:r>
            <a:endParaRPr lang="tr-TR" dirty="0">
              <a:solidFill>
                <a:srgbClr val="FF0000"/>
              </a:solidFill>
            </a:endParaRPr>
          </a:p>
        </p:txBody>
      </p:sp>
      <p:sp>
        <p:nvSpPr>
          <p:cNvPr id="4" name="Slayt Numarası Yer Tutucusu 3"/>
          <p:cNvSpPr>
            <a:spLocks noGrp="1"/>
          </p:cNvSpPr>
          <p:nvPr>
            <p:ph type="sldNum" sz="quarter" idx="10"/>
          </p:nvPr>
        </p:nvSpPr>
        <p:spPr/>
        <p:txBody>
          <a:bodyPr/>
          <a:lstStyle/>
          <a:p>
            <a:fld id="{87FA21E8-2498-4AC6-9C24-CEB8AB7C1335}" type="slidenum">
              <a:rPr lang="tr-TR" smtClean="0"/>
              <a:t>47</a:t>
            </a:fld>
            <a:endParaRPr lang="tr-TR"/>
          </a:p>
        </p:txBody>
      </p:sp>
    </p:spTree>
    <p:extLst>
      <p:ext uri="{BB962C8B-B14F-4D97-AF65-F5344CB8AC3E}">
        <p14:creationId xmlns:p14="http://schemas.microsoft.com/office/powerpoint/2010/main" val="3721174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Bağlı Kuruluş: Devlet Su İşleri , Orman Genel Müdürlüğü, Atatürk Orman Çiftliği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Bakanlık Ana Hizmet</a:t>
            </a:r>
            <a:r>
              <a:rPr lang="tr-TR" sz="1200" kern="1200" baseline="0" dirty="0">
                <a:solidFill>
                  <a:schemeClr val="tx1"/>
                </a:solidFill>
                <a:effectLst/>
                <a:latin typeface="+mn-lt"/>
                <a:ea typeface="+mn-ea"/>
                <a:cs typeface="+mn-cs"/>
              </a:rPr>
              <a:t> Birimleri</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Genel Müdürlükler: DKMP</a:t>
            </a:r>
            <a:r>
              <a:rPr lang="tr-TR" sz="1200" kern="1200" baseline="0" dirty="0">
                <a:solidFill>
                  <a:schemeClr val="tx1"/>
                </a:solidFill>
                <a:effectLst/>
                <a:latin typeface="+mn-lt"/>
                <a:ea typeface="+mn-ea"/>
                <a:cs typeface="+mn-cs"/>
              </a:rPr>
              <a:t> Genel Müdürlüğü,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 Bitkisel Üretim Genel Müdürlüğü, Hayvansal</a:t>
            </a:r>
            <a:r>
              <a:rPr lang="tr-TR" sz="1200" kern="1200" baseline="0" dirty="0">
                <a:solidFill>
                  <a:schemeClr val="tx1"/>
                </a:solidFill>
                <a:effectLst/>
                <a:latin typeface="+mn-lt"/>
                <a:ea typeface="+mn-ea"/>
                <a:cs typeface="+mn-cs"/>
              </a:rPr>
              <a:t> Üretim Genel Müdürlüğü</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48</a:t>
            </a:fld>
            <a:endParaRPr lang="tr-TR"/>
          </a:p>
        </p:txBody>
      </p:sp>
    </p:spTree>
    <p:extLst>
      <p:ext uri="{BB962C8B-B14F-4D97-AF65-F5344CB8AC3E}">
        <p14:creationId xmlns:p14="http://schemas.microsoft.com/office/powerpoint/2010/main" val="2490640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a:t>
            </a:r>
            <a:r>
              <a:rPr lang="tr-TR" baseline="0" dirty="0"/>
              <a:t> Eş, sağlık, engellilik ve can güvenliği</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49</a:t>
            </a:fld>
            <a:endParaRPr lang="tr-TR"/>
          </a:p>
        </p:txBody>
      </p:sp>
    </p:spTree>
    <p:extLst>
      <p:ext uri="{BB962C8B-B14F-4D97-AF65-F5344CB8AC3E}">
        <p14:creationId xmlns:p14="http://schemas.microsoft.com/office/powerpoint/2010/main" val="3103367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Halen</a:t>
            </a:r>
            <a:r>
              <a:rPr lang="tr-TR" sz="1200" kern="1200" baseline="0" dirty="0">
                <a:solidFill>
                  <a:schemeClr val="tx1"/>
                </a:solidFill>
                <a:effectLst/>
                <a:latin typeface="+mn-lt"/>
                <a:ea typeface="+mn-ea"/>
                <a:cs typeface="+mn-cs"/>
              </a:rPr>
              <a:t> çalıştığı ilde</a:t>
            </a:r>
            <a:r>
              <a:rPr lang="tr-TR" sz="1200" kern="1200" dirty="0">
                <a:solidFill>
                  <a:schemeClr val="tx1"/>
                </a:solidFill>
                <a:effectLst/>
                <a:latin typeface="+mn-lt"/>
                <a:ea typeface="+mn-ea"/>
                <a:cs typeface="+mn-cs"/>
              </a:rPr>
              <a:t> 2</a:t>
            </a:r>
            <a:r>
              <a:rPr lang="tr-TR" sz="1200" kern="1200" baseline="0" dirty="0">
                <a:solidFill>
                  <a:schemeClr val="tx1"/>
                </a:solidFill>
                <a:effectLst/>
                <a:latin typeface="+mn-lt"/>
                <a:ea typeface="+mn-ea"/>
                <a:cs typeface="+mn-cs"/>
              </a:rPr>
              <a:t> yıl, kuruluşlarda 3 yıl bulunduğu yerde görev süresini doldurmayanlar başvuru yapamaz. Başvurular </a:t>
            </a:r>
            <a:r>
              <a:rPr lang="tr-TR" sz="1200" kern="1200" dirty="0">
                <a:solidFill>
                  <a:schemeClr val="tx1"/>
                </a:solidFill>
                <a:effectLst/>
                <a:latin typeface="+mn-lt"/>
                <a:ea typeface="+mn-ea"/>
                <a:cs typeface="+mn-cs"/>
              </a:rPr>
              <a:t>PBYS (Personel Bilgi Yönetimi Sistemi) müracaat ediyorlar 5 tercih hakları var Kuruluşlarca istenen belgeleri de ekliyorlar.</a:t>
            </a:r>
          </a:p>
          <a:p>
            <a:r>
              <a:rPr lang="tr-TR" sz="1200" kern="1200" dirty="0">
                <a:solidFill>
                  <a:schemeClr val="tx1"/>
                </a:solidFill>
                <a:effectLst/>
                <a:latin typeface="+mn-lt"/>
                <a:ea typeface="+mn-ea"/>
                <a:cs typeface="+mn-cs"/>
              </a:rPr>
              <a:t>Değerlendirme sürecimiz başlıyor.</a:t>
            </a:r>
          </a:p>
          <a:p>
            <a:r>
              <a:rPr lang="tr-TR" sz="1200" kern="1200" dirty="0">
                <a:solidFill>
                  <a:schemeClr val="tx1"/>
                </a:solidFill>
                <a:effectLst/>
                <a:latin typeface="+mn-lt"/>
                <a:ea typeface="+mn-ea"/>
                <a:cs typeface="+mn-cs"/>
              </a:rPr>
              <a:t>Geçici yerleştirmeyi açıklıyoruz.</a:t>
            </a:r>
          </a:p>
          <a:p>
            <a:r>
              <a:rPr lang="tr-TR" sz="1200" kern="1200" dirty="0">
                <a:solidFill>
                  <a:schemeClr val="tx1"/>
                </a:solidFill>
                <a:effectLst/>
                <a:latin typeface="+mn-lt"/>
                <a:ea typeface="+mn-ea"/>
                <a:cs typeface="+mn-cs"/>
              </a:rPr>
              <a:t>İtiraz dönemi başlıyor. PBYS ara yüzünden başvuru yapılıyor.</a:t>
            </a:r>
          </a:p>
          <a:p>
            <a:r>
              <a:rPr lang="tr-TR" sz="1200" kern="1200" dirty="0">
                <a:solidFill>
                  <a:schemeClr val="tx1"/>
                </a:solidFill>
                <a:effectLst/>
                <a:latin typeface="+mn-lt"/>
                <a:ea typeface="+mn-ea"/>
                <a:cs typeface="+mn-cs"/>
              </a:rPr>
              <a:t>Başvurular kontrol edilip uygun olanlar değerlendiriliyor. Uygun olmayanlar için uygun olmama gerekçesi açıklanarak birlikte işlem yapılıyor. Bu süreçte feragat talepleri işleme alınıyor.</a:t>
            </a:r>
          </a:p>
          <a:p>
            <a:r>
              <a:rPr lang="tr-TR" sz="1200" kern="1200" dirty="0">
                <a:solidFill>
                  <a:schemeClr val="tx1"/>
                </a:solidFill>
                <a:effectLst/>
                <a:latin typeface="+mn-lt"/>
                <a:ea typeface="+mn-ea"/>
                <a:cs typeface="+mn-cs"/>
              </a:rPr>
              <a:t>İtiraz süreci bitiminde sistem tekrar çalıştırılıyor. Feragat eden personel yerine varsa tercih yapan en yüksek hizmet puanına sahip personel atanıyor.</a:t>
            </a:r>
          </a:p>
          <a:p>
            <a:r>
              <a:rPr lang="tr-TR" sz="1200" kern="1200" dirty="0">
                <a:solidFill>
                  <a:schemeClr val="tx1"/>
                </a:solidFill>
                <a:effectLst/>
                <a:latin typeface="+mn-lt"/>
                <a:ea typeface="+mn-ea"/>
                <a:cs typeface="+mn-cs"/>
              </a:rPr>
              <a:t>Ve kesin yerleştirme sonuçları sistemde ve sitemizde yayınlanıyor. Puan bazlı olarak</a:t>
            </a:r>
          </a:p>
          <a:p>
            <a:r>
              <a:rPr lang="tr-TR" sz="1200" kern="1200" dirty="0">
                <a:solidFill>
                  <a:schemeClr val="tx1"/>
                </a:solidFill>
                <a:effectLst/>
                <a:latin typeface="+mn-lt"/>
                <a:ea typeface="+mn-ea"/>
                <a:cs typeface="+mn-cs"/>
              </a:rPr>
              <a:t>Kesinleştirmeden sonra feragat edenler için 2 yıl dönem atmasına başvuruda bulunamazlar. </a:t>
            </a:r>
          </a:p>
          <a:p>
            <a:r>
              <a:rPr lang="tr-TR" sz="1200" kern="1200" dirty="0">
                <a:solidFill>
                  <a:schemeClr val="tx1"/>
                </a:solidFill>
                <a:effectLst/>
                <a:latin typeface="+mn-lt"/>
                <a:ea typeface="+mn-ea"/>
                <a:cs typeface="+mn-cs"/>
              </a:rPr>
              <a:t>Başvurmamıştım</a:t>
            </a:r>
            <a:r>
              <a:rPr lang="tr-TR" sz="1200" kern="1200" baseline="0" dirty="0">
                <a:solidFill>
                  <a:schemeClr val="tx1"/>
                </a:solidFill>
                <a:effectLst/>
                <a:latin typeface="+mn-lt"/>
                <a:ea typeface="+mn-ea"/>
                <a:cs typeface="+mn-cs"/>
              </a:rPr>
              <a:t> örnekleri PBYS ortamında işlem yapılan işlemler kayıt edilmese bile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50</a:t>
            </a:fld>
            <a:endParaRPr lang="tr-TR"/>
          </a:p>
        </p:txBody>
      </p:sp>
    </p:spTree>
    <p:extLst>
      <p:ext uri="{BB962C8B-B14F-4D97-AF65-F5344CB8AC3E}">
        <p14:creationId xmlns:p14="http://schemas.microsoft.com/office/powerpoint/2010/main" val="3357692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Ancak diğer hizmet bölgelerinden 5 ve 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hizmet bölgesine atama talep edenler, bulundukları yerde en az bir yıl çalışmış olmaları kaydıyla norm kadro doluluk oranına bakılmadan her zaman atanabilirler.</a:t>
            </a:r>
          </a:p>
        </p:txBody>
      </p:sp>
      <p:sp>
        <p:nvSpPr>
          <p:cNvPr id="4" name="Slayt Numarası Yer Tutucusu 3"/>
          <p:cNvSpPr>
            <a:spLocks noGrp="1"/>
          </p:cNvSpPr>
          <p:nvPr>
            <p:ph type="sldNum" sz="quarter" idx="10"/>
          </p:nvPr>
        </p:nvSpPr>
        <p:spPr/>
        <p:txBody>
          <a:bodyPr/>
          <a:lstStyle/>
          <a:p>
            <a:fld id="{87FA21E8-2498-4AC6-9C24-CEB8AB7C1335}" type="slidenum">
              <a:rPr lang="tr-TR" smtClean="0"/>
              <a:t>51</a:t>
            </a:fld>
            <a:endParaRPr lang="tr-TR"/>
          </a:p>
        </p:txBody>
      </p:sp>
    </p:spTree>
    <p:extLst>
      <p:ext uri="{BB962C8B-B14F-4D97-AF65-F5344CB8AC3E}">
        <p14:creationId xmlns:p14="http://schemas.microsoft.com/office/powerpoint/2010/main" val="1304977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Yüksekten</a:t>
            </a:r>
            <a:r>
              <a:rPr lang="tr-TR" baseline="0" dirty="0"/>
              <a:t> düşüğe doğru.</a:t>
            </a:r>
          </a:p>
          <a:p>
            <a:r>
              <a:rPr lang="tr-TR" baseline="0" dirty="0"/>
              <a:t>İlden Kuruluşa atama yaparken alt hizmet bölgesine atama yapılabilir.</a:t>
            </a:r>
          </a:p>
          <a:p>
            <a:r>
              <a:rPr lang="tr-TR" sz="1200" kern="1200" dirty="0">
                <a:solidFill>
                  <a:schemeClr val="tx1"/>
                </a:solidFill>
                <a:effectLst/>
                <a:latin typeface="+mn-lt"/>
                <a:ea typeface="+mn-ea"/>
                <a:cs typeface="+mn-cs"/>
              </a:rPr>
              <a:t>Genel 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r>
              <a:rPr lang="tr-TR" sz="1200" kern="1200" dirty="0">
                <a:solidFill>
                  <a:schemeClr val="tx1"/>
                </a:solidFill>
                <a:effectLst/>
                <a:latin typeface="+mn-lt"/>
                <a:ea typeface="+mn-ea"/>
                <a:cs typeface="+mn-cs"/>
              </a:rPr>
              <a:t>Ankara il den // İzmir (Ege tarımsala) atama</a:t>
            </a:r>
            <a:r>
              <a:rPr lang="tr-TR" sz="1200" kern="1200" baseline="0" dirty="0">
                <a:solidFill>
                  <a:schemeClr val="tx1"/>
                </a:solidFill>
                <a:effectLst/>
                <a:latin typeface="+mn-lt"/>
                <a:ea typeface="+mn-ea"/>
                <a:cs typeface="+mn-cs"/>
              </a:rPr>
              <a:t> yapılamaz.</a:t>
            </a:r>
            <a:endParaRPr lang="tr-TR" sz="1200" kern="1200" dirty="0">
              <a:solidFill>
                <a:schemeClr val="tx1"/>
              </a:solidFill>
              <a:effectLst/>
              <a:latin typeface="+mn-lt"/>
              <a:ea typeface="+mn-ea"/>
              <a:cs typeface="+mn-cs"/>
            </a:endParaRPr>
          </a:p>
          <a:p>
            <a:r>
              <a:rPr lang="tr-TR" sz="1200" b="0" i="0" u="none" strike="noStrike" kern="1200" baseline="0" dirty="0">
                <a:solidFill>
                  <a:schemeClr val="tx1"/>
                </a:solidFill>
                <a:latin typeface="+mn-lt"/>
                <a:ea typeface="+mn-ea"/>
                <a:cs typeface="+mn-cs"/>
              </a:rPr>
              <a:t>GIDA KONTROL LABORATUVARLARININ KURULUŞ, GÖREV, YETKİ VE SORUMLULUKLARI İLE ÇALIŞMA USUL VE ESASLARININ BELİRLENMESİNE DAİR YÖNETMELİK : d) Bakanlık gıda kontrol laboratuvarına müdür olarak atanacak personelin en az üç yıl laboratuvar tecrübesine sahip olması gerekir. Gıda kontrol ((1). laboratuvarlarına atanacak teknik ve sağlık hizmetleri sınıfı </a:t>
            </a:r>
            <a:r>
              <a:rPr lang="tr-TR" sz="1200" b="0" i="0" u="sng" strike="noStrike" kern="1200" baseline="0" dirty="0">
                <a:solidFill>
                  <a:schemeClr val="tx1"/>
                </a:solidFill>
                <a:latin typeface="+mn-lt"/>
                <a:ea typeface="+mn-ea"/>
                <a:cs typeface="+mn-cs"/>
              </a:rPr>
              <a:t>personelinin hizmet süresi beş yıldan az olmalıdır</a:t>
            </a:r>
            <a:r>
              <a:rPr lang="tr-TR" sz="1200" b="0" i="0" u="none" strike="noStrike" kern="1200" baseline="0" dirty="0">
                <a:solidFill>
                  <a:schemeClr val="tx1"/>
                </a:solidFill>
                <a:latin typeface="+mn-lt"/>
                <a:ea typeface="+mn-ea"/>
                <a:cs typeface="+mn-cs"/>
              </a:rPr>
              <a:t>. </a:t>
            </a:r>
            <a:r>
              <a:rPr lang="tr-TR" sz="1200" b="0" i="0" u="sng" strike="noStrike" kern="1200" baseline="0" dirty="0">
                <a:solidFill>
                  <a:schemeClr val="tx1"/>
                </a:solidFill>
                <a:latin typeface="+mn-lt"/>
                <a:ea typeface="+mn-ea"/>
                <a:cs typeface="+mn-cs"/>
              </a:rPr>
              <a:t>Hizmet süresi beş yıldan fazla </a:t>
            </a:r>
            <a:r>
              <a:rPr lang="tr-TR" sz="1200" b="0" i="0" u="none" strike="noStrike" kern="1200" baseline="0" dirty="0">
                <a:solidFill>
                  <a:schemeClr val="tx1"/>
                </a:solidFill>
                <a:latin typeface="+mn-lt"/>
                <a:ea typeface="+mn-ea"/>
                <a:cs typeface="+mn-cs"/>
              </a:rPr>
              <a:t>olan teknik ve sağlık hizmetleri sınıfı personelinin laboratuvarlara atanabilmesi için </a:t>
            </a:r>
            <a:r>
              <a:rPr lang="tr-TR" sz="1200" b="0" i="0" u="sng" strike="noStrike" kern="1200" baseline="0" dirty="0">
                <a:solidFill>
                  <a:schemeClr val="tx1"/>
                </a:solidFill>
                <a:latin typeface="+mn-lt"/>
                <a:ea typeface="+mn-ea"/>
                <a:cs typeface="+mn-cs"/>
              </a:rPr>
              <a:t>en az iki yıl laboratuvar tecrübesine </a:t>
            </a:r>
            <a:r>
              <a:rPr lang="tr-TR" sz="1200" b="0" i="0" u="none" strike="noStrike" kern="1200" baseline="0" dirty="0">
                <a:solidFill>
                  <a:schemeClr val="tx1"/>
                </a:solidFill>
                <a:latin typeface="+mn-lt"/>
                <a:ea typeface="+mn-ea"/>
                <a:cs typeface="+mn-cs"/>
              </a:rPr>
              <a:t>sahip olması şartı aranır.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52</a:t>
            </a:fld>
            <a:endParaRPr lang="tr-TR"/>
          </a:p>
        </p:txBody>
      </p:sp>
    </p:spTree>
    <p:extLst>
      <p:ext uri="{BB962C8B-B14F-4D97-AF65-F5344CB8AC3E}">
        <p14:creationId xmlns:p14="http://schemas.microsoft.com/office/powerpoint/2010/main" val="3357951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53</a:t>
            </a:fld>
            <a:endParaRPr lang="tr-TR"/>
          </a:p>
        </p:txBody>
      </p:sp>
    </p:spTree>
    <p:extLst>
      <p:ext uri="{BB962C8B-B14F-4D97-AF65-F5344CB8AC3E}">
        <p14:creationId xmlns:p14="http://schemas.microsoft.com/office/powerpoint/2010/main" val="350110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Yani 1nci bölge Ankara İlde </a:t>
            </a:r>
            <a:r>
              <a:rPr lang="tr-TR" dirty="0" err="1"/>
              <a:t>diyelimki</a:t>
            </a:r>
            <a:r>
              <a:rPr lang="tr-TR" dirty="0"/>
              <a:t> norm doluluk oranı %70 2.bölgede </a:t>
            </a:r>
            <a:r>
              <a:rPr lang="tr-TR" dirty="0" err="1"/>
              <a:t>Antalyada</a:t>
            </a:r>
            <a:r>
              <a:rPr lang="tr-TR" dirty="0"/>
              <a:t> bir kuruluş diyelim %95 olsun atama yapılabilir.</a:t>
            </a:r>
          </a:p>
          <a:p>
            <a:r>
              <a:rPr lang="tr-TR" dirty="0"/>
              <a:t>Bursa Gıda ve Yem Kontrol araştırma </a:t>
            </a:r>
            <a:r>
              <a:rPr lang="tr-TR" dirty="0" err="1"/>
              <a:t>müd</a:t>
            </a:r>
            <a:r>
              <a:rPr lang="tr-TR" dirty="0"/>
              <a:t>. =&gt; Konya Toprak Su ve Çölleşmeye </a:t>
            </a:r>
          </a:p>
          <a:p>
            <a:r>
              <a:rPr lang="tr-TR" dirty="0"/>
              <a:t>Tokat Orta Karadeniz ve araştırma // Ankara Tarla Bitkilerine gidemez.</a:t>
            </a:r>
          </a:p>
          <a:p>
            <a:r>
              <a:rPr lang="tr-TR" dirty="0"/>
              <a:t>Tokat Orta Karadeniz ve araştırma // Yozgat İl </a:t>
            </a:r>
            <a:r>
              <a:rPr lang="tr-TR" dirty="0" err="1"/>
              <a:t>Müd</a:t>
            </a:r>
            <a:r>
              <a:rPr lang="tr-TR" dirty="0"/>
              <a:t>. Gidemez.</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54</a:t>
            </a:fld>
            <a:endParaRPr lang="tr-TR"/>
          </a:p>
        </p:txBody>
      </p:sp>
    </p:spTree>
    <p:extLst>
      <p:ext uri="{BB962C8B-B14F-4D97-AF65-F5344CB8AC3E}">
        <p14:creationId xmlns:p14="http://schemas.microsoft.com/office/powerpoint/2010/main" val="147239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a:t>
            </a:fld>
            <a:endParaRPr lang="tr-TR"/>
          </a:p>
        </p:txBody>
      </p:sp>
    </p:spTree>
    <p:extLst>
      <p:ext uri="{BB962C8B-B14F-4D97-AF65-F5344CB8AC3E}">
        <p14:creationId xmlns:p14="http://schemas.microsoft.com/office/powerpoint/2010/main" val="449226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55</a:t>
            </a:fld>
            <a:endParaRPr lang="tr-TR"/>
          </a:p>
        </p:txBody>
      </p:sp>
    </p:spTree>
    <p:extLst>
      <p:ext uri="{BB962C8B-B14F-4D97-AF65-F5344CB8AC3E}">
        <p14:creationId xmlns:p14="http://schemas.microsoft.com/office/powerpoint/2010/main" val="1151074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Sadece aynı il içerisinde yapılan atamalarda kullanılıyor.</a:t>
            </a:r>
            <a:r>
              <a:rPr lang="tr-TR" baseline="0" dirty="0"/>
              <a:t> İlden kuruluşa kuruluştan ile</a:t>
            </a:r>
          </a:p>
          <a:p>
            <a:r>
              <a:rPr lang="tr-TR" baseline="0" dirty="0" err="1"/>
              <a:t>TAGEM’e</a:t>
            </a:r>
            <a:r>
              <a:rPr lang="tr-TR" baseline="0" dirty="0"/>
              <a:t> bağlı enstitü müdürlüklerinde kriterlere bakılmamaktadır.</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56</a:t>
            </a:fld>
            <a:endParaRPr lang="tr-TR"/>
          </a:p>
        </p:txBody>
      </p:sp>
    </p:spTree>
    <p:extLst>
      <p:ext uri="{BB962C8B-B14F-4D97-AF65-F5344CB8AC3E}">
        <p14:creationId xmlns:p14="http://schemas.microsoft.com/office/powerpoint/2010/main" val="4001844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Vukuat nüfus kayıt örneği veya aile cüzdanı eklemeleri</a:t>
            </a:r>
            <a:r>
              <a:rPr lang="tr-TR" baseline="0" dirty="0"/>
              <a:t> ve  Yönetmelikteki istisnalar dışında norm kadro durumuna uymaları şarttır.</a:t>
            </a:r>
          </a:p>
          <a:p>
            <a:r>
              <a:rPr lang="tr-TR" baseline="0" dirty="0"/>
              <a:t>Eşlerden biri farklı kurum veya özel sektörde sigortalı olması halinde genel yönetmeliğin 14 üncü maddeleri uygulanır.</a:t>
            </a:r>
          </a:p>
          <a:p>
            <a:r>
              <a:rPr lang="tr-TR" baseline="0" dirty="0"/>
              <a:t>Yönetici eşi yöneticinin yanına norm kadro doluluğuna bakılmadan,</a:t>
            </a:r>
          </a:p>
          <a:p>
            <a:r>
              <a:rPr lang="tr-TR" baseline="0" dirty="0"/>
              <a:t>Yönetmeliğe tabi olmayan personel tabi olanın bulunduğu ile</a:t>
            </a:r>
          </a:p>
          <a:p>
            <a:r>
              <a:rPr lang="tr-TR" baseline="0" dirty="0"/>
              <a:t>Eşlerden birisi kuruluşta ise öncelik kuruluşta olanın yanına , kuruluştakinin talepte bulunması halinde genel müdürlüğün uygun görmesi halinde diğerinin yanına</a:t>
            </a:r>
          </a:p>
          <a:p>
            <a:r>
              <a:rPr lang="tr-TR" baseline="0" dirty="0"/>
              <a:t>Bu yönetmeliğe tabi kadrolarda aday memur olarak çalışan eşinin talebi üzerine aday memurun yanına</a:t>
            </a:r>
          </a:p>
          <a:p>
            <a:r>
              <a:rPr lang="tr-TR" baseline="0" dirty="0"/>
              <a:t>Bunlar dışında: </a:t>
            </a:r>
          </a:p>
          <a:p>
            <a:r>
              <a:rPr lang="tr-TR" baseline="0" dirty="0"/>
              <a:t>Hizmet bölgesinde zorunlu çalışma süresini tamamlamış ise 2 sinden 1 isinin talebi</a:t>
            </a:r>
          </a:p>
          <a:p>
            <a:r>
              <a:rPr lang="tr-TR" baseline="0" dirty="0"/>
              <a:t>1 i tamamlayıp biri tamamlamadıysa tamamlamayanın yanına</a:t>
            </a:r>
          </a:p>
          <a:p>
            <a:r>
              <a:rPr lang="tr-TR" baseline="0" dirty="0"/>
              <a:t>2 </a:t>
            </a:r>
            <a:r>
              <a:rPr lang="tr-TR" baseline="0" dirty="0" err="1"/>
              <a:t>side</a:t>
            </a:r>
            <a:r>
              <a:rPr lang="tr-TR" baseline="0" dirty="0"/>
              <a:t> tamamlamadıysa alt bölgede olanın yanına?</a:t>
            </a:r>
          </a:p>
          <a:p>
            <a:r>
              <a:rPr lang="tr-TR" baseline="0" dirty="0"/>
              <a:t>Aynı hizmet bölgesinde ise doluluk oranı düşük olanın yanına</a:t>
            </a:r>
          </a:p>
          <a:p>
            <a:r>
              <a:rPr lang="tr-TR" baseline="0" dirty="0"/>
              <a:t>Bu şartlarda da olmuyorsa her </a:t>
            </a:r>
            <a:r>
              <a:rPr lang="tr-TR" baseline="0" dirty="0" err="1"/>
              <a:t>ikisininde</a:t>
            </a:r>
            <a:r>
              <a:rPr lang="tr-TR" baseline="0" dirty="0"/>
              <a:t>  zorunlu hizmetini tamamlamadığı alt hizmet bölgesinde aile birlikleri sağlanır.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57</a:t>
            </a:fld>
            <a:endParaRPr lang="tr-TR"/>
          </a:p>
        </p:txBody>
      </p:sp>
    </p:spTree>
    <p:extLst>
      <p:ext uri="{BB962C8B-B14F-4D97-AF65-F5344CB8AC3E}">
        <p14:creationId xmlns:p14="http://schemas.microsoft.com/office/powerpoint/2010/main" val="3147030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Genel hayatı etkileyen savaş, sıkıyönetim, olağanüstü hal ilanı, salgın hastalık ve doğal afet gibi hallerde, nakil işlemleri herhangi bir şarta bağlı kalmaksızın yapılabilir. </a:t>
            </a:r>
          </a:p>
          <a:p>
            <a:r>
              <a:rPr lang="tr-TR" sz="1200" b="0" i="0" u="none" strike="noStrike" kern="1200" baseline="0" dirty="0">
                <a:solidFill>
                  <a:schemeClr val="tx1"/>
                </a:solidFill>
                <a:latin typeface="+mn-lt"/>
                <a:ea typeface="+mn-ea"/>
                <a:cs typeface="+mn-cs"/>
              </a:rPr>
              <a:t>boşanma, evlenme ve eşin vefatından sonraki bir yıl içinde yapılması gereklidir. </a:t>
            </a:r>
          </a:p>
          <a:p>
            <a:r>
              <a:rPr lang="tr-TR" dirty="0"/>
              <a:t>Engelli</a:t>
            </a:r>
            <a:r>
              <a:rPr lang="tr-TR" baseline="0" dirty="0"/>
              <a:t> çocuğu olup özel eğitim ve rehabilitasyon için devlet, eğitim, </a:t>
            </a:r>
            <a:r>
              <a:rPr lang="tr-TR" baseline="0" dirty="0" err="1"/>
              <a:t>üni</a:t>
            </a:r>
            <a:r>
              <a:rPr lang="tr-TR" baseline="0" dirty="0"/>
              <a:t>. Sağlık kurulu raporuna istinaden belirtilen yere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58</a:t>
            </a:fld>
            <a:endParaRPr lang="tr-TR"/>
          </a:p>
        </p:txBody>
      </p:sp>
    </p:spTree>
    <p:extLst>
      <p:ext uri="{BB962C8B-B14F-4D97-AF65-F5344CB8AC3E}">
        <p14:creationId xmlns:p14="http://schemas.microsoft.com/office/powerpoint/2010/main" val="3633098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Merkezi Yerleştirme</a:t>
            </a:r>
            <a:r>
              <a:rPr lang="tr-TR" baseline="0" dirty="0"/>
              <a:t> İle </a:t>
            </a:r>
          </a:p>
          <a:p>
            <a:r>
              <a:rPr lang="tr-TR" baseline="0" dirty="0"/>
              <a:t>Milli eğitim Bakanlığı tarafından</a:t>
            </a:r>
          </a:p>
          <a:p>
            <a:r>
              <a:rPr lang="tr-TR" sz="1200" b="0" i="0" u="none" strike="noStrike" kern="1200" baseline="0" dirty="0">
                <a:solidFill>
                  <a:schemeClr val="tx1"/>
                </a:solidFill>
                <a:latin typeface="+mn-lt"/>
                <a:ea typeface="+mn-ea"/>
                <a:cs typeface="+mn-cs"/>
              </a:rPr>
              <a:t>Eşlerden birinin bu Yönetmeliğin 16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maddesi kapsamına girmeyen anne ve/veya babasının bakıma muhtaç olduğunun ve ailesine bakabilecek kişi olduğunun belgelenmesi kaydıyla, bakıma muhtaç anne ve/veya babasının bulunduğu yere atanabilir.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59</a:t>
            </a:fld>
            <a:endParaRPr lang="tr-TR"/>
          </a:p>
        </p:txBody>
      </p:sp>
    </p:spTree>
    <p:extLst>
      <p:ext uri="{BB962C8B-B14F-4D97-AF65-F5344CB8AC3E}">
        <p14:creationId xmlns:p14="http://schemas.microsoft.com/office/powerpoint/2010/main" val="2869700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60</a:t>
            </a:fld>
            <a:endParaRPr lang="tr-TR"/>
          </a:p>
        </p:txBody>
      </p:sp>
    </p:spTree>
    <p:extLst>
      <p:ext uri="{BB962C8B-B14F-4D97-AF65-F5344CB8AC3E}">
        <p14:creationId xmlns:p14="http://schemas.microsoft.com/office/powerpoint/2010/main" val="6019169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61</a:t>
            </a:fld>
            <a:endParaRPr lang="tr-TR"/>
          </a:p>
        </p:txBody>
      </p:sp>
    </p:spTree>
    <p:extLst>
      <p:ext uri="{BB962C8B-B14F-4D97-AF65-F5344CB8AC3E}">
        <p14:creationId xmlns:p14="http://schemas.microsoft.com/office/powerpoint/2010/main" val="38700171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62</a:t>
            </a:fld>
            <a:endParaRPr lang="tr-TR"/>
          </a:p>
        </p:txBody>
      </p:sp>
    </p:spTree>
    <p:extLst>
      <p:ext uri="{BB962C8B-B14F-4D97-AF65-F5344CB8AC3E}">
        <p14:creationId xmlns:p14="http://schemas.microsoft.com/office/powerpoint/2010/main" val="1243401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sng" strike="noStrike" kern="1200" baseline="0" dirty="0" err="1">
                <a:solidFill>
                  <a:schemeClr val="tx1"/>
                </a:solidFill>
                <a:latin typeface="+mn-lt"/>
                <a:ea typeface="+mn-ea"/>
                <a:cs typeface="+mn-cs"/>
              </a:rPr>
              <a:t>Vekalet..</a:t>
            </a:r>
            <a:r>
              <a:rPr lang="tr-TR" sz="1200" b="0" i="0" u="none" strike="noStrike" kern="1200" baseline="0" dirty="0" err="1">
                <a:solidFill>
                  <a:schemeClr val="tx1"/>
                </a:solidFill>
                <a:latin typeface="+mn-lt"/>
                <a:ea typeface="+mn-ea"/>
                <a:cs typeface="+mn-cs"/>
              </a:rPr>
              <a:t>Bu</a:t>
            </a:r>
            <a:r>
              <a:rPr lang="tr-TR" sz="1200" b="0" i="0" u="none" strike="noStrike" kern="1200" baseline="0" dirty="0">
                <a:solidFill>
                  <a:schemeClr val="tx1"/>
                </a:solidFill>
                <a:latin typeface="+mn-lt"/>
                <a:ea typeface="+mn-ea"/>
                <a:cs typeface="+mn-cs"/>
              </a:rPr>
              <a:t> görevleri Valilik veya Bakanlık onayı ile bir yıldan fazla yürütenlerin il içindeki birimlere/ilçelere/kuruluşlara, üç yıldan fazla yürütenlerin ise diğer illerdeki birimlere/ilçelere/kuruluşlara atanma talepleri bu kapsamda değerlendirilir.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63</a:t>
            </a:fld>
            <a:endParaRPr lang="tr-TR"/>
          </a:p>
        </p:txBody>
      </p:sp>
    </p:spTree>
    <p:extLst>
      <p:ext uri="{BB962C8B-B14F-4D97-AF65-F5344CB8AC3E}">
        <p14:creationId xmlns:p14="http://schemas.microsoft.com/office/powerpoint/2010/main" val="409365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Muhakkik raporunda (disiplin</a:t>
            </a:r>
            <a:r>
              <a:rPr lang="tr-TR" baseline="0" dirty="0"/>
              <a:t> Soruşturması) görev yeri değişikliği teklif edilenler</a:t>
            </a:r>
            <a:r>
              <a:rPr lang="tr-TR" dirty="0"/>
              <a:t> il dışına olarak belirtilmediği</a:t>
            </a:r>
            <a:r>
              <a:rPr lang="tr-TR" baseline="0" dirty="0"/>
              <a:t> durumda il içi olarak değerlendirilir. İl dışına </a:t>
            </a:r>
            <a:r>
              <a:rPr lang="tr-TR" baseline="0" dirty="0" err="1"/>
              <a:t>teklifde</a:t>
            </a:r>
            <a:r>
              <a:rPr lang="tr-TR" baseline="0" dirty="0"/>
              <a:t> c ve d hizmet gruplarındaki illere atamaları yapılır.(Hizmet grupları 100-80 A, 79-60 B, 59-40 C, 39 ve altı D)</a:t>
            </a:r>
          </a:p>
          <a:p>
            <a:r>
              <a:rPr lang="tr-TR" sz="1200" b="0" i="0" u="none" strike="noStrike" kern="1200" baseline="0" dirty="0">
                <a:solidFill>
                  <a:schemeClr val="tx1"/>
                </a:solidFill>
                <a:latin typeface="+mn-lt"/>
                <a:ea typeface="+mn-ea"/>
                <a:cs typeface="+mn-cs"/>
              </a:rPr>
              <a:t>Birinci fıkra gereği il içine tayin edilmesi uygun görülen personel hakkındaki kararın mahiyetine göre Bakanlık veya valilik tarafından il içinde durumuna uygun ilçelere/birimlere/kuruluşlara atanır. </a:t>
            </a:r>
          </a:p>
          <a:p>
            <a:r>
              <a:rPr lang="tr-TR" sz="1200" b="0" i="0" u="none" strike="noStrike" kern="1200" baseline="0" dirty="0">
                <a:solidFill>
                  <a:schemeClr val="tx1"/>
                </a:solidFill>
                <a:latin typeface="+mn-lt"/>
                <a:ea typeface="+mn-ea"/>
                <a:cs typeface="+mn-cs"/>
              </a:rPr>
              <a:t>(4) Bu madde gereği ataması yapılanlar, ayrıldıkları illere/ilçelere/kuruluşlara/birimlere atama tarihinden itibaren beş yıl geçmeden yeniden atanamazlar.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64</a:t>
            </a:fld>
            <a:endParaRPr lang="tr-TR"/>
          </a:p>
        </p:txBody>
      </p:sp>
    </p:spTree>
    <p:extLst>
      <p:ext uri="{BB962C8B-B14F-4D97-AF65-F5344CB8AC3E}">
        <p14:creationId xmlns:p14="http://schemas.microsoft.com/office/powerpoint/2010/main" val="37768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a:t>
            </a:fld>
            <a:endParaRPr lang="tr-TR"/>
          </a:p>
        </p:txBody>
      </p:sp>
    </p:spTree>
    <p:extLst>
      <p:ext uri="{BB962C8B-B14F-4D97-AF65-F5344CB8AC3E}">
        <p14:creationId xmlns:p14="http://schemas.microsoft.com/office/powerpoint/2010/main" val="2027200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Aynı Norma (Yani Unvan detayının da aynı olması lazım)</a:t>
            </a:r>
            <a:r>
              <a:rPr lang="tr-TR" sz="1200" baseline="0" dirty="0"/>
              <a:t> Örneğin (Ziraat Mühendisinin Alt bölümü bahçe bitkileri, tarla bitkileri)</a:t>
            </a:r>
            <a:endParaRPr lang="tr-TR" sz="1200" dirty="0"/>
          </a:p>
          <a:p>
            <a:r>
              <a:rPr lang="tr-TR" sz="1200" dirty="0"/>
              <a:t>hizmet bölgelerindeki çalışma sürelerini tamamlayan veya 23 yıldan fazla hizmeti olan personel bu</a:t>
            </a:r>
            <a:r>
              <a:rPr lang="tr-TR" sz="1200" baseline="0" dirty="0"/>
              <a:t> maddeden yararlanamaz.</a:t>
            </a:r>
          </a:p>
          <a:p>
            <a:r>
              <a:rPr lang="tr-TR" sz="1200" baseline="0" dirty="0"/>
              <a:t>Atamalar çıktıktan sonra ayrılış işlemi gerçekleştirilirse… iptal edilmez.</a:t>
            </a:r>
          </a:p>
          <a:p>
            <a:r>
              <a:rPr lang="tr-TR" sz="1200" baseline="0" dirty="0"/>
              <a:t>Kuruluş şartlarını taşıması ve Gen </a:t>
            </a:r>
            <a:r>
              <a:rPr lang="tr-TR" sz="1200" baseline="0" dirty="0" err="1"/>
              <a:t>Müd</a:t>
            </a:r>
            <a:r>
              <a:rPr lang="tr-TR" sz="1200" baseline="0" dirty="0"/>
              <a:t> uygun görüşü gerekir.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65</a:t>
            </a:fld>
            <a:endParaRPr lang="tr-TR"/>
          </a:p>
        </p:txBody>
      </p:sp>
    </p:spTree>
    <p:extLst>
      <p:ext uri="{BB962C8B-B14F-4D97-AF65-F5344CB8AC3E}">
        <p14:creationId xmlns:p14="http://schemas.microsoft.com/office/powerpoint/2010/main" val="2625582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68</a:t>
            </a:fld>
            <a:endParaRPr lang="tr-TR"/>
          </a:p>
        </p:txBody>
      </p:sp>
    </p:spTree>
    <p:extLst>
      <p:ext uri="{BB962C8B-B14F-4D97-AF65-F5344CB8AC3E}">
        <p14:creationId xmlns:p14="http://schemas.microsoft.com/office/powerpoint/2010/main" val="4172301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durumda sağlık raporuna istinaden sağlık</a:t>
            </a:r>
            <a:r>
              <a:rPr lang="tr-TR" baseline="0" dirty="0"/>
              <a:t> bakanlığına görüş sorulur. Tedavisi mümkün olan hastaneler listesinde bulunduğu ilde tedavisi mümkün ise bulunduğu ilde değil ise öncelikle çalıştığı bölgeden çalıştığı bölgede de tedavisi mümkün değilse talep ettiği yere değerlendirilir.</a:t>
            </a:r>
          </a:p>
        </p:txBody>
      </p:sp>
      <p:sp>
        <p:nvSpPr>
          <p:cNvPr id="4" name="Slayt Numarası Yer Tutucusu 3"/>
          <p:cNvSpPr>
            <a:spLocks noGrp="1"/>
          </p:cNvSpPr>
          <p:nvPr>
            <p:ph type="sldNum" sz="quarter" idx="10"/>
          </p:nvPr>
        </p:nvSpPr>
        <p:spPr/>
        <p:txBody>
          <a:bodyPr/>
          <a:lstStyle/>
          <a:p>
            <a:fld id="{87FA21E8-2498-4AC6-9C24-CEB8AB7C1335}" type="slidenum">
              <a:rPr lang="tr-TR" smtClean="0"/>
              <a:t>69</a:t>
            </a:fld>
            <a:endParaRPr lang="tr-TR"/>
          </a:p>
        </p:txBody>
      </p:sp>
    </p:spTree>
    <p:extLst>
      <p:ext uri="{BB962C8B-B14F-4D97-AF65-F5344CB8AC3E}">
        <p14:creationId xmlns:p14="http://schemas.microsoft.com/office/powerpoint/2010/main" val="38786107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ERİŞKİNLER İÇİN ENGELLİLİK DEĞERLENDİRMESİ HAKKINDA YÖNETMELİK </a:t>
            </a:r>
            <a:r>
              <a:rPr lang="tr-TR" sz="1200" b="0" i="0" u="none" strike="noStrike" kern="1200" baseline="0" dirty="0">
                <a:solidFill>
                  <a:schemeClr val="tx1"/>
                </a:solidFill>
                <a:latin typeface="+mn-lt"/>
                <a:ea typeface="+mn-ea"/>
                <a:cs typeface="+mn-cs"/>
              </a:rPr>
              <a:t>ile ağır engelli ibaresi f) Raporda yer alan bağımlılık değerlendirmesi alanına “evet” ya da “hayır” ifadesi yazılarak bireyin durumu</a:t>
            </a:r>
          </a:p>
          <a:p>
            <a:r>
              <a:rPr lang="tr-TR" sz="1200" b="0" i="0" u="none" strike="noStrike" kern="1200" baseline="0" dirty="0">
                <a:solidFill>
                  <a:schemeClr val="tx1"/>
                </a:solidFill>
                <a:latin typeface="+mn-lt"/>
                <a:ea typeface="+mn-ea"/>
                <a:cs typeface="+mn-cs"/>
              </a:rPr>
              <a:t>belirtilir ve bu alan hiç bir suretle boş bırakılamaz. Bu Yönetmelikte geçen </a:t>
            </a:r>
            <a:r>
              <a:rPr lang="tr-TR" sz="1200" b="1" i="0" u="none" strike="noStrike" kern="1200" baseline="0" dirty="0">
                <a:solidFill>
                  <a:srgbClr val="FF0000"/>
                </a:solidFill>
                <a:latin typeface="+mn-lt"/>
                <a:ea typeface="+mn-ea"/>
                <a:cs typeface="+mn-cs"/>
              </a:rPr>
              <a:t>“tam bağımlı engelli birey” </a:t>
            </a:r>
            <a:r>
              <a:rPr lang="tr-TR" sz="1200" b="0" i="0" u="none" strike="noStrike" kern="1200" baseline="0" dirty="0">
                <a:solidFill>
                  <a:schemeClr val="tx1"/>
                </a:solidFill>
                <a:latin typeface="+mn-lt"/>
                <a:ea typeface="+mn-ea"/>
                <a:cs typeface="+mn-cs"/>
              </a:rPr>
              <a:t>ifadesi, ilgili mevzuatın uygulanması açısından ağır engellilik durumunu ifade eder.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ÇOCUKLAR İÇİN ÖZEL GEREKSİNİM DEĞERLENDİRMESİ HAKKINDA YÖNETMELİK </a:t>
            </a:r>
          </a:p>
          <a:p>
            <a:r>
              <a:rPr lang="tr-TR" sz="1200" b="0" i="0" u="none" strike="noStrike" kern="1200" baseline="0" dirty="0">
                <a:solidFill>
                  <a:schemeClr val="tx1"/>
                </a:solidFill>
                <a:latin typeface="+mn-lt"/>
                <a:ea typeface="+mn-ea"/>
                <a:cs typeface="+mn-cs"/>
              </a:rPr>
              <a:t>Bu Yönetmelikte geçen “Çok ileri düzeyde ÖGV”, “Belirgin ÖGV” ve “Özel koşul gereksinimi var (ÖKGV)” ifadeleri, ilgili mevzuatın uygulanması açısından ağır engellilik durumunu</a:t>
            </a:r>
          </a:p>
          <a:p>
            <a:r>
              <a:rPr lang="tr-TR" sz="1200" b="0" i="0" u="none" strike="noStrike" kern="1200" baseline="0" dirty="0">
                <a:solidFill>
                  <a:schemeClr val="tx1"/>
                </a:solidFill>
                <a:latin typeface="+mn-lt"/>
                <a:ea typeface="+mn-ea"/>
                <a:cs typeface="+mn-cs"/>
              </a:rPr>
              <a:t>ifade eder.</a:t>
            </a:r>
          </a:p>
          <a:p>
            <a:endParaRPr lang="tr-TR" sz="1200" b="1"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Bağlı Kuruluş: Devlet Su İşleri , Orman Genel Müdürlüğü, Atatürk Orman Çiftliği</a:t>
            </a:r>
          </a:p>
          <a:p>
            <a:r>
              <a:rPr lang="tr-TR" sz="1200" kern="1200" dirty="0">
                <a:solidFill>
                  <a:schemeClr val="tx1"/>
                </a:solidFill>
                <a:effectLst/>
                <a:latin typeface="+mn-lt"/>
                <a:ea typeface="+mn-ea"/>
                <a:cs typeface="+mn-cs"/>
              </a:rPr>
              <a:t>Genel 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endParaRPr lang="tr-TR" sz="1200" b="1"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7FA21E8-2498-4AC6-9C24-CEB8AB7C1335}" type="slidenum">
              <a:rPr lang="tr-TR" smtClean="0"/>
              <a:t>70</a:t>
            </a:fld>
            <a:endParaRPr lang="tr-TR"/>
          </a:p>
        </p:txBody>
      </p:sp>
    </p:spTree>
    <p:extLst>
      <p:ext uri="{BB962C8B-B14F-4D97-AF65-F5344CB8AC3E}">
        <p14:creationId xmlns:p14="http://schemas.microsoft.com/office/powerpoint/2010/main" val="42742404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Eşi</a:t>
            </a:r>
            <a:r>
              <a:rPr lang="tr-TR" baseline="0" dirty="0"/>
              <a:t> farklı kurumda çalışması halinde bakanlıklar arasında koordine sağlanarak işlem gerçekleştirilir. Örneğin öğretmen veya sağlık personeli için….</a:t>
            </a:r>
          </a:p>
          <a:p>
            <a:r>
              <a:rPr lang="tr-TR" baseline="0" dirty="0"/>
              <a:t>360 gün </a:t>
            </a:r>
            <a:r>
              <a:rPr lang="tr-TR" baseline="0" dirty="0" err="1"/>
              <a:t>sgk</a:t>
            </a:r>
            <a:r>
              <a:rPr lang="tr-TR" baseline="0" dirty="0"/>
              <a:t> primi aynı ilde yatma şartı aranıyor. Aynı şirket veya sigortalı firmada olması önemli değil yattığı yerin aynı il olması lazım ve halen çalışıyor olması gerekiyor.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71</a:t>
            </a:fld>
            <a:endParaRPr lang="tr-TR"/>
          </a:p>
        </p:txBody>
      </p:sp>
    </p:spTree>
    <p:extLst>
      <p:ext uri="{BB962C8B-B14F-4D97-AF65-F5344CB8AC3E}">
        <p14:creationId xmlns:p14="http://schemas.microsoft.com/office/powerpoint/2010/main" val="826252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Bu şekilde</a:t>
            </a:r>
            <a:r>
              <a:rPr lang="tr-TR" baseline="0" dirty="0"/>
              <a:t> atamalar aynı hizmet bölgesindeki diğer hizmet alanlarına yapılır.</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72</a:t>
            </a:fld>
            <a:endParaRPr lang="tr-TR"/>
          </a:p>
        </p:txBody>
      </p:sp>
    </p:spTree>
    <p:extLst>
      <p:ext uri="{BB962C8B-B14F-4D97-AF65-F5344CB8AC3E}">
        <p14:creationId xmlns:p14="http://schemas.microsoft.com/office/powerpoint/2010/main" val="136768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7</a:t>
            </a:fld>
            <a:endParaRPr lang="tr-TR"/>
          </a:p>
        </p:txBody>
      </p:sp>
    </p:spTree>
    <p:extLst>
      <p:ext uri="{BB962C8B-B14F-4D97-AF65-F5344CB8AC3E}">
        <p14:creationId xmlns:p14="http://schemas.microsoft.com/office/powerpoint/2010/main" val="201061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8</a:t>
            </a:fld>
            <a:endParaRPr lang="tr-TR"/>
          </a:p>
        </p:txBody>
      </p:sp>
    </p:spTree>
    <p:extLst>
      <p:ext uri="{BB962C8B-B14F-4D97-AF65-F5344CB8AC3E}">
        <p14:creationId xmlns:p14="http://schemas.microsoft.com/office/powerpoint/2010/main" val="186054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9</a:t>
            </a:fld>
            <a:endParaRPr lang="tr-TR"/>
          </a:p>
        </p:txBody>
      </p:sp>
    </p:spTree>
    <p:extLst>
      <p:ext uri="{BB962C8B-B14F-4D97-AF65-F5344CB8AC3E}">
        <p14:creationId xmlns:p14="http://schemas.microsoft.com/office/powerpoint/2010/main" val="195321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19.02.2024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22524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19.02.2024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303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19.02.2024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6072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2B5C70B-7DC6-4176-8394-1F8F8654FE9E}"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9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BE56ED9-791D-410C-8FB3-7701F6D01D47}"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Resim 6"/>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98734" l="0" r="100000">
                        <a14:foregroundMark x1="25000" y1="20253" x2="42661" y2="9114"/>
                        <a14:foregroundMark x1="44495" y1="8861" x2="64908" y2="11646"/>
                        <a14:foregroundMark x1="64908" y1="11899" x2="75229" y2="24810"/>
                        <a14:foregroundMark x1="74771" y1="19747" x2="84404" y2="38228"/>
                        <a14:foregroundMark x1="80734" y1="31139" x2="85092" y2="48101"/>
                        <a14:foregroundMark x1="62385" y1="13924" x2="72018" y2="21013"/>
                        <a14:foregroundMark x1="52752" y1="9620" x2="67661" y2="12658"/>
                        <a14:foregroundMark x1="88532" y1="48101" x2="84633" y2="68608"/>
                        <a14:foregroundMark x1="84404" y1="68354" x2="73853" y2="82278"/>
                        <a14:foregroundMark x1="77294" y1="76203" x2="55963" y2="88608"/>
                        <a14:foregroundMark x1="55734" y1="89620" x2="32110" y2="86076"/>
                        <a14:foregroundMark x1="26606" y1="84304" x2="19495" y2="67848"/>
                        <a14:foregroundMark x1="19037" y1="71139" x2="13073" y2="51899"/>
                        <a14:foregroundMark x1="23624" y1="86076" x2="23624" y2="86076"/>
                        <a14:foregroundMark x1="23853" y1="86329" x2="22018" y2="82278"/>
                        <a14:foregroundMark x1="34174" y1="92658" x2="34174" y2="92658"/>
                        <a14:foregroundMark x1="88073" y1="66835" x2="88073" y2="66835"/>
                        <a14:foregroundMark x1="88303" y1="67089" x2="88303" y2="67089"/>
                        <a14:foregroundMark x1="88532" y1="66329" x2="88532" y2="66329"/>
                        <a14:foregroundMark x1="30046" y1="48861" x2="52982" y2="62532"/>
                        <a14:foregroundMark x1="68807" y1="43797" x2="53670" y2="72152"/>
                        <a14:foregroundMark x1="55046" y1="35696" x2="47936" y2="82785"/>
                      </a14:backgroundRemoval>
                    </a14:imgEffect>
                  </a14:imgLayer>
                </a14:imgProps>
              </a:ext>
              <a:ext uri="{28A0092B-C50C-407E-A947-70E740481C1C}">
                <a14:useLocalDpi xmlns:a14="http://schemas.microsoft.com/office/drawing/2010/main" val="0"/>
              </a:ext>
            </a:extLst>
          </a:blip>
          <a:stretch>
            <a:fillRect/>
          </a:stretch>
        </p:blipFill>
        <p:spPr>
          <a:xfrm>
            <a:off x="329458" y="87039"/>
            <a:ext cx="807755" cy="975729"/>
          </a:xfrm>
          <a:prstGeom prst="rect">
            <a:avLst/>
          </a:prstGeom>
        </p:spPr>
      </p:pic>
    </p:spTree>
    <p:extLst>
      <p:ext uri="{BB962C8B-B14F-4D97-AF65-F5344CB8AC3E}">
        <p14:creationId xmlns:p14="http://schemas.microsoft.com/office/powerpoint/2010/main" val="65636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A717A62-5BC4-4FF4-A9C4-BEB87CF2A576}"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057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BFB9742-A0F5-4356-B13F-90AD500A9AF6}"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93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A8C677C-B4D5-4F1E-AF0E-F2F783B856B0}"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9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C547A8F-AC0B-4BC4-A7D7-E1B171D78748}"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92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DBE70D1F-84A2-4282-9C13-B21444001249}"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0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B1364ED-4D2C-4FCE-B880-B1C1B2C311AF}"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62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19.02.2024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1989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E870C47-F73A-4A64-BA4C-897AFFEF7CB3}"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875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A1D981A-41EF-466E-AE9F-B626ADFF954A}"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70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EC3A6D9-65AD-457D-ABE0-321468E80C4B}"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9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19.02.2024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4824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CE50DE3-A262-4067-B921-72645D7DB17A}" type="datetimeFigureOut">
              <a:rPr lang="tr-TR" smtClean="0"/>
              <a:t>19.02.2024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1348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CE50DE3-A262-4067-B921-72645D7DB17A}" type="datetimeFigureOut">
              <a:rPr lang="tr-TR" smtClean="0"/>
              <a:t>19.02.2024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71620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CE50DE3-A262-4067-B921-72645D7DB17A}" type="datetimeFigureOut">
              <a:rPr lang="tr-TR" smtClean="0"/>
              <a:t>19.02.2024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134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E50DE3-A262-4067-B921-72645D7DB17A}" type="datetimeFigureOut">
              <a:rPr lang="tr-TR" smtClean="0"/>
              <a:t>19.02.2024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62404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19.02.2024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51351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19.02.2024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355951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92D050"/>
            </a:gs>
            <a:gs pos="8400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50DE3-A262-4067-B921-72645D7DB17A}" type="datetimeFigureOut">
              <a:rPr lang="tr-TR" smtClean="0"/>
              <a:t>19.02.2024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9402F-4041-44F1-85CD-E9B8BDCAF850}" type="slidenum">
              <a:rPr lang="tr-TR" smtClean="0"/>
              <a:t>‹#›</a:t>
            </a:fld>
            <a:endParaRPr lang="tr-TR"/>
          </a:p>
        </p:txBody>
      </p:sp>
    </p:spTree>
    <p:extLst>
      <p:ext uri="{BB962C8B-B14F-4D97-AF65-F5344CB8AC3E}">
        <p14:creationId xmlns:p14="http://schemas.microsoft.com/office/powerpoint/2010/main" val="38958975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92D050"/>
            </a:gs>
            <a:gs pos="8400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BD018E-6772-4B13-89DB-4970CB222B02}" type="datetime1">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19.02.2024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DF19680-542B-4F4D-93E7-69A17C6D2B44}" type="slidenum">
              <a:rPr kumimoji="0" lang="tr-T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35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sa&#287;l&#305;k%20durumu/ER&#304;&#350;K&#304;NLER%20&#304;&#199;&#304;N%20ENGELL&#304;L&#304;K%20DE&#286;ERLEND&#304;RMES&#304;%20EKLER&#304;/20%20&#350;ubat%202019%20&#199;AR&#350;AMBA%20-%20ER&#304;&#350;K&#304;NLER%20&#304;&#199;&#304;N%20ENGELL&#304;L&#304;K%20DE&#286;ERLEND&#304;RMES&#304;.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sa&#287;l&#305;k%20durumu/&#199;OCUKLAR%20&#304;&#199;&#304;N%20&#214;ZEL%20GEREKS&#304;N&#304;M%20DE&#286;ERLEND&#304;RMES&#304;/ek-3.pdf" TargetMode="External"/><Relationship Id="rId4" Type="http://schemas.openxmlformats.org/officeDocument/2006/relationships/hyperlink" Target="sa&#287;l&#305;k%20durumu/&#199;OCUKLAR%20&#304;&#199;&#304;N%20&#214;ZEL%20GEREKS&#304;N&#304;M%20DE&#286;ERLEND&#304;RMES&#304;/20%20&#350;ubat%202019%20&#199;AR&#350;AMBA%20-%20&#199;OCUKLAR%20&#304;&#199;&#304;N%20&#214;ZEL%20GEREKS&#304;N&#304;M%20DE&#286;ERLEND&#304;RMES&#304;.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 y="3117592"/>
            <a:ext cx="9140428" cy="1892456"/>
            <a:chOff x="0" y="2629370"/>
            <a:chExt cx="12187237" cy="2490788"/>
          </a:xfrm>
        </p:grpSpPr>
        <p:sp>
          <p:nvSpPr>
            <p:cNvPr id="5" name="Freeform 5"/>
            <p:cNvSpPr>
              <a:spLocks/>
            </p:cNvSpPr>
            <p:nvPr/>
          </p:nvSpPr>
          <p:spPr bwMode="auto">
            <a:xfrm>
              <a:off x="0" y="2696045"/>
              <a:ext cx="12187237" cy="2424113"/>
            </a:xfrm>
            <a:custGeom>
              <a:avLst/>
              <a:gdLst>
                <a:gd name="T0" fmla="*/ 0 w 7680"/>
                <a:gd name="T1" fmla="*/ 158 h 1526"/>
                <a:gd name="T2" fmla="*/ 1764 w 7680"/>
                <a:gd name="T3" fmla="*/ 742 h 1526"/>
                <a:gd name="T4" fmla="*/ 3780 w 7680"/>
                <a:gd name="T5" fmla="*/ 622 h 1526"/>
                <a:gd name="T6" fmla="*/ 5678 w 7680"/>
                <a:gd name="T7" fmla="*/ 175 h 1526"/>
                <a:gd name="T8" fmla="*/ 7680 w 7680"/>
                <a:gd name="T9" fmla="*/ 822 h 1526"/>
                <a:gd name="T10" fmla="*/ 7680 w 7680"/>
                <a:gd name="T11" fmla="*/ 1390 h 1526"/>
                <a:gd name="T12" fmla="*/ 6236 w 7680"/>
                <a:gd name="T13" fmla="*/ 1286 h 1526"/>
                <a:gd name="T14" fmla="*/ 3317 w 7680"/>
                <a:gd name="T15" fmla="*/ 578 h 1526"/>
                <a:gd name="T16" fmla="*/ 724 w 7680"/>
                <a:gd name="T17" fmla="*/ 982 h 1526"/>
                <a:gd name="T18" fmla="*/ 0 w 7680"/>
                <a:gd name="T19" fmla="*/ 768 h 1526"/>
                <a:gd name="T20" fmla="*/ 0 w 7680"/>
                <a:gd name="T21" fmla="*/ 15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0" h="1526">
                  <a:moveTo>
                    <a:pt x="0" y="158"/>
                  </a:moveTo>
                  <a:cubicBezTo>
                    <a:pt x="436" y="174"/>
                    <a:pt x="1204" y="438"/>
                    <a:pt x="1764" y="742"/>
                  </a:cubicBezTo>
                  <a:cubicBezTo>
                    <a:pt x="2324" y="1046"/>
                    <a:pt x="3100" y="1070"/>
                    <a:pt x="3780" y="622"/>
                  </a:cubicBezTo>
                  <a:cubicBezTo>
                    <a:pt x="4460" y="174"/>
                    <a:pt x="5089" y="0"/>
                    <a:pt x="5678" y="175"/>
                  </a:cubicBezTo>
                  <a:cubicBezTo>
                    <a:pt x="6268" y="350"/>
                    <a:pt x="7076" y="910"/>
                    <a:pt x="7680" y="822"/>
                  </a:cubicBezTo>
                  <a:cubicBezTo>
                    <a:pt x="7680" y="1390"/>
                    <a:pt x="7680" y="1390"/>
                    <a:pt x="7680" y="1390"/>
                  </a:cubicBezTo>
                  <a:cubicBezTo>
                    <a:pt x="7680" y="1390"/>
                    <a:pt x="7036" y="1526"/>
                    <a:pt x="6236" y="1286"/>
                  </a:cubicBezTo>
                  <a:cubicBezTo>
                    <a:pt x="5436" y="1046"/>
                    <a:pt x="4246" y="542"/>
                    <a:pt x="3317" y="578"/>
                  </a:cubicBezTo>
                  <a:cubicBezTo>
                    <a:pt x="2388" y="614"/>
                    <a:pt x="1260" y="1006"/>
                    <a:pt x="724" y="982"/>
                  </a:cubicBezTo>
                  <a:cubicBezTo>
                    <a:pt x="188" y="958"/>
                    <a:pt x="0" y="768"/>
                    <a:pt x="0" y="768"/>
                  </a:cubicBezTo>
                  <a:lnTo>
                    <a:pt x="0" y="158"/>
                  </a:lnTo>
                  <a:close/>
                </a:path>
              </a:pathLst>
            </a:cu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6"/>
            <p:cNvSpPr>
              <a:spLocks/>
            </p:cNvSpPr>
            <p:nvPr/>
          </p:nvSpPr>
          <p:spPr bwMode="auto">
            <a:xfrm>
              <a:off x="0" y="2629370"/>
              <a:ext cx="12187237" cy="2135188"/>
            </a:xfrm>
            <a:custGeom>
              <a:avLst/>
              <a:gdLst>
                <a:gd name="T0" fmla="*/ 0 w 7680"/>
                <a:gd name="T1" fmla="*/ 1088 h 1344"/>
                <a:gd name="T2" fmla="*/ 1708 w 7680"/>
                <a:gd name="T3" fmla="*/ 1328 h 1344"/>
                <a:gd name="T4" fmla="*/ 5308 w 7680"/>
                <a:gd name="T5" fmla="*/ 664 h 1344"/>
                <a:gd name="T6" fmla="*/ 7680 w 7680"/>
                <a:gd name="T7" fmla="*/ 1264 h 1344"/>
                <a:gd name="T8" fmla="*/ 7680 w 7680"/>
                <a:gd name="T9" fmla="*/ 376 h 1344"/>
                <a:gd name="T10" fmla="*/ 4532 w 7680"/>
                <a:gd name="T11" fmla="*/ 192 h 1344"/>
                <a:gd name="T12" fmla="*/ 0 w 7680"/>
                <a:gd name="T13" fmla="*/ 80 h 1344"/>
                <a:gd name="T14" fmla="*/ 0 w 7680"/>
                <a:gd name="T15" fmla="*/ 1088 h 1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1344">
                  <a:moveTo>
                    <a:pt x="0" y="1088"/>
                  </a:moveTo>
                  <a:cubicBezTo>
                    <a:pt x="0" y="1088"/>
                    <a:pt x="532" y="1344"/>
                    <a:pt x="1708" y="1328"/>
                  </a:cubicBezTo>
                  <a:cubicBezTo>
                    <a:pt x="2884" y="1312"/>
                    <a:pt x="4004" y="624"/>
                    <a:pt x="5308" y="664"/>
                  </a:cubicBezTo>
                  <a:cubicBezTo>
                    <a:pt x="6612" y="704"/>
                    <a:pt x="7680" y="1264"/>
                    <a:pt x="7680" y="1264"/>
                  </a:cubicBezTo>
                  <a:cubicBezTo>
                    <a:pt x="7680" y="376"/>
                    <a:pt x="7680" y="376"/>
                    <a:pt x="7680" y="376"/>
                  </a:cubicBezTo>
                  <a:cubicBezTo>
                    <a:pt x="7680" y="376"/>
                    <a:pt x="5676" y="0"/>
                    <a:pt x="4532" y="192"/>
                  </a:cubicBezTo>
                  <a:cubicBezTo>
                    <a:pt x="3388" y="384"/>
                    <a:pt x="732" y="496"/>
                    <a:pt x="0" y="80"/>
                  </a:cubicBezTo>
                  <a:lnTo>
                    <a:pt x="0" y="1088"/>
                  </a:lnTo>
                  <a:close/>
                </a:path>
              </a:pathLst>
            </a:custGeom>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defTabSz="685800">
                <a:defRPr/>
              </a:pPr>
              <a:r>
                <a:rPr lang="tr-TR" sz="3000" b="1" dirty="0" smtClean="0">
                  <a:solidFill>
                    <a:prstClr val="black"/>
                  </a:solidFill>
                  <a:latin typeface="Times New Roman" panose="02020603050405020304" pitchFamily="18" charset="0"/>
                  <a:cs typeface="Times New Roman" panose="02020603050405020304" pitchFamily="18" charset="0"/>
                </a:rPr>
                <a:t>TAŞRA ATAMA DAİRE BAŞKANLIĞI</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Murat ILGAZ</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Mühendis Atama Şube Müdürü</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 name="Dikdörtgen 3"/>
          <p:cNvSpPr/>
          <p:nvPr/>
        </p:nvSpPr>
        <p:spPr>
          <a:xfrm>
            <a:off x="97815" y="188640"/>
            <a:ext cx="8948371" cy="573627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Yuvarlatılmış Dikdörtgen 6">
            <a:extLst>
              <a:ext uri="{FF2B5EF4-FFF2-40B4-BE49-F238E27FC236}">
                <a16:creationId xmlns:a16="http://schemas.microsoft.com/office/drawing/2014/main" id="{2B520A8B-A49B-554B-8B57-9964418D8128}"/>
              </a:ext>
            </a:extLst>
          </p:cNvPr>
          <p:cNvSpPr/>
          <p:nvPr/>
        </p:nvSpPr>
        <p:spPr>
          <a:xfrm>
            <a:off x="329458" y="1887283"/>
            <a:ext cx="8654969" cy="13164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3000" b="1" dirty="0" smtClean="0">
                <a:solidFill>
                  <a:prstClr val="black"/>
                </a:solidFill>
                <a:latin typeface="Times New Roman" panose="02020603050405020304" pitchFamily="18" charset="0"/>
                <a:cs typeface="Times New Roman" panose="02020603050405020304" pitchFamily="18" charset="0"/>
              </a:rPr>
              <a:t>TARIM VE ORMAN BAKANLIĞI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PERSONEL</a:t>
            </a:r>
            <a:r>
              <a:rPr kumimoji="0" lang="tr-TR" sz="3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GENEL MÜDÜRLÜĞÜ</a:t>
            </a:r>
            <a:endParaRPr kumimoji="0" lang="tr-TR"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Resim 9"/>
          <p:cNvPicPr>
            <a:picLocks noChangeAspect="1"/>
          </p:cNvPicPr>
          <p:nvPr/>
        </p:nvPicPr>
        <p:blipFill>
          <a:blip r:embed="rId3" cstate="print">
            <a:extLst>
              <a:ext uri="{BEBA8EAE-BF5A-486C-A8C5-ECC9F3942E4B}">
                <a14:imgProps xmlns:a14="http://schemas.microsoft.com/office/drawing/2010/main">
                  <a14:imgLayer r:embed="rId4">
                    <a14:imgEffect>
                      <a14:backgroundRemoval t="0" b="98734" l="0" r="100000">
                        <a14:foregroundMark x1="25000" y1="20253" x2="42661" y2="9114"/>
                        <a14:foregroundMark x1="44495" y1="8861" x2="64908" y2="11646"/>
                        <a14:foregroundMark x1="64908" y1="11899" x2="75229" y2="24810"/>
                        <a14:foregroundMark x1="74771" y1="19747" x2="84404" y2="38228"/>
                        <a14:foregroundMark x1="80734" y1="31139" x2="85092" y2="48101"/>
                        <a14:foregroundMark x1="62385" y1="13924" x2="72018" y2="21013"/>
                        <a14:foregroundMark x1="52752" y1="9620" x2="67661" y2="12658"/>
                        <a14:foregroundMark x1="88532" y1="48101" x2="84633" y2="68608"/>
                        <a14:foregroundMark x1="84404" y1="68354" x2="73853" y2="82278"/>
                        <a14:foregroundMark x1="77294" y1="76203" x2="55963" y2="88608"/>
                        <a14:foregroundMark x1="55734" y1="89620" x2="32110" y2="86076"/>
                        <a14:foregroundMark x1="26606" y1="84304" x2="19495" y2="67848"/>
                        <a14:foregroundMark x1="19037" y1="71139" x2="13073" y2="51899"/>
                        <a14:foregroundMark x1="23624" y1="86076" x2="23624" y2="86076"/>
                        <a14:foregroundMark x1="23853" y1="86329" x2="22018" y2="82278"/>
                        <a14:foregroundMark x1="34174" y1="92658" x2="34174" y2="92658"/>
                        <a14:foregroundMark x1="88073" y1="66835" x2="88073" y2="66835"/>
                        <a14:foregroundMark x1="88303" y1="67089" x2="88303" y2="67089"/>
                        <a14:foregroundMark x1="88532" y1="66329" x2="88532" y2="66329"/>
                        <a14:foregroundMark x1="30046" y1="48861" x2="52982" y2="62532"/>
                        <a14:foregroundMark x1="68807" y1="43797" x2="53670" y2="72152"/>
                        <a14:foregroundMark x1="55046" y1="35696" x2="47936" y2="82785"/>
                      </a14:backgroundRemoval>
                    </a14:imgEffect>
                  </a14:imgLayer>
                </a14:imgProps>
              </a:ext>
              <a:ext uri="{28A0092B-C50C-407E-A947-70E740481C1C}">
                <a14:useLocalDpi xmlns:a14="http://schemas.microsoft.com/office/drawing/2010/main" val="0"/>
              </a:ext>
            </a:extLst>
          </a:blip>
          <a:stretch>
            <a:fillRect/>
          </a:stretch>
        </p:blipFill>
        <p:spPr>
          <a:xfrm>
            <a:off x="3995936" y="330177"/>
            <a:ext cx="1441755" cy="1306178"/>
          </a:xfrm>
          <a:prstGeom prst="rect">
            <a:avLst/>
          </a:prstGeom>
        </p:spPr>
      </p:pic>
      <p:sp>
        <p:nvSpPr>
          <p:cNvPr id="12" name="Yuvarlatılmış Dikdörtgen 11">
            <a:extLst>
              <a:ext uri="{FF2B5EF4-FFF2-40B4-BE49-F238E27FC236}">
                <a16:creationId xmlns:a16="http://schemas.microsoft.com/office/drawing/2014/main" id="{2B520A8B-A49B-554B-8B57-9964418D8128}"/>
              </a:ext>
            </a:extLst>
          </p:cNvPr>
          <p:cNvSpPr/>
          <p:nvPr/>
        </p:nvSpPr>
        <p:spPr>
          <a:xfrm>
            <a:off x="5437691" y="4646778"/>
            <a:ext cx="3655616" cy="13164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8940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Taksirle işlenen suçlar nedeniyle verilen mahkûmiyet kararları memur olarak atanmaya engel teşkil etmez. Dolayısıyla memur iken taksirle işlenen suç nedeniyle hüküm giyenlerin memurluklarına son verilemez. Hapis cezasının infazı süresince memuriyeti askıya alınır. Cezanın infaz edilmesinden sonra ilgili tekrar göreve başlatılabilir.</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43736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r>
              <a:rPr lang="tr-TR" sz="2500" dirty="0" smtClean="0">
                <a:latin typeface="Times New Roman" panose="02020603050405020304" pitchFamily="18" charset="0"/>
                <a:cs typeface="Times New Roman" panose="02020603050405020304" pitchFamily="18" charset="0"/>
              </a:rPr>
              <a:t>Askerlik </a:t>
            </a:r>
            <a:r>
              <a:rPr lang="tr-TR" sz="2500" dirty="0">
                <a:latin typeface="Times New Roman" panose="02020603050405020304" pitchFamily="18" charset="0"/>
                <a:cs typeface="Times New Roman" panose="02020603050405020304" pitchFamily="18" charset="0"/>
              </a:rPr>
              <a:t>durumu itibariyle;</a:t>
            </a:r>
          </a:p>
          <a:p>
            <a:r>
              <a:rPr lang="tr-TR" sz="2500" dirty="0">
                <a:latin typeface="Times New Roman" panose="02020603050405020304" pitchFamily="18" charset="0"/>
                <a:cs typeface="Times New Roman" panose="02020603050405020304" pitchFamily="18" charset="0"/>
              </a:rPr>
              <a:t>a) Askerlikle ilgisi bulunmamak,</a:t>
            </a:r>
          </a:p>
          <a:p>
            <a:r>
              <a:rPr lang="tr-TR" sz="2500" dirty="0">
                <a:latin typeface="Times New Roman" panose="02020603050405020304" pitchFamily="18" charset="0"/>
                <a:cs typeface="Times New Roman" panose="02020603050405020304" pitchFamily="18" charset="0"/>
              </a:rPr>
              <a:t>b) Askerlik çağına gelmemiş bulunmak,</a:t>
            </a:r>
          </a:p>
          <a:p>
            <a:r>
              <a:rPr lang="tr-TR" sz="2500" dirty="0">
                <a:latin typeface="Times New Roman" panose="02020603050405020304" pitchFamily="18" charset="0"/>
                <a:cs typeface="Times New Roman" panose="02020603050405020304" pitchFamily="18" charset="0"/>
              </a:rPr>
              <a:t>c) Askerlik çağına gelmiş ise muvazzaf askerlik hizmetini yapmış yahut ertelenmiş veya yedek sınıfa geçirilmiş olmak,</a:t>
            </a:r>
          </a:p>
          <a:p>
            <a:pPr marL="0" indent="0">
              <a:buNone/>
            </a:pPr>
            <a:endParaRPr lang="tr-TR" sz="2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32243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53</a:t>
            </a:r>
            <a:r>
              <a:rPr lang="tr-TR" sz="2500" dirty="0">
                <a:latin typeface="Times New Roman" panose="02020603050405020304" pitchFamily="18" charset="0"/>
                <a:ea typeface="+mn-lt"/>
                <a:cs typeface="Times New Roman" panose="02020603050405020304" pitchFamily="18" charset="0"/>
              </a:rPr>
              <a:t>. madde hükümleri saklı kalmak kaydı ile görevini devamlı yapmasına engel olabilecek akıl hastalığı bulunmamak.</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 Memuriyete girmeden önce herhangi bir hastalığı veya sakatlığı bulunan kimselerin, bu hastalıkları görevlerini devamlı yapmasına engel olmayacak derecede ise memuriyete alınmaları gerekir. Aksi halde memuriyete alınmazlar. Bu durum sonradan anlaşılırsa 98/b ye göre görevlerine son verilir.</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3820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a:t>
            </a:r>
            <a:r>
              <a:rPr lang="tr-TR" sz="3600" b="1" dirty="0" smtClean="0">
                <a:latin typeface="Times New Roman" panose="02020603050405020304" pitchFamily="18" charset="0"/>
                <a:cs typeface="Times New Roman" panose="02020603050405020304" pitchFamily="18" charset="0"/>
              </a:rPr>
              <a:t>657/48)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smtClean="0">
              <a:latin typeface="Times New Roman" panose="02020603050405020304" pitchFamily="18" charset="0"/>
              <a:ea typeface="+mn-lt"/>
              <a:cs typeface="Times New Roman" panose="02020603050405020304" pitchFamily="18" charset="0"/>
            </a:endParaRPr>
          </a:p>
          <a:p>
            <a:pPr marL="0" indent="0">
              <a:buNone/>
            </a:pPr>
            <a:r>
              <a:rPr lang="tr-TR" sz="2500" b="1" dirty="0" smtClean="0">
                <a:latin typeface="Times New Roman" panose="02020603050405020304" pitchFamily="18" charset="0"/>
                <a:ea typeface="+mn-lt"/>
                <a:cs typeface="Times New Roman" panose="02020603050405020304" pitchFamily="18" charset="0"/>
              </a:rPr>
              <a:t>B</a:t>
            </a:r>
            <a:r>
              <a:rPr lang="tr-TR" sz="2500" b="1" dirty="0">
                <a:latin typeface="Times New Roman" panose="02020603050405020304" pitchFamily="18" charset="0"/>
                <a:ea typeface="+mn-lt"/>
                <a:cs typeface="Times New Roman" panose="02020603050405020304" pitchFamily="18" charset="0"/>
              </a:rPr>
              <a:t>) Özel şartlar: </a:t>
            </a:r>
            <a:endParaRPr lang="tr-TR" sz="2500" b="1" dirty="0" smtClean="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Hizmet </a:t>
            </a:r>
            <a:r>
              <a:rPr lang="tr-TR" sz="2500" dirty="0">
                <a:latin typeface="Times New Roman" panose="02020603050405020304" pitchFamily="18" charset="0"/>
                <a:ea typeface="+mn-lt"/>
                <a:cs typeface="Times New Roman" panose="02020603050405020304" pitchFamily="18" charset="0"/>
              </a:rPr>
              <a:t>göreceği sınıf için 36 ve 41 </a:t>
            </a:r>
            <a:r>
              <a:rPr lang="tr-TR" sz="2500" dirty="0" err="1">
                <a:latin typeface="Times New Roman" panose="02020603050405020304" pitchFamily="18" charset="0"/>
                <a:ea typeface="+mn-lt"/>
                <a:cs typeface="Times New Roman" panose="02020603050405020304" pitchFamily="18" charset="0"/>
              </a:rPr>
              <a:t>nci</a:t>
            </a:r>
            <a:r>
              <a:rPr lang="tr-TR" sz="2500" dirty="0">
                <a:latin typeface="Times New Roman" panose="02020603050405020304" pitchFamily="18" charset="0"/>
                <a:ea typeface="+mn-lt"/>
                <a:cs typeface="Times New Roman" panose="02020603050405020304" pitchFamily="18" charset="0"/>
              </a:rPr>
              <a:t> maddelerde belirtilen öğretim ve eğitim kurumlarının birinden diploma almış olmak, Kurumların özel kanun veya diğer mevzuatında aranan şartları taşımak.</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20919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Aday Memurluğa Atanma (657/54)</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Sınavlarda başarılı olanlardan Devlet memurluğuna girmek isteyenler başarı listesindeki sıraya ve 47 </a:t>
            </a:r>
            <a:r>
              <a:rPr lang="tr-TR" sz="2500" dirty="0" err="1">
                <a:latin typeface="Times New Roman" panose="02020603050405020304" pitchFamily="18" charset="0"/>
                <a:ea typeface="+mn-lt"/>
                <a:cs typeface="Times New Roman" panose="02020603050405020304" pitchFamily="18" charset="0"/>
              </a:rPr>
              <a:t>nci</a:t>
            </a:r>
            <a:r>
              <a:rPr lang="tr-TR" sz="2500" dirty="0">
                <a:latin typeface="Times New Roman" panose="02020603050405020304" pitchFamily="18" charset="0"/>
                <a:ea typeface="+mn-lt"/>
                <a:cs typeface="Times New Roman" panose="02020603050405020304" pitchFamily="18" charset="0"/>
              </a:rPr>
              <a:t> maddeye göre ilan edilen kadro sayısı kadar, kurumlarınca memur adayı olarak atanırlar. </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Aday olarak atanmış Devlet memurunun adaylık süresi bir yıldan az iki yıldan çok olamaz ve bu süre içinde aday memurun başka kurumlara nakli yapılamaz.</a:t>
            </a:r>
            <a:endParaRPr lang="tr-TR" dirty="0">
              <a:latin typeface="Times New Roman" panose="02020603050405020304" pitchFamily="18" charset="0"/>
              <a:ea typeface="+mn-lt"/>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894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Asli Memurluğa Atanma (657/58)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Adaylık devresi içinde eğitimde başarılı olan adaylar disiplin amirlerinin teklifi ve atamaya yetkili amirin onayı ile onay tarihinden geçerli olmak üzere asli memurluğa atanırlar. </a:t>
            </a:r>
            <a:endParaRPr lang="tr-TR"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Asli memurluğa geçme tarihi adaylık süresinin sonunu geçemez. </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33337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fontScale="92500" lnSpcReduction="20000"/>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Atamalar Görev Yerine</a:t>
            </a:r>
            <a:r>
              <a:rPr lang="tr-TR" sz="3600" b="1" dirty="0">
                <a:latin typeface="Times New Roman" panose="02020603050405020304" pitchFamily="18" charset="0"/>
                <a:cs typeface="Times New Roman" panose="02020603050405020304" pitchFamily="18" charset="0"/>
              </a:rPr>
              <a:t> Hareket (657/62)</a:t>
            </a:r>
            <a:endParaRPr lang="tr-TR" sz="3600" b="1"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İlk defa veya yeniden veyahut yer değiştirme suretiyle; </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a) Aynı yerdeki görevlere atananlar atama emirlerinin kendilerine tebliğ gününü, </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b) Başka yerdeki görevlere atananlar, atama emirlerinin kendilerine tebliğ tarihinden itibaren 15 gün içerisinde o yere hareket ederek belli yol süresini, </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izleyen iş günü içinde işe başlamak zorundadırlar.</a:t>
            </a:r>
          </a:p>
          <a:p>
            <a:pPr marL="0" indent="0">
              <a:buNone/>
            </a:pPr>
            <a:r>
              <a:rPr lang="tr-TR" sz="2400" dirty="0">
                <a:latin typeface="Times New Roman" panose="02020603050405020304" pitchFamily="18" charset="0"/>
                <a:ea typeface="+mn-lt"/>
                <a:cs typeface="Times New Roman" panose="02020603050405020304" pitchFamily="18" charset="0"/>
              </a:rPr>
              <a:t>Memurun izinli ve raporlu olması tebligata engel olmamakla beraber (a) ve (b) bentlerindeki süreler izin ve rapor müddetinin bitmesinde başlar</a:t>
            </a: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16124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fontScale="92500"/>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Atamalar Görev Yerine</a:t>
            </a:r>
            <a:r>
              <a:rPr lang="tr-TR" sz="3600" b="1" dirty="0">
                <a:latin typeface="Times New Roman" panose="02020603050405020304" pitchFamily="18" charset="0"/>
                <a:cs typeface="Times New Roman" panose="02020603050405020304" pitchFamily="18" charset="0"/>
              </a:rPr>
              <a:t> Hareket (657/62)</a:t>
            </a:r>
            <a:endParaRPr lang="tr-TR" sz="3600" b="1"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Başka yerdeki görevlere ataması yapılan memura 657 sayılı Devlet Memurları Kanununun 62 </a:t>
            </a:r>
            <a:r>
              <a:rPr lang="tr-TR" sz="2400" dirty="0" err="1">
                <a:latin typeface="Times New Roman" panose="02020603050405020304" pitchFamily="18" charset="0"/>
                <a:ea typeface="+mn-lt"/>
                <a:cs typeface="Times New Roman" panose="02020603050405020304" pitchFamily="18" charset="0"/>
              </a:rPr>
              <a:t>nci</a:t>
            </a:r>
            <a:r>
              <a:rPr lang="tr-TR" sz="2400" dirty="0">
                <a:latin typeface="Times New Roman" panose="02020603050405020304" pitchFamily="18" charset="0"/>
                <a:ea typeface="+mn-lt"/>
                <a:cs typeface="Times New Roman" panose="02020603050405020304" pitchFamily="18" charset="0"/>
              </a:rPr>
              <a:t> maddesi gereğince verilen mehil müddetinin ilgilinin başka yere taşınmasına ilişkin işleri yapabilmesi için verildiği düşünülmekte olup, bu süre içinde hastalanarak hastalık raporu alan memurun bu işleri yapamayacağının değerlendirilmesi sebebiyle, memurun mehil müddeti içinde hastalık raporu alması halinde mehil müddetinin duracağı, rapor süresinin bitiminde mehil müddetinin kalan kısmının devam edeceği,(DPB 08/10/2013-18097)</a:t>
            </a: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04443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Atamalar Görev Yerine</a:t>
            </a:r>
            <a:r>
              <a:rPr lang="tr-TR" sz="3600" b="1" dirty="0">
                <a:latin typeface="Times New Roman" panose="02020603050405020304" pitchFamily="18" charset="0"/>
                <a:cs typeface="Times New Roman" panose="02020603050405020304" pitchFamily="18" charset="0"/>
              </a:rPr>
              <a:t> Hareket (657/62)</a:t>
            </a:r>
            <a:endParaRPr lang="tr-TR" sz="3600" b="1"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KPSS ile bir kuruma yerleştirilen adaylardan askerde olanların atamalarının yapılıp yapılamayacağı hususu uzun bir süre tartışma konusu olmuş, adaylar konuyu yargıya taşımışlardır. İdari yargı mercilerince “bu durumda olanların atamalarının yapılması gerektiği, çünkü askerliğin mücbir bir sebep olduğu” hususundaki görüşleri içtihat haline gelmiştir. DANIŞTAY 12. DAİRE E.:1995/10371 emsal karar</a:t>
            </a: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88660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Atananların</a:t>
            </a:r>
            <a:r>
              <a:rPr lang="tr-TR" sz="3600" b="1" dirty="0">
                <a:latin typeface="Times New Roman" panose="02020603050405020304" pitchFamily="18" charset="0"/>
                <a:cs typeface="Times New Roman" panose="02020603050405020304" pitchFamily="18" charset="0"/>
              </a:rPr>
              <a:t> işe başlamaması (657/63)</a:t>
            </a:r>
            <a:endParaRPr lang="tr-TR" sz="3600" b="1"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Bir göreve ilk defa veya yeniden atananlardan belge ile ispatı mümkün zorlayıcı sebepler olmaksızın 62 </a:t>
            </a:r>
            <a:r>
              <a:rPr lang="tr-TR" sz="2400" dirty="0" err="1">
                <a:latin typeface="Times New Roman" panose="02020603050405020304" pitchFamily="18" charset="0"/>
                <a:ea typeface="+mn-lt"/>
                <a:cs typeface="Times New Roman" panose="02020603050405020304" pitchFamily="18" charset="0"/>
              </a:rPr>
              <a:t>nci</a:t>
            </a:r>
            <a:r>
              <a:rPr lang="tr-TR" sz="2400" dirty="0">
                <a:latin typeface="Times New Roman" panose="02020603050405020304" pitchFamily="18" charset="0"/>
                <a:ea typeface="+mn-lt"/>
                <a:cs typeface="Times New Roman" panose="02020603050405020304" pitchFamily="18" charset="0"/>
              </a:rPr>
              <a:t> maddedeki süre içinde işe başlamayanların atanmaları iptal edilir ve bunlar 1 yıl süreyle Devlet memuru olarak istihdam edilemezler. </a:t>
            </a:r>
            <a:endParaRPr lang="tr-TR" sz="2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01571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2034" y="3670284"/>
            <a:ext cx="9140428" cy="1892456"/>
            <a:chOff x="0" y="2629370"/>
            <a:chExt cx="12187237" cy="2490788"/>
          </a:xfrm>
        </p:grpSpPr>
        <p:sp>
          <p:nvSpPr>
            <p:cNvPr id="5" name="Freeform 5"/>
            <p:cNvSpPr>
              <a:spLocks/>
            </p:cNvSpPr>
            <p:nvPr/>
          </p:nvSpPr>
          <p:spPr bwMode="auto">
            <a:xfrm>
              <a:off x="0" y="2696045"/>
              <a:ext cx="12187237" cy="2424113"/>
            </a:xfrm>
            <a:custGeom>
              <a:avLst/>
              <a:gdLst>
                <a:gd name="T0" fmla="*/ 0 w 7680"/>
                <a:gd name="T1" fmla="*/ 158 h 1526"/>
                <a:gd name="T2" fmla="*/ 1764 w 7680"/>
                <a:gd name="T3" fmla="*/ 742 h 1526"/>
                <a:gd name="T4" fmla="*/ 3780 w 7680"/>
                <a:gd name="T5" fmla="*/ 622 h 1526"/>
                <a:gd name="T6" fmla="*/ 5678 w 7680"/>
                <a:gd name="T7" fmla="*/ 175 h 1526"/>
                <a:gd name="T8" fmla="*/ 7680 w 7680"/>
                <a:gd name="T9" fmla="*/ 822 h 1526"/>
                <a:gd name="T10" fmla="*/ 7680 w 7680"/>
                <a:gd name="T11" fmla="*/ 1390 h 1526"/>
                <a:gd name="T12" fmla="*/ 6236 w 7680"/>
                <a:gd name="T13" fmla="*/ 1286 h 1526"/>
                <a:gd name="T14" fmla="*/ 3317 w 7680"/>
                <a:gd name="T15" fmla="*/ 578 h 1526"/>
                <a:gd name="T16" fmla="*/ 724 w 7680"/>
                <a:gd name="T17" fmla="*/ 982 h 1526"/>
                <a:gd name="T18" fmla="*/ 0 w 7680"/>
                <a:gd name="T19" fmla="*/ 768 h 1526"/>
                <a:gd name="T20" fmla="*/ 0 w 7680"/>
                <a:gd name="T21" fmla="*/ 15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0" h="1526">
                  <a:moveTo>
                    <a:pt x="0" y="158"/>
                  </a:moveTo>
                  <a:cubicBezTo>
                    <a:pt x="436" y="174"/>
                    <a:pt x="1204" y="438"/>
                    <a:pt x="1764" y="742"/>
                  </a:cubicBezTo>
                  <a:cubicBezTo>
                    <a:pt x="2324" y="1046"/>
                    <a:pt x="3100" y="1070"/>
                    <a:pt x="3780" y="622"/>
                  </a:cubicBezTo>
                  <a:cubicBezTo>
                    <a:pt x="4460" y="174"/>
                    <a:pt x="5089" y="0"/>
                    <a:pt x="5678" y="175"/>
                  </a:cubicBezTo>
                  <a:cubicBezTo>
                    <a:pt x="6268" y="350"/>
                    <a:pt x="7076" y="910"/>
                    <a:pt x="7680" y="822"/>
                  </a:cubicBezTo>
                  <a:cubicBezTo>
                    <a:pt x="7680" y="1390"/>
                    <a:pt x="7680" y="1390"/>
                    <a:pt x="7680" y="1390"/>
                  </a:cubicBezTo>
                  <a:cubicBezTo>
                    <a:pt x="7680" y="1390"/>
                    <a:pt x="7036" y="1526"/>
                    <a:pt x="6236" y="1286"/>
                  </a:cubicBezTo>
                  <a:cubicBezTo>
                    <a:pt x="5436" y="1046"/>
                    <a:pt x="4246" y="542"/>
                    <a:pt x="3317" y="578"/>
                  </a:cubicBezTo>
                  <a:cubicBezTo>
                    <a:pt x="2388" y="614"/>
                    <a:pt x="1260" y="1006"/>
                    <a:pt x="724" y="982"/>
                  </a:cubicBezTo>
                  <a:cubicBezTo>
                    <a:pt x="188" y="958"/>
                    <a:pt x="0" y="768"/>
                    <a:pt x="0" y="768"/>
                  </a:cubicBezTo>
                  <a:lnTo>
                    <a:pt x="0" y="158"/>
                  </a:lnTo>
                  <a:close/>
                </a:path>
              </a:pathLst>
            </a:cu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6"/>
            <p:cNvSpPr>
              <a:spLocks/>
            </p:cNvSpPr>
            <p:nvPr/>
          </p:nvSpPr>
          <p:spPr bwMode="auto">
            <a:xfrm>
              <a:off x="0" y="2629370"/>
              <a:ext cx="12187237" cy="2135188"/>
            </a:xfrm>
            <a:custGeom>
              <a:avLst/>
              <a:gdLst>
                <a:gd name="T0" fmla="*/ 0 w 7680"/>
                <a:gd name="T1" fmla="*/ 1088 h 1344"/>
                <a:gd name="T2" fmla="*/ 1708 w 7680"/>
                <a:gd name="T3" fmla="*/ 1328 h 1344"/>
                <a:gd name="T4" fmla="*/ 5308 w 7680"/>
                <a:gd name="T5" fmla="*/ 664 h 1344"/>
                <a:gd name="T6" fmla="*/ 7680 w 7680"/>
                <a:gd name="T7" fmla="*/ 1264 h 1344"/>
                <a:gd name="T8" fmla="*/ 7680 w 7680"/>
                <a:gd name="T9" fmla="*/ 376 h 1344"/>
                <a:gd name="T10" fmla="*/ 4532 w 7680"/>
                <a:gd name="T11" fmla="*/ 192 h 1344"/>
                <a:gd name="T12" fmla="*/ 0 w 7680"/>
                <a:gd name="T13" fmla="*/ 80 h 1344"/>
                <a:gd name="T14" fmla="*/ 0 w 7680"/>
                <a:gd name="T15" fmla="*/ 1088 h 1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1344">
                  <a:moveTo>
                    <a:pt x="0" y="1088"/>
                  </a:moveTo>
                  <a:cubicBezTo>
                    <a:pt x="0" y="1088"/>
                    <a:pt x="532" y="1344"/>
                    <a:pt x="1708" y="1328"/>
                  </a:cubicBezTo>
                  <a:cubicBezTo>
                    <a:pt x="2884" y="1312"/>
                    <a:pt x="4004" y="624"/>
                    <a:pt x="5308" y="664"/>
                  </a:cubicBezTo>
                  <a:cubicBezTo>
                    <a:pt x="6612" y="704"/>
                    <a:pt x="7680" y="1264"/>
                    <a:pt x="7680" y="1264"/>
                  </a:cubicBezTo>
                  <a:cubicBezTo>
                    <a:pt x="7680" y="376"/>
                    <a:pt x="7680" y="376"/>
                    <a:pt x="7680" y="376"/>
                  </a:cubicBezTo>
                  <a:cubicBezTo>
                    <a:pt x="7680" y="376"/>
                    <a:pt x="5676" y="0"/>
                    <a:pt x="4532" y="192"/>
                  </a:cubicBezTo>
                  <a:cubicBezTo>
                    <a:pt x="3388" y="384"/>
                    <a:pt x="732" y="496"/>
                    <a:pt x="0" y="80"/>
                  </a:cubicBezTo>
                  <a:lnTo>
                    <a:pt x="0" y="1088"/>
                  </a:lnTo>
                  <a:close/>
                </a:path>
              </a:pathLst>
            </a:custGeom>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 name="Dikdörtgen 3"/>
          <p:cNvSpPr/>
          <p:nvPr/>
        </p:nvSpPr>
        <p:spPr>
          <a:xfrm>
            <a:off x="97815" y="188640"/>
            <a:ext cx="8948371" cy="573627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Yuvarlatılmış Dikdörtgen 6">
            <a:extLst>
              <a:ext uri="{FF2B5EF4-FFF2-40B4-BE49-F238E27FC236}">
                <a16:creationId xmlns:a16="http://schemas.microsoft.com/office/drawing/2014/main" id="{2B520A8B-A49B-554B-8B57-9964418D8128}"/>
              </a:ext>
            </a:extLst>
          </p:cNvPr>
          <p:cNvSpPr/>
          <p:nvPr/>
        </p:nvSpPr>
        <p:spPr>
          <a:xfrm>
            <a:off x="367260" y="2346609"/>
            <a:ext cx="8654969" cy="13164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657 SAYILI DEVLET MEMURLARI KANUNU </a:t>
            </a:r>
            <a:r>
              <a:rPr kumimoji="0" lang="tr-TR"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 İLGİLİ MEVZUAT ÇERÇEVESİNDE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ATAMA VE YER DEĞİŞTİRME İŞLEMLERİ</a:t>
            </a:r>
            <a:endParaRPr kumimoji="0" lang="tr-TR"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Resim 9"/>
          <p:cNvPicPr>
            <a:picLocks noChangeAspect="1"/>
          </p:cNvPicPr>
          <p:nvPr/>
        </p:nvPicPr>
        <p:blipFill>
          <a:blip r:embed="rId3" cstate="print">
            <a:extLst>
              <a:ext uri="{BEBA8EAE-BF5A-486C-A8C5-ECC9F3942E4B}">
                <a14:imgProps xmlns:a14="http://schemas.microsoft.com/office/drawing/2010/main">
                  <a14:imgLayer r:embed="rId4">
                    <a14:imgEffect>
                      <a14:backgroundRemoval t="0" b="98734" l="0" r="100000">
                        <a14:foregroundMark x1="25000" y1="20253" x2="42661" y2="9114"/>
                        <a14:foregroundMark x1="44495" y1="8861" x2="64908" y2="11646"/>
                        <a14:foregroundMark x1="64908" y1="11899" x2="75229" y2="24810"/>
                        <a14:foregroundMark x1="74771" y1="19747" x2="84404" y2="38228"/>
                        <a14:foregroundMark x1="80734" y1="31139" x2="85092" y2="48101"/>
                        <a14:foregroundMark x1="62385" y1="13924" x2="72018" y2="21013"/>
                        <a14:foregroundMark x1="52752" y1="9620" x2="67661" y2="12658"/>
                        <a14:foregroundMark x1="88532" y1="48101" x2="84633" y2="68608"/>
                        <a14:foregroundMark x1="84404" y1="68354" x2="73853" y2="82278"/>
                        <a14:foregroundMark x1="77294" y1="76203" x2="55963" y2="88608"/>
                        <a14:foregroundMark x1="55734" y1="89620" x2="32110" y2="86076"/>
                        <a14:foregroundMark x1="26606" y1="84304" x2="19495" y2="67848"/>
                        <a14:foregroundMark x1="19037" y1="71139" x2="13073" y2="51899"/>
                        <a14:foregroundMark x1="23624" y1="86076" x2="23624" y2="86076"/>
                        <a14:foregroundMark x1="23853" y1="86329" x2="22018" y2="82278"/>
                        <a14:foregroundMark x1="34174" y1="92658" x2="34174" y2="92658"/>
                        <a14:foregroundMark x1="88073" y1="66835" x2="88073" y2="66835"/>
                        <a14:foregroundMark x1="88303" y1="67089" x2="88303" y2="67089"/>
                        <a14:foregroundMark x1="88532" y1="66329" x2="88532" y2="66329"/>
                        <a14:foregroundMark x1="30046" y1="48861" x2="52982" y2="62532"/>
                        <a14:foregroundMark x1="68807" y1="43797" x2="53670" y2="72152"/>
                        <a14:foregroundMark x1="55046" y1="35696" x2="47936" y2="82785"/>
                      </a14:backgroundRemoval>
                    </a14:imgEffect>
                  </a14:imgLayer>
                </a14:imgProps>
              </a:ext>
              <a:ext uri="{28A0092B-C50C-407E-A947-70E740481C1C}">
                <a14:useLocalDpi xmlns:a14="http://schemas.microsoft.com/office/drawing/2010/main" val="0"/>
              </a:ext>
            </a:extLst>
          </a:blip>
          <a:stretch>
            <a:fillRect/>
          </a:stretch>
        </p:blipFill>
        <p:spPr>
          <a:xfrm>
            <a:off x="3909796" y="404664"/>
            <a:ext cx="1556632" cy="1410253"/>
          </a:xfrm>
          <a:prstGeom prst="rect">
            <a:avLst/>
          </a:prstGeom>
        </p:spPr>
      </p:pic>
      <p:sp>
        <p:nvSpPr>
          <p:cNvPr id="12" name="Yuvarlatılmış Dikdörtgen 11">
            <a:extLst>
              <a:ext uri="{FF2B5EF4-FFF2-40B4-BE49-F238E27FC236}">
                <a16:creationId xmlns:a16="http://schemas.microsoft.com/office/drawing/2014/main" id="{2B520A8B-A49B-554B-8B57-9964418D8128}"/>
              </a:ext>
            </a:extLst>
          </p:cNvPr>
          <p:cNvSpPr/>
          <p:nvPr/>
        </p:nvSpPr>
        <p:spPr>
          <a:xfrm>
            <a:off x="5437691" y="4646778"/>
            <a:ext cx="3655616" cy="13164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363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fontScale="85000" lnSpcReduction="10000"/>
          </a:bodyPr>
          <a:lstStyle/>
          <a:p>
            <a:endParaRPr lang="tr-TR" b="1" dirty="0"/>
          </a:p>
          <a:p>
            <a:pPr marL="0" indent="0" algn="ctr">
              <a:buNone/>
            </a:pPr>
            <a:r>
              <a:rPr lang="tr-TR" sz="4100" b="1" dirty="0">
                <a:latin typeface="Times New Roman" panose="02020603050405020304" pitchFamily="18" charset="0"/>
                <a:ea typeface="+mn-lt"/>
                <a:cs typeface="Times New Roman" panose="02020603050405020304" pitchFamily="18" charset="0"/>
              </a:rPr>
              <a:t>Atananların</a:t>
            </a:r>
            <a:r>
              <a:rPr lang="tr-TR" sz="4100" b="1" dirty="0">
                <a:latin typeface="Times New Roman" panose="02020603050405020304" pitchFamily="18" charset="0"/>
                <a:cs typeface="Times New Roman" panose="02020603050405020304" pitchFamily="18" charset="0"/>
              </a:rPr>
              <a:t> işe başlamaması (657/63)</a:t>
            </a:r>
            <a:endParaRPr lang="tr-TR" sz="4100" b="1"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Başka yerdeki bir göreve atananlardan 62 </a:t>
            </a:r>
            <a:r>
              <a:rPr lang="tr-TR" dirty="0" err="1">
                <a:latin typeface="Times New Roman" panose="02020603050405020304" pitchFamily="18" charset="0"/>
                <a:cs typeface="Times New Roman" panose="02020603050405020304" pitchFamily="18" charset="0"/>
              </a:rPr>
              <a:t>nci</a:t>
            </a:r>
            <a:r>
              <a:rPr lang="tr-TR" dirty="0">
                <a:latin typeface="Times New Roman" panose="02020603050405020304" pitchFamily="18" charset="0"/>
                <a:cs typeface="Times New Roman" panose="02020603050405020304" pitchFamily="18" charset="0"/>
              </a:rPr>
              <a:t> maddedeki süre içinde hareket ederek belli yol süresi sonunda yeni görevlerine </a:t>
            </a:r>
            <a:r>
              <a:rPr lang="tr-TR" dirty="0" err="1">
                <a:latin typeface="Times New Roman" panose="02020603050405020304" pitchFamily="18" charset="0"/>
                <a:cs typeface="Times New Roman" panose="02020603050405020304" pitchFamily="18" charset="0"/>
              </a:rPr>
              <a:t>başlamıyanlara</a:t>
            </a:r>
            <a:r>
              <a:rPr lang="tr-TR" dirty="0">
                <a:latin typeface="Times New Roman" panose="02020603050405020304" pitchFamily="18" charset="0"/>
                <a:cs typeface="Times New Roman" panose="02020603050405020304" pitchFamily="18" charset="0"/>
              </a:rPr>
              <a:t>, eski görevlerinden ayrılış ve yeni görevlerine başlayış tarihleri arasında aylık verilmemek şartı ile 10 günlük bir süre daha verilebilir. Belge ile </a:t>
            </a:r>
            <a:r>
              <a:rPr lang="tr-TR" dirty="0" err="1">
                <a:latin typeface="Times New Roman" panose="02020603050405020304" pitchFamily="18" charset="0"/>
                <a:cs typeface="Times New Roman" panose="02020603050405020304" pitchFamily="18" charset="0"/>
              </a:rPr>
              <a:t>isbatı</a:t>
            </a:r>
            <a:r>
              <a:rPr lang="tr-TR" dirty="0">
                <a:latin typeface="Times New Roman" panose="02020603050405020304" pitchFamily="18" charset="0"/>
                <a:cs typeface="Times New Roman" panose="02020603050405020304" pitchFamily="18" charset="0"/>
              </a:rPr>
              <a:t> mümkün zorlayıcı sebepler olmaksızın bu süre sonunda da yeni görevlerinde işe </a:t>
            </a:r>
            <a:r>
              <a:rPr lang="tr-TR" dirty="0" err="1">
                <a:latin typeface="Times New Roman" panose="02020603050405020304" pitchFamily="18" charset="0"/>
                <a:cs typeface="Times New Roman" panose="02020603050405020304" pitchFamily="18" charset="0"/>
              </a:rPr>
              <a:t>başlamıyanlar</a:t>
            </a:r>
            <a:r>
              <a:rPr lang="tr-TR" dirty="0">
                <a:latin typeface="Times New Roman" panose="02020603050405020304" pitchFamily="18" charset="0"/>
                <a:cs typeface="Times New Roman" panose="02020603050405020304" pitchFamily="18" charset="0"/>
              </a:rPr>
              <a:t> memuriyetten çekilmiş sayılırlar.</a:t>
            </a:r>
            <a:r>
              <a:rPr lang="tr-TR" sz="2400" dirty="0">
                <a:latin typeface="Times New Roman" panose="02020603050405020304" pitchFamily="18" charset="0"/>
                <a:ea typeface="+mn-lt"/>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03706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smtClean="0">
                <a:latin typeface="Times New Roman" panose="02020603050405020304" pitchFamily="18" charset="0"/>
                <a:ea typeface="+mn-lt"/>
                <a:cs typeface="Times New Roman" panose="02020603050405020304" pitchFamily="18" charset="0"/>
              </a:rPr>
              <a:t>Bir sınıftan başka sınıfa geçme</a:t>
            </a:r>
            <a:r>
              <a:rPr lang="tr-TR" sz="3600" b="1" dirty="0">
                <a:latin typeface="Times New Roman" panose="02020603050405020304" pitchFamily="18" charset="0"/>
                <a:cs typeface="Times New Roman" panose="02020603050405020304" pitchFamily="18" charset="0"/>
              </a:rPr>
              <a:t> (</a:t>
            </a:r>
            <a:r>
              <a:rPr lang="tr-TR" sz="3600" b="1" dirty="0" smtClean="0">
                <a:latin typeface="Times New Roman" panose="02020603050405020304" pitchFamily="18" charset="0"/>
                <a:cs typeface="Times New Roman" panose="02020603050405020304" pitchFamily="18" charset="0"/>
              </a:rPr>
              <a:t>657/71)</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700" dirty="0" smtClean="0">
                <a:latin typeface="Times New Roman" panose="02020603050405020304" pitchFamily="18" charset="0"/>
                <a:cs typeface="Times New Roman" panose="02020603050405020304" pitchFamily="18" charset="0"/>
              </a:rPr>
              <a:t>Memurların </a:t>
            </a:r>
            <a:r>
              <a:rPr lang="tr-TR" sz="2700" dirty="0">
                <a:latin typeface="Times New Roman" panose="02020603050405020304" pitchFamily="18" charset="0"/>
                <a:cs typeface="Times New Roman" panose="02020603050405020304" pitchFamily="18" charset="0"/>
              </a:rPr>
              <a:t>eşit dereceler arasında veya derece yükselmesi suretiyle sınıf değiştirmeleri caizdir. Bu şekilde sınıf değiştireceklerin geçecekleri sınıf ve görev için bu Kanunda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kuruluş</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kanunlarında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Cumhurbaşkanlığı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kararnamelerinde</a:t>
            </a:r>
            <a:r>
              <a:rPr lang="en-US" sz="2700" dirty="0">
                <a:latin typeface="Times New Roman" panose="02020603050405020304" pitchFamily="18" charset="0"/>
                <a:cs typeface="Times New Roman" panose="02020603050405020304" pitchFamily="18" charset="0"/>
              </a:rPr>
              <a:t> </a:t>
            </a:r>
            <a:r>
              <a:rPr lang="tr-TR" sz="2700" dirty="0">
                <a:latin typeface="Times New Roman" panose="02020603050405020304" pitchFamily="18" charset="0"/>
                <a:cs typeface="Times New Roman" panose="02020603050405020304" pitchFamily="18" charset="0"/>
              </a:rPr>
              <a:t>belirtilen niteliklere sahip olmaları şarttır. </a:t>
            </a:r>
            <a:endParaRPr lang="tr-TR" sz="2700" dirty="0">
              <a:latin typeface="Times New Roman" panose="02020603050405020304" pitchFamily="18" charset="0"/>
              <a:ea typeface="+mn-lt"/>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54143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Yer değiştirme suretiyle atanma</a:t>
            </a:r>
            <a:r>
              <a:rPr lang="tr-TR" sz="3600" b="1" dirty="0">
                <a:latin typeface="Times New Roman" panose="02020603050405020304" pitchFamily="18" charset="0"/>
                <a:cs typeface="Times New Roman" panose="02020603050405020304" pitchFamily="18" charset="0"/>
              </a:rPr>
              <a:t> (657/72)</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Kurumlarda yer değiştirme suretiyle atanmalar; hizmetlerin gereklerine, özelliklerine, </a:t>
            </a:r>
            <a:r>
              <a:rPr lang="tr-TR" sz="2500" dirty="0" err="1">
                <a:latin typeface="Times New Roman" panose="02020603050405020304" pitchFamily="18" charset="0"/>
                <a:ea typeface="+mn-lt"/>
                <a:cs typeface="Times New Roman" panose="02020603050405020304" pitchFamily="18" charset="0"/>
              </a:rPr>
              <a:t>Türkiyenin</a:t>
            </a:r>
            <a:r>
              <a:rPr lang="tr-TR" sz="2500" dirty="0">
                <a:latin typeface="Times New Roman" panose="02020603050405020304" pitchFamily="18" charset="0"/>
                <a:ea typeface="+mn-lt"/>
                <a:cs typeface="Times New Roman" panose="02020603050405020304" pitchFamily="18" charset="0"/>
              </a:rPr>
              <a:t> ekonomik, sosyal, kültürel ve ulaşım şartları yönünden benzerlik ve yakınlık gösteren iller gruplandırılarak tespit edilen bölgeler arasında adil ve dengeli bir sistem içinde yapılır.</a:t>
            </a:r>
            <a:endParaRPr lang="tr-TR" dirty="0">
              <a:latin typeface="Times New Roman" panose="02020603050405020304" pitchFamily="18" charset="0"/>
              <a:ea typeface="+mn-lt"/>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467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Kurumlararası</a:t>
            </a:r>
            <a:r>
              <a:rPr lang="tr-TR" sz="3600" b="1" dirty="0">
                <a:latin typeface="Times New Roman" panose="02020603050405020304" pitchFamily="18" charset="0"/>
                <a:cs typeface="Times New Roman" panose="02020603050405020304" pitchFamily="18" charset="0"/>
              </a:rPr>
              <a:t> Atama (657/74)</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Memurların bu Kanuna tabi kurumlar arasında, kurumların </a:t>
            </a:r>
            <a:r>
              <a:rPr lang="tr-TR" sz="2500" dirty="0" err="1">
                <a:latin typeface="Times New Roman" panose="02020603050405020304" pitchFamily="18" charset="0"/>
                <a:ea typeface="+mn-lt"/>
                <a:cs typeface="Times New Roman" panose="02020603050405020304" pitchFamily="18" charset="0"/>
              </a:rPr>
              <a:t>muvafakatı</a:t>
            </a:r>
            <a:r>
              <a:rPr lang="tr-TR" sz="2500" dirty="0">
                <a:latin typeface="Times New Roman" panose="02020603050405020304" pitchFamily="18" charset="0"/>
                <a:ea typeface="+mn-lt"/>
                <a:cs typeface="Times New Roman" panose="02020603050405020304" pitchFamily="18" charset="0"/>
              </a:rPr>
              <a:t> ile kazanılmış hak dereceleri üzerinden veya 68 inci maddedeki esaslar çerçevesinde derece yükselmesi suretiyle, bulundukları sınıftan veya öğrenim durumları itibariyle girebilecekleri sınıftan, bir kadroya nakilleri mümkündür.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0684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smtClean="0">
                <a:latin typeface="Times New Roman" panose="02020603050405020304" pitchFamily="18" charset="0"/>
                <a:ea typeface="+mn-lt"/>
                <a:cs typeface="Times New Roman" panose="02020603050405020304" pitchFamily="18" charset="0"/>
              </a:rPr>
              <a:t>Memurların Kurumlarınca Görevlerinin ve Yerlerinin Değiştirilmesi</a:t>
            </a:r>
            <a:r>
              <a:rPr lang="tr-TR" sz="3600" b="1" dirty="0">
                <a:latin typeface="Times New Roman" panose="02020603050405020304" pitchFamily="18" charset="0"/>
                <a:cs typeface="Times New Roman" panose="02020603050405020304" pitchFamily="18" charset="0"/>
              </a:rPr>
              <a:t> (</a:t>
            </a:r>
            <a:r>
              <a:rPr lang="tr-TR" sz="3600" b="1" dirty="0" smtClean="0">
                <a:latin typeface="Times New Roman" panose="02020603050405020304" pitchFamily="18" charset="0"/>
                <a:cs typeface="Times New Roman" panose="02020603050405020304" pitchFamily="18" charset="0"/>
              </a:rPr>
              <a:t>657/76)</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Kurumlar</a:t>
            </a:r>
            <a:r>
              <a:rPr lang="tr-TR" sz="2500" dirty="0">
                <a:latin typeface="Times New Roman" panose="02020603050405020304" pitchFamily="18" charset="0"/>
                <a:ea typeface="+mn-lt"/>
                <a:cs typeface="Times New Roman" panose="02020603050405020304" pitchFamily="18" charset="0"/>
              </a:rPr>
              <a:t>, görev ve unvan eşitliği gözetmeden kazanılmış hak aylık dereceleriyle memurları bulundukları kadro derecelerine eşit veya 68 inci maddedeki esaslar çerçevesinde daha üst, kurum içinde aynı veya başka yerlerdeki diğer kadrolara naklen atayabilirler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11021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lnSpcReduction="10000"/>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İstifa Sonrası Yeniden Atanma (657/92)</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İki defadan fazla olmamak üzere memurluktan kendi istekleriyle çekilenlerden veya bu Kanun hükümlerine göre çekilmiş sayılanlardan tekrar memurluğa dönmek isteyenler, ayrıldıkları sınıfta boş kadro bulunmak ve bu sınıfın niteliklerini taşımak şartıyla ayrıldıkları tarihte almakta oldukları aylık derecesine eşit bir derecenin aynı kademesine veya 71 inci madde hükümlerine uyulmak suretiyle diğer bir sınıfta eşit derecedeki kadrolara atanabilirler.</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1431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İstifa Sonrası Yeniden Atanma (657/92)</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İki defadan fazla istifa edememek kuralında “sadece memur iken yapılan istifalar” değerlendirmelidir. Gerek sözleşmeli, gerek işçi, gerek 926 sayılı Türk Silahlı Kuvvetleri Personel Kanunu ve gerekse de 2914 sayılı Yükseköğretim Personel Kanununa tabi istifalar, 92. madde kapsamındaki istifalardan sayılmamaktadır.</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1681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İstifa Sonrası Yeniden Atanma </a:t>
            </a:r>
            <a:r>
              <a:rPr lang="tr-TR" sz="3600" b="1" dirty="0" smtClean="0">
                <a:latin typeface="Times New Roman" panose="02020603050405020304" pitchFamily="18" charset="0"/>
                <a:cs typeface="Times New Roman" panose="02020603050405020304" pitchFamily="18" charset="0"/>
              </a:rPr>
              <a:t> (657/92)</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657 sayılı Kanun’un “Memurluktan çekilenlerin yeniden atanmaları” başlıklı 92. maddesi kapsamında serbest memur kadrolarına açıktan veya diğer kamu idare, kurum ve kuruluşlarından nakil suretiyle yapılacak atamalarda Cumhurbaşkanlığından izin alınması zorunludur.</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6759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lnSpcReduction="10000"/>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Emeklilerin</a:t>
            </a:r>
            <a:r>
              <a:rPr lang="tr-TR" sz="3600" b="1" dirty="0">
                <a:latin typeface="Times New Roman" panose="02020603050405020304" pitchFamily="18" charset="0"/>
                <a:cs typeface="Times New Roman" panose="02020603050405020304" pitchFamily="18" charset="0"/>
              </a:rPr>
              <a:t> Yeniden Hizmete Alınması (657/93)</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T.C. Emekli Sandığı Kanunu hükümlerine göre emekli olanlardan sınıfında yazılı nitelikleri taşımakta bulunanlar kanunun 92 </a:t>
            </a:r>
            <a:r>
              <a:rPr lang="tr-TR" sz="2400" dirty="0" err="1">
                <a:latin typeface="Times New Roman" panose="02020603050405020304" pitchFamily="18" charset="0"/>
                <a:ea typeface="+mn-lt"/>
                <a:cs typeface="Times New Roman" panose="02020603050405020304" pitchFamily="18" charset="0"/>
              </a:rPr>
              <a:t>nci</a:t>
            </a:r>
            <a:r>
              <a:rPr lang="tr-TR" sz="2400" dirty="0">
                <a:latin typeface="Times New Roman" panose="02020603050405020304" pitchFamily="18" charset="0"/>
                <a:ea typeface="+mn-lt"/>
                <a:cs typeface="Times New Roman" panose="02020603050405020304" pitchFamily="18" charset="0"/>
              </a:rPr>
              <a:t> maddesi hükümlerine göre kurumlarda boş kadro bulunmak şartıyla yeniden memurluğa alınabilirler.</a:t>
            </a: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lgn="ctr">
              <a:buNone/>
            </a:pPr>
            <a:r>
              <a:rPr lang="tr-TR" sz="2400" b="1" dirty="0" smtClean="0">
                <a:latin typeface="Times New Roman" panose="02020603050405020304" pitchFamily="18" charset="0"/>
                <a:ea typeface="+mn-lt"/>
                <a:cs typeface="Times New Roman" panose="02020603050405020304" pitchFamily="18" charset="0"/>
              </a:rPr>
              <a:t>FAKAT</a:t>
            </a:r>
            <a:endParaRPr lang="tr-TR" sz="2400" b="1"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0855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fontScale="92500" lnSpcReduction="20000"/>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Emeklilerin</a:t>
            </a:r>
            <a:r>
              <a:rPr lang="tr-TR" sz="3600" b="1" dirty="0">
                <a:latin typeface="Times New Roman" panose="02020603050405020304" pitchFamily="18" charset="0"/>
                <a:cs typeface="Times New Roman" panose="02020603050405020304" pitchFamily="18" charset="0"/>
              </a:rPr>
              <a:t> Yeniden Hizmete Alınması (5335/30)</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 Cumhurbaşkanı tarafından  atanan veya görevlendirilenler, Türkiye Büyük Millet Meclisince yapılan seçimler sonucunda görev verilenler ile yükseköğretim kurumlarının öğretim üyeliklerine ve Sağlık Bakanlığının tabip ve uzman tabip kadrolarına yapılacak atamalar hariç olmak üzere, herhangi bir sosyal güvenlik kurumundan emeklilik veya yaşlılık aylığı alanlar, genel bütçeye dahil dairelerin, katma bütçeli idarelerin, döner sermayelerin, kefalet sandıklarının, sosyal güvenlik kurumlarının ve bütçeden yardım alan kuruluşların kadrolarına açıktan atanamazlar. </a:t>
            </a:r>
            <a:r>
              <a:rPr lang="tr-TR" sz="2400" b="1" i="1" dirty="0">
                <a:latin typeface="Times New Roman" panose="02020603050405020304" pitchFamily="18" charset="0"/>
                <a:ea typeface="+mn-lt"/>
                <a:cs typeface="Times New Roman" panose="02020603050405020304" pitchFamily="18" charset="0"/>
              </a:rPr>
              <a:t>Diğer kanunların bu fıkraya aykırı hükümleri uygulanmaz</a:t>
            </a:r>
            <a:r>
              <a:rPr lang="tr-TR" sz="2400" dirty="0">
                <a:latin typeface="Times New Roman" panose="02020603050405020304" pitchFamily="18" charset="0"/>
                <a:ea typeface="+mn-lt"/>
                <a:cs typeface="Times New Roman" panose="02020603050405020304" pitchFamily="18" charset="0"/>
              </a:rPr>
              <a:t>.</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71024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32500" lnSpcReduction="20000"/>
          </a:bodyPr>
          <a:lstStyle/>
          <a:p>
            <a:endParaRPr lang="tr-TR" b="1" dirty="0"/>
          </a:p>
          <a:p>
            <a:pPr marL="0" indent="0" algn="ctr">
              <a:buNone/>
            </a:pPr>
            <a:r>
              <a:rPr lang="tr-TR" sz="9000" b="1" dirty="0">
                <a:latin typeface="Times New Roman" panose="02020603050405020304" pitchFamily="18" charset="0"/>
                <a:cs typeface="Times New Roman" panose="02020603050405020304" pitchFamily="18" charset="0"/>
              </a:rPr>
              <a:t>Taşra Atama Daire Başkanlığının Görevleri</a:t>
            </a:r>
          </a:p>
          <a:p>
            <a:pPr marL="0" indent="0" algn="ctr">
              <a:buNone/>
            </a:pPr>
            <a:endParaRPr lang="tr-TR" sz="5700" dirty="0" smtClean="0">
              <a:latin typeface="Times New Roman" panose="02020603050405020304" pitchFamily="18" charset="0"/>
              <a:cs typeface="Times New Roman" panose="02020603050405020304" pitchFamily="18" charset="0"/>
            </a:endParaRPr>
          </a:p>
          <a:p>
            <a:pPr marL="0" indent="0" algn="ctr">
              <a:buNone/>
            </a:pPr>
            <a:endParaRPr lang="tr-TR" sz="5700" dirty="0">
              <a:latin typeface="Times New Roman" panose="02020603050405020304" pitchFamily="18" charset="0"/>
              <a:cs typeface="Times New Roman" panose="02020603050405020304" pitchFamily="18" charset="0"/>
            </a:endParaRPr>
          </a:p>
          <a:p>
            <a:pPr marL="0" indent="0">
              <a:buNone/>
            </a:pPr>
            <a:r>
              <a:rPr lang="tr-TR" sz="5700" dirty="0">
                <a:latin typeface="Times New Roman" panose="02020603050405020304" pitchFamily="18" charset="0"/>
                <a:cs typeface="Times New Roman" panose="02020603050405020304" pitchFamily="18" charset="0"/>
              </a:rPr>
              <a:t>	a) Taşra teşkilatı kadrolarına atama, nakil ve görevlendirme ile ilgili işlemleri yapmak. </a:t>
            </a:r>
          </a:p>
          <a:p>
            <a:endParaRPr lang="tr-TR" sz="5700" dirty="0">
              <a:latin typeface="Times New Roman" panose="02020603050405020304" pitchFamily="18" charset="0"/>
              <a:cs typeface="Times New Roman" panose="02020603050405020304" pitchFamily="18" charset="0"/>
            </a:endParaRPr>
          </a:p>
          <a:p>
            <a:pPr marL="0" indent="0">
              <a:buNone/>
            </a:pPr>
            <a:r>
              <a:rPr lang="tr-TR" sz="5700" dirty="0">
                <a:latin typeface="Times New Roman" panose="02020603050405020304" pitchFamily="18" charset="0"/>
                <a:cs typeface="Times New Roman" panose="02020603050405020304" pitchFamily="18" charset="0"/>
              </a:rPr>
              <a:t>	b) Görev alanına giren atama ve nakil işlemleri ile ilgili olarak ihtiyaç duyulması halinde birimler ve kurumlar arası koordinasyonu sağlamak. </a:t>
            </a:r>
          </a:p>
          <a:p>
            <a:endParaRPr lang="tr-TR" sz="5700" dirty="0">
              <a:latin typeface="Times New Roman" panose="02020603050405020304" pitchFamily="18" charset="0"/>
              <a:cs typeface="Times New Roman" panose="02020603050405020304" pitchFamily="18" charset="0"/>
            </a:endParaRPr>
          </a:p>
          <a:p>
            <a:pPr marL="0" indent="0">
              <a:buNone/>
            </a:pPr>
            <a:r>
              <a:rPr lang="tr-TR" sz="5700" dirty="0">
                <a:latin typeface="Times New Roman" panose="02020603050405020304" pitchFamily="18" charset="0"/>
                <a:cs typeface="Times New Roman" panose="02020603050405020304" pitchFamily="18" charset="0"/>
              </a:rPr>
              <a:t>	c) Sözleşmeli personele ilişkin iş ve işlemleri yürütmek, </a:t>
            </a:r>
          </a:p>
          <a:p>
            <a:endParaRPr lang="tr-TR" sz="5700" dirty="0">
              <a:latin typeface="Times New Roman" panose="02020603050405020304" pitchFamily="18" charset="0"/>
              <a:cs typeface="Times New Roman" panose="02020603050405020304" pitchFamily="18" charset="0"/>
            </a:endParaRPr>
          </a:p>
          <a:p>
            <a:pPr marL="0" indent="0">
              <a:buNone/>
            </a:pPr>
            <a:r>
              <a:rPr lang="tr-TR" sz="5700" dirty="0">
                <a:latin typeface="Times New Roman" panose="02020603050405020304" pitchFamily="18" charset="0"/>
                <a:cs typeface="Times New Roman" panose="02020603050405020304" pitchFamily="18" charset="0"/>
              </a:rPr>
              <a:t>	ç) Genel Müdür tarafından verilen diğer görevleri yapmak. </a:t>
            </a:r>
            <a:endParaRPr lang="tr-TR" sz="57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541326" cy="1541326"/>
          </a:xfrm>
          <a:prstGeom prst="rect">
            <a:avLst/>
          </a:prstGeom>
        </p:spPr>
      </p:pic>
    </p:spTree>
    <p:extLst>
      <p:ext uri="{BB962C8B-B14F-4D97-AF65-F5344CB8AC3E}">
        <p14:creationId xmlns:p14="http://schemas.microsoft.com/office/powerpoint/2010/main" val="400310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Emeklilerin</a:t>
            </a:r>
            <a:r>
              <a:rPr lang="tr-TR" sz="3600" b="1" dirty="0">
                <a:latin typeface="Times New Roman" panose="02020603050405020304" pitchFamily="18" charset="0"/>
                <a:cs typeface="Times New Roman" panose="02020603050405020304" pitchFamily="18" charset="0"/>
              </a:rPr>
              <a:t> Yeniden Hizmete Alınması (5335/30)</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Sonuç olarak emeklilerin  genel bütçeye dahil dairelerin, katma bütçeli idarelerin, döner sermayelerin, kefalet sandıklarının, sosyal güvenlik kurumlarının ve bütçeden yardım alan kuruluşların kadrolarına atanmalarına olanak bulunmamaktadır</a:t>
            </a:r>
            <a:r>
              <a:rPr lang="tr-TR" sz="2400" dirty="0">
                <a:ea typeface="+mn-lt"/>
                <a:cs typeface="+mn-lt"/>
              </a:rPr>
              <a:t>.</a:t>
            </a:r>
            <a:endParaRPr lang="tr-TR" dirty="0">
              <a:ea typeface="+mn-lt"/>
              <a:cs typeface="+mn-lt"/>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2112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Memuriyetten Çekilme (657/94)</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Devlet memuru bağlı olduğu kuruma yazılı olarak müracaat etmek suretiyle memurluktan çekilme isteğinde bulunabilir. Mezuniyetsiz veya kurumlarınca kabul edilen mazereti olmaksızın görevin terk edilmesi ve bu terkin kesintisiz 10 gün devam etmesi halinde, yazılı müracaat şartı aranmaksızın, çekilme isteğinde bulunulmuş sayılır.</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722814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Memuriyetten Çekilme (657/94)</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 Çekilmek </a:t>
            </a:r>
            <a:r>
              <a:rPr lang="tr-TR" sz="2500" dirty="0">
                <a:latin typeface="Times New Roman" panose="02020603050405020304" pitchFamily="18" charset="0"/>
                <a:ea typeface="+mn-lt"/>
                <a:cs typeface="Times New Roman" panose="02020603050405020304" pitchFamily="18" charset="0"/>
              </a:rPr>
              <a:t>isteyen memur yerine atanan kimsenin gelmesine veya çekilme isteğinin kabulüne kadar görevine devam eder. Yerine atanan kimse bir aya kadar gelmediği veya yerine bir vekil atanmadığı takdirde, üstüne haber vererek görevini bırakabilir. </a:t>
            </a:r>
            <a:endParaRPr lang="tr-TR"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 Olağanüstü </a:t>
            </a:r>
            <a:r>
              <a:rPr lang="tr-TR" sz="2500" dirty="0">
                <a:latin typeface="Times New Roman" panose="02020603050405020304" pitchFamily="18" charset="0"/>
                <a:ea typeface="+mn-lt"/>
                <a:cs typeface="Times New Roman" panose="02020603050405020304" pitchFamily="18" charset="0"/>
              </a:rPr>
              <a:t>mazeretle çekilenler, üstüne haber vermek şartıyla bir ay kaydına tabi değildirler.</a:t>
            </a:r>
            <a:endParaRPr lang="tr-TR" dirty="0">
              <a:latin typeface="Times New Roman" panose="02020603050405020304" pitchFamily="18" charset="0"/>
              <a:ea typeface="+mn-lt"/>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8627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smtClean="0">
                <a:latin typeface="Times New Roman" panose="02020603050405020304" pitchFamily="18" charset="0"/>
                <a:cs typeface="Times New Roman" panose="02020603050405020304" pitchFamily="18" charset="0"/>
              </a:rPr>
              <a:t>Olağanüstü yönetim hallerinde çekilme (657/96)</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Olağanüstü hal, seferberlik </a:t>
            </a:r>
            <a:r>
              <a:rPr lang="en-US" sz="2700" dirty="0" err="1">
                <a:latin typeface="Times New Roman" panose="02020603050405020304" pitchFamily="18" charset="0"/>
                <a:cs typeface="Times New Roman" panose="02020603050405020304" pitchFamily="18" charset="0"/>
              </a:rPr>
              <a:t>ve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savaş</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hallerinde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genel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hayata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müessir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afetlere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uğrayan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yerlerdeki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Devlet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memurları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çekilme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istekleri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kabul</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edilmedikçe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yerine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atanacaklar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gelip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işe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başlamadıkça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görevlerini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bırakamazlar</a:t>
            </a:r>
            <a:r>
              <a:rPr lang="en-US" sz="2700" dirty="0">
                <a:latin typeface="Times New Roman" panose="02020603050405020304" pitchFamily="18" charset="0"/>
                <a:cs typeface="Times New Roman" panose="02020603050405020304" pitchFamily="18" charset="0"/>
              </a:rPr>
              <a:t>.</a:t>
            </a:r>
            <a:endParaRPr lang="tr-TR" sz="27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314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Memuriyetten çekilen ve çekilmiş sayılanların yeniden atanmaları</a:t>
            </a:r>
            <a:r>
              <a:rPr lang="tr-TR" sz="3600" b="1" dirty="0">
                <a:latin typeface="Times New Roman" panose="02020603050405020304" pitchFamily="18" charset="0"/>
                <a:cs typeface="Times New Roman" panose="02020603050405020304" pitchFamily="18" charset="0"/>
              </a:rPr>
              <a:t> (657/97)</a:t>
            </a: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000" dirty="0">
                <a:latin typeface="Times New Roman" panose="02020603050405020304" pitchFamily="18" charset="0"/>
                <a:ea typeface="+mn-lt"/>
                <a:cs typeface="Times New Roman" panose="02020603050405020304" pitchFamily="18" charset="0"/>
              </a:rPr>
              <a:t>A) 94 üncü maddenin 2 nci ve 3 üncü fıkrasına uygun olarak memuriyetten çekilenler altı ay geçmeden, </a:t>
            </a:r>
          </a:p>
          <a:p>
            <a:pPr marL="0" indent="0">
              <a:buNone/>
            </a:pPr>
            <a:r>
              <a:rPr lang="tr-TR" sz="2000" dirty="0">
                <a:latin typeface="Times New Roman" panose="02020603050405020304" pitchFamily="18" charset="0"/>
                <a:ea typeface="+mn-lt"/>
                <a:cs typeface="Times New Roman" panose="02020603050405020304" pitchFamily="18" charset="0"/>
              </a:rPr>
              <a:t>B) Bu Kanuna göre çekilmiş sayılanlar ile 94 üncü maddenin 2 nci fıkrasına uymadan görevlerinden ayrılanlar bir yıl geçmeden, </a:t>
            </a:r>
          </a:p>
          <a:p>
            <a:pPr marL="0" indent="0">
              <a:buNone/>
            </a:pPr>
            <a:r>
              <a:rPr lang="tr-TR" sz="2000" dirty="0">
                <a:latin typeface="Times New Roman" panose="02020603050405020304" pitchFamily="18" charset="0"/>
                <a:ea typeface="+mn-lt"/>
                <a:cs typeface="Times New Roman" panose="02020603050405020304" pitchFamily="18" charset="0"/>
              </a:rPr>
              <a:t>C) 95 inci maddede yazılı zorunluluklara uymayanlar 3 yıl geçmeden,</a:t>
            </a:r>
          </a:p>
          <a:p>
            <a:pPr marL="0" indent="0">
              <a:buNone/>
            </a:pPr>
            <a:r>
              <a:rPr lang="tr-TR" sz="2000" dirty="0">
                <a:latin typeface="Times New Roman" panose="02020603050405020304" pitchFamily="18" charset="0"/>
                <a:ea typeface="+mn-lt"/>
                <a:cs typeface="Times New Roman" panose="02020603050405020304" pitchFamily="18" charset="0"/>
              </a:rPr>
              <a:t>D) 96 </a:t>
            </a:r>
            <a:r>
              <a:rPr lang="tr-TR" sz="2000" dirty="0" err="1">
                <a:latin typeface="Times New Roman" panose="02020603050405020304" pitchFamily="18" charset="0"/>
                <a:ea typeface="+mn-lt"/>
                <a:cs typeface="Times New Roman" panose="02020603050405020304" pitchFamily="18" charset="0"/>
              </a:rPr>
              <a:t>ncı</a:t>
            </a:r>
            <a:r>
              <a:rPr lang="tr-TR" sz="2000" dirty="0">
                <a:latin typeface="Times New Roman" panose="02020603050405020304" pitchFamily="18" charset="0"/>
                <a:ea typeface="+mn-lt"/>
                <a:cs typeface="Times New Roman" panose="02020603050405020304" pitchFamily="18" charset="0"/>
              </a:rPr>
              <a:t> maddeye aykırı hareket edenler hiçbir surette, Devlet memurluğuna alınamazlar.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809332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Memuriyetten çekilen ve çekilmiş sayılanların yeniden atanmaları</a:t>
            </a:r>
            <a:r>
              <a:rPr lang="tr-TR" sz="3600" b="1" dirty="0">
                <a:latin typeface="Times New Roman" panose="02020603050405020304" pitchFamily="18" charset="0"/>
                <a:cs typeface="Times New Roman" panose="02020603050405020304" pitchFamily="18" charset="0"/>
              </a:rPr>
              <a:t> (657/97)</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marL="0" indent="0">
              <a:buNone/>
            </a:pPr>
            <a:r>
              <a:rPr lang="tr-TR" sz="2400" dirty="0">
                <a:latin typeface="Times New Roman" panose="02020603050405020304" pitchFamily="18" charset="0"/>
                <a:ea typeface="+mn-lt"/>
                <a:cs typeface="Times New Roman" panose="02020603050405020304" pitchFamily="18" charset="0"/>
              </a:rPr>
              <a:t>İstifa etme ile müstafi sayılma arasındaki </a:t>
            </a:r>
            <a:r>
              <a:rPr lang="tr-TR" sz="2400" dirty="0" smtClean="0">
                <a:latin typeface="Times New Roman" panose="02020603050405020304" pitchFamily="18" charset="0"/>
                <a:ea typeface="+mn-lt"/>
                <a:cs typeface="Times New Roman" panose="02020603050405020304" pitchFamily="18" charset="0"/>
              </a:rPr>
              <a:t>tek fark; </a:t>
            </a:r>
            <a:r>
              <a:rPr lang="tr-TR" sz="2400" dirty="0">
                <a:latin typeface="Times New Roman" panose="02020603050405020304" pitchFamily="18" charset="0"/>
                <a:ea typeface="+mn-lt"/>
                <a:cs typeface="Times New Roman" panose="02020603050405020304" pitchFamily="18" charset="0"/>
              </a:rPr>
              <a:t>yeniden atanmada memur olmaya hak kazanmak sürelerinde birisinde 6 ay diğerinde ise 1 yıldır. İ</a:t>
            </a:r>
            <a:r>
              <a:rPr lang="tr-TR" sz="2400" dirty="0" smtClean="0">
                <a:latin typeface="Times New Roman" panose="02020603050405020304" pitchFamily="18" charset="0"/>
                <a:ea typeface="+mn-lt"/>
                <a:cs typeface="Times New Roman" panose="02020603050405020304" pitchFamily="18" charset="0"/>
              </a:rPr>
              <a:t>ki</a:t>
            </a:r>
            <a:r>
              <a:rPr lang="tr-TR" sz="2400" dirty="0">
                <a:latin typeface="Times New Roman" panose="02020603050405020304" pitchFamily="18" charset="0"/>
                <a:ea typeface="+mn-lt"/>
                <a:cs typeface="Times New Roman" panose="02020603050405020304" pitchFamily="18" charset="0"/>
              </a:rPr>
              <a:t> durum arasında bunun dışında bir fark bulunmamaktadır.</a:t>
            </a: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1048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ea typeface="+mn-lt"/>
                <a:cs typeface="Times New Roman" panose="02020603050405020304" pitchFamily="18" charset="0"/>
              </a:rPr>
              <a:t>Kurumlararası</a:t>
            </a:r>
            <a:r>
              <a:rPr lang="tr-TR" sz="3600" b="1" dirty="0">
                <a:latin typeface="Times New Roman" panose="02020603050405020304" pitchFamily="18" charset="0"/>
                <a:cs typeface="Times New Roman" panose="02020603050405020304" pitchFamily="18" charset="0"/>
              </a:rPr>
              <a:t> Geçici Görevlendirme    (375 KHK/25)</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400" dirty="0">
              <a:latin typeface="Times New Roman" panose="02020603050405020304" pitchFamily="18" charset="0"/>
              <a:ea typeface="+mn-lt"/>
              <a:cs typeface="Times New Roman" panose="02020603050405020304" pitchFamily="18" charset="0"/>
            </a:endParaRPr>
          </a:p>
          <a:p>
            <a:pPr>
              <a:buNone/>
            </a:pPr>
            <a:r>
              <a:rPr lang="tr-TR" sz="2400" dirty="0">
                <a:latin typeface="Times New Roman" panose="02020603050405020304" pitchFamily="18" charset="0"/>
                <a:ea typeface="+mn-lt"/>
                <a:cs typeface="Times New Roman" panose="02020603050405020304" pitchFamily="18" charset="0"/>
              </a:rPr>
              <a:t>    </a:t>
            </a:r>
            <a:r>
              <a:rPr lang="tr-TR" sz="2400" dirty="0" smtClean="0">
                <a:latin typeface="Times New Roman" panose="02020603050405020304" pitchFamily="18" charset="0"/>
                <a:ea typeface="+mn-lt"/>
                <a:cs typeface="Times New Roman" panose="02020603050405020304" pitchFamily="18" charset="0"/>
              </a:rPr>
              <a:t>"</a:t>
            </a:r>
            <a:r>
              <a:rPr lang="tr-TR" sz="2400" dirty="0" err="1">
                <a:latin typeface="Times New Roman" panose="02020603050405020304" pitchFamily="18" charset="0"/>
                <a:ea typeface="+mn-lt"/>
                <a:cs typeface="Times New Roman" panose="02020603050405020304" pitchFamily="18" charset="0"/>
              </a:rPr>
              <a:t>Kurumlararası</a:t>
            </a:r>
            <a:r>
              <a:rPr lang="tr-TR" sz="2400" dirty="0">
                <a:latin typeface="Times New Roman" panose="02020603050405020304" pitchFamily="18" charset="0"/>
                <a:ea typeface="+mn-lt"/>
                <a:cs typeface="Times New Roman" panose="02020603050405020304" pitchFamily="18" charset="0"/>
              </a:rPr>
              <a:t> Geçici Görevlendirme Yönetmeliği" ile Personelin kurumlar arasında geçici olarak görevlendirilmesine ilişkin usul ve esaslar düzenlenmiştir</a:t>
            </a:r>
            <a:r>
              <a:rPr lang="tr-TR" sz="2400" dirty="0">
                <a:ea typeface="+mn-lt"/>
                <a:cs typeface="+mn-lt"/>
              </a:rPr>
              <a:t>. </a:t>
            </a:r>
            <a:endParaRPr lang="tr-TR" dirty="0">
              <a:cs typeface="Calibri"/>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957388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9CB280-F347-4D15-A0DD-9E2139528F06}"/>
              </a:ext>
            </a:extLst>
          </p:cNvPr>
          <p:cNvSpPr>
            <a:spLocks noGrp="1"/>
          </p:cNvSpPr>
          <p:nvPr>
            <p:ph idx="1"/>
          </p:nvPr>
        </p:nvSpPr>
        <p:spPr>
          <a:xfrm>
            <a:off x="395536" y="188640"/>
            <a:ext cx="8291264" cy="5937523"/>
          </a:xfrm>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ctr">
              <a:buNone/>
            </a:pPr>
            <a:r>
              <a:rPr lang="tr-TR" b="1" dirty="0">
                <a:latin typeface="Times New Roman" panose="02020603050405020304" pitchFamily="18" charset="0"/>
                <a:cs typeface="Times New Roman" panose="02020603050405020304" pitchFamily="18" charset="0"/>
              </a:rPr>
              <a:t>TAŞRA TEŞKİLATI PERSONELİNİN YER DEĞİŞTİRME SURETİYLE ATANMALARINA İLİŞKİN YÖNETMELİK</a:t>
            </a:r>
          </a:p>
          <a:p>
            <a:pPr marL="0" indent="0" algn="ctr">
              <a:buNone/>
            </a:pPr>
            <a:r>
              <a:rPr lang="tr-TR" b="1" dirty="0">
                <a:latin typeface="Times New Roman" panose="02020603050405020304" pitchFamily="18" charset="0"/>
                <a:cs typeface="Times New Roman" panose="02020603050405020304" pitchFamily="18" charset="0"/>
              </a:rPr>
              <a:t>12.08.2009</a:t>
            </a:r>
          </a:p>
        </p:txBody>
      </p:sp>
      <p:pic>
        <p:nvPicPr>
          <p:cNvPr id="4" name="Resim 3">
            <a:extLst>
              <a:ext uri="{FF2B5EF4-FFF2-40B4-BE49-F238E27FC236}">
                <a16:creationId xmlns:a16="http://schemas.microsoft.com/office/drawing/2014/main" id="{08D215CB-1D54-41F9-8BFB-450F056DB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4501" y="197818"/>
            <a:ext cx="1613334" cy="1613334"/>
          </a:xfrm>
          <a:prstGeom prst="rect">
            <a:avLst/>
          </a:prstGeom>
        </p:spPr>
      </p:pic>
    </p:spTree>
    <p:extLst>
      <p:ext uri="{BB962C8B-B14F-4D97-AF65-F5344CB8AC3E}">
        <p14:creationId xmlns:p14="http://schemas.microsoft.com/office/powerpoint/2010/main" val="2065712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939" y="2060848"/>
            <a:ext cx="8291264" cy="3993307"/>
          </a:xfrm>
        </p:spPr>
        <p:txBody>
          <a:bodyPr>
            <a:normAutofit/>
          </a:bodyPr>
          <a:lstStyle/>
          <a:p>
            <a:pPr marL="0" indent="0" algn="ctr">
              <a:buNone/>
            </a:pPr>
            <a:r>
              <a:rPr lang="tr-TR" sz="2500" b="1" dirty="0">
                <a:latin typeface="Times New Roman" panose="02020603050405020304" pitchFamily="18" charset="0"/>
                <a:cs typeface="Times New Roman" panose="02020603050405020304" pitchFamily="18" charset="0"/>
              </a:rPr>
              <a:t>Amaç</a:t>
            </a:r>
          </a:p>
          <a:p>
            <a:pPr marL="0" indent="0" algn="ctr">
              <a:buNone/>
            </a:pPr>
            <a:r>
              <a:rPr lang="tr-TR" sz="2500" b="1" dirty="0">
                <a:latin typeface="Times New Roman" panose="02020603050405020304" pitchFamily="18" charset="0"/>
                <a:cs typeface="Times New Roman" panose="02020603050405020304" pitchFamily="18" charset="0"/>
              </a:rPr>
              <a:t>(Madde 1)</a:t>
            </a:r>
          </a:p>
          <a:p>
            <a:pPr marL="0" indent="0" algn="just">
              <a:buNone/>
            </a:pPr>
            <a:r>
              <a:rPr lang="tr-TR" sz="2500" dirty="0">
                <a:latin typeface="Times New Roman" panose="02020603050405020304" pitchFamily="18" charset="0"/>
                <a:cs typeface="Times New Roman" panose="02020603050405020304" pitchFamily="18" charset="0"/>
              </a:rPr>
              <a:t>Bakanlığımız Taşra Teşkilatı Personelinin Yer Değiştirme Suretiyle Atanmalarına İlişkin Yönetmelik</a:t>
            </a:r>
            <a:r>
              <a:rPr lang="tr-TR" sz="2500" b="1" dirty="0">
                <a:latin typeface="Times New Roman" panose="02020603050405020304" pitchFamily="18" charset="0"/>
                <a:cs typeface="Times New Roman" panose="02020603050405020304" pitchFamily="18" charset="0"/>
              </a:rPr>
              <a:t> </a:t>
            </a:r>
            <a:r>
              <a:rPr lang="tr-TR" sz="2500" dirty="0">
                <a:latin typeface="Times New Roman" panose="02020603050405020304" pitchFamily="18" charset="0"/>
                <a:cs typeface="Times New Roman" panose="02020603050405020304" pitchFamily="18" charset="0"/>
              </a:rPr>
              <a:t>ile Bakanlığımız Taşra Teşkilatında görev yapan personelin </a:t>
            </a:r>
            <a:r>
              <a:rPr lang="tr-TR" sz="2500" b="1" dirty="0">
                <a:latin typeface="Times New Roman" panose="02020603050405020304" pitchFamily="18" charset="0"/>
                <a:cs typeface="Times New Roman" panose="02020603050405020304" pitchFamily="18" charset="0"/>
              </a:rPr>
              <a:t>hizmet gerekleri esas alınarak, yer değiştirme suretiyle atanmalarına ilişkin usul ve esasların düzenlemesi</a:t>
            </a:r>
            <a:r>
              <a:rPr lang="tr-TR" sz="2500" dirty="0">
                <a:latin typeface="Times New Roman" panose="02020603050405020304" pitchFamily="18" charset="0"/>
                <a:cs typeface="Times New Roman" panose="02020603050405020304" pitchFamily="18" charset="0"/>
              </a:rPr>
              <a:t> hedeflenmiştir.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4229224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132856"/>
            <a:ext cx="8291264" cy="3993307"/>
          </a:xfrm>
        </p:spPr>
        <p:txBody>
          <a:bodyPr>
            <a:normAutofit/>
          </a:bodyPr>
          <a:lstStyle/>
          <a:p>
            <a:pPr marL="0" indent="0" algn="ctr">
              <a:buNone/>
            </a:pPr>
            <a:r>
              <a:rPr lang="tr-TR" sz="2500" b="1" dirty="0">
                <a:latin typeface="Times New Roman" panose="02020603050405020304" pitchFamily="18" charset="0"/>
                <a:cs typeface="Times New Roman" panose="02020603050405020304" pitchFamily="18" charset="0"/>
              </a:rPr>
              <a:t>Kapsam</a:t>
            </a:r>
          </a:p>
          <a:p>
            <a:pPr marL="0" indent="0" algn="ctr">
              <a:buNone/>
            </a:pPr>
            <a:r>
              <a:rPr lang="tr-TR" sz="2500" b="1" dirty="0">
                <a:latin typeface="Times New Roman" panose="02020603050405020304" pitchFamily="18" charset="0"/>
                <a:cs typeface="Times New Roman" panose="02020603050405020304" pitchFamily="18" charset="0"/>
              </a:rPr>
              <a:t>(Madde 2)</a:t>
            </a:r>
          </a:p>
          <a:p>
            <a:pPr marL="0" indent="0" algn="just">
              <a:buNone/>
            </a:pPr>
            <a:r>
              <a:rPr lang="tr-TR" sz="2500" dirty="0">
                <a:latin typeface="Times New Roman" panose="02020603050405020304" pitchFamily="18" charset="0"/>
                <a:cs typeface="Times New Roman" panose="02020603050405020304" pitchFamily="18" charset="0"/>
              </a:rPr>
              <a:t>Mezkur yönetmelik; </a:t>
            </a:r>
            <a:r>
              <a:rPr lang="tr-TR" sz="2500" b="1" dirty="0" err="1">
                <a:latin typeface="Times New Roman" panose="02020603050405020304" pitchFamily="18" charset="0"/>
                <a:cs typeface="Times New Roman" panose="02020603050405020304" pitchFamily="18" charset="0"/>
              </a:rPr>
              <a:t>İnspektör</a:t>
            </a:r>
            <a:r>
              <a:rPr lang="tr-TR" sz="2500" b="1" dirty="0">
                <a:latin typeface="Times New Roman" panose="02020603050405020304" pitchFamily="18" charset="0"/>
                <a:cs typeface="Times New Roman" panose="02020603050405020304" pitchFamily="18" charset="0"/>
              </a:rPr>
              <a:t> olarak görev yapmakta olanlar hariç,</a:t>
            </a:r>
            <a:r>
              <a:rPr lang="tr-TR" sz="2500" dirty="0">
                <a:latin typeface="Times New Roman" panose="02020603050405020304" pitchFamily="18" charset="0"/>
                <a:cs typeface="Times New Roman" panose="02020603050405020304" pitchFamily="18" charset="0"/>
              </a:rPr>
              <a:t> Veteriner Hekim, Ziraat Mühendisi, Gıda Mühendisi, Kimya Mühendisi, Su Ürünleri Mühendisi, Balıkçılık Teknolojisi Mühendisi, Kimyager, Biyolog, Ziraat Teknikeri, Veteriner Sağlık Teknikeri, Ziraat Teknisyeni, Veteriner Sağlık Teknisyeni ve Laborant kadrolarında görev yapan personeli kapsar.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247740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r>
              <a:rPr lang="tr-TR" sz="3600" b="1" dirty="0" smtClean="0">
                <a:latin typeface="Times New Roman" panose="02020603050405020304" pitchFamily="18" charset="0"/>
                <a:cs typeface="Times New Roman" panose="02020603050405020304" pitchFamily="18" charset="0"/>
              </a:rPr>
              <a:t>)</a:t>
            </a:r>
          </a:p>
          <a:p>
            <a:pPr marL="0" indent="0" algn="ctr">
              <a:buNone/>
            </a:pPr>
            <a:endParaRPr lang="tr-TR" sz="2500" dirty="0">
              <a:latin typeface="Times New Roman" panose="02020603050405020304" pitchFamily="18" charset="0"/>
              <a:ea typeface="+mn-lt"/>
              <a:cs typeface="Times New Roman" panose="02020603050405020304" pitchFamily="18" charset="0"/>
            </a:endParaRPr>
          </a:p>
          <a:p>
            <a:pPr marL="457200" indent="-457200">
              <a:buAutoNum type="alphaUcParenR"/>
            </a:pPr>
            <a:r>
              <a:rPr lang="tr-TR" sz="2500" b="1" dirty="0" smtClean="0">
                <a:latin typeface="Times New Roman" panose="02020603050405020304" pitchFamily="18" charset="0"/>
                <a:ea typeface="+mn-lt"/>
                <a:cs typeface="Times New Roman" panose="02020603050405020304" pitchFamily="18" charset="0"/>
              </a:rPr>
              <a:t>Genel </a:t>
            </a:r>
            <a:r>
              <a:rPr lang="tr-TR" sz="2500" b="1" dirty="0">
                <a:latin typeface="Times New Roman" panose="02020603050405020304" pitchFamily="18" charset="0"/>
                <a:ea typeface="+mn-lt"/>
                <a:cs typeface="Times New Roman" panose="02020603050405020304" pitchFamily="18" charset="0"/>
              </a:rPr>
              <a:t>şartlar: </a:t>
            </a:r>
            <a:endParaRPr lang="tr-TR" sz="2500" b="1" dirty="0" smtClean="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Türk vatandaşı olmak, Yaş, Öğrenim, Askerlik, Mahkumiyet, Kamu haklarından yasaklanmamış olmak, Memuriyete engel hastalığı bulunmamak.</a:t>
            </a:r>
            <a:endParaRPr lang="tr-TR" sz="2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786121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latin typeface="Times New Roman" panose="02020603050405020304" pitchFamily="18" charset="0"/>
                <a:cs typeface="Times New Roman" panose="02020603050405020304" pitchFamily="18" charset="0"/>
              </a:rPr>
              <a:t>Dayanak</a:t>
            </a:r>
          </a:p>
          <a:p>
            <a:pPr marL="0" indent="0" algn="ctr">
              <a:buNone/>
            </a:pPr>
            <a:r>
              <a:rPr lang="tr-TR" sz="2500" b="1" dirty="0">
                <a:latin typeface="Times New Roman" panose="02020603050405020304" pitchFamily="18" charset="0"/>
                <a:cs typeface="Times New Roman" panose="02020603050405020304" pitchFamily="18" charset="0"/>
              </a:rPr>
              <a:t>(Madde 3)</a:t>
            </a:r>
          </a:p>
          <a:p>
            <a:pPr marL="0" indent="0" algn="ctr">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Bakanlığımızca; 657 Sayılı Devlet Memurları Kanununun 72. maddesi ve Devlet Memurlarının Yer Değiştirme Suretiyle Atanmalarına İlişkin Yönetmeliğin 28. maddesine dayanılarak bu yönetmelik hazırlanmıştır.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85648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latin typeface="Times New Roman" panose="02020603050405020304" pitchFamily="18" charset="0"/>
                <a:cs typeface="Times New Roman" panose="02020603050405020304" pitchFamily="18" charset="0"/>
              </a:rPr>
              <a:t>Temel İlkeler</a:t>
            </a:r>
          </a:p>
          <a:p>
            <a:pPr marL="0" indent="0" algn="ctr">
              <a:buNone/>
            </a:pPr>
            <a:r>
              <a:rPr lang="tr-TR" sz="2500" b="1" dirty="0">
                <a:latin typeface="Times New Roman" panose="02020603050405020304" pitchFamily="18" charset="0"/>
                <a:cs typeface="Times New Roman" panose="02020603050405020304" pitchFamily="18" charset="0"/>
              </a:rPr>
              <a:t>(Madde 5)</a:t>
            </a:r>
          </a:p>
          <a:p>
            <a:pPr marL="0" indent="0">
              <a:buNone/>
            </a:pPr>
            <a:endParaRPr lang="tr-TR" sz="2500" dirty="0">
              <a:latin typeface="Times New Roman" panose="02020603050405020304" pitchFamily="18" charset="0"/>
              <a:cs typeface="Times New Roman" panose="02020603050405020304" pitchFamily="18" charset="0"/>
            </a:endParaRPr>
          </a:p>
          <a:p>
            <a:pPr algn="just"/>
            <a:r>
              <a:rPr lang="tr-TR" sz="2500" dirty="0">
                <a:latin typeface="Times New Roman" panose="02020603050405020304" pitchFamily="18" charset="0"/>
                <a:cs typeface="Times New Roman" panose="02020603050405020304" pitchFamily="18" charset="0"/>
              </a:rPr>
              <a:t>Kadro imkanları, norm kadro durumu ile hizmet ihtiyaçları göz önünde bulundurulması,</a:t>
            </a:r>
          </a:p>
          <a:p>
            <a:pPr algn="just"/>
            <a:r>
              <a:rPr lang="tr-TR" sz="2500" dirty="0">
                <a:latin typeface="Times New Roman" panose="02020603050405020304" pitchFamily="18" charset="0"/>
                <a:cs typeface="Times New Roman" panose="02020603050405020304" pitchFamily="18" charset="0"/>
              </a:rPr>
              <a:t>Personelin, hizmet bölgeleri ve grupları arasında, hizmet gerekleri de dikkate alınarak adil ve dengeli dağılımı sağlanması,</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1673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lnSpcReduction="10000"/>
          </a:bodyPr>
          <a:lstStyle/>
          <a:p>
            <a:pPr marL="0" indent="0" algn="ctr">
              <a:buNone/>
            </a:pPr>
            <a:r>
              <a:rPr lang="tr-TR" sz="2500" b="1" dirty="0">
                <a:latin typeface="Times New Roman" panose="02020603050405020304" pitchFamily="18" charset="0"/>
                <a:cs typeface="Times New Roman" panose="02020603050405020304" pitchFamily="18" charset="0"/>
              </a:rPr>
              <a:t>Temel İlkeler</a:t>
            </a:r>
          </a:p>
          <a:p>
            <a:pPr marL="0" indent="0" algn="ctr">
              <a:buNone/>
            </a:pPr>
            <a:r>
              <a:rPr lang="tr-TR" sz="2500" b="1" dirty="0">
                <a:latin typeface="Times New Roman" panose="02020603050405020304" pitchFamily="18" charset="0"/>
                <a:cs typeface="Times New Roman" panose="02020603050405020304" pitchFamily="18" charset="0"/>
              </a:rPr>
              <a:t>(Madde 5)</a:t>
            </a:r>
          </a:p>
          <a:p>
            <a:pPr algn="just"/>
            <a:r>
              <a:rPr lang="tr-TR" sz="2500" dirty="0">
                <a:latin typeface="Times New Roman" panose="02020603050405020304" pitchFamily="18" charset="0"/>
                <a:cs typeface="Times New Roman" panose="02020603050405020304" pitchFamily="18" charset="0"/>
              </a:rPr>
              <a:t>Uygulamada birlik sağlanması amacıyla personelin bu Yönetmeliğe uygun başvurularının ilgili il ve doğrudan Bakanlığa bağlı kuruluş müdürlükleri tarafından süresi içinde Genel Müdürlüğe intikali sağlanır. </a:t>
            </a:r>
          </a:p>
          <a:p>
            <a:pPr algn="just"/>
            <a:r>
              <a:rPr lang="tr-TR" sz="2500" dirty="0">
                <a:latin typeface="Times New Roman" panose="02020603050405020304" pitchFamily="18" charset="0"/>
                <a:cs typeface="Times New Roman" panose="02020603050405020304" pitchFamily="18" charset="0"/>
              </a:rPr>
              <a:t>Yönetici kadrolarında asaleten, vekaleten veya görevlendirme ile çalışanlar norm kadro hesaplamasında dikkate alınmaz, görevlendirilenlerin görevlendirmesi sona erdiğinde asli kadrolarının bulunduğu yerde norm kadro sınırlamasına tabi tutulmazlar.</a:t>
            </a:r>
            <a:endParaRPr lang="tr-TR" sz="2500" dirty="0">
              <a:solidFill>
                <a:srgbClr val="FF0000"/>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65333" y="199529"/>
            <a:ext cx="1613334" cy="1613334"/>
          </a:xfrm>
          <a:prstGeom prst="rect">
            <a:avLst/>
          </a:prstGeom>
        </p:spPr>
      </p:pic>
    </p:spTree>
    <p:extLst>
      <p:ext uri="{BB962C8B-B14F-4D97-AF65-F5344CB8AC3E}">
        <p14:creationId xmlns:p14="http://schemas.microsoft.com/office/powerpoint/2010/main" val="3708192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51A1FA-7891-41D0-B180-F173F421C8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5333" y="199529"/>
            <a:ext cx="1613334" cy="1613334"/>
          </a:xfrm>
          <a:prstGeom prst="rect">
            <a:avLst/>
          </a:prstGeom>
        </p:spPr>
      </p:pic>
      <p:sp>
        <p:nvSpPr>
          <p:cNvPr id="3" name="Metin kutusu 2">
            <a:extLst>
              <a:ext uri="{FF2B5EF4-FFF2-40B4-BE49-F238E27FC236}">
                <a16:creationId xmlns:a16="http://schemas.microsoft.com/office/drawing/2014/main" id="{895CE692-94B8-492F-BFC0-27A25F4F3D0B}"/>
              </a:ext>
            </a:extLst>
          </p:cNvPr>
          <p:cNvSpPr txBox="1"/>
          <p:nvPr/>
        </p:nvSpPr>
        <p:spPr>
          <a:xfrm>
            <a:off x="611560" y="2007882"/>
            <a:ext cx="8136904" cy="2785378"/>
          </a:xfrm>
          <a:prstGeom prst="rect">
            <a:avLst/>
          </a:prstGeom>
          <a:noFill/>
        </p:spPr>
        <p:txBody>
          <a:bodyPr wrap="square" rtlCol="0">
            <a:spAutoFit/>
          </a:bodyPr>
          <a:lstStyle/>
          <a:p>
            <a:pPr algn="ctr"/>
            <a:r>
              <a:rPr lang="tr-TR" sz="2500" b="1" dirty="0">
                <a:latin typeface="Times New Roman" panose="02020603050405020304" pitchFamily="18" charset="0"/>
                <a:cs typeface="Times New Roman" panose="02020603050405020304" pitchFamily="18" charset="0"/>
              </a:rPr>
              <a:t>Hizmet Bölgeleri</a:t>
            </a:r>
          </a:p>
          <a:p>
            <a:pPr algn="ctr"/>
            <a:r>
              <a:rPr lang="tr-TR" sz="2500" b="1" dirty="0">
                <a:latin typeface="Times New Roman" panose="02020603050405020304" pitchFamily="18" charset="0"/>
                <a:cs typeface="Times New Roman" panose="02020603050405020304" pitchFamily="18" charset="0"/>
              </a:rPr>
              <a:t>(Madde 6)</a:t>
            </a:r>
          </a:p>
          <a:p>
            <a:pPr algn="ctr"/>
            <a:endParaRPr lang="tr-TR" sz="2500" b="1" dirty="0">
              <a:latin typeface="Times New Roman" panose="02020603050405020304" pitchFamily="18" charset="0"/>
              <a:cs typeface="Times New Roman" panose="02020603050405020304" pitchFamily="18" charset="0"/>
            </a:endParaRPr>
          </a:p>
          <a:p>
            <a:pPr algn="just"/>
            <a:r>
              <a:rPr lang="tr-TR" sz="2500" dirty="0">
                <a:latin typeface="Times New Roman" panose="02020603050405020304" pitchFamily="18" charset="0"/>
                <a:cs typeface="Times New Roman" panose="02020603050405020304" pitchFamily="18" charset="0"/>
              </a:rPr>
              <a:t>Türkiye’nin sosyal, kültürel, ulaşım, coğrafi ve ekonomik şartları ile hizmet gerekleri dikkate alınmak suretiyle iller, merkez ilçeler ve diğer ilçeler; altı hizmet bölgesine ayrılmıştır.</a:t>
            </a:r>
          </a:p>
        </p:txBody>
      </p:sp>
    </p:spTree>
    <p:extLst>
      <p:ext uri="{BB962C8B-B14F-4D97-AF65-F5344CB8AC3E}">
        <p14:creationId xmlns:p14="http://schemas.microsoft.com/office/powerpoint/2010/main" val="2140949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Tablo 4"/>
          <p:cNvGraphicFramePr>
            <a:graphicFrameLocks noGrp="1"/>
          </p:cNvGraphicFramePr>
          <p:nvPr/>
        </p:nvGraphicFramePr>
        <p:xfrm>
          <a:off x="251520" y="1916832"/>
          <a:ext cx="8712966" cy="4292268"/>
        </p:xfrm>
        <a:graphic>
          <a:graphicData uri="http://schemas.openxmlformats.org/drawingml/2006/table">
            <a:tbl>
              <a:tblPr>
                <a:tableStyleId>{5940675A-B579-460E-94D1-54222C63F5DA}</a:tableStyleId>
              </a:tblPr>
              <a:tblGrid>
                <a:gridCol w="1452161">
                  <a:extLst>
                    <a:ext uri="{9D8B030D-6E8A-4147-A177-3AD203B41FA5}">
                      <a16:colId xmlns:a16="http://schemas.microsoft.com/office/drawing/2014/main" val="984463375"/>
                    </a:ext>
                  </a:extLst>
                </a:gridCol>
                <a:gridCol w="1452161">
                  <a:extLst>
                    <a:ext uri="{9D8B030D-6E8A-4147-A177-3AD203B41FA5}">
                      <a16:colId xmlns:a16="http://schemas.microsoft.com/office/drawing/2014/main" val="1780781135"/>
                    </a:ext>
                  </a:extLst>
                </a:gridCol>
                <a:gridCol w="1452161">
                  <a:extLst>
                    <a:ext uri="{9D8B030D-6E8A-4147-A177-3AD203B41FA5}">
                      <a16:colId xmlns:a16="http://schemas.microsoft.com/office/drawing/2014/main" val="2872021730"/>
                    </a:ext>
                  </a:extLst>
                </a:gridCol>
                <a:gridCol w="1452161">
                  <a:extLst>
                    <a:ext uri="{9D8B030D-6E8A-4147-A177-3AD203B41FA5}">
                      <a16:colId xmlns:a16="http://schemas.microsoft.com/office/drawing/2014/main" val="3793895295"/>
                    </a:ext>
                  </a:extLst>
                </a:gridCol>
                <a:gridCol w="1452161">
                  <a:extLst>
                    <a:ext uri="{9D8B030D-6E8A-4147-A177-3AD203B41FA5}">
                      <a16:colId xmlns:a16="http://schemas.microsoft.com/office/drawing/2014/main" val="1154047378"/>
                    </a:ext>
                  </a:extLst>
                </a:gridCol>
                <a:gridCol w="1452161">
                  <a:extLst>
                    <a:ext uri="{9D8B030D-6E8A-4147-A177-3AD203B41FA5}">
                      <a16:colId xmlns:a16="http://schemas.microsoft.com/office/drawing/2014/main" val="3345730298"/>
                    </a:ext>
                  </a:extLst>
                </a:gridCol>
              </a:tblGrid>
              <a:tr h="266652">
                <a:tc gridSpan="6">
                  <a:txBody>
                    <a:bodyPr/>
                    <a:lstStyle/>
                    <a:p>
                      <a:pPr algn="ctr" fontAlgn="b"/>
                      <a:r>
                        <a:rPr lang="tr-TR" sz="1800" u="none" strike="noStrike" dirty="0">
                          <a:effectLst/>
                        </a:rPr>
                        <a:t>HİZMET BÖLGELERİ</a:t>
                      </a:r>
                      <a:endParaRPr lang="tr-TR" sz="1800" b="1" i="0" u="none" strike="noStrike" dirty="0">
                        <a:solidFill>
                          <a:srgbClr val="000000"/>
                        </a:solidFill>
                        <a:effectLst/>
                        <a:latin typeface="Calibri" panose="020F0502020204030204" pitchFamily="34" charset="0"/>
                      </a:endParaRPr>
                    </a:p>
                  </a:txBody>
                  <a:tcPr marL="8621" marR="8621" marT="862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01992875"/>
                  </a:ext>
                </a:extLst>
              </a:tr>
              <a:tr h="295378">
                <a:tc>
                  <a:txBody>
                    <a:bodyPr/>
                    <a:lstStyle/>
                    <a:p>
                      <a:pPr algn="ctr" fontAlgn="ctr"/>
                      <a:r>
                        <a:rPr lang="tr-TR" sz="1000" u="none" strike="noStrike" dirty="0">
                          <a:effectLst/>
                        </a:rPr>
                        <a:t>1. BÖLGE</a:t>
                      </a:r>
                      <a:br>
                        <a:rPr lang="tr-TR" sz="1000" u="none" strike="noStrike" dirty="0">
                          <a:effectLst/>
                        </a:rPr>
                      </a:br>
                      <a:r>
                        <a:rPr lang="tr-TR" sz="1000" u="none" strike="noStrike" dirty="0">
                          <a:effectLst/>
                        </a:rPr>
                        <a:t>4-YIL</a:t>
                      </a:r>
                      <a:endParaRPr lang="tr-TR" sz="1000" b="1" i="0" u="none" strike="noStrike" dirty="0">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dirty="0">
                          <a:effectLst/>
                        </a:rPr>
                        <a:t>2. BÖLGE</a:t>
                      </a:r>
                      <a:br>
                        <a:rPr lang="tr-TR" sz="1000" u="none" strike="noStrike" dirty="0">
                          <a:effectLst/>
                        </a:rPr>
                      </a:br>
                      <a:r>
                        <a:rPr lang="tr-TR" sz="1000" u="none" strike="noStrike" dirty="0">
                          <a:effectLst/>
                        </a:rPr>
                        <a:t>4-YIL</a:t>
                      </a:r>
                      <a:endParaRPr lang="tr-TR" sz="1000" b="1" i="0" u="none" strike="noStrike" dirty="0">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3. BÖLGE</a:t>
                      </a:r>
                      <a:br>
                        <a:rPr lang="tr-TR" sz="1000" u="none" strike="noStrike">
                          <a:effectLst/>
                        </a:rPr>
                      </a:br>
                      <a:r>
                        <a:rPr lang="tr-TR" sz="1000" u="none" strike="noStrike">
                          <a:effectLst/>
                        </a:rPr>
                        <a:t>4-YIL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4.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5.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6.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extLst>
                  <a:ext uri="{0D108BD9-81ED-4DB2-BD59-A6C34878D82A}">
                    <a16:rowId xmlns:a16="http://schemas.microsoft.com/office/drawing/2014/main" val="2430702411"/>
                  </a:ext>
                </a:extLst>
              </a:tr>
              <a:tr h="326432">
                <a:tc>
                  <a:txBody>
                    <a:bodyPr/>
                    <a:lstStyle/>
                    <a:p>
                      <a:pPr algn="ctr" fontAlgn="b"/>
                      <a:r>
                        <a:rPr lang="tr-TR" sz="1200" u="none" strike="noStrike">
                          <a:effectLst/>
                        </a:rPr>
                        <a:t>ANKARA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AYDIN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AFYONKARAHİSAR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AKSARAY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ARTVİN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ADIYAMAN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423562085"/>
                  </a:ext>
                </a:extLst>
              </a:tr>
              <a:tr h="180476">
                <a:tc>
                  <a:txBody>
                    <a:bodyPr/>
                    <a:lstStyle/>
                    <a:p>
                      <a:pPr algn="ctr" fontAlgn="b"/>
                      <a:r>
                        <a:rPr lang="tr-TR" sz="1200" u="none" strike="noStrike">
                          <a:effectLst/>
                        </a:rPr>
                        <a:t>ADANA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ANTALYA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BARTIN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AMASYA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DİYARBAKIR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AĞRI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1874322"/>
                  </a:ext>
                </a:extLst>
              </a:tr>
              <a:tr h="180476">
                <a:tc>
                  <a:txBody>
                    <a:bodyPr/>
                    <a:lstStyle/>
                    <a:p>
                      <a:pPr algn="ctr" fontAlgn="b"/>
                      <a:r>
                        <a:rPr lang="tr-TR" sz="1200" u="none" strike="noStrike">
                          <a:effectLst/>
                        </a:rPr>
                        <a:t>BURSA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BALIKESİR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BİLECİK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ÇANKIRI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ELAZIĞ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ARDAHAN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933988003"/>
                  </a:ext>
                </a:extLst>
              </a:tr>
              <a:tr h="180476">
                <a:tc>
                  <a:txBody>
                    <a:bodyPr/>
                    <a:lstStyle/>
                    <a:p>
                      <a:pPr algn="ctr" fontAlgn="b"/>
                      <a:r>
                        <a:rPr lang="tr-TR" sz="1200" u="none" strike="noStrike">
                          <a:effectLst/>
                        </a:rPr>
                        <a:t>GAZİANTEP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ÇANAKKALE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BOLU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ÇORUM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ERZİNCAN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BATMAN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032223432"/>
                  </a:ext>
                </a:extLst>
              </a:tr>
              <a:tr h="180476">
                <a:tc>
                  <a:txBody>
                    <a:bodyPr/>
                    <a:lstStyle/>
                    <a:p>
                      <a:pPr algn="ctr" fontAlgn="b"/>
                      <a:r>
                        <a:rPr lang="tr-TR" sz="1200" u="none" strike="noStrike">
                          <a:effectLst/>
                        </a:rPr>
                        <a:t>İSTANBUL</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DENİZLİ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BURDUR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KARAMAN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ERZURUM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BAYBURT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629411047"/>
                  </a:ext>
                </a:extLst>
              </a:tr>
              <a:tr h="255418">
                <a:tc>
                  <a:txBody>
                    <a:bodyPr/>
                    <a:lstStyle/>
                    <a:p>
                      <a:pPr algn="ctr" fontAlgn="b"/>
                      <a:r>
                        <a:rPr lang="tr-TR" sz="1200" u="none" strike="noStrike">
                          <a:effectLst/>
                        </a:rPr>
                        <a:t>İZMİR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EDİRNE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DÜZCE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KASTAMONU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KAHRAMANMARAŞ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BİNGÖL</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69061440"/>
                  </a:ext>
                </a:extLst>
              </a:tr>
              <a:tr h="180476">
                <a:tc>
                  <a:txBody>
                    <a:bodyPr/>
                    <a:lstStyle/>
                    <a:p>
                      <a:pPr algn="ctr" fontAlgn="b"/>
                      <a:r>
                        <a:rPr lang="tr-TR" sz="1200" u="none" strike="noStrike">
                          <a:effectLst/>
                        </a:rPr>
                        <a:t>KOCAELİ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ESKİŞEHİR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GİRESUN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KİLİS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MALATYA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BİTLİS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795177"/>
                  </a:ext>
                </a:extLst>
              </a:tr>
              <a:tr h="241541">
                <a:tc>
                  <a:txBody>
                    <a:bodyPr/>
                    <a:lstStyle/>
                    <a:p>
                      <a:pPr algn="ctr" fontAlgn="b"/>
                      <a:r>
                        <a:rPr lang="tr-TR" sz="1200" u="none" strike="noStrike" dirty="0">
                          <a:effectLst/>
                        </a:rPr>
                        <a:t>MERSİN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KAYSERİ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ISPARTA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SİVAS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GÜMÜŞHANE</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24866011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HATAY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KARABÜK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NEVŞEHİR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ŞANLIURFA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HAKKARİ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841350562"/>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KONYA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KIRIKKALE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NİĞDE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IĞDIR</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390029948"/>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MANİSA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KIRKLARELİ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SİNOP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77638990"/>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MUĞLA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KÜTAHYA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TOKAT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MARDİN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191294925"/>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SAKARYA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ORDU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YOZGAT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MUŞ</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560773951"/>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TEKİRDAĞ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OSMANİYE</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SİİRT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29050846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YALOVA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RİZE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ŞIRNAK</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00902773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ZONGULDAK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SAMSUN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TUNCELİ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66153162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TRABZON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VAN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779830287"/>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UŞAK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52760955"/>
                  </a:ext>
                </a:extLst>
              </a:tr>
            </a:tbl>
          </a:graphicData>
        </a:graphic>
      </p:graphicFrame>
    </p:spTree>
    <p:extLst>
      <p:ext uri="{BB962C8B-B14F-4D97-AF65-F5344CB8AC3E}">
        <p14:creationId xmlns:p14="http://schemas.microsoft.com/office/powerpoint/2010/main" val="962995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85000" lnSpcReduction="10000"/>
          </a:bodyPr>
          <a:lstStyle/>
          <a:p>
            <a:pPr marL="0" indent="0">
              <a:buNone/>
            </a:pPr>
            <a:endParaRPr lang="tr-TR" b="1" dirty="0"/>
          </a:p>
          <a:p>
            <a:pPr marL="0" indent="0" algn="ctr">
              <a:buNone/>
            </a:pPr>
            <a:r>
              <a:rPr lang="tr-TR" sz="2500" b="1" dirty="0">
                <a:latin typeface="Times New Roman" panose="02020603050405020304" pitchFamily="18" charset="0"/>
                <a:cs typeface="Times New Roman" panose="02020603050405020304" pitchFamily="18" charset="0"/>
              </a:rPr>
              <a:t>Hizmet Bölgelerindeki Zorunlu Çalışma Süreleri</a:t>
            </a:r>
          </a:p>
          <a:p>
            <a:pPr marL="0" indent="0" algn="ctr">
              <a:buNone/>
            </a:pPr>
            <a:r>
              <a:rPr lang="tr-TR" sz="2500" b="1" dirty="0">
                <a:latin typeface="Times New Roman" panose="02020603050405020304" pitchFamily="18" charset="0"/>
                <a:cs typeface="Times New Roman" panose="02020603050405020304" pitchFamily="18" charset="0"/>
              </a:rPr>
              <a:t>(Madde 7)</a:t>
            </a:r>
          </a:p>
          <a:p>
            <a:pPr marL="0" indent="0">
              <a:buNone/>
            </a:pPr>
            <a:endParaRPr lang="tr-TR" sz="2500" dirty="0">
              <a:latin typeface="Times New Roman" panose="02020603050405020304" pitchFamily="18" charset="0"/>
              <a:cs typeface="Times New Roman" panose="02020603050405020304" pitchFamily="18" charset="0"/>
            </a:endParaRPr>
          </a:p>
          <a:p>
            <a:pPr algn="just"/>
            <a:r>
              <a:rPr lang="tr-TR" sz="2600" dirty="0">
                <a:latin typeface="Times New Roman" panose="02020603050405020304" pitchFamily="18" charset="0"/>
                <a:cs typeface="Times New Roman" panose="02020603050405020304" pitchFamily="18" charset="0"/>
              </a:rPr>
              <a:t>Bu yönetmelik kapsamında yapılacak atamalarda zorunlu çalışma sürelerini tamamlamak esastır. Zorunlu çalışma süresi tamamlanmadan diğer bölgelere atama yapılamaz. </a:t>
            </a:r>
          </a:p>
          <a:p>
            <a:pPr algn="just"/>
            <a:r>
              <a:rPr lang="tr-TR" sz="2600" dirty="0">
                <a:latin typeface="Times New Roman" panose="02020603050405020304" pitchFamily="18" charset="0"/>
                <a:cs typeface="Times New Roman" panose="02020603050405020304" pitchFamily="18" charset="0"/>
              </a:rPr>
              <a:t>Her bir ilde/kuruluşta geçen süre aynı İl içerisinde olanlar için bir yıl, diğer yerler için iki yıldan az olmamak kaydıyla zorunlu çalışma süresi aynı hizmet bölgesindeki iller/kuruluşlar arasında bölünebilir. </a:t>
            </a:r>
          </a:p>
          <a:p>
            <a:pPr algn="just"/>
            <a:r>
              <a:rPr lang="tr-TR" sz="2600" dirty="0">
                <a:latin typeface="Times New Roman" panose="02020603050405020304" pitchFamily="18" charset="0"/>
                <a:cs typeface="Times New Roman" panose="02020603050405020304" pitchFamily="18" charset="0"/>
              </a:rPr>
              <a:t>Çalışma sürelerinin hesabında, eski görev yerinden ilişiğin kesildiği tarih esas alınır.</a:t>
            </a:r>
          </a:p>
          <a:p>
            <a:pPr marL="0" indent="0">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4553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latin typeface="Times New Roman" panose="02020603050405020304" pitchFamily="18" charset="0"/>
                <a:cs typeface="Times New Roman" panose="02020603050405020304" pitchFamily="18" charset="0"/>
              </a:rPr>
              <a:t>Zorunlu Çalışma Süreleri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186507"/>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0277118"/>
                    </a:ext>
                  </a:extLst>
                </a:gridCol>
                <a:gridCol w="4114800">
                  <a:extLst>
                    <a:ext uri="{9D8B030D-6E8A-4147-A177-3AD203B41FA5}">
                      <a16:colId xmlns:a16="http://schemas.microsoft.com/office/drawing/2014/main" val="809959328"/>
                    </a:ext>
                  </a:extLst>
                </a:gridCol>
              </a:tblGrid>
              <a:tr h="370840">
                <a:tc>
                  <a:txBody>
                    <a:bodyPr/>
                    <a:lstStyle/>
                    <a:p>
                      <a:pPr algn="ctr"/>
                      <a:r>
                        <a:rPr lang="tr-TR" dirty="0"/>
                        <a:t>HİZMET BÖLGESİ</a:t>
                      </a:r>
                    </a:p>
                  </a:txBody>
                  <a:tcPr/>
                </a:tc>
                <a:tc>
                  <a:txBody>
                    <a:bodyPr/>
                    <a:lstStyle/>
                    <a:p>
                      <a:pPr algn="ctr"/>
                      <a:r>
                        <a:rPr lang="tr-TR" dirty="0"/>
                        <a:t>ZORUNLU ÇALIŞMA SÜRESİ</a:t>
                      </a:r>
                      <a:r>
                        <a:rPr lang="tr-TR" baseline="0" dirty="0"/>
                        <a:t> (Yıl)</a:t>
                      </a:r>
                      <a:endParaRPr lang="tr-TR" dirty="0"/>
                    </a:p>
                  </a:txBody>
                  <a:tcPr/>
                </a:tc>
                <a:extLst>
                  <a:ext uri="{0D108BD9-81ED-4DB2-BD59-A6C34878D82A}">
                    <a16:rowId xmlns:a16="http://schemas.microsoft.com/office/drawing/2014/main" val="288944595"/>
                  </a:ext>
                </a:extLst>
              </a:tr>
              <a:tr h="370840">
                <a:tc>
                  <a:txBody>
                    <a:bodyPr/>
                    <a:lstStyle/>
                    <a:p>
                      <a:pPr algn="ctr"/>
                      <a:r>
                        <a:rPr lang="tr-TR" dirty="0"/>
                        <a:t>1</a:t>
                      </a:r>
                    </a:p>
                  </a:txBody>
                  <a:tcPr/>
                </a:tc>
                <a:tc>
                  <a:txBody>
                    <a:bodyPr/>
                    <a:lstStyle/>
                    <a:p>
                      <a:pPr algn="ctr"/>
                      <a:r>
                        <a:rPr lang="tr-TR" dirty="0"/>
                        <a:t>4</a:t>
                      </a:r>
                    </a:p>
                  </a:txBody>
                  <a:tcPr/>
                </a:tc>
                <a:extLst>
                  <a:ext uri="{0D108BD9-81ED-4DB2-BD59-A6C34878D82A}">
                    <a16:rowId xmlns:a16="http://schemas.microsoft.com/office/drawing/2014/main" val="395662830"/>
                  </a:ext>
                </a:extLst>
              </a:tr>
              <a:tr h="370840">
                <a:tc>
                  <a:txBody>
                    <a:bodyPr/>
                    <a:lstStyle/>
                    <a:p>
                      <a:pPr algn="ctr"/>
                      <a:r>
                        <a:rPr lang="tr-TR" dirty="0"/>
                        <a:t>2</a:t>
                      </a:r>
                    </a:p>
                  </a:txBody>
                  <a:tcPr/>
                </a:tc>
                <a:tc>
                  <a:txBody>
                    <a:bodyPr/>
                    <a:lstStyle/>
                    <a:p>
                      <a:pPr algn="ctr"/>
                      <a:r>
                        <a:rPr lang="tr-TR" dirty="0"/>
                        <a:t>4</a:t>
                      </a:r>
                    </a:p>
                  </a:txBody>
                  <a:tcPr/>
                </a:tc>
                <a:extLst>
                  <a:ext uri="{0D108BD9-81ED-4DB2-BD59-A6C34878D82A}">
                    <a16:rowId xmlns:a16="http://schemas.microsoft.com/office/drawing/2014/main" val="2253368698"/>
                  </a:ext>
                </a:extLst>
              </a:tr>
              <a:tr h="370840">
                <a:tc>
                  <a:txBody>
                    <a:bodyPr/>
                    <a:lstStyle/>
                    <a:p>
                      <a:pPr algn="ctr"/>
                      <a:r>
                        <a:rPr lang="tr-TR" dirty="0"/>
                        <a:t>3</a:t>
                      </a:r>
                    </a:p>
                  </a:txBody>
                  <a:tcPr/>
                </a:tc>
                <a:tc>
                  <a:txBody>
                    <a:bodyPr/>
                    <a:lstStyle/>
                    <a:p>
                      <a:pPr algn="ctr"/>
                      <a:r>
                        <a:rPr lang="tr-TR" dirty="0"/>
                        <a:t>4</a:t>
                      </a:r>
                    </a:p>
                  </a:txBody>
                  <a:tcPr/>
                </a:tc>
                <a:extLst>
                  <a:ext uri="{0D108BD9-81ED-4DB2-BD59-A6C34878D82A}">
                    <a16:rowId xmlns:a16="http://schemas.microsoft.com/office/drawing/2014/main" val="1845546305"/>
                  </a:ext>
                </a:extLst>
              </a:tr>
              <a:tr h="370840">
                <a:tc>
                  <a:txBody>
                    <a:bodyPr/>
                    <a:lstStyle/>
                    <a:p>
                      <a:pPr algn="ctr"/>
                      <a:r>
                        <a:rPr lang="tr-TR" dirty="0"/>
                        <a:t>4</a:t>
                      </a:r>
                    </a:p>
                  </a:txBody>
                  <a:tcPr/>
                </a:tc>
                <a:tc>
                  <a:txBody>
                    <a:bodyPr/>
                    <a:lstStyle/>
                    <a:p>
                      <a:pPr algn="ctr"/>
                      <a:r>
                        <a:rPr lang="tr-TR" dirty="0"/>
                        <a:t>3</a:t>
                      </a:r>
                    </a:p>
                  </a:txBody>
                  <a:tcPr/>
                </a:tc>
                <a:extLst>
                  <a:ext uri="{0D108BD9-81ED-4DB2-BD59-A6C34878D82A}">
                    <a16:rowId xmlns:a16="http://schemas.microsoft.com/office/drawing/2014/main" val="2137391292"/>
                  </a:ext>
                </a:extLst>
              </a:tr>
              <a:tr h="370840">
                <a:tc>
                  <a:txBody>
                    <a:bodyPr/>
                    <a:lstStyle/>
                    <a:p>
                      <a:pPr algn="ctr"/>
                      <a:r>
                        <a:rPr lang="tr-TR" dirty="0"/>
                        <a:t>5</a:t>
                      </a:r>
                    </a:p>
                  </a:txBody>
                  <a:tcPr/>
                </a:tc>
                <a:tc>
                  <a:txBody>
                    <a:bodyPr/>
                    <a:lstStyle/>
                    <a:p>
                      <a:pPr algn="ctr"/>
                      <a:r>
                        <a:rPr lang="tr-TR" dirty="0"/>
                        <a:t>3</a:t>
                      </a:r>
                    </a:p>
                  </a:txBody>
                  <a:tcPr/>
                </a:tc>
                <a:extLst>
                  <a:ext uri="{0D108BD9-81ED-4DB2-BD59-A6C34878D82A}">
                    <a16:rowId xmlns:a16="http://schemas.microsoft.com/office/drawing/2014/main" val="3515723295"/>
                  </a:ext>
                </a:extLst>
              </a:tr>
              <a:tr h="370840">
                <a:tc>
                  <a:txBody>
                    <a:bodyPr/>
                    <a:lstStyle/>
                    <a:p>
                      <a:pPr algn="ctr"/>
                      <a:r>
                        <a:rPr lang="tr-TR" dirty="0"/>
                        <a:t>6</a:t>
                      </a:r>
                    </a:p>
                  </a:txBody>
                  <a:tcPr/>
                </a:tc>
                <a:tc>
                  <a:txBody>
                    <a:bodyPr/>
                    <a:lstStyle/>
                    <a:p>
                      <a:pPr algn="ctr"/>
                      <a:r>
                        <a:rPr lang="tr-TR" dirty="0"/>
                        <a:t>3</a:t>
                      </a:r>
                    </a:p>
                  </a:txBody>
                  <a:tcPr/>
                </a:tc>
                <a:extLst>
                  <a:ext uri="{0D108BD9-81ED-4DB2-BD59-A6C34878D82A}">
                    <a16:rowId xmlns:a16="http://schemas.microsoft.com/office/drawing/2014/main" val="1506896360"/>
                  </a:ext>
                </a:extLst>
              </a:tr>
            </a:tbl>
          </a:graphicData>
        </a:graphic>
      </p:graphicFrame>
    </p:spTree>
    <p:extLst>
      <p:ext uri="{BB962C8B-B14F-4D97-AF65-F5344CB8AC3E}">
        <p14:creationId xmlns:p14="http://schemas.microsoft.com/office/powerpoint/2010/main" val="3715726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latin typeface="Times New Roman" panose="02020603050405020304" pitchFamily="18" charset="0"/>
                <a:cs typeface="Times New Roman" panose="02020603050405020304" pitchFamily="18" charset="0"/>
              </a:rPr>
              <a:t>Geçici Görevlendirme</a:t>
            </a:r>
          </a:p>
          <a:p>
            <a:pPr marL="0" indent="0" algn="ctr">
              <a:buNone/>
            </a:pPr>
            <a:r>
              <a:rPr lang="tr-TR" sz="2500" b="1" dirty="0">
                <a:latin typeface="Times New Roman" panose="02020603050405020304" pitchFamily="18" charset="0"/>
                <a:cs typeface="Times New Roman" panose="02020603050405020304" pitchFamily="18" charset="0"/>
              </a:rPr>
              <a:t>(Madde 11)</a:t>
            </a:r>
          </a:p>
          <a:p>
            <a:pPr algn="just"/>
            <a:r>
              <a:rPr lang="tr-TR" sz="2600" dirty="0">
                <a:latin typeface="Times New Roman" panose="02020603050405020304" pitchFamily="18" charset="0"/>
                <a:cs typeface="Times New Roman" panose="02020603050405020304" pitchFamily="18" charset="0"/>
              </a:rPr>
              <a:t>Bakanlık savaş, deprem, yangın vb. olağanüstü hallerde yurt içi ve yurt dışında geçici personel görevlendirebilir.</a:t>
            </a:r>
          </a:p>
          <a:p>
            <a:pPr algn="just"/>
            <a:r>
              <a:rPr lang="tr-TR" sz="2600" dirty="0">
                <a:latin typeface="Times New Roman" panose="02020603050405020304" pitchFamily="18" charset="0"/>
                <a:cs typeface="Times New Roman" panose="02020603050405020304" pitchFamily="18" charset="0"/>
              </a:rPr>
              <a:t>Bakanlık önceden geçici görevlendirme yapacağı yeri duyurmak suretiyle geçici görevlendirme yapabileceği gibi ihtiyaç halinde resen de geçici görevlendirme yapabilir.</a:t>
            </a:r>
          </a:p>
          <a:p>
            <a:pPr algn="just"/>
            <a:r>
              <a:rPr lang="tr-TR" sz="2600" dirty="0">
                <a:latin typeface="Times New Roman" panose="02020603050405020304" pitchFamily="18" charset="0"/>
                <a:cs typeface="Times New Roman" panose="02020603050405020304" pitchFamily="18" charset="0"/>
              </a:rPr>
              <a:t>Valiliklerce de ihtiyaç halinde ilçelerden il merkezine yapılmamak kaydıyla il merkezindeki birimler arasında ve norm kadro doluluk oranı yüksek olan ilçeden düşük olan ilçeye öncelikle personelin talebi doğrultusunda, talep olmadığı takdirde resen geçici görevlendirme yapılabilir.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86259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latin typeface="Times New Roman" panose="02020603050405020304" pitchFamily="18" charset="0"/>
                <a:cs typeface="Times New Roman" panose="02020603050405020304" pitchFamily="18" charset="0"/>
              </a:rPr>
              <a:t>Geçici Görevlendirme</a:t>
            </a: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Resen yapılan geçici görevlendirmeler bir takvim yılında her seferinde iki ayı geçemez. </a:t>
            </a:r>
          </a:p>
          <a:p>
            <a:pPr algn="just"/>
            <a:r>
              <a:rPr lang="tr-TR" sz="2400" dirty="0">
                <a:latin typeface="Times New Roman" panose="02020603050405020304" pitchFamily="18" charset="0"/>
                <a:cs typeface="Times New Roman" panose="02020603050405020304" pitchFamily="18" charset="0"/>
              </a:rPr>
              <a:t>Personelin talebi halinde yapılan geçici görevlendirmeler ise bir takvim yılında </a:t>
            </a:r>
            <a:r>
              <a:rPr lang="tr-TR" sz="2400" u="sng" dirty="0">
                <a:latin typeface="Times New Roman" panose="02020603050405020304" pitchFamily="18" charset="0"/>
                <a:cs typeface="Times New Roman" panose="02020603050405020304" pitchFamily="18" charset="0"/>
              </a:rPr>
              <a:t>her seferinde </a:t>
            </a:r>
            <a:r>
              <a:rPr lang="tr-TR" sz="2400" dirty="0">
                <a:latin typeface="Times New Roman" panose="02020603050405020304" pitchFamily="18" charset="0"/>
                <a:cs typeface="Times New Roman" panose="02020603050405020304" pitchFamily="18" charset="0"/>
              </a:rPr>
              <a:t>üç ayı toplamda 6 ayı geçemez.</a:t>
            </a:r>
          </a:p>
          <a:p>
            <a:pPr algn="just"/>
            <a:r>
              <a:rPr lang="tr-TR" sz="2500" dirty="0">
                <a:latin typeface="Times New Roman" panose="02020603050405020304" pitchFamily="18" charset="0"/>
                <a:cs typeface="Times New Roman" panose="02020603050405020304" pitchFamily="18" charset="0"/>
              </a:rPr>
              <a:t>Resen yapılacak geçici görevlendirmelerde; personelin tespitinde çalışılan </a:t>
            </a:r>
            <a:r>
              <a:rPr lang="tr-TR" sz="2500" b="1" dirty="0">
                <a:latin typeface="Times New Roman" panose="02020603050405020304" pitchFamily="18" charset="0"/>
                <a:cs typeface="Times New Roman" panose="02020603050405020304" pitchFamily="18" charset="0"/>
              </a:rPr>
              <a:t>hizmet bölgesi, hizmet puanı, norm kadro doluluk oranı, son üç yıl içerisinde görevlendirilip görevlendirilmediği </a:t>
            </a:r>
            <a:r>
              <a:rPr lang="tr-TR" sz="2500" dirty="0">
                <a:latin typeface="Times New Roman" panose="02020603050405020304" pitchFamily="18" charset="0"/>
                <a:cs typeface="Times New Roman" panose="02020603050405020304" pitchFamily="18" charset="0"/>
              </a:rPr>
              <a:t>hususlarına dikkat edilmesi gerekmektedir.</a:t>
            </a:r>
          </a:p>
          <a:p>
            <a:pPr algn="just"/>
            <a:r>
              <a:rPr lang="tr-TR" sz="2500" dirty="0">
                <a:latin typeface="Times New Roman" panose="02020603050405020304" pitchFamily="18" charset="0"/>
                <a:cs typeface="Times New Roman" panose="02020603050405020304" pitchFamily="18" charset="0"/>
              </a:rPr>
              <a:t>Geçici görevlendirmeler görevlendirmenin yapılmasını takip eden 15 gün içerisinde Bakanlığa bildirilir.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29856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İstifa Sonrası Yeniden Atananlar ile Kurumlar Arası Naklen Atananlar </a:t>
            </a:r>
          </a:p>
          <a:p>
            <a:pPr marL="0" indent="0" algn="ctr">
              <a:buNone/>
            </a:pPr>
            <a:r>
              <a:rPr lang="tr-TR" sz="2500" b="1" dirty="0">
                <a:latin typeface="Times New Roman" panose="02020603050405020304" pitchFamily="18" charset="0"/>
                <a:cs typeface="Times New Roman" panose="02020603050405020304" pitchFamily="18" charset="0"/>
              </a:rPr>
              <a:t>(Madde 12-13)</a:t>
            </a:r>
          </a:p>
          <a:p>
            <a:pPr marL="0" indent="0" algn="just">
              <a:buNone/>
            </a:pPr>
            <a:r>
              <a:rPr lang="tr-TR" sz="2500" dirty="0">
                <a:latin typeface="Times New Roman" panose="02020603050405020304" pitchFamily="18" charset="0"/>
                <a:cs typeface="Times New Roman" panose="02020603050405020304" pitchFamily="18" charset="0"/>
              </a:rPr>
              <a:t>İstifa sonrası yeniden atananlar ile kurumlar arası naklen atananlar atandıkları illerde en az iki yıl, kuruluşlarda 3 yıl çalışmadan, bu yönetmelik ve genel yönetmelikle belirlenen mazeretler dışında atanma talebinde bulunamazlar.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0160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36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Türk Vatandaşı olmak</a:t>
            </a:r>
            <a:r>
              <a:rPr lang="tr-TR" sz="2500" dirty="0">
                <a:latin typeface="Times New Roman" panose="02020603050405020304" pitchFamily="18" charset="0"/>
                <a:ea typeface="+mn-lt"/>
                <a:cs typeface="Times New Roman" panose="02020603050405020304" pitchFamily="18" charset="0"/>
              </a:rPr>
              <a:t>, </a:t>
            </a:r>
            <a:r>
              <a:rPr lang="tr-TR" sz="2500" dirty="0">
                <a:latin typeface="Times New Roman" panose="02020603050405020304" pitchFamily="18" charset="0"/>
                <a:ea typeface="+mn-lt"/>
                <a:cs typeface="Times New Roman" panose="02020603050405020304" pitchFamily="18" charset="0"/>
              </a:rPr>
              <a:t>Türk </a:t>
            </a:r>
            <a:r>
              <a:rPr lang="tr-TR" sz="2500" dirty="0" smtClean="0">
                <a:latin typeface="Times New Roman" panose="02020603050405020304" pitchFamily="18" charset="0"/>
                <a:ea typeface="+mn-lt"/>
                <a:cs typeface="Times New Roman" panose="02020603050405020304" pitchFamily="18" charset="0"/>
              </a:rPr>
              <a:t>Vatandaşlığı konusu </a:t>
            </a:r>
            <a:r>
              <a:rPr lang="tr-TR" sz="2500" dirty="0">
                <a:latin typeface="Times New Roman" panose="02020603050405020304" pitchFamily="18" charset="0"/>
                <a:ea typeface="+mn-lt"/>
                <a:cs typeface="Times New Roman" panose="02020603050405020304" pitchFamily="18" charset="0"/>
              </a:rPr>
              <a:t>5901 sayılı Türk Vatandaşlığı Kanunu’nda </a:t>
            </a:r>
            <a:r>
              <a:rPr lang="tr-TR" sz="2500" dirty="0" smtClean="0">
                <a:latin typeface="Times New Roman" panose="02020603050405020304" pitchFamily="18" charset="0"/>
                <a:ea typeface="+mn-lt"/>
                <a:cs typeface="Times New Roman" panose="02020603050405020304" pitchFamily="18" charset="0"/>
              </a:rPr>
              <a:t>düzenlenmiştir.</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277010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14/1-a)</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Genel Müdürlüğümüz her yıl 15 Hazirana kadar atama yapılacak kadrolar ile dönem atamalarına ilişkin usul ve esasları ilan edilir. Başvuru yapan personelin yerleştirme işlemleri hizmet puanı ve tercihlerine göre bilgisayar ortamında temmuz ayının sonuna kadar gerçekleştirilir.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3364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14/1-b)</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Aynı veya alt hizmet bölgelerine atama talep edenler; müracaat tarihi itibariyle ilde en az iki yıl, kuruluşta üç yıl çalışmış olmak, atanacakları yerin norm kadrosunun uygun olması şartıyla</a:t>
            </a:r>
            <a:r>
              <a:rPr lang="tr-TR" sz="2500" u="sng" dirty="0">
                <a:latin typeface="Times New Roman" panose="02020603050405020304" pitchFamily="18" charset="0"/>
                <a:cs typeface="Times New Roman" panose="02020603050405020304" pitchFamily="18" charset="0"/>
              </a:rPr>
              <a:t> norm doluluk oranı yüksek olandan düşük olana doğru her zaman atanabilirler.</a:t>
            </a:r>
          </a:p>
          <a:p>
            <a:pPr marL="0" indent="0" algn="just">
              <a:buNone/>
            </a:pPr>
            <a:endParaRPr lang="tr-TR" sz="2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57983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14/1-b)</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u="sng" dirty="0">
                <a:latin typeface="Times New Roman" panose="02020603050405020304" pitchFamily="18" charset="0"/>
                <a:cs typeface="Times New Roman" panose="02020603050405020304" pitchFamily="18" charset="0"/>
              </a:rPr>
              <a:t>Kuruluşlardan</a:t>
            </a:r>
            <a:r>
              <a:rPr lang="tr-TR" sz="2500" dirty="0">
                <a:latin typeface="Times New Roman" panose="02020603050405020304" pitchFamily="18" charset="0"/>
                <a:cs typeface="Times New Roman" panose="02020603050405020304" pitchFamily="18" charset="0"/>
              </a:rPr>
              <a:t> unvan bazında norm doluluk oranı düşük olan diğer </a:t>
            </a:r>
            <a:r>
              <a:rPr lang="tr-TR" sz="2500" u="sng" dirty="0">
                <a:latin typeface="Times New Roman" panose="02020603050405020304" pitchFamily="18" charset="0"/>
                <a:cs typeface="Times New Roman" panose="02020603050405020304" pitchFamily="18" charset="0"/>
              </a:rPr>
              <a:t>kuruluşlara</a:t>
            </a:r>
            <a:r>
              <a:rPr lang="tr-TR" sz="2500" dirty="0">
                <a:latin typeface="Times New Roman" panose="02020603050405020304" pitchFamily="18" charset="0"/>
                <a:cs typeface="Times New Roman" panose="02020603050405020304" pitchFamily="18" charset="0"/>
              </a:rPr>
              <a:t> atama yapılır. </a:t>
            </a:r>
          </a:p>
          <a:p>
            <a:pPr marL="0" indent="0" algn="just">
              <a:buNone/>
            </a:pPr>
            <a:endParaRPr lang="tr-TR" sz="2500"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Ancak, aynı bölge içinde ilden kuruluşa, kuruluştan ile atama yapılamaz.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0303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14/1-b)</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İllerden kuruluşlara, kuruluşlardan illere atama yapılabilmesi için üst hizmet bölgesinden alt hizmet bölgesine doğru yapılması ve normun uygun olması, ayrıca atama yapılacak kuruluşun aradığı atanma şartlarını taşıması gerekir.</a:t>
            </a:r>
          </a:p>
          <a:p>
            <a:pPr marL="0" indent="0" algn="just">
              <a:buNone/>
            </a:pPr>
            <a:endParaRPr lang="tr-TR" sz="2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57140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14406"/>
            <a:ext cx="9144000" cy="4426761"/>
          </a:xfrm>
        </p:spPr>
      </p:pic>
      <p:graphicFrame>
        <p:nvGraphicFramePr>
          <p:cNvPr id="5" name="Diyagram 4"/>
          <p:cNvGraphicFramePr/>
          <p:nvPr/>
        </p:nvGraphicFramePr>
        <p:xfrm>
          <a:off x="395536" y="4941167"/>
          <a:ext cx="2160240" cy="1694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0181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14/1-ç)</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Bütün hizmet bölgelerindeki çalışma sürelerini tamamlayan veya 23 yıldan fazla hizmeti olan personelin yer değiştirme talebi normun uygun olması, halen çalıştığı birimde bir yıl çalışmış olması kaydıyla bir defaya mahsus olmak üzere yerine getirilir.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151267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Kurum içi yer değiştirmeye ilişkin esaslar (Madde 14/1-f)</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Aynı il içerisinde ve normu da uygun olması kaydıyla halen çalıştığı il/ilçe/birim/kuruluşta en az bir yıl çalışmış olmak, atanacağı kuruluşun şartlarını taşımak ve kuruluşun bağlı bulunduğu genel müdürlüğün de uygun görmesi halinde ilden kuruluşa, kuruluştan ile personelin ataması yapılabilir.</a:t>
            </a:r>
          </a:p>
          <a:p>
            <a:pPr marL="0" indent="0" algn="just">
              <a:buNone/>
            </a:pPr>
            <a:endParaRPr lang="tr-TR" sz="2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52101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300" b="1" dirty="0">
                <a:latin typeface="Times New Roman" panose="02020603050405020304" pitchFamily="18" charset="0"/>
                <a:cs typeface="Times New Roman" panose="02020603050405020304" pitchFamily="18" charset="0"/>
              </a:rPr>
              <a:t>Eş durumu mazereti nedeniyle atama (Madde 17)</a:t>
            </a:r>
          </a:p>
          <a:p>
            <a:pPr marL="0" indent="0" algn="ctr">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Farklı görev yerlerinde çalışan eşler, aile birliğinin sağlanabilmesi için nakil talebinde bulunabilirler. Yönetmelikte belirtilen istisnalar dışında </a:t>
            </a:r>
            <a:r>
              <a:rPr lang="tr-TR" sz="2500" u="sng" dirty="0">
                <a:latin typeface="Times New Roman" panose="02020603050405020304" pitchFamily="18" charset="0"/>
                <a:cs typeface="Times New Roman" panose="02020603050405020304" pitchFamily="18" charset="0"/>
              </a:rPr>
              <a:t>norm kadronun uygun</a:t>
            </a:r>
            <a:r>
              <a:rPr lang="tr-TR" sz="2500" dirty="0">
                <a:latin typeface="Times New Roman" panose="02020603050405020304" pitchFamily="18" charset="0"/>
                <a:cs typeface="Times New Roman" panose="02020603050405020304" pitchFamily="18" charset="0"/>
              </a:rPr>
              <a:t> olması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65256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Olağanüstü ve Özel Durumlarda Yer Değiştirme </a:t>
            </a:r>
            <a:r>
              <a:rPr lang="tr-TR" sz="2800" b="1" dirty="0">
                <a:latin typeface="Times New Roman" panose="02020603050405020304" pitchFamily="18" charset="0"/>
                <a:cs typeface="Times New Roman" panose="02020603050405020304" pitchFamily="18" charset="0"/>
              </a:rPr>
              <a:t>(Madde 18)</a:t>
            </a:r>
            <a:endParaRPr lang="tr-TR" sz="2500" b="1" dirty="0">
              <a:latin typeface="Times New Roman" panose="02020603050405020304" pitchFamily="18" charset="0"/>
              <a:cs typeface="Times New Roman" panose="02020603050405020304" pitchFamily="18" charset="0"/>
            </a:endParaRPr>
          </a:p>
          <a:p>
            <a:pPr marL="0" indent="0" algn="ctr">
              <a:buNone/>
            </a:pPr>
            <a:endParaRPr lang="tr-TR" sz="2500" dirty="0">
              <a:latin typeface="Times New Roman" panose="02020603050405020304" pitchFamily="18" charset="0"/>
              <a:cs typeface="Times New Roman" panose="02020603050405020304" pitchFamily="18" charset="0"/>
            </a:endParaRPr>
          </a:p>
          <a:p>
            <a:pPr algn="just"/>
            <a:r>
              <a:rPr lang="tr-TR" sz="2500" dirty="0">
                <a:latin typeface="Times New Roman" panose="02020603050405020304" pitchFamily="18" charset="0"/>
                <a:cs typeface="Times New Roman" panose="02020603050405020304" pitchFamily="18" charset="0"/>
              </a:rPr>
              <a:t>Deprem, su baskını ve yangın gibi doğal afetler sebebiyle maddi veya manevi zarara uğrayanların atama talepleri, durumlarını belgelendirmek suretiyle afetin olduğu tarihten itibaren bir yıl içinde ve bu afetle ilgili bir defaya mahsus olmak üzere değerlendirilir. </a:t>
            </a:r>
          </a:p>
          <a:p>
            <a:pPr algn="just"/>
            <a:r>
              <a:rPr lang="tr-TR" sz="2500" dirty="0">
                <a:latin typeface="Times New Roman" panose="02020603050405020304" pitchFamily="18" charset="0"/>
                <a:cs typeface="Times New Roman" panose="02020603050405020304" pitchFamily="18" charset="0"/>
              </a:rPr>
              <a:t>Memur boşandığına dair kesinleşmiş mahkeme kararını sunarak tayin talebinde bulunabilir. Bu talebin boşandıktan sonraki bir yıl içerisinde  yapılması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44458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lnSpcReduction="10000"/>
          </a:bodyPr>
          <a:lstStyle/>
          <a:p>
            <a:pPr marL="0" indent="0" algn="ctr">
              <a:buNone/>
            </a:pPr>
            <a:r>
              <a:rPr lang="tr-TR" sz="2500" b="1" dirty="0">
                <a:latin typeface="Times New Roman" panose="02020603050405020304" pitchFamily="18" charset="0"/>
                <a:cs typeface="Times New Roman" panose="02020603050405020304" pitchFamily="18" charset="0"/>
              </a:rPr>
              <a:t>Olağanüstü ve Özel Durumlarda Yer Değiştirme </a:t>
            </a:r>
            <a:r>
              <a:rPr lang="tr-TR" sz="2800" b="1" dirty="0">
                <a:latin typeface="Times New Roman" panose="02020603050405020304" pitchFamily="18" charset="0"/>
                <a:cs typeface="Times New Roman" panose="02020603050405020304" pitchFamily="18" charset="0"/>
              </a:rPr>
              <a:t>(Madde 18)</a:t>
            </a:r>
            <a:endParaRPr lang="tr-TR" sz="2500" b="1" dirty="0">
              <a:latin typeface="Times New Roman" panose="02020603050405020304" pitchFamily="18" charset="0"/>
              <a:cs typeface="Times New Roman" panose="02020603050405020304" pitchFamily="18" charset="0"/>
            </a:endParaRPr>
          </a:p>
          <a:p>
            <a:pPr marL="0" indent="0" algn="ctr">
              <a:buNone/>
            </a:pPr>
            <a:endParaRPr lang="tr-TR" sz="2500" b="1" dirty="0">
              <a:latin typeface="Times New Roman" panose="02020603050405020304" pitchFamily="18" charset="0"/>
              <a:cs typeface="Times New Roman" panose="02020603050405020304" pitchFamily="18" charset="0"/>
            </a:endParaRPr>
          </a:p>
          <a:p>
            <a:pPr algn="just"/>
            <a:r>
              <a:rPr lang="tr-TR" sz="2500" dirty="0">
                <a:latin typeface="Times New Roman" panose="02020603050405020304" pitchFamily="18" charset="0"/>
                <a:cs typeface="Times New Roman" panose="02020603050405020304" pitchFamily="18" charset="0"/>
              </a:rPr>
              <a:t>Eşi vefat eden personel diğer hizmet bölgelerine atanabilir.</a:t>
            </a:r>
          </a:p>
          <a:p>
            <a:pPr algn="just"/>
            <a:r>
              <a:rPr lang="tr-TR" sz="2500" dirty="0">
                <a:latin typeface="Times New Roman" panose="02020603050405020304" pitchFamily="18" charset="0"/>
                <a:cs typeface="Times New Roman" panose="02020603050405020304" pitchFamily="18" charset="0"/>
              </a:rPr>
              <a:t>Personel bu yönetmelik kapsamındaki bir görevle ilgili kendisinin ÖSYM tarafından yapılan sınav sonucunda bir üst öğrenim gördüğünü belgelendirmesi ve öğrenim süresiyle sınırlı olmak kaydıyla talebi değerlendirilir. </a:t>
            </a:r>
          </a:p>
          <a:p>
            <a:pPr algn="just"/>
            <a:r>
              <a:rPr lang="tr-TR" sz="2500" dirty="0">
                <a:latin typeface="Times New Roman" panose="02020603050405020304" pitchFamily="18" charset="0"/>
                <a:cs typeface="Times New Roman" panose="02020603050405020304" pitchFamily="18" charset="0"/>
              </a:rPr>
              <a:t>Çocuğunun MEB tarafından yapılan merkezi sınav ile lise veya dengi bir okulu kazanması halinde öğrenim süresiyle sınırlı olmak kaydıyla okulun bulunduğu yere atanabilir.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35242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Genel olarak 18 yaşını tamamlayanlar Devlet memuru olabilirler.  Bir meslek veya sanat okulunu bitirenler en az 15 yaşını doldurmuş olmak ve Türk Medeni Kanununun 12. maddesine göre </a:t>
            </a:r>
            <a:r>
              <a:rPr lang="tr-TR" sz="2500" b="1" dirty="0">
                <a:latin typeface="Times New Roman" panose="02020603050405020304" pitchFamily="18" charset="0"/>
                <a:ea typeface="+mn-lt"/>
                <a:cs typeface="Times New Roman" panose="02020603050405020304" pitchFamily="18" charset="0"/>
              </a:rPr>
              <a:t>kaza-i rüşt kararı </a:t>
            </a:r>
            <a:r>
              <a:rPr lang="tr-TR" sz="2500" dirty="0">
                <a:latin typeface="Times New Roman" panose="02020603050405020304" pitchFamily="18" charset="0"/>
                <a:ea typeface="+mn-lt"/>
                <a:cs typeface="Times New Roman" panose="02020603050405020304" pitchFamily="18" charset="0"/>
              </a:rPr>
              <a:t>almak şartıyla Devlet memurluklarına atanabilirler</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693381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059137279"/>
              </p:ext>
            </p:extLst>
          </p:nvPr>
        </p:nvGraphicFramePr>
        <p:xfrm>
          <a:off x="107506" y="993169"/>
          <a:ext cx="8928991" cy="5748198"/>
        </p:xfrm>
        <a:graphic>
          <a:graphicData uri="http://schemas.openxmlformats.org/drawingml/2006/table">
            <a:tbl>
              <a:tblPr>
                <a:tableStyleId>{5C22544A-7EE6-4342-B048-85BDC9FD1C3A}</a:tableStyleId>
              </a:tblPr>
              <a:tblGrid>
                <a:gridCol w="3583102">
                  <a:extLst>
                    <a:ext uri="{9D8B030D-6E8A-4147-A177-3AD203B41FA5}">
                      <a16:colId xmlns:a16="http://schemas.microsoft.com/office/drawing/2014/main" val="20000"/>
                    </a:ext>
                  </a:extLst>
                </a:gridCol>
                <a:gridCol w="745617">
                  <a:extLst>
                    <a:ext uri="{9D8B030D-6E8A-4147-A177-3AD203B41FA5}">
                      <a16:colId xmlns:a16="http://schemas.microsoft.com/office/drawing/2014/main" val="20001"/>
                    </a:ext>
                  </a:extLst>
                </a:gridCol>
                <a:gridCol w="869887">
                  <a:extLst>
                    <a:ext uri="{9D8B030D-6E8A-4147-A177-3AD203B41FA5}">
                      <a16:colId xmlns:a16="http://schemas.microsoft.com/office/drawing/2014/main" val="20002"/>
                    </a:ext>
                  </a:extLst>
                </a:gridCol>
                <a:gridCol w="614443">
                  <a:extLst>
                    <a:ext uri="{9D8B030D-6E8A-4147-A177-3AD203B41FA5}">
                      <a16:colId xmlns:a16="http://schemas.microsoft.com/office/drawing/2014/main" val="20003"/>
                    </a:ext>
                  </a:extLst>
                </a:gridCol>
                <a:gridCol w="932022">
                  <a:extLst>
                    <a:ext uri="{9D8B030D-6E8A-4147-A177-3AD203B41FA5}">
                      <a16:colId xmlns:a16="http://schemas.microsoft.com/office/drawing/2014/main" val="20004"/>
                    </a:ext>
                  </a:extLst>
                </a:gridCol>
                <a:gridCol w="704194">
                  <a:extLst>
                    <a:ext uri="{9D8B030D-6E8A-4147-A177-3AD203B41FA5}">
                      <a16:colId xmlns:a16="http://schemas.microsoft.com/office/drawing/2014/main" val="20005"/>
                    </a:ext>
                  </a:extLst>
                </a:gridCol>
                <a:gridCol w="793943">
                  <a:extLst>
                    <a:ext uri="{9D8B030D-6E8A-4147-A177-3AD203B41FA5}">
                      <a16:colId xmlns:a16="http://schemas.microsoft.com/office/drawing/2014/main" val="20006"/>
                    </a:ext>
                  </a:extLst>
                </a:gridCol>
                <a:gridCol w="685783">
                  <a:extLst>
                    <a:ext uri="{9D8B030D-6E8A-4147-A177-3AD203B41FA5}">
                      <a16:colId xmlns:a16="http://schemas.microsoft.com/office/drawing/2014/main" val="20007"/>
                    </a:ext>
                  </a:extLst>
                </a:gridCol>
              </a:tblGrid>
              <a:tr h="435876">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İŞLEMLER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MEMUR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MÜHENDİS</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SAĞLIK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SÖZ.PER.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TEKNİK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VETERİNER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GENEL TOP.</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extLst>
                  <a:ext uri="{0D108BD9-81ED-4DB2-BD59-A6C34878D82A}">
                    <a16:rowId xmlns:a16="http://schemas.microsoft.com/office/drawing/2014/main" val="10000"/>
                  </a:ext>
                </a:extLst>
              </a:tr>
              <a:tr h="222483">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389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994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336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extLst>
                  <a:ext uri="{0D108BD9-81ED-4DB2-BD59-A6C34878D82A}">
                    <a16:rowId xmlns:a16="http://schemas.microsoft.com/office/drawing/2014/main" val="1000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23 YIL HİZMET SÜRESİ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2"/>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ALT BÖLGE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3"/>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AYNI 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BECAYİŞ</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BOŞANMA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6"/>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CAN GÜVENLİĞİ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ÇOCUĞUNUN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DİSİPLİN SORUŞTURMASI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DÖNEM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EŞ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444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GEÇİCİ GÖREVİNİN KALDIRILMASI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2"/>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GÖREVİNİN DEVAMI (MAHKEME KAR. VE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3"/>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 (DÖNEM VE MAZERET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MAZERETİN SONA ERMESİ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6"/>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 (76.MAD. MEMUR VE YÖNETMELİK DIŞI DKMP)</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378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OLAĞANÜSTÜ VE ÖZEL DURUM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SAĞLIK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2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UNVAN DEĞİŞİKLİĞİ-NAKİL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21"/>
                  </a:ext>
                </a:extLst>
              </a:tr>
            </a:tbl>
          </a:graphicData>
        </a:graphic>
      </p:graphicFrame>
      <p:sp>
        <p:nvSpPr>
          <p:cNvPr id="6" name="Başlık 1"/>
          <p:cNvSpPr txBox="1">
            <a:spLocks/>
          </p:cNvSpPr>
          <p:nvPr/>
        </p:nvSpPr>
        <p:spPr>
          <a:xfrm>
            <a:off x="1475656" y="260648"/>
            <a:ext cx="6724568"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rgbClr val="C00000"/>
                </a:solidFill>
                <a:latin typeface="Times New Roman" panose="02020603050405020304" pitchFamily="18" charset="0"/>
                <a:cs typeface="Times New Roman" panose="02020603050405020304" pitchFamily="18" charset="0"/>
              </a:rPr>
              <a:t>KURUM İÇİ YER DEĞİŞİKLİĞİ - </a:t>
            </a:r>
            <a:r>
              <a:rPr lang="tr-TR" sz="2800" b="1" dirty="0" smtClean="0">
                <a:solidFill>
                  <a:srgbClr val="C00000"/>
                </a:solidFill>
                <a:latin typeface="Times New Roman" panose="02020603050405020304" pitchFamily="18" charset="0"/>
                <a:cs typeface="Times New Roman" panose="02020603050405020304" pitchFamily="18" charset="0"/>
              </a:rPr>
              <a:t>2022</a:t>
            </a:r>
            <a:endParaRPr lang="tr-TR"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094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953497518"/>
              </p:ext>
            </p:extLst>
          </p:nvPr>
        </p:nvGraphicFramePr>
        <p:xfrm>
          <a:off x="107506" y="980728"/>
          <a:ext cx="8928991" cy="5888386"/>
        </p:xfrm>
        <a:graphic>
          <a:graphicData uri="http://schemas.openxmlformats.org/drawingml/2006/table">
            <a:tbl>
              <a:tblPr>
                <a:tableStyleId>{5C22544A-7EE6-4342-B048-85BDC9FD1C3A}</a:tableStyleId>
              </a:tblPr>
              <a:tblGrid>
                <a:gridCol w="3583102">
                  <a:extLst>
                    <a:ext uri="{9D8B030D-6E8A-4147-A177-3AD203B41FA5}">
                      <a16:colId xmlns:a16="http://schemas.microsoft.com/office/drawing/2014/main" val="20000"/>
                    </a:ext>
                  </a:extLst>
                </a:gridCol>
                <a:gridCol w="745617">
                  <a:extLst>
                    <a:ext uri="{9D8B030D-6E8A-4147-A177-3AD203B41FA5}">
                      <a16:colId xmlns:a16="http://schemas.microsoft.com/office/drawing/2014/main" val="20001"/>
                    </a:ext>
                  </a:extLst>
                </a:gridCol>
                <a:gridCol w="869887">
                  <a:extLst>
                    <a:ext uri="{9D8B030D-6E8A-4147-A177-3AD203B41FA5}">
                      <a16:colId xmlns:a16="http://schemas.microsoft.com/office/drawing/2014/main" val="20002"/>
                    </a:ext>
                  </a:extLst>
                </a:gridCol>
                <a:gridCol w="706048">
                  <a:extLst>
                    <a:ext uri="{9D8B030D-6E8A-4147-A177-3AD203B41FA5}">
                      <a16:colId xmlns:a16="http://schemas.microsoft.com/office/drawing/2014/main" val="20003"/>
                    </a:ext>
                  </a:extLst>
                </a:gridCol>
                <a:gridCol w="840417">
                  <a:extLst>
                    <a:ext uri="{9D8B030D-6E8A-4147-A177-3AD203B41FA5}">
                      <a16:colId xmlns:a16="http://schemas.microsoft.com/office/drawing/2014/main" val="20004"/>
                    </a:ext>
                  </a:extLst>
                </a:gridCol>
                <a:gridCol w="704194">
                  <a:extLst>
                    <a:ext uri="{9D8B030D-6E8A-4147-A177-3AD203B41FA5}">
                      <a16:colId xmlns:a16="http://schemas.microsoft.com/office/drawing/2014/main" val="20005"/>
                    </a:ext>
                  </a:extLst>
                </a:gridCol>
                <a:gridCol w="793943">
                  <a:extLst>
                    <a:ext uri="{9D8B030D-6E8A-4147-A177-3AD203B41FA5}">
                      <a16:colId xmlns:a16="http://schemas.microsoft.com/office/drawing/2014/main" val="20006"/>
                    </a:ext>
                  </a:extLst>
                </a:gridCol>
                <a:gridCol w="685783">
                  <a:extLst>
                    <a:ext uri="{9D8B030D-6E8A-4147-A177-3AD203B41FA5}">
                      <a16:colId xmlns:a16="http://schemas.microsoft.com/office/drawing/2014/main" val="20007"/>
                    </a:ext>
                  </a:extLst>
                </a:gridCol>
              </a:tblGrid>
              <a:tr h="576064">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İŞLEMLER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MEMUR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MÜHENDİS</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SAĞLIK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SÖZ.PER.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TEKNİK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VETERİNER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GENEL TOP.</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extLst>
                  <a:ext uri="{0D108BD9-81ED-4DB2-BD59-A6C34878D82A}">
                    <a16:rowId xmlns:a16="http://schemas.microsoft.com/office/drawing/2014/main" val="10000"/>
                  </a:ext>
                </a:extLst>
              </a:tr>
              <a:tr h="222483">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a:r>
                        <a:rPr lang="tr-TR"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405</a:t>
                      </a:r>
                    </a:p>
                  </a:txBody>
                  <a:tcPr marL="9088" marR="9088" marT="9088" marB="0" anchor="b">
                    <a:solidFill>
                      <a:schemeClr val="accent6">
                        <a:lumMod val="40000"/>
                        <a:lumOff val="60000"/>
                      </a:schemeClr>
                    </a:solidFill>
                  </a:tcPr>
                </a:tc>
                <a:tc>
                  <a:txBody>
                    <a:bodyPr/>
                    <a:lstStyle/>
                    <a:p>
                      <a:pPr algn="ctr" fontAlgn="b"/>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1681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107</a:t>
                      </a:r>
                    </a:p>
                  </a:txBody>
                  <a:tcPr marL="9088" marR="9088" marT="9088" marB="0" anchor="b">
                    <a:solidFill>
                      <a:schemeClr val="accent6">
                        <a:lumMod val="40000"/>
                        <a:lumOff val="60000"/>
                      </a:schemeClr>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249</a:t>
                      </a:r>
                    </a:p>
                  </a:txBody>
                  <a:tcPr marL="9088" marR="9088" marT="9088" marB="0" anchor="b">
                    <a:solidFill>
                      <a:schemeClr val="accent6">
                        <a:lumMod val="40000"/>
                        <a:lumOff val="60000"/>
                      </a:schemeClr>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333</a:t>
                      </a:r>
                    </a:p>
                  </a:txBody>
                  <a:tcPr marL="9088" marR="9088" marT="9088" marB="0" anchor="b">
                    <a:solidFill>
                      <a:schemeClr val="accent6">
                        <a:lumMod val="40000"/>
                        <a:lumOff val="60000"/>
                      </a:schemeClr>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514</a:t>
                      </a:r>
                    </a:p>
                  </a:txBody>
                  <a:tcPr marL="9088" marR="9088" marT="9088" marB="0" anchor="b">
                    <a:solidFill>
                      <a:schemeClr val="accent6">
                        <a:lumMod val="40000"/>
                        <a:lumOff val="60000"/>
                      </a:schemeClr>
                    </a:solidFill>
                  </a:tcPr>
                </a:tc>
                <a:tc>
                  <a:txBody>
                    <a:bodyPr/>
                    <a:lstStyle/>
                    <a:p>
                      <a:pPr algn="ctr" fontAlgn="b"/>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3028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extLst>
                  <a:ext uri="{0D108BD9-81ED-4DB2-BD59-A6C34878D82A}">
                    <a16:rowId xmlns:a16="http://schemas.microsoft.com/office/drawing/2014/main" val="1000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23 YIL HİZMET SÜRESİ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55</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55</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02"/>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ALT BÖLGE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102</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3"/>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AYNI 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118</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0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BECAYİŞ</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20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27</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0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BOŞANMA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06"/>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CAN GÜVENLİĞİ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0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ÇOCUĞUNUN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0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DİSİPLİN SORUŞTURMASI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0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DÖNEM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321</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16</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136</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495</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1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EŞ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282</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158</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98</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569</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1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GEÇİCİ GÖREVİNİN KALDIRILMASI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2"/>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GÖREVİNİN DEVAMI (MAHKEME KAR. VE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3"/>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 (DÖNEM VE MAZERET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112</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9088" marR="9088" marT="9088" marB="0" anchor="ctr">
                    <a:solidFill>
                      <a:schemeClr val="accent1">
                        <a:lumMod val="40000"/>
                        <a:lumOff val="60000"/>
                      </a:schemeClr>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37</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206</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1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44</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1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MAZERETİN SONA ERMESİ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088" marR="9088" marT="9088" marB="0" anchor="ctr">
                    <a:solidFill>
                      <a:schemeClr val="accent1">
                        <a:lumMod val="40000"/>
                        <a:lumOff val="60000"/>
                      </a:schemeClr>
                    </a:solidFill>
                  </a:tcPr>
                </a:tc>
                <a:tc>
                  <a:txBody>
                    <a:bodyPr/>
                    <a:lstStyle/>
                    <a:p>
                      <a:pPr algn="ctr" fontAlgn="b"/>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16"/>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 (76.MAD. MEMUR VE YÖNETMELİK DIŞI DKMP)</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357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511</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32</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232</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137</a:t>
                      </a: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1167</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1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OLAĞANÜSTÜ VE ÖZEL DURUM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103</a:t>
                      </a: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32</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55</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190</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1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SAĞLIK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44</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29</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9088" marR="9088" marT="9088" marB="0" anchor="ctr">
                    <a:solidFill>
                      <a:schemeClr val="accent1">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088" marR="9088" marT="9088" marB="0" anchor="ctr">
                    <a:solidFill>
                      <a:schemeClr val="accent1">
                        <a:lumMod val="40000"/>
                        <a:lumOff val="60000"/>
                      </a:schemeClr>
                    </a:solidFill>
                  </a:tcPr>
                </a:tc>
                <a:extLst>
                  <a:ext uri="{0D108BD9-81ED-4DB2-BD59-A6C34878D82A}">
                    <a16:rowId xmlns:a16="http://schemas.microsoft.com/office/drawing/2014/main" val="1002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UNVAN DEĞİŞİKLİĞİ-NAKİL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088" marR="9088" marT="9088" marB="0" anchor="ctr">
                    <a:solidFill>
                      <a:schemeClr val="accent3">
                        <a:lumMod val="40000"/>
                        <a:lumOff val="60000"/>
                      </a:schemeClr>
                    </a:solidFill>
                  </a:tcPr>
                </a:tc>
                <a:extLst>
                  <a:ext uri="{0D108BD9-81ED-4DB2-BD59-A6C34878D82A}">
                    <a16:rowId xmlns:a16="http://schemas.microsoft.com/office/drawing/2014/main" val="10021"/>
                  </a:ext>
                </a:extLst>
              </a:tr>
            </a:tbl>
          </a:graphicData>
        </a:graphic>
      </p:graphicFrame>
      <p:sp>
        <p:nvSpPr>
          <p:cNvPr id="6" name="Başlık 1"/>
          <p:cNvSpPr txBox="1">
            <a:spLocks/>
          </p:cNvSpPr>
          <p:nvPr/>
        </p:nvSpPr>
        <p:spPr>
          <a:xfrm>
            <a:off x="1475656" y="260648"/>
            <a:ext cx="6724568"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rgbClr val="C00000"/>
                </a:solidFill>
                <a:latin typeface="Times New Roman" panose="02020603050405020304" pitchFamily="18" charset="0"/>
                <a:cs typeface="Times New Roman" panose="02020603050405020304" pitchFamily="18" charset="0"/>
              </a:rPr>
              <a:t>KURUM İÇİ YER DEĞİŞİKLİĞİ - 2023</a:t>
            </a:r>
          </a:p>
        </p:txBody>
      </p:sp>
    </p:spTree>
    <p:extLst>
      <p:ext uri="{BB962C8B-B14F-4D97-AF65-F5344CB8AC3E}">
        <p14:creationId xmlns:p14="http://schemas.microsoft.com/office/powerpoint/2010/main" val="27861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68271686"/>
              </p:ext>
            </p:extLst>
          </p:nvPr>
        </p:nvGraphicFramePr>
        <p:xfrm>
          <a:off x="395534" y="1700807"/>
          <a:ext cx="8280922" cy="4812125"/>
        </p:xfrm>
        <a:graphic>
          <a:graphicData uri="http://schemas.openxmlformats.org/drawingml/2006/table">
            <a:tbl>
              <a:tblPr>
                <a:tableStyleId>{5C22544A-7EE6-4342-B048-85BDC9FD1C3A}</a:tableStyleId>
              </a:tblPr>
              <a:tblGrid>
                <a:gridCol w="1707940">
                  <a:extLst>
                    <a:ext uri="{9D8B030D-6E8A-4147-A177-3AD203B41FA5}">
                      <a16:colId xmlns:a16="http://schemas.microsoft.com/office/drawing/2014/main" val="20000"/>
                    </a:ext>
                  </a:extLst>
                </a:gridCol>
                <a:gridCol w="825368">
                  <a:extLst>
                    <a:ext uri="{9D8B030D-6E8A-4147-A177-3AD203B41FA5}">
                      <a16:colId xmlns:a16="http://schemas.microsoft.com/office/drawing/2014/main" val="20001"/>
                    </a:ext>
                  </a:extLst>
                </a:gridCol>
                <a:gridCol w="113910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
                  <a:extLst>
                    <a:ext uri="{9D8B030D-6E8A-4147-A177-3AD203B41FA5}">
                      <a16:colId xmlns:a16="http://schemas.microsoft.com/office/drawing/2014/main" val="20004"/>
                    </a:ext>
                  </a:extLst>
                </a:gridCol>
                <a:gridCol w="1755905">
                  <a:extLst>
                    <a:ext uri="{9D8B030D-6E8A-4147-A177-3AD203B41FA5}">
                      <a16:colId xmlns:a16="http://schemas.microsoft.com/office/drawing/2014/main" val="20005"/>
                    </a:ext>
                  </a:extLst>
                </a:gridCol>
                <a:gridCol w="1046011">
                  <a:extLst>
                    <a:ext uri="{9D8B030D-6E8A-4147-A177-3AD203B41FA5}">
                      <a16:colId xmlns:a16="http://schemas.microsoft.com/office/drawing/2014/main" val="20006"/>
                    </a:ext>
                  </a:extLst>
                </a:gridCol>
                <a:gridCol w="942500">
                  <a:extLst>
                    <a:ext uri="{9D8B030D-6E8A-4147-A177-3AD203B41FA5}">
                      <a16:colId xmlns:a16="http://schemas.microsoft.com/office/drawing/2014/main" val="20007"/>
                    </a:ext>
                  </a:extLst>
                </a:gridCol>
              </a:tblGrid>
              <a:tr h="903191">
                <a:tc gridSpan="8">
                  <a:txBody>
                    <a:bodyPr/>
                    <a:lstStyle/>
                    <a:p>
                      <a:pPr algn="ctr" fontAlgn="ctr"/>
                      <a:r>
                        <a:rPr lang="tr-TR" sz="3600" b="1" u="none" strike="noStrike" dirty="0">
                          <a:solidFill>
                            <a:srgbClr val="C00000"/>
                          </a:solidFill>
                          <a:effectLst/>
                          <a:latin typeface="Times New Roman" panose="02020603050405020304" pitchFamily="18" charset="0"/>
                          <a:cs typeface="Times New Roman" panose="02020603050405020304" pitchFamily="18" charset="0"/>
                        </a:rPr>
                        <a:t>2023 YILINDA TESİS EDİLEN İŞLEMLER</a:t>
                      </a:r>
                      <a:endParaRPr lang="tr-TR" sz="36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53954">
                <a:tc>
                  <a:txBody>
                    <a:bodyPr/>
                    <a:lstStyle/>
                    <a:p>
                      <a:pPr algn="l" fontAlgn="ctr"/>
                      <a:r>
                        <a:rPr lang="tr-TR" sz="1400" b="1" u="none" strike="noStrike" dirty="0">
                          <a:effectLst/>
                          <a:latin typeface="Times New Roman" panose="02020603050405020304" pitchFamily="18" charset="0"/>
                          <a:cs typeface="Times New Roman" panose="02020603050405020304" pitchFamily="18" charset="0"/>
                        </a:rPr>
                        <a:t>YAPILAN İŞLENLER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MEMUR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MÜHENDİS</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SAĞLIK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endParaRPr lang="tr-T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TEKNİK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i="0" u="none" strike="noStrike" dirty="0">
                          <a:solidFill>
                            <a:schemeClr val="dk1"/>
                          </a:solidFill>
                          <a:effectLst/>
                          <a:latin typeface="Times New Roman" panose="02020603050405020304" pitchFamily="18" charset="0"/>
                          <a:cs typeface="Times New Roman" panose="02020603050405020304" pitchFamily="18" charset="0"/>
                        </a:rPr>
                        <a:t>VET.HEK.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GENEL 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433004">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1640</a:t>
                      </a:r>
                    </a:p>
                  </a:txBody>
                  <a:tcPr marL="9525" marR="9525" marT="9525" marB="0" anchor="ctr">
                    <a:solidFill>
                      <a:schemeClr val="accent2">
                        <a:lumMod val="40000"/>
                        <a:lumOff val="60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2306</a:t>
                      </a:r>
                    </a:p>
                  </a:txBody>
                  <a:tcPr marL="9525" marR="9525" marT="9525" marB="0" anchor="ctr">
                    <a:solidFill>
                      <a:schemeClr val="accent2">
                        <a:lumMod val="40000"/>
                        <a:lumOff val="60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297</a:t>
                      </a:r>
                    </a:p>
                  </a:txBody>
                  <a:tcPr marL="9525" marR="9525" marT="9525" marB="0" anchor="ctr">
                    <a:solidFill>
                      <a:schemeClr val="accent2">
                        <a:lumMod val="40000"/>
                        <a:lumOff val="60000"/>
                      </a:schemeClr>
                    </a:solidFill>
                  </a:tcPr>
                </a:tc>
                <a:tc>
                  <a:txBody>
                    <a:bodyPr/>
                    <a:lstStyle/>
                    <a:p>
                      <a:endParaRPr lang="tr-TR"/>
                    </a:p>
                  </a:txBody>
                  <a:tcPr marL="9525" marR="9525" marT="9525" marB="0" anchor="ctr">
                    <a:solidFill>
                      <a:schemeClr val="accent2">
                        <a:lumMod val="40000"/>
                        <a:lumOff val="60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501</a:t>
                      </a:r>
                    </a:p>
                  </a:txBody>
                  <a:tcPr marL="9525" marR="9525" marT="9525" marB="0" anchor="ctr">
                    <a:solidFill>
                      <a:schemeClr val="accent2">
                        <a:lumMod val="40000"/>
                        <a:lumOff val="60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582</a:t>
                      </a:r>
                    </a:p>
                  </a:txBody>
                  <a:tcPr marL="9525" marR="9525" marT="9525" marB="0" anchor="ctr">
                    <a:solidFill>
                      <a:schemeClr val="accent2">
                        <a:lumMod val="40000"/>
                        <a:lumOff val="60000"/>
                      </a:schemeClr>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5326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2"/>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AÇIKTAN ATAMA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688</a:t>
                      </a: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227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solidFill>
                      <a:schemeClr val="accent1">
                        <a:lumMod val="40000"/>
                        <a:lumOff val="60000"/>
                      </a:schemeClr>
                    </a:solidFill>
                  </a:tcPr>
                </a:tc>
                <a:tc>
                  <a:txBody>
                    <a:bodyPr/>
                    <a:lstStyle/>
                    <a:p>
                      <a:endParaRPr lang="tr-T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solidFill>
                      <a:schemeClr val="accent1">
                        <a:lumMod val="40000"/>
                        <a:lumOff val="60000"/>
                      </a:schemeClr>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1121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a:t>
                      </a:r>
                      <a:r>
                        <a:rPr lang="tr-TR" sz="1400" u="none" strike="noStrike" dirty="0">
                          <a:solidFill>
                            <a:schemeClr val="tx1"/>
                          </a:solidFill>
                          <a:effectLst/>
                          <a:latin typeface="Times New Roman" panose="02020603050405020304" pitchFamily="18" charset="0"/>
                          <a:cs typeface="Times New Roman" panose="02020603050405020304" pitchFamily="18" charset="0"/>
                        </a:rPr>
                        <a:t>ATAMA</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520</a:t>
                      </a: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solidFill>
                      <a:schemeClr val="accent6">
                        <a:lumMod val="40000"/>
                        <a:lumOff val="60000"/>
                      </a:schemeClr>
                    </a:solidFill>
                  </a:tcPr>
                </a:tc>
                <a:tc>
                  <a:txBody>
                    <a:bodyPr/>
                    <a:lstStyle/>
                    <a:p>
                      <a:endParaRPr lang="tr-T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44</a:t>
                      </a: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solidFill>
                      <a:schemeClr val="accent6">
                        <a:lumMod val="40000"/>
                        <a:lumOff val="60000"/>
                      </a:schemeClr>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629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YER DEĞİŞİKLİĞİ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405</a:t>
                      </a: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1682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107</a:t>
                      </a:r>
                    </a:p>
                  </a:txBody>
                  <a:tcPr marL="9525" marR="9525" marT="9525" marB="0" anchor="ctr">
                    <a:solidFill>
                      <a:schemeClr val="accent1">
                        <a:lumMod val="40000"/>
                        <a:lumOff val="60000"/>
                      </a:schemeClr>
                    </a:solidFill>
                  </a:tcPr>
                </a:tc>
                <a:tc>
                  <a:txBody>
                    <a:bodyPr/>
                    <a:lstStyle/>
                    <a:p>
                      <a:endParaRPr lang="tr-T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333</a:t>
                      </a:r>
                    </a:p>
                  </a:txBody>
                  <a:tcPr marL="9525" marR="9525" marT="9525" marB="0" anchor="ctr">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514</a:t>
                      </a:r>
                    </a:p>
                  </a:txBody>
                  <a:tcPr marL="9525" marR="9525" marT="9525" marB="0" anchor="ctr">
                    <a:solidFill>
                      <a:schemeClr val="accent1">
                        <a:lumMod val="40000"/>
                        <a:lumOff val="60000"/>
                      </a:schemeClr>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3041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NAKLEN KURUMLARARASI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27</a:t>
                      </a: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72</a:t>
                      </a:r>
                    </a:p>
                    <a:p>
                      <a:pPr algn="ctr"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endParaRPr lang="tr-TR" dirty="0"/>
                    </a:p>
                  </a:txBody>
                  <a:tcPr marL="9525" marR="9525" marT="9525" marB="0" anchor="ctr">
                    <a:solidFill>
                      <a:schemeClr val="accent6">
                        <a:lumMod val="40000"/>
                        <a:lumOff val="60000"/>
                      </a:schemeClr>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ctr">
                    <a:solidFill>
                      <a:schemeClr val="accent6">
                        <a:lumMod val="40000"/>
                        <a:lumOff val="60000"/>
                      </a:schemeClr>
                    </a:solidFill>
                  </a:tcPr>
                </a:tc>
                <a:tc>
                  <a:txBody>
                    <a:bodyPr/>
                    <a:lstStyle/>
                    <a:p>
                      <a:pPr algn="ctr"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490</a:t>
                      </a:r>
                    </a:p>
                    <a:p>
                      <a:pPr algn="ctr" fontAlgn="ct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pic>
        <p:nvPicPr>
          <p:cNvPr id="7" name="Resim 6">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325302" cy="1325302"/>
          </a:xfrm>
          <a:prstGeom prst="rect">
            <a:avLst/>
          </a:prstGeom>
        </p:spPr>
      </p:pic>
    </p:spTree>
    <p:extLst>
      <p:ext uri="{BB962C8B-B14F-4D97-AF65-F5344CB8AC3E}">
        <p14:creationId xmlns:p14="http://schemas.microsoft.com/office/powerpoint/2010/main" val="397815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Unvan değişikliği suretiyle yapılan atamalar (Madde 19)</a:t>
            </a:r>
          </a:p>
          <a:p>
            <a:pPr marL="0" indent="0" algn="ctr">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Yönetmelikte belirtilen il müdürü hariç diğer yöneticilerden kendi istekleri ile görevden ayrılmak isteyenler halen çalıştıkları yerde bir yıl çalışmak şartıyla yönetmelik hükümlerine bağlı kalmaksızın mevcut veya başka hizmet bölgelerine atanabilirler.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95759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Hizmet gereği yapılabilecek yer değiştirmeler (Madde 20)</a:t>
            </a: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Haklarında adli veya idari soruşturma yürütülenlerden soruşturma sonucunda bulundukları yerde görev yapmalarında sakınca görülenlerin hizmet biriminin teklifi ile görev yerleri değiştirilir.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57802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Karşılıklı yer değiştirme suretiyle atama (Madde 23)</a:t>
            </a:r>
          </a:p>
          <a:p>
            <a:pPr marL="0" indent="0" algn="just">
              <a:buNone/>
            </a:pPr>
            <a:endParaRPr lang="tr-TR" sz="2500"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Aynı norma tabi olan personel, bulunduğu yerde en az bir yıl çalışmaları kaydıyla bir defaya mahsus olmak üzere karşılıklı olarak yerleri değiştirilebilir. Kuruluşlara atama yapılabilmesi için atanılacak kuruluşun atanma şartlarını taşıması gerekir.</a:t>
            </a:r>
            <a:r>
              <a:rPr lang="tr-TR" sz="2500" dirty="0"/>
              <a:t>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630223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latin typeface="Times New Roman" panose="02020603050405020304" pitchFamily="18" charset="0"/>
                <a:cs typeface="Times New Roman" panose="02020603050405020304" pitchFamily="18" charset="0"/>
              </a:rPr>
              <a:t>Hüküm Bulunmayan Hallerde</a:t>
            </a:r>
          </a:p>
          <a:p>
            <a:pPr marL="0" indent="0" algn="ctr">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Bakanlığımız Taşra Personelinin Yer Değiştirme Suretiyle atanmalarına ilişkin yönetmelikte hüküm bulunmayan hallerde ise Genel Yönetmelik hükümleri uygulanır.</a:t>
            </a:r>
          </a:p>
          <a:p>
            <a:pPr marL="0" indent="0" algn="just">
              <a:buNone/>
            </a:pPr>
            <a:endParaRPr lang="tr-TR" sz="2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940590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fontScale="92500"/>
          </a:bodyPr>
          <a:lstStyle/>
          <a:p>
            <a:pPr marL="0" indent="0" algn="ctr">
              <a:buNone/>
            </a:pPr>
            <a:r>
              <a:rPr lang="tr-TR" sz="2700" b="1" dirty="0">
                <a:latin typeface="Times New Roman" panose="02020603050405020304" pitchFamily="18" charset="0"/>
                <a:cs typeface="Times New Roman" panose="02020603050405020304" pitchFamily="18" charset="0"/>
              </a:rPr>
              <a:t>Yer Değiştirme Suretiyle Atamalarda Dikkat Edilecek Hususlar (Madde 9)</a:t>
            </a:r>
          </a:p>
          <a:p>
            <a:pPr marL="0" indent="0" algn="ctr">
              <a:buNone/>
            </a:pPr>
            <a:endParaRPr lang="tr-TR" sz="2700" b="1"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İlgili mevzuatı uyarınca zorunlu yer değiştirmeye tabi tutulan eğitim ve öğretim hizmetleri sınıfı, mülki idare amirliği hizmetleri sınıfı, jandarma hizmetleri sınıfı, sahil güvenlik hizmetleri sınıfı ve emniyet hizmetleri sınıfına giren memurlar, Türk Silahlı Kuvvetlerine mensup subay ve astsubay, uzman jandarma ve uzman erbaşlar ile hakim ve savcıların görev süresiyle sınırlı olmak üzere atandıkları yere, memur olan eşinin atanmasında mevzuat uyarınca yürürlüğe konulan </a:t>
            </a:r>
            <a:r>
              <a:rPr lang="tr-TR" sz="2400" b="1" dirty="0">
                <a:latin typeface="Times New Roman" panose="02020603050405020304" pitchFamily="18" charset="0"/>
                <a:cs typeface="Times New Roman" panose="02020603050405020304" pitchFamily="18" charset="0"/>
              </a:rPr>
              <a:t>norm kadro sayılarına ilişkin hükümler uygulanmaz.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305112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a:bodyPr>
          <a:lstStyle/>
          <a:p>
            <a:pPr marL="0" indent="0" algn="ctr">
              <a:buNone/>
            </a:pPr>
            <a:r>
              <a:rPr lang="tr-TR" sz="2500" b="1" dirty="0">
                <a:latin typeface="Times New Roman" panose="02020603050405020304" pitchFamily="18" charset="0"/>
                <a:cs typeface="Times New Roman" panose="02020603050405020304" pitchFamily="18" charset="0"/>
              </a:rPr>
              <a:t>Memurun İsteği Üzerine Yapılabilecek Yer Değiştirmeler (Madde 12)</a:t>
            </a:r>
          </a:p>
          <a:p>
            <a:pPr marL="0" indent="0" algn="ctr">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500" dirty="0">
                <a:latin typeface="Times New Roman" panose="02020603050405020304" pitchFamily="18" charset="0"/>
                <a:cs typeface="Times New Roman" panose="02020603050405020304" pitchFamily="18" charset="0"/>
              </a:rPr>
              <a:t>Personelin sağlık, aile birliği ve can güvenliği mazeretinin belgelendirilmesi halinde, hizmet bölgelerindeki ve/veya hizmet alanlarındaki zorunlu çalışma süreleri tamamlanmadan memurun isteği üzerine yer değiştirme suretiyle ataması yapılabilir.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144971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latin typeface="Times New Roman" panose="02020603050405020304" pitchFamily="18" charset="0"/>
                <a:cs typeface="Times New Roman" panose="02020603050405020304" pitchFamily="18" charset="0"/>
              </a:rPr>
              <a:t>Sağlık mazereti (Madde 13)</a:t>
            </a:r>
          </a:p>
          <a:p>
            <a:pPr marL="0" indent="0">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200" dirty="0">
                <a:latin typeface="Times New Roman" panose="02020603050405020304" pitchFamily="18" charset="0"/>
                <a:cs typeface="Times New Roman" panose="02020603050405020304" pitchFamily="18" charset="0"/>
              </a:rPr>
              <a:t>Memurun</a:t>
            </a:r>
            <a:r>
              <a:rPr lang="tr-TR" sz="25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sağlık mazeretine </a:t>
            </a:r>
            <a:r>
              <a:rPr lang="tr-TR" sz="2200" dirty="0">
                <a:latin typeface="Times New Roman" panose="02020603050405020304" pitchFamily="18" charset="0"/>
                <a:cs typeface="Times New Roman" panose="02020603050405020304" pitchFamily="18" charset="0"/>
              </a:rPr>
              <a:t>dayanarak yer değiştirme talebinde bulunabilmesi için; kendisi, eşi, annesi, babası, bakmakla yükümlü olduğu çocukları ve yargı kararı ile vasi tayin edildiği kardeşinin hastalığının </a:t>
            </a:r>
            <a:r>
              <a:rPr lang="tr-TR" sz="2200" b="1" dirty="0">
                <a:latin typeface="Times New Roman" panose="02020603050405020304" pitchFamily="18" charset="0"/>
                <a:cs typeface="Times New Roman" panose="02020603050405020304" pitchFamily="18" charset="0"/>
              </a:rPr>
              <a:t>görev yaptığı yerde tedavisinin mümkün olmadığı veya mevcut görev yerinin söz konusu kişilerin sağlık durumunu tehlikeye düşüreceğini</a:t>
            </a:r>
            <a:r>
              <a:rPr lang="tr-TR" sz="2200" dirty="0">
                <a:latin typeface="Times New Roman" panose="02020603050405020304" pitchFamily="18" charset="0"/>
                <a:cs typeface="Times New Roman" panose="02020603050405020304" pitchFamily="18" charset="0"/>
              </a:rPr>
              <a:t> </a:t>
            </a:r>
            <a:r>
              <a:rPr lang="tr-TR" sz="2200" i="1" dirty="0">
                <a:latin typeface="Times New Roman" panose="02020603050405020304" pitchFamily="18" charset="0"/>
                <a:cs typeface="Times New Roman" panose="02020603050405020304" pitchFamily="18" charset="0"/>
              </a:rPr>
              <a:t>eğitim ve araştırma hastanesi veya üniversite hastanesinden </a:t>
            </a:r>
            <a:r>
              <a:rPr lang="tr-TR" sz="2200" dirty="0">
                <a:latin typeface="Times New Roman" panose="02020603050405020304" pitchFamily="18" charset="0"/>
                <a:cs typeface="Times New Roman" panose="02020603050405020304" pitchFamily="18" charset="0"/>
              </a:rPr>
              <a:t>alınacak </a:t>
            </a:r>
            <a:r>
              <a:rPr lang="tr-TR" sz="2200" b="1" dirty="0">
                <a:latin typeface="Times New Roman" panose="02020603050405020304" pitchFamily="18" charset="0"/>
                <a:cs typeface="Times New Roman" panose="02020603050405020304" pitchFamily="18" charset="0"/>
              </a:rPr>
              <a:t>sağlık kurulu raporu ile belgelendirmesi </a:t>
            </a:r>
            <a:r>
              <a:rPr lang="tr-TR" sz="2200" dirty="0">
                <a:latin typeface="Times New Roman" panose="02020603050405020304" pitchFamily="18" charset="0"/>
                <a:cs typeface="Times New Roman" panose="02020603050405020304" pitchFamily="18" charset="0"/>
              </a:rPr>
              <a:t>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04561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Öğrenim şartı: 657 sayılı Kanunun 41 inci maddesindeki öğrenim şartlarını taşımak</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276634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Autofit/>
          </a:bodyPr>
          <a:lstStyle/>
          <a:p>
            <a:pPr marL="0" indent="0" algn="ctr">
              <a:buNone/>
            </a:pPr>
            <a:r>
              <a:rPr lang="tr-TR" sz="2000" b="1" dirty="0">
                <a:latin typeface="Times New Roman" panose="02020603050405020304" pitchFamily="18" charset="0"/>
                <a:cs typeface="Times New Roman" panose="02020603050405020304" pitchFamily="18" charset="0"/>
              </a:rPr>
              <a:t>Engellilik Durumuna Bağlı Yer Değişikliği (Madde EK-3)</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İlgili mevzuatına göre alınan sağlık kurulu raporunda </a:t>
            </a:r>
            <a:r>
              <a:rPr lang="tr-TR" sz="2000" b="1" dirty="0">
                <a:latin typeface="Times New Roman" panose="02020603050405020304" pitchFamily="18" charset="0"/>
                <a:cs typeface="Times New Roman" panose="02020603050405020304" pitchFamily="18" charset="0"/>
              </a:rPr>
              <a:t>en az yüzde kırk oranında engelli olduğu belirtilen memurlar</a:t>
            </a:r>
            <a:r>
              <a:rPr lang="tr-TR" sz="2000" dirty="0">
                <a:latin typeface="Times New Roman" panose="02020603050405020304" pitchFamily="18" charset="0"/>
                <a:cs typeface="Times New Roman" panose="02020603050405020304" pitchFamily="18" charset="0"/>
              </a:rPr>
              <a:t> ile </a:t>
            </a:r>
            <a:r>
              <a:rPr lang="tr-TR" sz="2000" b="1" dirty="0">
                <a:latin typeface="Times New Roman" panose="02020603050405020304" pitchFamily="18" charset="0"/>
                <a:cs typeface="Times New Roman" panose="02020603050405020304" pitchFamily="18" charset="0"/>
              </a:rPr>
              <a:t>ağır engelli raporlu eşi veya bakmakla yükümlü olduğu birinci derece kan hısımları bulunan memurlar</a:t>
            </a:r>
            <a:r>
              <a:rPr lang="tr-TR" sz="2000" dirty="0">
                <a:latin typeface="Times New Roman" panose="02020603050405020304" pitchFamily="18" charset="0"/>
                <a:cs typeface="Times New Roman" panose="02020603050405020304" pitchFamily="18" charset="0"/>
              </a:rPr>
              <a:t> engellilik durumundan kaynaklanan gerekçelere dayalı olarak yer değiştirme talebinde bulunabilir. </a:t>
            </a:r>
          </a:p>
          <a:p>
            <a:pPr algn="just"/>
            <a:r>
              <a:rPr lang="tr-TR" sz="2000" dirty="0">
                <a:latin typeface="Times New Roman" panose="02020603050405020304" pitchFamily="18" charset="0"/>
                <a:cs typeface="Times New Roman" panose="02020603050405020304" pitchFamily="18" charset="0"/>
              </a:rPr>
              <a:t>Memurun kendisinin veya birlikte yaşadığı eşi ve bakmakla yükümlü olduğu çocuklarının engellilik durumunun tedavisi sebebiyle yer değişikliğini talep etmesi halinde, yer değiştirme suretiyle atama yapılacak yerin, memurun ve bu fıkra kapsamındaki yakınlarının engellilik durumuna uygun olması esastır. </a:t>
            </a:r>
          </a:p>
          <a:p>
            <a:pPr algn="just"/>
            <a:endParaRPr lang="tr-TR" sz="800" dirty="0">
              <a:hlinkClick r:id="rId3" action="ppaction://hlinkfile"/>
            </a:endParaRPr>
          </a:p>
          <a:p>
            <a:pPr algn="just"/>
            <a:r>
              <a:rPr lang="tr-TR" sz="700" dirty="0">
                <a:hlinkClick r:id="rId3" action="ppaction://hlinkfile"/>
              </a:rPr>
              <a:t>ERİŞKİNLER İÇİN ENGELLİLİK DEĞERLENDİRMESİ.pdf</a:t>
            </a:r>
            <a:endParaRPr lang="tr-TR" sz="700" dirty="0"/>
          </a:p>
          <a:p>
            <a:pPr algn="just"/>
            <a:r>
              <a:rPr lang="tr-TR" sz="700" dirty="0">
                <a:hlinkClick r:id="rId4" action="ppaction://hlinkfile"/>
              </a:rPr>
              <a:t>ÇOCUKLAR İÇİN ÖZEL GEREKSİNİM DEĞERLENDİRMESİ.pdf</a:t>
            </a:r>
            <a:endParaRPr lang="tr-TR" sz="700" dirty="0"/>
          </a:p>
          <a:p>
            <a:pPr algn="just"/>
            <a:r>
              <a:rPr lang="tr-TR" sz="700" dirty="0">
                <a:hlinkClick r:id="rId5" action="ppaction://hlinkfile"/>
              </a:rPr>
              <a:t>Ek-3.pdf</a:t>
            </a:r>
            <a:endParaRPr lang="tr-TR" sz="7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834809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fontScale="92500" lnSpcReduction="10000"/>
          </a:bodyPr>
          <a:lstStyle/>
          <a:p>
            <a:pPr marL="0" indent="0" algn="ctr">
              <a:buNone/>
            </a:pPr>
            <a:r>
              <a:rPr lang="tr-TR" sz="2500" b="1" dirty="0">
                <a:latin typeface="Times New Roman" panose="02020603050405020304" pitchFamily="18" charset="0"/>
                <a:cs typeface="Times New Roman" panose="02020603050405020304" pitchFamily="18" charset="0"/>
              </a:rPr>
              <a:t>Aile Birliği Mazereti (Madde 14)</a:t>
            </a:r>
          </a:p>
          <a:p>
            <a:pPr marL="0" indent="0" algn="just">
              <a:buNone/>
            </a:pPr>
            <a:endParaRPr lang="tr-TR" sz="2500" dirty="0">
              <a:latin typeface="Times New Roman" panose="02020603050405020304" pitchFamily="18" charset="0"/>
              <a:cs typeface="Times New Roman" panose="02020603050405020304" pitchFamily="18" charset="0"/>
            </a:endParaRPr>
          </a:p>
          <a:p>
            <a:pPr algn="just"/>
            <a:r>
              <a:rPr lang="tr-TR" sz="2300" dirty="0">
                <a:latin typeface="Times New Roman" panose="02020603050405020304" pitchFamily="18" charset="0"/>
                <a:cs typeface="Times New Roman" panose="02020603050405020304" pitchFamily="18" charset="0"/>
              </a:rPr>
              <a:t>Kamu personeli olan eşin yer değiştirme imkanının olmaması veya zorunlu yer değiştirmeye tabi bir görevde bulunması sebebiyle bu kapsamdaki eşin bulunduğu yere,</a:t>
            </a:r>
          </a:p>
          <a:p>
            <a:pPr algn="just"/>
            <a:r>
              <a:rPr lang="tr-TR" sz="2300" dirty="0">
                <a:latin typeface="Times New Roman" panose="02020603050405020304" pitchFamily="18" charset="0"/>
                <a:cs typeface="Times New Roman" panose="02020603050405020304" pitchFamily="18" charset="0"/>
              </a:rPr>
              <a:t>Eşler farklı kurumlarda çalışıyor ise koordinasyon sağlanmak suretiyle her iki kurumun da öncelikli ihtiyacının bulunduğu yere,</a:t>
            </a:r>
          </a:p>
          <a:p>
            <a:pPr algn="just"/>
            <a:r>
              <a:rPr lang="tr-TR" sz="2300" dirty="0">
                <a:latin typeface="Times New Roman" panose="02020603050405020304" pitchFamily="18" charset="0"/>
                <a:cs typeface="Times New Roman" panose="02020603050405020304" pitchFamily="18" charset="0"/>
              </a:rPr>
              <a:t>Eşi son iki yıl içerisinde 360 gün SGK primi ödemek suretiyle çalışıyor olması halinde eşin bulunduğu yere,</a:t>
            </a:r>
          </a:p>
          <a:p>
            <a:pPr algn="just"/>
            <a:r>
              <a:rPr lang="tr-TR" sz="2300" dirty="0">
                <a:latin typeface="Times New Roman" panose="02020603050405020304" pitchFamily="18" charset="0"/>
                <a:cs typeface="Times New Roman" panose="02020603050405020304" pitchFamily="18" charset="0"/>
              </a:rPr>
              <a:t>Milletvekili, belediye başkanı, noter, muhtar olan eşlerinin bulunduğu yere,</a:t>
            </a:r>
          </a:p>
          <a:p>
            <a:pPr marL="0" indent="0" algn="just">
              <a:buNone/>
            </a:pPr>
            <a:r>
              <a:rPr lang="tr-TR" sz="2300" dirty="0">
                <a:latin typeface="Times New Roman" panose="02020603050405020304" pitchFamily="18" charset="0"/>
                <a:cs typeface="Times New Roman" panose="02020603050405020304" pitchFamily="18" charset="0"/>
              </a:rPr>
              <a:t>      atanmaları suretiyle aile birliği sağlanabilir.</a:t>
            </a:r>
          </a:p>
          <a:p>
            <a:pPr algn="just"/>
            <a:endParaRPr lang="tr-TR" sz="23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95520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latin typeface="Times New Roman" panose="02020603050405020304" pitchFamily="18" charset="0"/>
                <a:cs typeface="Times New Roman" panose="02020603050405020304" pitchFamily="18" charset="0"/>
              </a:rPr>
              <a:t>Can Güvenliği Mazereti (Madde 14/A)</a:t>
            </a:r>
          </a:p>
          <a:p>
            <a:pPr marL="0" indent="0" algn="just">
              <a:buNone/>
            </a:pPr>
            <a:endParaRPr lang="tr-TR" sz="2500" dirty="0">
              <a:latin typeface="Times New Roman" panose="02020603050405020304" pitchFamily="18" charset="0"/>
              <a:cs typeface="Times New Roman" panose="02020603050405020304" pitchFamily="18" charset="0"/>
            </a:endParaRPr>
          </a:p>
          <a:p>
            <a:pPr marL="0" indent="0" algn="just">
              <a:buNone/>
            </a:pPr>
            <a:r>
              <a:rPr lang="tr-TR" sz="2300" dirty="0">
                <a:latin typeface="Times New Roman" panose="02020603050405020304" pitchFamily="18" charset="0"/>
                <a:cs typeface="Times New Roman" panose="02020603050405020304" pitchFamily="18" charset="0"/>
              </a:rPr>
              <a:t>Memurun can güvenliği mazeretine dayanarak yer değiştirme talebinde bulunabilmesi için; kendisinin, eşinin veya bakmakla yükümlü olduğu çocuklarından birinin bulunduğu yerde kalmasının can güvenliğini tehdit altında bırakacağının adli veya mülki idari makamlarından alınacak belgeyle belgelendirmesi 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82861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Autofit/>
          </a:bodyPr>
          <a:lstStyle/>
          <a:p>
            <a:pPr marL="0" indent="0" algn="ctr">
              <a:buNone/>
            </a:pPr>
            <a:r>
              <a:rPr lang="tr-TR" sz="2000" b="1" dirty="0">
                <a:latin typeface="Times New Roman" panose="02020603050405020304" pitchFamily="18" charset="0"/>
                <a:cs typeface="Times New Roman" panose="02020603050405020304" pitchFamily="18" charset="0"/>
              </a:rPr>
              <a:t>Terör Eylemleri Etkisi Mazereti (Madde EK-2)</a:t>
            </a:r>
          </a:p>
          <a:p>
            <a:pPr marL="0" indent="0" algn="just">
              <a:buNone/>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Terör eylemleri etkisi ve sebebiyle şehit olan veya çalışamayacak derecede malul olan ya da malul olup da çalışabilir durumda olan kamu görevlileri ile er ve erbaşların, Devlet memuru olarak görev yapan eş ve çocukları ile anne, baba ve kardeşlerinin; çalıştıkları kurum veya kuruluşların hizmet birimleri olan yerlere münhasır olmak üzere, aynı kurum içinde yer değiştirme suretiyle atanma talepleri, bu durumlarının ilgili makamlarca belgelendirilmiş olması kaydıyla, kadro imkanları da dikkate alınmak suretiyle bu Yönetmelikteki kısıtlayıcı hükümlere bakılmaksızın öncelikle yerine getirilir.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090565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buNone/>
            </a:pPr>
            <a:endParaRPr lang="tr-TR" sz="2500" b="1" dirty="0"/>
          </a:p>
          <a:p>
            <a:pPr marL="0" indent="0" algn="just">
              <a:buNone/>
            </a:pPr>
            <a:endParaRPr lang="tr-TR" sz="3600" dirty="0"/>
          </a:p>
          <a:p>
            <a:pPr marL="0" indent="0" algn="ctr">
              <a:buNone/>
            </a:pPr>
            <a:r>
              <a:rPr lang="tr-TR" sz="6600" b="1" dirty="0">
                <a:latin typeface="Times New Roman" panose="02020603050405020304" pitchFamily="18" charset="0"/>
                <a:cs typeface="Times New Roman" panose="02020603050405020304" pitchFamily="18" charset="0"/>
              </a:rPr>
              <a:t>TEŞEKKÜRLER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23928" y="1254181"/>
            <a:ext cx="1613334" cy="1613334"/>
          </a:xfrm>
          <a:prstGeom prst="rect">
            <a:avLst/>
          </a:prstGeom>
        </p:spPr>
      </p:pic>
    </p:spTree>
    <p:extLst>
      <p:ext uri="{BB962C8B-B14F-4D97-AF65-F5344CB8AC3E}">
        <p14:creationId xmlns:p14="http://schemas.microsoft.com/office/powerpoint/2010/main" val="80268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smtClean="0">
                <a:latin typeface="Times New Roman" panose="02020603050405020304" pitchFamily="18" charset="0"/>
                <a:ea typeface="+mn-lt"/>
                <a:cs typeface="Times New Roman" panose="02020603050405020304" pitchFamily="18" charset="0"/>
              </a:rPr>
              <a:t>Kamu haklarından mahrum bulunmamak</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9407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fontScale="92500" lnSpcReduction="10000"/>
          </a:bodyPr>
          <a:lstStyle/>
          <a:p>
            <a:endParaRPr lang="tr-TR" b="1" dirty="0"/>
          </a:p>
          <a:p>
            <a:pPr marL="0" indent="0" algn="ctr">
              <a:buNone/>
            </a:pPr>
            <a:r>
              <a:rPr lang="tr-TR" sz="3600" b="1" dirty="0">
                <a:latin typeface="Times New Roman" panose="02020603050405020304" pitchFamily="18" charset="0"/>
                <a:cs typeface="Times New Roman" panose="02020603050405020304" pitchFamily="18" charset="0"/>
              </a:rPr>
              <a:t>Memuriyete Giriş Şartları (657/48)</a:t>
            </a:r>
            <a:endParaRPr lang="tr-TR" sz="2500" dirty="0">
              <a:latin typeface="Times New Roman" panose="02020603050405020304" pitchFamily="18" charset="0"/>
              <a:ea typeface="+mn-lt"/>
              <a:cs typeface="Times New Roman" panose="02020603050405020304" pitchFamily="18" charset="0"/>
            </a:endParaRPr>
          </a:p>
          <a:p>
            <a:pPr marL="0" indent="0">
              <a:buNone/>
            </a:pPr>
            <a:endParaRPr lang="tr-TR" sz="2500" dirty="0">
              <a:latin typeface="Times New Roman" panose="02020603050405020304" pitchFamily="18" charset="0"/>
              <a:ea typeface="+mn-lt"/>
              <a:cs typeface="Times New Roman" panose="02020603050405020304" pitchFamily="18" charset="0"/>
            </a:endParaRPr>
          </a:p>
          <a:p>
            <a:pPr marL="0" indent="0">
              <a:buNone/>
            </a:pPr>
            <a:r>
              <a:rPr lang="tr-TR" sz="2500" dirty="0">
                <a:latin typeface="Times New Roman" panose="02020603050405020304" pitchFamily="18" charset="0"/>
                <a:ea typeface="+mn-lt"/>
                <a:cs typeface="Times New Roman" panose="02020603050405020304" pitchFamily="18" charset="0"/>
              </a:rPr>
              <a:t>Türk Ceza Kanununun 53 üncü maddesinde belirtilen süreler geçmiş olsa bile; kasten işlenen bir suçtan dolayı bir yıl veya daha fazla süreyle hapis cezasına ya da affa uğramış olsa bile devletin güvenliğine karşı suçlar, Anayasal düzene ve bu düzenin işleyişine karşı suçlar, (…)(1) zimmet, irtikâp, rüşvet, hırsızlık, dolandırıcılık, sahtecilik, güveni kötüye kullanma, hileli iflas, ihaleye fesat karıştırma, edimin ifasına fesat karıştırma, suçtan kaynaklanan malvarlığı değerlerini aklama veya kaçakçılık suçlarından mahkûm olmamak</a:t>
            </a:r>
            <a:endParaRPr lang="tr-TR" dirty="0">
              <a:latin typeface="Times New Roman" panose="02020603050405020304" pitchFamily="18" charset="0"/>
              <a:cs typeface="Times New Roman" panose="02020603050405020304" pitchFamily="18" charset="0"/>
            </a:endParaRPr>
          </a:p>
          <a:p>
            <a:pPr marL="0" indent="0">
              <a:buNone/>
            </a:pPr>
            <a:endParaRPr lang="tr-TR"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65651333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5B8829-9520-4F26-A614-89C2AA0C0C35}"/>
</file>

<file path=customXml/itemProps2.xml><?xml version="1.0" encoding="utf-8"?>
<ds:datastoreItem xmlns:ds="http://schemas.openxmlformats.org/officeDocument/2006/customXml" ds:itemID="{F4EB8B74-1B33-45E0-A55B-3B75969F5D39}"/>
</file>

<file path=customXml/itemProps3.xml><?xml version="1.0" encoding="utf-8"?>
<ds:datastoreItem xmlns:ds="http://schemas.openxmlformats.org/officeDocument/2006/customXml" ds:itemID="{43A3B321-8702-4888-A953-AA1AF8FAD930}"/>
</file>

<file path=docProps/app.xml><?xml version="1.0" encoding="utf-8"?>
<Properties xmlns="http://schemas.openxmlformats.org/officeDocument/2006/extended-properties" xmlns:vt="http://schemas.openxmlformats.org/officeDocument/2006/docPropsVTypes">
  <Template>Hardcover</Template>
  <TotalTime>3923</TotalTime>
  <Words>5980</Words>
  <Application>Microsoft Office PowerPoint</Application>
  <PresentationFormat>Ekran Gösterisi (4:3)</PresentationFormat>
  <Paragraphs>972</Paragraphs>
  <Slides>74</Slides>
  <Notes>65</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74</vt:i4>
      </vt:variant>
    </vt:vector>
  </HeadingPairs>
  <TitlesOfParts>
    <vt:vector size="80" baseType="lpstr">
      <vt:lpstr>Arial</vt:lpstr>
      <vt:lpstr>Calibri</vt:lpstr>
      <vt:lpstr>Calibri Light</vt:lpstr>
      <vt:lpstr>Times New Roman</vt:lpstr>
      <vt:lpstr>Ofis Teması</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Zorunlu Çalışma Süreleri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PERSONEL GENEL MÜDÜRLÜĞÜ DİSİPLİN İŞLEMLERİ DAİRE BAŞKANLIĞI</dc:title>
  <dc:creator>Abdi TUNCA</dc:creator>
  <cp:lastModifiedBy>Murat ILGAZ</cp:lastModifiedBy>
  <cp:revision>627</cp:revision>
  <cp:lastPrinted>2018-09-28T07:32:28Z</cp:lastPrinted>
  <dcterms:created xsi:type="dcterms:W3CDTF">2016-09-02T07:46:11Z</dcterms:created>
  <dcterms:modified xsi:type="dcterms:W3CDTF">2024-02-19T10:51:51Z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