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4"/>
  </p:sldMasterIdLst>
  <p:sldIdLst>
    <p:sldId id="256" r:id="rId5"/>
    <p:sldId id="313" r:id="rId6"/>
    <p:sldId id="257" r:id="rId7"/>
    <p:sldId id="258" r:id="rId8"/>
    <p:sldId id="288" r:id="rId9"/>
    <p:sldId id="260" r:id="rId10"/>
    <p:sldId id="261" r:id="rId11"/>
    <p:sldId id="262" r:id="rId12"/>
    <p:sldId id="263" r:id="rId13"/>
    <p:sldId id="264" r:id="rId14"/>
    <p:sldId id="265" r:id="rId15"/>
    <p:sldId id="338" r:id="rId16"/>
    <p:sldId id="339" r:id="rId17"/>
    <p:sldId id="327" r:id="rId18"/>
    <p:sldId id="340" r:id="rId19"/>
    <p:sldId id="266" r:id="rId20"/>
    <p:sldId id="267" r:id="rId21"/>
    <p:sldId id="268" r:id="rId22"/>
    <p:sldId id="269" r:id="rId23"/>
    <p:sldId id="270" r:id="rId24"/>
    <p:sldId id="271" r:id="rId25"/>
    <p:sldId id="272" r:id="rId26"/>
    <p:sldId id="273" r:id="rId27"/>
    <p:sldId id="334" r:id="rId28"/>
    <p:sldId id="274" r:id="rId29"/>
    <p:sldId id="275" r:id="rId30"/>
    <p:sldId id="276" r:id="rId31"/>
    <p:sldId id="277" r:id="rId32"/>
    <p:sldId id="280" r:id="rId33"/>
    <p:sldId id="284" r:id="rId34"/>
    <p:sldId id="282" r:id="rId35"/>
    <p:sldId id="285" r:id="rId36"/>
    <p:sldId id="283" r:id="rId37"/>
    <p:sldId id="281" r:id="rId38"/>
    <p:sldId id="286" r:id="rId39"/>
    <p:sldId id="287" r:id="rId40"/>
    <p:sldId id="289" r:id="rId41"/>
    <p:sldId id="290" r:id="rId42"/>
    <p:sldId id="291" r:id="rId43"/>
    <p:sldId id="292" r:id="rId44"/>
    <p:sldId id="331" r:id="rId45"/>
    <p:sldId id="315" r:id="rId46"/>
    <p:sldId id="330" r:id="rId47"/>
    <p:sldId id="317" r:id="rId48"/>
    <p:sldId id="341" r:id="rId49"/>
    <p:sldId id="316" r:id="rId50"/>
    <p:sldId id="318" r:id="rId51"/>
    <p:sldId id="294" r:id="rId52"/>
    <p:sldId id="295" r:id="rId53"/>
    <p:sldId id="332" r:id="rId54"/>
    <p:sldId id="336" r:id="rId55"/>
    <p:sldId id="333" r:id="rId56"/>
    <p:sldId id="301" r:id="rId57"/>
    <p:sldId id="302" r:id="rId58"/>
    <p:sldId id="320" r:id="rId59"/>
    <p:sldId id="296" r:id="rId60"/>
    <p:sldId id="297" r:id="rId61"/>
    <p:sldId id="298" r:id="rId62"/>
    <p:sldId id="299" r:id="rId63"/>
    <p:sldId id="303" r:id="rId64"/>
    <p:sldId id="321" r:id="rId65"/>
    <p:sldId id="335" r:id="rId66"/>
    <p:sldId id="322" r:id="rId67"/>
    <p:sldId id="304" r:id="rId68"/>
    <p:sldId id="329" r:id="rId69"/>
    <p:sldId id="305" r:id="rId70"/>
    <p:sldId id="306" r:id="rId71"/>
    <p:sldId id="307" r:id="rId72"/>
    <p:sldId id="309" r:id="rId73"/>
    <p:sldId id="328" r:id="rId74"/>
    <p:sldId id="337" r:id="rId75"/>
    <p:sldId id="319" r:id="rId76"/>
    <p:sldId id="323" r:id="rId77"/>
    <p:sldId id="324" r:id="rId78"/>
    <p:sldId id="342" r:id="rId7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B1E1E355-8916-4246-A097-C5BD2997FF17}">
          <p14:sldIdLst>
            <p14:sldId id="256"/>
            <p14:sldId id="313"/>
            <p14:sldId id="257"/>
            <p14:sldId id="258"/>
            <p14:sldId id="288"/>
            <p14:sldId id="260"/>
            <p14:sldId id="261"/>
            <p14:sldId id="262"/>
            <p14:sldId id="263"/>
            <p14:sldId id="264"/>
            <p14:sldId id="265"/>
            <p14:sldId id="338"/>
            <p14:sldId id="339"/>
          </p14:sldIdLst>
        </p14:section>
        <p14:section name="Başlıksız Bölüm" id="{CE5AC06E-4B6C-45AF-8D81-7CC4AA247EF4}">
          <p14:sldIdLst>
            <p14:sldId id="327"/>
            <p14:sldId id="340"/>
            <p14:sldId id="266"/>
            <p14:sldId id="267"/>
            <p14:sldId id="268"/>
            <p14:sldId id="269"/>
            <p14:sldId id="270"/>
            <p14:sldId id="271"/>
            <p14:sldId id="272"/>
            <p14:sldId id="273"/>
            <p14:sldId id="334"/>
            <p14:sldId id="274"/>
            <p14:sldId id="275"/>
            <p14:sldId id="276"/>
            <p14:sldId id="277"/>
            <p14:sldId id="280"/>
            <p14:sldId id="284"/>
            <p14:sldId id="282"/>
            <p14:sldId id="285"/>
            <p14:sldId id="283"/>
            <p14:sldId id="281"/>
            <p14:sldId id="286"/>
            <p14:sldId id="287"/>
          </p14:sldIdLst>
        </p14:section>
        <p14:section name="Başlıksız Bölüm" id="{071C226A-DE62-4AF6-815C-CF0665774C25}">
          <p14:sldIdLst>
            <p14:sldId id="289"/>
            <p14:sldId id="290"/>
            <p14:sldId id="291"/>
            <p14:sldId id="292"/>
            <p14:sldId id="331"/>
            <p14:sldId id="315"/>
            <p14:sldId id="330"/>
            <p14:sldId id="317"/>
            <p14:sldId id="341"/>
            <p14:sldId id="316"/>
            <p14:sldId id="318"/>
            <p14:sldId id="294"/>
            <p14:sldId id="295"/>
            <p14:sldId id="332"/>
            <p14:sldId id="336"/>
            <p14:sldId id="333"/>
            <p14:sldId id="301"/>
            <p14:sldId id="302"/>
            <p14:sldId id="320"/>
            <p14:sldId id="296"/>
            <p14:sldId id="297"/>
            <p14:sldId id="298"/>
            <p14:sldId id="299"/>
            <p14:sldId id="303"/>
            <p14:sldId id="321"/>
            <p14:sldId id="335"/>
            <p14:sldId id="322"/>
            <p14:sldId id="304"/>
            <p14:sldId id="329"/>
            <p14:sldId id="305"/>
            <p14:sldId id="306"/>
            <p14:sldId id="307"/>
            <p14:sldId id="309"/>
            <p14:sldId id="328"/>
            <p14:sldId id="337"/>
            <p14:sldId id="319"/>
            <p14:sldId id="323"/>
            <p14:sldId id="324"/>
            <p14:sldId id="34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96"/>
    <a:srgbClr val="AFCC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453" autoAdjust="0"/>
    <p:restoredTop sz="96395" autoAdjust="0"/>
  </p:normalViewPr>
  <p:slideViewPr>
    <p:cSldViewPr snapToGrid="0">
      <p:cViewPr varScale="1">
        <p:scale>
          <a:sx n="103" d="100"/>
          <a:sy n="103" d="100"/>
        </p:scale>
        <p:origin x="84" y="282"/>
      </p:cViewPr>
      <p:guideLst/>
    </p:cSldViewPr>
  </p:slideViewPr>
  <p:outlineViewPr>
    <p:cViewPr>
      <p:scale>
        <a:sx n="33" d="100"/>
        <a:sy n="33" d="100"/>
      </p:scale>
      <p:origin x="0" y="-112530"/>
    </p:cViewPr>
  </p:outlineViewPr>
  <p:notesTextViewPr>
    <p:cViewPr>
      <p:scale>
        <a:sx n="1" d="1"/>
        <a:sy n="1" d="1"/>
      </p:scale>
      <p:origin x="0" y="0"/>
    </p:cViewPr>
  </p:notesTextViewPr>
  <p:sorterViewPr>
    <p:cViewPr>
      <p:scale>
        <a:sx n="100" d="100"/>
        <a:sy n="100" d="100"/>
      </p:scale>
      <p:origin x="0" y="-3105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D57DC9-E391-48D7-A44A-A06426DBBFA3}" type="doc">
      <dgm:prSet loTypeId="urn:microsoft.com/office/officeart/2005/8/layout/chevron2" loCatId="list" qsTypeId="urn:microsoft.com/office/officeart/2005/8/quickstyle/simple1" qsCatId="simple" csTypeId="urn:microsoft.com/office/officeart/2005/8/colors/accent3_4" csCatId="accent3" phldr="1"/>
      <dgm:spPr/>
      <dgm:t>
        <a:bodyPr/>
        <a:lstStyle/>
        <a:p>
          <a:endParaRPr lang="tr-TR"/>
        </a:p>
      </dgm:t>
    </dgm:pt>
    <dgm:pt modelId="{3E46EC62-E7CF-4631-8460-4BEE55A597E7}">
      <dgm:prSet custT="1"/>
      <dgm:spPr/>
      <dgm:t>
        <a:bodyPr/>
        <a:lstStyle/>
        <a:p>
          <a:r>
            <a:rPr lang="tr-TR" sz="2300" dirty="0"/>
            <a:t/>
          </a:r>
          <a:br>
            <a:rPr lang="tr-TR" sz="2300" dirty="0"/>
          </a:br>
          <a:r>
            <a:rPr lang="tr-TR" sz="2300" dirty="0"/>
            <a:t/>
          </a:r>
          <a:br>
            <a:rPr lang="tr-TR" sz="2300" dirty="0"/>
          </a:br>
          <a:r>
            <a:rPr lang="tr-TR" sz="3200" dirty="0"/>
            <a:t>Buna göre</a:t>
          </a:r>
        </a:p>
        <a:p>
          <a:r>
            <a:rPr lang="tr-TR" sz="3200" dirty="0"/>
            <a:t> (A) bendinin: </a:t>
          </a:r>
          <a:r>
            <a:rPr lang="tr-TR" sz="2300" dirty="0"/>
            <a:t/>
          </a:r>
          <a:br>
            <a:rPr lang="tr-TR" sz="2300" dirty="0"/>
          </a:br>
          <a:endParaRPr lang="tr-TR" sz="2300" dirty="0"/>
        </a:p>
      </dgm:t>
    </dgm:pt>
    <dgm:pt modelId="{A2E5608D-0533-4B90-8A41-2AF537FBDDC4}" type="parTrans" cxnId="{F992462D-F1F8-414B-A145-AAF464DE4003}">
      <dgm:prSet/>
      <dgm:spPr/>
      <dgm:t>
        <a:bodyPr/>
        <a:lstStyle/>
        <a:p>
          <a:endParaRPr lang="tr-TR"/>
        </a:p>
      </dgm:t>
    </dgm:pt>
    <dgm:pt modelId="{F563723B-B7E4-4518-8CB0-C72421A8BF3B}" type="sibTrans" cxnId="{F992462D-F1F8-414B-A145-AAF464DE4003}">
      <dgm:prSet/>
      <dgm:spPr/>
      <dgm:t>
        <a:bodyPr/>
        <a:lstStyle/>
        <a:p>
          <a:endParaRPr lang="tr-TR"/>
        </a:p>
      </dgm:t>
    </dgm:pt>
    <dgm:pt modelId="{8CA25A4B-604B-4B59-B2C5-7B7BD17E9BB7}">
      <dgm:prSet/>
      <dgm:spPr/>
      <dgm:t>
        <a:bodyPr/>
        <a:lstStyle/>
        <a:p>
          <a:r>
            <a:rPr lang="tr-TR" dirty="0"/>
            <a:t>657 sayılı Devlet Memurları Kanunu’nun değişik 36 </a:t>
          </a:r>
          <a:r>
            <a:rPr lang="tr-TR" dirty="0" err="1"/>
            <a:t>ncı</a:t>
          </a:r>
          <a:r>
            <a:rPr lang="tr-TR" dirty="0"/>
            <a:t> maddesinin (A) bendinin 1 inci fıkrasından 7 </a:t>
          </a:r>
          <a:r>
            <a:rPr lang="tr-TR" dirty="0" err="1"/>
            <a:t>nci</a:t>
          </a:r>
          <a:r>
            <a:rPr lang="tr-TR" dirty="0"/>
            <a:t> fıkrasına kadar olan bölümü ile aynı maddenin (B) bendinde memuriyete giriş derece ve kademesinde farklılık oluşturan durumlar belirtilmiştir. </a:t>
          </a:r>
        </a:p>
      </dgm:t>
    </dgm:pt>
    <dgm:pt modelId="{7CAED8DB-195F-4EDA-B291-6FCE1B240420}" type="parTrans" cxnId="{C27CA2CC-69E5-4505-BC6C-558C877B4A83}">
      <dgm:prSet/>
      <dgm:spPr/>
      <dgm:t>
        <a:bodyPr/>
        <a:lstStyle/>
        <a:p>
          <a:endParaRPr lang="tr-TR"/>
        </a:p>
      </dgm:t>
    </dgm:pt>
    <dgm:pt modelId="{680FED82-0080-46B4-91F3-D6702ABEA4EF}" type="sibTrans" cxnId="{C27CA2CC-69E5-4505-BC6C-558C877B4A83}">
      <dgm:prSet/>
      <dgm:spPr/>
      <dgm:t>
        <a:bodyPr/>
        <a:lstStyle/>
        <a:p>
          <a:endParaRPr lang="tr-TR"/>
        </a:p>
      </dgm:t>
    </dgm:pt>
    <dgm:pt modelId="{1A88FF8D-3CA7-45D0-AC43-F487A686DCF5}" type="pres">
      <dgm:prSet presAssocID="{10D57DC9-E391-48D7-A44A-A06426DBBFA3}" presName="linearFlow" presStyleCnt="0">
        <dgm:presLayoutVars>
          <dgm:dir/>
          <dgm:animLvl val="lvl"/>
          <dgm:resizeHandles val="exact"/>
        </dgm:presLayoutVars>
      </dgm:prSet>
      <dgm:spPr/>
      <dgm:t>
        <a:bodyPr/>
        <a:lstStyle/>
        <a:p>
          <a:endParaRPr lang="tr-TR"/>
        </a:p>
      </dgm:t>
    </dgm:pt>
    <dgm:pt modelId="{FFE36DAE-9479-4F5C-AB22-ACA6BAA20619}" type="pres">
      <dgm:prSet presAssocID="{3E46EC62-E7CF-4631-8460-4BEE55A597E7}" presName="composite" presStyleCnt="0"/>
      <dgm:spPr/>
    </dgm:pt>
    <dgm:pt modelId="{FE98E8DF-A888-4C42-BBB9-0628A9D7B4DE}" type="pres">
      <dgm:prSet presAssocID="{3E46EC62-E7CF-4631-8460-4BEE55A597E7}" presName="parentText" presStyleLbl="alignNode1" presStyleIdx="0" presStyleCnt="1" custLinFactX="36326" custLinFactNeighborX="100000" custLinFactNeighborY="-1814">
        <dgm:presLayoutVars>
          <dgm:chMax val="1"/>
          <dgm:bulletEnabled val="1"/>
        </dgm:presLayoutVars>
      </dgm:prSet>
      <dgm:spPr/>
      <dgm:t>
        <a:bodyPr/>
        <a:lstStyle/>
        <a:p>
          <a:endParaRPr lang="tr-TR"/>
        </a:p>
      </dgm:t>
    </dgm:pt>
    <dgm:pt modelId="{10D2D3DC-5D00-468D-AAB2-5A41E0A1DE46}" type="pres">
      <dgm:prSet presAssocID="{3E46EC62-E7CF-4631-8460-4BEE55A597E7}" presName="descendantText" presStyleLbl="alignAcc1" presStyleIdx="0" presStyleCnt="1" custScaleX="90413" custLinFactNeighborX="-72577" custLinFactNeighborY="4622">
        <dgm:presLayoutVars>
          <dgm:bulletEnabled val="1"/>
        </dgm:presLayoutVars>
      </dgm:prSet>
      <dgm:spPr/>
      <dgm:t>
        <a:bodyPr/>
        <a:lstStyle/>
        <a:p>
          <a:endParaRPr lang="tr-TR"/>
        </a:p>
      </dgm:t>
    </dgm:pt>
  </dgm:ptLst>
  <dgm:cxnLst>
    <dgm:cxn modelId="{EAF9D990-D23C-4958-8568-BEAFB52EE1BE}" type="presOf" srcId="{8CA25A4B-604B-4B59-B2C5-7B7BD17E9BB7}" destId="{10D2D3DC-5D00-468D-AAB2-5A41E0A1DE46}" srcOrd="0" destOrd="0" presId="urn:microsoft.com/office/officeart/2005/8/layout/chevron2"/>
    <dgm:cxn modelId="{568ABD36-6A77-4A16-B78E-1F9EF9FB0A17}" type="presOf" srcId="{10D57DC9-E391-48D7-A44A-A06426DBBFA3}" destId="{1A88FF8D-3CA7-45D0-AC43-F487A686DCF5}" srcOrd="0" destOrd="0" presId="urn:microsoft.com/office/officeart/2005/8/layout/chevron2"/>
    <dgm:cxn modelId="{F17BBA0D-C9AA-4546-B946-05DA823A6656}" type="presOf" srcId="{3E46EC62-E7CF-4631-8460-4BEE55A597E7}" destId="{FE98E8DF-A888-4C42-BBB9-0628A9D7B4DE}" srcOrd="0" destOrd="0" presId="urn:microsoft.com/office/officeart/2005/8/layout/chevron2"/>
    <dgm:cxn modelId="{F992462D-F1F8-414B-A145-AAF464DE4003}" srcId="{10D57DC9-E391-48D7-A44A-A06426DBBFA3}" destId="{3E46EC62-E7CF-4631-8460-4BEE55A597E7}" srcOrd="0" destOrd="0" parTransId="{A2E5608D-0533-4B90-8A41-2AF537FBDDC4}" sibTransId="{F563723B-B7E4-4518-8CB0-C72421A8BF3B}"/>
    <dgm:cxn modelId="{C27CA2CC-69E5-4505-BC6C-558C877B4A83}" srcId="{3E46EC62-E7CF-4631-8460-4BEE55A597E7}" destId="{8CA25A4B-604B-4B59-B2C5-7B7BD17E9BB7}" srcOrd="0" destOrd="0" parTransId="{7CAED8DB-195F-4EDA-B291-6FCE1B240420}" sibTransId="{680FED82-0080-46B4-91F3-D6702ABEA4EF}"/>
    <dgm:cxn modelId="{F0381401-6160-4978-925B-5F5E13DEEDBE}" type="presParOf" srcId="{1A88FF8D-3CA7-45D0-AC43-F487A686DCF5}" destId="{FFE36DAE-9479-4F5C-AB22-ACA6BAA20619}" srcOrd="0" destOrd="0" presId="urn:microsoft.com/office/officeart/2005/8/layout/chevron2"/>
    <dgm:cxn modelId="{4577B629-7DEF-4E8B-B707-91D99E6AD3A0}" type="presParOf" srcId="{FFE36DAE-9479-4F5C-AB22-ACA6BAA20619}" destId="{FE98E8DF-A888-4C42-BBB9-0628A9D7B4DE}" srcOrd="0" destOrd="0" presId="urn:microsoft.com/office/officeart/2005/8/layout/chevron2"/>
    <dgm:cxn modelId="{7CD9BC21-3276-4C4E-ABE4-CA38AD7F8095}" type="presParOf" srcId="{FFE36DAE-9479-4F5C-AB22-ACA6BAA20619}" destId="{10D2D3DC-5D00-468D-AAB2-5A41E0A1DE4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BAB203-0937-488C-BCE3-CBDFA166B8C5}" type="doc">
      <dgm:prSet loTypeId="urn:microsoft.com/office/officeart/2005/8/layout/venn3" loCatId="relationship" qsTypeId="urn:microsoft.com/office/officeart/2005/8/quickstyle/3d3" qsCatId="3D" csTypeId="urn:microsoft.com/office/officeart/2005/8/colors/colorful1" csCatId="colorful"/>
      <dgm:spPr/>
      <dgm:t>
        <a:bodyPr/>
        <a:lstStyle/>
        <a:p>
          <a:endParaRPr lang="tr-TR"/>
        </a:p>
      </dgm:t>
    </dgm:pt>
    <dgm:pt modelId="{B54B2B28-3541-46AC-85D0-F83DF48FEFD4}">
      <dgm:prSet custT="1"/>
      <dgm:spPr/>
      <dgm:t>
        <a:bodyPr/>
        <a:lstStyle/>
        <a:p>
          <a:r>
            <a:rPr lang="tr-TR" sz="3600" b="1" dirty="0"/>
            <a:t>ADAY MEMUR </a:t>
          </a:r>
          <a:endParaRPr lang="tr-TR" sz="3600" dirty="0"/>
        </a:p>
      </dgm:t>
    </dgm:pt>
    <dgm:pt modelId="{B851679B-CD7D-4F94-8E33-0CF8A596A9F4}" type="parTrans" cxnId="{1E1307E6-9600-4E7A-AFBC-B1EFEBB2CD91}">
      <dgm:prSet/>
      <dgm:spPr/>
      <dgm:t>
        <a:bodyPr/>
        <a:lstStyle/>
        <a:p>
          <a:endParaRPr lang="tr-TR"/>
        </a:p>
      </dgm:t>
    </dgm:pt>
    <dgm:pt modelId="{82DAB032-CB44-433C-8D22-5AF599784A74}" type="sibTrans" cxnId="{1E1307E6-9600-4E7A-AFBC-B1EFEBB2CD91}">
      <dgm:prSet/>
      <dgm:spPr/>
      <dgm:t>
        <a:bodyPr/>
        <a:lstStyle/>
        <a:p>
          <a:endParaRPr lang="tr-TR"/>
        </a:p>
      </dgm:t>
    </dgm:pt>
    <dgm:pt modelId="{C6E0C0E7-A7FD-495B-88BA-62193608D3CC}">
      <dgm:prSet custT="1"/>
      <dgm:spPr/>
      <dgm:t>
        <a:bodyPr/>
        <a:lstStyle/>
        <a:p>
          <a:r>
            <a:rPr lang="tr-TR" sz="4000" b="1" dirty="0"/>
            <a:t>VE</a:t>
          </a:r>
          <a:r>
            <a:rPr lang="tr-TR" sz="4700" b="1" dirty="0"/>
            <a:t> </a:t>
          </a:r>
          <a:endParaRPr lang="tr-TR" sz="4700" dirty="0"/>
        </a:p>
      </dgm:t>
    </dgm:pt>
    <dgm:pt modelId="{C23ECACA-B78C-4A9B-BF50-324C2C852212}" type="parTrans" cxnId="{63E39ED0-7C4B-4171-ADD7-E837A7E8FB05}">
      <dgm:prSet/>
      <dgm:spPr/>
      <dgm:t>
        <a:bodyPr/>
        <a:lstStyle/>
        <a:p>
          <a:endParaRPr lang="tr-TR"/>
        </a:p>
      </dgm:t>
    </dgm:pt>
    <dgm:pt modelId="{58A4C3EA-3B8E-4888-B5ED-E2D67AF10D91}" type="sibTrans" cxnId="{63E39ED0-7C4B-4171-ADD7-E837A7E8FB05}">
      <dgm:prSet/>
      <dgm:spPr/>
      <dgm:t>
        <a:bodyPr/>
        <a:lstStyle/>
        <a:p>
          <a:endParaRPr lang="tr-TR"/>
        </a:p>
      </dgm:t>
    </dgm:pt>
    <dgm:pt modelId="{06BA3153-8E9A-4583-8B9F-D0F3FD2B5752}">
      <dgm:prSet custT="1"/>
      <dgm:spPr/>
      <dgm:t>
        <a:bodyPr/>
        <a:lstStyle/>
        <a:p>
          <a:r>
            <a:rPr lang="tr-TR" sz="3600" b="1" dirty="0"/>
            <a:t>ASALET</a:t>
          </a:r>
          <a:r>
            <a:rPr lang="tr-TR" sz="4700" b="1" dirty="0"/>
            <a:t> </a:t>
          </a:r>
          <a:r>
            <a:rPr lang="tr-TR" sz="3600" b="1" dirty="0"/>
            <a:t>TASTİĞİ</a:t>
          </a:r>
          <a:endParaRPr lang="tr-TR" sz="4700" dirty="0"/>
        </a:p>
      </dgm:t>
    </dgm:pt>
    <dgm:pt modelId="{8E1FE3C3-7F15-4B58-ACF1-EA5174D72BF8}" type="parTrans" cxnId="{58359324-F176-4238-8AEA-AFC74435F289}">
      <dgm:prSet/>
      <dgm:spPr/>
      <dgm:t>
        <a:bodyPr/>
        <a:lstStyle/>
        <a:p>
          <a:endParaRPr lang="tr-TR"/>
        </a:p>
      </dgm:t>
    </dgm:pt>
    <dgm:pt modelId="{0D66BF01-69C9-491A-965B-643D6346B028}" type="sibTrans" cxnId="{58359324-F176-4238-8AEA-AFC74435F289}">
      <dgm:prSet/>
      <dgm:spPr/>
      <dgm:t>
        <a:bodyPr/>
        <a:lstStyle/>
        <a:p>
          <a:endParaRPr lang="tr-TR"/>
        </a:p>
      </dgm:t>
    </dgm:pt>
    <dgm:pt modelId="{075F12E3-C56A-4FEC-9071-4A22A522603A}" type="pres">
      <dgm:prSet presAssocID="{29BAB203-0937-488C-BCE3-CBDFA166B8C5}" presName="Name0" presStyleCnt="0">
        <dgm:presLayoutVars>
          <dgm:dir/>
          <dgm:resizeHandles val="exact"/>
        </dgm:presLayoutVars>
      </dgm:prSet>
      <dgm:spPr/>
      <dgm:t>
        <a:bodyPr/>
        <a:lstStyle/>
        <a:p>
          <a:endParaRPr lang="tr-TR"/>
        </a:p>
      </dgm:t>
    </dgm:pt>
    <dgm:pt modelId="{E101BDF6-0D56-4667-A276-6FC352192DF8}" type="pres">
      <dgm:prSet presAssocID="{B54B2B28-3541-46AC-85D0-F83DF48FEFD4}" presName="Name5" presStyleLbl="vennNode1" presStyleIdx="0" presStyleCnt="3">
        <dgm:presLayoutVars>
          <dgm:bulletEnabled val="1"/>
        </dgm:presLayoutVars>
      </dgm:prSet>
      <dgm:spPr/>
      <dgm:t>
        <a:bodyPr/>
        <a:lstStyle/>
        <a:p>
          <a:endParaRPr lang="tr-TR"/>
        </a:p>
      </dgm:t>
    </dgm:pt>
    <dgm:pt modelId="{DA2F0195-AEBE-4BA4-A873-F6B79F1A70C8}" type="pres">
      <dgm:prSet presAssocID="{82DAB032-CB44-433C-8D22-5AF599784A74}" presName="space" presStyleCnt="0"/>
      <dgm:spPr/>
    </dgm:pt>
    <dgm:pt modelId="{5902F8C9-49F7-4F33-B68B-78E196365DAB}" type="pres">
      <dgm:prSet presAssocID="{C6E0C0E7-A7FD-495B-88BA-62193608D3CC}" presName="Name5" presStyleLbl="vennNode1" presStyleIdx="1" presStyleCnt="3">
        <dgm:presLayoutVars>
          <dgm:bulletEnabled val="1"/>
        </dgm:presLayoutVars>
      </dgm:prSet>
      <dgm:spPr/>
      <dgm:t>
        <a:bodyPr/>
        <a:lstStyle/>
        <a:p>
          <a:endParaRPr lang="tr-TR"/>
        </a:p>
      </dgm:t>
    </dgm:pt>
    <dgm:pt modelId="{B13F1F92-2FE5-4DE3-A8A4-5D5FF93DDD49}" type="pres">
      <dgm:prSet presAssocID="{58A4C3EA-3B8E-4888-B5ED-E2D67AF10D91}" presName="space" presStyleCnt="0"/>
      <dgm:spPr/>
    </dgm:pt>
    <dgm:pt modelId="{4B7E35BF-A123-456A-B614-2966D74DBCED}" type="pres">
      <dgm:prSet presAssocID="{06BA3153-8E9A-4583-8B9F-D0F3FD2B5752}" presName="Name5" presStyleLbl="vennNode1" presStyleIdx="2" presStyleCnt="3">
        <dgm:presLayoutVars>
          <dgm:bulletEnabled val="1"/>
        </dgm:presLayoutVars>
      </dgm:prSet>
      <dgm:spPr/>
      <dgm:t>
        <a:bodyPr/>
        <a:lstStyle/>
        <a:p>
          <a:endParaRPr lang="tr-TR"/>
        </a:p>
      </dgm:t>
    </dgm:pt>
  </dgm:ptLst>
  <dgm:cxnLst>
    <dgm:cxn modelId="{29B7420B-A817-436A-AFFF-17D9A0291BAF}" type="presOf" srcId="{29BAB203-0937-488C-BCE3-CBDFA166B8C5}" destId="{075F12E3-C56A-4FEC-9071-4A22A522603A}" srcOrd="0" destOrd="0" presId="urn:microsoft.com/office/officeart/2005/8/layout/venn3"/>
    <dgm:cxn modelId="{02F42555-AB74-4F0D-ADA2-8BDD7549EDF7}" type="presOf" srcId="{C6E0C0E7-A7FD-495B-88BA-62193608D3CC}" destId="{5902F8C9-49F7-4F33-B68B-78E196365DAB}" srcOrd="0" destOrd="0" presId="urn:microsoft.com/office/officeart/2005/8/layout/venn3"/>
    <dgm:cxn modelId="{58359324-F176-4238-8AEA-AFC74435F289}" srcId="{29BAB203-0937-488C-BCE3-CBDFA166B8C5}" destId="{06BA3153-8E9A-4583-8B9F-D0F3FD2B5752}" srcOrd="2" destOrd="0" parTransId="{8E1FE3C3-7F15-4B58-ACF1-EA5174D72BF8}" sibTransId="{0D66BF01-69C9-491A-965B-643D6346B028}"/>
    <dgm:cxn modelId="{7AD0DC37-2960-4A04-A195-B983E4A60F3F}" type="presOf" srcId="{B54B2B28-3541-46AC-85D0-F83DF48FEFD4}" destId="{E101BDF6-0D56-4667-A276-6FC352192DF8}" srcOrd="0" destOrd="0" presId="urn:microsoft.com/office/officeart/2005/8/layout/venn3"/>
    <dgm:cxn modelId="{9449725D-E8E8-466F-83BD-CF6BE3ADE538}" type="presOf" srcId="{06BA3153-8E9A-4583-8B9F-D0F3FD2B5752}" destId="{4B7E35BF-A123-456A-B614-2966D74DBCED}" srcOrd="0" destOrd="0" presId="urn:microsoft.com/office/officeart/2005/8/layout/venn3"/>
    <dgm:cxn modelId="{1E1307E6-9600-4E7A-AFBC-B1EFEBB2CD91}" srcId="{29BAB203-0937-488C-BCE3-CBDFA166B8C5}" destId="{B54B2B28-3541-46AC-85D0-F83DF48FEFD4}" srcOrd="0" destOrd="0" parTransId="{B851679B-CD7D-4F94-8E33-0CF8A596A9F4}" sibTransId="{82DAB032-CB44-433C-8D22-5AF599784A74}"/>
    <dgm:cxn modelId="{63E39ED0-7C4B-4171-ADD7-E837A7E8FB05}" srcId="{29BAB203-0937-488C-BCE3-CBDFA166B8C5}" destId="{C6E0C0E7-A7FD-495B-88BA-62193608D3CC}" srcOrd="1" destOrd="0" parTransId="{C23ECACA-B78C-4A9B-BF50-324C2C852212}" sibTransId="{58A4C3EA-3B8E-4888-B5ED-E2D67AF10D91}"/>
    <dgm:cxn modelId="{D848218D-23AA-460B-904A-31B2E0FECF1F}" type="presParOf" srcId="{075F12E3-C56A-4FEC-9071-4A22A522603A}" destId="{E101BDF6-0D56-4667-A276-6FC352192DF8}" srcOrd="0" destOrd="0" presId="urn:microsoft.com/office/officeart/2005/8/layout/venn3"/>
    <dgm:cxn modelId="{F3096ED6-BAF4-4890-9F77-30A60A7F6E15}" type="presParOf" srcId="{075F12E3-C56A-4FEC-9071-4A22A522603A}" destId="{DA2F0195-AEBE-4BA4-A873-F6B79F1A70C8}" srcOrd="1" destOrd="0" presId="urn:microsoft.com/office/officeart/2005/8/layout/venn3"/>
    <dgm:cxn modelId="{C184DB35-37B0-4030-9702-A652E1923F4D}" type="presParOf" srcId="{075F12E3-C56A-4FEC-9071-4A22A522603A}" destId="{5902F8C9-49F7-4F33-B68B-78E196365DAB}" srcOrd="2" destOrd="0" presId="urn:microsoft.com/office/officeart/2005/8/layout/venn3"/>
    <dgm:cxn modelId="{CDE2F894-D8A7-43F8-99BE-0EE70AAD572A}" type="presParOf" srcId="{075F12E3-C56A-4FEC-9071-4A22A522603A}" destId="{B13F1F92-2FE5-4DE3-A8A4-5D5FF93DDD49}" srcOrd="3" destOrd="0" presId="urn:microsoft.com/office/officeart/2005/8/layout/venn3"/>
    <dgm:cxn modelId="{90467987-C63B-4E9E-A753-06D833F1E445}" type="presParOf" srcId="{075F12E3-C56A-4FEC-9071-4A22A522603A}" destId="{4B7E35BF-A123-456A-B614-2966D74DBCED}"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2A6405-666F-4A3A-A5C9-C7EA76E49780}"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tr-TR"/>
        </a:p>
      </dgm:t>
    </dgm:pt>
    <dgm:pt modelId="{2C82188A-9EF9-4311-A5EF-C0282C68EAC9}">
      <dgm:prSet/>
      <dgm:spPr/>
      <dgm:t>
        <a:bodyPr/>
        <a:lstStyle/>
        <a:p>
          <a:r>
            <a:rPr lang="tr-TR" b="1" dirty="0"/>
            <a:t>Aday Memur: </a:t>
          </a:r>
          <a:r>
            <a:rPr lang="tr-TR" dirty="0"/>
            <a:t>"İlk defa Devlet memurluğuna atanacaklar için uygulanacak" merkezi sınavı kazanarak temel, hazırlayıcı eğitim ve </a:t>
          </a:r>
          <a:r>
            <a:rPr lang="tr-TR" dirty="0" err="1"/>
            <a:t>staj'a</a:t>
          </a:r>
          <a:r>
            <a:rPr lang="tr-TR" dirty="0"/>
            <a:t> tabi tutulmak üzere herhangi bir kurum veya kuruluşa atananları.</a:t>
          </a:r>
        </a:p>
      </dgm:t>
    </dgm:pt>
    <dgm:pt modelId="{1C112DB7-86CF-4945-8CA5-40D04FBCB84F}" type="parTrans" cxnId="{A63BEF84-1FFB-43C5-A37C-8AB80CCC700E}">
      <dgm:prSet/>
      <dgm:spPr/>
      <dgm:t>
        <a:bodyPr/>
        <a:lstStyle/>
        <a:p>
          <a:endParaRPr lang="tr-TR"/>
        </a:p>
      </dgm:t>
    </dgm:pt>
    <dgm:pt modelId="{78FED38D-6E8B-4B94-B0AF-368E278A5F72}" type="sibTrans" cxnId="{A63BEF84-1FFB-43C5-A37C-8AB80CCC700E}">
      <dgm:prSet/>
      <dgm:spPr/>
      <dgm:t>
        <a:bodyPr/>
        <a:lstStyle/>
        <a:p>
          <a:endParaRPr lang="tr-TR"/>
        </a:p>
      </dgm:t>
    </dgm:pt>
    <dgm:pt modelId="{41E290CB-D531-4711-88F6-B63E38C143BC}">
      <dgm:prSet/>
      <dgm:spPr/>
      <dgm:t>
        <a:bodyPr/>
        <a:lstStyle/>
        <a:p>
          <a:r>
            <a:rPr lang="tr-TR" b="1"/>
            <a:t>Asil Memur: </a:t>
          </a:r>
          <a:r>
            <a:rPr lang="tr-TR"/>
            <a:t>Adaylık süresi içinde Temel, Hazırlayıcı Eğitim ve Staj devrelerinin her birinde başarılı olarak adaylığı kaldırılan kişileri,</a:t>
          </a:r>
        </a:p>
      </dgm:t>
    </dgm:pt>
    <dgm:pt modelId="{7C516131-97D4-44C8-A38B-1616024F1199}" type="parTrans" cxnId="{432086CE-C68A-42B8-BE6B-ED49AAE48894}">
      <dgm:prSet/>
      <dgm:spPr/>
      <dgm:t>
        <a:bodyPr/>
        <a:lstStyle/>
        <a:p>
          <a:endParaRPr lang="tr-TR"/>
        </a:p>
      </dgm:t>
    </dgm:pt>
    <dgm:pt modelId="{36A7130A-8A02-48F5-B03B-1A56A4015A7C}" type="sibTrans" cxnId="{432086CE-C68A-42B8-BE6B-ED49AAE48894}">
      <dgm:prSet/>
      <dgm:spPr/>
      <dgm:t>
        <a:bodyPr/>
        <a:lstStyle/>
        <a:p>
          <a:endParaRPr lang="tr-TR"/>
        </a:p>
      </dgm:t>
    </dgm:pt>
    <dgm:pt modelId="{248C2ACF-D96D-43C5-950F-FF1F14D123B4}">
      <dgm:prSet/>
      <dgm:spPr/>
      <dgm:t>
        <a:bodyPr/>
        <a:lstStyle/>
        <a:p>
          <a:r>
            <a:rPr lang="tr-TR" b="1"/>
            <a:t>Adaylık Süresi: </a:t>
          </a:r>
          <a:r>
            <a:rPr lang="tr-TR"/>
            <a:t>Devlet kamu hizmet ve görevlerine ilk defa atananların atandıkları tarihten başlamak üzere bir yıldan az iki yıldan çok olmayan süreyi,</a:t>
          </a:r>
        </a:p>
      </dgm:t>
    </dgm:pt>
    <dgm:pt modelId="{D923A9AA-107C-4FC3-89CE-6B1EE0B42817}" type="parTrans" cxnId="{D1FF9BC6-C77A-463C-A4E9-DB2A81BBA8F3}">
      <dgm:prSet/>
      <dgm:spPr/>
      <dgm:t>
        <a:bodyPr/>
        <a:lstStyle/>
        <a:p>
          <a:endParaRPr lang="tr-TR"/>
        </a:p>
      </dgm:t>
    </dgm:pt>
    <dgm:pt modelId="{DB4DD0C2-768C-48C8-AECA-8CF8A211F285}" type="sibTrans" cxnId="{D1FF9BC6-C77A-463C-A4E9-DB2A81BBA8F3}">
      <dgm:prSet/>
      <dgm:spPr/>
      <dgm:t>
        <a:bodyPr/>
        <a:lstStyle/>
        <a:p>
          <a:endParaRPr lang="tr-TR"/>
        </a:p>
      </dgm:t>
    </dgm:pt>
    <dgm:pt modelId="{A58807E5-9160-417F-B19F-A6683BFADE05}">
      <dgm:prSet/>
      <dgm:spPr/>
      <dgm:t>
        <a:bodyPr/>
        <a:lstStyle/>
        <a:p>
          <a:r>
            <a:rPr lang="tr-TR" b="1"/>
            <a:t>Temel Eğitim : </a:t>
          </a:r>
          <a:r>
            <a:rPr lang="tr-TR"/>
            <a:t>Bütün aday memurların, asli memur olabilmeleri için tabi tutuldukları, Devlet memurlarının ortak vasıfları ile ilgili hususları kapsayan eğitimi,</a:t>
          </a:r>
        </a:p>
      </dgm:t>
    </dgm:pt>
    <dgm:pt modelId="{856E8C9C-2C4B-42B7-8354-BAE8B91E3181}" type="parTrans" cxnId="{A3EA1019-BE03-46BB-9F65-DCE32F88E1B7}">
      <dgm:prSet/>
      <dgm:spPr/>
      <dgm:t>
        <a:bodyPr/>
        <a:lstStyle/>
        <a:p>
          <a:endParaRPr lang="tr-TR"/>
        </a:p>
      </dgm:t>
    </dgm:pt>
    <dgm:pt modelId="{16CA72E8-FCBC-4525-AFF0-E22F232E8A1A}" type="sibTrans" cxnId="{A3EA1019-BE03-46BB-9F65-DCE32F88E1B7}">
      <dgm:prSet/>
      <dgm:spPr/>
      <dgm:t>
        <a:bodyPr/>
        <a:lstStyle/>
        <a:p>
          <a:endParaRPr lang="tr-TR"/>
        </a:p>
      </dgm:t>
    </dgm:pt>
    <dgm:pt modelId="{27ADBEAF-05BD-4416-9052-FE7A57D7A017}">
      <dgm:prSet/>
      <dgm:spPr/>
      <dgm:t>
        <a:bodyPr/>
        <a:lstStyle/>
        <a:p>
          <a:r>
            <a:rPr lang="tr-TR" b="1"/>
            <a:t>Hazırlayıcı Eğitim : </a:t>
          </a:r>
          <a:r>
            <a:rPr lang="tr-TR"/>
            <a:t>Aday memurların atandığı kurum veya kuruluşu, sınıfı ve görevi ile ilgili olarak yapılan eğitimi, </a:t>
          </a:r>
        </a:p>
      </dgm:t>
    </dgm:pt>
    <dgm:pt modelId="{53A6453F-8BD6-4AAB-A191-C0B1E35037FB}" type="parTrans" cxnId="{7D3EBBE5-B818-4E97-8919-4AAD32D5B13B}">
      <dgm:prSet/>
      <dgm:spPr/>
      <dgm:t>
        <a:bodyPr/>
        <a:lstStyle/>
        <a:p>
          <a:endParaRPr lang="tr-TR"/>
        </a:p>
      </dgm:t>
    </dgm:pt>
    <dgm:pt modelId="{C6EAB734-F91C-44DE-8138-49812BFB2054}" type="sibTrans" cxnId="{7D3EBBE5-B818-4E97-8919-4AAD32D5B13B}">
      <dgm:prSet/>
      <dgm:spPr/>
      <dgm:t>
        <a:bodyPr/>
        <a:lstStyle/>
        <a:p>
          <a:endParaRPr lang="tr-TR"/>
        </a:p>
      </dgm:t>
    </dgm:pt>
    <dgm:pt modelId="{A935CA60-386C-4482-A991-8C766CFC5570}">
      <dgm:prSet/>
      <dgm:spPr/>
      <dgm:t>
        <a:bodyPr/>
        <a:lstStyle/>
        <a:p>
          <a:r>
            <a:rPr lang="tr-TR" b="1"/>
            <a:t>Değerlendirme: </a:t>
          </a:r>
          <a:r>
            <a:rPr lang="tr-TR"/>
            <a:t>Temel ve Hazırlayıcı Eğitim dönemleri sonunda yapılacak sınavlar ile staj dönemi sonundaki bilgi seviyesini ölçme işlemini, (Staj Notu)</a:t>
          </a:r>
        </a:p>
      </dgm:t>
    </dgm:pt>
    <dgm:pt modelId="{0D68F37E-2085-42EF-BCDB-4952C6C4D8C5}" type="parTrans" cxnId="{AD24C2F6-337A-4290-B21C-7FF5D8DE20F6}">
      <dgm:prSet/>
      <dgm:spPr/>
      <dgm:t>
        <a:bodyPr/>
        <a:lstStyle/>
        <a:p>
          <a:endParaRPr lang="tr-TR"/>
        </a:p>
      </dgm:t>
    </dgm:pt>
    <dgm:pt modelId="{1E1E1DAC-02CF-4085-8097-A0DC6CAD5024}" type="sibTrans" cxnId="{AD24C2F6-337A-4290-B21C-7FF5D8DE20F6}">
      <dgm:prSet/>
      <dgm:spPr/>
      <dgm:t>
        <a:bodyPr/>
        <a:lstStyle/>
        <a:p>
          <a:endParaRPr lang="tr-TR"/>
        </a:p>
      </dgm:t>
    </dgm:pt>
    <dgm:pt modelId="{727A8DFC-5BF9-4941-95F8-F59777E17625}" type="pres">
      <dgm:prSet presAssocID="{F52A6405-666F-4A3A-A5C9-C7EA76E49780}" presName="linear" presStyleCnt="0">
        <dgm:presLayoutVars>
          <dgm:animLvl val="lvl"/>
          <dgm:resizeHandles val="exact"/>
        </dgm:presLayoutVars>
      </dgm:prSet>
      <dgm:spPr/>
      <dgm:t>
        <a:bodyPr/>
        <a:lstStyle/>
        <a:p>
          <a:endParaRPr lang="tr-TR"/>
        </a:p>
      </dgm:t>
    </dgm:pt>
    <dgm:pt modelId="{F8422984-2799-488F-96C8-1CB7C7AEE100}" type="pres">
      <dgm:prSet presAssocID="{2C82188A-9EF9-4311-A5EF-C0282C68EAC9}" presName="parentText" presStyleLbl="node1" presStyleIdx="0" presStyleCnt="6">
        <dgm:presLayoutVars>
          <dgm:chMax val="0"/>
          <dgm:bulletEnabled val="1"/>
        </dgm:presLayoutVars>
      </dgm:prSet>
      <dgm:spPr/>
      <dgm:t>
        <a:bodyPr/>
        <a:lstStyle/>
        <a:p>
          <a:endParaRPr lang="tr-TR"/>
        </a:p>
      </dgm:t>
    </dgm:pt>
    <dgm:pt modelId="{14417D7D-976C-4129-B7A1-BD254053FD7D}" type="pres">
      <dgm:prSet presAssocID="{78FED38D-6E8B-4B94-B0AF-368E278A5F72}" presName="spacer" presStyleCnt="0"/>
      <dgm:spPr/>
    </dgm:pt>
    <dgm:pt modelId="{123112C4-1A62-48BC-9637-B06C5C1CA585}" type="pres">
      <dgm:prSet presAssocID="{41E290CB-D531-4711-88F6-B63E38C143BC}" presName="parentText" presStyleLbl="node1" presStyleIdx="1" presStyleCnt="6">
        <dgm:presLayoutVars>
          <dgm:chMax val="0"/>
          <dgm:bulletEnabled val="1"/>
        </dgm:presLayoutVars>
      </dgm:prSet>
      <dgm:spPr/>
      <dgm:t>
        <a:bodyPr/>
        <a:lstStyle/>
        <a:p>
          <a:endParaRPr lang="tr-TR"/>
        </a:p>
      </dgm:t>
    </dgm:pt>
    <dgm:pt modelId="{D47BA3AA-4CA9-4233-A458-0C88A3AFF4A8}" type="pres">
      <dgm:prSet presAssocID="{36A7130A-8A02-48F5-B03B-1A56A4015A7C}" presName="spacer" presStyleCnt="0"/>
      <dgm:spPr/>
    </dgm:pt>
    <dgm:pt modelId="{67C60298-7600-4AFC-8993-55148CCF4908}" type="pres">
      <dgm:prSet presAssocID="{248C2ACF-D96D-43C5-950F-FF1F14D123B4}" presName="parentText" presStyleLbl="node1" presStyleIdx="2" presStyleCnt="6">
        <dgm:presLayoutVars>
          <dgm:chMax val="0"/>
          <dgm:bulletEnabled val="1"/>
        </dgm:presLayoutVars>
      </dgm:prSet>
      <dgm:spPr/>
      <dgm:t>
        <a:bodyPr/>
        <a:lstStyle/>
        <a:p>
          <a:endParaRPr lang="tr-TR"/>
        </a:p>
      </dgm:t>
    </dgm:pt>
    <dgm:pt modelId="{2297D162-8A59-460A-9454-4BA18086B76E}" type="pres">
      <dgm:prSet presAssocID="{DB4DD0C2-768C-48C8-AECA-8CF8A211F285}" presName="spacer" presStyleCnt="0"/>
      <dgm:spPr/>
    </dgm:pt>
    <dgm:pt modelId="{C99625C4-DA45-4D91-AD77-89C208773702}" type="pres">
      <dgm:prSet presAssocID="{A58807E5-9160-417F-B19F-A6683BFADE05}" presName="parentText" presStyleLbl="node1" presStyleIdx="3" presStyleCnt="6">
        <dgm:presLayoutVars>
          <dgm:chMax val="0"/>
          <dgm:bulletEnabled val="1"/>
        </dgm:presLayoutVars>
      </dgm:prSet>
      <dgm:spPr/>
      <dgm:t>
        <a:bodyPr/>
        <a:lstStyle/>
        <a:p>
          <a:endParaRPr lang="tr-TR"/>
        </a:p>
      </dgm:t>
    </dgm:pt>
    <dgm:pt modelId="{CDC93A85-C9CF-4271-A97C-0ACFF902682C}" type="pres">
      <dgm:prSet presAssocID="{16CA72E8-FCBC-4525-AFF0-E22F232E8A1A}" presName="spacer" presStyleCnt="0"/>
      <dgm:spPr/>
    </dgm:pt>
    <dgm:pt modelId="{0DE7B310-DBA9-4DDD-845A-464777ADC822}" type="pres">
      <dgm:prSet presAssocID="{27ADBEAF-05BD-4416-9052-FE7A57D7A017}" presName="parentText" presStyleLbl="node1" presStyleIdx="4" presStyleCnt="6">
        <dgm:presLayoutVars>
          <dgm:chMax val="0"/>
          <dgm:bulletEnabled val="1"/>
        </dgm:presLayoutVars>
      </dgm:prSet>
      <dgm:spPr/>
      <dgm:t>
        <a:bodyPr/>
        <a:lstStyle/>
        <a:p>
          <a:endParaRPr lang="tr-TR"/>
        </a:p>
      </dgm:t>
    </dgm:pt>
    <dgm:pt modelId="{5071F009-FBC4-475D-B340-F8A6A835C25F}" type="pres">
      <dgm:prSet presAssocID="{C6EAB734-F91C-44DE-8138-49812BFB2054}" presName="spacer" presStyleCnt="0"/>
      <dgm:spPr/>
    </dgm:pt>
    <dgm:pt modelId="{001E8A68-182D-4E4D-ABF6-88C3F6FECE5C}" type="pres">
      <dgm:prSet presAssocID="{A935CA60-386C-4482-A991-8C766CFC5570}" presName="parentText" presStyleLbl="node1" presStyleIdx="5" presStyleCnt="6">
        <dgm:presLayoutVars>
          <dgm:chMax val="0"/>
          <dgm:bulletEnabled val="1"/>
        </dgm:presLayoutVars>
      </dgm:prSet>
      <dgm:spPr/>
      <dgm:t>
        <a:bodyPr/>
        <a:lstStyle/>
        <a:p>
          <a:endParaRPr lang="tr-TR"/>
        </a:p>
      </dgm:t>
    </dgm:pt>
  </dgm:ptLst>
  <dgm:cxnLst>
    <dgm:cxn modelId="{432086CE-C68A-42B8-BE6B-ED49AAE48894}" srcId="{F52A6405-666F-4A3A-A5C9-C7EA76E49780}" destId="{41E290CB-D531-4711-88F6-B63E38C143BC}" srcOrd="1" destOrd="0" parTransId="{7C516131-97D4-44C8-A38B-1616024F1199}" sibTransId="{36A7130A-8A02-48F5-B03B-1A56A4015A7C}"/>
    <dgm:cxn modelId="{7D3EBBE5-B818-4E97-8919-4AAD32D5B13B}" srcId="{F52A6405-666F-4A3A-A5C9-C7EA76E49780}" destId="{27ADBEAF-05BD-4416-9052-FE7A57D7A017}" srcOrd="4" destOrd="0" parTransId="{53A6453F-8BD6-4AAB-A191-C0B1E35037FB}" sibTransId="{C6EAB734-F91C-44DE-8138-49812BFB2054}"/>
    <dgm:cxn modelId="{D1FF9BC6-C77A-463C-A4E9-DB2A81BBA8F3}" srcId="{F52A6405-666F-4A3A-A5C9-C7EA76E49780}" destId="{248C2ACF-D96D-43C5-950F-FF1F14D123B4}" srcOrd="2" destOrd="0" parTransId="{D923A9AA-107C-4FC3-89CE-6B1EE0B42817}" sibTransId="{DB4DD0C2-768C-48C8-AECA-8CF8A211F285}"/>
    <dgm:cxn modelId="{A3EA1019-BE03-46BB-9F65-DCE32F88E1B7}" srcId="{F52A6405-666F-4A3A-A5C9-C7EA76E49780}" destId="{A58807E5-9160-417F-B19F-A6683BFADE05}" srcOrd="3" destOrd="0" parTransId="{856E8C9C-2C4B-42B7-8354-BAE8B91E3181}" sibTransId="{16CA72E8-FCBC-4525-AFF0-E22F232E8A1A}"/>
    <dgm:cxn modelId="{504CAD5F-5613-4F36-8592-7627E2366BB4}" type="presOf" srcId="{2C82188A-9EF9-4311-A5EF-C0282C68EAC9}" destId="{F8422984-2799-488F-96C8-1CB7C7AEE100}" srcOrd="0" destOrd="0" presId="urn:microsoft.com/office/officeart/2005/8/layout/vList2"/>
    <dgm:cxn modelId="{1C74CDE6-C385-4B16-8F37-D33B8E23077B}" type="presOf" srcId="{27ADBEAF-05BD-4416-9052-FE7A57D7A017}" destId="{0DE7B310-DBA9-4DDD-845A-464777ADC822}" srcOrd="0" destOrd="0" presId="urn:microsoft.com/office/officeart/2005/8/layout/vList2"/>
    <dgm:cxn modelId="{A4DC6C44-AFF6-4554-8745-B4D10FE7905D}" type="presOf" srcId="{A58807E5-9160-417F-B19F-A6683BFADE05}" destId="{C99625C4-DA45-4D91-AD77-89C208773702}" srcOrd="0" destOrd="0" presId="urn:microsoft.com/office/officeart/2005/8/layout/vList2"/>
    <dgm:cxn modelId="{A63BEF84-1FFB-43C5-A37C-8AB80CCC700E}" srcId="{F52A6405-666F-4A3A-A5C9-C7EA76E49780}" destId="{2C82188A-9EF9-4311-A5EF-C0282C68EAC9}" srcOrd="0" destOrd="0" parTransId="{1C112DB7-86CF-4945-8CA5-40D04FBCB84F}" sibTransId="{78FED38D-6E8B-4B94-B0AF-368E278A5F72}"/>
    <dgm:cxn modelId="{D2EB1CB2-77E1-474B-952B-397C48B2C1B7}" type="presOf" srcId="{248C2ACF-D96D-43C5-950F-FF1F14D123B4}" destId="{67C60298-7600-4AFC-8993-55148CCF4908}" srcOrd="0" destOrd="0" presId="urn:microsoft.com/office/officeart/2005/8/layout/vList2"/>
    <dgm:cxn modelId="{AD24C2F6-337A-4290-B21C-7FF5D8DE20F6}" srcId="{F52A6405-666F-4A3A-A5C9-C7EA76E49780}" destId="{A935CA60-386C-4482-A991-8C766CFC5570}" srcOrd="5" destOrd="0" parTransId="{0D68F37E-2085-42EF-BCDB-4952C6C4D8C5}" sibTransId="{1E1E1DAC-02CF-4085-8097-A0DC6CAD5024}"/>
    <dgm:cxn modelId="{0A74A092-55C5-409A-A755-9999B6C843A1}" type="presOf" srcId="{F52A6405-666F-4A3A-A5C9-C7EA76E49780}" destId="{727A8DFC-5BF9-4941-95F8-F59777E17625}" srcOrd="0" destOrd="0" presId="urn:microsoft.com/office/officeart/2005/8/layout/vList2"/>
    <dgm:cxn modelId="{3A18FD60-548B-4268-B055-BFF34DFCB854}" type="presOf" srcId="{A935CA60-386C-4482-A991-8C766CFC5570}" destId="{001E8A68-182D-4E4D-ABF6-88C3F6FECE5C}" srcOrd="0" destOrd="0" presId="urn:microsoft.com/office/officeart/2005/8/layout/vList2"/>
    <dgm:cxn modelId="{1C0E3231-FBF0-42B1-90C9-508209D8FCBB}" type="presOf" srcId="{41E290CB-D531-4711-88F6-B63E38C143BC}" destId="{123112C4-1A62-48BC-9637-B06C5C1CA585}" srcOrd="0" destOrd="0" presId="urn:microsoft.com/office/officeart/2005/8/layout/vList2"/>
    <dgm:cxn modelId="{29B60C9D-C450-493A-B0E4-609773E6F471}" type="presParOf" srcId="{727A8DFC-5BF9-4941-95F8-F59777E17625}" destId="{F8422984-2799-488F-96C8-1CB7C7AEE100}" srcOrd="0" destOrd="0" presId="urn:microsoft.com/office/officeart/2005/8/layout/vList2"/>
    <dgm:cxn modelId="{FCAF1F68-F065-41AC-9196-68CF1A23B81C}" type="presParOf" srcId="{727A8DFC-5BF9-4941-95F8-F59777E17625}" destId="{14417D7D-976C-4129-B7A1-BD254053FD7D}" srcOrd="1" destOrd="0" presId="urn:microsoft.com/office/officeart/2005/8/layout/vList2"/>
    <dgm:cxn modelId="{3440BB9C-2C44-4277-87E7-AD1AE8A6FDBC}" type="presParOf" srcId="{727A8DFC-5BF9-4941-95F8-F59777E17625}" destId="{123112C4-1A62-48BC-9637-B06C5C1CA585}" srcOrd="2" destOrd="0" presId="urn:microsoft.com/office/officeart/2005/8/layout/vList2"/>
    <dgm:cxn modelId="{09CA568D-8872-45C6-87CC-AFEEF6881337}" type="presParOf" srcId="{727A8DFC-5BF9-4941-95F8-F59777E17625}" destId="{D47BA3AA-4CA9-4233-A458-0C88A3AFF4A8}" srcOrd="3" destOrd="0" presId="urn:microsoft.com/office/officeart/2005/8/layout/vList2"/>
    <dgm:cxn modelId="{863E7D75-241A-46FD-A01C-99F2E0F53E1E}" type="presParOf" srcId="{727A8DFC-5BF9-4941-95F8-F59777E17625}" destId="{67C60298-7600-4AFC-8993-55148CCF4908}" srcOrd="4" destOrd="0" presId="urn:microsoft.com/office/officeart/2005/8/layout/vList2"/>
    <dgm:cxn modelId="{DD0EA68B-A15A-44AD-9B52-B8077628E27C}" type="presParOf" srcId="{727A8DFC-5BF9-4941-95F8-F59777E17625}" destId="{2297D162-8A59-460A-9454-4BA18086B76E}" srcOrd="5" destOrd="0" presId="urn:microsoft.com/office/officeart/2005/8/layout/vList2"/>
    <dgm:cxn modelId="{17D1AE04-C17C-4370-9BD1-D95430FF36AF}" type="presParOf" srcId="{727A8DFC-5BF9-4941-95F8-F59777E17625}" destId="{C99625C4-DA45-4D91-AD77-89C208773702}" srcOrd="6" destOrd="0" presId="urn:microsoft.com/office/officeart/2005/8/layout/vList2"/>
    <dgm:cxn modelId="{83A9A3DD-9F60-4AC3-AC9C-07E5F00DA49F}" type="presParOf" srcId="{727A8DFC-5BF9-4941-95F8-F59777E17625}" destId="{CDC93A85-C9CF-4271-A97C-0ACFF902682C}" srcOrd="7" destOrd="0" presId="urn:microsoft.com/office/officeart/2005/8/layout/vList2"/>
    <dgm:cxn modelId="{E0DD932F-5CE0-41EB-9954-1CCAF6A999DD}" type="presParOf" srcId="{727A8DFC-5BF9-4941-95F8-F59777E17625}" destId="{0DE7B310-DBA9-4DDD-845A-464777ADC822}" srcOrd="8" destOrd="0" presId="urn:microsoft.com/office/officeart/2005/8/layout/vList2"/>
    <dgm:cxn modelId="{4F53B601-F489-484A-A307-9E2D7CA14637}" type="presParOf" srcId="{727A8DFC-5BF9-4941-95F8-F59777E17625}" destId="{5071F009-FBC4-475D-B340-F8A6A835C25F}" srcOrd="9" destOrd="0" presId="urn:microsoft.com/office/officeart/2005/8/layout/vList2"/>
    <dgm:cxn modelId="{A4A6A94C-3615-444F-AACE-A6D75DD43D44}" type="presParOf" srcId="{727A8DFC-5BF9-4941-95F8-F59777E17625}" destId="{001E8A68-182D-4E4D-ABF6-88C3F6FECE5C}"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6AEF06-E418-4EE4-B700-1D1775867E45}"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tr-TR"/>
        </a:p>
      </dgm:t>
    </dgm:pt>
    <dgm:pt modelId="{F7AEBFDA-36BA-45C2-8D37-2369DD75869E}">
      <dgm:prSet/>
      <dgm:spPr/>
      <dgm:t>
        <a:bodyPr/>
        <a:lstStyle/>
        <a:p>
          <a:r>
            <a:rPr lang="tr-TR"/>
            <a:t>Öğrenim Durumu               :Lise</a:t>
          </a:r>
        </a:p>
      </dgm:t>
    </dgm:pt>
    <dgm:pt modelId="{F9B8AEEB-7F65-4FC4-A1FF-12E28CB0809C}" type="parTrans" cxnId="{CC4365B0-3BCE-4DF4-A7E2-52BBD5AEC7DC}">
      <dgm:prSet/>
      <dgm:spPr/>
      <dgm:t>
        <a:bodyPr/>
        <a:lstStyle/>
        <a:p>
          <a:endParaRPr lang="tr-TR"/>
        </a:p>
      </dgm:t>
    </dgm:pt>
    <dgm:pt modelId="{2C6983B3-379E-49BA-8727-0A93378A395B}" type="sibTrans" cxnId="{CC4365B0-3BCE-4DF4-A7E2-52BBD5AEC7DC}">
      <dgm:prSet/>
      <dgm:spPr/>
      <dgm:t>
        <a:bodyPr/>
        <a:lstStyle/>
        <a:p>
          <a:endParaRPr lang="tr-TR"/>
        </a:p>
      </dgm:t>
    </dgm:pt>
    <dgm:pt modelId="{4CF4AA4D-1F5D-42DB-97AD-B98EC21BDA17}">
      <dgm:prSet/>
      <dgm:spPr/>
      <dgm:t>
        <a:bodyPr/>
        <a:lstStyle/>
        <a:p>
          <a:r>
            <a:rPr lang="tr-TR"/>
            <a:t>Askerlik durumu                  : Yapmadı</a:t>
          </a:r>
        </a:p>
      </dgm:t>
    </dgm:pt>
    <dgm:pt modelId="{21000601-C3BE-48EA-A488-4A4000FD2B13}" type="parTrans" cxnId="{ED23DDDB-83BF-4CA5-8DCB-C7D80BE92310}">
      <dgm:prSet/>
      <dgm:spPr/>
      <dgm:t>
        <a:bodyPr/>
        <a:lstStyle/>
        <a:p>
          <a:endParaRPr lang="tr-TR"/>
        </a:p>
      </dgm:t>
    </dgm:pt>
    <dgm:pt modelId="{12678E28-6B86-4EF0-BE10-161F0A72C7E4}" type="sibTrans" cxnId="{ED23DDDB-83BF-4CA5-8DCB-C7D80BE92310}">
      <dgm:prSet/>
      <dgm:spPr/>
      <dgm:t>
        <a:bodyPr/>
        <a:lstStyle/>
        <a:p>
          <a:endParaRPr lang="tr-TR"/>
        </a:p>
      </dgm:t>
    </dgm:pt>
    <dgm:pt modelId="{3BC385F4-244A-43BE-A6AA-EE265781D1B2}">
      <dgm:prSet/>
      <dgm:spPr/>
      <dgm:t>
        <a:bodyPr/>
        <a:lstStyle/>
        <a:p>
          <a:r>
            <a:rPr lang="tr-TR"/>
            <a:t>Memuriyete başlama T.    :15.06.2021-V.H.K.İ</a:t>
          </a:r>
        </a:p>
      </dgm:t>
    </dgm:pt>
    <dgm:pt modelId="{EC547A87-7B0F-45FF-9A07-B3C9532DF316}" type="parTrans" cxnId="{83B08E80-51D8-409A-A40C-752C01D5CEFD}">
      <dgm:prSet/>
      <dgm:spPr/>
      <dgm:t>
        <a:bodyPr/>
        <a:lstStyle/>
        <a:p>
          <a:endParaRPr lang="tr-TR"/>
        </a:p>
      </dgm:t>
    </dgm:pt>
    <dgm:pt modelId="{DF97F838-6004-45D0-9DA8-190FD41883BB}" type="sibTrans" cxnId="{83B08E80-51D8-409A-A40C-752C01D5CEFD}">
      <dgm:prSet/>
      <dgm:spPr/>
      <dgm:t>
        <a:bodyPr/>
        <a:lstStyle/>
        <a:p>
          <a:endParaRPr lang="tr-TR"/>
        </a:p>
      </dgm:t>
    </dgm:pt>
    <dgm:pt modelId="{0284872C-CE35-436B-91E9-4C8CF2ED861D}">
      <dgm:prSet/>
      <dgm:spPr/>
      <dgm:t>
        <a:bodyPr/>
        <a:lstStyle/>
        <a:p>
          <a:r>
            <a:rPr lang="tr-TR"/>
            <a:t>Atandığı derece ve kademe: 13/3 (aday)</a:t>
          </a:r>
        </a:p>
      </dgm:t>
    </dgm:pt>
    <dgm:pt modelId="{B8BA3763-CFE1-4593-981B-BBD515F14029}" type="parTrans" cxnId="{F1DC2FCE-C6F8-4E99-92EB-819B11AD8EC2}">
      <dgm:prSet/>
      <dgm:spPr/>
      <dgm:t>
        <a:bodyPr/>
        <a:lstStyle/>
        <a:p>
          <a:endParaRPr lang="tr-TR"/>
        </a:p>
      </dgm:t>
    </dgm:pt>
    <dgm:pt modelId="{3A12B06E-AD84-4C00-BFF4-10E5A464D355}" type="sibTrans" cxnId="{F1DC2FCE-C6F8-4E99-92EB-819B11AD8EC2}">
      <dgm:prSet/>
      <dgm:spPr/>
      <dgm:t>
        <a:bodyPr/>
        <a:lstStyle/>
        <a:p>
          <a:endParaRPr lang="tr-TR"/>
        </a:p>
      </dgm:t>
    </dgm:pt>
    <dgm:pt modelId="{9EF1A6AC-CB29-4B80-9D04-E293004495F7}">
      <dgm:prSet/>
      <dgm:spPr/>
      <dgm:t>
        <a:bodyPr/>
        <a:lstStyle/>
        <a:p>
          <a:r>
            <a:rPr lang="tr-TR"/>
            <a:t>Asaleten atandığı tarih          : 17.10.2022</a:t>
          </a:r>
        </a:p>
      </dgm:t>
    </dgm:pt>
    <dgm:pt modelId="{36CBC91D-8981-4F6F-B36C-DCB861464CE1}" type="parTrans" cxnId="{C79EAF89-BC41-4823-9FEF-2F1C516310B9}">
      <dgm:prSet/>
      <dgm:spPr/>
      <dgm:t>
        <a:bodyPr/>
        <a:lstStyle/>
        <a:p>
          <a:endParaRPr lang="tr-TR"/>
        </a:p>
      </dgm:t>
    </dgm:pt>
    <dgm:pt modelId="{DEDA8C70-0A87-427B-87DB-DC36BECA58D3}" type="sibTrans" cxnId="{C79EAF89-BC41-4823-9FEF-2F1C516310B9}">
      <dgm:prSet/>
      <dgm:spPr/>
      <dgm:t>
        <a:bodyPr/>
        <a:lstStyle/>
        <a:p>
          <a:endParaRPr lang="tr-TR"/>
        </a:p>
      </dgm:t>
    </dgm:pt>
    <dgm:pt modelId="{6843ED42-3ABB-4F93-8502-D183C3F32701}">
      <dgm:prSet/>
      <dgm:spPr/>
      <dgm:t>
        <a:bodyPr/>
        <a:lstStyle/>
        <a:p>
          <a:r>
            <a:rPr lang="tr-TR"/>
            <a:t>Toplam hizmeti 1 yıl 4 ay 2 gün</a:t>
          </a:r>
        </a:p>
      </dgm:t>
    </dgm:pt>
    <dgm:pt modelId="{CEEAD450-49DC-4915-AC13-D02C955BC258}" type="parTrans" cxnId="{9AE83128-950B-429C-9654-229C9348CCDD}">
      <dgm:prSet/>
      <dgm:spPr/>
      <dgm:t>
        <a:bodyPr/>
        <a:lstStyle/>
        <a:p>
          <a:endParaRPr lang="tr-TR"/>
        </a:p>
      </dgm:t>
    </dgm:pt>
    <dgm:pt modelId="{0D2E1A0F-73EA-46E7-920C-A74D71BC6DC9}" type="sibTrans" cxnId="{9AE83128-950B-429C-9654-229C9348CCDD}">
      <dgm:prSet/>
      <dgm:spPr/>
      <dgm:t>
        <a:bodyPr/>
        <a:lstStyle/>
        <a:p>
          <a:endParaRPr lang="tr-TR"/>
        </a:p>
      </dgm:t>
    </dgm:pt>
    <dgm:pt modelId="{E45F8F5D-2CA1-424B-9D36-E073CAD416AF}">
      <dgm:prSet>
        <dgm:style>
          <a:lnRef idx="3">
            <a:schemeClr val="lt1"/>
          </a:lnRef>
          <a:fillRef idx="1">
            <a:schemeClr val="accent3"/>
          </a:fillRef>
          <a:effectRef idx="1">
            <a:schemeClr val="accent3"/>
          </a:effectRef>
          <a:fontRef idx="minor">
            <a:schemeClr val="lt1"/>
          </a:fontRef>
        </dgm:style>
      </dgm:prSet>
      <dgm:spPr/>
      <dgm:t>
        <a:bodyPr/>
        <a:lstStyle/>
        <a:p>
          <a:r>
            <a:rPr lang="tr-TR" b="1" u="sng" dirty="0"/>
            <a:t>ESKİ </a:t>
          </a:r>
          <a:r>
            <a:rPr lang="tr-TR" u="sng" dirty="0"/>
            <a:t> </a:t>
          </a:r>
          <a:r>
            <a:rPr lang="tr-TR" dirty="0"/>
            <a:t>                     </a:t>
          </a:r>
          <a:r>
            <a:rPr lang="tr-TR" b="1" u="sng" dirty="0"/>
            <a:t>YENİ</a:t>
          </a:r>
          <a:endParaRPr lang="tr-TR" dirty="0"/>
        </a:p>
      </dgm:t>
    </dgm:pt>
    <dgm:pt modelId="{04F21672-0CB0-427E-B6FB-9C5527F31507}" type="parTrans" cxnId="{5D2290A5-37EF-468C-BD9E-1FABD976EE10}">
      <dgm:prSet/>
      <dgm:spPr/>
      <dgm:t>
        <a:bodyPr/>
        <a:lstStyle/>
        <a:p>
          <a:endParaRPr lang="tr-TR"/>
        </a:p>
      </dgm:t>
    </dgm:pt>
    <dgm:pt modelId="{B7270F80-B7D0-48DC-8397-750E9AAA931B}" type="sibTrans" cxnId="{5D2290A5-37EF-468C-BD9E-1FABD976EE10}">
      <dgm:prSet/>
      <dgm:spPr/>
      <dgm:t>
        <a:bodyPr/>
        <a:lstStyle/>
        <a:p>
          <a:endParaRPr lang="tr-TR"/>
        </a:p>
      </dgm:t>
    </dgm:pt>
    <dgm:pt modelId="{972E0144-224C-402A-8CE1-B310A06C40AD}">
      <dgm:prSet/>
      <dgm:spPr/>
      <dgm:t>
        <a:bodyPr/>
        <a:lstStyle/>
        <a:p>
          <a:r>
            <a:rPr lang="tr-TR"/>
            <a:t>13/3                     12/1</a:t>
          </a:r>
        </a:p>
      </dgm:t>
    </dgm:pt>
    <dgm:pt modelId="{C92B6294-39D6-45E6-9F69-EA271928F184}" type="parTrans" cxnId="{527EBB32-6409-4F5F-A9C9-CF0130E77CD8}">
      <dgm:prSet/>
      <dgm:spPr/>
      <dgm:t>
        <a:bodyPr/>
        <a:lstStyle/>
        <a:p>
          <a:endParaRPr lang="tr-TR"/>
        </a:p>
      </dgm:t>
    </dgm:pt>
    <dgm:pt modelId="{7175BA51-3AC4-4248-9B04-E70298BD8C8C}" type="sibTrans" cxnId="{527EBB32-6409-4F5F-A9C9-CF0130E77CD8}">
      <dgm:prSet/>
      <dgm:spPr/>
      <dgm:t>
        <a:bodyPr/>
        <a:lstStyle/>
        <a:p>
          <a:endParaRPr lang="tr-TR"/>
        </a:p>
      </dgm:t>
    </dgm:pt>
    <dgm:pt modelId="{9F28A465-BA09-42F7-8253-539ED76C342F}">
      <dgm:prSet/>
      <dgm:spPr/>
      <dgm:t>
        <a:bodyPr/>
        <a:lstStyle/>
        <a:p>
          <a:r>
            <a:rPr lang="tr-TR"/>
            <a:t>Müteakip terfi tarihi: 15.06.2023  </a:t>
          </a:r>
        </a:p>
      </dgm:t>
    </dgm:pt>
    <dgm:pt modelId="{DBFA7487-05DD-4303-9179-1EB2B04833B7}" type="parTrans" cxnId="{88386096-2B41-4D39-9238-DB9541D828CD}">
      <dgm:prSet/>
      <dgm:spPr/>
      <dgm:t>
        <a:bodyPr/>
        <a:lstStyle/>
        <a:p>
          <a:endParaRPr lang="tr-TR"/>
        </a:p>
      </dgm:t>
    </dgm:pt>
    <dgm:pt modelId="{FDBEBB2C-2CAD-4CCF-A6D7-A3DEFF1CCC6A}" type="sibTrans" cxnId="{88386096-2B41-4D39-9238-DB9541D828CD}">
      <dgm:prSet/>
      <dgm:spPr/>
      <dgm:t>
        <a:bodyPr/>
        <a:lstStyle/>
        <a:p>
          <a:endParaRPr lang="tr-TR"/>
        </a:p>
      </dgm:t>
    </dgm:pt>
    <dgm:pt modelId="{06DF757C-8CE1-4CDE-8A56-91D8FD1A8734}">
      <dgm:prSet/>
      <dgm:spPr/>
      <dgm:t>
        <a:bodyPr/>
        <a:lstStyle/>
        <a:p>
          <a:r>
            <a:rPr lang="tr-TR" b="1"/>
            <a:t>Son derece ve kademesi   3/8</a:t>
          </a:r>
          <a:endParaRPr lang="tr-TR"/>
        </a:p>
      </dgm:t>
    </dgm:pt>
    <dgm:pt modelId="{7D3E9320-9C83-4A5D-B888-DE76A03C6DDE}" type="parTrans" cxnId="{E47E18BB-709B-44EE-BD73-A609AD2C16BC}">
      <dgm:prSet/>
      <dgm:spPr/>
      <dgm:t>
        <a:bodyPr/>
        <a:lstStyle/>
        <a:p>
          <a:endParaRPr lang="tr-TR"/>
        </a:p>
      </dgm:t>
    </dgm:pt>
    <dgm:pt modelId="{6F77E9EE-D8E9-44E4-BFE8-79D66E778B4D}" type="sibTrans" cxnId="{E47E18BB-709B-44EE-BD73-A609AD2C16BC}">
      <dgm:prSet/>
      <dgm:spPr/>
      <dgm:t>
        <a:bodyPr/>
        <a:lstStyle/>
        <a:p>
          <a:endParaRPr lang="tr-TR"/>
        </a:p>
      </dgm:t>
    </dgm:pt>
    <dgm:pt modelId="{E20BFEB7-79D9-4D7E-8442-2D755FD846BF}" type="pres">
      <dgm:prSet presAssocID="{4D6AEF06-E418-4EE4-B700-1D1775867E45}" presName="linear" presStyleCnt="0">
        <dgm:presLayoutVars>
          <dgm:animLvl val="lvl"/>
          <dgm:resizeHandles val="exact"/>
        </dgm:presLayoutVars>
      </dgm:prSet>
      <dgm:spPr/>
      <dgm:t>
        <a:bodyPr/>
        <a:lstStyle/>
        <a:p>
          <a:endParaRPr lang="tr-TR"/>
        </a:p>
      </dgm:t>
    </dgm:pt>
    <dgm:pt modelId="{618695CA-551D-4719-8A2F-5155524B5F50}" type="pres">
      <dgm:prSet presAssocID="{F7AEBFDA-36BA-45C2-8D37-2369DD75869E}" presName="parentText" presStyleLbl="node1" presStyleIdx="0" presStyleCnt="10">
        <dgm:presLayoutVars>
          <dgm:chMax val="0"/>
          <dgm:bulletEnabled val="1"/>
        </dgm:presLayoutVars>
      </dgm:prSet>
      <dgm:spPr/>
      <dgm:t>
        <a:bodyPr/>
        <a:lstStyle/>
        <a:p>
          <a:endParaRPr lang="tr-TR"/>
        </a:p>
      </dgm:t>
    </dgm:pt>
    <dgm:pt modelId="{7FE60C83-92EB-4815-9080-499046CBB75C}" type="pres">
      <dgm:prSet presAssocID="{2C6983B3-379E-49BA-8727-0A93378A395B}" presName="spacer" presStyleCnt="0"/>
      <dgm:spPr/>
    </dgm:pt>
    <dgm:pt modelId="{FA90B568-6677-4097-B22F-ADBCD9F66BBE}" type="pres">
      <dgm:prSet presAssocID="{4CF4AA4D-1F5D-42DB-97AD-B98EC21BDA17}" presName="parentText" presStyleLbl="node1" presStyleIdx="1" presStyleCnt="10">
        <dgm:presLayoutVars>
          <dgm:chMax val="0"/>
          <dgm:bulletEnabled val="1"/>
        </dgm:presLayoutVars>
      </dgm:prSet>
      <dgm:spPr/>
      <dgm:t>
        <a:bodyPr/>
        <a:lstStyle/>
        <a:p>
          <a:endParaRPr lang="tr-TR"/>
        </a:p>
      </dgm:t>
    </dgm:pt>
    <dgm:pt modelId="{97DEE3AA-E43A-4735-A67C-D6C0F77103E2}" type="pres">
      <dgm:prSet presAssocID="{12678E28-6B86-4EF0-BE10-161F0A72C7E4}" presName="spacer" presStyleCnt="0"/>
      <dgm:spPr/>
    </dgm:pt>
    <dgm:pt modelId="{4CDDAF47-0EBF-4D4E-8C71-481C28C24EEB}" type="pres">
      <dgm:prSet presAssocID="{3BC385F4-244A-43BE-A6AA-EE265781D1B2}" presName="parentText" presStyleLbl="node1" presStyleIdx="2" presStyleCnt="10">
        <dgm:presLayoutVars>
          <dgm:chMax val="0"/>
          <dgm:bulletEnabled val="1"/>
        </dgm:presLayoutVars>
      </dgm:prSet>
      <dgm:spPr/>
      <dgm:t>
        <a:bodyPr/>
        <a:lstStyle/>
        <a:p>
          <a:endParaRPr lang="tr-TR"/>
        </a:p>
      </dgm:t>
    </dgm:pt>
    <dgm:pt modelId="{6D8B6D6C-4A26-4137-8D61-3E414FD910C1}" type="pres">
      <dgm:prSet presAssocID="{DF97F838-6004-45D0-9DA8-190FD41883BB}" presName="spacer" presStyleCnt="0"/>
      <dgm:spPr/>
    </dgm:pt>
    <dgm:pt modelId="{0D28ED13-1EE6-4F24-8136-889099A59374}" type="pres">
      <dgm:prSet presAssocID="{0284872C-CE35-436B-91E9-4C8CF2ED861D}" presName="parentText" presStyleLbl="node1" presStyleIdx="3" presStyleCnt="10">
        <dgm:presLayoutVars>
          <dgm:chMax val="0"/>
          <dgm:bulletEnabled val="1"/>
        </dgm:presLayoutVars>
      </dgm:prSet>
      <dgm:spPr/>
      <dgm:t>
        <a:bodyPr/>
        <a:lstStyle/>
        <a:p>
          <a:endParaRPr lang="tr-TR"/>
        </a:p>
      </dgm:t>
    </dgm:pt>
    <dgm:pt modelId="{20D94CCD-25DF-4619-A7DC-A5986C187546}" type="pres">
      <dgm:prSet presAssocID="{3A12B06E-AD84-4C00-BFF4-10E5A464D355}" presName="spacer" presStyleCnt="0"/>
      <dgm:spPr/>
    </dgm:pt>
    <dgm:pt modelId="{888F7564-A453-43CC-A068-9C03E0046F5E}" type="pres">
      <dgm:prSet presAssocID="{9EF1A6AC-CB29-4B80-9D04-E293004495F7}" presName="parentText" presStyleLbl="node1" presStyleIdx="4" presStyleCnt="10">
        <dgm:presLayoutVars>
          <dgm:chMax val="0"/>
          <dgm:bulletEnabled val="1"/>
        </dgm:presLayoutVars>
      </dgm:prSet>
      <dgm:spPr/>
      <dgm:t>
        <a:bodyPr/>
        <a:lstStyle/>
        <a:p>
          <a:endParaRPr lang="tr-TR"/>
        </a:p>
      </dgm:t>
    </dgm:pt>
    <dgm:pt modelId="{A77473E5-1D2A-4060-AFA2-D44DBBCEC3B6}" type="pres">
      <dgm:prSet presAssocID="{DEDA8C70-0A87-427B-87DB-DC36BECA58D3}" presName="spacer" presStyleCnt="0"/>
      <dgm:spPr/>
    </dgm:pt>
    <dgm:pt modelId="{539EA751-BBBE-4756-8431-FCBBEF0757ED}" type="pres">
      <dgm:prSet presAssocID="{6843ED42-3ABB-4F93-8502-D183C3F32701}" presName="parentText" presStyleLbl="node1" presStyleIdx="5" presStyleCnt="10">
        <dgm:presLayoutVars>
          <dgm:chMax val="0"/>
          <dgm:bulletEnabled val="1"/>
        </dgm:presLayoutVars>
      </dgm:prSet>
      <dgm:spPr/>
      <dgm:t>
        <a:bodyPr/>
        <a:lstStyle/>
        <a:p>
          <a:endParaRPr lang="tr-TR"/>
        </a:p>
      </dgm:t>
    </dgm:pt>
    <dgm:pt modelId="{89B80196-6159-46F9-83FD-028919369799}" type="pres">
      <dgm:prSet presAssocID="{0D2E1A0F-73EA-46E7-920C-A74D71BC6DC9}" presName="spacer" presStyleCnt="0"/>
      <dgm:spPr/>
    </dgm:pt>
    <dgm:pt modelId="{685DE98A-0D4B-47DB-AA0B-08BEDF4D31D4}" type="pres">
      <dgm:prSet presAssocID="{E45F8F5D-2CA1-424B-9D36-E073CAD416AF}" presName="parentText" presStyleLbl="node1" presStyleIdx="6" presStyleCnt="10">
        <dgm:presLayoutVars>
          <dgm:chMax val="0"/>
          <dgm:bulletEnabled val="1"/>
        </dgm:presLayoutVars>
      </dgm:prSet>
      <dgm:spPr/>
      <dgm:t>
        <a:bodyPr/>
        <a:lstStyle/>
        <a:p>
          <a:endParaRPr lang="tr-TR"/>
        </a:p>
      </dgm:t>
    </dgm:pt>
    <dgm:pt modelId="{FE824063-B793-4416-A9FD-F7FF07AE7A70}" type="pres">
      <dgm:prSet presAssocID="{B7270F80-B7D0-48DC-8397-750E9AAA931B}" presName="spacer" presStyleCnt="0"/>
      <dgm:spPr/>
    </dgm:pt>
    <dgm:pt modelId="{EC161021-BA60-40E1-8649-F8409AB76E39}" type="pres">
      <dgm:prSet presAssocID="{972E0144-224C-402A-8CE1-B310A06C40AD}" presName="parentText" presStyleLbl="node1" presStyleIdx="7" presStyleCnt="10">
        <dgm:presLayoutVars>
          <dgm:chMax val="0"/>
          <dgm:bulletEnabled val="1"/>
        </dgm:presLayoutVars>
      </dgm:prSet>
      <dgm:spPr/>
      <dgm:t>
        <a:bodyPr/>
        <a:lstStyle/>
        <a:p>
          <a:endParaRPr lang="tr-TR"/>
        </a:p>
      </dgm:t>
    </dgm:pt>
    <dgm:pt modelId="{C524E18D-5C94-4EA3-8264-62FD507CC58C}" type="pres">
      <dgm:prSet presAssocID="{7175BA51-3AC4-4248-9B04-E70298BD8C8C}" presName="spacer" presStyleCnt="0"/>
      <dgm:spPr/>
    </dgm:pt>
    <dgm:pt modelId="{C50665F8-6F14-4DDC-8AEA-55CC61DF6D02}" type="pres">
      <dgm:prSet presAssocID="{9F28A465-BA09-42F7-8253-539ED76C342F}" presName="parentText" presStyleLbl="node1" presStyleIdx="8" presStyleCnt="10">
        <dgm:presLayoutVars>
          <dgm:chMax val="0"/>
          <dgm:bulletEnabled val="1"/>
        </dgm:presLayoutVars>
      </dgm:prSet>
      <dgm:spPr/>
      <dgm:t>
        <a:bodyPr/>
        <a:lstStyle/>
        <a:p>
          <a:endParaRPr lang="tr-TR"/>
        </a:p>
      </dgm:t>
    </dgm:pt>
    <dgm:pt modelId="{8399C98D-EF5A-4A6A-AA73-A4B9E6D8357D}" type="pres">
      <dgm:prSet presAssocID="{FDBEBB2C-2CAD-4CCF-A6D7-A3DEFF1CCC6A}" presName="spacer" presStyleCnt="0"/>
      <dgm:spPr/>
    </dgm:pt>
    <dgm:pt modelId="{D7CD6A94-2B76-4655-9F9D-09B9448943EF}" type="pres">
      <dgm:prSet presAssocID="{06DF757C-8CE1-4CDE-8A56-91D8FD1A8734}" presName="parentText" presStyleLbl="node1" presStyleIdx="9" presStyleCnt="10">
        <dgm:presLayoutVars>
          <dgm:chMax val="0"/>
          <dgm:bulletEnabled val="1"/>
        </dgm:presLayoutVars>
      </dgm:prSet>
      <dgm:spPr/>
      <dgm:t>
        <a:bodyPr/>
        <a:lstStyle/>
        <a:p>
          <a:endParaRPr lang="tr-TR"/>
        </a:p>
      </dgm:t>
    </dgm:pt>
  </dgm:ptLst>
  <dgm:cxnLst>
    <dgm:cxn modelId="{459F59B6-062A-43F6-985E-BB1C1F54C977}" type="presOf" srcId="{0284872C-CE35-436B-91E9-4C8CF2ED861D}" destId="{0D28ED13-1EE6-4F24-8136-889099A59374}" srcOrd="0" destOrd="0" presId="urn:microsoft.com/office/officeart/2005/8/layout/vList2"/>
    <dgm:cxn modelId="{9AE83128-950B-429C-9654-229C9348CCDD}" srcId="{4D6AEF06-E418-4EE4-B700-1D1775867E45}" destId="{6843ED42-3ABB-4F93-8502-D183C3F32701}" srcOrd="5" destOrd="0" parTransId="{CEEAD450-49DC-4915-AC13-D02C955BC258}" sibTransId="{0D2E1A0F-73EA-46E7-920C-A74D71BC6DC9}"/>
    <dgm:cxn modelId="{5D76B8AD-B6B4-4A33-9A5D-29D2AFA0DB77}" type="presOf" srcId="{6843ED42-3ABB-4F93-8502-D183C3F32701}" destId="{539EA751-BBBE-4756-8431-FCBBEF0757ED}" srcOrd="0" destOrd="0" presId="urn:microsoft.com/office/officeart/2005/8/layout/vList2"/>
    <dgm:cxn modelId="{9C3F4F9C-330D-4C78-BE80-A9ADDC44755B}" type="presOf" srcId="{F7AEBFDA-36BA-45C2-8D37-2369DD75869E}" destId="{618695CA-551D-4719-8A2F-5155524B5F50}" srcOrd="0" destOrd="0" presId="urn:microsoft.com/office/officeart/2005/8/layout/vList2"/>
    <dgm:cxn modelId="{B5BAF973-7822-4A63-AF82-23F559DA8C64}" type="presOf" srcId="{3BC385F4-244A-43BE-A6AA-EE265781D1B2}" destId="{4CDDAF47-0EBF-4D4E-8C71-481C28C24EEB}" srcOrd="0" destOrd="0" presId="urn:microsoft.com/office/officeart/2005/8/layout/vList2"/>
    <dgm:cxn modelId="{B1A244AF-3A14-4B33-99CB-0DD943692055}" type="presOf" srcId="{9EF1A6AC-CB29-4B80-9D04-E293004495F7}" destId="{888F7564-A453-43CC-A068-9C03E0046F5E}" srcOrd="0" destOrd="0" presId="urn:microsoft.com/office/officeart/2005/8/layout/vList2"/>
    <dgm:cxn modelId="{E47E18BB-709B-44EE-BD73-A609AD2C16BC}" srcId="{4D6AEF06-E418-4EE4-B700-1D1775867E45}" destId="{06DF757C-8CE1-4CDE-8A56-91D8FD1A8734}" srcOrd="9" destOrd="0" parTransId="{7D3E9320-9C83-4A5D-B888-DE76A03C6DDE}" sibTransId="{6F77E9EE-D8E9-44E4-BFE8-79D66E778B4D}"/>
    <dgm:cxn modelId="{F1DC2FCE-C6F8-4E99-92EB-819B11AD8EC2}" srcId="{4D6AEF06-E418-4EE4-B700-1D1775867E45}" destId="{0284872C-CE35-436B-91E9-4C8CF2ED861D}" srcOrd="3" destOrd="0" parTransId="{B8BA3763-CFE1-4593-981B-BBD515F14029}" sibTransId="{3A12B06E-AD84-4C00-BFF4-10E5A464D355}"/>
    <dgm:cxn modelId="{CC4365B0-3BCE-4DF4-A7E2-52BBD5AEC7DC}" srcId="{4D6AEF06-E418-4EE4-B700-1D1775867E45}" destId="{F7AEBFDA-36BA-45C2-8D37-2369DD75869E}" srcOrd="0" destOrd="0" parTransId="{F9B8AEEB-7F65-4FC4-A1FF-12E28CB0809C}" sibTransId="{2C6983B3-379E-49BA-8727-0A93378A395B}"/>
    <dgm:cxn modelId="{C79EAF89-BC41-4823-9FEF-2F1C516310B9}" srcId="{4D6AEF06-E418-4EE4-B700-1D1775867E45}" destId="{9EF1A6AC-CB29-4B80-9D04-E293004495F7}" srcOrd="4" destOrd="0" parTransId="{36CBC91D-8981-4F6F-B36C-DCB861464CE1}" sibTransId="{DEDA8C70-0A87-427B-87DB-DC36BECA58D3}"/>
    <dgm:cxn modelId="{5D2290A5-37EF-468C-BD9E-1FABD976EE10}" srcId="{4D6AEF06-E418-4EE4-B700-1D1775867E45}" destId="{E45F8F5D-2CA1-424B-9D36-E073CAD416AF}" srcOrd="6" destOrd="0" parTransId="{04F21672-0CB0-427E-B6FB-9C5527F31507}" sibTransId="{B7270F80-B7D0-48DC-8397-750E9AAA931B}"/>
    <dgm:cxn modelId="{33A6662C-03C1-4320-B689-482E527F0817}" type="presOf" srcId="{9F28A465-BA09-42F7-8253-539ED76C342F}" destId="{C50665F8-6F14-4DDC-8AEA-55CC61DF6D02}" srcOrd="0" destOrd="0" presId="urn:microsoft.com/office/officeart/2005/8/layout/vList2"/>
    <dgm:cxn modelId="{9D2C514E-2C75-4E1C-8B55-576F636DA21A}" type="presOf" srcId="{4D6AEF06-E418-4EE4-B700-1D1775867E45}" destId="{E20BFEB7-79D9-4D7E-8442-2D755FD846BF}" srcOrd="0" destOrd="0" presId="urn:microsoft.com/office/officeart/2005/8/layout/vList2"/>
    <dgm:cxn modelId="{88386096-2B41-4D39-9238-DB9541D828CD}" srcId="{4D6AEF06-E418-4EE4-B700-1D1775867E45}" destId="{9F28A465-BA09-42F7-8253-539ED76C342F}" srcOrd="8" destOrd="0" parTransId="{DBFA7487-05DD-4303-9179-1EB2B04833B7}" sibTransId="{FDBEBB2C-2CAD-4CCF-A6D7-A3DEFF1CCC6A}"/>
    <dgm:cxn modelId="{83B08E80-51D8-409A-A40C-752C01D5CEFD}" srcId="{4D6AEF06-E418-4EE4-B700-1D1775867E45}" destId="{3BC385F4-244A-43BE-A6AA-EE265781D1B2}" srcOrd="2" destOrd="0" parTransId="{EC547A87-7B0F-45FF-9A07-B3C9532DF316}" sibTransId="{DF97F838-6004-45D0-9DA8-190FD41883BB}"/>
    <dgm:cxn modelId="{2F27ADBA-E0BB-48CF-8218-1C585B014887}" type="presOf" srcId="{E45F8F5D-2CA1-424B-9D36-E073CAD416AF}" destId="{685DE98A-0D4B-47DB-AA0B-08BEDF4D31D4}" srcOrd="0" destOrd="0" presId="urn:microsoft.com/office/officeart/2005/8/layout/vList2"/>
    <dgm:cxn modelId="{527EBB32-6409-4F5F-A9C9-CF0130E77CD8}" srcId="{4D6AEF06-E418-4EE4-B700-1D1775867E45}" destId="{972E0144-224C-402A-8CE1-B310A06C40AD}" srcOrd="7" destOrd="0" parTransId="{C92B6294-39D6-45E6-9F69-EA271928F184}" sibTransId="{7175BA51-3AC4-4248-9B04-E70298BD8C8C}"/>
    <dgm:cxn modelId="{ED23DDDB-83BF-4CA5-8DCB-C7D80BE92310}" srcId="{4D6AEF06-E418-4EE4-B700-1D1775867E45}" destId="{4CF4AA4D-1F5D-42DB-97AD-B98EC21BDA17}" srcOrd="1" destOrd="0" parTransId="{21000601-C3BE-48EA-A488-4A4000FD2B13}" sibTransId="{12678E28-6B86-4EF0-BE10-161F0A72C7E4}"/>
    <dgm:cxn modelId="{09CBF900-8F7F-4F95-B175-FA1CFA387DCA}" type="presOf" srcId="{972E0144-224C-402A-8CE1-B310A06C40AD}" destId="{EC161021-BA60-40E1-8649-F8409AB76E39}" srcOrd="0" destOrd="0" presId="urn:microsoft.com/office/officeart/2005/8/layout/vList2"/>
    <dgm:cxn modelId="{984A2367-F53F-4BF5-8B51-3FFB44B28EDE}" type="presOf" srcId="{06DF757C-8CE1-4CDE-8A56-91D8FD1A8734}" destId="{D7CD6A94-2B76-4655-9F9D-09B9448943EF}" srcOrd="0" destOrd="0" presId="urn:microsoft.com/office/officeart/2005/8/layout/vList2"/>
    <dgm:cxn modelId="{7F52130F-CB71-4B8A-9AE5-6EB7F4F8A4B0}" type="presOf" srcId="{4CF4AA4D-1F5D-42DB-97AD-B98EC21BDA17}" destId="{FA90B568-6677-4097-B22F-ADBCD9F66BBE}" srcOrd="0" destOrd="0" presId="urn:microsoft.com/office/officeart/2005/8/layout/vList2"/>
    <dgm:cxn modelId="{B6999B6A-0E13-44CA-A5BC-4FF9F321C232}" type="presParOf" srcId="{E20BFEB7-79D9-4D7E-8442-2D755FD846BF}" destId="{618695CA-551D-4719-8A2F-5155524B5F50}" srcOrd="0" destOrd="0" presId="urn:microsoft.com/office/officeart/2005/8/layout/vList2"/>
    <dgm:cxn modelId="{C840FBD0-83DD-4491-A281-04F473976A91}" type="presParOf" srcId="{E20BFEB7-79D9-4D7E-8442-2D755FD846BF}" destId="{7FE60C83-92EB-4815-9080-499046CBB75C}" srcOrd="1" destOrd="0" presId="urn:microsoft.com/office/officeart/2005/8/layout/vList2"/>
    <dgm:cxn modelId="{05FA4FAB-0298-4250-BD95-81C68C094053}" type="presParOf" srcId="{E20BFEB7-79D9-4D7E-8442-2D755FD846BF}" destId="{FA90B568-6677-4097-B22F-ADBCD9F66BBE}" srcOrd="2" destOrd="0" presId="urn:microsoft.com/office/officeart/2005/8/layout/vList2"/>
    <dgm:cxn modelId="{7B4A1594-E630-4D2C-807D-2C963C4DAD5E}" type="presParOf" srcId="{E20BFEB7-79D9-4D7E-8442-2D755FD846BF}" destId="{97DEE3AA-E43A-4735-A67C-D6C0F77103E2}" srcOrd="3" destOrd="0" presId="urn:microsoft.com/office/officeart/2005/8/layout/vList2"/>
    <dgm:cxn modelId="{CFF6D7B1-E2BF-453E-B2AD-2AF29D6E2FCC}" type="presParOf" srcId="{E20BFEB7-79D9-4D7E-8442-2D755FD846BF}" destId="{4CDDAF47-0EBF-4D4E-8C71-481C28C24EEB}" srcOrd="4" destOrd="0" presId="urn:microsoft.com/office/officeart/2005/8/layout/vList2"/>
    <dgm:cxn modelId="{DE44C0AE-E0DE-419B-8828-24A07DDCCC61}" type="presParOf" srcId="{E20BFEB7-79D9-4D7E-8442-2D755FD846BF}" destId="{6D8B6D6C-4A26-4137-8D61-3E414FD910C1}" srcOrd="5" destOrd="0" presId="urn:microsoft.com/office/officeart/2005/8/layout/vList2"/>
    <dgm:cxn modelId="{E4E91E97-1CA8-4D44-BF71-14F88B1F29AD}" type="presParOf" srcId="{E20BFEB7-79D9-4D7E-8442-2D755FD846BF}" destId="{0D28ED13-1EE6-4F24-8136-889099A59374}" srcOrd="6" destOrd="0" presId="urn:microsoft.com/office/officeart/2005/8/layout/vList2"/>
    <dgm:cxn modelId="{062D81F7-C837-4F69-B92C-239B10E856A8}" type="presParOf" srcId="{E20BFEB7-79D9-4D7E-8442-2D755FD846BF}" destId="{20D94CCD-25DF-4619-A7DC-A5986C187546}" srcOrd="7" destOrd="0" presId="urn:microsoft.com/office/officeart/2005/8/layout/vList2"/>
    <dgm:cxn modelId="{7D3D7C21-8DE0-44F2-90B4-E1A9651DE184}" type="presParOf" srcId="{E20BFEB7-79D9-4D7E-8442-2D755FD846BF}" destId="{888F7564-A453-43CC-A068-9C03E0046F5E}" srcOrd="8" destOrd="0" presId="urn:microsoft.com/office/officeart/2005/8/layout/vList2"/>
    <dgm:cxn modelId="{5122553C-B62D-407B-8D4A-8EAA0F53D2F8}" type="presParOf" srcId="{E20BFEB7-79D9-4D7E-8442-2D755FD846BF}" destId="{A77473E5-1D2A-4060-AFA2-D44DBBCEC3B6}" srcOrd="9" destOrd="0" presId="urn:microsoft.com/office/officeart/2005/8/layout/vList2"/>
    <dgm:cxn modelId="{C39EE1F7-8BAA-4944-BB97-945F0977FB0E}" type="presParOf" srcId="{E20BFEB7-79D9-4D7E-8442-2D755FD846BF}" destId="{539EA751-BBBE-4756-8431-FCBBEF0757ED}" srcOrd="10" destOrd="0" presId="urn:microsoft.com/office/officeart/2005/8/layout/vList2"/>
    <dgm:cxn modelId="{DD62997E-5753-4930-AD40-D468FAFCFF07}" type="presParOf" srcId="{E20BFEB7-79D9-4D7E-8442-2D755FD846BF}" destId="{89B80196-6159-46F9-83FD-028919369799}" srcOrd="11" destOrd="0" presId="urn:microsoft.com/office/officeart/2005/8/layout/vList2"/>
    <dgm:cxn modelId="{47F12842-1399-434F-842B-509FB4D37F56}" type="presParOf" srcId="{E20BFEB7-79D9-4D7E-8442-2D755FD846BF}" destId="{685DE98A-0D4B-47DB-AA0B-08BEDF4D31D4}" srcOrd="12" destOrd="0" presId="urn:microsoft.com/office/officeart/2005/8/layout/vList2"/>
    <dgm:cxn modelId="{8EFCD84D-A73A-4E9C-8DD9-15FDDCA93B0F}" type="presParOf" srcId="{E20BFEB7-79D9-4D7E-8442-2D755FD846BF}" destId="{FE824063-B793-4416-A9FD-F7FF07AE7A70}" srcOrd="13" destOrd="0" presId="urn:microsoft.com/office/officeart/2005/8/layout/vList2"/>
    <dgm:cxn modelId="{CB30AB10-81B3-4553-939E-4C324C740595}" type="presParOf" srcId="{E20BFEB7-79D9-4D7E-8442-2D755FD846BF}" destId="{EC161021-BA60-40E1-8649-F8409AB76E39}" srcOrd="14" destOrd="0" presId="urn:microsoft.com/office/officeart/2005/8/layout/vList2"/>
    <dgm:cxn modelId="{CDC74816-37D2-4779-9858-84B70625A19D}" type="presParOf" srcId="{E20BFEB7-79D9-4D7E-8442-2D755FD846BF}" destId="{C524E18D-5C94-4EA3-8264-62FD507CC58C}" srcOrd="15" destOrd="0" presId="urn:microsoft.com/office/officeart/2005/8/layout/vList2"/>
    <dgm:cxn modelId="{3DD50ACC-3FE8-4417-B2E1-7F694645A447}" type="presParOf" srcId="{E20BFEB7-79D9-4D7E-8442-2D755FD846BF}" destId="{C50665F8-6F14-4DDC-8AEA-55CC61DF6D02}" srcOrd="16" destOrd="0" presId="urn:microsoft.com/office/officeart/2005/8/layout/vList2"/>
    <dgm:cxn modelId="{365FC581-F00D-4C36-BF43-13525972E3BB}" type="presParOf" srcId="{E20BFEB7-79D9-4D7E-8442-2D755FD846BF}" destId="{8399C98D-EF5A-4A6A-AA73-A4B9E6D8357D}" srcOrd="17" destOrd="0" presId="urn:microsoft.com/office/officeart/2005/8/layout/vList2"/>
    <dgm:cxn modelId="{A47A0A78-BC54-49BC-B797-3F90737D60F9}" type="presParOf" srcId="{E20BFEB7-79D9-4D7E-8442-2D755FD846BF}" destId="{D7CD6A94-2B76-4655-9F9D-09B9448943EF}"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04FF87-3E96-4FAB-8A09-01FEE961C492}"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tr-TR"/>
        </a:p>
      </dgm:t>
    </dgm:pt>
    <dgm:pt modelId="{4D0F2E8E-E568-4755-AAC0-9FE2C908B02C}">
      <dgm:prSet/>
      <dgm:spPr/>
      <dgm:t>
        <a:bodyPr/>
        <a:lstStyle/>
        <a:p>
          <a:r>
            <a:rPr lang="tr-TR" dirty="0"/>
            <a:t>Öğrenim durumu       : Yüksekokul (</a:t>
          </a:r>
          <a:r>
            <a:rPr lang="tr-TR" dirty="0" err="1"/>
            <a:t>önlisans</a:t>
          </a:r>
          <a:r>
            <a:rPr lang="tr-TR" dirty="0"/>
            <a:t>)</a:t>
          </a:r>
        </a:p>
      </dgm:t>
    </dgm:pt>
    <dgm:pt modelId="{7AB1DBE2-8ADA-4BA3-84F2-462F937E24E8}" type="parTrans" cxnId="{D96C96C9-7680-4CFE-8586-44AAC1E5D062}">
      <dgm:prSet/>
      <dgm:spPr/>
      <dgm:t>
        <a:bodyPr/>
        <a:lstStyle/>
        <a:p>
          <a:endParaRPr lang="tr-TR"/>
        </a:p>
      </dgm:t>
    </dgm:pt>
    <dgm:pt modelId="{AC9D202A-87E4-421E-AE78-539F88F843BB}" type="sibTrans" cxnId="{D96C96C9-7680-4CFE-8586-44AAC1E5D062}">
      <dgm:prSet/>
      <dgm:spPr/>
      <dgm:t>
        <a:bodyPr/>
        <a:lstStyle/>
        <a:p>
          <a:endParaRPr lang="tr-TR"/>
        </a:p>
      </dgm:t>
    </dgm:pt>
    <dgm:pt modelId="{1A8FC6BE-D148-483F-819E-6A97B16C4E53}">
      <dgm:prSet/>
      <dgm:spPr/>
      <dgm:t>
        <a:bodyPr/>
        <a:lstStyle/>
        <a:p>
          <a:r>
            <a:rPr lang="tr-TR" dirty="0"/>
            <a:t>Askerlik durumu :Yaptı (20.06.2019-20.12.2019) 6 ay</a:t>
          </a:r>
        </a:p>
      </dgm:t>
    </dgm:pt>
    <dgm:pt modelId="{31DAC2B2-AD35-4950-9A33-91762D29F1A7}" type="parTrans" cxnId="{6D826B0C-445D-4E17-8FBC-EE62C7A5331E}">
      <dgm:prSet/>
      <dgm:spPr/>
      <dgm:t>
        <a:bodyPr/>
        <a:lstStyle/>
        <a:p>
          <a:endParaRPr lang="tr-TR"/>
        </a:p>
      </dgm:t>
    </dgm:pt>
    <dgm:pt modelId="{3C0B67DF-7FE7-4800-8976-E59F9D094E2C}" type="sibTrans" cxnId="{6D826B0C-445D-4E17-8FBC-EE62C7A5331E}">
      <dgm:prSet/>
      <dgm:spPr/>
      <dgm:t>
        <a:bodyPr/>
        <a:lstStyle/>
        <a:p>
          <a:endParaRPr lang="tr-TR"/>
        </a:p>
      </dgm:t>
    </dgm:pt>
    <dgm:pt modelId="{6BC948C6-7E25-4615-977D-112F27EEF335}">
      <dgm:prSet/>
      <dgm:spPr/>
      <dgm:t>
        <a:bodyPr/>
        <a:lstStyle/>
        <a:p>
          <a:r>
            <a:rPr lang="tr-TR"/>
            <a:t>Memuriyete başlama      :15.06.2021-Memur</a:t>
          </a:r>
        </a:p>
      </dgm:t>
    </dgm:pt>
    <dgm:pt modelId="{8DC5BE70-5FFF-4692-B212-FB69331CF9D5}" type="parTrans" cxnId="{8A9D4E22-3EEE-46A8-B87F-2B13A8A0CE4E}">
      <dgm:prSet/>
      <dgm:spPr/>
      <dgm:t>
        <a:bodyPr/>
        <a:lstStyle/>
        <a:p>
          <a:endParaRPr lang="tr-TR"/>
        </a:p>
      </dgm:t>
    </dgm:pt>
    <dgm:pt modelId="{F7F1890D-3A21-41CF-9748-8465ABA6722E}" type="sibTrans" cxnId="{8A9D4E22-3EEE-46A8-B87F-2B13A8A0CE4E}">
      <dgm:prSet/>
      <dgm:spPr/>
      <dgm:t>
        <a:bodyPr/>
        <a:lstStyle/>
        <a:p>
          <a:endParaRPr lang="tr-TR"/>
        </a:p>
      </dgm:t>
    </dgm:pt>
    <dgm:pt modelId="{3F59D53F-889B-4ADA-B3A5-096DA029033E}">
      <dgm:prSet/>
      <dgm:spPr/>
      <dgm:t>
        <a:bodyPr/>
        <a:lstStyle/>
        <a:p>
          <a:r>
            <a:rPr lang="tr-TR"/>
            <a:t>Atandığı derece kademe: 10/2</a:t>
          </a:r>
        </a:p>
      </dgm:t>
    </dgm:pt>
    <dgm:pt modelId="{D25B3459-032C-4CA2-8BD2-1369A718CB2C}" type="parTrans" cxnId="{EAB826DD-2E41-44D5-9B50-B24EC2F3BDCE}">
      <dgm:prSet/>
      <dgm:spPr/>
      <dgm:t>
        <a:bodyPr/>
        <a:lstStyle/>
        <a:p>
          <a:endParaRPr lang="tr-TR"/>
        </a:p>
      </dgm:t>
    </dgm:pt>
    <dgm:pt modelId="{E12BFE2D-CCF4-44D7-ACBF-D1E7A47F6D86}" type="sibTrans" cxnId="{EAB826DD-2E41-44D5-9B50-B24EC2F3BDCE}">
      <dgm:prSet/>
      <dgm:spPr/>
      <dgm:t>
        <a:bodyPr/>
        <a:lstStyle/>
        <a:p>
          <a:endParaRPr lang="tr-TR"/>
        </a:p>
      </dgm:t>
    </dgm:pt>
    <dgm:pt modelId="{03CAEAD6-318C-4A35-A195-9F2177145BCE}">
      <dgm:prSet/>
      <dgm:spPr/>
      <dgm:t>
        <a:bodyPr/>
        <a:lstStyle/>
        <a:p>
          <a:r>
            <a:rPr lang="tr-TR"/>
            <a:t>Asaleten atandığı  tarih    : 17.10.2022</a:t>
          </a:r>
        </a:p>
      </dgm:t>
    </dgm:pt>
    <dgm:pt modelId="{A6CF9E47-EB92-48CB-B5EE-E73275BAC234}" type="parTrans" cxnId="{02E963CD-F38B-4D8B-90F9-FBB74942CDCB}">
      <dgm:prSet/>
      <dgm:spPr/>
      <dgm:t>
        <a:bodyPr/>
        <a:lstStyle/>
        <a:p>
          <a:endParaRPr lang="tr-TR"/>
        </a:p>
      </dgm:t>
    </dgm:pt>
    <dgm:pt modelId="{BE456010-C01C-49E0-B40B-E264D2D05283}" type="sibTrans" cxnId="{02E963CD-F38B-4D8B-90F9-FBB74942CDCB}">
      <dgm:prSet/>
      <dgm:spPr/>
      <dgm:t>
        <a:bodyPr/>
        <a:lstStyle/>
        <a:p>
          <a:endParaRPr lang="tr-TR"/>
        </a:p>
      </dgm:t>
    </dgm:pt>
    <dgm:pt modelId="{6DEE797B-4A31-4210-9358-17C583D01E5B}">
      <dgm:prSet/>
      <dgm:spPr/>
      <dgm:t>
        <a:bodyPr/>
        <a:lstStyle/>
        <a:p>
          <a:r>
            <a:rPr lang="tr-TR" dirty="0"/>
            <a:t>Adaylıkta geçen hizmeti: 1 yıl, 4 ay 2 gün</a:t>
          </a:r>
        </a:p>
      </dgm:t>
    </dgm:pt>
    <dgm:pt modelId="{E127A9A8-BB5E-4B93-B3D8-9B2011618A71}" type="parTrans" cxnId="{6F259005-4D52-4203-B181-CF16274E5DBB}">
      <dgm:prSet/>
      <dgm:spPr/>
      <dgm:t>
        <a:bodyPr/>
        <a:lstStyle/>
        <a:p>
          <a:endParaRPr lang="tr-TR"/>
        </a:p>
      </dgm:t>
    </dgm:pt>
    <dgm:pt modelId="{CB89D7C9-DE64-4CDA-A0C2-0C42C17D1544}" type="sibTrans" cxnId="{6F259005-4D52-4203-B181-CF16274E5DBB}">
      <dgm:prSet/>
      <dgm:spPr/>
      <dgm:t>
        <a:bodyPr/>
        <a:lstStyle/>
        <a:p>
          <a:endParaRPr lang="tr-TR"/>
        </a:p>
      </dgm:t>
    </dgm:pt>
    <dgm:pt modelId="{46AE9629-C533-40E8-A178-6BC5ED2C8076}">
      <dgm:prSet/>
      <dgm:spPr/>
      <dgm:t>
        <a:bodyPr/>
        <a:lstStyle/>
        <a:p>
          <a:r>
            <a:rPr lang="tr-TR" dirty="0"/>
            <a:t>Toplam değerlenecek hizmet süresi: 1 yıl 10 ay 2 gün </a:t>
          </a:r>
        </a:p>
      </dgm:t>
    </dgm:pt>
    <dgm:pt modelId="{EC3494E3-D6BB-4DFC-B340-5014914403CA}" type="parTrans" cxnId="{34C5E4B8-ABAB-4AA6-B7E0-FEEA27B2138F}">
      <dgm:prSet/>
      <dgm:spPr/>
      <dgm:t>
        <a:bodyPr/>
        <a:lstStyle/>
        <a:p>
          <a:endParaRPr lang="tr-TR"/>
        </a:p>
      </dgm:t>
    </dgm:pt>
    <dgm:pt modelId="{AF630967-6F0F-46A8-8EA1-E20C3BF05AC8}" type="sibTrans" cxnId="{34C5E4B8-ABAB-4AA6-B7E0-FEEA27B2138F}">
      <dgm:prSet/>
      <dgm:spPr/>
      <dgm:t>
        <a:bodyPr/>
        <a:lstStyle/>
        <a:p>
          <a:endParaRPr lang="tr-TR"/>
        </a:p>
      </dgm:t>
    </dgm:pt>
    <dgm:pt modelId="{2448A574-4978-45FE-9494-8FB24714C7A6}">
      <dgm:prSet>
        <dgm:style>
          <a:lnRef idx="0">
            <a:schemeClr val="accent3"/>
          </a:lnRef>
          <a:fillRef idx="3">
            <a:schemeClr val="accent3"/>
          </a:fillRef>
          <a:effectRef idx="3">
            <a:schemeClr val="accent3"/>
          </a:effectRef>
          <a:fontRef idx="minor">
            <a:schemeClr val="lt1"/>
          </a:fontRef>
        </dgm:style>
      </dgm:prSet>
      <dgm:spPr/>
      <dgm:t>
        <a:bodyPr/>
        <a:lstStyle/>
        <a:p>
          <a:r>
            <a:rPr lang="tr-TR" b="1" u="sng"/>
            <a:t>ESKİ</a:t>
          </a:r>
          <a:r>
            <a:rPr lang="tr-TR" b="1"/>
            <a:t>  </a:t>
          </a:r>
          <a:r>
            <a:rPr lang="tr-TR"/>
            <a:t>                       </a:t>
          </a:r>
          <a:r>
            <a:rPr lang="tr-TR" b="1" u="sng"/>
            <a:t>YENİ</a:t>
          </a:r>
          <a:endParaRPr lang="tr-TR"/>
        </a:p>
      </dgm:t>
    </dgm:pt>
    <dgm:pt modelId="{A02435E0-F381-4A26-87BE-13E9BD79A824}" type="parTrans" cxnId="{56CF63C1-E957-4B5A-93AE-D32F692471AF}">
      <dgm:prSet/>
      <dgm:spPr/>
      <dgm:t>
        <a:bodyPr/>
        <a:lstStyle/>
        <a:p>
          <a:endParaRPr lang="tr-TR"/>
        </a:p>
      </dgm:t>
    </dgm:pt>
    <dgm:pt modelId="{BA08D71E-8969-4B6C-9F0F-3E1EFCA756DF}" type="sibTrans" cxnId="{56CF63C1-E957-4B5A-93AE-D32F692471AF}">
      <dgm:prSet/>
      <dgm:spPr/>
      <dgm:t>
        <a:bodyPr/>
        <a:lstStyle/>
        <a:p>
          <a:endParaRPr lang="tr-TR"/>
        </a:p>
      </dgm:t>
    </dgm:pt>
    <dgm:pt modelId="{1374E28C-16E5-4754-8108-F3AEF5BDB24A}">
      <dgm:prSet/>
      <dgm:spPr/>
      <dgm:t>
        <a:bodyPr/>
        <a:lstStyle/>
        <a:p>
          <a:r>
            <a:rPr lang="tr-TR"/>
            <a:t>10/2                       10/3  (10 ay 2 gün kıdemli)</a:t>
          </a:r>
        </a:p>
      </dgm:t>
    </dgm:pt>
    <dgm:pt modelId="{BD96E9B0-AC7F-4266-BB7C-511AF149EDDC}" type="parTrans" cxnId="{6D621C01-9051-45A5-81BB-BD9665D5DBE0}">
      <dgm:prSet/>
      <dgm:spPr/>
      <dgm:t>
        <a:bodyPr/>
        <a:lstStyle/>
        <a:p>
          <a:endParaRPr lang="tr-TR"/>
        </a:p>
      </dgm:t>
    </dgm:pt>
    <dgm:pt modelId="{C687EB80-73C4-45EC-96E7-9F0FC218780F}" type="sibTrans" cxnId="{6D621C01-9051-45A5-81BB-BD9665D5DBE0}">
      <dgm:prSet/>
      <dgm:spPr/>
      <dgm:t>
        <a:bodyPr/>
        <a:lstStyle/>
        <a:p>
          <a:endParaRPr lang="tr-TR"/>
        </a:p>
      </dgm:t>
    </dgm:pt>
    <dgm:pt modelId="{7B8308B0-6CCD-484B-AE9E-B62DBB818D10}">
      <dgm:prSet/>
      <dgm:spPr/>
      <dgm:t>
        <a:bodyPr/>
        <a:lstStyle/>
        <a:p>
          <a:r>
            <a:rPr lang="tr-TR" dirty="0"/>
            <a:t>Müteakip terfi tarihi:  15.12.2022 </a:t>
          </a:r>
        </a:p>
      </dgm:t>
    </dgm:pt>
    <dgm:pt modelId="{196B2CFE-435B-41AA-BDE1-21E415DBD909}" type="parTrans" cxnId="{9C99692D-DE5F-4F98-901F-80FF375663BF}">
      <dgm:prSet/>
      <dgm:spPr/>
      <dgm:t>
        <a:bodyPr/>
        <a:lstStyle/>
        <a:p>
          <a:endParaRPr lang="tr-TR"/>
        </a:p>
      </dgm:t>
    </dgm:pt>
    <dgm:pt modelId="{B1D2F665-817B-4771-B4A0-F9E351748B08}" type="sibTrans" cxnId="{9C99692D-DE5F-4F98-901F-80FF375663BF}">
      <dgm:prSet/>
      <dgm:spPr/>
      <dgm:t>
        <a:bodyPr/>
        <a:lstStyle/>
        <a:p>
          <a:endParaRPr lang="tr-TR"/>
        </a:p>
      </dgm:t>
    </dgm:pt>
    <dgm:pt modelId="{CF803183-0F08-45AD-8F93-CF218C534B64}">
      <dgm:prSet/>
      <dgm:spPr/>
      <dgm:t>
        <a:bodyPr/>
        <a:lstStyle/>
        <a:p>
          <a:r>
            <a:rPr lang="tr-TR"/>
            <a:t>15.12.2022       9/1 </a:t>
          </a:r>
        </a:p>
      </dgm:t>
    </dgm:pt>
    <dgm:pt modelId="{D3A0F020-8989-4143-8E18-E062AFB6DF6E}" type="parTrans" cxnId="{BBE9E705-1924-4A3A-885C-32D8A34262AA}">
      <dgm:prSet/>
      <dgm:spPr/>
      <dgm:t>
        <a:bodyPr/>
        <a:lstStyle/>
        <a:p>
          <a:endParaRPr lang="tr-TR"/>
        </a:p>
      </dgm:t>
    </dgm:pt>
    <dgm:pt modelId="{218DF94B-8D6C-4F92-BA3D-D1AF2942ACF1}" type="sibTrans" cxnId="{BBE9E705-1924-4A3A-885C-32D8A34262AA}">
      <dgm:prSet/>
      <dgm:spPr/>
      <dgm:t>
        <a:bodyPr/>
        <a:lstStyle/>
        <a:p>
          <a:endParaRPr lang="tr-TR"/>
        </a:p>
      </dgm:t>
    </dgm:pt>
    <dgm:pt modelId="{3114C6EF-B14F-486E-81AD-B76D356D49E2}">
      <dgm:prSet/>
      <dgm:spPr/>
      <dgm:t>
        <a:bodyPr/>
        <a:lstStyle/>
        <a:p>
          <a:r>
            <a:rPr lang="tr-TR"/>
            <a:t>15.12.2023       9/2 </a:t>
          </a:r>
        </a:p>
      </dgm:t>
    </dgm:pt>
    <dgm:pt modelId="{4A11936E-3375-4185-872E-35B415A4FF71}" type="parTrans" cxnId="{09EEC4A8-0BA1-4964-B502-5EC039264FC5}">
      <dgm:prSet/>
      <dgm:spPr/>
      <dgm:t>
        <a:bodyPr/>
        <a:lstStyle/>
        <a:p>
          <a:endParaRPr lang="tr-TR"/>
        </a:p>
      </dgm:t>
    </dgm:pt>
    <dgm:pt modelId="{794927B1-3857-4658-B726-F784F10AE685}" type="sibTrans" cxnId="{09EEC4A8-0BA1-4964-B502-5EC039264FC5}">
      <dgm:prSet/>
      <dgm:spPr/>
      <dgm:t>
        <a:bodyPr/>
        <a:lstStyle/>
        <a:p>
          <a:endParaRPr lang="tr-TR"/>
        </a:p>
      </dgm:t>
    </dgm:pt>
    <dgm:pt modelId="{375AB1E7-6BA6-49EF-95F0-747A9B122C7A}">
      <dgm:prSet/>
      <dgm:spPr/>
      <dgm:t>
        <a:bodyPr/>
        <a:lstStyle/>
        <a:p>
          <a:r>
            <a:rPr lang="tr-TR" b="1"/>
            <a:t>Son derece ve kademesi  1/4</a:t>
          </a:r>
          <a:endParaRPr lang="tr-TR"/>
        </a:p>
      </dgm:t>
    </dgm:pt>
    <dgm:pt modelId="{9184E553-1A02-4FA2-BD28-C06B0FA0C4A7}" type="parTrans" cxnId="{F8A94FB2-DD1E-4F72-8724-DD53586DF95E}">
      <dgm:prSet/>
      <dgm:spPr/>
      <dgm:t>
        <a:bodyPr/>
        <a:lstStyle/>
        <a:p>
          <a:endParaRPr lang="tr-TR"/>
        </a:p>
      </dgm:t>
    </dgm:pt>
    <dgm:pt modelId="{F56DC9C8-D2AA-41FF-99CB-DA411C92DF0A}" type="sibTrans" cxnId="{F8A94FB2-DD1E-4F72-8724-DD53586DF95E}">
      <dgm:prSet/>
      <dgm:spPr/>
      <dgm:t>
        <a:bodyPr/>
        <a:lstStyle/>
        <a:p>
          <a:endParaRPr lang="tr-TR"/>
        </a:p>
      </dgm:t>
    </dgm:pt>
    <dgm:pt modelId="{3F9DFF96-40A8-47D6-A4A7-EAEBE3A8FE90}" type="pres">
      <dgm:prSet presAssocID="{BC04FF87-3E96-4FAB-8A09-01FEE961C492}" presName="linear" presStyleCnt="0">
        <dgm:presLayoutVars>
          <dgm:animLvl val="lvl"/>
          <dgm:resizeHandles val="exact"/>
        </dgm:presLayoutVars>
      </dgm:prSet>
      <dgm:spPr/>
      <dgm:t>
        <a:bodyPr/>
        <a:lstStyle/>
        <a:p>
          <a:endParaRPr lang="tr-TR"/>
        </a:p>
      </dgm:t>
    </dgm:pt>
    <dgm:pt modelId="{DBF22CED-B6C5-44A7-BAC6-11C42A1F3106}" type="pres">
      <dgm:prSet presAssocID="{4D0F2E8E-E568-4755-AAC0-9FE2C908B02C}" presName="parentText" presStyleLbl="node1" presStyleIdx="0" presStyleCnt="13">
        <dgm:presLayoutVars>
          <dgm:chMax val="0"/>
          <dgm:bulletEnabled val="1"/>
        </dgm:presLayoutVars>
      </dgm:prSet>
      <dgm:spPr/>
      <dgm:t>
        <a:bodyPr/>
        <a:lstStyle/>
        <a:p>
          <a:endParaRPr lang="tr-TR"/>
        </a:p>
      </dgm:t>
    </dgm:pt>
    <dgm:pt modelId="{AEB7370B-9FBA-40CF-BF95-19CAB3A2E47B}" type="pres">
      <dgm:prSet presAssocID="{AC9D202A-87E4-421E-AE78-539F88F843BB}" presName="spacer" presStyleCnt="0"/>
      <dgm:spPr/>
    </dgm:pt>
    <dgm:pt modelId="{7C9D2F47-9D8A-45CF-806C-13C726D5BAAC}" type="pres">
      <dgm:prSet presAssocID="{1A8FC6BE-D148-483F-819E-6A97B16C4E53}" presName="parentText" presStyleLbl="node1" presStyleIdx="1" presStyleCnt="13">
        <dgm:presLayoutVars>
          <dgm:chMax val="0"/>
          <dgm:bulletEnabled val="1"/>
        </dgm:presLayoutVars>
      </dgm:prSet>
      <dgm:spPr/>
      <dgm:t>
        <a:bodyPr/>
        <a:lstStyle/>
        <a:p>
          <a:endParaRPr lang="tr-TR"/>
        </a:p>
      </dgm:t>
    </dgm:pt>
    <dgm:pt modelId="{08CE5D8B-D2E1-4C8D-ACB8-49C2C22C601F}" type="pres">
      <dgm:prSet presAssocID="{3C0B67DF-7FE7-4800-8976-E59F9D094E2C}" presName="spacer" presStyleCnt="0"/>
      <dgm:spPr/>
    </dgm:pt>
    <dgm:pt modelId="{7E9FA923-95FD-4E9B-A42A-51755D3C9C6C}" type="pres">
      <dgm:prSet presAssocID="{6BC948C6-7E25-4615-977D-112F27EEF335}" presName="parentText" presStyleLbl="node1" presStyleIdx="2" presStyleCnt="13">
        <dgm:presLayoutVars>
          <dgm:chMax val="0"/>
          <dgm:bulletEnabled val="1"/>
        </dgm:presLayoutVars>
      </dgm:prSet>
      <dgm:spPr/>
      <dgm:t>
        <a:bodyPr/>
        <a:lstStyle/>
        <a:p>
          <a:endParaRPr lang="tr-TR"/>
        </a:p>
      </dgm:t>
    </dgm:pt>
    <dgm:pt modelId="{DB23F1D0-DA23-4E4A-BB40-469CE6786741}" type="pres">
      <dgm:prSet presAssocID="{F7F1890D-3A21-41CF-9748-8465ABA6722E}" presName="spacer" presStyleCnt="0"/>
      <dgm:spPr/>
    </dgm:pt>
    <dgm:pt modelId="{41A8544F-210F-4A29-9634-0675B725C281}" type="pres">
      <dgm:prSet presAssocID="{3F59D53F-889B-4ADA-B3A5-096DA029033E}" presName="parentText" presStyleLbl="node1" presStyleIdx="3" presStyleCnt="13">
        <dgm:presLayoutVars>
          <dgm:chMax val="0"/>
          <dgm:bulletEnabled val="1"/>
        </dgm:presLayoutVars>
      </dgm:prSet>
      <dgm:spPr/>
      <dgm:t>
        <a:bodyPr/>
        <a:lstStyle/>
        <a:p>
          <a:endParaRPr lang="tr-TR"/>
        </a:p>
      </dgm:t>
    </dgm:pt>
    <dgm:pt modelId="{7E437B39-F3CC-4215-B08E-333913EE3564}" type="pres">
      <dgm:prSet presAssocID="{E12BFE2D-CCF4-44D7-ACBF-D1E7A47F6D86}" presName="spacer" presStyleCnt="0"/>
      <dgm:spPr/>
    </dgm:pt>
    <dgm:pt modelId="{66B8E806-F3F4-464C-8CF6-21B8234E22E5}" type="pres">
      <dgm:prSet presAssocID="{03CAEAD6-318C-4A35-A195-9F2177145BCE}" presName="parentText" presStyleLbl="node1" presStyleIdx="4" presStyleCnt="13">
        <dgm:presLayoutVars>
          <dgm:chMax val="0"/>
          <dgm:bulletEnabled val="1"/>
        </dgm:presLayoutVars>
      </dgm:prSet>
      <dgm:spPr/>
      <dgm:t>
        <a:bodyPr/>
        <a:lstStyle/>
        <a:p>
          <a:endParaRPr lang="tr-TR"/>
        </a:p>
      </dgm:t>
    </dgm:pt>
    <dgm:pt modelId="{3540E53C-23CE-43D5-A23A-EF4095ED5714}" type="pres">
      <dgm:prSet presAssocID="{BE456010-C01C-49E0-B40B-E264D2D05283}" presName="spacer" presStyleCnt="0"/>
      <dgm:spPr/>
    </dgm:pt>
    <dgm:pt modelId="{9FD4A641-3B0A-42BA-BD0D-F1064BF653B0}" type="pres">
      <dgm:prSet presAssocID="{6DEE797B-4A31-4210-9358-17C583D01E5B}" presName="parentText" presStyleLbl="node1" presStyleIdx="5" presStyleCnt="13">
        <dgm:presLayoutVars>
          <dgm:chMax val="0"/>
          <dgm:bulletEnabled val="1"/>
        </dgm:presLayoutVars>
      </dgm:prSet>
      <dgm:spPr/>
      <dgm:t>
        <a:bodyPr/>
        <a:lstStyle/>
        <a:p>
          <a:endParaRPr lang="tr-TR"/>
        </a:p>
      </dgm:t>
    </dgm:pt>
    <dgm:pt modelId="{F3E7272D-D20F-43CB-A8E4-F783BC4C7B54}" type="pres">
      <dgm:prSet presAssocID="{CB89D7C9-DE64-4CDA-A0C2-0C42C17D1544}" presName="spacer" presStyleCnt="0"/>
      <dgm:spPr/>
    </dgm:pt>
    <dgm:pt modelId="{44584469-0CB1-4417-AE73-6D840B25F0FD}" type="pres">
      <dgm:prSet presAssocID="{46AE9629-C533-40E8-A178-6BC5ED2C8076}" presName="parentText" presStyleLbl="node1" presStyleIdx="6" presStyleCnt="13">
        <dgm:presLayoutVars>
          <dgm:chMax val="0"/>
          <dgm:bulletEnabled val="1"/>
        </dgm:presLayoutVars>
      </dgm:prSet>
      <dgm:spPr/>
      <dgm:t>
        <a:bodyPr/>
        <a:lstStyle/>
        <a:p>
          <a:endParaRPr lang="tr-TR"/>
        </a:p>
      </dgm:t>
    </dgm:pt>
    <dgm:pt modelId="{DE6F6F9D-4857-4A63-B42F-2F8450624F6D}" type="pres">
      <dgm:prSet presAssocID="{AF630967-6F0F-46A8-8EA1-E20C3BF05AC8}" presName="spacer" presStyleCnt="0"/>
      <dgm:spPr/>
    </dgm:pt>
    <dgm:pt modelId="{DF272268-5C74-421A-B613-24F8BB23E126}" type="pres">
      <dgm:prSet presAssocID="{2448A574-4978-45FE-9494-8FB24714C7A6}" presName="parentText" presStyleLbl="node1" presStyleIdx="7" presStyleCnt="13">
        <dgm:presLayoutVars>
          <dgm:chMax val="0"/>
          <dgm:bulletEnabled val="1"/>
        </dgm:presLayoutVars>
      </dgm:prSet>
      <dgm:spPr/>
      <dgm:t>
        <a:bodyPr/>
        <a:lstStyle/>
        <a:p>
          <a:endParaRPr lang="tr-TR"/>
        </a:p>
      </dgm:t>
    </dgm:pt>
    <dgm:pt modelId="{F5C84DCD-DA8E-4DC4-A9D5-9991E534E609}" type="pres">
      <dgm:prSet presAssocID="{BA08D71E-8969-4B6C-9F0F-3E1EFCA756DF}" presName="spacer" presStyleCnt="0"/>
      <dgm:spPr/>
    </dgm:pt>
    <dgm:pt modelId="{71C762FC-2398-46D5-9A86-DA7E339FF19C}" type="pres">
      <dgm:prSet presAssocID="{1374E28C-16E5-4754-8108-F3AEF5BDB24A}" presName="parentText" presStyleLbl="node1" presStyleIdx="8" presStyleCnt="13">
        <dgm:presLayoutVars>
          <dgm:chMax val="0"/>
          <dgm:bulletEnabled val="1"/>
        </dgm:presLayoutVars>
      </dgm:prSet>
      <dgm:spPr/>
      <dgm:t>
        <a:bodyPr/>
        <a:lstStyle/>
        <a:p>
          <a:endParaRPr lang="tr-TR"/>
        </a:p>
      </dgm:t>
    </dgm:pt>
    <dgm:pt modelId="{33F3FB1B-9967-4559-B79B-48B097271233}" type="pres">
      <dgm:prSet presAssocID="{C687EB80-73C4-45EC-96E7-9F0FC218780F}" presName="spacer" presStyleCnt="0"/>
      <dgm:spPr/>
    </dgm:pt>
    <dgm:pt modelId="{73634B87-2CDF-48AB-B6D3-432F7E2D4D23}" type="pres">
      <dgm:prSet presAssocID="{7B8308B0-6CCD-484B-AE9E-B62DBB818D10}" presName="parentText" presStyleLbl="node1" presStyleIdx="9" presStyleCnt="13">
        <dgm:presLayoutVars>
          <dgm:chMax val="0"/>
          <dgm:bulletEnabled val="1"/>
        </dgm:presLayoutVars>
      </dgm:prSet>
      <dgm:spPr/>
      <dgm:t>
        <a:bodyPr/>
        <a:lstStyle/>
        <a:p>
          <a:endParaRPr lang="tr-TR"/>
        </a:p>
      </dgm:t>
    </dgm:pt>
    <dgm:pt modelId="{5DBBE3FC-A062-42E6-9AE9-A7D0B4D07C5C}" type="pres">
      <dgm:prSet presAssocID="{B1D2F665-817B-4771-B4A0-F9E351748B08}" presName="spacer" presStyleCnt="0"/>
      <dgm:spPr/>
    </dgm:pt>
    <dgm:pt modelId="{03EE9830-742A-4ABE-B907-ABE8BD9E5969}" type="pres">
      <dgm:prSet presAssocID="{CF803183-0F08-45AD-8F93-CF218C534B64}" presName="parentText" presStyleLbl="node1" presStyleIdx="10" presStyleCnt="13">
        <dgm:presLayoutVars>
          <dgm:chMax val="0"/>
          <dgm:bulletEnabled val="1"/>
        </dgm:presLayoutVars>
      </dgm:prSet>
      <dgm:spPr/>
      <dgm:t>
        <a:bodyPr/>
        <a:lstStyle/>
        <a:p>
          <a:endParaRPr lang="tr-TR"/>
        </a:p>
      </dgm:t>
    </dgm:pt>
    <dgm:pt modelId="{67004306-C0F7-428B-A619-9CBDE08FE75E}" type="pres">
      <dgm:prSet presAssocID="{218DF94B-8D6C-4F92-BA3D-D1AF2942ACF1}" presName="spacer" presStyleCnt="0"/>
      <dgm:spPr/>
    </dgm:pt>
    <dgm:pt modelId="{C20B6BDB-F066-427F-BD3D-B37F2594E202}" type="pres">
      <dgm:prSet presAssocID="{3114C6EF-B14F-486E-81AD-B76D356D49E2}" presName="parentText" presStyleLbl="node1" presStyleIdx="11" presStyleCnt="13">
        <dgm:presLayoutVars>
          <dgm:chMax val="0"/>
          <dgm:bulletEnabled val="1"/>
        </dgm:presLayoutVars>
      </dgm:prSet>
      <dgm:spPr/>
      <dgm:t>
        <a:bodyPr/>
        <a:lstStyle/>
        <a:p>
          <a:endParaRPr lang="tr-TR"/>
        </a:p>
      </dgm:t>
    </dgm:pt>
    <dgm:pt modelId="{8474361E-A3B5-4143-BE4E-E7B8150978C1}" type="pres">
      <dgm:prSet presAssocID="{794927B1-3857-4658-B726-F784F10AE685}" presName="spacer" presStyleCnt="0"/>
      <dgm:spPr/>
    </dgm:pt>
    <dgm:pt modelId="{1225F623-5C98-4452-9B75-6FE8E8A73B16}" type="pres">
      <dgm:prSet presAssocID="{375AB1E7-6BA6-49EF-95F0-747A9B122C7A}" presName="parentText" presStyleLbl="node1" presStyleIdx="12" presStyleCnt="13">
        <dgm:presLayoutVars>
          <dgm:chMax val="0"/>
          <dgm:bulletEnabled val="1"/>
        </dgm:presLayoutVars>
      </dgm:prSet>
      <dgm:spPr/>
      <dgm:t>
        <a:bodyPr/>
        <a:lstStyle/>
        <a:p>
          <a:endParaRPr lang="tr-TR"/>
        </a:p>
      </dgm:t>
    </dgm:pt>
  </dgm:ptLst>
  <dgm:cxnLst>
    <dgm:cxn modelId="{073B08D2-2A8A-47E4-832C-F962B1265191}" type="presOf" srcId="{CF803183-0F08-45AD-8F93-CF218C534B64}" destId="{03EE9830-742A-4ABE-B907-ABE8BD9E5969}" srcOrd="0" destOrd="0" presId="urn:microsoft.com/office/officeart/2005/8/layout/vList2"/>
    <dgm:cxn modelId="{48EC87F7-30B7-4F05-AB5A-DC4EAB48611A}" type="presOf" srcId="{1374E28C-16E5-4754-8108-F3AEF5BDB24A}" destId="{71C762FC-2398-46D5-9A86-DA7E339FF19C}" srcOrd="0" destOrd="0" presId="urn:microsoft.com/office/officeart/2005/8/layout/vList2"/>
    <dgm:cxn modelId="{67DEDAF7-F846-48B6-B276-68914A11C9DE}" type="presOf" srcId="{375AB1E7-6BA6-49EF-95F0-747A9B122C7A}" destId="{1225F623-5C98-4452-9B75-6FE8E8A73B16}" srcOrd="0" destOrd="0" presId="urn:microsoft.com/office/officeart/2005/8/layout/vList2"/>
    <dgm:cxn modelId="{EAB826DD-2E41-44D5-9B50-B24EC2F3BDCE}" srcId="{BC04FF87-3E96-4FAB-8A09-01FEE961C492}" destId="{3F59D53F-889B-4ADA-B3A5-096DA029033E}" srcOrd="3" destOrd="0" parTransId="{D25B3459-032C-4CA2-8BD2-1369A718CB2C}" sibTransId="{E12BFE2D-CCF4-44D7-ACBF-D1E7A47F6D86}"/>
    <dgm:cxn modelId="{F8A94FB2-DD1E-4F72-8724-DD53586DF95E}" srcId="{BC04FF87-3E96-4FAB-8A09-01FEE961C492}" destId="{375AB1E7-6BA6-49EF-95F0-747A9B122C7A}" srcOrd="12" destOrd="0" parTransId="{9184E553-1A02-4FA2-BD28-C06B0FA0C4A7}" sibTransId="{F56DC9C8-D2AA-41FF-99CB-DA411C92DF0A}"/>
    <dgm:cxn modelId="{8A9D4E22-3EEE-46A8-B87F-2B13A8A0CE4E}" srcId="{BC04FF87-3E96-4FAB-8A09-01FEE961C492}" destId="{6BC948C6-7E25-4615-977D-112F27EEF335}" srcOrd="2" destOrd="0" parTransId="{8DC5BE70-5FFF-4692-B212-FB69331CF9D5}" sibTransId="{F7F1890D-3A21-41CF-9748-8465ABA6722E}"/>
    <dgm:cxn modelId="{9C99692D-DE5F-4F98-901F-80FF375663BF}" srcId="{BC04FF87-3E96-4FAB-8A09-01FEE961C492}" destId="{7B8308B0-6CCD-484B-AE9E-B62DBB818D10}" srcOrd="9" destOrd="0" parTransId="{196B2CFE-435B-41AA-BDE1-21E415DBD909}" sibTransId="{B1D2F665-817B-4771-B4A0-F9E351748B08}"/>
    <dgm:cxn modelId="{6D621C01-9051-45A5-81BB-BD9665D5DBE0}" srcId="{BC04FF87-3E96-4FAB-8A09-01FEE961C492}" destId="{1374E28C-16E5-4754-8108-F3AEF5BDB24A}" srcOrd="8" destOrd="0" parTransId="{BD96E9B0-AC7F-4266-BB7C-511AF149EDDC}" sibTransId="{C687EB80-73C4-45EC-96E7-9F0FC218780F}"/>
    <dgm:cxn modelId="{FDECE041-66D9-4943-93C5-2297826BC439}" type="presOf" srcId="{6DEE797B-4A31-4210-9358-17C583D01E5B}" destId="{9FD4A641-3B0A-42BA-BD0D-F1064BF653B0}" srcOrd="0" destOrd="0" presId="urn:microsoft.com/office/officeart/2005/8/layout/vList2"/>
    <dgm:cxn modelId="{02E963CD-F38B-4D8B-90F9-FBB74942CDCB}" srcId="{BC04FF87-3E96-4FAB-8A09-01FEE961C492}" destId="{03CAEAD6-318C-4A35-A195-9F2177145BCE}" srcOrd="4" destOrd="0" parTransId="{A6CF9E47-EB92-48CB-B5EE-E73275BAC234}" sibTransId="{BE456010-C01C-49E0-B40B-E264D2D05283}"/>
    <dgm:cxn modelId="{9EEBC92E-0533-4FD6-98F3-A0214921B374}" type="presOf" srcId="{1A8FC6BE-D148-483F-819E-6A97B16C4E53}" destId="{7C9D2F47-9D8A-45CF-806C-13C726D5BAAC}" srcOrd="0" destOrd="0" presId="urn:microsoft.com/office/officeart/2005/8/layout/vList2"/>
    <dgm:cxn modelId="{20B449F7-361C-4145-8155-23AC31A1EB19}" type="presOf" srcId="{7B8308B0-6CCD-484B-AE9E-B62DBB818D10}" destId="{73634B87-2CDF-48AB-B6D3-432F7E2D4D23}" srcOrd="0" destOrd="0" presId="urn:microsoft.com/office/officeart/2005/8/layout/vList2"/>
    <dgm:cxn modelId="{09EEC4A8-0BA1-4964-B502-5EC039264FC5}" srcId="{BC04FF87-3E96-4FAB-8A09-01FEE961C492}" destId="{3114C6EF-B14F-486E-81AD-B76D356D49E2}" srcOrd="11" destOrd="0" parTransId="{4A11936E-3375-4185-872E-35B415A4FF71}" sibTransId="{794927B1-3857-4658-B726-F784F10AE685}"/>
    <dgm:cxn modelId="{23DC6947-2604-44E3-B7DE-31026DC23D90}" type="presOf" srcId="{46AE9629-C533-40E8-A178-6BC5ED2C8076}" destId="{44584469-0CB1-4417-AE73-6D840B25F0FD}" srcOrd="0" destOrd="0" presId="urn:microsoft.com/office/officeart/2005/8/layout/vList2"/>
    <dgm:cxn modelId="{C314F0D4-FB77-4A71-ABFA-A6986BAAF57C}" type="presOf" srcId="{03CAEAD6-318C-4A35-A195-9F2177145BCE}" destId="{66B8E806-F3F4-464C-8CF6-21B8234E22E5}" srcOrd="0" destOrd="0" presId="urn:microsoft.com/office/officeart/2005/8/layout/vList2"/>
    <dgm:cxn modelId="{34C5E4B8-ABAB-4AA6-B7E0-FEEA27B2138F}" srcId="{BC04FF87-3E96-4FAB-8A09-01FEE961C492}" destId="{46AE9629-C533-40E8-A178-6BC5ED2C8076}" srcOrd="6" destOrd="0" parTransId="{EC3494E3-D6BB-4DFC-B340-5014914403CA}" sibTransId="{AF630967-6F0F-46A8-8EA1-E20C3BF05AC8}"/>
    <dgm:cxn modelId="{6D826B0C-445D-4E17-8FBC-EE62C7A5331E}" srcId="{BC04FF87-3E96-4FAB-8A09-01FEE961C492}" destId="{1A8FC6BE-D148-483F-819E-6A97B16C4E53}" srcOrd="1" destOrd="0" parTransId="{31DAC2B2-AD35-4950-9A33-91762D29F1A7}" sibTransId="{3C0B67DF-7FE7-4800-8976-E59F9D094E2C}"/>
    <dgm:cxn modelId="{D96C96C9-7680-4CFE-8586-44AAC1E5D062}" srcId="{BC04FF87-3E96-4FAB-8A09-01FEE961C492}" destId="{4D0F2E8E-E568-4755-AAC0-9FE2C908B02C}" srcOrd="0" destOrd="0" parTransId="{7AB1DBE2-8ADA-4BA3-84F2-462F937E24E8}" sibTransId="{AC9D202A-87E4-421E-AE78-539F88F843BB}"/>
    <dgm:cxn modelId="{6F259005-4D52-4203-B181-CF16274E5DBB}" srcId="{BC04FF87-3E96-4FAB-8A09-01FEE961C492}" destId="{6DEE797B-4A31-4210-9358-17C583D01E5B}" srcOrd="5" destOrd="0" parTransId="{E127A9A8-BB5E-4B93-B3D8-9B2011618A71}" sibTransId="{CB89D7C9-DE64-4CDA-A0C2-0C42C17D1544}"/>
    <dgm:cxn modelId="{BBE9E705-1924-4A3A-885C-32D8A34262AA}" srcId="{BC04FF87-3E96-4FAB-8A09-01FEE961C492}" destId="{CF803183-0F08-45AD-8F93-CF218C534B64}" srcOrd="10" destOrd="0" parTransId="{D3A0F020-8989-4143-8E18-E062AFB6DF6E}" sibTransId="{218DF94B-8D6C-4F92-BA3D-D1AF2942ACF1}"/>
    <dgm:cxn modelId="{DB60B9BD-7115-4461-985A-216437F69383}" type="presOf" srcId="{BC04FF87-3E96-4FAB-8A09-01FEE961C492}" destId="{3F9DFF96-40A8-47D6-A4A7-EAEBE3A8FE90}" srcOrd="0" destOrd="0" presId="urn:microsoft.com/office/officeart/2005/8/layout/vList2"/>
    <dgm:cxn modelId="{56CF63C1-E957-4B5A-93AE-D32F692471AF}" srcId="{BC04FF87-3E96-4FAB-8A09-01FEE961C492}" destId="{2448A574-4978-45FE-9494-8FB24714C7A6}" srcOrd="7" destOrd="0" parTransId="{A02435E0-F381-4A26-87BE-13E9BD79A824}" sibTransId="{BA08D71E-8969-4B6C-9F0F-3E1EFCA756DF}"/>
    <dgm:cxn modelId="{428E4BEF-CD02-494A-8300-415490B9CC34}" type="presOf" srcId="{4D0F2E8E-E568-4755-AAC0-9FE2C908B02C}" destId="{DBF22CED-B6C5-44A7-BAC6-11C42A1F3106}" srcOrd="0" destOrd="0" presId="urn:microsoft.com/office/officeart/2005/8/layout/vList2"/>
    <dgm:cxn modelId="{4936F756-A137-4B5E-8A15-6856FEA068CD}" type="presOf" srcId="{3F59D53F-889B-4ADA-B3A5-096DA029033E}" destId="{41A8544F-210F-4A29-9634-0675B725C281}" srcOrd="0" destOrd="0" presId="urn:microsoft.com/office/officeart/2005/8/layout/vList2"/>
    <dgm:cxn modelId="{95FB2507-8420-4D07-970D-94E815B2DF17}" type="presOf" srcId="{6BC948C6-7E25-4615-977D-112F27EEF335}" destId="{7E9FA923-95FD-4E9B-A42A-51755D3C9C6C}" srcOrd="0" destOrd="0" presId="urn:microsoft.com/office/officeart/2005/8/layout/vList2"/>
    <dgm:cxn modelId="{9E35F3F3-C39B-437E-B42A-B37CE1BB0444}" type="presOf" srcId="{3114C6EF-B14F-486E-81AD-B76D356D49E2}" destId="{C20B6BDB-F066-427F-BD3D-B37F2594E202}" srcOrd="0" destOrd="0" presId="urn:microsoft.com/office/officeart/2005/8/layout/vList2"/>
    <dgm:cxn modelId="{34062CFD-6D6E-4C8A-A4C4-87E418E090E7}" type="presOf" srcId="{2448A574-4978-45FE-9494-8FB24714C7A6}" destId="{DF272268-5C74-421A-B613-24F8BB23E126}" srcOrd="0" destOrd="0" presId="urn:microsoft.com/office/officeart/2005/8/layout/vList2"/>
    <dgm:cxn modelId="{9CA8A249-2C23-46C8-95B4-D6379B3CBF31}" type="presParOf" srcId="{3F9DFF96-40A8-47D6-A4A7-EAEBE3A8FE90}" destId="{DBF22CED-B6C5-44A7-BAC6-11C42A1F3106}" srcOrd="0" destOrd="0" presId="urn:microsoft.com/office/officeart/2005/8/layout/vList2"/>
    <dgm:cxn modelId="{CE27E548-C732-4536-BB32-F548BDED7A36}" type="presParOf" srcId="{3F9DFF96-40A8-47D6-A4A7-EAEBE3A8FE90}" destId="{AEB7370B-9FBA-40CF-BF95-19CAB3A2E47B}" srcOrd="1" destOrd="0" presId="urn:microsoft.com/office/officeart/2005/8/layout/vList2"/>
    <dgm:cxn modelId="{EB27AD25-D063-49A6-B9A8-2414CE450331}" type="presParOf" srcId="{3F9DFF96-40A8-47D6-A4A7-EAEBE3A8FE90}" destId="{7C9D2F47-9D8A-45CF-806C-13C726D5BAAC}" srcOrd="2" destOrd="0" presId="urn:microsoft.com/office/officeart/2005/8/layout/vList2"/>
    <dgm:cxn modelId="{E9F9BD08-B279-4BEA-9AB8-62365DDE349A}" type="presParOf" srcId="{3F9DFF96-40A8-47D6-A4A7-EAEBE3A8FE90}" destId="{08CE5D8B-D2E1-4C8D-ACB8-49C2C22C601F}" srcOrd="3" destOrd="0" presId="urn:microsoft.com/office/officeart/2005/8/layout/vList2"/>
    <dgm:cxn modelId="{F2E59E29-0A45-4DC9-B1F8-EF1A15582D56}" type="presParOf" srcId="{3F9DFF96-40A8-47D6-A4A7-EAEBE3A8FE90}" destId="{7E9FA923-95FD-4E9B-A42A-51755D3C9C6C}" srcOrd="4" destOrd="0" presId="urn:microsoft.com/office/officeart/2005/8/layout/vList2"/>
    <dgm:cxn modelId="{EEE41445-61E3-4749-B887-F78A02095383}" type="presParOf" srcId="{3F9DFF96-40A8-47D6-A4A7-EAEBE3A8FE90}" destId="{DB23F1D0-DA23-4E4A-BB40-469CE6786741}" srcOrd="5" destOrd="0" presId="urn:microsoft.com/office/officeart/2005/8/layout/vList2"/>
    <dgm:cxn modelId="{6C876AC6-0131-4977-AA63-D8C68A9BAD78}" type="presParOf" srcId="{3F9DFF96-40A8-47D6-A4A7-EAEBE3A8FE90}" destId="{41A8544F-210F-4A29-9634-0675B725C281}" srcOrd="6" destOrd="0" presId="urn:microsoft.com/office/officeart/2005/8/layout/vList2"/>
    <dgm:cxn modelId="{CFBA147D-070F-4852-B592-12D19D1F609E}" type="presParOf" srcId="{3F9DFF96-40A8-47D6-A4A7-EAEBE3A8FE90}" destId="{7E437B39-F3CC-4215-B08E-333913EE3564}" srcOrd="7" destOrd="0" presId="urn:microsoft.com/office/officeart/2005/8/layout/vList2"/>
    <dgm:cxn modelId="{C4B532F1-A27B-4758-BF63-97EB8A3E321F}" type="presParOf" srcId="{3F9DFF96-40A8-47D6-A4A7-EAEBE3A8FE90}" destId="{66B8E806-F3F4-464C-8CF6-21B8234E22E5}" srcOrd="8" destOrd="0" presId="urn:microsoft.com/office/officeart/2005/8/layout/vList2"/>
    <dgm:cxn modelId="{CC4C89EF-321B-4AF0-9182-2FAC2C4D5A25}" type="presParOf" srcId="{3F9DFF96-40A8-47D6-A4A7-EAEBE3A8FE90}" destId="{3540E53C-23CE-43D5-A23A-EF4095ED5714}" srcOrd="9" destOrd="0" presId="urn:microsoft.com/office/officeart/2005/8/layout/vList2"/>
    <dgm:cxn modelId="{D2FF4D87-3DEA-4D1D-8112-9BE329708968}" type="presParOf" srcId="{3F9DFF96-40A8-47D6-A4A7-EAEBE3A8FE90}" destId="{9FD4A641-3B0A-42BA-BD0D-F1064BF653B0}" srcOrd="10" destOrd="0" presId="urn:microsoft.com/office/officeart/2005/8/layout/vList2"/>
    <dgm:cxn modelId="{B74F28E9-A0EC-4ACA-A65E-FDD909B0DF00}" type="presParOf" srcId="{3F9DFF96-40A8-47D6-A4A7-EAEBE3A8FE90}" destId="{F3E7272D-D20F-43CB-A8E4-F783BC4C7B54}" srcOrd="11" destOrd="0" presId="urn:microsoft.com/office/officeart/2005/8/layout/vList2"/>
    <dgm:cxn modelId="{F62739BC-13A8-4856-8309-B750F66C3837}" type="presParOf" srcId="{3F9DFF96-40A8-47D6-A4A7-EAEBE3A8FE90}" destId="{44584469-0CB1-4417-AE73-6D840B25F0FD}" srcOrd="12" destOrd="0" presId="urn:microsoft.com/office/officeart/2005/8/layout/vList2"/>
    <dgm:cxn modelId="{24FDFBA7-D7AC-450C-9F9F-0E6025D6A670}" type="presParOf" srcId="{3F9DFF96-40A8-47D6-A4A7-EAEBE3A8FE90}" destId="{DE6F6F9D-4857-4A63-B42F-2F8450624F6D}" srcOrd="13" destOrd="0" presId="urn:microsoft.com/office/officeart/2005/8/layout/vList2"/>
    <dgm:cxn modelId="{FF089785-6D9F-4BFA-89F9-3775C04E54C4}" type="presParOf" srcId="{3F9DFF96-40A8-47D6-A4A7-EAEBE3A8FE90}" destId="{DF272268-5C74-421A-B613-24F8BB23E126}" srcOrd="14" destOrd="0" presId="urn:microsoft.com/office/officeart/2005/8/layout/vList2"/>
    <dgm:cxn modelId="{39EF811C-6926-4D5B-861E-3924EC0E874C}" type="presParOf" srcId="{3F9DFF96-40A8-47D6-A4A7-EAEBE3A8FE90}" destId="{F5C84DCD-DA8E-4DC4-A9D5-9991E534E609}" srcOrd="15" destOrd="0" presId="urn:microsoft.com/office/officeart/2005/8/layout/vList2"/>
    <dgm:cxn modelId="{FA1106C7-E323-4854-B583-5535862BF03D}" type="presParOf" srcId="{3F9DFF96-40A8-47D6-A4A7-EAEBE3A8FE90}" destId="{71C762FC-2398-46D5-9A86-DA7E339FF19C}" srcOrd="16" destOrd="0" presId="urn:microsoft.com/office/officeart/2005/8/layout/vList2"/>
    <dgm:cxn modelId="{09CFA28E-7768-491D-AA4C-332DBE86DFC4}" type="presParOf" srcId="{3F9DFF96-40A8-47D6-A4A7-EAEBE3A8FE90}" destId="{33F3FB1B-9967-4559-B79B-48B097271233}" srcOrd="17" destOrd="0" presId="urn:microsoft.com/office/officeart/2005/8/layout/vList2"/>
    <dgm:cxn modelId="{931CD5D8-FE08-4629-AC5A-CB3EF145E9F9}" type="presParOf" srcId="{3F9DFF96-40A8-47D6-A4A7-EAEBE3A8FE90}" destId="{73634B87-2CDF-48AB-B6D3-432F7E2D4D23}" srcOrd="18" destOrd="0" presId="urn:microsoft.com/office/officeart/2005/8/layout/vList2"/>
    <dgm:cxn modelId="{D3C2F7B7-33A7-43DE-B735-146DC18E7018}" type="presParOf" srcId="{3F9DFF96-40A8-47D6-A4A7-EAEBE3A8FE90}" destId="{5DBBE3FC-A062-42E6-9AE9-A7D0B4D07C5C}" srcOrd="19" destOrd="0" presId="urn:microsoft.com/office/officeart/2005/8/layout/vList2"/>
    <dgm:cxn modelId="{6C1516B5-98C8-47B7-A856-0B7FC98FAEBC}" type="presParOf" srcId="{3F9DFF96-40A8-47D6-A4A7-EAEBE3A8FE90}" destId="{03EE9830-742A-4ABE-B907-ABE8BD9E5969}" srcOrd="20" destOrd="0" presId="urn:microsoft.com/office/officeart/2005/8/layout/vList2"/>
    <dgm:cxn modelId="{A58E78EC-1A33-41E3-A0CB-4BFACDB68E58}" type="presParOf" srcId="{3F9DFF96-40A8-47D6-A4A7-EAEBE3A8FE90}" destId="{67004306-C0F7-428B-A619-9CBDE08FE75E}" srcOrd="21" destOrd="0" presId="urn:microsoft.com/office/officeart/2005/8/layout/vList2"/>
    <dgm:cxn modelId="{724329AA-8F45-4EFF-A145-2778ABB662F8}" type="presParOf" srcId="{3F9DFF96-40A8-47D6-A4A7-EAEBE3A8FE90}" destId="{C20B6BDB-F066-427F-BD3D-B37F2594E202}" srcOrd="22" destOrd="0" presId="urn:microsoft.com/office/officeart/2005/8/layout/vList2"/>
    <dgm:cxn modelId="{7784FAC0-3527-425C-B959-9DC4FF984D5B}" type="presParOf" srcId="{3F9DFF96-40A8-47D6-A4A7-EAEBE3A8FE90}" destId="{8474361E-A3B5-4143-BE4E-E7B8150978C1}" srcOrd="23" destOrd="0" presId="urn:microsoft.com/office/officeart/2005/8/layout/vList2"/>
    <dgm:cxn modelId="{B3D7EBE6-3E14-4F18-85DC-A8321EBF1628}" type="presParOf" srcId="{3F9DFF96-40A8-47D6-A4A7-EAEBE3A8FE90}" destId="{1225F623-5C98-4452-9B75-6FE8E8A73B16}" srcOrd="2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8E8DF-A888-4C42-BBB9-0628A9D7B4DE}">
      <dsp:nvSpPr>
        <dsp:cNvPr id="0" name=""/>
        <dsp:cNvSpPr/>
      </dsp:nvSpPr>
      <dsp:spPr>
        <a:xfrm rot="5400000">
          <a:off x="4649511" y="903382"/>
          <a:ext cx="5775354" cy="3968588"/>
        </a:xfrm>
        <a:prstGeom prst="chevron">
          <a:avLst/>
        </a:prstGeom>
        <a:solidFill>
          <a:schemeClr val="accent3">
            <a:shade val="50000"/>
            <a:hueOff val="0"/>
            <a:satOff val="0"/>
            <a:lumOff val="0"/>
            <a:alphaOff val="0"/>
          </a:schemeClr>
        </a:solidFill>
        <a:ln w="15875" cap="rnd"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tr-TR" sz="2300" kern="1200" dirty="0"/>
            <a:t/>
          </a:r>
          <a:br>
            <a:rPr lang="tr-TR" sz="2300" kern="1200" dirty="0"/>
          </a:br>
          <a:r>
            <a:rPr lang="tr-TR" sz="2300" kern="1200" dirty="0"/>
            <a:t/>
          </a:r>
          <a:br>
            <a:rPr lang="tr-TR" sz="2300" kern="1200" dirty="0"/>
          </a:br>
          <a:r>
            <a:rPr lang="tr-TR" sz="3200" kern="1200" dirty="0"/>
            <a:t>Buna göre</a:t>
          </a:r>
        </a:p>
        <a:p>
          <a:pPr lvl="0" algn="ctr" defTabSz="1022350">
            <a:lnSpc>
              <a:spcPct val="90000"/>
            </a:lnSpc>
            <a:spcBef>
              <a:spcPct val="0"/>
            </a:spcBef>
            <a:spcAft>
              <a:spcPct val="35000"/>
            </a:spcAft>
          </a:pPr>
          <a:r>
            <a:rPr lang="tr-TR" sz="3200" kern="1200" dirty="0"/>
            <a:t> (A) bendinin: </a:t>
          </a:r>
          <a:r>
            <a:rPr lang="tr-TR" sz="2300" kern="1200" dirty="0"/>
            <a:t/>
          </a:r>
          <a:br>
            <a:rPr lang="tr-TR" sz="2300" kern="1200" dirty="0"/>
          </a:br>
          <a:endParaRPr lang="tr-TR" sz="2300" kern="1200" dirty="0"/>
        </a:p>
      </dsp:txBody>
      <dsp:txXfrm rot="-5400000">
        <a:off x="5552894" y="1984293"/>
        <a:ext cx="3968588" cy="1806766"/>
      </dsp:txXfrm>
    </dsp:sp>
    <dsp:sp modelId="{10D2D3DC-5D00-468D-AAB2-5A41E0A1DE46}">
      <dsp:nvSpPr>
        <dsp:cNvPr id="0" name=""/>
        <dsp:cNvSpPr/>
      </dsp:nvSpPr>
      <dsp:spPr>
        <a:xfrm rot="5400000">
          <a:off x="870783" y="-613630"/>
          <a:ext cx="3792997" cy="5382180"/>
        </a:xfrm>
        <a:prstGeom prst="round2SameRect">
          <a:avLst/>
        </a:prstGeom>
        <a:solidFill>
          <a:schemeClr val="lt1">
            <a:alpha val="90000"/>
            <a:hueOff val="0"/>
            <a:satOff val="0"/>
            <a:lumOff val="0"/>
            <a:alphaOff val="0"/>
          </a:schemeClr>
        </a:solidFill>
        <a:ln w="15875" cap="rnd"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tr-TR" sz="2500" kern="1200" dirty="0"/>
            <a:t>657 sayılı Devlet Memurları Kanunu’nun değişik 36 </a:t>
          </a:r>
          <a:r>
            <a:rPr lang="tr-TR" sz="2500" kern="1200" dirty="0" err="1"/>
            <a:t>ncı</a:t>
          </a:r>
          <a:r>
            <a:rPr lang="tr-TR" sz="2500" kern="1200" dirty="0"/>
            <a:t> maddesinin (A) bendinin 1 inci fıkrasından 7 </a:t>
          </a:r>
          <a:r>
            <a:rPr lang="tr-TR" sz="2500" kern="1200" dirty="0" err="1"/>
            <a:t>nci</a:t>
          </a:r>
          <a:r>
            <a:rPr lang="tr-TR" sz="2500" kern="1200" dirty="0"/>
            <a:t> fıkrasına kadar olan bölümü ile aynı maddenin (B) bendinde memuriyete giriş derece ve kademesinde farklılık oluşturan durumlar belirtilmiştir. </a:t>
          </a:r>
        </a:p>
      </dsp:txBody>
      <dsp:txXfrm rot="-5400000">
        <a:off x="76192" y="366120"/>
        <a:ext cx="5197021" cy="34226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1BDF6-0D56-4667-A276-6FC352192DF8}">
      <dsp:nvSpPr>
        <dsp:cNvPr id="0" name=""/>
        <dsp:cNvSpPr/>
      </dsp:nvSpPr>
      <dsp:spPr>
        <a:xfrm>
          <a:off x="4054" y="492878"/>
          <a:ext cx="3545299" cy="3545299"/>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95110" tIns="45720" rIns="195110" bIns="45720" numCol="1" spcCol="1270" anchor="ctr" anchorCtr="0">
          <a:noAutofit/>
        </a:bodyPr>
        <a:lstStyle/>
        <a:p>
          <a:pPr lvl="0" algn="ctr" defTabSz="1600200">
            <a:lnSpc>
              <a:spcPct val="90000"/>
            </a:lnSpc>
            <a:spcBef>
              <a:spcPct val="0"/>
            </a:spcBef>
            <a:spcAft>
              <a:spcPct val="35000"/>
            </a:spcAft>
          </a:pPr>
          <a:r>
            <a:rPr lang="tr-TR" sz="3600" b="1" kern="1200" dirty="0"/>
            <a:t>ADAY MEMUR </a:t>
          </a:r>
          <a:endParaRPr lang="tr-TR" sz="3600" kern="1200" dirty="0"/>
        </a:p>
      </dsp:txBody>
      <dsp:txXfrm>
        <a:off x="523251" y="1012075"/>
        <a:ext cx="2506905" cy="2506905"/>
      </dsp:txXfrm>
    </dsp:sp>
    <dsp:sp modelId="{5902F8C9-49F7-4F33-B68B-78E196365DAB}">
      <dsp:nvSpPr>
        <dsp:cNvPr id="0" name=""/>
        <dsp:cNvSpPr/>
      </dsp:nvSpPr>
      <dsp:spPr>
        <a:xfrm>
          <a:off x="2840293" y="492878"/>
          <a:ext cx="3545299" cy="3545299"/>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95110" tIns="50800" rIns="195110" bIns="50800" numCol="1" spcCol="1270" anchor="ctr" anchorCtr="0">
          <a:noAutofit/>
        </a:bodyPr>
        <a:lstStyle/>
        <a:p>
          <a:pPr lvl="0" algn="ctr" defTabSz="1778000">
            <a:lnSpc>
              <a:spcPct val="90000"/>
            </a:lnSpc>
            <a:spcBef>
              <a:spcPct val="0"/>
            </a:spcBef>
            <a:spcAft>
              <a:spcPct val="35000"/>
            </a:spcAft>
          </a:pPr>
          <a:r>
            <a:rPr lang="tr-TR" sz="4000" b="1" kern="1200" dirty="0"/>
            <a:t>VE</a:t>
          </a:r>
          <a:r>
            <a:rPr lang="tr-TR" sz="4700" b="1" kern="1200" dirty="0"/>
            <a:t> </a:t>
          </a:r>
          <a:endParaRPr lang="tr-TR" sz="4700" kern="1200" dirty="0"/>
        </a:p>
      </dsp:txBody>
      <dsp:txXfrm>
        <a:off x="3359490" y="1012075"/>
        <a:ext cx="2506905" cy="2506905"/>
      </dsp:txXfrm>
    </dsp:sp>
    <dsp:sp modelId="{4B7E35BF-A123-456A-B614-2966D74DBCED}">
      <dsp:nvSpPr>
        <dsp:cNvPr id="0" name=""/>
        <dsp:cNvSpPr/>
      </dsp:nvSpPr>
      <dsp:spPr>
        <a:xfrm>
          <a:off x="5676533" y="492878"/>
          <a:ext cx="3545299" cy="3545299"/>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95110" tIns="45720" rIns="195110" bIns="45720" numCol="1" spcCol="1270" anchor="ctr" anchorCtr="0">
          <a:noAutofit/>
        </a:bodyPr>
        <a:lstStyle/>
        <a:p>
          <a:pPr lvl="0" algn="ctr" defTabSz="1600200">
            <a:lnSpc>
              <a:spcPct val="90000"/>
            </a:lnSpc>
            <a:spcBef>
              <a:spcPct val="0"/>
            </a:spcBef>
            <a:spcAft>
              <a:spcPct val="35000"/>
            </a:spcAft>
          </a:pPr>
          <a:r>
            <a:rPr lang="tr-TR" sz="3600" b="1" kern="1200" dirty="0"/>
            <a:t>ASALET</a:t>
          </a:r>
          <a:r>
            <a:rPr lang="tr-TR" sz="4700" b="1" kern="1200" dirty="0"/>
            <a:t> </a:t>
          </a:r>
          <a:r>
            <a:rPr lang="tr-TR" sz="3600" b="1" kern="1200" dirty="0"/>
            <a:t>TASTİĞİ</a:t>
          </a:r>
          <a:endParaRPr lang="tr-TR" sz="4700" kern="1200" dirty="0"/>
        </a:p>
      </dsp:txBody>
      <dsp:txXfrm>
        <a:off x="6195730" y="1012075"/>
        <a:ext cx="2506905" cy="25069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422984-2799-488F-96C8-1CB7C7AEE100}">
      <dsp:nvSpPr>
        <dsp:cNvPr id="0" name=""/>
        <dsp:cNvSpPr/>
      </dsp:nvSpPr>
      <dsp:spPr>
        <a:xfrm>
          <a:off x="0" y="150754"/>
          <a:ext cx="10032309" cy="101088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b="1" kern="1200" dirty="0"/>
            <a:t>Aday Memur: </a:t>
          </a:r>
          <a:r>
            <a:rPr lang="tr-TR" sz="1800" kern="1200" dirty="0"/>
            <a:t>"İlk defa Devlet memurluğuna atanacaklar için uygulanacak" merkezi sınavı kazanarak temel, hazırlayıcı eğitim ve </a:t>
          </a:r>
          <a:r>
            <a:rPr lang="tr-TR" sz="1800" kern="1200" dirty="0" err="1"/>
            <a:t>staj'a</a:t>
          </a:r>
          <a:r>
            <a:rPr lang="tr-TR" sz="1800" kern="1200" dirty="0"/>
            <a:t> tabi tutulmak üzere herhangi bir kurum veya kuruluşa atananları.</a:t>
          </a:r>
        </a:p>
      </dsp:txBody>
      <dsp:txXfrm>
        <a:off x="49347" y="200101"/>
        <a:ext cx="9933615" cy="912186"/>
      </dsp:txXfrm>
    </dsp:sp>
    <dsp:sp modelId="{123112C4-1A62-48BC-9637-B06C5C1CA585}">
      <dsp:nvSpPr>
        <dsp:cNvPr id="0" name=""/>
        <dsp:cNvSpPr/>
      </dsp:nvSpPr>
      <dsp:spPr>
        <a:xfrm>
          <a:off x="0" y="1213474"/>
          <a:ext cx="10032309" cy="1010880"/>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b="1" kern="1200"/>
            <a:t>Asil Memur: </a:t>
          </a:r>
          <a:r>
            <a:rPr lang="tr-TR" sz="1800" kern="1200"/>
            <a:t>Adaylık süresi içinde Temel, Hazırlayıcı Eğitim ve Staj devrelerinin her birinde başarılı olarak adaylığı kaldırılan kişileri,</a:t>
          </a:r>
        </a:p>
      </dsp:txBody>
      <dsp:txXfrm>
        <a:off x="49347" y="1262821"/>
        <a:ext cx="9933615" cy="912186"/>
      </dsp:txXfrm>
    </dsp:sp>
    <dsp:sp modelId="{67C60298-7600-4AFC-8993-55148CCF4908}">
      <dsp:nvSpPr>
        <dsp:cNvPr id="0" name=""/>
        <dsp:cNvSpPr/>
      </dsp:nvSpPr>
      <dsp:spPr>
        <a:xfrm>
          <a:off x="0" y="2276194"/>
          <a:ext cx="10032309" cy="1010880"/>
        </a:xfrm>
        <a:prstGeom prst="round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b="1" kern="1200"/>
            <a:t>Adaylık Süresi: </a:t>
          </a:r>
          <a:r>
            <a:rPr lang="tr-TR" sz="1800" kern="1200"/>
            <a:t>Devlet kamu hizmet ve görevlerine ilk defa atananların atandıkları tarihten başlamak üzere bir yıldan az iki yıldan çok olmayan süreyi,</a:t>
          </a:r>
        </a:p>
      </dsp:txBody>
      <dsp:txXfrm>
        <a:off x="49347" y="2325541"/>
        <a:ext cx="9933615" cy="912186"/>
      </dsp:txXfrm>
    </dsp:sp>
    <dsp:sp modelId="{C99625C4-DA45-4D91-AD77-89C208773702}">
      <dsp:nvSpPr>
        <dsp:cNvPr id="0" name=""/>
        <dsp:cNvSpPr/>
      </dsp:nvSpPr>
      <dsp:spPr>
        <a:xfrm>
          <a:off x="0" y="3338914"/>
          <a:ext cx="10032309" cy="1010880"/>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b="1" kern="1200"/>
            <a:t>Temel Eğitim : </a:t>
          </a:r>
          <a:r>
            <a:rPr lang="tr-TR" sz="1800" kern="1200"/>
            <a:t>Bütün aday memurların, asli memur olabilmeleri için tabi tutuldukları, Devlet memurlarının ortak vasıfları ile ilgili hususları kapsayan eğitimi,</a:t>
          </a:r>
        </a:p>
      </dsp:txBody>
      <dsp:txXfrm>
        <a:off x="49347" y="3388261"/>
        <a:ext cx="9933615" cy="912186"/>
      </dsp:txXfrm>
    </dsp:sp>
    <dsp:sp modelId="{0DE7B310-DBA9-4DDD-845A-464777ADC822}">
      <dsp:nvSpPr>
        <dsp:cNvPr id="0" name=""/>
        <dsp:cNvSpPr/>
      </dsp:nvSpPr>
      <dsp:spPr>
        <a:xfrm>
          <a:off x="0" y="4401634"/>
          <a:ext cx="10032309" cy="1010880"/>
        </a:xfrm>
        <a:prstGeom prst="round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b="1" kern="1200"/>
            <a:t>Hazırlayıcı Eğitim : </a:t>
          </a:r>
          <a:r>
            <a:rPr lang="tr-TR" sz="1800" kern="1200"/>
            <a:t>Aday memurların atandığı kurum veya kuruluşu, sınıfı ve görevi ile ilgili olarak yapılan eğitimi, </a:t>
          </a:r>
        </a:p>
      </dsp:txBody>
      <dsp:txXfrm>
        <a:off x="49347" y="4450981"/>
        <a:ext cx="9933615" cy="912186"/>
      </dsp:txXfrm>
    </dsp:sp>
    <dsp:sp modelId="{001E8A68-182D-4E4D-ABF6-88C3F6FECE5C}">
      <dsp:nvSpPr>
        <dsp:cNvPr id="0" name=""/>
        <dsp:cNvSpPr/>
      </dsp:nvSpPr>
      <dsp:spPr>
        <a:xfrm>
          <a:off x="0" y="5464354"/>
          <a:ext cx="10032309" cy="101088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b="1" kern="1200"/>
            <a:t>Değerlendirme: </a:t>
          </a:r>
          <a:r>
            <a:rPr lang="tr-TR" sz="1800" kern="1200"/>
            <a:t>Temel ve Hazırlayıcı Eğitim dönemleri sonunda yapılacak sınavlar ile staj dönemi sonundaki bilgi seviyesini ölçme işlemini, (Staj Notu)</a:t>
          </a:r>
        </a:p>
      </dsp:txBody>
      <dsp:txXfrm>
        <a:off x="49347" y="5513701"/>
        <a:ext cx="9933615" cy="9121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695CA-551D-4719-8A2F-5155524B5F50}">
      <dsp:nvSpPr>
        <dsp:cNvPr id="0" name=""/>
        <dsp:cNvSpPr/>
      </dsp:nvSpPr>
      <dsp:spPr>
        <a:xfrm>
          <a:off x="0" y="22607"/>
          <a:ext cx="5353049" cy="431730"/>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kern="1200"/>
            <a:t>Öğrenim Durumu               :Lise</a:t>
          </a:r>
        </a:p>
      </dsp:txBody>
      <dsp:txXfrm>
        <a:off x="21075" y="43682"/>
        <a:ext cx="5310899" cy="389580"/>
      </dsp:txXfrm>
    </dsp:sp>
    <dsp:sp modelId="{FA90B568-6677-4097-B22F-ADBCD9F66BBE}">
      <dsp:nvSpPr>
        <dsp:cNvPr id="0" name=""/>
        <dsp:cNvSpPr/>
      </dsp:nvSpPr>
      <dsp:spPr>
        <a:xfrm>
          <a:off x="0" y="506177"/>
          <a:ext cx="5353049" cy="431730"/>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kern="1200"/>
            <a:t>Askerlik durumu                  : Yapmadı</a:t>
          </a:r>
        </a:p>
      </dsp:txBody>
      <dsp:txXfrm>
        <a:off x="21075" y="527252"/>
        <a:ext cx="5310899" cy="389580"/>
      </dsp:txXfrm>
    </dsp:sp>
    <dsp:sp modelId="{4CDDAF47-0EBF-4D4E-8C71-481C28C24EEB}">
      <dsp:nvSpPr>
        <dsp:cNvPr id="0" name=""/>
        <dsp:cNvSpPr/>
      </dsp:nvSpPr>
      <dsp:spPr>
        <a:xfrm>
          <a:off x="0" y="989747"/>
          <a:ext cx="5353049" cy="431730"/>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kern="1200"/>
            <a:t>Memuriyete başlama T.    :15.06.2021-V.H.K.İ</a:t>
          </a:r>
        </a:p>
      </dsp:txBody>
      <dsp:txXfrm>
        <a:off x="21075" y="1010822"/>
        <a:ext cx="5310899" cy="389580"/>
      </dsp:txXfrm>
    </dsp:sp>
    <dsp:sp modelId="{0D28ED13-1EE6-4F24-8136-889099A59374}">
      <dsp:nvSpPr>
        <dsp:cNvPr id="0" name=""/>
        <dsp:cNvSpPr/>
      </dsp:nvSpPr>
      <dsp:spPr>
        <a:xfrm>
          <a:off x="0" y="1473317"/>
          <a:ext cx="5353049" cy="431730"/>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kern="1200"/>
            <a:t>Atandığı derece ve kademe: 13/3 (aday)</a:t>
          </a:r>
        </a:p>
      </dsp:txBody>
      <dsp:txXfrm>
        <a:off x="21075" y="1494392"/>
        <a:ext cx="5310899" cy="389580"/>
      </dsp:txXfrm>
    </dsp:sp>
    <dsp:sp modelId="{888F7564-A453-43CC-A068-9C03E0046F5E}">
      <dsp:nvSpPr>
        <dsp:cNvPr id="0" name=""/>
        <dsp:cNvSpPr/>
      </dsp:nvSpPr>
      <dsp:spPr>
        <a:xfrm>
          <a:off x="0" y="1956887"/>
          <a:ext cx="5353049" cy="431730"/>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kern="1200"/>
            <a:t>Asaleten atandığı tarih          : 17.10.2022</a:t>
          </a:r>
        </a:p>
      </dsp:txBody>
      <dsp:txXfrm>
        <a:off x="21075" y="1977962"/>
        <a:ext cx="5310899" cy="389580"/>
      </dsp:txXfrm>
    </dsp:sp>
    <dsp:sp modelId="{539EA751-BBBE-4756-8431-FCBBEF0757ED}">
      <dsp:nvSpPr>
        <dsp:cNvPr id="0" name=""/>
        <dsp:cNvSpPr/>
      </dsp:nvSpPr>
      <dsp:spPr>
        <a:xfrm>
          <a:off x="0" y="2440457"/>
          <a:ext cx="5353049" cy="431730"/>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kern="1200"/>
            <a:t>Toplam hizmeti 1 yıl 4 ay 2 gün</a:t>
          </a:r>
        </a:p>
      </dsp:txBody>
      <dsp:txXfrm>
        <a:off x="21075" y="2461532"/>
        <a:ext cx="5310899" cy="389580"/>
      </dsp:txXfrm>
    </dsp:sp>
    <dsp:sp modelId="{685DE98A-0D4B-47DB-AA0B-08BEDF4D31D4}">
      <dsp:nvSpPr>
        <dsp:cNvPr id="0" name=""/>
        <dsp:cNvSpPr/>
      </dsp:nvSpPr>
      <dsp:spPr>
        <a:xfrm>
          <a:off x="0" y="2924027"/>
          <a:ext cx="5353049" cy="431730"/>
        </a:xfrm>
        <a:prstGeom prst="roundRect">
          <a:avLst/>
        </a:prstGeom>
        <a:solidFill>
          <a:schemeClr val="accent3"/>
        </a:solidFill>
        <a:ln w="22225" cap="rnd" cmpd="sng" algn="ctr">
          <a:solidFill>
            <a:schemeClr val="lt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b="1" u="sng" kern="1200" dirty="0"/>
            <a:t>ESKİ </a:t>
          </a:r>
          <a:r>
            <a:rPr lang="tr-TR" sz="1800" u="sng" kern="1200" dirty="0"/>
            <a:t> </a:t>
          </a:r>
          <a:r>
            <a:rPr lang="tr-TR" sz="1800" kern="1200" dirty="0"/>
            <a:t>                     </a:t>
          </a:r>
          <a:r>
            <a:rPr lang="tr-TR" sz="1800" b="1" u="sng" kern="1200" dirty="0"/>
            <a:t>YENİ</a:t>
          </a:r>
          <a:endParaRPr lang="tr-TR" sz="1800" kern="1200" dirty="0"/>
        </a:p>
      </dsp:txBody>
      <dsp:txXfrm>
        <a:off x="21075" y="2945102"/>
        <a:ext cx="5310899" cy="389580"/>
      </dsp:txXfrm>
    </dsp:sp>
    <dsp:sp modelId="{EC161021-BA60-40E1-8649-F8409AB76E39}">
      <dsp:nvSpPr>
        <dsp:cNvPr id="0" name=""/>
        <dsp:cNvSpPr/>
      </dsp:nvSpPr>
      <dsp:spPr>
        <a:xfrm>
          <a:off x="0" y="3407597"/>
          <a:ext cx="5353049" cy="431730"/>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kern="1200"/>
            <a:t>13/3                     12/1</a:t>
          </a:r>
        </a:p>
      </dsp:txBody>
      <dsp:txXfrm>
        <a:off x="21075" y="3428672"/>
        <a:ext cx="5310899" cy="389580"/>
      </dsp:txXfrm>
    </dsp:sp>
    <dsp:sp modelId="{C50665F8-6F14-4DDC-8AEA-55CC61DF6D02}">
      <dsp:nvSpPr>
        <dsp:cNvPr id="0" name=""/>
        <dsp:cNvSpPr/>
      </dsp:nvSpPr>
      <dsp:spPr>
        <a:xfrm>
          <a:off x="0" y="3891167"/>
          <a:ext cx="5353049" cy="431730"/>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kern="1200"/>
            <a:t>Müteakip terfi tarihi: 15.06.2023  </a:t>
          </a:r>
        </a:p>
      </dsp:txBody>
      <dsp:txXfrm>
        <a:off x="21075" y="3912242"/>
        <a:ext cx="5310899" cy="389580"/>
      </dsp:txXfrm>
    </dsp:sp>
    <dsp:sp modelId="{D7CD6A94-2B76-4655-9F9D-09B9448943EF}">
      <dsp:nvSpPr>
        <dsp:cNvPr id="0" name=""/>
        <dsp:cNvSpPr/>
      </dsp:nvSpPr>
      <dsp:spPr>
        <a:xfrm>
          <a:off x="0" y="4374737"/>
          <a:ext cx="5353049" cy="431730"/>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b="1" kern="1200"/>
            <a:t>Son derece ve kademesi   3/8</a:t>
          </a:r>
          <a:endParaRPr lang="tr-TR" sz="1800" kern="1200"/>
        </a:p>
      </dsp:txBody>
      <dsp:txXfrm>
        <a:off x="21075" y="4395812"/>
        <a:ext cx="5310899" cy="3895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F22CED-B6C5-44A7-BAC6-11C42A1F3106}">
      <dsp:nvSpPr>
        <dsp:cNvPr id="0" name=""/>
        <dsp:cNvSpPr/>
      </dsp:nvSpPr>
      <dsp:spPr>
        <a:xfrm>
          <a:off x="0" y="94497"/>
          <a:ext cx="5213476" cy="359774"/>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tr-TR" sz="1500" kern="1200" dirty="0"/>
            <a:t>Öğrenim durumu       : Yüksekokul (</a:t>
          </a:r>
          <a:r>
            <a:rPr lang="tr-TR" sz="1500" kern="1200" dirty="0" err="1"/>
            <a:t>önlisans</a:t>
          </a:r>
          <a:r>
            <a:rPr lang="tr-TR" sz="1500" kern="1200" dirty="0"/>
            <a:t>)</a:t>
          </a:r>
        </a:p>
      </dsp:txBody>
      <dsp:txXfrm>
        <a:off x="17563" y="112060"/>
        <a:ext cx="5178350" cy="324648"/>
      </dsp:txXfrm>
    </dsp:sp>
    <dsp:sp modelId="{7C9D2F47-9D8A-45CF-806C-13C726D5BAAC}">
      <dsp:nvSpPr>
        <dsp:cNvPr id="0" name=""/>
        <dsp:cNvSpPr/>
      </dsp:nvSpPr>
      <dsp:spPr>
        <a:xfrm>
          <a:off x="0" y="497472"/>
          <a:ext cx="5213476" cy="359774"/>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tr-TR" sz="1500" kern="1200" dirty="0"/>
            <a:t>Askerlik durumu :Yaptı (20.06.2019-20.12.2019) 6 ay</a:t>
          </a:r>
        </a:p>
      </dsp:txBody>
      <dsp:txXfrm>
        <a:off x="17563" y="515035"/>
        <a:ext cx="5178350" cy="324648"/>
      </dsp:txXfrm>
    </dsp:sp>
    <dsp:sp modelId="{7E9FA923-95FD-4E9B-A42A-51755D3C9C6C}">
      <dsp:nvSpPr>
        <dsp:cNvPr id="0" name=""/>
        <dsp:cNvSpPr/>
      </dsp:nvSpPr>
      <dsp:spPr>
        <a:xfrm>
          <a:off x="0" y="900447"/>
          <a:ext cx="5213476" cy="359774"/>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tr-TR" sz="1500" kern="1200"/>
            <a:t>Memuriyete başlama      :15.06.2021-Memur</a:t>
          </a:r>
        </a:p>
      </dsp:txBody>
      <dsp:txXfrm>
        <a:off x="17563" y="918010"/>
        <a:ext cx="5178350" cy="324648"/>
      </dsp:txXfrm>
    </dsp:sp>
    <dsp:sp modelId="{41A8544F-210F-4A29-9634-0675B725C281}">
      <dsp:nvSpPr>
        <dsp:cNvPr id="0" name=""/>
        <dsp:cNvSpPr/>
      </dsp:nvSpPr>
      <dsp:spPr>
        <a:xfrm>
          <a:off x="0" y="1303422"/>
          <a:ext cx="5213476" cy="359774"/>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tr-TR" sz="1500" kern="1200"/>
            <a:t>Atandığı derece kademe: 10/2</a:t>
          </a:r>
        </a:p>
      </dsp:txBody>
      <dsp:txXfrm>
        <a:off x="17563" y="1320985"/>
        <a:ext cx="5178350" cy="324648"/>
      </dsp:txXfrm>
    </dsp:sp>
    <dsp:sp modelId="{66B8E806-F3F4-464C-8CF6-21B8234E22E5}">
      <dsp:nvSpPr>
        <dsp:cNvPr id="0" name=""/>
        <dsp:cNvSpPr/>
      </dsp:nvSpPr>
      <dsp:spPr>
        <a:xfrm>
          <a:off x="0" y="1706397"/>
          <a:ext cx="5213476" cy="359774"/>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tr-TR" sz="1500" kern="1200"/>
            <a:t>Asaleten atandığı  tarih    : 17.10.2022</a:t>
          </a:r>
        </a:p>
      </dsp:txBody>
      <dsp:txXfrm>
        <a:off x="17563" y="1723960"/>
        <a:ext cx="5178350" cy="324648"/>
      </dsp:txXfrm>
    </dsp:sp>
    <dsp:sp modelId="{9FD4A641-3B0A-42BA-BD0D-F1064BF653B0}">
      <dsp:nvSpPr>
        <dsp:cNvPr id="0" name=""/>
        <dsp:cNvSpPr/>
      </dsp:nvSpPr>
      <dsp:spPr>
        <a:xfrm>
          <a:off x="0" y="2109372"/>
          <a:ext cx="5213476" cy="359774"/>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tr-TR" sz="1500" kern="1200" dirty="0"/>
            <a:t>Adaylıkta geçen hizmeti: 1 yıl, 4 ay 2 gün</a:t>
          </a:r>
        </a:p>
      </dsp:txBody>
      <dsp:txXfrm>
        <a:off x="17563" y="2126935"/>
        <a:ext cx="5178350" cy="324648"/>
      </dsp:txXfrm>
    </dsp:sp>
    <dsp:sp modelId="{44584469-0CB1-4417-AE73-6D840B25F0FD}">
      <dsp:nvSpPr>
        <dsp:cNvPr id="0" name=""/>
        <dsp:cNvSpPr/>
      </dsp:nvSpPr>
      <dsp:spPr>
        <a:xfrm>
          <a:off x="0" y="2512347"/>
          <a:ext cx="5213476" cy="359774"/>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tr-TR" sz="1500" kern="1200" dirty="0"/>
            <a:t>Toplam değerlenecek hizmet süresi: 1 yıl 10 ay 2 gün </a:t>
          </a:r>
        </a:p>
      </dsp:txBody>
      <dsp:txXfrm>
        <a:off x="17563" y="2529910"/>
        <a:ext cx="5178350" cy="324648"/>
      </dsp:txXfrm>
    </dsp:sp>
    <dsp:sp modelId="{DF272268-5C74-421A-B613-24F8BB23E126}">
      <dsp:nvSpPr>
        <dsp:cNvPr id="0" name=""/>
        <dsp:cNvSpPr/>
      </dsp:nvSpPr>
      <dsp:spPr>
        <a:xfrm>
          <a:off x="0" y="2915322"/>
          <a:ext cx="5213476" cy="359774"/>
        </a:xfrm>
        <a:prstGeom prst="roundRect">
          <a:avLst/>
        </a:prstGeom>
        <a:gradFill rotWithShape="1">
          <a:gsLst>
            <a:gs pos="0">
              <a:schemeClr val="accent3">
                <a:tint val="96000"/>
                <a:lumMod val="104000"/>
              </a:schemeClr>
            </a:gs>
            <a:gs pos="100000">
              <a:schemeClr val="accent3">
                <a:shade val="98000"/>
                <a:lumMod val="94000"/>
              </a:schemeClr>
            </a:gs>
          </a:gsLst>
          <a:lin ang="5400000" scaled="0"/>
        </a:gradFill>
        <a:ln>
          <a:noFill/>
        </a:ln>
        <a:effectLst>
          <a:outerShdw blurRad="50800" dist="38100" dir="5400000" rotWithShape="0">
            <a:srgbClr val="000000">
              <a:alpha val="60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tr-TR" sz="1500" b="1" u="sng" kern="1200"/>
            <a:t>ESKİ</a:t>
          </a:r>
          <a:r>
            <a:rPr lang="tr-TR" sz="1500" b="1" kern="1200"/>
            <a:t>  </a:t>
          </a:r>
          <a:r>
            <a:rPr lang="tr-TR" sz="1500" kern="1200"/>
            <a:t>                       </a:t>
          </a:r>
          <a:r>
            <a:rPr lang="tr-TR" sz="1500" b="1" u="sng" kern="1200"/>
            <a:t>YENİ</a:t>
          </a:r>
          <a:endParaRPr lang="tr-TR" sz="1500" kern="1200"/>
        </a:p>
      </dsp:txBody>
      <dsp:txXfrm>
        <a:off x="17563" y="2932885"/>
        <a:ext cx="5178350" cy="324648"/>
      </dsp:txXfrm>
    </dsp:sp>
    <dsp:sp modelId="{71C762FC-2398-46D5-9A86-DA7E339FF19C}">
      <dsp:nvSpPr>
        <dsp:cNvPr id="0" name=""/>
        <dsp:cNvSpPr/>
      </dsp:nvSpPr>
      <dsp:spPr>
        <a:xfrm>
          <a:off x="0" y="3318297"/>
          <a:ext cx="5213476" cy="359774"/>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tr-TR" sz="1500" kern="1200"/>
            <a:t>10/2                       10/3  (10 ay 2 gün kıdemli)</a:t>
          </a:r>
        </a:p>
      </dsp:txBody>
      <dsp:txXfrm>
        <a:off x="17563" y="3335860"/>
        <a:ext cx="5178350" cy="324648"/>
      </dsp:txXfrm>
    </dsp:sp>
    <dsp:sp modelId="{73634B87-2CDF-48AB-B6D3-432F7E2D4D23}">
      <dsp:nvSpPr>
        <dsp:cNvPr id="0" name=""/>
        <dsp:cNvSpPr/>
      </dsp:nvSpPr>
      <dsp:spPr>
        <a:xfrm>
          <a:off x="0" y="3721272"/>
          <a:ext cx="5213476" cy="359774"/>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tr-TR" sz="1500" kern="1200" dirty="0"/>
            <a:t>Müteakip terfi tarihi:  15.12.2022 </a:t>
          </a:r>
        </a:p>
      </dsp:txBody>
      <dsp:txXfrm>
        <a:off x="17563" y="3738835"/>
        <a:ext cx="5178350" cy="324648"/>
      </dsp:txXfrm>
    </dsp:sp>
    <dsp:sp modelId="{03EE9830-742A-4ABE-B907-ABE8BD9E5969}">
      <dsp:nvSpPr>
        <dsp:cNvPr id="0" name=""/>
        <dsp:cNvSpPr/>
      </dsp:nvSpPr>
      <dsp:spPr>
        <a:xfrm>
          <a:off x="0" y="4124247"/>
          <a:ext cx="5213476" cy="359774"/>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tr-TR" sz="1500" kern="1200"/>
            <a:t>15.12.2022       9/1 </a:t>
          </a:r>
        </a:p>
      </dsp:txBody>
      <dsp:txXfrm>
        <a:off x="17563" y="4141810"/>
        <a:ext cx="5178350" cy="324648"/>
      </dsp:txXfrm>
    </dsp:sp>
    <dsp:sp modelId="{C20B6BDB-F066-427F-BD3D-B37F2594E202}">
      <dsp:nvSpPr>
        <dsp:cNvPr id="0" name=""/>
        <dsp:cNvSpPr/>
      </dsp:nvSpPr>
      <dsp:spPr>
        <a:xfrm>
          <a:off x="0" y="4527222"/>
          <a:ext cx="5213476" cy="359774"/>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tr-TR" sz="1500" kern="1200"/>
            <a:t>15.12.2023       9/2 </a:t>
          </a:r>
        </a:p>
      </dsp:txBody>
      <dsp:txXfrm>
        <a:off x="17563" y="4544785"/>
        <a:ext cx="5178350" cy="324648"/>
      </dsp:txXfrm>
    </dsp:sp>
    <dsp:sp modelId="{1225F623-5C98-4452-9B75-6FE8E8A73B16}">
      <dsp:nvSpPr>
        <dsp:cNvPr id="0" name=""/>
        <dsp:cNvSpPr/>
      </dsp:nvSpPr>
      <dsp:spPr>
        <a:xfrm>
          <a:off x="0" y="4930196"/>
          <a:ext cx="5213476" cy="359774"/>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tr-TR" sz="1500" b="1" kern="1200"/>
            <a:t>Son derece ve kademesi  1/4</a:t>
          </a:r>
          <a:endParaRPr lang="tr-TR" sz="1500" kern="1200"/>
        </a:p>
      </dsp:txBody>
      <dsp:txXfrm>
        <a:off x="17563" y="4947759"/>
        <a:ext cx="5178350" cy="32464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19A47EA5-F85E-4543-BA17-4CC246872B85}" type="datetimeFigureOut">
              <a:rPr lang="tr-TR" smtClean="0"/>
              <a:t>17.11.2022</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DA63A8B-6982-414C-BAD3-25AA7B058CB8}" type="slidenum">
              <a:rPr lang="tr-TR" smtClean="0"/>
              <a:t>‹#›</a:t>
            </a:fld>
            <a:endParaRPr lang="tr-TR"/>
          </a:p>
        </p:txBody>
      </p:sp>
    </p:spTree>
    <p:extLst>
      <p:ext uri="{BB962C8B-B14F-4D97-AF65-F5344CB8AC3E}">
        <p14:creationId xmlns:p14="http://schemas.microsoft.com/office/powerpoint/2010/main" val="3862605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9A47EA5-F85E-4543-BA17-4CC246872B85}" type="datetimeFigureOut">
              <a:rPr lang="tr-TR" smtClean="0"/>
              <a:t>17.11.2022</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DA63A8B-6982-414C-BAD3-25AA7B058CB8}" type="slidenum">
              <a:rPr lang="tr-TR" smtClean="0"/>
              <a:t>‹#›</a:t>
            </a:fld>
            <a:endParaRPr lang="tr-TR"/>
          </a:p>
        </p:txBody>
      </p:sp>
    </p:spTree>
    <p:extLst>
      <p:ext uri="{BB962C8B-B14F-4D97-AF65-F5344CB8AC3E}">
        <p14:creationId xmlns:p14="http://schemas.microsoft.com/office/powerpoint/2010/main" val="2402105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9A47EA5-F85E-4543-BA17-4CC246872B85}" type="datetimeFigureOut">
              <a:rPr lang="tr-TR" smtClean="0"/>
              <a:t>17.11.2022</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DA63A8B-6982-414C-BAD3-25AA7B058CB8}"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05085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19A47EA5-F85E-4543-BA17-4CC246872B85}" type="datetimeFigureOut">
              <a:rPr lang="tr-TR" smtClean="0"/>
              <a:t>17.11.2022</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DA63A8B-6982-414C-BAD3-25AA7B058CB8}" type="slidenum">
              <a:rPr lang="tr-TR" smtClean="0"/>
              <a:t>‹#›</a:t>
            </a:fld>
            <a:endParaRPr lang="tr-TR"/>
          </a:p>
        </p:txBody>
      </p:sp>
    </p:spTree>
    <p:extLst>
      <p:ext uri="{BB962C8B-B14F-4D97-AF65-F5344CB8AC3E}">
        <p14:creationId xmlns:p14="http://schemas.microsoft.com/office/powerpoint/2010/main" val="993091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19A47EA5-F85E-4543-BA17-4CC246872B85}" type="datetimeFigureOut">
              <a:rPr lang="tr-TR" smtClean="0"/>
              <a:t>17.11.2022</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DA63A8B-6982-414C-BAD3-25AA7B058CB8}"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99853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19A47EA5-F85E-4543-BA17-4CC246872B85}" type="datetimeFigureOut">
              <a:rPr lang="tr-TR" smtClean="0"/>
              <a:t>17.11.2022</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DA63A8B-6982-414C-BAD3-25AA7B058CB8}" type="slidenum">
              <a:rPr lang="tr-TR" smtClean="0"/>
              <a:t>‹#›</a:t>
            </a:fld>
            <a:endParaRPr lang="tr-TR"/>
          </a:p>
        </p:txBody>
      </p:sp>
    </p:spTree>
    <p:extLst>
      <p:ext uri="{BB962C8B-B14F-4D97-AF65-F5344CB8AC3E}">
        <p14:creationId xmlns:p14="http://schemas.microsoft.com/office/powerpoint/2010/main" val="4165529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9A47EA5-F85E-4543-BA17-4CC246872B85}" type="datetimeFigureOut">
              <a:rPr lang="tr-TR" smtClean="0"/>
              <a:t>17.11.2022</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DA63A8B-6982-414C-BAD3-25AA7B058CB8}" type="slidenum">
              <a:rPr lang="tr-TR" smtClean="0"/>
              <a:t>‹#›</a:t>
            </a:fld>
            <a:endParaRPr lang="tr-TR"/>
          </a:p>
        </p:txBody>
      </p:sp>
    </p:spTree>
    <p:extLst>
      <p:ext uri="{BB962C8B-B14F-4D97-AF65-F5344CB8AC3E}">
        <p14:creationId xmlns:p14="http://schemas.microsoft.com/office/powerpoint/2010/main" val="3175960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9A47EA5-F85E-4543-BA17-4CC246872B85}" type="datetimeFigureOut">
              <a:rPr lang="tr-TR" smtClean="0"/>
              <a:t>17.11.2022</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DA63A8B-6982-414C-BAD3-25AA7B058CB8}" type="slidenum">
              <a:rPr lang="tr-TR" smtClean="0"/>
              <a:t>‹#›</a:t>
            </a:fld>
            <a:endParaRPr lang="tr-TR"/>
          </a:p>
        </p:txBody>
      </p:sp>
    </p:spTree>
    <p:extLst>
      <p:ext uri="{BB962C8B-B14F-4D97-AF65-F5344CB8AC3E}">
        <p14:creationId xmlns:p14="http://schemas.microsoft.com/office/powerpoint/2010/main" val="820748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9A47EA5-F85E-4543-BA17-4CC246872B85}" type="datetimeFigureOut">
              <a:rPr lang="tr-TR" smtClean="0"/>
              <a:t>17.11.2022</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DA63A8B-6982-414C-BAD3-25AA7B058CB8}" type="slidenum">
              <a:rPr lang="tr-TR" smtClean="0"/>
              <a:t>‹#›</a:t>
            </a:fld>
            <a:endParaRPr lang="tr-TR"/>
          </a:p>
        </p:txBody>
      </p:sp>
    </p:spTree>
    <p:extLst>
      <p:ext uri="{BB962C8B-B14F-4D97-AF65-F5344CB8AC3E}">
        <p14:creationId xmlns:p14="http://schemas.microsoft.com/office/powerpoint/2010/main" val="3278072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9A47EA5-F85E-4543-BA17-4CC246872B85}" type="datetimeFigureOut">
              <a:rPr lang="tr-TR" smtClean="0"/>
              <a:t>17.11.2022</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DA63A8B-6982-414C-BAD3-25AA7B058CB8}" type="slidenum">
              <a:rPr lang="tr-TR" smtClean="0"/>
              <a:t>‹#›</a:t>
            </a:fld>
            <a:endParaRPr lang="tr-TR"/>
          </a:p>
        </p:txBody>
      </p:sp>
    </p:spTree>
    <p:extLst>
      <p:ext uri="{BB962C8B-B14F-4D97-AF65-F5344CB8AC3E}">
        <p14:creationId xmlns:p14="http://schemas.microsoft.com/office/powerpoint/2010/main" val="3808179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19A47EA5-F85E-4543-BA17-4CC246872B85}" type="datetimeFigureOut">
              <a:rPr lang="tr-TR" smtClean="0"/>
              <a:t>17.11.2022</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DA63A8B-6982-414C-BAD3-25AA7B058CB8}" type="slidenum">
              <a:rPr lang="tr-TR" smtClean="0"/>
              <a:t>‹#›</a:t>
            </a:fld>
            <a:endParaRPr lang="tr-TR"/>
          </a:p>
        </p:txBody>
      </p:sp>
    </p:spTree>
    <p:extLst>
      <p:ext uri="{BB962C8B-B14F-4D97-AF65-F5344CB8AC3E}">
        <p14:creationId xmlns:p14="http://schemas.microsoft.com/office/powerpoint/2010/main" val="1201725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9A47EA5-F85E-4543-BA17-4CC246872B85}" type="datetimeFigureOut">
              <a:rPr lang="tr-TR" smtClean="0"/>
              <a:t>17.11.2022</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DA63A8B-6982-414C-BAD3-25AA7B058CB8}" type="slidenum">
              <a:rPr lang="tr-TR" smtClean="0"/>
              <a:t>‹#›</a:t>
            </a:fld>
            <a:endParaRPr lang="tr-TR"/>
          </a:p>
        </p:txBody>
      </p:sp>
    </p:spTree>
    <p:extLst>
      <p:ext uri="{BB962C8B-B14F-4D97-AF65-F5344CB8AC3E}">
        <p14:creationId xmlns:p14="http://schemas.microsoft.com/office/powerpoint/2010/main" val="2663922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19A47EA5-F85E-4543-BA17-4CC246872B85}" type="datetimeFigureOut">
              <a:rPr lang="tr-TR" smtClean="0"/>
              <a:t>17.11.2022</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DA63A8B-6982-414C-BAD3-25AA7B058CB8}" type="slidenum">
              <a:rPr lang="tr-TR" smtClean="0"/>
              <a:t>‹#›</a:t>
            </a:fld>
            <a:endParaRPr lang="tr-TR"/>
          </a:p>
        </p:txBody>
      </p:sp>
    </p:spTree>
    <p:extLst>
      <p:ext uri="{BB962C8B-B14F-4D97-AF65-F5344CB8AC3E}">
        <p14:creationId xmlns:p14="http://schemas.microsoft.com/office/powerpoint/2010/main" val="3595137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A47EA5-F85E-4543-BA17-4CC246872B85}" type="datetimeFigureOut">
              <a:rPr lang="tr-TR" smtClean="0"/>
              <a:t>17.11.2022</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DA63A8B-6982-414C-BAD3-25AA7B058CB8}" type="slidenum">
              <a:rPr lang="tr-TR" smtClean="0"/>
              <a:t>‹#›</a:t>
            </a:fld>
            <a:endParaRPr lang="tr-TR"/>
          </a:p>
        </p:txBody>
      </p:sp>
    </p:spTree>
    <p:extLst>
      <p:ext uri="{BB962C8B-B14F-4D97-AF65-F5344CB8AC3E}">
        <p14:creationId xmlns:p14="http://schemas.microsoft.com/office/powerpoint/2010/main" val="2629519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19A47EA5-F85E-4543-BA17-4CC246872B85}" type="datetimeFigureOut">
              <a:rPr lang="tr-TR" smtClean="0"/>
              <a:t>17.11.2022</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DA63A8B-6982-414C-BAD3-25AA7B058CB8}" type="slidenum">
              <a:rPr lang="tr-TR" smtClean="0"/>
              <a:t>‹#›</a:t>
            </a:fld>
            <a:endParaRPr lang="tr-TR"/>
          </a:p>
        </p:txBody>
      </p:sp>
    </p:spTree>
    <p:extLst>
      <p:ext uri="{BB962C8B-B14F-4D97-AF65-F5344CB8AC3E}">
        <p14:creationId xmlns:p14="http://schemas.microsoft.com/office/powerpoint/2010/main" val="648328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19A47EA5-F85E-4543-BA17-4CC246872B85}" type="datetimeFigureOut">
              <a:rPr lang="tr-TR" smtClean="0"/>
              <a:t>17.11.2022</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DA63A8B-6982-414C-BAD3-25AA7B058CB8}" type="slidenum">
              <a:rPr lang="tr-TR" smtClean="0"/>
              <a:t>‹#›</a:t>
            </a:fld>
            <a:endParaRPr lang="tr-TR"/>
          </a:p>
        </p:txBody>
      </p:sp>
    </p:spTree>
    <p:extLst>
      <p:ext uri="{BB962C8B-B14F-4D97-AF65-F5344CB8AC3E}">
        <p14:creationId xmlns:p14="http://schemas.microsoft.com/office/powerpoint/2010/main" val="2508604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9A47EA5-F85E-4543-BA17-4CC246872B85}" type="datetimeFigureOut">
              <a:rPr lang="tr-TR" smtClean="0"/>
              <a:t>17.11.2022</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DA63A8B-6982-414C-BAD3-25AA7B058CB8}" type="slidenum">
              <a:rPr lang="tr-TR" smtClean="0"/>
              <a:t>‹#›</a:t>
            </a:fld>
            <a:endParaRPr lang="tr-TR"/>
          </a:p>
        </p:txBody>
      </p:sp>
    </p:spTree>
    <p:extLst>
      <p:ext uri="{BB962C8B-B14F-4D97-AF65-F5344CB8AC3E}">
        <p14:creationId xmlns:p14="http://schemas.microsoft.com/office/powerpoint/2010/main" val="41918203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7">
            <a:extLst>
              <a:ext uri="{FF2B5EF4-FFF2-40B4-BE49-F238E27FC236}">
                <a16:creationId xmlns:a16="http://schemas.microsoft.com/office/drawing/2014/main" id="{95FFA5E0-4C70-431D-A19D-18415F6C40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Yeşil, hssa ormanı, güneş ışığı ile gözatma">
            <a:extLst>
              <a:ext uri="{FF2B5EF4-FFF2-40B4-BE49-F238E27FC236}">
                <a16:creationId xmlns:a16="http://schemas.microsoft.com/office/drawing/2014/main" id="{FA02CC14-C938-B99C-DB60-FAB947FA295B}"/>
              </a:ext>
            </a:extLst>
          </p:cNvPr>
          <p:cNvPicPr>
            <a:picLocks noChangeAspect="1"/>
          </p:cNvPicPr>
          <p:nvPr/>
        </p:nvPicPr>
        <p:blipFill rotWithShape="1">
          <a:blip r:embed="rId2"/>
          <a:srcRect t="15413"/>
          <a:stretch/>
        </p:blipFill>
        <p:spPr>
          <a:xfrm>
            <a:off x="0" y="10"/>
            <a:ext cx="12369420" cy="6857990"/>
          </a:xfrm>
          <a:prstGeom prst="rect">
            <a:avLst/>
          </a:prstGeom>
        </p:spPr>
      </p:pic>
      <p:sp>
        <p:nvSpPr>
          <p:cNvPr id="25" name="Freeform: Shape 19">
            <a:extLst>
              <a:ext uri="{FF2B5EF4-FFF2-40B4-BE49-F238E27FC236}">
                <a16:creationId xmlns:a16="http://schemas.microsoft.com/office/drawing/2014/main" id="{BBE55C11-4C41-45E4-A00F-83DEE6BB51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3632297"/>
            <a:ext cx="7527616" cy="2170389"/>
          </a:xfrm>
          <a:custGeom>
            <a:avLst/>
            <a:gdLst>
              <a:gd name="connsiteX0" fmla="*/ 0 w 7527616"/>
              <a:gd name="connsiteY0" fmla="*/ 0 h 2170389"/>
              <a:gd name="connsiteX1" fmla="*/ 85411 w 7527616"/>
              <a:gd name="connsiteY1" fmla="*/ 0 h 2170389"/>
              <a:gd name="connsiteX2" fmla="*/ 926533 w 7527616"/>
              <a:gd name="connsiteY2" fmla="*/ 0 h 2170389"/>
              <a:gd name="connsiteX3" fmla="*/ 1114264 w 7527616"/>
              <a:gd name="connsiteY3" fmla="*/ 0 h 2170389"/>
              <a:gd name="connsiteX4" fmla="*/ 6544376 w 7527616"/>
              <a:gd name="connsiteY4" fmla="*/ 0 h 2170389"/>
              <a:gd name="connsiteX5" fmla="*/ 6610082 w 7527616"/>
              <a:gd name="connsiteY5" fmla="*/ 26276 h 2170389"/>
              <a:gd name="connsiteX6" fmla="*/ 6619468 w 7527616"/>
              <a:gd name="connsiteY6" fmla="*/ 36786 h 2170389"/>
              <a:gd name="connsiteX7" fmla="*/ 7506496 w 7527616"/>
              <a:gd name="connsiteY7" fmla="*/ 1024760 h 2170389"/>
              <a:gd name="connsiteX8" fmla="*/ 7506496 w 7527616"/>
              <a:gd name="connsiteY8" fmla="*/ 1140374 h 2170389"/>
              <a:gd name="connsiteX9" fmla="*/ 6619468 w 7527616"/>
              <a:gd name="connsiteY9" fmla="*/ 2133603 h 2170389"/>
              <a:gd name="connsiteX10" fmla="*/ 6610082 w 7527616"/>
              <a:gd name="connsiteY10" fmla="*/ 2144113 h 2170389"/>
              <a:gd name="connsiteX11" fmla="*/ 6544376 w 7527616"/>
              <a:gd name="connsiteY11" fmla="*/ 2170389 h 2170389"/>
              <a:gd name="connsiteX12" fmla="*/ 1114264 w 7527616"/>
              <a:gd name="connsiteY12" fmla="*/ 2170389 h 2170389"/>
              <a:gd name="connsiteX13" fmla="*/ 926533 w 7527616"/>
              <a:gd name="connsiteY13" fmla="*/ 2170389 h 2170389"/>
              <a:gd name="connsiteX14" fmla="*/ 146150 w 7527616"/>
              <a:gd name="connsiteY14" fmla="*/ 2170389 h 2170389"/>
              <a:gd name="connsiteX15" fmla="*/ 0 w 7527616"/>
              <a:gd name="connsiteY15" fmla="*/ 2170389 h 217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27616" h="2170389">
                <a:moveTo>
                  <a:pt x="0" y="0"/>
                </a:moveTo>
                <a:lnTo>
                  <a:pt x="85411" y="0"/>
                </a:lnTo>
                <a:cubicBezTo>
                  <a:pt x="290008" y="0"/>
                  <a:pt x="562804" y="0"/>
                  <a:pt x="926533" y="0"/>
                </a:cubicBezTo>
                <a:cubicBezTo>
                  <a:pt x="926533" y="0"/>
                  <a:pt x="926533" y="0"/>
                  <a:pt x="1114264" y="0"/>
                </a:cubicBezTo>
                <a:cubicBezTo>
                  <a:pt x="1114264" y="0"/>
                  <a:pt x="1114264" y="0"/>
                  <a:pt x="6544376" y="0"/>
                </a:cubicBezTo>
                <a:cubicBezTo>
                  <a:pt x="6567842" y="0"/>
                  <a:pt x="6591309" y="10510"/>
                  <a:pt x="6610082" y="26276"/>
                </a:cubicBezTo>
                <a:cubicBezTo>
                  <a:pt x="6614775" y="26276"/>
                  <a:pt x="6619468" y="31531"/>
                  <a:pt x="6619468" y="36786"/>
                </a:cubicBezTo>
                <a:cubicBezTo>
                  <a:pt x="6619468" y="36786"/>
                  <a:pt x="6619468" y="36786"/>
                  <a:pt x="7506496" y="1024760"/>
                </a:cubicBezTo>
                <a:cubicBezTo>
                  <a:pt x="7534656" y="1056291"/>
                  <a:pt x="7534656" y="1108843"/>
                  <a:pt x="7506496" y="1140374"/>
                </a:cubicBezTo>
                <a:cubicBezTo>
                  <a:pt x="7506496" y="1140374"/>
                  <a:pt x="7506496" y="1140374"/>
                  <a:pt x="6619468" y="2133603"/>
                </a:cubicBezTo>
                <a:cubicBezTo>
                  <a:pt x="6619468" y="2133603"/>
                  <a:pt x="6614775" y="2138858"/>
                  <a:pt x="6610082" y="2144113"/>
                </a:cubicBezTo>
                <a:cubicBezTo>
                  <a:pt x="6591309" y="2159879"/>
                  <a:pt x="6567842" y="2170389"/>
                  <a:pt x="6544376" y="2170389"/>
                </a:cubicBezTo>
                <a:cubicBezTo>
                  <a:pt x="6544376" y="2170389"/>
                  <a:pt x="6544376" y="2170389"/>
                  <a:pt x="1114264" y="2170389"/>
                </a:cubicBezTo>
                <a:cubicBezTo>
                  <a:pt x="1114264" y="2170389"/>
                  <a:pt x="1114264" y="2170389"/>
                  <a:pt x="926533" y="2170389"/>
                </a:cubicBezTo>
                <a:cubicBezTo>
                  <a:pt x="926533" y="2170389"/>
                  <a:pt x="926533" y="2170389"/>
                  <a:pt x="146150" y="2170389"/>
                </a:cubicBezTo>
                <a:lnTo>
                  <a:pt x="0" y="2170389"/>
                </a:lnTo>
                <a:close/>
              </a:path>
            </a:pathLst>
          </a:custGeom>
          <a:solidFill>
            <a:srgbClr val="605135">
              <a:alpha val="87843"/>
            </a:srgb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Unvan 1"/>
          <p:cNvSpPr>
            <a:spLocks noGrp="1"/>
          </p:cNvSpPr>
          <p:nvPr>
            <p:ph type="ctrTitle"/>
          </p:nvPr>
        </p:nvSpPr>
        <p:spPr>
          <a:xfrm>
            <a:off x="1241946" y="409434"/>
            <a:ext cx="9689911" cy="1501254"/>
          </a:xfrm>
        </p:spPr>
        <p:txBody>
          <a:bodyPr>
            <a:noAutofit/>
          </a:bodyPr>
          <a:lstStyle/>
          <a:p>
            <a:pPr algn="ctr">
              <a:lnSpc>
                <a:spcPct val="90000"/>
              </a:lnSpc>
            </a:pPr>
            <a:r>
              <a:rPr lang="tr-TR" sz="2400" b="1" dirty="0">
                <a:solidFill>
                  <a:srgbClr val="FEFFFF"/>
                </a:solidFill>
              </a:rPr>
              <a:t>T.C.</a:t>
            </a:r>
            <a:br>
              <a:rPr lang="tr-TR" sz="2400" b="1" dirty="0">
                <a:solidFill>
                  <a:srgbClr val="FEFFFF"/>
                </a:solidFill>
              </a:rPr>
            </a:br>
            <a:r>
              <a:rPr lang="tr-TR" sz="2400" b="1" dirty="0">
                <a:solidFill>
                  <a:srgbClr val="FEFFFF"/>
                </a:solidFill>
              </a:rPr>
              <a:t>TARIM ve ORMAN BAKANLIĞI</a:t>
            </a:r>
            <a:br>
              <a:rPr lang="tr-TR" sz="2400" b="1" dirty="0">
                <a:solidFill>
                  <a:srgbClr val="FEFFFF"/>
                </a:solidFill>
              </a:rPr>
            </a:br>
            <a:r>
              <a:rPr lang="tr-TR" sz="2400" b="1" dirty="0">
                <a:solidFill>
                  <a:srgbClr val="FEFFFF"/>
                </a:solidFill>
              </a:rPr>
              <a:t>Personel Genel Müdürlüğü</a:t>
            </a:r>
            <a:r>
              <a:rPr lang="tr-TR" sz="3200" b="1" dirty="0">
                <a:solidFill>
                  <a:srgbClr val="FEFFFF"/>
                </a:solidFill>
              </a:rPr>
              <a:t/>
            </a:r>
            <a:br>
              <a:rPr lang="tr-TR" sz="3200" b="1" dirty="0">
                <a:solidFill>
                  <a:srgbClr val="FEFFFF"/>
                </a:solidFill>
              </a:rPr>
            </a:br>
            <a:r>
              <a:rPr lang="tr-TR" sz="3200" b="1" dirty="0">
                <a:solidFill>
                  <a:srgbClr val="FEFFFF"/>
                </a:solidFill>
              </a:rPr>
              <a:t>Kadro ve Terfi İşlemleri Daire Başkanlığı</a:t>
            </a:r>
            <a:endParaRPr lang="tr-TR" sz="1800" b="1" dirty="0">
              <a:solidFill>
                <a:srgbClr val="FEFFFF"/>
              </a:solidFill>
            </a:endParaRPr>
          </a:p>
        </p:txBody>
      </p:sp>
      <p:sp>
        <p:nvSpPr>
          <p:cNvPr id="3" name="Alt Başlık 2"/>
          <p:cNvSpPr>
            <a:spLocks noGrp="1"/>
          </p:cNvSpPr>
          <p:nvPr>
            <p:ph type="subTitle" idx="1"/>
          </p:nvPr>
        </p:nvSpPr>
        <p:spPr>
          <a:xfrm>
            <a:off x="1941482" y="3867150"/>
            <a:ext cx="5046172" cy="1846232"/>
          </a:xfrm>
        </p:spPr>
        <p:txBody>
          <a:bodyPr>
            <a:noAutofit/>
          </a:bodyPr>
          <a:lstStyle/>
          <a:p>
            <a:pPr algn="ctr">
              <a:lnSpc>
                <a:spcPct val="90000"/>
              </a:lnSpc>
            </a:pPr>
            <a:r>
              <a:rPr lang="tr-TR" sz="3600" b="1" dirty="0" smtClean="0">
                <a:solidFill>
                  <a:srgbClr val="FEFFFF"/>
                </a:solidFill>
              </a:rPr>
              <a:t>TERFİ </a:t>
            </a:r>
            <a:r>
              <a:rPr lang="tr-TR" sz="3600" b="1" dirty="0">
                <a:solidFill>
                  <a:srgbClr val="FEFFFF"/>
                </a:solidFill>
              </a:rPr>
              <a:t>ve İNTİBAK</a:t>
            </a:r>
          </a:p>
          <a:p>
            <a:pPr algn="ctr">
              <a:lnSpc>
                <a:spcPct val="90000"/>
              </a:lnSpc>
            </a:pPr>
            <a:r>
              <a:rPr lang="tr-TR" sz="2000" b="1" dirty="0">
                <a:solidFill>
                  <a:schemeClr val="tx1"/>
                </a:solidFill>
              </a:rPr>
              <a:t>Niyazi </a:t>
            </a:r>
            <a:r>
              <a:rPr lang="tr-TR" sz="2000" b="1" dirty="0" smtClean="0">
                <a:solidFill>
                  <a:schemeClr val="tx1"/>
                </a:solidFill>
              </a:rPr>
              <a:t>SÖNMEZ</a:t>
            </a:r>
          </a:p>
          <a:p>
            <a:pPr algn="ctr">
              <a:lnSpc>
                <a:spcPct val="90000"/>
              </a:lnSpc>
            </a:pPr>
            <a:r>
              <a:rPr lang="tr-TR" sz="2000" b="1" dirty="0" smtClean="0">
                <a:solidFill>
                  <a:schemeClr val="tx1"/>
                </a:solidFill>
              </a:rPr>
              <a:t>Programcı</a:t>
            </a:r>
            <a:endParaRPr lang="tr-TR" sz="2000" b="1" dirty="0">
              <a:solidFill>
                <a:schemeClr val="tx1"/>
              </a:solidFill>
            </a:endParaRPr>
          </a:p>
          <a:p>
            <a:pPr algn="ctr">
              <a:lnSpc>
                <a:spcPct val="90000"/>
              </a:lnSpc>
            </a:pPr>
            <a:r>
              <a:rPr lang="tr-TR" b="1" dirty="0">
                <a:solidFill>
                  <a:schemeClr val="tx1"/>
                </a:solidFill>
              </a:rPr>
              <a:t>niyazi.sonmez@tarimorman.gov.tr</a:t>
            </a:r>
            <a:endParaRPr lang="tr-TR" dirty="0">
              <a:solidFill>
                <a:schemeClr val="tx1"/>
              </a:solidFill>
            </a:endParaRPr>
          </a:p>
        </p:txBody>
      </p:sp>
      <p:pic>
        <p:nvPicPr>
          <p:cNvPr id="4" name="Resim 3">
            <a:extLst>
              <a:ext uri="{FF2B5EF4-FFF2-40B4-BE49-F238E27FC236}">
                <a16:creationId xmlns:a16="http://schemas.microsoft.com/office/drawing/2014/main" id="{80CEE9FE-EAFE-44EE-C18D-39E50BA6D75A}"/>
              </a:ext>
            </a:extLst>
          </p:cNvPr>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430779" y="3746750"/>
            <a:ext cx="1941482" cy="1941482"/>
          </a:xfrm>
          <a:prstGeom prst="rect">
            <a:avLst/>
          </a:prstGeom>
        </p:spPr>
      </p:pic>
    </p:spTree>
    <p:extLst>
      <p:ext uri="{BB962C8B-B14F-4D97-AF65-F5344CB8AC3E}">
        <p14:creationId xmlns:p14="http://schemas.microsoft.com/office/powerpoint/2010/main" val="59885375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4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2000"/>
                                  </p:stCondLst>
                                  <p:iterate type="lt">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400"/>
                                        <p:tgtEl>
                                          <p:spTgt spid="3">
                                            <p:txEl>
                                              <p:pRg st="3" end="3"/>
                                            </p:txEl>
                                          </p:spTgt>
                                        </p:tgtEl>
                                      </p:cBhvr>
                                    </p:animEffect>
                                  </p:childTnLst>
                                </p:cTn>
                              </p:par>
                              <p:par>
                                <p:cTn id="23" presetID="10" presetClass="entr" presetSubtype="0" fill="hold" grpId="0" nodeType="withEffect">
                                  <p:stCondLst>
                                    <p:cond delay="1000"/>
                                  </p:stCondLst>
                                  <p:iterate type="lt">
                                    <p:tmPct val="10000"/>
                                  </p:iterate>
                                  <p:childTnLst>
                                    <p:set>
                                      <p:cBhvr>
                                        <p:cTn id="24" dur="1" fill="hold">
                                          <p:stCondLst>
                                            <p:cond delay="0"/>
                                          </p:stCondLst>
                                        </p:cTn>
                                        <p:tgtEl>
                                          <p:spTgt spid="2"/>
                                        </p:tgtEl>
                                        <p:attrNameLst>
                                          <p:attrName>style.visibility</p:attrName>
                                        </p:attrNameLst>
                                      </p:cBhvr>
                                      <p:to>
                                        <p:strVal val="visible"/>
                                      </p:to>
                                    </p:set>
                                    <p:animEffect transition="in" filter="fade">
                                      <p:cBhvr>
                                        <p:cTn id="2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85950" y="624110"/>
            <a:ext cx="9813243" cy="1367060"/>
          </a:xfrm>
        </p:spPr>
        <p:txBody>
          <a:bodyPr>
            <a:normAutofit fontScale="90000"/>
          </a:bodyPr>
          <a:lstStyle/>
          <a:p>
            <a:r>
              <a:rPr lang="tr-TR" b="1" dirty="0"/>
              <a:t> </a:t>
            </a:r>
            <a:r>
              <a:rPr lang="tr-TR" sz="3100" b="1" dirty="0">
                <a:solidFill>
                  <a:srgbClr val="0070C0"/>
                </a:solidFill>
              </a:rPr>
              <a:t>ORTAK HÜKÜMLER</a:t>
            </a:r>
            <a:r>
              <a:rPr lang="tr-TR" sz="3600" b="1" dirty="0"/>
              <a:t/>
            </a:r>
            <a:br>
              <a:rPr lang="tr-TR" sz="3600" b="1" dirty="0"/>
            </a:br>
            <a:r>
              <a:rPr lang="tr-TR" sz="2200" b="1" dirty="0"/>
              <a:t>A)Sınıfların öğrenim durumlarına göre giriş(başlangıç) derece ve kademesi ile yükselebilecek derece ve kademeleri aşağıdaki tabloda gösterilmiştir</a:t>
            </a:r>
            <a:r>
              <a:rPr lang="tr-TR" sz="2700" dirty="0"/>
              <a:t>. </a:t>
            </a:r>
          </a:p>
        </p:txBody>
      </p:sp>
      <p:sp>
        <p:nvSpPr>
          <p:cNvPr id="3" name="İçerik Yer Tutucusu 2"/>
          <p:cNvSpPr>
            <a:spLocks noGrp="1"/>
          </p:cNvSpPr>
          <p:nvPr>
            <p:ph idx="1"/>
          </p:nvPr>
        </p:nvSpPr>
        <p:spPr>
          <a:xfrm>
            <a:off x="1709663" y="1991170"/>
            <a:ext cx="10256668" cy="4699777"/>
          </a:xfrm>
        </p:spPr>
        <p:txBody>
          <a:bodyPr>
            <a:normAutofit/>
          </a:bodyPr>
          <a:lstStyle/>
          <a:p>
            <a:pPr marL="0" indent="0">
              <a:buNone/>
            </a:pPr>
            <a:r>
              <a:rPr lang="tr-TR" dirty="0"/>
              <a:t>                                                                        </a:t>
            </a:r>
            <a:r>
              <a:rPr lang="tr-TR" u="sng" dirty="0"/>
              <a:t>GİRİŞ                             YÜKSELEBİLECEK     </a:t>
            </a:r>
          </a:p>
          <a:p>
            <a:pPr marL="0" indent="0">
              <a:buNone/>
            </a:pPr>
            <a:r>
              <a:rPr lang="tr-TR" u="sng" dirty="0"/>
              <a:t>ÖĞRENİM DURUMU                                    DERECE/KADEME       DERECE/KADEME </a:t>
            </a:r>
          </a:p>
          <a:p>
            <a:pPr marL="0" indent="0">
              <a:buNone/>
            </a:pPr>
            <a:r>
              <a:rPr lang="tr-TR" dirty="0"/>
              <a:t>Lise veya dengi okullar üstü 1 yıllık mesleki</a:t>
            </a:r>
          </a:p>
          <a:p>
            <a:pPr marL="0" indent="0">
              <a:buNone/>
            </a:pPr>
            <a:r>
              <a:rPr lang="tr-TR" dirty="0"/>
              <a:t>Veya teknik öğrenimi bitirenler                        11          1                        </a:t>
            </a:r>
            <a:r>
              <a:rPr lang="tr-TR" dirty="0">
                <a:solidFill>
                  <a:srgbClr val="FF0000"/>
                </a:solidFill>
              </a:rPr>
              <a:t>2</a:t>
            </a:r>
            <a:r>
              <a:rPr lang="tr-TR" dirty="0"/>
              <a:t>            son</a:t>
            </a:r>
          </a:p>
          <a:p>
            <a:pPr marL="0" indent="0">
              <a:buNone/>
            </a:pPr>
            <a:r>
              <a:rPr lang="tr-TR" dirty="0"/>
              <a:t>Lise veya dengi okullar üstü 2 yıl veya </a:t>
            </a:r>
          </a:p>
          <a:p>
            <a:pPr marL="0" indent="0">
              <a:buNone/>
            </a:pPr>
            <a:r>
              <a:rPr lang="tr-TR" dirty="0"/>
              <a:t>Orta okul üstü en az 5 yıllık mesleki veya</a:t>
            </a:r>
          </a:p>
          <a:p>
            <a:pPr marL="0" indent="0">
              <a:buNone/>
            </a:pPr>
            <a:r>
              <a:rPr lang="tr-TR" dirty="0"/>
              <a:t> teknik öğrenim bitirenler                                  10           1                       </a:t>
            </a:r>
            <a:r>
              <a:rPr lang="tr-TR" dirty="0">
                <a:solidFill>
                  <a:srgbClr val="FF0000"/>
                </a:solidFill>
              </a:rPr>
              <a:t>2</a:t>
            </a:r>
            <a:r>
              <a:rPr lang="tr-TR" dirty="0"/>
              <a:t>            son </a:t>
            </a:r>
          </a:p>
          <a:p>
            <a:pPr marL="0" indent="0">
              <a:buNone/>
            </a:pPr>
            <a:r>
              <a:rPr lang="tr-TR" dirty="0"/>
              <a:t>Lise veya dengi okullar üstü 3 yıl teknik veya</a:t>
            </a:r>
          </a:p>
          <a:p>
            <a:pPr marL="0" indent="0">
              <a:buNone/>
            </a:pPr>
            <a:r>
              <a:rPr lang="tr-TR" dirty="0"/>
              <a:t>mesleki öğrenimi bitirenler                                10            2                      </a:t>
            </a:r>
            <a:r>
              <a:rPr lang="tr-TR" dirty="0">
                <a:solidFill>
                  <a:srgbClr val="FF0000"/>
                </a:solidFill>
              </a:rPr>
              <a:t>2 </a:t>
            </a:r>
            <a:r>
              <a:rPr lang="tr-TR" dirty="0"/>
              <a:t>          son</a:t>
            </a:r>
          </a:p>
          <a:p>
            <a:pPr marL="0" indent="0">
              <a:buNone/>
            </a:pPr>
            <a:r>
              <a:rPr lang="tr-TR" dirty="0"/>
              <a:t>            </a:t>
            </a:r>
          </a:p>
        </p:txBody>
      </p:sp>
    </p:spTree>
    <p:extLst>
      <p:ext uri="{BB962C8B-B14F-4D97-AF65-F5344CB8AC3E}">
        <p14:creationId xmlns:p14="http://schemas.microsoft.com/office/powerpoint/2010/main" val="1098169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87857" y="685801"/>
            <a:ext cx="9990161" cy="1156648"/>
          </a:xfrm>
        </p:spPr>
        <p:txBody>
          <a:bodyPr>
            <a:noAutofit/>
          </a:bodyPr>
          <a:lstStyle/>
          <a:p>
            <a:r>
              <a:rPr lang="tr-TR" sz="2800" b="1" dirty="0">
                <a:solidFill>
                  <a:srgbClr val="0070C0"/>
                </a:solidFill>
              </a:rPr>
              <a:t>ORTAK HÜKÜMLER</a:t>
            </a:r>
            <a:r>
              <a:rPr lang="tr-TR" sz="2800" b="1" dirty="0"/>
              <a:t/>
            </a:r>
            <a:br>
              <a:rPr lang="tr-TR" sz="2800" b="1" dirty="0"/>
            </a:br>
            <a:r>
              <a:rPr lang="tr-TR" sz="2000" b="1" dirty="0"/>
              <a:t>A)Sınıfların öğrenim durumlarına göre giriş(başlangıç) derece ve kademesi ile yükselebilecek derece ve kademeleri aşağıdaki tabloda gösterilmiştir</a:t>
            </a:r>
            <a:r>
              <a:rPr lang="tr-TR" sz="2000" dirty="0"/>
              <a:t>. </a:t>
            </a:r>
          </a:p>
        </p:txBody>
      </p:sp>
      <p:sp>
        <p:nvSpPr>
          <p:cNvPr id="3" name="İçerik Yer Tutucusu 2"/>
          <p:cNvSpPr>
            <a:spLocks noGrp="1"/>
          </p:cNvSpPr>
          <p:nvPr>
            <p:ph idx="1"/>
          </p:nvPr>
        </p:nvSpPr>
        <p:spPr>
          <a:xfrm>
            <a:off x="1469877" y="2273181"/>
            <a:ext cx="10521825" cy="4388876"/>
          </a:xfrm>
        </p:spPr>
        <p:txBody>
          <a:bodyPr/>
          <a:lstStyle/>
          <a:p>
            <a:pPr marL="0" indent="0">
              <a:buNone/>
            </a:pPr>
            <a:r>
              <a:rPr lang="tr-TR" dirty="0"/>
              <a:t>                                                                       GİRİŞ                             YÜKSELEBİLECEK     </a:t>
            </a:r>
          </a:p>
          <a:p>
            <a:pPr marL="0" indent="0">
              <a:buNone/>
            </a:pPr>
            <a:r>
              <a:rPr lang="tr-TR" dirty="0"/>
              <a:t>ÖĞRENİM DURUMU                                   DERECE/KADEME       DERECE/KADEME </a:t>
            </a:r>
          </a:p>
          <a:p>
            <a:pPr marL="0" indent="0">
              <a:buNone/>
            </a:pPr>
            <a:r>
              <a:rPr lang="tr-TR" dirty="0"/>
              <a:t>2 yıl süreli yüksek öğrenimi bitirenler           10              2                   </a:t>
            </a:r>
            <a:r>
              <a:rPr lang="tr-TR" dirty="0">
                <a:solidFill>
                  <a:srgbClr val="FF0000"/>
                </a:solidFill>
              </a:rPr>
              <a:t>1</a:t>
            </a:r>
            <a:r>
              <a:rPr lang="tr-TR" dirty="0"/>
              <a:t>           son</a:t>
            </a:r>
          </a:p>
          <a:p>
            <a:pPr marL="0" indent="0">
              <a:buNone/>
            </a:pPr>
            <a:r>
              <a:rPr lang="tr-TR" dirty="0"/>
              <a:t>3 yıl süreli yüksek öğrenimi bitirenler           10              3                   </a:t>
            </a:r>
            <a:r>
              <a:rPr lang="tr-TR" dirty="0">
                <a:solidFill>
                  <a:srgbClr val="FF0000"/>
                </a:solidFill>
              </a:rPr>
              <a:t>1   </a:t>
            </a:r>
            <a:r>
              <a:rPr lang="tr-TR" dirty="0"/>
              <a:t>        son</a:t>
            </a:r>
          </a:p>
          <a:p>
            <a:pPr marL="0" indent="0">
              <a:buNone/>
            </a:pPr>
            <a:r>
              <a:rPr lang="tr-TR" dirty="0"/>
              <a:t>4 yıl süreli yüksek öğrenimi bitirenler             9              1                    </a:t>
            </a:r>
            <a:r>
              <a:rPr lang="tr-TR" dirty="0">
                <a:solidFill>
                  <a:srgbClr val="FF0000"/>
                </a:solidFill>
              </a:rPr>
              <a:t>1</a:t>
            </a:r>
            <a:r>
              <a:rPr lang="tr-TR" dirty="0"/>
              <a:t>           son</a:t>
            </a:r>
          </a:p>
          <a:p>
            <a:pPr marL="0" indent="0">
              <a:buNone/>
            </a:pPr>
            <a:r>
              <a:rPr lang="tr-TR" dirty="0"/>
              <a:t>5 yıl süreli yüksek öğrenimi bitirenler             9              2                    </a:t>
            </a:r>
            <a:r>
              <a:rPr lang="tr-TR" dirty="0">
                <a:solidFill>
                  <a:srgbClr val="FF0000"/>
                </a:solidFill>
              </a:rPr>
              <a:t>1  </a:t>
            </a:r>
            <a:r>
              <a:rPr lang="tr-TR" dirty="0"/>
              <a:t>         son</a:t>
            </a:r>
          </a:p>
          <a:p>
            <a:pPr marL="0" indent="0">
              <a:buNone/>
            </a:pPr>
            <a:r>
              <a:rPr lang="tr-TR" dirty="0"/>
              <a:t>6 yıl süreli yüksek öğrenimi bitirenler             9              3                    </a:t>
            </a:r>
            <a:r>
              <a:rPr lang="tr-TR" dirty="0">
                <a:solidFill>
                  <a:srgbClr val="FF0000"/>
                </a:solidFill>
              </a:rPr>
              <a:t>1   </a:t>
            </a:r>
            <a:r>
              <a:rPr lang="tr-TR" dirty="0"/>
              <a:t>        son</a:t>
            </a:r>
          </a:p>
          <a:p>
            <a:pPr marL="0" indent="0">
              <a:buNone/>
            </a:pPr>
            <a:endParaRPr lang="tr-TR" dirty="0"/>
          </a:p>
        </p:txBody>
      </p:sp>
    </p:spTree>
    <p:extLst>
      <p:ext uri="{BB962C8B-B14F-4D97-AF65-F5344CB8AC3E}">
        <p14:creationId xmlns:p14="http://schemas.microsoft.com/office/powerpoint/2010/main" val="3329049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3846ECC6-0A41-3F59-8366-852672C91DB9}"/>
              </a:ext>
            </a:extLst>
          </p:cNvPr>
          <p:cNvSpPr txBox="1"/>
          <p:nvPr/>
        </p:nvSpPr>
        <p:spPr>
          <a:xfrm>
            <a:off x="1692323" y="1461027"/>
            <a:ext cx="10499677" cy="5016758"/>
          </a:xfrm>
          <a:prstGeom prst="rect">
            <a:avLst/>
          </a:prstGeom>
          <a:noFill/>
        </p:spPr>
        <p:txBody>
          <a:bodyPr wrap="square">
            <a:spAutoFit/>
          </a:bodyPr>
          <a:lstStyle/>
          <a:p>
            <a:pPr marL="285750" indent="-285750">
              <a:buFont typeface="Wingdings" panose="05000000000000000000" pitchFamily="2" charset="2"/>
              <a:buChar char="Ø"/>
            </a:pPr>
            <a:r>
              <a:rPr lang="tr-TR" sz="2000" b="1" dirty="0"/>
              <a:t>Terfi: </a:t>
            </a:r>
            <a:r>
              <a:rPr lang="tr-TR" sz="2000" dirty="0"/>
              <a:t>Bir memurun bulunduğu derece ve kademeden daha üst bir derece ve kademeye yükseltilmesi veya ilgilinin, bulunduğu unvandan hiyerarşi olarak daha üst bir unvanlı kadroya atanmasıdır. </a:t>
            </a:r>
          </a:p>
          <a:p>
            <a:pPr marL="285750" indent="-285750">
              <a:buFont typeface="Wingdings" panose="05000000000000000000" pitchFamily="2" charset="2"/>
              <a:buChar char="Ø"/>
            </a:pPr>
            <a:r>
              <a:rPr lang="tr-TR" sz="2000" b="1" dirty="0"/>
              <a:t>Terfi etmek: </a:t>
            </a:r>
            <a:r>
              <a:rPr lang="tr-TR" sz="2000" dirty="0"/>
              <a:t>Memurun bulunduğu kadrodan daha üst dereceli veya hiyerarşi olarak daha üst bir kadroya yükselmesidir.</a:t>
            </a:r>
          </a:p>
          <a:p>
            <a:pPr marL="285750" indent="-285750">
              <a:buFont typeface="Wingdings" panose="05000000000000000000" pitchFamily="2" charset="2"/>
              <a:buChar char="Ø"/>
            </a:pPr>
            <a:r>
              <a:rPr lang="tr-TR" sz="2000" b="1" dirty="0"/>
              <a:t>Terfi tarihi: </a:t>
            </a:r>
            <a:r>
              <a:rPr lang="tr-TR" sz="2000" dirty="0"/>
              <a:t>Memurun derece/kademe ilerlemesine müstahak olduğu tarihtir. </a:t>
            </a:r>
          </a:p>
          <a:p>
            <a:pPr marL="285750" indent="-285750">
              <a:buFont typeface="Wingdings" panose="05000000000000000000" pitchFamily="2" charset="2"/>
              <a:buChar char="Ø"/>
            </a:pPr>
            <a:r>
              <a:rPr lang="tr-TR" sz="2000" b="1" dirty="0"/>
              <a:t>Derece: </a:t>
            </a:r>
            <a:r>
              <a:rPr lang="tr-TR" sz="2000" dirty="0"/>
              <a:t>Bir memurun öğrenim durumu, hizmet yılları esas alınarak 657 sayılı Devlet Memurları Kanunu çerçevesinde bulunan müktesebidir. </a:t>
            </a:r>
          </a:p>
          <a:p>
            <a:pPr marL="285750" indent="-285750">
              <a:buFont typeface="Wingdings" panose="05000000000000000000" pitchFamily="2" charset="2"/>
              <a:buChar char="Ø"/>
            </a:pPr>
            <a:r>
              <a:rPr lang="tr-TR" sz="2000" b="1" dirty="0"/>
              <a:t>Derece ilerlemesi: </a:t>
            </a:r>
            <a:r>
              <a:rPr lang="tr-TR" sz="2000" dirty="0"/>
              <a:t>Bir memurun bulunduğu kadro da 657 sayılı Devlet Memurları Kanunu çerçevesinde öğrenim durumu ve değerlendirmeye konu hizmet yılları esas alınarak üst derecelere ilerlemesidir. </a:t>
            </a:r>
          </a:p>
          <a:p>
            <a:pPr marL="285750" indent="-285750">
              <a:buFont typeface="Wingdings" panose="05000000000000000000" pitchFamily="2" charset="2"/>
              <a:buChar char="Ø"/>
            </a:pPr>
            <a:r>
              <a:rPr lang="tr-TR" sz="2000" b="1" dirty="0"/>
              <a:t>Kademe: </a:t>
            </a:r>
            <a:r>
              <a:rPr lang="tr-TR" sz="2000" dirty="0"/>
              <a:t>Derece içinde, görevin önemi veya sorumluluğu artmadan memurun aylığındaki ilerlemedir. </a:t>
            </a:r>
          </a:p>
          <a:p>
            <a:pPr marL="285750" indent="-285750">
              <a:buFont typeface="Wingdings" panose="05000000000000000000" pitchFamily="2" charset="2"/>
              <a:buChar char="Ø"/>
            </a:pPr>
            <a:r>
              <a:rPr lang="tr-TR" sz="2000" b="1" dirty="0"/>
              <a:t>Kademe ilerlemesi: </a:t>
            </a:r>
            <a:r>
              <a:rPr lang="tr-TR" sz="2000" dirty="0"/>
              <a:t>Memurun kademe ilerlemesinin yapılabilmesi için bulunduğu kademe de en az bir yıl çalışmış olması ve bulunduğu derecede ilerleyebileceği bir kademenin bulunması şartı aranır. </a:t>
            </a:r>
          </a:p>
        </p:txBody>
      </p:sp>
      <p:sp>
        <p:nvSpPr>
          <p:cNvPr id="7" name="Metin kutusu 6">
            <a:extLst>
              <a:ext uri="{FF2B5EF4-FFF2-40B4-BE49-F238E27FC236}">
                <a16:creationId xmlns:a16="http://schemas.microsoft.com/office/drawing/2014/main" id="{78055C2D-DB2B-6847-B34B-5B783C45E2ED}"/>
              </a:ext>
            </a:extLst>
          </p:cNvPr>
          <p:cNvSpPr txBox="1"/>
          <p:nvPr/>
        </p:nvSpPr>
        <p:spPr>
          <a:xfrm>
            <a:off x="1692323" y="769036"/>
            <a:ext cx="10499677" cy="46166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tr-TR" sz="2400" b="1" dirty="0"/>
              <a:t>TERFİ VE İNTİBAKLA İLGİLİ BAZI TERİMLERİN ve KAVRAMLARIN TANIMI: </a:t>
            </a:r>
          </a:p>
        </p:txBody>
      </p:sp>
    </p:spTree>
    <p:extLst>
      <p:ext uri="{BB962C8B-B14F-4D97-AF65-F5344CB8AC3E}">
        <p14:creationId xmlns:p14="http://schemas.microsoft.com/office/powerpoint/2010/main" val="4192182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0F22C7D5-D4D2-7362-64C6-74B9AD906108}"/>
              </a:ext>
            </a:extLst>
          </p:cNvPr>
          <p:cNvSpPr txBox="1"/>
          <p:nvPr/>
        </p:nvSpPr>
        <p:spPr>
          <a:xfrm>
            <a:off x="1692322" y="867477"/>
            <a:ext cx="10317707" cy="5601533"/>
          </a:xfrm>
          <a:prstGeom prst="rect">
            <a:avLst/>
          </a:prstGeom>
          <a:noFill/>
        </p:spPr>
        <p:txBody>
          <a:bodyPr wrap="square">
            <a:spAutoFit/>
          </a:bodyPr>
          <a:lstStyle/>
          <a:p>
            <a:pPr marL="285750" indent="-285750">
              <a:buFont typeface="Wingdings" panose="05000000000000000000" pitchFamily="2" charset="2"/>
              <a:buChar char="Ø"/>
            </a:pPr>
            <a:r>
              <a:rPr lang="tr-TR" sz="2000" b="1" dirty="0"/>
              <a:t>İşgal edilen kadro/kadro derecesi:  </a:t>
            </a:r>
            <a:r>
              <a:rPr lang="tr-TR" sz="2000" dirty="0"/>
              <a:t>Kişinin atandığı (bulunduğu) kadronun unvan derecesidir. </a:t>
            </a:r>
          </a:p>
          <a:p>
            <a:pPr marL="285750" indent="-285750">
              <a:buFont typeface="Wingdings" panose="05000000000000000000" pitchFamily="2" charset="2"/>
              <a:buChar char="Ø"/>
            </a:pPr>
            <a:r>
              <a:rPr lang="tr-TR" sz="2000" b="1" dirty="0"/>
              <a:t>Görev aylığı (ödemeye esas) derece ve kademesi:  </a:t>
            </a:r>
            <a:r>
              <a:rPr lang="tr-TR" sz="2000" dirty="0"/>
              <a:t>Memurun aldığı maaşa esas olan derece ve kademesidir. </a:t>
            </a:r>
          </a:p>
          <a:p>
            <a:pPr marL="285750" indent="-285750">
              <a:buFont typeface="Wingdings" panose="05000000000000000000" pitchFamily="2" charset="2"/>
              <a:buChar char="Ø"/>
            </a:pPr>
            <a:r>
              <a:rPr lang="tr-TR" sz="2000" b="1" dirty="0"/>
              <a:t>Kazanılmış hak aylığı derece ve kademesi:  </a:t>
            </a:r>
            <a:r>
              <a:rPr lang="tr-TR" sz="2000" dirty="0"/>
              <a:t>Devlet memurunun 657 sayılı Devlet Memurları Kanunu’nda yer alan memuriyete giriş derece ve kademesine, yine bu Kanunda yer alan ilavelerin yapılması suretiyle bulunacak derece ve kademesidir. Başka bir ifadeyle Devlet memurluğu statüsünde geçen veya geçmiş sayılan hizmetlerin her yılına bir kademe ve her üç yılına bir derece hesabıyla bulunacak derece ve kademesidir. </a:t>
            </a:r>
          </a:p>
          <a:p>
            <a:pPr marL="285750" indent="-285750">
              <a:buFont typeface="Wingdings" panose="05000000000000000000" pitchFamily="2" charset="2"/>
              <a:buChar char="Ø"/>
            </a:pPr>
            <a:r>
              <a:rPr lang="tr-TR" sz="2000" b="1" dirty="0"/>
              <a:t>Emekli keseneğine esas derece ve kademesi:  </a:t>
            </a:r>
            <a:r>
              <a:rPr lang="tr-TR" sz="2000" dirty="0"/>
              <a:t>5434 sayılı T.C. Emekli Sandığı Kanunu’na tâbi olan memurun Sigortalı veya Bağ-</a:t>
            </a:r>
            <a:r>
              <a:rPr lang="tr-TR" sz="2000" dirty="0" err="1"/>
              <a:t>Kur’lu</a:t>
            </a:r>
            <a:r>
              <a:rPr lang="tr-TR" sz="2000" dirty="0"/>
              <a:t> olarak geçen hizmetlerinin Emekli Sandığı hizmetleri ile birleştirilmesi sonucu bulunan emekli keseneğine esas derece ve kademesidir. </a:t>
            </a:r>
          </a:p>
          <a:p>
            <a:pPr marL="285750" indent="-285750">
              <a:buFont typeface="Wingdings" panose="05000000000000000000" pitchFamily="2" charset="2"/>
              <a:buChar char="Ø"/>
            </a:pPr>
            <a:r>
              <a:rPr lang="tr-TR" sz="2000" b="1" dirty="0"/>
              <a:t>Emsal kişi:  </a:t>
            </a:r>
            <a:r>
              <a:rPr lang="tr-TR" sz="2000" dirty="0"/>
              <a:t>Görevde iken üst öğrenimi bitiren memurun emsali, aynı üst öğrenimi tahsiline ara vermeden ve normal süresi içinde bitirdikten sonra memuriyete giren kişidir.</a:t>
            </a:r>
          </a:p>
          <a:p>
            <a:pPr marL="285750" indent="-285750">
              <a:buFont typeface="Wingdings" panose="05000000000000000000" pitchFamily="2" charset="2"/>
              <a:buChar char="Ø"/>
            </a:pPr>
            <a:r>
              <a:rPr lang="tr-TR" b="1" dirty="0"/>
              <a:t>Müktesep: </a:t>
            </a:r>
            <a:r>
              <a:rPr lang="tr-TR" dirty="0"/>
              <a:t>Kazanılmış Hak.</a:t>
            </a:r>
          </a:p>
        </p:txBody>
      </p:sp>
      <p:sp>
        <p:nvSpPr>
          <p:cNvPr id="7" name="Metin kutusu 6">
            <a:extLst>
              <a:ext uri="{FF2B5EF4-FFF2-40B4-BE49-F238E27FC236}">
                <a16:creationId xmlns:a16="http://schemas.microsoft.com/office/drawing/2014/main" id="{7BE3042D-462B-D560-C80D-AE570EB7C15D}"/>
              </a:ext>
            </a:extLst>
          </p:cNvPr>
          <p:cNvSpPr txBox="1"/>
          <p:nvPr/>
        </p:nvSpPr>
        <p:spPr>
          <a:xfrm>
            <a:off x="1692323" y="250421"/>
            <a:ext cx="10499677" cy="46166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tr-TR" sz="2400" b="1" dirty="0"/>
              <a:t>TERFİ VE İNTİBAKLA İLGİLİ BAZI TERİMLERİN ve KAVRAMLARIN TANIMI: </a:t>
            </a:r>
          </a:p>
        </p:txBody>
      </p:sp>
    </p:spTree>
    <p:extLst>
      <p:ext uri="{BB962C8B-B14F-4D97-AF65-F5344CB8AC3E}">
        <p14:creationId xmlns:p14="http://schemas.microsoft.com/office/powerpoint/2010/main" val="425006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5F071F-0BB4-2E93-14D3-650B20512A96}"/>
              </a:ext>
            </a:extLst>
          </p:cNvPr>
          <p:cNvSpPr>
            <a:spLocks noGrp="1"/>
          </p:cNvSpPr>
          <p:nvPr>
            <p:ph type="title"/>
          </p:nvPr>
        </p:nvSpPr>
        <p:spPr>
          <a:xfrm>
            <a:off x="1857375" y="750627"/>
            <a:ext cx="10179950" cy="504968"/>
          </a:xfrm>
        </p:spPr>
        <p:style>
          <a:lnRef idx="1">
            <a:schemeClr val="accent2"/>
          </a:lnRef>
          <a:fillRef idx="2">
            <a:schemeClr val="accent2"/>
          </a:fillRef>
          <a:effectRef idx="1">
            <a:schemeClr val="accent2"/>
          </a:effectRef>
          <a:fontRef idx="minor">
            <a:schemeClr val="dk1"/>
          </a:fontRef>
        </p:style>
        <p:txBody>
          <a:bodyPr>
            <a:noAutofit/>
          </a:bodyPr>
          <a:lstStyle/>
          <a:p>
            <a:r>
              <a:rPr lang="tr-TR" sz="2400" b="1" dirty="0"/>
              <a:t>Öğrenimine göre memuriyete başlama derece ve kademe Durumu</a:t>
            </a:r>
          </a:p>
        </p:txBody>
      </p:sp>
      <p:sp>
        <p:nvSpPr>
          <p:cNvPr id="3" name="İçerik Yer Tutucusu 2">
            <a:extLst>
              <a:ext uri="{FF2B5EF4-FFF2-40B4-BE49-F238E27FC236}">
                <a16:creationId xmlns:a16="http://schemas.microsoft.com/office/drawing/2014/main" id="{DF62F8B5-FD68-5DA2-DF33-041E25730D3D}"/>
              </a:ext>
            </a:extLst>
          </p:cNvPr>
          <p:cNvSpPr>
            <a:spLocks noGrp="1"/>
          </p:cNvSpPr>
          <p:nvPr>
            <p:ph idx="1"/>
          </p:nvPr>
        </p:nvSpPr>
        <p:spPr>
          <a:xfrm>
            <a:off x="800100" y="1543050"/>
            <a:ext cx="10704512" cy="4368172"/>
          </a:xfrm>
        </p:spPr>
        <p:txBody>
          <a:bodyPr/>
          <a:lstStyle/>
          <a:p>
            <a:pPr algn="just">
              <a:buNone/>
            </a:pPr>
            <a:r>
              <a:rPr lang="tr-TR" sz="1800" dirty="0"/>
              <a:t>     657 sayılı Devlet Memurları Kanunu gereğince devlet memurlarının aylıklarını alabilmeleri için derece ve kademelerinin bulunması gerekmektedir.</a:t>
            </a:r>
          </a:p>
          <a:p>
            <a:pPr algn="just">
              <a:buNone/>
            </a:pPr>
            <a:r>
              <a:rPr lang="tr-TR" sz="1800" dirty="0"/>
              <a:t>     Memurlar, ilk, orta, lise, yüksekokul ve fakülte öğrenimlerini tamamladıktan sonra hangi öğrenimi bitirirler ise o öğrenim mezunu olarak memuriyete alınırlar.</a:t>
            </a:r>
          </a:p>
          <a:p>
            <a:endParaRPr lang="tr-TR" dirty="0"/>
          </a:p>
        </p:txBody>
      </p:sp>
      <p:graphicFrame>
        <p:nvGraphicFramePr>
          <p:cNvPr id="5" name="Tablo 5">
            <a:extLst>
              <a:ext uri="{FF2B5EF4-FFF2-40B4-BE49-F238E27FC236}">
                <a16:creationId xmlns:a16="http://schemas.microsoft.com/office/drawing/2014/main" id="{01298E1A-C518-5480-FA16-6F63ACD27B64}"/>
              </a:ext>
            </a:extLst>
          </p:cNvPr>
          <p:cNvGraphicFramePr>
            <a:graphicFrameLocks noGrp="1"/>
          </p:cNvGraphicFramePr>
          <p:nvPr>
            <p:extLst>
              <p:ext uri="{D42A27DB-BD31-4B8C-83A1-F6EECF244321}">
                <p14:modId xmlns:p14="http://schemas.microsoft.com/office/powerpoint/2010/main" val="3331629098"/>
              </p:ext>
            </p:extLst>
          </p:nvPr>
        </p:nvGraphicFramePr>
        <p:xfrm>
          <a:off x="1255711" y="3200401"/>
          <a:ext cx="10136189" cy="3200400"/>
        </p:xfrm>
        <a:graphic>
          <a:graphicData uri="http://schemas.openxmlformats.org/drawingml/2006/table">
            <a:tbl>
              <a:tblPr firstRow="1" bandRow="1">
                <a:tableStyleId>{5C22544A-7EE6-4342-B048-85BDC9FD1C3A}</a:tableStyleId>
              </a:tblPr>
              <a:tblGrid>
                <a:gridCol w="3796408">
                  <a:extLst>
                    <a:ext uri="{9D8B030D-6E8A-4147-A177-3AD203B41FA5}">
                      <a16:colId xmlns:a16="http://schemas.microsoft.com/office/drawing/2014/main" val="1296623247"/>
                    </a:ext>
                  </a:extLst>
                </a:gridCol>
                <a:gridCol w="1567269">
                  <a:extLst>
                    <a:ext uri="{9D8B030D-6E8A-4147-A177-3AD203B41FA5}">
                      <a16:colId xmlns:a16="http://schemas.microsoft.com/office/drawing/2014/main" val="3361251467"/>
                    </a:ext>
                  </a:extLst>
                </a:gridCol>
                <a:gridCol w="1496566">
                  <a:extLst>
                    <a:ext uri="{9D8B030D-6E8A-4147-A177-3AD203B41FA5}">
                      <a16:colId xmlns:a16="http://schemas.microsoft.com/office/drawing/2014/main" val="1973740681"/>
                    </a:ext>
                  </a:extLst>
                </a:gridCol>
                <a:gridCol w="1567269">
                  <a:extLst>
                    <a:ext uri="{9D8B030D-6E8A-4147-A177-3AD203B41FA5}">
                      <a16:colId xmlns:a16="http://schemas.microsoft.com/office/drawing/2014/main" val="2633320915"/>
                    </a:ext>
                  </a:extLst>
                </a:gridCol>
                <a:gridCol w="1708677">
                  <a:extLst>
                    <a:ext uri="{9D8B030D-6E8A-4147-A177-3AD203B41FA5}">
                      <a16:colId xmlns:a16="http://schemas.microsoft.com/office/drawing/2014/main" val="383307366"/>
                    </a:ext>
                  </a:extLst>
                </a:gridCol>
              </a:tblGrid>
              <a:tr h="596374">
                <a:tc>
                  <a:txBody>
                    <a:bodyPr/>
                    <a:lstStyle/>
                    <a:p>
                      <a:r>
                        <a:rPr lang="tr-TR" dirty="0">
                          <a:solidFill>
                            <a:srgbClr val="C00000"/>
                          </a:solidFill>
                        </a:rPr>
                        <a:t>Mezuniyet</a:t>
                      </a:r>
                    </a:p>
                  </a:txBody>
                  <a:tcPr>
                    <a:solidFill>
                      <a:schemeClr val="bg1">
                        <a:lumMod val="85000"/>
                      </a:schemeClr>
                    </a:solidFill>
                  </a:tcPr>
                </a:tc>
                <a:tc gridSpan="2">
                  <a:txBody>
                    <a:bodyPr/>
                    <a:lstStyle/>
                    <a:p>
                      <a:r>
                        <a:rPr lang="tr-TR" dirty="0">
                          <a:solidFill>
                            <a:srgbClr val="C00000"/>
                          </a:solidFill>
                        </a:rPr>
                        <a:t>           Başlangıç </a:t>
                      </a:r>
                    </a:p>
                    <a:p>
                      <a:r>
                        <a:rPr lang="tr-TR" dirty="0">
                          <a:solidFill>
                            <a:srgbClr val="C00000"/>
                          </a:solidFill>
                        </a:rPr>
                        <a:t>Derece       Kademe</a:t>
                      </a:r>
                    </a:p>
                  </a:txBody>
                  <a:tcPr>
                    <a:solidFill>
                      <a:schemeClr val="bg1">
                        <a:lumMod val="85000"/>
                      </a:schemeClr>
                    </a:solidFill>
                  </a:tcPr>
                </a:tc>
                <a:tc hMerge="1">
                  <a:txBody>
                    <a:bodyPr/>
                    <a:lstStyle/>
                    <a:p>
                      <a:r>
                        <a:rPr lang="tr-TR" dirty="0"/>
                        <a:t>Kademe</a:t>
                      </a:r>
                    </a:p>
                  </a:txBody>
                  <a:tcPr/>
                </a:tc>
                <a:tc gridSpan="2">
                  <a:txBody>
                    <a:bodyPr/>
                    <a:lstStyle/>
                    <a:p>
                      <a:r>
                        <a:rPr lang="tr-TR" dirty="0">
                          <a:solidFill>
                            <a:srgbClr val="C00000"/>
                          </a:solidFill>
                        </a:rPr>
                        <a:t>            En Son</a:t>
                      </a:r>
                    </a:p>
                    <a:p>
                      <a:r>
                        <a:rPr lang="tr-TR" dirty="0">
                          <a:solidFill>
                            <a:srgbClr val="C00000"/>
                          </a:solidFill>
                        </a:rPr>
                        <a:t>Derece        Kademe</a:t>
                      </a:r>
                    </a:p>
                  </a:txBody>
                  <a:tcPr>
                    <a:solidFill>
                      <a:schemeClr val="bg1">
                        <a:lumMod val="85000"/>
                      </a:schemeClr>
                    </a:solidFill>
                  </a:tcPr>
                </a:tc>
                <a:tc hMerge="1">
                  <a:txBody>
                    <a:bodyPr/>
                    <a:lstStyle/>
                    <a:p>
                      <a:endParaRPr lang="tr-TR" dirty="0"/>
                    </a:p>
                  </a:txBody>
                  <a:tcPr/>
                </a:tc>
                <a:extLst>
                  <a:ext uri="{0D108BD9-81ED-4DB2-BD59-A6C34878D82A}">
                    <a16:rowId xmlns:a16="http://schemas.microsoft.com/office/drawing/2014/main" val="1181454563"/>
                  </a:ext>
                </a:extLst>
              </a:tr>
              <a:tr h="348159">
                <a:tc>
                  <a:txBody>
                    <a:bodyPr/>
                    <a:lstStyle/>
                    <a:p>
                      <a:r>
                        <a:rPr lang="tr-TR" sz="1800" b="1" dirty="0"/>
                        <a:t>İlkokul</a:t>
                      </a:r>
                      <a:endParaRPr lang="tr-TR" b="1" dirty="0"/>
                    </a:p>
                  </a:txBody>
                  <a:tcPr/>
                </a:tc>
                <a:tc>
                  <a:txBody>
                    <a:bodyPr/>
                    <a:lstStyle/>
                    <a:p>
                      <a:pPr algn="ctr"/>
                      <a:r>
                        <a:rPr lang="tr-TR" b="1" dirty="0"/>
                        <a:t>15</a:t>
                      </a:r>
                    </a:p>
                  </a:txBody>
                  <a:tcPr/>
                </a:tc>
                <a:tc>
                  <a:txBody>
                    <a:bodyPr/>
                    <a:lstStyle/>
                    <a:p>
                      <a:pPr marL="342900" indent="-342900" algn="ctr">
                        <a:buNone/>
                      </a:pPr>
                      <a:r>
                        <a:rPr lang="tr-TR" b="1" dirty="0"/>
                        <a:t>1</a:t>
                      </a:r>
                    </a:p>
                  </a:txBody>
                  <a:tcPr/>
                </a:tc>
                <a:tc>
                  <a:txBody>
                    <a:bodyPr/>
                    <a:lstStyle/>
                    <a:p>
                      <a:pPr algn="ctr"/>
                      <a:r>
                        <a:rPr lang="tr-TR" b="1" dirty="0"/>
                        <a:t>7</a:t>
                      </a:r>
                    </a:p>
                  </a:txBody>
                  <a:tcPr/>
                </a:tc>
                <a:tc>
                  <a:txBody>
                    <a:bodyPr/>
                    <a:lstStyle/>
                    <a:p>
                      <a:pPr algn="ctr"/>
                      <a:r>
                        <a:rPr lang="tr-TR" b="1" dirty="0"/>
                        <a:t>9</a:t>
                      </a:r>
                    </a:p>
                  </a:txBody>
                  <a:tcPr/>
                </a:tc>
                <a:extLst>
                  <a:ext uri="{0D108BD9-81ED-4DB2-BD59-A6C34878D82A}">
                    <a16:rowId xmlns:a16="http://schemas.microsoft.com/office/drawing/2014/main" val="2031807240"/>
                  </a:ext>
                </a:extLst>
              </a:tr>
              <a:tr h="348159">
                <a:tc>
                  <a:txBody>
                    <a:bodyPr/>
                    <a:lstStyle/>
                    <a:p>
                      <a:r>
                        <a:rPr lang="tr-TR" sz="1800" b="1" dirty="0"/>
                        <a:t>Ortaokul</a:t>
                      </a:r>
                      <a:endParaRPr lang="tr-TR" b="1" dirty="0"/>
                    </a:p>
                  </a:txBody>
                  <a:tcPr/>
                </a:tc>
                <a:tc>
                  <a:txBody>
                    <a:bodyPr/>
                    <a:lstStyle/>
                    <a:p>
                      <a:pPr algn="ctr"/>
                      <a:r>
                        <a:rPr lang="tr-TR" b="1" dirty="0"/>
                        <a:t>14</a:t>
                      </a:r>
                    </a:p>
                  </a:txBody>
                  <a:tcPr/>
                </a:tc>
                <a:tc>
                  <a:txBody>
                    <a:bodyPr/>
                    <a:lstStyle/>
                    <a:p>
                      <a:pPr marL="342900" indent="-342900" algn="ctr">
                        <a:buNone/>
                      </a:pPr>
                      <a:r>
                        <a:rPr lang="tr-TR" b="1" dirty="0"/>
                        <a:t>2</a:t>
                      </a:r>
                    </a:p>
                  </a:txBody>
                  <a:tcPr/>
                </a:tc>
                <a:tc>
                  <a:txBody>
                    <a:bodyPr/>
                    <a:lstStyle/>
                    <a:p>
                      <a:pPr algn="ctr"/>
                      <a:r>
                        <a:rPr lang="tr-TR" b="1" dirty="0"/>
                        <a:t>5</a:t>
                      </a:r>
                    </a:p>
                  </a:txBody>
                  <a:tcPr/>
                </a:tc>
                <a:tc>
                  <a:txBody>
                    <a:bodyPr/>
                    <a:lstStyle/>
                    <a:p>
                      <a:pPr algn="ctr"/>
                      <a:r>
                        <a:rPr lang="tr-TR" b="1" dirty="0"/>
                        <a:t>9</a:t>
                      </a:r>
                    </a:p>
                  </a:txBody>
                  <a:tcPr/>
                </a:tc>
                <a:extLst>
                  <a:ext uri="{0D108BD9-81ED-4DB2-BD59-A6C34878D82A}">
                    <a16:rowId xmlns:a16="http://schemas.microsoft.com/office/drawing/2014/main" val="2034392531"/>
                  </a:ext>
                </a:extLst>
              </a:tr>
              <a:tr h="348159">
                <a:tc>
                  <a:txBody>
                    <a:bodyPr/>
                    <a:lstStyle/>
                    <a:p>
                      <a:r>
                        <a:rPr lang="tr-TR" sz="1800" b="1" dirty="0"/>
                        <a:t>Lise (normal) </a:t>
                      </a:r>
                      <a:endParaRPr lang="tr-TR" b="1" dirty="0"/>
                    </a:p>
                  </a:txBody>
                  <a:tcPr/>
                </a:tc>
                <a:tc>
                  <a:txBody>
                    <a:bodyPr/>
                    <a:lstStyle/>
                    <a:p>
                      <a:pPr algn="ctr"/>
                      <a:r>
                        <a:rPr lang="tr-TR" b="1" dirty="0"/>
                        <a:t>13</a:t>
                      </a:r>
                    </a:p>
                  </a:txBody>
                  <a:tcPr/>
                </a:tc>
                <a:tc>
                  <a:txBody>
                    <a:bodyPr/>
                    <a:lstStyle/>
                    <a:p>
                      <a:pPr marL="342900" indent="-342900" algn="ctr">
                        <a:buNone/>
                      </a:pPr>
                      <a:r>
                        <a:rPr lang="tr-TR" b="1" dirty="0"/>
                        <a:t>3</a:t>
                      </a:r>
                    </a:p>
                  </a:txBody>
                  <a:tcPr/>
                </a:tc>
                <a:tc>
                  <a:txBody>
                    <a:bodyPr/>
                    <a:lstStyle/>
                    <a:p>
                      <a:pPr algn="ctr"/>
                      <a:r>
                        <a:rPr lang="tr-TR" b="1" dirty="0"/>
                        <a:t>3</a:t>
                      </a:r>
                    </a:p>
                  </a:txBody>
                  <a:tcPr/>
                </a:tc>
                <a:tc>
                  <a:txBody>
                    <a:bodyPr/>
                    <a:lstStyle/>
                    <a:p>
                      <a:pPr algn="ctr"/>
                      <a:r>
                        <a:rPr lang="tr-TR" b="1" dirty="0"/>
                        <a:t>8</a:t>
                      </a:r>
                    </a:p>
                  </a:txBody>
                  <a:tcPr/>
                </a:tc>
                <a:extLst>
                  <a:ext uri="{0D108BD9-81ED-4DB2-BD59-A6C34878D82A}">
                    <a16:rowId xmlns:a16="http://schemas.microsoft.com/office/drawing/2014/main" val="2759021880"/>
                  </a:ext>
                </a:extLst>
              </a:tr>
              <a:tr h="348159">
                <a:tc>
                  <a:txBody>
                    <a:bodyPr/>
                    <a:lstStyle/>
                    <a:p>
                      <a:r>
                        <a:rPr lang="tr-TR" sz="1800" b="1" dirty="0"/>
                        <a:t>Lise (</a:t>
                      </a:r>
                      <a:r>
                        <a:rPr lang="tr-TR" sz="1800" b="1" dirty="0" err="1"/>
                        <a:t>MeslekTicaret</a:t>
                      </a:r>
                      <a:r>
                        <a:rPr lang="tr-TR" sz="1800" b="1" dirty="0"/>
                        <a:t>) </a:t>
                      </a:r>
                      <a:endParaRPr lang="tr-TR" b="1" dirty="0"/>
                    </a:p>
                  </a:txBody>
                  <a:tcPr/>
                </a:tc>
                <a:tc>
                  <a:txBody>
                    <a:bodyPr/>
                    <a:lstStyle/>
                    <a:p>
                      <a:pPr algn="ctr"/>
                      <a:r>
                        <a:rPr lang="tr-TR" b="1" dirty="0"/>
                        <a:t>12</a:t>
                      </a:r>
                    </a:p>
                  </a:txBody>
                  <a:tcPr/>
                </a:tc>
                <a:tc>
                  <a:txBody>
                    <a:bodyPr/>
                    <a:lstStyle/>
                    <a:p>
                      <a:pPr marL="342900" indent="-342900" algn="ctr">
                        <a:buNone/>
                      </a:pPr>
                      <a:r>
                        <a:rPr lang="tr-TR" b="1" dirty="0"/>
                        <a:t>2</a:t>
                      </a:r>
                    </a:p>
                  </a:txBody>
                  <a:tcPr/>
                </a:tc>
                <a:tc>
                  <a:txBody>
                    <a:bodyPr/>
                    <a:lstStyle/>
                    <a:p>
                      <a:pPr algn="ctr"/>
                      <a:r>
                        <a:rPr lang="tr-TR" b="1" dirty="0"/>
                        <a:t>3</a:t>
                      </a:r>
                    </a:p>
                  </a:txBody>
                  <a:tcPr/>
                </a:tc>
                <a:tc>
                  <a:txBody>
                    <a:bodyPr/>
                    <a:lstStyle/>
                    <a:p>
                      <a:pPr algn="ctr"/>
                      <a:r>
                        <a:rPr lang="tr-TR" b="1" dirty="0"/>
                        <a:t>8</a:t>
                      </a:r>
                    </a:p>
                  </a:txBody>
                  <a:tcPr/>
                </a:tc>
                <a:extLst>
                  <a:ext uri="{0D108BD9-81ED-4DB2-BD59-A6C34878D82A}">
                    <a16:rowId xmlns:a16="http://schemas.microsoft.com/office/drawing/2014/main" val="2484145111"/>
                  </a:ext>
                </a:extLst>
              </a:tr>
              <a:tr h="348159">
                <a:tc>
                  <a:txBody>
                    <a:bodyPr/>
                    <a:lstStyle/>
                    <a:p>
                      <a:r>
                        <a:rPr lang="tr-TR" sz="1800" b="1" dirty="0"/>
                        <a:t>Yüksekokul </a:t>
                      </a:r>
                      <a:endParaRPr lang="tr-TR" b="1" dirty="0"/>
                    </a:p>
                  </a:txBody>
                  <a:tcPr/>
                </a:tc>
                <a:tc>
                  <a:txBody>
                    <a:bodyPr/>
                    <a:lstStyle/>
                    <a:p>
                      <a:pPr algn="ctr"/>
                      <a:r>
                        <a:rPr lang="tr-TR" b="1" dirty="0"/>
                        <a:t>10</a:t>
                      </a:r>
                    </a:p>
                  </a:txBody>
                  <a:tcPr/>
                </a:tc>
                <a:tc>
                  <a:txBody>
                    <a:bodyPr/>
                    <a:lstStyle/>
                    <a:p>
                      <a:pPr marL="342900" indent="-342900" algn="ctr">
                        <a:buNone/>
                      </a:pPr>
                      <a:r>
                        <a:rPr lang="tr-TR" b="1" dirty="0"/>
                        <a:t>2</a:t>
                      </a:r>
                    </a:p>
                  </a:txBody>
                  <a:tcPr/>
                </a:tc>
                <a:tc>
                  <a:txBody>
                    <a:bodyPr/>
                    <a:lstStyle/>
                    <a:p>
                      <a:pPr algn="ctr"/>
                      <a:r>
                        <a:rPr lang="tr-TR" b="1" dirty="0"/>
                        <a:t>1</a:t>
                      </a:r>
                    </a:p>
                  </a:txBody>
                  <a:tcPr/>
                </a:tc>
                <a:tc>
                  <a:txBody>
                    <a:bodyPr/>
                    <a:lstStyle/>
                    <a:p>
                      <a:pPr algn="ctr"/>
                      <a:r>
                        <a:rPr lang="tr-TR" b="1" dirty="0"/>
                        <a:t>4</a:t>
                      </a:r>
                    </a:p>
                  </a:txBody>
                  <a:tcPr/>
                </a:tc>
                <a:extLst>
                  <a:ext uri="{0D108BD9-81ED-4DB2-BD59-A6C34878D82A}">
                    <a16:rowId xmlns:a16="http://schemas.microsoft.com/office/drawing/2014/main" val="2869615376"/>
                  </a:ext>
                </a:extLst>
              </a:tr>
              <a:tr h="348159">
                <a:tc>
                  <a:txBody>
                    <a:bodyPr/>
                    <a:lstStyle/>
                    <a:p>
                      <a:r>
                        <a:rPr lang="tr-TR" sz="1800" b="1" dirty="0"/>
                        <a:t>Fakülte</a:t>
                      </a:r>
                      <a:endParaRPr lang="tr-TR" b="1" dirty="0"/>
                    </a:p>
                  </a:txBody>
                  <a:tcPr/>
                </a:tc>
                <a:tc>
                  <a:txBody>
                    <a:bodyPr/>
                    <a:lstStyle/>
                    <a:p>
                      <a:pPr algn="ctr"/>
                      <a:r>
                        <a:rPr lang="tr-TR" b="1" dirty="0"/>
                        <a:t>9</a:t>
                      </a:r>
                    </a:p>
                  </a:txBody>
                  <a:tcPr/>
                </a:tc>
                <a:tc>
                  <a:txBody>
                    <a:bodyPr/>
                    <a:lstStyle/>
                    <a:p>
                      <a:pPr marL="342900" indent="-342900" algn="ctr">
                        <a:buNone/>
                      </a:pPr>
                      <a:r>
                        <a:rPr lang="tr-TR" b="1" dirty="0"/>
                        <a:t>1</a:t>
                      </a:r>
                    </a:p>
                  </a:txBody>
                  <a:tcPr/>
                </a:tc>
                <a:tc>
                  <a:txBody>
                    <a:bodyPr/>
                    <a:lstStyle/>
                    <a:p>
                      <a:pPr algn="ctr"/>
                      <a:r>
                        <a:rPr lang="tr-TR" b="1" dirty="0"/>
                        <a:t>1</a:t>
                      </a:r>
                    </a:p>
                  </a:txBody>
                  <a:tcPr/>
                </a:tc>
                <a:tc>
                  <a:txBody>
                    <a:bodyPr/>
                    <a:lstStyle/>
                    <a:p>
                      <a:pPr algn="ctr"/>
                      <a:r>
                        <a:rPr lang="tr-TR" b="1" dirty="0"/>
                        <a:t>4</a:t>
                      </a:r>
                    </a:p>
                  </a:txBody>
                  <a:tcPr/>
                </a:tc>
                <a:extLst>
                  <a:ext uri="{0D108BD9-81ED-4DB2-BD59-A6C34878D82A}">
                    <a16:rowId xmlns:a16="http://schemas.microsoft.com/office/drawing/2014/main" val="417980365"/>
                  </a:ext>
                </a:extLst>
              </a:tr>
              <a:tr h="348159">
                <a:tc>
                  <a:txBody>
                    <a:bodyPr/>
                    <a:lstStyle/>
                    <a:p>
                      <a:endParaRPr lang="tr-TR" dirty="0"/>
                    </a:p>
                  </a:txBody>
                  <a:tcPr/>
                </a:tc>
                <a:tc>
                  <a:txBody>
                    <a:bodyPr/>
                    <a:lstStyle/>
                    <a:p>
                      <a:endParaRPr lang="tr-TR" dirty="0"/>
                    </a:p>
                  </a:txBody>
                  <a:tcPr/>
                </a:tc>
                <a:tc>
                  <a:txBody>
                    <a:bodyPr/>
                    <a:lstStyle/>
                    <a:p>
                      <a:endParaRPr lang="tr-TR" dirty="0"/>
                    </a:p>
                  </a:txBody>
                  <a:tcPr/>
                </a:tc>
                <a:tc>
                  <a:txBody>
                    <a:bodyPr/>
                    <a:lstStyle/>
                    <a:p>
                      <a:endParaRPr lang="tr-TR" dirty="0"/>
                    </a:p>
                  </a:txBody>
                  <a:tcPr/>
                </a:tc>
                <a:tc>
                  <a:txBody>
                    <a:bodyPr/>
                    <a:lstStyle/>
                    <a:p>
                      <a:endParaRPr lang="tr-TR" dirty="0"/>
                    </a:p>
                  </a:txBody>
                  <a:tcPr/>
                </a:tc>
                <a:extLst>
                  <a:ext uri="{0D108BD9-81ED-4DB2-BD59-A6C34878D82A}">
                    <a16:rowId xmlns:a16="http://schemas.microsoft.com/office/drawing/2014/main" val="972846962"/>
                  </a:ext>
                </a:extLst>
              </a:tr>
            </a:tbl>
          </a:graphicData>
        </a:graphic>
      </p:graphicFrame>
    </p:spTree>
    <p:extLst>
      <p:ext uri="{BB962C8B-B14F-4D97-AF65-F5344CB8AC3E}">
        <p14:creationId xmlns:p14="http://schemas.microsoft.com/office/powerpoint/2010/main" val="3357646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a:extLst>
              <a:ext uri="{FF2B5EF4-FFF2-40B4-BE49-F238E27FC236}">
                <a16:creationId xmlns:a16="http://schemas.microsoft.com/office/drawing/2014/main" id="{12ACEBC6-640A-A162-09FC-E5607DACDF32}"/>
              </a:ext>
            </a:extLst>
          </p:cNvPr>
          <p:cNvGraphicFramePr/>
          <p:nvPr>
            <p:extLst>
              <p:ext uri="{D42A27DB-BD31-4B8C-83A1-F6EECF244321}">
                <p14:modId xmlns:p14="http://schemas.microsoft.com/office/powerpoint/2010/main" val="2561309593"/>
              </p:ext>
            </p:extLst>
          </p:nvPr>
        </p:nvGraphicFramePr>
        <p:xfrm>
          <a:off x="1583140" y="682387"/>
          <a:ext cx="9921472" cy="5786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8871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74801" y="1640792"/>
            <a:ext cx="10244160" cy="4414513"/>
          </a:xfrm>
        </p:spPr>
        <p:txBody>
          <a:bodyPr>
            <a:normAutofit fontScale="92500" lnSpcReduction="20000"/>
          </a:bodyPr>
          <a:lstStyle/>
          <a:p>
            <a:pPr marL="0" indent="0">
              <a:buNone/>
            </a:pPr>
            <a:r>
              <a:rPr lang="tr-TR" sz="2000" i="1" dirty="0"/>
              <a:t>    Avukatlık stajını açıkta iken yapanlara iki, memuriyette iken yapanlara bir kademe ilerlemesi uygulanır </a:t>
            </a:r>
          </a:p>
          <a:p>
            <a:pPr marL="0" indent="0">
              <a:buNone/>
            </a:pPr>
            <a:r>
              <a:rPr lang="tr-TR" sz="2000" dirty="0"/>
              <a:t>    Bu kanun maddesi gereği, Hukuk fakültesi mezunları 4 yıl süreli yüksek öğrenimi bitirdiklerinden 9/1’den atanırlar ancak avukatlık stajını gördüğünü belgelendirenler 9/3’den atanır, memuriyetleri esnasında avukatlık stajını tamamladıklarında 9/2 ine yükseltilir.</a:t>
            </a:r>
          </a:p>
          <a:p>
            <a:pPr marL="0" indent="0">
              <a:buNone/>
            </a:pPr>
            <a:r>
              <a:rPr lang="tr-TR" sz="2000" dirty="0"/>
              <a:t>     Not: Avukatlık stajını açıkta iken yapanlara iki, memuriyette iken yapanlara bir kademe verilir.</a:t>
            </a:r>
          </a:p>
          <a:p>
            <a:pPr marL="0" indent="0">
              <a:buNone/>
            </a:pPr>
            <a:endParaRPr lang="tr-TR" dirty="0"/>
          </a:p>
          <a:p>
            <a:pPr marL="0" indent="0">
              <a:buNone/>
            </a:pPr>
            <a:endParaRPr lang="tr-TR" dirty="0"/>
          </a:p>
          <a:p>
            <a:pPr marL="0" indent="0">
              <a:buNone/>
            </a:pPr>
            <a:r>
              <a:rPr lang="tr-TR" dirty="0"/>
              <a:t>ÖRNEK:          ESKİ DURUMU       YENİ DURUMU</a:t>
            </a:r>
          </a:p>
          <a:p>
            <a:pPr marL="0" indent="0">
              <a:buNone/>
            </a:pPr>
            <a:r>
              <a:rPr lang="tr-TR" dirty="0"/>
              <a:t>                           0                              9/3   (Açıkta iken yapılan staj)</a:t>
            </a:r>
          </a:p>
          <a:p>
            <a:pPr marL="514350" indent="-514350">
              <a:buAutoNum type="arabicPlain" startAt="9"/>
            </a:pPr>
            <a:endParaRPr lang="tr-TR" dirty="0"/>
          </a:p>
          <a:p>
            <a:pPr marL="0" indent="0">
              <a:buNone/>
            </a:pPr>
            <a:r>
              <a:rPr lang="tr-TR" dirty="0"/>
              <a:t>                           0                              9/2   (Memuriyette iken yapılan staj)</a:t>
            </a:r>
          </a:p>
          <a:p>
            <a:pPr marL="0" indent="0">
              <a:buNone/>
            </a:pPr>
            <a:endParaRPr lang="tr-TR" dirty="0"/>
          </a:p>
          <a:p>
            <a:pPr marL="514350" indent="-514350">
              <a:buAutoNum type="arabicPlain" startAt="9"/>
            </a:pPr>
            <a:endParaRPr lang="tr-TR" dirty="0"/>
          </a:p>
        </p:txBody>
      </p:sp>
      <p:sp>
        <p:nvSpPr>
          <p:cNvPr id="6" name="Unvan 1">
            <a:extLst>
              <a:ext uri="{FF2B5EF4-FFF2-40B4-BE49-F238E27FC236}">
                <a16:creationId xmlns:a16="http://schemas.microsoft.com/office/drawing/2014/main" id="{31421E67-F0A6-EA97-71E1-B34114444F1D}"/>
              </a:ext>
            </a:extLst>
          </p:cNvPr>
          <p:cNvSpPr>
            <a:spLocks noGrp="1"/>
          </p:cNvSpPr>
          <p:nvPr>
            <p:ph type="title"/>
          </p:nvPr>
        </p:nvSpPr>
        <p:spPr>
          <a:xfrm>
            <a:off x="2356791" y="739121"/>
            <a:ext cx="7264880" cy="446955"/>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rmAutofit fontScale="90000"/>
          </a:bodyPr>
          <a:lstStyle/>
          <a:p>
            <a:pPr algn="ctr"/>
            <a:r>
              <a:rPr lang="tr-TR" sz="2400" b="1" dirty="0">
                <a:solidFill>
                  <a:schemeClr val="bg1"/>
                </a:solidFill>
              </a:rPr>
              <a:t>36.MADDENİN A/1 FIKRASI</a:t>
            </a:r>
          </a:p>
        </p:txBody>
      </p:sp>
    </p:spTree>
    <p:extLst>
      <p:ext uri="{BB962C8B-B14F-4D97-AF65-F5344CB8AC3E}">
        <p14:creationId xmlns:p14="http://schemas.microsoft.com/office/powerpoint/2010/main" val="3563432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63880" y="1546790"/>
            <a:ext cx="10109675" cy="4911160"/>
          </a:xfrm>
        </p:spPr>
        <p:txBody>
          <a:bodyPr>
            <a:normAutofit fontScale="92500" lnSpcReduction="20000"/>
          </a:bodyPr>
          <a:lstStyle/>
          <a:p>
            <a:pPr marL="0" indent="0" algn="just">
              <a:buNone/>
            </a:pPr>
            <a:r>
              <a:rPr lang="tr-TR" i="1" dirty="0">
                <a:cs typeface="Calibri" panose="020F0502020204030204" pitchFamily="34" charset="0"/>
              </a:rPr>
              <a:t> 	Dört yıl süreli yüksek öğrenimi bitirenlerden yüksek mühendis, mühendis, yüksek mimar, mimar sıfatını almış olanlar ile bunlardan öğretmenlik hizmetinde çalışanlar, Erkek Teknik Yüksek Öğretmen Okulu, Erkek Teknik Öğretmen Okulu ve Devlet Tatbiki Güzel Sanatlar Yüksek Okulu mezunları, İstanbul Devlet Güzel Sanatlar Akademisi ile uygulamalı Endüstri Sanatları Yüksek Okulu mezunları, Teknik Eğitim Fakültesi (Yüksek Teknik Öğretmen Okulu ve Güzel Sanatlar Fakültesi, İstanbul Devlet Tatbiki Güzel Sanatlar Yüksek Okulu) mezunları, öğrenimlerine göre tespit edilen giriş derece ve kademelerine </a:t>
            </a:r>
            <a:r>
              <a:rPr lang="tr-TR" b="1" i="1" dirty="0">
                <a:cs typeface="Calibri" panose="020F0502020204030204" pitchFamily="34" charset="0"/>
              </a:rPr>
              <a:t>bir derece verilir.</a:t>
            </a:r>
          </a:p>
          <a:p>
            <a:pPr marL="0" indent="0" algn="just">
              <a:buNone/>
            </a:pPr>
            <a:endParaRPr lang="tr-TR" dirty="0">
              <a:latin typeface="Corbel" panose="020B0503020204020204" pitchFamily="34" charset="0"/>
              <a:cs typeface="Calibri" panose="020F0502020204030204" pitchFamily="34" charset="0"/>
            </a:endParaRPr>
          </a:p>
          <a:p>
            <a:pPr marL="0" indent="0" algn="just">
              <a:buNone/>
            </a:pPr>
            <a:r>
              <a:rPr lang="tr-TR" dirty="0">
                <a:latin typeface="Corbel" panose="020B0503020204020204" pitchFamily="34" charset="0"/>
                <a:cs typeface="Calibri" panose="020F0502020204030204" pitchFamily="34" charset="0"/>
              </a:rPr>
              <a:t>	Bu hüküm kapsamında yer alan 4 yıl süreli yükseköğretimini bitirenler için giriş derece ve kademesi 8/1’den hizmete başlatılacaklardır. </a:t>
            </a:r>
          </a:p>
          <a:p>
            <a:pPr algn="just">
              <a:buFontTx/>
              <a:buChar char="-"/>
            </a:pPr>
            <a:r>
              <a:rPr lang="tr-TR" dirty="0">
                <a:latin typeface="Corbel" panose="020B0503020204020204" pitchFamily="34" charset="0"/>
                <a:cs typeface="Calibri" panose="020F0502020204030204" pitchFamily="34" charset="0"/>
              </a:rPr>
              <a:t>Kimyager sıfatına haiz olanlar, kimya mühendisi sayılmadığından bu fıkra kapsamından yararlandırılamazlar. </a:t>
            </a:r>
          </a:p>
          <a:p>
            <a:pPr marL="0" indent="0" algn="just">
              <a:buNone/>
            </a:pPr>
            <a:r>
              <a:rPr lang="tr-TR" dirty="0">
                <a:latin typeface="Corbel" panose="020B0503020204020204" pitchFamily="34" charset="0"/>
                <a:cs typeface="Calibri" panose="020F0502020204030204" pitchFamily="34" charset="0"/>
              </a:rPr>
              <a:t>        Hangi sınıftan atanırlarsa atansınlar 8/1’den atanırlar. </a:t>
            </a:r>
          </a:p>
          <a:p>
            <a:pPr marL="0" indent="0" algn="just">
              <a:buNone/>
            </a:pPr>
            <a:endParaRPr lang="tr-TR" dirty="0">
              <a:latin typeface="Corbel" panose="020B0503020204020204" pitchFamily="34" charset="0"/>
              <a:cs typeface="Calibri" panose="020F0502020204030204" pitchFamily="34" charset="0"/>
            </a:endParaRPr>
          </a:p>
          <a:p>
            <a:pPr marL="0" indent="0" algn="just">
              <a:buNone/>
            </a:pPr>
            <a:r>
              <a:rPr lang="tr-TR" dirty="0">
                <a:latin typeface="Corbel" panose="020B0503020204020204" pitchFamily="34" charset="0"/>
                <a:cs typeface="Calibri" panose="020F0502020204030204" pitchFamily="34" charset="0"/>
              </a:rPr>
              <a:t>                  ÖRNEK:</a:t>
            </a:r>
          </a:p>
          <a:p>
            <a:pPr marL="0" indent="0" algn="just">
              <a:buNone/>
            </a:pPr>
            <a:r>
              <a:rPr lang="tr-TR" dirty="0">
                <a:latin typeface="Corbel" panose="020B0503020204020204" pitchFamily="34" charset="0"/>
                <a:cs typeface="Calibri" panose="020F0502020204030204" pitchFamily="34" charset="0"/>
              </a:rPr>
              <a:t>                        GİRİŞ DERECE/KADEME       ATANMASI GEREKEN</a:t>
            </a:r>
          </a:p>
          <a:p>
            <a:pPr marL="0" indent="0" algn="just">
              <a:buNone/>
            </a:pPr>
            <a:r>
              <a:rPr lang="tr-TR" dirty="0">
                <a:latin typeface="Corbel" panose="020B0503020204020204" pitchFamily="34" charset="0"/>
                <a:cs typeface="Calibri" panose="020F0502020204030204" pitchFamily="34" charset="0"/>
              </a:rPr>
              <a:t>                                         9/1                                       8/1</a:t>
            </a:r>
          </a:p>
        </p:txBody>
      </p:sp>
      <p:sp>
        <p:nvSpPr>
          <p:cNvPr id="6" name="Unvan 1">
            <a:extLst>
              <a:ext uri="{FF2B5EF4-FFF2-40B4-BE49-F238E27FC236}">
                <a16:creationId xmlns:a16="http://schemas.microsoft.com/office/drawing/2014/main" id="{6503B38F-185E-E0E2-CF73-6CF9C36E15CA}"/>
              </a:ext>
            </a:extLst>
          </p:cNvPr>
          <p:cNvSpPr>
            <a:spLocks noGrp="1"/>
          </p:cNvSpPr>
          <p:nvPr>
            <p:ph type="title"/>
          </p:nvPr>
        </p:nvSpPr>
        <p:spPr>
          <a:xfrm>
            <a:off x="2356791" y="739121"/>
            <a:ext cx="7264880" cy="446955"/>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rmAutofit fontScale="90000"/>
          </a:bodyPr>
          <a:lstStyle/>
          <a:p>
            <a:pPr algn="ctr"/>
            <a:r>
              <a:rPr lang="tr-TR" sz="2400" b="1" dirty="0">
                <a:solidFill>
                  <a:schemeClr val="bg1"/>
                </a:solidFill>
              </a:rPr>
              <a:t>36.MADDENİN A/2 FIKRASI</a:t>
            </a:r>
          </a:p>
        </p:txBody>
      </p:sp>
    </p:spTree>
    <p:extLst>
      <p:ext uri="{BB962C8B-B14F-4D97-AF65-F5344CB8AC3E}">
        <p14:creationId xmlns:p14="http://schemas.microsoft.com/office/powerpoint/2010/main" val="2076772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98134" y="1625600"/>
            <a:ext cx="9171220" cy="4082991"/>
          </a:xfrm>
        </p:spPr>
        <p:txBody>
          <a:bodyPr>
            <a:normAutofit lnSpcReduction="10000"/>
          </a:bodyPr>
          <a:lstStyle/>
          <a:p>
            <a:pPr algn="just"/>
            <a:r>
              <a:rPr lang="tr-TR" b="1" i="1" dirty="0"/>
              <a:t>Beş yıl </a:t>
            </a:r>
            <a:r>
              <a:rPr lang="tr-TR" i="1" dirty="0"/>
              <a:t>ve daha fazla süreli yüksek öğrenimini bitirenlerden yüksek mühendis, mühendis, yüksek mimar, mimar sıfatını almış olanlar ile bunlardan eğitim ve öğretim hizmetinde çalışanlar öğrenimlerine göre tespit edilen giriş derece ve kademelerine </a:t>
            </a:r>
            <a:r>
              <a:rPr lang="tr-TR" b="1" i="1" dirty="0"/>
              <a:t>bir derece verilir.</a:t>
            </a:r>
          </a:p>
          <a:p>
            <a:pPr marL="0" indent="0" algn="just">
              <a:buNone/>
            </a:pPr>
            <a:endParaRPr lang="tr-TR" dirty="0"/>
          </a:p>
          <a:p>
            <a:pPr algn="just">
              <a:buFontTx/>
              <a:buChar char="-"/>
            </a:pPr>
            <a:r>
              <a:rPr lang="tr-TR" dirty="0"/>
              <a:t>Bu hüküm kapsamında yer alan unvanların diplomalarında beş yıl ve daha fazla süreli yükseköğrenim görmüş olmaları ibaresi yer almalıdır ancak hazırlık sınıfı buna dâhil değildir. </a:t>
            </a:r>
          </a:p>
          <a:p>
            <a:pPr algn="just">
              <a:buFontTx/>
              <a:buChar char="-"/>
            </a:pPr>
            <a:r>
              <a:rPr lang="tr-TR" dirty="0"/>
              <a:t>Bu hüküm kapsamında yer alanlar 8/2’den başlatılırlar. </a:t>
            </a:r>
          </a:p>
          <a:p>
            <a:endParaRPr lang="tr-TR" dirty="0"/>
          </a:p>
          <a:p>
            <a:pPr marL="0" indent="0">
              <a:buNone/>
            </a:pPr>
            <a:r>
              <a:rPr lang="tr-TR" dirty="0"/>
              <a:t>ÖRNEK:      GİRİŞ DERECE/KADEME         ATANMASI GEREKEN</a:t>
            </a:r>
          </a:p>
          <a:p>
            <a:pPr marL="0" indent="0">
              <a:buNone/>
            </a:pPr>
            <a:r>
              <a:rPr lang="tr-TR" dirty="0"/>
              <a:t>                                      9/2                                       8/2</a:t>
            </a:r>
          </a:p>
          <a:p>
            <a:pPr marL="0" indent="0">
              <a:buNone/>
            </a:pPr>
            <a:endParaRPr lang="tr-TR" dirty="0"/>
          </a:p>
        </p:txBody>
      </p:sp>
      <p:sp>
        <p:nvSpPr>
          <p:cNvPr id="6" name="Unvan 1">
            <a:extLst>
              <a:ext uri="{FF2B5EF4-FFF2-40B4-BE49-F238E27FC236}">
                <a16:creationId xmlns:a16="http://schemas.microsoft.com/office/drawing/2014/main" id="{6F2E670F-649D-5B65-0D12-7D2D8AE10CB6}"/>
              </a:ext>
            </a:extLst>
          </p:cNvPr>
          <p:cNvSpPr>
            <a:spLocks noGrp="1"/>
          </p:cNvSpPr>
          <p:nvPr>
            <p:ph type="title"/>
          </p:nvPr>
        </p:nvSpPr>
        <p:spPr>
          <a:xfrm>
            <a:off x="2356791" y="739121"/>
            <a:ext cx="7264880" cy="446955"/>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rmAutofit fontScale="90000"/>
          </a:bodyPr>
          <a:lstStyle/>
          <a:p>
            <a:pPr algn="ctr"/>
            <a:r>
              <a:rPr lang="tr-TR" sz="2400" b="1" dirty="0">
                <a:solidFill>
                  <a:schemeClr val="bg1"/>
                </a:solidFill>
              </a:rPr>
              <a:t>36.MADDENİN A/3 FIKRASI</a:t>
            </a:r>
          </a:p>
        </p:txBody>
      </p:sp>
    </p:spTree>
    <p:extLst>
      <p:ext uri="{BB962C8B-B14F-4D97-AF65-F5344CB8AC3E}">
        <p14:creationId xmlns:p14="http://schemas.microsoft.com/office/powerpoint/2010/main" val="1340699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40794" y="1390650"/>
            <a:ext cx="10101128" cy="5362846"/>
          </a:xfrm>
        </p:spPr>
        <p:txBody>
          <a:bodyPr>
            <a:normAutofit lnSpcReduction="10000"/>
          </a:bodyPr>
          <a:lstStyle/>
          <a:p>
            <a:pPr algn="just"/>
            <a:r>
              <a:rPr lang="tr-TR" i="1" dirty="0">
                <a:latin typeface="Corbel" panose="020B0503020204020204" pitchFamily="34" charset="0"/>
                <a:cs typeface="Segoe UI" panose="020B0502040204020203" pitchFamily="34" charset="0"/>
              </a:rPr>
              <a:t>  Teknik hizmetler sınıfında görev almak şartıyla jeolog, jeofizikçi, </a:t>
            </a:r>
            <a:r>
              <a:rPr lang="tr-TR" i="1" dirty="0" err="1">
                <a:latin typeface="Corbel" panose="020B0503020204020204" pitchFamily="34" charset="0"/>
                <a:cs typeface="Segoe UI" panose="020B0502040204020203" pitchFamily="34" charset="0"/>
              </a:rPr>
              <a:t>hidrojeolog</a:t>
            </a:r>
            <a:r>
              <a:rPr lang="tr-TR" i="1" dirty="0">
                <a:latin typeface="Corbel" panose="020B0503020204020204" pitchFamily="34" charset="0"/>
                <a:cs typeface="Segoe UI" panose="020B0502040204020203" pitchFamily="34" charset="0"/>
              </a:rPr>
              <a:t>, hidrolog, </a:t>
            </a:r>
            <a:r>
              <a:rPr lang="tr-TR" i="1" dirty="0" err="1">
                <a:latin typeface="Corbel" panose="020B0503020204020204" pitchFamily="34" charset="0"/>
                <a:cs typeface="Segoe UI" panose="020B0502040204020203" pitchFamily="34" charset="0"/>
              </a:rPr>
              <a:t>jeomorflog</a:t>
            </a:r>
            <a:r>
              <a:rPr lang="tr-TR" i="1" dirty="0">
                <a:latin typeface="Corbel" panose="020B0503020204020204" pitchFamily="34" charset="0"/>
                <a:cs typeface="Segoe UI" panose="020B0502040204020203" pitchFamily="34" charset="0"/>
              </a:rPr>
              <a:t>, kimyager, fizikçi, matematikçi, istatistikçi, </a:t>
            </a:r>
            <a:r>
              <a:rPr lang="tr-TR" i="1" dirty="0" err="1">
                <a:latin typeface="Corbel" panose="020B0503020204020204" pitchFamily="34" charset="0"/>
                <a:cs typeface="Segoe UI" panose="020B0502040204020203" pitchFamily="34" charset="0"/>
              </a:rPr>
              <a:t>yöneylemci</a:t>
            </a:r>
            <a:r>
              <a:rPr lang="tr-TR" i="1" dirty="0">
                <a:latin typeface="Corbel" panose="020B0503020204020204" pitchFamily="34" charset="0"/>
                <a:cs typeface="Segoe UI" panose="020B0502040204020203" pitchFamily="34" charset="0"/>
              </a:rPr>
              <a:t> (harekat araştırmacısı), matematiksel iktisatçı (Ekonometrici), Erkek Teknik Öğretmen Okulu mezunları, fen memurları, teknikerler ve yüksek teknikerler, tütün ve müskirat eksperleri, tarım alet ve makineleri Uzmanlık Yüksek Okulu mezunları ile benzeri fen bilimleri ve teknik bilimler lisansiyerleri, Mimarlık ve Mühendislik Fakültesi veya bölümlerinden mezun olan şehir plancısı, yüksek şehir plancısı, yüksek bölge plancısı, Gazi Üniversitesi Mesleki Eğitim Fakültesi Teknoloji Bölümü İş ve Teknik Anabilim Dalı mezunları, Ankara Üniversitesi Ziraat Fakültesi Ev Ekonomisi Yüksek Okulu mezunları, üniversitelerin arkeoloji ve sanat tarihi bölümlerinin prehistorya, protohistorya ve </a:t>
            </a:r>
            <a:r>
              <a:rPr lang="tr-TR" i="1" dirty="0" err="1">
                <a:latin typeface="Corbel" panose="020B0503020204020204" pitchFamily="34" charset="0"/>
                <a:cs typeface="Segoe UI" panose="020B0502040204020203" pitchFamily="34" charset="0"/>
              </a:rPr>
              <a:t>önasya</a:t>
            </a:r>
            <a:r>
              <a:rPr lang="tr-TR" i="1" dirty="0">
                <a:latin typeface="Corbel" panose="020B0503020204020204" pitchFamily="34" charset="0"/>
                <a:cs typeface="Segoe UI" panose="020B0502040204020203" pitchFamily="34" charset="0"/>
              </a:rPr>
              <a:t> arkeolojisi, klasik arkeoloji anabilim dallarından mezun olanlar öğrenimlerine göre tespit edilen giriş derece ve kademelerine </a:t>
            </a:r>
            <a:r>
              <a:rPr lang="tr-TR" b="1" i="1" dirty="0">
                <a:latin typeface="Corbel" panose="020B0503020204020204" pitchFamily="34" charset="0"/>
                <a:cs typeface="Segoe UI" panose="020B0502040204020203" pitchFamily="34" charset="0"/>
              </a:rPr>
              <a:t>bir derece verilir.</a:t>
            </a:r>
          </a:p>
          <a:p>
            <a:pPr algn="just"/>
            <a:r>
              <a:rPr lang="tr-TR" sz="2000" b="1" i="1" dirty="0">
                <a:latin typeface="Corbel" panose="020B0503020204020204" pitchFamily="34" charset="0"/>
              </a:rPr>
              <a:t>Bu madde de en önemli husus sınıf şartı öngörülmüş olmasıdır. </a:t>
            </a:r>
          </a:p>
          <a:p>
            <a:pPr algn="just"/>
            <a:r>
              <a:rPr lang="tr-TR" b="1" dirty="0">
                <a:latin typeface="Corbel" panose="020B0503020204020204" pitchFamily="34" charset="0"/>
              </a:rPr>
              <a:t>Teknik sınıfta görev yapıp iki yıllık MYO bitiren teknisyen unvanındaki bir personel unvan değişikliği yapılmaksızın bu kanun fıkrası </a:t>
            </a:r>
            <a:r>
              <a:rPr lang="tr-TR" b="1" dirty="0" err="1">
                <a:latin typeface="Corbel" panose="020B0503020204020204" pitchFamily="34" charset="0"/>
              </a:rPr>
              <a:t>fıkrası</a:t>
            </a:r>
            <a:r>
              <a:rPr lang="tr-TR" b="1" dirty="0">
                <a:latin typeface="Corbel" panose="020B0503020204020204" pitchFamily="34" charset="0"/>
              </a:rPr>
              <a:t> gereğince 1 derece verilir. Aynı diplomayı sunan Teknik Hizmetleri sınıfı dışındaki sınıfların intibakları yapılır fakat 1 derece ilerlemesi yapılmaz, unvan değişikliği ile yararlandırılır.</a:t>
            </a:r>
            <a:endParaRPr lang="tr-TR" b="1" dirty="0">
              <a:latin typeface="Corbel" panose="020B0503020204020204" pitchFamily="34" charset="0"/>
              <a:cs typeface="Segoe UI" panose="020B0502040204020203" pitchFamily="34" charset="0"/>
            </a:endParaRPr>
          </a:p>
          <a:p>
            <a:pPr marL="0" indent="0" algn="just">
              <a:buNone/>
            </a:pPr>
            <a:endParaRPr lang="tr-TR" dirty="0">
              <a:latin typeface="Corbel" panose="020B0503020204020204" pitchFamily="34" charset="0"/>
              <a:cs typeface="Segoe UI" panose="020B0502040204020203" pitchFamily="34" charset="0"/>
            </a:endParaRPr>
          </a:p>
          <a:p>
            <a:pPr marL="0" indent="0" algn="just">
              <a:buNone/>
            </a:pPr>
            <a:r>
              <a:rPr lang="tr-TR" dirty="0">
                <a:latin typeface="Corbel" panose="020B0503020204020204" pitchFamily="34" charset="0"/>
                <a:cs typeface="Segoe UI" panose="020B0502040204020203" pitchFamily="34" charset="0"/>
              </a:rPr>
              <a:t>ÖRNEK:           GİRİŞ DERECE/KADEME    ATANMASI GEREKEN</a:t>
            </a:r>
          </a:p>
          <a:p>
            <a:pPr marL="0" indent="0" algn="just">
              <a:buNone/>
            </a:pPr>
            <a:r>
              <a:rPr lang="tr-TR" dirty="0">
                <a:latin typeface="Corbel" panose="020B0503020204020204" pitchFamily="34" charset="0"/>
                <a:cs typeface="Segoe UI" panose="020B0502040204020203" pitchFamily="34" charset="0"/>
              </a:rPr>
              <a:t>                                        10/2                                   9/2</a:t>
            </a:r>
          </a:p>
        </p:txBody>
      </p:sp>
      <p:sp>
        <p:nvSpPr>
          <p:cNvPr id="6" name="Unvan 1">
            <a:extLst>
              <a:ext uri="{FF2B5EF4-FFF2-40B4-BE49-F238E27FC236}">
                <a16:creationId xmlns:a16="http://schemas.microsoft.com/office/drawing/2014/main" id="{C3AD3340-2B0D-B27D-CEF4-068E30FE05D1}"/>
              </a:ext>
            </a:extLst>
          </p:cNvPr>
          <p:cNvSpPr>
            <a:spLocks noGrp="1"/>
          </p:cNvSpPr>
          <p:nvPr>
            <p:ph type="title"/>
          </p:nvPr>
        </p:nvSpPr>
        <p:spPr>
          <a:xfrm>
            <a:off x="2356791" y="739121"/>
            <a:ext cx="7264880" cy="446955"/>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rmAutofit fontScale="90000"/>
          </a:bodyPr>
          <a:lstStyle/>
          <a:p>
            <a:pPr algn="ctr"/>
            <a:r>
              <a:rPr lang="tr-TR" sz="2400" b="1" dirty="0">
                <a:solidFill>
                  <a:schemeClr val="bg1"/>
                </a:solidFill>
              </a:rPr>
              <a:t>36.MADDENİN A/4 FIKRASI</a:t>
            </a:r>
          </a:p>
        </p:txBody>
      </p:sp>
    </p:spTree>
    <p:extLst>
      <p:ext uri="{BB962C8B-B14F-4D97-AF65-F5344CB8AC3E}">
        <p14:creationId xmlns:p14="http://schemas.microsoft.com/office/powerpoint/2010/main" val="542198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8" name="Rectangle 53">
            <a:extLst>
              <a:ext uri="{FF2B5EF4-FFF2-40B4-BE49-F238E27FC236}">
                <a16:creationId xmlns:a16="http://schemas.microsoft.com/office/drawing/2014/main" id="{CD306B45-25EE-434D-ABA9-A27B79320C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436438-F69B-169B-49E0-97BDE2147E75}"/>
              </a:ext>
            </a:extLst>
          </p:cNvPr>
          <p:cNvSpPr>
            <a:spLocks noGrp="1"/>
          </p:cNvSpPr>
          <p:nvPr>
            <p:ph type="title"/>
          </p:nvPr>
        </p:nvSpPr>
        <p:spPr>
          <a:xfrm>
            <a:off x="313086" y="3451165"/>
            <a:ext cx="4216056" cy="2442622"/>
          </a:xfrm>
        </p:spPr>
        <p:txBody>
          <a:bodyPr anchor="ctr">
            <a:noAutofit/>
          </a:bodyPr>
          <a:lstStyle/>
          <a:p>
            <a:pPr algn="ctr"/>
            <a:r>
              <a:rPr lang="tr-TR" sz="2800" b="1" dirty="0">
                <a:solidFill>
                  <a:srgbClr val="0070C0"/>
                </a:solidFill>
              </a:rPr>
              <a:t>İNTİBAK </a:t>
            </a:r>
            <a:br>
              <a:rPr lang="tr-TR" sz="2800" b="1" dirty="0">
                <a:solidFill>
                  <a:srgbClr val="0070C0"/>
                </a:solidFill>
              </a:rPr>
            </a:br>
            <a:r>
              <a:rPr lang="tr-TR" sz="2800" b="1" dirty="0">
                <a:solidFill>
                  <a:srgbClr val="0070C0"/>
                </a:solidFill>
              </a:rPr>
              <a:t>VE </a:t>
            </a:r>
            <a:br>
              <a:rPr lang="tr-TR" sz="2800" b="1" dirty="0">
                <a:solidFill>
                  <a:srgbClr val="0070C0"/>
                </a:solidFill>
              </a:rPr>
            </a:br>
            <a:r>
              <a:rPr lang="tr-TR" sz="2800" b="1" dirty="0">
                <a:solidFill>
                  <a:srgbClr val="0070C0"/>
                </a:solidFill>
              </a:rPr>
              <a:t>TERFİ İLE İLGİLİ KONU BAŞLIKLARI </a:t>
            </a:r>
            <a:br>
              <a:rPr lang="tr-TR" sz="2800" b="1" dirty="0">
                <a:solidFill>
                  <a:srgbClr val="0070C0"/>
                </a:solidFill>
              </a:rPr>
            </a:br>
            <a:r>
              <a:rPr lang="tr-TR" sz="2800" b="1" dirty="0">
                <a:solidFill>
                  <a:srgbClr val="0070C0"/>
                </a:solidFill>
              </a:rPr>
              <a:t>VE AÇIKLAMALAR</a:t>
            </a:r>
            <a:r>
              <a:rPr lang="tr-TR" sz="2400" dirty="0">
                <a:solidFill>
                  <a:schemeClr val="tx2">
                    <a:lumMod val="75000"/>
                  </a:schemeClr>
                </a:solidFill>
              </a:rPr>
              <a:t/>
            </a:r>
            <a:br>
              <a:rPr lang="tr-TR" sz="2400" dirty="0">
                <a:solidFill>
                  <a:schemeClr val="tx2">
                    <a:lumMod val="75000"/>
                  </a:schemeClr>
                </a:solidFill>
              </a:rPr>
            </a:br>
            <a:endParaRPr lang="tr-TR" sz="2400" dirty="0">
              <a:solidFill>
                <a:schemeClr val="tx2">
                  <a:lumMod val="75000"/>
                </a:schemeClr>
              </a:solidFill>
            </a:endParaRPr>
          </a:p>
        </p:txBody>
      </p:sp>
      <p:sp>
        <p:nvSpPr>
          <p:cNvPr id="89" name="Rectangle 55">
            <a:extLst>
              <a:ext uri="{FF2B5EF4-FFF2-40B4-BE49-F238E27FC236}">
                <a16:creationId xmlns:a16="http://schemas.microsoft.com/office/drawing/2014/main" id="{0A42F85E-4939-431E-8B4A-EC07C8E0AB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90" name="Straight Connector 57">
            <a:extLst>
              <a:ext uri="{FF2B5EF4-FFF2-40B4-BE49-F238E27FC236}">
                <a16:creationId xmlns:a16="http://schemas.microsoft.com/office/drawing/2014/main" id="{27EBB3F9-D6F7-4F6A-8843-9FEBA15E496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5D2B17EF-74EB-4C33-B2E2-8E727B2E7D6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61"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62"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63"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64"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65"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66"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67"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68"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69"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70"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71"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91"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Content Placeholder 2">
            <a:extLst>
              <a:ext uri="{FF2B5EF4-FFF2-40B4-BE49-F238E27FC236}">
                <a16:creationId xmlns:a16="http://schemas.microsoft.com/office/drawing/2014/main" id="{2FD51A0B-3E3E-A9DC-E67E-225825E54B3C}"/>
              </a:ext>
            </a:extLst>
          </p:cNvPr>
          <p:cNvSpPr>
            <a:spLocks noGrp="1"/>
          </p:cNvSpPr>
          <p:nvPr>
            <p:ph idx="1"/>
          </p:nvPr>
        </p:nvSpPr>
        <p:spPr>
          <a:xfrm>
            <a:off x="5049063" y="1099394"/>
            <a:ext cx="6455549" cy="5165939"/>
          </a:xfrm>
        </p:spPr>
        <p:txBody>
          <a:bodyPr anchor="ctr">
            <a:normAutofit/>
          </a:bodyPr>
          <a:lstStyle/>
          <a:p>
            <a:r>
              <a:rPr lang="tr-TR" sz="2400" dirty="0">
                <a:solidFill>
                  <a:schemeClr val="tx2">
                    <a:lumMod val="75000"/>
                  </a:schemeClr>
                </a:solidFill>
              </a:rPr>
              <a:t>Öğrenim Değerlendirmeleri</a:t>
            </a:r>
          </a:p>
          <a:p>
            <a:r>
              <a:rPr lang="tr-TR" sz="2400" dirty="0">
                <a:solidFill>
                  <a:schemeClr val="tx2">
                    <a:lumMod val="75000"/>
                  </a:schemeClr>
                </a:solidFill>
              </a:rPr>
              <a:t>Asalet Tasdiki</a:t>
            </a:r>
          </a:p>
          <a:p>
            <a:r>
              <a:rPr lang="tr-TR" sz="2400" dirty="0">
                <a:solidFill>
                  <a:schemeClr val="tx2">
                    <a:lumMod val="75000"/>
                  </a:schemeClr>
                </a:solidFill>
              </a:rPr>
              <a:t>Hizmet Birleştirme </a:t>
            </a:r>
          </a:p>
          <a:p>
            <a:r>
              <a:rPr lang="tr-TR" sz="2400" dirty="0">
                <a:solidFill>
                  <a:schemeClr val="tx2">
                    <a:lumMod val="75000"/>
                  </a:schemeClr>
                </a:solidFill>
              </a:rPr>
              <a:t>Ücretsiz İzin</a:t>
            </a:r>
          </a:p>
          <a:p>
            <a:r>
              <a:rPr lang="tr-TR" sz="2400" dirty="0">
                <a:solidFill>
                  <a:schemeClr val="tx2">
                    <a:lumMod val="75000"/>
                  </a:schemeClr>
                </a:solidFill>
              </a:rPr>
              <a:t>Askerlik Hizmeti</a:t>
            </a:r>
          </a:p>
          <a:p>
            <a:r>
              <a:rPr lang="tr-TR" sz="2400" dirty="0">
                <a:solidFill>
                  <a:schemeClr val="tx2">
                    <a:lumMod val="75000"/>
                  </a:schemeClr>
                </a:solidFill>
              </a:rPr>
              <a:t>Derece-Kademe Yükselmesi</a:t>
            </a:r>
          </a:p>
          <a:p>
            <a:r>
              <a:rPr lang="tr-TR" sz="2400" dirty="0">
                <a:solidFill>
                  <a:schemeClr val="tx2">
                    <a:lumMod val="75000"/>
                  </a:schemeClr>
                </a:solidFill>
              </a:rPr>
              <a:t>Kalkınmada öncelikli Yöre</a:t>
            </a:r>
          </a:p>
          <a:p>
            <a:r>
              <a:rPr lang="tr-TR" sz="2400" dirty="0">
                <a:solidFill>
                  <a:srgbClr val="766F54">
                    <a:lumMod val="75000"/>
                  </a:srgbClr>
                </a:solidFill>
              </a:rPr>
              <a:t>8 yıl Terfi</a:t>
            </a:r>
          </a:p>
          <a:p>
            <a:r>
              <a:rPr lang="tr-TR" sz="2400" dirty="0">
                <a:solidFill>
                  <a:schemeClr val="tx2">
                    <a:lumMod val="75000"/>
                  </a:schemeClr>
                </a:solidFill>
              </a:rPr>
              <a:t>37. madde Uygulanması</a:t>
            </a:r>
          </a:p>
        </p:txBody>
      </p:sp>
      <p:sp>
        <p:nvSpPr>
          <p:cNvPr id="4" name="Metin kutusu 3">
            <a:extLst>
              <a:ext uri="{FF2B5EF4-FFF2-40B4-BE49-F238E27FC236}">
                <a16:creationId xmlns:a16="http://schemas.microsoft.com/office/drawing/2014/main" id="{1206F871-3A72-F672-F929-B00D09DFF80F}"/>
              </a:ext>
            </a:extLst>
          </p:cNvPr>
          <p:cNvSpPr txBox="1"/>
          <p:nvPr/>
        </p:nvSpPr>
        <p:spPr>
          <a:xfrm>
            <a:off x="5299368" y="576174"/>
            <a:ext cx="1360739" cy="523220"/>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tr-TR" sz="2800" b="1" dirty="0">
                <a:solidFill>
                  <a:schemeClr val="bg1"/>
                </a:solidFill>
                <a:effectLst>
                  <a:outerShdw blurRad="38100" dist="38100" dir="2700000" algn="tl">
                    <a:srgbClr val="000000">
                      <a:alpha val="43137"/>
                    </a:srgbClr>
                  </a:outerShdw>
                </a:effectLst>
              </a:rPr>
              <a:t>İÇERİK </a:t>
            </a:r>
          </a:p>
        </p:txBody>
      </p:sp>
      <p:pic>
        <p:nvPicPr>
          <p:cNvPr id="5" name="Resim 4">
            <a:extLst>
              <a:ext uri="{FF2B5EF4-FFF2-40B4-BE49-F238E27FC236}">
                <a16:creationId xmlns:a16="http://schemas.microsoft.com/office/drawing/2014/main" id="{587E6F8C-EAFA-D924-47C1-F7767D751AA4}"/>
              </a:ext>
            </a:extLst>
          </p:cNvPr>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823456" y="433017"/>
            <a:ext cx="2877628" cy="2877628"/>
          </a:xfrm>
          <a:prstGeom prst="rect">
            <a:avLst/>
          </a:prstGeom>
        </p:spPr>
      </p:pic>
    </p:spTree>
    <p:extLst>
      <p:ext uri="{BB962C8B-B14F-4D97-AF65-F5344CB8AC3E}">
        <p14:creationId xmlns:p14="http://schemas.microsoft.com/office/powerpoint/2010/main" val="1416919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56791" y="739121"/>
            <a:ext cx="7264880" cy="446955"/>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rmAutofit fontScale="90000"/>
          </a:bodyPr>
          <a:lstStyle/>
          <a:p>
            <a:pPr algn="ctr"/>
            <a:r>
              <a:rPr lang="tr-TR" sz="2400" b="1" dirty="0">
                <a:solidFill>
                  <a:schemeClr val="bg1"/>
                </a:solidFill>
              </a:rPr>
              <a:t>36.MADDENİN A/5 FIKRASI</a:t>
            </a:r>
          </a:p>
        </p:txBody>
      </p:sp>
      <p:sp>
        <p:nvSpPr>
          <p:cNvPr id="3" name="İçerik Yer Tutucusu 2"/>
          <p:cNvSpPr>
            <a:spLocks noGrp="1"/>
          </p:cNvSpPr>
          <p:nvPr>
            <p:ph idx="1"/>
          </p:nvPr>
        </p:nvSpPr>
        <p:spPr>
          <a:xfrm>
            <a:off x="1364776" y="1514901"/>
            <a:ext cx="10389074" cy="5087628"/>
          </a:xfrm>
        </p:spPr>
        <p:txBody>
          <a:bodyPr>
            <a:normAutofit fontScale="92500" lnSpcReduction="10000"/>
          </a:bodyPr>
          <a:lstStyle/>
          <a:p>
            <a:pPr marL="0" indent="0" algn="just">
              <a:buNone/>
            </a:pPr>
            <a:r>
              <a:rPr lang="tr-TR" i="1" dirty="0"/>
              <a:t>Dört yıl ve daha fazla süreli yüksek öğrenim görenlerden </a:t>
            </a:r>
            <a:r>
              <a:rPr lang="tr-TR" b="1" i="1" dirty="0"/>
              <a:t>tabip, diş tabibi, veteriner hekim, eczacı</a:t>
            </a:r>
            <a:r>
              <a:rPr lang="tr-TR" i="1" dirty="0"/>
              <a:t> ile benzeri sağlık bilimleri lisansiyerleri (Hayvan sağlığı dahil) Biyolog unvanına sahip akademik personel giriş derece ve kademelerine bir derece eklenmek suretiyle bulunacak derece ve kademelerden hizmete alınırlar.</a:t>
            </a:r>
          </a:p>
          <a:p>
            <a:pPr marL="0" indent="0" algn="just">
              <a:buNone/>
            </a:pPr>
            <a:endParaRPr lang="tr-TR" dirty="0"/>
          </a:p>
          <a:p>
            <a:pPr algn="just"/>
            <a:r>
              <a:rPr lang="tr-TR" b="1" i="1" dirty="0"/>
              <a:t>Bu hüküm kapsamında yer alan 4 yıl süreli yükseköğretimini bitirenler için giriş derece ve kademesi 8/1’den hizmete başlatılacaklardır. </a:t>
            </a:r>
          </a:p>
          <a:p>
            <a:pPr algn="just"/>
            <a:r>
              <a:rPr lang="tr-TR" dirty="0"/>
              <a:t>Hemşire, Sosyal Hizmet Uzmanı, Sağlık İdaresi Yüksek Okulu Mezunları, Ev Ekonomisi Yüksekokulu Çocuk Gelişimi ve Eğitimi Bölümü, Biyolog, Psikolog unvanları da bu maddeden yararlandırılmaktadır. </a:t>
            </a:r>
          </a:p>
          <a:p>
            <a:pPr algn="just"/>
            <a:endParaRPr lang="tr-TR" dirty="0"/>
          </a:p>
          <a:p>
            <a:pPr marL="0" indent="0" algn="just">
              <a:buNone/>
            </a:pPr>
            <a:r>
              <a:rPr lang="tr-TR" dirty="0"/>
              <a:t>  </a:t>
            </a:r>
            <a:r>
              <a:rPr lang="tr-TR" b="1" dirty="0"/>
              <a:t>ÖRNEK          GİRİŞ DERECE VE KADEMESİ       ATANMASI GEREKEN</a:t>
            </a:r>
          </a:p>
          <a:p>
            <a:pPr marL="0" indent="0" algn="just">
              <a:buNone/>
            </a:pPr>
            <a:r>
              <a:rPr lang="tr-TR" dirty="0"/>
              <a:t>  Biyolog                                 9/1                                            8/1</a:t>
            </a:r>
          </a:p>
          <a:p>
            <a:pPr marL="0" indent="0" algn="just">
              <a:buNone/>
            </a:pPr>
            <a:r>
              <a:rPr lang="tr-TR" dirty="0"/>
              <a:t>  Veteriner Hekim                  9/2                                            8/2</a:t>
            </a:r>
          </a:p>
          <a:p>
            <a:pPr marL="0" indent="0" algn="just">
              <a:buNone/>
            </a:pPr>
            <a:r>
              <a:rPr lang="tr-TR" dirty="0"/>
              <a:t>  Tabip-Daire Tabibi              9/3                                            8/3</a:t>
            </a:r>
          </a:p>
          <a:p>
            <a:pPr marL="0" indent="0" algn="just">
              <a:buNone/>
            </a:pPr>
            <a:r>
              <a:rPr lang="tr-TR" dirty="0"/>
              <a:t>  </a:t>
            </a:r>
          </a:p>
          <a:p>
            <a:pPr marL="0" indent="0" algn="just">
              <a:buNone/>
            </a:pPr>
            <a:endParaRPr lang="tr-TR" dirty="0"/>
          </a:p>
        </p:txBody>
      </p:sp>
    </p:spTree>
    <p:extLst>
      <p:ext uri="{BB962C8B-B14F-4D97-AF65-F5344CB8AC3E}">
        <p14:creationId xmlns:p14="http://schemas.microsoft.com/office/powerpoint/2010/main" val="3469316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16012" y="802257"/>
            <a:ext cx="6951838" cy="684711"/>
          </a:xfrm>
        </p:spPr>
        <p:style>
          <a:lnRef idx="0">
            <a:schemeClr val="accent3"/>
          </a:lnRef>
          <a:fillRef idx="3">
            <a:schemeClr val="accent3"/>
          </a:fillRef>
          <a:effectRef idx="3">
            <a:schemeClr val="accent3"/>
          </a:effectRef>
          <a:fontRef idx="minor">
            <a:schemeClr val="lt1"/>
          </a:fontRef>
        </p:style>
        <p:txBody>
          <a:bodyPr>
            <a:noAutofit/>
          </a:bodyPr>
          <a:lstStyle/>
          <a:p>
            <a:pPr algn="ctr"/>
            <a:r>
              <a:rPr lang="tr-TR" sz="2400" b="1" dirty="0">
                <a:solidFill>
                  <a:schemeClr val="bg1"/>
                </a:solidFill>
              </a:rPr>
              <a:t>36.MADDENİN A/6. FIKRASININ (a) BENDİ </a:t>
            </a:r>
            <a:r>
              <a:rPr lang="tr-TR" sz="3200" b="1" dirty="0">
                <a:solidFill>
                  <a:srgbClr val="FF0000"/>
                </a:solidFill>
              </a:rPr>
              <a:t>* </a:t>
            </a:r>
            <a:endParaRPr lang="tr-TR" sz="2400" b="1" dirty="0">
              <a:solidFill>
                <a:srgbClr val="FF0000"/>
              </a:solidFill>
            </a:endParaRPr>
          </a:p>
        </p:txBody>
      </p:sp>
      <p:sp>
        <p:nvSpPr>
          <p:cNvPr id="3" name="İçerik Yer Tutucusu 2"/>
          <p:cNvSpPr>
            <a:spLocks noGrp="1"/>
          </p:cNvSpPr>
          <p:nvPr>
            <p:ph idx="1"/>
          </p:nvPr>
        </p:nvSpPr>
        <p:spPr>
          <a:xfrm>
            <a:off x="1099127" y="1773382"/>
            <a:ext cx="10917381" cy="4994887"/>
          </a:xfrm>
        </p:spPr>
        <p:txBody>
          <a:bodyPr>
            <a:normAutofit/>
          </a:bodyPr>
          <a:lstStyle/>
          <a:p>
            <a:pPr algn="just"/>
            <a:r>
              <a:rPr lang="tr-TR" sz="2000" i="1" dirty="0">
                <a:cs typeface="Segoe UI" panose="020B0502040204020203" pitchFamily="34" charset="0"/>
              </a:rPr>
              <a:t>  Lise ve dengi okul mezunu olup, özel kanunları gereğince sınava tabi tutularak orta dereceli okul öğretmenliği ehliyetini alanlar ve eğitim müfettişliği unvanını kazananlar, mesleki ve teknik öğretim okulları meslek, atelye veya kurs öğretmenliğinde görevlendirilenler ile özel kanunlarına ya da özel kanunların verdiği izne dayanılarak orta dereceli okul öğretmenliğine atananlar 11 inci derecenin birinci kademesinden hizmete alınırlar.</a:t>
            </a:r>
          </a:p>
          <a:p>
            <a:pPr marL="0" indent="0" algn="just">
              <a:buNone/>
            </a:pPr>
            <a:r>
              <a:rPr lang="tr-TR" dirty="0">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4095341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64183" y="675565"/>
            <a:ext cx="5507279" cy="522514"/>
          </a:xfrm>
        </p:spPr>
        <p:style>
          <a:lnRef idx="0">
            <a:schemeClr val="accent3"/>
          </a:lnRef>
          <a:fillRef idx="3">
            <a:schemeClr val="accent3"/>
          </a:fillRef>
          <a:effectRef idx="3">
            <a:schemeClr val="accent3"/>
          </a:effectRef>
          <a:fontRef idx="minor">
            <a:schemeClr val="lt1"/>
          </a:fontRef>
        </p:style>
        <p:txBody>
          <a:bodyPr>
            <a:normAutofit/>
          </a:bodyPr>
          <a:lstStyle/>
          <a:p>
            <a:pPr algn="ctr"/>
            <a:r>
              <a:rPr lang="tr-TR" sz="2800" b="1" dirty="0">
                <a:solidFill>
                  <a:schemeClr val="bg1"/>
                </a:solidFill>
              </a:rPr>
              <a:t>36.MADDENİN 6/b FIKRASI</a:t>
            </a:r>
          </a:p>
        </p:txBody>
      </p:sp>
      <p:sp>
        <p:nvSpPr>
          <p:cNvPr id="3" name="İçerik Yer Tutucusu 2"/>
          <p:cNvSpPr>
            <a:spLocks noGrp="1"/>
          </p:cNvSpPr>
          <p:nvPr>
            <p:ph idx="1"/>
          </p:nvPr>
        </p:nvSpPr>
        <p:spPr>
          <a:xfrm>
            <a:off x="1337481" y="1405719"/>
            <a:ext cx="10789204" cy="5199796"/>
          </a:xfrm>
        </p:spPr>
        <p:txBody>
          <a:bodyPr>
            <a:normAutofit fontScale="62500" lnSpcReduction="20000"/>
          </a:bodyPr>
          <a:lstStyle/>
          <a:p>
            <a:pPr marL="0" indent="0" algn="just">
              <a:buNone/>
            </a:pPr>
            <a:r>
              <a:rPr lang="tr-TR" sz="2900" i="1" dirty="0"/>
              <a:t>      Ortaokul ve dengi, lise ve dengi okulların, normal öğrenim süresinden fazla olması halinde, başarılı her öğrenim yılı için bir kademe ilerlemesi uygulanır. </a:t>
            </a:r>
            <a:r>
              <a:rPr lang="tr-TR" sz="2900" b="1" i="1" dirty="0"/>
              <a:t>Bunlardan teknik öğretim okulları mezunlarına, meslekleri ile ilgili görevlerde çalışmaları halinde ayrıca bir kademe ilerlemesi daha verilir. </a:t>
            </a:r>
          </a:p>
          <a:p>
            <a:pPr marL="0" indent="0" algn="just">
              <a:buNone/>
            </a:pPr>
            <a:r>
              <a:rPr lang="tr-TR" sz="2900" dirty="0"/>
              <a:t>Hükmü gereği:</a:t>
            </a:r>
          </a:p>
          <a:p>
            <a:pPr marL="0" indent="0" algn="just">
              <a:buNone/>
            </a:pPr>
            <a:r>
              <a:rPr lang="tr-TR" sz="2900" dirty="0"/>
              <a:t>Hazırlık sınıfını okuyarak mezun olan memurlar, memuriyete ilk atanmaları sırasında başlangıç derece ve kademelerine bir kademe ilave edilerek memuriyete başlatılırlar.</a:t>
            </a:r>
          </a:p>
          <a:p>
            <a:pPr algn="just">
              <a:buFont typeface="Wingdings" panose="05000000000000000000" pitchFamily="2" charset="2"/>
              <a:buChar char="ü"/>
            </a:pPr>
            <a:r>
              <a:rPr lang="tr-TR" sz="2900" dirty="0"/>
              <a:t>Ortaokul ve dengi okullarla, lise ve dengi okulların hazırlık sınıfları bu kapsama dâhildir. </a:t>
            </a:r>
          </a:p>
          <a:p>
            <a:pPr algn="just">
              <a:buFont typeface="Wingdings" panose="05000000000000000000" pitchFamily="2" charset="2"/>
              <a:buChar char="ü"/>
            </a:pPr>
            <a:r>
              <a:rPr lang="tr-TR" sz="2900" dirty="0"/>
              <a:t>Yükseköğrenim sırasında görülen hazırlık sınıfları bu fıkra kapsamında değildir. </a:t>
            </a:r>
          </a:p>
          <a:p>
            <a:pPr algn="just">
              <a:buFont typeface="Wingdings" panose="05000000000000000000" pitchFamily="2" charset="2"/>
              <a:buChar char="ü"/>
            </a:pPr>
            <a:endParaRPr lang="tr-TR" sz="2900" dirty="0"/>
          </a:p>
          <a:p>
            <a:pPr marL="0" indent="0" algn="just">
              <a:buNone/>
            </a:pPr>
            <a:r>
              <a:rPr lang="tr-TR" sz="2900" b="1" dirty="0"/>
              <a:t>NOT: </a:t>
            </a:r>
            <a:r>
              <a:rPr lang="tr-TR" sz="2900" dirty="0"/>
              <a:t>2005-2006 eğitim öğretim yılından itibaren tüm liselerin normal eğitim süresi 4 yıla çıkarıldığından 2009 yılı ve sonrası mezun olanlar bu fıkra hükmünden yararlandırılamayacaktır.</a:t>
            </a:r>
          </a:p>
          <a:p>
            <a:pPr marL="0" indent="0" algn="just">
              <a:buNone/>
            </a:pPr>
            <a:endParaRPr lang="tr-TR" dirty="0"/>
          </a:p>
          <a:p>
            <a:pPr marL="0" indent="0" algn="just">
              <a:buNone/>
            </a:pPr>
            <a:r>
              <a:rPr lang="tr-TR" sz="2900" dirty="0"/>
              <a:t>ÖRNEK         GİRİŞ DERECE/KADEME             ATANMASI GEREKEN</a:t>
            </a:r>
          </a:p>
          <a:p>
            <a:pPr marL="0" indent="0" algn="just">
              <a:buNone/>
            </a:pPr>
            <a:r>
              <a:rPr lang="tr-TR" sz="2900" dirty="0"/>
              <a:t>                                        12/2                                          12/3</a:t>
            </a:r>
          </a:p>
          <a:p>
            <a:pPr marL="0" indent="0" algn="just">
              <a:buNone/>
            </a:pPr>
            <a:r>
              <a:rPr lang="tr-TR" sz="2900" b="1" i="1" dirty="0"/>
              <a:t>Not: </a:t>
            </a:r>
            <a:r>
              <a:rPr lang="tr-TR" sz="2900" i="1" dirty="0"/>
              <a:t>Hazırlık Sınıfı Danıştay Kararına göre veriliyor.</a:t>
            </a:r>
          </a:p>
        </p:txBody>
      </p:sp>
    </p:spTree>
    <p:extLst>
      <p:ext uri="{BB962C8B-B14F-4D97-AF65-F5344CB8AC3E}">
        <p14:creationId xmlns:p14="http://schemas.microsoft.com/office/powerpoint/2010/main" val="220335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7" y="709302"/>
            <a:ext cx="4774032" cy="743483"/>
          </a:xfrm>
        </p:spPr>
        <p:style>
          <a:lnRef idx="0">
            <a:schemeClr val="accent3"/>
          </a:lnRef>
          <a:fillRef idx="3">
            <a:schemeClr val="accent3"/>
          </a:fillRef>
          <a:effectRef idx="3">
            <a:schemeClr val="accent3"/>
          </a:effectRef>
          <a:fontRef idx="minor">
            <a:schemeClr val="lt1"/>
          </a:fontRef>
        </p:style>
        <p:txBody>
          <a:bodyPr>
            <a:normAutofit/>
          </a:bodyPr>
          <a:lstStyle/>
          <a:p>
            <a:pPr algn="ctr"/>
            <a:r>
              <a:rPr lang="tr-TR" sz="2400" b="1" dirty="0">
                <a:solidFill>
                  <a:schemeClr val="bg1"/>
                </a:solidFill>
              </a:rPr>
              <a:t>36.MADDENİN A/7 FIKRASI </a:t>
            </a:r>
            <a:r>
              <a:rPr lang="tr-TR" sz="3200" b="1" dirty="0">
                <a:solidFill>
                  <a:schemeClr val="bg1"/>
                </a:solidFill>
              </a:rPr>
              <a:t> *</a:t>
            </a:r>
            <a:endParaRPr lang="tr-TR" sz="2400" b="1" dirty="0">
              <a:solidFill>
                <a:schemeClr val="bg1"/>
              </a:solidFill>
            </a:endParaRPr>
          </a:p>
        </p:txBody>
      </p:sp>
      <p:sp>
        <p:nvSpPr>
          <p:cNvPr id="3" name="İçerik Yer Tutucusu 2"/>
          <p:cNvSpPr>
            <a:spLocks noGrp="1"/>
          </p:cNvSpPr>
          <p:nvPr>
            <p:ph idx="1"/>
          </p:nvPr>
        </p:nvSpPr>
        <p:spPr>
          <a:xfrm>
            <a:off x="1320801" y="1572427"/>
            <a:ext cx="10446326" cy="4375446"/>
          </a:xfrm>
        </p:spPr>
        <p:txBody>
          <a:bodyPr>
            <a:normAutofit/>
          </a:bodyPr>
          <a:lstStyle/>
          <a:p>
            <a:pPr marL="0" indent="0" algn="just">
              <a:buNone/>
            </a:pPr>
            <a:r>
              <a:rPr lang="tr-TR" sz="2800" i="1" dirty="0"/>
              <a:t>   </a:t>
            </a:r>
            <a:r>
              <a:rPr lang="tr-TR" sz="2000" i="1" dirty="0"/>
              <a:t>Kurumlarınca açılan ve bir kısım görevlere atanmada kanuni nitelik olarak şart koşulan kursları, memurluğa girmeden önce başarı ile bitirenler hakkında bu meslekleri ile ilgili görevlerde çalışmış olmak ve 3 kademeyi geçmemek şartıyla, bu kurslarda geçirdikleri başarılı sürelerin her yılı için bir kademe ilerlemesi uygulanır. </a:t>
            </a:r>
          </a:p>
          <a:p>
            <a:endParaRPr lang="tr-TR" sz="3300" dirty="0"/>
          </a:p>
          <a:p>
            <a:pPr marL="0" indent="0">
              <a:buNone/>
            </a:pPr>
            <a:r>
              <a:rPr lang="tr-TR" sz="3300" dirty="0"/>
              <a:t> </a:t>
            </a:r>
          </a:p>
          <a:p>
            <a:pPr marL="0" indent="0">
              <a:buNone/>
            </a:pPr>
            <a:r>
              <a:rPr lang="tr-TR" dirty="0"/>
              <a:t>                                                                                 </a:t>
            </a:r>
          </a:p>
        </p:txBody>
      </p:sp>
    </p:spTree>
    <p:extLst>
      <p:ext uri="{BB962C8B-B14F-4D97-AF65-F5344CB8AC3E}">
        <p14:creationId xmlns:p14="http://schemas.microsoft.com/office/powerpoint/2010/main" val="3378958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1A83EE6-0AED-501E-B58D-2CF283EE79BC}"/>
              </a:ext>
            </a:extLst>
          </p:cNvPr>
          <p:cNvSpPr>
            <a:spLocks noGrp="1"/>
          </p:cNvSpPr>
          <p:nvPr>
            <p:ph idx="1"/>
          </p:nvPr>
        </p:nvSpPr>
        <p:spPr>
          <a:xfrm>
            <a:off x="1624084" y="204715"/>
            <a:ext cx="10072046" cy="6400801"/>
          </a:xfrm>
        </p:spPr>
        <p:txBody>
          <a:bodyPr anchor="ctr">
            <a:normAutofit/>
          </a:bodyPr>
          <a:lstStyle/>
          <a:p>
            <a:pPr marL="0" indent="0" algn="ctr">
              <a:buNone/>
            </a:pPr>
            <a:r>
              <a:rPr lang="tr-TR" sz="6000" dirty="0">
                <a:ln w="0"/>
                <a:gradFill>
                  <a:gsLst>
                    <a:gs pos="21000">
                      <a:srgbClr val="53575C"/>
                    </a:gs>
                    <a:gs pos="88000">
                      <a:srgbClr val="C5C7CA"/>
                    </a:gs>
                  </a:gsLst>
                  <a:lin ang="5400000"/>
                </a:gradFill>
              </a:rPr>
              <a:t>ÖĞERNİM DEĞERLENDİRME </a:t>
            </a:r>
          </a:p>
          <a:p>
            <a:pPr marL="0" indent="0" algn="ctr">
              <a:buNone/>
            </a:pPr>
            <a:r>
              <a:rPr lang="tr-TR" sz="6000" dirty="0">
                <a:ln w="0"/>
                <a:gradFill>
                  <a:gsLst>
                    <a:gs pos="21000">
                      <a:srgbClr val="53575C"/>
                    </a:gs>
                    <a:gs pos="88000">
                      <a:srgbClr val="C5C7CA"/>
                    </a:gs>
                  </a:gsLst>
                  <a:lin ang="5400000"/>
                </a:gradFill>
              </a:rPr>
              <a:t>(İNTİBAK)</a:t>
            </a:r>
          </a:p>
          <a:p>
            <a:pPr marL="0" indent="0" algn="ctr">
              <a:buNone/>
            </a:pPr>
            <a:r>
              <a:rPr lang="tr-TR" sz="2400" b="1" dirty="0">
                <a:solidFill>
                  <a:schemeClr val="tx1">
                    <a:lumMod val="95000"/>
                    <a:lumOff val="5000"/>
                  </a:schemeClr>
                </a:solidFill>
              </a:rPr>
              <a:t>İntibak: </a:t>
            </a:r>
            <a:r>
              <a:rPr lang="tr-TR" sz="2400" dirty="0">
                <a:solidFill>
                  <a:srgbClr val="005696"/>
                </a:solidFill>
              </a:rPr>
              <a:t>Memurun öğrenim durumu ile değerlendirilmeye konu tüm hizmetleri esas alınarak, müktesebinin ilerleyebileceği derece ve kademeye getirilmesidir.</a:t>
            </a:r>
            <a:endParaRPr lang="tr-TR" sz="2400" dirty="0">
              <a:ln w="0"/>
              <a:solidFill>
                <a:srgbClr val="005696"/>
              </a:solidFill>
            </a:endParaRPr>
          </a:p>
        </p:txBody>
      </p:sp>
    </p:spTree>
    <p:extLst>
      <p:ext uri="{BB962C8B-B14F-4D97-AF65-F5344CB8AC3E}">
        <p14:creationId xmlns:p14="http://schemas.microsoft.com/office/powerpoint/2010/main" val="2685341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6" y="743484"/>
            <a:ext cx="5713586" cy="566701"/>
          </a:xfrm>
        </p:spPr>
        <p:style>
          <a:lnRef idx="0">
            <a:schemeClr val="accent3"/>
          </a:lnRef>
          <a:fillRef idx="3">
            <a:schemeClr val="accent3"/>
          </a:fillRef>
          <a:effectRef idx="3">
            <a:schemeClr val="accent3"/>
          </a:effectRef>
          <a:fontRef idx="minor">
            <a:schemeClr val="lt1"/>
          </a:fontRef>
        </p:style>
        <p:txBody>
          <a:bodyPr>
            <a:normAutofit/>
          </a:bodyPr>
          <a:lstStyle/>
          <a:p>
            <a:pPr algn="ctr"/>
            <a:r>
              <a:rPr lang="tr-TR" sz="2800" b="1" dirty="0">
                <a:solidFill>
                  <a:schemeClr val="bg1"/>
                </a:solidFill>
              </a:rPr>
              <a:t>36.MADDENİN A/9 FIKRASI</a:t>
            </a:r>
          </a:p>
        </p:txBody>
      </p:sp>
      <p:sp>
        <p:nvSpPr>
          <p:cNvPr id="3" name="İçerik Yer Tutucusu 2"/>
          <p:cNvSpPr>
            <a:spLocks noGrp="1"/>
          </p:cNvSpPr>
          <p:nvPr>
            <p:ph idx="1"/>
          </p:nvPr>
        </p:nvSpPr>
        <p:spPr>
          <a:xfrm>
            <a:off x="1337481" y="1433015"/>
            <a:ext cx="10167131" cy="5221785"/>
          </a:xfrm>
        </p:spPr>
        <p:txBody>
          <a:bodyPr>
            <a:normAutofit/>
          </a:bodyPr>
          <a:lstStyle/>
          <a:p>
            <a:pPr marL="0" indent="0" algn="just">
              <a:buNone/>
            </a:pPr>
            <a:r>
              <a:rPr lang="tr-TR" i="1" dirty="0"/>
              <a:t>Memurluğa girmeden önce veya memuriyetleri sırasında yüksek öğrenim üstü </a:t>
            </a:r>
            <a:r>
              <a:rPr lang="tr-TR" i="1" dirty="0" err="1"/>
              <a:t>master</a:t>
            </a:r>
            <a:r>
              <a:rPr lang="tr-TR" i="1" dirty="0"/>
              <a:t> derecesi almış olanlarla yüksek öğrenim kurumlarında en az bir yıl ilave öğrenim yaparak lisans üstü ihtisas sertifikası alanlara bir kademe ilerlemesi, tıpta uzmanlık belgesi alanlara, meslekleri ile ilgili öğrenim dallarında doktora yapanlara bir derece yükselmesi uygulanır. </a:t>
            </a:r>
          </a:p>
          <a:p>
            <a:pPr marL="0" indent="0" algn="just">
              <a:buNone/>
            </a:pPr>
            <a:endParaRPr lang="tr-TR" i="1" dirty="0"/>
          </a:p>
          <a:p>
            <a:pPr marL="0" indent="0" algn="just">
              <a:buNone/>
            </a:pPr>
            <a:endParaRPr lang="tr-TR" i="1" dirty="0"/>
          </a:p>
          <a:p>
            <a:pPr algn="just"/>
            <a:r>
              <a:rPr lang="tr-TR" sz="2400" dirty="0"/>
              <a:t>Yüksek lisans değerlendirilmesinde müktesebinin üzerine </a:t>
            </a:r>
            <a:r>
              <a:rPr lang="tr-TR" sz="2400" b="1" dirty="0"/>
              <a:t>bir kademe</a:t>
            </a:r>
            <a:r>
              <a:rPr lang="tr-TR" sz="2400" dirty="0"/>
              <a:t>, doktora öğreniminin değerlendirilmesinde ise </a:t>
            </a:r>
            <a:r>
              <a:rPr lang="tr-TR" sz="2400" b="1" i="1" dirty="0"/>
              <a:t>mesleği ile ilgili öğrenim dalında doktora yaptığı takdirde</a:t>
            </a:r>
            <a:r>
              <a:rPr lang="tr-TR" sz="2400" dirty="0"/>
              <a:t> </a:t>
            </a:r>
            <a:r>
              <a:rPr lang="tr-TR" sz="2400" b="1" dirty="0"/>
              <a:t>iki kademe</a:t>
            </a:r>
            <a:r>
              <a:rPr lang="tr-TR" sz="2400" dirty="0"/>
              <a:t> ilerlemesi uygulanır. </a:t>
            </a:r>
          </a:p>
          <a:p>
            <a:pPr algn="just"/>
            <a:r>
              <a:rPr lang="tr-TR" sz="2400" dirty="0"/>
              <a:t>Eğer daha önce yüksek lisans diploması değerlendirilmemişse doktora diploması değerlendirilirken müktesebine bir derece ilave edilir.</a:t>
            </a:r>
          </a:p>
          <a:p>
            <a:pPr marL="0" indent="0" algn="just">
              <a:buNone/>
            </a:pPr>
            <a:endParaRPr lang="tr-TR" sz="1400" dirty="0"/>
          </a:p>
        </p:txBody>
      </p:sp>
    </p:spTree>
    <p:extLst>
      <p:ext uri="{BB962C8B-B14F-4D97-AF65-F5344CB8AC3E}">
        <p14:creationId xmlns:p14="http://schemas.microsoft.com/office/powerpoint/2010/main" val="3983011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6" y="734938"/>
            <a:ext cx="5153596" cy="698077"/>
          </a:xfrm>
        </p:spPr>
        <p:style>
          <a:lnRef idx="0">
            <a:schemeClr val="accent3"/>
          </a:lnRef>
          <a:fillRef idx="3">
            <a:schemeClr val="accent3"/>
          </a:fillRef>
          <a:effectRef idx="3">
            <a:schemeClr val="accent3"/>
          </a:effectRef>
          <a:fontRef idx="minor">
            <a:schemeClr val="lt1"/>
          </a:fontRef>
        </p:style>
        <p:txBody>
          <a:bodyPr>
            <a:normAutofit/>
          </a:bodyPr>
          <a:lstStyle/>
          <a:p>
            <a:pPr algn="ctr"/>
            <a:r>
              <a:rPr lang="tr-TR" sz="2800" b="1" dirty="0">
                <a:solidFill>
                  <a:schemeClr val="bg1"/>
                </a:solidFill>
              </a:rPr>
              <a:t>36.MADDENİN A/10 FIKRASI</a:t>
            </a:r>
          </a:p>
        </p:txBody>
      </p:sp>
      <p:sp>
        <p:nvSpPr>
          <p:cNvPr id="3" name="İçerik Yer Tutucusu 2"/>
          <p:cNvSpPr>
            <a:spLocks noGrp="1"/>
          </p:cNvSpPr>
          <p:nvPr>
            <p:ph idx="1"/>
          </p:nvPr>
        </p:nvSpPr>
        <p:spPr>
          <a:xfrm>
            <a:off x="1842448" y="1924334"/>
            <a:ext cx="9662164" cy="3986888"/>
          </a:xfrm>
        </p:spPr>
        <p:txBody>
          <a:bodyPr>
            <a:normAutofit/>
          </a:bodyPr>
          <a:lstStyle/>
          <a:p>
            <a:pPr marL="0" indent="0" algn="just">
              <a:buNone/>
            </a:pPr>
            <a:r>
              <a:rPr lang="tr-TR" sz="2000" dirty="0"/>
              <a:t>	</a:t>
            </a:r>
            <a:r>
              <a:rPr lang="tr-TR" sz="2400" dirty="0"/>
              <a:t>Doktora üstü üniversite doçentliği unvanını üniversitede görevli iken kazananlara bir derece, </a:t>
            </a:r>
            <a:r>
              <a:rPr lang="tr-TR" sz="2400" b="1" dirty="0"/>
              <a:t>diğer memuriyetlerde iken bu unvanı kazananlara iki kademe ilerlemesi uygulanır. </a:t>
            </a:r>
          </a:p>
          <a:p>
            <a:pPr marL="0" indent="0">
              <a:buNone/>
            </a:pPr>
            <a:endParaRPr lang="tr-TR" sz="2000" dirty="0"/>
          </a:p>
          <a:p>
            <a:pPr marL="0" indent="0">
              <a:buNone/>
            </a:pPr>
            <a:r>
              <a:rPr lang="tr-TR" sz="2000" dirty="0"/>
              <a:t>ÖRNEK:                  </a:t>
            </a:r>
            <a:r>
              <a:rPr lang="tr-TR" sz="2000" u="sng" dirty="0"/>
              <a:t>ESKİ DURUMU               YENİ DURUMU</a:t>
            </a:r>
          </a:p>
          <a:p>
            <a:pPr marL="0" indent="0">
              <a:buNone/>
            </a:pPr>
            <a:r>
              <a:rPr lang="tr-TR" sz="2000" dirty="0"/>
              <a:t>                                      4/2                            3/2 (Üniversitede)</a:t>
            </a:r>
          </a:p>
          <a:p>
            <a:pPr marL="0" indent="0">
              <a:buNone/>
            </a:pPr>
            <a:r>
              <a:rPr lang="tr-TR" sz="2000" dirty="0"/>
              <a:t>                                      4/2                            3/1 (Diğer memuriyetlerde)</a:t>
            </a:r>
          </a:p>
          <a:p>
            <a:pPr marL="0" indent="0">
              <a:buNone/>
            </a:pPr>
            <a:endParaRPr lang="tr-TR" dirty="0"/>
          </a:p>
        </p:txBody>
      </p:sp>
    </p:spTree>
    <p:extLst>
      <p:ext uri="{BB962C8B-B14F-4D97-AF65-F5344CB8AC3E}">
        <p14:creationId xmlns:p14="http://schemas.microsoft.com/office/powerpoint/2010/main" val="1511356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734939"/>
            <a:ext cx="5757445" cy="725372"/>
          </a:xfrm>
        </p:spPr>
        <p:style>
          <a:lnRef idx="0">
            <a:schemeClr val="accent3"/>
          </a:lnRef>
          <a:fillRef idx="3">
            <a:schemeClr val="accent3"/>
          </a:fillRef>
          <a:effectRef idx="3">
            <a:schemeClr val="accent3"/>
          </a:effectRef>
          <a:fontRef idx="minor">
            <a:schemeClr val="lt1"/>
          </a:fontRef>
        </p:style>
        <p:txBody>
          <a:bodyPr>
            <a:normAutofit/>
          </a:bodyPr>
          <a:lstStyle/>
          <a:p>
            <a:pPr algn="ctr"/>
            <a:r>
              <a:rPr lang="tr-TR" sz="2800" b="1" dirty="0">
                <a:solidFill>
                  <a:schemeClr val="bg1"/>
                </a:solidFill>
              </a:rPr>
              <a:t>36.MADDENİN A/11 FIKRASI</a:t>
            </a:r>
          </a:p>
        </p:txBody>
      </p:sp>
      <p:sp>
        <p:nvSpPr>
          <p:cNvPr id="3" name="İçerik Yer Tutucusu 2"/>
          <p:cNvSpPr>
            <a:spLocks noGrp="1"/>
          </p:cNvSpPr>
          <p:nvPr>
            <p:ph idx="1"/>
          </p:nvPr>
        </p:nvSpPr>
        <p:spPr>
          <a:xfrm>
            <a:off x="1405719" y="1847850"/>
            <a:ext cx="10098893" cy="4662132"/>
          </a:xfrm>
        </p:spPr>
        <p:txBody>
          <a:bodyPr>
            <a:normAutofit/>
          </a:bodyPr>
          <a:lstStyle/>
          <a:p>
            <a:pPr marL="0" indent="0">
              <a:buNone/>
            </a:pPr>
            <a:r>
              <a:rPr lang="tr-TR" sz="2000" dirty="0"/>
              <a:t>     Mesleğe özel yarışma sınavı ile atanan söz konusu maddede hükmünde belirtilen unvanla</a:t>
            </a:r>
            <a:r>
              <a:rPr lang="tr-TR" sz="2000" dirty="0">
                <a:solidFill>
                  <a:srgbClr val="FF0000"/>
                </a:solidFill>
              </a:rPr>
              <a:t>.</a:t>
            </a:r>
          </a:p>
          <a:p>
            <a:r>
              <a:rPr lang="tr-TR" dirty="0"/>
              <a:t>Örnek: Kurumun özel yarışma sınavı ile alınan Afet ve Acil Durum Yönetimi Uzman Yardımcısının giriş derece ve kademesine 657 sayılı Kanunun 36/A-2 maddesi uyarınca 1 derece ilave edilmesinden sonra yeterlilik sınavında başarı göstererek Afet ve Acil Durum Yönetimi Uzmanlığına atanması halinde mezkur Kanunun 36/A-11 maddesi hükmü uyarınca da bir derece yükselmesi daha uygulanması gerektiği mütalaa edilmektedir.</a:t>
            </a:r>
          </a:p>
          <a:p>
            <a:pPr>
              <a:buFont typeface="Wingdings" panose="05000000000000000000" pitchFamily="2" charset="2"/>
              <a:buChar char="v"/>
            </a:pPr>
            <a:r>
              <a:rPr lang="tr-TR" dirty="0"/>
              <a:t>Örnek: </a:t>
            </a:r>
          </a:p>
          <a:p>
            <a:r>
              <a:rPr lang="tr-TR" dirty="0"/>
              <a:t>Müfettiş Yardımcısı, müfettiş unvanına atanırken. veya</a:t>
            </a:r>
          </a:p>
          <a:p>
            <a:r>
              <a:rPr lang="tr-TR" dirty="0"/>
              <a:t>Tarım Orman Uzman Yardımcısı, Tarım Orman Uzmanı unvanına atanırken.</a:t>
            </a:r>
          </a:p>
          <a:p>
            <a:pPr marL="0" indent="0">
              <a:buNone/>
            </a:pPr>
            <a:r>
              <a:rPr lang="tr-TR" sz="2000" dirty="0"/>
              <a:t>                              </a:t>
            </a:r>
            <a:r>
              <a:rPr lang="tr-TR" dirty="0"/>
              <a:t>ESKİ DURUMU           YENİ DURUMU</a:t>
            </a:r>
          </a:p>
          <a:p>
            <a:pPr marL="0" indent="0">
              <a:buNone/>
            </a:pPr>
            <a:r>
              <a:rPr lang="tr-TR" dirty="0"/>
              <a:t>                                   9/1                               8/1</a:t>
            </a:r>
          </a:p>
        </p:txBody>
      </p:sp>
    </p:spTree>
    <p:extLst>
      <p:ext uri="{BB962C8B-B14F-4D97-AF65-F5344CB8AC3E}">
        <p14:creationId xmlns:p14="http://schemas.microsoft.com/office/powerpoint/2010/main" val="407378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6" y="769120"/>
            <a:ext cx="7902202" cy="677543"/>
          </a:xfrm>
        </p:spPr>
        <p:style>
          <a:lnRef idx="1">
            <a:schemeClr val="accent3"/>
          </a:lnRef>
          <a:fillRef idx="3">
            <a:schemeClr val="accent3"/>
          </a:fillRef>
          <a:effectRef idx="2">
            <a:schemeClr val="accent3"/>
          </a:effectRef>
          <a:fontRef idx="minor">
            <a:schemeClr val="lt1"/>
          </a:fontRef>
        </p:style>
        <p:txBody>
          <a:bodyPr>
            <a:normAutofit/>
          </a:bodyPr>
          <a:lstStyle/>
          <a:p>
            <a:pPr algn="ctr"/>
            <a:r>
              <a:rPr lang="tr-TR" sz="2800" b="1" dirty="0">
                <a:solidFill>
                  <a:schemeClr val="bg1"/>
                </a:solidFill>
              </a:rPr>
              <a:t>36.MADDENİN 12 FIKRASI </a:t>
            </a:r>
          </a:p>
        </p:txBody>
      </p:sp>
      <p:sp>
        <p:nvSpPr>
          <p:cNvPr id="3" name="İçerik Yer Tutucusu 2"/>
          <p:cNvSpPr>
            <a:spLocks noGrp="1"/>
          </p:cNvSpPr>
          <p:nvPr>
            <p:ph idx="1"/>
          </p:nvPr>
        </p:nvSpPr>
        <p:spPr>
          <a:xfrm>
            <a:off x="1311564" y="1598063"/>
            <a:ext cx="10575636" cy="5143931"/>
          </a:xfrm>
        </p:spPr>
        <p:txBody>
          <a:bodyPr>
            <a:normAutofit fontScale="92500" lnSpcReduction="10000"/>
          </a:bodyPr>
          <a:lstStyle/>
          <a:p>
            <a:pPr marL="0" indent="0" algn="just">
              <a:buNone/>
            </a:pPr>
            <a:r>
              <a:rPr lang="tr-TR" sz="2400" b="1" dirty="0">
                <a:solidFill>
                  <a:srgbClr val="005696"/>
                </a:solidFill>
              </a:rPr>
              <a:t>a</a:t>
            </a:r>
            <a:r>
              <a:rPr lang="tr-TR" sz="2400" b="1" i="1" dirty="0">
                <a:solidFill>
                  <a:srgbClr val="005696"/>
                </a:solidFill>
              </a:rPr>
              <a:t>)</a:t>
            </a:r>
            <a:r>
              <a:rPr lang="tr-TR" sz="2400" i="1" dirty="0"/>
              <a:t> Memuriyete girmeden önce veya memurlukları sırasında ortaokul ve dengi veya lise ve dengi öğrenim üzerine hizmet içi eğitim sayılmayan ve öğrenim süreleri en az aralıksız 1 veya 2 öğrenim yılı olan ve kurumlarınca açılan mesleki kursları bitirenler hakkında; 1 yıllık öğrenim için 1 kademe, 2 yıldan az olmayan öğrenim için 1 derece yükselmesi uygulanır. </a:t>
            </a:r>
          </a:p>
          <a:p>
            <a:pPr marL="0" indent="0" algn="just">
              <a:buNone/>
            </a:pPr>
            <a:r>
              <a:rPr lang="tr-TR" sz="2400" b="1" i="1" dirty="0">
                <a:solidFill>
                  <a:srgbClr val="005696"/>
                </a:solidFill>
              </a:rPr>
              <a:t>b) </a:t>
            </a:r>
            <a:r>
              <a:rPr lang="tr-TR" sz="2400" i="1" dirty="0"/>
              <a:t>Lise ve dengi okulları bitirdikten sonra memurlukları sırasında Milli Eğitim Bakanlığınca belli edilen ve kurumlarınca düzenlenen bir yıl süreli mesleki hizmet içi eğitim kurslarını tamamlayanların bulundukları derece ve kademelere bir kademe ilave edilir. </a:t>
            </a:r>
          </a:p>
          <a:p>
            <a:pPr marL="0" indent="0" algn="just">
              <a:buNone/>
            </a:pPr>
            <a:r>
              <a:rPr lang="tr-TR" sz="2400" b="1" i="1" dirty="0">
                <a:solidFill>
                  <a:srgbClr val="005696"/>
                </a:solidFill>
              </a:rPr>
              <a:t>c) </a:t>
            </a:r>
            <a:r>
              <a:rPr lang="tr-TR" sz="2400" i="1" dirty="0"/>
              <a:t>Memuriyetleri sırasında Türkiye ve Ortadoğu Amme İdaresi Enstitüsünü bitirenlere her başarılı öğrenim yılı için öğrenim süreleri kadar (2 yılı geçmemek </a:t>
            </a:r>
            <a:r>
              <a:rPr lang="tr-TR" sz="2400" i="1" dirty="0" err="1"/>
              <a:t>şartiyle</a:t>
            </a:r>
            <a:r>
              <a:rPr lang="tr-TR" sz="2400" i="1" dirty="0"/>
              <a:t>) her yıl için bir kademe ilerlemesi uygulanır.</a:t>
            </a:r>
          </a:p>
          <a:p>
            <a:pPr marL="0" indent="0" algn="just">
              <a:buNone/>
            </a:pPr>
            <a:endParaRPr lang="tr-TR" sz="2400" i="1" dirty="0"/>
          </a:p>
          <a:p>
            <a:pPr marL="0" indent="0" algn="just">
              <a:buNone/>
            </a:pPr>
            <a:r>
              <a:rPr lang="tr-TR" sz="2000" b="1" i="1" dirty="0"/>
              <a:t>NOT: </a:t>
            </a:r>
            <a:r>
              <a:rPr lang="tr-TR" sz="2000" i="1" dirty="0"/>
              <a:t>Türkiye Ortadoğu ve Amme İdaresi Enstitüsü yasal düzenleme ile kapatılmıştır.                                             </a:t>
            </a:r>
          </a:p>
        </p:txBody>
      </p:sp>
    </p:spTree>
    <p:extLst>
      <p:ext uri="{BB962C8B-B14F-4D97-AF65-F5344CB8AC3E}">
        <p14:creationId xmlns:p14="http://schemas.microsoft.com/office/powerpoint/2010/main" val="1366076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37981" y="641445"/>
            <a:ext cx="7438931" cy="600501"/>
          </a:xfrm>
        </p:spPr>
        <p:style>
          <a:lnRef idx="0">
            <a:schemeClr val="accent3"/>
          </a:lnRef>
          <a:fillRef idx="3">
            <a:schemeClr val="accent3"/>
          </a:fillRef>
          <a:effectRef idx="3">
            <a:schemeClr val="accent3"/>
          </a:effectRef>
          <a:fontRef idx="minor">
            <a:schemeClr val="lt1"/>
          </a:fontRef>
        </p:style>
        <p:txBody>
          <a:bodyPr>
            <a:normAutofit/>
          </a:bodyPr>
          <a:lstStyle/>
          <a:p>
            <a:pPr algn="ctr"/>
            <a:r>
              <a:rPr lang="tr-TR" sz="2400" b="1" dirty="0">
                <a:solidFill>
                  <a:schemeClr val="bg1"/>
                </a:solidFill>
              </a:rPr>
              <a:t>36.MADDENİN 12/d FIKRASI</a:t>
            </a:r>
          </a:p>
        </p:txBody>
      </p:sp>
      <p:sp>
        <p:nvSpPr>
          <p:cNvPr id="3" name="İçerik Yer Tutucusu 2"/>
          <p:cNvSpPr>
            <a:spLocks noGrp="1"/>
          </p:cNvSpPr>
          <p:nvPr>
            <p:ph idx="1"/>
          </p:nvPr>
        </p:nvSpPr>
        <p:spPr>
          <a:xfrm>
            <a:off x="1431985" y="1595887"/>
            <a:ext cx="10222301" cy="4753638"/>
          </a:xfrm>
        </p:spPr>
        <p:txBody>
          <a:bodyPr>
            <a:normAutofit/>
          </a:bodyPr>
          <a:lstStyle/>
          <a:p>
            <a:pPr algn="just"/>
            <a:r>
              <a:rPr lang="tr-TR" i="1" dirty="0"/>
              <a:t> Memuriyette iken veya memuriyetten ayrılarak (87 </a:t>
            </a:r>
            <a:r>
              <a:rPr lang="tr-TR" i="1" dirty="0" err="1"/>
              <a:t>nci</a:t>
            </a:r>
            <a:r>
              <a:rPr lang="tr-TR" i="1" dirty="0"/>
              <a:t> maddeye tâbi kurumlarda çalışanlar dahil) üst öğrenimi bitirenler, aynı üst öğrenimi tahsile ara vermeden başlayan ve normal süresi içinde bitirdikten sonra memuriyete giren emsallerinin ulaştıkları derece ve kademeyi aşmamak kaydıyla, bitirdikleri üst öğrenimin giriş derece ve kademesine memuriyette geçirdikleri başarılı hizmet sürelerinin tamamı her yıl bir kademe, her üç yıl bir derece hesabıyla ilave edilmek suretiyle bulunacak derece ve kademeye yükseltilirler. </a:t>
            </a:r>
          </a:p>
          <a:p>
            <a:pPr marL="0" indent="0" algn="just">
              <a:buNone/>
            </a:pPr>
            <a:r>
              <a:rPr lang="tr-TR" b="1" dirty="0"/>
              <a:t>Hükmü gereği:</a:t>
            </a:r>
          </a:p>
          <a:p>
            <a:pPr algn="just"/>
            <a:r>
              <a:rPr lang="tr-TR" dirty="0"/>
              <a:t>  Memuriyete atandıktan sonra memuriyetleri sırasında bir üst öğrenimi bitirenlerin intibakları, Bu Kanunun 12/d fıkrasına göre emsale tabi tutulmak suretiyle yapılır. </a:t>
            </a:r>
          </a:p>
          <a:p>
            <a:pPr algn="just">
              <a:buFont typeface="Wingdings" panose="05000000000000000000" pitchFamily="2" charset="2"/>
              <a:buChar char="ü"/>
            </a:pPr>
            <a:r>
              <a:rPr lang="tr-TR" dirty="0"/>
              <a:t>Kendi hizmeti ile emsalinin  hizmeti bulunarak yeni derece ve kademesi tespit edilir.</a:t>
            </a:r>
          </a:p>
        </p:txBody>
      </p:sp>
    </p:spTree>
    <p:extLst>
      <p:ext uri="{BB962C8B-B14F-4D97-AF65-F5344CB8AC3E}">
        <p14:creationId xmlns:p14="http://schemas.microsoft.com/office/powerpoint/2010/main" val="3261139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030214-227F-42DB-9282-BBA6AF8D94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818866" y="574765"/>
            <a:ext cx="3727008" cy="5839683"/>
          </a:xfrm>
        </p:spPr>
        <p:txBody>
          <a:bodyPr>
            <a:normAutofit/>
          </a:bodyPr>
          <a:lstStyle/>
          <a:p>
            <a:pPr algn="ctr"/>
            <a:r>
              <a:rPr lang="tr-TR" b="1" dirty="0">
                <a:solidFill>
                  <a:srgbClr val="0070C0"/>
                </a:solidFill>
              </a:rPr>
              <a:t>657 SAYILI KANUNUN 36. Maddesi</a:t>
            </a:r>
            <a:r>
              <a:rPr lang="tr-TR" sz="2800" b="1" dirty="0"/>
              <a:t/>
            </a:r>
            <a:br>
              <a:rPr lang="tr-TR" sz="2800" b="1" dirty="0"/>
            </a:br>
            <a:r>
              <a:rPr lang="tr-TR" sz="2800" b="1" dirty="0"/>
              <a:t/>
            </a:r>
            <a:br>
              <a:rPr lang="tr-TR" sz="2800" b="1" dirty="0"/>
            </a:br>
            <a:r>
              <a:rPr lang="tr-TR" sz="2800" b="1" dirty="0"/>
              <a:t/>
            </a:r>
            <a:br>
              <a:rPr lang="tr-TR" sz="2800" b="1" dirty="0"/>
            </a:br>
            <a:endParaRPr lang="tr-TR" sz="2800" b="1" dirty="0"/>
          </a:p>
        </p:txBody>
      </p:sp>
      <p:sp>
        <p:nvSpPr>
          <p:cNvPr id="10"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Alt Başlık 2"/>
          <p:cNvSpPr>
            <a:spLocks noGrp="1"/>
          </p:cNvSpPr>
          <p:nvPr>
            <p:ph idx="1"/>
          </p:nvPr>
        </p:nvSpPr>
        <p:spPr>
          <a:xfrm>
            <a:off x="5006109" y="277091"/>
            <a:ext cx="7047346" cy="6446981"/>
          </a:xfrm>
        </p:spPr>
        <p:txBody>
          <a:bodyPr>
            <a:normAutofit/>
          </a:bodyPr>
          <a:lstStyle/>
          <a:p>
            <a:pPr marL="0" indent="0">
              <a:lnSpc>
                <a:spcPct val="90000"/>
              </a:lnSpc>
              <a:buNone/>
            </a:pPr>
            <a:endParaRPr lang="tr-TR" sz="1500" b="1" dirty="0"/>
          </a:p>
          <a:p>
            <a:pPr marL="0" indent="0">
              <a:lnSpc>
                <a:spcPct val="90000"/>
              </a:lnSpc>
              <a:buNone/>
            </a:pPr>
            <a:r>
              <a:rPr lang="tr-TR" sz="2000" b="1" dirty="0">
                <a:solidFill>
                  <a:srgbClr val="005696"/>
                </a:solidFill>
              </a:rPr>
              <a:t>I-  Genel İdare Hizmetleri Sınıfı</a:t>
            </a:r>
          </a:p>
          <a:p>
            <a:pPr marL="0" indent="0">
              <a:lnSpc>
                <a:spcPct val="90000"/>
              </a:lnSpc>
              <a:buNone/>
            </a:pPr>
            <a:r>
              <a:rPr lang="tr-TR" sz="2000" b="1" dirty="0">
                <a:solidFill>
                  <a:srgbClr val="005696"/>
                </a:solidFill>
              </a:rPr>
              <a:t>II- Teknik Hizmetler Sınıfı</a:t>
            </a:r>
          </a:p>
          <a:p>
            <a:pPr marL="0" indent="0">
              <a:lnSpc>
                <a:spcPct val="90000"/>
              </a:lnSpc>
              <a:buNone/>
            </a:pPr>
            <a:r>
              <a:rPr lang="tr-TR" sz="2000" b="1" dirty="0">
                <a:solidFill>
                  <a:srgbClr val="005696"/>
                </a:solidFill>
              </a:rPr>
              <a:t>III-Sağlık Hizmetleri ve Yardımcı Sağlık Hizmetleri Sınıfı</a:t>
            </a:r>
          </a:p>
          <a:p>
            <a:pPr marL="0" indent="0">
              <a:lnSpc>
                <a:spcPct val="90000"/>
              </a:lnSpc>
              <a:buNone/>
            </a:pPr>
            <a:r>
              <a:rPr lang="tr-TR" sz="2000" b="1" dirty="0">
                <a:solidFill>
                  <a:srgbClr val="005696"/>
                </a:solidFill>
              </a:rPr>
              <a:t>IV-Avukatlık Hizmetleri Sınıfı</a:t>
            </a:r>
          </a:p>
          <a:p>
            <a:pPr marL="0" indent="0">
              <a:lnSpc>
                <a:spcPct val="90000"/>
              </a:lnSpc>
              <a:buNone/>
            </a:pPr>
            <a:r>
              <a:rPr lang="tr-TR" sz="2000" b="1" dirty="0">
                <a:solidFill>
                  <a:schemeClr val="tx1"/>
                </a:solidFill>
              </a:rPr>
              <a:t>V-Eğitim ve Öğretim Hizmetleri Sınıfı</a:t>
            </a:r>
          </a:p>
          <a:p>
            <a:pPr marL="0" indent="0">
              <a:lnSpc>
                <a:spcPct val="90000"/>
              </a:lnSpc>
              <a:buNone/>
            </a:pPr>
            <a:r>
              <a:rPr lang="tr-TR" sz="2000" b="1" dirty="0">
                <a:solidFill>
                  <a:schemeClr val="tx1"/>
                </a:solidFill>
              </a:rPr>
              <a:t>VI-Din Hizmetleri Sınıfı</a:t>
            </a:r>
          </a:p>
          <a:p>
            <a:pPr marL="0" indent="0">
              <a:lnSpc>
                <a:spcPct val="90000"/>
              </a:lnSpc>
              <a:buNone/>
            </a:pPr>
            <a:r>
              <a:rPr lang="tr-TR" sz="2000" b="1" dirty="0">
                <a:solidFill>
                  <a:schemeClr val="tx1"/>
                </a:solidFill>
              </a:rPr>
              <a:t>VII-Emniyet Hizmetleri Sınıfı</a:t>
            </a:r>
          </a:p>
          <a:p>
            <a:pPr marL="0" indent="0">
              <a:lnSpc>
                <a:spcPct val="90000"/>
              </a:lnSpc>
              <a:buNone/>
            </a:pPr>
            <a:r>
              <a:rPr lang="tr-TR" sz="2000" b="1" dirty="0">
                <a:solidFill>
                  <a:schemeClr val="tx1"/>
                </a:solidFill>
              </a:rPr>
              <a:t>VIII-Jandarma Hizmetleri Sınıfı</a:t>
            </a:r>
          </a:p>
          <a:p>
            <a:pPr marL="0" indent="0">
              <a:lnSpc>
                <a:spcPct val="90000"/>
              </a:lnSpc>
              <a:buNone/>
            </a:pPr>
            <a:r>
              <a:rPr lang="tr-TR" sz="2000" b="1" dirty="0">
                <a:solidFill>
                  <a:schemeClr val="tx1"/>
                </a:solidFill>
              </a:rPr>
              <a:t>IV-  Sahil Güvenlik Hizmetleri Sınıfı</a:t>
            </a:r>
          </a:p>
          <a:p>
            <a:pPr marL="0" indent="0">
              <a:lnSpc>
                <a:spcPct val="90000"/>
              </a:lnSpc>
              <a:buNone/>
            </a:pPr>
            <a:r>
              <a:rPr lang="tr-TR" sz="2000" b="1" dirty="0">
                <a:solidFill>
                  <a:schemeClr val="tx1"/>
                </a:solidFill>
              </a:rPr>
              <a:t> </a:t>
            </a:r>
            <a:r>
              <a:rPr lang="tr-TR" sz="2000" b="1" dirty="0">
                <a:solidFill>
                  <a:srgbClr val="005696"/>
                </a:solidFill>
              </a:rPr>
              <a:t>X-  Yardımcı Hizmetler Sınıfı</a:t>
            </a:r>
          </a:p>
          <a:p>
            <a:pPr marL="0" indent="0">
              <a:lnSpc>
                <a:spcPct val="90000"/>
              </a:lnSpc>
              <a:buNone/>
            </a:pPr>
            <a:r>
              <a:rPr lang="tr-TR" sz="2000" b="1" dirty="0">
                <a:solidFill>
                  <a:schemeClr val="tx1"/>
                </a:solidFill>
              </a:rPr>
              <a:t>XI-  Mülki İdare Amirliği Hizmetleri Sınıfı</a:t>
            </a:r>
          </a:p>
          <a:p>
            <a:pPr marL="0" indent="0">
              <a:lnSpc>
                <a:spcPct val="90000"/>
              </a:lnSpc>
              <a:buNone/>
            </a:pPr>
            <a:r>
              <a:rPr lang="tr-TR" sz="2000" b="1" dirty="0">
                <a:solidFill>
                  <a:schemeClr val="tx1"/>
                </a:solidFill>
              </a:rPr>
              <a:t>XII- Milli İstihbarat Hizmetleri Sınıfı</a:t>
            </a:r>
            <a:endParaRPr lang="tr-TR" sz="2000" dirty="0"/>
          </a:p>
          <a:p>
            <a:pPr>
              <a:lnSpc>
                <a:spcPct val="90000"/>
              </a:lnSpc>
            </a:pPr>
            <a:endParaRPr lang="tr-TR" sz="1500" dirty="0"/>
          </a:p>
          <a:p>
            <a:pPr>
              <a:lnSpc>
                <a:spcPct val="90000"/>
              </a:lnSpc>
            </a:pPr>
            <a:endParaRPr lang="tr-TR" sz="1500" dirty="0"/>
          </a:p>
          <a:p>
            <a:pPr>
              <a:lnSpc>
                <a:spcPct val="90000"/>
              </a:lnSpc>
            </a:pPr>
            <a:endParaRPr lang="tr-TR" sz="1500" dirty="0"/>
          </a:p>
          <a:p>
            <a:pPr>
              <a:lnSpc>
                <a:spcPct val="90000"/>
              </a:lnSpc>
            </a:pPr>
            <a:endParaRPr lang="tr-TR" sz="1500" dirty="0"/>
          </a:p>
        </p:txBody>
      </p:sp>
      <p:pic>
        <p:nvPicPr>
          <p:cNvPr id="4" name="Resim 3">
            <a:extLst>
              <a:ext uri="{FF2B5EF4-FFF2-40B4-BE49-F238E27FC236}">
                <a16:creationId xmlns:a16="http://schemas.microsoft.com/office/drawing/2014/main" id="{44CCAF65-E8EE-37E8-490F-1326D146DAFC}"/>
              </a:ext>
            </a:extLst>
          </p:cNvPr>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99635" y="2278008"/>
            <a:ext cx="4136440" cy="4136440"/>
          </a:xfrm>
          <a:prstGeom prst="rect">
            <a:avLst/>
          </a:prstGeom>
        </p:spPr>
      </p:pic>
      <p:sp>
        <p:nvSpPr>
          <p:cNvPr id="6" name="Metin kutusu 5">
            <a:extLst>
              <a:ext uri="{FF2B5EF4-FFF2-40B4-BE49-F238E27FC236}">
                <a16:creationId xmlns:a16="http://schemas.microsoft.com/office/drawing/2014/main" id="{3CDB36ED-AC71-9444-CC5B-DF63ED93D00A}"/>
              </a:ext>
            </a:extLst>
          </p:cNvPr>
          <p:cNvSpPr txBox="1"/>
          <p:nvPr/>
        </p:nvSpPr>
        <p:spPr>
          <a:xfrm>
            <a:off x="436729" y="3129718"/>
            <a:ext cx="3862252" cy="1938992"/>
          </a:xfrm>
          <a:prstGeom prst="rect">
            <a:avLst/>
          </a:prstGeom>
          <a:noFill/>
        </p:spPr>
        <p:txBody>
          <a:bodyPr wrap="square">
            <a:spAutoFit/>
          </a:bodyPr>
          <a:lstStyle/>
          <a:p>
            <a:pPr algn="ctr"/>
            <a:r>
              <a:rPr lang="tr-TR" sz="2400" b="1" dirty="0">
                <a:solidFill>
                  <a:srgbClr val="0070C0"/>
                </a:solidFill>
                <a:latin typeface="Arial" panose="020B0604020202020204" pitchFamily="34" charset="0"/>
                <a:cs typeface="Arial" panose="020B0604020202020204" pitchFamily="34" charset="0"/>
              </a:rPr>
              <a:t>Bu Kanuna tabi kurumlarda çalıştırılan memurların hizmet sınıfları yanda gösterilmiştir.</a:t>
            </a:r>
            <a:endParaRPr lang="tr-TR" sz="2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6410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10435" y="1768023"/>
            <a:ext cx="10057689" cy="4832801"/>
          </a:xfrm>
        </p:spPr>
        <p:txBody>
          <a:bodyPr>
            <a:normAutofit/>
          </a:bodyPr>
          <a:lstStyle/>
          <a:p>
            <a:pPr algn="just"/>
            <a:r>
              <a:rPr lang="tr-TR" sz="2000" dirty="0"/>
              <a:t>Düz lise mezunu olarak çalışmakta iken memuriyetleri sırasında Milli Eğitim Bakanlığı Mesleki Açık öğretim Lisesi yönetmeliği uyarınca mesleki açık öğretim lisesinden mezun olanlara normal meslek lisesi gibi işlem yapılacak ve intibakları da aynı usule göre yapılacaktır.</a:t>
            </a:r>
          </a:p>
          <a:p>
            <a:pPr algn="just"/>
            <a:r>
              <a:rPr lang="tr-TR" sz="2000" dirty="0"/>
              <a:t>Milli Eğitim Bakanlığınca düzenlenen Yetişkinler 2 </a:t>
            </a:r>
            <a:r>
              <a:rPr lang="tr-TR" sz="2000" dirty="0" err="1"/>
              <a:t>nci</a:t>
            </a:r>
            <a:r>
              <a:rPr lang="tr-TR" sz="2000" dirty="0"/>
              <a:t> kademe okuma yazma eğitimine katıldıktan sonra 2 </a:t>
            </a:r>
            <a:r>
              <a:rPr lang="tr-TR" sz="2000" dirty="0" err="1"/>
              <a:t>nci</a:t>
            </a:r>
            <a:r>
              <a:rPr lang="tr-TR" sz="2000" dirty="0"/>
              <a:t> kademe eğitim başarı belgesi verilenlerin bu eğitimleri ilkokul eğitimine denk sayılmakta olup, memuriyetleri sırasında ortaokuldan mezun olmaları halinde üst öğrenimleri 657 sayılı Kanunun 36 </a:t>
            </a:r>
            <a:r>
              <a:rPr lang="tr-TR" sz="2000" dirty="0" err="1"/>
              <a:t>ncı</a:t>
            </a:r>
            <a:r>
              <a:rPr lang="tr-TR" sz="2000" dirty="0"/>
              <a:t> maddesinin 12/d fıkrası hükmüne göre yapılacaktır.</a:t>
            </a:r>
          </a:p>
          <a:p>
            <a:pPr algn="just"/>
            <a:r>
              <a:rPr lang="tr-TR" i="1" dirty="0"/>
              <a:t>1 inci kademe seviye tespit sınavına katılıp okur yazarlık belgesi alanlar, ilkokul mezunu sayılmadıklarından, bunlar hakkında memuriyete alınma veya üst öğrenim intibakı yapılmayacaktır.</a:t>
            </a:r>
          </a:p>
        </p:txBody>
      </p:sp>
      <p:sp>
        <p:nvSpPr>
          <p:cNvPr id="6" name="Unvan 1">
            <a:extLst>
              <a:ext uri="{FF2B5EF4-FFF2-40B4-BE49-F238E27FC236}">
                <a16:creationId xmlns:a16="http://schemas.microsoft.com/office/drawing/2014/main" id="{3449B704-B94F-04D5-3256-020D88DA9A25}"/>
              </a:ext>
            </a:extLst>
          </p:cNvPr>
          <p:cNvSpPr>
            <a:spLocks noGrp="1"/>
          </p:cNvSpPr>
          <p:nvPr>
            <p:ph type="title"/>
          </p:nvPr>
        </p:nvSpPr>
        <p:spPr>
          <a:xfrm>
            <a:off x="2470245" y="532264"/>
            <a:ext cx="8180876" cy="887103"/>
          </a:xfrm>
        </p:spPr>
        <p:style>
          <a:lnRef idx="0">
            <a:schemeClr val="accent3"/>
          </a:lnRef>
          <a:fillRef idx="3">
            <a:schemeClr val="accent3"/>
          </a:fillRef>
          <a:effectRef idx="3">
            <a:schemeClr val="accent3"/>
          </a:effectRef>
          <a:fontRef idx="minor">
            <a:schemeClr val="lt1"/>
          </a:fontRef>
        </p:style>
        <p:txBody>
          <a:bodyPr>
            <a:normAutofit/>
          </a:bodyPr>
          <a:lstStyle/>
          <a:p>
            <a:pPr marL="265113" algn="ctr"/>
            <a:r>
              <a:rPr lang="tr-TR" sz="2400" b="1" dirty="0"/>
              <a:t>ÜST ÖĞRENİM DEĞERLENDİRMESİ YAPILIRKEN DİKKATE ALINMASI GEREKEN HUSUSLAR;  </a:t>
            </a:r>
          </a:p>
        </p:txBody>
      </p:sp>
      <p:sp>
        <p:nvSpPr>
          <p:cNvPr id="2" name="Oval 1">
            <a:extLst>
              <a:ext uri="{FF2B5EF4-FFF2-40B4-BE49-F238E27FC236}">
                <a16:creationId xmlns:a16="http://schemas.microsoft.com/office/drawing/2014/main" id="{54679AC6-09A5-D6D5-82DF-B39B74CBC572}"/>
              </a:ext>
            </a:extLst>
          </p:cNvPr>
          <p:cNvSpPr/>
          <p:nvPr/>
        </p:nvSpPr>
        <p:spPr>
          <a:xfrm>
            <a:off x="9362363" y="968992"/>
            <a:ext cx="359391" cy="36230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dirty="0">
                <a:ln>
                  <a:solidFill>
                    <a:schemeClr val="bg1"/>
                  </a:solidFill>
                </a:ln>
              </a:rPr>
              <a:t>1</a:t>
            </a:r>
          </a:p>
        </p:txBody>
      </p:sp>
    </p:spTree>
    <p:extLst>
      <p:ext uri="{BB962C8B-B14F-4D97-AF65-F5344CB8AC3E}">
        <p14:creationId xmlns:p14="http://schemas.microsoft.com/office/powerpoint/2010/main" val="2559652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70245" y="532264"/>
            <a:ext cx="8180876" cy="887103"/>
          </a:xfrm>
        </p:spPr>
        <p:style>
          <a:lnRef idx="0">
            <a:schemeClr val="accent3"/>
          </a:lnRef>
          <a:fillRef idx="3">
            <a:schemeClr val="accent3"/>
          </a:fillRef>
          <a:effectRef idx="3">
            <a:schemeClr val="accent3"/>
          </a:effectRef>
          <a:fontRef idx="minor">
            <a:schemeClr val="lt1"/>
          </a:fontRef>
        </p:style>
        <p:txBody>
          <a:bodyPr>
            <a:normAutofit/>
          </a:bodyPr>
          <a:lstStyle/>
          <a:p>
            <a:pPr marL="265113" algn="ctr"/>
            <a:r>
              <a:rPr lang="tr-TR" sz="2400" b="1" dirty="0"/>
              <a:t>ÜST ÖĞRENİM DEĞERLENDİRMESİ YAPILIRKEN DİKKATE ALINMASI GEREKEN HUSUSLAR;</a:t>
            </a:r>
          </a:p>
        </p:txBody>
      </p:sp>
      <p:sp>
        <p:nvSpPr>
          <p:cNvPr id="3" name="İçerik Yer Tutucusu 2"/>
          <p:cNvSpPr>
            <a:spLocks noGrp="1"/>
          </p:cNvSpPr>
          <p:nvPr>
            <p:ph idx="1"/>
          </p:nvPr>
        </p:nvSpPr>
        <p:spPr>
          <a:xfrm>
            <a:off x="1457864" y="1678675"/>
            <a:ext cx="10403211" cy="4769750"/>
          </a:xfrm>
        </p:spPr>
        <p:txBody>
          <a:bodyPr>
            <a:normAutofit/>
          </a:bodyPr>
          <a:lstStyle/>
          <a:p>
            <a:pPr algn="just"/>
            <a:r>
              <a:rPr lang="tr-TR" sz="2000" dirty="0"/>
              <a:t>Üst öğrenim intibakı  yapılan memurlara, memuriyetleri sırasında almış oldukları ilave kademe ve dereceler de emsal hesaplamasında derece ve kademelerine ilave edilir.</a:t>
            </a:r>
          </a:p>
          <a:p>
            <a:pPr algn="just"/>
            <a:r>
              <a:rPr lang="tr-TR" sz="2000" b="1" dirty="0"/>
              <a:t>Üst öğrenim hesaplamasında hesaplama tarihi olarak </a:t>
            </a:r>
            <a:r>
              <a:rPr lang="tr-TR" sz="2000" dirty="0"/>
              <a:t>Ortaöğretimde </a:t>
            </a:r>
            <a:r>
              <a:rPr lang="tr-TR" sz="2000" b="1" dirty="0"/>
              <a:t>30 Haziran</a:t>
            </a:r>
          </a:p>
          <a:p>
            <a:pPr marL="0" indent="0" algn="just">
              <a:buNone/>
            </a:pPr>
            <a:r>
              <a:rPr lang="tr-TR" sz="2000" dirty="0"/>
              <a:t>Yüksekokul ve Fakültelerde  </a:t>
            </a:r>
            <a:r>
              <a:rPr lang="tr-TR" sz="2000" b="1" dirty="0"/>
              <a:t>31 Temmuz  t</a:t>
            </a:r>
            <a:r>
              <a:rPr lang="tr-TR" sz="2000" dirty="0"/>
              <a:t>arihi esas alınır.</a:t>
            </a:r>
          </a:p>
          <a:p>
            <a:pPr algn="just"/>
            <a:r>
              <a:rPr lang="tr-TR" sz="2000" dirty="0"/>
              <a:t>Üst öğrenim değerlendirilmesinde </a:t>
            </a:r>
            <a:r>
              <a:rPr lang="tr-TR" sz="2000" b="1" dirty="0"/>
              <a:t>aylıksız izinde geçen süreler </a:t>
            </a:r>
            <a:r>
              <a:rPr lang="tr-TR" sz="2000" dirty="0"/>
              <a:t>hesaplamada dikkate alınmayacaktır.</a:t>
            </a:r>
          </a:p>
          <a:p>
            <a:pPr algn="just"/>
            <a:r>
              <a:rPr lang="tr-TR" sz="2000" dirty="0"/>
              <a:t>Üst öğrenim değerlendirmesinde memurların almış oldukları (mülga) olumsuz sicil ile kademe ilerlemesinin durdurulması disiplin cezaları emsal hesabında dikkate alınacaktır. </a:t>
            </a:r>
          </a:p>
        </p:txBody>
      </p:sp>
      <p:sp>
        <p:nvSpPr>
          <p:cNvPr id="4" name="Oval 3">
            <a:extLst>
              <a:ext uri="{FF2B5EF4-FFF2-40B4-BE49-F238E27FC236}">
                <a16:creationId xmlns:a16="http://schemas.microsoft.com/office/drawing/2014/main" id="{CB36666F-C3BC-C3D0-31AD-DE53E7C6C82F}"/>
              </a:ext>
            </a:extLst>
          </p:cNvPr>
          <p:cNvSpPr/>
          <p:nvPr/>
        </p:nvSpPr>
        <p:spPr>
          <a:xfrm>
            <a:off x="9362363" y="968992"/>
            <a:ext cx="359391" cy="36230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dirty="0">
                <a:ln>
                  <a:solidFill>
                    <a:schemeClr val="bg1"/>
                  </a:solidFill>
                </a:ln>
              </a:rPr>
              <a:t>2</a:t>
            </a:r>
          </a:p>
        </p:txBody>
      </p:sp>
    </p:spTree>
    <p:extLst>
      <p:ext uri="{BB962C8B-B14F-4D97-AF65-F5344CB8AC3E}">
        <p14:creationId xmlns:p14="http://schemas.microsoft.com/office/powerpoint/2010/main" val="348300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69492" y="1692321"/>
            <a:ext cx="10222457" cy="4476467"/>
          </a:xfrm>
        </p:spPr>
        <p:txBody>
          <a:bodyPr>
            <a:noAutofit/>
          </a:bodyPr>
          <a:lstStyle/>
          <a:p>
            <a:pPr algn="just"/>
            <a:r>
              <a:rPr lang="tr-TR" dirty="0">
                <a:cs typeface="Segoe UI" panose="020B0502040204020203" pitchFamily="34" charset="0"/>
              </a:rPr>
              <a:t>İktisat Fakültesi mezunu olarak 9 uncu derecenin 1 inci kademesinden memuriyete başlayanların memuriyetleri sırasında Mühendislik fakültesini bitirmeleri halinde ikinci kez intibak yapılmayacak, ancak 657 sayılı Kanunun 36 </a:t>
            </a:r>
            <a:r>
              <a:rPr lang="tr-TR" dirty="0" err="1">
                <a:cs typeface="Segoe UI" panose="020B0502040204020203" pitchFamily="34" charset="0"/>
              </a:rPr>
              <a:t>ncı</a:t>
            </a:r>
            <a:r>
              <a:rPr lang="tr-TR" dirty="0">
                <a:cs typeface="Segoe UI" panose="020B0502040204020203" pitchFamily="34" charset="0"/>
              </a:rPr>
              <a:t> maddesinin A/2 fıkrası gereğince mevcut derece ve kademesine bir derece eklemek suretiyle 8 inci derecenin 1 inci kademesine yükseltilecektir.</a:t>
            </a:r>
          </a:p>
          <a:p>
            <a:pPr algn="just"/>
            <a:r>
              <a:rPr lang="tr-TR" dirty="0">
                <a:cs typeface="Segoe UI" panose="020B0502040204020203" pitchFamily="34" charset="0"/>
              </a:rPr>
              <a:t>İki yıllık yüksek okul mezunu olarak memuriyete başlayanların memuriyetleri sırasında 4 yıl süreli yüksek öğrenim veya fakülteden mezun olmaları halinde emsal hesabı yapılırken yüksek öğrenim üzerine sadece 2 yıl ilave edilmek suretiyle emsalinin hizmeti bulunarak intibakları yapılacaktır.</a:t>
            </a:r>
          </a:p>
          <a:p>
            <a:pPr algn="just"/>
            <a:r>
              <a:rPr lang="tr-TR" dirty="0">
                <a:cs typeface="Segoe UI" panose="020B0502040204020203" pitchFamily="34" charset="0"/>
              </a:rPr>
              <a:t>Üst öğrenim intibakı yapılırken emsalinin hizmeti ile kendi hizmetinden hangisi az ise o hizmet süresi üzerinden işlem yapılacak, emsalden dolayı kaybı bulunması halinde kendi hizmeti dikkate alınmayıp emsalinin hizmeti üzerine derece ve kademeleri yürütülecek ve müteakip terfi tarihi ise hesaplanan tarihe göre 31 Temmuz veya  1 Ağustos olarak belirlenecektir.</a:t>
            </a:r>
          </a:p>
          <a:p>
            <a:pPr marL="0" indent="0" algn="just">
              <a:buNone/>
            </a:pPr>
            <a:r>
              <a:rPr lang="tr-TR" sz="2000" b="1" dirty="0">
                <a:solidFill>
                  <a:srgbClr val="0070C0"/>
                </a:solidFill>
              </a:rPr>
              <a:t>Emsal: </a:t>
            </a:r>
            <a:r>
              <a:rPr lang="tr-TR" dirty="0"/>
              <a:t>Görevde iken üst öğrenimi bitiren memurun emsali, aynı üst öğrenimi tahsile ara vermeden başlayan ve normal süresi içinde bitirdikten sonra memuriyete giren kişidir.</a:t>
            </a:r>
            <a:endParaRPr lang="tr-TR" dirty="0">
              <a:cs typeface="Segoe UI" panose="020B0502040204020203" pitchFamily="34" charset="0"/>
            </a:endParaRPr>
          </a:p>
        </p:txBody>
      </p:sp>
      <p:sp>
        <p:nvSpPr>
          <p:cNvPr id="6" name="Unvan 1">
            <a:extLst>
              <a:ext uri="{FF2B5EF4-FFF2-40B4-BE49-F238E27FC236}">
                <a16:creationId xmlns:a16="http://schemas.microsoft.com/office/drawing/2014/main" id="{351E8458-DCDB-001F-DA8E-6C2BFC8417EC}"/>
              </a:ext>
            </a:extLst>
          </p:cNvPr>
          <p:cNvSpPr>
            <a:spLocks noGrp="1"/>
          </p:cNvSpPr>
          <p:nvPr>
            <p:ph type="title"/>
          </p:nvPr>
        </p:nvSpPr>
        <p:spPr>
          <a:xfrm>
            <a:off x="2470245" y="532264"/>
            <a:ext cx="8180876" cy="887103"/>
          </a:xfrm>
        </p:spPr>
        <p:style>
          <a:lnRef idx="0">
            <a:schemeClr val="accent3"/>
          </a:lnRef>
          <a:fillRef idx="3">
            <a:schemeClr val="accent3"/>
          </a:fillRef>
          <a:effectRef idx="3">
            <a:schemeClr val="accent3"/>
          </a:effectRef>
          <a:fontRef idx="minor">
            <a:schemeClr val="lt1"/>
          </a:fontRef>
        </p:style>
        <p:txBody>
          <a:bodyPr>
            <a:normAutofit/>
          </a:bodyPr>
          <a:lstStyle/>
          <a:p>
            <a:pPr marL="265113" algn="ctr"/>
            <a:r>
              <a:rPr lang="tr-TR" sz="2400" b="1" dirty="0"/>
              <a:t>ÜST ÖĞRENİM DEĞERLENDİRMESİ YAPILIRKEN DİKKATE ALINMASI GEREKEN HUSUSLAR;</a:t>
            </a:r>
          </a:p>
        </p:txBody>
      </p:sp>
      <p:sp>
        <p:nvSpPr>
          <p:cNvPr id="4" name="Oval 3">
            <a:extLst>
              <a:ext uri="{FF2B5EF4-FFF2-40B4-BE49-F238E27FC236}">
                <a16:creationId xmlns:a16="http://schemas.microsoft.com/office/drawing/2014/main" id="{3A215015-966F-63F9-49D7-06FC0C03DFCA}"/>
              </a:ext>
            </a:extLst>
          </p:cNvPr>
          <p:cNvSpPr/>
          <p:nvPr/>
        </p:nvSpPr>
        <p:spPr>
          <a:xfrm>
            <a:off x="9362363" y="968992"/>
            <a:ext cx="359391" cy="36230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dirty="0">
                <a:ln>
                  <a:solidFill>
                    <a:schemeClr val="bg1"/>
                  </a:solidFill>
                </a:ln>
              </a:rPr>
              <a:t>3</a:t>
            </a:r>
          </a:p>
        </p:txBody>
      </p:sp>
    </p:spTree>
    <p:extLst>
      <p:ext uri="{BB962C8B-B14F-4D97-AF65-F5344CB8AC3E}">
        <p14:creationId xmlns:p14="http://schemas.microsoft.com/office/powerpoint/2010/main" val="14479792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51129" y="1897039"/>
            <a:ext cx="10002672" cy="4738891"/>
          </a:xfrm>
        </p:spPr>
        <p:txBody>
          <a:bodyPr>
            <a:normAutofit lnSpcReduction="10000"/>
          </a:bodyPr>
          <a:lstStyle/>
          <a:p>
            <a:pPr algn="just"/>
            <a:r>
              <a:rPr lang="tr-TR" dirty="0"/>
              <a:t>Kademe ilerlemesinin durdurulması disiplin cezası verilen yıl toplam hizmetten düşülecektir.</a:t>
            </a:r>
          </a:p>
          <a:p>
            <a:pPr algn="just"/>
            <a:r>
              <a:rPr lang="tr-TR" dirty="0"/>
              <a:t>Devlet memurlarının, görülen lüzum üzerine 657 sayılı Devlet Memurları Kanununun 137 ve 145 inci maddeleri uyarınca görevlerinden uzaklaştırıldıkları süre zarfında üst öğrenimi bitirip intibak talebinde bulunmaları halinde yapılacak intibak </a:t>
            </a:r>
            <a:r>
              <a:rPr lang="tr-TR" b="1" dirty="0"/>
              <a:t>hesabında görevden uzakta geçirdikleri süreler emsal hesabında dikkate alınacaktır. 142 ve 143. madde gereğince derece kademede değerlendirilen süreler değerlenecek.</a:t>
            </a:r>
          </a:p>
          <a:p>
            <a:pPr algn="just"/>
            <a:r>
              <a:rPr lang="tr-TR" dirty="0"/>
              <a:t>4688 sayılı Kanun kapsamında sendikanın yönetim kurulu üyesi olup aylıksız izinli sayılanların üst öğrenim intibakları, aylıksız izin süresinin bitimini beklemeksizin diğer memurların intibakları gibi aynı usule göre yapılacaktır.</a:t>
            </a:r>
          </a:p>
          <a:p>
            <a:pPr algn="just"/>
            <a:r>
              <a:rPr lang="tr-TR" dirty="0"/>
              <a:t>Memuriyette iken bir üst öğrenimi bitiren memur hakkında emsal uygulaması yapılarak bulunacak derece ve kademeye yükseltilecek ve bu şekilde intibak yapılırken ilgililerin yaptıkları hizmetin özelliğine dayalı olarak yasal bakımdan faydalandırılmaları gereken ilave derece ve kademelerden ayrıca yararlandırılacaktır. </a:t>
            </a:r>
          </a:p>
          <a:p>
            <a:pPr algn="just"/>
            <a:r>
              <a:rPr lang="tr-TR" sz="1800" b="1" i="1" dirty="0">
                <a:solidFill>
                  <a:srgbClr val="005696"/>
                </a:solidFill>
              </a:rPr>
              <a:t>Üst öğrenim intibakıyla ilgili olarak 142 seri </a:t>
            </a:r>
            <a:r>
              <a:rPr lang="tr-TR" sz="1800" b="1" i="1" dirty="0" err="1">
                <a:solidFill>
                  <a:srgbClr val="005696"/>
                </a:solidFill>
              </a:rPr>
              <a:t>no’lu</a:t>
            </a:r>
            <a:r>
              <a:rPr lang="tr-TR" sz="1800" b="1" i="1" dirty="0">
                <a:solidFill>
                  <a:srgbClr val="005696"/>
                </a:solidFill>
              </a:rPr>
              <a:t> devlet memurları kanunu genel tebliğinde ayrıntılı açıklama yapılmıştır.</a:t>
            </a:r>
          </a:p>
          <a:p>
            <a:pPr algn="just"/>
            <a:endParaRPr lang="tr-TR" dirty="0"/>
          </a:p>
        </p:txBody>
      </p:sp>
      <p:sp>
        <p:nvSpPr>
          <p:cNvPr id="6" name="Unvan 1">
            <a:extLst>
              <a:ext uri="{FF2B5EF4-FFF2-40B4-BE49-F238E27FC236}">
                <a16:creationId xmlns:a16="http://schemas.microsoft.com/office/drawing/2014/main" id="{1FE5F17C-629E-43D7-DAA2-94C2A2025016}"/>
              </a:ext>
            </a:extLst>
          </p:cNvPr>
          <p:cNvSpPr>
            <a:spLocks noGrp="1"/>
          </p:cNvSpPr>
          <p:nvPr>
            <p:ph type="title"/>
          </p:nvPr>
        </p:nvSpPr>
        <p:spPr>
          <a:xfrm>
            <a:off x="2470245" y="532264"/>
            <a:ext cx="8180876" cy="887103"/>
          </a:xfrm>
        </p:spPr>
        <p:style>
          <a:lnRef idx="0">
            <a:schemeClr val="accent3"/>
          </a:lnRef>
          <a:fillRef idx="3">
            <a:schemeClr val="accent3"/>
          </a:fillRef>
          <a:effectRef idx="3">
            <a:schemeClr val="accent3"/>
          </a:effectRef>
          <a:fontRef idx="minor">
            <a:schemeClr val="lt1"/>
          </a:fontRef>
        </p:style>
        <p:txBody>
          <a:bodyPr>
            <a:normAutofit/>
          </a:bodyPr>
          <a:lstStyle/>
          <a:p>
            <a:pPr marL="265113" algn="ctr"/>
            <a:r>
              <a:rPr lang="tr-TR" sz="2400" b="1" dirty="0"/>
              <a:t>ÜST ÖĞRENİM DEĞERLENDİRMESİ YAPILIRKEN DİKKATE ALINMASI GEREKEN HUSUSLAR;</a:t>
            </a:r>
          </a:p>
        </p:txBody>
      </p:sp>
      <p:sp>
        <p:nvSpPr>
          <p:cNvPr id="2" name="Oval 1">
            <a:extLst>
              <a:ext uri="{FF2B5EF4-FFF2-40B4-BE49-F238E27FC236}">
                <a16:creationId xmlns:a16="http://schemas.microsoft.com/office/drawing/2014/main" id="{7D248594-CEA1-F0DC-AFD3-206EFD4227BD}"/>
              </a:ext>
            </a:extLst>
          </p:cNvPr>
          <p:cNvSpPr/>
          <p:nvPr/>
        </p:nvSpPr>
        <p:spPr>
          <a:xfrm>
            <a:off x="9362363" y="968992"/>
            <a:ext cx="359391" cy="36230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dirty="0">
                <a:ln>
                  <a:solidFill>
                    <a:schemeClr val="bg1"/>
                  </a:solidFill>
                </a:ln>
              </a:rPr>
              <a:t>4</a:t>
            </a:r>
          </a:p>
        </p:txBody>
      </p:sp>
    </p:spTree>
    <p:extLst>
      <p:ext uri="{BB962C8B-B14F-4D97-AF65-F5344CB8AC3E}">
        <p14:creationId xmlns:p14="http://schemas.microsoft.com/office/powerpoint/2010/main" val="36611321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98065" y="1463041"/>
            <a:ext cx="10406702" cy="5251268"/>
          </a:xfrm>
        </p:spPr>
        <p:txBody>
          <a:bodyPr>
            <a:normAutofit/>
          </a:bodyPr>
          <a:lstStyle/>
          <a:p>
            <a:pPr algn="just"/>
            <a:r>
              <a:rPr lang="tr-TR" dirty="0"/>
              <a:t>Lise mezunu olarak memuriyete başladıktan sonra memuriyetleri sırasında meslek lisesini bitirenlerin, Lise üzerine meslek lisesi bir üst öğrenim olmadığından intibakı yapılma imkanı olmadığı, ancak bulundukları derece ve kademesinin, meslek lisesinin başlangıç derece ve kademesini aşmamış olması halinde, 13 üncü derecenin 3 üncü kademesi ile 12 </a:t>
            </a:r>
            <a:r>
              <a:rPr lang="tr-TR" dirty="0" err="1"/>
              <a:t>nci</a:t>
            </a:r>
            <a:r>
              <a:rPr lang="tr-TR" dirty="0"/>
              <a:t> derecenin 2 </a:t>
            </a:r>
            <a:r>
              <a:rPr lang="tr-TR" dirty="0" err="1"/>
              <a:t>nci</a:t>
            </a:r>
            <a:r>
              <a:rPr lang="tr-TR" dirty="0"/>
              <a:t> kademesi arasındaki iki kademe mevcut derece ve kademesine ilave edilebilir.</a:t>
            </a:r>
          </a:p>
          <a:p>
            <a:pPr marL="0" indent="0" algn="just">
              <a:buNone/>
            </a:pPr>
            <a:r>
              <a:rPr lang="tr-TR" dirty="0"/>
              <a:t>                   ÖRNEK-1      ESKİ DURUMU         YAPILMASI GEREKEN</a:t>
            </a:r>
          </a:p>
          <a:p>
            <a:pPr marL="0" indent="0" algn="just">
              <a:buNone/>
            </a:pPr>
            <a:r>
              <a:rPr lang="tr-TR" dirty="0"/>
              <a:t>                                                  13/3                              12/2</a:t>
            </a:r>
          </a:p>
          <a:p>
            <a:pPr marL="0" indent="0" algn="just">
              <a:buNone/>
            </a:pPr>
            <a:r>
              <a:rPr lang="tr-TR" dirty="0"/>
              <a:t>                   ÖRNEK-2      ESKİ DURUMU          YAPILMASI GEREKEN</a:t>
            </a:r>
          </a:p>
          <a:p>
            <a:pPr marL="0" indent="0" algn="just">
              <a:buNone/>
            </a:pPr>
            <a:r>
              <a:rPr lang="tr-TR" dirty="0"/>
              <a:t>                                                  12/1                              12/2</a:t>
            </a:r>
          </a:p>
          <a:p>
            <a:pPr marL="0" indent="0" algn="just">
              <a:buNone/>
            </a:pPr>
            <a:r>
              <a:rPr lang="tr-TR" dirty="0"/>
              <a:t>                   ÖRNEK-3     ESKİ DURUMU           YAPILMASI GEREKEN</a:t>
            </a:r>
          </a:p>
          <a:p>
            <a:pPr marL="0" indent="0" algn="just">
              <a:buNone/>
            </a:pPr>
            <a:r>
              <a:rPr lang="tr-TR" dirty="0"/>
              <a:t>                                                  12/3 ve daha ileri kademelerde ise  bir işlem yapılmayacak</a:t>
            </a:r>
          </a:p>
          <a:p>
            <a:pPr algn="just"/>
            <a:r>
              <a:rPr lang="tr-TR" i="1" dirty="0"/>
              <a:t>Öğrenim belgesi Personel Bilgi ve Yönetim Sistemine İşlenir. Unvan değişikliklerinde yeni meslek lisesine göre unvan değiştirebilir. Örnek memur unvan değişikliği sınavı ile ikinci liseden dolayı Teknisyen vb. olabilir.</a:t>
            </a:r>
          </a:p>
        </p:txBody>
      </p:sp>
      <p:sp>
        <p:nvSpPr>
          <p:cNvPr id="6" name="Unvan 1">
            <a:extLst>
              <a:ext uri="{FF2B5EF4-FFF2-40B4-BE49-F238E27FC236}">
                <a16:creationId xmlns:a16="http://schemas.microsoft.com/office/drawing/2014/main" id="{B0554973-4076-5614-04B6-5A9FBC4D6AF1}"/>
              </a:ext>
            </a:extLst>
          </p:cNvPr>
          <p:cNvSpPr>
            <a:spLocks noGrp="1"/>
          </p:cNvSpPr>
          <p:nvPr>
            <p:ph type="title"/>
          </p:nvPr>
        </p:nvSpPr>
        <p:spPr>
          <a:xfrm>
            <a:off x="2470245" y="532264"/>
            <a:ext cx="8180876" cy="887103"/>
          </a:xfrm>
        </p:spPr>
        <p:style>
          <a:lnRef idx="0">
            <a:schemeClr val="accent3"/>
          </a:lnRef>
          <a:fillRef idx="3">
            <a:schemeClr val="accent3"/>
          </a:fillRef>
          <a:effectRef idx="3">
            <a:schemeClr val="accent3"/>
          </a:effectRef>
          <a:fontRef idx="minor">
            <a:schemeClr val="lt1"/>
          </a:fontRef>
        </p:style>
        <p:txBody>
          <a:bodyPr>
            <a:normAutofit/>
          </a:bodyPr>
          <a:lstStyle/>
          <a:p>
            <a:pPr marL="265113" algn="ctr"/>
            <a:r>
              <a:rPr lang="tr-TR" sz="2400" b="1" dirty="0"/>
              <a:t>ÜST ÖĞRENİM DEĞERLENDİRMESİ YAPILIRKEN DİKKATE ALINMASI GEREKEN HUSUSLAR;</a:t>
            </a:r>
          </a:p>
        </p:txBody>
      </p:sp>
      <p:sp>
        <p:nvSpPr>
          <p:cNvPr id="2" name="Oval 1">
            <a:extLst>
              <a:ext uri="{FF2B5EF4-FFF2-40B4-BE49-F238E27FC236}">
                <a16:creationId xmlns:a16="http://schemas.microsoft.com/office/drawing/2014/main" id="{11ED50F7-C168-B5C2-6801-910F29E8FCBA}"/>
              </a:ext>
            </a:extLst>
          </p:cNvPr>
          <p:cNvSpPr/>
          <p:nvPr/>
        </p:nvSpPr>
        <p:spPr>
          <a:xfrm>
            <a:off x="9362363" y="968992"/>
            <a:ext cx="359391" cy="36230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dirty="0">
                <a:ln>
                  <a:solidFill>
                    <a:schemeClr val="bg1"/>
                  </a:solidFill>
                </a:ln>
              </a:rPr>
              <a:t>5</a:t>
            </a:r>
          </a:p>
        </p:txBody>
      </p:sp>
    </p:spTree>
    <p:extLst>
      <p:ext uri="{BB962C8B-B14F-4D97-AF65-F5344CB8AC3E}">
        <p14:creationId xmlns:p14="http://schemas.microsoft.com/office/powerpoint/2010/main" val="29135721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96778" y="1394655"/>
            <a:ext cx="9887483" cy="5187119"/>
          </a:xfrm>
        </p:spPr>
        <p:txBody>
          <a:bodyPr>
            <a:normAutofit fontScale="70000" lnSpcReduction="20000"/>
          </a:bodyPr>
          <a:lstStyle/>
          <a:p>
            <a:pPr marL="0" indent="0">
              <a:buNone/>
            </a:pPr>
            <a:r>
              <a:rPr lang="tr-TR" sz="2400" b="1" dirty="0"/>
              <a:t>Göreve başlayış tarihi    : 22.10.2012     Tahsili :Lise-30.06.2010</a:t>
            </a:r>
          </a:p>
          <a:p>
            <a:pPr marL="0" indent="0">
              <a:buNone/>
            </a:pPr>
            <a:r>
              <a:rPr lang="tr-TR" sz="2400" b="1" dirty="0"/>
              <a:t>Memuriyette bitirilen      : İşletme Fakültesi (31.07.2022) </a:t>
            </a:r>
          </a:p>
          <a:p>
            <a:pPr marL="0" indent="0">
              <a:buNone/>
            </a:pPr>
            <a:r>
              <a:rPr lang="tr-TR" sz="2400" u="sng" dirty="0"/>
              <a:t>EMSALİNİN HİZMETİ</a:t>
            </a:r>
            <a:r>
              <a:rPr lang="tr-TR" sz="2400" dirty="0"/>
              <a:t>                                                       </a:t>
            </a:r>
            <a:r>
              <a:rPr lang="tr-TR" sz="2400" u="sng" dirty="0"/>
              <a:t>KENDİ HİZMETİ</a:t>
            </a:r>
          </a:p>
          <a:p>
            <a:pPr marL="0" indent="0">
              <a:buNone/>
            </a:pPr>
            <a:r>
              <a:rPr lang="tr-TR" sz="2400" dirty="0">
                <a:solidFill>
                  <a:srgbClr val="FF0000"/>
                </a:solidFill>
              </a:rPr>
              <a:t>31.07</a:t>
            </a:r>
            <a:r>
              <a:rPr lang="tr-TR" sz="2400" b="1" dirty="0"/>
              <a:t>.2010                                                                           17.10.2022</a:t>
            </a:r>
          </a:p>
          <a:p>
            <a:pPr marL="0" indent="0">
              <a:buNone/>
            </a:pPr>
            <a:r>
              <a:rPr lang="tr-TR" sz="2400" b="1" u="sng" dirty="0"/>
              <a:t>                4</a:t>
            </a:r>
            <a:r>
              <a:rPr lang="tr-TR" sz="2400" b="1" dirty="0"/>
              <a:t>                                                                           </a:t>
            </a:r>
            <a:r>
              <a:rPr lang="tr-TR" sz="2400" b="1" u="sng" dirty="0"/>
              <a:t>22.10.2012</a:t>
            </a:r>
          </a:p>
          <a:p>
            <a:pPr marL="0" indent="0">
              <a:buNone/>
            </a:pPr>
            <a:r>
              <a:rPr lang="tr-TR" sz="2400" b="1" dirty="0"/>
              <a:t>31.07.2014                                                                        25 gün  11 ay    9 yıl (Kendi hizmeti) </a:t>
            </a:r>
          </a:p>
          <a:p>
            <a:pPr marL="0" indent="0">
              <a:buNone/>
            </a:pPr>
            <a:endParaRPr lang="tr-TR" sz="2400" b="1" dirty="0"/>
          </a:p>
          <a:p>
            <a:pPr marL="0" indent="0">
              <a:buNone/>
            </a:pPr>
            <a:r>
              <a:rPr lang="tr-TR" sz="2400" b="1" dirty="0"/>
              <a:t>17.10.2022                                                          </a:t>
            </a:r>
            <a:r>
              <a:rPr lang="tr-TR" sz="2400" b="1" u="sng" dirty="0"/>
              <a:t>YIL </a:t>
            </a:r>
            <a:r>
              <a:rPr lang="tr-TR" sz="2400" b="1" dirty="0"/>
              <a:t>       </a:t>
            </a:r>
            <a:r>
              <a:rPr lang="tr-TR" sz="2400" b="1" u="sng" dirty="0"/>
              <a:t>DE/KA</a:t>
            </a:r>
          </a:p>
          <a:p>
            <a:pPr marL="0" indent="0">
              <a:buNone/>
            </a:pPr>
            <a:r>
              <a:rPr lang="tr-TR" sz="2400" b="1" u="sng" dirty="0"/>
              <a:t>31.07.2014</a:t>
            </a:r>
            <a:r>
              <a:rPr lang="tr-TR" sz="2400" b="1" dirty="0"/>
              <a:t>                                             Başlangıç             9/1      </a:t>
            </a:r>
          </a:p>
          <a:p>
            <a:pPr marL="0" indent="0">
              <a:buNone/>
            </a:pPr>
            <a:r>
              <a:rPr lang="tr-TR" sz="2400" b="1" dirty="0"/>
              <a:t>16   2       8 (emsalinin hizmeti)                            3            8/1</a:t>
            </a:r>
          </a:p>
          <a:p>
            <a:pPr marL="0" indent="0">
              <a:buNone/>
            </a:pPr>
            <a:r>
              <a:rPr lang="tr-TR" sz="2400" b="1" dirty="0"/>
              <a:t>                                                                               6            7/1</a:t>
            </a:r>
          </a:p>
          <a:p>
            <a:pPr marL="0" indent="0">
              <a:buNone/>
            </a:pPr>
            <a:r>
              <a:rPr lang="tr-TR" sz="2400" b="1" dirty="0"/>
              <a:t>                                                                              8             7/3</a:t>
            </a:r>
          </a:p>
          <a:p>
            <a:pPr marL="0" indent="0">
              <a:buNone/>
            </a:pPr>
            <a:r>
              <a:rPr lang="tr-TR" sz="2400" b="1" dirty="0"/>
              <a:t>                                                             T.S.H.28. mad.        </a:t>
            </a:r>
            <a:r>
              <a:rPr lang="tr-TR" sz="2400" b="1" dirty="0">
                <a:solidFill>
                  <a:srgbClr val="C00000"/>
                </a:solidFill>
              </a:rPr>
              <a:t>6/3 </a:t>
            </a:r>
          </a:p>
          <a:p>
            <a:pPr marL="0" indent="0">
              <a:buNone/>
            </a:pPr>
            <a:r>
              <a:rPr lang="tr-TR" sz="2400" b="1" dirty="0">
                <a:solidFill>
                  <a:srgbClr val="005696"/>
                </a:solidFill>
              </a:rPr>
              <a:t>Sonuç</a:t>
            </a:r>
            <a:r>
              <a:rPr lang="tr-TR" sz="2400" b="1" dirty="0"/>
              <a:t>: 17.10.2022 tarihi itibarıyla </a:t>
            </a:r>
            <a:r>
              <a:rPr lang="tr-TR" sz="2400" b="1" dirty="0">
                <a:solidFill>
                  <a:srgbClr val="FF0000"/>
                </a:solidFill>
              </a:rPr>
              <a:t>6/3 ünde</a:t>
            </a:r>
            <a:r>
              <a:rPr lang="tr-TR" sz="2400" b="1" dirty="0"/>
              <a:t>  2 ay, 16 gün kıdemli sayılacak, artan kıdemi ile 01.08.2023  tarihinde </a:t>
            </a:r>
            <a:r>
              <a:rPr lang="tr-TR" sz="2400" b="1" dirty="0">
                <a:solidFill>
                  <a:srgbClr val="FF0000"/>
                </a:solidFill>
              </a:rPr>
              <a:t>5.</a:t>
            </a:r>
            <a:r>
              <a:rPr lang="tr-TR" sz="2400" b="1" dirty="0"/>
              <a:t>derecenin 1</a:t>
            </a:r>
            <a:r>
              <a:rPr lang="tr-TR" sz="2400" b="1" dirty="0">
                <a:solidFill>
                  <a:srgbClr val="FF0000"/>
                </a:solidFill>
              </a:rPr>
              <a:t>.</a:t>
            </a:r>
            <a:r>
              <a:rPr lang="tr-TR" sz="2400" b="1" dirty="0"/>
              <a:t>kademesine yükseltilecektir.</a:t>
            </a:r>
            <a:endParaRPr lang="tr-TR" sz="2400" dirty="0"/>
          </a:p>
          <a:p>
            <a:pPr marL="0" indent="0">
              <a:buNone/>
            </a:pPr>
            <a:endParaRPr lang="tr-TR" dirty="0"/>
          </a:p>
          <a:p>
            <a:pPr marL="0" indent="0">
              <a:buNone/>
            </a:pPr>
            <a:endParaRPr lang="tr-TR" dirty="0"/>
          </a:p>
          <a:p>
            <a:endParaRPr lang="tr-TR" dirty="0"/>
          </a:p>
        </p:txBody>
      </p:sp>
      <p:sp>
        <p:nvSpPr>
          <p:cNvPr id="6" name="Dikdörtgen: Köşeleri Yuvarlatılmış 5">
            <a:extLst>
              <a:ext uri="{FF2B5EF4-FFF2-40B4-BE49-F238E27FC236}">
                <a16:creationId xmlns:a16="http://schemas.microsoft.com/office/drawing/2014/main" id="{3CD39BE2-5605-27B8-EBB2-B671CC12D11D}"/>
              </a:ext>
            </a:extLst>
          </p:cNvPr>
          <p:cNvSpPr/>
          <p:nvPr/>
        </p:nvSpPr>
        <p:spPr>
          <a:xfrm>
            <a:off x="1604513" y="627797"/>
            <a:ext cx="6710812" cy="67108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2400" b="1" dirty="0"/>
              <a:t>ÜST ÖĞRENİM DEĞERLENDİRME ÖRNEK-1</a:t>
            </a:r>
            <a:endParaRPr lang="tr-TR"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0988534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04514" y="1504950"/>
            <a:ext cx="10282686" cy="5170169"/>
          </a:xfrm>
        </p:spPr>
        <p:txBody>
          <a:bodyPr>
            <a:normAutofit fontScale="55000" lnSpcReduction="20000"/>
          </a:bodyPr>
          <a:lstStyle/>
          <a:p>
            <a:pPr marL="0" indent="0">
              <a:buNone/>
            </a:pPr>
            <a:r>
              <a:rPr lang="tr-TR" sz="2500" b="1" dirty="0"/>
              <a:t>Göreve başlayış tarihi: 13.09.2010                   </a:t>
            </a:r>
            <a:r>
              <a:rPr lang="tr-TR" sz="2900" b="1" dirty="0"/>
              <a:t>Tahsili :Lise-30.06.2007</a:t>
            </a:r>
            <a:endParaRPr lang="tr-TR" sz="2500" b="1" dirty="0"/>
          </a:p>
          <a:p>
            <a:pPr marL="0" indent="0">
              <a:buNone/>
            </a:pPr>
            <a:r>
              <a:rPr lang="tr-TR" sz="2500" b="1" dirty="0"/>
              <a:t>Memuriyette bitirilen: Ziraat Fak-2021             Kademe ilerlemesi durdurma cezası : 2019</a:t>
            </a:r>
          </a:p>
          <a:p>
            <a:pPr marL="0" indent="0">
              <a:buNone/>
            </a:pPr>
            <a:endParaRPr lang="tr-TR" sz="2500" b="1" dirty="0"/>
          </a:p>
          <a:p>
            <a:pPr marL="0" indent="0">
              <a:buNone/>
            </a:pPr>
            <a:r>
              <a:rPr lang="tr-TR" sz="2500" b="1" dirty="0"/>
              <a:t>EMSALİNİN HİZMETİ                                                         KENDİ HİZMETİ</a:t>
            </a:r>
          </a:p>
          <a:p>
            <a:pPr marL="0" indent="0">
              <a:buNone/>
            </a:pPr>
            <a:r>
              <a:rPr lang="tr-TR" sz="2500" b="1" dirty="0"/>
              <a:t>31.07.2007                                                                        31.07.2022</a:t>
            </a:r>
          </a:p>
          <a:p>
            <a:pPr marL="0" indent="0">
              <a:buNone/>
            </a:pPr>
            <a:r>
              <a:rPr lang="tr-TR" sz="2500" b="1" u="sng" dirty="0"/>
              <a:t>                4</a:t>
            </a:r>
            <a:r>
              <a:rPr lang="tr-TR" sz="2500" b="1" dirty="0"/>
              <a:t>                                                                        </a:t>
            </a:r>
            <a:r>
              <a:rPr lang="tr-TR" sz="2500" b="1" u="sng" dirty="0"/>
              <a:t>13.09.2010</a:t>
            </a:r>
          </a:p>
          <a:p>
            <a:pPr marL="0" indent="0">
              <a:buNone/>
            </a:pPr>
            <a:r>
              <a:rPr lang="tr-TR" sz="2500" b="1" dirty="0"/>
              <a:t>31.07.2011                                                                      18   10    11 (Kendi hizmeti) </a:t>
            </a:r>
          </a:p>
          <a:p>
            <a:pPr marL="0" indent="0">
              <a:buNone/>
            </a:pPr>
            <a:endParaRPr lang="tr-TR" sz="2500" b="1" dirty="0"/>
          </a:p>
          <a:p>
            <a:pPr marL="0" indent="0">
              <a:buNone/>
            </a:pPr>
            <a:r>
              <a:rPr lang="tr-TR" sz="2500" b="1" dirty="0"/>
              <a:t>31.07.2022                                                                                                         </a:t>
            </a:r>
            <a:r>
              <a:rPr lang="tr-TR" sz="2500" b="1" u="sng" dirty="0"/>
              <a:t>YIL</a:t>
            </a:r>
            <a:r>
              <a:rPr lang="tr-TR" sz="2500" b="1" dirty="0"/>
              <a:t>          </a:t>
            </a:r>
            <a:r>
              <a:rPr lang="tr-TR" sz="2500" b="1" u="sng" dirty="0"/>
              <a:t>DE/KA</a:t>
            </a:r>
          </a:p>
          <a:p>
            <a:pPr marL="0" indent="0">
              <a:buNone/>
            </a:pPr>
            <a:r>
              <a:rPr lang="tr-TR" sz="2500" b="1" u="sng" dirty="0"/>
              <a:t>31.07.2011</a:t>
            </a:r>
            <a:r>
              <a:rPr lang="tr-TR" sz="2500" b="1" dirty="0"/>
              <a:t>                                                                                         BAŞLANGIÇ            8/1      </a:t>
            </a:r>
          </a:p>
          <a:p>
            <a:pPr marL="0" indent="0">
              <a:buNone/>
            </a:pPr>
            <a:r>
              <a:rPr lang="tr-TR" sz="2500" b="1" dirty="0"/>
              <a:t> -    -      11 (emsalinin hizmeti)                                                                         3              7/1</a:t>
            </a:r>
          </a:p>
          <a:p>
            <a:pPr marL="0" indent="0">
              <a:buNone/>
            </a:pPr>
            <a:r>
              <a:rPr lang="tr-TR" sz="2500" b="1" dirty="0"/>
              <a:t>                                                                                                                                6           6/1   </a:t>
            </a:r>
          </a:p>
          <a:p>
            <a:pPr marL="0" indent="0">
              <a:buNone/>
            </a:pPr>
            <a:r>
              <a:rPr lang="tr-TR" sz="2500" b="1" dirty="0"/>
              <a:t>                                                                                                                                9           5/1</a:t>
            </a:r>
          </a:p>
          <a:p>
            <a:pPr marL="0" indent="0">
              <a:buNone/>
            </a:pPr>
            <a:r>
              <a:rPr lang="tr-TR" sz="2500" b="1" dirty="0"/>
              <a:t>                                                                                                                               10          5/2</a:t>
            </a:r>
          </a:p>
          <a:p>
            <a:pPr marL="0" indent="0">
              <a:buNone/>
            </a:pPr>
            <a:r>
              <a:rPr lang="tr-TR" sz="2500" b="1" dirty="0"/>
              <a:t>                                                                                                                        T.S.H.28        4/2</a:t>
            </a:r>
          </a:p>
          <a:p>
            <a:pPr marL="0" indent="0">
              <a:buNone/>
            </a:pPr>
            <a:r>
              <a:rPr lang="tr-TR" sz="2500" b="1" dirty="0"/>
              <a:t>                                                         Kademe ilerlemesi durdurma disiplin cezası        </a:t>
            </a:r>
            <a:r>
              <a:rPr lang="tr-TR" sz="2500" b="1" dirty="0">
                <a:solidFill>
                  <a:srgbClr val="FF0000"/>
                </a:solidFill>
              </a:rPr>
              <a:t>4/1</a:t>
            </a:r>
          </a:p>
          <a:p>
            <a:pPr marL="0" indent="0">
              <a:buNone/>
            </a:pPr>
            <a:r>
              <a:rPr lang="tr-TR" sz="2500" b="1" dirty="0"/>
              <a:t>Sonuç: 31.07.2021 tarihi itibarıyla  </a:t>
            </a:r>
            <a:r>
              <a:rPr lang="tr-TR" sz="2500" b="1" dirty="0">
                <a:solidFill>
                  <a:srgbClr val="FF0000"/>
                </a:solidFill>
              </a:rPr>
              <a:t>4/1</a:t>
            </a:r>
            <a:r>
              <a:rPr lang="tr-TR" sz="2500" b="1" dirty="0"/>
              <a:t>’de artan süresi olmadığından, müteakip terfi tarihi 31.07.2022 olacaktır.</a:t>
            </a:r>
          </a:p>
        </p:txBody>
      </p:sp>
      <p:sp>
        <p:nvSpPr>
          <p:cNvPr id="6" name="Dikdörtgen: Köşeleri Yuvarlatılmış 5">
            <a:extLst>
              <a:ext uri="{FF2B5EF4-FFF2-40B4-BE49-F238E27FC236}">
                <a16:creationId xmlns:a16="http://schemas.microsoft.com/office/drawing/2014/main" id="{BB20F83E-5805-77D7-9BBE-0EEE6C0F299F}"/>
              </a:ext>
            </a:extLst>
          </p:cNvPr>
          <p:cNvSpPr/>
          <p:nvPr/>
        </p:nvSpPr>
        <p:spPr>
          <a:xfrm>
            <a:off x="1604513" y="627797"/>
            <a:ext cx="6710812" cy="67108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2400" b="1" dirty="0"/>
              <a:t>ÜST ÖĞRENİM DEĞERLENDİRME ÖRNEK-2</a:t>
            </a:r>
            <a:endParaRPr lang="tr-TR"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842698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74976" y="1384419"/>
            <a:ext cx="10238350" cy="5342952"/>
          </a:xfrm>
        </p:spPr>
        <p:txBody>
          <a:bodyPr>
            <a:normAutofit fontScale="47500" lnSpcReduction="20000"/>
          </a:bodyPr>
          <a:lstStyle/>
          <a:p>
            <a:pPr marL="0" indent="0">
              <a:buNone/>
            </a:pPr>
            <a:r>
              <a:rPr lang="tr-TR" sz="4000" b="1" dirty="0"/>
              <a:t>Göreve başlayış tarihi:15.08.2011        Tahsili :Ortaokul-30.06.2007</a:t>
            </a:r>
          </a:p>
          <a:p>
            <a:pPr marL="0" indent="0">
              <a:buNone/>
            </a:pPr>
            <a:r>
              <a:rPr lang="tr-TR" sz="4000" b="1" dirty="0"/>
              <a:t>Memuriyette bitirilen:Lise-30.06.2022</a:t>
            </a:r>
          </a:p>
          <a:p>
            <a:pPr marL="0" indent="0">
              <a:buNone/>
            </a:pPr>
            <a:r>
              <a:rPr lang="tr-TR" sz="4000" b="1" dirty="0"/>
              <a:t>EMSALİNİN HİZMETİ                                 KENDİ HİZMETİ</a:t>
            </a:r>
          </a:p>
          <a:p>
            <a:pPr marL="0" indent="0">
              <a:buNone/>
            </a:pPr>
            <a:r>
              <a:rPr lang="tr-TR" sz="4000" b="1" dirty="0"/>
              <a:t>30.06.2007                                                  17.10.2022</a:t>
            </a:r>
          </a:p>
          <a:p>
            <a:pPr marL="0" indent="0">
              <a:buNone/>
            </a:pPr>
            <a:r>
              <a:rPr lang="tr-TR" sz="4000" b="1" u="sng" dirty="0"/>
              <a:t>               4</a:t>
            </a:r>
            <a:r>
              <a:rPr lang="tr-TR" sz="4000" b="1" dirty="0"/>
              <a:t>                                                   </a:t>
            </a:r>
            <a:r>
              <a:rPr lang="tr-TR" sz="4000" b="1" u="sng" dirty="0"/>
              <a:t>15.08.2011</a:t>
            </a:r>
          </a:p>
          <a:p>
            <a:pPr marL="0" indent="0">
              <a:buNone/>
            </a:pPr>
            <a:r>
              <a:rPr lang="tr-TR" sz="4000" b="1" dirty="0"/>
              <a:t>30.06.2011                                                   2    2    11 (Kendi hizmeti) </a:t>
            </a:r>
          </a:p>
          <a:p>
            <a:pPr marL="0" indent="0">
              <a:buNone/>
            </a:pPr>
            <a:endParaRPr lang="tr-TR" sz="4000" b="1" dirty="0"/>
          </a:p>
          <a:p>
            <a:pPr marL="0" indent="0">
              <a:buNone/>
            </a:pPr>
            <a:r>
              <a:rPr lang="tr-TR" sz="4000" b="1" dirty="0"/>
              <a:t>17.10.2022                                                   </a:t>
            </a:r>
            <a:r>
              <a:rPr lang="tr-TR" sz="4000" b="1" u="sng" dirty="0"/>
              <a:t>YIL</a:t>
            </a:r>
            <a:r>
              <a:rPr lang="tr-TR" sz="4000" b="1" dirty="0"/>
              <a:t>         </a:t>
            </a:r>
            <a:r>
              <a:rPr lang="tr-TR" sz="4000" b="1" u="sng" dirty="0"/>
              <a:t>DE/KA</a:t>
            </a:r>
          </a:p>
          <a:p>
            <a:pPr marL="0" indent="0">
              <a:buNone/>
            </a:pPr>
            <a:r>
              <a:rPr lang="tr-TR" sz="4000" b="1" u="sng" dirty="0"/>
              <a:t>30.06.2011</a:t>
            </a:r>
            <a:r>
              <a:rPr lang="tr-TR" sz="4000" b="1" dirty="0"/>
              <a:t>                                                     0             13/3    (Düz lise ise)  </a:t>
            </a:r>
          </a:p>
          <a:p>
            <a:pPr marL="0" indent="0">
              <a:buNone/>
            </a:pPr>
            <a:r>
              <a:rPr lang="tr-TR" sz="4000" b="1" dirty="0"/>
              <a:t> 17   3   11 (emsalinin hizmeti)                     6             11/3</a:t>
            </a:r>
          </a:p>
          <a:p>
            <a:pPr marL="0" indent="0">
              <a:buNone/>
            </a:pPr>
            <a:r>
              <a:rPr lang="tr-TR" sz="4000" b="1" dirty="0"/>
              <a:t>                                                                       9             10/3  </a:t>
            </a:r>
          </a:p>
          <a:p>
            <a:pPr marL="0" indent="0">
              <a:buNone/>
            </a:pPr>
            <a:r>
              <a:rPr lang="tr-TR" sz="4000" b="1" dirty="0"/>
              <a:t>                                                                      10              9/1</a:t>
            </a:r>
          </a:p>
          <a:p>
            <a:pPr marL="0" indent="0">
              <a:buNone/>
            </a:pPr>
            <a:r>
              <a:rPr lang="tr-TR" sz="4000" b="1" dirty="0"/>
              <a:t>                                          Toplu Sözleşme  28. mad    8/1</a:t>
            </a:r>
            <a:endParaRPr lang="tr-TR" sz="4000" b="1" dirty="0">
              <a:solidFill>
                <a:srgbClr val="FF0000"/>
              </a:solidFill>
            </a:endParaRPr>
          </a:p>
          <a:p>
            <a:pPr marL="0" indent="0">
              <a:buNone/>
            </a:pPr>
            <a:r>
              <a:rPr lang="tr-TR" sz="4000" b="1" dirty="0">
                <a:solidFill>
                  <a:srgbClr val="005696"/>
                </a:solidFill>
              </a:rPr>
              <a:t>Sonuç: </a:t>
            </a:r>
            <a:r>
              <a:rPr lang="tr-TR" sz="4000" b="1" dirty="0"/>
              <a:t>17.10.2022 tarihi itibarıyla  </a:t>
            </a:r>
            <a:r>
              <a:rPr lang="tr-TR" sz="4000" b="1" dirty="0">
                <a:solidFill>
                  <a:srgbClr val="FF0000"/>
                </a:solidFill>
              </a:rPr>
              <a:t>8/1</a:t>
            </a:r>
            <a:r>
              <a:rPr lang="tr-TR" sz="4000" b="1" dirty="0"/>
              <a:t>’de artan 2 ay 2 gün kıdemi ile müteakip terfi tarihi 15.08.2023 olacaktır.</a:t>
            </a:r>
          </a:p>
          <a:p>
            <a:pPr marL="0" indent="0">
              <a:buNone/>
            </a:pPr>
            <a:endParaRPr lang="tr-TR" b="1" dirty="0"/>
          </a:p>
          <a:p>
            <a:pPr marL="0" indent="0">
              <a:buNone/>
            </a:pPr>
            <a:endParaRPr lang="tr-TR" b="1" dirty="0"/>
          </a:p>
          <a:p>
            <a:endParaRPr lang="tr-TR" dirty="0"/>
          </a:p>
        </p:txBody>
      </p:sp>
      <p:sp>
        <p:nvSpPr>
          <p:cNvPr id="6" name="Dikdörtgen: Köşeleri Yuvarlatılmış 5">
            <a:extLst>
              <a:ext uri="{FF2B5EF4-FFF2-40B4-BE49-F238E27FC236}">
                <a16:creationId xmlns:a16="http://schemas.microsoft.com/office/drawing/2014/main" id="{0BB132EC-6849-DD59-486A-5694BF5BD8B7}"/>
              </a:ext>
            </a:extLst>
          </p:cNvPr>
          <p:cNvSpPr/>
          <p:nvPr/>
        </p:nvSpPr>
        <p:spPr>
          <a:xfrm>
            <a:off x="1604513" y="627797"/>
            <a:ext cx="6710812" cy="67108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2400" b="1" dirty="0"/>
              <a:t>ÜST ÖĞRENİM DEĞERLENDİRME ÖRNEK-3</a:t>
            </a:r>
            <a:endParaRPr lang="tr-TR"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9702624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04513" y="1433015"/>
            <a:ext cx="10361063" cy="5229042"/>
          </a:xfrm>
        </p:spPr>
        <p:txBody>
          <a:bodyPr>
            <a:normAutofit fontScale="92500" lnSpcReduction="20000"/>
          </a:bodyPr>
          <a:lstStyle/>
          <a:p>
            <a:pPr marL="0" indent="0">
              <a:buNone/>
            </a:pPr>
            <a:r>
              <a:rPr lang="tr-TR" b="1" dirty="0"/>
              <a:t>Göreve başlayış tarihi:22.04.2007        Tahsili :Lise-30.06.2006 (</a:t>
            </a:r>
            <a:r>
              <a:rPr lang="tr-TR" b="1" dirty="0">
                <a:solidFill>
                  <a:srgbClr val="C00000"/>
                </a:solidFill>
              </a:rPr>
              <a:t>hazırlık+3 yıl</a:t>
            </a:r>
            <a:r>
              <a:rPr lang="tr-TR" b="1" dirty="0"/>
              <a:t>)</a:t>
            </a:r>
          </a:p>
          <a:p>
            <a:pPr marL="0" indent="0">
              <a:buNone/>
            </a:pPr>
            <a:r>
              <a:rPr lang="tr-TR" b="1" dirty="0"/>
              <a:t>Memuriyette bitirilen:Yüksekokul-2021</a:t>
            </a:r>
          </a:p>
          <a:p>
            <a:pPr marL="0" indent="0">
              <a:buNone/>
            </a:pPr>
            <a:r>
              <a:rPr lang="tr-TR" b="1" dirty="0"/>
              <a:t>EMSALİNİN HİZMETİ                                 KENDİ HİZMETİ</a:t>
            </a:r>
          </a:p>
          <a:p>
            <a:pPr marL="0" indent="0">
              <a:buNone/>
            </a:pPr>
            <a:r>
              <a:rPr lang="tr-TR" b="1" dirty="0"/>
              <a:t>31.07.2006                                                  31.07.2022</a:t>
            </a:r>
          </a:p>
          <a:p>
            <a:pPr marL="0" indent="0">
              <a:buNone/>
            </a:pPr>
            <a:r>
              <a:rPr lang="tr-TR" b="1" u="sng" dirty="0"/>
              <a:t>                2</a:t>
            </a:r>
            <a:r>
              <a:rPr lang="tr-TR" b="1" dirty="0"/>
              <a:t>                                                   </a:t>
            </a:r>
            <a:r>
              <a:rPr lang="tr-TR" b="1" u="sng" dirty="0"/>
              <a:t>22.04.2007</a:t>
            </a:r>
          </a:p>
          <a:p>
            <a:pPr marL="0" indent="0">
              <a:buNone/>
            </a:pPr>
            <a:r>
              <a:rPr lang="tr-TR" b="1" dirty="0"/>
              <a:t>31.07.2008                                                    9    3     15 (Kendi hizmeti) </a:t>
            </a:r>
          </a:p>
          <a:p>
            <a:pPr marL="0" indent="0">
              <a:buNone/>
            </a:pPr>
            <a:endParaRPr lang="tr-TR" b="1" dirty="0"/>
          </a:p>
          <a:p>
            <a:pPr marL="0" indent="0">
              <a:buNone/>
            </a:pPr>
            <a:r>
              <a:rPr lang="tr-TR" b="1" dirty="0"/>
              <a:t>31.07.2022                                                   </a:t>
            </a:r>
            <a:r>
              <a:rPr lang="tr-TR" b="1" u="sng" dirty="0"/>
              <a:t>YIL</a:t>
            </a:r>
            <a:r>
              <a:rPr lang="tr-TR" b="1" dirty="0"/>
              <a:t>         </a:t>
            </a:r>
            <a:r>
              <a:rPr lang="tr-TR" b="1" u="sng" dirty="0"/>
              <a:t>DE/KA</a:t>
            </a:r>
          </a:p>
          <a:p>
            <a:pPr marL="0" indent="0">
              <a:buNone/>
            </a:pPr>
            <a:r>
              <a:rPr lang="tr-TR" b="1" u="sng" dirty="0"/>
              <a:t>31.07.2008</a:t>
            </a:r>
            <a:r>
              <a:rPr lang="tr-TR" b="1" dirty="0"/>
              <a:t>                                                     0            10/2  </a:t>
            </a:r>
          </a:p>
          <a:p>
            <a:pPr>
              <a:buFontTx/>
              <a:buChar char="-"/>
            </a:pPr>
            <a:r>
              <a:rPr lang="tr-TR" b="1" dirty="0"/>
              <a:t>-     14 yıl  (emsalinin hizmeti)               3              9/2</a:t>
            </a:r>
          </a:p>
          <a:p>
            <a:pPr marL="0" indent="0">
              <a:buNone/>
            </a:pPr>
            <a:r>
              <a:rPr lang="tr-TR" b="1" dirty="0"/>
              <a:t>                                                                      12            6/2  </a:t>
            </a:r>
          </a:p>
          <a:p>
            <a:pPr marL="0" indent="0">
              <a:buNone/>
            </a:pPr>
            <a:r>
              <a:rPr lang="tr-TR" b="1" dirty="0"/>
              <a:t>                                                                      14            5/1</a:t>
            </a:r>
          </a:p>
          <a:p>
            <a:pPr marL="0" indent="0">
              <a:buNone/>
            </a:pPr>
            <a:r>
              <a:rPr lang="tr-TR" b="1" dirty="0"/>
              <a:t>                                        Toplu Sözleşme  28. mad   4/1</a:t>
            </a:r>
            <a:r>
              <a:rPr lang="tr-TR" b="1" dirty="0">
                <a:solidFill>
                  <a:srgbClr val="FF0000"/>
                </a:solidFill>
              </a:rPr>
              <a:t>  </a:t>
            </a:r>
          </a:p>
          <a:p>
            <a:pPr marL="0" indent="0">
              <a:buNone/>
            </a:pPr>
            <a:r>
              <a:rPr lang="tr-TR" b="1" dirty="0">
                <a:solidFill>
                  <a:srgbClr val="FF0000"/>
                </a:solidFill>
              </a:rPr>
              <a:t>                                                              36/A-6/b         4/2                                                                                </a:t>
            </a:r>
          </a:p>
          <a:p>
            <a:pPr marL="0" indent="0">
              <a:buNone/>
            </a:pPr>
            <a:r>
              <a:rPr lang="tr-TR" sz="1800" b="1" dirty="0">
                <a:solidFill>
                  <a:srgbClr val="005696"/>
                </a:solidFill>
              </a:rPr>
              <a:t>Sonuç: </a:t>
            </a:r>
            <a:r>
              <a:rPr lang="tr-TR" b="1" dirty="0"/>
              <a:t>31.07.2022 tarihi itibarıyla  </a:t>
            </a:r>
            <a:r>
              <a:rPr lang="tr-TR" b="1" dirty="0">
                <a:solidFill>
                  <a:srgbClr val="FF0000"/>
                </a:solidFill>
              </a:rPr>
              <a:t>4/1</a:t>
            </a:r>
            <a:r>
              <a:rPr lang="tr-TR" b="1" dirty="0"/>
              <a:t> derece ve kademede artan süresi bulunmadığından müteakip terfi tarihi </a:t>
            </a:r>
            <a:r>
              <a:rPr lang="tr-TR" b="1" dirty="0">
                <a:solidFill>
                  <a:srgbClr val="FF0000"/>
                </a:solidFill>
              </a:rPr>
              <a:t>31.07.2023 </a:t>
            </a:r>
            <a:r>
              <a:rPr lang="tr-TR" b="1" dirty="0"/>
              <a:t>olacaktır.                    </a:t>
            </a:r>
          </a:p>
          <a:p>
            <a:endParaRPr lang="tr-TR" dirty="0"/>
          </a:p>
        </p:txBody>
      </p:sp>
      <p:sp>
        <p:nvSpPr>
          <p:cNvPr id="6" name="Dikdörtgen: Köşeleri Yuvarlatılmış 5">
            <a:extLst>
              <a:ext uri="{FF2B5EF4-FFF2-40B4-BE49-F238E27FC236}">
                <a16:creationId xmlns:a16="http://schemas.microsoft.com/office/drawing/2014/main" id="{50F4C105-369B-D514-9B86-4F87A80A0754}"/>
              </a:ext>
            </a:extLst>
          </p:cNvPr>
          <p:cNvSpPr/>
          <p:nvPr/>
        </p:nvSpPr>
        <p:spPr>
          <a:xfrm>
            <a:off x="1604513" y="627797"/>
            <a:ext cx="6710812" cy="67108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2400" b="1" dirty="0"/>
              <a:t>ÜST ÖĞRENİM DEĞERLENDİRME ÖRNEK-4</a:t>
            </a:r>
            <a:endParaRPr lang="tr-TR"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30477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04513" y="1457325"/>
            <a:ext cx="9868928" cy="5235785"/>
          </a:xfrm>
        </p:spPr>
        <p:txBody>
          <a:bodyPr>
            <a:normAutofit fontScale="85000" lnSpcReduction="20000"/>
          </a:bodyPr>
          <a:lstStyle/>
          <a:p>
            <a:pPr marL="0" indent="0">
              <a:buNone/>
            </a:pPr>
            <a:r>
              <a:rPr lang="tr-TR" b="1" dirty="0"/>
              <a:t>Göreve başlayış tarihi:15.08.2010          Tahsili :Meslek Lisesi 30.06.2008</a:t>
            </a:r>
          </a:p>
          <a:p>
            <a:pPr marL="0" indent="0">
              <a:buNone/>
            </a:pPr>
            <a:r>
              <a:rPr lang="tr-TR" b="1" dirty="0"/>
              <a:t>Memuriyette iken bitirilen üst öğrenim: Mühendislik </a:t>
            </a:r>
            <a:r>
              <a:rPr lang="tr-TR" b="1" dirty="0" err="1"/>
              <a:t>Fak.ültesi</a:t>
            </a:r>
            <a:r>
              <a:rPr lang="tr-TR" b="1" dirty="0"/>
              <a:t> : 31.07.2022</a:t>
            </a:r>
          </a:p>
          <a:p>
            <a:pPr marL="0" indent="0">
              <a:buNone/>
            </a:pPr>
            <a:endParaRPr lang="tr-TR" b="1" dirty="0"/>
          </a:p>
          <a:p>
            <a:pPr marL="0" indent="0">
              <a:buNone/>
            </a:pPr>
            <a:r>
              <a:rPr lang="tr-TR" b="1" dirty="0"/>
              <a:t>EMSALİNİN HİZMETİ                                   KENDİ HİZMETİ</a:t>
            </a:r>
          </a:p>
          <a:p>
            <a:pPr marL="0" indent="0">
              <a:buNone/>
            </a:pPr>
            <a:r>
              <a:rPr lang="tr-TR" b="1" dirty="0"/>
              <a:t>31.07.2008                                                      17.10.2022</a:t>
            </a:r>
          </a:p>
          <a:p>
            <a:pPr marL="0" indent="0">
              <a:buNone/>
            </a:pPr>
            <a:r>
              <a:rPr lang="tr-TR" b="1" u="sng" dirty="0"/>
              <a:t>                4</a:t>
            </a:r>
            <a:r>
              <a:rPr lang="tr-TR" b="1" dirty="0"/>
              <a:t>                                                      </a:t>
            </a:r>
            <a:r>
              <a:rPr lang="tr-TR" b="1" u="sng" dirty="0"/>
              <a:t>15.08.2010</a:t>
            </a:r>
          </a:p>
          <a:p>
            <a:pPr marL="0" indent="0">
              <a:buNone/>
            </a:pPr>
            <a:r>
              <a:rPr lang="tr-TR" b="1" dirty="0"/>
              <a:t>31.07.2012                                                       2    2    12 (Kendi hizmeti) </a:t>
            </a:r>
          </a:p>
          <a:p>
            <a:pPr marL="0" indent="0">
              <a:buNone/>
            </a:pPr>
            <a:endParaRPr lang="tr-TR" b="1" dirty="0"/>
          </a:p>
          <a:p>
            <a:pPr marL="0" indent="0">
              <a:buNone/>
            </a:pPr>
            <a:r>
              <a:rPr lang="tr-TR" b="1" dirty="0"/>
              <a:t>17.10.2022                                                   </a:t>
            </a:r>
            <a:r>
              <a:rPr lang="tr-TR" b="1" u="sng" dirty="0"/>
              <a:t>YIL</a:t>
            </a:r>
            <a:r>
              <a:rPr lang="tr-TR" b="1" dirty="0"/>
              <a:t>         </a:t>
            </a:r>
            <a:r>
              <a:rPr lang="tr-TR" b="1" u="sng" dirty="0"/>
              <a:t>DE/KA</a:t>
            </a:r>
          </a:p>
          <a:p>
            <a:pPr marL="0" indent="0">
              <a:buNone/>
            </a:pPr>
            <a:r>
              <a:rPr lang="tr-TR" b="1" u="sng" dirty="0"/>
              <a:t>31.07.2012</a:t>
            </a:r>
            <a:r>
              <a:rPr lang="tr-TR" b="1" dirty="0"/>
              <a:t>                                       Başlangıç             8/1      </a:t>
            </a:r>
          </a:p>
          <a:p>
            <a:pPr marL="0" indent="0">
              <a:buNone/>
            </a:pPr>
            <a:r>
              <a:rPr lang="tr-TR" b="1" dirty="0"/>
              <a:t> 16   2    10 (emsalinin hizmeti)                    3             7/1</a:t>
            </a:r>
          </a:p>
          <a:p>
            <a:pPr marL="0" indent="0">
              <a:buNone/>
            </a:pPr>
            <a:r>
              <a:rPr lang="tr-TR" b="1" dirty="0"/>
              <a:t>                                                                        6            6/1</a:t>
            </a:r>
          </a:p>
          <a:p>
            <a:pPr marL="0" indent="0">
              <a:buNone/>
            </a:pPr>
            <a:r>
              <a:rPr lang="tr-TR" b="1" dirty="0"/>
              <a:t>                                                                        9            5/1</a:t>
            </a:r>
          </a:p>
          <a:p>
            <a:pPr marL="0" indent="0">
              <a:buNone/>
            </a:pPr>
            <a:r>
              <a:rPr lang="tr-TR" b="1" dirty="0"/>
              <a:t>                                                                       10           5/2</a:t>
            </a:r>
          </a:p>
          <a:p>
            <a:pPr marL="0" indent="0">
              <a:buNone/>
            </a:pPr>
            <a:r>
              <a:rPr lang="tr-TR" b="1" dirty="0"/>
              <a:t>                                     Toplu Sözleşme  28. mad       </a:t>
            </a:r>
            <a:r>
              <a:rPr lang="tr-TR" b="1" dirty="0">
                <a:solidFill>
                  <a:srgbClr val="FF0000"/>
                </a:solidFill>
              </a:rPr>
              <a:t>4/2</a:t>
            </a:r>
          </a:p>
          <a:p>
            <a:pPr marL="0" indent="0">
              <a:buNone/>
            </a:pPr>
            <a:r>
              <a:rPr lang="tr-TR" b="1" dirty="0"/>
              <a:t>SONUÇ: </a:t>
            </a:r>
            <a:r>
              <a:rPr lang="tr-TR" sz="1800" b="1" dirty="0"/>
              <a:t>17.10.2022</a:t>
            </a:r>
            <a:r>
              <a:rPr lang="tr-TR" b="1" dirty="0"/>
              <a:t> tarihi itibarıyla </a:t>
            </a:r>
            <a:r>
              <a:rPr lang="tr-TR" b="1" dirty="0">
                <a:solidFill>
                  <a:srgbClr val="FF0000"/>
                </a:solidFill>
              </a:rPr>
              <a:t>4/2</a:t>
            </a:r>
            <a:r>
              <a:rPr lang="tr-TR" b="1" dirty="0"/>
              <a:t> derece ve kademede 16 gün 2 ay artan süresi ile </a:t>
            </a:r>
          </a:p>
          <a:p>
            <a:pPr marL="0" indent="0">
              <a:buNone/>
            </a:pPr>
            <a:r>
              <a:rPr lang="tr-TR" b="1" dirty="0"/>
              <a:t>müteakip terfi tarihi </a:t>
            </a:r>
            <a:r>
              <a:rPr lang="tr-TR" b="1" dirty="0">
                <a:solidFill>
                  <a:srgbClr val="FF0000"/>
                </a:solidFill>
              </a:rPr>
              <a:t>01.08.2023 </a:t>
            </a:r>
            <a:r>
              <a:rPr lang="tr-TR" b="1" dirty="0"/>
              <a:t>olacaktır.                </a:t>
            </a:r>
          </a:p>
          <a:p>
            <a:endParaRPr lang="tr-TR" dirty="0"/>
          </a:p>
        </p:txBody>
      </p:sp>
      <p:sp>
        <p:nvSpPr>
          <p:cNvPr id="4" name="Dikdörtgen: Köşeleri Yuvarlatılmış 3">
            <a:extLst>
              <a:ext uri="{FF2B5EF4-FFF2-40B4-BE49-F238E27FC236}">
                <a16:creationId xmlns:a16="http://schemas.microsoft.com/office/drawing/2014/main" id="{7359E14E-5CBE-9A29-32C0-AA72DE7C3DB6}"/>
              </a:ext>
            </a:extLst>
          </p:cNvPr>
          <p:cNvSpPr/>
          <p:nvPr/>
        </p:nvSpPr>
        <p:spPr>
          <a:xfrm>
            <a:off x="1604513" y="627797"/>
            <a:ext cx="6710812" cy="67108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2400" b="1" dirty="0"/>
              <a:t>ÜST ÖĞRENİM DEĞERLENDİRME ÖRNEK-5</a:t>
            </a:r>
            <a:endParaRPr lang="tr-TR"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839934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6" y="685800"/>
            <a:ext cx="6579649" cy="610737"/>
          </a:xfrm>
        </p:spPr>
        <p:style>
          <a:lnRef idx="0">
            <a:schemeClr val="accent3"/>
          </a:lnRef>
          <a:fillRef idx="3">
            <a:schemeClr val="accent3"/>
          </a:fillRef>
          <a:effectRef idx="3">
            <a:schemeClr val="accent3"/>
          </a:effectRef>
          <a:fontRef idx="minor">
            <a:schemeClr val="lt1"/>
          </a:fontRef>
        </p:style>
        <p:txBody>
          <a:bodyPr>
            <a:noAutofit/>
          </a:bodyPr>
          <a:lstStyle/>
          <a:p>
            <a:pPr algn="ctr"/>
            <a:r>
              <a:rPr lang="tr-TR" sz="3200" b="1" dirty="0">
                <a:solidFill>
                  <a:schemeClr val="bg1"/>
                </a:solidFill>
              </a:rPr>
              <a:t>GENEL İDARE HİZMETLERİ SINIFI</a:t>
            </a:r>
          </a:p>
        </p:txBody>
      </p:sp>
      <p:sp>
        <p:nvSpPr>
          <p:cNvPr id="3" name="İçerik Yer Tutucusu 2"/>
          <p:cNvSpPr>
            <a:spLocks noGrp="1"/>
          </p:cNvSpPr>
          <p:nvPr>
            <p:ph idx="1"/>
          </p:nvPr>
        </p:nvSpPr>
        <p:spPr>
          <a:xfrm>
            <a:off x="1469877" y="2133600"/>
            <a:ext cx="10034735" cy="3777622"/>
          </a:xfrm>
        </p:spPr>
        <p:txBody>
          <a:bodyPr>
            <a:noAutofit/>
          </a:bodyPr>
          <a:lstStyle/>
          <a:p>
            <a:pPr marL="0" indent="0">
              <a:buNone/>
            </a:pPr>
            <a:r>
              <a:rPr lang="tr-TR" sz="2800" i="1" dirty="0">
                <a:solidFill>
                  <a:schemeClr val="accent1"/>
                </a:solidFill>
                <a:latin typeface="Segoe UI" panose="020B0502040204020203" pitchFamily="34" charset="0"/>
                <a:cs typeface="Segoe UI" panose="020B0502040204020203" pitchFamily="34" charset="0"/>
              </a:rPr>
              <a:t>I-</a:t>
            </a:r>
            <a:r>
              <a:rPr lang="tr-TR" sz="2800" i="1" dirty="0">
                <a:latin typeface="Segoe UI" panose="020B0502040204020203" pitchFamily="34" charset="0"/>
                <a:cs typeface="Segoe UI" panose="020B0502040204020203" pitchFamily="34" charset="0"/>
              </a:rPr>
              <a:t>Bu Kanun kapsamına dahil kurumlarda yönetim, icra, büro ve benzeri hizmetleri gören ve bu Kanunla tespit edilen diğer sınıflara girmeyen memurlar, genel idare hizmetleri sınıfını teşkil eder.</a:t>
            </a:r>
          </a:p>
          <a:p>
            <a:pPr marL="0" indent="0">
              <a:buNone/>
            </a:pPr>
            <a:endParaRPr lang="tr-TR" sz="2800" i="1" dirty="0">
              <a:latin typeface="Segoe UI" panose="020B0502040204020203" pitchFamily="34" charset="0"/>
              <a:cs typeface="Segoe UI" panose="020B0502040204020203" pitchFamily="34" charset="0"/>
            </a:endParaRPr>
          </a:p>
          <a:p>
            <a:pPr marL="0" indent="0">
              <a:buNone/>
            </a:pPr>
            <a:r>
              <a:rPr lang="tr-TR" sz="2800" b="1" dirty="0">
                <a:latin typeface="Segoe UI" panose="020B0502040204020203" pitchFamily="34" charset="0"/>
                <a:cs typeface="Segoe UI" panose="020B0502040204020203" pitchFamily="34" charset="0"/>
              </a:rPr>
              <a:t>Bu hizmet sınıfı, tüm öğrenim mezunlarının  görev alabildiği hizmet sınıfıdır.</a:t>
            </a:r>
          </a:p>
          <a:p>
            <a:pPr marL="0" indent="0">
              <a:buNone/>
            </a:pPr>
            <a:endParaRPr lang="tr-TR" sz="28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2610170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04513" y="1457324"/>
            <a:ext cx="10038012" cy="5175488"/>
          </a:xfrm>
        </p:spPr>
        <p:txBody>
          <a:bodyPr>
            <a:noAutofit/>
          </a:bodyPr>
          <a:lstStyle/>
          <a:p>
            <a:pPr marL="0" indent="0">
              <a:buNone/>
            </a:pPr>
            <a:r>
              <a:rPr lang="tr-TR" sz="1600" b="1" dirty="0"/>
              <a:t>Göreve başlayış tarihi:15.10.1998          Tahsili  </a:t>
            </a:r>
            <a:r>
              <a:rPr lang="tr-TR" sz="1600" b="1" dirty="0">
                <a:solidFill>
                  <a:srgbClr val="C00000"/>
                </a:solidFill>
              </a:rPr>
              <a:t>İlkokul-30.06.1980</a:t>
            </a:r>
          </a:p>
          <a:p>
            <a:pPr marL="0" indent="0">
              <a:buNone/>
            </a:pPr>
            <a:r>
              <a:rPr lang="tr-TR" sz="1600" b="1" dirty="0"/>
              <a:t>Memuriyette iken bitirilen üst öğrenim: Ortaokul         :30.06.2003</a:t>
            </a:r>
          </a:p>
          <a:p>
            <a:pPr marL="0" indent="0">
              <a:buNone/>
            </a:pPr>
            <a:r>
              <a:rPr lang="tr-TR" sz="1600" b="1" dirty="0"/>
              <a:t>Memuriyette iken bitirilen üst öğrenim: Meslek Lisesi  :30.06.2022</a:t>
            </a:r>
          </a:p>
          <a:p>
            <a:pPr marL="0" indent="0">
              <a:buNone/>
            </a:pPr>
            <a:r>
              <a:rPr lang="tr-TR" sz="1600" b="1" u="sng" dirty="0"/>
              <a:t>EMSALİNİN HİZMETİ                            KENDİ HİZMETİ</a:t>
            </a:r>
          </a:p>
          <a:p>
            <a:pPr marL="0" indent="0">
              <a:buNone/>
            </a:pPr>
            <a:r>
              <a:rPr lang="tr-TR" sz="1400" b="1" dirty="0"/>
              <a:t>30.06.1980                                                    17.10.2022</a:t>
            </a:r>
          </a:p>
          <a:p>
            <a:pPr marL="0" indent="0">
              <a:buNone/>
            </a:pPr>
            <a:r>
              <a:rPr lang="tr-TR" sz="1400" b="1" dirty="0"/>
              <a:t>                3  (ortaokul)                                  </a:t>
            </a:r>
            <a:r>
              <a:rPr lang="tr-TR" sz="1400" b="1" u="sng" dirty="0"/>
              <a:t>15.10.1998</a:t>
            </a:r>
          </a:p>
          <a:p>
            <a:pPr marL="0" indent="0">
              <a:buNone/>
            </a:pPr>
            <a:r>
              <a:rPr lang="tr-TR" sz="1400" b="1" u="sng" dirty="0"/>
              <a:t>                4  </a:t>
            </a:r>
            <a:r>
              <a:rPr lang="tr-TR" sz="1400" b="1" dirty="0"/>
              <a:t>(lise)                                           2    -       24      (8 derece 12/2 in üzerine ekleyelim)                                                                        </a:t>
            </a:r>
            <a:endParaRPr lang="tr-TR" sz="1400" b="1" u="sng" dirty="0"/>
          </a:p>
          <a:p>
            <a:pPr marL="0" indent="0">
              <a:buNone/>
            </a:pPr>
            <a:r>
              <a:rPr lang="tr-TR" sz="1400" b="1" dirty="0"/>
              <a:t>30.06.1987                                                                                                                                                                                              </a:t>
            </a:r>
          </a:p>
          <a:p>
            <a:pPr marL="0" indent="0">
              <a:buNone/>
            </a:pPr>
            <a:r>
              <a:rPr lang="tr-TR" sz="1400" b="1" dirty="0">
                <a:solidFill>
                  <a:srgbClr val="005696"/>
                </a:solidFill>
              </a:rPr>
              <a:t>17.10.2022</a:t>
            </a:r>
            <a:r>
              <a:rPr lang="tr-TR" sz="1400" b="1" dirty="0"/>
              <a:t>                                                    YIL          DE/KA</a:t>
            </a:r>
            <a:endParaRPr lang="tr-TR" sz="1400" b="1" u="sng" dirty="0"/>
          </a:p>
          <a:p>
            <a:pPr marL="0" indent="0">
              <a:buNone/>
            </a:pPr>
            <a:r>
              <a:rPr lang="tr-TR" sz="1400" b="1" u="sng" dirty="0">
                <a:solidFill>
                  <a:srgbClr val="005696"/>
                </a:solidFill>
              </a:rPr>
              <a:t>30.06.1987</a:t>
            </a:r>
            <a:r>
              <a:rPr lang="tr-TR" sz="1400" b="1" dirty="0">
                <a:solidFill>
                  <a:srgbClr val="005696"/>
                </a:solidFill>
              </a:rPr>
              <a:t>  </a:t>
            </a:r>
            <a:r>
              <a:rPr lang="tr-TR" sz="1400" b="1" dirty="0"/>
              <a:t>                                                  24 yıl           4/2                                                                                                                                                                                                                                                                                                                                                                                                                 </a:t>
            </a:r>
          </a:p>
          <a:p>
            <a:pPr marL="0" indent="0">
              <a:buNone/>
            </a:pPr>
            <a:r>
              <a:rPr lang="tr-TR" sz="1400" b="1" dirty="0"/>
              <a:t> </a:t>
            </a:r>
            <a:r>
              <a:rPr lang="tr-TR" sz="1400" b="1" dirty="0">
                <a:solidFill>
                  <a:srgbClr val="005696"/>
                </a:solidFill>
              </a:rPr>
              <a:t>17   3    35                                                   </a:t>
            </a:r>
            <a:r>
              <a:rPr lang="tr-TR" sz="1400" b="1" dirty="0"/>
              <a:t>5289 S.K.      3/2                                                                                                                                                                       </a:t>
            </a:r>
          </a:p>
          <a:p>
            <a:pPr marL="0" indent="0">
              <a:buNone/>
            </a:pPr>
            <a:r>
              <a:rPr lang="tr-TR" sz="1400" b="1" dirty="0"/>
              <a:t>                                                                      ve diğer hak edişleri varsa ilave edilir.  </a:t>
            </a:r>
          </a:p>
          <a:p>
            <a:pPr marL="0" indent="0">
              <a:buNone/>
            </a:pPr>
            <a:r>
              <a:rPr lang="tr-TR" sz="1400" b="1" dirty="0"/>
              <a:t>SONUÇ: 17.10.2022 tarihi itibarıyla </a:t>
            </a:r>
            <a:r>
              <a:rPr lang="tr-TR" sz="1400" b="1" dirty="0">
                <a:solidFill>
                  <a:srgbClr val="FF0000"/>
                </a:solidFill>
              </a:rPr>
              <a:t>3/2</a:t>
            </a:r>
            <a:r>
              <a:rPr lang="tr-TR" sz="1400" b="1" dirty="0"/>
              <a:t> derece ve kademede  2 gün artan süresi ile müteakip terfi tarihi 15.10.2022</a:t>
            </a:r>
            <a:endParaRPr lang="tr-TR" sz="2000" b="1" dirty="0"/>
          </a:p>
        </p:txBody>
      </p:sp>
      <p:sp>
        <p:nvSpPr>
          <p:cNvPr id="6" name="Dikdörtgen: Köşeleri Yuvarlatılmış 5">
            <a:extLst>
              <a:ext uri="{FF2B5EF4-FFF2-40B4-BE49-F238E27FC236}">
                <a16:creationId xmlns:a16="http://schemas.microsoft.com/office/drawing/2014/main" id="{4867D85C-988B-C17C-94AC-E76C8DFA6856}"/>
              </a:ext>
            </a:extLst>
          </p:cNvPr>
          <p:cNvSpPr/>
          <p:nvPr/>
        </p:nvSpPr>
        <p:spPr>
          <a:xfrm>
            <a:off x="1604513" y="627797"/>
            <a:ext cx="6710812" cy="67108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2400" b="1" dirty="0"/>
              <a:t>ÜST ÖĞRENİM DEĞERLENDİRME ÖRNEK-6</a:t>
            </a:r>
            <a:endParaRPr lang="tr-TR"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182423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87BEF4-726F-93A3-F7B9-BE728F0B321D}"/>
              </a:ext>
            </a:extLst>
          </p:cNvPr>
          <p:cNvSpPr>
            <a:spLocks noGrp="1"/>
          </p:cNvSpPr>
          <p:nvPr>
            <p:ph type="title"/>
          </p:nvPr>
        </p:nvSpPr>
        <p:spPr>
          <a:xfrm>
            <a:off x="1937982" y="464023"/>
            <a:ext cx="9416955" cy="5336275"/>
          </a:xfrm>
          <a:noFill/>
          <a:ln>
            <a:noFill/>
          </a:ln>
        </p:spPr>
        <p:style>
          <a:lnRef idx="0">
            <a:scrgbClr r="0" g="0" b="0"/>
          </a:lnRef>
          <a:fillRef idx="0">
            <a:scrgbClr r="0" g="0" b="0"/>
          </a:fillRef>
          <a:effectRef idx="0">
            <a:scrgbClr r="0" g="0" b="0"/>
          </a:effectRef>
          <a:fontRef idx="minor">
            <a:schemeClr val="dk1"/>
          </a:fontRef>
        </p:style>
        <p:txBody>
          <a:bodyPr anchor="ctr">
            <a:normAutofit/>
            <a:scene3d>
              <a:camera prst="orthographicFront"/>
              <a:lightRig rig="soft" dir="t">
                <a:rot lat="0" lon="0" rev="15600000"/>
              </a:lightRig>
            </a:scene3d>
            <a:sp3d extrusionH="57150" prstMaterial="softEdge">
              <a:bevelT w="25400" h="38100"/>
            </a:sp3d>
          </a:bodyPr>
          <a:lstStyle/>
          <a:p>
            <a:pPr algn="ctr"/>
            <a:r>
              <a:rPr lang="tr-TR" sz="6600" b="1" dirty="0">
                <a:ln w="9525">
                  <a:solidFill>
                    <a:schemeClr val="bg1"/>
                  </a:solidFill>
                  <a:prstDash val="solid"/>
                </a:ln>
                <a:solidFill>
                  <a:schemeClr val="tx1"/>
                </a:solidFill>
                <a:effectLst>
                  <a:outerShdw blurRad="12700" dist="38100" dir="2700000" algn="tl" rotWithShape="0">
                    <a:schemeClr val="bg1">
                      <a:lumMod val="50000"/>
                    </a:schemeClr>
                  </a:outerShdw>
                </a:effectLst>
              </a:rPr>
              <a:t>Hizmet</a:t>
            </a:r>
            <a:r>
              <a:rPr lang="tr-TR" sz="6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tr-TR" sz="6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Birleştirme</a:t>
            </a:r>
            <a:br>
              <a:rPr lang="tr-TR" sz="6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tr-TR" sz="6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r>
            <a:br>
              <a:rPr lang="tr-TR" sz="6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tr-TR" dirty="0"/>
              <a:t>657 sayılı Devlet Memurları Kanunu’nun değişik 36 </a:t>
            </a:r>
            <a:r>
              <a:rPr lang="tr-TR" dirty="0" err="1"/>
              <a:t>ncı</a:t>
            </a:r>
            <a:r>
              <a:rPr lang="tr-TR" dirty="0"/>
              <a:t> maddesi (C) bendi, </a:t>
            </a:r>
            <a:r>
              <a:rPr lang="tr-TR" b="1" dirty="0">
                <a:ln/>
                <a:solidFill>
                  <a:schemeClr val="accent4"/>
                </a:solidFill>
              </a:rPr>
              <a:t/>
            </a:r>
            <a:br>
              <a:rPr lang="tr-TR" b="1" dirty="0">
                <a:ln/>
                <a:solidFill>
                  <a:schemeClr val="accent4"/>
                </a:solidFill>
              </a:rPr>
            </a:br>
            <a:endParaRPr lang="tr-TR" b="1" dirty="0">
              <a:ln/>
              <a:solidFill>
                <a:schemeClr val="accent4"/>
              </a:solidFill>
            </a:endParaRPr>
          </a:p>
        </p:txBody>
      </p:sp>
    </p:spTree>
    <p:extLst>
      <p:ext uri="{BB962C8B-B14F-4D97-AF65-F5344CB8AC3E}">
        <p14:creationId xmlns:p14="http://schemas.microsoft.com/office/powerpoint/2010/main" val="28440720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F30720-B1FB-19F1-5B56-D15B55CE754C}"/>
              </a:ext>
            </a:extLst>
          </p:cNvPr>
          <p:cNvSpPr>
            <a:spLocks noGrp="1"/>
          </p:cNvSpPr>
          <p:nvPr>
            <p:ph idx="1"/>
          </p:nvPr>
        </p:nvSpPr>
        <p:spPr>
          <a:xfrm>
            <a:off x="1714499" y="1487605"/>
            <a:ext cx="10067925" cy="5370395"/>
          </a:xfrm>
        </p:spPr>
        <p:txBody>
          <a:bodyPr>
            <a:normAutofit/>
          </a:bodyPr>
          <a:lstStyle/>
          <a:p>
            <a:r>
              <a:rPr lang="tr-TR" sz="2000" i="0" dirty="0">
                <a:solidFill>
                  <a:srgbClr val="202124"/>
                </a:solidFill>
                <a:effectLst/>
                <a:latin typeface="Tahoma" panose="020B0604030504040204" pitchFamily="34" charset="0"/>
                <a:ea typeface="Tahoma" panose="020B0604030504040204" pitchFamily="34" charset="0"/>
                <a:cs typeface="Tahoma" panose="020B0604030504040204" pitchFamily="34" charset="0"/>
              </a:rPr>
              <a:t>Hizmet birleştirme, kısaca kişilerin çalışma hayatlarındaki farklı statülerde geçen tüm çalışmaların bütünleştirilip tek bir statü üzerinden aylık bağlanması işlemidir. </a:t>
            </a:r>
          </a:p>
          <a:p>
            <a:r>
              <a:rPr lang="tr-TR" sz="2000" dirty="0">
                <a:latin typeface="Tahoma" panose="020B0604030504040204" pitchFamily="34" charset="0"/>
                <a:ea typeface="Tahoma" panose="020B0604030504040204" pitchFamily="34" charset="0"/>
                <a:cs typeface="Tahoma" panose="020B0604030504040204" pitchFamily="34" charset="0"/>
              </a:rPr>
              <a:t>İlgili kişi 01.10.2008  tarihinden önce memuriyete başlamış ise </a:t>
            </a:r>
            <a:r>
              <a:rPr lang="tr-TR" sz="2000" i="0" dirty="0">
                <a:solidFill>
                  <a:srgbClr val="202124"/>
                </a:solidFill>
                <a:effectLst/>
                <a:latin typeface="Tahoma" panose="020B0604030504040204" pitchFamily="34" charset="0"/>
                <a:ea typeface="Tahoma" panose="020B0604030504040204" pitchFamily="34" charset="0"/>
                <a:cs typeface="Tahoma" panose="020B0604030504040204" pitchFamily="34" charset="0"/>
              </a:rPr>
              <a:t>5434 </a:t>
            </a:r>
            <a:r>
              <a:rPr lang="tr-TR" sz="2000" i="0" dirty="0" err="1">
                <a:solidFill>
                  <a:srgbClr val="202124"/>
                </a:solidFill>
                <a:effectLst/>
                <a:latin typeface="Tahoma" panose="020B0604030504040204" pitchFamily="34" charset="0"/>
                <a:ea typeface="Tahoma" panose="020B0604030504040204" pitchFamily="34" charset="0"/>
                <a:cs typeface="Tahoma" panose="020B0604030504040204" pitchFamily="34" charset="0"/>
              </a:rPr>
              <a:t>SK’na</a:t>
            </a:r>
            <a:r>
              <a:rPr lang="tr-TR" sz="2000" i="0" dirty="0">
                <a:solidFill>
                  <a:srgbClr val="202124"/>
                </a:solidFill>
                <a:effectLst/>
                <a:latin typeface="Tahoma" panose="020B0604030504040204" pitchFamily="34" charset="0"/>
                <a:ea typeface="Tahoma" panose="020B0604030504040204" pitchFamily="34" charset="0"/>
                <a:cs typeface="Tahoma" panose="020B0604030504040204" pitchFamily="34" charset="0"/>
              </a:rPr>
              <a:t> tabi, bu tarihten sonra memuriyete başlamış ise 5510 </a:t>
            </a:r>
            <a:r>
              <a:rPr lang="tr-TR" sz="2000" i="0" dirty="0" err="1">
                <a:solidFill>
                  <a:srgbClr val="202124"/>
                </a:solidFill>
                <a:effectLst/>
                <a:latin typeface="Tahoma" panose="020B0604030504040204" pitchFamily="34" charset="0"/>
                <a:ea typeface="Tahoma" panose="020B0604030504040204" pitchFamily="34" charset="0"/>
                <a:cs typeface="Tahoma" panose="020B0604030504040204" pitchFamily="34" charset="0"/>
              </a:rPr>
              <a:t>SK’na</a:t>
            </a:r>
            <a:r>
              <a:rPr lang="tr-TR" sz="2000" i="0" dirty="0">
                <a:solidFill>
                  <a:srgbClr val="202124"/>
                </a:solidFill>
                <a:effectLst/>
                <a:latin typeface="Tahoma" panose="020B0604030504040204" pitchFamily="34" charset="0"/>
                <a:ea typeface="Tahoma" panose="020B0604030504040204" pitchFamily="34" charset="0"/>
                <a:cs typeface="Tahoma" panose="020B0604030504040204" pitchFamily="34" charset="0"/>
              </a:rPr>
              <a:t> tabidir.</a:t>
            </a:r>
          </a:p>
          <a:p>
            <a:r>
              <a:rPr lang="tr-TR" sz="2800" b="1" dirty="0">
                <a:solidFill>
                  <a:srgbClr val="FF0000"/>
                </a:solidFill>
              </a:rPr>
              <a:t>Mesleki Faaliyetin Değerlendirmesi;</a:t>
            </a:r>
          </a:p>
          <a:p>
            <a:pPr algn="just">
              <a:buFont typeface="Wingdings" panose="05000000000000000000" pitchFamily="2" charset="2"/>
              <a:buChar char="ü"/>
            </a:pPr>
            <a:r>
              <a:rPr lang="tr-TR" sz="2000" dirty="0"/>
              <a:t>Memuriyete girmeden önce özel sektör veya kamu kurumlarında sigortalı olarak çalışmak suretiyle geçirilen hizmet sürelerine mesleki faaliyet denilmektedir.</a:t>
            </a:r>
          </a:p>
          <a:p>
            <a:pPr marL="342900" marR="0" lvl="0" indent="-342900" algn="just" defTabSz="457200" rtl="0" eaLnBrk="1" fontAlgn="auto" latinLnBrk="0" hangingPunct="1">
              <a:lnSpc>
                <a:spcPct val="100000"/>
              </a:lnSpc>
              <a:spcBef>
                <a:spcPts val="1000"/>
              </a:spcBef>
              <a:spcAft>
                <a:spcPts val="0"/>
              </a:spcAft>
              <a:buClr>
                <a:srgbClr val="A53010"/>
              </a:buClr>
              <a:buSzTx/>
              <a:buFont typeface="Wingdings" panose="05000000000000000000" pitchFamily="2" charset="2"/>
              <a:buChar char="ü"/>
              <a:tabLst/>
              <a:defRPr/>
            </a:pPr>
            <a:r>
              <a:rPr kumimoji="0" lang="tr-TR" sz="20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Memuriyete başladıktan sonra bu sürelerden kamu kurumlarında geçen sürelerin tamamı, özel sektörde geçen sürelerin 3/4‘ü kazanılmış hak aylıklarında değerlendirilmektedir. (657 S.K. 36-C/1/2/3 mad.)</a:t>
            </a:r>
          </a:p>
        </p:txBody>
      </p:sp>
      <p:sp>
        <p:nvSpPr>
          <p:cNvPr id="6" name="Dikdörtgen: Köşeleri Yuvarlatılmış 5">
            <a:extLst>
              <a:ext uri="{FF2B5EF4-FFF2-40B4-BE49-F238E27FC236}">
                <a16:creationId xmlns:a16="http://schemas.microsoft.com/office/drawing/2014/main" id="{87C9AFBE-63CC-C9A1-7D21-048EAC178974}"/>
              </a:ext>
            </a:extLst>
          </p:cNvPr>
          <p:cNvSpPr/>
          <p:nvPr/>
        </p:nvSpPr>
        <p:spPr>
          <a:xfrm>
            <a:off x="1604513" y="627797"/>
            <a:ext cx="5104262" cy="70968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0" lang="tr-TR" sz="2800" b="1" i="0" u="none" strike="noStrike" kern="1200" cap="none" spc="0" normalizeH="0" baseline="0" noProof="0">
                <a:ln>
                  <a:noFill/>
                </a:ln>
                <a:solidFill>
                  <a:srgbClr val="0070C0"/>
                </a:solidFill>
                <a:effectLst/>
                <a:uLnTx/>
                <a:uFillTx/>
                <a:latin typeface="Century Gothic" panose="020B0502020202020204"/>
                <a:ea typeface="+mj-ea"/>
                <a:cs typeface="+mj-cs"/>
              </a:rPr>
              <a:t>HİZMET BİRLEŞTİRME</a:t>
            </a:r>
            <a:endParaRPr lang="tr-TR">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0586112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8EB8297-A703-9A32-855B-D5407676EC0F}"/>
              </a:ext>
            </a:extLst>
          </p:cNvPr>
          <p:cNvSpPr>
            <a:spLocks noGrp="1"/>
          </p:cNvSpPr>
          <p:nvPr>
            <p:ph idx="1"/>
          </p:nvPr>
        </p:nvSpPr>
        <p:spPr>
          <a:xfrm>
            <a:off x="1351128" y="1460310"/>
            <a:ext cx="10153484" cy="5036024"/>
          </a:xfrm>
        </p:spPr>
        <p:txBody>
          <a:bodyPr>
            <a:normAutofit/>
          </a:bodyPr>
          <a:lstStyle/>
          <a:p>
            <a:r>
              <a:rPr lang="tr-TR" sz="1800" b="1" i="1" dirty="0"/>
              <a:t>C/1: Teknik hizmetler sınıfına girenlerden </a:t>
            </a:r>
            <a:r>
              <a:rPr lang="tr-TR" sz="1800" i="1" dirty="0"/>
              <a:t>memurluğa girmeden önce yurt içinde veya yurt dışında mesleklerini serbest olarak veya resmi veya özel müesseselerde ifa edenlerle memuriyetten ayrıldıktan sonra bu işlerde çalışarak yeniden memuriyete girmek isteyenlerin teknik hizmetlerde geçen süresinden bu kanun ve bu kanunun 87 </a:t>
            </a:r>
            <a:r>
              <a:rPr lang="tr-TR" sz="1800" i="1" dirty="0" err="1"/>
              <a:t>nci</a:t>
            </a:r>
            <a:r>
              <a:rPr lang="tr-TR" sz="1800" i="1" dirty="0"/>
              <a:t> maddesinde sözü edilen kurumlarda geçen sürenin tamamı ve geri kalan sürenin 3/4 ü toplamı memuriyette geçmiş sayılarak bu süreler her yılı bir kademe ilerlemesi ve her üç yıl için bir derece yükselmesi verilmek suretiyle değerlendirilir.</a:t>
            </a:r>
            <a:endParaRPr lang="tr-TR" sz="1800" b="1" i="1" dirty="0">
              <a:solidFill>
                <a:srgbClr val="0070C0"/>
              </a:solidFill>
            </a:endParaRPr>
          </a:p>
          <a:p>
            <a:r>
              <a:rPr lang="tr-TR" sz="1800" b="1" i="1" dirty="0"/>
              <a:t>C/2: Sağlık hizmetleri ve yardımcı sağlık hizmetleri sınıfına girenlerden </a:t>
            </a:r>
            <a:r>
              <a:rPr lang="tr-TR" sz="1800" i="1" dirty="0"/>
              <a:t>memurluğa girmeden önce yurt içinde veya yurt dışında mesleklerini serbest olarak veya resmi veya özel kurumlarda yapanlarla, memurluktan ayrıldıktan sonra bu işlerde çalışarak yeniden memurluğa girmek isteyenlerin sağlık hizmetlerinde geçen süresinden, bu kanun ve bu kanunun 87 </a:t>
            </a:r>
            <a:r>
              <a:rPr lang="tr-TR" sz="1800" i="1" dirty="0" err="1"/>
              <a:t>nci</a:t>
            </a:r>
            <a:r>
              <a:rPr lang="tr-TR" sz="1800" i="1" dirty="0"/>
              <a:t> maddesinde sözü edilen kurumlarda geçen süreleri ile 196 </a:t>
            </a:r>
            <a:r>
              <a:rPr lang="tr-TR" sz="1800" i="1" dirty="0" err="1"/>
              <a:t>ncı</a:t>
            </a:r>
            <a:r>
              <a:rPr lang="tr-TR" sz="1800" i="1" dirty="0"/>
              <a:t> maddede belirtilen şekilde tespit edilecek mahrumiyet bölgelerinde en az 3 yıl çalışanların veya çalışacak olanların sürelerinin tamamı ve geri kalan sürelerinin 3/4 ü toplamı memurlukta geçmiş sayılarak bu sürelerin her yılı için bir kademe ilerlemesi ve her üç yılı için bir derece yükselmesi verilmek suretiyle değerlendirilir.</a:t>
            </a:r>
          </a:p>
          <a:p>
            <a:endParaRPr lang="tr-TR" dirty="0"/>
          </a:p>
        </p:txBody>
      </p:sp>
      <p:sp>
        <p:nvSpPr>
          <p:cNvPr id="4" name="Dikdörtgen: Köşeleri Yuvarlatılmış 3">
            <a:extLst>
              <a:ext uri="{FF2B5EF4-FFF2-40B4-BE49-F238E27FC236}">
                <a16:creationId xmlns:a16="http://schemas.microsoft.com/office/drawing/2014/main" id="{FD43E189-3FF5-7D48-6A4B-8A3A5AB9230F}"/>
              </a:ext>
            </a:extLst>
          </p:cNvPr>
          <p:cNvSpPr/>
          <p:nvPr/>
        </p:nvSpPr>
        <p:spPr>
          <a:xfrm>
            <a:off x="1604513" y="627797"/>
            <a:ext cx="5104262" cy="70968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0" lang="tr-TR" sz="2800" b="1" i="0" u="none" strike="noStrike" kern="1200" cap="none" spc="0" normalizeH="0" baseline="0" noProof="0" dirty="0">
                <a:ln>
                  <a:noFill/>
                </a:ln>
                <a:solidFill>
                  <a:srgbClr val="0070C0"/>
                </a:solidFill>
                <a:effectLst/>
                <a:uLnTx/>
                <a:uFillTx/>
                <a:latin typeface="Century Gothic" panose="020B0502020202020204"/>
                <a:ea typeface="+mj-ea"/>
                <a:cs typeface="+mj-cs"/>
              </a:rPr>
              <a:t>HİZMET BİRLEŞTİRME</a:t>
            </a:r>
            <a:endParaRPr lang="tr-TR"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5441816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B0E272-CB31-5DCC-4B43-828C4276E08A}"/>
              </a:ext>
            </a:extLst>
          </p:cNvPr>
          <p:cNvSpPr>
            <a:spLocks noGrp="1"/>
          </p:cNvSpPr>
          <p:nvPr>
            <p:ph idx="1"/>
          </p:nvPr>
        </p:nvSpPr>
        <p:spPr>
          <a:xfrm>
            <a:off x="1604513" y="2027208"/>
            <a:ext cx="9900099" cy="3676008"/>
          </a:xfrm>
        </p:spPr>
        <p:txBody>
          <a:bodyPr>
            <a:normAutofit/>
          </a:bodyPr>
          <a:lstStyle/>
          <a:p>
            <a:r>
              <a:rPr lang="tr-TR" b="1" dirty="0">
                <a:solidFill>
                  <a:srgbClr val="0070C0"/>
                </a:solidFill>
              </a:rPr>
              <a:t>C/3: </a:t>
            </a:r>
            <a:r>
              <a:rPr lang="tr-TR" dirty="0"/>
              <a:t>Avukatlık hizmetleri sınıfına girenlerin memuriyete girmeden önce veya memurluktan ayrılarak serbest avukatlıkta geçirdikleri sürelerin ¾’ü memuriyette geçmiş sayılarak, bu sürelerin her yılı bir kademe ilerlemesine ve her üç yılı bir derece yükselmesine esas olacak şekilde değerlendirilir. </a:t>
            </a:r>
          </a:p>
          <a:p>
            <a:r>
              <a:rPr lang="tr-TR" dirty="0"/>
              <a:t>Avukatlık Stajını tamamlayarak Avukatlık ruhsatını aldığı tarihten sonraki hizmetleri değerlendirilir. </a:t>
            </a:r>
          </a:p>
          <a:p>
            <a:pPr marL="0" indent="0">
              <a:buNone/>
            </a:pPr>
            <a:endParaRPr lang="tr-TR" dirty="0"/>
          </a:p>
        </p:txBody>
      </p:sp>
      <p:sp>
        <p:nvSpPr>
          <p:cNvPr id="2" name="Dikdörtgen: Köşeleri Yuvarlatılmış 1">
            <a:extLst>
              <a:ext uri="{FF2B5EF4-FFF2-40B4-BE49-F238E27FC236}">
                <a16:creationId xmlns:a16="http://schemas.microsoft.com/office/drawing/2014/main" id="{B67365A8-D2B5-4FCB-76ED-66138AC7F831}"/>
              </a:ext>
            </a:extLst>
          </p:cNvPr>
          <p:cNvSpPr/>
          <p:nvPr/>
        </p:nvSpPr>
        <p:spPr>
          <a:xfrm>
            <a:off x="1604513" y="627797"/>
            <a:ext cx="5104262" cy="70968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0" lang="tr-TR" sz="2800" b="1" i="0" u="none" strike="noStrike" kern="1200" cap="none" spc="0" normalizeH="0" baseline="0" noProof="0">
                <a:ln>
                  <a:noFill/>
                </a:ln>
                <a:solidFill>
                  <a:srgbClr val="0070C0"/>
                </a:solidFill>
                <a:effectLst/>
                <a:uLnTx/>
                <a:uFillTx/>
                <a:latin typeface="Century Gothic" panose="020B0502020202020204"/>
                <a:ea typeface="+mj-ea"/>
                <a:cs typeface="+mj-cs"/>
              </a:rPr>
              <a:t>HİZMET BİRLEŞTİRME</a:t>
            </a:r>
            <a:endParaRPr lang="tr-TR">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8124758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85926" y="1876425"/>
            <a:ext cx="8572500" cy="4034797"/>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tr-TR" sz="2000" b="1" dirty="0" smtClean="0">
                <a:ln/>
                <a:solidFill>
                  <a:schemeClr val="accent3"/>
                </a:solidFill>
              </a:rPr>
              <a:t>Bu kanunun 36. maddesi (C) fıkrasının 6. bendi.</a:t>
            </a:r>
          </a:p>
          <a:p>
            <a:r>
              <a:rPr lang="tr-TR" i="1" dirty="0"/>
              <a:t> </a:t>
            </a:r>
            <a:r>
              <a:rPr lang="tr-TR" i="1" dirty="0" smtClean="0"/>
              <a:t>  Bu </a:t>
            </a:r>
            <a:r>
              <a:rPr lang="tr-TR" i="1" dirty="0"/>
              <a:t>kanunun 4 üncü ve 237 </a:t>
            </a:r>
            <a:r>
              <a:rPr lang="tr-TR" i="1" dirty="0" err="1"/>
              <a:t>nci</a:t>
            </a:r>
            <a:r>
              <a:rPr lang="tr-TR" i="1" dirty="0"/>
              <a:t> maddesinin (e) fıkrasına göre sözleşme ile istihdam edilenlerin, memuriyete geçirilmeleri halinde, sözleşmeli olarak geçirdikleri hizmet süreleri, her yıl için bir kademe ilerlemesi ve her üç yıl için bir derece yükselmesi verilmek suretiyle </a:t>
            </a:r>
            <a:r>
              <a:rPr lang="tr-TR" i="1" dirty="0" smtClean="0"/>
              <a:t>değerlendirilir</a:t>
            </a:r>
            <a:r>
              <a:rPr lang="tr-TR" i="1" dirty="0"/>
              <a:t>.</a:t>
            </a:r>
            <a:endParaRPr lang="tr-TR" b="1" i="1" dirty="0">
              <a:ln/>
              <a:solidFill>
                <a:schemeClr val="accent3"/>
              </a:solidFill>
            </a:endParaRPr>
          </a:p>
        </p:txBody>
      </p:sp>
      <p:sp>
        <p:nvSpPr>
          <p:cNvPr id="4" name="Dikdörtgen: Köşeleri Yuvarlatılmış 1">
            <a:extLst>
              <a:ext uri="{FF2B5EF4-FFF2-40B4-BE49-F238E27FC236}">
                <a16:creationId xmlns:a16="http://schemas.microsoft.com/office/drawing/2014/main" id="{B67365A8-D2B5-4FCB-76ED-66138AC7F831}"/>
              </a:ext>
            </a:extLst>
          </p:cNvPr>
          <p:cNvSpPr/>
          <p:nvPr/>
        </p:nvSpPr>
        <p:spPr>
          <a:xfrm>
            <a:off x="1604513" y="627797"/>
            <a:ext cx="5104262" cy="70968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0" lang="tr-TR" sz="2800" b="1" i="0" u="none" strike="noStrike" kern="1200" cap="none" spc="0" normalizeH="0" baseline="0" noProof="0">
                <a:ln>
                  <a:noFill/>
                </a:ln>
                <a:solidFill>
                  <a:srgbClr val="0070C0"/>
                </a:solidFill>
                <a:effectLst/>
                <a:uLnTx/>
                <a:uFillTx/>
                <a:latin typeface="Century Gothic" panose="020B0502020202020204"/>
                <a:ea typeface="+mj-ea"/>
                <a:cs typeface="+mj-cs"/>
              </a:rPr>
              <a:t>HİZMET BİRLEŞTİRME</a:t>
            </a:r>
            <a:endParaRPr lang="tr-TR">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257315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C1FEF5-E026-5BC3-9978-DCFA131A5799}"/>
              </a:ext>
            </a:extLst>
          </p:cNvPr>
          <p:cNvSpPr>
            <a:spLocks noGrp="1"/>
          </p:cNvSpPr>
          <p:nvPr>
            <p:ph idx="1"/>
          </p:nvPr>
        </p:nvSpPr>
        <p:spPr>
          <a:xfrm>
            <a:off x="1690777" y="1690777"/>
            <a:ext cx="10127412" cy="5106837"/>
          </a:xfrm>
        </p:spPr>
        <p:txBody>
          <a:bodyPr>
            <a:normAutofit/>
          </a:bodyPr>
          <a:lstStyle/>
          <a:p>
            <a:r>
              <a:rPr lang="tr-TR" sz="2000" b="1" dirty="0">
                <a:solidFill>
                  <a:srgbClr val="0070C0"/>
                </a:solidFill>
              </a:rPr>
              <a:t>Fıkra uygulamasında karşımıza iki durum çıkmaktadır: </a:t>
            </a:r>
          </a:p>
          <a:p>
            <a:r>
              <a:rPr lang="tr-TR" sz="2000" dirty="0"/>
              <a:t>- Değerlendirilecek sürede mesleğini icra etmiş olması ve bunu belgelendirmesi gerekiyor, </a:t>
            </a:r>
          </a:p>
          <a:p>
            <a:r>
              <a:rPr lang="tr-TR" sz="2000" dirty="0"/>
              <a:t>- İlgilinin bu sürelerinin değerlendirilmesi sırasında mutlaka teknik (C/1)veya sağlık hizmetler sınıfına (C/2) dahil memuriyet kadrolarına atanmış olması gerekmektedir. </a:t>
            </a:r>
          </a:p>
          <a:p>
            <a:r>
              <a:rPr lang="tr-TR" sz="2000" b="1" dirty="0">
                <a:solidFill>
                  <a:srgbClr val="0070C0"/>
                </a:solidFill>
              </a:rPr>
              <a:t>Fıkranın uygulanması: </a:t>
            </a:r>
          </a:p>
          <a:p>
            <a:r>
              <a:rPr lang="tr-TR" sz="2000" dirty="0"/>
              <a:t>- Teknik ve sağlık personelin özel sektörde geçen hizmetlerinin (SSK ve BAĞKUR) Kazanılmış hak aylığında değerlendirilebilmesi için SSK’lı ise çalıştığı iş yerinden, Bağ-</a:t>
            </a:r>
            <a:r>
              <a:rPr lang="tr-TR" sz="2000" dirty="0" err="1"/>
              <a:t>KUR’lu</a:t>
            </a:r>
            <a:r>
              <a:rPr lang="tr-TR" sz="2000" dirty="0"/>
              <a:t> ise bağlı bulunduğu vergi dairesinden hangi unvanda çalıştığını gösterir belgenin ibraz edilmesi halinde yukarıdaki madde uygulanır. </a:t>
            </a:r>
          </a:p>
          <a:p>
            <a:r>
              <a:rPr lang="tr-TR" sz="2000" dirty="0"/>
              <a:t>-Memuriyette değerlendirilecek hizmetlerin ¾’ü 12 yılı geçemez. </a:t>
            </a:r>
          </a:p>
          <a:p>
            <a:endParaRPr lang="tr-TR" sz="2000" dirty="0"/>
          </a:p>
        </p:txBody>
      </p:sp>
      <p:sp>
        <p:nvSpPr>
          <p:cNvPr id="6" name="Dikdörtgen: Köşeleri Yuvarlatılmış 5">
            <a:extLst>
              <a:ext uri="{FF2B5EF4-FFF2-40B4-BE49-F238E27FC236}">
                <a16:creationId xmlns:a16="http://schemas.microsoft.com/office/drawing/2014/main" id="{2E552090-4839-58DF-64C0-184E5BC4A247}"/>
              </a:ext>
            </a:extLst>
          </p:cNvPr>
          <p:cNvSpPr/>
          <p:nvPr/>
        </p:nvSpPr>
        <p:spPr>
          <a:xfrm>
            <a:off x="1604513" y="627797"/>
            <a:ext cx="5104262" cy="70968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0" lang="tr-TR" sz="2800" b="1" i="0" u="none" strike="noStrike" kern="1200" cap="none" spc="0" normalizeH="0" baseline="0" noProof="0" dirty="0">
                <a:ln>
                  <a:noFill/>
                </a:ln>
                <a:solidFill>
                  <a:srgbClr val="0070C0"/>
                </a:solidFill>
                <a:effectLst/>
                <a:uLnTx/>
                <a:uFillTx/>
                <a:latin typeface="Century Gothic" panose="020B0502020202020204"/>
                <a:ea typeface="+mj-ea"/>
                <a:cs typeface="+mj-cs"/>
              </a:rPr>
              <a:t>HİZMET BİRLEŞTİRME</a:t>
            </a:r>
            <a:endParaRPr lang="tr-TR"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952160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AF6814-5C9C-A2D3-6324-3CBDF3FE9CF5}"/>
              </a:ext>
            </a:extLst>
          </p:cNvPr>
          <p:cNvSpPr>
            <a:spLocks noGrp="1"/>
          </p:cNvSpPr>
          <p:nvPr>
            <p:ph idx="1"/>
          </p:nvPr>
        </p:nvSpPr>
        <p:spPr>
          <a:xfrm>
            <a:off x="1419367" y="1569493"/>
            <a:ext cx="10085245" cy="4995209"/>
          </a:xfrm>
        </p:spPr>
        <p:txBody>
          <a:bodyPr/>
          <a:lstStyle/>
          <a:p>
            <a:r>
              <a:rPr lang="tr-TR" sz="1800" b="1" dirty="0">
                <a:latin typeface="Arial" panose="020B0604020202020204" pitchFamily="34" charset="0"/>
                <a:cs typeface="Arial" panose="020B0604020202020204" pitchFamily="34" charset="0"/>
              </a:rPr>
              <a:t>5510 sayılı kanunu (SSK, BAĞ-KUR ve Emekli Sandığının birleştirildiği kanun) gereğince 01 Ekim 2008 tarihinden önce Memur statüsünde çalışan personelin özel sektörde geçen hizmetlerin Emekliye Esas aylığında sayılabilmesi için;</a:t>
            </a:r>
          </a:p>
          <a:p>
            <a:pPr>
              <a:buFont typeface="Wingdings" panose="05000000000000000000" pitchFamily="2" charset="2"/>
              <a:buChar char="ü"/>
            </a:pPr>
            <a:r>
              <a:rPr lang="tr-TR" sz="1800" dirty="0">
                <a:latin typeface="Arial" panose="020B0604020202020204" pitchFamily="34" charset="0"/>
                <a:cs typeface="Arial" panose="020B0604020202020204" pitchFamily="34" charset="0"/>
              </a:rPr>
              <a:t>01.10.2008 tarihinden önce Askerliğini yedek subay olarak yapmış olmak, </a:t>
            </a:r>
          </a:p>
          <a:p>
            <a:pPr>
              <a:buFont typeface="Wingdings" panose="05000000000000000000" pitchFamily="2" charset="2"/>
              <a:buChar char="ü"/>
            </a:pPr>
            <a:r>
              <a:rPr lang="tr-TR" sz="1800" dirty="0">
                <a:latin typeface="Arial" panose="020B0604020202020204" pitchFamily="34" charset="0"/>
                <a:cs typeface="Arial" panose="020B0604020202020204" pitchFamily="34" charset="0"/>
              </a:rPr>
              <a:t>01.10.2008 tarihinden önce Vekil öğretmen, vekil ebe, vekil hemşire, vekil imam hizmetlerinde bulunması ve Sözleşmeli Kamu hizmetinin bulunması. (Kadro karşılığı sözleşmeliler.. gibi.)</a:t>
            </a:r>
          </a:p>
          <a:p>
            <a:pPr>
              <a:buFont typeface="Wingdings" panose="05000000000000000000" pitchFamily="2" charset="2"/>
              <a:buChar char="ü"/>
            </a:pPr>
            <a:r>
              <a:rPr lang="tr-TR" sz="1800" dirty="0">
                <a:latin typeface="Arial" panose="020B0604020202020204" pitchFamily="34" charset="0"/>
                <a:cs typeface="Arial" panose="020B0604020202020204" pitchFamily="34" charset="0"/>
              </a:rPr>
              <a:t>Daha önce devlet memurluğu yapmış olması (başladığı gün istifa etmiş olsa bile keseneğinin ödenip ödenmediğine bakılmaksızın)  Bu kriterlerden birine sahip olanlar Mülga 5434 sayılı kanunun ek geçici 18. maddesine tabidirler. </a:t>
            </a:r>
          </a:p>
          <a:p>
            <a:pPr>
              <a:buFont typeface="Wingdings" panose="05000000000000000000" pitchFamily="2" charset="2"/>
              <a:buChar char="ü"/>
            </a:pPr>
            <a:r>
              <a:rPr lang="tr-TR" sz="1800" dirty="0">
                <a:latin typeface="Arial" panose="020B0604020202020204" pitchFamily="34" charset="0"/>
                <a:cs typeface="Arial" panose="020B0604020202020204" pitchFamily="34" charset="0"/>
              </a:rPr>
              <a:t>01.10.2008 tarihinden sonra memuriyete başlayanlar ve yukarıdaki kriterlerden hiç birine sahip değilse memuriyetten önceki sigortalı hizmetleri  emekli olurken dikkate almak üzere sisteme işlenir. </a:t>
            </a:r>
          </a:p>
          <a:p>
            <a:pPr marL="0" indent="0">
              <a:buNone/>
            </a:pPr>
            <a:endParaRPr lang="tr-TR" dirty="0"/>
          </a:p>
        </p:txBody>
      </p:sp>
      <p:sp>
        <p:nvSpPr>
          <p:cNvPr id="6" name="Dikdörtgen: Köşeleri Yuvarlatılmış 5">
            <a:extLst>
              <a:ext uri="{FF2B5EF4-FFF2-40B4-BE49-F238E27FC236}">
                <a16:creationId xmlns:a16="http://schemas.microsoft.com/office/drawing/2014/main" id="{0E5D8C83-481B-0A82-45EE-67D109657B61}"/>
              </a:ext>
            </a:extLst>
          </p:cNvPr>
          <p:cNvSpPr/>
          <p:nvPr/>
        </p:nvSpPr>
        <p:spPr>
          <a:xfrm>
            <a:off x="1604513" y="627797"/>
            <a:ext cx="5104262" cy="70968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0" lang="tr-TR" sz="2800" b="1" i="0" u="none" strike="noStrike" kern="1200" cap="none" spc="0" normalizeH="0" baseline="0" noProof="0">
                <a:ln>
                  <a:noFill/>
                </a:ln>
                <a:solidFill>
                  <a:srgbClr val="0070C0"/>
                </a:solidFill>
                <a:effectLst/>
                <a:uLnTx/>
                <a:uFillTx/>
                <a:latin typeface="Century Gothic" panose="020B0502020202020204"/>
                <a:ea typeface="+mj-ea"/>
                <a:cs typeface="+mj-cs"/>
              </a:rPr>
              <a:t>HİZMET BİRLEŞTİRME</a:t>
            </a:r>
            <a:endParaRPr lang="tr-TR">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2531100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67184" y="692209"/>
            <a:ext cx="2832613" cy="564023"/>
          </a:xfrm>
        </p:spPr>
        <p:style>
          <a:lnRef idx="0">
            <a:schemeClr val="accent3"/>
          </a:lnRef>
          <a:fillRef idx="3">
            <a:schemeClr val="accent3"/>
          </a:fillRef>
          <a:effectRef idx="3">
            <a:schemeClr val="accent3"/>
          </a:effectRef>
          <a:fontRef idx="minor">
            <a:schemeClr val="lt1"/>
          </a:fontRef>
        </p:style>
        <p:txBody>
          <a:bodyPr>
            <a:normAutofit fontScale="90000"/>
          </a:bodyPr>
          <a:lstStyle/>
          <a:p>
            <a:pPr algn="ctr"/>
            <a:r>
              <a:rPr lang="tr-TR" sz="3200" b="1" dirty="0"/>
              <a:t>ÖRNEK-1</a:t>
            </a:r>
          </a:p>
        </p:txBody>
      </p:sp>
      <p:sp>
        <p:nvSpPr>
          <p:cNvPr id="3" name="İçerik Yer Tutucusu 2"/>
          <p:cNvSpPr>
            <a:spLocks noGrp="1"/>
          </p:cNvSpPr>
          <p:nvPr>
            <p:ph idx="1"/>
          </p:nvPr>
        </p:nvSpPr>
        <p:spPr>
          <a:xfrm>
            <a:off x="2367184" y="1466850"/>
            <a:ext cx="9319991" cy="5234396"/>
          </a:xfrm>
        </p:spPr>
        <p:txBody>
          <a:bodyPr>
            <a:normAutofit fontScale="92500" lnSpcReduction="20000"/>
          </a:bodyPr>
          <a:lstStyle/>
          <a:p>
            <a:r>
              <a:rPr lang="tr-TR" sz="2400" dirty="0"/>
              <a:t>Göreve başlama tarihi   : 22.10.2017</a:t>
            </a:r>
          </a:p>
          <a:p>
            <a:r>
              <a:rPr lang="tr-TR" sz="2400" dirty="0"/>
              <a:t>Tahsili ve tarihi                  : 31.07.2000</a:t>
            </a:r>
          </a:p>
          <a:p>
            <a:r>
              <a:rPr lang="tr-TR" sz="2400" dirty="0"/>
              <a:t>Unvanı                               : Mühendis</a:t>
            </a:r>
          </a:p>
          <a:p>
            <a:r>
              <a:rPr lang="tr-TR" sz="2400" dirty="0"/>
              <a:t>Terfi tarihi                           : 01.05.2022</a:t>
            </a:r>
          </a:p>
          <a:p>
            <a:r>
              <a:rPr lang="tr-TR" sz="2400" dirty="0"/>
              <a:t>Son derece ve kademesi: 6/2</a:t>
            </a:r>
          </a:p>
          <a:p>
            <a:r>
              <a:rPr lang="tr-TR" sz="2400" dirty="0"/>
              <a:t>Mesleki faaliyet süresi       :1080 gün (3 yıl)</a:t>
            </a:r>
          </a:p>
          <a:p>
            <a:pPr marL="0" indent="0">
              <a:buNone/>
            </a:pPr>
            <a:r>
              <a:rPr lang="tr-TR" sz="2400" dirty="0"/>
              <a:t>     (3/4’ü  2 yıl, 3 ay)</a:t>
            </a:r>
          </a:p>
          <a:p>
            <a:pPr marL="0" indent="0">
              <a:buNone/>
            </a:pPr>
            <a:r>
              <a:rPr lang="tr-TR" sz="2400" dirty="0"/>
              <a:t>17.10.2022 (Hesaplama tarihi)                                </a:t>
            </a:r>
            <a:r>
              <a:rPr lang="tr-TR" sz="2400" u="sng" dirty="0"/>
              <a:t>GÜN</a:t>
            </a:r>
            <a:r>
              <a:rPr lang="tr-TR" sz="2400" dirty="0"/>
              <a:t>  </a:t>
            </a:r>
            <a:r>
              <a:rPr lang="tr-TR" sz="2400" u="sng" dirty="0"/>
              <a:t>AY </a:t>
            </a:r>
            <a:r>
              <a:rPr lang="tr-TR" sz="2400" dirty="0"/>
              <a:t>  </a:t>
            </a:r>
            <a:r>
              <a:rPr lang="tr-TR" sz="2400" u="sng" dirty="0"/>
              <a:t>YIL</a:t>
            </a:r>
          </a:p>
          <a:p>
            <a:pPr marL="0" indent="0">
              <a:buNone/>
            </a:pPr>
            <a:r>
              <a:rPr lang="tr-TR" sz="2400" u="sng" dirty="0"/>
              <a:t> 01.05.2022 </a:t>
            </a:r>
            <a:r>
              <a:rPr lang="tr-TR" sz="2400" dirty="0"/>
              <a:t>(6/2)                                                           -     3     2</a:t>
            </a:r>
          </a:p>
          <a:p>
            <a:pPr marL="0" indent="0">
              <a:buNone/>
            </a:pPr>
            <a:r>
              <a:rPr lang="tr-TR" sz="2400" dirty="0"/>
              <a:t> 16    5       -                                                                   </a:t>
            </a:r>
            <a:r>
              <a:rPr lang="tr-TR" sz="2400" u="sng" dirty="0"/>
              <a:t>16   5      -</a:t>
            </a:r>
          </a:p>
          <a:p>
            <a:pPr marL="0" indent="0">
              <a:buNone/>
            </a:pPr>
            <a:r>
              <a:rPr lang="tr-TR" sz="2400" dirty="0"/>
              <a:t>                                                                                      16   8     2</a:t>
            </a:r>
          </a:p>
          <a:p>
            <a:pPr marL="0" indent="0">
              <a:buNone/>
            </a:pPr>
            <a:r>
              <a:rPr lang="tr-TR" sz="2100" b="1" dirty="0"/>
              <a:t>NOT: </a:t>
            </a:r>
            <a:r>
              <a:rPr lang="tr-TR" sz="2100" dirty="0"/>
              <a:t>Değerlendirme sonucu 5. derecenin 1. kademesinde 8 ay, 16 gün kıdemli olup, artan kıdemi ile müteakip </a:t>
            </a:r>
            <a:r>
              <a:rPr lang="tr-TR" sz="2100" dirty="0" err="1"/>
              <a:t>terfisi</a:t>
            </a:r>
            <a:r>
              <a:rPr lang="tr-TR" sz="2100" dirty="0"/>
              <a:t> 01.02.2023 tarihinde yaptırılacaktır.</a:t>
            </a:r>
          </a:p>
        </p:txBody>
      </p:sp>
    </p:spTree>
    <p:extLst>
      <p:ext uri="{BB962C8B-B14F-4D97-AF65-F5344CB8AC3E}">
        <p14:creationId xmlns:p14="http://schemas.microsoft.com/office/powerpoint/2010/main" val="5105956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68979" y="1504060"/>
            <a:ext cx="10222723" cy="5092683"/>
          </a:xfrm>
        </p:spPr>
        <p:txBody>
          <a:bodyPr>
            <a:normAutofit lnSpcReduction="10000"/>
          </a:bodyPr>
          <a:lstStyle/>
          <a:p>
            <a:r>
              <a:rPr lang="tr-TR" dirty="0"/>
              <a:t>Göreve başlama tarihi    : 31.07.2010</a:t>
            </a:r>
          </a:p>
          <a:p>
            <a:r>
              <a:rPr lang="tr-TR" dirty="0"/>
              <a:t>Tahsili ve tarihi                  : 31.07.2002</a:t>
            </a:r>
          </a:p>
          <a:p>
            <a:r>
              <a:rPr lang="tr-TR" dirty="0"/>
              <a:t>Unvanı                               : Veteriner Hekim</a:t>
            </a:r>
          </a:p>
          <a:p>
            <a:r>
              <a:rPr lang="tr-TR" dirty="0"/>
              <a:t>Son Terfi tarihi                    :15.08.2022</a:t>
            </a:r>
          </a:p>
          <a:p>
            <a:r>
              <a:rPr lang="tr-TR" dirty="0"/>
              <a:t>Son derece ve kademesi: 5/1</a:t>
            </a:r>
          </a:p>
          <a:p>
            <a:r>
              <a:rPr lang="tr-TR" dirty="0"/>
              <a:t>Mesleki faaliyet süresi    : 720 gün(2 yıl) </a:t>
            </a:r>
          </a:p>
          <a:p>
            <a:pPr marL="0" indent="0">
              <a:buNone/>
            </a:pPr>
            <a:r>
              <a:rPr lang="tr-TR" dirty="0"/>
              <a:t>(3/4’ü 1 yıl, 6 ay)</a:t>
            </a:r>
          </a:p>
          <a:p>
            <a:pPr marL="0" indent="0">
              <a:buNone/>
            </a:pPr>
            <a:r>
              <a:rPr lang="tr-TR" dirty="0"/>
              <a:t>17.10.2022 (Hesaplama tarihi)                                </a:t>
            </a:r>
            <a:r>
              <a:rPr lang="tr-TR" u="sng" dirty="0"/>
              <a:t>GÜN</a:t>
            </a:r>
            <a:r>
              <a:rPr lang="tr-TR" dirty="0"/>
              <a:t>  </a:t>
            </a:r>
            <a:r>
              <a:rPr lang="tr-TR" u="sng" dirty="0"/>
              <a:t>AY </a:t>
            </a:r>
            <a:r>
              <a:rPr lang="tr-TR" dirty="0"/>
              <a:t>  </a:t>
            </a:r>
            <a:r>
              <a:rPr lang="tr-TR" u="sng" dirty="0"/>
              <a:t>YIL</a:t>
            </a:r>
          </a:p>
          <a:p>
            <a:pPr marL="0" indent="0">
              <a:buNone/>
            </a:pPr>
            <a:r>
              <a:rPr lang="tr-TR" u="sng" dirty="0"/>
              <a:t>15.08.2022  </a:t>
            </a:r>
            <a:r>
              <a:rPr lang="tr-TR" dirty="0"/>
              <a:t>(5/1)                                                                  6      1  Mesleki çalışmanın ¾ ü</a:t>
            </a:r>
          </a:p>
          <a:p>
            <a:pPr marL="0" indent="0">
              <a:buNone/>
            </a:pPr>
            <a:r>
              <a:rPr lang="tr-TR" dirty="0"/>
              <a:t> 2  2       -                                                                        </a:t>
            </a:r>
            <a:r>
              <a:rPr lang="tr-TR" u="sng" dirty="0"/>
              <a:t> 2    2      -   5/1 de geçen hizmet süresi</a:t>
            </a:r>
          </a:p>
          <a:p>
            <a:pPr marL="0" indent="0">
              <a:buNone/>
            </a:pPr>
            <a:r>
              <a:rPr lang="tr-TR" dirty="0"/>
              <a:t>                                                                                         2   8    </a:t>
            </a:r>
            <a:r>
              <a:rPr lang="tr-TR" b="1" dirty="0"/>
              <a:t>1</a:t>
            </a:r>
          </a:p>
          <a:p>
            <a:pPr marL="0" indent="0" algn="just">
              <a:buNone/>
            </a:pPr>
            <a:r>
              <a:rPr lang="tr-TR" dirty="0"/>
              <a:t>NOT: Değerlendirme sonucu her yıla bir kademe uygulamasıyla </a:t>
            </a:r>
            <a:r>
              <a:rPr lang="tr-TR" dirty="0">
                <a:solidFill>
                  <a:srgbClr val="FF0000"/>
                </a:solidFill>
              </a:rPr>
              <a:t>5 </a:t>
            </a:r>
            <a:r>
              <a:rPr lang="tr-TR" dirty="0">
                <a:solidFill>
                  <a:schemeClr val="tx1"/>
                </a:solidFill>
              </a:rPr>
              <a:t>inci derecenin </a:t>
            </a:r>
            <a:r>
              <a:rPr lang="tr-TR" dirty="0">
                <a:solidFill>
                  <a:srgbClr val="FF0000"/>
                </a:solidFill>
              </a:rPr>
              <a:t>2 inci kademesin</a:t>
            </a:r>
            <a:r>
              <a:rPr lang="tr-TR" dirty="0"/>
              <a:t>de 8 ay, 2 gün kıdemli olup, artan kıdemi ile müteakip yeni terfi tarihi 15.02.2023 de </a:t>
            </a:r>
            <a:r>
              <a:rPr lang="tr-TR" dirty="0">
                <a:solidFill>
                  <a:srgbClr val="FF0000"/>
                </a:solidFill>
              </a:rPr>
              <a:t>5/3</a:t>
            </a:r>
            <a:r>
              <a:rPr lang="tr-TR" dirty="0"/>
              <a:t>’e  yükseltilecektir.</a:t>
            </a:r>
          </a:p>
        </p:txBody>
      </p:sp>
      <p:sp>
        <p:nvSpPr>
          <p:cNvPr id="6" name="Unvan 1">
            <a:extLst>
              <a:ext uri="{FF2B5EF4-FFF2-40B4-BE49-F238E27FC236}">
                <a16:creationId xmlns:a16="http://schemas.microsoft.com/office/drawing/2014/main" id="{DA0560CD-DCD7-0EDB-B61F-F0E38C118EB1}"/>
              </a:ext>
            </a:extLst>
          </p:cNvPr>
          <p:cNvSpPr>
            <a:spLocks noGrp="1"/>
          </p:cNvSpPr>
          <p:nvPr>
            <p:ph type="title"/>
          </p:nvPr>
        </p:nvSpPr>
        <p:spPr>
          <a:xfrm>
            <a:off x="2367184" y="692209"/>
            <a:ext cx="2832613" cy="564023"/>
          </a:xfrm>
        </p:spPr>
        <p:style>
          <a:lnRef idx="0">
            <a:schemeClr val="accent3"/>
          </a:lnRef>
          <a:fillRef idx="3">
            <a:schemeClr val="accent3"/>
          </a:fillRef>
          <a:effectRef idx="3">
            <a:schemeClr val="accent3"/>
          </a:effectRef>
          <a:fontRef idx="minor">
            <a:schemeClr val="lt1"/>
          </a:fontRef>
        </p:style>
        <p:txBody>
          <a:bodyPr>
            <a:normAutofit fontScale="90000"/>
          </a:bodyPr>
          <a:lstStyle/>
          <a:p>
            <a:pPr algn="ctr"/>
            <a:r>
              <a:rPr lang="tr-TR" sz="3200" b="1" dirty="0"/>
              <a:t>ÖRNEK-2</a:t>
            </a:r>
          </a:p>
        </p:txBody>
      </p:sp>
    </p:spTree>
    <p:extLst>
      <p:ext uri="{BB962C8B-B14F-4D97-AF65-F5344CB8AC3E}">
        <p14:creationId xmlns:p14="http://schemas.microsoft.com/office/powerpoint/2010/main" val="2847002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74209" y="1883391"/>
            <a:ext cx="10230556" cy="4531058"/>
          </a:xfrm>
        </p:spPr>
        <p:txBody>
          <a:bodyPr>
            <a:normAutofit/>
          </a:bodyPr>
          <a:lstStyle/>
          <a:p>
            <a:pPr marL="0" indent="0">
              <a:buNone/>
            </a:pPr>
            <a:r>
              <a:rPr lang="tr-TR" sz="2000" b="1" i="1" dirty="0">
                <a:solidFill>
                  <a:schemeClr val="accent1"/>
                </a:solidFill>
                <a:latin typeface="Segoe UI" panose="020B0502040204020203" pitchFamily="34" charset="0"/>
                <a:cs typeface="Segoe UI" panose="020B0502040204020203" pitchFamily="34" charset="0"/>
              </a:rPr>
              <a:t>II-</a:t>
            </a:r>
            <a:r>
              <a:rPr lang="tr-TR" sz="2000" i="1" dirty="0">
                <a:latin typeface="Segoe UI" panose="020B0502040204020203" pitchFamily="34" charset="0"/>
                <a:cs typeface="Segoe UI" panose="020B0502040204020203" pitchFamily="34" charset="0"/>
              </a:rPr>
              <a:t>Bu Kanunun kapsamına giren kurumlarda meslekleriyle ilgili görevleri fiilen ifa eden ve meri hükümlere göre yüksek mühendis, mühendis, yüksek mimar, mimar, jeolog, </a:t>
            </a:r>
            <a:r>
              <a:rPr lang="tr-TR" sz="2000" i="1" dirty="0" err="1">
                <a:latin typeface="Segoe UI" panose="020B0502040204020203" pitchFamily="34" charset="0"/>
                <a:cs typeface="Segoe UI" panose="020B0502040204020203" pitchFamily="34" charset="0"/>
              </a:rPr>
              <a:t>hidrojeolog</a:t>
            </a:r>
            <a:r>
              <a:rPr lang="tr-TR" sz="2000" i="1" dirty="0">
                <a:latin typeface="Segoe UI" panose="020B0502040204020203" pitchFamily="34" charset="0"/>
                <a:cs typeface="Segoe UI" panose="020B0502040204020203" pitchFamily="34" charset="0"/>
              </a:rPr>
              <a:t>, hidrolog, jeofizikçi, fizikçi, kimyager, matematikçi, istatistikçi, </a:t>
            </a:r>
            <a:r>
              <a:rPr lang="tr-TR" sz="2000" i="1" dirty="0" err="1">
                <a:latin typeface="Segoe UI" panose="020B0502040204020203" pitchFamily="34" charset="0"/>
                <a:cs typeface="Segoe UI" panose="020B0502040204020203" pitchFamily="34" charset="0"/>
              </a:rPr>
              <a:t>yöneylemci</a:t>
            </a:r>
            <a:r>
              <a:rPr lang="tr-TR" sz="2000" i="1" dirty="0">
                <a:latin typeface="Segoe UI" panose="020B0502040204020203" pitchFamily="34" charset="0"/>
                <a:cs typeface="Segoe UI" panose="020B0502040204020203" pitchFamily="34" charset="0"/>
              </a:rPr>
              <a:t> (Hareket araştırmacısı), matematiksel </a:t>
            </a:r>
            <a:r>
              <a:rPr lang="tr-TR" sz="2000" i="1" dirty="0" err="1">
                <a:latin typeface="Segoe UI" panose="020B0502040204020203" pitchFamily="34" charset="0"/>
                <a:cs typeface="Segoe UI" panose="020B0502040204020203" pitchFamily="34" charset="0"/>
              </a:rPr>
              <a:t>iktisatcı</a:t>
            </a:r>
            <a:r>
              <a:rPr lang="tr-TR" sz="2000" i="1" dirty="0">
                <a:latin typeface="Segoe UI" panose="020B0502040204020203" pitchFamily="34" charset="0"/>
                <a:cs typeface="Segoe UI" panose="020B0502040204020203" pitchFamily="34" charset="0"/>
              </a:rPr>
              <a:t>, ekonomici ve benzeri ile teknik öğretmen okullarından mezun olup da, öğretmenlik mesleği dışında teknik hizmetlerde çalışanlar, Mimarlık ve Mühendislik Fakültesi veya bölümlerinden mezun şehir plancısı, yüksek şehir plancısı, yüksek Bölge Plancısı, 3437 ve 9/5/1969 tarih 1177 sayılı Kanunlara göre tütün eksperi yetiştirilenler ile müskirat ve çay eksperleri, fen memuru, yüksek tekniker, tekniker teknisyen ve emsali teknik unvanlara sahip olup, en az orta derecede mesleki tahsil görmüş bulunanlar, Teknik Hizmetler sınıfını teşkil eder.</a:t>
            </a:r>
          </a:p>
          <a:p>
            <a:pPr marL="0" indent="0">
              <a:buNone/>
            </a:pPr>
            <a:endParaRPr lang="tr-TR" sz="2000" i="1" dirty="0">
              <a:latin typeface="Segoe UI" panose="020B0502040204020203" pitchFamily="34" charset="0"/>
              <a:cs typeface="Segoe UI" panose="020B0502040204020203" pitchFamily="34" charset="0"/>
            </a:endParaRPr>
          </a:p>
          <a:p>
            <a:pPr marL="0" indent="0">
              <a:buNone/>
            </a:pPr>
            <a:r>
              <a:rPr lang="tr-TR" sz="2000" b="1" dirty="0">
                <a:latin typeface="Segoe UI" panose="020B0502040204020203" pitchFamily="34" charset="0"/>
                <a:cs typeface="Segoe UI" panose="020B0502040204020203" pitchFamily="34" charset="0"/>
              </a:rPr>
              <a:t>Bu hizmet sınıfı, teknik niteliği bulunan ve Kanunla belirlenmiş okullardan mezun olanların görev aldığı hizmet sınıfıdır.</a:t>
            </a:r>
          </a:p>
          <a:p>
            <a:pPr marL="0" indent="0">
              <a:buNone/>
            </a:pPr>
            <a:endParaRPr lang="tr-TR" sz="2000" i="1" dirty="0">
              <a:latin typeface="Segoe UI" panose="020B0502040204020203" pitchFamily="34" charset="0"/>
              <a:cs typeface="Segoe UI" panose="020B0502040204020203" pitchFamily="34" charset="0"/>
            </a:endParaRPr>
          </a:p>
        </p:txBody>
      </p:sp>
      <p:sp>
        <p:nvSpPr>
          <p:cNvPr id="6" name="Unvan 1">
            <a:extLst>
              <a:ext uri="{FF2B5EF4-FFF2-40B4-BE49-F238E27FC236}">
                <a16:creationId xmlns:a16="http://schemas.microsoft.com/office/drawing/2014/main" id="{BEBCF866-B9F0-8676-9819-2FED134697BB}"/>
              </a:ext>
            </a:extLst>
          </p:cNvPr>
          <p:cNvSpPr>
            <a:spLocks noGrp="1"/>
          </p:cNvSpPr>
          <p:nvPr>
            <p:ph type="title"/>
          </p:nvPr>
        </p:nvSpPr>
        <p:spPr>
          <a:xfrm>
            <a:off x="2592926" y="685800"/>
            <a:ext cx="6579649" cy="610737"/>
          </a:xfrm>
        </p:spPr>
        <p:style>
          <a:lnRef idx="0">
            <a:schemeClr val="accent3"/>
          </a:lnRef>
          <a:fillRef idx="3">
            <a:schemeClr val="accent3"/>
          </a:fillRef>
          <a:effectRef idx="3">
            <a:schemeClr val="accent3"/>
          </a:effectRef>
          <a:fontRef idx="minor">
            <a:schemeClr val="lt1"/>
          </a:fontRef>
        </p:style>
        <p:txBody>
          <a:bodyPr>
            <a:noAutofit/>
          </a:bodyPr>
          <a:lstStyle/>
          <a:p>
            <a:pPr algn="ctr"/>
            <a:r>
              <a:rPr lang="tr-TR" sz="3200" b="1" dirty="0">
                <a:solidFill>
                  <a:schemeClr val="bg1"/>
                </a:solidFill>
              </a:rPr>
              <a:t>TEKNİK HİZMETLERİ SINIFI</a:t>
            </a:r>
          </a:p>
        </p:txBody>
      </p:sp>
    </p:spTree>
    <p:extLst>
      <p:ext uri="{BB962C8B-B14F-4D97-AF65-F5344CB8AC3E}">
        <p14:creationId xmlns:p14="http://schemas.microsoft.com/office/powerpoint/2010/main" val="20213074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a:extLst>
              <a:ext uri="{FF2B5EF4-FFF2-40B4-BE49-F238E27FC236}">
                <a16:creationId xmlns:a16="http://schemas.microsoft.com/office/drawing/2014/main" id="{C74D2354-9615-A671-E684-216B7FBD3F91}"/>
              </a:ext>
            </a:extLst>
          </p:cNvPr>
          <p:cNvGraphicFramePr>
            <a:graphicFrameLocks noGrp="1"/>
          </p:cNvGraphicFramePr>
          <p:nvPr>
            <p:ph idx="1"/>
            <p:extLst>
              <p:ext uri="{D42A27DB-BD31-4B8C-83A1-F6EECF244321}">
                <p14:modId xmlns:p14="http://schemas.microsoft.com/office/powerpoint/2010/main" val="171030189"/>
              </p:ext>
            </p:extLst>
          </p:nvPr>
        </p:nvGraphicFramePr>
        <p:xfrm>
          <a:off x="1678674" y="1050876"/>
          <a:ext cx="9225887" cy="45310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46565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a:extLst>
              <a:ext uri="{FF2B5EF4-FFF2-40B4-BE49-F238E27FC236}">
                <a16:creationId xmlns:a16="http://schemas.microsoft.com/office/drawing/2014/main" id="{5A61D2EF-A7B0-7423-8FD0-8DB510782E23}"/>
              </a:ext>
            </a:extLst>
          </p:cNvPr>
          <p:cNvGraphicFramePr>
            <a:graphicFrameLocks noGrp="1"/>
          </p:cNvGraphicFramePr>
          <p:nvPr>
            <p:ph idx="1"/>
            <p:extLst>
              <p:ext uri="{D42A27DB-BD31-4B8C-83A1-F6EECF244321}">
                <p14:modId xmlns:p14="http://schemas.microsoft.com/office/powerpoint/2010/main" val="4182905344"/>
              </p:ext>
            </p:extLst>
          </p:nvPr>
        </p:nvGraphicFramePr>
        <p:xfrm>
          <a:off x="1774208" y="232012"/>
          <a:ext cx="10032309" cy="6625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02941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85975" y="709835"/>
            <a:ext cx="7699470" cy="641293"/>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rmAutofit/>
          </a:bodyPr>
          <a:lstStyle/>
          <a:p>
            <a:r>
              <a:rPr lang="tr-TR" sz="3200" b="1" dirty="0">
                <a:ln w="12700" cmpd="sng">
                  <a:solidFill>
                    <a:schemeClr val="accent4"/>
                  </a:solidFill>
                  <a:prstDash val="solid"/>
                </a:ln>
                <a:solidFill>
                  <a:schemeClr val="bg1"/>
                </a:solidFill>
              </a:rPr>
              <a:t>Öncelikle Dikkat Edilecek Durum:</a:t>
            </a:r>
          </a:p>
        </p:txBody>
      </p:sp>
      <p:sp>
        <p:nvSpPr>
          <p:cNvPr id="3" name="İçerik Yer Tutucusu 2"/>
          <p:cNvSpPr>
            <a:spLocks noGrp="1"/>
          </p:cNvSpPr>
          <p:nvPr>
            <p:ph idx="1"/>
          </p:nvPr>
        </p:nvSpPr>
        <p:spPr>
          <a:xfrm>
            <a:off x="1114425" y="1857375"/>
            <a:ext cx="10390187" cy="4802732"/>
          </a:xfrm>
        </p:spPr>
        <p:txBody>
          <a:bodyPr>
            <a:normAutofit/>
          </a:bodyPr>
          <a:lstStyle/>
          <a:p>
            <a:pPr algn="just">
              <a:buFont typeface="Wingdings" panose="05000000000000000000" pitchFamily="2" charset="2"/>
              <a:buChar char="q"/>
            </a:pPr>
            <a:r>
              <a:rPr lang="tr-TR" sz="2000" b="1" dirty="0"/>
              <a:t>Aday memurların staj değerlendirme belgesi doldurulurken; </a:t>
            </a:r>
          </a:p>
          <a:p>
            <a:pPr algn="just">
              <a:buFont typeface="Wingdings" panose="05000000000000000000" pitchFamily="2" charset="2"/>
              <a:buChar char="ü"/>
            </a:pPr>
            <a:r>
              <a:rPr lang="tr-TR" sz="2000" dirty="0"/>
              <a:t>Aday Memurların Yetiştirilmelerine Dair Yönetmelik ile Bakanlığımız Disiplin Amirleri Yönetmeliğinin dikkate alınması,</a:t>
            </a:r>
          </a:p>
          <a:p>
            <a:pPr algn="just">
              <a:buFont typeface="Wingdings" panose="05000000000000000000" pitchFamily="2" charset="2"/>
              <a:buChar char="ü"/>
            </a:pPr>
            <a:r>
              <a:rPr lang="tr-TR" sz="2000" dirty="0"/>
              <a:t>Staj Değerlendirme Belgelerinin  iki sayfa halinde doldurulması halinde bir başka aday memurun staj belgesi ile karıştığından, arkalı önlü tek sayfa olarak doldurulmak suretiyle gönderilmesi,</a:t>
            </a:r>
          </a:p>
          <a:p>
            <a:pPr algn="just">
              <a:buFont typeface="Wingdings" panose="05000000000000000000" pitchFamily="2" charset="2"/>
              <a:buChar char="ü"/>
            </a:pPr>
            <a:r>
              <a:rPr lang="tr-TR" sz="2000" dirty="0"/>
              <a:t>Aday memurların adaylık süresinin en az 1 yıl, en çok 2 yıllık olduğunu göz ardı etmemek,</a:t>
            </a:r>
          </a:p>
          <a:p>
            <a:pPr algn="just">
              <a:buFont typeface="Wingdings" panose="05000000000000000000" pitchFamily="2" charset="2"/>
              <a:buChar char="ü"/>
            </a:pPr>
            <a:r>
              <a:rPr lang="tr-TR" sz="2000" dirty="0"/>
              <a:t>En az ve azami sürenin tamamlamaları halinde asaletlerinin tasdik edilmesi gerektiğinden; bir yıllık sürenin tamamlanması müteakiben asalet tasdiki teklif yazıları ile aday memurlar staj değerlendirme belgelerinin üst yazı ekinde gönderilmesi, bir yıllık süreyi doldurmayanlar için asalet tasdikinin yapılması için teklifte bulunulmaması, </a:t>
            </a:r>
          </a:p>
          <a:p>
            <a:endParaRPr lang="tr-TR" sz="2000" dirty="0"/>
          </a:p>
        </p:txBody>
      </p:sp>
    </p:spTree>
    <p:extLst>
      <p:ext uri="{BB962C8B-B14F-4D97-AF65-F5344CB8AC3E}">
        <p14:creationId xmlns:p14="http://schemas.microsoft.com/office/powerpoint/2010/main" val="37252193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43124" y="676276"/>
            <a:ext cx="8448675" cy="457200"/>
          </a:xfrm>
        </p:spPr>
        <p:style>
          <a:lnRef idx="0">
            <a:scrgbClr r="0" g="0" b="0"/>
          </a:lnRef>
          <a:fillRef idx="1002">
            <a:schemeClr val="dk1"/>
          </a:fillRef>
          <a:effectRef idx="0">
            <a:scrgbClr r="0" g="0" b="0"/>
          </a:effectRef>
          <a:fontRef idx="major"/>
        </p:style>
        <p:txBody>
          <a:bodyPr>
            <a:normAutofit/>
          </a:bodyPr>
          <a:lstStyle/>
          <a:p>
            <a:pPr algn="ctr"/>
            <a:r>
              <a:rPr lang="tr-TR" sz="2000" b="1" dirty="0">
                <a:solidFill>
                  <a:schemeClr val="bg1"/>
                </a:solidFill>
              </a:rPr>
              <a:t>ADAYLIĞIN KALDIRILMASI VE ASLİ DEVLET MEMURLUĞUNA ATANMA</a:t>
            </a:r>
          </a:p>
        </p:txBody>
      </p:sp>
      <p:sp>
        <p:nvSpPr>
          <p:cNvPr id="3" name="İçerik Yer Tutucusu 2"/>
          <p:cNvSpPr>
            <a:spLocks noGrp="1"/>
          </p:cNvSpPr>
          <p:nvPr>
            <p:ph idx="1"/>
          </p:nvPr>
        </p:nvSpPr>
        <p:spPr>
          <a:xfrm>
            <a:off x="1335268" y="1410311"/>
            <a:ext cx="10579228" cy="5277092"/>
          </a:xfrm>
        </p:spPr>
        <p:txBody>
          <a:bodyPr>
            <a:normAutofit/>
          </a:bodyPr>
          <a:lstStyle/>
          <a:p>
            <a:pPr marL="0" indent="0">
              <a:buNone/>
            </a:pPr>
            <a:r>
              <a:rPr lang="tr-TR" i="1" dirty="0">
                <a:solidFill>
                  <a:srgbClr val="0070C0"/>
                </a:solidFill>
              </a:rPr>
              <a:t>Madde  58</a:t>
            </a:r>
            <a:r>
              <a:rPr lang="tr-TR" i="1" dirty="0"/>
              <a:t>–</a:t>
            </a:r>
            <a:r>
              <a:rPr lang="tr-TR" sz="1600" i="1" dirty="0"/>
              <a:t> (Değişik: 12/5/1982 - 2670/23 </a:t>
            </a:r>
            <a:r>
              <a:rPr lang="tr-TR" sz="1600" i="1" dirty="0" err="1"/>
              <a:t>md.</a:t>
            </a:r>
            <a:r>
              <a:rPr lang="tr-TR" sz="1600" i="1" dirty="0"/>
              <a:t>) Adaylık devresi içinde eğitimde başarılı olan adaylar disiplin amirlerinin teklifi ve atamaya yetkili amirin onayı ile onay tarihinden geçerli olmak üzere asli memurluğa atanırlar. </a:t>
            </a:r>
          </a:p>
          <a:p>
            <a:pPr marL="0" indent="0">
              <a:buNone/>
            </a:pPr>
            <a:r>
              <a:rPr lang="tr-TR" sz="1600" i="1" dirty="0"/>
              <a:t>Asli memurluğa geçme tarihi adaylık süresinin sonunu geçemez.</a:t>
            </a:r>
            <a:endParaRPr lang="tr-TR" sz="1600" i="1" dirty="0">
              <a:solidFill>
                <a:srgbClr val="0070C0"/>
              </a:solidFill>
            </a:endParaRPr>
          </a:p>
          <a:p>
            <a:pPr algn="just">
              <a:buFont typeface="Wingdings" panose="05000000000000000000" pitchFamily="2" charset="2"/>
              <a:buChar char="ü"/>
            </a:pPr>
            <a:r>
              <a:rPr lang="tr-TR" sz="1600" dirty="0"/>
              <a:t>Adaylık süresi içinde eğitimde başarılı olan adaylar disiplin amirinin teklifi ve atamaya yetkili amirin onayı ile onay tarihinden geçerli olmak üzere asli devlet memurluğuna atanırlar. Asli memurluğa geçme tarihi adaylık süresinin sonunu geçemez.</a:t>
            </a:r>
          </a:p>
          <a:p>
            <a:pPr algn="just">
              <a:buFont typeface="Wingdings" panose="05000000000000000000" pitchFamily="2" charset="2"/>
              <a:buChar char="ü"/>
            </a:pPr>
            <a:r>
              <a:rPr lang="tr-TR" sz="1600" dirty="0"/>
              <a:t>Adaylık süresi bir yıldan az, </a:t>
            </a:r>
            <a:r>
              <a:rPr lang="tr-TR" sz="1600" b="1" dirty="0"/>
              <a:t>iki yıldan çok olamaz. </a:t>
            </a:r>
            <a:r>
              <a:rPr lang="tr-TR" sz="1600" dirty="0"/>
              <a:t>(</a:t>
            </a:r>
            <a:r>
              <a:rPr lang="tr-TR" sz="1600" b="1" dirty="0"/>
              <a:t>madde 54</a:t>
            </a:r>
            <a:r>
              <a:rPr lang="tr-TR" sz="1600" dirty="0"/>
              <a:t>) hükmü gereğince, adaylık süresi içinde temel, hazırlayıcı ve staj eğitimlerini başarı ile tamamlayanlar, aylıktan kesme veya kademe ilerlemesinin durdurulması disiplin cezasının bulunmaması halinde Makam Oluru ile Onay tarihinden geçerli olmak üzere asli devlet memurluğuna atanırlar. </a:t>
            </a:r>
          </a:p>
          <a:p>
            <a:pPr algn="just">
              <a:buFont typeface="Wingdings" panose="05000000000000000000" pitchFamily="2" charset="2"/>
              <a:buChar char="ü"/>
            </a:pPr>
            <a:r>
              <a:rPr lang="tr-TR" sz="1600" dirty="0"/>
              <a:t>Uyarma veya kınama cezası verilen memurların asli devlet memurluğuna atanmalarına bir engel bulunmamaktadır.</a:t>
            </a:r>
          </a:p>
          <a:p>
            <a:pPr algn="just">
              <a:buFont typeface="Wingdings" panose="05000000000000000000" pitchFamily="2" charset="2"/>
              <a:buChar char="ü"/>
            </a:pPr>
            <a:r>
              <a:rPr lang="tr-TR" sz="1600" dirty="0"/>
              <a:t>Asli devlet memurluğuna atanan memurlar en geç bir ay içinde yemin etmek zorundadır. Yemin etmeyen memurlar hakkında disiplin soruşturması açılarak memuriyet görevine son verilir. (Yemin Merasimi Yönetmeliği)</a:t>
            </a:r>
          </a:p>
        </p:txBody>
      </p:sp>
    </p:spTree>
    <p:extLst>
      <p:ext uri="{BB962C8B-B14F-4D97-AF65-F5344CB8AC3E}">
        <p14:creationId xmlns:p14="http://schemas.microsoft.com/office/powerpoint/2010/main" val="5339689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70891" y="741897"/>
            <a:ext cx="6415884" cy="420153"/>
          </a:xfrm>
        </p:spPr>
        <p:style>
          <a:lnRef idx="0">
            <a:scrgbClr r="0" g="0" b="0"/>
          </a:lnRef>
          <a:fillRef idx="1002">
            <a:schemeClr val="dk1"/>
          </a:fillRef>
          <a:effectRef idx="0">
            <a:scrgbClr r="0" g="0" b="0"/>
          </a:effectRef>
          <a:fontRef idx="major"/>
        </p:style>
        <p:txBody>
          <a:bodyPr>
            <a:normAutofit/>
          </a:bodyPr>
          <a:lstStyle/>
          <a:p>
            <a:pPr algn="ctr"/>
            <a:r>
              <a:rPr lang="tr-TR" sz="2000" b="1" dirty="0">
                <a:solidFill>
                  <a:schemeClr val="bg1"/>
                </a:solidFill>
              </a:rPr>
              <a:t>ADAYLIKTA GEÇEN SÜRELERİN DEĞERLENDİRİLMESİ</a:t>
            </a:r>
          </a:p>
        </p:txBody>
      </p:sp>
      <p:sp>
        <p:nvSpPr>
          <p:cNvPr id="3" name="İçerik Yer Tutucusu 2"/>
          <p:cNvSpPr>
            <a:spLocks noGrp="1"/>
          </p:cNvSpPr>
          <p:nvPr>
            <p:ph idx="1"/>
          </p:nvPr>
        </p:nvSpPr>
        <p:spPr>
          <a:xfrm>
            <a:off x="1466851" y="1428750"/>
            <a:ext cx="10506074" cy="5172075"/>
          </a:xfrm>
        </p:spPr>
        <p:txBody>
          <a:bodyPr>
            <a:normAutofit fontScale="92500" lnSpcReduction="20000"/>
          </a:bodyPr>
          <a:lstStyle/>
          <a:p>
            <a:pPr marL="0" indent="0" algn="just">
              <a:buNone/>
            </a:pPr>
            <a:r>
              <a:rPr kumimoji="0" lang="tr-TR"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657 sayılı Devlet Memurları Kanunun değişik 159. maddesinde “ adaylık süresi sonunda bu Kanun hükümlerine göre asıl memurluğa atananların adaylıkta geçirdikleri süreler, kademe ilerlemelerinde ve derece yükselmelerinde değerlendirilir” denilmek suretiyle adaylıkta geçen sürenin adaylığın kaldırılmasını müteakip değerlendirileceği öngörülmüştür. </a:t>
            </a:r>
          </a:p>
          <a:p>
            <a:pPr marL="0" indent="0">
              <a:buClr>
                <a:srgbClr val="A53010"/>
              </a:buClr>
              <a:buNone/>
              <a:defRPr/>
            </a:pPr>
            <a:r>
              <a:rPr lang="tr-TR" dirty="0">
                <a:solidFill>
                  <a:prstClr val="black">
                    <a:lumMod val="75000"/>
                    <a:lumOff val="25000"/>
                  </a:prstClr>
                </a:solidFill>
                <a:latin typeface="Times New Roman" panose="02020603050405020304" pitchFamily="18" charset="0"/>
                <a:cs typeface="Times New Roman" panose="02020603050405020304" pitchFamily="18" charset="0"/>
              </a:rPr>
              <a:t>Adaylığın kaldırılması teklif edilen personelin asaletinin tasdiki 657 sayılı Devlet Memurları Kanunun değişik 58. maddesi uyarınca yapılır. Aday memurlara derece ve kademe ilerlemesi uygulanmaz. </a:t>
            </a:r>
          </a:p>
          <a:p>
            <a:pPr marL="0" marR="0" lvl="0" indent="0" algn="l" defTabSz="457200" rtl="0" eaLnBrk="1" fontAlgn="auto" latinLnBrk="0" hangingPunct="1">
              <a:lnSpc>
                <a:spcPct val="100000"/>
              </a:lnSpc>
              <a:spcBef>
                <a:spcPts val="1000"/>
              </a:spcBef>
              <a:spcAft>
                <a:spcPts val="0"/>
              </a:spcAft>
              <a:buClr>
                <a:srgbClr val="A53010"/>
              </a:buClr>
              <a:buSzTx/>
              <a:buNone/>
              <a:tabLst/>
              <a:defRPr/>
            </a:pPr>
            <a:r>
              <a:rPr kumimoji="0" lang="tr-TR"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Bu madde gereğince;</a:t>
            </a:r>
          </a:p>
          <a:p>
            <a:pPr>
              <a:buClr>
                <a:srgbClr val="A53010"/>
              </a:buClr>
              <a:defRPr/>
            </a:pPr>
            <a:r>
              <a:rPr kumimoji="0" lang="en-US"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Adaylıkta</a:t>
            </a:r>
            <a:r>
              <a:rPr kumimoji="0" lang="en-US"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 </a:t>
            </a:r>
            <a:r>
              <a:rPr kumimoji="0" lang="en-US"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geçen</a:t>
            </a:r>
            <a:r>
              <a:rPr kumimoji="0" lang="en-US"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 </a:t>
            </a:r>
            <a:r>
              <a:rPr kumimoji="0" lang="en-US"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hizmet</a:t>
            </a:r>
            <a:r>
              <a:rPr kumimoji="0" lang="en-US"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 </a:t>
            </a:r>
            <a:r>
              <a:rPr kumimoji="0" lang="en-US"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süreleri</a:t>
            </a:r>
            <a:r>
              <a:rPr lang="tr-TR" dirty="0">
                <a:solidFill>
                  <a:prstClr val="black">
                    <a:lumMod val="75000"/>
                    <a:lumOff val="25000"/>
                  </a:prstClr>
                </a:solidFill>
                <a:latin typeface="Times New Roman" panose="02020603050405020304" pitchFamily="18" charset="0"/>
                <a:cs typeface="Times New Roman" panose="02020603050405020304" pitchFamily="18" charset="0"/>
              </a:rPr>
              <a:t> hesaplarken </a:t>
            </a:r>
            <a:r>
              <a:rPr lang="tr-TR" dirty="0">
                <a:latin typeface="Times New Roman" panose="02020603050405020304" pitchFamily="18" charset="0"/>
                <a:cs typeface="Times New Roman" panose="02020603050405020304" pitchFamily="18" charset="0"/>
              </a:rPr>
              <a:t>dikkat edilmesi gereken hususlar; </a:t>
            </a:r>
            <a:endParaRPr kumimoji="0" lang="en-US"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endParaRPr>
          </a:p>
          <a:p>
            <a:pPr marR="0" lvl="0" algn="l" defTabSz="457200" rtl="0" eaLnBrk="1" fontAlgn="auto" latinLnBrk="0" hangingPunct="1">
              <a:lnSpc>
                <a:spcPct val="100000"/>
              </a:lnSpc>
              <a:spcBef>
                <a:spcPts val="1000"/>
              </a:spcBef>
              <a:spcAft>
                <a:spcPts val="0"/>
              </a:spcAft>
              <a:buClr>
                <a:srgbClr val="A53010"/>
              </a:buClr>
              <a:buSzTx/>
              <a:buFont typeface="+mj-lt"/>
              <a:buAutoNum type="alphaLcPeriod"/>
              <a:tabLst/>
              <a:defRPr/>
            </a:pPr>
            <a:r>
              <a:rPr kumimoji="0" lang="en-US"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 </a:t>
            </a:r>
            <a:r>
              <a:rPr kumimoji="0" lang="tr-TR"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Varsa </a:t>
            </a:r>
            <a:r>
              <a:rPr kumimoji="0" lang="en-US"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Askerlik</a:t>
            </a:r>
            <a:r>
              <a:rPr kumimoji="0" lang="en-US"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 </a:t>
            </a:r>
            <a:r>
              <a:rPr kumimoji="0" lang="en-US"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hizmeti</a:t>
            </a:r>
            <a:r>
              <a:rPr kumimoji="0" lang="en-US"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a:t>
            </a:r>
            <a:endParaRPr kumimoji="0" lang="tr-TR"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endParaRPr>
          </a:p>
          <a:p>
            <a:pPr marR="0" lvl="0" algn="l" defTabSz="457200" rtl="0" eaLnBrk="1" fontAlgn="auto" latinLnBrk="0" hangingPunct="1">
              <a:lnSpc>
                <a:spcPct val="100000"/>
              </a:lnSpc>
              <a:spcBef>
                <a:spcPts val="1000"/>
              </a:spcBef>
              <a:spcAft>
                <a:spcPts val="0"/>
              </a:spcAft>
              <a:buClr>
                <a:srgbClr val="A53010"/>
              </a:buClr>
              <a:buSzTx/>
              <a:buFont typeface="+mj-lt"/>
              <a:buAutoNum type="alphaLcPeriod"/>
              <a:tabLst/>
              <a:defRPr/>
            </a:pPr>
            <a:r>
              <a:rPr kumimoji="0" lang="en-US"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657 </a:t>
            </a:r>
            <a:r>
              <a:rPr kumimoji="0" lang="en-US"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sayılı</a:t>
            </a:r>
            <a:r>
              <a:rPr kumimoji="0" lang="en-US"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 </a:t>
            </a:r>
            <a:r>
              <a:rPr kumimoji="0" lang="en-US"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Devlet</a:t>
            </a:r>
            <a:r>
              <a:rPr kumimoji="0" lang="en-US"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 </a:t>
            </a:r>
            <a:r>
              <a:rPr kumimoji="0" lang="en-US"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Memurları</a:t>
            </a:r>
            <a:r>
              <a:rPr kumimoji="0" lang="en-US"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 </a:t>
            </a:r>
            <a:r>
              <a:rPr kumimoji="0" lang="en-US"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Kanunu’nun</a:t>
            </a:r>
            <a:r>
              <a:rPr kumimoji="0" lang="en-US"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 </a:t>
            </a:r>
            <a:r>
              <a:rPr kumimoji="0" lang="en-US"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değişik</a:t>
            </a:r>
            <a:r>
              <a:rPr kumimoji="0" lang="en-US"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 36 </a:t>
            </a:r>
            <a:r>
              <a:rPr kumimoji="0" lang="en-US"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ncı</a:t>
            </a:r>
            <a:r>
              <a:rPr kumimoji="0" lang="en-US"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 </a:t>
            </a:r>
            <a:r>
              <a:rPr kumimoji="0" lang="en-US"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maddesinin</a:t>
            </a:r>
            <a:r>
              <a:rPr kumimoji="0" lang="en-US"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 (C) </a:t>
            </a:r>
            <a:r>
              <a:rPr kumimoji="0" lang="en-US"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bendinde</a:t>
            </a:r>
            <a:r>
              <a:rPr kumimoji="0" lang="tr-TR"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 </a:t>
            </a:r>
            <a:r>
              <a:rPr kumimoji="0" lang="en-US"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zikredilen</a:t>
            </a:r>
            <a:r>
              <a:rPr kumimoji="0" lang="en-US"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 </a:t>
            </a:r>
            <a:r>
              <a:rPr kumimoji="0" lang="en-US"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resmi</a:t>
            </a:r>
            <a:r>
              <a:rPr kumimoji="0" lang="en-US"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 </a:t>
            </a:r>
            <a:r>
              <a:rPr kumimoji="0" lang="en-US"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veya</a:t>
            </a:r>
            <a:r>
              <a:rPr kumimoji="0" lang="en-US"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 </a:t>
            </a:r>
            <a:r>
              <a:rPr kumimoji="0" lang="en-US"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özel</a:t>
            </a:r>
            <a:r>
              <a:rPr kumimoji="0" lang="en-US"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 </a:t>
            </a:r>
            <a:r>
              <a:rPr kumimoji="0" lang="en-US"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sektörde</a:t>
            </a:r>
            <a:r>
              <a:rPr kumimoji="0" lang="en-US"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 </a:t>
            </a:r>
            <a:r>
              <a:rPr kumimoji="0" lang="en-US"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geçen</a:t>
            </a:r>
            <a:r>
              <a:rPr kumimoji="0" lang="en-US"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 </a:t>
            </a:r>
            <a:r>
              <a:rPr kumimoji="0" lang="en-US"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hizmetleri</a:t>
            </a:r>
            <a:r>
              <a:rPr kumimoji="0" lang="tr-TR"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a:t>
            </a:r>
            <a:r>
              <a:rPr lang="tr-TR" dirty="0">
                <a:solidFill>
                  <a:prstClr val="black">
                    <a:lumMod val="75000"/>
                    <a:lumOff val="25000"/>
                  </a:prstClr>
                </a:solidFill>
                <a:latin typeface="Times New Roman" panose="02020603050405020304" pitchFamily="18" charset="0"/>
                <a:cs typeface="Times New Roman" panose="02020603050405020304" pitchFamily="18" charset="0"/>
              </a:rPr>
              <a:t> </a:t>
            </a:r>
          </a:p>
          <a:p>
            <a:pPr marR="0" lvl="0" algn="l" defTabSz="457200" rtl="0" eaLnBrk="1" fontAlgn="auto" latinLnBrk="0" hangingPunct="1">
              <a:lnSpc>
                <a:spcPct val="100000"/>
              </a:lnSpc>
              <a:spcBef>
                <a:spcPts val="1000"/>
              </a:spcBef>
              <a:spcAft>
                <a:spcPts val="0"/>
              </a:spcAft>
              <a:buClr>
                <a:srgbClr val="A53010"/>
              </a:buClr>
              <a:buSzTx/>
              <a:buFont typeface="+mj-lt"/>
              <a:buAutoNum type="alphaLcPeriod"/>
              <a:tabLst/>
              <a:defRPr/>
            </a:pPr>
            <a:r>
              <a:rPr kumimoji="0" lang="en-US"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657 </a:t>
            </a:r>
            <a:r>
              <a:rPr kumimoji="0" lang="en-US"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sayılı</a:t>
            </a:r>
            <a:r>
              <a:rPr kumimoji="0" lang="en-US"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 </a:t>
            </a:r>
            <a:r>
              <a:rPr kumimoji="0" lang="en-US"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Devlet</a:t>
            </a:r>
            <a:r>
              <a:rPr kumimoji="0" lang="en-US"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 </a:t>
            </a:r>
            <a:r>
              <a:rPr kumimoji="0" lang="en-US"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Memurları</a:t>
            </a:r>
            <a:r>
              <a:rPr kumimoji="0" lang="en-US"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 </a:t>
            </a:r>
            <a:r>
              <a:rPr kumimoji="0" lang="en-US"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Kanunu’nun</a:t>
            </a:r>
            <a:r>
              <a:rPr kumimoji="0" lang="en-US"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 </a:t>
            </a:r>
            <a:r>
              <a:rPr kumimoji="0" lang="en-US"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değişik</a:t>
            </a:r>
            <a:r>
              <a:rPr kumimoji="0" lang="en-US"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 108/B </a:t>
            </a:r>
            <a:r>
              <a:rPr kumimoji="0" lang="en-US"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maddesi</a:t>
            </a:r>
            <a:r>
              <a:rPr kumimoji="0" lang="en-US"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 </a:t>
            </a:r>
            <a:r>
              <a:rPr kumimoji="0" lang="en-US"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uyarınca</a:t>
            </a:r>
            <a:r>
              <a:rPr kumimoji="0" lang="en-US"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 </a:t>
            </a:r>
            <a:r>
              <a:rPr kumimoji="0" lang="en-US"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alınan</a:t>
            </a:r>
            <a:r>
              <a:rPr kumimoji="0" lang="tr-TR"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 </a:t>
            </a:r>
            <a:r>
              <a:rPr kumimoji="0" lang="en-US"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aylıksız</a:t>
            </a:r>
            <a:r>
              <a:rPr kumimoji="0" lang="en-US"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 </a:t>
            </a:r>
            <a:r>
              <a:rPr kumimoji="0" lang="en-US"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izin</a:t>
            </a:r>
            <a:r>
              <a:rPr kumimoji="0" lang="en-US"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 </a:t>
            </a:r>
            <a:r>
              <a:rPr kumimoji="0" lang="en-US"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süreleri</a:t>
            </a:r>
            <a:r>
              <a:rPr kumimoji="0" lang="tr-TR"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 dikkate alınır.</a:t>
            </a:r>
            <a:endParaRPr lang="tr-TR" noProof="0" dirty="0">
              <a:latin typeface="Times New Roman" panose="02020603050405020304" pitchFamily="18" charset="0"/>
              <a:cs typeface="Times New Roman" panose="02020603050405020304" pitchFamily="18" charset="0"/>
            </a:endParaRPr>
          </a:p>
          <a:p>
            <a:pPr marR="0" lvl="0" algn="l" defTabSz="457200" rtl="0" eaLnBrk="1" fontAlgn="auto" latinLnBrk="0" hangingPunct="1">
              <a:lnSpc>
                <a:spcPct val="100000"/>
              </a:lnSpc>
              <a:spcBef>
                <a:spcPts val="1000"/>
              </a:spcBef>
              <a:spcAft>
                <a:spcPts val="0"/>
              </a:spcAft>
              <a:buClr>
                <a:srgbClr val="A53010"/>
              </a:buClr>
              <a:buSzTx/>
              <a:buFont typeface="+mj-lt"/>
              <a:buAutoNum type="alphaLcPeriod"/>
              <a:tabLst/>
              <a:defRPr/>
            </a:pPr>
            <a:r>
              <a:rPr lang="tr-TR" dirty="0">
                <a:latin typeface="Times New Roman" panose="02020603050405020304" pitchFamily="18" charset="0"/>
                <a:cs typeface="Times New Roman" panose="02020603050405020304" pitchFamily="18" charset="0"/>
              </a:rPr>
              <a:t>Resmi ve özel sigortalı geçen hizmetler, (657 sayılı Devlet Memurları Kanunu’nun değişik 36 </a:t>
            </a:r>
            <a:r>
              <a:rPr lang="tr-TR" dirty="0" err="1">
                <a:latin typeface="Times New Roman" panose="02020603050405020304" pitchFamily="18" charset="0"/>
                <a:cs typeface="Times New Roman" panose="02020603050405020304" pitchFamily="18" charset="0"/>
              </a:rPr>
              <a:t>ncı</a:t>
            </a:r>
            <a:r>
              <a:rPr lang="tr-TR" dirty="0">
                <a:latin typeface="Times New Roman" panose="02020603050405020304" pitchFamily="18" charset="0"/>
                <a:cs typeface="Times New Roman" panose="02020603050405020304" pitchFamily="18" charset="0"/>
              </a:rPr>
              <a:t> maddesinin (C) bendindeki istisnalar hariç) 5434 sayılı T.C. Emekli Sandığı Kanunu’na tabi olanlar için sadece emeklilik müktesebinin yükseltilmesinde dikkate alınır, maaş yönünden değerlendirilmez. </a:t>
            </a:r>
          </a:p>
          <a:p>
            <a:pPr marR="0" lvl="0" algn="l" defTabSz="457200" rtl="0" eaLnBrk="1" fontAlgn="auto" latinLnBrk="0" hangingPunct="1">
              <a:lnSpc>
                <a:spcPct val="100000"/>
              </a:lnSpc>
              <a:spcBef>
                <a:spcPts val="1000"/>
              </a:spcBef>
              <a:spcAft>
                <a:spcPts val="0"/>
              </a:spcAft>
              <a:buClr>
                <a:srgbClr val="A53010"/>
              </a:buClr>
              <a:buSzTx/>
              <a:buFont typeface="+mj-lt"/>
              <a:buAutoNum type="alphaLcPeriod"/>
              <a:tabLst/>
              <a:defRPr/>
            </a:pPr>
            <a:r>
              <a:rPr lang="tr-TR" dirty="0">
                <a:latin typeface="Times New Roman" panose="02020603050405020304" pitchFamily="18" charset="0"/>
                <a:cs typeface="Times New Roman" panose="02020603050405020304" pitchFamily="18" charset="0"/>
              </a:rPr>
              <a:t>Eğer 5510 sayılı Sosyal Sigortalar ve Genel Sağlık Sigortası Kanunu’na tabi ise bu hizmetler veri tabanına işlenir, mükteseplerde değerlendirilmez.</a:t>
            </a:r>
          </a:p>
        </p:txBody>
      </p:sp>
    </p:spTree>
    <p:extLst>
      <p:ext uri="{BB962C8B-B14F-4D97-AF65-F5344CB8AC3E}">
        <p14:creationId xmlns:p14="http://schemas.microsoft.com/office/powerpoint/2010/main" val="36195218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B3236B11-9D81-A4C7-A213-BECFADE33D3C}"/>
              </a:ext>
            </a:extLst>
          </p:cNvPr>
          <p:cNvSpPr>
            <a:spLocks noGrp="1"/>
          </p:cNvSpPr>
          <p:nvPr>
            <p:ph type="title"/>
          </p:nvPr>
        </p:nvSpPr>
        <p:spPr>
          <a:xfrm>
            <a:off x="1924052" y="731469"/>
            <a:ext cx="5629273" cy="354381"/>
          </a:xfrm>
        </p:spPr>
        <p:style>
          <a:lnRef idx="1">
            <a:schemeClr val="accent5"/>
          </a:lnRef>
          <a:fillRef idx="3">
            <a:schemeClr val="accent5"/>
          </a:fillRef>
          <a:effectRef idx="2">
            <a:schemeClr val="accent5"/>
          </a:effectRef>
          <a:fontRef idx="minor">
            <a:schemeClr val="lt1"/>
          </a:fontRef>
        </p:style>
        <p:txBody>
          <a:bodyPr>
            <a:noAutofit/>
          </a:bodyPr>
          <a:lstStyle/>
          <a:p>
            <a:r>
              <a:rPr lang="tr-TR" sz="1600" b="1" dirty="0"/>
              <a:t>ADAYLIKTA GEÇEN SÜRELERİN DEĞERLENDİRİLMESİ</a:t>
            </a:r>
            <a:endParaRPr lang="tr-TR" sz="1600" dirty="0"/>
          </a:p>
        </p:txBody>
      </p:sp>
      <p:sp>
        <p:nvSpPr>
          <p:cNvPr id="5" name="Metin Yer Tutucusu 4">
            <a:extLst>
              <a:ext uri="{FF2B5EF4-FFF2-40B4-BE49-F238E27FC236}">
                <a16:creationId xmlns:a16="http://schemas.microsoft.com/office/drawing/2014/main" id="{D2A251C1-1E97-32C6-4B78-BB00941DC4E0}"/>
              </a:ext>
            </a:extLst>
          </p:cNvPr>
          <p:cNvSpPr>
            <a:spLocks noGrp="1"/>
          </p:cNvSpPr>
          <p:nvPr>
            <p:ph type="body" idx="1"/>
          </p:nvPr>
        </p:nvSpPr>
        <p:spPr>
          <a:xfrm>
            <a:off x="1489204" y="1184935"/>
            <a:ext cx="1320671" cy="348591"/>
          </a:xfrm>
        </p:spPr>
        <p:style>
          <a:lnRef idx="3">
            <a:schemeClr val="lt1"/>
          </a:lnRef>
          <a:fillRef idx="1">
            <a:schemeClr val="accent4"/>
          </a:fillRef>
          <a:effectRef idx="1">
            <a:schemeClr val="accent4"/>
          </a:effectRef>
          <a:fontRef idx="minor">
            <a:schemeClr val="lt1"/>
          </a:fontRef>
        </p:style>
        <p:txBody>
          <a:bodyPr/>
          <a:lstStyle/>
          <a:p>
            <a:r>
              <a:rPr lang="tr-TR" sz="2000" dirty="0"/>
              <a:t>Örnek 1</a:t>
            </a:r>
          </a:p>
        </p:txBody>
      </p:sp>
      <p:graphicFrame>
        <p:nvGraphicFramePr>
          <p:cNvPr id="2" name="İçerik Yer Tutucusu 1">
            <a:extLst>
              <a:ext uri="{FF2B5EF4-FFF2-40B4-BE49-F238E27FC236}">
                <a16:creationId xmlns:a16="http://schemas.microsoft.com/office/drawing/2014/main" id="{1EF65BEC-8F4C-CFEB-F2F4-D5CC27760DCD}"/>
              </a:ext>
            </a:extLst>
          </p:cNvPr>
          <p:cNvGraphicFramePr>
            <a:graphicFrameLocks noGrp="1"/>
          </p:cNvGraphicFramePr>
          <p:nvPr>
            <p:ph sz="half" idx="2"/>
            <p:extLst>
              <p:ext uri="{D42A27DB-BD31-4B8C-83A1-F6EECF244321}">
                <p14:modId xmlns:p14="http://schemas.microsoft.com/office/powerpoint/2010/main" val="228843529"/>
              </p:ext>
            </p:extLst>
          </p:nvPr>
        </p:nvGraphicFramePr>
        <p:xfrm>
          <a:off x="533400" y="1638400"/>
          <a:ext cx="5353049" cy="4829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İçerik Yer Tutucusu 5">
            <a:extLst>
              <a:ext uri="{FF2B5EF4-FFF2-40B4-BE49-F238E27FC236}">
                <a16:creationId xmlns:a16="http://schemas.microsoft.com/office/drawing/2014/main" id="{2CDD0E4C-EFEF-A731-1E35-5C67E6F8E503}"/>
              </a:ext>
            </a:extLst>
          </p:cNvPr>
          <p:cNvGraphicFramePr>
            <a:graphicFrameLocks noGrp="1"/>
          </p:cNvGraphicFramePr>
          <p:nvPr>
            <p:ph sz="quarter" idx="4"/>
            <p:extLst>
              <p:ext uri="{D42A27DB-BD31-4B8C-83A1-F6EECF244321}">
                <p14:modId xmlns:p14="http://schemas.microsoft.com/office/powerpoint/2010/main" val="3078044991"/>
              </p:ext>
            </p:extLst>
          </p:nvPr>
        </p:nvGraphicFramePr>
        <p:xfrm>
          <a:off x="6619876" y="1359230"/>
          <a:ext cx="5213476" cy="538446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Metin Yer Tutucusu 4">
            <a:extLst>
              <a:ext uri="{FF2B5EF4-FFF2-40B4-BE49-F238E27FC236}">
                <a16:creationId xmlns:a16="http://schemas.microsoft.com/office/drawing/2014/main" id="{B8BA34CE-F023-F6E0-E442-E8975ABC057C}"/>
              </a:ext>
            </a:extLst>
          </p:cNvPr>
          <p:cNvSpPr>
            <a:spLocks noGrp="1"/>
          </p:cNvSpPr>
          <p:nvPr>
            <p:ph type="body" sz="quarter" idx="3"/>
          </p:nvPr>
        </p:nvSpPr>
        <p:spPr>
          <a:xfrm>
            <a:off x="8286074" y="1010640"/>
            <a:ext cx="1243617" cy="348590"/>
          </a:xfrm>
        </p:spPr>
        <p:style>
          <a:lnRef idx="3">
            <a:schemeClr val="lt1"/>
          </a:lnRef>
          <a:fillRef idx="1">
            <a:schemeClr val="accent4"/>
          </a:fillRef>
          <a:effectRef idx="1">
            <a:schemeClr val="accent4"/>
          </a:effectRef>
          <a:fontRef idx="minor">
            <a:schemeClr val="lt1"/>
          </a:fontRef>
        </p:style>
        <p:txBody>
          <a:bodyPr/>
          <a:lstStyle/>
          <a:p>
            <a:r>
              <a:rPr lang="tr-TR" sz="1800" dirty="0"/>
              <a:t>Örnek 2</a:t>
            </a:r>
          </a:p>
        </p:txBody>
      </p:sp>
    </p:spTree>
    <p:extLst>
      <p:ext uri="{BB962C8B-B14F-4D97-AF65-F5344CB8AC3E}">
        <p14:creationId xmlns:p14="http://schemas.microsoft.com/office/powerpoint/2010/main" val="17608820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71700" y="726393"/>
            <a:ext cx="5962650" cy="434492"/>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Autofit/>
          </a:bodyPr>
          <a:lstStyle/>
          <a:p>
            <a:pPr algn="ctr"/>
            <a:r>
              <a:rPr lang="tr-TR" sz="2000" b="1" dirty="0"/>
              <a:t>ADAY MEMURA ÖĞERNİM DEĞERLENDİRLMESİ</a:t>
            </a:r>
          </a:p>
        </p:txBody>
      </p:sp>
      <p:sp>
        <p:nvSpPr>
          <p:cNvPr id="3" name="İçerik Yer Tutucusu 2"/>
          <p:cNvSpPr>
            <a:spLocks noGrp="1"/>
          </p:cNvSpPr>
          <p:nvPr>
            <p:ph idx="1"/>
          </p:nvPr>
        </p:nvSpPr>
        <p:spPr>
          <a:xfrm>
            <a:off x="1632857" y="1264778"/>
            <a:ext cx="10358846" cy="5410342"/>
          </a:xfrm>
        </p:spPr>
        <p:txBody>
          <a:bodyPr>
            <a:normAutofit fontScale="85000" lnSpcReduction="10000"/>
          </a:bodyPr>
          <a:lstStyle/>
          <a:p>
            <a:pPr marL="0" indent="0" algn="just">
              <a:buNone/>
            </a:pPr>
            <a:r>
              <a:rPr lang="tr-TR" sz="1900" b="1" dirty="0">
                <a:solidFill>
                  <a:srgbClr val="0070C0"/>
                </a:solidFill>
              </a:rPr>
              <a:t>657 Sayılı Kanunun 36/D </a:t>
            </a:r>
          </a:p>
          <a:p>
            <a:pPr marL="0" indent="0" algn="just">
              <a:buNone/>
            </a:pPr>
            <a:r>
              <a:rPr lang="tr-TR" sz="1600" i="1" dirty="0"/>
              <a:t>    Memur iken, girişteki öğrenim derecelerinden bir üst derecedeki öğrenimi tamamlayanlar, bu üst öğrenim derecesi için 36 </a:t>
            </a:r>
            <a:r>
              <a:rPr lang="tr-TR" sz="1600" i="1" dirty="0" err="1"/>
              <a:t>ncı</a:t>
            </a:r>
            <a:r>
              <a:rPr lang="tr-TR" sz="1600" i="1" dirty="0"/>
              <a:t> maddede yazılı memuriyete giriş derecelerinde boş kadro bulunduğu takdirde bu kanunun 68 inci maddesinde yazılı derece yükselmesinde süre kaydı aranmaksızın bu derecedeki görevlere atanabilirler. </a:t>
            </a:r>
          </a:p>
          <a:p>
            <a:pPr marL="0" indent="0" algn="just">
              <a:buNone/>
            </a:pPr>
            <a:r>
              <a:rPr lang="tr-TR" sz="1600" i="1" dirty="0"/>
              <a:t>68 inci maddenin (A) bendinin (b) ve (c) fıkralarındaki hükümler saklıdır.</a:t>
            </a:r>
            <a:endParaRPr lang="tr-TR" sz="1600" i="1" dirty="0">
              <a:solidFill>
                <a:srgbClr val="0070C0"/>
              </a:solidFill>
            </a:endParaRPr>
          </a:p>
          <a:p>
            <a:pPr algn="just">
              <a:buFont typeface="Wingdings" panose="05000000000000000000" pitchFamily="2" charset="2"/>
              <a:buChar char="ü"/>
            </a:pPr>
            <a:r>
              <a:rPr lang="tr-TR" dirty="0"/>
              <a:t>Memuriyete atandıktan sonra üst öğrenimin bitirilmesi halinde aday memur olduğu için üst öğrenim intibakı yapılmayacak ve bitirmiş olduğu üst öğreniminin giriş derece ve kademesi mevcut derece ve kademesine eklenecek, ancak, adaylığı kaldırılarak asalet tasdiki yapılırken de üst öğrenim intibakı yapılacaktır.</a:t>
            </a:r>
          </a:p>
          <a:p>
            <a:pPr marL="0" indent="0" algn="just">
              <a:buNone/>
            </a:pPr>
            <a:endParaRPr lang="tr-TR" dirty="0"/>
          </a:p>
          <a:p>
            <a:pPr marL="0" indent="0" algn="just">
              <a:buNone/>
            </a:pPr>
            <a:r>
              <a:rPr lang="tr-TR" b="1" dirty="0"/>
              <a:t>ÖRNEK:</a:t>
            </a:r>
          </a:p>
          <a:p>
            <a:pPr marL="0" indent="0" algn="just">
              <a:buNone/>
            </a:pPr>
            <a:r>
              <a:rPr lang="tr-TR" dirty="0"/>
              <a:t>Memuriyete başlama tarihi                      : 15.06.2021</a:t>
            </a:r>
          </a:p>
          <a:p>
            <a:pPr marL="0" indent="0" algn="just">
              <a:buNone/>
            </a:pPr>
            <a:r>
              <a:rPr lang="tr-TR" dirty="0"/>
              <a:t>Tahsili                                                           : Meslek Lisesi-2014</a:t>
            </a:r>
          </a:p>
          <a:p>
            <a:pPr marL="0" indent="0" algn="just">
              <a:buNone/>
            </a:pPr>
            <a:r>
              <a:rPr lang="tr-TR" dirty="0"/>
              <a:t>Atandığı derece ve kademesi                 : 12/2 (Aday)</a:t>
            </a:r>
          </a:p>
          <a:p>
            <a:pPr marL="0" indent="0" algn="just">
              <a:buNone/>
            </a:pPr>
            <a:r>
              <a:rPr lang="tr-TR" dirty="0"/>
              <a:t>Bitirilen üst öğrenim                                    : Ziraat Fakültesi-2021</a:t>
            </a:r>
          </a:p>
          <a:p>
            <a:pPr marL="0" indent="0" algn="just">
              <a:buNone/>
            </a:pPr>
            <a:r>
              <a:rPr lang="tr-TR" dirty="0"/>
              <a:t>Yükseltileceği derece ve kademe           : 8/1(Aday)</a:t>
            </a:r>
          </a:p>
          <a:p>
            <a:pPr marL="0" indent="0" algn="just">
              <a:buNone/>
            </a:pPr>
            <a:r>
              <a:rPr lang="tr-TR" dirty="0"/>
              <a:t>Asalet tasdiki ve adaylık değerlendirme : 8/2 (17.10.2022 tarihi itibariyle)</a:t>
            </a:r>
          </a:p>
          <a:p>
            <a:pPr marL="0" indent="0" algn="just">
              <a:buNone/>
            </a:pPr>
            <a:endParaRPr lang="tr-TR" sz="1600" dirty="0"/>
          </a:p>
          <a:p>
            <a:pPr marL="0" indent="0" algn="just">
              <a:buNone/>
            </a:pPr>
            <a:r>
              <a:rPr lang="tr-TR" sz="1600" dirty="0"/>
              <a:t>NOT: Bu örnekte memurun emsalden kaybı olmayacaktır.</a:t>
            </a:r>
          </a:p>
        </p:txBody>
      </p:sp>
    </p:spTree>
    <p:extLst>
      <p:ext uri="{BB962C8B-B14F-4D97-AF65-F5344CB8AC3E}">
        <p14:creationId xmlns:p14="http://schemas.microsoft.com/office/powerpoint/2010/main" val="29393455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09159" y="1705969"/>
            <a:ext cx="9400119" cy="4107977"/>
          </a:xfrm>
        </p:spPr>
        <p:txBody>
          <a:bodyPr>
            <a:normAutofit/>
          </a:bodyPr>
          <a:lstStyle/>
          <a:p>
            <a:pPr marL="0" indent="0" algn="just">
              <a:buNone/>
            </a:pPr>
            <a:r>
              <a:rPr lang="tr-TR" dirty="0"/>
              <a:t>Memuriyete başlama tarihi                     : 22.05.2020</a:t>
            </a:r>
          </a:p>
          <a:p>
            <a:pPr marL="0" indent="0" algn="just">
              <a:buNone/>
            </a:pPr>
            <a:r>
              <a:rPr lang="tr-TR" dirty="0"/>
              <a:t>Tahsili                                                          : Meslek Lisesi-2017</a:t>
            </a:r>
          </a:p>
          <a:p>
            <a:pPr marL="0" indent="0" algn="just">
              <a:buNone/>
            </a:pPr>
            <a:r>
              <a:rPr lang="tr-TR" dirty="0"/>
              <a:t>Atandığı derece ve kademesi                : 12/2 (Aday)</a:t>
            </a:r>
          </a:p>
          <a:p>
            <a:pPr marL="0" indent="0" algn="just">
              <a:buNone/>
            </a:pPr>
            <a:r>
              <a:rPr lang="tr-TR" dirty="0"/>
              <a:t>Bitirilen üst öğrenim                                   : Ziraat Fakültesi-2021</a:t>
            </a:r>
          </a:p>
          <a:p>
            <a:pPr marL="0" indent="0" algn="just">
              <a:buNone/>
            </a:pPr>
            <a:r>
              <a:rPr lang="tr-TR" dirty="0"/>
              <a:t>Yükseltileceği derece ve kademe          : 8/1(Aday)</a:t>
            </a:r>
          </a:p>
          <a:p>
            <a:pPr marL="0" indent="0" algn="just">
              <a:buNone/>
            </a:pPr>
            <a:r>
              <a:rPr lang="tr-TR" dirty="0"/>
              <a:t>Asalet tasdiki ve adaylık değerlendirme : 8/1(31.12.2021 tarihi itibariyle)</a:t>
            </a:r>
          </a:p>
          <a:p>
            <a:pPr marL="0" indent="0" algn="just">
              <a:buNone/>
            </a:pPr>
            <a:r>
              <a:rPr lang="tr-TR" dirty="0"/>
              <a:t>NOT: Bu örnekte memurun emsalden 1 yıl, 2 ay, 9 gün kaybı olacaktır.</a:t>
            </a:r>
          </a:p>
          <a:p>
            <a:pPr marL="0" indent="0">
              <a:buNone/>
            </a:pPr>
            <a:endParaRPr lang="tr-TR" dirty="0"/>
          </a:p>
        </p:txBody>
      </p:sp>
      <p:sp>
        <p:nvSpPr>
          <p:cNvPr id="5" name="Unvan 1"/>
          <p:cNvSpPr>
            <a:spLocks noGrp="1"/>
          </p:cNvSpPr>
          <p:nvPr>
            <p:ph type="title"/>
          </p:nvPr>
        </p:nvSpPr>
        <p:spPr>
          <a:xfrm>
            <a:off x="2171700" y="726393"/>
            <a:ext cx="5962650" cy="434492"/>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Autofit/>
          </a:bodyPr>
          <a:lstStyle/>
          <a:p>
            <a:pPr algn="ctr"/>
            <a:r>
              <a:rPr lang="tr-TR" sz="2000" b="1" dirty="0"/>
              <a:t>ADAY MEMURA ÖĞERNİM DEĞERLENDİRLMESİ</a:t>
            </a:r>
          </a:p>
        </p:txBody>
      </p:sp>
      <p:sp>
        <p:nvSpPr>
          <p:cNvPr id="4" name="Metin kutusu 3">
            <a:extLst>
              <a:ext uri="{FF2B5EF4-FFF2-40B4-BE49-F238E27FC236}">
                <a16:creationId xmlns:a16="http://schemas.microsoft.com/office/drawing/2014/main" id="{7D4184AF-D4C2-B2B5-EAC5-E12A9ABF0F86}"/>
              </a:ext>
            </a:extLst>
          </p:cNvPr>
          <p:cNvSpPr txBox="1"/>
          <p:nvPr/>
        </p:nvSpPr>
        <p:spPr>
          <a:xfrm>
            <a:off x="1709159" y="1248761"/>
            <a:ext cx="1211462" cy="369332"/>
          </a:xfrm>
          <a:prstGeom prst="rect">
            <a:avLst/>
          </a:prstGeom>
          <a:noFill/>
        </p:spPr>
        <p:txBody>
          <a:bodyPr wrap="square">
            <a:spAutoFit/>
          </a:bodyPr>
          <a:lstStyle/>
          <a:p>
            <a:pPr marL="0" indent="0" algn="just">
              <a:buNone/>
            </a:pPr>
            <a:r>
              <a:rPr lang="tr-TR" b="1" dirty="0"/>
              <a:t>ÖRNEK</a:t>
            </a:r>
          </a:p>
        </p:txBody>
      </p:sp>
    </p:spTree>
    <p:extLst>
      <p:ext uri="{BB962C8B-B14F-4D97-AF65-F5344CB8AC3E}">
        <p14:creationId xmlns:p14="http://schemas.microsoft.com/office/powerpoint/2010/main" val="28479591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95451" y="723900"/>
            <a:ext cx="2266949" cy="466725"/>
          </a:xfrm>
        </p:spPr>
        <p:style>
          <a:lnRef idx="0">
            <a:scrgbClr r="0" g="0" b="0"/>
          </a:lnRef>
          <a:fillRef idx="1003">
            <a:schemeClr val="dk1"/>
          </a:fillRef>
          <a:effectRef idx="0">
            <a:scrgbClr r="0" g="0" b="0"/>
          </a:effectRef>
          <a:fontRef idx="major"/>
        </p:style>
        <p:txBody>
          <a:bodyPr>
            <a:normAutofit fontScale="90000"/>
          </a:bodyPr>
          <a:lstStyle/>
          <a:p>
            <a:pPr algn="ctr"/>
            <a:r>
              <a:rPr lang="tr-TR" sz="2800" b="1" dirty="0">
                <a:solidFill>
                  <a:schemeClr val="bg1"/>
                </a:solidFill>
              </a:rPr>
              <a:t>37. Mad.</a:t>
            </a:r>
            <a:r>
              <a:rPr lang="tr-TR" sz="2800" dirty="0">
                <a:solidFill>
                  <a:schemeClr val="bg1"/>
                </a:solidFill>
                <a:latin typeface="Calibri" panose="020F0502020204030204" pitchFamily="34" charset="0"/>
                <a:cs typeface="Calibri" panose="020F0502020204030204" pitchFamily="34" charset="0"/>
              </a:rPr>
              <a:t> </a:t>
            </a:r>
            <a:br>
              <a:rPr lang="tr-TR" sz="2800" dirty="0">
                <a:solidFill>
                  <a:schemeClr val="bg1"/>
                </a:solidFill>
                <a:latin typeface="Calibri" panose="020F0502020204030204" pitchFamily="34" charset="0"/>
                <a:cs typeface="Calibri" panose="020F0502020204030204" pitchFamily="34" charset="0"/>
              </a:rPr>
            </a:br>
            <a:endParaRPr lang="tr-TR" sz="2800" b="1" dirty="0">
              <a:solidFill>
                <a:schemeClr val="bg1"/>
              </a:solidFill>
            </a:endParaRPr>
          </a:p>
        </p:txBody>
      </p:sp>
      <p:sp>
        <p:nvSpPr>
          <p:cNvPr id="3" name="İçerik Yer Tutucusu 2"/>
          <p:cNvSpPr>
            <a:spLocks noGrp="1"/>
          </p:cNvSpPr>
          <p:nvPr>
            <p:ph idx="1"/>
          </p:nvPr>
        </p:nvSpPr>
        <p:spPr>
          <a:xfrm>
            <a:off x="1514475" y="1352550"/>
            <a:ext cx="10221896" cy="5505450"/>
          </a:xfrm>
        </p:spPr>
        <p:txBody>
          <a:bodyPr>
            <a:normAutofit fontScale="70000" lnSpcReduction="20000"/>
          </a:bodyPr>
          <a:lstStyle/>
          <a:p>
            <a:pPr marL="0" indent="0" algn="just">
              <a:buNone/>
            </a:pPr>
            <a:r>
              <a:rPr lang="tr-TR" sz="1900" dirty="0">
                <a:solidFill>
                  <a:srgbClr val="0070C0"/>
                </a:solidFill>
                <a:latin typeface="Calibri" panose="020F0502020204030204" pitchFamily="34" charset="0"/>
                <a:cs typeface="Calibri" panose="020F0502020204030204" pitchFamily="34" charset="0"/>
              </a:rPr>
              <a:t>Tahsil İtibariyle Yükselebileceği Derecenin Üstünde Bir Dereceye Yükselme (657 Sayılı Devlet Memurları Kanunu’nun 37 </a:t>
            </a:r>
            <a:r>
              <a:rPr lang="tr-TR" sz="1900" dirty="0" err="1">
                <a:solidFill>
                  <a:srgbClr val="0070C0"/>
                </a:solidFill>
                <a:latin typeface="Calibri" panose="020F0502020204030204" pitchFamily="34" charset="0"/>
                <a:cs typeface="Calibri" panose="020F0502020204030204" pitchFamily="34" charset="0"/>
              </a:rPr>
              <a:t>nci</a:t>
            </a:r>
            <a:r>
              <a:rPr lang="tr-TR" sz="1900" dirty="0">
                <a:solidFill>
                  <a:srgbClr val="0070C0"/>
                </a:solidFill>
                <a:latin typeface="Calibri" panose="020F0502020204030204" pitchFamily="34" charset="0"/>
                <a:cs typeface="Calibri" panose="020F0502020204030204" pitchFamily="34" charset="0"/>
              </a:rPr>
              <a:t> Maddesinin Uygulanması):</a:t>
            </a:r>
          </a:p>
          <a:p>
            <a:pPr marL="0" indent="0" algn="just">
              <a:buNone/>
            </a:pPr>
            <a:r>
              <a:rPr lang="tr-TR" i="1" dirty="0">
                <a:latin typeface="Segoe UI" panose="020B0502040204020203" pitchFamily="34" charset="0"/>
                <a:cs typeface="Segoe UI" panose="020B0502040204020203" pitchFamily="34" charset="0"/>
              </a:rPr>
              <a:t>    </a:t>
            </a:r>
            <a:r>
              <a:rPr lang="tr-TR" dirty="0">
                <a:latin typeface="Calibri" panose="020F0502020204030204" pitchFamily="34" charset="0"/>
                <a:cs typeface="Calibri" panose="020F0502020204030204" pitchFamily="34" charset="0"/>
              </a:rPr>
              <a:t>Kadro şartına bağlı olmadan Devlet memurlarının aylıklarının bir üst dereceye yükseltilmesine imkân veren bu hüküm;</a:t>
            </a:r>
          </a:p>
          <a:p>
            <a:pPr marL="0" indent="0" algn="just">
              <a:buNone/>
            </a:pPr>
            <a:r>
              <a:rPr lang="tr-TR" dirty="0">
                <a:latin typeface="Calibri" panose="020F0502020204030204" pitchFamily="34" charset="0"/>
                <a:cs typeface="Calibri" panose="020F0502020204030204" pitchFamily="34" charset="0"/>
              </a:rPr>
              <a:t>   </a:t>
            </a:r>
            <a:r>
              <a:rPr lang="tr-TR" i="1" dirty="0">
                <a:latin typeface="Segoe UI" panose="020B0502040204020203" pitchFamily="34" charset="0"/>
                <a:cs typeface="Segoe UI" panose="020B0502040204020203" pitchFamily="34" charset="0"/>
              </a:rPr>
              <a:t>Bu kanun hükümlerine göre öğrenim durumları, hizmet sınıfları ve görev unvanları itibariyle azami yükselebilecekleri derecelerin dördüncü kademesinden aylık almaya hak kazanan ve son sekiz yıllık süre içinde herhangi bir disiplin cezası almayanların kazanılmış hak aylıkları kadro şartı aranmaksızın bir üst dereceye yükseltilir. </a:t>
            </a:r>
          </a:p>
          <a:p>
            <a:pPr marL="0" indent="0" algn="just">
              <a:buNone/>
            </a:pPr>
            <a:r>
              <a:rPr lang="tr-TR" dirty="0">
                <a:latin typeface="Calibri" panose="020F0502020204030204" pitchFamily="34" charset="0"/>
                <a:cs typeface="Calibri" panose="020F0502020204030204" pitchFamily="34" charset="0"/>
              </a:rPr>
              <a:t>   (6111 sayılı Kanunun 116 </a:t>
            </a:r>
            <a:r>
              <a:rPr lang="tr-TR" dirty="0" err="1">
                <a:latin typeface="Calibri" panose="020F0502020204030204" pitchFamily="34" charset="0"/>
                <a:cs typeface="Calibri" panose="020F0502020204030204" pitchFamily="34" charset="0"/>
              </a:rPr>
              <a:t>ncı</a:t>
            </a:r>
            <a:r>
              <a:rPr lang="tr-TR" dirty="0">
                <a:latin typeface="Calibri" panose="020F0502020204030204" pitchFamily="34" charset="0"/>
                <a:cs typeface="Calibri" panose="020F0502020204030204" pitchFamily="34" charset="0"/>
              </a:rPr>
              <a:t> maddesinin (B) fıkrası ile "</a:t>
            </a:r>
            <a:r>
              <a:rPr lang="tr-TR" dirty="0" err="1">
                <a:latin typeface="Calibri" panose="020F0502020204030204" pitchFamily="34" charset="0"/>
                <a:cs typeface="Calibri" panose="020F0502020204030204" pitchFamily="34" charset="0"/>
              </a:rPr>
              <a:t>Yükselinebilecek</a:t>
            </a:r>
            <a:r>
              <a:rPr lang="tr-TR" dirty="0">
                <a:latin typeface="Calibri" panose="020F0502020204030204" pitchFamily="34" charset="0"/>
                <a:cs typeface="Calibri" panose="020F0502020204030204" pitchFamily="34" charset="0"/>
              </a:rPr>
              <a:t> Derecenin Üstünde Bir Dereceye Yükselme" başlığı altında düzenlenen 657 sayılı Devlet Memurları Kanunu’nun yeniden düzenlenen 37 </a:t>
            </a:r>
            <a:r>
              <a:rPr lang="tr-TR" dirty="0" err="1">
                <a:latin typeface="Calibri" panose="020F0502020204030204" pitchFamily="34" charset="0"/>
                <a:cs typeface="Calibri" panose="020F0502020204030204" pitchFamily="34" charset="0"/>
              </a:rPr>
              <a:t>nci</a:t>
            </a:r>
            <a:r>
              <a:rPr lang="tr-TR" dirty="0">
                <a:latin typeface="Calibri" panose="020F0502020204030204" pitchFamily="34" charset="0"/>
                <a:cs typeface="Calibri" panose="020F0502020204030204" pitchFamily="34" charset="0"/>
              </a:rPr>
              <a:t> maddesidir.)</a:t>
            </a:r>
          </a:p>
          <a:p>
            <a:pPr marL="0" indent="0" algn="just">
              <a:buNone/>
            </a:pPr>
            <a:r>
              <a:rPr lang="tr-TR" dirty="0">
                <a:latin typeface="Segoe UI" panose="020B0502040204020203" pitchFamily="34" charset="0"/>
                <a:cs typeface="Segoe UI" panose="020B0502040204020203" pitchFamily="34" charset="0"/>
              </a:rPr>
              <a:t>İlkokul, Ortaokul ve Lise mezunu memur, bu kanunda belirtilen şartları taşıması halinde azami yükselebileceği derecenin bir üst derecesine yükseltilir. </a:t>
            </a:r>
          </a:p>
          <a:p>
            <a:pPr marL="0" indent="0" algn="just">
              <a:buNone/>
            </a:pPr>
            <a:r>
              <a:rPr lang="tr-TR" b="1" u="sng" dirty="0">
                <a:latin typeface="Segoe UI" panose="020B0502040204020203" pitchFamily="34" charset="0"/>
                <a:cs typeface="Segoe UI" panose="020B0502040204020203" pitchFamily="34" charset="0"/>
              </a:rPr>
              <a:t>ÖRNEK:                  </a:t>
            </a:r>
          </a:p>
          <a:p>
            <a:pPr fontAlgn="t"/>
            <a:r>
              <a:rPr lang="tr-TR" b="1" dirty="0"/>
              <a:t>İlkokul                7/3  -  6/1 </a:t>
            </a:r>
            <a:endParaRPr lang="tr-TR" dirty="0"/>
          </a:p>
          <a:p>
            <a:pPr fontAlgn="t"/>
            <a:r>
              <a:rPr lang="tr-TR" b="1" dirty="0"/>
              <a:t>Ortaokul            5/3  -  4/1</a:t>
            </a:r>
            <a:endParaRPr lang="tr-TR" dirty="0"/>
          </a:p>
          <a:p>
            <a:pPr fontAlgn="t"/>
            <a:r>
              <a:rPr lang="tr-TR" b="1" dirty="0"/>
              <a:t>Lise (normal)     3/3  -  2/1</a:t>
            </a:r>
            <a:endParaRPr lang="tr-TR" dirty="0"/>
          </a:p>
          <a:p>
            <a:pPr marL="0" indent="0" algn="just">
              <a:buNone/>
            </a:pPr>
            <a:r>
              <a:rPr lang="tr-TR" dirty="0">
                <a:latin typeface="Segoe UI" panose="020B0502040204020203" pitchFamily="34" charset="0"/>
                <a:cs typeface="Segoe UI" panose="020B0502040204020203" pitchFamily="34" charset="0"/>
              </a:rPr>
              <a:t>Not: En son yükselebileceği derecenin 4 üncü ve üzeri bir kademede aylık almaya hak kazanması gerekiyor.</a:t>
            </a:r>
          </a:p>
          <a:p>
            <a:pPr marL="0" indent="0" algn="just">
              <a:buNone/>
            </a:pPr>
            <a:r>
              <a:rPr lang="tr-TR" dirty="0"/>
              <a:t>ÖRNEK:</a:t>
            </a:r>
          </a:p>
          <a:p>
            <a:pPr marL="0" indent="0" algn="just">
              <a:buNone/>
            </a:pPr>
            <a:r>
              <a:rPr lang="tr-TR" dirty="0"/>
              <a:t>Tahsili                                                    : Lise</a:t>
            </a:r>
          </a:p>
          <a:p>
            <a:pPr marL="0" indent="0" algn="just">
              <a:buNone/>
            </a:pPr>
            <a:r>
              <a:rPr lang="tr-TR" dirty="0"/>
              <a:t>Sekiz yıldan verilen kademe tarihi     : 25.02.2020 (3/2)</a:t>
            </a:r>
          </a:p>
          <a:p>
            <a:pPr marL="0" indent="0" algn="just">
              <a:buNone/>
            </a:pPr>
            <a:r>
              <a:rPr lang="tr-TR" dirty="0"/>
              <a:t>Son derece ve kademesi                   : 14.07.2021 (3/3 )</a:t>
            </a:r>
          </a:p>
          <a:p>
            <a:pPr marL="0" indent="0" algn="just">
              <a:buNone/>
            </a:pPr>
            <a:r>
              <a:rPr lang="tr-TR" dirty="0"/>
              <a:t>37.Maddenin uygulanacağı tarih     : 14.07.2022 (2/1)</a:t>
            </a:r>
            <a:r>
              <a:rPr lang="tr-TR" i="1" dirty="0"/>
              <a:t> </a:t>
            </a:r>
          </a:p>
          <a:p>
            <a:pPr marL="0" indent="0" algn="just">
              <a:buNone/>
            </a:pPr>
            <a:r>
              <a:rPr lang="tr-TR" i="1" dirty="0"/>
              <a:t>Not: Memuriyete devam ettiği sürece 37. maddenin ikinci defa uygulanmasına kanunen imkân bulunmamaktadır</a:t>
            </a:r>
          </a:p>
          <a:p>
            <a:pPr marL="0" indent="0" algn="just">
              <a:buNone/>
            </a:pPr>
            <a:endParaRPr lang="tr-TR" dirty="0"/>
          </a:p>
        </p:txBody>
      </p:sp>
    </p:spTree>
    <p:extLst>
      <p:ext uri="{BB962C8B-B14F-4D97-AF65-F5344CB8AC3E}">
        <p14:creationId xmlns:p14="http://schemas.microsoft.com/office/powerpoint/2010/main" val="7186967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71529" y="711255"/>
            <a:ext cx="9824602" cy="489748"/>
          </a:xfrm>
        </p:spPr>
        <p:style>
          <a:lnRef idx="3">
            <a:schemeClr val="lt1"/>
          </a:lnRef>
          <a:fillRef idx="1">
            <a:schemeClr val="accent5"/>
          </a:fillRef>
          <a:effectRef idx="1">
            <a:schemeClr val="accent5"/>
          </a:effectRef>
          <a:fontRef idx="minor">
            <a:schemeClr val="lt1"/>
          </a:fontRef>
        </p:style>
        <p:txBody>
          <a:bodyPr>
            <a:normAutofit fontScale="90000"/>
          </a:bodyPr>
          <a:lstStyle/>
          <a:p>
            <a:pPr algn="ctr"/>
            <a:r>
              <a:rPr lang="tr-TR" sz="2800" b="1" dirty="0"/>
              <a:t>EK GÖSTERGELERİN UYGULANMASI</a:t>
            </a:r>
          </a:p>
        </p:txBody>
      </p:sp>
      <p:sp>
        <p:nvSpPr>
          <p:cNvPr id="3" name="İçerik Yer Tutucusu 2"/>
          <p:cNvSpPr>
            <a:spLocks noGrp="1"/>
          </p:cNvSpPr>
          <p:nvPr>
            <p:ph idx="1"/>
          </p:nvPr>
        </p:nvSpPr>
        <p:spPr>
          <a:xfrm>
            <a:off x="1871529" y="1523999"/>
            <a:ext cx="9950357" cy="4943475"/>
          </a:xfrm>
        </p:spPr>
        <p:txBody>
          <a:bodyPr>
            <a:normAutofit fontScale="85000" lnSpcReduction="10000"/>
          </a:bodyPr>
          <a:lstStyle/>
          <a:p>
            <a:pPr marL="0" indent="0">
              <a:buNone/>
            </a:pPr>
            <a:r>
              <a:rPr lang="tr-TR" sz="2000" b="1" dirty="0">
                <a:solidFill>
                  <a:srgbClr val="0070C0"/>
                </a:solidFill>
              </a:rPr>
              <a:t>Madde: 43/B</a:t>
            </a:r>
          </a:p>
          <a:p>
            <a:pPr marL="0" indent="0" algn="just">
              <a:buNone/>
            </a:pPr>
            <a:r>
              <a:rPr lang="tr-TR" i="1" dirty="0"/>
              <a:t>	Bu Kanuna tabi kurumların kadrolarında bulunan personelin aylıkları; hizmet sınıfları, görev türleri ve aylık alınan dereceler dikkate alınarak bu kanuna ekli I ve II sayılı cetvellerde gösterilen ek gösterge rakamlarının eklenmesi suretiyle hesaplanır.</a:t>
            </a:r>
          </a:p>
          <a:p>
            <a:pPr marL="0" indent="0" algn="just">
              <a:buNone/>
            </a:pPr>
            <a:r>
              <a:rPr lang="tr-TR" i="1" dirty="0"/>
              <a:t> 	II sayılı cetvelde yer alan unvanlarda değişiklik yapmaya ve yeni unvanlar ilave etmeye Cumhurbaşkanı yetkilidir.</a:t>
            </a:r>
          </a:p>
          <a:p>
            <a:pPr marL="0" indent="0" algn="just">
              <a:buNone/>
            </a:pPr>
            <a:r>
              <a:rPr lang="tr-TR" i="1" dirty="0"/>
              <a:t> 	Bu ek göstergeler, ilgililerin belirtilen sınıf ve görevlerde bulundukları sürece ödemelere esas alınıp, terfi bakımından kazanılmış hak sayılmaz.</a:t>
            </a:r>
          </a:p>
          <a:p>
            <a:pPr marL="0" indent="0" algn="just">
              <a:buNone/>
            </a:pPr>
            <a:r>
              <a:rPr lang="tr-TR" i="1" dirty="0"/>
              <a:t>	Kurumların 1, 2, 3 ve 4 üncü dereceli kadrolarına atananlara uygulanacak ek göstergeler, ilgililerin daha önce bulunmuş oldukları kariyerleri ile ilgili sınıf veya ekli I sayılı Cetvelin Genel İdare Hizmetleri Sınıfı (g) bölümünde belirtilen görevlerde kazanılmış hak aylık derecelerine göre alabilecekleri ek göstergelerden düşük olamaz.  </a:t>
            </a:r>
          </a:p>
          <a:p>
            <a:pPr algn="just"/>
            <a:r>
              <a:rPr lang="tr-TR" sz="1800" dirty="0"/>
              <a:t>Devlet memurları, kadro, derece ve kademeleri ile atanırken, aynı zamanda unvanlara göre ek göstergeleri de bulunmaktadır.</a:t>
            </a:r>
          </a:p>
          <a:p>
            <a:pPr algn="just"/>
            <a:r>
              <a:rPr lang="tr-TR" sz="1800" dirty="0"/>
              <a:t>Ek göstergeler unvanlara  ve derece kademe durumlarına göre değişiklik göstermektedir.</a:t>
            </a:r>
          </a:p>
          <a:p>
            <a:pPr algn="just"/>
            <a:r>
              <a:rPr lang="tr-TR" sz="1800" dirty="0"/>
              <a:t>Bazı memurlar başlangıç derece ve kademesinden itibaren ek gösterge alırken, bazı memurlar ise yasa gereği 4 üncü dereceye yükseldikten sonra ek göstergeye hak kazanmaktadır.</a:t>
            </a:r>
          </a:p>
          <a:p>
            <a:pPr algn="just"/>
            <a:r>
              <a:rPr lang="tr-TR" sz="1800" dirty="0"/>
              <a:t>Sadece Yardımcı Hizmetler Sınıfına tabi memurlar ek göstergeden yararlanamamaktadır.</a:t>
            </a:r>
          </a:p>
          <a:p>
            <a:pPr marL="0" indent="0" algn="just">
              <a:buNone/>
            </a:pPr>
            <a:endParaRPr lang="tr-TR" dirty="0"/>
          </a:p>
        </p:txBody>
      </p:sp>
    </p:spTree>
    <p:extLst>
      <p:ext uri="{BB962C8B-B14F-4D97-AF65-F5344CB8AC3E}">
        <p14:creationId xmlns:p14="http://schemas.microsoft.com/office/powerpoint/2010/main" val="364720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idx="1"/>
          </p:nvPr>
        </p:nvSpPr>
        <p:spPr>
          <a:xfrm>
            <a:off x="1487606" y="1460311"/>
            <a:ext cx="10203651" cy="5295332"/>
          </a:xfrm>
        </p:spPr>
        <p:txBody>
          <a:bodyPr>
            <a:normAutofit/>
          </a:bodyPr>
          <a:lstStyle/>
          <a:p>
            <a:pPr marL="0" indent="0" algn="just">
              <a:buNone/>
            </a:pPr>
            <a:r>
              <a:rPr lang="tr-TR" sz="2000" i="1" dirty="0">
                <a:solidFill>
                  <a:schemeClr val="accent1"/>
                </a:solidFill>
                <a:latin typeface="Segoe UI" panose="020B0502040204020203" pitchFamily="34" charset="0"/>
                <a:cs typeface="Segoe UI" panose="020B0502040204020203" pitchFamily="34" charset="0"/>
              </a:rPr>
              <a:t>III-</a:t>
            </a:r>
            <a:r>
              <a:rPr lang="tr-TR" sz="2000" i="1" dirty="0">
                <a:latin typeface="Segoe UI" panose="020B0502040204020203" pitchFamily="34" charset="0"/>
                <a:cs typeface="Segoe UI" panose="020B0502040204020203" pitchFamily="34" charset="0"/>
              </a:rPr>
              <a:t>Bu sınıf, sağlık hizmetlerinde (hayvan sağlığı dahil) mesleki eğitim görerek yetişmiş olan tabip, diş tabibi, eczacı, veteriner hekim, gibi memurlar ile bu hizmet sahasında çalışan yüksek öğrenim görmüş fizikoterapist, tıp teknoloğu, ebe, hemşire, sağlık memuru, sosyal hizmet mütehassısı, biyolog, psikolog, diyetçi, sağlık mühendisi, sağlık fizikçisi, sağlık idarecisi ile ebe ve hemşire, hemşire yardımcısı (fizik tedavi, laboratuvar, eczacı, diş anestezi, röntgen teknisyenleri ve yardımcıları, çevre sağlığı ve toplum sağlığı teknisyeni dahil) sağlık savaş memuru, hayvan sağlık memuru ve benzeri </a:t>
            </a:r>
            <a:r>
              <a:rPr lang="tr-TR" sz="2000" b="1" i="1" u="sng" dirty="0">
                <a:latin typeface="Segoe UI" panose="020B0502040204020203" pitchFamily="34" charset="0"/>
                <a:cs typeface="Segoe UI" panose="020B0502040204020203" pitchFamily="34" charset="0"/>
              </a:rPr>
              <a:t>sağlık personelini kapsar</a:t>
            </a:r>
            <a:r>
              <a:rPr lang="tr-TR" sz="2000" i="1" dirty="0">
                <a:latin typeface="Segoe UI" panose="020B0502040204020203" pitchFamily="34" charset="0"/>
                <a:cs typeface="Segoe UI" panose="020B0502040204020203" pitchFamily="34" charset="0"/>
              </a:rPr>
              <a:t>.</a:t>
            </a:r>
          </a:p>
          <a:p>
            <a:pPr marL="0" indent="0" algn="just">
              <a:buNone/>
            </a:pPr>
            <a:endParaRPr lang="tr-TR" sz="2000" i="1" dirty="0">
              <a:latin typeface="Segoe UI" panose="020B0502040204020203" pitchFamily="34" charset="0"/>
              <a:cs typeface="Segoe UI" panose="020B0502040204020203" pitchFamily="34" charset="0"/>
            </a:endParaRPr>
          </a:p>
          <a:p>
            <a:pPr marL="0" indent="0" algn="just">
              <a:buNone/>
            </a:pPr>
            <a:r>
              <a:rPr lang="tr-TR" sz="2000" b="1" dirty="0">
                <a:latin typeface="Segoe UI" panose="020B0502040204020203" pitchFamily="34" charset="0"/>
                <a:cs typeface="Segoe UI" panose="020B0502040204020203" pitchFamily="34" charset="0"/>
              </a:rPr>
              <a:t>Bu hizmet sınıfında da yine gerek Ortaöğretim gerekse Ön lisans ve Lisans düzeyinde sağlık alanında öğrenim görmüş olanların görev aldığı bir hizmet sınıfıdır.</a:t>
            </a:r>
          </a:p>
          <a:p>
            <a:pPr marL="0" indent="0" algn="just">
              <a:buNone/>
            </a:pPr>
            <a:endParaRPr lang="tr-TR" sz="2000" i="1" dirty="0">
              <a:latin typeface="Segoe UI" panose="020B0502040204020203" pitchFamily="34" charset="0"/>
              <a:cs typeface="Segoe UI" panose="020B0502040204020203" pitchFamily="34" charset="0"/>
            </a:endParaRPr>
          </a:p>
        </p:txBody>
      </p:sp>
      <p:sp>
        <p:nvSpPr>
          <p:cNvPr id="4" name="Unvan 1">
            <a:extLst>
              <a:ext uri="{FF2B5EF4-FFF2-40B4-BE49-F238E27FC236}">
                <a16:creationId xmlns:a16="http://schemas.microsoft.com/office/drawing/2014/main" id="{23A5D129-67E5-C288-74BF-3625DB082F32}"/>
              </a:ext>
            </a:extLst>
          </p:cNvPr>
          <p:cNvSpPr txBox="1">
            <a:spLocks/>
          </p:cNvSpPr>
          <p:nvPr/>
        </p:nvSpPr>
        <p:spPr>
          <a:xfrm>
            <a:off x="1624084" y="685800"/>
            <a:ext cx="10203651" cy="624385"/>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tr-TR" sz="2800" b="1" dirty="0">
                <a:solidFill>
                  <a:schemeClr val="bg1"/>
                </a:solidFill>
              </a:rPr>
              <a:t>SAĞLIK HİZMETLERİ ve YARDIMCI SAĞLIK HİZMETLERİ SINIFI</a:t>
            </a:r>
          </a:p>
        </p:txBody>
      </p:sp>
    </p:spTree>
    <p:extLst>
      <p:ext uri="{BB962C8B-B14F-4D97-AF65-F5344CB8AC3E}">
        <p14:creationId xmlns:p14="http://schemas.microsoft.com/office/powerpoint/2010/main" val="42257556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21907" y="712914"/>
            <a:ext cx="9426011" cy="529033"/>
          </a:xfrm>
        </p:spPr>
        <p:style>
          <a:lnRef idx="1">
            <a:schemeClr val="dk1"/>
          </a:lnRef>
          <a:fillRef idx="2">
            <a:schemeClr val="dk1"/>
          </a:fillRef>
          <a:effectRef idx="1">
            <a:schemeClr val="dk1"/>
          </a:effectRef>
          <a:fontRef idx="minor">
            <a:schemeClr val="dk1"/>
          </a:fontRef>
        </p:style>
        <p:txBody>
          <a:bodyPr>
            <a:normAutofit/>
          </a:bodyPr>
          <a:lstStyle/>
          <a:p>
            <a:pPr algn="ctr"/>
            <a:r>
              <a:rPr lang="tr-TR" sz="2800" b="1" dirty="0">
                <a:solidFill>
                  <a:schemeClr val="bg1"/>
                </a:solidFill>
              </a:rPr>
              <a:t>KADEME İLERLEMESİ</a:t>
            </a:r>
          </a:p>
        </p:txBody>
      </p:sp>
      <p:sp>
        <p:nvSpPr>
          <p:cNvPr id="3" name="İçerik Yer Tutucusu 2"/>
          <p:cNvSpPr>
            <a:spLocks noGrp="1"/>
          </p:cNvSpPr>
          <p:nvPr>
            <p:ph idx="1"/>
          </p:nvPr>
        </p:nvSpPr>
        <p:spPr>
          <a:xfrm>
            <a:off x="2221907" y="1341690"/>
            <a:ext cx="9426011" cy="5398744"/>
          </a:xfrm>
        </p:spPr>
        <p:txBody>
          <a:bodyPr>
            <a:noAutofit/>
          </a:bodyPr>
          <a:lstStyle/>
          <a:p>
            <a:pPr marL="0" indent="0">
              <a:buNone/>
            </a:pPr>
            <a:r>
              <a:rPr lang="tr-TR" sz="1600" b="1" dirty="0">
                <a:solidFill>
                  <a:srgbClr val="0070C0"/>
                </a:solidFill>
              </a:rPr>
              <a:t>Madde : 64</a:t>
            </a:r>
          </a:p>
          <a:p>
            <a:pPr algn="just">
              <a:buFont typeface="Wingdings" panose="05000000000000000000" pitchFamily="2" charset="2"/>
              <a:buChar char="ü"/>
            </a:pPr>
            <a:r>
              <a:rPr lang="tr-TR" sz="1400" b="1" i="1" dirty="0">
                <a:solidFill>
                  <a:schemeClr val="accent1">
                    <a:lumMod val="60000"/>
                    <a:lumOff val="40000"/>
                  </a:schemeClr>
                </a:solidFill>
              </a:rPr>
              <a:t>  Kademe; </a:t>
            </a:r>
            <a:r>
              <a:rPr lang="tr-TR" sz="1400" i="1" dirty="0"/>
              <a:t>derece içinde, görevin önemi veya sorumluluğu artmadan, memurun aylığındaki ilerlemedir.</a:t>
            </a:r>
          </a:p>
          <a:p>
            <a:pPr algn="just">
              <a:buFont typeface="Wingdings" panose="05000000000000000000" pitchFamily="2" charset="2"/>
              <a:buChar char="ü"/>
            </a:pPr>
            <a:r>
              <a:rPr lang="tr-TR" sz="1400" i="1" dirty="0"/>
              <a:t>Memurun kademe ilerlemesinin yapılabilmesi için bulunduğu kademede en az bir yıl çalışmış olması ve bulunduğu derecede ilerleyebileceği bir kademenin bulunması şartları aranır. </a:t>
            </a:r>
          </a:p>
          <a:p>
            <a:pPr algn="just">
              <a:buFont typeface="Wingdings" panose="05000000000000000000" pitchFamily="2" charset="2"/>
              <a:buChar char="ü"/>
            </a:pPr>
            <a:r>
              <a:rPr lang="tr-TR" sz="1400" i="1" dirty="0"/>
              <a:t> 72 </a:t>
            </a:r>
            <a:r>
              <a:rPr lang="tr-TR" sz="1400" i="1" dirty="0" err="1"/>
              <a:t>nci</a:t>
            </a:r>
            <a:r>
              <a:rPr lang="tr-TR" sz="1400" i="1" dirty="0"/>
              <a:t> madde gereğince belirli bir süre görev yapmak üzere, mecburî olarak sürekli görevle atanan memurlardan kalkınmada birinci derecede öncelikli yörelerde bulunanlara, bu yörelerde fiilen çalışmak suretiyle geçirilen her iki yıl için bir kademe ilerlemesi daha verilir. Yıllık izinde geçirilen süreler fiilen çalışılmış sayılır. İki yıldan az süreler dikkate alınmaz.</a:t>
            </a:r>
          </a:p>
          <a:p>
            <a:pPr algn="just">
              <a:buFont typeface="Wingdings" panose="05000000000000000000" pitchFamily="2" charset="2"/>
              <a:buChar char="ü"/>
            </a:pPr>
            <a:r>
              <a:rPr lang="tr-TR" sz="1400" i="1" dirty="0"/>
              <a:t>Son sekiz yıl içinde herhangi bir disiplin cezası almayan memurlara, aylık derecelerinin yükseltilmesinde dikkate alınmak üzere bir kademe ilerlemesi uygulanır.</a:t>
            </a:r>
          </a:p>
          <a:p>
            <a:pPr algn="just">
              <a:buFont typeface="Wingdings" panose="05000000000000000000" pitchFamily="2" charset="2"/>
              <a:buChar char="ü"/>
            </a:pPr>
            <a:r>
              <a:rPr lang="tr-TR" sz="1400" i="1" dirty="0"/>
              <a:t>Bu maddede belirtilen şartları haiz her sınıf ve derecedeki memurlar, hak kazandıkları tarihten geçerli olmak üzere ve başkaca bir işleme gerek kalmaksızın bir ileri kademeye ilerlemiş sayılırlar. Kademe ilerlemesi ile ilgili onay mercii atamaya yetkili amirdir. Onay mercileri kademe ilerlemeleri ile ilgili yetkilerini devredebilirler. </a:t>
            </a:r>
          </a:p>
          <a:p>
            <a:pPr algn="just">
              <a:buFont typeface="Wingdings" panose="05000000000000000000" pitchFamily="2" charset="2"/>
              <a:buChar char="ü"/>
            </a:pPr>
            <a:r>
              <a:rPr lang="tr-TR" sz="1400" i="1" dirty="0"/>
              <a:t>Kademe ilerlemesine hak kazanamayan memurlar, kurumlarınca her ay alınacak toplu onaylarla belirlenir. Kademe ilerlemesi yapmış sayılanlardan ilerlemeye </a:t>
            </a:r>
            <a:r>
              <a:rPr lang="tr-TR" sz="1400" i="1" dirty="0" err="1"/>
              <a:t>müstehak</a:t>
            </a:r>
            <a:r>
              <a:rPr lang="tr-TR" sz="1400" i="1" dirty="0"/>
              <a:t> olmadıkları sonradan tespit edilenlerin kademe ilerlemeleri, ilerlemiş sayıldıkları tarihten geçerli olmak üzere iptal edilir.</a:t>
            </a:r>
          </a:p>
        </p:txBody>
      </p:sp>
    </p:spTree>
    <p:extLst>
      <p:ext uri="{BB962C8B-B14F-4D97-AF65-F5344CB8AC3E}">
        <p14:creationId xmlns:p14="http://schemas.microsoft.com/office/powerpoint/2010/main" val="17059617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56B960-D774-E049-BE57-017765B4D616}"/>
              </a:ext>
            </a:extLst>
          </p:cNvPr>
          <p:cNvSpPr>
            <a:spLocks noGrp="1"/>
          </p:cNvSpPr>
          <p:nvPr>
            <p:ph type="title"/>
          </p:nvPr>
        </p:nvSpPr>
        <p:spPr>
          <a:xfrm>
            <a:off x="1651380" y="484507"/>
            <a:ext cx="10249468" cy="661906"/>
          </a:xfrm>
          <a:solidFill>
            <a:schemeClr val="accent2"/>
          </a:solidFill>
          <a:ln>
            <a:noFill/>
          </a:ln>
        </p:spPr>
        <p:style>
          <a:lnRef idx="0">
            <a:scrgbClr r="0" g="0" b="0"/>
          </a:lnRef>
          <a:fillRef idx="0">
            <a:scrgbClr r="0" g="0" b="0"/>
          </a:fillRef>
          <a:effectRef idx="0">
            <a:scrgbClr r="0" g="0" b="0"/>
          </a:effectRef>
          <a:fontRef idx="minor">
            <a:schemeClr val="lt1"/>
          </a:fontRef>
        </p:style>
        <p:txBody>
          <a:bodyPr>
            <a:noAutofit/>
          </a:bodyPr>
          <a:lstStyle/>
          <a:p>
            <a:r>
              <a:rPr lang="tr-TR" sz="2400" b="1" dirty="0">
                <a:solidFill>
                  <a:schemeClr val="bg1"/>
                </a:solidFill>
              </a:rPr>
              <a:t>Kalkınmada 1. derece Öncelikli Yöre </a:t>
            </a:r>
            <a:r>
              <a:rPr lang="tr-TR" sz="2400" b="1" dirty="0" err="1">
                <a:solidFill>
                  <a:schemeClr val="bg1"/>
                </a:solidFill>
              </a:rPr>
              <a:t>Terfisi</a:t>
            </a:r>
            <a:r>
              <a:rPr lang="tr-TR" sz="2400" b="1" dirty="0">
                <a:solidFill>
                  <a:schemeClr val="bg1"/>
                </a:solidFill>
              </a:rPr>
              <a:t> Uygulaması (64/3. mad.)</a:t>
            </a:r>
          </a:p>
        </p:txBody>
      </p:sp>
      <p:sp>
        <p:nvSpPr>
          <p:cNvPr id="3" name="İçerik Yer Tutucusu 2">
            <a:extLst>
              <a:ext uri="{FF2B5EF4-FFF2-40B4-BE49-F238E27FC236}">
                <a16:creationId xmlns:a16="http://schemas.microsoft.com/office/drawing/2014/main" id="{08536999-07E2-48D5-F3CA-A6DE5E7AA5B0}"/>
              </a:ext>
            </a:extLst>
          </p:cNvPr>
          <p:cNvSpPr>
            <a:spLocks noGrp="1"/>
          </p:cNvSpPr>
          <p:nvPr>
            <p:ph idx="1"/>
          </p:nvPr>
        </p:nvSpPr>
        <p:spPr>
          <a:xfrm>
            <a:off x="2057400" y="1768380"/>
            <a:ext cx="9447212" cy="4605114"/>
          </a:xfrm>
        </p:spPr>
        <p:txBody>
          <a:bodyPr>
            <a:normAutofit fontScale="92500" lnSpcReduction="20000"/>
          </a:bodyPr>
          <a:lstStyle/>
          <a:p>
            <a:pPr algn="just"/>
            <a:r>
              <a:rPr lang="tr-TR" sz="1800" dirty="0"/>
              <a:t>Devlet memuru olarak kalkınmada birinci derece öncelikli yörelere zorunlu olarak atananlar (Bakanlığımız atama ve yer değiştirme yönetmeliğine tabi olanlar) asaletlerinin tasdikinden itibaren iki yıllık hizmet sürelerini tamamlamaları halinde 150 Seri </a:t>
            </a:r>
            <a:r>
              <a:rPr lang="tr-TR" sz="1800" dirty="0" err="1"/>
              <a:t>No’lu</a:t>
            </a:r>
            <a:r>
              <a:rPr lang="tr-TR" sz="1800" dirty="0"/>
              <a:t> Devlet Memurları Kanunu Genel Tebliği ile  657 sayılı devlet memurları kanununun 64.maddesinin 3. fıkrası gereğince bir kademe ilerlemesinden yararlandırılır.</a:t>
            </a:r>
          </a:p>
          <a:p>
            <a:pPr algn="just"/>
            <a:r>
              <a:rPr lang="tr-TR" b="1" dirty="0"/>
              <a:t>‘’Bu Yönetmelik, </a:t>
            </a:r>
            <a:r>
              <a:rPr lang="tr-TR" dirty="0"/>
              <a:t>Veteriner Hekim, Ziraat Müh., Gıda Müh., Kimya Müh., Su Ürünleri Müh., Balıkçılık Teknolojisi Müh., Kimyager., Biyolog., Ziraat Teknikeri., Vet. Sağ. Teknikeri., Ziraat Teknisyeni., Vet. Sağ. Teknisyeni ve </a:t>
            </a:r>
            <a:r>
              <a:rPr lang="tr-TR" b="1" dirty="0"/>
              <a:t>Laborant</a:t>
            </a:r>
            <a:r>
              <a:rPr lang="tr-TR" dirty="0"/>
              <a:t> kadrolarında görev yapan personeli kapsar.’’</a:t>
            </a:r>
          </a:p>
          <a:p>
            <a:pPr marL="0" indent="0" algn="just">
              <a:buNone/>
            </a:pPr>
            <a:r>
              <a:rPr lang="tr-TR" dirty="0"/>
              <a:t>    hükmü bulunmaktadır. </a:t>
            </a:r>
            <a:endParaRPr lang="tr-TR" sz="1800" dirty="0"/>
          </a:p>
          <a:p>
            <a:pPr marL="0" indent="0" algn="just">
              <a:buNone/>
            </a:pPr>
            <a:r>
              <a:rPr lang="tr-TR" dirty="0"/>
              <a:t>  </a:t>
            </a:r>
            <a:r>
              <a:rPr lang="tr-TR" sz="1800" dirty="0">
                <a:solidFill>
                  <a:srgbClr val="0070C0"/>
                </a:solidFill>
              </a:rPr>
              <a:t>İki yıllık süre hesabında düşülecek süreler</a:t>
            </a:r>
          </a:p>
          <a:p>
            <a:pPr algn="just"/>
            <a:r>
              <a:rPr lang="tr-TR" sz="1800" dirty="0"/>
              <a:t>1-Aylıksız izinli olarak kullanılan süreler(hastalık ve askerlik)</a:t>
            </a:r>
          </a:p>
          <a:p>
            <a:pPr algn="just"/>
            <a:r>
              <a:rPr lang="tr-TR" sz="1800" dirty="0"/>
              <a:t>2-Vekalet, R</a:t>
            </a:r>
            <a:r>
              <a:rPr lang="tr-TR" dirty="0"/>
              <a:t>aporlu olarak geçen süreler. </a:t>
            </a:r>
          </a:p>
          <a:p>
            <a:pPr algn="just"/>
            <a:r>
              <a:rPr lang="tr-TR" sz="1800" dirty="0"/>
              <a:t>Yukarıda belirtilen süreler iki yılın hesabında dikkate alınmayacağı, </a:t>
            </a:r>
            <a:r>
              <a:rPr lang="tr-TR" sz="1800" b="1" dirty="0"/>
              <a:t>sadece yıllık izinde geçirilen süreler </a:t>
            </a:r>
            <a:r>
              <a:rPr lang="tr-TR" sz="1800" dirty="0"/>
              <a:t>iki yılın hesabında dikkate alınacaktır.</a:t>
            </a:r>
            <a:endParaRPr lang="tr-TR" dirty="0"/>
          </a:p>
          <a:p>
            <a:pPr algn="just"/>
            <a:r>
              <a:rPr lang="tr-TR" sz="1800" b="1" dirty="0">
                <a:solidFill>
                  <a:srgbClr val="0070C0"/>
                </a:solidFill>
              </a:rPr>
              <a:t>Uygulama Örnekleri:</a:t>
            </a:r>
          </a:p>
          <a:p>
            <a:endParaRPr lang="tr-TR" dirty="0"/>
          </a:p>
        </p:txBody>
      </p:sp>
    </p:spTree>
    <p:extLst>
      <p:ext uri="{BB962C8B-B14F-4D97-AF65-F5344CB8AC3E}">
        <p14:creationId xmlns:p14="http://schemas.microsoft.com/office/powerpoint/2010/main" val="395421618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6">
            <a:extLst>
              <a:ext uri="{FF2B5EF4-FFF2-40B4-BE49-F238E27FC236}">
                <a16:creationId xmlns:a16="http://schemas.microsoft.com/office/drawing/2014/main" id="{E6173AD0-C60A-8972-3966-A9F57EAE0BA9}"/>
              </a:ext>
            </a:extLst>
          </p:cNvPr>
          <p:cNvGraphicFramePr>
            <a:graphicFrameLocks noGrp="1"/>
          </p:cNvGraphicFramePr>
          <p:nvPr>
            <p:ph idx="1"/>
            <p:extLst>
              <p:ext uri="{D42A27DB-BD31-4B8C-83A1-F6EECF244321}">
                <p14:modId xmlns:p14="http://schemas.microsoft.com/office/powerpoint/2010/main" val="258309032"/>
              </p:ext>
            </p:extLst>
          </p:nvPr>
        </p:nvGraphicFramePr>
        <p:xfrm>
          <a:off x="2006221" y="311196"/>
          <a:ext cx="10078445" cy="6226081"/>
        </p:xfrm>
        <a:graphic>
          <a:graphicData uri="http://schemas.openxmlformats.org/drawingml/2006/table">
            <a:tbl>
              <a:tblPr firstRow="1" bandRow="1">
                <a:tableStyleId>{0505E3EF-67EA-436B-97B2-0124C06EBD24}</a:tableStyleId>
              </a:tblPr>
              <a:tblGrid>
                <a:gridCol w="2015689">
                  <a:extLst>
                    <a:ext uri="{9D8B030D-6E8A-4147-A177-3AD203B41FA5}">
                      <a16:colId xmlns:a16="http://schemas.microsoft.com/office/drawing/2014/main" val="1629920160"/>
                    </a:ext>
                  </a:extLst>
                </a:gridCol>
                <a:gridCol w="2015689">
                  <a:extLst>
                    <a:ext uri="{9D8B030D-6E8A-4147-A177-3AD203B41FA5}">
                      <a16:colId xmlns:a16="http://schemas.microsoft.com/office/drawing/2014/main" val="2619236511"/>
                    </a:ext>
                  </a:extLst>
                </a:gridCol>
                <a:gridCol w="2015689">
                  <a:extLst>
                    <a:ext uri="{9D8B030D-6E8A-4147-A177-3AD203B41FA5}">
                      <a16:colId xmlns:a16="http://schemas.microsoft.com/office/drawing/2014/main" val="1388004645"/>
                    </a:ext>
                  </a:extLst>
                </a:gridCol>
                <a:gridCol w="2015689">
                  <a:extLst>
                    <a:ext uri="{9D8B030D-6E8A-4147-A177-3AD203B41FA5}">
                      <a16:colId xmlns:a16="http://schemas.microsoft.com/office/drawing/2014/main" val="3645175989"/>
                    </a:ext>
                  </a:extLst>
                </a:gridCol>
                <a:gridCol w="2015689">
                  <a:extLst>
                    <a:ext uri="{9D8B030D-6E8A-4147-A177-3AD203B41FA5}">
                      <a16:colId xmlns:a16="http://schemas.microsoft.com/office/drawing/2014/main" val="717714369"/>
                    </a:ext>
                  </a:extLst>
                </a:gridCol>
              </a:tblGrid>
              <a:tr h="527634">
                <a:tc gridSpan="5">
                  <a:txBody>
                    <a:bodyPr/>
                    <a:lstStyle/>
                    <a:p>
                      <a:r>
                        <a:rPr lang="tr-TR" sz="2400" dirty="0"/>
                        <a:t>Kalkınmada Birinci Derece Öncelikli Yöreler</a:t>
                      </a:r>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844656109"/>
                  </a:ext>
                </a:extLst>
              </a:tr>
              <a:tr h="527634">
                <a:tc>
                  <a:txBody>
                    <a:bodyPr/>
                    <a:lstStyle/>
                    <a:p>
                      <a:r>
                        <a:rPr lang="tr-TR" sz="2400" dirty="0"/>
                        <a:t>Adıyaman</a:t>
                      </a:r>
                      <a:endParaRPr lang="tr-TR" sz="2400" b="1" dirty="0"/>
                    </a:p>
                  </a:txBody>
                  <a:tcPr/>
                </a:tc>
                <a:tc>
                  <a:txBody>
                    <a:bodyPr/>
                    <a:lstStyle/>
                    <a:p>
                      <a:r>
                        <a:rPr lang="tr-TR" sz="2400" dirty="0"/>
                        <a:t>Bitlis</a:t>
                      </a:r>
                      <a:endParaRPr lang="tr-TR" sz="2400" b="1" dirty="0"/>
                    </a:p>
                  </a:txBody>
                  <a:tcPr/>
                </a:tc>
                <a:tc>
                  <a:txBody>
                    <a:bodyPr/>
                    <a:lstStyle/>
                    <a:p>
                      <a:r>
                        <a:rPr lang="tr-TR" sz="2400" dirty="0"/>
                        <a:t>Hakkari</a:t>
                      </a:r>
                      <a:endParaRPr lang="tr-TR" sz="2400" b="1" dirty="0"/>
                    </a:p>
                  </a:txBody>
                  <a:tcPr/>
                </a:tc>
                <a:tc>
                  <a:txBody>
                    <a:bodyPr/>
                    <a:lstStyle/>
                    <a:p>
                      <a:r>
                        <a:rPr lang="tr-TR" sz="2400" dirty="0"/>
                        <a:t>Malatya</a:t>
                      </a:r>
                      <a:endParaRPr lang="tr-TR" sz="2400" b="1" dirty="0"/>
                    </a:p>
                  </a:txBody>
                  <a:tcPr/>
                </a:tc>
                <a:tc>
                  <a:txBody>
                    <a:bodyPr/>
                    <a:lstStyle/>
                    <a:p>
                      <a:r>
                        <a:rPr lang="tr-TR" sz="2400" dirty="0"/>
                        <a:t>Sinop</a:t>
                      </a:r>
                      <a:endParaRPr lang="tr-TR" sz="2400" b="1" dirty="0"/>
                    </a:p>
                  </a:txBody>
                  <a:tcPr/>
                </a:tc>
                <a:extLst>
                  <a:ext uri="{0D108BD9-81ED-4DB2-BD59-A6C34878D82A}">
                    <a16:rowId xmlns:a16="http://schemas.microsoft.com/office/drawing/2014/main" val="22032150"/>
                  </a:ext>
                </a:extLst>
              </a:tr>
              <a:tr h="527634">
                <a:tc>
                  <a:txBody>
                    <a:bodyPr/>
                    <a:lstStyle/>
                    <a:p>
                      <a:r>
                        <a:rPr lang="tr-TR" sz="2400" dirty="0"/>
                        <a:t>Ağrı</a:t>
                      </a:r>
                      <a:endParaRPr lang="tr-TR" sz="2400" b="1" dirty="0"/>
                    </a:p>
                  </a:txBody>
                  <a:tcPr/>
                </a:tc>
                <a:tc>
                  <a:txBody>
                    <a:bodyPr/>
                    <a:lstStyle/>
                    <a:p>
                      <a:r>
                        <a:rPr lang="tr-TR" sz="2400" dirty="0"/>
                        <a:t>Çanakkale</a:t>
                      </a:r>
                      <a:endParaRPr lang="tr-TR" sz="2400" b="1" dirty="0"/>
                    </a:p>
                  </a:txBody>
                  <a:tcPr/>
                </a:tc>
                <a:tc>
                  <a:txBody>
                    <a:bodyPr/>
                    <a:lstStyle/>
                    <a:p>
                      <a:r>
                        <a:rPr lang="tr-TR" sz="2400" dirty="0"/>
                        <a:t>Iğdır</a:t>
                      </a:r>
                      <a:endParaRPr lang="tr-TR" sz="2400" b="1" dirty="0"/>
                    </a:p>
                  </a:txBody>
                  <a:tcPr/>
                </a:tc>
                <a:tc>
                  <a:txBody>
                    <a:bodyPr/>
                    <a:lstStyle/>
                    <a:p>
                      <a:r>
                        <a:rPr lang="tr-TR" sz="2400" dirty="0"/>
                        <a:t>Mardin</a:t>
                      </a:r>
                      <a:endParaRPr lang="tr-TR" sz="2400" b="1" dirty="0"/>
                    </a:p>
                  </a:txBody>
                  <a:tcPr/>
                </a:tc>
                <a:tc>
                  <a:txBody>
                    <a:bodyPr/>
                    <a:lstStyle/>
                    <a:p>
                      <a:r>
                        <a:rPr lang="tr-TR" sz="2400" dirty="0"/>
                        <a:t>Sivas</a:t>
                      </a:r>
                      <a:endParaRPr lang="tr-TR" sz="2400" b="1" dirty="0"/>
                    </a:p>
                  </a:txBody>
                  <a:tcPr/>
                </a:tc>
                <a:extLst>
                  <a:ext uri="{0D108BD9-81ED-4DB2-BD59-A6C34878D82A}">
                    <a16:rowId xmlns:a16="http://schemas.microsoft.com/office/drawing/2014/main" val="1781258645"/>
                  </a:ext>
                </a:extLst>
              </a:tr>
              <a:tr h="527634">
                <a:tc>
                  <a:txBody>
                    <a:bodyPr/>
                    <a:lstStyle/>
                    <a:p>
                      <a:r>
                        <a:rPr lang="tr-TR" sz="2400" dirty="0"/>
                        <a:t>Aksaray</a:t>
                      </a:r>
                      <a:endParaRPr lang="tr-TR" sz="2400" b="1" dirty="0"/>
                    </a:p>
                  </a:txBody>
                  <a:tcPr/>
                </a:tc>
                <a:tc>
                  <a:txBody>
                    <a:bodyPr/>
                    <a:lstStyle/>
                    <a:p>
                      <a:r>
                        <a:rPr lang="tr-TR" sz="2400" dirty="0"/>
                        <a:t>Çankırı</a:t>
                      </a:r>
                      <a:endParaRPr lang="tr-TR" sz="2400" b="1" dirty="0"/>
                    </a:p>
                  </a:txBody>
                  <a:tcPr/>
                </a:tc>
                <a:tc>
                  <a:txBody>
                    <a:bodyPr/>
                    <a:lstStyle/>
                    <a:p>
                      <a:r>
                        <a:rPr lang="tr-TR" sz="2400" dirty="0" err="1"/>
                        <a:t>K.Maraş</a:t>
                      </a:r>
                      <a:endParaRPr lang="tr-TR" sz="2400" b="1" dirty="0"/>
                    </a:p>
                  </a:txBody>
                  <a:tcPr/>
                </a:tc>
                <a:tc>
                  <a:txBody>
                    <a:bodyPr/>
                    <a:lstStyle/>
                    <a:p>
                      <a:r>
                        <a:rPr lang="tr-TR" sz="2400" dirty="0"/>
                        <a:t>Muş</a:t>
                      </a:r>
                      <a:endParaRPr lang="tr-TR" sz="2400" b="1" dirty="0"/>
                    </a:p>
                  </a:txBody>
                  <a:tcPr/>
                </a:tc>
                <a:tc>
                  <a:txBody>
                    <a:bodyPr/>
                    <a:lstStyle/>
                    <a:p>
                      <a:r>
                        <a:rPr lang="tr-TR" sz="2400" dirty="0"/>
                        <a:t>Şanlıurfa</a:t>
                      </a:r>
                      <a:endParaRPr lang="tr-TR" sz="2400" b="1" dirty="0"/>
                    </a:p>
                  </a:txBody>
                  <a:tcPr/>
                </a:tc>
                <a:extLst>
                  <a:ext uri="{0D108BD9-81ED-4DB2-BD59-A6C34878D82A}">
                    <a16:rowId xmlns:a16="http://schemas.microsoft.com/office/drawing/2014/main" val="2802635086"/>
                  </a:ext>
                </a:extLst>
              </a:tr>
              <a:tr h="527634">
                <a:tc>
                  <a:txBody>
                    <a:bodyPr/>
                    <a:lstStyle/>
                    <a:p>
                      <a:r>
                        <a:rPr lang="tr-TR" sz="2400" dirty="0"/>
                        <a:t>Amasya</a:t>
                      </a:r>
                      <a:endParaRPr lang="tr-TR" sz="2400" b="1" dirty="0"/>
                    </a:p>
                  </a:txBody>
                  <a:tcPr/>
                </a:tc>
                <a:tc>
                  <a:txBody>
                    <a:bodyPr/>
                    <a:lstStyle/>
                    <a:p>
                      <a:r>
                        <a:rPr lang="tr-TR" sz="2400" dirty="0"/>
                        <a:t>Çorum</a:t>
                      </a:r>
                      <a:endParaRPr lang="tr-TR" sz="2400" b="1" dirty="0"/>
                    </a:p>
                  </a:txBody>
                  <a:tcPr/>
                </a:tc>
                <a:tc>
                  <a:txBody>
                    <a:bodyPr/>
                    <a:lstStyle/>
                    <a:p>
                      <a:r>
                        <a:rPr lang="tr-TR" sz="2400" dirty="0"/>
                        <a:t>Karabük</a:t>
                      </a:r>
                      <a:endParaRPr lang="tr-TR" sz="2400" b="1" dirty="0"/>
                    </a:p>
                  </a:txBody>
                  <a:tcPr/>
                </a:tc>
                <a:tc>
                  <a:txBody>
                    <a:bodyPr/>
                    <a:lstStyle/>
                    <a:p>
                      <a:r>
                        <a:rPr lang="tr-TR" sz="2400" dirty="0"/>
                        <a:t>Nevşehir</a:t>
                      </a:r>
                      <a:endParaRPr lang="tr-TR" sz="2400" b="1" dirty="0"/>
                    </a:p>
                  </a:txBody>
                  <a:tcPr/>
                </a:tc>
                <a:tc>
                  <a:txBody>
                    <a:bodyPr/>
                    <a:lstStyle/>
                    <a:p>
                      <a:r>
                        <a:rPr lang="tr-TR" sz="2400" dirty="0"/>
                        <a:t>Şırnak</a:t>
                      </a:r>
                      <a:endParaRPr lang="tr-TR" sz="2400" b="1" dirty="0"/>
                    </a:p>
                  </a:txBody>
                  <a:tcPr/>
                </a:tc>
                <a:extLst>
                  <a:ext uri="{0D108BD9-81ED-4DB2-BD59-A6C34878D82A}">
                    <a16:rowId xmlns:a16="http://schemas.microsoft.com/office/drawing/2014/main" val="3113056987"/>
                  </a:ext>
                </a:extLst>
              </a:tr>
              <a:tr h="527634">
                <a:tc>
                  <a:txBody>
                    <a:bodyPr/>
                    <a:lstStyle/>
                    <a:p>
                      <a:r>
                        <a:rPr lang="tr-TR" sz="2400" dirty="0"/>
                        <a:t>Ardahan</a:t>
                      </a:r>
                      <a:endParaRPr lang="tr-TR" sz="2400" b="1" dirty="0"/>
                    </a:p>
                  </a:txBody>
                  <a:tcPr/>
                </a:tc>
                <a:tc>
                  <a:txBody>
                    <a:bodyPr/>
                    <a:lstStyle/>
                    <a:p>
                      <a:r>
                        <a:rPr lang="tr-TR" sz="2400" dirty="0"/>
                        <a:t>Diyarbakır</a:t>
                      </a:r>
                      <a:endParaRPr lang="tr-TR" sz="2400" b="1" dirty="0"/>
                    </a:p>
                  </a:txBody>
                  <a:tcPr/>
                </a:tc>
                <a:tc>
                  <a:txBody>
                    <a:bodyPr/>
                    <a:lstStyle/>
                    <a:p>
                      <a:r>
                        <a:rPr lang="tr-TR" sz="2400" dirty="0"/>
                        <a:t>Karaman</a:t>
                      </a:r>
                      <a:endParaRPr lang="tr-TR" sz="2400" b="1" dirty="0"/>
                    </a:p>
                  </a:txBody>
                  <a:tcPr/>
                </a:tc>
                <a:tc>
                  <a:txBody>
                    <a:bodyPr/>
                    <a:lstStyle/>
                    <a:p>
                      <a:r>
                        <a:rPr lang="tr-TR" sz="2400" dirty="0"/>
                        <a:t>Niğde</a:t>
                      </a:r>
                      <a:endParaRPr lang="tr-TR" sz="2400" b="1" dirty="0"/>
                    </a:p>
                  </a:txBody>
                  <a:tcPr/>
                </a:tc>
                <a:tc>
                  <a:txBody>
                    <a:bodyPr/>
                    <a:lstStyle/>
                    <a:p>
                      <a:r>
                        <a:rPr lang="tr-TR" sz="2400" dirty="0"/>
                        <a:t>Tokat</a:t>
                      </a:r>
                      <a:endParaRPr lang="tr-TR" sz="2400" b="1" dirty="0"/>
                    </a:p>
                  </a:txBody>
                  <a:tcPr/>
                </a:tc>
                <a:extLst>
                  <a:ext uri="{0D108BD9-81ED-4DB2-BD59-A6C34878D82A}">
                    <a16:rowId xmlns:a16="http://schemas.microsoft.com/office/drawing/2014/main" val="697021622"/>
                  </a:ext>
                </a:extLst>
              </a:tr>
              <a:tr h="527634">
                <a:tc>
                  <a:txBody>
                    <a:bodyPr/>
                    <a:lstStyle/>
                    <a:p>
                      <a:r>
                        <a:rPr lang="tr-TR" sz="2400" dirty="0"/>
                        <a:t>Artvin</a:t>
                      </a:r>
                      <a:endParaRPr lang="tr-TR" sz="2400" b="1" dirty="0"/>
                    </a:p>
                  </a:txBody>
                  <a:tcPr/>
                </a:tc>
                <a:tc>
                  <a:txBody>
                    <a:bodyPr/>
                    <a:lstStyle/>
                    <a:p>
                      <a:r>
                        <a:rPr lang="tr-TR" sz="2400" dirty="0"/>
                        <a:t>Elazığ</a:t>
                      </a:r>
                      <a:endParaRPr lang="tr-TR" sz="2400" b="1" dirty="0"/>
                    </a:p>
                  </a:txBody>
                  <a:tcPr/>
                </a:tc>
                <a:tc>
                  <a:txBody>
                    <a:bodyPr/>
                    <a:lstStyle/>
                    <a:p>
                      <a:r>
                        <a:rPr lang="tr-TR" sz="2400" dirty="0"/>
                        <a:t>Kars</a:t>
                      </a:r>
                      <a:endParaRPr lang="tr-TR" sz="2400" b="1" dirty="0"/>
                    </a:p>
                  </a:txBody>
                  <a:tcPr/>
                </a:tc>
                <a:tc>
                  <a:txBody>
                    <a:bodyPr/>
                    <a:lstStyle/>
                    <a:p>
                      <a:r>
                        <a:rPr lang="tr-TR" sz="2400" dirty="0"/>
                        <a:t>Ordu</a:t>
                      </a:r>
                      <a:endParaRPr lang="tr-TR" sz="2400" b="1" dirty="0"/>
                    </a:p>
                  </a:txBody>
                  <a:tcPr/>
                </a:tc>
                <a:tc>
                  <a:txBody>
                    <a:bodyPr/>
                    <a:lstStyle/>
                    <a:p>
                      <a:r>
                        <a:rPr lang="tr-TR" sz="2400" dirty="0"/>
                        <a:t>Trabzon</a:t>
                      </a:r>
                      <a:endParaRPr lang="tr-TR" sz="2400" b="1" dirty="0"/>
                    </a:p>
                  </a:txBody>
                  <a:tcPr/>
                </a:tc>
                <a:extLst>
                  <a:ext uri="{0D108BD9-81ED-4DB2-BD59-A6C34878D82A}">
                    <a16:rowId xmlns:a16="http://schemas.microsoft.com/office/drawing/2014/main" val="1992972689"/>
                  </a:ext>
                </a:extLst>
              </a:tr>
              <a:tr h="527634">
                <a:tc>
                  <a:txBody>
                    <a:bodyPr/>
                    <a:lstStyle/>
                    <a:p>
                      <a:r>
                        <a:rPr lang="tr-TR" sz="2400" dirty="0"/>
                        <a:t>Bartın</a:t>
                      </a:r>
                      <a:endParaRPr lang="tr-TR" sz="2400" b="1" dirty="0"/>
                    </a:p>
                  </a:txBody>
                  <a:tcPr/>
                </a:tc>
                <a:tc>
                  <a:txBody>
                    <a:bodyPr/>
                    <a:lstStyle/>
                    <a:p>
                      <a:r>
                        <a:rPr lang="tr-TR" sz="2400" dirty="0"/>
                        <a:t>Erzincan</a:t>
                      </a:r>
                      <a:endParaRPr lang="tr-TR" sz="2400" b="1" dirty="0"/>
                    </a:p>
                  </a:txBody>
                  <a:tcPr/>
                </a:tc>
                <a:tc>
                  <a:txBody>
                    <a:bodyPr/>
                    <a:lstStyle/>
                    <a:p>
                      <a:r>
                        <a:rPr lang="tr-TR" sz="2400" dirty="0"/>
                        <a:t>Kastamonu</a:t>
                      </a:r>
                      <a:endParaRPr lang="tr-TR" sz="2400" b="1" dirty="0"/>
                    </a:p>
                  </a:txBody>
                  <a:tcPr/>
                </a:tc>
                <a:tc>
                  <a:txBody>
                    <a:bodyPr/>
                    <a:lstStyle/>
                    <a:p>
                      <a:r>
                        <a:rPr lang="tr-TR" sz="2400" dirty="0"/>
                        <a:t>Osmaniye</a:t>
                      </a:r>
                      <a:endParaRPr lang="tr-TR" sz="2400" b="1" dirty="0"/>
                    </a:p>
                  </a:txBody>
                  <a:tcPr/>
                </a:tc>
                <a:tc>
                  <a:txBody>
                    <a:bodyPr/>
                    <a:lstStyle/>
                    <a:p>
                      <a:r>
                        <a:rPr lang="tr-TR" sz="2400" dirty="0"/>
                        <a:t>Tunceli</a:t>
                      </a:r>
                      <a:endParaRPr lang="tr-TR" sz="2400" b="1" dirty="0"/>
                    </a:p>
                  </a:txBody>
                  <a:tcPr/>
                </a:tc>
                <a:extLst>
                  <a:ext uri="{0D108BD9-81ED-4DB2-BD59-A6C34878D82A}">
                    <a16:rowId xmlns:a16="http://schemas.microsoft.com/office/drawing/2014/main" val="3140314976"/>
                  </a:ext>
                </a:extLst>
              </a:tr>
              <a:tr h="527634">
                <a:tc>
                  <a:txBody>
                    <a:bodyPr/>
                    <a:lstStyle/>
                    <a:p>
                      <a:r>
                        <a:rPr lang="tr-TR" sz="2400" dirty="0"/>
                        <a:t>Batman</a:t>
                      </a:r>
                      <a:endParaRPr lang="tr-TR" sz="2400" b="1" dirty="0"/>
                    </a:p>
                  </a:txBody>
                  <a:tcPr/>
                </a:tc>
                <a:tc>
                  <a:txBody>
                    <a:bodyPr/>
                    <a:lstStyle/>
                    <a:p>
                      <a:r>
                        <a:rPr lang="tr-TR" sz="2400" dirty="0"/>
                        <a:t>Erzurum</a:t>
                      </a:r>
                      <a:endParaRPr lang="tr-TR" sz="2400" b="1" dirty="0"/>
                    </a:p>
                  </a:txBody>
                  <a:tcPr/>
                </a:tc>
                <a:tc>
                  <a:txBody>
                    <a:bodyPr/>
                    <a:lstStyle/>
                    <a:p>
                      <a:r>
                        <a:rPr lang="tr-TR" sz="2400" dirty="0"/>
                        <a:t>Kırıkkale</a:t>
                      </a:r>
                      <a:endParaRPr lang="tr-TR" sz="2400" b="1" dirty="0"/>
                    </a:p>
                  </a:txBody>
                  <a:tcPr/>
                </a:tc>
                <a:tc>
                  <a:txBody>
                    <a:bodyPr/>
                    <a:lstStyle/>
                    <a:p>
                      <a:r>
                        <a:rPr lang="tr-TR" sz="2400" dirty="0"/>
                        <a:t>Rize</a:t>
                      </a:r>
                      <a:endParaRPr lang="tr-TR" sz="2400" b="1" dirty="0"/>
                    </a:p>
                  </a:txBody>
                  <a:tcPr/>
                </a:tc>
                <a:tc>
                  <a:txBody>
                    <a:bodyPr/>
                    <a:lstStyle/>
                    <a:p>
                      <a:r>
                        <a:rPr lang="tr-TR" sz="2400" dirty="0"/>
                        <a:t>Van</a:t>
                      </a:r>
                      <a:endParaRPr lang="tr-TR" sz="2400" b="1" dirty="0"/>
                    </a:p>
                  </a:txBody>
                  <a:tcPr/>
                </a:tc>
                <a:extLst>
                  <a:ext uri="{0D108BD9-81ED-4DB2-BD59-A6C34878D82A}">
                    <a16:rowId xmlns:a16="http://schemas.microsoft.com/office/drawing/2014/main" val="1085721228"/>
                  </a:ext>
                </a:extLst>
              </a:tr>
              <a:tr h="527634">
                <a:tc>
                  <a:txBody>
                    <a:bodyPr/>
                    <a:lstStyle/>
                    <a:p>
                      <a:r>
                        <a:rPr lang="tr-TR" sz="2400" dirty="0"/>
                        <a:t>Bayburt</a:t>
                      </a:r>
                      <a:endParaRPr lang="tr-TR" sz="2400" b="1" dirty="0"/>
                    </a:p>
                  </a:txBody>
                  <a:tcPr/>
                </a:tc>
                <a:tc>
                  <a:txBody>
                    <a:bodyPr/>
                    <a:lstStyle/>
                    <a:p>
                      <a:r>
                        <a:rPr lang="tr-TR" sz="2400" dirty="0"/>
                        <a:t>Giresun</a:t>
                      </a:r>
                      <a:endParaRPr lang="tr-TR" sz="2400" b="1" dirty="0"/>
                    </a:p>
                  </a:txBody>
                  <a:tcPr/>
                </a:tc>
                <a:tc>
                  <a:txBody>
                    <a:bodyPr/>
                    <a:lstStyle/>
                    <a:p>
                      <a:r>
                        <a:rPr lang="tr-TR" sz="2400" dirty="0"/>
                        <a:t>Kırşehir</a:t>
                      </a:r>
                      <a:endParaRPr lang="tr-TR" sz="2400" b="1" dirty="0"/>
                    </a:p>
                  </a:txBody>
                  <a:tcPr/>
                </a:tc>
                <a:tc>
                  <a:txBody>
                    <a:bodyPr/>
                    <a:lstStyle/>
                    <a:p>
                      <a:r>
                        <a:rPr lang="tr-TR" sz="2400" dirty="0"/>
                        <a:t>Samsun</a:t>
                      </a:r>
                      <a:endParaRPr lang="tr-TR" sz="2400" b="1" dirty="0"/>
                    </a:p>
                  </a:txBody>
                  <a:tcPr/>
                </a:tc>
                <a:tc>
                  <a:txBody>
                    <a:bodyPr/>
                    <a:lstStyle/>
                    <a:p>
                      <a:r>
                        <a:rPr lang="tr-TR" sz="2400" dirty="0"/>
                        <a:t>Yozgat</a:t>
                      </a:r>
                      <a:endParaRPr lang="tr-TR" sz="2400" b="1" dirty="0"/>
                    </a:p>
                  </a:txBody>
                  <a:tcPr/>
                </a:tc>
                <a:extLst>
                  <a:ext uri="{0D108BD9-81ED-4DB2-BD59-A6C34878D82A}">
                    <a16:rowId xmlns:a16="http://schemas.microsoft.com/office/drawing/2014/main" val="3552518984"/>
                  </a:ext>
                </a:extLst>
              </a:tr>
              <a:tr h="527634">
                <a:tc>
                  <a:txBody>
                    <a:bodyPr/>
                    <a:lstStyle/>
                    <a:p>
                      <a:r>
                        <a:rPr lang="tr-TR" sz="2400" dirty="0"/>
                        <a:t>Bingöl</a:t>
                      </a:r>
                      <a:endParaRPr lang="tr-TR" sz="2400" b="1" dirty="0"/>
                    </a:p>
                  </a:txBody>
                  <a:tcPr/>
                </a:tc>
                <a:tc>
                  <a:txBody>
                    <a:bodyPr/>
                    <a:lstStyle/>
                    <a:p>
                      <a:r>
                        <a:rPr lang="tr-TR" sz="2400" dirty="0" err="1"/>
                        <a:t>Gümüşhne</a:t>
                      </a:r>
                      <a:endParaRPr lang="tr-TR" sz="2400" b="1" dirty="0"/>
                    </a:p>
                  </a:txBody>
                  <a:tcPr/>
                </a:tc>
                <a:tc>
                  <a:txBody>
                    <a:bodyPr/>
                    <a:lstStyle/>
                    <a:p>
                      <a:r>
                        <a:rPr lang="tr-TR" sz="2400" dirty="0"/>
                        <a:t>Kilis</a:t>
                      </a:r>
                      <a:endParaRPr lang="tr-TR" sz="2400" b="1" dirty="0"/>
                    </a:p>
                  </a:txBody>
                  <a:tcPr/>
                </a:tc>
                <a:tc>
                  <a:txBody>
                    <a:bodyPr/>
                    <a:lstStyle/>
                    <a:p>
                      <a:r>
                        <a:rPr lang="tr-TR" sz="2400" dirty="0"/>
                        <a:t>Siirt</a:t>
                      </a:r>
                      <a:endParaRPr lang="tr-TR" sz="2400" b="1" dirty="0"/>
                    </a:p>
                  </a:txBody>
                  <a:tcPr/>
                </a:tc>
                <a:tc>
                  <a:txBody>
                    <a:bodyPr/>
                    <a:lstStyle/>
                    <a:p>
                      <a:r>
                        <a:rPr lang="tr-TR" sz="2400" dirty="0"/>
                        <a:t>Zonguldak</a:t>
                      </a:r>
                      <a:endParaRPr lang="tr-TR" sz="2400" b="1" dirty="0"/>
                    </a:p>
                  </a:txBody>
                  <a:tcPr/>
                </a:tc>
                <a:extLst>
                  <a:ext uri="{0D108BD9-81ED-4DB2-BD59-A6C34878D82A}">
                    <a16:rowId xmlns:a16="http://schemas.microsoft.com/office/drawing/2014/main" val="1519419376"/>
                  </a:ext>
                </a:extLst>
              </a:tr>
              <a:tr h="422107">
                <a:tc gridSpan="5">
                  <a:txBody>
                    <a:bodyPr/>
                    <a:lstStyle/>
                    <a:p>
                      <a:r>
                        <a:rPr lang="tr-TR" sz="1800" dirty="0"/>
                        <a:t>Çanakkale İlinde sadece Gökçeada ve Bozcaada ilçeleri bu kapsamdadır.</a:t>
                      </a:r>
                      <a:endParaRPr lang="tr-TR" sz="1800" b="1" dirty="0"/>
                    </a:p>
                  </a:txBody>
                  <a:tcPr/>
                </a:tc>
                <a:tc hMerge="1">
                  <a:txBody>
                    <a:bodyPr/>
                    <a:lstStyle/>
                    <a:p>
                      <a:endParaRPr lang="tr-TR" sz="2400" b="1" dirty="0"/>
                    </a:p>
                  </a:txBody>
                  <a:tcPr/>
                </a:tc>
                <a:tc hMerge="1">
                  <a:txBody>
                    <a:bodyPr/>
                    <a:lstStyle/>
                    <a:p>
                      <a:endParaRPr lang="tr-TR" sz="2400" b="1" dirty="0"/>
                    </a:p>
                  </a:txBody>
                  <a:tcPr/>
                </a:tc>
                <a:tc hMerge="1">
                  <a:txBody>
                    <a:bodyPr/>
                    <a:lstStyle/>
                    <a:p>
                      <a:endParaRPr lang="tr-TR" sz="2400" b="1" dirty="0"/>
                    </a:p>
                  </a:txBody>
                  <a:tcPr/>
                </a:tc>
                <a:tc hMerge="1">
                  <a:txBody>
                    <a:bodyPr/>
                    <a:lstStyle/>
                    <a:p>
                      <a:endParaRPr lang="tr-TR" sz="2400" b="1" dirty="0"/>
                    </a:p>
                  </a:txBody>
                  <a:tcPr/>
                </a:tc>
                <a:extLst>
                  <a:ext uri="{0D108BD9-81ED-4DB2-BD59-A6C34878D82A}">
                    <a16:rowId xmlns:a16="http://schemas.microsoft.com/office/drawing/2014/main" val="575900785"/>
                  </a:ext>
                </a:extLst>
              </a:tr>
            </a:tbl>
          </a:graphicData>
        </a:graphic>
      </p:graphicFrame>
    </p:spTree>
    <p:extLst>
      <p:ext uri="{BB962C8B-B14F-4D97-AF65-F5344CB8AC3E}">
        <p14:creationId xmlns:p14="http://schemas.microsoft.com/office/powerpoint/2010/main" val="11428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3AE42F-DE54-64F1-0818-A528DBF7D5BE}"/>
              </a:ext>
            </a:extLst>
          </p:cNvPr>
          <p:cNvSpPr>
            <a:spLocks noGrp="1"/>
          </p:cNvSpPr>
          <p:nvPr>
            <p:ph type="title"/>
          </p:nvPr>
        </p:nvSpPr>
        <p:spPr>
          <a:xfrm>
            <a:off x="2592925" y="485776"/>
            <a:ext cx="8911687" cy="742950"/>
          </a:xfrm>
        </p:spPr>
        <p:txBody>
          <a:bodyPr>
            <a:normAutofit/>
          </a:bodyPr>
          <a:lstStyle/>
          <a:p>
            <a:r>
              <a:rPr lang="tr-TR" dirty="0"/>
              <a:t>64/3 Uygulama Örnekleri</a:t>
            </a:r>
          </a:p>
        </p:txBody>
      </p:sp>
      <p:sp>
        <p:nvSpPr>
          <p:cNvPr id="3" name="İçerik Yer Tutucusu 2">
            <a:extLst>
              <a:ext uri="{FF2B5EF4-FFF2-40B4-BE49-F238E27FC236}">
                <a16:creationId xmlns:a16="http://schemas.microsoft.com/office/drawing/2014/main" id="{34DA94EB-872E-7B51-C208-D98EEDA758A9}"/>
              </a:ext>
            </a:extLst>
          </p:cNvPr>
          <p:cNvSpPr>
            <a:spLocks noGrp="1"/>
          </p:cNvSpPr>
          <p:nvPr>
            <p:ph idx="1"/>
          </p:nvPr>
        </p:nvSpPr>
        <p:spPr>
          <a:xfrm>
            <a:off x="2276474" y="1143001"/>
            <a:ext cx="9915525" cy="5562600"/>
          </a:xfrm>
        </p:spPr>
        <p:txBody>
          <a:bodyPr>
            <a:normAutofit fontScale="92500" lnSpcReduction="10000"/>
          </a:bodyPr>
          <a:lstStyle/>
          <a:p>
            <a:r>
              <a:rPr lang="tr-TR" sz="1800" b="1" u="sng" dirty="0"/>
              <a:t>ÖRNEK: 1</a:t>
            </a:r>
          </a:p>
          <a:p>
            <a:r>
              <a:rPr lang="tr-TR" sz="1800" dirty="0"/>
              <a:t>SON DERECE VE KADEMESİ          :    3/2  +2200</a:t>
            </a:r>
          </a:p>
          <a:p>
            <a:r>
              <a:rPr lang="tr-TR" sz="1800" dirty="0"/>
              <a:t>TERFİ TARİHİ                                     :    17.12.2021</a:t>
            </a:r>
          </a:p>
          <a:p>
            <a:r>
              <a:rPr lang="tr-TR" sz="1800" dirty="0"/>
              <a:t>İKİ YILLIK SÜRENİN BAŞLANGICI      :    15.09.2020</a:t>
            </a:r>
          </a:p>
          <a:p>
            <a:r>
              <a:rPr lang="tr-TR" sz="1800" b="1" dirty="0"/>
              <a:t>İKİ YILINI TAMAMLADIĞI TARİH      :    15.09.2022</a:t>
            </a:r>
          </a:p>
          <a:p>
            <a:pPr>
              <a:buNone/>
            </a:pPr>
            <a:r>
              <a:rPr lang="tr-TR" sz="1800" u="sng" dirty="0"/>
              <a:t>     </a:t>
            </a:r>
            <a:r>
              <a:rPr lang="tr-TR" sz="1800" b="1" u="sng" dirty="0"/>
              <a:t>ESKİ  DURUMU</a:t>
            </a:r>
            <a:r>
              <a:rPr lang="tr-TR" sz="1800" b="1" dirty="0"/>
              <a:t>               </a:t>
            </a:r>
            <a:r>
              <a:rPr lang="tr-TR" sz="1800" b="1" u="sng" dirty="0"/>
              <a:t>YENİ DURUMU</a:t>
            </a:r>
            <a:r>
              <a:rPr lang="tr-TR" sz="1800" b="1" dirty="0"/>
              <a:t>        </a:t>
            </a:r>
            <a:endParaRPr lang="tr-TR" sz="1800" b="1" u="sng" dirty="0"/>
          </a:p>
          <a:p>
            <a:pPr>
              <a:buNone/>
            </a:pPr>
            <a:r>
              <a:rPr lang="tr-TR" sz="1800" dirty="0"/>
              <a:t>           3/2                                   3/3        </a:t>
            </a:r>
          </a:p>
          <a:p>
            <a:pPr>
              <a:buNone/>
            </a:pPr>
            <a:r>
              <a:rPr lang="tr-TR" sz="1800" b="1" u="sng" dirty="0"/>
              <a:t>ÖRNEK-2</a:t>
            </a:r>
          </a:p>
          <a:p>
            <a:pPr>
              <a:buNone/>
            </a:pPr>
            <a:r>
              <a:rPr lang="tr-TR" sz="1800" dirty="0"/>
              <a:t>SON DERECE VE KADEMESİ                 :                 7/2</a:t>
            </a:r>
          </a:p>
          <a:p>
            <a:pPr>
              <a:buNone/>
            </a:pPr>
            <a:r>
              <a:rPr lang="tr-TR" sz="1800" dirty="0"/>
              <a:t>TERFİ TARİHİ                                           :     11.04.2022</a:t>
            </a:r>
          </a:p>
          <a:p>
            <a:pPr>
              <a:buNone/>
            </a:pPr>
            <a:r>
              <a:rPr lang="tr-TR" sz="1800" dirty="0"/>
              <a:t>İKİ YILLIK SÜRENİN BAŞLANGIÇ TAR.    :       28.07.2020</a:t>
            </a:r>
          </a:p>
          <a:p>
            <a:pPr>
              <a:buNone/>
            </a:pPr>
            <a:r>
              <a:rPr lang="tr-TR" b="1" dirty="0">
                <a:solidFill>
                  <a:srgbClr val="C00000"/>
                </a:solidFill>
              </a:rPr>
              <a:t>KULLANDIĞI AYLIKSIZ İZİN VE RAPOR  </a:t>
            </a:r>
            <a:r>
              <a:rPr lang="tr-TR" sz="2000" b="1" dirty="0"/>
              <a:t>:   4 ay, 2 gün </a:t>
            </a:r>
            <a:endParaRPr lang="tr-TR" sz="1800" b="1" dirty="0"/>
          </a:p>
          <a:p>
            <a:pPr>
              <a:buNone/>
            </a:pPr>
            <a:r>
              <a:rPr lang="tr-TR" sz="1800" b="1" dirty="0"/>
              <a:t>İKİ YILINI TAMAMLADIĞI TARİH            </a:t>
            </a:r>
            <a:r>
              <a:rPr lang="tr-TR" b="1" dirty="0"/>
              <a:t>:     30.11.2022</a:t>
            </a:r>
            <a:r>
              <a:rPr lang="tr-TR" sz="1800" u="sng" dirty="0"/>
              <a:t>  </a:t>
            </a:r>
          </a:p>
          <a:p>
            <a:pPr>
              <a:buNone/>
            </a:pPr>
            <a:r>
              <a:rPr lang="tr-TR" sz="1800" b="1" u="sng" dirty="0"/>
              <a:t>ESKİ DURUMU</a:t>
            </a:r>
            <a:r>
              <a:rPr lang="tr-TR" sz="1800" b="1" dirty="0"/>
              <a:t>                      </a:t>
            </a:r>
            <a:r>
              <a:rPr lang="tr-TR" sz="1800" b="1" u="sng" dirty="0"/>
              <a:t>YENİ DURUMU</a:t>
            </a:r>
            <a:r>
              <a:rPr lang="tr-TR" sz="1800" b="1" dirty="0"/>
              <a:t> </a:t>
            </a:r>
          </a:p>
          <a:p>
            <a:pPr>
              <a:buNone/>
            </a:pPr>
            <a:r>
              <a:rPr lang="tr-TR" sz="1800" dirty="0"/>
              <a:t>     7/2                                        7/3                             </a:t>
            </a:r>
          </a:p>
          <a:p>
            <a:endParaRPr lang="tr-TR" dirty="0"/>
          </a:p>
        </p:txBody>
      </p:sp>
    </p:spTree>
    <p:extLst>
      <p:ext uri="{BB962C8B-B14F-4D97-AF65-F5344CB8AC3E}">
        <p14:creationId xmlns:p14="http://schemas.microsoft.com/office/powerpoint/2010/main" val="383822464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70869" y="590550"/>
            <a:ext cx="9197231" cy="545460"/>
          </a:xfrm>
        </p:spPr>
        <p:style>
          <a:lnRef idx="0">
            <a:scrgbClr r="0" g="0" b="0"/>
          </a:lnRef>
          <a:fillRef idx="1002">
            <a:schemeClr val="lt2"/>
          </a:fillRef>
          <a:effectRef idx="0">
            <a:scrgbClr r="0" g="0" b="0"/>
          </a:effectRef>
          <a:fontRef idx="major"/>
        </p:style>
        <p:txBody>
          <a:bodyPr>
            <a:normAutofit/>
          </a:bodyPr>
          <a:lstStyle/>
          <a:p>
            <a:pPr algn="ctr"/>
            <a:r>
              <a:rPr lang="tr-TR" sz="2800" b="1" dirty="0"/>
              <a:t>8 YILDA BİR KADEME İLERLEMESİNİN UYGULANMASI</a:t>
            </a:r>
          </a:p>
        </p:txBody>
      </p:sp>
      <p:sp>
        <p:nvSpPr>
          <p:cNvPr id="3" name="İçerik Yer Tutucusu 2"/>
          <p:cNvSpPr>
            <a:spLocks noGrp="1"/>
          </p:cNvSpPr>
          <p:nvPr>
            <p:ph idx="1"/>
          </p:nvPr>
        </p:nvSpPr>
        <p:spPr>
          <a:xfrm>
            <a:off x="1514475" y="1352550"/>
            <a:ext cx="10278457" cy="5274493"/>
          </a:xfrm>
        </p:spPr>
        <p:txBody>
          <a:bodyPr>
            <a:normAutofit fontScale="85000" lnSpcReduction="10000"/>
          </a:bodyPr>
          <a:lstStyle/>
          <a:p>
            <a:pPr algn="just">
              <a:buFont typeface="Wingdings" panose="05000000000000000000" pitchFamily="2" charset="2"/>
              <a:buChar char="ü"/>
            </a:pPr>
            <a:r>
              <a:rPr lang="tr-TR" sz="1800" b="1" dirty="0"/>
              <a:t>25.02.2011 tarihinde yürürlüğe giren 6111 sayılı Kanunun 116 </a:t>
            </a:r>
            <a:r>
              <a:rPr lang="tr-TR" sz="1800" b="1" dirty="0" err="1"/>
              <a:t>ncı</a:t>
            </a:r>
            <a:r>
              <a:rPr lang="tr-TR" sz="1800" b="1" dirty="0"/>
              <a:t> maddesi (8 yıllık </a:t>
            </a:r>
            <a:r>
              <a:rPr lang="tr-TR" sz="1800" b="1" dirty="0" err="1"/>
              <a:t>terfiye</a:t>
            </a:r>
            <a:r>
              <a:rPr lang="tr-TR" sz="1800" b="1" dirty="0"/>
              <a:t> geçiş süresi) </a:t>
            </a:r>
            <a:r>
              <a:rPr lang="tr-TR" sz="1800" dirty="0"/>
              <a:t>ile 657 sayılı devlet memurları kanununa eklenen geçici 36 </a:t>
            </a:r>
            <a:r>
              <a:rPr lang="tr-TR" sz="1800" dirty="0" err="1"/>
              <a:t>ncı</a:t>
            </a:r>
            <a:r>
              <a:rPr lang="tr-TR" sz="1800" dirty="0"/>
              <a:t> maddesinin C fıkrası gereğince devlet memurlarına, göreve başladıkları tarihten itibaren 8 yıllık hizmet sürelerini tamamlamaları ve bu süre içinde herhangi bir disiplin cezası (uyarı, kınama, aylıktan kesme, kademe ilerlemesinin durdurulması disiplin cezası ) almamaları halinde 8 yıllık hizmet süresini tamamladığı tarih itibariyle bir kademe ilerlemesinden yararlandırılır.</a:t>
            </a:r>
          </a:p>
          <a:p>
            <a:pPr algn="just">
              <a:buFont typeface="Wingdings" panose="05000000000000000000" pitchFamily="2" charset="2"/>
              <a:buChar char="ü"/>
            </a:pPr>
            <a:r>
              <a:rPr lang="tr-TR" sz="1800" dirty="0"/>
              <a:t> </a:t>
            </a:r>
            <a:r>
              <a:rPr lang="tr-TR" dirty="0"/>
              <a:t>Sözleşmeli(4/B) olarak geçen süreler, Ücretsiz izinde (görevde iken ifa edilen askerlik hizmeti dahil, açıkta geçen süreler 8 yıl hizmet süresi hesabına dahil edilmeyecektir.</a:t>
            </a:r>
          </a:p>
          <a:p>
            <a:pPr algn="just">
              <a:buFont typeface="Wingdings" panose="05000000000000000000" pitchFamily="2" charset="2"/>
              <a:buChar char="ü"/>
            </a:pPr>
            <a:r>
              <a:rPr lang="tr-TR" sz="1800" dirty="0"/>
              <a:t>Memurun sekiz yıllık hizmet süresi içinde herhangi  bir disiplin cezası alması halinde  disiplin cezası aldığı tarihten itibaren söz konusu süre sıfırlanır ve 8 yıllık süre yeniden başlar.</a:t>
            </a:r>
          </a:p>
          <a:p>
            <a:pPr algn="just">
              <a:buFont typeface="Wingdings" panose="05000000000000000000" pitchFamily="2" charset="2"/>
              <a:buChar char="ü"/>
            </a:pPr>
            <a:r>
              <a:rPr lang="tr-TR" sz="1800" dirty="0"/>
              <a:t>Söz konusu kanun ile uygulama maddesi geçiş dönemine denk geldiğinden, kanunun yürürlüğe girdiği 25.02.2011 tarihinden itibaren 8 yıllık hizmet süresini tamamlayan memurlara verilecek kademe ilerlemesi sırasında dayanak olarak  657 sayılı kanunun 64 üncü maddesinin 4 üncü fıkrası uygulanacaktır</a:t>
            </a:r>
          </a:p>
          <a:p>
            <a:pPr algn="just">
              <a:buFont typeface="Wingdings" panose="05000000000000000000" pitchFamily="2" charset="2"/>
              <a:buChar char="q"/>
            </a:pPr>
            <a:r>
              <a:rPr lang="tr-TR" b="1" dirty="0">
                <a:solidFill>
                  <a:srgbClr val="0070C0"/>
                </a:solidFill>
              </a:rPr>
              <a:t>Personel Bilgi ve Yönetim Sistemi üzerinde 8 yılda bir terfi işlemleri yapılırken ‘‘Özlük’’ kısmına girilen bilgilerde bazı kurallara dikkat edilmelidir.</a:t>
            </a:r>
          </a:p>
          <a:p>
            <a:pPr algn="just">
              <a:buFont typeface="Wingdings" panose="05000000000000000000" pitchFamily="2" charset="2"/>
              <a:buChar char="ü"/>
            </a:pPr>
            <a:r>
              <a:rPr lang="tr-TR" dirty="0"/>
              <a:t> Sözleşmeli(4/B) olarak göreve başlayan ve 632 sayılı Kanun Hükmünde Kararname ile 6495 sayılı Kanun kapsamında kadrolu olarak atananların 8 yıl hak ediş tarihleri ‘’Özlük’’ kısmına kadrolu olarak atandıkları tarih girilecek ve bu tarihten itibaren 8 yıl hizmet süresini tamamlayanların kademe ilerlemeleri yapılacaktır. </a:t>
            </a:r>
          </a:p>
          <a:p>
            <a:pPr algn="just">
              <a:buFont typeface="Wingdings" panose="05000000000000000000" pitchFamily="2" charset="2"/>
              <a:buChar char="ü"/>
            </a:pPr>
            <a:r>
              <a:rPr lang="tr-TR" dirty="0"/>
              <a:t>Personel Bilgi ve Yönetim Sisteminde yapılacak her türlü terfi işlemlerde (kademe, derece, üst öğrenim, aylıksız izin, 8 yılda bir kademe vb.) işlemlerinden sonra mutlaka onay butonundan kesinleştirme işleminin yapılması gerekmektedir.</a:t>
            </a:r>
          </a:p>
          <a:p>
            <a:pPr algn="just">
              <a:buFont typeface="Wingdings" panose="05000000000000000000" pitchFamily="2" charset="2"/>
              <a:buChar char="ü"/>
            </a:pPr>
            <a:endParaRPr lang="tr-TR" sz="1800" dirty="0"/>
          </a:p>
        </p:txBody>
      </p:sp>
    </p:spTree>
    <p:extLst>
      <p:ext uri="{BB962C8B-B14F-4D97-AF65-F5344CB8AC3E}">
        <p14:creationId xmlns:p14="http://schemas.microsoft.com/office/powerpoint/2010/main" val="19233871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696066" y="1319753"/>
            <a:ext cx="8808546" cy="5231876"/>
          </a:xfrm>
        </p:spPr>
        <p:txBody>
          <a:bodyPr>
            <a:normAutofit/>
          </a:bodyPr>
          <a:lstStyle/>
          <a:p>
            <a:r>
              <a:rPr lang="tr-TR" dirty="0"/>
              <a:t>Bu maddenin yürürlük tarihi itibariyle (25.02.2011) değiştirilen 37. maddede yer alan 8 yıllık süre, ilk 8 yıllık dönem için, bu maddenin yürürlüğe girdiği tarihten önceki; </a:t>
            </a:r>
          </a:p>
          <a:p>
            <a:pPr>
              <a:buFont typeface="+mj-lt"/>
              <a:buAutoNum type="alphaLcPeriod"/>
            </a:pPr>
            <a:r>
              <a:rPr lang="tr-TR" dirty="0"/>
              <a:t>Son 5 yıllık sicil notu ortalaması doksan ve daha yukarı olanların; 3 yıl, </a:t>
            </a:r>
          </a:p>
          <a:p>
            <a:pPr>
              <a:buFont typeface="+mj-lt"/>
              <a:buAutoNum type="alphaLcPeriod"/>
            </a:pPr>
            <a:r>
              <a:rPr lang="tr-TR" dirty="0"/>
              <a:t>Son 4 yıllık sicil notu ortalaması doksan ve daha yukarı olanların; 4 yıl, </a:t>
            </a:r>
          </a:p>
          <a:p>
            <a:pPr>
              <a:buFont typeface="+mj-lt"/>
              <a:buAutoNum type="alphaLcPeriod"/>
            </a:pPr>
            <a:r>
              <a:rPr lang="tr-TR" dirty="0"/>
              <a:t>Son 3 yıllık sicil notu ortalaması doksan ve daha yukarı olanların; 5 yıl, </a:t>
            </a:r>
          </a:p>
          <a:p>
            <a:pPr>
              <a:buFont typeface="+mj-lt"/>
              <a:buAutoNum type="alphaLcPeriod"/>
            </a:pPr>
            <a:r>
              <a:rPr lang="tr-TR" dirty="0"/>
              <a:t>Son 2 yıllık sicil notu ortalaması doksan ve daha yukarı olanların; 6 yıl, </a:t>
            </a:r>
          </a:p>
          <a:p>
            <a:pPr>
              <a:buFont typeface="+mj-lt"/>
              <a:buAutoNum type="alphaLcPeriod"/>
            </a:pPr>
            <a:r>
              <a:rPr lang="tr-TR" dirty="0"/>
              <a:t>Son 1 yıllık sicil notu ortalaması doksan ve daha yukarı olanların; 7 yıl, </a:t>
            </a:r>
          </a:p>
          <a:p>
            <a:pPr marL="0" indent="0">
              <a:buNone/>
            </a:pPr>
            <a:r>
              <a:rPr lang="tr-TR" dirty="0"/>
              <a:t>olarak uygulanır.</a:t>
            </a:r>
          </a:p>
        </p:txBody>
      </p:sp>
      <p:sp>
        <p:nvSpPr>
          <p:cNvPr id="4" name="Unvan 1"/>
          <p:cNvSpPr>
            <a:spLocks noGrp="1"/>
          </p:cNvSpPr>
          <p:nvPr>
            <p:ph type="title"/>
          </p:nvPr>
        </p:nvSpPr>
        <p:spPr>
          <a:xfrm>
            <a:off x="2592925" y="624110"/>
            <a:ext cx="8911687" cy="582521"/>
          </a:xfrm>
        </p:spPr>
        <p:style>
          <a:lnRef idx="0">
            <a:scrgbClr r="0" g="0" b="0"/>
          </a:lnRef>
          <a:fillRef idx="1002">
            <a:schemeClr val="lt2"/>
          </a:fillRef>
          <a:effectRef idx="0">
            <a:scrgbClr r="0" g="0" b="0"/>
          </a:effectRef>
          <a:fontRef idx="major"/>
        </p:style>
        <p:txBody>
          <a:bodyPr>
            <a:normAutofit/>
          </a:bodyPr>
          <a:lstStyle/>
          <a:p>
            <a:pPr algn="ctr"/>
            <a:r>
              <a:rPr lang="tr-TR" sz="2800" b="1" dirty="0"/>
              <a:t>8 YILDA BİR KADEME İLERLEMESİNİN UYGULANMASI</a:t>
            </a:r>
          </a:p>
        </p:txBody>
      </p:sp>
    </p:spTree>
    <p:extLst>
      <p:ext uri="{BB962C8B-B14F-4D97-AF65-F5344CB8AC3E}">
        <p14:creationId xmlns:p14="http://schemas.microsoft.com/office/powerpoint/2010/main" val="27010843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77563" y="749833"/>
            <a:ext cx="7646654" cy="1096060"/>
          </a:xfrm>
        </p:spPr>
        <p:txBody>
          <a:bodyPr>
            <a:normAutofit/>
          </a:bodyPr>
          <a:lstStyle/>
          <a:p>
            <a:pPr algn="ctr"/>
            <a:r>
              <a:rPr lang="tr-TR" sz="2800" b="1" dirty="0"/>
              <a:t>KADROSUZLUK NEDENİYLE DERECE YÜKSELMESİ YAPAMAYANLARIN AYLIKLARI</a:t>
            </a:r>
          </a:p>
        </p:txBody>
      </p:sp>
      <p:sp>
        <p:nvSpPr>
          <p:cNvPr id="3" name="İçerik Yer Tutucusu 2"/>
          <p:cNvSpPr>
            <a:spLocks noGrp="1"/>
          </p:cNvSpPr>
          <p:nvPr>
            <p:ph idx="1"/>
          </p:nvPr>
        </p:nvSpPr>
        <p:spPr>
          <a:xfrm>
            <a:off x="1837346" y="1956986"/>
            <a:ext cx="10063406" cy="4271251"/>
          </a:xfrm>
        </p:spPr>
        <p:txBody>
          <a:bodyPr/>
          <a:lstStyle/>
          <a:p>
            <a:pPr marL="0" indent="0">
              <a:buNone/>
            </a:pPr>
            <a:r>
              <a:rPr lang="tr-TR" sz="2000" b="1" dirty="0">
                <a:solidFill>
                  <a:srgbClr val="0070C0"/>
                </a:solidFill>
              </a:rPr>
              <a:t>Madde : 67 </a:t>
            </a:r>
            <a:r>
              <a:rPr lang="tr-TR" dirty="0"/>
              <a:t>(631 S.K.H.K. 13.07.2001 tarihli ve 24461 mükerrer sayılı Resmi G.)</a:t>
            </a:r>
          </a:p>
          <a:p>
            <a:pPr algn="just"/>
            <a:r>
              <a:rPr lang="tr-TR" dirty="0"/>
              <a:t>Diğer şartları taşımakla birlikte üst derecelerde boş kadro olmadığı için derece yükselmesi yapamayan memurların kazanılmış hak aylıkları öğrenim durumları itibarıyla yükselebilecekleri dereceyi aşmamak şartıyla işgal etmekte oldukları kadroların bir üst derecesine yükseltilir.</a:t>
            </a:r>
          </a:p>
          <a:p>
            <a:pPr marL="0" indent="0" algn="just">
              <a:buNone/>
            </a:pPr>
            <a:r>
              <a:rPr lang="tr-TR" dirty="0"/>
              <a:t>ÖRNEK: </a:t>
            </a:r>
          </a:p>
          <a:p>
            <a:pPr algn="just"/>
            <a:r>
              <a:rPr lang="tr-TR" dirty="0"/>
              <a:t>7 </a:t>
            </a:r>
            <a:r>
              <a:rPr lang="tr-TR" dirty="0" err="1"/>
              <a:t>nci</a:t>
            </a:r>
            <a:r>
              <a:rPr lang="tr-TR" dirty="0"/>
              <a:t> kadroda 7 </a:t>
            </a:r>
            <a:r>
              <a:rPr lang="tr-TR" dirty="0" err="1"/>
              <a:t>nci</a:t>
            </a:r>
            <a:r>
              <a:rPr lang="tr-TR" dirty="0"/>
              <a:t> derecenin 3 üncü kademesinde bulunan bir memur kadro şartı aranmaksızın 6 derecenin 1.kademesine yükseltilir.</a:t>
            </a:r>
          </a:p>
          <a:p>
            <a:pPr marL="0" indent="0" algn="just">
              <a:buNone/>
            </a:pPr>
            <a:r>
              <a:rPr lang="tr-TR" dirty="0"/>
              <a:t>İlerleyen yıllarda öğrenim durumlarına göre bulunduğu derecenin son kademesine kadar ilerletilir.</a:t>
            </a:r>
          </a:p>
          <a:p>
            <a:pPr marL="0" indent="0" algn="just">
              <a:buNone/>
            </a:pPr>
            <a:endParaRPr lang="tr-TR" dirty="0"/>
          </a:p>
        </p:txBody>
      </p:sp>
    </p:spTree>
    <p:extLst>
      <p:ext uri="{BB962C8B-B14F-4D97-AF65-F5344CB8AC3E}">
        <p14:creationId xmlns:p14="http://schemas.microsoft.com/office/powerpoint/2010/main" val="42160028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33164" y="743850"/>
            <a:ext cx="11612879" cy="457200"/>
          </a:xfrm>
        </p:spPr>
        <p:txBody>
          <a:bodyPr>
            <a:normAutofit fontScale="90000"/>
          </a:bodyPr>
          <a:lstStyle/>
          <a:p>
            <a:pPr algn="ctr"/>
            <a:r>
              <a:rPr lang="tr-TR" sz="2800" b="1" dirty="0"/>
              <a:t>DERECE YÜKSELMESİNİN USUL VE ŞARTLARI</a:t>
            </a:r>
          </a:p>
        </p:txBody>
      </p:sp>
      <p:sp>
        <p:nvSpPr>
          <p:cNvPr id="3" name="İçerik Yer Tutucusu 2"/>
          <p:cNvSpPr>
            <a:spLocks noGrp="1"/>
          </p:cNvSpPr>
          <p:nvPr>
            <p:ph idx="1"/>
          </p:nvPr>
        </p:nvSpPr>
        <p:spPr>
          <a:xfrm>
            <a:off x="2597921" y="1418601"/>
            <a:ext cx="9237028" cy="5112827"/>
          </a:xfrm>
        </p:spPr>
        <p:txBody>
          <a:bodyPr/>
          <a:lstStyle/>
          <a:p>
            <a:pPr marL="0" indent="0">
              <a:buNone/>
            </a:pPr>
            <a:r>
              <a:rPr lang="tr-TR" sz="2000" b="1" dirty="0">
                <a:solidFill>
                  <a:srgbClr val="0070C0"/>
                </a:solidFill>
              </a:rPr>
              <a:t>Madde : 68</a:t>
            </a:r>
          </a:p>
          <a:p>
            <a:pPr marL="514350" indent="-514350" algn="just">
              <a:buAutoNum type="alphaUcParenR"/>
            </a:pPr>
            <a:r>
              <a:rPr lang="tr-TR" sz="2000" i="1" dirty="0"/>
              <a:t>Derece yükselmesi yapılabilmesi için: </a:t>
            </a:r>
          </a:p>
          <a:p>
            <a:pPr marL="0" indent="0" algn="just">
              <a:buNone/>
            </a:pPr>
            <a:r>
              <a:rPr lang="tr-TR" sz="2000" i="1" dirty="0"/>
              <a:t>a) (Değişik: 26/6/1984 - KHK 241/4 </a:t>
            </a:r>
            <a:r>
              <a:rPr lang="tr-TR" sz="2000" i="1" dirty="0" err="1"/>
              <a:t>md.</a:t>
            </a:r>
            <a:r>
              <a:rPr lang="tr-TR" sz="2000" i="1" dirty="0"/>
              <a:t>) Üst derecelerden boş bir kadronun bulunması, </a:t>
            </a:r>
          </a:p>
          <a:p>
            <a:pPr marL="0" indent="0" algn="just">
              <a:buNone/>
            </a:pPr>
            <a:r>
              <a:rPr lang="tr-TR" sz="2000" i="1" dirty="0"/>
              <a:t>b) Derecesi içinde en az 3 yıl ve bu derecenin 3 üncü kademesinde 1 yıl bulunmuş, </a:t>
            </a:r>
          </a:p>
          <a:p>
            <a:pPr marL="0" indent="0" algn="just">
              <a:buNone/>
            </a:pPr>
            <a:r>
              <a:rPr lang="tr-TR" sz="2000" i="1" dirty="0"/>
              <a:t>c) Kadronun tahsis edildiği görev için öngörülen nitelikleri elde etmiş, (Mülga: 13/2/2011 - 6111/101 </a:t>
            </a:r>
            <a:r>
              <a:rPr lang="tr-TR" sz="2000" i="1" dirty="0" err="1"/>
              <a:t>md.</a:t>
            </a:r>
            <a:r>
              <a:rPr lang="tr-TR" sz="2000" i="1" dirty="0"/>
              <a:t>) olması şarttır.</a:t>
            </a:r>
          </a:p>
          <a:p>
            <a:pPr marL="0" indent="0" algn="just">
              <a:buNone/>
            </a:pPr>
            <a:endParaRPr lang="tr-TR" sz="2000" i="1" dirty="0"/>
          </a:p>
          <a:p>
            <a:pPr marL="0" indent="0" algn="just">
              <a:buNone/>
            </a:pPr>
            <a:r>
              <a:rPr lang="tr-TR" sz="2000" dirty="0"/>
              <a:t>Not: 67 </a:t>
            </a:r>
            <a:r>
              <a:rPr lang="tr-TR" sz="2000" dirty="0" err="1"/>
              <a:t>nci</a:t>
            </a:r>
            <a:r>
              <a:rPr lang="tr-TR" sz="2000" dirty="0"/>
              <a:t> madde uyarınca kadro şartı bulunmadığından, bulunduğu derecenin üçüncü kademesinde bulunan memurların aylıkları bir üst dereceye yükseltilir</a:t>
            </a:r>
            <a:r>
              <a:rPr lang="tr-TR" dirty="0"/>
              <a:t>.</a:t>
            </a:r>
          </a:p>
        </p:txBody>
      </p:sp>
    </p:spTree>
    <p:extLst>
      <p:ext uri="{BB962C8B-B14F-4D97-AF65-F5344CB8AC3E}">
        <p14:creationId xmlns:p14="http://schemas.microsoft.com/office/powerpoint/2010/main" val="26838713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55320" y="743361"/>
            <a:ext cx="11536680" cy="365761"/>
          </a:xfrm>
        </p:spPr>
        <p:txBody>
          <a:bodyPr>
            <a:noAutofit/>
          </a:bodyPr>
          <a:lstStyle/>
          <a:p>
            <a:pPr algn="ctr"/>
            <a:r>
              <a:rPr lang="tr-TR" sz="2800" b="1" dirty="0"/>
              <a:t>DERECE YÜKSELMESİNDE AYLIĞA HAK KAZANMA</a:t>
            </a:r>
          </a:p>
        </p:txBody>
      </p:sp>
      <p:sp>
        <p:nvSpPr>
          <p:cNvPr id="3" name="İçerik Yer Tutucusu 2"/>
          <p:cNvSpPr>
            <a:spLocks noGrp="1"/>
          </p:cNvSpPr>
          <p:nvPr>
            <p:ph idx="1"/>
          </p:nvPr>
        </p:nvSpPr>
        <p:spPr>
          <a:xfrm>
            <a:off x="2435551" y="1589518"/>
            <a:ext cx="9493016" cy="4574381"/>
          </a:xfrm>
        </p:spPr>
        <p:txBody>
          <a:bodyPr/>
          <a:lstStyle/>
          <a:p>
            <a:pPr marL="0" indent="0">
              <a:buNone/>
            </a:pPr>
            <a:r>
              <a:rPr lang="tr-TR" sz="2000" b="1" dirty="0">
                <a:solidFill>
                  <a:srgbClr val="0070C0"/>
                </a:solidFill>
              </a:rPr>
              <a:t>Madde : 161</a:t>
            </a:r>
          </a:p>
          <a:p>
            <a:pPr marL="0" indent="0" algn="just">
              <a:buNone/>
            </a:pPr>
            <a:r>
              <a:rPr lang="tr-TR" dirty="0"/>
              <a:t> Derece yükselmesi veya daha aşağı bir dereceye atama halinde, </a:t>
            </a:r>
          </a:p>
          <a:p>
            <a:pPr marL="0" indent="0" algn="just">
              <a:buNone/>
            </a:pPr>
            <a:r>
              <a:rPr lang="tr-TR" dirty="0"/>
              <a:t>A) (Değişik: 26/6/1984 – KHK-241/8 md.) Bulunduğu dereceden yukarı derecelere atanan memur;</a:t>
            </a:r>
          </a:p>
          <a:p>
            <a:pPr marL="0" indent="0" algn="just">
              <a:buNone/>
            </a:pPr>
            <a:r>
              <a:rPr lang="tr-TR" dirty="0"/>
              <a:t>a) 68 </a:t>
            </a:r>
            <a:r>
              <a:rPr lang="tr-TR" dirty="0" err="1"/>
              <a:t>nci</a:t>
            </a:r>
            <a:r>
              <a:rPr lang="tr-TR" dirty="0"/>
              <a:t> maddenin (B) bendi hükümleri saklı kalmak kaydıyla, yeni girdiği derecenin ilk kademe göstergesine, </a:t>
            </a:r>
          </a:p>
          <a:p>
            <a:pPr marL="0" indent="0" algn="just">
              <a:buNone/>
            </a:pPr>
            <a:r>
              <a:rPr lang="tr-TR" dirty="0"/>
              <a:t>b) Yeni girdiği derecenin ilk kademe göstergesi evvelce iktisap ettiği göstergeden düşük ise, iktisap ettiği göstergeye eşit olan kademenin göstergesine,  Tekabül eden aylığı alır.</a:t>
            </a:r>
          </a:p>
          <a:p>
            <a:pPr marL="0" indent="0" algn="just">
              <a:buNone/>
            </a:pPr>
            <a:r>
              <a:rPr lang="tr-TR" dirty="0"/>
              <a:t>        Alt derecede eşit göstergeli kademede geçirilen süre dikkate alınır. </a:t>
            </a:r>
          </a:p>
        </p:txBody>
      </p:sp>
    </p:spTree>
    <p:extLst>
      <p:ext uri="{BB962C8B-B14F-4D97-AF65-F5344CB8AC3E}">
        <p14:creationId xmlns:p14="http://schemas.microsoft.com/office/powerpoint/2010/main" val="181393748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10937" y="600075"/>
            <a:ext cx="6387153" cy="600075"/>
          </a:xfrm>
        </p:spPr>
        <p:style>
          <a:lnRef idx="0">
            <a:schemeClr val="accent2"/>
          </a:lnRef>
          <a:fillRef idx="3">
            <a:schemeClr val="accent2"/>
          </a:fillRef>
          <a:effectRef idx="3">
            <a:schemeClr val="accent2"/>
          </a:effectRef>
          <a:fontRef idx="minor">
            <a:schemeClr val="lt1"/>
          </a:fontRef>
        </p:style>
        <p:txBody>
          <a:bodyPr>
            <a:normAutofit/>
          </a:bodyPr>
          <a:lstStyle/>
          <a:p>
            <a:pPr algn="ctr"/>
            <a:r>
              <a:rPr lang="tr-TR" sz="2800" b="1" dirty="0"/>
              <a:t>AYLIKSIZ İZİN DEĞERLENDİRMESİ</a:t>
            </a:r>
          </a:p>
        </p:txBody>
      </p:sp>
      <p:sp>
        <p:nvSpPr>
          <p:cNvPr id="3" name="İçerik Yer Tutucusu 2"/>
          <p:cNvSpPr>
            <a:spLocks noGrp="1"/>
          </p:cNvSpPr>
          <p:nvPr>
            <p:ph idx="1"/>
          </p:nvPr>
        </p:nvSpPr>
        <p:spPr>
          <a:xfrm>
            <a:off x="1333501" y="1343025"/>
            <a:ext cx="10553700" cy="5286375"/>
          </a:xfrm>
        </p:spPr>
        <p:txBody>
          <a:bodyPr>
            <a:normAutofit/>
          </a:bodyPr>
          <a:lstStyle/>
          <a:p>
            <a:pPr marL="0" indent="0">
              <a:buNone/>
            </a:pPr>
            <a:r>
              <a:rPr lang="tr-TR" sz="2200" b="1" dirty="0"/>
              <a:t>   657 Sayılı Devlet Memurları Kanunu’nun Değişik 108/B ye Göre Aylıksız İzine Ayrılanların Göreve Dönmeleri Halinde Müktesep Yönünden Yapılacak İşlemler:</a:t>
            </a:r>
          </a:p>
          <a:p>
            <a:pPr marL="0" indent="0">
              <a:buNone/>
            </a:pPr>
            <a:r>
              <a:rPr lang="tr-TR" sz="2000" dirty="0"/>
              <a:t> </a:t>
            </a:r>
            <a:r>
              <a:rPr lang="tr-TR" dirty="0"/>
              <a:t>657 sayılı Devlet Memurları Kanunu’nun değişik 36 </a:t>
            </a:r>
            <a:r>
              <a:rPr lang="tr-TR" dirty="0" err="1"/>
              <a:t>ncı</a:t>
            </a:r>
            <a:r>
              <a:rPr lang="tr-TR" dirty="0"/>
              <a:t> maddesinin (C) bendinin 8 inci fıkrasında “(Ek: 29/1/2016-6663/5 </a:t>
            </a:r>
            <a:r>
              <a:rPr lang="tr-TR" dirty="0" err="1"/>
              <a:t>md.</a:t>
            </a:r>
            <a:r>
              <a:rPr lang="tr-TR" dirty="0"/>
              <a:t>) 108 inci maddenin (B) fıkrası uyarınca kullanılan aylıksız izin süreleri, her yıl için bir kademe ilerlemesi ve her üç yıl için bir derece yükselmesi verilmek suretiyle değerlendirilir.” hükmü amirdir. </a:t>
            </a:r>
          </a:p>
          <a:p>
            <a:pPr marL="0" indent="0" algn="just">
              <a:buNone/>
            </a:pPr>
            <a:r>
              <a:rPr lang="tr-TR" dirty="0"/>
              <a:t>-Bu madde hükmünce aylıksız izine ayrılanların 10.02.2016 tarihli ve 29620 sayılı Resmi </a:t>
            </a:r>
            <a:r>
              <a:rPr lang="tr-TR" dirty="0" err="1"/>
              <a:t>Gazete’de</a:t>
            </a:r>
            <a:r>
              <a:rPr lang="tr-TR" dirty="0"/>
              <a:t> yayımlanan 6663 sayılı Kanunun 5 inci maddesi ile 657 sayılı Devlet Memurları Kanununun değişik 36 </a:t>
            </a:r>
            <a:r>
              <a:rPr lang="tr-TR" dirty="0" err="1"/>
              <a:t>ncı</a:t>
            </a:r>
            <a:r>
              <a:rPr lang="tr-TR" dirty="0"/>
              <a:t> maddesinin (C) fıkrasına eklenen 8 inci bendi uyarınca 657 sayılı Devlet Memurları Kanununun 108/B maddesine göre aylıksız izin kullananların bu süreleri memurların kazanılmış hak aylık derece ve kademelerinde dolayısıyla da emekli keseneğine esas aylıklarında değerlendirilir. </a:t>
            </a:r>
          </a:p>
          <a:p>
            <a:pPr marL="0" indent="0" algn="just">
              <a:buNone/>
            </a:pPr>
            <a:r>
              <a:rPr lang="tr-TR" dirty="0"/>
              <a:t>-Ancak, 657 sayılı Kanunun 108 inci maddesinin (B) fıkrası dışında kalan maddelere göre kullanılan aylıksız izin süreleri için değerlendirme yapılmayacak, kullanılan aylıksız izin süresi kadar terfi tarihleri ötelenecektir.</a:t>
            </a:r>
          </a:p>
        </p:txBody>
      </p:sp>
    </p:spTree>
    <p:extLst>
      <p:ext uri="{BB962C8B-B14F-4D97-AF65-F5344CB8AC3E}">
        <p14:creationId xmlns:p14="http://schemas.microsoft.com/office/powerpoint/2010/main" val="3440108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13165" y="1717964"/>
            <a:ext cx="10653498" cy="4193258"/>
          </a:xfrm>
        </p:spPr>
        <p:txBody>
          <a:bodyPr>
            <a:normAutofit/>
          </a:bodyPr>
          <a:lstStyle/>
          <a:p>
            <a:pPr marL="0" indent="0">
              <a:buNone/>
            </a:pPr>
            <a:r>
              <a:rPr lang="tr-TR" sz="2800" b="1" i="1" dirty="0">
                <a:solidFill>
                  <a:schemeClr val="accent1"/>
                </a:solidFill>
              </a:rPr>
              <a:t>IV-</a:t>
            </a:r>
            <a:r>
              <a:rPr lang="tr-TR" sz="2800" i="1" dirty="0"/>
              <a:t>Avukatlık hizmetleri sınıfı, özel kanunlarına göre avukatlık ruhsatına sahip, baroya kayıtlı ve kurumlarını yargı mercilerinde temsil yetkisini haiz olan memurları kapsar.</a:t>
            </a:r>
          </a:p>
          <a:p>
            <a:pPr marL="0" indent="0" algn="just">
              <a:buNone/>
            </a:pPr>
            <a:endParaRPr lang="tr-TR" sz="3200" dirty="0"/>
          </a:p>
        </p:txBody>
      </p:sp>
      <p:sp>
        <p:nvSpPr>
          <p:cNvPr id="8" name="Unvan 1">
            <a:extLst>
              <a:ext uri="{FF2B5EF4-FFF2-40B4-BE49-F238E27FC236}">
                <a16:creationId xmlns:a16="http://schemas.microsoft.com/office/drawing/2014/main" id="{90661BCC-9ED0-9738-05E0-CB0726F91F6B}"/>
              </a:ext>
            </a:extLst>
          </p:cNvPr>
          <p:cNvSpPr>
            <a:spLocks noGrp="1"/>
          </p:cNvSpPr>
          <p:nvPr>
            <p:ph type="title"/>
          </p:nvPr>
        </p:nvSpPr>
        <p:spPr>
          <a:xfrm>
            <a:off x="2592926" y="685800"/>
            <a:ext cx="6579649" cy="610737"/>
          </a:xfrm>
        </p:spPr>
        <p:style>
          <a:lnRef idx="0">
            <a:schemeClr val="accent3"/>
          </a:lnRef>
          <a:fillRef idx="3">
            <a:schemeClr val="accent3"/>
          </a:fillRef>
          <a:effectRef idx="3">
            <a:schemeClr val="accent3"/>
          </a:effectRef>
          <a:fontRef idx="minor">
            <a:schemeClr val="lt1"/>
          </a:fontRef>
        </p:style>
        <p:txBody>
          <a:bodyPr>
            <a:noAutofit/>
          </a:bodyPr>
          <a:lstStyle/>
          <a:p>
            <a:pPr algn="ctr"/>
            <a:r>
              <a:rPr lang="tr-TR" sz="3200" b="1" dirty="0">
                <a:solidFill>
                  <a:schemeClr val="bg1"/>
                </a:solidFill>
              </a:rPr>
              <a:t>AVUKAT HİZMETLERİ SINIFI</a:t>
            </a:r>
          </a:p>
        </p:txBody>
      </p:sp>
    </p:spTree>
    <p:extLst>
      <p:ext uri="{BB962C8B-B14F-4D97-AF65-F5344CB8AC3E}">
        <p14:creationId xmlns:p14="http://schemas.microsoft.com/office/powerpoint/2010/main" val="35777629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89211" y="716437"/>
            <a:ext cx="6478589" cy="512288"/>
          </a:xfrm>
        </p:spPr>
        <p:style>
          <a:lnRef idx="3">
            <a:schemeClr val="lt1"/>
          </a:lnRef>
          <a:fillRef idx="1">
            <a:schemeClr val="accent2"/>
          </a:fillRef>
          <a:effectRef idx="1">
            <a:schemeClr val="accent2"/>
          </a:effectRef>
          <a:fontRef idx="minor">
            <a:schemeClr val="lt1"/>
          </a:fontRef>
        </p:style>
        <p:txBody>
          <a:bodyPr>
            <a:normAutofit fontScale="90000"/>
          </a:bodyPr>
          <a:lstStyle/>
          <a:p>
            <a:r>
              <a:rPr lang="tr-TR" sz="2400" b="1" dirty="0"/>
              <a:t>ASKERLİKTE GEÇEN HİZMETİN DEĞERLENDİRMESİ</a:t>
            </a:r>
          </a:p>
        </p:txBody>
      </p:sp>
      <p:sp>
        <p:nvSpPr>
          <p:cNvPr id="3" name="İçerik Yer Tutucusu 2"/>
          <p:cNvSpPr>
            <a:spLocks noGrp="1"/>
          </p:cNvSpPr>
          <p:nvPr>
            <p:ph idx="1"/>
          </p:nvPr>
        </p:nvSpPr>
        <p:spPr>
          <a:xfrm>
            <a:off x="1753386" y="1555845"/>
            <a:ext cx="9751226" cy="4355377"/>
          </a:xfrm>
        </p:spPr>
        <p:txBody>
          <a:bodyPr/>
          <a:lstStyle/>
          <a:p>
            <a:r>
              <a:rPr lang="tr-TR" dirty="0"/>
              <a:t>Askerlik hizmetini görevde iken yapanların 657 sayılı Devlet Memurları Kanununun değişik </a:t>
            </a:r>
            <a:r>
              <a:rPr lang="tr-TR" b="1" dirty="0">
                <a:solidFill>
                  <a:srgbClr val="FF0000"/>
                </a:solidFill>
              </a:rPr>
              <a:t>83. maddesi </a:t>
            </a:r>
            <a:r>
              <a:rPr lang="tr-TR" dirty="0"/>
              <a:t>uyarınca, </a:t>
            </a:r>
          </a:p>
          <a:p>
            <a:r>
              <a:rPr lang="tr-TR" dirty="0"/>
              <a:t>Askerlik hizmetini göreve başlamadan yapanların ise aynı kanunun </a:t>
            </a:r>
            <a:r>
              <a:rPr lang="tr-TR" b="1" dirty="0">
                <a:solidFill>
                  <a:srgbClr val="FF0000"/>
                </a:solidFill>
              </a:rPr>
              <a:t>84. maddesi </a:t>
            </a:r>
            <a:r>
              <a:rPr lang="tr-TR" dirty="0"/>
              <a:t>uyarınca söz konusu hizmetleri 5434 sayılı Emekli Sandığı Kanunu hükümleri çerçevesinde Sosyal Güvenlik Kurumuna borçlanıp borçlanmadığına bakılmaksızın bu süreler Kazanılmış Hak Aylığında değerlendirilerek kademe ilerlemesi ve derece yükseltilmesi yapılır. </a:t>
            </a:r>
          </a:p>
          <a:p>
            <a:r>
              <a:rPr lang="tr-TR" dirty="0"/>
              <a:t>Bu madde hükümlerinin uygulanmasıyla ilgili asil memur olması halinde, ibraz edilen tarihten geçerli intibak işlemi yapılır. </a:t>
            </a:r>
          </a:p>
          <a:p>
            <a:r>
              <a:rPr lang="tr-TR" dirty="0"/>
              <a:t>Aday memur ise asaletinin tasdikini müteakip değerlendirmeye alınır.</a:t>
            </a:r>
          </a:p>
        </p:txBody>
      </p:sp>
    </p:spTree>
    <p:extLst>
      <p:ext uri="{BB962C8B-B14F-4D97-AF65-F5344CB8AC3E}">
        <p14:creationId xmlns:p14="http://schemas.microsoft.com/office/powerpoint/2010/main" val="305760018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961BA50-522D-93E6-8A85-ADFE846087A2}"/>
              </a:ext>
            </a:extLst>
          </p:cNvPr>
          <p:cNvSpPr>
            <a:spLocks noGrp="1"/>
          </p:cNvSpPr>
          <p:nvPr>
            <p:ph type="title"/>
          </p:nvPr>
        </p:nvSpPr>
        <p:spPr>
          <a:xfrm>
            <a:off x="2592925" y="624110"/>
            <a:ext cx="2415804" cy="631484"/>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tr-TR" b="1" dirty="0"/>
              <a:t>ÖRNEKLER</a:t>
            </a:r>
          </a:p>
        </p:txBody>
      </p:sp>
      <p:sp>
        <p:nvSpPr>
          <p:cNvPr id="4" name="İçerik Yer Tutucusu 3">
            <a:extLst>
              <a:ext uri="{FF2B5EF4-FFF2-40B4-BE49-F238E27FC236}">
                <a16:creationId xmlns:a16="http://schemas.microsoft.com/office/drawing/2014/main" id="{DA1615F2-4744-41AD-A9A1-B7CC958E207F}"/>
              </a:ext>
            </a:extLst>
          </p:cNvPr>
          <p:cNvSpPr>
            <a:spLocks noGrp="1"/>
          </p:cNvSpPr>
          <p:nvPr>
            <p:ph sz="half" idx="1"/>
          </p:nvPr>
        </p:nvSpPr>
        <p:spPr>
          <a:xfrm>
            <a:off x="941696" y="1569493"/>
            <a:ext cx="4954137" cy="5145206"/>
          </a:xfrm>
        </p:spPr>
        <p:style>
          <a:lnRef idx="1">
            <a:schemeClr val="accent2"/>
          </a:lnRef>
          <a:fillRef idx="2">
            <a:schemeClr val="accent2"/>
          </a:fillRef>
          <a:effectRef idx="1">
            <a:schemeClr val="accent2"/>
          </a:effectRef>
          <a:fontRef idx="minor">
            <a:schemeClr val="dk1"/>
          </a:fontRef>
        </p:style>
        <p:txBody>
          <a:bodyPr>
            <a:normAutofit lnSpcReduction="10000"/>
          </a:bodyPr>
          <a:lstStyle/>
          <a:p>
            <a:r>
              <a:rPr lang="tr-TR" sz="2400" b="1" dirty="0">
                <a:solidFill>
                  <a:srgbClr val="0070C0"/>
                </a:solidFill>
              </a:rPr>
              <a:t>83. madde Örneği</a:t>
            </a:r>
          </a:p>
          <a:p>
            <a:r>
              <a:rPr lang="tr-TR" sz="2000" dirty="0"/>
              <a:t>Askere gidiş tar.:  25.07.2022</a:t>
            </a:r>
          </a:p>
          <a:p>
            <a:r>
              <a:rPr lang="tr-TR" sz="2000" dirty="0"/>
              <a:t>Son terfi tarihi    :  10.03.2022</a:t>
            </a:r>
          </a:p>
          <a:p>
            <a:pPr marL="0" indent="0">
              <a:buNone/>
            </a:pPr>
            <a:r>
              <a:rPr lang="tr-TR" sz="2000" dirty="0"/>
              <a:t>                                    15 gün, 4 ay</a:t>
            </a:r>
          </a:p>
          <a:p>
            <a:pPr marL="0" indent="0">
              <a:buNone/>
            </a:pPr>
            <a:r>
              <a:rPr lang="tr-TR" sz="2000" dirty="0"/>
              <a:t>Terhis tarihi : 25.01.2023</a:t>
            </a:r>
          </a:p>
          <a:p>
            <a:pPr marL="0" indent="0">
              <a:buNone/>
            </a:pPr>
            <a:r>
              <a:rPr lang="tr-TR" sz="2000" dirty="0"/>
              <a:t>Duhul Tarihi: 25.07.2022</a:t>
            </a:r>
          </a:p>
          <a:p>
            <a:pPr marL="0" indent="0">
              <a:buNone/>
            </a:pPr>
            <a:r>
              <a:rPr lang="tr-TR" sz="2000" dirty="0"/>
              <a:t>                                  6 ay     </a:t>
            </a:r>
          </a:p>
          <a:p>
            <a:pPr marL="0" indent="0">
              <a:buNone/>
            </a:pPr>
            <a:r>
              <a:rPr lang="tr-TR" sz="2000" dirty="0"/>
              <a:t>Değerlenecek Süre: 10 ay, 15 gün  </a:t>
            </a:r>
          </a:p>
          <a:p>
            <a:pPr marL="0" indent="0">
              <a:buNone/>
            </a:pPr>
            <a:r>
              <a:rPr lang="tr-TR" sz="2000" dirty="0"/>
              <a:t>Göreve başlama tarihi :28.01.2023</a:t>
            </a:r>
          </a:p>
          <a:p>
            <a:pPr marL="0" indent="0">
              <a:buNone/>
            </a:pPr>
            <a:r>
              <a:rPr lang="tr-TR" sz="2000" dirty="0"/>
              <a:t>                                          </a:t>
            </a:r>
            <a:r>
              <a:rPr lang="tr-TR" sz="2000" b="1" dirty="0"/>
              <a:t>28.01.2024</a:t>
            </a:r>
          </a:p>
          <a:p>
            <a:pPr marL="0" indent="0">
              <a:buNone/>
            </a:pPr>
            <a:r>
              <a:rPr lang="tr-TR" sz="2000" b="1" dirty="0"/>
              <a:t>                                         15   10    --</a:t>
            </a:r>
          </a:p>
          <a:p>
            <a:pPr marL="0" indent="0">
              <a:buNone/>
            </a:pPr>
            <a:r>
              <a:rPr lang="tr-TR" sz="2000" b="1" dirty="0"/>
              <a:t>   Müteakip Terfi Tar:       13.03.2023</a:t>
            </a:r>
          </a:p>
        </p:txBody>
      </p:sp>
      <p:sp>
        <p:nvSpPr>
          <p:cNvPr id="5" name="İçerik Yer Tutucusu 4">
            <a:extLst>
              <a:ext uri="{FF2B5EF4-FFF2-40B4-BE49-F238E27FC236}">
                <a16:creationId xmlns:a16="http://schemas.microsoft.com/office/drawing/2014/main" id="{AECF79EB-A620-8A92-C9A9-F622B838ECA5}"/>
              </a:ext>
            </a:extLst>
          </p:cNvPr>
          <p:cNvSpPr>
            <a:spLocks noGrp="1"/>
          </p:cNvSpPr>
          <p:nvPr>
            <p:ph sz="half" idx="2"/>
          </p:nvPr>
        </p:nvSpPr>
        <p:spPr>
          <a:xfrm>
            <a:off x="6296169" y="1569493"/>
            <a:ext cx="5208442" cy="5022376"/>
          </a:xfrm>
        </p:spPr>
        <p:style>
          <a:lnRef idx="1">
            <a:schemeClr val="accent6"/>
          </a:lnRef>
          <a:fillRef idx="2">
            <a:schemeClr val="accent6"/>
          </a:fillRef>
          <a:effectRef idx="1">
            <a:schemeClr val="accent6"/>
          </a:effectRef>
          <a:fontRef idx="minor">
            <a:schemeClr val="dk1"/>
          </a:fontRef>
        </p:style>
        <p:txBody>
          <a:bodyPr>
            <a:normAutofit lnSpcReduction="10000"/>
          </a:bodyPr>
          <a:lstStyle/>
          <a:p>
            <a:r>
              <a:rPr lang="tr-TR" sz="2400" b="1" dirty="0">
                <a:solidFill>
                  <a:srgbClr val="0070C0"/>
                </a:solidFill>
              </a:rPr>
              <a:t>84. madde Örneği</a:t>
            </a:r>
          </a:p>
          <a:p>
            <a:r>
              <a:rPr lang="tr-TR" sz="2000" dirty="0"/>
              <a:t>Değerlendirme Tar.:  25.07.2022</a:t>
            </a:r>
          </a:p>
          <a:p>
            <a:r>
              <a:rPr lang="tr-TR" sz="2000" dirty="0"/>
              <a:t>Son terfi tarihi          :  10.03.2022</a:t>
            </a:r>
          </a:p>
          <a:p>
            <a:pPr marL="0" indent="0">
              <a:buNone/>
            </a:pPr>
            <a:r>
              <a:rPr lang="tr-TR" sz="2000" dirty="0"/>
              <a:t>                                         15 gün, 4 ay</a:t>
            </a:r>
          </a:p>
          <a:p>
            <a:pPr marL="0" indent="0">
              <a:buNone/>
            </a:pPr>
            <a:r>
              <a:rPr lang="tr-TR" sz="2000" dirty="0"/>
              <a:t>Terhis tarihi : 25.01.2023</a:t>
            </a:r>
          </a:p>
          <a:p>
            <a:pPr marL="0" indent="0">
              <a:buNone/>
            </a:pPr>
            <a:r>
              <a:rPr lang="tr-TR" sz="2000" dirty="0"/>
              <a:t>Duhul Tarihi: 25.07.2022</a:t>
            </a:r>
          </a:p>
          <a:p>
            <a:pPr marL="0" indent="0">
              <a:buNone/>
            </a:pPr>
            <a:r>
              <a:rPr lang="tr-TR" sz="2000" dirty="0"/>
              <a:t>                                  6 ay     </a:t>
            </a:r>
          </a:p>
          <a:p>
            <a:pPr marL="0" indent="0">
              <a:buNone/>
            </a:pPr>
            <a:r>
              <a:rPr lang="tr-TR" sz="2000" dirty="0"/>
              <a:t>Değerlenecek Süre: 10 ay, 15 gün   </a:t>
            </a:r>
          </a:p>
          <a:p>
            <a:pPr marL="0" indent="0">
              <a:buNone/>
            </a:pPr>
            <a:endParaRPr lang="tr-TR" sz="2000" dirty="0"/>
          </a:p>
          <a:p>
            <a:pPr marL="0" indent="0">
              <a:buNone/>
            </a:pPr>
            <a:r>
              <a:rPr lang="tr-TR" sz="2000" b="1" dirty="0"/>
              <a:t>                                            25.07.2023</a:t>
            </a:r>
          </a:p>
          <a:p>
            <a:pPr marL="0" indent="0">
              <a:buNone/>
            </a:pPr>
            <a:r>
              <a:rPr lang="tr-TR" sz="2000" b="1" dirty="0"/>
              <a:t>                                            15  10                      </a:t>
            </a:r>
          </a:p>
          <a:p>
            <a:r>
              <a:rPr lang="tr-TR" sz="2000" b="1" dirty="0"/>
              <a:t>Müteakip Terfi Tar.:      10.03.2023                                  </a:t>
            </a:r>
          </a:p>
        </p:txBody>
      </p:sp>
      <p:cxnSp>
        <p:nvCxnSpPr>
          <p:cNvPr id="9" name="Düz Bağlayıcı 8">
            <a:extLst>
              <a:ext uri="{FF2B5EF4-FFF2-40B4-BE49-F238E27FC236}">
                <a16:creationId xmlns:a16="http://schemas.microsoft.com/office/drawing/2014/main" id="{15F5D08C-294B-22EE-3B9E-1024C76AF901}"/>
              </a:ext>
            </a:extLst>
          </p:cNvPr>
          <p:cNvCxnSpPr/>
          <p:nvPr/>
        </p:nvCxnSpPr>
        <p:spPr>
          <a:xfrm>
            <a:off x="2972939" y="5939151"/>
            <a:ext cx="23064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Düz Bağlayıcı 9">
            <a:extLst>
              <a:ext uri="{FF2B5EF4-FFF2-40B4-BE49-F238E27FC236}">
                <a16:creationId xmlns:a16="http://schemas.microsoft.com/office/drawing/2014/main" id="{2011E663-DF18-CE42-B834-8366B94181E5}"/>
              </a:ext>
            </a:extLst>
          </p:cNvPr>
          <p:cNvCxnSpPr/>
          <p:nvPr/>
        </p:nvCxnSpPr>
        <p:spPr>
          <a:xfrm>
            <a:off x="8597451" y="5939151"/>
            <a:ext cx="230647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55268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D6517E1-2B11-CEBF-A4E8-DE4DC7CDAAB2}"/>
              </a:ext>
            </a:extLst>
          </p:cNvPr>
          <p:cNvSpPr>
            <a:spLocks noGrp="1"/>
          </p:cNvSpPr>
          <p:nvPr>
            <p:ph type="title"/>
          </p:nvPr>
        </p:nvSpPr>
        <p:spPr>
          <a:xfrm>
            <a:off x="1894788" y="624110"/>
            <a:ext cx="9803875" cy="661765"/>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rmAutofit fontScale="90000"/>
          </a:bodyPr>
          <a:lstStyle/>
          <a:p>
            <a:pPr algn="ctr"/>
            <a:r>
              <a:rPr lang="tr-TR" sz="2200" b="1" dirty="0">
                <a:latin typeface="Calibri" panose="020F0502020204030204" pitchFamily="34" charset="0"/>
                <a:cs typeface="Calibri" panose="020F0502020204030204" pitchFamily="34" charset="0"/>
              </a:rPr>
              <a:t>DEVLET MEMURLARININ KAZANILMIŞ HAK AYLIK DERECE VE KADEMELERİNİN, ÖĞRENİM VE KADRO ŞARTI ARANMADAN BİR ÜST DERECEYE YÜKSELTİLMESİ: </a:t>
            </a:r>
            <a:br>
              <a:rPr lang="tr-TR" sz="2200" b="1" dirty="0">
                <a:latin typeface="Calibri" panose="020F0502020204030204" pitchFamily="34" charset="0"/>
                <a:cs typeface="Calibri" panose="020F0502020204030204" pitchFamily="34" charset="0"/>
              </a:rPr>
            </a:br>
            <a:endParaRPr lang="tr-TR" b="1" dirty="0">
              <a:solidFill>
                <a:schemeClr val="tx1"/>
              </a:solidFill>
            </a:endParaRPr>
          </a:p>
        </p:txBody>
      </p:sp>
      <p:sp>
        <p:nvSpPr>
          <p:cNvPr id="3" name="İçerik Yer Tutucusu 2">
            <a:extLst>
              <a:ext uri="{FF2B5EF4-FFF2-40B4-BE49-F238E27FC236}">
                <a16:creationId xmlns:a16="http://schemas.microsoft.com/office/drawing/2014/main" id="{E0F94A23-F21C-F5F8-999A-7E408A3FC39A}"/>
              </a:ext>
            </a:extLst>
          </p:cNvPr>
          <p:cNvSpPr>
            <a:spLocks noGrp="1"/>
          </p:cNvSpPr>
          <p:nvPr>
            <p:ph idx="1"/>
          </p:nvPr>
        </p:nvSpPr>
        <p:spPr>
          <a:xfrm>
            <a:off x="1781175" y="1609725"/>
            <a:ext cx="9723438" cy="4581525"/>
          </a:xfrm>
        </p:spPr>
        <p:txBody>
          <a:bodyPr>
            <a:noAutofit/>
          </a:bodyPr>
          <a:lstStyle/>
          <a:p>
            <a:pPr marL="0" indent="0">
              <a:buNone/>
            </a:pPr>
            <a:r>
              <a:rPr lang="tr-TR" sz="1400" dirty="0">
                <a:latin typeface="Arial" panose="020B0604020202020204" pitchFamily="34" charset="0"/>
                <a:cs typeface="Arial" panose="020B0604020202020204" pitchFamily="34" charset="0"/>
              </a:rPr>
              <a:t>  Devlet memurlarının kazanılmış hak derece ve kademelerinin kadro ve öğrenim durumu şartına bağlı olmadan kanun veya kanun hükmünde kararnamelerle 1 derece yükseltilmesi sağlanmıştır. Bu çerçevede; </a:t>
            </a:r>
          </a:p>
          <a:p>
            <a:pPr marL="0" indent="0">
              <a:buNone/>
            </a:pPr>
            <a:r>
              <a:rPr lang="tr-TR" sz="1400" dirty="0">
                <a:latin typeface="Arial" panose="020B0604020202020204" pitchFamily="34" charset="0"/>
                <a:cs typeface="Arial" panose="020B0604020202020204" pitchFamily="34" charset="0"/>
              </a:rPr>
              <a:t>• 01.03.1979 tarihinde fiilen memuriyette olanlara veya memurken askere giden, ücretsiz izine ayrılan personele göreve başlayış tarihinden geçerli olmak üzere 20.02.1979 tarih ve 2182 sayılı Kanun uyarınca 1 derece verilir. </a:t>
            </a:r>
          </a:p>
          <a:p>
            <a:pPr marL="0" indent="0">
              <a:buNone/>
            </a:pPr>
            <a:r>
              <a:rPr lang="tr-TR" sz="1400" dirty="0">
                <a:latin typeface="Arial" panose="020B0604020202020204" pitchFamily="34" charset="0"/>
                <a:cs typeface="Arial" panose="020B0604020202020204" pitchFamily="34" charset="0"/>
              </a:rPr>
              <a:t>• 15.10.1991 tarihinde fiilen memuriyette olanlara veya memurken askere giden, ücretsiz izne ayrılan personele göreve başlayış tarihinden geçerli olmak üzere 22.09.1991 tarih ve 458 sayılı K.H.K. uyarınca 1 derece verilir. </a:t>
            </a:r>
          </a:p>
          <a:p>
            <a:pPr marL="0" indent="0">
              <a:buNone/>
            </a:pPr>
            <a:r>
              <a:rPr lang="tr-TR" sz="1400" dirty="0">
                <a:latin typeface="Arial" panose="020B0604020202020204" pitchFamily="34" charset="0"/>
                <a:cs typeface="Arial" panose="020B0604020202020204" pitchFamily="34" charset="0"/>
              </a:rPr>
              <a:t>• 15.01.2005 tarihinde fiilen memuriyette olanlara veya memurken askere giden, ücretsiz izne ayrılan personele göreve başlayış tarihinden geçerli olmak üzere 02.02.2005 tarih ve 5289 sayılı kanun uyarınca 1 derece verilir. </a:t>
            </a:r>
            <a:endParaRPr lang="tr-TR" sz="1400" b="1" dirty="0">
              <a:solidFill>
                <a:srgbClr val="0070C0"/>
              </a:solidFill>
              <a:latin typeface="Arial" panose="020B0604020202020204" pitchFamily="34" charset="0"/>
              <a:cs typeface="Arial" panose="020B0604020202020204" pitchFamily="34" charset="0"/>
            </a:endParaRPr>
          </a:p>
          <a:p>
            <a:pPr marL="0" indent="0">
              <a:buNone/>
            </a:pPr>
            <a:endParaRPr lang="tr-TR" sz="1400" b="1" dirty="0">
              <a:solidFill>
                <a:srgbClr val="0070C0"/>
              </a:solidFill>
              <a:latin typeface="Arial" panose="020B0604020202020204" pitchFamily="34" charset="0"/>
              <a:cs typeface="Arial" panose="020B0604020202020204" pitchFamily="34" charset="0"/>
            </a:endParaRPr>
          </a:p>
          <a:p>
            <a:pPr marL="0" indent="0">
              <a:buNone/>
            </a:pPr>
            <a:r>
              <a:rPr lang="tr-TR" sz="1400" b="1" dirty="0">
                <a:solidFill>
                  <a:srgbClr val="0070C0"/>
                </a:solidFill>
                <a:latin typeface="Arial" panose="020B0604020202020204" pitchFamily="34" charset="0"/>
                <a:cs typeface="Arial" panose="020B0604020202020204" pitchFamily="34" charset="0"/>
              </a:rPr>
              <a:t>Memura 1 derece verildiği tarihler kanunlar:</a:t>
            </a:r>
          </a:p>
          <a:p>
            <a:r>
              <a:rPr lang="tr-TR" sz="1400" dirty="0">
                <a:latin typeface="Arial" panose="020B0604020202020204" pitchFamily="34" charset="0"/>
                <a:cs typeface="Arial" panose="020B0604020202020204" pitchFamily="34" charset="0"/>
              </a:rPr>
              <a:t>01/03/1979 tarihi itibarıyla uygulanan 2182 sayılı Kanun, </a:t>
            </a:r>
          </a:p>
          <a:p>
            <a:r>
              <a:rPr lang="tr-TR" sz="1400" dirty="0">
                <a:latin typeface="Arial" panose="020B0604020202020204" pitchFamily="34" charset="0"/>
                <a:cs typeface="Arial" panose="020B0604020202020204" pitchFamily="34" charset="0"/>
              </a:rPr>
              <a:t>15.10.1991 tarihi itibarıyla uygulanan 458 sayılı Kanun Hükmünde Kararname,</a:t>
            </a:r>
          </a:p>
          <a:p>
            <a:r>
              <a:rPr lang="tr-TR" sz="1400" dirty="0">
                <a:latin typeface="Arial" panose="020B0604020202020204" pitchFamily="34" charset="0"/>
                <a:cs typeface="Arial" panose="020B0604020202020204" pitchFamily="34" charset="0"/>
              </a:rPr>
              <a:t> 15.01.2005 tarihi itibarıyla uygulanan 5289 sayılı Kanun </a:t>
            </a:r>
          </a:p>
          <a:p>
            <a:r>
              <a:rPr lang="tr-TR" sz="1400" dirty="0">
                <a:latin typeface="Arial" panose="020B0604020202020204" pitchFamily="34" charset="0"/>
                <a:cs typeface="Arial" panose="020B0604020202020204" pitchFamily="34" charset="0"/>
              </a:rPr>
              <a:t> 15.01.2016 tarihi itibarıyla uygulanan 3 üncü Dönem Toplu Sözleşmenin 28 inci maddesi</a:t>
            </a:r>
          </a:p>
        </p:txBody>
      </p:sp>
    </p:spTree>
    <p:extLst>
      <p:ext uri="{BB962C8B-B14F-4D97-AF65-F5344CB8AC3E}">
        <p14:creationId xmlns:p14="http://schemas.microsoft.com/office/powerpoint/2010/main" val="249706741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7964C99-0743-4BF6-32DE-C836414B559E}"/>
              </a:ext>
            </a:extLst>
          </p:cNvPr>
          <p:cNvSpPr>
            <a:spLocks noGrp="1"/>
          </p:cNvSpPr>
          <p:nvPr>
            <p:ph idx="1"/>
          </p:nvPr>
        </p:nvSpPr>
        <p:spPr>
          <a:xfrm>
            <a:off x="1657350" y="1583140"/>
            <a:ext cx="9847262" cy="5069850"/>
          </a:xfrm>
        </p:spPr>
        <p:txBody>
          <a:bodyPr>
            <a:normAutofit lnSpcReduction="10000"/>
          </a:bodyPr>
          <a:lstStyle/>
          <a:p>
            <a:pPr algn="just"/>
            <a:r>
              <a:rPr lang="tr-TR" dirty="0"/>
              <a:t>Memuriyetten önce öğrenimine uygun mesleki faaliyette bulunup, sonradan memuriyete girenlerin 657 sayılı Kanunun 36-C/1, C/2 ve C/3  fıkraları gereğince mesleki faaliyette geçen sürelerinin değerlendirilmesine esas olacak belgelerin teslim alınması sırasında mutlaka geçerli ve mesleki olarak çalıştığını gösteren  belgelerin Personel Genel Müdürlüğümüze  gönderilmesi,</a:t>
            </a:r>
          </a:p>
          <a:p>
            <a:pPr algn="just"/>
            <a:r>
              <a:rPr lang="tr-TR" dirty="0"/>
              <a:t> Aynı zamanda mesleki faaliyete esas olacak Sosyal Güvenlik Kurumundan alınacak (çalıştığı yer, tarih ve prim ödeme gün sayılarını ile meslek kodunu gösterir) belge ile kurum ve kuruluşlardan alınan mesleki faaliyet belgesi aslının veya tasdikli suretlerinin birlikte gönderilmesi, </a:t>
            </a:r>
          </a:p>
          <a:p>
            <a:pPr algn="just"/>
            <a:r>
              <a:rPr lang="tr-TR" dirty="0"/>
              <a:t>Mahalli personelin tüm özlük işlemleri mahallinden yapılması nedeniyle intibak veya terfi ile ilgili belgelerin işlem yapılması amacıyla Personel Genel Müdürlüğüne gönderilmemesi, bu gibi işlemlerin ilgili birimlerce yapılarak  personel genel müdürlüğüne sadece bilgi amaçlı yapılan işlemlerle ilgili belgelerin birer suretlerinin gönderilmesi </a:t>
            </a:r>
          </a:p>
          <a:p>
            <a:pPr algn="just"/>
            <a:r>
              <a:rPr lang="tr-TR" sz="1800" dirty="0"/>
              <a:t>Personel Bilgi  ve Yönetim Sistemi üzerinden yapılan  derece,  kademe. Öncelikli yöre kademeleri ile 8 yılda bir kademe  ilerlemelerine dair onayların bir suretlerinin  Personel Genel Müdürlüğüne gönderilmesi,</a:t>
            </a:r>
          </a:p>
          <a:p>
            <a:pPr algn="just">
              <a:buNone/>
            </a:pPr>
            <a:endParaRPr lang="tr-TR" sz="1800" dirty="0"/>
          </a:p>
          <a:p>
            <a:endParaRPr lang="tr-TR" dirty="0"/>
          </a:p>
        </p:txBody>
      </p:sp>
      <p:sp>
        <p:nvSpPr>
          <p:cNvPr id="6" name="Başlık 1">
            <a:extLst>
              <a:ext uri="{FF2B5EF4-FFF2-40B4-BE49-F238E27FC236}">
                <a16:creationId xmlns:a16="http://schemas.microsoft.com/office/drawing/2014/main" id="{9A54219A-066D-4C68-0265-29BFD879A3B6}"/>
              </a:ext>
            </a:extLst>
          </p:cNvPr>
          <p:cNvSpPr>
            <a:spLocks noGrp="1"/>
          </p:cNvSpPr>
          <p:nvPr>
            <p:ph type="title"/>
          </p:nvPr>
        </p:nvSpPr>
        <p:spPr>
          <a:xfrm>
            <a:off x="1685926" y="354843"/>
            <a:ext cx="9682660" cy="914400"/>
          </a:xfr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r>
              <a:rPr lang="tr-TR" sz="2400" b="1" dirty="0">
                <a:solidFill>
                  <a:schemeClr val="bg1"/>
                </a:solidFill>
              </a:rPr>
              <a:t>Personelin Özlük İşlerini Yürüten İl Müdürlükleri, Kuruluş ve Bölge Müdürlüklerimizin Özen Göstermesi Gereken Hususlar</a:t>
            </a:r>
          </a:p>
        </p:txBody>
      </p:sp>
    </p:spTree>
    <p:extLst>
      <p:ext uri="{BB962C8B-B14F-4D97-AF65-F5344CB8AC3E}">
        <p14:creationId xmlns:p14="http://schemas.microsoft.com/office/powerpoint/2010/main" val="248697586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588D8C6-1BF3-6775-85E8-85C499C738A7}"/>
              </a:ext>
            </a:extLst>
          </p:cNvPr>
          <p:cNvSpPr>
            <a:spLocks noGrp="1"/>
          </p:cNvSpPr>
          <p:nvPr>
            <p:ph idx="1"/>
          </p:nvPr>
        </p:nvSpPr>
        <p:spPr>
          <a:xfrm>
            <a:off x="1685925" y="1569493"/>
            <a:ext cx="9818687" cy="5117057"/>
          </a:xfrm>
        </p:spPr>
        <p:txBody>
          <a:bodyPr>
            <a:normAutofit/>
          </a:bodyPr>
          <a:lstStyle/>
          <a:p>
            <a:r>
              <a:rPr lang="tr-TR" dirty="0"/>
              <a:t>Alınan personel dilekçelerindeki taleplere göre gerekirse ilave gerekli belgelerinin temin ettirilerek dilekçeye ek olarak gönderilmesi</a:t>
            </a:r>
          </a:p>
          <a:p>
            <a:r>
              <a:rPr lang="tr-TR" dirty="0"/>
              <a:t>Askere gitmek üzere aylıksız izinli olarak görevinden ayrılan ve askerlik dönüşü görevine başlayan personelin askere gitmek üzere görevinden ayrılış Olur’u ile asker dönüşü görevine başlayış Olur’larının ve terhis belgelerinin zamanında Personel Genel Müdürlüğüne gönderilmesi,</a:t>
            </a:r>
          </a:p>
          <a:p>
            <a:r>
              <a:rPr lang="tr-TR" dirty="0"/>
              <a:t>Personelin özlük kayıtlarında ‘En son aldığı 8 yıl </a:t>
            </a:r>
            <a:r>
              <a:rPr lang="tr-TR" dirty="0" err="1"/>
              <a:t>terfisi</a:t>
            </a:r>
            <a:r>
              <a:rPr lang="tr-TR" dirty="0"/>
              <a:t>’ hanesini güncel tutulması</a:t>
            </a:r>
          </a:p>
          <a:p>
            <a:endParaRPr lang="tr-TR" dirty="0"/>
          </a:p>
          <a:p>
            <a:endParaRPr lang="tr-TR" dirty="0"/>
          </a:p>
        </p:txBody>
      </p:sp>
      <p:sp>
        <p:nvSpPr>
          <p:cNvPr id="4" name="Başlık 1">
            <a:extLst>
              <a:ext uri="{FF2B5EF4-FFF2-40B4-BE49-F238E27FC236}">
                <a16:creationId xmlns:a16="http://schemas.microsoft.com/office/drawing/2014/main" id="{D980E535-9312-3FD0-30C5-68CD59D6A353}"/>
              </a:ext>
            </a:extLst>
          </p:cNvPr>
          <p:cNvSpPr>
            <a:spLocks noGrp="1"/>
          </p:cNvSpPr>
          <p:nvPr>
            <p:ph type="title"/>
          </p:nvPr>
        </p:nvSpPr>
        <p:spPr>
          <a:xfrm>
            <a:off x="1685926" y="354843"/>
            <a:ext cx="9682660" cy="914400"/>
          </a:xfr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r>
              <a:rPr lang="tr-TR" sz="2400" b="1" dirty="0">
                <a:solidFill>
                  <a:schemeClr val="bg1"/>
                </a:solidFill>
              </a:rPr>
              <a:t>Personelin Özlük İşlerini Yürüten İl Müdürlükleri, Kuruluş ve Bölge Müdürlüklerimizin Özen Göstermesi Gereken Hususlar</a:t>
            </a:r>
          </a:p>
        </p:txBody>
      </p:sp>
    </p:spTree>
    <p:extLst>
      <p:ext uri="{BB962C8B-B14F-4D97-AF65-F5344CB8AC3E}">
        <p14:creationId xmlns:p14="http://schemas.microsoft.com/office/powerpoint/2010/main" val="328072104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gradFill rotWithShape="1">
          <a:gsLst>
            <a:gs pos="47000">
              <a:schemeClr val="bg1">
                <a:lumMod val="95000"/>
              </a:schemeClr>
            </a:gs>
            <a:gs pos="61000">
              <a:schemeClr val="accent5">
                <a:lumMod val="60000"/>
                <a:lumOff val="40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rot="906318">
            <a:off x="2837718" y="842019"/>
            <a:ext cx="7350370" cy="4384430"/>
          </a:xfrm>
          <a:blipFill>
            <a:blip r:embed="rId2"/>
            <a:stretch>
              <a:fillRect/>
            </a:stretch>
          </a:blip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coolSlant"/>
            <a:bevelB prst="softRound"/>
          </a:sp3d>
        </p:spPr>
        <p:txBody>
          <a:bodyPr>
            <a:normAutofit/>
            <a:scene3d>
              <a:camera prst="orthographicFront"/>
              <a:lightRig rig="soft" dir="t">
                <a:rot lat="0" lon="0" rev="15600000"/>
              </a:lightRig>
            </a:scene3d>
            <a:sp3d extrusionH="57150" prstMaterial="softEdge">
              <a:bevelT w="25400" h="38100"/>
            </a:sp3d>
          </a:bodyPr>
          <a:lstStyle/>
          <a:p>
            <a:pPr algn="ctr"/>
            <a:r>
              <a:rPr lang="tr-TR" sz="4400" b="1" dirty="0" smtClean="0">
                <a:ln/>
                <a:solidFill>
                  <a:schemeClr val="accent4"/>
                </a:solidFill>
              </a:rPr>
              <a:t/>
            </a:r>
            <a:br>
              <a:rPr lang="tr-TR" sz="4400" b="1" dirty="0" smtClean="0">
                <a:ln/>
                <a:solidFill>
                  <a:schemeClr val="accent4"/>
                </a:solidFill>
              </a:rPr>
            </a:br>
            <a:r>
              <a:rPr lang="tr-TR" sz="4400" b="1" dirty="0" smtClean="0">
                <a:ln/>
                <a:solidFill>
                  <a:schemeClr val="accent4"/>
                </a:solidFill>
              </a:rPr>
              <a:t/>
            </a:r>
            <a:br>
              <a:rPr lang="tr-TR" sz="4400" b="1" dirty="0" smtClean="0">
                <a:ln/>
                <a:solidFill>
                  <a:schemeClr val="accent4"/>
                </a:solidFill>
              </a:rPr>
            </a:br>
            <a:r>
              <a:rPr lang="tr-TR" sz="4400" b="1" dirty="0" smtClean="0">
                <a:ln/>
                <a:solidFill>
                  <a:schemeClr val="accent4"/>
                </a:solidFill>
              </a:rPr>
              <a:t>KATILDIĞINIZ İÇİN TEŞEKKÜRLER</a:t>
            </a:r>
            <a:endParaRPr lang="tr-TR" sz="4400" b="1" dirty="0">
              <a:ln/>
              <a:solidFill>
                <a:schemeClr val="accent4"/>
              </a:solidFill>
            </a:endParaRPr>
          </a:p>
        </p:txBody>
      </p:sp>
      <p:sp>
        <p:nvSpPr>
          <p:cNvPr id="10" name="Unvan 1"/>
          <p:cNvSpPr txBox="1">
            <a:spLocks/>
          </p:cNvSpPr>
          <p:nvPr/>
        </p:nvSpPr>
        <p:spPr>
          <a:xfrm>
            <a:off x="3165231" y="397711"/>
            <a:ext cx="5978769" cy="106767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r>
              <a:rPr lang="tr-TR" sz="1600" b="1" dirty="0" smtClean="0">
                <a:solidFill>
                  <a:schemeClr val="tx1">
                    <a:lumMod val="65000"/>
                    <a:lumOff val="35000"/>
                  </a:schemeClr>
                </a:solidFill>
              </a:rPr>
              <a:t>T.C.</a:t>
            </a:r>
            <a:br>
              <a:rPr lang="tr-TR" sz="1600" b="1" dirty="0" smtClean="0">
                <a:solidFill>
                  <a:schemeClr val="tx1">
                    <a:lumMod val="65000"/>
                    <a:lumOff val="35000"/>
                  </a:schemeClr>
                </a:solidFill>
              </a:rPr>
            </a:br>
            <a:r>
              <a:rPr lang="tr-TR" sz="1600" b="1" dirty="0" smtClean="0">
                <a:solidFill>
                  <a:schemeClr val="tx1">
                    <a:lumMod val="65000"/>
                    <a:lumOff val="35000"/>
                  </a:schemeClr>
                </a:solidFill>
              </a:rPr>
              <a:t>TARIM ve ORMAN BAKANLIĞI</a:t>
            </a:r>
            <a:br>
              <a:rPr lang="tr-TR" sz="1600" b="1" dirty="0" smtClean="0">
                <a:solidFill>
                  <a:schemeClr val="tx1">
                    <a:lumMod val="65000"/>
                    <a:lumOff val="35000"/>
                  </a:schemeClr>
                </a:solidFill>
              </a:rPr>
            </a:br>
            <a:r>
              <a:rPr lang="tr-TR" sz="1600" b="1" dirty="0" smtClean="0">
                <a:solidFill>
                  <a:schemeClr val="tx1">
                    <a:lumMod val="65000"/>
                    <a:lumOff val="35000"/>
                  </a:schemeClr>
                </a:solidFill>
              </a:rPr>
              <a:t>Personel Genel Müdürlüğü</a:t>
            </a:r>
            <a:br>
              <a:rPr lang="tr-TR" sz="1600" b="1" dirty="0" smtClean="0">
                <a:solidFill>
                  <a:schemeClr val="tx1">
                    <a:lumMod val="65000"/>
                    <a:lumOff val="35000"/>
                  </a:schemeClr>
                </a:solidFill>
              </a:rPr>
            </a:br>
            <a:r>
              <a:rPr lang="tr-TR" sz="2400" b="1" dirty="0" smtClean="0">
                <a:solidFill>
                  <a:schemeClr val="tx1">
                    <a:lumMod val="65000"/>
                    <a:lumOff val="35000"/>
                  </a:schemeClr>
                </a:solidFill>
              </a:rPr>
              <a:t>Kadro ve Terfi İşlemleri Daire Başkanlığı</a:t>
            </a:r>
            <a:endParaRPr lang="tr-TR" sz="2400" b="1" dirty="0">
              <a:solidFill>
                <a:schemeClr val="tx1">
                  <a:lumMod val="65000"/>
                  <a:lumOff val="35000"/>
                </a:schemeClr>
              </a:solidFill>
            </a:endParaRPr>
          </a:p>
        </p:txBody>
      </p:sp>
      <p:sp>
        <p:nvSpPr>
          <p:cNvPr id="3" name="Akış Çizelgesi: Delikli Teyp 2"/>
          <p:cNvSpPr/>
          <p:nvPr/>
        </p:nvSpPr>
        <p:spPr>
          <a:xfrm>
            <a:off x="5857876" y="5200651"/>
            <a:ext cx="6000750" cy="1343024"/>
          </a:xfrm>
          <a:prstGeom prst="flowChartPunchedTap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Niyazi SÖNMEZ (Programcı)</a:t>
            </a:r>
          </a:p>
          <a:p>
            <a:pPr algn="ctr"/>
            <a:r>
              <a:rPr lang="tr-TR" sz="1200" i="1" dirty="0" smtClean="0">
                <a:ln w="0">
                  <a:solidFill>
                    <a:schemeClr val="bg1"/>
                  </a:solidFill>
                </a:ln>
                <a:blipFill>
                  <a:blip r:embed="rId3"/>
                  <a:tile tx="0" ty="0" sx="100000" sy="100000" flip="none" algn="tl"/>
                </a:blipFill>
                <a:effectLst>
                  <a:outerShdw blurRad="60007" dist="310007" dir="7680000" sy="30000" kx="1300200" algn="ctr" rotWithShape="0">
                    <a:prstClr val="black">
                      <a:alpha val="32000"/>
                    </a:prstClr>
                  </a:outerShdw>
                </a:effectLst>
              </a:rPr>
              <a:t>Taşra Teknik, Sağlık ve Diğer Hizmet Sınıfları Çalışma Grubu Kısım Sorumlusu</a:t>
            </a:r>
            <a:endParaRPr lang="tr-TR" sz="1200" i="1" dirty="0">
              <a:ln w="0">
                <a:solidFill>
                  <a:schemeClr val="bg1"/>
                </a:solidFill>
              </a:ln>
              <a:blipFill>
                <a:blip r:embed="rId3"/>
                <a:tile tx="0" ty="0" sx="100000" sy="100000" flip="none" algn="tl"/>
              </a:blip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343572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4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19794" y="1496291"/>
            <a:ext cx="10045337" cy="4251366"/>
          </a:xfrm>
        </p:spPr>
        <p:txBody>
          <a:bodyPr>
            <a:normAutofit/>
          </a:bodyPr>
          <a:lstStyle/>
          <a:p>
            <a:pPr marL="0" indent="0" algn="just">
              <a:buNone/>
            </a:pPr>
            <a:r>
              <a:rPr lang="tr-TR" sz="2000" b="1" i="1" dirty="0">
                <a:solidFill>
                  <a:schemeClr val="accent1"/>
                </a:solidFill>
                <a:cs typeface="Segoe UI" panose="020B0502040204020203" pitchFamily="34" charset="0"/>
              </a:rPr>
              <a:t>V-</a:t>
            </a:r>
            <a:r>
              <a:rPr lang="tr-TR" sz="2000" i="1" dirty="0">
                <a:cs typeface="Segoe UI" panose="020B0502040204020203" pitchFamily="34" charset="0"/>
              </a:rPr>
              <a:t>Yardımcı hizmetler sınıfı, kurumlarda her türlü yazı ve dosya dağıtmak ve toplamak, müracaat sahiplerini karşılamak ve yol göstermek; hizmet yerlerini temizleme, aydınlatma ve ısıtma işlerinde çalışmak veya basit iklim rasatlarını yapmak; ilaçlama yapmak veya yaptırmak veya tedavi kurumlarında hastaların ve hastanelerin temizliği ve basit bakımı ile ilgili hizmetleri yapmak veya kurumlarda koruma ve muhafaza hizmetleri gibi ana hizmetlere yardımcı mahiyetteki görevlerde her kurumun özel bünyesine göre ve yine bu mahiyette olmak üzere ihdasına lüzum gördüğü yardımcı hizmetleri ifa ile görevli bulunanlardan 4 üncü maddenin (D) bendinde tanımlananların dışında kalanları kapsar.</a:t>
            </a:r>
          </a:p>
        </p:txBody>
      </p:sp>
      <p:sp>
        <p:nvSpPr>
          <p:cNvPr id="6" name="Unvan 1">
            <a:extLst>
              <a:ext uri="{FF2B5EF4-FFF2-40B4-BE49-F238E27FC236}">
                <a16:creationId xmlns:a16="http://schemas.microsoft.com/office/drawing/2014/main" id="{DB60E7B6-4493-73F6-25F5-5ED6C6D6BEF4}"/>
              </a:ext>
            </a:extLst>
          </p:cNvPr>
          <p:cNvSpPr>
            <a:spLocks noGrp="1"/>
          </p:cNvSpPr>
          <p:nvPr>
            <p:ph type="title"/>
          </p:nvPr>
        </p:nvSpPr>
        <p:spPr>
          <a:xfrm>
            <a:off x="2592926" y="685800"/>
            <a:ext cx="6579649" cy="610737"/>
          </a:xfrm>
        </p:spPr>
        <p:style>
          <a:lnRef idx="0">
            <a:schemeClr val="accent3"/>
          </a:lnRef>
          <a:fillRef idx="3">
            <a:schemeClr val="accent3"/>
          </a:fillRef>
          <a:effectRef idx="3">
            <a:schemeClr val="accent3"/>
          </a:effectRef>
          <a:fontRef idx="minor">
            <a:schemeClr val="lt1"/>
          </a:fontRef>
        </p:style>
        <p:txBody>
          <a:bodyPr>
            <a:noAutofit/>
          </a:bodyPr>
          <a:lstStyle/>
          <a:p>
            <a:pPr algn="ctr"/>
            <a:r>
              <a:rPr lang="tr-TR" sz="3200" b="1" dirty="0">
                <a:solidFill>
                  <a:schemeClr val="bg1"/>
                </a:solidFill>
              </a:rPr>
              <a:t>YARDIMCI HİZMETLER SINIFI</a:t>
            </a:r>
          </a:p>
        </p:txBody>
      </p:sp>
    </p:spTree>
    <p:extLst>
      <p:ext uri="{BB962C8B-B14F-4D97-AF65-F5344CB8AC3E}">
        <p14:creationId xmlns:p14="http://schemas.microsoft.com/office/powerpoint/2010/main" val="3140166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03163" y="700755"/>
            <a:ext cx="8673982" cy="1264778"/>
          </a:xfrm>
        </p:spPr>
        <p:txBody>
          <a:bodyPr>
            <a:noAutofit/>
          </a:bodyPr>
          <a:lstStyle/>
          <a:p>
            <a:r>
              <a:rPr lang="tr-TR" sz="2800" b="1" dirty="0"/>
              <a:t>  </a:t>
            </a:r>
            <a:r>
              <a:rPr lang="tr-TR" sz="3200" b="1" dirty="0">
                <a:solidFill>
                  <a:srgbClr val="0070C0"/>
                </a:solidFill>
              </a:rPr>
              <a:t>ORTAK HÜKÜMLER</a:t>
            </a:r>
            <a:r>
              <a:rPr lang="tr-TR" sz="2800" b="1" dirty="0"/>
              <a:t/>
            </a:r>
            <a:br>
              <a:rPr lang="tr-TR" sz="2800" b="1" dirty="0"/>
            </a:br>
            <a:r>
              <a:rPr lang="tr-TR" sz="1800" b="1" dirty="0"/>
              <a:t>A) Sınıfların öğrenim durumlarına göre giriş(başlangıç) derece ve kademesi ile yükselebilecek derece ve kademeleri aşağıdaki tabloda gösterilmiştir</a:t>
            </a:r>
            <a:r>
              <a:rPr lang="tr-TR" sz="2400" dirty="0"/>
              <a:t>. </a:t>
            </a:r>
          </a:p>
        </p:txBody>
      </p:sp>
      <p:sp>
        <p:nvSpPr>
          <p:cNvPr id="3" name="İçerik Yer Tutucusu 2"/>
          <p:cNvSpPr>
            <a:spLocks noGrp="1"/>
          </p:cNvSpPr>
          <p:nvPr>
            <p:ph idx="1"/>
          </p:nvPr>
        </p:nvSpPr>
        <p:spPr>
          <a:xfrm>
            <a:off x="1803162" y="2220686"/>
            <a:ext cx="9835843" cy="3816918"/>
          </a:xfrm>
        </p:spPr>
        <p:txBody>
          <a:bodyPr>
            <a:noAutofit/>
          </a:bodyPr>
          <a:lstStyle/>
          <a:p>
            <a:pPr marL="0" indent="0">
              <a:buNone/>
            </a:pPr>
            <a:r>
              <a:rPr lang="tr-TR" b="1" dirty="0"/>
              <a:t>                                                                                     </a:t>
            </a:r>
            <a:r>
              <a:rPr lang="tr-TR" sz="1400" b="1" dirty="0"/>
              <a:t>GİRİŞ                   YÜKSELEBİLECEK     </a:t>
            </a:r>
            <a:endParaRPr lang="tr-TR" b="1" dirty="0"/>
          </a:p>
          <a:p>
            <a:pPr marL="0" indent="0">
              <a:buNone/>
            </a:pPr>
            <a:r>
              <a:rPr lang="tr-TR" dirty="0"/>
              <a:t>ÖĞRENİM DURUMU                                             DERECE/KADEME  DERECE/KADEME </a:t>
            </a:r>
          </a:p>
          <a:p>
            <a:pPr marL="0" indent="0">
              <a:buNone/>
            </a:pPr>
            <a:r>
              <a:rPr lang="tr-TR" dirty="0"/>
              <a:t>İlkokulu bitirenler                                                   15          1            </a:t>
            </a:r>
            <a:r>
              <a:rPr lang="tr-TR" dirty="0">
                <a:solidFill>
                  <a:srgbClr val="FF0000"/>
                </a:solidFill>
              </a:rPr>
              <a:t>7  </a:t>
            </a:r>
            <a:r>
              <a:rPr lang="tr-TR" dirty="0"/>
              <a:t>             son</a:t>
            </a:r>
          </a:p>
          <a:p>
            <a:pPr marL="0" indent="0">
              <a:buNone/>
            </a:pPr>
            <a:r>
              <a:rPr lang="tr-TR" dirty="0"/>
              <a:t>Ortaokulu bitirenler                                              14          2            </a:t>
            </a:r>
            <a:r>
              <a:rPr lang="tr-TR" dirty="0">
                <a:solidFill>
                  <a:srgbClr val="FF0000"/>
                </a:solidFill>
              </a:rPr>
              <a:t>5</a:t>
            </a:r>
            <a:r>
              <a:rPr lang="tr-TR" dirty="0"/>
              <a:t>               son</a:t>
            </a:r>
          </a:p>
          <a:p>
            <a:pPr marL="0" indent="0">
              <a:buNone/>
            </a:pPr>
            <a:r>
              <a:rPr lang="tr-TR" dirty="0"/>
              <a:t>Ortaokul dengi mesleki veya Teknik öğrenim   14          3            </a:t>
            </a:r>
            <a:r>
              <a:rPr lang="tr-TR" dirty="0">
                <a:solidFill>
                  <a:srgbClr val="FF0000"/>
                </a:solidFill>
              </a:rPr>
              <a:t>5</a:t>
            </a:r>
            <a:r>
              <a:rPr lang="tr-TR" dirty="0"/>
              <a:t>               son</a:t>
            </a:r>
          </a:p>
          <a:p>
            <a:pPr marL="0" indent="0">
              <a:buNone/>
            </a:pPr>
            <a:r>
              <a:rPr lang="tr-TR" dirty="0"/>
              <a:t>Ortaokul üstü 1 yıl mesleki veya teknik </a:t>
            </a:r>
            <a:r>
              <a:rPr lang="tr-TR" dirty="0" err="1"/>
              <a:t>öğr</a:t>
            </a:r>
            <a:r>
              <a:rPr lang="tr-TR" dirty="0"/>
              <a:t>.       13          1            </a:t>
            </a:r>
            <a:r>
              <a:rPr lang="tr-TR" dirty="0">
                <a:solidFill>
                  <a:srgbClr val="FF0000"/>
                </a:solidFill>
              </a:rPr>
              <a:t>4 </a:t>
            </a:r>
            <a:r>
              <a:rPr lang="tr-TR" dirty="0"/>
              <a:t>              son  </a:t>
            </a:r>
          </a:p>
          <a:p>
            <a:pPr marL="0" indent="0">
              <a:buNone/>
            </a:pPr>
            <a:r>
              <a:rPr lang="tr-TR" dirty="0"/>
              <a:t>Ortaokul üstü 2 yıl  mesleki veya teknik </a:t>
            </a:r>
            <a:r>
              <a:rPr lang="tr-TR" dirty="0" err="1"/>
              <a:t>öğr</a:t>
            </a:r>
            <a:r>
              <a:rPr lang="tr-TR" dirty="0"/>
              <a:t>.      13          2            </a:t>
            </a:r>
            <a:r>
              <a:rPr lang="tr-TR" dirty="0">
                <a:solidFill>
                  <a:srgbClr val="FF0000"/>
                </a:solidFill>
              </a:rPr>
              <a:t>4</a:t>
            </a:r>
            <a:r>
              <a:rPr lang="tr-TR" dirty="0"/>
              <a:t>               son</a:t>
            </a:r>
          </a:p>
          <a:p>
            <a:pPr marL="0" indent="0">
              <a:buNone/>
            </a:pPr>
            <a:r>
              <a:rPr lang="tr-TR" dirty="0"/>
              <a:t>Liseyi bitirenler                                                       13          3            </a:t>
            </a:r>
            <a:r>
              <a:rPr lang="tr-TR" dirty="0">
                <a:solidFill>
                  <a:srgbClr val="FF0000"/>
                </a:solidFill>
              </a:rPr>
              <a:t>3  </a:t>
            </a:r>
            <a:r>
              <a:rPr lang="tr-TR" dirty="0"/>
              <a:t>            son        </a:t>
            </a:r>
          </a:p>
          <a:p>
            <a:pPr marL="0" indent="0">
              <a:buNone/>
            </a:pPr>
            <a:r>
              <a:rPr lang="tr-TR" dirty="0"/>
              <a:t>Lise dengi mesleki veya teknik öğrenimi </a:t>
            </a:r>
          </a:p>
          <a:p>
            <a:pPr marL="0" indent="0">
              <a:buNone/>
            </a:pPr>
            <a:r>
              <a:rPr lang="tr-TR" dirty="0"/>
              <a:t>bitirenler                                                                 12          2            </a:t>
            </a:r>
            <a:r>
              <a:rPr lang="tr-TR" dirty="0">
                <a:solidFill>
                  <a:srgbClr val="FF0000"/>
                </a:solidFill>
              </a:rPr>
              <a:t>3 </a:t>
            </a:r>
            <a:r>
              <a:rPr lang="tr-TR" dirty="0"/>
              <a:t>             son </a:t>
            </a:r>
          </a:p>
        </p:txBody>
      </p:sp>
    </p:spTree>
    <p:extLst>
      <p:ext uri="{BB962C8B-B14F-4D97-AF65-F5344CB8AC3E}">
        <p14:creationId xmlns:p14="http://schemas.microsoft.com/office/powerpoint/2010/main" val="2631001542"/>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Belge" ma:contentTypeID="0x01010051D7C39C1B8B0C418611E891EFC7D9C8" ma:contentTypeVersion="1" ma:contentTypeDescription="Yeni belge oluşturun." ma:contentTypeScope="" ma:versionID="c66a8c4b848cc5315524a28821a485db">
  <xsd:schema xmlns:xsd="http://www.w3.org/2001/XMLSchema" xmlns:xs="http://www.w3.org/2001/XMLSchema" xmlns:p="http://schemas.microsoft.com/office/2006/metadata/properties" xmlns:ns1="http://schemas.microsoft.com/sharepoint/v3" targetNamespace="http://schemas.microsoft.com/office/2006/metadata/properties" ma:root="true" ma:fieldsID="14d4e3fdf9f7a112181f73f79ec0ec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931A247-530C-49A0-A970-82919C22DE68}"/>
</file>

<file path=customXml/itemProps2.xml><?xml version="1.0" encoding="utf-8"?>
<ds:datastoreItem xmlns:ds="http://schemas.openxmlformats.org/officeDocument/2006/customXml" ds:itemID="{21B16FB8-5186-4ADC-8150-0BEDEB034BB2}"/>
</file>

<file path=customXml/itemProps3.xml><?xml version="1.0" encoding="utf-8"?>
<ds:datastoreItem xmlns:ds="http://schemas.openxmlformats.org/officeDocument/2006/customXml" ds:itemID="{DBE46700-033E-464F-9497-DB6293FC2BAA}"/>
</file>

<file path=docProps/app.xml><?xml version="1.0" encoding="utf-8"?>
<Properties xmlns="http://schemas.openxmlformats.org/officeDocument/2006/extended-properties" xmlns:vt="http://schemas.openxmlformats.org/officeDocument/2006/docPropsVTypes">
  <Template>Wisp</Template>
  <TotalTime>5999</TotalTime>
  <Words>8373</Words>
  <Application>Microsoft Office PowerPoint</Application>
  <PresentationFormat>Geniş ekran</PresentationFormat>
  <Paragraphs>713</Paragraphs>
  <Slides>75</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75</vt:i4>
      </vt:variant>
    </vt:vector>
  </HeadingPairs>
  <TitlesOfParts>
    <vt:vector size="85" baseType="lpstr">
      <vt:lpstr>Arial</vt:lpstr>
      <vt:lpstr>Calibri</vt:lpstr>
      <vt:lpstr>Century Gothic</vt:lpstr>
      <vt:lpstr>Corbel</vt:lpstr>
      <vt:lpstr>Segoe UI</vt:lpstr>
      <vt:lpstr>Tahoma</vt:lpstr>
      <vt:lpstr>Times New Roman</vt:lpstr>
      <vt:lpstr>Wingdings</vt:lpstr>
      <vt:lpstr>Wingdings 3</vt:lpstr>
      <vt:lpstr>Duman</vt:lpstr>
      <vt:lpstr>T.C. TARIM ve ORMAN BAKANLIĞI Personel Genel Müdürlüğü Kadro ve Terfi İşlemleri Daire Başkanlığı</vt:lpstr>
      <vt:lpstr>İNTİBAK  VE  TERFİ İLE İLGİLİ KONU BAŞLIKLARI  VE AÇIKLAMALAR </vt:lpstr>
      <vt:lpstr>657 SAYILI KANUNUN 36. Maddesi   </vt:lpstr>
      <vt:lpstr>GENEL İDARE HİZMETLERİ SINIFI</vt:lpstr>
      <vt:lpstr>TEKNİK HİZMETLERİ SINIFI</vt:lpstr>
      <vt:lpstr>PowerPoint Sunusu</vt:lpstr>
      <vt:lpstr>AVUKAT HİZMETLERİ SINIFI</vt:lpstr>
      <vt:lpstr>YARDIMCI HİZMETLER SINIFI</vt:lpstr>
      <vt:lpstr>  ORTAK HÜKÜMLER A) Sınıfların öğrenim durumlarına göre giriş(başlangıç) derece ve kademesi ile yükselebilecek derece ve kademeleri aşağıdaki tabloda gösterilmiştir. </vt:lpstr>
      <vt:lpstr> ORTAK HÜKÜMLER A)Sınıfların öğrenim durumlarına göre giriş(başlangıç) derece ve kademesi ile yükselebilecek derece ve kademeleri aşağıdaki tabloda gösterilmiştir. </vt:lpstr>
      <vt:lpstr>ORTAK HÜKÜMLER A)Sınıfların öğrenim durumlarına göre giriş(başlangıç) derece ve kademesi ile yükselebilecek derece ve kademeleri aşağıdaki tabloda gösterilmiştir. </vt:lpstr>
      <vt:lpstr>PowerPoint Sunusu</vt:lpstr>
      <vt:lpstr>PowerPoint Sunusu</vt:lpstr>
      <vt:lpstr>Öğrenimine göre memuriyete başlama derece ve kademe Durumu</vt:lpstr>
      <vt:lpstr>PowerPoint Sunusu</vt:lpstr>
      <vt:lpstr>36.MADDENİN A/1 FIKRASI</vt:lpstr>
      <vt:lpstr>36.MADDENİN A/2 FIKRASI</vt:lpstr>
      <vt:lpstr>36.MADDENİN A/3 FIKRASI</vt:lpstr>
      <vt:lpstr>36.MADDENİN A/4 FIKRASI</vt:lpstr>
      <vt:lpstr>36.MADDENİN A/5 FIKRASI</vt:lpstr>
      <vt:lpstr>36.MADDENİN A/6. FIKRASININ (a) BENDİ * </vt:lpstr>
      <vt:lpstr>36.MADDENİN 6/b FIKRASI</vt:lpstr>
      <vt:lpstr>36.MADDENİN A/7 FIKRASI  *</vt:lpstr>
      <vt:lpstr>PowerPoint Sunusu</vt:lpstr>
      <vt:lpstr>36.MADDENİN A/9 FIKRASI</vt:lpstr>
      <vt:lpstr>36.MADDENİN A/10 FIKRASI</vt:lpstr>
      <vt:lpstr>36.MADDENİN A/11 FIKRASI</vt:lpstr>
      <vt:lpstr>36.MADDENİN 12 FIKRASI </vt:lpstr>
      <vt:lpstr>36.MADDENİN 12/d FIKRASI</vt:lpstr>
      <vt:lpstr>ÜST ÖĞRENİM DEĞERLENDİRMESİ YAPILIRKEN DİKKATE ALINMASI GEREKEN HUSUSLAR;  </vt:lpstr>
      <vt:lpstr>ÜST ÖĞRENİM DEĞERLENDİRMESİ YAPILIRKEN DİKKATE ALINMASI GEREKEN HUSUSLAR;</vt:lpstr>
      <vt:lpstr>ÜST ÖĞRENİM DEĞERLENDİRMESİ YAPILIRKEN DİKKATE ALINMASI GEREKEN HUSUSLAR;</vt:lpstr>
      <vt:lpstr>ÜST ÖĞRENİM DEĞERLENDİRMESİ YAPILIRKEN DİKKATE ALINMASI GEREKEN HUSUSLAR;</vt:lpstr>
      <vt:lpstr>ÜST ÖĞRENİM DEĞERLENDİRMESİ YAPILIRKEN DİKKATE ALINMASI GEREKEN HUSUSLAR;</vt:lpstr>
      <vt:lpstr>PowerPoint Sunusu</vt:lpstr>
      <vt:lpstr>PowerPoint Sunusu</vt:lpstr>
      <vt:lpstr>PowerPoint Sunusu</vt:lpstr>
      <vt:lpstr>PowerPoint Sunusu</vt:lpstr>
      <vt:lpstr>PowerPoint Sunusu</vt:lpstr>
      <vt:lpstr>PowerPoint Sunusu</vt:lpstr>
      <vt:lpstr>Hizmet Birleştirme  657 sayılı Devlet Memurları Kanunu’nun değişik 36 ncı maddesi (C) bendi,  </vt:lpstr>
      <vt:lpstr>PowerPoint Sunusu</vt:lpstr>
      <vt:lpstr>PowerPoint Sunusu</vt:lpstr>
      <vt:lpstr>PowerPoint Sunusu</vt:lpstr>
      <vt:lpstr>PowerPoint Sunusu</vt:lpstr>
      <vt:lpstr>PowerPoint Sunusu</vt:lpstr>
      <vt:lpstr>PowerPoint Sunusu</vt:lpstr>
      <vt:lpstr>ÖRNEK-1</vt:lpstr>
      <vt:lpstr>ÖRNEK-2</vt:lpstr>
      <vt:lpstr>PowerPoint Sunusu</vt:lpstr>
      <vt:lpstr>PowerPoint Sunusu</vt:lpstr>
      <vt:lpstr>Öncelikle Dikkat Edilecek Durum:</vt:lpstr>
      <vt:lpstr>ADAYLIĞIN KALDIRILMASI VE ASLİ DEVLET MEMURLUĞUNA ATANMA</vt:lpstr>
      <vt:lpstr>ADAYLIKTA GEÇEN SÜRELERİN DEĞERLENDİRİLMESİ</vt:lpstr>
      <vt:lpstr>ADAYLIKTA GEÇEN SÜRELERİN DEĞERLENDİRİLMESİ</vt:lpstr>
      <vt:lpstr>ADAY MEMURA ÖĞERNİM DEĞERLENDİRLMESİ</vt:lpstr>
      <vt:lpstr>ADAY MEMURA ÖĞERNİM DEĞERLENDİRLMESİ</vt:lpstr>
      <vt:lpstr>37. Mad.  </vt:lpstr>
      <vt:lpstr>EK GÖSTERGELERİN UYGULANMASI</vt:lpstr>
      <vt:lpstr>KADEME İLERLEMESİ</vt:lpstr>
      <vt:lpstr>Kalkınmada 1. derece Öncelikli Yöre Terfisi Uygulaması (64/3. mad.)</vt:lpstr>
      <vt:lpstr>PowerPoint Sunusu</vt:lpstr>
      <vt:lpstr>64/3 Uygulama Örnekleri</vt:lpstr>
      <vt:lpstr>8 YILDA BİR KADEME İLERLEMESİNİN UYGULANMASI</vt:lpstr>
      <vt:lpstr>8 YILDA BİR KADEME İLERLEMESİNİN UYGULANMASI</vt:lpstr>
      <vt:lpstr>KADROSUZLUK NEDENİYLE DERECE YÜKSELMESİ YAPAMAYANLARIN AYLIKLARI</vt:lpstr>
      <vt:lpstr>DERECE YÜKSELMESİNİN USUL VE ŞARTLARI</vt:lpstr>
      <vt:lpstr>DERECE YÜKSELMESİNDE AYLIĞA HAK KAZANMA</vt:lpstr>
      <vt:lpstr>AYLIKSIZ İZİN DEĞERLENDİRMESİ</vt:lpstr>
      <vt:lpstr>ASKERLİKTE GEÇEN HİZMETİN DEĞERLENDİRMESİ</vt:lpstr>
      <vt:lpstr>ÖRNEKLER</vt:lpstr>
      <vt:lpstr>DEVLET MEMURLARININ KAZANILMIŞ HAK AYLIK DERECE VE KADEMELERİNİN, ÖĞRENİM VE KADRO ŞARTI ARANMADAN BİR ÜST DERECEYE YÜKSELTİLMESİ:  </vt:lpstr>
      <vt:lpstr>Personelin Özlük İşlerini Yürüten İl Müdürlükleri, Kuruluş ve Bölge Müdürlüklerimizin Özen Göstermesi Gereken Hususlar</vt:lpstr>
      <vt:lpstr>Personelin Özlük İşlerini Yürüten İl Müdürlükleri, Kuruluş ve Bölge Müdürlüklerimizin Özen Göstermesi Gereken Hususlar</vt:lpstr>
      <vt:lpstr>  KATILDIĞINIZ İÇİN 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Samsung</dc:creator>
  <cp:lastModifiedBy>Nihal YÜKSEK SARIÖZ</cp:lastModifiedBy>
  <cp:revision>769</cp:revision>
  <dcterms:created xsi:type="dcterms:W3CDTF">2022-03-05T10:50:08Z</dcterms:created>
  <dcterms:modified xsi:type="dcterms:W3CDTF">2022-11-17T07:30:32Z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0x01010051D7C39C1B8B0C418611E891EFC7D9C8</vt:lpwstr>
  </property>
</Properties>
</file>