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charts/colors1.xml" ContentType="application/vnd.ms-office.chartcolorstyle+xml"/>
  <Override PartName="/ppt/charts/style1.xml" ContentType="application/vnd.ms-office.chartstyle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charts/style2.xml" ContentType="application/vnd.ms-office.chartstyle+xml"/>
  <Override PartName="/ppt/charts/chart2.xml" ContentType="application/vnd.openxmlformats-officedocument.drawingml.chart+xml"/>
  <Override PartName="/ppt/charts/colors3.xml" ContentType="application/vnd.ms-office.chartcolor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7" r:id="rId3"/>
    <p:sldId id="265" r:id="rId4"/>
    <p:sldId id="268" r:id="rId5"/>
    <p:sldId id="271" r:id="rId6"/>
    <p:sldId id="258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CC66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6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al__ma_Sayfas_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tr-TR" dirty="0" smtClean="0"/>
              <a:t>PBYS </a:t>
            </a:r>
            <a:r>
              <a:rPr lang="en-US" dirty="0" smtClean="0"/>
              <a:t>ÖN </a:t>
            </a:r>
            <a:r>
              <a:rPr lang="en-US" dirty="0"/>
              <a:t>BAŞVURU</a:t>
            </a:r>
            <a:r>
              <a:rPr lang="tr-TR" dirty="0"/>
              <a:t> </a:t>
            </a:r>
            <a:r>
              <a:rPr lang="tr-TR" dirty="0" smtClean="0"/>
              <a:t>3225 </a:t>
            </a:r>
            <a:r>
              <a:rPr lang="tr-TR" dirty="0"/>
              <a:t>KİŞİ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8088649582424437E-2"/>
          <c:y val="0.22342006058358405"/>
          <c:w val="0.94075098953845082"/>
          <c:h val="0.6252915423678318"/>
        </c:manualLayout>
      </c:layout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ÖN BAŞVURU 3225 PERSONEL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9340-4585-BEAC-F78C8A60F84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9340-4585-BEAC-F78C8A60F84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Sayfa1!$A$2:$A$3</c:f>
              <c:strCache>
                <c:ptCount val="2"/>
                <c:pt idx="0">
                  <c:v>KABUL EDİLEN</c:v>
                </c:pt>
                <c:pt idx="1">
                  <c:v>KABUL EDİLMEYEN</c:v>
                </c:pt>
              </c:strCache>
            </c:strRef>
          </c:cat>
          <c:val>
            <c:numRef>
              <c:f>Sayfa1!$B$2:$B$3</c:f>
              <c:numCache>
                <c:formatCode>General</c:formatCode>
                <c:ptCount val="2"/>
                <c:pt idx="0">
                  <c:v>3120</c:v>
                </c:pt>
                <c:pt idx="1">
                  <c:v>105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AF8-4869-9458-DF8777FB400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975348018206586E-2"/>
          <c:y val="0.17060090719795826"/>
          <c:w val="0.88834154351395733"/>
          <c:h val="0.7189267517520771"/>
        </c:manualLayout>
      </c:layout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ANKUZEF'E BAŞVURULAR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5AC7-4BE6-9648-12A02DA262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5AC7-4BE6-9648-12A02DA262B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Sayfa1!$A$2:$A$3</c:f>
              <c:strCache>
                <c:ptCount val="2"/>
                <c:pt idx="0">
                  <c:v>BAŞVURU YAPAN</c:v>
                </c:pt>
                <c:pt idx="1">
                  <c:v>BAŞVURU YAPMAYAN</c:v>
                </c:pt>
              </c:strCache>
            </c:strRef>
          </c:cat>
          <c:val>
            <c:numRef>
              <c:f>Sayfa1!$B$2:$B$3</c:f>
              <c:numCache>
                <c:formatCode>General</c:formatCode>
                <c:ptCount val="2"/>
                <c:pt idx="0">
                  <c:v>2912</c:v>
                </c:pt>
                <c:pt idx="1">
                  <c:v>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AC7-4BE6-9648-12A02DA262B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title>
    <c:autoTitleDeleted val="0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SINAVA KATILIM</c:v>
                </c:pt>
              </c:strCache>
            </c:strRef>
          </c:tx>
          <c:dPt>
            <c:idx val="0"/>
            <c:bubble3D val="0"/>
            <c:spPr>
              <a:solidFill>
                <a:srgbClr val="7030A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1764-42C6-8174-0C65FF09CC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tr-TR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Sayfa1!$A$2:$A$3</c:f>
              <c:strCache>
                <c:ptCount val="2"/>
                <c:pt idx="0">
                  <c:v>KATILAN</c:v>
                </c:pt>
                <c:pt idx="1">
                  <c:v>KATILMAYAN</c:v>
                </c:pt>
              </c:strCache>
            </c:strRef>
          </c:cat>
          <c:val>
            <c:numRef>
              <c:f>Sayfa1!$B$2:$B$3</c:f>
              <c:numCache>
                <c:formatCode>General</c:formatCode>
                <c:ptCount val="2"/>
                <c:pt idx="0">
                  <c:v>2889</c:v>
                </c:pt>
                <c:pt idx="1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64-42C6-8174-0C65FF09CC7B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tr-TR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tr-T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B0F6B8-02E7-4AB7-B287-D4499A24C2F6}" type="datetimeFigureOut">
              <a:rPr lang="tr-TR" smtClean="0"/>
              <a:t>11.11.2021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435A6-5680-4117-A3A7-A2BFED8A7E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9250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3448593"/>
            <a:ext cx="9144000" cy="896983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772296"/>
            <a:ext cx="9144000" cy="485503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632D6-7A4C-4A52-B0F1-0AA49C00A344}" type="datetime1">
              <a:rPr lang="tr-TR" smtClean="0"/>
              <a:t>11.11.2021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7050" y="300601"/>
            <a:ext cx="2857899" cy="2838846"/>
          </a:xfrm>
          <a:prstGeom prst="rect">
            <a:avLst/>
          </a:prstGeom>
          <a:effectLst>
            <a:outerShdw blurRad="63500" dist="50800" dir="5160000" sx="98000" sy="98000" algn="ctr" rotWithShape="0">
              <a:srgbClr val="000000">
                <a:alpha val="22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42941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11.11.2021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5200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11.11.2021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259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11138" y="365125"/>
            <a:ext cx="10515600" cy="975359"/>
          </a:xfrm>
        </p:spPr>
        <p:txBody>
          <a:bodyPr>
            <a:normAutofit/>
          </a:bodyPr>
          <a:lstStyle>
            <a:lvl1pPr algn="r">
              <a:defRPr sz="40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defRPr>
            </a:lvl1pPr>
          </a:lstStyle>
          <a:p>
            <a:r>
              <a:rPr lang="tr-TR" dirty="0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69661"/>
            <a:ext cx="10515600" cy="4307302"/>
          </a:xfrm>
        </p:spPr>
        <p:txBody>
          <a:bodyPr/>
          <a:lstStyle/>
          <a:p>
            <a:pPr lvl="0"/>
            <a:r>
              <a:rPr lang="tr-TR" dirty="0"/>
              <a:t>Asıl metin stillerini düzenle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11.11.2021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  <p:pic>
        <p:nvPicPr>
          <p:cNvPr id="7" name="Resi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811" y="365125"/>
            <a:ext cx="1338655" cy="1329730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27000"/>
              </a:srgbClr>
            </a:outerShdw>
          </a:effectLst>
        </p:spPr>
      </p:pic>
      <p:cxnSp>
        <p:nvCxnSpPr>
          <p:cNvPr id="10" name="Düz Bağlayıcı 9"/>
          <p:cNvCxnSpPr/>
          <p:nvPr userDrawn="1"/>
        </p:nvCxnSpPr>
        <p:spPr>
          <a:xfrm flipH="1">
            <a:off x="1680467" y="1515290"/>
            <a:ext cx="9673333" cy="1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blurRad="50800" dist="50800" dir="5400000" algn="ctr" rotWithShape="0">
              <a:srgbClr val="000000">
                <a:alpha val="2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73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11.11.2021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321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11.11.2021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637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11.11.2021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89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11.11.2021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7733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11.11.2021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2479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11.11.2021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776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74FBD-23E1-4FC5-9620-0569F0FA5A4B}" type="datetimeFigureOut">
              <a:rPr lang="tr-TR" smtClean="0"/>
              <a:t>11.11.2021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810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74FBD-23E1-4FC5-9620-0569F0FA5A4B}" type="datetimeFigureOut">
              <a:rPr lang="tr-TR" smtClean="0"/>
              <a:t>11.11.2021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5EE80-6F39-4FCF-9C99-1EEA781551F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59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emurlar.net/" TargetMode="External"/><Relationship Id="rId3" Type="http://schemas.openxmlformats.org/officeDocument/2006/relationships/hyperlink" Target="https://www.tarimorman.gov.tr/" TargetMode="External"/><Relationship Id="rId7" Type="http://schemas.openxmlformats.org/officeDocument/2006/relationships/hyperlink" Target="https://www.ilan.gov.tr/ilan/kategori/44/kamu-personel-alim-ve-sinavlari?currentPage=0" TargetMode="External"/><Relationship Id="rId2" Type="http://schemas.openxmlformats.org/officeDocument/2006/relationships/hyperlink" Target="https://www.resmigazete.gov.tr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kamuilan.sbb.gov.tr/" TargetMode="External"/><Relationship Id="rId5" Type="http://schemas.openxmlformats.org/officeDocument/2006/relationships/hyperlink" Target="https://isealimkariyerkapisi.cbiko.gov.tr/" TargetMode="External"/><Relationship Id="rId4" Type="http://schemas.openxmlformats.org/officeDocument/2006/relationships/hyperlink" Target="https://www.tarimorman.gov.tr/PERGEM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800" dirty="0"/>
              <a:t>PERSONEL GENEL MÜDÜRLÜĞÜ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4489664"/>
            <a:ext cx="9144000" cy="485503"/>
          </a:xfrm>
        </p:spPr>
        <p:txBody>
          <a:bodyPr>
            <a:normAutofit/>
          </a:bodyPr>
          <a:lstStyle/>
          <a:p>
            <a:r>
              <a:rPr lang="tr-T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UNVAN DEĞİŞİKLİĞİ VE GÖREVDE YÜKSELME SINAVLARI</a:t>
            </a:r>
            <a:endParaRPr lang="tr-T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7883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DCE8C1D-913C-4383-82C8-C679D603A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UNVAN DEĞİŞİKLİĞİ SINAVI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7031307"/>
              </p:ext>
            </p:extLst>
          </p:nvPr>
        </p:nvGraphicFramePr>
        <p:xfrm>
          <a:off x="906088" y="2316536"/>
          <a:ext cx="3000894" cy="3564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İçerik Yer Tutucus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44748253"/>
              </p:ext>
            </p:extLst>
          </p:nvPr>
        </p:nvGraphicFramePr>
        <p:xfrm>
          <a:off x="4306600" y="2316536"/>
          <a:ext cx="3074496" cy="3564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Dikdörtgen 8"/>
          <p:cNvSpPr/>
          <p:nvPr/>
        </p:nvSpPr>
        <p:spPr>
          <a:xfrm>
            <a:off x="2306538" y="1726971"/>
            <a:ext cx="7924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/>
              <a:t>Bakanlığımız </a:t>
            </a:r>
            <a:r>
              <a:rPr lang="tr-TR" b="1" dirty="0" smtClean="0"/>
              <a:t>İle </a:t>
            </a:r>
            <a:r>
              <a:rPr lang="tr-TR" b="1" dirty="0"/>
              <a:t>Ankara Üniversitesi </a:t>
            </a:r>
            <a:r>
              <a:rPr lang="en-US" b="1" dirty="0"/>
              <a:t>ANKUZEF (ASYM) </a:t>
            </a:r>
            <a:r>
              <a:rPr lang="tr-TR" b="1" dirty="0" smtClean="0"/>
              <a:t>Arasında Protokol Gereği</a:t>
            </a:r>
            <a:endParaRPr lang="tr-TR" b="1" dirty="0"/>
          </a:p>
        </p:txBody>
      </p:sp>
      <p:graphicFrame>
        <p:nvGraphicFramePr>
          <p:cNvPr id="5" name="Grafik 4"/>
          <p:cNvGraphicFramePr/>
          <p:nvPr>
            <p:extLst>
              <p:ext uri="{D42A27DB-BD31-4B8C-83A1-F6EECF244321}">
                <p14:modId xmlns:p14="http://schemas.microsoft.com/office/powerpoint/2010/main" val="3478734461"/>
              </p:ext>
            </p:extLst>
          </p:nvPr>
        </p:nvGraphicFramePr>
        <p:xfrm>
          <a:off x="7780714" y="2316536"/>
          <a:ext cx="3060930" cy="3564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755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DCE8C1D-913C-4383-82C8-C679D603A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UNVAN DEĞİŞİKLİĞİ SINAVI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8625" y="1945860"/>
            <a:ext cx="11458575" cy="4616865"/>
          </a:xfrm>
        </p:spPr>
        <p:txBody>
          <a:bodyPr>
            <a:noAutofit/>
          </a:bodyPr>
          <a:lstStyle/>
          <a:p>
            <a:pPr algn="just"/>
            <a:r>
              <a:rPr lang="tr-TR" sz="2200" dirty="0"/>
              <a:t>Yazılı Sınavda başarılı olan </a:t>
            </a:r>
            <a:r>
              <a:rPr lang="tr-TR" sz="2200" dirty="0" smtClean="0"/>
              <a:t>adaylar (En az 60 puan alanlar) </a:t>
            </a:r>
            <a:r>
              <a:rPr lang="tr-TR" sz="2200" b="1" dirty="0" smtClean="0"/>
              <a:t>(22 Kasım 2021’de açıklanacak)</a:t>
            </a:r>
          </a:p>
          <a:p>
            <a:pPr algn="just"/>
            <a:r>
              <a:rPr lang="tr-TR" sz="2200" b="1" dirty="0" smtClean="0"/>
              <a:t>Sözlü Sınav: </a:t>
            </a:r>
            <a:r>
              <a:rPr lang="tr-TR" sz="2200" dirty="0" smtClean="0"/>
              <a:t>Sınav </a:t>
            </a:r>
            <a:r>
              <a:rPr lang="tr-TR" sz="2200" dirty="0"/>
              <a:t>Kurulunun her bir üyesi tarafından</a:t>
            </a:r>
            <a:r>
              <a:rPr lang="tr-TR" sz="2200" dirty="0" smtClean="0"/>
              <a:t>; </a:t>
            </a:r>
            <a:r>
              <a:rPr lang="tr-TR" sz="2200" b="1" dirty="0" smtClean="0"/>
              <a:t>(3-14 Ocak </a:t>
            </a:r>
            <a:r>
              <a:rPr lang="tr-TR" sz="2200" b="1" dirty="0" smtClean="0"/>
              <a:t>2022 Yapılması Öngörülüyor)</a:t>
            </a:r>
            <a:endParaRPr lang="tr-TR" sz="2200" b="1" dirty="0"/>
          </a:p>
          <a:p>
            <a:pPr marL="0" indent="0" algn="just">
              <a:buNone/>
            </a:pPr>
            <a:r>
              <a:rPr lang="tr-TR" sz="2200" dirty="0" smtClean="0"/>
              <a:t>a</a:t>
            </a:r>
            <a:r>
              <a:rPr lang="tr-TR" sz="2200" dirty="0"/>
              <a:t>) Sınav konularına ilişkin bilgi düzeyi,</a:t>
            </a:r>
          </a:p>
          <a:p>
            <a:pPr marL="0" indent="0" algn="just">
              <a:buNone/>
            </a:pPr>
            <a:r>
              <a:rPr lang="tr-TR" sz="2200" dirty="0" smtClean="0"/>
              <a:t>b</a:t>
            </a:r>
            <a:r>
              <a:rPr lang="tr-TR" sz="2200" dirty="0"/>
              <a:t>) Bir konuyu kavrayıp özetleme, ifade yeteneği ve muhakeme gücü,</a:t>
            </a:r>
          </a:p>
          <a:p>
            <a:pPr marL="0" indent="0" algn="just">
              <a:buNone/>
            </a:pPr>
            <a:r>
              <a:rPr lang="tr-TR" sz="2200" dirty="0" smtClean="0"/>
              <a:t>c</a:t>
            </a:r>
            <a:r>
              <a:rPr lang="tr-TR" sz="2200" dirty="0"/>
              <a:t>) Liyakati, temsil kabiliyeti, tutum ve davranışlarının göreve uygunluğu,</a:t>
            </a:r>
          </a:p>
          <a:p>
            <a:pPr marL="0" indent="0" algn="just">
              <a:buNone/>
            </a:pPr>
            <a:r>
              <a:rPr lang="tr-TR" sz="2200" dirty="0" smtClean="0"/>
              <a:t>ç</a:t>
            </a:r>
            <a:r>
              <a:rPr lang="tr-TR" sz="2200" dirty="0"/>
              <a:t>) Özgüveni, ikna kabiliyeti ve inandırıcılığı,</a:t>
            </a:r>
          </a:p>
          <a:p>
            <a:pPr marL="0" indent="0" algn="just">
              <a:buNone/>
            </a:pPr>
            <a:r>
              <a:rPr lang="tr-TR" sz="2200" dirty="0" smtClean="0"/>
              <a:t>d</a:t>
            </a:r>
            <a:r>
              <a:rPr lang="tr-TR" sz="2200" dirty="0"/>
              <a:t>) Genel kültürü ve genel yeteneği,</a:t>
            </a:r>
          </a:p>
          <a:p>
            <a:pPr marL="0" indent="0" algn="just">
              <a:buNone/>
            </a:pPr>
            <a:r>
              <a:rPr lang="tr-TR" sz="2200" dirty="0" smtClean="0"/>
              <a:t>e</a:t>
            </a:r>
            <a:r>
              <a:rPr lang="tr-TR" sz="2200" dirty="0"/>
              <a:t>) Bilimsel ve teknolojik gelişmelere </a:t>
            </a:r>
            <a:r>
              <a:rPr lang="tr-TR" sz="2200" dirty="0" smtClean="0"/>
              <a:t>açıklığı, </a:t>
            </a:r>
          </a:p>
          <a:p>
            <a:pPr marL="0" indent="0" algn="just">
              <a:buNone/>
            </a:pPr>
            <a:r>
              <a:rPr lang="tr-TR" sz="2200" dirty="0" smtClean="0"/>
              <a:t>Esas </a:t>
            </a:r>
            <a:r>
              <a:rPr lang="tr-TR" sz="2200" dirty="0"/>
              <a:t>alınarak yüz tam puan üzerinden </a:t>
            </a:r>
            <a:r>
              <a:rPr lang="tr-TR" sz="2200" dirty="0" smtClean="0"/>
              <a:t>değerlendirilir. En </a:t>
            </a:r>
            <a:r>
              <a:rPr lang="tr-TR" sz="2200" dirty="0"/>
              <a:t>az </a:t>
            </a:r>
            <a:r>
              <a:rPr lang="tr-TR" sz="2200" dirty="0" smtClean="0"/>
              <a:t>70 </a:t>
            </a:r>
            <a:r>
              <a:rPr lang="tr-TR" sz="2200" dirty="0"/>
              <a:t>puan </a:t>
            </a:r>
            <a:r>
              <a:rPr lang="tr-TR" sz="2200" dirty="0" smtClean="0"/>
              <a:t>alanlar başarılı sayılır.</a:t>
            </a:r>
          </a:p>
          <a:p>
            <a:pPr algn="just"/>
            <a:r>
              <a:rPr lang="tr-T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Başarı puanı, yazılı ve sözlü sınav puanlarının aritmetik ortalaması esas alınmak suretiyle tespit edilir.</a:t>
            </a:r>
          </a:p>
        </p:txBody>
      </p:sp>
    </p:spTree>
    <p:extLst>
      <p:ext uri="{BB962C8B-B14F-4D97-AF65-F5344CB8AC3E}">
        <p14:creationId xmlns:p14="http://schemas.microsoft.com/office/powerpoint/2010/main" val="304803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DCE8C1D-913C-4383-82C8-C679D603A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GÖREVDE YÜKSELME SINAVI</a:t>
            </a:r>
            <a:endParaRPr lang="tr-TR" dirty="0"/>
          </a:p>
        </p:txBody>
      </p:sp>
      <p:sp>
        <p:nvSpPr>
          <p:cNvPr id="9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71474" y="1646090"/>
            <a:ext cx="11382375" cy="507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58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Görevde yükselmeye</a:t>
            </a:r>
            <a:r>
              <a:rPr kumimoji="0" lang="tr-TR" altLang="tr-TR" sz="18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tr-TR" altLang="tr-T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tabi kadrolar ve hizmet grupları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MADDE 5 – 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(1) Bu Yönetmelik kapsamında görevde yükselmeye tabi kadrolar aşağıda belirtilmiştir: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a) Yönetim hizmetleri grubu;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Şube müdürü,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Şef, koruma ve güvenlik şefi,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b) Hukuk hizmetleri grubu;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Hukuk müşaviri,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c) Araştırma ve savunma hizmetleri grubu;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Eğitim uzmanı, uzman, sivil savunma uzmanı, araştırmacı,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ç) Bilgi işlem hizmetleri grubu;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Çözümleyici,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d) İdari hizmetler grubu;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Sayman, ayniyat saymanı,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Memur, daktilograf, ambar memuru, santral memuru, mutemet, veznedar, sekreter, bilgisayar işletmeni, veri hazırlama ve kontrol işletmeni, orman muhafaza memuru, şoför, haberleşme memuru, koruma ve güvenlik görevlisi, spiker,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e) Yardımcı hizmetler grubu;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587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Teknisyen yardımcısı, </a:t>
            </a:r>
            <a:r>
              <a:rPr kumimoji="0" lang="tr-TR" altLang="tr-TR" sz="1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rasatçı</a:t>
            </a:r>
            <a:r>
              <a:rPr kumimoji="0" lang="tr-TR" altLang="tr-TR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yardımcısı, hizmetli, aşçı, kaloriferci, bekçi, dağıtıcı ve bahçıvan.</a:t>
            </a:r>
            <a:endParaRPr kumimoji="0" lang="tr-TR" altLang="tr-TR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34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TAVSİYELERİM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96637" y="2035916"/>
            <a:ext cx="10515600" cy="4307302"/>
          </a:xfrm>
        </p:spPr>
        <p:txBody>
          <a:bodyPr>
            <a:normAutofit/>
          </a:bodyPr>
          <a:lstStyle/>
          <a:p>
            <a:r>
              <a:rPr lang="tr-TR" b="1" dirty="0" smtClean="0"/>
              <a:t>Resmî </a:t>
            </a:r>
            <a:r>
              <a:rPr lang="tr-TR" b="1" dirty="0"/>
              <a:t>Gazete: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https://www.resmigazete.gov.tr</a:t>
            </a:r>
            <a:endParaRPr lang="tr-TR" dirty="0"/>
          </a:p>
          <a:p>
            <a:r>
              <a:rPr lang="tr-TR" b="1" dirty="0" smtClean="0"/>
              <a:t>Bakanlığımız </a:t>
            </a:r>
            <a:r>
              <a:rPr lang="tr-TR" b="1" dirty="0"/>
              <a:t>web sitesi: </a:t>
            </a:r>
            <a:r>
              <a:rPr lang="tr-TR" dirty="0" smtClean="0">
                <a:hlinkClick r:id="rId3"/>
              </a:rPr>
              <a:t>https</a:t>
            </a:r>
            <a:r>
              <a:rPr lang="tr-TR" dirty="0">
                <a:hlinkClick r:id="rId3"/>
              </a:rPr>
              <a:t>://</a:t>
            </a:r>
            <a:r>
              <a:rPr lang="tr-TR" dirty="0" smtClean="0">
                <a:hlinkClick r:id="rId3"/>
              </a:rPr>
              <a:t>www.tarimorman.gov.tr</a:t>
            </a:r>
            <a:endParaRPr lang="tr-TR" dirty="0" smtClean="0"/>
          </a:p>
          <a:p>
            <a:r>
              <a:rPr lang="tr-TR" b="1" dirty="0" smtClean="0"/>
              <a:t>Personel </a:t>
            </a:r>
            <a:r>
              <a:rPr lang="tr-TR" b="1" dirty="0"/>
              <a:t>Genel </a:t>
            </a:r>
            <a:r>
              <a:rPr lang="tr-TR" b="1" dirty="0" smtClean="0"/>
              <a:t>Müdürlüğü: </a:t>
            </a:r>
            <a:r>
              <a:rPr lang="tr-TR" dirty="0">
                <a:hlinkClick r:id="rId4"/>
              </a:rPr>
              <a:t>https://</a:t>
            </a:r>
            <a:r>
              <a:rPr lang="tr-TR" dirty="0" smtClean="0">
                <a:hlinkClick r:id="rId4"/>
              </a:rPr>
              <a:t>www.tarimorman.gov.tr/PERGEM</a:t>
            </a:r>
            <a:endParaRPr lang="tr-TR" dirty="0" smtClean="0"/>
          </a:p>
          <a:p>
            <a:r>
              <a:rPr lang="tr-TR" b="1" dirty="0" smtClean="0"/>
              <a:t>Cumhurbaşkanlığı </a:t>
            </a:r>
            <a:r>
              <a:rPr lang="tr-TR" b="1" dirty="0"/>
              <a:t>Kariyer Kapısı</a:t>
            </a:r>
            <a:r>
              <a:rPr lang="tr-TR" dirty="0"/>
              <a:t>: </a:t>
            </a:r>
            <a:r>
              <a:rPr lang="tr-TR" sz="2400" dirty="0">
                <a:hlinkClick r:id="rId5"/>
              </a:rPr>
              <a:t>https://</a:t>
            </a:r>
            <a:r>
              <a:rPr lang="tr-TR" sz="2400" dirty="0" smtClean="0">
                <a:hlinkClick r:id="rId5"/>
              </a:rPr>
              <a:t>isealimkariyerkapisi.cbiko.gov.tr</a:t>
            </a:r>
            <a:endParaRPr lang="tr-TR" sz="2400" dirty="0" smtClean="0"/>
          </a:p>
          <a:p>
            <a:r>
              <a:rPr lang="tr-TR" b="1" dirty="0" smtClean="0"/>
              <a:t>Cumhurbaşkanlığı </a:t>
            </a:r>
            <a:r>
              <a:rPr lang="tr-TR" b="1" dirty="0" err="1" smtClean="0"/>
              <a:t>Str</a:t>
            </a:r>
            <a:r>
              <a:rPr lang="tr-TR" b="1" dirty="0" smtClean="0"/>
              <a:t>. </a:t>
            </a:r>
            <a:r>
              <a:rPr lang="tr-TR" b="1" dirty="0"/>
              <a:t>ve </a:t>
            </a:r>
            <a:r>
              <a:rPr lang="tr-TR" b="1" dirty="0" err="1" smtClean="0"/>
              <a:t>Büt</a:t>
            </a:r>
            <a:r>
              <a:rPr lang="tr-TR" b="1" dirty="0" smtClean="0"/>
              <a:t>. </a:t>
            </a:r>
            <a:r>
              <a:rPr lang="tr-TR" b="1" dirty="0" err="1" smtClean="0"/>
              <a:t>Başk</a:t>
            </a:r>
            <a:r>
              <a:rPr lang="tr-TR" b="1" dirty="0" smtClean="0"/>
              <a:t>.: </a:t>
            </a:r>
            <a:r>
              <a:rPr lang="tr-TR" dirty="0">
                <a:hlinkClick r:id="rId6"/>
              </a:rPr>
              <a:t>https://kamuilan.sbb.gov.tr</a:t>
            </a:r>
            <a:endParaRPr lang="tr-TR" dirty="0"/>
          </a:p>
          <a:p>
            <a:r>
              <a:rPr lang="tr-TR" b="1" dirty="0" smtClean="0"/>
              <a:t>Türkiye’nin </a:t>
            </a:r>
            <a:r>
              <a:rPr lang="tr-TR" b="1" dirty="0"/>
              <a:t>İlan </a:t>
            </a:r>
            <a:r>
              <a:rPr lang="tr-TR" b="1" dirty="0" err="1"/>
              <a:t>Portalı</a:t>
            </a:r>
            <a:r>
              <a:rPr lang="tr-TR" b="1" dirty="0"/>
              <a:t>:</a:t>
            </a:r>
            <a:r>
              <a:rPr lang="tr-TR" dirty="0"/>
              <a:t> </a:t>
            </a:r>
            <a:r>
              <a:rPr lang="tr-TR" dirty="0">
                <a:hlinkClick r:id="rId7"/>
              </a:rPr>
              <a:t>https://www.ilan.gov.tr</a:t>
            </a:r>
            <a:endParaRPr lang="tr-TR" dirty="0"/>
          </a:p>
          <a:p>
            <a:r>
              <a:rPr lang="tr-TR" b="1" dirty="0" err="1"/>
              <a:t>Memurlar.Net</a:t>
            </a:r>
            <a:r>
              <a:rPr lang="tr-TR" b="1" dirty="0"/>
              <a:t>: </a:t>
            </a:r>
            <a:r>
              <a:rPr lang="tr-TR" dirty="0">
                <a:hlinkClick r:id="rId8"/>
              </a:rPr>
              <a:t>https://</a:t>
            </a:r>
            <a:r>
              <a:rPr lang="tr-TR" dirty="0" smtClean="0">
                <a:hlinkClick r:id="rId8"/>
              </a:rPr>
              <a:t>www.memurlar.net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1154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TEŞEKKÜR </a:t>
            </a:r>
            <a:r>
              <a:rPr lang="tr-TR" dirty="0"/>
              <a:t>EDERİM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374967" y="4627057"/>
            <a:ext cx="5428211" cy="1649917"/>
          </a:xfrm>
        </p:spPr>
        <p:txBody>
          <a:bodyPr>
            <a:noAutofit/>
          </a:bodyPr>
          <a:lstStyle/>
          <a:p>
            <a:r>
              <a:rPr lang="tr-T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Ömer ŞENTÜRK</a:t>
            </a:r>
            <a:endParaRPr lang="tr-TR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Seçme ve Yerleştirme Daire 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Başkanlığı</a:t>
            </a:r>
          </a:p>
          <a:p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Şube Müdürü</a:t>
            </a: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38033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51D7C39C1B8B0C418611E891EFC7D9C8" ma:contentTypeVersion="1" ma:contentTypeDescription="Yeni belge oluşturun." ma:contentTypeScope="" ma:versionID="c66a8c4b848cc5315524a28821a485d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4d4e3fdf9f7a112181f73f79ec0ec6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Zamanlama Başlangıç Tarihi" ma:description="Zamanlama Başlangıç Tarihi, Yayımlama özelliği tarafından oluşturulan bir site sütunudur. Bu sütun, bu sayfanın site ziyaretçilerine ilk kez görüntüleneceği tarih ve zamanı belirtmek için kullanılır." ma:internalName="PublishingStartDate">
      <xsd:simpleType>
        <xsd:restriction base="dms:Unknown"/>
      </xsd:simpleType>
    </xsd:element>
    <xsd:element name="PublishingExpirationDate" ma:index="9" nillable="true" ma:displayName="Zamanlama Bitiş Tarihi" ma:description="Zamanlama Bitiş Tarihi, Yayımlama özelliği tarafından oluşturulan bir site sütunudur. Bu sütun, bu sayfanın site ziyaretçilerine artık görüntülenmeyeceği tarih ve zamanı belirtmek için kullanılır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1B2579-363B-4A42-BEED-DB298F47F96A}"/>
</file>

<file path=customXml/itemProps2.xml><?xml version="1.0" encoding="utf-8"?>
<ds:datastoreItem xmlns:ds="http://schemas.openxmlformats.org/officeDocument/2006/customXml" ds:itemID="{C768A703-06D8-4B10-B26C-EAA9B96C48E3}"/>
</file>

<file path=customXml/itemProps3.xml><?xml version="1.0" encoding="utf-8"?>
<ds:datastoreItem xmlns:ds="http://schemas.openxmlformats.org/officeDocument/2006/customXml" ds:itemID="{BB5B0D98-03F7-41A6-ACF0-E9F402CD8B75}"/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395</Words>
  <Application>Microsoft Office PowerPoint</Application>
  <PresentationFormat>Geniş ekran</PresentationFormat>
  <Paragraphs>47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Teması</vt:lpstr>
      <vt:lpstr>PERSONEL GENEL MÜDÜRLÜĞÜ</vt:lpstr>
      <vt:lpstr>UNVAN DEĞİŞİKLİĞİ SINAVI</vt:lpstr>
      <vt:lpstr>UNVAN DEĞİŞİKLİĞİ SINAVI</vt:lpstr>
      <vt:lpstr>GÖREVDE YÜKSELME SINAVI</vt:lpstr>
      <vt:lpstr>TAVSİYELERİM</vt:lpstr>
      <vt:lpstr>TEŞEKKÜR EDERİM</vt:lpstr>
    </vt:vector>
  </TitlesOfParts>
  <Company>GIDA TARIM VE HAYVANCILIK BAKANLIGI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Fatih SATICI</dc:creator>
  <cp:lastModifiedBy>Fatih SATICI</cp:lastModifiedBy>
  <cp:revision>93</cp:revision>
  <dcterms:created xsi:type="dcterms:W3CDTF">2018-12-31T08:31:26Z</dcterms:created>
  <dcterms:modified xsi:type="dcterms:W3CDTF">2021-11-11T11:28:51Z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0x01010051D7C39C1B8B0C418611E891EFC7D9C8</vt:lpwstr>
  </property>
</Properties>
</file>