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581" r:id="rId5"/>
    <p:sldId id="596" r:id="rId6"/>
    <p:sldId id="556" r:id="rId7"/>
    <p:sldId id="583" r:id="rId8"/>
    <p:sldId id="588" r:id="rId9"/>
    <p:sldId id="590" r:id="rId10"/>
    <p:sldId id="591" r:id="rId11"/>
    <p:sldId id="592" r:id="rId12"/>
    <p:sldId id="597" r:id="rId13"/>
    <p:sldId id="595" r:id="rId14"/>
    <p:sldId id="594" r:id="rId15"/>
    <p:sldId id="550" r:id="rId16"/>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FC6F8E00-06FE-4653-BF0E-24C9B8B8E529}">
          <p14:sldIdLst>
            <p14:sldId id="581"/>
            <p14:sldId id="596"/>
            <p14:sldId id="556"/>
            <p14:sldId id="583"/>
            <p14:sldId id="588"/>
            <p14:sldId id="590"/>
            <p14:sldId id="591"/>
            <p14:sldId id="592"/>
            <p14:sldId id="597"/>
            <p14:sldId id="595"/>
            <p14:sldId id="594"/>
          </p14:sldIdLst>
        </p14:section>
        <p14:section name="Başlıksız Bölüm" id="{F8293A85-AADE-4EA1-9DA5-833F98CF822E}">
          <p14:sldIdLst>
            <p14:sldId id="5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146"/>
    <a:srgbClr val="E6C574"/>
    <a:srgbClr val="C4A457"/>
    <a:srgbClr val="9DC3E6"/>
    <a:srgbClr val="BA4A51"/>
    <a:srgbClr val="85B3A9"/>
    <a:srgbClr val="937F27"/>
    <a:srgbClr val="297D7D"/>
    <a:srgbClr val="4B86B4"/>
    <a:srgbClr val="354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7869" autoAdjust="0"/>
  </p:normalViewPr>
  <p:slideViewPr>
    <p:cSldViewPr snapToGrid="0">
      <p:cViewPr varScale="1">
        <p:scale>
          <a:sx n="72" d="100"/>
          <a:sy n="72" d="100"/>
        </p:scale>
        <p:origin x="126" y="21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368DF9FB-C463-4A15-9552-51CCE33918C3}" type="datetimeFigureOut">
              <a:rPr lang="tr-TR" smtClean="0"/>
              <a:t>6.06.2022</a:t>
            </a:fld>
            <a:endParaRPr lang="tr-TR"/>
          </a:p>
        </p:txBody>
      </p:sp>
      <p:sp>
        <p:nvSpPr>
          <p:cNvPr id="4" name="Altbilgi Yer Tutucusu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15F9C5CF-53EC-4059-8FC0-BABF727A0711}" type="slidenum">
              <a:rPr lang="tr-TR" smtClean="0"/>
              <a:t>‹#›</a:t>
            </a:fld>
            <a:endParaRPr lang="tr-TR"/>
          </a:p>
        </p:txBody>
      </p:sp>
    </p:spTree>
    <p:extLst>
      <p:ext uri="{BB962C8B-B14F-4D97-AF65-F5344CB8AC3E}">
        <p14:creationId xmlns:p14="http://schemas.microsoft.com/office/powerpoint/2010/main" val="220059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5906F18-A298-4327-BF72-F849C4B5BC5F}" type="datetimeFigureOut">
              <a:rPr lang="tr-TR" smtClean="0"/>
              <a:t>6.06.2022</a:t>
            </a:fld>
            <a:endParaRPr lang="tr-TR"/>
          </a:p>
        </p:txBody>
      </p:sp>
      <p:sp>
        <p:nvSpPr>
          <p:cNvPr id="4" name="Slayt Görüntüsü Yer Tutucusu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144A59D-3752-437B-8F49-5BBA4CB7B997}" type="slidenum">
              <a:rPr lang="tr-TR" smtClean="0"/>
              <a:t>‹#›</a:t>
            </a:fld>
            <a:endParaRPr lang="tr-TR"/>
          </a:p>
        </p:txBody>
      </p:sp>
    </p:spTree>
    <p:extLst>
      <p:ext uri="{BB962C8B-B14F-4D97-AF65-F5344CB8AC3E}">
        <p14:creationId xmlns:p14="http://schemas.microsoft.com/office/powerpoint/2010/main" val="10402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 Müdürlüğümüzün</a:t>
            </a:r>
            <a:r>
              <a:rPr lang="tr-TR" baseline="0" dirty="0" smtClean="0"/>
              <a:t> web sayfasının düzenlenmesi haberlerin girilmesi sosyal medyasının takibi ve Bakanlığımızın Basın müşavirliği ile koordineli bir şekilde çalışıyoruz </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1</a:t>
            </a:fld>
            <a:endParaRPr lang="tr-TR"/>
          </a:p>
        </p:txBody>
      </p:sp>
    </p:spTree>
    <p:extLst>
      <p:ext uri="{BB962C8B-B14F-4D97-AF65-F5344CB8AC3E}">
        <p14:creationId xmlns:p14="http://schemas.microsoft.com/office/powerpoint/2010/main" val="421893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12</a:t>
            </a:fld>
            <a:endParaRPr lang="tr-TR"/>
          </a:p>
        </p:txBody>
      </p:sp>
    </p:spTree>
    <p:extLst>
      <p:ext uri="{BB962C8B-B14F-4D97-AF65-F5344CB8AC3E}">
        <p14:creationId xmlns:p14="http://schemas.microsoft.com/office/powerpoint/2010/main" val="121796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İç İletişim Çalışma Grubu olarak Genel Müdürlüğümüzün WEB</a:t>
            </a:r>
            <a:r>
              <a:rPr lang="tr-TR" baseline="0" dirty="0" smtClean="0"/>
              <a:t> Sayfası ve Sosyal Medyasının yönetiminden, Kurumsal İletişimden sorumlu birimiz.  Merkez ve taşra personelimizle sürekli iletişim halinde bulunarak, sorularına en kısa sürede dönüş yapıp cevaplandırarak, yapılan işlerin daha hızlı ve pratik  yapılması için gayret </a:t>
            </a:r>
            <a:r>
              <a:rPr lang="tr-TR" baseline="0" dirty="0" err="1" smtClean="0"/>
              <a:t>sarfediyoruz</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2</a:t>
            </a:fld>
            <a:endParaRPr lang="tr-TR"/>
          </a:p>
        </p:txBody>
      </p:sp>
    </p:spTree>
    <p:extLst>
      <p:ext uri="{BB962C8B-B14F-4D97-AF65-F5344CB8AC3E}">
        <p14:creationId xmlns:p14="http://schemas.microsoft.com/office/powerpoint/2010/main" val="294806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Bu</a:t>
            </a:r>
            <a:r>
              <a:rPr lang="tr-TR" sz="1200" dirty="0" smtClean="0">
                <a:solidFill>
                  <a:schemeClr val="accent2"/>
                </a:solidFill>
              </a:rPr>
              <a:t> </a:t>
            </a:r>
            <a:r>
              <a:rPr lang="tr-TR" sz="1200" dirty="0" smtClean="0">
                <a:solidFill>
                  <a:schemeClr val="bg1"/>
                </a:solidFill>
              </a:rPr>
              <a:t>Bölüm;  merkez ve taşra personelinden gelen sorular doğrultusunda oluşturuldu. Personel genel müdürlüğü bünyesinde yürütülen işlemler ile ilgili konu başlıkları şeklinde düzenlenmiş sorular ve cevapları bu kısımda yer almaktadır.</a:t>
            </a: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3</a:t>
            </a:fld>
            <a:endParaRPr lang="tr-TR"/>
          </a:p>
        </p:txBody>
      </p:sp>
    </p:spTree>
    <p:extLst>
      <p:ext uri="{BB962C8B-B14F-4D97-AF65-F5344CB8AC3E}">
        <p14:creationId xmlns:p14="http://schemas.microsoft.com/office/powerpoint/2010/main" val="53074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bg1"/>
                </a:solidFill>
              </a:rPr>
              <a:t>Personel Genel  Müdürlüğü tarafından yürütülen iş ve işlemlerde  gerekli olan belgeler ve formlar bu bölümde yer almaktadır. Yine Belgeler bölümünde yedi bölgede gerçekleştirilen Bilgilendirme ve İstişare toplantılarında uzman eğiticiler tarafından verilen eğitimlerin sunumları yer almaktadır. Ayrıca Belgeler bölümünden kullanım kılavuzlarına ulaşılabilir. Uzaktan Eğitim Kılavuzları, Kariyer Kapısı İşveren Kılavuzu gibi </a:t>
            </a:r>
          </a:p>
          <a:p>
            <a:pPr algn="just"/>
            <a:endParaRPr lang="tr-TR" sz="1200" dirty="0" smtClean="0">
              <a:solidFill>
                <a:schemeClr val="bg1"/>
              </a:solidFill>
            </a:endParaRP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4</a:t>
            </a:fld>
            <a:endParaRPr lang="tr-TR"/>
          </a:p>
        </p:txBody>
      </p:sp>
    </p:spTree>
    <p:extLst>
      <p:ext uri="{BB962C8B-B14F-4D97-AF65-F5344CB8AC3E}">
        <p14:creationId xmlns:p14="http://schemas.microsoft.com/office/powerpoint/2010/main" val="426500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Faaliyetlerimiz bölümünde geçmiş ve önümüzdeki dönem iş takvimleri yer almaktadır. (Örneğin Atama Takvimi, staj dönemi takvimleri )</a:t>
            </a: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5</a:t>
            </a:fld>
            <a:endParaRPr lang="tr-TR"/>
          </a:p>
        </p:txBody>
      </p:sp>
    </p:spTree>
    <p:extLst>
      <p:ext uri="{BB962C8B-B14F-4D97-AF65-F5344CB8AC3E}">
        <p14:creationId xmlns:p14="http://schemas.microsoft.com/office/powerpoint/2010/main" val="77525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Genel Müdürlüğümüzün görev alanına giren tüm mevzuatlar dijitale aktarılmış şekilde bu bölümde yer almaktadır. (Örneğin 657 sayılı devle  Memurları kanunu, Görevde yükselme yönetmeliği, unvan değişikliği yönetmeliği</a:t>
            </a: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6</a:t>
            </a:fld>
            <a:endParaRPr lang="tr-TR"/>
          </a:p>
        </p:txBody>
      </p:sp>
    </p:spTree>
    <p:extLst>
      <p:ext uri="{BB962C8B-B14F-4D97-AF65-F5344CB8AC3E}">
        <p14:creationId xmlns:p14="http://schemas.microsoft.com/office/powerpoint/2010/main" val="248919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chemeClr val="bg1"/>
                </a:solidFill>
              </a:rPr>
              <a:t>Cumhurbaşkanlığı İnsan Kaynakları Ofisi için ayrılmış olan bölümdür. Bu bölümde Bakanlığımıza yapılacak personel alımları İnsan Kaynakları Ofisi tarafından direkt olarak </a:t>
            </a:r>
            <a:r>
              <a:rPr lang="tr-TR" sz="1200" dirty="0" err="1" smtClean="0">
                <a:solidFill>
                  <a:schemeClr val="bg1"/>
                </a:solidFill>
              </a:rPr>
              <a:t>pergem</a:t>
            </a:r>
            <a:r>
              <a:rPr lang="tr-TR" sz="1200" dirty="0" smtClean="0">
                <a:solidFill>
                  <a:schemeClr val="bg1"/>
                </a:solidFill>
              </a:rPr>
              <a:t> sayfasına  iletilmektedir.</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7</a:t>
            </a:fld>
            <a:endParaRPr lang="tr-TR"/>
          </a:p>
        </p:txBody>
      </p:sp>
    </p:spTree>
    <p:extLst>
      <p:ext uri="{BB962C8B-B14F-4D97-AF65-F5344CB8AC3E}">
        <p14:creationId xmlns:p14="http://schemas.microsoft.com/office/powerpoint/2010/main" val="193034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chemeClr val="bg1"/>
                </a:solidFill>
              </a:rPr>
              <a:t>Bu bölümde PERGEM tarafından yürütülen iş ve işlemlerle ilgili bütün sistemlerin giriş butonları bulunur. Personel Eğitim Sistemi, Staj Takip Sistemi, Uzaktan Eğitim Kapısı, Personel Bilgi ve Yönetim Sistemi vs.</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8</a:t>
            </a:fld>
            <a:endParaRPr lang="tr-TR"/>
          </a:p>
        </p:txBody>
      </p:sp>
    </p:spTree>
    <p:extLst>
      <p:ext uri="{BB962C8B-B14F-4D97-AF65-F5344CB8AC3E}">
        <p14:creationId xmlns:p14="http://schemas.microsoft.com/office/powerpoint/2010/main" val="239572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bg1"/>
                </a:solidFill>
              </a:rPr>
              <a:t>Ayrıca ‘’Bir sorum olacak’’  butonu bu kısımda yer almaktadır.  Bu butona tıkladığınızda kaşınıza doldurulması gereken bir form çıkar.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9</a:t>
            </a:fld>
            <a:endParaRPr lang="tr-TR"/>
          </a:p>
        </p:txBody>
      </p:sp>
    </p:spTree>
    <p:extLst>
      <p:ext uri="{BB962C8B-B14F-4D97-AF65-F5344CB8AC3E}">
        <p14:creationId xmlns:p14="http://schemas.microsoft.com/office/powerpoint/2010/main" val="294936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CDC1E1-669D-447C-8659-7AA6554CA64C}" type="datetime1">
              <a:rPr lang="tr-TR" smtClean="0"/>
              <a:t>6.06.2022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44947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A728AE-6D60-4D3A-9C22-102984E9D466}" type="datetime1">
              <a:rPr lang="tr-TR" smtClean="0"/>
              <a:t>6.06.2022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223754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C65D81-668E-4B30-A751-D73A3AD131CD}" type="datetime1">
              <a:rPr lang="tr-TR" smtClean="0"/>
              <a:t>6.06.2022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64867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ECDC1E1-669D-447C-8659-7AA6554CA64C}" type="datetime1">
              <a:rPr lang="tr-TR" smtClean="0"/>
              <a:t>6.06.2022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44947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dirty="0"/>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64CCB6-D6E1-4EC9-A359-2CEBDAFF066F}" type="datetime1">
              <a:rPr lang="tr-TR" smtClean="0"/>
              <a:t>6.06.2022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9929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67482DB-5174-4DF0-8210-29A67D5B034F}" type="datetime1">
              <a:rPr lang="tr-TR" smtClean="0"/>
              <a:t>6.06.2022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89022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B1954EB-6515-42F9-BAD0-970CE829FBAC}" type="datetime1">
              <a:rPr lang="tr-TR" smtClean="0"/>
              <a:t>6.06.2022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320421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145FE86-72F7-4B73-805F-D475E4E477B8}" type="datetime1">
              <a:rPr lang="tr-TR" smtClean="0"/>
              <a:t>6.06.2022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95340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C43DAD-5BA0-4581-ACEE-30831580D5BF}" type="datetime1">
              <a:rPr lang="tr-TR" smtClean="0"/>
              <a:t>6.06.2022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429165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F3B888-F920-4EFB-9F1A-4B56BDA1CDAB}" type="datetime1">
              <a:rPr lang="tr-TR" smtClean="0"/>
              <a:t>6.06.2022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213320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185D32-C61C-4910-A090-8B314229D239}" type="datetime1">
              <a:rPr lang="tr-TR" smtClean="0"/>
              <a:t>6.06.2022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61418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5BD7D81-CCD5-46B4-8344-A0CC477FA525}" type="datetime1">
              <a:rPr lang="tr-TR" smtClean="0"/>
              <a:t>6.06.2022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8310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2CCCF-13B8-424F-BC73-94171DF49E56}" type="datetime1">
              <a:rPr lang="tr-TR" smtClean="0"/>
              <a:t>6.06.2022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EC18-1B58-4289-9147-9836EEFE2450}" type="slidenum">
              <a:rPr lang="tr-TR" smtClean="0"/>
              <a:t>‹#›</a:t>
            </a:fld>
            <a:endParaRPr lang="tr-TR"/>
          </a:p>
        </p:txBody>
      </p:sp>
      <p:pic>
        <p:nvPicPr>
          <p:cNvPr id="9" name="Resim 8"/>
          <p:cNvPicPr>
            <a:picLocks noChangeAspect="1"/>
          </p:cNvPicPr>
          <p:nvPr/>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572090" y="322168"/>
            <a:ext cx="589618" cy="585687"/>
          </a:xfrm>
          <a:prstGeom prst="rect">
            <a:avLst/>
          </a:prstGeom>
        </p:spPr>
      </p:pic>
      <p:sp>
        <p:nvSpPr>
          <p:cNvPr id="10" name="Dikdörtgen 9"/>
          <p:cNvSpPr/>
          <p:nvPr/>
        </p:nvSpPr>
        <p:spPr>
          <a:xfrm>
            <a:off x="-381053" y="989604"/>
            <a:ext cx="4495904" cy="487569"/>
          </a:xfrm>
          <a:prstGeom prst="rect">
            <a:avLst/>
          </a:prstGeom>
          <a:ln>
            <a:noFill/>
          </a:ln>
        </p:spPr>
        <p:txBody>
          <a:bodyPr wrap="square" anchor="ctr">
            <a:spAutoFit/>
          </a:bodyPr>
          <a:lstStyle/>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T.C. </a:t>
            </a:r>
          </a:p>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TARIM VE ORMAN BAKANLIĞI</a:t>
            </a:r>
          </a:p>
        </p:txBody>
      </p:sp>
      <p:pic>
        <p:nvPicPr>
          <p:cNvPr id="7" name="Resim 6"/>
          <p:cNvPicPr>
            <a:picLocks noChangeAspect="1"/>
          </p:cNvPicPr>
          <p:nvPr userDrawn="1"/>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572090" y="322168"/>
            <a:ext cx="589618" cy="585687"/>
          </a:xfrm>
          <a:prstGeom prst="rect">
            <a:avLst/>
          </a:prstGeom>
        </p:spPr>
      </p:pic>
      <p:sp>
        <p:nvSpPr>
          <p:cNvPr id="8" name="Dikdörtgen 7"/>
          <p:cNvSpPr/>
          <p:nvPr userDrawn="1"/>
        </p:nvSpPr>
        <p:spPr>
          <a:xfrm>
            <a:off x="-381053" y="989604"/>
            <a:ext cx="4495904" cy="487569"/>
          </a:xfrm>
          <a:prstGeom prst="rect">
            <a:avLst/>
          </a:prstGeom>
          <a:ln>
            <a:noFill/>
          </a:ln>
        </p:spPr>
        <p:txBody>
          <a:bodyPr wrap="square" anchor="ctr">
            <a:spAutoFit/>
          </a:bodyPr>
          <a:lstStyle/>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T.C. </a:t>
            </a:r>
          </a:p>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TARIM VE ORMAN BAKANLIĞI</a:t>
            </a:r>
          </a:p>
        </p:txBody>
      </p:sp>
    </p:spTree>
    <p:extLst>
      <p:ext uri="{BB962C8B-B14F-4D97-AF65-F5344CB8AC3E}">
        <p14:creationId xmlns:p14="http://schemas.microsoft.com/office/powerpoint/2010/main" val="197519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rotWithShape="1">
          <a:blip r:embed="rId3"/>
          <a:srcRect l="10156" b="3765"/>
          <a:stretch/>
        </p:blipFill>
        <p:spPr>
          <a:xfrm>
            <a:off x="0" y="6226173"/>
            <a:ext cx="12192000" cy="486948"/>
          </a:xfrm>
          <a:prstGeom prst="rect">
            <a:avLst/>
          </a:prstGeom>
        </p:spPr>
      </p:pic>
      <p:sp>
        <p:nvSpPr>
          <p:cNvPr id="2" name="İçerik Yer Tutucusu 1"/>
          <p:cNvSpPr>
            <a:spLocks noGrp="1"/>
          </p:cNvSpPr>
          <p:nvPr>
            <p:ph idx="1"/>
          </p:nvPr>
        </p:nvSpPr>
        <p:spPr>
          <a:xfrm>
            <a:off x="838200" y="1626524"/>
            <a:ext cx="10515600" cy="4057218"/>
          </a:xfrm>
        </p:spPr>
        <p:txBody>
          <a:bodyPr/>
          <a:lstStyle/>
          <a:p>
            <a:pPr marL="0" indent="0">
              <a:buNone/>
            </a:pPr>
            <a:r>
              <a:rPr lang="tr-TR" sz="6000" dirty="0" smtClean="0">
                <a:solidFill>
                  <a:schemeClr val="bg1"/>
                </a:solidFill>
              </a:rPr>
              <a:t>PERSONEL GENEL MÜDÜRLÜĞÜ</a:t>
            </a:r>
          </a:p>
          <a:p>
            <a:pPr marL="0" indent="0">
              <a:lnSpc>
                <a:spcPct val="100000"/>
              </a:lnSpc>
              <a:buNone/>
            </a:pPr>
            <a:endParaRPr lang="tr-TR" sz="4400" dirty="0" smtClean="0">
              <a:solidFill>
                <a:schemeClr val="bg1"/>
              </a:solidFill>
            </a:endParaRPr>
          </a:p>
          <a:p>
            <a:pPr marL="0" indent="0">
              <a:buNone/>
            </a:pPr>
            <a:r>
              <a:rPr lang="tr-TR" sz="4400" dirty="0">
                <a:solidFill>
                  <a:schemeClr val="bg1"/>
                </a:solidFill>
              </a:rPr>
              <a:t> </a:t>
            </a:r>
            <a:r>
              <a:rPr lang="tr-TR" sz="4400" dirty="0" smtClean="0">
                <a:solidFill>
                  <a:schemeClr val="bg1"/>
                </a:solidFill>
              </a:rPr>
              <a:t>                İÇ İLETİŞİM ÇALIŞMA GRUBU</a:t>
            </a:r>
          </a:p>
          <a:p>
            <a:pPr marL="0" indent="0">
              <a:buNone/>
            </a:pPr>
            <a:endParaRPr lang="tr-TR" sz="4400" b="1" dirty="0">
              <a:solidFill>
                <a:schemeClr val="bg1"/>
              </a:solidFill>
            </a:endParaRPr>
          </a:p>
          <a:p>
            <a:pPr marL="0" indent="0">
              <a:buNone/>
            </a:pPr>
            <a:r>
              <a:rPr lang="tr-TR" sz="4400" b="1" dirty="0">
                <a:solidFill>
                  <a:schemeClr val="bg1"/>
                </a:solidFill>
              </a:rPr>
              <a:t> </a:t>
            </a:r>
            <a:r>
              <a:rPr lang="tr-TR" sz="4400" b="1" dirty="0" smtClean="0">
                <a:solidFill>
                  <a:schemeClr val="bg1"/>
                </a:solidFill>
              </a:rPr>
              <a:t>                           </a:t>
            </a:r>
            <a:r>
              <a:rPr lang="tr-TR" sz="4400" b="1" dirty="0" smtClean="0">
                <a:solidFill>
                  <a:schemeClr val="bg1"/>
                </a:solidFill>
              </a:rPr>
              <a:t>    </a:t>
            </a:r>
            <a:r>
              <a:rPr lang="tr-TR" sz="2400" b="1" dirty="0" smtClean="0">
                <a:solidFill>
                  <a:schemeClr val="bg1"/>
                </a:solidFill>
              </a:rPr>
              <a:t>Bilgi </a:t>
            </a:r>
            <a:r>
              <a:rPr lang="tr-TR" sz="2400" b="1" dirty="0" smtClean="0">
                <a:solidFill>
                  <a:schemeClr val="bg1"/>
                </a:solidFill>
              </a:rPr>
              <a:t>GÜREL</a:t>
            </a:r>
            <a:endParaRPr lang="tr-TR" sz="2400" b="1" dirty="0" smtClean="0">
              <a:solidFill>
                <a:schemeClr val="bg1"/>
              </a:solidFill>
            </a:endParaRPr>
          </a:p>
          <a:p>
            <a:pPr marL="0" indent="0">
              <a:buNone/>
            </a:pPr>
            <a:r>
              <a:rPr lang="tr-TR" sz="2400" b="1" dirty="0" smtClean="0">
                <a:solidFill>
                  <a:schemeClr val="bg1"/>
                </a:solidFill>
              </a:rPr>
              <a:t>                                                 Yüksek Ziraat Mühendisi</a:t>
            </a:r>
            <a:endParaRPr lang="tr-TR" sz="2400" b="1" dirty="0">
              <a:solidFill>
                <a:schemeClr val="bg1"/>
              </a:solidFill>
            </a:endParaRPr>
          </a:p>
        </p:txBody>
      </p:sp>
    </p:spTree>
    <p:extLst>
      <p:ext uri="{BB962C8B-B14F-4D97-AF65-F5344CB8AC3E}">
        <p14:creationId xmlns:p14="http://schemas.microsoft.com/office/powerpoint/2010/main" val="158525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3"/>
          <p:cNvPicPr>
            <a:picLocks noChangeAspect="1"/>
          </p:cNvPicPr>
          <p:nvPr/>
        </p:nvPicPr>
        <p:blipFill>
          <a:blip r:embed="rId2"/>
          <a:stretch>
            <a:fillRect/>
          </a:stretch>
        </p:blipFill>
        <p:spPr>
          <a:xfrm>
            <a:off x="140677" y="1567542"/>
            <a:ext cx="11250134" cy="4754871"/>
          </a:xfrm>
          <a:prstGeom prst="rect">
            <a:avLst/>
          </a:prstGeom>
        </p:spPr>
      </p:pic>
      <p:pic>
        <p:nvPicPr>
          <p:cNvPr id="3" name="Resim 2"/>
          <p:cNvPicPr>
            <a:picLocks noChangeAspect="1"/>
          </p:cNvPicPr>
          <p:nvPr/>
        </p:nvPicPr>
        <p:blipFill rotWithShape="1">
          <a:blip r:embed="rId3"/>
          <a:srcRect l="10156" b="3765"/>
          <a:stretch/>
        </p:blipFill>
        <p:spPr>
          <a:xfrm>
            <a:off x="0" y="6322413"/>
            <a:ext cx="12192000" cy="486948"/>
          </a:xfrm>
          <a:prstGeom prst="rect">
            <a:avLst/>
          </a:prstGeom>
        </p:spPr>
      </p:pic>
    </p:spTree>
    <p:extLst>
      <p:ext uri="{BB962C8B-B14F-4D97-AF65-F5344CB8AC3E}">
        <p14:creationId xmlns:p14="http://schemas.microsoft.com/office/powerpoint/2010/main" val="403302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65019" y="2091807"/>
            <a:ext cx="10673541" cy="3539430"/>
          </a:xfrm>
          <a:prstGeom prst="rect">
            <a:avLst/>
          </a:prstGeom>
        </p:spPr>
        <p:txBody>
          <a:bodyPr wrap="square">
            <a:spAutoFit/>
          </a:bodyPr>
          <a:lstStyle/>
          <a:p>
            <a:pPr algn="just"/>
            <a:r>
              <a:rPr lang="tr-TR" sz="2400" dirty="0" smtClean="0">
                <a:solidFill>
                  <a:schemeClr val="bg1"/>
                </a:solidFill>
              </a:rPr>
              <a:t>     </a:t>
            </a:r>
            <a:r>
              <a:rPr lang="tr-TR" sz="2800" dirty="0" smtClean="0">
                <a:solidFill>
                  <a:schemeClr val="bg1"/>
                </a:solidFill>
              </a:rPr>
              <a:t>Personel </a:t>
            </a:r>
            <a:r>
              <a:rPr lang="tr-TR" sz="2800" dirty="0">
                <a:solidFill>
                  <a:schemeClr val="bg1"/>
                </a:solidFill>
              </a:rPr>
              <a:t>Genel Müdürlüğü tarafından yürütülen her türlü faaliyet ve işlemlerle ilgili olarak bu </a:t>
            </a:r>
            <a:r>
              <a:rPr lang="tr-TR" sz="2800" dirty="0" smtClean="0">
                <a:solidFill>
                  <a:schemeClr val="bg1"/>
                </a:solidFill>
              </a:rPr>
              <a:t>kısımdan e-posta yolu ile bizlere ulaşabilirsiniz. </a:t>
            </a:r>
          </a:p>
          <a:p>
            <a:pPr algn="just"/>
            <a:endParaRPr lang="tr-TR" sz="2800" dirty="0">
              <a:solidFill>
                <a:schemeClr val="bg1"/>
              </a:solidFill>
            </a:endParaRPr>
          </a:p>
          <a:p>
            <a:pPr algn="just"/>
            <a:r>
              <a:rPr lang="tr-TR" sz="2800" dirty="0" smtClean="0">
                <a:solidFill>
                  <a:schemeClr val="bg1"/>
                </a:solidFill>
              </a:rPr>
              <a:t>      Formda </a:t>
            </a:r>
            <a:r>
              <a:rPr lang="tr-TR" sz="2800" dirty="0">
                <a:solidFill>
                  <a:schemeClr val="bg1"/>
                </a:solidFill>
              </a:rPr>
              <a:t>öncelikle personel bilgileri </a:t>
            </a:r>
            <a:r>
              <a:rPr lang="tr-TR" sz="2800" dirty="0" smtClean="0">
                <a:solidFill>
                  <a:schemeClr val="bg1"/>
                </a:solidFill>
              </a:rPr>
              <a:t>doldurulmalıdır . </a:t>
            </a:r>
            <a:r>
              <a:rPr lang="tr-TR" sz="2800" dirty="0">
                <a:solidFill>
                  <a:schemeClr val="bg1"/>
                </a:solidFill>
              </a:rPr>
              <a:t>Daha </a:t>
            </a:r>
            <a:r>
              <a:rPr lang="tr-TR" sz="2800" dirty="0" smtClean="0">
                <a:solidFill>
                  <a:schemeClr val="bg1"/>
                </a:solidFill>
              </a:rPr>
              <a:t>sonra </a:t>
            </a:r>
            <a:r>
              <a:rPr lang="tr-TR" sz="2800" dirty="0">
                <a:solidFill>
                  <a:schemeClr val="bg1"/>
                </a:solidFill>
              </a:rPr>
              <a:t>bilgi alınmak istenen konu </a:t>
            </a:r>
            <a:r>
              <a:rPr lang="tr-TR" sz="2800" dirty="0" smtClean="0">
                <a:solidFill>
                  <a:schemeClr val="bg1"/>
                </a:solidFill>
              </a:rPr>
              <a:t>açık ve </a:t>
            </a:r>
            <a:r>
              <a:rPr lang="tr-TR" sz="2800" dirty="0">
                <a:solidFill>
                  <a:schemeClr val="bg1"/>
                </a:solidFill>
              </a:rPr>
              <a:t>anlaşılır </a:t>
            </a:r>
            <a:r>
              <a:rPr lang="tr-TR" sz="2800" dirty="0" smtClean="0">
                <a:solidFill>
                  <a:schemeClr val="bg1"/>
                </a:solidFill>
              </a:rPr>
              <a:t>bir dille </a:t>
            </a:r>
            <a:r>
              <a:rPr lang="tr-TR" sz="2800" dirty="0">
                <a:solidFill>
                  <a:schemeClr val="bg1"/>
                </a:solidFill>
              </a:rPr>
              <a:t>yazılmalıdır. Formun </a:t>
            </a:r>
            <a:r>
              <a:rPr lang="tr-TR" sz="2800" dirty="0" smtClean="0">
                <a:solidFill>
                  <a:schemeClr val="bg1"/>
                </a:solidFill>
              </a:rPr>
              <a:t>altında bulunan gönder </a:t>
            </a:r>
            <a:r>
              <a:rPr lang="tr-TR" sz="2800" dirty="0">
                <a:solidFill>
                  <a:schemeClr val="bg1"/>
                </a:solidFill>
              </a:rPr>
              <a:t>butonuna tıkladığınızda </a:t>
            </a:r>
            <a:r>
              <a:rPr lang="tr-TR" sz="2800" b="1" dirty="0" smtClean="0">
                <a:solidFill>
                  <a:schemeClr val="accent2">
                    <a:lumMod val="75000"/>
                  </a:schemeClr>
                </a:solidFill>
              </a:rPr>
              <a:t>Bir Sorum </a:t>
            </a:r>
            <a:r>
              <a:rPr lang="tr-TR" sz="2800" b="1" dirty="0">
                <a:solidFill>
                  <a:schemeClr val="accent2">
                    <a:lumMod val="75000"/>
                  </a:schemeClr>
                </a:solidFill>
              </a:rPr>
              <a:t>O</a:t>
            </a:r>
            <a:r>
              <a:rPr lang="tr-TR" sz="2800" b="1" dirty="0" smtClean="0">
                <a:solidFill>
                  <a:schemeClr val="accent2">
                    <a:lumMod val="75000"/>
                  </a:schemeClr>
                </a:solidFill>
              </a:rPr>
              <a:t>lacak </a:t>
            </a:r>
            <a:r>
              <a:rPr lang="tr-TR" sz="2800" b="1" dirty="0">
                <a:solidFill>
                  <a:schemeClr val="accent2">
                    <a:lumMod val="75000"/>
                  </a:schemeClr>
                </a:solidFill>
              </a:rPr>
              <a:t>F</a:t>
            </a:r>
            <a:r>
              <a:rPr lang="tr-TR" sz="2800" b="1" dirty="0" smtClean="0">
                <a:solidFill>
                  <a:schemeClr val="accent2">
                    <a:lumMod val="75000"/>
                  </a:schemeClr>
                </a:solidFill>
              </a:rPr>
              <a:t>ormu</a:t>
            </a:r>
            <a:r>
              <a:rPr lang="tr-TR" sz="2800" b="1" dirty="0" smtClean="0">
                <a:solidFill>
                  <a:schemeClr val="bg1"/>
                </a:solidFill>
              </a:rPr>
              <a:t> </a:t>
            </a:r>
            <a:r>
              <a:rPr lang="tr-TR" sz="2800" dirty="0" smtClean="0">
                <a:solidFill>
                  <a:schemeClr val="bg1"/>
                </a:solidFill>
              </a:rPr>
              <a:t>İlgili </a:t>
            </a:r>
            <a:r>
              <a:rPr lang="tr-TR" sz="2800" dirty="0">
                <a:solidFill>
                  <a:schemeClr val="bg1"/>
                </a:solidFill>
              </a:rPr>
              <a:t>kişiye iletilmiş olur. </a:t>
            </a:r>
            <a:r>
              <a:rPr lang="tr-TR" sz="2800" dirty="0" smtClean="0">
                <a:solidFill>
                  <a:schemeClr val="bg1"/>
                </a:solidFill>
              </a:rPr>
              <a:t>Sizlere </a:t>
            </a:r>
            <a:r>
              <a:rPr lang="tr-TR" sz="2800" dirty="0">
                <a:solidFill>
                  <a:schemeClr val="bg1"/>
                </a:solidFill>
              </a:rPr>
              <a:t>dönüş yine </a:t>
            </a:r>
            <a:r>
              <a:rPr lang="tr-TR" sz="2800" dirty="0" smtClean="0">
                <a:solidFill>
                  <a:schemeClr val="bg1"/>
                </a:solidFill>
              </a:rPr>
              <a:t>kurumsal e-posta üzerinden </a:t>
            </a:r>
            <a:r>
              <a:rPr lang="tr-TR" sz="2800" dirty="0">
                <a:solidFill>
                  <a:schemeClr val="bg1"/>
                </a:solidFill>
              </a:rPr>
              <a:t>gerçekleşecektir.</a:t>
            </a:r>
          </a:p>
        </p:txBody>
      </p:sp>
      <p:pic>
        <p:nvPicPr>
          <p:cNvPr id="4" name="Resim 3"/>
          <p:cNvPicPr>
            <a:picLocks noChangeAspect="1"/>
          </p:cNvPicPr>
          <p:nvPr/>
        </p:nvPicPr>
        <p:blipFill rotWithShape="1">
          <a:blip r:embed="rId2"/>
          <a:srcRect l="10156" b="3765"/>
          <a:stretch/>
        </p:blipFill>
        <p:spPr>
          <a:xfrm>
            <a:off x="0" y="6240424"/>
            <a:ext cx="12192000" cy="486948"/>
          </a:xfrm>
          <a:prstGeom prst="rect">
            <a:avLst/>
          </a:prstGeom>
        </p:spPr>
      </p:pic>
    </p:spTree>
    <p:extLst>
      <p:ext uri="{BB962C8B-B14F-4D97-AF65-F5344CB8AC3E}">
        <p14:creationId xmlns:p14="http://schemas.microsoft.com/office/powerpoint/2010/main" val="293675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0772" y="2430683"/>
            <a:ext cx="10521387" cy="1134319"/>
          </a:xfrm>
        </p:spPr>
        <p:txBody>
          <a:bodyPr/>
          <a:lstStyle/>
          <a:p>
            <a:pPr marL="0" indent="0" algn="ctr">
              <a:buNone/>
            </a:pPr>
            <a:endParaRPr lang="tr-TR" sz="4000" dirty="0" smtClean="0">
              <a:solidFill>
                <a:schemeClr val="bg1"/>
              </a:solidFill>
            </a:endParaRPr>
          </a:p>
          <a:p>
            <a:pPr marL="0" indent="0" algn="ctr">
              <a:buNone/>
            </a:pPr>
            <a:endParaRPr lang="tr-TR" sz="4000" dirty="0">
              <a:solidFill>
                <a:schemeClr val="bg1"/>
              </a:solidFill>
            </a:endParaRPr>
          </a:p>
          <a:p>
            <a:pPr marL="0" indent="0" algn="ctr">
              <a:buNone/>
            </a:pPr>
            <a:r>
              <a:rPr lang="tr-TR" sz="4000" dirty="0" smtClean="0">
                <a:solidFill>
                  <a:schemeClr val="bg1"/>
                </a:solidFill>
              </a:rPr>
              <a:t>TEŞEKKÜR EDERİM</a:t>
            </a:r>
            <a:endParaRPr lang="tr-TR" sz="4000" dirty="0">
              <a:solidFill>
                <a:schemeClr val="bg1"/>
              </a:solidFill>
            </a:endParaRPr>
          </a:p>
        </p:txBody>
      </p:sp>
      <p:pic>
        <p:nvPicPr>
          <p:cNvPr id="18" name="Resim 17"/>
          <p:cNvPicPr>
            <a:picLocks noChangeAspect="1"/>
          </p:cNvPicPr>
          <p:nvPr/>
        </p:nvPicPr>
        <p:blipFill rotWithShape="1">
          <a:blip r:embed="rId3"/>
          <a:srcRect l="10156" b="3765"/>
          <a:stretch/>
        </p:blipFill>
        <p:spPr>
          <a:xfrm>
            <a:off x="0" y="6268132"/>
            <a:ext cx="12192000" cy="486948"/>
          </a:xfrm>
          <a:prstGeom prst="rect">
            <a:avLst/>
          </a:prstGeom>
        </p:spPr>
      </p:pic>
    </p:spTree>
    <p:extLst>
      <p:ext uri="{BB962C8B-B14F-4D97-AF65-F5344CB8AC3E}">
        <p14:creationId xmlns:p14="http://schemas.microsoft.com/office/powerpoint/2010/main" val="41062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8172" y="925080"/>
            <a:ext cx="6795655" cy="4351338"/>
          </a:xfrm>
        </p:spPr>
        <p:txBody>
          <a:bodyPr/>
          <a:lstStyle/>
          <a:p>
            <a:pPr marL="0" indent="0">
              <a:buNone/>
            </a:pPr>
            <a:r>
              <a:rPr lang="tr-TR" dirty="0" smtClean="0">
                <a:solidFill>
                  <a:schemeClr val="bg1"/>
                </a:solidFill>
              </a:rPr>
              <a:t>    </a:t>
            </a:r>
          </a:p>
          <a:p>
            <a:pPr marL="0" indent="0">
              <a:buNone/>
            </a:pPr>
            <a:r>
              <a:rPr lang="tr-TR" dirty="0">
                <a:solidFill>
                  <a:schemeClr val="bg1"/>
                </a:solidFill>
              </a:rPr>
              <a:t> </a:t>
            </a:r>
            <a:r>
              <a:rPr lang="tr-TR" dirty="0" smtClean="0">
                <a:solidFill>
                  <a:schemeClr val="bg1"/>
                </a:solidFill>
              </a:rPr>
              <a:t>     İç iletişim ve Enformasyon </a:t>
            </a:r>
            <a:r>
              <a:rPr lang="tr-TR" dirty="0">
                <a:solidFill>
                  <a:schemeClr val="bg1"/>
                </a:solidFill>
              </a:rPr>
              <a:t>Ç</a:t>
            </a:r>
            <a:r>
              <a:rPr lang="tr-TR" dirty="0" smtClean="0">
                <a:solidFill>
                  <a:schemeClr val="bg1"/>
                </a:solidFill>
              </a:rPr>
              <a:t>alışma Grubu</a:t>
            </a:r>
          </a:p>
          <a:p>
            <a:pPr marL="0" indent="0" algn="just">
              <a:buNone/>
            </a:pPr>
            <a:r>
              <a:rPr lang="tr-TR" dirty="0" smtClean="0">
                <a:solidFill>
                  <a:schemeClr val="bg1"/>
                </a:solidFill>
              </a:rPr>
              <a:t>         </a:t>
            </a:r>
            <a:endParaRPr lang="tr-TR" dirty="0">
              <a:solidFill>
                <a:schemeClr val="bg1"/>
              </a:solidFill>
            </a:endParaRPr>
          </a:p>
        </p:txBody>
      </p:sp>
      <p:pic>
        <p:nvPicPr>
          <p:cNvPr id="4" name="Resim 3"/>
          <p:cNvPicPr>
            <a:picLocks noChangeAspect="1"/>
          </p:cNvPicPr>
          <p:nvPr/>
        </p:nvPicPr>
        <p:blipFill rotWithShape="1">
          <a:blip r:embed="rId3"/>
          <a:srcRect l="10156" b="3765"/>
          <a:stretch/>
        </p:blipFill>
        <p:spPr>
          <a:xfrm>
            <a:off x="0" y="6324896"/>
            <a:ext cx="12192000" cy="486948"/>
          </a:xfrm>
          <a:prstGeom prst="rect">
            <a:avLst/>
          </a:prstGeom>
        </p:spPr>
      </p:pic>
      <p:pic>
        <p:nvPicPr>
          <p:cNvPr id="1026" name="Picture 2" descr="Kurumsal İletişim – #PRacticeMakesPerf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591" y="1973558"/>
            <a:ext cx="7121236" cy="439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180109" y="3067631"/>
            <a:ext cx="574963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tr-TR" sz="2400" b="1" dirty="0" smtClean="0">
                <a:solidFill>
                  <a:schemeClr val="accent2"/>
                </a:solidFill>
              </a:rPr>
              <a:t>SIK SORULAN SORULAR</a:t>
            </a:r>
          </a:p>
          <a:p>
            <a:pPr algn="just"/>
            <a:endParaRPr lang="tr-TR" sz="2800" b="1" dirty="0" smtClean="0">
              <a:solidFill>
                <a:schemeClr val="accent2"/>
              </a:solidFill>
            </a:endParaRPr>
          </a:p>
        </p:txBody>
      </p:sp>
      <p:pic>
        <p:nvPicPr>
          <p:cNvPr id="22" name="Resim 21"/>
          <p:cNvPicPr>
            <a:picLocks noChangeAspect="1"/>
          </p:cNvPicPr>
          <p:nvPr/>
        </p:nvPicPr>
        <p:blipFill rotWithShape="1">
          <a:blip r:embed="rId3"/>
          <a:srcRect l="10156" b="3765"/>
          <a:stretch/>
        </p:blipFill>
        <p:spPr>
          <a:xfrm>
            <a:off x="0" y="6223049"/>
            <a:ext cx="12192000" cy="486948"/>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037" y="1219200"/>
            <a:ext cx="7259782" cy="4881153"/>
          </a:xfrm>
          <a:prstGeom prst="rect">
            <a:avLst/>
          </a:prstGeom>
        </p:spPr>
      </p:pic>
    </p:spTree>
    <p:extLst>
      <p:ext uri="{BB962C8B-B14F-4D97-AF65-F5344CB8AC3E}">
        <p14:creationId xmlns:p14="http://schemas.microsoft.com/office/powerpoint/2010/main" val="200370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604849" y="302359"/>
            <a:ext cx="5299429" cy="369332"/>
          </a:xfrm>
          <a:prstGeom prst="rect">
            <a:avLst/>
          </a:prstGeom>
          <a:noFill/>
        </p:spPr>
        <p:txBody>
          <a:bodyPr wrap="square" rtlCol="0">
            <a:spAutoFit/>
          </a:bodyPr>
          <a:lstStyle/>
          <a:p>
            <a:pPr algn="just"/>
            <a:r>
              <a:rPr lang="tr-TR" dirty="0">
                <a:solidFill>
                  <a:schemeClr val="bg1"/>
                </a:solidFill>
              </a:rPr>
              <a:t> </a:t>
            </a:r>
            <a:endParaRPr lang="tr-TR" sz="2800" dirty="0">
              <a:solidFill>
                <a:schemeClr val="bg1"/>
              </a:solidFill>
            </a:endParaRPr>
          </a:p>
        </p:txBody>
      </p:sp>
      <p:pic>
        <p:nvPicPr>
          <p:cNvPr id="6" name="Resim 5"/>
          <p:cNvPicPr>
            <a:picLocks noChangeAspect="1"/>
          </p:cNvPicPr>
          <p:nvPr/>
        </p:nvPicPr>
        <p:blipFill rotWithShape="1">
          <a:blip r:embed="rId3"/>
          <a:srcRect l="10156" b="3765"/>
          <a:stretch/>
        </p:blipFill>
        <p:spPr>
          <a:xfrm>
            <a:off x="0" y="6236525"/>
            <a:ext cx="12192000" cy="486948"/>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384663"/>
            <a:ext cx="8088988" cy="4754880"/>
          </a:xfrm>
          <a:prstGeom prst="rect">
            <a:avLst/>
          </a:prstGeom>
        </p:spPr>
      </p:pic>
      <p:sp>
        <p:nvSpPr>
          <p:cNvPr id="3" name="Metin kutusu 2"/>
          <p:cNvSpPr txBox="1"/>
          <p:nvPr/>
        </p:nvSpPr>
        <p:spPr>
          <a:xfrm>
            <a:off x="928254" y="3007272"/>
            <a:ext cx="2156937" cy="646331"/>
          </a:xfrm>
          <a:prstGeom prst="rect">
            <a:avLst/>
          </a:prstGeom>
          <a:noFill/>
        </p:spPr>
        <p:txBody>
          <a:bodyPr wrap="none" rtlCol="0">
            <a:spAutoFit/>
          </a:bodyPr>
          <a:lstStyle/>
          <a:p>
            <a:r>
              <a:rPr lang="tr-TR" sz="3600" b="1" dirty="0" smtClean="0">
                <a:solidFill>
                  <a:schemeClr val="accent2">
                    <a:lumMod val="75000"/>
                  </a:schemeClr>
                </a:solidFill>
              </a:rPr>
              <a:t>BELGELER </a:t>
            </a:r>
            <a:endParaRPr lang="tr-TR" dirty="0"/>
          </a:p>
        </p:txBody>
      </p:sp>
    </p:spTree>
    <p:extLst>
      <p:ext uri="{BB962C8B-B14F-4D97-AF65-F5344CB8AC3E}">
        <p14:creationId xmlns:p14="http://schemas.microsoft.com/office/powerpoint/2010/main" val="351330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7164" y="3115169"/>
            <a:ext cx="4071938" cy="954107"/>
          </a:xfrm>
          <a:prstGeom prst="rect">
            <a:avLst/>
          </a:prstGeom>
          <a:noFill/>
        </p:spPr>
        <p:txBody>
          <a:bodyPr wrap="square" rtlCol="0">
            <a:spAutoFit/>
          </a:bodyPr>
          <a:lstStyle/>
          <a:p>
            <a:pPr algn="just"/>
            <a:r>
              <a:rPr lang="tr-TR" sz="2800" b="1" dirty="0" smtClean="0">
                <a:solidFill>
                  <a:schemeClr val="bg1"/>
                </a:solidFill>
              </a:rPr>
              <a:t>   </a:t>
            </a:r>
            <a:r>
              <a:rPr lang="tr-TR" sz="2800" b="1" dirty="0" smtClean="0">
                <a:solidFill>
                  <a:schemeClr val="accent2">
                    <a:lumMod val="75000"/>
                  </a:schemeClr>
                </a:solidFill>
              </a:rPr>
              <a:t>FAALİYETLERİMİZ</a:t>
            </a:r>
          </a:p>
          <a:p>
            <a:pPr algn="just"/>
            <a:endParaRPr lang="tr-TR" sz="2800" dirty="0">
              <a:solidFill>
                <a:schemeClr val="bg1"/>
              </a:solidFill>
            </a:endParaRPr>
          </a:p>
        </p:txBody>
      </p:sp>
      <p:pic>
        <p:nvPicPr>
          <p:cNvPr id="34" name="Resim 33"/>
          <p:cNvPicPr>
            <a:picLocks noChangeAspect="1"/>
          </p:cNvPicPr>
          <p:nvPr/>
        </p:nvPicPr>
        <p:blipFill rotWithShape="1">
          <a:blip r:embed="rId3"/>
          <a:srcRect l="10156" b="3765"/>
          <a:stretch/>
        </p:blipFill>
        <p:spPr>
          <a:xfrm>
            <a:off x="0" y="6128008"/>
            <a:ext cx="12192000" cy="48694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615" y="1476102"/>
            <a:ext cx="8772523" cy="4452610"/>
          </a:xfrm>
          <a:prstGeom prst="rect">
            <a:avLst/>
          </a:prstGeom>
        </p:spPr>
      </p:pic>
    </p:spTree>
    <p:extLst>
      <p:ext uri="{BB962C8B-B14F-4D97-AF65-F5344CB8AC3E}">
        <p14:creationId xmlns:p14="http://schemas.microsoft.com/office/powerpoint/2010/main" val="236184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872673" y="928541"/>
            <a:ext cx="6708710" cy="584775"/>
          </a:xfrm>
          <a:prstGeom prst="rect">
            <a:avLst/>
          </a:prstGeom>
          <a:noFill/>
        </p:spPr>
        <p:txBody>
          <a:bodyPr wrap="square" rtlCol="0">
            <a:spAutoFit/>
          </a:bodyPr>
          <a:lstStyle/>
          <a:p>
            <a:pPr algn="just"/>
            <a:r>
              <a:rPr lang="tr-TR" dirty="0" smtClean="0">
                <a:solidFill>
                  <a:schemeClr val="bg1"/>
                </a:solidFill>
              </a:rPr>
              <a:t>    </a:t>
            </a:r>
            <a:r>
              <a:rPr lang="tr-TR" sz="3200" b="1" dirty="0" smtClean="0">
                <a:solidFill>
                  <a:schemeClr val="accent2">
                    <a:lumMod val="75000"/>
                  </a:schemeClr>
                </a:solidFill>
              </a:rPr>
              <a:t>MEVZUAT</a:t>
            </a:r>
            <a:endParaRPr lang="tr-TR" sz="3200" b="1" dirty="0">
              <a:solidFill>
                <a:schemeClr val="accent2">
                  <a:lumMod val="75000"/>
                </a:schemeClr>
              </a:solidFill>
            </a:endParaRPr>
          </a:p>
        </p:txBody>
      </p:sp>
      <p:pic>
        <p:nvPicPr>
          <p:cNvPr id="4" name="Resim 3"/>
          <p:cNvPicPr>
            <a:picLocks noChangeAspect="1"/>
          </p:cNvPicPr>
          <p:nvPr/>
        </p:nvPicPr>
        <p:blipFill rotWithShape="1">
          <a:blip r:embed="rId3"/>
          <a:srcRect l="10156" b="3765"/>
          <a:stretch/>
        </p:blipFill>
        <p:spPr>
          <a:xfrm>
            <a:off x="0" y="6216348"/>
            <a:ext cx="12192000" cy="48694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2081"/>
            <a:ext cx="5999018" cy="4285393"/>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855" y="1632081"/>
            <a:ext cx="5980386" cy="4285394"/>
          </a:xfrm>
          <a:prstGeom prst="rect">
            <a:avLst/>
          </a:prstGeom>
        </p:spPr>
      </p:pic>
    </p:spTree>
    <p:extLst>
      <p:ext uri="{BB962C8B-B14F-4D97-AF65-F5344CB8AC3E}">
        <p14:creationId xmlns:p14="http://schemas.microsoft.com/office/powerpoint/2010/main" val="27331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629650" y="3018110"/>
            <a:ext cx="6335486" cy="584775"/>
          </a:xfrm>
          <a:prstGeom prst="rect">
            <a:avLst/>
          </a:prstGeom>
          <a:noFill/>
        </p:spPr>
        <p:txBody>
          <a:bodyPr wrap="square" rtlCol="0">
            <a:spAutoFit/>
          </a:bodyPr>
          <a:lstStyle/>
          <a:p>
            <a:pPr algn="just"/>
            <a:r>
              <a:rPr lang="tr-TR" sz="2400" dirty="0" smtClean="0">
                <a:solidFill>
                  <a:schemeClr val="accent2">
                    <a:lumMod val="75000"/>
                  </a:schemeClr>
                </a:solidFill>
              </a:rPr>
              <a:t> </a:t>
            </a:r>
            <a:r>
              <a:rPr lang="tr-TR" sz="3200" b="1" dirty="0" smtClean="0">
                <a:solidFill>
                  <a:schemeClr val="accent2">
                    <a:lumMod val="75000"/>
                  </a:schemeClr>
                </a:solidFill>
              </a:rPr>
              <a:t>KARİYER KAPISI  </a:t>
            </a:r>
          </a:p>
        </p:txBody>
      </p:sp>
      <p:pic>
        <p:nvPicPr>
          <p:cNvPr id="4" name="Resim 3"/>
          <p:cNvPicPr>
            <a:picLocks noChangeAspect="1"/>
          </p:cNvPicPr>
          <p:nvPr/>
        </p:nvPicPr>
        <p:blipFill rotWithShape="1">
          <a:blip r:embed="rId3"/>
          <a:srcRect l="10156" b="3765"/>
          <a:stretch/>
        </p:blipFill>
        <p:spPr>
          <a:xfrm>
            <a:off x="0" y="6230864"/>
            <a:ext cx="12192000" cy="48694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96" y="1671638"/>
            <a:ext cx="7615555" cy="4249510"/>
          </a:xfrm>
          <a:prstGeom prst="rect">
            <a:avLst/>
          </a:prstGeom>
        </p:spPr>
      </p:pic>
    </p:spTree>
    <p:extLst>
      <p:ext uri="{BB962C8B-B14F-4D97-AF65-F5344CB8AC3E}">
        <p14:creationId xmlns:p14="http://schemas.microsoft.com/office/powerpoint/2010/main" val="393821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srcRect l="10156" b="3765"/>
          <a:stretch/>
        </p:blipFill>
        <p:spPr>
          <a:xfrm>
            <a:off x="0" y="6219653"/>
            <a:ext cx="12164291" cy="48694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966" y="1676398"/>
            <a:ext cx="8520943" cy="4318265"/>
          </a:xfrm>
          <a:prstGeom prst="rect">
            <a:avLst/>
          </a:prstGeom>
        </p:spPr>
      </p:pic>
      <p:sp>
        <p:nvSpPr>
          <p:cNvPr id="6" name="Metin kutusu 5"/>
          <p:cNvSpPr txBox="1"/>
          <p:nvPr/>
        </p:nvSpPr>
        <p:spPr>
          <a:xfrm>
            <a:off x="152400" y="2937164"/>
            <a:ext cx="3463636" cy="523220"/>
          </a:xfrm>
          <a:prstGeom prst="rect">
            <a:avLst/>
          </a:prstGeom>
          <a:noFill/>
        </p:spPr>
        <p:txBody>
          <a:bodyPr wrap="square" rtlCol="0">
            <a:spAutoFit/>
          </a:bodyPr>
          <a:lstStyle/>
          <a:p>
            <a:r>
              <a:rPr lang="tr-TR" sz="2800" b="1" dirty="0" smtClean="0">
                <a:solidFill>
                  <a:schemeClr val="accent2">
                    <a:lumMod val="75000"/>
                  </a:schemeClr>
                </a:solidFill>
              </a:rPr>
              <a:t>SİSTEM BUTONLARI</a:t>
            </a:r>
            <a:endParaRPr lang="tr-TR" sz="2800" b="1" dirty="0">
              <a:solidFill>
                <a:schemeClr val="accent2">
                  <a:lumMod val="75000"/>
                </a:schemeClr>
              </a:solidFill>
            </a:endParaRPr>
          </a:p>
        </p:txBody>
      </p:sp>
    </p:spTree>
    <p:extLst>
      <p:ext uri="{BB962C8B-B14F-4D97-AF65-F5344CB8AC3E}">
        <p14:creationId xmlns:p14="http://schemas.microsoft.com/office/powerpoint/2010/main" val="262370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68" y="1639301"/>
            <a:ext cx="10192196" cy="4173670"/>
          </a:xfrm>
          <a:prstGeom prst="rect">
            <a:avLst/>
          </a:prstGeom>
        </p:spPr>
      </p:pic>
      <p:sp>
        <p:nvSpPr>
          <p:cNvPr id="4" name="Metin kutusu 3"/>
          <p:cNvSpPr txBox="1"/>
          <p:nvPr/>
        </p:nvSpPr>
        <p:spPr>
          <a:xfrm>
            <a:off x="4100945" y="1177636"/>
            <a:ext cx="2785955" cy="461665"/>
          </a:xfrm>
          <a:prstGeom prst="rect">
            <a:avLst/>
          </a:prstGeom>
          <a:noFill/>
        </p:spPr>
        <p:txBody>
          <a:bodyPr wrap="none" rtlCol="0">
            <a:spAutoFit/>
          </a:bodyPr>
          <a:lstStyle/>
          <a:p>
            <a:r>
              <a:rPr lang="tr-TR" sz="2400" b="1" dirty="0" smtClean="0">
                <a:solidFill>
                  <a:schemeClr val="accent2">
                    <a:lumMod val="75000"/>
                  </a:schemeClr>
                </a:solidFill>
              </a:rPr>
              <a:t>BİR SORUM OLACAK</a:t>
            </a:r>
            <a:endParaRPr lang="tr-TR" sz="2400" b="1" dirty="0">
              <a:solidFill>
                <a:schemeClr val="accent2">
                  <a:lumMod val="75000"/>
                </a:schemeClr>
              </a:solidFill>
            </a:endParaRPr>
          </a:p>
        </p:txBody>
      </p:sp>
      <p:pic>
        <p:nvPicPr>
          <p:cNvPr id="5" name="Resim 4"/>
          <p:cNvPicPr>
            <a:picLocks noChangeAspect="1"/>
          </p:cNvPicPr>
          <p:nvPr/>
        </p:nvPicPr>
        <p:blipFill rotWithShape="1">
          <a:blip r:embed="rId4"/>
          <a:srcRect l="10156" b="3765"/>
          <a:stretch/>
        </p:blipFill>
        <p:spPr>
          <a:xfrm>
            <a:off x="0" y="6274636"/>
            <a:ext cx="12192000" cy="486948"/>
          </a:xfrm>
          <a:prstGeom prst="rect">
            <a:avLst/>
          </a:prstGeom>
        </p:spPr>
      </p:pic>
    </p:spTree>
    <p:extLst>
      <p:ext uri="{BB962C8B-B14F-4D97-AF65-F5344CB8AC3E}">
        <p14:creationId xmlns:p14="http://schemas.microsoft.com/office/powerpoint/2010/main" val="3016144490"/>
      </p:ext>
    </p:extLst>
  </p:cSld>
  <p:clrMapOvr>
    <a:masterClrMapping/>
  </p:clrMapOvr>
</p:sld>
</file>

<file path=ppt/theme/theme1.xml><?xml version="1.0" encoding="utf-8"?>
<a:theme xmlns:a="http://schemas.openxmlformats.org/drawingml/2006/main" name="bakanlık">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B766AC-A4AF-4C41-BD46-736987B160E9}"/>
</file>

<file path=customXml/itemProps2.xml><?xml version="1.0" encoding="utf-8"?>
<ds:datastoreItem xmlns:ds="http://schemas.openxmlformats.org/officeDocument/2006/customXml" ds:itemID="{33468569-2BB9-4A34-8CE0-8147AE8D5455}"/>
</file>

<file path=customXml/itemProps3.xml><?xml version="1.0" encoding="utf-8"?>
<ds:datastoreItem xmlns:ds="http://schemas.openxmlformats.org/officeDocument/2006/customXml" ds:itemID="{44C24893-4D31-4551-8BEA-3C291BC4674E}"/>
</file>

<file path=docProps/app.xml><?xml version="1.0" encoding="utf-8"?>
<Properties xmlns="http://schemas.openxmlformats.org/officeDocument/2006/extended-properties" xmlns:vt="http://schemas.openxmlformats.org/officeDocument/2006/docPropsVTypes">
  <Template/>
  <TotalTime>12884</TotalTime>
  <Words>399</Words>
  <Application>Microsoft Office PowerPoint</Application>
  <PresentationFormat>Geniş ekran</PresentationFormat>
  <Paragraphs>42</Paragraphs>
  <Slides>12</Slides>
  <Notes>10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Montserrat Black</vt:lpstr>
      <vt:lpstr>Times New Roman</vt:lpstr>
      <vt:lpstr>bakanlık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muratdoganmd</dc:creator>
  <cp:lastModifiedBy>Casper</cp:lastModifiedBy>
  <cp:revision>1117</cp:revision>
  <cp:lastPrinted>2021-12-23T08:49:16Z</cp:lastPrinted>
  <dcterms:created xsi:type="dcterms:W3CDTF">2020-02-16T10:22:00Z</dcterms:created>
  <dcterms:modified xsi:type="dcterms:W3CDTF">2022-06-06T10:11:58Z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