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9.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2.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6" r:id="rId1"/>
  </p:sldMasterIdLst>
  <p:notesMasterIdLst>
    <p:notesMasterId r:id="rId61"/>
  </p:notesMasterIdLst>
  <p:handoutMasterIdLst>
    <p:handoutMasterId r:id="rId62"/>
  </p:handoutMasterIdLst>
  <p:sldIdLst>
    <p:sldId id="256" r:id="rId2"/>
    <p:sldId id="291" r:id="rId3"/>
    <p:sldId id="306" r:id="rId4"/>
    <p:sldId id="318" r:id="rId5"/>
    <p:sldId id="300" r:id="rId6"/>
    <p:sldId id="301" r:id="rId7"/>
    <p:sldId id="307" r:id="rId8"/>
    <p:sldId id="334" r:id="rId9"/>
    <p:sldId id="381" r:id="rId10"/>
    <p:sldId id="326" r:id="rId11"/>
    <p:sldId id="338" r:id="rId12"/>
    <p:sldId id="382" r:id="rId13"/>
    <p:sldId id="330" r:id="rId14"/>
    <p:sldId id="333" r:id="rId15"/>
    <p:sldId id="332" r:id="rId16"/>
    <p:sldId id="328" r:id="rId17"/>
    <p:sldId id="331" r:id="rId18"/>
    <p:sldId id="349" r:id="rId19"/>
    <p:sldId id="329" r:id="rId20"/>
    <p:sldId id="376" r:id="rId21"/>
    <p:sldId id="327" r:id="rId22"/>
    <p:sldId id="342" r:id="rId23"/>
    <p:sldId id="341" r:id="rId24"/>
    <p:sldId id="340" r:id="rId25"/>
    <p:sldId id="339" r:id="rId26"/>
    <p:sldId id="346" r:id="rId27"/>
    <p:sldId id="350" r:id="rId28"/>
    <p:sldId id="347" r:id="rId29"/>
    <p:sldId id="345" r:id="rId30"/>
    <p:sldId id="344" r:id="rId31"/>
    <p:sldId id="343" r:id="rId32"/>
    <p:sldId id="356" r:id="rId33"/>
    <p:sldId id="355" r:id="rId34"/>
    <p:sldId id="354" r:id="rId35"/>
    <p:sldId id="353" r:id="rId36"/>
    <p:sldId id="352" r:id="rId37"/>
    <p:sldId id="351" r:id="rId38"/>
    <p:sldId id="364" r:id="rId39"/>
    <p:sldId id="365" r:id="rId40"/>
    <p:sldId id="362" r:id="rId41"/>
    <p:sldId id="378" r:id="rId42"/>
    <p:sldId id="379" r:id="rId43"/>
    <p:sldId id="361" r:id="rId44"/>
    <p:sldId id="380" r:id="rId45"/>
    <p:sldId id="360" r:id="rId46"/>
    <p:sldId id="377" r:id="rId47"/>
    <p:sldId id="359" r:id="rId48"/>
    <p:sldId id="369" r:id="rId49"/>
    <p:sldId id="368" r:id="rId50"/>
    <p:sldId id="367" r:id="rId51"/>
    <p:sldId id="366" r:id="rId52"/>
    <p:sldId id="372" r:id="rId53"/>
    <p:sldId id="371" r:id="rId54"/>
    <p:sldId id="375" r:id="rId55"/>
    <p:sldId id="374" r:id="rId56"/>
    <p:sldId id="373" r:id="rId57"/>
    <p:sldId id="357" r:id="rId58"/>
    <p:sldId id="370" r:id="rId59"/>
    <p:sldId id="270" r:id="rId60"/>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95086" autoAdjust="0"/>
  </p:normalViewPr>
  <p:slideViewPr>
    <p:cSldViewPr snapToGrid="0">
      <p:cViewPr varScale="1">
        <p:scale>
          <a:sx n="83" d="100"/>
          <a:sy n="83" d="100"/>
        </p:scale>
        <p:origin x="643" y="77"/>
      </p:cViewPr>
      <p:guideLst/>
    </p:cSldViewPr>
  </p:slideViewPr>
  <p:outlineViewPr>
    <p:cViewPr>
      <p:scale>
        <a:sx n="33" d="100"/>
        <a:sy n="33" d="100"/>
      </p:scale>
      <p:origin x="0" y="-296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1" d="100"/>
          <a:sy n="91" d="100"/>
        </p:scale>
        <p:origin x="3750" y="10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presProps" Target="presProps.xml"/><Relationship Id="rId68"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69"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lang="tr-TR" smtClean="0"/>
              <a:t>TOPLU İŞ SÖZLEŞMELERİ, İŞÇİ DİSİPLİN İŞLEMLERİ VE SENDİKALARLA İLİŞKİLER ÇALIŞMA GRUBU</a:t>
            </a:r>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E4B3B76-5616-431A-8BD4-2BBBB469179E}" type="datetimeFigureOut">
              <a:rPr lang="tr-TR" smtClean="0"/>
              <a:t>26.05.2022</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29DAD91-5916-4D05-8293-DA9808A396D5}" type="slidenum">
              <a:rPr lang="tr-TR" smtClean="0"/>
              <a:t>‹#›</a:t>
            </a:fld>
            <a:endParaRPr lang="tr-TR"/>
          </a:p>
        </p:txBody>
      </p:sp>
    </p:spTree>
    <p:extLst>
      <p:ext uri="{BB962C8B-B14F-4D97-AF65-F5344CB8AC3E}">
        <p14:creationId xmlns:p14="http://schemas.microsoft.com/office/powerpoint/2010/main" val="71814236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tr-TR" smtClean="0"/>
              <a:t>TOPLU İŞ SÖZLEŞMELERİ, İŞÇİ DİSİPLİN İŞLEMLERİ VE SENDİKALARLA İLİŞKİLER ÇALIŞMA GRUBU</a:t>
            </a:r>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FDB3D8C-F39D-4DAE-8947-68B91F86D80F}" type="datetimeFigureOut">
              <a:rPr lang="tr-TR" smtClean="0"/>
              <a:t>26.05.2022</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990673A-619D-4310-BC15-FF5B40DAE778}" type="slidenum">
              <a:rPr lang="tr-TR" smtClean="0"/>
              <a:t>‹#›</a:t>
            </a:fld>
            <a:endParaRPr lang="tr-TR"/>
          </a:p>
        </p:txBody>
      </p:sp>
    </p:spTree>
    <p:extLst>
      <p:ext uri="{BB962C8B-B14F-4D97-AF65-F5344CB8AC3E}">
        <p14:creationId xmlns:p14="http://schemas.microsoft.com/office/powerpoint/2010/main" val="301268777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990673A-619D-4310-BC15-FF5B40DAE778}" type="slidenum">
              <a:rPr lang="tr-TR" smtClean="0"/>
              <a:t>1</a:t>
            </a:fld>
            <a:endParaRPr lang="tr-TR"/>
          </a:p>
        </p:txBody>
      </p:sp>
      <p:sp>
        <p:nvSpPr>
          <p:cNvPr id="5" name="Üstbilgi Yer Tutucusu 4"/>
          <p:cNvSpPr>
            <a:spLocks noGrp="1"/>
          </p:cNvSpPr>
          <p:nvPr>
            <p:ph type="hdr" sz="quarter" idx="11"/>
          </p:nvPr>
        </p:nvSpPr>
        <p:spPr/>
        <p:txBody>
          <a:bodyPr/>
          <a:lstStyle/>
          <a:p>
            <a:r>
              <a:rPr lang="tr-TR" smtClean="0"/>
              <a:t>TOPLU İŞ SÖZLEŞMELERİ, İŞÇİ DİSİPLİN İŞLEMLERİ VE SENDİKALARLA İLİŞKİLER ÇALIŞMA GRUBU</a:t>
            </a:r>
            <a:endParaRPr lang="tr-TR"/>
          </a:p>
        </p:txBody>
      </p:sp>
    </p:spTree>
    <p:extLst>
      <p:ext uri="{BB962C8B-B14F-4D97-AF65-F5344CB8AC3E}">
        <p14:creationId xmlns:p14="http://schemas.microsoft.com/office/powerpoint/2010/main" val="3461074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bilgi Yer Tutucusu 3"/>
          <p:cNvSpPr>
            <a:spLocks noGrp="1"/>
          </p:cNvSpPr>
          <p:nvPr>
            <p:ph type="hdr" sz="quarter" idx="10"/>
          </p:nvPr>
        </p:nvSpPr>
        <p:spPr/>
        <p:txBody>
          <a:bodyPr/>
          <a:lstStyle/>
          <a:p>
            <a:r>
              <a:rPr lang="tr-TR" smtClean="0"/>
              <a:t>TOPLU İŞ SÖZLEŞMELERİ, İŞÇİ DİSİPLİN İŞLEMLERİ VE SENDİKALARLA İLİŞKİLER ÇALIŞMA GRUBU</a:t>
            </a:r>
            <a:endParaRPr lang="tr-TR"/>
          </a:p>
        </p:txBody>
      </p:sp>
      <p:sp>
        <p:nvSpPr>
          <p:cNvPr id="5" name="Slayt Numarası Yer Tutucusu 4"/>
          <p:cNvSpPr>
            <a:spLocks noGrp="1"/>
          </p:cNvSpPr>
          <p:nvPr>
            <p:ph type="sldNum" sz="quarter" idx="11"/>
          </p:nvPr>
        </p:nvSpPr>
        <p:spPr/>
        <p:txBody>
          <a:bodyPr/>
          <a:lstStyle/>
          <a:p>
            <a:fld id="{9990673A-619D-4310-BC15-FF5B40DAE778}" type="slidenum">
              <a:rPr lang="tr-TR" smtClean="0"/>
              <a:t>24</a:t>
            </a:fld>
            <a:endParaRPr lang="tr-TR"/>
          </a:p>
        </p:txBody>
      </p:sp>
    </p:spTree>
    <p:extLst>
      <p:ext uri="{BB962C8B-B14F-4D97-AF65-F5344CB8AC3E}">
        <p14:creationId xmlns:p14="http://schemas.microsoft.com/office/powerpoint/2010/main" val="2809535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D3B1AEF-4953-44E1-B51F-B185052A4CE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C14CB3F-682F-48B8-882E-5618F78D04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EC28225-0CA9-4515-874A-86F88D759C51}"/>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5" name="Alt Bilgi Yer Tutucusu 4">
            <a:extLst>
              <a:ext uri="{FF2B5EF4-FFF2-40B4-BE49-F238E27FC236}">
                <a16:creationId xmlns:a16="http://schemas.microsoft.com/office/drawing/2014/main" id="{669F962A-0D26-4062-98A7-075881F1E26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2168CC-C5B1-4509-A0D3-6922F1C2E9F2}"/>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402462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A82F05-74D6-4A09-B144-231DB35162C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5E1FC57-8483-47CC-A697-777B7ABB0E9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C60414-283E-4B33-90B7-B3C617108C40}"/>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5" name="Alt Bilgi Yer Tutucusu 4">
            <a:extLst>
              <a:ext uri="{FF2B5EF4-FFF2-40B4-BE49-F238E27FC236}">
                <a16:creationId xmlns:a16="http://schemas.microsoft.com/office/drawing/2014/main" id="{F47E3D98-F3CE-408D-99C2-9EAB473060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BDC4DFB-BA72-4B31-B341-05A2E27A8204}"/>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188549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2CC4FCF-6BA5-48CF-AB70-877D5D87D26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91963BB-FB02-4101-BF73-A1523B40D20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DFB11E5-1C67-4617-84D3-5C266C13363A}"/>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5" name="Alt Bilgi Yer Tutucusu 4">
            <a:extLst>
              <a:ext uri="{FF2B5EF4-FFF2-40B4-BE49-F238E27FC236}">
                <a16:creationId xmlns:a16="http://schemas.microsoft.com/office/drawing/2014/main" id="{8FEEB7A5-B193-4224-B037-D47033C356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78D024-F354-4240-8DF3-C8E058FD118C}"/>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327609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B62328-A65F-4196-82A1-F7EAE70F8B3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F246DAD-582F-441B-B178-5E57B6C6EEF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4035C5-EAB5-47A2-A636-A18089BCEFEB}"/>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5" name="Alt Bilgi Yer Tutucusu 4">
            <a:extLst>
              <a:ext uri="{FF2B5EF4-FFF2-40B4-BE49-F238E27FC236}">
                <a16:creationId xmlns:a16="http://schemas.microsoft.com/office/drawing/2014/main" id="{B6D0022B-7EC3-4329-8190-FC4847E6F28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10788DF-C24D-4A90-AD09-16AAF722CFC4}"/>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37051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9BF498B-7B06-4B03-9427-449FF086D66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D6E22D-74C3-4FDE-A71D-5AF26A46E6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057638C-1DC8-4014-83A8-FAE1A483D0C9}"/>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5" name="Alt Bilgi Yer Tutucusu 4">
            <a:extLst>
              <a:ext uri="{FF2B5EF4-FFF2-40B4-BE49-F238E27FC236}">
                <a16:creationId xmlns:a16="http://schemas.microsoft.com/office/drawing/2014/main" id="{3C8151E5-1978-45C0-837A-4C4E57C091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B2A37E-56CF-486E-8B39-161E82BF387B}"/>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884113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F145EB9-A3AA-4D79-BB21-2401C0CE4A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06A043D-4485-4EDE-AB22-3148DF5EC97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941354D-A11A-45D4-BFA7-E384CE3041E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454F1FF-12C0-4748-8D7C-AAAFCCF4B6FF}"/>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6" name="Alt Bilgi Yer Tutucusu 5">
            <a:extLst>
              <a:ext uri="{FF2B5EF4-FFF2-40B4-BE49-F238E27FC236}">
                <a16:creationId xmlns:a16="http://schemas.microsoft.com/office/drawing/2014/main" id="{EDC3B968-BB0D-4B8B-B229-E13857431D2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225D02E-0DE9-4FB8-857B-3048D81F055D}"/>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1776639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E1197F-EE0C-4D69-9EA2-497317DCDDD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993FD9B-270B-4F57-9A38-4C3B1A4719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5992933-2232-4940-B141-76BB65AFF53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B432917-DF31-49C2-93B6-7DFB2B3EE7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E24B7F1-EF12-48BC-8DC4-73A1BF844B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3C98ED3-B353-468A-98E9-1B0DEFAACAF1}"/>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8" name="Alt Bilgi Yer Tutucusu 7">
            <a:extLst>
              <a:ext uri="{FF2B5EF4-FFF2-40B4-BE49-F238E27FC236}">
                <a16:creationId xmlns:a16="http://schemas.microsoft.com/office/drawing/2014/main" id="{ED9F1322-38AC-4774-9DA4-52CFF295D0F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7C0BC71-B09B-4E54-9CA6-8083A3988349}"/>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237623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1D32347-D14E-4749-8C17-67154AD4055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2636220-8ED5-415B-9C06-67BFF877DAC9}"/>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4" name="Alt Bilgi Yer Tutucusu 3">
            <a:extLst>
              <a:ext uri="{FF2B5EF4-FFF2-40B4-BE49-F238E27FC236}">
                <a16:creationId xmlns:a16="http://schemas.microsoft.com/office/drawing/2014/main" id="{FC5964F4-87B9-430C-B443-594D49FF7FB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F11E1DC-C013-4698-8757-6341F9E67C5C}"/>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175492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FC3F3BD-A41C-4D32-90EC-A138E9F7D386}"/>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3" name="Alt Bilgi Yer Tutucusu 2">
            <a:extLst>
              <a:ext uri="{FF2B5EF4-FFF2-40B4-BE49-F238E27FC236}">
                <a16:creationId xmlns:a16="http://schemas.microsoft.com/office/drawing/2014/main" id="{BE0E51F4-E66B-4C64-A4AD-8685B19BC3D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22FB54E-0EA8-4BA3-B5C2-2EEBD89DF611}"/>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2235028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F1D4D1-7E3F-4389-9171-757C4398B2B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EF230F1-62CD-4254-837B-E0DE1EFCD7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09FED56-AEDF-4205-881F-4D75B57C2D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545A630-A4F6-4B69-95C8-942132B18AD0}"/>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6" name="Alt Bilgi Yer Tutucusu 5">
            <a:extLst>
              <a:ext uri="{FF2B5EF4-FFF2-40B4-BE49-F238E27FC236}">
                <a16:creationId xmlns:a16="http://schemas.microsoft.com/office/drawing/2014/main" id="{ECFC3C4B-EE5B-4CD8-AA06-E26AB8CF9A2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F197032-54DE-42F7-A0ED-BF77C90C4225}"/>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361505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D6951DD-2BB5-4D51-9E25-05101762269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624BC6D-E801-4E69-9ED9-BD5618B6AB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AF3B53B-151D-4AFB-8D78-AD322077C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CC7AA52-33FC-4AFE-B381-CCDCAC68614E}"/>
              </a:ext>
            </a:extLst>
          </p:cNvPr>
          <p:cNvSpPr>
            <a:spLocks noGrp="1"/>
          </p:cNvSpPr>
          <p:nvPr>
            <p:ph type="dt" sz="half" idx="10"/>
          </p:nvPr>
        </p:nvSpPr>
        <p:spPr/>
        <p:txBody>
          <a:bodyPr/>
          <a:lstStyle/>
          <a:p>
            <a:fld id="{00EA2D84-3AAD-46A7-BB5A-8C49C65AFA08}" type="datetimeFigureOut">
              <a:rPr lang="tr-TR" smtClean="0"/>
              <a:t>26.05.2022</a:t>
            </a:fld>
            <a:endParaRPr lang="tr-TR"/>
          </a:p>
        </p:txBody>
      </p:sp>
      <p:sp>
        <p:nvSpPr>
          <p:cNvPr id="6" name="Alt Bilgi Yer Tutucusu 5">
            <a:extLst>
              <a:ext uri="{FF2B5EF4-FFF2-40B4-BE49-F238E27FC236}">
                <a16:creationId xmlns:a16="http://schemas.microsoft.com/office/drawing/2014/main" id="{D8CE8905-08F6-4127-9276-D8F60B6BFC4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0FAD2C-61CD-4F50-AE46-07CD254BB7FC}"/>
              </a:ext>
            </a:extLst>
          </p:cNvPr>
          <p:cNvSpPr>
            <a:spLocks noGrp="1"/>
          </p:cNvSpPr>
          <p:nvPr>
            <p:ph type="sldNum" sz="quarter" idx="12"/>
          </p:nvPr>
        </p:nvSpPr>
        <p:spPr/>
        <p:txBody>
          <a:bodyPr/>
          <a:lstStyle/>
          <a:p>
            <a:fld id="{C4153B66-F6DA-4F65-8B81-701C3D654357}" type="slidenum">
              <a:rPr lang="tr-TR" smtClean="0"/>
              <a:t>‹#›</a:t>
            </a:fld>
            <a:endParaRPr lang="tr-TR"/>
          </a:p>
        </p:txBody>
      </p:sp>
    </p:spTree>
    <p:extLst>
      <p:ext uri="{BB962C8B-B14F-4D97-AF65-F5344CB8AC3E}">
        <p14:creationId xmlns:p14="http://schemas.microsoft.com/office/powerpoint/2010/main" val="10722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F764CFE-7C9D-4BCD-B98F-94F39F2119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D515E6E-E0BD-4C88-B9F4-39FA5F1632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E4FCE8B-AB55-4EB1-91C8-FAD6366F08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A2D84-3AAD-46A7-BB5A-8C49C65AFA08}" type="datetimeFigureOut">
              <a:rPr lang="tr-TR" smtClean="0"/>
              <a:t>26.05.2022</a:t>
            </a:fld>
            <a:endParaRPr lang="tr-TR"/>
          </a:p>
        </p:txBody>
      </p:sp>
      <p:sp>
        <p:nvSpPr>
          <p:cNvPr id="5" name="Alt Bilgi Yer Tutucusu 4">
            <a:extLst>
              <a:ext uri="{FF2B5EF4-FFF2-40B4-BE49-F238E27FC236}">
                <a16:creationId xmlns:a16="http://schemas.microsoft.com/office/drawing/2014/main" id="{A139AF52-6276-4E91-A2BD-11161AF28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6517BBA-6E7A-4ACF-B263-03A893F4D4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53B66-F6DA-4F65-8B81-701C3D654357}" type="slidenum">
              <a:rPr lang="tr-TR" smtClean="0"/>
              <a:t>‹#›</a:t>
            </a:fld>
            <a:endParaRPr lang="tr-TR"/>
          </a:p>
        </p:txBody>
      </p:sp>
    </p:spTree>
    <p:extLst>
      <p:ext uri="{BB962C8B-B14F-4D97-AF65-F5344CB8AC3E}">
        <p14:creationId xmlns:p14="http://schemas.microsoft.com/office/powerpoint/2010/main" val="3634845889"/>
      </p:ext>
    </p:extLst>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ergem logo ile ilgili gÃ¶rsel sonucu">
            <a:extLst>
              <a:ext uri="{FF2B5EF4-FFF2-40B4-BE49-F238E27FC236}">
                <a16:creationId xmlns:a16="http://schemas.microsoft.com/office/drawing/2014/main" id="{FAB1403D-EC6C-432F-B887-C4538DF8A3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857"/>
          <a:stretch/>
        </p:blipFill>
        <p:spPr bwMode="auto">
          <a:xfrm>
            <a:off x="1261873" y="722375"/>
            <a:ext cx="9354312" cy="5071559"/>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70">
            <a:extLst>
              <a:ext uri="{FF2B5EF4-FFF2-40B4-BE49-F238E27FC236}">
                <a16:creationId xmlns:a16="http://schemas.microsoft.com/office/drawing/2014/main" id="{7309214B-9B60-4A94-88B5-44CB8D26328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rcRect b="26004"/>
          <a:stretch>
            <a:fillRect/>
          </a:stretch>
        </p:blipFill>
        <p:spPr>
          <a:xfrm>
            <a:off x="0" y="1783365"/>
            <a:ext cx="12192000" cy="5074635"/>
          </a:xfrm>
          <a:custGeom>
            <a:avLst/>
            <a:gdLst>
              <a:gd name="connsiteX0" fmla="*/ 0 w 12192000"/>
              <a:gd name="connsiteY0" fmla="*/ 0 h 5074635"/>
              <a:gd name="connsiteX1" fmla="*/ 12192000 w 12192000"/>
              <a:gd name="connsiteY1" fmla="*/ 0 h 5074635"/>
              <a:gd name="connsiteX2" fmla="*/ 12192000 w 12192000"/>
              <a:gd name="connsiteY2" fmla="*/ 5074635 h 5074635"/>
              <a:gd name="connsiteX3" fmla="*/ 0 w 12192000"/>
              <a:gd name="connsiteY3" fmla="*/ 5074635 h 5074635"/>
            </a:gdLst>
            <a:ahLst/>
            <a:cxnLst>
              <a:cxn ang="0">
                <a:pos x="connsiteX0" y="connsiteY0"/>
              </a:cxn>
              <a:cxn ang="0">
                <a:pos x="connsiteX1" y="connsiteY1"/>
              </a:cxn>
              <a:cxn ang="0">
                <a:pos x="connsiteX2" y="connsiteY2"/>
              </a:cxn>
              <a:cxn ang="0">
                <a:pos x="connsiteX3" y="connsiteY3"/>
              </a:cxn>
            </a:cxnLst>
            <a:rect l="l" t="t" r="r" b="b"/>
            <a:pathLst>
              <a:path w="12192000" h="5074635">
                <a:moveTo>
                  <a:pt x="0" y="0"/>
                </a:moveTo>
                <a:lnTo>
                  <a:pt x="12192000" y="0"/>
                </a:lnTo>
                <a:lnTo>
                  <a:pt x="12192000" y="5074635"/>
                </a:lnTo>
                <a:lnTo>
                  <a:pt x="0" y="5074635"/>
                </a:lnTo>
                <a:close/>
              </a:path>
            </a:pathLst>
          </a:custGeom>
        </p:spPr>
      </p:pic>
    </p:spTree>
    <p:extLst>
      <p:ext uri="{BB962C8B-B14F-4D97-AF65-F5344CB8AC3E}">
        <p14:creationId xmlns:p14="http://schemas.microsoft.com/office/powerpoint/2010/main" val="2525071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64169"/>
            <a:ext cx="10367188" cy="4582259"/>
          </a:xfrm>
        </p:spPr>
        <p:txBody>
          <a:bodyPr>
            <a:normAutofit/>
          </a:bodyPr>
          <a:lstStyle/>
          <a:p>
            <a:pPr indent="0">
              <a:lnSpc>
                <a:spcPct val="115000"/>
              </a:lnSpc>
              <a:spcAft>
                <a:spcPts val="800"/>
              </a:spcAft>
              <a:buNone/>
            </a:pPr>
            <a:r>
              <a:rPr lang="tr-TR" dirty="0" smtClean="0"/>
              <a:t>	Toplu </a:t>
            </a:r>
            <a:r>
              <a:rPr lang="tr-TR" dirty="0"/>
              <a:t>iş sözleşmesinde adı </a:t>
            </a:r>
            <a:r>
              <a:rPr lang="tr-TR" dirty="0" smtClean="0"/>
              <a:t>geçen;</a:t>
            </a:r>
          </a:p>
          <a:p>
            <a:pPr marL="685800" indent="-457200">
              <a:lnSpc>
                <a:spcPct val="115000"/>
              </a:lnSpc>
              <a:spcAft>
                <a:spcPts val="800"/>
              </a:spcAft>
              <a:buFont typeface="Wingdings" panose="05000000000000000000" pitchFamily="2" charset="2"/>
              <a:buChar char="Ø"/>
            </a:pPr>
            <a:r>
              <a:rPr lang="tr-TR" dirty="0"/>
              <a:t>	</a:t>
            </a:r>
            <a:r>
              <a:rPr lang="tr-TR" dirty="0" smtClean="0"/>
              <a:t>İŞVEREN </a:t>
            </a:r>
            <a:r>
              <a:rPr lang="tr-TR" dirty="0"/>
              <a:t>: Tarım ve Orman </a:t>
            </a:r>
            <a:r>
              <a:rPr lang="tr-TR" dirty="0" smtClean="0"/>
              <a:t>Bakanlığını</a:t>
            </a:r>
          </a:p>
          <a:p>
            <a:pPr marL="685800" indent="-457200">
              <a:lnSpc>
                <a:spcPct val="115000"/>
              </a:lnSpc>
              <a:spcAft>
                <a:spcPts val="800"/>
              </a:spcAft>
              <a:buFont typeface="Wingdings" panose="05000000000000000000" pitchFamily="2" charset="2"/>
              <a:buChar char="Ø"/>
            </a:pPr>
            <a:r>
              <a:rPr lang="tr-TR" dirty="0" smtClean="0"/>
              <a:t>	İŞVEREN  </a:t>
            </a:r>
            <a:r>
              <a:rPr lang="tr-TR" dirty="0"/>
              <a:t>VEKİLİ : T.C. Tarım ve Orman Bakanlığı ve Bakanlığa bağlı işyerlerindeki yöneticilerini</a:t>
            </a:r>
          </a:p>
          <a:p>
            <a:pPr indent="0">
              <a:lnSpc>
                <a:spcPct val="115000"/>
              </a:lnSpc>
              <a:spcAft>
                <a:spcPts val="800"/>
              </a:spcAft>
              <a:buNone/>
            </a:pPr>
            <a:r>
              <a:rPr lang="tr-TR" dirty="0"/>
              <a:t>	Temsil eder.</a:t>
            </a:r>
          </a:p>
        </p:txBody>
      </p:sp>
      <p:pic>
        <p:nvPicPr>
          <p:cNvPr id="2" name="Resim 1"/>
          <p:cNvPicPr>
            <a:picLocks noChangeAspect="1"/>
          </p:cNvPicPr>
          <p:nvPr/>
        </p:nvPicPr>
        <p:blipFill>
          <a:blip r:embed="rId3"/>
          <a:stretch>
            <a:fillRect/>
          </a:stretch>
        </p:blipFill>
        <p:spPr>
          <a:xfrm>
            <a:off x="90803" y="79179"/>
            <a:ext cx="1603387" cy="1597290"/>
          </a:xfrm>
          <a:prstGeom prst="rect">
            <a:avLst/>
          </a:prstGeom>
        </p:spPr>
      </p:pic>
    </p:spTree>
    <p:extLst>
      <p:ext uri="{BB962C8B-B14F-4D97-AF65-F5344CB8AC3E}">
        <p14:creationId xmlns:p14="http://schemas.microsoft.com/office/powerpoint/2010/main" val="359082649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2844" y="1607127"/>
            <a:ext cx="10367188" cy="4927116"/>
          </a:xfrm>
        </p:spPr>
        <p:txBody>
          <a:bodyPr>
            <a:normAutofit/>
          </a:bodyPr>
          <a:lstStyle/>
          <a:p>
            <a:pPr marL="0" lvl="0" indent="0" algn="just">
              <a:buNone/>
            </a:pPr>
            <a:r>
              <a:rPr lang="tr-TR" sz="3000" dirty="0" smtClean="0">
                <a:latin typeface="Times New Roman" panose="02020603050405020304" pitchFamily="18" charset="0"/>
                <a:cs typeface="Times New Roman" panose="02020603050405020304" pitchFamily="18" charset="0"/>
              </a:rPr>
              <a:t>AÇIKTAN ATAMA</a:t>
            </a:r>
          </a:p>
          <a:p>
            <a:pPr lvl="0" algn="just">
              <a:buFont typeface="Wingdings" panose="05000000000000000000" pitchFamily="2" charset="2"/>
              <a:buChar char="Ø"/>
            </a:pPr>
            <a:r>
              <a:rPr lang="tr-TR" sz="3000"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Sürekli </a:t>
            </a:r>
            <a:r>
              <a:rPr lang="tr-TR" sz="3000" dirty="0">
                <a:latin typeface="Times New Roman" panose="02020603050405020304" pitchFamily="18" charset="0"/>
                <a:cs typeface="Times New Roman" panose="02020603050405020304" pitchFamily="18" charset="0"/>
              </a:rPr>
              <a:t>işçi kadrolarından boş olanların açıktan atama amacıyla kullanılması, ilgili mevzuatı uyarınca yükümlü oldukları engelli ve eski hükümlü işçi atamaları ile sürekli işçiyken askerlik görevi sebebiyle kurumlarından ayrılanlardan muvazzaf askerlik hizmeti dönüşü göreve başlayacaklar hariç Cumhurbaşkanlığının iznine tâbidir</a:t>
            </a:r>
            <a:r>
              <a:rPr lang="tr-TR" sz="3000" dirty="0" smtClean="0">
                <a:latin typeface="Times New Roman" panose="02020603050405020304" pitchFamily="18" charset="0"/>
                <a:cs typeface="Times New Roman" panose="02020603050405020304" pitchFamily="18" charset="0"/>
              </a:rPr>
              <a:t>.</a:t>
            </a:r>
          </a:p>
          <a:p>
            <a:pPr marL="0" lvl="0" indent="0" algn="just">
              <a:buNone/>
            </a:pPr>
            <a:r>
              <a:rPr lang="tr-TR" sz="3000" dirty="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Bu sebeple mahkeme kararı veya toplu iş sözleşmesi hükümleri kapsamında işe yeniden </a:t>
            </a:r>
            <a:r>
              <a:rPr lang="tr-TR" sz="3000" b="1" dirty="0">
                <a:latin typeface="Times New Roman" panose="02020603050405020304" pitchFamily="18" charset="0"/>
                <a:cs typeface="Times New Roman" panose="02020603050405020304" pitchFamily="18" charset="0"/>
              </a:rPr>
              <a:t>başlaması gereken işçi </a:t>
            </a:r>
            <a:r>
              <a:rPr lang="tr-TR" sz="3000" b="1" dirty="0" smtClean="0">
                <a:latin typeface="Times New Roman" panose="02020603050405020304" pitchFamily="18" charset="0"/>
                <a:cs typeface="Times New Roman" panose="02020603050405020304" pitchFamily="18" charset="0"/>
              </a:rPr>
              <a:t>için Cumhurbaşkanlığından atama izni alınması gerekmektedir.</a:t>
            </a:r>
            <a:endParaRPr lang="tr-TR" sz="3000" b="1"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533780" cy="1527948"/>
          </a:xfrm>
          <a:prstGeom prst="rect">
            <a:avLst/>
          </a:prstGeom>
        </p:spPr>
      </p:pic>
    </p:spTree>
    <p:extLst>
      <p:ext uri="{BB962C8B-B14F-4D97-AF65-F5344CB8AC3E}">
        <p14:creationId xmlns:p14="http://schemas.microsoft.com/office/powerpoint/2010/main" val="912016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2844" y="1607127"/>
            <a:ext cx="10367188" cy="4927116"/>
          </a:xfrm>
        </p:spPr>
        <p:txBody>
          <a:bodyPr>
            <a:normAutofit/>
          </a:bodyPr>
          <a:lstStyle/>
          <a:p>
            <a:pPr marL="0" lvl="0" indent="0" algn="just">
              <a:buNone/>
            </a:pPr>
            <a:r>
              <a:rPr lang="tr-TR" sz="3000" dirty="0" smtClean="0">
                <a:latin typeface="Times New Roman" panose="02020603050405020304" pitchFamily="18" charset="0"/>
                <a:cs typeface="Times New Roman" panose="02020603050405020304" pitchFamily="18" charset="0"/>
              </a:rPr>
              <a:t>AÇIKTAN ATAMA</a:t>
            </a:r>
          </a:p>
          <a:p>
            <a:pPr marL="0" lvl="0" indent="0" algn="just">
              <a:buNone/>
            </a:pPr>
            <a:r>
              <a:rPr lang="tr-TR" sz="3000" dirty="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Kontenjan açığı oluşan engelli, eski hükümlü ile herhangi bir sebeple görevinden ayrılan geçici işçiden boşalan geçici işçi pozisyonu için (696 KHK kapsamında çalışan ve 5620 sayılı kanun kapsamında 4/B’ye geçişi kabul etmeyen geçici işçi pozisyonları hariç) Bakanlık Makamından açıktan atama izni alınması gerekmektedir. </a:t>
            </a:r>
          </a:p>
          <a:p>
            <a:pPr lvl="0"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İşçilerin açıktan atamaları «Kamu Kurum Ve Kuruluşlarına İşçi Alınmasında Uygulanacak Usul Ve Esaslar Hakkında Yönetmelik» hükümlerine göre yürütülür.</a:t>
            </a:r>
            <a:endParaRPr lang="tr-TR" sz="2600" dirty="0">
              <a:latin typeface="Arial" panose="020B0604020202020204" pitchFamily="34" charset="0"/>
              <a:cs typeface="Arial" panose="020B0604020202020204" pitchFamily="34" charset="0"/>
            </a:endParaRPr>
          </a:p>
        </p:txBody>
      </p:sp>
      <p:pic>
        <p:nvPicPr>
          <p:cNvPr id="2" name="Resim 1"/>
          <p:cNvPicPr>
            <a:picLocks noChangeAspect="1"/>
          </p:cNvPicPr>
          <p:nvPr/>
        </p:nvPicPr>
        <p:blipFill>
          <a:blip r:embed="rId2"/>
          <a:stretch>
            <a:fillRect/>
          </a:stretch>
        </p:blipFill>
        <p:spPr>
          <a:xfrm>
            <a:off x="90804" y="79179"/>
            <a:ext cx="1533780" cy="1527948"/>
          </a:xfrm>
          <a:prstGeom prst="rect">
            <a:avLst/>
          </a:prstGeom>
        </p:spPr>
      </p:pic>
    </p:spTree>
    <p:extLst>
      <p:ext uri="{BB962C8B-B14F-4D97-AF65-F5344CB8AC3E}">
        <p14:creationId xmlns:p14="http://schemas.microsoft.com/office/powerpoint/2010/main" val="2055980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909058"/>
          </a:xfrm>
        </p:spPr>
        <p:txBody>
          <a:bodyPr>
            <a:normAutofit lnSpcReduction="10000"/>
          </a:bodyPr>
          <a:lstStyle/>
          <a:p>
            <a:pPr marL="0" lvl="0" indent="0" algn="just">
              <a:buNone/>
            </a:pPr>
            <a:r>
              <a:rPr lang="tr-TR" sz="3200" dirty="0" smtClean="0">
                <a:latin typeface="Times New Roman" panose="02020603050405020304" pitchFamily="18" charset="0"/>
                <a:cs typeface="Times New Roman" panose="02020603050405020304" pitchFamily="18" charset="0"/>
              </a:rPr>
              <a:t>	Eski </a:t>
            </a:r>
            <a:r>
              <a:rPr lang="tr-TR" sz="3200" dirty="0">
                <a:latin typeface="Times New Roman" panose="02020603050405020304" pitchFamily="18" charset="0"/>
                <a:cs typeface="Times New Roman" panose="02020603050405020304" pitchFamily="18" charset="0"/>
              </a:rPr>
              <a:t>Hükümlü alımı «Kamu Kurum Ve Kuruluşlarına Eski Hükümlü Veya Terörle Mücadelede Malul Sayılmayacak Şekilde Yaralananların İşçi Olarak Alınmasında Uygulanacak Usul Ve Esaslar Hakkında Yönetmelik» hükümlerine göre yürütülmektedir.</a:t>
            </a:r>
          </a:p>
          <a:p>
            <a:pPr marL="0" lvl="0" indent="0">
              <a:buNone/>
            </a:pPr>
            <a:endParaRPr lang="tr-TR" sz="3200" dirty="0">
              <a:latin typeface="Times New Roman" panose="02020603050405020304" pitchFamily="18" charset="0"/>
              <a:cs typeface="Times New Roman" panose="02020603050405020304" pitchFamily="18" charset="0"/>
            </a:endParaRPr>
          </a:p>
          <a:p>
            <a:pPr marL="0" lvl="0" indent="0" algn="just">
              <a:buNone/>
            </a:pP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Eski </a:t>
            </a:r>
            <a:r>
              <a:rPr lang="tr-TR" sz="3200" b="1" dirty="0">
                <a:latin typeface="Times New Roman" panose="02020603050405020304" pitchFamily="18" charset="0"/>
                <a:cs typeface="Times New Roman" panose="02020603050405020304" pitchFamily="18" charset="0"/>
              </a:rPr>
              <a:t>hükümlük tanımında belirtilen suçlardan kişinin ceza alıp </a:t>
            </a:r>
            <a:r>
              <a:rPr lang="tr-TR" sz="3200" b="1" dirty="0" smtClean="0">
                <a:latin typeface="Times New Roman" panose="02020603050405020304" pitchFamily="18" charset="0"/>
                <a:cs typeface="Times New Roman" panose="02020603050405020304" pitchFamily="18" charset="0"/>
              </a:rPr>
              <a:t>almadığı; </a:t>
            </a:r>
            <a:r>
              <a:rPr lang="tr-TR" sz="3200" b="1" dirty="0">
                <a:latin typeface="Times New Roman" panose="02020603050405020304" pitchFamily="18" charset="0"/>
                <a:cs typeface="Times New Roman" panose="02020603050405020304" pitchFamily="18" charset="0"/>
              </a:rPr>
              <a:t>Kamu Kurum Ve Kuruluşlarına İşçi Alınmasında Uygulanacak Usul Ve Esaslar Hakkında Yönetmelik</a:t>
            </a:r>
            <a:r>
              <a:rPr lang="tr-TR" sz="3200" b="1" dirty="0" smtClean="0">
                <a:latin typeface="Times New Roman" panose="02020603050405020304" pitchFamily="18" charset="0"/>
                <a:cs typeface="Times New Roman" panose="02020603050405020304" pitchFamily="18" charset="0"/>
              </a:rPr>
              <a:t> arasındaki </a:t>
            </a:r>
            <a:r>
              <a:rPr lang="tr-TR" sz="3200" b="1" dirty="0">
                <a:latin typeface="Times New Roman" panose="02020603050405020304" pitchFamily="18" charset="0"/>
                <a:cs typeface="Times New Roman" panose="02020603050405020304" pitchFamily="18" charset="0"/>
              </a:rPr>
              <a:t>farkı oluşturmaktadır. </a:t>
            </a: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041056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779195"/>
          </a:xfrm>
        </p:spPr>
        <p:txBody>
          <a:bodyPr>
            <a:normAutofit/>
          </a:bodyPr>
          <a:lstStyle/>
          <a:p>
            <a:pPr marL="0" lvl="0" indent="0">
              <a:buNone/>
            </a:pPr>
            <a:r>
              <a:rPr lang="tr-TR" sz="3000" dirty="0" smtClean="0">
                <a:latin typeface="Times New Roman" panose="02020603050405020304" pitchFamily="18" charset="0"/>
                <a:cs typeface="Times New Roman" panose="02020603050405020304" pitchFamily="18" charset="0"/>
              </a:rPr>
              <a:t>	Söz </a:t>
            </a:r>
            <a:r>
              <a:rPr lang="tr-TR" sz="3000" dirty="0">
                <a:latin typeface="Times New Roman" panose="02020603050405020304" pitchFamily="18" charset="0"/>
                <a:cs typeface="Times New Roman" panose="02020603050405020304" pitchFamily="18" charset="0"/>
              </a:rPr>
              <a:t>konusu yönetmelikte;</a:t>
            </a:r>
          </a:p>
          <a:p>
            <a:pPr marL="0" lvl="0" indent="0">
              <a:buNone/>
            </a:pPr>
            <a:r>
              <a:rPr lang="tr-TR" sz="3000" dirty="0" smtClean="0">
                <a:latin typeface="Times New Roman" panose="02020603050405020304" pitchFamily="18" charset="0"/>
                <a:cs typeface="Times New Roman" panose="02020603050405020304" pitchFamily="18" charset="0"/>
              </a:rPr>
              <a:t>	İşçi</a:t>
            </a:r>
            <a:r>
              <a:rPr lang="tr-TR" sz="3000" dirty="0">
                <a:latin typeface="Times New Roman" panose="02020603050405020304" pitchFamily="18" charset="0"/>
                <a:cs typeface="Times New Roman" panose="02020603050405020304" pitchFamily="18" charset="0"/>
              </a:rPr>
              <a:t>: Kamu kurum ve kuruluşlarında bir iş sözleşmesine dayanarak, sürekli ya da geçici çalışan kişiyi,</a:t>
            </a:r>
          </a:p>
          <a:p>
            <a:pPr marL="0" indent="0" algn="just">
              <a:buNone/>
            </a:pPr>
            <a:r>
              <a:rPr lang="tr-TR" sz="3000" dirty="0" smtClean="0">
                <a:latin typeface="Times New Roman" panose="02020603050405020304" pitchFamily="18" charset="0"/>
                <a:cs typeface="Times New Roman" panose="02020603050405020304" pitchFamily="18" charset="0"/>
              </a:rPr>
              <a:t>	Sürekli </a:t>
            </a:r>
            <a:r>
              <a:rPr lang="tr-TR" sz="3000" dirty="0">
                <a:latin typeface="Times New Roman" panose="02020603050405020304" pitchFamily="18" charset="0"/>
                <a:cs typeface="Times New Roman" panose="02020603050405020304" pitchFamily="18" charset="0"/>
              </a:rPr>
              <a:t>işçi: Kamu kurum ve kuruluşlarında belirsiz süreli iş sözleşmesine göre çalıştırılan işçiyi</a:t>
            </a:r>
          </a:p>
          <a:p>
            <a:pPr marL="0" indent="0" algn="just">
              <a:buNone/>
            </a:pPr>
            <a:r>
              <a:rPr lang="tr-TR" sz="3000" dirty="0" smtClean="0">
                <a:latin typeface="Times New Roman" panose="02020603050405020304" pitchFamily="18" charset="0"/>
                <a:cs typeface="Times New Roman" panose="02020603050405020304" pitchFamily="18" charset="0"/>
              </a:rPr>
              <a:t>	Geçici </a:t>
            </a:r>
            <a:r>
              <a:rPr lang="tr-TR" sz="3000" dirty="0">
                <a:latin typeface="Times New Roman" panose="02020603050405020304" pitchFamily="18" charset="0"/>
                <a:cs typeface="Times New Roman" panose="02020603050405020304" pitchFamily="18" charset="0"/>
              </a:rPr>
              <a:t>işçi: Kamu kurum ve kuruluşlarının mevsimlik ve kampanya işleri ile orman yangınıyla mücadele hizmetlerinde bir malî yılda altı aydan az olmak üzere vize edilecek geçici iş pozisyonlarında çalıştırılacak işçiyi</a:t>
            </a:r>
          </a:p>
          <a:p>
            <a:pPr marL="0" indent="0" algn="just">
              <a:buNone/>
            </a:pPr>
            <a:r>
              <a:rPr lang="tr-TR" sz="3000" dirty="0" smtClean="0">
                <a:latin typeface="Times New Roman" panose="02020603050405020304" pitchFamily="18" charset="0"/>
                <a:cs typeface="Times New Roman" panose="02020603050405020304" pitchFamily="18" charset="0"/>
              </a:rPr>
              <a:t>	İfade </a:t>
            </a:r>
            <a:r>
              <a:rPr lang="tr-TR" sz="3000" dirty="0">
                <a:latin typeface="Times New Roman" panose="02020603050405020304" pitchFamily="18" charset="0"/>
                <a:cs typeface="Times New Roman" panose="02020603050405020304" pitchFamily="18" charset="0"/>
              </a:rPr>
              <a:t>eder.</a:t>
            </a: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301798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92500" lnSpcReduction="10000"/>
          </a:bodyPr>
          <a:lstStyle/>
          <a:p>
            <a:pPr marL="0" lvl="0" indent="0" algn="just">
              <a:buNone/>
            </a:pPr>
            <a:r>
              <a:rPr lang="tr-TR" sz="3200" dirty="0" smtClean="0">
                <a:latin typeface="Times New Roman" panose="02020603050405020304" pitchFamily="18" charset="0"/>
                <a:cs typeface="Times New Roman" panose="02020603050405020304" pitchFamily="18" charset="0"/>
              </a:rPr>
              <a:t>	4857 </a:t>
            </a:r>
            <a:r>
              <a:rPr lang="tr-TR" sz="3200" dirty="0">
                <a:latin typeface="Times New Roman" panose="02020603050405020304" pitchFamily="18" charset="0"/>
                <a:cs typeface="Times New Roman" panose="02020603050405020304" pitchFamily="18" charset="0"/>
              </a:rPr>
              <a:t>sayılı İş Kanunun 30 uncu maddesine göre Engelli ve Eski Hükümlü Veya Terörle Mücadelede Malul Sayılmayacak Şekilde Yaralananların çalıştırılması zorunlu kılınmıştır.</a:t>
            </a:r>
          </a:p>
          <a:p>
            <a:pPr marL="0" lvl="0" indent="0" algn="just">
              <a:buNone/>
            </a:pPr>
            <a:r>
              <a:rPr lang="tr-TR" sz="3200" dirty="0" smtClean="0">
                <a:latin typeface="Times New Roman" panose="02020603050405020304" pitchFamily="18" charset="0"/>
                <a:cs typeface="Times New Roman" panose="02020603050405020304" pitchFamily="18" charset="0"/>
              </a:rPr>
              <a:t>	Engelli </a:t>
            </a:r>
            <a:r>
              <a:rPr lang="tr-TR" sz="3200" dirty="0">
                <a:latin typeface="Times New Roman" panose="02020603050405020304" pitchFamily="18" charset="0"/>
                <a:cs typeface="Times New Roman" panose="02020603050405020304" pitchFamily="18" charset="0"/>
              </a:rPr>
              <a:t>: Doğuştan ya da sonradan herhangi bir nedenle bedensel, zihinsel, ruhsal, duyusal ve sosyal yeteneklerini çeşitli derecelerde kaybetmesi nedeniyle toplumsal yaşama uyum sağlama ve günlük gereksinimlerini karşılamada güçlükleri olan ve korunma, bakım, rehabilitasyon, danışmanlık ve destek hizmetlerine ihtiyaç duyan kişilerden tüm vücut fonksiyon kaybının en az yüzde kırk olduğu sağlık kurulu raporu ile belgelenenleri,</a:t>
            </a: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157104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92500" lnSpcReduction="20000"/>
          </a:bodyPr>
          <a:lstStyle/>
          <a:p>
            <a:pPr marL="0" lvl="0" indent="0" algn="just">
              <a:buNone/>
            </a:pPr>
            <a:r>
              <a:rPr lang="tr-TR" sz="3200" dirty="0" smtClean="0"/>
              <a:t>	</a:t>
            </a:r>
            <a:r>
              <a:rPr lang="tr-TR" sz="3200" dirty="0" smtClean="0">
                <a:latin typeface="Times New Roman" panose="02020603050405020304" pitchFamily="18" charset="0"/>
                <a:cs typeface="Times New Roman" panose="02020603050405020304" pitchFamily="18" charset="0"/>
              </a:rPr>
              <a:t>Eski </a:t>
            </a:r>
            <a:r>
              <a:rPr lang="tr-TR" sz="3200" dirty="0">
                <a:latin typeface="Times New Roman" panose="02020603050405020304" pitchFamily="18" charset="0"/>
                <a:cs typeface="Times New Roman" panose="02020603050405020304" pitchFamily="18" charset="0"/>
              </a:rPr>
              <a:t>hükümlü: Affa uğramış olsa bile Devletin güvenliğine karşı suçlar, anayasal düzene ve bu düzenin işleyişine karşı suçlar, millî savunmaya karşı suçlar, Devlet sırlarına karşı suçlar ve casusluk, cinsel saldırı veya çocuğun cinsel istismarı suçlarından mahkûm olmamak şartıyla; kasten işlenen bir suçtan dolayı bir yıl veya daha fazla süreyle hapis cezası alan ya da ceza süresine bakılmaksızın zimmet, irtikâp, rüşvet, hırsızlık, dolandırıcılık, sahtecilik, güveni kötüye kullanma, hileli iflas, ihaleye fesat karıştırma, edimin ifasına fesat karıştırma, suçtan kaynaklanan malvarlığı değerlerini aklama veya kaçakçılık suçlarından hüküm giyenlerden cezasını tamamlayanlar, cezası ertelenenler, koşullu salıverilenler, denetimli serbestlikten yararlananlardan eski hükümlü belgesi ile durumlarını </a:t>
            </a:r>
            <a:r>
              <a:rPr lang="tr-TR" sz="3200" dirty="0" smtClean="0">
                <a:latin typeface="Times New Roman" panose="02020603050405020304" pitchFamily="18" charset="0"/>
                <a:cs typeface="Times New Roman" panose="02020603050405020304" pitchFamily="18" charset="0"/>
              </a:rPr>
              <a:t>belgelendirenleri,</a:t>
            </a:r>
            <a:endParaRPr lang="tr-TR" sz="3200"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605516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lnSpcReduction="10000"/>
          </a:bodyPr>
          <a:lstStyle/>
          <a:p>
            <a:pPr marL="0" indent="0" algn="just">
              <a:buNone/>
            </a:pPr>
            <a:r>
              <a:rPr lang="tr-TR" sz="3200" dirty="0" smtClean="0">
                <a:latin typeface="Times New Roman" panose="02020603050405020304" pitchFamily="18" charset="0"/>
                <a:cs typeface="Times New Roman" panose="02020603050405020304" pitchFamily="18" charset="0"/>
              </a:rPr>
              <a:t>	Terörle </a:t>
            </a:r>
            <a:r>
              <a:rPr lang="tr-TR" sz="3200" dirty="0">
                <a:latin typeface="Times New Roman" panose="02020603050405020304" pitchFamily="18" charset="0"/>
                <a:cs typeface="Times New Roman" panose="02020603050405020304" pitchFamily="18" charset="0"/>
              </a:rPr>
              <a:t>mücadelede malul sayılmayacak şekilde yaralanan: 21/6/1927 tarihli ve 1111 sayılı Askerlik Kanunu veya 16/6/1927 tarihli ve 1076 sayılı Yedek Subaylar ve Yedek Askeri Memurlar Kanunu kapsamına giren ve askerlik hizmetini yaparken 12/4/1991 tarihli ve 3713 sayılı Terörle Mücadele Kanununun 21 inci maddesinde sayılan terör olaylarının sebep ve tesiri sonucu malul sayılmayacak şekilde yaralananlardan </a:t>
            </a:r>
            <a:r>
              <a:rPr lang="tr-TR" sz="3200" u="sng" dirty="0">
                <a:latin typeface="Times New Roman" panose="02020603050405020304" pitchFamily="18" charset="0"/>
                <a:cs typeface="Times New Roman" panose="02020603050405020304" pitchFamily="18" charset="0"/>
              </a:rPr>
              <a:t>sağlık raporu</a:t>
            </a:r>
            <a:r>
              <a:rPr lang="tr-TR" sz="3200" dirty="0">
                <a:latin typeface="Times New Roman" panose="02020603050405020304" pitchFamily="18" charset="0"/>
                <a:cs typeface="Times New Roman" panose="02020603050405020304" pitchFamily="18" charset="0"/>
              </a:rPr>
              <a:t> ve terörle mücadelede </a:t>
            </a:r>
            <a:r>
              <a:rPr lang="tr-TR" sz="3200" dirty="0" smtClean="0">
                <a:latin typeface="Times New Roman" panose="02020603050405020304" pitchFamily="18" charset="0"/>
                <a:cs typeface="Times New Roman" panose="02020603050405020304" pitchFamily="18" charset="0"/>
              </a:rPr>
              <a:t>yaralandığını gösteren </a:t>
            </a:r>
            <a:r>
              <a:rPr lang="tr-TR" sz="3200" dirty="0">
                <a:latin typeface="Times New Roman" panose="02020603050405020304" pitchFamily="18" charset="0"/>
                <a:cs typeface="Times New Roman" panose="02020603050405020304" pitchFamily="18" charset="0"/>
              </a:rPr>
              <a:t>komutanlık yazısı ile durumlarını </a:t>
            </a:r>
            <a:r>
              <a:rPr lang="tr-TR" sz="3200" u="sng" dirty="0">
                <a:latin typeface="Times New Roman" panose="02020603050405020304" pitchFamily="18" charset="0"/>
                <a:cs typeface="Times New Roman" panose="02020603050405020304" pitchFamily="18" charset="0"/>
              </a:rPr>
              <a:t>belgelendirenleri,</a:t>
            </a:r>
            <a:endParaRPr lang="tr-TR" sz="3200" dirty="0">
              <a:latin typeface="Times New Roman" panose="02020603050405020304" pitchFamily="18" charset="0"/>
              <a:cs typeface="Times New Roman" panose="02020603050405020304" pitchFamily="18" charset="0"/>
            </a:endParaRPr>
          </a:p>
          <a:p>
            <a:pPr marL="0" indent="0">
              <a:buNone/>
            </a:pPr>
            <a:r>
              <a:rPr lang="tr-TR" sz="3200" dirty="0" smtClean="0">
                <a:latin typeface="Times New Roman" panose="02020603050405020304" pitchFamily="18" charset="0"/>
                <a:cs typeface="Times New Roman" panose="02020603050405020304" pitchFamily="18" charset="0"/>
              </a:rPr>
              <a:t>	ifade </a:t>
            </a:r>
            <a:r>
              <a:rPr lang="tr-TR" sz="3200" dirty="0">
                <a:latin typeface="Times New Roman" panose="02020603050405020304" pitchFamily="18" charset="0"/>
                <a:cs typeface="Times New Roman" panose="02020603050405020304" pitchFamily="18" charset="0"/>
              </a:rPr>
              <a:t>eder.</a:t>
            </a: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761119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lnSpcReduction="10000"/>
          </a:bodyPr>
          <a:lstStyle/>
          <a:p>
            <a:pPr lvl="0" algn="just">
              <a:buFont typeface="Wingdings" panose="05000000000000000000" pitchFamily="2" charset="2"/>
              <a:buChar char="Ø"/>
            </a:pPr>
            <a:r>
              <a:rPr lang="tr-TR" sz="3200" dirty="0" smtClean="0"/>
              <a:t>	</a:t>
            </a:r>
            <a:r>
              <a:rPr lang="tr-TR" sz="3200" dirty="0" smtClean="0">
                <a:latin typeface="Times New Roman" panose="02020603050405020304" pitchFamily="18" charset="0"/>
                <a:cs typeface="Times New Roman" panose="02020603050405020304" pitchFamily="18" charset="0"/>
              </a:rPr>
              <a:t>Çalıştırma </a:t>
            </a:r>
            <a:r>
              <a:rPr lang="tr-TR" sz="3200" dirty="0">
                <a:latin typeface="Times New Roman" panose="02020603050405020304" pitchFamily="18" charset="0"/>
                <a:cs typeface="Times New Roman" panose="02020603050405020304" pitchFamily="18" charset="0"/>
              </a:rPr>
              <a:t>zorunluluğu olan Engelli ve Eski Hükümlü kontenjanı İl dahilindeki Bakanlığımıza ait kuruluşlarda çalışan işçi sayısının  toplamından çalışan eski hükümlü ile engelli sayısı düşülerek hesaplanmaktadır</a:t>
            </a:r>
            <a:r>
              <a:rPr lang="tr-TR" sz="3200" dirty="0" smtClean="0">
                <a:latin typeface="Times New Roman" panose="02020603050405020304" pitchFamily="18" charset="0"/>
                <a:cs typeface="Times New Roman" panose="02020603050405020304" pitchFamily="18" charset="0"/>
              </a:rPr>
              <a:t>.</a:t>
            </a:r>
          </a:p>
          <a:p>
            <a:pPr marL="0" lvl="0" indent="0" algn="just">
              <a:buNone/>
            </a:pPr>
            <a:endParaRPr lang="tr-TR" sz="32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tr-TR" sz="3200" dirty="0" smtClean="0">
                <a:latin typeface="Times New Roman" panose="02020603050405020304" pitchFamily="18" charset="0"/>
                <a:cs typeface="Times New Roman" panose="02020603050405020304" pitchFamily="18" charset="0"/>
              </a:rPr>
              <a:t>	Açığın </a:t>
            </a:r>
            <a:r>
              <a:rPr lang="tr-TR" sz="3200" dirty="0">
                <a:latin typeface="Times New Roman" panose="02020603050405020304" pitchFamily="18" charset="0"/>
                <a:cs typeface="Times New Roman" panose="02020603050405020304" pitchFamily="18" charset="0"/>
              </a:rPr>
              <a:t>biran önce kapatılması kanuni zorunluluk olduğundan açığın doğmasını müteakip İŞKUR tarafından cezaya maruz kalmamak için durumun Bakanlığımıza bildirilmesi gerekmektedir</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Genel Müdürlüğümüz tarafından kontenjanlar güncel takip edilmektedir</a:t>
            </a:r>
            <a:r>
              <a:rPr lang="tr-TR" sz="3200" dirty="0" smtClean="0">
                <a:latin typeface="Times New Roman" panose="02020603050405020304" pitchFamily="18" charset="0"/>
                <a:cs typeface="Times New Roman" panose="02020603050405020304" pitchFamily="18" charset="0"/>
              </a:rPr>
              <a:t>)</a:t>
            </a:r>
            <a:endParaRPr lang="tr-TR" sz="3200"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883145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07127"/>
            <a:ext cx="10367188" cy="4886037"/>
          </a:xfrm>
        </p:spPr>
        <p:txBody>
          <a:bodyPr>
            <a:normAutofit/>
          </a:bodyPr>
          <a:lstStyle/>
          <a:p>
            <a:pPr marL="0" indent="0" algn="just">
              <a:buNone/>
            </a:pPr>
            <a:r>
              <a:rPr lang="tr-TR" sz="3000" dirty="0" smtClean="0">
                <a:latin typeface="Times New Roman" panose="02020603050405020304" pitchFamily="18" charset="0"/>
                <a:cs typeface="Times New Roman" panose="02020603050405020304" pitchFamily="18" charset="0"/>
              </a:rPr>
              <a:t>	Deneme Süresi: </a:t>
            </a: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İşyerine ilk defa alınacak daimî işçiler için deneme süresi en çok 90 gündür. Bu süre içinde işveren, işçi de iş için gerekli vasıfları görmediği, işçi de iş şartlarını beğenmediği takdirde karşılıklı olarak bildirimsiz ve tazminatsız olarak iş sözleşmelerini feshedebilirler.</a:t>
            </a: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Mevsimlik olarak işe alınan işçilerden münhasıran vasıflı ve tecrübeyi gerektiren işlere alınanlar için deneme süresi 1 aydır.</a:t>
            </a:r>
          </a:p>
          <a:p>
            <a:pPr marL="0" indent="0" algn="just">
              <a:buNone/>
            </a:pPr>
            <a:r>
              <a:rPr lang="tr-TR" sz="3000" b="1" dirty="0" smtClean="0">
                <a:latin typeface="Times New Roman" panose="02020603050405020304" pitchFamily="18" charset="0"/>
                <a:ea typeface="Times New Roman" panose="02020603050405020304" pitchFamily="18" charset="0"/>
                <a:cs typeface="Times New Roman" panose="02020603050405020304" pitchFamily="18" charset="0"/>
              </a:rPr>
              <a:t>	 Öz Orman İş Sendikasının taraf olduğu işyerlerinde; deneme süresi 120 gündür. </a:t>
            </a:r>
            <a:endParaRPr lang="tr-TR" sz="30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958369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20240" y="512064"/>
            <a:ext cx="9107424" cy="5468112"/>
          </a:xfrm>
        </p:spPr>
        <p:txBody>
          <a:bodyPr>
            <a:normAutofit/>
          </a:bodyPr>
          <a:lstStyle/>
          <a:p>
            <a:pPr marL="0" indent="0" algn="ctr">
              <a:spcBef>
                <a:spcPts val="0"/>
              </a:spcBef>
              <a:buNone/>
              <a:defRPr/>
            </a:pPr>
            <a:r>
              <a:rPr lang="tr-TR" altLang="tr-TR" sz="3200" b="1" dirty="0" smtClean="0">
                <a:solidFill>
                  <a:schemeClr val="accent1">
                    <a:lumMod val="50000"/>
                  </a:schemeClr>
                </a:solidFill>
                <a:latin typeface="Arial Narrow" panose="020B0606020202030204" pitchFamily="34" charset="0"/>
              </a:rPr>
              <a:t>İŞVEREN </a:t>
            </a:r>
            <a:r>
              <a:rPr lang="tr-TR" altLang="tr-TR" sz="3200" b="1" dirty="0">
                <a:solidFill>
                  <a:schemeClr val="accent1">
                    <a:lumMod val="50000"/>
                  </a:schemeClr>
                </a:solidFill>
                <a:latin typeface="Arial Narrow" panose="020B0606020202030204" pitchFamily="34" charset="0"/>
              </a:rPr>
              <a:t>VE</a:t>
            </a:r>
            <a:r>
              <a:rPr lang="tr-TR" altLang="tr-TR" sz="3200" b="1" dirty="0" smtClean="0">
                <a:solidFill>
                  <a:schemeClr val="accent1">
                    <a:lumMod val="50000"/>
                  </a:schemeClr>
                </a:solidFill>
                <a:latin typeface="Arial Narrow" panose="020B0606020202030204" pitchFamily="34" charset="0"/>
              </a:rPr>
              <a:t> </a:t>
            </a:r>
            <a:r>
              <a:rPr lang="tr-TR" altLang="tr-TR" sz="3200" b="1" dirty="0">
                <a:solidFill>
                  <a:schemeClr val="accent1">
                    <a:lumMod val="50000"/>
                  </a:schemeClr>
                </a:solidFill>
                <a:latin typeface="Arial Narrow" panose="020B0606020202030204" pitchFamily="34" charset="0"/>
              </a:rPr>
              <a:t>İŞÇİ </a:t>
            </a:r>
            <a:r>
              <a:rPr lang="tr-TR" altLang="tr-TR" sz="3200" b="1" dirty="0" smtClean="0">
                <a:solidFill>
                  <a:schemeClr val="accent1">
                    <a:lumMod val="50000"/>
                  </a:schemeClr>
                </a:solidFill>
                <a:latin typeface="Arial Narrow" panose="020B0606020202030204" pitchFamily="34" charset="0"/>
              </a:rPr>
              <a:t>İLİŞKİLERİ DAİRE BAŞKANLIĞI’NIN GÖREV DAĞILIMI</a:t>
            </a:r>
            <a:endParaRPr lang="tr-TR" altLang="tr-TR" sz="3200" b="1" dirty="0">
              <a:solidFill>
                <a:schemeClr val="accent1">
                  <a:lumMod val="50000"/>
                </a:schemeClr>
              </a:solidFill>
              <a:latin typeface="Arial Narrow" panose="020B0606020202030204" pitchFamily="34" charset="0"/>
            </a:endParaRPr>
          </a:p>
          <a:p>
            <a:pPr marL="0" indent="0" algn="ctr">
              <a:spcBef>
                <a:spcPts val="0"/>
              </a:spcBef>
              <a:buNone/>
              <a:defRPr/>
            </a:pPr>
            <a:endParaRPr lang="tr-TR" altLang="tr-TR" sz="6000" b="1" dirty="0">
              <a:solidFill>
                <a:schemeClr val="accent1">
                  <a:lumMod val="50000"/>
                </a:schemeClr>
              </a:solidFill>
              <a:latin typeface="Arial Narrow" panose="020B0606020202030204" pitchFamily="34" charset="0"/>
            </a:endParaRPr>
          </a:p>
        </p:txBody>
      </p:sp>
      <p:pic>
        <p:nvPicPr>
          <p:cNvPr id="2" name="Resim 1"/>
          <p:cNvPicPr>
            <a:picLocks noChangeAspect="1"/>
          </p:cNvPicPr>
          <p:nvPr/>
        </p:nvPicPr>
        <p:blipFill>
          <a:blip r:embed="rId2"/>
          <a:stretch>
            <a:fillRect/>
          </a:stretch>
        </p:blipFill>
        <p:spPr>
          <a:xfrm>
            <a:off x="0" y="0"/>
            <a:ext cx="1603387" cy="1597290"/>
          </a:xfrm>
          <a:prstGeom prst="rect">
            <a:avLst/>
          </a:prstGeom>
        </p:spPr>
      </p:pic>
      <p:sp>
        <p:nvSpPr>
          <p:cNvPr id="5" name="21 Yuvarlatılmış Dikdörtgen"/>
          <p:cNvSpPr/>
          <p:nvPr/>
        </p:nvSpPr>
        <p:spPr>
          <a:xfrm>
            <a:off x="4893468" y="1597290"/>
            <a:ext cx="3089275" cy="1571625"/>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tr-TR" sz="2000" dirty="0" smtClean="0"/>
              <a:t>Aydın ÜLVAN</a:t>
            </a:r>
            <a:endParaRPr lang="tr-TR" sz="2000" dirty="0"/>
          </a:p>
          <a:p>
            <a:pPr algn="ctr" eaLnBrk="1" fontAlgn="auto" hangingPunct="1">
              <a:spcBef>
                <a:spcPts val="0"/>
              </a:spcBef>
              <a:spcAft>
                <a:spcPts val="0"/>
              </a:spcAft>
              <a:defRPr/>
            </a:pPr>
            <a:r>
              <a:rPr lang="tr-TR" sz="2000" dirty="0"/>
              <a:t>Daire </a:t>
            </a:r>
            <a:r>
              <a:rPr lang="tr-TR" sz="2000" dirty="0" smtClean="0"/>
              <a:t>Başkanı V.</a:t>
            </a:r>
            <a:endParaRPr lang="tr-TR" sz="2000" dirty="0"/>
          </a:p>
        </p:txBody>
      </p:sp>
      <p:sp>
        <p:nvSpPr>
          <p:cNvPr id="6" name="21 Yuvarlatılmış Dikdörtgen"/>
          <p:cNvSpPr/>
          <p:nvPr/>
        </p:nvSpPr>
        <p:spPr>
          <a:xfrm>
            <a:off x="1365645" y="3717036"/>
            <a:ext cx="2961259" cy="2239137"/>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r>
              <a:rPr lang="tr-TR" sz="2000" dirty="0" smtClean="0"/>
              <a:t>Gözde KARAAĞAÇ DOĞAN</a:t>
            </a:r>
            <a:endParaRPr lang="tr-TR" sz="2000" dirty="0"/>
          </a:p>
          <a:p>
            <a:pPr algn="ctr">
              <a:defRPr/>
            </a:pPr>
            <a:r>
              <a:rPr lang="tr-TR" sz="2000" dirty="0"/>
              <a:t>İşçi </a:t>
            </a:r>
            <a:r>
              <a:rPr lang="tr-TR" sz="2000" dirty="0" smtClean="0"/>
              <a:t>Atama </a:t>
            </a:r>
            <a:r>
              <a:rPr lang="tr-TR" sz="2000" dirty="0"/>
              <a:t>Çalışma Grup </a:t>
            </a:r>
            <a:r>
              <a:rPr lang="tr-TR" sz="2000" dirty="0" smtClean="0"/>
              <a:t>Sorumlusu</a:t>
            </a:r>
            <a:endParaRPr lang="tr-TR" sz="2000" dirty="0"/>
          </a:p>
        </p:txBody>
      </p:sp>
      <p:cxnSp>
        <p:nvCxnSpPr>
          <p:cNvPr id="10" name="Düz Bağlayıcı 9"/>
          <p:cNvCxnSpPr>
            <a:stCxn id="5" idx="2"/>
          </p:cNvCxnSpPr>
          <p:nvPr/>
        </p:nvCxnSpPr>
        <p:spPr>
          <a:xfrm flipH="1">
            <a:off x="6437376" y="3168915"/>
            <a:ext cx="730" cy="333237"/>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12" name="Düz Bağlayıcı 11"/>
          <p:cNvCxnSpPr/>
          <p:nvPr/>
        </p:nvCxnSpPr>
        <p:spPr>
          <a:xfrm>
            <a:off x="6437376" y="3502152"/>
            <a:ext cx="331432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Düz Bağlayıcı 13"/>
          <p:cNvCxnSpPr/>
          <p:nvPr/>
        </p:nvCxnSpPr>
        <p:spPr>
          <a:xfrm flipH="1">
            <a:off x="2679736" y="3502152"/>
            <a:ext cx="3757641"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9" name="Düz Bağlayıcı 18"/>
          <p:cNvCxnSpPr>
            <a:endCxn id="6" idx="0"/>
          </p:cNvCxnSpPr>
          <p:nvPr/>
        </p:nvCxnSpPr>
        <p:spPr>
          <a:xfrm>
            <a:off x="2679006" y="3498215"/>
            <a:ext cx="1" cy="238887"/>
          </a:xfrm>
          <a:prstGeom prst="line">
            <a:avLst/>
          </a:prstGeom>
        </p:spPr>
        <p:style>
          <a:lnRef idx="3">
            <a:schemeClr val="accent1"/>
          </a:lnRef>
          <a:fillRef idx="0">
            <a:schemeClr val="accent1"/>
          </a:fillRef>
          <a:effectRef idx="2">
            <a:schemeClr val="accent1"/>
          </a:effectRef>
          <a:fontRef idx="minor">
            <a:schemeClr val="tx1"/>
          </a:fontRef>
        </p:style>
      </p:cxnSp>
      <p:sp>
        <p:nvSpPr>
          <p:cNvPr id="13" name="Yuvarlatılmış Dikdörtgen 12"/>
          <p:cNvSpPr/>
          <p:nvPr/>
        </p:nvSpPr>
        <p:spPr>
          <a:xfrm>
            <a:off x="8257909" y="3737102"/>
            <a:ext cx="2987574" cy="22364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tr-TR" dirty="0" smtClean="0"/>
              <a:t>Hayriye USLU</a:t>
            </a:r>
            <a:endParaRPr lang="tr-TR" dirty="0"/>
          </a:p>
          <a:p>
            <a:pPr algn="ctr">
              <a:defRPr/>
            </a:pPr>
            <a:r>
              <a:rPr lang="tr-TR" dirty="0"/>
              <a:t>Toplu İş Sözleşmesi ve İşçi Mevzuatı </a:t>
            </a:r>
            <a:r>
              <a:rPr lang="tr-TR"/>
              <a:t>Çalışma </a:t>
            </a:r>
            <a:r>
              <a:rPr lang="tr-TR" smtClean="0"/>
              <a:t>Grup Sorumlusu</a:t>
            </a:r>
            <a:endParaRPr lang="tr-TR" dirty="0" smtClean="0"/>
          </a:p>
        </p:txBody>
      </p:sp>
      <p:cxnSp>
        <p:nvCxnSpPr>
          <p:cNvPr id="16" name="Düz Bağlayıcı 15"/>
          <p:cNvCxnSpPr/>
          <p:nvPr/>
        </p:nvCxnSpPr>
        <p:spPr>
          <a:xfrm>
            <a:off x="9742091" y="3502152"/>
            <a:ext cx="0" cy="429768"/>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8635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496292"/>
            <a:ext cx="10463448" cy="5255490"/>
          </a:xfrm>
        </p:spPr>
        <p:txBody>
          <a:bodyPr>
            <a:noAutofit/>
          </a:bodyPr>
          <a:lstStyle/>
          <a:p>
            <a:pPr indent="0" algn="just">
              <a:lnSpc>
                <a:spcPct val="115000"/>
              </a:lnSpc>
              <a:spcAft>
                <a:spcPts val="800"/>
              </a:spcAft>
              <a:buNone/>
            </a:pPr>
            <a:r>
              <a:rPr lang="tr-TR" sz="2700" dirty="0">
                <a:latin typeface="Times New Roman" panose="02020603050405020304" pitchFamily="18" charset="0"/>
                <a:cs typeface="Times New Roman" panose="02020603050405020304" pitchFamily="18" charset="0"/>
              </a:rPr>
              <a:t>TOPLU İŞ </a:t>
            </a:r>
            <a:r>
              <a:rPr lang="tr-TR" sz="2700" dirty="0" smtClean="0">
                <a:latin typeface="Times New Roman" panose="02020603050405020304" pitchFamily="18" charset="0"/>
                <a:cs typeface="Times New Roman" panose="02020603050405020304" pitchFamily="18" charset="0"/>
              </a:rPr>
              <a:t>SÖZLEŞMELERİ</a:t>
            </a:r>
          </a:p>
          <a:p>
            <a:pPr indent="0" algn="just">
              <a:lnSpc>
                <a:spcPct val="115000"/>
              </a:lnSpc>
              <a:spcAft>
                <a:spcPts val="800"/>
              </a:spcAft>
              <a:buNone/>
            </a:pPr>
            <a:r>
              <a:rPr lang="tr-TR" sz="2700" dirty="0">
                <a:latin typeface="Times New Roman" panose="02020603050405020304" pitchFamily="18" charset="0"/>
                <a:cs typeface="Times New Roman" panose="02020603050405020304" pitchFamily="18" charset="0"/>
              </a:rPr>
              <a:t>	6356 sayılı Sendikalar ve Toplu İş Sözleşmesi Kanunu </a:t>
            </a:r>
            <a:r>
              <a:rPr lang="tr-TR" sz="2700" dirty="0" smtClean="0">
                <a:latin typeface="Times New Roman" panose="02020603050405020304" pitchFamily="18" charset="0"/>
                <a:cs typeface="Times New Roman" panose="02020603050405020304" pitchFamily="18" charset="0"/>
              </a:rPr>
              <a:t>gereği Bakanlığımız </a:t>
            </a:r>
            <a:r>
              <a:rPr lang="tr-TR" sz="2700" dirty="0">
                <a:latin typeface="Times New Roman" panose="02020603050405020304" pitchFamily="18" charset="0"/>
                <a:cs typeface="Times New Roman" panose="02020603050405020304" pitchFamily="18" charset="0"/>
              </a:rPr>
              <a:t>Merkez  ve Taşra Teşkilatı işyerlerinde çalışan </a:t>
            </a:r>
            <a:r>
              <a:rPr lang="tr-TR" sz="2700" dirty="0" smtClean="0">
                <a:latin typeface="Times New Roman" panose="02020603050405020304" pitchFamily="18" charset="0"/>
                <a:cs typeface="Times New Roman" panose="02020603050405020304" pitchFamily="18" charset="0"/>
              </a:rPr>
              <a:t>işçiler adına;</a:t>
            </a:r>
          </a:p>
          <a:p>
            <a:pPr marL="685800" indent="-457200" algn="just">
              <a:lnSpc>
                <a:spcPct val="115000"/>
              </a:lnSpc>
              <a:spcAft>
                <a:spcPts val="800"/>
              </a:spcAft>
              <a:buFont typeface="Wingdings" panose="05000000000000000000" pitchFamily="2" charset="2"/>
              <a:buChar char="Ø"/>
            </a:pPr>
            <a:r>
              <a:rPr lang="tr-TR" sz="2700" dirty="0" smtClean="0">
                <a:latin typeface="Times New Roman" panose="02020603050405020304" pitchFamily="18" charset="0"/>
                <a:cs typeface="Times New Roman" panose="02020603050405020304" pitchFamily="18" charset="0"/>
              </a:rPr>
              <a:t>	Mülga Gıda, Tarım ve Hayvancılık Bakanlığından devredilen işyerlerinde çalışanlar için TARIM-İŞ </a:t>
            </a:r>
            <a:r>
              <a:rPr lang="tr-TR" sz="2700" dirty="0">
                <a:latin typeface="Times New Roman" panose="02020603050405020304" pitchFamily="18" charset="0"/>
                <a:cs typeface="Times New Roman" panose="02020603050405020304" pitchFamily="18" charset="0"/>
              </a:rPr>
              <a:t>Sendikası </a:t>
            </a:r>
            <a:r>
              <a:rPr lang="tr-TR" sz="2700" dirty="0" smtClean="0">
                <a:latin typeface="Times New Roman" panose="02020603050405020304" pitchFamily="18" charset="0"/>
                <a:cs typeface="Times New Roman" panose="02020603050405020304" pitchFamily="18" charset="0"/>
              </a:rPr>
              <a:t>ile,</a:t>
            </a:r>
          </a:p>
          <a:p>
            <a:pPr marL="685800" indent="-457200" algn="just">
              <a:lnSpc>
                <a:spcPct val="115000"/>
              </a:lnSpc>
              <a:spcAft>
                <a:spcPts val="800"/>
              </a:spcAft>
              <a:buFont typeface="Wingdings" panose="05000000000000000000" pitchFamily="2" charset="2"/>
              <a:buChar char="Ø"/>
            </a:pPr>
            <a:r>
              <a:rPr lang="tr-TR" sz="2700" dirty="0" smtClean="0">
                <a:latin typeface="Times New Roman" panose="02020603050405020304" pitchFamily="18" charset="0"/>
                <a:cs typeface="Times New Roman" panose="02020603050405020304" pitchFamily="18" charset="0"/>
              </a:rPr>
              <a:t>	Mülga Orman ve Su İşleri Bakanlığından devredilen </a:t>
            </a:r>
            <a:r>
              <a:rPr lang="tr-TR" sz="2700" dirty="0">
                <a:latin typeface="Times New Roman" panose="02020603050405020304" pitchFamily="18" charset="0"/>
                <a:cs typeface="Times New Roman" panose="02020603050405020304" pitchFamily="18" charset="0"/>
              </a:rPr>
              <a:t>işyerlerinde </a:t>
            </a:r>
            <a:r>
              <a:rPr lang="tr-TR" sz="2700" dirty="0" smtClean="0">
                <a:latin typeface="Times New Roman" panose="02020603050405020304" pitchFamily="18" charset="0"/>
                <a:cs typeface="Times New Roman" panose="02020603050405020304" pitchFamily="18" charset="0"/>
              </a:rPr>
              <a:t>çalışanlar için ÖZ ORMAN-İŞ Sendikası ile,</a:t>
            </a:r>
          </a:p>
          <a:p>
            <a:pPr indent="0" algn="just">
              <a:lnSpc>
                <a:spcPct val="115000"/>
              </a:lnSpc>
              <a:spcAft>
                <a:spcPts val="800"/>
              </a:spcAft>
              <a:buNone/>
            </a:pPr>
            <a:r>
              <a:rPr lang="tr-TR" sz="2700" dirty="0">
                <a:latin typeface="Times New Roman" panose="02020603050405020304" pitchFamily="18" charset="0"/>
                <a:cs typeface="Times New Roman" panose="02020603050405020304" pitchFamily="18" charset="0"/>
              </a:rPr>
              <a:t>	</a:t>
            </a:r>
            <a:r>
              <a:rPr lang="tr-TR" sz="2700" dirty="0" smtClean="0">
                <a:latin typeface="Times New Roman" panose="02020603050405020304" pitchFamily="18" charset="0"/>
                <a:cs typeface="Times New Roman" panose="02020603050405020304" pitchFamily="18" charset="0"/>
              </a:rPr>
              <a:t> toplu iş sözleşmeleri imzalanmaktadır.</a:t>
            </a:r>
            <a:endParaRPr lang="tr-TR" sz="2700" dirty="0"/>
          </a:p>
        </p:txBody>
      </p:sp>
      <p:pic>
        <p:nvPicPr>
          <p:cNvPr id="2" name="Resim 1"/>
          <p:cNvPicPr>
            <a:picLocks noChangeAspect="1"/>
          </p:cNvPicPr>
          <p:nvPr/>
        </p:nvPicPr>
        <p:blipFill>
          <a:blip r:embed="rId3"/>
          <a:stretch>
            <a:fillRect/>
          </a:stretch>
        </p:blipFill>
        <p:spPr>
          <a:xfrm>
            <a:off x="90804" y="79179"/>
            <a:ext cx="1571742" cy="1565765"/>
          </a:xfrm>
          <a:prstGeom prst="rect">
            <a:avLst/>
          </a:prstGeom>
        </p:spPr>
      </p:pic>
    </p:spTree>
    <p:extLst>
      <p:ext uri="{BB962C8B-B14F-4D97-AF65-F5344CB8AC3E}">
        <p14:creationId xmlns:p14="http://schemas.microsoft.com/office/powerpoint/2010/main" val="229745594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97891"/>
            <a:ext cx="10367188" cy="5006109"/>
          </a:xfrm>
        </p:spPr>
        <p:txBody>
          <a:bodyPr>
            <a:normAutofit/>
          </a:bodyPr>
          <a:lstStyle/>
          <a:p>
            <a:pPr marL="0" indent="0" algn="just">
              <a:buNone/>
            </a:pPr>
            <a:r>
              <a:rPr lang="tr-TR" dirty="0" smtClean="0"/>
              <a:t>	</a:t>
            </a:r>
            <a:r>
              <a:rPr lang="tr-TR" sz="3000" dirty="0" smtClean="0">
                <a:latin typeface="Times New Roman" panose="02020603050405020304" pitchFamily="18" charset="0"/>
                <a:cs typeface="Times New Roman" panose="02020603050405020304" pitchFamily="18" charset="0"/>
              </a:rPr>
              <a:t>AİDAT: İşveren</a:t>
            </a:r>
            <a:r>
              <a:rPr lang="tr-TR" sz="3000" dirty="0">
                <a:latin typeface="Times New Roman" panose="02020603050405020304" pitchFamily="18" charset="0"/>
                <a:cs typeface="Times New Roman" panose="02020603050405020304" pitchFamily="18" charset="0"/>
              </a:rPr>
              <a:t>, yasa gereğince kesmeye mecbur olduğu aidatları yetkili işçi sendikasının kendisine yazılı başvurusu üzerine her ay keserek işçi ücretlerinin ödendiği günü takip eden 10 gün içinde sendikanın bildireceği banka hesabına yatırmakla yükümlüdür. İşveren bu işlemler için sendikadan herhangi bir masraf isteyemez. Bu madde uyarınca yapılan kesintileri gösterir bir listeyi işveren sendikaya gönderir</a:t>
            </a:r>
            <a:r>
              <a:rPr lang="tr-TR" sz="3000" dirty="0" smtClean="0">
                <a:latin typeface="Times New Roman" panose="02020603050405020304" pitchFamily="18" charset="0"/>
                <a:cs typeface="Times New Roman" panose="02020603050405020304" pitchFamily="18" charset="0"/>
              </a:rPr>
              <a:t>.</a:t>
            </a:r>
          </a:p>
          <a:p>
            <a:pPr marL="0" indent="0" algn="just">
              <a:buNone/>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ea typeface="Times New Roman" panose="02020603050405020304" pitchFamily="18" charset="0"/>
                <a:cs typeface="Times New Roman" panose="02020603050405020304" pitchFamily="18" charset="0"/>
              </a:rPr>
              <a:t>Bakanlığımız işyerlerinde kesilen aidat miktarı, sendika tüzükleri ile belirlenmiş olup işçinin 1 (bir) günlük brüt yevmiyesi kadardır. Ücretin zamlandığı aylarda aidat zam sonrası oluşan son yevmiye tutarı kadardır.</a:t>
            </a:r>
            <a:endParaRPr lang="tr-TR" sz="30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055738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a:bodyPr>
          <a:lstStyle/>
          <a:p>
            <a:pPr marL="0" indent="0" algn="just">
              <a:spcAft>
                <a:spcPts val="0"/>
              </a:spcAft>
              <a:buNone/>
            </a:pPr>
            <a:r>
              <a:rPr lang="tr-TR" dirty="0">
                <a:latin typeface="Times New Roman" panose="02020603050405020304" pitchFamily="18" charset="0"/>
                <a:cs typeface="Times New Roman" panose="02020603050405020304" pitchFamily="18" charset="0"/>
              </a:rPr>
              <a:t>GÖZETİM ALTINA ALINMA, TUTUKLULUK VE MAHKÛMİYET HALİNDE FESİH VE TEKRAR İŞE </a:t>
            </a:r>
            <a:r>
              <a:rPr lang="tr-TR" dirty="0" smtClean="0">
                <a:latin typeface="Times New Roman" panose="02020603050405020304" pitchFamily="18" charset="0"/>
                <a:cs typeface="Times New Roman" panose="02020603050405020304" pitchFamily="18" charset="0"/>
              </a:rPr>
              <a:t>BAŞLATMA</a:t>
            </a:r>
          </a:p>
          <a:p>
            <a:pPr algn="just">
              <a:buFont typeface="Wingdings" panose="05000000000000000000" pitchFamily="2" charset="2"/>
              <a:buChar char="Ø"/>
            </a:pPr>
            <a:r>
              <a:rPr lang="tr-TR" b="1"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Gözetim altına alınan işçiler bunu belgeledikleri takdirde, yasal gözetim altı süresince ücretsiz izinli </a:t>
            </a:r>
            <a:r>
              <a:rPr lang="tr-TR" dirty="0" smtClean="0">
                <a:latin typeface="Times New Roman" panose="02020603050405020304" pitchFamily="18" charset="0"/>
                <a:cs typeface="Times New Roman" panose="02020603050405020304" pitchFamily="18" charset="0"/>
              </a:rPr>
              <a:t>sayılır. </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İşçi </a:t>
            </a:r>
            <a:r>
              <a:rPr lang="tr-TR" dirty="0">
                <a:latin typeface="Times New Roman" panose="02020603050405020304" pitchFamily="18" charset="0"/>
                <a:cs typeface="Times New Roman" panose="02020603050405020304" pitchFamily="18" charset="0"/>
              </a:rPr>
              <a:t>herhangi bir suçla tutuklandığı ve tutukluluğu 4857 sayılı İş Kanunu’nun 17. maddesindeki bildirim önellerini aştığı takdirde iş sözleşmesi münfesih sayılır. 4857/17. maddesinde sayılan süreler kadar süren tutukluluk hallerinde, </a:t>
            </a:r>
            <a:r>
              <a:rPr lang="tr-TR" dirty="0" smtClean="0">
                <a:latin typeface="Times New Roman" panose="02020603050405020304" pitchFamily="18" charset="0"/>
                <a:cs typeface="Times New Roman" panose="02020603050405020304" pitchFamily="18" charset="0"/>
              </a:rPr>
              <a:t>tutuklu </a:t>
            </a:r>
            <a:r>
              <a:rPr lang="tr-TR" dirty="0">
                <a:latin typeface="Times New Roman" panose="02020603050405020304" pitchFamily="18" charset="0"/>
                <a:cs typeface="Times New Roman" panose="02020603050405020304" pitchFamily="18" charset="0"/>
              </a:rPr>
              <a:t>kalınan süreler kadar işçi ücretsiz izinli kabul edilir</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4205276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779195"/>
          </a:xfrm>
        </p:spPr>
        <p:txBody>
          <a:bodyPr>
            <a:normAutofit/>
          </a:bodyPr>
          <a:lstStyle/>
          <a:p>
            <a:pPr>
              <a:buFont typeface="Wingdings" panose="05000000000000000000" pitchFamily="2" charset="2"/>
              <a:buChar char="Ø"/>
            </a:pPr>
            <a:r>
              <a:rPr lang="tr-TR" sz="3200" dirty="0" smtClean="0"/>
              <a:t>	</a:t>
            </a:r>
            <a:r>
              <a:rPr lang="tr-TR" dirty="0" smtClean="0">
                <a:latin typeface="Times New Roman" panose="02020603050405020304" pitchFamily="18" charset="0"/>
                <a:cs typeface="Times New Roman" panose="02020603050405020304" pitchFamily="18" charset="0"/>
              </a:rPr>
              <a:t>Tutukluluğun</a:t>
            </a:r>
            <a:r>
              <a:rPr lang="tr-TR" dirty="0">
                <a:latin typeface="Times New Roman" panose="02020603050405020304" pitchFamily="18" charset="0"/>
                <a:cs typeface="Times New Roman" panose="02020603050405020304" pitchFamily="18" charset="0"/>
              </a:rPr>
              <a:t>: </a:t>
            </a:r>
          </a:p>
          <a:p>
            <a:pPr marL="0" indent="0">
              <a:buNone/>
            </a:pPr>
            <a:r>
              <a:rPr lang="tr-TR" dirty="0" smtClean="0">
                <a:latin typeface="Times New Roman" panose="02020603050405020304" pitchFamily="18" charset="0"/>
                <a:cs typeface="Times New Roman" panose="02020603050405020304" pitchFamily="18" charset="0"/>
              </a:rPr>
              <a:t>	a</a:t>
            </a:r>
            <a:r>
              <a:rPr lang="tr-TR" dirty="0">
                <a:latin typeface="Times New Roman" panose="02020603050405020304" pitchFamily="18" charset="0"/>
                <a:cs typeface="Times New Roman" panose="02020603050405020304" pitchFamily="18" charset="0"/>
              </a:rPr>
              <a:t>) Kovuşturmaya yer olmadığı,</a:t>
            </a:r>
          </a:p>
          <a:p>
            <a:pPr marL="0" indent="0">
              <a:buNone/>
            </a:pPr>
            <a:r>
              <a:rPr lang="tr-TR" dirty="0" smtClean="0">
                <a:latin typeface="Times New Roman" panose="02020603050405020304" pitchFamily="18" charset="0"/>
                <a:cs typeface="Times New Roman" panose="02020603050405020304" pitchFamily="18" charset="0"/>
              </a:rPr>
              <a:t>	b</a:t>
            </a:r>
            <a:r>
              <a:rPr lang="tr-TR" dirty="0">
                <a:latin typeface="Times New Roman" panose="02020603050405020304" pitchFamily="18" charset="0"/>
                <a:cs typeface="Times New Roman" panose="02020603050405020304" pitchFamily="18" charset="0"/>
              </a:rPr>
              <a:t>) Son tahkikatın açılmasına gerek olmadığı,</a:t>
            </a:r>
          </a:p>
          <a:p>
            <a:pPr marL="0" indent="0">
              <a:buNone/>
            </a:pPr>
            <a:r>
              <a:rPr lang="tr-TR" dirty="0" smtClean="0">
                <a:latin typeface="Times New Roman" panose="02020603050405020304" pitchFamily="18" charset="0"/>
                <a:cs typeface="Times New Roman" panose="02020603050405020304" pitchFamily="18" charset="0"/>
              </a:rPr>
              <a:t>	c</a:t>
            </a:r>
            <a:r>
              <a:rPr lang="tr-TR" dirty="0">
                <a:latin typeface="Times New Roman" panose="02020603050405020304" pitchFamily="18" charset="0"/>
                <a:cs typeface="Times New Roman" panose="02020603050405020304" pitchFamily="18" charset="0"/>
              </a:rPr>
              <a:t>) Beraat kararı verilmesi,</a:t>
            </a:r>
          </a:p>
          <a:p>
            <a:pPr marL="0" indent="0">
              <a:buNone/>
            </a:pPr>
            <a:r>
              <a:rPr lang="tr-TR" dirty="0" smtClean="0">
                <a:latin typeface="Times New Roman" panose="02020603050405020304" pitchFamily="18" charset="0"/>
                <a:cs typeface="Times New Roman" panose="02020603050405020304" pitchFamily="18" charset="0"/>
              </a:rPr>
              <a:t>	ç)Kamu </a:t>
            </a:r>
            <a:r>
              <a:rPr lang="tr-TR" dirty="0">
                <a:latin typeface="Times New Roman" panose="02020603050405020304" pitchFamily="18" charset="0"/>
                <a:cs typeface="Times New Roman" panose="02020603050405020304" pitchFamily="18" charset="0"/>
              </a:rPr>
              <a:t>davasının düşmesi veya ortadan </a:t>
            </a:r>
            <a:r>
              <a:rPr lang="tr-TR" dirty="0" smtClean="0">
                <a:latin typeface="Times New Roman" panose="02020603050405020304" pitchFamily="18" charset="0"/>
                <a:cs typeface="Times New Roman" panose="02020603050405020304" pitchFamily="18" charset="0"/>
              </a:rPr>
              <a:t>kalkması</a:t>
            </a:r>
          </a:p>
          <a:p>
            <a:pPr marL="0" indent="0">
              <a:buNone/>
            </a:pPr>
            <a:r>
              <a:rPr lang="tr-TR" dirty="0">
                <a:latin typeface="Times New Roman" panose="02020603050405020304" pitchFamily="18" charset="0"/>
                <a:cs typeface="Times New Roman" panose="02020603050405020304" pitchFamily="18" charset="0"/>
              </a:rPr>
              <a:t>nedenlerinden biri ile 90 gün içinde son bulması ve işçinin bu tarihten itibaren bir hafta içinde işine dönmeyi talep etmesi halinde işveren tarafından emsallerinin hakları ile işe alınırlar. 90 gün sonunda yapılan başvuru halinde boş yer var ise işe alınırlar. Bu halde işe tekrar alınan işçinin eski kıdem hakları saklıdır.</a:t>
            </a: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308723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767540"/>
          </a:xfrm>
        </p:spPr>
        <p:txBody>
          <a:bodyPr>
            <a:normAutofit/>
          </a:bodyPr>
          <a:lstStyle/>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Adi </a:t>
            </a:r>
            <a:r>
              <a:rPr lang="tr-TR" sz="3200" dirty="0">
                <a:latin typeface="Times New Roman" panose="02020603050405020304" pitchFamily="18" charset="0"/>
                <a:cs typeface="Times New Roman" panose="02020603050405020304" pitchFamily="18" charset="0"/>
              </a:rPr>
              <a:t>suçlardan yargılanmaları tutuklu olarak devam ederken 90 gün içinde tahliye edilenler bir hafta içinde başvurması ve işyerinde durumuna uygun münhal kadro bulunması ve hizmetine ihtiyaç duyulması halinde işveren tarafından tekrar işe alınırlar</a:t>
            </a:r>
            <a:r>
              <a:rPr lang="tr-TR" sz="3200" dirty="0" smtClean="0">
                <a:latin typeface="Times New Roman" panose="02020603050405020304" pitchFamily="18" charset="0"/>
                <a:cs typeface="Times New Roman" panose="02020603050405020304" pitchFamily="18" charset="0"/>
              </a:rPr>
              <a:t>.</a:t>
            </a:r>
            <a:r>
              <a:rPr lang="tr-TR" sz="3200" dirty="0" smtClean="0"/>
              <a:t>	</a:t>
            </a:r>
          </a:p>
          <a:p>
            <a:pPr marL="0" indent="0" algn="just">
              <a:buNone/>
            </a:pPr>
            <a:endParaRPr lang="tr-TR" sz="3200" dirty="0" smtClean="0"/>
          </a:p>
          <a:p>
            <a:pPr algn="just">
              <a:spcAft>
                <a:spcPts val="0"/>
              </a:spcAft>
              <a:buFont typeface="Wingdings" panose="05000000000000000000" pitchFamily="2" charset="2"/>
              <a:buChar char="Ø"/>
            </a:pPr>
            <a:r>
              <a:rPr lang="tr-TR" sz="3200" dirty="0" smtClean="0">
                <a:latin typeface="Times New Roman" panose="02020603050405020304" pitchFamily="18" charset="0"/>
                <a:cs typeface="Times New Roman" panose="02020603050405020304" pitchFamily="18" charset="0"/>
              </a:rPr>
              <a:t>	Bilahare </a:t>
            </a:r>
            <a:r>
              <a:rPr lang="tr-TR" sz="3200" dirty="0">
                <a:latin typeface="Times New Roman" panose="02020603050405020304" pitchFamily="18" charset="0"/>
                <a:cs typeface="Times New Roman" panose="02020603050405020304" pitchFamily="18" charset="0"/>
              </a:rPr>
              <a:t>hüküm giymeleri halinde ise iş sözleşmeleri münfesih sayılır. Şu kadar ki 5. fıkranın (a) ve (b) bentleri saklıdır</a:t>
            </a:r>
            <a:r>
              <a:rPr lang="tr-TR" sz="3200" dirty="0" smtClean="0">
                <a:latin typeface="Times New Roman" panose="02020603050405020304" pitchFamily="18" charset="0"/>
                <a:cs typeface="Times New Roman" panose="02020603050405020304" pitchFamily="18" charset="0"/>
              </a:rPr>
              <a:t>.</a:t>
            </a:r>
            <a:endParaRPr lang="tr-TR" sz="3200"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3"/>
          <a:stretch>
            <a:fillRect/>
          </a:stretch>
        </p:blipFill>
        <p:spPr>
          <a:xfrm>
            <a:off x="90803" y="79179"/>
            <a:ext cx="1603387" cy="1597290"/>
          </a:xfrm>
          <a:prstGeom prst="rect">
            <a:avLst/>
          </a:prstGeom>
        </p:spPr>
      </p:pic>
    </p:spTree>
    <p:extLst>
      <p:ext uri="{BB962C8B-B14F-4D97-AF65-F5344CB8AC3E}">
        <p14:creationId xmlns:p14="http://schemas.microsoft.com/office/powerpoint/2010/main" val="30169485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lnSpcReduction="10000"/>
          </a:bodyPr>
          <a:lstStyle/>
          <a:p>
            <a:pPr algn="just">
              <a:buFont typeface="Wingdings" panose="05000000000000000000" pitchFamily="2" charset="2"/>
              <a:buChar char="Ø"/>
            </a:pPr>
            <a:r>
              <a:rPr lang="tr-TR" dirty="0" smtClean="0"/>
              <a:t>	</a:t>
            </a:r>
            <a:r>
              <a:rPr lang="tr-TR" dirty="0" smtClean="0">
                <a:latin typeface="Times New Roman" panose="02020603050405020304" pitchFamily="18" charset="0"/>
                <a:cs typeface="Times New Roman" panose="02020603050405020304" pitchFamily="18" charset="0"/>
              </a:rPr>
              <a:t>Adi </a:t>
            </a:r>
            <a:r>
              <a:rPr lang="tr-TR" dirty="0">
                <a:latin typeface="Times New Roman" panose="02020603050405020304" pitchFamily="18" charset="0"/>
                <a:cs typeface="Times New Roman" panose="02020603050405020304" pitchFamily="18" charset="0"/>
              </a:rPr>
              <a:t>suçlardan yargılanmaları tutuklu olarak devam edenlerden;</a:t>
            </a:r>
          </a:p>
          <a:p>
            <a:pPr marL="0" indent="0" algn="just">
              <a:buNone/>
            </a:pPr>
            <a:r>
              <a:rPr lang="tr-TR" dirty="0" smtClean="0">
                <a:latin typeface="Times New Roman" panose="02020603050405020304" pitchFamily="18" charset="0"/>
                <a:cs typeface="Times New Roman" panose="02020603050405020304" pitchFamily="18" charset="0"/>
              </a:rPr>
              <a:t>	6 </a:t>
            </a:r>
            <a:r>
              <a:rPr lang="tr-TR" dirty="0">
                <a:latin typeface="Times New Roman" panose="02020603050405020304" pitchFamily="18" charset="0"/>
                <a:cs typeface="Times New Roman" panose="02020603050405020304" pitchFamily="18" charset="0"/>
              </a:rPr>
              <a:t>ay ve daha az ceza </a:t>
            </a:r>
            <a:r>
              <a:rPr lang="tr-TR" dirty="0" smtClean="0">
                <a:latin typeface="Times New Roman" panose="02020603050405020304" pitchFamily="18" charset="0"/>
                <a:cs typeface="Times New Roman" panose="02020603050405020304" pitchFamily="18" charset="0"/>
              </a:rPr>
              <a:t>alan,</a:t>
            </a:r>
          </a:p>
          <a:p>
            <a:pPr marL="0" indent="0" algn="just">
              <a:buNone/>
            </a:pPr>
            <a:r>
              <a:rPr lang="tr-TR" dirty="0" smtClean="0">
                <a:latin typeface="Times New Roman" panose="02020603050405020304" pitchFamily="18" charset="0"/>
                <a:cs typeface="Times New Roman" panose="02020603050405020304" pitchFamily="18" charset="0"/>
              </a:rPr>
              <a:t>	6 aydan fazla ceza alıp, cezası ertelenen, paraya çevrilen veya af ile sonuçlanan veya iyi hali nedeniyle 6 aydan fazla ceza aldığı halde 6 aydan önce tahliye edilen işçiler bir hafta içinde başvurması ve işyerinde durumuna uygun münhal kadro bulunması ve hizmetine ihtiyaç duyulması halinde işverenin takdiri ile tekrar işe alınabilirler.</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Yüz </a:t>
            </a:r>
            <a:r>
              <a:rPr lang="tr-TR" dirty="0">
                <a:latin typeface="Times New Roman" panose="02020603050405020304" pitchFamily="18" charset="0"/>
                <a:cs typeface="Times New Roman" panose="02020603050405020304" pitchFamily="18" charset="0"/>
              </a:rPr>
              <a:t>kızartıcı suçlar ile sabotaj, Devletin Ülke ve Milleti </a:t>
            </a:r>
            <a:r>
              <a:rPr lang="tr-TR" dirty="0" smtClean="0">
                <a:latin typeface="Times New Roman" panose="02020603050405020304" pitchFamily="18" charset="0"/>
                <a:cs typeface="Times New Roman" panose="02020603050405020304" pitchFamily="18" charset="0"/>
              </a:rPr>
              <a:t>ile Bütünlüğüne</a:t>
            </a:r>
            <a:r>
              <a:rPr lang="tr-TR" dirty="0">
                <a:latin typeface="Times New Roman" panose="02020603050405020304" pitchFamily="18" charset="0"/>
                <a:cs typeface="Times New Roman" panose="02020603050405020304" pitchFamily="18" charset="0"/>
              </a:rPr>
              <a:t>, Milli Güvenliğe, Kamu Düzenine, Türk Silahlı Kuvvetlerine karşı işlenen suçlardan hüküm giyenler cezanın ertelenmesi, paraya çevrilmesi veya affa uğraması hallerinde dahi hiçbir suretle tekrar işe alınamazlar. </a:t>
            </a:r>
          </a:p>
          <a:p>
            <a:pPr marL="0" indent="0">
              <a:buNone/>
            </a:pPr>
            <a:endParaRPr lang="tr-TR" dirty="0"/>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4126165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42473"/>
            <a:ext cx="10367188" cy="5015345"/>
          </a:xfrm>
        </p:spPr>
        <p:txBody>
          <a:bodyPr>
            <a:normAutofit/>
          </a:bodyPr>
          <a:lstStyle/>
          <a:p>
            <a:pPr marL="0" indent="0">
              <a:buNone/>
            </a:pPr>
            <a:r>
              <a:rPr lang="tr-TR" b="1" dirty="0" smtClean="0"/>
              <a:t>	</a:t>
            </a:r>
            <a:r>
              <a:rPr lang="tr-TR" b="1" dirty="0" smtClean="0">
                <a:latin typeface="Times New Roman" panose="02020603050405020304" pitchFamily="18" charset="0"/>
                <a:cs typeface="Times New Roman" panose="02020603050405020304" pitchFamily="18" charset="0"/>
              </a:rPr>
              <a:t>İŞ </a:t>
            </a:r>
            <a:r>
              <a:rPr lang="tr-TR" b="1" dirty="0">
                <a:latin typeface="Times New Roman" panose="02020603050405020304" pitchFamily="18" charset="0"/>
                <a:cs typeface="Times New Roman" panose="02020603050405020304" pitchFamily="18" charset="0"/>
              </a:rPr>
              <a:t>VE İŞYERİ DEĞİŞİKLİĞİ:</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İşçiler, atandıkları pozisyonda, gerektiği takdirde işyeri mahallinde unvanı ve niteliği benzer pozisyonlarda veya birbirlerine yakın işlerde çalıştırılacaktır.</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Görülen </a:t>
            </a:r>
            <a:r>
              <a:rPr lang="tr-TR" dirty="0">
                <a:latin typeface="Times New Roman" panose="02020603050405020304" pitchFamily="18" charset="0"/>
                <a:cs typeface="Times New Roman" panose="02020603050405020304" pitchFamily="18" charset="0"/>
              </a:rPr>
              <a:t>işin niteliğinde benzerlik olmak şartı ile işçilerin aynı işverene bağlı başka işyerlerine işverence nakledilmeleri mümkündür.</a:t>
            </a:r>
          </a:p>
          <a:p>
            <a:pPr marL="0" indent="0" algn="just">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İşçilerin </a:t>
            </a:r>
            <a:r>
              <a:rPr lang="tr-TR" dirty="0">
                <a:latin typeface="Times New Roman" panose="02020603050405020304" pitchFamily="18" charset="0"/>
                <a:cs typeface="Times New Roman" panose="02020603050405020304" pitchFamily="18" charset="0"/>
              </a:rPr>
              <a:t>belediye sınırları dışında (Büyükşehir belediyesi olan yerlerde Büyükşehir belediyesi sınırları dışında) işverene bağlı başka işyerlerine daimi olarak nakledilmelerine rıza göstermemeleri halinde iş sözleşmeleri feshedilir. İş sözleşmeleri feshedilen işçiler 4857 Sayılı Kanunun ilgili maddelerine göre iş sözleşmesini </a:t>
            </a:r>
            <a:r>
              <a:rPr lang="tr-TR" dirty="0" err="1">
                <a:latin typeface="Times New Roman" panose="02020603050405020304" pitchFamily="18" charset="0"/>
                <a:cs typeface="Times New Roman" panose="02020603050405020304" pitchFamily="18" charset="0"/>
              </a:rPr>
              <a:t>fesh</a:t>
            </a:r>
            <a:r>
              <a:rPr lang="tr-TR" dirty="0">
                <a:latin typeface="Times New Roman" panose="02020603050405020304" pitchFamily="18" charset="0"/>
                <a:cs typeface="Times New Roman" panose="02020603050405020304" pitchFamily="18" charset="0"/>
              </a:rPr>
              <a:t> etmiş sayılır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034856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376218"/>
            <a:ext cx="10367188" cy="5320145"/>
          </a:xfrm>
        </p:spPr>
        <p:txBody>
          <a:bodyPr>
            <a:normAutofit fontScale="92500" lnSpcReduction="10000"/>
          </a:bodyPr>
          <a:lstStyle/>
          <a:p>
            <a:pPr marL="0" indent="0" algn="just">
              <a:buNone/>
            </a:pPr>
            <a:r>
              <a:rPr lang="tr-TR" b="1" dirty="0" smtClean="0"/>
              <a:t>	</a:t>
            </a:r>
            <a:r>
              <a:rPr lang="tr-TR" sz="3000" dirty="0" smtClean="0">
                <a:latin typeface="Times New Roman" panose="02020603050405020304" pitchFamily="18" charset="0"/>
                <a:cs typeface="Times New Roman" panose="02020603050405020304" pitchFamily="18" charset="0"/>
              </a:rPr>
              <a:t>Gerek </a:t>
            </a:r>
            <a:r>
              <a:rPr lang="tr-TR" sz="3000" dirty="0">
                <a:latin typeface="Times New Roman" panose="02020603050405020304" pitchFamily="18" charset="0"/>
                <a:cs typeface="Times New Roman" panose="02020603050405020304" pitchFamily="18" charset="0"/>
              </a:rPr>
              <a:t>kendi isteği ile ve gerekse işverence lüzum görülmesi halinde yapılacak nakillerde işçilerin ücretinde bir azaltma yapılamaz</a:t>
            </a:r>
            <a:r>
              <a:rPr lang="tr-TR" sz="3000" dirty="0" smtClean="0">
                <a:latin typeface="Times New Roman" panose="02020603050405020304" pitchFamily="18" charset="0"/>
                <a:cs typeface="Times New Roman" panose="02020603050405020304" pitchFamily="18" charset="0"/>
              </a:rPr>
              <a:t>.</a:t>
            </a:r>
            <a:r>
              <a:rPr lang="tr-TR" sz="3000" b="1" dirty="0">
                <a:latin typeface="Times New Roman" panose="02020603050405020304" pitchFamily="18" charset="0"/>
                <a:cs typeface="Times New Roman" panose="02020603050405020304" pitchFamily="18" charset="0"/>
              </a:rPr>
              <a:t>	</a:t>
            </a:r>
            <a:endParaRPr lang="tr-TR" sz="3000" b="1" dirty="0" smtClean="0">
              <a:latin typeface="Times New Roman" panose="02020603050405020304" pitchFamily="18" charset="0"/>
              <a:cs typeface="Times New Roman" panose="02020603050405020304" pitchFamily="18" charset="0"/>
            </a:endParaRPr>
          </a:p>
          <a:p>
            <a:pPr marL="0" indent="0" algn="just">
              <a:buNone/>
            </a:pPr>
            <a:r>
              <a:rPr lang="tr-TR" sz="3000" dirty="0" smtClean="0">
                <a:latin typeface="Times New Roman" panose="02020603050405020304" pitchFamily="18" charset="0"/>
                <a:cs typeface="Times New Roman" panose="02020603050405020304" pitchFamily="18" charset="0"/>
              </a:rPr>
              <a:t>	Belediye </a:t>
            </a:r>
            <a:r>
              <a:rPr lang="tr-TR" sz="3000" dirty="0">
                <a:latin typeface="Times New Roman" panose="02020603050405020304" pitchFamily="18" charset="0"/>
                <a:cs typeface="Times New Roman" panose="02020603050405020304" pitchFamily="18" charset="0"/>
              </a:rPr>
              <a:t>hudutları dışındaki işyerlerine nakledilen işçilere 15 gün ücretli yol izni verilir.</a:t>
            </a:r>
          </a:p>
          <a:p>
            <a:pPr marL="0" indent="0" algn="just">
              <a:buNone/>
            </a:pP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Naklen tayin ve </a:t>
            </a:r>
            <a:r>
              <a:rPr lang="tr-TR" sz="3000" b="1" dirty="0">
                <a:latin typeface="Times New Roman" panose="02020603050405020304" pitchFamily="18" charset="0"/>
                <a:cs typeface="Times New Roman" panose="02020603050405020304" pitchFamily="18" charset="0"/>
              </a:rPr>
              <a:t>unvan değişikliği </a:t>
            </a:r>
            <a:r>
              <a:rPr lang="tr-TR" sz="3000" b="1" dirty="0" smtClean="0">
                <a:latin typeface="Times New Roman" panose="02020603050405020304" pitchFamily="18" charset="0"/>
                <a:cs typeface="Times New Roman" panose="02020603050405020304" pitchFamily="18" charset="0"/>
              </a:rPr>
              <a:t>taleplerinde birim görüşünüzün açıkça belirtilmesi gerekmektedir.</a:t>
            </a:r>
          </a:p>
          <a:p>
            <a:pPr marL="0" indent="0" algn="just">
              <a:buNone/>
            </a:pPr>
            <a:r>
              <a:rPr lang="tr-TR" sz="3000" b="1" dirty="0">
                <a:latin typeface="Times New Roman" panose="02020603050405020304" pitchFamily="18" charset="0"/>
                <a:cs typeface="Times New Roman" panose="02020603050405020304" pitchFamily="18" charset="0"/>
              </a:rPr>
              <a:t>	İşçi statüsünde istihdam edilen personelin, kamu kurum ve kuruluşları arasında naklen atanması mümkün değildir.</a:t>
            </a:r>
          </a:p>
          <a:p>
            <a:pPr marL="0" indent="0" algn="just">
              <a:buNone/>
            </a:pPr>
            <a:endParaRPr lang="tr-TR" sz="30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000" b="1" dirty="0" smtClean="0">
                <a:latin typeface="Times New Roman" panose="02020603050405020304" pitchFamily="18" charset="0"/>
                <a:cs typeface="Times New Roman" panose="02020603050405020304" pitchFamily="18" charset="0"/>
              </a:rPr>
              <a:t>	B- </a:t>
            </a:r>
            <a:r>
              <a:rPr lang="tr-TR" sz="3000" b="1" dirty="0">
                <a:latin typeface="Times New Roman" panose="02020603050405020304" pitchFamily="18" charset="0"/>
                <a:cs typeface="Times New Roman" panose="02020603050405020304" pitchFamily="18" charset="0"/>
              </a:rPr>
              <a:t>Hafif İşe Nakil:</a:t>
            </a:r>
            <a:endParaRPr lang="tr-TR" sz="3000" dirty="0">
              <a:latin typeface="Times New Roman" panose="02020603050405020304" pitchFamily="18" charset="0"/>
              <a:cs typeface="Times New Roman" panose="02020603050405020304" pitchFamily="18" charset="0"/>
            </a:endParaRPr>
          </a:p>
          <a:p>
            <a:pPr marL="0" indent="0" algn="just">
              <a:buNone/>
            </a:pPr>
            <a:r>
              <a:rPr lang="tr-TR" sz="3000" b="1"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Meslek </a:t>
            </a:r>
            <a:r>
              <a:rPr lang="tr-TR" sz="3000" dirty="0">
                <a:latin typeface="Times New Roman" panose="02020603050405020304" pitchFamily="18" charset="0"/>
                <a:cs typeface="Times New Roman" panose="02020603050405020304" pitchFamily="18" charset="0"/>
              </a:rPr>
              <a:t>hastalığı veya iş kazası geçirenlerden çalışabilecek durumda olanlar, işverenin uygun göreceği bir başka hafif işe nakledilirler. Bu hallerde işçinin </a:t>
            </a:r>
            <a:r>
              <a:rPr lang="tr-TR" sz="3000" dirty="0" smtClean="0">
                <a:latin typeface="Times New Roman" panose="02020603050405020304" pitchFamily="18" charset="0"/>
                <a:cs typeface="Times New Roman" panose="02020603050405020304" pitchFamily="18" charset="0"/>
              </a:rPr>
              <a:t>ücretinde bir </a:t>
            </a:r>
            <a:r>
              <a:rPr lang="tr-TR" sz="3000" dirty="0">
                <a:latin typeface="Times New Roman" panose="02020603050405020304" pitchFamily="18" charset="0"/>
                <a:cs typeface="Times New Roman" panose="02020603050405020304" pitchFamily="18" charset="0"/>
              </a:rPr>
              <a:t>azalma olmaz</a:t>
            </a:r>
            <a:r>
              <a:rPr lang="tr-TR" sz="3000" dirty="0" smtClean="0">
                <a:latin typeface="Times New Roman" panose="02020603050405020304" pitchFamily="18" charset="0"/>
                <a:cs typeface="Times New Roman" panose="02020603050405020304" pitchFamily="18" charset="0"/>
              </a:rPr>
              <a:t>.</a:t>
            </a:r>
            <a:endParaRPr lang="tr-TR" sz="3000" b="1"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4253062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496291"/>
            <a:ext cx="10367188" cy="4959373"/>
          </a:xfrm>
        </p:spPr>
        <p:txBody>
          <a:bodyPr>
            <a:normAutofit/>
          </a:bodyPr>
          <a:lstStyle/>
          <a:p>
            <a:pPr marL="0" indent="0" algn="just">
              <a:spcAft>
                <a:spcPts val="0"/>
              </a:spcAft>
              <a:buNone/>
            </a:pPr>
            <a:r>
              <a:rPr lang="tr-TR" b="1" dirty="0">
                <a:latin typeface="Times New Roman" panose="02020603050405020304" pitchFamily="18" charset="0"/>
                <a:cs typeface="Times New Roman" panose="02020603050405020304" pitchFamily="18" charset="0"/>
              </a:rPr>
              <a:t>FAZLA </a:t>
            </a:r>
            <a:r>
              <a:rPr lang="tr-TR" b="1" dirty="0" smtClean="0">
                <a:latin typeface="Times New Roman" panose="02020603050405020304" pitchFamily="18" charset="0"/>
                <a:cs typeface="Times New Roman" panose="02020603050405020304" pitchFamily="18" charset="0"/>
              </a:rPr>
              <a:t>ÇALIŞMALAR:</a:t>
            </a:r>
          </a:p>
          <a:p>
            <a:pPr algn="just">
              <a:spcAft>
                <a:spcPts val="0"/>
              </a:spcAf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İşveren</a:t>
            </a:r>
            <a:r>
              <a:rPr lang="tr-TR" dirty="0">
                <a:latin typeface="Times New Roman" panose="02020603050405020304" pitchFamily="18" charset="0"/>
                <a:cs typeface="Times New Roman" panose="02020603050405020304" pitchFamily="18" charset="0"/>
              </a:rPr>
              <a:t>, kanuni çalışma süresi dışında yasalara uygun </a:t>
            </a:r>
            <a:r>
              <a:rPr lang="tr-TR" dirty="0" smtClean="0">
                <a:latin typeface="Times New Roman" panose="02020603050405020304" pitchFamily="18" charset="0"/>
                <a:cs typeface="Times New Roman" panose="02020603050405020304" pitchFamily="18" charset="0"/>
              </a:rPr>
              <a:t>olarak işçilere </a:t>
            </a:r>
            <a:r>
              <a:rPr lang="tr-TR" dirty="0">
                <a:latin typeface="Times New Roman" panose="02020603050405020304" pitchFamily="18" charset="0"/>
                <a:cs typeface="Times New Roman" panose="02020603050405020304" pitchFamily="18" charset="0"/>
              </a:rPr>
              <a:t>fazla mesai yaptırabilir</a:t>
            </a:r>
            <a:r>
              <a:rPr lang="tr-TR"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Her </a:t>
            </a:r>
            <a:r>
              <a:rPr lang="tr-TR" dirty="0">
                <a:latin typeface="Times New Roman" panose="02020603050405020304" pitchFamily="18" charset="0"/>
                <a:cs typeface="Times New Roman" panose="02020603050405020304" pitchFamily="18" charset="0"/>
              </a:rPr>
              <a:t>bir fazla saat çalışma için verilecek ücret normal bir günlük çıplak yevmiyesinin saat başına düşen miktarının %75 yükseltilmesi suretiyle ödenir</a:t>
            </a:r>
            <a:r>
              <a:rPr lang="tr-TR" dirty="0" smtClean="0">
                <a:latin typeface="Times New Roman" panose="02020603050405020304" pitchFamily="18" charset="0"/>
                <a:cs typeface="Times New Roman" panose="02020603050405020304" pitchFamily="18" charset="0"/>
              </a:rPr>
              <a:t>. Fazla mesai 270 saati aşamaz.</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Bu </a:t>
            </a:r>
            <a:r>
              <a:rPr lang="tr-TR" dirty="0">
                <a:latin typeface="Times New Roman" panose="02020603050405020304" pitchFamily="18" charset="0"/>
                <a:cs typeface="Times New Roman" panose="02020603050405020304" pitchFamily="18" charset="0"/>
              </a:rPr>
              <a:t>sözleşmeyle tespit edilen haftalık 40 saatlik çalışma süresini aşan ve 45 (</a:t>
            </a:r>
            <a:r>
              <a:rPr lang="tr-TR" dirty="0" err="1">
                <a:latin typeface="Times New Roman" panose="02020603050405020304" pitchFamily="18" charset="0"/>
                <a:cs typeface="Times New Roman" panose="02020603050405020304" pitchFamily="18" charset="0"/>
              </a:rPr>
              <a:t>Kırkbeş</a:t>
            </a:r>
            <a:r>
              <a:rPr lang="tr-TR" dirty="0">
                <a:latin typeface="Times New Roman" panose="02020603050405020304" pitchFamily="18" charset="0"/>
                <a:cs typeface="Times New Roman" panose="02020603050405020304" pitchFamily="18" charset="0"/>
              </a:rPr>
              <a:t>) saate kadar yapılan çalışmalar fazla sürelerle çalışmadır. Fazla sürelerle çalışma ücreti normal bir günlük çıplak yevmiyesinin saat başına düşen miktarının %50 yükseltilmesi suretiyle ödenir</a:t>
            </a:r>
            <a:r>
              <a:rPr lang="tr-TR" dirty="0" smtClean="0">
                <a:latin typeface="Times New Roman" panose="02020603050405020304" pitchFamily="18" charset="0"/>
                <a:cs typeface="Times New Roman" panose="02020603050405020304" pitchFamily="18" charset="0"/>
              </a:rPr>
              <a:t>.</a:t>
            </a:r>
          </a:p>
        </p:txBody>
      </p:sp>
      <p:pic>
        <p:nvPicPr>
          <p:cNvPr id="2" name="Resim 1"/>
          <p:cNvPicPr>
            <a:picLocks noChangeAspect="1"/>
          </p:cNvPicPr>
          <p:nvPr/>
        </p:nvPicPr>
        <p:blipFill>
          <a:blip r:embed="rId2"/>
          <a:stretch>
            <a:fillRect/>
          </a:stretch>
        </p:blipFill>
        <p:spPr>
          <a:xfrm>
            <a:off x="90803" y="79179"/>
            <a:ext cx="1488615" cy="1482954"/>
          </a:xfrm>
          <a:prstGeom prst="rect">
            <a:avLst/>
          </a:prstGeom>
        </p:spPr>
      </p:pic>
    </p:spTree>
    <p:extLst>
      <p:ext uri="{BB962C8B-B14F-4D97-AF65-F5344CB8AC3E}">
        <p14:creationId xmlns:p14="http://schemas.microsoft.com/office/powerpoint/2010/main" val="389291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24000"/>
            <a:ext cx="10367188" cy="5255491"/>
          </a:xfrm>
        </p:spPr>
        <p:txBody>
          <a:bodyPr>
            <a:normAutofit lnSpcReduction="10000"/>
          </a:bodyPr>
          <a:lstStyle/>
          <a:p>
            <a:pPr algn="just">
              <a:buFont typeface="Wingdings" panose="05000000000000000000" pitchFamily="2" charset="2"/>
              <a:buChar char="Ø"/>
            </a:pPr>
            <a:r>
              <a:rPr lang="tr-TR" sz="3200" dirty="0" smtClean="0"/>
              <a:t>	</a:t>
            </a:r>
            <a:r>
              <a:rPr lang="tr-TR" sz="3000" dirty="0" smtClean="0">
                <a:latin typeface="Times New Roman" panose="02020603050405020304" pitchFamily="18" charset="0"/>
                <a:cs typeface="Times New Roman" panose="02020603050405020304" pitchFamily="18" charset="0"/>
              </a:rPr>
              <a:t>Hafta </a:t>
            </a:r>
            <a:r>
              <a:rPr lang="tr-TR" sz="3000" dirty="0">
                <a:latin typeface="Times New Roman" panose="02020603050405020304" pitchFamily="18" charset="0"/>
                <a:cs typeface="Times New Roman" panose="02020603050405020304" pitchFamily="18" charset="0"/>
              </a:rPr>
              <a:t>arasında hafta tatili vermek şartı ile işçileri hafta tatili günlerinde de çalıştırabilir. Hafta tatilinde çalıştırılan işçilere hafta arasında tatil yaptırılmaması halinde ve ulusal bayram ve genel tatil günlerinde normal hafta tatil ücreti dâhil, toplam </a:t>
            </a:r>
            <a:r>
              <a:rPr lang="tr-TR" sz="3000" b="1" i="1" dirty="0">
                <a:latin typeface="Times New Roman" panose="02020603050405020304" pitchFamily="18" charset="0"/>
                <a:cs typeface="Times New Roman" panose="02020603050405020304" pitchFamily="18" charset="0"/>
              </a:rPr>
              <a:t>üç yevmiye</a:t>
            </a:r>
            <a:r>
              <a:rPr lang="tr-TR" sz="3000" dirty="0">
                <a:latin typeface="Times New Roman" panose="02020603050405020304" pitchFamily="18" charset="0"/>
                <a:cs typeface="Times New Roman" panose="02020603050405020304" pitchFamily="18" charset="0"/>
              </a:rPr>
              <a:t> ödenir.</a:t>
            </a:r>
          </a:p>
          <a:p>
            <a:pPr algn="just">
              <a:buFont typeface="Wingdings" panose="05000000000000000000" pitchFamily="2" charset="2"/>
              <a:buChar char="Ø"/>
            </a:pPr>
            <a:r>
              <a:rPr lang="tr-TR" sz="3000" dirty="0">
                <a:latin typeface="Times New Roman" panose="02020603050405020304" pitchFamily="18" charset="0"/>
                <a:cs typeface="Times New Roman" panose="02020603050405020304" pitchFamily="18" charset="0"/>
              </a:rPr>
              <a:t>	Fazla saatlerle çalışmak için işçinin onayının alınması gerekir. </a:t>
            </a:r>
          </a:p>
          <a:p>
            <a:pPr algn="just">
              <a:spcAft>
                <a:spcPts val="0"/>
              </a:spcAft>
              <a:buFont typeface="Wingdings" panose="05000000000000000000" pitchFamily="2" charset="2"/>
              <a:buChar char="Ø"/>
            </a:pPr>
            <a:r>
              <a:rPr lang="tr-TR" sz="3000" dirty="0" smtClean="0"/>
              <a:t>	</a:t>
            </a:r>
            <a:r>
              <a:rPr lang="tr-TR" sz="3000" dirty="0" smtClean="0">
                <a:latin typeface="Times New Roman" panose="02020603050405020304" pitchFamily="18" charset="0"/>
                <a:cs typeface="Times New Roman" panose="02020603050405020304" pitchFamily="18" charset="0"/>
              </a:rPr>
              <a:t>Akdi </a:t>
            </a:r>
            <a:r>
              <a:rPr lang="tr-TR" sz="3000" dirty="0">
                <a:latin typeface="Times New Roman" panose="02020603050405020304" pitchFamily="18" charset="0"/>
                <a:cs typeface="Times New Roman" panose="02020603050405020304" pitchFamily="18" charset="0"/>
              </a:rPr>
              <a:t>tatil günü olan Cumartesi günü çalıştırılacak işçilere her bir saat fazla çalışmaları için verilecek ücret normal bir günlük çıplak yevmiyesinin saat başına düşen miktarının %75 yükseltilmesi suretiyle ödenir</a:t>
            </a:r>
            <a:r>
              <a:rPr lang="tr-TR" sz="3000" dirty="0" smtClean="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R</a:t>
            </a:r>
            <a:r>
              <a:rPr lang="tr-TR" sz="3000" b="1" dirty="0" smtClean="0">
                <a:latin typeface="Times New Roman" panose="02020603050405020304" pitchFamily="18" charset="0"/>
                <a:cs typeface="Times New Roman" panose="02020603050405020304" pitchFamily="18" charset="0"/>
              </a:rPr>
              <a:t>esmi tatil gününe rastlayan Cumartesi günü için fazla mesai genel tatil ücreti olarak ödenir.</a:t>
            </a:r>
            <a:r>
              <a:rPr lang="tr-TR" sz="3000" dirty="0" smtClean="0">
                <a:latin typeface="Times New Roman" panose="02020603050405020304" pitchFamily="18" charset="0"/>
                <a:cs typeface="Times New Roman" panose="02020603050405020304" pitchFamily="18" charset="0"/>
              </a:rPr>
              <a:t>)</a:t>
            </a:r>
            <a:endParaRPr lang="tr-TR" sz="30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460906" cy="1455351"/>
          </a:xfrm>
          <a:prstGeom prst="rect">
            <a:avLst/>
          </a:prstGeom>
        </p:spPr>
      </p:pic>
    </p:spTree>
    <p:extLst>
      <p:ext uri="{BB962C8B-B14F-4D97-AF65-F5344CB8AC3E}">
        <p14:creationId xmlns:p14="http://schemas.microsoft.com/office/powerpoint/2010/main" val="1895161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9199" y="1025236"/>
            <a:ext cx="10603346" cy="5615709"/>
          </a:xfrm>
        </p:spPr>
        <p:txBody>
          <a:bodyPr>
            <a:noAutofit/>
          </a:bodyPr>
          <a:lstStyle/>
          <a:p>
            <a:pPr marL="0" indent="0" algn="ctr">
              <a:lnSpc>
                <a:spcPct val="120000"/>
              </a:lnSpc>
              <a:spcBef>
                <a:spcPts val="0"/>
              </a:spcBef>
              <a:buNone/>
              <a:defRPr/>
            </a:pPr>
            <a:r>
              <a:rPr lang="tr-TR" altLang="tr-TR" sz="2400" b="1" dirty="0">
                <a:latin typeface="Times New Roman" panose="02020603050405020304" pitchFamily="18" charset="0"/>
                <a:cs typeface="Times New Roman" panose="02020603050405020304" pitchFamily="18" charset="0"/>
              </a:rPr>
              <a:t>İŞVEREN VE</a:t>
            </a:r>
            <a:r>
              <a:rPr lang="tr-TR" altLang="tr-TR" sz="2400" b="1" dirty="0" smtClean="0">
                <a:latin typeface="Times New Roman" panose="02020603050405020304" pitchFamily="18" charset="0"/>
                <a:cs typeface="Times New Roman" panose="02020603050405020304" pitchFamily="18" charset="0"/>
              </a:rPr>
              <a:t> İŞÇİ İLİŞKİLERİ </a:t>
            </a:r>
            <a:r>
              <a:rPr lang="tr-TR" altLang="tr-TR" sz="2400" b="1" dirty="0">
                <a:latin typeface="Times New Roman" panose="02020603050405020304" pitchFamily="18" charset="0"/>
                <a:cs typeface="Times New Roman" panose="02020603050405020304" pitchFamily="18" charset="0"/>
              </a:rPr>
              <a:t>DAİRE BAŞKANLIĞI GÖREVLERİ</a:t>
            </a:r>
          </a:p>
          <a:p>
            <a:pPr marL="0" indent="0" algn="just">
              <a:lnSpc>
                <a:spcPct val="100000"/>
              </a:lnSpc>
              <a:buNone/>
            </a:pPr>
            <a:r>
              <a:rPr lang="tr-TR" sz="2600" dirty="0" smtClean="0">
                <a:latin typeface="Times New Roman" panose="02020603050405020304" pitchFamily="18" charset="0"/>
                <a:cs typeface="Times New Roman" panose="02020603050405020304" pitchFamily="18" charset="0"/>
              </a:rPr>
              <a:t>a) Bakanlığa </a:t>
            </a:r>
            <a:r>
              <a:rPr lang="tr-TR" sz="2600" dirty="0">
                <a:latin typeface="Times New Roman" panose="02020603050405020304" pitchFamily="18" charset="0"/>
                <a:cs typeface="Times New Roman" panose="02020603050405020304" pitchFamily="18" charset="0"/>
              </a:rPr>
              <a:t>bağlı işyerlerinde çalışan işçilerin özlük işlemlerini yapmak</a:t>
            </a:r>
            <a:r>
              <a:rPr lang="tr-TR" sz="2600"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tr-TR" sz="2600" dirty="0" smtClean="0">
                <a:latin typeface="Times New Roman" panose="02020603050405020304" pitchFamily="18" charset="0"/>
                <a:cs typeface="Times New Roman" panose="02020603050405020304" pitchFamily="18" charset="0"/>
              </a:rPr>
              <a:t>b) Bakanlık </a:t>
            </a:r>
            <a:r>
              <a:rPr lang="tr-TR" sz="2600" dirty="0">
                <a:latin typeface="Times New Roman" panose="02020603050405020304" pitchFamily="18" charset="0"/>
                <a:cs typeface="Times New Roman" panose="02020603050405020304" pitchFamily="18" charset="0"/>
              </a:rPr>
              <a:t>işyerlerinde çalışan işçilerin atama, yer değiştirme, unvan değişikliği ve görevlendirme gibi işlemlerini yapmak. </a:t>
            </a:r>
            <a:endParaRPr lang="tr-TR" sz="2600"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tr-TR" sz="2600" dirty="0" smtClean="0">
                <a:latin typeface="Times New Roman" panose="02020603050405020304" pitchFamily="18" charset="0"/>
                <a:cs typeface="Times New Roman" panose="02020603050405020304" pitchFamily="18" charset="0"/>
              </a:rPr>
              <a:t>c) Engelli</a:t>
            </a:r>
            <a:r>
              <a:rPr lang="tr-TR" sz="2600" dirty="0">
                <a:latin typeface="Times New Roman" panose="02020603050405020304" pitchFamily="18" charset="0"/>
                <a:cs typeface="Times New Roman" panose="02020603050405020304" pitchFamily="18" charset="0"/>
              </a:rPr>
              <a:t>, eski hükümlü ve terör mağduru işçilerin istihdamları ile ilgili işlemleri </a:t>
            </a:r>
            <a:r>
              <a:rPr lang="tr-TR" sz="2600" dirty="0" smtClean="0">
                <a:latin typeface="Times New Roman" panose="02020603050405020304" pitchFamily="18" charset="0"/>
                <a:cs typeface="Times New Roman" panose="02020603050405020304" pitchFamily="18" charset="0"/>
              </a:rPr>
              <a:t>yapmak.</a:t>
            </a:r>
          </a:p>
          <a:p>
            <a:pPr marL="0" indent="0" algn="just">
              <a:lnSpc>
                <a:spcPct val="100000"/>
              </a:lnSpc>
              <a:buNone/>
            </a:pPr>
            <a:r>
              <a:rPr lang="tr-TR" sz="2600" dirty="0" smtClean="0">
                <a:latin typeface="Times New Roman" panose="02020603050405020304" pitchFamily="18" charset="0"/>
                <a:cs typeface="Times New Roman" panose="02020603050405020304" pitchFamily="18" charset="0"/>
              </a:rPr>
              <a:t>ç</a:t>
            </a:r>
            <a:r>
              <a:rPr lang="tr-TR" sz="2600" dirty="0">
                <a:latin typeface="Times New Roman" panose="02020603050405020304" pitchFamily="18" charset="0"/>
                <a:cs typeface="Times New Roman" panose="02020603050405020304" pitchFamily="18" charset="0"/>
              </a:rPr>
              <a:t>) Toplu iş sözleşmelerinin, mevzuata, plan ve program ilkelerine uygun şekilde yapılması ve uygulanması konusunda çalışmalar </a:t>
            </a:r>
            <a:r>
              <a:rPr lang="tr-TR" sz="2600" dirty="0" smtClean="0">
                <a:latin typeface="Times New Roman" panose="02020603050405020304" pitchFamily="18" charset="0"/>
                <a:cs typeface="Times New Roman" panose="02020603050405020304" pitchFamily="18" charset="0"/>
              </a:rPr>
              <a:t>yapmak.</a:t>
            </a:r>
          </a:p>
          <a:p>
            <a:pPr marL="0" indent="0" algn="just">
              <a:lnSpc>
                <a:spcPct val="100000"/>
              </a:lnSpc>
              <a:buNone/>
            </a:pPr>
            <a:r>
              <a:rPr lang="tr-TR" sz="2600" dirty="0" smtClean="0">
                <a:latin typeface="Times New Roman" panose="02020603050405020304" pitchFamily="18" charset="0"/>
                <a:cs typeface="Times New Roman" panose="02020603050405020304" pitchFamily="18" charset="0"/>
              </a:rPr>
              <a:t>d) Bakanlık </a:t>
            </a:r>
            <a:r>
              <a:rPr lang="tr-TR" sz="2600" dirty="0">
                <a:latin typeface="Times New Roman" panose="02020603050405020304" pitchFamily="18" charset="0"/>
                <a:cs typeface="Times New Roman" panose="02020603050405020304" pitchFamily="18" charset="0"/>
              </a:rPr>
              <a:t>aleyhine işçiler tarafından veya işçiler adına açılan davalarla ilgili iş ve işlemleri </a:t>
            </a:r>
            <a:r>
              <a:rPr lang="tr-TR" sz="2600" dirty="0" smtClean="0">
                <a:latin typeface="Times New Roman" panose="02020603050405020304" pitchFamily="18" charset="0"/>
                <a:cs typeface="Times New Roman" panose="02020603050405020304" pitchFamily="18" charset="0"/>
              </a:rPr>
              <a:t>yapmak.</a:t>
            </a:r>
          </a:p>
          <a:p>
            <a:pPr marL="0" indent="0" algn="just">
              <a:lnSpc>
                <a:spcPct val="100000"/>
              </a:lnSpc>
              <a:buNone/>
            </a:pPr>
            <a:r>
              <a:rPr lang="tr-TR" sz="2600" dirty="0" smtClean="0">
                <a:latin typeface="Times New Roman" panose="02020603050405020304" pitchFamily="18" charset="0"/>
                <a:cs typeface="Times New Roman" panose="02020603050405020304" pitchFamily="18" charset="0"/>
              </a:rPr>
              <a:t>e) Çalışma </a:t>
            </a:r>
            <a:r>
              <a:rPr lang="tr-TR" sz="2600" dirty="0">
                <a:latin typeface="Times New Roman" panose="02020603050405020304" pitchFamily="18" charset="0"/>
                <a:cs typeface="Times New Roman" panose="02020603050405020304" pitchFamily="18" charset="0"/>
              </a:rPr>
              <a:t>mevzuatına ilişkin Bakanlığa yapılan müracaatları değerlendirmek ve görüş </a:t>
            </a:r>
            <a:r>
              <a:rPr lang="tr-TR" sz="2600" dirty="0" smtClean="0">
                <a:latin typeface="Times New Roman" panose="02020603050405020304" pitchFamily="18" charset="0"/>
                <a:cs typeface="Times New Roman" panose="02020603050405020304" pitchFamily="18" charset="0"/>
              </a:rPr>
              <a:t>bildirmek.</a:t>
            </a:r>
          </a:p>
        </p:txBody>
      </p:sp>
      <p:pic>
        <p:nvPicPr>
          <p:cNvPr id="2" name="Resim 1"/>
          <p:cNvPicPr>
            <a:picLocks noChangeAspect="1"/>
          </p:cNvPicPr>
          <p:nvPr/>
        </p:nvPicPr>
        <p:blipFill>
          <a:blip r:embed="rId2"/>
          <a:stretch>
            <a:fillRect/>
          </a:stretch>
        </p:blipFill>
        <p:spPr>
          <a:xfrm>
            <a:off x="0" y="0"/>
            <a:ext cx="1603387" cy="1597290"/>
          </a:xfrm>
          <a:prstGeom prst="rect">
            <a:avLst/>
          </a:prstGeom>
        </p:spPr>
      </p:pic>
    </p:spTree>
    <p:extLst>
      <p:ext uri="{BB962C8B-B14F-4D97-AF65-F5344CB8AC3E}">
        <p14:creationId xmlns:p14="http://schemas.microsoft.com/office/powerpoint/2010/main" val="2734214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927531"/>
          </a:xfrm>
        </p:spPr>
        <p:txBody>
          <a:bodyPr>
            <a:normAutofit fontScale="92500" lnSpcReduction="10000"/>
          </a:bodyPr>
          <a:lstStyle/>
          <a:p>
            <a:pPr marL="0" indent="0" algn="just">
              <a:buNone/>
            </a:pPr>
            <a:r>
              <a:rPr lang="tr-TR" b="1" dirty="0" smtClean="0">
                <a:latin typeface="Times New Roman" panose="02020603050405020304" pitchFamily="18" charset="0"/>
                <a:cs typeface="Times New Roman" panose="02020603050405020304" pitchFamily="18" charset="0"/>
              </a:rPr>
              <a:t>KADEME </a:t>
            </a:r>
            <a:r>
              <a:rPr lang="tr-TR" b="1" dirty="0">
                <a:latin typeface="Times New Roman" panose="02020603050405020304" pitchFamily="18" charset="0"/>
                <a:cs typeface="Times New Roman" panose="02020603050405020304" pitchFamily="18" charset="0"/>
              </a:rPr>
              <a:t>TERFİİ</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Daimi </a:t>
            </a:r>
            <a:r>
              <a:rPr lang="tr-TR" dirty="0">
                <a:latin typeface="Times New Roman" panose="02020603050405020304" pitchFamily="18" charset="0"/>
                <a:cs typeface="Times New Roman" panose="02020603050405020304" pitchFamily="18" charset="0"/>
              </a:rPr>
              <a:t>işçilere her yılın Mart ayında ücret skalasında bir kademe ilerlemesi verilir. 30 gün ve daha fazla ücretsiz izin alan işçiler ile işyeri disiplin kurulu kararıyla yıl içinde üst üste 2 defa yevmiye kesimi cezası alan işçilere kademe terfii uygulanmaz</a:t>
            </a:r>
            <a:r>
              <a:rPr lang="tr-TR"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HİZMET ZAMMI</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Taraf sendika üyesi işçilere çalıştıkları Kamu Kurum ve Kuruluşlarında geçirdikleri her tam hizmet yılı için hiçbir ödemeyi etkilememek ve müktesep hak sayılmamak kaydıyla 01.03.2021 tarihinden itibaren uygulanmak üzere brüt 7,00 TL/AY hizmet zammı verilir</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Ücret her tam yıl için ödenecek olup artan aylar için </a:t>
            </a:r>
            <a:r>
              <a:rPr lang="tr-TR" b="1" dirty="0" err="1" smtClean="0">
                <a:latin typeface="Times New Roman" panose="02020603050405020304" pitchFamily="18" charset="0"/>
                <a:cs typeface="Times New Roman" panose="02020603050405020304" pitchFamily="18" charset="0"/>
              </a:rPr>
              <a:t>kıst</a:t>
            </a:r>
            <a:r>
              <a:rPr lang="tr-TR" b="1" dirty="0" smtClean="0">
                <a:latin typeface="Times New Roman" panose="02020603050405020304" pitchFamily="18" charset="0"/>
                <a:cs typeface="Times New Roman" panose="02020603050405020304" pitchFamily="18" charset="0"/>
              </a:rPr>
              <a:t> hesabı yapılmaz.</a:t>
            </a:r>
            <a:endParaRPr lang="tr-TR"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6583464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42473"/>
            <a:ext cx="10367188" cy="4913191"/>
          </a:xfrm>
        </p:spPr>
        <p:txBody>
          <a:bodyPr>
            <a:normAutofit fontScale="92500"/>
          </a:bodyPr>
          <a:lstStyle/>
          <a:p>
            <a:pPr marL="0" indent="0" algn="just">
              <a:buNone/>
            </a:pPr>
            <a:r>
              <a:rPr lang="tr-TR" b="1" dirty="0">
                <a:latin typeface="Times New Roman" panose="02020603050405020304" pitchFamily="18" charset="0"/>
                <a:cs typeface="Times New Roman" panose="02020603050405020304" pitchFamily="18" charset="0"/>
              </a:rPr>
              <a:t>İLAVE TEDİYE VE İKRAMİYELER:</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İşçilere </a:t>
            </a:r>
            <a:r>
              <a:rPr lang="tr-TR" dirty="0">
                <a:latin typeface="Times New Roman" panose="02020603050405020304" pitchFamily="18" charset="0"/>
                <a:cs typeface="Times New Roman" panose="02020603050405020304" pitchFamily="18" charset="0"/>
              </a:rPr>
              <a:t>her yıl 6772 sayılı Kanun hükümlerine göre 52 günlük ücretleri tutarında ilave tediye verilir. İlave tediyenin ödemeleri Cumhurbaşkanınca tespit edilen </a:t>
            </a:r>
            <a:r>
              <a:rPr lang="tr-TR" dirty="0" smtClean="0">
                <a:latin typeface="Times New Roman" panose="02020603050405020304" pitchFamily="18" charset="0"/>
                <a:cs typeface="Times New Roman" panose="02020603050405020304" pitchFamily="18" charset="0"/>
              </a:rPr>
              <a:t>esaslar (tarihlerde) </a:t>
            </a:r>
            <a:r>
              <a:rPr lang="tr-TR" dirty="0">
                <a:latin typeface="Times New Roman" panose="02020603050405020304" pitchFamily="18" charset="0"/>
                <a:cs typeface="Times New Roman" panose="02020603050405020304" pitchFamily="18" charset="0"/>
              </a:rPr>
              <a:t>dâhilinde yapılır.</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Ayrıca</a:t>
            </a:r>
            <a:r>
              <a:rPr lang="tr-TR" dirty="0">
                <a:latin typeface="Times New Roman" panose="02020603050405020304" pitchFamily="18" charset="0"/>
                <a:cs typeface="Times New Roman" panose="02020603050405020304" pitchFamily="18" charset="0"/>
              </a:rPr>
              <a:t>, işçilere 6772 sayılı Kanun gereğince verilmekte olan ilave tediye dışında yılda 60 günlük ücretleri tutarında ikramiye ödenir. Bu ikramiye iki eşit taksitte ödenmek üzere her yıl </a:t>
            </a:r>
            <a:r>
              <a:rPr lang="tr-TR" dirty="0" smtClean="0">
                <a:latin typeface="Times New Roman" panose="02020603050405020304" pitchFamily="18" charset="0"/>
                <a:cs typeface="Times New Roman" panose="02020603050405020304" pitchFamily="18" charset="0"/>
              </a:rPr>
              <a:t>MAYIS </a:t>
            </a:r>
            <a:r>
              <a:rPr lang="tr-TR" dirty="0">
                <a:latin typeface="Times New Roman" panose="02020603050405020304" pitchFamily="18" charset="0"/>
                <a:cs typeface="Times New Roman" panose="02020603050405020304" pitchFamily="18" charset="0"/>
              </a:rPr>
              <a:t>ayında 30 günlük, EYLÜL</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ayının ilk haftasında 30 günlük ücretleri tutarında </a:t>
            </a:r>
            <a:r>
              <a:rPr lang="tr-TR" dirty="0" smtClean="0">
                <a:latin typeface="Times New Roman" panose="02020603050405020304" pitchFamily="18" charset="0"/>
                <a:cs typeface="Times New Roman" panose="02020603050405020304" pitchFamily="18" charset="0"/>
              </a:rPr>
              <a:t>ödenir.</a:t>
            </a:r>
          </a:p>
          <a:p>
            <a:pPr marL="0" indent="0" algn="just">
              <a:buNone/>
            </a:pP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ea typeface="Times New Roman" panose="02020603050405020304" pitchFamily="18" charset="0"/>
                <a:cs typeface="Times New Roman" panose="02020603050405020304" pitchFamily="18" charset="0"/>
              </a:rPr>
              <a:t> Öz Orman İş Sendikasının taraf olduğu işyerlerinde; </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ikramiye Haziran ve ARALIK ayında 2 eşit taksitle ödenir.</a:t>
            </a:r>
            <a:endParaRPr lang="tr-TR"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Daimi</a:t>
            </a:r>
            <a:r>
              <a:rPr lang="tr-TR" dirty="0">
                <a:latin typeface="Times New Roman" panose="02020603050405020304" pitchFamily="18" charset="0"/>
                <a:cs typeface="Times New Roman" panose="02020603050405020304" pitchFamily="18" charset="0"/>
              </a:rPr>
              <a:t>,  mevsimlik işçiler ilave tediye ve ikramiyeden o yıl içinde çalıştıkları </a:t>
            </a:r>
            <a:r>
              <a:rPr lang="tr-TR" dirty="0" smtClean="0">
                <a:latin typeface="Times New Roman" panose="02020603050405020304" pitchFamily="18" charset="0"/>
                <a:cs typeface="Times New Roman" panose="02020603050405020304" pitchFamily="18" charset="0"/>
              </a:rPr>
              <a:t>süreyle </a:t>
            </a:r>
            <a:r>
              <a:rPr lang="tr-TR" dirty="0">
                <a:latin typeface="Times New Roman" panose="02020603050405020304" pitchFamily="18" charset="0"/>
                <a:cs typeface="Times New Roman" panose="02020603050405020304" pitchFamily="18" charset="0"/>
              </a:rPr>
              <a:t>orantılı olarak yararlanırlar</a:t>
            </a:r>
            <a:r>
              <a:rPr lang="tr-TR" dirty="0" smtClean="0">
                <a:latin typeface="Times New Roman" panose="02020603050405020304" pitchFamily="18" charset="0"/>
                <a:cs typeface="Times New Roman" panose="02020603050405020304" pitchFamily="18" charset="0"/>
              </a:rPr>
              <a:t>.</a:t>
            </a:r>
          </a:p>
        </p:txBody>
      </p:sp>
      <p:pic>
        <p:nvPicPr>
          <p:cNvPr id="2" name="Resim 1"/>
          <p:cNvPicPr>
            <a:picLocks noChangeAspect="1"/>
          </p:cNvPicPr>
          <p:nvPr/>
        </p:nvPicPr>
        <p:blipFill>
          <a:blip r:embed="rId2"/>
          <a:stretch>
            <a:fillRect/>
          </a:stretch>
        </p:blipFill>
        <p:spPr>
          <a:xfrm>
            <a:off x="90803" y="79180"/>
            <a:ext cx="1603387" cy="1463294"/>
          </a:xfrm>
          <a:prstGeom prst="rect">
            <a:avLst/>
          </a:prstGeom>
        </p:spPr>
      </p:pic>
    </p:spTree>
    <p:extLst>
      <p:ext uri="{BB962C8B-B14F-4D97-AF65-F5344CB8AC3E}">
        <p14:creationId xmlns:p14="http://schemas.microsoft.com/office/powerpoint/2010/main" val="37266604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92500" lnSpcReduction="10000"/>
          </a:bodyPr>
          <a:lstStyle/>
          <a:p>
            <a:pPr algn="just">
              <a:buFont typeface="Wingdings" panose="05000000000000000000" pitchFamily="2" charset="2"/>
              <a:buChar char="Ø"/>
            </a:pPr>
            <a:r>
              <a:rPr lang="tr-TR" sz="3200" dirty="0"/>
              <a:t>	</a:t>
            </a:r>
            <a:r>
              <a:rPr lang="tr-TR" sz="3200" dirty="0" smtClean="0">
                <a:latin typeface="Times New Roman" panose="02020603050405020304" pitchFamily="18" charset="0"/>
                <a:cs typeface="Times New Roman" panose="02020603050405020304" pitchFamily="18" charset="0"/>
              </a:rPr>
              <a:t>İkramiye ve tediye hesabında </a:t>
            </a:r>
            <a:r>
              <a:rPr lang="tr-TR" sz="3200" dirty="0">
                <a:latin typeface="Times New Roman" panose="02020603050405020304" pitchFamily="18" charset="0"/>
                <a:cs typeface="Times New Roman" panose="02020603050405020304" pitchFamily="18" charset="0"/>
              </a:rPr>
              <a:t>fazla mesai, evlilik, çocuk zamları veya primleri, ayni yardımlar, hafta ve genel tatil ücretleri gibi esas ücrete munzam tediyeler nazarı itibara alınmaz. Bu tediyelerden çeşitli işçi sigortalarının </a:t>
            </a:r>
            <a:r>
              <a:rPr lang="tr-TR" sz="3200" dirty="0" err="1" smtClean="0">
                <a:latin typeface="Times New Roman" panose="02020603050405020304" pitchFamily="18" charset="0"/>
                <a:cs typeface="Times New Roman" panose="02020603050405020304" pitchFamily="18" charset="0"/>
              </a:rPr>
              <a:t>icab</a:t>
            </a:r>
            <a:r>
              <a:rPr lang="tr-TR" sz="3200" dirty="0" smtClean="0">
                <a:latin typeface="Times New Roman" panose="02020603050405020304" pitchFamily="18" charset="0"/>
                <a:cs typeface="Times New Roman" panose="02020603050405020304" pitchFamily="18" charset="0"/>
              </a:rPr>
              <a:t> ettirdiği </a:t>
            </a:r>
            <a:r>
              <a:rPr lang="tr-TR" sz="3200" dirty="0">
                <a:latin typeface="Times New Roman" panose="02020603050405020304" pitchFamily="18" charset="0"/>
                <a:cs typeface="Times New Roman" panose="02020603050405020304" pitchFamily="18" charset="0"/>
              </a:rPr>
              <a:t>primler kesilmez ve bu paralar borç için </a:t>
            </a:r>
            <a:r>
              <a:rPr lang="tr-TR" sz="3200" dirty="0" smtClean="0">
                <a:latin typeface="Times New Roman" panose="02020603050405020304" pitchFamily="18" charset="0"/>
                <a:cs typeface="Times New Roman" panose="02020603050405020304" pitchFamily="18" charset="0"/>
              </a:rPr>
              <a:t>haczedilemez. (</a:t>
            </a:r>
            <a:r>
              <a:rPr lang="tr-TR" sz="3200" b="1" dirty="0" smtClean="0">
                <a:latin typeface="Times New Roman" panose="02020603050405020304" pitchFamily="18" charset="0"/>
                <a:cs typeface="Times New Roman" panose="02020603050405020304" pitchFamily="18" charset="0"/>
              </a:rPr>
              <a:t>İcra kesintilerinde mahkeme kararlarına uyulması gerekir)</a:t>
            </a:r>
            <a:r>
              <a:rPr lang="tr-TR" sz="3200" dirty="0" smtClean="0">
                <a:latin typeface="Times New Roman" panose="02020603050405020304" pitchFamily="18" charset="0"/>
                <a:cs typeface="Times New Roman" panose="02020603050405020304" pitchFamily="18" charset="0"/>
              </a:rPr>
              <a:t>	</a:t>
            </a:r>
          </a:p>
          <a:p>
            <a:pPr marL="0" indent="0" algn="just">
              <a:buNone/>
            </a:pPr>
            <a:endParaRPr lang="tr-TR"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smtClean="0">
                <a:latin typeface="Times New Roman" panose="02020603050405020304" pitchFamily="18" charset="0"/>
                <a:cs typeface="Times New Roman" panose="02020603050405020304" pitchFamily="18" charset="0"/>
              </a:rPr>
              <a:t>İşçinin </a:t>
            </a:r>
            <a:r>
              <a:rPr lang="tr-TR" sz="3200" dirty="0">
                <a:latin typeface="Times New Roman" panose="02020603050405020304" pitchFamily="18" charset="0"/>
                <a:cs typeface="Times New Roman" panose="02020603050405020304" pitchFamily="18" charset="0"/>
              </a:rPr>
              <a:t>bu tediyelere esas olacak çalışma süresinin hesaplanmasında iş veya hizmet akdinin devamı müddetine </a:t>
            </a:r>
            <a:r>
              <a:rPr lang="tr-TR" sz="3200" dirty="0" smtClean="0">
                <a:latin typeface="Times New Roman" panose="02020603050405020304" pitchFamily="18" charset="0"/>
                <a:cs typeface="Times New Roman" panose="02020603050405020304" pitchFamily="18" charset="0"/>
              </a:rPr>
              <a:t>rastlayan </a:t>
            </a:r>
            <a:r>
              <a:rPr lang="tr-TR" sz="3200" dirty="0">
                <a:latin typeface="Times New Roman" panose="02020603050405020304" pitchFamily="18" charset="0"/>
                <a:cs typeface="Times New Roman" panose="02020603050405020304" pitchFamily="18" charset="0"/>
              </a:rPr>
              <a:t>kanuni ve idari izinlerle hastalık izinleri, hafta tatili ve genel tatil günleri çalışılmış gibi hesaba katılır.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4269485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366982"/>
            <a:ext cx="10367188" cy="5310909"/>
          </a:xfrm>
        </p:spPr>
        <p:txBody>
          <a:bodyPr>
            <a:normAutofit/>
          </a:bodyPr>
          <a:lstStyle/>
          <a:p>
            <a:pPr marL="0" indent="0">
              <a:buNone/>
            </a:pPr>
            <a:r>
              <a:rPr lang="tr-TR" b="1" dirty="0">
                <a:latin typeface="Times New Roman" panose="02020603050405020304" pitchFamily="18" charset="0"/>
                <a:cs typeface="Times New Roman" panose="02020603050405020304" pitchFamily="18" charset="0"/>
              </a:rPr>
              <a:t>AĞIR HİZMET, TEHLİKE VE SORUMLULUK PRİMİ:</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İşçilere fiilen çalıştıkları </a:t>
            </a:r>
            <a:r>
              <a:rPr lang="tr-TR" dirty="0">
                <a:latin typeface="Times New Roman" panose="02020603050405020304" pitchFamily="18" charset="0"/>
                <a:cs typeface="Times New Roman" panose="02020603050405020304" pitchFamily="18" charset="0"/>
              </a:rPr>
              <a:t>günlerde gün başına günlük brüt çıplak ücretinin %13’ü (yüzde on üç) oranında ağır hizmet, tehlike ve sorumluluk primi ödenir. Akdi tatil olan cumartesi günleri için de ağır hizmet, tehlike ve sorumluluk primi ödenir</a:t>
            </a:r>
            <a:r>
              <a:rPr lang="tr-TR"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tr-TR" dirty="0" smtClean="0"/>
              <a:t>	</a:t>
            </a:r>
            <a:r>
              <a:rPr lang="tr-TR" dirty="0" smtClean="0">
                <a:latin typeface="Times New Roman" panose="02020603050405020304" pitchFamily="18" charset="0"/>
                <a:cs typeface="Times New Roman" panose="02020603050405020304" pitchFamily="18" charset="0"/>
              </a:rPr>
              <a:t>Mülga </a:t>
            </a:r>
            <a:r>
              <a:rPr lang="tr-TR" dirty="0">
                <a:latin typeface="Times New Roman" panose="02020603050405020304" pitchFamily="18" charset="0"/>
                <a:cs typeface="Times New Roman" panose="02020603050405020304" pitchFamily="18" charset="0"/>
              </a:rPr>
              <a:t>Köy Hizmetlerinde gelen işçilere; senelik izin, ücretsiz izin ve raporlu günlerde ödenmemek, müktesep hak sayılmamak, başkaca bir ödemeyi etkilememek ve şahıslarına bağlı kalmak kaydıyla; </a:t>
            </a:r>
            <a:r>
              <a:rPr lang="tr-TR" dirty="0" smtClean="0">
                <a:latin typeface="Times New Roman" panose="02020603050405020304" pitchFamily="18" charset="0"/>
                <a:cs typeface="Times New Roman" panose="02020603050405020304" pitchFamily="18" charset="0"/>
              </a:rPr>
              <a:t>ofiste çalışanlarına %15, arazide çalışanlarına %20 olmak üzere yıpranma </a:t>
            </a:r>
            <a:r>
              <a:rPr lang="tr-TR" dirty="0">
                <a:latin typeface="Times New Roman" panose="02020603050405020304" pitchFamily="18" charset="0"/>
                <a:cs typeface="Times New Roman" panose="02020603050405020304" pitchFamily="18" charset="0"/>
              </a:rPr>
              <a:t>primi ödenmeye devam edilir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(ÖZ ORMAN İŞ)</a:t>
            </a:r>
          </a:p>
          <a:p>
            <a:pPr>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322361" cy="1317333"/>
          </a:xfrm>
          <a:prstGeom prst="rect">
            <a:avLst/>
          </a:prstGeom>
        </p:spPr>
      </p:pic>
    </p:spTree>
    <p:extLst>
      <p:ext uri="{BB962C8B-B14F-4D97-AF65-F5344CB8AC3E}">
        <p14:creationId xmlns:p14="http://schemas.microsoft.com/office/powerpoint/2010/main" val="32199906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24001"/>
            <a:ext cx="10367188" cy="4931664"/>
          </a:xfrm>
        </p:spPr>
        <p:txBody>
          <a:bodyPr>
            <a:normAutofit fontScale="85000" lnSpcReduction="20000"/>
          </a:bodyPr>
          <a:lstStyle/>
          <a:p>
            <a:pPr marL="0" indent="0">
              <a:buNone/>
            </a:pPr>
            <a:r>
              <a:rPr lang="tr-TR" b="1" dirty="0">
                <a:latin typeface="Times New Roman" panose="02020603050405020304" pitchFamily="18" charset="0"/>
                <a:cs typeface="Times New Roman" panose="02020603050405020304" pitchFamily="18" charset="0"/>
              </a:rPr>
              <a:t>EK </a:t>
            </a:r>
            <a:r>
              <a:rPr lang="tr-TR" b="1" dirty="0" smtClean="0">
                <a:latin typeface="Times New Roman" panose="02020603050405020304" pitchFamily="18" charset="0"/>
                <a:cs typeface="Times New Roman" panose="02020603050405020304" pitchFamily="18" charset="0"/>
              </a:rPr>
              <a:t>ÖDEME</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İşçilere </a:t>
            </a:r>
            <a:r>
              <a:rPr lang="tr-TR" dirty="0">
                <a:latin typeface="Times New Roman" panose="02020603050405020304" pitchFamily="18" charset="0"/>
                <a:cs typeface="Times New Roman" panose="02020603050405020304" pitchFamily="18" charset="0"/>
              </a:rPr>
              <a:t>müktesep hak sayılmamak ve başka bir ödemeyi etkilememek kaydıyla, yılda bir defa toplu iş sözleşmesinin birinci yılının Mayıs ayında </a:t>
            </a:r>
            <a:r>
              <a:rPr lang="tr-TR" dirty="0" smtClean="0">
                <a:latin typeface="Times New Roman" panose="02020603050405020304" pitchFamily="18" charset="0"/>
                <a:cs typeface="Times New Roman" panose="02020603050405020304" pitchFamily="18" charset="0"/>
              </a:rPr>
              <a:t>ödeme yapılır.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r>
              <a:rPr lang="tr-TR" b="1" dirty="0"/>
              <a:t>İŞ EMNİYETİ VE İŞÇİ SAĞLIĞINI </a:t>
            </a:r>
            <a:r>
              <a:rPr lang="tr-TR" b="1" dirty="0" smtClean="0"/>
              <a:t>KORUMA (KORUYUCU GİYİM YARDIMI)</a:t>
            </a:r>
            <a:r>
              <a:rPr lang="tr-TR" dirty="0" smtClean="0"/>
              <a:t>	</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İşyerinde </a:t>
            </a:r>
            <a:r>
              <a:rPr lang="tr-TR" dirty="0">
                <a:latin typeface="Times New Roman" panose="02020603050405020304" pitchFamily="18" charset="0"/>
                <a:cs typeface="Times New Roman" panose="02020603050405020304" pitchFamily="18" charset="0"/>
              </a:rPr>
              <a:t>çalışan daimi ve mevsimlik işçilere işin gereği olarak İş Sağlığı ve Güvenliği Mevzuatı hükümlerine göre Ek-3 listede (Koruma Malzemesi Cetveli) belirtilen koruyucu malzeme ile araçlar verilir.</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GİYİM </a:t>
            </a:r>
            <a:r>
              <a:rPr lang="tr-TR" b="1" dirty="0" smtClean="0">
                <a:latin typeface="Times New Roman" panose="02020603050405020304" pitchFamily="18" charset="0"/>
                <a:cs typeface="Times New Roman" panose="02020603050405020304" pitchFamily="18" charset="0"/>
              </a:rPr>
              <a:t>YARDIMI</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İşveren</a:t>
            </a:r>
            <a:r>
              <a:rPr lang="tr-TR" dirty="0">
                <a:latin typeface="Times New Roman" panose="02020603050405020304" pitchFamily="18" charset="0"/>
                <a:cs typeface="Times New Roman" panose="02020603050405020304" pitchFamily="18" charset="0"/>
              </a:rPr>
              <a:t>, daimi işçilere İş Sağlığı ve Güvenliği hükümleri gereğince verilecek araç, gereç ve malzemeler dışında sosyal yardım olarak, her tam hizmet yılı karşılığı </a:t>
            </a:r>
            <a:r>
              <a:rPr lang="tr-TR" dirty="0" smtClean="0">
                <a:latin typeface="Times New Roman" panose="02020603050405020304" pitchFamily="18" charset="0"/>
                <a:cs typeface="Times New Roman" panose="02020603050405020304" pitchFamily="18" charset="0"/>
              </a:rPr>
              <a:t>giyim </a:t>
            </a:r>
            <a:r>
              <a:rPr lang="tr-TR" dirty="0">
                <a:latin typeface="Times New Roman" panose="02020603050405020304" pitchFamily="18" charset="0"/>
                <a:cs typeface="Times New Roman" panose="02020603050405020304" pitchFamily="18" charset="0"/>
              </a:rPr>
              <a:t>yardımı yapar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Ödeme yapılan ayda zamlanan tutar kadar ödenir. Ödeme zamanının belirlenmesi önemlidir.)</a:t>
            </a:r>
            <a:endParaRPr lang="tr-TR" b="1"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470142" cy="1464552"/>
          </a:xfrm>
          <a:prstGeom prst="rect">
            <a:avLst/>
          </a:prstGeom>
        </p:spPr>
      </p:pic>
    </p:spTree>
    <p:extLst>
      <p:ext uri="{BB962C8B-B14F-4D97-AF65-F5344CB8AC3E}">
        <p14:creationId xmlns:p14="http://schemas.microsoft.com/office/powerpoint/2010/main" val="2143513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927531"/>
          </a:xfrm>
        </p:spPr>
        <p:txBody>
          <a:bodyPr>
            <a:normAutofit fontScale="92500" lnSpcReduction="10000"/>
          </a:bodyPr>
          <a:lstStyle/>
          <a:p>
            <a:pPr marL="0" indent="0">
              <a:buNone/>
            </a:pPr>
            <a:r>
              <a:rPr lang="tr-TR" b="1" dirty="0">
                <a:latin typeface="Times New Roman" panose="02020603050405020304" pitchFamily="18" charset="0"/>
                <a:cs typeface="Times New Roman" panose="02020603050405020304" pitchFamily="18" charset="0"/>
              </a:rPr>
              <a:t>(TARIM </a:t>
            </a:r>
            <a:r>
              <a:rPr lang="tr-TR" b="1" dirty="0" smtClean="0">
                <a:latin typeface="Times New Roman" panose="02020603050405020304" pitchFamily="18" charset="0"/>
                <a:cs typeface="Times New Roman" panose="02020603050405020304" pitchFamily="18" charset="0"/>
              </a:rPr>
              <a:t>İŞ) TALTİF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MÜKÂFATLANDIRMA 	</a:t>
            </a:r>
          </a:p>
          <a:p>
            <a:pPr>
              <a:buFont typeface="Wingdings" panose="05000000000000000000" pitchFamily="2" charset="2"/>
              <a:buChar char="Ø"/>
            </a:pPr>
            <a:r>
              <a:rPr lang="tr-TR" b="1"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İşçiler </a:t>
            </a:r>
            <a:r>
              <a:rPr lang="tr-TR" sz="3000" dirty="0">
                <a:latin typeface="Times New Roman" panose="02020603050405020304" pitchFamily="18" charset="0"/>
                <a:cs typeface="Times New Roman" panose="02020603050405020304" pitchFamily="18" charset="0"/>
              </a:rPr>
              <a:t>ileride, maddi kazanç ve tasarruf sağlayacak ıslah önerilerinde bulunmak,</a:t>
            </a: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Üstün </a:t>
            </a:r>
            <a:r>
              <a:rPr lang="tr-TR" sz="3000" dirty="0">
                <a:latin typeface="Times New Roman" panose="02020603050405020304" pitchFamily="18" charset="0"/>
                <a:cs typeface="Times New Roman" panose="02020603050405020304" pitchFamily="18" charset="0"/>
              </a:rPr>
              <a:t>başarı göstermek,</a:t>
            </a: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Değerli </a:t>
            </a:r>
            <a:r>
              <a:rPr lang="tr-TR" sz="3000" dirty="0">
                <a:latin typeface="Times New Roman" panose="02020603050405020304" pitchFamily="18" charset="0"/>
                <a:cs typeface="Times New Roman" panose="02020603050405020304" pitchFamily="18" charset="0"/>
              </a:rPr>
              <a:t>ve müstesna hizmetler yapmak ve teşkilatta geçen başarılı hizmet </a:t>
            </a:r>
            <a:r>
              <a:rPr lang="tr-TR" sz="3000" dirty="0" smtClean="0">
                <a:latin typeface="Times New Roman" panose="02020603050405020304" pitchFamily="18" charset="0"/>
                <a:cs typeface="Times New Roman" panose="02020603050405020304" pitchFamily="18" charset="0"/>
              </a:rPr>
              <a:t>yıllarına; </a:t>
            </a:r>
            <a:endParaRPr lang="tr-TR" sz="3000" dirty="0">
              <a:latin typeface="Times New Roman" panose="02020603050405020304" pitchFamily="18" charset="0"/>
              <a:cs typeface="Times New Roman" panose="02020603050405020304" pitchFamily="18" charset="0"/>
            </a:endParaRPr>
          </a:p>
          <a:p>
            <a:pPr marL="0" indent="0" algn="just">
              <a:buNone/>
            </a:pPr>
            <a:r>
              <a:rPr lang="tr-TR" sz="3000" dirty="0" smtClean="0">
                <a:latin typeface="Times New Roman" panose="02020603050405020304" pitchFamily="18" charset="0"/>
                <a:cs typeface="Times New Roman" panose="02020603050405020304" pitchFamily="18" charset="0"/>
              </a:rPr>
              <a:t>	sahip </a:t>
            </a:r>
            <a:r>
              <a:rPr lang="tr-TR" sz="3000" dirty="0">
                <a:latin typeface="Times New Roman" panose="02020603050405020304" pitchFamily="18" charset="0"/>
                <a:cs typeface="Times New Roman" panose="02020603050405020304" pitchFamily="18" charset="0"/>
              </a:rPr>
              <a:t>olmak gibi nedenlerle Tarım ve Orman Bakanlığı mevzuatına göre mükafatlandırılırlar.</a:t>
            </a: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İşyeri </a:t>
            </a:r>
            <a:r>
              <a:rPr lang="tr-TR" sz="3000" dirty="0">
                <a:latin typeface="Times New Roman" panose="02020603050405020304" pitchFamily="18" charset="0"/>
                <a:cs typeface="Times New Roman" panose="02020603050405020304" pitchFamily="18" charset="0"/>
              </a:rPr>
              <a:t>için önemli bir zarar doğuran bir olayın önlenmesi ya da zararsız hale getirilebilmesinde mesleki ve özel buluş ve çabaları ile işyerine önemli kazanç ve tasarruf sağlayan işçiler Bakanlığın onayı ile nakden taltif edilirler.</a:t>
            </a:r>
            <a:endParaRPr lang="tr-TR" sz="30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6697378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899822"/>
          </a:xfrm>
        </p:spPr>
        <p:txBody>
          <a:bodyPr>
            <a:normAutofit fontScale="92500"/>
          </a:bodyPr>
          <a:lstStyle/>
          <a:p>
            <a:pPr marL="0" indent="0" algn="just">
              <a:spcAft>
                <a:spcPts val="0"/>
              </a:spcAft>
              <a:buNone/>
            </a:pPr>
            <a:r>
              <a:rPr lang="tr-TR" sz="3200" b="1" dirty="0" smtClean="0">
                <a:latin typeface="Times New Roman" panose="02020603050405020304" pitchFamily="18" charset="0"/>
                <a:ea typeface="Times New Roman" panose="02020603050405020304" pitchFamily="18" charset="0"/>
                <a:cs typeface="Times New Roman" panose="02020603050405020304" pitchFamily="18" charset="0"/>
              </a:rPr>
              <a:t>(ÖZ ORMAN İŞ) </a:t>
            </a:r>
            <a:r>
              <a:rPr lang="tr-TR" sz="3200" b="1" dirty="0">
                <a:latin typeface="Times New Roman" panose="02020603050405020304" pitchFamily="18" charset="0"/>
                <a:cs typeface="Times New Roman" panose="02020603050405020304" pitchFamily="18" charset="0"/>
              </a:rPr>
              <a:t>TAKDİR, TALTİF VE NAKTİ MÜKAFAT</a:t>
            </a:r>
            <a:endParaRPr lang="tr-TR" sz="32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İşyerinde </a:t>
            </a:r>
            <a:r>
              <a:rPr lang="tr-TR" dirty="0">
                <a:latin typeface="Times New Roman" panose="02020603050405020304" pitchFamily="18" charset="0"/>
                <a:cs typeface="Times New Roman" panose="02020603050405020304" pitchFamily="18" charset="0"/>
              </a:rPr>
              <a:t>gerek ahlâken ve gerekse çalışmalarında üstün başarı gösteren işçiler mükâfatlandırılırlar. Mükâfatlar yazılı teşekkür, takdirname ve nakdi mükâfat olarak verilir. Takdir ve taltifler işveren veya işveren vekilinin yetkisi ve görevi içindedir.</a:t>
            </a:r>
          </a:p>
          <a:p>
            <a:pPr>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Nakdi </a:t>
            </a:r>
            <a:r>
              <a:rPr lang="tr-TR" dirty="0">
                <a:latin typeface="Times New Roman" panose="02020603050405020304" pitchFamily="18" charset="0"/>
                <a:cs typeface="Times New Roman" panose="02020603050405020304" pitchFamily="18" charset="0"/>
              </a:rPr>
              <a:t>mükâfat ödenmesi işverenin onayına bağlı olup, aşağıdaki esaslara göre uygulanır. </a:t>
            </a:r>
          </a:p>
          <a:p>
            <a:pPr marL="0" indent="0">
              <a:buNone/>
            </a:pPr>
            <a:r>
              <a:rPr lang="tr-TR" dirty="0" smtClean="0">
                <a:latin typeface="Times New Roman" panose="02020603050405020304" pitchFamily="18" charset="0"/>
                <a:cs typeface="Times New Roman" panose="02020603050405020304" pitchFamily="18" charset="0"/>
              </a:rPr>
              <a:t>	a</a:t>
            </a:r>
            <a:r>
              <a:rPr lang="tr-TR" dirty="0">
                <a:latin typeface="Times New Roman" panose="02020603050405020304" pitchFamily="18" charset="0"/>
                <a:cs typeface="Times New Roman" panose="02020603050405020304" pitchFamily="18" charset="0"/>
              </a:rPr>
              <a:t>)  1-5 yıl hizmeti olanlara 10 yevmiyeye kadar,</a:t>
            </a:r>
          </a:p>
          <a:p>
            <a:pPr marL="0" indent="0">
              <a:buNone/>
            </a:pPr>
            <a:r>
              <a:rPr lang="tr-TR" dirty="0" smtClean="0">
                <a:latin typeface="Times New Roman" panose="02020603050405020304" pitchFamily="18" charset="0"/>
                <a:cs typeface="Times New Roman" panose="02020603050405020304" pitchFamily="18" charset="0"/>
              </a:rPr>
              <a:t>	b</a:t>
            </a:r>
            <a:r>
              <a:rPr lang="tr-TR" dirty="0">
                <a:latin typeface="Times New Roman" panose="02020603050405020304" pitchFamily="18" charset="0"/>
                <a:cs typeface="Times New Roman" panose="02020603050405020304" pitchFamily="18" charset="0"/>
              </a:rPr>
              <a:t>)  6-10 yıl hizmeti olanlara 15 yevmiyeye kadar,</a:t>
            </a:r>
          </a:p>
          <a:p>
            <a:pPr marL="0" indent="0">
              <a:buNone/>
            </a:pPr>
            <a:r>
              <a:rPr lang="tr-TR" dirty="0" smtClean="0">
                <a:latin typeface="Times New Roman" panose="02020603050405020304" pitchFamily="18" charset="0"/>
                <a:cs typeface="Times New Roman" panose="02020603050405020304" pitchFamily="18" charset="0"/>
              </a:rPr>
              <a:t>	c</a:t>
            </a:r>
            <a:r>
              <a:rPr lang="tr-TR" dirty="0">
                <a:latin typeface="Times New Roman" panose="02020603050405020304" pitchFamily="18" charset="0"/>
                <a:cs typeface="Times New Roman" panose="02020603050405020304" pitchFamily="18" charset="0"/>
              </a:rPr>
              <a:t>)  11’den fazla hizmeti olanlara 20 yevmiyeye kadar, </a:t>
            </a:r>
          </a:p>
          <a:p>
            <a:pPr marL="0" indent="0">
              <a:buNone/>
            </a:pPr>
            <a:r>
              <a:rPr lang="tr-TR" dirty="0" smtClean="0">
                <a:latin typeface="Times New Roman" panose="02020603050405020304" pitchFamily="18" charset="0"/>
                <a:cs typeface="Times New Roman" panose="02020603050405020304" pitchFamily="18" charset="0"/>
              </a:rPr>
              <a:t>	nakdi </a:t>
            </a:r>
            <a:r>
              <a:rPr lang="tr-TR" dirty="0">
                <a:latin typeface="Times New Roman" panose="02020603050405020304" pitchFamily="18" charset="0"/>
                <a:cs typeface="Times New Roman" panose="02020603050405020304" pitchFamily="18" charset="0"/>
              </a:rPr>
              <a:t>mükâfat verilir.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42152666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51709"/>
            <a:ext cx="10367188" cy="5135417"/>
          </a:xfrm>
        </p:spPr>
        <p:txBody>
          <a:bodyPr>
            <a:normAutofit fontScale="92500" lnSpcReduction="20000"/>
          </a:bodyPr>
          <a:lstStyle/>
          <a:p>
            <a:pPr marL="0" indent="0" algn="just">
              <a:buNone/>
            </a:pPr>
            <a:r>
              <a:rPr lang="tr-TR" sz="3000" b="1" dirty="0">
                <a:latin typeface="Times New Roman" panose="02020603050405020304" pitchFamily="18" charset="0"/>
                <a:cs typeface="Times New Roman" panose="02020603050405020304" pitchFamily="18" charset="0"/>
              </a:rPr>
              <a:t>İHBAR ÖNELİ VE </a:t>
            </a:r>
            <a:r>
              <a:rPr lang="tr-TR" sz="3000" b="1" dirty="0" smtClean="0">
                <a:latin typeface="Times New Roman" panose="02020603050405020304" pitchFamily="18" charset="0"/>
                <a:cs typeface="Times New Roman" panose="02020603050405020304" pitchFamily="18" charset="0"/>
              </a:rPr>
              <a:t>TAZMİNATI</a:t>
            </a:r>
            <a:endParaRPr lang="tr-TR" sz="3000" dirty="0">
              <a:latin typeface="Times New Roman" panose="02020603050405020304" pitchFamily="18" charset="0"/>
              <a:cs typeface="Times New Roman" panose="02020603050405020304" pitchFamily="18" charset="0"/>
            </a:endParaRPr>
          </a:p>
          <a:p>
            <a:pPr marL="0" indent="0" algn="just">
              <a:buNone/>
            </a:pPr>
            <a:r>
              <a:rPr lang="tr-TR" sz="3000"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İşten </a:t>
            </a:r>
            <a:r>
              <a:rPr lang="tr-TR" sz="3000" dirty="0">
                <a:latin typeface="Times New Roman" panose="02020603050405020304" pitchFamily="18" charset="0"/>
                <a:cs typeface="Times New Roman" panose="02020603050405020304" pitchFamily="18" charset="0"/>
              </a:rPr>
              <a:t>çıkartılmasına karar verilen işçinin iş sözleşmesinin feshinden önce durum yazılı olarak işçiye bildirilir.</a:t>
            </a:r>
          </a:p>
          <a:p>
            <a:pPr marL="0" indent="0" algn="just">
              <a:buNone/>
            </a:pPr>
            <a:r>
              <a:rPr lang="tr-TR" sz="3000"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İhbar </a:t>
            </a:r>
            <a:r>
              <a:rPr lang="tr-TR" sz="3000" dirty="0">
                <a:latin typeface="Times New Roman" panose="02020603050405020304" pitchFamily="18" charset="0"/>
                <a:cs typeface="Times New Roman" panose="02020603050405020304" pitchFamily="18" charset="0"/>
              </a:rPr>
              <a:t>önelleri bu bildirimin tebliğinden itibaren başlar.</a:t>
            </a:r>
          </a:p>
          <a:p>
            <a:pPr algn="just">
              <a:buFont typeface="Wingdings" panose="05000000000000000000" pitchFamily="2" charset="2"/>
              <a:buChar char="Ø"/>
            </a:pPr>
            <a:r>
              <a:rPr lang="tr-TR" sz="3000" b="1" dirty="0" smtClean="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İşi </a:t>
            </a:r>
            <a:r>
              <a:rPr lang="tr-TR" sz="3000" dirty="0">
                <a:latin typeface="Times New Roman" panose="02020603050405020304" pitchFamily="18" charset="0"/>
                <a:cs typeface="Times New Roman" panose="02020603050405020304" pitchFamily="18" charset="0"/>
              </a:rPr>
              <a:t>altı aydan az sürmüş olan işçi için ihbar öneli </a:t>
            </a:r>
            <a:r>
              <a:rPr lang="tr-TR" sz="3000" dirty="0" smtClean="0">
                <a:latin typeface="Times New Roman" panose="02020603050405020304" pitchFamily="18" charset="0"/>
                <a:cs typeface="Times New Roman" panose="02020603050405020304" pitchFamily="18" charset="0"/>
              </a:rPr>
              <a:t>(2) iki </a:t>
            </a:r>
            <a:r>
              <a:rPr lang="tr-TR" sz="3000" dirty="0">
                <a:latin typeface="Times New Roman" panose="02020603050405020304" pitchFamily="18" charset="0"/>
                <a:cs typeface="Times New Roman" panose="02020603050405020304" pitchFamily="18" charset="0"/>
              </a:rPr>
              <a:t>hafta,</a:t>
            </a:r>
          </a:p>
          <a:p>
            <a:pPr lvl="0"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İşi </a:t>
            </a:r>
            <a:r>
              <a:rPr lang="tr-TR" sz="3000" dirty="0">
                <a:latin typeface="Times New Roman" panose="02020603050405020304" pitchFamily="18" charset="0"/>
                <a:cs typeface="Times New Roman" panose="02020603050405020304" pitchFamily="18" charset="0"/>
              </a:rPr>
              <a:t>altı aydan </a:t>
            </a:r>
            <a:r>
              <a:rPr lang="tr-TR" sz="3000" dirty="0" smtClean="0">
                <a:latin typeface="Times New Roman" panose="02020603050405020304" pitchFamily="18" charset="0"/>
                <a:cs typeface="Times New Roman" panose="02020603050405020304" pitchFamily="18" charset="0"/>
              </a:rPr>
              <a:t>bir buçuk </a:t>
            </a:r>
            <a:r>
              <a:rPr lang="tr-TR" sz="3000" dirty="0">
                <a:latin typeface="Times New Roman" panose="02020603050405020304" pitchFamily="18" charset="0"/>
                <a:cs typeface="Times New Roman" panose="02020603050405020304" pitchFamily="18" charset="0"/>
              </a:rPr>
              <a:t>yıla kadar sürmüş olan işçi için ihbar öneli </a:t>
            </a:r>
            <a:r>
              <a:rPr lang="tr-TR" sz="3000" dirty="0" smtClean="0">
                <a:latin typeface="Times New Roman" panose="02020603050405020304" pitchFamily="18" charset="0"/>
                <a:cs typeface="Times New Roman" panose="02020603050405020304" pitchFamily="18" charset="0"/>
              </a:rPr>
              <a:t>(4) dört </a:t>
            </a:r>
            <a:r>
              <a:rPr lang="tr-TR" sz="3000" dirty="0">
                <a:latin typeface="Times New Roman" panose="02020603050405020304" pitchFamily="18" charset="0"/>
                <a:cs typeface="Times New Roman" panose="02020603050405020304" pitchFamily="18" charset="0"/>
              </a:rPr>
              <a:t>hafta,</a:t>
            </a:r>
          </a:p>
          <a:p>
            <a:pPr lvl="0"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İşi bir buçuk </a:t>
            </a:r>
            <a:r>
              <a:rPr lang="tr-TR" sz="3000" dirty="0">
                <a:latin typeface="Times New Roman" panose="02020603050405020304" pitchFamily="18" charset="0"/>
                <a:cs typeface="Times New Roman" panose="02020603050405020304" pitchFamily="18" charset="0"/>
              </a:rPr>
              <a:t>yıldan üç yıla kadar sürmüş olan işçi için ihbar </a:t>
            </a:r>
            <a:r>
              <a:rPr lang="tr-TR" sz="3000" dirty="0" smtClean="0">
                <a:latin typeface="Times New Roman" panose="02020603050405020304" pitchFamily="18" charset="0"/>
                <a:cs typeface="Times New Roman" panose="02020603050405020304" pitchFamily="18" charset="0"/>
              </a:rPr>
              <a:t>öneli (6) altı </a:t>
            </a:r>
            <a:r>
              <a:rPr lang="tr-TR" sz="3000" dirty="0">
                <a:latin typeface="Times New Roman" panose="02020603050405020304" pitchFamily="18" charset="0"/>
                <a:cs typeface="Times New Roman" panose="02020603050405020304" pitchFamily="18" charset="0"/>
              </a:rPr>
              <a:t>hafta,</a:t>
            </a:r>
          </a:p>
          <a:p>
            <a:pPr marL="0" lvl="0" indent="0" algn="just">
              <a:buNone/>
            </a:pP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İşi </a:t>
            </a:r>
            <a:r>
              <a:rPr lang="tr-TR" sz="3000" b="1" dirty="0">
                <a:latin typeface="Times New Roman" panose="02020603050405020304" pitchFamily="18" charset="0"/>
                <a:cs typeface="Times New Roman" panose="02020603050405020304" pitchFamily="18" charset="0"/>
              </a:rPr>
              <a:t>üç yıldan fazla sürmüş işçi için ihbar öneli </a:t>
            </a:r>
            <a:r>
              <a:rPr lang="tr-TR" sz="3000" b="1" dirty="0" smtClean="0">
                <a:latin typeface="Times New Roman" panose="02020603050405020304" pitchFamily="18" charset="0"/>
                <a:cs typeface="Times New Roman" panose="02020603050405020304" pitchFamily="18" charset="0"/>
              </a:rPr>
              <a:t>(8) sekiz </a:t>
            </a:r>
            <a:r>
              <a:rPr lang="tr-TR" sz="3000" b="1" dirty="0">
                <a:latin typeface="Times New Roman" panose="02020603050405020304" pitchFamily="18" charset="0"/>
                <a:cs typeface="Times New Roman" panose="02020603050405020304" pitchFamily="18" charset="0"/>
              </a:rPr>
              <a:t>haftadır</a:t>
            </a:r>
            <a:r>
              <a:rPr lang="tr-TR" sz="3000" b="1" dirty="0" smtClean="0">
                <a:latin typeface="Times New Roman" panose="02020603050405020304" pitchFamily="18" charset="0"/>
                <a:cs typeface="Times New Roman" panose="02020603050405020304" pitchFamily="18" charset="0"/>
              </a:rPr>
              <a:t>. Ancak 1986 yılı öncesi işe başlayanlar için bu süre (9) dokuz hafta olarak uygulanır.</a:t>
            </a:r>
          </a:p>
          <a:p>
            <a:pPr marL="0" lvl="0" indent="0" algn="just">
              <a:buNone/>
            </a:pPr>
            <a:r>
              <a:rPr lang="tr-TR" sz="3000" dirty="0">
                <a:latin typeface="Times New Roman" panose="02020603050405020304" pitchFamily="18" charset="0"/>
                <a:cs typeface="Times New Roman" panose="02020603050405020304" pitchFamily="18" charset="0"/>
              </a:rPr>
              <a:t>	 </a:t>
            </a:r>
            <a:r>
              <a:rPr lang="tr-TR" sz="3000" dirty="0" smtClean="0">
                <a:latin typeface="Times New Roman" panose="02020603050405020304" pitchFamily="18" charset="0"/>
                <a:cs typeface="Times New Roman" panose="02020603050405020304" pitchFamily="18" charset="0"/>
              </a:rPr>
              <a:t>İhbar öneli süresi güne göre belirlenir.</a:t>
            </a:r>
          </a:p>
          <a:p>
            <a:pPr marL="0" lvl="0" indent="0" algn="just">
              <a:buNone/>
            </a:pPr>
            <a:endParaRPr lang="tr-TR" dirty="0"/>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387015" cy="1381741"/>
          </a:xfrm>
          <a:prstGeom prst="rect">
            <a:avLst/>
          </a:prstGeom>
        </p:spPr>
      </p:pic>
    </p:spTree>
    <p:extLst>
      <p:ext uri="{BB962C8B-B14F-4D97-AF65-F5344CB8AC3E}">
        <p14:creationId xmlns:p14="http://schemas.microsoft.com/office/powerpoint/2010/main" val="23602012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85000" lnSpcReduction="20000"/>
          </a:bodyPr>
          <a:lstStyle/>
          <a:p>
            <a:pPr marL="0" indent="0" algn="just">
              <a:buNone/>
            </a:pPr>
            <a:r>
              <a:rPr lang="tr-TR" b="1" dirty="0">
                <a:latin typeface="Times New Roman" panose="02020603050405020304" pitchFamily="18" charset="0"/>
                <a:cs typeface="Times New Roman" panose="02020603050405020304" pitchFamily="18" charset="0"/>
              </a:rPr>
              <a:t>KIDEM </a:t>
            </a:r>
            <a:r>
              <a:rPr lang="tr-TR" b="1" dirty="0" smtClean="0">
                <a:latin typeface="Times New Roman" panose="02020603050405020304" pitchFamily="18" charset="0"/>
                <a:cs typeface="Times New Roman" panose="02020603050405020304" pitchFamily="18" charset="0"/>
              </a:rPr>
              <a:t>TAZMİNATI</a:t>
            </a:r>
          </a:p>
          <a:p>
            <a:pPr algn="just">
              <a:lnSpc>
                <a:spcPct val="120000"/>
              </a:lnSpc>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09.05.1986 tarihinden sonra, ilk defa işe alınan işçilere, kıdem tazminatı konusunda yasadaki gün süreleri uygulanır</a:t>
            </a:r>
            <a:r>
              <a:rPr lang="tr-TR"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Kıdem tazminatı hesabından yıl 365 olarak hesaplanır.</a:t>
            </a:r>
          </a:p>
          <a:p>
            <a:pPr algn="just">
              <a:buFont typeface="Wingdings" panose="05000000000000000000" pitchFamily="2" charset="2"/>
              <a:buChar char="Ø"/>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	İhraç edilen işçiye kıdem tazminatı ödenmez.</a:t>
            </a:r>
          </a:p>
          <a:p>
            <a:pPr marL="0" indent="0" algn="just">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	Kıdem tazminatı uygulamalarında Mülga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1475 sayılı İş Kanunu’nun halen yürürlükte bulunan 14. </a:t>
            </a: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maddesi hükümleri uygulanır.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6948956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70183"/>
            <a:ext cx="10367188" cy="5089234"/>
          </a:xfrm>
        </p:spPr>
        <p:txBody>
          <a:bodyPr>
            <a:normAutofit/>
          </a:bodyPr>
          <a:lstStyle/>
          <a:p>
            <a:pPr marL="0" indent="0" algn="just">
              <a:buNone/>
            </a:pPr>
            <a:r>
              <a:rPr lang="tr-TR" b="1" dirty="0">
                <a:latin typeface="Times New Roman" panose="02020603050405020304" pitchFamily="18" charset="0"/>
                <a:cs typeface="Times New Roman" panose="02020603050405020304" pitchFamily="18" charset="0"/>
              </a:rPr>
              <a:t>YILLIK ÜCRETLİ </a:t>
            </a:r>
            <a:r>
              <a:rPr lang="tr-TR" b="1" dirty="0" smtClean="0">
                <a:latin typeface="Times New Roman" panose="02020603050405020304" pitchFamily="18" charset="0"/>
                <a:cs typeface="Times New Roman" panose="02020603050405020304" pitchFamily="18" charset="0"/>
              </a:rPr>
              <a:t>İZİNLER (TARIM İŞ)</a:t>
            </a:r>
            <a:endParaRPr lang="tr-TR" dirty="0">
              <a:latin typeface="Times New Roman" panose="02020603050405020304" pitchFamily="18" charset="0"/>
              <a:cs typeface="Times New Roman" panose="02020603050405020304" pitchFamily="18" charset="0"/>
            </a:endParaRPr>
          </a:p>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	A-</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Sözleşme kapsamına giren işçilerden bilfiil çalışma süreleri bir yılı tamamlayanlar ücretli izine hak kazanırlar. </a:t>
            </a:r>
            <a:endParaRPr lang="tr-TR" dirty="0" smtClean="0">
              <a:latin typeface="Times New Roman" panose="02020603050405020304" pitchFamily="18" charset="0"/>
              <a:cs typeface="Times New Roman" panose="02020603050405020304" pitchFamily="18" charset="0"/>
            </a:endParaRPr>
          </a:p>
          <a:p>
            <a:pPr marL="0" indent="0" algn="just">
              <a:lnSpc>
                <a:spcPct val="120000"/>
              </a:lnSpc>
              <a:buNone/>
            </a:pPr>
            <a:r>
              <a:rPr lang="tr-TR" b="1" dirty="0" smtClean="0">
                <a:latin typeface="Times New Roman" panose="02020603050405020304" pitchFamily="18" charset="0"/>
                <a:cs typeface="Times New Roman" panose="02020603050405020304" pitchFamily="18" charset="0"/>
              </a:rPr>
              <a:t>	Hizmet </a:t>
            </a:r>
            <a:r>
              <a:rPr lang="tr-TR" b="1" dirty="0">
                <a:latin typeface="Times New Roman" panose="02020603050405020304" pitchFamily="18" charset="0"/>
                <a:cs typeface="Times New Roman" panose="02020603050405020304" pitchFamily="18" charset="0"/>
              </a:rPr>
              <a:t>Süresi:</a:t>
            </a:r>
            <a:endParaRPr lang="tr-TR" dirty="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	a-</a:t>
            </a:r>
            <a:r>
              <a:rPr lang="tr-TR" dirty="0" smtClean="0">
                <a:latin typeface="Times New Roman" panose="02020603050405020304" pitchFamily="18" charset="0"/>
                <a:cs typeface="Times New Roman" panose="02020603050405020304" pitchFamily="18" charset="0"/>
              </a:rPr>
              <a:t>Bir </a:t>
            </a:r>
            <a:r>
              <a:rPr lang="tr-TR" dirty="0">
                <a:latin typeface="Times New Roman" panose="02020603050405020304" pitchFamily="18" charset="0"/>
                <a:cs typeface="Times New Roman" panose="02020603050405020304" pitchFamily="18" charset="0"/>
              </a:rPr>
              <a:t>yıldan </a:t>
            </a:r>
            <a:r>
              <a:rPr lang="tr-TR" dirty="0" err="1">
                <a:latin typeface="Times New Roman" panose="02020603050405020304" pitchFamily="18" charset="0"/>
                <a:cs typeface="Times New Roman" panose="02020603050405020304" pitchFamily="18" charset="0"/>
              </a:rPr>
              <a:t>onbeş</a:t>
            </a:r>
            <a:r>
              <a:rPr lang="tr-TR" dirty="0">
                <a:latin typeface="Times New Roman" panose="02020603050405020304" pitchFamily="18" charset="0"/>
                <a:cs typeface="Times New Roman" panose="02020603050405020304" pitchFamily="18" charset="0"/>
              </a:rPr>
              <a:t> yıla kadar olanlara 25 işgünü,</a:t>
            </a:r>
          </a:p>
          <a:p>
            <a:pPr marL="0" indent="0" algn="just">
              <a:buNone/>
            </a:pPr>
            <a:r>
              <a:rPr lang="tr-TR" b="1" dirty="0" smtClean="0">
                <a:latin typeface="Times New Roman" panose="02020603050405020304" pitchFamily="18" charset="0"/>
                <a:cs typeface="Times New Roman" panose="02020603050405020304" pitchFamily="18" charset="0"/>
              </a:rPr>
              <a:t>	b-</a:t>
            </a:r>
            <a:r>
              <a:rPr lang="tr-TR" dirty="0" err="1" smtClean="0">
                <a:latin typeface="Times New Roman" panose="02020603050405020304" pitchFamily="18" charset="0"/>
                <a:cs typeface="Times New Roman" panose="02020603050405020304" pitchFamily="18" charset="0"/>
              </a:rPr>
              <a:t>Onbeş</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yıl ve daha fazla olanlara 30 işgünü ücretli izin verilir.</a:t>
            </a:r>
          </a:p>
          <a:p>
            <a:pPr marL="0" indent="0" algn="just">
              <a:buNone/>
            </a:pPr>
            <a:r>
              <a:rPr lang="tr-TR" dirty="0" smtClean="0">
                <a:latin typeface="Times New Roman" panose="02020603050405020304" pitchFamily="18" charset="0"/>
                <a:cs typeface="Times New Roman" panose="02020603050405020304" pitchFamily="18" charset="0"/>
              </a:rPr>
              <a:t>	Bu </a:t>
            </a:r>
            <a:r>
              <a:rPr lang="tr-TR" dirty="0">
                <a:latin typeface="Times New Roman" panose="02020603050405020304" pitchFamily="18" charset="0"/>
                <a:cs typeface="Times New Roman" panose="02020603050405020304" pitchFamily="18" charset="0"/>
              </a:rPr>
              <a:t>izinler yıl içinde kullandırılır.</a:t>
            </a:r>
          </a:p>
          <a:p>
            <a:pPr marL="0" indent="0" algn="just">
              <a:buNone/>
            </a:pPr>
            <a:r>
              <a:rPr lang="tr-TR" dirty="0" smtClean="0">
                <a:latin typeface="Times New Roman" panose="02020603050405020304" pitchFamily="18" charset="0"/>
                <a:cs typeface="Times New Roman" panose="02020603050405020304" pitchFamily="18" charset="0"/>
              </a:rPr>
              <a:t>	Yıllık </a:t>
            </a:r>
            <a:r>
              <a:rPr lang="tr-TR" dirty="0">
                <a:latin typeface="Times New Roman" panose="02020603050405020304" pitchFamily="18" charset="0"/>
                <a:cs typeface="Times New Roman" panose="02020603050405020304" pitchFamily="18" charset="0"/>
              </a:rPr>
              <a:t>ücretli izin süresinin hesabında Cumartesi günleri işgünü sayılır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496695" cy="1491004"/>
          </a:xfrm>
          <a:prstGeom prst="rect">
            <a:avLst/>
          </a:prstGeom>
        </p:spPr>
      </p:pic>
    </p:spTree>
    <p:extLst>
      <p:ext uri="{BB962C8B-B14F-4D97-AF65-F5344CB8AC3E}">
        <p14:creationId xmlns:p14="http://schemas.microsoft.com/office/powerpoint/2010/main" val="1320365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708" y="1394690"/>
            <a:ext cx="10797309" cy="5357091"/>
          </a:xfrm>
        </p:spPr>
        <p:txBody>
          <a:bodyPr>
            <a:normAutofit/>
          </a:bodyPr>
          <a:lstStyle/>
          <a:p>
            <a:pPr marL="0" indent="0" algn="ctr">
              <a:lnSpc>
                <a:spcPct val="120000"/>
              </a:lnSpc>
              <a:spcBef>
                <a:spcPts val="0"/>
              </a:spcBef>
              <a:buNone/>
              <a:defRPr/>
            </a:pPr>
            <a:r>
              <a:rPr lang="tr-TR" altLang="tr-TR" sz="2400" b="1" dirty="0">
                <a:latin typeface="Times New Roman" panose="02020603050405020304" pitchFamily="18" charset="0"/>
                <a:cs typeface="Times New Roman" panose="02020603050405020304" pitchFamily="18" charset="0"/>
              </a:rPr>
              <a:t>İŞVEREN VE İŞÇİ İLİŞKİLERİ DAİRE BAŞKANLIĞI GÖREVLERİ</a:t>
            </a:r>
          </a:p>
          <a:p>
            <a:pPr marL="0" indent="0" algn="just">
              <a:lnSpc>
                <a:spcPct val="100000"/>
              </a:lnSpc>
              <a:buNone/>
            </a:pPr>
            <a:r>
              <a:rPr lang="tr-TR" dirty="0" smtClean="0">
                <a:latin typeface="Times New Roman" panose="02020603050405020304" pitchFamily="18" charset="0"/>
                <a:cs typeface="Times New Roman" panose="02020603050405020304" pitchFamily="18" charset="0"/>
              </a:rPr>
              <a:t>f</a:t>
            </a:r>
            <a:r>
              <a:rPr lang="tr-TR" dirty="0">
                <a:latin typeface="Times New Roman" panose="02020603050405020304" pitchFamily="18" charset="0"/>
                <a:cs typeface="Times New Roman" panose="02020603050405020304" pitchFamily="18" charset="0"/>
              </a:rPr>
              <a:t>) Gerektiğinde, merkez uzlaşma komisyonunu kurmak ve çalışmasını </a:t>
            </a:r>
            <a:r>
              <a:rPr lang="tr-TR" dirty="0" smtClean="0">
                <a:latin typeface="Times New Roman" panose="02020603050405020304" pitchFamily="18" charset="0"/>
                <a:cs typeface="Times New Roman" panose="02020603050405020304" pitchFamily="18" charset="0"/>
              </a:rPr>
              <a:t>sağlamak</a:t>
            </a:r>
            <a:r>
              <a:rPr lang="tr-TR" dirty="0">
                <a:latin typeface="Times New Roman" panose="02020603050405020304" pitchFamily="18" charset="0"/>
                <a:cs typeface="Times New Roman" panose="02020603050405020304" pitchFamily="18" charset="0"/>
              </a:rPr>
              <a:t>.</a:t>
            </a:r>
          </a:p>
          <a:p>
            <a:pPr marL="0" indent="0" algn="just">
              <a:lnSpc>
                <a:spcPct val="100000"/>
              </a:lnSpc>
              <a:buNone/>
            </a:pPr>
            <a:r>
              <a:rPr lang="tr-TR" dirty="0">
                <a:latin typeface="Times New Roman" panose="02020603050405020304" pitchFamily="18" charset="0"/>
                <a:cs typeface="Times New Roman" panose="02020603050405020304" pitchFamily="18" charset="0"/>
              </a:rPr>
              <a:t>g) İşçilerle ilgili disiplin işlemlerini yürütmek.</a:t>
            </a:r>
          </a:p>
          <a:p>
            <a:pPr marL="0" indent="0" algn="just">
              <a:lnSpc>
                <a:spcPct val="100000"/>
              </a:lnSpc>
              <a:buNone/>
            </a:pPr>
            <a:r>
              <a:rPr lang="tr-TR" dirty="0">
                <a:latin typeface="Times New Roman" panose="02020603050405020304" pitchFamily="18" charset="0"/>
                <a:cs typeface="Times New Roman" panose="02020603050405020304" pitchFamily="18" charset="0"/>
              </a:rPr>
              <a:t>ğ) İşçi sendikalarıyla ile ilgili işlemleri yürütmek.</a:t>
            </a:r>
          </a:p>
          <a:p>
            <a:pPr marL="0" indent="0" algn="just">
              <a:lnSpc>
                <a:spcPct val="100000"/>
              </a:lnSpc>
              <a:buNone/>
            </a:pPr>
            <a:r>
              <a:rPr lang="tr-TR" dirty="0">
                <a:latin typeface="Times New Roman" panose="02020603050405020304" pitchFamily="18" charset="0"/>
                <a:cs typeface="Times New Roman" panose="02020603050405020304" pitchFamily="18" charset="0"/>
              </a:rPr>
              <a:t>h) Bakanlık işyerlerinde çalışan işçiler için geliştirilen işçi maaş programının yetkilendirme ve yönetimini yürütmek.</a:t>
            </a:r>
          </a:p>
          <a:p>
            <a:pPr marL="0" indent="0" algn="just">
              <a:lnSpc>
                <a:spcPct val="100000"/>
              </a:lnSpc>
              <a:buNone/>
            </a:pPr>
            <a:r>
              <a:rPr lang="tr-TR" dirty="0">
                <a:latin typeface="Times New Roman" panose="02020603050405020304" pitchFamily="18" charset="0"/>
                <a:cs typeface="Times New Roman" panose="02020603050405020304" pitchFamily="18" charset="0"/>
              </a:rPr>
              <a:t>ı) Bakanlık işçi personelinin işlem dosyalarını düzenlemek ve muhafaza etmek,</a:t>
            </a:r>
          </a:p>
          <a:p>
            <a:pPr marL="0" indent="0" algn="just">
              <a:lnSpc>
                <a:spcPct val="100000"/>
              </a:lnSpc>
              <a:buNone/>
            </a:pPr>
            <a:r>
              <a:rPr lang="tr-TR" dirty="0">
                <a:latin typeface="Times New Roman" panose="02020603050405020304" pitchFamily="18" charset="0"/>
                <a:cs typeface="Times New Roman" panose="02020603050405020304" pitchFamily="18" charset="0"/>
              </a:rPr>
              <a:t>i) Genel Müdür tarafından verilen diğer görevleri yapmak.</a:t>
            </a:r>
            <a:endParaRPr lang="tr-TR" alt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1" y="0"/>
            <a:ext cx="1468582" cy="1462998"/>
          </a:xfrm>
          <a:prstGeom prst="rect">
            <a:avLst/>
          </a:prstGeom>
        </p:spPr>
      </p:pic>
    </p:spTree>
    <p:extLst>
      <p:ext uri="{BB962C8B-B14F-4D97-AF65-F5344CB8AC3E}">
        <p14:creationId xmlns:p14="http://schemas.microsoft.com/office/powerpoint/2010/main" val="1487747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07127"/>
            <a:ext cx="10367188" cy="4987637"/>
          </a:xfrm>
        </p:spPr>
        <p:txBody>
          <a:bodyPr>
            <a:normAutofit/>
          </a:bodyPr>
          <a:lstStyle/>
          <a:p>
            <a:pPr marL="0" indent="0" algn="just">
              <a:buNone/>
            </a:pPr>
            <a:r>
              <a:rPr lang="tr-TR" sz="3200" b="1" dirty="0">
                <a:latin typeface="Times New Roman" panose="02020603050405020304" pitchFamily="18" charset="0"/>
                <a:cs typeface="Times New Roman" panose="02020603050405020304" pitchFamily="18" charset="0"/>
              </a:rPr>
              <a:t>YILLIK ÜCRETLİ </a:t>
            </a:r>
            <a:r>
              <a:rPr lang="tr-TR" sz="3200" b="1" dirty="0" smtClean="0">
                <a:latin typeface="Times New Roman" panose="02020603050405020304" pitchFamily="18" charset="0"/>
                <a:cs typeface="Times New Roman" panose="02020603050405020304" pitchFamily="18" charset="0"/>
              </a:rPr>
              <a:t>İZİN</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ea typeface="Times New Roman" panose="02020603050405020304" pitchFamily="18" charset="0"/>
                <a:cs typeface="Times New Roman" panose="02020603050405020304" pitchFamily="18" charset="0"/>
              </a:rPr>
              <a:t>(ÖZ ORMAN İŞ)</a:t>
            </a:r>
          </a:p>
          <a:p>
            <a:pPr marL="0" indent="0" algn="just">
              <a:buNone/>
            </a:pPr>
            <a:r>
              <a:rPr lang="tr-TR" b="1" dirty="0" smtClean="0">
                <a:latin typeface="Times New Roman" panose="02020603050405020304" pitchFamily="18" charset="0"/>
                <a:cs typeface="Times New Roman" panose="02020603050405020304" pitchFamily="18" charset="0"/>
              </a:rPr>
              <a:t>	1- </a:t>
            </a:r>
            <a:r>
              <a:rPr lang="tr-TR" b="1" dirty="0">
                <a:latin typeface="Times New Roman" panose="02020603050405020304" pitchFamily="18" charset="0"/>
                <a:cs typeface="Times New Roman" panose="02020603050405020304" pitchFamily="18" charset="0"/>
              </a:rPr>
              <a:t>Daimî İşçiler:</a:t>
            </a:r>
            <a:endParaRPr lang="tr-TR" dirty="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Hizmet </a:t>
            </a:r>
            <a:r>
              <a:rPr lang="tr-TR" dirty="0">
                <a:latin typeface="Times New Roman" panose="02020603050405020304" pitchFamily="18" charset="0"/>
                <a:cs typeface="Times New Roman" panose="02020603050405020304" pitchFamily="18" charset="0"/>
              </a:rPr>
              <a:t>Süresi;</a:t>
            </a:r>
          </a:p>
          <a:p>
            <a:pPr marL="0" indent="0" algn="just">
              <a:buNone/>
            </a:pPr>
            <a:r>
              <a:rPr lang="tr-TR" dirty="0" smtClean="0">
                <a:latin typeface="Times New Roman" panose="02020603050405020304" pitchFamily="18" charset="0"/>
                <a:cs typeface="Times New Roman" panose="02020603050405020304" pitchFamily="18" charset="0"/>
              </a:rPr>
              <a:t>	a</a:t>
            </a:r>
            <a:r>
              <a:rPr lang="tr-TR" dirty="0">
                <a:latin typeface="Times New Roman" panose="02020603050405020304" pitchFamily="18" charset="0"/>
                <a:cs typeface="Times New Roman" panose="02020603050405020304" pitchFamily="18" charset="0"/>
              </a:rPr>
              <a:t>)  Bir yıldan 5 yıla kadar (5 yıl dâhil) olanlara 25 iş günü</a:t>
            </a:r>
          </a:p>
          <a:p>
            <a:pPr marL="0" indent="0" algn="just">
              <a:buNone/>
            </a:pPr>
            <a:r>
              <a:rPr lang="tr-TR" dirty="0" smtClean="0">
                <a:latin typeface="Times New Roman" panose="02020603050405020304" pitchFamily="18" charset="0"/>
                <a:cs typeface="Times New Roman" panose="02020603050405020304" pitchFamily="18" charset="0"/>
              </a:rPr>
              <a:t>	b</a:t>
            </a:r>
            <a:r>
              <a:rPr lang="tr-TR" dirty="0">
                <a:latin typeface="Times New Roman" panose="02020603050405020304" pitchFamily="18" charset="0"/>
                <a:cs typeface="Times New Roman" panose="02020603050405020304" pitchFamily="18" charset="0"/>
              </a:rPr>
              <a:t>)  5 yıldan fazla olanlara 30 işgünü, ücretli izin verilir.</a:t>
            </a:r>
          </a:p>
          <a:p>
            <a:pPr marL="0" indent="0" algn="just">
              <a:buNone/>
            </a:pPr>
            <a:r>
              <a:rPr lang="tr-TR" b="1" dirty="0" smtClean="0">
                <a:latin typeface="Times New Roman" panose="02020603050405020304" pitchFamily="18" charset="0"/>
                <a:cs typeface="Times New Roman" panose="02020603050405020304" pitchFamily="18" charset="0"/>
              </a:rPr>
              <a:t>	</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533781" cy="1527948"/>
          </a:xfrm>
          <a:prstGeom prst="rect">
            <a:avLst/>
          </a:prstGeom>
        </p:spPr>
      </p:pic>
    </p:spTree>
    <p:extLst>
      <p:ext uri="{BB962C8B-B14F-4D97-AF65-F5344CB8AC3E}">
        <p14:creationId xmlns:p14="http://schemas.microsoft.com/office/powerpoint/2010/main" val="25146978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570183"/>
            <a:ext cx="10367188" cy="5089234"/>
          </a:xfrm>
        </p:spPr>
        <p:txBody>
          <a:bodyPr>
            <a:normAutofit lnSpcReduction="10000"/>
          </a:bodyPr>
          <a:lstStyle/>
          <a:p>
            <a:pPr algn="just">
              <a:buFont typeface="Wingdings" panose="05000000000000000000" pitchFamily="2" charset="2"/>
              <a:buChar char="Ø"/>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Geçici işçiler için </a:t>
            </a:r>
            <a:r>
              <a:rPr lang="tr-TR" dirty="0" smtClean="0">
                <a:latin typeface="Times New Roman" panose="02020603050405020304" pitchFamily="18" charset="0"/>
                <a:cs typeface="Times New Roman" panose="02020603050405020304" pitchFamily="18" charset="0"/>
              </a:rPr>
              <a:t>Bir </a:t>
            </a:r>
            <a:r>
              <a:rPr lang="tr-TR" dirty="0">
                <a:latin typeface="Times New Roman" panose="02020603050405020304" pitchFamily="18" charset="0"/>
                <a:cs typeface="Times New Roman" panose="02020603050405020304" pitchFamily="18" charset="0"/>
              </a:rPr>
              <a:t>tam yıl içinde 170 günden fazla bir yıldan az süreyle çalışan geçici işçilere </a:t>
            </a:r>
            <a:r>
              <a:rPr lang="tr-TR" dirty="0" smtClean="0">
                <a:latin typeface="Times New Roman" panose="02020603050405020304" pitchFamily="18" charset="0"/>
                <a:cs typeface="Times New Roman" panose="02020603050405020304" pitchFamily="18" charset="0"/>
              </a:rPr>
              <a:t>12 gün </a:t>
            </a:r>
            <a:r>
              <a:rPr lang="tr-TR" dirty="0">
                <a:latin typeface="Times New Roman" panose="02020603050405020304" pitchFamily="18" charset="0"/>
                <a:cs typeface="Times New Roman" panose="02020603050405020304" pitchFamily="18" charset="0"/>
              </a:rPr>
              <a:t>ücretli izin verilir</a:t>
            </a:r>
            <a:r>
              <a:rPr lang="tr-TR" dirty="0" smtClean="0">
                <a:latin typeface="Times New Roman" panose="02020603050405020304" pitchFamily="18" charset="0"/>
                <a:cs typeface="Times New Roman" panose="02020603050405020304" pitchFamily="18" charset="0"/>
              </a:rPr>
              <a:t>. Ancak 170 günden fazla çalışılan her ay için bu izin (1) bir gün arttırılarak uygulanır. </a:t>
            </a:r>
            <a:endParaRPr lang="tr-TR"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	Öz </a:t>
            </a:r>
            <a:r>
              <a:rPr lang="tr-TR" b="1" dirty="0">
                <a:latin typeface="Times New Roman" panose="02020603050405020304" pitchFamily="18" charset="0"/>
                <a:ea typeface="Times New Roman" panose="02020603050405020304" pitchFamily="18" charset="0"/>
                <a:cs typeface="Times New Roman" panose="02020603050405020304" pitchFamily="18" charset="0"/>
              </a:rPr>
              <a:t>Orman İş Sendikasının taraf olduğu işyerlerinde</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takvim yılı içinde en az 170 gün çalışan mevsimlik işçilere 01.01.2010 tarihinde sonra 12 işgünü izin verilir. Şu kadar ki, bu toplu iş sözleşmesi kapsamına giren işyerlerinde fiilen 5 yıl veya daha fazla süreyle çalışmış olan işçilere bu izin 18 işgünü olarak verilir. Ancak bu izin süreleri bir takvim yılı içinde 170 günden fazla çalışılan mevsimlik işçilere ilave çalışılan her ay için (2) bir gün arttırılarak uygulanır ve her ne şekilde olursa olsun 25 iş gününü </a:t>
            </a:r>
            <a:r>
              <a:rPr lang="tr-TR" dirty="0" smtClean="0">
                <a:latin typeface="Times New Roman" panose="02020603050405020304" pitchFamily="18" charset="0"/>
                <a:cs typeface="Times New Roman" panose="02020603050405020304" pitchFamily="18" charset="0"/>
              </a:rPr>
              <a:t>geçemez</a:t>
            </a:r>
            <a:r>
              <a:rPr lang="tr-TR" b="1"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496695" cy="1491004"/>
          </a:xfrm>
          <a:prstGeom prst="rect">
            <a:avLst/>
          </a:prstGeom>
        </p:spPr>
      </p:pic>
    </p:spTree>
    <p:extLst>
      <p:ext uri="{BB962C8B-B14F-4D97-AF65-F5344CB8AC3E}">
        <p14:creationId xmlns:p14="http://schemas.microsoft.com/office/powerpoint/2010/main" val="21470810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07127"/>
            <a:ext cx="10367188" cy="4987637"/>
          </a:xfrm>
        </p:spPr>
        <p:txBody>
          <a:bodyPr>
            <a:normAutofit/>
          </a:bodyPr>
          <a:lstStyle/>
          <a:p>
            <a:pPr algn="just">
              <a:buFont typeface="Wingdings" panose="05000000000000000000" pitchFamily="2" charset="2"/>
              <a:buChar char="Ø"/>
            </a:pPr>
            <a:r>
              <a:rPr lang="tr-TR" dirty="0" smtClean="0"/>
              <a:t>	</a:t>
            </a:r>
            <a:r>
              <a:rPr lang="tr-TR" sz="3000" dirty="0" smtClean="0">
                <a:latin typeface="Times New Roman" panose="02020603050405020304" pitchFamily="18" charset="0"/>
                <a:cs typeface="Times New Roman" panose="02020603050405020304" pitchFamily="18" charset="0"/>
              </a:rPr>
              <a:t>Bu </a:t>
            </a:r>
            <a:r>
              <a:rPr lang="tr-TR" sz="3000" dirty="0">
                <a:latin typeface="Times New Roman" panose="02020603050405020304" pitchFamily="18" charset="0"/>
                <a:cs typeface="Times New Roman" panose="02020603050405020304" pitchFamily="18" charset="0"/>
              </a:rPr>
              <a:t>izin süresi ücret ve sosyal hakların ödenmesinde hizmet sürelerinin hesabında çalışılmış günler gibi değerlendirilir</a:t>
            </a:r>
            <a:r>
              <a:rPr lang="tr-TR" sz="30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tr-TR" sz="3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Yıllık </a:t>
            </a:r>
            <a:r>
              <a:rPr lang="tr-TR" sz="3000" dirty="0">
                <a:latin typeface="Times New Roman" panose="02020603050405020304" pitchFamily="18" charset="0"/>
                <a:cs typeface="Times New Roman" panose="02020603050405020304" pitchFamily="18" charset="0"/>
              </a:rPr>
              <a:t>ücretli izin süresinin hesabında Cumartesi günleri iş günü sayılır. Yıllık ücretli izin günlerinin hesabında izin süresine rastlayan Ulusal Bayram, Hafta Tatili ve Genel Tatil Günleri izin süresinden sayılmaz. </a:t>
            </a:r>
            <a:endParaRPr lang="tr-TR" sz="3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3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000" dirty="0" smtClean="0">
                <a:latin typeface="Times New Roman" panose="02020603050405020304" pitchFamily="18" charset="0"/>
                <a:cs typeface="Times New Roman" panose="02020603050405020304" pitchFamily="18" charset="0"/>
              </a:rPr>
              <a:t>	İşçi </a:t>
            </a:r>
            <a:r>
              <a:rPr lang="tr-TR" sz="3000" dirty="0">
                <a:latin typeface="Times New Roman" panose="02020603050405020304" pitchFamily="18" charset="0"/>
                <a:cs typeface="Times New Roman" panose="02020603050405020304" pitchFamily="18" charset="0"/>
              </a:rPr>
              <a:t>sayısı 100’den fazla olan işyerlerinde “Yıllık ücretli izin” yönetmeliğine uygun olarak izin kurulu oluşturulur.</a:t>
            </a:r>
            <a:endParaRPr lang="tr-TR" sz="3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533781" cy="1527948"/>
          </a:xfrm>
          <a:prstGeom prst="rect">
            <a:avLst/>
          </a:prstGeom>
        </p:spPr>
      </p:pic>
    </p:spTree>
    <p:extLst>
      <p:ext uri="{BB962C8B-B14F-4D97-AF65-F5344CB8AC3E}">
        <p14:creationId xmlns:p14="http://schemas.microsoft.com/office/powerpoint/2010/main" val="13471100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62545"/>
            <a:ext cx="10367188" cy="5126182"/>
          </a:xfrm>
        </p:spPr>
        <p:txBody>
          <a:bodyPr>
            <a:normAutofit fontScale="85000" lnSpcReduction="20000"/>
          </a:bodyPr>
          <a:lstStyle/>
          <a:p>
            <a:pPr marL="0" indent="0" algn="just">
              <a:buNone/>
            </a:pPr>
            <a:r>
              <a:rPr lang="tr-TR" b="1" dirty="0">
                <a:latin typeface="Times New Roman" panose="02020603050405020304" pitchFamily="18" charset="0"/>
                <a:cs typeface="Times New Roman" panose="02020603050405020304" pitchFamily="18" charset="0"/>
              </a:rPr>
              <a:t>ÜCRETLİ MAZERET </a:t>
            </a:r>
            <a:r>
              <a:rPr lang="tr-TR" b="1" dirty="0" smtClean="0">
                <a:latin typeface="Times New Roman" panose="02020603050405020304" pitchFamily="18" charset="0"/>
                <a:cs typeface="Times New Roman" panose="02020603050405020304" pitchFamily="18" charset="0"/>
              </a:rPr>
              <a:t>İZNİ (TARIM İŞ)</a:t>
            </a:r>
            <a:endParaRPr lang="tr-TR" dirty="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Hastalık veya herhangi bir haklı mazeret nedeniyle işe gelmeyecek olanlar iş zamanından önce amirlerini haberdar ederler. Olağanüstü hallerde önceden haber vermeyenler ilk fırsatta amirlerine gelmeme nedenini duyurmaya mecburdurlar. Bu hallerde mazeretlerini işe geldikten sonra bizzat yazılı olarak bildirmek koşuluyla, en fazla 2 defa tekerrüründe mazeret izninden düşülecektir.</a:t>
            </a:r>
          </a:p>
          <a:p>
            <a:pPr marL="0" indent="0" algn="just">
              <a:buNone/>
            </a:pPr>
            <a:r>
              <a:rPr lang="tr-TR" sz="3200" b="1" dirty="0" smtClean="0">
                <a:latin typeface="Times New Roman" panose="02020603050405020304" pitchFamily="18" charset="0"/>
                <a:cs typeface="Times New Roman" panose="02020603050405020304" pitchFamily="18" charset="0"/>
              </a:rPr>
              <a:t>	b-</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İşçilere resmi dairelerdeki işlerini, diğer şahsi ve ailevi işlerini takip etmeleri, Kanunen bakmakla yükümlü olduğu hasta yakınları için mazeretlerini beyanları halinde belgelemek kaydıyla ayda bir işgünü ücretli mazeret izni verilir. Ancak, bu izinler yılda 8 işgününü geçemez. Bu izinler günlük olduğu gibi yarım günlük olarak da kullanılabilir. Bu izni, doktor raporuna istinaden işçinin birinci derece hasta yakınlarına refakat amacıyla, kullanılmayan mazeret iznine 8 gün ilave edilerek bir defada kullanılması, işverenin uygun görmesine bağlıdır</a:t>
            </a:r>
            <a:r>
              <a:rPr lang="tr-TR" sz="3200"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	</a:t>
            </a: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534796" cy="1528960"/>
          </a:xfrm>
          <a:prstGeom prst="rect">
            <a:avLst/>
          </a:prstGeom>
        </p:spPr>
      </p:pic>
    </p:spTree>
    <p:extLst>
      <p:ext uri="{BB962C8B-B14F-4D97-AF65-F5344CB8AC3E}">
        <p14:creationId xmlns:p14="http://schemas.microsoft.com/office/powerpoint/2010/main" val="2416961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727199"/>
            <a:ext cx="10367188" cy="4978401"/>
          </a:xfrm>
        </p:spPr>
        <p:txBody>
          <a:bodyPr>
            <a:normAutofit/>
          </a:bodyPr>
          <a:lstStyle/>
          <a:p>
            <a:pPr marL="0" indent="0" algn="just">
              <a:buNone/>
            </a:pPr>
            <a:r>
              <a:rPr lang="tr-TR" b="1" dirty="0">
                <a:latin typeface="Times New Roman" panose="02020603050405020304" pitchFamily="18" charset="0"/>
                <a:cs typeface="Times New Roman" panose="02020603050405020304" pitchFamily="18" charset="0"/>
              </a:rPr>
              <a:t>ÜCRETLİ MAZERET </a:t>
            </a:r>
            <a:r>
              <a:rPr lang="tr-TR" b="1" dirty="0" smtClean="0">
                <a:latin typeface="Times New Roman" panose="02020603050405020304" pitchFamily="18" charset="0"/>
                <a:cs typeface="Times New Roman" panose="02020603050405020304" pitchFamily="18" charset="0"/>
              </a:rPr>
              <a:t>İZNİ (ÖZ ORMAN İŞ)</a:t>
            </a:r>
          </a:p>
          <a:p>
            <a:pPr marL="0" indent="0" algn="just">
              <a:buNone/>
            </a:pPr>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İşçinin </a:t>
            </a:r>
            <a:r>
              <a:rPr lang="tr-TR" dirty="0">
                <a:latin typeface="Times New Roman" panose="02020603050405020304" pitchFamily="18" charset="0"/>
                <a:cs typeface="Times New Roman" panose="02020603050405020304" pitchFamily="18" charset="0"/>
              </a:rPr>
              <a:t>mazeretini beyan etmesi ve belgelemesi kaydıyla ayda bir gün ücretli mazeret izni verilir. Şu kadar ki, ücretli mazeret izni bir yılda 6 günü geçmez. İşçi isterse bu günlük izni ikiye bölerek yarım gün olarak da kullanabilir.</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 </a:t>
            </a:r>
            <a:r>
              <a:rPr lang="tr-TR" dirty="0">
                <a:latin typeface="Times New Roman" panose="02020603050405020304" pitchFamily="18" charset="0"/>
                <a:cs typeface="Times New Roman" panose="02020603050405020304" pitchFamily="18" charset="0"/>
              </a:rPr>
              <a:t>günlük izne ayrılmadan evvel izin formunu doldurarak işveren vekiline imzalatmak mecburiyetindedir</a:t>
            </a:r>
            <a:r>
              <a:rPr lang="tr-TR" dirty="0" smtClean="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Yıllık İzni olan işçi mazeret izninden yararlanabilir.</a:t>
            </a:r>
            <a:endParaRPr lang="tr-TR" b="1"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589410" cy="1583366"/>
          </a:xfrm>
          <a:prstGeom prst="rect">
            <a:avLst/>
          </a:prstGeom>
        </p:spPr>
      </p:pic>
    </p:spTree>
    <p:extLst>
      <p:ext uri="{BB962C8B-B14F-4D97-AF65-F5344CB8AC3E}">
        <p14:creationId xmlns:p14="http://schemas.microsoft.com/office/powerpoint/2010/main" val="36288118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5019895"/>
          </a:xfrm>
        </p:spPr>
        <p:txBody>
          <a:bodyPr>
            <a:normAutofit/>
          </a:bodyPr>
          <a:lstStyle/>
          <a:p>
            <a:pPr marL="0" indent="0" algn="just">
              <a:buNone/>
            </a:pPr>
            <a:r>
              <a:rPr lang="tr-TR" b="1" dirty="0">
                <a:latin typeface="Times New Roman" panose="02020603050405020304" pitchFamily="18" charset="0"/>
                <a:cs typeface="Times New Roman" panose="02020603050405020304" pitchFamily="18" charset="0"/>
              </a:rPr>
              <a:t>FEVKALADE GÜNLERDE ÜCRETLİ </a:t>
            </a:r>
            <a:r>
              <a:rPr lang="tr-TR" b="1" dirty="0" smtClean="0">
                <a:latin typeface="Times New Roman" panose="02020603050405020304" pitchFamily="18" charset="0"/>
                <a:cs typeface="Times New Roman" panose="02020603050405020304" pitchFamily="18" charset="0"/>
              </a:rPr>
              <a:t>İZİN</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İşçinin </a:t>
            </a:r>
            <a:r>
              <a:rPr lang="tr-TR" dirty="0">
                <a:latin typeface="Times New Roman" panose="02020603050405020304" pitchFamily="18" charset="0"/>
                <a:cs typeface="Times New Roman" panose="02020603050405020304" pitchFamily="18" charset="0"/>
              </a:rPr>
              <a:t>eşinin doğum yapması halinde (5) gün,</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İşçinin </a:t>
            </a:r>
            <a:r>
              <a:rPr lang="tr-TR" dirty="0">
                <a:latin typeface="Times New Roman" panose="02020603050405020304" pitchFamily="18" charset="0"/>
                <a:cs typeface="Times New Roman" panose="02020603050405020304" pitchFamily="18" charset="0"/>
              </a:rPr>
              <a:t>eşinin, çocuklarının, kardeş, ana ve babasının ile Kayınvalide veya Kayınbabasının ölümü halinde (4) gün</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ea typeface="Times New Roman" panose="02020603050405020304" pitchFamily="18" charset="0"/>
                <a:cs typeface="Times New Roman" panose="02020603050405020304" pitchFamily="18" charset="0"/>
              </a:rPr>
              <a:t> Öz Orman İş Sendikasının taraf olduğu işyerlerinde; </a:t>
            </a:r>
            <a:r>
              <a:rPr lang="tr-TR" b="1" dirty="0">
                <a:latin typeface="Times New Roman" panose="02020603050405020304" pitchFamily="18" charset="0"/>
                <a:cs typeface="Times New Roman" panose="02020603050405020304" pitchFamily="18" charset="0"/>
              </a:rPr>
              <a:t>Kayınvalide veya Kayınbabasının ölümü halinde </a:t>
            </a:r>
            <a:r>
              <a:rPr lang="tr-TR" b="1" dirty="0" smtClean="0">
                <a:latin typeface="Times New Roman" panose="02020603050405020304" pitchFamily="18" charset="0"/>
                <a:cs typeface="Times New Roman" panose="02020603050405020304" pitchFamily="18" charset="0"/>
              </a:rPr>
              <a:t>(2) </a:t>
            </a:r>
            <a:r>
              <a:rPr lang="tr-TR" b="1" dirty="0">
                <a:latin typeface="Times New Roman" panose="02020603050405020304" pitchFamily="18" charset="0"/>
                <a:cs typeface="Times New Roman" panose="02020603050405020304" pitchFamily="18" charset="0"/>
              </a:rPr>
              <a:t>gün</a:t>
            </a:r>
            <a:r>
              <a:rPr lang="tr-TR" altLang="tr-TR" b="1"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İşçinin </a:t>
            </a:r>
            <a:r>
              <a:rPr lang="tr-TR" dirty="0">
                <a:latin typeface="Times New Roman" panose="02020603050405020304" pitchFamily="18" charset="0"/>
                <a:cs typeface="Times New Roman" panose="02020603050405020304" pitchFamily="18" charset="0"/>
              </a:rPr>
              <a:t>evlenmesi </a:t>
            </a:r>
            <a:r>
              <a:rPr lang="tr-TR" dirty="0" smtClean="0">
                <a:latin typeface="Times New Roman" panose="02020603050405020304" pitchFamily="18" charset="0"/>
                <a:cs typeface="Times New Roman" panose="02020603050405020304" pitchFamily="18" charset="0"/>
              </a:rPr>
              <a:t>halinde veya evlat edinmesi halinde (5) </a:t>
            </a:r>
            <a:r>
              <a:rPr lang="tr-TR" dirty="0">
                <a:latin typeface="Times New Roman" panose="02020603050405020304" pitchFamily="18" charset="0"/>
                <a:cs typeface="Times New Roman" panose="02020603050405020304" pitchFamily="18" charset="0"/>
              </a:rPr>
              <a:t>gün</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ea typeface="Times New Roman" panose="02020603050405020304" pitchFamily="18" charset="0"/>
                <a:cs typeface="Times New Roman" panose="02020603050405020304" pitchFamily="18" charset="0"/>
              </a:rPr>
              <a:t> Öz Orman İş Sendikasının taraf olduğu işyerlerinde</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İşçinin evlenmesi halinde </a:t>
            </a:r>
            <a:r>
              <a:rPr lang="tr-TR" b="1" dirty="0" smtClean="0">
                <a:latin typeface="Times New Roman" panose="02020603050405020304" pitchFamily="18" charset="0"/>
                <a:cs typeface="Times New Roman" panose="02020603050405020304" pitchFamily="18" charset="0"/>
              </a:rPr>
              <a:t>(5) gün, çocuğunun evlenmesi hainde (2) gün</a:t>
            </a: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800947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5019895"/>
          </a:xfrm>
        </p:spPr>
        <p:txBody>
          <a:bodyPr>
            <a:normAutofit/>
          </a:bodyPr>
          <a:lstStyle/>
          <a:p>
            <a:pPr marL="0" indent="0" algn="just">
              <a:buNone/>
            </a:pPr>
            <a:r>
              <a:rPr lang="tr-TR" b="1" dirty="0">
                <a:latin typeface="Times New Roman" panose="02020603050405020304" pitchFamily="18" charset="0"/>
                <a:cs typeface="Times New Roman" panose="02020603050405020304" pitchFamily="18" charset="0"/>
              </a:rPr>
              <a:t>FEVKALADE GÜNLERDE ÜCRETLİ </a:t>
            </a:r>
            <a:r>
              <a:rPr lang="tr-TR" b="1" dirty="0" smtClean="0">
                <a:latin typeface="Times New Roman" panose="02020603050405020304" pitchFamily="18" charset="0"/>
                <a:cs typeface="Times New Roman" panose="02020603050405020304" pitchFamily="18" charset="0"/>
              </a:rPr>
              <a:t>İZİN</a:t>
            </a:r>
          </a:p>
          <a:p>
            <a:pPr marL="0" indent="0" algn="just">
              <a:buNone/>
            </a:pPr>
            <a:endParaRPr lang="tr-TR"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İşçinin anne ve babasının, yangın, su baskını, zelzele gibi doğal afetlere maruz kalması halinde (7) gün, ücretli mazeret izni verilir.</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İşçilerin </a:t>
            </a:r>
            <a:r>
              <a:rPr lang="tr-TR" dirty="0">
                <a:latin typeface="Times New Roman" panose="02020603050405020304" pitchFamily="18" charset="0"/>
                <a:cs typeface="Times New Roman" panose="02020603050405020304" pitchFamily="18" charset="0"/>
              </a:rPr>
              <a:t>ücretli mazeret izinlerini kullanabilmeleri için mazeretlerini yazılı olarak işveren vekiline bildirmeleri esastır.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7532607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676469"/>
            <a:ext cx="10367188" cy="4973713"/>
          </a:xfrm>
        </p:spPr>
        <p:txBody>
          <a:bodyPr>
            <a:normAutofit fontScale="92500" lnSpcReduction="10000"/>
          </a:bodyPr>
          <a:lstStyle/>
          <a:p>
            <a:pPr marL="0" indent="0" algn="just">
              <a:buNone/>
            </a:pPr>
            <a:r>
              <a:rPr lang="tr-TR" b="1" dirty="0">
                <a:latin typeface="Times New Roman" panose="02020603050405020304" pitchFamily="18" charset="0"/>
                <a:cs typeface="Times New Roman" panose="02020603050405020304" pitchFamily="18" charset="0"/>
              </a:rPr>
              <a:t>ÜCRETSİZ MAZERET </a:t>
            </a:r>
            <a:r>
              <a:rPr lang="tr-TR" b="1" dirty="0" smtClean="0">
                <a:latin typeface="Times New Roman" panose="02020603050405020304" pitchFamily="18" charset="0"/>
                <a:cs typeface="Times New Roman" panose="02020603050405020304" pitchFamily="18" charset="0"/>
              </a:rPr>
              <a:t>İZNİ (TARIM İŞ)</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altLang="tr-TR" dirty="0" smtClean="0">
                <a:latin typeface="Times New Roman" panose="02020603050405020304" pitchFamily="18" charset="0"/>
                <a:cs typeface="Times New Roman" panose="02020603050405020304" pitchFamily="18" charset="0"/>
              </a:rPr>
              <a:t>	İşçilere </a:t>
            </a:r>
            <a:r>
              <a:rPr lang="tr-TR" altLang="tr-TR" dirty="0">
                <a:latin typeface="Times New Roman" panose="02020603050405020304" pitchFamily="18" charset="0"/>
                <a:cs typeface="Times New Roman" panose="02020603050405020304" pitchFamily="18" charset="0"/>
              </a:rPr>
              <a:t>talepleri halinde, iş mevsimi dışında veya müessese işlerini aksatmayacak şekilde ücretsiz izin verilebilir. Bu izin yılda 90 günü geçemez</a:t>
            </a:r>
            <a:r>
              <a:rPr lang="tr-TR" alt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Herhangi bir kamu görevi nedeniyle eşleri yurtdışında görevlendirilen işçilerin talep etmeleri ve işverenin uygun görmesi halinde görev süresini geçmemek kaydıyla bu süre (görev süresi bitimine </a:t>
            </a:r>
            <a:r>
              <a:rPr lang="tr-TR" dirty="0" err="1">
                <a:latin typeface="Times New Roman" panose="02020603050405020304" pitchFamily="18" charset="0"/>
                <a:cs typeface="Times New Roman" panose="02020603050405020304" pitchFamily="18" charset="0"/>
              </a:rPr>
              <a:t>onbeş</a:t>
            </a:r>
            <a:r>
              <a:rPr lang="tr-TR" dirty="0">
                <a:latin typeface="Times New Roman" panose="02020603050405020304" pitchFamily="18" charset="0"/>
                <a:cs typeface="Times New Roman" panose="02020603050405020304" pitchFamily="18" charset="0"/>
              </a:rPr>
              <a:t> günlük yol süresi eklenerek) artırılabilir. </a:t>
            </a:r>
            <a:endParaRPr lang="tr-TR" altLang="tr-TR" dirty="0" smtClean="0">
              <a:latin typeface="Times New Roman" panose="02020603050405020304" pitchFamily="18" charset="0"/>
              <a:cs typeface="Times New Roman" panose="02020603050405020304" pitchFamily="18" charset="0"/>
            </a:endParaRPr>
          </a:p>
          <a:p>
            <a:pPr marL="0" indent="0" algn="just">
              <a:buNone/>
            </a:pPr>
            <a:r>
              <a:rPr lang="tr-TR" alt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ea typeface="Times New Roman" panose="02020603050405020304" pitchFamily="18" charset="0"/>
                <a:cs typeface="Times New Roman" panose="02020603050405020304" pitchFamily="18" charset="0"/>
              </a:rPr>
              <a:t> Öz Orman İş Sendikasının taraf olduğu işyerlerinde; </a:t>
            </a:r>
            <a:r>
              <a:rPr lang="tr-TR" altLang="tr-TR" b="1" dirty="0">
                <a:latin typeface="Times New Roman" panose="02020603050405020304" pitchFamily="18" charset="0"/>
                <a:ea typeface="Times New Roman" panose="02020603050405020304" pitchFamily="18" charset="0"/>
                <a:cs typeface="Times New Roman" panose="02020603050405020304" pitchFamily="18" charset="0"/>
              </a:rPr>
              <a:t>Bu izin işverenin takdiri ile 90 gün daha </a:t>
            </a:r>
            <a:r>
              <a:rPr lang="tr-TR" altLang="tr-TR" b="1" dirty="0" smtClean="0">
                <a:latin typeface="Times New Roman" panose="02020603050405020304" pitchFamily="18" charset="0"/>
                <a:ea typeface="Times New Roman" panose="02020603050405020304" pitchFamily="18" charset="0"/>
                <a:cs typeface="Times New Roman" panose="02020603050405020304" pitchFamily="18" charset="0"/>
              </a:rPr>
              <a:t>uzatılabilir.</a:t>
            </a:r>
            <a:r>
              <a:rPr lang="tr-TR" b="1" dirty="0">
                <a:latin typeface="Times New Roman" panose="02020603050405020304" pitchFamily="18" charset="0"/>
                <a:ea typeface="Times New Roman" panose="02020603050405020304" pitchFamily="18" charset="0"/>
                <a:cs typeface="Times New Roman" panose="02020603050405020304" pitchFamily="18" charset="0"/>
              </a:rPr>
              <a:t>	</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İzin </a:t>
            </a:r>
            <a:r>
              <a:rPr lang="tr-TR" dirty="0">
                <a:latin typeface="Times New Roman" panose="02020603050405020304" pitchFamily="18" charset="0"/>
                <a:cs typeface="Times New Roman" panose="02020603050405020304" pitchFamily="18" charset="0"/>
              </a:rPr>
              <a:t>tecavüzlerinde mazeretsiz işe gelmemenin gerektirdiği cezai hükümler uygulanır</a:t>
            </a:r>
            <a:r>
              <a:rPr lang="tr-TR" dirty="0" smtClean="0">
                <a:latin typeface="Times New Roman" panose="02020603050405020304" pitchFamily="18" charset="0"/>
                <a:cs typeface="Times New Roman" panose="02020603050405020304" pitchFamily="18" charset="0"/>
              </a:rPr>
              <a:t>.</a:t>
            </a:r>
          </a:p>
          <a:p>
            <a:pPr marL="0" indent="0" algn="just">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ea typeface="Times New Roman" panose="02020603050405020304" pitchFamily="18" charset="0"/>
                <a:cs typeface="Times New Roman" panose="02020603050405020304" pitchFamily="18" charset="0"/>
              </a:rPr>
              <a:t>Geçici işçilerin ücretsiz mazeret izninden yararlanması madde metni doğrultusunda mümkün değildir.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4" y="79179"/>
            <a:ext cx="1533780" cy="1527948"/>
          </a:xfrm>
          <a:prstGeom prst="rect">
            <a:avLst/>
          </a:prstGeom>
        </p:spPr>
      </p:pic>
    </p:spTree>
    <p:extLst>
      <p:ext uri="{BB962C8B-B14F-4D97-AF65-F5344CB8AC3E}">
        <p14:creationId xmlns:p14="http://schemas.microsoft.com/office/powerpoint/2010/main" val="35489557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7600" y="1676469"/>
            <a:ext cx="10815781" cy="4982950"/>
          </a:xfrm>
        </p:spPr>
        <p:txBody>
          <a:bodyPr>
            <a:noAutofit/>
          </a:bodyPr>
          <a:lstStyle/>
          <a:p>
            <a:pPr marL="0" indent="0">
              <a:buNone/>
            </a:pPr>
            <a:r>
              <a:rPr lang="tr-TR" sz="2300" b="1" dirty="0">
                <a:latin typeface="Times New Roman" panose="02020603050405020304" pitchFamily="18" charset="0"/>
                <a:cs typeface="Times New Roman" panose="02020603050405020304" pitchFamily="18" charset="0"/>
              </a:rPr>
              <a:t>DİSİPLİN KURULUNUN </a:t>
            </a:r>
            <a:r>
              <a:rPr lang="tr-TR" sz="2300" b="1" dirty="0" smtClean="0">
                <a:latin typeface="Times New Roman" panose="02020603050405020304" pitchFamily="18" charset="0"/>
                <a:cs typeface="Times New Roman" panose="02020603050405020304" pitchFamily="18" charset="0"/>
              </a:rPr>
              <a:t>TEŞKİLİ, GÖREVLERİ VE DİSİPİLİN İLE İLGİLİ ESASLAR</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Disiplin </a:t>
            </a:r>
            <a:r>
              <a:rPr lang="tr-TR" dirty="0">
                <a:latin typeface="Times New Roman" panose="02020603050405020304" pitchFamily="18" charset="0"/>
                <a:cs typeface="Times New Roman" panose="02020603050405020304" pitchFamily="18" charset="0"/>
              </a:rPr>
              <a:t>cezasını gerektiren bir fiilin işlenmesi halinde, gerekli tahkikat olayın oluşumundan ve öğrenildiği tarihten itibaren 6 işgünü içinde olaya el konulur. Evrakları tekâmül ettirilir ve dosya disiplin kuruluna gönderilir. Disiplin kurulu 10 işgünü içinde kararını verir.</a:t>
            </a:r>
          </a:p>
          <a:p>
            <a:pPr>
              <a:lnSpc>
                <a:spcPct val="120000"/>
              </a:lnSpc>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Disiplin </a:t>
            </a:r>
            <a:r>
              <a:rPr lang="tr-TR" dirty="0" smtClean="0">
                <a:latin typeface="Times New Roman" panose="02020603050405020304" pitchFamily="18" charset="0"/>
                <a:cs typeface="Times New Roman" panose="02020603050405020304" pitchFamily="18" charset="0"/>
              </a:rPr>
              <a:t>Kurulu; işyerinde, </a:t>
            </a:r>
            <a:r>
              <a:rPr lang="tr-TR" dirty="0">
                <a:latin typeface="Times New Roman" panose="02020603050405020304" pitchFamily="18" charset="0"/>
                <a:cs typeface="Times New Roman" panose="02020603050405020304" pitchFamily="18" charset="0"/>
              </a:rPr>
              <a:t>işveren veya işveren vekilince, birisi başkan olmak üzere seçilen iki ve sendikaca seçilecek iki üyeden, toplam 4 </a:t>
            </a:r>
            <a:r>
              <a:rPr lang="tr-TR" dirty="0" smtClean="0">
                <a:latin typeface="Times New Roman" panose="02020603050405020304" pitchFamily="18" charset="0"/>
                <a:cs typeface="Times New Roman" panose="02020603050405020304" pitchFamily="18" charset="0"/>
              </a:rPr>
              <a:t>kişiden teşkil </a:t>
            </a:r>
            <a:r>
              <a:rPr lang="tr-TR" dirty="0">
                <a:latin typeface="Times New Roman" panose="02020603050405020304" pitchFamily="18" charset="0"/>
                <a:cs typeface="Times New Roman" panose="02020603050405020304" pitchFamily="18" charset="0"/>
              </a:rPr>
              <a:t>edilir.  </a:t>
            </a: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751973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92500" lnSpcReduction="10000"/>
          </a:bodyPr>
          <a:lstStyle/>
          <a:p>
            <a:pPr algn="just">
              <a:buFont typeface="Wingdings" panose="05000000000000000000" pitchFamily="2" charset="2"/>
              <a:buChar char="Ø"/>
            </a:pPr>
            <a:r>
              <a:rPr lang="tr-TR" sz="3200" dirty="0" smtClean="0">
                <a:latin typeface="Times New Roman" panose="02020603050405020304" pitchFamily="18" charset="0"/>
                <a:cs typeface="Times New Roman" panose="02020603050405020304" pitchFamily="18" charset="0"/>
              </a:rPr>
              <a:t>	Kurul </a:t>
            </a:r>
            <a:r>
              <a:rPr lang="tr-TR" sz="3200" dirty="0">
                <a:latin typeface="Times New Roman" panose="02020603050405020304" pitchFamily="18" charset="0"/>
                <a:cs typeface="Times New Roman" panose="02020603050405020304" pitchFamily="18" charset="0"/>
              </a:rPr>
              <a:t>tarafların talebi ve başkanın yazılı çağrısı üzerine çoğunlukla toplanır ve çoğunlukla karar verir. </a:t>
            </a:r>
            <a:r>
              <a:rPr lang="tr-TR" sz="3200" b="1" dirty="0">
                <a:latin typeface="Times New Roman" panose="02020603050405020304" pitchFamily="18" charset="0"/>
                <a:cs typeface="Times New Roman" panose="02020603050405020304" pitchFamily="18" charset="0"/>
              </a:rPr>
              <a:t>Oyların eşitliğinde başkanın bulunduğu taraf çoğunluk sayılır.</a:t>
            </a:r>
            <a:r>
              <a:rPr lang="tr-TR" sz="3200" dirty="0">
                <a:latin typeface="Times New Roman" panose="02020603050405020304" pitchFamily="18" charset="0"/>
                <a:cs typeface="Times New Roman" panose="02020603050405020304" pitchFamily="18" charset="0"/>
              </a:rPr>
              <a:t> Başkanın yazılı çağrısına rağmen kurulun toplanamaması halinde işveren vekili, toplu iş sözleşmesi ve yasa hükümlerine göre karar verir. Disiplin Kurulu kararlarının bir sureti ilgiliye verilir.</a:t>
            </a:r>
          </a:p>
          <a:p>
            <a:pPr algn="just">
              <a:buFont typeface="Wingdings" panose="05000000000000000000" pitchFamily="2" charset="2"/>
              <a:buChar char="Ø"/>
            </a:pPr>
            <a:endParaRPr lang="tr-TR"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smtClean="0">
                <a:latin typeface="Times New Roman" panose="02020603050405020304" pitchFamily="18" charset="0"/>
                <a:cs typeface="Times New Roman" panose="02020603050405020304" pitchFamily="18" charset="0"/>
              </a:rPr>
              <a:t>	Bir </a:t>
            </a:r>
            <a:r>
              <a:rPr lang="tr-TR" sz="3200" dirty="0">
                <a:latin typeface="Times New Roman" panose="02020603050405020304" pitchFamily="18" charset="0"/>
                <a:cs typeface="Times New Roman" panose="02020603050405020304" pitchFamily="18" charset="0"/>
              </a:rPr>
              <a:t>işyerinde herhangi bir nedenle disiplin kurulu teşekkül edemiyorsa, bu işyerinde disiplin kuruluna ait işlerde en yakın komşu işyeri disiplin kuruluna başvurulur.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4144928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521" y="1965960"/>
            <a:ext cx="10420091" cy="4489704"/>
          </a:xfrm>
        </p:spPr>
        <p:txBody>
          <a:bodyPr>
            <a:normAutofit fontScale="92500" lnSpcReduction="10000"/>
          </a:bodyPr>
          <a:lstStyle/>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4688 </a:t>
            </a:r>
            <a:r>
              <a:rPr lang="tr-TR" sz="2400" dirty="0">
                <a:solidFill>
                  <a:schemeClr val="accent1">
                    <a:lumMod val="50000"/>
                  </a:schemeClr>
                </a:solidFill>
                <a:latin typeface="Times New Roman" panose="02020603050405020304" pitchFamily="18" charset="0"/>
                <a:cs typeface="Times New Roman" panose="02020603050405020304" pitchFamily="18" charset="0"/>
              </a:rPr>
              <a:t>Sayılı Kamu Görevlileri Sendikaları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Kanunu</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657 Sayılı Devlet Memurları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Kanunu</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4857 Sayılı İş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Kanunu</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Mülga 1475 Sayılı İş Kanununun Kıdem Tazminatı ile ilgili 14.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Maddesi</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6356 Sayılı Sendikalar ve Toplu İş Sözleşmesi Kanunu</a:t>
            </a: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5510 </a:t>
            </a:r>
            <a:r>
              <a:rPr lang="tr-TR" sz="2400" dirty="0">
                <a:solidFill>
                  <a:schemeClr val="accent1">
                    <a:lumMod val="50000"/>
                  </a:schemeClr>
                </a:solidFill>
                <a:latin typeface="Times New Roman" panose="02020603050405020304" pitchFamily="18" charset="0"/>
                <a:cs typeface="Times New Roman" panose="02020603050405020304" pitchFamily="18" charset="0"/>
              </a:rPr>
              <a:t>Sayılı Sosyal  Sigortalar ve Genel Sağlık Sigortası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Kanunu</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3</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713 </a:t>
            </a:r>
            <a:r>
              <a:rPr lang="tr-TR" sz="2400" dirty="0">
                <a:solidFill>
                  <a:schemeClr val="accent1">
                    <a:lumMod val="50000"/>
                  </a:schemeClr>
                </a:solidFill>
                <a:latin typeface="Times New Roman" panose="02020603050405020304" pitchFamily="18" charset="0"/>
                <a:cs typeface="Times New Roman" panose="02020603050405020304" pitchFamily="18" charset="0"/>
              </a:rPr>
              <a:t>Sayılı Terörle Mücadele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Kanunu</a:t>
            </a: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6098 Sayılı Türk Borçlar Kanunu</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5620 Sayılı Kanun </a:t>
            </a:r>
            <a:endParaRPr lang="tr-TR" sz="2400" dirty="0" smtClean="0">
              <a:solidFill>
                <a:schemeClr val="accent1">
                  <a:lumMod val="50000"/>
                </a:schemeClr>
              </a:solidFill>
              <a:latin typeface="Times New Roman" panose="02020603050405020304" pitchFamily="18" charset="0"/>
              <a:cs typeface="Times New Roman" panose="02020603050405020304" pitchFamily="18" charset="0"/>
            </a:endParaRPr>
          </a:p>
          <a:p>
            <a:pPr algn="just"/>
            <a:r>
              <a:rPr lang="tr-TR" sz="2400" dirty="0">
                <a:solidFill>
                  <a:schemeClr val="accent1">
                    <a:lumMod val="50000"/>
                  </a:schemeClr>
                </a:solidFill>
                <a:latin typeface="Times New Roman" panose="02020603050405020304" pitchFamily="18" charset="0"/>
                <a:cs typeface="Times New Roman" panose="02020603050405020304" pitchFamily="18" charset="0"/>
              </a:rPr>
              <a:t>5747 Sayılı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a:t>
            </a:r>
          </a:p>
          <a:p>
            <a:pPr algn="just"/>
            <a:r>
              <a:rPr lang="tr-TR" sz="2400" dirty="0">
                <a:solidFill>
                  <a:schemeClr val="accent1">
                    <a:lumMod val="50000"/>
                  </a:schemeClr>
                </a:solidFill>
                <a:latin typeface="Times New Roman" panose="02020603050405020304" pitchFamily="18" charset="0"/>
                <a:cs typeface="Times New Roman" panose="02020603050405020304" pitchFamily="18" charset="0"/>
              </a:rPr>
              <a:t>6111 Sayılı Kanun</a:t>
            </a:r>
          </a:p>
          <a:p>
            <a:endParaRPr lang="tr-TR" sz="2400" b="1" dirty="0">
              <a:solidFill>
                <a:schemeClr val="accent1">
                  <a:lumMod val="50000"/>
                </a:schemeClr>
              </a:solidFill>
              <a:latin typeface="Times New Roman" panose="02020603050405020304" pitchFamily="18" charset="0"/>
              <a:cs typeface="Times New Roman" panose="02020603050405020304" pitchFamily="18" charset="0"/>
            </a:endParaRPr>
          </a:p>
          <a:p>
            <a:pPr lvl="0"/>
            <a:endParaRPr lang="tr-TR" sz="2400" b="1" dirty="0" smtClean="0">
              <a:solidFill>
                <a:schemeClr val="accent1">
                  <a:lumMod val="50000"/>
                </a:schemeClr>
              </a:solidFill>
              <a:latin typeface="Times New Roman" panose="02020603050405020304" pitchFamily="18" charset="0"/>
              <a:cs typeface="Times New Roman" panose="02020603050405020304" pitchFamily="18" charset="0"/>
            </a:endParaRPr>
          </a:p>
          <a:p>
            <a:pPr marL="0" lvl="0" indent="0">
              <a:buNone/>
            </a:pP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algn="just"/>
            <a:endParaRPr lang="tr-TR" sz="2600" dirty="0">
              <a:latin typeface="Arial" panose="020B0604020202020204" pitchFamily="34" charset="0"/>
              <a:cs typeface="Arial" panose="020B0604020202020204" pitchFamily="34"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
        <p:nvSpPr>
          <p:cNvPr id="5" name="Metin kutusu 4"/>
          <p:cNvSpPr txBox="1"/>
          <p:nvPr/>
        </p:nvSpPr>
        <p:spPr>
          <a:xfrm>
            <a:off x="1833930" y="783917"/>
            <a:ext cx="9774936" cy="923330"/>
          </a:xfrm>
          <a:prstGeom prst="rect">
            <a:avLst/>
          </a:prstGeom>
          <a:noFill/>
        </p:spPr>
        <p:txBody>
          <a:bodyPr wrap="square" rtlCol="0">
            <a:spAutoFit/>
          </a:bodyPr>
          <a:lstStyle/>
          <a:p>
            <a:pPr algn="ctr"/>
            <a:r>
              <a:rPr lang="tr-TR" altLang="tr-TR" sz="2600" b="1" dirty="0">
                <a:latin typeface="Times New Roman" panose="02020603050405020304" pitchFamily="18" charset="0"/>
                <a:cs typeface="Times New Roman" panose="02020603050405020304" pitchFamily="18" charset="0"/>
              </a:rPr>
              <a:t>İŞVEREN VE İŞÇİ </a:t>
            </a:r>
            <a:r>
              <a:rPr lang="tr-TR" sz="2600" b="1" dirty="0" smtClean="0">
                <a:latin typeface="Times New Roman" panose="02020603050405020304" pitchFamily="18" charset="0"/>
                <a:cs typeface="Times New Roman" panose="02020603050405020304" pitchFamily="18" charset="0"/>
              </a:rPr>
              <a:t>İLİŞKİLERİ </a:t>
            </a:r>
            <a:r>
              <a:rPr lang="tr-TR" sz="2600" b="1" dirty="0">
                <a:latin typeface="Times New Roman" panose="02020603050405020304" pitchFamily="18" charset="0"/>
                <a:cs typeface="Times New Roman" panose="02020603050405020304" pitchFamily="18" charset="0"/>
              </a:rPr>
              <a:t>DAİRE BAŞKANLIĞININ YÜRÜTTÜĞÜ GÖREVLERİN </a:t>
            </a:r>
            <a:r>
              <a:rPr lang="tr-TR" sz="2600" b="1" dirty="0" smtClean="0">
                <a:latin typeface="Times New Roman" panose="02020603050405020304" pitchFamily="18" charset="0"/>
                <a:cs typeface="Times New Roman" panose="02020603050405020304" pitchFamily="18" charset="0"/>
              </a:rPr>
              <a:t>MEVZUAT </a:t>
            </a:r>
            <a:r>
              <a:rPr lang="tr-TR" sz="2600" b="1" dirty="0">
                <a:latin typeface="Times New Roman" panose="02020603050405020304" pitchFamily="18" charset="0"/>
                <a:cs typeface="Times New Roman" panose="02020603050405020304" pitchFamily="18" charset="0"/>
              </a:rPr>
              <a:t>DAYANAKLAR</a:t>
            </a:r>
            <a:r>
              <a:rPr lang="tr-TR" sz="2600" b="1" dirty="0">
                <a:solidFill>
                  <a:schemeClr val="accent1">
                    <a:lumMod val="50000"/>
                  </a:schemeClr>
                </a:solidFill>
                <a:latin typeface="Times New Roman" panose="02020603050405020304" pitchFamily="18" charset="0"/>
                <a:cs typeface="Times New Roman" panose="02020603050405020304" pitchFamily="18" charset="0"/>
              </a:rPr>
              <a:t>I</a:t>
            </a:r>
            <a:endParaRPr lang="tr-TR" sz="26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5125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28188" y="1676400"/>
            <a:ext cx="10367188" cy="5093855"/>
          </a:xfrm>
        </p:spPr>
        <p:txBody>
          <a:bodyPr>
            <a:normAutofit/>
          </a:bodyPr>
          <a:lstStyle/>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Kurul tarafından, ekli </a:t>
            </a:r>
            <a:r>
              <a:rPr lang="tr-TR" dirty="0">
                <a:latin typeface="Times New Roman" panose="02020603050405020304" pitchFamily="18" charset="0"/>
                <a:cs typeface="Times New Roman" panose="02020603050405020304" pitchFamily="18" charset="0"/>
              </a:rPr>
              <a:t>listede sayılan kusurlu hallerden birini işlediği tespit edilen işçiye kusurun nev’ine göre, ekli listede yazılı cezalardan birisi </a:t>
            </a:r>
            <a:r>
              <a:rPr lang="tr-TR" dirty="0" smtClean="0">
                <a:latin typeface="Times New Roman" panose="02020603050405020304" pitchFamily="18" charset="0"/>
                <a:cs typeface="Times New Roman" panose="02020603050405020304" pitchFamily="18" charset="0"/>
              </a:rPr>
              <a:t>verilir. </a:t>
            </a:r>
            <a:r>
              <a:rPr lang="tr-TR" dirty="0">
                <a:latin typeface="Times New Roman" panose="02020603050405020304" pitchFamily="18" charset="0"/>
                <a:cs typeface="Times New Roman" panose="02020603050405020304" pitchFamily="18" charset="0"/>
              </a:rPr>
              <a:t>(İşverenin 4857 sayılı Kanun’un 25/II. Maddesindeki hakları saklıdır).</a:t>
            </a: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Bu </a:t>
            </a:r>
            <a:r>
              <a:rPr lang="tr-TR" dirty="0">
                <a:latin typeface="Times New Roman" panose="02020603050405020304" pitchFamily="18" charset="0"/>
                <a:cs typeface="Times New Roman" panose="02020603050405020304" pitchFamily="18" charset="0"/>
              </a:rPr>
              <a:t>cetvelde yer almamış ancak disiplin suçu sayılacak fiil ve davranışlar için, disiplin kurulu fiilin niteliğine göre cetveldeki cezalardan birisini kıyasen uygular</a:t>
            </a:r>
            <a:r>
              <a:rPr lang="tr-TR"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dirty="0"/>
              <a:t> </a:t>
            </a:r>
            <a:r>
              <a:rPr lang="tr-TR" dirty="0" smtClean="0"/>
              <a:t>Yevmiye </a:t>
            </a:r>
            <a:r>
              <a:rPr lang="tr-TR" dirty="0"/>
              <a:t>kesim cezalarında bir ay içinde işçinin en fazla iki gündeliği kesilir. Kesilmeyen gündelik ise takip edilen ayda kesilir.</a:t>
            </a:r>
            <a:endParaRPr lang="tr-TR" dirty="0" smtClean="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	Aynı suçtan bir işçiye 2 farklı ceza uygulanamaz. Ceza verilen işçiye aynı zamanda naklen tayini teklif edilemez.</a:t>
            </a:r>
            <a:endParaRPr lang="tr-TR" b="1"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8676213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a:bodyPr>
          <a:lstStyle/>
          <a:p>
            <a:pPr algn="just">
              <a:spcAft>
                <a:spcPts val="0"/>
              </a:spcAf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İşveren </a:t>
            </a:r>
            <a:r>
              <a:rPr lang="tr-TR" dirty="0">
                <a:latin typeface="Times New Roman" panose="02020603050405020304" pitchFamily="18" charset="0"/>
                <a:cs typeface="Times New Roman" panose="02020603050405020304" pitchFamily="18" charset="0"/>
              </a:rPr>
              <a:t>vekili, görevinde dikkatsizlik ve laubalilik gösteren, zaman ve malzemeyi israf eden, amirleri tarafından yapılan ikazlara aldırmayan işçiye </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ihtar cezası </a:t>
            </a:r>
            <a:r>
              <a:rPr lang="tr-TR" dirty="0" smtClean="0">
                <a:latin typeface="Times New Roman" panose="02020603050405020304" pitchFamily="18" charset="0"/>
                <a:cs typeface="Times New Roman" panose="02020603050405020304" pitchFamily="18" charset="0"/>
              </a:rPr>
              <a:t>verebilir.</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Disiplin </a:t>
            </a:r>
            <a:r>
              <a:rPr lang="tr-TR" dirty="0">
                <a:latin typeface="Times New Roman" panose="02020603050405020304" pitchFamily="18" charset="0"/>
                <a:cs typeface="Times New Roman" panose="02020603050405020304" pitchFamily="18" charset="0"/>
              </a:rPr>
              <a:t>Kurulu’nun ihraç kararları işçiye 7201 sayılı Tebligat Kanunu çerçevesinde tebliğinden itibaren 10 iş günü içinde üst disiplin kuruluna itiraz edilmez ise karar kesinleşir</a:t>
            </a:r>
            <a:r>
              <a:rPr lang="tr-TR" dirty="0" smtClean="0">
                <a:latin typeface="Times New Roman" panose="02020603050405020304" pitchFamily="18" charset="0"/>
                <a:cs typeface="Times New Roman" panose="02020603050405020304" pitchFamily="18" charset="0"/>
              </a:rPr>
              <a:t>.</a:t>
            </a:r>
          </a:p>
          <a:p>
            <a:pPr marL="0" indent="0" algn="just">
              <a:spcAft>
                <a:spcPts val="0"/>
              </a:spcAft>
              <a:buNone/>
            </a:pPr>
            <a:r>
              <a:rPr lang="tr-TR" sz="32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Tarım iş Sendikasının taraf olduğu işyerlerinde; kararın kesinleşmesi için beklenilen 10 iş günü ile itiraz halinde üst disiplin kurulu kararının ilgiliye tebliğine kadar geçen sürelerde işçi ücretsiz izinli sayılır.</a:t>
            </a: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129222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786013"/>
          </a:xfrm>
        </p:spPr>
        <p:txBody>
          <a:bodyPr>
            <a:normAutofit/>
          </a:bodyPr>
          <a:lstStyle/>
          <a:p>
            <a:pPr marL="0" indent="0">
              <a:buNone/>
            </a:pPr>
            <a:r>
              <a:rPr lang="tr-TR" b="1" dirty="0">
                <a:latin typeface="Times New Roman" panose="02020603050405020304" pitchFamily="18" charset="0"/>
                <a:cs typeface="Times New Roman" panose="02020603050405020304" pitchFamily="18" charset="0"/>
              </a:rPr>
              <a:t>ÜST DİSİPLİN </a:t>
            </a:r>
            <a:r>
              <a:rPr lang="tr-TR" b="1" dirty="0" smtClean="0">
                <a:latin typeface="Times New Roman" panose="02020603050405020304" pitchFamily="18" charset="0"/>
                <a:cs typeface="Times New Roman" panose="02020603050405020304" pitchFamily="18" charset="0"/>
              </a:rPr>
              <a:t>KURULU</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İşyeri </a:t>
            </a:r>
            <a:r>
              <a:rPr lang="tr-TR" dirty="0">
                <a:latin typeface="Times New Roman" panose="02020603050405020304" pitchFamily="18" charset="0"/>
                <a:cs typeface="Times New Roman" panose="02020603050405020304" pitchFamily="18" charset="0"/>
              </a:rPr>
              <a:t>Disiplin Kurulunca verilecek işçi ihraç cezalarına itirazları karara bağlamak üzere merkezden birisi başkan olmak üzere işverence seçilen 2 ve taraf sendikaca seçilen 2 üye olmak üzere 4 kişilik bir Üst Disiplin Kurulu teşkil eder</a:t>
            </a:r>
            <a:r>
              <a:rPr lang="tr-TR" dirty="0" smtClean="0">
                <a:latin typeface="Times New Roman" panose="02020603050405020304" pitchFamily="18" charset="0"/>
                <a:cs typeface="Times New Roman" panose="02020603050405020304" pitchFamily="18" charset="0"/>
              </a:rPr>
              <a:t>.</a:t>
            </a:r>
          </a:p>
          <a:p>
            <a:pPr marL="0" indent="0" algn="jus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	Öz Orman İş Sendikasının </a:t>
            </a:r>
            <a:r>
              <a:rPr lang="tr-TR" b="1" dirty="0">
                <a:latin typeface="Times New Roman" panose="02020603050405020304" pitchFamily="18" charset="0"/>
                <a:ea typeface="Times New Roman" panose="02020603050405020304" pitchFamily="18" charset="0"/>
                <a:cs typeface="Times New Roman" panose="02020603050405020304" pitchFamily="18" charset="0"/>
              </a:rPr>
              <a:t>taraf olduğu işyerlerinde</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 ihraç cezasından farklı </a:t>
            </a:r>
            <a:r>
              <a:rPr lang="tr-TR" b="1" dirty="0">
                <a:latin typeface="Times New Roman" panose="02020603050405020304" pitchFamily="18" charset="0"/>
                <a:ea typeface="Times New Roman" panose="02020603050405020304" pitchFamily="18" charset="0"/>
                <a:cs typeface="Times New Roman" panose="02020603050405020304" pitchFamily="18" charset="0"/>
              </a:rPr>
              <a:t>olarak Sendika Şube Yöneticisi ile Bölge Temsilcilerine verilecek olan ihtar cezası hariç diğer cezaları görüşmek ve karara bağlamak üzere toplanabilir</a:t>
            </a: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tr-TR" b="1" dirty="0">
                <a:latin typeface="Times New Roman" panose="02020603050405020304" pitchFamily="18" charset="0"/>
                <a:ea typeface="Times New Roman" panose="02020603050405020304" pitchFamily="18" charset="0"/>
                <a:cs typeface="Times New Roman" panose="02020603050405020304" pitchFamily="18" charset="0"/>
              </a:rPr>
              <a:t>	</a:t>
            </a:r>
            <a:r>
              <a:rPr lang="tr-TR" dirty="0"/>
              <a:t> Üst Disiplin Kurulu </a:t>
            </a:r>
            <a:r>
              <a:rPr lang="tr-TR" dirty="0" smtClean="0"/>
              <a:t>işçilerin </a:t>
            </a:r>
            <a:r>
              <a:rPr lang="tr-TR" dirty="0"/>
              <a:t>doğrudan veya sendika aracılığı ile yapmış oldukları itirazları inceler. </a:t>
            </a: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63222332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70000" lnSpcReduction="20000"/>
          </a:bodyPr>
          <a:lstStyle/>
          <a:p>
            <a:pPr marL="0" indent="0" algn="just">
              <a:spcAft>
                <a:spcPts val="0"/>
              </a:spcAft>
              <a:buNone/>
            </a:pPr>
            <a:r>
              <a:rPr lang="tr-TR" sz="3200" b="1" dirty="0" smtClean="0">
                <a:latin typeface="Times New Roman" panose="02020603050405020304" pitchFamily="18" charset="0"/>
                <a:ea typeface="Times New Roman" panose="02020603050405020304" pitchFamily="18" charset="0"/>
              </a:rPr>
              <a:t>PBYS VERİLERİNİN GÜNCELLENMESİ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Özlük Sayfası</a:t>
            </a:r>
            <a:r>
              <a:rPr lang="tr-TR" sz="3200" dirty="0">
                <a:latin typeface="Times New Roman" panose="02020603050405020304" pitchFamily="18" charset="0"/>
                <a:ea typeface="Times New Roman" panose="02020603050405020304" pitchFamily="18" charset="0"/>
              </a:rPr>
              <a:t>;</a:t>
            </a:r>
          </a:p>
          <a:p>
            <a:pPr algn="just">
              <a:spcAft>
                <a:spcPts val="0"/>
              </a:spcAf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rPr>
              <a:t>	İlk </a:t>
            </a:r>
            <a:r>
              <a:rPr lang="tr-TR" sz="3200" dirty="0">
                <a:latin typeface="Times New Roman" panose="02020603050405020304" pitchFamily="18" charset="0"/>
                <a:ea typeface="Times New Roman" panose="02020603050405020304" pitchFamily="18" charset="0"/>
              </a:rPr>
              <a:t>işe başlama </a:t>
            </a:r>
            <a:r>
              <a:rPr lang="tr-TR" sz="3200" dirty="0" smtClean="0">
                <a:latin typeface="Times New Roman" panose="02020603050405020304" pitchFamily="18" charset="0"/>
                <a:ea typeface="Times New Roman" panose="02020603050405020304" pitchFamily="18" charset="0"/>
              </a:rPr>
              <a:t>tarihi: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Başka </a:t>
            </a:r>
            <a:r>
              <a:rPr lang="tr-TR" sz="3200" dirty="0">
                <a:latin typeface="Times New Roman" panose="02020603050405020304" pitchFamily="18" charset="0"/>
                <a:ea typeface="Times New Roman" panose="02020603050405020304" pitchFamily="18" charset="0"/>
              </a:rPr>
              <a:t>kamu kurum ve kuruluşlarından farklı kanunlar ile Bakanlığa devir ile gelenler için geldiği kurumda işe başlama tarihi,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696 </a:t>
            </a:r>
            <a:r>
              <a:rPr lang="tr-TR" sz="3200" dirty="0">
                <a:latin typeface="Times New Roman" panose="02020603050405020304" pitchFamily="18" charset="0"/>
                <a:ea typeface="Times New Roman" panose="02020603050405020304" pitchFamily="18" charset="0"/>
              </a:rPr>
              <a:t>KHK kapsamında kadroya geçenler için taşeron firma aracılığıyla kamuda işe başladığı tarihi,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Diğer </a:t>
            </a:r>
            <a:r>
              <a:rPr lang="tr-TR" sz="3200" dirty="0">
                <a:latin typeface="Times New Roman" panose="02020603050405020304" pitchFamily="18" charset="0"/>
                <a:ea typeface="Times New Roman" panose="02020603050405020304" pitchFamily="18" charset="0"/>
              </a:rPr>
              <a:t>işçiler için Bakanlıkta işe başlama tarihi </a:t>
            </a:r>
            <a:r>
              <a:rPr lang="tr-TR" sz="3200" dirty="0" smtClean="0">
                <a:latin typeface="Times New Roman" panose="02020603050405020304" pitchFamily="18" charset="0"/>
                <a:ea typeface="Times New Roman" panose="02020603050405020304" pitchFamily="18" charset="0"/>
              </a:rPr>
              <a:t>girilecektir.</a:t>
            </a:r>
          </a:p>
          <a:p>
            <a:pPr algn="just">
              <a:spcAft>
                <a:spcPts val="0"/>
              </a:spcAf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rPr>
              <a:t>	Kuruma </a:t>
            </a:r>
            <a:r>
              <a:rPr lang="tr-TR" sz="3200" dirty="0">
                <a:latin typeface="Times New Roman" panose="02020603050405020304" pitchFamily="18" charset="0"/>
                <a:ea typeface="Times New Roman" panose="02020603050405020304" pitchFamily="18" charset="0"/>
              </a:rPr>
              <a:t>Başlama Tarihi: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Başka </a:t>
            </a:r>
            <a:r>
              <a:rPr lang="tr-TR" sz="3200" dirty="0">
                <a:latin typeface="Times New Roman" panose="02020603050405020304" pitchFamily="18" charset="0"/>
                <a:ea typeface="Times New Roman" panose="02020603050405020304" pitchFamily="18" charset="0"/>
              </a:rPr>
              <a:t>kamu kurum ve kuruluşlarından farklı kanunlar ile Bakanlığa devir ile gelenler için Bakanlıkta işe başlama tarihi,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696 </a:t>
            </a:r>
            <a:r>
              <a:rPr lang="tr-TR" sz="3200" dirty="0">
                <a:latin typeface="Times New Roman" panose="02020603050405020304" pitchFamily="18" charset="0"/>
                <a:ea typeface="Times New Roman" panose="02020603050405020304" pitchFamily="18" charset="0"/>
              </a:rPr>
              <a:t>KHK kapsamında kadroya geçenler için Bakanlığa atandığı tarihi (02.04.2018),</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Diğer </a:t>
            </a:r>
            <a:r>
              <a:rPr lang="tr-TR" sz="3200" dirty="0">
                <a:latin typeface="Times New Roman" panose="02020603050405020304" pitchFamily="18" charset="0"/>
                <a:ea typeface="Times New Roman" panose="02020603050405020304" pitchFamily="18" charset="0"/>
              </a:rPr>
              <a:t>işçiler için ilk işe başlama tarihi ile kuruma başlama tarihi aynı girilecektir. </a:t>
            </a: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40976618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85000" lnSpcReduction="20000"/>
          </a:bodyPr>
          <a:lstStyle/>
          <a:p>
            <a:pPr algn="just">
              <a:spcAft>
                <a:spcPts val="0"/>
              </a:spcAf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rPr>
              <a:t>	İşçi </a:t>
            </a:r>
            <a:r>
              <a:rPr lang="tr-TR" sz="3200" dirty="0">
                <a:latin typeface="Times New Roman" panose="02020603050405020304" pitchFamily="18" charset="0"/>
                <a:ea typeface="Times New Roman" panose="02020603050405020304" pitchFamily="18" charset="0"/>
              </a:rPr>
              <a:t>Fiilen Yapılan Görev; </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İşçilerin </a:t>
            </a:r>
            <a:r>
              <a:rPr lang="tr-TR" sz="3200" dirty="0">
                <a:latin typeface="Times New Roman" panose="02020603050405020304" pitchFamily="18" charset="0"/>
                <a:ea typeface="Times New Roman" panose="02020603050405020304" pitchFamily="18" charset="0"/>
              </a:rPr>
              <a:t>fiilen yaptıkları görevleri belirlenecektir. Fiilen yapılan iş belirlenirken koruyucu giyim yardımı yapılırken belirlenen görev kriter olarak tercih edilmesi uygun olur</a:t>
            </a:r>
            <a:r>
              <a:rPr lang="tr-TR" sz="3200" dirty="0" smtClean="0">
                <a:latin typeface="Times New Roman" panose="02020603050405020304" pitchFamily="18" charset="0"/>
                <a:ea typeface="Times New Roman" panose="02020603050405020304" pitchFamily="18" charset="0"/>
              </a:rPr>
              <a:t>,</a:t>
            </a:r>
            <a:endParaRPr lang="tr-TR" sz="3200" dirty="0">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rPr>
              <a:t>	Engellilik:</a:t>
            </a:r>
          </a:p>
          <a:p>
            <a:pPr marL="0" indent="0" algn="just">
              <a:spcAft>
                <a:spcPts val="0"/>
              </a:spcAft>
              <a:buNone/>
            </a:pP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Engelli kontenjanından işe alınan ve gelir vergisi mevzuatına göre engelli vergi indiriminden yararlanan işçilerin engellilik bilgileri girilecektir. </a:t>
            </a:r>
          </a:p>
          <a:p>
            <a:pPr algn="just">
              <a:spcAft>
                <a:spcPts val="0"/>
              </a:spcAft>
              <a:buFont typeface="Wingdings" panose="05000000000000000000" pitchFamily="2" charset="2"/>
              <a:buChar char="Ø"/>
            </a:pP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Hükümlülük:</a:t>
            </a:r>
          </a:p>
          <a:p>
            <a:pPr marL="0" indent="0" algn="just">
              <a:spcAft>
                <a:spcPts val="0"/>
              </a:spcAft>
              <a:buNone/>
            </a:pP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Eski hükümlü olarak işe başlayan işçilerin verileri girilecektir.</a:t>
            </a:r>
          </a:p>
          <a:p>
            <a:pPr algn="just">
              <a:spcAft>
                <a:spcPts val="0"/>
              </a:spcAft>
              <a:buFont typeface="Wingdings" panose="05000000000000000000" pitchFamily="2" charset="2"/>
              <a:buChar char="Ø"/>
            </a:pP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Sendika Bilgileri</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girilmesi </a:t>
            </a:r>
            <a:r>
              <a:rPr lang="tr-TR" sz="3200" dirty="0">
                <a:latin typeface="Times New Roman" panose="02020603050405020304" pitchFamily="18" charset="0"/>
                <a:ea typeface="Times New Roman" panose="02020603050405020304" pitchFamily="18" charset="0"/>
              </a:rPr>
              <a:t>gerekmektedir.</a:t>
            </a: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8458056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a:bodyPr>
          <a:lstStyle/>
          <a:p>
            <a:pPr marL="0" lvl="0" indent="0" algn="just">
              <a:buNone/>
            </a:pPr>
            <a:r>
              <a:rPr lang="tr-TR" sz="3200" dirty="0" smtClean="0">
                <a:latin typeface="Times New Roman" panose="02020603050405020304" pitchFamily="18" charset="0"/>
                <a:cs typeface="Times New Roman" panose="02020603050405020304" pitchFamily="18" charset="0"/>
              </a:rPr>
              <a:t>İzin sayfası;</a:t>
            </a:r>
            <a:endParaRPr lang="tr-TR"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smtClean="0">
                <a:latin typeface="Times New Roman" panose="02020603050405020304" pitchFamily="18" charset="0"/>
                <a:cs typeface="Times New Roman" panose="02020603050405020304" pitchFamily="18" charset="0"/>
              </a:rPr>
              <a:t>	Fazla </a:t>
            </a:r>
            <a:r>
              <a:rPr lang="tr-TR" sz="3200" dirty="0">
                <a:latin typeface="Times New Roman" panose="02020603050405020304" pitchFamily="18" charset="0"/>
                <a:cs typeface="Times New Roman" panose="02020603050405020304" pitchFamily="18" charset="0"/>
              </a:rPr>
              <a:t>mesai yaptırılan işçiye ücreti yerine izin kullandırılması halinde mazeret izninin alt türünde yer alan “fazla mesai karşılığı izin” türü seçilerek kayıt yapılması gerekmektedir</a:t>
            </a:r>
            <a:r>
              <a:rPr lang="tr-TR" sz="3200" dirty="0" smtClean="0">
                <a:latin typeface="Times New Roman" panose="02020603050405020304" pitchFamily="18" charset="0"/>
                <a:cs typeface="Times New Roman" panose="02020603050405020304" pitchFamily="18" charset="0"/>
              </a:rPr>
              <a:t>.</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Öğrenim </a:t>
            </a: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Sayfası;</a:t>
            </a: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	Son öğrenim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durumuna göre </a:t>
            </a:r>
            <a:r>
              <a:rPr lang="tr-TR" sz="3200" dirty="0" smtClean="0">
                <a:latin typeface="Times New Roman" panose="02020603050405020304" pitchFamily="18" charset="0"/>
                <a:ea typeface="Times New Roman" panose="02020603050405020304" pitchFamily="18" charset="0"/>
                <a:cs typeface="Times New Roman" panose="02020603050405020304" pitchFamily="18" charset="0"/>
              </a:rPr>
              <a:t>veriler güncellenecektir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buNone/>
            </a:pP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0654143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92500" lnSpcReduction="20000"/>
          </a:bodyPr>
          <a:lstStyle/>
          <a:p>
            <a:pPr marL="0" indent="0" algn="just">
              <a:spcAft>
                <a:spcPts val="0"/>
              </a:spcAft>
              <a:buNone/>
            </a:pPr>
            <a:r>
              <a:rPr lang="tr-TR" sz="3200" dirty="0">
                <a:latin typeface="Times New Roman" panose="02020603050405020304" pitchFamily="18" charset="0"/>
                <a:ea typeface="Times New Roman" panose="02020603050405020304" pitchFamily="18" charset="0"/>
              </a:rPr>
              <a:t>Hizmet Cetveli </a:t>
            </a:r>
            <a:r>
              <a:rPr lang="tr-TR" sz="3200" dirty="0" smtClean="0">
                <a:latin typeface="Times New Roman" panose="02020603050405020304" pitchFamily="18" charset="0"/>
                <a:ea typeface="Times New Roman" panose="02020603050405020304" pitchFamily="18" charset="0"/>
              </a:rPr>
              <a:t>Sayfası;</a:t>
            </a:r>
            <a:endParaRPr lang="tr-TR" sz="3200" dirty="0">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rPr>
              <a:t>	İşçinin </a:t>
            </a:r>
            <a:r>
              <a:rPr lang="tr-TR" sz="3200" dirty="0">
                <a:latin typeface="Times New Roman" panose="02020603050405020304" pitchFamily="18" charset="0"/>
                <a:ea typeface="Times New Roman" panose="02020603050405020304" pitchFamily="18" charset="0"/>
              </a:rPr>
              <a:t>hizmet cetveli açıktan atama ile başlayacak ve tüm atama hareketleri satır </a:t>
            </a:r>
            <a:r>
              <a:rPr lang="tr-TR" sz="3200" dirty="0" err="1">
                <a:latin typeface="Times New Roman" panose="02020603050405020304" pitchFamily="18" charset="0"/>
                <a:ea typeface="Times New Roman" panose="02020603050405020304" pitchFamily="18" charset="0"/>
              </a:rPr>
              <a:t>satır</a:t>
            </a:r>
            <a:r>
              <a:rPr lang="tr-TR" sz="3200" dirty="0">
                <a:latin typeface="Times New Roman" panose="02020603050405020304" pitchFamily="18" charset="0"/>
                <a:ea typeface="Times New Roman" panose="02020603050405020304" pitchFamily="18" charset="0"/>
              </a:rPr>
              <a:t> eklenecektir. Devir ile gelen işçiler için geldiği işyeri ve KHK dan atanan işçiler için çalıştığı taşeron firma belirtilerek açıktan atama satırı oluşturulması gerekmektedir</a:t>
            </a:r>
            <a:r>
              <a:rPr lang="tr-TR" sz="3200"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smtClean="0">
              <a:latin typeface="Times New Roman" panose="02020603050405020304" pitchFamily="18" charset="0"/>
              <a:ea typeface="Times New Roman" panose="02020603050405020304" pitchFamily="18" charset="0"/>
            </a:endParaRPr>
          </a:p>
          <a:p>
            <a:pPr marL="0" indent="0">
              <a:spcAft>
                <a:spcPts val="0"/>
              </a:spcAft>
              <a:buNone/>
            </a:pPr>
            <a:r>
              <a:rPr lang="tr-TR" sz="3200" dirty="0" smtClean="0">
                <a:latin typeface="Times New Roman" panose="02020603050405020304" pitchFamily="18" charset="0"/>
                <a:ea typeface="Times New Roman" panose="02020603050405020304" pitchFamily="18" charset="0"/>
              </a:rPr>
              <a:t>Hizmet Cetveli Hareket Tipleri</a:t>
            </a:r>
          </a:p>
          <a:p>
            <a:pPr>
              <a:buFont typeface="Wingdings" panose="05000000000000000000" pitchFamily="2" charset="2"/>
              <a:buChar char="Ø"/>
            </a:pPr>
            <a:r>
              <a:rPr lang="tr-TR" sz="32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İşçi Açıktan </a:t>
            </a:r>
            <a:r>
              <a:rPr lang="tr-TR" dirty="0" smtClean="0">
                <a:latin typeface="Times New Roman" panose="02020603050405020304" pitchFamily="18" charset="0"/>
                <a:cs typeface="Times New Roman" panose="02020603050405020304" pitchFamily="18" charset="0"/>
              </a:rPr>
              <a:t>Atama</a:t>
            </a:r>
          </a:p>
          <a:p>
            <a:pPr>
              <a:buFont typeface="Wingdings" panose="05000000000000000000" pitchFamily="2" charset="2"/>
              <a:buChar char="Ø"/>
            </a:pPr>
            <a:r>
              <a:rPr lang="tr-TR" dirty="0" smtClean="0"/>
              <a:t>	</a:t>
            </a:r>
            <a:r>
              <a:rPr lang="tr-TR" dirty="0" smtClean="0">
                <a:latin typeface="Times New Roman" panose="02020603050405020304" pitchFamily="18" charset="0"/>
                <a:cs typeface="Times New Roman" panose="02020603050405020304" pitchFamily="18" charset="0"/>
              </a:rPr>
              <a:t>Devirle </a:t>
            </a:r>
            <a:r>
              <a:rPr lang="tr-TR" dirty="0">
                <a:latin typeface="Times New Roman" panose="02020603050405020304" pitchFamily="18" charset="0"/>
                <a:cs typeface="Times New Roman" panose="02020603050405020304" pitchFamily="18" charset="0"/>
              </a:rPr>
              <a:t>Gelen</a:t>
            </a:r>
          </a:p>
          <a:p>
            <a:pPr>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Devirle Giden</a:t>
            </a:r>
            <a:endParaRPr lang="tr-TR" sz="3200" b="1"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171231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70000" lnSpcReduction="20000"/>
          </a:bodyPr>
          <a:lstStyle/>
          <a:p>
            <a:pPr>
              <a:buFont typeface="Wingdings" panose="05000000000000000000" pitchFamily="2" charset="2"/>
              <a:buChar char="Ø"/>
            </a:pPr>
            <a:r>
              <a:rPr lang="tr-TR" dirty="0" smtClean="0">
                <a:latin typeface="Times New Roman" panose="02020603050405020304" pitchFamily="18" charset="0"/>
                <a:cs typeface="Times New Roman" panose="02020603050405020304" pitchFamily="18" charset="0"/>
              </a:rPr>
              <a:t>	</a:t>
            </a:r>
            <a:r>
              <a:rPr lang="tr-TR" sz="3400" dirty="0" smtClean="0">
                <a:latin typeface="Times New Roman" panose="02020603050405020304" pitchFamily="18" charset="0"/>
                <a:cs typeface="Times New Roman" panose="02020603050405020304" pitchFamily="18" charset="0"/>
              </a:rPr>
              <a:t>Geçici </a:t>
            </a:r>
            <a:r>
              <a:rPr lang="tr-TR" sz="3400" dirty="0">
                <a:latin typeface="Times New Roman" panose="02020603050405020304" pitchFamily="18" charset="0"/>
                <a:cs typeface="Times New Roman" panose="02020603050405020304" pitchFamily="18" charset="0"/>
              </a:rPr>
              <a:t>İşçi İşe Başlama</a:t>
            </a:r>
          </a:p>
          <a:p>
            <a:pPr>
              <a:buFont typeface="Wingdings" panose="05000000000000000000" pitchFamily="2" charset="2"/>
              <a:buChar char="Ø"/>
            </a:pPr>
            <a:r>
              <a:rPr lang="tr-TR" sz="3400" dirty="0">
                <a:latin typeface="Times New Roman" panose="02020603050405020304" pitchFamily="18" charset="0"/>
                <a:cs typeface="Times New Roman" panose="02020603050405020304" pitchFamily="18" charset="0"/>
              </a:rPr>
              <a:t>	Geçici İşçi Askıya Alma</a:t>
            </a:r>
          </a:p>
          <a:p>
            <a:pPr>
              <a:buFont typeface="Wingdings" panose="05000000000000000000" pitchFamily="2" charset="2"/>
              <a:buChar char="Ø"/>
            </a:pPr>
            <a:r>
              <a:rPr lang="tr-TR" sz="3400" dirty="0">
                <a:latin typeface="Times New Roman" panose="02020603050405020304" pitchFamily="18" charset="0"/>
                <a:cs typeface="Times New Roman" panose="02020603050405020304" pitchFamily="18" charset="0"/>
              </a:rPr>
              <a:t>	Geçiciden Kadroya </a:t>
            </a:r>
            <a:r>
              <a:rPr lang="tr-TR" sz="3400" dirty="0" smtClean="0">
                <a:latin typeface="Times New Roman" panose="02020603050405020304" pitchFamily="18" charset="0"/>
                <a:cs typeface="Times New Roman" panose="02020603050405020304" pitchFamily="18" charset="0"/>
              </a:rPr>
              <a:t>Geçiş</a:t>
            </a:r>
          </a:p>
          <a:p>
            <a:pPr>
              <a:buFont typeface="Wingdings" panose="05000000000000000000" pitchFamily="2" charset="2"/>
              <a:buChar char="Ø"/>
            </a:pPr>
            <a:r>
              <a:rPr lang="tr-TR" sz="3400" dirty="0" smtClean="0">
                <a:latin typeface="Times New Roman" panose="02020603050405020304" pitchFamily="18" charset="0"/>
                <a:cs typeface="Times New Roman" panose="02020603050405020304" pitchFamily="18" charset="0"/>
              </a:rPr>
              <a:t>	İşçi Emeklilik</a:t>
            </a:r>
          </a:p>
          <a:p>
            <a:pPr>
              <a:buFont typeface="Wingdings" panose="05000000000000000000" pitchFamily="2" charset="2"/>
              <a:buChar char="Ø"/>
            </a:pPr>
            <a:r>
              <a:rPr lang="tr-TR" sz="3400" dirty="0" smtClean="0">
                <a:latin typeface="Times New Roman" panose="02020603050405020304" pitchFamily="18" charset="0"/>
                <a:cs typeface="Times New Roman" panose="02020603050405020304" pitchFamily="18" charset="0"/>
              </a:rPr>
              <a:t>	İşçi Vefat</a:t>
            </a:r>
          </a:p>
          <a:p>
            <a:pPr>
              <a:buFont typeface="Wingdings" panose="05000000000000000000" pitchFamily="2" charset="2"/>
              <a:buChar char="Ø"/>
            </a:pPr>
            <a:r>
              <a:rPr lang="tr-TR" sz="3400" dirty="0">
                <a:latin typeface="Times New Roman" panose="02020603050405020304" pitchFamily="18" charset="0"/>
                <a:cs typeface="Times New Roman" panose="02020603050405020304" pitchFamily="18" charset="0"/>
              </a:rPr>
              <a:t>	</a:t>
            </a:r>
            <a:r>
              <a:rPr lang="tr-TR" sz="3400" dirty="0" smtClean="0">
                <a:latin typeface="Times New Roman" panose="02020603050405020304" pitchFamily="18" charset="0"/>
                <a:cs typeface="Times New Roman" panose="02020603050405020304" pitchFamily="18" charset="0"/>
              </a:rPr>
              <a:t>İşçi </a:t>
            </a:r>
            <a:r>
              <a:rPr lang="tr-TR" sz="3400" dirty="0">
                <a:latin typeface="Times New Roman" panose="02020603050405020304" pitchFamily="18" charset="0"/>
                <a:cs typeface="Times New Roman" panose="02020603050405020304" pitchFamily="18" charset="0"/>
              </a:rPr>
              <a:t>Ayrılış (İhraç ve görevine son verilenler için)</a:t>
            </a:r>
            <a:endParaRPr lang="tr-TR" sz="3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3400" dirty="0">
                <a:latin typeface="Times New Roman" panose="02020603050405020304" pitchFamily="18" charset="0"/>
                <a:cs typeface="Times New Roman" panose="02020603050405020304" pitchFamily="18" charset="0"/>
              </a:rPr>
              <a:t>	</a:t>
            </a:r>
            <a:r>
              <a:rPr lang="tr-TR" sz="3400" dirty="0" smtClean="0">
                <a:latin typeface="Times New Roman" panose="02020603050405020304" pitchFamily="18" charset="0"/>
                <a:cs typeface="Times New Roman" panose="02020603050405020304" pitchFamily="18" charset="0"/>
              </a:rPr>
              <a:t>İşçi </a:t>
            </a:r>
            <a:r>
              <a:rPr lang="tr-TR" sz="3400" dirty="0">
                <a:latin typeface="Times New Roman" panose="02020603050405020304" pitchFamily="18" charset="0"/>
                <a:cs typeface="Times New Roman" panose="02020603050405020304" pitchFamily="18" charset="0"/>
              </a:rPr>
              <a:t>Nakil Gelen</a:t>
            </a:r>
          </a:p>
          <a:p>
            <a:pPr>
              <a:buFont typeface="Wingdings" panose="05000000000000000000" pitchFamily="2" charset="2"/>
              <a:buChar char="Ø"/>
            </a:pPr>
            <a:r>
              <a:rPr lang="tr-TR" sz="3400" dirty="0">
                <a:latin typeface="Times New Roman" panose="02020603050405020304" pitchFamily="18" charset="0"/>
                <a:cs typeface="Times New Roman" panose="02020603050405020304" pitchFamily="18" charset="0"/>
              </a:rPr>
              <a:t>	İşçi Nakil </a:t>
            </a:r>
            <a:r>
              <a:rPr lang="tr-TR" sz="3400" dirty="0" smtClean="0">
                <a:latin typeface="Times New Roman" panose="02020603050405020304" pitchFamily="18" charset="0"/>
                <a:cs typeface="Times New Roman" panose="02020603050405020304" pitchFamily="18" charset="0"/>
              </a:rPr>
              <a:t>Giden</a:t>
            </a:r>
          </a:p>
          <a:p>
            <a:pPr>
              <a:buFont typeface="Wingdings" panose="05000000000000000000" pitchFamily="2" charset="2"/>
              <a:buChar char="Ø"/>
            </a:pPr>
            <a:r>
              <a:rPr lang="tr-TR" sz="3400" dirty="0" smtClean="0">
                <a:latin typeface="Times New Roman" panose="02020603050405020304" pitchFamily="18" charset="0"/>
                <a:cs typeface="Times New Roman" panose="02020603050405020304" pitchFamily="18" charset="0"/>
              </a:rPr>
              <a:t>	</a:t>
            </a:r>
            <a:r>
              <a:rPr lang="tr-TR" sz="3400" dirty="0">
                <a:latin typeface="Times New Roman" panose="02020603050405020304" pitchFamily="18" charset="0"/>
                <a:cs typeface="Times New Roman" panose="02020603050405020304" pitchFamily="18" charset="0"/>
              </a:rPr>
              <a:t>İşçi Ücretsiz İzne </a:t>
            </a:r>
            <a:r>
              <a:rPr lang="tr-TR" sz="3400" dirty="0" smtClean="0">
                <a:latin typeface="Times New Roman" panose="02020603050405020304" pitchFamily="18" charset="0"/>
                <a:cs typeface="Times New Roman" panose="02020603050405020304" pitchFamily="18" charset="0"/>
              </a:rPr>
              <a:t>Ayrılış</a:t>
            </a:r>
          </a:p>
          <a:p>
            <a:pPr>
              <a:buFont typeface="Wingdings" panose="05000000000000000000" pitchFamily="2" charset="2"/>
              <a:buChar char="Ø"/>
            </a:pPr>
            <a:r>
              <a:rPr lang="tr-TR" sz="3400" dirty="0" smtClean="0">
                <a:latin typeface="Times New Roman" panose="02020603050405020304" pitchFamily="18" charset="0"/>
                <a:cs typeface="Times New Roman" panose="02020603050405020304" pitchFamily="18" charset="0"/>
              </a:rPr>
              <a:t>	İşçi </a:t>
            </a:r>
            <a:r>
              <a:rPr lang="tr-TR" sz="3400" dirty="0">
                <a:latin typeface="Times New Roman" panose="02020603050405020304" pitchFamily="18" charset="0"/>
                <a:cs typeface="Times New Roman" panose="02020603050405020304" pitchFamily="18" charset="0"/>
              </a:rPr>
              <a:t>Ücretsiz İzin </a:t>
            </a:r>
            <a:r>
              <a:rPr lang="tr-TR" sz="3400" dirty="0" smtClean="0">
                <a:latin typeface="Times New Roman" panose="02020603050405020304" pitchFamily="18" charset="0"/>
                <a:cs typeface="Times New Roman" panose="02020603050405020304" pitchFamily="18" charset="0"/>
              </a:rPr>
              <a:t>Dönüşü</a:t>
            </a:r>
            <a:endParaRPr lang="tr-TR" sz="3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3400" b="1" dirty="0" smtClean="0">
                <a:latin typeface="Times New Roman" panose="02020603050405020304" pitchFamily="18" charset="0"/>
                <a:ea typeface="Times New Roman" panose="02020603050405020304" pitchFamily="18" charset="0"/>
              </a:rPr>
              <a:t>	</a:t>
            </a:r>
            <a:r>
              <a:rPr lang="tr-TR" sz="3400" dirty="0">
                <a:latin typeface="Times New Roman" panose="02020603050405020304" pitchFamily="18" charset="0"/>
                <a:cs typeface="Times New Roman" panose="02020603050405020304" pitchFamily="18" charset="0"/>
              </a:rPr>
              <a:t>İşçi İstifa(Askerlik</a:t>
            </a:r>
            <a:r>
              <a:rPr lang="tr-TR" sz="3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tr-TR" sz="3400" dirty="0" smtClean="0">
                <a:latin typeface="Times New Roman" panose="02020603050405020304" pitchFamily="18" charset="0"/>
                <a:cs typeface="Times New Roman" panose="02020603050405020304" pitchFamily="18" charset="0"/>
              </a:rPr>
              <a:t>	İşçi </a:t>
            </a:r>
            <a:r>
              <a:rPr lang="tr-TR" sz="3400" dirty="0">
                <a:latin typeface="Times New Roman" panose="02020603050405020304" pitchFamily="18" charset="0"/>
                <a:cs typeface="Times New Roman" panose="02020603050405020304" pitchFamily="18" charset="0"/>
              </a:rPr>
              <a:t>Askerlik Dönüşü </a:t>
            </a:r>
            <a:r>
              <a:rPr lang="tr-TR" sz="3400" dirty="0" smtClean="0">
                <a:latin typeface="Times New Roman" panose="02020603050405020304" pitchFamily="18" charset="0"/>
                <a:cs typeface="Times New Roman" panose="02020603050405020304" pitchFamily="18" charset="0"/>
              </a:rPr>
              <a:t>Başlama</a:t>
            </a:r>
            <a:endParaRPr lang="tr-TR" sz="34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26322197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a:bodyPr>
          <a:lstStyle/>
          <a:p>
            <a:pPr algn="just">
              <a:spcAft>
                <a:spcPts val="0"/>
              </a:spcAft>
              <a:buFont typeface="Wingdings" panose="05000000000000000000" pitchFamily="2" charset="2"/>
              <a:buChar char="Ø"/>
            </a:pP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İşçilerin </a:t>
            </a:r>
            <a:r>
              <a:rPr lang="tr-TR" sz="3200" dirty="0">
                <a:latin typeface="Times New Roman" panose="02020603050405020304" pitchFamily="18" charset="0"/>
                <a:ea typeface="Times New Roman" panose="02020603050405020304" pitchFamily="18" charset="0"/>
              </a:rPr>
              <a:t>kurumdan ayrılış </a:t>
            </a:r>
            <a:r>
              <a:rPr lang="tr-TR" sz="3200" dirty="0" smtClean="0">
                <a:latin typeface="Times New Roman" panose="02020603050405020304" pitchFamily="18" charset="0"/>
                <a:ea typeface="Times New Roman" panose="02020603050405020304" pitchFamily="18" charset="0"/>
              </a:rPr>
              <a:t>olurları; </a:t>
            </a:r>
            <a:r>
              <a:rPr lang="tr-TR" sz="3200" dirty="0">
                <a:latin typeface="Times New Roman" panose="02020603050405020304" pitchFamily="18" charset="0"/>
                <a:ea typeface="Times New Roman" panose="02020603050405020304" pitchFamily="18" charset="0"/>
              </a:rPr>
              <a:t>programın Atama sayfasının altında yer alan “ayrılış işlemleri” modülünden sağ üst köşede yer alan yeni ayrılış sekmesi seçilerek alınmalıdır.  </a:t>
            </a:r>
            <a:endParaRPr lang="tr-TR" sz="3200" dirty="0" smtClean="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İl </a:t>
            </a:r>
            <a:r>
              <a:rPr lang="tr-TR" sz="3200" dirty="0">
                <a:latin typeface="Times New Roman" panose="02020603050405020304" pitchFamily="18" charset="0"/>
                <a:ea typeface="Times New Roman" panose="02020603050405020304" pitchFamily="18" charset="0"/>
              </a:rPr>
              <a:t>Müdürlüklerince yapılan İl içi yer değişikliğine dair atama olurlarının program üzerinden yapılması gerekmektedir. </a:t>
            </a: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3905620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6544" y="2103119"/>
            <a:ext cx="7991856" cy="3808103"/>
          </a:xfrm>
        </p:spPr>
        <p:txBody>
          <a:bodyPr>
            <a:normAutofit/>
          </a:bodyPr>
          <a:lstStyle/>
          <a:p>
            <a:pPr marL="0" indent="0" algn="ctr">
              <a:buNone/>
            </a:pPr>
            <a:endParaRPr lang="tr-TR" sz="3600" dirty="0" smtClean="0">
              <a:latin typeface="Arial" panose="020B0604020202020204" pitchFamily="34" charset="0"/>
              <a:cs typeface="Arial" panose="020B0604020202020204" pitchFamily="34" charset="0"/>
            </a:endParaRPr>
          </a:p>
          <a:p>
            <a:pPr marL="0" indent="0" algn="ctr">
              <a:buNone/>
            </a:pPr>
            <a:r>
              <a:rPr lang="tr-TR" sz="3000" dirty="0" smtClean="0">
                <a:solidFill>
                  <a:schemeClr val="accent1">
                    <a:lumMod val="50000"/>
                  </a:schemeClr>
                </a:solidFill>
                <a:latin typeface="Arial" panose="020B0604020202020204" pitchFamily="34" charset="0"/>
                <a:cs typeface="Arial" panose="020B0604020202020204" pitchFamily="34" charset="0"/>
              </a:rPr>
              <a:t>Tarım </a:t>
            </a:r>
            <a:r>
              <a:rPr lang="tr-TR" sz="3000" dirty="0">
                <a:solidFill>
                  <a:schemeClr val="accent1">
                    <a:lumMod val="50000"/>
                  </a:schemeClr>
                </a:solidFill>
                <a:latin typeface="Arial" panose="020B0604020202020204" pitchFamily="34" charset="0"/>
                <a:cs typeface="Arial" panose="020B0604020202020204" pitchFamily="34" charset="0"/>
              </a:rPr>
              <a:t>ve Orman Bakanlığı</a:t>
            </a:r>
          </a:p>
          <a:p>
            <a:pPr marL="0" indent="0" algn="ctr">
              <a:buNone/>
            </a:pPr>
            <a:r>
              <a:rPr lang="tr-TR" sz="3000" dirty="0">
                <a:solidFill>
                  <a:schemeClr val="accent1">
                    <a:lumMod val="50000"/>
                  </a:schemeClr>
                </a:solidFill>
                <a:latin typeface="Arial" panose="020B0604020202020204" pitchFamily="34" charset="0"/>
                <a:cs typeface="Arial" panose="020B0604020202020204" pitchFamily="34" charset="0"/>
              </a:rPr>
              <a:t>Personel Genel </a:t>
            </a:r>
            <a:r>
              <a:rPr lang="tr-TR" sz="3000" dirty="0" smtClean="0">
                <a:solidFill>
                  <a:schemeClr val="accent1">
                    <a:lumMod val="50000"/>
                  </a:schemeClr>
                </a:solidFill>
                <a:latin typeface="Arial" panose="020B0604020202020204" pitchFamily="34" charset="0"/>
                <a:cs typeface="Arial" panose="020B0604020202020204" pitchFamily="34" charset="0"/>
              </a:rPr>
              <a:t>Müdürlüğü</a:t>
            </a:r>
          </a:p>
          <a:p>
            <a:pPr marL="0" indent="0" algn="ctr">
              <a:buNone/>
            </a:pPr>
            <a:r>
              <a:rPr lang="tr-TR" sz="3000" dirty="0" smtClean="0">
                <a:solidFill>
                  <a:schemeClr val="accent1">
                    <a:lumMod val="50000"/>
                  </a:schemeClr>
                </a:solidFill>
                <a:latin typeface="Arial" panose="020B0604020202020204" pitchFamily="34" charset="0"/>
                <a:cs typeface="Arial" panose="020B0604020202020204" pitchFamily="34" charset="0"/>
              </a:rPr>
              <a:t>İşçi ve İşveren İlişkileri Daire Başkanlığı</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2897" y="134112"/>
            <a:ext cx="2551175" cy="2215896"/>
          </a:xfrm>
          <a:prstGeom prst="rect">
            <a:avLst/>
          </a:prstGeom>
        </p:spPr>
      </p:pic>
    </p:spTree>
    <p:extLst>
      <p:ext uri="{BB962C8B-B14F-4D97-AF65-F5344CB8AC3E}">
        <p14:creationId xmlns:p14="http://schemas.microsoft.com/office/powerpoint/2010/main" val="2487069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fontScale="92500" lnSpcReduction="10000"/>
          </a:bodyPr>
          <a:lstStyle/>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6360 Sayılı Kanun</a:t>
            </a: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696 Sayılı KHK</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6245 Sayılı Harcırah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Kanunu</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Yargıtay Kararları</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Yıllık İzin Yönetmeliği, Fazla Çalışma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Yönetmeliği</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Mülga Devlet </a:t>
            </a:r>
            <a:r>
              <a:rPr lang="tr-TR" sz="2400" dirty="0">
                <a:solidFill>
                  <a:schemeClr val="accent1">
                    <a:lumMod val="50000"/>
                  </a:schemeClr>
                </a:solidFill>
                <a:latin typeface="Times New Roman" panose="02020603050405020304" pitchFamily="18" charset="0"/>
                <a:cs typeface="Times New Roman" panose="02020603050405020304" pitchFamily="18" charset="0"/>
              </a:rPr>
              <a:t>Personel Başkanlığı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Görüşleri</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Hazine ve Maliye </a:t>
            </a:r>
            <a:r>
              <a:rPr lang="tr-TR" sz="2400" dirty="0">
                <a:solidFill>
                  <a:schemeClr val="accent1">
                    <a:lumMod val="50000"/>
                  </a:schemeClr>
                </a:solidFill>
                <a:latin typeface="Times New Roman" panose="02020603050405020304" pitchFamily="18" charset="0"/>
                <a:cs typeface="Times New Roman" panose="02020603050405020304" pitchFamily="18" charset="0"/>
              </a:rPr>
              <a:t>Bakanlığı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Görüşleri</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TÜHİS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Görüşleri</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Bakanlığımız Hukuk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Hizmetleri Genel Müdürlüğü Görüşleri</a:t>
            </a:r>
            <a:endParaRPr lang="tr-TR" sz="2400" dirty="0">
              <a:solidFill>
                <a:schemeClr val="accent1">
                  <a:lumMod val="50000"/>
                </a:schemeClr>
              </a:solidFill>
              <a:latin typeface="Times New Roman" panose="02020603050405020304" pitchFamily="18" charset="0"/>
              <a:cs typeface="Times New Roman" panose="02020603050405020304" pitchFamily="18" charset="0"/>
            </a:endParaRPr>
          </a:p>
          <a:p>
            <a:pPr lvl="0" algn="just"/>
            <a:r>
              <a:rPr lang="tr-TR" sz="2400" dirty="0">
                <a:solidFill>
                  <a:schemeClr val="accent1">
                    <a:lumMod val="50000"/>
                  </a:schemeClr>
                </a:solidFill>
                <a:latin typeface="Times New Roman" panose="02020603050405020304" pitchFamily="18" charset="0"/>
                <a:cs typeface="Times New Roman" panose="02020603050405020304" pitchFamily="18" charset="0"/>
              </a:rPr>
              <a:t>Toplu İş </a:t>
            </a:r>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Sözleşmeleri</a:t>
            </a:r>
          </a:p>
          <a:p>
            <a:pPr lvl="0" algn="just"/>
            <a:r>
              <a:rPr lang="tr-TR" sz="2400" dirty="0" smtClean="0">
                <a:solidFill>
                  <a:schemeClr val="accent1">
                    <a:lumMod val="50000"/>
                  </a:schemeClr>
                </a:solidFill>
                <a:latin typeface="Times New Roman" panose="02020603050405020304" pitchFamily="18" charset="0"/>
                <a:cs typeface="Times New Roman" panose="02020603050405020304" pitchFamily="18" charset="0"/>
              </a:rPr>
              <a:t>Evrak  ve Arşiv Yönetmeliği</a:t>
            </a:r>
          </a:p>
          <a:p>
            <a:pPr lvl="0"/>
            <a:endParaRPr lang="tr-TR" dirty="0"/>
          </a:p>
          <a:p>
            <a:pPr algn="just"/>
            <a:endParaRPr lang="tr-TR" sz="2600" dirty="0">
              <a:latin typeface="Arial" panose="020B0604020202020204" pitchFamily="34" charset="0"/>
              <a:cs typeface="Arial" panose="020B0604020202020204" pitchFamily="34"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3915204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a:bodyPr>
          <a:lstStyle/>
          <a:p>
            <a:pPr marL="0" lvl="0" indent="0">
              <a:buNone/>
            </a:pPr>
            <a:r>
              <a:rPr lang="tr-TR" dirty="0" smtClean="0">
                <a:latin typeface="Times New Roman" panose="02020603050405020304" pitchFamily="18" charset="0"/>
                <a:cs typeface="Times New Roman" panose="02020603050405020304" pitchFamily="18" charset="0"/>
              </a:rPr>
              <a:t>	657 Devlet Memurları Kanununda; Kamu </a:t>
            </a:r>
            <a:r>
              <a:rPr lang="tr-TR" dirty="0">
                <a:latin typeface="Times New Roman" panose="02020603050405020304" pitchFamily="18" charset="0"/>
                <a:cs typeface="Times New Roman" panose="02020603050405020304" pitchFamily="18" charset="0"/>
              </a:rPr>
              <a:t>hizmetleri; memurlar, sözleşmeli personel, geçici personel ve işçiler eliyle </a:t>
            </a:r>
            <a:r>
              <a:rPr lang="tr-TR" dirty="0" smtClean="0">
                <a:latin typeface="Times New Roman" panose="02020603050405020304" pitchFamily="18" charset="0"/>
                <a:cs typeface="Times New Roman" panose="02020603050405020304" pitchFamily="18" charset="0"/>
              </a:rPr>
              <a:t>yürütüleceği hükme bağlanmıştır.</a:t>
            </a:r>
          </a:p>
          <a:p>
            <a:pPr marL="0" lvl="0" indent="0">
              <a:buNone/>
            </a:pPr>
            <a:endParaRPr lang="tr-TR" dirty="0" smtClean="0">
              <a:latin typeface="Times New Roman" panose="02020603050405020304" pitchFamily="18" charset="0"/>
              <a:cs typeface="Times New Roman" panose="02020603050405020304" pitchFamily="18" charset="0"/>
            </a:endParaRPr>
          </a:p>
          <a:p>
            <a:pPr marL="0" lvl="0" indent="0">
              <a:buNone/>
            </a:pPr>
            <a:r>
              <a:rPr lang="tr-TR" dirty="0" smtClean="0">
                <a:latin typeface="Times New Roman" panose="02020603050405020304" pitchFamily="18" charset="0"/>
                <a:cs typeface="Times New Roman" panose="02020603050405020304" pitchFamily="18" charset="0"/>
              </a:rPr>
              <a:t>	Kanunda istihdam şekilleri;</a:t>
            </a:r>
          </a:p>
          <a:p>
            <a:pPr marL="514350" lvl="0" indent="-514350">
              <a:buAutoNum type="alphaUcParenR"/>
            </a:pPr>
            <a:r>
              <a:rPr lang="tr-TR" dirty="0" smtClean="0">
                <a:latin typeface="Times New Roman" panose="02020603050405020304" pitchFamily="18" charset="0"/>
                <a:cs typeface="Times New Roman" panose="02020603050405020304" pitchFamily="18" charset="0"/>
              </a:rPr>
              <a:t>Memur</a:t>
            </a:r>
          </a:p>
          <a:p>
            <a:pPr marL="0" lvl="0" indent="0">
              <a:buNone/>
            </a:pPr>
            <a:r>
              <a:rPr lang="tr-TR" dirty="0">
                <a:latin typeface="Times New Roman" panose="02020603050405020304" pitchFamily="18" charset="0"/>
                <a:cs typeface="Times New Roman" panose="02020603050405020304" pitchFamily="18" charset="0"/>
              </a:rPr>
              <a:t>B) Sözleşmeli </a:t>
            </a:r>
            <a:r>
              <a:rPr lang="tr-TR" dirty="0" smtClean="0">
                <a:latin typeface="Times New Roman" panose="02020603050405020304" pitchFamily="18" charset="0"/>
                <a:cs typeface="Times New Roman" panose="02020603050405020304" pitchFamily="18" charset="0"/>
              </a:rPr>
              <a:t>personel</a:t>
            </a:r>
          </a:p>
          <a:p>
            <a:pPr marL="0" lvl="0" indent="0">
              <a:buNone/>
            </a:pPr>
            <a:r>
              <a:rPr lang="tr-TR" dirty="0">
                <a:latin typeface="Times New Roman" panose="02020603050405020304" pitchFamily="18" charset="0"/>
                <a:cs typeface="Times New Roman" panose="02020603050405020304" pitchFamily="18" charset="0"/>
              </a:rPr>
              <a:t>D) </a:t>
            </a:r>
            <a:r>
              <a:rPr lang="tr-TR" dirty="0" smtClean="0">
                <a:latin typeface="Times New Roman" panose="02020603050405020304" pitchFamily="18" charset="0"/>
                <a:cs typeface="Times New Roman" panose="02020603050405020304" pitchFamily="18" charset="0"/>
              </a:rPr>
              <a:t>İşçiler olarak </a:t>
            </a:r>
          </a:p>
          <a:p>
            <a:pPr marL="0" lv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belirtilmiştir.</a:t>
            </a:r>
          </a:p>
          <a:p>
            <a:pPr marL="0" lvl="0" indent="0">
              <a:buNone/>
            </a:pPr>
            <a:endParaRPr lang="tr-TR" dirty="0"/>
          </a:p>
          <a:p>
            <a:pPr algn="just"/>
            <a:endParaRPr lang="tr-TR" sz="2600" dirty="0">
              <a:latin typeface="Arial" panose="020B0604020202020204" pitchFamily="34" charset="0"/>
              <a:cs typeface="Arial" panose="020B0604020202020204" pitchFamily="34"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015824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lnSpcReduction="10000"/>
          </a:bodyPr>
          <a:lstStyle/>
          <a:p>
            <a:pPr marL="0" lvl="0" indent="0" algn="just">
              <a:buNone/>
            </a:pPr>
            <a:r>
              <a:rPr lang="tr-TR" sz="3200" dirty="0" smtClean="0"/>
              <a:t>	</a:t>
            </a:r>
            <a:r>
              <a:rPr lang="tr-TR" sz="3200" dirty="0" smtClean="0">
                <a:latin typeface="Times New Roman" panose="02020603050405020304" pitchFamily="18" charset="0"/>
                <a:cs typeface="Times New Roman" panose="02020603050405020304" pitchFamily="18" charset="0"/>
              </a:rPr>
              <a:t>4857 </a:t>
            </a:r>
            <a:r>
              <a:rPr lang="tr-TR" sz="3200" dirty="0">
                <a:latin typeface="Times New Roman" panose="02020603050405020304" pitchFamily="18" charset="0"/>
                <a:cs typeface="Times New Roman" panose="02020603050405020304" pitchFamily="18" charset="0"/>
              </a:rPr>
              <a:t>sayılı İş Kanununda İşçiler: (Değişik birinci cümle: 4/4/2007 - 5620/4 </a:t>
            </a:r>
            <a:r>
              <a:rPr lang="tr-TR" sz="3200" dirty="0" err="1">
                <a:latin typeface="Times New Roman" panose="02020603050405020304" pitchFamily="18" charset="0"/>
                <a:cs typeface="Times New Roman" panose="02020603050405020304" pitchFamily="18" charset="0"/>
              </a:rPr>
              <a:t>md.</a:t>
            </a:r>
            <a:r>
              <a:rPr lang="tr-TR" sz="3200" dirty="0">
                <a:latin typeface="Times New Roman" panose="02020603050405020304" pitchFamily="18" charset="0"/>
                <a:cs typeface="Times New Roman" panose="02020603050405020304" pitchFamily="18" charset="0"/>
              </a:rPr>
              <a:t>) (A</a:t>
            </a:r>
            <a:r>
              <a:rPr lang="tr-TR" sz="3200" dirty="0" smtClean="0">
                <a:latin typeface="Times New Roman" panose="02020603050405020304" pitchFamily="18" charset="0"/>
                <a:cs typeface="Times New Roman" panose="02020603050405020304" pitchFamily="18" charset="0"/>
              </a:rPr>
              <a:t>), (B</a:t>
            </a:r>
            <a:r>
              <a:rPr lang="tr-TR" sz="3200" dirty="0">
                <a:latin typeface="Times New Roman" panose="02020603050405020304" pitchFamily="18" charset="0"/>
                <a:cs typeface="Times New Roman" panose="02020603050405020304" pitchFamily="18" charset="0"/>
              </a:rPr>
              <a:t>) ve (C) fıkralarında belirtilenler dışında kalan ve ilgili mevzuatı gereğince tahsis edilen sürekli işçi kadrolarında belirsiz süreli iş sözleşmeleriyle çalıştırılan sürekli işçiler ile mevsimlik veya kampanya işlerinde ya da orman yangınıyla mücadele hizmetlerinde ilgili mevzuatına göre geçici iş pozisyonlarında altı aydan az olmak üzere belirli süreli iş sözleşmeleriyle çalıştırılan geçici işçilerdir. </a:t>
            </a:r>
          </a:p>
          <a:p>
            <a:pPr marL="0" lvl="0" indent="0" algn="just">
              <a:buNone/>
            </a:pPr>
            <a:r>
              <a:rPr lang="tr-TR" sz="3200" dirty="0" smtClean="0">
                <a:latin typeface="Times New Roman" panose="02020603050405020304" pitchFamily="18" charset="0"/>
                <a:cs typeface="Times New Roman" panose="02020603050405020304" pitchFamily="18" charset="0"/>
              </a:rPr>
              <a:t>	Olarak </a:t>
            </a:r>
            <a:r>
              <a:rPr lang="tr-TR" sz="3200" dirty="0">
                <a:latin typeface="Times New Roman" panose="02020603050405020304" pitchFamily="18" charset="0"/>
                <a:cs typeface="Times New Roman" panose="02020603050405020304" pitchFamily="18" charset="0"/>
              </a:rPr>
              <a:t>tanımlanmıştır.</a:t>
            </a: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2135172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425" y="1873405"/>
            <a:ext cx="10367188" cy="4582259"/>
          </a:xfrm>
        </p:spPr>
        <p:txBody>
          <a:bodyPr>
            <a:normAutofit/>
          </a:bodyPr>
          <a:lstStyle/>
          <a:p>
            <a:pPr algn="just">
              <a:spcAft>
                <a:spcPts val="0"/>
              </a:spcAft>
              <a:buFont typeface="Wingdings" panose="05000000000000000000" pitchFamily="2" charset="2"/>
              <a:buChar char="Ø"/>
            </a:pPr>
            <a:r>
              <a:rPr lang="tr-TR" sz="3200" b="1" dirty="0" smtClean="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Geçici işçilerin çalışma süreleri sonunda çıkış bildirgeleri, iş akitleri askıda olacak şekilde Kod (30) ile  </a:t>
            </a:r>
            <a:r>
              <a:rPr lang="tr-TR" sz="3200" dirty="0" err="1" smtClean="0">
                <a:latin typeface="Times New Roman" panose="02020603050405020304" pitchFamily="18" charset="0"/>
                <a:ea typeface="Times New Roman" panose="02020603050405020304" pitchFamily="18" charset="0"/>
              </a:rPr>
              <a:t>SGK’ya</a:t>
            </a:r>
            <a:r>
              <a:rPr lang="tr-TR" sz="3200" dirty="0" smtClean="0">
                <a:latin typeface="Times New Roman" panose="02020603050405020304" pitchFamily="18" charset="0"/>
                <a:ea typeface="Times New Roman" panose="02020603050405020304" pitchFamily="18" charset="0"/>
              </a:rPr>
              <a:t> bildirilmelidir. Hizmet </a:t>
            </a:r>
            <a:r>
              <a:rPr lang="tr-TR" sz="3200" dirty="0">
                <a:latin typeface="Times New Roman" panose="02020603050405020304" pitchFamily="18" charset="0"/>
                <a:ea typeface="Times New Roman" panose="02020603050405020304" pitchFamily="18" charset="0"/>
              </a:rPr>
              <a:t>akdi feshine neden olan kod </a:t>
            </a:r>
            <a:r>
              <a:rPr lang="tr-TR" sz="3200" dirty="0" smtClean="0">
                <a:latin typeface="Times New Roman" panose="02020603050405020304" pitchFamily="18" charset="0"/>
                <a:ea typeface="Times New Roman" panose="02020603050405020304" pitchFamily="18" charset="0"/>
              </a:rPr>
              <a:t>seçilerek çıkış bildirgesi verilmemesine dikkat </a:t>
            </a:r>
            <a:r>
              <a:rPr lang="tr-TR" sz="3200" dirty="0">
                <a:latin typeface="Times New Roman" panose="02020603050405020304" pitchFamily="18" charset="0"/>
                <a:ea typeface="Times New Roman" panose="02020603050405020304" pitchFamily="18" charset="0"/>
              </a:rPr>
              <a:t>edilmelidir</a:t>
            </a:r>
            <a:r>
              <a:rPr lang="tr-TR" sz="3200" dirty="0" smtClean="0">
                <a:latin typeface="Times New Roman" panose="02020603050405020304" pitchFamily="18" charset="0"/>
                <a:ea typeface="Times New Roman" panose="02020603050405020304" pitchFamily="18" charset="0"/>
              </a:rPr>
              <a:t>.</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algn="just">
              <a:spcAft>
                <a:spcPts val="0"/>
              </a:spcAft>
              <a:buFont typeface="Wingdings" panose="05000000000000000000" pitchFamily="2" charset="2"/>
              <a:buChar char="Ø"/>
            </a:pPr>
            <a:r>
              <a:rPr lang="tr-TR" sz="3200" dirty="0" smtClean="0">
                <a:latin typeface="Times New Roman" panose="02020603050405020304" pitchFamily="18" charset="0"/>
                <a:ea typeface="Times New Roman" panose="02020603050405020304" pitchFamily="18" charset="0"/>
              </a:rPr>
              <a:t>	5510 </a:t>
            </a:r>
            <a:r>
              <a:rPr lang="tr-TR" sz="3200" dirty="0">
                <a:latin typeface="Times New Roman" panose="02020603050405020304" pitchFamily="18" charset="0"/>
                <a:ea typeface="Times New Roman" panose="02020603050405020304" pitchFamily="18" charset="0"/>
              </a:rPr>
              <a:t>sayılı sosyal güvenlik yasası gereği mevsimlik işçilerin askıda geçen süreleri için genel sağlık sigortası primi (yüzde 12) işverence ödenmesine devam edilmektedir</a:t>
            </a:r>
          </a:p>
          <a:p>
            <a:pPr marL="0" indent="0" algn="just">
              <a:spcAft>
                <a:spcPts val="0"/>
              </a:spcAft>
              <a:buNone/>
            </a:pPr>
            <a:endParaRPr lang="tr-TR" sz="3200" b="1" dirty="0">
              <a:latin typeface="Times New Roman" panose="02020603050405020304" pitchFamily="18" charset="0"/>
              <a:ea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90803" y="79179"/>
            <a:ext cx="1603387" cy="1597290"/>
          </a:xfrm>
          <a:prstGeom prst="rect">
            <a:avLst/>
          </a:prstGeom>
        </p:spPr>
      </p:pic>
    </p:spTree>
    <p:extLst>
      <p:ext uri="{BB962C8B-B14F-4D97-AF65-F5344CB8AC3E}">
        <p14:creationId xmlns:p14="http://schemas.microsoft.com/office/powerpoint/2010/main" val="1204123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07BFA91-06F4-4358-AE66-9555ED9BBD30}"/>
</file>

<file path=customXml/itemProps2.xml><?xml version="1.0" encoding="utf-8"?>
<ds:datastoreItem xmlns:ds="http://schemas.openxmlformats.org/officeDocument/2006/customXml" ds:itemID="{3002D40B-3E90-4DA1-B6DA-D4ABE1B13D0E}"/>
</file>

<file path=customXml/itemProps3.xml><?xml version="1.0" encoding="utf-8"?>
<ds:datastoreItem xmlns:ds="http://schemas.openxmlformats.org/officeDocument/2006/customXml" ds:itemID="{5D8C8650-CD18-4BB1-9DFF-94C003ECF1A6}"/>
</file>

<file path=docProps/app.xml><?xml version="1.0" encoding="utf-8"?>
<Properties xmlns="http://schemas.openxmlformats.org/officeDocument/2006/extended-properties" xmlns:vt="http://schemas.openxmlformats.org/officeDocument/2006/docPropsVTypes">
  <Template/>
  <TotalTime>1043</TotalTime>
  <Words>502</Words>
  <Application>Microsoft Office PowerPoint</Application>
  <PresentationFormat>Geniş ekran</PresentationFormat>
  <Paragraphs>305</Paragraphs>
  <Slides>59</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59</vt:i4>
      </vt:variant>
    </vt:vector>
  </HeadingPairs>
  <TitlesOfParts>
    <vt:vector size="66" baseType="lpstr">
      <vt:lpstr>Arial</vt:lpstr>
      <vt:lpstr>Arial Narrow</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superefe</dc:creator>
  <cp:lastModifiedBy>ASUS</cp:lastModifiedBy>
  <cp:revision>343</cp:revision>
  <cp:lastPrinted>2019-09-20T07:00:52Z</cp:lastPrinted>
  <dcterms:created xsi:type="dcterms:W3CDTF">2019-09-19T20:28:52Z</dcterms:created>
  <dcterms:modified xsi:type="dcterms:W3CDTF">2022-05-26T04:46:56Z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