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quickStyle2.xml" ContentType="application/vnd.openxmlformats-officedocument.drawingml.diagramStyle+xml"/>
  <Override PartName="/ppt/notesMasters/notesMaster1.xml" ContentType="application/vnd.openxmlformats-officedocument.presentationml.notesMaster+xml"/>
  <Override PartName="/ppt/theme/themeOverride1.xml" ContentType="application/vnd.openxmlformats-officedocument.themeOverride+xml"/>
  <Override PartName="/ppt/diagrams/drawing2.xml" ContentType="application/vnd.ms-office.drawingml.diagramDrawing+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9" r:id="rId2"/>
  </p:sldMasterIdLst>
  <p:notesMasterIdLst>
    <p:notesMasterId r:id="rId37"/>
  </p:notesMasterIdLst>
  <p:handoutMasterIdLst>
    <p:handoutMasterId r:id="rId38"/>
  </p:handoutMasterIdLst>
  <p:sldIdLst>
    <p:sldId id="651" r:id="rId3"/>
    <p:sldId id="729" r:id="rId4"/>
    <p:sldId id="703" r:id="rId5"/>
    <p:sldId id="705" r:id="rId6"/>
    <p:sldId id="711" r:id="rId7"/>
    <p:sldId id="706" r:id="rId8"/>
    <p:sldId id="707" r:id="rId9"/>
    <p:sldId id="709" r:id="rId10"/>
    <p:sldId id="720" r:id="rId11"/>
    <p:sldId id="725" r:id="rId12"/>
    <p:sldId id="712" r:id="rId13"/>
    <p:sldId id="694" r:id="rId14"/>
    <p:sldId id="696" r:id="rId15"/>
    <p:sldId id="697" r:id="rId16"/>
    <p:sldId id="698" r:id="rId17"/>
    <p:sldId id="699" r:id="rId18"/>
    <p:sldId id="713" r:id="rId19"/>
    <p:sldId id="714" r:id="rId20"/>
    <p:sldId id="715" r:id="rId21"/>
    <p:sldId id="716" r:id="rId22"/>
    <p:sldId id="695" r:id="rId23"/>
    <p:sldId id="700" r:id="rId24"/>
    <p:sldId id="701" r:id="rId25"/>
    <p:sldId id="702" r:id="rId26"/>
    <p:sldId id="717" r:id="rId27"/>
    <p:sldId id="727" r:id="rId28"/>
    <p:sldId id="722" r:id="rId29"/>
    <p:sldId id="723" r:id="rId30"/>
    <p:sldId id="678" r:id="rId31"/>
    <p:sldId id="679" r:id="rId32"/>
    <p:sldId id="719" r:id="rId33"/>
    <p:sldId id="726" r:id="rId34"/>
    <p:sldId id="681" r:id="rId35"/>
    <p:sldId id="660" r:id="rId36"/>
  </p:sldIdLst>
  <p:sldSz cx="9144000" cy="6858000" type="screen4x3"/>
  <p:notesSz cx="6667500" cy="9904413"/>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Varsayılan Bölüm" id="{A6A2D7CF-3EE5-4C19-883B-729D8F166595}">
          <p14:sldIdLst>
            <p14:sldId id="651"/>
            <p14:sldId id="729"/>
            <p14:sldId id="703"/>
            <p14:sldId id="705"/>
            <p14:sldId id="711"/>
            <p14:sldId id="706"/>
            <p14:sldId id="707"/>
            <p14:sldId id="709"/>
            <p14:sldId id="720"/>
            <p14:sldId id="725"/>
            <p14:sldId id="712"/>
            <p14:sldId id="694"/>
            <p14:sldId id="696"/>
            <p14:sldId id="697"/>
            <p14:sldId id="698"/>
            <p14:sldId id="699"/>
            <p14:sldId id="713"/>
            <p14:sldId id="714"/>
            <p14:sldId id="715"/>
            <p14:sldId id="716"/>
            <p14:sldId id="695"/>
            <p14:sldId id="700"/>
            <p14:sldId id="701"/>
            <p14:sldId id="702"/>
            <p14:sldId id="717"/>
            <p14:sldId id="727"/>
            <p14:sldId id="722"/>
            <p14:sldId id="723"/>
            <p14:sldId id="678"/>
            <p14:sldId id="679"/>
            <p14:sldId id="719"/>
            <p14:sldId id="726"/>
            <p14:sldId id="681"/>
          </p14:sldIdLst>
        </p14:section>
        <p14:section name="Başlıksız Bölüm" id="{FA878223-2612-40FC-A784-AED83D03EC71}">
          <p14:sldIdLst>
            <p14:sldId id="6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2D1DF7"/>
    <a:srgbClr val="FFFFCC"/>
    <a:srgbClr val="CCFF99"/>
    <a:srgbClr val="FFFFFF"/>
    <a:srgbClr val="CCCC00"/>
    <a:srgbClr val="7AFB33"/>
    <a:srgbClr val="FFCC99"/>
    <a:srgbClr val="259B55"/>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70870" autoAdjust="0"/>
  </p:normalViewPr>
  <p:slideViewPr>
    <p:cSldViewPr>
      <p:cViewPr>
        <p:scale>
          <a:sx n="50" d="100"/>
          <a:sy n="50" d="100"/>
        </p:scale>
        <p:origin x="1878" y="108"/>
      </p:cViewPr>
      <p:guideLst>
        <p:guide orient="horz" pos="2160"/>
        <p:guide pos="2880"/>
      </p:guideLst>
    </p:cSldViewPr>
  </p:slideViewPr>
  <p:outlineViewPr>
    <p:cViewPr>
      <p:scale>
        <a:sx n="33" d="100"/>
        <a:sy n="33" d="100"/>
      </p:scale>
      <p:origin x="6" y="9816"/>
    </p:cViewPr>
  </p:outlineViewPr>
  <p:notesTextViewPr>
    <p:cViewPr>
      <p:scale>
        <a:sx n="100" d="100"/>
        <a:sy n="100" d="100"/>
      </p:scale>
      <p:origin x="0" y="0"/>
    </p:cViewPr>
  </p:notesTextViewPr>
  <p:sorterViewPr>
    <p:cViewPr>
      <p:scale>
        <a:sx n="67" d="100"/>
        <a:sy n="67" d="100"/>
      </p:scale>
      <p:origin x="0" y="0"/>
    </p:cViewPr>
  </p:sorterViewPr>
  <p:notesViewPr>
    <p:cSldViewPr>
      <p:cViewPr varScale="1">
        <p:scale>
          <a:sx n="79" d="100"/>
          <a:sy n="79" d="100"/>
        </p:scale>
        <p:origin x="-3966" y="-90"/>
      </p:cViewPr>
      <p:guideLst>
        <p:guide orient="horz" pos="3119"/>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534EF-76D8-4B12-BD83-574619AC90B3}"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tr-TR"/>
        </a:p>
      </dgm:t>
    </dgm:pt>
    <dgm:pt modelId="{014B62FD-AB26-4540-8C1A-5F0F99BBE7B7}">
      <dgm:prSet custT="1"/>
      <dgm:spPr/>
      <dgm:t>
        <a:bodyPr/>
        <a:lstStyle/>
        <a:p>
          <a:pPr rtl="0"/>
          <a:r>
            <a:rPr lang="en-GB" sz="2800" noProof="0" dirty="0" err="1" smtClean="0"/>
            <a:t>Standar</a:t>
          </a:r>
          <a:r>
            <a:rPr lang="tr-TR" sz="2800" noProof="0" dirty="0" smtClean="0"/>
            <a:t>tlaşma</a:t>
          </a:r>
          <a:endParaRPr lang="en-GB" sz="2800" noProof="0" dirty="0"/>
        </a:p>
      </dgm:t>
    </dgm:pt>
    <dgm:pt modelId="{FD45E862-C35C-4131-A98C-DDACC3BC0A87}" type="parTrans" cxnId="{56614144-BB9E-443D-B1F1-692F0C32865B}">
      <dgm:prSet/>
      <dgm:spPr/>
      <dgm:t>
        <a:bodyPr/>
        <a:lstStyle/>
        <a:p>
          <a:endParaRPr lang="tr-TR"/>
        </a:p>
      </dgm:t>
    </dgm:pt>
    <dgm:pt modelId="{8020E1C8-F011-46DC-96A1-F97A7DB41101}" type="sibTrans" cxnId="{56614144-BB9E-443D-B1F1-692F0C32865B}">
      <dgm:prSet/>
      <dgm:spPr/>
      <dgm:t>
        <a:bodyPr/>
        <a:lstStyle/>
        <a:p>
          <a:endParaRPr lang="tr-TR"/>
        </a:p>
      </dgm:t>
    </dgm:pt>
    <dgm:pt modelId="{80CC4262-FFB9-4385-A476-0FA2AD8F884A}">
      <dgm:prSet custT="1"/>
      <dgm:spPr/>
      <dgm:t>
        <a:bodyPr/>
        <a:lstStyle/>
        <a:p>
          <a:pPr rtl="0"/>
          <a:r>
            <a:rPr lang="tr-TR" sz="2000" b="1" noProof="0" dirty="0" smtClean="0">
              <a:solidFill>
                <a:srgbClr val="0000FF"/>
              </a:solidFill>
            </a:rPr>
            <a:t> Ortak terminoloji (kavramlar ve tanımlar)</a:t>
          </a:r>
          <a:endParaRPr lang="en-GB" sz="2000" b="1" noProof="0" dirty="0">
            <a:solidFill>
              <a:srgbClr val="0000FF"/>
            </a:solidFill>
          </a:endParaRPr>
        </a:p>
      </dgm:t>
    </dgm:pt>
    <dgm:pt modelId="{083F41EE-F8F7-4778-A0AA-E4FAF6AFACF9}" type="parTrans" cxnId="{07323E70-8D81-427A-9CEF-D62E33B12D6F}">
      <dgm:prSet/>
      <dgm:spPr/>
      <dgm:t>
        <a:bodyPr/>
        <a:lstStyle/>
        <a:p>
          <a:endParaRPr lang="tr-TR"/>
        </a:p>
      </dgm:t>
    </dgm:pt>
    <dgm:pt modelId="{86604B6C-41A9-4CA8-A1EA-41C47340DB98}" type="sibTrans" cxnId="{07323E70-8D81-427A-9CEF-D62E33B12D6F}">
      <dgm:prSet/>
      <dgm:spPr/>
      <dgm:t>
        <a:bodyPr/>
        <a:lstStyle/>
        <a:p>
          <a:endParaRPr lang="tr-TR"/>
        </a:p>
      </dgm:t>
    </dgm:pt>
    <dgm:pt modelId="{1AF17F4A-89A6-40C3-B09F-B117F082548E}">
      <dgm:prSet custT="1"/>
      <dgm:spPr/>
      <dgm:t>
        <a:bodyPr/>
        <a:lstStyle/>
        <a:p>
          <a:pPr rtl="0"/>
          <a:r>
            <a:rPr lang="tr-TR" sz="2000" b="1" noProof="0" dirty="0" smtClean="0">
              <a:solidFill>
                <a:srgbClr val="0000FF"/>
              </a:solidFill>
            </a:rPr>
            <a:t> Ortak değişkenler</a:t>
          </a:r>
          <a:endParaRPr lang="en-GB" sz="2000" b="1" noProof="0" dirty="0">
            <a:solidFill>
              <a:srgbClr val="0000FF"/>
            </a:solidFill>
          </a:endParaRPr>
        </a:p>
      </dgm:t>
    </dgm:pt>
    <dgm:pt modelId="{184C1225-2862-441E-B87C-54BF7D066288}" type="parTrans" cxnId="{BB667DCD-C16B-4951-91DF-685C9634C507}">
      <dgm:prSet/>
      <dgm:spPr/>
      <dgm:t>
        <a:bodyPr/>
        <a:lstStyle/>
        <a:p>
          <a:endParaRPr lang="tr-TR"/>
        </a:p>
      </dgm:t>
    </dgm:pt>
    <dgm:pt modelId="{82CA8DED-DF1E-4038-AFC8-056FC801B7EC}" type="sibTrans" cxnId="{BB667DCD-C16B-4951-91DF-685C9634C507}">
      <dgm:prSet/>
      <dgm:spPr/>
      <dgm:t>
        <a:bodyPr/>
        <a:lstStyle/>
        <a:p>
          <a:endParaRPr lang="tr-TR"/>
        </a:p>
      </dgm:t>
    </dgm:pt>
    <dgm:pt modelId="{471080AF-31C8-4CB1-986D-42DE279D9327}">
      <dgm:prSet custT="1"/>
      <dgm:spPr/>
      <dgm:t>
        <a:bodyPr/>
        <a:lstStyle/>
        <a:p>
          <a:pPr rtl="0"/>
          <a:r>
            <a:rPr lang="tr-TR" sz="2800" noProof="0" dirty="0" smtClean="0"/>
            <a:t>Veri Entegrasyonu ve Birlikte Çalışılabilirlik</a:t>
          </a:r>
          <a:endParaRPr lang="en-GB" sz="2800" noProof="0" dirty="0"/>
        </a:p>
      </dgm:t>
    </dgm:pt>
    <dgm:pt modelId="{76D078AD-1235-4B28-8625-B4C1FB4EFF9E}" type="parTrans" cxnId="{E1C58702-BAAE-457A-B6F8-FC3AA11BD2EB}">
      <dgm:prSet/>
      <dgm:spPr/>
      <dgm:t>
        <a:bodyPr/>
        <a:lstStyle/>
        <a:p>
          <a:endParaRPr lang="tr-TR"/>
        </a:p>
      </dgm:t>
    </dgm:pt>
    <dgm:pt modelId="{57CD92C3-21A3-4EA2-B2BB-A8BAB48BB9C7}" type="sibTrans" cxnId="{E1C58702-BAAE-457A-B6F8-FC3AA11BD2EB}">
      <dgm:prSet/>
      <dgm:spPr/>
      <dgm:t>
        <a:bodyPr/>
        <a:lstStyle/>
        <a:p>
          <a:endParaRPr lang="tr-TR"/>
        </a:p>
      </dgm:t>
    </dgm:pt>
    <dgm:pt modelId="{C9D2202B-5D23-4E75-ABFB-F0725E34F3C6}">
      <dgm:prSet custT="1"/>
      <dgm:spPr/>
      <dgm:t>
        <a:bodyPr/>
        <a:lstStyle/>
        <a:p>
          <a:pPr rtl="0"/>
          <a:r>
            <a:rPr lang="tr-TR" sz="2000" b="1" noProof="0" dirty="0" smtClean="0">
              <a:solidFill>
                <a:srgbClr val="0000FF"/>
              </a:solidFill>
            </a:rPr>
            <a:t> Ortak kod listeleri</a:t>
          </a:r>
          <a:endParaRPr lang="en-GB" sz="2000" b="1" noProof="0" dirty="0">
            <a:solidFill>
              <a:srgbClr val="0000FF"/>
            </a:solidFill>
          </a:endParaRPr>
        </a:p>
      </dgm:t>
    </dgm:pt>
    <dgm:pt modelId="{1EEB9893-ED34-4EB6-ABF8-EE06C7EBB3F4}" type="parTrans" cxnId="{1721201E-F85D-45F1-AA0B-6929428D2F78}">
      <dgm:prSet/>
      <dgm:spPr/>
      <dgm:t>
        <a:bodyPr/>
        <a:lstStyle/>
        <a:p>
          <a:endParaRPr lang="tr-TR"/>
        </a:p>
      </dgm:t>
    </dgm:pt>
    <dgm:pt modelId="{4AFF6454-1C29-42EF-8A53-8A8CAC37FCD8}" type="sibTrans" cxnId="{1721201E-F85D-45F1-AA0B-6929428D2F78}">
      <dgm:prSet/>
      <dgm:spPr/>
      <dgm:t>
        <a:bodyPr/>
        <a:lstStyle/>
        <a:p>
          <a:endParaRPr lang="tr-TR"/>
        </a:p>
      </dgm:t>
    </dgm:pt>
    <dgm:pt modelId="{73BABACB-FE33-40C3-BE15-DFE678FB01E5}">
      <dgm:prSet custT="1"/>
      <dgm:spPr/>
      <dgm:t>
        <a:bodyPr/>
        <a:lstStyle/>
        <a:p>
          <a:pPr rtl="0"/>
          <a:r>
            <a:rPr lang="tr-TR" sz="2000" b="1" dirty="0" smtClean="0">
              <a:solidFill>
                <a:srgbClr val="0000FF"/>
              </a:solidFill>
            </a:rPr>
            <a:t>Sistemler içindeki koordinasyon ve entegrasyon</a:t>
          </a:r>
          <a:endParaRPr lang="en-GB" sz="2000" b="1" noProof="0" dirty="0" smtClean="0">
            <a:solidFill>
              <a:srgbClr val="0000FF"/>
            </a:solidFill>
          </a:endParaRPr>
        </a:p>
      </dgm:t>
    </dgm:pt>
    <dgm:pt modelId="{D073FA17-97B8-4128-9FE9-7669BB859C2C}" type="parTrans" cxnId="{2BA352F0-60B0-4D62-A09D-DFA3BEEA7191}">
      <dgm:prSet/>
      <dgm:spPr/>
      <dgm:t>
        <a:bodyPr/>
        <a:lstStyle/>
        <a:p>
          <a:endParaRPr lang="tr-TR"/>
        </a:p>
      </dgm:t>
    </dgm:pt>
    <dgm:pt modelId="{16914DA2-6A83-4503-BB41-05C4307B5CEB}" type="sibTrans" cxnId="{2BA352F0-60B0-4D62-A09D-DFA3BEEA7191}">
      <dgm:prSet/>
      <dgm:spPr/>
      <dgm:t>
        <a:bodyPr/>
        <a:lstStyle/>
        <a:p>
          <a:endParaRPr lang="tr-TR"/>
        </a:p>
      </dgm:t>
    </dgm:pt>
    <dgm:pt modelId="{F082A4F4-AFE8-42A1-8ADA-5CBA49703A3F}">
      <dgm:prSet custT="1"/>
      <dgm:spPr/>
      <dgm:t>
        <a:bodyPr/>
        <a:lstStyle/>
        <a:p>
          <a:pPr rtl="0"/>
          <a:endParaRPr lang="en-GB" sz="1800" noProof="0" dirty="0" smtClean="0"/>
        </a:p>
      </dgm:t>
    </dgm:pt>
    <dgm:pt modelId="{A4DB494B-90AB-481F-BABE-2095879FF00D}" type="parTrans" cxnId="{9E17BBEB-9126-41F2-A37A-2203CEE245FF}">
      <dgm:prSet/>
      <dgm:spPr/>
      <dgm:t>
        <a:bodyPr/>
        <a:lstStyle/>
        <a:p>
          <a:endParaRPr lang="tr-TR"/>
        </a:p>
      </dgm:t>
    </dgm:pt>
    <dgm:pt modelId="{F0E018E5-5B12-4BF2-A1BB-1D098FEC8F52}" type="sibTrans" cxnId="{9E17BBEB-9126-41F2-A37A-2203CEE245FF}">
      <dgm:prSet/>
      <dgm:spPr/>
      <dgm:t>
        <a:bodyPr/>
        <a:lstStyle/>
        <a:p>
          <a:endParaRPr lang="tr-TR"/>
        </a:p>
      </dgm:t>
    </dgm:pt>
    <dgm:pt modelId="{13220B9F-3465-44C1-B5CC-D7EB011511C0}">
      <dgm:prSet custT="1"/>
      <dgm:spPr/>
      <dgm:t>
        <a:bodyPr/>
        <a:lstStyle/>
        <a:p>
          <a:pPr rtl="0"/>
          <a:r>
            <a:rPr lang="tr-TR" sz="2000" b="1" noProof="0" dirty="0" smtClean="0">
              <a:solidFill>
                <a:srgbClr val="0000FF"/>
              </a:solidFill>
            </a:rPr>
            <a:t> Veri üretim süreçlerinde standartlaşma</a:t>
          </a:r>
          <a:endParaRPr lang="en-GB" sz="2000" b="1" noProof="0" dirty="0">
            <a:solidFill>
              <a:srgbClr val="0000FF"/>
            </a:solidFill>
          </a:endParaRPr>
        </a:p>
      </dgm:t>
    </dgm:pt>
    <dgm:pt modelId="{8576909F-9215-461A-A77D-C59D75C76B03}" type="parTrans" cxnId="{B11ADD3D-C8A5-4DDE-8A9D-B1F3E3C530BC}">
      <dgm:prSet/>
      <dgm:spPr/>
      <dgm:t>
        <a:bodyPr/>
        <a:lstStyle/>
        <a:p>
          <a:endParaRPr lang="tr-TR"/>
        </a:p>
      </dgm:t>
    </dgm:pt>
    <dgm:pt modelId="{9B307595-DA42-4052-B6E2-188205C7B2B8}" type="sibTrans" cxnId="{B11ADD3D-C8A5-4DDE-8A9D-B1F3E3C530BC}">
      <dgm:prSet/>
      <dgm:spPr/>
      <dgm:t>
        <a:bodyPr/>
        <a:lstStyle/>
        <a:p>
          <a:endParaRPr lang="tr-TR"/>
        </a:p>
      </dgm:t>
    </dgm:pt>
    <dgm:pt modelId="{1E69FC64-9263-4F4A-A911-C51C89F2D567}">
      <dgm:prSet custT="1"/>
      <dgm:spPr/>
      <dgm:t>
        <a:bodyPr/>
        <a:lstStyle/>
        <a:p>
          <a:pPr rtl="0"/>
          <a:endParaRPr lang="en-GB" sz="2000" noProof="0" dirty="0"/>
        </a:p>
      </dgm:t>
    </dgm:pt>
    <dgm:pt modelId="{C08133BB-2AD2-4555-B8DA-A33E4892E0F4}" type="parTrans" cxnId="{45352DF2-88D0-4F17-92EB-7ED5B32813DD}">
      <dgm:prSet/>
      <dgm:spPr/>
      <dgm:t>
        <a:bodyPr/>
        <a:lstStyle/>
        <a:p>
          <a:endParaRPr lang="tr-TR"/>
        </a:p>
      </dgm:t>
    </dgm:pt>
    <dgm:pt modelId="{5F8A2710-6086-499D-AB2D-F5A9C6248A01}" type="sibTrans" cxnId="{45352DF2-88D0-4F17-92EB-7ED5B32813DD}">
      <dgm:prSet/>
      <dgm:spPr/>
      <dgm:t>
        <a:bodyPr/>
        <a:lstStyle/>
        <a:p>
          <a:endParaRPr lang="tr-TR"/>
        </a:p>
      </dgm:t>
    </dgm:pt>
    <dgm:pt modelId="{C93E0034-C4AC-4A30-944D-EB9F72D94843}">
      <dgm:prSet custT="1"/>
      <dgm:spPr/>
      <dgm:t>
        <a:bodyPr/>
        <a:lstStyle/>
        <a:p>
          <a:pPr rtl="0"/>
          <a:endParaRPr lang="en-GB" sz="1800" noProof="0" dirty="0" smtClean="0"/>
        </a:p>
      </dgm:t>
    </dgm:pt>
    <dgm:pt modelId="{45AB07E1-7762-448F-95BF-C56EF55A342D}" type="parTrans" cxnId="{6DABA1A1-2FBD-403D-84B7-01FD9A6C61A8}">
      <dgm:prSet/>
      <dgm:spPr/>
      <dgm:t>
        <a:bodyPr/>
        <a:lstStyle/>
        <a:p>
          <a:endParaRPr lang="tr-TR"/>
        </a:p>
      </dgm:t>
    </dgm:pt>
    <dgm:pt modelId="{B399D366-4695-474D-B567-B857FC0BBED4}" type="sibTrans" cxnId="{6DABA1A1-2FBD-403D-84B7-01FD9A6C61A8}">
      <dgm:prSet/>
      <dgm:spPr/>
      <dgm:t>
        <a:bodyPr/>
        <a:lstStyle/>
        <a:p>
          <a:endParaRPr lang="tr-TR"/>
        </a:p>
      </dgm:t>
    </dgm:pt>
    <dgm:pt modelId="{EEAF1AF2-5D65-42D1-8DF1-B812F383F801}">
      <dgm:prSet custT="1"/>
      <dgm:spPr/>
      <dgm:t>
        <a:bodyPr/>
        <a:lstStyle/>
        <a:p>
          <a:pPr rtl="0"/>
          <a:r>
            <a:rPr lang="tr-TR" sz="2000" b="1" noProof="0" dirty="0" smtClean="0">
              <a:solidFill>
                <a:srgbClr val="0000FF"/>
              </a:solidFill>
            </a:rPr>
            <a:t>Mükerrerliklerin önlenmesi</a:t>
          </a:r>
          <a:endParaRPr lang="en-GB" sz="2000" b="1" noProof="0" dirty="0" smtClean="0">
            <a:solidFill>
              <a:srgbClr val="0000FF"/>
            </a:solidFill>
          </a:endParaRPr>
        </a:p>
      </dgm:t>
    </dgm:pt>
    <dgm:pt modelId="{5E1047B2-E673-4A72-9E1E-40107252F718}" type="parTrans" cxnId="{877A88BD-2332-4265-AE86-6DB4BFBC913D}">
      <dgm:prSet/>
      <dgm:spPr/>
      <dgm:t>
        <a:bodyPr/>
        <a:lstStyle/>
        <a:p>
          <a:endParaRPr lang="tr-TR"/>
        </a:p>
      </dgm:t>
    </dgm:pt>
    <dgm:pt modelId="{9574DCF3-F241-459A-B46A-CCC79B1EE8F1}" type="sibTrans" cxnId="{877A88BD-2332-4265-AE86-6DB4BFBC913D}">
      <dgm:prSet/>
      <dgm:spPr/>
      <dgm:t>
        <a:bodyPr/>
        <a:lstStyle/>
        <a:p>
          <a:endParaRPr lang="tr-TR"/>
        </a:p>
      </dgm:t>
    </dgm:pt>
    <dgm:pt modelId="{975FC1C4-B2E6-4B31-AA1F-F7642E053145}" type="pres">
      <dgm:prSet presAssocID="{E3A534EF-76D8-4B12-BD83-574619AC90B3}" presName="linear" presStyleCnt="0">
        <dgm:presLayoutVars>
          <dgm:animLvl val="lvl"/>
          <dgm:resizeHandles val="exact"/>
        </dgm:presLayoutVars>
      </dgm:prSet>
      <dgm:spPr/>
      <dgm:t>
        <a:bodyPr/>
        <a:lstStyle/>
        <a:p>
          <a:endParaRPr lang="tr-TR"/>
        </a:p>
      </dgm:t>
    </dgm:pt>
    <dgm:pt modelId="{21551291-ABB9-4E20-87A4-7D8806D0D8C6}" type="pres">
      <dgm:prSet presAssocID="{014B62FD-AB26-4540-8C1A-5F0F99BBE7B7}" presName="parentText" presStyleLbl="node1" presStyleIdx="0" presStyleCnt="2" custScaleY="122743" custLinFactNeighborX="578" custLinFactNeighborY="-40549">
        <dgm:presLayoutVars>
          <dgm:chMax val="0"/>
          <dgm:bulletEnabled val="1"/>
        </dgm:presLayoutVars>
      </dgm:prSet>
      <dgm:spPr/>
      <dgm:t>
        <a:bodyPr/>
        <a:lstStyle/>
        <a:p>
          <a:endParaRPr lang="tr-TR"/>
        </a:p>
      </dgm:t>
    </dgm:pt>
    <dgm:pt modelId="{FE3DA5BC-8E32-4A2A-86DE-66E627705A4D}" type="pres">
      <dgm:prSet presAssocID="{014B62FD-AB26-4540-8C1A-5F0F99BBE7B7}" presName="childText" presStyleLbl="revTx" presStyleIdx="0" presStyleCnt="2" custScaleY="126397" custLinFactNeighborX="-391" custLinFactNeighborY="-27027">
        <dgm:presLayoutVars>
          <dgm:bulletEnabled val="1"/>
        </dgm:presLayoutVars>
      </dgm:prSet>
      <dgm:spPr/>
      <dgm:t>
        <a:bodyPr/>
        <a:lstStyle/>
        <a:p>
          <a:endParaRPr lang="tr-TR"/>
        </a:p>
      </dgm:t>
    </dgm:pt>
    <dgm:pt modelId="{51C1193B-F723-42B1-AD72-A0214ABC54B0}" type="pres">
      <dgm:prSet presAssocID="{471080AF-31C8-4CB1-986D-42DE279D9327}" presName="parentText" presStyleLbl="node1" presStyleIdx="1" presStyleCnt="2" custScaleY="126931" custLinFactNeighborY="-6559">
        <dgm:presLayoutVars>
          <dgm:chMax val="0"/>
          <dgm:bulletEnabled val="1"/>
        </dgm:presLayoutVars>
      </dgm:prSet>
      <dgm:spPr/>
      <dgm:t>
        <a:bodyPr/>
        <a:lstStyle/>
        <a:p>
          <a:endParaRPr lang="tr-TR"/>
        </a:p>
      </dgm:t>
    </dgm:pt>
    <dgm:pt modelId="{0BFBAE4F-9AB6-42A1-A377-201C13D40E75}" type="pres">
      <dgm:prSet presAssocID="{471080AF-31C8-4CB1-986D-42DE279D9327}" presName="childText" presStyleLbl="revTx" presStyleIdx="1" presStyleCnt="2" custScaleY="149223" custLinFactNeighborX="943" custLinFactNeighborY="-45010">
        <dgm:presLayoutVars>
          <dgm:bulletEnabled val="1"/>
        </dgm:presLayoutVars>
      </dgm:prSet>
      <dgm:spPr/>
      <dgm:t>
        <a:bodyPr/>
        <a:lstStyle/>
        <a:p>
          <a:endParaRPr lang="tr-TR"/>
        </a:p>
      </dgm:t>
    </dgm:pt>
  </dgm:ptLst>
  <dgm:cxnLst>
    <dgm:cxn modelId="{1721201E-F85D-45F1-AA0B-6929428D2F78}" srcId="{014B62FD-AB26-4540-8C1A-5F0F99BBE7B7}" destId="{C9D2202B-5D23-4E75-ABFB-F0725E34F3C6}" srcOrd="4" destOrd="0" parTransId="{1EEB9893-ED34-4EB6-ABF8-EE06C7EBB3F4}" sibTransId="{4AFF6454-1C29-42EF-8A53-8A8CAC37FCD8}"/>
    <dgm:cxn modelId="{E39B9BAF-6C12-40EB-858A-C7D1D4C772B2}" type="presOf" srcId="{13220B9F-3465-44C1-B5CC-D7EB011511C0}" destId="{FE3DA5BC-8E32-4A2A-86DE-66E627705A4D}" srcOrd="0" destOrd="1" presId="urn:microsoft.com/office/officeart/2005/8/layout/vList2"/>
    <dgm:cxn modelId="{07323E70-8D81-427A-9CEF-D62E33B12D6F}" srcId="{014B62FD-AB26-4540-8C1A-5F0F99BBE7B7}" destId="{80CC4262-FFB9-4385-A476-0FA2AD8F884A}" srcOrd="2" destOrd="0" parTransId="{083F41EE-F8F7-4778-A0AA-E4FAF6AFACF9}" sibTransId="{86604B6C-41A9-4CA8-A1EA-41C47340DB98}"/>
    <dgm:cxn modelId="{22B186BA-AC4F-44D6-9379-574BEF8250CF}" type="presOf" srcId="{73BABACB-FE33-40C3-BE15-DFE678FB01E5}" destId="{0BFBAE4F-9AB6-42A1-A377-201C13D40E75}" srcOrd="0" destOrd="2" presId="urn:microsoft.com/office/officeart/2005/8/layout/vList2"/>
    <dgm:cxn modelId="{E1C58702-BAAE-457A-B6F8-FC3AA11BD2EB}" srcId="{E3A534EF-76D8-4B12-BD83-574619AC90B3}" destId="{471080AF-31C8-4CB1-986D-42DE279D9327}" srcOrd="1" destOrd="0" parTransId="{76D078AD-1235-4B28-8625-B4C1FB4EFF9E}" sibTransId="{57CD92C3-21A3-4EA2-B2BB-A8BAB48BB9C7}"/>
    <dgm:cxn modelId="{877A88BD-2332-4265-AE86-6DB4BFBC913D}" srcId="{471080AF-31C8-4CB1-986D-42DE279D9327}" destId="{EEAF1AF2-5D65-42D1-8DF1-B812F383F801}" srcOrd="3" destOrd="0" parTransId="{5E1047B2-E673-4A72-9E1E-40107252F718}" sibTransId="{9574DCF3-F241-459A-B46A-CCC79B1EE8F1}"/>
    <dgm:cxn modelId="{B40863CE-4E91-4146-AF04-44F0DB93B5A4}" type="presOf" srcId="{EEAF1AF2-5D65-42D1-8DF1-B812F383F801}" destId="{0BFBAE4F-9AB6-42A1-A377-201C13D40E75}" srcOrd="0" destOrd="3" presId="urn:microsoft.com/office/officeart/2005/8/layout/vList2"/>
    <dgm:cxn modelId="{FE546011-039C-460A-B6DE-2C94B9274980}" type="presOf" srcId="{80CC4262-FFB9-4385-A476-0FA2AD8F884A}" destId="{FE3DA5BC-8E32-4A2A-86DE-66E627705A4D}" srcOrd="0" destOrd="2" presId="urn:microsoft.com/office/officeart/2005/8/layout/vList2"/>
    <dgm:cxn modelId="{9E17BBEB-9126-41F2-A37A-2203CEE245FF}" srcId="{471080AF-31C8-4CB1-986D-42DE279D9327}" destId="{F082A4F4-AFE8-42A1-8ADA-5CBA49703A3F}" srcOrd="0" destOrd="0" parTransId="{A4DB494B-90AB-481F-BABE-2095879FF00D}" sibTransId="{F0E018E5-5B12-4BF2-A1BB-1D098FEC8F52}"/>
    <dgm:cxn modelId="{4986B732-D457-43F4-A04C-98685571DC26}" type="presOf" srcId="{471080AF-31C8-4CB1-986D-42DE279D9327}" destId="{51C1193B-F723-42B1-AD72-A0214ABC54B0}" srcOrd="0" destOrd="0" presId="urn:microsoft.com/office/officeart/2005/8/layout/vList2"/>
    <dgm:cxn modelId="{56614144-BB9E-443D-B1F1-692F0C32865B}" srcId="{E3A534EF-76D8-4B12-BD83-574619AC90B3}" destId="{014B62FD-AB26-4540-8C1A-5F0F99BBE7B7}" srcOrd="0" destOrd="0" parTransId="{FD45E862-C35C-4131-A98C-DDACC3BC0A87}" sibTransId="{8020E1C8-F011-46DC-96A1-F97A7DB41101}"/>
    <dgm:cxn modelId="{B11ADD3D-C8A5-4DDE-8A9D-B1F3E3C530BC}" srcId="{014B62FD-AB26-4540-8C1A-5F0F99BBE7B7}" destId="{13220B9F-3465-44C1-B5CC-D7EB011511C0}" srcOrd="1" destOrd="0" parTransId="{8576909F-9215-461A-A77D-C59D75C76B03}" sibTransId="{9B307595-DA42-4052-B6E2-188205C7B2B8}"/>
    <dgm:cxn modelId="{45352DF2-88D0-4F17-92EB-7ED5B32813DD}" srcId="{014B62FD-AB26-4540-8C1A-5F0F99BBE7B7}" destId="{1E69FC64-9263-4F4A-A911-C51C89F2D567}" srcOrd="0" destOrd="0" parTransId="{C08133BB-2AD2-4555-B8DA-A33E4892E0F4}" sibTransId="{5F8A2710-6086-499D-AB2D-F5A9C6248A01}"/>
    <dgm:cxn modelId="{BB667DCD-C16B-4951-91DF-685C9634C507}" srcId="{014B62FD-AB26-4540-8C1A-5F0F99BBE7B7}" destId="{1AF17F4A-89A6-40C3-B09F-B117F082548E}" srcOrd="3" destOrd="0" parTransId="{184C1225-2862-441E-B87C-54BF7D066288}" sibTransId="{82CA8DED-DF1E-4038-AFC8-056FC801B7EC}"/>
    <dgm:cxn modelId="{F07234DC-6A8A-4635-A1BB-EB9AAF4493BF}" type="presOf" srcId="{C9D2202B-5D23-4E75-ABFB-F0725E34F3C6}" destId="{FE3DA5BC-8E32-4A2A-86DE-66E627705A4D}" srcOrd="0" destOrd="4" presId="urn:microsoft.com/office/officeart/2005/8/layout/vList2"/>
    <dgm:cxn modelId="{0450674C-0498-4B08-95E4-C0AACB5BEC36}" type="presOf" srcId="{1AF17F4A-89A6-40C3-B09F-B117F082548E}" destId="{FE3DA5BC-8E32-4A2A-86DE-66E627705A4D}" srcOrd="0" destOrd="3" presId="urn:microsoft.com/office/officeart/2005/8/layout/vList2"/>
    <dgm:cxn modelId="{CEB3C91F-BA7E-4018-81E3-79E30A1F9360}" type="presOf" srcId="{1E69FC64-9263-4F4A-A911-C51C89F2D567}" destId="{FE3DA5BC-8E32-4A2A-86DE-66E627705A4D}" srcOrd="0" destOrd="0" presId="urn:microsoft.com/office/officeart/2005/8/layout/vList2"/>
    <dgm:cxn modelId="{A67B8C9D-C8D1-4044-8453-065AC0627A0F}" type="presOf" srcId="{014B62FD-AB26-4540-8C1A-5F0F99BBE7B7}" destId="{21551291-ABB9-4E20-87A4-7D8806D0D8C6}" srcOrd="0" destOrd="0" presId="urn:microsoft.com/office/officeart/2005/8/layout/vList2"/>
    <dgm:cxn modelId="{1A9339C7-F902-4F77-B4FA-3B3BEE90CEC5}" type="presOf" srcId="{E3A534EF-76D8-4B12-BD83-574619AC90B3}" destId="{975FC1C4-B2E6-4B31-AA1F-F7642E053145}" srcOrd="0" destOrd="0" presId="urn:microsoft.com/office/officeart/2005/8/layout/vList2"/>
    <dgm:cxn modelId="{6DABA1A1-2FBD-403D-84B7-01FD9A6C61A8}" srcId="{471080AF-31C8-4CB1-986D-42DE279D9327}" destId="{C93E0034-C4AC-4A30-944D-EB9F72D94843}" srcOrd="1" destOrd="0" parTransId="{45AB07E1-7762-448F-95BF-C56EF55A342D}" sibTransId="{B399D366-4695-474D-B567-B857FC0BBED4}"/>
    <dgm:cxn modelId="{574842EA-3939-4C7A-9FD7-E2A4347E6D29}" type="presOf" srcId="{F082A4F4-AFE8-42A1-8ADA-5CBA49703A3F}" destId="{0BFBAE4F-9AB6-42A1-A377-201C13D40E75}" srcOrd="0" destOrd="0" presId="urn:microsoft.com/office/officeart/2005/8/layout/vList2"/>
    <dgm:cxn modelId="{2BA352F0-60B0-4D62-A09D-DFA3BEEA7191}" srcId="{471080AF-31C8-4CB1-986D-42DE279D9327}" destId="{73BABACB-FE33-40C3-BE15-DFE678FB01E5}" srcOrd="2" destOrd="0" parTransId="{D073FA17-97B8-4128-9FE9-7669BB859C2C}" sibTransId="{16914DA2-6A83-4503-BB41-05C4307B5CEB}"/>
    <dgm:cxn modelId="{232F50CF-BC61-4F34-A981-77D7647FDEFC}" type="presOf" srcId="{C93E0034-C4AC-4A30-944D-EB9F72D94843}" destId="{0BFBAE4F-9AB6-42A1-A377-201C13D40E75}" srcOrd="0" destOrd="1" presId="urn:microsoft.com/office/officeart/2005/8/layout/vList2"/>
    <dgm:cxn modelId="{D439C47A-A1DB-418B-B220-6B6FC6DB2642}" type="presParOf" srcId="{975FC1C4-B2E6-4B31-AA1F-F7642E053145}" destId="{21551291-ABB9-4E20-87A4-7D8806D0D8C6}" srcOrd="0" destOrd="0" presId="urn:microsoft.com/office/officeart/2005/8/layout/vList2"/>
    <dgm:cxn modelId="{E69FB9FF-32D3-4035-93D6-04AF96921AF1}" type="presParOf" srcId="{975FC1C4-B2E6-4B31-AA1F-F7642E053145}" destId="{FE3DA5BC-8E32-4A2A-86DE-66E627705A4D}" srcOrd="1" destOrd="0" presId="urn:microsoft.com/office/officeart/2005/8/layout/vList2"/>
    <dgm:cxn modelId="{88B50122-6D60-45B7-82AC-89FF1A5F26A2}" type="presParOf" srcId="{975FC1C4-B2E6-4B31-AA1F-F7642E053145}" destId="{51C1193B-F723-42B1-AD72-A0214ABC54B0}" srcOrd="2" destOrd="0" presId="urn:microsoft.com/office/officeart/2005/8/layout/vList2"/>
    <dgm:cxn modelId="{A02C7B89-6F6C-4095-A256-CA89E4DB7123}" type="presParOf" srcId="{975FC1C4-B2E6-4B31-AA1F-F7642E053145}" destId="{0BFBAE4F-9AB6-42A1-A377-201C13D40E7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534EF-76D8-4B12-BD83-574619AC90B3}"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tr-TR"/>
        </a:p>
      </dgm:t>
    </dgm:pt>
    <dgm:pt modelId="{014B62FD-AB26-4540-8C1A-5F0F99BBE7B7}">
      <dgm:prSet custT="1"/>
      <dgm:spPr/>
      <dgm:t>
        <a:bodyPr/>
        <a:lstStyle/>
        <a:p>
          <a:pPr rtl="0"/>
          <a:r>
            <a:rPr lang="tr-TR" sz="2800" noProof="0" dirty="0" smtClean="0"/>
            <a:t>Kurumsal Hafıza</a:t>
          </a:r>
          <a:endParaRPr lang="en-GB" sz="2800" noProof="0" dirty="0"/>
        </a:p>
      </dgm:t>
    </dgm:pt>
    <dgm:pt modelId="{FD45E862-C35C-4131-A98C-DDACC3BC0A87}" type="parTrans" cxnId="{56614144-BB9E-443D-B1F1-692F0C32865B}">
      <dgm:prSet/>
      <dgm:spPr/>
      <dgm:t>
        <a:bodyPr/>
        <a:lstStyle/>
        <a:p>
          <a:endParaRPr lang="tr-TR"/>
        </a:p>
      </dgm:t>
    </dgm:pt>
    <dgm:pt modelId="{8020E1C8-F011-46DC-96A1-F97A7DB41101}" type="sibTrans" cxnId="{56614144-BB9E-443D-B1F1-692F0C32865B}">
      <dgm:prSet/>
      <dgm:spPr/>
      <dgm:t>
        <a:bodyPr/>
        <a:lstStyle/>
        <a:p>
          <a:endParaRPr lang="tr-TR"/>
        </a:p>
      </dgm:t>
    </dgm:pt>
    <dgm:pt modelId="{18F1209E-35BA-43DB-95C6-BD774E1B1EDE}">
      <dgm:prSet custT="1"/>
      <dgm:spPr/>
      <dgm:t>
        <a:bodyPr/>
        <a:lstStyle/>
        <a:p>
          <a:pPr rtl="0"/>
          <a:r>
            <a:rPr lang="tr-TR" sz="2000" b="1" noProof="0" dirty="0" smtClean="0">
              <a:solidFill>
                <a:srgbClr val="0000FF"/>
              </a:solidFill>
            </a:rPr>
            <a:t>Dokümantasyon</a:t>
          </a:r>
          <a:endParaRPr lang="en-GB" sz="2000" b="1" noProof="0" dirty="0">
            <a:solidFill>
              <a:srgbClr val="0000FF"/>
            </a:solidFill>
          </a:endParaRPr>
        </a:p>
      </dgm:t>
    </dgm:pt>
    <dgm:pt modelId="{AB7D5B61-ADED-4EE6-9132-9EB6D69AA817}" type="parTrans" cxnId="{9326AE25-696B-4F02-9DF2-E8E729171503}">
      <dgm:prSet/>
      <dgm:spPr/>
      <dgm:t>
        <a:bodyPr/>
        <a:lstStyle/>
        <a:p>
          <a:endParaRPr lang="tr-TR"/>
        </a:p>
      </dgm:t>
    </dgm:pt>
    <dgm:pt modelId="{D8B08A1B-9B86-47FB-9C68-C4C4466C2338}" type="sibTrans" cxnId="{9326AE25-696B-4F02-9DF2-E8E729171503}">
      <dgm:prSet/>
      <dgm:spPr/>
      <dgm:t>
        <a:bodyPr/>
        <a:lstStyle/>
        <a:p>
          <a:endParaRPr lang="tr-TR"/>
        </a:p>
      </dgm:t>
    </dgm:pt>
    <dgm:pt modelId="{80CC4262-FFB9-4385-A476-0FA2AD8F884A}">
      <dgm:prSet custT="1"/>
      <dgm:spPr/>
      <dgm:t>
        <a:bodyPr/>
        <a:lstStyle/>
        <a:p>
          <a:pPr rtl="0"/>
          <a:r>
            <a:rPr lang="tr-TR" sz="2000" b="1" noProof="0" dirty="0" smtClean="0">
              <a:solidFill>
                <a:srgbClr val="0000FF"/>
              </a:solidFill>
            </a:rPr>
            <a:t>Kaynak paylaşımı</a:t>
          </a:r>
          <a:endParaRPr lang="en-GB" sz="2000" b="1" noProof="0" dirty="0">
            <a:solidFill>
              <a:srgbClr val="0000FF"/>
            </a:solidFill>
          </a:endParaRPr>
        </a:p>
      </dgm:t>
    </dgm:pt>
    <dgm:pt modelId="{083F41EE-F8F7-4778-A0AA-E4FAF6AFACF9}" type="parTrans" cxnId="{07323E70-8D81-427A-9CEF-D62E33B12D6F}">
      <dgm:prSet/>
      <dgm:spPr/>
      <dgm:t>
        <a:bodyPr/>
        <a:lstStyle/>
        <a:p>
          <a:endParaRPr lang="tr-TR"/>
        </a:p>
      </dgm:t>
    </dgm:pt>
    <dgm:pt modelId="{86604B6C-41A9-4CA8-A1EA-41C47340DB98}" type="sibTrans" cxnId="{07323E70-8D81-427A-9CEF-D62E33B12D6F}">
      <dgm:prSet/>
      <dgm:spPr/>
      <dgm:t>
        <a:bodyPr/>
        <a:lstStyle/>
        <a:p>
          <a:endParaRPr lang="tr-TR"/>
        </a:p>
      </dgm:t>
    </dgm:pt>
    <dgm:pt modelId="{1AF17F4A-89A6-40C3-B09F-B117F082548E}">
      <dgm:prSet custT="1"/>
      <dgm:spPr/>
      <dgm:t>
        <a:bodyPr/>
        <a:lstStyle/>
        <a:p>
          <a:pPr rtl="0"/>
          <a:r>
            <a:rPr lang="tr-TR" sz="2000" b="1" noProof="0" dirty="0" smtClean="0">
              <a:solidFill>
                <a:srgbClr val="0000FF"/>
              </a:solidFill>
            </a:rPr>
            <a:t>Yeniden kullanılabilirlik</a:t>
          </a:r>
          <a:endParaRPr lang="en-GB" sz="2000" b="1" noProof="0" dirty="0">
            <a:solidFill>
              <a:srgbClr val="0000FF"/>
            </a:solidFill>
          </a:endParaRPr>
        </a:p>
      </dgm:t>
    </dgm:pt>
    <dgm:pt modelId="{184C1225-2862-441E-B87C-54BF7D066288}" type="parTrans" cxnId="{BB667DCD-C16B-4951-91DF-685C9634C507}">
      <dgm:prSet/>
      <dgm:spPr/>
      <dgm:t>
        <a:bodyPr/>
        <a:lstStyle/>
        <a:p>
          <a:endParaRPr lang="tr-TR"/>
        </a:p>
      </dgm:t>
    </dgm:pt>
    <dgm:pt modelId="{82CA8DED-DF1E-4038-AFC8-056FC801B7EC}" type="sibTrans" cxnId="{BB667DCD-C16B-4951-91DF-685C9634C507}">
      <dgm:prSet/>
      <dgm:spPr/>
      <dgm:t>
        <a:bodyPr/>
        <a:lstStyle/>
        <a:p>
          <a:endParaRPr lang="tr-TR"/>
        </a:p>
      </dgm:t>
    </dgm:pt>
    <dgm:pt modelId="{471080AF-31C8-4CB1-986D-42DE279D9327}">
      <dgm:prSet custT="1"/>
      <dgm:spPr/>
      <dgm:t>
        <a:bodyPr/>
        <a:lstStyle/>
        <a:p>
          <a:pPr rtl="0"/>
          <a:r>
            <a:rPr lang="tr-TR" sz="2800" noProof="0" dirty="0" smtClean="0"/>
            <a:t>Erişilebilirlik</a:t>
          </a:r>
          <a:endParaRPr lang="en-GB" sz="2800" noProof="0" dirty="0"/>
        </a:p>
      </dgm:t>
    </dgm:pt>
    <dgm:pt modelId="{76D078AD-1235-4B28-8625-B4C1FB4EFF9E}" type="parTrans" cxnId="{E1C58702-BAAE-457A-B6F8-FC3AA11BD2EB}">
      <dgm:prSet/>
      <dgm:spPr/>
      <dgm:t>
        <a:bodyPr/>
        <a:lstStyle/>
        <a:p>
          <a:endParaRPr lang="tr-TR"/>
        </a:p>
      </dgm:t>
    </dgm:pt>
    <dgm:pt modelId="{57CD92C3-21A3-4EA2-B2BB-A8BAB48BB9C7}" type="sibTrans" cxnId="{E1C58702-BAAE-457A-B6F8-FC3AA11BD2EB}">
      <dgm:prSet/>
      <dgm:spPr/>
      <dgm:t>
        <a:bodyPr/>
        <a:lstStyle/>
        <a:p>
          <a:endParaRPr lang="tr-TR"/>
        </a:p>
      </dgm:t>
    </dgm:pt>
    <dgm:pt modelId="{FFBD4ABA-1C69-4C8E-ACA3-8A2DD12C58D0}">
      <dgm:prSet custT="1"/>
      <dgm:spPr/>
      <dgm:t>
        <a:bodyPr/>
        <a:lstStyle/>
        <a:p>
          <a:pPr rtl="0"/>
          <a:endParaRPr lang="tr-TR" sz="2000" noProof="0" dirty="0" smtClean="0"/>
        </a:p>
      </dgm:t>
    </dgm:pt>
    <dgm:pt modelId="{93DABD2C-7D0C-46B8-9DE6-332B746A0675}" type="parTrans" cxnId="{2A8BB5D6-5B8C-4E3A-9B22-E33A343CC824}">
      <dgm:prSet/>
      <dgm:spPr/>
      <dgm:t>
        <a:bodyPr/>
        <a:lstStyle/>
        <a:p>
          <a:endParaRPr lang="tr-TR"/>
        </a:p>
      </dgm:t>
    </dgm:pt>
    <dgm:pt modelId="{FC37101B-1179-4CB5-A16D-DACD67E0078E}" type="sibTrans" cxnId="{2A8BB5D6-5B8C-4E3A-9B22-E33A343CC824}">
      <dgm:prSet/>
      <dgm:spPr/>
      <dgm:t>
        <a:bodyPr/>
        <a:lstStyle/>
        <a:p>
          <a:endParaRPr lang="tr-TR"/>
        </a:p>
      </dgm:t>
    </dgm:pt>
    <dgm:pt modelId="{C9D2202B-5D23-4E75-ABFB-F0725E34F3C6}">
      <dgm:prSet custT="1"/>
      <dgm:spPr/>
      <dgm:t>
        <a:bodyPr/>
        <a:lstStyle/>
        <a:p>
          <a:pPr rtl="0"/>
          <a:endParaRPr lang="en-GB" sz="2000" noProof="0" dirty="0"/>
        </a:p>
      </dgm:t>
    </dgm:pt>
    <dgm:pt modelId="{1EEB9893-ED34-4EB6-ABF8-EE06C7EBB3F4}" type="parTrans" cxnId="{1721201E-F85D-45F1-AA0B-6929428D2F78}">
      <dgm:prSet/>
      <dgm:spPr/>
      <dgm:t>
        <a:bodyPr/>
        <a:lstStyle/>
        <a:p>
          <a:endParaRPr lang="tr-TR"/>
        </a:p>
      </dgm:t>
    </dgm:pt>
    <dgm:pt modelId="{4AFF6454-1C29-42EF-8A53-8A8CAC37FCD8}" type="sibTrans" cxnId="{1721201E-F85D-45F1-AA0B-6929428D2F78}">
      <dgm:prSet/>
      <dgm:spPr/>
      <dgm:t>
        <a:bodyPr/>
        <a:lstStyle/>
        <a:p>
          <a:endParaRPr lang="tr-TR"/>
        </a:p>
      </dgm:t>
    </dgm:pt>
    <dgm:pt modelId="{73BABACB-FE33-40C3-BE15-DFE678FB01E5}">
      <dgm:prSet custT="1"/>
      <dgm:spPr/>
      <dgm:t>
        <a:bodyPr/>
        <a:lstStyle/>
        <a:p>
          <a:pPr rtl="0"/>
          <a:r>
            <a:rPr lang="tr-TR" sz="2000" b="1" noProof="0" dirty="0" smtClean="0">
              <a:solidFill>
                <a:srgbClr val="0000FF"/>
              </a:solidFill>
            </a:rPr>
            <a:t>Veriyi anlamak ve kullanmak isteyen herkes için bulunur ve erişilebilir hale getirmesi</a:t>
          </a:r>
          <a:endParaRPr lang="en-GB" sz="2000" b="1" noProof="0" dirty="0" smtClean="0">
            <a:solidFill>
              <a:srgbClr val="0000FF"/>
            </a:solidFill>
          </a:endParaRPr>
        </a:p>
      </dgm:t>
    </dgm:pt>
    <dgm:pt modelId="{D073FA17-97B8-4128-9FE9-7669BB859C2C}" type="parTrans" cxnId="{2BA352F0-60B0-4D62-A09D-DFA3BEEA7191}">
      <dgm:prSet/>
      <dgm:spPr/>
      <dgm:t>
        <a:bodyPr/>
        <a:lstStyle/>
        <a:p>
          <a:endParaRPr lang="tr-TR"/>
        </a:p>
      </dgm:t>
    </dgm:pt>
    <dgm:pt modelId="{16914DA2-6A83-4503-BB41-05C4307B5CEB}" type="sibTrans" cxnId="{2BA352F0-60B0-4D62-A09D-DFA3BEEA7191}">
      <dgm:prSet/>
      <dgm:spPr/>
      <dgm:t>
        <a:bodyPr/>
        <a:lstStyle/>
        <a:p>
          <a:endParaRPr lang="tr-TR"/>
        </a:p>
      </dgm:t>
    </dgm:pt>
    <dgm:pt modelId="{5B79607F-82D0-402F-A5A8-2AB2A80673ED}">
      <dgm:prSet custT="1"/>
      <dgm:spPr/>
      <dgm:t>
        <a:bodyPr/>
        <a:lstStyle/>
        <a:p>
          <a:pPr rtl="0"/>
          <a:endParaRPr lang="en-GB" sz="2000" noProof="0" dirty="0"/>
        </a:p>
      </dgm:t>
    </dgm:pt>
    <dgm:pt modelId="{E2E498BC-0D9D-421D-B3B8-B04F5CA2D68A}" type="parTrans" cxnId="{51DB94E1-7189-4CFC-9837-1C9B5F9D23E6}">
      <dgm:prSet/>
      <dgm:spPr/>
      <dgm:t>
        <a:bodyPr/>
        <a:lstStyle/>
        <a:p>
          <a:endParaRPr lang="tr-TR"/>
        </a:p>
      </dgm:t>
    </dgm:pt>
    <dgm:pt modelId="{BC473E75-7D05-414D-BF66-280183D2833B}" type="sibTrans" cxnId="{51DB94E1-7189-4CFC-9837-1C9B5F9D23E6}">
      <dgm:prSet/>
      <dgm:spPr/>
      <dgm:t>
        <a:bodyPr/>
        <a:lstStyle/>
        <a:p>
          <a:endParaRPr lang="tr-TR"/>
        </a:p>
      </dgm:t>
    </dgm:pt>
    <dgm:pt modelId="{8CF8066C-C765-4ECE-89B6-F3B99BB3E15C}">
      <dgm:prSet custT="1"/>
      <dgm:spPr/>
      <dgm:t>
        <a:bodyPr/>
        <a:lstStyle/>
        <a:p>
          <a:pPr rtl="0"/>
          <a:r>
            <a:rPr lang="tr-TR" sz="2800" noProof="0" dirty="0" smtClean="0"/>
            <a:t>Kalite</a:t>
          </a:r>
          <a:endParaRPr lang="en-GB" sz="2800" noProof="0" dirty="0"/>
        </a:p>
      </dgm:t>
    </dgm:pt>
    <dgm:pt modelId="{3850E258-B39C-4169-AA54-C54328C7383E}" type="parTrans" cxnId="{24D711EF-CCF5-486B-B70A-8D47405BACA4}">
      <dgm:prSet/>
      <dgm:spPr/>
      <dgm:t>
        <a:bodyPr/>
        <a:lstStyle/>
        <a:p>
          <a:endParaRPr lang="tr-TR"/>
        </a:p>
      </dgm:t>
    </dgm:pt>
    <dgm:pt modelId="{D31402F1-50F1-4A0C-A811-F2C7290288DF}" type="sibTrans" cxnId="{24D711EF-CCF5-486B-B70A-8D47405BACA4}">
      <dgm:prSet/>
      <dgm:spPr/>
      <dgm:t>
        <a:bodyPr/>
        <a:lstStyle/>
        <a:p>
          <a:endParaRPr lang="tr-TR"/>
        </a:p>
      </dgm:t>
    </dgm:pt>
    <dgm:pt modelId="{975FC1C4-B2E6-4B31-AA1F-F7642E053145}" type="pres">
      <dgm:prSet presAssocID="{E3A534EF-76D8-4B12-BD83-574619AC90B3}" presName="linear" presStyleCnt="0">
        <dgm:presLayoutVars>
          <dgm:animLvl val="lvl"/>
          <dgm:resizeHandles val="exact"/>
        </dgm:presLayoutVars>
      </dgm:prSet>
      <dgm:spPr/>
      <dgm:t>
        <a:bodyPr/>
        <a:lstStyle/>
        <a:p>
          <a:endParaRPr lang="tr-TR"/>
        </a:p>
      </dgm:t>
    </dgm:pt>
    <dgm:pt modelId="{21551291-ABB9-4E20-87A4-7D8806D0D8C6}" type="pres">
      <dgm:prSet presAssocID="{014B62FD-AB26-4540-8C1A-5F0F99BBE7B7}" presName="parentText" presStyleLbl="node1" presStyleIdx="0" presStyleCnt="3" custScaleY="68086" custLinFactNeighborY="-73885">
        <dgm:presLayoutVars>
          <dgm:chMax val="0"/>
          <dgm:bulletEnabled val="1"/>
        </dgm:presLayoutVars>
      </dgm:prSet>
      <dgm:spPr/>
      <dgm:t>
        <a:bodyPr/>
        <a:lstStyle/>
        <a:p>
          <a:endParaRPr lang="tr-TR"/>
        </a:p>
      </dgm:t>
    </dgm:pt>
    <dgm:pt modelId="{FE3DA5BC-8E32-4A2A-86DE-66E627705A4D}" type="pres">
      <dgm:prSet presAssocID="{014B62FD-AB26-4540-8C1A-5F0F99BBE7B7}" presName="childText" presStyleLbl="revTx" presStyleIdx="0" presStyleCnt="2" custScaleY="129464" custLinFactNeighborX="-391" custLinFactNeighborY="-27027">
        <dgm:presLayoutVars>
          <dgm:bulletEnabled val="1"/>
        </dgm:presLayoutVars>
      </dgm:prSet>
      <dgm:spPr/>
      <dgm:t>
        <a:bodyPr/>
        <a:lstStyle/>
        <a:p>
          <a:endParaRPr lang="tr-TR"/>
        </a:p>
      </dgm:t>
    </dgm:pt>
    <dgm:pt modelId="{51C1193B-F723-42B1-AD72-A0214ABC54B0}" type="pres">
      <dgm:prSet presAssocID="{471080AF-31C8-4CB1-986D-42DE279D9327}" presName="parentText" presStyleLbl="node1" presStyleIdx="1" presStyleCnt="3" custScaleY="57784" custLinFactNeighborY="-80829">
        <dgm:presLayoutVars>
          <dgm:chMax val="0"/>
          <dgm:bulletEnabled val="1"/>
        </dgm:presLayoutVars>
      </dgm:prSet>
      <dgm:spPr/>
      <dgm:t>
        <a:bodyPr/>
        <a:lstStyle/>
        <a:p>
          <a:endParaRPr lang="tr-TR"/>
        </a:p>
      </dgm:t>
    </dgm:pt>
    <dgm:pt modelId="{0BFBAE4F-9AB6-42A1-A377-201C13D40E75}" type="pres">
      <dgm:prSet presAssocID="{471080AF-31C8-4CB1-986D-42DE279D9327}" presName="childText" presStyleLbl="revTx" presStyleIdx="1" presStyleCnt="2" custScaleY="58263" custLinFactNeighborY="-43707">
        <dgm:presLayoutVars>
          <dgm:bulletEnabled val="1"/>
        </dgm:presLayoutVars>
      </dgm:prSet>
      <dgm:spPr/>
      <dgm:t>
        <a:bodyPr/>
        <a:lstStyle/>
        <a:p>
          <a:endParaRPr lang="tr-TR"/>
        </a:p>
      </dgm:t>
    </dgm:pt>
    <dgm:pt modelId="{B7208F26-0BCD-4230-A0D4-40257AD95C4E}" type="pres">
      <dgm:prSet presAssocID="{8CF8066C-C765-4ECE-89B6-F3B99BB3E15C}" presName="parentText" presStyleLbl="node1" presStyleIdx="2" presStyleCnt="3" custScaleY="57784" custLinFactNeighborY="-32127">
        <dgm:presLayoutVars>
          <dgm:chMax val="0"/>
          <dgm:bulletEnabled val="1"/>
        </dgm:presLayoutVars>
      </dgm:prSet>
      <dgm:spPr/>
      <dgm:t>
        <a:bodyPr/>
        <a:lstStyle/>
        <a:p>
          <a:endParaRPr lang="tr-TR"/>
        </a:p>
      </dgm:t>
    </dgm:pt>
  </dgm:ptLst>
  <dgm:cxnLst>
    <dgm:cxn modelId="{1721201E-F85D-45F1-AA0B-6929428D2F78}" srcId="{014B62FD-AB26-4540-8C1A-5F0F99BBE7B7}" destId="{C9D2202B-5D23-4E75-ABFB-F0725E34F3C6}" srcOrd="4" destOrd="0" parTransId="{1EEB9893-ED34-4EB6-ABF8-EE06C7EBB3F4}" sibTransId="{4AFF6454-1C29-42EF-8A53-8A8CAC37FCD8}"/>
    <dgm:cxn modelId="{453AAD16-D578-443B-8FAF-D9F6D7922B62}" type="presOf" srcId="{FFBD4ABA-1C69-4C8E-ACA3-8A2DD12C58D0}" destId="{0BFBAE4F-9AB6-42A1-A377-201C13D40E75}" srcOrd="0" destOrd="1" presId="urn:microsoft.com/office/officeart/2005/8/layout/vList2"/>
    <dgm:cxn modelId="{07323E70-8D81-427A-9CEF-D62E33B12D6F}" srcId="{014B62FD-AB26-4540-8C1A-5F0F99BBE7B7}" destId="{80CC4262-FFB9-4385-A476-0FA2AD8F884A}" srcOrd="2" destOrd="0" parTransId="{083F41EE-F8F7-4778-A0AA-E4FAF6AFACF9}" sibTransId="{86604B6C-41A9-4CA8-A1EA-41C47340DB98}"/>
    <dgm:cxn modelId="{24D711EF-CCF5-486B-B70A-8D47405BACA4}" srcId="{E3A534EF-76D8-4B12-BD83-574619AC90B3}" destId="{8CF8066C-C765-4ECE-89B6-F3B99BB3E15C}" srcOrd="2" destOrd="0" parTransId="{3850E258-B39C-4169-AA54-C54328C7383E}" sibTransId="{D31402F1-50F1-4A0C-A811-F2C7290288DF}"/>
    <dgm:cxn modelId="{911F56B4-FA81-4B2B-93BC-F8D18944B8B3}" type="presOf" srcId="{E3A534EF-76D8-4B12-BD83-574619AC90B3}" destId="{975FC1C4-B2E6-4B31-AA1F-F7642E053145}" srcOrd="0" destOrd="0" presId="urn:microsoft.com/office/officeart/2005/8/layout/vList2"/>
    <dgm:cxn modelId="{E1C58702-BAAE-457A-B6F8-FC3AA11BD2EB}" srcId="{E3A534EF-76D8-4B12-BD83-574619AC90B3}" destId="{471080AF-31C8-4CB1-986D-42DE279D9327}" srcOrd="1" destOrd="0" parTransId="{76D078AD-1235-4B28-8625-B4C1FB4EFF9E}" sibTransId="{57CD92C3-21A3-4EA2-B2BB-A8BAB48BB9C7}"/>
    <dgm:cxn modelId="{FBC6D719-79B4-4725-A8F9-E439EB7049EB}" type="presOf" srcId="{471080AF-31C8-4CB1-986D-42DE279D9327}" destId="{51C1193B-F723-42B1-AD72-A0214ABC54B0}" srcOrd="0" destOrd="0" presId="urn:microsoft.com/office/officeart/2005/8/layout/vList2"/>
    <dgm:cxn modelId="{D15FC771-E736-47ED-8DA9-07AF32BBA4B2}" type="presOf" srcId="{014B62FD-AB26-4540-8C1A-5F0F99BBE7B7}" destId="{21551291-ABB9-4E20-87A4-7D8806D0D8C6}" srcOrd="0" destOrd="0" presId="urn:microsoft.com/office/officeart/2005/8/layout/vList2"/>
    <dgm:cxn modelId="{56614144-BB9E-443D-B1F1-692F0C32865B}" srcId="{E3A534EF-76D8-4B12-BD83-574619AC90B3}" destId="{014B62FD-AB26-4540-8C1A-5F0F99BBE7B7}" srcOrd="0" destOrd="0" parTransId="{FD45E862-C35C-4131-A98C-DDACC3BC0A87}" sibTransId="{8020E1C8-F011-46DC-96A1-F97A7DB41101}"/>
    <dgm:cxn modelId="{9DCB7FCF-F1E6-4971-B4B7-F9CFECDC485C}" type="presOf" srcId="{1AF17F4A-89A6-40C3-B09F-B117F082548E}" destId="{FE3DA5BC-8E32-4A2A-86DE-66E627705A4D}" srcOrd="0" destOrd="3" presId="urn:microsoft.com/office/officeart/2005/8/layout/vList2"/>
    <dgm:cxn modelId="{BB667DCD-C16B-4951-91DF-685C9634C507}" srcId="{014B62FD-AB26-4540-8C1A-5F0F99BBE7B7}" destId="{1AF17F4A-89A6-40C3-B09F-B117F082548E}" srcOrd="3" destOrd="0" parTransId="{184C1225-2862-441E-B87C-54BF7D066288}" sibTransId="{82CA8DED-DF1E-4038-AFC8-056FC801B7EC}"/>
    <dgm:cxn modelId="{51DB94E1-7189-4CFC-9837-1C9B5F9D23E6}" srcId="{014B62FD-AB26-4540-8C1A-5F0F99BBE7B7}" destId="{5B79607F-82D0-402F-A5A8-2AB2A80673ED}" srcOrd="0" destOrd="0" parTransId="{E2E498BC-0D9D-421D-B3B8-B04F5CA2D68A}" sibTransId="{BC473E75-7D05-414D-BF66-280183D2833B}"/>
    <dgm:cxn modelId="{C12A778A-BCFE-4652-93D9-4EBAC87E5478}" type="presOf" srcId="{5B79607F-82D0-402F-A5A8-2AB2A80673ED}" destId="{FE3DA5BC-8E32-4A2A-86DE-66E627705A4D}" srcOrd="0" destOrd="0" presId="urn:microsoft.com/office/officeart/2005/8/layout/vList2"/>
    <dgm:cxn modelId="{2A8BB5D6-5B8C-4E3A-9B22-E33A343CC824}" srcId="{471080AF-31C8-4CB1-986D-42DE279D9327}" destId="{FFBD4ABA-1C69-4C8E-ACA3-8A2DD12C58D0}" srcOrd="1" destOrd="0" parTransId="{93DABD2C-7D0C-46B8-9DE6-332B746A0675}" sibTransId="{FC37101B-1179-4CB5-A16D-DACD67E0078E}"/>
    <dgm:cxn modelId="{DED035E0-41D8-4567-9D93-8518D1E20AB6}" type="presOf" srcId="{18F1209E-35BA-43DB-95C6-BD774E1B1EDE}" destId="{FE3DA5BC-8E32-4A2A-86DE-66E627705A4D}" srcOrd="0" destOrd="1" presId="urn:microsoft.com/office/officeart/2005/8/layout/vList2"/>
    <dgm:cxn modelId="{AE8FC2FD-70B1-41C7-9311-972E3A62E2D7}" type="presOf" srcId="{C9D2202B-5D23-4E75-ABFB-F0725E34F3C6}" destId="{FE3DA5BC-8E32-4A2A-86DE-66E627705A4D}" srcOrd="0" destOrd="4" presId="urn:microsoft.com/office/officeart/2005/8/layout/vList2"/>
    <dgm:cxn modelId="{E0558E60-ADBE-477D-BFF1-41CF9BBDC97B}" type="presOf" srcId="{73BABACB-FE33-40C3-BE15-DFE678FB01E5}" destId="{0BFBAE4F-9AB6-42A1-A377-201C13D40E75}" srcOrd="0" destOrd="0" presId="urn:microsoft.com/office/officeart/2005/8/layout/vList2"/>
    <dgm:cxn modelId="{F7AFB122-2680-4C23-BBD4-EDD8029F72E6}" type="presOf" srcId="{80CC4262-FFB9-4385-A476-0FA2AD8F884A}" destId="{FE3DA5BC-8E32-4A2A-86DE-66E627705A4D}" srcOrd="0" destOrd="2" presId="urn:microsoft.com/office/officeart/2005/8/layout/vList2"/>
    <dgm:cxn modelId="{2BA352F0-60B0-4D62-A09D-DFA3BEEA7191}" srcId="{471080AF-31C8-4CB1-986D-42DE279D9327}" destId="{73BABACB-FE33-40C3-BE15-DFE678FB01E5}" srcOrd="0" destOrd="0" parTransId="{D073FA17-97B8-4128-9FE9-7669BB859C2C}" sibTransId="{16914DA2-6A83-4503-BB41-05C4307B5CEB}"/>
    <dgm:cxn modelId="{9326AE25-696B-4F02-9DF2-E8E729171503}" srcId="{014B62FD-AB26-4540-8C1A-5F0F99BBE7B7}" destId="{18F1209E-35BA-43DB-95C6-BD774E1B1EDE}" srcOrd="1" destOrd="0" parTransId="{AB7D5B61-ADED-4EE6-9132-9EB6D69AA817}" sibTransId="{D8B08A1B-9B86-47FB-9C68-C4C4466C2338}"/>
    <dgm:cxn modelId="{A0754DBF-2FE7-4D38-83C9-60E62ADCF576}" type="presOf" srcId="{8CF8066C-C765-4ECE-89B6-F3B99BB3E15C}" destId="{B7208F26-0BCD-4230-A0D4-40257AD95C4E}" srcOrd="0" destOrd="0" presId="urn:microsoft.com/office/officeart/2005/8/layout/vList2"/>
    <dgm:cxn modelId="{EEA7C6F5-4B7E-46ED-A66A-7D405316B6BA}" type="presParOf" srcId="{975FC1C4-B2E6-4B31-AA1F-F7642E053145}" destId="{21551291-ABB9-4E20-87A4-7D8806D0D8C6}" srcOrd="0" destOrd="0" presId="urn:microsoft.com/office/officeart/2005/8/layout/vList2"/>
    <dgm:cxn modelId="{C3ACB72D-1F4D-40E9-9BD9-7AAB9B34366D}" type="presParOf" srcId="{975FC1C4-B2E6-4B31-AA1F-F7642E053145}" destId="{FE3DA5BC-8E32-4A2A-86DE-66E627705A4D}" srcOrd="1" destOrd="0" presId="urn:microsoft.com/office/officeart/2005/8/layout/vList2"/>
    <dgm:cxn modelId="{01174B98-518D-4174-BBE3-7E4C3590450E}" type="presParOf" srcId="{975FC1C4-B2E6-4B31-AA1F-F7642E053145}" destId="{51C1193B-F723-42B1-AD72-A0214ABC54B0}" srcOrd="2" destOrd="0" presId="urn:microsoft.com/office/officeart/2005/8/layout/vList2"/>
    <dgm:cxn modelId="{BB7253E5-FD23-4261-92CE-3BB840FDA945}" type="presParOf" srcId="{975FC1C4-B2E6-4B31-AA1F-F7642E053145}" destId="{0BFBAE4F-9AB6-42A1-A377-201C13D40E75}" srcOrd="3" destOrd="0" presId="urn:microsoft.com/office/officeart/2005/8/layout/vList2"/>
    <dgm:cxn modelId="{76317082-A467-4D3B-8B85-B0CDBBE62ACA}" type="presParOf" srcId="{975FC1C4-B2E6-4B31-AA1F-F7642E053145}" destId="{B7208F26-0BCD-4230-A0D4-40257AD95C4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51291-ABB9-4E20-87A4-7D8806D0D8C6}">
      <dsp:nvSpPr>
        <dsp:cNvPr id="0" name=""/>
        <dsp:cNvSpPr/>
      </dsp:nvSpPr>
      <dsp:spPr>
        <a:xfrm>
          <a:off x="0" y="0"/>
          <a:ext cx="8286808" cy="5121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noProof="0" dirty="0" err="1" smtClean="0"/>
            <a:t>Standar</a:t>
          </a:r>
          <a:r>
            <a:rPr lang="tr-TR" sz="2800" kern="1200" noProof="0" dirty="0" smtClean="0"/>
            <a:t>tlaşma</a:t>
          </a:r>
          <a:endParaRPr lang="en-GB" sz="2800" kern="1200" noProof="0" dirty="0"/>
        </a:p>
      </dsp:txBody>
      <dsp:txXfrm>
        <a:off x="25002" y="25002"/>
        <a:ext cx="8236804" cy="462159"/>
      </dsp:txXfrm>
    </dsp:sp>
    <dsp:sp modelId="{FE3DA5BC-8E32-4A2A-86DE-66E627705A4D}">
      <dsp:nvSpPr>
        <dsp:cNvPr id="0" name=""/>
        <dsp:cNvSpPr/>
      </dsp:nvSpPr>
      <dsp:spPr>
        <a:xfrm>
          <a:off x="0" y="544166"/>
          <a:ext cx="8286808" cy="167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06"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GB" sz="2000" kern="1200" noProof="0" dirty="0"/>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 Veri üretim süreçlerinde standartlaşma</a:t>
          </a:r>
          <a:endParaRPr lang="en-GB" sz="2000" b="1" kern="1200" noProof="0" dirty="0">
            <a:solidFill>
              <a:srgbClr val="0000FF"/>
            </a:solidFill>
          </a:endParaRPr>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 Ortak terminoloji (kavramlar ve tanımlar)</a:t>
          </a:r>
          <a:endParaRPr lang="en-GB" sz="2000" b="1" kern="1200" noProof="0" dirty="0">
            <a:solidFill>
              <a:srgbClr val="0000FF"/>
            </a:solidFill>
          </a:endParaRPr>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 Ortak değişkenler</a:t>
          </a:r>
          <a:endParaRPr lang="en-GB" sz="2000" b="1" kern="1200" noProof="0" dirty="0">
            <a:solidFill>
              <a:srgbClr val="0000FF"/>
            </a:solidFill>
          </a:endParaRPr>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 Ortak kod listeleri</a:t>
          </a:r>
          <a:endParaRPr lang="en-GB" sz="2000" b="1" kern="1200" noProof="0" dirty="0">
            <a:solidFill>
              <a:srgbClr val="0000FF"/>
            </a:solidFill>
          </a:endParaRPr>
        </a:p>
      </dsp:txBody>
      <dsp:txXfrm>
        <a:off x="0" y="544166"/>
        <a:ext cx="8286808" cy="1674505"/>
      </dsp:txXfrm>
    </dsp:sp>
    <dsp:sp modelId="{51C1193B-F723-42B1-AD72-A0214ABC54B0}">
      <dsp:nvSpPr>
        <dsp:cNvPr id="0" name=""/>
        <dsp:cNvSpPr/>
      </dsp:nvSpPr>
      <dsp:spPr>
        <a:xfrm>
          <a:off x="0" y="2265746"/>
          <a:ext cx="8286808" cy="5296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noProof="0" dirty="0" smtClean="0"/>
            <a:t>Veri Entegrasyonu ve Birlikte Çalışılabilirlik</a:t>
          </a:r>
          <a:endParaRPr lang="en-GB" sz="2800" kern="1200" noProof="0" dirty="0"/>
        </a:p>
      </dsp:txBody>
      <dsp:txXfrm>
        <a:off x="25855" y="2291601"/>
        <a:ext cx="8235098" cy="477928"/>
      </dsp:txXfrm>
    </dsp:sp>
    <dsp:sp modelId="{0BFBAE4F-9AB6-42A1-A377-201C13D40E75}">
      <dsp:nvSpPr>
        <dsp:cNvPr id="0" name=""/>
        <dsp:cNvSpPr/>
      </dsp:nvSpPr>
      <dsp:spPr>
        <a:xfrm>
          <a:off x="0" y="2673273"/>
          <a:ext cx="8286808" cy="149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06"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GB" sz="1800" kern="1200" noProof="0" dirty="0" smtClean="0"/>
        </a:p>
        <a:p>
          <a:pPr marL="171450" lvl="1" indent="-171450" algn="l" defTabSz="800100" rtl="0">
            <a:lnSpc>
              <a:spcPct val="90000"/>
            </a:lnSpc>
            <a:spcBef>
              <a:spcPct val="0"/>
            </a:spcBef>
            <a:spcAft>
              <a:spcPct val="20000"/>
            </a:spcAft>
            <a:buChar char="••"/>
          </a:pPr>
          <a:endParaRPr lang="en-GB" sz="1800" kern="1200" noProof="0" dirty="0" smtClean="0"/>
        </a:p>
        <a:p>
          <a:pPr marL="228600" lvl="1" indent="-228600" algn="l" defTabSz="889000" rtl="0">
            <a:lnSpc>
              <a:spcPct val="90000"/>
            </a:lnSpc>
            <a:spcBef>
              <a:spcPct val="0"/>
            </a:spcBef>
            <a:spcAft>
              <a:spcPct val="20000"/>
            </a:spcAft>
            <a:buChar char="••"/>
          </a:pPr>
          <a:r>
            <a:rPr lang="tr-TR" sz="2000" b="1" kern="1200" dirty="0" smtClean="0">
              <a:solidFill>
                <a:srgbClr val="0000FF"/>
              </a:solidFill>
            </a:rPr>
            <a:t>Sistemler içindeki koordinasyon ve entegrasyon</a:t>
          </a:r>
          <a:endParaRPr lang="en-GB" sz="2000" b="1" kern="1200" noProof="0" dirty="0" smtClean="0">
            <a:solidFill>
              <a:srgbClr val="0000FF"/>
            </a:solidFill>
          </a:endParaRPr>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Mükerrerliklerin önlenmesi</a:t>
          </a:r>
          <a:endParaRPr lang="en-GB" sz="2000" b="1" kern="1200" noProof="0" dirty="0" smtClean="0">
            <a:solidFill>
              <a:srgbClr val="0000FF"/>
            </a:solidFill>
          </a:endParaRPr>
        </a:p>
      </dsp:txBody>
      <dsp:txXfrm>
        <a:off x="0" y="2673273"/>
        <a:ext cx="8286808" cy="1494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51291-ABB9-4E20-87A4-7D8806D0D8C6}">
      <dsp:nvSpPr>
        <dsp:cNvPr id="0" name=""/>
        <dsp:cNvSpPr/>
      </dsp:nvSpPr>
      <dsp:spPr>
        <a:xfrm>
          <a:off x="0" y="0"/>
          <a:ext cx="8215370" cy="7257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noProof="0" dirty="0" smtClean="0"/>
            <a:t>Kurumsal Hafıza</a:t>
          </a:r>
          <a:endParaRPr lang="en-GB" sz="2800" kern="1200" noProof="0" dirty="0"/>
        </a:p>
      </dsp:txBody>
      <dsp:txXfrm>
        <a:off x="35430" y="35430"/>
        <a:ext cx="8144510" cy="654935"/>
      </dsp:txXfrm>
    </dsp:sp>
    <dsp:sp modelId="{FE3DA5BC-8E32-4A2A-86DE-66E627705A4D}">
      <dsp:nvSpPr>
        <dsp:cNvPr id="0" name=""/>
        <dsp:cNvSpPr/>
      </dsp:nvSpPr>
      <dsp:spPr>
        <a:xfrm>
          <a:off x="0" y="445394"/>
          <a:ext cx="8215370" cy="221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38"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GB" sz="2000" kern="1200" noProof="0" dirty="0"/>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Dokümantasyon</a:t>
          </a:r>
          <a:endParaRPr lang="en-GB" sz="2000" b="1" kern="1200" noProof="0" dirty="0">
            <a:solidFill>
              <a:srgbClr val="0000FF"/>
            </a:solidFill>
          </a:endParaRPr>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Kaynak paylaşımı</a:t>
          </a:r>
          <a:endParaRPr lang="en-GB" sz="2000" b="1" kern="1200" noProof="0" dirty="0">
            <a:solidFill>
              <a:srgbClr val="0000FF"/>
            </a:solidFill>
          </a:endParaRPr>
        </a:p>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Yeniden kullanılabilirlik</a:t>
          </a:r>
          <a:endParaRPr lang="en-GB" sz="2000" b="1" kern="1200" noProof="0" dirty="0">
            <a:solidFill>
              <a:srgbClr val="0000FF"/>
            </a:solidFill>
          </a:endParaRPr>
        </a:p>
        <a:p>
          <a:pPr marL="228600" lvl="1" indent="-228600" algn="l" defTabSz="889000" rtl="0">
            <a:lnSpc>
              <a:spcPct val="90000"/>
            </a:lnSpc>
            <a:spcBef>
              <a:spcPct val="0"/>
            </a:spcBef>
            <a:spcAft>
              <a:spcPct val="20000"/>
            </a:spcAft>
            <a:buChar char="••"/>
          </a:pPr>
          <a:endParaRPr lang="en-GB" sz="2000" kern="1200" noProof="0" dirty="0"/>
        </a:p>
      </dsp:txBody>
      <dsp:txXfrm>
        <a:off x="0" y="445394"/>
        <a:ext cx="8215370" cy="2212778"/>
      </dsp:txXfrm>
    </dsp:sp>
    <dsp:sp modelId="{51C1193B-F723-42B1-AD72-A0214ABC54B0}">
      <dsp:nvSpPr>
        <dsp:cNvPr id="0" name=""/>
        <dsp:cNvSpPr/>
      </dsp:nvSpPr>
      <dsp:spPr>
        <a:xfrm>
          <a:off x="0" y="2160245"/>
          <a:ext cx="8215370" cy="6159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noProof="0" dirty="0" smtClean="0"/>
            <a:t>Erişilebilirlik</a:t>
          </a:r>
          <a:endParaRPr lang="en-GB" sz="2800" kern="1200" noProof="0" dirty="0"/>
        </a:p>
      </dsp:txBody>
      <dsp:txXfrm>
        <a:off x="30069" y="2190314"/>
        <a:ext cx="8155232" cy="555838"/>
      </dsp:txXfrm>
    </dsp:sp>
    <dsp:sp modelId="{0BFBAE4F-9AB6-42A1-A377-201C13D40E75}">
      <dsp:nvSpPr>
        <dsp:cNvPr id="0" name=""/>
        <dsp:cNvSpPr/>
      </dsp:nvSpPr>
      <dsp:spPr>
        <a:xfrm>
          <a:off x="0" y="3096340"/>
          <a:ext cx="8215370" cy="56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38"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tr-TR" sz="2000" b="1" kern="1200" noProof="0" dirty="0" smtClean="0">
              <a:solidFill>
                <a:srgbClr val="0000FF"/>
              </a:solidFill>
            </a:rPr>
            <a:t>Veriyi anlamak ve kullanmak isteyen herkes için bulunur ve erişilebilir hale getirmesi</a:t>
          </a:r>
          <a:endParaRPr lang="en-GB" sz="2000" b="1" kern="1200" noProof="0" dirty="0" smtClean="0">
            <a:solidFill>
              <a:srgbClr val="0000FF"/>
            </a:solidFill>
          </a:endParaRPr>
        </a:p>
        <a:p>
          <a:pPr marL="228600" lvl="1" indent="-228600" algn="l" defTabSz="889000" rtl="0">
            <a:lnSpc>
              <a:spcPct val="90000"/>
            </a:lnSpc>
            <a:spcBef>
              <a:spcPct val="0"/>
            </a:spcBef>
            <a:spcAft>
              <a:spcPct val="20000"/>
            </a:spcAft>
            <a:buChar char="••"/>
          </a:pPr>
          <a:endParaRPr lang="tr-TR" sz="2000" kern="1200" noProof="0" dirty="0" smtClean="0"/>
        </a:p>
      </dsp:txBody>
      <dsp:txXfrm>
        <a:off x="0" y="3096340"/>
        <a:ext cx="8215370" cy="566588"/>
      </dsp:txXfrm>
    </dsp:sp>
    <dsp:sp modelId="{B7208F26-0BCD-4230-A0D4-40257AD95C4E}">
      <dsp:nvSpPr>
        <dsp:cNvPr id="0" name=""/>
        <dsp:cNvSpPr/>
      </dsp:nvSpPr>
      <dsp:spPr>
        <a:xfrm>
          <a:off x="0" y="3816420"/>
          <a:ext cx="8215370" cy="6159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noProof="0" dirty="0" smtClean="0"/>
            <a:t>Kalite</a:t>
          </a:r>
          <a:endParaRPr lang="en-GB" sz="2800" kern="1200" noProof="0" dirty="0"/>
        </a:p>
      </dsp:txBody>
      <dsp:txXfrm>
        <a:off x="30069" y="3846489"/>
        <a:ext cx="8155232" cy="5558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90838" cy="495300"/>
          </a:xfrm>
          <a:prstGeom prst="rect">
            <a:avLst/>
          </a:prstGeom>
        </p:spPr>
        <p:txBody>
          <a:bodyPr vert="horz" lIns="90597" tIns="45299" rIns="90597" bIns="45299" rtlCol="0"/>
          <a:lstStyle>
            <a:lvl1pPr algn="l" eaLnBrk="1" hangingPunct="1">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775075" y="0"/>
            <a:ext cx="2890838" cy="495300"/>
          </a:xfrm>
          <a:prstGeom prst="rect">
            <a:avLst/>
          </a:prstGeom>
        </p:spPr>
        <p:txBody>
          <a:bodyPr vert="horz" lIns="90597" tIns="45299" rIns="90597" bIns="45299" rtlCol="0"/>
          <a:lstStyle>
            <a:lvl1pPr algn="r" eaLnBrk="1" hangingPunct="1">
              <a:defRPr sz="1200">
                <a:latin typeface="Arial" charset="0"/>
                <a:cs typeface="Arial" charset="0"/>
              </a:defRPr>
            </a:lvl1pPr>
          </a:lstStyle>
          <a:p>
            <a:pPr>
              <a:defRPr/>
            </a:pPr>
            <a:fld id="{9CA3EFC2-7A85-42E5-B183-A4F8A9DBBDFE}" type="datetimeFigureOut">
              <a:rPr lang="tr-TR"/>
              <a:pPr>
                <a:defRPr/>
              </a:pPr>
              <a:t>09.09.2015</a:t>
            </a:fld>
            <a:endParaRPr lang="tr-TR"/>
          </a:p>
        </p:txBody>
      </p:sp>
      <p:sp>
        <p:nvSpPr>
          <p:cNvPr id="4" name="3 Altbilgi Yer Tutucusu"/>
          <p:cNvSpPr>
            <a:spLocks noGrp="1"/>
          </p:cNvSpPr>
          <p:nvPr>
            <p:ph type="ftr" sz="quarter" idx="2"/>
          </p:nvPr>
        </p:nvSpPr>
        <p:spPr>
          <a:xfrm>
            <a:off x="0" y="9407525"/>
            <a:ext cx="2890838" cy="495300"/>
          </a:xfrm>
          <a:prstGeom prst="rect">
            <a:avLst/>
          </a:prstGeom>
        </p:spPr>
        <p:txBody>
          <a:bodyPr vert="horz" lIns="90597" tIns="45299" rIns="90597" bIns="45299" rtlCol="0" anchor="b"/>
          <a:lstStyle>
            <a:lvl1pPr algn="l" eaLnBrk="1" hangingPunct="1">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775075" y="9407525"/>
            <a:ext cx="2890838" cy="495300"/>
          </a:xfrm>
          <a:prstGeom prst="rect">
            <a:avLst/>
          </a:prstGeom>
        </p:spPr>
        <p:txBody>
          <a:bodyPr vert="horz" wrap="square" lIns="90597" tIns="45299" rIns="90597" bIns="45299" numCol="1" anchor="b" anchorCtr="0" compatLnSpc="1">
            <a:prstTxWarp prst="textNoShape">
              <a:avLst/>
            </a:prstTxWarp>
          </a:bodyPr>
          <a:lstStyle>
            <a:lvl1pPr algn="r" eaLnBrk="1" hangingPunct="1">
              <a:defRPr sz="1200"/>
            </a:lvl1pPr>
          </a:lstStyle>
          <a:p>
            <a:fld id="{F291697B-9353-4BD7-89CD-E79094143571}" type="slidenum">
              <a:rPr lang="tr-TR" altLang="tr-TR"/>
              <a:pPr/>
              <a:t>‹#›</a:t>
            </a:fld>
            <a:endParaRPr lang="tr-TR" altLang="tr-TR"/>
          </a:p>
        </p:txBody>
      </p:sp>
    </p:spTree>
    <p:extLst>
      <p:ext uri="{BB962C8B-B14F-4D97-AF65-F5344CB8AC3E}">
        <p14:creationId xmlns:p14="http://schemas.microsoft.com/office/powerpoint/2010/main" val="199833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9250" cy="495300"/>
          </a:xfrm>
          <a:prstGeom prst="rect">
            <a:avLst/>
          </a:prstGeom>
        </p:spPr>
        <p:txBody>
          <a:bodyPr vert="horz" lIns="90597" tIns="45299" rIns="90597" bIns="45299"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776663" y="0"/>
            <a:ext cx="2889250" cy="495300"/>
          </a:xfrm>
          <a:prstGeom prst="rect">
            <a:avLst/>
          </a:prstGeom>
        </p:spPr>
        <p:txBody>
          <a:bodyPr vert="horz" lIns="90597" tIns="45299" rIns="90597" bIns="45299" rtlCol="0"/>
          <a:lstStyle>
            <a:lvl1pPr algn="r" eaLnBrk="1" fontAlgn="auto" hangingPunct="1">
              <a:spcBef>
                <a:spcPts val="0"/>
              </a:spcBef>
              <a:spcAft>
                <a:spcPts val="0"/>
              </a:spcAft>
              <a:defRPr sz="1200">
                <a:latin typeface="+mn-lt"/>
                <a:cs typeface="+mn-cs"/>
              </a:defRPr>
            </a:lvl1pPr>
          </a:lstStyle>
          <a:p>
            <a:pPr>
              <a:defRPr/>
            </a:pPr>
            <a:fld id="{A12EFFD0-3053-4BAE-9571-68DEF93FE45E}" type="datetimeFigureOut">
              <a:rPr lang="tr-TR"/>
              <a:pPr>
                <a:defRPr/>
              </a:pPr>
              <a:t>09.09.2015</a:t>
            </a:fld>
            <a:endParaRPr lang="tr-TR"/>
          </a:p>
        </p:txBody>
      </p:sp>
      <p:sp>
        <p:nvSpPr>
          <p:cNvPr id="4" name="3 Slayt Görüntüsü Yer Tutucusu"/>
          <p:cNvSpPr>
            <a:spLocks noGrp="1" noRot="1" noChangeAspect="1"/>
          </p:cNvSpPr>
          <p:nvPr>
            <p:ph type="sldImg" idx="2"/>
          </p:nvPr>
        </p:nvSpPr>
        <p:spPr>
          <a:xfrm>
            <a:off x="858838" y="742950"/>
            <a:ext cx="4949825" cy="3713163"/>
          </a:xfrm>
          <a:prstGeom prst="rect">
            <a:avLst/>
          </a:prstGeom>
          <a:noFill/>
          <a:ln w="12700">
            <a:solidFill>
              <a:prstClr val="black"/>
            </a:solidFill>
          </a:ln>
        </p:spPr>
        <p:txBody>
          <a:bodyPr vert="horz" lIns="90597" tIns="45299" rIns="90597" bIns="45299" rtlCol="0" anchor="ctr"/>
          <a:lstStyle/>
          <a:p>
            <a:pPr lvl="0"/>
            <a:endParaRPr lang="tr-TR" noProof="0"/>
          </a:p>
        </p:txBody>
      </p:sp>
      <p:sp>
        <p:nvSpPr>
          <p:cNvPr id="5" name="4 Not Yer Tutucusu"/>
          <p:cNvSpPr>
            <a:spLocks noGrp="1"/>
          </p:cNvSpPr>
          <p:nvPr>
            <p:ph type="body" sz="quarter" idx="3"/>
          </p:nvPr>
        </p:nvSpPr>
        <p:spPr>
          <a:xfrm>
            <a:off x="666750" y="4705350"/>
            <a:ext cx="5334000" cy="4456113"/>
          </a:xfrm>
          <a:prstGeom prst="rect">
            <a:avLst/>
          </a:prstGeom>
        </p:spPr>
        <p:txBody>
          <a:bodyPr vert="horz" lIns="90597" tIns="45299" rIns="90597" bIns="45299"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07525"/>
            <a:ext cx="2889250" cy="495300"/>
          </a:xfrm>
          <a:prstGeom prst="rect">
            <a:avLst/>
          </a:prstGeom>
        </p:spPr>
        <p:txBody>
          <a:bodyPr vert="horz" lIns="90597" tIns="45299" rIns="90597" bIns="45299"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776663" y="9407525"/>
            <a:ext cx="2889250" cy="495300"/>
          </a:xfrm>
          <a:prstGeom prst="rect">
            <a:avLst/>
          </a:prstGeom>
        </p:spPr>
        <p:txBody>
          <a:bodyPr vert="horz" wrap="square" lIns="90597" tIns="45299" rIns="90597" bIns="45299" numCol="1" anchor="b" anchorCtr="0" compatLnSpc="1">
            <a:prstTxWarp prst="textNoShape">
              <a:avLst/>
            </a:prstTxWarp>
          </a:bodyPr>
          <a:lstStyle>
            <a:lvl1pPr algn="r" eaLnBrk="1" hangingPunct="1">
              <a:defRPr sz="1200">
                <a:latin typeface="Calibri" panose="020F0502020204030204" pitchFamily="34" charset="0"/>
              </a:defRPr>
            </a:lvl1pPr>
          </a:lstStyle>
          <a:p>
            <a:fld id="{1528F2C7-E42A-496F-9D83-CDECC1CCC398}" type="slidenum">
              <a:rPr lang="tr-TR" altLang="tr-TR"/>
              <a:pPr/>
              <a:t>‹#›</a:t>
            </a:fld>
            <a:endParaRPr lang="tr-TR" altLang="tr-TR"/>
          </a:p>
        </p:txBody>
      </p:sp>
    </p:spTree>
    <p:extLst>
      <p:ext uri="{BB962C8B-B14F-4D97-AF65-F5344CB8AC3E}">
        <p14:creationId xmlns:p14="http://schemas.microsoft.com/office/powerpoint/2010/main" val="1861452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tr-TR" b="1" dirty="0" smtClean="0">
                <a:solidFill>
                  <a:srgbClr val="0000FF"/>
                </a:solidFill>
              </a:rPr>
              <a:t>Eğer bir sistemde veri toplamaktan, analiz etmekten, ölçmekten bahsediliyorsa, öncelikle söz konusu verilerin tanımlanması gereklidir. Veri sözlüğü ile bu ihtiyacın karşılanması hedeflenmektedir. </a:t>
            </a:r>
          </a:p>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3</a:t>
            </a:fld>
            <a:endParaRPr lang="tr-TR" altLang="tr-TR"/>
          </a:p>
        </p:txBody>
      </p:sp>
    </p:spTree>
    <p:extLst>
      <p:ext uri="{BB962C8B-B14F-4D97-AF65-F5344CB8AC3E}">
        <p14:creationId xmlns:p14="http://schemas.microsoft.com/office/powerpoint/2010/main" val="286398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Networked</a:t>
            </a:r>
            <a:r>
              <a:rPr lang="tr-TR" dirty="0" smtClean="0"/>
              <a:t> </a:t>
            </a:r>
            <a:r>
              <a:rPr lang="tr-TR" dirty="0" err="1" smtClean="0"/>
              <a:t>resources</a:t>
            </a:r>
            <a:endParaRPr lang="tr-TR" dirty="0" smtClean="0"/>
          </a:p>
        </p:txBody>
      </p:sp>
      <p:sp>
        <p:nvSpPr>
          <p:cNvPr id="4" name="Slayt Numarası Yer Tutucusu 3"/>
          <p:cNvSpPr>
            <a:spLocks noGrp="1"/>
          </p:cNvSpPr>
          <p:nvPr>
            <p:ph type="sldNum" sz="quarter" idx="10"/>
          </p:nvPr>
        </p:nvSpPr>
        <p:spPr/>
        <p:txBody>
          <a:bodyPr/>
          <a:lstStyle/>
          <a:p>
            <a:fld id="{1528F2C7-E42A-496F-9D83-CDECC1CCC398}" type="slidenum">
              <a:rPr lang="tr-TR" altLang="tr-TR" smtClean="0"/>
              <a:pPr/>
              <a:t>27</a:t>
            </a:fld>
            <a:endParaRPr lang="tr-TR" altLang="tr-TR"/>
          </a:p>
        </p:txBody>
      </p:sp>
    </p:spTree>
    <p:extLst>
      <p:ext uri="{BB962C8B-B14F-4D97-AF65-F5344CB8AC3E}">
        <p14:creationId xmlns:p14="http://schemas.microsoft.com/office/powerpoint/2010/main" val="199642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konumsal</a:t>
            </a:r>
            <a:r>
              <a:rPr lang="tr-TR" sz="1200" b="0" i="0" u="none" strike="noStrike" kern="1200" baseline="0" dirty="0" smtClean="0">
                <a:solidFill>
                  <a:schemeClr val="tx1"/>
                </a:solidFill>
                <a:latin typeface="+mn-lt"/>
                <a:ea typeface="+mn-ea"/>
                <a:cs typeface="+mn-cs"/>
              </a:rPr>
              <a:t> verinin kullanım etkinliğinin artırılması amacıyla </a:t>
            </a:r>
            <a:r>
              <a:rPr lang="tr-TR" sz="1200" b="0" i="0" u="none" strike="noStrike" kern="1200" baseline="0" dirty="0" err="1" smtClean="0">
                <a:solidFill>
                  <a:schemeClr val="tx1"/>
                </a:solidFill>
                <a:latin typeface="+mn-lt"/>
                <a:ea typeface="+mn-ea"/>
                <a:cs typeface="+mn-cs"/>
              </a:rPr>
              <a:t>konumsal</a:t>
            </a:r>
            <a:r>
              <a:rPr lang="tr-TR" sz="1200" b="0" i="0" u="none" strike="noStrike" kern="1200" baseline="0" dirty="0" smtClean="0">
                <a:solidFill>
                  <a:schemeClr val="tx1"/>
                </a:solidFill>
                <a:latin typeface="+mn-lt"/>
                <a:ea typeface="+mn-ea"/>
                <a:cs typeface="+mn-cs"/>
              </a:rPr>
              <a:t> veri ve </a:t>
            </a:r>
            <a:r>
              <a:rPr lang="tr-TR" sz="1200" b="0" i="0" u="none" strike="noStrike" kern="1200" baseline="0" dirty="0" err="1" smtClean="0">
                <a:solidFill>
                  <a:schemeClr val="tx1"/>
                </a:solidFill>
                <a:latin typeface="+mn-lt"/>
                <a:ea typeface="+mn-ea"/>
                <a:cs typeface="+mn-cs"/>
              </a:rPr>
              <a:t>konumsal</a:t>
            </a:r>
            <a:r>
              <a:rPr lang="tr-TR" sz="1200" b="0" i="0" u="none" strike="noStrike" kern="1200" baseline="0" dirty="0" smtClean="0">
                <a:solidFill>
                  <a:schemeClr val="tx1"/>
                </a:solidFill>
                <a:latin typeface="+mn-lt"/>
                <a:ea typeface="+mn-ea"/>
                <a:cs typeface="+mn-cs"/>
              </a:rPr>
              <a:t> veri standartlarına ilişkin Avrupa Birliği </a:t>
            </a:r>
            <a:r>
              <a:rPr lang="tr-TR" sz="1200" b="0" i="0" u="none" strike="noStrike" kern="1200" baseline="0" dirty="0" err="1" smtClean="0">
                <a:solidFill>
                  <a:schemeClr val="tx1"/>
                </a:solidFill>
                <a:latin typeface="+mn-lt"/>
                <a:ea typeface="+mn-ea"/>
                <a:cs typeface="+mn-cs"/>
              </a:rPr>
              <a:t>Konumsal</a:t>
            </a:r>
            <a:r>
              <a:rPr lang="tr-TR" sz="1200" b="0" i="0" u="none" strike="noStrike" kern="1200" baseline="0" dirty="0" smtClean="0">
                <a:solidFill>
                  <a:schemeClr val="tx1"/>
                </a:solidFill>
                <a:latin typeface="+mn-lt"/>
                <a:ea typeface="+mn-ea"/>
                <a:cs typeface="+mn-cs"/>
              </a:rPr>
              <a:t> Veri Altyapısı (INSPIRE) direktifi temel alınarak Bakanlıkta hali hazırda kullanılan </a:t>
            </a:r>
            <a:r>
              <a:rPr lang="tr-TR" sz="1200" b="0" i="0" u="none" strike="noStrike" kern="1200" baseline="0" dirty="0" err="1" smtClean="0">
                <a:solidFill>
                  <a:schemeClr val="tx1"/>
                </a:solidFill>
                <a:latin typeface="+mn-lt"/>
                <a:ea typeface="+mn-ea"/>
                <a:cs typeface="+mn-cs"/>
              </a:rPr>
              <a:t>metaveri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portalı</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GeoPortal</a:t>
            </a:r>
            <a:r>
              <a:rPr lang="tr-TR" sz="1200" b="0" i="0" u="none" strike="noStrike" kern="1200" baseline="0" dirty="0" smtClean="0">
                <a:solidFill>
                  <a:schemeClr val="tx1"/>
                </a:solidFill>
                <a:latin typeface="+mn-lt"/>
                <a:ea typeface="+mn-ea"/>
                <a:cs typeface="+mn-cs"/>
              </a:rPr>
              <a:t>) kullanılacaktır. </a:t>
            </a:r>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28</a:t>
            </a:fld>
            <a:endParaRPr lang="tr-TR" altLang="tr-TR"/>
          </a:p>
        </p:txBody>
      </p:sp>
    </p:spTree>
    <p:extLst>
      <p:ext uri="{BB962C8B-B14F-4D97-AF65-F5344CB8AC3E}">
        <p14:creationId xmlns:p14="http://schemas.microsoft.com/office/powerpoint/2010/main" val="265132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28F2C7-E42A-496F-9D83-CDECC1CCC398}" type="slidenum">
              <a:rPr lang="tr-TR" altLang="tr-TR" smtClean="0"/>
              <a:pPr/>
              <a:t>30</a:t>
            </a:fld>
            <a:endParaRPr lang="tr-TR" altLang="tr-TR"/>
          </a:p>
        </p:txBody>
      </p:sp>
    </p:spTree>
    <p:extLst>
      <p:ext uri="{BB962C8B-B14F-4D97-AF65-F5344CB8AC3E}">
        <p14:creationId xmlns:p14="http://schemas.microsoft.com/office/powerpoint/2010/main" val="253177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solidFill>
                  <a:srgbClr val="0000FF"/>
                </a:solidFill>
              </a:rPr>
              <a:t>Artan bilgiye doğru bir şekilde erişimi, metaveri çeşitlerinin oluşturulması ve paylaşımı için standartların geliştirilmesi gerekmektedir.</a:t>
            </a:r>
          </a:p>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31</a:t>
            </a:fld>
            <a:endParaRPr lang="tr-TR" altLang="tr-TR"/>
          </a:p>
        </p:txBody>
      </p:sp>
    </p:spTree>
    <p:extLst>
      <p:ext uri="{BB962C8B-B14F-4D97-AF65-F5344CB8AC3E}">
        <p14:creationId xmlns:p14="http://schemas.microsoft.com/office/powerpoint/2010/main" val="390040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solidFill>
                  <a:srgbClr val="0000FF"/>
                </a:solidFill>
              </a:rPr>
              <a:t>Veri Sözlüğünün, ortaya çıkacak yeni ihtiyaçlara göre güncellenmesi, ilk defa hazırlanması kadar büyük önem arz etmektedir. Bu nedenle, Veri Sözlüğü’nün düzenli olarak yeni sürümlerinin yayımlanması için ilgili tüm kurum ve kuruluşlarla koordinasyonu sağlayacak, gerekli çalışmaları yürütecek çalışma grupları teşkil edilecektir.</a:t>
            </a:r>
          </a:p>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32</a:t>
            </a:fld>
            <a:endParaRPr lang="tr-TR" altLang="tr-TR"/>
          </a:p>
        </p:txBody>
      </p:sp>
    </p:spTree>
    <p:extLst>
      <p:ext uri="{BB962C8B-B14F-4D97-AF65-F5344CB8AC3E}">
        <p14:creationId xmlns:p14="http://schemas.microsoft.com/office/powerpoint/2010/main" val="21800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İstatistik, izleme-değerlendirme ve raporlama konularında yürütülen çalışmalarda yaşanan ortak problem; alandan toplanan verilerin ilgili kurum ve şahıslar tarafından aynı şekilde tanımlanmamış olmasıdır. Yani kullanılan veriler üzerinde terminolojik birlikteliğin sağlanamamış olmasıdır. Bu durum, istenilen ve toplanan verilerin aynı olmaması gibi sonuçlar doğurmaktadır. </a:t>
            </a:r>
          </a:p>
          <a:p>
            <a:r>
              <a:rPr lang="tr-TR" sz="1200" b="0" i="0" u="none" strike="noStrike" kern="1200" baseline="0" dirty="0" smtClean="0">
                <a:solidFill>
                  <a:schemeClr val="tx1"/>
                </a:solidFill>
                <a:latin typeface="+mn-lt"/>
                <a:ea typeface="+mn-ea"/>
                <a:cs typeface="+mn-cs"/>
              </a:rPr>
              <a:t>Bu nedenle, OSİB Veri Sözlüğü ile verilerin ulusal ve uluslararası standartlara uygun olarak tanımlandığı ortak bir yapı oluşturulması hedeflenmektedir. </a:t>
            </a:r>
          </a:p>
          <a:p>
            <a:endParaRPr lang="tr-TR" sz="1200" b="0" i="0"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1528F2C7-E42A-496F-9D83-CDECC1CCC398}" type="slidenum">
              <a:rPr lang="tr-TR" altLang="tr-TR" smtClean="0"/>
              <a:pPr/>
              <a:t>6</a:t>
            </a:fld>
            <a:endParaRPr lang="tr-TR" altLang="tr-TR"/>
          </a:p>
        </p:txBody>
      </p:sp>
    </p:spTree>
    <p:extLst>
      <p:ext uri="{BB962C8B-B14F-4D97-AF65-F5344CB8AC3E}">
        <p14:creationId xmlns:p14="http://schemas.microsoft.com/office/powerpoint/2010/main" val="290132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MVS'lerin kolay güncellenebilir olması, mevcut yapıyı çok daha hızlı ve verimli bir hale getirecektir. </a:t>
            </a:r>
          </a:p>
          <a:p>
            <a:r>
              <a:rPr lang="tr-TR" sz="1200" b="0" i="0" u="none" strike="noStrike" kern="1200" baseline="0" dirty="0" smtClean="0">
                <a:solidFill>
                  <a:schemeClr val="tx1"/>
                </a:solidFill>
                <a:latin typeface="+mn-lt"/>
                <a:ea typeface="+mn-ea"/>
                <a:cs typeface="+mn-cs"/>
              </a:rPr>
              <a:t>Yeni bir bilgiye ihtiyaç duyulduğunda, öncelikle, bu bilginin mevcut verilerden elde edilip edilemediği gibi konular ele alınacaktır. Şayet bu bilgi mevcut yapıda elde edilemiyorsa ,yeni veri elemanlarının tanımlanmasını ve MVS içerisine dâhil edilmesi prosedüre uygun şekilde yapılacaktır. Bu şekilde yürütülen çalışmalar, yılın belirli dönemlerinde MVS'lere yansıtılacak ve kullanılan bilgi sistemlerinin bu yeni yapıya uygun şekilde tasarlanması istenecektir. Böylelikle, sahadan gelecek veriler otomatik olarak aktarılmaya devam edecektir.</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1528F2C7-E42A-496F-9D83-CDECC1CCC398}" type="slidenum">
              <a:rPr lang="tr-TR" altLang="tr-TR" smtClean="0"/>
              <a:pPr/>
              <a:t>7</a:t>
            </a:fld>
            <a:endParaRPr lang="tr-TR" altLang="tr-TR"/>
          </a:p>
        </p:txBody>
      </p:sp>
    </p:spTree>
    <p:extLst>
      <p:ext uri="{BB962C8B-B14F-4D97-AF65-F5344CB8AC3E}">
        <p14:creationId xmlns:p14="http://schemas.microsoft.com/office/powerpoint/2010/main" val="254269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İlk başta ne demiştik? Eğer bir sistemde veri toplamaktan, analiz etmekten, ölçmekten bahsediliyorsa, öncelikle söz konusu verilerin tanımlanması gereklidir. Veri sözlüğü ile bu ihtiyacın karşılanması hedeflenmektedir. Ancak, sadece verilerin tanımlanması yeterli değildir. </a:t>
            </a:r>
          </a:p>
          <a:p>
            <a:endParaRPr lang="tr-TR"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solidFill>
                  <a:srgbClr val="0000FF"/>
                </a:solidFill>
              </a:rPr>
              <a:t>Bakanlık faaliyet alanlarında toplanacak verilerden, kodlanması ihtiyaç duyulan veriler, Kodlama Referans Sunucusu (KRS) adlı bir sistemde bir araya getirilecektir. İlgili konuda ulusal ve uluslararası standartlar dikkate alınarak kodlama yapılacaktır. </a:t>
            </a:r>
          </a:p>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8</a:t>
            </a:fld>
            <a:endParaRPr lang="tr-TR" altLang="tr-TR"/>
          </a:p>
        </p:txBody>
      </p:sp>
    </p:spTree>
    <p:extLst>
      <p:ext uri="{BB962C8B-B14F-4D97-AF65-F5344CB8AC3E}">
        <p14:creationId xmlns:p14="http://schemas.microsoft.com/office/powerpoint/2010/main" val="296608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9</a:t>
            </a:fld>
            <a:endParaRPr lang="tr-TR" altLang="tr-TR"/>
          </a:p>
        </p:txBody>
      </p:sp>
    </p:spTree>
    <p:extLst>
      <p:ext uri="{BB962C8B-B14F-4D97-AF65-F5344CB8AC3E}">
        <p14:creationId xmlns:p14="http://schemas.microsoft.com/office/powerpoint/2010/main" val="392317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Kütüphanelerde materyal için yapılan nitelemeler (yazar adı, eser adı, konusu gibi,ilişkili yayınlar), elektronik ortamdaki yayınlar için de metadata vasıtasıyla gerçekleştirilmektedir. amaç bilgiyi kullanıcılara iletmek üzere kayıt altına alıp sunma işlemidir.</a:t>
            </a:r>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12</a:t>
            </a:fld>
            <a:endParaRPr lang="tr-TR" altLang="tr-TR"/>
          </a:p>
        </p:txBody>
      </p:sp>
    </p:spTree>
    <p:extLst>
      <p:ext uri="{BB962C8B-B14F-4D97-AF65-F5344CB8AC3E}">
        <p14:creationId xmlns:p14="http://schemas.microsoft.com/office/powerpoint/2010/main" val="419108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tr-TR" sz="3200" b="1" dirty="0" smtClean="0">
                <a:solidFill>
                  <a:srgbClr val="0000FF"/>
                </a:solidFill>
              </a:rPr>
              <a:t>Birlikte Çalışabilirlik Esasları Rehberine göre </a:t>
            </a:r>
            <a:r>
              <a:rPr lang="tr-TR" sz="3200" b="1" dirty="0" err="1" smtClean="0">
                <a:solidFill>
                  <a:srgbClr val="0000FF"/>
                </a:solidFill>
              </a:rPr>
              <a:t>metaverinin</a:t>
            </a:r>
            <a:r>
              <a:rPr lang="tr-TR" sz="3200" b="1" dirty="0" smtClean="0">
                <a:solidFill>
                  <a:srgbClr val="0000FF"/>
                </a:solidFill>
              </a:rPr>
              <a:t> üç çeşidi vardır. </a:t>
            </a:r>
          </a:p>
          <a:p>
            <a:endParaRPr lang="tr-TR" dirty="0"/>
          </a:p>
        </p:txBody>
      </p:sp>
      <p:sp>
        <p:nvSpPr>
          <p:cNvPr id="4" name="Slayt Numarası Yer Tutucusu 3"/>
          <p:cNvSpPr>
            <a:spLocks noGrp="1"/>
          </p:cNvSpPr>
          <p:nvPr>
            <p:ph type="sldNum" sz="quarter" idx="10"/>
          </p:nvPr>
        </p:nvSpPr>
        <p:spPr/>
        <p:txBody>
          <a:bodyPr/>
          <a:lstStyle/>
          <a:p>
            <a:fld id="{1528F2C7-E42A-496F-9D83-CDECC1CCC398}" type="slidenum">
              <a:rPr lang="tr-TR" altLang="tr-TR" smtClean="0"/>
              <a:pPr/>
              <a:t>17</a:t>
            </a:fld>
            <a:endParaRPr lang="tr-TR" altLang="tr-TR"/>
          </a:p>
        </p:txBody>
      </p:sp>
    </p:spTree>
    <p:extLst>
      <p:ext uri="{BB962C8B-B14F-4D97-AF65-F5344CB8AC3E}">
        <p14:creationId xmlns:p14="http://schemas.microsoft.com/office/powerpoint/2010/main" val="167894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18</a:t>
            </a:fld>
            <a:endParaRPr lang="tr-TR" altLang="tr-TR"/>
          </a:p>
        </p:txBody>
      </p:sp>
    </p:spTree>
    <p:extLst>
      <p:ext uri="{BB962C8B-B14F-4D97-AF65-F5344CB8AC3E}">
        <p14:creationId xmlns:p14="http://schemas.microsoft.com/office/powerpoint/2010/main" val="147858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528F2C7-E42A-496F-9D83-CDECC1CCC398}" type="slidenum">
              <a:rPr lang="tr-TR" altLang="tr-TR" smtClean="0"/>
              <a:pPr/>
              <a:t>19</a:t>
            </a:fld>
            <a:endParaRPr lang="tr-TR" altLang="tr-TR"/>
          </a:p>
        </p:txBody>
      </p:sp>
    </p:spTree>
    <p:extLst>
      <p:ext uri="{BB962C8B-B14F-4D97-AF65-F5344CB8AC3E}">
        <p14:creationId xmlns:p14="http://schemas.microsoft.com/office/powerpoint/2010/main" val="746878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Resim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88" y="44450"/>
            <a:ext cx="91154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Alt Başlık"/>
          <p:cNvSpPr>
            <a:spLocks noGrp="1"/>
          </p:cNvSpPr>
          <p:nvPr>
            <p:ph type="subTitle" idx="1"/>
          </p:nvPr>
        </p:nvSpPr>
        <p:spPr>
          <a:xfrm>
            <a:off x="1371600" y="4437112"/>
            <a:ext cx="6400800" cy="1440160"/>
          </a:xfrm>
          <a:prstGeom prst="rect">
            <a:avLst/>
          </a:prstGeom>
        </p:spPr>
        <p:txBody>
          <a:bodyPr>
            <a:normAutofit/>
          </a:bodyPr>
          <a:lstStyle>
            <a:lvl1pPr marL="0" indent="0" algn="ctr">
              <a:buNone/>
              <a:defRPr sz="2400" b="1">
                <a:solidFill>
                  <a:srgbClr val="0000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2" name="1 Başlık"/>
          <p:cNvSpPr>
            <a:spLocks noGrp="1"/>
          </p:cNvSpPr>
          <p:nvPr>
            <p:ph type="ctrTitle"/>
          </p:nvPr>
        </p:nvSpPr>
        <p:spPr>
          <a:xfrm>
            <a:off x="685800" y="2130425"/>
            <a:ext cx="7772400" cy="1470025"/>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2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defRPr>
            </a:lvl1pPr>
          </a:lstStyle>
          <a:p>
            <a:r>
              <a:rPr lang="tr-TR" smtClean="0"/>
              <a:t>Asıl başlık stili için tıklatın</a:t>
            </a:r>
            <a:endParaRPr lang="tr-TR" dirty="0"/>
          </a:p>
        </p:txBody>
      </p:sp>
      <p:sp>
        <p:nvSpPr>
          <p:cNvPr id="5" name="3 Veri Yer Tutucusu"/>
          <p:cNvSpPr>
            <a:spLocks noGrp="1"/>
          </p:cNvSpPr>
          <p:nvPr>
            <p:ph type="dt" sz="half" idx="10"/>
          </p:nvPr>
        </p:nvSpPr>
        <p:spPr/>
        <p:txBody>
          <a:bodyPr/>
          <a:lstStyle>
            <a:lvl1pPr>
              <a:defRPr/>
            </a:lvl1pPr>
          </a:lstStyle>
          <a:p>
            <a:pPr>
              <a:defRPr/>
            </a:pPr>
            <a:fld id="{B6A7BDC1-653D-4E7C-9FA1-7437D478C7E0}" type="datetime1">
              <a:rPr lang="tr-TR" smtClean="0"/>
              <a:t>09.09.2015</a:t>
            </a:fld>
            <a:endParaRPr lang="tr-TR"/>
          </a:p>
        </p:txBody>
      </p:sp>
      <p:sp>
        <p:nvSpPr>
          <p:cNvPr id="7" name="5 Slayt Numarası Yer Tutucusu"/>
          <p:cNvSpPr>
            <a:spLocks noGrp="1"/>
          </p:cNvSpPr>
          <p:nvPr>
            <p:ph type="sldNum" sz="quarter" idx="12"/>
          </p:nvPr>
        </p:nvSpPr>
        <p:spPr/>
        <p:txBody>
          <a:bodyPr/>
          <a:lstStyle>
            <a:lvl1pPr>
              <a:defRPr/>
            </a:lvl1pPr>
          </a:lstStyle>
          <a:p>
            <a:fld id="{81DF754E-FD8F-45CB-BCEC-8EEB2723499A}" type="slidenum">
              <a:rPr lang="tr-TR" altLang="tr-TR"/>
              <a:pPr/>
              <a:t>‹#›</a:t>
            </a:fld>
            <a:endParaRPr lang="tr-TR" altLang="tr-TR"/>
          </a:p>
        </p:txBody>
      </p:sp>
    </p:spTree>
    <p:extLst>
      <p:ext uri="{BB962C8B-B14F-4D97-AF65-F5344CB8AC3E}">
        <p14:creationId xmlns:p14="http://schemas.microsoft.com/office/powerpoint/2010/main" val="402415992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1187623" y="139624"/>
            <a:ext cx="7072139" cy="7920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600" b="1" cap="none" spc="50">
                <a:ln w="11430"/>
                <a:solidFill>
                  <a:srgbClr val="FF0000"/>
                </a:solidFill>
                <a:effectLst/>
              </a:defRPr>
            </a:lvl1pPr>
          </a:lstStyle>
          <a:p>
            <a:r>
              <a:rPr lang="tr-TR" dirty="0" smtClean="0"/>
              <a:t>Asıl başlık stili için tıklatın</a:t>
            </a:r>
            <a:endParaRPr lang="tr-TR" dirty="0"/>
          </a:p>
        </p:txBody>
      </p:sp>
      <p:sp>
        <p:nvSpPr>
          <p:cNvPr id="6" name="İçerik Yer Tutucusu 2"/>
          <p:cNvSpPr>
            <a:spLocks noGrp="1"/>
          </p:cNvSpPr>
          <p:nvPr>
            <p:ph idx="1"/>
          </p:nvPr>
        </p:nvSpPr>
        <p:spPr>
          <a:xfrm>
            <a:off x="251520" y="1052736"/>
            <a:ext cx="8712968" cy="5328592"/>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a:solidFill>
                  <a:schemeClr val="tx2"/>
                </a:solidFill>
              </a:defRPr>
            </a:lvl4pPr>
            <a:lvl5pPr>
              <a:defRPr>
                <a:solidFill>
                  <a:schemeClr val="tx2"/>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vl1pPr>
          </a:lstStyle>
          <a:p>
            <a:pPr>
              <a:defRPr/>
            </a:pPr>
            <a:fld id="{A9A87FB3-1F00-4011-A1C3-DAFCED4004D9}" type="datetime1">
              <a:rPr lang="tr-TR" smtClean="0"/>
              <a:t>09.09.2015</a:t>
            </a:fld>
            <a:endParaRPr lang="tr-TR"/>
          </a:p>
        </p:txBody>
      </p:sp>
      <p:sp>
        <p:nvSpPr>
          <p:cNvPr id="7" name="5 Slayt Numarası Yer Tutucusu"/>
          <p:cNvSpPr>
            <a:spLocks noGrp="1"/>
          </p:cNvSpPr>
          <p:nvPr>
            <p:ph type="sldNum" sz="quarter" idx="12"/>
          </p:nvPr>
        </p:nvSpPr>
        <p:spPr/>
        <p:txBody>
          <a:bodyPr/>
          <a:lstStyle>
            <a:lvl1pPr>
              <a:defRPr/>
            </a:lvl1pPr>
          </a:lstStyle>
          <a:p>
            <a:endParaRPr lang="tr-TR" altLang="tr-TR" dirty="0"/>
          </a:p>
        </p:txBody>
      </p:sp>
    </p:spTree>
    <p:extLst>
      <p:ext uri="{BB962C8B-B14F-4D97-AF65-F5344CB8AC3E}">
        <p14:creationId xmlns:p14="http://schemas.microsoft.com/office/powerpoint/2010/main" val="219197897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5CFCFFB-E018-4961-B3A4-B649121624E5}" type="datetime1">
              <a:rPr lang="tr-TR" smtClean="0">
                <a:solidFill>
                  <a:prstClr val="black">
                    <a:tint val="75000"/>
                  </a:prstClr>
                </a:solidFill>
              </a:rPr>
              <a:pPr/>
              <a:t>09.09.2015</a:t>
            </a:fld>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F302176B-0E47-46AC-8F43-DAB4B8A37D06}" type="slidenum">
              <a:rPr lang="tr-TR" smtClean="0">
                <a:solidFill>
                  <a:prstClr val="black">
                    <a:tint val="75000"/>
                  </a:prstClr>
                </a:solidFill>
              </a:rPr>
              <a:pPr/>
              <a:t>‹#›</a:t>
            </a:fld>
            <a:r>
              <a:rPr lang="tr-TR" dirty="0" smtClean="0">
                <a:solidFill>
                  <a:prstClr val="black">
                    <a:tint val="75000"/>
                  </a:prstClr>
                </a:solidFill>
              </a:rPr>
              <a:t>/x</a:t>
            </a:r>
          </a:p>
        </p:txBody>
      </p:sp>
    </p:spTree>
    <p:extLst>
      <p:ext uri="{BB962C8B-B14F-4D97-AF65-F5344CB8AC3E}">
        <p14:creationId xmlns:p14="http://schemas.microsoft.com/office/powerpoint/2010/main" val="41192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71600" y="4437112"/>
            <a:ext cx="6400800" cy="1440160"/>
          </a:xfrm>
          <a:prstGeom prst="rect">
            <a:avLst/>
          </a:prstGeom>
        </p:spPr>
        <p:txBody>
          <a:bodyPr>
            <a:normAutofit/>
          </a:bodyPr>
          <a:lstStyle>
            <a:lvl1pPr marL="0" indent="0" algn="ctr">
              <a:buNone/>
              <a:defRPr sz="2400" b="1">
                <a:solidFill>
                  <a:srgbClr val="0000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D9FD0D77-964D-44BE-9F86-708573B2A584}" type="datetime1">
              <a:rPr lang="tr-TR" smtClean="0">
                <a:solidFill>
                  <a:prstClr val="black">
                    <a:tint val="75000"/>
                  </a:prstClr>
                </a:solidFill>
              </a:rPr>
              <a:t>09.09.2015</a:t>
            </a:fld>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endParaRPr lang="tr-TR" dirty="0">
              <a:solidFill>
                <a:prstClr val="black">
                  <a:tint val="75000"/>
                </a:prstClr>
              </a:solidFill>
            </a:endParaRPr>
          </a:p>
        </p:txBody>
      </p:sp>
      <p:sp>
        <p:nvSpPr>
          <p:cNvPr id="2" name="1 Başlık"/>
          <p:cNvSpPr>
            <a:spLocks noGrp="1"/>
          </p:cNvSpPr>
          <p:nvPr>
            <p:ph type="ctrTitle" hasCustomPrompt="1"/>
          </p:nvPr>
        </p:nvSpPr>
        <p:spPr>
          <a:xfrm>
            <a:off x="685800" y="2130425"/>
            <a:ext cx="7772400" cy="1470025"/>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2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defRPr>
            </a:lvl1pPr>
          </a:lstStyle>
          <a:p>
            <a:r>
              <a:rPr lang="tr-TR" dirty="0" smtClean="0"/>
              <a:t>ASIL BAŞLIK STİLİ İÇİN TIKLATIN</a:t>
            </a:r>
            <a:endParaRPr lang="tr-TR" dirty="0"/>
          </a:p>
        </p:txBody>
      </p:sp>
      <p:pic>
        <p:nvPicPr>
          <p:cNvPr id="7"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51" y="44624"/>
            <a:ext cx="9116698" cy="971686"/>
          </a:xfrm>
          <a:prstGeom prst="rect">
            <a:avLst/>
          </a:prstGeom>
        </p:spPr>
      </p:pic>
    </p:spTree>
    <p:extLst>
      <p:ext uri="{BB962C8B-B14F-4D97-AF65-F5344CB8AC3E}">
        <p14:creationId xmlns:p14="http://schemas.microsoft.com/office/powerpoint/2010/main" val="115651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187623" y="139624"/>
            <a:ext cx="7072139" cy="7920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200" b="1" cap="none" spc="50">
                <a:ln w="11430"/>
                <a:solidFill>
                  <a:srgbClr val="FF0000"/>
                </a:solidFill>
                <a:effectLst/>
                <a:latin typeface="+mn-lt"/>
              </a:defRPr>
            </a:lvl1pPr>
          </a:lstStyle>
          <a:p>
            <a:r>
              <a:rPr lang="tr-TR" dirty="0" smtClean="0"/>
              <a:t>Asıl Başlık Stili İçin Tıklatın</a:t>
            </a:r>
            <a:endParaRPr lang="tr-TR" dirty="0"/>
          </a:p>
        </p:txBody>
      </p:sp>
      <p:sp>
        <p:nvSpPr>
          <p:cNvPr id="3" name="Veri Yer Tutucusu 2"/>
          <p:cNvSpPr>
            <a:spLocks noGrp="1"/>
          </p:cNvSpPr>
          <p:nvPr>
            <p:ph type="dt" sz="half" idx="10"/>
          </p:nvPr>
        </p:nvSpPr>
        <p:spPr/>
        <p:txBody>
          <a:bodyPr/>
          <a:lstStyle/>
          <a:p>
            <a:pPr>
              <a:defRPr/>
            </a:pPr>
            <a:fld id="{675DFC1E-2A5C-43AB-A0BE-ECBF0A9A2CD7}" type="datetime1">
              <a:rPr lang="tr-TR" smtClean="0">
                <a:solidFill>
                  <a:prstClr val="black">
                    <a:tint val="75000"/>
                  </a:prstClr>
                </a:solidFill>
              </a:rPr>
              <a:t>09.09.2015</a:t>
            </a:fld>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endParaRPr lang="tr-TR" dirty="0">
              <a:solidFill>
                <a:prstClr val="black">
                  <a:tint val="75000"/>
                </a:prstClr>
              </a:solidFill>
            </a:endParaRPr>
          </a:p>
        </p:txBody>
      </p:sp>
      <p:sp>
        <p:nvSpPr>
          <p:cNvPr id="6" name="İçerik Yer Tutucusu 2"/>
          <p:cNvSpPr>
            <a:spLocks noGrp="1"/>
          </p:cNvSpPr>
          <p:nvPr>
            <p:ph idx="1"/>
          </p:nvPr>
        </p:nvSpPr>
        <p:spPr>
          <a:xfrm>
            <a:off x="251520" y="1052736"/>
            <a:ext cx="8712968" cy="5328592"/>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Tree>
    <p:extLst>
      <p:ext uri="{BB962C8B-B14F-4D97-AF65-F5344CB8AC3E}">
        <p14:creationId xmlns:p14="http://schemas.microsoft.com/office/powerpoint/2010/main" val="176037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fld id="{9B382758-89C2-4AF9-9E47-B139E4C3F94E}" type="datetime1">
              <a:rPr lang="tr-TR" smtClean="0"/>
              <a:t>09.09.2015</a:t>
            </a:fld>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endParaRPr lang="tr-TR" dirty="0"/>
          </a:p>
        </p:txBody>
      </p:sp>
    </p:spTree>
    <p:extLst>
      <p:ext uri="{BB962C8B-B14F-4D97-AF65-F5344CB8AC3E}">
        <p14:creationId xmlns:p14="http://schemas.microsoft.com/office/powerpoint/2010/main" val="822412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1187623" y="139624"/>
            <a:ext cx="7072139" cy="7920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200" b="1" cap="none" spc="50">
                <a:ln w="11430"/>
                <a:solidFill>
                  <a:srgbClr val="FF0000"/>
                </a:solidFill>
                <a:effectLst/>
                <a:latin typeface="+mn-lt"/>
              </a:defRPr>
            </a:lvl1pPr>
          </a:lstStyle>
          <a:p>
            <a:r>
              <a:rPr lang="tr-TR" dirty="0" smtClean="0"/>
              <a:t>Asıl başlık stili için tıklatın</a:t>
            </a:r>
            <a:endParaRPr lang="tr-TR" dirty="0"/>
          </a:p>
        </p:txBody>
      </p:sp>
      <p:sp>
        <p:nvSpPr>
          <p:cNvPr id="3" name="Veri Yer Tutucusu 2"/>
          <p:cNvSpPr>
            <a:spLocks noGrp="1"/>
          </p:cNvSpPr>
          <p:nvPr>
            <p:ph type="dt" sz="half" idx="10"/>
          </p:nvPr>
        </p:nvSpPr>
        <p:spPr/>
        <p:txBody>
          <a:bodyPr/>
          <a:lstStyle/>
          <a:p>
            <a:pPr>
              <a:defRPr/>
            </a:pPr>
            <a:fld id="{1845DDD0-64A1-457F-A0EC-CFD22C1E3ED3}" type="datetime1">
              <a:rPr lang="tr-TR" smtClean="0">
                <a:solidFill>
                  <a:prstClr val="black">
                    <a:tint val="75000"/>
                  </a:prstClr>
                </a:solidFill>
              </a:rPr>
              <a:t>09.09.2015</a:t>
            </a:fld>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endParaRPr lang="tr-TR" dirty="0">
              <a:solidFill>
                <a:prstClr val="black">
                  <a:tint val="75000"/>
                </a:prstClr>
              </a:solidFill>
            </a:endParaRPr>
          </a:p>
        </p:txBody>
      </p:sp>
      <p:sp>
        <p:nvSpPr>
          <p:cNvPr id="6" name="İçerik Yer Tutucusu 2"/>
          <p:cNvSpPr>
            <a:spLocks noGrp="1"/>
          </p:cNvSpPr>
          <p:nvPr>
            <p:ph idx="1"/>
          </p:nvPr>
        </p:nvSpPr>
        <p:spPr>
          <a:xfrm>
            <a:off x="251520" y="1052736"/>
            <a:ext cx="8712968" cy="5328592"/>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a:solidFill>
                  <a:schemeClr val="tx2"/>
                </a:solidFill>
              </a:defRPr>
            </a:lvl4pPr>
            <a:lvl5pPr>
              <a:defRPr>
                <a:solidFill>
                  <a:schemeClr val="tx2"/>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val="1141649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3 Veri Yer Tutucusu"/>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F05C1AC-4FA0-4125-9614-B49D6F1CB211}" type="datetime1">
              <a:rPr lang="tr-TR" smtClean="0"/>
              <a:t>09.09.2015</a:t>
            </a:fld>
            <a:endParaRPr lang="tr-TR"/>
          </a:p>
        </p:txBody>
      </p:sp>
      <p:sp>
        <p:nvSpPr>
          <p:cNvPr id="6" name="5 Slayt Numarası Yer Tutucusu"/>
          <p:cNvSpPr>
            <a:spLocks noGrp="1"/>
          </p:cNvSpPr>
          <p:nvPr>
            <p:ph type="sldNum" sz="quarter" idx="4"/>
          </p:nvPr>
        </p:nvSpPr>
        <p:spPr>
          <a:xfrm>
            <a:off x="6553200" y="64484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49EC03C-678C-4440-9D00-0F8EE62F7795}" type="slidenum">
              <a:rPr lang="tr-TR" altLang="tr-TR"/>
              <a:pPr/>
              <a:t>‹#›</a:t>
            </a:fld>
            <a:endParaRPr lang="tr-TR" altLang="tr-TR" dirty="0"/>
          </a:p>
        </p:txBody>
      </p:sp>
    </p:spTree>
  </p:cSld>
  <p:clrMap bg1="lt1" tx1="dk1" bg2="lt2" tx2="dk2" accent1="accent1" accent2="accent2" accent3="accent3" accent4="accent4" accent5="accent5" accent6="accent6" hlink="hlink" folHlink="folHlink"/>
  <p:sldLayoutIdLst>
    <p:sldLayoutId id="2147483760" r:id="rId1"/>
    <p:sldLayoutId id="2147483759" r:id="rId2"/>
    <p:sldLayoutId id="2147483774" r:id="rId3"/>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lum/>
          </a:blip>
          <a:srcRect/>
          <a:stretch>
            <a:fillRect/>
          </a:stretch>
        </a:blipFill>
        <a:effectLst/>
      </p:bgPr>
    </p:bg>
    <p:spTree>
      <p:nvGrpSpPr>
        <p:cNvPr id="1" name=""/>
        <p:cNvGrpSpPr/>
        <p:nvPr/>
      </p:nvGrpSpPr>
      <p:grpSpPr>
        <a:xfrm>
          <a:off x="0" y="0"/>
          <a:ext cx="0" cy="0"/>
          <a:chOff x="0" y="0"/>
          <a:chExt cx="0" cy="0"/>
        </a:xfrm>
      </p:grpSpPr>
      <p:sp>
        <p:nvSpPr>
          <p:cNvPr id="4" name="3 Veri Yer Tutucusu"/>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9A1BFEA5-4027-4DC3-B623-C8816DDC9900}" type="datetime1">
              <a:rPr lang="tr-TR" smtClean="0">
                <a:solidFill>
                  <a:prstClr val="black">
                    <a:tint val="75000"/>
                  </a:prstClr>
                </a:solidFill>
              </a:rPr>
              <a:t>09.09.2015</a:t>
            </a:fld>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90125980-6B00-417E-9140-459C54A45032}" type="slidenum">
              <a:rPr lang="tr-TR" smtClean="0">
                <a:solidFill>
                  <a:prstClr val="black">
                    <a:tint val="75000"/>
                  </a:prstClr>
                </a:solidFill>
              </a:rPr>
              <a:pPr eaLnBrk="1" hangingPunct="1">
                <a:defRPr/>
              </a:pPr>
              <a:t>‹#›</a:t>
            </a:fld>
            <a:endParaRPr lang="tr-TR">
              <a:solidFill>
                <a:prstClr val="black">
                  <a:tint val="75000"/>
                </a:prstClr>
              </a:solidFill>
            </a:endParaRPr>
          </a:p>
        </p:txBody>
      </p:sp>
    </p:spTree>
    <p:extLst>
      <p:ext uri="{BB962C8B-B14F-4D97-AF65-F5344CB8AC3E}">
        <p14:creationId xmlns:p14="http://schemas.microsoft.com/office/powerpoint/2010/main" val="282767696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klim_metaveri.pdf"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Veri%20S&#246;zl&#252;&#287;&#252;_V1.0_29_haziran.doc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ile:///F:/VER&#304;%20ENVANTER&#304;%20&#199;ALI&#350;MASI/VER&#304;%20S&#214;ZL&#220;&#286;&#220;/Veri%20S&#246;zl&#252;&#287;&#252;_V1.0_29_haziran.doc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veri%20tan&#305;mlama/TSE-11179-kapak.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veri%20tan&#305;mlama/birlikte_calisabilirlik_esaslari_rehberi_2.1.pdf"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31640" y="2996952"/>
            <a:ext cx="6192688"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tr-TR"/>
            </a:defPPr>
            <a:lvl1pPr algn="ctr" fontAlgn="auto">
              <a:spcBef>
                <a:spcPts val="0"/>
              </a:spcBef>
              <a:spcAft>
                <a:spcPts val="0"/>
              </a:spcAft>
              <a:defRPr sz="2800" b="1" kern="0" spc="50">
                <a:ln w="11430"/>
                <a:solidFill>
                  <a:srgbClr val="0000FF"/>
                </a:solidFill>
                <a:effectLst>
                  <a:outerShdw blurRad="76200" dist="50800" dir="5400000" algn="tl" rotWithShape="0">
                    <a:srgbClr val="000000">
                      <a:alpha val="65000"/>
                    </a:srgbClr>
                  </a:outerShdw>
                </a:effectLst>
                <a:latin typeface="Arial"/>
                <a:cs typeface="+mn-cs"/>
              </a:defRPr>
            </a:lvl1pPr>
            <a:lvl2pPr>
              <a:defRPr>
                <a:latin typeface="Arial" charset="0"/>
                <a:cs typeface="Arial" charset="0"/>
              </a:defRPr>
            </a:lvl2pPr>
            <a:lvl3pPr>
              <a:defRPr>
                <a:latin typeface="Arial" charset="0"/>
                <a:cs typeface="Arial" charset="0"/>
              </a:defRPr>
            </a:lvl3pPr>
            <a:lvl4pPr>
              <a:defRPr>
                <a:latin typeface="Arial" charset="0"/>
                <a:cs typeface="Arial" charset="0"/>
              </a:defRPr>
            </a:lvl4pPr>
            <a:lvl5pPr>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tr-TR" dirty="0" smtClean="0"/>
              <a:t>Veri </a:t>
            </a:r>
            <a:r>
              <a:rPr lang="tr-TR" dirty="0"/>
              <a:t>Sözlüğü </a:t>
            </a:r>
            <a:r>
              <a:rPr lang="tr-TR" dirty="0" smtClean="0"/>
              <a:t>ve </a:t>
            </a:r>
            <a:r>
              <a:rPr lang="tr-TR" dirty="0" err="1" smtClean="0"/>
              <a:t>Metaveri</a:t>
            </a:r>
            <a:r>
              <a:rPr lang="tr-TR" dirty="0" smtClean="0"/>
              <a:t> Çalışmaları</a:t>
            </a:r>
            <a:endParaRPr lang="tr-TR" dirty="0"/>
          </a:p>
        </p:txBody>
      </p:sp>
      <p:sp>
        <p:nvSpPr>
          <p:cNvPr id="5" name="6 Metin kutusu"/>
          <p:cNvSpPr txBox="1"/>
          <p:nvPr/>
        </p:nvSpPr>
        <p:spPr>
          <a:xfrm>
            <a:off x="1691680" y="5320403"/>
            <a:ext cx="5715040" cy="73866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400" b="1" kern="0" spc="50" dirty="0" smtClean="0">
                <a:ln w="11430"/>
                <a:solidFill>
                  <a:srgbClr val="0000FF"/>
                </a:solidFill>
                <a:effectLst>
                  <a:outerShdw blurRad="76200" dist="50800" dir="5400000" algn="tl" rotWithShape="0">
                    <a:srgbClr val="000000">
                      <a:alpha val="65000"/>
                    </a:srgbClr>
                  </a:outerShdw>
                </a:effectLst>
                <a:latin typeface="Arial"/>
                <a:cs typeface="+mn-cs"/>
              </a:rPr>
              <a:t>Ziya Erdem BİNAT</a:t>
            </a:r>
            <a:endParaRPr lang="tr-TR" sz="2400" b="1" kern="0" spc="50" dirty="0">
              <a:ln w="11430"/>
              <a:solidFill>
                <a:srgbClr val="0000FF"/>
              </a:solidFill>
              <a:effectLst>
                <a:outerShdw blurRad="76200" dist="50800" dir="5400000" algn="tl" rotWithShape="0">
                  <a:srgbClr val="000000">
                    <a:alpha val="65000"/>
                  </a:srgbClr>
                </a:outerShdw>
              </a:effectLst>
              <a:latin typeface="Arial"/>
              <a:cs typeface="+mn-cs"/>
            </a:endParaRPr>
          </a:p>
          <a:p>
            <a:pPr algn="ctr" fontAlgn="auto">
              <a:spcBef>
                <a:spcPts val="0"/>
              </a:spcBef>
              <a:spcAft>
                <a:spcPts val="0"/>
              </a:spcAft>
              <a:defRPr/>
            </a:pPr>
            <a:r>
              <a:rPr lang="tr-TR" b="1" kern="0" spc="50" dirty="0" smtClean="0">
                <a:ln w="11430"/>
                <a:solidFill>
                  <a:srgbClr val="0000FF"/>
                </a:solidFill>
                <a:effectLst>
                  <a:outerShdw blurRad="76200" dist="50800" dir="5400000" algn="tl" rotWithShape="0">
                    <a:srgbClr val="000000">
                      <a:alpha val="65000"/>
                    </a:srgbClr>
                  </a:outerShdw>
                </a:effectLst>
                <a:latin typeface="Arial"/>
                <a:cs typeface="+mn-cs"/>
              </a:rPr>
              <a:t>Orman ve Su İşleri Uzman Yardımcısı</a:t>
            </a:r>
            <a:endParaRPr lang="tr-TR" b="1" kern="0" spc="50" dirty="0">
              <a:ln w="11430"/>
              <a:solidFill>
                <a:srgbClr val="0000FF"/>
              </a:solidFill>
              <a:effectLst>
                <a:outerShdw blurRad="76200" dist="50800" dir="5400000" algn="tl" rotWithShape="0">
                  <a:srgbClr val="000000">
                    <a:alpha val="65000"/>
                  </a:srgbClr>
                </a:outerShdw>
              </a:effectLst>
              <a:latin typeface="Arial"/>
              <a:cs typeface="+mn-cs"/>
            </a:endParaRPr>
          </a:p>
        </p:txBody>
      </p:sp>
      <p:sp>
        <p:nvSpPr>
          <p:cNvPr id="6" name="4 Dikdörtgen"/>
          <p:cNvSpPr/>
          <p:nvPr/>
        </p:nvSpPr>
        <p:spPr>
          <a:xfrm>
            <a:off x="1287415" y="26621"/>
            <a:ext cx="6511778"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tr-TR" sz="2800" b="1" kern="0" spc="50" dirty="0">
                <a:ln w="11430"/>
                <a:solidFill>
                  <a:srgbClr val="FF0000"/>
                </a:solidFill>
                <a:effectLst>
                  <a:outerShdw blurRad="76200" dist="50800" dir="5400000" algn="tl" rotWithShape="0">
                    <a:srgbClr val="000000">
                      <a:alpha val="65000"/>
                    </a:srgbClr>
                  </a:outerShdw>
                </a:effectLst>
                <a:latin typeface="+mj-lt"/>
                <a:cs typeface="+mn-cs"/>
              </a:rPr>
              <a:t>T.C. ORMAN VE SU İŞLERİ </a:t>
            </a:r>
            <a:r>
              <a:rPr lang="tr-TR" sz="2800" b="1" kern="0" spc="50" dirty="0" smtClean="0">
                <a:ln w="11430"/>
                <a:solidFill>
                  <a:srgbClr val="FF0000"/>
                </a:solidFill>
                <a:effectLst>
                  <a:outerShdw blurRad="76200" dist="50800" dir="5400000" algn="tl" rotWithShape="0">
                    <a:srgbClr val="000000">
                      <a:alpha val="65000"/>
                    </a:srgbClr>
                  </a:outerShdw>
                </a:effectLst>
                <a:latin typeface="+mj-lt"/>
                <a:cs typeface="+mn-cs"/>
              </a:rPr>
              <a:t>BAKANLIĞI</a:t>
            </a:r>
          </a:p>
          <a:p>
            <a:pPr algn="ctr" fontAlgn="auto">
              <a:spcBef>
                <a:spcPts val="0"/>
              </a:spcBef>
              <a:spcAft>
                <a:spcPts val="0"/>
              </a:spcAft>
            </a:pPr>
            <a:r>
              <a:rPr lang="tr-TR" sz="2800" b="1" kern="0" spc="50" dirty="0">
                <a:ln w="11430"/>
                <a:solidFill>
                  <a:srgbClr val="FF0000"/>
                </a:solidFill>
                <a:effectLst>
                  <a:outerShdw blurRad="76200" dist="50800" dir="5400000" algn="tl" rotWithShape="0">
                    <a:srgbClr val="000000">
                      <a:alpha val="65000"/>
                    </a:srgbClr>
                  </a:outerShdw>
                </a:effectLst>
                <a:latin typeface="+mj-lt"/>
                <a:cs typeface="+mn-cs"/>
              </a:rPr>
              <a:t>STRATEJİ GELİŞTİRME </a:t>
            </a:r>
            <a:r>
              <a:rPr lang="tr-TR" sz="2800" b="1" kern="0" spc="50" dirty="0" smtClean="0">
                <a:ln w="11430"/>
                <a:solidFill>
                  <a:srgbClr val="FF0000"/>
                </a:solidFill>
                <a:effectLst>
                  <a:outerShdw blurRad="76200" dist="50800" dir="5400000" algn="tl" rotWithShape="0">
                    <a:srgbClr val="000000">
                      <a:alpha val="65000"/>
                    </a:srgbClr>
                  </a:outerShdw>
                </a:effectLst>
                <a:latin typeface="+mj-lt"/>
                <a:cs typeface="+mn-cs"/>
              </a:rPr>
              <a:t>BAŞKANLIĞI</a:t>
            </a:r>
            <a:endParaRPr lang="tr-TR" sz="2800" b="1" kern="0" spc="50" dirty="0">
              <a:ln w="11430"/>
              <a:solidFill>
                <a:srgbClr val="FF0000"/>
              </a:solidFill>
              <a:effectLst>
                <a:outerShdw blurRad="76200" dist="50800" dir="5400000" algn="tl" rotWithShape="0">
                  <a:srgbClr val="000000">
                    <a:alpha val="65000"/>
                  </a:srgbClr>
                </a:outerShdw>
              </a:effectLst>
              <a:latin typeface="+mj-lt"/>
              <a:cs typeface="+mn-cs"/>
            </a:endParaRPr>
          </a:p>
        </p:txBody>
      </p:sp>
    </p:spTree>
    <p:extLst>
      <p:ext uri="{BB962C8B-B14F-4D97-AF65-F5344CB8AC3E}">
        <p14:creationId xmlns:p14="http://schemas.microsoft.com/office/powerpoint/2010/main" val="37210711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smtClean="0">
              <a:solidFill>
                <a:srgbClr val="0000FF"/>
              </a:solidFill>
            </a:endParaRPr>
          </a:p>
          <a:p>
            <a:endParaRPr lang="tr-TR" dirty="0">
              <a:solidFill>
                <a:srgbClr val="0000FF"/>
              </a:solidFill>
            </a:endParaRPr>
          </a:p>
          <a:p>
            <a:r>
              <a:rPr lang="tr-TR" dirty="0" smtClean="0">
                <a:solidFill>
                  <a:srgbClr val="0000FF"/>
                </a:solidFill>
              </a:rPr>
              <a:t>Kalkınma </a:t>
            </a:r>
            <a:r>
              <a:rPr lang="tr-TR" dirty="0">
                <a:solidFill>
                  <a:srgbClr val="0000FF"/>
                </a:solidFill>
              </a:rPr>
              <a:t>Bakanlığı Bilgi Toplumu Dairesi tarafından yayınlanan, Birlikte Çalışabilirlik Esasları Rehberinde, Kamu Kurumları Veri Sözlüğü Standardının ISO/IEC 11179 temelinde geliştirilmesi uygun görülmüştür. </a:t>
            </a:r>
          </a:p>
          <a:p>
            <a:endParaRPr lang="tr-TR" dirty="0"/>
          </a:p>
        </p:txBody>
      </p:sp>
      <p:sp>
        <p:nvSpPr>
          <p:cNvPr id="4" name="Date Placeholder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ide Number Placeholder 4"/>
          <p:cNvSpPr>
            <a:spLocks noGrp="1"/>
          </p:cNvSpPr>
          <p:nvPr>
            <p:ph type="sldNum" sz="quarter" idx="12"/>
          </p:nvPr>
        </p:nvSpPr>
        <p:spPr/>
        <p:txBody>
          <a:bodyPr/>
          <a:lstStyle/>
          <a:p>
            <a:endParaRPr lang="tr-TR" altLang="tr-TR" dirty="0"/>
          </a:p>
        </p:txBody>
      </p:sp>
      <p:sp>
        <p:nvSpPr>
          <p:cNvPr id="6" name="Başlık 1"/>
          <p:cNvSpPr>
            <a:spLocks noGrp="1"/>
          </p:cNvSpPr>
          <p:nvPr>
            <p:ph type="title"/>
          </p:nvPr>
        </p:nvSpPr>
        <p:spPr>
          <a:xfrm>
            <a:off x="971600" y="260648"/>
            <a:ext cx="7072139" cy="553072"/>
          </a:xfrm>
        </p:spPr>
        <p:txBody>
          <a:bodyPr/>
          <a:lstStyle/>
          <a:p>
            <a:r>
              <a:rPr lang="tr-TR" sz="2400" dirty="0"/>
              <a:t>VERİ SÖZLÜĞÜ OLUŞTURMA ÇALIŞMALARI</a:t>
            </a:r>
            <a:r>
              <a:rPr lang="tr-TR" dirty="0"/>
              <a:t/>
            </a:r>
            <a:br>
              <a:rPr lang="tr-TR" dirty="0"/>
            </a:br>
            <a:endParaRPr lang="tr-TR" dirty="0"/>
          </a:p>
        </p:txBody>
      </p:sp>
    </p:spTree>
    <p:extLst>
      <p:ext uri="{BB962C8B-B14F-4D97-AF65-F5344CB8AC3E}">
        <p14:creationId xmlns:p14="http://schemas.microsoft.com/office/powerpoint/2010/main" val="6152017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60648"/>
            <a:ext cx="7072139" cy="553072"/>
          </a:xfrm>
        </p:spPr>
        <p:txBody>
          <a:bodyPr/>
          <a:lstStyle/>
          <a:p>
            <a:r>
              <a:rPr lang="tr-TR" sz="2400" dirty="0"/>
              <a:t>VERİ SÖZLÜĞÜ OLUŞTURMA ÇALIŞMALARI</a:t>
            </a:r>
            <a:r>
              <a:rPr lang="tr-TR" dirty="0"/>
              <a:t/>
            </a:r>
            <a:br>
              <a:rPr lang="tr-TR" dirty="0"/>
            </a:br>
            <a:endParaRPr lang="tr-TR" dirty="0"/>
          </a:p>
        </p:txBody>
      </p:sp>
      <p:sp>
        <p:nvSpPr>
          <p:cNvPr id="3" name="İçerik Yer Tutucusu 2"/>
          <p:cNvSpPr>
            <a:spLocks noGrp="1"/>
          </p:cNvSpPr>
          <p:nvPr>
            <p:ph idx="1"/>
          </p:nvPr>
        </p:nvSpPr>
        <p:spPr>
          <a:xfrm>
            <a:off x="251520" y="1340768"/>
            <a:ext cx="8712968" cy="5040560"/>
          </a:xfrm>
        </p:spPr>
        <p:txBody>
          <a:bodyPr/>
          <a:lstStyle/>
          <a:p>
            <a:pPr marL="896938" indent="-280988"/>
            <a:r>
              <a:rPr lang="fi-FI" sz="2800" b="1" dirty="0">
                <a:solidFill>
                  <a:srgbClr val="0000FF"/>
                </a:solidFill>
              </a:rPr>
              <a:t>Çalışma planı </a:t>
            </a:r>
            <a:r>
              <a:rPr lang="fi-FI" sz="2800" b="1" dirty="0" smtClean="0">
                <a:solidFill>
                  <a:srgbClr val="0000FF"/>
                </a:solidFill>
              </a:rPr>
              <a:t>hazırlanması</a:t>
            </a:r>
            <a:endParaRPr lang="tr-TR" sz="2800" b="1" dirty="0" smtClean="0">
              <a:solidFill>
                <a:srgbClr val="0000FF"/>
              </a:solidFill>
            </a:endParaRPr>
          </a:p>
          <a:p>
            <a:pPr marL="896938" indent="-280988"/>
            <a:r>
              <a:rPr lang="tr-TR" sz="2800" b="1" dirty="0" err="1" smtClean="0">
                <a:solidFill>
                  <a:srgbClr val="0000FF"/>
                </a:solidFill>
              </a:rPr>
              <a:t>Metaveri</a:t>
            </a:r>
            <a:r>
              <a:rPr lang="tr-TR" sz="2800" b="1" dirty="0" smtClean="0">
                <a:solidFill>
                  <a:srgbClr val="0000FF"/>
                </a:solidFill>
              </a:rPr>
              <a:t> </a:t>
            </a:r>
            <a:r>
              <a:rPr lang="tr-TR" sz="2800" b="1" dirty="0" smtClean="0">
                <a:solidFill>
                  <a:srgbClr val="0000FF"/>
                </a:solidFill>
              </a:rPr>
              <a:t>çalışmaları</a:t>
            </a:r>
          </a:p>
          <a:p>
            <a:pPr marL="896938" indent="-280988"/>
            <a:r>
              <a:rPr lang="tr-TR" sz="2800" b="1" dirty="0" err="1" smtClean="0">
                <a:solidFill>
                  <a:srgbClr val="0000FF"/>
                </a:solidFill>
              </a:rPr>
              <a:t>Metaveri</a:t>
            </a:r>
            <a:r>
              <a:rPr lang="tr-TR" sz="2800" b="1" dirty="0" smtClean="0">
                <a:solidFill>
                  <a:srgbClr val="0000FF"/>
                </a:solidFill>
              </a:rPr>
              <a:t> standardı</a:t>
            </a:r>
          </a:p>
          <a:p>
            <a:pPr marL="896938" indent="-280988"/>
            <a:r>
              <a:rPr lang="it-IT" sz="2800" b="1" dirty="0" smtClean="0">
                <a:solidFill>
                  <a:srgbClr val="0000FF"/>
                </a:solidFill>
              </a:rPr>
              <a:t>Ver</a:t>
            </a:r>
            <a:r>
              <a:rPr lang="tr-TR" sz="2800" b="1" dirty="0" smtClean="0">
                <a:solidFill>
                  <a:srgbClr val="0000FF"/>
                </a:solidFill>
              </a:rPr>
              <a:t>i</a:t>
            </a:r>
            <a:r>
              <a:rPr lang="it-IT" sz="2800" b="1" dirty="0" smtClean="0">
                <a:solidFill>
                  <a:srgbClr val="0000FF"/>
                </a:solidFill>
              </a:rPr>
              <a:t> toplama standartlarının bel</a:t>
            </a:r>
            <a:r>
              <a:rPr lang="tr-TR" sz="2800" b="1" dirty="0" smtClean="0">
                <a:solidFill>
                  <a:srgbClr val="0000FF"/>
                </a:solidFill>
              </a:rPr>
              <a:t>i</a:t>
            </a:r>
            <a:r>
              <a:rPr lang="it-IT" sz="2800" b="1" dirty="0" smtClean="0">
                <a:solidFill>
                  <a:srgbClr val="0000FF"/>
                </a:solidFill>
              </a:rPr>
              <a:t>rlenmes</a:t>
            </a:r>
            <a:r>
              <a:rPr lang="tr-TR" sz="2800" b="1" dirty="0" smtClean="0">
                <a:solidFill>
                  <a:srgbClr val="0000FF"/>
                </a:solidFill>
              </a:rPr>
              <a:t>i</a:t>
            </a:r>
            <a:endParaRPr lang="it-IT" sz="2800" b="1" dirty="0" smtClean="0">
              <a:solidFill>
                <a:srgbClr val="0000FF"/>
              </a:solidFill>
            </a:endParaRPr>
          </a:p>
          <a:p>
            <a:pPr marL="896938" indent="-280988"/>
            <a:r>
              <a:rPr lang="it-IT" sz="2800" b="1" dirty="0" smtClean="0">
                <a:solidFill>
                  <a:srgbClr val="0000FF"/>
                </a:solidFill>
              </a:rPr>
              <a:t>Ver</a:t>
            </a:r>
            <a:r>
              <a:rPr lang="tr-TR" sz="2800" b="1" dirty="0" smtClean="0">
                <a:solidFill>
                  <a:srgbClr val="0000FF"/>
                </a:solidFill>
              </a:rPr>
              <a:t>i</a:t>
            </a:r>
            <a:r>
              <a:rPr lang="it-IT" sz="2800" b="1" dirty="0" smtClean="0">
                <a:solidFill>
                  <a:srgbClr val="0000FF"/>
                </a:solidFill>
              </a:rPr>
              <a:t> elemanı tanımlama standardı</a:t>
            </a:r>
          </a:p>
          <a:p>
            <a:pPr marL="896938" indent="-280988"/>
            <a:r>
              <a:rPr lang="it-IT" sz="2800" b="1" dirty="0" smtClean="0">
                <a:solidFill>
                  <a:srgbClr val="0000FF"/>
                </a:solidFill>
              </a:rPr>
              <a:t>Ver</a:t>
            </a:r>
            <a:r>
              <a:rPr lang="tr-TR" sz="2800" b="1" dirty="0" smtClean="0">
                <a:solidFill>
                  <a:srgbClr val="0000FF"/>
                </a:solidFill>
              </a:rPr>
              <a:t>i</a:t>
            </a:r>
            <a:r>
              <a:rPr lang="it-IT" sz="2800" b="1" dirty="0" smtClean="0">
                <a:solidFill>
                  <a:srgbClr val="0000FF"/>
                </a:solidFill>
              </a:rPr>
              <a:t> set</a:t>
            </a:r>
            <a:r>
              <a:rPr lang="tr-TR" sz="2800" b="1" dirty="0" smtClean="0">
                <a:solidFill>
                  <a:srgbClr val="0000FF"/>
                </a:solidFill>
              </a:rPr>
              <a:t>i</a:t>
            </a:r>
            <a:r>
              <a:rPr lang="it-IT" sz="2800" b="1" dirty="0" smtClean="0">
                <a:solidFill>
                  <a:srgbClr val="0000FF"/>
                </a:solidFill>
              </a:rPr>
              <a:t> tanımlama standardı</a:t>
            </a:r>
            <a:endParaRPr lang="tr-TR" sz="2800" b="1" dirty="0">
              <a:solidFill>
                <a:srgbClr val="0000FF"/>
              </a:solidFill>
            </a:endParaRP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38273059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7" name="4 İçerik Yer Tutucusu"/>
          <p:cNvSpPr>
            <a:spLocks noGrp="1"/>
          </p:cNvSpPr>
          <p:nvPr>
            <p:ph idx="1"/>
          </p:nvPr>
        </p:nvSpPr>
        <p:spPr>
          <a:xfrm>
            <a:off x="357188" y="1920801"/>
            <a:ext cx="8229600" cy="4244503"/>
          </a:xfrm>
        </p:spPr>
        <p:txBody>
          <a:bodyPr/>
          <a:lstStyle/>
          <a:p>
            <a:pPr eaLnBrk="1" hangingPunct="1"/>
            <a:r>
              <a:rPr lang="tr-TR" sz="2800" dirty="0" smtClean="0">
                <a:solidFill>
                  <a:srgbClr val="0000FF"/>
                </a:solidFill>
              </a:rPr>
              <a:t>Metaveri en kısa tanımıyla veri hakkındaki veridir. </a:t>
            </a:r>
          </a:p>
          <a:p>
            <a:pPr eaLnBrk="1" hangingPunct="1"/>
            <a:r>
              <a:rPr lang="tr-TR" sz="2800" dirty="0" smtClean="0">
                <a:solidFill>
                  <a:srgbClr val="0000FF"/>
                </a:solidFill>
              </a:rPr>
              <a:t>Metaveri  verinin anlamını, kalitesini, kaynağını, formatını ve bunun gibi değişkenleri tanımlayan bilgilerdir.</a:t>
            </a:r>
          </a:p>
          <a:p>
            <a:pPr eaLnBrk="1" hangingPunct="1"/>
            <a:endParaRPr lang="tr-TR" sz="2800" dirty="0" smtClean="0">
              <a:solidFill>
                <a:srgbClr val="0000FF"/>
              </a:solidFill>
            </a:endParaRPr>
          </a:p>
          <a:p>
            <a:pPr marL="0" indent="0" eaLnBrk="1" hangingPunct="1">
              <a:buNone/>
            </a:pPr>
            <a:r>
              <a:rPr lang="tr-TR" sz="2800" i="1" dirty="0" smtClean="0">
                <a:solidFill>
                  <a:srgbClr val="0000FF"/>
                </a:solidFill>
              </a:rPr>
              <a:t>		‘Kütüphane kataloglama sistemleri’</a:t>
            </a:r>
            <a:endParaRPr lang="tr-TR" sz="2800" i="1" dirty="0" smtClean="0"/>
          </a:p>
          <a:p>
            <a:pPr eaLnBrk="1" hangingPunct="1"/>
            <a:endParaRPr lang="tr-TR" sz="2800" i="1" dirty="0" smtClean="0">
              <a:solidFill>
                <a:srgbClr val="0000FF"/>
              </a:solidFill>
            </a:endParaRPr>
          </a:p>
        </p:txBody>
      </p:sp>
      <p:sp>
        <p:nvSpPr>
          <p:cNvPr id="8" name="Rectangle 4"/>
          <p:cNvSpPr/>
          <p:nvPr/>
        </p:nvSpPr>
        <p:spPr>
          <a:xfrm>
            <a:off x="1187624" y="1268760"/>
            <a:ext cx="3240360" cy="523220"/>
          </a:xfrm>
          <a:prstGeom prst="rect">
            <a:avLst/>
          </a:prstGeom>
        </p:spPr>
        <p:txBody>
          <a:bodyPr wrap="square">
            <a:spAutoFit/>
          </a:bodyPr>
          <a:lstStyle/>
          <a:p>
            <a:r>
              <a:rPr lang="tr-TR" sz="2800" dirty="0" smtClean="0">
                <a:solidFill>
                  <a:srgbClr val="FF0000"/>
                </a:solidFill>
                <a:latin typeface="+mn-lt"/>
              </a:rPr>
              <a:t>Metaveri Nedir?</a:t>
            </a:r>
            <a:endParaRPr lang="tr-TR" sz="2800" dirty="0">
              <a:solidFill>
                <a:srgbClr val="FF0000"/>
              </a:solidFill>
              <a:latin typeface="+mn-lt"/>
            </a:endParaRPr>
          </a:p>
        </p:txBody>
      </p:sp>
      <p:sp>
        <p:nvSpPr>
          <p:cNvPr id="9"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10451061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Text Box 3"/>
          <p:cNvSpPr txBox="1">
            <a:spLocks noChangeArrowheads="1"/>
          </p:cNvSpPr>
          <p:nvPr/>
        </p:nvSpPr>
        <p:spPr bwMode="auto">
          <a:xfrm>
            <a:off x="457200" y="1008211"/>
            <a:ext cx="8229600" cy="10668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200" b="1">
                <a:solidFill>
                  <a:srgbClr val="3C8C93"/>
                </a:solidFill>
                <a:cs typeface="Times New Roman" pitchFamily="18" charset="0"/>
              </a:rPr>
              <a:t> </a:t>
            </a:r>
          </a:p>
        </p:txBody>
      </p:sp>
      <p:sp>
        <p:nvSpPr>
          <p:cNvPr id="7" name="Text Box 4"/>
          <p:cNvSpPr txBox="1">
            <a:spLocks noChangeArrowheads="1"/>
          </p:cNvSpPr>
          <p:nvPr/>
        </p:nvSpPr>
        <p:spPr bwMode="auto">
          <a:xfrm>
            <a:off x="457200" y="3861048"/>
            <a:ext cx="8229600" cy="2592288"/>
          </a:xfrm>
          <a:prstGeom prst="rect">
            <a:avLst/>
          </a:prstGeom>
          <a:noFill/>
          <a:ln w="9525">
            <a:noFill/>
            <a:round/>
            <a:headEnd/>
            <a:tailEnd/>
          </a:ln>
        </p:spPr>
        <p:txBody>
          <a:bodyPr/>
          <a:lstStyle/>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solidFill>
                  <a:srgbClr val="0000FF"/>
                </a:solidFill>
                <a:latin typeface="Calibri" pitchFamily="34" charset="0"/>
              </a:rPr>
              <a:t>Yukarıdaki </a:t>
            </a:r>
            <a:r>
              <a:rPr lang="tr-TR" sz="2800" dirty="0">
                <a:solidFill>
                  <a:srgbClr val="0000FF"/>
                </a:solidFill>
                <a:latin typeface="Calibri" pitchFamily="34" charset="0"/>
              </a:rPr>
              <a:t>gibi bir sayı ile karşılaştığımızda bu sayının gerçekten neyi ifade ettiği hakkında hiçbir fikrimiz olmayacaktır.</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b="1" dirty="0">
                <a:solidFill>
                  <a:srgbClr val="0000FF"/>
                </a:solidFill>
                <a:latin typeface="Calibri" pitchFamily="34" charset="0"/>
              </a:rPr>
              <a:t>Aklımıza hemen bir dizi soru gelir ???</a:t>
            </a:r>
          </a:p>
          <a:p>
            <a:pPr marL="741363" lvl="1" indent="-28416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800" dirty="0">
              <a:solidFill>
                <a:srgbClr val="000000"/>
              </a:solidFill>
              <a:latin typeface="Times New Roman" pitchFamily="18" charset="0"/>
              <a:cs typeface="Times New Roman" pitchFamily="18" charset="0"/>
            </a:endParaRPr>
          </a:p>
        </p:txBody>
      </p:sp>
      <p:sp>
        <p:nvSpPr>
          <p:cNvPr id="8" name="Rectangle 5"/>
          <p:cNvSpPr>
            <a:spLocks noChangeArrowheads="1"/>
          </p:cNvSpPr>
          <p:nvPr/>
        </p:nvSpPr>
        <p:spPr bwMode="auto">
          <a:xfrm>
            <a:off x="1043608" y="1268760"/>
            <a:ext cx="5616575" cy="523220"/>
          </a:xfrm>
          <a:prstGeom prst="rect">
            <a:avLst/>
          </a:prstGeom>
          <a:noFill/>
          <a:ln w="9525">
            <a:noFill/>
            <a:miter lim="800000"/>
            <a:headEnd/>
            <a:tailEnd/>
          </a:ln>
        </p:spPr>
        <p:txBody>
          <a:bodyPr>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err="1">
                <a:solidFill>
                  <a:srgbClr val="FF0000"/>
                </a:solidFill>
                <a:latin typeface="Calibri" pitchFamily="34" charset="0"/>
              </a:rPr>
              <a:t>Metaveri</a:t>
            </a:r>
            <a:r>
              <a:rPr lang="tr-TR" sz="2800" dirty="0">
                <a:solidFill>
                  <a:srgbClr val="FF0000"/>
                </a:solidFill>
                <a:latin typeface="Calibri" pitchFamily="34" charset="0"/>
              </a:rPr>
              <a:t> - Örnek</a:t>
            </a:r>
          </a:p>
        </p:txBody>
      </p:sp>
      <p:sp>
        <p:nvSpPr>
          <p:cNvPr id="9"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
        <p:nvSpPr>
          <p:cNvPr id="3" name="Metin kutusu 2"/>
          <p:cNvSpPr txBox="1"/>
          <p:nvPr/>
        </p:nvSpPr>
        <p:spPr>
          <a:xfrm>
            <a:off x="467544" y="2195086"/>
            <a:ext cx="8161207" cy="2098010"/>
          </a:xfrm>
          <a:prstGeom prst="rect">
            <a:avLst/>
          </a:prstGeom>
          <a:noFill/>
        </p:spPr>
        <p:txBody>
          <a:bodyPr wrap="square" rtlCol="0">
            <a:spAutoFit/>
          </a:bodyPr>
          <a:lstStyle/>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FF"/>
                </a:solidFill>
                <a:latin typeface="Calibri" pitchFamily="34" charset="0"/>
              </a:rPr>
              <a:t>İstatistiki bir veri aşağıdaki gibi bir sayıyla gösterilmektedir.</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FF"/>
                </a:solidFill>
                <a:latin typeface="Calibri" pitchFamily="34" charset="0"/>
              </a:rPr>
              <a:t>21.678.134</a:t>
            </a:r>
          </a:p>
          <a:p>
            <a:endParaRPr lang="tr-TR" sz="2800" dirty="0"/>
          </a:p>
        </p:txBody>
      </p:sp>
    </p:spTree>
    <p:extLst>
      <p:ext uri="{BB962C8B-B14F-4D97-AF65-F5344CB8AC3E}">
        <p14:creationId xmlns:p14="http://schemas.microsoft.com/office/powerpoint/2010/main" val="2483295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Text Box 3"/>
          <p:cNvSpPr txBox="1">
            <a:spLocks noChangeArrowheads="1"/>
          </p:cNvSpPr>
          <p:nvPr/>
        </p:nvSpPr>
        <p:spPr bwMode="auto">
          <a:xfrm>
            <a:off x="1042962" y="1132160"/>
            <a:ext cx="5329238" cy="801687"/>
          </a:xfrm>
          <a:prstGeom prst="rect">
            <a:avLst/>
          </a:prstGeom>
          <a:noFill/>
          <a:ln w="9525">
            <a:noFill/>
            <a:round/>
            <a:headEnd/>
            <a:tailEnd/>
          </a:ln>
        </p:spPr>
        <p:txBody>
          <a:bodyPr anchor="ct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FF0000"/>
                </a:solidFill>
                <a:latin typeface="Calibri" pitchFamily="34" charset="0"/>
              </a:rPr>
              <a:t>Metaveri - Örnek</a:t>
            </a:r>
          </a:p>
        </p:txBody>
      </p:sp>
      <p:sp>
        <p:nvSpPr>
          <p:cNvPr id="7" name="Text Box 4"/>
          <p:cNvSpPr txBox="1">
            <a:spLocks noChangeArrowheads="1"/>
          </p:cNvSpPr>
          <p:nvPr/>
        </p:nvSpPr>
        <p:spPr bwMode="auto">
          <a:xfrm>
            <a:off x="357188" y="2060847"/>
            <a:ext cx="8229600" cy="4608513"/>
          </a:xfrm>
          <a:prstGeom prst="rect">
            <a:avLst/>
          </a:prstGeom>
          <a:noFill/>
          <a:ln w="9525">
            <a:noFill/>
            <a:round/>
            <a:headEnd/>
            <a:tailEnd/>
          </a:ln>
        </p:spPr>
        <p:txBody>
          <a:bodyPr/>
          <a:lstStyle/>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700" dirty="0">
                <a:solidFill>
                  <a:srgbClr val="0000FF"/>
                </a:solidFill>
                <a:latin typeface="Calibri" pitchFamily="34" charset="0"/>
              </a:rPr>
              <a:t>Ölçümün konusu ne ?</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700" dirty="0">
                <a:solidFill>
                  <a:srgbClr val="0000FF"/>
                </a:solidFill>
                <a:latin typeface="Calibri" pitchFamily="34" charset="0"/>
              </a:rPr>
              <a:t>Hangi birimle ölçülüyor ?  </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700" dirty="0">
                <a:solidFill>
                  <a:srgbClr val="0000FF"/>
                </a:solidFill>
                <a:latin typeface="Calibri" pitchFamily="34" charset="0"/>
              </a:rPr>
              <a:t>Hangi ülke veya coğrafi bölge ?</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700" dirty="0">
                <a:solidFill>
                  <a:srgbClr val="0000FF"/>
                </a:solidFill>
                <a:latin typeface="Calibri" pitchFamily="34" charset="0"/>
              </a:rPr>
              <a:t>Ölçüm ne zaman yapıldı ?</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700" dirty="0">
                <a:solidFill>
                  <a:srgbClr val="0000FF"/>
                </a:solidFill>
                <a:latin typeface="Calibri" pitchFamily="34" charset="0"/>
              </a:rPr>
              <a:t>... ?</a:t>
            </a:r>
          </a:p>
          <a:p>
            <a:pPr marL="341313" indent="-341313" algn="just">
              <a:spcBef>
                <a:spcPts val="800"/>
              </a:spcBef>
              <a:spcAft>
                <a:spcPts val="7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700" dirty="0">
                <a:latin typeface="Calibri" pitchFamily="34" charset="0"/>
              </a:rPr>
              <a:t>	</a:t>
            </a:r>
            <a:r>
              <a:rPr lang="tr-TR" sz="2700" b="1" i="1" dirty="0">
                <a:solidFill>
                  <a:srgbClr val="0070C0"/>
                </a:solidFill>
                <a:latin typeface="Calibri" pitchFamily="34" charset="0"/>
              </a:rPr>
              <a:t>Bu soruların cevabı verilirse veri daha anlamlı bir hale gelmeye başlayacaktır.</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700" dirty="0">
              <a:solidFill>
                <a:srgbClr val="000000"/>
              </a:solidFill>
              <a:latin typeface="Times New Roman" pitchFamily="18" charset="0"/>
              <a:cs typeface="Times New Roman" pitchFamily="18" charset="0"/>
            </a:endParaRPr>
          </a:p>
        </p:txBody>
      </p:sp>
      <p:sp>
        <p:nvSpPr>
          <p:cNvPr id="8"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21890451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Text Box 3"/>
          <p:cNvSpPr txBox="1">
            <a:spLocks noChangeArrowheads="1"/>
          </p:cNvSpPr>
          <p:nvPr/>
        </p:nvSpPr>
        <p:spPr bwMode="auto">
          <a:xfrm>
            <a:off x="1043608" y="1124744"/>
            <a:ext cx="5482952" cy="801687"/>
          </a:xfrm>
          <a:prstGeom prst="rect">
            <a:avLst/>
          </a:prstGeom>
          <a:noFill/>
          <a:ln w="9525">
            <a:noFill/>
            <a:round/>
            <a:headEnd/>
            <a:tailEnd/>
          </a:ln>
        </p:spPr>
        <p:txBody>
          <a:bodyPr anchor="ct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smtClean="0">
                <a:solidFill>
                  <a:srgbClr val="FF0000"/>
                </a:solidFill>
                <a:latin typeface="Calibri" pitchFamily="34" charset="0"/>
              </a:rPr>
              <a:t>Metaveri - Örnek</a:t>
            </a:r>
            <a:endParaRPr lang="tr-TR" sz="2800" dirty="0">
              <a:solidFill>
                <a:srgbClr val="FF0000"/>
              </a:solidFill>
              <a:latin typeface="Calibri" pitchFamily="34" charset="0"/>
            </a:endParaRPr>
          </a:p>
        </p:txBody>
      </p:sp>
      <p:sp>
        <p:nvSpPr>
          <p:cNvPr id="7" name="Text Box 4"/>
          <p:cNvSpPr txBox="1">
            <a:spLocks noChangeArrowheads="1"/>
          </p:cNvSpPr>
          <p:nvPr/>
        </p:nvSpPr>
        <p:spPr bwMode="auto">
          <a:xfrm>
            <a:off x="457200" y="2292251"/>
            <a:ext cx="8229600" cy="3729037"/>
          </a:xfrm>
          <a:prstGeom prst="rect">
            <a:avLst/>
          </a:prstGeom>
          <a:noFill/>
          <a:ln w="9525">
            <a:noFill/>
            <a:round/>
            <a:headEnd/>
            <a:tailEnd/>
          </a:ln>
        </p:spPr>
        <p:txBody>
          <a:bodyPr/>
          <a:lstStyle/>
          <a:p>
            <a:pPr marL="342900" indent="-341313" algn="just">
              <a:spcBef>
                <a:spcPts val="800"/>
              </a:spcBef>
              <a:spcAft>
                <a:spcPts val="700"/>
              </a:spcAft>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a:solidFill>
                  <a:srgbClr val="0070C0"/>
                </a:solidFill>
                <a:latin typeface="Calibri" pitchFamily="34" charset="0"/>
              </a:rPr>
              <a:t>Soruların cevapları : </a:t>
            </a:r>
            <a:endParaRPr lang="tr-TR" sz="2800" dirty="0">
              <a:solidFill>
                <a:srgbClr val="0070C0"/>
              </a:solidFill>
              <a:latin typeface="Times New Roman" pitchFamily="18" charset="0"/>
              <a:cs typeface="Times New Roman" pitchFamily="18" charset="0"/>
            </a:endParaRP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FF"/>
                </a:solidFill>
                <a:latin typeface="Calibri" pitchFamily="34" charset="0"/>
              </a:rPr>
              <a:t>Konu </a:t>
            </a:r>
            <a:r>
              <a:rPr lang="tr-TR" sz="2800" dirty="0" smtClean="0">
                <a:solidFill>
                  <a:srgbClr val="0000FF"/>
                </a:solidFill>
                <a:latin typeface="Calibri" pitchFamily="34" charset="0"/>
              </a:rPr>
              <a:t>“Orman alanı”</a:t>
            </a:r>
            <a:endParaRPr lang="tr-TR" sz="2800" dirty="0">
              <a:solidFill>
                <a:srgbClr val="0000FF"/>
              </a:solidFill>
              <a:latin typeface="Calibri" pitchFamily="34" charset="0"/>
            </a:endParaRP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FF"/>
                </a:solidFill>
                <a:latin typeface="Calibri" pitchFamily="34" charset="0"/>
              </a:rPr>
              <a:t>Ölçüm birimi </a:t>
            </a:r>
            <a:r>
              <a:rPr lang="tr-TR" sz="2800" dirty="0" smtClean="0">
                <a:solidFill>
                  <a:srgbClr val="0000FF"/>
                </a:solidFill>
                <a:latin typeface="Calibri" pitchFamily="34" charset="0"/>
              </a:rPr>
              <a:t>“hektar”</a:t>
            </a:r>
            <a:endParaRPr lang="tr-TR" sz="2800" dirty="0">
              <a:solidFill>
                <a:srgbClr val="0000FF"/>
              </a:solidFill>
              <a:latin typeface="Calibri" pitchFamily="34" charset="0"/>
            </a:endParaRP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FF"/>
                </a:solidFill>
                <a:latin typeface="Calibri" pitchFamily="34" charset="0"/>
              </a:rPr>
              <a:t>Ülke “Türkiye’’</a:t>
            </a:r>
          </a:p>
          <a:p>
            <a:pPr marL="341313" indent="-341313" algn="just">
              <a:spcBef>
                <a:spcPts val="800"/>
              </a:spcBef>
              <a:spcAft>
                <a:spcPts val="700"/>
              </a:spcAft>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FF"/>
                </a:solidFill>
                <a:latin typeface="Calibri" pitchFamily="34" charset="0"/>
              </a:rPr>
              <a:t>Zaman </a:t>
            </a:r>
            <a:r>
              <a:rPr lang="tr-TR" sz="2800" dirty="0" smtClean="0">
                <a:solidFill>
                  <a:srgbClr val="0000FF"/>
                </a:solidFill>
                <a:latin typeface="Calibri" pitchFamily="34" charset="0"/>
              </a:rPr>
              <a:t>“2012 yılı”</a:t>
            </a:r>
            <a:endParaRPr lang="tr-TR" sz="2800" dirty="0">
              <a:solidFill>
                <a:srgbClr val="0000FF"/>
              </a:solidFill>
              <a:latin typeface="Calibri" pitchFamily="34" charset="0"/>
            </a:endParaRPr>
          </a:p>
          <a:p>
            <a:pPr marL="741363" lvl="1" indent="-284163" algn="just">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dirty="0">
              <a:solidFill>
                <a:srgbClr val="000000"/>
              </a:solidFill>
              <a:latin typeface="Times New Roman" pitchFamily="18" charset="0"/>
              <a:cs typeface="Times New Roman" pitchFamily="18" charset="0"/>
            </a:endParaRPr>
          </a:p>
        </p:txBody>
      </p:sp>
      <p:sp>
        <p:nvSpPr>
          <p:cNvPr id="8"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37454257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Title 1"/>
          <p:cNvSpPr txBox="1">
            <a:spLocks/>
          </p:cNvSpPr>
          <p:nvPr/>
        </p:nvSpPr>
        <p:spPr>
          <a:xfrm>
            <a:off x="971600" y="1269132"/>
            <a:ext cx="6889576" cy="6477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b="1" kern="1200" cap="none" spc="50">
                <a:ln w="11430"/>
                <a:solidFill>
                  <a:srgbClr val="FF0000"/>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b="0" dirty="0" smtClean="0">
                <a:latin typeface="+mn-lt"/>
              </a:rPr>
              <a:t>Metaveri - Örnek</a:t>
            </a:r>
            <a:endParaRPr lang="tr-TR" sz="2800" b="0" dirty="0">
              <a:latin typeface="+mn-lt"/>
            </a:endParaRPr>
          </a:p>
        </p:txBody>
      </p:sp>
      <p:sp>
        <p:nvSpPr>
          <p:cNvPr id="7" name="Rectangle 15"/>
          <p:cNvSpPr>
            <a:spLocks noChangeArrowheads="1"/>
          </p:cNvSpPr>
          <p:nvPr/>
        </p:nvSpPr>
        <p:spPr bwMode="auto">
          <a:xfrm>
            <a:off x="609600" y="4760044"/>
            <a:ext cx="2492990" cy="646331"/>
          </a:xfrm>
          <a:prstGeom prst="rect">
            <a:avLst/>
          </a:prstGeom>
          <a:noFill/>
          <a:ln w="9525">
            <a:noFill/>
            <a:miter lim="800000"/>
            <a:headEnd/>
            <a:tailEnd/>
          </a:ln>
        </p:spPr>
        <p:txBody>
          <a:bodyPr wrap="none">
            <a:spAutoFit/>
          </a:bodyPr>
          <a:lstStyle/>
          <a:p>
            <a:r>
              <a:rPr lang="tr-TR" sz="3600" b="1" dirty="0">
                <a:solidFill>
                  <a:srgbClr val="0000FF"/>
                </a:solidFill>
              </a:rPr>
              <a:t>21.678.134</a:t>
            </a:r>
            <a:endParaRPr lang="tr-TR" sz="3600" dirty="0"/>
          </a:p>
        </p:txBody>
      </p:sp>
      <p:sp>
        <p:nvSpPr>
          <p:cNvPr id="8" name="Right Arrow 16"/>
          <p:cNvSpPr/>
          <p:nvPr/>
        </p:nvSpPr>
        <p:spPr>
          <a:xfrm>
            <a:off x="3048000" y="4912444"/>
            <a:ext cx="2057400" cy="484188"/>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tr-TR"/>
          </a:p>
        </p:txBody>
      </p:sp>
      <p:sp>
        <p:nvSpPr>
          <p:cNvPr id="9" name="Rectangle 17"/>
          <p:cNvSpPr>
            <a:spLocks noChangeArrowheads="1"/>
          </p:cNvSpPr>
          <p:nvPr/>
        </p:nvSpPr>
        <p:spPr bwMode="auto">
          <a:xfrm>
            <a:off x="5257800" y="4420850"/>
            <a:ext cx="2819400" cy="1600438"/>
          </a:xfrm>
          <a:prstGeom prst="rect">
            <a:avLst/>
          </a:prstGeom>
          <a:noFill/>
          <a:ln w="9525">
            <a:noFill/>
            <a:miter lim="800000"/>
            <a:headEnd/>
            <a:tailEnd/>
          </a:ln>
        </p:spPr>
        <p:txBody>
          <a:bodyPr>
            <a:spAutoFit/>
          </a:bodyPr>
          <a:lstStyle/>
          <a:p>
            <a:r>
              <a:rPr lang="tr-TR" sz="2000" b="1" dirty="0" smtClean="0">
                <a:solidFill>
                  <a:srgbClr val="0000FF"/>
                </a:solidFill>
              </a:rPr>
              <a:t>2012 yılı </a:t>
            </a:r>
            <a:r>
              <a:rPr lang="tr-TR" sz="2000" b="1" dirty="0">
                <a:solidFill>
                  <a:srgbClr val="0000FF"/>
                </a:solidFill>
              </a:rPr>
              <a:t>itibariyle Türkiye’nin toplam </a:t>
            </a:r>
            <a:r>
              <a:rPr lang="tr-TR" sz="2000" b="1" dirty="0" smtClean="0">
                <a:solidFill>
                  <a:srgbClr val="0000FF"/>
                </a:solidFill>
              </a:rPr>
              <a:t>orman alanı 21.678.134 hektardır.</a:t>
            </a:r>
            <a:endParaRPr lang="tr-TR" sz="2000" b="1" dirty="0">
              <a:solidFill>
                <a:srgbClr val="0000FF"/>
              </a:solidFill>
            </a:endParaRPr>
          </a:p>
          <a:p>
            <a:endParaRPr lang="tr-TR" dirty="0">
              <a:solidFill>
                <a:srgbClr val="0000FF"/>
              </a:solidFill>
            </a:endParaRPr>
          </a:p>
        </p:txBody>
      </p:sp>
      <p:pic>
        <p:nvPicPr>
          <p:cNvPr id="10" name="Picture 8" descr="New Bitmap Image.bmp"/>
          <p:cNvPicPr>
            <a:picLocks noChangeAspect="1"/>
          </p:cNvPicPr>
          <p:nvPr/>
        </p:nvPicPr>
        <p:blipFill>
          <a:blip r:embed="rId2" cstate="print"/>
          <a:srcRect/>
          <a:stretch>
            <a:fillRect/>
          </a:stretch>
        </p:blipFill>
        <p:spPr bwMode="auto">
          <a:xfrm>
            <a:off x="500063" y="1964457"/>
            <a:ext cx="7751762" cy="1916112"/>
          </a:xfrm>
          <a:prstGeom prst="rect">
            <a:avLst/>
          </a:prstGeom>
          <a:noFill/>
          <a:ln w="9525">
            <a:noFill/>
            <a:miter lim="800000"/>
            <a:headEnd/>
            <a:tailEnd/>
          </a:ln>
        </p:spPr>
      </p:pic>
      <p:sp>
        <p:nvSpPr>
          <p:cNvPr id="11"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
        <p:nvSpPr>
          <p:cNvPr id="2" name="TextBox 1"/>
          <p:cNvSpPr txBox="1"/>
          <p:nvPr/>
        </p:nvSpPr>
        <p:spPr>
          <a:xfrm>
            <a:off x="3347864" y="1988840"/>
            <a:ext cx="4903961" cy="307777"/>
          </a:xfrm>
          <a:prstGeom prst="rect">
            <a:avLst/>
          </a:prstGeom>
          <a:solidFill>
            <a:schemeClr val="bg1"/>
          </a:solidFill>
        </p:spPr>
        <p:txBody>
          <a:bodyPr wrap="square" rtlCol="0">
            <a:spAutoFit/>
          </a:bodyPr>
          <a:lstStyle/>
          <a:p>
            <a:r>
              <a:rPr lang="tr-TR" sz="1400" b="1" dirty="0">
                <a:solidFill>
                  <a:srgbClr val="0000FF"/>
                </a:solidFill>
              </a:rPr>
              <a:t>2012 yılı itibariyle Türkiye’nin toplam orman alanı </a:t>
            </a:r>
            <a:endParaRPr lang="tr-TR" sz="1400" dirty="0"/>
          </a:p>
        </p:txBody>
      </p:sp>
      <p:sp>
        <p:nvSpPr>
          <p:cNvPr id="3" name="TextBox 2"/>
          <p:cNvSpPr txBox="1"/>
          <p:nvPr/>
        </p:nvSpPr>
        <p:spPr>
          <a:xfrm>
            <a:off x="609600" y="1964457"/>
            <a:ext cx="1246495" cy="307777"/>
          </a:xfrm>
          <a:prstGeom prst="rect">
            <a:avLst/>
          </a:prstGeom>
          <a:solidFill>
            <a:schemeClr val="bg1"/>
          </a:solidFill>
        </p:spPr>
        <p:txBody>
          <a:bodyPr wrap="square" rtlCol="0">
            <a:spAutoFit/>
          </a:bodyPr>
          <a:lstStyle/>
          <a:p>
            <a:r>
              <a:rPr lang="tr-TR" sz="1400" b="1" dirty="0">
                <a:solidFill>
                  <a:srgbClr val="0000FF"/>
                </a:solidFill>
              </a:rPr>
              <a:t>21.678.134 </a:t>
            </a:r>
            <a:endParaRPr lang="tr-TR" sz="1400" dirty="0"/>
          </a:p>
        </p:txBody>
      </p:sp>
    </p:spTree>
    <p:extLst>
      <p:ext uri="{BB962C8B-B14F-4D97-AF65-F5344CB8AC3E}">
        <p14:creationId xmlns:p14="http://schemas.microsoft.com/office/powerpoint/2010/main" val="22769949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nSpc>
                <a:spcPct val="150000"/>
              </a:lnSpc>
              <a:buNone/>
            </a:pPr>
            <a:r>
              <a:rPr lang="tr-TR" dirty="0" smtClean="0"/>
              <a:t>    	</a:t>
            </a:r>
            <a:r>
              <a:rPr lang="tr-TR" sz="2800" b="1" dirty="0" err="1" smtClean="0">
                <a:solidFill>
                  <a:srgbClr val="FF0000"/>
                </a:solidFill>
              </a:rPr>
              <a:t>Metaveri</a:t>
            </a:r>
            <a:r>
              <a:rPr lang="tr-TR" sz="2800" b="1" dirty="0" smtClean="0">
                <a:solidFill>
                  <a:srgbClr val="FF0000"/>
                </a:solidFill>
              </a:rPr>
              <a:t> Türleri</a:t>
            </a:r>
          </a:p>
          <a:p>
            <a:endParaRPr lang="tr-TR" sz="3600" dirty="0" smtClean="0">
              <a:solidFill>
                <a:srgbClr val="2D1DF7"/>
              </a:solidFill>
            </a:endParaRPr>
          </a:p>
          <a:p>
            <a:pPr marL="720725" indent="-280988"/>
            <a:r>
              <a:rPr lang="tr-TR" b="1" dirty="0" err="1" smtClean="0">
                <a:solidFill>
                  <a:srgbClr val="2D1DF7"/>
                </a:solidFill>
              </a:rPr>
              <a:t>Tanıtımsal</a:t>
            </a:r>
            <a:r>
              <a:rPr lang="tr-TR" b="1" dirty="0" smtClean="0">
                <a:solidFill>
                  <a:srgbClr val="2D1DF7"/>
                </a:solidFill>
              </a:rPr>
              <a:t> </a:t>
            </a:r>
            <a:r>
              <a:rPr lang="tr-TR" b="1" dirty="0" err="1" smtClean="0">
                <a:solidFill>
                  <a:srgbClr val="2D1DF7"/>
                </a:solidFill>
              </a:rPr>
              <a:t>metaveri</a:t>
            </a:r>
            <a:endParaRPr lang="tr-TR" b="1" dirty="0">
              <a:solidFill>
                <a:srgbClr val="2D1DF7"/>
              </a:solidFill>
            </a:endParaRPr>
          </a:p>
          <a:p>
            <a:pPr marL="720725" indent="-280988">
              <a:lnSpc>
                <a:spcPct val="150000"/>
              </a:lnSpc>
            </a:pPr>
            <a:r>
              <a:rPr lang="tr-TR" b="1" dirty="0" smtClean="0">
                <a:solidFill>
                  <a:srgbClr val="2D1DF7"/>
                </a:solidFill>
              </a:rPr>
              <a:t>Yönetimsel </a:t>
            </a:r>
            <a:r>
              <a:rPr lang="tr-TR" b="1" dirty="0" err="1" smtClean="0">
                <a:solidFill>
                  <a:srgbClr val="2D1DF7"/>
                </a:solidFill>
              </a:rPr>
              <a:t>metaveri</a:t>
            </a:r>
            <a:endParaRPr lang="tr-TR" b="1" dirty="0">
              <a:solidFill>
                <a:srgbClr val="2D1DF7"/>
              </a:solidFill>
            </a:endParaRPr>
          </a:p>
          <a:p>
            <a:pPr marL="720725" indent="-280988">
              <a:lnSpc>
                <a:spcPct val="150000"/>
              </a:lnSpc>
            </a:pPr>
            <a:r>
              <a:rPr lang="tr-TR" b="1" dirty="0" smtClean="0">
                <a:solidFill>
                  <a:srgbClr val="2D1DF7"/>
                </a:solidFill>
              </a:rPr>
              <a:t>Yapısal </a:t>
            </a:r>
            <a:r>
              <a:rPr lang="tr-TR" b="1" dirty="0" err="1" smtClean="0">
                <a:solidFill>
                  <a:srgbClr val="2D1DF7"/>
                </a:solidFill>
              </a:rPr>
              <a:t>metaveri</a:t>
            </a:r>
            <a:endParaRPr lang="tr-TR" b="1" dirty="0">
              <a:solidFill>
                <a:srgbClr val="2D1DF7"/>
              </a:solidFill>
            </a:endParaRPr>
          </a:p>
          <a:p>
            <a:endParaRPr lang="tr-TR" dirty="0"/>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13144714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solidFill>
                  <a:srgbClr val="FF0000"/>
                </a:solidFill>
              </a:rPr>
              <a:t>	</a:t>
            </a:r>
            <a:r>
              <a:rPr lang="tr-TR" dirty="0" err="1" smtClean="0">
                <a:solidFill>
                  <a:srgbClr val="FF0000"/>
                </a:solidFill>
              </a:rPr>
              <a:t>Tanıtımsal</a:t>
            </a:r>
            <a:r>
              <a:rPr lang="tr-TR" dirty="0" smtClean="0">
                <a:solidFill>
                  <a:srgbClr val="FF0000"/>
                </a:solidFill>
              </a:rPr>
              <a:t> </a:t>
            </a:r>
            <a:r>
              <a:rPr lang="tr-TR" dirty="0" err="1">
                <a:solidFill>
                  <a:srgbClr val="FF0000"/>
                </a:solidFill>
              </a:rPr>
              <a:t>metaveri</a:t>
            </a:r>
            <a:endParaRPr lang="tr-TR" dirty="0">
              <a:solidFill>
                <a:srgbClr val="FF0000"/>
              </a:solidFill>
            </a:endParaRPr>
          </a:p>
          <a:p>
            <a:pPr marL="0" indent="0" algn="just">
              <a:buNone/>
            </a:pPr>
            <a:r>
              <a:rPr lang="tr-TR" sz="2800" dirty="0">
                <a:solidFill>
                  <a:srgbClr val="2D1DF7"/>
                </a:solidFill>
              </a:rPr>
              <a:t>Bir kaynağın bulunması, tanımlanması </a:t>
            </a:r>
            <a:r>
              <a:rPr lang="tr-TR" sz="2800" dirty="0" smtClean="0">
                <a:solidFill>
                  <a:srgbClr val="2D1DF7"/>
                </a:solidFill>
              </a:rPr>
              <a:t>amacıyla veri </a:t>
            </a:r>
            <a:r>
              <a:rPr lang="tr-TR" sz="2800" dirty="0">
                <a:solidFill>
                  <a:srgbClr val="2D1DF7"/>
                </a:solidFill>
              </a:rPr>
              <a:t>kaynağı tanımlar. Yapıt adı, özet, yazar ve kimlik gibi öğeleri içerir</a:t>
            </a:r>
            <a:r>
              <a:rPr lang="tr-TR" sz="2800" dirty="0" smtClean="0">
                <a:solidFill>
                  <a:srgbClr val="2D1DF7"/>
                </a:solidFill>
              </a:rPr>
              <a:t>.</a:t>
            </a:r>
          </a:p>
          <a:p>
            <a:pPr marL="0" indent="0">
              <a:buNone/>
            </a:pPr>
            <a:endParaRPr lang="tr-TR" sz="2800" dirty="0" smtClean="0">
              <a:solidFill>
                <a:srgbClr val="2D1DF7"/>
              </a:solidFill>
            </a:endParaRP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
        <p:nvSpPr>
          <p:cNvPr id="7" name="Text Box 45"/>
          <p:cNvSpPr txBox="1">
            <a:spLocks noChangeArrowheads="1"/>
          </p:cNvSpPr>
          <p:nvPr/>
        </p:nvSpPr>
        <p:spPr bwMode="auto">
          <a:xfrm>
            <a:off x="2964284" y="3860800"/>
            <a:ext cx="1229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a:solidFill>
                  <a:srgbClr val="0000FF"/>
                </a:solidFill>
                <a:latin typeface="Verdana" pitchFamily="34" charset="0"/>
              </a:rPr>
              <a:t>  Tanım</a:t>
            </a:r>
            <a:endParaRPr lang="en-US" altLang="tr-TR" sz="1600">
              <a:solidFill>
                <a:srgbClr val="0000FF"/>
              </a:solidFill>
              <a:latin typeface="Verdana" pitchFamily="34" charset="0"/>
            </a:endParaRPr>
          </a:p>
        </p:txBody>
      </p:sp>
      <p:sp>
        <p:nvSpPr>
          <p:cNvPr id="8" name="Text Box 46"/>
          <p:cNvSpPr txBox="1">
            <a:spLocks noChangeArrowheads="1"/>
          </p:cNvSpPr>
          <p:nvPr/>
        </p:nvSpPr>
        <p:spPr bwMode="auto">
          <a:xfrm>
            <a:off x="2937297" y="4241800"/>
            <a:ext cx="14450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a:solidFill>
                  <a:srgbClr val="0000FF"/>
                </a:solidFill>
                <a:latin typeface="Verdana" pitchFamily="34" charset="0"/>
              </a:rPr>
              <a:t>   Kaynak</a:t>
            </a:r>
            <a:endParaRPr lang="en-US" altLang="tr-TR" sz="1600">
              <a:solidFill>
                <a:srgbClr val="0000FF"/>
              </a:solidFill>
              <a:latin typeface="Verdana" pitchFamily="34" charset="0"/>
            </a:endParaRPr>
          </a:p>
        </p:txBody>
      </p:sp>
      <p:sp>
        <p:nvSpPr>
          <p:cNvPr id="9" name="Text Box 48"/>
          <p:cNvSpPr txBox="1">
            <a:spLocks noChangeArrowheads="1"/>
          </p:cNvSpPr>
          <p:nvPr/>
        </p:nvSpPr>
        <p:spPr bwMode="auto">
          <a:xfrm>
            <a:off x="2937297" y="4932363"/>
            <a:ext cx="11737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a:solidFill>
                  <a:srgbClr val="0000FF"/>
                </a:solidFill>
                <a:latin typeface="Verdana" pitchFamily="34" charset="0"/>
              </a:rPr>
              <a:t>   İlişki</a:t>
            </a:r>
            <a:endParaRPr lang="en-US" altLang="tr-TR" sz="1600">
              <a:solidFill>
                <a:srgbClr val="0000FF"/>
              </a:solidFill>
              <a:latin typeface="Verdana" pitchFamily="34" charset="0"/>
            </a:endParaRPr>
          </a:p>
        </p:txBody>
      </p:sp>
      <p:sp>
        <p:nvSpPr>
          <p:cNvPr id="10" name="Text Box 49"/>
          <p:cNvSpPr txBox="1">
            <a:spLocks noChangeArrowheads="1"/>
          </p:cNvSpPr>
          <p:nvPr/>
        </p:nvSpPr>
        <p:spPr bwMode="auto">
          <a:xfrm>
            <a:off x="2937297" y="5299075"/>
            <a:ext cx="1509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dirty="0">
                <a:solidFill>
                  <a:srgbClr val="0000FF"/>
                </a:solidFill>
                <a:latin typeface="Verdana" pitchFamily="34" charset="0"/>
              </a:rPr>
              <a:t>   Kapsam</a:t>
            </a:r>
            <a:endParaRPr lang="en-US" altLang="tr-TR" sz="1600" dirty="0">
              <a:solidFill>
                <a:srgbClr val="0000FF"/>
              </a:solidFill>
              <a:latin typeface="Verdana" pitchFamily="34" charset="0"/>
            </a:endParaRPr>
          </a:p>
        </p:txBody>
      </p:sp>
      <p:sp>
        <p:nvSpPr>
          <p:cNvPr id="11" name="Text Box 57"/>
          <p:cNvSpPr txBox="1">
            <a:spLocks noChangeArrowheads="1"/>
          </p:cNvSpPr>
          <p:nvPr/>
        </p:nvSpPr>
        <p:spPr bwMode="auto">
          <a:xfrm>
            <a:off x="2937297" y="4551363"/>
            <a:ext cx="1039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a:solidFill>
                  <a:srgbClr val="0000FF"/>
                </a:solidFill>
                <a:latin typeface="Verdana" pitchFamily="34" charset="0"/>
              </a:rPr>
              <a:t>   Tip</a:t>
            </a:r>
            <a:endParaRPr lang="en-US" altLang="tr-TR" sz="1600">
              <a:solidFill>
                <a:srgbClr val="0000FF"/>
              </a:solidFill>
              <a:latin typeface="Verdana" pitchFamily="34" charset="0"/>
            </a:endParaRPr>
          </a:p>
        </p:txBody>
      </p:sp>
      <p:sp>
        <p:nvSpPr>
          <p:cNvPr id="12" name="AutoShape 61"/>
          <p:cNvSpPr>
            <a:spLocks/>
          </p:cNvSpPr>
          <p:nvPr/>
        </p:nvSpPr>
        <p:spPr bwMode="auto">
          <a:xfrm>
            <a:off x="2562647" y="3124200"/>
            <a:ext cx="457200" cy="2362200"/>
          </a:xfrm>
          <a:prstGeom prst="leftBrace">
            <a:avLst>
              <a:gd name="adj1" fmla="val 430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 name="Text Box 62"/>
          <p:cNvSpPr txBox="1">
            <a:spLocks noChangeArrowheads="1"/>
          </p:cNvSpPr>
          <p:nvPr/>
        </p:nvSpPr>
        <p:spPr bwMode="auto">
          <a:xfrm>
            <a:off x="1187624" y="4140200"/>
            <a:ext cx="13924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1600" b="1" dirty="0" smtClean="0">
                <a:solidFill>
                  <a:srgbClr val="990000"/>
                </a:solidFill>
                <a:latin typeface="Verdana" pitchFamily="34" charset="0"/>
              </a:rPr>
              <a:t>Tanıtımsal Metaveri</a:t>
            </a:r>
            <a:endParaRPr lang="en-US" altLang="tr-TR" sz="1600" b="1" dirty="0">
              <a:solidFill>
                <a:srgbClr val="990000"/>
              </a:solidFill>
              <a:latin typeface="Verdana" pitchFamily="34" charset="0"/>
            </a:endParaRPr>
          </a:p>
        </p:txBody>
      </p:sp>
      <p:sp>
        <p:nvSpPr>
          <p:cNvPr id="14" name="Text Box 67"/>
          <p:cNvSpPr txBox="1">
            <a:spLocks noChangeArrowheads="1"/>
          </p:cNvSpPr>
          <p:nvPr/>
        </p:nvSpPr>
        <p:spPr bwMode="auto">
          <a:xfrm>
            <a:off x="2989684" y="3098800"/>
            <a:ext cx="14979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dirty="0" smtClean="0">
                <a:solidFill>
                  <a:srgbClr val="0000FF"/>
                </a:solidFill>
                <a:latin typeface="Verdana" pitchFamily="34" charset="0"/>
              </a:rPr>
              <a:t>  </a:t>
            </a:r>
            <a:r>
              <a:rPr lang="tr-TR" altLang="tr-TR" sz="1600" dirty="0">
                <a:solidFill>
                  <a:srgbClr val="0000FF"/>
                </a:solidFill>
                <a:latin typeface="Verdana" pitchFamily="34" charset="0"/>
              </a:rPr>
              <a:t>Yapıt adı</a:t>
            </a:r>
            <a:endParaRPr lang="en-US" altLang="tr-TR" sz="1600" dirty="0">
              <a:solidFill>
                <a:srgbClr val="0000FF"/>
              </a:solidFill>
              <a:latin typeface="Verdana" pitchFamily="34" charset="0"/>
            </a:endParaRPr>
          </a:p>
        </p:txBody>
      </p:sp>
      <p:sp>
        <p:nvSpPr>
          <p:cNvPr id="15" name="Text Box 68"/>
          <p:cNvSpPr txBox="1">
            <a:spLocks noChangeArrowheads="1"/>
          </p:cNvSpPr>
          <p:nvPr/>
        </p:nvSpPr>
        <p:spPr bwMode="auto">
          <a:xfrm>
            <a:off x="2989684" y="3479800"/>
            <a:ext cx="30434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Clr>
                <a:srgbClr val="0000FF"/>
              </a:buClr>
              <a:buFont typeface="Wingdings" panose="05000000000000000000" pitchFamily="2" charset="2"/>
              <a:buChar char="ü"/>
            </a:pPr>
            <a:r>
              <a:rPr lang="tr-TR" altLang="tr-TR" sz="1600">
                <a:solidFill>
                  <a:srgbClr val="0000FF"/>
                </a:solidFill>
                <a:latin typeface="Verdana" pitchFamily="34" charset="0"/>
              </a:rPr>
              <a:t>  Konu</a:t>
            </a:r>
            <a:r>
              <a:rPr lang="en-US" altLang="tr-TR" sz="1600">
                <a:solidFill>
                  <a:srgbClr val="0000FF"/>
                </a:solidFill>
                <a:latin typeface="Verdana" pitchFamily="34" charset="0"/>
              </a:rPr>
              <a:t>/</a:t>
            </a:r>
            <a:r>
              <a:rPr lang="tr-TR" altLang="tr-TR" sz="1600">
                <a:solidFill>
                  <a:srgbClr val="0000FF"/>
                </a:solidFill>
                <a:latin typeface="Verdana" pitchFamily="34" charset="0"/>
              </a:rPr>
              <a:t>anahtar kelimeler</a:t>
            </a:r>
            <a:endParaRPr lang="en-US" altLang="tr-TR" sz="1600">
              <a:solidFill>
                <a:srgbClr val="0000FF"/>
              </a:solidFill>
              <a:latin typeface="Verdana" pitchFamily="34" charset="0"/>
            </a:endParaRPr>
          </a:p>
        </p:txBody>
      </p:sp>
    </p:spTree>
    <p:extLst>
      <p:ext uri="{BB962C8B-B14F-4D97-AF65-F5344CB8AC3E}">
        <p14:creationId xmlns:p14="http://schemas.microsoft.com/office/powerpoint/2010/main" val="2042187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solidFill>
                  <a:srgbClr val="FF0000"/>
                </a:solidFill>
              </a:rPr>
              <a:t>	Yönetimsel metaveri</a:t>
            </a:r>
            <a:endParaRPr lang="tr-TR" dirty="0">
              <a:solidFill>
                <a:srgbClr val="2D1DF7"/>
              </a:solidFill>
            </a:endParaRPr>
          </a:p>
          <a:p>
            <a:r>
              <a:rPr lang="tr-TR" sz="2800" dirty="0" smtClean="0">
                <a:solidFill>
                  <a:srgbClr val="2D1DF7"/>
                </a:solidFill>
              </a:rPr>
              <a:t>Bir </a:t>
            </a:r>
            <a:r>
              <a:rPr lang="tr-TR" sz="2800" dirty="0">
                <a:solidFill>
                  <a:srgbClr val="2D1DF7"/>
                </a:solidFill>
              </a:rPr>
              <a:t>kaynağın yönetimine yardım edecek bilgiyi sağlar. </a:t>
            </a:r>
            <a:endParaRPr lang="tr-TR" sz="2800" dirty="0" smtClean="0">
              <a:solidFill>
                <a:srgbClr val="2D1DF7"/>
              </a:solidFill>
            </a:endParaRPr>
          </a:p>
          <a:p>
            <a:r>
              <a:rPr lang="tr-TR" sz="2800" dirty="0" smtClean="0">
                <a:solidFill>
                  <a:srgbClr val="2D1DF7"/>
                </a:solidFill>
              </a:rPr>
              <a:t>Metaverinin mülkiyet </a:t>
            </a:r>
            <a:r>
              <a:rPr lang="tr-TR" sz="2800" dirty="0">
                <a:solidFill>
                  <a:srgbClr val="2D1DF7"/>
                </a:solidFill>
              </a:rPr>
              <a:t>haklarıyla ilgilenen bir formudur. </a:t>
            </a: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
        <p:nvSpPr>
          <p:cNvPr id="7" name="Text Box 50"/>
          <p:cNvSpPr txBox="1">
            <a:spLocks noChangeArrowheads="1"/>
          </p:cNvSpPr>
          <p:nvPr/>
        </p:nvSpPr>
        <p:spPr bwMode="auto">
          <a:xfrm>
            <a:off x="2084040" y="3284984"/>
            <a:ext cx="2060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smtClean="0">
                <a:solidFill>
                  <a:srgbClr val="0000FF"/>
                </a:solidFill>
                <a:latin typeface="Verdana" pitchFamily="34" charset="0"/>
              </a:rPr>
              <a:t>   Yaratan</a:t>
            </a:r>
            <a:r>
              <a:rPr lang="en-US" altLang="tr-TR" sz="1600" dirty="0" smtClean="0">
                <a:solidFill>
                  <a:srgbClr val="0000FF"/>
                </a:solidFill>
                <a:latin typeface="Verdana" pitchFamily="34" charset="0"/>
              </a:rPr>
              <a:t>/ </a:t>
            </a:r>
            <a:r>
              <a:rPr lang="tr-TR" altLang="tr-TR" sz="1600" dirty="0" smtClean="0">
                <a:solidFill>
                  <a:srgbClr val="0000FF"/>
                </a:solidFill>
                <a:latin typeface="Verdana" pitchFamily="34" charset="0"/>
              </a:rPr>
              <a:t>Yazar</a:t>
            </a:r>
            <a:endParaRPr lang="en-US" altLang="tr-TR" sz="1600" dirty="0">
              <a:solidFill>
                <a:srgbClr val="0000FF"/>
              </a:solidFill>
              <a:latin typeface="Verdana" pitchFamily="34" charset="0"/>
            </a:endParaRPr>
          </a:p>
        </p:txBody>
      </p:sp>
      <p:sp>
        <p:nvSpPr>
          <p:cNvPr id="8" name="Text Box 51"/>
          <p:cNvSpPr txBox="1">
            <a:spLocks noChangeArrowheads="1"/>
          </p:cNvSpPr>
          <p:nvPr/>
        </p:nvSpPr>
        <p:spPr bwMode="auto">
          <a:xfrm>
            <a:off x="2088803" y="3672334"/>
            <a:ext cx="16541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Yayınlayan</a:t>
            </a:r>
            <a:endParaRPr lang="en-US" altLang="tr-TR" sz="1600" dirty="0">
              <a:solidFill>
                <a:srgbClr val="0000FF"/>
              </a:solidFill>
              <a:latin typeface="Verdana" pitchFamily="34" charset="0"/>
            </a:endParaRPr>
          </a:p>
        </p:txBody>
      </p:sp>
      <p:sp>
        <p:nvSpPr>
          <p:cNvPr id="9" name="Text Box 52"/>
          <p:cNvSpPr txBox="1">
            <a:spLocks noChangeArrowheads="1"/>
          </p:cNvSpPr>
          <p:nvPr/>
        </p:nvSpPr>
        <p:spPr bwMode="auto">
          <a:xfrm>
            <a:off x="2120553" y="4077147"/>
            <a:ext cx="2499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Katkıda bulunanlar</a:t>
            </a:r>
            <a:endParaRPr lang="en-US" altLang="tr-TR" sz="1600" dirty="0">
              <a:solidFill>
                <a:srgbClr val="0000FF"/>
              </a:solidFill>
              <a:latin typeface="Verdana" pitchFamily="34" charset="0"/>
            </a:endParaRPr>
          </a:p>
        </p:txBody>
      </p:sp>
      <p:sp>
        <p:nvSpPr>
          <p:cNvPr id="10" name="Text Box 53"/>
          <p:cNvSpPr txBox="1">
            <a:spLocks noChangeArrowheads="1"/>
          </p:cNvSpPr>
          <p:nvPr/>
        </p:nvSpPr>
        <p:spPr bwMode="auto">
          <a:xfrm>
            <a:off x="2120553" y="4472434"/>
            <a:ext cx="25072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Haklar ve yönetimi</a:t>
            </a:r>
            <a:endParaRPr lang="en-US" altLang="tr-TR" sz="1600" dirty="0">
              <a:solidFill>
                <a:srgbClr val="0000FF"/>
              </a:solidFill>
              <a:latin typeface="Verdana" pitchFamily="34" charset="0"/>
            </a:endParaRPr>
          </a:p>
        </p:txBody>
      </p:sp>
      <p:sp>
        <p:nvSpPr>
          <p:cNvPr id="11" name="AutoShape 63"/>
          <p:cNvSpPr>
            <a:spLocks/>
          </p:cNvSpPr>
          <p:nvPr/>
        </p:nvSpPr>
        <p:spPr bwMode="auto">
          <a:xfrm>
            <a:off x="4674840" y="3284984"/>
            <a:ext cx="685800" cy="2306260"/>
          </a:xfrm>
          <a:prstGeom prst="rightBrace">
            <a:avLst>
              <a:gd name="adj1" fmla="val 1759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2" name="Text Box 64"/>
          <p:cNvSpPr txBox="1">
            <a:spLocks noChangeArrowheads="1"/>
          </p:cNvSpPr>
          <p:nvPr/>
        </p:nvSpPr>
        <p:spPr bwMode="auto">
          <a:xfrm>
            <a:off x="5461892" y="4245422"/>
            <a:ext cx="2244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1400" b="1" dirty="0" smtClean="0">
                <a:solidFill>
                  <a:srgbClr val="990000"/>
                </a:solidFill>
                <a:latin typeface="Verdana" pitchFamily="34" charset="0"/>
              </a:rPr>
              <a:t>Yönetimsel Metaveri</a:t>
            </a:r>
            <a:endParaRPr lang="en-US" altLang="tr-TR" sz="1400" b="1" dirty="0">
              <a:solidFill>
                <a:srgbClr val="990000"/>
              </a:solidFill>
              <a:latin typeface="Verdana" pitchFamily="34" charset="0"/>
            </a:endParaRPr>
          </a:p>
        </p:txBody>
      </p:sp>
      <p:sp>
        <p:nvSpPr>
          <p:cNvPr id="13" name="Text Box 53"/>
          <p:cNvSpPr txBox="1">
            <a:spLocks noChangeArrowheads="1"/>
          </p:cNvSpPr>
          <p:nvPr/>
        </p:nvSpPr>
        <p:spPr bwMode="auto">
          <a:xfrm>
            <a:off x="2151757" y="4869160"/>
            <a:ext cx="24320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a:t>
            </a:r>
            <a:r>
              <a:rPr lang="tr-TR" altLang="tr-TR" sz="1600" dirty="0" smtClean="0">
                <a:solidFill>
                  <a:srgbClr val="0000FF"/>
                </a:solidFill>
                <a:latin typeface="Verdana" pitchFamily="34" charset="0"/>
              </a:rPr>
              <a:t>Oluşturulma tarihi</a:t>
            </a:r>
            <a:endParaRPr lang="en-US" altLang="tr-TR" sz="1600" dirty="0">
              <a:solidFill>
                <a:srgbClr val="0000FF"/>
              </a:solidFill>
              <a:latin typeface="Verdana" pitchFamily="34" charset="0"/>
            </a:endParaRPr>
          </a:p>
        </p:txBody>
      </p:sp>
      <p:sp>
        <p:nvSpPr>
          <p:cNvPr id="14" name="Text Box 53"/>
          <p:cNvSpPr txBox="1">
            <a:spLocks noChangeArrowheads="1"/>
          </p:cNvSpPr>
          <p:nvPr/>
        </p:nvSpPr>
        <p:spPr bwMode="auto">
          <a:xfrm>
            <a:off x="2151757" y="5252690"/>
            <a:ext cx="15792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a:t>
            </a:r>
            <a:r>
              <a:rPr lang="tr-TR" altLang="tr-TR" sz="1600" dirty="0" smtClean="0">
                <a:solidFill>
                  <a:srgbClr val="0000FF"/>
                </a:solidFill>
                <a:latin typeface="Verdana" pitchFamily="34" charset="0"/>
              </a:rPr>
              <a:t>Sürüm no</a:t>
            </a:r>
            <a:endParaRPr lang="en-US" altLang="tr-TR" sz="1600" dirty="0">
              <a:solidFill>
                <a:srgbClr val="0000FF"/>
              </a:solidFill>
              <a:latin typeface="Verdana" pitchFamily="34" charset="0"/>
            </a:endParaRPr>
          </a:p>
        </p:txBody>
      </p:sp>
    </p:spTree>
    <p:extLst>
      <p:ext uri="{BB962C8B-B14F-4D97-AF65-F5344CB8AC3E}">
        <p14:creationId xmlns:p14="http://schemas.microsoft.com/office/powerpoint/2010/main" val="1330621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p:cNvSpPr txBox="1">
            <a:spLocks/>
          </p:cNvSpPr>
          <p:nvPr/>
        </p:nvSpPr>
        <p:spPr>
          <a:xfrm>
            <a:off x="3347863" y="139624"/>
            <a:ext cx="2520281" cy="7920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dirty="0" smtClean="0"/>
              <a:t>İÇERİK</a:t>
            </a:r>
            <a:endParaRPr lang="tr-TR" dirty="0"/>
          </a:p>
        </p:txBody>
      </p:sp>
      <p:sp>
        <p:nvSpPr>
          <p:cNvPr id="11" name="AutoShape 46"/>
          <p:cNvSpPr>
            <a:spLocks noChangeArrowheads="1"/>
          </p:cNvSpPr>
          <p:nvPr/>
        </p:nvSpPr>
        <p:spPr bwMode="ltGray">
          <a:xfrm rot="5400000">
            <a:off x="-2442264" y="1384285"/>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p>
        </p:txBody>
      </p:sp>
      <p:sp>
        <p:nvSpPr>
          <p:cNvPr id="12" name="AutoShape 47"/>
          <p:cNvSpPr>
            <a:spLocks noChangeArrowheads="1"/>
          </p:cNvSpPr>
          <p:nvPr/>
        </p:nvSpPr>
        <p:spPr bwMode="ltGray">
          <a:xfrm rot="5400000" flipH="1">
            <a:off x="-2016918" y="1767680"/>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flip="none" rotWithShape="1">
            <a:gsLst>
              <a:gs pos="0">
                <a:srgbClr val="0000FF">
                  <a:lumMod val="90000"/>
                  <a:lumOff val="10000"/>
                  <a:alpha val="43000"/>
                </a:srgbClr>
              </a:gs>
              <a:gs pos="100000">
                <a:srgbClr val="0000FF">
                  <a:lumMod val="46000"/>
                  <a:lumOff val="54000"/>
                  <a:alpha val="16000"/>
                </a:srgbClr>
              </a:gs>
            </a:gsLst>
            <a:lin ang="5400000" scaled="1"/>
            <a:tileRect/>
          </a:gradFill>
          <a:ln w="0" algn="ctr">
            <a:noFill/>
            <a:miter lim="800000"/>
            <a:headEnd/>
            <a:tailEnd/>
          </a:ln>
          <a:effectLst/>
        </p:spPr>
        <p:txBody>
          <a:bodyPr wrap="none" anchor="ctr"/>
          <a:lstStyle/>
          <a:p>
            <a:pPr>
              <a:defRPr/>
            </a:pPr>
            <a:endParaRPr lang="en-US"/>
          </a:p>
        </p:txBody>
      </p:sp>
      <p:sp>
        <p:nvSpPr>
          <p:cNvPr id="13" name="AutoShape 51"/>
          <p:cNvSpPr>
            <a:spLocks noChangeArrowheads="1"/>
          </p:cNvSpPr>
          <p:nvPr/>
        </p:nvSpPr>
        <p:spPr bwMode="gray">
          <a:xfrm>
            <a:off x="2431262" y="2852936"/>
            <a:ext cx="6624736" cy="554728"/>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dirty="0" err="1" smtClean="0">
                <a:solidFill>
                  <a:schemeClr val="tx2"/>
                </a:solidFill>
              </a:rPr>
              <a:t>Metaveri</a:t>
            </a:r>
            <a:r>
              <a:rPr lang="tr-TR" b="1" dirty="0" smtClean="0">
                <a:solidFill>
                  <a:schemeClr val="tx2"/>
                </a:solidFill>
              </a:rPr>
              <a:t> ve </a:t>
            </a:r>
            <a:r>
              <a:rPr lang="tr-TR" b="1" dirty="0">
                <a:solidFill>
                  <a:schemeClr val="tx2"/>
                </a:solidFill>
              </a:rPr>
              <a:t>T</a:t>
            </a:r>
            <a:r>
              <a:rPr lang="tr-TR" b="1" dirty="0" smtClean="0">
                <a:solidFill>
                  <a:schemeClr val="tx2"/>
                </a:solidFill>
              </a:rPr>
              <a:t>emel </a:t>
            </a:r>
            <a:r>
              <a:rPr lang="tr-TR" b="1" dirty="0">
                <a:solidFill>
                  <a:schemeClr val="tx2"/>
                </a:solidFill>
              </a:rPr>
              <a:t>K</a:t>
            </a:r>
            <a:r>
              <a:rPr lang="tr-TR" b="1" dirty="0" smtClean="0">
                <a:solidFill>
                  <a:schemeClr val="tx2"/>
                </a:solidFill>
              </a:rPr>
              <a:t>avramları</a:t>
            </a:r>
            <a:endParaRPr lang="tr-TR" b="1" dirty="0">
              <a:solidFill>
                <a:schemeClr val="tx2"/>
              </a:solidFill>
            </a:endParaRPr>
          </a:p>
        </p:txBody>
      </p:sp>
      <p:grpSp>
        <p:nvGrpSpPr>
          <p:cNvPr id="22" name="Group 60"/>
          <p:cNvGrpSpPr>
            <a:grpSpLocks/>
          </p:cNvGrpSpPr>
          <p:nvPr/>
        </p:nvGrpSpPr>
        <p:grpSpPr bwMode="auto">
          <a:xfrm>
            <a:off x="1690806" y="23174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grpSp>
      <p:sp>
        <p:nvSpPr>
          <p:cNvPr id="37" name="AutoShape 51"/>
          <p:cNvSpPr>
            <a:spLocks noChangeArrowheads="1"/>
          </p:cNvSpPr>
          <p:nvPr/>
        </p:nvSpPr>
        <p:spPr bwMode="gray">
          <a:xfrm>
            <a:off x="2123728" y="2204864"/>
            <a:ext cx="6434130" cy="544838"/>
          </a:xfrm>
          <a:prstGeom prst="roundRect">
            <a:avLst>
              <a:gd name="adj" fmla="val 50000"/>
            </a:avLst>
          </a:prstGeom>
          <a:noFill/>
          <a:ln w="28575" algn="ctr">
            <a:no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dirty="0" smtClean="0">
                <a:solidFill>
                  <a:schemeClr val="tx2"/>
                </a:solidFill>
              </a:rPr>
              <a:t>Veri Sözlüğü ve Sistematiği</a:t>
            </a:r>
            <a:endParaRPr lang="tr-TR" b="1" dirty="0">
              <a:solidFill>
                <a:schemeClr val="tx2"/>
              </a:solidFill>
            </a:endParaRPr>
          </a:p>
        </p:txBody>
      </p:sp>
      <p:grpSp>
        <p:nvGrpSpPr>
          <p:cNvPr id="38" name="Group 60"/>
          <p:cNvGrpSpPr>
            <a:grpSpLocks/>
          </p:cNvGrpSpPr>
          <p:nvPr/>
        </p:nvGrpSpPr>
        <p:grpSpPr bwMode="auto">
          <a:xfrm>
            <a:off x="2041062" y="3004939"/>
            <a:ext cx="381000" cy="381000"/>
            <a:chOff x="2078" y="1680"/>
            <a:chExt cx="1615" cy="1615"/>
          </a:xfrm>
        </p:grpSpPr>
        <p:sp>
          <p:nvSpPr>
            <p:cNvPr id="39"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40"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41"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42"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43"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44" name="Oval 66"/>
            <p:cNvSpPr>
              <a:spLocks noChangeArrowheads="1"/>
            </p:cNvSpPr>
            <p:nvPr/>
          </p:nvSpPr>
          <p:spPr bwMode="gray">
            <a:xfrm>
              <a:off x="2337" y="1939"/>
              <a:ext cx="1096" cy="1098"/>
            </a:xfrm>
            <a:prstGeom prst="ellipse">
              <a:avLst/>
            </a:prstGeom>
            <a:gradFill rotWithShape="1">
              <a:gsLst>
                <a:gs pos="0">
                  <a:srgbClr val="00B0F0"/>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55" name="Group 60"/>
          <p:cNvGrpSpPr>
            <a:grpSpLocks/>
          </p:cNvGrpSpPr>
          <p:nvPr/>
        </p:nvGrpSpPr>
        <p:grpSpPr bwMode="auto">
          <a:xfrm>
            <a:off x="2111599" y="3732211"/>
            <a:ext cx="381000" cy="381000"/>
            <a:chOff x="2078" y="1680"/>
            <a:chExt cx="1615" cy="1615"/>
          </a:xfrm>
        </p:grpSpPr>
        <p:sp>
          <p:nvSpPr>
            <p:cNvPr id="56"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57"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58"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59"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60"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1" name="Oval 66"/>
            <p:cNvSpPr>
              <a:spLocks noChangeArrowheads="1"/>
            </p:cNvSpPr>
            <p:nvPr/>
          </p:nvSpPr>
          <p:spPr bwMode="gray">
            <a:xfrm>
              <a:off x="2337" y="1939"/>
              <a:ext cx="1096" cy="1098"/>
            </a:xfrm>
            <a:prstGeom prst="ellipse">
              <a:avLst/>
            </a:prstGeom>
            <a:solidFill>
              <a:srgbClr val="C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62" name="Group 60"/>
          <p:cNvGrpSpPr>
            <a:grpSpLocks/>
          </p:cNvGrpSpPr>
          <p:nvPr/>
        </p:nvGrpSpPr>
        <p:grpSpPr bwMode="auto">
          <a:xfrm>
            <a:off x="1982436" y="4436513"/>
            <a:ext cx="381000" cy="381000"/>
            <a:chOff x="2078" y="1680"/>
            <a:chExt cx="1615" cy="1615"/>
          </a:xfrm>
        </p:grpSpPr>
        <p:sp>
          <p:nvSpPr>
            <p:cNvPr id="6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6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6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6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8" name="Oval 66"/>
            <p:cNvSpPr>
              <a:spLocks noChangeArrowheads="1"/>
            </p:cNvSpPr>
            <p:nvPr/>
          </p:nvSpPr>
          <p:spPr bwMode="gray">
            <a:xfrm>
              <a:off x="2337" y="1939"/>
              <a:ext cx="1096" cy="1098"/>
            </a:xfrm>
            <a:prstGeom prst="ellipse">
              <a:avLst/>
            </a:prstGeom>
            <a:solidFill>
              <a:schemeClr val="accent4">
                <a:lumMod val="75000"/>
              </a:scheme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sp>
        <p:nvSpPr>
          <p:cNvPr id="76" name="AutoShape 51"/>
          <p:cNvSpPr>
            <a:spLocks noChangeArrowheads="1"/>
          </p:cNvSpPr>
          <p:nvPr/>
        </p:nvSpPr>
        <p:spPr bwMode="gray">
          <a:xfrm>
            <a:off x="2530358" y="3645024"/>
            <a:ext cx="6938186" cy="554728"/>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dirty="0" smtClean="0">
                <a:solidFill>
                  <a:schemeClr val="tx2"/>
                </a:solidFill>
              </a:rPr>
              <a:t>Veri Sözlüğü </a:t>
            </a:r>
            <a:r>
              <a:rPr lang="tr-TR" b="1" dirty="0">
                <a:solidFill>
                  <a:schemeClr val="tx2"/>
                </a:solidFill>
              </a:rPr>
              <a:t>O</a:t>
            </a:r>
            <a:r>
              <a:rPr lang="tr-TR" b="1" dirty="0" smtClean="0">
                <a:solidFill>
                  <a:schemeClr val="tx2"/>
                </a:solidFill>
              </a:rPr>
              <a:t>luşturma </a:t>
            </a:r>
            <a:r>
              <a:rPr lang="tr-TR" b="1" dirty="0">
                <a:solidFill>
                  <a:schemeClr val="tx2"/>
                </a:solidFill>
              </a:rPr>
              <a:t>S</a:t>
            </a:r>
            <a:r>
              <a:rPr lang="tr-TR" b="1" dirty="0" smtClean="0">
                <a:solidFill>
                  <a:schemeClr val="tx2"/>
                </a:solidFill>
              </a:rPr>
              <a:t>üreci</a:t>
            </a:r>
            <a:endParaRPr lang="tr-TR" b="1" dirty="0">
              <a:solidFill>
                <a:schemeClr val="tx2"/>
              </a:solidFill>
            </a:endParaRPr>
          </a:p>
        </p:txBody>
      </p:sp>
      <p:sp>
        <p:nvSpPr>
          <p:cNvPr id="77" name="AutoShape 51"/>
          <p:cNvSpPr>
            <a:spLocks noChangeArrowheads="1"/>
          </p:cNvSpPr>
          <p:nvPr/>
        </p:nvSpPr>
        <p:spPr bwMode="gray">
          <a:xfrm>
            <a:off x="2386342" y="4365104"/>
            <a:ext cx="6938186" cy="554728"/>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dirty="0" smtClean="0">
                <a:solidFill>
                  <a:schemeClr val="tx2"/>
                </a:solidFill>
              </a:rPr>
              <a:t>Birimlerdeki Veri </a:t>
            </a:r>
            <a:r>
              <a:rPr lang="tr-TR" b="1" dirty="0">
                <a:solidFill>
                  <a:schemeClr val="tx2"/>
                </a:solidFill>
              </a:rPr>
              <a:t>S</a:t>
            </a:r>
            <a:r>
              <a:rPr lang="tr-TR" b="1" dirty="0" smtClean="0">
                <a:solidFill>
                  <a:schemeClr val="tx2"/>
                </a:solidFill>
              </a:rPr>
              <a:t>özlüğü Çalışmaları</a:t>
            </a:r>
            <a:endParaRPr lang="tr-TR" b="1" dirty="0">
              <a:solidFill>
                <a:schemeClr val="tx2"/>
              </a:solidFill>
            </a:endParaRPr>
          </a:p>
        </p:txBody>
      </p:sp>
    </p:spTree>
    <p:extLst>
      <p:ext uri="{BB962C8B-B14F-4D97-AF65-F5344CB8AC3E}">
        <p14:creationId xmlns:p14="http://schemas.microsoft.com/office/powerpoint/2010/main" val="7709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solidFill>
                  <a:srgbClr val="FF0000"/>
                </a:solidFill>
              </a:rPr>
              <a:t>	Yapısal metaveri</a:t>
            </a:r>
            <a:endParaRPr lang="tr-TR" dirty="0">
              <a:solidFill>
                <a:srgbClr val="FF0000"/>
              </a:solidFill>
            </a:endParaRPr>
          </a:p>
          <a:p>
            <a:pPr marL="0" indent="0">
              <a:buNone/>
            </a:pPr>
            <a:r>
              <a:rPr lang="tr-TR" sz="2800" dirty="0" smtClean="0">
                <a:solidFill>
                  <a:srgbClr val="2D1DF7"/>
                </a:solidFill>
              </a:rPr>
              <a:t>Elektronik </a:t>
            </a:r>
            <a:r>
              <a:rPr lang="tr-TR" sz="2800" dirty="0">
                <a:solidFill>
                  <a:srgbClr val="2D1DF7"/>
                </a:solidFill>
              </a:rPr>
              <a:t>kaynak için gerekli donanım, yazılım ya da kaynağı kodlamada kullanma da gerekli olacak bilgiler verilir. </a:t>
            </a:r>
            <a:endParaRPr lang="tr-TR" sz="2800" dirty="0" smtClean="0">
              <a:solidFill>
                <a:srgbClr val="2D1DF7"/>
              </a:solidFill>
            </a:endParaRPr>
          </a:p>
          <a:p>
            <a:pPr marL="0" indent="0">
              <a:buNone/>
            </a:pPr>
            <a:endParaRPr lang="tr-TR" dirty="0" smtClean="0">
              <a:solidFill>
                <a:srgbClr val="2D1DF7"/>
              </a:solidFill>
            </a:endParaRPr>
          </a:p>
          <a:p>
            <a:endParaRPr lang="tr-TR" dirty="0" smtClean="0">
              <a:solidFill>
                <a:srgbClr val="2D1DF7"/>
              </a:solidFill>
            </a:endParaRPr>
          </a:p>
          <a:p>
            <a:pPr marL="0" indent="0">
              <a:buNone/>
            </a:pPr>
            <a:endParaRPr lang="tr-TR" dirty="0">
              <a:solidFill>
                <a:srgbClr val="2D1DF7"/>
              </a:solidFill>
            </a:endParaRP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
        <p:nvSpPr>
          <p:cNvPr id="7" name="Text Box 47"/>
          <p:cNvSpPr txBox="1">
            <a:spLocks noChangeArrowheads="1"/>
          </p:cNvSpPr>
          <p:nvPr/>
        </p:nvSpPr>
        <p:spPr bwMode="auto">
          <a:xfrm>
            <a:off x="2213199" y="3987924"/>
            <a:ext cx="862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Dil</a:t>
            </a:r>
            <a:endParaRPr lang="en-US" altLang="tr-TR" sz="1600" dirty="0">
              <a:solidFill>
                <a:srgbClr val="0000FF"/>
              </a:solidFill>
              <a:latin typeface="Verdana" pitchFamily="34" charset="0"/>
            </a:endParaRPr>
          </a:p>
        </p:txBody>
      </p:sp>
      <p:sp>
        <p:nvSpPr>
          <p:cNvPr id="8" name="Text Box 55"/>
          <p:cNvSpPr txBox="1">
            <a:spLocks noChangeArrowheads="1"/>
          </p:cNvSpPr>
          <p:nvPr/>
        </p:nvSpPr>
        <p:spPr bwMode="auto">
          <a:xfrm>
            <a:off x="2195736" y="3645024"/>
            <a:ext cx="1063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Tarih</a:t>
            </a:r>
            <a:endParaRPr lang="en-US" altLang="tr-TR" sz="1600" dirty="0">
              <a:solidFill>
                <a:srgbClr val="0000FF"/>
              </a:solidFill>
              <a:latin typeface="Verdana" pitchFamily="34" charset="0"/>
            </a:endParaRPr>
          </a:p>
        </p:txBody>
      </p:sp>
      <p:sp>
        <p:nvSpPr>
          <p:cNvPr id="9" name="Text Box 58"/>
          <p:cNvSpPr txBox="1">
            <a:spLocks noChangeArrowheads="1"/>
          </p:cNvSpPr>
          <p:nvPr/>
        </p:nvSpPr>
        <p:spPr bwMode="auto">
          <a:xfrm>
            <a:off x="2195736" y="4392737"/>
            <a:ext cx="12937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Format</a:t>
            </a:r>
            <a:endParaRPr lang="en-US" altLang="tr-TR" sz="1600" dirty="0">
              <a:solidFill>
                <a:srgbClr val="0000FF"/>
              </a:solidFill>
              <a:latin typeface="Verdana" pitchFamily="34" charset="0"/>
            </a:endParaRPr>
          </a:p>
        </p:txBody>
      </p:sp>
      <p:sp>
        <p:nvSpPr>
          <p:cNvPr id="10" name="Text Box 59"/>
          <p:cNvSpPr txBox="1">
            <a:spLocks noChangeArrowheads="1"/>
          </p:cNvSpPr>
          <p:nvPr/>
        </p:nvSpPr>
        <p:spPr bwMode="auto">
          <a:xfrm>
            <a:off x="2195736" y="4773737"/>
            <a:ext cx="19732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FF"/>
              </a:buClr>
              <a:buFont typeface="Wingdings" pitchFamily="2" charset="2"/>
              <a:buChar char="ü"/>
            </a:pPr>
            <a:r>
              <a:rPr lang="tr-TR" altLang="tr-TR" sz="1600" dirty="0">
                <a:solidFill>
                  <a:srgbClr val="0000FF"/>
                </a:solidFill>
                <a:latin typeface="Verdana" pitchFamily="34" charset="0"/>
              </a:rPr>
              <a:t>   </a:t>
            </a:r>
            <a:r>
              <a:rPr lang="tr-TR" altLang="tr-TR" sz="1600" dirty="0" smtClean="0">
                <a:solidFill>
                  <a:srgbClr val="0000FF"/>
                </a:solidFill>
                <a:latin typeface="Verdana" pitchFamily="34" charset="0"/>
              </a:rPr>
              <a:t>Veri uzunluğu</a:t>
            </a:r>
            <a:endParaRPr lang="en-US" altLang="tr-TR" sz="1600" dirty="0">
              <a:solidFill>
                <a:srgbClr val="0000FF"/>
              </a:solidFill>
              <a:latin typeface="Verdana" pitchFamily="34" charset="0"/>
            </a:endParaRPr>
          </a:p>
        </p:txBody>
      </p:sp>
      <p:sp>
        <p:nvSpPr>
          <p:cNvPr id="11" name="AutoShape 65"/>
          <p:cNvSpPr>
            <a:spLocks/>
          </p:cNvSpPr>
          <p:nvPr/>
        </p:nvSpPr>
        <p:spPr bwMode="auto">
          <a:xfrm>
            <a:off x="5300886" y="3645024"/>
            <a:ext cx="609600" cy="1447800"/>
          </a:xfrm>
          <a:prstGeom prst="rightBrace">
            <a:avLst>
              <a:gd name="adj1" fmla="val 1979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2" name="Text Box 66"/>
          <p:cNvSpPr txBox="1">
            <a:spLocks noChangeArrowheads="1"/>
          </p:cNvSpPr>
          <p:nvPr/>
        </p:nvSpPr>
        <p:spPr bwMode="auto">
          <a:xfrm>
            <a:off x="5834286" y="4203824"/>
            <a:ext cx="209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1600" b="1" dirty="0" smtClean="0">
                <a:solidFill>
                  <a:srgbClr val="990000"/>
                </a:solidFill>
                <a:latin typeface="Verdana" pitchFamily="34" charset="0"/>
              </a:rPr>
              <a:t>Yapısal Metaveri</a:t>
            </a:r>
            <a:endParaRPr lang="en-US" altLang="tr-TR" sz="1600" b="1" dirty="0">
              <a:solidFill>
                <a:srgbClr val="990000"/>
              </a:solidFill>
              <a:latin typeface="Verdana" pitchFamily="34" charset="0"/>
            </a:endParaRPr>
          </a:p>
        </p:txBody>
      </p:sp>
    </p:spTree>
    <p:extLst>
      <p:ext uri="{BB962C8B-B14F-4D97-AF65-F5344CB8AC3E}">
        <p14:creationId xmlns:p14="http://schemas.microsoft.com/office/powerpoint/2010/main" val="2845655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9" name="4 İçerik Yer Tutucusu"/>
          <p:cNvSpPr>
            <a:spLocks noGrp="1"/>
          </p:cNvSpPr>
          <p:nvPr>
            <p:ph idx="1"/>
          </p:nvPr>
        </p:nvSpPr>
        <p:spPr>
          <a:xfrm>
            <a:off x="428625" y="2348880"/>
            <a:ext cx="8229600" cy="3571875"/>
          </a:xfrm>
        </p:spPr>
        <p:txBody>
          <a:bodyPr/>
          <a:lstStyle/>
          <a:p>
            <a:pPr marL="0" indent="0" algn="just" eaLnBrk="1" hangingPunct="1">
              <a:spcBef>
                <a:spcPct val="0"/>
              </a:spcBef>
              <a:spcAft>
                <a:spcPts val="1200"/>
              </a:spcAft>
              <a:buNone/>
            </a:pPr>
            <a:r>
              <a:rPr lang="tr-TR" sz="2800" dirty="0" smtClean="0">
                <a:solidFill>
                  <a:srgbClr val="0000FF"/>
                </a:solidFill>
              </a:rPr>
              <a:t>İstatistiksel verinin tanımını, üretilmesi, yayımlanması, erişim imkanları ve yasal boyutuna ilişkin açıklamaları içeren, kalitesini ve kaynağını gösteren, verinin kullanımını ve yönetimini kolay hale getiren düzenlenmiş bilgilerdir.</a:t>
            </a:r>
          </a:p>
          <a:p>
            <a:pPr eaLnBrk="1" hangingPunct="1">
              <a:spcBef>
                <a:spcPct val="0"/>
              </a:spcBef>
              <a:spcAft>
                <a:spcPts val="1200"/>
              </a:spcAft>
            </a:pPr>
            <a:endParaRPr lang="tr-TR" sz="2700" b="1" dirty="0" smtClean="0">
              <a:solidFill>
                <a:srgbClr val="0000FF"/>
              </a:solidFill>
            </a:endParaRPr>
          </a:p>
        </p:txBody>
      </p:sp>
      <p:sp>
        <p:nvSpPr>
          <p:cNvPr id="11" name="Rectangle 6"/>
          <p:cNvSpPr/>
          <p:nvPr/>
        </p:nvSpPr>
        <p:spPr>
          <a:xfrm>
            <a:off x="1187624" y="1321604"/>
            <a:ext cx="7128792" cy="523220"/>
          </a:xfrm>
          <a:prstGeom prst="rect">
            <a:avLst/>
          </a:prstGeom>
        </p:spPr>
        <p:txBody>
          <a:bodyPr wrap="square">
            <a:spAutoFit/>
          </a:bodyPr>
          <a:lstStyle/>
          <a:p>
            <a:r>
              <a:rPr lang="tr-TR" sz="2800" dirty="0" smtClean="0">
                <a:solidFill>
                  <a:srgbClr val="FF0000"/>
                </a:solidFill>
                <a:latin typeface="+mn-lt"/>
              </a:rPr>
              <a:t>İstatistiksel Metaveri Nedir?</a:t>
            </a:r>
          </a:p>
        </p:txBody>
      </p:sp>
      <p:sp>
        <p:nvSpPr>
          <p:cNvPr id="8"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1332961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Rectangle 37"/>
          <p:cNvSpPr/>
          <p:nvPr/>
        </p:nvSpPr>
        <p:spPr>
          <a:xfrm>
            <a:off x="4322948" y="3793650"/>
            <a:ext cx="4572000" cy="230832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tr-TR" dirty="0" smtClean="0"/>
              <a:t> </a:t>
            </a:r>
            <a:r>
              <a:rPr lang="tr-TR" dirty="0" smtClean="0">
                <a:solidFill>
                  <a:srgbClr val="0000FF"/>
                </a:solidFill>
              </a:rPr>
              <a:t>Verinin yapısını tanımlamak için kullanılan metaveridir.</a:t>
            </a:r>
          </a:p>
          <a:p>
            <a:pPr algn="just">
              <a:buFont typeface="Arial" pitchFamily="34" charset="0"/>
              <a:buChar char="•"/>
              <a:defRPr/>
            </a:pPr>
            <a:r>
              <a:rPr lang="tr-TR" dirty="0" smtClean="0">
                <a:solidFill>
                  <a:srgbClr val="0000FF"/>
                </a:solidFill>
              </a:rPr>
              <a:t>Veri tabanı tabloları (veri setleri),</a:t>
            </a:r>
          </a:p>
          <a:p>
            <a:pPr algn="just">
              <a:buFont typeface="Arial" pitchFamily="34" charset="0"/>
              <a:buChar char="•"/>
              <a:defRPr/>
            </a:pPr>
            <a:r>
              <a:rPr lang="tr-TR" dirty="0" smtClean="0">
                <a:solidFill>
                  <a:srgbClr val="0000FF"/>
                </a:solidFill>
              </a:rPr>
              <a:t>Değişkenler</a:t>
            </a:r>
          </a:p>
          <a:p>
            <a:pPr algn="just">
              <a:buFont typeface="Arial" pitchFamily="34" charset="0"/>
              <a:buChar char="•"/>
              <a:defRPr/>
            </a:pPr>
            <a:r>
              <a:rPr lang="tr-TR" dirty="0" smtClean="0">
                <a:solidFill>
                  <a:srgbClr val="0000FF"/>
                </a:solidFill>
              </a:rPr>
              <a:t>Değişken değerlerini bir kod listesinden alıyorsa kod listeleri,</a:t>
            </a:r>
          </a:p>
          <a:p>
            <a:pPr algn="just">
              <a:buFont typeface="Arial" pitchFamily="34" charset="0"/>
              <a:buChar char="•"/>
              <a:defRPr/>
            </a:pPr>
            <a:r>
              <a:rPr lang="tr-TR" dirty="0" smtClean="0">
                <a:solidFill>
                  <a:srgbClr val="0000FF"/>
                </a:solidFill>
              </a:rPr>
              <a:t>Değişken türleri, uzunlukları </a:t>
            </a:r>
          </a:p>
          <a:p>
            <a:pPr algn="just">
              <a:buFont typeface="Arial" pitchFamily="34" charset="0"/>
              <a:buChar char="•"/>
              <a:defRPr/>
            </a:pPr>
            <a:r>
              <a:rPr lang="tr-TR" dirty="0" smtClean="0">
                <a:solidFill>
                  <a:srgbClr val="0000FF"/>
                </a:solidFill>
              </a:rPr>
              <a:t>Değişkenin aldığı max min  değerler vb.</a:t>
            </a:r>
          </a:p>
        </p:txBody>
      </p:sp>
      <p:sp>
        <p:nvSpPr>
          <p:cNvPr id="7" name="Rectangle 36"/>
          <p:cNvSpPr/>
          <p:nvPr/>
        </p:nvSpPr>
        <p:spPr>
          <a:xfrm>
            <a:off x="251520" y="4904000"/>
            <a:ext cx="406794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dirty="0" smtClean="0">
                <a:solidFill>
                  <a:srgbClr val="0000FF"/>
                </a:solidFill>
              </a:rPr>
              <a:t>İstatistiksel verinin içeriğini ve kalitesini tanımlayan metaveridir. Araştırmanın amacı, kapsamı, veri toplama ve işleme yöntemleri, kalite ve dağıtım göstergeleri referans  metaveri kapsamındadır.</a:t>
            </a:r>
            <a:endParaRPr lang="tr-TR" dirty="0">
              <a:solidFill>
                <a:srgbClr val="0000FF"/>
              </a:solidFill>
            </a:endParaRPr>
          </a:p>
        </p:txBody>
      </p:sp>
      <p:sp>
        <p:nvSpPr>
          <p:cNvPr id="8" name="Rounded Rectangle 10"/>
          <p:cNvSpPr/>
          <p:nvPr/>
        </p:nvSpPr>
        <p:spPr>
          <a:xfrm>
            <a:off x="1608272" y="2975174"/>
            <a:ext cx="2286016"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Referans metaveri</a:t>
            </a:r>
            <a:endParaRPr lang="tr-TR" dirty="0"/>
          </a:p>
        </p:txBody>
      </p:sp>
      <p:sp>
        <p:nvSpPr>
          <p:cNvPr id="9" name="Rounded Rectangle 11"/>
          <p:cNvSpPr/>
          <p:nvPr/>
        </p:nvSpPr>
        <p:spPr>
          <a:xfrm>
            <a:off x="5108734" y="2975174"/>
            <a:ext cx="2286016"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Yapısal metaveri</a:t>
            </a:r>
            <a:endParaRPr lang="tr-TR" dirty="0"/>
          </a:p>
        </p:txBody>
      </p:sp>
      <p:sp>
        <p:nvSpPr>
          <p:cNvPr id="10" name="Rounded Rectangle 13"/>
          <p:cNvSpPr/>
          <p:nvPr/>
        </p:nvSpPr>
        <p:spPr>
          <a:xfrm>
            <a:off x="1965462" y="3546678"/>
            <a:ext cx="192882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solidFill>
                  <a:srgbClr val="0000FF"/>
                </a:solidFill>
              </a:rPr>
              <a:t>Kullanıcı odaklı kalite raporları</a:t>
            </a:r>
            <a:endParaRPr lang="tr-TR" dirty="0">
              <a:solidFill>
                <a:srgbClr val="0000FF"/>
              </a:solidFill>
            </a:endParaRPr>
          </a:p>
        </p:txBody>
      </p:sp>
      <p:sp>
        <p:nvSpPr>
          <p:cNvPr id="11" name="Rounded Rectangle 14"/>
          <p:cNvSpPr/>
          <p:nvPr/>
        </p:nvSpPr>
        <p:spPr>
          <a:xfrm>
            <a:off x="1965462" y="4189620"/>
            <a:ext cx="192882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solidFill>
                  <a:srgbClr val="0000FF"/>
                </a:solidFill>
              </a:rPr>
              <a:t>Üretici odaklı kalite raporları</a:t>
            </a:r>
            <a:endParaRPr lang="tr-TR" dirty="0">
              <a:solidFill>
                <a:srgbClr val="0000FF"/>
              </a:solidFill>
            </a:endParaRPr>
          </a:p>
        </p:txBody>
      </p:sp>
      <p:sp>
        <p:nvSpPr>
          <p:cNvPr id="12" name="Rounded Rectangle 16"/>
          <p:cNvSpPr/>
          <p:nvPr/>
        </p:nvSpPr>
        <p:spPr>
          <a:xfrm>
            <a:off x="3322784" y="2189356"/>
            <a:ext cx="250033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İstatistiksel </a:t>
            </a:r>
            <a:r>
              <a:rPr lang="tr-TR" dirty="0" err="1" smtClean="0"/>
              <a:t>Metaveri</a:t>
            </a:r>
            <a:endParaRPr lang="tr-TR" dirty="0"/>
          </a:p>
        </p:txBody>
      </p:sp>
      <p:cxnSp>
        <p:nvCxnSpPr>
          <p:cNvPr id="13" name="Elbow Connector 18"/>
          <p:cNvCxnSpPr>
            <a:stCxn id="12" idx="2"/>
            <a:endCxn id="8" idx="0"/>
          </p:cNvCxnSpPr>
          <p:nvPr/>
        </p:nvCxnSpPr>
        <p:spPr>
          <a:xfrm rot="5400000">
            <a:off x="3483520" y="1885745"/>
            <a:ext cx="357190" cy="1821669"/>
          </a:xfrm>
          <a:prstGeom prst="bentConnector3">
            <a:avLst>
              <a:gd name="adj1" fmla="val 50000"/>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4" name="Elbow Connector 20"/>
          <p:cNvCxnSpPr>
            <a:stCxn id="12" idx="2"/>
            <a:endCxn id="9" idx="0"/>
          </p:cNvCxnSpPr>
          <p:nvPr/>
        </p:nvCxnSpPr>
        <p:spPr>
          <a:xfrm rot="16200000" flipH="1">
            <a:off x="5233750" y="1957182"/>
            <a:ext cx="357190" cy="1678793"/>
          </a:xfrm>
          <a:prstGeom prst="bentConnector3">
            <a:avLst>
              <a:gd name="adj1" fmla="val 50000"/>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5" name="Elbow Connector 22"/>
          <p:cNvCxnSpPr>
            <a:endCxn id="10" idx="1"/>
          </p:cNvCxnSpPr>
          <p:nvPr/>
        </p:nvCxnSpPr>
        <p:spPr>
          <a:xfrm rot="16200000" flipH="1">
            <a:off x="1572553" y="3439521"/>
            <a:ext cx="500066" cy="285752"/>
          </a:xfrm>
          <a:prstGeom prst="bentConnector2">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6" name="Shape 27"/>
          <p:cNvCxnSpPr>
            <a:endCxn id="11" idx="1"/>
          </p:cNvCxnSpPr>
          <p:nvPr/>
        </p:nvCxnSpPr>
        <p:spPr>
          <a:xfrm rot="16200000" flipH="1">
            <a:off x="1501115" y="4011025"/>
            <a:ext cx="642942" cy="285752"/>
          </a:xfrm>
          <a:prstGeom prst="bentConnector2">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17" name="3 Başlık"/>
          <p:cNvSpPr txBox="1">
            <a:spLocks/>
          </p:cNvSpPr>
          <p:nvPr/>
        </p:nvSpPr>
        <p:spPr>
          <a:xfrm>
            <a:off x="446856" y="918816"/>
            <a:ext cx="8229600" cy="6477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b="1" kern="1200" cap="none" spc="50">
                <a:ln w="11430"/>
                <a:solidFill>
                  <a:srgbClr val="FF0000"/>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tr-TR" dirty="0" smtClean="0">
              <a:solidFill>
                <a:srgbClr val="C00000"/>
              </a:solidFill>
            </a:endParaRPr>
          </a:p>
        </p:txBody>
      </p:sp>
      <p:sp>
        <p:nvSpPr>
          <p:cNvPr id="18" name="Rectangle 17"/>
          <p:cNvSpPr/>
          <p:nvPr/>
        </p:nvSpPr>
        <p:spPr>
          <a:xfrm>
            <a:off x="2411760" y="1177588"/>
            <a:ext cx="5094337" cy="523220"/>
          </a:xfrm>
          <a:prstGeom prst="rect">
            <a:avLst/>
          </a:prstGeom>
        </p:spPr>
        <p:txBody>
          <a:bodyPr wrap="square">
            <a:spAutoFit/>
          </a:bodyPr>
          <a:lstStyle/>
          <a:p>
            <a:pPr lvl="0" eaLnBrk="0" hangingPunct="0">
              <a:defRPr/>
            </a:pPr>
            <a:r>
              <a:rPr lang="tr-TR" sz="2800" kern="0" dirty="0" smtClean="0">
                <a:solidFill>
                  <a:srgbClr val="FF0000"/>
                </a:solidFill>
                <a:latin typeface="Calibri" pitchFamily="34" charset="0"/>
                <a:ea typeface="Calibri" pitchFamily="34" charset="0"/>
                <a:cs typeface="Calibri" pitchFamily="34" charset="0"/>
              </a:rPr>
              <a:t>İstatistiksel metaveri türleri</a:t>
            </a:r>
            <a:endParaRPr lang="tr-TR" sz="2800" kern="0" dirty="0">
              <a:solidFill>
                <a:srgbClr val="FF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8013669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Text Box 1"/>
          <p:cNvSpPr txBox="1">
            <a:spLocks noChangeArrowheads="1"/>
          </p:cNvSpPr>
          <p:nvPr/>
        </p:nvSpPr>
        <p:spPr bwMode="auto">
          <a:xfrm>
            <a:off x="1043533" y="1002978"/>
            <a:ext cx="5400675" cy="762000"/>
          </a:xfrm>
          <a:prstGeom prst="rect">
            <a:avLst/>
          </a:prstGeom>
          <a:noFill/>
          <a:ln w="9525">
            <a:noFill/>
            <a:round/>
            <a:headEnd/>
            <a:tailEnd/>
          </a:ln>
        </p:spPr>
        <p:txBody>
          <a:bodyPr anchor="ct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C00000"/>
                </a:solidFill>
                <a:latin typeface="Calibri" pitchFamily="34" charset="0"/>
              </a:rPr>
              <a:t>Yapısal </a:t>
            </a:r>
            <a:r>
              <a:rPr lang="tr-TR" sz="2800" dirty="0" err="1">
                <a:solidFill>
                  <a:srgbClr val="C00000"/>
                </a:solidFill>
                <a:latin typeface="Calibri" pitchFamily="34" charset="0"/>
              </a:rPr>
              <a:t>metaveri</a:t>
            </a:r>
            <a:r>
              <a:rPr lang="tr-TR" sz="2800" dirty="0">
                <a:solidFill>
                  <a:srgbClr val="C00000"/>
                </a:solidFill>
                <a:latin typeface="Calibri" pitchFamily="34" charset="0"/>
              </a:rPr>
              <a:t> - örnek</a:t>
            </a:r>
          </a:p>
        </p:txBody>
      </p:sp>
      <p:graphicFrame>
        <p:nvGraphicFramePr>
          <p:cNvPr id="7" name="Table 4"/>
          <p:cNvGraphicFramePr>
            <a:graphicFrameLocks noGrp="1"/>
          </p:cNvGraphicFramePr>
          <p:nvPr>
            <p:extLst>
              <p:ext uri="{D42A27DB-BD31-4B8C-83A1-F6EECF244321}">
                <p14:modId xmlns:p14="http://schemas.microsoft.com/office/powerpoint/2010/main" val="1819036522"/>
              </p:ext>
            </p:extLst>
          </p:nvPr>
        </p:nvGraphicFramePr>
        <p:xfrm>
          <a:off x="827584" y="1859676"/>
          <a:ext cx="7344816" cy="3986736"/>
        </p:xfrm>
        <a:graphic>
          <a:graphicData uri="http://schemas.openxmlformats.org/drawingml/2006/table">
            <a:tbl>
              <a:tblPr firstRow="1" bandRow="1">
                <a:tableStyleId>{5DA37D80-6434-44D0-A028-1B22A696006F}</a:tableStyleId>
              </a:tblPr>
              <a:tblGrid>
                <a:gridCol w="7344816"/>
              </a:tblGrid>
              <a:tr h="668646">
                <a:tc>
                  <a:txBody>
                    <a:bodyPr/>
                    <a:lstStyle/>
                    <a:p>
                      <a:r>
                        <a:rPr lang="tr-TR" sz="1800" kern="1200" dirty="0" smtClean="0">
                          <a:solidFill>
                            <a:srgbClr val="0000FF"/>
                          </a:solidFill>
                        </a:rPr>
                        <a:t>Değişken adı:     EGITIM_DURUM</a:t>
                      </a:r>
                      <a:endParaRPr lang="tr-TR" dirty="0">
                        <a:solidFill>
                          <a:srgbClr val="0000FF"/>
                        </a:solidFill>
                      </a:endParaRPr>
                    </a:p>
                  </a:txBody>
                  <a:tcPr/>
                </a:tc>
              </a:tr>
              <a:tr h="668646">
                <a:tc>
                  <a:txBody>
                    <a:bodyPr/>
                    <a:lstStyle/>
                    <a:p>
                      <a:r>
                        <a:rPr lang="tr-TR" sz="1800" kern="1200" dirty="0" smtClean="0">
                          <a:solidFill>
                            <a:srgbClr val="0000FF"/>
                          </a:solidFill>
                        </a:rPr>
                        <a:t>Tablo:  Veritabanında verilerin saklandığı nesneler .</a:t>
                      </a:r>
                      <a:endParaRPr lang="tr-TR" dirty="0">
                        <a:solidFill>
                          <a:srgbClr val="0000FF"/>
                        </a:solidFill>
                      </a:endParaRPr>
                    </a:p>
                  </a:txBody>
                  <a:tcPr/>
                </a:tc>
              </a:tr>
              <a:tr h="668646">
                <a:tc>
                  <a:txBody>
                    <a:bodyPr/>
                    <a:lstStyle/>
                    <a:p>
                      <a:r>
                        <a:rPr lang="tr-TR" sz="1800" kern="1200" dirty="0" smtClean="0">
                          <a:solidFill>
                            <a:srgbClr val="0000FF"/>
                          </a:solidFill>
                        </a:rPr>
                        <a:t>Tablo adı:     AVCI</a:t>
                      </a:r>
                      <a:endParaRPr lang="tr-TR" dirty="0">
                        <a:solidFill>
                          <a:srgbClr val="0000FF"/>
                        </a:solidFill>
                      </a:endParaRPr>
                    </a:p>
                  </a:txBody>
                  <a:tcPr/>
                </a:tc>
              </a:tr>
              <a:tr h="643506">
                <a:tc>
                  <a:txBody>
                    <a:bodyPr/>
                    <a:lstStyle/>
                    <a:p>
                      <a:r>
                        <a:rPr lang="tr-TR" dirty="0" smtClean="0">
                          <a:solidFill>
                            <a:srgbClr val="0000FF"/>
                          </a:solidFill>
                        </a:rPr>
                        <a:t> Veri uzunluğu:  1</a:t>
                      </a:r>
                      <a:endParaRPr lang="tr-TR" dirty="0">
                        <a:solidFill>
                          <a:srgbClr val="0000FF"/>
                        </a:solidFill>
                      </a:endParaRPr>
                    </a:p>
                  </a:txBody>
                  <a:tcPr/>
                </a:tc>
              </a:tr>
              <a:tr h="668646">
                <a:tc>
                  <a:txBody>
                    <a:bodyPr/>
                    <a:lstStyle/>
                    <a:p>
                      <a:r>
                        <a:rPr lang="tr-TR" sz="1800" kern="1200" dirty="0" smtClean="0">
                          <a:solidFill>
                            <a:srgbClr val="0000FF"/>
                          </a:solidFill>
                        </a:rPr>
                        <a:t>Veri Tipi: Nümerik</a:t>
                      </a:r>
                      <a:endParaRPr lang="tr-TR" dirty="0">
                        <a:solidFill>
                          <a:srgbClr val="0000FF"/>
                        </a:solidFill>
                      </a:endParaRPr>
                    </a:p>
                  </a:txBody>
                  <a:tcPr/>
                </a:tc>
              </a:tr>
              <a:tr h="668646">
                <a:tc>
                  <a:txBody>
                    <a:bodyPr/>
                    <a:lstStyle/>
                    <a:p>
                      <a:r>
                        <a:rPr lang="tr-TR" dirty="0" smtClean="0">
                          <a:solidFill>
                            <a:srgbClr val="0000FF"/>
                          </a:solidFill>
                        </a:rPr>
                        <a:t>Format: N(1)</a:t>
                      </a:r>
                      <a:endParaRPr lang="tr-TR" dirty="0">
                        <a:solidFill>
                          <a:srgbClr val="0000FF"/>
                        </a:solidFill>
                      </a:endParaRPr>
                    </a:p>
                  </a:txBody>
                  <a:tcPr/>
                </a:tc>
              </a:tr>
            </a:tbl>
          </a:graphicData>
        </a:graphic>
      </p:graphicFrame>
      <p:sp>
        <p:nvSpPr>
          <p:cNvPr id="8"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11658424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graphicFrame>
        <p:nvGraphicFramePr>
          <p:cNvPr id="8" name="Table 3"/>
          <p:cNvGraphicFramePr>
            <a:graphicFrameLocks noGrp="1"/>
          </p:cNvGraphicFramePr>
          <p:nvPr>
            <p:extLst>
              <p:ext uri="{D42A27DB-BD31-4B8C-83A1-F6EECF244321}">
                <p14:modId xmlns:p14="http://schemas.microsoft.com/office/powerpoint/2010/main" val="108236440"/>
              </p:ext>
            </p:extLst>
          </p:nvPr>
        </p:nvGraphicFramePr>
        <p:xfrm>
          <a:off x="899592" y="2060848"/>
          <a:ext cx="7272808" cy="3384374"/>
        </p:xfrm>
        <a:graphic>
          <a:graphicData uri="http://schemas.openxmlformats.org/drawingml/2006/table">
            <a:tbl>
              <a:tblPr firstRow="1" bandRow="1">
                <a:tableStyleId>{5DA37D80-6434-44D0-A028-1B22A696006F}</a:tableStyleId>
              </a:tblPr>
              <a:tblGrid>
                <a:gridCol w="3636404"/>
                <a:gridCol w="3636404"/>
              </a:tblGrid>
              <a:tr h="477794">
                <a:tc>
                  <a:txBody>
                    <a:bodyPr/>
                    <a:lstStyle/>
                    <a:p>
                      <a:r>
                        <a:rPr lang="tr-TR" dirty="0" smtClean="0">
                          <a:solidFill>
                            <a:srgbClr val="0000FF"/>
                          </a:solidFill>
                        </a:rPr>
                        <a:t>KOD  : EGITIM_DURUM</a:t>
                      </a:r>
                      <a:endParaRPr lang="tr-TR" dirty="0">
                        <a:solidFill>
                          <a:srgbClr val="0000FF"/>
                        </a:solidFill>
                      </a:endParaRPr>
                    </a:p>
                  </a:txBody>
                  <a:tcPr/>
                </a:tc>
                <a:tc>
                  <a:txBody>
                    <a:bodyPr/>
                    <a:lstStyle/>
                    <a:p>
                      <a:r>
                        <a:rPr lang="tr-TR" dirty="0" smtClean="0">
                          <a:solidFill>
                            <a:srgbClr val="0000FF"/>
                          </a:solidFill>
                        </a:rPr>
                        <a:t>TANIM</a:t>
                      </a:r>
                      <a:endParaRPr lang="tr-TR" dirty="0">
                        <a:solidFill>
                          <a:srgbClr val="0000FF"/>
                        </a:solidFill>
                      </a:endParaRPr>
                    </a:p>
                  </a:txBody>
                  <a:tcPr/>
                </a:tc>
              </a:tr>
              <a:tr h="484430">
                <a:tc>
                  <a:txBody>
                    <a:bodyPr/>
                    <a:lstStyle/>
                    <a:p>
                      <a:r>
                        <a:rPr lang="tr-TR" sz="2000" dirty="0" smtClean="0">
                          <a:solidFill>
                            <a:srgbClr val="0000FF"/>
                          </a:solidFill>
                        </a:rPr>
                        <a:t>1</a:t>
                      </a:r>
                      <a:endParaRPr lang="tr-TR" sz="2000" dirty="0">
                        <a:solidFill>
                          <a:srgbClr val="0000FF"/>
                        </a:solidFill>
                      </a:endParaRPr>
                    </a:p>
                  </a:txBody>
                  <a:tcPr/>
                </a:tc>
                <a:tc>
                  <a:txBody>
                    <a:bodyPr/>
                    <a:lstStyle/>
                    <a:p>
                      <a:pPr marL="0" lvl="2">
                        <a:defRPr/>
                      </a:pPr>
                      <a:r>
                        <a:rPr lang="tr-TR" sz="1600" dirty="0" smtClean="0">
                          <a:solidFill>
                            <a:srgbClr val="0000FF"/>
                          </a:solidFill>
                        </a:rPr>
                        <a:t>İlkokul</a:t>
                      </a:r>
                      <a:endParaRPr lang="tr-TR" sz="1600" dirty="0">
                        <a:solidFill>
                          <a:srgbClr val="0000FF"/>
                        </a:solidFill>
                      </a:endParaRPr>
                    </a:p>
                  </a:txBody>
                  <a:tcPr/>
                </a:tc>
              </a:tr>
              <a:tr h="484430">
                <a:tc>
                  <a:txBody>
                    <a:bodyPr/>
                    <a:lstStyle/>
                    <a:p>
                      <a:r>
                        <a:rPr lang="tr-TR" sz="2000" dirty="0" smtClean="0">
                          <a:solidFill>
                            <a:srgbClr val="0000FF"/>
                          </a:solidFill>
                        </a:rPr>
                        <a:t>2</a:t>
                      </a:r>
                      <a:endParaRPr lang="tr-TR" sz="2000" dirty="0">
                        <a:solidFill>
                          <a:srgbClr val="0000FF"/>
                        </a:solidFill>
                      </a:endParaRPr>
                    </a:p>
                  </a:txBody>
                  <a:tcPr/>
                </a:tc>
                <a:tc>
                  <a:txBody>
                    <a:bodyPr/>
                    <a:lstStyle/>
                    <a:p>
                      <a:r>
                        <a:rPr lang="tr-TR" sz="1600" dirty="0" smtClean="0">
                          <a:solidFill>
                            <a:srgbClr val="0000FF"/>
                          </a:solidFill>
                        </a:rPr>
                        <a:t>Ortaokul</a:t>
                      </a:r>
                      <a:endParaRPr lang="tr-TR" sz="1600" dirty="0">
                        <a:solidFill>
                          <a:srgbClr val="0000FF"/>
                        </a:solidFill>
                      </a:endParaRPr>
                    </a:p>
                  </a:txBody>
                  <a:tcPr/>
                </a:tc>
              </a:tr>
              <a:tr h="484430">
                <a:tc>
                  <a:txBody>
                    <a:bodyPr/>
                    <a:lstStyle/>
                    <a:p>
                      <a:r>
                        <a:rPr lang="tr-TR" sz="2000" dirty="0" smtClean="0">
                          <a:solidFill>
                            <a:srgbClr val="0000FF"/>
                          </a:solidFill>
                        </a:rPr>
                        <a:t>3</a:t>
                      </a:r>
                      <a:endParaRPr lang="tr-TR" sz="2000" dirty="0">
                        <a:solidFill>
                          <a:srgbClr val="0000FF"/>
                        </a:solidFill>
                      </a:endParaRPr>
                    </a:p>
                  </a:txBody>
                  <a:tcPr/>
                </a:tc>
                <a:tc>
                  <a:txBody>
                    <a:bodyPr/>
                    <a:lstStyle/>
                    <a:p>
                      <a:r>
                        <a:rPr lang="tr-TR" sz="1600" dirty="0" smtClean="0">
                          <a:solidFill>
                            <a:srgbClr val="0000FF"/>
                          </a:solidFill>
                        </a:rPr>
                        <a:t>Lise</a:t>
                      </a:r>
                      <a:endParaRPr lang="tr-TR" sz="1600" dirty="0">
                        <a:solidFill>
                          <a:srgbClr val="0000FF"/>
                        </a:solidFill>
                      </a:endParaRPr>
                    </a:p>
                  </a:txBody>
                  <a:tcPr/>
                </a:tc>
              </a:tr>
              <a:tr h="484430">
                <a:tc>
                  <a:txBody>
                    <a:bodyPr/>
                    <a:lstStyle/>
                    <a:p>
                      <a:r>
                        <a:rPr lang="tr-TR" sz="2000" dirty="0" smtClean="0">
                          <a:solidFill>
                            <a:srgbClr val="0000FF"/>
                          </a:solidFill>
                        </a:rPr>
                        <a:t>4</a:t>
                      </a:r>
                      <a:endParaRPr lang="tr-TR" sz="2000" dirty="0">
                        <a:solidFill>
                          <a:srgbClr val="0000FF"/>
                        </a:solidFill>
                      </a:endParaRPr>
                    </a:p>
                  </a:txBody>
                  <a:tcPr/>
                </a:tc>
                <a:tc>
                  <a:txBody>
                    <a:bodyPr/>
                    <a:lstStyle/>
                    <a:p>
                      <a:r>
                        <a:rPr lang="tr-TR" sz="1600" dirty="0" smtClean="0">
                          <a:solidFill>
                            <a:srgbClr val="0000FF"/>
                          </a:solidFill>
                        </a:rPr>
                        <a:t>Lisans</a:t>
                      </a:r>
                      <a:endParaRPr lang="tr-TR" sz="1600" dirty="0">
                        <a:solidFill>
                          <a:srgbClr val="0000FF"/>
                        </a:solidFill>
                      </a:endParaRPr>
                    </a:p>
                  </a:txBody>
                  <a:tcPr/>
                </a:tc>
              </a:tr>
              <a:tr h="484430">
                <a:tc>
                  <a:txBody>
                    <a:bodyPr/>
                    <a:lstStyle/>
                    <a:p>
                      <a:r>
                        <a:rPr lang="tr-TR" sz="2000" dirty="0" smtClean="0">
                          <a:solidFill>
                            <a:srgbClr val="0000FF"/>
                          </a:solidFill>
                        </a:rPr>
                        <a:t>5</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rgbClr val="0000FF"/>
                          </a:solidFill>
                        </a:rPr>
                        <a:t>Yüksek Lisans</a:t>
                      </a:r>
                      <a:endParaRPr lang="tr-TR" sz="1600" dirty="0">
                        <a:solidFill>
                          <a:srgbClr val="0000FF"/>
                        </a:solidFill>
                      </a:endParaRPr>
                    </a:p>
                  </a:txBody>
                  <a:tcPr/>
                </a:tc>
              </a:tr>
              <a:tr h="484430">
                <a:tc>
                  <a:txBody>
                    <a:bodyPr/>
                    <a:lstStyle/>
                    <a:p>
                      <a:r>
                        <a:rPr lang="tr-TR" sz="2000" dirty="0" smtClean="0">
                          <a:solidFill>
                            <a:srgbClr val="0000FF"/>
                          </a:solidFill>
                        </a:rPr>
                        <a:t>6</a:t>
                      </a:r>
                      <a:endParaRPr lang="tr-TR" sz="2000" dirty="0">
                        <a:solidFill>
                          <a:srgbClr val="0000FF"/>
                        </a:solidFill>
                      </a:endParaRPr>
                    </a:p>
                  </a:txBody>
                  <a:tcPr/>
                </a:tc>
                <a:tc>
                  <a:txBody>
                    <a:bodyPr/>
                    <a:lstStyle/>
                    <a:p>
                      <a:r>
                        <a:rPr lang="tr-TR" sz="1600" dirty="0" smtClean="0">
                          <a:solidFill>
                            <a:srgbClr val="0000FF"/>
                          </a:solidFill>
                        </a:rPr>
                        <a:t>Doktora</a:t>
                      </a:r>
                      <a:endParaRPr lang="tr-TR" sz="1600" dirty="0">
                        <a:solidFill>
                          <a:srgbClr val="0000FF"/>
                        </a:solidFill>
                      </a:endParaRPr>
                    </a:p>
                  </a:txBody>
                  <a:tcPr/>
                </a:tc>
              </a:tr>
            </a:tbl>
          </a:graphicData>
        </a:graphic>
      </p:graphicFrame>
      <p:sp>
        <p:nvSpPr>
          <p:cNvPr id="9" name="Title 1"/>
          <p:cNvSpPr txBox="1">
            <a:spLocks/>
          </p:cNvSpPr>
          <p:nvPr/>
        </p:nvSpPr>
        <p:spPr>
          <a:xfrm>
            <a:off x="1043608" y="1074962"/>
            <a:ext cx="8229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tr-TR" sz="2800" dirty="0" smtClean="0">
                <a:solidFill>
                  <a:srgbClr val="C00000"/>
                </a:solidFill>
                <a:latin typeface="Calibri" pitchFamily="34" charset="0"/>
                <a:ea typeface="Calibri" pitchFamily="34" charset="0"/>
                <a:cs typeface="Calibri" pitchFamily="34" charset="0"/>
              </a:rPr>
              <a:t>Yapısal  Metaveri-Kod Listeleri</a:t>
            </a:r>
            <a:endParaRPr lang="tr-TR" sz="2800" dirty="0">
              <a:solidFill>
                <a:srgbClr val="C00000"/>
              </a:solidFill>
              <a:latin typeface="Calibri" pitchFamily="34" charset="0"/>
              <a:ea typeface="Calibri" pitchFamily="34" charset="0"/>
              <a:cs typeface="Calibri" pitchFamily="34" charset="0"/>
            </a:endParaRPr>
          </a:p>
        </p:txBody>
      </p:sp>
      <p:sp>
        <p:nvSpPr>
          <p:cNvPr id="7"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5396412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24744"/>
            <a:ext cx="4392488" cy="5524978"/>
          </a:xfrm>
        </p:spPr>
      </p:pic>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3" y="1124744"/>
            <a:ext cx="4536504" cy="5497176"/>
          </a:xfrm>
          <a:prstGeom prst="rect">
            <a:avLst/>
          </a:prstGeom>
        </p:spPr>
      </p:pic>
      <p:sp>
        <p:nvSpPr>
          <p:cNvPr id="8" name="Unvan 1"/>
          <p:cNvSpPr>
            <a:spLocks noGrp="1"/>
          </p:cNvSpPr>
          <p:nvPr>
            <p:ph type="title"/>
          </p:nvPr>
        </p:nvSpPr>
        <p:spPr>
          <a:xfrm>
            <a:off x="971600" y="260648"/>
            <a:ext cx="7072139" cy="792088"/>
          </a:xfrm>
        </p:spPr>
        <p:txBody>
          <a:bodyPr/>
          <a:lstStyle/>
          <a:p>
            <a:r>
              <a:rPr lang="tr-TR" sz="3200" dirty="0"/>
              <a:t>Temel </a:t>
            </a:r>
            <a:r>
              <a:rPr lang="tr-TR" sz="3200" dirty="0" err="1"/>
              <a:t>metaveri</a:t>
            </a:r>
            <a:r>
              <a:rPr lang="tr-TR" sz="3200" dirty="0"/>
              <a:t> tanım ve kavramları</a:t>
            </a:r>
            <a:r>
              <a:rPr lang="tr-TR" dirty="0"/>
              <a:t/>
            </a:r>
            <a:br>
              <a:rPr lang="tr-TR" dirty="0"/>
            </a:br>
            <a:endParaRPr lang="tr-TR" dirty="0"/>
          </a:p>
        </p:txBody>
      </p:sp>
    </p:spTree>
    <p:extLst>
      <p:ext uri="{BB962C8B-B14F-4D97-AF65-F5344CB8AC3E}">
        <p14:creationId xmlns:p14="http://schemas.microsoft.com/office/powerpoint/2010/main" val="40403946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pic>
        <p:nvPicPr>
          <p:cNvPr id="1026" name="Picture 2" descr="C:\Users\erbinat\Desktop\Ekran Alıntısı.PN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78" y="1412776"/>
            <a:ext cx="3646582" cy="4824536"/>
          </a:xfrm>
          <a:prstGeom prst="rect">
            <a:avLst/>
          </a:prstGeom>
          <a:noFill/>
          <a:extLst>
            <a:ext uri="{909E8E84-426E-40DD-AFC4-6F175D3DCCD1}">
              <a14:hiddenFill xmlns:a14="http://schemas.microsoft.com/office/drawing/2010/main">
                <a:solidFill>
                  <a:srgbClr val="FFFFFF"/>
                </a:solidFill>
              </a14:hiddenFill>
            </a:ext>
          </a:extLst>
        </p:spPr>
      </p:pic>
      <p:pic>
        <p:nvPicPr>
          <p:cNvPr id="7" name="İçerik Yer Tutucusu 5">
            <a:hlinkClick r:id="rId4" action="ppaction://hlinkfile"/>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788025" y="1412776"/>
            <a:ext cx="3515166" cy="4828728"/>
          </a:xfrm>
        </p:spPr>
      </p:pic>
    </p:spTree>
    <p:extLst>
      <p:ext uri="{BB962C8B-B14F-4D97-AF65-F5344CB8AC3E}">
        <p14:creationId xmlns:p14="http://schemas.microsoft.com/office/powerpoint/2010/main" val="25715697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4341091"/>
              </p:ext>
            </p:extLst>
          </p:nvPr>
        </p:nvGraphicFramePr>
        <p:xfrm>
          <a:off x="250825" y="1661412"/>
          <a:ext cx="8713788" cy="4099752"/>
        </p:xfrm>
        <a:graphic>
          <a:graphicData uri="http://schemas.openxmlformats.org/drawingml/2006/table">
            <a:tbl>
              <a:tblPr firstRow="1" bandRow="1">
                <a:tableStyleId>{5DA37D80-6434-44D0-A028-1B22A696006F}</a:tableStyleId>
              </a:tblPr>
              <a:tblGrid>
                <a:gridCol w="4356894"/>
                <a:gridCol w="4356894"/>
              </a:tblGrid>
              <a:tr h="490252">
                <a:tc>
                  <a:txBody>
                    <a:bodyPr/>
                    <a:lstStyle/>
                    <a:p>
                      <a:r>
                        <a:rPr lang="tr-TR" dirty="0" smtClean="0"/>
                        <a:t>Metaveri</a:t>
                      </a:r>
                      <a:r>
                        <a:rPr lang="tr-TR" baseline="0" dirty="0" smtClean="0"/>
                        <a:t>  Standartları Şablonu</a:t>
                      </a:r>
                      <a:endParaRPr lang="tr-TR" dirty="0">
                        <a:solidFill>
                          <a:srgbClr val="0000FF"/>
                        </a:solidFill>
                      </a:endParaRPr>
                    </a:p>
                  </a:txBody>
                  <a:tcPr/>
                </a:tc>
                <a:tc>
                  <a:txBody>
                    <a:bodyPr/>
                    <a:lstStyle/>
                    <a:p>
                      <a:r>
                        <a:rPr lang="tr-TR" sz="1800" kern="1200" dirty="0" smtClean="0">
                          <a:effectLst/>
                        </a:rPr>
                        <a:t>Disiplin</a:t>
                      </a:r>
                      <a:endParaRPr lang="tr-TR" dirty="0">
                        <a:solidFill>
                          <a:srgbClr val="0000FF"/>
                        </a:solidFill>
                      </a:endParaRPr>
                    </a:p>
                  </a:txBody>
                  <a:tcPr/>
                </a:tc>
              </a:tr>
              <a:tr h="490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Encoded</a:t>
                      </a:r>
                      <a:r>
                        <a:rPr lang="tr-TR" dirty="0" smtClean="0"/>
                        <a:t> </a:t>
                      </a:r>
                      <a:r>
                        <a:rPr lang="tr-TR" dirty="0" err="1" smtClean="0"/>
                        <a:t>Archival</a:t>
                      </a:r>
                      <a:r>
                        <a:rPr lang="tr-TR" dirty="0" smtClean="0"/>
                        <a:t> </a:t>
                      </a:r>
                      <a:r>
                        <a:rPr lang="tr-TR" dirty="0" err="1" smtClean="0"/>
                        <a:t>Description</a:t>
                      </a:r>
                      <a:r>
                        <a:rPr lang="tr-TR" dirty="0" smtClean="0"/>
                        <a:t> </a:t>
                      </a:r>
                      <a:r>
                        <a:rPr lang="tr-TR" baseline="0" dirty="0" smtClean="0"/>
                        <a:t> </a:t>
                      </a:r>
                      <a:r>
                        <a:rPr lang="en-AU" sz="1800" kern="1200" dirty="0" smtClean="0">
                          <a:effectLst/>
                        </a:rPr>
                        <a:t>(</a:t>
                      </a:r>
                      <a:r>
                        <a:rPr lang="en-AU" sz="1800" kern="1200" dirty="0">
                          <a:effectLst/>
                        </a:rPr>
                        <a:t>EAD)</a:t>
                      </a:r>
                      <a:endParaRPr lang="tr-TR" sz="1000" b="0" dirty="0">
                        <a:solidFill>
                          <a:srgbClr val="0000FF"/>
                        </a:solidFill>
                        <a:effectLst/>
                        <a:latin typeface="Times New Roman"/>
                      </a:endParaRPr>
                    </a:p>
                  </a:txBody>
                  <a:tcPr/>
                </a:tc>
                <a:tc>
                  <a:txBody>
                    <a:bodyPr/>
                    <a:lstStyle/>
                    <a:p>
                      <a:r>
                        <a:rPr lang="tr-TR" sz="1800" kern="1200" dirty="0" smtClean="0">
                          <a:effectLst/>
                        </a:rPr>
                        <a:t>Arşivleme</a:t>
                      </a:r>
                      <a:endParaRPr lang="tr-TR" dirty="0">
                        <a:solidFill>
                          <a:srgbClr val="0000FF"/>
                        </a:solidFill>
                      </a:endParaRPr>
                    </a:p>
                  </a:txBody>
                  <a:tcPr/>
                </a:tc>
              </a:tr>
              <a:tr h="490252">
                <a:tc>
                  <a:txBody>
                    <a:bodyPr/>
                    <a:lstStyle/>
                    <a:p>
                      <a:pPr>
                        <a:spcAft>
                          <a:spcPts val="0"/>
                        </a:spcAft>
                      </a:pPr>
                      <a:r>
                        <a:rPr lang="tr-TR" sz="1800" dirty="0" smtClean="0">
                          <a:effectLst/>
                        </a:rPr>
                        <a:t>Dublin </a:t>
                      </a:r>
                      <a:r>
                        <a:rPr lang="tr-TR" sz="1800" dirty="0" err="1" smtClean="0">
                          <a:effectLst/>
                        </a:rPr>
                        <a:t>Core</a:t>
                      </a:r>
                      <a:endParaRPr lang="tr-TR" sz="1800" dirty="0" smtClean="0">
                        <a:effectLst/>
                      </a:endParaRPr>
                    </a:p>
                    <a:p>
                      <a:pPr>
                        <a:spcAft>
                          <a:spcPts val="0"/>
                        </a:spcAft>
                      </a:pPr>
                      <a:endParaRPr lang="tr-TR" sz="1000" dirty="0">
                        <a:solidFill>
                          <a:srgbClr val="0000FF"/>
                        </a:solidFill>
                        <a:effectLst/>
                        <a:latin typeface="Times New Roman"/>
                      </a:endParaRPr>
                    </a:p>
                  </a:txBody>
                  <a:tcPr/>
                </a:tc>
                <a:tc>
                  <a:txBody>
                    <a:bodyPr/>
                    <a:lstStyle/>
                    <a:p>
                      <a:r>
                        <a:rPr lang="tr-TR" dirty="0" smtClean="0"/>
                        <a:t>Ağ Kaynakları, Arşivleme</a:t>
                      </a:r>
                      <a:endParaRPr lang="tr-TR" dirty="0" smtClean="0">
                        <a:solidFill>
                          <a:srgbClr val="0000FF"/>
                        </a:solidFill>
                      </a:endParaRPr>
                    </a:p>
                  </a:txBody>
                  <a:tcPr/>
                </a:tc>
              </a:tr>
              <a:tr h="490252">
                <a:tc>
                  <a:txBody>
                    <a:bodyPr/>
                    <a:lstStyle/>
                    <a:p>
                      <a:pPr>
                        <a:spcAft>
                          <a:spcPts val="0"/>
                        </a:spcAft>
                      </a:pPr>
                      <a:r>
                        <a:rPr lang="tr-TR" sz="1800" u="none" strike="noStrike" kern="1200" dirty="0" smtClean="0">
                          <a:effectLst/>
                        </a:rPr>
                        <a:t>ISO 19115</a:t>
                      </a:r>
                      <a:endParaRPr lang="tr-TR" sz="1000" dirty="0">
                        <a:solidFill>
                          <a:srgbClr val="0000FF"/>
                        </a:solidFill>
                        <a:effectLst/>
                        <a:latin typeface="Times New Roman"/>
                      </a:endParaRPr>
                    </a:p>
                  </a:txBody>
                  <a:tcPr/>
                </a:tc>
                <a:tc>
                  <a:txBody>
                    <a:bodyPr/>
                    <a:lstStyle/>
                    <a:p>
                      <a:r>
                        <a:rPr lang="tr-TR" sz="1800" kern="1200" dirty="0" smtClean="0">
                          <a:effectLst/>
                        </a:rPr>
                        <a:t>Coğrafik veriler</a:t>
                      </a:r>
                      <a:endParaRPr lang="tr-TR" dirty="0">
                        <a:solidFill>
                          <a:srgbClr val="0000FF"/>
                        </a:solidFill>
                      </a:endParaRPr>
                    </a:p>
                  </a:txBody>
                  <a:tcPr/>
                </a:tc>
              </a:tr>
              <a:tr h="556285">
                <a:tc>
                  <a:txBody>
                    <a:bodyPr/>
                    <a:lstStyle/>
                    <a:p>
                      <a:pPr>
                        <a:spcAft>
                          <a:spcPts val="0"/>
                        </a:spcAft>
                      </a:pPr>
                      <a:r>
                        <a:rPr lang="en-AU" sz="1800" kern="1200">
                          <a:effectLst/>
                        </a:rPr>
                        <a:t>Content Standard for Digital Geospatial Metadata</a:t>
                      </a:r>
                      <a:endParaRPr lang="tr-TR" sz="1000">
                        <a:solidFill>
                          <a:srgbClr val="0000FF"/>
                        </a:solidFill>
                        <a:effectLst/>
                        <a:latin typeface="Times New Roman"/>
                      </a:endParaRPr>
                    </a:p>
                  </a:txBody>
                  <a:tcPr/>
                </a:tc>
                <a:tc>
                  <a:txBody>
                    <a:bodyPr/>
                    <a:lstStyle/>
                    <a:p>
                      <a:r>
                        <a:rPr lang="tr-TR" sz="1800" kern="1200" dirty="0" smtClean="0">
                          <a:effectLst/>
                        </a:rPr>
                        <a:t>Coğrafik veriler</a:t>
                      </a:r>
                      <a:endParaRPr lang="tr-TR" dirty="0">
                        <a:solidFill>
                          <a:srgbClr val="0000FF"/>
                        </a:solidFill>
                      </a:endParaRPr>
                    </a:p>
                  </a:txBody>
                  <a:tcPr/>
                </a:tc>
              </a:tr>
              <a:tr h="490252">
                <a:tc>
                  <a:txBody>
                    <a:bodyPr/>
                    <a:lstStyle/>
                    <a:p>
                      <a:r>
                        <a:rPr lang="tr-TR" dirty="0" err="1" smtClean="0"/>
                        <a:t>Common</a:t>
                      </a:r>
                      <a:r>
                        <a:rPr lang="tr-TR" dirty="0" smtClean="0"/>
                        <a:t> </a:t>
                      </a:r>
                      <a:r>
                        <a:rPr lang="tr-TR" dirty="0" err="1" smtClean="0"/>
                        <a:t>Warehouse</a:t>
                      </a:r>
                      <a:r>
                        <a:rPr lang="tr-TR" dirty="0" smtClean="0"/>
                        <a:t> </a:t>
                      </a:r>
                      <a:r>
                        <a:rPr lang="tr-TR" dirty="0" err="1" smtClean="0"/>
                        <a:t>Metamodel</a:t>
                      </a:r>
                      <a:endParaRPr lang="tr-TR" dirty="0" smtClean="0">
                        <a:solidFill>
                          <a:srgbClr val="0000FF"/>
                        </a:solidFill>
                      </a:endParaRPr>
                    </a:p>
                  </a:txBody>
                  <a:tcPr/>
                </a:tc>
                <a:tc>
                  <a:txBody>
                    <a:bodyPr/>
                    <a:lstStyle/>
                    <a:p>
                      <a:r>
                        <a:rPr lang="tr-TR" dirty="0" smtClean="0">
                          <a:effectLst/>
                        </a:rPr>
                        <a:t>Veri </a:t>
                      </a:r>
                      <a:r>
                        <a:rPr lang="tr-TR" dirty="0" err="1" smtClean="0">
                          <a:effectLst/>
                        </a:rPr>
                        <a:t>Ambarlama</a:t>
                      </a:r>
                      <a:endParaRPr lang="tr-TR" dirty="0">
                        <a:solidFill>
                          <a:srgbClr val="0000FF"/>
                        </a:solidFill>
                        <a:effectLst/>
                      </a:endParaRPr>
                    </a:p>
                  </a:txBody>
                  <a:tcPr anchor="ctr"/>
                </a:tc>
              </a:tr>
              <a:tr h="490252">
                <a:tc>
                  <a:txBody>
                    <a:bodyPr/>
                    <a:lstStyle/>
                    <a:p>
                      <a:r>
                        <a:rPr lang="tr-TR" dirty="0" smtClean="0"/>
                        <a:t> Data </a:t>
                      </a:r>
                      <a:r>
                        <a:rPr lang="tr-TR" dirty="0" err="1" smtClean="0"/>
                        <a:t>Documentation</a:t>
                      </a:r>
                      <a:r>
                        <a:rPr lang="tr-TR" dirty="0" smtClean="0"/>
                        <a:t> </a:t>
                      </a:r>
                      <a:r>
                        <a:rPr lang="tr-TR" dirty="0" err="1" smtClean="0"/>
                        <a:t>Initiative</a:t>
                      </a:r>
                      <a:r>
                        <a:rPr lang="tr-TR" dirty="0" smtClean="0"/>
                        <a:t>(DDI)</a:t>
                      </a:r>
                      <a:endParaRPr lang="tr-TR" dirty="0" smtClean="0">
                        <a:solidFill>
                          <a:srgbClr val="0000FF"/>
                        </a:solidFill>
                      </a:endParaRPr>
                    </a:p>
                  </a:txBody>
                  <a:tcPr/>
                </a:tc>
                <a:tc>
                  <a:txBody>
                    <a:bodyPr/>
                    <a:lstStyle/>
                    <a:p>
                      <a:r>
                        <a:rPr lang="tr-TR" sz="1800" kern="1200" dirty="0" smtClean="0">
                          <a:effectLst/>
                        </a:rPr>
                        <a:t>Arşivleme ve Sosyal Bilimler</a:t>
                      </a:r>
                      <a:endParaRPr lang="tr-TR" dirty="0">
                        <a:solidFill>
                          <a:srgbClr val="0000FF"/>
                        </a:solidFill>
                        <a:effectLst/>
                      </a:endParaRPr>
                    </a:p>
                  </a:txBody>
                  <a:tcPr anchor="ctr"/>
                </a:tc>
              </a:tr>
              <a:tr h="490252">
                <a:tc>
                  <a:txBody>
                    <a:bodyPr/>
                    <a:lstStyle/>
                    <a:p>
                      <a:r>
                        <a:rPr lang="tr-TR" dirty="0" smtClean="0"/>
                        <a:t>ISO/IEC 11179</a:t>
                      </a:r>
                      <a:endParaRPr lang="tr-TR" dirty="0" smtClean="0">
                        <a:solidFill>
                          <a:srgbClr val="0000FF"/>
                        </a:solidFill>
                      </a:endParaRPr>
                    </a:p>
                  </a:txBody>
                  <a:tcPr/>
                </a:tc>
                <a:tc>
                  <a:txBody>
                    <a:bodyPr/>
                    <a:lstStyle/>
                    <a:p>
                      <a:r>
                        <a:rPr lang="tr-TR" sz="1800" kern="1200" dirty="0" smtClean="0">
                          <a:effectLst/>
                        </a:rPr>
                        <a:t>Kurum ve Kuruluşlar</a:t>
                      </a:r>
                      <a:endParaRPr lang="tr-TR" dirty="0">
                        <a:solidFill>
                          <a:srgbClr val="0000FF"/>
                        </a:solidFill>
                        <a:effectLst/>
                      </a:endParaRPr>
                    </a:p>
                  </a:txBody>
                  <a:tcPr anchor="ctr"/>
                </a:tc>
              </a:tr>
            </a:tbl>
          </a:graphicData>
        </a:graphic>
      </p:graphicFrame>
      <p:sp>
        <p:nvSpPr>
          <p:cNvPr id="4" name="Date Placeholder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ide Number Placeholder 4"/>
          <p:cNvSpPr>
            <a:spLocks noGrp="1"/>
          </p:cNvSpPr>
          <p:nvPr>
            <p:ph type="sldNum" sz="quarter" idx="12"/>
          </p:nvPr>
        </p:nvSpPr>
        <p:spPr/>
        <p:txBody>
          <a:bodyPr/>
          <a:lstStyle/>
          <a:p>
            <a:endParaRPr lang="tr-TR" altLang="tr-TR" dirty="0"/>
          </a:p>
        </p:txBody>
      </p:sp>
      <p:sp>
        <p:nvSpPr>
          <p:cNvPr id="7" name="Title 1"/>
          <p:cNvSpPr>
            <a:spLocks noGrp="1"/>
          </p:cNvSpPr>
          <p:nvPr>
            <p:ph type="title"/>
          </p:nvPr>
        </p:nvSpPr>
        <p:spPr>
          <a:xfrm>
            <a:off x="971600" y="139624"/>
            <a:ext cx="7072139" cy="792088"/>
          </a:xfrm>
        </p:spPr>
        <p:txBody>
          <a:bodyPr/>
          <a:lstStyle/>
          <a:p>
            <a:r>
              <a:rPr lang="tr-TR" dirty="0" smtClean="0"/>
              <a:t>Metaveri Standartları</a:t>
            </a:r>
            <a:endParaRPr lang="tr-TR" dirty="0"/>
          </a:p>
        </p:txBody>
      </p:sp>
    </p:spTree>
    <p:extLst>
      <p:ext uri="{BB962C8B-B14F-4D97-AF65-F5344CB8AC3E}">
        <p14:creationId xmlns:p14="http://schemas.microsoft.com/office/powerpoint/2010/main" val="24118876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smtClean="0">
              <a:solidFill>
                <a:srgbClr val="FF0000"/>
              </a:solidFill>
            </a:endParaRPr>
          </a:p>
          <a:p>
            <a:pPr>
              <a:buFont typeface="Wingdings" panose="05000000000000000000" pitchFamily="2" charset="2"/>
              <a:buChar char="Ø"/>
            </a:pPr>
            <a:r>
              <a:rPr lang="tr-TR" dirty="0" smtClean="0">
                <a:solidFill>
                  <a:srgbClr val="FF0000"/>
                </a:solidFill>
              </a:rPr>
              <a:t>Konumsal Veriler:</a:t>
            </a:r>
          </a:p>
          <a:p>
            <a:r>
              <a:rPr lang="tr-TR" dirty="0" smtClean="0">
                <a:solidFill>
                  <a:srgbClr val="0000FF"/>
                </a:solidFill>
              </a:rPr>
              <a:t>INSPIRE (ISO 19115, ISO 19119)</a:t>
            </a:r>
            <a:endParaRPr lang="tr-TR" dirty="0">
              <a:solidFill>
                <a:srgbClr val="0000FF"/>
              </a:solidFill>
            </a:endParaRPr>
          </a:p>
          <a:p>
            <a:r>
              <a:rPr lang="tr-TR" dirty="0" smtClean="0">
                <a:solidFill>
                  <a:srgbClr val="0000FF"/>
                </a:solidFill>
              </a:rPr>
              <a:t>GeoPortal</a:t>
            </a:r>
          </a:p>
          <a:p>
            <a:pPr marL="0" indent="0">
              <a:buNone/>
            </a:pPr>
            <a:endParaRPr lang="tr-TR" dirty="0" smtClean="0">
              <a:solidFill>
                <a:srgbClr val="0000FF"/>
              </a:solidFill>
            </a:endParaRPr>
          </a:p>
          <a:p>
            <a:pPr>
              <a:buFont typeface="Wingdings" panose="05000000000000000000" pitchFamily="2" charset="2"/>
              <a:buChar char="Ø"/>
            </a:pPr>
            <a:r>
              <a:rPr lang="tr-TR" dirty="0" smtClean="0">
                <a:solidFill>
                  <a:srgbClr val="FF0000"/>
                </a:solidFill>
              </a:rPr>
              <a:t>Konumsal olmayan veriler:</a:t>
            </a:r>
          </a:p>
          <a:p>
            <a:r>
              <a:rPr lang="tr-TR" dirty="0" smtClean="0">
                <a:solidFill>
                  <a:srgbClr val="0000FF"/>
                </a:solidFill>
              </a:rPr>
              <a:t>ISO/IEC 11179</a:t>
            </a:r>
            <a:endParaRPr lang="tr-TR" dirty="0">
              <a:solidFill>
                <a:srgbClr val="0000FF"/>
              </a:solidFill>
            </a:endParaRPr>
          </a:p>
        </p:txBody>
      </p:sp>
      <p:sp>
        <p:nvSpPr>
          <p:cNvPr id="4" name="Date Placeholder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ide Number Placeholder 4"/>
          <p:cNvSpPr>
            <a:spLocks noGrp="1"/>
          </p:cNvSpPr>
          <p:nvPr>
            <p:ph type="sldNum" sz="quarter" idx="12"/>
          </p:nvPr>
        </p:nvSpPr>
        <p:spPr/>
        <p:txBody>
          <a:bodyPr/>
          <a:lstStyle/>
          <a:p>
            <a:endParaRPr lang="tr-TR" altLang="tr-TR" dirty="0"/>
          </a:p>
        </p:txBody>
      </p:sp>
      <p:sp>
        <p:nvSpPr>
          <p:cNvPr id="7" name="Title 1"/>
          <p:cNvSpPr>
            <a:spLocks noGrp="1"/>
          </p:cNvSpPr>
          <p:nvPr>
            <p:ph type="title"/>
          </p:nvPr>
        </p:nvSpPr>
        <p:spPr>
          <a:xfrm>
            <a:off x="971600" y="139624"/>
            <a:ext cx="7072139" cy="792088"/>
          </a:xfrm>
        </p:spPr>
        <p:txBody>
          <a:bodyPr/>
          <a:lstStyle/>
          <a:p>
            <a:r>
              <a:rPr lang="tr-TR" dirty="0" smtClean="0"/>
              <a:t>Metaveri Standartları</a:t>
            </a:r>
            <a:endParaRPr lang="tr-TR" dirty="0"/>
          </a:p>
        </p:txBody>
      </p:sp>
    </p:spTree>
    <p:extLst>
      <p:ext uri="{BB962C8B-B14F-4D97-AF65-F5344CB8AC3E}">
        <p14:creationId xmlns:p14="http://schemas.microsoft.com/office/powerpoint/2010/main" val="9980004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1 Başlık"/>
          <p:cNvSpPr txBox="1">
            <a:spLocks/>
          </p:cNvSpPr>
          <p:nvPr/>
        </p:nvSpPr>
        <p:spPr>
          <a:xfrm>
            <a:off x="806896" y="1238951"/>
            <a:ext cx="8229600" cy="6477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b="1" kern="1200" cap="none" spc="50">
                <a:ln w="11430"/>
                <a:solidFill>
                  <a:srgbClr val="FF0000"/>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tr-TR" sz="2800" b="0" dirty="0" smtClean="0">
                <a:solidFill>
                  <a:srgbClr val="C00000"/>
                </a:solidFill>
              </a:rPr>
              <a:t>Veri Sözlüğü ve </a:t>
            </a:r>
            <a:r>
              <a:rPr lang="tr-TR" sz="2800" b="0" dirty="0" err="1" smtClean="0">
                <a:solidFill>
                  <a:srgbClr val="C00000"/>
                </a:solidFill>
              </a:rPr>
              <a:t>Metaveri</a:t>
            </a:r>
            <a:r>
              <a:rPr lang="tr-TR" sz="2800" b="0" dirty="0" smtClean="0">
                <a:solidFill>
                  <a:srgbClr val="C00000"/>
                </a:solidFill>
              </a:rPr>
              <a:t> niçin gerekli</a:t>
            </a:r>
            <a:r>
              <a:rPr lang="en-GB" sz="2800" b="0" dirty="0" smtClean="0">
                <a:solidFill>
                  <a:srgbClr val="C00000"/>
                </a:solidFill>
              </a:rPr>
              <a:t>?</a:t>
            </a:r>
          </a:p>
        </p:txBody>
      </p:sp>
      <p:graphicFrame>
        <p:nvGraphicFramePr>
          <p:cNvPr id="7" name="Diagram 6"/>
          <p:cNvGraphicFramePr/>
          <p:nvPr>
            <p:extLst>
              <p:ext uri="{D42A27DB-BD31-4B8C-83A1-F6EECF244321}">
                <p14:modId xmlns:p14="http://schemas.microsoft.com/office/powerpoint/2010/main" val="4107340510"/>
              </p:ext>
            </p:extLst>
          </p:nvPr>
        </p:nvGraphicFramePr>
        <p:xfrm>
          <a:off x="500034" y="2024750"/>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666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Veri Sözlüğü</a:t>
            </a:r>
            <a:endParaRPr lang="tr-TR" dirty="0"/>
          </a:p>
        </p:txBody>
      </p:sp>
      <p:sp>
        <p:nvSpPr>
          <p:cNvPr id="3" name="İçerik Yer Tutucusu 2"/>
          <p:cNvSpPr>
            <a:spLocks noGrp="1"/>
          </p:cNvSpPr>
          <p:nvPr>
            <p:ph idx="1"/>
          </p:nvPr>
        </p:nvSpPr>
        <p:spPr>
          <a:xfrm>
            <a:off x="251520" y="1052736"/>
            <a:ext cx="8136904" cy="5328592"/>
          </a:xfrm>
        </p:spPr>
        <p:txBody>
          <a:bodyPr/>
          <a:lstStyle/>
          <a:p>
            <a:pPr marL="0" indent="0">
              <a:spcBef>
                <a:spcPts val="1200"/>
              </a:spcBef>
              <a:spcAft>
                <a:spcPts val="1200"/>
              </a:spcAft>
              <a:buNone/>
            </a:pPr>
            <a:r>
              <a:rPr lang="tr-TR" dirty="0" smtClean="0">
                <a:solidFill>
                  <a:srgbClr val="FF0000"/>
                </a:solidFill>
              </a:rPr>
              <a:t>	Veri Sözlüğü Nedir?</a:t>
            </a:r>
          </a:p>
          <a:p>
            <a:pPr marL="400050" lvl="2" indent="0" algn="just">
              <a:spcBef>
                <a:spcPts val="1200"/>
              </a:spcBef>
              <a:spcAft>
                <a:spcPts val="1200"/>
              </a:spcAft>
              <a:buNone/>
            </a:pPr>
            <a:r>
              <a:rPr lang="tr-TR" sz="2800" dirty="0" smtClean="0">
                <a:solidFill>
                  <a:srgbClr val="0000FF"/>
                </a:solidFill>
              </a:rPr>
              <a:t>Veri Sözlüğü; </a:t>
            </a:r>
            <a:r>
              <a:rPr lang="tr-TR" sz="2800" b="1" dirty="0" smtClean="0">
                <a:solidFill>
                  <a:srgbClr val="0000FF"/>
                </a:solidFill>
              </a:rPr>
              <a:t>veriler </a:t>
            </a:r>
            <a:r>
              <a:rPr lang="tr-TR" sz="2800" b="1" dirty="0">
                <a:solidFill>
                  <a:srgbClr val="0000FF"/>
                </a:solidFill>
              </a:rPr>
              <a:t>hakkındaki verilerin </a:t>
            </a:r>
            <a:r>
              <a:rPr lang="tr-TR" sz="2800" dirty="0" smtClean="0">
                <a:solidFill>
                  <a:srgbClr val="0000FF"/>
                </a:solidFill>
              </a:rPr>
              <a:t>mantıksal, merkezi </a:t>
            </a:r>
            <a:r>
              <a:rPr lang="tr-TR" sz="2800" dirty="0">
                <a:solidFill>
                  <a:srgbClr val="0000FF"/>
                </a:solidFill>
              </a:rPr>
              <a:t>bir şekilde saklandığı </a:t>
            </a:r>
            <a:r>
              <a:rPr lang="tr-TR" sz="2800" dirty="0" smtClean="0">
                <a:solidFill>
                  <a:srgbClr val="0000FF"/>
                </a:solidFill>
              </a:rPr>
              <a:t>ve veri </a:t>
            </a:r>
            <a:r>
              <a:rPr lang="tr-TR" sz="2800" dirty="0">
                <a:solidFill>
                  <a:srgbClr val="0000FF"/>
                </a:solidFill>
              </a:rPr>
              <a:t>yönetimi işlevini sağlamaya yönelik standarttır. </a:t>
            </a:r>
            <a:endParaRPr lang="tr-TR" sz="2800" dirty="0" smtClean="0">
              <a:solidFill>
                <a:srgbClr val="0000FF"/>
              </a:solidFill>
            </a:endParaRPr>
          </a:p>
          <a:p>
            <a:pPr marL="400050" lvl="2" indent="0" algn="just">
              <a:spcBef>
                <a:spcPts val="1200"/>
              </a:spcBef>
              <a:spcAft>
                <a:spcPts val="1200"/>
              </a:spcAft>
              <a:buNone/>
            </a:pPr>
            <a:r>
              <a:rPr lang="tr-TR" sz="2800" dirty="0" smtClean="0">
                <a:solidFill>
                  <a:srgbClr val="0000FF"/>
                </a:solidFill>
              </a:rPr>
              <a:t>Sözlük, </a:t>
            </a:r>
            <a:r>
              <a:rPr lang="tr-TR" sz="2800" dirty="0">
                <a:solidFill>
                  <a:srgbClr val="0000FF"/>
                </a:solidFill>
              </a:rPr>
              <a:t>verilerin </a:t>
            </a:r>
            <a:r>
              <a:rPr lang="tr-TR" sz="2800" b="1" dirty="0">
                <a:solidFill>
                  <a:srgbClr val="0000FF"/>
                </a:solidFill>
              </a:rPr>
              <a:t>sistematik bir şekilde organize </a:t>
            </a:r>
            <a:r>
              <a:rPr lang="tr-TR" sz="2800" b="1" dirty="0" smtClean="0">
                <a:solidFill>
                  <a:srgbClr val="0000FF"/>
                </a:solidFill>
              </a:rPr>
              <a:t>edildiği</a:t>
            </a:r>
            <a:r>
              <a:rPr lang="tr-TR" sz="2800" dirty="0" smtClean="0">
                <a:solidFill>
                  <a:srgbClr val="0000FF"/>
                </a:solidFill>
              </a:rPr>
              <a:t>, </a:t>
            </a:r>
            <a:r>
              <a:rPr lang="tr-TR" sz="2800" b="1" dirty="0" smtClean="0">
                <a:solidFill>
                  <a:srgbClr val="0000FF"/>
                </a:solidFill>
              </a:rPr>
              <a:t>sınıflandırıldığı</a:t>
            </a:r>
            <a:r>
              <a:rPr lang="tr-TR" sz="2800" dirty="0" smtClean="0">
                <a:solidFill>
                  <a:srgbClr val="0000FF"/>
                </a:solidFill>
              </a:rPr>
              <a:t> </a:t>
            </a:r>
            <a:r>
              <a:rPr lang="tr-TR" sz="2800" dirty="0">
                <a:solidFill>
                  <a:srgbClr val="0000FF"/>
                </a:solidFill>
              </a:rPr>
              <a:t>ve </a:t>
            </a:r>
            <a:r>
              <a:rPr lang="tr-TR" sz="2800" b="1" dirty="0">
                <a:solidFill>
                  <a:srgbClr val="0000FF"/>
                </a:solidFill>
              </a:rPr>
              <a:t>çeşitli özelliklerinin </a:t>
            </a:r>
            <a:r>
              <a:rPr lang="tr-TR" sz="2800" b="1" dirty="0" smtClean="0">
                <a:solidFill>
                  <a:srgbClr val="0000FF"/>
                </a:solidFill>
              </a:rPr>
              <a:t>belirtildiği</a:t>
            </a:r>
            <a:r>
              <a:rPr lang="tr-TR" sz="2800" dirty="0" smtClean="0">
                <a:solidFill>
                  <a:srgbClr val="0000FF"/>
                </a:solidFill>
              </a:rPr>
              <a:t> bir dökümandır.</a:t>
            </a:r>
          </a:p>
          <a:p>
            <a:pPr marL="742950" lvl="2" indent="-342900"/>
            <a:endParaRPr lang="tr-TR" dirty="0" smtClean="0">
              <a:solidFill>
                <a:srgbClr val="0000FF"/>
              </a:solidFill>
            </a:endParaRP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39242455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graphicFrame>
        <p:nvGraphicFramePr>
          <p:cNvPr id="7" name="Diagram 6"/>
          <p:cNvGraphicFramePr/>
          <p:nvPr>
            <p:extLst>
              <p:ext uri="{D42A27DB-BD31-4B8C-83A1-F6EECF244321}">
                <p14:modId xmlns:p14="http://schemas.microsoft.com/office/powerpoint/2010/main" val="678295435"/>
              </p:ext>
            </p:extLst>
          </p:nvPr>
        </p:nvGraphicFramePr>
        <p:xfrm>
          <a:off x="357158" y="1844824"/>
          <a:ext cx="821537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Başlık"/>
          <p:cNvSpPr txBox="1">
            <a:spLocks/>
          </p:cNvSpPr>
          <p:nvPr/>
        </p:nvSpPr>
        <p:spPr>
          <a:xfrm>
            <a:off x="806896" y="1238951"/>
            <a:ext cx="8229600" cy="6477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b="1" kern="1200" cap="none" spc="50">
                <a:ln w="11430"/>
                <a:solidFill>
                  <a:srgbClr val="FF0000"/>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tr-TR" sz="2800" b="0" dirty="0" smtClean="0">
                <a:solidFill>
                  <a:srgbClr val="C00000"/>
                </a:solidFill>
              </a:rPr>
              <a:t>Veri Sözlüğü ve </a:t>
            </a:r>
            <a:r>
              <a:rPr lang="tr-TR" sz="2800" b="0" dirty="0" err="1" smtClean="0">
                <a:solidFill>
                  <a:srgbClr val="C00000"/>
                </a:solidFill>
              </a:rPr>
              <a:t>Metaveri</a:t>
            </a:r>
            <a:r>
              <a:rPr lang="tr-TR" sz="2800" b="0" dirty="0" smtClean="0">
                <a:solidFill>
                  <a:srgbClr val="C00000"/>
                </a:solidFill>
              </a:rPr>
              <a:t> niçin gerekli</a:t>
            </a:r>
            <a:r>
              <a:rPr lang="en-GB" sz="2800" b="0" dirty="0" smtClean="0">
                <a:solidFill>
                  <a:srgbClr val="C00000"/>
                </a:solidFill>
              </a:rPr>
              <a:t>?</a:t>
            </a:r>
          </a:p>
        </p:txBody>
      </p:sp>
    </p:spTree>
    <p:extLst>
      <p:ext uri="{BB962C8B-B14F-4D97-AF65-F5344CB8AC3E}">
        <p14:creationId xmlns:p14="http://schemas.microsoft.com/office/powerpoint/2010/main" val="15448742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sz="2800" dirty="0" smtClean="0">
              <a:solidFill>
                <a:srgbClr val="0000FF"/>
              </a:solidFill>
            </a:endParaRPr>
          </a:p>
          <a:p>
            <a:r>
              <a:rPr lang="tr-TR" sz="2800" dirty="0" smtClean="0">
                <a:solidFill>
                  <a:srgbClr val="0000FF"/>
                </a:solidFill>
              </a:rPr>
              <a:t>Metaveriler</a:t>
            </a:r>
            <a:r>
              <a:rPr lang="tr-TR" sz="2800" dirty="0">
                <a:solidFill>
                  <a:srgbClr val="0000FF"/>
                </a:solidFill>
              </a:rPr>
              <a:t>, herkesin kullanımına açık </a:t>
            </a:r>
            <a:r>
              <a:rPr lang="tr-TR" sz="2800" dirty="0" smtClean="0">
                <a:solidFill>
                  <a:srgbClr val="0000FF"/>
                </a:solidFill>
              </a:rPr>
              <a:t>olmalıdır.</a:t>
            </a:r>
          </a:p>
          <a:p>
            <a:r>
              <a:rPr lang="tr-TR" sz="2800" dirty="0" smtClean="0">
                <a:solidFill>
                  <a:srgbClr val="0000FF"/>
                </a:solidFill>
              </a:rPr>
              <a:t>Metaveriler</a:t>
            </a:r>
            <a:r>
              <a:rPr lang="tr-TR" sz="2800" dirty="0">
                <a:solidFill>
                  <a:srgbClr val="0000FF"/>
                </a:solidFill>
              </a:rPr>
              <a:t>, belirlenecek merkezi bir yerde </a:t>
            </a:r>
            <a:r>
              <a:rPr lang="tr-TR" sz="2800" dirty="0" smtClean="0">
                <a:solidFill>
                  <a:srgbClr val="0000FF"/>
                </a:solidFill>
              </a:rPr>
              <a:t>tutulmalıdır.</a:t>
            </a:r>
          </a:p>
          <a:p>
            <a:r>
              <a:rPr lang="tr-TR" sz="2800" dirty="0" smtClean="0">
                <a:solidFill>
                  <a:srgbClr val="0000FF"/>
                </a:solidFill>
              </a:rPr>
              <a:t>WEB </a:t>
            </a:r>
            <a:r>
              <a:rPr lang="tr-TR" sz="2800" dirty="0">
                <a:solidFill>
                  <a:srgbClr val="0000FF"/>
                </a:solidFill>
              </a:rPr>
              <a:t>portalı şeklinde kullanıma sunulmalıdır. </a:t>
            </a:r>
            <a:endParaRPr lang="tr-TR" sz="2800" dirty="0" smtClean="0">
              <a:solidFill>
                <a:srgbClr val="0000FF"/>
              </a:solidFill>
            </a:endParaRPr>
          </a:p>
          <a:p>
            <a:r>
              <a:rPr lang="tr-TR" sz="2800" dirty="0" smtClean="0">
                <a:solidFill>
                  <a:srgbClr val="0000FF"/>
                </a:solidFill>
              </a:rPr>
              <a:t>Veriler </a:t>
            </a:r>
            <a:r>
              <a:rPr lang="tr-TR" sz="2800" dirty="0">
                <a:solidFill>
                  <a:srgbClr val="0000FF"/>
                </a:solidFill>
              </a:rPr>
              <a:t>güncelleştikçe, bunlara ilişkin metaveriler de sorumlu birim/birimler tarafından güncellenmeli ve söz konusu metaveri merkezine gönderilmelidir. </a:t>
            </a:r>
            <a:endParaRPr lang="tr-TR" sz="2800" dirty="0" smtClean="0">
              <a:solidFill>
                <a:srgbClr val="0000FF"/>
              </a:solidFill>
            </a:endParaRPr>
          </a:p>
          <a:p>
            <a:r>
              <a:rPr lang="tr-TR" sz="2800" dirty="0" smtClean="0">
                <a:solidFill>
                  <a:srgbClr val="0000FF"/>
                </a:solidFill>
              </a:rPr>
              <a:t>Kullanıcılar </a:t>
            </a:r>
            <a:r>
              <a:rPr lang="tr-TR" sz="2800" dirty="0">
                <a:solidFill>
                  <a:srgbClr val="0000FF"/>
                </a:solidFill>
              </a:rPr>
              <a:t>sadece metaveri merkezine ağ üzerinden bağlanarak, tüm veriler hakkındaki verilere (metaverilere) erişebilmeli ve sorgulayabilmelidir. </a:t>
            </a: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7" name="Title 1"/>
          <p:cNvSpPr>
            <a:spLocks noGrp="1"/>
          </p:cNvSpPr>
          <p:nvPr>
            <p:ph type="title"/>
          </p:nvPr>
        </p:nvSpPr>
        <p:spPr>
          <a:xfrm>
            <a:off x="971600" y="139624"/>
            <a:ext cx="7072139" cy="792088"/>
          </a:xfrm>
        </p:spPr>
        <p:txBody>
          <a:bodyPr/>
          <a:lstStyle/>
          <a:p>
            <a:r>
              <a:rPr lang="tr-TR" dirty="0" smtClean="0"/>
              <a:t>Metaveri Standartları</a:t>
            </a:r>
            <a:endParaRPr lang="tr-TR" dirty="0"/>
          </a:p>
        </p:txBody>
      </p:sp>
    </p:spTree>
    <p:extLst>
      <p:ext uri="{BB962C8B-B14F-4D97-AF65-F5344CB8AC3E}">
        <p14:creationId xmlns:p14="http://schemas.microsoft.com/office/powerpoint/2010/main" val="38373322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9624"/>
            <a:ext cx="7072139" cy="792088"/>
          </a:xfrm>
        </p:spPr>
        <p:txBody>
          <a:bodyPr/>
          <a:lstStyle/>
          <a:p>
            <a:r>
              <a:rPr lang="tr-TR" dirty="0" smtClean="0"/>
              <a:t>Birimlerde Yapılacak Çalışmalar</a:t>
            </a:r>
            <a:endParaRPr lang="tr-TR" dirty="0"/>
          </a:p>
        </p:txBody>
      </p:sp>
      <p:sp>
        <p:nvSpPr>
          <p:cNvPr id="3" name="Content Placeholder 2"/>
          <p:cNvSpPr>
            <a:spLocks noGrp="1"/>
          </p:cNvSpPr>
          <p:nvPr>
            <p:ph idx="1"/>
          </p:nvPr>
        </p:nvSpPr>
        <p:spPr>
          <a:xfrm>
            <a:off x="251520" y="1484784"/>
            <a:ext cx="8712968" cy="5328592"/>
          </a:xfrm>
        </p:spPr>
        <p:txBody>
          <a:bodyPr/>
          <a:lstStyle/>
          <a:p>
            <a:r>
              <a:rPr lang="tr-TR" sz="2800" dirty="0" smtClean="0">
                <a:solidFill>
                  <a:srgbClr val="0000FF"/>
                </a:solidFill>
              </a:rPr>
              <a:t>Veri toplama standartlarına göre verilerin toplanması</a:t>
            </a:r>
          </a:p>
          <a:p>
            <a:r>
              <a:rPr lang="tr-TR" sz="2800" dirty="0" smtClean="0">
                <a:solidFill>
                  <a:srgbClr val="0000FF"/>
                </a:solidFill>
              </a:rPr>
              <a:t>Algoritmaya göre veri elamanlarının ve veri setlerinin belirlenmesi</a:t>
            </a:r>
          </a:p>
          <a:p>
            <a:r>
              <a:rPr lang="tr-TR" sz="2800" dirty="0" smtClean="0">
                <a:solidFill>
                  <a:srgbClr val="0000FF"/>
                </a:solidFill>
              </a:rPr>
              <a:t>Veri seti tanımlama formu şablonuna göre veri elemanları ve veri setlerinin tanımlanması</a:t>
            </a:r>
          </a:p>
          <a:p>
            <a:r>
              <a:rPr lang="tr-TR" sz="2800" dirty="0" smtClean="0">
                <a:solidFill>
                  <a:srgbClr val="0000FF"/>
                </a:solidFill>
              </a:rPr>
              <a:t>Av Yönetimi Dairesi Veri Sözlüğü örneği dikkate alınarak her birimin veri sözlüğünü oluşturması</a:t>
            </a:r>
          </a:p>
          <a:p>
            <a:r>
              <a:rPr lang="tr-TR" sz="2800" dirty="0" smtClean="0">
                <a:solidFill>
                  <a:srgbClr val="0000FF"/>
                </a:solidFill>
              </a:rPr>
              <a:t>Veri Sözlüğünün güncellenmesi</a:t>
            </a:r>
            <a:endParaRPr lang="tr-TR" sz="2800" dirty="0">
              <a:solidFill>
                <a:srgbClr val="0000FF"/>
              </a:solidFill>
            </a:endParaRPr>
          </a:p>
        </p:txBody>
      </p:sp>
      <p:sp>
        <p:nvSpPr>
          <p:cNvPr id="4" name="Date Placeholder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ide Number Placeholder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1112165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0072" y="1196752"/>
            <a:ext cx="3620005" cy="4972744"/>
          </a:xfrm>
        </p:spPr>
      </p:pic>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pic>
        <p:nvPicPr>
          <p:cNvPr id="1027" name="Picture 3" descr="C:\Users\erbinat\Desktop\Ekran Alıntısı.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226802"/>
            <a:ext cx="3456384" cy="489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7039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3728" y="2348880"/>
            <a:ext cx="4752528" cy="2088232"/>
          </a:xfrm>
        </p:spPr>
        <p:txBody>
          <a:bodyPr/>
          <a:lstStyle/>
          <a:p>
            <a:pPr marL="0" indent="0">
              <a:buNone/>
            </a:pPr>
            <a:r>
              <a:rPr lang="tr-TR" sz="6000" b="1" dirty="0" smtClean="0">
                <a:solidFill>
                  <a:srgbClr val="0000FF"/>
                </a:solidFill>
                <a:latin typeface="+mj-lt"/>
              </a:rPr>
              <a:t>TEŞEKKÜRLER.</a:t>
            </a:r>
            <a:endParaRPr lang="tr-TR" sz="6000" b="1" dirty="0">
              <a:solidFill>
                <a:srgbClr val="0000FF"/>
              </a:solidFill>
              <a:latin typeface="+mj-lt"/>
            </a:endParaRPr>
          </a:p>
        </p:txBody>
      </p:sp>
    </p:spTree>
    <p:extLst>
      <p:ext uri="{BB962C8B-B14F-4D97-AF65-F5344CB8AC3E}">
        <p14:creationId xmlns:p14="http://schemas.microsoft.com/office/powerpoint/2010/main" val="33838329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Veri Sözlüğü</a:t>
            </a:r>
            <a:endParaRPr lang="tr-TR" dirty="0"/>
          </a:p>
        </p:txBody>
      </p:sp>
      <p:sp>
        <p:nvSpPr>
          <p:cNvPr id="3" name="İçerik Yer Tutucusu 2"/>
          <p:cNvSpPr>
            <a:spLocks noGrp="1"/>
          </p:cNvSpPr>
          <p:nvPr>
            <p:ph idx="1"/>
          </p:nvPr>
        </p:nvSpPr>
        <p:spPr>
          <a:xfrm>
            <a:off x="251520" y="1125978"/>
            <a:ext cx="8424936" cy="5328592"/>
          </a:xfrm>
        </p:spPr>
        <p:txBody>
          <a:bodyPr/>
          <a:lstStyle/>
          <a:p>
            <a:pPr marL="0" indent="0">
              <a:buNone/>
            </a:pPr>
            <a:r>
              <a:rPr lang="tr-TR" dirty="0" smtClean="0">
                <a:solidFill>
                  <a:srgbClr val="FF0000"/>
                </a:solidFill>
              </a:rPr>
              <a:t>	Veri Sözlüğü Neyi Hedefler?</a:t>
            </a:r>
          </a:p>
          <a:p>
            <a:pPr marL="817563"/>
            <a:endParaRPr lang="tr-TR" dirty="0" smtClean="0">
              <a:solidFill>
                <a:srgbClr val="0000FF"/>
              </a:solidFill>
            </a:endParaRPr>
          </a:p>
          <a:p>
            <a:pPr marL="817563"/>
            <a:r>
              <a:rPr lang="tr-TR" b="1" dirty="0" smtClean="0">
                <a:solidFill>
                  <a:srgbClr val="0000FF"/>
                </a:solidFill>
              </a:rPr>
              <a:t>Kurumsal Hafıza</a:t>
            </a:r>
          </a:p>
          <a:p>
            <a:pPr marL="817563"/>
            <a:r>
              <a:rPr lang="tr-TR" b="1" dirty="0" smtClean="0">
                <a:solidFill>
                  <a:srgbClr val="0000FF"/>
                </a:solidFill>
              </a:rPr>
              <a:t>Bilgi paylaşımı</a:t>
            </a:r>
          </a:p>
          <a:p>
            <a:pPr marL="817563"/>
            <a:r>
              <a:rPr lang="tr-TR" b="1" dirty="0" smtClean="0">
                <a:solidFill>
                  <a:srgbClr val="0000FF"/>
                </a:solidFill>
              </a:rPr>
              <a:t>Terminoloji Birliği</a:t>
            </a:r>
          </a:p>
          <a:p>
            <a:pPr marL="817563"/>
            <a:r>
              <a:rPr lang="tr-TR" b="1" dirty="0" smtClean="0">
                <a:solidFill>
                  <a:srgbClr val="0000FF"/>
                </a:solidFill>
              </a:rPr>
              <a:t>Ortak </a:t>
            </a:r>
            <a:r>
              <a:rPr lang="tr-TR" b="1" dirty="0" err="1" smtClean="0">
                <a:solidFill>
                  <a:srgbClr val="0000FF"/>
                </a:solidFill>
              </a:rPr>
              <a:t>Metaveri</a:t>
            </a:r>
            <a:r>
              <a:rPr lang="tr-TR" b="1" dirty="0" smtClean="0">
                <a:solidFill>
                  <a:srgbClr val="0000FF"/>
                </a:solidFill>
              </a:rPr>
              <a:t> Standartları</a:t>
            </a:r>
          </a:p>
          <a:p>
            <a:pPr marL="817563"/>
            <a:r>
              <a:rPr lang="tr-TR" b="1" dirty="0" smtClean="0">
                <a:solidFill>
                  <a:srgbClr val="0000FF"/>
                </a:solidFill>
              </a:rPr>
              <a:t>Veriye Hızlı Erişim</a:t>
            </a:r>
          </a:p>
          <a:p>
            <a:pPr marL="817563"/>
            <a:r>
              <a:rPr lang="tr-TR" b="1" dirty="0" smtClean="0">
                <a:solidFill>
                  <a:srgbClr val="0000FF"/>
                </a:solidFill>
              </a:rPr>
              <a:t>Veri Yönetiminde  Verimlilik</a:t>
            </a:r>
          </a:p>
          <a:p>
            <a:pPr marL="0" indent="0">
              <a:buNone/>
            </a:pPr>
            <a:endParaRPr lang="tr-TR" dirty="0">
              <a:solidFill>
                <a:srgbClr val="FF0000"/>
              </a:solidFill>
            </a:endParaRP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42232798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Veri Sözlüğü Sistematiği</a:t>
            </a:r>
          </a:p>
        </p:txBody>
      </p:sp>
      <p:sp>
        <p:nvSpPr>
          <p:cNvPr id="3" name="İçerik Yer Tutucusu 2"/>
          <p:cNvSpPr>
            <a:spLocks noGrp="1"/>
          </p:cNvSpPr>
          <p:nvPr>
            <p:ph idx="1"/>
          </p:nvPr>
        </p:nvSpPr>
        <p:spPr/>
        <p:txBody>
          <a:bodyPr/>
          <a:lstStyle/>
          <a:p>
            <a:endParaRPr lang="tr-TR" dirty="0" smtClean="0">
              <a:solidFill>
                <a:srgbClr val="0000FF"/>
              </a:solidFill>
            </a:endParaRPr>
          </a:p>
          <a:p>
            <a:endParaRPr lang="tr-TR" dirty="0">
              <a:solidFill>
                <a:srgbClr val="0000FF"/>
              </a:solidFill>
            </a:endParaRPr>
          </a:p>
          <a:p>
            <a:pPr lvl="1">
              <a:buFont typeface="Arial" panose="020B0604020202020204" pitchFamily="34" charset="0"/>
              <a:buChar char="•"/>
            </a:pPr>
            <a:r>
              <a:rPr lang="tr-TR" sz="3200" b="1" dirty="0" smtClean="0">
                <a:solidFill>
                  <a:srgbClr val="0000FF"/>
                </a:solidFill>
              </a:rPr>
              <a:t>Terminolojide </a:t>
            </a:r>
            <a:r>
              <a:rPr lang="tr-TR" sz="3200" b="1" dirty="0">
                <a:solidFill>
                  <a:srgbClr val="0000FF"/>
                </a:solidFill>
              </a:rPr>
              <a:t>birliğin sağlanması</a:t>
            </a:r>
          </a:p>
          <a:p>
            <a:pPr lvl="1">
              <a:buFont typeface="Arial" panose="020B0604020202020204" pitchFamily="34" charset="0"/>
              <a:buChar char="•"/>
            </a:pPr>
            <a:endParaRPr lang="tr-TR" sz="3200" b="1" dirty="0" smtClean="0">
              <a:solidFill>
                <a:srgbClr val="0000FF"/>
              </a:solidFill>
            </a:endParaRPr>
          </a:p>
          <a:p>
            <a:pPr lvl="1">
              <a:buFont typeface="Arial" panose="020B0604020202020204" pitchFamily="34" charset="0"/>
              <a:buChar char="•"/>
            </a:pPr>
            <a:r>
              <a:rPr lang="tr-TR" sz="3200" b="1" dirty="0" smtClean="0">
                <a:solidFill>
                  <a:srgbClr val="0000FF"/>
                </a:solidFill>
              </a:rPr>
              <a:t>Veri Setleri Oluşturulması</a:t>
            </a:r>
          </a:p>
          <a:p>
            <a:pPr lvl="1">
              <a:buFont typeface="Arial" panose="020B0604020202020204" pitchFamily="34" charset="0"/>
              <a:buChar char="•"/>
            </a:pPr>
            <a:endParaRPr lang="tr-TR" sz="3200" b="1" dirty="0" smtClean="0">
              <a:solidFill>
                <a:srgbClr val="0000FF"/>
              </a:solidFill>
            </a:endParaRPr>
          </a:p>
          <a:p>
            <a:pPr lvl="1">
              <a:buFont typeface="Arial" panose="020B0604020202020204" pitchFamily="34" charset="0"/>
              <a:buChar char="•"/>
            </a:pPr>
            <a:r>
              <a:rPr lang="tr-TR" sz="3200" b="1" dirty="0" smtClean="0">
                <a:solidFill>
                  <a:srgbClr val="0000FF"/>
                </a:solidFill>
              </a:rPr>
              <a:t>Kodlama </a:t>
            </a:r>
            <a:r>
              <a:rPr lang="tr-TR" sz="3200" b="1" dirty="0">
                <a:solidFill>
                  <a:srgbClr val="0000FF"/>
                </a:solidFill>
              </a:rPr>
              <a:t>Referans Sunucusu </a:t>
            </a:r>
            <a:r>
              <a:rPr lang="tr-TR" sz="3200" b="1" dirty="0" smtClean="0">
                <a:solidFill>
                  <a:srgbClr val="0000FF"/>
                </a:solidFill>
              </a:rPr>
              <a:t>Oluşturulması</a:t>
            </a:r>
            <a:endParaRPr lang="tr-TR" sz="3200" b="1" dirty="0">
              <a:solidFill>
                <a:srgbClr val="0000FF"/>
              </a:solidFill>
            </a:endParaRPr>
          </a:p>
          <a:p>
            <a:endParaRPr lang="tr-TR" dirty="0"/>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32532828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Veri Sözlüğü Sistematiği</a:t>
            </a:r>
            <a:endParaRPr lang="tr-TR" dirty="0"/>
          </a:p>
        </p:txBody>
      </p:sp>
      <p:sp>
        <p:nvSpPr>
          <p:cNvPr id="3" name="İçerik Yer Tutucusu 2"/>
          <p:cNvSpPr>
            <a:spLocks noGrp="1"/>
          </p:cNvSpPr>
          <p:nvPr>
            <p:ph idx="1"/>
          </p:nvPr>
        </p:nvSpPr>
        <p:spPr>
          <a:xfrm>
            <a:off x="251520" y="1268760"/>
            <a:ext cx="8712968" cy="5112568"/>
          </a:xfrm>
        </p:spPr>
        <p:txBody>
          <a:bodyPr/>
          <a:lstStyle/>
          <a:p>
            <a:pPr marL="0" indent="0">
              <a:spcBef>
                <a:spcPts val="1200"/>
              </a:spcBef>
              <a:spcAft>
                <a:spcPts val="1200"/>
              </a:spcAft>
              <a:buNone/>
              <a:tabLst>
                <a:tab pos="268288" algn="l"/>
              </a:tabLst>
            </a:pPr>
            <a:r>
              <a:rPr lang="tr-TR" dirty="0" smtClean="0">
                <a:solidFill>
                  <a:srgbClr val="FF0000"/>
                </a:solidFill>
              </a:rPr>
              <a:t>	</a:t>
            </a:r>
            <a:r>
              <a:rPr lang="tr-TR" dirty="0">
                <a:solidFill>
                  <a:srgbClr val="FF0000"/>
                </a:solidFill>
              </a:rPr>
              <a:t>	</a:t>
            </a:r>
            <a:r>
              <a:rPr lang="tr-TR" dirty="0" smtClean="0">
                <a:solidFill>
                  <a:srgbClr val="FF0000"/>
                </a:solidFill>
              </a:rPr>
              <a:t>Terminolojide birliğin sağlanması</a:t>
            </a:r>
          </a:p>
          <a:p>
            <a:pPr marL="633413" indent="-369888">
              <a:spcBef>
                <a:spcPts val="1200"/>
              </a:spcBef>
              <a:spcAft>
                <a:spcPts val="1200"/>
              </a:spcAft>
            </a:pPr>
            <a:r>
              <a:rPr lang="tr-TR" dirty="0" smtClean="0">
                <a:solidFill>
                  <a:srgbClr val="0000FF"/>
                </a:solidFill>
              </a:rPr>
              <a:t>Ortak sorun, terminolojik birlikteliğin olmaması</a:t>
            </a:r>
            <a:endParaRPr lang="tr-TR" dirty="0">
              <a:solidFill>
                <a:srgbClr val="0000FF"/>
              </a:solidFill>
            </a:endParaRPr>
          </a:p>
          <a:p>
            <a:pPr marL="633413" indent="-369888" algn="just">
              <a:spcBef>
                <a:spcPts val="1200"/>
              </a:spcBef>
              <a:spcAft>
                <a:spcPts val="1200"/>
              </a:spcAft>
            </a:pPr>
            <a:r>
              <a:rPr lang="tr-TR" dirty="0" smtClean="0">
                <a:solidFill>
                  <a:srgbClr val="0000FF"/>
                </a:solidFill>
              </a:rPr>
              <a:t>OSİB-VS </a:t>
            </a:r>
            <a:r>
              <a:rPr lang="tr-TR" dirty="0">
                <a:solidFill>
                  <a:srgbClr val="0000FF"/>
                </a:solidFill>
              </a:rPr>
              <a:t>içerisinde tanımı ve formatı belirlenen veriler, birimlerimizde kullanılmakta olan bilgi sistemleri için referans teşkil edecektir. Böylelikle, üretilen verilerin aynı formatta olması sağlanacaktır. </a:t>
            </a: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28250187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Veri Sözlüğü Sistematiği</a:t>
            </a:r>
          </a:p>
        </p:txBody>
      </p:sp>
      <p:sp>
        <p:nvSpPr>
          <p:cNvPr id="3" name="İçerik Yer Tutucusu 2"/>
          <p:cNvSpPr>
            <a:spLocks noGrp="1"/>
          </p:cNvSpPr>
          <p:nvPr>
            <p:ph idx="1"/>
          </p:nvPr>
        </p:nvSpPr>
        <p:spPr/>
        <p:txBody>
          <a:bodyPr/>
          <a:lstStyle/>
          <a:p>
            <a:pPr marL="0" indent="0">
              <a:buNone/>
            </a:pPr>
            <a:r>
              <a:rPr lang="tr-TR" dirty="0" smtClean="0">
                <a:solidFill>
                  <a:srgbClr val="FF0000"/>
                </a:solidFill>
              </a:rPr>
              <a:t>	Veri Setlerinin (VS) Oluşturulması </a:t>
            </a:r>
          </a:p>
          <a:p>
            <a:r>
              <a:rPr lang="tr-TR" dirty="0" smtClean="0">
                <a:solidFill>
                  <a:srgbClr val="0000FF"/>
                </a:solidFill>
              </a:rPr>
              <a:t>Veri toplama konusunda; raporlama ve karar destek çalışmaları için standarda kavuşturulmuş tüm verilerden veri setleri (VS) belirlenecektir. </a:t>
            </a:r>
          </a:p>
          <a:p>
            <a:endParaRPr lang="tr-TR" dirty="0">
              <a:solidFill>
                <a:srgbClr val="0000FF"/>
              </a:solidFill>
            </a:endParaRPr>
          </a:p>
          <a:p>
            <a:r>
              <a:rPr lang="tr-TR" dirty="0" smtClean="0">
                <a:solidFill>
                  <a:srgbClr val="0000FF"/>
                </a:solidFill>
              </a:rPr>
              <a:t>Veri Setleri</a:t>
            </a:r>
            <a:r>
              <a:rPr lang="tr-TR" dirty="0" smtClean="0">
                <a:solidFill>
                  <a:srgbClr val="0000FF"/>
                </a:solidFill>
              </a:rPr>
              <a:t> </a:t>
            </a:r>
            <a:r>
              <a:rPr lang="tr-TR" dirty="0">
                <a:solidFill>
                  <a:srgbClr val="0000FF"/>
                </a:solidFill>
              </a:rPr>
              <a:t>değişken ve güncellenebilen bir yapıya sahip olacaktır. </a:t>
            </a: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31154623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Veri Sözlüğü Sistematiği</a:t>
            </a:r>
          </a:p>
        </p:txBody>
      </p:sp>
      <p:sp>
        <p:nvSpPr>
          <p:cNvPr id="3" name="İçerik Yer Tutucusu 2"/>
          <p:cNvSpPr>
            <a:spLocks noGrp="1"/>
          </p:cNvSpPr>
          <p:nvPr>
            <p:ph idx="1"/>
          </p:nvPr>
        </p:nvSpPr>
        <p:spPr/>
        <p:txBody>
          <a:bodyPr/>
          <a:lstStyle/>
          <a:p>
            <a:pPr marL="0" indent="0">
              <a:buNone/>
            </a:pPr>
            <a:r>
              <a:rPr lang="tr-TR" b="1" dirty="0" smtClean="0">
                <a:solidFill>
                  <a:srgbClr val="FF0000"/>
                </a:solidFill>
              </a:rPr>
              <a:t>	</a:t>
            </a:r>
            <a:r>
              <a:rPr lang="tr-TR" dirty="0" smtClean="0">
                <a:solidFill>
                  <a:srgbClr val="FF0000"/>
                </a:solidFill>
              </a:rPr>
              <a:t>Kodlama </a:t>
            </a:r>
            <a:r>
              <a:rPr lang="tr-TR" dirty="0">
                <a:solidFill>
                  <a:srgbClr val="FF0000"/>
                </a:solidFill>
              </a:rPr>
              <a:t>Referans Sunucusu </a:t>
            </a:r>
            <a:endParaRPr lang="tr-TR" dirty="0" smtClean="0">
              <a:solidFill>
                <a:srgbClr val="FF0000"/>
              </a:solidFill>
            </a:endParaRPr>
          </a:p>
          <a:p>
            <a:pPr>
              <a:buFont typeface="Wingdings" panose="05000000000000000000" pitchFamily="2" charset="2"/>
              <a:buChar char="Ø"/>
            </a:pPr>
            <a:endParaRPr lang="tr-TR" dirty="0" smtClean="0">
              <a:solidFill>
                <a:srgbClr val="FF0000"/>
              </a:solidFill>
            </a:endParaRPr>
          </a:p>
          <a:p>
            <a:pPr marL="728663"/>
            <a:r>
              <a:rPr lang="tr-TR" sz="2800" dirty="0" smtClean="0">
                <a:solidFill>
                  <a:srgbClr val="0000FF"/>
                </a:solidFill>
              </a:rPr>
              <a:t>Bazı </a:t>
            </a:r>
            <a:r>
              <a:rPr lang="tr-TR" sz="2800" dirty="0">
                <a:solidFill>
                  <a:srgbClr val="0000FF"/>
                </a:solidFill>
              </a:rPr>
              <a:t>veri elemanları, bir kodlama/sınıflama sistemine ihtiyaç duyar. Bir verinin ülke çapında toplanması ve değerlendirilmesi hedefleniyorsa, bu veri için yine ülke çapında ortak bir kodlama/sınıflama sisteminin kullanılması gereklidir. </a:t>
            </a:r>
            <a:endParaRPr lang="tr-TR" sz="2800" dirty="0" smtClean="0">
              <a:solidFill>
                <a:srgbClr val="0000FF"/>
              </a:solidFill>
            </a:endParaRPr>
          </a:p>
          <a:p>
            <a:pPr marL="728663"/>
            <a:endParaRPr lang="tr-TR" sz="2800" dirty="0">
              <a:solidFill>
                <a:srgbClr val="0000FF"/>
              </a:solidFill>
            </a:endParaRPr>
          </a:p>
          <a:p>
            <a:pPr marL="728663"/>
            <a:r>
              <a:rPr lang="tr-TR" sz="2800" dirty="0" smtClean="0">
                <a:solidFill>
                  <a:srgbClr val="0000FF"/>
                </a:solidFill>
              </a:rPr>
              <a:t>Bakanlık Kodlama </a:t>
            </a:r>
            <a:r>
              <a:rPr lang="tr-TR" sz="2800" dirty="0">
                <a:solidFill>
                  <a:srgbClr val="0000FF"/>
                </a:solidFill>
              </a:rPr>
              <a:t>Referans Sunucusu (KRS) </a:t>
            </a: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Tree>
    <p:extLst>
      <p:ext uri="{BB962C8B-B14F-4D97-AF65-F5344CB8AC3E}">
        <p14:creationId xmlns:p14="http://schemas.microsoft.com/office/powerpoint/2010/main" val="3610652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150000"/>
              </a:lnSpc>
            </a:pPr>
            <a:r>
              <a:rPr lang="tr-TR" sz="2000" dirty="0" smtClean="0">
                <a:solidFill>
                  <a:srgbClr val="0000FF"/>
                </a:solidFill>
              </a:rPr>
              <a:t>Avustralya Sağlık Bakanlığı Veri Sözlüğü</a:t>
            </a:r>
          </a:p>
          <a:p>
            <a:pPr>
              <a:lnSpc>
                <a:spcPct val="150000"/>
              </a:lnSpc>
            </a:pPr>
            <a:r>
              <a:rPr lang="tr-TR" sz="2000" dirty="0" smtClean="0">
                <a:solidFill>
                  <a:srgbClr val="0000FF"/>
                </a:solidFill>
              </a:rPr>
              <a:t>Yeni Zelanda Sağlık </a:t>
            </a:r>
            <a:r>
              <a:rPr lang="tr-TR" sz="2000" dirty="0">
                <a:solidFill>
                  <a:srgbClr val="0000FF"/>
                </a:solidFill>
              </a:rPr>
              <a:t>Bakanlığı Veri Sözlüğü</a:t>
            </a:r>
          </a:p>
          <a:p>
            <a:pPr>
              <a:lnSpc>
                <a:spcPct val="150000"/>
              </a:lnSpc>
            </a:pPr>
            <a:r>
              <a:rPr lang="tr-TR" sz="2000" dirty="0" smtClean="0">
                <a:solidFill>
                  <a:srgbClr val="0000FF"/>
                </a:solidFill>
              </a:rPr>
              <a:t>T.C. Sağlık Bakanlığı Veri Sözlüğü</a:t>
            </a:r>
          </a:p>
          <a:p>
            <a:pPr>
              <a:lnSpc>
                <a:spcPct val="150000"/>
              </a:lnSpc>
            </a:pPr>
            <a:r>
              <a:rPr lang="tr-TR" sz="2000" dirty="0" smtClean="0">
                <a:solidFill>
                  <a:srgbClr val="0000FF"/>
                </a:solidFill>
              </a:rPr>
              <a:t>Birlikte Çalışabilirlik Esasları Rehberi</a:t>
            </a:r>
          </a:p>
          <a:p>
            <a:pPr>
              <a:lnSpc>
                <a:spcPct val="150000"/>
              </a:lnSpc>
            </a:pPr>
            <a:r>
              <a:rPr lang="tr-TR" sz="2000" dirty="0" smtClean="0">
                <a:solidFill>
                  <a:srgbClr val="0000FF"/>
                </a:solidFill>
              </a:rPr>
              <a:t>ISO 11179-4</a:t>
            </a:r>
            <a:endParaRPr lang="tr-TR" sz="2800" dirty="0">
              <a:solidFill>
                <a:srgbClr val="0000FF"/>
              </a:solidFill>
            </a:endParaRPr>
          </a:p>
        </p:txBody>
      </p:sp>
      <p:sp>
        <p:nvSpPr>
          <p:cNvPr id="4" name="Veri Yer Tutucusu 3"/>
          <p:cNvSpPr>
            <a:spLocks noGrp="1"/>
          </p:cNvSpPr>
          <p:nvPr>
            <p:ph type="dt" sz="half" idx="10"/>
          </p:nvPr>
        </p:nvSpPr>
        <p:spPr/>
        <p:txBody>
          <a:bodyPr/>
          <a:lstStyle/>
          <a:p>
            <a:pPr>
              <a:defRPr/>
            </a:pPr>
            <a:fld id="{A9A87FB3-1F00-4011-A1C3-DAFCED4004D9}" type="datetime1">
              <a:rPr lang="tr-TR" smtClean="0"/>
              <a:t>09.09.2015</a:t>
            </a:fld>
            <a:endParaRPr lang="tr-TR"/>
          </a:p>
        </p:txBody>
      </p:sp>
      <p:sp>
        <p:nvSpPr>
          <p:cNvPr id="5" name="Slayt Numarası Yer Tutucusu 4"/>
          <p:cNvSpPr>
            <a:spLocks noGrp="1"/>
          </p:cNvSpPr>
          <p:nvPr>
            <p:ph type="sldNum" sz="quarter" idx="12"/>
          </p:nvPr>
        </p:nvSpPr>
        <p:spPr/>
        <p:txBody>
          <a:bodyPr/>
          <a:lstStyle/>
          <a:p>
            <a:endParaRPr lang="tr-TR" altLang="tr-TR" dirty="0"/>
          </a:p>
        </p:txBody>
      </p:sp>
      <p:sp>
        <p:nvSpPr>
          <p:cNvPr id="6" name="Başlık 1"/>
          <p:cNvSpPr>
            <a:spLocks noGrp="1"/>
          </p:cNvSpPr>
          <p:nvPr>
            <p:ph type="title"/>
          </p:nvPr>
        </p:nvSpPr>
        <p:spPr>
          <a:xfrm>
            <a:off x="971600" y="260648"/>
            <a:ext cx="7072139" cy="553072"/>
          </a:xfrm>
        </p:spPr>
        <p:txBody>
          <a:bodyPr/>
          <a:lstStyle/>
          <a:p>
            <a:r>
              <a:rPr lang="tr-TR" sz="2400" dirty="0"/>
              <a:t>VERİ SÖZLÜĞÜ OLUŞTURMA ÇALIŞMALARI</a:t>
            </a:r>
            <a:r>
              <a:rPr lang="tr-TR" dirty="0"/>
              <a:t/>
            </a:r>
            <a:br>
              <a:rPr lang="tr-TR" dirty="0"/>
            </a:br>
            <a:endParaRPr lang="tr-TR" dirty="0"/>
          </a:p>
        </p:txBody>
      </p:sp>
      <p:pic>
        <p:nvPicPr>
          <p:cNvPr id="7" name="Resim 7">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92" y="3645024"/>
            <a:ext cx="1800200" cy="2545568"/>
          </a:xfrm>
          <a:prstGeom prst="rect">
            <a:avLst/>
          </a:prstGeom>
        </p:spPr>
      </p:pic>
      <p:pic>
        <p:nvPicPr>
          <p:cNvPr id="8" name="Resim 8">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3" y="3645689"/>
            <a:ext cx="1728167" cy="2544903"/>
          </a:xfrm>
          <a:prstGeom prst="rect">
            <a:avLst/>
          </a:prstGeom>
        </p:spPr>
      </p:pic>
      <p:sp>
        <p:nvSpPr>
          <p:cNvPr id="9" name="Dikdörtgen 6"/>
          <p:cNvSpPr/>
          <p:nvPr/>
        </p:nvSpPr>
        <p:spPr>
          <a:xfrm>
            <a:off x="6505566" y="1673513"/>
            <a:ext cx="2458922" cy="1323439"/>
          </a:xfrm>
          <a:prstGeom prst="rect">
            <a:avLst/>
          </a:prstGeom>
        </p:spPr>
        <p:txBody>
          <a:bodyPr wrap="square">
            <a:spAutoFit/>
          </a:bodyPr>
          <a:lstStyle/>
          <a:p>
            <a:pPr marL="92075" algn="ctr">
              <a:buClr>
                <a:srgbClr val="FF0000"/>
              </a:buClr>
            </a:pPr>
            <a:r>
              <a:rPr lang="tr-TR" sz="2000" b="1" dirty="0" smtClean="0">
                <a:solidFill>
                  <a:srgbClr val="FF0000"/>
                </a:solidFill>
              </a:rPr>
              <a:t>Orman </a:t>
            </a:r>
            <a:r>
              <a:rPr lang="tr-TR" sz="2000" b="1" dirty="0">
                <a:solidFill>
                  <a:srgbClr val="FF0000"/>
                </a:solidFill>
              </a:rPr>
              <a:t>ve Su İşleri Bakanlığı Veri Sözlüğü </a:t>
            </a:r>
            <a:r>
              <a:rPr lang="tr-TR" sz="2000" b="1" dirty="0" smtClean="0">
                <a:solidFill>
                  <a:srgbClr val="FF0000"/>
                </a:solidFill>
              </a:rPr>
              <a:t>Kılavuzu</a:t>
            </a:r>
            <a:endParaRPr lang="tr-TR" sz="2000" b="1" i="1" dirty="0" smtClean="0">
              <a:solidFill>
                <a:srgbClr val="0000FF"/>
              </a:solidFill>
            </a:endParaRPr>
          </a:p>
        </p:txBody>
      </p:sp>
      <p:sp>
        <p:nvSpPr>
          <p:cNvPr id="10" name="Sağ Ok 9"/>
          <p:cNvSpPr/>
          <p:nvPr/>
        </p:nvSpPr>
        <p:spPr>
          <a:xfrm>
            <a:off x="6254806" y="2163270"/>
            <a:ext cx="333418" cy="32962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Köşeli Ayraç 10"/>
          <p:cNvSpPr/>
          <p:nvPr/>
        </p:nvSpPr>
        <p:spPr>
          <a:xfrm>
            <a:off x="5724128" y="1222592"/>
            <a:ext cx="319782" cy="2134400"/>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843142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_SUNU 16 Ocak 2013">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B2D277B605B0CB4088AD70BB203A4828" ma:contentTypeVersion="1" ma:contentTypeDescription="Yeni belge oluşturun." ma:contentTypeScope="" ma:versionID="727430d5504c22f083996fa581a1c735">
  <xsd:schema xmlns:xsd="http://www.w3.org/2001/XMLSchema" xmlns:xs="http://www.w3.org/2001/XMLSchema" xmlns:p="http://schemas.microsoft.com/office/2006/metadata/properties" targetNamespace="http://schemas.microsoft.com/office/2006/metadata/properties" ma:root="true" ma:fieldsID="76ddd05f9fd47d6de83121fc7a97ab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564F1E-BC14-417E-A523-9061255B57E9}"/>
</file>

<file path=customXml/itemProps2.xml><?xml version="1.0" encoding="utf-8"?>
<ds:datastoreItem xmlns:ds="http://schemas.openxmlformats.org/officeDocument/2006/customXml" ds:itemID="{868004B7-32E6-4DB6-926B-FB256AA449C8}"/>
</file>

<file path=customXml/itemProps3.xml><?xml version="1.0" encoding="utf-8"?>
<ds:datastoreItem xmlns:ds="http://schemas.openxmlformats.org/officeDocument/2006/customXml" ds:itemID="{A2F426FE-9513-4873-8DCE-F9555732FC88}"/>
</file>

<file path=docProps/app.xml><?xml version="1.0" encoding="utf-8"?>
<Properties xmlns="http://schemas.openxmlformats.org/officeDocument/2006/extended-properties" xmlns:vt="http://schemas.openxmlformats.org/officeDocument/2006/docPropsVTypes">
  <Template/>
  <TotalTime>17872</TotalTime>
  <Words>1281</Words>
  <Application>Microsoft Office PowerPoint</Application>
  <PresentationFormat>Ekran Gösterisi (4:3)</PresentationFormat>
  <Paragraphs>292</Paragraphs>
  <Slides>34</Slides>
  <Notes>14</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34</vt:i4>
      </vt:variant>
    </vt:vector>
  </HeadingPairs>
  <TitlesOfParts>
    <vt:vector size="41" baseType="lpstr">
      <vt:lpstr>Arial</vt:lpstr>
      <vt:lpstr>Calibri</vt:lpstr>
      <vt:lpstr>Times New Roman</vt:lpstr>
      <vt:lpstr>Verdana</vt:lpstr>
      <vt:lpstr>Wingdings</vt:lpstr>
      <vt:lpstr>Ofis Teması</vt:lpstr>
      <vt:lpstr>_SUNU 16 Ocak 2013</vt:lpstr>
      <vt:lpstr>PowerPoint Sunusu</vt:lpstr>
      <vt:lpstr>PowerPoint Sunusu</vt:lpstr>
      <vt:lpstr>Veri Sözlüğü</vt:lpstr>
      <vt:lpstr>Veri Sözlüğü</vt:lpstr>
      <vt:lpstr>Veri Sözlüğü Sistematiği</vt:lpstr>
      <vt:lpstr>Veri Sözlüğü Sistematiği</vt:lpstr>
      <vt:lpstr>Veri Sözlüğü Sistematiği</vt:lpstr>
      <vt:lpstr>Veri Sözlüğü Sistematiği</vt:lpstr>
      <vt:lpstr>VERİ SÖZLÜĞÜ OLUŞTURMA ÇALIŞMALARI </vt:lpstr>
      <vt:lpstr>VERİ SÖZLÜĞÜ OLUŞTURMA ÇALIŞMALARI </vt:lpstr>
      <vt:lpstr>VERİ SÖZLÜĞÜ OLUŞTURMA ÇALIŞMALARI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Temel metaveri tanım ve kavramları </vt:lpstr>
      <vt:lpstr>PowerPoint Sunusu</vt:lpstr>
      <vt:lpstr>Metaveri Standartları</vt:lpstr>
      <vt:lpstr>Metaveri Standartları</vt:lpstr>
      <vt:lpstr>PowerPoint Sunusu</vt:lpstr>
      <vt:lpstr>PowerPoint Sunusu</vt:lpstr>
      <vt:lpstr>Metaveri Standartları</vt:lpstr>
      <vt:lpstr>Birimlerde Yapılacak Çalışmalar</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İ.Hakan AYTAÇ</dc:creator>
  <cp:lastModifiedBy>Administrator</cp:lastModifiedBy>
  <cp:revision>1757</cp:revision>
  <dcterms:created xsi:type="dcterms:W3CDTF">2011-12-28T16:03:59Z</dcterms:created>
  <dcterms:modified xsi:type="dcterms:W3CDTF">2015-09-09T12:43:03Z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0x010100B2D277B605B0CB4088AD70BB203A4828</vt:lpwstr>
  </property>
</Properties>
</file>