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5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443" r:id="rId2"/>
    <p:sldId id="444" r:id="rId3"/>
    <p:sldId id="439" r:id="rId4"/>
    <p:sldId id="440" r:id="rId5"/>
    <p:sldId id="457" r:id="rId6"/>
    <p:sldId id="448" r:id="rId7"/>
    <p:sldId id="453" r:id="rId8"/>
    <p:sldId id="454" r:id="rId9"/>
    <p:sldId id="455" r:id="rId10"/>
    <p:sldId id="450" r:id="rId11"/>
    <p:sldId id="458" r:id="rId12"/>
    <p:sldId id="449" r:id="rId13"/>
    <p:sldId id="452" r:id="rId14"/>
    <p:sldId id="459" r:id="rId15"/>
    <p:sldId id="451" r:id="rId16"/>
    <p:sldId id="456" r:id="rId17"/>
    <p:sldId id="446" r:id="rId18"/>
    <p:sldId id="447" r:id="rId19"/>
    <p:sldId id="438" r:id="rId20"/>
    <p:sldId id="441" r:id="rId21"/>
    <p:sldId id="442" r:id="rId2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8C80E4"/>
    <a:srgbClr val="FF99FF"/>
    <a:srgbClr val="DD9401"/>
    <a:srgbClr val="FFFFFF"/>
    <a:srgbClr val="DE6400"/>
    <a:srgbClr val="009E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ema Uygulanmış Stil 1 - Vurgu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ema Uygulanmış Stil 1 - Vurgu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ema Uygulanmış Stil 1 - Vurgu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ema Uygulanmış Stil 1 - Vurgu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ema Uygulanmış Stil 1 - Vurgu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Açık Stil 1 - Vurgu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Açık Stil 3 - Vurgu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Açık Stil 3 - Vurgu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Açık Stil 3 - Vurgu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Açık Stil 3 - Vurgu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Açık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Orta Stil 1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Orta Stil 1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Orta Stil 1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Orta Stil 4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25E5076-3810-47DD-B79F-674D7AD40C01}" styleName="Koyu Stil 1 - Vurgu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06799F8-075E-4A3A-A7F6-7FBC6576F1A4}" styleName="Tema Uygulanmış Stil 2 - Vurgu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ema Uygulanmış Stil 2 - Vurgu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ema Uygulanmış Stil 2 - Vurgu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ema Uygulanmış Stil 2 - Vurgu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E171933-4619-4E11-9A3F-F7608DF75F80}" styleName="Orta Stil 1 - Vurgu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Orta Stil 1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Orta Stil 1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Orta Stil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43" autoAdjust="0"/>
    <p:restoredTop sz="82007" autoAdjust="0"/>
  </p:normalViewPr>
  <p:slideViewPr>
    <p:cSldViewPr snapToGrid="0">
      <p:cViewPr varScale="1">
        <p:scale>
          <a:sx n="94" d="100"/>
          <a:sy n="94" d="100"/>
        </p:scale>
        <p:origin x="1110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835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2E773C-46DA-437D-ACB2-212376C6BF2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42F0503-ED26-4442-918E-5D99C85453BC}">
      <dgm:prSet phldrT="[Metin]" custT="1"/>
      <dgm:spPr/>
      <dgm:t>
        <a:bodyPr/>
        <a:lstStyle/>
        <a:p>
          <a:r>
            <a:rPr lang="tr-TR" sz="2200" dirty="0" smtClean="0"/>
            <a:t>Merkez Birimlerde</a:t>
          </a:r>
          <a:endParaRPr lang="tr-TR" sz="2200" dirty="0"/>
        </a:p>
      </dgm:t>
    </dgm:pt>
    <dgm:pt modelId="{C441BA4F-C016-475E-9325-8EFB2E5B0A5E}" type="parTrans" cxnId="{59BF10A6-96EC-4325-921F-811DCC36B884}">
      <dgm:prSet/>
      <dgm:spPr/>
      <dgm:t>
        <a:bodyPr/>
        <a:lstStyle/>
        <a:p>
          <a:endParaRPr lang="tr-TR"/>
        </a:p>
      </dgm:t>
    </dgm:pt>
    <dgm:pt modelId="{8610692C-7F25-4EC4-9C24-9080D2DCFE07}" type="sibTrans" cxnId="{59BF10A6-96EC-4325-921F-811DCC36B884}">
      <dgm:prSet/>
      <dgm:spPr/>
      <dgm:t>
        <a:bodyPr/>
        <a:lstStyle/>
        <a:p>
          <a:endParaRPr lang="tr-TR"/>
        </a:p>
      </dgm:t>
    </dgm:pt>
    <dgm:pt modelId="{70DB5F6C-B284-474B-9F9F-F24886C47A79}">
      <dgm:prSet phldrT="[Metin]" custT="1"/>
      <dgm:spPr/>
      <dgm:t>
        <a:bodyPr/>
        <a:lstStyle/>
        <a:p>
          <a:pPr algn="ctr"/>
          <a:r>
            <a:rPr lang="tr-TR" sz="2200" dirty="0" smtClean="0"/>
            <a:t>378</a:t>
          </a:r>
          <a:endParaRPr lang="tr-TR" sz="2200" dirty="0"/>
        </a:p>
      </dgm:t>
    </dgm:pt>
    <dgm:pt modelId="{DF3205C6-3C3B-43DC-886A-507C7840EFCC}" type="parTrans" cxnId="{F0FC8F9B-D772-4D86-8F4D-77FD5DA09220}">
      <dgm:prSet/>
      <dgm:spPr/>
      <dgm:t>
        <a:bodyPr/>
        <a:lstStyle/>
        <a:p>
          <a:endParaRPr lang="tr-TR"/>
        </a:p>
      </dgm:t>
    </dgm:pt>
    <dgm:pt modelId="{A83EB123-6F1A-4B2F-BEA4-EFFE4DC01992}" type="sibTrans" cxnId="{F0FC8F9B-D772-4D86-8F4D-77FD5DA09220}">
      <dgm:prSet/>
      <dgm:spPr/>
      <dgm:t>
        <a:bodyPr/>
        <a:lstStyle/>
        <a:p>
          <a:endParaRPr lang="tr-TR"/>
        </a:p>
      </dgm:t>
    </dgm:pt>
    <dgm:pt modelId="{77798393-D94D-4141-BD87-B9C75D9AC0D0}">
      <dgm:prSet phldrT="[Metin]" custT="1"/>
      <dgm:spPr/>
      <dgm:t>
        <a:bodyPr/>
        <a:lstStyle/>
        <a:p>
          <a:r>
            <a:rPr lang="tr-TR" sz="2200" dirty="0" smtClean="0"/>
            <a:t>Merkeze Bağlı Taşra Birimlerinde</a:t>
          </a:r>
          <a:endParaRPr lang="tr-TR" sz="2200" dirty="0"/>
        </a:p>
      </dgm:t>
    </dgm:pt>
    <dgm:pt modelId="{0416008F-8FC3-4659-9232-E297E2F5DFB7}" type="parTrans" cxnId="{2A24F9EF-0686-498A-8009-35B0E37C9420}">
      <dgm:prSet/>
      <dgm:spPr/>
      <dgm:t>
        <a:bodyPr/>
        <a:lstStyle/>
        <a:p>
          <a:endParaRPr lang="tr-TR"/>
        </a:p>
      </dgm:t>
    </dgm:pt>
    <dgm:pt modelId="{56F26F9E-D72F-4866-8BF7-57DB33B7B3E0}" type="sibTrans" cxnId="{2A24F9EF-0686-498A-8009-35B0E37C9420}">
      <dgm:prSet/>
      <dgm:spPr/>
      <dgm:t>
        <a:bodyPr/>
        <a:lstStyle/>
        <a:p>
          <a:endParaRPr lang="tr-TR"/>
        </a:p>
      </dgm:t>
    </dgm:pt>
    <dgm:pt modelId="{7F196D2F-0BE1-4894-B0F9-15115603DD37}">
      <dgm:prSet phldrT="[Metin]" custT="1"/>
      <dgm:spPr/>
      <dgm:t>
        <a:bodyPr/>
        <a:lstStyle/>
        <a:p>
          <a:pPr algn="ctr"/>
          <a:r>
            <a:rPr lang="tr-TR" sz="2200" dirty="0" smtClean="0"/>
            <a:t>3219</a:t>
          </a:r>
          <a:endParaRPr lang="tr-TR" sz="2200" dirty="0"/>
        </a:p>
      </dgm:t>
    </dgm:pt>
    <dgm:pt modelId="{9AF27B1D-E3B7-4AD0-A83D-5B948349400A}" type="parTrans" cxnId="{8C78A560-3676-4307-AE79-873809DE7D20}">
      <dgm:prSet/>
      <dgm:spPr/>
      <dgm:t>
        <a:bodyPr/>
        <a:lstStyle/>
        <a:p>
          <a:endParaRPr lang="tr-TR"/>
        </a:p>
      </dgm:t>
    </dgm:pt>
    <dgm:pt modelId="{CEF1CB56-18FA-4FF0-A5C5-B90C5354F1BB}" type="sibTrans" cxnId="{8C78A560-3676-4307-AE79-873809DE7D20}">
      <dgm:prSet/>
      <dgm:spPr/>
      <dgm:t>
        <a:bodyPr/>
        <a:lstStyle/>
        <a:p>
          <a:endParaRPr lang="tr-TR"/>
        </a:p>
      </dgm:t>
    </dgm:pt>
    <dgm:pt modelId="{96EA043A-F359-4E5F-AB7D-EC727401FA40}">
      <dgm:prSet phldrT="[Metin]" custT="1"/>
      <dgm:spPr/>
      <dgm:t>
        <a:bodyPr/>
        <a:lstStyle/>
        <a:p>
          <a:r>
            <a:rPr lang="tr-TR" sz="2200" dirty="0" smtClean="0"/>
            <a:t>İl Müdürlüklerinde</a:t>
          </a:r>
          <a:endParaRPr lang="tr-TR" sz="2200" dirty="0"/>
        </a:p>
      </dgm:t>
    </dgm:pt>
    <dgm:pt modelId="{7F0A46F1-8B31-4949-AB01-83F66E9F5445}" type="parTrans" cxnId="{162ADB89-8E76-4889-B692-7245C2CB8293}">
      <dgm:prSet/>
      <dgm:spPr/>
      <dgm:t>
        <a:bodyPr/>
        <a:lstStyle/>
        <a:p>
          <a:endParaRPr lang="tr-TR"/>
        </a:p>
      </dgm:t>
    </dgm:pt>
    <dgm:pt modelId="{44FE3D67-E1A8-4C5B-AE28-4C141532721C}" type="sibTrans" cxnId="{162ADB89-8E76-4889-B692-7245C2CB8293}">
      <dgm:prSet/>
      <dgm:spPr/>
      <dgm:t>
        <a:bodyPr/>
        <a:lstStyle/>
        <a:p>
          <a:endParaRPr lang="tr-TR"/>
        </a:p>
      </dgm:t>
    </dgm:pt>
    <dgm:pt modelId="{4E515D67-3F00-478A-9CFE-4B9497E88AEC}">
      <dgm:prSet phldrT="[Metin]" custT="1"/>
      <dgm:spPr/>
      <dgm:t>
        <a:bodyPr/>
        <a:lstStyle/>
        <a:p>
          <a:pPr algn="ctr"/>
          <a:r>
            <a:rPr lang="tr-TR" sz="2200" dirty="0" smtClean="0"/>
            <a:t>1563</a:t>
          </a:r>
          <a:endParaRPr lang="tr-TR" sz="2200" dirty="0"/>
        </a:p>
      </dgm:t>
    </dgm:pt>
    <dgm:pt modelId="{F64DA0CF-3FDE-4880-8C0C-E923F7843562}" type="parTrans" cxnId="{51746648-4A8B-4289-84EC-28FD4F703AE8}">
      <dgm:prSet/>
      <dgm:spPr/>
      <dgm:t>
        <a:bodyPr/>
        <a:lstStyle/>
        <a:p>
          <a:endParaRPr lang="tr-TR"/>
        </a:p>
      </dgm:t>
    </dgm:pt>
    <dgm:pt modelId="{A3DFAC3B-22B9-4A42-AA27-51E39513AA13}" type="sibTrans" cxnId="{51746648-4A8B-4289-84EC-28FD4F703AE8}">
      <dgm:prSet/>
      <dgm:spPr/>
      <dgm:t>
        <a:bodyPr/>
        <a:lstStyle/>
        <a:p>
          <a:endParaRPr lang="tr-TR"/>
        </a:p>
      </dgm:t>
    </dgm:pt>
    <dgm:pt modelId="{4855E477-13A3-4121-B8BA-E70802E6ED1B}">
      <dgm:prSet custT="1"/>
      <dgm:spPr/>
      <dgm:t>
        <a:bodyPr/>
        <a:lstStyle/>
        <a:p>
          <a:r>
            <a:rPr lang="tr-TR" sz="2200" dirty="0" smtClean="0"/>
            <a:t>Toplam</a:t>
          </a:r>
          <a:endParaRPr lang="tr-TR" sz="2200" dirty="0"/>
        </a:p>
      </dgm:t>
    </dgm:pt>
    <dgm:pt modelId="{C5B8613D-756D-4C5E-B985-C5A0D853DEF7}" type="parTrans" cxnId="{085192F9-AA0F-4861-8660-89B0FC14EBF6}">
      <dgm:prSet/>
      <dgm:spPr/>
      <dgm:t>
        <a:bodyPr/>
        <a:lstStyle/>
        <a:p>
          <a:endParaRPr lang="tr-TR"/>
        </a:p>
      </dgm:t>
    </dgm:pt>
    <dgm:pt modelId="{9D1197F9-AEFB-40ED-A488-EDDAF3471681}" type="sibTrans" cxnId="{085192F9-AA0F-4861-8660-89B0FC14EBF6}">
      <dgm:prSet/>
      <dgm:spPr/>
      <dgm:t>
        <a:bodyPr/>
        <a:lstStyle/>
        <a:p>
          <a:endParaRPr lang="tr-TR"/>
        </a:p>
      </dgm:t>
    </dgm:pt>
    <dgm:pt modelId="{0297276B-DF70-493F-846B-D76FAB491138}">
      <dgm:prSet custT="1"/>
      <dgm:spPr/>
      <dgm:t>
        <a:bodyPr/>
        <a:lstStyle/>
        <a:p>
          <a:pPr algn="ctr"/>
          <a:r>
            <a:rPr lang="tr-TR" sz="2200" dirty="0" smtClean="0"/>
            <a:t>5160</a:t>
          </a:r>
          <a:endParaRPr lang="tr-TR" sz="2200" dirty="0"/>
        </a:p>
      </dgm:t>
    </dgm:pt>
    <dgm:pt modelId="{40DC5AF8-0F6D-4FE7-BB7C-87E96E9A10A0}" type="parTrans" cxnId="{84A0E5EE-6AB9-49F8-AC3B-972EE1118CDB}">
      <dgm:prSet/>
      <dgm:spPr/>
      <dgm:t>
        <a:bodyPr/>
        <a:lstStyle/>
        <a:p>
          <a:endParaRPr lang="tr-TR"/>
        </a:p>
      </dgm:t>
    </dgm:pt>
    <dgm:pt modelId="{D59AA4CF-3ADA-4871-9270-6931A2C55EA9}" type="sibTrans" cxnId="{84A0E5EE-6AB9-49F8-AC3B-972EE1118CDB}">
      <dgm:prSet/>
      <dgm:spPr/>
      <dgm:t>
        <a:bodyPr/>
        <a:lstStyle/>
        <a:p>
          <a:endParaRPr lang="tr-TR"/>
        </a:p>
      </dgm:t>
    </dgm:pt>
    <dgm:pt modelId="{52E1694A-77FD-40AC-B078-DBFF60CE388E}" type="pres">
      <dgm:prSet presAssocID="{C12E773C-46DA-437D-ACB2-212376C6BF2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8D99260-DC0A-4CDF-ABD4-D11370D38315}" type="pres">
      <dgm:prSet presAssocID="{B42F0503-ED26-4442-918E-5D99C85453BC}" presName="composite" presStyleCnt="0"/>
      <dgm:spPr/>
    </dgm:pt>
    <dgm:pt modelId="{B263A6C3-EB08-4B52-8DEC-55EDBDD83B93}" type="pres">
      <dgm:prSet presAssocID="{B42F0503-ED26-4442-918E-5D99C85453BC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81757D5-4FBE-48D7-AB88-C062B5F0653C}" type="pres">
      <dgm:prSet presAssocID="{B42F0503-ED26-4442-918E-5D99C85453BC}" presName="desTx" presStyleLbl="alignAccFollowNode1" presStyleIdx="0" presStyleCnt="4" custScaleY="58847" custLinFactNeighborY="-2002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9494230-BE0A-419A-AFE0-E20F2CC4CFDA}" type="pres">
      <dgm:prSet presAssocID="{8610692C-7F25-4EC4-9C24-9080D2DCFE07}" presName="space" presStyleCnt="0"/>
      <dgm:spPr/>
    </dgm:pt>
    <dgm:pt modelId="{785B7B7A-8D96-4388-AC4D-BB44F9111F19}" type="pres">
      <dgm:prSet presAssocID="{77798393-D94D-4141-BD87-B9C75D9AC0D0}" presName="composite" presStyleCnt="0"/>
      <dgm:spPr/>
    </dgm:pt>
    <dgm:pt modelId="{03D962C6-4F39-4B74-9FEB-CDA2304D1F58}" type="pres">
      <dgm:prSet presAssocID="{77798393-D94D-4141-BD87-B9C75D9AC0D0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005F514-1969-4DB0-8340-CF8BB9B5AEA0}" type="pres">
      <dgm:prSet presAssocID="{77798393-D94D-4141-BD87-B9C75D9AC0D0}" presName="desTx" presStyleLbl="alignAccFollowNode1" presStyleIdx="1" presStyleCnt="4" custScaleY="58847" custLinFactNeighborY="-2002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4FE80DC-4EFD-4688-AE70-A759CE865B5B}" type="pres">
      <dgm:prSet presAssocID="{56F26F9E-D72F-4866-8BF7-57DB33B7B3E0}" presName="space" presStyleCnt="0"/>
      <dgm:spPr/>
    </dgm:pt>
    <dgm:pt modelId="{B4E4BE20-4F9E-4FC2-9A0C-39BBA81C1D6E}" type="pres">
      <dgm:prSet presAssocID="{96EA043A-F359-4E5F-AB7D-EC727401FA40}" presName="composite" presStyleCnt="0"/>
      <dgm:spPr/>
    </dgm:pt>
    <dgm:pt modelId="{3682FC4E-83DC-499D-91DC-3D5D22C2192F}" type="pres">
      <dgm:prSet presAssocID="{96EA043A-F359-4E5F-AB7D-EC727401FA40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F81AA3C-F39F-4775-B1C6-C4B4ADB984F6}" type="pres">
      <dgm:prSet presAssocID="{96EA043A-F359-4E5F-AB7D-EC727401FA40}" presName="desTx" presStyleLbl="alignAccFollowNode1" presStyleIdx="2" presStyleCnt="4" custScaleY="58847" custLinFactNeighborY="-2002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D71FB4E-155F-4D47-B297-69EC53EAEC94}" type="pres">
      <dgm:prSet presAssocID="{44FE3D67-E1A8-4C5B-AE28-4C141532721C}" presName="space" presStyleCnt="0"/>
      <dgm:spPr/>
    </dgm:pt>
    <dgm:pt modelId="{4741762E-968C-46AD-AD66-3A86F60DF469}" type="pres">
      <dgm:prSet presAssocID="{4855E477-13A3-4121-B8BA-E70802E6ED1B}" presName="composite" presStyleCnt="0"/>
      <dgm:spPr/>
    </dgm:pt>
    <dgm:pt modelId="{BC09E08B-3F66-4D28-BC16-79E09EE2A95C}" type="pres">
      <dgm:prSet presAssocID="{4855E477-13A3-4121-B8BA-E70802E6ED1B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F9AC7F3-0B2E-4C6E-8209-52FBDD78165B}" type="pres">
      <dgm:prSet presAssocID="{4855E477-13A3-4121-B8BA-E70802E6ED1B}" presName="desTx" presStyleLbl="alignAccFollowNode1" presStyleIdx="3" presStyleCnt="4" custScaleY="58847" custLinFactNeighborY="-2002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7ECD24F-9333-41A3-9D46-131FFD94BAEE}" type="presOf" srcId="{70DB5F6C-B284-474B-9F9F-F24886C47A79}" destId="{581757D5-4FBE-48D7-AB88-C062B5F0653C}" srcOrd="0" destOrd="0" presId="urn:microsoft.com/office/officeart/2005/8/layout/hList1"/>
    <dgm:cxn modelId="{085192F9-AA0F-4861-8660-89B0FC14EBF6}" srcId="{C12E773C-46DA-437D-ACB2-212376C6BF22}" destId="{4855E477-13A3-4121-B8BA-E70802E6ED1B}" srcOrd="3" destOrd="0" parTransId="{C5B8613D-756D-4C5E-B985-C5A0D853DEF7}" sibTransId="{9D1197F9-AEFB-40ED-A488-EDDAF3471681}"/>
    <dgm:cxn modelId="{E8009C40-C969-4A85-BE03-6704BBD8622D}" type="presOf" srcId="{B42F0503-ED26-4442-918E-5D99C85453BC}" destId="{B263A6C3-EB08-4B52-8DEC-55EDBDD83B93}" srcOrd="0" destOrd="0" presId="urn:microsoft.com/office/officeart/2005/8/layout/hList1"/>
    <dgm:cxn modelId="{84A0E5EE-6AB9-49F8-AC3B-972EE1118CDB}" srcId="{4855E477-13A3-4121-B8BA-E70802E6ED1B}" destId="{0297276B-DF70-493F-846B-D76FAB491138}" srcOrd="0" destOrd="0" parTransId="{40DC5AF8-0F6D-4FE7-BB7C-87E96E9A10A0}" sibTransId="{D59AA4CF-3ADA-4871-9270-6931A2C55EA9}"/>
    <dgm:cxn modelId="{BF1DBEAB-E90E-4650-8A51-3F8E4AC6147D}" type="presOf" srcId="{77798393-D94D-4141-BD87-B9C75D9AC0D0}" destId="{03D962C6-4F39-4B74-9FEB-CDA2304D1F58}" srcOrd="0" destOrd="0" presId="urn:microsoft.com/office/officeart/2005/8/layout/hList1"/>
    <dgm:cxn modelId="{59BF10A6-96EC-4325-921F-811DCC36B884}" srcId="{C12E773C-46DA-437D-ACB2-212376C6BF22}" destId="{B42F0503-ED26-4442-918E-5D99C85453BC}" srcOrd="0" destOrd="0" parTransId="{C441BA4F-C016-475E-9325-8EFB2E5B0A5E}" sibTransId="{8610692C-7F25-4EC4-9C24-9080D2DCFE07}"/>
    <dgm:cxn modelId="{C88467B3-7B7E-4205-AF75-19FBD12B5FD8}" type="presOf" srcId="{4E515D67-3F00-478A-9CFE-4B9497E88AEC}" destId="{2F81AA3C-F39F-4775-B1C6-C4B4ADB984F6}" srcOrd="0" destOrd="0" presId="urn:microsoft.com/office/officeart/2005/8/layout/hList1"/>
    <dgm:cxn modelId="{E137336E-1029-4A6A-84D8-B06E63BFD85F}" type="presOf" srcId="{C12E773C-46DA-437D-ACB2-212376C6BF22}" destId="{52E1694A-77FD-40AC-B078-DBFF60CE388E}" srcOrd="0" destOrd="0" presId="urn:microsoft.com/office/officeart/2005/8/layout/hList1"/>
    <dgm:cxn modelId="{2A24F9EF-0686-498A-8009-35B0E37C9420}" srcId="{C12E773C-46DA-437D-ACB2-212376C6BF22}" destId="{77798393-D94D-4141-BD87-B9C75D9AC0D0}" srcOrd="1" destOrd="0" parTransId="{0416008F-8FC3-4659-9232-E297E2F5DFB7}" sibTransId="{56F26F9E-D72F-4866-8BF7-57DB33B7B3E0}"/>
    <dgm:cxn modelId="{5BFAEE0F-F09E-46B6-9F98-8ABBB2094180}" type="presOf" srcId="{96EA043A-F359-4E5F-AB7D-EC727401FA40}" destId="{3682FC4E-83DC-499D-91DC-3D5D22C2192F}" srcOrd="0" destOrd="0" presId="urn:microsoft.com/office/officeart/2005/8/layout/hList1"/>
    <dgm:cxn modelId="{51746648-4A8B-4289-84EC-28FD4F703AE8}" srcId="{96EA043A-F359-4E5F-AB7D-EC727401FA40}" destId="{4E515D67-3F00-478A-9CFE-4B9497E88AEC}" srcOrd="0" destOrd="0" parTransId="{F64DA0CF-3FDE-4880-8C0C-E923F7843562}" sibTransId="{A3DFAC3B-22B9-4A42-AA27-51E39513AA13}"/>
    <dgm:cxn modelId="{34BC16FC-7463-48E9-8F83-107B5A6792CB}" type="presOf" srcId="{0297276B-DF70-493F-846B-D76FAB491138}" destId="{FF9AC7F3-0B2E-4C6E-8209-52FBDD78165B}" srcOrd="0" destOrd="0" presId="urn:microsoft.com/office/officeart/2005/8/layout/hList1"/>
    <dgm:cxn modelId="{8C78A560-3676-4307-AE79-873809DE7D20}" srcId="{77798393-D94D-4141-BD87-B9C75D9AC0D0}" destId="{7F196D2F-0BE1-4894-B0F9-15115603DD37}" srcOrd="0" destOrd="0" parTransId="{9AF27B1D-E3B7-4AD0-A83D-5B948349400A}" sibTransId="{CEF1CB56-18FA-4FF0-A5C5-B90C5354F1BB}"/>
    <dgm:cxn modelId="{F0FC8F9B-D772-4D86-8F4D-77FD5DA09220}" srcId="{B42F0503-ED26-4442-918E-5D99C85453BC}" destId="{70DB5F6C-B284-474B-9F9F-F24886C47A79}" srcOrd="0" destOrd="0" parTransId="{DF3205C6-3C3B-43DC-886A-507C7840EFCC}" sibTransId="{A83EB123-6F1A-4B2F-BEA4-EFFE4DC01992}"/>
    <dgm:cxn modelId="{162ADB89-8E76-4889-B692-7245C2CB8293}" srcId="{C12E773C-46DA-437D-ACB2-212376C6BF22}" destId="{96EA043A-F359-4E5F-AB7D-EC727401FA40}" srcOrd="2" destOrd="0" parTransId="{7F0A46F1-8B31-4949-AB01-83F66E9F5445}" sibTransId="{44FE3D67-E1A8-4C5B-AE28-4C141532721C}"/>
    <dgm:cxn modelId="{29CC2BF0-FB71-44AA-A78F-3EB461947FBE}" type="presOf" srcId="{7F196D2F-0BE1-4894-B0F9-15115603DD37}" destId="{A005F514-1969-4DB0-8340-CF8BB9B5AEA0}" srcOrd="0" destOrd="0" presId="urn:microsoft.com/office/officeart/2005/8/layout/hList1"/>
    <dgm:cxn modelId="{977A8A5A-5D46-44A0-BC5F-7B8D890EA6FA}" type="presOf" srcId="{4855E477-13A3-4121-B8BA-E70802E6ED1B}" destId="{BC09E08B-3F66-4D28-BC16-79E09EE2A95C}" srcOrd="0" destOrd="0" presId="urn:microsoft.com/office/officeart/2005/8/layout/hList1"/>
    <dgm:cxn modelId="{F701FC01-CD41-47CE-A202-F03458DA54D9}" type="presParOf" srcId="{52E1694A-77FD-40AC-B078-DBFF60CE388E}" destId="{78D99260-DC0A-4CDF-ABD4-D11370D38315}" srcOrd="0" destOrd="0" presId="urn:microsoft.com/office/officeart/2005/8/layout/hList1"/>
    <dgm:cxn modelId="{84B7E47C-DFD6-4157-BCFC-0F1FEE913586}" type="presParOf" srcId="{78D99260-DC0A-4CDF-ABD4-D11370D38315}" destId="{B263A6C3-EB08-4B52-8DEC-55EDBDD83B93}" srcOrd="0" destOrd="0" presId="urn:microsoft.com/office/officeart/2005/8/layout/hList1"/>
    <dgm:cxn modelId="{808765ED-69AF-4F15-A54B-ED399F64CDD7}" type="presParOf" srcId="{78D99260-DC0A-4CDF-ABD4-D11370D38315}" destId="{581757D5-4FBE-48D7-AB88-C062B5F0653C}" srcOrd="1" destOrd="0" presId="urn:microsoft.com/office/officeart/2005/8/layout/hList1"/>
    <dgm:cxn modelId="{14FB522E-57A7-42BA-B23E-D2C42ED459B9}" type="presParOf" srcId="{52E1694A-77FD-40AC-B078-DBFF60CE388E}" destId="{E9494230-BE0A-419A-AFE0-E20F2CC4CFDA}" srcOrd="1" destOrd="0" presId="urn:microsoft.com/office/officeart/2005/8/layout/hList1"/>
    <dgm:cxn modelId="{BA94FC1F-3494-429E-8398-A6C577965892}" type="presParOf" srcId="{52E1694A-77FD-40AC-B078-DBFF60CE388E}" destId="{785B7B7A-8D96-4388-AC4D-BB44F9111F19}" srcOrd="2" destOrd="0" presId="urn:microsoft.com/office/officeart/2005/8/layout/hList1"/>
    <dgm:cxn modelId="{CADFB2E0-F2E2-4325-AB79-921ACD7F1617}" type="presParOf" srcId="{785B7B7A-8D96-4388-AC4D-BB44F9111F19}" destId="{03D962C6-4F39-4B74-9FEB-CDA2304D1F58}" srcOrd="0" destOrd="0" presId="urn:microsoft.com/office/officeart/2005/8/layout/hList1"/>
    <dgm:cxn modelId="{10A0D87F-3EDD-4E92-A8E7-3167F0B798E3}" type="presParOf" srcId="{785B7B7A-8D96-4388-AC4D-BB44F9111F19}" destId="{A005F514-1969-4DB0-8340-CF8BB9B5AEA0}" srcOrd="1" destOrd="0" presId="urn:microsoft.com/office/officeart/2005/8/layout/hList1"/>
    <dgm:cxn modelId="{ECA386AF-8A21-40C6-91A8-F3B77BDB33E7}" type="presParOf" srcId="{52E1694A-77FD-40AC-B078-DBFF60CE388E}" destId="{F4FE80DC-4EFD-4688-AE70-A759CE865B5B}" srcOrd="3" destOrd="0" presId="urn:microsoft.com/office/officeart/2005/8/layout/hList1"/>
    <dgm:cxn modelId="{9FF333CB-0105-4201-99C1-CCC4F12FB62D}" type="presParOf" srcId="{52E1694A-77FD-40AC-B078-DBFF60CE388E}" destId="{B4E4BE20-4F9E-4FC2-9A0C-39BBA81C1D6E}" srcOrd="4" destOrd="0" presId="urn:microsoft.com/office/officeart/2005/8/layout/hList1"/>
    <dgm:cxn modelId="{D4C616A1-7FF0-4DA6-8D58-3E6E661C4C1E}" type="presParOf" srcId="{B4E4BE20-4F9E-4FC2-9A0C-39BBA81C1D6E}" destId="{3682FC4E-83DC-499D-91DC-3D5D22C2192F}" srcOrd="0" destOrd="0" presId="urn:microsoft.com/office/officeart/2005/8/layout/hList1"/>
    <dgm:cxn modelId="{D786FF73-B864-4DFE-A334-375793FDE258}" type="presParOf" srcId="{B4E4BE20-4F9E-4FC2-9A0C-39BBA81C1D6E}" destId="{2F81AA3C-F39F-4775-B1C6-C4B4ADB984F6}" srcOrd="1" destOrd="0" presId="urn:microsoft.com/office/officeart/2005/8/layout/hList1"/>
    <dgm:cxn modelId="{B6719A30-0B08-4B42-A3C1-F51670EF1F27}" type="presParOf" srcId="{52E1694A-77FD-40AC-B078-DBFF60CE388E}" destId="{7D71FB4E-155F-4D47-B297-69EC53EAEC94}" srcOrd="5" destOrd="0" presId="urn:microsoft.com/office/officeart/2005/8/layout/hList1"/>
    <dgm:cxn modelId="{FA6FE644-FE71-49BE-8D7F-F58A7C35BC02}" type="presParOf" srcId="{52E1694A-77FD-40AC-B078-DBFF60CE388E}" destId="{4741762E-968C-46AD-AD66-3A86F60DF469}" srcOrd="6" destOrd="0" presId="urn:microsoft.com/office/officeart/2005/8/layout/hList1"/>
    <dgm:cxn modelId="{69794F75-A077-49CD-B9B8-731196E2B2FA}" type="presParOf" srcId="{4741762E-968C-46AD-AD66-3A86F60DF469}" destId="{BC09E08B-3F66-4D28-BC16-79E09EE2A95C}" srcOrd="0" destOrd="0" presId="urn:microsoft.com/office/officeart/2005/8/layout/hList1"/>
    <dgm:cxn modelId="{DEF935D3-A612-49AE-91E2-658D9EA89E3F}" type="presParOf" srcId="{4741762E-968C-46AD-AD66-3A86F60DF469}" destId="{FF9AC7F3-0B2E-4C6E-8209-52FBDD78165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63A6C3-EB08-4B52-8DEC-55EDBDD83B93}">
      <dsp:nvSpPr>
        <dsp:cNvPr id="0" name=""/>
        <dsp:cNvSpPr/>
      </dsp:nvSpPr>
      <dsp:spPr>
        <a:xfrm>
          <a:off x="4267" y="336674"/>
          <a:ext cx="2566320" cy="10265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/>
            <a:t>Merkez Birimlerde</a:t>
          </a:r>
          <a:endParaRPr lang="tr-TR" sz="2200" kern="1200" dirty="0"/>
        </a:p>
      </dsp:txBody>
      <dsp:txXfrm>
        <a:off x="4267" y="336674"/>
        <a:ext cx="2566320" cy="1026528"/>
      </dsp:txXfrm>
    </dsp:sp>
    <dsp:sp modelId="{581757D5-4FBE-48D7-AB88-C062B5F0653C}">
      <dsp:nvSpPr>
        <dsp:cNvPr id="0" name=""/>
        <dsp:cNvSpPr/>
      </dsp:nvSpPr>
      <dsp:spPr>
        <a:xfrm>
          <a:off x="4267" y="1367264"/>
          <a:ext cx="2566320" cy="4296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ctr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200" kern="1200" dirty="0" smtClean="0"/>
            <a:t>378</a:t>
          </a:r>
          <a:endParaRPr lang="tr-TR" sz="2200" kern="1200" dirty="0"/>
        </a:p>
      </dsp:txBody>
      <dsp:txXfrm>
        <a:off x="4267" y="1367264"/>
        <a:ext cx="2566320" cy="429612"/>
      </dsp:txXfrm>
    </dsp:sp>
    <dsp:sp modelId="{03D962C6-4F39-4B74-9FEB-CDA2304D1F58}">
      <dsp:nvSpPr>
        <dsp:cNvPr id="0" name=""/>
        <dsp:cNvSpPr/>
      </dsp:nvSpPr>
      <dsp:spPr>
        <a:xfrm>
          <a:off x="2929873" y="336674"/>
          <a:ext cx="2566320" cy="10265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/>
            <a:t>Merkeze Bağlı Taşra Birimlerinde</a:t>
          </a:r>
          <a:endParaRPr lang="tr-TR" sz="2200" kern="1200" dirty="0"/>
        </a:p>
      </dsp:txBody>
      <dsp:txXfrm>
        <a:off x="2929873" y="336674"/>
        <a:ext cx="2566320" cy="1026528"/>
      </dsp:txXfrm>
    </dsp:sp>
    <dsp:sp modelId="{A005F514-1969-4DB0-8340-CF8BB9B5AEA0}">
      <dsp:nvSpPr>
        <dsp:cNvPr id="0" name=""/>
        <dsp:cNvSpPr/>
      </dsp:nvSpPr>
      <dsp:spPr>
        <a:xfrm>
          <a:off x="2929873" y="1367264"/>
          <a:ext cx="2566320" cy="4296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ctr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200" kern="1200" dirty="0" smtClean="0"/>
            <a:t>3219</a:t>
          </a:r>
          <a:endParaRPr lang="tr-TR" sz="2200" kern="1200" dirty="0"/>
        </a:p>
      </dsp:txBody>
      <dsp:txXfrm>
        <a:off x="2929873" y="1367264"/>
        <a:ext cx="2566320" cy="429612"/>
      </dsp:txXfrm>
    </dsp:sp>
    <dsp:sp modelId="{3682FC4E-83DC-499D-91DC-3D5D22C2192F}">
      <dsp:nvSpPr>
        <dsp:cNvPr id="0" name=""/>
        <dsp:cNvSpPr/>
      </dsp:nvSpPr>
      <dsp:spPr>
        <a:xfrm>
          <a:off x="5855478" y="336674"/>
          <a:ext cx="2566320" cy="10265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/>
            <a:t>İl Müdürlüklerinde</a:t>
          </a:r>
          <a:endParaRPr lang="tr-TR" sz="2200" kern="1200" dirty="0"/>
        </a:p>
      </dsp:txBody>
      <dsp:txXfrm>
        <a:off x="5855478" y="336674"/>
        <a:ext cx="2566320" cy="1026528"/>
      </dsp:txXfrm>
    </dsp:sp>
    <dsp:sp modelId="{2F81AA3C-F39F-4775-B1C6-C4B4ADB984F6}">
      <dsp:nvSpPr>
        <dsp:cNvPr id="0" name=""/>
        <dsp:cNvSpPr/>
      </dsp:nvSpPr>
      <dsp:spPr>
        <a:xfrm>
          <a:off x="5855478" y="1367264"/>
          <a:ext cx="2566320" cy="4296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ctr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200" kern="1200" dirty="0" smtClean="0"/>
            <a:t>1563</a:t>
          </a:r>
          <a:endParaRPr lang="tr-TR" sz="2200" kern="1200" dirty="0"/>
        </a:p>
      </dsp:txBody>
      <dsp:txXfrm>
        <a:off x="5855478" y="1367264"/>
        <a:ext cx="2566320" cy="429612"/>
      </dsp:txXfrm>
    </dsp:sp>
    <dsp:sp modelId="{BC09E08B-3F66-4D28-BC16-79E09EE2A95C}">
      <dsp:nvSpPr>
        <dsp:cNvPr id="0" name=""/>
        <dsp:cNvSpPr/>
      </dsp:nvSpPr>
      <dsp:spPr>
        <a:xfrm>
          <a:off x="8781084" y="336674"/>
          <a:ext cx="2566320" cy="10265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/>
            <a:t>Toplam</a:t>
          </a:r>
          <a:endParaRPr lang="tr-TR" sz="2200" kern="1200" dirty="0"/>
        </a:p>
      </dsp:txBody>
      <dsp:txXfrm>
        <a:off x="8781084" y="336674"/>
        <a:ext cx="2566320" cy="1026528"/>
      </dsp:txXfrm>
    </dsp:sp>
    <dsp:sp modelId="{FF9AC7F3-0B2E-4C6E-8209-52FBDD78165B}">
      <dsp:nvSpPr>
        <dsp:cNvPr id="0" name=""/>
        <dsp:cNvSpPr/>
      </dsp:nvSpPr>
      <dsp:spPr>
        <a:xfrm>
          <a:off x="8781084" y="1367264"/>
          <a:ext cx="2566320" cy="4296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ctr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200" kern="1200" dirty="0" smtClean="0"/>
            <a:t>5160</a:t>
          </a:r>
          <a:endParaRPr lang="tr-TR" sz="2200" kern="1200" dirty="0"/>
        </a:p>
      </dsp:txBody>
      <dsp:txXfrm>
        <a:off x="8781084" y="1367264"/>
        <a:ext cx="2566320" cy="4296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E281D6-09F1-41F3-A207-79614D6C134A}" type="datetimeFigureOut">
              <a:rPr lang="tr-TR" smtClean="0"/>
              <a:t>21.03.2022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1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E4D553-A493-45E0-9A7E-6AE092DCC2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9405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E4D553-A493-45E0-9A7E-6AE092DCC23F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2787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YAZILIMDAN EKRAN</a:t>
            </a:r>
            <a:r>
              <a:rPr lang="tr-TR" baseline="0" dirty="0" smtClean="0"/>
              <a:t> GÖRÜNTÜSÜ KOY VE İYİ RİSK ÖRNEKLERİNDEN BİR TANESİNİ SEÇİP BUNLARLA İLGİLİ ÖRNEK MEVCUT KONTROL VE ÖRNEK İYİLEŞTİRME STRATEJİSİ YAZ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E4D553-A493-45E0-9A7E-6AE092DCC23F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74279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YAZILIMDAN EKRAN</a:t>
            </a:r>
            <a:r>
              <a:rPr lang="tr-TR" baseline="0" dirty="0" smtClean="0"/>
              <a:t> GÖRÜNTÜSÜ KOY VE İYİ RİSK ÖRNEKLERİNDEN BİR TANESİNİ SEÇİP BUNLARLA İLGİLİ ÖRNEK MEVCUT KONTROL VE ÖRNEK İYİLEŞTİRME STRATEJİSİ YAZ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E4D553-A493-45E0-9A7E-6AE092DCC23F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5386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E4D553-A493-45E0-9A7E-6AE092DCC23F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49338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E4D553-A493-45E0-9A7E-6AE092DCC23F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73549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E4D553-A493-45E0-9A7E-6AE092DCC23F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90048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E4D553-A493-45E0-9A7E-6AE092DCC23F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01043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E4D553-A493-45E0-9A7E-6AE092DCC23F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3307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E4D553-A493-45E0-9A7E-6AE092DCC23F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9767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E4D553-A493-45E0-9A7E-6AE092DCC23F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9838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E4D553-A493-45E0-9A7E-6AE092DCC23F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246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YAZILIMDAN</a:t>
            </a:r>
            <a:r>
              <a:rPr lang="tr-TR" baseline="0" dirty="0" smtClean="0"/>
              <a:t> EKRAN GÖRÜNTÜSÜ KOY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E4D553-A493-45E0-9A7E-6AE092DCC23F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6336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BU SAYFAYI KALDIRIP YERİNE İYİ</a:t>
            </a:r>
            <a:r>
              <a:rPr lang="tr-TR" baseline="0" dirty="0" smtClean="0"/>
              <a:t> VE KÖTÜ RİSK ÖRNEKLERİ KOY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E4D553-A493-45E0-9A7E-6AE092DCC23F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2514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4D553-A493-45E0-9A7E-6AE092DCC23F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2606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YAZILIMDAN EKRAN GÖRÜNTÜSÜ KOY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E4D553-A493-45E0-9A7E-6AE092DCC23F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2541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E4D553-A493-45E0-9A7E-6AE092DCC23F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9892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5FF8A72-D288-437C-9796-DC7E5B38CD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BB19AF99-D383-4F9D-B3B9-E4008B75FC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A1B963C-187E-4556-8C6C-169C8A9D0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C6E2F-C651-448B-B102-731762EB63A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21.03.2022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E3439A2-16CA-4D98-8924-D5A24737B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C806262-8A81-4133-BA71-C2AB2A658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08757-75CB-4C4C-9FE9-60A9324C12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4523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A4FE561-B408-453F-BA26-E84BF13CF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1D003E0E-9D88-4285-B70C-6081B891CA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66A52CF-8EF0-4CA0-A8FE-83E32F17D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C6E2F-C651-448B-B102-731762EB63A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21.03.2022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340A413-A7A5-4EB3-9AED-A9F64C403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3BA55FB-1D1C-4937-A630-B9CACD3D0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08757-75CB-4C4C-9FE9-60A9324C12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0298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DF69C34D-0CC9-4AAA-8273-844357DADA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694D366-A5FF-4274-B3CA-CEC0AA8032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A7F4711-0458-455A-AB5E-F366AA193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C6E2F-C651-448B-B102-731762EB63A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21.03.2022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4CEE9B6-3C0B-431C-B78A-224F0DB32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B64C843-6F90-4895-AB9F-67385FF5B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08757-75CB-4C4C-9FE9-60A9324C12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310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DF79061-B119-4A45-A6C7-0884584EE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E5E9A20-0264-43BE-A48A-3C497AD25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A7A88F4-5787-4BE0-89D7-BAAD58DEA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C6E2F-C651-448B-B102-731762EB63A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21.03.2022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29289D5-7757-4935-A9B8-4236B0F9D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E44784C-D8AF-4F7C-924A-AC5E509BD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08757-75CB-4C4C-9FE9-60A9324C12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0755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191FB46-20BE-447A-93D0-3CA6DBD85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6C99192-91D0-4227-BDAE-3EC94DEF3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EF83DDE-0773-4CB7-B6CB-C6355B63F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C6E2F-C651-448B-B102-731762EB63A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21.03.2022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851BF45-B738-4EDA-8653-873BE4635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31987F5-5219-42B3-B925-A289082C7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08757-75CB-4C4C-9FE9-60A9324C12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708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BD81595-5DDF-424E-8107-B7DC6F7DB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BACD89C-C5C1-42C3-BA65-6ED5D74F92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E1DDF66-C64D-43C1-A228-E8A25B7A66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F428D1C-652B-43A2-94F5-427CEA23B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C6E2F-C651-448B-B102-731762EB63A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21.03.2022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478BC01-AD9C-4D88-96C7-F71600D13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328412D-B0F4-4DB4-B02F-427C5AE7A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08757-75CB-4C4C-9FE9-60A9324C12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2163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4602A9E-C1A5-47B3-B80E-EEF4C00DB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A46BEDE-CA07-472C-A5EC-0B6F624F91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CC0EE03-EEF1-4DBB-AA2B-78C56E5588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30C60372-8F8D-4CA9-A89D-FBF8BBF808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6FFC7627-9AD6-4F20-BAE6-EA510502D4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BB8469B3-E9E4-4A27-A684-ABB3329C9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C6E2F-C651-448B-B102-731762EB63A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21.03.2022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414E8234-A654-479D-B6EE-29DD4A7F0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22617C2C-8BAE-46A7-83F0-129705C8B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08757-75CB-4C4C-9FE9-60A9324C12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802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8059BFD-2BD1-4493-BD31-5881AC71C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6A49E65A-3CDB-407B-B76E-A512AEFEA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C6E2F-C651-448B-B102-731762EB63A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21.03.2022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9273F068-A1DD-4AFE-B1DA-C5D99AE67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69B3CD82-D2C7-4AC3-808A-E80E5B177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08757-75CB-4C4C-9FE9-60A9324C12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9152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E0BE1DCC-D31D-4524-BDE8-B10018D41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C6E2F-C651-448B-B102-731762EB63A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21.03.2022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09492021-B8FC-452A-AAC5-3EB43F679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A8E0077-6B2C-46D1-A955-DCD7D03D3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08757-75CB-4C4C-9FE9-60A9324C12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0573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16968E8-9F21-4E6C-9DDE-4A205713B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9DE253C-D7DE-4E4C-AF9C-B78EE94DF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B001257-750B-4351-AAEF-EE4BFC93E8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F219E14-D7B5-4034-86BC-8C7EE82B8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C6E2F-C651-448B-B102-731762EB63A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21.03.2022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988AF4E-4373-4B8F-AEA3-9AAC4ED91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B646330-CB85-4E93-9DBE-0B5420728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08757-75CB-4C4C-9FE9-60A9324C12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2513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7D5B492-D4B7-41B4-9039-984851BD3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AFEA0318-5FE1-4C77-A7AA-7A02244E3C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A3826EB3-C11D-4B5B-9A65-2EAED9594C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D58E66E-5E00-47DC-86B0-D9C97C009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C6E2F-C651-448B-B102-731762EB63A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21.03.2022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8B95C92-CAAE-4358-B003-1693A7DFE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970E764-AA12-4C17-91A1-119CC0301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08757-75CB-4C4C-9FE9-60A9324C12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6824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18" Type="http://schemas.openxmlformats.org/officeDocument/2006/relationships/image" Target="../media/image6.png"/><Relationship Id="rId26" Type="http://schemas.openxmlformats.org/officeDocument/2006/relationships/image" Target="../media/image14.sv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5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29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1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23" Type="http://schemas.openxmlformats.org/officeDocument/2006/relationships/image" Target="../media/image11.svg"/><Relationship Id="rId28" Type="http://schemas.openxmlformats.org/officeDocument/2006/relationships/image" Target="../media/image16.sv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image" Target="../media/image10.png"/><Relationship Id="rId27" Type="http://schemas.openxmlformats.org/officeDocument/2006/relationships/image" Target="../media/image13.png"/><Relationship Id="rId30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688CA0F6-56DD-47D2-8EA1-AA4CE2E09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99BEA47-C257-4DB5-B5AF-7C7705810B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33632B8-EAA9-4178-9DAF-8DA4396262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C6E2F-C651-448B-B102-731762EB63A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21.03.2022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D3CAD59-445E-4FC7-9DBE-7FAC6D0EE9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AD58126-80E2-4122-B830-041DE79A47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08757-75CB-4C4C-9FE9-60A9324C12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7603CB1C-42F4-45CE-9A99-D66750132989}"/>
              </a:ext>
            </a:extLst>
          </p:cNvPr>
          <p:cNvSpPr/>
          <p:nvPr/>
        </p:nvSpPr>
        <p:spPr>
          <a:xfrm>
            <a:off x="-7218" y="6210483"/>
            <a:ext cx="12207240" cy="66338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rtl="0"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4" name="Resim 23">
            <a:extLst>
              <a:ext uri="{FF2B5EF4-FFF2-40B4-BE49-F238E27FC236}">
                <a16:creationId xmlns:a16="http://schemas.microsoft.com/office/drawing/2014/main" id="{6C81FC4B-686B-47DA-9BCF-E1B138E19EA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740" y="6337329"/>
            <a:ext cx="450354" cy="434017"/>
          </a:xfrm>
          <a:prstGeom prst="rect">
            <a:avLst/>
          </a:prstGeom>
        </p:spPr>
      </p:pic>
      <p:pic>
        <p:nvPicPr>
          <p:cNvPr id="25" name="Resim 24">
            <a:extLst>
              <a:ext uri="{FF2B5EF4-FFF2-40B4-BE49-F238E27FC236}">
                <a16:creationId xmlns:a16="http://schemas.microsoft.com/office/drawing/2014/main" id="{4F4BE4E1-B0A5-437E-B5EA-C129C95BFD0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232" y="6323326"/>
            <a:ext cx="451811" cy="462023"/>
          </a:xfrm>
          <a:prstGeom prst="rect">
            <a:avLst/>
          </a:prstGeom>
        </p:spPr>
      </p:pic>
      <p:pic>
        <p:nvPicPr>
          <p:cNvPr id="26" name="Resim 25">
            <a:extLst>
              <a:ext uri="{FF2B5EF4-FFF2-40B4-BE49-F238E27FC236}">
                <a16:creationId xmlns:a16="http://schemas.microsoft.com/office/drawing/2014/main" id="{97B495C2-3A76-4445-B165-A2436510775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1886" y="6387698"/>
            <a:ext cx="1009508" cy="333278"/>
          </a:xfrm>
          <a:prstGeom prst="rect">
            <a:avLst/>
          </a:prstGeom>
        </p:spPr>
      </p:pic>
      <p:pic>
        <p:nvPicPr>
          <p:cNvPr id="27" name="Resim 26">
            <a:extLst>
              <a:ext uri="{FF2B5EF4-FFF2-40B4-BE49-F238E27FC236}">
                <a16:creationId xmlns:a16="http://schemas.microsoft.com/office/drawing/2014/main" id="{E31F0990-54D2-434A-B2F5-B2A7D08D654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6427604"/>
            <a:ext cx="1030448" cy="253467"/>
          </a:xfrm>
          <a:prstGeom prst="rect">
            <a:avLst/>
          </a:prstGeom>
        </p:spPr>
      </p:pic>
      <p:pic>
        <p:nvPicPr>
          <p:cNvPr id="28" name="Resim 27">
            <a:extLst>
              <a:ext uri="{FF2B5EF4-FFF2-40B4-BE49-F238E27FC236}">
                <a16:creationId xmlns:a16="http://schemas.microsoft.com/office/drawing/2014/main" id="{58C05B87-0E8F-48F8-BF98-FD012A25FE8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631" y="6364572"/>
            <a:ext cx="584437" cy="379530"/>
          </a:xfrm>
          <a:prstGeom prst="rect">
            <a:avLst/>
          </a:prstGeom>
        </p:spPr>
      </p:pic>
      <p:pic>
        <p:nvPicPr>
          <p:cNvPr id="29" name="Resim 28">
            <a:extLst>
              <a:ext uri="{FF2B5EF4-FFF2-40B4-BE49-F238E27FC236}">
                <a16:creationId xmlns:a16="http://schemas.microsoft.com/office/drawing/2014/main" id="{949B5D13-D259-4889-B74F-8AFC1235CCC3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000" y="6366986"/>
            <a:ext cx="1045139" cy="374703"/>
          </a:xfrm>
          <a:prstGeom prst="rect">
            <a:avLst/>
          </a:prstGeom>
        </p:spPr>
      </p:pic>
      <p:pic>
        <p:nvPicPr>
          <p:cNvPr id="30" name="Resim 29">
            <a:extLst>
              <a:ext uri="{FF2B5EF4-FFF2-40B4-BE49-F238E27FC236}">
                <a16:creationId xmlns:a16="http://schemas.microsoft.com/office/drawing/2014/main" id="{23D807BE-6378-49E0-893F-A473FD70E38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049" y="6261845"/>
            <a:ext cx="1057951" cy="584985"/>
          </a:xfrm>
          <a:prstGeom prst="rect">
            <a:avLst/>
          </a:prstGeom>
        </p:spPr>
      </p:pic>
      <p:pic>
        <p:nvPicPr>
          <p:cNvPr id="31" name="Resim 30" descr="çizim içeren bir resim&#10;&#10;Açıklama otomatik olarak oluşturuldu">
            <a:extLst>
              <a:ext uri="{FF2B5EF4-FFF2-40B4-BE49-F238E27FC236}">
                <a16:creationId xmlns:a16="http://schemas.microsoft.com/office/drawing/2014/main" id="{FAE483C8-791F-4A69-8A11-7615D3B170C7}"/>
              </a:ext>
            </a:extLst>
          </p:cNvPr>
          <p:cNvPicPr>
            <a:picLocks noChangeAspect="1"/>
          </p:cNvPicPr>
          <p:nvPr/>
        </p:nvPicPr>
        <p:blipFill>
          <a:blip r:embed="rId21">
            <a:biLevel thresh="25000"/>
          </a:blip>
          <a:stretch>
            <a:fillRect/>
          </a:stretch>
        </p:blipFill>
        <p:spPr>
          <a:xfrm>
            <a:off x="2853688" y="6289730"/>
            <a:ext cx="1306145" cy="529214"/>
          </a:xfrm>
          <a:prstGeom prst="rect">
            <a:avLst/>
          </a:prstGeom>
        </p:spPr>
      </p:pic>
      <p:pic>
        <p:nvPicPr>
          <p:cNvPr id="32" name="Grafik 70">
            <a:extLst>
              <a:ext uri="{FF2B5EF4-FFF2-40B4-BE49-F238E27FC236}">
                <a16:creationId xmlns:a16="http://schemas.microsoft.com/office/drawing/2014/main" id="{E1732221-51D8-41EE-BD5D-B67624FF5EA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8605354" y="6389061"/>
            <a:ext cx="1090276" cy="330553"/>
          </a:xfrm>
          <a:prstGeom prst="rect">
            <a:avLst/>
          </a:prstGeom>
        </p:spPr>
      </p:pic>
      <p:pic>
        <p:nvPicPr>
          <p:cNvPr id="33" name="Resim 32" descr="işaret, oturma, geniş, bilgisayar içeren bir resim&#10;&#10;Açıklama otomatik olarak oluşturuldu">
            <a:extLst>
              <a:ext uri="{FF2B5EF4-FFF2-40B4-BE49-F238E27FC236}">
                <a16:creationId xmlns:a16="http://schemas.microsoft.com/office/drawing/2014/main" id="{67477630-B5E2-403B-89F1-1CB3086DCE45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752" y="6307217"/>
            <a:ext cx="387133" cy="494241"/>
          </a:xfrm>
          <a:prstGeom prst="rect">
            <a:avLst/>
          </a:prstGeom>
        </p:spPr>
      </p:pic>
      <p:pic>
        <p:nvPicPr>
          <p:cNvPr id="35" name="Grafik 74">
            <a:extLst>
              <a:ext uri="{FF2B5EF4-FFF2-40B4-BE49-F238E27FC236}">
                <a16:creationId xmlns:a16="http://schemas.microsoft.com/office/drawing/2014/main" id="{A88E1DD3-FABC-4D12-A0D8-7E38BD8CFCA9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xmlns="" r:embed="rId26"/>
              </a:ext>
            </a:extLst>
          </a:blip>
          <a:stretch>
            <a:fillRect/>
          </a:stretch>
        </p:blipFill>
        <p:spPr>
          <a:xfrm>
            <a:off x="6928636" y="6336769"/>
            <a:ext cx="501354" cy="435137"/>
          </a:xfrm>
          <a:prstGeom prst="rect">
            <a:avLst/>
          </a:prstGeom>
        </p:spPr>
      </p:pic>
      <p:pic>
        <p:nvPicPr>
          <p:cNvPr id="36" name="Grafik 75">
            <a:extLst>
              <a:ext uri="{FF2B5EF4-FFF2-40B4-BE49-F238E27FC236}">
                <a16:creationId xmlns:a16="http://schemas.microsoft.com/office/drawing/2014/main" id="{239F2653-38C3-46B9-B70A-661A94FFD0E9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xmlns="" r:embed="rId28"/>
              </a:ext>
            </a:extLst>
          </a:blip>
          <a:stretch>
            <a:fillRect/>
          </a:stretch>
        </p:blipFill>
        <p:spPr>
          <a:xfrm>
            <a:off x="210606" y="6430667"/>
            <a:ext cx="943376" cy="247341"/>
          </a:xfrm>
          <a:prstGeom prst="rect">
            <a:avLst/>
          </a:prstGeom>
        </p:spPr>
      </p:pic>
      <p:pic>
        <p:nvPicPr>
          <p:cNvPr id="37" name="Resim 36" descr="nesne, saat, işaret, oturma içeren bir resim&#10;&#10;Açıklama otomatik olarak oluşturuldu">
            <a:extLst>
              <a:ext uri="{FF2B5EF4-FFF2-40B4-BE49-F238E27FC236}">
                <a16:creationId xmlns:a16="http://schemas.microsoft.com/office/drawing/2014/main" id="{1821F01D-C220-48A1-B7E1-C63D30B44089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893" y="6408242"/>
            <a:ext cx="1069294" cy="26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386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Risk%20Yonetim%20Eylem%20Plan&#305;.xls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>
            <a:extLst>
              <a:ext uri="{FF2B5EF4-FFF2-40B4-BE49-F238E27FC236}">
                <a16:creationId xmlns:a16="http://schemas.microsoft.com/office/drawing/2014/main" id="{7BD59010-61B7-4961-9156-7C9D418FFFF6}"/>
              </a:ext>
            </a:extLst>
          </p:cNvPr>
          <p:cNvGrpSpPr/>
          <p:nvPr/>
        </p:nvGrpSpPr>
        <p:grpSpPr>
          <a:xfrm>
            <a:off x="453519" y="429702"/>
            <a:ext cx="2154368" cy="594968"/>
            <a:chOff x="363578" y="204850"/>
            <a:chExt cx="2154368" cy="594968"/>
          </a:xfrm>
        </p:grpSpPr>
        <p:pic>
          <p:nvPicPr>
            <p:cNvPr id="22" name="Resim 21" descr="C:\Users\ahmetsavas.intisah\Desktop\image003.png">
              <a:extLst>
                <a:ext uri="{FF2B5EF4-FFF2-40B4-BE49-F238E27FC236}">
                  <a16:creationId xmlns:a16="http://schemas.microsoft.com/office/drawing/2014/main" id="{A1B1BD7E-2293-49F9-B594-C23AE300EBD8}"/>
                </a:ext>
              </a:extLst>
            </p:cNvPr>
            <p:cNvPicPr/>
            <p:nvPr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78" y="204850"/>
              <a:ext cx="598196" cy="5949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" name="Dikdörtgen 22">
              <a:extLst>
                <a:ext uri="{FF2B5EF4-FFF2-40B4-BE49-F238E27FC236}">
                  <a16:creationId xmlns:a16="http://schemas.microsoft.com/office/drawing/2014/main" id="{A10ECAE2-DF81-4648-8CFE-F90B42AD41C4}"/>
                </a:ext>
              </a:extLst>
            </p:cNvPr>
            <p:cNvSpPr/>
            <p:nvPr/>
          </p:nvSpPr>
          <p:spPr>
            <a:xfrm>
              <a:off x="961774" y="308462"/>
              <a:ext cx="1556172" cy="4155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200"/>
                <a:buFontTx/>
                <a:buNone/>
                <a:tabLst/>
                <a:defRPr/>
              </a:pPr>
              <a:r>
                <a:rPr kumimoji="0" lang="tr-TR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Black" panose="00000A00000000000000" pitchFamily="50" charset="-94"/>
                  <a:ea typeface="Calibri" panose="020F0502020204030204" pitchFamily="34" charset="0"/>
                  <a:cs typeface="Times New Roman" panose="02020603050405020304" pitchFamily="18" charset="0"/>
                </a:rPr>
                <a:t>T.C. TARIM VE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200"/>
                <a:buFontTx/>
                <a:buNone/>
                <a:tabLst/>
                <a:defRPr/>
              </a:pPr>
              <a:r>
                <a:rPr kumimoji="0" lang="tr-TR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Black" panose="00000A00000000000000" pitchFamily="50" charset="-94"/>
                  <a:ea typeface="Calibri" panose="020F0502020204030204" pitchFamily="34" charset="0"/>
                  <a:cs typeface="Times New Roman" panose="02020603050405020304" pitchFamily="18" charset="0"/>
                </a:rPr>
                <a:t>ORMAN BAKANLIĞI</a:t>
              </a:r>
            </a:p>
          </p:txBody>
        </p:sp>
      </p:grpSp>
      <p:sp>
        <p:nvSpPr>
          <p:cNvPr id="6" name="Metin kutusu 5"/>
          <p:cNvSpPr txBox="1"/>
          <p:nvPr/>
        </p:nvSpPr>
        <p:spPr>
          <a:xfrm>
            <a:off x="0" y="5289779"/>
            <a:ext cx="11917019" cy="515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 defTabSz="711200">
              <a:lnSpc>
                <a:spcPct val="150000"/>
              </a:lnSpc>
              <a:defRPr/>
            </a:pPr>
            <a:r>
              <a:rPr lang="tr-TR" sz="2000" b="1" dirty="0" smtClean="0">
                <a:solidFill>
                  <a:schemeClr val="bg1"/>
                </a:solidFill>
                <a:latin typeface="Akrobat Black" panose="00000A00000000000000" pitchFamily="2" charset="-94"/>
                <a:cs typeface="Futura" panose="020B0602020204020303" pitchFamily="34" charset="-79"/>
              </a:rPr>
              <a:t>Mart  2022 </a:t>
            </a:r>
            <a:endParaRPr lang="tr-TR" sz="2000" b="1" dirty="0">
              <a:solidFill>
                <a:schemeClr val="bg1"/>
              </a:solidFill>
              <a:latin typeface="Akrobat Black" panose="00000A00000000000000" pitchFamily="2" charset="-94"/>
              <a:cs typeface="Futura" panose="020B0602020204020303" pitchFamily="34" charset="-79"/>
            </a:endParaRPr>
          </a:p>
        </p:txBody>
      </p:sp>
      <p:pic>
        <p:nvPicPr>
          <p:cNvPr id="9" name="Resim 4" descr="C:\Users\ahmetsavas.intisah\Desktop\image003.png">
            <a:extLst>
              <a:ext uri="{FF2B5EF4-FFF2-40B4-BE49-F238E27FC236}">
                <a16:creationId xmlns:a16="http://schemas.microsoft.com/office/drawing/2014/main" id="{8131CA77-CC3F-4F96-957E-6488A98AB747}"/>
              </a:ext>
            </a:extLst>
          </p:cNvPr>
          <p:cNvPicPr/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97" y="848760"/>
            <a:ext cx="1828804" cy="18189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Düz Bağlayıcı 9">
            <a:extLst>
              <a:ext uri="{FF2B5EF4-FFF2-40B4-BE49-F238E27FC236}">
                <a16:creationId xmlns:a16="http://schemas.microsoft.com/office/drawing/2014/main" id="{84443F78-286F-43EB-B212-E3C30DD2DDE7}"/>
              </a:ext>
            </a:extLst>
          </p:cNvPr>
          <p:cNvCxnSpPr>
            <a:cxnSpLocks/>
          </p:cNvCxnSpPr>
          <p:nvPr/>
        </p:nvCxnSpPr>
        <p:spPr>
          <a:xfrm>
            <a:off x="3980329" y="3040864"/>
            <a:ext cx="423134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Dikdörtgen 2"/>
          <p:cNvSpPr/>
          <p:nvPr/>
        </p:nvSpPr>
        <p:spPr>
          <a:xfrm>
            <a:off x="2152326" y="3692885"/>
            <a:ext cx="7887345" cy="955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600"/>
              </a:spcBef>
              <a:defRPr/>
            </a:pPr>
            <a:r>
              <a:rPr lang="tr-TR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 Black" panose="00000A00000000000000" pitchFamily="50" charset="-94"/>
                <a:cs typeface="Arial" panose="020B0604020202020204" pitchFamily="34" charset="0"/>
              </a:rPr>
              <a:t>İÇ KONTROL SİSTEMİ</a:t>
            </a:r>
          </a:p>
          <a:p>
            <a:pPr lvl="0" algn="ctr">
              <a:lnSpc>
                <a:spcPct val="90000"/>
              </a:lnSpc>
              <a:spcBef>
                <a:spcPts val="600"/>
              </a:spcBef>
              <a:defRPr/>
            </a:pPr>
            <a:r>
              <a:rPr lang="tr-TR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 Black" panose="00000A00000000000000" pitchFamily="50" charset="-94"/>
                <a:cs typeface="Arial" panose="020B0604020202020204" pitchFamily="34" charset="0"/>
              </a:rPr>
              <a:t>RİSK YÖNETİMİ</a:t>
            </a:r>
            <a:endParaRPr lang="tr-TR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robat Black" panose="00000A00000000000000" pitchFamily="50" charset="-9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51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645957" y="152791"/>
            <a:ext cx="44211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RİSK YÖNETİMİ SÜRECİ – Tespit</a:t>
            </a:r>
            <a:endParaRPr lang="tr-TR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61727" y="614456"/>
            <a:ext cx="11582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 smtClean="0">
                <a:solidFill>
                  <a:schemeClr val="accent4"/>
                </a:solidFill>
              </a:rPr>
              <a:t>Doğru Tespit Edilmiş Risk Örnekleri: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bg1"/>
                </a:solidFill>
              </a:rPr>
              <a:t>Tahsilat işlemlerinin </a:t>
            </a:r>
            <a:r>
              <a:rPr lang="tr-TR" sz="2400" dirty="0" smtClean="0">
                <a:solidFill>
                  <a:schemeClr val="bg1"/>
                </a:solidFill>
              </a:rPr>
              <a:t>aksaması riski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bg1"/>
                </a:solidFill>
              </a:rPr>
              <a:t>Kontrol faaliyetlerinin aksaması ya da </a:t>
            </a:r>
            <a:r>
              <a:rPr lang="tr-TR" sz="2400" dirty="0" smtClean="0">
                <a:solidFill>
                  <a:schemeClr val="bg1"/>
                </a:solidFill>
              </a:rPr>
              <a:t>yapılamaması riski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Firma </a:t>
            </a:r>
            <a:r>
              <a:rPr lang="tr-TR" sz="2400" dirty="0">
                <a:solidFill>
                  <a:schemeClr val="bg1"/>
                </a:solidFill>
              </a:rPr>
              <a:t>mağduriyetlerinin </a:t>
            </a:r>
            <a:r>
              <a:rPr lang="tr-TR" sz="2400" dirty="0" smtClean="0">
                <a:solidFill>
                  <a:schemeClr val="bg1"/>
                </a:solidFill>
              </a:rPr>
              <a:t>yaşanması riski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bg1"/>
                </a:solidFill>
              </a:rPr>
              <a:t>Bozuk balıkların yem olarak canlı balıklara verilmesi sonucu balıklarda oluşabilecek olumsuz etkiler ve ekonomik </a:t>
            </a:r>
            <a:r>
              <a:rPr lang="tr-TR" sz="2400" dirty="0" smtClean="0">
                <a:solidFill>
                  <a:schemeClr val="bg1"/>
                </a:solidFill>
              </a:rPr>
              <a:t>kayıplar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bg1"/>
                </a:solidFill>
              </a:rPr>
              <a:t>Belgede Sahtecilik </a:t>
            </a:r>
            <a:r>
              <a:rPr lang="tr-TR" sz="2400" dirty="0" smtClean="0">
                <a:solidFill>
                  <a:schemeClr val="bg1"/>
                </a:solidFill>
              </a:rPr>
              <a:t>Riski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bg1"/>
                </a:solidFill>
              </a:rPr>
              <a:t>Referans materyallerin </a:t>
            </a:r>
            <a:r>
              <a:rPr lang="tr-TR" sz="2400" dirty="0" smtClean="0">
                <a:solidFill>
                  <a:schemeClr val="bg1"/>
                </a:solidFill>
              </a:rPr>
              <a:t>bozulması riski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bg1"/>
                </a:solidFill>
              </a:rPr>
              <a:t>Eksik yada hatalı ücretlendirme </a:t>
            </a:r>
            <a:r>
              <a:rPr lang="tr-TR" sz="2400" dirty="0" smtClean="0">
                <a:solidFill>
                  <a:schemeClr val="bg1"/>
                </a:solidFill>
              </a:rPr>
              <a:t>riski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bg1"/>
                </a:solidFill>
              </a:rPr>
              <a:t>Numunelerin analizinde kullanılan cihazların uzun süreli arızası veya hizmet verememe durumu sonucu patolojik teşhis hizmeti </a:t>
            </a:r>
            <a:r>
              <a:rPr lang="tr-TR" sz="2400" dirty="0" smtClean="0">
                <a:solidFill>
                  <a:schemeClr val="bg1"/>
                </a:solidFill>
              </a:rPr>
              <a:t>verilememesi riski</a:t>
            </a:r>
          </a:p>
          <a:p>
            <a:pPr algn="just"/>
            <a:r>
              <a:rPr lang="tr-TR" sz="2400" dirty="0" smtClean="0">
                <a:solidFill>
                  <a:schemeClr val="accent4"/>
                </a:solidFill>
              </a:rPr>
              <a:t>Doğru </a:t>
            </a:r>
            <a:r>
              <a:rPr lang="tr-TR" sz="2400" dirty="0">
                <a:solidFill>
                  <a:schemeClr val="accent4"/>
                </a:solidFill>
              </a:rPr>
              <a:t>Tespit Edilmemiş Risk Örnekleri: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nn-NO" sz="2400" dirty="0">
                <a:solidFill>
                  <a:schemeClr val="bg1"/>
                </a:solidFill>
              </a:rPr>
              <a:t>Bilgi Teknolojileri konusunda çalışmaların eksik olması</a:t>
            </a:r>
            <a:r>
              <a:rPr lang="nn-NO" sz="2400" dirty="0" smtClean="0">
                <a:solidFill>
                  <a:schemeClr val="bg1"/>
                </a:solidFill>
              </a:rPr>
              <a:t>.</a:t>
            </a:r>
            <a:endParaRPr lang="tr-TR" sz="24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İş Sağlığı  ve Güvenliğine ilişkin riskler</a:t>
            </a:r>
            <a:endParaRPr lang="tr-TR" sz="2400" dirty="0" smtClean="0">
              <a:solidFill>
                <a:schemeClr val="accent4"/>
              </a:solidFill>
            </a:endParaRPr>
          </a:p>
          <a:p>
            <a:pPr algn="just"/>
            <a:endParaRPr lang="tr-T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16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393034" y="152791"/>
            <a:ext cx="4926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RİSK YÖNETİMİ SÜRECİ – Puanlama</a:t>
            </a:r>
            <a:endParaRPr lang="tr-TR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3043"/>
            <a:ext cx="12192000" cy="347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375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393034" y="152791"/>
            <a:ext cx="4926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RİSK YÖNETİMİ SÜRECİ – Puanlama</a:t>
            </a:r>
            <a:endParaRPr lang="tr-TR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82047" y="614456"/>
            <a:ext cx="473539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 smtClean="0">
                <a:solidFill>
                  <a:schemeClr val="accent4"/>
                </a:solidFill>
              </a:rPr>
              <a:t>Etki ve İhtimal Analizi:</a:t>
            </a:r>
          </a:p>
          <a:p>
            <a:pPr algn="just"/>
            <a:endParaRPr lang="tr-TR" sz="2400" dirty="0" smtClean="0">
              <a:solidFill>
                <a:schemeClr val="accent4"/>
              </a:solidFill>
            </a:endParaRPr>
          </a:p>
          <a:p>
            <a:pPr algn="just"/>
            <a:r>
              <a:rPr lang="tr-TR" sz="2400" dirty="0" smtClean="0">
                <a:solidFill>
                  <a:schemeClr val="bg1"/>
                </a:solidFill>
              </a:rPr>
              <a:t>Olayların </a:t>
            </a:r>
            <a:r>
              <a:rPr lang="tr-TR" sz="2400" dirty="0">
                <a:solidFill>
                  <a:schemeClr val="bg1"/>
                </a:solidFill>
              </a:rPr>
              <a:t>ortaya çıkması halinde doğuracağı hasarın büyüklüğüne etki; </a:t>
            </a:r>
            <a:endParaRPr lang="tr-TR" sz="2400" dirty="0" smtClean="0">
              <a:solidFill>
                <a:schemeClr val="bg1"/>
              </a:solidFill>
            </a:endParaRPr>
          </a:p>
          <a:p>
            <a:pPr algn="just"/>
            <a:endParaRPr lang="tr-TR" sz="2400" dirty="0" smtClean="0">
              <a:solidFill>
                <a:schemeClr val="bg1"/>
              </a:solidFill>
            </a:endParaRPr>
          </a:p>
          <a:p>
            <a:pPr algn="just"/>
            <a:r>
              <a:rPr lang="tr-TR" sz="2400" dirty="0" smtClean="0">
                <a:solidFill>
                  <a:schemeClr val="bg1"/>
                </a:solidFill>
              </a:rPr>
              <a:t>Olayların </a:t>
            </a:r>
            <a:r>
              <a:rPr lang="tr-TR" sz="2400" dirty="0">
                <a:solidFill>
                  <a:schemeClr val="bg1"/>
                </a:solidFill>
              </a:rPr>
              <a:t>ve sonuçlarının ortaya çıkma olasılıklarına ise ihtimal denir.</a:t>
            </a:r>
            <a:endParaRPr lang="tr-TR" sz="2400" dirty="0" smtClean="0">
              <a:solidFill>
                <a:schemeClr val="bg1"/>
              </a:solidFill>
            </a:endParaRPr>
          </a:p>
          <a:p>
            <a:pPr algn="just"/>
            <a:endParaRPr lang="tr-TR" sz="2400" dirty="0" smtClean="0">
              <a:solidFill>
                <a:schemeClr val="accent4"/>
              </a:solidFill>
            </a:endParaRPr>
          </a:p>
          <a:p>
            <a:pPr algn="just"/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0" y="1162800"/>
            <a:ext cx="7097354" cy="493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75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393034" y="152791"/>
            <a:ext cx="4926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RİSK YÖNETİMİ SÜRECİ – Puanlama</a:t>
            </a:r>
            <a:endParaRPr lang="tr-TR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82047" y="614456"/>
            <a:ext cx="11582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>
                <a:solidFill>
                  <a:schemeClr val="accent4"/>
                </a:solidFill>
              </a:rPr>
              <a:t>Risk </a:t>
            </a:r>
            <a:r>
              <a:rPr lang="tr-TR" sz="2400" dirty="0" smtClean="0">
                <a:solidFill>
                  <a:schemeClr val="accent4"/>
                </a:solidFill>
              </a:rPr>
              <a:t>İştahı Seviyesi:</a:t>
            </a:r>
            <a:endParaRPr lang="tr-TR" sz="24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Bakanlığın üstlenmeyi </a:t>
            </a:r>
            <a:r>
              <a:rPr lang="tr-TR" sz="2400" dirty="0">
                <a:solidFill>
                  <a:schemeClr val="bg1"/>
                </a:solidFill>
              </a:rPr>
              <a:t>göze aldığı risk </a:t>
            </a:r>
            <a:r>
              <a:rPr lang="tr-TR" sz="2400" dirty="0" smtClean="0">
                <a:solidFill>
                  <a:schemeClr val="bg1"/>
                </a:solidFill>
              </a:rPr>
              <a:t>düzeyini ifade eder ve İKİYK tarafından alınan karar ile bu sene için 15 puan olarak belirlenmiştir.</a:t>
            </a:r>
          </a:p>
          <a:p>
            <a:pPr algn="just"/>
            <a:endParaRPr lang="tr-TR" sz="2400" dirty="0" smtClean="0">
              <a:solidFill>
                <a:schemeClr val="accent4"/>
              </a:solidFill>
            </a:endParaRPr>
          </a:p>
          <a:p>
            <a:pPr algn="just"/>
            <a:endParaRPr lang="tr-T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87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1223544" y="649341"/>
            <a:ext cx="9744912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RİSK YÖNETİMİ SÜRECİ – Mevcut Kontroller, Yeni/Ek Kontrol Faaliyetleri</a:t>
            </a:r>
          </a:p>
          <a:p>
            <a:pPr algn="ctr"/>
            <a:endParaRPr lang="tr-TR" sz="2400" dirty="0">
              <a:solidFill>
                <a:schemeClr val="accent4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2563"/>
            <a:ext cx="12192000" cy="347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658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984074" y="152791"/>
            <a:ext cx="97449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RİSK YÖNETİMİ SÜRECİ – </a:t>
            </a:r>
            <a:r>
              <a:rPr lang="tr-TR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Mevcut Kontroller, Yeni/Ek Kontrol Faaliyetleri</a:t>
            </a:r>
          </a:p>
          <a:p>
            <a:pPr algn="ctr"/>
            <a:endParaRPr lang="tr-TR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12527" y="1132616"/>
            <a:ext cx="11582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 smtClean="0">
                <a:solidFill>
                  <a:schemeClr val="accent4"/>
                </a:solidFill>
              </a:rPr>
              <a:t>Mevcut Kontroller: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Tespit edilen riske ilişkin mevcut durum ve halihazırda uygulanmakta olan kontrollerdir.</a:t>
            </a:r>
            <a:endParaRPr lang="tr-TR" sz="2400" dirty="0">
              <a:solidFill>
                <a:schemeClr val="accent4"/>
              </a:solidFill>
            </a:endParaRPr>
          </a:p>
          <a:p>
            <a:pPr algn="just"/>
            <a:endParaRPr lang="tr-TR" sz="2400" dirty="0" smtClean="0">
              <a:solidFill>
                <a:schemeClr val="accent4"/>
              </a:solidFill>
            </a:endParaRPr>
          </a:p>
          <a:p>
            <a:pPr algn="just"/>
            <a:r>
              <a:rPr lang="tr-TR" sz="2400" dirty="0" smtClean="0">
                <a:solidFill>
                  <a:schemeClr val="accent4"/>
                </a:solidFill>
              </a:rPr>
              <a:t>Yeni/Ek Kontrol Faaliyetleri:</a:t>
            </a:r>
            <a:endParaRPr lang="tr-TR" sz="2400" dirty="0">
              <a:solidFill>
                <a:schemeClr val="accent4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Tespit edilen riske ilişkin önerilen veya planlanan yeni/ek kontrollerdir.</a:t>
            </a:r>
          </a:p>
          <a:p>
            <a:pPr algn="just"/>
            <a:endParaRPr lang="tr-T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39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984074" y="152791"/>
            <a:ext cx="97449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RİSK YÖNETİMİ SÜRECİ – </a:t>
            </a:r>
            <a:r>
              <a:rPr lang="tr-TR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Mevcut Kontroller, Yeni/Ek Kontrol Faaliyetleri</a:t>
            </a:r>
          </a:p>
          <a:p>
            <a:pPr algn="ctr"/>
            <a:endParaRPr lang="tr-TR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12527" y="1132616"/>
            <a:ext cx="11582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>
                <a:solidFill>
                  <a:schemeClr val="accent4"/>
                </a:solidFill>
              </a:rPr>
              <a:t>Örnek: (Belgede Sahtecilik Riski)</a:t>
            </a:r>
          </a:p>
          <a:p>
            <a:pPr algn="just"/>
            <a:endParaRPr lang="tr-TR" sz="2400" dirty="0">
              <a:solidFill>
                <a:schemeClr val="accent4"/>
              </a:solidFill>
            </a:endParaRPr>
          </a:p>
          <a:p>
            <a:pPr algn="just"/>
            <a:r>
              <a:rPr lang="tr-TR" sz="2400" dirty="0" smtClean="0">
                <a:solidFill>
                  <a:schemeClr val="bg1"/>
                </a:solidFill>
              </a:rPr>
              <a:t>Mevcut Kontrol: </a:t>
            </a:r>
          </a:p>
          <a:p>
            <a:pPr algn="just"/>
            <a:r>
              <a:rPr lang="tr-TR" sz="2400" dirty="0" smtClean="0">
                <a:solidFill>
                  <a:schemeClr val="bg1"/>
                </a:solidFill>
              </a:rPr>
              <a:t>Şüphe </a:t>
            </a:r>
            <a:r>
              <a:rPr lang="tr-TR" sz="2400" dirty="0">
                <a:solidFill>
                  <a:schemeClr val="bg1"/>
                </a:solidFill>
              </a:rPr>
              <a:t>durumlarında ilgili sağlık sertifikası örneği daire başkanlığımız aracılığıyla ilgili ülke yetkili otoritesine sorulmaktadır. Ancak bu durum her sevkiyat için uygun bir teyit yöntemi olmamaktadır</a:t>
            </a:r>
            <a:r>
              <a:rPr lang="tr-TR" sz="2400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endParaRPr lang="tr-TR" sz="2400" dirty="0">
              <a:solidFill>
                <a:schemeClr val="bg1"/>
              </a:solidFill>
            </a:endParaRPr>
          </a:p>
          <a:p>
            <a:pPr algn="just"/>
            <a:r>
              <a:rPr lang="tr-TR" sz="2400" dirty="0">
                <a:solidFill>
                  <a:schemeClr val="bg1"/>
                </a:solidFill>
              </a:rPr>
              <a:t>Yeni/Ek Kontrol </a:t>
            </a:r>
            <a:r>
              <a:rPr lang="tr-TR" sz="2400" dirty="0" smtClean="0">
                <a:solidFill>
                  <a:schemeClr val="bg1"/>
                </a:solidFill>
              </a:rPr>
              <a:t>Faaliyetleri:</a:t>
            </a:r>
          </a:p>
          <a:p>
            <a:pPr algn="just"/>
            <a:r>
              <a:rPr lang="tr-TR" sz="2400" dirty="0" smtClean="0">
                <a:solidFill>
                  <a:schemeClr val="bg1"/>
                </a:solidFill>
              </a:rPr>
              <a:t>- Belgenin </a:t>
            </a:r>
            <a:r>
              <a:rPr lang="tr-TR" sz="2400" dirty="0">
                <a:solidFill>
                  <a:schemeClr val="bg1"/>
                </a:solidFill>
              </a:rPr>
              <a:t>orijinal olduğunun </a:t>
            </a:r>
            <a:r>
              <a:rPr lang="tr-TR" sz="2400" dirty="0" err="1">
                <a:solidFill>
                  <a:schemeClr val="bg1"/>
                </a:solidFill>
              </a:rPr>
              <a:t>teyitinin</a:t>
            </a:r>
            <a:r>
              <a:rPr lang="tr-TR" sz="2400" dirty="0">
                <a:solidFill>
                  <a:schemeClr val="bg1"/>
                </a:solidFill>
              </a:rPr>
              <a:t> yapılabilmesi için uluslararası bir veri tabanı ile belgenin orijinal olduğunun </a:t>
            </a:r>
            <a:r>
              <a:rPr lang="tr-TR" sz="2400" dirty="0" err="1">
                <a:solidFill>
                  <a:schemeClr val="bg1"/>
                </a:solidFill>
              </a:rPr>
              <a:t>teyitinin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smtClean="0">
                <a:solidFill>
                  <a:schemeClr val="bg1"/>
                </a:solidFill>
              </a:rPr>
              <a:t>yapılması </a:t>
            </a:r>
          </a:p>
          <a:p>
            <a:pPr algn="just"/>
            <a:r>
              <a:rPr lang="tr-TR" sz="2400" smtClean="0">
                <a:solidFill>
                  <a:schemeClr val="bg1"/>
                </a:solidFill>
              </a:rPr>
              <a:t>- Sertifikayı </a:t>
            </a:r>
            <a:r>
              <a:rPr lang="tr-TR" sz="2400" dirty="0">
                <a:solidFill>
                  <a:schemeClr val="bg1"/>
                </a:solidFill>
              </a:rPr>
              <a:t>düzenleyen yetkili otoritenin resmi e-posta adresinde sertifika orijinalliğine dair teyit alınabilmelidir.</a:t>
            </a:r>
          </a:p>
          <a:p>
            <a:pPr algn="just"/>
            <a:endParaRPr lang="tr-T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51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531562" y="152791"/>
            <a:ext cx="46499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RİSK YÖNETİMİ SÜRECİ - ROLLER</a:t>
            </a:r>
            <a:endParaRPr lang="tr-TR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02367" y="614456"/>
            <a:ext cx="11582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 smtClean="0">
                <a:solidFill>
                  <a:schemeClr val="accent4"/>
                </a:solidFill>
              </a:rPr>
              <a:t>İç Kontrol Görevlisi: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Kendi biriminde risk yönetimi çalışmalarını koordine ederek birimde tespit edilen risklerin yazılıma işlenmesinden sorumlu kişidir. Birim Risk Ekibinin doğal üyesidir.</a:t>
            </a:r>
          </a:p>
          <a:p>
            <a:pPr algn="just"/>
            <a:endParaRPr lang="tr-TR" sz="2400" dirty="0" smtClean="0">
              <a:solidFill>
                <a:schemeClr val="accent4"/>
              </a:solidFill>
            </a:endParaRPr>
          </a:p>
          <a:p>
            <a:pPr algn="just"/>
            <a:r>
              <a:rPr lang="tr-TR" sz="2400" dirty="0" smtClean="0">
                <a:solidFill>
                  <a:schemeClr val="accent4"/>
                </a:solidFill>
              </a:rPr>
              <a:t>Birim Risk Yönetim Ekibi:</a:t>
            </a:r>
            <a:endParaRPr lang="tr-TR" sz="2400" dirty="0">
              <a:solidFill>
                <a:schemeClr val="accent4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Tespit edilen risklerin etki ve ihtimal yönünden puanlamasını yapan ve en az </a:t>
            </a:r>
            <a:br>
              <a:rPr lang="tr-TR" sz="2400" dirty="0" smtClean="0">
                <a:solidFill>
                  <a:schemeClr val="bg1"/>
                </a:solidFill>
              </a:rPr>
            </a:br>
            <a:r>
              <a:rPr lang="tr-TR" sz="2400" dirty="0" smtClean="0">
                <a:solidFill>
                  <a:schemeClr val="bg1"/>
                </a:solidFill>
              </a:rPr>
              <a:t>3 kişiden oluşan ekiptir.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>
              <a:solidFill>
                <a:schemeClr val="bg1"/>
              </a:solidFill>
            </a:endParaRPr>
          </a:p>
          <a:p>
            <a:pPr algn="just"/>
            <a:r>
              <a:rPr lang="tr-TR" sz="2400" dirty="0">
                <a:solidFill>
                  <a:schemeClr val="accent4"/>
                </a:solidFill>
              </a:rPr>
              <a:t>Birim Risk </a:t>
            </a:r>
            <a:r>
              <a:rPr lang="tr-TR" sz="2400" dirty="0" smtClean="0">
                <a:solidFill>
                  <a:schemeClr val="accent4"/>
                </a:solidFill>
              </a:rPr>
              <a:t>Koordinatörü:</a:t>
            </a:r>
            <a:endParaRPr lang="tr-TR" sz="2400" dirty="0">
              <a:solidFill>
                <a:schemeClr val="accent4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Birimin en üst yöneticisidir. Birim Risk Yönetim Ekibi tarafından puanlanan risklere onay verir. </a:t>
            </a:r>
            <a:endParaRPr lang="tr-TR" sz="2400" dirty="0">
              <a:solidFill>
                <a:schemeClr val="accent4"/>
              </a:solidFill>
            </a:endParaRPr>
          </a:p>
          <a:p>
            <a:pPr algn="just"/>
            <a:endParaRPr lang="tr-T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7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531562" y="152791"/>
            <a:ext cx="46499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RİSK YÖNETİMİ SÜRECİ - ROLLER</a:t>
            </a:r>
            <a:endParaRPr lang="tr-TR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7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124748"/>
              </p:ext>
            </p:extLst>
          </p:nvPr>
        </p:nvGraphicFramePr>
        <p:xfrm>
          <a:off x="6308242" y="1317966"/>
          <a:ext cx="237626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Risk Tespit</a:t>
                      </a:r>
                      <a:r>
                        <a:rPr lang="tr-TR" baseline="0" dirty="0" smtClean="0"/>
                        <a:t> Formu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9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461111"/>
              </p:ext>
            </p:extLst>
          </p:nvPr>
        </p:nvGraphicFramePr>
        <p:xfrm>
          <a:off x="5497344" y="2244682"/>
          <a:ext cx="4032448" cy="442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2848"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>
                          <a:effectLst/>
                          <a:latin typeface="+mn-lt"/>
                          <a:cs typeface="Arial" pitchFamily="34" charset="0"/>
                        </a:rPr>
                        <a:t>Risk Seviyesi Belirleme Formu </a:t>
                      </a:r>
                      <a:endParaRPr lang="tr-TR" dirty="0">
                        <a:effectLst/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1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694062"/>
              </p:ext>
            </p:extLst>
          </p:nvPr>
        </p:nvGraphicFramePr>
        <p:xfrm>
          <a:off x="6073408" y="3203533"/>
          <a:ext cx="28803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>
                          <a:effectLst/>
                          <a:latin typeface="+mn-lt"/>
                          <a:cs typeface="Arial" pitchFamily="34" charset="0"/>
                        </a:rPr>
                        <a:t>Risk Kayıt Formu</a:t>
                      </a:r>
                      <a:endParaRPr lang="tr-TR" dirty="0">
                        <a:effectLst/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12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036324"/>
              </p:ext>
            </p:extLst>
          </p:nvPr>
        </p:nvGraphicFramePr>
        <p:xfrm>
          <a:off x="5659144" y="3980417"/>
          <a:ext cx="3708848" cy="3772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88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7229"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effectLst/>
                          <a:latin typeface="+mn-lt"/>
                          <a:cs typeface="Arial" pitchFamily="34" charset="0"/>
                        </a:rPr>
                        <a:t>Birim Risk Yönetim Eylem Planı</a:t>
                      </a:r>
                      <a:endParaRPr lang="tr-TR" dirty="0">
                        <a:effectLst/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13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007486"/>
              </p:ext>
            </p:extLst>
          </p:nvPr>
        </p:nvGraphicFramePr>
        <p:xfrm>
          <a:off x="5569352" y="5215295"/>
          <a:ext cx="388843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>
                          <a:effectLst/>
                        </a:rPr>
                        <a:t>Bakanlık Risk Yönetim Eylem Planı </a:t>
                      </a:r>
                      <a:endParaRPr lang="tr-TR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1" name="25 Düz Ok Bağlayıcısı"/>
          <p:cNvCxnSpPr/>
          <p:nvPr/>
        </p:nvCxnSpPr>
        <p:spPr>
          <a:xfrm>
            <a:off x="7498576" y="3692385"/>
            <a:ext cx="0" cy="288032"/>
          </a:xfrm>
          <a:prstGeom prst="straightConnector1">
            <a:avLst/>
          </a:prstGeom>
          <a:ln w="603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37 Düz Ok Bağlayıcısı"/>
          <p:cNvCxnSpPr/>
          <p:nvPr/>
        </p:nvCxnSpPr>
        <p:spPr>
          <a:xfrm>
            <a:off x="7513568" y="2783616"/>
            <a:ext cx="0" cy="288032"/>
          </a:xfrm>
          <a:prstGeom prst="straightConnector1">
            <a:avLst/>
          </a:prstGeom>
          <a:ln w="603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38 Düz Ok Bağlayıcısı"/>
          <p:cNvCxnSpPr/>
          <p:nvPr/>
        </p:nvCxnSpPr>
        <p:spPr>
          <a:xfrm>
            <a:off x="7513568" y="1768444"/>
            <a:ext cx="0" cy="288032"/>
          </a:xfrm>
          <a:prstGeom prst="straightConnector1">
            <a:avLst/>
          </a:prstGeom>
          <a:ln w="603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46 Beşgen"/>
          <p:cNvSpPr/>
          <p:nvPr/>
        </p:nvSpPr>
        <p:spPr>
          <a:xfrm>
            <a:off x="2617024" y="1244495"/>
            <a:ext cx="1656184" cy="523949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İç Kontrol Görevlisi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15" name="47 Beşgen"/>
          <p:cNvSpPr/>
          <p:nvPr/>
        </p:nvSpPr>
        <p:spPr>
          <a:xfrm>
            <a:off x="2617024" y="2036584"/>
            <a:ext cx="1656184" cy="864096"/>
          </a:xfrm>
          <a:prstGeom prst="homePlate">
            <a:avLst>
              <a:gd name="adj" fmla="val 5330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Birim Risk Yönetim Ekibi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16" name="65 Beşgen"/>
          <p:cNvSpPr/>
          <p:nvPr/>
        </p:nvSpPr>
        <p:spPr>
          <a:xfrm>
            <a:off x="2617024" y="5204936"/>
            <a:ext cx="1584176" cy="252254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İKİYK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17" name="47 Beşgen"/>
          <p:cNvSpPr/>
          <p:nvPr/>
        </p:nvSpPr>
        <p:spPr>
          <a:xfrm>
            <a:off x="2617024" y="3483913"/>
            <a:ext cx="1656184" cy="384688"/>
          </a:xfrm>
          <a:prstGeom prst="homePlate">
            <a:avLst>
              <a:gd name="adj" fmla="val 5330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Risk Yazılımı</a:t>
            </a:r>
            <a:endParaRPr lang="tr-TR" dirty="0">
              <a:solidFill>
                <a:schemeClr val="tx1"/>
              </a:solidFill>
            </a:endParaRPr>
          </a:p>
        </p:txBody>
      </p:sp>
      <p:cxnSp>
        <p:nvCxnSpPr>
          <p:cNvPr id="18" name="25 Düz Ok Bağlayıcısı"/>
          <p:cNvCxnSpPr/>
          <p:nvPr/>
        </p:nvCxnSpPr>
        <p:spPr>
          <a:xfrm>
            <a:off x="7513568" y="4700880"/>
            <a:ext cx="0" cy="288032"/>
          </a:xfrm>
          <a:prstGeom prst="straightConnector1">
            <a:avLst/>
          </a:prstGeom>
          <a:ln w="603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24 Oval"/>
          <p:cNvSpPr/>
          <p:nvPr/>
        </p:nvSpPr>
        <p:spPr>
          <a:xfrm>
            <a:off x="9815411" y="2717786"/>
            <a:ext cx="1584176" cy="136815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KURUM RİSK KÜTÜĞÜ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3544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531849" y="152791"/>
            <a:ext cx="46493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RİSK YÖNETİMİ SÜRECİ - TAKVİM</a:t>
            </a:r>
            <a:endParaRPr lang="tr-TR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02367" y="614456"/>
            <a:ext cx="115824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 smtClean="0">
                <a:solidFill>
                  <a:schemeClr val="accent4"/>
                </a:solidFill>
              </a:rPr>
              <a:t>Bakanlık Risk Yönergemize göre;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Birimler tarafından riskler tespit edilerek puanlanmakta ve her yıl 1 Ekim tarihine kadar Başkanlığımıza gönderilmektedir.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Başkanlığımıza iletilen risklerden seviyesi yüksek olanlar her yıl 31 Aralık tarihine kadar toplanan İç Kontrol İzleme ve Yönlendirme Kurulunda (İKİYK) görüşülerek Bakanlık Risk Eylem Planları hazırlanmaktadır.</a:t>
            </a:r>
          </a:p>
          <a:p>
            <a:pPr algn="just"/>
            <a:endParaRPr lang="tr-TR" sz="24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İKİYK tarafından hazırlanan Bakanlık </a:t>
            </a:r>
            <a:r>
              <a:rPr lang="tr-TR" sz="2400" dirty="0">
                <a:solidFill>
                  <a:schemeClr val="bg1"/>
                </a:solidFill>
              </a:rPr>
              <a:t>Risk Yönetim Eylem </a:t>
            </a:r>
            <a:r>
              <a:rPr lang="tr-TR" sz="2400" dirty="0" smtClean="0">
                <a:solidFill>
                  <a:schemeClr val="bg1"/>
                </a:solidFill>
              </a:rPr>
              <a:t>Planı </a:t>
            </a:r>
            <a:r>
              <a:rPr lang="tr-TR" sz="2400" dirty="0">
                <a:solidFill>
                  <a:schemeClr val="bg1"/>
                </a:solidFill>
              </a:rPr>
              <a:t>(Ek-5), onaylanmak üzere her yıl Ocak ayı içerisinde Bakanlık Makamına </a:t>
            </a:r>
            <a:r>
              <a:rPr lang="tr-TR" sz="2400" dirty="0" smtClean="0">
                <a:solidFill>
                  <a:schemeClr val="bg1"/>
                </a:solidFill>
              </a:rPr>
              <a:t>sunulmaktadır.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Bakanlık Makamınca onaylanan eylem planlarının </a:t>
            </a:r>
            <a:r>
              <a:rPr lang="tr-TR" sz="2400" dirty="0">
                <a:solidFill>
                  <a:schemeClr val="bg1"/>
                </a:solidFill>
              </a:rPr>
              <a:t>yürürlüğü konulmak üzere</a:t>
            </a:r>
            <a:r>
              <a:rPr lang="tr-TR" sz="2400" dirty="0" smtClean="0">
                <a:solidFill>
                  <a:schemeClr val="bg1"/>
                </a:solidFill>
              </a:rPr>
              <a:t> birimlere dağıtımı yapılmaktadır.</a:t>
            </a:r>
            <a:endParaRPr lang="tr-TR" sz="2400" dirty="0">
              <a:solidFill>
                <a:schemeClr val="bg1"/>
              </a:solidFill>
            </a:endParaRPr>
          </a:p>
          <a:p>
            <a:pPr algn="just"/>
            <a:endParaRPr lang="tr-TR" sz="2400" dirty="0">
              <a:solidFill>
                <a:schemeClr val="accent4"/>
              </a:solidFill>
            </a:endParaRPr>
          </a:p>
          <a:p>
            <a:pPr algn="just"/>
            <a:endParaRPr lang="tr-T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65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5297709" y="152791"/>
            <a:ext cx="1117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İÇERİK</a:t>
            </a:r>
            <a:endParaRPr lang="tr-TR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02367" y="614456"/>
            <a:ext cx="11582400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sz="2400" dirty="0">
              <a:solidFill>
                <a:schemeClr val="bg1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tr-TR" sz="2400" dirty="0" smtClean="0">
              <a:solidFill>
                <a:schemeClr val="bg1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tr-TR" sz="2400" dirty="0">
              <a:solidFill>
                <a:schemeClr val="bg1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tr-TR" sz="2400" dirty="0" smtClean="0">
              <a:solidFill>
                <a:schemeClr val="bg1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2021 YILI RİSK ÇALIŞMALARI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tr-TR" sz="2400" dirty="0">
              <a:solidFill>
                <a:schemeClr val="bg1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RİSK YÖNETİMİ SÜRECİ</a:t>
            </a:r>
          </a:p>
          <a:p>
            <a:pPr algn="ctr"/>
            <a:r>
              <a:rPr lang="tr-TR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- </a:t>
            </a:r>
            <a:r>
              <a:rPr lang="tr-TR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Tespit</a:t>
            </a:r>
          </a:p>
          <a:p>
            <a:pPr algn="ctr"/>
            <a:r>
              <a:rPr lang="tr-TR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- Puanlama</a:t>
            </a:r>
          </a:p>
          <a:p>
            <a:pPr algn="ctr"/>
            <a:r>
              <a:rPr lang="tr-TR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- Mevcut </a:t>
            </a:r>
            <a:r>
              <a:rPr lang="tr-TR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Kontroller, </a:t>
            </a:r>
            <a:r>
              <a:rPr lang="tr-TR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Yeni/Ek Kontrol Faaliyetleri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tr-TR" sz="2400" dirty="0">
              <a:solidFill>
                <a:schemeClr val="bg1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RİSK YÖNETİMİ SÜRECİ - ROLLER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tr-TR" sz="2400" dirty="0">
              <a:solidFill>
                <a:schemeClr val="bg1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RİSK YÖNETİMİ SÜRECİ - TAKVİM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 smtClean="0">
              <a:solidFill>
                <a:schemeClr val="bg1"/>
              </a:solidFill>
            </a:endParaRPr>
          </a:p>
          <a:p>
            <a:pPr algn="just"/>
            <a:endParaRPr lang="tr-TR" sz="2400" dirty="0">
              <a:solidFill>
                <a:schemeClr val="accent4"/>
              </a:solidFill>
            </a:endParaRPr>
          </a:p>
          <a:p>
            <a:pPr algn="just"/>
            <a:endParaRPr lang="tr-T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9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4243738" y="152791"/>
            <a:ext cx="32255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RİSKLERİN İZLENMESİ</a:t>
            </a:r>
            <a:endParaRPr lang="tr-TR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201390" y="1652516"/>
            <a:ext cx="11310257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tr-TR" sz="2400" dirty="0" smtClean="0">
                <a:solidFill>
                  <a:schemeClr val="bg1"/>
                </a:solidFill>
              </a:rPr>
              <a:t>Her sene Ekim Ayı öncesinde yeni riskler tespit edilirken önceki dönem riskleri de değerlendirmeye alınarak yeniden puanlanmaktadır.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tr-TR" sz="2400" dirty="0" smtClean="0">
                <a:solidFill>
                  <a:schemeClr val="bg1"/>
                </a:solidFill>
              </a:rPr>
              <a:t>Bakanlık Risk Eylem Planındaki riskler için ise Haziran Ayının sonuna kadar iyileştirme stratejilerinin uygulanma durumu ayrıca Başkanlığımıza bildirilmektedir.</a:t>
            </a:r>
            <a:endParaRPr lang="tr-T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767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4769363" y="325511"/>
            <a:ext cx="21743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RİSK KÜLTÜRÜ</a:t>
            </a:r>
          </a:p>
        </p:txBody>
      </p:sp>
      <p:sp>
        <p:nvSpPr>
          <p:cNvPr id="7" name="Dikdörtgen 6"/>
          <p:cNvSpPr/>
          <p:nvPr/>
        </p:nvSpPr>
        <p:spPr>
          <a:xfrm>
            <a:off x="435070" y="1266436"/>
            <a:ext cx="11310257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tr-TR" sz="2400" dirty="0">
                <a:solidFill>
                  <a:schemeClr val="accent4"/>
                </a:solidFill>
              </a:rPr>
              <a:t>İşini yanlış yapıyorsun şeklinde anlaşılan </a:t>
            </a:r>
            <a:r>
              <a:rPr lang="tr-TR" sz="2400" dirty="0" smtClean="0">
                <a:solidFill>
                  <a:schemeClr val="bg1"/>
                </a:solidFill>
              </a:rPr>
              <a:t>risk </a:t>
            </a:r>
            <a:r>
              <a:rPr lang="tr-TR" sz="2400" dirty="0">
                <a:solidFill>
                  <a:schemeClr val="bg1"/>
                </a:solidFill>
              </a:rPr>
              <a:t>y</a:t>
            </a:r>
            <a:r>
              <a:rPr lang="tr-TR" sz="2400" dirty="0" smtClean="0">
                <a:solidFill>
                  <a:schemeClr val="bg1"/>
                </a:solidFill>
              </a:rPr>
              <a:t>önetimini, </a:t>
            </a:r>
            <a:r>
              <a:rPr lang="tr-TR" sz="2400" dirty="0">
                <a:solidFill>
                  <a:schemeClr val="bg1"/>
                </a:solidFill>
              </a:rPr>
              <a:t>karşılaşılabilecek sorunları öngörerek önlem almak olarak yerleştirmek ve hizmetlerin aksamadan yürütülmesini </a:t>
            </a:r>
            <a:r>
              <a:rPr lang="tr-TR" sz="2400" dirty="0" smtClean="0">
                <a:solidFill>
                  <a:schemeClr val="bg1"/>
                </a:solidFill>
              </a:rPr>
              <a:t>sağlamak…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endParaRPr lang="tr-T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29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7416143"/>
              </p:ext>
            </p:extLst>
          </p:nvPr>
        </p:nvGraphicFramePr>
        <p:xfrm>
          <a:off x="314127" y="1622634"/>
          <a:ext cx="11351673" cy="2279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Dikdörtgen 4"/>
          <p:cNvSpPr/>
          <p:nvPr/>
        </p:nvSpPr>
        <p:spPr>
          <a:xfrm>
            <a:off x="3798108" y="152791"/>
            <a:ext cx="41168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2021 YILI RİSK ÇALIŞMALARI</a:t>
            </a:r>
            <a:endParaRPr lang="tr-TR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314127" y="980216"/>
            <a:ext cx="1158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 smtClean="0">
                <a:solidFill>
                  <a:schemeClr val="bg1"/>
                </a:solidFill>
              </a:rPr>
              <a:t>2021 Yılında yapılan risk çalışmaları sonucunda; </a:t>
            </a:r>
            <a:endParaRPr lang="tr-TR" sz="2400" dirty="0">
              <a:solidFill>
                <a:schemeClr val="bg1"/>
              </a:solidFill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201395" y="3025601"/>
            <a:ext cx="1131025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endParaRPr lang="tr-TR" sz="2400" dirty="0" smtClean="0">
              <a:solidFill>
                <a:schemeClr val="bg1"/>
              </a:solidFill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tr-TR" sz="2400" dirty="0" smtClean="0">
                <a:solidFill>
                  <a:schemeClr val="bg1"/>
                </a:solidFill>
              </a:rPr>
              <a:t>risk tespit edilmiştir. </a:t>
            </a:r>
            <a:endParaRPr lang="tr-TR" sz="24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00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798108" y="152791"/>
            <a:ext cx="41168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2021 YILI RİSK ÇALIŞMALARI</a:t>
            </a:r>
            <a:endParaRPr lang="tr-TR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201386" y="1185156"/>
            <a:ext cx="11310257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tr-TR" sz="2400" dirty="0">
                <a:solidFill>
                  <a:schemeClr val="accent4"/>
                </a:solidFill>
              </a:rPr>
              <a:t>Risk Seviyesi 15 ve üstünde olanlar </a:t>
            </a:r>
            <a:r>
              <a:rPr lang="tr-TR" sz="2400" dirty="0">
                <a:solidFill>
                  <a:schemeClr val="bg1"/>
                </a:solidFill>
              </a:rPr>
              <a:t>Birim amirlerinden oluşan İç Kontrol İzleme ve Yönlendirme Kuruluna </a:t>
            </a:r>
            <a:r>
              <a:rPr lang="tr-TR" sz="2400" dirty="0" smtClean="0">
                <a:solidFill>
                  <a:schemeClr val="bg1"/>
                </a:solidFill>
              </a:rPr>
              <a:t>sunulmuş,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tr-TR" sz="2400" dirty="0" smtClean="0">
                <a:solidFill>
                  <a:schemeClr val="bg1"/>
                </a:solidFill>
              </a:rPr>
              <a:t>68 risk için 2021 Yılı </a:t>
            </a:r>
            <a:r>
              <a:rPr lang="tr-TR" sz="2400" dirty="0" smtClean="0">
                <a:solidFill>
                  <a:schemeClr val="bg1"/>
                </a:solidFill>
                <a:hlinkClick r:id="rId3" action="ppaction://hlinkfile"/>
              </a:rPr>
              <a:t>Risk Yönetim Eylem Planı </a:t>
            </a:r>
            <a:r>
              <a:rPr lang="tr-TR" sz="2400" dirty="0" smtClean="0">
                <a:solidFill>
                  <a:schemeClr val="bg1"/>
                </a:solidFill>
              </a:rPr>
              <a:t>hazırlanmıştır. (1 ŞDB, 13 TAGEM Taşra, 1 DKMP Taşra, 27 GKGM Taşra, 3 BÜGEM Taşra, 3 EYDB Taşra, 20 İl Müdürlükleri)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tr-TR" sz="2400" dirty="0">
                <a:solidFill>
                  <a:schemeClr val="bg1"/>
                </a:solidFill>
              </a:rPr>
              <a:t>Eylem planlarında risklere yönelik uygulanacak iyileştirme stratejilerine yer verilmiştir. </a:t>
            </a:r>
            <a:endParaRPr lang="tr-TR" sz="24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52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519666" y="394454"/>
            <a:ext cx="44211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RİSK YÖNETİMİ SÜRECİ – Tespit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8763"/>
            <a:ext cx="12192000" cy="347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31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645957" y="152791"/>
            <a:ext cx="44211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RİSK YÖNETİMİ SÜRECİ – Tespit</a:t>
            </a:r>
            <a:endParaRPr lang="tr-TR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12527" y="1132616"/>
            <a:ext cx="11582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 smtClean="0">
                <a:solidFill>
                  <a:schemeClr val="accent4"/>
                </a:solidFill>
              </a:rPr>
              <a:t>Riski Ortaya Çıkartan Sebep (Tehlike):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Bakanlığı/Birimi muhtemel riskler ile karşı karşıya getirebilecek nedenlerdir.</a:t>
            </a:r>
          </a:p>
          <a:p>
            <a:pPr algn="just"/>
            <a:endParaRPr lang="tr-TR" sz="2400" dirty="0" smtClean="0">
              <a:solidFill>
                <a:schemeClr val="accent4"/>
              </a:solidFill>
            </a:endParaRPr>
          </a:p>
          <a:p>
            <a:pPr algn="just"/>
            <a:r>
              <a:rPr lang="tr-TR" sz="2400" dirty="0" smtClean="0">
                <a:solidFill>
                  <a:schemeClr val="accent4"/>
                </a:solidFill>
              </a:rPr>
              <a:t>Risk:</a:t>
            </a:r>
            <a:endParaRPr lang="tr-TR" sz="2400" dirty="0">
              <a:solidFill>
                <a:schemeClr val="accent4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bg1"/>
                </a:solidFill>
              </a:rPr>
              <a:t>Bakanlığın kuruluş amaçları ile stratejik amaç ve hedeflerine ulaşmasına ve görevlerinin ifasına engel olabilecek veya beklenmeyen zararlara yol açabilecek durum ya da olayları</a:t>
            </a:r>
            <a:endParaRPr lang="tr-TR" sz="2400" dirty="0" smtClean="0">
              <a:solidFill>
                <a:schemeClr val="bg1"/>
              </a:solidFill>
            </a:endParaRPr>
          </a:p>
          <a:p>
            <a:pPr algn="just"/>
            <a:endParaRPr lang="tr-T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0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02044" y="858838"/>
            <a:ext cx="9036050" cy="4391025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60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5021" y="997826"/>
            <a:ext cx="9144000" cy="3911600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609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87062" y="1049392"/>
            <a:ext cx="9144000" cy="4278313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814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eması">
  <a:themeElements>
    <a:clrScheme name="Özel 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C000"/>
      </a:hlink>
      <a:folHlink>
        <a:srgbClr val="F4B183"/>
      </a:folHlink>
    </a:clrScheme>
    <a:fontScheme name="Calibri-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B2D277B605B0CB4088AD70BB203A4828" ma:contentTypeVersion="1" ma:contentTypeDescription="Yeni belge oluşturun." ma:contentTypeScope="" ma:versionID="727430d5504c22f083996fa581a1c73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6ddd05f9fd47d6de83121fc7a97ab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A01CB0-58E2-40B7-9F1A-0322D1CB050C}"/>
</file>

<file path=customXml/itemProps2.xml><?xml version="1.0" encoding="utf-8"?>
<ds:datastoreItem xmlns:ds="http://schemas.openxmlformats.org/officeDocument/2006/customXml" ds:itemID="{39703411-EEDE-4563-B6BE-06ADFFE9CF2D}"/>
</file>

<file path=customXml/itemProps3.xml><?xml version="1.0" encoding="utf-8"?>
<ds:datastoreItem xmlns:ds="http://schemas.openxmlformats.org/officeDocument/2006/customXml" ds:itemID="{067F57CD-9FF4-49DF-A6D6-82FEFE321D4F}"/>
</file>

<file path=docProps/app.xml><?xml version="1.0" encoding="utf-8"?>
<Properties xmlns="http://schemas.openxmlformats.org/officeDocument/2006/extended-properties" xmlns:vt="http://schemas.openxmlformats.org/officeDocument/2006/docPropsVTypes">
  <TotalTime>5344</TotalTime>
  <Words>814</Words>
  <Application>Microsoft Office PowerPoint</Application>
  <PresentationFormat>Geniş ekran</PresentationFormat>
  <Paragraphs>151</Paragraphs>
  <Slides>21</Slides>
  <Notes>16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9" baseType="lpstr">
      <vt:lpstr>Akrobat Black</vt:lpstr>
      <vt:lpstr>Arial</vt:lpstr>
      <vt:lpstr>Calibri</vt:lpstr>
      <vt:lpstr>Cambria</vt:lpstr>
      <vt:lpstr>Futura</vt:lpstr>
      <vt:lpstr>Montserrat Black</vt:lpstr>
      <vt:lpstr>Times New Roman</vt:lpstr>
      <vt:lpstr>1_Office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RİSK YÖNETİMİ SÜRECİ – Mevcut Kontroller, Yeni/Ek Kontrol Faaliyetleri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90535</dc:creator>
  <cp:lastModifiedBy>Halil Murat ULUTAŞ</cp:lastModifiedBy>
  <cp:revision>843</cp:revision>
  <cp:lastPrinted>2021-04-19T07:37:56Z</cp:lastPrinted>
  <dcterms:created xsi:type="dcterms:W3CDTF">2020-10-06T17:12:15Z</dcterms:created>
  <dcterms:modified xsi:type="dcterms:W3CDTF">2022-03-21T11:22:02Z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0x010100B2D277B605B0CB4088AD70BB203A4828</vt:lpwstr>
  </property>
</Properties>
</file>