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675" r:id="rId3"/>
    <p:sldId id="681" r:id="rId4"/>
    <p:sldId id="682" r:id="rId5"/>
    <p:sldId id="680" r:id="rId6"/>
    <p:sldId id="686" r:id="rId7"/>
    <p:sldId id="687" r:id="rId8"/>
    <p:sldId id="676" r:id="rId9"/>
    <p:sldId id="678" r:id="rId10"/>
    <p:sldId id="685" r:id="rId11"/>
    <p:sldId id="677" r:id="rId12"/>
    <p:sldId id="679" r:id="rId13"/>
    <p:sldId id="688" r:id="rId14"/>
    <p:sldId id="689" r:id="rId15"/>
    <p:sldId id="690" r:id="rId16"/>
    <p:sldId id="674" r:id="rId1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996600"/>
    <a:srgbClr val="FFFFFF"/>
    <a:srgbClr val="66FF66"/>
    <a:srgbClr val="FFFF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4660"/>
  </p:normalViewPr>
  <p:slideViewPr>
    <p:cSldViewPr>
      <p:cViewPr varScale="1">
        <p:scale>
          <a:sx n="116" d="100"/>
          <a:sy n="116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EF16-0E36-4E69-A094-0BB59D82BB72}" type="datetimeFigureOut">
              <a:rPr lang="tr-TR" smtClean="0"/>
              <a:pPr/>
              <a:t>22.01.2019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1E158-E810-470A-86A2-2A99DB57533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795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62FF32F-B72E-48EA-B4D5-278A9A2C0662}" type="datetimeFigureOut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A6842F-53BA-4BAA-AA31-1E1F4A29BA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9254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DB2A2D-D0B0-4857-9C35-25B5058DEAFA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28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CBAB4-E21F-4C54-9A91-32A01C92A56B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8DA3C-BAC4-4468-B55F-B890F636401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4EBBB-AB48-44CE-A8A4-232E8E4AE5BD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E19FF-E128-423F-9888-727DEE726FE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4EE0-CC53-461C-8CD6-77218A076ED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85949-6440-487A-9D0B-DD2BE3F61A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DF0F-AFE3-4FC5-B069-11FED70E5501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A1A7-C67D-4615-B2B4-F0B5EABE7F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4393-C0F4-4F89-85B0-B8BC8FE406C3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14CF-56DF-43F5-9EB4-C7275D84FC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DE06-C6EF-44E6-8398-D8E68793157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D87D1-6A5E-4BD6-A4F7-E61C9B6226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C5EF-DA47-4613-9873-561DEEB92A86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020E-CD4B-4822-B91C-C00D13891D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5FFAA-4240-48EA-8756-59582C90AD85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BA34C-048F-4BB0-BC0E-E944716847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FE40-803A-4EFE-B81A-59BCE69B503E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3475-7B68-489B-85D2-C4429E4B37C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A6BAF-5316-4A4E-868D-EEF0EFE190C7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D262-437A-4C1A-BB4C-5C05C5AA2B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9267-0756-4BE4-BEB9-138E2DC12082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9804-FD30-4781-856C-29BD405ACA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25593-BD7C-4F3C-85D0-21EE095740F4}" type="datetime1">
              <a:rPr lang="tr-TR"/>
              <a:pPr>
                <a:defRPr/>
              </a:pPr>
              <a:t>22.01.2019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CD53A4-7887-4A7D-9BED-F847B1C550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9"/>
          <p:cNvSpPr>
            <a:spLocks noChangeArrowheads="1"/>
          </p:cNvSpPr>
          <p:nvPr/>
        </p:nvSpPr>
        <p:spPr bwMode="auto">
          <a:xfrm>
            <a:off x="755650" y="2133600"/>
            <a:ext cx="79200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tr-TR" sz="4400" b="1"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8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endParaRPr lang="tr-TR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23528" y="3717032"/>
            <a:ext cx="8712968" cy="29238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KAYNAKLARININ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MODELLENMESİ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Su Kalitesi Yönetimi Dairesi Başkanlığı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0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Modelleme Şube Müdürlüğü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b="1" kern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2051720" y="6309320"/>
            <a:ext cx="571504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27/02/2014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b="1" kern="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endParaRPr lang="tr-TR" sz="16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3" name="8 Dikdörtgen"/>
          <p:cNvSpPr/>
          <p:nvPr/>
        </p:nvSpPr>
        <p:spPr>
          <a:xfrm>
            <a:off x="1043608" y="-146432"/>
            <a:ext cx="7231467" cy="163121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400" b="1" kern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ORMAN ve SU İŞLERİ </a:t>
            </a:r>
            <a:r>
              <a:rPr lang="tr-TR" sz="3400" b="1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BAKANLIĞI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SU YÖNETİMİ GENEL MÜDÜRLÜĞÜ</a:t>
            </a:r>
            <a:endParaRPr lang="tr-TR" sz="3200" b="1" kern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</p:txBody>
      </p:sp>
      <p:pic>
        <p:nvPicPr>
          <p:cNvPr id="1434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6308725"/>
            <a:ext cx="4105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5"/>
            <a:ext cx="914400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5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Toplantısının Gündemi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207293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Şube Müdürlüğü’nün yapılanması nasıl olmalıdır?</a:t>
            </a:r>
          </a:p>
          <a:p>
            <a:pPr algn="just"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Modelleme Şube Müdürlüğü’nün görev ve yetkileri neler olmalıdır?</a:t>
            </a:r>
          </a:p>
          <a:p>
            <a:pPr algn="just">
              <a:buFont typeface="Wingdings" pitchFamily="2" charset="2"/>
              <a:buChar char="ü"/>
            </a:pP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 ülkelerinde ve ABD’de modelleme çalışmaları nasıl yapılıyor?</a:t>
            </a:r>
          </a:p>
          <a:p>
            <a:pPr algn="just"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çalışmalarında kamu kurumları, üniversiteler ve  özel sektör neresinde olmalıdır?</a:t>
            </a:r>
          </a:p>
          <a:p>
            <a:pPr algn="just">
              <a:buFont typeface="Wingdings" pitchFamily="2" charset="2"/>
              <a:buChar char="ü"/>
            </a:pP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seçiminde nelere dikkat edilmesi gerekmektedir?</a:t>
            </a:r>
          </a:p>
          <a:p>
            <a:pPr algn="just"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10</a:t>
            </a:fld>
            <a:r>
              <a:rPr lang="tr-TR" dirty="0" smtClean="0"/>
              <a:t>/13</a:t>
            </a:r>
            <a:endParaRPr lang="tr-TR" dirty="0"/>
          </a:p>
        </p:txBody>
      </p:sp>
      <p:pic>
        <p:nvPicPr>
          <p:cNvPr id="5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5616624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Kamuya açık modeller mi, yoksa paralı modeller mi kullanılmalıdır?</a:t>
            </a:r>
          </a:p>
          <a:p>
            <a:pPr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Yapay sinir ağları gibi basit bir model yaklaşımları mı kullanılmalıdır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Öneri:</a:t>
            </a:r>
          </a:p>
          <a:p>
            <a:pPr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AB ülkeleri, su kalitesinin iyileştirilmesi için basit model (Yapay sinir ağlarını) kullanmaktadırlar.</a:t>
            </a: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Ülkemize özgü bir model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yerine ABD’nin kullandığı basit modeller mi seçilmelidir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11</a:t>
            </a:fld>
            <a:r>
              <a:rPr lang="tr-TR" dirty="0" smtClean="0"/>
              <a:t>/13</a:t>
            </a:r>
            <a:endParaRPr lang="tr-TR" dirty="0"/>
          </a:p>
        </p:txBody>
      </p:sp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Toplantısının Gündemi</a:t>
            </a:r>
          </a:p>
        </p:txBody>
      </p:sp>
    </p:spTree>
    <p:extLst>
      <p:ext uri="{BB962C8B-B14F-4D97-AF65-F5344CB8AC3E}">
        <p14:creationId xmlns:p14="http://schemas.microsoft.com/office/powerpoint/2010/main" val="17060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8301608" cy="4525963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ÇKS’lerin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türetilmesinde hangi metot kullanılmalıdır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715963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Ekosistem modellemesi</a:t>
            </a:r>
          </a:p>
          <a:p>
            <a:pPr marL="715963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Deterministik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yaklaşım</a:t>
            </a:r>
          </a:p>
          <a:p>
            <a:pPr marL="715963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Olasılık yaklaşımı</a:t>
            </a: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Öneri:</a:t>
            </a:r>
          </a:p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ÇKS’lerin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ekosistem modellemesi yaklaşımı yerine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Deterministik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 Olasılık yaklaşımı kullanmaktadır.</a:t>
            </a:r>
          </a:p>
          <a:p>
            <a:pPr algn="just">
              <a:buClr>
                <a:srgbClr val="0000FF"/>
              </a:buClr>
              <a:buNone/>
            </a:pPr>
            <a:endParaRPr lang="tr-TR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0000FF"/>
              </a:buClr>
              <a:buFont typeface="Wingdings" pitchFamily="2" charset="2"/>
              <a:buChar char="ü"/>
            </a:pP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ÇKS’lerden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deşarj standardına geçiş için basit modelleri (monte-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carlo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similasyonu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kullanmaktadır.</a:t>
            </a:r>
          </a:p>
          <a:p>
            <a:pPr>
              <a:buFont typeface="Wingdings" pitchFamily="2" charset="2"/>
              <a:buChar char="ü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12</a:t>
            </a:fld>
            <a:r>
              <a:rPr lang="tr-TR" dirty="0" smtClean="0"/>
              <a:t>/13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Toplantısının Gündemi</a:t>
            </a:r>
          </a:p>
        </p:txBody>
      </p:sp>
    </p:spTree>
    <p:extLst>
      <p:ext uri="{BB962C8B-B14F-4D97-AF65-F5344CB8AC3E}">
        <p14:creationId xmlns:p14="http://schemas.microsoft.com/office/powerpoint/2010/main" val="17060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340768"/>
            <a:ext cx="8301608" cy="4525963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Bakanlık tarafından ihtiyaçlarının belirlenmesi için bir </a:t>
            </a:r>
            <a:r>
              <a:rPr lang="tr-TR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dosyasının oluşturulması ve bu ihtiyaçlar ile ilgili çalışma grubu üyelerinin görüşlerinin alınmalıdır.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Bakanlığın ihtiyaçları doğrultusunda amacının belirlenmesi ve bu amaca yönelik olarak çalışmalarına devam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edilmelidir.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Kısa, orta ve uzun vade kapsamında Bakanlığın hedeflerinin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belirlenmelidir.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13</a:t>
            </a:fld>
            <a:r>
              <a:rPr lang="tr-TR" dirty="0" smtClean="0"/>
              <a:t>/13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9902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7166" y="1196752"/>
            <a:ext cx="8496944" cy="5184576"/>
          </a:xfrm>
        </p:spPr>
        <p:txBody>
          <a:bodyPr/>
          <a:lstStyle/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Çalışma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grubunun öncelikle çalışma şeklinin ne olacağı, komisyonun hangi konular üzerinde çalışacağı ve modelleme konusunda Su Yönetimi Genel Müdürlüğünün nasıl bir çizgi izlemesi gerektiğinin bakanlık amaç ve hedefleri hususunda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belirlenmelidir </a:t>
            </a: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Belirlenen Bakanlık yol haritasının ile adım adım ana hedefe ulaşılmalıdır.</a:t>
            </a:r>
          </a:p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Belirlenen yol haritası kapsamında uygun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 sürdürülebilir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seçilmesi ve bir sonraki toplantıda fiili adımların atılmaya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başlanmalıdır.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14</a:t>
            </a:fld>
            <a:r>
              <a:rPr lang="tr-TR" dirty="0" smtClean="0"/>
              <a:t>/13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3929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7166" y="1196752"/>
            <a:ext cx="8496944" cy="5184576"/>
          </a:xfrm>
        </p:spPr>
        <p:txBody>
          <a:bodyPr/>
          <a:lstStyle/>
          <a:p>
            <a:pPr marL="830263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Havza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çalışmalarında işe öncelikli olarak hangi havzadan (verisi çok olan veya Ergene ve Susurluk gibi kritik durumda bulunan) başlanacağının veya ülkenin tümünün mü ele alınacağının belirlenmesi için havzalar arasında </a:t>
            </a:r>
            <a:r>
              <a:rPr lang="tr-TR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önceliklendirme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yapılmalıdır.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830263" lvl="0" indent="-4572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Bakanlık </a:t>
            </a:r>
            <a:r>
              <a:rPr lang="tr-T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personelinin kendi başına model girdilerini girebilecek ve sonuçları yorumlayabilecek yeterlilikte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olmalıdır.</a:t>
            </a:r>
            <a:endParaRPr lang="tr-T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73063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15</a:t>
            </a:fld>
            <a:r>
              <a:rPr lang="tr-TR" dirty="0" smtClean="0"/>
              <a:t>/13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2’nci Toplantısında Alınan Kararlar</a:t>
            </a:r>
          </a:p>
        </p:txBody>
      </p:sp>
    </p:spTree>
    <p:extLst>
      <p:ext uri="{BB962C8B-B14F-4D97-AF65-F5344CB8AC3E}">
        <p14:creationId xmlns:p14="http://schemas.microsoft.com/office/powerpoint/2010/main" val="28549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16</a:t>
            </a:fld>
            <a:r>
              <a:rPr lang="tr-TR" dirty="0" smtClean="0"/>
              <a:t>/13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946175" y="0"/>
            <a:ext cx="5990744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1980000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T.C.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dirty="0">
                <a:ln w="11430"/>
                <a:solidFill>
                  <a:srgbClr val="0000FF"/>
                </a:solidFill>
                <a:latin typeface="Arial"/>
              </a:rPr>
              <a:t>ORMAN ve SU İŞLERİ BAKANLIĞI</a:t>
            </a:r>
          </a:p>
        </p:txBody>
      </p:sp>
      <p:sp>
        <p:nvSpPr>
          <p:cNvPr id="7" name="6 Dikdörtgen"/>
          <p:cNvSpPr/>
          <p:nvPr/>
        </p:nvSpPr>
        <p:spPr>
          <a:xfrm>
            <a:off x="107504" y="1340768"/>
            <a:ext cx="871296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400" b="1" i="1" kern="0" spc="50" dirty="0">
                <a:ln w="11430"/>
                <a:solidFill>
                  <a:srgbClr val="FF0000"/>
                </a:solidFill>
                <a:latin typeface="Arial"/>
              </a:rPr>
              <a:t>ARZ EDERİM</a:t>
            </a:r>
          </a:p>
        </p:txBody>
      </p:sp>
      <p:pic>
        <p:nvPicPr>
          <p:cNvPr id="104452" name="Picture 2" descr="C:\Users\rkarakoc\Documents\Alınan Dosyalarım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2369592"/>
            <a:ext cx="6777038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2" descr="C:\Users\rkarakoc\Documents\Alınan Dosyalarım\başlı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021388"/>
            <a:ext cx="3898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4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SUNUM İÇERİĞİ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Şube Müdürlüğü</a:t>
            </a:r>
          </a:p>
          <a:p>
            <a:pPr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Bilimsel Çalışma Grubu’nun Teşekkülü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SÇD ve Modelleme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Bilimsel Çalışma Grubu 1’inci Toplantısının Gündemi</a:t>
            </a:r>
          </a:p>
          <a:p>
            <a:pPr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Bilimsel Çalışma Grubu 1’inci Toplantısında Alınan Kararlar</a:t>
            </a:r>
          </a:p>
          <a:p>
            <a:pPr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 Bilimsel Çalışma Grubu 2’nci Toplantısının Gündemi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2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Modelleme Şube Müdürlüğü</a:t>
            </a: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45259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Bakanlık Makamı’nın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03.10.2013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tarihli ve 154 sayılı Olur’u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Şube Müdürlüğü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kurulmuştur.</a:t>
            </a:r>
          </a:p>
          <a:p>
            <a:pPr algn="just"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Başlıca görevleri;</a:t>
            </a:r>
          </a:p>
          <a:p>
            <a:pPr marL="625475" lvl="0" algn="just"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Değişik senaryolara göre gelecekteki su kalitesinin belirlenmesini ve en uygun koruma politikasının geliştirilmesini mümkün kılacak uygun modellerin seçilmesi veya geliştirilmesi için ilke, politika ve stratejileri belirlemek,</a:t>
            </a:r>
          </a:p>
          <a:p>
            <a:pPr marL="625475" lvl="0" algn="just"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25475" lvl="0" algn="just">
              <a:buFont typeface="Wingdings" pitchFamily="2" charset="2"/>
              <a:buChar char="§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Kullanılan modellerin düzgün çalışması ve çıktıların uygulanabilirliğinin temin edilmesi maksadıyla kurum ve kuruluşlar arasında koordinasyon sağlamaktır.</a:t>
            </a:r>
          </a:p>
          <a:p>
            <a:pPr algn="just"/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3</a:t>
            </a:fld>
            <a:r>
              <a:rPr lang="tr-TR" dirty="0" smtClean="0"/>
              <a:t>/13</a:t>
            </a:r>
            <a:endParaRPr lang="tr-TR" dirty="0"/>
          </a:p>
        </p:txBody>
      </p:sp>
      <p:pic>
        <p:nvPicPr>
          <p:cNvPr id="5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/>
          <a:lstStyle/>
          <a:p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Modelleme Bilimsel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Grubu’nun Teşekkülü</a:t>
            </a: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konusunda Bakanlığımızın teknik kapasitesini artırmak ve ülkemize uygun, kullanılabilir su kalitesi ve hidroloji modellerinin uygulanmasına yönelik stratejilerin geliştirilmesi maksadıyla, </a:t>
            </a:r>
          </a:p>
          <a:p>
            <a:pPr algn="just"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28741 sayılı Resmi Gazete’de yayımlanarak yürürlüğe giren “Orman ve Su İşleri Bakanlığı Çalışma Grupları Yönetmeliği” kapsamında,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15.11.2013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tarih ve 687 sayılı </a:t>
            </a: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Bakanlık Oluru’yla “Su Kaynakları Modelleme Bilimsel Çalışma Grubu”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kurulmuştur.</a:t>
            </a:r>
            <a:endParaRPr lang="tr-TR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A1A7-C67D-4615-B2B4-F0B5EABE7FFA}" type="slidenum">
              <a:rPr lang="tr-TR" smtClean="0"/>
              <a:pPr>
                <a:defRPr/>
              </a:pPr>
              <a:t>4</a:t>
            </a:fld>
            <a:r>
              <a:rPr lang="tr-TR" dirty="0" smtClean="0"/>
              <a:t>/13</a:t>
            </a:r>
            <a:endParaRPr lang="tr-TR" dirty="0"/>
          </a:p>
        </p:txBody>
      </p:sp>
      <p:pic>
        <p:nvPicPr>
          <p:cNvPr id="5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34888" y="-90264"/>
            <a:ext cx="8229600" cy="1143000"/>
          </a:xfrm>
        </p:spPr>
        <p:txBody>
          <a:bodyPr/>
          <a:lstStyle/>
          <a:p>
            <a:r>
              <a:rPr lang="tr-TR" sz="32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SÇD ve MODELLEME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SÇD’nin</a:t>
            </a:r>
            <a:r>
              <a:rPr lang="tr-T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Hedefi              </a:t>
            </a:r>
            <a:r>
              <a:rPr lang="tr-T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“İyi Su Durumu”  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ağ Ok"/>
          <p:cNvSpPr/>
          <p:nvPr/>
        </p:nvSpPr>
        <p:spPr>
          <a:xfrm>
            <a:off x="3779912" y="11967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323528" y="1052736"/>
            <a:ext cx="8064896" cy="792088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karı Aşağı Ok"/>
          <p:cNvSpPr/>
          <p:nvPr/>
        </p:nvSpPr>
        <p:spPr>
          <a:xfrm>
            <a:off x="3995936" y="1924816"/>
            <a:ext cx="484632" cy="1216152"/>
          </a:xfrm>
          <a:prstGeom prst="up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251520" y="3212976"/>
            <a:ext cx="8064896" cy="100811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Common Implementation Strategy for The Water Framework Directive (2000/60/EC) </a:t>
            </a:r>
            <a:endParaRPr lang="tr-T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Guidance Document No 11 Planning Processes</a:t>
            </a:r>
            <a:endParaRPr lang="tr-T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Sol Sağ Yukarı Ok"/>
          <p:cNvSpPr/>
          <p:nvPr/>
        </p:nvSpPr>
        <p:spPr>
          <a:xfrm>
            <a:off x="3635896" y="4293096"/>
            <a:ext cx="1216152" cy="165618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395536" y="5589240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00FF"/>
                </a:solidFill>
              </a:rPr>
              <a:t>Karar vericiler için planlama  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4954227" y="5517232"/>
            <a:ext cx="3852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00FF"/>
                </a:solidFill>
              </a:rPr>
              <a:t>Problemin yeniden tanımlanması </a:t>
            </a:r>
          </a:p>
          <a:p>
            <a:pPr algn="ctr"/>
            <a:r>
              <a:rPr lang="tr-TR" b="1" dirty="0" smtClean="0">
                <a:solidFill>
                  <a:srgbClr val="0000FF"/>
                </a:solidFill>
              </a:rPr>
              <a:t> için bilgi temini  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572000" y="4725144"/>
            <a:ext cx="1377300" cy="3693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Modelleme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5</a:t>
            </a:fld>
            <a:r>
              <a:rPr lang="tr-TR" dirty="0" smtClean="0"/>
              <a:t>/13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525963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20.12.2013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tarihinde gerçekleştirilen Çalışma Grubu 1’inci Toplantısı’nda görüşülen konular şunlardır:</a:t>
            </a:r>
          </a:p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 modellerinin çeşitleri nelerdir?</a:t>
            </a:r>
          </a:p>
          <a:p>
            <a:pPr lvl="0" algn="just">
              <a:buClr>
                <a:srgbClr val="FF0000"/>
              </a:buClr>
              <a:buNone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kaynaklarının kalite ve hidrolojik açıdan modellenmesi nasıl ayrı ayrı mı yoksa bütüncül mü düşünülmelidir?  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Dünya’daki diğer ülkelerin modelleme konusundaki tecrübeleri nelerdir?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Bakanlığın modelleme konusunda vizyonu kısa, orta ve uzun vadede nasıl olmalıdır?</a:t>
            </a:r>
          </a:p>
        </p:txBody>
      </p:sp>
      <p:pic>
        <p:nvPicPr>
          <p:cNvPr id="5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408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6</a:t>
            </a:fld>
            <a:r>
              <a:rPr lang="tr-TR" dirty="0" smtClean="0"/>
              <a:t>/13</a:t>
            </a:r>
            <a:endParaRPr lang="tr-TR" dirty="0"/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663575" y="115888"/>
            <a:ext cx="8229600" cy="5635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1’inci Toplantısının Gündemi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Bakanlığın modelleme konusunda teknik ve idari yapısının şekillenmesinde nasıl bir yol izlenmelidir?</a:t>
            </a:r>
          </a:p>
          <a:p>
            <a:pPr lvl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Ülkemize özgü yeni bir model oluşturulmalı mı, yoksa mevcut modellerle mi çalışılmalıdır?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Ülkemize özgü yeni bir model oluşturulması için doğru zaman nedir?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 ülkelerinin geliştirdiği modeller mi yoksa ABD ve diğer ülkelerin modelleri mi esas alınmalıdır?</a:t>
            </a:r>
          </a:p>
          <a:p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244408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7</a:t>
            </a:fld>
            <a:r>
              <a:rPr lang="tr-TR" dirty="0" smtClean="0"/>
              <a:t>/13</a:t>
            </a:r>
          </a:p>
        </p:txBody>
      </p:sp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663575" y="115888"/>
            <a:ext cx="8229600" cy="56356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1’inci Toplantısının Gündemi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+mn-ea"/>
                <a:cs typeface="+mn-cs"/>
              </a:rPr>
              <a:t>1’inci Toplantısında Alınan Kararlar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525963"/>
          </a:xfrm>
        </p:spPr>
        <p:txBody>
          <a:bodyPr/>
          <a:lstStyle/>
          <a:p>
            <a:pPr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Modellemede ortak bir dil ve bakış noktası oluşturmalıdır.</a:t>
            </a: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Kısa vadede, en uygun model seçilmeli ve kullanılmalıdır.</a:t>
            </a:r>
          </a:p>
          <a:p>
            <a:pPr marL="631825" lvl="1" indent="-450850" algn="just">
              <a:buClr>
                <a:srgbClr val="FF0000"/>
              </a:buClr>
              <a:buNone/>
            </a:pPr>
            <a:endParaRPr lang="tr-T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tr-TR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düzensiz verilerle kolay </a:t>
            </a: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çalıştırılabilmelidir.</a:t>
            </a: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631825" lvl="1" indent="-45085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çalışmalarında su kaynağının havza bazında ele alınması gerekmektedir.</a:t>
            </a:r>
          </a:p>
          <a:p>
            <a:pPr lvl="1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lvl="1" indent="0" algn="just">
              <a:buClr>
                <a:srgbClr val="FF0000"/>
              </a:buClr>
              <a:buNone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0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8</a:t>
            </a:fld>
            <a:r>
              <a:rPr lang="tr-TR" dirty="0" smtClean="0"/>
              <a:t>/13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60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46856" y="1495325"/>
            <a:ext cx="8229600" cy="4525963"/>
          </a:xfrm>
        </p:spPr>
        <p:txBody>
          <a:bodyPr/>
          <a:lstStyle/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Yeraltı ve yerüstü sularının birlikte değerlendirilmesi gerekmektedir.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koruma ve senaryo bazlı olmalıdır.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Üniversite ve enstitülerle birlikte çalışılmalıdır.</a:t>
            </a:r>
          </a:p>
          <a:p>
            <a:pPr marL="360363" lvl="1" indent="-360363" algn="just">
              <a:buClr>
                <a:srgbClr val="FF0000"/>
              </a:buClr>
              <a:buNone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Modelleme konusunda uzman yetiştirilmelidir.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ABD modelleri gelişmiş ve kolay kullanılabilirdir.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1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 modelleri karmaşık ancak gelişmiştir.</a:t>
            </a:r>
          </a:p>
          <a:p>
            <a:pPr marL="360363" lvl="1" indent="-360363" algn="just">
              <a:buClr>
                <a:srgbClr val="FF0000"/>
              </a:buClr>
              <a:buFont typeface="Wingdings" pitchFamily="2" charset="2"/>
              <a:buChar char="ü"/>
            </a:pPr>
            <a:endParaRPr lang="tr-TR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/>
            <a:endParaRPr lang="tr-TR" sz="2400" dirty="0"/>
          </a:p>
        </p:txBody>
      </p:sp>
      <p:pic>
        <p:nvPicPr>
          <p:cNvPr id="6" name="Picture 2" descr="C:\Users\cgok\Desktop\logo\logoyeniseffaf.png"/>
          <p:cNvPicPr>
            <a:picLocks noChangeAspect="1" noChangeArrowheads="1"/>
          </p:cNvPicPr>
          <p:nvPr/>
        </p:nvPicPr>
        <p:blipFill>
          <a:blip r:embed="rId2" cstate="print">
            <a:lum bright="16000" contrast="14000"/>
          </a:blip>
          <a:srcRect/>
          <a:stretch>
            <a:fillRect/>
          </a:stretch>
        </p:blipFill>
        <p:spPr bwMode="auto">
          <a:xfrm>
            <a:off x="8172450" y="444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15C5FF8-5A56-4EB3-88F6-422E8D05145A}" type="slidenum">
              <a:rPr lang="tr-TR" smtClean="0"/>
              <a:pPr>
                <a:defRPr/>
              </a:pPr>
              <a:t>9</a:t>
            </a:fld>
            <a:r>
              <a:rPr lang="tr-TR" dirty="0" smtClean="0"/>
              <a:t>/13</a:t>
            </a:r>
            <a:endParaRPr lang="tr-TR" dirty="0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85010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Çalışma Grubu </a:t>
            </a:r>
            <a:b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</a:br>
            <a:r>
              <a:rPr lang="tr-TR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1’inci Toplantısında Alınan Kararlar</a:t>
            </a:r>
            <a:endParaRPr lang="tr-TR" sz="2800" b="1" kern="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FD5044-49C5-4D0F-A539-E6D8127E67FD}"/>
</file>

<file path=customXml/itemProps2.xml><?xml version="1.0" encoding="utf-8"?>
<ds:datastoreItem xmlns:ds="http://schemas.openxmlformats.org/officeDocument/2006/customXml" ds:itemID="{3DF8C2A1-4AE1-47F9-B8BD-01D7E15161A3}"/>
</file>

<file path=customXml/itemProps3.xml><?xml version="1.0" encoding="utf-8"?>
<ds:datastoreItem xmlns:ds="http://schemas.openxmlformats.org/officeDocument/2006/customXml" ds:itemID="{726BE023-CEB0-4CEA-AD5C-5ED42576F004}"/>
</file>

<file path=docProps/app.xml><?xml version="1.0" encoding="utf-8"?>
<Properties xmlns="http://schemas.openxmlformats.org/officeDocument/2006/extended-properties" xmlns:vt="http://schemas.openxmlformats.org/officeDocument/2006/docPropsVTypes">
  <TotalTime>7917</TotalTime>
  <Words>740</Words>
  <Application>Microsoft Office PowerPoint</Application>
  <PresentationFormat>Ekran Gösterisi (4:3)</PresentationFormat>
  <Paragraphs>160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Ofis Teması</vt:lpstr>
      <vt:lpstr>PowerPoint Sunusu</vt:lpstr>
      <vt:lpstr>SUNUM İÇERİĞİ</vt:lpstr>
      <vt:lpstr>Modelleme Şube Müdürlüğü </vt:lpstr>
      <vt:lpstr>Modelleme Bilimsel  Çalışma Grubu’nun Teşekkülü </vt:lpstr>
      <vt:lpstr>SÇD ve MODELLEME</vt:lpstr>
      <vt:lpstr>Çalışma Grubu  1’inci Toplantısının Gündemi</vt:lpstr>
      <vt:lpstr>Çalışma Grubu  1’inci Toplantısının Gündemi</vt:lpstr>
      <vt:lpstr>Çalışma Grubu  1’inci Toplantısında Alınan Kararlar</vt:lpstr>
      <vt:lpstr>Çalışma Grubu  1’inci Toplantısında Alınan Kararlar</vt:lpstr>
      <vt:lpstr>Çalışma Grubu  2’nci Toplantısının Gündemi</vt:lpstr>
      <vt:lpstr>Çalışma Grubu  2’nci Toplantısının Gündemi</vt:lpstr>
      <vt:lpstr>Çalışma Grubu  2’nci Toplantısının Gündemi</vt:lpstr>
      <vt:lpstr>Çalışma Grubu  2’nci Toplantısında Alınan Kararlar</vt:lpstr>
      <vt:lpstr>Çalışma Grubu  2’nci Toplantısında Alınan Kararlar</vt:lpstr>
      <vt:lpstr>Çalışma Grubu  2’nci Toplantısında Alınan Kararlar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Ramazan KARAKOÇ</dc:creator>
  <cp:lastModifiedBy>İlker BOZAT</cp:lastModifiedBy>
  <cp:revision>568</cp:revision>
  <cp:lastPrinted>2013-08-12T11:49:10Z</cp:lastPrinted>
  <dcterms:created xsi:type="dcterms:W3CDTF">2013-03-12T09:38:40Z</dcterms:created>
  <dcterms:modified xsi:type="dcterms:W3CDTF">2019-01-22T08:57:11Z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