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charts/colors1.xml" ContentType="application/vnd.ms-office.chartcolorstyl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48"/>
  </p:notesMasterIdLst>
  <p:sldIdLst>
    <p:sldId id="573" r:id="rId2"/>
    <p:sldId id="1730" r:id="rId3"/>
    <p:sldId id="1855" r:id="rId4"/>
    <p:sldId id="1838" r:id="rId5"/>
    <p:sldId id="1812" r:id="rId6"/>
    <p:sldId id="1813" r:id="rId7"/>
    <p:sldId id="1814" r:id="rId8"/>
    <p:sldId id="1815" r:id="rId9"/>
    <p:sldId id="1816" r:id="rId10"/>
    <p:sldId id="1817" r:id="rId11"/>
    <p:sldId id="1818" r:id="rId12"/>
    <p:sldId id="1819" r:id="rId13"/>
    <p:sldId id="1820" r:id="rId14"/>
    <p:sldId id="1821" r:id="rId15"/>
    <p:sldId id="1822" r:id="rId16"/>
    <p:sldId id="1829" r:id="rId17"/>
    <p:sldId id="1836" r:id="rId18"/>
    <p:sldId id="1837" r:id="rId19"/>
    <p:sldId id="1823" r:id="rId20"/>
    <p:sldId id="1824" r:id="rId21"/>
    <p:sldId id="1825" r:id="rId22"/>
    <p:sldId id="1826" r:id="rId23"/>
    <p:sldId id="1827" r:id="rId24"/>
    <p:sldId id="1828" r:id="rId25"/>
    <p:sldId id="1830" r:id="rId26"/>
    <p:sldId id="1831" r:id="rId27"/>
    <p:sldId id="1832" r:id="rId28"/>
    <p:sldId id="1833" r:id="rId29"/>
    <p:sldId id="1834" r:id="rId30"/>
    <p:sldId id="1835" r:id="rId31"/>
    <p:sldId id="1839" r:id="rId32"/>
    <p:sldId id="1840" r:id="rId33"/>
    <p:sldId id="1841" r:id="rId34"/>
    <p:sldId id="1842" r:id="rId35"/>
    <p:sldId id="1843" r:id="rId36"/>
    <p:sldId id="1844" r:id="rId37"/>
    <p:sldId id="1845" r:id="rId38"/>
    <p:sldId id="1846" r:id="rId39"/>
    <p:sldId id="1847" r:id="rId40"/>
    <p:sldId id="1848" r:id="rId41"/>
    <p:sldId id="1850" r:id="rId42"/>
    <p:sldId id="1851" r:id="rId43"/>
    <p:sldId id="1852" r:id="rId44"/>
    <p:sldId id="1849" r:id="rId45"/>
    <p:sldId id="1853" r:id="rId46"/>
    <p:sldId id="1854" r:id="rId47"/>
  </p:sldIdLst>
  <p:sldSz cx="12801600" cy="9601200" type="A3"/>
  <p:notesSz cx="6858000" cy="9144000"/>
  <p:defaultTextStyle>
    <a:defPPr>
      <a:defRPr lang="tr-TR"/>
    </a:defPPr>
    <a:lvl1pPr marL="0" algn="l" defTabSz="1278960" rtl="0" eaLnBrk="1" latinLnBrk="0" hangingPunct="1">
      <a:defRPr sz="2500" kern="1200">
        <a:solidFill>
          <a:schemeClr val="tx1"/>
        </a:solidFill>
        <a:latin typeface="+mn-lt"/>
        <a:ea typeface="+mn-ea"/>
        <a:cs typeface="+mn-cs"/>
      </a:defRPr>
    </a:lvl1pPr>
    <a:lvl2pPr marL="639479" algn="l" defTabSz="1278960" rtl="0" eaLnBrk="1" latinLnBrk="0" hangingPunct="1">
      <a:defRPr sz="2500" kern="1200">
        <a:solidFill>
          <a:schemeClr val="tx1"/>
        </a:solidFill>
        <a:latin typeface="+mn-lt"/>
        <a:ea typeface="+mn-ea"/>
        <a:cs typeface="+mn-cs"/>
      </a:defRPr>
    </a:lvl2pPr>
    <a:lvl3pPr marL="1278960" algn="l" defTabSz="1278960" rtl="0" eaLnBrk="1" latinLnBrk="0" hangingPunct="1">
      <a:defRPr sz="2500" kern="1200">
        <a:solidFill>
          <a:schemeClr val="tx1"/>
        </a:solidFill>
        <a:latin typeface="+mn-lt"/>
        <a:ea typeface="+mn-ea"/>
        <a:cs typeface="+mn-cs"/>
      </a:defRPr>
    </a:lvl3pPr>
    <a:lvl4pPr marL="1918429" algn="l" defTabSz="1278960" rtl="0" eaLnBrk="1" latinLnBrk="0" hangingPunct="1">
      <a:defRPr sz="2500" kern="1200">
        <a:solidFill>
          <a:schemeClr val="tx1"/>
        </a:solidFill>
        <a:latin typeface="+mn-lt"/>
        <a:ea typeface="+mn-ea"/>
        <a:cs typeface="+mn-cs"/>
      </a:defRPr>
    </a:lvl4pPr>
    <a:lvl5pPr marL="2557912" algn="l" defTabSz="1278960" rtl="0" eaLnBrk="1" latinLnBrk="0" hangingPunct="1">
      <a:defRPr sz="2500" kern="1200">
        <a:solidFill>
          <a:schemeClr val="tx1"/>
        </a:solidFill>
        <a:latin typeface="+mn-lt"/>
        <a:ea typeface="+mn-ea"/>
        <a:cs typeface="+mn-cs"/>
      </a:defRPr>
    </a:lvl5pPr>
    <a:lvl6pPr marL="3197381" algn="l" defTabSz="1278960" rtl="0" eaLnBrk="1" latinLnBrk="0" hangingPunct="1">
      <a:defRPr sz="2500" kern="1200">
        <a:solidFill>
          <a:schemeClr val="tx1"/>
        </a:solidFill>
        <a:latin typeface="+mn-lt"/>
        <a:ea typeface="+mn-ea"/>
        <a:cs typeface="+mn-cs"/>
      </a:defRPr>
    </a:lvl6pPr>
    <a:lvl7pPr marL="3836856" algn="l" defTabSz="1278960" rtl="0" eaLnBrk="1" latinLnBrk="0" hangingPunct="1">
      <a:defRPr sz="2500" kern="1200">
        <a:solidFill>
          <a:schemeClr val="tx1"/>
        </a:solidFill>
        <a:latin typeface="+mn-lt"/>
        <a:ea typeface="+mn-ea"/>
        <a:cs typeface="+mn-cs"/>
      </a:defRPr>
    </a:lvl7pPr>
    <a:lvl8pPr marL="4476332" algn="l" defTabSz="1278960" rtl="0" eaLnBrk="1" latinLnBrk="0" hangingPunct="1">
      <a:defRPr sz="2500" kern="1200">
        <a:solidFill>
          <a:schemeClr val="tx1"/>
        </a:solidFill>
        <a:latin typeface="+mn-lt"/>
        <a:ea typeface="+mn-ea"/>
        <a:cs typeface="+mn-cs"/>
      </a:defRPr>
    </a:lvl8pPr>
    <a:lvl9pPr marL="5115812" algn="l" defTabSz="127896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012"/>
    <a:srgbClr val="1F497D"/>
    <a:srgbClr val="FF6600"/>
    <a:srgbClr val="FFFFCC"/>
    <a:srgbClr val="FFCC66"/>
    <a:srgbClr val="FFFF66"/>
    <a:srgbClr val="4A452A"/>
    <a:srgbClr val="9966FF"/>
    <a:srgbClr val="CC339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7" autoAdjust="0"/>
    <p:restoredTop sz="94984" autoAdjust="0"/>
  </p:normalViewPr>
  <p:slideViewPr>
    <p:cSldViewPr>
      <p:cViewPr varScale="1">
        <p:scale>
          <a:sx n="71" d="100"/>
          <a:sy n="71" d="100"/>
        </p:scale>
        <p:origin x="1856" y="184"/>
      </p:cViewPr>
      <p:guideLst>
        <p:guide orient="horz" pos="3024"/>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7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seylaergenekon%201%202\Desktop\KMN%20Son%20revizyon\Copy%20of%20Kopya%20KMN_YATIRIM.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scatterChart>
        <c:scatterStyle val="smoothMarker"/>
        <c:varyColors val="0"/>
        <c:ser>
          <c:idx val="0"/>
          <c:order val="0"/>
          <c:tx>
            <c:v>Su ve Atıksu Yatırımlarının GSYH İçindeki Oranı (%)</c:v>
          </c:tx>
          <c:spPr>
            <a:ln w="9525" cap="rnd">
              <a:solidFill>
                <a:schemeClr val="accent1"/>
              </a:solid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trendline>
            <c:spPr>
              <a:ln w="9525" cap="rnd">
                <a:solidFill>
                  <a:schemeClr val="accent1"/>
                </a:solidFill>
                <a:prstDash val="dash"/>
              </a:ln>
              <a:effectLst/>
            </c:spPr>
            <c:trendlineType val="linear"/>
            <c:dispRSqr val="1"/>
            <c:dispEq val="1"/>
            <c:trendlineLbl>
              <c:layout>
                <c:manualLayout>
                  <c:x val="5.3240733586557093E-2"/>
                  <c:y val="-0.11917018575857286"/>
                </c:manualLayout>
              </c:layout>
              <c:numFmt formatCode="General" sourceLinked="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trendlineLbl>
          </c:trendline>
          <c:xVal>
            <c:numRef>
              <c:f>'Yatırımlar-GSYH Oran_Güncel'!$L$3:$L$12</c:f>
              <c:numCache>
                <c:formatCode>General</c:formatCode>
                <c:ptCount val="10"/>
                <c:pt idx="0">
                  <c:v>2007</c:v>
                </c:pt>
                <c:pt idx="1">
                  <c:v>2008</c:v>
                </c:pt>
                <c:pt idx="2">
                  <c:v>2009</c:v>
                </c:pt>
                <c:pt idx="3">
                  <c:v>2010</c:v>
                </c:pt>
                <c:pt idx="4">
                  <c:v>2011</c:v>
                </c:pt>
                <c:pt idx="5">
                  <c:v>2012</c:v>
                </c:pt>
                <c:pt idx="6">
                  <c:v>2013</c:v>
                </c:pt>
                <c:pt idx="7">
                  <c:v>2014</c:v>
                </c:pt>
                <c:pt idx="8" formatCode="0">
                  <c:v>2015</c:v>
                </c:pt>
                <c:pt idx="9" formatCode="0">
                  <c:v>2016</c:v>
                </c:pt>
              </c:numCache>
            </c:numRef>
          </c:xVal>
          <c:yVal>
            <c:numRef>
              <c:f>'Yatırımlar-GSYH Oran_Güncel'!$M$3:$M$12</c:f>
              <c:numCache>
                <c:formatCode>_-* #,##0.000\ _T_L_-;\-* #,##0.000\ _T_L_-;_-* "-"??\ _T_L_-;_-@_-</c:formatCode>
                <c:ptCount val="10"/>
                <c:pt idx="0">
                  <c:v>8.3614488787432939E-2</c:v>
                </c:pt>
                <c:pt idx="1">
                  <c:v>9.3930601371330941E-2</c:v>
                </c:pt>
                <c:pt idx="2">
                  <c:v>0.11538195669329794</c:v>
                </c:pt>
                <c:pt idx="3">
                  <c:v>0.12996572292594286</c:v>
                </c:pt>
                <c:pt idx="4">
                  <c:v>9.9277276621348068E-2</c:v>
                </c:pt>
                <c:pt idx="5">
                  <c:v>0.17724824594837765</c:v>
                </c:pt>
                <c:pt idx="6">
                  <c:v>0.18782586541112012</c:v>
                </c:pt>
                <c:pt idx="7">
                  <c:v>0.22414186956485657</c:v>
                </c:pt>
                <c:pt idx="8">
                  <c:v>0.23379367118289601</c:v>
                </c:pt>
                <c:pt idx="9">
                  <c:v>0.12945664391588546</c:v>
                </c:pt>
              </c:numCache>
            </c:numRef>
          </c:yVal>
          <c:smooth val="1"/>
          <c:extLst>
            <c:ext xmlns:c16="http://schemas.microsoft.com/office/drawing/2014/chart" uri="{C3380CC4-5D6E-409C-BE32-E72D297353CC}">
              <c16:uniqueId val="{00000001-9351-294F-AEF5-E8AF366FE0DC}"/>
            </c:ext>
          </c:extLst>
        </c:ser>
        <c:dLbls>
          <c:showLegendKey val="0"/>
          <c:showVal val="0"/>
          <c:showCatName val="0"/>
          <c:showSerName val="0"/>
          <c:showPercent val="0"/>
          <c:showBubbleSize val="0"/>
        </c:dLbls>
        <c:axId val="811817760"/>
        <c:axId val="811818320"/>
      </c:scatterChart>
      <c:valAx>
        <c:axId val="811817760"/>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811818320"/>
        <c:crosses val="autoZero"/>
        <c:crossBetween val="midCat"/>
      </c:valAx>
      <c:valAx>
        <c:axId val="811818320"/>
        <c:scaling>
          <c:orientation val="minMax"/>
          <c:max val="0.4"/>
        </c:scaling>
        <c:delete val="0"/>
        <c:axPos val="l"/>
        <c:majorGridlines>
          <c:spPr>
            <a:ln w="9525" cap="flat" cmpd="sng" algn="ctr">
              <a:solidFill>
                <a:schemeClr val="tx2">
                  <a:lumMod val="15000"/>
                  <a:lumOff val="85000"/>
                </a:schemeClr>
              </a:solidFill>
              <a:round/>
            </a:ln>
            <a:effectLst/>
          </c:spPr>
        </c:majorGridlines>
        <c:numFmt formatCode="_-* #,##0.000\ _T_L_-;\-* #,##0.000\ _T_L_-;_-* &quot;-&quot;??\ _T_L_-;_-@_-"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811817760"/>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8F373B-39D9-49D3-8D51-BD6E87FA55FD}" type="datetimeFigureOut">
              <a:rPr lang="tr-TR" smtClean="0"/>
              <a:pPr/>
              <a:t>3.09.2019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D73F71-E790-4C81-9FBE-0B68A30A1A54}" type="slidenum">
              <a:rPr lang="tr-TR" smtClean="0"/>
              <a:pPr/>
              <a:t>‹#›</a:t>
            </a:fld>
            <a:endParaRPr lang="tr-TR"/>
          </a:p>
        </p:txBody>
      </p:sp>
    </p:spTree>
    <p:extLst>
      <p:ext uri="{BB962C8B-B14F-4D97-AF65-F5344CB8AC3E}">
        <p14:creationId xmlns:p14="http://schemas.microsoft.com/office/powerpoint/2010/main" val="1072548852"/>
      </p:ext>
    </p:extLst>
  </p:cSld>
  <p:clrMap bg1="lt1" tx1="dk1" bg2="lt2" tx2="dk2" accent1="accent1" accent2="accent2" accent3="accent3" accent4="accent4" accent5="accent5" accent6="accent6" hlink="hlink" folHlink="folHlink"/>
  <p:notesStyle>
    <a:lvl1pPr marL="0" algn="l" defTabSz="1278960" rtl="0" eaLnBrk="1" latinLnBrk="0" hangingPunct="1">
      <a:defRPr sz="1600" kern="1200">
        <a:solidFill>
          <a:schemeClr val="tx1"/>
        </a:solidFill>
        <a:latin typeface="+mn-lt"/>
        <a:ea typeface="+mn-ea"/>
        <a:cs typeface="+mn-cs"/>
      </a:defRPr>
    </a:lvl1pPr>
    <a:lvl2pPr marL="639479" algn="l" defTabSz="1278960" rtl="0" eaLnBrk="1" latinLnBrk="0" hangingPunct="1">
      <a:defRPr sz="1600" kern="1200">
        <a:solidFill>
          <a:schemeClr val="tx1"/>
        </a:solidFill>
        <a:latin typeface="+mn-lt"/>
        <a:ea typeface="+mn-ea"/>
        <a:cs typeface="+mn-cs"/>
      </a:defRPr>
    </a:lvl2pPr>
    <a:lvl3pPr marL="1278960" algn="l" defTabSz="1278960" rtl="0" eaLnBrk="1" latinLnBrk="0" hangingPunct="1">
      <a:defRPr sz="1600" kern="1200">
        <a:solidFill>
          <a:schemeClr val="tx1"/>
        </a:solidFill>
        <a:latin typeface="+mn-lt"/>
        <a:ea typeface="+mn-ea"/>
        <a:cs typeface="+mn-cs"/>
      </a:defRPr>
    </a:lvl3pPr>
    <a:lvl4pPr marL="1918429" algn="l" defTabSz="1278960" rtl="0" eaLnBrk="1" latinLnBrk="0" hangingPunct="1">
      <a:defRPr sz="1600" kern="1200">
        <a:solidFill>
          <a:schemeClr val="tx1"/>
        </a:solidFill>
        <a:latin typeface="+mn-lt"/>
        <a:ea typeface="+mn-ea"/>
        <a:cs typeface="+mn-cs"/>
      </a:defRPr>
    </a:lvl4pPr>
    <a:lvl5pPr marL="2557912" algn="l" defTabSz="1278960" rtl="0" eaLnBrk="1" latinLnBrk="0" hangingPunct="1">
      <a:defRPr sz="1600" kern="1200">
        <a:solidFill>
          <a:schemeClr val="tx1"/>
        </a:solidFill>
        <a:latin typeface="+mn-lt"/>
        <a:ea typeface="+mn-ea"/>
        <a:cs typeface="+mn-cs"/>
      </a:defRPr>
    </a:lvl5pPr>
    <a:lvl6pPr marL="3197381" algn="l" defTabSz="1278960" rtl="0" eaLnBrk="1" latinLnBrk="0" hangingPunct="1">
      <a:defRPr sz="1600" kern="1200">
        <a:solidFill>
          <a:schemeClr val="tx1"/>
        </a:solidFill>
        <a:latin typeface="+mn-lt"/>
        <a:ea typeface="+mn-ea"/>
        <a:cs typeface="+mn-cs"/>
      </a:defRPr>
    </a:lvl6pPr>
    <a:lvl7pPr marL="3836856" algn="l" defTabSz="1278960" rtl="0" eaLnBrk="1" latinLnBrk="0" hangingPunct="1">
      <a:defRPr sz="1600" kern="1200">
        <a:solidFill>
          <a:schemeClr val="tx1"/>
        </a:solidFill>
        <a:latin typeface="+mn-lt"/>
        <a:ea typeface="+mn-ea"/>
        <a:cs typeface="+mn-cs"/>
      </a:defRPr>
    </a:lvl7pPr>
    <a:lvl8pPr marL="4476332" algn="l" defTabSz="1278960" rtl="0" eaLnBrk="1" latinLnBrk="0" hangingPunct="1">
      <a:defRPr sz="1600" kern="1200">
        <a:solidFill>
          <a:schemeClr val="tx1"/>
        </a:solidFill>
        <a:latin typeface="+mn-lt"/>
        <a:ea typeface="+mn-ea"/>
        <a:cs typeface="+mn-cs"/>
      </a:defRPr>
    </a:lvl8pPr>
    <a:lvl9pPr marL="5115812" algn="l" defTabSz="127896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28</a:t>
            </a:fld>
            <a:endParaRPr lang="tr-TR"/>
          </a:p>
        </p:txBody>
      </p:sp>
    </p:spTree>
    <p:extLst>
      <p:ext uri="{BB962C8B-B14F-4D97-AF65-F5344CB8AC3E}">
        <p14:creationId xmlns:p14="http://schemas.microsoft.com/office/powerpoint/2010/main" val="931618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37</a:t>
            </a:fld>
            <a:endParaRPr lang="tr-TR"/>
          </a:p>
        </p:txBody>
      </p:sp>
    </p:spTree>
    <p:extLst>
      <p:ext uri="{BB962C8B-B14F-4D97-AF65-F5344CB8AC3E}">
        <p14:creationId xmlns:p14="http://schemas.microsoft.com/office/powerpoint/2010/main" val="73979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38</a:t>
            </a:fld>
            <a:endParaRPr lang="tr-TR"/>
          </a:p>
        </p:txBody>
      </p:sp>
    </p:spTree>
    <p:extLst>
      <p:ext uri="{BB962C8B-B14F-4D97-AF65-F5344CB8AC3E}">
        <p14:creationId xmlns:p14="http://schemas.microsoft.com/office/powerpoint/2010/main" val="389621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39</a:t>
            </a:fld>
            <a:endParaRPr lang="tr-TR"/>
          </a:p>
        </p:txBody>
      </p:sp>
    </p:spTree>
    <p:extLst>
      <p:ext uri="{BB962C8B-B14F-4D97-AF65-F5344CB8AC3E}">
        <p14:creationId xmlns:p14="http://schemas.microsoft.com/office/powerpoint/2010/main" val="85954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40</a:t>
            </a:fld>
            <a:endParaRPr lang="tr-TR"/>
          </a:p>
        </p:txBody>
      </p:sp>
    </p:spTree>
    <p:extLst>
      <p:ext uri="{BB962C8B-B14F-4D97-AF65-F5344CB8AC3E}">
        <p14:creationId xmlns:p14="http://schemas.microsoft.com/office/powerpoint/2010/main" val="348485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41</a:t>
            </a:fld>
            <a:endParaRPr lang="tr-TR"/>
          </a:p>
        </p:txBody>
      </p:sp>
    </p:spTree>
    <p:extLst>
      <p:ext uri="{BB962C8B-B14F-4D97-AF65-F5344CB8AC3E}">
        <p14:creationId xmlns:p14="http://schemas.microsoft.com/office/powerpoint/2010/main" val="474507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42</a:t>
            </a:fld>
            <a:endParaRPr lang="tr-TR"/>
          </a:p>
        </p:txBody>
      </p:sp>
    </p:spTree>
    <p:extLst>
      <p:ext uri="{BB962C8B-B14F-4D97-AF65-F5344CB8AC3E}">
        <p14:creationId xmlns:p14="http://schemas.microsoft.com/office/powerpoint/2010/main" val="3294336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43</a:t>
            </a:fld>
            <a:endParaRPr lang="tr-TR"/>
          </a:p>
        </p:txBody>
      </p:sp>
    </p:spTree>
    <p:extLst>
      <p:ext uri="{BB962C8B-B14F-4D97-AF65-F5344CB8AC3E}">
        <p14:creationId xmlns:p14="http://schemas.microsoft.com/office/powerpoint/2010/main" val="2873894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44</a:t>
            </a:fld>
            <a:endParaRPr lang="tr-TR"/>
          </a:p>
        </p:txBody>
      </p:sp>
    </p:spTree>
    <p:extLst>
      <p:ext uri="{BB962C8B-B14F-4D97-AF65-F5344CB8AC3E}">
        <p14:creationId xmlns:p14="http://schemas.microsoft.com/office/powerpoint/2010/main" val="4236319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45</a:t>
            </a:fld>
            <a:endParaRPr lang="tr-TR"/>
          </a:p>
        </p:txBody>
      </p:sp>
    </p:spTree>
    <p:extLst>
      <p:ext uri="{BB962C8B-B14F-4D97-AF65-F5344CB8AC3E}">
        <p14:creationId xmlns:p14="http://schemas.microsoft.com/office/powerpoint/2010/main" val="83277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46</a:t>
            </a:fld>
            <a:endParaRPr lang="tr-TR"/>
          </a:p>
        </p:txBody>
      </p:sp>
    </p:spTree>
    <p:extLst>
      <p:ext uri="{BB962C8B-B14F-4D97-AF65-F5344CB8AC3E}">
        <p14:creationId xmlns:p14="http://schemas.microsoft.com/office/powerpoint/2010/main" val="42265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29</a:t>
            </a:fld>
            <a:endParaRPr lang="tr-TR"/>
          </a:p>
        </p:txBody>
      </p:sp>
    </p:spTree>
    <p:extLst>
      <p:ext uri="{BB962C8B-B14F-4D97-AF65-F5344CB8AC3E}">
        <p14:creationId xmlns:p14="http://schemas.microsoft.com/office/powerpoint/2010/main" val="2789083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30</a:t>
            </a:fld>
            <a:endParaRPr lang="tr-TR"/>
          </a:p>
        </p:txBody>
      </p:sp>
    </p:spTree>
    <p:extLst>
      <p:ext uri="{BB962C8B-B14F-4D97-AF65-F5344CB8AC3E}">
        <p14:creationId xmlns:p14="http://schemas.microsoft.com/office/powerpoint/2010/main" val="253975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31</a:t>
            </a:fld>
            <a:endParaRPr lang="tr-TR"/>
          </a:p>
        </p:txBody>
      </p:sp>
    </p:spTree>
    <p:extLst>
      <p:ext uri="{BB962C8B-B14F-4D97-AF65-F5344CB8AC3E}">
        <p14:creationId xmlns:p14="http://schemas.microsoft.com/office/powerpoint/2010/main" val="387865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32</a:t>
            </a:fld>
            <a:endParaRPr lang="tr-TR"/>
          </a:p>
        </p:txBody>
      </p:sp>
    </p:spTree>
    <p:extLst>
      <p:ext uri="{BB962C8B-B14F-4D97-AF65-F5344CB8AC3E}">
        <p14:creationId xmlns:p14="http://schemas.microsoft.com/office/powerpoint/2010/main" val="140274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33</a:t>
            </a:fld>
            <a:endParaRPr lang="tr-TR"/>
          </a:p>
        </p:txBody>
      </p:sp>
    </p:spTree>
    <p:extLst>
      <p:ext uri="{BB962C8B-B14F-4D97-AF65-F5344CB8AC3E}">
        <p14:creationId xmlns:p14="http://schemas.microsoft.com/office/powerpoint/2010/main" val="169200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34</a:t>
            </a:fld>
            <a:endParaRPr lang="tr-TR"/>
          </a:p>
        </p:txBody>
      </p:sp>
    </p:spTree>
    <p:extLst>
      <p:ext uri="{BB962C8B-B14F-4D97-AF65-F5344CB8AC3E}">
        <p14:creationId xmlns:p14="http://schemas.microsoft.com/office/powerpoint/2010/main" val="5263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35</a:t>
            </a:fld>
            <a:endParaRPr lang="tr-TR"/>
          </a:p>
        </p:txBody>
      </p:sp>
    </p:spTree>
    <p:extLst>
      <p:ext uri="{BB962C8B-B14F-4D97-AF65-F5344CB8AC3E}">
        <p14:creationId xmlns:p14="http://schemas.microsoft.com/office/powerpoint/2010/main" val="2099168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73F71-E790-4C81-9FBE-0B68A30A1A54}" type="slidenum">
              <a:rPr lang="tr-TR" smtClean="0"/>
              <a:pPr/>
              <a:t>36</a:t>
            </a:fld>
            <a:endParaRPr lang="tr-TR"/>
          </a:p>
        </p:txBody>
      </p:sp>
    </p:spTree>
    <p:extLst>
      <p:ext uri="{BB962C8B-B14F-4D97-AF65-F5344CB8AC3E}">
        <p14:creationId xmlns:p14="http://schemas.microsoft.com/office/powerpoint/2010/main" val="410562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60120" y="2982625"/>
            <a:ext cx="10881360" cy="2058035"/>
          </a:xfrm>
        </p:spPr>
        <p:txBody>
          <a:bodyPr/>
          <a:lstStyle/>
          <a:p>
            <a:r>
              <a:rPr lang="tr-TR"/>
              <a:t>Asıl başlık stili için tıklatın</a:t>
            </a:r>
          </a:p>
        </p:txBody>
      </p:sp>
      <p:sp>
        <p:nvSpPr>
          <p:cNvPr id="3" name="2 Alt Başlık"/>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39479" indent="0" algn="ctr">
              <a:buNone/>
              <a:defRPr>
                <a:solidFill>
                  <a:schemeClr val="tx1">
                    <a:tint val="75000"/>
                  </a:schemeClr>
                </a:solidFill>
              </a:defRPr>
            </a:lvl2pPr>
            <a:lvl3pPr marL="1278960" indent="0" algn="ctr">
              <a:buNone/>
              <a:defRPr>
                <a:solidFill>
                  <a:schemeClr val="tx1">
                    <a:tint val="75000"/>
                  </a:schemeClr>
                </a:solidFill>
              </a:defRPr>
            </a:lvl3pPr>
            <a:lvl4pPr marL="1918429" indent="0" algn="ctr">
              <a:buNone/>
              <a:defRPr>
                <a:solidFill>
                  <a:schemeClr val="tx1">
                    <a:tint val="75000"/>
                  </a:schemeClr>
                </a:solidFill>
              </a:defRPr>
            </a:lvl4pPr>
            <a:lvl5pPr marL="2557912" indent="0" algn="ctr">
              <a:buNone/>
              <a:defRPr>
                <a:solidFill>
                  <a:schemeClr val="tx1">
                    <a:tint val="75000"/>
                  </a:schemeClr>
                </a:solidFill>
              </a:defRPr>
            </a:lvl5pPr>
            <a:lvl6pPr marL="3197381" indent="0" algn="ctr">
              <a:buNone/>
              <a:defRPr>
                <a:solidFill>
                  <a:schemeClr val="tx1">
                    <a:tint val="75000"/>
                  </a:schemeClr>
                </a:solidFill>
              </a:defRPr>
            </a:lvl6pPr>
            <a:lvl7pPr marL="3836856" indent="0" algn="ctr">
              <a:buNone/>
              <a:defRPr>
                <a:solidFill>
                  <a:schemeClr val="tx1">
                    <a:tint val="75000"/>
                  </a:schemeClr>
                </a:solidFill>
              </a:defRPr>
            </a:lvl7pPr>
            <a:lvl8pPr marL="4476332" indent="0" algn="ctr">
              <a:buNone/>
              <a:defRPr>
                <a:solidFill>
                  <a:schemeClr val="tx1">
                    <a:tint val="75000"/>
                  </a:schemeClr>
                </a:solidFill>
              </a:defRPr>
            </a:lvl8pPr>
            <a:lvl9pPr marL="5115812"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0694696A-65BE-49A1-91E0-05F024F5D7B6}" type="datetime1">
              <a:rPr lang="tr-TR" smtClean="0"/>
              <a:t>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67F3945-BBE7-4DA8-B2C4-CDA15FF889C3}" type="datetime1">
              <a:rPr lang="tr-TR" smtClean="0"/>
              <a:t>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281160" y="384523"/>
            <a:ext cx="2880360" cy="819213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40080" y="384523"/>
            <a:ext cx="8427720" cy="819213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C7412706-FD19-45A9-85C5-957C8BE3458F}" type="datetime1">
              <a:rPr lang="tr-TR" smtClean="0"/>
              <a:t>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EA61735E-C3A5-444D-8F54-B66A208FCCFB}" type="datetime1">
              <a:rPr lang="tr-TR" smtClean="0"/>
              <a:t>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011238" y="6169690"/>
            <a:ext cx="10881360" cy="1906905"/>
          </a:xfrm>
        </p:spPr>
        <p:txBody>
          <a:bodyPr anchor="t"/>
          <a:lstStyle>
            <a:lvl1pPr algn="l">
              <a:defRPr sz="5600" b="1" cap="all"/>
            </a:lvl1pPr>
          </a:lstStyle>
          <a:p>
            <a:r>
              <a:rPr lang="tr-TR"/>
              <a:t>Asıl başlık stili için tıklatın</a:t>
            </a:r>
          </a:p>
        </p:txBody>
      </p:sp>
      <p:sp>
        <p:nvSpPr>
          <p:cNvPr id="3" name="2 Metin Yer Tutucusu"/>
          <p:cNvSpPr>
            <a:spLocks noGrp="1"/>
          </p:cNvSpPr>
          <p:nvPr>
            <p:ph type="body" idx="1"/>
          </p:nvPr>
        </p:nvSpPr>
        <p:spPr>
          <a:xfrm>
            <a:off x="1011238" y="4069400"/>
            <a:ext cx="10881360" cy="2100262"/>
          </a:xfrm>
        </p:spPr>
        <p:txBody>
          <a:bodyPr anchor="b"/>
          <a:lstStyle>
            <a:lvl1pPr marL="0" indent="0">
              <a:buNone/>
              <a:defRPr sz="2800">
                <a:solidFill>
                  <a:schemeClr val="tx1">
                    <a:tint val="75000"/>
                  </a:schemeClr>
                </a:solidFill>
              </a:defRPr>
            </a:lvl1pPr>
            <a:lvl2pPr marL="639479" indent="0">
              <a:buNone/>
              <a:defRPr sz="2500">
                <a:solidFill>
                  <a:schemeClr val="tx1">
                    <a:tint val="75000"/>
                  </a:schemeClr>
                </a:solidFill>
              </a:defRPr>
            </a:lvl2pPr>
            <a:lvl3pPr marL="1278960" indent="0">
              <a:buNone/>
              <a:defRPr sz="2200">
                <a:solidFill>
                  <a:schemeClr val="tx1">
                    <a:tint val="75000"/>
                  </a:schemeClr>
                </a:solidFill>
              </a:defRPr>
            </a:lvl3pPr>
            <a:lvl4pPr marL="1918429" indent="0">
              <a:buNone/>
              <a:defRPr sz="2000">
                <a:solidFill>
                  <a:schemeClr val="tx1">
                    <a:tint val="75000"/>
                  </a:schemeClr>
                </a:solidFill>
              </a:defRPr>
            </a:lvl4pPr>
            <a:lvl5pPr marL="2557912" indent="0">
              <a:buNone/>
              <a:defRPr sz="2000">
                <a:solidFill>
                  <a:schemeClr val="tx1">
                    <a:tint val="75000"/>
                  </a:schemeClr>
                </a:solidFill>
              </a:defRPr>
            </a:lvl5pPr>
            <a:lvl6pPr marL="3197381" indent="0">
              <a:buNone/>
              <a:defRPr sz="2000">
                <a:solidFill>
                  <a:schemeClr val="tx1">
                    <a:tint val="75000"/>
                  </a:schemeClr>
                </a:solidFill>
              </a:defRPr>
            </a:lvl6pPr>
            <a:lvl7pPr marL="3836856" indent="0">
              <a:buNone/>
              <a:defRPr sz="2000">
                <a:solidFill>
                  <a:schemeClr val="tx1">
                    <a:tint val="75000"/>
                  </a:schemeClr>
                </a:solidFill>
              </a:defRPr>
            </a:lvl7pPr>
            <a:lvl8pPr marL="4476332" indent="0">
              <a:buNone/>
              <a:defRPr sz="2000">
                <a:solidFill>
                  <a:schemeClr val="tx1">
                    <a:tint val="75000"/>
                  </a:schemeClr>
                </a:solidFill>
              </a:defRPr>
            </a:lvl8pPr>
            <a:lvl9pPr marL="5115812" indent="0">
              <a:buNone/>
              <a:defRPr sz="20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2DF2D4B2-7CD8-4A14-B2DF-BAD6E9A5673F}" type="datetime1">
              <a:rPr lang="tr-TR" smtClean="0"/>
              <a:t>3.09.2019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40080" y="2240282"/>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507480" y="2240282"/>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C3B6745D-DB14-45BA-A5F2-A1367391DA80}" type="datetime1">
              <a:rPr lang="tr-TR" smtClean="0"/>
              <a:t>3.09.2019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40101" y="2149160"/>
            <a:ext cx="5656263" cy="895668"/>
          </a:xfrm>
        </p:spPr>
        <p:txBody>
          <a:bodyPr anchor="b"/>
          <a:lstStyle>
            <a:lvl1pPr marL="0" indent="0">
              <a:buNone/>
              <a:defRPr sz="3400" b="1"/>
            </a:lvl1pPr>
            <a:lvl2pPr marL="639479" indent="0">
              <a:buNone/>
              <a:defRPr sz="2800" b="1"/>
            </a:lvl2pPr>
            <a:lvl3pPr marL="1278960" indent="0">
              <a:buNone/>
              <a:defRPr sz="2500" b="1"/>
            </a:lvl3pPr>
            <a:lvl4pPr marL="1918429" indent="0">
              <a:buNone/>
              <a:defRPr sz="2200" b="1"/>
            </a:lvl4pPr>
            <a:lvl5pPr marL="2557912" indent="0">
              <a:buNone/>
              <a:defRPr sz="2200" b="1"/>
            </a:lvl5pPr>
            <a:lvl6pPr marL="3197381" indent="0">
              <a:buNone/>
              <a:defRPr sz="2200" b="1"/>
            </a:lvl6pPr>
            <a:lvl7pPr marL="3836856" indent="0">
              <a:buNone/>
              <a:defRPr sz="2200" b="1"/>
            </a:lvl7pPr>
            <a:lvl8pPr marL="4476332" indent="0">
              <a:buNone/>
              <a:defRPr sz="2200" b="1"/>
            </a:lvl8pPr>
            <a:lvl9pPr marL="5115812" indent="0">
              <a:buNone/>
              <a:defRPr sz="2200" b="1"/>
            </a:lvl9pPr>
          </a:lstStyle>
          <a:p>
            <a:pPr lvl="0"/>
            <a:r>
              <a:rPr lang="tr-TR"/>
              <a:t>Asıl metin stillerini düzenlemek için tıklatın</a:t>
            </a:r>
          </a:p>
        </p:txBody>
      </p:sp>
      <p:sp>
        <p:nvSpPr>
          <p:cNvPr id="4" name="3 İçerik Yer Tutucusu"/>
          <p:cNvSpPr>
            <a:spLocks noGrp="1"/>
          </p:cNvSpPr>
          <p:nvPr>
            <p:ph sz="half" idx="2"/>
          </p:nvPr>
        </p:nvSpPr>
        <p:spPr>
          <a:xfrm>
            <a:off x="640101"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503060" y="2149160"/>
            <a:ext cx="5658485" cy="895668"/>
          </a:xfrm>
        </p:spPr>
        <p:txBody>
          <a:bodyPr anchor="b"/>
          <a:lstStyle>
            <a:lvl1pPr marL="0" indent="0">
              <a:buNone/>
              <a:defRPr sz="3400" b="1"/>
            </a:lvl1pPr>
            <a:lvl2pPr marL="639479" indent="0">
              <a:buNone/>
              <a:defRPr sz="2800" b="1"/>
            </a:lvl2pPr>
            <a:lvl3pPr marL="1278960" indent="0">
              <a:buNone/>
              <a:defRPr sz="2500" b="1"/>
            </a:lvl3pPr>
            <a:lvl4pPr marL="1918429" indent="0">
              <a:buNone/>
              <a:defRPr sz="2200" b="1"/>
            </a:lvl4pPr>
            <a:lvl5pPr marL="2557912" indent="0">
              <a:buNone/>
              <a:defRPr sz="2200" b="1"/>
            </a:lvl5pPr>
            <a:lvl6pPr marL="3197381" indent="0">
              <a:buNone/>
              <a:defRPr sz="2200" b="1"/>
            </a:lvl6pPr>
            <a:lvl7pPr marL="3836856" indent="0">
              <a:buNone/>
              <a:defRPr sz="2200" b="1"/>
            </a:lvl7pPr>
            <a:lvl8pPr marL="4476332" indent="0">
              <a:buNone/>
              <a:defRPr sz="2200" b="1"/>
            </a:lvl8pPr>
            <a:lvl9pPr marL="5115812" indent="0">
              <a:buNone/>
              <a:defRPr sz="2200" b="1"/>
            </a:lvl9pPr>
          </a:lstStyle>
          <a:p>
            <a:pPr lvl="0"/>
            <a:r>
              <a:rPr lang="tr-TR"/>
              <a:t>Asıl metin stillerini düzenlemek için tıklatın</a:t>
            </a:r>
          </a:p>
        </p:txBody>
      </p:sp>
      <p:sp>
        <p:nvSpPr>
          <p:cNvPr id="6" name="5 İçerik Yer Tutucusu"/>
          <p:cNvSpPr>
            <a:spLocks noGrp="1"/>
          </p:cNvSpPr>
          <p:nvPr>
            <p:ph sz="quarter" idx="4"/>
          </p:nvPr>
        </p:nvSpPr>
        <p:spPr>
          <a:xfrm>
            <a:off x="6503060"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87EFA2CA-1FDF-4476-895C-7D8E1FE143E2}" type="datetime1">
              <a:rPr lang="tr-TR" smtClean="0"/>
              <a:t>3.09.2019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4616F10-3931-4001-B245-E19F88DD88F5}" type="datetime1">
              <a:rPr lang="tr-TR" smtClean="0"/>
              <a:t>3.09.2019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970B4B0-2CC5-4A16-BE38-73A187170CE1}" type="datetime1">
              <a:rPr lang="tr-TR" smtClean="0"/>
              <a:t>3.09.2019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40084" y="382298"/>
            <a:ext cx="4211638" cy="1626871"/>
          </a:xfrm>
        </p:spPr>
        <p:txBody>
          <a:bodyPr anchor="b"/>
          <a:lstStyle>
            <a:lvl1pPr algn="l">
              <a:defRPr sz="2800" b="1"/>
            </a:lvl1pPr>
          </a:lstStyle>
          <a:p>
            <a:r>
              <a:rPr lang="tr-TR"/>
              <a:t>Asıl başlık stili için tıklatın</a:t>
            </a:r>
          </a:p>
        </p:txBody>
      </p:sp>
      <p:sp>
        <p:nvSpPr>
          <p:cNvPr id="3" name="2 İçerik Yer Tutucusu"/>
          <p:cNvSpPr>
            <a:spLocks noGrp="1"/>
          </p:cNvSpPr>
          <p:nvPr>
            <p:ph idx="1"/>
          </p:nvPr>
        </p:nvSpPr>
        <p:spPr>
          <a:xfrm>
            <a:off x="5005070" y="382276"/>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40084" y="2009145"/>
            <a:ext cx="4211638" cy="6567488"/>
          </a:xfrm>
        </p:spPr>
        <p:txBody>
          <a:bodyPr/>
          <a:lstStyle>
            <a:lvl1pPr marL="0" indent="0">
              <a:buNone/>
              <a:defRPr sz="2000"/>
            </a:lvl1pPr>
            <a:lvl2pPr marL="639479" indent="0">
              <a:buNone/>
              <a:defRPr sz="1600"/>
            </a:lvl2pPr>
            <a:lvl3pPr marL="1278960" indent="0">
              <a:buNone/>
              <a:defRPr sz="1400"/>
            </a:lvl3pPr>
            <a:lvl4pPr marL="1918429" indent="0">
              <a:buNone/>
              <a:defRPr sz="1300"/>
            </a:lvl4pPr>
            <a:lvl5pPr marL="2557912" indent="0">
              <a:buNone/>
              <a:defRPr sz="1300"/>
            </a:lvl5pPr>
            <a:lvl6pPr marL="3197381" indent="0">
              <a:buNone/>
              <a:defRPr sz="1300"/>
            </a:lvl6pPr>
            <a:lvl7pPr marL="3836856" indent="0">
              <a:buNone/>
              <a:defRPr sz="1300"/>
            </a:lvl7pPr>
            <a:lvl8pPr marL="4476332" indent="0">
              <a:buNone/>
              <a:defRPr sz="1300"/>
            </a:lvl8pPr>
            <a:lvl9pPr marL="5115812" indent="0">
              <a:buNone/>
              <a:defRPr sz="13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F6B711E1-E5B4-4DEC-A7CB-1E039A482D83}" type="datetime1">
              <a:rPr lang="tr-TR" smtClean="0"/>
              <a:t>3.09.2019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509203" y="6720869"/>
            <a:ext cx="7680960" cy="793435"/>
          </a:xfrm>
        </p:spPr>
        <p:txBody>
          <a:bodyPr anchor="b"/>
          <a:lstStyle>
            <a:lvl1pPr algn="l">
              <a:defRPr sz="2800" b="1"/>
            </a:lvl1pPr>
          </a:lstStyle>
          <a:p>
            <a:r>
              <a:rPr lang="tr-TR"/>
              <a:t>Asıl başlık stili için tıklatın</a:t>
            </a:r>
          </a:p>
        </p:txBody>
      </p:sp>
      <p:sp>
        <p:nvSpPr>
          <p:cNvPr id="3" name="2 Resim Yer Tutucusu"/>
          <p:cNvSpPr>
            <a:spLocks noGrp="1"/>
          </p:cNvSpPr>
          <p:nvPr>
            <p:ph type="pic" idx="1"/>
          </p:nvPr>
        </p:nvSpPr>
        <p:spPr>
          <a:xfrm>
            <a:off x="2509203" y="857885"/>
            <a:ext cx="7680960" cy="5760720"/>
          </a:xfrm>
        </p:spPr>
        <p:txBody>
          <a:bodyPr/>
          <a:lstStyle>
            <a:lvl1pPr marL="0" indent="0">
              <a:buNone/>
              <a:defRPr sz="4500"/>
            </a:lvl1pPr>
            <a:lvl2pPr marL="639479" indent="0">
              <a:buNone/>
              <a:defRPr sz="3900"/>
            </a:lvl2pPr>
            <a:lvl3pPr marL="1278960" indent="0">
              <a:buNone/>
              <a:defRPr sz="3400"/>
            </a:lvl3pPr>
            <a:lvl4pPr marL="1918429" indent="0">
              <a:buNone/>
              <a:defRPr sz="2800"/>
            </a:lvl4pPr>
            <a:lvl5pPr marL="2557912" indent="0">
              <a:buNone/>
              <a:defRPr sz="2800"/>
            </a:lvl5pPr>
            <a:lvl6pPr marL="3197381" indent="0">
              <a:buNone/>
              <a:defRPr sz="2800"/>
            </a:lvl6pPr>
            <a:lvl7pPr marL="3836856" indent="0">
              <a:buNone/>
              <a:defRPr sz="2800"/>
            </a:lvl7pPr>
            <a:lvl8pPr marL="4476332" indent="0">
              <a:buNone/>
              <a:defRPr sz="2800"/>
            </a:lvl8pPr>
            <a:lvl9pPr marL="5115812" indent="0">
              <a:buNone/>
              <a:defRPr sz="2800"/>
            </a:lvl9pPr>
          </a:lstStyle>
          <a:p>
            <a:endParaRPr lang="tr-TR"/>
          </a:p>
        </p:txBody>
      </p:sp>
      <p:sp>
        <p:nvSpPr>
          <p:cNvPr id="4" name="3 Metin Yer Tutucusu"/>
          <p:cNvSpPr>
            <a:spLocks noGrp="1"/>
          </p:cNvSpPr>
          <p:nvPr>
            <p:ph type="body" sz="half" idx="2"/>
          </p:nvPr>
        </p:nvSpPr>
        <p:spPr>
          <a:xfrm>
            <a:off x="2509203" y="7514275"/>
            <a:ext cx="7680960" cy="1126808"/>
          </a:xfrm>
        </p:spPr>
        <p:txBody>
          <a:bodyPr/>
          <a:lstStyle>
            <a:lvl1pPr marL="0" indent="0">
              <a:buNone/>
              <a:defRPr sz="2000"/>
            </a:lvl1pPr>
            <a:lvl2pPr marL="639479" indent="0">
              <a:buNone/>
              <a:defRPr sz="1600"/>
            </a:lvl2pPr>
            <a:lvl3pPr marL="1278960" indent="0">
              <a:buNone/>
              <a:defRPr sz="1400"/>
            </a:lvl3pPr>
            <a:lvl4pPr marL="1918429" indent="0">
              <a:buNone/>
              <a:defRPr sz="1300"/>
            </a:lvl4pPr>
            <a:lvl5pPr marL="2557912" indent="0">
              <a:buNone/>
              <a:defRPr sz="1300"/>
            </a:lvl5pPr>
            <a:lvl6pPr marL="3197381" indent="0">
              <a:buNone/>
              <a:defRPr sz="1300"/>
            </a:lvl6pPr>
            <a:lvl7pPr marL="3836856" indent="0">
              <a:buNone/>
              <a:defRPr sz="1300"/>
            </a:lvl7pPr>
            <a:lvl8pPr marL="4476332" indent="0">
              <a:buNone/>
              <a:defRPr sz="1300"/>
            </a:lvl8pPr>
            <a:lvl9pPr marL="5115812" indent="0">
              <a:buNone/>
              <a:defRPr sz="13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0B494BD8-9D35-4CB9-AFAE-7EF12AB0EFF0}" type="datetime1">
              <a:rPr lang="tr-TR" smtClean="0"/>
              <a:t>3.09.2019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40080" y="384495"/>
            <a:ext cx="11521440" cy="1600200"/>
          </a:xfrm>
          <a:prstGeom prst="rect">
            <a:avLst/>
          </a:prstGeom>
        </p:spPr>
        <p:txBody>
          <a:bodyPr vert="horz" lIns="127894" tIns="63949" rIns="127894" bIns="63949" rtlCol="0" anchor="ctr">
            <a:normAutofit/>
          </a:bodyPr>
          <a:lstStyle/>
          <a:p>
            <a:r>
              <a:rPr lang="tr-TR"/>
              <a:t>Asıl başlık stili için tıklatın</a:t>
            </a:r>
          </a:p>
        </p:txBody>
      </p:sp>
      <p:sp>
        <p:nvSpPr>
          <p:cNvPr id="3" name="2 Metin Yer Tutucusu"/>
          <p:cNvSpPr>
            <a:spLocks noGrp="1"/>
          </p:cNvSpPr>
          <p:nvPr>
            <p:ph type="body" idx="1"/>
          </p:nvPr>
        </p:nvSpPr>
        <p:spPr>
          <a:xfrm>
            <a:off x="640080" y="2240282"/>
            <a:ext cx="11521440" cy="6336348"/>
          </a:xfrm>
          <a:prstGeom prst="rect">
            <a:avLst/>
          </a:prstGeom>
        </p:spPr>
        <p:txBody>
          <a:bodyPr vert="horz" lIns="127894" tIns="63949" rIns="127894" bIns="63949"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40080" y="8898920"/>
            <a:ext cx="2987040" cy="511175"/>
          </a:xfrm>
          <a:prstGeom prst="rect">
            <a:avLst/>
          </a:prstGeom>
        </p:spPr>
        <p:txBody>
          <a:bodyPr vert="horz" lIns="127894" tIns="63949" rIns="127894" bIns="63949" rtlCol="0" anchor="ctr"/>
          <a:lstStyle>
            <a:lvl1pPr algn="l">
              <a:defRPr sz="1600">
                <a:solidFill>
                  <a:schemeClr val="tx1">
                    <a:tint val="75000"/>
                  </a:schemeClr>
                </a:solidFill>
              </a:defRPr>
            </a:lvl1pPr>
          </a:lstStyle>
          <a:p>
            <a:fld id="{D8EA5E62-CA71-4F5B-9CE3-C93C08934BE6}" type="datetime1">
              <a:rPr lang="tr-TR" smtClean="0"/>
              <a:t>3.09.2019</a:t>
            </a:fld>
            <a:endParaRPr lang="tr-TR"/>
          </a:p>
        </p:txBody>
      </p:sp>
      <p:sp>
        <p:nvSpPr>
          <p:cNvPr id="5" name="4 Altbilgi Yer Tutucusu"/>
          <p:cNvSpPr>
            <a:spLocks noGrp="1"/>
          </p:cNvSpPr>
          <p:nvPr>
            <p:ph type="ftr" sz="quarter" idx="3"/>
          </p:nvPr>
        </p:nvSpPr>
        <p:spPr>
          <a:xfrm>
            <a:off x="4373880" y="8898920"/>
            <a:ext cx="4053840" cy="511175"/>
          </a:xfrm>
          <a:prstGeom prst="rect">
            <a:avLst/>
          </a:prstGeom>
        </p:spPr>
        <p:txBody>
          <a:bodyPr vert="horz" lIns="127894" tIns="63949" rIns="127894" bIns="63949" rtlCol="0" anchor="ctr"/>
          <a:lstStyle>
            <a:lvl1pPr algn="ctr">
              <a:defRPr sz="16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9174480" y="8898920"/>
            <a:ext cx="2987040" cy="511175"/>
          </a:xfrm>
          <a:prstGeom prst="rect">
            <a:avLst/>
          </a:prstGeom>
        </p:spPr>
        <p:txBody>
          <a:bodyPr vert="horz" lIns="127894" tIns="63949" rIns="127894" bIns="63949" rtlCol="0" anchor="ctr"/>
          <a:lstStyle>
            <a:lvl1pPr algn="r">
              <a:defRPr sz="16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1278960" rtl="0" eaLnBrk="1" latinLnBrk="0" hangingPunct="1">
        <a:spcBef>
          <a:spcPct val="0"/>
        </a:spcBef>
        <a:buNone/>
        <a:defRPr sz="6200" kern="1200">
          <a:solidFill>
            <a:schemeClr val="tx1"/>
          </a:solidFill>
          <a:latin typeface="+mj-lt"/>
          <a:ea typeface="+mj-ea"/>
          <a:cs typeface="+mj-cs"/>
        </a:defRPr>
      </a:lvl1pPr>
    </p:titleStyle>
    <p:bodyStyle>
      <a:lvl1pPr marL="479609" indent="-479609" algn="l" defTabSz="127896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9150" indent="-399674" algn="l" defTabSz="12789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98689" indent="-319737" algn="l" defTabSz="12789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38164" indent="-319737" algn="l" defTabSz="12789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77643" indent="-319737" algn="l" defTabSz="12789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17110" indent="-319737" algn="l" defTabSz="12789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6596" indent="-319737" algn="l" defTabSz="12789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96063" indent="-319737" algn="l" defTabSz="12789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35545" indent="-319737" algn="l" defTabSz="12789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tr-TR"/>
      </a:defPPr>
      <a:lvl1pPr marL="0" algn="l" defTabSz="1278960" rtl="0" eaLnBrk="1" latinLnBrk="0" hangingPunct="1">
        <a:defRPr sz="2500" kern="1200">
          <a:solidFill>
            <a:schemeClr val="tx1"/>
          </a:solidFill>
          <a:latin typeface="+mn-lt"/>
          <a:ea typeface="+mn-ea"/>
          <a:cs typeface="+mn-cs"/>
        </a:defRPr>
      </a:lvl1pPr>
      <a:lvl2pPr marL="639479" algn="l" defTabSz="1278960" rtl="0" eaLnBrk="1" latinLnBrk="0" hangingPunct="1">
        <a:defRPr sz="2500" kern="1200">
          <a:solidFill>
            <a:schemeClr val="tx1"/>
          </a:solidFill>
          <a:latin typeface="+mn-lt"/>
          <a:ea typeface="+mn-ea"/>
          <a:cs typeface="+mn-cs"/>
        </a:defRPr>
      </a:lvl2pPr>
      <a:lvl3pPr marL="1278960" algn="l" defTabSz="1278960" rtl="0" eaLnBrk="1" latinLnBrk="0" hangingPunct="1">
        <a:defRPr sz="2500" kern="1200">
          <a:solidFill>
            <a:schemeClr val="tx1"/>
          </a:solidFill>
          <a:latin typeface="+mn-lt"/>
          <a:ea typeface="+mn-ea"/>
          <a:cs typeface="+mn-cs"/>
        </a:defRPr>
      </a:lvl3pPr>
      <a:lvl4pPr marL="1918429" algn="l" defTabSz="1278960" rtl="0" eaLnBrk="1" latinLnBrk="0" hangingPunct="1">
        <a:defRPr sz="2500" kern="1200">
          <a:solidFill>
            <a:schemeClr val="tx1"/>
          </a:solidFill>
          <a:latin typeface="+mn-lt"/>
          <a:ea typeface="+mn-ea"/>
          <a:cs typeface="+mn-cs"/>
        </a:defRPr>
      </a:lvl4pPr>
      <a:lvl5pPr marL="2557912" algn="l" defTabSz="1278960" rtl="0" eaLnBrk="1" latinLnBrk="0" hangingPunct="1">
        <a:defRPr sz="2500" kern="1200">
          <a:solidFill>
            <a:schemeClr val="tx1"/>
          </a:solidFill>
          <a:latin typeface="+mn-lt"/>
          <a:ea typeface="+mn-ea"/>
          <a:cs typeface="+mn-cs"/>
        </a:defRPr>
      </a:lvl5pPr>
      <a:lvl6pPr marL="3197381" algn="l" defTabSz="1278960" rtl="0" eaLnBrk="1" latinLnBrk="0" hangingPunct="1">
        <a:defRPr sz="2500" kern="1200">
          <a:solidFill>
            <a:schemeClr val="tx1"/>
          </a:solidFill>
          <a:latin typeface="+mn-lt"/>
          <a:ea typeface="+mn-ea"/>
          <a:cs typeface="+mn-cs"/>
        </a:defRPr>
      </a:lvl6pPr>
      <a:lvl7pPr marL="3836856" algn="l" defTabSz="1278960" rtl="0" eaLnBrk="1" latinLnBrk="0" hangingPunct="1">
        <a:defRPr sz="2500" kern="1200">
          <a:solidFill>
            <a:schemeClr val="tx1"/>
          </a:solidFill>
          <a:latin typeface="+mn-lt"/>
          <a:ea typeface="+mn-ea"/>
          <a:cs typeface="+mn-cs"/>
        </a:defRPr>
      </a:lvl7pPr>
      <a:lvl8pPr marL="4476332" algn="l" defTabSz="1278960" rtl="0" eaLnBrk="1" latinLnBrk="0" hangingPunct="1">
        <a:defRPr sz="2500" kern="1200">
          <a:solidFill>
            <a:schemeClr val="tx1"/>
          </a:solidFill>
          <a:latin typeface="+mn-lt"/>
          <a:ea typeface="+mn-ea"/>
          <a:cs typeface="+mn-cs"/>
        </a:defRPr>
      </a:lvl8pPr>
      <a:lvl9pPr marL="5115812" algn="l" defTabSz="12789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tif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3.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84176" y="3524047"/>
            <a:ext cx="11449272" cy="167535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wrap="square" lIns="128016" tIns="64008" rIns="128016" bIns="64008" rtlCol="0">
            <a:spAutoFit/>
          </a:bodyPr>
          <a:lstStyle/>
          <a:p>
            <a:pPr algn="ctr"/>
            <a:r>
              <a:rPr lang="tr-TR" sz="4500" b="1" dirty="0">
                <a:solidFill>
                  <a:schemeClr val="bg1"/>
                </a:solidFill>
                <a:latin typeface="Candara" pitchFamily="34" charset="0"/>
              </a:rPr>
              <a:t>SOSYOEKONOMİK ANALİZLER KONULU HİZMET İÇİ EĞİTİMİ</a:t>
            </a:r>
          </a:p>
        </p:txBody>
      </p:sp>
      <p:sp>
        <p:nvSpPr>
          <p:cNvPr id="5" name="4 Metin kutusu"/>
          <p:cNvSpPr txBox="1"/>
          <p:nvPr/>
        </p:nvSpPr>
        <p:spPr>
          <a:xfrm>
            <a:off x="2728392" y="6793201"/>
            <a:ext cx="7344816" cy="1015663"/>
          </a:xfrm>
          <a:prstGeom prst="rect">
            <a:avLst/>
          </a:prstGeom>
          <a:noFill/>
        </p:spPr>
        <p:txBody>
          <a:bodyPr wrap="square" rtlCol="0">
            <a:spAutoFit/>
          </a:bodyPr>
          <a:lstStyle/>
          <a:p>
            <a:pPr algn="ctr"/>
            <a:r>
              <a:rPr lang="tr-TR" sz="3000" b="1" dirty="0">
                <a:latin typeface="Candara" panose="020E0502030303020204" pitchFamily="34" charset="0"/>
              </a:rPr>
              <a:t>Dr. </a:t>
            </a:r>
            <a:r>
              <a:rPr lang="tr-TR" sz="3000" b="1" dirty="0" err="1">
                <a:latin typeface="Candara" panose="020E0502030303020204" pitchFamily="34" charset="0"/>
              </a:rPr>
              <a:t>Şeyla</a:t>
            </a:r>
            <a:r>
              <a:rPr lang="tr-TR" sz="3000" b="1" dirty="0">
                <a:latin typeface="Candara" panose="020E0502030303020204" pitchFamily="34" charset="0"/>
              </a:rPr>
              <a:t> Ergenekon – Çevre Ekonomisti</a:t>
            </a:r>
          </a:p>
          <a:p>
            <a:pPr algn="ctr"/>
            <a:r>
              <a:rPr lang="tr-TR" sz="3000" b="1" dirty="0">
                <a:latin typeface="Candara" panose="020E0502030303020204" pitchFamily="34" charset="0"/>
              </a:rPr>
              <a:t>3 Eylül 2019</a:t>
            </a:r>
          </a:p>
        </p:txBody>
      </p:sp>
      <p:pic>
        <p:nvPicPr>
          <p:cNvPr id="61442" name="Picture 2" descr="http://www.iocevre.com/img/iologo_tr.png"/>
          <p:cNvPicPr>
            <a:picLocks noChangeAspect="1" noChangeArrowheads="1"/>
          </p:cNvPicPr>
          <p:nvPr/>
        </p:nvPicPr>
        <p:blipFill>
          <a:blip r:embed="rId2" cstate="print"/>
          <a:srcRect/>
          <a:stretch>
            <a:fillRect/>
          </a:stretch>
        </p:blipFill>
        <p:spPr bwMode="auto">
          <a:xfrm>
            <a:off x="10276487" y="8180516"/>
            <a:ext cx="2332185" cy="1215064"/>
          </a:xfrm>
          <a:prstGeom prst="rect">
            <a:avLst/>
          </a:prstGeom>
          <a:noFill/>
        </p:spPr>
      </p:pic>
      <p:pic>
        <p:nvPicPr>
          <p:cNvPr id="1028" name="Resim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7300" y="85507"/>
            <a:ext cx="1931372" cy="18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1720280" y="205620"/>
            <a:ext cx="9865096" cy="2277547"/>
          </a:xfrm>
          <a:prstGeom prst="rect">
            <a:avLst/>
          </a:prstGeom>
          <a:noFill/>
        </p:spPr>
        <p:txBody>
          <a:bodyPr wrap="square" rtlCol="0">
            <a:spAutoFit/>
          </a:bodyPr>
          <a:lstStyle/>
          <a:p>
            <a:pPr algn="ctr"/>
            <a:r>
              <a:rPr lang="tr-TR" sz="3600" b="1" dirty="0"/>
              <a:t>T.C. </a:t>
            </a:r>
          </a:p>
          <a:p>
            <a:pPr algn="ctr"/>
            <a:r>
              <a:rPr lang="tr-TR" sz="3800" b="1" dirty="0"/>
              <a:t>TARIM VE ORMAN BAKANLIĞI </a:t>
            </a:r>
          </a:p>
          <a:p>
            <a:pPr algn="ctr"/>
            <a:r>
              <a:rPr lang="tr-TR" sz="3600" b="1" dirty="0"/>
              <a:t>SU YÖNETİMİ GENEL MÜDÜRLÜĞÜ</a:t>
            </a:r>
          </a:p>
          <a:p>
            <a:pPr algn="ctr"/>
            <a:r>
              <a:rPr lang="tr-TR" sz="3200" dirty="0"/>
              <a:t>ARAŞTIRMA VE DEĞERLENDİRME DAİRE BAŞKANLIĞI</a:t>
            </a:r>
          </a:p>
        </p:txBody>
      </p:sp>
      <p:sp>
        <p:nvSpPr>
          <p:cNvPr id="8" name="4 Metin kutusu"/>
          <p:cNvSpPr txBox="1"/>
          <p:nvPr/>
        </p:nvSpPr>
        <p:spPr>
          <a:xfrm>
            <a:off x="2464371" y="5396870"/>
            <a:ext cx="8088882" cy="584775"/>
          </a:xfrm>
          <a:prstGeom prst="rect">
            <a:avLst/>
          </a:prstGeom>
          <a:noFill/>
        </p:spPr>
        <p:txBody>
          <a:bodyPr wrap="square" rtlCol="0">
            <a:spAutoFit/>
          </a:bodyPr>
          <a:lstStyle/>
          <a:p>
            <a:pPr algn="ctr"/>
            <a:r>
              <a:rPr lang="tr-TR" sz="3200" b="1" dirty="0"/>
              <a:t>Sosyoekonomik Analiz ve Temel Göstergeler</a:t>
            </a:r>
            <a:r>
              <a:rPr lang="en-US" sz="3200" dirty="0"/>
              <a:t> </a:t>
            </a:r>
            <a:endParaRPr lang="tr-TR" sz="3200" b="1" dirty="0"/>
          </a:p>
        </p:txBody>
      </p:sp>
      <p:pic>
        <p:nvPicPr>
          <p:cNvPr id="10" name="Resim 9" descr="C:\Users\cagla.aksel\AppData\Local\Microsoft\Windows\Temporary Internet Files\Content.Outlook\P59N90LE\onayli_logo_1541071211589674_Sayfa_3.png">
            <a:extLst>
              <a:ext uri="{FF2B5EF4-FFF2-40B4-BE49-F238E27FC236}">
                <a16:creationId xmlns:a16="http://schemas.microsoft.com/office/drawing/2014/main" id="{1C6F5582-CD6C-4FE3-8D5E-570EA9A9B7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Tree>
    <p:extLst>
      <p:ext uri="{BB962C8B-B14F-4D97-AF65-F5344CB8AC3E}">
        <p14:creationId xmlns:p14="http://schemas.microsoft.com/office/powerpoint/2010/main" val="1540198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68152" y="1920280"/>
            <a:ext cx="11490793" cy="1077218"/>
          </a:xfrm>
          <a:prstGeom prst="rect">
            <a:avLst/>
          </a:prstGeom>
          <a:noFill/>
        </p:spPr>
        <p:txBody>
          <a:bodyPr wrap="square" rtlCol="0">
            <a:spAutoFit/>
          </a:bodyPr>
          <a:lstStyle/>
          <a:p>
            <a:endParaRPr lang="en-US" sz="3200" b="1" dirty="0"/>
          </a:p>
          <a:p>
            <a:r>
              <a:rPr lang="en-US" sz="3200" b="1" dirty="0"/>
              <a:t>İzmir İli </a:t>
            </a:r>
            <a:r>
              <a:rPr lang="en-US" sz="3200" b="1" dirty="0" err="1"/>
              <a:t>Gayrısafi</a:t>
            </a:r>
            <a:r>
              <a:rPr lang="en-US" sz="3200" b="1" dirty="0"/>
              <a:t> </a:t>
            </a:r>
            <a:r>
              <a:rPr lang="en-US" sz="3200" b="1" dirty="0" err="1"/>
              <a:t>Katma</a:t>
            </a:r>
            <a:r>
              <a:rPr lang="en-US" sz="3200" b="1" dirty="0"/>
              <a:t> </a:t>
            </a:r>
            <a:r>
              <a:rPr lang="en-US" sz="3200" b="1" dirty="0" err="1"/>
              <a:t>Değer</a:t>
            </a:r>
            <a:r>
              <a:rPr lang="en-US" sz="3200" b="1" dirty="0"/>
              <a:t> (GSKD)</a:t>
            </a:r>
          </a:p>
        </p:txBody>
      </p:sp>
      <p:graphicFrame>
        <p:nvGraphicFramePr>
          <p:cNvPr id="5" name="Table 4">
            <a:extLst>
              <a:ext uri="{FF2B5EF4-FFF2-40B4-BE49-F238E27FC236}">
                <a16:creationId xmlns:a16="http://schemas.microsoft.com/office/drawing/2014/main" id="{2FA72AB3-E8D2-A741-B79E-3948F5FFCFD8}"/>
              </a:ext>
            </a:extLst>
          </p:cNvPr>
          <p:cNvGraphicFramePr>
            <a:graphicFrameLocks noGrp="1"/>
          </p:cNvGraphicFramePr>
          <p:nvPr>
            <p:extLst>
              <p:ext uri="{D42A27DB-BD31-4B8C-83A1-F6EECF244321}">
                <p14:modId xmlns:p14="http://schemas.microsoft.com/office/powerpoint/2010/main" val="2993279473"/>
              </p:ext>
            </p:extLst>
          </p:nvPr>
        </p:nvGraphicFramePr>
        <p:xfrm>
          <a:off x="568151" y="2997498"/>
          <a:ext cx="11665297" cy="5630232"/>
        </p:xfrm>
        <a:graphic>
          <a:graphicData uri="http://schemas.openxmlformats.org/drawingml/2006/table">
            <a:tbl>
              <a:tblPr firstRow="1" firstCol="1" bandRow="1">
                <a:tableStyleId>{5C22544A-7EE6-4342-B048-85BDC9FD1C3A}</a:tableStyleId>
              </a:tblPr>
              <a:tblGrid>
                <a:gridCol w="1543044">
                  <a:extLst>
                    <a:ext uri="{9D8B030D-6E8A-4147-A177-3AD203B41FA5}">
                      <a16:colId xmlns:a16="http://schemas.microsoft.com/office/drawing/2014/main" val="3435561579"/>
                    </a:ext>
                  </a:extLst>
                </a:gridCol>
                <a:gridCol w="2417397">
                  <a:extLst>
                    <a:ext uri="{9D8B030D-6E8A-4147-A177-3AD203B41FA5}">
                      <a16:colId xmlns:a16="http://schemas.microsoft.com/office/drawing/2014/main" val="2728649875"/>
                    </a:ext>
                  </a:extLst>
                </a:gridCol>
                <a:gridCol w="2736304">
                  <a:extLst>
                    <a:ext uri="{9D8B030D-6E8A-4147-A177-3AD203B41FA5}">
                      <a16:colId xmlns:a16="http://schemas.microsoft.com/office/drawing/2014/main" val="3208561666"/>
                    </a:ext>
                  </a:extLst>
                </a:gridCol>
                <a:gridCol w="2736304">
                  <a:extLst>
                    <a:ext uri="{9D8B030D-6E8A-4147-A177-3AD203B41FA5}">
                      <a16:colId xmlns:a16="http://schemas.microsoft.com/office/drawing/2014/main" val="774388197"/>
                    </a:ext>
                  </a:extLst>
                </a:gridCol>
                <a:gridCol w="2232248">
                  <a:extLst>
                    <a:ext uri="{9D8B030D-6E8A-4147-A177-3AD203B41FA5}">
                      <a16:colId xmlns:a16="http://schemas.microsoft.com/office/drawing/2014/main" val="1582840776"/>
                    </a:ext>
                  </a:extLst>
                </a:gridCol>
              </a:tblGrid>
              <a:tr h="191135">
                <a:tc gridSpan="4">
                  <a:txBody>
                    <a:bodyPr/>
                    <a:lstStyle/>
                    <a:p>
                      <a:pPr marL="0" marR="0" algn="ctr">
                        <a:lnSpc>
                          <a:spcPct val="150000"/>
                        </a:lnSpc>
                        <a:spcBef>
                          <a:spcPts val="300"/>
                        </a:spcBef>
                        <a:spcAft>
                          <a:spcPts val="300"/>
                        </a:spcAft>
                      </a:pPr>
                      <a:r>
                        <a:rPr lang="tr-TR" sz="2800" dirty="0">
                          <a:effectLst/>
                        </a:rPr>
                        <a:t>Cari Fiyatlarla GSKD (Nominal)</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r>
                        <a:rPr lang="tr-TR" sz="2400" b="1" dirty="0">
                          <a:effectLst/>
                        </a:rPr>
                        <a:t>Toplam (Bin TL)</a:t>
                      </a:r>
                      <a:endParaRPr lang="en-US" b="1" dirty="0"/>
                    </a:p>
                  </a:txBody>
                  <a:tcPr marL="44450" marR="44450" marT="0" marB="0" anchor="ctr"/>
                </a:tc>
                <a:extLst>
                  <a:ext uri="{0D108BD9-81ED-4DB2-BD59-A6C34878D82A}">
                    <a16:rowId xmlns:a16="http://schemas.microsoft.com/office/drawing/2014/main" val="1791923062"/>
                  </a:ext>
                </a:extLst>
              </a:tr>
              <a:tr h="179070">
                <a:tc>
                  <a:txBody>
                    <a:bodyPr/>
                    <a:lstStyle/>
                    <a:p>
                      <a:pPr marL="0" marR="0" algn="ctr">
                        <a:lnSpc>
                          <a:spcPct val="150000"/>
                        </a:lnSpc>
                        <a:spcBef>
                          <a:spcPts val="300"/>
                        </a:spcBef>
                        <a:spcAft>
                          <a:spcPts val="300"/>
                        </a:spcAft>
                      </a:pPr>
                      <a:r>
                        <a:rPr lang="tr-TR" sz="2400">
                          <a:effectLst/>
                        </a:rPr>
                        <a:t>Yıl</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400" b="1" dirty="0">
                          <a:effectLst/>
                        </a:rPr>
                        <a:t>Tarım (Bin TL)</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r>
                        <a:rPr lang="tr-TR" sz="2400" b="1" dirty="0">
                          <a:effectLst/>
                        </a:rPr>
                        <a:t>Endüstri (Bin TL)</a:t>
                      </a:r>
                      <a:endParaRPr lang="en-US" b="1" dirty="0"/>
                    </a:p>
                  </a:txBody>
                  <a:tcPr marL="44450" marR="44450" marT="0" marB="0" anchor="ctr"/>
                </a:tc>
                <a:tc>
                  <a:txBody>
                    <a:bodyPr/>
                    <a:lstStyle/>
                    <a:p>
                      <a:pPr algn="ctr"/>
                      <a:r>
                        <a:rPr lang="tr-TR" sz="2400" b="1" dirty="0">
                          <a:effectLst/>
                        </a:rPr>
                        <a:t>Hizmetler (Bin TL)</a:t>
                      </a:r>
                      <a:endParaRPr lang="en-US" b="1" dirty="0"/>
                    </a:p>
                  </a:txBody>
                  <a:tcPr marL="44450" marR="44450" marT="0" marB="0" anchor="ctr"/>
                </a:tc>
                <a:tc vMerge="1">
                  <a:txBody>
                    <a:bodyPr/>
                    <a:lstStyle/>
                    <a:p>
                      <a:endParaRPr lang="en-US"/>
                    </a:p>
                  </a:txBody>
                  <a:tcPr/>
                </a:tc>
                <a:extLst>
                  <a:ext uri="{0D108BD9-81ED-4DB2-BD59-A6C34878D82A}">
                    <a16:rowId xmlns:a16="http://schemas.microsoft.com/office/drawing/2014/main" val="881239028"/>
                  </a:ext>
                </a:extLst>
              </a:tr>
              <a:tr h="285750">
                <a:tc>
                  <a:txBody>
                    <a:bodyPr/>
                    <a:lstStyle/>
                    <a:p>
                      <a:pPr marL="0" marR="0" algn="ctr">
                        <a:lnSpc>
                          <a:spcPct val="150000"/>
                        </a:lnSpc>
                        <a:spcBef>
                          <a:spcPts val="300"/>
                        </a:spcBef>
                        <a:spcAft>
                          <a:spcPts val="300"/>
                        </a:spcAft>
                      </a:pPr>
                      <a:r>
                        <a:rPr lang="tr-TR" sz="2800" dirty="0">
                          <a:effectLst/>
                        </a:rPr>
                        <a:t>2007</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2.358.137</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17.196.773</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tr-TR" sz="2800" dirty="0">
                          <a:effectLst/>
                        </a:rPr>
                        <a:t>30.279.515</a:t>
                      </a:r>
                      <a:endParaRPr lang="en-US" sz="2800" dirty="0"/>
                    </a:p>
                  </a:txBody>
                  <a:tcPr marL="44450" marR="44450" marT="0" marB="0" anchor="ctr"/>
                </a:tc>
                <a:tc>
                  <a:txBody>
                    <a:bodyPr/>
                    <a:lstStyle/>
                    <a:p>
                      <a:pPr marL="0" marR="0" algn="ctr">
                        <a:lnSpc>
                          <a:spcPct val="150000"/>
                        </a:lnSpc>
                        <a:spcBef>
                          <a:spcPts val="300"/>
                        </a:spcBef>
                        <a:spcAft>
                          <a:spcPts val="300"/>
                        </a:spcAft>
                      </a:pPr>
                      <a:r>
                        <a:rPr lang="tr-TR" sz="2800" dirty="0">
                          <a:effectLst/>
                        </a:rPr>
                        <a:t>70.377.762</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55124247"/>
                  </a:ext>
                </a:extLst>
              </a:tr>
              <a:tr h="280035">
                <a:tc>
                  <a:txBody>
                    <a:bodyPr/>
                    <a:lstStyle/>
                    <a:p>
                      <a:pPr marL="0" marR="0" algn="ctr">
                        <a:lnSpc>
                          <a:spcPct val="150000"/>
                        </a:lnSpc>
                        <a:spcBef>
                          <a:spcPts val="300"/>
                        </a:spcBef>
                        <a:spcAft>
                          <a:spcPts val="300"/>
                        </a:spcAft>
                      </a:pPr>
                      <a:r>
                        <a:rPr lang="tr-TR" sz="2800" dirty="0">
                          <a:effectLst/>
                        </a:rPr>
                        <a:t>2008</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2.733.309</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18.476.105</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tr-TR" sz="2800" dirty="0">
                          <a:effectLst/>
                        </a:rPr>
                        <a:t>34.445.770</a:t>
                      </a:r>
                      <a:endParaRPr lang="en-US" sz="2800" dirty="0"/>
                    </a:p>
                  </a:txBody>
                  <a:tcPr marL="44450" marR="44450" marT="0" marB="0" anchor="ctr"/>
                </a:tc>
                <a:tc>
                  <a:txBody>
                    <a:bodyPr/>
                    <a:lstStyle/>
                    <a:p>
                      <a:pPr marL="0" marR="0" algn="ctr">
                        <a:lnSpc>
                          <a:spcPct val="150000"/>
                        </a:lnSpc>
                        <a:spcBef>
                          <a:spcPts val="300"/>
                        </a:spcBef>
                        <a:spcAft>
                          <a:spcPts val="300"/>
                        </a:spcAft>
                      </a:pPr>
                      <a:r>
                        <a:rPr lang="tr-TR" sz="2800" dirty="0">
                          <a:effectLst/>
                        </a:rPr>
                        <a:t>79.219.538</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23046621"/>
                  </a:ext>
                </a:extLst>
              </a:tr>
              <a:tr h="293370">
                <a:tc>
                  <a:txBody>
                    <a:bodyPr/>
                    <a:lstStyle/>
                    <a:p>
                      <a:pPr marL="0" marR="0" algn="ctr">
                        <a:lnSpc>
                          <a:spcPct val="150000"/>
                        </a:lnSpc>
                        <a:spcBef>
                          <a:spcPts val="300"/>
                        </a:spcBef>
                        <a:spcAft>
                          <a:spcPts val="300"/>
                        </a:spcAft>
                      </a:pPr>
                      <a:r>
                        <a:rPr lang="tr-TR" sz="2800" dirty="0">
                          <a:effectLst/>
                        </a:rPr>
                        <a:t>2009</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2.928.466</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16.490.958</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tr-TR" sz="2800" dirty="0">
                          <a:effectLst/>
                        </a:rPr>
                        <a:t>35.492.378</a:t>
                      </a:r>
                      <a:endParaRPr lang="en-US" sz="2800" dirty="0"/>
                    </a:p>
                  </a:txBody>
                  <a:tcPr marL="44450" marR="44450" marT="0" marB="0" anchor="ctr"/>
                </a:tc>
                <a:tc>
                  <a:txBody>
                    <a:bodyPr/>
                    <a:lstStyle/>
                    <a:p>
                      <a:pPr marL="0" marR="0" algn="ctr">
                        <a:lnSpc>
                          <a:spcPct val="150000"/>
                        </a:lnSpc>
                        <a:spcBef>
                          <a:spcPts val="300"/>
                        </a:spcBef>
                        <a:spcAft>
                          <a:spcPts val="300"/>
                        </a:spcAft>
                      </a:pPr>
                      <a:r>
                        <a:rPr lang="tr-TR" sz="2800" dirty="0">
                          <a:effectLst/>
                        </a:rPr>
                        <a:t>78.627.971</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3439020"/>
                  </a:ext>
                </a:extLst>
              </a:tr>
              <a:tr h="288290">
                <a:tc>
                  <a:txBody>
                    <a:bodyPr/>
                    <a:lstStyle/>
                    <a:p>
                      <a:pPr marL="0" marR="0" algn="ctr">
                        <a:lnSpc>
                          <a:spcPct val="150000"/>
                        </a:lnSpc>
                        <a:spcBef>
                          <a:spcPts val="300"/>
                        </a:spcBef>
                        <a:spcAft>
                          <a:spcPts val="300"/>
                        </a:spcAft>
                      </a:pPr>
                      <a:r>
                        <a:rPr lang="tr-TR" sz="2800" dirty="0">
                          <a:effectLst/>
                        </a:rPr>
                        <a:t>2010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4.096.265</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19.964.411</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tr-TR" sz="2800" dirty="0">
                          <a:effectLst/>
                        </a:rPr>
                        <a:t>38.856.461</a:t>
                      </a:r>
                      <a:endParaRPr lang="en-US" sz="2800" dirty="0"/>
                    </a:p>
                  </a:txBody>
                  <a:tcPr marL="44450" marR="44450" marT="0" marB="0" anchor="ctr"/>
                </a:tc>
                <a:tc>
                  <a:txBody>
                    <a:bodyPr/>
                    <a:lstStyle/>
                    <a:p>
                      <a:pPr marL="0" marR="0" algn="ctr">
                        <a:lnSpc>
                          <a:spcPct val="150000"/>
                        </a:lnSpc>
                        <a:spcBef>
                          <a:spcPts val="300"/>
                        </a:spcBef>
                        <a:spcAft>
                          <a:spcPts val="300"/>
                        </a:spcAft>
                      </a:pPr>
                      <a:r>
                        <a:rPr lang="tr-TR" sz="2800" dirty="0">
                          <a:effectLst/>
                        </a:rPr>
                        <a:t>89.168.803</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3462307"/>
                  </a:ext>
                </a:extLst>
              </a:tr>
              <a:tr h="170815">
                <a:tc>
                  <a:txBody>
                    <a:bodyPr/>
                    <a:lstStyle/>
                    <a:p>
                      <a:pPr marL="0" marR="0" algn="ctr">
                        <a:lnSpc>
                          <a:spcPct val="150000"/>
                        </a:lnSpc>
                        <a:spcBef>
                          <a:spcPts val="300"/>
                        </a:spcBef>
                        <a:spcAft>
                          <a:spcPts val="300"/>
                        </a:spcAft>
                      </a:pPr>
                      <a:r>
                        <a:rPr lang="tr-TR" sz="2800" dirty="0">
                          <a:effectLst/>
                        </a:rPr>
                        <a:t>2011</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4.421.702</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26.627.867</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tr-TR" sz="2800" dirty="0">
                          <a:effectLst/>
                        </a:rPr>
                        <a:t>45.393.542</a:t>
                      </a:r>
                      <a:endParaRPr lang="en-US" sz="2800" dirty="0"/>
                    </a:p>
                  </a:txBody>
                  <a:tcPr marL="44450" marR="44450" marT="0" marB="0" anchor="ctr"/>
                </a:tc>
                <a:tc>
                  <a:txBody>
                    <a:bodyPr/>
                    <a:lstStyle/>
                    <a:p>
                      <a:pPr marL="0" marR="0" algn="ctr">
                        <a:lnSpc>
                          <a:spcPct val="150000"/>
                        </a:lnSpc>
                        <a:spcBef>
                          <a:spcPts val="300"/>
                        </a:spcBef>
                        <a:spcAft>
                          <a:spcPts val="300"/>
                        </a:spcAft>
                      </a:pPr>
                      <a:r>
                        <a:rPr lang="tr-TR" sz="2800" dirty="0">
                          <a:effectLst/>
                        </a:rPr>
                        <a:t>107.128.490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81270931"/>
                  </a:ext>
                </a:extLst>
              </a:tr>
              <a:tr h="170815">
                <a:tc>
                  <a:txBody>
                    <a:bodyPr/>
                    <a:lstStyle/>
                    <a:p>
                      <a:pPr marL="0" marR="0" algn="ctr">
                        <a:lnSpc>
                          <a:spcPct val="150000"/>
                        </a:lnSpc>
                        <a:spcBef>
                          <a:spcPts val="300"/>
                        </a:spcBef>
                        <a:spcAft>
                          <a:spcPts val="300"/>
                        </a:spcAft>
                      </a:pPr>
                      <a:r>
                        <a:rPr lang="tr-TR" sz="2800" dirty="0">
                          <a:effectLst/>
                        </a:rPr>
                        <a:t>2012</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4.848.080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30.595.096</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tr-TR" sz="2800" dirty="0">
                          <a:effectLst/>
                        </a:rPr>
                        <a:t>51.100.778</a:t>
                      </a:r>
                      <a:endParaRPr lang="en-US" sz="2800" dirty="0"/>
                    </a:p>
                  </a:txBody>
                  <a:tcPr marL="44450" marR="44450" marT="0" marB="0" anchor="ctr"/>
                </a:tc>
                <a:tc>
                  <a:txBody>
                    <a:bodyPr/>
                    <a:lstStyle/>
                    <a:p>
                      <a:pPr marL="0" marR="0" algn="ctr">
                        <a:lnSpc>
                          <a:spcPct val="150000"/>
                        </a:lnSpc>
                        <a:spcBef>
                          <a:spcPts val="300"/>
                        </a:spcBef>
                        <a:spcAft>
                          <a:spcPts val="300"/>
                        </a:spcAft>
                      </a:pPr>
                      <a:r>
                        <a:rPr lang="tr-TR" sz="2800" dirty="0">
                          <a:effectLst/>
                        </a:rPr>
                        <a:t>123.290.681</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81568475"/>
                  </a:ext>
                </a:extLst>
              </a:tr>
              <a:tr h="163195">
                <a:tc>
                  <a:txBody>
                    <a:bodyPr/>
                    <a:lstStyle/>
                    <a:p>
                      <a:pPr marL="0" marR="0" algn="ctr">
                        <a:lnSpc>
                          <a:spcPct val="150000"/>
                        </a:lnSpc>
                        <a:spcBef>
                          <a:spcPts val="300"/>
                        </a:spcBef>
                        <a:spcAft>
                          <a:spcPts val="300"/>
                        </a:spcAft>
                      </a:pPr>
                      <a:r>
                        <a:rPr lang="tr-TR" sz="2800" dirty="0">
                          <a:effectLst/>
                        </a:rPr>
                        <a:t>2013</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4.739.012</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36.762.802</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tr-TR" sz="2800" dirty="0">
                          <a:effectLst/>
                        </a:rPr>
                        <a:t>57.365.491</a:t>
                      </a:r>
                      <a:endParaRPr lang="en-US" sz="2800" dirty="0"/>
                    </a:p>
                  </a:txBody>
                  <a:tcPr marL="44450" marR="44450" marT="0" marB="0" anchor="ctr"/>
                </a:tc>
                <a:tc>
                  <a:txBody>
                    <a:bodyPr/>
                    <a:lstStyle/>
                    <a:p>
                      <a:pPr marL="0" marR="0" algn="ctr">
                        <a:lnSpc>
                          <a:spcPct val="150000"/>
                        </a:lnSpc>
                        <a:spcBef>
                          <a:spcPts val="300"/>
                        </a:spcBef>
                        <a:spcAft>
                          <a:spcPts val="300"/>
                        </a:spcAft>
                      </a:pPr>
                      <a:r>
                        <a:rPr lang="tr-TR" sz="2800" dirty="0">
                          <a:effectLst/>
                        </a:rPr>
                        <a:t>139.425.837</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887527938"/>
                  </a:ext>
                </a:extLst>
              </a:tr>
              <a:tr h="163195">
                <a:tc>
                  <a:txBody>
                    <a:bodyPr/>
                    <a:lstStyle/>
                    <a:p>
                      <a:pPr marL="0" marR="0" algn="ctr">
                        <a:lnSpc>
                          <a:spcPct val="150000"/>
                        </a:lnSpc>
                        <a:spcBef>
                          <a:spcPts val="300"/>
                        </a:spcBef>
                        <a:spcAft>
                          <a:spcPts val="300"/>
                        </a:spcAft>
                      </a:pPr>
                      <a:r>
                        <a:rPr lang="tr-TR" sz="2800" dirty="0">
                          <a:effectLst/>
                        </a:rPr>
                        <a:t>2014</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dirty="0">
                          <a:effectLst/>
                        </a:rPr>
                        <a:t>6.098.807</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300"/>
                        </a:spcAft>
                      </a:pPr>
                      <a:r>
                        <a:rPr lang="tr-TR" sz="2800">
                          <a:effectLst/>
                        </a:rPr>
                        <a:t>41.722.393</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tr-TR" sz="2800" dirty="0">
                          <a:effectLst/>
                        </a:rPr>
                        <a:t>64.881.423</a:t>
                      </a:r>
                      <a:endParaRPr lang="en-US" sz="2800" dirty="0"/>
                    </a:p>
                  </a:txBody>
                  <a:tcPr marL="44450" marR="44450" marT="0" marB="0" anchor="ctr"/>
                </a:tc>
                <a:tc>
                  <a:txBody>
                    <a:bodyPr/>
                    <a:lstStyle/>
                    <a:p>
                      <a:pPr marL="0" marR="0" algn="ctr">
                        <a:lnSpc>
                          <a:spcPct val="150000"/>
                        </a:lnSpc>
                        <a:spcBef>
                          <a:spcPts val="300"/>
                        </a:spcBef>
                        <a:spcAft>
                          <a:spcPts val="300"/>
                        </a:spcAft>
                      </a:pPr>
                      <a:r>
                        <a:rPr lang="tr-TR" sz="2800" dirty="0">
                          <a:effectLst/>
                        </a:rPr>
                        <a:t>159.454.371</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62416460"/>
                  </a:ext>
                </a:extLst>
              </a:tr>
            </a:tbl>
          </a:graphicData>
        </a:graphic>
      </p:graphicFrame>
    </p:spTree>
    <p:extLst>
      <p:ext uri="{BB962C8B-B14F-4D97-AF65-F5344CB8AC3E}">
        <p14:creationId xmlns:p14="http://schemas.microsoft.com/office/powerpoint/2010/main" val="417485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68152" y="1920280"/>
            <a:ext cx="11490793" cy="7478970"/>
          </a:xfrm>
          <a:prstGeom prst="rect">
            <a:avLst/>
          </a:prstGeom>
          <a:noFill/>
        </p:spPr>
        <p:txBody>
          <a:bodyPr wrap="square" rtlCol="0">
            <a:spAutoFit/>
          </a:bodyPr>
          <a:lstStyle/>
          <a:p>
            <a:endParaRPr lang="en-US" sz="3200" b="1" dirty="0"/>
          </a:p>
          <a:p>
            <a:r>
              <a:rPr lang="en-US" sz="3200" b="1" dirty="0"/>
              <a:t>İl </a:t>
            </a:r>
            <a:r>
              <a:rPr lang="en-US" sz="3200" b="1" dirty="0" err="1"/>
              <a:t>Bazlı</a:t>
            </a:r>
            <a:r>
              <a:rPr lang="en-US" sz="3200" b="1" dirty="0"/>
              <a:t> </a:t>
            </a:r>
            <a:r>
              <a:rPr lang="en-US" sz="3200" b="1" dirty="0" err="1"/>
              <a:t>GSKD’in</a:t>
            </a:r>
            <a:r>
              <a:rPr lang="en-US" sz="3200" b="1" dirty="0"/>
              <a:t> </a:t>
            </a:r>
            <a:r>
              <a:rPr lang="en-US" sz="3200" b="1" dirty="0" err="1"/>
              <a:t>Havza</a:t>
            </a:r>
            <a:r>
              <a:rPr lang="en-US" sz="3200" b="1" dirty="0"/>
              <a:t> </a:t>
            </a:r>
            <a:r>
              <a:rPr lang="en-US" sz="3200" b="1" dirty="0" err="1"/>
              <a:t>Geneli</a:t>
            </a:r>
            <a:r>
              <a:rPr lang="en-US" sz="3200" b="1" dirty="0"/>
              <a:t> </a:t>
            </a:r>
            <a:r>
              <a:rPr lang="en-US" sz="3200" b="1" dirty="0" err="1"/>
              <a:t>için</a:t>
            </a:r>
            <a:r>
              <a:rPr lang="en-US" sz="3200" b="1" dirty="0"/>
              <a:t> </a:t>
            </a:r>
            <a:r>
              <a:rPr lang="en-US" sz="3200" b="1" dirty="0" err="1"/>
              <a:t>Uyarlanması</a:t>
            </a:r>
            <a:endParaRPr lang="en-US" sz="3200" b="1" dirty="0"/>
          </a:p>
          <a:p>
            <a:endParaRPr lang="en-US" sz="3200" b="1" dirty="0"/>
          </a:p>
          <a:p>
            <a:r>
              <a:rPr lang="en-US" sz="3200" u="sng" dirty="0"/>
              <a:t>2014 </a:t>
            </a:r>
            <a:r>
              <a:rPr lang="en-US" sz="3200" u="sng" dirty="0" err="1"/>
              <a:t>yılı</a:t>
            </a:r>
            <a:r>
              <a:rPr lang="en-US" sz="3200" u="sng" dirty="0"/>
              <a:t> GSKD</a:t>
            </a:r>
          </a:p>
          <a:p>
            <a:r>
              <a:rPr lang="en-US" sz="3200" dirty="0"/>
              <a:t>İzmir : 112,7 </a:t>
            </a:r>
            <a:r>
              <a:rPr lang="en-US" sz="3200" dirty="0" err="1"/>
              <a:t>milyar</a:t>
            </a:r>
            <a:r>
              <a:rPr lang="en-US" sz="3200" dirty="0"/>
              <a:t> TL</a:t>
            </a:r>
          </a:p>
          <a:p>
            <a:r>
              <a:rPr lang="en-US" sz="3200" dirty="0" err="1"/>
              <a:t>Manisa</a:t>
            </a:r>
            <a:r>
              <a:rPr lang="en-US" sz="3200" dirty="0"/>
              <a:t> : 29,3 </a:t>
            </a:r>
            <a:r>
              <a:rPr lang="en-US" sz="3200" dirty="0" err="1"/>
              <a:t>milyar</a:t>
            </a:r>
            <a:r>
              <a:rPr lang="en-US" sz="3200" dirty="0"/>
              <a:t> TL</a:t>
            </a:r>
          </a:p>
          <a:p>
            <a:r>
              <a:rPr lang="en-US" sz="3200" dirty="0" err="1"/>
              <a:t>Aydın</a:t>
            </a:r>
            <a:r>
              <a:rPr lang="en-US" sz="3200" dirty="0"/>
              <a:t> : 17,4 </a:t>
            </a:r>
            <a:r>
              <a:rPr lang="en-US" sz="3200" dirty="0" err="1"/>
              <a:t>milyar</a:t>
            </a:r>
            <a:r>
              <a:rPr lang="en-US" sz="3200" dirty="0"/>
              <a:t> TL</a:t>
            </a:r>
          </a:p>
          <a:p>
            <a:endParaRPr lang="en-US" sz="3200" b="1" dirty="0"/>
          </a:p>
          <a:p>
            <a:r>
              <a:rPr lang="tr-TR" sz="3200" dirty="0"/>
              <a:t>İl değerlerinin havzaya dönüştürülmesi gerekir.</a:t>
            </a:r>
          </a:p>
          <a:p>
            <a:endParaRPr lang="tr-TR" sz="3200" dirty="0"/>
          </a:p>
          <a:p>
            <a:r>
              <a:rPr lang="tr-TR" sz="3200" dirty="0"/>
              <a:t>GSKD değerleri il bazlı olup, </a:t>
            </a:r>
            <a:r>
              <a:rPr lang="tr-TR" sz="3200" dirty="0" err="1"/>
              <a:t>sektörel</a:t>
            </a:r>
            <a:r>
              <a:rPr lang="tr-TR" sz="3200" dirty="0"/>
              <a:t> bazda havzadaki göreceli önemleri birbirlerinden farklıdır. Dolayısıyla, hizmet sektörü, sanayi ve tarım faaliyet kollarına göre illerin havza içindeki </a:t>
            </a:r>
            <a:r>
              <a:rPr lang="tr-TR" sz="3200" dirty="0" err="1"/>
              <a:t>ağırlıklandırmaları</a:t>
            </a:r>
            <a:r>
              <a:rPr lang="tr-TR" sz="3200" dirty="0"/>
              <a:t> farklı yaklaşımlar ile ortaya konmalıdır. </a:t>
            </a:r>
            <a:endParaRPr lang="en-US" sz="3200" dirty="0"/>
          </a:p>
          <a:p>
            <a:r>
              <a:rPr lang="tr-TR" sz="3200" dirty="0"/>
              <a:t> </a:t>
            </a:r>
            <a:endParaRPr lang="en-US" sz="3200" b="1" dirty="0"/>
          </a:p>
        </p:txBody>
      </p:sp>
    </p:spTree>
    <p:extLst>
      <p:ext uri="{BB962C8B-B14F-4D97-AF65-F5344CB8AC3E}">
        <p14:creationId xmlns:p14="http://schemas.microsoft.com/office/powerpoint/2010/main" val="317750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68152" y="1920280"/>
            <a:ext cx="11490793" cy="4031873"/>
          </a:xfrm>
          <a:prstGeom prst="rect">
            <a:avLst/>
          </a:prstGeom>
          <a:noFill/>
        </p:spPr>
        <p:txBody>
          <a:bodyPr wrap="square" rtlCol="0">
            <a:spAutoFit/>
          </a:bodyPr>
          <a:lstStyle/>
          <a:p>
            <a:r>
              <a:rPr lang="en-US" sz="3200" b="1" dirty="0"/>
              <a:t>İl </a:t>
            </a:r>
            <a:r>
              <a:rPr lang="en-US" sz="3200" b="1" dirty="0" err="1"/>
              <a:t>Bazlı</a:t>
            </a:r>
            <a:r>
              <a:rPr lang="en-US" sz="3200" b="1" dirty="0"/>
              <a:t> </a:t>
            </a:r>
            <a:r>
              <a:rPr lang="en-US" sz="3200" b="1" dirty="0" err="1"/>
              <a:t>GSKD’in</a:t>
            </a:r>
            <a:r>
              <a:rPr lang="en-US" sz="3200" b="1" dirty="0"/>
              <a:t> </a:t>
            </a:r>
            <a:r>
              <a:rPr lang="en-US" sz="3200" b="1" dirty="0" err="1"/>
              <a:t>Havza</a:t>
            </a:r>
            <a:r>
              <a:rPr lang="en-US" sz="3200" b="1" dirty="0"/>
              <a:t> </a:t>
            </a:r>
            <a:r>
              <a:rPr lang="en-US" sz="3200" b="1" dirty="0" err="1"/>
              <a:t>Geneli</a:t>
            </a:r>
            <a:r>
              <a:rPr lang="en-US" sz="3200" b="1" dirty="0"/>
              <a:t> </a:t>
            </a:r>
            <a:r>
              <a:rPr lang="en-US" sz="3200" b="1" dirty="0" err="1"/>
              <a:t>için</a:t>
            </a:r>
            <a:r>
              <a:rPr lang="en-US" sz="3200" b="1" dirty="0"/>
              <a:t> </a:t>
            </a:r>
            <a:r>
              <a:rPr lang="en-US" sz="3200" b="1" dirty="0" err="1"/>
              <a:t>Uyarlanması</a:t>
            </a:r>
            <a:endParaRPr lang="en-US" sz="3200" b="1" dirty="0"/>
          </a:p>
          <a:p>
            <a:endParaRPr lang="en-US" sz="3200" b="1" dirty="0"/>
          </a:p>
          <a:p>
            <a:r>
              <a:rPr lang="tr-TR" sz="3200" u="sng" dirty="0"/>
              <a:t>Sanayi için</a:t>
            </a:r>
          </a:p>
          <a:p>
            <a:r>
              <a:rPr lang="tr-TR" sz="3200" dirty="0"/>
              <a:t>İzmir ilinin havza içinde kalan sanayi tesislerinin suya dayalı ürettikleri katma değer ile havza dışında kalan tesislerin ürettikleri katma değer kıyaslanarak yüzdelik bir yaklaşım ortaya konmuştur. (Aydın ve Manisa %0)</a:t>
            </a:r>
          </a:p>
          <a:p>
            <a:endParaRPr lang="en-US" sz="3200" b="1" dirty="0"/>
          </a:p>
        </p:txBody>
      </p:sp>
      <p:graphicFrame>
        <p:nvGraphicFramePr>
          <p:cNvPr id="5" name="Table 4">
            <a:extLst>
              <a:ext uri="{FF2B5EF4-FFF2-40B4-BE49-F238E27FC236}">
                <a16:creationId xmlns:a16="http://schemas.microsoft.com/office/drawing/2014/main" id="{E025B6FD-2134-BC4E-8034-7E50377AB698}"/>
              </a:ext>
            </a:extLst>
          </p:cNvPr>
          <p:cNvGraphicFramePr>
            <a:graphicFrameLocks noGrp="1"/>
          </p:cNvGraphicFramePr>
          <p:nvPr>
            <p:extLst>
              <p:ext uri="{D42A27DB-BD31-4B8C-83A1-F6EECF244321}">
                <p14:modId xmlns:p14="http://schemas.microsoft.com/office/powerpoint/2010/main" val="1444693761"/>
              </p:ext>
            </p:extLst>
          </p:nvPr>
        </p:nvGraphicFramePr>
        <p:xfrm>
          <a:off x="354232" y="5901808"/>
          <a:ext cx="11918631" cy="3558223"/>
        </p:xfrm>
        <a:graphic>
          <a:graphicData uri="http://schemas.openxmlformats.org/drawingml/2006/table">
            <a:tbl>
              <a:tblPr firstRow="1" firstCol="1" bandRow="1">
                <a:tableStyleId>{5C22544A-7EE6-4342-B048-85BDC9FD1C3A}</a:tableStyleId>
              </a:tblPr>
              <a:tblGrid>
                <a:gridCol w="4773297">
                  <a:extLst>
                    <a:ext uri="{9D8B030D-6E8A-4147-A177-3AD203B41FA5}">
                      <a16:colId xmlns:a16="http://schemas.microsoft.com/office/drawing/2014/main" val="2722953444"/>
                    </a:ext>
                  </a:extLst>
                </a:gridCol>
                <a:gridCol w="3580288">
                  <a:extLst>
                    <a:ext uri="{9D8B030D-6E8A-4147-A177-3AD203B41FA5}">
                      <a16:colId xmlns:a16="http://schemas.microsoft.com/office/drawing/2014/main" val="349955646"/>
                    </a:ext>
                  </a:extLst>
                </a:gridCol>
                <a:gridCol w="2187815">
                  <a:extLst>
                    <a:ext uri="{9D8B030D-6E8A-4147-A177-3AD203B41FA5}">
                      <a16:colId xmlns:a16="http://schemas.microsoft.com/office/drawing/2014/main" val="251739878"/>
                    </a:ext>
                  </a:extLst>
                </a:gridCol>
                <a:gridCol w="1377231">
                  <a:extLst>
                    <a:ext uri="{9D8B030D-6E8A-4147-A177-3AD203B41FA5}">
                      <a16:colId xmlns:a16="http://schemas.microsoft.com/office/drawing/2014/main" val="3273134892"/>
                    </a:ext>
                  </a:extLst>
                </a:gridCol>
              </a:tblGrid>
              <a:tr h="666115">
                <a:tc>
                  <a:txBody>
                    <a:bodyPr/>
                    <a:lstStyle/>
                    <a:p>
                      <a:pPr marL="0" marR="0" algn="ctr">
                        <a:lnSpc>
                          <a:spcPct val="100000"/>
                        </a:lnSpc>
                        <a:spcBef>
                          <a:spcPts val="0"/>
                        </a:spcBef>
                        <a:spcAft>
                          <a:spcPts val="0"/>
                        </a:spcAft>
                      </a:pPr>
                      <a:r>
                        <a:rPr lang="tr-TR" sz="2800" dirty="0">
                          <a:effectLst/>
                        </a:rPr>
                        <a:t>İzmir İli Küçük Menderes Havzası'nda Bulunan Yerleşimlerde Sanayide Su Kullanımının Meydana Getirdiği Katma Değer (TL/yıl)</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tr-TR" sz="2800" dirty="0">
                          <a:effectLst/>
                        </a:rPr>
                        <a:t>İzmir İli Havza Dışı Yerleşimlerinde Sanayide Su Kullanımının Meydana Getirdiği Katma Değer (TL/yıl)</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tr-TR" sz="2800" dirty="0">
                          <a:effectLst/>
                        </a:rPr>
                        <a:t>İzmir İli Sanayide Su Kullanımının Meydana Getirdiği Katma Değer (TL/yıl)</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tr-TR" sz="2800" dirty="0">
                          <a:effectLst/>
                        </a:rPr>
                        <a:t>İlin Havza İçindeki Yüzdelik Önemi</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95304865"/>
                  </a:ext>
                </a:extLst>
              </a:tr>
              <a:tr h="377190">
                <a:tc>
                  <a:txBody>
                    <a:bodyPr/>
                    <a:lstStyle/>
                    <a:p>
                      <a:pPr marL="0" marR="0" algn="ctr">
                        <a:lnSpc>
                          <a:spcPct val="150000"/>
                        </a:lnSpc>
                        <a:spcBef>
                          <a:spcPts val="0"/>
                        </a:spcBef>
                        <a:spcAft>
                          <a:spcPts val="0"/>
                        </a:spcAft>
                      </a:pPr>
                      <a:r>
                        <a:rPr lang="tr-TR" sz="2800">
                          <a:effectLst/>
                        </a:rPr>
                        <a:t>4.067.091.759</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a:effectLst/>
                        </a:rPr>
                        <a:t>1.946.229.720</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a:effectLst/>
                        </a:rPr>
                        <a:t>6.013.321.479</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dirty="0">
                          <a:effectLst/>
                        </a:rPr>
                        <a:t>%67,6</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335579037"/>
                  </a:ext>
                </a:extLst>
              </a:tr>
            </a:tbl>
          </a:graphicData>
        </a:graphic>
      </p:graphicFrame>
      <p:sp>
        <p:nvSpPr>
          <p:cNvPr id="8" name="Rectangle 1">
            <a:extLst>
              <a:ext uri="{FF2B5EF4-FFF2-40B4-BE49-F238E27FC236}">
                <a16:creationId xmlns:a16="http://schemas.microsoft.com/office/drawing/2014/main" id="{1362F84D-8CF2-E740-85B7-77BA345FF1E5}"/>
              </a:ext>
            </a:extLst>
          </p:cNvPr>
          <p:cNvSpPr>
            <a:spLocks noChangeArrowheads="1"/>
          </p:cNvSpPr>
          <p:nvPr/>
        </p:nvSpPr>
        <p:spPr bwMode="auto">
          <a:xfrm>
            <a:off x="1327150" y="5228884"/>
            <a:ext cx="105913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İzmir İli Sanayi </a:t>
            </a:r>
            <a:r>
              <a:rPr kumimoji="0" lang="en-US" altLang="en-US" sz="2400" b="0" i="0" u="none" strike="noStrike" cap="none" normalizeH="0" baseline="0" dirty="0" err="1">
                <a:ln>
                  <a:noFill/>
                </a:ln>
                <a:solidFill>
                  <a:schemeClr val="tx1"/>
                </a:solidFill>
                <a:effectLst/>
                <a:latin typeface="Arial" panose="020B0604020202020204" pitchFamily="34" charset="0"/>
              </a:rPr>
              <a:t>Sektöründe</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Su</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Kullanımının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Meydana</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Getirdiği</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Katma</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Değer</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906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995990" y="2022350"/>
            <a:ext cx="11490793" cy="4031873"/>
          </a:xfrm>
          <a:prstGeom prst="rect">
            <a:avLst/>
          </a:prstGeom>
          <a:noFill/>
        </p:spPr>
        <p:txBody>
          <a:bodyPr wrap="square" rtlCol="0">
            <a:spAutoFit/>
          </a:bodyPr>
          <a:lstStyle/>
          <a:p>
            <a:r>
              <a:rPr lang="en-US" sz="3200" b="1" dirty="0"/>
              <a:t>İl </a:t>
            </a:r>
            <a:r>
              <a:rPr lang="en-US" sz="3200" b="1" dirty="0" err="1"/>
              <a:t>Bazlı</a:t>
            </a:r>
            <a:r>
              <a:rPr lang="en-US" sz="3200" b="1" dirty="0"/>
              <a:t> </a:t>
            </a:r>
            <a:r>
              <a:rPr lang="en-US" sz="3200" b="1" dirty="0" err="1"/>
              <a:t>GSKD’in</a:t>
            </a:r>
            <a:r>
              <a:rPr lang="en-US" sz="3200" b="1" dirty="0"/>
              <a:t> </a:t>
            </a:r>
            <a:r>
              <a:rPr lang="en-US" sz="3200" b="1" dirty="0" err="1"/>
              <a:t>Havza</a:t>
            </a:r>
            <a:r>
              <a:rPr lang="en-US" sz="3200" b="1" dirty="0"/>
              <a:t> </a:t>
            </a:r>
            <a:r>
              <a:rPr lang="en-US" sz="3200" b="1" dirty="0" err="1"/>
              <a:t>Geneli</a:t>
            </a:r>
            <a:r>
              <a:rPr lang="en-US" sz="3200" b="1" dirty="0"/>
              <a:t> </a:t>
            </a:r>
            <a:r>
              <a:rPr lang="en-US" sz="3200" b="1" dirty="0" err="1"/>
              <a:t>için</a:t>
            </a:r>
            <a:r>
              <a:rPr lang="en-US" sz="3200" b="1" dirty="0"/>
              <a:t> </a:t>
            </a:r>
            <a:r>
              <a:rPr lang="en-US" sz="3200" b="1" dirty="0" err="1"/>
              <a:t>Uyarlanması</a:t>
            </a:r>
            <a:endParaRPr lang="en-US" sz="3200" b="1" dirty="0"/>
          </a:p>
          <a:p>
            <a:endParaRPr lang="en-US" sz="3200" b="1" dirty="0"/>
          </a:p>
          <a:p>
            <a:r>
              <a:rPr lang="tr-TR" sz="3200" u="sng" dirty="0"/>
              <a:t>Tarım için</a:t>
            </a:r>
          </a:p>
          <a:p>
            <a:r>
              <a:rPr lang="tr-TR" altLang="en-US" sz="3200" dirty="0">
                <a:ea typeface="Times New Roman" panose="02020603050405020304" pitchFamily="18" charset="0"/>
                <a:cs typeface="Arial" panose="020B0604020202020204" pitchFamily="34" charset="0"/>
              </a:rPr>
              <a:t>Havzada bulunan illerdeki toplam tarım alanı ve illerin havza içinde kalan tarım alanı bilgisi CORINE verisi ile tespit edilmiştir. Tabloda  illerin toplam tarım alanı ve havzada kalan kısımlarındaki toplam tarım alanı üzerinden belirlenen göreceli önem yüzdeleri verilmiştir.</a:t>
            </a:r>
            <a:endParaRPr lang="tr-TR" altLang="en-US" sz="3200" dirty="0"/>
          </a:p>
          <a:p>
            <a:endParaRPr lang="tr-TR" sz="3200" u="sng" dirty="0"/>
          </a:p>
        </p:txBody>
      </p:sp>
      <p:graphicFrame>
        <p:nvGraphicFramePr>
          <p:cNvPr id="12" name="Table 11">
            <a:extLst>
              <a:ext uri="{FF2B5EF4-FFF2-40B4-BE49-F238E27FC236}">
                <a16:creationId xmlns:a16="http://schemas.microsoft.com/office/drawing/2014/main" id="{EB72EDEC-EC5C-E245-AEFD-75CDA6183DAD}"/>
              </a:ext>
            </a:extLst>
          </p:cNvPr>
          <p:cNvGraphicFramePr>
            <a:graphicFrameLocks noGrp="1"/>
          </p:cNvGraphicFramePr>
          <p:nvPr>
            <p:extLst>
              <p:ext uri="{D42A27DB-BD31-4B8C-83A1-F6EECF244321}">
                <p14:modId xmlns:p14="http://schemas.microsoft.com/office/powerpoint/2010/main" val="155276144"/>
              </p:ext>
            </p:extLst>
          </p:nvPr>
        </p:nvGraphicFramePr>
        <p:xfrm>
          <a:off x="1159112" y="6265421"/>
          <a:ext cx="10638426" cy="2993709"/>
        </p:xfrm>
        <a:graphic>
          <a:graphicData uri="http://schemas.openxmlformats.org/drawingml/2006/table">
            <a:tbl>
              <a:tblPr firstRow="1" firstCol="1" bandRow="1">
                <a:tableStyleId>{5C22544A-7EE6-4342-B048-85BDC9FD1C3A}</a:tableStyleId>
              </a:tblPr>
              <a:tblGrid>
                <a:gridCol w="1466436">
                  <a:extLst>
                    <a:ext uri="{9D8B030D-6E8A-4147-A177-3AD203B41FA5}">
                      <a16:colId xmlns:a16="http://schemas.microsoft.com/office/drawing/2014/main" val="785525985"/>
                    </a:ext>
                  </a:extLst>
                </a:gridCol>
                <a:gridCol w="2232248">
                  <a:extLst>
                    <a:ext uri="{9D8B030D-6E8A-4147-A177-3AD203B41FA5}">
                      <a16:colId xmlns:a16="http://schemas.microsoft.com/office/drawing/2014/main" val="1402845713"/>
                    </a:ext>
                  </a:extLst>
                </a:gridCol>
                <a:gridCol w="3663126">
                  <a:extLst>
                    <a:ext uri="{9D8B030D-6E8A-4147-A177-3AD203B41FA5}">
                      <a16:colId xmlns:a16="http://schemas.microsoft.com/office/drawing/2014/main" val="3210110481"/>
                    </a:ext>
                  </a:extLst>
                </a:gridCol>
                <a:gridCol w="3276616">
                  <a:extLst>
                    <a:ext uri="{9D8B030D-6E8A-4147-A177-3AD203B41FA5}">
                      <a16:colId xmlns:a16="http://schemas.microsoft.com/office/drawing/2014/main" val="1536389273"/>
                    </a:ext>
                  </a:extLst>
                </a:gridCol>
              </a:tblGrid>
              <a:tr h="749891">
                <a:tc>
                  <a:txBody>
                    <a:bodyPr/>
                    <a:lstStyle/>
                    <a:p>
                      <a:pPr marL="0" marR="0" algn="ctr">
                        <a:lnSpc>
                          <a:spcPct val="150000"/>
                        </a:lnSpc>
                        <a:spcBef>
                          <a:spcPts val="0"/>
                        </a:spcBef>
                        <a:spcAft>
                          <a:spcPts val="0"/>
                        </a:spcAft>
                      </a:pPr>
                      <a:r>
                        <a:rPr lang="tr-TR" sz="2800" dirty="0">
                          <a:effectLst/>
                        </a:rPr>
                        <a:t>İl</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tr-TR" sz="2800" dirty="0">
                          <a:effectLst/>
                        </a:rPr>
                        <a:t>İlin Toplam Tarım Alanı (ha)</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tr-TR" sz="2800" dirty="0">
                          <a:effectLst/>
                        </a:rPr>
                        <a:t>İlin Havzada Kalan Kısmındaki Toplam Tarım Alanı (ha)</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tr-TR" sz="2800" dirty="0">
                          <a:effectLst/>
                        </a:rPr>
                        <a:t>Havzadaki Tarım Alanı/</a:t>
                      </a:r>
                      <a:r>
                        <a:rPr lang="tr-TR" sz="2800" dirty="0" err="1">
                          <a:effectLst/>
                        </a:rPr>
                        <a:t>İlinToplam</a:t>
                      </a:r>
                      <a:r>
                        <a:rPr lang="tr-TR" sz="2800" dirty="0">
                          <a:effectLst/>
                        </a:rPr>
                        <a:t> Tarım Alanı</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08627000"/>
                  </a:ext>
                </a:extLst>
              </a:tr>
              <a:tr h="512991">
                <a:tc>
                  <a:txBody>
                    <a:bodyPr/>
                    <a:lstStyle/>
                    <a:p>
                      <a:pPr marL="0" marR="0" algn="ctr">
                        <a:lnSpc>
                          <a:spcPct val="150000"/>
                        </a:lnSpc>
                        <a:spcBef>
                          <a:spcPts val="0"/>
                        </a:spcBef>
                        <a:spcAft>
                          <a:spcPts val="0"/>
                        </a:spcAft>
                      </a:pPr>
                      <a:r>
                        <a:rPr lang="tr-TR" sz="2800">
                          <a:effectLst/>
                        </a:rPr>
                        <a:t>İzmir</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a:effectLst/>
                        </a:rPr>
                        <a:t>477.110</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dirty="0">
                          <a:effectLst/>
                        </a:rPr>
                        <a:t>265.113</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dirty="0">
                          <a:effectLst/>
                        </a:rPr>
                        <a:t>55,6%</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09928420"/>
                  </a:ext>
                </a:extLst>
              </a:tr>
              <a:tr h="456848">
                <a:tc>
                  <a:txBody>
                    <a:bodyPr/>
                    <a:lstStyle/>
                    <a:p>
                      <a:pPr marL="0" marR="0" algn="ctr">
                        <a:lnSpc>
                          <a:spcPct val="150000"/>
                        </a:lnSpc>
                        <a:spcBef>
                          <a:spcPts val="0"/>
                        </a:spcBef>
                        <a:spcAft>
                          <a:spcPts val="0"/>
                        </a:spcAft>
                      </a:pPr>
                      <a:r>
                        <a:rPr lang="tr-TR" sz="2800">
                          <a:effectLst/>
                        </a:rPr>
                        <a:t>Aydın</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a:effectLst/>
                        </a:rPr>
                        <a:t>388.662</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a:effectLst/>
                        </a:rPr>
                        <a:t>8.724</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dirty="0">
                          <a:effectLst/>
                        </a:rPr>
                        <a:t>2,2%</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235802677"/>
                  </a:ext>
                </a:extLst>
              </a:tr>
              <a:tr h="464554">
                <a:tc>
                  <a:txBody>
                    <a:bodyPr/>
                    <a:lstStyle/>
                    <a:p>
                      <a:pPr marL="0" marR="0" algn="ctr">
                        <a:lnSpc>
                          <a:spcPct val="150000"/>
                        </a:lnSpc>
                        <a:spcBef>
                          <a:spcPts val="0"/>
                        </a:spcBef>
                        <a:spcAft>
                          <a:spcPts val="0"/>
                        </a:spcAft>
                      </a:pPr>
                      <a:r>
                        <a:rPr lang="tr-TR" sz="2800">
                          <a:effectLst/>
                        </a:rPr>
                        <a:t>Manisa</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a:effectLst/>
                        </a:rPr>
                        <a:t>704.129</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a:effectLst/>
                        </a:rPr>
                        <a:t>1.147</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dirty="0">
                          <a:effectLst/>
                        </a:rPr>
                        <a:t>0,2%</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140857014"/>
                  </a:ext>
                </a:extLst>
              </a:tr>
            </a:tbl>
          </a:graphicData>
        </a:graphic>
      </p:graphicFrame>
      <p:sp>
        <p:nvSpPr>
          <p:cNvPr id="13" name="Rectangle 2">
            <a:extLst>
              <a:ext uri="{FF2B5EF4-FFF2-40B4-BE49-F238E27FC236}">
                <a16:creationId xmlns:a16="http://schemas.microsoft.com/office/drawing/2014/main" id="{EAE25EC5-936B-FA49-A180-9F1B133C0D9F}"/>
              </a:ext>
            </a:extLst>
          </p:cNvPr>
          <p:cNvSpPr>
            <a:spLocks noChangeArrowheads="1"/>
          </p:cNvSpPr>
          <p:nvPr/>
        </p:nvSpPr>
        <p:spPr bwMode="auto">
          <a:xfrm>
            <a:off x="804936" y="5742201"/>
            <a:ext cx="116818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en-US" sz="2800" b="0" i="0" u="none" strike="noStrike" cap="none" normalizeH="0" baseline="0" dirty="0">
                <a:ln>
                  <a:noFill/>
                </a:ln>
                <a:solidFill>
                  <a:schemeClr val="tx1"/>
                </a:solidFill>
                <a:effectLst/>
              </a:rPr>
              <a:t>Tablo: Küçük Menderes Havzası’nda Tarım Alanlarının İl Bazlı </a:t>
            </a:r>
            <a:r>
              <a:rPr kumimoji="0" lang="tr-TR" altLang="en-US" sz="2800" b="0" i="0" u="none" strike="noStrike" cap="none" normalizeH="0" baseline="0" dirty="0" err="1">
                <a:ln>
                  <a:noFill/>
                </a:ln>
                <a:solidFill>
                  <a:schemeClr val="tx1"/>
                </a:solidFill>
                <a:effectLst/>
              </a:rPr>
              <a:t>Ağırlıklandırılması</a:t>
            </a:r>
            <a:endParaRPr kumimoji="0" lang="tr-TR"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9938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974214" y="1776264"/>
            <a:ext cx="11490793" cy="6494085"/>
          </a:xfrm>
          <a:prstGeom prst="rect">
            <a:avLst/>
          </a:prstGeom>
          <a:noFill/>
        </p:spPr>
        <p:txBody>
          <a:bodyPr wrap="square" rtlCol="0">
            <a:spAutoFit/>
          </a:bodyPr>
          <a:lstStyle/>
          <a:p>
            <a:r>
              <a:rPr lang="en-US" sz="3200" b="1" dirty="0"/>
              <a:t>İl </a:t>
            </a:r>
            <a:r>
              <a:rPr lang="en-US" sz="3200" b="1" dirty="0" err="1"/>
              <a:t>Bazlı</a:t>
            </a:r>
            <a:r>
              <a:rPr lang="en-US" sz="3200" b="1" dirty="0"/>
              <a:t> </a:t>
            </a:r>
            <a:r>
              <a:rPr lang="en-US" sz="3200" b="1" dirty="0" err="1"/>
              <a:t>GSKD’in</a:t>
            </a:r>
            <a:r>
              <a:rPr lang="en-US" sz="3200" b="1" dirty="0"/>
              <a:t> </a:t>
            </a:r>
            <a:r>
              <a:rPr lang="en-US" sz="3200" b="1" dirty="0" err="1"/>
              <a:t>Havza</a:t>
            </a:r>
            <a:r>
              <a:rPr lang="en-US" sz="3200" b="1" dirty="0"/>
              <a:t> </a:t>
            </a:r>
            <a:r>
              <a:rPr lang="en-US" sz="3200" b="1" dirty="0" err="1"/>
              <a:t>Geneli</a:t>
            </a:r>
            <a:r>
              <a:rPr lang="en-US" sz="3200" b="1" dirty="0"/>
              <a:t> </a:t>
            </a:r>
            <a:r>
              <a:rPr lang="en-US" sz="3200" b="1" dirty="0" err="1"/>
              <a:t>için</a:t>
            </a:r>
            <a:r>
              <a:rPr lang="en-US" sz="3200" b="1" dirty="0"/>
              <a:t> </a:t>
            </a:r>
            <a:r>
              <a:rPr lang="en-US" sz="3200" b="1" dirty="0" err="1"/>
              <a:t>Uyarlanması</a:t>
            </a:r>
            <a:endParaRPr lang="en-US" sz="3200" b="1" dirty="0"/>
          </a:p>
          <a:p>
            <a:endParaRPr lang="en-US" sz="3200" b="1" dirty="0"/>
          </a:p>
          <a:p>
            <a:r>
              <a:rPr lang="tr-TR" sz="3200" u="sng" dirty="0"/>
              <a:t>Hizmet sektörü için</a:t>
            </a:r>
          </a:p>
          <a:p>
            <a:r>
              <a:rPr lang="tr-TR" sz="3200" dirty="0"/>
              <a:t>Hizmet sektörü kapsamında iki ayrı değişken dikkate alınmıştır. </a:t>
            </a:r>
          </a:p>
          <a:p>
            <a:endParaRPr lang="tr-TR" sz="3200" dirty="0"/>
          </a:p>
          <a:p>
            <a:pPr marL="457200" indent="-457200">
              <a:buFont typeface="Arial" panose="020B0604020202020204" pitchFamily="34" charset="0"/>
              <a:buChar char="•"/>
            </a:pPr>
            <a:r>
              <a:rPr lang="tr-TR" sz="3200" dirty="0"/>
              <a:t>İllerin nüfusa göre havzada kalma oranları</a:t>
            </a:r>
          </a:p>
          <a:p>
            <a:endParaRPr lang="tr-TR" sz="3200" dirty="0"/>
          </a:p>
          <a:p>
            <a:pPr marL="457200" indent="-457200">
              <a:buFont typeface="Arial" panose="020B0604020202020204" pitchFamily="34" charset="0"/>
              <a:buChar char="•"/>
            </a:pPr>
            <a:r>
              <a:rPr lang="tr-TR" sz="3200" dirty="0"/>
              <a:t>Havzadaki illeri turizm sektörü için göreceli önemleri : ilde turizm faaliyetlerinin yoğunluğuna göre değişen geceleme sayılarının il toplamı ve havza içindeki toplamı dikkate alınarak turizm sektörü açısından göreceli önem yüzdeleri ortaya konulmuştur.</a:t>
            </a:r>
          </a:p>
          <a:p>
            <a:pPr marL="457200" indent="-457200">
              <a:buFont typeface="Arial" panose="020B0604020202020204" pitchFamily="34" charset="0"/>
              <a:buChar char="•"/>
            </a:pPr>
            <a:endParaRPr lang="tr-TR" sz="3200" dirty="0"/>
          </a:p>
          <a:p>
            <a:pPr algn="ctr"/>
            <a:r>
              <a:rPr lang="tr-TR" sz="3200" dirty="0"/>
              <a:t>(Nüfusa göre göreceli önem + Turizme göre göreceli önem)/2</a:t>
            </a:r>
          </a:p>
        </p:txBody>
      </p:sp>
    </p:spTree>
    <p:extLst>
      <p:ext uri="{BB962C8B-B14F-4D97-AF65-F5344CB8AC3E}">
        <p14:creationId xmlns:p14="http://schemas.microsoft.com/office/powerpoint/2010/main" val="3307166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974214" y="1776264"/>
            <a:ext cx="11490793" cy="1077218"/>
          </a:xfrm>
          <a:prstGeom prst="rect">
            <a:avLst/>
          </a:prstGeom>
          <a:noFill/>
        </p:spPr>
        <p:txBody>
          <a:bodyPr wrap="square" rtlCol="0">
            <a:spAutoFit/>
          </a:bodyPr>
          <a:lstStyle/>
          <a:p>
            <a:r>
              <a:rPr lang="en-US" sz="3200" b="1" dirty="0"/>
              <a:t>İl </a:t>
            </a:r>
            <a:r>
              <a:rPr lang="en-US" sz="3200" b="1" dirty="0" err="1"/>
              <a:t>Bazlı</a:t>
            </a:r>
            <a:r>
              <a:rPr lang="en-US" sz="3200" b="1" dirty="0"/>
              <a:t> </a:t>
            </a:r>
            <a:r>
              <a:rPr lang="en-US" sz="3200" b="1" dirty="0" err="1"/>
              <a:t>GSKD’in</a:t>
            </a:r>
            <a:r>
              <a:rPr lang="en-US" sz="3200" b="1" dirty="0"/>
              <a:t> </a:t>
            </a:r>
            <a:r>
              <a:rPr lang="en-US" sz="3200" b="1" dirty="0" err="1"/>
              <a:t>Havza</a:t>
            </a:r>
            <a:r>
              <a:rPr lang="en-US" sz="3200" b="1" dirty="0"/>
              <a:t> </a:t>
            </a:r>
            <a:r>
              <a:rPr lang="en-US" sz="3200" b="1" dirty="0" err="1"/>
              <a:t>Geneli</a:t>
            </a:r>
            <a:r>
              <a:rPr lang="en-US" sz="3200" b="1" dirty="0"/>
              <a:t> </a:t>
            </a:r>
            <a:r>
              <a:rPr lang="en-US" sz="3200" b="1" dirty="0" err="1"/>
              <a:t>için</a:t>
            </a:r>
            <a:r>
              <a:rPr lang="en-US" sz="3200" b="1" dirty="0"/>
              <a:t> </a:t>
            </a:r>
            <a:r>
              <a:rPr lang="en-US" sz="3200" b="1" dirty="0" err="1"/>
              <a:t>Uyarlanması</a:t>
            </a:r>
            <a:endParaRPr lang="en-US" sz="3200" b="1" dirty="0"/>
          </a:p>
          <a:p>
            <a:endParaRPr lang="en-US" sz="3200" b="1" dirty="0"/>
          </a:p>
        </p:txBody>
      </p:sp>
      <p:graphicFrame>
        <p:nvGraphicFramePr>
          <p:cNvPr id="3" name="Table 2">
            <a:extLst>
              <a:ext uri="{FF2B5EF4-FFF2-40B4-BE49-F238E27FC236}">
                <a16:creationId xmlns:a16="http://schemas.microsoft.com/office/drawing/2014/main" id="{7B01A434-498D-A642-99C0-22C14A4C22AD}"/>
              </a:ext>
            </a:extLst>
          </p:cNvPr>
          <p:cNvGraphicFramePr>
            <a:graphicFrameLocks noGrp="1"/>
          </p:cNvGraphicFramePr>
          <p:nvPr>
            <p:extLst>
              <p:ext uri="{D42A27DB-BD31-4B8C-83A1-F6EECF244321}">
                <p14:modId xmlns:p14="http://schemas.microsoft.com/office/powerpoint/2010/main" val="2730387059"/>
              </p:ext>
            </p:extLst>
          </p:nvPr>
        </p:nvGraphicFramePr>
        <p:xfrm>
          <a:off x="496144" y="2952749"/>
          <a:ext cx="11933873" cy="4228767"/>
        </p:xfrm>
        <a:graphic>
          <a:graphicData uri="http://schemas.openxmlformats.org/drawingml/2006/table">
            <a:tbl>
              <a:tblPr firstRow="1" firstCol="1" bandRow="1">
                <a:tableStyleId>{5C22544A-7EE6-4342-B048-85BDC9FD1C3A}</a:tableStyleId>
              </a:tblPr>
              <a:tblGrid>
                <a:gridCol w="1484234">
                  <a:extLst>
                    <a:ext uri="{9D8B030D-6E8A-4147-A177-3AD203B41FA5}">
                      <a16:colId xmlns:a16="http://schemas.microsoft.com/office/drawing/2014/main" val="2964119265"/>
                    </a:ext>
                  </a:extLst>
                </a:gridCol>
                <a:gridCol w="2548214">
                  <a:extLst>
                    <a:ext uri="{9D8B030D-6E8A-4147-A177-3AD203B41FA5}">
                      <a16:colId xmlns:a16="http://schemas.microsoft.com/office/drawing/2014/main" val="1412267394"/>
                    </a:ext>
                  </a:extLst>
                </a:gridCol>
                <a:gridCol w="3024336">
                  <a:extLst>
                    <a:ext uri="{9D8B030D-6E8A-4147-A177-3AD203B41FA5}">
                      <a16:colId xmlns:a16="http://schemas.microsoft.com/office/drawing/2014/main" val="2392893369"/>
                    </a:ext>
                  </a:extLst>
                </a:gridCol>
                <a:gridCol w="2808312">
                  <a:extLst>
                    <a:ext uri="{9D8B030D-6E8A-4147-A177-3AD203B41FA5}">
                      <a16:colId xmlns:a16="http://schemas.microsoft.com/office/drawing/2014/main" val="4246392174"/>
                    </a:ext>
                  </a:extLst>
                </a:gridCol>
                <a:gridCol w="2068777">
                  <a:extLst>
                    <a:ext uri="{9D8B030D-6E8A-4147-A177-3AD203B41FA5}">
                      <a16:colId xmlns:a16="http://schemas.microsoft.com/office/drawing/2014/main" val="2165630475"/>
                    </a:ext>
                  </a:extLst>
                </a:gridCol>
              </a:tblGrid>
              <a:tr h="544944">
                <a:tc>
                  <a:txBody>
                    <a:bodyPr/>
                    <a:lstStyle/>
                    <a:p>
                      <a:pPr>
                        <a:lnSpc>
                          <a:spcPct val="107000"/>
                        </a:lnSpc>
                      </a:pPr>
                      <a:endParaRPr lang="en-US" sz="2400" dirty="0">
                        <a:effectLst/>
                        <a:latin typeface="+mn-lt"/>
                        <a:cs typeface="Times New Roman" panose="02020603050405020304" pitchFamily="18" charset="0"/>
                      </a:endParaRPr>
                    </a:p>
                  </a:txBody>
                  <a:tcPr marL="44450" marR="44450" marT="0" marB="0" anchor="ctr"/>
                </a:tc>
                <a:tc gridSpan="4">
                  <a:txBody>
                    <a:bodyPr/>
                    <a:lstStyle/>
                    <a:p>
                      <a:pPr marL="0" marR="0" algn="ctr">
                        <a:lnSpc>
                          <a:spcPct val="150000"/>
                        </a:lnSpc>
                        <a:spcBef>
                          <a:spcPts val="0"/>
                        </a:spcBef>
                        <a:spcAft>
                          <a:spcPts val="0"/>
                        </a:spcAft>
                      </a:pPr>
                      <a:r>
                        <a:rPr lang="tr-TR" sz="2400" dirty="0">
                          <a:effectLst/>
                          <a:latin typeface="+mn-lt"/>
                        </a:rPr>
                        <a:t>Cari Fiyatlar GSKD (Nominal)</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0355260"/>
                  </a:ext>
                </a:extLst>
              </a:tr>
              <a:tr h="544944">
                <a:tc>
                  <a:txBody>
                    <a:bodyPr/>
                    <a:lstStyle/>
                    <a:p>
                      <a:pPr>
                        <a:lnSpc>
                          <a:spcPct val="107000"/>
                        </a:lnSpc>
                      </a:pPr>
                      <a:endParaRPr lang="en-US" sz="2400">
                        <a:effectLst/>
                        <a:latin typeface="+mn-lt"/>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b="1" dirty="0">
                          <a:effectLst/>
                          <a:latin typeface="+mn-lt"/>
                        </a:rPr>
                        <a:t>Tarım</a:t>
                      </a:r>
                      <a:endParaRPr lang="en-US" sz="2400" b="1"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b="1" dirty="0">
                          <a:effectLst/>
                          <a:latin typeface="+mn-lt"/>
                        </a:rPr>
                        <a:t>Endüstri</a:t>
                      </a:r>
                      <a:endParaRPr lang="en-US" sz="2400" b="1"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b="1" dirty="0">
                          <a:effectLst/>
                          <a:latin typeface="+mn-lt"/>
                        </a:rPr>
                        <a:t>Hizmetler</a:t>
                      </a:r>
                      <a:endParaRPr lang="en-US" sz="2400" b="1"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b="1" dirty="0" err="1">
                          <a:effectLst/>
                          <a:latin typeface="+mn-lt"/>
                        </a:rPr>
                        <a:t>Toplam,GSKD</a:t>
                      </a:r>
                      <a:endParaRPr lang="en-US" sz="2400" b="1"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40293111"/>
                  </a:ext>
                </a:extLst>
              </a:tr>
              <a:tr h="518787">
                <a:tc>
                  <a:txBody>
                    <a:bodyPr/>
                    <a:lstStyle/>
                    <a:p>
                      <a:pPr marL="0" marR="0" algn="ctr">
                        <a:lnSpc>
                          <a:spcPct val="150000"/>
                        </a:lnSpc>
                        <a:spcBef>
                          <a:spcPts val="0"/>
                        </a:spcBef>
                        <a:spcAft>
                          <a:spcPts val="0"/>
                        </a:spcAft>
                      </a:pPr>
                      <a:r>
                        <a:rPr lang="tr-TR" sz="2400">
                          <a:effectLst/>
                          <a:latin typeface="+mn-lt"/>
                        </a:rPr>
                        <a:t>2009</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1.669.300.153</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11.153.609.467</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33.127.992.967</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45.950.902.587</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76945415"/>
                  </a:ext>
                </a:extLst>
              </a:tr>
              <a:tr h="518787">
                <a:tc>
                  <a:txBody>
                    <a:bodyPr/>
                    <a:lstStyle/>
                    <a:p>
                      <a:pPr marL="0" marR="0" algn="ctr">
                        <a:lnSpc>
                          <a:spcPct val="150000"/>
                        </a:lnSpc>
                        <a:spcBef>
                          <a:spcPts val="0"/>
                        </a:spcBef>
                        <a:spcAft>
                          <a:spcPts val="0"/>
                        </a:spcAft>
                      </a:pPr>
                      <a:r>
                        <a:rPr lang="tr-TR" sz="2400">
                          <a:effectLst/>
                          <a:latin typeface="+mn-lt"/>
                        </a:rPr>
                        <a:t>2010</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2.329.640.407</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13.502.868.877</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36.386.958.786</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52.219.468.070</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18029979"/>
                  </a:ext>
                </a:extLst>
              </a:tr>
              <a:tr h="518787">
                <a:tc>
                  <a:txBody>
                    <a:bodyPr/>
                    <a:lstStyle/>
                    <a:p>
                      <a:pPr marL="0" marR="0" algn="ctr">
                        <a:lnSpc>
                          <a:spcPct val="150000"/>
                        </a:lnSpc>
                        <a:spcBef>
                          <a:spcPts val="0"/>
                        </a:spcBef>
                        <a:spcAft>
                          <a:spcPts val="0"/>
                        </a:spcAft>
                      </a:pPr>
                      <a:r>
                        <a:rPr lang="tr-TR" sz="2400">
                          <a:effectLst/>
                          <a:latin typeface="+mn-lt"/>
                        </a:rPr>
                        <a:t>2011</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2.515.413.391</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18.009.677.148</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42.867.025.887</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63.392.116.426</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57172420"/>
                  </a:ext>
                </a:extLst>
              </a:tr>
              <a:tr h="518787">
                <a:tc>
                  <a:txBody>
                    <a:bodyPr/>
                    <a:lstStyle/>
                    <a:p>
                      <a:pPr marL="0" marR="0" algn="ctr">
                        <a:lnSpc>
                          <a:spcPct val="150000"/>
                        </a:lnSpc>
                        <a:spcBef>
                          <a:spcPts val="0"/>
                        </a:spcBef>
                        <a:spcAft>
                          <a:spcPts val="0"/>
                        </a:spcAft>
                      </a:pPr>
                      <a:r>
                        <a:rPr lang="tr-TR" sz="2400">
                          <a:effectLst/>
                          <a:latin typeface="+mn-lt"/>
                        </a:rPr>
                        <a:t>2012</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2.765.484.378</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20.692.900.460</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47.967.842.642</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71.426.227.480</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131034563"/>
                  </a:ext>
                </a:extLst>
              </a:tr>
              <a:tr h="518787">
                <a:tc>
                  <a:txBody>
                    <a:bodyPr/>
                    <a:lstStyle/>
                    <a:p>
                      <a:pPr marL="0" marR="0" algn="ctr">
                        <a:lnSpc>
                          <a:spcPct val="150000"/>
                        </a:lnSpc>
                        <a:spcBef>
                          <a:spcPts val="0"/>
                        </a:spcBef>
                        <a:spcAft>
                          <a:spcPts val="0"/>
                        </a:spcAft>
                      </a:pPr>
                      <a:r>
                        <a:rPr lang="tr-TR" sz="2400">
                          <a:effectLst/>
                          <a:latin typeface="+mn-lt"/>
                        </a:rPr>
                        <a:t>2013</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2.706.761.621</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24.864.409.721</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53.769.636.704</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81.340.808.046</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322680007"/>
                  </a:ext>
                </a:extLst>
              </a:tr>
              <a:tr h="544944">
                <a:tc>
                  <a:txBody>
                    <a:bodyPr/>
                    <a:lstStyle/>
                    <a:p>
                      <a:pPr marL="0" marR="0" algn="ctr">
                        <a:lnSpc>
                          <a:spcPct val="150000"/>
                        </a:lnSpc>
                        <a:spcBef>
                          <a:spcPts val="0"/>
                        </a:spcBef>
                        <a:spcAft>
                          <a:spcPts val="0"/>
                        </a:spcAft>
                      </a:pPr>
                      <a:r>
                        <a:rPr lang="tr-TR" sz="2400">
                          <a:effectLst/>
                          <a:latin typeface="+mn-lt"/>
                        </a:rPr>
                        <a:t>2014</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3.473.066.219</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28.218.814.064</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61.063.025.971</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92.754.906.254</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27443674"/>
                  </a:ext>
                </a:extLst>
              </a:tr>
            </a:tbl>
          </a:graphicData>
        </a:graphic>
      </p:graphicFrame>
    </p:spTree>
    <p:extLst>
      <p:ext uri="{BB962C8B-B14F-4D97-AF65-F5344CB8AC3E}">
        <p14:creationId xmlns:p14="http://schemas.microsoft.com/office/powerpoint/2010/main" val="2465505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1072258" y="1790213"/>
            <a:ext cx="11490793" cy="584775"/>
          </a:xfrm>
          <a:prstGeom prst="rect">
            <a:avLst/>
          </a:prstGeom>
          <a:noFill/>
        </p:spPr>
        <p:txBody>
          <a:bodyPr wrap="square" rtlCol="0">
            <a:spAutoFit/>
          </a:bodyPr>
          <a:lstStyle/>
          <a:p>
            <a:pPr algn="ctr"/>
            <a:r>
              <a:rPr lang="en-US" sz="3200" b="1" dirty="0"/>
              <a:t>GSYİH </a:t>
            </a:r>
            <a:r>
              <a:rPr lang="en-US" sz="3200" b="1" dirty="0" err="1"/>
              <a:t>verisinin</a:t>
            </a:r>
            <a:r>
              <a:rPr lang="en-US" sz="3200" b="1" dirty="0"/>
              <a:t> NHYP </a:t>
            </a:r>
            <a:r>
              <a:rPr lang="en-US" sz="3200" b="1" dirty="0" err="1"/>
              <a:t>projelerinde</a:t>
            </a:r>
            <a:r>
              <a:rPr lang="en-US" sz="3200" b="1" dirty="0"/>
              <a:t> </a:t>
            </a:r>
            <a:r>
              <a:rPr lang="en-US" sz="3200" b="1" dirty="0" err="1"/>
              <a:t>kullanımı</a:t>
            </a:r>
            <a:endParaRPr lang="en-US" sz="3200" b="1" dirty="0"/>
          </a:p>
        </p:txBody>
      </p:sp>
      <p:graphicFrame>
        <p:nvGraphicFramePr>
          <p:cNvPr id="8" name="Table 7">
            <a:extLst>
              <a:ext uri="{FF2B5EF4-FFF2-40B4-BE49-F238E27FC236}">
                <a16:creationId xmlns:a16="http://schemas.microsoft.com/office/drawing/2014/main" id="{2E62996D-7D97-9A4C-93DC-3703063CBE9E}"/>
              </a:ext>
            </a:extLst>
          </p:cNvPr>
          <p:cNvGraphicFramePr>
            <a:graphicFrameLocks noGrp="1"/>
          </p:cNvGraphicFramePr>
          <p:nvPr>
            <p:extLst>
              <p:ext uri="{D42A27DB-BD31-4B8C-83A1-F6EECF244321}">
                <p14:modId xmlns:p14="http://schemas.microsoft.com/office/powerpoint/2010/main" val="3269649614"/>
              </p:ext>
            </p:extLst>
          </p:nvPr>
        </p:nvGraphicFramePr>
        <p:xfrm>
          <a:off x="856184" y="2541025"/>
          <a:ext cx="11017224" cy="6463665"/>
        </p:xfrm>
        <a:graphic>
          <a:graphicData uri="http://schemas.openxmlformats.org/drawingml/2006/table">
            <a:tbl>
              <a:tblPr>
                <a:tableStyleId>{5C22544A-7EE6-4342-B048-85BDC9FD1C3A}</a:tableStyleId>
              </a:tblPr>
              <a:tblGrid>
                <a:gridCol w="1477643">
                  <a:extLst>
                    <a:ext uri="{9D8B030D-6E8A-4147-A177-3AD203B41FA5}">
                      <a16:colId xmlns:a16="http://schemas.microsoft.com/office/drawing/2014/main" val="2917018684"/>
                    </a:ext>
                  </a:extLst>
                </a:gridCol>
                <a:gridCol w="2270725">
                  <a:extLst>
                    <a:ext uri="{9D8B030D-6E8A-4147-A177-3AD203B41FA5}">
                      <a16:colId xmlns:a16="http://schemas.microsoft.com/office/drawing/2014/main" val="3004336152"/>
                    </a:ext>
                  </a:extLst>
                </a:gridCol>
                <a:gridCol w="2607129">
                  <a:extLst>
                    <a:ext uri="{9D8B030D-6E8A-4147-A177-3AD203B41FA5}">
                      <a16:colId xmlns:a16="http://schemas.microsoft.com/office/drawing/2014/main" val="4293773064"/>
                    </a:ext>
                  </a:extLst>
                </a:gridCol>
                <a:gridCol w="2102524">
                  <a:extLst>
                    <a:ext uri="{9D8B030D-6E8A-4147-A177-3AD203B41FA5}">
                      <a16:colId xmlns:a16="http://schemas.microsoft.com/office/drawing/2014/main" val="1402561482"/>
                    </a:ext>
                  </a:extLst>
                </a:gridCol>
                <a:gridCol w="2559203">
                  <a:extLst>
                    <a:ext uri="{9D8B030D-6E8A-4147-A177-3AD203B41FA5}">
                      <a16:colId xmlns:a16="http://schemas.microsoft.com/office/drawing/2014/main" val="3991931067"/>
                    </a:ext>
                  </a:extLst>
                </a:gridCol>
              </a:tblGrid>
              <a:tr h="204470">
                <a:tc>
                  <a:txBody>
                    <a:bodyPr/>
                    <a:lstStyle/>
                    <a:p>
                      <a:pPr marL="0" marR="0" algn="ctr">
                        <a:lnSpc>
                          <a:spcPct val="150000"/>
                        </a:lnSpc>
                        <a:spcBef>
                          <a:spcPts val="0"/>
                        </a:spcBef>
                        <a:spcAft>
                          <a:spcPts val="0"/>
                        </a:spcAft>
                      </a:pPr>
                      <a:r>
                        <a:rPr lang="tr-TR" sz="2400" dirty="0">
                          <a:effectLst/>
                        </a:rPr>
                        <a:t>Yıl</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00000"/>
                        </a:lnSpc>
                        <a:spcBef>
                          <a:spcPts val="0"/>
                        </a:spcBef>
                        <a:spcAft>
                          <a:spcPts val="0"/>
                        </a:spcAft>
                      </a:pPr>
                      <a:r>
                        <a:rPr lang="tr-TR" sz="2400" dirty="0">
                          <a:effectLst/>
                        </a:rPr>
                        <a:t>GSYİH-Sabit Fiyatlarla (milyon TL)</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00000"/>
                        </a:lnSpc>
                        <a:spcBef>
                          <a:spcPts val="0"/>
                        </a:spcBef>
                        <a:spcAft>
                          <a:spcPts val="0"/>
                        </a:spcAft>
                      </a:pPr>
                      <a:r>
                        <a:rPr lang="tr-TR" sz="2400" dirty="0">
                          <a:effectLst/>
                        </a:rPr>
                        <a:t>Suya İlişkin Yatırımlar, (milyon TL)</a:t>
                      </a:r>
                      <a:br>
                        <a:rPr lang="tr-TR" sz="2400" dirty="0">
                          <a:effectLst/>
                        </a:rPr>
                      </a:br>
                      <a:r>
                        <a:rPr lang="tr-TR" sz="2400" dirty="0">
                          <a:effectLst/>
                        </a:rPr>
                        <a:t>2016 Fiyatlarıyla</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00000"/>
                        </a:lnSpc>
                        <a:spcBef>
                          <a:spcPts val="0"/>
                        </a:spcBef>
                        <a:spcAft>
                          <a:spcPts val="0"/>
                        </a:spcAft>
                      </a:pPr>
                      <a:r>
                        <a:rPr lang="tr-TR" sz="2400" dirty="0">
                          <a:effectLst/>
                        </a:rPr>
                        <a:t>Kişi Başı Ortalama Yatırım Maliyeti</a:t>
                      </a:r>
                      <a:endParaRPr lang="en-US" sz="2400" dirty="0">
                        <a:effectLst/>
                      </a:endParaRPr>
                    </a:p>
                    <a:p>
                      <a:pPr marL="0" marR="0" algn="ctr">
                        <a:lnSpc>
                          <a:spcPct val="100000"/>
                        </a:lnSpc>
                        <a:spcBef>
                          <a:spcPts val="0"/>
                        </a:spcBef>
                        <a:spcAft>
                          <a:spcPts val="0"/>
                        </a:spcAft>
                      </a:pPr>
                      <a:r>
                        <a:rPr lang="tr-TR" sz="2400" dirty="0">
                          <a:effectLst/>
                        </a:rPr>
                        <a:t>TL</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00000"/>
                        </a:lnSpc>
                        <a:spcBef>
                          <a:spcPts val="0"/>
                        </a:spcBef>
                        <a:spcAft>
                          <a:spcPts val="0"/>
                        </a:spcAft>
                      </a:pPr>
                      <a:r>
                        <a:rPr lang="tr-TR" sz="2400" dirty="0">
                          <a:effectLst/>
                        </a:rPr>
                        <a:t>Su ve </a:t>
                      </a:r>
                      <a:r>
                        <a:rPr lang="tr-TR" sz="2400" dirty="0" err="1">
                          <a:effectLst/>
                        </a:rPr>
                        <a:t>Atıksu</a:t>
                      </a:r>
                      <a:r>
                        <a:rPr lang="tr-TR" sz="2400" dirty="0">
                          <a:effectLst/>
                        </a:rPr>
                        <a:t> Yatırımlarının GSYH İçindeki Oranı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83411492"/>
                  </a:ext>
                </a:extLst>
              </a:tr>
              <a:tr h="263525">
                <a:tc>
                  <a:txBody>
                    <a:bodyPr/>
                    <a:lstStyle/>
                    <a:p>
                      <a:pPr marL="0" marR="0" algn="ctr">
                        <a:lnSpc>
                          <a:spcPct val="150000"/>
                        </a:lnSpc>
                        <a:spcBef>
                          <a:spcPts val="0"/>
                        </a:spcBef>
                        <a:spcAft>
                          <a:spcPts val="0"/>
                        </a:spcAft>
                      </a:pPr>
                      <a:r>
                        <a:rPr lang="tr-TR" sz="2400" dirty="0">
                          <a:effectLst/>
                        </a:rPr>
                        <a:t>2007</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91.946</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77</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24</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0,08</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820399314"/>
                  </a:ext>
                </a:extLst>
              </a:tr>
              <a:tr h="263525">
                <a:tc>
                  <a:txBody>
                    <a:bodyPr/>
                    <a:lstStyle/>
                    <a:p>
                      <a:pPr marL="0" marR="0" algn="ctr">
                        <a:lnSpc>
                          <a:spcPct val="150000"/>
                        </a:lnSpc>
                        <a:spcBef>
                          <a:spcPts val="0"/>
                        </a:spcBef>
                        <a:spcAft>
                          <a:spcPts val="0"/>
                        </a:spcAft>
                      </a:pPr>
                      <a:r>
                        <a:rPr lang="tr-TR" sz="2400">
                          <a:effectLst/>
                        </a:rPr>
                        <a:t>2008</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94.569</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89</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27</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0,09</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32138368"/>
                  </a:ext>
                </a:extLst>
              </a:tr>
              <a:tr h="263525">
                <a:tc>
                  <a:txBody>
                    <a:bodyPr/>
                    <a:lstStyle/>
                    <a:p>
                      <a:pPr marL="0" marR="0" algn="ctr">
                        <a:lnSpc>
                          <a:spcPct val="150000"/>
                        </a:lnSpc>
                        <a:spcBef>
                          <a:spcPts val="0"/>
                        </a:spcBef>
                        <a:spcAft>
                          <a:spcPts val="0"/>
                        </a:spcAft>
                      </a:pPr>
                      <a:r>
                        <a:rPr lang="tr-TR" sz="2400" dirty="0">
                          <a:effectLst/>
                        </a:rPr>
                        <a:t>2009</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90.184</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104</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31</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0,12</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58280773"/>
                  </a:ext>
                </a:extLst>
              </a:tr>
              <a:tr h="263525">
                <a:tc>
                  <a:txBody>
                    <a:bodyPr/>
                    <a:lstStyle/>
                    <a:p>
                      <a:pPr marL="0" marR="0" algn="ctr">
                        <a:lnSpc>
                          <a:spcPct val="150000"/>
                        </a:lnSpc>
                        <a:spcBef>
                          <a:spcPts val="0"/>
                        </a:spcBef>
                        <a:spcAft>
                          <a:spcPts val="0"/>
                        </a:spcAft>
                      </a:pPr>
                      <a:r>
                        <a:rPr lang="tr-TR" sz="2400" dirty="0">
                          <a:effectLst/>
                        </a:rPr>
                        <a:t>2010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97.356</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127</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38</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0,13</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99321190"/>
                  </a:ext>
                </a:extLst>
              </a:tr>
              <a:tr h="263525">
                <a:tc>
                  <a:txBody>
                    <a:bodyPr/>
                    <a:lstStyle/>
                    <a:p>
                      <a:pPr marL="0" marR="0" algn="ctr">
                        <a:lnSpc>
                          <a:spcPct val="150000"/>
                        </a:lnSpc>
                        <a:spcBef>
                          <a:spcPts val="0"/>
                        </a:spcBef>
                        <a:spcAft>
                          <a:spcPts val="0"/>
                        </a:spcAft>
                      </a:pPr>
                      <a:r>
                        <a:rPr lang="tr-TR" sz="2400">
                          <a:effectLst/>
                        </a:rPr>
                        <a:t>2011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102.047</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101</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30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0,10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72575836"/>
                  </a:ext>
                </a:extLst>
              </a:tr>
              <a:tr h="263525">
                <a:tc>
                  <a:txBody>
                    <a:bodyPr/>
                    <a:lstStyle/>
                    <a:p>
                      <a:pPr marL="0" marR="0" algn="ctr">
                        <a:lnSpc>
                          <a:spcPct val="150000"/>
                        </a:lnSpc>
                        <a:spcBef>
                          <a:spcPts val="0"/>
                        </a:spcBef>
                        <a:spcAft>
                          <a:spcPts val="0"/>
                        </a:spcAft>
                      </a:pPr>
                      <a:r>
                        <a:rPr lang="tr-TR" sz="2400" dirty="0">
                          <a:effectLst/>
                        </a:rPr>
                        <a:t>2012</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109.802</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195</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57</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0,18</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16885804"/>
                  </a:ext>
                </a:extLst>
              </a:tr>
              <a:tr h="263525">
                <a:tc>
                  <a:txBody>
                    <a:bodyPr/>
                    <a:lstStyle/>
                    <a:p>
                      <a:pPr marL="0" marR="0" algn="ctr">
                        <a:lnSpc>
                          <a:spcPct val="150000"/>
                        </a:lnSpc>
                        <a:spcBef>
                          <a:spcPts val="0"/>
                        </a:spcBef>
                        <a:spcAft>
                          <a:spcPts val="0"/>
                        </a:spcAft>
                      </a:pPr>
                      <a:r>
                        <a:rPr lang="tr-TR" sz="2400" dirty="0">
                          <a:effectLst/>
                        </a:rPr>
                        <a:t>2013</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118.095</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222</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64</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0,19</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79173175"/>
                  </a:ext>
                </a:extLst>
              </a:tr>
              <a:tr h="263525">
                <a:tc>
                  <a:txBody>
                    <a:bodyPr/>
                    <a:lstStyle/>
                    <a:p>
                      <a:pPr marL="0" marR="0" algn="ctr">
                        <a:lnSpc>
                          <a:spcPct val="150000"/>
                        </a:lnSpc>
                        <a:spcBef>
                          <a:spcPts val="0"/>
                        </a:spcBef>
                        <a:spcAft>
                          <a:spcPts val="0"/>
                        </a:spcAft>
                      </a:pPr>
                      <a:r>
                        <a:rPr lang="tr-TR" sz="2400" dirty="0">
                          <a:effectLst/>
                        </a:rPr>
                        <a:t>2014</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126.452</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283</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81</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0,22</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24319894"/>
                  </a:ext>
                </a:extLst>
              </a:tr>
              <a:tr h="263525">
                <a:tc>
                  <a:txBody>
                    <a:bodyPr/>
                    <a:lstStyle/>
                    <a:p>
                      <a:pPr marL="0" marR="0" algn="ctr">
                        <a:lnSpc>
                          <a:spcPct val="150000"/>
                        </a:lnSpc>
                        <a:spcBef>
                          <a:spcPts val="0"/>
                        </a:spcBef>
                        <a:spcAft>
                          <a:spcPts val="0"/>
                        </a:spcAft>
                      </a:pPr>
                      <a:r>
                        <a:rPr lang="tr-TR" sz="2400" dirty="0">
                          <a:effectLst/>
                        </a:rPr>
                        <a:t>2015</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126.597</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296</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84</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0,23</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70099613"/>
                  </a:ext>
                </a:extLst>
              </a:tr>
              <a:tr h="263525">
                <a:tc>
                  <a:txBody>
                    <a:bodyPr/>
                    <a:lstStyle/>
                    <a:p>
                      <a:pPr marL="0" marR="0" algn="ctr">
                        <a:lnSpc>
                          <a:spcPct val="150000"/>
                        </a:lnSpc>
                        <a:spcBef>
                          <a:spcPts val="0"/>
                        </a:spcBef>
                        <a:spcAft>
                          <a:spcPts val="0"/>
                        </a:spcAft>
                      </a:pPr>
                      <a:r>
                        <a:rPr lang="tr-TR" sz="2400" dirty="0">
                          <a:effectLst/>
                        </a:rPr>
                        <a:t>2016</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132.019</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171</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48</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lnSpc>
                          <a:spcPct val="150000"/>
                        </a:lnSpc>
                        <a:spcBef>
                          <a:spcPts val="0"/>
                        </a:spcBef>
                        <a:spcAft>
                          <a:spcPts val="0"/>
                        </a:spcAft>
                      </a:pPr>
                      <a:r>
                        <a:rPr lang="tr-TR" sz="2400" dirty="0">
                          <a:effectLst/>
                        </a:rPr>
                        <a:t>0,13</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44899482"/>
                  </a:ext>
                </a:extLst>
              </a:tr>
            </a:tbl>
          </a:graphicData>
        </a:graphic>
      </p:graphicFrame>
    </p:spTree>
    <p:extLst>
      <p:ext uri="{BB962C8B-B14F-4D97-AF65-F5344CB8AC3E}">
        <p14:creationId xmlns:p14="http://schemas.microsoft.com/office/powerpoint/2010/main" val="172934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1072258" y="1790213"/>
            <a:ext cx="11490793" cy="584775"/>
          </a:xfrm>
          <a:prstGeom prst="rect">
            <a:avLst/>
          </a:prstGeom>
          <a:noFill/>
        </p:spPr>
        <p:txBody>
          <a:bodyPr wrap="square" rtlCol="0">
            <a:spAutoFit/>
          </a:bodyPr>
          <a:lstStyle/>
          <a:p>
            <a:pPr algn="ctr"/>
            <a:r>
              <a:rPr lang="en-US" sz="3200" b="1" dirty="0"/>
              <a:t>GSYİH </a:t>
            </a:r>
            <a:r>
              <a:rPr lang="en-US" sz="3200" b="1" dirty="0" err="1"/>
              <a:t>verisinin</a:t>
            </a:r>
            <a:r>
              <a:rPr lang="en-US" sz="3200" b="1" dirty="0"/>
              <a:t> NHYP </a:t>
            </a:r>
            <a:r>
              <a:rPr lang="en-US" sz="3200" b="1" dirty="0" err="1"/>
              <a:t>projelerinde</a:t>
            </a:r>
            <a:r>
              <a:rPr lang="en-US" sz="3200" b="1" dirty="0"/>
              <a:t> </a:t>
            </a:r>
            <a:r>
              <a:rPr lang="en-US" sz="3200" b="1" dirty="0" err="1"/>
              <a:t>kullanımı</a:t>
            </a:r>
            <a:endParaRPr lang="en-US" sz="3200" b="1" dirty="0"/>
          </a:p>
        </p:txBody>
      </p:sp>
      <p:graphicFrame>
        <p:nvGraphicFramePr>
          <p:cNvPr id="10" name="Chart 9">
            <a:extLst>
              <a:ext uri="{FF2B5EF4-FFF2-40B4-BE49-F238E27FC236}">
                <a16:creationId xmlns:a16="http://schemas.microsoft.com/office/drawing/2014/main" id="{72FDCC27-0262-4840-AEBA-2937CB7A54B8}"/>
              </a:ext>
            </a:extLst>
          </p:cNvPr>
          <p:cNvGraphicFramePr/>
          <p:nvPr>
            <p:extLst>
              <p:ext uri="{D42A27DB-BD31-4B8C-83A1-F6EECF244321}">
                <p14:modId xmlns:p14="http://schemas.microsoft.com/office/powerpoint/2010/main" val="331891818"/>
              </p:ext>
            </p:extLst>
          </p:nvPr>
        </p:nvGraphicFramePr>
        <p:xfrm>
          <a:off x="1086361" y="2573852"/>
          <a:ext cx="10176983" cy="58697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7616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279877" y="4079694"/>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1072258" y="1790213"/>
            <a:ext cx="11490793" cy="584775"/>
          </a:xfrm>
          <a:prstGeom prst="rect">
            <a:avLst/>
          </a:prstGeom>
          <a:noFill/>
        </p:spPr>
        <p:txBody>
          <a:bodyPr wrap="square" rtlCol="0">
            <a:spAutoFit/>
          </a:bodyPr>
          <a:lstStyle/>
          <a:p>
            <a:pPr algn="ctr"/>
            <a:r>
              <a:rPr lang="en-US" sz="3200" b="1" dirty="0"/>
              <a:t>GSYİH </a:t>
            </a:r>
            <a:r>
              <a:rPr lang="en-US" sz="3200" b="1" dirty="0" err="1"/>
              <a:t>verisinin</a:t>
            </a:r>
            <a:r>
              <a:rPr lang="en-US" sz="3200" b="1" dirty="0"/>
              <a:t> NHYP </a:t>
            </a:r>
            <a:r>
              <a:rPr lang="en-US" sz="3200" b="1" dirty="0" err="1"/>
              <a:t>projelerinde</a:t>
            </a:r>
            <a:r>
              <a:rPr lang="en-US" sz="3200" b="1" dirty="0"/>
              <a:t> </a:t>
            </a:r>
            <a:r>
              <a:rPr lang="en-US" sz="3200" b="1" dirty="0" err="1"/>
              <a:t>kullanımı</a:t>
            </a:r>
            <a:endParaRPr lang="en-US" sz="3200" b="1" dirty="0"/>
          </a:p>
        </p:txBody>
      </p:sp>
      <p:graphicFrame>
        <p:nvGraphicFramePr>
          <p:cNvPr id="3" name="Table 2">
            <a:extLst>
              <a:ext uri="{FF2B5EF4-FFF2-40B4-BE49-F238E27FC236}">
                <a16:creationId xmlns:a16="http://schemas.microsoft.com/office/drawing/2014/main" id="{634D8997-D87C-A64A-97F6-A4CC07A43495}"/>
              </a:ext>
            </a:extLst>
          </p:cNvPr>
          <p:cNvGraphicFramePr>
            <a:graphicFrameLocks noGrp="1"/>
          </p:cNvGraphicFramePr>
          <p:nvPr>
            <p:extLst>
              <p:ext uri="{D42A27DB-BD31-4B8C-83A1-F6EECF244321}">
                <p14:modId xmlns:p14="http://schemas.microsoft.com/office/powerpoint/2010/main" val="2700184018"/>
              </p:ext>
            </p:extLst>
          </p:nvPr>
        </p:nvGraphicFramePr>
        <p:xfrm>
          <a:off x="3590787" y="3626131"/>
          <a:ext cx="5620026" cy="2200275"/>
        </p:xfrm>
        <a:graphic>
          <a:graphicData uri="http://schemas.openxmlformats.org/drawingml/2006/table">
            <a:tbl>
              <a:tblPr firstRow="1" firstCol="1" bandRow="1">
                <a:tableStyleId>{5C22544A-7EE6-4342-B048-85BDC9FD1C3A}</a:tableStyleId>
              </a:tblPr>
              <a:tblGrid>
                <a:gridCol w="1375819">
                  <a:extLst>
                    <a:ext uri="{9D8B030D-6E8A-4147-A177-3AD203B41FA5}">
                      <a16:colId xmlns:a16="http://schemas.microsoft.com/office/drawing/2014/main" val="1826374377"/>
                    </a:ext>
                  </a:extLst>
                </a:gridCol>
                <a:gridCol w="4244207">
                  <a:extLst>
                    <a:ext uri="{9D8B030D-6E8A-4147-A177-3AD203B41FA5}">
                      <a16:colId xmlns:a16="http://schemas.microsoft.com/office/drawing/2014/main" val="2492072189"/>
                    </a:ext>
                  </a:extLst>
                </a:gridCol>
              </a:tblGrid>
              <a:tr h="730607">
                <a:tc>
                  <a:txBody>
                    <a:bodyPr/>
                    <a:lstStyle/>
                    <a:p>
                      <a:pPr marL="0" marR="0" algn="ctr">
                        <a:lnSpc>
                          <a:spcPct val="150000"/>
                        </a:lnSpc>
                        <a:spcBef>
                          <a:spcPts val="0"/>
                        </a:spcBef>
                        <a:spcAft>
                          <a:spcPts val="0"/>
                        </a:spcAft>
                      </a:pPr>
                      <a:r>
                        <a:rPr lang="tr-TR" sz="2400" dirty="0">
                          <a:effectLst/>
                        </a:rPr>
                        <a:t>Yıl</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tr-TR" sz="2400" dirty="0">
                          <a:effectLst/>
                        </a:rPr>
                        <a:t>Su ve </a:t>
                      </a:r>
                      <a:r>
                        <a:rPr lang="tr-TR" sz="2400" dirty="0" err="1">
                          <a:effectLst/>
                        </a:rPr>
                        <a:t>Atıksu</a:t>
                      </a:r>
                      <a:r>
                        <a:rPr lang="tr-TR" sz="2400" dirty="0">
                          <a:effectLst/>
                        </a:rPr>
                        <a:t> Sektörü Toplam Yatırımları/GSYH Oranı</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01288752"/>
                  </a:ext>
                </a:extLst>
              </a:tr>
              <a:tr h="375883">
                <a:tc>
                  <a:txBody>
                    <a:bodyPr/>
                    <a:lstStyle/>
                    <a:p>
                      <a:pPr marL="0" marR="0" algn="ctr">
                        <a:lnSpc>
                          <a:spcPct val="150000"/>
                        </a:lnSpc>
                        <a:spcBef>
                          <a:spcPts val="0"/>
                        </a:spcBef>
                        <a:spcAft>
                          <a:spcPts val="0"/>
                        </a:spcAft>
                      </a:pPr>
                      <a:r>
                        <a:rPr lang="tr-TR" sz="2400">
                          <a:effectLst/>
                        </a:rPr>
                        <a:t>2025</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%0,326</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46351813"/>
                  </a:ext>
                </a:extLst>
              </a:tr>
              <a:tr h="375883">
                <a:tc>
                  <a:txBody>
                    <a:bodyPr/>
                    <a:lstStyle/>
                    <a:p>
                      <a:pPr marL="0" marR="0" algn="ctr">
                        <a:lnSpc>
                          <a:spcPct val="150000"/>
                        </a:lnSpc>
                        <a:spcBef>
                          <a:spcPts val="0"/>
                        </a:spcBef>
                        <a:spcAft>
                          <a:spcPts val="0"/>
                        </a:spcAft>
                      </a:pPr>
                      <a:r>
                        <a:rPr lang="tr-TR" sz="2400">
                          <a:effectLst/>
                        </a:rPr>
                        <a:t>2031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%0,406</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34249443"/>
                  </a:ext>
                </a:extLst>
              </a:tr>
              <a:tr h="375883">
                <a:tc>
                  <a:txBody>
                    <a:bodyPr/>
                    <a:lstStyle/>
                    <a:p>
                      <a:pPr marL="0" marR="0" algn="ctr">
                        <a:lnSpc>
                          <a:spcPct val="150000"/>
                        </a:lnSpc>
                        <a:spcBef>
                          <a:spcPts val="0"/>
                        </a:spcBef>
                        <a:spcAft>
                          <a:spcPts val="0"/>
                        </a:spcAft>
                      </a:pPr>
                      <a:r>
                        <a:rPr lang="tr-TR" sz="2400">
                          <a:effectLst/>
                        </a:rPr>
                        <a:t>2037</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%0,486</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93919797"/>
                  </a:ext>
                </a:extLst>
              </a:tr>
            </a:tbl>
          </a:graphicData>
        </a:graphic>
      </p:graphicFrame>
      <p:sp>
        <p:nvSpPr>
          <p:cNvPr id="5" name="Rectangle 1">
            <a:extLst>
              <a:ext uri="{FF2B5EF4-FFF2-40B4-BE49-F238E27FC236}">
                <a16:creationId xmlns:a16="http://schemas.microsoft.com/office/drawing/2014/main" id="{2E562109-51D1-D044-BB86-9AB98366086C}"/>
              </a:ext>
            </a:extLst>
          </p:cNvPr>
          <p:cNvSpPr>
            <a:spLocks noChangeArrowheads="1"/>
          </p:cNvSpPr>
          <p:nvPr/>
        </p:nvSpPr>
        <p:spPr bwMode="auto">
          <a:xfrm>
            <a:off x="1109288" y="2425802"/>
            <a:ext cx="106921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2007-2016 </a:t>
            </a:r>
            <a:r>
              <a:rPr kumimoji="0" lang="en-US" altLang="en-US" sz="2400" b="0" i="0" u="none" strike="noStrike" cap="none" normalizeH="0" baseline="0" dirty="0" err="1">
                <a:ln>
                  <a:noFill/>
                </a:ln>
                <a:solidFill>
                  <a:schemeClr val="tx1"/>
                </a:solidFill>
                <a:effectLst/>
                <a:latin typeface="Arial" panose="020B0604020202020204" pitchFamily="34" charset="0"/>
              </a:rPr>
              <a:t>Arası</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Su</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ve</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Atıksu</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Harcamalarının</a:t>
            </a:r>
            <a:r>
              <a:rPr kumimoji="0" lang="en-US" altLang="en-US" sz="2400" b="0" i="0" u="none" strike="noStrike" cap="none" normalizeH="0" baseline="0" dirty="0">
                <a:ln>
                  <a:noFill/>
                </a:ln>
                <a:solidFill>
                  <a:schemeClr val="tx1"/>
                </a:solidFill>
                <a:effectLst/>
                <a:latin typeface="Arial" panose="020B0604020202020204" pitchFamily="34" charset="0"/>
              </a:rPr>
              <a:t> GSYH </a:t>
            </a:r>
            <a:r>
              <a:rPr kumimoji="0" lang="en-US" altLang="en-US" sz="2400" b="0" i="0" u="none" strike="noStrike" cap="none" normalizeH="0" baseline="0" dirty="0" err="1">
                <a:ln>
                  <a:noFill/>
                </a:ln>
                <a:solidFill>
                  <a:schemeClr val="tx1"/>
                </a:solidFill>
                <a:effectLst/>
                <a:latin typeface="Arial" panose="020B0604020202020204" pitchFamily="34" charset="0"/>
              </a:rPr>
              <a:t>İçinde</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Oranlarının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Eğilim</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Analizi</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ile</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Gelecek</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Yıllar</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İçin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Tahmin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Sonuçları</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309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2771183"/>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984666" y="1875531"/>
            <a:ext cx="11490793" cy="584775"/>
          </a:xfrm>
          <a:prstGeom prst="rect">
            <a:avLst/>
          </a:prstGeom>
          <a:noFill/>
        </p:spPr>
        <p:txBody>
          <a:bodyPr wrap="square" rtlCol="0">
            <a:spAutoFit/>
          </a:bodyPr>
          <a:lstStyle/>
          <a:p>
            <a:pPr algn="ctr"/>
            <a:r>
              <a:rPr lang="en-US" sz="3200" b="1" dirty="0" err="1"/>
              <a:t>Enflasyon</a:t>
            </a:r>
            <a:endParaRPr lang="en-US" sz="3200" b="1" dirty="0"/>
          </a:p>
        </p:txBody>
      </p:sp>
      <p:sp>
        <p:nvSpPr>
          <p:cNvPr id="5" name="TextBox 4">
            <a:extLst>
              <a:ext uri="{FF2B5EF4-FFF2-40B4-BE49-F238E27FC236}">
                <a16:creationId xmlns:a16="http://schemas.microsoft.com/office/drawing/2014/main" id="{E8897D99-DEDB-EF4E-9C14-66758409B05A}"/>
              </a:ext>
            </a:extLst>
          </p:cNvPr>
          <p:cNvSpPr txBox="1"/>
          <p:nvPr/>
        </p:nvSpPr>
        <p:spPr>
          <a:xfrm>
            <a:off x="1360240" y="2904319"/>
            <a:ext cx="7985648" cy="2062103"/>
          </a:xfrm>
          <a:prstGeom prst="rect">
            <a:avLst/>
          </a:prstGeom>
          <a:noFill/>
        </p:spPr>
        <p:txBody>
          <a:bodyPr wrap="none" rtlCol="0">
            <a:spAutoFit/>
          </a:bodyPr>
          <a:lstStyle/>
          <a:p>
            <a:r>
              <a:rPr lang="en-US" sz="3200" dirty="0" err="1"/>
              <a:t>Fiyatlerın</a:t>
            </a:r>
            <a:r>
              <a:rPr lang="en-US" sz="3200" dirty="0"/>
              <a:t> </a:t>
            </a:r>
            <a:r>
              <a:rPr lang="en-US" sz="3200" dirty="0" err="1"/>
              <a:t>genel</a:t>
            </a:r>
            <a:r>
              <a:rPr lang="en-US" sz="3200" dirty="0"/>
              <a:t> </a:t>
            </a:r>
            <a:r>
              <a:rPr lang="en-US" sz="3200" dirty="0" err="1"/>
              <a:t>düzeyinde</a:t>
            </a:r>
            <a:r>
              <a:rPr lang="en-US" sz="3200" dirty="0"/>
              <a:t> </a:t>
            </a:r>
            <a:r>
              <a:rPr lang="en-US" sz="3200" dirty="0" err="1"/>
              <a:t>ortaya</a:t>
            </a:r>
            <a:r>
              <a:rPr lang="en-US" sz="3200" dirty="0"/>
              <a:t> </a:t>
            </a:r>
            <a:r>
              <a:rPr lang="en-US" sz="3200" dirty="0" err="1"/>
              <a:t>çıkan</a:t>
            </a:r>
            <a:r>
              <a:rPr lang="en-US" sz="3200" dirty="0"/>
              <a:t> </a:t>
            </a:r>
            <a:r>
              <a:rPr lang="en-US" sz="3200" dirty="0" err="1"/>
              <a:t>artıştır</a:t>
            </a:r>
            <a:r>
              <a:rPr lang="en-US" sz="3200" dirty="0"/>
              <a:t>. </a:t>
            </a:r>
          </a:p>
          <a:p>
            <a:endParaRPr lang="en-US" sz="3200" dirty="0"/>
          </a:p>
          <a:p>
            <a:r>
              <a:rPr lang="en-US" sz="3200" dirty="0"/>
              <a:t>ÜFE : </a:t>
            </a:r>
            <a:r>
              <a:rPr lang="en-US" sz="3200" dirty="0" err="1"/>
              <a:t>Üretici</a:t>
            </a:r>
            <a:r>
              <a:rPr lang="en-US" sz="3200" dirty="0"/>
              <a:t> </a:t>
            </a:r>
            <a:r>
              <a:rPr lang="en-US" sz="3200" dirty="0" err="1"/>
              <a:t>fiyat</a:t>
            </a:r>
            <a:r>
              <a:rPr lang="en-US" sz="3200" dirty="0"/>
              <a:t> </a:t>
            </a:r>
            <a:r>
              <a:rPr lang="en-US" sz="3200" dirty="0" err="1"/>
              <a:t>endeksi</a:t>
            </a:r>
            <a:endParaRPr lang="en-US" sz="3200" dirty="0"/>
          </a:p>
          <a:p>
            <a:r>
              <a:rPr lang="en-US" sz="3200" dirty="0"/>
              <a:t>TÜFE : </a:t>
            </a:r>
            <a:r>
              <a:rPr lang="en-US" sz="3200" dirty="0" err="1"/>
              <a:t>Tüketici</a:t>
            </a:r>
            <a:r>
              <a:rPr lang="en-US" sz="3200" dirty="0"/>
              <a:t> </a:t>
            </a:r>
            <a:r>
              <a:rPr lang="en-US" sz="3200" dirty="0" err="1"/>
              <a:t>fiyat</a:t>
            </a:r>
            <a:r>
              <a:rPr lang="en-US" sz="3200" dirty="0"/>
              <a:t> </a:t>
            </a:r>
            <a:r>
              <a:rPr lang="en-US" sz="3200" dirty="0" err="1"/>
              <a:t>endeksi</a:t>
            </a:r>
            <a:endParaRPr lang="en-US" sz="3200" dirty="0"/>
          </a:p>
        </p:txBody>
      </p:sp>
    </p:spTree>
    <p:extLst>
      <p:ext uri="{BB962C8B-B14F-4D97-AF65-F5344CB8AC3E}">
        <p14:creationId xmlns:p14="http://schemas.microsoft.com/office/powerpoint/2010/main" val="276597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332396" y="2530748"/>
            <a:ext cx="12154387" cy="6124754"/>
          </a:xfrm>
          <a:prstGeom prst="rect">
            <a:avLst/>
          </a:prstGeom>
          <a:noFill/>
        </p:spPr>
        <p:txBody>
          <a:bodyPr wrap="square" rtlCol="0">
            <a:spAutoFit/>
          </a:bodyPr>
          <a:lstStyle/>
          <a:p>
            <a:r>
              <a:rPr lang="en-US" sz="2800" b="1" u="sng" dirty="0"/>
              <a:t>NHYP </a:t>
            </a:r>
            <a:r>
              <a:rPr lang="en-US" sz="2800" b="1" u="sng" dirty="0" err="1"/>
              <a:t>Projelerinde</a:t>
            </a:r>
            <a:r>
              <a:rPr lang="en-US" sz="2800" b="1" u="sng" dirty="0"/>
              <a:t> </a:t>
            </a:r>
            <a:r>
              <a:rPr lang="en-US" sz="2800" b="1" u="sng" dirty="0" err="1"/>
              <a:t>Ekonomik</a:t>
            </a:r>
            <a:r>
              <a:rPr lang="en-US" sz="2800" b="1" u="sng" dirty="0"/>
              <a:t> </a:t>
            </a:r>
            <a:r>
              <a:rPr lang="en-US" sz="2800" b="1" u="sng" dirty="0" err="1"/>
              <a:t>Analiz</a:t>
            </a:r>
            <a:endParaRPr lang="en-US" sz="2800" b="1" u="sng" dirty="0"/>
          </a:p>
          <a:p>
            <a:endParaRPr lang="en-US" sz="2800" b="1" u="sng" dirty="0"/>
          </a:p>
          <a:p>
            <a:pPr marL="342900" indent="-342900">
              <a:buFont typeface="Arial" panose="020B0604020202020204" pitchFamily="34" charset="0"/>
              <a:buChar char="•"/>
            </a:pPr>
            <a:r>
              <a:rPr lang="en-US" sz="2800" dirty="0" err="1"/>
              <a:t>Halihazırda</a:t>
            </a:r>
            <a:r>
              <a:rPr lang="en-US" sz="2800" dirty="0"/>
              <a:t> </a:t>
            </a:r>
            <a:r>
              <a:rPr lang="en-US" sz="2800" dirty="0" err="1"/>
              <a:t>kamu</a:t>
            </a:r>
            <a:r>
              <a:rPr lang="en-US" sz="2800" dirty="0"/>
              <a:t> </a:t>
            </a:r>
            <a:r>
              <a:rPr lang="en-US" sz="2800" dirty="0" err="1"/>
              <a:t>yatırımlarında</a:t>
            </a:r>
            <a:r>
              <a:rPr lang="en-US" sz="2800" dirty="0"/>
              <a:t> </a:t>
            </a:r>
            <a:r>
              <a:rPr lang="en-US" sz="2800" dirty="0" err="1"/>
              <a:t>maliyet</a:t>
            </a:r>
            <a:r>
              <a:rPr lang="en-US" sz="2800" dirty="0"/>
              <a:t> </a:t>
            </a:r>
            <a:r>
              <a:rPr lang="en-US" sz="2800" dirty="0" err="1"/>
              <a:t>karşılama</a:t>
            </a:r>
            <a:r>
              <a:rPr lang="en-US" sz="2800" dirty="0"/>
              <a:t> </a:t>
            </a:r>
            <a:r>
              <a:rPr lang="en-US" sz="2800" dirty="0" err="1"/>
              <a:t>oranı</a:t>
            </a:r>
            <a:r>
              <a:rPr lang="en-US" sz="2800" dirty="0"/>
              <a:t> </a:t>
            </a:r>
            <a:r>
              <a:rPr lang="en-US" sz="2800" dirty="0" err="1"/>
              <a:t>nedir</a:t>
            </a:r>
            <a:r>
              <a:rPr lang="en-US" sz="2800" dirty="0"/>
              <a: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Finansal</a:t>
            </a:r>
            <a:r>
              <a:rPr lang="en-US" sz="2800" dirty="0"/>
              <a:t> </a:t>
            </a:r>
            <a:r>
              <a:rPr lang="en-US" sz="2800" dirty="0" err="1"/>
              <a:t>maliyetler</a:t>
            </a:r>
            <a:r>
              <a:rPr lang="en-US" sz="2800" dirty="0"/>
              <a:t>, </a:t>
            </a:r>
            <a:r>
              <a:rPr lang="en-US" sz="2800" dirty="0" err="1"/>
              <a:t>çevresel</a:t>
            </a:r>
            <a:r>
              <a:rPr lang="en-US" sz="2800" dirty="0"/>
              <a:t> </a:t>
            </a:r>
            <a:r>
              <a:rPr lang="en-US" sz="2800" dirty="0" err="1"/>
              <a:t>maliyetler</a:t>
            </a:r>
            <a:r>
              <a:rPr lang="en-US" sz="2800" dirty="0"/>
              <a:t> </a:t>
            </a:r>
            <a:r>
              <a:rPr lang="en-US" sz="2800" dirty="0" err="1"/>
              <a:t>ve</a:t>
            </a:r>
            <a:r>
              <a:rPr lang="en-US" sz="2800" dirty="0"/>
              <a:t> </a:t>
            </a:r>
            <a:r>
              <a:rPr lang="en-US" sz="2800" dirty="0" err="1"/>
              <a:t>kaynak</a:t>
            </a:r>
            <a:r>
              <a:rPr lang="en-US" sz="2800" dirty="0"/>
              <a:t> </a:t>
            </a:r>
            <a:r>
              <a:rPr lang="en-US" sz="2800" dirty="0" err="1"/>
              <a:t>maliyetlerinin</a:t>
            </a:r>
            <a:r>
              <a:rPr lang="en-US" sz="2800" dirty="0"/>
              <a:t> </a:t>
            </a:r>
            <a:r>
              <a:rPr lang="en-US" sz="2800" dirty="0" err="1"/>
              <a:t>hesaplanması</a:t>
            </a: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Çevresel</a:t>
            </a:r>
            <a:r>
              <a:rPr lang="en-US" sz="2800" dirty="0"/>
              <a:t> </a:t>
            </a:r>
            <a:r>
              <a:rPr lang="en-US" sz="2800" dirty="0" err="1"/>
              <a:t>ve</a:t>
            </a:r>
            <a:r>
              <a:rPr lang="en-US" sz="2800" dirty="0"/>
              <a:t> </a:t>
            </a:r>
            <a:r>
              <a:rPr lang="en-US" sz="2800" dirty="0" err="1"/>
              <a:t>kaynak</a:t>
            </a:r>
            <a:r>
              <a:rPr lang="en-US" sz="2800" dirty="0"/>
              <a:t> </a:t>
            </a:r>
            <a:r>
              <a:rPr lang="en-US" sz="2800" dirty="0" err="1"/>
              <a:t>maliyetlerini</a:t>
            </a:r>
            <a:r>
              <a:rPr lang="en-US" sz="2800" dirty="0"/>
              <a:t> </a:t>
            </a:r>
            <a:r>
              <a:rPr lang="en-US" sz="2800" dirty="0" err="1"/>
              <a:t>en</a:t>
            </a:r>
            <a:r>
              <a:rPr lang="en-US" sz="2800" dirty="0"/>
              <a:t> </a:t>
            </a:r>
            <a:r>
              <a:rPr lang="en-US" sz="2800" dirty="0" err="1"/>
              <a:t>aza</a:t>
            </a:r>
            <a:r>
              <a:rPr lang="en-US" sz="2800" dirty="0"/>
              <a:t> </a:t>
            </a:r>
            <a:r>
              <a:rPr lang="en-US" sz="2800" dirty="0" err="1"/>
              <a:t>indirecek</a:t>
            </a:r>
            <a:r>
              <a:rPr lang="en-US" sz="2800" dirty="0"/>
              <a:t> </a:t>
            </a:r>
            <a:r>
              <a:rPr lang="en-US" sz="2800" dirty="0" err="1"/>
              <a:t>tedbirlerin</a:t>
            </a:r>
            <a:r>
              <a:rPr lang="en-US" sz="2800" dirty="0"/>
              <a:t> </a:t>
            </a:r>
            <a:r>
              <a:rPr lang="en-US" sz="2800" dirty="0" err="1"/>
              <a:t>finansal</a:t>
            </a:r>
            <a:r>
              <a:rPr lang="en-US" sz="2800" dirty="0"/>
              <a:t> </a:t>
            </a:r>
            <a:r>
              <a:rPr lang="en-US" sz="2800" dirty="0" err="1"/>
              <a:t>maliyeti</a:t>
            </a:r>
            <a:r>
              <a:rPr lang="en-US" sz="2800" dirty="0"/>
              <a:t> ne </a:t>
            </a:r>
            <a:r>
              <a:rPr lang="en-US" sz="2800" dirty="0" err="1"/>
              <a:t>olacak</a:t>
            </a:r>
            <a:r>
              <a:rPr lang="en-US" sz="2800" dirty="0"/>
              <a: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Tedbir</a:t>
            </a:r>
            <a:r>
              <a:rPr lang="en-US" sz="2800" dirty="0"/>
              <a:t> </a:t>
            </a:r>
            <a:r>
              <a:rPr lang="en-US" sz="2800" dirty="0" err="1"/>
              <a:t>maliyetlerinin</a:t>
            </a:r>
            <a:r>
              <a:rPr lang="en-US" sz="2800" dirty="0"/>
              <a:t> ilk </a:t>
            </a:r>
            <a:r>
              <a:rPr lang="en-US" sz="2800" dirty="0" err="1"/>
              <a:t>döngüde</a:t>
            </a:r>
            <a:r>
              <a:rPr lang="en-US" sz="2800" dirty="0"/>
              <a:t> </a:t>
            </a:r>
            <a:r>
              <a:rPr lang="en-US" sz="2800" dirty="0" err="1"/>
              <a:t>karşılanması</a:t>
            </a:r>
            <a:r>
              <a:rPr lang="en-US" sz="2800" dirty="0"/>
              <a:t> </a:t>
            </a:r>
            <a:r>
              <a:rPr lang="en-US" sz="2800" dirty="0" err="1"/>
              <a:t>kamu</a:t>
            </a:r>
            <a:r>
              <a:rPr lang="en-US" sz="2800" dirty="0"/>
              <a:t> </a:t>
            </a:r>
            <a:r>
              <a:rPr lang="en-US" sz="2800" dirty="0" err="1"/>
              <a:t>bütçesi</a:t>
            </a:r>
            <a:r>
              <a:rPr lang="en-US" sz="2800" dirty="0"/>
              <a:t> </a:t>
            </a:r>
            <a:r>
              <a:rPr lang="en-US" sz="2800" dirty="0" err="1"/>
              <a:t>açısından</a:t>
            </a:r>
            <a:r>
              <a:rPr lang="en-US" sz="2800" dirty="0"/>
              <a:t> </a:t>
            </a:r>
            <a:r>
              <a:rPr lang="en-US" sz="2800" dirty="0" err="1"/>
              <a:t>ödenebilir</a:t>
            </a:r>
            <a:r>
              <a:rPr lang="en-US" sz="2800" dirty="0"/>
              <a:t> </a:t>
            </a:r>
            <a:r>
              <a:rPr lang="en-US" sz="2800" dirty="0" err="1"/>
              <a:t>midir</a:t>
            </a:r>
            <a:r>
              <a:rPr lang="en-US" sz="2800" dirty="0"/>
              <a: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Tedbir</a:t>
            </a:r>
            <a:r>
              <a:rPr lang="en-US" sz="2800" dirty="0"/>
              <a:t> </a:t>
            </a:r>
            <a:r>
              <a:rPr lang="en-US" sz="2800" dirty="0" err="1"/>
              <a:t>maliyetleri</a:t>
            </a:r>
            <a:r>
              <a:rPr lang="en-US" sz="2800" dirty="0"/>
              <a:t> </a:t>
            </a:r>
            <a:r>
              <a:rPr lang="en-US" sz="2800" dirty="0" err="1"/>
              <a:t>su</a:t>
            </a:r>
            <a:r>
              <a:rPr lang="en-US" sz="2800" dirty="0"/>
              <a:t> </a:t>
            </a:r>
            <a:r>
              <a:rPr lang="en-US" sz="2800" dirty="0" err="1"/>
              <a:t>kullanımı</a:t>
            </a:r>
            <a:r>
              <a:rPr lang="en-US" sz="2800" dirty="0"/>
              <a:t> </a:t>
            </a:r>
            <a:r>
              <a:rPr lang="en-US" sz="2800" dirty="0" err="1"/>
              <a:t>oranında</a:t>
            </a:r>
            <a:r>
              <a:rPr lang="en-US" sz="2800" dirty="0"/>
              <a:t> </a:t>
            </a:r>
            <a:r>
              <a:rPr lang="en-US" sz="2800" dirty="0" err="1"/>
              <a:t>sektörel</a:t>
            </a:r>
            <a:r>
              <a:rPr lang="en-US" sz="2800" dirty="0"/>
              <a:t> </a:t>
            </a:r>
            <a:r>
              <a:rPr lang="en-US" sz="2800" dirty="0" err="1"/>
              <a:t>bazda</a:t>
            </a:r>
            <a:r>
              <a:rPr lang="en-US" sz="2800" dirty="0"/>
              <a:t> </a:t>
            </a:r>
            <a:r>
              <a:rPr lang="en-US" sz="2800" dirty="0" err="1"/>
              <a:t>kullanıcılara</a:t>
            </a:r>
            <a:r>
              <a:rPr lang="en-US" sz="2800" dirty="0"/>
              <a:t> </a:t>
            </a:r>
            <a:r>
              <a:rPr lang="en-US" sz="2800" dirty="0" err="1"/>
              <a:t>yansıtılsa</a:t>
            </a:r>
            <a:r>
              <a:rPr lang="en-US" sz="2800" dirty="0"/>
              <a:t> </a:t>
            </a:r>
            <a:r>
              <a:rPr lang="en-US" sz="2800" dirty="0" err="1"/>
              <a:t>ödenebilir</a:t>
            </a:r>
            <a:r>
              <a:rPr lang="en-US" sz="2800" dirty="0"/>
              <a:t> </a:t>
            </a:r>
            <a:r>
              <a:rPr lang="en-US" sz="2800" dirty="0" err="1"/>
              <a:t>midir</a:t>
            </a:r>
            <a:r>
              <a:rPr lang="en-US" sz="2800" dirty="0"/>
              <a:t>?</a:t>
            </a:r>
          </a:p>
        </p:txBody>
      </p:sp>
    </p:spTree>
    <p:extLst>
      <p:ext uri="{BB962C8B-B14F-4D97-AF65-F5344CB8AC3E}">
        <p14:creationId xmlns:p14="http://schemas.microsoft.com/office/powerpoint/2010/main" val="2770894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2771183"/>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60599" y="1591349"/>
            <a:ext cx="11490793" cy="584775"/>
          </a:xfrm>
          <a:prstGeom prst="rect">
            <a:avLst/>
          </a:prstGeom>
          <a:noFill/>
        </p:spPr>
        <p:txBody>
          <a:bodyPr wrap="square" rtlCol="0">
            <a:spAutoFit/>
          </a:bodyPr>
          <a:lstStyle/>
          <a:p>
            <a:pPr algn="ctr"/>
            <a:r>
              <a:rPr lang="en-US" sz="3200" b="1" dirty="0" err="1"/>
              <a:t>Enflasyon</a:t>
            </a:r>
            <a:endParaRPr lang="en-US" sz="3200" b="1" dirty="0"/>
          </a:p>
        </p:txBody>
      </p:sp>
      <p:pic>
        <p:nvPicPr>
          <p:cNvPr id="3" name="Picture 2">
            <a:extLst>
              <a:ext uri="{FF2B5EF4-FFF2-40B4-BE49-F238E27FC236}">
                <a16:creationId xmlns:a16="http://schemas.microsoft.com/office/drawing/2014/main" id="{FA3A337A-8E92-2648-8613-A1C7F9F42555}"/>
              </a:ext>
            </a:extLst>
          </p:cNvPr>
          <p:cNvPicPr>
            <a:picLocks noChangeAspect="1"/>
          </p:cNvPicPr>
          <p:nvPr/>
        </p:nvPicPr>
        <p:blipFill>
          <a:blip r:embed="rId5"/>
          <a:stretch>
            <a:fillRect/>
          </a:stretch>
        </p:blipFill>
        <p:spPr>
          <a:xfrm>
            <a:off x="1746696" y="2128742"/>
            <a:ext cx="9118600" cy="7404100"/>
          </a:xfrm>
          <a:prstGeom prst="rect">
            <a:avLst/>
          </a:prstGeom>
        </p:spPr>
      </p:pic>
    </p:spTree>
    <p:extLst>
      <p:ext uri="{BB962C8B-B14F-4D97-AF65-F5344CB8AC3E}">
        <p14:creationId xmlns:p14="http://schemas.microsoft.com/office/powerpoint/2010/main" val="415989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2771183"/>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60599" y="1591349"/>
            <a:ext cx="11490793" cy="584775"/>
          </a:xfrm>
          <a:prstGeom prst="rect">
            <a:avLst/>
          </a:prstGeom>
          <a:noFill/>
        </p:spPr>
        <p:txBody>
          <a:bodyPr wrap="square" rtlCol="0">
            <a:spAutoFit/>
          </a:bodyPr>
          <a:lstStyle/>
          <a:p>
            <a:pPr algn="ctr"/>
            <a:r>
              <a:rPr lang="en-US" sz="3200" b="1" dirty="0" err="1"/>
              <a:t>Enflasyon</a:t>
            </a:r>
            <a:endParaRPr lang="en-US" sz="3200" b="1" dirty="0"/>
          </a:p>
        </p:txBody>
      </p:sp>
      <p:sp>
        <p:nvSpPr>
          <p:cNvPr id="5" name="TextBox 4">
            <a:extLst>
              <a:ext uri="{FF2B5EF4-FFF2-40B4-BE49-F238E27FC236}">
                <a16:creationId xmlns:a16="http://schemas.microsoft.com/office/drawing/2014/main" id="{26A9CDAE-2BD9-BF41-BA05-495DBF8F1C97}"/>
              </a:ext>
            </a:extLst>
          </p:cNvPr>
          <p:cNvSpPr txBox="1"/>
          <p:nvPr/>
        </p:nvSpPr>
        <p:spPr>
          <a:xfrm>
            <a:off x="1288232" y="3007463"/>
            <a:ext cx="9604681" cy="477054"/>
          </a:xfrm>
          <a:prstGeom prst="rect">
            <a:avLst/>
          </a:prstGeom>
          <a:noFill/>
        </p:spPr>
        <p:txBody>
          <a:bodyPr wrap="none" rtlCol="0">
            <a:spAutoFit/>
          </a:bodyPr>
          <a:lstStyle/>
          <a:p>
            <a:r>
              <a:rPr lang="en-US" dirty="0" err="1"/>
              <a:t>Farklı</a:t>
            </a:r>
            <a:r>
              <a:rPr lang="en-US" dirty="0"/>
              <a:t> </a:t>
            </a:r>
            <a:r>
              <a:rPr lang="en-US" dirty="0" err="1"/>
              <a:t>yıllara</a:t>
            </a:r>
            <a:r>
              <a:rPr lang="en-US" dirty="0"/>
              <a:t> </a:t>
            </a:r>
            <a:r>
              <a:rPr lang="en-US" dirty="0" err="1"/>
              <a:t>ait</a:t>
            </a:r>
            <a:r>
              <a:rPr lang="en-US" dirty="0"/>
              <a:t> </a:t>
            </a:r>
            <a:r>
              <a:rPr lang="en-US" dirty="0" err="1"/>
              <a:t>verileri</a:t>
            </a:r>
            <a:r>
              <a:rPr lang="en-US" dirty="0"/>
              <a:t> </a:t>
            </a:r>
            <a:r>
              <a:rPr lang="en-US" dirty="0" err="1"/>
              <a:t>kıyaslayabilmek</a:t>
            </a:r>
            <a:r>
              <a:rPr lang="en-US" dirty="0"/>
              <a:t> </a:t>
            </a:r>
            <a:r>
              <a:rPr lang="en-US" dirty="0" err="1"/>
              <a:t>için</a:t>
            </a:r>
            <a:r>
              <a:rPr lang="en-US" dirty="0"/>
              <a:t> </a:t>
            </a:r>
            <a:r>
              <a:rPr lang="en-US" dirty="0" err="1"/>
              <a:t>baz</a:t>
            </a:r>
            <a:r>
              <a:rPr lang="en-US" dirty="0"/>
              <a:t> </a:t>
            </a:r>
            <a:r>
              <a:rPr lang="en-US" dirty="0" err="1"/>
              <a:t>yıla</a:t>
            </a:r>
            <a:r>
              <a:rPr lang="en-US" dirty="0"/>
              <a:t> </a:t>
            </a:r>
            <a:r>
              <a:rPr lang="en-US" dirty="0" err="1"/>
              <a:t>taşımak</a:t>
            </a:r>
            <a:r>
              <a:rPr lang="en-US" dirty="0"/>
              <a:t> </a:t>
            </a:r>
            <a:r>
              <a:rPr lang="en-US" dirty="0" err="1"/>
              <a:t>gerekecektir</a:t>
            </a:r>
            <a:r>
              <a:rPr lang="en-US" dirty="0"/>
              <a:t>.</a:t>
            </a:r>
          </a:p>
        </p:txBody>
      </p:sp>
      <p:sp>
        <p:nvSpPr>
          <p:cNvPr id="11" name="TextBox 10">
            <a:extLst>
              <a:ext uri="{FF2B5EF4-FFF2-40B4-BE49-F238E27FC236}">
                <a16:creationId xmlns:a16="http://schemas.microsoft.com/office/drawing/2014/main" id="{63CF4B0B-1452-BF40-A6E8-95262C3C3642}"/>
              </a:ext>
            </a:extLst>
          </p:cNvPr>
          <p:cNvSpPr txBox="1"/>
          <p:nvPr/>
        </p:nvSpPr>
        <p:spPr>
          <a:xfrm>
            <a:off x="1058194" y="4063390"/>
            <a:ext cx="11747062" cy="1246495"/>
          </a:xfrm>
          <a:prstGeom prst="rect">
            <a:avLst/>
          </a:prstGeom>
          <a:noFill/>
        </p:spPr>
        <p:txBody>
          <a:bodyPr wrap="none" rtlCol="0">
            <a:spAutoFit/>
          </a:bodyPr>
          <a:lstStyle/>
          <a:p>
            <a:r>
              <a:rPr lang="en-US" i="1" dirty="0"/>
              <a:t>2015 </a:t>
            </a:r>
            <a:r>
              <a:rPr lang="en-US" i="1" dirty="0" err="1"/>
              <a:t>yılı</a:t>
            </a:r>
            <a:r>
              <a:rPr lang="en-US" i="1" dirty="0"/>
              <a:t> </a:t>
            </a:r>
            <a:r>
              <a:rPr lang="en-US" i="1" dirty="0" err="1"/>
              <a:t>değerinin</a:t>
            </a:r>
            <a:r>
              <a:rPr lang="en-US" i="1" dirty="0"/>
              <a:t> 2016 </a:t>
            </a:r>
            <a:r>
              <a:rPr lang="en-US" i="1" dirty="0" err="1"/>
              <a:t>yılı</a:t>
            </a:r>
            <a:r>
              <a:rPr lang="en-US" i="1" dirty="0"/>
              <a:t> </a:t>
            </a:r>
            <a:r>
              <a:rPr lang="en-US" i="1" dirty="0" err="1"/>
              <a:t>sabit</a:t>
            </a:r>
            <a:r>
              <a:rPr lang="en-US" i="1" dirty="0"/>
              <a:t> </a:t>
            </a:r>
            <a:r>
              <a:rPr lang="en-US" i="1" dirty="0" err="1"/>
              <a:t>fiyatlarıyla</a:t>
            </a:r>
            <a:r>
              <a:rPr lang="en-US" i="1" dirty="0"/>
              <a:t> </a:t>
            </a:r>
            <a:r>
              <a:rPr lang="en-US" i="1" dirty="0" err="1"/>
              <a:t>ifadesi</a:t>
            </a:r>
            <a:r>
              <a:rPr lang="en-US" i="1" dirty="0"/>
              <a:t> = 2015 </a:t>
            </a:r>
            <a:r>
              <a:rPr lang="en-US" i="1" dirty="0" err="1"/>
              <a:t>yılı</a:t>
            </a:r>
            <a:r>
              <a:rPr lang="en-US" i="1" dirty="0"/>
              <a:t> * (1+ 2016 </a:t>
            </a:r>
            <a:r>
              <a:rPr lang="en-US" i="1" dirty="0" err="1"/>
              <a:t>enflasyon</a:t>
            </a:r>
            <a:r>
              <a:rPr lang="en-US" i="1" dirty="0"/>
              <a:t> </a:t>
            </a:r>
            <a:r>
              <a:rPr lang="en-US" i="1" dirty="0" err="1"/>
              <a:t>oranı</a:t>
            </a:r>
            <a:r>
              <a:rPr lang="en-US" i="1" dirty="0"/>
              <a:t>)</a:t>
            </a:r>
          </a:p>
          <a:p>
            <a:endParaRPr lang="en-US" i="1" dirty="0"/>
          </a:p>
          <a:p>
            <a:r>
              <a:rPr lang="en-US" i="1" dirty="0"/>
              <a:t>2017 </a:t>
            </a:r>
            <a:r>
              <a:rPr lang="en-US" i="1" dirty="0" err="1"/>
              <a:t>yılı</a:t>
            </a:r>
            <a:r>
              <a:rPr lang="en-US" i="1" dirty="0"/>
              <a:t> </a:t>
            </a:r>
            <a:r>
              <a:rPr lang="en-US" i="1" dirty="0" err="1"/>
              <a:t>değerinin</a:t>
            </a:r>
            <a:r>
              <a:rPr lang="en-US" i="1" dirty="0"/>
              <a:t> 2016 </a:t>
            </a:r>
            <a:r>
              <a:rPr lang="en-US" i="1" dirty="0" err="1"/>
              <a:t>fiyatlarıyla</a:t>
            </a:r>
            <a:r>
              <a:rPr lang="en-US" i="1" dirty="0"/>
              <a:t> </a:t>
            </a:r>
            <a:r>
              <a:rPr lang="en-US" i="1" dirty="0" err="1"/>
              <a:t>ifadesi</a:t>
            </a:r>
            <a:r>
              <a:rPr lang="en-US" i="1" dirty="0"/>
              <a:t> = 2017 </a:t>
            </a:r>
            <a:r>
              <a:rPr lang="en-US" i="1" dirty="0" err="1"/>
              <a:t>yılı</a:t>
            </a:r>
            <a:r>
              <a:rPr lang="en-US" i="1" dirty="0"/>
              <a:t> </a:t>
            </a:r>
            <a:r>
              <a:rPr lang="en-US" i="1" dirty="0" err="1"/>
              <a:t>değeri</a:t>
            </a:r>
            <a:r>
              <a:rPr lang="en-US" i="1" dirty="0"/>
              <a:t> / (1+ 2017 </a:t>
            </a:r>
            <a:r>
              <a:rPr lang="en-US" i="1" dirty="0" err="1"/>
              <a:t>enflasyonu</a:t>
            </a:r>
            <a:r>
              <a:rPr lang="en-US" i="1" dirty="0"/>
              <a:t>)</a:t>
            </a:r>
          </a:p>
        </p:txBody>
      </p:sp>
    </p:spTree>
    <p:extLst>
      <p:ext uri="{BB962C8B-B14F-4D97-AF65-F5344CB8AC3E}">
        <p14:creationId xmlns:p14="http://schemas.microsoft.com/office/powerpoint/2010/main" val="550177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2771183"/>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60599" y="1591349"/>
            <a:ext cx="11490793" cy="584775"/>
          </a:xfrm>
          <a:prstGeom prst="rect">
            <a:avLst/>
          </a:prstGeom>
          <a:noFill/>
        </p:spPr>
        <p:txBody>
          <a:bodyPr wrap="square" rtlCol="0">
            <a:spAutoFit/>
          </a:bodyPr>
          <a:lstStyle/>
          <a:p>
            <a:pPr algn="ctr"/>
            <a:r>
              <a:rPr lang="en-US" sz="3200" b="1" dirty="0" err="1"/>
              <a:t>Enflasyon</a:t>
            </a:r>
            <a:endParaRPr lang="en-US" sz="3200" b="1" dirty="0"/>
          </a:p>
        </p:txBody>
      </p:sp>
      <p:graphicFrame>
        <p:nvGraphicFramePr>
          <p:cNvPr id="12" name="Table 11">
            <a:extLst>
              <a:ext uri="{FF2B5EF4-FFF2-40B4-BE49-F238E27FC236}">
                <a16:creationId xmlns:a16="http://schemas.microsoft.com/office/drawing/2014/main" id="{649EBAFB-7E4E-A547-98F0-BA5DE229009B}"/>
              </a:ext>
            </a:extLst>
          </p:cNvPr>
          <p:cNvGraphicFramePr>
            <a:graphicFrameLocks noGrp="1"/>
          </p:cNvGraphicFramePr>
          <p:nvPr>
            <p:extLst>
              <p:ext uri="{D42A27DB-BD31-4B8C-83A1-F6EECF244321}">
                <p14:modId xmlns:p14="http://schemas.microsoft.com/office/powerpoint/2010/main" val="3857790363"/>
              </p:ext>
            </p:extLst>
          </p:nvPr>
        </p:nvGraphicFramePr>
        <p:xfrm>
          <a:off x="1407083" y="3247228"/>
          <a:ext cx="9327041" cy="5147401"/>
        </p:xfrm>
        <a:graphic>
          <a:graphicData uri="http://schemas.openxmlformats.org/drawingml/2006/table">
            <a:tbl>
              <a:tblPr firstRow="1" firstCol="1" bandRow="1">
                <a:tableStyleId>{5C22544A-7EE6-4342-B048-85BDC9FD1C3A}</a:tableStyleId>
              </a:tblPr>
              <a:tblGrid>
                <a:gridCol w="985478">
                  <a:extLst>
                    <a:ext uri="{9D8B030D-6E8A-4147-A177-3AD203B41FA5}">
                      <a16:colId xmlns:a16="http://schemas.microsoft.com/office/drawing/2014/main" val="96664467"/>
                    </a:ext>
                  </a:extLst>
                </a:gridCol>
                <a:gridCol w="2785776">
                  <a:extLst>
                    <a:ext uri="{9D8B030D-6E8A-4147-A177-3AD203B41FA5}">
                      <a16:colId xmlns:a16="http://schemas.microsoft.com/office/drawing/2014/main" val="2472629161"/>
                    </a:ext>
                  </a:extLst>
                </a:gridCol>
                <a:gridCol w="1643261">
                  <a:extLst>
                    <a:ext uri="{9D8B030D-6E8A-4147-A177-3AD203B41FA5}">
                      <a16:colId xmlns:a16="http://schemas.microsoft.com/office/drawing/2014/main" val="990430960"/>
                    </a:ext>
                  </a:extLst>
                </a:gridCol>
                <a:gridCol w="2112764">
                  <a:extLst>
                    <a:ext uri="{9D8B030D-6E8A-4147-A177-3AD203B41FA5}">
                      <a16:colId xmlns:a16="http://schemas.microsoft.com/office/drawing/2014/main" val="1154845383"/>
                    </a:ext>
                  </a:extLst>
                </a:gridCol>
                <a:gridCol w="1799762">
                  <a:extLst>
                    <a:ext uri="{9D8B030D-6E8A-4147-A177-3AD203B41FA5}">
                      <a16:colId xmlns:a16="http://schemas.microsoft.com/office/drawing/2014/main" val="3590674574"/>
                    </a:ext>
                  </a:extLst>
                </a:gridCol>
              </a:tblGrid>
              <a:tr h="1230721">
                <a:tc>
                  <a:txBody>
                    <a:bodyPr/>
                    <a:lstStyle/>
                    <a:p>
                      <a:pPr marL="0" marR="0" algn="ctr">
                        <a:lnSpc>
                          <a:spcPct val="150000"/>
                        </a:lnSpc>
                        <a:spcBef>
                          <a:spcPts val="0"/>
                        </a:spcBef>
                        <a:spcAft>
                          <a:spcPts val="0"/>
                        </a:spcAft>
                      </a:pPr>
                      <a:r>
                        <a:rPr lang="tr-TR" sz="2400" dirty="0">
                          <a:effectLst/>
                        </a:rPr>
                        <a:t>Yıl</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Enflasyon (ÜFE)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Endeks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Çarpan</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Kümülatif Çarpan</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313537307"/>
                  </a:ext>
                </a:extLst>
              </a:tr>
              <a:tr h="476893">
                <a:tc>
                  <a:txBody>
                    <a:bodyPr/>
                    <a:lstStyle/>
                    <a:p>
                      <a:pPr marL="0" marR="0" algn="ctr">
                        <a:lnSpc>
                          <a:spcPct val="150000"/>
                        </a:lnSpc>
                        <a:spcBef>
                          <a:spcPts val="0"/>
                        </a:spcBef>
                        <a:spcAft>
                          <a:spcPts val="0"/>
                        </a:spcAft>
                      </a:pPr>
                      <a:r>
                        <a:rPr lang="tr-TR" sz="2400">
                          <a:effectLst/>
                        </a:rPr>
                        <a:t>2009</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5,93</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100,00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1,05930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1,67139</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96516576"/>
                  </a:ext>
                </a:extLst>
              </a:tr>
              <a:tr h="476893">
                <a:tc>
                  <a:txBody>
                    <a:bodyPr/>
                    <a:lstStyle/>
                    <a:p>
                      <a:pPr marL="0" marR="0" algn="ctr">
                        <a:lnSpc>
                          <a:spcPct val="150000"/>
                        </a:lnSpc>
                        <a:spcBef>
                          <a:spcPts val="0"/>
                        </a:spcBef>
                        <a:spcAft>
                          <a:spcPts val="0"/>
                        </a:spcAft>
                      </a:pPr>
                      <a:r>
                        <a:rPr lang="tr-TR" sz="2400">
                          <a:effectLst/>
                        </a:rPr>
                        <a:t>2010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8,87</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108,87</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1,08870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1,53521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66126105"/>
                  </a:ext>
                </a:extLst>
              </a:tr>
              <a:tr h="476893">
                <a:tc>
                  <a:txBody>
                    <a:bodyPr/>
                    <a:lstStyle/>
                    <a:p>
                      <a:pPr marL="0" marR="0" algn="ctr">
                        <a:lnSpc>
                          <a:spcPct val="150000"/>
                        </a:lnSpc>
                        <a:spcBef>
                          <a:spcPts val="0"/>
                        </a:spcBef>
                        <a:spcAft>
                          <a:spcPts val="0"/>
                        </a:spcAft>
                      </a:pPr>
                      <a:r>
                        <a:rPr lang="tr-TR" sz="2400">
                          <a:effectLst/>
                        </a:rPr>
                        <a:t>2011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13,33</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122,20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1,13330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1,35464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71789521"/>
                  </a:ext>
                </a:extLst>
              </a:tr>
              <a:tr h="476893">
                <a:tc>
                  <a:txBody>
                    <a:bodyPr/>
                    <a:lstStyle/>
                    <a:p>
                      <a:pPr marL="0" marR="0" algn="ctr">
                        <a:lnSpc>
                          <a:spcPct val="150000"/>
                        </a:lnSpc>
                        <a:spcBef>
                          <a:spcPts val="0"/>
                        </a:spcBef>
                        <a:spcAft>
                          <a:spcPts val="0"/>
                        </a:spcAft>
                      </a:pPr>
                      <a:r>
                        <a:rPr lang="tr-TR" sz="2400">
                          <a:effectLst/>
                        </a:rPr>
                        <a:t>2012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2,45</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124,65</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1,02450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1,32225</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97133654"/>
                  </a:ext>
                </a:extLst>
              </a:tr>
              <a:tr h="476893">
                <a:tc>
                  <a:txBody>
                    <a:bodyPr/>
                    <a:lstStyle/>
                    <a:p>
                      <a:pPr marL="0" marR="0" algn="ctr">
                        <a:lnSpc>
                          <a:spcPct val="150000"/>
                        </a:lnSpc>
                        <a:spcBef>
                          <a:spcPts val="0"/>
                        </a:spcBef>
                        <a:spcAft>
                          <a:spcPts val="0"/>
                        </a:spcAft>
                      </a:pPr>
                      <a:r>
                        <a:rPr lang="tr-TR" sz="2400">
                          <a:effectLst/>
                        </a:rPr>
                        <a:t>2013</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6,97</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131,62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1,06970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1,23609</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447976321"/>
                  </a:ext>
                </a:extLst>
              </a:tr>
              <a:tr h="476893">
                <a:tc>
                  <a:txBody>
                    <a:bodyPr/>
                    <a:lstStyle/>
                    <a:p>
                      <a:pPr marL="0" marR="0" algn="ctr">
                        <a:lnSpc>
                          <a:spcPct val="150000"/>
                        </a:lnSpc>
                        <a:spcBef>
                          <a:spcPts val="0"/>
                        </a:spcBef>
                        <a:spcAft>
                          <a:spcPts val="0"/>
                        </a:spcAft>
                      </a:pPr>
                      <a:r>
                        <a:rPr lang="tr-TR" sz="2400">
                          <a:effectLst/>
                        </a:rPr>
                        <a:t>2014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6,36</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137,98</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1,06360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1,16218</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5242565"/>
                  </a:ext>
                </a:extLst>
              </a:tr>
              <a:tr h="476893">
                <a:tc>
                  <a:txBody>
                    <a:bodyPr/>
                    <a:lstStyle/>
                    <a:p>
                      <a:pPr marL="0" marR="0" algn="ctr">
                        <a:lnSpc>
                          <a:spcPct val="150000"/>
                        </a:lnSpc>
                        <a:spcBef>
                          <a:spcPts val="0"/>
                        </a:spcBef>
                        <a:spcAft>
                          <a:spcPts val="0"/>
                        </a:spcAft>
                      </a:pPr>
                      <a:r>
                        <a:rPr lang="tr-TR" sz="2400">
                          <a:effectLst/>
                        </a:rPr>
                        <a:t>2015</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5,71</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143,69</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1,05710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1,09940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237397202"/>
                  </a:ext>
                </a:extLst>
              </a:tr>
              <a:tr h="476893">
                <a:tc>
                  <a:txBody>
                    <a:bodyPr/>
                    <a:lstStyle/>
                    <a:p>
                      <a:pPr marL="0" marR="0" algn="ctr">
                        <a:lnSpc>
                          <a:spcPct val="150000"/>
                        </a:lnSpc>
                        <a:spcBef>
                          <a:spcPts val="0"/>
                        </a:spcBef>
                        <a:spcAft>
                          <a:spcPts val="0"/>
                        </a:spcAft>
                      </a:pPr>
                      <a:r>
                        <a:rPr lang="tr-TR" sz="2400">
                          <a:effectLst/>
                        </a:rPr>
                        <a:t>2016</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9,94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153,63</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1,09940</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196662112"/>
                  </a:ext>
                </a:extLst>
              </a:tr>
            </a:tbl>
          </a:graphicData>
        </a:graphic>
      </p:graphicFrame>
    </p:spTree>
    <p:extLst>
      <p:ext uri="{BB962C8B-B14F-4D97-AF65-F5344CB8AC3E}">
        <p14:creationId xmlns:p14="http://schemas.microsoft.com/office/powerpoint/2010/main" val="267712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2771183"/>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55403" y="1935386"/>
            <a:ext cx="11490793" cy="584775"/>
          </a:xfrm>
          <a:prstGeom prst="rect">
            <a:avLst/>
          </a:prstGeom>
          <a:noFill/>
        </p:spPr>
        <p:txBody>
          <a:bodyPr wrap="square" rtlCol="0">
            <a:spAutoFit/>
          </a:bodyPr>
          <a:lstStyle/>
          <a:p>
            <a:pPr algn="ctr"/>
            <a:r>
              <a:rPr lang="en-US" sz="3200" b="1" dirty="0" err="1"/>
              <a:t>Hanehalkı</a:t>
            </a:r>
            <a:r>
              <a:rPr lang="en-US" sz="3200" b="1" dirty="0"/>
              <a:t> </a:t>
            </a:r>
            <a:r>
              <a:rPr lang="en-US" sz="3200" b="1" dirty="0" err="1"/>
              <a:t>Kullanılabilir</a:t>
            </a:r>
            <a:r>
              <a:rPr lang="en-US" sz="3200" b="1" dirty="0"/>
              <a:t> </a:t>
            </a:r>
            <a:r>
              <a:rPr lang="en-US" sz="3200" b="1" dirty="0" err="1"/>
              <a:t>Geliri</a:t>
            </a:r>
            <a:endParaRPr lang="en-US" sz="3200" b="1" dirty="0"/>
          </a:p>
        </p:txBody>
      </p:sp>
      <p:sp>
        <p:nvSpPr>
          <p:cNvPr id="5" name="TextBox 4">
            <a:extLst>
              <a:ext uri="{FF2B5EF4-FFF2-40B4-BE49-F238E27FC236}">
                <a16:creationId xmlns:a16="http://schemas.microsoft.com/office/drawing/2014/main" id="{4C60A622-9287-E941-9E0C-4C06CCF4FAED}"/>
              </a:ext>
            </a:extLst>
          </p:cNvPr>
          <p:cNvSpPr txBox="1"/>
          <p:nvPr/>
        </p:nvSpPr>
        <p:spPr>
          <a:xfrm>
            <a:off x="352128" y="3051320"/>
            <a:ext cx="11593288" cy="4031873"/>
          </a:xfrm>
          <a:prstGeom prst="rect">
            <a:avLst/>
          </a:prstGeom>
          <a:noFill/>
        </p:spPr>
        <p:txBody>
          <a:bodyPr wrap="square" rtlCol="0">
            <a:spAutoFit/>
          </a:bodyPr>
          <a:lstStyle/>
          <a:p>
            <a:r>
              <a:rPr lang="en-US" sz="3200" dirty="0" err="1"/>
              <a:t>Hane</a:t>
            </a:r>
            <a:r>
              <a:rPr lang="en-US" sz="3200" dirty="0"/>
              <a:t> </a:t>
            </a:r>
            <a:r>
              <a:rPr lang="en-US" sz="3200" dirty="0" err="1"/>
              <a:t>halkındaki</a:t>
            </a:r>
            <a:r>
              <a:rPr lang="en-US" sz="3200" dirty="0"/>
              <a:t> her </a:t>
            </a:r>
            <a:r>
              <a:rPr lang="en-US" sz="3200" dirty="0" err="1"/>
              <a:t>bir</a:t>
            </a:r>
            <a:r>
              <a:rPr lang="en-US" sz="3200" dirty="0"/>
              <a:t> </a:t>
            </a:r>
            <a:r>
              <a:rPr lang="en-US" sz="3200" dirty="0" err="1"/>
              <a:t>ferdin</a:t>
            </a:r>
            <a:r>
              <a:rPr lang="en-US" sz="3200" dirty="0"/>
              <a:t> </a:t>
            </a:r>
            <a:r>
              <a:rPr lang="en-US" sz="3200" dirty="0" err="1"/>
              <a:t>elde</a:t>
            </a:r>
            <a:r>
              <a:rPr lang="en-US" sz="3200" dirty="0"/>
              <a:t> </a:t>
            </a:r>
            <a:r>
              <a:rPr lang="en-US" sz="3200" dirty="0" err="1"/>
              <a:t>ettiği</a:t>
            </a:r>
            <a:r>
              <a:rPr lang="en-US" sz="3200" dirty="0"/>
              <a:t> </a:t>
            </a:r>
            <a:r>
              <a:rPr lang="en-US" sz="3200" dirty="0" err="1"/>
              <a:t>kişisel</a:t>
            </a:r>
            <a:r>
              <a:rPr lang="en-US" sz="3200" dirty="0"/>
              <a:t> </a:t>
            </a:r>
            <a:r>
              <a:rPr lang="en-US" sz="3200" dirty="0" err="1"/>
              <a:t>yıllık</a:t>
            </a:r>
            <a:r>
              <a:rPr lang="en-US" sz="3200" dirty="0"/>
              <a:t> </a:t>
            </a:r>
            <a:r>
              <a:rPr lang="en-US" sz="3200" dirty="0" err="1"/>
              <a:t>kullanılabilir</a:t>
            </a:r>
            <a:r>
              <a:rPr lang="en-US" sz="3200" dirty="0"/>
              <a:t> </a:t>
            </a:r>
            <a:r>
              <a:rPr lang="en-US" sz="3200" dirty="0" err="1"/>
              <a:t>gelirler</a:t>
            </a:r>
            <a:endParaRPr lang="en-US" sz="3200" dirty="0"/>
          </a:p>
          <a:p>
            <a:endParaRPr lang="en-US" sz="3200" dirty="0"/>
          </a:p>
          <a:p>
            <a:pPr algn="ctr"/>
            <a:r>
              <a:rPr lang="en-US" sz="3200" dirty="0" err="1"/>
              <a:t>maaş-ücret</a:t>
            </a:r>
            <a:r>
              <a:rPr lang="en-US" sz="3200" dirty="0"/>
              <a:t>, </a:t>
            </a:r>
            <a:r>
              <a:rPr lang="en-US" sz="3200" dirty="0" err="1"/>
              <a:t>yevmiye</a:t>
            </a:r>
            <a:r>
              <a:rPr lang="en-US" sz="3200" dirty="0"/>
              <a:t>, </a:t>
            </a:r>
            <a:r>
              <a:rPr lang="en-US" sz="3200" dirty="0" err="1"/>
              <a:t>müteşebbis</a:t>
            </a:r>
            <a:r>
              <a:rPr lang="en-US" sz="3200" dirty="0"/>
              <a:t> </a:t>
            </a:r>
            <a:r>
              <a:rPr lang="en-US" sz="3200" dirty="0" err="1"/>
              <a:t>geliri</a:t>
            </a:r>
            <a:r>
              <a:rPr lang="en-US" sz="3200" dirty="0"/>
              <a:t>, </a:t>
            </a:r>
            <a:r>
              <a:rPr lang="en-US" sz="3200" dirty="0" err="1"/>
              <a:t>gayrimenkul</a:t>
            </a:r>
            <a:r>
              <a:rPr lang="en-US" sz="3200" dirty="0"/>
              <a:t> </a:t>
            </a:r>
            <a:r>
              <a:rPr lang="en-US" sz="3200" dirty="0" err="1"/>
              <a:t>kira</a:t>
            </a:r>
            <a:r>
              <a:rPr lang="en-US" sz="3200" dirty="0"/>
              <a:t> </a:t>
            </a:r>
            <a:r>
              <a:rPr lang="en-US" sz="3200" dirty="0" err="1"/>
              <a:t>geliri</a:t>
            </a:r>
            <a:r>
              <a:rPr lang="en-US" sz="3200" dirty="0"/>
              <a:t>, </a:t>
            </a:r>
            <a:r>
              <a:rPr lang="en-US" sz="3200" dirty="0" err="1"/>
              <a:t>haneye</a:t>
            </a:r>
            <a:r>
              <a:rPr lang="en-US" sz="3200" dirty="0"/>
              <a:t> </a:t>
            </a:r>
            <a:r>
              <a:rPr lang="en-US" sz="3200" dirty="0" err="1"/>
              <a:t>yapılan</a:t>
            </a:r>
            <a:r>
              <a:rPr lang="en-US" sz="3200" dirty="0"/>
              <a:t> </a:t>
            </a:r>
            <a:r>
              <a:rPr lang="en-US" sz="3200" dirty="0" err="1"/>
              <a:t>karşılıksız</a:t>
            </a:r>
            <a:r>
              <a:rPr lang="en-US" sz="3200" dirty="0"/>
              <a:t> </a:t>
            </a:r>
            <a:r>
              <a:rPr lang="en-US" sz="3200" dirty="0" err="1"/>
              <a:t>yardımlar</a:t>
            </a:r>
            <a:r>
              <a:rPr lang="en-US" sz="3200" dirty="0"/>
              <a:t>, </a:t>
            </a:r>
            <a:r>
              <a:rPr lang="en-US" sz="3200" dirty="0" err="1"/>
              <a:t>emekli</a:t>
            </a:r>
            <a:r>
              <a:rPr lang="en-US" sz="3200" dirty="0"/>
              <a:t> </a:t>
            </a:r>
            <a:r>
              <a:rPr lang="en-US" sz="3200" dirty="0" err="1"/>
              <a:t>maaşı</a:t>
            </a:r>
            <a:r>
              <a:rPr lang="en-US" sz="3200" dirty="0"/>
              <a:t>, </a:t>
            </a:r>
            <a:r>
              <a:rPr lang="en-US" sz="3200" dirty="0" err="1"/>
              <a:t>dul-yetim</a:t>
            </a:r>
            <a:r>
              <a:rPr lang="en-US" sz="3200" dirty="0"/>
              <a:t> </a:t>
            </a:r>
            <a:r>
              <a:rPr lang="en-US" sz="3200" dirty="0" err="1"/>
              <a:t>aylıkları</a:t>
            </a:r>
            <a:r>
              <a:rPr lang="en-US" sz="3200" dirty="0"/>
              <a:t>, </a:t>
            </a:r>
            <a:r>
              <a:rPr lang="en-US" sz="3200" dirty="0" err="1"/>
              <a:t>yaşlılara</a:t>
            </a:r>
            <a:r>
              <a:rPr lang="en-US" sz="3200" dirty="0"/>
              <a:t> </a:t>
            </a:r>
            <a:r>
              <a:rPr lang="en-US" sz="3200" dirty="0" err="1"/>
              <a:t>yapılan</a:t>
            </a:r>
            <a:r>
              <a:rPr lang="en-US" sz="3200" dirty="0"/>
              <a:t> </a:t>
            </a:r>
            <a:r>
              <a:rPr lang="en-US" sz="3200" dirty="0" err="1"/>
              <a:t>ödemeler</a:t>
            </a:r>
            <a:r>
              <a:rPr lang="en-US" sz="3200" dirty="0"/>
              <a:t>, </a:t>
            </a:r>
            <a:r>
              <a:rPr lang="en-US" sz="3200" dirty="0" err="1"/>
              <a:t>karşılıksız</a:t>
            </a:r>
            <a:r>
              <a:rPr lang="en-US" sz="3200" dirty="0"/>
              <a:t> burs,  </a:t>
            </a:r>
            <a:r>
              <a:rPr lang="en-US" sz="3200" dirty="0" err="1"/>
              <a:t>ayni</a:t>
            </a:r>
            <a:r>
              <a:rPr lang="en-US" sz="3200" dirty="0"/>
              <a:t> </a:t>
            </a:r>
            <a:r>
              <a:rPr lang="en-US" sz="3200" dirty="0" err="1"/>
              <a:t>veya</a:t>
            </a:r>
            <a:r>
              <a:rPr lang="en-US" sz="3200" dirty="0"/>
              <a:t> </a:t>
            </a:r>
            <a:r>
              <a:rPr lang="en-US" sz="3200" dirty="0" err="1"/>
              <a:t>nakdi</a:t>
            </a:r>
            <a:r>
              <a:rPr lang="en-US" sz="3200" dirty="0"/>
              <a:t> </a:t>
            </a:r>
            <a:r>
              <a:rPr lang="en-US" sz="3200" dirty="0" err="1"/>
              <a:t>gelirler</a:t>
            </a:r>
            <a:endParaRPr lang="en-US" sz="3200" dirty="0"/>
          </a:p>
          <a:p>
            <a:pPr algn="ctr"/>
            <a:r>
              <a:rPr lang="en-US" sz="3200" dirty="0"/>
              <a:t>-</a:t>
            </a:r>
          </a:p>
          <a:p>
            <a:pPr algn="ctr"/>
            <a:r>
              <a:rPr lang="en-US" sz="3200" dirty="0" err="1"/>
              <a:t>vergiler</a:t>
            </a:r>
            <a:r>
              <a:rPr lang="en-US" sz="3200" dirty="0"/>
              <a:t> </a:t>
            </a:r>
            <a:r>
              <a:rPr lang="en-US" sz="3200" dirty="0" err="1"/>
              <a:t>ve</a:t>
            </a:r>
            <a:r>
              <a:rPr lang="en-US" sz="3200" dirty="0"/>
              <a:t> </a:t>
            </a:r>
            <a:r>
              <a:rPr lang="en-US" sz="3200" dirty="0" err="1"/>
              <a:t>diğer</a:t>
            </a:r>
            <a:r>
              <a:rPr lang="en-US" sz="3200" dirty="0"/>
              <a:t> </a:t>
            </a:r>
            <a:r>
              <a:rPr lang="en-US" sz="3200" dirty="0" err="1"/>
              <a:t>hane</a:t>
            </a:r>
            <a:r>
              <a:rPr lang="en-US" sz="3200" dirty="0"/>
              <a:t> </a:t>
            </a:r>
            <a:r>
              <a:rPr lang="en-US" sz="3200" dirty="0" err="1"/>
              <a:t>veya</a:t>
            </a:r>
            <a:r>
              <a:rPr lang="en-US" sz="3200" dirty="0"/>
              <a:t> </a:t>
            </a:r>
            <a:r>
              <a:rPr lang="en-US" sz="3200" dirty="0" err="1"/>
              <a:t>kişilere</a:t>
            </a:r>
            <a:r>
              <a:rPr lang="en-US" sz="3200" dirty="0"/>
              <a:t> </a:t>
            </a:r>
            <a:r>
              <a:rPr lang="en-US" sz="3200" dirty="0" err="1"/>
              <a:t>yapılan</a:t>
            </a:r>
            <a:r>
              <a:rPr lang="en-US" sz="3200" dirty="0"/>
              <a:t> </a:t>
            </a:r>
            <a:r>
              <a:rPr lang="en-US" sz="3200" dirty="0" err="1"/>
              <a:t>düzenli</a:t>
            </a:r>
            <a:r>
              <a:rPr lang="en-US" sz="3200" dirty="0"/>
              <a:t> </a:t>
            </a:r>
            <a:r>
              <a:rPr lang="en-US" sz="3200" dirty="0" err="1"/>
              <a:t>transferler</a:t>
            </a:r>
            <a:r>
              <a:rPr lang="en-US" sz="3200" dirty="0"/>
              <a:t> </a:t>
            </a:r>
          </a:p>
        </p:txBody>
      </p:sp>
    </p:spTree>
    <p:extLst>
      <p:ext uri="{BB962C8B-B14F-4D97-AF65-F5344CB8AC3E}">
        <p14:creationId xmlns:p14="http://schemas.microsoft.com/office/powerpoint/2010/main" val="648262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2771183"/>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55403" y="1935386"/>
            <a:ext cx="11490793" cy="584775"/>
          </a:xfrm>
          <a:prstGeom prst="rect">
            <a:avLst/>
          </a:prstGeom>
          <a:noFill/>
        </p:spPr>
        <p:txBody>
          <a:bodyPr wrap="square" rtlCol="0">
            <a:spAutoFit/>
          </a:bodyPr>
          <a:lstStyle/>
          <a:p>
            <a:pPr algn="ctr"/>
            <a:r>
              <a:rPr lang="en-US" sz="3200" b="1" dirty="0" err="1"/>
              <a:t>Hanehalkı</a:t>
            </a:r>
            <a:r>
              <a:rPr lang="en-US" sz="3200" b="1" dirty="0"/>
              <a:t> </a:t>
            </a:r>
            <a:r>
              <a:rPr lang="en-US" sz="3200" b="1" dirty="0" err="1"/>
              <a:t>Geliri</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graphicFrame>
        <p:nvGraphicFramePr>
          <p:cNvPr id="8" name="Table 7">
            <a:extLst>
              <a:ext uri="{FF2B5EF4-FFF2-40B4-BE49-F238E27FC236}">
                <a16:creationId xmlns:a16="http://schemas.microsoft.com/office/drawing/2014/main" id="{6859EFEF-FE34-AB44-843E-A710B1D04A96}"/>
              </a:ext>
            </a:extLst>
          </p:cNvPr>
          <p:cNvGraphicFramePr>
            <a:graphicFrameLocks noGrp="1"/>
          </p:cNvGraphicFramePr>
          <p:nvPr>
            <p:extLst>
              <p:ext uri="{D42A27DB-BD31-4B8C-83A1-F6EECF244321}">
                <p14:modId xmlns:p14="http://schemas.microsoft.com/office/powerpoint/2010/main" val="2191888164"/>
              </p:ext>
            </p:extLst>
          </p:nvPr>
        </p:nvGraphicFramePr>
        <p:xfrm>
          <a:off x="496144" y="2912886"/>
          <a:ext cx="11809312" cy="6375558"/>
        </p:xfrm>
        <a:graphic>
          <a:graphicData uri="http://schemas.openxmlformats.org/drawingml/2006/table">
            <a:tbl>
              <a:tblPr>
                <a:tableStyleId>{5C22544A-7EE6-4342-B048-85BDC9FD1C3A}</a:tableStyleId>
              </a:tblPr>
              <a:tblGrid>
                <a:gridCol w="2448272">
                  <a:extLst>
                    <a:ext uri="{9D8B030D-6E8A-4147-A177-3AD203B41FA5}">
                      <a16:colId xmlns:a16="http://schemas.microsoft.com/office/drawing/2014/main" val="1508432066"/>
                    </a:ext>
                  </a:extLst>
                </a:gridCol>
                <a:gridCol w="1872208">
                  <a:extLst>
                    <a:ext uri="{9D8B030D-6E8A-4147-A177-3AD203B41FA5}">
                      <a16:colId xmlns:a16="http://schemas.microsoft.com/office/drawing/2014/main" val="3265204486"/>
                    </a:ext>
                  </a:extLst>
                </a:gridCol>
                <a:gridCol w="2179778">
                  <a:extLst>
                    <a:ext uri="{9D8B030D-6E8A-4147-A177-3AD203B41FA5}">
                      <a16:colId xmlns:a16="http://schemas.microsoft.com/office/drawing/2014/main" val="2556121720"/>
                    </a:ext>
                  </a:extLst>
                </a:gridCol>
                <a:gridCol w="1278486">
                  <a:extLst>
                    <a:ext uri="{9D8B030D-6E8A-4147-A177-3AD203B41FA5}">
                      <a16:colId xmlns:a16="http://schemas.microsoft.com/office/drawing/2014/main" val="1250082499"/>
                    </a:ext>
                  </a:extLst>
                </a:gridCol>
                <a:gridCol w="1376040">
                  <a:extLst>
                    <a:ext uri="{9D8B030D-6E8A-4147-A177-3AD203B41FA5}">
                      <a16:colId xmlns:a16="http://schemas.microsoft.com/office/drawing/2014/main" val="2280704740"/>
                    </a:ext>
                  </a:extLst>
                </a:gridCol>
                <a:gridCol w="1314427">
                  <a:extLst>
                    <a:ext uri="{9D8B030D-6E8A-4147-A177-3AD203B41FA5}">
                      <a16:colId xmlns:a16="http://schemas.microsoft.com/office/drawing/2014/main" val="1229358905"/>
                    </a:ext>
                  </a:extLst>
                </a:gridCol>
                <a:gridCol w="1340101">
                  <a:extLst>
                    <a:ext uri="{9D8B030D-6E8A-4147-A177-3AD203B41FA5}">
                      <a16:colId xmlns:a16="http://schemas.microsoft.com/office/drawing/2014/main" val="3405289932"/>
                    </a:ext>
                  </a:extLst>
                </a:gridCol>
              </a:tblGrid>
              <a:tr h="1213310">
                <a:tc gridSpan="7">
                  <a:txBody>
                    <a:bodyPr/>
                    <a:lstStyle/>
                    <a:p>
                      <a:pPr marL="0" marR="0" lvl="0" indent="0" algn="l" defTabSz="1278960" rtl="0" eaLnBrk="1" fontAlgn="ctr" latinLnBrk="0" hangingPunct="1">
                        <a:lnSpc>
                          <a:spcPct val="100000"/>
                        </a:lnSpc>
                        <a:spcBef>
                          <a:spcPts val="0"/>
                        </a:spcBef>
                        <a:spcAft>
                          <a:spcPts val="0"/>
                        </a:spcAft>
                        <a:buClrTx/>
                        <a:buSzTx/>
                        <a:buFontTx/>
                        <a:buNone/>
                        <a:tabLst/>
                        <a:defRPr/>
                      </a:pPr>
                      <a:r>
                        <a:rPr lang="en-US" sz="2400" u="none" strike="noStrike" dirty="0" err="1">
                          <a:effectLst/>
                          <a:latin typeface="+mn-lt"/>
                        </a:rPr>
                        <a:t>Hanehalkı</a:t>
                      </a:r>
                      <a:r>
                        <a:rPr lang="en-US" sz="2400" u="none" strike="noStrike" dirty="0">
                          <a:effectLst/>
                          <a:latin typeface="+mn-lt"/>
                        </a:rPr>
                        <a:t> </a:t>
                      </a:r>
                      <a:r>
                        <a:rPr lang="en-US" sz="2400" u="none" strike="noStrike" dirty="0" err="1">
                          <a:effectLst/>
                          <a:latin typeface="+mn-lt"/>
                        </a:rPr>
                        <a:t>kullanılabilir</a:t>
                      </a:r>
                      <a:r>
                        <a:rPr lang="en-US" sz="2400" u="none" strike="noStrike" dirty="0">
                          <a:effectLst/>
                          <a:latin typeface="+mn-lt"/>
                        </a:rPr>
                        <a:t> </a:t>
                      </a:r>
                      <a:r>
                        <a:rPr lang="en-US" sz="2400" u="none" strike="noStrike" dirty="0" err="1">
                          <a:effectLst/>
                          <a:latin typeface="+mn-lt"/>
                        </a:rPr>
                        <a:t>gelire</a:t>
                      </a:r>
                      <a:r>
                        <a:rPr lang="en-US" sz="2400" u="none" strike="noStrike" dirty="0">
                          <a:effectLst/>
                          <a:latin typeface="+mn-lt"/>
                        </a:rPr>
                        <a:t> </a:t>
                      </a:r>
                      <a:r>
                        <a:rPr lang="en-US" sz="2400" u="none" strike="noStrike" dirty="0" err="1">
                          <a:effectLst/>
                          <a:latin typeface="+mn-lt"/>
                        </a:rPr>
                        <a:t>göre</a:t>
                      </a:r>
                      <a:r>
                        <a:rPr lang="en-US" sz="2400" u="none" strike="noStrike" dirty="0">
                          <a:effectLst/>
                          <a:latin typeface="+mn-lt"/>
                        </a:rPr>
                        <a:t> </a:t>
                      </a:r>
                      <a:r>
                        <a:rPr lang="en-US" sz="2400" u="none" strike="noStrike" dirty="0" err="1">
                          <a:effectLst/>
                          <a:latin typeface="+mn-lt"/>
                        </a:rPr>
                        <a:t>sıralı</a:t>
                      </a:r>
                      <a:r>
                        <a:rPr lang="en-US" sz="2400" u="none" strike="noStrike" dirty="0">
                          <a:effectLst/>
                          <a:latin typeface="+mn-lt"/>
                        </a:rPr>
                        <a:t> </a:t>
                      </a:r>
                      <a:r>
                        <a:rPr lang="en-US" sz="2400" u="none" strike="noStrike" dirty="0" err="1">
                          <a:effectLst/>
                          <a:latin typeface="+mn-lt"/>
                        </a:rPr>
                        <a:t>yüzde</a:t>
                      </a:r>
                      <a:r>
                        <a:rPr lang="en-US" sz="2400" u="none" strike="noStrike" dirty="0">
                          <a:effectLst/>
                          <a:latin typeface="+mn-lt"/>
                        </a:rPr>
                        <a:t> 20'lik </a:t>
                      </a:r>
                      <a:r>
                        <a:rPr lang="en-US" sz="2400" u="none" strike="noStrike" dirty="0" err="1">
                          <a:effectLst/>
                          <a:latin typeface="+mn-lt"/>
                        </a:rPr>
                        <a:t>gruplar</a:t>
                      </a:r>
                      <a:r>
                        <a:rPr lang="en-US" sz="2400" u="none" strike="noStrike" dirty="0">
                          <a:effectLst/>
                          <a:latin typeface="+mn-lt"/>
                        </a:rPr>
                        <a:t> </a:t>
                      </a:r>
                      <a:r>
                        <a:rPr lang="en-US" sz="2400" u="none" strike="noStrike" dirty="0" err="1">
                          <a:effectLst/>
                          <a:latin typeface="+mn-lt"/>
                        </a:rPr>
                        <a:t>itibarıyla</a:t>
                      </a:r>
                      <a:r>
                        <a:rPr lang="en-US" sz="2400" u="none" strike="noStrike" dirty="0">
                          <a:effectLst/>
                          <a:latin typeface="+mn-lt"/>
                        </a:rPr>
                        <a:t> </a:t>
                      </a:r>
                      <a:r>
                        <a:rPr lang="en-US" sz="2400" u="none" strike="noStrike" dirty="0" err="1">
                          <a:effectLst/>
                          <a:latin typeface="+mn-lt"/>
                        </a:rPr>
                        <a:t>yıllık</a:t>
                      </a:r>
                      <a:r>
                        <a:rPr lang="en-US" sz="2400" u="none" strike="noStrike" dirty="0">
                          <a:effectLst/>
                          <a:latin typeface="+mn-lt"/>
                        </a:rPr>
                        <a:t> </a:t>
                      </a:r>
                      <a:r>
                        <a:rPr lang="en-US" sz="2400" u="none" strike="noStrike" dirty="0" err="1">
                          <a:effectLst/>
                          <a:latin typeface="+mn-lt"/>
                        </a:rPr>
                        <a:t>hanehalkı</a:t>
                      </a:r>
                      <a:r>
                        <a:rPr lang="en-US" sz="2400" u="none" strike="noStrike" dirty="0">
                          <a:effectLst/>
                          <a:latin typeface="+mn-lt"/>
                        </a:rPr>
                        <a:t> </a:t>
                      </a:r>
                      <a:r>
                        <a:rPr lang="en-US" sz="2400" u="none" strike="noStrike" dirty="0" err="1">
                          <a:effectLst/>
                          <a:latin typeface="+mn-lt"/>
                        </a:rPr>
                        <a:t>kullanılabilir</a:t>
                      </a:r>
                      <a:r>
                        <a:rPr lang="en-US" sz="2400" u="none" strike="noStrike" dirty="0">
                          <a:effectLst/>
                          <a:latin typeface="+mn-lt"/>
                        </a:rPr>
                        <a:t> </a:t>
                      </a:r>
                      <a:r>
                        <a:rPr lang="en-US" sz="2400" u="none" strike="noStrike" dirty="0" err="1">
                          <a:effectLst/>
                          <a:latin typeface="+mn-lt"/>
                        </a:rPr>
                        <a:t>gelirin</a:t>
                      </a:r>
                      <a:r>
                        <a:rPr lang="en-US" sz="2400" u="none" strike="noStrike" dirty="0">
                          <a:effectLst/>
                          <a:latin typeface="+mn-lt"/>
                        </a:rPr>
                        <a:t> </a:t>
                      </a:r>
                      <a:r>
                        <a:rPr lang="en-US" sz="2400" u="none" strike="noStrike" dirty="0" err="1">
                          <a:effectLst/>
                          <a:latin typeface="+mn-lt"/>
                        </a:rPr>
                        <a:t>dağılımı</a:t>
                      </a:r>
                      <a:r>
                        <a:rPr lang="en-US" sz="2400" u="none" strike="noStrike" dirty="0">
                          <a:effectLst/>
                          <a:latin typeface="+mn-lt"/>
                        </a:rPr>
                        <a:t>, 2014    [</a:t>
                      </a:r>
                      <a:r>
                        <a:rPr lang="en-US" sz="2400" u="none" strike="noStrike" dirty="0" err="1">
                          <a:effectLst/>
                          <a:latin typeface="+mn-lt"/>
                        </a:rPr>
                        <a:t>Türkiye</a:t>
                      </a:r>
                      <a:r>
                        <a:rPr lang="en-US" sz="2400" u="none" strike="noStrike" dirty="0">
                          <a:effectLst/>
                          <a:latin typeface="+mn-lt"/>
                        </a:rPr>
                        <a:t>, İBBS, 2. </a:t>
                      </a:r>
                      <a:r>
                        <a:rPr lang="en-US" sz="2400" u="none" strike="noStrike" dirty="0" err="1">
                          <a:effectLst/>
                          <a:latin typeface="+mn-lt"/>
                        </a:rPr>
                        <a:t>Düzey</a:t>
                      </a:r>
                      <a:r>
                        <a:rPr lang="en-US" sz="2400" u="none" strike="noStrike" dirty="0">
                          <a:effectLst/>
                          <a:latin typeface="+mn-lt"/>
                        </a:rPr>
                        <a:t>) </a:t>
                      </a:r>
                      <a:endParaRPr lang="en-US" sz="2400" b="0" i="0" u="none" strike="noStrike" dirty="0">
                        <a:effectLst/>
                        <a:latin typeface="+mn-lt"/>
                      </a:endParaRPr>
                    </a:p>
                    <a:p>
                      <a:pPr algn="l" fontAlgn="ctr"/>
                      <a:r>
                        <a:rPr lang="en-US" sz="2400" u="none" strike="noStrike" dirty="0">
                          <a:effectLst/>
                          <a:latin typeface="+mn-lt"/>
                        </a:rPr>
                        <a:t>                                                                                                 </a:t>
                      </a:r>
                      <a:endParaRPr lang="en-US" sz="2400" b="1" i="0" u="none" strike="noStrike" dirty="0">
                        <a:effectLst/>
                        <a:latin typeface="+mn-lt"/>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1446135"/>
                  </a:ext>
                </a:extLst>
              </a:tr>
              <a:tr h="411398">
                <a:tc>
                  <a:txBody>
                    <a:bodyPr/>
                    <a:lstStyle/>
                    <a:p>
                      <a:pPr algn="l" fontAlgn="b"/>
                      <a:endParaRPr lang="en-US" sz="2400" b="0" i="0" u="none" strike="noStrike" dirty="0">
                        <a:effectLst/>
                        <a:latin typeface="+mn-lt"/>
                      </a:endParaRPr>
                    </a:p>
                  </a:txBody>
                  <a:tcPr marL="9525" marR="9525" marT="9525" marB="0" anchor="b"/>
                </a:tc>
                <a:tc>
                  <a:txBody>
                    <a:bodyPr/>
                    <a:lstStyle/>
                    <a:p>
                      <a:pPr algn="l" fontAlgn="b"/>
                      <a:r>
                        <a:rPr lang="en-US" sz="2400" u="none" strike="noStrike">
                          <a:effectLst/>
                          <a:latin typeface="+mn-lt"/>
                        </a:rPr>
                        <a:t> </a:t>
                      </a:r>
                      <a:endParaRPr lang="en-US" sz="2400" b="1" i="0" u="none" strike="noStrike">
                        <a:effectLst/>
                        <a:latin typeface="+mn-lt"/>
                      </a:endParaRPr>
                    </a:p>
                  </a:txBody>
                  <a:tcPr marL="9525" marR="9525" marT="9525" marB="0" anchor="b"/>
                </a:tc>
                <a:tc gridSpan="5">
                  <a:txBody>
                    <a:bodyPr/>
                    <a:lstStyle/>
                    <a:p>
                      <a:pPr algn="ctr" fontAlgn="ctr"/>
                      <a:r>
                        <a:rPr lang="en-US" sz="2400" u="none" strike="noStrike" dirty="0" err="1">
                          <a:effectLst/>
                          <a:latin typeface="+mn-lt"/>
                        </a:rPr>
                        <a:t>Yüzde</a:t>
                      </a:r>
                      <a:r>
                        <a:rPr lang="en-US" sz="2400" u="none" strike="noStrike" dirty="0">
                          <a:effectLst/>
                          <a:latin typeface="+mn-lt"/>
                        </a:rPr>
                        <a:t> 20'lik </a:t>
                      </a:r>
                      <a:r>
                        <a:rPr lang="en-US" sz="2400" u="none" strike="noStrike" dirty="0" err="1">
                          <a:effectLst/>
                          <a:latin typeface="+mn-lt"/>
                        </a:rPr>
                        <a:t>gruplar</a:t>
                      </a:r>
                      <a:r>
                        <a:rPr lang="en-US" sz="2400" u="none" strike="noStrike" dirty="0">
                          <a:effectLst/>
                          <a:latin typeface="+mn-lt"/>
                        </a:rPr>
                        <a:t> </a:t>
                      </a:r>
                      <a:endParaRPr lang="en-US" sz="2400" b="1" i="0" u="none" strike="noStrike" dirty="0">
                        <a:effectLst/>
                        <a:latin typeface="+mn-lt"/>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2285350"/>
                  </a:ext>
                </a:extLst>
              </a:tr>
              <a:tr h="1295198">
                <a:tc>
                  <a:txBody>
                    <a:bodyPr/>
                    <a:lstStyle/>
                    <a:p>
                      <a:pPr algn="l" fontAlgn="ctr"/>
                      <a:r>
                        <a:rPr lang="en-US" sz="2400" u="none" strike="noStrike" dirty="0">
                          <a:effectLst/>
                          <a:latin typeface="+mn-lt"/>
                        </a:rPr>
                        <a:t> </a:t>
                      </a:r>
                      <a:endParaRPr lang="en-US" sz="2400" b="1" i="0" u="none" strike="noStrike" dirty="0">
                        <a:effectLst/>
                        <a:latin typeface="+mn-lt"/>
                      </a:endParaRPr>
                    </a:p>
                  </a:txBody>
                  <a:tcPr marL="9525" marR="9525" marT="9525" marB="0" anchor="ctr"/>
                </a:tc>
                <a:tc>
                  <a:txBody>
                    <a:bodyPr/>
                    <a:lstStyle/>
                    <a:p>
                      <a:pPr algn="r" fontAlgn="ctr"/>
                      <a:r>
                        <a:rPr lang="en-US" sz="2400" b="1" u="none" strike="noStrike" dirty="0" err="1">
                          <a:effectLst/>
                          <a:latin typeface="+mn-lt"/>
                        </a:rPr>
                        <a:t>Toplam</a:t>
                      </a:r>
                      <a:endParaRPr lang="en-US" sz="2400" b="1" i="0" u="none" strike="noStrike" dirty="0">
                        <a:effectLst/>
                        <a:latin typeface="+mn-lt"/>
                      </a:endParaRPr>
                    </a:p>
                  </a:txBody>
                  <a:tcPr marL="9525" marR="9525" marT="9525" marB="0" anchor="ctr"/>
                </a:tc>
                <a:tc>
                  <a:txBody>
                    <a:bodyPr/>
                    <a:lstStyle/>
                    <a:p>
                      <a:pPr algn="ctr" fontAlgn="ctr"/>
                      <a:r>
                        <a:rPr lang="en-US" sz="2400" b="1" u="none" strike="noStrike" dirty="0">
                          <a:effectLst/>
                          <a:latin typeface="+mn-lt"/>
                        </a:rPr>
                        <a:t>İlk %20                                                       </a:t>
                      </a:r>
                      <a:endParaRPr lang="en-US" sz="2400" b="1" i="0" u="none" strike="noStrike" dirty="0">
                        <a:effectLst/>
                        <a:latin typeface="+mn-lt"/>
                      </a:endParaRPr>
                    </a:p>
                  </a:txBody>
                  <a:tcPr marL="9525" marR="9525" marT="9525" marB="0" anchor="ctr"/>
                </a:tc>
                <a:tc>
                  <a:txBody>
                    <a:bodyPr/>
                    <a:lstStyle/>
                    <a:p>
                      <a:pPr algn="ctr" fontAlgn="ctr"/>
                      <a:r>
                        <a:rPr lang="en-US" sz="2400" b="1" u="none" strike="noStrike" dirty="0" err="1">
                          <a:effectLst/>
                          <a:latin typeface="+mn-lt"/>
                        </a:rPr>
                        <a:t>İkinci</a:t>
                      </a:r>
                      <a:r>
                        <a:rPr lang="en-US" sz="2400" b="1" u="none" strike="noStrike" dirty="0">
                          <a:effectLst/>
                          <a:latin typeface="+mn-lt"/>
                        </a:rPr>
                        <a:t> %20                                                   </a:t>
                      </a:r>
                      <a:endParaRPr lang="en-US" sz="2400" b="1" i="0" u="none" strike="noStrike" dirty="0">
                        <a:effectLst/>
                        <a:latin typeface="+mn-lt"/>
                      </a:endParaRPr>
                    </a:p>
                  </a:txBody>
                  <a:tcPr marL="9525" marR="9525" marT="9525" marB="0" anchor="ctr"/>
                </a:tc>
                <a:tc>
                  <a:txBody>
                    <a:bodyPr/>
                    <a:lstStyle/>
                    <a:p>
                      <a:pPr algn="ctr" fontAlgn="ctr"/>
                      <a:r>
                        <a:rPr lang="en-US" sz="2400" b="1" u="none" strike="noStrike" dirty="0" err="1">
                          <a:effectLst/>
                          <a:latin typeface="+mn-lt"/>
                        </a:rPr>
                        <a:t>Üçüncü</a:t>
                      </a:r>
                      <a:r>
                        <a:rPr lang="en-US" sz="2400" b="1" u="none" strike="noStrike" dirty="0">
                          <a:effectLst/>
                          <a:latin typeface="+mn-lt"/>
                        </a:rPr>
                        <a:t> %20                                                     </a:t>
                      </a:r>
                      <a:endParaRPr lang="en-US" sz="2400" b="1" i="0" u="none" strike="noStrike" dirty="0">
                        <a:effectLst/>
                        <a:latin typeface="+mn-lt"/>
                      </a:endParaRPr>
                    </a:p>
                  </a:txBody>
                  <a:tcPr marL="9525" marR="9525" marT="9525" marB="0" anchor="ctr"/>
                </a:tc>
                <a:tc>
                  <a:txBody>
                    <a:bodyPr/>
                    <a:lstStyle/>
                    <a:p>
                      <a:pPr algn="ctr" fontAlgn="ctr"/>
                      <a:r>
                        <a:rPr lang="en-US" sz="2400" b="1" u="none" strike="noStrike" dirty="0" err="1">
                          <a:effectLst/>
                          <a:latin typeface="+mn-lt"/>
                        </a:rPr>
                        <a:t>Dördüncü</a:t>
                      </a:r>
                      <a:r>
                        <a:rPr lang="en-US" sz="2400" b="1" u="none" strike="noStrike" dirty="0">
                          <a:effectLst/>
                          <a:latin typeface="+mn-lt"/>
                        </a:rPr>
                        <a:t> %20                                               </a:t>
                      </a:r>
                      <a:endParaRPr lang="en-US" sz="2400" b="1" i="0" u="none" strike="noStrike" dirty="0">
                        <a:effectLst/>
                        <a:latin typeface="+mn-lt"/>
                      </a:endParaRPr>
                    </a:p>
                  </a:txBody>
                  <a:tcPr marL="9525" marR="9525" marT="9525" marB="0" anchor="ctr"/>
                </a:tc>
                <a:tc>
                  <a:txBody>
                    <a:bodyPr/>
                    <a:lstStyle/>
                    <a:p>
                      <a:pPr algn="ctr" fontAlgn="ctr"/>
                      <a:r>
                        <a:rPr lang="en-US" sz="2400" b="1" u="none" strike="noStrike" dirty="0">
                          <a:effectLst/>
                          <a:latin typeface="+mn-lt"/>
                        </a:rPr>
                        <a:t>Son %20                                                       </a:t>
                      </a:r>
                      <a:endParaRPr lang="en-US" sz="2400" b="1" i="0" u="none" strike="noStrike" dirty="0">
                        <a:effectLst/>
                        <a:latin typeface="+mn-lt"/>
                      </a:endParaRPr>
                    </a:p>
                  </a:txBody>
                  <a:tcPr marL="9525" marR="9525" marT="9525" marB="0" anchor="ctr"/>
                </a:tc>
                <a:extLst>
                  <a:ext uri="{0D108BD9-81ED-4DB2-BD59-A6C34878D82A}">
                    <a16:rowId xmlns:a16="http://schemas.microsoft.com/office/drawing/2014/main" val="2538116837"/>
                  </a:ext>
                </a:extLst>
              </a:tr>
              <a:tr h="458440">
                <a:tc>
                  <a:txBody>
                    <a:bodyPr/>
                    <a:lstStyle/>
                    <a:p>
                      <a:pPr algn="l" fontAlgn="ctr"/>
                      <a:r>
                        <a:rPr lang="en-US" sz="2400" u="none" strike="noStrike" dirty="0" err="1">
                          <a:effectLst/>
                          <a:latin typeface="+mn-lt"/>
                        </a:rPr>
                        <a:t>Türkiye</a:t>
                      </a:r>
                      <a:r>
                        <a:rPr lang="en-US" sz="2400" u="none" strike="noStrike" dirty="0">
                          <a:effectLst/>
                          <a:latin typeface="+mn-lt"/>
                        </a:rPr>
                        <a:t> </a:t>
                      </a:r>
                      <a:endParaRPr lang="en-US" sz="2400" b="1" i="0" u="none" strike="noStrike" dirty="0">
                        <a:effectLst/>
                        <a:latin typeface="+mn-lt"/>
                      </a:endParaRPr>
                    </a:p>
                  </a:txBody>
                  <a:tcPr marL="9525" marR="9525" marT="9525" marB="0" anchor="ctr"/>
                </a:tc>
                <a:tc>
                  <a:txBody>
                    <a:bodyPr/>
                    <a:lstStyle/>
                    <a:p>
                      <a:pPr algn="r" fontAlgn="b"/>
                      <a:endParaRPr lang="en-US" sz="2400" b="1" i="0" u="none" strike="noStrike" dirty="0">
                        <a:effectLst/>
                        <a:latin typeface="+mn-lt"/>
                      </a:endParaRPr>
                    </a:p>
                  </a:txBody>
                  <a:tcPr marL="9525" marR="9525" marT="9525" marB="0" anchor="b"/>
                </a:tc>
                <a:tc>
                  <a:txBody>
                    <a:bodyPr/>
                    <a:lstStyle/>
                    <a:p>
                      <a:pPr algn="r" fontAlgn="b"/>
                      <a:endParaRPr lang="en-US" sz="2400" b="1" i="0" u="none" strike="noStrike" dirty="0">
                        <a:effectLst/>
                        <a:latin typeface="+mn-lt"/>
                      </a:endParaRPr>
                    </a:p>
                  </a:txBody>
                  <a:tcPr marL="9525" marR="9525" marT="9525" marB="0" anchor="b"/>
                </a:tc>
                <a:tc>
                  <a:txBody>
                    <a:bodyPr/>
                    <a:lstStyle/>
                    <a:p>
                      <a:pPr algn="r" fontAlgn="b"/>
                      <a:endParaRPr lang="en-US" sz="2400" b="1" i="0" u="none" strike="noStrike" dirty="0">
                        <a:effectLst/>
                        <a:latin typeface="+mn-lt"/>
                      </a:endParaRPr>
                    </a:p>
                  </a:txBody>
                  <a:tcPr marL="9525" marR="9525" marT="9525" marB="0" anchor="b"/>
                </a:tc>
                <a:tc>
                  <a:txBody>
                    <a:bodyPr/>
                    <a:lstStyle/>
                    <a:p>
                      <a:pPr algn="r" fontAlgn="b"/>
                      <a:endParaRPr lang="en-US" sz="2400" b="1" i="0" u="none" strike="noStrike">
                        <a:effectLst/>
                        <a:latin typeface="+mn-lt"/>
                      </a:endParaRPr>
                    </a:p>
                  </a:txBody>
                  <a:tcPr marL="9525" marR="9525" marT="9525" marB="0" anchor="b"/>
                </a:tc>
                <a:tc>
                  <a:txBody>
                    <a:bodyPr/>
                    <a:lstStyle/>
                    <a:p>
                      <a:pPr algn="r" fontAlgn="b"/>
                      <a:endParaRPr lang="en-US" sz="2400" b="1" i="0" u="none" strike="noStrike">
                        <a:effectLst/>
                        <a:latin typeface="+mn-lt"/>
                      </a:endParaRPr>
                    </a:p>
                  </a:txBody>
                  <a:tcPr marL="9525" marR="9525" marT="9525" marB="0" anchor="b"/>
                </a:tc>
                <a:tc>
                  <a:txBody>
                    <a:bodyPr/>
                    <a:lstStyle/>
                    <a:p>
                      <a:pPr algn="r" fontAlgn="b"/>
                      <a:endParaRPr lang="en-US" sz="2400" b="1" i="0" u="none" strike="noStrike">
                        <a:effectLst/>
                        <a:latin typeface="+mn-lt"/>
                      </a:endParaRPr>
                    </a:p>
                  </a:txBody>
                  <a:tcPr marL="9525" marR="9525" marT="9525" marB="0" anchor="b"/>
                </a:tc>
                <a:extLst>
                  <a:ext uri="{0D108BD9-81ED-4DB2-BD59-A6C34878D82A}">
                    <a16:rowId xmlns:a16="http://schemas.microsoft.com/office/drawing/2014/main" val="1951979066"/>
                  </a:ext>
                </a:extLst>
              </a:tr>
              <a:tr h="411398">
                <a:tc>
                  <a:txBody>
                    <a:bodyPr/>
                    <a:lstStyle/>
                    <a:p>
                      <a:pPr algn="l" fontAlgn="ctr"/>
                      <a:r>
                        <a:rPr lang="en-US" sz="2400" u="none" strike="noStrike" dirty="0" err="1">
                          <a:effectLst/>
                          <a:latin typeface="+mn-lt"/>
                        </a:rPr>
                        <a:t>Yüzde</a:t>
                      </a:r>
                      <a:r>
                        <a:rPr lang="en-US" sz="2400" u="none" strike="noStrike" dirty="0">
                          <a:effectLst/>
                          <a:latin typeface="+mn-lt"/>
                        </a:rPr>
                        <a:t> (%) -</a:t>
                      </a:r>
                      <a:endParaRPr lang="en-US" sz="2400" b="1" i="0" u="none" strike="noStrike" dirty="0">
                        <a:effectLst/>
                        <a:latin typeface="+mn-lt"/>
                      </a:endParaRPr>
                    </a:p>
                  </a:txBody>
                  <a:tcPr marL="171450" marR="9525" marT="9525" marB="0" anchor="ctr"/>
                </a:tc>
                <a:tc>
                  <a:txBody>
                    <a:bodyPr/>
                    <a:lstStyle/>
                    <a:p>
                      <a:pPr algn="r" fontAlgn="ctr"/>
                      <a:r>
                        <a:rPr lang="en-US" sz="2400" u="none" strike="noStrike" dirty="0">
                          <a:effectLst/>
                          <a:latin typeface="+mn-lt"/>
                        </a:rPr>
                        <a:t>100.0</a:t>
                      </a:r>
                      <a:endParaRPr lang="en-US" sz="2400" b="0" i="0" u="none" strike="noStrike" dirty="0">
                        <a:effectLst/>
                        <a:latin typeface="+mn-lt"/>
                      </a:endParaRPr>
                    </a:p>
                  </a:txBody>
                  <a:tcPr marL="9525" marR="9525" marT="9525" marB="0" anchor="ctr"/>
                </a:tc>
                <a:tc>
                  <a:txBody>
                    <a:bodyPr/>
                    <a:lstStyle/>
                    <a:p>
                      <a:pPr algn="r" fontAlgn="ctr"/>
                      <a:r>
                        <a:rPr lang="en-US" sz="2400" u="none" strike="noStrike" dirty="0">
                          <a:effectLst/>
                          <a:latin typeface="+mn-lt"/>
                        </a:rPr>
                        <a:t>6.5</a:t>
                      </a:r>
                      <a:endParaRPr lang="en-US" sz="2400" b="0" i="0" u="none" strike="noStrike" dirty="0">
                        <a:effectLst/>
                        <a:latin typeface="+mn-lt"/>
                      </a:endParaRPr>
                    </a:p>
                  </a:txBody>
                  <a:tcPr marL="9525" marR="9525" marT="9525" marB="0" anchor="ctr"/>
                </a:tc>
                <a:tc>
                  <a:txBody>
                    <a:bodyPr/>
                    <a:lstStyle/>
                    <a:p>
                      <a:pPr algn="r" fontAlgn="ctr"/>
                      <a:r>
                        <a:rPr lang="en-US" sz="2400" u="none" strike="noStrike" dirty="0">
                          <a:effectLst/>
                          <a:latin typeface="+mn-lt"/>
                        </a:rPr>
                        <a:t>11.0</a:t>
                      </a:r>
                      <a:endParaRPr lang="en-US" sz="2400" b="0" i="0" u="none" strike="noStrike" dirty="0">
                        <a:effectLst/>
                        <a:latin typeface="+mn-lt"/>
                      </a:endParaRPr>
                    </a:p>
                  </a:txBody>
                  <a:tcPr marL="9525" marR="9525" marT="9525" marB="0" anchor="ctr"/>
                </a:tc>
                <a:tc>
                  <a:txBody>
                    <a:bodyPr/>
                    <a:lstStyle/>
                    <a:p>
                      <a:pPr algn="r" fontAlgn="ctr"/>
                      <a:r>
                        <a:rPr lang="en-US" sz="2400" u="none" strike="noStrike" dirty="0">
                          <a:effectLst/>
                          <a:latin typeface="+mn-lt"/>
                        </a:rPr>
                        <a:t>15.6</a:t>
                      </a:r>
                      <a:endParaRPr lang="en-US" sz="2400" b="0" i="0" u="none" strike="noStrike" dirty="0">
                        <a:effectLst/>
                        <a:latin typeface="+mn-lt"/>
                      </a:endParaRPr>
                    </a:p>
                  </a:txBody>
                  <a:tcPr marL="9525" marR="9525" marT="9525" marB="0" anchor="ctr"/>
                </a:tc>
                <a:tc>
                  <a:txBody>
                    <a:bodyPr/>
                    <a:lstStyle/>
                    <a:p>
                      <a:pPr algn="r" fontAlgn="ctr"/>
                      <a:r>
                        <a:rPr lang="en-US" sz="2400" u="none" strike="noStrike" dirty="0">
                          <a:effectLst/>
                          <a:latin typeface="+mn-lt"/>
                        </a:rPr>
                        <a:t>22.2</a:t>
                      </a:r>
                      <a:endParaRPr lang="en-US" sz="2400" b="0" i="0" u="none" strike="noStrike" dirty="0">
                        <a:effectLst/>
                        <a:latin typeface="+mn-lt"/>
                      </a:endParaRPr>
                    </a:p>
                  </a:txBody>
                  <a:tcPr marL="9525" marR="9525" marT="9525" marB="0" anchor="ctr"/>
                </a:tc>
                <a:tc>
                  <a:txBody>
                    <a:bodyPr/>
                    <a:lstStyle/>
                    <a:p>
                      <a:pPr algn="r" fontAlgn="ctr"/>
                      <a:r>
                        <a:rPr lang="en-US" sz="2400" u="none" strike="noStrike" dirty="0">
                          <a:effectLst/>
                          <a:latin typeface="+mn-lt"/>
                        </a:rPr>
                        <a:t>44.7</a:t>
                      </a:r>
                      <a:endParaRPr lang="en-US" sz="2400" b="0" i="0" u="none" strike="noStrike" dirty="0">
                        <a:effectLst/>
                        <a:latin typeface="+mn-lt"/>
                      </a:endParaRPr>
                    </a:p>
                  </a:txBody>
                  <a:tcPr marL="9525" marR="9525" marT="9525" marB="0" anchor="ctr"/>
                </a:tc>
                <a:extLst>
                  <a:ext uri="{0D108BD9-81ED-4DB2-BD59-A6C34878D82A}">
                    <a16:rowId xmlns:a16="http://schemas.microsoft.com/office/drawing/2014/main" val="2289350091"/>
                  </a:ext>
                </a:extLst>
              </a:tr>
              <a:tr h="411398">
                <a:tc>
                  <a:txBody>
                    <a:bodyPr/>
                    <a:lstStyle/>
                    <a:p>
                      <a:pPr algn="l" fontAlgn="ctr"/>
                      <a:r>
                        <a:rPr lang="en-US" sz="2400" u="none" strike="noStrike" dirty="0" err="1">
                          <a:effectLst/>
                          <a:latin typeface="+mn-lt"/>
                        </a:rPr>
                        <a:t>Ortalama</a:t>
                      </a:r>
                      <a:r>
                        <a:rPr lang="en-US" sz="2400" u="none" strike="noStrike" dirty="0">
                          <a:effectLst/>
                          <a:latin typeface="+mn-lt"/>
                        </a:rPr>
                        <a:t> - TL</a:t>
                      </a:r>
                      <a:endParaRPr lang="en-US" sz="2400" b="1" i="0" u="none" strike="noStrike" dirty="0">
                        <a:effectLst/>
                        <a:latin typeface="+mn-lt"/>
                      </a:endParaRPr>
                    </a:p>
                  </a:txBody>
                  <a:tcPr marL="171450" marR="9525" marT="9525" marB="0" anchor="ctr"/>
                </a:tc>
                <a:tc>
                  <a:txBody>
                    <a:bodyPr/>
                    <a:lstStyle/>
                    <a:p>
                      <a:pPr algn="r" fontAlgn="ctr"/>
                      <a:r>
                        <a:rPr lang="en-US" sz="2400" u="none" strike="noStrike" dirty="0">
                          <a:effectLst/>
                          <a:latin typeface="+mn-lt"/>
                        </a:rPr>
                        <a:t>   32 000</a:t>
                      </a:r>
                      <a:endParaRPr lang="en-US" sz="2400" b="0" i="0" u="none" strike="noStrike" dirty="0">
                        <a:effectLst/>
                        <a:latin typeface="+mn-lt"/>
                      </a:endParaRPr>
                    </a:p>
                  </a:txBody>
                  <a:tcPr marL="9525" marR="9525" marT="9525" marB="0" anchor="ctr"/>
                </a:tc>
                <a:tc>
                  <a:txBody>
                    <a:bodyPr/>
                    <a:lstStyle/>
                    <a:p>
                      <a:pPr algn="r" fontAlgn="ctr"/>
                      <a:r>
                        <a:rPr lang="en-US" sz="2400" u="none" strike="noStrike">
                          <a:effectLst/>
                          <a:latin typeface="+mn-lt"/>
                        </a:rPr>
                        <a:t>   10 376</a:t>
                      </a:r>
                      <a:endParaRPr lang="en-US" sz="2400" b="0" i="0" u="none" strike="noStrike">
                        <a:effectLst/>
                        <a:latin typeface="+mn-lt"/>
                      </a:endParaRPr>
                    </a:p>
                  </a:txBody>
                  <a:tcPr marL="9525" marR="9525" marT="9525" marB="0" anchor="ctr"/>
                </a:tc>
                <a:tc>
                  <a:txBody>
                    <a:bodyPr/>
                    <a:lstStyle/>
                    <a:p>
                      <a:pPr algn="r" fontAlgn="ctr"/>
                      <a:r>
                        <a:rPr lang="en-US" sz="2400" u="none" strike="noStrike">
                          <a:effectLst/>
                          <a:latin typeface="+mn-lt"/>
                        </a:rPr>
                        <a:t>   17 572</a:t>
                      </a:r>
                      <a:endParaRPr lang="en-US" sz="2400" b="0" i="0" u="none" strike="noStrike">
                        <a:effectLst/>
                        <a:latin typeface="+mn-lt"/>
                      </a:endParaRPr>
                    </a:p>
                  </a:txBody>
                  <a:tcPr marL="9525" marR="9525" marT="9525" marB="0" anchor="ctr"/>
                </a:tc>
                <a:tc>
                  <a:txBody>
                    <a:bodyPr/>
                    <a:lstStyle/>
                    <a:p>
                      <a:pPr algn="r" fontAlgn="ctr"/>
                      <a:r>
                        <a:rPr lang="en-US" sz="2400" u="none" strike="noStrike" dirty="0">
                          <a:effectLst/>
                          <a:latin typeface="+mn-lt"/>
                        </a:rPr>
                        <a:t>   24 972</a:t>
                      </a:r>
                      <a:endParaRPr lang="en-US" sz="2400" b="0" i="0" u="none" strike="noStrike" dirty="0">
                        <a:effectLst/>
                        <a:latin typeface="+mn-lt"/>
                      </a:endParaRPr>
                    </a:p>
                  </a:txBody>
                  <a:tcPr marL="9525" marR="9525" marT="9525" marB="0" anchor="ctr"/>
                </a:tc>
                <a:tc>
                  <a:txBody>
                    <a:bodyPr/>
                    <a:lstStyle/>
                    <a:p>
                      <a:pPr algn="r" fontAlgn="ctr"/>
                      <a:r>
                        <a:rPr lang="en-US" sz="2400" u="none" strike="noStrike">
                          <a:effectLst/>
                          <a:latin typeface="+mn-lt"/>
                        </a:rPr>
                        <a:t>   35 548</a:t>
                      </a:r>
                      <a:endParaRPr lang="en-US" sz="2400" b="0" i="0" u="none" strike="noStrike">
                        <a:effectLst/>
                        <a:latin typeface="+mn-lt"/>
                      </a:endParaRPr>
                    </a:p>
                  </a:txBody>
                  <a:tcPr marL="9525" marR="9525" marT="9525" marB="0" anchor="ctr"/>
                </a:tc>
                <a:tc>
                  <a:txBody>
                    <a:bodyPr/>
                    <a:lstStyle/>
                    <a:p>
                      <a:pPr algn="r" fontAlgn="ctr"/>
                      <a:r>
                        <a:rPr lang="en-US" sz="2400" u="none" strike="noStrike">
                          <a:effectLst/>
                          <a:latin typeface="+mn-lt"/>
                        </a:rPr>
                        <a:t>   71 530</a:t>
                      </a:r>
                      <a:endParaRPr lang="en-US" sz="2400" b="0" i="0" u="none" strike="noStrike">
                        <a:effectLst/>
                        <a:latin typeface="+mn-lt"/>
                      </a:endParaRPr>
                    </a:p>
                  </a:txBody>
                  <a:tcPr marL="9525" marR="9525" marT="9525" marB="0" anchor="ctr"/>
                </a:tc>
                <a:extLst>
                  <a:ext uri="{0D108BD9-81ED-4DB2-BD59-A6C34878D82A}">
                    <a16:rowId xmlns:a16="http://schemas.microsoft.com/office/drawing/2014/main" val="2987418577"/>
                  </a:ext>
                </a:extLst>
              </a:tr>
              <a:tr h="411398">
                <a:tc>
                  <a:txBody>
                    <a:bodyPr/>
                    <a:lstStyle/>
                    <a:p>
                      <a:pPr algn="l" fontAlgn="ctr"/>
                      <a:r>
                        <a:rPr lang="en-US" sz="2400" u="none" strike="noStrike" dirty="0" err="1">
                          <a:effectLst/>
                          <a:latin typeface="+mn-lt"/>
                        </a:rPr>
                        <a:t>Medyan</a:t>
                      </a:r>
                      <a:r>
                        <a:rPr lang="en-US" sz="2400" u="none" strike="noStrike" dirty="0">
                          <a:effectLst/>
                          <a:latin typeface="+mn-lt"/>
                        </a:rPr>
                        <a:t>  TL</a:t>
                      </a:r>
                      <a:endParaRPr lang="en-US" sz="2400" b="1" i="0" u="none" strike="noStrike" dirty="0">
                        <a:effectLst/>
                        <a:latin typeface="+mn-lt"/>
                      </a:endParaRPr>
                    </a:p>
                  </a:txBody>
                  <a:tcPr marL="171450" marR="9525" marT="9525" marB="0" anchor="ctr"/>
                </a:tc>
                <a:tc>
                  <a:txBody>
                    <a:bodyPr/>
                    <a:lstStyle/>
                    <a:p>
                      <a:pPr algn="r" fontAlgn="ctr"/>
                      <a:r>
                        <a:rPr lang="en-US" sz="2400" u="none" strike="noStrike" dirty="0">
                          <a:effectLst/>
                          <a:latin typeface="+mn-lt"/>
                        </a:rPr>
                        <a:t>   24 918</a:t>
                      </a:r>
                      <a:endParaRPr lang="en-US" sz="2400" b="0" i="0" u="none" strike="noStrike" dirty="0">
                        <a:effectLst/>
                        <a:latin typeface="+mn-lt"/>
                      </a:endParaRPr>
                    </a:p>
                  </a:txBody>
                  <a:tcPr marL="9525" marR="9525" marT="9525" marB="0" anchor="ctr"/>
                </a:tc>
                <a:tc>
                  <a:txBody>
                    <a:bodyPr/>
                    <a:lstStyle/>
                    <a:p>
                      <a:pPr algn="r" fontAlgn="ctr"/>
                      <a:r>
                        <a:rPr lang="en-US" sz="2400" u="none" strike="noStrike">
                          <a:effectLst/>
                          <a:latin typeface="+mn-lt"/>
                        </a:rPr>
                        <a:t>   11 002</a:t>
                      </a:r>
                      <a:endParaRPr lang="en-US" sz="2400" b="0" i="0" u="none" strike="noStrike">
                        <a:effectLst/>
                        <a:latin typeface="+mn-lt"/>
                      </a:endParaRPr>
                    </a:p>
                  </a:txBody>
                  <a:tcPr marL="9525" marR="9525" marT="9525" marB="0" anchor="ctr"/>
                </a:tc>
                <a:tc>
                  <a:txBody>
                    <a:bodyPr/>
                    <a:lstStyle/>
                    <a:p>
                      <a:pPr algn="r" fontAlgn="ctr"/>
                      <a:r>
                        <a:rPr lang="en-US" sz="2400" u="none" strike="noStrike">
                          <a:effectLst/>
                          <a:latin typeface="+mn-lt"/>
                        </a:rPr>
                        <a:t>   17 508</a:t>
                      </a:r>
                      <a:endParaRPr lang="en-US" sz="2400" b="0" i="0" u="none" strike="noStrike">
                        <a:effectLst/>
                        <a:latin typeface="+mn-lt"/>
                      </a:endParaRPr>
                    </a:p>
                  </a:txBody>
                  <a:tcPr marL="9525" marR="9525" marT="9525" marB="0" anchor="ctr"/>
                </a:tc>
                <a:tc>
                  <a:txBody>
                    <a:bodyPr/>
                    <a:lstStyle/>
                    <a:p>
                      <a:pPr algn="r" fontAlgn="ctr"/>
                      <a:r>
                        <a:rPr lang="en-US" sz="2400" u="none" strike="noStrike">
                          <a:effectLst/>
                          <a:latin typeface="+mn-lt"/>
                        </a:rPr>
                        <a:t>   24 918</a:t>
                      </a:r>
                      <a:endParaRPr lang="en-US" sz="2400" b="0" i="0" u="none" strike="noStrike">
                        <a:effectLst/>
                        <a:latin typeface="+mn-lt"/>
                      </a:endParaRPr>
                    </a:p>
                  </a:txBody>
                  <a:tcPr marL="9525" marR="9525" marT="9525" marB="0" anchor="ctr"/>
                </a:tc>
                <a:tc>
                  <a:txBody>
                    <a:bodyPr/>
                    <a:lstStyle/>
                    <a:p>
                      <a:pPr algn="r" fontAlgn="ctr"/>
                      <a:r>
                        <a:rPr lang="en-US" sz="2400" u="none" strike="noStrike">
                          <a:effectLst/>
                          <a:latin typeface="+mn-lt"/>
                        </a:rPr>
                        <a:t>   35 165</a:t>
                      </a:r>
                      <a:endParaRPr lang="en-US" sz="2400" b="0" i="0" u="none" strike="noStrike">
                        <a:effectLst/>
                        <a:latin typeface="+mn-lt"/>
                      </a:endParaRPr>
                    </a:p>
                  </a:txBody>
                  <a:tcPr marL="9525" marR="9525" marT="9525" marB="0" anchor="ctr"/>
                </a:tc>
                <a:tc>
                  <a:txBody>
                    <a:bodyPr/>
                    <a:lstStyle/>
                    <a:p>
                      <a:pPr algn="r" fontAlgn="ctr"/>
                      <a:r>
                        <a:rPr lang="en-US" sz="2400" u="none" strike="noStrike">
                          <a:effectLst/>
                          <a:latin typeface="+mn-lt"/>
                        </a:rPr>
                        <a:t>   59 792</a:t>
                      </a:r>
                      <a:endParaRPr lang="en-US" sz="2400" b="0" i="0" u="none" strike="noStrike">
                        <a:effectLst/>
                        <a:latin typeface="+mn-lt"/>
                      </a:endParaRPr>
                    </a:p>
                  </a:txBody>
                  <a:tcPr marL="9525" marR="9525" marT="9525" marB="0" anchor="ctr"/>
                </a:tc>
                <a:extLst>
                  <a:ext uri="{0D108BD9-81ED-4DB2-BD59-A6C34878D82A}">
                    <a16:rowId xmlns:a16="http://schemas.microsoft.com/office/drawing/2014/main" val="3466276868"/>
                  </a:ext>
                </a:extLst>
              </a:tr>
              <a:tr h="528824">
                <a:tc>
                  <a:txBody>
                    <a:bodyPr/>
                    <a:lstStyle/>
                    <a:p>
                      <a:pPr algn="l" fontAlgn="ctr"/>
                      <a:r>
                        <a:rPr lang="en-US" sz="2400" u="none" strike="noStrike" dirty="0">
                          <a:effectLst/>
                          <a:latin typeface="+mn-lt"/>
                        </a:rPr>
                        <a:t>TR31 (İzmir)</a:t>
                      </a:r>
                      <a:endParaRPr lang="en-US" sz="2400" b="1" i="0" u="none" strike="noStrike" dirty="0">
                        <a:solidFill>
                          <a:srgbClr val="000000"/>
                        </a:solidFill>
                        <a:effectLst/>
                        <a:latin typeface="+mn-lt"/>
                      </a:endParaRPr>
                    </a:p>
                  </a:txBody>
                  <a:tcPr marL="9525" marR="9525" marT="9525" marB="0" anchor="ctr"/>
                </a:tc>
                <a:tc>
                  <a:txBody>
                    <a:bodyPr/>
                    <a:lstStyle/>
                    <a:p>
                      <a:pPr algn="r" fontAlgn="ctr"/>
                      <a:endParaRPr lang="en-US" sz="2400" b="1" i="0" u="none" strike="noStrike" dirty="0">
                        <a:effectLst/>
                        <a:latin typeface="+mn-lt"/>
                      </a:endParaRPr>
                    </a:p>
                  </a:txBody>
                  <a:tcPr marL="9525" marR="9525" marT="9525" marB="0" anchor="ctr"/>
                </a:tc>
                <a:tc>
                  <a:txBody>
                    <a:bodyPr/>
                    <a:lstStyle/>
                    <a:p>
                      <a:pPr algn="r" fontAlgn="ctr"/>
                      <a:endParaRPr lang="en-US" sz="2400" b="1" i="0" u="none" strike="noStrike">
                        <a:effectLst/>
                        <a:latin typeface="+mn-lt"/>
                      </a:endParaRPr>
                    </a:p>
                  </a:txBody>
                  <a:tcPr marL="9525" marR="9525" marT="9525" marB="0" anchor="ctr"/>
                </a:tc>
                <a:tc>
                  <a:txBody>
                    <a:bodyPr/>
                    <a:lstStyle/>
                    <a:p>
                      <a:pPr algn="r" fontAlgn="ctr"/>
                      <a:endParaRPr lang="en-US" sz="2400" b="1" i="0" u="none" strike="noStrike">
                        <a:effectLst/>
                        <a:latin typeface="+mn-lt"/>
                      </a:endParaRPr>
                    </a:p>
                  </a:txBody>
                  <a:tcPr marL="9525" marR="9525" marT="9525" marB="0" anchor="ctr"/>
                </a:tc>
                <a:tc>
                  <a:txBody>
                    <a:bodyPr/>
                    <a:lstStyle/>
                    <a:p>
                      <a:pPr algn="r" fontAlgn="ctr"/>
                      <a:endParaRPr lang="en-US" sz="2400" b="1" i="0" u="none" strike="noStrike">
                        <a:effectLst/>
                        <a:latin typeface="+mn-lt"/>
                      </a:endParaRPr>
                    </a:p>
                  </a:txBody>
                  <a:tcPr marL="9525" marR="9525" marT="9525" marB="0" anchor="ctr"/>
                </a:tc>
                <a:tc>
                  <a:txBody>
                    <a:bodyPr/>
                    <a:lstStyle/>
                    <a:p>
                      <a:pPr algn="r" fontAlgn="ctr"/>
                      <a:endParaRPr lang="en-US" sz="2400" b="1" i="0" u="none" strike="noStrike" dirty="0">
                        <a:effectLst/>
                        <a:latin typeface="+mn-lt"/>
                      </a:endParaRPr>
                    </a:p>
                  </a:txBody>
                  <a:tcPr marL="9525" marR="9525" marT="9525" marB="0" anchor="ctr"/>
                </a:tc>
                <a:tc>
                  <a:txBody>
                    <a:bodyPr/>
                    <a:lstStyle/>
                    <a:p>
                      <a:pPr algn="r" fontAlgn="ctr"/>
                      <a:endParaRPr lang="en-US" sz="2400" b="1" i="0" u="none" strike="noStrike">
                        <a:effectLst/>
                        <a:latin typeface="+mn-lt"/>
                      </a:endParaRPr>
                    </a:p>
                  </a:txBody>
                  <a:tcPr marL="9525" marR="9525" marT="9525" marB="0" anchor="ctr"/>
                </a:tc>
                <a:extLst>
                  <a:ext uri="{0D108BD9-81ED-4DB2-BD59-A6C34878D82A}">
                    <a16:rowId xmlns:a16="http://schemas.microsoft.com/office/drawing/2014/main" val="3815228390"/>
                  </a:ext>
                </a:extLst>
              </a:tr>
              <a:tr h="411398">
                <a:tc>
                  <a:txBody>
                    <a:bodyPr/>
                    <a:lstStyle/>
                    <a:p>
                      <a:pPr algn="l" fontAlgn="ctr"/>
                      <a:r>
                        <a:rPr lang="en-US" sz="2400" u="none" strike="noStrike" dirty="0" err="1">
                          <a:effectLst/>
                          <a:latin typeface="+mn-lt"/>
                        </a:rPr>
                        <a:t>Yüzde</a:t>
                      </a:r>
                      <a:r>
                        <a:rPr lang="en-US" sz="2400" u="none" strike="noStrike" dirty="0">
                          <a:effectLst/>
                          <a:latin typeface="+mn-lt"/>
                        </a:rPr>
                        <a:t> (%)</a:t>
                      </a:r>
                      <a:endParaRPr lang="en-US" sz="2400" b="1" i="0" u="none" strike="noStrike" dirty="0">
                        <a:effectLst/>
                        <a:latin typeface="+mn-lt"/>
                      </a:endParaRPr>
                    </a:p>
                  </a:txBody>
                  <a:tcPr marL="171450" marR="9525" marT="9525" marB="0" anchor="ctr"/>
                </a:tc>
                <a:tc>
                  <a:txBody>
                    <a:bodyPr/>
                    <a:lstStyle/>
                    <a:p>
                      <a:pPr algn="r" fontAlgn="ctr"/>
                      <a:r>
                        <a:rPr lang="en-US" sz="2400" u="none" strike="noStrike" dirty="0">
                          <a:effectLst/>
                          <a:latin typeface="+mn-lt"/>
                        </a:rPr>
                        <a:t>100.0</a:t>
                      </a:r>
                      <a:endParaRPr lang="en-US" sz="2400" b="0" i="0" u="none" strike="noStrike" dirty="0">
                        <a:effectLst/>
                        <a:latin typeface="+mn-lt"/>
                      </a:endParaRPr>
                    </a:p>
                  </a:txBody>
                  <a:tcPr marL="9525" marR="9525" marT="9525" marB="0" anchor="ctr"/>
                </a:tc>
                <a:tc>
                  <a:txBody>
                    <a:bodyPr/>
                    <a:lstStyle/>
                    <a:p>
                      <a:pPr algn="r" fontAlgn="ctr"/>
                      <a:r>
                        <a:rPr lang="en-US" sz="2400" u="none" strike="noStrike">
                          <a:effectLst/>
                          <a:latin typeface="+mn-lt"/>
                        </a:rPr>
                        <a:t>6.5</a:t>
                      </a:r>
                      <a:endParaRPr lang="en-US" sz="2400" b="0" i="0" u="none" strike="noStrike">
                        <a:effectLst/>
                        <a:latin typeface="+mn-lt"/>
                      </a:endParaRPr>
                    </a:p>
                  </a:txBody>
                  <a:tcPr marL="9525" marR="9525" marT="9525" marB="0" anchor="ctr"/>
                </a:tc>
                <a:tc>
                  <a:txBody>
                    <a:bodyPr/>
                    <a:lstStyle/>
                    <a:p>
                      <a:pPr algn="r" fontAlgn="ctr"/>
                      <a:r>
                        <a:rPr lang="en-US" sz="2400" u="none" strike="noStrike">
                          <a:effectLst/>
                          <a:latin typeface="+mn-lt"/>
                        </a:rPr>
                        <a:t>10.9</a:t>
                      </a:r>
                      <a:endParaRPr lang="en-US" sz="2400" b="0" i="0" u="none" strike="noStrike">
                        <a:effectLst/>
                        <a:latin typeface="+mn-lt"/>
                      </a:endParaRPr>
                    </a:p>
                  </a:txBody>
                  <a:tcPr marL="9525" marR="9525" marT="9525" marB="0" anchor="ctr"/>
                </a:tc>
                <a:tc>
                  <a:txBody>
                    <a:bodyPr/>
                    <a:lstStyle/>
                    <a:p>
                      <a:pPr algn="r" fontAlgn="ctr"/>
                      <a:r>
                        <a:rPr lang="en-US" sz="2400" u="none" strike="noStrike">
                          <a:effectLst/>
                          <a:latin typeface="+mn-lt"/>
                        </a:rPr>
                        <a:t>15.7</a:t>
                      </a:r>
                      <a:endParaRPr lang="en-US" sz="2400" b="0" i="0" u="none" strike="noStrike">
                        <a:effectLst/>
                        <a:latin typeface="+mn-lt"/>
                      </a:endParaRPr>
                    </a:p>
                  </a:txBody>
                  <a:tcPr marL="9525" marR="9525" marT="9525" marB="0" anchor="ctr"/>
                </a:tc>
                <a:tc>
                  <a:txBody>
                    <a:bodyPr/>
                    <a:lstStyle/>
                    <a:p>
                      <a:pPr algn="r" fontAlgn="ctr"/>
                      <a:r>
                        <a:rPr lang="en-US" sz="2400" u="none" strike="noStrike" dirty="0">
                          <a:effectLst/>
                          <a:latin typeface="+mn-lt"/>
                        </a:rPr>
                        <a:t>22.6</a:t>
                      </a:r>
                      <a:endParaRPr lang="en-US" sz="2400" b="0" i="0" u="none" strike="noStrike" dirty="0">
                        <a:effectLst/>
                        <a:latin typeface="+mn-lt"/>
                      </a:endParaRPr>
                    </a:p>
                  </a:txBody>
                  <a:tcPr marL="9525" marR="9525" marT="9525" marB="0" anchor="ctr"/>
                </a:tc>
                <a:tc>
                  <a:txBody>
                    <a:bodyPr/>
                    <a:lstStyle/>
                    <a:p>
                      <a:pPr algn="r" fontAlgn="ctr"/>
                      <a:r>
                        <a:rPr lang="en-US" sz="2400" u="none" strike="noStrike">
                          <a:effectLst/>
                          <a:latin typeface="+mn-lt"/>
                        </a:rPr>
                        <a:t>44.4</a:t>
                      </a:r>
                      <a:endParaRPr lang="en-US" sz="2400" b="0" i="0" u="none" strike="noStrike">
                        <a:effectLst/>
                        <a:latin typeface="+mn-lt"/>
                      </a:endParaRPr>
                    </a:p>
                  </a:txBody>
                  <a:tcPr marL="9525" marR="9525" marT="9525" marB="0" anchor="ctr"/>
                </a:tc>
                <a:extLst>
                  <a:ext uri="{0D108BD9-81ED-4DB2-BD59-A6C34878D82A}">
                    <a16:rowId xmlns:a16="http://schemas.microsoft.com/office/drawing/2014/main" val="3188430160"/>
                  </a:ext>
                </a:extLst>
              </a:tr>
              <a:tr h="411398">
                <a:tc>
                  <a:txBody>
                    <a:bodyPr/>
                    <a:lstStyle/>
                    <a:p>
                      <a:pPr algn="l" fontAlgn="ctr"/>
                      <a:r>
                        <a:rPr lang="en-US" sz="2400" u="none" strike="noStrike" dirty="0" err="1">
                          <a:effectLst/>
                          <a:latin typeface="+mn-lt"/>
                        </a:rPr>
                        <a:t>Ortalama</a:t>
                      </a:r>
                      <a:r>
                        <a:rPr lang="en-US" sz="2400" u="none" strike="noStrike" dirty="0">
                          <a:effectLst/>
                          <a:latin typeface="+mn-lt"/>
                        </a:rPr>
                        <a:t>  TL</a:t>
                      </a:r>
                      <a:endParaRPr lang="en-US" sz="2400" b="1" i="0" u="none" strike="noStrike" dirty="0">
                        <a:effectLst/>
                        <a:latin typeface="+mn-lt"/>
                      </a:endParaRPr>
                    </a:p>
                  </a:txBody>
                  <a:tcPr marL="171450" marR="9525" marT="9525" marB="0" anchor="ctr"/>
                </a:tc>
                <a:tc>
                  <a:txBody>
                    <a:bodyPr/>
                    <a:lstStyle/>
                    <a:p>
                      <a:pPr algn="r" fontAlgn="ctr"/>
                      <a:r>
                        <a:rPr lang="en-US" sz="2400" u="none" strike="noStrike" dirty="0">
                          <a:effectLst/>
                          <a:latin typeface="+mn-lt"/>
                        </a:rPr>
                        <a:t>   32 639</a:t>
                      </a:r>
                      <a:endParaRPr lang="en-US" sz="2400" b="0" i="0" u="none" strike="noStrike" dirty="0">
                        <a:effectLst/>
                        <a:latin typeface="+mn-lt"/>
                      </a:endParaRPr>
                    </a:p>
                  </a:txBody>
                  <a:tcPr marL="9525" marR="9525" marT="9525" marB="0" anchor="ctr"/>
                </a:tc>
                <a:tc>
                  <a:txBody>
                    <a:bodyPr/>
                    <a:lstStyle/>
                    <a:p>
                      <a:pPr algn="r" fontAlgn="ctr"/>
                      <a:r>
                        <a:rPr lang="en-US" sz="2400" u="none" strike="noStrike">
                          <a:effectLst/>
                          <a:latin typeface="+mn-lt"/>
                        </a:rPr>
                        <a:t>   10 510</a:t>
                      </a:r>
                      <a:endParaRPr lang="en-US" sz="2400" b="0" i="0" u="none" strike="noStrike">
                        <a:effectLst/>
                        <a:latin typeface="+mn-lt"/>
                      </a:endParaRPr>
                    </a:p>
                  </a:txBody>
                  <a:tcPr marL="9525" marR="9525" marT="9525" marB="0" anchor="ctr"/>
                </a:tc>
                <a:tc>
                  <a:txBody>
                    <a:bodyPr/>
                    <a:lstStyle/>
                    <a:p>
                      <a:pPr algn="r" fontAlgn="ctr"/>
                      <a:r>
                        <a:rPr lang="en-US" sz="2400" u="none" strike="noStrike">
                          <a:effectLst/>
                          <a:latin typeface="+mn-lt"/>
                        </a:rPr>
                        <a:t>   17 872</a:t>
                      </a:r>
                      <a:endParaRPr lang="en-US" sz="2400" b="0" i="0" u="none" strike="noStrike">
                        <a:effectLst/>
                        <a:latin typeface="+mn-lt"/>
                      </a:endParaRPr>
                    </a:p>
                  </a:txBody>
                  <a:tcPr marL="9525" marR="9525" marT="9525" marB="0" anchor="ctr"/>
                </a:tc>
                <a:tc>
                  <a:txBody>
                    <a:bodyPr/>
                    <a:lstStyle/>
                    <a:p>
                      <a:pPr algn="r" fontAlgn="ctr"/>
                      <a:r>
                        <a:rPr lang="en-US" sz="2400" u="none" strike="noStrike">
                          <a:effectLst/>
                          <a:latin typeface="+mn-lt"/>
                        </a:rPr>
                        <a:t>   25 724</a:t>
                      </a:r>
                      <a:endParaRPr lang="en-US" sz="2400" b="0" i="0" u="none" strike="noStrike">
                        <a:effectLst/>
                        <a:latin typeface="+mn-lt"/>
                      </a:endParaRPr>
                    </a:p>
                  </a:txBody>
                  <a:tcPr marL="9525" marR="9525" marT="9525" marB="0" anchor="ctr"/>
                </a:tc>
                <a:tc>
                  <a:txBody>
                    <a:bodyPr/>
                    <a:lstStyle/>
                    <a:p>
                      <a:pPr algn="r" fontAlgn="ctr"/>
                      <a:r>
                        <a:rPr lang="en-US" sz="2400" u="none" strike="noStrike" dirty="0">
                          <a:effectLst/>
                          <a:latin typeface="+mn-lt"/>
                        </a:rPr>
                        <a:t>   36 669</a:t>
                      </a:r>
                      <a:endParaRPr lang="en-US" sz="2400" b="0" i="0" u="none" strike="noStrike" dirty="0">
                        <a:effectLst/>
                        <a:latin typeface="+mn-lt"/>
                      </a:endParaRPr>
                    </a:p>
                  </a:txBody>
                  <a:tcPr marL="9525" marR="9525" marT="9525" marB="0" anchor="ctr"/>
                </a:tc>
                <a:tc>
                  <a:txBody>
                    <a:bodyPr/>
                    <a:lstStyle/>
                    <a:p>
                      <a:pPr algn="r" fontAlgn="ctr"/>
                      <a:r>
                        <a:rPr lang="en-US" sz="2400" u="none" strike="noStrike">
                          <a:effectLst/>
                          <a:latin typeface="+mn-lt"/>
                        </a:rPr>
                        <a:t>   72 393</a:t>
                      </a:r>
                      <a:endParaRPr lang="en-US" sz="2400" b="0" i="0" u="none" strike="noStrike">
                        <a:effectLst/>
                        <a:latin typeface="+mn-lt"/>
                      </a:endParaRPr>
                    </a:p>
                  </a:txBody>
                  <a:tcPr marL="9525" marR="9525" marT="9525" marB="0" anchor="ctr"/>
                </a:tc>
                <a:extLst>
                  <a:ext uri="{0D108BD9-81ED-4DB2-BD59-A6C34878D82A}">
                    <a16:rowId xmlns:a16="http://schemas.microsoft.com/office/drawing/2014/main" val="992243055"/>
                  </a:ext>
                </a:extLst>
              </a:tr>
              <a:tr h="411398">
                <a:tc>
                  <a:txBody>
                    <a:bodyPr/>
                    <a:lstStyle/>
                    <a:p>
                      <a:pPr algn="l" fontAlgn="ctr"/>
                      <a:r>
                        <a:rPr lang="en-US" sz="2400" u="none" strike="noStrike" dirty="0" err="1">
                          <a:effectLst/>
                          <a:latin typeface="+mn-lt"/>
                        </a:rPr>
                        <a:t>Medyan</a:t>
                      </a:r>
                      <a:r>
                        <a:rPr lang="en-US" sz="2400" u="none" strike="noStrike" dirty="0">
                          <a:effectLst/>
                          <a:latin typeface="+mn-lt"/>
                        </a:rPr>
                        <a:t>  TL</a:t>
                      </a:r>
                      <a:endParaRPr lang="en-US" sz="2400" b="1" i="0" u="none" strike="noStrike" dirty="0">
                        <a:effectLst/>
                        <a:latin typeface="+mn-lt"/>
                      </a:endParaRPr>
                    </a:p>
                  </a:txBody>
                  <a:tcPr marL="171450" marR="9525" marT="9525" marB="0" anchor="ctr"/>
                </a:tc>
                <a:tc>
                  <a:txBody>
                    <a:bodyPr/>
                    <a:lstStyle/>
                    <a:p>
                      <a:pPr algn="r" fontAlgn="ctr"/>
                      <a:r>
                        <a:rPr lang="en-US" sz="2400" u="none" strike="noStrike" dirty="0">
                          <a:effectLst/>
                          <a:latin typeface="+mn-lt"/>
                        </a:rPr>
                        <a:t>   25 751</a:t>
                      </a:r>
                      <a:endParaRPr lang="en-US" sz="2400" b="0" i="0" u="none" strike="noStrike" dirty="0">
                        <a:effectLst/>
                        <a:latin typeface="+mn-lt"/>
                      </a:endParaRPr>
                    </a:p>
                  </a:txBody>
                  <a:tcPr marL="9525" marR="9525" marT="9525" marB="0" anchor="ctr"/>
                </a:tc>
                <a:tc>
                  <a:txBody>
                    <a:bodyPr/>
                    <a:lstStyle/>
                    <a:p>
                      <a:pPr algn="r" fontAlgn="ctr"/>
                      <a:r>
                        <a:rPr lang="en-US" sz="2400" u="none" strike="noStrike">
                          <a:effectLst/>
                          <a:latin typeface="+mn-lt"/>
                        </a:rPr>
                        <a:t>   11 150</a:t>
                      </a:r>
                      <a:endParaRPr lang="en-US" sz="2400" b="0" i="0" u="none" strike="noStrike">
                        <a:effectLst/>
                        <a:latin typeface="+mn-lt"/>
                      </a:endParaRPr>
                    </a:p>
                  </a:txBody>
                  <a:tcPr marL="9525" marR="9525" marT="9525" marB="0" anchor="ctr"/>
                </a:tc>
                <a:tc>
                  <a:txBody>
                    <a:bodyPr/>
                    <a:lstStyle/>
                    <a:p>
                      <a:pPr algn="r" fontAlgn="ctr"/>
                      <a:r>
                        <a:rPr lang="en-US" sz="2400" u="none" strike="noStrike">
                          <a:effectLst/>
                          <a:latin typeface="+mn-lt"/>
                        </a:rPr>
                        <a:t>   17 602</a:t>
                      </a:r>
                      <a:endParaRPr lang="en-US" sz="2400" b="0" i="0" u="none" strike="noStrike">
                        <a:effectLst/>
                        <a:latin typeface="+mn-lt"/>
                      </a:endParaRPr>
                    </a:p>
                  </a:txBody>
                  <a:tcPr marL="9525" marR="9525" marT="9525" marB="0" anchor="ctr"/>
                </a:tc>
                <a:tc>
                  <a:txBody>
                    <a:bodyPr/>
                    <a:lstStyle/>
                    <a:p>
                      <a:pPr algn="r" fontAlgn="ctr"/>
                      <a:r>
                        <a:rPr lang="en-US" sz="2400" u="none" strike="noStrike">
                          <a:effectLst/>
                          <a:latin typeface="+mn-lt"/>
                        </a:rPr>
                        <a:t>   25 751</a:t>
                      </a:r>
                      <a:endParaRPr lang="en-US" sz="2400" b="0" i="0" u="none" strike="noStrike">
                        <a:effectLst/>
                        <a:latin typeface="+mn-lt"/>
                      </a:endParaRPr>
                    </a:p>
                  </a:txBody>
                  <a:tcPr marL="9525" marR="9525" marT="9525" marB="0" anchor="ctr"/>
                </a:tc>
                <a:tc>
                  <a:txBody>
                    <a:bodyPr/>
                    <a:lstStyle/>
                    <a:p>
                      <a:pPr algn="r" fontAlgn="ctr"/>
                      <a:r>
                        <a:rPr lang="en-US" sz="2400" u="none" strike="noStrike" dirty="0">
                          <a:effectLst/>
                          <a:latin typeface="+mn-lt"/>
                        </a:rPr>
                        <a:t>   36 148</a:t>
                      </a:r>
                      <a:endParaRPr lang="en-US" sz="2400" b="0" i="0" u="none" strike="noStrike" dirty="0">
                        <a:effectLst/>
                        <a:latin typeface="+mn-lt"/>
                      </a:endParaRPr>
                    </a:p>
                  </a:txBody>
                  <a:tcPr marL="9525" marR="9525" marT="9525" marB="0" anchor="ctr"/>
                </a:tc>
                <a:tc>
                  <a:txBody>
                    <a:bodyPr/>
                    <a:lstStyle/>
                    <a:p>
                      <a:pPr algn="r" fontAlgn="ctr"/>
                      <a:r>
                        <a:rPr lang="en-US" sz="2400" u="none" strike="noStrike" dirty="0">
                          <a:effectLst/>
                          <a:latin typeface="+mn-lt"/>
                        </a:rPr>
                        <a:t>   62 946</a:t>
                      </a:r>
                      <a:endParaRPr lang="en-US" sz="2400" b="0" i="0" u="none" strike="noStrike" dirty="0">
                        <a:effectLst/>
                        <a:latin typeface="+mn-lt"/>
                      </a:endParaRPr>
                    </a:p>
                  </a:txBody>
                  <a:tcPr marL="9525" marR="9525" marT="9525" marB="0" anchor="ctr"/>
                </a:tc>
                <a:extLst>
                  <a:ext uri="{0D108BD9-81ED-4DB2-BD59-A6C34878D82A}">
                    <a16:rowId xmlns:a16="http://schemas.microsoft.com/office/drawing/2014/main" val="1702319101"/>
                  </a:ext>
                </a:extLst>
              </a:tr>
            </a:tbl>
          </a:graphicData>
        </a:graphic>
      </p:graphicFrame>
    </p:spTree>
    <p:extLst>
      <p:ext uri="{BB962C8B-B14F-4D97-AF65-F5344CB8AC3E}">
        <p14:creationId xmlns:p14="http://schemas.microsoft.com/office/powerpoint/2010/main" val="2223693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2771183"/>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55403" y="1935386"/>
            <a:ext cx="11490793" cy="584775"/>
          </a:xfrm>
          <a:prstGeom prst="rect">
            <a:avLst/>
          </a:prstGeom>
          <a:noFill/>
        </p:spPr>
        <p:txBody>
          <a:bodyPr wrap="square" rtlCol="0">
            <a:spAutoFit/>
          </a:bodyPr>
          <a:lstStyle/>
          <a:p>
            <a:pPr algn="ctr"/>
            <a:r>
              <a:rPr lang="en-US" sz="3200" b="1" dirty="0" err="1"/>
              <a:t>Hanehalkı</a:t>
            </a:r>
            <a:r>
              <a:rPr lang="en-US" sz="3200" b="1" dirty="0"/>
              <a:t> </a:t>
            </a:r>
            <a:r>
              <a:rPr lang="en-US" sz="3200" b="1" dirty="0" err="1"/>
              <a:t>Geliri</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2097C118-6D75-B548-9E22-78E83FC77792}"/>
              </a:ext>
            </a:extLst>
          </p:cNvPr>
          <p:cNvSpPr txBox="1"/>
          <p:nvPr/>
        </p:nvSpPr>
        <p:spPr>
          <a:xfrm>
            <a:off x="802208" y="3004702"/>
            <a:ext cx="11744305" cy="2785378"/>
          </a:xfrm>
          <a:prstGeom prst="rect">
            <a:avLst/>
          </a:prstGeom>
          <a:noFill/>
        </p:spPr>
        <p:txBody>
          <a:bodyPr wrap="none" rtlCol="0">
            <a:spAutoFit/>
          </a:bodyPr>
          <a:lstStyle/>
          <a:p>
            <a:r>
              <a:rPr lang="en-US" dirty="0"/>
              <a:t>TUİK </a:t>
            </a:r>
            <a:r>
              <a:rPr lang="en-US" dirty="0" err="1"/>
              <a:t>verisinin</a:t>
            </a:r>
            <a:r>
              <a:rPr lang="en-US" dirty="0"/>
              <a:t> </a:t>
            </a:r>
            <a:r>
              <a:rPr lang="en-US" dirty="0" err="1"/>
              <a:t>enflasyon</a:t>
            </a:r>
            <a:r>
              <a:rPr lang="en-US" dirty="0"/>
              <a:t> </a:t>
            </a:r>
            <a:r>
              <a:rPr lang="en-US" dirty="0" err="1"/>
              <a:t>ve</a:t>
            </a:r>
            <a:r>
              <a:rPr lang="en-US" dirty="0"/>
              <a:t> </a:t>
            </a:r>
            <a:r>
              <a:rPr lang="en-US" dirty="0" err="1"/>
              <a:t>hanehalkı</a:t>
            </a:r>
            <a:r>
              <a:rPr lang="en-US" dirty="0"/>
              <a:t> </a:t>
            </a:r>
            <a:r>
              <a:rPr lang="en-US" dirty="0" err="1"/>
              <a:t>geliri</a:t>
            </a:r>
            <a:r>
              <a:rPr lang="en-US" dirty="0"/>
              <a:t> </a:t>
            </a:r>
            <a:r>
              <a:rPr lang="en-US" dirty="0" err="1"/>
              <a:t>artış</a:t>
            </a:r>
            <a:r>
              <a:rPr lang="en-US" dirty="0"/>
              <a:t> </a:t>
            </a:r>
            <a:r>
              <a:rPr lang="en-US" dirty="0" err="1"/>
              <a:t>hızına</a:t>
            </a:r>
            <a:r>
              <a:rPr lang="en-US" dirty="0"/>
              <a:t> </a:t>
            </a:r>
            <a:r>
              <a:rPr lang="en-US" dirty="0" err="1"/>
              <a:t>göre</a:t>
            </a:r>
            <a:r>
              <a:rPr lang="en-US" dirty="0"/>
              <a:t> </a:t>
            </a:r>
            <a:r>
              <a:rPr lang="en-US" dirty="0" err="1"/>
              <a:t>düzenlenmesi</a:t>
            </a:r>
            <a:r>
              <a:rPr lang="en-US" dirty="0"/>
              <a:t> </a:t>
            </a:r>
            <a:r>
              <a:rPr lang="en-US" dirty="0" err="1"/>
              <a:t>gerekmektedir</a:t>
            </a:r>
            <a:r>
              <a:rPr lang="en-US" dirty="0"/>
              <a:t>.</a:t>
            </a:r>
          </a:p>
          <a:p>
            <a:endParaRPr lang="en-US" dirty="0"/>
          </a:p>
          <a:p>
            <a:r>
              <a:rPr lang="en-US" dirty="0"/>
              <a:t>2014 </a:t>
            </a:r>
            <a:r>
              <a:rPr lang="en-US" dirty="0" err="1"/>
              <a:t>değeri</a:t>
            </a:r>
            <a:r>
              <a:rPr lang="en-US" dirty="0"/>
              <a:t> </a:t>
            </a:r>
            <a:r>
              <a:rPr lang="en-US" dirty="0" err="1"/>
              <a:t>için</a:t>
            </a:r>
            <a:r>
              <a:rPr lang="en-US" dirty="0"/>
              <a:t> </a:t>
            </a:r>
            <a:r>
              <a:rPr lang="en-US" dirty="0" err="1"/>
              <a:t>enflasyon</a:t>
            </a:r>
            <a:r>
              <a:rPr lang="en-US" dirty="0"/>
              <a:t> </a:t>
            </a:r>
            <a:r>
              <a:rPr lang="en-US" dirty="0" err="1"/>
              <a:t>katsayısı</a:t>
            </a:r>
            <a:r>
              <a:rPr lang="en-US" dirty="0"/>
              <a:t> 1.16</a:t>
            </a:r>
          </a:p>
          <a:p>
            <a:endParaRPr lang="en-US" dirty="0"/>
          </a:p>
          <a:p>
            <a:r>
              <a:rPr lang="en-US" dirty="0" err="1"/>
              <a:t>Yıllık</a:t>
            </a:r>
            <a:r>
              <a:rPr lang="en-US" dirty="0"/>
              <a:t> </a:t>
            </a:r>
            <a:r>
              <a:rPr lang="en-US" dirty="0" err="1"/>
              <a:t>hanehalkı</a:t>
            </a:r>
            <a:r>
              <a:rPr lang="en-US" dirty="0"/>
              <a:t> </a:t>
            </a:r>
            <a:r>
              <a:rPr lang="en-US" dirty="0" err="1"/>
              <a:t>geliri</a:t>
            </a:r>
            <a:r>
              <a:rPr lang="en-US" dirty="0"/>
              <a:t> </a:t>
            </a:r>
            <a:r>
              <a:rPr lang="en-US" dirty="0" err="1"/>
              <a:t>büyüme</a:t>
            </a:r>
            <a:r>
              <a:rPr lang="en-US" dirty="0"/>
              <a:t> </a:t>
            </a:r>
            <a:r>
              <a:rPr lang="en-US" dirty="0" err="1"/>
              <a:t>tahmini</a:t>
            </a:r>
            <a:r>
              <a:rPr lang="en-US" dirty="0"/>
              <a:t> %3</a:t>
            </a:r>
          </a:p>
          <a:p>
            <a:endParaRPr lang="en-US" dirty="0"/>
          </a:p>
          <a:p>
            <a:endParaRPr lang="en-US" dirty="0"/>
          </a:p>
        </p:txBody>
      </p:sp>
    </p:spTree>
    <p:extLst>
      <p:ext uri="{BB962C8B-B14F-4D97-AF65-F5344CB8AC3E}">
        <p14:creationId xmlns:p14="http://schemas.microsoft.com/office/powerpoint/2010/main" val="4172015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55403" y="1935386"/>
            <a:ext cx="11490793" cy="584775"/>
          </a:xfrm>
          <a:prstGeom prst="rect">
            <a:avLst/>
          </a:prstGeom>
          <a:noFill/>
        </p:spPr>
        <p:txBody>
          <a:bodyPr wrap="square" rtlCol="0">
            <a:spAutoFit/>
          </a:bodyPr>
          <a:lstStyle/>
          <a:p>
            <a:pPr algn="ctr"/>
            <a:r>
              <a:rPr lang="en-US" sz="3200" b="1" dirty="0" err="1"/>
              <a:t>Hanehalkı</a:t>
            </a:r>
            <a:r>
              <a:rPr lang="en-US" sz="3200" b="1" dirty="0"/>
              <a:t> </a:t>
            </a:r>
            <a:r>
              <a:rPr lang="en-US" sz="3200" b="1" dirty="0" err="1"/>
              <a:t>için</a:t>
            </a:r>
            <a:r>
              <a:rPr lang="en-US" sz="3200" b="1" dirty="0"/>
              <a:t> </a:t>
            </a:r>
            <a:r>
              <a:rPr lang="en-US" sz="3200" b="1" dirty="0" err="1"/>
              <a:t>Ödeyebilirlik</a:t>
            </a:r>
            <a:r>
              <a:rPr lang="en-US" sz="3200" b="1" dirty="0"/>
              <a:t> </a:t>
            </a:r>
            <a:r>
              <a:rPr lang="en-US" sz="3200" b="1" dirty="0" err="1"/>
              <a:t>Eşik</a:t>
            </a:r>
            <a:r>
              <a:rPr lang="en-US" sz="3200" b="1" dirty="0"/>
              <a:t> </a:t>
            </a:r>
            <a:r>
              <a:rPr lang="en-US" sz="3200" b="1" dirty="0" err="1"/>
              <a:t>Değeri</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2097C118-6D75-B548-9E22-78E83FC77792}"/>
              </a:ext>
            </a:extLst>
          </p:cNvPr>
          <p:cNvSpPr txBox="1"/>
          <p:nvPr/>
        </p:nvSpPr>
        <p:spPr>
          <a:xfrm>
            <a:off x="928192" y="2769303"/>
            <a:ext cx="10873208" cy="2246769"/>
          </a:xfrm>
          <a:prstGeom prst="rect">
            <a:avLst/>
          </a:prstGeom>
          <a:noFill/>
        </p:spPr>
        <p:txBody>
          <a:bodyPr wrap="square" rtlCol="0">
            <a:spAutoFit/>
          </a:bodyPr>
          <a:lstStyle/>
          <a:p>
            <a:r>
              <a:rPr lang="tr-TR" sz="2800" dirty="0" err="1"/>
              <a:t>Ödeyebilirlik</a:t>
            </a:r>
            <a:r>
              <a:rPr lang="tr-TR" sz="2800" dirty="0"/>
              <a:t>: </a:t>
            </a:r>
          </a:p>
          <a:p>
            <a:r>
              <a:rPr lang="tr-TR" sz="2800" dirty="0"/>
              <a:t>Birleşmiş Milletler Kalkınma Programı kriteri: haneler gelirlerinin %3’ünü su hizmetlerine tahsis edebilirler</a:t>
            </a:r>
          </a:p>
          <a:p>
            <a:endParaRPr lang="tr-TR" sz="2800" dirty="0"/>
          </a:p>
          <a:p>
            <a:r>
              <a:rPr lang="tr-TR" sz="2800" dirty="0"/>
              <a:t>AB Projelerinde %2.5</a:t>
            </a:r>
            <a:endParaRPr lang="en-US" sz="2800" dirty="0"/>
          </a:p>
        </p:txBody>
      </p:sp>
      <p:graphicFrame>
        <p:nvGraphicFramePr>
          <p:cNvPr id="8" name="Table 7">
            <a:extLst>
              <a:ext uri="{FF2B5EF4-FFF2-40B4-BE49-F238E27FC236}">
                <a16:creationId xmlns:a16="http://schemas.microsoft.com/office/drawing/2014/main" id="{6C4DB70C-2A7B-4142-8B4C-F594CB6F7B21}"/>
              </a:ext>
            </a:extLst>
          </p:cNvPr>
          <p:cNvGraphicFramePr>
            <a:graphicFrameLocks noGrp="1"/>
          </p:cNvGraphicFramePr>
          <p:nvPr>
            <p:extLst>
              <p:ext uri="{D42A27DB-BD31-4B8C-83A1-F6EECF244321}">
                <p14:modId xmlns:p14="http://schemas.microsoft.com/office/powerpoint/2010/main" val="2045228029"/>
              </p:ext>
            </p:extLst>
          </p:nvPr>
        </p:nvGraphicFramePr>
        <p:xfrm>
          <a:off x="784174" y="5171001"/>
          <a:ext cx="11702609" cy="2909389"/>
        </p:xfrm>
        <a:graphic>
          <a:graphicData uri="http://schemas.openxmlformats.org/drawingml/2006/table">
            <a:tbl>
              <a:tblPr firstRow="1" firstCol="1" bandRow="1">
                <a:tableStyleId>{5C22544A-7EE6-4342-B048-85BDC9FD1C3A}</a:tableStyleId>
              </a:tblPr>
              <a:tblGrid>
                <a:gridCol w="2459621">
                  <a:extLst>
                    <a:ext uri="{9D8B030D-6E8A-4147-A177-3AD203B41FA5}">
                      <a16:colId xmlns:a16="http://schemas.microsoft.com/office/drawing/2014/main" val="2935658974"/>
                    </a:ext>
                  </a:extLst>
                </a:gridCol>
                <a:gridCol w="1897578">
                  <a:extLst>
                    <a:ext uri="{9D8B030D-6E8A-4147-A177-3AD203B41FA5}">
                      <a16:colId xmlns:a16="http://schemas.microsoft.com/office/drawing/2014/main" val="2835004288"/>
                    </a:ext>
                  </a:extLst>
                </a:gridCol>
                <a:gridCol w="1706212">
                  <a:extLst>
                    <a:ext uri="{9D8B030D-6E8A-4147-A177-3AD203B41FA5}">
                      <a16:colId xmlns:a16="http://schemas.microsoft.com/office/drawing/2014/main" val="3713795980"/>
                    </a:ext>
                  </a:extLst>
                </a:gridCol>
                <a:gridCol w="2466313">
                  <a:extLst>
                    <a:ext uri="{9D8B030D-6E8A-4147-A177-3AD203B41FA5}">
                      <a16:colId xmlns:a16="http://schemas.microsoft.com/office/drawing/2014/main" val="2753254255"/>
                    </a:ext>
                  </a:extLst>
                </a:gridCol>
                <a:gridCol w="1517525">
                  <a:extLst>
                    <a:ext uri="{9D8B030D-6E8A-4147-A177-3AD203B41FA5}">
                      <a16:colId xmlns:a16="http://schemas.microsoft.com/office/drawing/2014/main" val="3937380310"/>
                    </a:ext>
                  </a:extLst>
                </a:gridCol>
                <a:gridCol w="1655360">
                  <a:extLst>
                    <a:ext uri="{9D8B030D-6E8A-4147-A177-3AD203B41FA5}">
                      <a16:colId xmlns:a16="http://schemas.microsoft.com/office/drawing/2014/main" val="1220283808"/>
                    </a:ext>
                  </a:extLst>
                </a:gridCol>
              </a:tblGrid>
              <a:tr h="1755636">
                <a:tc>
                  <a:txBody>
                    <a:bodyPr/>
                    <a:lstStyle/>
                    <a:p>
                      <a:pPr marL="0" marR="0" algn="ctr">
                        <a:lnSpc>
                          <a:spcPct val="150000"/>
                        </a:lnSpc>
                        <a:spcBef>
                          <a:spcPts val="0"/>
                        </a:spcBef>
                        <a:spcAft>
                          <a:spcPts val="0"/>
                        </a:spcAft>
                      </a:pPr>
                      <a:r>
                        <a:rPr lang="en-US" sz="2400" dirty="0">
                          <a:effectLst/>
                        </a:rPr>
                        <a:t>İL GRUBU</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err="1">
                          <a:effectLst/>
                        </a:rPr>
                        <a:t>Yıllık</a:t>
                      </a:r>
                      <a:r>
                        <a:rPr lang="en-US" sz="2400" dirty="0">
                          <a:effectLst/>
                        </a:rPr>
                        <a:t> </a:t>
                      </a:r>
                      <a:r>
                        <a:rPr lang="en-US" sz="2400" dirty="0" err="1">
                          <a:effectLst/>
                        </a:rPr>
                        <a:t>Hane</a:t>
                      </a:r>
                      <a:r>
                        <a:rPr lang="en-US" sz="2400" dirty="0">
                          <a:effectLst/>
                        </a:rPr>
                        <a:t> </a:t>
                      </a:r>
                      <a:r>
                        <a:rPr lang="en-US" sz="2400" dirty="0" err="1">
                          <a:effectLst/>
                        </a:rPr>
                        <a:t>Geliri</a:t>
                      </a:r>
                      <a:r>
                        <a:rPr lang="en-US" sz="2400" dirty="0">
                          <a:effectLst/>
                        </a:rPr>
                        <a:t> (2014) - TL</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err="1">
                          <a:effectLst/>
                        </a:rPr>
                        <a:t>Yıllık</a:t>
                      </a:r>
                      <a:r>
                        <a:rPr lang="en-US" sz="2400" dirty="0">
                          <a:effectLst/>
                        </a:rPr>
                        <a:t> </a:t>
                      </a:r>
                      <a:r>
                        <a:rPr lang="en-US" sz="2400" dirty="0" err="1">
                          <a:effectLst/>
                        </a:rPr>
                        <a:t>Hane</a:t>
                      </a:r>
                      <a:r>
                        <a:rPr lang="en-US" sz="2400" dirty="0">
                          <a:effectLst/>
                        </a:rPr>
                        <a:t> </a:t>
                      </a:r>
                      <a:r>
                        <a:rPr lang="en-US" sz="2400" dirty="0" err="1">
                          <a:effectLst/>
                        </a:rPr>
                        <a:t>Geliri</a:t>
                      </a:r>
                      <a:r>
                        <a:rPr lang="en-US" sz="2400" dirty="0">
                          <a:effectLst/>
                        </a:rPr>
                        <a:t> (2017) - TL</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err="1">
                          <a:effectLst/>
                        </a:rPr>
                        <a:t>Gelirin</a:t>
                      </a:r>
                      <a:r>
                        <a:rPr lang="en-US" sz="2400" dirty="0">
                          <a:effectLst/>
                        </a:rPr>
                        <a:t> %3’ü – </a:t>
                      </a:r>
                      <a:r>
                        <a:rPr lang="en-US" sz="2400" dirty="0" err="1">
                          <a:effectLst/>
                        </a:rPr>
                        <a:t>Yılda</a:t>
                      </a:r>
                      <a:r>
                        <a:rPr lang="en-US" sz="2400" dirty="0">
                          <a:effectLst/>
                        </a:rPr>
                        <a:t> </a:t>
                      </a:r>
                      <a:r>
                        <a:rPr lang="en-US" sz="2400" dirty="0" err="1">
                          <a:effectLst/>
                        </a:rPr>
                        <a:t>suya</a:t>
                      </a:r>
                      <a:r>
                        <a:rPr lang="en-US" sz="2400" dirty="0">
                          <a:effectLst/>
                        </a:rPr>
                        <a:t> </a:t>
                      </a:r>
                      <a:r>
                        <a:rPr lang="en-US" sz="2400" dirty="0" err="1">
                          <a:effectLst/>
                        </a:rPr>
                        <a:t>ayrılabilecek</a:t>
                      </a:r>
                      <a:r>
                        <a:rPr lang="en-US" sz="2400" dirty="0">
                          <a:effectLst/>
                        </a:rPr>
                        <a:t> </a:t>
                      </a:r>
                      <a:r>
                        <a:rPr lang="en-US" sz="2400" dirty="0" err="1">
                          <a:effectLst/>
                        </a:rPr>
                        <a:t>azami</a:t>
                      </a:r>
                      <a:r>
                        <a:rPr lang="en-US" sz="2400" dirty="0">
                          <a:effectLst/>
                        </a:rPr>
                        <a:t> </a:t>
                      </a:r>
                      <a:r>
                        <a:rPr lang="en-US" sz="2400" dirty="0" err="1">
                          <a:effectLst/>
                        </a:rPr>
                        <a:t>bütçe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rPr>
                        <a:t>4 </a:t>
                      </a:r>
                      <a:r>
                        <a:rPr lang="en-US" sz="2400" dirty="0" err="1">
                          <a:effectLst/>
                        </a:rPr>
                        <a:t>kişilik</a:t>
                      </a:r>
                      <a:r>
                        <a:rPr lang="en-US" sz="2400" dirty="0">
                          <a:effectLst/>
                        </a:rPr>
                        <a:t> </a:t>
                      </a:r>
                      <a:r>
                        <a:rPr lang="en-US" sz="2400" dirty="0" err="1">
                          <a:effectLst/>
                        </a:rPr>
                        <a:t>Hane</a:t>
                      </a:r>
                      <a:r>
                        <a:rPr lang="en-US" sz="2400" dirty="0">
                          <a:effectLst/>
                        </a:rPr>
                        <a:t> </a:t>
                      </a:r>
                      <a:r>
                        <a:rPr lang="en-US" sz="2400" dirty="0" err="1">
                          <a:effectLst/>
                        </a:rPr>
                        <a:t>Su</a:t>
                      </a:r>
                      <a:r>
                        <a:rPr lang="en-US" sz="2400" dirty="0">
                          <a:effectLst/>
                        </a:rPr>
                        <a:t> </a:t>
                      </a:r>
                      <a:r>
                        <a:rPr lang="en-US" sz="2400" dirty="0" err="1">
                          <a:effectLst/>
                        </a:rPr>
                        <a:t>Tüketimi</a:t>
                      </a:r>
                      <a:r>
                        <a:rPr lang="en-US" sz="2400" dirty="0">
                          <a:effectLst/>
                        </a:rPr>
                        <a:t> (m3)</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err="1">
                          <a:effectLst/>
                        </a:rPr>
                        <a:t>Azami</a:t>
                      </a:r>
                      <a:r>
                        <a:rPr lang="en-US" sz="2400" dirty="0">
                          <a:effectLst/>
                        </a:rPr>
                        <a:t> </a:t>
                      </a:r>
                      <a:r>
                        <a:rPr lang="en-US" sz="2400" dirty="0" err="1">
                          <a:effectLst/>
                        </a:rPr>
                        <a:t>Ödenebilir</a:t>
                      </a:r>
                      <a:r>
                        <a:rPr lang="en-US" sz="2400" dirty="0">
                          <a:effectLst/>
                        </a:rPr>
                        <a:t> </a:t>
                      </a:r>
                      <a:r>
                        <a:rPr lang="en-US" sz="2400" dirty="0" err="1">
                          <a:effectLst/>
                        </a:rPr>
                        <a:t>Tarife</a:t>
                      </a:r>
                      <a:r>
                        <a:rPr lang="en-US" sz="2400" dirty="0">
                          <a:effectLst/>
                        </a:rPr>
                        <a:t> (KDV </a:t>
                      </a:r>
                      <a:r>
                        <a:rPr lang="en-US" sz="2400" dirty="0" err="1">
                          <a:effectLst/>
                        </a:rPr>
                        <a:t>hariç</a:t>
                      </a:r>
                      <a:r>
                        <a:rPr lang="en-US" sz="2400" dirty="0">
                          <a:effectLst/>
                        </a:rPr>
                        <a:t>) TL/m3</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773350"/>
                  </a:ext>
                </a:extLst>
              </a:tr>
              <a:tr h="1080589">
                <a:tc>
                  <a:txBody>
                    <a:bodyPr/>
                    <a:lstStyle/>
                    <a:p>
                      <a:pPr marL="0" marR="0" indent="255270" algn="ctr">
                        <a:lnSpc>
                          <a:spcPct val="100000"/>
                        </a:lnSpc>
                        <a:spcBef>
                          <a:spcPts val="0"/>
                        </a:spcBef>
                        <a:spcAft>
                          <a:spcPts val="0"/>
                        </a:spcAft>
                      </a:pPr>
                      <a:r>
                        <a:rPr lang="en-US" sz="2400" dirty="0">
                          <a:effectLst/>
                        </a:rPr>
                        <a:t>TR31 (İzmir) </a:t>
                      </a:r>
                      <a:r>
                        <a:rPr lang="en-US" sz="2400" dirty="0" err="1">
                          <a:effectLst/>
                        </a:rPr>
                        <a:t>Medyan</a:t>
                      </a:r>
                      <a:r>
                        <a:rPr lang="en-US" sz="2400" dirty="0">
                          <a:effectLst/>
                        </a:rPr>
                        <a:t> - (TL)</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2400">
                          <a:effectLst/>
                        </a:rPr>
                        <a:t>25.724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2400">
                          <a:effectLst/>
                        </a:rPr>
                        <a:t>37.187</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2400" dirty="0">
                          <a:effectLst/>
                        </a:rPr>
                        <a:t>1.115</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2400" dirty="0">
                          <a:effectLst/>
                        </a:rPr>
                        <a:t>146</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2400" dirty="0">
                          <a:effectLst/>
                        </a:rPr>
                        <a:t>7.08</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1146694"/>
                  </a:ext>
                </a:extLst>
              </a:tr>
            </a:tbl>
          </a:graphicData>
        </a:graphic>
      </p:graphicFrame>
    </p:spTree>
    <p:extLst>
      <p:ext uri="{BB962C8B-B14F-4D97-AF65-F5344CB8AC3E}">
        <p14:creationId xmlns:p14="http://schemas.microsoft.com/office/powerpoint/2010/main" val="3127657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55403" y="1935386"/>
            <a:ext cx="11490793" cy="584775"/>
          </a:xfrm>
          <a:prstGeom prst="rect">
            <a:avLst/>
          </a:prstGeom>
          <a:noFill/>
        </p:spPr>
        <p:txBody>
          <a:bodyPr wrap="square" rtlCol="0">
            <a:spAutoFit/>
          </a:bodyPr>
          <a:lstStyle/>
          <a:p>
            <a:pPr algn="ctr"/>
            <a:r>
              <a:rPr lang="en-US" sz="3200" b="1" dirty="0" err="1"/>
              <a:t>Ödeyebilirlik</a:t>
            </a:r>
            <a:r>
              <a:rPr lang="en-US" sz="3200" b="1" dirty="0"/>
              <a:t> </a:t>
            </a:r>
            <a:r>
              <a:rPr lang="en-US" sz="3200" b="1" dirty="0" err="1"/>
              <a:t>Analizi</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DAE40DB2-E189-974A-BBB1-F255C5B9F09F}"/>
              </a:ext>
            </a:extLst>
          </p:cNvPr>
          <p:cNvSpPr txBox="1"/>
          <p:nvPr/>
        </p:nvSpPr>
        <p:spPr>
          <a:xfrm>
            <a:off x="1009556" y="3154957"/>
            <a:ext cx="9724568" cy="2246769"/>
          </a:xfrm>
          <a:prstGeom prst="rect">
            <a:avLst/>
          </a:prstGeom>
          <a:noFill/>
        </p:spPr>
        <p:txBody>
          <a:bodyPr wrap="square" rtlCol="0">
            <a:spAutoFit/>
          </a:bodyPr>
          <a:lstStyle/>
          <a:p>
            <a:r>
              <a:rPr lang="en-US" sz="2800" dirty="0"/>
              <a:t>Sanayi </a:t>
            </a:r>
            <a:r>
              <a:rPr lang="en-US" sz="2800" dirty="0" err="1"/>
              <a:t>ve</a:t>
            </a:r>
            <a:r>
              <a:rPr lang="en-US" sz="2800" dirty="0"/>
              <a:t> </a:t>
            </a:r>
            <a:r>
              <a:rPr lang="en-US" sz="2800" dirty="0" err="1"/>
              <a:t>tarımda</a:t>
            </a:r>
            <a:r>
              <a:rPr lang="en-US" sz="2800" dirty="0"/>
              <a:t> </a:t>
            </a:r>
            <a:r>
              <a:rPr lang="en-US" sz="2800" dirty="0" err="1"/>
              <a:t>ödeyebilirlik</a:t>
            </a:r>
            <a:r>
              <a:rPr lang="en-US" sz="2800" dirty="0"/>
              <a:t> ?</a:t>
            </a:r>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515101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55403" y="1935386"/>
            <a:ext cx="11490793" cy="584775"/>
          </a:xfrm>
          <a:prstGeom prst="rect">
            <a:avLst/>
          </a:prstGeom>
          <a:noFill/>
        </p:spPr>
        <p:txBody>
          <a:bodyPr wrap="square" rtlCol="0">
            <a:spAutoFit/>
          </a:bodyPr>
          <a:lstStyle/>
          <a:p>
            <a:pPr algn="ctr"/>
            <a:r>
              <a:rPr lang="en-US" sz="3200" b="1" dirty="0" err="1"/>
              <a:t>Katma</a:t>
            </a:r>
            <a:r>
              <a:rPr lang="en-US" sz="3200" b="1" dirty="0"/>
              <a:t> </a:t>
            </a:r>
            <a:r>
              <a:rPr lang="en-US" sz="3200" b="1" dirty="0" err="1"/>
              <a:t>Değer</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CF76EDBF-B62C-334D-AF56-14D681EFEF98}"/>
              </a:ext>
            </a:extLst>
          </p:cNvPr>
          <p:cNvSpPr txBox="1"/>
          <p:nvPr/>
        </p:nvSpPr>
        <p:spPr>
          <a:xfrm>
            <a:off x="655403" y="2914523"/>
            <a:ext cx="11218005" cy="954107"/>
          </a:xfrm>
          <a:prstGeom prst="rect">
            <a:avLst/>
          </a:prstGeom>
          <a:noFill/>
        </p:spPr>
        <p:txBody>
          <a:bodyPr wrap="square" rtlCol="0">
            <a:spAutoFit/>
          </a:bodyPr>
          <a:lstStyle/>
          <a:p>
            <a:pPr algn="ctr"/>
            <a:r>
              <a:rPr lang="tr-TR" sz="2800" dirty="0"/>
              <a:t>Katma Değer = Ürünün piyasa değeri – vergiler - üretimde kullanılan her türlü hammadde ve işçilik</a:t>
            </a:r>
          </a:p>
        </p:txBody>
      </p:sp>
      <p:sp>
        <p:nvSpPr>
          <p:cNvPr id="8" name="TextBox 7">
            <a:extLst>
              <a:ext uri="{FF2B5EF4-FFF2-40B4-BE49-F238E27FC236}">
                <a16:creationId xmlns:a16="http://schemas.microsoft.com/office/drawing/2014/main" id="{9E4A3F0C-E5B9-0640-BEA8-5A329E1F776A}"/>
              </a:ext>
            </a:extLst>
          </p:cNvPr>
          <p:cNvSpPr txBox="1"/>
          <p:nvPr/>
        </p:nvSpPr>
        <p:spPr>
          <a:xfrm>
            <a:off x="1001151" y="4026921"/>
            <a:ext cx="3122906" cy="477054"/>
          </a:xfrm>
          <a:prstGeom prst="rect">
            <a:avLst/>
          </a:prstGeom>
          <a:noFill/>
        </p:spPr>
        <p:txBody>
          <a:bodyPr wrap="none" rtlCol="0">
            <a:spAutoFit/>
          </a:bodyPr>
          <a:lstStyle/>
          <a:p>
            <a:r>
              <a:rPr lang="en-US" b="1" u="sng" dirty="0" err="1"/>
              <a:t>Sanayide</a:t>
            </a:r>
            <a:r>
              <a:rPr lang="en-US" b="1" u="sng" dirty="0"/>
              <a:t> </a:t>
            </a:r>
            <a:r>
              <a:rPr lang="en-US" b="1" u="sng" dirty="0" err="1"/>
              <a:t>katma</a:t>
            </a:r>
            <a:r>
              <a:rPr lang="en-US" b="1" u="sng" dirty="0"/>
              <a:t> </a:t>
            </a:r>
            <a:r>
              <a:rPr lang="en-US" b="1" u="sng" dirty="0" err="1"/>
              <a:t>değer</a:t>
            </a:r>
            <a:endParaRPr lang="en-US" b="1" u="sng" dirty="0"/>
          </a:p>
        </p:txBody>
      </p:sp>
      <p:graphicFrame>
        <p:nvGraphicFramePr>
          <p:cNvPr id="11" name="Table 10">
            <a:extLst>
              <a:ext uri="{FF2B5EF4-FFF2-40B4-BE49-F238E27FC236}">
                <a16:creationId xmlns:a16="http://schemas.microsoft.com/office/drawing/2014/main" id="{35FA419A-475E-0B46-8132-BB22CCBF5D8C}"/>
              </a:ext>
            </a:extLst>
          </p:cNvPr>
          <p:cNvGraphicFramePr>
            <a:graphicFrameLocks noGrp="1"/>
          </p:cNvGraphicFramePr>
          <p:nvPr>
            <p:extLst>
              <p:ext uri="{D42A27DB-BD31-4B8C-83A1-F6EECF244321}">
                <p14:modId xmlns:p14="http://schemas.microsoft.com/office/powerpoint/2010/main" val="2761700621"/>
              </p:ext>
            </p:extLst>
          </p:nvPr>
        </p:nvGraphicFramePr>
        <p:xfrm>
          <a:off x="915236" y="4652814"/>
          <a:ext cx="11558591" cy="4207174"/>
        </p:xfrm>
        <a:graphic>
          <a:graphicData uri="http://schemas.openxmlformats.org/drawingml/2006/table">
            <a:tbl>
              <a:tblPr firstRow="1" firstCol="1" bandRow="1">
                <a:tableStyleId>{5C22544A-7EE6-4342-B048-85BDC9FD1C3A}</a:tableStyleId>
              </a:tblPr>
              <a:tblGrid>
                <a:gridCol w="1056147">
                  <a:extLst>
                    <a:ext uri="{9D8B030D-6E8A-4147-A177-3AD203B41FA5}">
                      <a16:colId xmlns:a16="http://schemas.microsoft.com/office/drawing/2014/main" val="3674338854"/>
                    </a:ext>
                  </a:extLst>
                </a:gridCol>
                <a:gridCol w="3493495">
                  <a:extLst>
                    <a:ext uri="{9D8B030D-6E8A-4147-A177-3AD203B41FA5}">
                      <a16:colId xmlns:a16="http://schemas.microsoft.com/office/drawing/2014/main" val="3173061145"/>
                    </a:ext>
                  </a:extLst>
                </a:gridCol>
                <a:gridCol w="2376264">
                  <a:extLst>
                    <a:ext uri="{9D8B030D-6E8A-4147-A177-3AD203B41FA5}">
                      <a16:colId xmlns:a16="http://schemas.microsoft.com/office/drawing/2014/main" val="3212813565"/>
                    </a:ext>
                  </a:extLst>
                </a:gridCol>
                <a:gridCol w="2158137">
                  <a:extLst>
                    <a:ext uri="{9D8B030D-6E8A-4147-A177-3AD203B41FA5}">
                      <a16:colId xmlns:a16="http://schemas.microsoft.com/office/drawing/2014/main" val="1337963949"/>
                    </a:ext>
                  </a:extLst>
                </a:gridCol>
                <a:gridCol w="2474548">
                  <a:extLst>
                    <a:ext uri="{9D8B030D-6E8A-4147-A177-3AD203B41FA5}">
                      <a16:colId xmlns:a16="http://schemas.microsoft.com/office/drawing/2014/main" val="4066290463"/>
                    </a:ext>
                  </a:extLst>
                </a:gridCol>
              </a:tblGrid>
              <a:tr h="2592288">
                <a:tc>
                  <a:txBody>
                    <a:bodyPr/>
                    <a:lstStyle/>
                    <a:p>
                      <a:pPr marL="0" marR="0" algn="ctr">
                        <a:lnSpc>
                          <a:spcPct val="100000"/>
                        </a:lnSpc>
                        <a:spcBef>
                          <a:spcPts val="0"/>
                        </a:spcBef>
                        <a:spcAft>
                          <a:spcPts val="0"/>
                        </a:spcAft>
                      </a:pPr>
                      <a:r>
                        <a:rPr lang="tr-TR" sz="2400" dirty="0">
                          <a:effectLst/>
                        </a:rPr>
                        <a:t>NACE Kodu</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tr-TR" sz="2400" dirty="0">
                          <a:effectLst/>
                        </a:rPr>
                        <a:t>NACE Tanımı</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tr-TR" sz="2400" dirty="0">
                          <a:effectLst/>
                        </a:rPr>
                        <a:t>Yıllık Su Kullanımı (m</a:t>
                      </a:r>
                      <a:r>
                        <a:rPr lang="tr-TR" sz="2400" baseline="30000" dirty="0">
                          <a:effectLst/>
                        </a:rPr>
                        <a:t>3</a:t>
                      </a:r>
                      <a:r>
                        <a:rPr lang="tr-TR" sz="2400" dirty="0">
                          <a:effectLst/>
                        </a:rPr>
                        <a:t>/yıl)</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tr-TR" sz="2400" dirty="0">
                          <a:effectLst/>
                        </a:rPr>
                        <a:t>Suyun Meydana Getirdiği Katma Değer (TL/m3) – 2016 *</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tr-TR" sz="2400" dirty="0">
                          <a:effectLst/>
                        </a:rPr>
                        <a:t>Sanayide Su Kullanımının Meydana Getirdiği Katma Değer (TL/yıl) – 2016</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888738375"/>
                  </a:ext>
                </a:extLst>
              </a:tr>
              <a:tr h="509713">
                <a:tc>
                  <a:txBody>
                    <a:bodyPr/>
                    <a:lstStyle/>
                    <a:p>
                      <a:pPr marL="0" marR="0" algn="ctr">
                        <a:lnSpc>
                          <a:spcPct val="150000"/>
                        </a:lnSpc>
                        <a:spcBef>
                          <a:spcPts val="0"/>
                        </a:spcBef>
                        <a:spcAft>
                          <a:spcPts val="0"/>
                        </a:spcAft>
                      </a:pPr>
                      <a:r>
                        <a:rPr lang="tr-TR" sz="2400">
                          <a:effectLst/>
                        </a:rPr>
                        <a:t>-</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OSB’ler</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3.587.440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60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215.246.379</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438122318"/>
                  </a:ext>
                </a:extLst>
              </a:tr>
              <a:tr h="509713">
                <a:tc>
                  <a:txBody>
                    <a:bodyPr/>
                    <a:lstStyle/>
                    <a:p>
                      <a:pPr marL="0" marR="0" algn="ctr">
                        <a:lnSpc>
                          <a:spcPct val="150000"/>
                        </a:lnSpc>
                        <a:spcBef>
                          <a:spcPts val="0"/>
                        </a:spcBef>
                        <a:spcAft>
                          <a:spcPts val="0"/>
                        </a:spcAft>
                      </a:pPr>
                      <a:r>
                        <a:rPr lang="tr-TR" sz="2400">
                          <a:effectLst/>
                        </a:rPr>
                        <a:t>10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Gıda Ürünleri İmalatı</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13.534.319</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122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1.651.186.935</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80073710"/>
                  </a:ext>
                </a:extLst>
              </a:tr>
              <a:tr h="595460">
                <a:tc>
                  <a:txBody>
                    <a:bodyPr/>
                    <a:lstStyle/>
                    <a:p>
                      <a:pPr marL="0" marR="0" algn="ctr">
                        <a:lnSpc>
                          <a:spcPct val="150000"/>
                        </a:lnSpc>
                        <a:spcBef>
                          <a:spcPts val="0"/>
                        </a:spcBef>
                        <a:spcAft>
                          <a:spcPts val="0"/>
                        </a:spcAft>
                      </a:pPr>
                      <a:r>
                        <a:rPr lang="tr-TR" sz="2400">
                          <a:effectLst/>
                        </a:rPr>
                        <a:t>12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Tütün ürünleri imalatı</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299.534</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rPr>
                        <a:t>3.642</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rPr>
                        <a:t>1.090.901.171</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581219231"/>
                  </a:ext>
                </a:extLst>
              </a:tr>
            </a:tbl>
          </a:graphicData>
        </a:graphic>
      </p:graphicFrame>
      <p:sp>
        <p:nvSpPr>
          <p:cNvPr id="12" name="TextBox 11">
            <a:extLst>
              <a:ext uri="{FF2B5EF4-FFF2-40B4-BE49-F238E27FC236}">
                <a16:creationId xmlns:a16="http://schemas.microsoft.com/office/drawing/2014/main" id="{57D7767A-6110-2343-9F08-DEF034E4969A}"/>
              </a:ext>
            </a:extLst>
          </p:cNvPr>
          <p:cNvSpPr txBox="1"/>
          <p:nvPr/>
        </p:nvSpPr>
        <p:spPr>
          <a:xfrm>
            <a:off x="933964" y="8909886"/>
            <a:ext cx="6121291" cy="461665"/>
          </a:xfrm>
          <a:prstGeom prst="rect">
            <a:avLst/>
          </a:prstGeom>
          <a:noFill/>
        </p:spPr>
        <p:txBody>
          <a:bodyPr wrap="none" rtlCol="0">
            <a:spAutoFit/>
          </a:bodyPr>
          <a:lstStyle/>
          <a:p>
            <a:r>
              <a:rPr lang="en-US" sz="2400" dirty="0"/>
              <a:t>* </a:t>
            </a:r>
            <a:r>
              <a:rPr lang="en-US" sz="2400" dirty="0" err="1"/>
              <a:t>Kaynak</a:t>
            </a:r>
            <a:r>
              <a:rPr lang="en-US" sz="2400" dirty="0"/>
              <a:t> : TUİK </a:t>
            </a:r>
            <a:r>
              <a:rPr lang="en-US" sz="2400" dirty="0" err="1"/>
              <a:t>yıllık</a:t>
            </a:r>
            <a:r>
              <a:rPr lang="en-US" sz="2400" dirty="0"/>
              <a:t> </a:t>
            </a:r>
            <a:r>
              <a:rPr lang="en-US" sz="2400" dirty="0" err="1"/>
              <a:t>sanayi</a:t>
            </a:r>
            <a:r>
              <a:rPr lang="en-US" sz="2400" dirty="0"/>
              <a:t> </a:t>
            </a:r>
            <a:r>
              <a:rPr lang="en-US" sz="2400" dirty="0" err="1"/>
              <a:t>ve</a:t>
            </a:r>
            <a:r>
              <a:rPr lang="en-US" sz="2400" dirty="0"/>
              <a:t> </a:t>
            </a:r>
            <a:r>
              <a:rPr lang="en-US" sz="2400" dirty="0" err="1"/>
              <a:t>hizmet</a:t>
            </a:r>
            <a:r>
              <a:rPr lang="en-US" sz="2400" dirty="0"/>
              <a:t> </a:t>
            </a:r>
            <a:r>
              <a:rPr lang="en-US" sz="2400" dirty="0" err="1"/>
              <a:t>ististikleri</a:t>
            </a:r>
            <a:endParaRPr lang="en-US" sz="2400" dirty="0"/>
          </a:p>
        </p:txBody>
      </p:sp>
    </p:spTree>
    <p:extLst>
      <p:ext uri="{BB962C8B-B14F-4D97-AF65-F5344CB8AC3E}">
        <p14:creationId xmlns:p14="http://schemas.microsoft.com/office/powerpoint/2010/main" val="2046551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55403" y="1935386"/>
            <a:ext cx="11490793" cy="584775"/>
          </a:xfrm>
          <a:prstGeom prst="rect">
            <a:avLst/>
          </a:prstGeom>
          <a:noFill/>
        </p:spPr>
        <p:txBody>
          <a:bodyPr wrap="square" rtlCol="0">
            <a:spAutoFit/>
          </a:bodyPr>
          <a:lstStyle/>
          <a:p>
            <a:pPr algn="ctr"/>
            <a:r>
              <a:rPr lang="en-US" sz="3200" b="1" dirty="0" err="1"/>
              <a:t>Katma</a:t>
            </a:r>
            <a:r>
              <a:rPr lang="en-US" sz="3200" b="1" dirty="0"/>
              <a:t> </a:t>
            </a:r>
            <a:r>
              <a:rPr lang="en-US" sz="3200" b="1" dirty="0" err="1"/>
              <a:t>Değer</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CF76EDBF-B62C-334D-AF56-14D681EFEF98}"/>
              </a:ext>
            </a:extLst>
          </p:cNvPr>
          <p:cNvSpPr txBox="1"/>
          <p:nvPr/>
        </p:nvSpPr>
        <p:spPr>
          <a:xfrm>
            <a:off x="655403" y="2914523"/>
            <a:ext cx="11218005" cy="523220"/>
          </a:xfrm>
          <a:prstGeom prst="rect">
            <a:avLst/>
          </a:prstGeom>
          <a:noFill/>
        </p:spPr>
        <p:txBody>
          <a:bodyPr wrap="square" rtlCol="0">
            <a:spAutoFit/>
          </a:bodyPr>
          <a:lstStyle/>
          <a:p>
            <a:pPr algn="ctr"/>
            <a:r>
              <a:rPr lang="tr-TR" sz="2800" dirty="0"/>
              <a:t>Katma Değer = Ürünün piyasa değeri – üretimde kullanılan her türlü girdi</a:t>
            </a:r>
          </a:p>
        </p:txBody>
      </p:sp>
      <p:sp>
        <p:nvSpPr>
          <p:cNvPr id="8" name="TextBox 7">
            <a:extLst>
              <a:ext uri="{FF2B5EF4-FFF2-40B4-BE49-F238E27FC236}">
                <a16:creationId xmlns:a16="http://schemas.microsoft.com/office/drawing/2014/main" id="{9E4A3F0C-E5B9-0640-BEA8-5A329E1F776A}"/>
              </a:ext>
            </a:extLst>
          </p:cNvPr>
          <p:cNvSpPr txBox="1"/>
          <p:nvPr/>
        </p:nvSpPr>
        <p:spPr>
          <a:xfrm>
            <a:off x="933964" y="3698706"/>
            <a:ext cx="2887072" cy="477054"/>
          </a:xfrm>
          <a:prstGeom prst="rect">
            <a:avLst/>
          </a:prstGeom>
          <a:noFill/>
        </p:spPr>
        <p:txBody>
          <a:bodyPr wrap="none" rtlCol="0">
            <a:spAutoFit/>
          </a:bodyPr>
          <a:lstStyle/>
          <a:p>
            <a:r>
              <a:rPr lang="en-US" b="1" u="sng" dirty="0" err="1"/>
              <a:t>Tarımda</a:t>
            </a:r>
            <a:r>
              <a:rPr lang="en-US" b="1" u="sng" dirty="0"/>
              <a:t> “Net </a:t>
            </a:r>
            <a:r>
              <a:rPr lang="en-US" b="1" u="sng" dirty="0" err="1"/>
              <a:t>Gelir</a:t>
            </a:r>
            <a:r>
              <a:rPr lang="en-US" b="1" u="sng" dirty="0"/>
              <a:t>” </a:t>
            </a:r>
          </a:p>
        </p:txBody>
      </p:sp>
      <p:graphicFrame>
        <p:nvGraphicFramePr>
          <p:cNvPr id="4" name="Table 3">
            <a:extLst>
              <a:ext uri="{FF2B5EF4-FFF2-40B4-BE49-F238E27FC236}">
                <a16:creationId xmlns:a16="http://schemas.microsoft.com/office/drawing/2014/main" id="{9B8E7B1B-1621-774F-A425-316577E4C58B}"/>
              </a:ext>
            </a:extLst>
          </p:cNvPr>
          <p:cNvGraphicFramePr>
            <a:graphicFrameLocks noGrp="1"/>
          </p:cNvGraphicFramePr>
          <p:nvPr>
            <p:extLst>
              <p:ext uri="{D42A27DB-BD31-4B8C-83A1-F6EECF244321}">
                <p14:modId xmlns:p14="http://schemas.microsoft.com/office/powerpoint/2010/main" val="2933332630"/>
              </p:ext>
            </p:extLst>
          </p:nvPr>
        </p:nvGraphicFramePr>
        <p:xfrm>
          <a:off x="1058194" y="4443932"/>
          <a:ext cx="10815215" cy="4239488"/>
        </p:xfrm>
        <a:graphic>
          <a:graphicData uri="http://schemas.openxmlformats.org/drawingml/2006/table">
            <a:tbl>
              <a:tblPr firstRow="1" firstCol="1" bandRow="1">
                <a:tableStyleId>{5C22544A-7EE6-4342-B048-85BDC9FD1C3A}</a:tableStyleId>
              </a:tblPr>
              <a:tblGrid>
                <a:gridCol w="2163043">
                  <a:extLst>
                    <a:ext uri="{9D8B030D-6E8A-4147-A177-3AD203B41FA5}">
                      <a16:colId xmlns:a16="http://schemas.microsoft.com/office/drawing/2014/main" val="4170103734"/>
                    </a:ext>
                  </a:extLst>
                </a:gridCol>
                <a:gridCol w="2163043">
                  <a:extLst>
                    <a:ext uri="{9D8B030D-6E8A-4147-A177-3AD203B41FA5}">
                      <a16:colId xmlns:a16="http://schemas.microsoft.com/office/drawing/2014/main" val="2431776517"/>
                    </a:ext>
                  </a:extLst>
                </a:gridCol>
                <a:gridCol w="2163043">
                  <a:extLst>
                    <a:ext uri="{9D8B030D-6E8A-4147-A177-3AD203B41FA5}">
                      <a16:colId xmlns:a16="http://schemas.microsoft.com/office/drawing/2014/main" val="3495734089"/>
                    </a:ext>
                  </a:extLst>
                </a:gridCol>
                <a:gridCol w="2163043">
                  <a:extLst>
                    <a:ext uri="{9D8B030D-6E8A-4147-A177-3AD203B41FA5}">
                      <a16:colId xmlns:a16="http://schemas.microsoft.com/office/drawing/2014/main" val="2932754441"/>
                    </a:ext>
                  </a:extLst>
                </a:gridCol>
                <a:gridCol w="2163043">
                  <a:extLst>
                    <a:ext uri="{9D8B030D-6E8A-4147-A177-3AD203B41FA5}">
                      <a16:colId xmlns:a16="http://schemas.microsoft.com/office/drawing/2014/main" val="1536986512"/>
                    </a:ext>
                  </a:extLst>
                </a:gridCol>
              </a:tblGrid>
              <a:tr h="682533">
                <a:tc gridSpan="5">
                  <a:txBody>
                    <a:bodyPr/>
                    <a:lstStyle/>
                    <a:p>
                      <a:pPr marL="0" marR="0" algn="ctr">
                        <a:lnSpc>
                          <a:spcPct val="150000"/>
                        </a:lnSpc>
                        <a:spcBef>
                          <a:spcPts val="0"/>
                        </a:spcBef>
                        <a:spcAft>
                          <a:spcPts val="0"/>
                        </a:spcAft>
                      </a:pPr>
                      <a:r>
                        <a:rPr lang="tr-TR" sz="2400" dirty="0">
                          <a:effectLst/>
                          <a:latin typeface="+mn-lt"/>
                        </a:rPr>
                        <a:t>Küçük Menderes Havzası Tarımsal Üretimden Elde Edilen Net Gelirler</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9787474"/>
                  </a:ext>
                </a:extLst>
              </a:tr>
              <a:tr h="734505">
                <a:tc>
                  <a:txBody>
                    <a:bodyPr/>
                    <a:lstStyle/>
                    <a:p>
                      <a:pPr marL="0" marR="0" algn="ctr">
                        <a:lnSpc>
                          <a:spcPct val="150000"/>
                        </a:lnSpc>
                        <a:spcBef>
                          <a:spcPts val="0"/>
                        </a:spcBef>
                        <a:spcAft>
                          <a:spcPts val="0"/>
                        </a:spcAft>
                      </a:pPr>
                      <a:r>
                        <a:rPr lang="tr-TR" sz="2400" dirty="0">
                          <a:effectLst/>
                          <a:latin typeface="+mn-lt"/>
                        </a:rPr>
                        <a:t>Ürün Grubu</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Ürün Alanı (ha)</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Net Gelir* (TL/ha)</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0"/>
                        </a:spcBef>
                        <a:spcAft>
                          <a:spcPts val="0"/>
                        </a:spcAft>
                      </a:pPr>
                      <a:r>
                        <a:rPr lang="tr-TR" sz="2400" dirty="0">
                          <a:effectLst/>
                          <a:latin typeface="+mn-lt"/>
                        </a:rPr>
                        <a:t>Toplam Bitkisel Üretim Değeri (TL)</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Ortalama Net Gelir (TL/ha)</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30755033"/>
                  </a:ext>
                </a:extLst>
              </a:tr>
              <a:tr h="421596">
                <a:tc>
                  <a:txBody>
                    <a:bodyPr/>
                    <a:lstStyle/>
                    <a:p>
                      <a:pPr marL="0" marR="0" algn="ctr">
                        <a:lnSpc>
                          <a:spcPct val="150000"/>
                        </a:lnSpc>
                        <a:spcBef>
                          <a:spcPts val="0"/>
                        </a:spcBef>
                        <a:spcAft>
                          <a:spcPts val="0"/>
                        </a:spcAft>
                      </a:pPr>
                      <a:r>
                        <a:rPr lang="tr-TR" sz="2400" dirty="0">
                          <a:effectLst/>
                          <a:latin typeface="+mn-lt"/>
                        </a:rPr>
                        <a:t>Tahıllar</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70.888</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1.649</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116.912.899</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pPr>
                      <a:endParaRPr lang="en-US" sz="2400">
                        <a:effectLst/>
                        <a:latin typeface="+mn-lt"/>
                        <a:cs typeface="Times New Roman" panose="02020603050405020304" pitchFamily="18" charset="0"/>
                      </a:endParaRPr>
                    </a:p>
                  </a:txBody>
                  <a:tcPr marL="44450" marR="44450" marT="0" marB="0" anchor="ctr"/>
                </a:tc>
                <a:extLst>
                  <a:ext uri="{0D108BD9-81ED-4DB2-BD59-A6C34878D82A}">
                    <a16:rowId xmlns:a16="http://schemas.microsoft.com/office/drawing/2014/main" val="2994801809"/>
                  </a:ext>
                </a:extLst>
              </a:tr>
              <a:tr h="421596">
                <a:tc>
                  <a:txBody>
                    <a:bodyPr/>
                    <a:lstStyle/>
                    <a:p>
                      <a:pPr marL="0" marR="0" algn="ctr">
                        <a:lnSpc>
                          <a:spcPct val="150000"/>
                        </a:lnSpc>
                        <a:spcBef>
                          <a:spcPts val="0"/>
                        </a:spcBef>
                        <a:spcAft>
                          <a:spcPts val="0"/>
                        </a:spcAft>
                      </a:pPr>
                      <a:r>
                        <a:rPr lang="tr-TR" sz="2400" dirty="0">
                          <a:effectLst/>
                          <a:latin typeface="+mn-lt"/>
                        </a:rPr>
                        <a:t>Sebze</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28.259</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11.783</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332.959.066</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pPr>
                      <a:endParaRPr lang="en-US" sz="2400" dirty="0">
                        <a:effectLst/>
                        <a:latin typeface="+mn-lt"/>
                        <a:cs typeface="Times New Roman" panose="02020603050405020304" pitchFamily="18" charset="0"/>
                      </a:endParaRPr>
                    </a:p>
                  </a:txBody>
                  <a:tcPr marL="44450" marR="44450" marT="0" marB="0" anchor="ctr"/>
                </a:tc>
                <a:extLst>
                  <a:ext uri="{0D108BD9-81ED-4DB2-BD59-A6C34878D82A}">
                    <a16:rowId xmlns:a16="http://schemas.microsoft.com/office/drawing/2014/main" val="3309624500"/>
                  </a:ext>
                </a:extLst>
              </a:tr>
              <a:tr h="421596">
                <a:tc>
                  <a:txBody>
                    <a:bodyPr/>
                    <a:lstStyle/>
                    <a:p>
                      <a:pPr marL="0" marR="0" algn="ctr">
                        <a:lnSpc>
                          <a:spcPct val="150000"/>
                        </a:lnSpc>
                        <a:spcBef>
                          <a:spcPts val="0"/>
                        </a:spcBef>
                        <a:spcAft>
                          <a:spcPts val="0"/>
                        </a:spcAft>
                      </a:pPr>
                      <a:r>
                        <a:rPr lang="tr-TR" sz="2400">
                          <a:effectLst/>
                          <a:latin typeface="+mn-lt"/>
                        </a:rPr>
                        <a:t>Meyve</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93.937</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33.757</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3.170.984.950</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pPr>
                      <a:endParaRPr lang="en-US" sz="2400" dirty="0">
                        <a:effectLst/>
                        <a:latin typeface="+mn-lt"/>
                        <a:cs typeface="Times New Roman" panose="02020603050405020304" pitchFamily="18" charset="0"/>
                      </a:endParaRPr>
                    </a:p>
                  </a:txBody>
                  <a:tcPr marL="44450" marR="44450" marT="0" marB="0" anchor="ctr"/>
                </a:tc>
                <a:extLst>
                  <a:ext uri="{0D108BD9-81ED-4DB2-BD59-A6C34878D82A}">
                    <a16:rowId xmlns:a16="http://schemas.microsoft.com/office/drawing/2014/main" val="359687658"/>
                  </a:ext>
                </a:extLst>
              </a:tr>
              <a:tr h="421596">
                <a:tc>
                  <a:txBody>
                    <a:bodyPr/>
                    <a:lstStyle/>
                    <a:p>
                      <a:pPr marL="0" marR="0" algn="ctr">
                        <a:lnSpc>
                          <a:spcPct val="150000"/>
                        </a:lnSpc>
                        <a:spcBef>
                          <a:spcPts val="0"/>
                        </a:spcBef>
                        <a:spcAft>
                          <a:spcPts val="0"/>
                        </a:spcAft>
                      </a:pPr>
                      <a:r>
                        <a:rPr lang="tr-TR" sz="2400">
                          <a:effectLst/>
                          <a:latin typeface="+mn-lt"/>
                        </a:rPr>
                        <a:t>Süs Bitkileri</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916</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44.750</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40.975.412</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pPr>
                      <a:endParaRPr lang="en-US" sz="2400" dirty="0">
                        <a:effectLst/>
                        <a:latin typeface="+mn-lt"/>
                        <a:cs typeface="Times New Roman" panose="02020603050405020304" pitchFamily="18" charset="0"/>
                      </a:endParaRPr>
                    </a:p>
                  </a:txBody>
                  <a:tcPr marL="44450" marR="44450" marT="0" marB="0" anchor="ctr"/>
                </a:tc>
                <a:extLst>
                  <a:ext uri="{0D108BD9-81ED-4DB2-BD59-A6C34878D82A}">
                    <a16:rowId xmlns:a16="http://schemas.microsoft.com/office/drawing/2014/main" val="2748896272"/>
                  </a:ext>
                </a:extLst>
              </a:tr>
              <a:tr h="421596">
                <a:tc>
                  <a:txBody>
                    <a:bodyPr/>
                    <a:lstStyle/>
                    <a:p>
                      <a:pPr marL="0" marR="0" algn="ctr">
                        <a:lnSpc>
                          <a:spcPct val="150000"/>
                        </a:lnSpc>
                        <a:spcBef>
                          <a:spcPts val="0"/>
                        </a:spcBef>
                        <a:spcAft>
                          <a:spcPts val="0"/>
                        </a:spcAft>
                      </a:pPr>
                      <a:r>
                        <a:rPr lang="tr-TR" sz="2400">
                          <a:effectLst/>
                          <a:latin typeface="+mn-lt"/>
                        </a:rPr>
                        <a:t>Toplam</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a:effectLst/>
                          <a:latin typeface="+mn-lt"/>
                        </a:rPr>
                        <a:t>193.999</a:t>
                      </a:r>
                      <a:endParaRPr lang="en-US" sz="2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pPr>
                      <a:endParaRPr lang="en-US" sz="2400" dirty="0">
                        <a:effectLst/>
                        <a:latin typeface="+mn-lt"/>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3.661.832.326</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400" dirty="0">
                          <a:effectLst/>
                          <a:latin typeface="+mn-lt"/>
                        </a:rPr>
                        <a:t>18.875,6</a:t>
                      </a:r>
                      <a:endParaRPr lang="en-US" sz="2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03080068"/>
                  </a:ext>
                </a:extLst>
              </a:tr>
            </a:tbl>
          </a:graphicData>
        </a:graphic>
      </p:graphicFrame>
      <p:sp>
        <p:nvSpPr>
          <p:cNvPr id="10" name="TextBox 9">
            <a:extLst>
              <a:ext uri="{FF2B5EF4-FFF2-40B4-BE49-F238E27FC236}">
                <a16:creationId xmlns:a16="http://schemas.microsoft.com/office/drawing/2014/main" id="{DCF558A3-3ADB-7D46-920E-566A07C1D4D0}"/>
              </a:ext>
            </a:extLst>
          </p:cNvPr>
          <p:cNvSpPr txBox="1"/>
          <p:nvPr/>
        </p:nvSpPr>
        <p:spPr>
          <a:xfrm>
            <a:off x="1058194" y="8848542"/>
            <a:ext cx="4700133" cy="477054"/>
          </a:xfrm>
          <a:prstGeom prst="rect">
            <a:avLst/>
          </a:prstGeom>
          <a:noFill/>
        </p:spPr>
        <p:txBody>
          <a:bodyPr wrap="none" rtlCol="0">
            <a:spAutoFit/>
          </a:bodyPr>
          <a:lstStyle/>
          <a:p>
            <a:r>
              <a:rPr lang="en-US" dirty="0"/>
              <a:t>* </a:t>
            </a:r>
            <a:r>
              <a:rPr lang="en-US" dirty="0" err="1"/>
              <a:t>Tarım</a:t>
            </a:r>
            <a:r>
              <a:rPr lang="en-US" dirty="0"/>
              <a:t> </a:t>
            </a:r>
            <a:r>
              <a:rPr lang="en-US" dirty="0" err="1"/>
              <a:t>Reformu</a:t>
            </a:r>
            <a:r>
              <a:rPr lang="en-US" dirty="0"/>
              <a:t> </a:t>
            </a:r>
            <a:r>
              <a:rPr lang="en-US" dirty="0" err="1"/>
              <a:t>Genel</a:t>
            </a:r>
            <a:r>
              <a:rPr lang="en-US" dirty="0"/>
              <a:t> </a:t>
            </a:r>
            <a:r>
              <a:rPr lang="en-US" dirty="0" err="1"/>
              <a:t>Müdürlüğü</a:t>
            </a:r>
            <a:endParaRPr lang="en-US" dirty="0"/>
          </a:p>
        </p:txBody>
      </p:sp>
    </p:spTree>
    <p:extLst>
      <p:ext uri="{BB962C8B-B14F-4D97-AF65-F5344CB8AC3E}">
        <p14:creationId xmlns:p14="http://schemas.microsoft.com/office/powerpoint/2010/main" val="386163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401131" y="2288138"/>
            <a:ext cx="12154387" cy="6986528"/>
          </a:xfrm>
          <a:prstGeom prst="rect">
            <a:avLst/>
          </a:prstGeom>
          <a:noFill/>
        </p:spPr>
        <p:txBody>
          <a:bodyPr wrap="square" rtlCol="0">
            <a:spAutoFit/>
          </a:bodyPr>
          <a:lstStyle/>
          <a:p>
            <a:r>
              <a:rPr lang="en-US" sz="2800" b="1" u="sng" dirty="0" err="1"/>
              <a:t>Ödenebilirlik</a:t>
            </a:r>
            <a:r>
              <a:rPr lang="en-US" sz="2800" b="1" u="sng" dirty="0"/>
              <a:t> </a:t>
            </a:r>
            <a:r>
              <a:rPr lang="en-US" sz="2800" b="1" u="sng" dirty="0" err="1"/>
              <a:t>ve</a:t>
            </a:r>
            <a:r>
              <a:rPr lang="en-US" sz="2800" b="1" u="sng" dirty="0"/>
              <a:t> </a:t>
            </a:r>
            <a:r>
              <a:rPr lang="en-US" sz="2800" b="1" u="sng" dirty="0" err="1"/>
              <a:t>Karşılanabilirlik</a:t>
            </a:r>
            <a:r>
              <a:rPr lang="en-US" sz="2800" b="1" u="sng" dirty="0"/>
              <a:t> </a:t>
            </a:r>
            <a:r>
              <a:rPr lang="en-US" sz="2800" b="1" u="sng" dirty="0" err="1"/>
              <a:t>Kavramları</a:t>
            </a:r>
            <a:endParaRPr lang="en-US" sz="2800" b="1" u="sng" dirty="0"/>
          </a:p>
          <a:p>
            <a:endParaRPr lang="en-US" sz="2800" b="1" u="sng" dirty="0"/>
          </a:p>
          <a:p>
            <a:r>
              <a:rPr lang="en-US" sz="2800" b="1" dirty="0" err="1"/>
              <a:t>Ödenebilirlik</a:t>
            </a:r>
            <a:r>
              <a:rPr lang="en-US" sz="2800" b="1" dirty="0"/>
              <a:t> - </a:t>
            </a:r>
            <a:r>
              <a:rPr lang="en-US" sz="2800" b="1" dirty="0" err="1"/>
              <a:t>ödeyebilirlik</a:t>
            </a:r>
            <a:endParaRPr lang="en-US" sz="2800" b="1" dirty="0"/>
          </a:p>
          <a:p>
            <a:pPr marL="342900" indent="-342900">
              <a:buFont typeface="Arial" panose="020B0604020202020204" pitchFamily="34" charset="0"/>
              <a:buChar char="•"/>
            </a:pPr>
            <a:r>
              <a:rPr lang="en-US" sz="2800" dirty="0" err="1"/>
              <a:t>Kullanıcı</a:t>
            </a:r>
            <a:r>
              <a:rPr lang="en-US" sz="2800" dirty="0"/>
              <a:t> </a:t>
            </a:r>
            <a:r>
              <a:rPr lang="en-US" sz="2800" dirty="0" err="1"/>
              <a:t>bakış</a:t>
            </a:r>
            <a:r>
              <a:rPr lang="en-US" sz="2800" dirty="0"/>
              <a:t> </a:t>
            </a:r>
            <a:r>
              <a:rPr lang="en-US" sz="2800" dirty="0" err="1"/>
              <a:t>açısından</a:t>
            </a: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Hizmet</a:t>
            </a:r>
            <a:r>
              <a:rPr lang="en-US" sz="2800" dirty="0"/>
              <a:t> </a:t>
            </a:r>
            <a:r>
              <a:rPr lang="en-US" sz="2800" dirty="0" err="1"/>
              <a:t>için</a:t>
            </a:r>
            <a:r>
              <a:rPr lang="en-US" sz="2800" dirty="0"/>
              <a:t> </a:t>
            </a:r>
            <a:r>
              <a:rPr lang="en-US" sz="2800" dirty="0" err="1"/>
              <a:t>talep</a:t>
            </a:r>
            <a:r>
              <a:rPr lang="en-US" sz="2800" dirty="0"/>
              <a:t> </a:t>
            </a:r>
            <a:r>
              <a:rPr lang="en-US" sz="2800" dirty="0" err="1"/>
              <a:t>edilen</a:t>
            </a:r>
            <a:r>
              <a:rPr lang="en-US" sz="2800" dirty="0"/>
              <a:t> </a:t>
            </a:r>
            <a:r>
              <a:rPr lang="en-US" sz="2800" dirty="0" err="1"/>
              <a:t>ya</a:t>
            </a:r>
            <a:r>
              <a:rPr lang="en-US" sz="2800" dirty="0"/>
              <a:t> da </a:t>
            </a:r>
            <a:r>
              <a:rPr lang="en-US" sz="2800" dirty="0" err="1"/>
              <a:t>edilecek</a:t>
            </a:r>
            <a:r>
              <a:rPr lang="en-US" sz="2800" dirty="0"/>
              <a:t> </a:t>
            </a:r>
            <a:r>
              <a:rPr lang="en-US" sz="2800" dirty="0" err="1"/>
              <a:t>olan</a:t>
            </a:r>
            <a:r>
              <a:rPr lang="en-US" sz="2800" dirty="0"/>
              <a:t> </a:t>
            </a:r>
            <a:r>
              <a:rPr lang="en-US" sz="2800" dirty="0" err="1"/>
              <a:t>tarifenin</a:t>
            </a:r>
            <a:r>
              <a:rPr lang="en-US" sz="2800" dirty="0"/>
              <a:t> </a:t>
            </a:r>
            <a:r>
              <a:rPr lang="en-US" sz="2800" dirty="0" err="1"/>
              <a:t>yararlanan</a:t>
            </a:r>
            <a:r>
              <a:rPr lang="en-US" sz="2800" dirty="0"/>
              <a:t> </a:t>
            </a:r>
            <a:r>
              <a:rPr lang="en-US" sz="2800" dirty="0" err="1"/>
              <a:t>bütçesine</a:t>
            </a:r>
            <a:r>
              <a:rPr lang="en-US" sz="2800" dirty="0"/>
              <a:t> </a:t>
            </a:r>
            <a:r>
              <a:rPr lang="en-US" sz="2800" dirty="0" err="1"/>
              <a:t>getrdiği</a:t>
            </a:r>
            <a:r>
              <a:rPr lang="en-US" sz="2800" dirty="0"/>
              <a:t> </a:t>
            </a:r>
            <a:r>
              <a:rPr lang="en-US" sz="2800" dirty="0" err="1"/>
              <a:t>yük</a:t>
            </a: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Ya</a:t>
            </a:r>
            <a:r>
              <a:rPr lang="en-US" sz="2800" dirty="0"/>
              <a:t> da </a:t>
            </a:r>
            <a:r>
              <a:rPr lang="en-US" sz="2800" dirty="0" err="1"/>
              <a:t>hizmeti</a:t>
            </a:r>
            <a:r>
              <a:rPr lang="en-US" sz="2800" dirty="0"/>
              <a:t> </a:t>
            </a:r>
            <a:r>
              <a:rPr lang="en-US" sz="2800" dirty="0" err="1"/>
              <a:t>kendi</a:t>
            </a:r>
            <a:r>
              <a:rPr lang="en-US" sz="2800" dirty="0"/>
              <a:t> </a:t>
            </a:r>
            <a:r>
              <a:rPr lang="en-US" sz="2800" dirty="0" err="1"/>
              <a:t>imkanlarıyla</a:t>
            </a:r>
            <a:r>
              <a:rPr lang="en-US" sz="2800" dirty="0"/>
              <a:t> </a:t>
            </a:r>
            <a:r>
              <a:rPr lang="en-US" sz="2800" dirty="0" err="1"/>
              <a:t>sağlayacaksa</a:t>
            </a:r>
            <a:r>
              <a:rPr lang="en-US" sz="2800" dirty="0"/>
              <a:t> </a:t>
            </a:r>
            <a:r>
              <a:rPr lang="en-US" sz="2800" dirty="0" err="1"/>
              <a:t>bunun</a:t>
            </a:r>
            <a:r>
              <a:rPr lang="en-US" sz="2800" dirty="0"/>
              <a:t> </a:t>
            </a:r>
            <a:r>
              <a:rPr lang="en-US" sz="2800" dirty="0" err="1"/>
              <a:t>maliyetini</a:t>
            </a:r>
            <a:r>
              <a:rPr lang="en-US" sz="2800" dirty="0"/>
              <a:t> </a:t>
            </a:r>
            <a:r>
              <a:rPr lang="en-US" sz="2800" dirty="0" err="1"/>
              <a:t>karşılama</a:t>
            </a:r>
            <a:r>
              <a:rPr lang="en-US" sz="2800" dirty="0"/>
              <a:t> </a:t>
            </a:r>
            <a:r>
              <a:rPr lang="en-US" sz="2800" dirty="0" err="1"/>
              <a:t>gücü</a:t>
            </a:r>
            <a:endParaRPr lang="en-US" sz="2800" dirty="0"/>
          </a:p>
          <a:p>
            <a:pPr marL="342900" indent="-342900">
              <a:buFont typeface="Arial" panose="020B0604020202020204" pitchFamily="34" charset="0"/>
              <a:buChar char="•"/>
            </a:pPr>
            <a:endParaRPr lang="en-US" sz="2800" dirty="0"/>
          </a:p>
          <a:p>
            <a:r>
              <a:rPr lang="en-US" sz="2800" b="1" dirty="0" err="1"/>
              <a:t>Karşılanabilirlik</a:t>
            </a:r>
            <a:endParaRPr lang="en-US" sz="2800" b="1"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Yatırımcı</a:t>
            </a:r>
            <a:r>
              <a:rPr lang="en-US" sz="2800" dirty="0"/>
              <a:t> (</a:t>
            </a:r>
            <a:r>
              <a:rPr lang="en-US" sz="2800" dirty="0" err="1"/>
              <a:t>kamu</a:t>
            </a:r>
            <a:r>
              <a:rPr lang="en-US" sz="2800" dirty="0"/>
              <a:t>) </a:t>
            </a:r>
            <a:r>
              <a:rPr lang="en-US" sz="2800" dirty="0" err="1"/>
              <a:t>bakış</a:t>
            </a:r>
            <a:r>
              <a:rPr lang="en-US" sz="2800" dirty="0"/>
              <a:t> </a:t>
            </a:r>
            <a:r>
              <a:rPr lang="en-US" sz="2800" dirty="0" err="1"/>
              <a:t>açısından</a:t>
            </a: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Hizmet</a:t>
            </a:r>
            <a:r>
              <a:rPr lang="en-US" sz="2800" dirty="0"/>
              <a:t> </a:t>
            </a:r>
            <a:r>
              <a:rPr lang="en-US" sz="2800" dirty="0" err="1"/>
              <a:t>karşılığında</a:t>
            </a:r>
            <a:r>
              <a:rPr lang="en-US" sz="2800" dirty="0"/>
              <a:t> </a:t>
            </a:r>
            <a:r>
              <a:rPr lang="en-US" sz="2800" dirty="0" err="1"/>
              <a:t>toplanan</a:t>
            </a:r>
            <a:r>
              <a:rPr lang="en-US" sz="2800" dirty="0"/>
              <a:t> </a:t>
            </a:r>
            <a:r>
              <a:rPr lang="en-US" sz="2800" dirty="0" err="1"/>
              <a:t>bedellerin</a:t>
            </a:r>
            <a:r>
              <a:rPr lang="en-US" sz="2800" dirty="0"/>
              <a:t> </a:t>
            </a:r>
            <a:r>
              <a:rPr lang="en-US" sz="2800" dirty="0" err="1"/>
              <a:t>maliyeti</a:t>
            </a:r>
            <a:r>
              <a:rPr lang="en-US" sz="2800" dirty="0"/>
              <a:t> </a:t>
            </a:r>
            <a:r>
              <a:rPr lang="en-US" sz="2800" dirty="0" err="1"/>
              <a:t>karşılama</a:t>
            </a:r>
            <a:r>
              <a:rPr lang="en-US" sz="2800" dirty="0"/>
              <a:t> </a:t>
            </a:r>
            <a:r>
              <a:rPr lang="en-US" sz="2800" dirty="0" err="1"/>
              <a:t>oranı</a:t>
            </a: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019935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19008" y="1928580"/>
            <a:ext cx="11490793" cy="584775"/>
          </a:xfrm>
          <a:prstGeom prst="rect">
            <a:avLst/>
          </a:prstGeom>
          <a:noFill/>
        </p:spPr>
        <p:txBody>
          <a:bodyPr wrap="square" rtlCol="0">
            <a:spAutoFit/>
          </a:bodyPr>
          <a:lstStyle/>
          <a:p>
            <a:pPr algn="ctr"/>
            <a:r>
              <a:rPr lang="en-US" sz="3200" b="1" dirty="0" err="1"/>
              <a:t>Yıllık</a:t>
            </a:r>
            <a:r>
              <a:rPr lang="en-US" sz="3200" b="1" dirty="0"/>
              <a:t> </a:t>
            </a:r>
            <a:r>
              <a:rPr lang="en-US" sz="3200" b="1" dirty="0" err="1"/>
              <a:t>Eşdeğer</a:t>
            </a:r>
            <a:r>
              <a:rPr lang="en-US" sz="3200" b="1" dirty="0"/>
              <a:t> </a:t>
            </a:r>
            <a:r>
              <a:rPr lang="en-US" sz="3200" b="1" dirty="0" err="1"/>
              <a:t>Maliyet</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10" name="TextBox 9">
            <a:extLst>
              <a:ext uri="{FF2B5EF4-FFF2-40B4-BE49-F238E27FC236}">
                <a16:creationId xmlns:a16="http://schemas.microsoft.com/office/drawing/2014/main" id="{18990EA3-3F13-004F-B666-294FACD82C96}"/>
              </a:ext>
            </a:extLst>
          </p:cNvPr>
          <p:cNvSpPr txBox="1"/>
          <p:nvPr/>
        </p:nvSpPr>
        <p:spPr>
          <a:xfrm>
            <a:off x="887046" y="2867504"/>
            <a:ext cx="10698330" cy="954107"/>
          </a:xfrm>
          <a:prstGeom prst="rect">
            <a:avLst/>
          </a:prstGeom>
          <a:noFill/>
        </p:spPr>
        <p:txBody>
          <a:bodyPr wrap="square" rtlCol="0">
            <a:spAutoFit/>
          </a:bodyPr>
          <a:lstStyle/>
          <a:p>
            <a:r>
              <a:rPr lang="en-US" sz="2800" dirty="0" err="1"/>
              <a:t>Maliyet</a:t>
            </a:r>
            <a:r>
              <a:rPr lang="en-US" sz="2800" dirty="0"/>
              <a:t> </a:t>
            </a:r>
            <a:r>
              <a:rPr lang="en-US" sz="2800" dirty="0" err="1"/>
              <a:t>Karşılama</a:t>
            </a:r>
            <a:r>
              <a:rPr lang="en-US" sz="2800" dirty="0"/>
              <a:t> </a:t>
            </a:r>
            <a:r>
              <a:rPr lang="en-US" sz="2800" dirty="0" err="1"/>
              <a:t>Oranının</a:t>
            </a:r>
            <a:r>
              <a:rPr lang="en-US" sz="2800" dirty="0"/>
              <a:t> </a:t>
            </a:r>
            <a:r>
              <a:rPr lang="en-US" sz="2800" dirty="0" err="1"/>
              <a:t>bulunabilmesi</a:t>
            </a:r>
            <a:r>
              <a:rPr lang="en-US" sz="2800" dirty="0"/>
              <a:t> </a:t>
            </a:r>
            <a:r>
              <a:rPr lang="en-US" sz="2800" dirty="0" err="1"/>
              <a:t>için</a:t>
            </a:r>
            <a:r>
              <a:rPr lang="en-US" sz="2800" dirty="0"/>
              <a:t> </a:t>
            </a:r>
            <a:r>
              <a:rPr lang="en-US" sz="2800" dirty="0" err="1"/>
              <a:t>sektörel</a:t>
            </a:r>
            <a:r>
              <a:rPr lang="en-US" sz="2800" dirty="0"/>
              <a:t> </a:t>
            </a:r>
            <a:r>
              <a:rPr lang="en-US" sz="2800" dirty="0" err="1"/>
              <a:t>bazda</a:t>
            </a:r>
            <a:r>
              <a:rPr lang="en-US" sz="2800" dirty="0"/>
              <a:t> </a:t>
            </a:r>
            <a:r>
              <a:rPr lang="en-US" sz="2800" dirty="0" err="1"/>
              <a:t>su</a:t>
            </a:r>
            <a:r>
              <a:rPr lang="en-US" sz="2800" dirty="0"/>
              <a:t> </a:t>
            </a:r>
            <a:r>
              <a:rPr lang="en-US" sz="2800" dirty="0" err="1"/>
              <a:t>hizmetlerinin</a:t>
            </a:r>
            <a:r>
              <a:rPr lang="en-US" sz="2800" dirty="0"/>
              <a:t> </a:t>
            </a:r>
            <a:r>
              <a:rPr lang="en-US" sz="2800" b="1" u="sng" dirty="0" err="1"/>
              <a:t>Yıllık</a:t>
            </a:r>
            <a:r>
              <a:rPr lang="en-US" sz="2800" b="1" u="sng" dirty="0"/>
              <a:t> </a:t>
            </a:r>
            <a:r>
              <a:rPr lang="en-US" sz="2800" b="1" u="sng" dirty="0" err="1"/>
              <a:t>Eşdeğer</a:t>
            </a:r>
            <a:r>
              <a:rPr lang="en-US" sz="2800" b="1" u="sng" dirty="0"/>
              <a:t> </a:t>
            </a:r>
            <a:r>
              <a:rPr lang="en-US" sz="2800" b="1" u="sng" dirty="0" err="1"/>
              <a:t>maliyetinin</a:t>
            </a:r>
            <a:r>
              <a:rPr lang="en-US" sz="2800" b="1" dirty="0"/>
              <a:t> </a:t>
            </a:r>
            <a:r>
              <a:rPr lang="en-US" sz="2800" dirty="0" err="1"/>
              <a:t>hesaplanması</a:t>
            </a:r>
            <a:r>
              <a:rPr lang="en-US" sz="2800" dirty="0"/>
              <a:t> </a:t>
            </a:r>
            <a:r>
              <a:rPr lang="en-US" sz="2800" dirty="0" err="1"/>
              <a:t>gerekir</a:t>
            </a:r>
            <a:r>
              <a:rPr lang="en-US" sz="2800" dirty="0"/>
              <a:t>.</a:t>
            </a:r>
          </a:p>
        </p:txBody>
      </p:sp>
      <p:sp>
        <p:nvSpPr>
          <p:cNvPr id="13" name="TextBox 12">
            <a:extLst>
              <a:ext uri="{FF2B5EF4-FFF2-40B4-BE49-F238E27FC236}">
                <a16:creationId xmlns:a16="http://schemas.microsoft.com/office/drawing/2014/main" id="{897F6235-E9CF-A34E-A044-31E84EA002FA}"/>
              </a:ext>
            </a:extLst>
          </p:cNvPr>
          <p:cNvSpPr txBox="1"/>
          <p:nvPr/>
        </p:nvSpPr>
        <p:spPr>
          <a:xfrm>
            <a:off x="1058194" y="3951228"/>
            <a:ext cx="11305256" cy="4524315"/>
          </a:xfrm>
          <a:prstGeom prst="rect">
            <a:avLst/>
          </a:prstGeom>
          <a:noFill/>
        </p:spPr>
        <p:txBody>
          <a:bodyPr wrap="square" rtlCol="0">
            <a:spAutoFit/>
          </a:bodyPr>
          <a:lstStyle/>
          <a:p>
            <a:pPr algn="ctr"/>
            <a:endParaRPr lang="en-US" sz="3200" b="1" u="sng" dirty="0"/>
          </a:p>
          <a:p>
            <a:pPr algn="ctr"/>
            <a:endParaRPr lang="en-US" sz="3200" b="1" u="sng" dirty="0"/>
          </a:p>
          <a:p>
            <a:pPr algn="ctr"/>
            <a:endParaRPr lang="en-US" sz="3200" b="1" u="sng" dirty="0"/>
          </a:p>
          <a:p>
            <a:r>
              <a:rPr lang="en-US" sz="3200" dirty="0"/>
              <a:t>       </a:t>
            </a:r>
            <a:r>
              <a:rPr lang="en-US" sz="3200" i="1" dirty="0"/>
              <a:t>AEC = </a:t>
            </a:r>
            <a:r>
              <a:rPr lang="en-US" sz="3200" i="1" dirty="0" err="1"/>
              <a:t>Yıllık</a:t>
            </a:r>
            <a:r>
              <a:rPr lang="en-US" sz="3200" i="1" dirty="0"/>
              <a:t> </a:t>
            </a:r>
            <a:r>
              <a:rPr lang="en-US" sz="3200" i="1" dirty="0" err="1"/>
              <a:t>Eşdeğer</a:t>
            </a:r>
            <a:r>
              <a:rPr lang="en-US" sz="3200" i="1" dirty="0"/>
              <a:t> </a:t>
            </a:r>
            <a:r>
              <a:rPr lang="en-US" sz="3200" i="1" dirty="0" err="1"/>
              <a:t>Maliyet</a:t>
            </a:r>
            <a:r>
              <a:rPr lang="en-US" sz="3200" i="1" dirty="0"/>
              <a:t> </a:t>
            </a:r>
          </a:p>
          <a:p>
            <a:r>
              <a:rPr lang="en-US" sz="3200" i="1" dirty="0"/>
              <a:t>             I = </a:t>
            </a:r>
            <a:r>
              <a:rPr lang="en-US" sz="3200" i="1" dirty="0" err="1"/>
              <a:t>Yatırımların</a:t>
            </a:r>
            <a:r>
              <a:rPr lang="en-US" sz="3200" i="1" dirty="0"/>
              <a:t> </a:t>
            </a:r>
            <a:r>
              <a:rPr lang="en-US" sz="3200" i="1" dirty="0" err="1"/>
              <a:t>Değeri</a:t>
            </a:r>
            <a:endParaRPr lang="en-US" sz="3200" i="1" dirty="0"/>
          </a:p>
          <a:p>
            <a:r>
              <a:rPr lang="en-US" sz="3200" i="1" dirty="0"/>
              <a:t>            r = </a:t>
            </a:r>
            <a:r>
              <a:rPr lang="en-US" sz="3200" i="1" dirty="0" err="1"/>
              <a:t>iskonto</a:t>
            </a:r>
            <a:r>
              <a:rPr lang="en-US" sz="3200" i="1" dirty="0"/>
              <a:t> </a:t>
            </a:r>
            <a:r>
              <a:rPr lang="en-US" sz="3200" i="1" dirty="0" err="1"/>
              <a:t>oranı</a:t>
            </a:r>
            <a:r>
              <a:rPr lang="en-US" sz="3200" i="1" dirty="0"/>
              <a:t> (%5)</a:t>
            </a:r>
          </a:p>
          <a:p>
            <a:r>
              <a:rPr lang="en-US" sz="3200" i="1" dirty="0"/>
              <a:t>           N = </a:t>
            </a:r>
            <a:r>
              <a:rPr lang="en-US" sz="3200" i="1" dirty="0" err="1"/>
              <a:t>Yatırımın</a:t>
            </a:r>
            <a:r>
              <a:rPr lang="en-US" sz="3200" i="1" dirty="0"/>
              <a:t> </a:t>
            </a:r>
            <a:r>
              <a:rPr lang="en-US" sz="3200" i="1" dirty="0" err="1"/>
              <a:t>faydalı</a:t>
            </a:r>
            <a:r>
              <a:rPr lang="en-US" sz="3200" i="1" dirty="0"/>
              <a:t> </a:t>
            </a:r>
            <a:r>
              <a:rPr lang="en-US" sz="3200" i="1" dirty="0" err="1"/>
              <a:t>ömrü</a:t>
            </a:r>
            <a:endParaRPr lang="en-US" sz="3200" i="1" dirty="0"/>
          </a:p>
          <a:p>
            <a:r>
              <a:rPr lang="en-US" sz="3200" i="1" dirty="0"/>
              <a:t>     OMC = </a:t>
            </a:r>
            <a:r>
              <a:rPr lang="en-US" sz="3200" i="1" dirty="0" err="1"/>
              <a:t>Yıllık</a:t>
            </a:r>
            <a:r>
              <a:rPr lang="en-US" sz="3200" i="1" dirty="0"/>
              <a:t> </a:t>
            </a:r>
            <a:r>
              <a:rPr lang="en-US" sz="3200" i="1" dirty="0" err="1"/>
              <a:t>işletme</a:t>
            </a:r>
            <a:r>
              <a:rPr lang="en-US" sz="3200" i="1" dirty="0"/>
              <a:t> </a:t>
            </a:r>
            <a:r>
              <a:rPr lang="en-US" sz="3200" i="1" dirty="0" err="1"/>
              <a:t>ve</a:t>
            </a:r>
            <a:r>
              <a:rPr lang="en-US" sz="3200" i="1" dirty="0"/>
              <a:t> </a:t>
            </a:r>
            <a:r>
              <a:rPr lang="en-US" sz="3200" i="1" dirty="0" err="1"/>
              <a:t>bakım</a:t>
            </a:r>
            <a:r>
              <a:rPr lang="en-US" sz="3200" i="1" dirty="0"/>
              <a:t> </a:t>
            </a:r>
            <a:r>
              <a:rPr lang="en-US" sz="3200" i="1" dirty="0" err="1"/>
              <a:t>maliyetleri</a:t>
            </a:r>
            <a:endParaRPr lang="en-US" sz="3200" i="1" dirty="0"/>
          </a:p>
          <a:p>
            <a:endParaRPr lang="en-US" sz="3200" i="1" dirty="0"/>
          </a:p>
        </p:txBody>
      </p:sp>
      <p:pic>
        <p:nvPicPr>
          <p:cNvPr id="15" name="Picture 14">
            <a:extLst>
              <a:ext uri="{FF2B5EF4-FFF2-40B4-BE49-F238E27FC236}">
                <a16:creationId xmlns:a16="http://schemas.microsoft.com/office/drawing/2014/main" id="{52E4EB4B-C65A-5943-9146-577AA4D9C2B5}"/>
              </a:ext>
            </a:extLst>
          </p:cNvPr>
          <p:cNvPicPr>
            <a:picLocks noChangeAspect="1"/>
          </p:cNvPicPr>
          <p:nvPr/>
        </p:nvPicPr>
        <p:blipFill>
          <a:blip r:embed="rId6"/>
          <a:stretch>
            <a:fillRect/>
          </a:stretch>
        </p:blipFill>
        <p:spPr>
          <a:xfrm>
            <a:off x="3376464" y="3982817"/>
            <a:ext cx="5074764" cy="1177761"/>
          </a:xfrm>
          <a:prstGeom prst="rect">
            <a:avLst/>
          </a:prstGeom>
        </p:spPr>
      </p:pic>
    </p:spTree>
    <p:extLst>
      <p:ext uri="{BB962C8B-B14F-4D97-AF65-F5344CB8AC3E}">
        <p14:creationId xmlns:p14="http://schemas.microsoft.com/office/powerpoint/2010/main" val="3771886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19008" y="1928580"/>
            <a:ext cx="11490793" cy="584775"/>
          </a:xfrm>
          <a:prstGeom prst="rect">
            <a:avLst/>
          </a:prstGeom>
          <a:noFill/>
        </p:spPr>
        <p:txBody>
          <a:bodyPr wrap="square" rtlCol="0">
            <a:spAutoFit/>
          </a:bodyPr>
          <a:lstStyle/>
          <a:p>
            <a:pPr algn="ctr"/>
            <a:r>
              <a:rPr lang="en-US" sz="3200" b="1" dirty="0" err="1"/>
              <a:t>Yatırımların</a:t>
            </a:r>
            <a:r>
              <a:rPr lang="en-US" sz="3200" b="1" dirty="0"/>
              <a:t> </a:t>
            </a:r>
            <a:r>
              <a:rPr lang="en-US" sz="3200" b="1" dirty="0" err="1"/>
              <a:t>Yıllık</a:t>
            </a:r>
            <a:r>
              <a:rPr lang="en-US" sz="3200" b="1" dirty="0"/>
              <a:t> </a:t>
            </a:r>
            <a:r>
              <a:rPr lang="en-US" sz="3200" b="1" dirty="0" err="1"/>
              <a:t>Eşdeğer</a:t>
            </a:r>
            <a:r>
              <a:rPr lang="en-US" sz="3200" b="1" dirty="0"/>
              <a:t> </a:t>
            </a:r>
            <a:r>
              <a:rPr lang="en-US" sz="3200" b="1" dirty="0" err="1"/>
              <a:t>Maliyeti</a:t>
            </a:r>
            <a:r>
              <a:rPr lang="en-US" sz="3200" b="1" dirty="0"/>
              <a:t> – </a:t>
            </a:r>
            <a:r>
              <a:rPr lang="en-US" sz="3200" b="1" dirty="0" err="1"/>
              <a:t>İçme</a:t>
            </a:r>
            <a:r>
              <a:rPr lang="en-US" sz="3200" b="1" dirty="0"/>
              <a:t> </a:t>
            </a:r>
            <a:r>
              <a:rPr lang="en-US" sz="3200" b="1" dirty="0" err="1"/>
              <a:t>Kullanma</a:t>
            </a:r>
            <a:r>
              <a:rPr lang="en-US" sz="3200" b="1" dirty="0"/>
              <a:t> </a:t>
            </a:r>
            <a:r>
              <a:rPr lang="en-US" sz="3200" b="1" dirty="0" err="1"/>
              <a:t>Suyu</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13" name="TextBox 12">
            <a:extLst>
              <a:ext uri="{FF2B5EF4-FFF2-40B4-BE49-F238E27FC236}">
                <a16:creationId xmlns:a16="http://schemas.microsoft.com/office/drawing/2014/main" id="{897F6235-E9CF-A34E-A044-31E84EA002FA}"/>
              </a:ext>
            </a:extLst>
          </p:cNvPr>
          <p:cNvSpPr txBox="1"/>
          <p:nvPr/>
        </p:nvSpPr>
        <p:spPr>
          <a:xfrm>
            <a:off x="825698" y="2883099"/>
            <a:ext cx="11305256"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Kalkınma</a:t>
            </a:r>
            <a:r>
              <a:rPr lang="en-US" sz="3200" dirty="0"/>
              <a:t> </a:t>
            </a:r>
            <a:r>
              <a:rPr lang="en-US" sz="3200" dirty="0" err="1"/>
              <a:t>Bakanlığı</a:t>
            </a:r>
            <a:r>
              <a:rPr lang="en-US" sz="3200" dirty="0"/>
              <a:t> </a:t>
            </a:r>
            <a:r>
              <a:rPr lang="en-US" sz="3200" dirty="0" err="1"/>
              <a:t>verilerinden</a:t>
            </a:r>
            <a:r>
              <a:rPr lang="en-US" sz="3200" dirty="0"/>
              <a:t> </a:t>
            </a:r>
            <a:r>
              <a:rPr lang="en-US" sz="3200" dirty="0" err="1"/>
              <a:t>havzada</a:t>
            </a:r>
            <a:r>
              <a:rPr lang="en-US" sz="3200" dirty="0"/>
              <a:t> </a:t>
            </a:r>
            <a:r>
              <a:rPr lang="en-US" sz="3200" dirty="0" err="1"/>
              <a:t>gerçekleştirilen</a:t>
            </a:r>
            <a:r>
              <a:rPr lang="en-US" sz="3200" dirty="0"/>
              <a:t> </a:t>
            </a:r>
            <a:r>
              <a:rPr lang="en-US" sz="3200" dirty="0" err="1"/>
              <a:t>yatırımlara</a:t>
            </a:r>
            <a:r>
              <a:rPr lang="en-US" sz="3200" dirty="0"/>
              <a:t> </a:t>
            </a:r>
            <a:r>
              <a:rPr lang="en-US" sz="3200" dirty="0" err="1"/>
              <a:t>ait</a:t>
            </a:r>
            <a:r>
              <a:rPr lang="en-US" sz="3200" dirty="0"/>
              <a:t> </a:t>
            </a:r>
            <a:r>
              <a:rPr lang="en-US" sz="3200" dirty="0" err="1"/>
              <a:t>veriler</a:t>
            </a:r>
            <a:r>
              <a:rPr lang="en-US" sz="3200" dirty="0"/>
              <a:t> </a:t>
            </a:r>
            <a:r>
              <a:rPr lang="en-US" sz="3200" dirty="0" err="1"/>
              <a:t>kullanılır</a:t>
            </a:r>
            <a:endParaRPr lang="en-US" sz="3200" dirty="0"/>
          </a:p>
          <a:p>
            <a:pPr marL="457200" indent="-457200">
              <a:buFont typeface="Arial" panose="020B0604020202020204" pitchFamily="34" charset="0"/>
              <a:buChar char="•"/>
            </a:pPr>
            <a:r>
              <a:rPr lang="en-US" sz="3200" dirty="0"/>
              <a:t>İl </a:t>
            </a:r>
            <a:r>
              <a:rPr lang="en-US" sz="3200" dirty="0" err="1"/>
              <a:t>bazlı</a:t>
            </a:r>
            <a:r>
              <a:rPr lang="en-US" sz="3200" dirty="0"/>
              <a:t> </a:t>
            </a:r>
            <a:r>
              <a:rPr lang="en-US" sz="3200" dirty="0" err="1"/>
              <a:t>yatırımlar</a:t>
            </a:r>
            <a:r>
              <a:rPr lang="en-US" sz="3200" dirty="0"/>
              <a:t> </a:t>
            </a:r>
            <a:r>
              <a:rPr lang="en-US" sz="3200" dirty="0" err="1"/>
              <a:t>havza</a:t>
            </a:r>
            <a:r>
              <a:rPr lang="en-US" sz="3200" dirty="0"/>
              <a:t> </a:t>
            </a:r>
            <a:r>
              <a:rPr lang="en-US" sz="3200" dirty="0" err="1"/>
              <a:t>bazında</a:t>
            </a:r>
            <a:r>
              <a:rPr lang="en-US" sz="3200" dirty="0"/>
              <a:t> </a:t>
            </a:r>
            <a:r>
              <a:rPr lang="en-US" sz="3200" dirty="0" err="1"/>
              <a:t>ifade</a:t>
            </a:r>
            <a:r>
              <a:rPr lang="en-US" sz="3200" dirty="0"/>
              <a:t> </a:t>
            </a:r>
            <a:r>
              <a:rPr lang="en-US" sz="3200" dirty="0" err="1"/>
              <a:t>edilir</a:t>
            </a:r>
            <a:r>
              <a:rPr lang="en-US" sz="3200" dirty="0"/>
              <a:t>. </a:t>
            </a:r>
          </a:p>
          <a:p>
            <a:pPr marL="457200" indent="-457200">
              <a:buFont typeface="Arial" panose="020B0604020202020204" pitchFamily="34" charset="0"/>
              <a:buChar char="•"/>
            </a:pPr>
            <a:r>
              <a:rPr lang="en-US" sz="3200" dirty="0" err="1"/>
              <a:t>Yatırım</a:t>
            </a:r>
            <a:r>
              <a:rPr lang="en-US" sz="3200" dirty="0"/>
              <a:t> </a:t>
            </a:r>
            <a:r>
              <a:rPr lang="en-US" sz="3200" dirty="0" err="1"/>
              <a:t>değeri</a:t>
            </a:r>
            <a:r>
              <a:rPr lang="en-US" sz="3200" dirty="0"/>
              <a:t> 2016 </a:t>
            </a:r>
            <a:r>
              <a:rPr lang="en-US" sz="3200" dirty="0" err="1"/>
              <a:t>baz</a:t>
            </a:r>
            <a:r>
              <a:rPr lang="en-US" sz="3200" dirty="0"/>
              <a:t> </a:t>
            </a:r>
            <a:r>
              <a:rPr lang="en-US" sz="3200" dirty="0" err="1"/>
              <a:t>yılına</a:t>
            </a:r>
            <a:r>
              <a:rPr lang="en-US" sz="3200" dirty="0"/>
              <a:t> </a:t>
            </a:r>
            <a:r>
              <a:rPr lang="en-US" sz="3200" dirty="0" err="1"/>
              <a:t>taşınır</a:t>
            </a:r>
            <a:r>
              <a:rPr lang="en-US" sz="3200" dirty="0"/>
              <a:t>.</a:t>
            </a:r>
          </a:p>
          <a:p>
            <a:pPr marL="457200" indent="-457200">
              <a:buFont typeface="Arial" panose="020B0604020202020204" pitchFamily="34" charset="0"/>
              <a:buChar char="•"/>
            </a:pPr>
            <a:r>
              <a:rPr lang="en-US" sz="3200" dirty="0" err="1"/>
              <a:t>Yatırımlar</a:t>
            </a:r>
            <a:r>
              <a:rPr lang="en-US" sz="3200" dirty="0"/>
              <a:t> </a:t>
            </a:r>
            <a:r>
              <a:rPr lang="en-US" sz="3200" dirty="0" err="1"/>
              <a:t>su</a:t>
            </a:r>
            <a:r>
              <a:rPr lang="en-US" sz="3200" dirty="0"/>
              <a:t> </a:t>
            </a:r>
            <a:r>
              <a:rPr lang="en-US" sz="3200" dirty="0" err="1"/>
              <a:t>temin</a:t>
            </a:r>
            <a:r>
              <a:rPr lang="en-US" sz="3200" dirty="0"/>
              <a:t>, </a:t>
            </a:r>
            <a:r>
              <a:rPr lang="en-US" sz="3200" dirty="0" err="1"/>
              <a:t>kanalizasyon</a:t>
            </a:r>
            <a:r>
              <a:rPr lang="en-US" sz="3200" dirty="0"/>
              <a:t>, AAT, </a:t>
            </a:r>
            <a:r>
              <a:rPr lang="en-US" sz="3200" dirty="0" err="1"/>
              <a:t>su</a:t>
            </a:r>
            <a:r>
              <a:rPr lang="en-US" sz="3200" dirty="0"/>
              <a:t> </a:t>
            </a:r>
            <a:r>
              <a:rPr lang="en-US" sz="3200" dirty="0" err="1"/>
              <a:t>arıtma</a:t>
            </a:r>
            <a:r>
              <a:rPr lang="en-US" sz="3200" dirty="0"/>
              <a:t> </a:t>
            </a:r>
            <a:r>
              <a:rPr lang="en-US" sz="3200" dirty="0" err="1"/>
              <a:t>tesisi</a:t>
            </a:r>
            <a:r>
              <a:rPr lang="en-US" sz="3200" dirty="0"/>
              <a:t> </a:t>
            </a:r>
            <a:r>
              <a:rPr lang="en-US" sz="3200" dirty="0" err="1"/>
              <a:t>gibi</a:t>
            </a:r>
            <a:r>
              <a:rPr lang="en-US" sz="3200" dirty="0"/>
              <a:t> </a:t>
            </a:r>
            <a:r>
              <a:rPr lang="en-US" sz="3200" dirty="0" err="1"/>
              <a:t>türlerine</a:t>
            </a:r>
            <a:r>
              <a:rPr lang="en-US" sz="3200" dirty="0"/>
              <a:t> </a:t>
            </a:r>
            <a:r>
              <a:rPr lang="en-US" sz="3200" dirty="0" err="1"/>
              <a:t>göre</a:t>
            </a:r>
            <a:r>
              <a:rPr lang="en-US" sz="3200" dirty="0"/>
              <a:t> </a:t>
            </a:r>
            <a:r>
              <a:rPr lang="en-US" sz="3200" dirty="0" err="1"/>
              <a:t>sınıflandırılır</a:t>
            </a:r>
            <a:r>
              <a:rPr lang="en-US" sz="3200" dirty="0"/>
              <a:t> </a:t>
            </a:r>
            <a:r>
              <a:rPr lang="en-US" sz="3200" dirty="0" err="1"/>
              <a:t>çünkü</a:t>
            </a:r>
            <a:r>
              <a:rPr lang="en-US" sz="3200" dirty="0"/>
              <a:t> </a:t>
            </a:r>
            <a:r>
              <a:rPr lang="en-US" sz="3200" dirty="0" err="1"/>
              <a:t>ekonomik</a:t>
            </a:r>
            <a:r>
              <a:rPr lang="en-US" sz="3200" dirty="0"/>
              <a:t> </a:t>
            </a:r>
            <a:r>
              <a:rPr lang="en-US" sz="3200" dirty="0" err="1"/>
              <a:t>ömürleri</a:t>
            </a:r>
            <a:r>
              <a:rPr lang="en-US" sz="3200" dirty="0"/>
              <a:t> </a:t>
            </a:r>
            <a:r>
              <a:rPr lang="en-US" sz="3200" dirty="0" err="1"/>
              <a:t>farklıdır</a:t>
            </a:r>
            <a:r>
              <a:rPr lang="en-US" sz="3200" dirty="0"/>
              <a:t>.</a:t>
            </a:r>
          </a:p>
          <a:p>
            <a:pPr marL="457200" indent="-457200">
              <a:buFont typeface="Arial" panose="020B0604020202020204" pitchFamily="34" charset="0"/>
              <a:buChar char="•"/>
            </a:pPr>
            <a:r>
              <a:rPr lang="en-US" sz="3200" dirty="0"/>
              <a:t>Her </a:t>
            </a:r>
            <a:r>
              <a:rPr lang="en-US" sz="3200" dirty="0" err="1"/>
              <a:t>yıl</a:t>
            </a:r>
            <a:r>
              <a:rPr lang="en-US" sz="3200" dirty="0"/>
              <a:t> </a:t>
            </a:r>
            <a:r>
              <a:rPr lang="en-US" sz="3200" dirty="0" err="1"/>
              <a:t>için</a:t>
            </a:r>
            <a:r>
              <a:rPr lang="en-US" sz="3200" dirty="0"/>
              <a:t> </a:t>
            </a:r>
            <a:r>
              <a:rPr lang="en-US" sz="3200" dirty="0" err="1"/>
              <a:t>yatırımların</a:t>
            </a:r>
            <a:r>
              <a:rPr lang="en-US" sz="3200" dirty="0"/>
              <a:t> YEM’I </a:t>
            </a:r>
            <a:r>
              <a:rPr lang="en-US" sz="3200" dirty="0" err="1"/>
              <a:t>hesaplanır</a:t>
            </a:r>
            <a:r>
              <a:rPr lang="en-US" sz="3200" dirty="0"/>
              <a:t>. </a:t>
            </a:r>
          </a:p>
        </p:txBody>
      </p:sp>
      <p:graphicFrame>
        <p:nvGraphicFramePr>
          <p:cNvPr id="8" name="Table 7">
            <a:extLst>
              <a:ext uri="{FF2B5EF4-FFF2-40B4-BE49-F238E27FC236}">
                <a16:creationId xmlns:a16="http://schemas.microsoft.com/office/drawing/2014/main" id="{92CF8DED-A248-E140-B883-9FDA767D6807}"/>
              </a:ext>
            </a:extLst>
          </p:cNvPr>
          <p:cNvGraphicFramePr>
            <a:graphicFrameLocks noGrp="1"/>
          </p:cNvGraphicFramePr>
          <p:nvPr>
            <p:extLst>
              <p:ext uri="{D42A27DB-BD31-4B8C-83A1-F6EECF244321}">
                <p14:modId xmlns:p14="http://schemas.microsoft.com/office/powerpoint/2010/main" val="663504418"/>
              </p:ext>
            </p:extLst>
          </p:nvPr>
        </p:nvGraphicFramePr>
        <p:xfrm>
          <a:off x="1589108" y="6720283"/>
          <a:ext cx="9145016" cy="2039940"/>
        </p:xfrm>
        <a:graphic>
          <a:graphicData uri="http://schemas.openxmlformats.org/drawingml/2006/table">
            <a:tbl>
              <a:tblPr firstRow="1" firstCol="1" bandRow="1">
                <a:tableStyleId>{5C22544A-7EE6-4342-B048-85BDC9FD1C3A}</a:tableStyleId>
              </a:tblPr>
              <a:tblGrid>
                <a:gridCol w="2673777">
                  <a:extLst>
                    <a:ext uri="{9D8B030D-6E8A-4147-A177-3AD203B41FA5}">
                      <a16:colId xmlns:a16="http://schemas.microsoft.com/office/drawing/2014/main" val="2795146886"/>
                    </a:ext>
                  </a:extLst>
                </a:gridCol>
                <a:gridCol w="1096231">
                  <a:extLst>
                    <a:ext uri="{9D8B030D-6E8A-4147-A177-3AD203B41FA5}">
                      <a16:colId xmlns:a16="http://schemas.microsoft.com/office/drawing/2014/main" val="4285453563"/>
                    </a:ext>
                  </a:extLst>
                </a:gridCol>
                <a:gridCol w="1096231">
                  <a:extLst>
                    <a:ext uri="{9D8B030D-6E8A-4147-A177-3AD203B41FA5}">
                      <a16:colId xmlns:a16="http://schemas.microsoft.com/office/drawing/2014/main" val="3810159913"/>
                    </a:ext>
                  </a:extLst>
                </a:gridCol>
                <a:gridCol w="1096231">
                  <a:extLst>
                    <a:ext uri="{9D8B030D-6E8A-4147-A177-3AD203B41FA5}">
                      <a16:colId xmlns:a16="http://schemas.microsoft.com/office/drawing/2014/main" val="4040046725"/>
                    </a:ext>
                  </a:extLst>
                </a:gridCol>
                <a:gridCol w="1096231">
                  <a:extLst>
                    <a:ext uri="{9D8B030D-6E8A-4147-A177-3AD203B41FA5}">
                      <a16:colId xmlns:a16="http://schemas.microsoft.com/office/drawing/2014/main" val="11892235"/>
                    </a:ext>
                  </a:extLst>
                </a:gridCol>
                <a:gridCol w="1096231">
                  <a:extLst>
                    <a:ext uri="{9D8B030D-6E8A-4147-A177-3AD203B41FA5}">
                      <a16:colId xmlns:a16="http://schemas.microsoft.com/office/drawing/2014/main" val="209597460"/>
                    </a:ext>
                  </a:extLst>
                </a:gridCol>
                <a:gridCol w="990084">
                  <a:extLst>
                    <a:ext uri="{9D8B030D-6E8A-4147-A177-3AD203B41FA5}">
                      <a16:colId xmlns:a16="http://schemas.microsoft.com/office/drawing/2014/main" val="618644395"/>
                    </a:ext>
                  </a:extLst>
                </a:gridCol>
              </a:tblGrid>
              <a:tr h="276673">
                <a:tc gridSpan="7">
                  <a:txBody>
                    <a:bodyPr/>
                    <a:lstStyle/>
                    <a:p>
                      <a:pPr marL="0" marR="0" algn="ctr">
                        <a:lnSpc>
                          <a:spcPct val="150000"/>
                        </a:lnSpc>
                        <a:spcBef>
                          <a:spcPts val="0"/>
                        </a:spcBef>
                        <a:spcAft>
                          <a:spcPts val="0"/>
                        </a:spcAft>
                      </a:pPr>
                      <a:r>
                        <a:rPr lang="tr-TR" sz="2000" dirty="0">
                          <a:effectLst/>
                        </a:rPr>
                        <a:t>YATIRIMLARIN YILLIK EŞDEĞER MALİYETLERİ (2016 milyon TL)</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2432322"/>
                  </a:ext>
                </a:extLst>
              </a:tr>
              <a:tr h="276673">
                <a:tc>
                  <a:txBody>
                    <a:bodyPr/>
                    <a:lstStyle/>
                    <a:p>
                      <a:pPr marL="0" marR="0" algn="ctr">
                        <a:lnSpc>
                          <a:spcPct val="150000"/>
                        </a:lnSpc>
                        <a:spcBef>
                          <a:spcPts val="0"/>
                        </a:spcBef>
                        <a:spcAft>
                          <a:spcPts val="0"/>
                        </a:spcAft>
                      </a:pPr>
                      <a:r>
                        <a:rPr lang="tr-TR" sz="2000" dirty="0">
                          <a:effectLst/>
                        </a:rPr>
                        <a:t>Sektör</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000" b="1" dirty="0">
                          <a:effectLst/>
                        </a:rPr>
                        <a:t>2007</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000" b="1" dirty="0">
                          <a:effectLst/>
                        </a:rPr>
                        <a:t>2009</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000" b="1" dirty="0">
                          <a:effectLst/>
                        </a:rPr>
                        <a:t>2011</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000" b="1" dirty="0">
                          <a:effectLst/>
                        </a:rPr>
                        <a:t>2013</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000" b="1" dirty="0">
                          <a:effectLst/>
                        </a:rPr>
                        <a:t>2015</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000" b="1" dirty="0">
                          <a:effectLst/>
                        </a:rPr>
                        <a:t>2016</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21232545"/>
                  </a:ext>
                </a:extLst>
              </a:tr>
              <a:tr h="296209">
                <a:tc>
                  <a:txBody>
                    <a:bodyPr/>
                    <a:lstStyle/>
                    <a:p>
                      <a:pPr marL="0" marR="0" algn="ctr">
                        <a:lnSpc>
                          <a:spcPct val="150000"/>
                        </a:lnSpc>
                        <a:spcBef>
                          <a:spcPts val="0"/>
                        </a:spcBef>
                        <a:spcAft>
                          <a:spcPts val="0"/>
                        </a:spcAft>
                      </a:pPr>
                      <a:r>
                        <a:rPr lang="tr-TR" sz="2000" dirty="0" err="1">
                          <a:effectLst/>
                        </a:rPr>
                        <a:t>Atıksu</a:t>
                      </a:r>
                      <a:r>
                        <a:rPr lang="tr-TR" sz="2000" dirty="0">
                          <a:effectLst/>
                        </a:rPr>
                        <a:t> Sektörü</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000">
                          <a:effectLst/>
                        </a:rPr>
                        <a:t>294</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dirty="0">
                          <a:effectLst/>
                        </a:rPr>
                        <a:t>305</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a:effectLst/>
                        </a:rPr>
                        <a:t>305</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dirty="0">
                          <a:effectLst/>
                        </a:rPr>
                        <a:t>307</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dirty="0">
                          <a:effectLst/>
                        </a:rPr>
                        <a:t>307</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a:effectLst/>
                        </a:rPr>
                        <a:t>307</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867742768"/>
                  </a:ext>
                </a:extLst>
              </a:tr>
              <a:tr h="296209">
                <a:tc>
                  <a:txBody>
                    <a:bodyPr/>
                    <a:lstStyle/>
                    <a:p>
                      <a:pPr marL="0" marR="0" algn="ctr">
                        <a:lnSpc>
                          <a:spcPct val="150000"/>
                        </a:lnSpc>
                        <a:spcBef>
                          <a:spcPts val="0"/>
                        </a:spcBef>
                        <a:spcAft>
                          <a:spcPts val="0"/>
                        </a:spcAft>
                      </a:pPr>
                      <a:r>
                        <a:rPr lang="tr-TR" sz="2000">
                          <a:effectLst/>
                        </a:rPr>
                        <a:t>İçme Suyu Sektörü</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000">
                          <a:effectLst/>
                        </a:rPr>
                        <a:t>136</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a:effectLst/>
                        </a:rPr>
                        <a:t>136</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a:effectLst/>
                        </a:rPr>
                        <a:t>136</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a:effectLst/>
                        </a:rPr>
                        <a:t>136</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dirty="0">
                          <a:effectLst/>
                        </a:rPr>
                        <a:t>137</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a:effectLst/>
                        </a:rPr>
                        <a:t>181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684673130"/>
                  </a:ext>
                </a:extLst>
              </a:tr>
              <a:tr h="296209">
                <a:tc>
                  <a:txBody>
                    <a:bodyPr/>
                    <a:lstStyle/>
                    <a:p>
                      <a:pPr marL="0" marR="0" algn="ctr">
                        <a:lnSpc>
                          <a:spcPct val="150000"/>
                        </a:lnSpc>
                        <a:spcBef>
                          <a:spcPts val="0"/>
                        </a:spcBef>
                        <a:spcAft>
                          <a:spcPts val="0"/>
                        </a:spcAft>
                      </a:pPr>
                      <a:r>
                        <a:rPr lang="tr-TR" sz="2000" dirty="0">
                          <a:effectLst/>
                        </a:rPr>
                        <a:t>Toplam</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000">
                          <a:effectLst/>
                        </a:rPr>
                        <a:t>430</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a:effectLst/>
                        </a:rPr>
                        <a:t>441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a:effectLst/>
                        </a:rPr>
                        <a:t>441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a:effectLst/>
                        </a:rPr>
                        <a:t>444</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dirty="0">
                          <a:effectLst/>
                        </a:rPr>
                        <a:t>444</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algn="ctr">
                        <a:lnSpc>
                          <a:spcPct val="150000"/>
                        </a:lnSpc>
                        <a:spcBef>
                          <a:spcPts val="0"/>
                        </a:spcBef>
                        <a:spcAft>
                          <a:spcPts val="0"/>
                        </a:spcAft>
                      </a:pPr>
                      <a:r>
                        <a:rPr lang="tr-TR" sz="2000" dirty="0">
                          <a:effectLst/>
                        </a:rPr>
                        <a:t>488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89144202"/>
                  </a:ext>
                </a:extLst>
              </a:tr>
            </a:tbl>
          </a:graphicData>
        </a:graphic>
      </p:graphicFrame>
    </p:spTree>
    <p:extLst>
      <p:ext uri="{BB962C8B-B14F-4D97-AF65-F5344CB8AC3E}">
        <p14:creationId xmlns:p14="http://schemas.microsoft.com/office/powerpoint/2010/main" val="4193231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19008" y="1928580"/>
            <a:ext cx="11490793" cy="584775"/>
          </a:xfrm>
          <a:prstGeom prst="rect">
            <a:avLst/>
          </a:prstGeom>
          <a:noFill/>
        </p:spPr>
        <p:txBody>
          <a:bodyPr wrap="square" rtlCol="0">
            <a:spAutoFit/>
          </a:bodyPr>
          <a:lstStyle/>
          <a:p>
            <a:pPr algn="ctr"/>
            <a:r>
              <a:rPr lang="en-US" sz="3200" b="1" dirty="0" err="1"/>
              <a:t>Yatırımların</a:t>
            </a:r>
            <a:r>
              <a:rPr lang="en-US" sz="3200" b="1" dirty="0"/>
              <a:t> </a:t>
            </a:r>
            <a:r>
              <a:rPr lang="en-US" sz="3200" b="1" dirty="0" err="1"/>
              <a:t>Yıllık</a:t>
            </a:r>
            <a:r>
              <a:rPr lang="en-US" sz="3200" b="1" dirty="0"/>
              <a:t> </a:t>
            </a:r>
            <a:r>
              <a:rPr lang="en-US" sz="3200" b="1" dirty="0" err="1"/>
              <a:t>Eşdeğer</a:t>
            </a:r>
            <a:r>
              <a:rPr lang="en-US" sz="3200" b="1" dirty="0"/>
              <a:t> </a:t>
            </a:r>
            <a:r>
              <a:rPr lang="en-US" sz="3200" b="1" dirty="0" err="1"/>
              <a:t>Maliyeti</a:t>
            </a:r>
            <a:r>
              <a:rPr lang="en-US" sz="3200" b="1" dirty="0"/>
              <a:t> – 2016 </a:t>
            </a:r>
            <a:r>
              <a:rPr lang="en-US" sz="3200" b="1" dirty="0" err="1"/>
              <a:t>yılı</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graphicFrame>
        <p:nvGraphicFramePr>
          <p:cNvPr id="4" name="Table 3">
            <a:extLst>
              <a:ext uri="{FF2B5EF4-FFF2-40B4-BE49-F238E27FC236}">
                <a16:creationId xmlns:a16="http://schemas.microsoft.com/office/drawing/2014/main" id="{27011CC5-F8BA-4247-8179-8585C7D466EB}"/>
              </a:ext>
            </a:extLst>
          </p:cNvPr>
          <p:cNvGraphicFramePr>
            <a:graphicFrameLocks noGrp="1"/>
          </p:cNvGraphicFramePr>
          <p:nvPr>
            <p:extLst>
              <p:ext uri="{D42A27DB-BD31-4B8C-83A1-F6EECF244321}">
                <p14:modId xmlns:p14="http://schemas.microsoft.com/office/powerpoint/2010/main" val="241633436"/>
              </p:ext>
            </p:extLst>
          </p:nvPr>
        </p:nvGraphicFramePr>
        <p:xfrm>
          <a:off x="1576264" y="3083622"/>
          <a:ext cx="8352928" cy="5487264"/>
        </p:xfrm>
        <a:graphic>
          <a:graphicData uri="http://schemas.openxmlformats.org/drawingml/2006/table">
            <a:tbl>
              <a:tblPr firstRow="1" firstCol="1" bandRow="1">
                <a:tableStyleId>{5C22544A-7EE6-4342-B048-85BDC9FD1C3A}</a:tableStyleId>
              </a:tblPr>
              <a:tblGrid>
                <a:gridCol w="4432063">
                  <a:extLst>
                    <a:ext uri="{9D8B030D-6E8A-4147-A177-3AD203B41FA5}">
                      <a16:colId xmlns:a16="http://schemas.microsoft.com/office/drawing/2014/main" val="2158793658"/>
                    </a:ext>
                  </a:extLst>
                </a:gridCol>
                <a:gridCol w="3920865">
                  <a:extLst>
                    <a:ext uri="{9D8B030D-6E8A-4147-A177-3AD203B41FA5}">
                      <a16:colId xmlns:a16="http://schemas.microsoft.com/office/drawing/2014/main" val="1256958905"/>
                    </a:ext>
                  </a:extLst>
                </a:gridCol>
              </a:tblGrid>
              <a:tr h="458900">
                <a:tc gridSpan="2">
                  <a:txBody>
                    <a:bodyPr/>
                    <a:lstStyle/>
                    <a:p>
                      <a:pPr marL="0" marR="0" algn="ctr">
                        <a:lnSpc>
                          <a:spcPct val="150000"/>
                        </a:lnSpc>
                        <a:spcBef>
                          <a:spcPts val="0"/>
                        </a:spcBef>
                        <a:spcAft>
                          <a:spcPts val="0"/>
                        </a:spcAft>
                      </a:pPr>
                      <a:r>
                        <a:rPr lang="tr-TR" sz="2000" dirty="0">
                          <a:effectLst/>
                        </a:rPr>
                        <a:t>KÜMÜLATİF YATIRIMLAR (2016 milyon TL)</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n-US"/>
                    </a:p>
                  </a:txBody>
                  <a:tcPr/>
                </a:tc>
                <a:extLst>
                  <a:ext uri="{0D108BD9-81ED-4DB2-BD59-A6C34878D82A}">
                    <a16:rowId xmlns:a16="http://schemas.microsoft.com/office/drawing/2014/main" val="2276507705"/>
                  </a:ext>
                </a:extLst>
              </a:tr>
              <a:tr h="458900">
                <a:tc>
                  <a:txBody>
                    <a:bodyPr/>
                    <a:lstStyle/>
                    <a:p>
                      <a:pPr marL="0" marR="0" algn="ctr">
                        <a:lnSpc>
                          <a:spcPct val="150000"/>
                        </a:lnSpc>
                        <a:spcBef>
                          <a:spcPts val="0"/>
                        </a:spcBef>
                        <a:spcAft>
                          <a:spcPts val="0"/>
                        </a:spcAft>
                      </a:pPr>
                      <a:r>
                        <a:rPr lang="tr-TR" sz="2800" dirty="0">
                          <a:effectLst/>
                        </a:rPr>
                        <a:t>Sektör</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42486395"/>
                  </a:ext>
                </a:extLst>
              </a:tr>
              <a:tr h="458900">
                <a:tc>
                  <a:txBody>
                    <a:bodyPr/>
                    <a:lstStyle/>
                    <a:p>
                      <a:pPr marL="0" marR="0" algn="ctr">
                        <a:lnSpc>
                          <a:spcPct val="150000"/>
                        </a:lnSpc>
                        <a:spcBef>
                          <a:spcPts val="0"/>
                        </a:spcBef>
                        <a:spcAft>
                          <a:spcPts val="0"/>
                        </a:spcAft>
                      </a:pPr>
                      <a:r>
                        <a:rPr lang="tr-TR" sz="2800" dirty="0" err="1">
                          <a:effectLst/>
                        </a:rPr>
                        <a:t>Atıksu</a:t>
                      </a:r>
                      <a:r>
                        <a:rPr lang="tr-TR" sz="2800" dirty="0">
                          <a:effectLst/>
                        </a:rPr>
                        <a:t> Sektörü</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dirty="0">
                          <a:effectLst/>
                        </a:rPr>
                        <a:t>4.334</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891570570"/>
                  </a:ext>
                </a:extLst>
              </a:tr>
              <a:tr h="458900">
                <a:tc>
                  <a:txBody>
                    <a:bodyPr/>
                    <a:lstStyle/>
                    <a:p>
                      <a:pPr marL="0" marR="0" algn="ctr">
                        <a:lnSpc>
                          <a:spcPct val="150000"/>
                        </a:lnSpc>
                        <a:spcBef>
                          <a:spcPts val="0"/>
                        </a:spcBef>
                        <a:spcAft>
                          <a:spcPts val="0"/>
                        </a:spcAft>
                      </a:pPr>
                      <a:r>
                        <a:rPr lang="tr-TR" sz="2800" dirty="0">
                          <a:effectLst/>
                        </a:rPr>
                        <a:t>İçme Suyu Sektörü</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dirty="0">
                          <a:effectLst/>
                        </a:rPr>
                        <a:t>2.547</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4252767761"/>
                  </a:ext>
                </a:extLst>
              </a:tr>
              <a:tr h="458900">
                <a:tc>
                  <a:txBody>
                    <a:bodyPr/>
                    <a:lstStyle/>
                    <a:p>
                      <a:pPr marL="0" marR="0" algn="ctr">
                        <a:lnSpc>
                          <a:spcPct val="150000"/>
                        </a:lnSpc>
                        <a:spcBef>
                          <a:spcPts val="0"/>
                        </a:spcBef>
                        <a:spcAft>
                          <a:spcPts val="0"/>
                        </a:spcAft>
                      </a:pPr>
                      <a:r>
                        <a:rPr lang="tr-TR" sz="2800" dirty="0">
                          <a:effectLst/>
                        </a:rPr>
                        <a:t>Toplam</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dirty="0">
                          <a:effectLst/>
                        </a:rPr>
                        <a:t>6.880</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798445107"/>
                  </a:ext>
                </a:extLst>
              </a:tr>
              <a:tr h="458900">
                <a:tc gridSpan="2">
                  <a:txBody>
                    <a:bodyPr/>
                    <a:lstStyle/>
                    <a:p>
                      <a:pPr marL="0" marR="0" algn="ctr">
                        <a:lnSpc>
                          <a:spcPct val="150000"/>
                        </a:lnSpc>
                        <a:spcBef>
                          <a:spcPts val="0"/>
                        </a:spcBef>
                        <a:spcAft>
                          <a:spcPts val="0"/>
                        </a:spcAft>
                      </a:pPr>
                      <a:r>
                        <a:rPr lang="tr-TR" sz="2000" dirty="0">
                          <a:effectLst/>
                        </a:rPr>
                        <a:t>YATIRIMLARIN YILLIK EŞDEĞER MALİYETLERİ (2016 milyon TL)</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n-US"/>
                    </a:p>
                  </a:txBody>
                  <a:tcPr/>
                </a:tc>
                <a:extLst>
                  <a:ext uri="{0D108BD9-81ED-4DB2-BD59-A6C34878D82A}">
                    <a16:rowId xmlns:a16="http://schemas.microsoft.com/office/drawing/2014/main" val="3331167686"/>
                  </a:ext>
                </a:extLst>
              </a:tr>
              <a:tr h="458900">
                <a:tc>
                  <a:txBody>
                    <a:bodyPr/>
                    <a:lstStyle/>
                    <a:p>
                      <a:pPr marL="0" marR="0" algn="ctr">
                        <a:lnSpc>
                          <a:spcPct val="150000"/>
                        </a:lnSpc>
                        <a:spcBef>
                          <a:spcPts val="0"/>
                        </a:spcBef>
                        <a:spcAft>
                          <a:spcPts val="0"/>
                        </a:spcAft>
                      </a:pPr>
                      <a:r>
                        <a:rPr lang="tr-TR" sz="2800" dirty="0">
                          <a:effectLst/>
                        </a:rPr>
                        <a:t>Sektör</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82166936"/>
                  </a:ext>
                </a:extLst>
              </a:tr>
              <a:tr h="458900">
                <a:tc>
                  <a:txBody>
                    <a:bodyPr/>
                    <a:lstStyle/>
                    <a:p>
                      <a:pPr marL="0" marR="0" algn="ctr">
                        <a:lnSpc>
                          <a:spcPct val="150000"/>
                        </a:lnSpc>
                        <a:spcBef>
                          <a:spcPts val="0"/>
                        </a:spcBef>
                        <a:spcAft>
                          <a:spcPts val="0"/>
                        </a:spcAft>
                      </a:pPr>
                      <a:r>
                        <a:rPr lang="tr-TR" sz="2800" dirty="0" err="1">
                          <a:effectLst/>
                        </a:rPr>
                        <a:t>Atıksu</a:t>
                      </a:r>
                      <a:r>
                        <a:rPr lang="tr-TR" sz="2800" dirty="0">
                          <a:effectLst/>
                        </a:rPr>
                        <a:t> Sektörü</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dirty="0">
                          <a:effectLst/>
                        </a:rPr>
                        <a:t>307</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61536509"/>
                  </a:ext>
                </a:extLst>
              </a:tr>
              <a:tr h="458900">
                <a:tc>
                  <a:txBody>
                    <a:bodyPr/>
                    <a:lstStyle/>
                    <a:p>
                      <a:pPr marL="0" marR="0" algn="ctr">
                        <a:lnSpc>
                          <a:spcPct val="150000"/>
                        </a:lnSpc>
                        <a:spcBef>
                          <a:spcPts val="0"/>
                        </a:spcBef>
                        <a:spcAft>
                          <a:spcPts val="0"/>
                        </a:spcAft>
                      </a:pPr>
                      <a:r>
                        <a:rPr lang="tr-TR" sz="2800">
                          <a:effectLst/>
                        </a:rPr>
                        <a:t>İçme Suyu Sektörü</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dirty="0">
                          <a:effectLst/>
                        </a:rPr>
                        <a:t>181</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477670186"/>
                  </a:ext>
                </a:extLst>
              </a:tr>
              <a:tr h="458900">
                <a:tc>
                  <a:txBody>
                    <a:bodyPr/>
                    <a:lstStyle/>
                    <a:p>
                      <a:pPr marL="0" marR="0" algn="ctr">
                        <a:lnSpc>
                          <a:spcPct val="150000"/>
                        </a:lnSpc>
                        <a:spcBef>
                          <a:spcPts val="0"/>
                        </a:spcBef>
                        <a:spcAft>
                          <a:spcPts val="0"/>
                        </a:spcAft>
                      </a:pPr>
                      <a:r>
                        <a:rPr lang="tr-TR" sz="2800">
                          <a:effectLst/>
                        </a:rPr>
                        <a:t>Toplam</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0"/>
                        </a:spcBef>
                        <a:spcAft>
                          <a:spcPts val="0"/>
                        </a:spcAft>
                      </a:pPr>
                      <a:r>
                        <a:rPr lang="tr-TR" sz="2800" dirty="0">
                          <a:effectLst/>
                        </a:rPr>
                        <a:t>488</a:t>
                      </a:r>
                      <a:endParaRPr lang="en-US"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587019093"/>
                  </a:ext>
                </a:extLst>
              </a:tr>
            </a:tbl>
          </a:graphicData>
        </a:graphic>
      </p:graphicFrame>
    </p:spTree>
    <p:extLst>
      <p:ext uri="{BB962C8B-B14F-4D97-AF65-F5344CB8AC3E}">
        <p14:creationId xmlns:p14="http://schemas.microsoft.com/office/powerpoint/2010/main" val="1953657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19008" y="1928580"/>
            <a:ext cx="11490793" cy="584775"/>
          </a:xfrm>
          <a:prstGeom prst="rect">
            <a:avLst/>
          </a:prstGeom>
          <a:noFill/>
        </p:spPr>
        <p:txBody>
          <a:bodyPr wrap="square" rtlCol="0">
            <a:spAutoFit/>
          </a:bodyPr>
          <a:lstStyle/>
          <a:p>
            <a:pPr algn="ctr"/>
            <a:r>
              <a:rPr lang="en-US" sz="3200" b="1" dirty="0" err="1"/>
              <a:t>İşletme</a:t>
            </a:r>
            <a:r>
              <a:rPr lang="en-US" sz="3200" b="1" dirty="0"/>
              <a:t> </a:t>
            </a:r>
            <a:r>
              <a:rPr lang="en-US" sz="3200" b="1" dirty="0" err="1"/>
              <a:t>Maliyetleri</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0323266C-43CF-444A-97F4-0254AD019323}"/>
              </a:ext>
            </a:extLst>
          </p:cNvPr>
          <p:cNvSpPr txBox="1"/>
          <p:nvPr/>
        </p:nvSpPr>
        <p:spPr>
          <a:xfrm>
            <a:off x="1366670" y="2753096"/>
            <a:ext cx="9786658" cy="4832092"/>
          </a:xfrm>
          <a:prstGeom prst="rect">
            <a:avLst/>
          </a:prstGeom>
          <a:noFill/>
        </p:spPr>
        <p:txBody>
          <a:bodyPr wrap="square" rtlCol="0">
            <a:spAutoFit/>
          </a:bodyPr>
          <a:lstStyle/>
          <a:p>
            <a:pPr marL="342900" indent="-342900">
              <a:buFont typeface="Arial" panose="020B0604020202020204" pitchFamily="34" charset="0"/>
              <a:buChar char="•"/>
            </a:pPr>
            <a:r>
              <a:rPr lang="en-US" sz="2800" dirty="0" err="1"/>
              <a:t>Personel</a:t>
            </a:r>
            <a:r>
              <a:rPr lang="en-US" sz="2800" dirty="0"/>
              <a:t> </a:t>
            </a:r>
            <a:r>
              <a:rPr lang="en-US" sz="2800" dirty="0" err="1"/>
              <a:t>Giderleri</a:t>
            </a:r>
            <a:r>
              <a:rPr lang="en-US" sz="2800" dirty="0"/>
              <a:t> (SGK </a:t>
            </a:r>
            <a:r>
              <a:rPr lang="en-US" sz="2800" dirty="0" err="1"/>
              <a:t>primleri</a:t>
            </a:r>
            <a:r>
              <a:rPr lang="en-US" sz="2800" dirty="0"/>
              <a:t> </a:t>
            </a:r>
            <a:r>
              <a:rPr lang="en-US" sz="2800" dirty="0" err="1"/>
              <a:t>dahil</a:t>
            </a:r>
            <a:r>
              <a:rPr lang="en-US" sz="2800" dirty="0"/>
              <a:t>)</a:t>
            </a:r>
          </a:p>
          <a:p>
            <a:pPr marL="342900" indent="-342900">
              <a:buFont typeface="Arial" panose="020B0604020202020204" pitchFamily="34" charset="0"/>
              <a:buChar char="•"/>
            </a:pPr>
            <a:r>
              <a:rPr lang="en-US" sz="2800" dirty="0" err="1"/>
              <a:t>Enerji</a:t>
            </a:r>
            <a:r>
              <a:rPr lang="en-US" sz="2800" dirty="0"/>
              <a:t> </a:t>
            </a:r>
            <a:r>
              <a:rPr lang="en-US" sz="2800" dirty="0" err="1"/>
              <a:t>Alımları</a:t>
            </a:r>
            <a:endParaRPr lang="en-US" sz="2800" dirty="0"/>
          </a:p>
          <a:p>
            <a:pPr marL="342900" indent="-342900">
              <a:buFont typeface="Arial" panose="020B0604020202020204" pitchFamily="34" charset="0"/>
              <a:buChar char="•"/>
            </a:pPr>
            <a:r>
              <a:rPr lang="en-US" sz="2800" dirty="0" err="1"/>
              <a:t>Yakıt</a:t>
            </a:r>
            <a:endParaRPr lang="en-US" sz="2800" dirty="0"/>
          </a:p>
          <a:p>
            <a:pPr marL="342900" indent="-342900">
              <a:buFont typeface="Arial" panose="020B0604020202020204" pitchFamily="34" charset="0"/>
              <a:buChar char="•"/>
            </a:pPr>
            <a:r>
              <a:rPr lang="en-US" sz="2800" dirty="0" err="1"/>
              <a:t>Bakım</a:t>
            </a:r>
            <a:r>
              <a:rPr lang="en-US" sz="2800" dirty="0"/>
              <a:t> – </a:t>
            </a:r>
            <a:r>
              <a:rPr lang="en-US" sz="2800" dirty="0" err="1"/>
              <a:t>onarım</a:t>
            </a:r>
            <a:endParaRPr lang="en-US" sz="2800" dirty="0"/>
          </a:p>
          <a:p>
            <a:pPr marL="342900" indent="-342900">
              <a:buFont typeface="Arial" panose="020B0604020202020204" pitchFamily="34" charset="0"/>
              <a:buChar char="•"/>
            </a:pPr>
            <a:r>
              <a:rPr lang="en-US" sz="2800" dirty="0" err="1"/>
              <a:t>Sarf</a:t>
            </a:r>
            <a:r>
              <a:rPr lang="en-US" sz="2800" dirty="0"/>
              <a:t> </a:t>
            </a:r>
            <a:r>
              <a:rPr lang="en-US" sz="2800" dirty="0" err="1"/>
              <a:t>malzemeleri</a:t>
            </a:r>
            <a:endParaRPr lang="en-US" sz="2800" dirty="0"/>
          </a:p>
          <a:p>
            <a:pPr marL="342900" indent="-342900">
              <a:buFont typeface="Arial" panose="020B0604020202020204" pitchFamily="34" charset="0"/>
              <a:buChar char="•"/>
            </a:pPr>
            <a:r>
              <a:rPr lang="en-US" sz="2800" dirty="0" err="1"/>
              <a:t>Hizmet</a:t>
            </a:r>
            <a:r>
              <a:rPr lang="en-US" sz="2800" dirty="0"/>
              <a:t> </a:t>
            </a:r>
            <a:r>
              <a:rPr lang="en-US" sz="2800" dirty="0" err="1"/>
              <a:t>alımı</a:t>
            </a:r>
            <a:endParaRPr lang="en-US" sz="2800" dirty="0"/>
          </a:p>
          <a:p>
            <a:pPr marL="342900" indent="-342900">
              <a:buFont typeface="Arial" panose="020B0604020202020204" pitchFamily="34" charset="0"/>
              <a:buChar char="•"/>
            </a:pPr>
            <a:r>
              <a:rPr lang="en-US" sz="2800" dirty="0" err="1"/>
              <a:t>Faiz</a:t>
            </a:r>
            <a:endParaRPr lang="en-US" sz="2800" dirty="0"/>
          </a:p>
          <a:p>
            <a:pPr marL="342900" indent="-342900">
              <a:buFont typeface="Arial" panose="020B0604020202020204" pitchFamily="34" charset="0"/>
              <a:buChar char="•"/>
            </a:pPr>
            <a:r>
              <a:rPr lang="en-US" sz="2800" dirty="0" err="1"/>
              <a:t>Vb</a:t>
            </a: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Küçükmenderes</a:t>
            </a:r>
            <a:r>
              <a:rPr lang="en-US" sz="2800" dirty="0"/>
              <a:t> </a:t>
            </a:r>
            <a:r>
              <a:rPr lang="en-US" sz="2800" dirty="0" err="1"/>
              <a:t>için</a:t>
            </a:r>
            <a:r>
              <a:rPr lang="en-US" sz="2800" dirty="0"/>
              <a:t> </a:t>
            </a:r>
            <a:r>
              <a:rPr lang="en-US" sz="2800" dirty="0" err="1"/>
              <a:t>veri</a:t>
            </a:r>
            <a:r>
              <a:rPr lang="en-US" sz="2800" dirty="0"/>
              <a:t> </a:t>
            </a:r>
            <a:r>
              <a:rPr lang="en-US" sz="2800" dirty="0" err="1"/>
              <a:t>kaynağı</a:t>
            </a:r>
            <a:r>
              <a:rPr lang="en-US" sz="2800" dirty="0"/>
              <a:t>: İZSU </a:t>
            </a:r>
            <a:r>
              <a:rPr lang="en-US" sz="2800" dirty="0" err="1"/>
              <a:t>ve</a:t>
            </a:r>
            <a:r>
              <a:rPr lang="en-US" sz="2800" dirty="0"/>
              <a:t> ASAT</a:t>
            </a:r>
          </a:p>
          <a:p>
            <a:endParaRPr lang="en-US" sz="2800" dirty="0"/>
          </a:p>
        </p:txBody>
      </p:sp>
    </p:spTree>
    <p:extLst>
      <p:ext uri="{BB962C8B-B14F-4D97-AF65-F5344CB8AC3E}">
        <p14:creationId xmlns:p14="http://schemas.microsoft.com/office/powerpoint/2010/main" val="162967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14602" y="1930245"/>
            <a:ext cx="11490793" cy="584775"/>
          </a:xfrm>
          <a:prstGeom prst="rect">
            <a:avLst/>
          </a:prstGeom>
          <a:noFill/>
        </p:spPr>
        <p:txBody>
          <a:bodyPr wrap="square" rtlCol="0">
            <a:spAutoFit/>
          </a:bodyPr>
          <a:lstStyle/>
          <a:p>
            <a:pPr algn="ctr"/>
            <a:r>
              <a:rPr lang="en-US" sz="3200" b="1" dirty="0" err="1"/>
              <a:t>Su</a:t>
            </a:r>
            <a:r>
              <a:rPr lang="en-US" sz="3200" b="1" dirty="0"/>
              <a:t> </a:t>
            </a:r>
            <a:r>
              <a:rPr lang="en-US" sz="3200" b="1" dirty="0" err="1"/>
              <a:t>Gelirleri</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0323266C-43CF-444A-97F4-0254AD019323}"/>
              </a:ext>
            </a:extLst>
          </p:cNvPr>
          <p:cNvSpPr txBox="1"/>
          <p:nvPr/>
        </p:nvSpPr>
        <p:spPr>
          <a:xfrm>
            <a:off x="1366670" y="2753096"/>
            <a:ext cx="9786658" cy="5262979"/>
          </a:xfrm>
          <a:prstGeom prst="rect">
            <a:avLst/>
          </a:prstGeom>
          <a:noFill/>
        </p:spPr>
        <p:txBody>
          <a:bodyPr wrap="square" rtlCol="0">
            <a:spAutoFit/>
          </a:bodyPr>
          <a:lstStyle/>
          <a:p>
            <a:pPr marL="342900" indent="-342900">
              <a:buFont typeface="Arial" panose="020B0604020202020204" pitchFamily="34" charset="0"/>
              <a:buChar char="•"/>
            </a:pPr>
            <a:r>
              <a:rPr lang="tr-TR" sz="2800" dirty="0"/>
              <a:t>Su gelirlerine ilişkin veriler, Hazine ve Maliye Bakanlığı veri tabanından alınmıştır.</a:t>
            </a:r>
          </a:p>
          <a:p>
            <a:endParaRPr lang="tr-TR" sz="2800" dirty="0"/>
          </a:p>
          <a:p>
            <a:pPr marL="342900" indent="-342900">
              <a:buFont typeface="Arial" panose="020B0604020202020204" pitchFamily="34" charset="0"/>
              <a:buChar char="•"/>
            </a:pPr>
            <a:r>
              <a:rPr lang="tr-TR" sz="2800" dirty="0"/>
              <a:t>İzmir Manisa ve Aydın illerinin genelini kapsayan veri detaylı olarak taranarak, havza içerisinde kalan yerleşimlerin gelir verisi seçilmiş ve sadece bu veri dikkate alınmıştır. </a:t>
            </a:r>
          </a:p>
          <a:p>
            <a:endParaRPr lang="tr-TR" sz="2800" dirty="0"/>
          </a:p>
          <a:p>
            <a:pPr marL="342900" indent="-342900">
              <a:buFont typeface="Arial" panose="020B0604020202020204" pitchFamily="34" charset="0"/>
              <a:buChar char="•"/>
            </a:pPr>
            <a:r>
              <a:rPr lang="tr-TR" sz="2800" dirty="0"/>
              <a:t>Elde edilen rakamlar, havzada su ve kanalizasyon hizmeti sunan İZSU ve </a:t>
            </a:r>
            <a:r>
              <a:rPr lang="tr-TR" sz="2800" dirty="0" err="1"/>
              <a:t>ASKI’nin</a:t>
            </a:r>
            <a:r>
              <a:rPr lang="tr-TR" sz="2800" dirty="0"/>
              <a:t> havzadan tahsil ettikleri gelirler ile de kıyaslanmış, Hazine ve Maliye Bakanlığı verilerinin daha kapsamlı olduğu görülmüş ve 2007-2016 rakamları 2016 baz yılı değerlerine uyarlanarak kullanılmıştır</a:t>
            </a:r>
            <a:r>
              <a:rPr lang="en-US" sz="2800" dirty="0"/>
              <a:t> </a:t>
            </a:r>
          </a:p>
        </p:txBody>
      </p:sp>
    </p:spTree>
    <p:extLst>
      <p:ext uri="{BB962C8B-B14F-4D97-AF65-F5344CB8AC3E}">
        <p14:creationId xmlns:p14="http://schemas.microsoft.com/office/powerpoint/2010/main" val="1941822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02803" y="1623452"/>
            <a:ext cx="11490793" cy="584775"/>
          </a:xfrm>
          <a:prstGeom prst="rect">
            <a:avLst/>
          </a:prstGeom>
          <a:noFill/>
        </p:spPr>
        <p:txBody>
          <a:bodyPr wrap="square" rtlCol="0">
            <a:spAutoFit/>
          </a:bodyPr>
          <a:lstStyle/>
          <a:p>
            <a:pPr algn="ctr"/>
            <a:r>
              <a:rPr lang="en-US" sz="3200" b="1" dirty="0" err="1"/>
              <a:t>Maliyet</a:t>
            </a:r>
            <a:r>
              <a:rPr lang="en-US" sz="3200" b="1" dirty="0"/>
              <a:t> </a:t>
            </a:r>
            <a:r>
              <a:rPr lang="en-US" sz="3200" b="1" dirty="0" err="1"/>
              <a:t>Karşılama</a:t>
            </a:r>
            <a:r>
              <a:rPr lang="en-US" sz="3200" b="1" dirty="0"/>
              <a:t> </a:t>
            </a:r>
            <a:r>
              <a:rPr lang="en-US" sz="3200" b="1" dirty="0" err="1"/>
              <a:t>Oranı</a:t>
            </a:r>
            <a:r>
              <a:rPr lang="en-US" sz="3200" b="1" dirty="0"/>
              <a:t> – </a:t>
            </a:r>
            <a:r>
              <a:rPr lang="en-US" sz="3200" b="1" dirty="0" err="1"/>
              <a:t>İçme</a:t>
            </a:r>
            <a:r>
              <a:rPr lang="en-US" sz="3200" b="1" dirty="0"/>
              <a:t> </a:t>
            </a:r>
            <a:r>
              <a:rPr lang="en-US" sz="3200" b="1" dirty="0" err="1"/>
              <a:t>Kullanma</a:t>
            </a:r>
            <a:r>
              <a:rPr lang="en-US" sz="3200" b="1" dirty="0"/>
              <a:t> </a:t>
            </a:r>
            <a:r>
              <a:rPr lang="en-US" sz="3200" b="1" dirty="0" err="1"/>
              <a:t>Suyu</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graphicFrame>
        <p:nvGraphicFramePr>
          <p:cNvPr id="4" name="Table 3">
            <a:extLst>
              <a:ext uri="{FF2B5EF4-FFF2-40B4-BE49-F238E27FC236}">
                <a16:creationId xmlns:a16="http://schemas.microsoft.com/office/drawing/2014/main" id="{B0BDEEC3-6DCB-2345-A12D-FFD9D4157544}"/>
              </a:ext>
            </a:extLst>
          </p:cNvPr>
          <p:cNvGraphicFramePr>
            <a:graphicFrameLocks noGrp="1"/>
          </p:cNvGraphicFramePr>
          <p:nvPr>
            <p:extLst>
              <p:ext uri="{D42A27DB-BD31-4B8C-83A1-F6EECF244321}">
                <p14:modId xmlns:p14="http://schemas.microsoft.com/office/powerpoint/2010/main" val="3716535245"/>
              </p:ext>
            </p:extLst>
          </p:nvPr>
        </p:nvGraphicFramePr>
        <p:xfrm>
          <a:off x="790606" y="2396371"/>
          <a:ext cx="9786658" cy="5700041"/>
        </p:xfrm>
        <a:graphic>
          <a:graphicData uri="http://schemas.openxmlformats.org/drawingml/2006/table">
            <a:tbl>
              <a:tblPr firstRow="1" firstCol="1" bandRow="1">
                <a:tableStyleId>{5C22544A-7EE6-4342-B048-85BDC9FD1C3A}</a:tableStyleId>
              </a:tblPr>
              <a:tblGrid>
                <a:gridCol w="1195551">
                  <a:extLst>
                    <a:ext uri="{9D8B030D-6E8A-4147-A177-3AD203B41FA5}">
                      <a16:colId xmlns:a16="http://schemas.microsoft.com/office/drawing/2014/main" val="3727539821"/>
                    </a:ext>
                  </a:extLst>
                </a:gridCol>
                <a:gridCol w="2542435">
                  <a:extLst>
                    <a:ext uri="{9D8B030D-6E8A-4147-A177-3AD203B41FA5}">
                      <a16:colId xmlns:a16="http://schemas.microsoft.com/office/drawing/2014/main" val="553936241"/>
                    </a:ext>
                  </a:extLst>
                </a:gridCol>
                <a:gridCol w="2088232">
                  <a:extLst>
                    <a:ext uri="{9D8B030D-6E8A-4147-A177-3AD203B41FA5}">
                      <a16:colId xmlns:a16="http://schemas.microsoft.com/office/drawing/2014/main" val="1442691902"/>
                    </a:ext>
                  </a:extLst>
                </a:gridCol>
                <a:gridCol w="1872196">
                  <a:extLst>
                    <a:ext uri="{9D8B030D-6E8A-4147-A177-3AD203B41FA5}">
                      <a16:colId xmlns:a16="http://schemas.microsoft.com/office/drawing/2014/main" val="2346029759"/>
                    </a:ext>
                  </a:extLst>
                </a:gridCol>
                <a:gridCol w="2088244">
                  <a:extLst>
                    <a:ext uri="{9D8B030D-6E8A-4147-A177-3AD203B41FA5}">
                      <a16:colId xmlns:a16="http://schemas.microsoft.com/office/drawing/2014/main" val="3243966636"/>
                    </a:ext>
                  </a:extLst>
                </a:gridCol>
              </a:tblGrid>
              <a:tr h="763736">
                <a:tc>
                  <a:txBody>
                    <a:bodyPr/>
                    <a:lstStyle/>
                    <a:p>
                      <a:pPr marL="0" marR="0" algn="ctr">
                        <a:lnSpc>
                          <a:spcPct val="100000"/>
                        </a:lnSpc>
                        <a:spcBef>
                          <a:spcPts val="0"/>
                        </a:spcBef>
                        <a:spcAft>
                          <a:spcPts val="0"/>
                        </a:spcAft>
                      </a:pPr>
                      <a:r>
                        <a:rPr lang="tr-TR" sz="2200" dirty="0">
                          <a:effectLst/>
                        </a:rPr>
                        <a:t>Yıllar</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tr-TR" sz="2200" dirty="0">
                          <a:effectLst/>
                        </a:rPr>
                        <a:t>Yatırımların Yıllık Eşdeğer Maliyeti</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tr-TR" sz="2200" dirty="0">
                          <a:effectLst/>
                        </a:rPr>
                        <a:t>Toplam İşletme Giderleri</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tr-TR" sz="2200">
                          <a:effectLst/>
                        </a:rPr>
                        <a:t>Toplam Gider</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tr-TR" sz="2200" dirty="0">
                          <a:effectLst/>
                        </a:rPr>
                        <a:t>Su Gelirleri</a:t>
                      </a:r>
                      <a:endParaRPr lang="en-US" sz="2200" dirty="0">
                        <a:effectLst/>
                      </a:endParaRPr>
                    </a:p>
                    <a:p>
                      <a:pPr marL="0" marR="0" algn="ctr">
                        <a:lnSpc>
                          <a:spcPct val="100000"/>
                        </a:lnSpc>
                        <a:spcBef>
                          <a:spcPts val="0"/>
                        </a:spcBef>
                        <a:spcAft>
                          <a:spcPts val="0"/>
                        </a:spcAft>
                      </a:pPr>
                      <a:r>
                        <a:rPr lang="tr-TR" sz="2200" dirty="0">
                          <a:effectLst/>
                        </a:rPr>
                        <a:t>(Maliye Bak)</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66481516"/>
                  </a:ext>
                </a:extLst>
              </a:tr>
              <a:tr h="347467">
                <a:tc>
                  <a:txBody>
                    <a:bodyPr/>
                    <a:lstStyle/>
                    <a:p>
                      <a:pPr marL="0" marR="0" algn="ctr">
                        <a:lnSpc>
                          <a:spcPct val="150000"/>
                        </a:lnSpc>
                        <a:spcBef>
                          <a:spcPts val="0"/>
                        </a:spcBef>
                        <a:spcAft>
                          <a:spcPts val="0"/>
                        </a:spcAft>
                      </a:pPr>
                      <a:r>
                        <a:rPr lang="tr-TR" sz="2200">
                          <a:effectLst/>
                        </a:rPr>
                        <a:t>2007</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429,9</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532,1</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962</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548,5</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8965463"/>
                  </a:ext>
                </a:extLst>
              </a:tr>
              <a:tr h="347467">
                <a:tc>
                  <a:txBody>
                    <a:bodyPr/>
                    <a:lstStyle/>
                    <a:p>
                      <a:pPr marL="0" marR="0" algn="ctr">
                        <a:lnSpc>
                          <a:spcPct val="150000"/>
                        </a:lnSpc>
                        <a:spcBef>
                          <a:spcPts val="0"/>
                        </a:spcBef>
                        <a:spcAft>
                          <a:spcPts val="0"/>
                        </a:spcAft>
                      </a:pPr>
                      <a:r>
                        <a:rPr lang="tr-TR" sz="2200">
                          <a:effectLst/>
                        </a:rPr>
                        <a:t>2008</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434,6</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468,4</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dirty="0">
                          <a:effectLst/>
                        </a:rPr>
                        <a:t>903</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474,6</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9415304"/>
                  </a:ext>
                </a:extLst>
              </a:tr>
              <a:tr h="347467">
                <a:tc>
                  <a:txBody>
                    <a:bodyPr/>
                    <a:lstStyle/>
                    <a:p>
                      <a:pPr marL="0" marR="0" algn="ctr">
                        <a:lnSpc>
                          <a:spcPct val="150000"/>
                        </a:lnSpc>
                        <a:spcBef>
                          <a:spcPts val="0"/>
                        </a:spcBef>
                        <a:spcAft>
                          <a:spcPts val="0"/>
                        </a:spcAft>
                      </a:pPr>
                      <a:r>
                        <a:rPr lang="tr-TR" sz="2200">
                          <a:effectLst/>
                        </a:rPr>
                        <a:t>2009</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441,1</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465,5</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dirty="0">
                          <a:effectLst/>
                        </a:rPr>
                        <a:t>906,6</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609,4</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68609264"/>
                  </a:ext>
                </a:extLst>
              </a:tr>
              <a:tr h="347467">
                <a:tc>
                  <a:txBody>
                    <a:bodyPr/>
                    <a:lstStyle/>
                    <a:p>
                      <a:pPr marL="0" marR="0" algn="ctr">
                        <a:lnSpc>
                          <a:spcPct val="150000"/>
                        </a:lnSpc>
                        <a:spcBef>
                          <a:spcPts val="0"/>
                        </a:spcBef>
                        <a:spcAft>
                          <a:spcPts val="0"/>
                        </a:spcAft>
                      </a:pPr>
                      <a:r>
                        <a:rPr lang="tr-TR" sz="2200">
                          <a:effectLst/>
                        </a:rPr>
                        <a:t>2010</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441,1</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435,1</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dirty="0">
                          <a:effectLst/>
                        </a:rPr>
                        <a:t>876,2</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597,2</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68053689"/>
                  </a:ext>
                </a:extLst>
              </a:tr>
              <a:tr h="347467">
                <a:tc>
                  <a:txBody>
                    <a:bodyPr/>
                    <a:lstStyle/>
                    <a:p>
                      <a:pPr marL="0" marR="0" algn="ctr">
                        <a:lnSpc>
                          <a:spcPct val="150000"/>
                        </a:lnSpc>
                        <a:spcBef>
                          <a:spcPts val="0"/>
                        </a:spcBef>
                        <a:spcAft>
                          <a:spcPts val="0"/>
                        </a:spcAft>
                      </a:pPr>
                      <a:r>
                        <a:rPr lang="tr-TR" sz="2200">
                          <a:effectLst/>
                        </a:rPr>
                        <a:t>2011</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441,1</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542,6</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983,7</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662,2</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9547617"/>
                  </a:ext>
                </a:extLst>
              </a:tr>
              <a:tr h="347467">
                <a:tc>
                  <a:txBody>
                    <a:bodyPr/>
                    <a:lstStyle/>
                    <a:p>
                      <a:pPr marL="0" marR="0" algn="ctr">
                        <a:lnSpc>
                          <a:spcPct val="150000"/>
                        </a:lnSpc>
                        <a:spcBef>
                          <a:spcPts val="0"/>
                        </a:spcBef>
                        <a:spcAft>
                          <a:spcPts val="0"/>
                        </a:spcAft>
                      </a:pPr>
                      <a:r>
                        <a:rPr lang="tr-TR" sz="2200">
                          <a:effectLst/>
                        </a:rPr>
                        <a:t>2012</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441,1</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466,2</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907,4</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701,2</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1434467"/>
                  </a:ext>
                </a:extLst>
              </a:tr>
              <a:tr h="347467">
                <a:tc>
                  <a:txBody>
                    <a:bodyPr/>
                    <a:lstStyle/>
                    <a:p>
                      <a:pPr marL="0" marR="0" algn="ctr">
                        <a:lnSpc>
                          <a:spcPct val="150000"/>
                        </a:lnSpc>
                        <a:spcBef>
                          <a:spcPts val="0"/>
                        </a:spcBef>
                        <a:spcAft>
                          <a:spcPts val="0"/>
                        </a:spcAft>
                      </a:pPr>
                      <a:r>
                        <a:rPr lang="tr-TR" sz="2200">
                          <a:effectLst/>
                        </a:rPr>
                        <a:t>2013</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443,7</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443,5</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887,2</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728,3</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8298941"/>
                  </a:ext>
                </a:extLst>
              </a:tr>
              <a:tr h="347467">
                <a:tc>
                  <a:txBody>
                    <a:bodyPr/>
                    <a:lstStyle/>
                    <a:p>
                      <a:pPr marL="0" marR="0" algn="ctr">
                        <a:lnSpc>
                          <a:spcPct val="150000"/>
                        </a:lnSpc>
                        <a:spcBef>
                          <a:spcPts val="0"/>
                        </a:spcBef>
                        <a:spcAft>
                          <a:spcPts val="0"/>
                        </a:spcAft>
                      </a:pPr>
                      <a:r>
                        <a:rPr lang="tr-TR" sz="2200">
                          <a:effectLst/>
                        </a:rPr>
                        <a:t>2014</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444,1</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509,8</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953,8</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dirty="0">
                          <a:effectLst/>
                        </a:rPr>
                        <a:t>755,9</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3923203"/>
                  </a:ext>
                </a:extLst>
              </a:tr>
              <a:tr h="347467">
                <a:tc>
                  <a:txBody>
                    <a:bodyPr/>
                    <a:lstStyle/>
                    <a:p>
                      <a:pPr marL="0" marR="0" algn="ctr">
                        <a:lnSpc>
                          <a:spcPct val="150000"/>
                        </a:lnSpc>
                        <a:spcBef>
                          <a:spcPts val="0"/>
                        </a:spcBef>
                        <a:spcAft>
                          <a:spcPts val="0"/>
                        </a:spcAft>
                      </a:pPr>
                      <a:r>
                        <a:rPr lang="tr-TR" sz="2200">
                          <a:effectLst/>
                        </a:rPr>
                        <a:t>2015</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444,3</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575,1</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1.019,4</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dirty="0">
                          <a:effectLst/>
                        </a:rPr>
                        <a:t>794,6</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0141873"/>
                  </a:ext>
                </a:extLst>
              </a:tr>
              <a:tr h="347467">
                <a:tc>
                  <a:txBody>
                    <a:bodyPr/>
                    <a:lstStyle/>
                    <a:p>
                      <a:pPr marL="0" marR="0" algn="ctr">
                        <a:lnSpc>
                          <a:spcPct val="150000"/>
                        </a:lnSpc>
                        <a:spcBef>
                          <a:spcPts val="0"/>
                        </a:spcBef>
                        <a:spcAft>
                          <a:spcPts val="0"/>
                        </a:spcAft>
                      </a:pPr>
                      <a:r>
                        <a:rPr lang="tr-TR" sz="2200">
                          <a:effectLst/>
                        </a:rPr>
                        <a:t>2016</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488,2</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630,5</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a:effectLst/>
                        </a:rPr>
                        <a:t>1.118,7</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dirty="0">
                          <a:effectLst/>
                        </a:rPr>
                        <a:t>810,4</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21229092"/>
                  </a:ext>
                </a:extLst>
              </a:tr>
              <a:tr h="394849">
                <a:tc gridSpan="3">
                  <a:txBody>
                    <a:bodyPr/>
                    <a:lstStyle/>
                    <a:p>
                      <a:pPr marL="0" marR="0" algn="r">
                        <a:lnSpc>
                          <a:spcPct val="150000"/>
                        </a:lnSpc>
                        <a:spcBef>
                          <a:spcPts val="0"/>
                        </a:spcBef>
                        <a:spcAft>
                          <a:spcPts val="0"/>
                        </a:spcAft>
                      </a:pPr>
                      <a:r>
                        <a:rPr lang="tr-TR" sz="2200" dirty="0">
                          <a:effectLst/>
                        </a:rPr>
                        <a:t>TOPLAM</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0"/>
                        </a:spcAft>
                      </a:pPr>
                      <a:r>
                        <a:rPr lang="tr-TR" sz="2200">
                          <a:effectLst/>
                        </a:rPr>
                        <a:t>9.518,1</a:t>
                      </a:r>
                      <a:endParaRPr lang="en-US" sz="2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200" dirty="0">
                          <a:effectLst/>
                        </a:rPr>
                        <a:t>6.682,3</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4139140"/>
                  </a:ext>
                </a:extLst>
              </a:tr>
            </a:tbl>
          </a:graphicData>
        </a:graphic>
      </p:graphicFrame>
      <p:sp>
        <p:nvSpPr>
          <p:cNvPr id="10" name="Rectangle 1">
            <a:extLst>
              <a:ext uri="{FF2B5EF4-FFF2-40B4-BE49-F238E27FC236}">
                <a16:creationId xmlns:a16="http://schemas.microsoft.com/office/drawing/2014/main" id="{52D110C7-F5FE-584E-AE16-764092C507DB}"/>
              </a:ext>
            </a:extLst>
          </p:cNvPr>
          <p:cNvSpPr>
            <a:spLocks noChangeArrowheads="1"/>
          </p:cNvSpPr>
          <p:nvPr/>
        </p:nvSpPr>
        <p:spPr bwMode="auto">
          <a:xfrm>
            <a:off x="872794" y="8247237"/>
            <a:ext cx="96222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en-US" sz="24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Finansal maliyet karşılama oranı sonucu kümülatif maliyet karşılama oranı %70 olarak hesaplanırken, 2016 yılına ait oran %72,5’tir.</a:t>
            </a:r>
          </a:p>
        </p:txBody>
      </p:sp>
    </p:spTree>
    <p:extLst>
      <p:ext uri="{BB962C8B-B14F-4D97-AF65-F5344CB8AC3E}">
        <p14:creationId xmlns:p14="http://schemas.microsoft.com/office/powerpoint/2010/main" val="1690231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02803" y="1623452"/>
            <a:ext cx="11490793" cy="584775"/>
          </a:xfrm>
          <a:prstGeom prst="rect">
            <a:avLst/>
          </a:prstGeom>
          <a:noFill/>
        </p:spPr>
        <p:txBody>
          <a:bodyPr wrap="square" rtlCol="0">
            <a:spAutoFit/>
          </a:bodyPr>
          <a:lstStyle/>
          <a:p>
            <a:pPr algn="ctr"/>
            <a:r>
              <a:rPr lang="en-US" sz="3200" b="1" dirty="0" err="1"/>
              <a:t>Maliyet</a:t>
            </a:r>
            <a:r>
              <a:rPr lang="en-US" sz="3200" b="1" dirty="0"/>
              <a:t> </a:t>
            </a:r>
            <a:r>
              <a:rPr lang="en-US" sz="3200" b="1" dirty="0" err="1"/>
              <a:t>Karşılama</a:t>
            </a:r>
            <a:r>
              <a:rPr lang="en-US" sz="3200" b="1" dirty="0"/>
              <a:t> </a:t>
            </a:r>
            <a:r>
              <a:rPr lang="en-US" sz="3200" b="1" dirty="0" err="1"/>
              <a:t>Oranı</a:t>
            </a:r>
            <a:r>
              <a:rPr lang="en-US" sz="3200" b="1" dirty="0"/>
              <a:t> – </a:t>
            </a:r>
            <a:r>
              <a:rPr lang="en-US" sz="3200" b="1" dirty="0" err="1"/>
              <a:t>Tarım</a:t>
            </a:r>
            <a:r>
              <a:rPr lang="en-US" sz="3200" b="1" dirty="0"/>
              <a:t> </a:t>
            </a:r>
            <a:r>
              <a:rPr lang="en-US" sz="3200" b="1" dirty="0" err="1"/>
              <a:t>Sektörü</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9F7C45A0-C21A-574D-BE09-99B5F24C2C3C}"/>
              </a:ext>
            </a:extLst>
          </p:cNvPr>
          <p:cNvSpPr txBox="1"/>
          <p:nvPr/>
        </p:nvSpPr>
        <p:spPr>
          <a:xfrm>
            <a:off x="582796" y="2240330"/>
            <a:ext cx="11903987" cy="7417415"/>
          </a:xfrm>
          <a:prstGeom prst="rect">
            <a:avLst/>
          </a:prstGeom>
          <a:noFill/>
        </p:spPr>
        <p:txBody>
          <a:bodyPr wrap="square" rtlCol="0">
            <a:spAutoFit/>
          </a:bodyPr>
          <a:lstStyle/>
          <a:p>
            <a:pPr marL="342900" indent="-342900">
              <a:buFont typeface="Arial" panose="020B0604020202020204" pitchFamily="34" charset="0"/>
              <a:buChar char="•"/>
            </a:pPr>
            <a:r>
              <a:rPr lang="en-US" sz="2800" dirty="0"/>
              <a:t>YAS </a:t>
            </a:r>
            <a:r>
              <a:rPr lang="en-US" sz="2800" dirty="0" err="1"/>
              <a:t>ve</a:t>
            </a:r>
            <a:r>
              <a:rPr lang="en-US" sz="2800" dirty="0"/>
              <a:t> YÜS </a:t>
            </a:r>
            <a:r>
              <a:rPr lang="en-US" sz="2800" dirty="0" err="1"/>
              <a:t>için</a:t>
            </a:r>
            <a:r>
              <a:rPr lang="en-US" sz="2800" dirty="0"/>
              <a:t> </a:t>
            </a:r>
            <a:r>
              <a:rPr lang="en-US" sz="2800" dirty="0" err="1"/>
              <a:t>yukarıda</a:t>
            </a:r>
            <a:r>
              <a:rPr lang="en-US" sz="2800" dirty="0"/>
              <a:t> </a:t>
            </a:r>
            <a:r>
              <a:rPr lang="en-US" sz="2800" dirty="0" err="1"/>
              <a:t>belirtilen</a:t>
            </a:r>
            <a:r>
              <a:rPr lang="en-US" sz="2800" dirty="0"/>
              <a:t> </a:t>
            </a:r>
            <a:r>
              <a:rPr lang="en-US" sz="2800" dirty="0" err="1"/>
              <a:t>yöntem</a:t>
            </a:r>
            <a:r>
              <a:rPr lang="en-US" sz="2800" dirty="0"/>
              <a:t> </a:t>
            </a:r>
            <a:r>
              <a:rPr lang="en-US" sz="2800" dirty="0" err="1"/>
              <a:t>aynen</a:t>
            </a:r>
            <a:r>
              <a:rPr lang="en-US" sz="2800" dirty="0"/>
              <a:t> </a:t>
            </a:r>
            <a:r>
              <a:rPr lang="en-US" sz="2800" dirty="0" err="1"/>
              <a:t>uygulanır</a:t>
            </a: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Yatırım</a:t>
            </a:r>
            <a:r>
              <a:rPr lang="en-US" sz="2800" dirty="0"/>
              <a:t> </a:t>
            </a:r>
            <a:r>
              <a:rPr lang="en-US" sz="2800" dirty="0" err="1"/>
              <a:t>verisi</a:t>
            </a:r>
            <a:r>
              <a:rPr lang="en-US" sz="2800" dirty="0"/>
              <a:t> </a:t>
            </a:r>
            <a:r>
              <a:rPr lang="en-US" sz="2800" dirty="0" err="1"/>
              <a:t>Kalkınma</a:t>
            </a:r>
            <a:r>
              <a:rPr lang="en-US" sz="2800" dirty="0"/>
              <a:t> </a:t>
            </a:r>
            <a:r>
              <a:rPr lang="en-US" sz="2800" dirty="0" err="1"/>
              <a:t>Bakanlığı’ndan</a:t>
            </a:r>
            <a:r>
              <a:rPr lang="en-US" sz="2800" dirty="0"/>
              <a:t> </a:t>
            </a:r>
            <a:r>
              <a:rPr lang="en-US" sz="2800" dirty="0" err="1"/>
              <a:t>temin</a:t>
            </a:r>
            <a:r>
              <a:rPr lang="en-US" sz="2800" dirty="0"/>
              <a:t> </a:t>
            </a:r>
            <a:r>
              <a:rPr lang="en-US" sz="2800" dirty="0" err="1"/>
              <a:t>edilir</a:t>
            </a: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YÜSlerde</a:t>
            </a:r>
            <a:r>
              <a:rPr lang="en-US" sz="2800" dirty="0"/>
              <a:t> </a:t>
            </a:r>
            <a:r>
              <a:rPr lang="en-US" sz="2800" dirty="0" err="1"/>
              <a:t>işletme</a:t>
            </a:r>
            <a:r>
              <a:rPr lang="en-US" sz="2800" dirty="0"/>
              <a:t> </a:t>
            </a:r>
            <a:r>
              <a:rPr lang="en-US" sz="2800" dirty="0" err="1"/>
              <a:t>gideri</a:t>
            </a:r>
            <a:r>
              <a:rPr lang="en-US" sz="2800" dirty="0"/>
              <a:t> </a:t>
            </a:r>
            <a:r>
              <a:rPr lang="en-US" sz="2800" dirty="0" err="1"/>
              <a:t>sulama</a:t>
            </a:r>
            <a:r>
              <a:rPr lang="en-US" sz="2800" dirty="0"/>
              <a:t> </a:t>
            </a:r>
            <a:r>
              <a:rPr lang="en-US" sz="2800" dirty="0" err="1"/>
              <a:t>alanı</a:t>
            </a:r>
            <a:r>
              <a:rPr lang="en-US" sz="2800" dirty="0"/>
              <a:t> ilk </a:t>
            </a:r>
            <a:r>
              <a:rPr lang="en-US" sz="2800" dirty="0" err="1"/>
              <a:t>yatırım</a:t>
            </a:r>
            <a:r>
              <a:rPr lang="en-US" sz="2800" dirty="0"/>
              <a:t> </a:t>
            </a:r>
            <a:r>
              <a:rPr lang="en-US" sz="2800" dirty="0" err="1"/>
              <a:t>maliyetinin</a:t>
            </a:r>
            <a:r>
              <a:rPr lang="en-US" sz="2800" dirty="0"/>
              <a:t> %0,3’ü </a:t>
            </a:r>
            <a:r>
              <a:rPr lang="en-US" sz="2800" dirty="0" err="1"/>
              <a:t>olarak</a:t>
            </a:r>
            <a:r>
              <a:rPr lang="en-US" sz="2800" dirty="0"/>
              <a:t> </a:t>
            </a:r>
            <a:r>
              <a:rPr lang="en-US" sz="2800" dirty="0" err="1"/>
              <a:t>kabul</a:t>
            </a:r>
            <a:r>
              <a:rPr lang="en-US" sz="2800" dirty="0"/>
              <a:t> </a:t>
            </a:r>
            <a:r>
              <a:rPr lang="en-US" sz="2800" dirty="0" err="1"/>
              <a:t>edilmiştir</a:t>
            </a:r>
            <a:r>
              <a:rPr lang="en-US" sz="2800" dirty="0"/>
              <a:t>.</a:t>
            </a:r>
          </a:p>
          <a:p>
            <a:endParaRPr lang="en-US" sz="2800" dirty="0"/>
          </a:p>
          <a:p>
            <a:pPr marL="342900" indent="-342900">
              <a:buFont typeface="Arial" panose="020B0604020202020204" pitchFamily="34" charset="0"/>
              <a:buChar char="•"/>
            </a:pPr>
            <a:r>
              <a:rPr lang="en-US" sz="2800" dirty="0" err="1"/>
              <a:t>YAS’larda</a:t>
            </a:r>
            <a:r>
              <a:rPr lang="en-US" sz="2800" dirty="0"/>
              <a:t> </a:t>
            </a:r>
            <a:r>
              <a:rPr lang="en-US" sz="2800" dirty="0" err="1"/>
              <a:t>ise</a:t>
            </a:r>
            <a:r>
              <a:rPr lang="en-US" sz="2800" dirty="0"/>
              <a:t> </a:t>
            </a:r>
            <a:r>
              <a:rPr lang="en-US" sz="2800" dirty="0" err="1"/>
              <a:t>bakım</a:t>
            </a:r>
            <a:r>
              <a:rPr lang="en-US" sz="2800" dirty="0"/>
              <a:t> </a:t>
            </a:r>
            <a:r>
              <a:rPr lang="en-US" sz="2800" dirty="0" err="1"/>
              <a:t>ve</a:t>
            </a:r>
            <a:r>
              <a:rPr lang="en-US" sz="2800" dirty="0"/>
              <a:t> </a:t>
            </a:r>
            <a:r>
              <a:rPr lang="en-US" sz="2800" dirty="0" err="1"/>
              <a:t>enerji</a:t>
            </a:r>
            <a:r>
              <a:rPr lang="en-US" sz="2800" dirty="0"/>
              <a:t> </a:t>
            </a:r>
            <a:r>
              <a:rPr lang="en-US" sz="2800" dirty="0" err="1"/>
              <a:t>bedelleri</a:t>
            </a:r>
            <a:r>
              <a:rPr lang="en-US" sz="2800" dirty="0"/>
              <a:t> </a:t>
            </a:r>
            <a:r>
              <a:rPr lang="en-US" sz="2800" dirty="0" err="1"/>
              <a:t>tahmin</a:t>
            </a:r>
            <a:r>
              <a:rPr lang="en-US" sz="2800" dirty="0"/>
              <a:t> </a:t>
            </a:r>
            <a:r>
              <a:rPr lang="en-US" sz="2800" dirty="0" err="1"/>
              <a:t>edilmiştir</a:t>
            </a:r>
            <a:r>
              <a:rPr lang="en-US" sz="2800" dirty="0"/>
              <a:t>.</a:t>
            </a:r>
          </a:p>
          <a:p>
            <a:pPr marL="982379" lvl="1" indent="-342900">
              <a:buFont typeface="Arial" panose="020B0604020202020204" pitchFamily="34" charset="0"/>
              <a:buChar char="•"/>
            </a:pPr>
            <a:r>
              <a:rPr lang="en-US" sz="2800" dirty="0" err="1"/>
              <a:t>Bakım</a:t>
            </a:r>
            <a:r>
              <a:rPr lang="en-US" sz="2800" dirty="0"/>
              <a:t> </a:t>
            </a:r>
            <a:r>
              <a:rPr lang="en-US" sz="2800" dirty="0" err="1"/>
              <a:t>bedeli</a:t>
            </a:r>
            <a:r>
              <a:rPr lang="en-US" sz="2800" dirty="0"/>
              <a:t> ilk </a:t>
            </a:r>
            <a:r>
              <a:rPr lang="en-US" sz="2800" dirty="0" err="1"/>
              <a:t>yatırım</a:t>
            </a:r>
            <a:r>
              <a:rPr lang="en-US" sz="2800" dirty="0"/>
              <a:t> </a:t>
            </a:r>
            <a:r>
              <a:rPr lang="en-US" sz="2800" dirty="0" err="1"/>
              <a:t>maliyetinin</a:t>
            </a:r>
            <a:r>
              <a:rPr lang="en-US" sz="2800" dirty="0"/>
              <a:t> %2si</a:t>
            </a:r>
          </a:p>
          <a:p>
            <a:pPr marL="982379" lvl="1" indent="-342900">
              <a:buFont typeface="Arial" panose="020B0604020202020204" pitchFamily="34" charset="0"/>
              <a:buChar char="•"/>
            </a:pPr>
            <a:r>
              <a:rPr lang="en-US" sz="2800" dirty="0" err="1"/>
              <a:t>Enerji</a:t>
            </a:r>
            <a:r>
              <a:rPr lang="en-US" sz="2800" dirty="0"/>
              <a:t> </a:t>
            </a:r>
            <a:r>
              <a:rPr lang="en-US" sz="2800" dirty="0" err="1"/>
              <a:t>bedeli</a:t>
            </a:r>
            <a:r>
              <a:rPr lang="en-US" sz="2800" dirty="0"/>
              <a:t> </a:t>
            </a:r>
            <a:r>
              <a:rPr lang="en-US" sz="2800" dirty="0" err="1"/>
              <a:t>ise</a:t>
            </a:r>
            <a:r>
              <a:rPr lang="en-US" sz="2800" dirty="0"/>
              <a:t> </a:t>
            </a:r>
            <a:r>
              <a:rPr lang="en-US" sz="2800" dirty="0" err="1"/>
              <a:t>çekilen</a:t>
            </a:r>
            <a:r>
              <a:rPr lang="en-US" sz="2800" dirty="0"/>
              <a:t> </a:t>
            </a:r>
            <a:r>
              <a:rPr lang="en-US" sz="2800" dirty="0" err="1"/>
              <a:t>sulama</a:t>
            </a:r>
            <a:r>
              <a:rPr lang="en-US" sz="2800" dirty="0"/>
              <a:t> </a:t>
            </a:r>
            <a:r>
              <a:rPr lang="en-US" sz="2800" dirty="0" err="1"/>
              <a:t>suyu</a:t>
            </a:r>
            <a:r>
              <a:rPr lang="en-US" sz="2800" dirty="0"/>
              <a:t> </a:t>
            </a:r>
            <a:r>
              <a:rPr lang="en-US" sz="2800" dirty="0" err="1"/>
              <a:t>debisi</a:t>
            </a:r>
            <a:r>
              <a:rPr lang="en-US" sz="2800" dirty="0"/>
              <a:t> </a:t>
            </a:r>
            <a:r>
              <a:rPr lang="en-US" sz="2800" dirty="0" err="1"/>
              <a:t>ve</a:t>
            </a:r>
            <a:r>
              <a:rPr lang="en-US" sz="2800" dirty="0"/>
              <a:t> </a:t>
            </a:r>
            <a:r>
              <a:rPr lang="en-US" sz="2800" dirty="0" err="1"/>
              <a:t>pompa</a:t>
            </a:r>
            <a:r>
              <a:rPr lang="en-US" sz="2800" dirty="0"/>
              <a:t> </a:t>
            </a:r>
            <a:r>
              <a:rPr lang="en-US" sz="2800" dirty="0" err="1"/>
              <a:t>basma</a:t>
            </a:r>
            <a:r>
              <a:rPr lang="en-US" sz="2800" dirty="0"/>
              <a:t> </a:t>
            </a:r>
            <a:r>
              <a:rPr lang="en-US" sz="2800" dirty="0" err="1"/>
              <a:t>yüksekliği</a:t>
            </a:r>
            <a:r>
              <a:rPr lang="en-US" sz="2800" dirty="0"/>
              <a:t> </a:t>
            </a:r>
            <a:r>
              <a:rPr lang="en-US" sz="2800" dirty="0" err="1"/>
              <a:t>dikkate</a:t>
            </a:r>
            <a:r>
              <a:rPr lang="en-US" sz="2800" dirty="0"/>
              <a:t> </a:t>
            </a:r>
            <a:r>
              <a:rPr lang="en-US" sz="2800" dirty="0" err="1"/>
              <a:t>alınarak</a:t>
            </a:r>
            <a:r>
              <a:rPr lang="en-US" sz="2800" dirty="0"/>
              <a:t> </a:t>
            </a:r>
            <a:r>
              <a:rPr lang="en-US" sz="2800" dirty="0" err="1"/>
              <a:t>hesaplanmıştır</a:t>
            </a:r>
            <a:endParaRPr lang="en-US" sz="2800" dirty="0"/>
          </a:p>
          <a:p>
            <a:pPr lvl="1"/>
            <a:endParaRPr lang="en-US" sz="2800" dirty="0"/>
          </a:p>
          <a:p>
            <a:pPr marL="347663" lvl="1" indent="-336550">
              <a:buFont typeface="Arial" panose="020B0604020202020204" pitchFamily="34" charset="0"/>
              <a:buChar char="•"/>
            </a:pPr>
            <a:r>
              <a:rPr lang="en-US" sz="2800" dirty="0"/>
              <a:t>Geri </a:t>
            </a:r>
            <a:r>
              <a:rPr lang="en-US" sz="2800" dirty="0" err="1"/>
              <a:t>ödeme</a:t>
            </a:r>
            <a:r>
              <a:rPr lang="en-US" sz="2800" dirty="0"/>
              <a:t> </a:t>
            </a:r>
            <a:r>
              <a:rPr lang="en-US" sz="2800" dirty="0" err="1"/>
              <a:t>bilgileri</a:t>
            </a:r>
            <a:r>
              <a:rPr lang="en-US" sz="2800" dirty="0"/>
              <a:t> DSİ </a:t>
            </a:r>
            <a:r>
              <a:rPr lang="en-US" sz="2800" dirty="0" err="1"/>
              <a:t>ve</a:t>
            </a:r>
            <a:r>
              <a:rPr lang="en-US" sz="2800" dirty="0"/>
              <a:t> </a:t>
            </a:r>
            <a:r>
              <a:rPr lang="en-US" sz="2800" dirty="0" err="1"/>
              <a:t>kooperatif</a:t>
            </a:r>
            <a:r>
              <a:rPr lang="en-US" sz="2800" dirty="0"/>
              <a:t> </a:t>
            </a:r>
            <a:r>
              <a:rPr lang="en-US" sz="2800" dirty="0" err="1"/>
              <a:t>ile</a:t>
            </a:r>
            <a:r>
              <a:rPr lang="en-US" sz="2800" dirty="0"/>
              <a:t> </a:t>
            </a:r>
            <a:r>
              <a:rPr lang="en-US" sz="2800" dirty="0" err="1"/>
              <a:t>birliklerden</a:t>
            </a:r>
            <a:r>
              <a:rPr lang="en-US" sz="2800" dirty="0"/>
              <a:t> </a:t>
            </a:r>
            <a:r>
              <a:rPr lang="en-US" sz="2800" dirty="0" err="1"/>
              <a:t>temin</a:t>
            </a:r>
            <a:r>
              <a:rPr lang="en-US" sz="2800" dirty="0"/>
              <a:t> </a:t>
            </a:r>
            <a:r>
              <a:rPr lang="en-US" sz="2800" dirty="0" err="1"/>
              <a:t>edilmiştir</a:t>
            </a:r>
            <a:r>
              <a:rPr lang="en-US" sz="2800" dirty="0"/>
              <a:t>.</a:t>
            </a:r>
          </a:p>
          <a:p>
            <a:pPr marL="347663" lvl="1" indent="-336550">
              <a:buFont typeface="Arial" panose="020B0604020202020204" pitchFamily="34" charset="0"/>
              <a:buChar char="•"/>
            </a:pPr>
            <a:endParaRPr lang="en-US" sz="2800" dirty="0"/>
          </a:p>
          <a:p>
            <a:pPr marL="347663" lvl="1" indent="-336550">
              <a:buFont typeface="Arial" panose="020B0604020202020204" pitchFamily="34" charset="0"/>
              <a:buChar char="•"/>
            </a:pPr>
            <a:r>
              <a:rPr lang="en-US" sz="2800" dirty="0" err="1"/>
              <a:t>Tarımda</a:t>
            </a:r>
            <a:r>
              <a:rPr lang="en-US" sz="2800" dirty="0"/>
              <a:t> </a:t>
            </a:r>
            <a:r>
              <a:rPr lang="en-US" sz="2800" dirty="0" err="1"/>
              <a:t>maliyet</a:t>
            </a:r>
            <a:r>
              <a:rPr lang="en-US" sz="2800" dirty="0"/>
              <a:t> </a:t>
            </a:r>
            <a:r>
              <a:rPr lang="en-US" sz="2800" dirty="0" err="1"/>
              <a:t>karşılama</a:t>
            </a:r>
            <a:r>
              <a:rPr lang="en-US" sz="2800" dirty="0"/>
              <a:t> </a:t>
            </a:r>
            <a:r>
              <a:rPr lang="en-US" sz="2800" dirty="0" err="1"/>
              <a:t>oranı</a:t>
            </a:r>
            <a:r>
              <a:rPr lang="en-US" sz="2800" dirty="0"/>
              <a:t> %13.</a:t>
            </a:r>
          </a:p>
          <a:p>
            <a:pPr marL="347663" lvl="1" indent="-336550">
              <a:buFont typeface="Arial" panose="020B0604020202020204" pitchFamily="34" charset="0"/>
              <a:buChar char="•"/>
            </a:pPr>
            <a:endParaRPr lang="en-US" sz="2800" dirty="0"/>
          </a:p>
          <a:p>
            <a:pPr marL="347663" lvl="1" indent="-336550">
              <a:buFont typeface="Arial" panose="020B0604020202020204" pitchFamily="34" charset="0"/>
              <a:buChar char="•"/>
            </a:pPr>
            <a:r>
              <a:rPr lang="en-US" sz="2800" dirty="0" err="1"/>
              <a:t>Halk</a:t>
            </a:r>
            <a:r>
              <a:rPr lang="en-US" sz="2800" dirty="0"/>
              <a:t> </a:t>
            </a:r>
            <a:r>
              <a:rPr lang="en-US" sz="2800" dirty="0" err="1"/>
              <a:t>sulamalarında</a:t>
            </a:r>
            <a:r>
              <a:rPr lang="en-US" sz="2800" dirty="0"/>
              <a:t> %100.</a:t>
            </a:r>
          </a:p>
        </p:txBody>
      </p:sp>
    </p:spTree>
    <p:extLst>
      <p:ext uri="{BB962C8B-B14F-4D97-AF65-F5344CB8AC3E}">
        <p14:creationId xmlns:p14="http://schemas.microsoft.com/office/powerpoint/2010/main" val="1649204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02803" y="1623452"/>
            <a:ext cx="11490793" cy="584775"/>
          </a:xfrm>
          <a:prstGeom prst="rect">
            <a:avLst/>
          </a:prstGeom>
          <a:noFill/>
        </p:spPr>
        <p:txBody>
          <a:bodyPr wrap="square" rtlCol="0">
            <a:spAutoFit/>
          </a:bodyPr>
          <a:lstStyle/>
          <a:p>
            <a:pPr algn="ctr"/>
            <a:r>
              <a:rPr lang="en-US" sz="3200" b="1" dirty="0" err="1"/>
              <a:t>Maliyet</a:t>
            </a:r>
            <a:r>
              <a:rPr lang="en-US" sz="3200" b="1" dirty="0"/>
              <a:t> </a:t>
            </a:r>
            <a:r>
              <a:rPr lang="en-US" sz="3200" b="1" dirty="0" err="1"/>
              <a:t>Karşılama</a:t>
            </a:r>
            <a:r>
              <a:rPr lang="en-US" sz="3200" b="1" dirty="0"/>
              <a:t> </a:t>
            </a:r>
            <a:r>
              <a:rPr lang="en-US" sz="3200" b="1" dirty="0" err="1"/>
              <a:t>Oranı</a:t>
            </a:r>
            <a:r>
              <a:rPr lang="en-US" sz="3200" b="1" dirty="0"/>
              <a:t> – Sanayi </a:t>
            </a:r>
            <a:r>
              <a:rPr lang="en-US" sz="3200" b="1" dirty="0" err="1"/>
              <a:t>Sektörü</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8" name="TextBox 7">
            <a:extLst>
              <a:ext uri="{FF2B5EF4-FFF2-40B4-BE49-F238E27FC236}">
                <a16:creationId xmlns:a16="http://schemas.microsoft.com/office/drawing/2014/main" id="{B5E5FE72-B326-6048-AA98-FFDC798EB54B}"/>
              </a:ext>
            </a:extLst>
          </p:cNvPr>
          <p:cNvSpPr txBox="1"/>
          <p:nvPr/>
        </p:nvSpPr>
        <p:spPr>
          <a:xfrm>
            <a:off x="1112952" y="2712368"/>
            <a:ext cx="10470493" cy="4832092"/>
          </a:xfrm>
          <a:prstGeom prst="rect">
            <a:avLst/>
          </a:prstGeom>
          <a:noFill/>
        </p:spPr>
        <p:txBody>
          <a:bodyPr wrap="square" rtlCol="0">
            <a:spAutoFit/>
          </a:bodyPr>
          <a:lstStyle/>
          <a:p>
            <a:pPr marL="457200" indent="-457200">
              <a:buFont typeface="Arial" panose="020B0604020202020204" pitchFamily="34" charset="0"/>
              <a:buChar char="•"/>
            </a:pPr>
            <a:r>
              <a:rPr lang="tr-TR" sz="2800" dirty="0"/>
              <a:t>Sanayi tesislerinde kullanılan suyun büyük kısmı kendi imkanlarıyla yeraltı su kaynaklarından elde edilmektedir. </a:t>
            </a:r>
          </a:p>
          <a:p>
            <a:endParaRPr lang="tr-TR" sz="2800" dirty="0"/>
          </a:p>
          <a:p>
            <a:pPr marL="457200" indent="-457200">
              <a:buFont typeface="Arial" panose="020B0604020202020204" pitchFamily="34" charset="0"/>
              <a:buChar char="•"/>
            </a:pPr>
            <a:r>
              <a:rPr lang="tr-TR" sz="2800" dirty="0"/>
              <a:t>Bu kaynaklardan su temin edilmesi için gerekli olan tüm yatırım ve işletme maliyetlerinin sanayi sektörü tarafından tam olarak karşılandığı göz önünde bulundurulmuştur.</a:t>
            </a:r>
          </a:p>
          <a:p>
            <a:endParaRPr lang="tr-TR" sz="2800" dirty="0"/>
          </a:p>
          <a:p>
            <a:pPr marL="457200" indent="-457200">
              <a:buFont typeface="Arial" panose="020B0604020202020204" pitchFamily="34" charset="0"/>
              <a:buChar char="•"/>
            </a:pPr>
            <a:r>
              <a:rPr lang="tr-TR" sz="2800" dirty="0"/>
              <a:t>Sektörde su hizmetleri karşılama oranı %100 olarak kabul edilmiştir. Finansal maliyetler kapsamında gerçekleştirilen hesaplamalara sanayi sektörü dahil edilmemiştir. </a:t>
            </a:r>
            <a:endParaRPr lang="en-US" sz="2800" dirty="0"/>
          </a:p>
          <a:p>
            <a:endParaRPr lang="en-US" sz="2800" dirty="0"/>
          </a:p>
        </p:txBody>
      </p:sp>
    </p:spTree>
    <p:extLst>
      <p:ext uri="{BB962C8B-B14F-4D97-AF65-F5344CB8AC3E}">
        <p14:creationId xmlns:p14="http://schemas.microsoft.com/office/powerpoint/2010/main" val="1457951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02803" y="1623452"/>
            <a:ext cx="11490793" cy="584775"/>
          </a:xfrm>
          <a:prstGeom prst="rect">
            <a:avLst/>
          </a:prstGeom>
          <a:noFill/>
        </p:spPr>
        <p:txBody>
          <a:bodyPr wrap="square" rtlCol="0">
            <a:spAutoFit/>
          </a:bodyPr>
          <a:lstStyle/>
          <a:p>
            <a:pPr algn="ctr"/>
            <a:r>
              <a:rPr lang="en-US" sz="3200" b="1" dirty="0" err="1"/>
              <a:t>Çevresel</a:t>
            </a:r>
            <a:r>
              <a:rPr lang="en-US" sz="3200" b="1" dirty="0"/>
              <a:t> </a:t>
            </a:r>
            <a:r>
              <a:rPr lang="en-US" sz="3200" b="1" dirty="0" err="1"/>
              <a:t>Maliyetler</a:t>
            </a:r>
            <a:r>
              <a:rPr lang="en-US" sz="3200" b="1" dirty="0"/>
              <a:t> </a:t>
            </a:r>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DD4084E7-F3D4-1E4E-B325-F9A0E0BB484C}"/>
              </a:ext>
            </a:extLst>
          </p:cNvPr>
          <p:cNvSpPr txBox="1"/>
          <p:nvPr/>
        </p:nvSpPr>
        <p:spPr>
          <a:xfrm>
            <a:off x="802566" y="2262507"/>
            <a:ext cx="11291030" cy="7417415"/>
          </a:xfrm>
          <a:prstGeom prst="rect">
            <a:avLst/>
          </a:prstGeom>
          <a:noFill/>
        </p:spPr>
        <p:txBody>
          <a:bodyPr wrap="square" rtlCol="0">
            <a:spAutoFit/>
          </a:bodyPr>
          <a:lstStyle/>
          <a:p>
            <a:pPr marL="457200" indent="-457200">
              <a:buFont typeface="Arial" panose="020B0604020202020204" pitchFamily="34" charset="0"/>
              <a:buChar char="•"/>
            </a:pPr>
            <a:r>
              <a:rPr lang="tr-TR" sz="2800" dirty="0"/>
              <a:t>Su kullanımının çevreye, ekosisteme ve çevreyi kullananlara verdiği zararın maliyeti </a:t>
            </a:r>
          </a:p>
          <a:p>
            <a:pPr marL="457200" indent="-457200">
              <a:buFont typeface="Arial" panose="020B0604020202020204" pitchFamily="34" charset="0"/>
              <a:buChar char="•"/>
            </a:pPr>
            <a:endParaRPr lang="tr-TR" sz="2800" dirty="0"/>
          </a:p>
          <a:p>
            <a:pPr marL="457200" indent="-457200">
              <a:buFont typeface="Arial" panose="020B0604020202020204" pitchFamily="34" charset="0"/>
              <a:buChar char="•"/>
            </a:pPr>
            <a:r>
              <a:rPr lang="tr-TR" sz="2800" dirty="0"/>
              <a:t>Çevresel maliyetlerin parasal olarak ifade edilmesi için </a:t>
            </a:r>
            <a:r>
              <a:rPr lang="tr-TR" sz="2800" dirty="0" err="1"/>
              <a:t>pekçok</a:t>
            </a:r>
            <a:r>
              <a:rPr lang="tr-TR" sz="2800" dirty="0"/>
              <a:t> yöntem geliştirilmiş</a:t>
            </a:r>
          </a:p>
          <a:p>
            <a:pPr marL="457200" indent="-457200">
              <a:buFont typeface="Arial" panose="020B0604020202020204" pitchFamily="34" charset="0"/>
              <a:buChar char="•"/>
            </a:pPr>
            <a:endParaRPr lang="tr-TR" sz="2800" dirty="0"/>
          </a:p>
          <a:p>
            <a:pPr marL="457200" indent="-457200">
              <a:buFont typeface="Arial" panose="020B0604020202020204" pitchFamily="34" charset="0"/>
              <a:buChar char="•"/>
            </a:pPr>
            <a:r>
              <a:rPr lang="tr-TR" sz="2800" dirty="0"/>
              <a:t>Çevreye verilen zararın maliyeti ya da zararın önlenmesinin maliyeti olarak iki ayrı şekilde ele alınabilir. </a:t>
            </a:r>
          </a:p>
          <a:p>
            <a:pPr marL="457200" indent="-457200">
              <a:buFont typeface="Arial" panose="020B0604020202020204" pitchFamily="34" charset="0"/>
              <a:buChar char="•"/>
            </a:pPr>
            <a:endParaRPr lang="tr-TR" sz="2800" dirty="0"/>
          </a:p>
          <a:p>
            <a:pPr marL="457200" indent="-457200">
              <a:buFont typeface="Arial" panose="020B0604020202020204" pitchFamily="34" charset="0"/>
              <a:buChar char="•"/>
            </a:pPr>
            <a:r>
              <a:rPr lang="tr-TR" sz="2800" dirty="0"/>
              <a:t>İkinci yaklaşım (maliyet esaslı yaklaşım), gerekli verilere ulaşımın nispeten kolay olması açısından daha pragmatiktir. K. Menderes NHYP çalışmasında maliyet esaslı yaklaşım kullanılmıştır. </a:t>
            </a:r>
          </a:p>
          <a:p>
            <a:pPr marL="457200" indent="-457200">
              <a:buFont typeface="Arial" panose="020B0604020202020204" pitchFamily="34" charset="0"/>
              <a:buChar char="•"/>
            </a:pPr>
            <a:endParaRPr lang="tr-TR" sz="2800" dirty="0"/>
          </a:p>
          <a:p>
            <a:pPr marL="457200" indent="-457200">
              <a:buFont typeface="Arial" panose="020B0604020202020204" pitchFamily="34" charset="0"/>
              <a:buChar char="•"/>
            </a:pPr>
            <a:r>
              <a:rPr lang="en-US" sz="2800" dirty="0" err="1"/>
              <a:t>Çevresel</a:t>
            </a:r>
            <a:r>
              <a:rPr lang="en-US" sz="2800" dirty="0"/>
              <a:t> </a:t>
            </a:r>
            <a:r>
              <a:rPr lang="en-US" sz="2800" dirty="0" err="1"/>
              <a:t>maliyetleri</a:t>
            </a:r>
            <a:r>
              <a:rPr lang="en-US" sz="2800" dirty="0"/>
              <a:t> </a:t>
            </a:r>
            <a:r>
              <a:rPr lang="en-US" sz="2800" dirty="0" err="1"/>
              <a:t>en</a:t>
            </a:r>
            <a:r>
              <a:rPr lang="en-US" sz="2800" dirty="0"/>
              <a:t> </a:t>
            </a:r>
            <a:r>
              <a:rPr lang="en-US" sz="2800" dirty="0" err="1"/>
              <a:t>aza</a:t>
            </a:r>
            <a:r>
              <a:rPr lang="en-US" sz="2800" dirty="0"/>
              <a:t> </a:t>
            </a:r>
            <a:r>
              <a:rPr lang="en-US" sz="2800" dirty="0" err="1"/>
              <a:t>indirgeyecek</a:t>
            </a:r>
            <a:r>
              <a:rPr lang="en-US" sz="2800" dirty="0"/>
              <a:t> </a:t>
            </a:r>
            <a:r>
              <a:rPr lang="en-US" sz="2800" dirty="0" err="1"/>
              <a:t>tedbirler</a:t>
            </a:r>
            <a:r>
              <a:rPr lang="en-US" sz="2800" dirty="0"/>
              <a:t> </a:t>
            </a:r>
            <a:r>
              <a:rPr lang="en-US" sz="2800" dirty="0" err="1"/>
              <a:t>belirlenmiş</a:t>
            </a:r>
            <a:r>
              <a:rPr lang="en-US" sz="2800" dirty="0"/>
              <a:t> </a:t>
            </a:r>
            <a:r>
              <a:rPr lang="en-US" sz="2800" dirty="0" err="1"/>
              <a:t>ve</a:t>
            </a:r>
            <a:r>
              <a:rPr lang="en-US" sz="2800" dirty="0"/>
              <a:t> </a:t>
            </a:r>
            <a:r>
              <a:rPr lang="en-US" sz="2800" dirty="0" err="1"/>
              <a:t>tedbir</a:t>
            </a:r>
            <a:r>
              <a:rPr lang="en-US" sz="2800" dirty="0"/>
              <a:t> </a:t>
            </a:r>
            <a:r>
              <a:rPr lang="en-US" sz="2800" dirty="0" err="1"/>
              <a:t>maliyetlerinin</a:t>
            </a:r>
            <a:r>
              <a:rPr lang="en-US" sz="2800" dirty="0"/>
              <a:t> %10 </a:t>
            </a:r>
            <a:r>
              <a:rPr lang="en-US" sz="2800" dirty="0" err="1"/>
              <a:t>fazlası</a:t>
            </a:r>
            <a:r>
              <a:rPr lang="en-US" sz="2800" dirty="0"/>
              <a:t> </a:t>
            </a:r>
            <a:r>
              <a:rPr lang="en-US" sz="2800" dirty="0" err="1"/>
              <a:t>çevresel</a:t>
            </a:r>
            <a:r>
              <a:rPr lang="en-US" sz="2800" dirty="0"/>
              <a:t> </a:t>
            </a:r>
            <a:r>
              <a:rPr lang="en-US" sz="2800" dirty="0" err="1"/>
              <a:t>maliyet</a:t>
            </a:r>
            <a:r>
              <a:rPr lang="en-US" sz="2800" dirty="0"/>
              <a:t> </a:t>
            </a:r>
            <a:r>
              <a:rPr lang="en-US" sz="2800" dirty="0" err="1"/>
              <a:t>olarak</a:t>
            </a:r>
            <a:r>
              <a:rPr lang="en-US" sz="2800" dirty="0"/>
              <a:t> </a:t>
            </a:r>
            <a:r>
              <a:rPr lang="en-US" sz="2800" dirty="0" err="1"/>
              <a:t>ele</a:t>
            </a:r>
            <a:r>
              <a:rPr lang="en-US" sz="2800" dirty="0"/>
              <a:t> </a:t>
            </a:r>
            <a:r>
              <a:rPr lang="en-US" sz="2800" dirty="0" err="1"/>
              <a:t>alınmıştır</a:t>
            </a:r>
            <a:r>
              <a:rPr lang="en-US" sz="2800" dirty="0"/>
              <a:t>.  </a:t>
            </a:r>
            <a:r>
              <a:rPr lang="en-US" sz="2800" dirty="0" err="1"/>
              <a:t>Hesaplanan</a:t>
            </a:r>
            <a:r>
              <a:rPr lang="en-US" sz="2800" dirty="0"/>
              <a:t> </a:t>
            </a:r>
            <a:r>
              <a:rPr lang="en-US" sz="2800" dirty="0" err="1"/>
              <a:t>çevresel</a:t>
            </a:r>
            <a:r>
              <a:rPr lang="en-US" sz="2800" dirty="0"/>
              <a:t> </a:t>
            </a:r>
            <a:r>
              <a:rPr lang="en-US" sz="2800" dirty="0" err="1"/>
              <a:t>maliyetler</a:t>
            </a:r>
            <a:r>
              <a:rPr lang="en-US" sz="2800" dirty="0"/>
              <a:t>, </a:t>
            </a:r>
            <a:r>
              <a:rPr lang="en-US" sz="2800" dirty="0" err="1"/>
              <a:t>finansal</a:t>
            </a:r>
            <a:r>
              <a:rPr lang="en-US" sz="2800" dirty="0"/>
              <a:t> </a:t>
            </a:r>
            <a:r>
              <a:rPr lang="en-US" sz="2800" dirty="0" err="1"/>
              <a:t>ve</a:t>
            </a:r>
            <a:r>
              <a:rPr lang="en-US" sz="2800" dirty="0"/>
              <a:t> </a:t>
            </a:r>
            <a:r>
              <a:rPr lang="en-US" sz="2800" dirty="0" err="1"/>
              <a:t>kaynak</a:t>
            </a:r>
            <a:r>
              <a:rPr lang="en-US" sz="2800" dirty="0"/>
              <a:t> </a:t>
            </a:r>
            <a:r>
              <a:rPr lang="en-US" sz="2800" dirty="0" err="1"/>
              <a:t>maliyetleri</a:t>
            </a:r>
            <a:r>
              <a:rPr lang="en-US" sz="2800" dirty="0"/>
              <a:t> </a:t>
            </a:r>
            <a:r>
              <a:rPr lang="en-US" sz="2800" dirty="0" err="1"/>
              <a:t>ile</a:t>
            </a:r>
            <a:r>
              <a:rPr lang="en-US" sz="2800" dirty="0"/>
              <a:t> </a:t>
            </a:r>
            <a:r>
              <a:rPr lang="en-US" sz="2800" dirty="0" err="1"/>
              <a:t>birlikte</a:t>
            </a:r>
            <a:r>
              <a:rPr lang="en-US" sz="2800" dirty="0"/>
              <a:t> </a:t>
            </a:r>
            <a:r>
              <a:rPr lang="en-US" sz="2800" dirty="0" err="1"/>
              <a:t>ekonomik</a:t>
            </a:r>
            <a:r>
              <a:rPr lang="en-US" sz="2800" dirty="0"/>
              <a:t> </a:t>
            </a:r>
            <a:r>
              <a:rPr lang="en-US" sz="2800" dirty="0" err="1"/>
              <a:t>karşılanma</a:t>
            </a:r>
            <a:r>
              <a:rPr lang="en-US" sz="2800" dirty="0"/>
              <a:t> </a:t>
            </a:r>
            <a:r>
              <a:rPr lang="en-US" sz="2800" dirty="0" err="1"/>
              <a:t>oranının</a:t>
            </a:r>
            <a:r>
              <a:rPr lang="en-US" sz="2800" dirty="0"/>
              <a:t> </a:t>
            </a:r>
            <a:r>
              <a:rPr lang="en-US" sz="2800" dirty="0" err="1"/>
              <a:t>hesaplanmasında</a:t>
            </a:r>
            <a:r>
              <a:rPr lang="en-US" sz="2800" dirty="0"/>
              <a:t> </a:t>
            </a:r>
            <a:r>
              <a:rPr lang="en-US" sz="2800" dirty="0" err="1"/>
              <a:t>kullanılmıştır</a:t>
            </a:r>
            <a:r>
              <a:rPr lang="en-US" sz="2800" dirty="0"/>
              <a:t>. </a:t>
            </a:r>
          </a:p>
        </p:txBody>
      </p:sp>
    </p:spTree>
    <p:extLst>
      <p:ext uri="{BB962C8B-B14F-4D97-AF65-F5344CB8AC3E}">
        <p14:creationId xmlns:p14="http://schemas.microsoft.com/office/powerpoint/2010/main" val="749242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02803" y="1623452"/>
            <a:ext cx="11490793" cy="584775"/>
          </a:xfrm>
          <a:prstGeom prst="rect">
            <a:avLst/>
          </a:prstGeom>
          <a:noFill/>
        </p:spPr>
        <p:txBody>
          <a:bodyPr wrap="square" rtlCol="0">
            <a:spAutoFit/>
          </a:bodyPr>
          <a:lstStyle/>
          <a:p>
            <a:pPr algn="ctr"/>
            <a:r>
              <a:rPr lang="en-US" sz="3200" b="1" dirty="0" err="1"/>
              <a:t>Kaynak</a:t>
            </a:r>
            <a:r>
              <a:rPr lang="en-US" sz="3200" b="1" dirty="0"/>
              <a:t> </a:t>
            </a:r>
            <a:r>
              <a:rPr lang="en-US" sz="3200" b="1" dirty="0" err="1"/>
              <a:t>Maliyeti</a:t>
            </a:r>
            <a:r>
              <a:rPr lang="en-US" sz="3200" b="1" dirty="0"/>
              <a:t> </a:t>
            </a:r>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5" name="Rectangle 4">
            <a:extLst>
              <a:ext uri="{FF2B5EF4-FFF2-40B4-BE49-F238E27FC236}">
                <a16:creationId xmlns:a16="http://schemas.microsoft.com/office/drawing/2014/main" id="{E71715EB-B4A4-0746-A941-C7829B8C0057}"/>
              </a:ext>
            </a:extLst>
          </p:cNvPr>
          <p:cNvSpPr/>
          <p:nvPr/>
        </p:nvSpPr>
        <p:spPr>
          <a:xfrm>
            <a:off x="856184" y="2208227"/>
            <a:ext cx="10873208" cy="5262979"/>
          </a:xfrm>
          <a:prstGeom prst="rect">
            <a:avLst/>
          </a:prstGeom>
        </p:spPr>
        <p:txBody>
          <a:bodyPr wrap="square">
            <a:spAutoFit/>
          </a:bodyPr>
          <a:lstStyle/>
          <a:p>
            <a:pPr marL="457200" indent="-457200">
              <a:buFont typeface="Arial" panose="020B0604020202020204" pitchFamily="34" charset="0"/>
              <a:buChar char="•"/>
            </a:pPr>
            <a:r>
              <a:rPr lang="tr-TR" sz="2800" dirty="0">
                <a:latin typeface="Arial" panose="020B0604020202020204" pitchFamily="34" charset="0"/>
                <a:ea typeface="Times New Roman" panose="02020603050405020304" pitchFamily="18" charset="0"/>
                <a:cs typeface="Times New Roman" panose="02020603050405020304" pitchFamily="18" charset="0"/>
              </a:rPr>
              <a:t>Tanımı: Bir kaynağı, o kaynağın kendini doğal olarak yenileme hızından daha hızlı bir şekilde tüketilmesi sonucunda, potansiyel kullanıcıların vazgeçmek zorunda kaldıkları kullanımların fırsat maliyeti</a:t>
            </a:r>
          </a:p>
          <a:p>
            <a:pPr marL="457200" indent="-457200">
              <a:buFont typeface="Arial" panose="020B0604020202020204" pitchFamily="34" charset="0"/>
              <a:buChar char="•"/>
            </a:pPr>
            <a:endParaRPr lang="tr-TR" sz="28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tr-TR" sz="2800" dirty="0">
                <a:latin typeface="Arial" panose="020B0604020202020204" pitchFamily="34" charset="0"/>
                <a:ea typeface="Times New Roman" panose="02020603050405020304" pitchFamily="18" charset="0"/>
                <a:cs typeface="Times New Roman" panose="02020603050405020304" pitchFamily="18" charset="0"/>
              </a:rPr>
              <a:t>Fırsat maliyeti bakış açısıyla, bugün yapılan aşırı çekim, gelecekte su kaynaklarının hızlı bir şekilde tükenerek, olası üretimlerin ya da faydaların gerçekleşmemesi anlamına gelmektedir. </a:t>
            </a:r>
          </a:p>
          <a:p>
            <a:endParaRPr lang="tr-TR" sz="28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tr-TR" sz="2800" dirty="0">
                <a:latin typeface="Arial" panose="020B0604020202020204" pitchFamily="34" charset="0"/>
                <a:ea typeface="Times New Roman" panose="02020603050405020304" pitchFamily="18" charset="0"/>
                <a:cs typeface="Times New Roman" panose="02020603050405020304" pitchFamily="18" charset="0"/>
              </a:rPr>
              <a:t>Bu nedenle, aşırı çekimin fırsat maliyeti ya da kaynak maliyeti, </a:t>
            </a:r>
            <a:r>
              <a:rPr lang="tr-TR" sz="2800" b="1" u="sng" dirty="0">
                <a:latin typeface="Arial" panose="020B0604020202020204" pitchFamily="34" charset="0"/>
                <a:ea typeface="Times New Roman" panose="02020603050405020304" pitchFamily="18" charset="0"/>
                <a:cs typeface="Times New Roman" panose="02020603050405020304" pitchFamily="18" charset="0"/>
              </a:rPr>
              <a:t>aşırı çekimle yapılan üretimin </a:t>
            </a:r>
            <a:r>
              <a:rPr lang="tr-TR" sz="2800" dirty="0">
                <a:latin typeface="Arial" panose="020B0604020202020204" pitchFamily="34" charset="0"/>
                <a:ea typeface="Times New Roman" panose="02020603050405020304" pitchFamily="18" charset="0"/>
                <a:cs typeface="Times New Roman" panose="02020603050405020304" pitchFamily="18" charset="0"/>
              </a:rPr>
              <a:t>değerine denk kabul edilecektir. </a:t>
            </a:r>
            <a:endParaRPr lang="en-US" dirty="0"/>
          </a:p>
        </p:txBody>
      </p:sp>
    </p:spTree>
    <p:extLst>
      <p:ext uri="{BB962C8B-B14F-4D97-AF65-F5344CB8AC3E}">
        <p14:creationId xmlns:p14="http://schemas.microsoft.com/office/powerpoint/2010/main" val="145942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1058194" y="2527265"/>
            <a:ext cx="9222781" cy="5893921"/>
          </a:xfrm>
          <a:prstGeom prst="rect">
            <a:avLst/>
          </a:prstGeom>
          <a:noFill/>
        </p:spPr>
        <p:txBody>
          <a:bodyPr wrap="none" rtlCol="0">
            <a:spAutoFit/>
          </a:bodyPr>
          <a:lstStyle/>
          <a:p>
            <a:r>
              <a:rPr lang="en-US" sz="3200" b="1" u="sng" dirty="0" err="1"/>
              <a:t>Projelerde</a:t>
            </a:r>
            <a:r>
              <a:rPr lang="en-US" sz="3200" b="1" u="sng" dirty="0"/>
              <a:t> </a:t>
            </a:r>
            <a:r>
              <a:rPr lang="en-US" sz="3200" b="1" u="sng" dirty="0" err="1"/>
              <a:t>Kullanılan</a:t>
            </a:r>
            <a:r>
              <a:rPr lang="en-US" sz="3200" b="1" u="sng" dirty="0"/>
              <a:t> </a:t>
            </a:r>
            <a:r>
              <a:rPr lang="en-US" sz="3200" b="1" u="sng" dirty="0" err="1"/>
              <a:t>Temel</a:t>
            </a:r>
            <a:r>
              <a:rPr lang="en-US" sz="3200" b="1" u="sng" dirty="0"/>
              <a:t> </a:t>
            </a:r>
            <a:r>
              <a:rPr lang="en-US" sz="3200" b="1" u="sng" dirty="0" err="1"/>
              <a:t>Göstergeler</a:t>
            </a:r>
            <a:r>
              <a:rPr lang="en-US" sz="3200" b="1" u="sng" dirty="0"/>
              <a:t> </a:t>
            </a:r>
            <a:r>
              <a:rPr lang="en-US" sz="3200" b="1" u="sng" dirty="0" err="1"/>
              <a:t>ve</a:t>
            </a:r>
            <a:r>
              <a:rPr lang="en-US" sz="3200" b="1" u="sng" dirty="0"/>
              <a:t> </a:t>
            </a:r>
            <a:r>
              <a:rPr lang="en-US" sz="3200" b="1" u="sng" dirty="0" err="1"/>
              <a:t>Kavramlar</a:t>
            </a:r>
            <a:endParaRPr lang="en-US" sz="3200" b="1" u="sng" dirty="0"/>
          </a:p>
          <a:p>
            <a:endParaRPr lang="en-US" sz="3200" b="1" u="sng" dirty="0"/>
          </a:p>
          <a:p>
            <a:pPr marL="457200" indent="-457200">
              <a:buFont typeface="Arial" panose="020B0604020202020204" pitchFamily="34" charset="0"/>
              <a:buChar char="•"/>
            </a:pPr>
            <a:r>
              <a:rPr lang="en-US" sz="3200" dirty="0" err="1"/>
              <a:t>Gayrısafi</a:t>
            </a:r>
            <a:r>
              <a:rPr lang="en-US" sz="3200" dirty="0"/>
              <a:t> </a:t>
            </a:r>
            <a:r>
              <a:rPr lang="en-US" sz="3200" dirty="0" err="1"/>
              <a:t>Yurtiçi</a:t>
            </a:r>
            <a:r>
              <a:rPr lang="en-US" sz="3200" dirty="0"/>
              <a:t> </a:t>
            </a:r>
            <a:r>
              <a:rPr lang="en-US" sz="3200" dirty="0" err="1"/>
              <a:t>Hasıla</a:t>
            </a:r>
            <a:endParaRPr lang="en-US" sz="3200" dirty="0"/>
          </a:p>
          <a:p>
            <a:pPr marL="457200" indent="-457200">
              <a:buFont typeface="Arial" panose="020B0604020202020204" pitchFamily="34" charset="0"/>
              <a:buChar char="•"/>
            </a:pPr>
            <a:r>
              <a:rPr lang="en-US" sz="3200" dirty="0" err="1"/>
              <a:t>Gayrısafi</a:t>
            </a:r>
            <a:r>
              <a:rPr lang="en-US" sz="3200" dirty="0"/>
              <a:t> </a:t>
            </a:r>
            <a:r>
              <a:rPr lang="en-US" sz="3200" dirty="0" err="1"/>
              <a:t>Katma</a:t>
            </a:r>
            <a:r>
              <a:rPr lang="en-US" sz="3200" dirty="0"/>
              <a:t> </a:t>
            </a:r>
            <a:r>
              <a:rPr lang="en-US" sz="3200" dirty="0" err="1"/>
              <a:t>Değer</a:t>
            </a:r>
            <a:endParaRPr lang="en-US" sz="3200" dirty="0"/>
          </a:p>
          <a:p>
            <a:pPr marL="457200" indent="-457200">
              <a:buFont typeface="Arial" panose="020B0604020202020204" pitchFamily="34" charset="0"/>
              <a:buChar char="•"/>
            </a:pPr>
            <a:r>
              <a:rPr lang="en-US" sz="3200" dirty="0" err="1"/>
              <a:t>Enflasyon</a:t>
            </a:r>
            <a:endParaRPr lang="en-US" sz="3200" dirty="0"/>
          </a:p>
          <a:p>
            <a:pPr marL="457200" indent="-457200">
              <a:buFont typeface="Arial" panose="020B0604020202020204" pitchFamily="34" charset="0"/>
              <a:buChar char="•"/>
            </a:pPr>
            <a:r>
              <a:rPr lang="en-US" sz="3200" dirty="0" err="1"/>
              <a:t>Hanehalkı</a:t>
            </a:r>
            <a:r>
              <a:rPr lang="en-US" sz="3200" dirty="0"/>
              <a:t> </a:t>
            </a:r>
            <a:r>
              <a:rPr lang="en-US" sz="3200" dirty="0" err="1"/>
              <a:t>Geliri</a:t>
            </a:r>
            <a:endParaRPr lang="en-US" sz="3200" dirty="0"/>
          </a:p>
          <a:p>
            <a:pPr marL="457200" indent="-457200">
              <a:buFont typeface="Arial" panose="020B0604020202020204" pitchFamily="34" charset="0"/>
              <a:buChar char="•"/>
            </a:pPr>
            <a:r>
              <a:rPr lang="en-US" sz="3200" dirty="0" err="1"/>
              <a:t>Ödeyebilirlik</a:t>
            </a:r>
            <a:r>
              <a:rPr lang="en-US" sz="3200" dirty="0"/>
              <a:t> </a:t>
            </a:r>
          </a:p>
          <a:p>
            <a:pPr marL="457200" indent="-457200">
              <a:buFont typeface="Arial" panose="020B0604020202020204" pitchFamily="34" charset="0"/>
              <a:buChar char="•"/>
            </a:pPr>
            <a:r>
              <a:rPr lang="en-US" sz="3200" dirty="0" err="1"/>
              <a:t>Katma</a:t>
            </a:r>
            <a:r>
              <a:rPr lang="en-US" sz="3200" dirty="0"/>
              <a:t> </a:t>
            </a:r>
            <a:r>
              <a:rPr lang="en-US" sz="3200" dirty="0" err="1"/>
              <a:t>Değer</a:t>
            </a:r>
            <a:r>
              <a:rPr lang="en-US" sz="3200" dirty="0"/>
              <a:t>, Net </a:t>
            </a:r>
            <a:r>
              <a:rPr lang="en-US" sz="3200" dirty="0" err="1"/>
              <a:t>Değer</a:t>
            </a:r>
            <a:endParaRPr lang="en-US" sz="3200" dirty="0"/>
          </a:p>
          <a:p>
            <a:pPr marL="457200" indent="-457200">
              <a:buFont typeface="Arial" panose="020B0604020202020204" pitchFamily="34" charset="0"/>
              <a:buChar char="•"/>
            </a:pPr>
            <a:r>
              <a:rPr lang="en-US" sz="3200" dirty="0" err="1"/>
              <a:t>Yıllık</a:t>
            </a:r>
            <a:r>
              <a:rPr lang="en-US" sz="3200" dirty="0"/>
              <a:t> </a:t>
            </a:r>
            <a:r>
              <a:rPr lang="en-US" sz="3200" dirty="0" err="1"/>
              <a:t>Eşdeğer</a:t>
            </a:r>
            <a:r>
              <a:rPr lang="en-US" sz="3200" dirty="0"/>
              <a:t> </a:t>
            </a:r>
            <a:r>
              <a:rPr lang="en-US" sz="3200" dirty="0" err="1"/>
              <a:t>Maliyet</a:t>
            </a:r>
            <a:endParaRPr lang="en-US" sz="3200" dirty="0"/>
          </a:p>
          <a:p>
            <a:pPr marL="457200" indent="-457200">
              <a:buFont typeface="Arial" panose="020B0604020202020204" pitchFamily="34" charset="0"/>
              <a:buChar char="•"/>
            </a:pPr>
            <a:r>
              <a:rPr lang="en-US" sz="3200" dirty="0" err="1"/>
              <a:t>Maliyet</a:t>
            </a:r>
            <a:r>
              <a:rPr lang="en-US" sz="3200" dirty="0"/>
              <a:t> </a:t>
            </a:r>
            <a:r>
              <a:rPr lang="en-US" sz="3200" dirty="0" err="1"/>
              <a:t>Karşılama</a:t>
            </a:r>
            <a:r>
              <a:rPr lang="en-US" sz="3200" dirty="0"/>
              <a:t> </a:t>
            </a:r>
            <a:r>
              <a:rPr lang="en-US" sz="3200" dirty="0" err="1"/>
              <a:t>Oranı</a:t>
            </a:r>
            <a:endParaRPr lang="en-US" sz="3200" dirty="0"/>
          </a:p>
          <a:p>
            <a:pPr marL="457200" indent="-457200">
              <a:buFont typeface="Arial" panose="020B0604020202020204" pitchFamily="34" charset="0"/>
              <a:buChar char="•"/>
            </a:pPr>
            <a:r>
              <a:rPr lang="en-US" sz="3200" dirty="0" err="1"/>
              <a:t>Finansal</a:t>
            </a:r>
            <a:r>
              <a:rPr lang="en-US" sz="3200" dirty="0"/>
              <a:t> </a:t>
            </a:r>
            <a:r>
              <a:rPr lang="en-US" sz="3200" dirty="0" err="1"/>
              <a:t>Maliyet</a:t>
            </a:r>
            <a:r>
              <a:rPr lang="en-US" sz="3200" dirty="0"/>
              <a:t>, </a:t>
            </a:r>
            <a:r>
              <a:rPr lang="en-US" sz="3200" dirty="0" err="1"/>
              <a:t>Çevresel</a:t>
            </a:r>
            <a:r>
              <a:rPr lang="en-US" sz="3200" dirty="0"/>
              <a:t> </a:t>
            </a:r>
            <a:r>
              <a:rPr lang="en-US" sz="3200" dirty="0" err="1"/>
              <a:t>maliyet</a:t>
            </a:r>
            <a:r>
              <a:rPr lang="en-US" sz="3200" dirty="0"/>
              <a:t>, </a:t>
            </a:r>
            <a:r>
              <a:rPr lang="en-US" sz="3200" dirty="0" err="1"/>
              <a:t>Kaynak</a:t>
            </a:r>
            <a:r>
              <a:rPr lang="en-US" sz="3200" dirty="0"/>
              <a:t> </a:t>
            </a:r>
            <a:r>
              <a:rPr lang="en-US" sz="3200" dirty="0" err="1"/>
              <a:t>maliyeti</a:t>
            </a:r>
            <a:endParaRPr lang="en-US" sz="3200" dirty="0"/>
          </a:p>
          <a:p>
            <a:endParaRPr lang="en-US" dirty="0"/>
          </a:p>
        </p:txBody>
      </p:sp>
    </p:spTree>
    <p:extLst>
      <p:ext uri="{BB962C8B-B14F-4D97-AF65-F5344CB8AC3E}">
        <p14:creationId xmlns:p14="http://schemas.microsoft.com/office/powerpoint/2010/main" val="265783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02803" y="1623452"/>
            <a:ext cx="11490793" cy="584775"/>
          </a:xfrm>
          <a:prstGeom prst="rect">
            <a:avLst/>
          </a:prstGeom>
          <a:noFill/>
        </p:spPr>
        <p:txBody>
          <a:bodyPr wrap="square" rtlCol="0">
            <a:spAutoFit/>
          </a:bodyPr>
          <a:lstStyle/>
          <a:p>
            <a:pPr algn="ctr"/>
            <a:r>
              <a:rPr lang="en-US" sz="3200" b="1" dirty="0" err="1"/>
              <a:t>Kaynak</a:t>
            </a:r>
            <a:r>
              <a:rPr lang="en-US" sz="3200" b="1" dirty="0"/>
              <a:t> </a:t>
            </a:r>
            <a:r>
              <a:rPr lang="en-US" sz="3200" b="1" dirty="0" err="1"/>
              <a:t>Maliyeti</a:t>
            </a:r>
            <a:r>
              <a:rPr lang="en-US" sz="3200" b="1" dirty="0"/>
              <a:t> – </a:t>
            </a:r>
            <a:r>
              <a:rPr lang="en-US" sz="3200" b="1" dirty="0" err="1"/>
              <a:t>İçme</a:t>
            </a:r>
            <a:r>
              <a:rPr lang="en-US" sz="3200" b="1" dirty="0"/>
              <a:t> </a:t>
            </a:r>
            <a:r>
              <a:rPr lang="en-US" sz="3200" b="1" dirty="0" err="1"/>
              <a:t>kullanma</a:t>
            </a:r>
            <a:r>
              <a:rPr lang="en-US" sz="3200" b="1" dirty="0"/>
              <a:t> </a:t>
            </a:r>
            <a:r>
              <a:rPr lang="en-US" sz="3200" b="1" dirty="0" err="1"/>
              <a:t>suyu</a:t>
            </a:r>
            <a:r>
              <a:rPr lang="en-US" sz="3200" b="1" dirty="0"/>
              <a:t> </a:t>
            </a:r>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8" name="TextBox 7">
            <a:extLst>
              <a:ext uri="{FF2B5EF4-FFF2-40B4-BE49-F238E27FC236}">
                <a16:creationId xmlns:a16="http://schemas.microsoft.com/office/drawing/2014/main" id="{A4B5D587-5ED2-CB43-ADCA-D7EF3C0AA7E4}"/>
              </a:ext>
            </a:extLst>
          </p:cNvPr>
          <p:cNvSpPr txBox="1"/>
          <p:nvPr/>
        </p:nvSpPr>
        <p:spPr>
          <a:xfrm>
            <a:off x="627048" y="2404946"/>
            <a:ext cx="10613946" cy="2677656"/>
          </a:xfrm>
          <a:prstGeom prst="rect">
            <a:avLst/>
          </a:prstGeom>
          <a:noFill/>
        </p:spPr>
        <p:txBody>
          <a:bodyPr wrap="square" rtlCol="0">
            <a:spAutoFit/>
          </a:bodyPr>
          <a:lstStyle/>
          <a:p>
            <a:pPr marL="342900" indent="-342900">
              <a:buFont typeface="Arial" panose="020B0604020202020204" pitchFamily="34" charset="0"/>
              <a:buChar char="•"/>
            </a:pPr>
            <a:r>
              <a:rPr lang="tr-TR" sz="2800" dirty="0"/>
              <a:t>Aşırı çekim yapılan su kütleleri içinde </a:t>
            </a:r>
            <a:r>
              <a:rPr lang="tr-TR" sz="2800" dirty="0" err="1"/>
              <a:t>içmesuyu</a:t>
            </a:r>
            <a:r>
              <a:rPr lang="tr-TR" sz="2800" dirty="0"/>
              <a:t> sektörüne su temin eden YAS kütleleri tespit edilmiştir</a:t>
            </a:r>
          </a:p>
          <a:p>
            <a:pPr marL="342900" indent="-342900">
              <a:buFont typeface="Arial" panose="020B0604020202020204" pitchFamily="34" charset="0"/>
              <a:buChar char="•"/>
            </a:pPr>
            <a:endParaRPr lang="tr-TR" sz="2800" dirty="0"/>
          </a:p>
          <a:p>
            <a:pPr marL="342900" indent="-342900">
              <a:buFont typeface="Arial" panose="020B0604020202020204" pitchFamily="34" charset="0"/>
              <a:buChar char="•"/>
            </a:pPr>
            <a:r>
              <a:rPr lang="tr-TR" sz="2800" dirty="0"/>
              <a:t>Bu kütlelerden </a:t>
            </a:r>
            <a:r>
              <a:rPr lang="tr-TR" sz="2800" dirty="0" err="1"/>
              <a:t>içmesuyu</a:t>
            </a:r>
            <a:r>
              <a:rPr lang="tr-TR" sz="2800" dirty="0"/>
              <a:t> sektörünün aşırı çekim miktarları ve 2016 yılı ortalama tarife değeri dikkate alınarak aşırı çekimin kaynak maliyeti hesaplanmıştır . </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DE24BBC-CD83-B843-8CBC-95E2A6BA46A8}"/>
                  </a:ext>
                </a:extLst>
              </p:cNvPr>
              <p:cNvSpPr/>
              <p:nvPr/>
            </p:nvSpPr>
            <p:spPr>
              <a:xfrm>
                <a:off x="602803" y="5160640"/>
                <a:ext cx="12062693" cy="1410579"/>
              </a:xfrm>
              <a:prstGeom prst="rect">
                <a:avLst/>
              </a:prstGeom>
            </p:spPr>
            <p:txBody>
              <a:bodyPr wrap="square">
                <a:spAutoFit/>
              </a:bodyPr>
              <a:lstStyle/>
              <a:p>
                <a:pPr algn="just">
                  <a:lnSpc>
                    <a:spcPct val="150000"/>
                  </a:lnSpc>
                  <a:spcAft>
                    <a:spcPts val="600"/>
                  </a:spcAft>
                </a:pPr>
                <a14:m>
                  <m:oMathPara xmlns:m="http://schemas.openxmlformats.org/officeDocument/2006/math">
                    <m:oMathParaPr>
                      <m:jc m:val="centerGroup"/>
                    </m:oMathParaPr>
                    <m:oMath xmlns:m="http://schemas.openxmlformats.org/officeDocument/2006/math">
                      <m:r>
                        <a:rPr lang="tr-TR" sz="2800" b="1" i="1">
                          <a:latin typeface="Cambria Math" panose="02040503050406030204" pitchFamily="18" charset="0"/>
                          <a:ea typeface="Calibri" panose="020F0502020204030204" pitchFamily="34" charset="0"/>
                          <a:cs typeface="Arial" panose="020B0604020202020204" pitchFamily="34" charset="0"/>
                        </a:rPr>
                        <m:t>𝑨</m:t>
                      </m:r>
                      <m:r>
                        <a:rPr lang="tr-TR" sz="2800" b="1" i="1">
                          <a:latin typeface="Cambria Math" panose="02040503050406030204" pitchFamily="18" charset="0"/>
                          <a:ea typeface="Calibri" panose="020F0502020204030204" pitchFamily="34" charset="0"/>
                          <a:cs typeface="Arial" panose="020B0604020202020204" pitchFamily="34" charset="0"/>
                        </a:rPr>
                        <m:t>şı</m:t>
                      </m:r>
                      <m:r>
                        <a:rPr lang="tr-TR" sz="2800" b="1" i="1">
                          <a:latin typeface="Cambria Math" panose="02040503050406030204" pitchFamily="18" charset="0"/>
                          <a:ea typeface="Calibri" panose="020F0502020204030204" pitchFamily="34" charset="0"/>
                          <a:cs typeface="Arial" panose="020B0604020202020204" pitchFamily="34" charset="0"/>
                        </a:rPr>
                        <m:t>𝒓</m:t>
                      </m:r>
                      <m:r>
                        <a:rPr lang="tr-TR" sz="2800" b="1" i="1">
                          <a:latin typeface="Cambria Math" panose="02040503050406030204" pitchFamily="18" charset="0"/>
                          <a:ea typeface="Calibri" panose="020F0502020204030204" pitchFamily="34" charset="0"/>
                          <a:cs typeface="Arial" panose="020B0604020202020204" pitchFamily="34" charset="0"/>
                        </a:rPr>
                        <m:t>ı Ç</m:t>
                      </m:r>
                      <m:r>
                        <a:rPr lang="tr-TR" sz="2800" b="1" i="1">
                          <a:latin typeface="Cambria Math" panose="02040503050406030204" pitchFamily="18" charset="0"/>
                          <a:ea typeface="Calibri" panose="020F0502020204030204" pitchFamily="34" charset="0"/>
                          <a:cs typeface="Arial" panose="020B0604020202020204" pitchFamily="34" charset="0"/>
                        </a:rPr>
                        <m:t>𝒆𝒌𝒊𝒎</m:t>
                      </m:r>
                      <m:r>
                        <a:rPr lang="tr-TR" sz="2800" b="1" i="1">
                          <a:latin typeface="Cambria Math" panose="02040503050406030204" pitchFamily="18" charset="0"/>
                          <a:ea typeface="Calibri" panose="020F0502020204030204" pitchFamily="34" charset="0"/>
                          <a:cs typeface="Arial" panose="020B0604020202020204" pitchFamily="34" charset="0"/>
                        </a:rPr>
                        <m:t> </m:t>
                      </m:r>
                      <m:r>
                        <a:rPr lang="tr-TR" sz="2800" b="1" i="1">
                          <a:latin typeface="Cambria Math" panose="02040503050406030204" pitchFamily="18" charset="0"/>
                          <a:ea typeface="Calibri" panose="020F0502020204030204" pitchFamily="34" charset="0"/>
                          <a:cs typeface="Arial" panose="020B0604020202020204" pitchFamily="34" charset="0"/>
                        </a:rPr>
                        <m:t>𝑶𝒓𝒂𝒏</m:t>
                      </m:r>
                      <m:r>
                        <a:rPr lang="tr-TR" sz="2800" b="1" i="1">
                          <a:latin typeface="Cambria Math" panose="02040503050406030204" pitchFamily="18" charset="0"/>
                          <a:ea typeface="Calibri" panose="020F0502020204030204" pitchFamily="34" charset="0"/>
                          <a:cs typeface="Arial" panose="020B0604020202020204" pitchFamily="34" charset="0"/>
                        </a:rPr>
                        <m:t>ı=</m:t>
                      </m:r>
                      <m:d>
                        <m:dPr>
                          <m:ctrlPr>
                            <a:rPr lang="en-US" sz="2800" b="1"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2800" b="1" i="1">
                                  <a:effectLst/>
                                  <a:latin typeface="Cambria Math" panose="02040503050406030204" pitchFamily="18" charset="0"/>
                                  <a:ea typeface="Calibri" panose="020F0502020204030204" pitchFamily="34" charset="0"/>
                                  <a:cs typeface="Arial" panose="020B0604020202020204" pitchFamily="34" charset="0"/>
                                </a:rPr>
                              </m:ctrlPr>
                            </m:fPr>
                            <m:num>
                              <m:r>
                                <a:rPr lang="tr-TR" sz="2800" b="1" i="1">
                                  <a:effectLst/>
                                  <a:latin typeface="Cambria Math" panose="02040503050406030204" pitchFamily="18" charset="0"/>
                                  <a:ea typeface="Calibri" panose="020F0502020204030204" pitchFamily="34" charset="0"/>
                                  <a:cs typeface="Arial" panose="020B0604020202020204" pitchFamily="34" charset="0"/>
                                </a:rPr>
                                <m:t>Ç</m:t>
                              </m:r>
                              <m:r>
                                <a:rPr lang="tr-TR" sz="2800" b="1" i="1">
                                  <a:effectLst/>
                                  <a:latin typeface="Cambria Math" panose="02040503050406030204" pitchFamily="18" charset="0"/>
                                  <a:ea typeface="Calibri" panose="020F0502020204030204" pitchFamily="34" charset="0"/>
                                  <a:cs typeface="Arial" panose="020B0604020202020204" pitchFamily="34" charset="0"/>
                                </a:rPr>
                                <m:t>𝒆𝒌𝒊𝒎</m:t>
                              </m:r>
                            </m:num>
                            <m:den>
                              <m:r>
                                <a:rPr lang="tr-TR" sz="2800" b="1" i="1">
                                  <a:effectLst/>
                                  <a:latin typeface="Cambria Math" panose="02040503050406030204" pitchFamily="18" charset="0"/>
                                  <a:ea typeface="Calibri" panose="020F0502020204030204" pitchFamily="34" charset="0"/>
                                  <a:cs typeface="Arial" panose="020B0604020202020204" pitchFamily="34" charset="0"/>
                                </a:rPr>
                                <m:t>𝑩𝒆𝒔𝒍𝒆𝒎𝒆</m:t>
                              </m:r>
                            </m:den>
                          </m:f>
                          <m:r>
                            <a:rPr lang="tr-TR" sz="2800" b="1" i="1">
                              <a:effectLst/>
                              <a:latin typeface="Cambria Math" panose="02040503050406030204" pitchFamily="18" charset="0"/>
                              <a:ea typeface="Calibri" panose="020F0502020204030204" pitchFamily="34" charset="0"/>
                              <a:cs typeface="Arial" panose="020B0604020202020204" pitchFamily="34" charset="0"/>
                            </a:rPr>
                            <m:t>𝑶𝒓𝒂𝒏</m:t>
                          </m:r>
                          <m:r>
                            <a:rPr lang="tr-TR" sz="2800" b="1" i="1">
                              <a:effectLst/>
                              <a:latin typeface="Cambria Math" panose="02040503050406030204" pitchFamily="18" charset="0"/>
                              <a:ea typeface="Calibri" panose="020F0502020204030204" pitchFamily="34" charset="0"/>
                              <a:cs typeface="Arial" panose="020B0604020202020204" pitchFamily="34" charset="0"/>
                            </a:rPr>
                            <m:t>ı</m:t>
                          </m:r>
                        </m:e>
                      </m:d>
                      <m:r>
                        <a:rPr lang="tr-TR" sz="2800" b="1" i="1">
                          <a:effectLst/>
                          <a:latin typeface="Cambria Math" panose="02040503050406030204" pitchFamily="18" charset="0"/>
                          <a:ea typeface="Calibri" panose="020F0502020204030204" pitchFamily="34" charset="0"/>
                          <a:cs typeface="Arial" panose="020B0604020202020204" pitchFamily="34" charset="0"/>
                        </a:rPr>
                        <m:t>−</m:t>
                      </m:r>
                      <m:r>
                        <a:rPr lang="tr-TR" sz="2800" b="1" i="1">
                          <a:effectLst/>
                          <a:latin typeface="Cambria Math" panose="02040503050406030204" pitchFamily="18" charset="0"/>
                          <a:ea typeface="Calibri" panose="020F0502020204030204" pitchFamily="34" charset="0"/>
                          <a:cs typeface="Arial" panose="020B0604020202020204" pitchFamily="34" charset="0"/>
                        </a:rPr>
                        <m:t>𝟎</m:t>
                      </m:r>
                      <m:r>
                        <a:rPr lang="tr-TR" sz="2800" b="1" i="1">
                          <a:effectLst/>
                          <a:latin typeface="Cambria Math" panose="02040503050406030204" pitchFamily="18" charset="0"/>
                          <a:ea typeface="Calibri" panose="020F0502020204030204" pitchFamily="34" charset="0"/>
                          <a:cs typeface="Arial" panose="020B0604020202020204" pitchFamily="34" charset="0"/>
                        </a:rPr>
                        <m:t>,</m:t>
                      </m:r>
                      <m:r>
                        <a:rPr lang="tr-TR" sz="2800" b="1" i="1">
                          <a:effectLst/>
                          <a:latin typeface="Cambria Math" panose="02040503050406030204" pitchFamily="18" charset="0"/>
                          <a:ea typeface="Calibri" panose="020F0502020204030204" pitchFamily="34" charset="0"/>
                          <a:cs typeface="Arial" panose="020B0604020202020204" pitchFamily="34" charset="0"/>
                        </a:rPr>
                        <m:t>𝟖</m:t>
                      </m:r>
                      <m:r>
                        <a:rPr lang="tr-TR" sz="2800" b="1" i="1">
                          <a:effectLst/>
                          <a:latin typeface="Cambria Math" panose="02040503050406030204" pitchFamily="18" charset="0"/>
                          <a:ea typeface="Calibri" panose="020F0502020204030204" pitchFamily="34" charset="0"/>
                          <a:cs typeface="Arial" panose="020B0604020202020204" pitchFamily="34" charset="0"/>
                        </a:rPr>
                        <m:t>/(Ç</m:t>
                      </m:r>
                      <m:r>
                        <a:rPr lang="tr-TR" sz="2800" b="1" i="1">
                          <a:effectLst/>
                          <a:latin typeface="Cambria Math" panose="02040503050406030204" pitchFamily="18" charset="0"/>
                          <a:ea typeface="Calibri" panose="020F0502020204030204" pitchFamily="34" charset="0"/>
                          <a:cs typeface="Arial" panose="020B0604020202020204" pitchFamily="34" charset="0"/>
                        </a:rPr>
                        <m:t>𝒆𝒌𝒊𝒎</m:t>
                      </m:r>
                      <m:r>
                        <a:rPr lang="tr-TR" sz="2800" b="1" i="1">
                          <a:effectLst/>
                          <a:latin typeface="Cambria Math" panose="02040503050406030204" pitchFamily="18" charset="0"/>
                          <a:ea typeface="Calibri" panose="020F0502020204030204" pitchFamily="34" charset="0"/>
                          <a:cs typeface="Arial" panose="020B0604020202020204" pitchFamily="34" charset="0"/>
                        </a:rPr>
                        <m:t>/</m:t>
                      </m:r>
                      <m:r>
                        <a:rPr lang="tr-TR" sz="2800" b="1" i="1">
                          <a:effectLst/>
                          <a:latin typeface="Cambria Math" panose="02040503050406030204" pitchFamily="18" charset="0"/>
                          <a:ea typeface="Calibri" panose="020F0502020204030204" pitchFamily="34" charset="0"/>
                          <a:cs typeface="Arial" panose="020B0604020202020204" pitchFamily="34" charset="0"/>
                        </a:rPr>
                        <m:t>𝑩𝒆𝒔𝒍𝒆𝒎𝒆</m:t>
                      </m:r>
                      <m:r>
                        <a:rPr lang="tr-TR" sz="2800" b="1" i="1">
                          <a:effectLst/>
                          <a:latin typeface="Cambria Math" panose="02040503050406030204" pitchFamily="18" charset="0"/>
                          <a:ea typeface="Calibri" panose="020F0502020204030204" pitchFamily="34" charset="0"/>
                          <a:cs typeface="Arial" panose="020B0604020202020204" pitchFamily="34" charset="0"/>
                        </a:rPr>
                        <m:t> </m:t>
                      </m:r>
                      <m:r>
                        <a:rPr lang="tr-TR" sz="2800" b="1" i="1">
                          <a:effectLst/>
                          <a:latin typeface="Cambria Math" panose="02040503050406030204" pitchFamily="18" charset="0"/>
                          <a:ea typeface="Calibri" panose="020F0502020204030204" pitchFamily="34" charset="0"/>
                          <a:cs typeface="Arial" panose="020B0604020202020204" pitchFamily="34" charset="0"/>
                        </a:rPr>
                        <m:t>𝑶𝒓𝒂𝒏</m:t>
                      </m:r>
                      <m:r>
                        <a:rPr lang="tr-TR" sz="2800" b="1" i="1">
                          <a:effectLst/>
                          <a:latin typeface="Cambria Math" panose="02040503050406030204" pitchFamily="18" charset="0"/>
                          <a:ea typeface="Calibri" panose="020F0502020204030204" pitchFamily="34" charset="0"/>
                          <a:cs typeface="Arial" panose="020B0604020202020204" pitchFamily="34" charset="0"/>
                        </a:rPr>
                        <m:t>ı)</m:t>
                      </m:r>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8DE24BBC-CD83-B843-8CBC-95E2A6BA46A8}"/>
                  </a:ext>
                </a:extLst>
              </p:cNvPr>
              <p:cNvSpPr>
                <a:spLocks noRot="1" noChangeAspect="1" noMove="1" noResize="1" noEditPoints="1" noAdjustHandles="1" noChangeArrowheads="1" noChangeShapeType="1" noTextEdit="1"/>
              </p:cNvSpPr>
              <p:nvPr/>
            </p:nvSpPr>
            <p:spPr>
              <a:xfrm>
                <a:off x="602803" y="5160640"/>
                <a:ext cx="12062693" cy="141057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865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02803" y="1623452"/>
            <a:ext cx="11490793" cy="584775"/>
          </a:xfrm>
          <a:prstGeom prst="rect">
            <a:avLst/>
          </a:prstGeom>
          <a:noFill/>
        </p:spPr>
        <p:txBody>
          <a:bodyPr wrap="square" rtlCol="0">
            <a:spAutoFit/>
          </a:bodyPr>
          <a:lstStyle/>
          <a:p>
            <a:pPr algn="ctr"/>
            <a:r>
              <a:rPr lang="en-US" sz="3200" b="1" dirty="0" err="1"/>
              <a:t>Kaynak</a:t>
            </a:r>
            <a:r>
              <a:rPr lang="en-US" sz="3200" b="1" dirty="0"/>
              <a:t> </a:t>
            </a:r>
            <a:r>
              <a:rPr lang="en-US" sz="3200" b="1" dirty="0" err="1"/>
              <a:t>Maliyeti</a:t>
            </a:r>
            <a:r>
              <a:rPr lang="en-US" sz="3200" b="1" dirty="0"/>
              <a:t> – Sanayi</a:t>
            </a:r>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4" name="TextBox 3">
            <a:extLst>
              <a:ext uri="{FF2B5EF4-FFF2-40B4-BE49-F238E27FC236}">
                <a16:creationId xmlns:a16="http://schemas.microsoft.com/office/drawing/2014/main" id="{F4ADA7BC-8B75-7D4A-9C79-37311E89BB31}"/>
              </a:ext>
            </a:extLst>
          </p:cNvPr>
          <p:cNvSpPr txBox="1"/>
          <p:nvPr/>
        </p:nvSpPr>
        <p:spPr>
          <a:xfrm>
            <a:off x="970618" y="2621488"/>
            <a:ext cx="10729192"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err="1"/>
              <a:t>Aşırı</a:t>
            </a:r>
            <a:r>
              <a:rPr lang="en-US" sz="2800" dirty="0"/>
              <a:t> </a:t>
            </a:r>
            <a:r>
              <a:rPr lang="en-US" sz="2800" dirty="0" err="1"/>
              <a:t>çekim</a:t>
            </a:r>
            <a:r>
              <a:rPr lang="en-US" sz="2800" dirty="0"/>
              <a:t> </a:t>
            </a:r>
            <a:r>
              <a:rPr lang="en-US" sz="2800" dirty="0" err="1"/>
              <a:t>yapılan</a:t>
            </a:r>
            <a:r>
              <a:rPr lang="en-US" sz="2800" dirty="0"/>
              <a:t> </a:t>
            </a:r>
            <a:r>
              <a:rPr lang="en-US" sz="2800" dirty="0" err="1"/>
              <a:t>su</a:t>
            </a:r>
            <a:r>
              <a:rPr lang="en-US" sz="2800" dirty="0"/>
              <a:t> </a:t>
            </a:r>
            <a:r>
              <a:rPr lang="en-US" sz="2800" dirty="0" err="1"/>
              <a:t>kütleleri</a:t>
            </a:r>
            <a:r>
              <a:rPr lang="en-US" sz="2800" dirty="0"/>
              <a:t> </a:t>
            </a:r>
            <a:r>
              <a:rPr lang="en-US" sz="2800" dirty="0" err="1"/>
              <a:t>belirlenir</a:t>
            </a:r>
            <a:r>
              <a:rPr lang="en-US" sz="2800" dirty="0"/>
              <a:t> </a:t>
            </a:r>
            <a:r>
              <a:rPr lang="en-US" sz="2800" dirty="0" err="1"/>
              <a:t>ve</a:t>
            </a:r>
            <a:r>
              <a:rPr lang="en-US" sz="2800" dirty="0"/>
              <a:t> </a:t>
            </a:r>
            <a:r>
              <a:rPr lang="en-US" sz="2800" dirty="0" err="1"/>
              <a:t>aşırı</a:t>
            </a:r>
            <a:r>
              <a:rPr lang="en-US" sz="2800" dirty="0"/>
              <a:t> </a:t>
            </a:r>
            <a:r>
              <a:rPr lang="en-US" sz="2800" dirty="0" err="1"/>
              <a:t>çekilen</a:t>
            </a:r>
            <a:r>
              <a:rPr lang="en-US" sz="2800" dirty="0"/>
              <a:t> </a:t>
            </a:r>
            <a:r>
              <a:rPr lang="en-US" sz="2800" dirty="0" err="1"/>
              <a:t>su</a:t>
            </a:r>
            <a:r>
              <a:rPr lang="en-US" sz="2800" dirty="0"/>
              <a:t> </a:t>
            </a:r>
            <a:r>
              <a:rPr lang="en-US" sz="2800" dirty="0" err="1"/>
              <a:t>miktarı</a:t>
            </a:r>
            <a:r>
              <a:rPr lang="en-US" sz="2800" dirty="0"/>
              <a:t> </a:t>
            </a:r>
            <a:r>
              <a:rPr lang="en-US" sz="2800" dirty="0" err="1"/>
              <a:t>ile</a:t>
            </a:r>
            <a:r>
              <a:rPr lang="en-US" sz="2800" dirty="0"/>
              <a:t> </a:t>
            </a:r>
            <a:r>
              <a:rPr lang="en-US" sz="2800" dirty="0" err="1"/>
              <a:t>yapılan</a:t>
            </a:r>
            <a:r>
              <a:rPr lang="en-US" sz="2800" dirty="0"/>
              <a:t> </a:t>
            </a:r>
            <a:r>
              <a:rPr lang="en-US" sz="2800" dirty="0" err="1"/>
              <a:t>üretimin</a:t>
            </a:r>
            <a:r>
              <a:rPr lang="en-US" sz="2800" dirty="0"/>
              <a:t> </a:t>
            </a:r>
            <a:r>
              <a:rPr lang="en-US" sz="2800" dirty="0" err="1"/>
              <a:t>katma</a:t>
            </a:r>
            <a:r>
              <a:rPr lang="en-US" sz="2800" dirty="0"/>
              <a:t> </a:t>
            </a:r>
            <a:r>
              <a:rPr lang="en-US" sz="2800" dirty="0" err="1"/>
              <a:t>değeri</a:t>
            </a:r>
            <a:r>
              <a:rPr lang="en-US" sz="2800" dirty="0"/>
              <a:t> </a:t>
            </a:r>
            <a:r>
              <a:rPr lang="en-US" sz="2800" dirty="0" err="1"/>
              <a:t>kaynak</a:t>
            </a:r>
            <a:r>
              <a:rPr lang="en-US" sz="2800" dirty="0"/>
              <a:t> </a:t>
            </a:r>
            <a:r>
              <a:rPr lang="en-US" sz="2800" dirty="0" err="1"/>
              <a:t>maliyeti</a:t>
            </a:r>
            <a:r>
              <a:rPr lang="en-US" sz="2800" dirty="0"/>
              <a:t> </a:t>
            </a:r>
            <a:r>
              <a:rPr lang="en-US" sz="2800" dirty="0" err="1"/>
              <a:t>olarak</a:t>
            </a:r>
            <a:r>
              <a:rPr lang="en-US" sz="2800" dirty="0"/>
              <a:t> </a:t>
            </a:r>
            <a:r>
              <a:rPr lang="en-US" sz="2800" dirty="0" err="1"/>
              <a:t>hesaplanır</a:t>
            </a:r>
            <a:r>
              <a:rPr lang="en-US" sz="2800" dirty="0"/>
              <a:t>. </a:t>
            </a:r>
          </a:p>
          <a:p>
            <a:endParaRPr lang="en-US" sz="2800" dirty="0"/>
          </a:p>
          <a:p>
            <a:pPr marL="457200" indent="-457200">
              <a:buFont typeface="Arial" panose="020B0604020202020204" pitchFamily="34" charset="0"/>
              <a:buChar char="•"/>
            </a:pPr>
            <a:r>
              <a:rPr lang="en-US" sz="2800" dirty="0" err="1"/>
              <a:t>Proje</a:t>
            </a:r>
            <a:r>
              <a:rPr lang="en-US" sz="2800" dirty="0"/>
              <a:t> </a:t>
            </a:r>
            <a:r>
              <a:rPr lang="en-US" sz="2800" dirty="0" err="1"/>
              <a:t>kapsamında</a:t>
            </a:r>
            <a:r>
              <a:rPr lang="en-US" sz="2800" dirty="0"/>
              <a:t> </a:t>
            </a:r>
            <a:r>
              <a:rPr lang="en-US" sz="2800" dirty="0" err="1"/>
              <a:t>temin</a:t>
            </a:r>
            <a:r>
              <a:rPr lang="en-US" sz="2800" dirty="0"/>
              <a:t> </a:t>
            </a:r>
            <a:r>
              <a:rPr lang="en-US" sz="2800" dirty="0" err="1"/>
              <a:t>edilen</a:t>
            </a:r>
            <a:r>
              <a:rPr lang="en-US" sz="2800" dirty="0"/>
              <a:t> </a:t>
            </a:r>
            <a:r>
              <a:rPr lang="en-US" sz="2800" dirty="0" err="1"/>
              <a:t>sanayi</a:t>
            </a:r>
            <a:r>
              <a:rPr lang="en-US" sz="2800" dirty="0"/>
              <a:t> </a:t>
            </a:r>
            <a:r>
              <a:rPr lang="en-US" sz="2800" dirty="0" err="1"/>
              <a:t>tesisleri</a:t>
            </a:r>
            <a:r>
              <a:rPr lang="en-US" sz="2800" dirty="0"/>
              <a:t> </a:t>
            </a:r>
            <a:r>
              <a:rPr lang="en-US" sz="2800" dirty="0" err="1"/>
              <a:t>su</a:t>
            </a:r>
            <a:r>
              <a:rPr lang="en-US" sz="2800" dirty="0"/>
              <a:t> </a:t>
            </a:r>
            <a:r>
              <a:rPr lang="en-US" sz="2800" dirty="0" err="1"/>
              <a:t>tüketim</a:t>
            </a:r>
            <a:r>
              <a:rPr lang="en-US" sz="2800" dirty="0"/>
              <a:t> </a:t>
            </a:r>
            <a:r>
              <a:rPr lang="en-US" sz="2800" dirty="0" err="1"/>
              <a:t>verisi</a:t>
            </a:r>
            <a:r>
              <a:rPr lang="en-US" sz="2800" dirty="0"/>
              <a:t> </a:t>
            </a:r>
            <a:r>
              <a:rPr lang="en-US" sz="2800" dirty="0" err="1"/>
              <a:t>dikkate</a:t>
            </a:r>
            <a:r>
              <a:rPr lang="en-US" sz="2800" dirty="0"/>
              <a:t> </a:t>
            </a:r>
            <a:r>
              <a:rPr lang="en-US" sz="2800" dirty="0" err="1"/>
              <a:t>alınmıştır</a:t>
            </a:r>
            <a:r>
              <a:rPr lang="en-US" sz="2800" dirty="0"/>
              <a:t>.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err="1"/>
              <a:t>Aşırı</a:t>
            </a:r>
            <a:r>
              <a:rPr lang="en-US" sz="2800" dirty="0"/>
              <a:t> </a:t>
            </a:r>
            <a:r>
              <a:rPr lang="en-US" sz="2800" dirty="0" err="1"/>
              <a:t>çekim</a:t>
            </a:r>
            <a:r>
              <a:rPr lang="en-US" sz="2800" dirty="0"/>
              <a:t> </a:t>
            </a:r>
            <a:r>
              <a:rPr lang="en-US" sz="2800" dirty="0" err="1"/>
              <a:t>yapılan</a:t>
            </a:r>
            <a:r>
              <a:rPr lang="en-US" sz="2800" dirty="0"/>
              <a:t> </a:t>
            </a:r>
            <a:r>
              <a:rPr lang="en-US" sz="2800" dirty="0" err="1"/>
              <a:t>su</a:t>
            </a:r>
            <a:r>
              <a:rPr lang="en-US" sz="2800" dirty="0"/>
              <a:t> </a:t>
            </a:r>
            <a:r>
              <a:rPr lang="en-US" sz="2800" dirty="0" err="1"/>
              <a:t>kütlesinde</a:t>
            </a:r>
            <a:r>
              <a:rPr lang="en-US" sz="2800" dirty="0"/>
              <a:t> </a:t>
            </a:r>
            <a:r>
              <a:rPr lang="en-US" sz="2800" dirty="0" err="1"/>
              <a:t>bulunan</a:t>
            </a:r>
            <a:r>
              <a:rPr lang="en-US" sz="2800" dirty="0"/>
              <a:t> </a:t>
            </a:r>
            <a:r>
              <a:rPr lang="en-US" sz="2800" dirty="0" err="1"/>
              <a:t>sanayi</a:t>
            </a:r>
            <a:r>
              <a:rPr lang="en-US" sz="2800" dirty="0"/>
              <a:t> </a:t>
            </a:r>
            <a:r>
              <a:rPr lang="en-US" sz="2800" dirty="0" err="1"/>
              <a:t>tesislerinin</a:t>
            </a:r>
            <a:r>
              <a:rPr lang="en-US" sz="2800" dirty="0"/>
              <a:t> </a:t>
            </a:r>
            <a:r>
              <a:rPr lang="en-US" sz="2800" dirty="0" err="1"/>
              <a:t>aşırı</a:t>
            </a:r>
            <a:r>
              <a:rPr lang="en-US" sz="2800" dirty="0"/>
              <a:t> </a:t>
            </a:r>
            <a:r>
              <a:rPr lang="en-US" sz="2800" dirty="0" err="1"/>
              <a:t>çekim</a:t>
            </a:r>
            <a:r>
              <a:rPr lang="en-US" sz="2800" dirty="0"/>
              <a:t> </a:t>
            </a:r>
            <a:r>
              <a:rPr lang="en-US" sz="2800" dirty="0" err="1"/>
              <a:t>miktarları</a:t>
            </a:r>
            <a:r>
              <a:rPr lang="en-US" sz="2800" dirty="0"/>
              <a:t> </a:t>
            </a:r>
            <a:r>
              <a:rPr lang="en-US" sz="2800" dirty="0" err="1"/>
              <a:t>hesaplanmış</a:t>
            </a:r>
            <a:r>
              <a:rPr lang="en-US" sz="2800" dirty="0"/>
              <a:t> </a:t>
            </a:r>
            <a:r>
              <a:rPr lang="en-US" sz="2800" dirty="0" err="1"/>
              <a:t>ve</a:t>
            </a:r>
            <a:r>
              <a:rPr lang="en-US" sz="2800" dirty="0"/>
              <a:t> NACE </a:t>
            </a:r>
            <a:r>
              <a:rPr lang="en-US" sz="2800" dirty="0" err="1"/>
              <a:t>kodu</a:t>
            </a:r>
            <a:r>
              <a:rPr lang="en-US" sz="2800" dirty="0"/>
              <a:t> </a:t>
            </a:r>
            <a:r>
              <a:rPr lang="en-US" sz="2800" dirty="0" err="1"/>
              <a:t>bazında</a:t>
            </a:r>
            <a:r>
              <a:rPr lang="en-US" sz="2800" dirty="0"/>
              <a:t> TL/m3 </a:t>
            </a:r>
            <a:r>
              <a:rPr lang="en-US" sz="2800" dirty="0" err="1"/>
              <a:t>değerleri</a:t>
            </a:r>
            <a:r>
              <a:rPr lang="en-US" sz="2800" dirty="0"/>
              <a:t> </a:t>
            </a:r>
            <a:r>
              <a:rPr lang="en-US" sz="2800" dirty="0" err="1"/>
              <a:t>kullanılarak</a:t>
            </a:r>
            <a:r>
              <a:rPr lang="en-US" sz="2800" dirty="0"/>
              <a:t> </a:t>
            </a:r>
            <a:r>
              <a:rPr lang="en-US" sz="2800" dirty="0" err="1"/>
              <a:t>aşırı</a:t>
            </a:r>
            <a:r>
              <a:rPr lang="en-US" sz="2800" dirty="0"/>
              <a:t> </a:t>
            </a:r>
            <a:r>
              <a:rPr lang="en-US" sz="2800" dirty="0" err="1"/>
              <a:t>çekilen</a:t>
            </a:r>
            <a:r>
              <a:rPr lang="en-US" sz="2800" dirty="0"/>
              <a:t> </a:t>
            </a:r>
            <a:r>
              <a:rPr lang="en-US" sz="2800" dirty="0" err="1"/>
              <a:t>suyun</a:t>
            </a:r>
            <a:r>
              <a:rPr lang="en-US" sz="2800" dirty="0"/>
              <a:t> </a:t>
            </a:r>
            <a:r>
              <a:rPr lang="en-US" sz="2800" dirty="0" err="1"/>
              <a:t>kaynak</a:t>
            </a:r>
            <a:r>
              <a:rPr lang="en-US" sz="2800" dirty="0"/>
              <a:t> </a:t>
            </a:r>
            <a:r>
              <a:rPr lang="en-US" sz="2800" dirty="0" err="1"/>
              <a:t>maliyeti</a:t>
            </a:r>
            <a:r>
              <a:rPr lang="en-US" sz="2800" dirty="0"/>
              <a:t> </a:t>
            </a:r>
            <a:r>
              <a:rPr lang="en-US" sz="2800" dirty="0" err="1"/>
              <a:t>tespit</a:t>
            </a:r>
            <a:r>
              <a:rPr lang="en-US" sz="2800" dirty="0"/>
              <a:t> </a:t>
            </a:r>
            <a:r>
              <a:rPr lang="en-US" sz="2800" dirty="0" err="1"/>
              <a:t>edilmiştir</a:t>
            </a:r>
            <a:r>
              <a:rPr lang="en-US" sz="2800" dirty="0"/>
              <a:t>.</a:t>
            </a:r>
          </a:p>
        </p:txBody>
      </p:sp>
    </p:spTree>
    <p:extLst>
      <p:ext uri="{BB962C8B-B14F-4D97-AF65-F5344CB8AC3E}">
        <p14:creationId xmlns:p14="http://schemas.microsoft.com/office/powerpoint/2010/main" val="238760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02803" y="1623452"/>
            <a:ext cx="11490793" cy="584775"/>
          </a:xfrm>
          <a:prstGeom prst="rect">
            <a:avLst/>
          </a:prstGeom>
          <a:noFill/>
        </p:spPr>
        <p:txBody>
          <a:bodyPr wrap="square" rtlCol="0">
            <a:spAutoFit/>
          </a:bodyPr>
          <a:lstStyle/>
          <a:p>
            <a:pPr algn="ctr"/>
            <a:r>
              <a:rPr lang="en-US" sz="3200" b="1" dirty="0" err="1"/>
              <a:t>Kaynak</a:t>
            </a:r>
            <a:r>
              <a:rPr lang="en-US" sz="3200" b="1" dirty="0"/>
              <a:t> </a:t>
            </a:r>
            <a:r>
              <a:rPr lang="en-US" sz="3200" b="1" dirty="0" err="1"/>
              <a:t>Maliyeti</a:t>
            </a:r>
            <a:r>
              <a:rPr lang="en-US" sz="3200" b="1" dirty="0"/>
              <a:t> – Sanayi</a:t>
            </a:r>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0B78BA3D-2DC1-554B-9FBC-ED223FE2C37B}"/>
              </a:ext>
            </a:extLst>
          </p:cNvPr>
          <p:cNvSpPr txBox="1"/>
          <p:nvPr/>
        </p:nvSpPr>
        <p:spPr>
          <a:xfrm>
            <a:off x="1360240" y="2652582"/>
            <a:ext cx="5820568" cy="1631216"/>
          </a:xfrm>
          <a:prstGeom prst="rect">
            <a:avLst/>
          </a:prstGeom>
          <a:noFill/>
        </p:spPr>
        <p:txBody>
          <a:bodyPr wrap="none" rtlCol="0">
            <a:spAutoFit/>
          </a:bodyPr>
          <a:lstStyle/>
          <a:p>
            <a:r>
              <a:rPr lang="en-US" dirty="0" err="1"/>
              <a:t>Tesis</a:t>
            </a:r>
            <a:r>
              <a:rPr lang="en-US" dirty="0"/>
              <a:t> </a:t>
            </a:r>
            <a:r>
              <a:rPr lang="en-US" dirty="0" err="1"/>
              <a:t>bazında</a:t>
            </a:r>
            <a:r>
              <a:rPr lang="en-US" dirty="0"/>
              <a:t> </a:t>
            </a:r>
            <a:r>
              <a:rPr lang="en-US" dirty="0" err="1"/>
              <a:t>su</a:t>
            </a:r>
            <a:r>
              <a:rPr lang="en-US" dirty="0"/>
              <a:t> </a:t>
            </a:r>
            <a:r>
              <a:rPr lang="en-US" dirty="0" err="1"/>
              <a:t>kullanımı</a:t>
            </a:r>
            <a:endParaRPr lang="en-US" dirty="0"/>
          </a:p>
          <a:p>
            <a:r>
              <a:rPr lang="en-US" dirty="0" err="1"/>
              <a:t>Aşırı</a:t>
            </a:r>
            <a:r>
              <a:rPr lang="en-US" dirty="0"/>
              <a:t> </a:t>
            </a:r>
            <a:r>
              <a:rPr lang="en-US" dirty="0" err="1"/>
              <a:t>çekim</a:t>
            </a:r>
            <a:r>
              <a:rPr lang="en-US" dirty="0"/>
              <a:t> </a:t>
            </a:r>
            <a:r>
              <a:rPr lang="en-US" dirty="0" err="1"/>
              <a:t>oranı</a:t>
            </a:r>
            <a:endParaRPr lang="en-US" dirty="0"/>
          </a:p>
          <a:p>
            <a:r>
              <a:rPr lang="en-US" dirty="0" err="1"/>
              <a:t>Aşırı</a:t>
            </a:r>
            <a:r>
              <a:rPr lang="en-US" dirty="0"/>
              <a:t> </a:t>
            </a:r>
            <a:r>
              <a:rPr lang="en-US" dirty="0" err="1"/>
              <a:t>çekilen</a:t>
            </a:r>
            <a:r>
              <a:rPr lang="en-US" dirty="0"/>
              <a:t> </a:t>
            </a:r>
            <a:r>
              <a:rPr lang="en-US" dirty="0" err="1"/>
              <a:t>su</a:t>
            </a:r>
            <a:r>
              <a:rPr lang="en-US" dirty="0"/>
              <a:t> </a:t>
            </a:r>
            <a:r>
              <a:rPr lang="en-US" dirty="0" err="1"/>
              <a:t>miktarı</a:t>
            </a:r>
            <a:endParaRPr lang="en-US" dirty="0"/>
          </a:p>
          <a:p>
            <a:r>
              <a:rPr lang="en-US" dirty="0"/>
              <a:t>Bu </a:t>
            </a:r>
            <a:r>
              <a:rPr lang="en-US" dirty="0" err="1"/>
              <a:t>suyla</a:t>
            </a:r>
            <a:r>
              <a:rPr lang="en-US" dirty="0"/>
              <a:t> </a:t>
            </a:r>
            <a:r>
              <a:rPr lang="en-US" dirty="0" err="1"/>
              <a:t>yapılabilecek</a:t>
            </a:r>
            <a:r>
              <a:rPr lang="en-US" dirty="0"/>
              <a:t> </a:t>
            </a:r>
            <a:r>
              <a:rPr lang="en-US" dirty="0" err="1"/>
              <a:t>sanayi</a:t>
            </a:r>
            <a:r>
              <a:rPr lang="en-US" dirty="0"/>
              <a:t> </a:t>
            </a:r>
            <a:r>
              <a:rPr lang="en-US" dirty="0" err="1"/>
              <a:t>üretim</a:t>
            </a:r>
            <a:r>
              <a:rPr lang="en-US" dirty="0"/>
              <a:t> </a:t>
            </a:r>
            <a:r>
              <a:rPr lang="en-US" dirty="0" err="1"/>
              <a:t>değeri</a:t>
            </a:r>
            <a:r>
              <a:rPr lang="en-US" dirty="0"/>
              <a:t> </a:t>
            </a:r>
          </a:p>
        </p:txBody>
      </p:sp>
      <p:graphicFrame>
        <p:nvGraphicFramePr>
          <p:cNvPr id="8" name="Table 7">
            <a:extLst>
              <a:ext uri="{FF2B5EF4-FFF2-40B4-BE49-F238E27FC236}">
                <a16:creationId xmlns:a16="http://schemas.microsoft.com/office/drawing/2014/main" id="{6E228D66-3823-DA49-88C6-4AB1D555C762}"/>
              </a:ext>
            </a:extLst>
          </p:cNvPr>
          <p:cNvGraphicFramePr>
            <a:graphicFrameLocks noGrp="1"/>
          </p:cNvGraphicFramePr>
          <p:nvPr>
            <p:extLst>
              <p:ext uri="{D42A27DB-BD31-4B8C-83A1-F6EECF244321}">
                <p14:modId xmlns:p14="http://schemas.microsoft.com/office/powerpoint/2010/main" val="2893693932"/>
              </p:ext>
            </p:extLst>
          </p:nvPr>
        </p:nvGraphicFramePr>
        <p:xfrm>
          <a:off x="424136" y="4414287"/>
          <a:ext cx="11897153" cy="2817813"/>
        </p:xfrm>
        <a:graphic>
          <a:graphicData uri="http://schemas.openxmlformats.org/drawingml/2006/table">
            <a:tbl>
              <a:tblPr firstRow="1" firstCol="1" bandRow="1">
                <a:tableStyleId>{5C22544A-7EE6-4342-B048-85BDC9FD1C3A}</a:tableStyleId>
              </a:tblPr>
              <a:tblGrid>
                <a:gridCol w="3792212">
                  <a:extLst>
                    <a:ext uri="{9D8B030D-6E8A-4147-A177-3AD203B41FA5}">
                      <a16:colId xmlns:a16="http://schemas.microsoft.com/office/drawing/2014/main" val="1319313228"/>
                    </a:ext>
                  </a:extLst>
                </a:gridCol>
                <a:gridCol w="1040202">
                  <a:extLst>
                    <a:ext uri="{9D8B030D-6E8A-4147-A177-3AD203B41FA5}">
                      <a16:colId xmlns:a16="http://schemas.microsoft.com/office/drawing/2014/main" val="218133059"/>
                    </a:ext>
                  </a:extLst>
                </a:gridCol>
                <a:gridCol w="1400496">
                  <a:extLst>
                    <a:ext uri="{9D8B030D-6E8A-4147-A177-3AD203B41FA5}">
                      <a16:colId xmlns:a16="http://schemas.microsoft.com/office/drawing/2014/main" val="3950412074"/>
                    </a:ext>
                  </a:extLst>
                </a:gridCol>
                <a:gridCol w="1711809">
                  <a:extLst>
                    <a:ext uri="{9D8B030D-6E8A-4147-A177-3AD203B41FA5}">
                      <a16:colId xmlns:a16="http://schemas.microsoft.com/office/drawing/2014/main" val="363670452"/>
                    </a:ext>
                  </a:extLst>
                </a:gridCol>
                <a:gridCol w="1168877">
                  <a:extLst>
                    <a:ext uri="{9D8B030D-6E8A-4147-A177-3AD203B41FA5}">
                      <a16:colId xmlns:a16="http://schemas.microsoft.com/office/drawing/2014/main" val="1059866636"/>
                    </a:ext>
                  </a:extLst>
                </a:gridCol>
                <a:gridCol w="1371439">
                  <a:extLst>
                    <a:ext uri="{9D8B030D-6E8A-4147-A177-3AD203B41FA5}">
                      <a16:colId xmlns:a16="http://schemas.microsoft.com/office/drawing/2014/main" val="1736615976"/>
                    </a:ext>
                  </a:extLst>
                </a:gridCol>
                <a:gridCol w="1412118">
                  <a:extLst>
                    <a:ext uri="{9D8B030D-6E8A-4147-A177-3AD203B41FA5}">
                      <a16:colId xmlns:a16="http://schemas.microsoft.com/office/drawing/2014/main" val="255015308"/>
                    </a:ext>
                  </a:extLst>
                </a:gridCol>
              </a:tblGrid>
              <a:tr h="428625">
                <a:tc>
                  <a:txBody>
                    <a:bodyPr/>
                    <a:lstStyle/>
                    <a:p>
                      <a:pPr marL="0" marR="0" algn="l">
                        <a:lnSpc>
                          <a:spcPct val="150000"/>
                        </a:lnSpc>
                        <a:spcBef>
                          <a:spcPts val="300"/>
                        </a:spcBef>
                        <a:spcAft>
                          <a:spcPts val="0"/>
                        </a:spcAft>
                      </a:pPr>
                      <a:r>
                        <a:rPr lang="tr-TR" sz="2000" dirty="0">
                          <a:effectLst/>
                        </a:rPr>
                        <a:t>Tesis Adı</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300"/>
                        </a:spcBef>
                        <a:spcAft>
                          <a:spcPts val="0"/>
                        </a:spcAft>
                      </a:pPr>
                      <a:r>
                        <a:rPr lang="tr-TR" sz="2000" dirty="0" err="1">
                          <a:effectLst/>
                        </a:rPr>
                        <a:t>Nace</a:t>
                      </a:r>
                      <a:r>
                        <a:rPr lang="tr-TR" sz="2000" dirty="0">
                          <a:effectLst/>
                        </a:rPr>
                        <a:t> </a:t>
                      </a:r>
                      <a:endParaRPr lang="en-US" sz="2000" dirty="0">
                        <a:effectLst/>
                      </a:endParaRPr>
                    </a:p>
                    <a:p>
                      <a:pPr marL="0" marR="0" algn="ctr">
                        <a:lnSpc>
                          <a:spcPct val="100000"/>
                        </a:lnSpc>
                        <a:spcBef>
                          <a:spcPts val="300"/>
                        </a:spcBef>
                        <a:spcAft>
                          <a:spcPts val="0"/>
                        </a:spcAft>
                      </a:pPr>
                      <a:r>
                        <a:rPr lang="tr-TR" sz="2000" dirty="0">
                          <a:effectLst/>
                        </a:rPr>
                        <a:t>Kodu</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300"/>
                        </a:spcBef>
                        <a:spcAft>
                          <a:spcPts val="0"/>
                        </a:spcAft>
                      </a:pPr>
                      <a:r>
                        <a:rPr lang="tr-TR" sz="2000" dirty="0">
                          <a:effectLst/>
                        </a:rPr>
                        <a:t>Su İhtiyacı </a:t>
                      </a:r>
                      <a:endParaRPr lang="en-US" sz="2000" dirty="0">
                        <a:effectLst/>
                      </a:endParaRPr>
                    </a:p>
                    <a:p>
                      <a:pPr marL="0" marR="0" algn="ctr">
                        <a:lnSpc>
                          <a:spcPct val="100000"/>
                        </a:lnSpc>
                        <a:spcBef>
                          <a:spcPts val="300"/>
                        </a:spcBef>
                        <a:spcAft>
                          <a:spcPts val="0"/>
                        </a:spcAft>
                      </a:pPr>
                      <a:r>
                        <a:rPr lang="tr-TR" sz="2000" dirty="0">
                          <a:effectLst/>
                        </a:rPr>
                        <a:t>(m3/yıl)</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300"/>
                        </a:spcBef>
                        <a:spcAft>
                          <a:spcPts val="0"/>
                        </a:spcAft>
                      </a:pPr>
                      <a:r>
                        <a:rPr lang="tr-TR" sz="2000" dirty="0">
                          <a:effectLst/>
                        </a:rPr>
                        <a:t>Suyun Meydana Getirdiği Katma Değer (TL/m3)</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300"/>
                        </a:spcBef>
                        <a:spcAft>
                          <a:spcPts val="0"/>
                        </a:spcAft>
                      </a:pPr>
                      <a:r>
                        <a:rPr lang="tr-TR" sz="2000" dirty="0">
                          <a:effectLst/>
                        </a:rPr>
                        <a:t>Aşırı Çekim </a:t>
                      </a:r>
                      <a:endParaRPr lang="en-US" sz="2000" dirty="0">
                        <a:effectLst/>
                      </a:endParaRPr>
                    </a:p>
                    <a:p>
                      <a:pPr marL="0" marR="0" algn="ctr">
                        <a:lnSpc>
                          <a:spcPct val="100000"/>
                        </a:lnSpc>
                        <a:spcBef>
                          <a:spcPts val="300"/>
                        </a:spcBef>
                        <a:spcAft>
                          <a:spcPts val="0"/>
                        </a:spcAft>
                      </a:pPr>
                      <a:r>
                        <a:rPr lang="tr-TR" sz="2000" dirty="0">
                          <a:effectLst/>
                        </a:rPr>
                        <a:t>Oranı</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300"/>
                        </a:spcBef>
                        <a:spcAft>
                          <a:spcPts val="0"/>
                        </a:spcAft>
                      </a:pPr>
                      <a:r>
                        <a:rPr lang="tr-TR" sz="2000" dirty="0">
                          <a:effectLst/>
                        </a:rPr>
                        <a:t>Aşırı Çekim </a:t>
                      </a:r>
                      <a:endParaRPr lang="en-US" sz="2000" dirty="0">
                        <a:effectLst/>
                      </a:endParaRPr>
                    </a:p>
                    <a:p>
                      <a:pPr marL="0" marR="0" algn="ctr">
                        <a:lnSpc>
                          <a:spcPct val="100000"/>
                        </a:lnSpc>
                        <a:spcBef>
                          <a:spcPts val="300"/>
                        </a:spcBef>
                        <a:spcAft>
                          <a:spcPts val="0"/>
                        </a:spcAft>
                      </a:pPr>
                      <a:r>
                        <a:rPr lang="tr-TR" sz="2000" dirty="0">
                          <a:effectLst/>
                        </a:rPr>
                        <a:t>Miktarı (m3/yıl)</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00000"/>
                        </a:lnSpc>
                        <a:spcBef>
                          <a:spcPts val="300"/>
                        </a:spcBef>
                        <a:spcAft>
                          <a:spcPts val="0"/>
                        </a:spcAft>
                      </a:pPr>
                      <a:r>
                        <a:rPr lang="tr-TR" sz="2000" dirty="0">
                          <a:effectLst/>
                        </a:rPr>
                        <a:t>Kaynak</a:t>
                      </a:r>
                      <a:endParaRPr lang="en-US" sz="2000" dirty="0">
                        <a:effectLst/>
                      </a:endParaRPr>
                    </a:p>
                    <a:p>
                      <a:pPr marL="0" marR="0" algn="ctr">
                        <a:lnSpc>
                          <a:spcPct val="100000"/>
                        </a:lnSpc>
                        <a:spcBef>
                          <a:spcPts val="300"/>
                        </a:spcBef>
                        <a:spcAft>
                          <a:spcPts val="0"/>
                        </a:spcAft>
                      </a:pPr>
                      <a:r>
                        <a:rPr lang="tr-TR" sz="2000" dirty="0">
                          <a:effectLst/>
                        </a:rPr>
                        <a:t>Maliyeti (TL)</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713065428"/>
                  </a:ext>
                </a:extLst>
              </a:tr>
              <a:tr h="428625">
                <a:tc>
                  <a:txBody>
                    <a:bodyPr/>
                    <a:lstStyle/>
                    <a:p>
                      <a:pPr marL="0" marR="0" algn="l">
                        <a:lnSpc>
                          <a:spcPct val="150000"/>
                        </a:lnSpc>
                        <a:spcBef>
                          <a:spcPts val="300"/>
                        </a:spcBef>
                        <a:spcAft>
                          <a:spcPts val="0"/>
                        </a:spcAft>
                      </a:pPr>
                      <a:r>
                        <a:rPr lang="tr-TR" sz="2000">
                          <a:effectLst/>
                        </a:rPr>
                        <a:t>AKG YALITIM VE İNŞ. MALZ.</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0"/>
                        </a:spcAft>
                      </a:pPr>
                      <a:r>
                        <a:rPr lang="tr-TR" sz="2000" dirty="0">
                          <a:effectLst/>
                        </a:rPr>
                        <a:t>23.61</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0"/>
                        </a:spcAft>
                      </a:pPr>
                      <a:r>
                        <a:rPr lang="tr-TR" sz="2000" dirty="0">
                          <a:effectLst/>
                        </a:rPr>
                        <a:t>213.890</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0"/>
                        </a:spcAft>
                      </a:pPr>
                      <a:r>
                        <a:rPr lang="tr-TR" sz="2000" dirty="0">
                          <a:effectLst/>
                        </a:rPr>
                        <a:t>209</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0"/>
                        </a:spcAft>
                      </a:pPr>
                      <a:r>
                        <a:rPr lang="tr-TR" sz="2000" dirty="0">
                          <a:effectLst/>
                        </a:rPr>
                        <a:t>0,784</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0"/>
                        </a:spcAft>
                      </a:pPr>
                      <a:r>
                        <a:rPr lang="tr-TR" sz="2000" dirty="0">
                          <a:effectLst/>
                        </a:rPr>
                        <a:t>167.693</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0"/>
                        </a:spcAft>
                      </a:pPr>
                      <a:r>
                        <a:rPr lang="tr-TR" sz="2000" dirty="0">
                          <a:effectLst/>
                        </a:rPr>
                        <a:t>35.047.932</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05684021"/>
                  </a:ext>
                </a:extLst>
              </a:tr>
              <a:tr h="428625">
                <a:tc>
                  <a:txBody>
                    <a:bodyPr/>
                    <a:lstStyle/>
                    <a:p>
                      <a:pPr marL="0" marR="0" algn="l">
                        <a:lnSpc>
                          <a:spcPct val="150000"/>
                        </a:lnSpc>
                        <a:spcBef>
                          <a:spcPts val="300"/>
                        </a:spcBef>
                        <a:spcAft>
                          <a:spcPts val="0"/>
                        </a:spcAft>
                      </a:pPr>
                      <a:r>
                        <a:rPr lang="tr-TR" sz="2000">
                          <a:effectLst/>
                        </a:rPr>
                        <a:t>ANADOLU EFES BİRACILIK MALT SAN. A.Ş.</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0"/>
                        </a:spcAft>
                      </a:pPr>
                      <a:r>
                        <a:rPr lang="tr-TR" sz="2000">
                          <a:effectLst/>
                        </a:rPr>
                        <a:t>10.89</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0"/>
                        </a:spcAft>
                      </a:pPr>
                      <a:r>
                        <a:rPr lang="tr-TR" sz="2000" dirty="0">
                          <a:effectLst/>
                        </a:rPr>
                        <a:t>1.510.480</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0"/>
                        </a:spcAft>
                      </a:pPr>
                      <a:r>
                        <a:rPr lang="tr-TR" sz="2000" dirty="0">
                          <a:effectLst/>
                        </a:rPr>
                        <a:t>122</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0"/>
                        </a:spcAft>
                      </a:pPr>
                      <a:r>
                        <a:rPr lang="tr-TR" sz="2000">
                          <a:effectLst/>
                        </a:rPr>
                        <a:t>0,784</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0"/>
                        </a:spcAft>
                      </a:pPr>
                      <a:r>
                        <a:rPr lang="tr-TR" sz="2000" dirty="0">
                          <a:effectLst/>
                        </a:rPr>
                        <a:t>1.184.242</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lnSpc>
                          <a:spcPct val="150000"/>
                        </a:lnSpc>
                        <a:spcBef>
                          <a:spcPts val="300"/>
                        </a:spcBef>
                        <a:spcAft>
                          <a:spcPts val="0"/>
                        </a:spcAft>
                      </a:pPr>
                      <a:r>
                        <a:rPr lang="tr-TR" sz="2000" dirty="0">
                          <a:effectLst/>
                        </a:rPr>
                        <a:t>144.477.575</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93789461"/>
                  </a:ext>
                </a:extLst>
              </a:tr>
            </a:tbl>
          </a:graphicData>
        </a:graphic>
      </p:graphicFrame>
    </p:spTree>
    <p:extLst>
      <p:ext uri="{BB962C8B-B14F-4D97-AF65-F5344CB8AC3E}">
        <p14:creationId xmlns:p14="http://schemas.microsoft.com/office/powerpoint/2010/main" val="881795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02803" y="1623452"/>
            <a:ext cx="11490793" cy="584775"/>
          </a:xfrm>
          <a:prstGeom prst="rect">
            <a:avLst/>
          </a:prstGeom>
          <a:noFill/>
        </p:spPr>
        <p:txBody>
          <a:bodyPr wrap="square" rtlCol="0">
            <a:spAutoFit/>
          </a:bodyPr>
          <a:lstStyle/>
          <a:p>
            <a:pPr algn="ctr"/>
            <a:r>
              <a:rPr lang="en-US" sz="3200" b="1" dirty="0" err="1"/>
              <a:t>Kaynak</a:t>
            </a:r>
            <a:r>
              <a:rPr lang="en-US" sz="3200" b="1" dirty="0"/>
              <a:t> </a:t>
            </a:r>
            <a:r>
              <a:rPr lang="en-US" sz="3200" b="1" dirty="0" err="1"/>
              <a:t>Maliyeti</a:t>
            </a:r>
            <a:r>
              <a:rPr lang="en-US" sz="3200" b="1" dirty="0"/>
              <a:t> – </a:t>
            </a:r>
            <a:r>
              <a:rPr lang="en-US" sz="3200" b="1" dirty="0" err="1"/>
              <a:t>Tarım</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0B78BA3D-2DC1-554B-9FBC-ED223FE2C37B}"/>
              </a:ext>
            </a:extLst>
          </p:cNvPr>
          <p:cNvSpPr txBox="1"/>
          <p:nvPr/>
        </p:nvSpPr>
        <p:spPr>
          <a:xfrm>
            <a:off x="1069863" y="2408016"/>
            <a:ext cx="10587521" cy="6340197"/>
          </a:xfrm>
          <a:prstGeom prst="rect">
            <a:avLst/>
          </a:prstGeom>
          <a:noFill/>
        </p:spPr>
        <p:txBody>
          <a:bodyPr wrap="square" rtlCol="0">
            <a:spAutoFit/>
          </a:bodyPr>
          <a:lstStyle/>
          <a:p>
            <a:pPr marL="342900" indent="-342900">
              <a:buFont typeface="Arial" panose="020B0604020202020204" pitchFamily="34" charset="0"/>
              <a:buChar char="•"/>
            </a:pPr>
            <a:r>
              <a:rPr lang="en-US" dirty="0" err="1"/>
              <a:t>Aşırı</a:t>
            </a:r>
            <a:r>
              <a:rPr lang="en-US" dirty="0"/>
              <a:t> </a:t>
            </a:r>
            <a:r>
              <a:rPr lang="en-US" dirty="0" err="1"/>
              <a:t>çekim</a:t>
            </a:r>
            <a:r>
              <a:rPr lang="en-US" dirty="0"/>
              <a:t> </a:t>
            </a:r>
            <a:r>
              <a:rPr lang="en-US" dirty="0" err="1"/>
              <a:t>yapılan</a:t>
            </a:r>
            <a:r>
              <a:rPr lang="en-US" dirty="0"/>
              <a:t> </a:t>
            </a:r>
            <a:r>
              <a:rPr lang="en-US" dirty="0" err="1"/>
              <a:t>su</a:t>
            </a:r>
            <a:r>
              <a:rPr lang="en-US" dirty="0"/>
              <a:t> </a:t>
            </a:r>
            <a:r>
              <a:rPr lang="en-US" dirty="0" err="1"/>
              <a:t>kütleleri</a:t>
            </a:r>
            <a:r>
              <a:rPr lang="en-US" dirty="0"/>
              <a:t> </a:t>
            </a:r>
            <a:r>
              <a:rPr lang="en-US" dirty="0" err="1"/>
              <a:t>belirlenir</a:t>
            </a:r>
            <a:endParaRPr lang="en-US" dirty="0"/>
          </a:p>
          <a:p>
            <a:pPr marL="342900" indent="-342900">
              <a:buFont typeface="Arial" panose="020B0604020202020204" pitchFamily="34" charset="0"/>
              <a:buChar char="•"/>
            </a:pPr>
            <a:r>
              <a:rPr lang="en-US" dirty="0" err="1"/>
              <a:t>Bı</a:t>
            </a:r>
            <a:r>
              <a:rPr lang="en-US" dirty="0"/>
              <a:t> </a:t>
            </a:r>
            <a:r>
              <a:rPr lang="en-US" dirty="0" err="1"/>
              <a:t>kütelereden</a:t>
            </a:r>
            <a:r>
              <a:rPr lang="en-US" dirty="0"/>
              <a:t> </a:t>
            </a:r>
            <a:r>
              <a:rPr lang="en-US" dirty="0" err="1"/>
              <a:t>su</a:t>
            </a:r>
            <a:r>
              <a:rPr lang="en-US" dirty="0"/>
              <a:t> </a:t>
            </a:r>
            <a:r>
              <a:rPr lang="en-US" dirty="0" err="1"/>
              <a:t>çeken</a:t>
            </a:r>
            <a:r>
              <a:rPr lang="en-US" dirty="0"/>
              <a:t> </a:t>
            </a:r>
            <a:r>
              <a:rPr lang="en-US" dirty="0" err="1"/>
              <a:t>sulama</a:t>
            </a:r>
            <a:r>
              <a:rPr lang="en-US" dirty="0"/>
              <a:t> </a:t>
            </a:r>
            <a:r>
              <a:rPr lang="en-US" dirty="0" err="1"/>
              <a:t>alanları</a:t>
            </a:r>
            <a:r>
              <a:rPr lang="en-US" dirty="0"/>
              <a:t> </a:t>
            </a:r>
            <a:r>
              <a:rPr lang="en-US" dirty="0" err="1"/>
              <a:t>tespit</a:t>
            </a:r>
            <a:r>
              <a:rPr lang="en-US" dirty="0"/>
              <a:t> </a:t>
            </a:r>
            <a:r>
              <a:rPr lang="en-US" dirty="0" err="1"/>
              <a:t>edilir</a:t>
            </a:r>
            <a:endParaRPr lang="en-US" dirty="0"/>
          </a:p>
          <a:p>
            <a:pPr marL="342900" indent="-342900">
              <a:buFont typeface="Arial" panose="020B0604020202020204" pitchFamily="34" charset="0"/>
              <a:buChar char="•"/>
            </a:pPr>
            <a:r>
              <a:rPr lang="en-US" dirty="0"/>
              <a:t>Bu </a:t>
            </a:r>
            <a:r>
              <a:rPr lang="en-US" dirty="0" err="1"/>
              <a:t>alanların</a:t>
            </a:r>
            <a:r>
              <a:rPr lang="en-US" dirty="0"/>
              <a:t> bitki </a:t>
            </a:r>
            <a:r>
              <a:rPr lang="en-US" dirty="0" err="1"/>
              <a:t>deseni</a:t>
            </a:r>
            <a:r>
              <a:rPr lang="en-US" dirty="0"/>
              <a:t> </a:t>
            </a:r>
            <a:r>
              <a:rPr lang="en-US" dirty="0" err="1"/>
              <a:t>ve</a:t>
            </a:r>
            <a:r>
              <a:rPr lang="en-US" dirty="0"/>
              <a:t> </a:t>
            </a:r>
            <a:r>
              <a:rPr lang="en-US" dirty="0" err="1"/>
              <a:t>ekim</a:t>
            </a:r>
            <a:r>
              <a:rPr lang="en-US" dirty="0"/>
              <a:t> </a:t>
            </a:r>
            <a:r>
              <a:rPr lang="en-US" dirty="0" err="1"/>
              <a:t>alanı</a:t>
            </a:r>
            <a:r>
              <a:rPr lang="en-US" dirty="0"/>
              <a:t> </a:t>
            </a:r>
            <a:r>
              <a:rPr lang="en-US" dirty="0" err="1"/>
              <a:t>bilindiğinden</a:t>
            </a:r>
            <a:r>
              <a:rPr lang="en-US" dirty="0"/>
              <a:t> </a:t>
            </a:r>
            <a:r>
              <a:rPr lang="en-US" dirty="0" err="1"/>
              <a:t>alan</a:t>
            </a:r>
            <a:r>
              <a:rPr lang="en-US" dirty="0"/>
              <a:t> </a:t>
            </a:r>
            <a:r>
              <a:rPr lang="en-US" dirty="0" err="1"/>
              <a:t>için</a:t>
            </a:r>
            <a:r>
              <a:rPr lang="en-US" dirty="0"/>
              <a:t> net </a:t>
            </a:r>
            <a:r>
              <a:rPr lang="en-US" dirty="0" err="1"/>
              <a:t>gelir</a:t>
            </a:r>
            <a:r>
              <a:rPr lang="en-US" dirty="0"/>
              <a:t> </a:t>
            </a:r>
            <a:r>
              <a:rPr lang="en-US" dirty="0" err="1"/>
              <a:t>hesabı</a:t>
            </a:r>
            <a:r>
              <a:rPr lang="en-US" dirty="0"/>
              <a:t> </a:t>
            </a:r>
            <a:r>
              <a:rPr lang="en-US" dirty="0" err="1"/>
              <a:t>yapılır</a:t>
            </a:r>
            <a:endParaRPr lang="en-US" dirty="0"/>
          </a:p>
          <a:p>
            <a:pPr marL="342900" indent="-342900">
              <a:buFont typeface="Arial" panose="020B0604020202020204" pitchFamily="34" charset="0"/>
              <a:buChar char="•"/>
            </a:pPr>
            <a:r>
              <a:rPr lang="en-US" dirty="0" err="1"/>
              <a:t>Aşırı</a:t>
            </a:r>
            <a:r>
              <a:rPr lang="en-US" dirty="0"/>
              <a:t> </a:t>
            </a:r>
            <a:r>
              <a:rPr lang="en-US" dirty="0" err="1"/>
              <a:t>çekim</a:t>
            </a:r>
            <a:r>
              <a:rPr lang="en-US" dirty="0"/>
              <a:t> </a:t>
            </a:r>
            <a:r>
              <a:rPr lang="en-US" dirty="0" err="1"/>
              <a:t>oranı</a:t>
            </a:r>
            <a:endParaRPr lang="en-US" dirty="0"/>
          </a:p>
          <a:p>
            <a:pPr marL="342900" indent="-342900">
              <a:buFont typeface="Arial" panose="020B0604020202020204" pitchFamily="34" charset="0"/>
              <a:buChar char="•"/>
            </a:pPr>
            <a:r>
              <a:rPr lang="en-US" dirty="0" err="1"/>
              <a:t>Aşırı</a:t>
            </a:r>
            <a:r>
              <a:rPr lang="en-US" dirty="0"/>
              <a:t> </a:t>
            </a:r>
            <a:r>
              <a:rPr lang="en-US" dirty="0" err="1"/>
              <a:t>çekilen</a:t>
            </a:r>
            <a:r>
              <a:rPr lang="en-US" dirty="0"/>
              <a:t> </a:t>
            </a:r>
            <a:r>
              <a:rPr lang="en-US" dirty="0" err="1"/>
              <a:t>su</a:t>
            </a:r>
            <a:r>
              <a:rPr lang="en-US" dirty="0"/>
              <a:t> </a:t>
            </a:r>
            <a:r>
              <a:rPr lang="en-US" dirty="0" err="1"/>
              <a:t>miktarı</a:t>
            </a:r>
            <a:endParaRPr lang="en-US" dirty="0"/>
          </a:p>
          <a:p>
            <a:pPr marL="342900" indent="-342900">
              <a:buFont typeface="Arial" panose="020B0604020202020204" pitchFamily="34" charset="0"/>
              <a:buChar char="•"/>
            </a:pPr>
            <a:r>
              <a:rPr lang="en-US" dirty="0"/>
              <a:t>Bu </a:t>
            </a:r>
            <a:r>
              <a:rPr lang="en-US" dirty="0" err="1"/>
              <a:t>suyla</a:t>
            </a:r>
            <a:r>
              <a:rPr lang="en-US" dirty="0"/>
              <a:t> </a:t>
            </a:r>
            <a:r>
              <a:rPr lang="en-US" dirty="0" err="1"/>
              <a:t>yapılan</a:t>
            </a:r>
            <a:r>
              <a:rPr lang="en-US" dirty="0"/>
              <a:t> </a:t>
            </a:r>
            <a:r>
              <a:rPr lang="en-US" dirty="0" err="1"/>
              <a:t>tarımsal</a:t>
            </a:r>
            <a:r>
              <a:rPr lang="en-US" dirty="0"/>
              <a:t> </a:t>
            </a:r>
            <a:r>
              <a:rPr lang="en-US" dirty="0" err="1"/>
              <a:t>üretim</a:t>
            </a:r>
            <a:r>
              <a:rPr lang="en-US" dirty="0"/>
              <a:t> </a:t>
            </a:r>
            <a:r>
              <a:rPr lang="en-US" dirty="0" err="1"/>
              <a:t>değeri</a:t>
            </a:r>
            <a:r>
              <a:rPr lang="en-US" dirty="0"/>
              <a:t> </a:t>
            </a:r>
          </a:p>
          <a:p>
            <a:endParaRPr lang="en-US" dirty="0"/>
          </a:p>
          <a:p>
            <a:pPr algn="ctr"/>
            <a:r>
              <a:rPr lang="en-US" u="sng" dirty="0" err="1"/>
              <a:t>Aşırı</a:t>
            </a:r>
            <a:r>
              <a:rPr lang="en-US" u="sng" dirty="0"/>
              <a:t> </a:t>
            </a:r>
            <a:r>
              <a:rPr lang="en-US" u="sng" dirty="0" err="1"/>
              <a:t>çekilen</a:t>
            </a:r>
            <a:r>
              <a:rPr lang="en-US" u="sng" dirty="0"/>
              <a:t> </a:t>
            </a:r>
            <a:r>
              <a:rPr lang="en-US" u="sng" dirty="0" err="1"/>
              <a:t>suyla</a:t>
            </a:r>
            <a:r>
              <a:rPr lang="en-US" u="sng" dirty="0"/>
              <a:t> </a:t>
            </a:r>
            <a:r>
              <a:rPr lang="en-US" u="sng" dirty="0" err="1"/>
              <a:t>elde</a:t>
            </a:r>
            <a:r>
              <a:rPr lang="en-US" u="sng" dirty="0"/>
              <a:t> </a:t>
            </a:r>
            <a:r>
              <a:rPr lang="en-US" u="sng" dirty="0" err="1"/>
              <a:t>edilen</a:t>
            </a:r>
            <a:r>
              <a:rPr lang="en-US" u="sng" dirty="0"/>
              <a:t> net </a:t>
            </a:r>
            <a:r>
              <a:rPr lang="en-US" u="sng" dirty="0" err="1"/>
              <a:t>gelir</a:t>
            </a:r>
            <a:r>
              <a:rPr lang="en-US" u="sng" dirty="0"/>
              <a:t> (</a:t>
            </a:r>
            <a:r>
              <a:rPr lang="en-US" u="sng" dirty="0" err="1"/>
              <a:t>Kaynak</a:t>
            </a:r>
            <a:r>
              <a:rPr lang="en-US" u="sng" dirty="0"/>
              <a:t> </a:t>
            </a:r>
            <a:r>
              <a:rPr lang="en-US" u="sng" dirty="0" err="1"/>
              <a:t>maliyeti</a:t>
            </a:r>
            <a:r>
              <a:rPr lang="en-US" u="sng" dirty="0"/>
              <a:t>) </a:t>
            </a:r>
            <a:r>
              <a:rPr lang="en-US" dirty="0"/>
              <a:t>-  </a:t>
            </a:r>
            <a:r>
              <a:rPr lang="en-US" u="sng" dirty="0" err="1"/>
              <a:t>Aşırı</a:t>
            </a:r>
            <a:r>
              <a:rPr lang="en-US" u="sng" dirty="0"/>
              <a:t> </a:t>
            </a:r>
            <a:r>
              <a:rPr lang="en-US" u="sng" dirty="0" err="1"/>
              <a:t>çekilen</a:t>
            </a:r>
            <a:r>
              <a:rPr lang="en-US" u="sng" dirty="0"/>
              <a:t> </a:t>
            </a:r>
            <a:r>
              <a:rPr lang="en-US" u="sng" dirty="0" err="1"/>
              <a:t>su</a:t>
            </a:r>
            <a:r>
              <a:rPr lang="en-US" u="sng" dirty="0"/>
              <a:t> </a:t>
            </a:r>
            <a:r>
              <a:rPr lang="en-US" u="sng" dirty="0" err="1"/>
              <a:t>miktarı</a:t>
            </a:r>
            <a:endParaRPr lang="en-US" u="sng" dirty="0"/>
          </a:p>
          <a:p>
            <a:pPr algn="ctr"/>
            <a:r>
              <a:rPr lang="en-US" dirty="0"/>
              <a:t>                             </a:t>
            </a:r>
            <a:r>
              <a:rPr lang="en-US" dirty="0" err="1"/>
              <a:t>Toplam</a:t>
            </a:r>
            <a:r>
              <a:rPr lang="en-US" dirty="0"/>
              <a:t> net </a:t>
            </a:r>
            <a:r>
              <a:rPr lang="en-US" dirty="0" err="1"/>
              <a:t>gelir</a:t>
            </a:r>
            <a:r>
              <a:rPr lang="en-US" dirty="0"/>
              <a:t>			</a:t>
            </a:r>
            <a:r>
              <a:rPr lang="en-US" dirty="0" err="1"/>
              <a:t>Toplam</a:t>
            </a:r>
            <a:r>
              <a:rPr lang="en-US" dirty="0"/>
              <a:t> </a:t>
            </a:r>
            <a:r>
              <a:rPr lang="en-US" dirty="0" err="1"/>
              <a:t>sulama</a:t>
            </a:r>
            <a:r>
              <a:rPr lang="en-US" dirty="0"/>
              <a:t> </a:t>
            </a:r>
            <a:r>
              <a:rPr lang="en-US" dirty="0" err="1"/>
              <a:t>suyu</a:t>
            </a:r>
            <a:r>
              <a:rPr lang="en-US" dirty="0"/>
              <a:t> </a:t>
            </a:r>
          </a:p>
          <a:p>
            <a:endParaRPr lang="tr-TR" dirty="0"/>
          </a:p>
          <a:p>
            <a:r>
              <a:rPr lang="tr-TR" dirty="0"/>
              <a:t>Aşırı çekim ile sulanan alanların kuru tarıma geçeceği kabul edilerek, bu alanlar için kuru tarım net geliri hesaplanmıştır. </a:t>
            </a:r>
          </a:p>
          <a:p>
            <a:endParaRPr lang="en-US" dirty="0"/>
          </a:p>
          <a:p>
            <a:pPr algn="ctr"/>
            <a:r>
              <a:rPr lang="en-US" sz="2800" i="1" dirty="0" err="1"/>
              <a:t>Tarımda</a:t>
            </a:r>
            <a:r>
              <a:rPr lang="en-US" sz="2800" i="1" dirty="0"/>
              <a:t> </a:t>
            </a:r>
            <a:r>
              <a:rPr lang="en-US" sz="2800" i="1" dirty="0" err="1"/>
              <a:t>kaynak</a:t>
            </a:r>
            <a:r>
              <a:rPr lang="en-US" sz="2800" i="1" dirty="0"/>
              <a:t> </a:t>
            </a:r>
            <a:r>
              <a:rPr lang="en-US" sz="2800" i="1" dirty="0" err="1"/>
              <a:t>maliyeti</a:t>
            </a:r>
            <a:r>
              <a:rPr lang="en-US" sz="2800" i="1" dirty="0"/>
              <a:t> = </a:t>
            </a:r>
            <a:r>
              <a:rPr lang="en-US" sz="2800" i="1" dirty="0" err="1"/>
              <a:t>Aşırı</a:t>
            </a:r>
            <a:r>
              <a:rPr lang="en-US" sz="2800" i="1" dirty="0"/>
              <a:t> </a:t>
            </a:r>
            <a:r>
              <a:rPr lang="en-US" sz="2800" i="1" dirty="0" err="1"/>
              <a:t>çekimle</a:t>
            </a:r>
            <a:r>
              <a:rPr lang="en-US" sz="2800" i="1" dirty="0"/>
              <a:t> </a:t>
            </a:r>
            <a:r>
              <a:rPr lang="en-US" sz="2800" i="1" dirty="0" err="1"/>
              <a:t>elde</a:t>
            </a:r>
            <a:r>
              <a:rPr lang="en-US" sz="2800" i="1" dirty="0"/>
              <a:t> </a:t>
            </a:r>
            <a:r>
              <a:rPr lang="en-US" sz="2800" i="1" dirty="0" err="1"/>
              <a:t>edilen</a:t>
            </a:r>
            <a:r>
              <a:rPr lang="en-US" sz="2800" i="1" dirty="0"/>
              <a:t> net </a:t>
            </a:r>
            <a:r>
              <a:rPr lang="en-US" sz="2800" i="1" dirty="0" err="1"/>
              <a:t>gelir</a:t>
            </a:r>
            <a:r>
              <a:rPr lang="en-US" sz="2800" i="1" dirty="0"/>
              <a:t> – Kuru </a:t>
            </a:r>
            <a:r>
              <a:rPr lang="en-US" sz="2800" i="1" dirty="0" err="1"/>
              <a:t>tarımın</a:t>
            </a:r>
            <a:r>
              <a:rPr lang="en-US" sz="2800" i="1" dirty="0"/>
              <a:t> net </a:t>
            </a:r>
            <a:r>
              <a:rPr lang="en-US" sz="2800" i="1" dirty="0" err="1"/>
              <a:t>geliri</a:t>
            </a:r>
            <a:endParaRPr lang="en-US" sz="2800" i="1" dirty="0"/>
          </a:p>
        </p:txBody>
      </p:sp>
    </p:spTree>
    <p:extLst>
      <p:ext uri="{BB962C8B-B14F-4D97-AF65-F5344CB8AC3E}">
        <p14:creationId xmlns:p14="http://schemas.microsoft.com/office/powerpoint/2010/main" val="3050602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02803" y="1623452"/>
            <a:ext cx="11490793" cy="584775"/>
          </a:xfrm>
          <a:prstGeom prst="rect">
            <a:avLst/>
          </a:prstGeom>
          <a:noFill/>
        </p:spPr>
        <p:txBody>
          <a:bodyPr wrap="square" rtlCol="0">
            <a:spAutoFit/>
          </a:bodyPr>
          <a:lstStyle/>
          <a:p>
            <a:pPr algn="ctr"/>
            <a:r>
              <a:rPr lang="en-US" sz="3200" b="1" dirty="0" err="1"/>
              <a:t>Toplam</a:t>
            </a:r>
            <a:r>
              <a:rPr lang="en-US" sz="3200" b="1" dirty="0"/>
              <a:t> </a:t>
            </a:r>
            <a:r>
              <a:rPr lang="en-US" sz="3200" b="1" dirty="0" err="1"/>
              <a:t>Maliyet</a:t>
            </a:r>
            <a:r>
              <a:rPr lang="en-US" sz="3200" b="1" dirty="0"/>
              <a:t> </a:t>
            </a:r>
            <a:r>
              <a:rPr lang="en-US" sz="3200" b="1" dirty="0" err="1"/>
              <a:t>Karşılama</a:t>
            </a:r>
            <a:r>
              <a:rPr lang="en-US" sz="3200" b="1" dirty="0"/>
              <a:t> </a:t>
            </a:r>
            <a:r>
              <a:rPr lang="en-US" sz="3200" b="1" dirty="0" err="1"/>
              <a:t>Oranı</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6E14D85A-34F2-A247-9EEB-2B0BAE8084E2}"/>
              </a:ext>
            </a:extLst>
          </p:cNvPr>
          <p:cNvSpPr txBox="1"/>
          <p:nvPr/>
        </p:nvSpPr>
        <p:spPr>
          <a:xfrm>
            <a:off x="3313043" y="3445565"/>
            <a:ext cx="184731" cy="477054"/>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46C1F017-7BDE-3F44-8FCB-C0F0FDF0BF4D}"/>
              </a:ext>
            </a:extLst>
          </p:cNvPr>
          <p:cNvSpPr/>
          <p:nvPr/>
        </p:nvSpPr>
        <p:spPr>
          <a:xfrm>
            <a:off x="1288232" y="2553831"/>
            <a:ext cx="10657184" cy="1384995"/>
          </a:xfrm>
          <a:prstGeom prst="rect">
            <a:avLst/>
          </a:prstGeom>
        </p:spPr>
        <p:txBody>
          <a:bodyPr wrap="square">
            <a:spAutoFit/>
          </a:bodyPr>
          <a:lstStyle/>
          <a:p>
            <a:r>
              <a:rPr lang="tr-TR" sz="2800" dirty="0">
                <a:latin typeface="Arial" panose="020B0604020202020204" pitchFamily="34" charset="0"/>
                <a:ea typeface="Times New Roman" panose="02020603050405020304" pitchFamily="18" charset="0"/>
                <a:cs typeface="Times New Roman" panose="02020603050405020304" pitchFamily="18" charset="0"/>
              </a:rPr>
              <a:t>Finansal, çevresel maliyetler ve kaynak maliyetleri ile su gelirlerinin kıyaslanması sonucunda </a:t>
            </a:r>
            <a:r>
              <a:rPr lang="tr-TR" sz="2800" b="1" dirty="0">
                <a:latin typeface="Arial" panose="020B0604020202020204" pitchFamily="34" charset="0"/>
                <a:ea typeface="Times New Roman" panose="02020603050405020304" pitchFamily="18" charset="0"/>
                <a:cs typeface="Times New Roman" panose="02020603050405020304" pitchFamily="18" charset="0"/>
              </a:rPr>
              <a:t>toplam maliyet karşılama oranı </a:t>
            </a:r>
            <a:r>
              <a:rPr lang="tr-TR" sz="2800" dirty="0">
                <a:latin typeface="Arial" panose="020B0604020202020204" pitchFamily="34" charset="0"/>
                <a:ea typeface="Times New Roman" panose="02020603050405020304" pitchFamily="18" charset="0"/>
                <a:cs typeface="Times New Roman" panose="02020603050405020304" pitchFamily="18" charset="0"/>
              </a:rPr>
              <a:t>tespit edilmiştir </a:t>
            </a:r>
            <a:endParaRPr lang="en-US" dirty="0"/>
          </a:p>
        </p:txBody>
      </p:sp>
      <p:graphicFrame>
        <p:nvGraphicFramePr>
          <p:cNvPr id="10" name="Table 9">
            <a:extLst>
              <a:ext uri="{FF2B5EF4-FFF2-40B4-BE49-F238E27FC236}">
                <a16:creationId xmlns:a16="http://schemas.microsoft.com/office/drawing/2014/main" id="{9F7B215D-0A23-BB48-949A-432505FEB7D6}"/>
              </a:ext>
            </a:extLst>
          </p:cNvPr>
          <p:cNvGraphicFramePr>
            <a:graphicFrameLocks noGrp="1"/>
          </p:cNvGraphicFramePr>
          <p:nvPr>
            <p:extLst>
              <p:ext uri="{D42A27DB-BD31-4B8C-83A1-F6EECF244321}">
                <p14:modId xmlns:p14="http://schemas.microsoft.com/office/powerpoint/2010/main" val="1068803776"/>
              </p:ext>
            </p:extLst>
          </p:nvPr>
        </p:nvGraphicFramePr>
        <p:xfrm>
          <a:off x="1415867" y="4242766"/>
          <a:ext cx="9449429" cy="5376672"/>
        </p:xfrm>
        <a:graphic>
          <a:graphicData uri="http://schemas.openxmlformats.org/drawingml/2006/table">
            <a:tbl>
              <a:tblPr firstRow="1" firstCol="1" bandRow="1">
                <a:tableStyleId>{5C22544A-7EE6-4342-B048-85BDC9FD1C3A}</a:tableStyleId>
              </a:tblPr>
              <a:tblGrid>
                <a:gridCol w="2541946">
                  <a:extLst>
                    <a:ext uri="{9D8B030D-6E8A-4147-A177-3AD203B41FA5}">
                      <a16:colId xmlns:a16="http://schemas.microsoft.com/office/drawing/2014/main" val="72094706"/>
                    </a:ext>
                  </a:extLst>
                </a:gridCol>
                <a:gridCol w="1837200">
                  <a:extLst>
                    <a:ext uri="{9D8B030D-6E8A-4147-A177-3AD203B41FA5}">
                      <a16:colId xmlns:a16="http://schemas.microsoft.com/office/drawing/2014/main" val="1969372165"/>
                    </a:ext>
                  </a:extLst>
                </a:gridCol>
                <a:gridCol w="1837200">
                  <a:extLst>
                    <a:ext uri="{9D8B030D-6E8A-4147-A177-3AD203B41FA5}">
                      <a16:colId xmlns:a16="http://schemas.microsoft.com/office/drawing/2014/main" val="1098395693"/>
                    </a:ext>
                  </a:extLst>
                </a:gridCol>
                <a:gridCol w="1677781">
                  <a:extLst>
                    <a:ext uri="{9D8B030D-6E8A-4147-A177-3AD203B41FA5}">
                      <a16:colId xmlns:a16="http://schemas.microsoft.com/office/drawing/2014/main" val="3112552128"/>
                    </a:ext>
                  </a:extLst>
                </a:gridCol>
                <a:gridCol w="1555302">
                  <a:extLst>
                    <a:ext uri="{9D8B030D-6E8A-4147-A177-3AD203B41FA5}">
                      <a16:colId xmlns:a16="http://schemas.microsoft.com/office/drawing/2014/main" val="1202300797"/>
                    </a:ext>
                  </a:extLst>
                </a:gridCol>
              </a:tblGrid>
              <a:tr h="699341">
                <a:tc>
                  <a:txBody>
                    <a:bodyPr/>
                    <a:lstStyle/>
                    <a:p>
                      <a:pPr>
                        <a:lnSpc>
                          <a:spcPct val="107000"/>
                        </a:lnSpc>
                      </a:pPr>
                      <a:endParaRPr lang="en-US" sz="2000" dirty="0">
                        <a:effectLst/>
                        <a:latin typeface="+mj-lt"/>
                        <a:cs typeface="Times New Roman" panose="02020603050405020304" pitchFamily="18" charset="0"/>
                      </a:endParaRPr>
                    </a:p>
                  </a:txBody>
                  <a:tcPr marL="68580" marR="68580" marT="0" marB="0" anchor="ctr"/>
                </a:tc>
                <a:tc gridSpan="2">
                  <a:txBody>
                    <a:bodyPr/>
                    <a:lstStyle/>
                    <a:p>
                      <a:pPr marL="0" marR="0" algn="ctr">
                        <a:lnSpc>
                          <a:spcPct val="150000"/>
                        </a:lnSpc>
                        <a:spcBef>
                          <a:spcPts val="0"/>
                        </a:spcBef>
                        <a:spcAft>
                          <a:spcPts val="0"/>
                        </a:spcAft>
                      </a:pPr>
                      <a:r>
                        <a:rPr lang="es-ES" sz="2000" dirty="0">
                          <a:effectLst/>
                          <a:latin typeface="+mj-lt"/>
                        </a:rPr>
                        <a:t>MALİYETLER</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50000"/>
                        </a:lnSpc>
                        <a:spcBef>
                          <a:spcPts val="0"/>
                        </a:spcBef>
                        <a:spcAft>
                          <a:spcPts val="0"/>
                        </a:spcAft>
                      </a:pPr>
                      <a:r>
                        <a:rPr lang="es-ES" sz="2000">
                          <a:effectLst/>
                          <a:latin typeface="+mj-lt"/>
                        </a:rPr>
                        <a:t>GELİRLER</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s-ES" sz="2000">
                          <a:effectLst/>
                          <a:latin typeface="+mj-lt"/>
                        </a:rPr>
                        <a:t>MALİYET KARŞILAMA</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6104182"/>
                  </a:ext>
                </a:extLst>
              </a:tr>
              <a:tr h="329754">
                <a:tc>
                  <a:txBody>
                    <a:bodyPr/>
                    <a:lstStyle/>
                    <a:p>
                      <a:pPr>
                        <a:lnSpc>
                          <a:spcPct val="107000"/>
                        </a:lnSpc>
                      </a:pPr>
                      <a:endParaRPr lang="en-US" sz="2000">
                        <a:effectLst/>
                        <a:latin typeface="+mj-lt"/>
                        <a:cs typeface="Times New Roman" panose="02020603050405020304" pitchFamily="18" charset="0"/>
                      </a:endParaRPr>
                    </a:p>
                  </a:txBody>
                  <a:tcPr marL="68580" marR="68580" marT="0" marB="0" anchor="ctr"/>
                </a:tc>
                <a:tc gridSpan="3">
                  <a:txBody>
                    <a:bodyPr/>
                    <a:lstStyle/>
                    <a:p>
                      <a:pPr marL="0" marR="0" algn="ctr">
                        <a:lnSpc>
                          <a:spcPct val="150000"/>
                        </a:lnSpc>
                        <a:spcBef>
                          <a:spcPts val="0"/>
                        </a:spcBef>
                        <a:spcAft>
                          <a:spcPts val="0"/>
                        </a:spcAft>
                      </a:pPr>
                      <a:r>
                        <a:rPr lang="es-ES" sz="2000" dirty="0">
                          <a:effectLst/>
                          <a:latin typeface="+mj-lt"/>
                        </a:rPr>
                        <a:t>(</a:t>
                      </a:r>
                      <a:r>
                        <a:rPr lang="es-ES" sz="2000" dirty="0" err="1">
                          <a:effectLst/>
                          <a:latin typeface="+mj-lt"/>
                        </a:rPr>
                        <a:t>milyon</a:t>
                      </a:r>
                      <a:r>
                        <a:rPr lang="es-ES" sz="2000" dirty="0">
                          <a:effectLst/>
                          <a:latin typeface="+mj-lt"/>
                        </a:rPr>
                        <a:t> TL)</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0"/>
                        </a:spcAft>
                      </a:pPr>
                      <a:r>
                        <a:rPr lang="es-ES" sz="2000">
                          <a:effectLst/>
                          <a:latin typeface="+mj-lt"/>
                        </a:rPr>
                        <a:t>(%)</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73415753"/>
                  </a:ext>
                </a:extLst>
              </a:tr>
              <a:tr h="362710">
                <a:tc rowSpan="4">
                  <a:txBody>
                    <a:bodyPr/>
                    <a:lstStyle/>
                    <a:p>
                      <a:pPr marL="0" marR="0" algn="l">
                        <a:lnSpc>
                          <a:spcPct val="150000"/>
                        </a:lnSpc>
                        <a:spcBef>
                          <a:spcPts val="0"/>
                        </a:spcBef>
                        <a:spcAft>
                          <a:spcPts val="0"/>
                        </a:spcAft>
                      </a:pPr>
                      <a:r>
                        <a:rPr lang="es-ES" sz="2000" dirty="0" err="1">
                          <a:effectLst/>
                          <a:latin typeface="+mj-lt"/>
                        </a:rPr>
                        <a:t>İçme</a:t>
                      </a:r>
                      <a:r>
                        <a:rPr lang="es-ES" sz="2000" dirty="0">
                          <a:effectLst/>
                          <a:latin typeface="+mj-lt"/>
                        </a:rPr>
                        <a:t> </a:t>
                      </a:r>
                      <a:r>
                        <a:rPr lang="es-ES" sz="2000" dirty="0" err="1">
                          <a:effectLst/>
                          <a:latin typeface="+mj-lt"/>
                        </a:rPr>
                        <a:t>kullanma</a:t>
                      </a:r>
                      <a:r>
                        <a:rPr lang="es-ES" sz="2000" dirty="0">
                          <a:effectLst/>
                          <a:latin typeface="+mj-lt"/>
                        </a:rPr>
                        <a:t> </a:t>
                      </a:r>
                      <a:r>
                        <a:rPr lang="es-ES" sz="2000" dirty="0" err="1">
                          <a:effectLst/>
                          <a:latin typeface="+mj-lt"/>
                        </a:rPr>
                        <a:t>suyu</a:t>
                      </a:r>
                      <a:r>
                        <a:rPr lang="es-ES" sz="2000" dirty="0">
                          <a:effectLst/>
                          <a:latin typeface="+mj-lt"/>
                        </a:rPr>
                        <a:t> - </a:t>
                      </a:r>
                      <a:r>
                        <a:rPr lang="es-ES" sz="2000" dirty="0" err="1">
                          <a:effectLst/>
                          <a:latin typeface="+mj-lt"/>
                        </a:rPr>
                        <a:t>temin</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50000"/>
                        </a:lnSpc>
                        <a:spcBef>
                          <a:spcPts val="0"/>
                        </a:spcBef>
                        <a:spcAft>
                          <a:spcPts val="0"/>
                        </a:spcAft>
                      </a:pPr>
                      <a:r>
                        <a:rPr lang="es-ES" sz="2000">
                          <a:effectLst/>
                          <a:latin typeface="+mj-lt"/>
                        </a:rPr>
                        <a:t>Finansal</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j-lt"/>
                        </a:rPr>
                        <a:t>559,3</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j-lt"/>
                        </a:rPr>
                        <a:t> </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6436638"/>
                  </a:ext>
                </a:extLst>
              </a:tr>
              <a:tr h="362710">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j-lt"/>
                        </a:rPr>
                        <a:t>Çevresel</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s-ES" sz="2000">
                          <a:effectLst/>
                          <a:latin typeface="+mj-lt"/>
                        </a:rPr>
                        <a:t>18,25</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j-lt"/>
                        </a:rPr>
                        <a:t> </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0213393"/>
                  </a:ext>
                </a:extLst>
              </a:tr>
              <a:tr h="362710">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j-lt"/>
                        </a:rPr>
                        <a:t>Kaynak</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246,1</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j-lt"/>
                        </a:rPr>
                        <a:t> </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2952433"/>
                  </a:ext>
                </a:extLst>
              </a:tr>
              <a:tr h="362710">
                <a:tc vMerge="1">
                  <a:txBody>
                    <a:bodyPr/>
                    <a:lstStyle/>
                    <a:p>
                      <a:endParaRPr lang="en-US"/>
                    </a:p>
                  </a:txBody>
                  <a:tcPr/>
                </a:tc>
                <a:tc>
                  <a:txBody>
                    <a:bodyPr/>
                    <a:lstStyle/>
                    <a:p>
                      <a:pPr marL="0" marR="0" algn="l">
                        <a:lnSpc>
                          <a:spcPct val="150000"/>
                        </a:lnSpc>
                        <a:spcBef>
                          <a:spcPts val="0"/>
                        </a:spcBef>
                        <a:spcAft>
                          <a:spcPts val="0"/>
                        </a:spcAft>
                      </a:pPr>
                      <a:r>
                        <a:rPr lang="es-ES" sz="2000" dirty="0" err="1">
                          <a:effectLst/>
                          <a:latin typeface="+mj-lt"/>
                        </a:rPr>
                        <a:t>Toplam</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823,7</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j-lt"/>
                        </a:rPr>
                        <a:t> </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9701131"/>
                  </a:ext>
                </a:extLst>
              </a:tr>
              <a:tr h="362710">
                <a:tc rowSpan="4">
                  <a:txBody>
                    <a:bodyPr/>
                    <a:lstStyle/>
                    <a:p>
                      <a:pPr marL="0" marR="0" algn="l">
                        <a:lnSpc>
                          <a:spcPct val="150000"/>
                        </a:lnSpc>
                        <a:spcBef>
                          <a:spcPts val="0"/>
                        </a:spcBef>
                        <a:spcAft>
                          <a:spcPts val="0"/>
                        </a:spcAft>
                      </a:pPr>
                      <a:r>
                        <a:rPr lang="es-ES" sz="2000">
                          <a:effectLst/>
                          <a:latin typeface="+mj-lt"/>
                        </a:rPr>
                        <a:t>İçme kullanma suyu - atıksu</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50000"/>
                        </a:lnSpc>
                        <a:spcBef>
                          <a:spcPts val="0"/>
                        </a:spcBef>
                        <a:spcAft>
                          <a:spcPts val="0"/>
                        </a:spcAft>
                      </a:pPr>
                      <a:r>
                        <a:rPr lang="es-ES" sz="2000">
                          <a:effectLst/>
                          <a:latin typeface="+mj-lt"/>
                        </a:rPr>
                        <a:t>Finansal</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559,3</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j-lt"/>
                        </a:rPr>
                        <a:t> </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1336152"/>
                  </a:ext>
                </a:extLst>
              </a:tr>
              <a:tr h="362710">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j-lt"/>
                        </a:rPr>
                        <a:t>Çevresel</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s-ES" sz="2000">
                          <a:effectLst/>
                          <a:latin typeface="+mj-lt"/>
                        </a:rPr>
                        <a:t>141,4</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j-lt"/>
                        </a:rPr>
                        <a:t> </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1090121"/>
                  </a:ext>
                </a:extLst>
              </a:tr>
              <a:tr h="362710">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j-lt"/>
                        </a:rPr>
                        <a:t>Kaynak</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j-lt"/>
                        </a:rPr>
                        <a:t> </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4445691"/>
                  </a:ext>
                </a:extLst>
              </a:tr>
              <a:tr h="362710">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j-lt"/>
                        </a:rPr>
                        <a:t>Toplam</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700,7</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j-lt"/>
                        </a:rPr>
                        <a:t> </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2322495"/>
                  </a:ext>
                </a:extLst>
              </a:tr>
              <a:tr h="329754">
                <a:tc rowSpan="2">
                  <a:txBody>
                    <a:bodyPr/>
                    <a:lstStyle/>
                    <a:p>
                      <a:pPr marL="0" marR="0" algn="l">
                        <a:lnSpc>
                          <a:spcPct val="150000"/>
                        </a:lnSpc>
                        <a:spcBef>
                          <a:spcPts val="0"/>
                        </a:spcBef>
                        <a:spcAft>
                          <a:spcPts val="0"/>
                        </a:spcAft>
                      </a:pPr>
                      <a:r>
                        <a:rPr lang="es-ES" sz="2000">
                          <a:effectLst/>
                          <a:latin typeface="+mj-lt"/>
                        </a:rPr>
                        <a:t>Toplam içme kullanma</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50000"/>
                        </a:lnSpc>
                        <a:spcBef>
                          <a:spcPts val="0"/>
                        </a:spcBef>
                        <a:spcAft>
                          <a:spcPts val="0"/>
                        </a:spcAft>
                      </a:pPr>
                      <a:r>
                        <a:rPr lang="es-ES" sz="2000">
                          <a:effectLst/>
                          <a:latin typeface="+mj-lt"/>
                        </a:rPr>
                        <a:t>Finansal</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1.118,67</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810,4</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s-ES" sz="2000" dirty="0">
                          <a:effectLst/>
                          <a:latin typeface="+mj-lt"/>
                        </a:rPr>
                        <a:t>72%</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7144247"/>
                  </a:ext>
                </a:extLst>
              </a:tr>
              <a:tr h="329754">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j-lt"/>
                        </a:rPr>
                        <a:t>Toplam</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1.524,44</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j-lt"/>
                        </a:rPr>
                        <a:t>810,4</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s-ES" sz="2000" dirty="0">
                          <a:effectLst/>
                          <a:latin typeface="+mj-lt"/>
                        </a:rPr>
                        <a:t>53%</a:t>
                      </a:r>
                      <a:endParaRPr lang="en-US" sz="20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0881482"/>
                  </a:ext>
                </a:extLst>
              </a:tr>
            </a:tbl>
          </a:graphicData>
        </a:graphic>
      </p:graphicFrame>
    </p:spTree>
    <p:extLst>
      <p:ext uri="{BB962C8B-B14F-4D97-AF65-F5344CB8AC3E}">
        <p14:creationId xmlns:p14="http://schemas.microsoft.com/office/powerpoint/2010/main" val="514922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602803" y="1623452"/>
            <a:ext cx="11490793" cy="584775"/>
          </a:xfrm>
          <a:prstGeom prst="rect">
            <a:avLst/>
          </a:prstGeom>
          <a:noFill/>
        </p:spPr>
        <p:txBody>
          <a:bodyPr wrap="square" rtlCol="0">
            <a:spAutoFit/>
          </a:bodyPr>
          <a:lstStyle/>
          <a:p>
            <a:pPr algn="ctr"/>
            <a:r>
              <a:rPr lang="en-US" sz="3200" b="1" dirty="0" err="1"/>
              <a:t>Toplam</a:t>
            </a:r>
            <a:r>
              <a:rPr lang="en-US" sz="3200" b="1" dirty="0"/>
              <a:t> </a:t>
            </a:r>
            <a:r>
              <a:rPr lang="en-US" sz="3200" b="1" dirty="0" err="1"/>
              <a:t>Maliyet</a:t>
            </a:r>
            <a:r>
              <a:rPr lang="en-US" sz="3200" b="1" dirty="0"/>
              <a:t> </a:t>
            </a:r>
            <a:r>
              <a:rPr lang="en-US" sz="3200" b="1" dirty="0" err="1"/>
              <a:t>Karşılama</a:t>
            </a:r>
            <a:r>
              <a:rPr lang="en-US" sz="3200" b="1" dirty="0"/>
              <a:t> </a:t>
            </a:r>
            <a:r>
              <a:rPr lang="en-US" sz="3200" b="1" dirty="0" err="1"/>
              <a:t>Oranı</a:t>
            </a:r>
            <a:endParaRPr lang="en-US" sz="3200" b="1" dirty="0"/>
          </a:p>
        </p:txBody>
      </p:sp>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6E14D85A-34F2-A247-9EEB-2B0BAE8084E2}"/>
              </a:ext>
            </a:extLst>
          </p:cNvPr>
          <p:cNvSpPr txBox="1"/>
          <p:nvPr/>
        </p:nvSpPr>
        <p:spPr>
          <a:xfrm>
            <a:off x="3313043" y="3445565"/>
            <a:ext cx="184731" cy="477054"/>
          </a:xfrm>
          <a:prstGeom prst="rect">
            <a:avLst/>
          </a:prstGeom>
          <a:noFill/>
        </p:spPr>
        <p:txBody>
          <a:bodyPr wrap="none" rtlCol="0">
            <a:spAutoFit/>
          </a:bodyPr>
          <a:lstStyle/>
          <a:p>
            <a:endParaRPr lang="en-US" dirty="0"/>
          </a:p>
        </p:txBody>
      </p:sp>
      <p:graphicFrame>
        <p:nvGraphicFramePr>
          <p:cNvPr id="4" name="Table 3">
            <a:extLst>
              <a:ext uri="{FF2B5EF4-FFF2-40B4-BE49-F238E27FC236}">
                <a16:creationId xmlns:a16="http://schemas.microsoft.com/office/drawing/2014/main" id="{D00D5168-4A04-C642-8DBB-30571DB56780}"/>
              </a:ext>
            </a:extLst>
          </p:cNvPr>
          <p:cNvGraphicFramePr>
            <a:graphicFrameLocks noGrp="1"/>
          </p:cNvGraphicFramePr>
          <p:nvPr>
            <p:extLst>
              <p:ext uri="{D42A27DB-BD31-4B8C-83A1-F6EECF244321}">
                <p14:modId xmlns:p14="http://schemas.microsoft.com/office/powerpoint/2010/main" val="1535254875"/>
              </p:ext>
            </p:extLst>
          </p:nvPr>
        </p:nvGraphicFramePr>
        <p:xfrm>
          <a:off x="784176" y="2169939"/>
          <a:ext cx="10081120" cy="7258391"/>
        </p:xfrm>
        <a:graphic>
          <a:graphicData uri="http://schemas.openxmlformats.org/drawingml/2006/table">
            <a:tbl>
              <a:tblPr firstRow="1" firstCol="1" bandRow="1">
                <a:tableStyleId>{5C22544A-7EE6-4342-B048-85BDC9FD1C3A}</a:tableStyleId>
              </a:tblPr>
              <a:tblGrid>
                <a:gridCol w="2711874">
                  <a:extLst>
                    <a:ext uri="{9D8B030D-6E8A-4147-A177-3AD203B41FA5}">
                      <a16:colId xmlns:a16="http://schemas.microsoft.com/office/drawing/2014/main" val="155249670"/>
                    </a:ext>
                  </a:extLst>
                </a:gridCol>
                <a:gridCol w="1960016">
                  <a:extLst>
                    <a:ext uri="{9D8B030D-6E8A-4147-A177-3AD203B41FA5}">
                      <a16:colId xmlns:a16="http://schemas.microsoft.com/office/drawing/2014/main" val="1461276340"/>
                    </a:ext>
                  </a:extLst>
                </a:gridCol>
                <a:gridCol w="1960016">
                  <a:extLst>
                    <a:ext uri="{9D8B030D-6E8A-4147-A177-3AD203B41FA5}">
                      <a16:colId xmlns:a16="http://schemas.microsoft.com/office/drawing/2014/main" val="2199201380"/>
                    </a:ext>
                  </a:extLst>
                </a:gridCol>
                <a:gridCol w="1789940">
                  <a:extLst>
                    <a:ext uri="{9D8B030D-6E8A-4147-A177-3AD203B41FA5}">
                      <a16:colId xmlns:a16="http://schemas.microsoft.com/office/drawing/2014/main" val="204439588"/>
                    </a:ext>
                  </a:extLst>
                </a:gridCol>
                <a:gridCol w="1659274">
                  <a:extLst>
                    <a:ext uri="{9D8B030D-6E8A-4147-A177-3AD203B41FA5}">
                      <a16:colId xmlns:a16="http://schemas.microsoft.com/office/drawing/2014/main" val="3985800254"/>
                    </a:ext>
                  </a:extLst>
                </a:gridCol>
              </a:tblGrid>
              <a:tr h="699095">
                <a:tc>
                  <a:txBody>
                    <a:bodyPr/>
                    <a:lstStyle/>
                    <a:p>
                      <a:pPr>
                        <a:lnSpc>
                          <a:spcPct val="107000"/>
                        </a:lnSpc>
                      </a:pPr>
                      <a:endParaRPr lang="en-US" sz="2000" dirty="0">
                        <a:effectLst/>
                        <a:latin typeface="+mn-lt"/>
                        <a:cs typeface="Times New Roman" panose="02020603050405020304" pitchFamily="18" charset="0"/>
                      </a:endParaRPr>
                    </a:p>
                  </a:txBody>
                  <a:tcPr marL="68580" marR="68580" marT="0" marB="0" anchor="ctr"/>
                </a:tc>
                <a:tc gridSpan="2">
                  <a:txBody>
                    <a:bodyPr/>
                    <a:lstStyle/>
                    <a:p>
                      <a:pPr marL="0" marR="0" algn="ctr">
                        <a:lnSpc>
                          <a:spcPct val="150000"/>
                        </a:lnSpc>
                        <a:spcBef>
                          <a:spcPts val="0"/>
                        </a:spcBef>
                        <a:spcAft>
                          <a:spcPts val="0"/>
                        </a:spcAft>
                      </a:pPr>
                      <a:r>
                        <a:rPr lang="es-ES" sz="2000" dirty="0">
                          <a:effectLst/>
                          <a:latin typeface="+mn-lt"/>
                        </a:rPr>
                        <a:t>MALİYETLER</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50000"/>
                        </a:lnSpc>
                        <a:spcBef>
                          <a:spcPts val="0"/>
                        </a:spcBef>
                        <a:spcAft>
                          <a:spcPts val="0"/>
                        </a:spcAft>
                      </a:pPr>
                      <a:r>
                        <a:rPr lang="es-ES" sz="2000">
                          <a:effectLst/>
                          <a:latin typeface="+mn-lt"/>
                        </a:rPr>
                        <a:t>GELİRLER</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s-ES" sz="2000" dirty="0">
                          <a:effectLst/>
                          <a:latin typeface="+mn-lt"/>
                        </a:rPr>
                        <a:t>MALİYET KARŞILAMA</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321529"/>
                  </a:ext>
                </a:extLst>
              </a:tr>
              <a:tr h="329638">
                <a:tc>
                  <a:txBody>
                    <a:bodyPr/>
                    <a:lstStyle/>
                    <a:p>
                      <a:pPr>
                        <a:lnSpc>
                          <a:spcPct val="107000"/>
                        </a:lnSpc>
                      </a:pPr>
                      <a:endParaRPr lang="en-US" sz="2000">
                        <a:effectLst/>
                        <a:latin typeface="+mn-lt"/>
                        <a:cs typeface="Times New Roman" panose="02020603050405020304" pitchFamily="18" charset="0"/>
                      </a:endParaRPr>
                    </a:p>
                  </a:txBody>
                  <a:tcPr marL="68580" marR="68580" marT="0" marB="0" anchor="ctr"/>
                </a:tc>
                <a:tc gridSpan="3">
                  <a:txBody>
                    <a:bodyPr/>
                    <a:lstStyle/>
                    <a:p>
                      <a:pPr marL="0" marR="0" algn="ctr">
                        <a:lnSpc>
                          <a:spcPct val="150000"/>
                        </a:lnSpc>
                        <a:spcBef>
                          <a:spcPts val="0"/>
                        </a:spcBef>
                        <a:spcAft>
                          <a:spcPts val="0"/>
                        </a:spcAft>
                      </a:pPr>
                      <a:r>
                        <a:rPr lang="es-ES" sz="2000" dirty="0">
                          <a:effectLst/>
                          <a:latin typeface="+mn-lt"/>
                        </a:rPr>
                        <a:t>(</a:t>
                      </a:r>
                      <a:r>
                        <a:rPr lang="es-ES" sz="2000" dirty="0" err="1">
                          <a:effectLst/>
                          <a:latin typeface="+mn-lt"/>
                        </a:rPr>
                        <a:t>milyon</a:t>
                      </a:r>
                      <a:r>
                        <a:rPr lang="es-ES" sz="2000" dirty="0">
                          <a:effectLst/>
                          <a:latin typeface="+mn-lt"/>
                        </a:rPr>
                        <a:t> TL)</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50000"/>
                        </a:lnSpc>
                        <a:spcBef>
                          <a:spcPts val="0"/>
                        </a:spcBef>
                        <a:spcAft>
                          <a:spcPts val="0"/>
                        </a:spcAft>
                      </a:pPr>
                      <a:r>
                        <a:rPr lang="es-ES" sz="2000">
                          <a:effectLst/>
                          <a:latin typeface="+mn-lt"/>
                        </a:rPr>
                        <a:t>(%)</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6297033"/>
                  </a:ext>
                </a:extLst>
              </a:tr>
              <a:tr h="329638">
                <a:tc>
                  <a:txBody>
                    <a:bodyPr/>
                    <a:lstStyle/>
                    <a:p>
                      <a:pPr>
                        <a:lnSpc>
                          <a:spcPct val="107000"/>
                        </a:lnSpc>
                      </a:pPr>
                      <a:endParaRPr lang="en-US" sz="2000">
                        <a:effectLst/>
                        <a:latin typeface="+mn-lt"/>
                        <a:cs typeface="Times New Roman" panose="02020603050405020304" pitchFamily="18" charset="0"/>
                      </a:endParaRPr>
                    </a:p>
                  </a:txBody>
                  <a:tcPr marL="68580" marR="68580" marT="0" marB="0" anchor="ctr"/>
                </a:tc>
                <a:tc>
                  <a:txBody>
                    <a:bodyPr/>
                    <a:lstStyle/>
                    <a:p>
                      <a:pPr marL="0" marR="0" algn="l">
                        <a:lnSpc>
                          <a:spcPct val="150000"/>
                        </a:lnSpc>
                        <a:spcBef>
                          <a:spcPts val="0"/>
                        </a:spcBef>
                        <a:spcAft>
                          <a:spcPts val="0"/>
                        </a:spcAft>
                      </a:pPr>
                      <a:r>
                        <a:rPr lang="es-ES" sz="2000">
                          <a:effectLst/>
                          <a:latin typeface="+mn-lt"/>
                        </a:rPr>
                        <a:t>Toplam</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1.524,44</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n-lt"/>
                        </a:rPr>
                        <a:t>810,4</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s-ES" sz="2000">
                          <a:effectLst/>
                          <a:latin typeface="+mn-lt"/>
                        </a:rPr>
                        <a:t>53%</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7255335"/>
                  </a:ext>
                </a:extLst>
              </a:tr>
              <a:tr h="362582">
                <a:tc rowSpan="4">
                  <a:txBody>
                    <a:bodyPr/>
                    <a:lstStyle/>
                    <a:p>
                      <a:pPr marL="0" marR="0" algn="l">
                        <a:lnSpc>
                          <a:spcPct val="150000"/>
                        </a:lnSpc>
                        <a:spcBef>
                          <a:spcPts val="0"/>
                        </a:spcBef>
                        <a:spcAft>
                          <a:spcPts val="0"/>
                        </a:spcAft>
                      </a:pPr>
                      <a:r>
                        <a:rPr lang="es-ES" sz="2000">
                          <a:effectLst/>
                          <a:latin typeface="+mn-lt"/>
                        </a:rPr>
                        <a:t>Tarımsal sulama - yeraltı suyu</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50000"/>
                        </a:lnSpc>
                        <a:spcBef>
                          <a:spcPts val="0"/>
                        </a:spcBef>
                        <a:spcAft>
                          <a:spcPts val="0"/>
                        </a:spcAft>
                      </a:pPr>
                      <a:r>
                        <a:rPr lang="es-ES" sz="2000">
                          <a:effectLst/>
                          <a:latin typeface="+mn-lt"/>
                        </a:rPr>
                        <a:t>Finansal</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6,0</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5469281"/>
                  </a:ext>
                </a:extLst>
              </a:tr>
              <a:tr h="362582">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n-lt"/>
                        </a:rPr>
                        <a:t>Çevresel</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s-ES" sz="2000">
                          <a:effectLst/>
                          <a:latin typeface="+mn-lt"/>
                        </a:rPr>
                        <a:t>37,6</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1002441"/>
                  </a:ext>
                </a:extLst>
              </a:tr>
              <a:tr h="362582">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n-lt"/>
                        </a:rPr>
                        <a:t>Kaynak</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190,0</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1648488"/>
                  </a:ext>
                </a:extLst>
              </a:tr>
              <a:tr h="362582">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n-lt"/>
                        </a:rPr>
                        <a:t>Toplam</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233,6</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6910335"/>
                  </a:ext>
                </a:extLst>
              </a:tr>
              <a:tr h="362582">
                <a:tc rowSpan="4">
                  <a:txBody>
                    <a:bodyPr/>
                    <a:lstStyle/>
                    <a:p>
                      <a:pPr marL="0" marR="0" algn="l">
                        <a:lnSpc>
                          <a:spcPct val="150000"/>
                        </a:lnSpc>
                        <a:spcBef>
                          <a:spcPts val="0"/>
                        </a:spcBef>
                        <a:spcAft>
                          <a:spcPts val="0"/>
                        </a:spcAft>
                      </a:pPr>
                      <a:r>
                        <a:rPr lang="es-ES" sz="2000">
                          <a:effectLst/>
                          <a:latin typeface="+mn-lt"/>
                        </a:rPr>
                        <a:t>Tarımsal sulama - yüzey suyu</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50000"/>
                        </a:lnSpc>
                        <a:spcBef>
                          <a:spcPts val="0"/>
                        </a:spcBef>
                        <a:spcAft>
                          <a:spcPts val="0"/>
                        </a:spcAft>
                      </a:pPr>
                      <a:r>
                        <a:rPr lang="es-ES" sz="2000">
                          <a:effectLst/>
                          <a:latin typeface="+mn-lt"/>
                        </a:rPr>
                        <a:t>Finansal</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62,3</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565578"/>
                  </a:ext>
                </a:extLst>
              </a:tr>
              <a:tr h="362582">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n-lt"/>
                        </a:rPr>
                        <a:t>Çevresel</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s-ES" sz="2000">
                          <a:effectLst/>
                          <a:latin typeface="+mn-lt"/>
                        </a:rPr>
                        <a:t>26,2</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2813531"/>
                  </a:ext>
                </a:extLst>
              </a:tr>
              <a:tr h="362582">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n-lt"/>
                        </a:rPr>
                        <a:t>Kaynak</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95097678"/>
                  </a:ext>
                </a:extLst>
              </a:tr>
              <a:tr h="362582">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n-lt"/>
                        </a:rPr>
                        <a:t>Toplam</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88,5</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3278620"/>
                  </a:ext>
                </a:extLst>
              </a:tr>
              <a:tr h="329638">
                <a:tc rowSpan="2">
                  <a:txBody>
                    <a:bodyPr/>
                    <a:lstStyle/>
                    <a:p>
                      <a:pPr marL="0" marR="0" algn="l">
                        <a:lnSpc>
                          <a:spcPct val="150000"/>
                        </a:lnSpc>
                        <a:spcBef>
                          <a:spcPts val="0"/>
                        </a:spcBef>
                        <a:spcAft>
                          <a:spcPts val="0"/>
                        </a:spcAft>
                      </a:pPr>
                      <a:r>
                        <a:rPr lang="es-ES" sz="2000">
                          <a:effectLst/>
                          <a:latin typeface="+mn-lt"/>
                        </a:rPr>
                        <a:t>Toplam Tarımsal sulama</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50000"/>
                        </a:lnSpc>
                        <a:spcBef>
                          <a:spcPts val="0"/>
                        </a:spcBef>
                        <a:spcAft>
                          <a:spcPts val="0"/>
                        </a:spcAft>
                      </a:pPr>
                      <a:r>
                        <a:rPr lang="es-ES" sz="2000">
                          <a:effectLst/>
                          <a:latin typeface="+mn-lt"/>
                        </a:rPr>
                        <a:t>Finansal</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68,3</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9,0</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s-ES" sz="2000" dirty="0">
                          <a:effectLst/>
                          <a:latin typeface="+mn-lt"/>
                        </a:rPr>
                        <a:t>13,20%</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6271075"/>
                  </a:ext>
                </a:extLst>
              </a:tr>
              <a:tr h="329638">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n-lt"/>
                        </a:rPr>
                        <a:t>Toplam</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322,1</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9,0</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s-ES" sz="2000" dirty="0">
                          <a:effectLst/>
                          <a:latin typeface="+mn-lt"/>
                        </a:rPr>
                        <a:t>2,80%</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61605403"/>
                  </a:ext>
                </a:extLst>
              </a:tr>
              <a:tr h="329638">
                <a:tc rowSpan="4">
                  <a:txBody>
                    <a:bodyPr/>
                    <a:lstStyle/>
                    <a:p>
                      <a:pPr marL="0" marR="0" algn="l">
                        <a:lnSpc>
                          <a:spcPct val="150000"/>
                        </a:lnSpc>
                        <a:spcBef>
                          <a:spcPts val="0"/>
                        </a:spcBef>
                        <a:spcAft>
                          <a:spcPts val="0"/>
                        </a:spcAft>
                      </a:pPr>
                      <a:r>
                        <a:rPr lang="tr-TR" sz="2000">
                          <a:effectLst/>
                          <a:latin typeface="+mn-lt"/>
                        </a:rPr>
                        <a:t>Sanayi suyu</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50000"/>
                        </a:lnSpc>
                        <a:spcBef>
                          <a:spcPts val="0"/>
                        </a:spcBef>
                        <a:spcAft>
                          <a:spcPts val="0"/>
                        </a:spcAft>
                      </a:pPr>
                      <a:r>
                        <a:rPr lang="es-ES" sz="2000">
                          <a:effectLst/>
                          <a:latin typeface="+mn-lt"/>
                        </a:rPr>
                        <a:t>Finansal</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Hesaplanmadı</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s-ES" sz="2000" dirty="0">
                          <a:effectLst/>
                          <a:latin typeface="+mn-lt"/>
                        </a:rPr>
                        <a:t>100%</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0527860"/>
                  </a:ext>
                </a:extLst>
              </a:tr>
              <a:tr h="329638">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n-lt"/>
                        </a:rPr>
                        <a:t>Çevresel</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s-ES" sz="2000">
                          <a:effectLst/>
                          <a:latin typeface="+mn-lt"/>
                        </a:rPr>
                        <a:t>77,7</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s-ES"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4983162"/>
                  </a:ext>
                </a:extLst>
              </a:tr>
              <a:tr h="329638">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n-lt"/>
                        </a:rPr>
                        <a:t>Kaynak</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820,6</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s-ES" sz="2000" dirty="0">
                          <a:effectLst/>
                          <a:latin typeface="+mn-lt"/>
                        </a:rPr>
                        <a:t> </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616062"/>
                  </a:ext>
                </a:extLst>
              </a:tr>
              <a:tr h="329638">
                <a:tc vMerge="1">
                  <a:txBody>
                    <a:bodyPr/>
                    <a:lstStyle/>
                    <a:p>
                      <a:endParaRPr lang="en-US"/>
                    </a:p>
                  </a:txBody>
                  <a:tcPr/>
                </a:tc>
                <a:tc>
                  <a:txBody>
                    <a:bodyPr/>
                    <a:lstStyle/>
                    <a:p>
                      <a:pPr marL="0" marR="0" algn="l">
                        <a:lnSpc>
                          <a:spcPct val="150000"/>
                        </a:lnSpc>
                        <a:spcBef>
                          <a:spcPts val="0"/>
                        </a:spcBef>
                        <a:spcAft>
                          <a:spcPts val="0"/>
                        </a:spcAft>
                      </a:pPr>
                      <a:r>
                        <a:rPr lang="es-ES" sz="2000">
                          <a:effectLst/>
                          <a:latin typeface="+mn-lt"/>
                        </a:rPr>
                        <a:t>Toplam</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Hesaplanmadı</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a:effectLst/>
                          <a:latin typeface="+mn-lt"/>
                        </a:rPr>
                        <a:t> </a:t>
                      </a:r>
                      <a:endParaRPr lang="en-US"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tr-TR" sz="2000" dirty="0">
                          <a:effectLst/>
                          <a:latin typeface="+mn-lt"/>
                        </a:rPr>
                        <a:t>Hesaplanmadı</a:t>
                      </a:r>
                      <a:endParaRPr lang="en-US"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1057990"/>
                  </a:ext>
                </a:extLst>
              </a:tr>
            </a:tbl>
          </a:graphicData>
        </a:graphic>
      </p:graphicFrame>
    </p:spTree>
    <p:extLst>
      <p:ext uri="{BB962C8B-B14F-4D97-AF65-F5344CB8AC3E}">
        <p14:creationId xmlns:p14="http://schemas.microsoft.com/office/powerpoint/2010/main" val="3134375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4"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3" name="TextBox 2">
            <a:extLst>
              <a:ext uri="{FF2B5EF4-FFF2-40B4-BE49-F238E27FC236}">
                <a16:creationId xmlns:a16="http://schemas.microsoft.com/office/drawing/2014/main" id="{5D0F9471-BC90-8D45-B362-831C264E2A50}"/>
              </a:ext>
            </a:extLst>
          </p:cNvPr>
          <p:cNvSpPr txBox="1"/>
          <p:nvPr/>
        </p:nvSpPr>
        <p:spPr>
          <a:xfrm>
            <a:off x="5242560" y="4175760"/>
            <a:ext cx="184731" cy="477054"/>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6E14D85A-34F2-A247-9EEB-2B0BAE8084E2}"/>
              </a:ext>
            </a:extLst>
          </p:cNvPr>
          <p:cNvSpPr txBox="1"/>
          <p:nvPr/>
        </p:nvSpPr>
        <p:spPr>
          <a:xfrm>
            <a:off x="3313043" y="3445565"/>
            <a:ext cx="184731" cy="477054"/>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66355B1E-2DA7-EA42-B6CA-6E48FD51C544}"/>
              </a:ext>
            </a:extLst>
          </p:cNvPr>
          <p:cNvSpPr txBox="1"/>
          <p:nvPr/>
        </p:nvSpPr>
        <p:spPr>
          <a:xfrm>
            <a:off x="4207956" y="3391704"/>
            <a:ext cx="4385688" cy="584775"/>
          </a:xfrm>
          <a:prstGeom prst="rect">
            <a:avLst/>
          </a:prstGeom>
          <a:noFill/>
        </p:spPr>
        <p:txBody>
          <a:bodyPr wrap="none" rtlCol="0">
            <a:spAutoFit/>
          </a:bodyPr>
          <a:lstStyle/>
          <a:p>
            <a:r>
              <a:rPr lang="en-US" sz="3200" i="1" dirty="0" err="1">
                <a:solidFill>
                  <a:srgbClr val="FF0000"/>
                </a:solidFill>
              </a:rPr>
              <a:t>Teşekkürler</a:t>
            </a:r>
            <a:r>
              <a:rPr lang="en-US" sz="3200" i="1" dirty="0">
                <a:solidFill>
                  <a:srgbClr val="FF0000"/>
                </a:solidFill>
              </a:rPr>
              <a:t> </a:t>
            </a:r>
            <a:r>
              <a:rPr lang="en-US" sz="3200" i="1" dirty="0" err="1">
                <a:solidFill>
                  <a:srgbClr val="FF0000"/>
                </a:solidFill>
              </a:rPr>
              <a:t>ve</a:t>
            </a:r>
            <a:r>
              <a:rPr lang="en-US" sz="3200" i="1" dirty="0">
                <a:solidFill>
                  <a:srgbClr val="FF0000"/>
                </a:solidFill>
              </a:rPr>
              <a:t> </a:t>
            </a:r>
            <a:r>
              <a:rPr lang="en-US" sz="3200" i="1" dirty="0" err="1">
                <a:solidFill>
                  <a:srgbClr val="FF0000"/>
                </a:solidFill>
              </a:rPr>
              <a:t>başarılar</a:t>
            </a:r>
            <a:r>
              <a:rPr lang="en-US" sz="3200" i="1" dirty="0">
                <a:solidFill>
                  <a:srgbClr val="FF0000"/>
                </a:solidFill>
              </a:rPr>
              <a:t>…</a:t>
            </a:r>
          </a:p>
        </p:txBody>
      </p:sp>
    </p:spTree>
    <p:extLst>
      <p:ext uri="{BB962C8B-B14F-4D97-AF65-F5344CB8AC3E}">
        <p14:creationId xmlns:p14="http://schemas.microsoft.com/office/powerpoint/2010/main" val="352764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897705" y="2064296"/>
            <a:ext cx="11161240" cy="7663636"/>
          </a:xfrm>
          <a:prstGeom prst="rect">
            <a:avLst/>
          </a:prstGeom>
          <a:noFill/>
        </p:spPr>
        <p:txBody>
          <a:bodyPr wrap="square" rtlCol="0">
            <a:spAutoFit/>
          </a:bodyPr>
          <a:lstStyle/>
          <a:p>
            <a:r>
              <a:rPr lang="en-US" sz="3200" b="1" u="sng" dirty="0" err="1"/>
              <a:t>Gayrısafi</a:t>
            </a:r>
            <a:r>
              <a:rPr lang="en-US" sz="3200" b="1" u="sng" dirty="0"/>
              <a:t> </a:t>
            </a:r>
            <a:r>
              <a:rPr lang="en-US" sz="3200" b="1" u="sng" dirty="0" err="1"/>
              <a:t>Yurtiçi</a:t>
            </a:r>
            <a:r>
              <a:rPr lang="en-US" sz="3200" b="1" u="sng" dirty="0"/>
              <a:t> </a:t>
            </a:r>
            <a:r>
              <a:rPr lang="en-US" sz="3200" b="1" u="sng" dirty="0" err="1"/>
              <a:t>Hasıla</a:t>
            </a:r>
            <a:r>
              <a:rPr lang="en-US" sz="3200" b="1" u="sng" dirty="0"/>
              <a:t> (GSYİH) : </a:t>
            </a:r>
            <a:r>
              <a:rPr lang="en-US" sz="3200" u="sng" dirty="0">
                <a:solidFill>
                  <a:srgbClr val="262626"/>
                </a:solidFill>
              </a:rPr>
              <a:t>B</a:t>
            </a:r>
            <a:r>
              <a:rPr lang="en-US" sz="3200" dirty="0">
                <a:solidFill>
                  <a:srgbClr val="262626"/>
                </a:solidFill>
              </a:rPr>
              <a:t>ir </a:t>
            </a:r>
            <a:r>
              <a:rPr lang="en-US" sz="3200" dirty="0" err="1">
                <a:solidFill>
                  <a:srgbClr val="262626"/>
                </a:solidFill>
              </a:rPr>
              <a:t>ülkede</a:t>
            </a:r>
            <a:r>
              <a:rPr lang="en-US" sz="3200" dirty="0">
                <a:solidFill>
                  <a:srgbClr val="262626"/>
                </a:solidFill>
              </a:rPr>
              <a:t> 1 </a:t>
            </a:r>
            <a:r>
              <a:rPr lang="en-US" sz="3200" dirty="0" err="1">
                <a:solidFill>
                  <a:srgbClr val="262626"/>
                </a:solidFill>
              </a:rPr>
              <a:t>yıl</a:t>
            </a:r>
            <a:r>
              <a:rPr lang="en-US" sz="3200" dirty="0">
                <a:solidFill>
                  <a:srgbClr val="262626"/>
                </a:solidFill>
              </a:rPr>
              <a:t> </a:t>
            </a:r>
            <a:r>
              <a:rPr lang="en-US" sz="3200" dirty="0" err="1">
                <a:solidFill>
                  <a:srgbClr val="262626"/>
                </a:solidFill>
              </a:rPr>
              <a:t>içinde</a:t>
            </a:r>
            <a:r>
              <a:rPr lang="en-US" sz="3200" dirty="0">
                <a:solidFill>
                  <a:srgbClr val="262626"/>
                </a:solidFill>
              </a:rPr>
              <a:t> </a:t>
            </a:r>
            <a:r>
              <a:rPr lang="en-US" sz="3200" dirty="0" err="1">
                <a:solidFill>
                  <a:srgbClr val="262626"/>
                </a:solidFill>
              </a:rPr>
              <a:t>üretilen</a:t>
            </a:r>
            <a:r>
              <a:rPr lang="en-US" sz="3200" dirty="0">
                <a:solidFill>
                  <a:srgbClr val="262626"/>
                </a:solidFill>
              </a:rPr>
              <a:t> mal </a:t>
            </a:r>
            <a:r>
              <a:rPr lang="en-US" sz="3200" dirty="0" err="1">
                <a:solidFill>
                  <a:srgbClr val="262626"/>
                </a:solidFill>
              </a:rPr>
              <a:t>ve</a:t>
            </a:r>
            <a:r>
              <a:rPr lang="en-US" sz="3200" dirty="0">
                <a:solidFill>
                  <a:srgbClr val="262626"/>
                </a:solidFill>
              </a:rPr>
              <a:t> </a:t>
            </a:r>
            <a:r>
              <a:rPr lang="en-US" sz="3200" dirty="0" err="1">
                <a:solidFill>
                  <a:srgbClr val="262626"/>
                </a:solidFill>
              </a:rPr>
              <a:t>hizmetlerin</a:t>
            </a:r>
            <a:r>
              <a:rPr lang="en-US" sz="3200" dirty="0">
                <a:solidFill>
                  <a:srgbClr val="262626"/>
                </a:solidFill>
              </a:rPr>
              <a:t> </a:t>
            </a:r>
            <a:r>
              <a:rPr lang="en-US" sz="3200" dirty="0" err="1">
                <a:solidFill>
                  <a:srgbClr val="262626"/>
                </a:solidFill>
              </a:rPr>
              <a:t>cari</a:t>
            </a:r>
            <a:r>
              <a:rPr lang="en-US" sz="3200" dirty="0">
                <a:solidFill>
                  <a:srgbClr val="262626"/>
                </a:solidFill>
              </a:rPr>
              <a:t> </a:t>
            </a:r>
            <a:r>
              <a:rPr lang="en-US" sz="3200" dirty="0" err="1">
                <a:solidFill>
                  <a:srgbClr val="262626"/>
                </a:solidFill>
              </a:rPr>
              <a:t>fiyatlar</a:t>
            </a:r>
            <a:r>
              <a:rPr lang="en-US" sz="3200" dirty="0">
                <a:solidFill>
                  <a:srgbClr val="262626"/>
                </a:solidFill>
              </a:rPr>
              <a:t> </a:t>
            </a:r>
            <a:r>
              <a:rPr lang="en-US" sz="3200" dirty="0" err="1">
                <a:solidFill>
                  <a:srgbClr val="262626"/>
                </a:solidFill>
              </a:rPr>
              <a:t>üzerinden</a:t>
            </a:r>
            <a:r>
              <a:rPr lang="en-US" sz="3200" dirty="0">
                <a:solidFill>
                  <a:srgbClr val="262626"/>
                </a:solidFill>
              </a:rPr>
              <a:t> </a:t>
            </a:r>
            <a:r>
              <a:rPr lang="en-US" sz="3200" dirty="0" err="1">
                <a:solidFill>
                  <a:srgbClr val="262626"/>
                </a:solidFill>
              </a:rPr>
              <a:t>parasal</a:t>
            </a:r>
            <a:r>
              <a:rPr lang="en-US" sz="3200" dirty="0">
                <a:solidFill>
                  <a:srgbClr val="262626"/>
                </a:solidFill>
              </a:rPr>
              <a:t> </a:t>
            </a:r>
            <a:r>
              <a:rPr lang="en-US" sz="3200" dirty="0" err="1">
                <a:solidFill>
                  <a:srgbClr val="262626"/>
                </a:solidFill>
              </a:rPr>
              <a:t>değerlerinin</a:t>
            </a:r>
            <a:r>
              <a:rPr lang="en-US" sz="3200" dirty="0">
                <a:solidFill>
                  <a:srgbClr val="262626"/>
                </a:solidFill>
              </a:rPr>
              <a:t> </a:t>
            </a:r>
            <a:r>
              <a:rPr lang="en-US" sz="3200" dirty="0" err="1">
                <a:solidFill>
                  <a:srgbClr val="262626"/>
                </a:solidFill>
              </a:rPr>
              <a:t>toplamıdır</a:t>
            </a:r>
            <a:r>
              <a:rPr lang="en-US" sz="3200" dirty="0">
                <a:solidFill>
                  <a:srgbClr val="262626"/>
                </a:solidFill>
              </a:rPr>
              <a:t>.</a:t>
            </a:r>
            <a:endParaRPr lang="en-US" sz="3200" b="1" u="sng" dirty="0"/>
          </a:p>
          <a:p>
            <a:endParaRPr lang="en-US" sz="3200" b="1" u="sng" dirty="0"/>
          </a:p>
          <a:p>
            <a:r>
              <a:rPr lang="en-US" sz="3200" u="sng" dirty="0"/>
              <a:t>GSYİH Dahil </a:t>
            </a:r>
            <a:r>
              <a:rPr lang="en-US" sz="3200" u="sng" dirty="0" err="1"/>
              <a:t>Edilen</a:t>
            </a:r>
            <a:r>
              <a:rPr lang="en-US" sz="3200" u="sng" dirty="0"/>
              <a:t> </a:t>
            </a:r>
            <a:r>
              <a:rPr lang="en-US" sz="3200" u="sng" dirty="0" err="1"/>
              <a:t>Unsurlar</a:t>
            </a:r>
            <a:endParaRPr lang="en-US" sz="3200" u="sng" dirty="0"/>
          </a:p>
          <a:p>
            <a:pPr marL="457200" indent="-457200">
              <a:buFont typeface="Arial" panose="020B0604020202020204" pitchFamily="34" charset="0"/>
              <a:buChar char="•"/>
            </a:pPr>
            <a:r>
              <a:rPr lang="en-US" sz="3000" dirty="0" err="1"/>
              <a:t>Nihai</a:t>
            </a:r>
            <a:r>
              <a:rPr lang="en-US" sz="3000" dirty="0"/>
              <a:t> mal </a:t>
            </a:r>
            <a:r>
              <a:rPr lang="en-US" sz="3000" dirty="0" err="1"/>
              <a:t>ve</a:t>
            </a:r>
            <a:r>
              <a:rPr lang="en-US" sz="3000" dirty="0"/>
              <a:t> </a:t>
            </a:r>
            <a:r>
              <a:rPr lang="en-US" sz="3000" dirty="0" err="1"/>
              <a:t>hizmetler</a:t>
            </a:r>
            <a:r>
              <a:rPr lang="en-US" sz="3000" dirty="0"/>
              <a:t> </a:t>
            </a:r>
            <a:r>
              <a:rPr lang="en-US" sz="3000" dirty="0" err="1"/>
              <a:t>dikkate</a:t>
            </a:r>
            <a:r>
              <a:rPr lang="en-US" sz="3000" dirty="0"/>
              <a:t> </a:t>
            </a:r>
            <a:r>
              <a:rPr lang="en-US" sz="3000" dirty="0" err="1"/>
              <a:t>alınır</a:t>
            </a:r>
            <a:r>
              <a:rPr lang="en-US" sz="3000" dirty="0"/>
              <a:t>.</a:t>
            </a:r>
          </a:p>
          <a:p>
            <a:pPr marL="457200" indent="-457200">
              <a:buFont typeface="Arial" panose="020B0604020202020204" pitchFamily="34" charset="0"/>
              <a:buChar char="•"/>
            </a:pPr>
            <a:r>
              <a:rPr lang="en-US" sz="3000" dirty="0" err="1"/>
              <a:t>Hesaplanan</a:t>
            </a:r>
            <a:r>
              <a:rPr lang="en-US" sz="3000" dirty="0"/>
              <a:t> mal </a:t>
            </a:r>
            <a:r>
              <a:rPr lang="en-US" sz="3000" dirty="0" err="1"/>
              <a:t>ve</a:t>
            </a:r>
            <a:r>
              <a:rPr lang="en-US" sz="3000" dirty="0"/>
              <a:t> </a:t>
            </a:r>
            <a:r>
              <a:rPr lang="en-US" sz="3000" dirty="0" err="1"/>
              <a:t>hizmetler</a:t>
            </a:r>
            <a:r>
              <a:rPr lang="en-US" sz="3000" dirty="0"/>
              <a:t> o </a:t>
            </a:r>
            <a:r>
              <a:rPr lang="en-US" sz="3000" dirty="0" err="1"/>
              <a:t>yıl</a:t>
            </a:r>
            <a:r>
              <a:rPr lang="en-US" sz="3000" dirty="0"/>
              <a:t> </a:t>
            </a:r>
            <a:r>
              <a:rPr lang="en-US" sz="3000" dirty="0" err="1"/>
              <a:t>içerisinde</a:t>
            </a:r>
            <a:r>
              <a:rPr lang="en-US" sz="3000" dirty="0"/>
              <a:t> </a:t>
            </a:r>
            <a:r>
              <a:rPr lang="en-US" sz="3000" dirty="0" err="1"/>
              <a:t>üretilmiş</a:t>
            </a:r>
            <a:r>
              <a:rPr lang="en-US" sz="3000" dirty="0"/>
              <a:t> </a:t>
            </a:r>
            <a:r>
              <a:rPr lang="en-US" sz="3000" dirty="0" err="1"/>
              <a:t>olmalıdır</a:t>
            </a:r>
            <a:r>
              <a:rPr lang="en-US" sz="3000" dirty="0"/>
              <a:t>.</a:t>
            </a:r>
          </a:p>
          <a:p>
            <a:pPr marL="457200" indent="-457200">
              <a:spcAft>
                <a:spcPts val="600"/>
              </a:spcAft>
              <a:buFont typeface="Arial" panose="020B0604020202020204" pitchFamily="34" charset="0"/>
              <a:buChar char="•"/>
            </a:pPr>
            <a:r>
              <a:rPr lang="en-US" sz="3000" dirty="0" err="1"/>
              <a:t>Üretilen</a:t>
            </a:r>
            <a:r>
              <a:rPr lang="en-US" sz="3000" dirty="0"/>
              <a:t> mal </a:t>
            </a:r>
            <a:r>
              <a:rPr lang="en-US" sz="3000" dirty="0" err="1"/>
              <a:t>ve</a:t>
            </a:r>
            <a:r>
              <a:rPr lang="en-US" sz="3000" dirty="0"/>
              <a:t> </a:t>
            </a:r>
            <a:r>
              <a:rPr lang="en-US" sz="3000" dirty="0" err="1"/>
              <a:t>hizmetler</a:t>
            </a:r>
            <a:r>
              <a:rPr lang="en-US" sz="3000" dirty="0"/>
              <a:t> </a:t>
            </a:r>
            <a:r>
              <a:rPr lang="en-US" sz="3000" dirty="0" err="1"/>
              <a:t>piyasada</a:t>
            </a:r>
            <a:r>
              <a:rPr lang="en-US" sz="3000" dirty="0"/>
              <a:t> </a:t>
            </a:r>
            <a:r>
              <a:rPr lang="en-US" sz="3000" dirty="0" err="1"/>
              <a:t>alış</a:t>
            </a:r>
            <a:r>
              <a:rPr lang="en-US" sz="3000" dirty="0"/>
              <a:t> </a:t>
            </a:r>
            <a:r>
              <a:rPr lang="en-US" sz="3000" dirty="0" err="1"/>
              <a:t>satışa</a:t>
            </a:r>
            <a:r>
              <a:rPr lang="en-US" sz="3000" dirty="0"/>
              <a:t> </a:t>
            </a:r>
            <a:r>
              <a:rPr lang="en-US" sz="3000" dirty="0" err="1"/>
              <a:t>konu</a:t>
            </a:r>
            <a:r>
              <a:rPr lang="en-US" sz="3000" dirty="0"/>
              <a:t> </a:t>
            </a:r>
            <a:r>
              <a:rPr lang="en-US" sz="3000" dirty="0" err="1"/>
              <a:t>olmalıdır</a:t>
            </a:r>
            <a:r>
              <a:rPr lang="en-US" sz="3000" dirty="0"/>
              <a:t>.</a:t>
            </a:r>
          </a:p>
          <a:p>
            <a:r>
              <a:rPr lang="en-US" sz="3200" u="sng" dirty="0"/>
              <a:t>GSYİH Dahil </a:t>
            </a:r>
            <a:r>
              <a:rPr lang="en-US" sz="3200" u="sng" dirty="0" err="1"/>
              <a:t>Edilmeyen</a:t>
            </a:r>
            <a:r>
              <a:rPr lang="en-US" sz="3200" u="sng" dirty="0"/>
              <a:t> </a:t>
            </a:r>
            <a:r>
              <a:rPr lang="en-US" sz="3200" u="sng" dirty="0" err="1"/>
              <a:t>Unsurlar</a:t>
            </a:r>
            <a:endParaRPr lang="en-US" sz="3200" u="sng" dirty="0"/>
          </a:p>
          <a:p>
            <a:pPr marL="457200" indent="-457200">
              <a:buFont typeface="Arial" panose="020B0604020202020204" pitchFamily="34" charset="0"/>
              <a:buChar char="•"/>
            </a:pPr>
            <a:r>
              <a:rPr lang="en-US" sz="3000" dirty="0"/>
              <a:t>Ara mal, </a:t>
            </a:r>
            <a:r>
              <a:rPr lang="en-US" sz="3000" dirty="0" err="1"/>
              <a:t>yarı</a:t>
            </a:r>
            <a:r>
              <a:rPr lang="en-US" sz="3000" dirty="0"/>
              <a:t> </a:t>
            </a:r>
            <a:r>
              <a:rPr lang="en-US" sz="3000" dirty="0" err="1"/>
              <a:t>mamül</a:t>
            </a:r>
            <a:r>
              <a:rPr lang="en-US" sz="3000" dirty="0"/>
              <a:t>, ham </a:t>
            </a:r>
            <a:r>
              <a:rPr lang="en-US" sz="3000" dirty="0" err="1"/>
              <a:t>maddeler</a:t>
            </a:r>
            <a:r>
              <a:rPr lang="en-US" sz="3000" dirty="0"/>
              <a:t> </a:t>
            </a:r>
            <a:r>
              <a:rPr lang="en-US" sz="3000" dirty="0" err="1"/>
              <a:t>dahil</a:t>
            </a:r>
            <a:r>
              <a:rPr lang="en-US" sz="3000" dirty="0"/>
              <a:t> </a:t>
            </a:r>
            <a:r>
              <a:rPr lang="en-US" sz="3000" dirty="0" err="1"/>
              <a:t>edilmezler</a:t>
            </a:r>
            <a:r>
              <a:rPr lang="en-US" sz="3000" dirty="0"/>
              <a:t>.</a:t>
            </a:r>
          </a:p>
          <a:p>
            <a:pPr marL="457200" indent="-457200">
              <a:buFont typeface="Arial" panose="020B0604020202020204" pitchFamily="34" charset="0"/>
              <a:buChar char="•"/>
            </a:pPr>
            <a:r>
              <a:rPr lang="en-US" sz="3000" dirty="0" err="1"/>
              <a:t>İkinci</a:t>
            </a:r>
            <a:r>
              <a:rPr lang="en-US" sz="3000" dirty="0"/>
              <a:t> el </a:t>
            </a:r>
            <a:r>
              <a:rPr lang="en-US" sz="3000" dirty="0" err="1"/>
              <a:t>mallar</a:t>
            </a:r>
            <a:r>
              <a:rPr lang="en-US" sz="3000" dirty="0"/>
              <a:t>. O </a:t>
            </a:r>
            <a:r>
              <a:rPr lang="en-US" sz="3000" dirty="0" err="1"/>
              <a:t>yılın</a:t>
            </a:r>
            <a:r>
              <a:rPr lang="en-US" sz="3000" dirty="0"/>
              <a:t> GSYİH </a:t>
            </a:r>
            <a:r>
              <a:rPr lang="en-US" sz="3000" dirty="0" err="1"/>
              <a:t>dahil</a:t>
            </a:r>
            <a:r>
              <a:rPr lang="en-US" sz="3000" dirty="0"/>
              <a:t> </a:t>
            </a:r>
            <a:r>
              <a:rPr lang="en-US" sz="3000" dirty="0" err="1"/>
              <a:t>edilmezler</a:t>
            </a:r>
            <a:r>
              <a:rPr lang="en-US" sz="3000" dirty="0"/>
              <a:t>.</a:t>
            </a:r>
          </a:p>
          <a:p>
            <a:pPr marL="457200" indent="-457200">
              <a:buFont typeface="Arial" panose="020B0604020202020204" pitchFamily="34" charset="0"/>
              <a:buChar char="•"/>
            </a:pPr>
            <a:r>
              <a:rPr lang="en-US" sz="3000" dirty="0" err="1"/>
              <a:t>Tahvil</a:t>
            </a:r>
            <a:r>
              <a:rPr lang="en-US" sz="3000" dirty="0"/>
              <a:t>, </a:t>
            </a:r>
            <a:r>
              <a:rPr lang="en-US" sz="3000" dirty="0" err="1"/>
              <a:t>senet</a:t>
            </a:r>
            <a:r>
              <a:rPr lang="en-US" sz="3000" dirty="0"/>
              <a:t>, bono</a:t>
            </a:r>
          </a:p>
          <a:p>
            <a:pPr marL="457200" indent="-457200">
              <a:buFont typeface="Arial" panose="020B0604020202020204" pitchFamily="34" charset="0"/>
              <a:buChar char="•"/>
            </a:pPr>
            <a:r>
              <a:rPr lang="en-US" sz="3000" dirty="0" err="1"/>
              <a:t>Ev</a:t>
            </a:r>
            <a:r>
              <a:rPr lang="en-US" sz="3000" dirty="0"/>
              <a:t> </a:t>
            </a:r>
            <a:r>
              <a:rPr lang="en-US" sz="3000" dirty="0" err="1"/>
              <a:t>kadınlarının</a:t>
            </a:r>
            <a:r>
              <a:rPr lang="en-US" sz="3000" dirty="0"/>
              <a:t> </a:t>
            </a:r>
            <a:r>
              <a:rPr lang="en-US" sz="3000" dirty="0" err="1"/>
              <a:t>yaptığı</a:t>
            </a:r>
            <a:r>
              <a:rPr lang="en-US" sz="3000" dirty="0"/>
              <a:t> </a:t>
            </a:r>
            <a:r>
              <a:rPr lang="en-US" sz="3000" dirty="0" err="1"/>
              <a:t>işler</a:t>
            </a:r>
            <a:endParaRPr lang="en-US" sz="3000" dirty="0"/>
          </a:p>
          <a:p>
            <a:pPr marL="457200" indent="-457200">
              <a:buFont typeface="Arial" panose="020B0604020202020204" pitchFamily="34" charset="0"/>
              <a:buChar char="•"/>
            </a:pPr>
            <a:r>
              <a:rPr lang="en-US" sz="3000" dirty="0"/>
              <a:t>Transfer </a:t>
            </a:r>
            <a:r>
              <a:rPr lang="en-US" sz="3000" dirty="0" err="1"/>
              <a:t>ve</a:t>
            </a:r>
            <a:r>
              <a:rPr lang="en-US" sz="3000" dirty="0"/>
              <a:t> </a:t>
            </a:r>
            <a:r>
              <a:rPr lang="en-US" sz="3000" dirty="0" err="1"/>
              <a:t>faiz</a:t>
            </a:r>
            <a:r>
              <a:rPr lang="en-US" sz="3000" dirty="0"/>
              <a:t> </a:t>
            </a:r>
            <a:r>
              <a:rPr lang="en-US" sz="3000" dirty="0" err="1"/>
              <a:t>ödemeleri</a:t>
            </a:r>
            <a:endParaRPr lang="en-US" sz="3000" dirty="0"/>
          </a:p>
          <a:p>
            <a:pPr marL="457200" indent="-457200">
              <a:buFont typeface="Arial" panose="020B0604020202020204" pitchFamily="34" charset="0"/>
              <a:buChar char="•"/>
            </a:pPr>
            <a:r>
              <a:rPr lang="en-US" sz="3000" dirty="0" err="1"/>
              <a:t>Kayıt</a:t>
            </a:r>
            <a:r>
              <a:rPr lang="en-US" sz="3000" dirty="0"/>
              <a:t> </a:t>
            </a:r>
            <a:r>
              <a:rPr lang="en-US" sz="3000" dirty="0" err="1"/>
              <a:t>dışı</a:t>
            </a:r>
            <a:r>
              <a:rPr lang="en-US" sz="3000" dirty="0"/>
              <a:t> </a:t>
            </a:r>
            <a:r>
              <a:rPr lang="en-US" sz="3000" dirty="0" err="1"/>
              <a:t>ekonomi</a:t>
            </a:r>
            <a:endParaRPr lang="en-US" sz="3000" b="1" u="sng" dirty="0"/>
          </a:p>
          <a:p>
            <a:endParaRPr lang="en-US" dirty="0"/>
          </a:p>
        </p:txBody>
      </p:sp>
    </p:spTree>
    <p:extLst>
      <p:ext uri="{BB962C8B-B14F-4D97-AF65-F5344CB8AC3E}">
        <p14:creationId xmlns:p14="http://schemas.microsoft.com/office/powerpoint/2010/main" val="173176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68152" y="1920280"/>
            <a:ext cx="11490793" cy="6878806"/>
          </a:xfrm>
          <a:prstGeom prst="rect">
            <a:avLst/>
          </a:prstGeom>
          <a:noFill/>
        </p:spPr>
        <p:txBody>
          <a:bodyPr wrap="square" rtlCol="0">
            <a:spAutoFit/>
          </a:bodyPr>
          <a:lstStyle/>
          <a:p>
            <a:r>
              <a:rPr lang="en-US" sz="3200" b="1" dirty="0" err="1"/>
              <a:t>GSYİH’nın</a:t>
            </a:r>
            <a:r>
              <a:rPr lang="en-US" sz="3200" b="1" dirty="0"/>
              <a:t> </a:t>
            </a:r>
            <a:r>
              <a:rPr lang="en-US" sz="3200" b="1" dirty="0" err="1"/>
              <a:t>Hesaplanması</a:t>
            </a:r>
            <a:endParaRPr lang="en-US" sz="3200" dirty="0"/>
          </a:p>
          <a:p>
            <a:endParaRPr lang="en-US" sz="3200" b="1" dirty="0"/>
          </a:p>
          <a:p>
            <a:r>
              <a:rPr lang="en-US" sz="3200" i="1" u="sng" dirty="0" err="1"/>
              <a:t>Harcama</a:t>
            </a:r>
            <a:r>
              <a:rPr lang="en-US" sz="3200" i="1" u="sng" dirty="0"/>
              <a:t> </a:t>
            </a:r>
            <a:r>
              <a:rPr lang="en-US" sz="3200" i="1" u="sng" dirty="0" err="1"/>
              <a:t>Yönünden</a:t>
            </a:r>
            <a:endParaRPr lang="en-US" sz="3200" i="1" u="sng" dirty="0"/>
          </a:p>
          <a:p>
            <a:endParaRPr lang="en-US" dirty="0"/>
          </a:p>
          <a:p>
            <a:pPr algn="ctr"/>
            <a:r>
              <a:rPr lang="en-US" sz="3400" dirty="0"/>
              <a:t>GSYİH= C + I+ G+ (X-M)</a:t>
            </a:r>
          </a:p>
          <a:p>
            <a:pPr algn="ctr"/>
            <a:endParaRPr lang="en-US" sz="3400" dirty="0"/>
          </a:p>
          <a:p>
            <a:r>
              <a:rPr lang="en-US" sz="2800" b="1" dirty="0"/>
              <a:t>C  : </a:t>
            </a:r>
            <a:r>
              <a:rPr lang="en-US" sz="2800" b="1" dirty="0" err="1"/>
              <a:t>Tüketim</a:t>
            </a:r>
            <a:r>
              <a:rPr lang="en-US" sz="2800" b="1" dirty="0"/>
              <a:t> </a:t>
            </a:r>
            <a:r>
              <a:rPr lang="en-US" sz="2800" b="1" dirty="0" err="1"/>
              <a:t>harca</a:t>
            </a:r>
            <a:r>
              <a:rPr lang="en-US" sz="2800" dirty="0" err="1"/>
              <a:t>maları</a:t>
            </a:r>
            <a:r>
              <a:rPr lang="en-US" sz="2800" dirty="0"/>
              <a:t> - Mal </a:t>
            </a:r>
            <a:r>
              <a:rPr lang="en-US" sz="2800" dirty="0" err="1"/>
              <a:t>ve</a:t>
            </a:r>
            <a:r>
              <a:rPr lang="en-US" sz="2800" dirty="0"/>
              <a:t> </a:t>
            </a:r>
            <a:r>
              <a:rPr lang="en-US" sz="2800" dirty="0" err="1"/>
              <a:t>hizmetlere</a:t>
            </a:r>
            <a:r>
              <a:rPr lang="en-US" sz="2800" dirty="0"/>
              <a:t> </a:t>
            </a:r>
            <a:r>
              <a:rPr lang="en-US" sz="2800" dirty="0" err="1"/>
              <a:t>yapılan</a:t>
            </a:r>
            <a:r>
              <a:rPr lang="en-US" sz="2800" dirty="0"/>
              <a:t> </a:t>
            </a:r>
            <a:r>
              <a:rPr lang="en-US" sz="2800" dirty="0" err="1"/>
              <a:t>harcamalardır</a:t>
            </a:r>
            <a:r>
              <a:rPr lang="en-US" sz="2800" dirty="0"/>
              <a:t>. </a:t>
            </a:r>
          </a:p>
          <a:p>
            <a:r>
              <a:rPr lang="en-US" sz="2800" b="1" dirty="0"/>
              <a:t>I : </a:t>
            </a:r>
            <a:r>
              <a:rPr lang="en-US" sz="2800" b="1" dirty="0" err="1"/>
              <a:t>Yatırım</a:t>
            </a:r>
            <a:r>
              <a:rPr lang="en-US" sz="2800" b="1" dirty="0"/>
              <a:t> </a:t>
            </a:r>
            <a:r>
              <a:rPr lang="en-US" sz="2800" b="1" dirty="0" err="1"/>
              <a:t>harcamaları</a:t>
            </a:r>
            <a:r>
              <a:rPr lang="en-US" sz="2800" b="1" dirty="0"/>
              <a:t> </a:t>
            </a:r>
            <a:r>
              <a:rPr lang="en-US" sz="2800" dirty="0"/>
              <a:t>-  </a:t>
            </a:r>
            <a:r>
              <a:rPr lang="en-US" sz="2800" dirty="0" err="1"/>
              <a:t>Firmaların</a:t>
            </a:r>
            <a:r>
              <a:rPr lang="en-US" sz="2800" dirty="0"/>
              <a:t> </a:t>
            </a:r>
            <a:r>
              <a:rPr lang="en-US" sz="2800" dirty="0" err="1"/>
              <a:t>sabit</a:t>
            </a:r>
            <a:r>
              <a:rPr lang="en-US" sz="2800" dirty="0"/>
              <a:t> </a:t>
            </a:r>
            <a:r>
              <a:rPr lang="en-US" sz="2800" dirty="0" err="1"/>
              <a:t>varlıklarına</a:t>
            </a:r>
            <a:r>
              <a:rPr lang="en-US" sz="2800" dirty="0"/>
              <a:t> </a:t>
            </a:r>
            <a:r>
              <a:rPr lang="en-US" sz="2800" dirty="0" err="1"/>
              <a:t>yaptığı</a:t>
            </a:r>
            <a:r>
              <a:rPr lang="en-US" sz="2800" dirty="0"/>
              <a:t> </a:t>
            </a:r>
            <a:r>
              <a:rPr lang="en-US" sz="2800" dirty="0" err="1"/>
              <a:t>ilavelerle</a:t>
            </a:r>
            <a:r>
              <a:rPr lang="en-US" sz="2800" dirty="0"/>
              <a:t> </a:t>
            </a:r>
            <a:r>
              <a:rPr lang="en-US" sz="2800" dirty="0" err="1"/>
              <a:t>stoklara</a:t>
            </a:r>
            <a:r>
              <a:rPr lang="en-US" sz="2800" dirty="0"/>
              <a:t> </a:t>
            </a:r>
            <a:r>
              <a:rPr lang="en-US" sz="2800" dirty="0" err="1"/>
              <a:t>yaptığı</a:t>
            </a:r>
            <a:r>
              <a:rPr lang="en-US" sz="2800" dirty="0"/>
              <a:t> </a:t>
            </a:r>
            <a:r>
              <a:rPr lang="en-US" sz="2800" dirty="0" err="1"/>
              <a:t>ilaveler</a:t>
            </a:r>
            <a:r>
              <a:rPr lang="en-US" sz="2800" dirty="0"/>
              <a:t> </a:t>
            </a:r>
            <a:r>
              <a:rPr lang="en-US" sz="2800" dirty="0" err="1"/>
              <a:t>ve</a:t>
            </a:r>
            <a:r>
              <a:rPr lang="en-US" sz="2800" dirty="0"/>
              <a:t> </a:t>
            </a:r>
            <a:r>
              <a:rPr lang="en-US" sz="2800" dirty="0" err="1"/>
              <a:t>tüketicilerin</a:t>
            </a:r>
            <a:r>
              <a:rPr lang="en-US" sz="2800" dirty="0"/>
              <a:t> </a:t>
            </a:r>
            <a:r>
              <a:rPr lang="en-US" sz="2800" dirty="0" err="1"/>
              <a:t>yeni</a:t>
            </a:r>
            <a:r>
              <a:rPr lang="en-US" sz="2800" dirty="0"/>
              <a:t> </a:t>
            </a:r>
            <a:r>
              <a:rPr lang="en-US" sz="2800" dirty="0" err="1"/>
              <a:t>konut</a:t>
            </a:r>
            <a:r>
              <a:rPr lang="en-US" sz="2800" dirty="0"/>
              <a:t> </a:t>
            </a:r>
            <a:r>
              <a:rPr lang="en-US" sz="2800" dirty="0" err="1"/>
              <a:t>alımı</a:t>
            </a:r>
            <a:r>
              <a:rPr lang="en-US" sz="2800" dirty="0"/>
              <a:t> </a:t>
            </a:r>
            <a:r>
              <a:rPr lang="en-US" sz="2800" dirty="0" err="1"/>
              <a:t>için</a:t>
            </a:r>
            <a:r>
              <a:rPr lang="en-US" sz="2800" dirty="0"/>
              <a:t> </a:t>
            </a:r>
            <a:r>
              <a:rPr lang="en-US" sz="2800" dirty="0" err="1"/>
              <a:t>yaptığı</a:t>
            </a:r>
            <a:r>
              <a:rPr lang="en-US" sz="2800" dirty="0"/>
              <a:t> </a:t>
            </a:r>
            <a:r>
              <a:rPr lang="en-US" sz="2800" dirty="0" err="1"/>
              <a:t>harcamalar</a:t>
            </a:r>
            <a:r>
              <a:rPr lang="en-US" sz="2800" dirty="0"/>
              <a:t> </a:t>
            </a:r>
          </a:p>
          <a:p>
            <a:r>
              <a:rPr lang="en-US" sz="2800" b="1" dirty="0"/>
              <a:t>G : </a:t>
            </a:r>
            <a:r>
              <a:rPr lang="en-US" sz="2800" b="1" dirty="0" err="1"/>
              <a:t>Kamu</a:t>
            </a:r>
            <a:r>
              <a:rPr lang="en-US" sz="2800" b="1" dirty="0"/>
              <a:t> </a:t>
            </a:r>
            <a:r>
              <a:rPr lang="en-US" sz="2800" b="1" dirty="0" err="1"/>
              <a:t>Harcamaları</a:t>
            </a:r>
            <a:r>
              <a:rPr lang="en-US" sz="2800" b="1" dirty="0"/>
              <a:t> </a:t>
            </a:r>
            <a:r>
              <a:rPr lang="en-US" sz="2800" dirty="0"/>
              <a:t>- </a:t>
            </a:r>
            <a:r>
              <a:rPr lang="en-US" sz="2800" dirty="0" err="1"/>
              <a:t>Devletin</a:t>
            </a:r>
            <a:r>
              <a:rPr lang="en-US" sz="2800" dirty="0"/>
              <a:t> mal </a:t>
            </a:r>
            <a:r>
              <a:rPr lang="en-US" sz="2800" dirty="0" err="1"/>
              <a:t>ve</a:t>
            </a:r>
            <a:r>
              <a:rPr lang="en-US" sz="2800" dirty="0"/>
              <a:t> </a:t>
            </a:r>
            <a:r>
              <a:rPr lang="en-US" sz="2800" dirty="0" err="1"/>
              <a:t>hizmet</a:t>
            </a:r>
            <a:r>
              <a:rPr lang="en-US" sz="2800" dirty="0"/>
              <a:t> </a:t>
            </a:r>
            <a:r>
              <a:rPr lang="en-US" sz="2800" dirty="0" err="1"/>
              <a:t>üretimini</a:t>
            </a:r>
            <a:r>
              <a:rPr lang="en-US" sz="2800" dirty="0"/>
              <a:t> </a:t>
            </a:r>
            <a:r>
              <a:rPr lang="en-US" sz="2800" dirty="0" err="1"/>
              <a:t>gerçekleştirebilmek</a:t>
            </a:r>
            <a:r>
              <a:rPr lang="en-US" sz="2800" dirty="0"/>
              <a:t> </a:t>
            </a:r>
            <a:r>
              <a:rPr lang="en-US" sz="2800" dirty="0" err="1"/>
              <a:t>için</a:t>
            </a:r>
            <a:r>
              <a:rPr lang="en-US" sz="2800" dirty="0"/>
              <a:t> </a:t>
            </a:r>
            <a:r>
              <a:rPr lang="en-US" sz="2800" dirty="0" err="1"/>
              <a:t>yaptığı</a:t>
            </a:r>
            <a:r>
              <a:rPr lang="en-US" sz="2800" dirty="0"/>
              <a:t> </a:t>
            </a:r>
            <a:r>
              <a:rPr lang="en-US" sz="2800" dirty="0" err="1"/>
              <a:t>harcamalar</a:t>
            </a:r>
            <a:r>
              <a:rPr lang="en-US" sz="2800" dirty="0"/>
              <a:t> . </a:t>
            </a:r>
            <a:r>
              <a:rPr lang="en-US" sz="2800" dirty="0" err="1"/>
              <a:t>Devletin</a:t>
            </a:r>
            <a:r>
              <a:rPr lang="en-US" sz="2800" dirty="0"/>
              <a:t> </a:t>
            </a:r>
            <a:r>
              <a:rPr lang="en-US" sz="2800" dirty="0" err="1"/>
              <a:t>yaptığı</a:t>
            </a:r>
            <a:r>
              <a:rPr lang="en-US" sz="2800" dirty="0"/>
              <a:t> </a:t>
            </a:r>
            <a:r>
              <a:rPr lang="en-US" sz="2800" dirty="0" err="1"/>
              <a:t>karşılıksız</a:t>
            </a:r>
            <a:r>
              <a:rPr lang="en-US" sz="2800" dirty="0"/>
              <a:t> </a:t>
            </a:r>
            <a:r>
              <a:rPr lang="en-US" sz="2800" dirty="0" err="1"/>
              <a:t>ödemeler</a:t>
            </a:r>
            <a:r>
              <a:rPr lang="en-US" sz="2800" dirty="0"/>
              <a:t> (transfer </a:t>
            </a:r>
            <a:r>
              <a:rPr lang="en-US" sz="2800" dirty="0" err="1"/>
              <a:t>ve</a:t>
            </a:r>
            <a:r>
              <a:rPr lang="en-US" sz="2800" dirty="0"/>
              <a:t> </a:t>
            </a:r>
            <a:r>
              <a:rPr lang="en-US" sz="2800" dirty="0" err="1"/>
              <a:t>faiz</a:t>
            </a:r>
            <a:r>
              <a:rPr lang="en-US" sz="2800" dirty="0"/>
              <a:t> </a:t>
            </a:r>
            <a:r>
              <a:rPr lang="en-US" sz="2800" dirty="0" err="1"/>
              <a:t>ödemeleri</a:t>
            </a:r>
            <a:r>
              <a:rPr lang="en-US" sz="2800" dirty="0"/>
              <a:t>) </a:t>
            </a:r>
            <a:r>
              <a:rPr lang="en-US" sz="2800" dirty="0" err="1"/>
              <a:t>kamu</a:t>
            </a:r>
            <a:r>
              <a:rPr lang="en-US" sz="2800" dirty="0"/>
              <a:t> </a:t>
            </a:r>
            <a:r>
              <a:rPr lang="en-US" sz="2800" dirty="0" err="1"/>
              <a:t>harcamaları</a:t>
            </a:r>
            <a:r>
              <a:rPr lang="en-US" sz="2800" dirty="0"/>
              <a:t> </a:t>
            </a:r>
            <a:r>
              <a:rPr lang="en-US" sz="2800" dirty="0" err="1"/>
              <a:t>içerisinde</a:t>
            </a:r>
            <a:r>
              <a:rPr lang="en-US" sz="2800" dirty="0"/>
              <a:t> </a:t>
            </a:r>
            <a:r>
              <a:rPr lang="en-US" sz="2800" dirty="0" err="1"/>
              <a:t>yer</a:t>
            </a:r>
            <a:r>
              <a:rPr lang="en-US" sz="2800" dirty="0"/>
              <a:t> </a:t>
            </a:r>
            <a:r>
              <a:rPr lang="en-US" sz="2800" dirty="0" err="1"/>
              <a:t>almaz</a:t>
            </a:r>
            <a:r>
              <a:rPr lang="en-US" sz="2800" dirty="0"/>
              <a:t>.</a:t>
            </a:r>
          </a:p>
          <a:p>
            <a:r>
              <a:rPr lang="en-US" sz="2800" b="1" dirty="0"/>
              <a:t>X : </a:t>
            </a:r>
            <a:r>
              <a:rPr lang="en-US" sz="2800" b="1" dirty="0" err="1"/>
              <a:t>İhracat</a:t>
            </a:r>
            <a:r>
              <a:rPr lang="en-US" sz="2800" b="1" dirty="0"/>
              <a:t> </a:t>
            </a:r>
            <a:r>
              <a:rPr lang="en-US" sz="2800" dirty="0"/>
              <a:t>- Bir </a:t>
            </a:r>
            <a:r>
              <a:rPr lang="en-US" sz="2800" dirty="0" err="1"/>
              <a:t>ülkenin</a:t>
            </a:r>
            <a:r>
              <a:rPr lang="en-US" sz="2800" dirty="0"/>
              <a:t> </a:t>
            </a:r>
            <a:r>
              <a:rPr lang="en-US" sz="2800" dirty="0" err="1"/>
              <a:t>diğer</a:t>
            </a:r>
            <a:r>
              <a:rPr lang="en-US" sz="2800" dirty="0"/>
              <a:t> </a:t>
            </a:r>
            <a:r>
              <a:rPr lang="en-US" sz="2800" dirty="0" err="1"/>
              <a:t>ülkelere</a:t>
            </a:r>
            <a:r>
              <a:rPr lang="en-US" sz="2800" dirty="0"/>
              <a:t> </a:t>
            </a:r>
            <a:r>
              <a:rPr lang="en-US" sz="2800" dirty="0" err="1"/>
              <a:t>sattığı</a:t>
            </a:r>
            <a:r>
              <a:rPr lang="en-US" sz="2800" dirty="0"/>
              <a:t> mal </a:t>
            </a:r>
            <a:r>
              <a:rPr lang="en-US" sz="2800" dirty="0" err="1"/>
              <a:t>ve</a:t>
            </a:r>
            <a:r>
              <a:rPr lang="en-US" sz="2800" dirty="0"/>
              <a:t> </a:t>
            </a:r>
            <a:r>
              <a:rPr lang="en-US" sz="2800" dirty="0" err="1"/>
              <a:t>hizmetler</a:t>
            </a:r>
            <a:endParaRPr lang="en-US" sz="2800" dirty="0"/>
          </a:p>
          <a:p>
            <a:r>
              <a:rPr lang="en-US" sz="2800" b="1" dirty="0"/>
              <a:t>M : </a:t>
            </a:r>
            <a:r>
              <a:rPr lang="en-US" sz="2800" b="1" dirty="0" err="1"/>
              <a:t>İthalat</a:t>
            </a:r>
            <a:r>
              <a:rPr lang="en-US" sz="2800" b="1" dirty="0"/>
              <a:t> </a:t>
            </a:r>
            <a:r>
              <a:rPr lang="en-US" sz="2800" dirty="0"/>
              <a:t>- Bir </a:t>
            </a:r>
            <a:r>
              <a:rPr lang="en-US" sz="2800" dirty="0" err="1"/>
              <a:t>ülkenin</a:t>
            </a:r>
            <a:r>
              <a:rPr lang="en-US" sz="2800" dirty="0"/>
              <a:t> </a:t>
            </a:r>
            <a:r>
              <a:rPr lang="en-US" sz="2800" dirty="0" err="1"/>
              <a:t>diğer</a:t>
            </a:r>
            <a:r>
              <a:rPr lang="en-US" sz="2800" dirty="0"/>
              <a:t> </a:t>
            </a:r>
            <a:r>
              <a:rPr lang="en-US" sz="2800" dirty="0" err="1"/>
              <a:t>ülkeden</a:t>
            </a:r>
            <a:r>
              <a:rPr lang="en-US" sz="2800" dirty="0"/>
              <a:t> </a:t>
            </a:r>
            <a:r>
              <a:rPr lang="en-US" sz="2800" dirty="0" err="1"/>
              <a:t>aldığı</a:t>
            </a:r>
            <a:r>
              <a:rPr lang="en-US" sz="2800" dirty="0"/>
              <a:t> mal </a:t>
            </a:r>
            <a:r>
              <a:rPr lang="en-US" sz="2800" dirty="0" err="1"/>
              <a:t>ve</a:t>
            </a:r>
            <a:r>
              <a:rPr lang="en-US" sz="2800" dirty="0"/>
              <a:t> </a:t>
            </a:r>
            <a:r>
              <a:rPr lang="en-US" sz="2800" dirty="0" err="1"/>
              <a:t>hizmetleri</a:t>
            </a:r>
            <a:r>
              <a:rPr lang="en-US" sz="2800" dirty="0"/>
              <a:t> </a:t>
            </a:r>
            <a:r>
              <a:rPr lang="en-US" sz="2800" dirty="0" err="1"/>
              <a:t>ifade</a:t>
            </a:r>
            <a:r>
              <a:rPr lang="en-US" sz="2800" dirty="0"/>
              <a:t> </a:t>
            </a:r>
            <a:r>
              <a:rPr lang="en-US" sz="2800" dirty="0" err="1"/>
              <a:t>eder</a:t>
            </a:r>
            <a:r>
              <a:rPr lang="en-US" sz="2800" dirty="0"/>
              <a:t>.</a:t>
            </a:r>
          </a:p>
          <a:p>
            <a:r>
              <a:rPr lang="en-US" sz="2800" b="1" dirty="0"/>
              <a:t>X-M</a:t>
            </a:r>
            <a:r>
              <a:rPr lang="en-US" sz="2800" dirty="0"/>
              <a:t>= Net </a:t>
            </a:r>
            <a:r>
              <a:rPr lang="en-US" sz="2800" dirty="0" err="1"/>
              <a:t>ihracat</a:t>
            </a:r>
            <a:endParaRPr lang="en-US" sz="2800" dirty="0"/>
          </a:p>
        </p:txBody>
      </p:sp>
    </p:spTree>
    <p:extLst>
      <p:ext uri="{BB962C8B-B14F-4D97-AF65-F5344CB8AC3E}">
        <p14:creationId xmlns:p14="http://schemas.microsoft.com/office/powerpoint/2010/main" val="162648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68152" y="1920280"/>
            <a:ext cx="11490793" cy="7478970"/>
          </a:xfrm>
          <a:prstGeom prst="rect">
            <a:avLst/>
          </a:prstGeom>
          <a:noFill/>
        </p:spPr>
        <p:txBody>
          <a:bodyPr wrap="square" rtlCol="0">
            <a:spAutoFit/>
          </a:bodyPr>
          <a:lstStyle/>
          <a:p>
            <a:r>
              <a:rPr lang="en-US" sz="3200" b="1" dirty="0" err="1"/>
              <a:t>GSYİH’nın</a:t>
            </a:r>
            <a:r>
              <a:rPr lang="en-US" sz="3200" b="1" dirty="0"/>
              <a:t> </a:t>
            </a:r>
            <a:r>
              <a:rPr lang="en-US" sz="3200" b="1" dirty="0" err="1"/>
              <a:t>Hesaplanması</a:t>
            </a:r>
            <a:endParaRPr lang="en-US" sz="3200" dirty="0"/>
          </a:p>
          <a:p>
            <a:endParaRPr lang="en-US" sz="3200" b="1" dirty="0"/>
          </a:p>
          <a:p>
            <a:r>
              <a:rPr lang="en-US" sz="3200" u="sng" dirty="0" err="1"/>
              <a:t>Üretim</a:t>
            </a:r>
            <a:r>
              <a:rPr lang="en-US" sz="3200" u="sng" dirty="0"/>
              <a:t> </a:t>
            </a:r>
            <a:r>
              <a:rPr lang="en-US" sz="3200" u="sng" dirty="0" err="1"/>
              <a:t>ya</a:t>
            </a:r>
            <a:r>
              <a:rPr lang="en-US" sz="3200" u="sng" dirty="0"/>
              <a:t> da </a:t>
            </a:r>
            <a:r>
              <a:rPr lang="en-US" sz="3200" u="sng" dirty="0" err="1"/>
              <a:t>Katma</a:t>
            </a:r>
            <a:r>
              <a:rPr lang="en-US" sz="3200" u="sng" dirty="0"/>
              <a:t> </a:t>
            </a:r>
            <a:r>
              <a:rPr lang="en-US" sz="3200" u="sng" dirty="0" err="1"/>
              <a:t>Değer</a:t>
            </a:r>
            <a:r>
              <a:rPr lang="en-US" sz="3200" u="sng" dirty="0"/>
              <a:t> </a:t>
            </a:r>
            <a:r>
              <a:rPr lang="en-US" sz="3200" u="sng" dirty="0" err="1"/>
              <a:t>Yönünden</a:t>
            </a:r>
            <a:endParaRPr lang="en-US" sz="3200" u="sng" dirty="0"/>
          </a:p>
          <a:p>
            <a:pPr marL="457200" indent="-457200">
              <a:buFont typeface="Arial" panose="020B0604020202020204" pitchFamily="34" charset="0"/>
              <a:buChar char="•"/>
            </a:pPr>
            <a:endParaRPr lang="en-US" sz="3200" dirty="0"/>
          </a:p>
          <a:p>
            <a:r>
              <a:rPr lang="en-US" sz="3200" dirty="0"/>
              <a:t>Bir </a:t>
            </a:r>
            <a:r>
              <a:rPr lang="en-US" sz="3200" dirty="0" err="1"/>
              <a:t>ekonomide</a:t>
            </a:r>
            <a:r>
              <a:rPr lang="en-US" sz="3200" dirty="0"/>
              <a:t> </a:t>
            </a:r>
            <a:r>
              <a:rPr lang="en-US" sz="3200" dirty="0" err="1"/>
              <a:t>farklı</a:t>
            </a:r>
            <a:r>
              <a:rPr lang="en-US" sz="3200" dirty="0"/>
              <a:t> </a:t>
            </a:r>
            <a:r>
              <a:rPr lang="en-US" sz="3200" dirty="0" err="1"/>
              <a:t>sektörlerin</a:t>
            </a:r>
            <a:r>
              <a:rPr lang="en-US" sz="3200" dirty="0"/>
              <a:t> </a:t>
            </a:r>
            <a:r>
              <a:rPr lang="en-US" sz="3200" dirty="0" err="1"/>
              <a:t>ürettikleri</a:t>
            </a:r>
            <a:r>
              <a:rPr lang="en-US" sz="3200" dirty="0"/>
              <a:t> mal </a:t>
            </a:r>
            <a:r>
              <a:rPr lang="en-US" sz="3200" dirty="0" err="1"/>
              <a:t>ve</a:t>
            </a:r>
            <a:r>
              <a:rPr lang="en-US" sz="3200" dirty="0"/>
              <a:t> </a:t>
            </a:r>
            <a:r>
              <a:rPr lang="en-US" sz="3200" dirty="0" err="1"/>
              <a:t>hizmetlerin</a:t>
            </a:r>
            <a:r>
              <a:rPr lang="en-US" sz="3200" dirty="0"/>
              <a:t> </a:t>
            </a:r>
            <a:r>
              <a:rPr lang="en-US" sz="3200" dirty="0" err="1"/>
              <a:t>parasal</a:t>
            </a:r>
            <a:r>
              <a:rPr lang="en-US" sz="3200" dirty="0"/>
              <a:t> </a:t>
            </a:r>
            <a:r>
              <a:rPr lang="en-US" sz="3200" dirty="0" err="1"/>
              <a:t>değerlerinin</a:t>
            </a:r>
            <a:r>
              <a:rPr lang="en-US" sz="3200" dirty="0"/>
              <a:t> </a:t>
            </a:r>
            <a:r>
              <a:rPr lang="en-US" sz="3200" dirty="0" err="1"/>
              <a:t>toplanması</a:t>
            </a:r>
            <a:r>
              <a:rPr lang="en-US" sz="3200" dirty="0"/>
              <a:t> </a:t>
            </a:r>
            <a:r>
              <a:rPr lang="en-US" sz="3200" dirty="0" err="1"/>
              <a:t>ya</a:t>
            </a:r>
            <a:r>
              <a:rPr lang="en-US" sz="3200" dirty="0"/>
              <a:t> da </a:t>
            </a:r>
            <a:r>
              <a:rPr lang="en-US" sz="3200" dirty="0" err="1"/>
              <a:t>bir</a:t>
            </a:r>
            <a:r>
              <a:rPr lang="en-US" sz="3200" dirty="0"/>
              <a:t> </a:t>
            </a:r>
            <a:r>
              <a:rPr lang="en-US" sz="3200" dirty="0" err="1"/>
              <a:t>üretim</a:t>
            </a:r>
            <a:r>
              <a:rPr lang="en-US" sz="3200" dirty="0"/>
              <a:t> </a:t>
            </a:r>
            <a:r>
              <a:rPr lang="en-US" sz="3200" dirty="0" err="1"/>
              <a:t>sürecinin</a:t>
            </a:r>
            <a:r>
              <a:rPr lang="en-US" sz="3200" dirty="0"/>
              <a:t> her </a:t>
            </a:r>
            <a:r>
              <a:rPr lang="en-US" sz="3200" dirty="0" err="1"/>
              <a:t>aşamasında</a:t>
            </a:r>
            <a:r>
              <a:rPr lang="en-US" sz="3200" dirty="0"/>
              <a:t> </a:t>
            </a:r>
            <a:r>
              <a:rPr lang="en-US" sz="3200" dirty="0" err="1"/>
              <a:t>yaratılan</a:t>
            </a:r>
            <a:r>
              <a:rPr lang="en-US" sz="3200" dirty="0"/>
              <a:t> </a:t>
            </a:r>
            <a:r>
              <a:rPr lang="en-US" sz="3200" dirty="0" err="1"/>
              <a:t>katma</a:t>
            </a:r>
            <a:r>
              <a:rPr lang="en-US" sz="3200" dirty="0"/>
              <a:t> </a:t>
            </a:r>
            <a:r>
              <a:rPr lang="en-US" sz="3200" dirty="0" err="1"/>
              <a:t>değerlerinin</a:t>
            </a:r>
            <a:r>
              <a:rPr lang="en-US" sz="3200" dirty="0"/>
              <a:t> </a:t>
            </a:r>
            <a:r>
              <a:rPr lang="en-US" sz="3200" dirty="0" err="1"/>
              <a:t>toplanmasıyla</a:t>
            </a:r>
            <a:r>
              <a:rPr lang="en-US" sz="3200" dirty="0"/>
              <a:t> </a:t>
            </a:r>
            <a:r>
              <a:rPr lang="en-US" sz="3200" dirty="0" err="1"/>
              <a:t>elde</a:t>
            </a:r>
            <a:r>
              <a:rPr lang="en-US" sz="3200" dirty="0"/>
              <a:t> </a:t>
            </a:r>
            <a:r>
              <a:rPr lang="en-US" sz="3200" dirty="0" err="1"/>
              <a:t>edilir</a:t>
            </a:r>
            <a:r>
              <a:rPr lang="en-US" sz="3200" dirty="0"/>
              <a:t>.</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r>
              <a:rPr lang="en-US" sz="3200" u="sng" dirty="0" err="1"/>
              <a:t>Gelir</a:t>
            </a:r>
            <a:r>
              <a:rPr lang="en-US" sz="3200" u="sng" dirty="0"/>
              <a:t> </a:t>
            </a:r>
            <a:r>
              <a:rPr lang="en-US" sz="3200" u="sng" dirty="0" err="1"/>
              <a:t>Yönünden</a:t>
            </a:r>
            <a:endParaRPr lang="en-US" sz="3200" u="sng" dirty="0"/>
          </a:p>
          <a:p>
            <a:endParaRPr lang="en-US" sz="3200" u="sng" dirty="0"/>
          </a:p>
          <a:p>
            <a:r>
              <a:rPr lang="en-US" sz="3200" dirty="0"/>
              <a:t>Bir </a:t>
            </a:r>
            <a:r>
              <a:rPr lang="en-US" sz="3200" dirty="0" err="1"/>
              <a:t>ekonomide</a:t>
            </a:r>
            <a:r>
              <a:rPr lang="en-US" sz="3200" dirty="0"/>
              <a:t> </a:t>
            </a:r>
            <a:r>
              <a:rPr lang="en-US" sz="3200" dirty="0" err="1"/>
              <a:t>elde</a:t>
            </a:r>
            <a:r>
              <a:rPr lang="en-US" sz="3200" dirty="0"/>
              <a:t> </a:t>
            </a:r>
            <a:r>
              <a:rPr lang="en-US" sz="3200" dirty="0" err="1"/>
              <a:t>edilen</a:t>
            </a:r>
            <a:r>
              <a:rPr lang="en-US" sz="3200" dirty="0"/>
              <a:t> </a:t>
            </a:r>
            <a:r>
              <a:rPr lang="en-US" sz="3200" dirty="0" err="1"/>
              <a:t>gelirlerin</a:t>
            </a:r>
            <a:r>
              <a:rPr lang="en-US" sz="3200" dirty="0"/>
              <a:t> </a:t>
            </a:r>
            <a:r>
              <a:rPr lang="en-US" sz="3200" dirty="0" err="1"/>
              <a:t>toplamı</a:t>
            </a:r>
            <a:endParaRPr lang="en-US" sz="3200" dirty="0"/>
          </a:p>
          <a:p>
            <a:endParaRPr lang="en-US" sz="3200" b="1" dirty="0"/>
          </a:p>
          <a:p>
            <a:r>
              <a:rPr lang="en-US" sz="3200" dirty="0"/>
              <a:t>GSYİH: </a:t>
            </a:r>
            <a:r>
              <a:rPr lang="en-US" sz="3200" dirty="0" err="1"/>
              <a:t>Ücret</a:t>
            </a:r>
            <a:r>
              <a:rPr lang="en-US" sz="3200" dirty="0"/>
              <a:t> + </a:t>
            </a:r>
            <a:r>
              <a:rPr lang="en-US" sz="3200" dirty="0" err="1"/>
              <a:t>Faiz</a:t>
            </a:r>
            <a:r>
              <a:rPr lang="en-US" sz="3200" dirty="0"/>
              <a:t> + Rant + Kar + </a:t>
            </a:r>
            <a:r>
              <a:rPr lang="en-US" sz="3200" dirty="0" err="1"/>
              <a:t>Amortisman</a:t>
            </a:r>
            <a:r>
              <a:rPr lang="en-US" sz="3200" dirty="0"/>
              <a:t> + </a:t>
            </a:r>
            <a:r>
              <a:rPr lang="en-US" sz="3200" dirty="0" err="1"/>
              <a:t>Dolaylı</a:t>
            </a:r>
            <a:r>
              <a:rPr lang="en-US" sz="3200" dirty="0"/>
              <a:t> </a:t>
            </a:r>
            <a:r>
              <a:rPr lang="en-US" sz="3200" dirty="0" err="1"/>
              <a:t>Vergiler</a:t>
            </a:r>
            <a:endParaRPr lang="en-US" sz="3200" dirty="0"/>
          </a:p>
          <a:p>
            <a:endParaRPr lang="en-US" sz="3200" u="sng" dirty="0"/>
          </a:p>
        </p:txBody>
      </p:sp>
    </p:spTree>
    <p:extLst>
      <p:ext uri="{BB962C8B-B14F-4D97-AF65-F5344CB8AC3E}">
        <p14:creationId xmlns:p14="http://schemas.microsoft.com/office/powerpoint/2010/main" val="192858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68152" y="1920280"/>
            <a:ext cx="11490793" cy="6986528"/>
          </a:xfrm>
          <a:prstGeom prst="rect">
            <a:avLst/>
          </a:prstGeom>
          <a:noFill/>
        </p:spPr>
        <p:txBody>
          <a:bodyPr wrap="square" rtlCol="0">
            <a:spAutoFit/>
          </a:bodyPr>
          <a:lstStyle/>
          <a:p>
            <a:endParaRPr lang="en-US" sz="3200" b="1" dirty="0"/>
          </a:p>
          <a:p>
            <a:r>
              <a:rPr lang="en-US" sz="3200" b="1" dirty="0" err="1"/>
              <a:t>Gayrısafi</a:t>
            </a:r>
            <a:r>
              <a:rPr lang="en-US" sz="3200" b="1" dirty="0"/>
              <a:t> Milli </a:t>
            </a:r>
            <a:r>
              <a:rPr lang="en-US" sz="3200" b="1" dirty="0" err="1"/>
              <a:t>Hasıla</a:t>
            </a:r>
            <a:r>
              <a:rPr lang="en-US" sz="3200" b="1" dirty="0"/>
              <a:t> (GSMH)</a:t>
            </a:r>
          </a:p>
          <a:p>
            <a:r>
              <a:rPr lang="en-US" sz="3200" dirty="0"/>
              <a:t>GSMH, </a:t>
            </a:r>
            <a:r>
              <a:rPr lang="en-US" sz="3200" dirty="0" err="1"/>
              <a:t>bir</a:t>
            </a:r>
            <a:r>
              <a:rPr lang="en-US" sz="3200" dirty="0"/>
              <a:t> </a:t>
            </a:r>
            <a:r>
              <a:rPr lang="en-US" sz="3200" dirty="0" err="1"/>
              <a:t>ülkenin</a:t>
            </a:r>
            <a:r>
              <a:rPr lang="en-US" sz="3200" dirty="0"/>
              <a:t> </a:t>
            </a:r>
            <a:r>
              <a:rPr lang="en-US" sz="3200" dirty="0" err="1"/>
              <a:t>sahip</a:t>
            </a:r>
            <a:r>
              <a:rPr lang="en-US" sz="3200" dirty="0"/>
              <a:t> </a:t>
            </a:r>
            <a:r>
              <a:rPr lang="en-US" sz="3200" dirty="0" err="1"/>
              <a:t>olduğu</a:t>
            </a:r>
            <a:r>
              <a:rPr lang="en-US" sz="3200" dirty="0"/>
              <a:t> </a:t>
            </a:r>
            <a:r>
              <a:rPr lang="en-US" sz="3200" dirty="0" err="1"/>
              <a:t>üretim</a:t>
            </a:r>
            <a:r>
              <a:rPr lang="en-US" sz="3200" dirty="0"/>
              <a:t> </a:t>
            </a:r>
            <a:r>
              <a:rPr lang="en-US" sz="3200" dirty="0" err="1"/>
              <a:t>faktörlerinin</a:t>
            </a:r>
            <a:r>
              <a:rPr lang="en-US" sz="3200" dirty="0"/>
              <a:t> </a:t>
            </a:r>
            <a:r>
              <a:rPr lang="en-US" sz="3200" dirty="0" err="1"/>
              <a:t>bir</a:t>
            </a:r>
            <a:r>
              <a:rPr lang="en-US" sz="3200" dirty="0"/>
              <a:t> </a:t>
            </a:r>
            <a:r>
              <a:rPr lang="en-US" sz="3200" dirty="0" err="1"/>
              <a:t>yıl</a:t>
            </a:r>
            <a:r>
              <a:rPr lang="en-US" sz="3200" dirty="0"/>
              <a:t> </a:t>
            </a:r>
            <a:r>
              <a:rPr lang="en-US" sz="3200" dirty="0" err="1"/>
              <a:t>içerisinde</a:t>
            </a:r>
            <a:r>
              <a:rPr lang="en-US" sz="3200" dirty="0"/>
              <a:t> </a:t>
            </a:r>
            <a:r>
              <a:rPr lang="en-US" sz="3200" dirty="0" err="1"/>
              <a:t>ürettiği</a:t>
            </a:r>
            <a:r>
              <a:rPr lang="en-US" sz="3200" dirty="0"/>
              <a:t> </a:t>
            </a:r>
            <a:r>
              <a:rPr lang="en-US" sz="3200" dirty="0" err="1"/>
              <a:t>nihai</a:t>
            </a:r>
            <a:r>
              <a:rPr lang="en-US" sz="3200" dirty="0"/>
              <a:t> mal </a:t>
            </a:r>
            <a:r>
              <a:rPr lang="en-US" sz="3200" dirty="0" err="1"/>
              <a:t>ve</a:t>
            </a:r>
            <a:r>
              <a:rPr lang="en-US" sz="3200" dirty="0"/>
              <a:t> </a:t>
            </a:r>
            <a:r>
              <a:rPr lang="en-US" sz="3200" dirty="0" err="1"/>
              <a:t>hizmetlerinin</a:t>
            </a:r>
            <a:r>
              <a:rPr lang="en-US" sz="3200" dirty="0"/>
              <a:t> </a:t>
            </a:r>
            <a:r>
              <a:rPr lang="en-US" sz="3200" dirty="0" err="1"/>
              <a:t>cari</a:t>
            </a:r>
            <a:r>
              <a:rPr lang="en-US" sz="3200" dirty="0"/>
              <a:t> </a:t>
            </a:r>
            <a:r>
              <a:rPr lang="en-US" sz="3200" dirty="0" err="1"/>
              <a:t>fiyatlar</a:t>
            </a:r>
            <a:r>
              <a:rPr lang="en-US" sz="3200" dirty="0"/>
              <a:t> </a:t>
            </a:r>
            <a:r>
              <a:rPr lang="en-US" sz="3200" dirty="0" err="1"/>
              <a:t>cinsinden</a:t>
            </a:r>
            <a:r>
              <a:rPr lang="en-US" sz="3200" dirty="0"/>
              <a:t> </a:t>
            </a:r>
            <a:r>
              <a:rPr lang="en-US" sz="3200" dirty="0" err="1"/>
              <a:t>parasal</a:t>
            </a:r>
            <a:r>
              <a:rPr lang="en-US" sz="3200" dirty="0"/>
              <a:t> </a:t>
            </a:r>
            <a:r>
              <a:rPr lang="en-US" sz="3200" dirty="0" err="1"/>
              <a:t>değeri</a:t>
            </a:r>
            <a:r>
              <a:rPr lang="en-US" sz="3200" dirty="0"/>
              <a:t> </a:t>
            </a:r>
            <a:r>
              <a:rPr lang="en-US" sz="3200" dirty="0" err="1"/>
              <a:t>toplamıdır</a:t>
            </a:r>
            <a:r>
              <a:rPr lang="en-US" sz="3200" dirty="0"/>
              <a:t>.</a:t>
            </a:r>
            <a:endParaRPr lang="en-US" sz="3200" b="1" dirty="0"/>
          </a:p>
          <a:p>
            <a:endParaRPr lang="en-US" sz="3200" b="1" dirty="0"/>
          </a:p>
          <a:p>
            <a:pPr algn="ctr"/>
            <a:r>
              <a:rPr lang="en-US" sz="3200" dirty="0"/>
              <a:t>GSMH = GSYİH + Net </a:t>
            </a:r>
            <a:r>
              <a:rPr lang="en-US" sz="3200" dirty="0" err="1"/>
              <a:t>Faktör</a:t>
            </a:r>
            <a:r>
              <a:rPr lang="en-US" sz="3200" dirty="0"/>
              <a:t> </a:t>
            </a:r>
            <a:r>
              <a:rPr lang="en-US" sz="3200" dirty="0" err="1"/>
              <a:t>Geliri</a:t>
            </a:r>
            <a:endParaRPr lang="en-US" sz="3200" dirty="0"/>
          </a:p>
          <a:p>
            <a:pPr algn="ctr"/>
            <a:endParaRPr lang="en-US" sz="3200" dirty="0"/>
          </a:p>
          <a:p>
            <a:r>
              <a:rPr lang="en-US" sz="3200" i="1" dirty="0"/>
              <a:t>Net </a:t>
            </a:r>
            <a:r>
              <a:rPr lang="en-US" sz="3200" i="1" dirty="0" err="1"/>
              <a:t>Faktör</a:t>
            </a:r>
            <a:r>
              <a:rPr lang="en-US" sz="3200" i="1" dirty="0"/>
              <a:t> </a:t>
            </a:r>
            <a:r>
              <a:rPr lang="en-US" sz="3200" i="1" dirty="0" err="1"/>
              <a:t>Geliri</a:t>
            </a:r>
            <a:r>
              <a:rPr lang="en-US" sz="3200" i="1" dirty="0"/>
              <a:t>: </a:t>
            </a:r>
            <a:r>
              <a:rPr lang="en-US" sz="3200" dirty="0"/>
              <a:t>Bir </a:t>
            </a:r>
            <a:r>
              <a:rPr lang="en-US" sz="3200" dirty="0" err="1"/>
              <a:t>ülkenin</a:t>
            </a:r>
            <a:r>
              <a:rPr lang="en-US" sz="3200" dirty="0"/>
              <a:t> </a:t>
            </a:r>
            <a:r>
              <a:rPr lang="en-US" sz="3200" dirty="0" err="1"/>
              <a:t>sahip</a:t>
            </a:r>
            <a:r>
              <a:rPr lang="en-US" sz="3200" dirty="0"/>
              <a:t> </a:t>
            </a:r>
            <a:r>
              <a:rPr lang="en-US" sz="3200" dirty="0" err="1"/>
              <a:t>olduğu</a:t>
            </a:r>
            <a:r>
              <a:rPr lang="en-US" sz="3200" dirty="0"/>
              <a:t> </a:t>
            </a:r>
            <a:r>
              <a:rPr lang="en-US" sz="3200" dirty="0" err="1"/>
              <a:t>üretim</a:t>
            </a:r>
            <a:r>
              <a:rPr lang="en-US" sz="3200" dirty="0"/>
              <a:t> </a:t>
            </a:r>
            <a:r>
              <a:rPr lang="en-US" sz="3200" dirty="0" err="1"/>
              <a:t>faktörlerinin</a:t>
            </a:r>
            <a:r>
              <a:rPr lang="en-US" sz="3200" dirty="0"/>
              <a:t> </a:t>
            </a:r>
            <a:r>
              <a:rPr lang="en-US" sz="3200" dirty="0" err="1"/>
              <a:t>yurtdışı</a:t>
            </a:r>
            <a:r>
              <a:rPr lang="en-US" sz="3200" dirty="0"/>
              <a:t> </a:t>
            </a:r>
            <a:r>
              <a:rPr lang="en-US" sz="3200" dirty="0" err="1"/>
              <a:t>gelirlerinden</a:t>
            </a:r>
            <a:r>
              <a:rPr lang="en-US" sz="3200" dirty="0"/>
              <a:t> </a:t>
            </a:r>
            <a:r>
              <a:rPr lang="en-US" sz="3200" dirty="0" err="1"/>
              <a:t>yabancıların</a:t>
            </a:r>
            <a:r>
              <a:rPr lang="en-US" sz="3200" dirty="0"/>
              <a:t> yurt </a:t>
            </a:r>
            <a:r>
              <a:rPr lang="en-US" sz="3200" dirty="0" err="1"/>
              <a:t>içinde</a:t>
            </a:r>
            <a:r>
              <a:rPr lang="en-US" sz="3200" dirty="0"/>
              <a:t> </a:t>
            </a:r>
            <a:r>
              <a:rPr lang="en-US" sz="3200" dirty="0" err="1"/>
              <a:t>elde</a:t>
            </a:r>
            <a:r>
              <a:rPr lang="en-US" sz="3200" dirty="0"/>
              <a:t> </a:t>
            </a:r>
            <a:r>
              <a:rPr lang="en-US" sz="3200" dirty="0" err="1"/>
              <a:t>ettikleri</a:t>
            </a:r>
            <a:r>
              <a:rPr lang="en-US" sz="3200" dirty="0"/>
              <a:t> </a:t>
            </a:r>
            <a:r>
              <a:rPr lang="en-US" sz="3200" dirty="0" err="1"/>
              <a:t>gelirlerinin</a:t>
            </a:r>
            <a:r>
              <a:rPr lang="en-US" sz="3200" dirty="0"/>
              <a:t> </a:t>
            </a:r>
            <a:r>
              <a:rPr lang="en-US" sz="3200" dirty="0" err="1"/>
              <a:t>çıkarılmasıyla</a:t>
            </a:r>
            <a:r>
              <a:rPr lang="en-US" sz="3200" dirty="0"/>
              <a:t> </a:t>
            </a:r>
            <a:r>
              <a:rPr lang="en-US" sz="3200" dirty="0" err="1"/>
              <a:t>bulunan</a:t>
            </a:r>
            <a:r>
              <a:rPr lang="en-US" sz="3200" dirty="0"/>
              <a:t> </a:t>
            </a:r>
            <a:r>
              <a:rPr lang="en-US" sz="3200" dirty="0" err="1"/>
              <a:t>büyüklüktür</a:t>
            </a:r>
            <a:r>
              <a:rPr lang="en-US" sz="3200" dirty="0"/>
              <a:t>.</a:t>
            </a:r>
          </a:p>
          <a:p>
            <a:endParaRPr lang="en-US" sz="3200" dirty="0"/>
          </a:p>
          <a:p>
            <a:r>
              <a:rPr lang="en-US" sz="3200" dirty="0"/>
              <a:t>NFG </a:t>
            </a:r>
            <a:r>
              <a:rPr lang="en-US" sz="3200" dirty="0" err="1"/>
              <a:t>Pozitif</a:t>
            </a:r>
            <a:r>
              <a:rPr lang="en-US" sz="3200" dirty="0"/>
              <a:t> </a:t>
            </a:r>
            <a:r>
              <a:rPr lang="en-US" sz="3200" dirty="0" err="1"/>
              <a:t>ise</a:t>
            </a:r>
            <a:r>
              <a:rPr lang="en-US" sz="3200" dirty="0"/>
              <a:t> GSMH&gt; GSYİH, </a:t>
            </a:r>
            <a:r>
              <a:rPr lang="en-US" sz="3200" dirty="0" err="1"/>
              <a:t>Negatif</a:t>
            </a:r>
            <a:r>
              <a:rPr lang="en-US" sz="3200" dirty="0"/>
              <a:t> </a:t>
            </a:r>
            <a:r>
              <a:rPr lang="en-US" sz="3200" dirty="0" err="1"/>
              <a:t>ise</a:t>
            </a:r>
            <a:r>
              <a:rPr lang="en-US" sz="3200" dirty="0"/>
              <a:t> GSMH&lt; GSYİH</a:t>
            </a:r>
          </a:p>
          <a:p>
            <a:endParaRPr lang="en-US" sz="3200" u="sng" dirty="0"/>
          </a:p>
        </p:txBody>
      </p:sp>
    </p:spTree>
    <p:extLst>
      <p:ext uri="{BB962C8B-B14F-4D97-AF65-F5344CB8AC3E}">
        <p14:creationId xmlns:p14="http://schemas.microsoft.com/office/powerpoint/2010/main" val="152895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1693306" y="3504456"/>
            <a:ext cx="9570039" cy="5361588"/>
          </a:xfrm>
          <a:prstGeom prst="rect">
            <a:avLst/>
          </a:prstGeom>
        </p:spPr>
        <p:txBody>
          <a:bodyPr vert="horz" lIns="128016" tIns="64008" rIns="128016" bIns="64008" rtlCol="0">
            <a:normAutofit/>
          </a:bodyPr>
          <a:lstStyle/>
          <a:p>
            <a:pPr algn="ctr" defTabSz="1280160">
              <a:spcBef>
                <a:spcPct val="20000"/>
              </a:spcBef>
              <a:defRPr/>
            </a:pPr>
            <a:endParaRPr lang="tr-TR" sz="4400" b="1" dirty="0">
              <a:solidFill>
                <a:srgbClr val="C00000"/>
              </a:solidFill>
            </a:endParaRPr>
          </a:p>
        </p:txBody>
      </p:sp>
      <p:pic>
        <p:nvPicPr>
          <p:cNvPr id="6" name="Resim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4124" y="85507"/>
            <a:ext cx="1931372" cy="18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iocevre.com/img/iologo_tr.png"/>
          <p:cNvPicPr>
            <a:picLocks noChangeAspect="1" noChangeArrowheads="1"/>
          </p:cNvPicPr>
          <p:nvPr/>
        </p:nvPicPr>
        <p:blipFill>
          <a:blip r:embed="rId3" cstate="print"/>
          <a:srcRect/>
          <a:stretch>
            <a:fillRect/>
          </a:stretch>
        </p:blipFill>
        <p:spPr bwMode="auto">
          <a:xfrm>
            <a:off x="10865296" y="8443648"/>
            <a:ext cx="1621487" cy="844792"/>
          </a:xfrm>
          <a:prstGeom prst="rect">
            <a:avLst/>
          </a:prstGeom>
          <a:noFill/>
        </p:spPr>
      </p:pic>
      <p:sp>
        <p:nvSpPr>
          <p:cNvPr id="9" name="Dikdörtgen 8"/>
          <p:cNvSpPr/>
          <p:nvPr/>
        </p:nvSpPr>
        <p:spPr>
          <a:xfrm>
            <a:off x="2708183" y="514131"/>
            <a:ext cx="7540287" cy="1077218"/>
          </a:xfrm>
          <a:prstGeom prst="rect">
            <a:avLst/>
          </a:prstGeom>
        </p:spPr>
        <p:txBody>
          <a:bodyPr wrap="square">
            <a:spAutoFit/>
          </a:bodyPr>
          <a:lstStyle/>
          <a:p>
            <a:pPr algn="ctr"/>
            <a:r>
              <a:rPr lang="tr-TR" sz="3200" b="1" dirty="0">
                <a:solidFill>
                  <a:schemeClr val="tx2"/>
                </a:solidFill>
                <a:latin typeface="Candara" pitchFamily="34" charset="0"/>
              </a:rPr>
              <a:t>NHYP Projelerinde Sosyoekonomik Analiz ve Temel Göstergeler </a:t>
            </a:r>
          </a:p>
        </p:txBody>
      </p:sp>
      <p:pic>
        <p:nvPicPr>
          <p:cNvPr id="7" name="Resim 6" descr="C:\Users\cagla.aksel\AppData\Local\Microsoft\Windows\Temporary Internet Files\Content.Outlook\P59N90LE\onayli_logo_1541071211589674_Sayfa_3.png">
            <a:extLst>
              <a:ext uri="{FF2B5EF4-FFF2-40B4-BE49-F238E27FC236}">
                <a16:creationId xmlns:a16="http://schemas.microsoft.com/office/drawing/2014/main" id="{DD4B6B52-F15D-49A2-B357-731AC6FF5D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104" y="85507"/>
            <a:ext cx="1844180" cy="1844738"/>
          </a:xfrm>
          <a:prstGeom prst="rect">
            <a:avLst/>
          </a:prstGeom>
          <a:noFill/>
          <a:ln>
            <a:noFill/>
          </a:ln>
        </p:spPr>
      </p:pic>
      <p:sp>
        <p:nvSpPr>
          <p:cNvPr id="2" name="TextBox 1">
            <a:extLst>
              <a:ext uri="{FF2B5EF4-FFF2-40B4-BE49-F238E27FC236}">
                <a16:creationId xmlns:a16="http://schemas.microsoft.com/office/drawing/2014/main" id="{C6B02005-AD19-6E4F-963C-716018340756}"/>
              </a:ext>
            </a:extLst>
          </p:cNvPr>
          <p:cNvSpPr txBox="1"/>
          <p:nvPr/>
        </p:nvSpPr>
        <p:spPr>
          <a:xfrm>
            <a:off x="568152" y="1920280"/>
            <a:ext cx="11490793" cy="2554545"/>
          </a:xfrm>
          <a:prstGeom prst="rect">
            <a:avLst/>
          </a:prstGeom>
          <a:noFill/>
        </p:spPr>
        <p:txBody>
          <a:bodyPr wrap="square" rtlCol="0">
            <a:spAutoFit/>
          </a:bodyPr>
          <a:lstStyle/>
          <a:p>
            <a:endParaRPr lang="en-US" sz="3200" b="1" dirty="0"/>
          </a:p>
          <a:p>
            <a:r>
              <a:rPr lang="en-US" sz="3200" b="1" dirty="0" err="1"/>
              <a:t>Gayrısafi</a:t>
            </a:r>
            <a:r>
              <a:rPr lang="en-US" sz="3200" b="1" dirty="0"/>
              <a:t> </a:t>
            </a:r>
            <a:r>
              <a:rPr lang="en-US" sz="3200" b="1" dirty="0" err="1"/>
              <a:t>Katma</a:t>
            </a:r>
            <a:r>
              <a:rPr lang="en-US" sz="3200" b="1" dirty="0"/>
              <a:t> </a:t>
            </a:r>
            <a:r>
              <a:rPr lang="en-US" sz="3200" b="1" dirty="0" err="1"/>
              <a:t>Değer</a:t>
            </a:r>
            <a:r>
              <a:rPr lang="en-US" sz="3200" b="1" dirty="0"/>
              <a:t> (GSKD)</a:t>
            </a:r>
          </a:p>
          <a:p>
            <a:endParaRPr lang="en-US" sz="3200" u="sng" dirty="0"/>
          </a:p>
          <a:p>
            <a:pPr algn="ctr"/>
            <a:r>
              <a:rPr lang="tr-TR" sz="3200" dirty="0"/>
              <a:t>GSKD = GSYİH – (Ürün Vergileri ve Ürün Sübvansiyonları)</a:t>
            </a:r>
            <a:endParaRPr lang="en-US" sz="3200" dirty="0"/>
          </a:p>
          <a:p>
            <a:endParaRPr lang="en-US" sz="3200" u="sng" dirty="0"/>
          </a:p>
        </p:txBody>
      </p:sp>
    </p:spTree>
    <p:extLst>
      <p:ext uri="{BB962C8B-B14F-4D97-AF65-F5344CB8AC3E}">
        <p14:creationId xmlns:p14="http://schemas.microsoft.com/office/powerpoint/2010/main" val="331036563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053C694-29BF-475F-A894-C5B5147EFEE3}"/>
</file>

<file path=customXml/itemProps2.xml><?xml version="1.0" encoding="utf-8"?>
<ds:datastoreItem xmlns:ds="http://schemas.openxmlformats.org/officeDocument/2006/customXml" ds:itemID="{484E5A88-6FC6-4A32-8C8B-029472ABB50E}"/>
</file>

<file path=customXml/itemProps3.xml><?xml version="1.0" encoding="utf-8"?>
<ds:datastoreItem xmlns:ds="http://schemas.openxmlformats.org/officeDocument/2006/customXml" ds:itemID="{7590A6E6-176B-46F3-873E-461F620038D4}"/>
</file>

<file path=docProps/app.xml><?xml version="1.0" encoding="utf-8"?>
<Properties xmlns="http://schemas.openxmlformats.org/officeDocument/2006/extended-properties" xmlns:vt="http://schemas.openxmlformats.org/officeDocument/2006/docPropsVTypes">
  <Template/>
  <TotalTime>35447</TotalTime>
  <Words>3234</Words>
  <Application>Microsoft Macintosh PowerPoint</Application>
  <PresentationFormat>A3 Paper (297x420 mm)</PresentationFormat>
  <Paragraphs>922</Paragraphs>
  <Slides>46</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Cambria Math</vt:lpstr>
      <vt:lpstr>Candara</vt: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Seda Abat</dc:creator>
  <cp:lastModifiedBy>Microsoft Office User</cp:lastModifiedBy>
  <cp:revision>1538</cp:revision>
  <cp:lastPrinted>2015-12-11T13:00:12Z</cp:lastPrinted>
  <dcterms:created xsi:type="dcterms:W3CDTF">2013-11-26T09:42:10Z</dcterms:created>
  <dcterms:modified xsi:type="dcterms:W3CDTF">2019-09-03T05:28:44Z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