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2.xml" ContentType="application/vnd.openxmlformats-officedocument.presentationml.slide+xml"/>
  <Override PartName="/ppt/slides/slide5.xml" ContentType="application/vnd.openxmlformats-officedocument.presentationml.slide+xml"/>
  <Override PartName="/ppt/slides/slide3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3" r:id="rId1"/>
  </p:sldMasterIdLst>
  <p:notesMasterIdLst>
    <p:notesMasterId r:id="rId39"/>
  </p:notesMasterIdLst>
  <p:handoutMasterIdLst>
    <p:handoutMasterId r:id="rId40"/>
  </p:handoutMasterIdLst>
  <p:sldIdLst>
    <p:sldId id="256" r:id="rId2"/>
    <p:sldId id="325" r:id="rId3"/>
    <p:sldId id="326" r:id="rId4"/>
    <p:sldId id="291" r:id="rId5"/>
    <p:sldId id="293" r:id="rId6"/>
    <p:sldId id="294" r:id="rId7"/>
    <p:sldId id="297" r:id="rId8"/>
    <p:sldId id="308" r:id="rId9"/>
    <p:sldId id="311" r:id="rId10"/>
    <p:sldId id="312" r:id="rId11"/>
    <p:sldId id="313" r:id="rId12"/>
    <p:sldId id="314" r:id="rId13"/>
    <p:sldId id="295" r:id="rId14"/>
    <p:sldId id="296" r:id="rId15"/>
    <p:sldId id="315" r:id="rId16"/>
    <p:sldId id="316" r:id="rId17"/>
    <p:sldId id="317" r:id="rId18"/>
    <p:sldId id="318" r:id="rId19"/>
    <p:sldId id="319" r:id="rId20"/>
    <p:sldId id="320" r:id="rId21"/>
    <p:sldId id="321" r:id="rId22"/>
    <p:sldId id="322" r:id="rId23"/>
    <p:sldId id="323" r:id="rId24"/>
    <p:sldId id="324" r:id="rId25"/>
    <p:sldId id="298" r:id="rId26"/>
    <p:sldId id="299" r:id="rId27"/>
    <p:sldId id="300" r:id="rId28"/>
    <p:sldId id="327" r:id="rId29"/>
    <p:sldId id="328" r:id="rId30"/>
    <p:sldId id="329" r:id="rId31"/>
    <p:sldId id="330" r:id="rId32"/>
    <p:sldId id="285" r:id="rId33"/>
    <p:sldId id="304" r:id="rId34"/>
    <p:sldId id="303" r:id="rId35"/>
    <p:sldId id="305" r:id="rId36"/>
    <p:sldId id="286" r:id="rId37"/>
    <p:sldId id="306" r:id="rId38"/>
  </p:sldIdLst>
  <p:sldSz cx="9144000" cy="6858000" type="screen4x3"/>
  <p:notesSz cx="9874250" cy="6797675"/>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D26"/>
    <a:srgbClr val="001132"/>
    <a:srgbClr val="02374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94660"/>
  </p:normalViewPr>
  <p:slideViewPr>
    <p:cSldViewPr>
      <p:cViewPr varScale="1">
        <p:scale>
          <a:sx n="110" d="100"/>
          <a:sy n="110" d="100"/>
        </p:scale>
        <p:origin x="159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279918" cy="339884"/>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sz="quarter" idx="1"/>
          </p:nvPr>
        </p:nvSpPr>
        <p:spPr>
          <a:xfrm>
            <a:off x="5592027" y="0"/>
            <a:ext cx="4279918" cy="339884"/>
          </a:xfrm>
          <a:prstGeom prst="rect">
            <a:avLst/>
          </a:prstGeom>
        </p:spPr>
        <p:txBody>
          <a:bodyPr vert="horz" lIns="91440" tIns="45720" rIns="91440" bIns="45720" rtlCol="0"/>
          <a:lstStyle>
            <a:lvl1pPr algn="r">
              <a:defRPr sz="1200"/>
            </a:lvl1pPr>
          </a:lstStyle>
          <a:p>
            <a:fld id="{349E892F-071E-4F54-858B-0FDD98C6CA01}" type="datetimeFigureOut">
              <a:rPr lang="en-US" smtClean="0"/>
              <a:pPr/>
              <a:t>1/22/2019</a:t>
            </a:fld>
            <a:endParaRPr lang="en-US"/>
          </a:p>
        </p:txBody>
      </p:sp>
      <p:sp>
        <p:nvSpPr>
          <p:cNvPr id="4" name="Altbilgi Yer Tutucusu 3"/>
          <p:cNvSpPr>
            <a:spLocks noGrp="1"/>
          </p:cNvSpPr>
          <p:nvPr>
            <p:ph type="ftr" sz="quarter" idx="2"/>
          </p:nvPr>
        </p:nvSpPr>
        <p:spPr>
          <a:xfrm>
            <a:off x="0" y="6456699"/>
            <a:ext cx="4279918" cy="339884"/>
          </a:xfrm>
          <a:prstGeom prst="rect">
            <a:avLst/>
          </a:prstGeom>
        </p:spPr>
        <p:txBody>
          <a:bodyPr vert="horz" lIns="91440" tIns="45720" rIns="91440" bIns="45720" rtlCol="0" anchor="b"/>
          <a:lstStyle>
            <a:lvl1pPr algn="l">
              <a:defRPr sz="1200"/>
            </a:lvl1pPr>
          </a:lstStyle>
          <a:p>
            <a:endParaRPr lang="en-US"/>
          </a:p>
        </p:txBody>
      </p:sp>
      <p:sp>
        <p:nvSpPr>
          <p:cNvPr id="5" name="Slayt Numarası Yer Tutucusu 4"/>
          <p:cNvSpPr>
            <a:spLocks noGrp="1"/>
          </p:cNvSpPr>
          <p:nvPr>
            <p:ph type="sldNum" sz="quarter" idx="3"/>
          </p:nvPr>
        </p:nvSpPr>
        <p:spPr>
          <a:xfrm>
            <a:off x="5592027" y="6456699"/>
            <a:ext cx="4279918" cy="339884"/>
          </a:xfrm>
          <a:prstGeom prst="rect">
            <a:avLst/>
          </a:prstGeom>
        </p:spPr>
        <p:txBody>
          <a:bodyPr vert="horz" lIns="91440" tIns="45720" rIns="91440" bIns="45720" rtlCol="0" anchor="b"/>
          <a:lstStyle>
            <a:lvl1pPr algn="r">
              <a:defRPr sz="1200"/>
            </a:lvl1pPr>
          </a:lstStyle>
          <a:p>
            <a:fld id="{6A33625F-AA4C-4D1B-A28D-7EF869893076}" type="slidenum">
              <a:rPr lang="en-US" smtClean="0"/>
              <a:pPr/>
              <a:t>‹#›</a:t>
            </a:fld>
            <a:endParaRPr lang="en-US"/>
          </a:p>
        </p:txBody>
      </p:sp>
    </p:spTree>
    <p:extLst>
      <p:ext uri="{BB962C8B-B14F-4D97-AF65-F5344CB8AC3E}">
        <p14:creationId xmlns:p14="http://schemas.microsoft.com/office/powerpoint/2010/main" val="2511621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4278841"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2 Veri Yer Tutucusu"/>
          <p:cNvSpPr>
            <a:spLocks noGrp="1"/>
          </p:cNvSpPr>
          <p:nvPr>
            <p:ph type="dt" idx="1"/>
          </p:nvPr>
        </p:nvSpPr>
        <p:spPr>
          <a:xfrm>
            <a:off x="5593125" y="0"/>
            <a:ext cx="4278841" cy="339884"/>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D6CC774-0A56-4131-B55D-BF6DC2AA9EF0}" type="datetimeFigureOut">
              <a:rPr lang="tr-TR"/>
              <a:pPr>
                <a:defRPr/>
              </a:pPr>
              <a:t>22.01.2019</a:t>
            </a:fld>
            <a:endParaRPr lang="tr-TR"/>
          </a:p>
        </p:txBody>
      </p:sp>
      <p:sp>
        <p:nvSpPr>
          <p:cNvPr id="4" name="3 Slayt Görüntüsü Yer Tutucusu"/>
          <p:cNvSpPr>
            <a:spLocks noGrp="1" noRot="1" noChangeAspect="1"/>
          </p:cNvSpPr>
          <p:nvPr>
            <p:ph type="sldImg" idx="2"/>
          </p:nvPr>
        </p:nvSpPr>
        <p:spPr>
          <a:xfrm>
            <a:off x="3236913" y="509588"/>
            <a:ext cx="3400425" cy="2549525"/>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987426" y="3228896"/>
            <a:ext cx="7899400" cy="3058954"/>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1" y="6456612"/>
            <a:ext cx="4278841"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6 Slayt Numarası Yer Tutucusu"/>
          <p:cNvSpPr>
            <a:spLocks noGrp="1"/>
          </p:cNvSpPr>
          <p:nvPr>
            <p:ph type="sldNum" sz="quarter" idx="5"/>
          </p:nvPr>
        </p:nvSpPr>
        <p:spPr>
          <a:xfrm>
            <a:off x="5593125" y="6456612"/>
            <a:ext cx="4278841" cy="339884"/>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89ACD9F-2D82-4F2B-8EBB-CE647466095C}" type="slidenum">
              <a:rPr lang="tr-TR"/>
              <a:pPr>
                <a:defRPr/>
              </a:pPr>
              <a:t>‹#›</a:t>
            </a:fld>
            <a:endParaRPr lang="tr-TR"/>
          </a:p>
        </p:txBody>
      </p:sp>
    </p:spTree>
    <p:extLst>
      <p:ext uri="{BB962C8B-B14F-4D97-AF65-F5344CB8AC3E}">
        <p14:creationId xmlns:p14="http://schemas.microsoft.com/office/powerpoint/2010/main" val="29402926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15363"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CA3EB8-2666-45E1-8A7C-91C46383C338}" type="slidenum">
              <a:rPr lang="tr-TR"/>
              <a:pPr fontAlgn="base">
                <a:spcBef>
                  <a:spcPct val="0"/>
                </a:spcBef>
                <a:spcAft>
                  <a:spcPct val="0"/>
                </a:spcAft>
                <a:defRPr/>
              </a:pPr>
              <a:t>1</a:t>
            </a:fld>
            <a:endParaRPr lang="tr-TR" dirty="0"/>
          </a:p>
        </p:txBody>
      </p:sp>
    </p:spTree>
    <p:extLst>
      <p:ext uri="{BB962C8B-B14F-4D97-AF65-F5344CB8AC3E}">
        <p14:creationId xmlns:p14="http://schemas.microsoft.com/office/powerpoint/2010/main" val="927268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43012" name="3 Slayt Numarası Yer Tutucusu"/>
          <p:cNvSpPr txBox="1">
            <a:spLocks noGrp="1"/>
          </p:cNvSpPr>
          <p:nvPr/>
        </p:nvSpPr>
        <p:spPr bwMode="auto">
          <a:xfrm>
            <a:off x="5593125" y="6456612"/>
            <a:ext cx="4278841" cy="339884"/>
          </a:xfrm>
          <a:prstGeom prst="rect">
            <a:avLst/>
          </a:prstGeom>
          <a:noFill/>
          <a:ln w="9525">
            <a:noFill/>
            <a:miter lim="800000"/>
            <a:headEnd/>
            <a:tailEnd/>
          </a:ln>
        </p:spPr>
        <p:txBody>
          <a:bodyPr anchor="b"/>
          <a:lstStyle/>
          <a:p>
            <a:pPr algn="r"/>
            <a:fld id="{E6782C95-32F3-4ACC-96D5-87A2FAC452BF}" type="slidenum">
              <a:rPr lang="tr-TR" sz="1200">
                <a:latin typeface="Calibri" pitchFamily="34" charset="0"/>
              </a:rPr>
              <a:pPr algn="r"/>
              <a:t>11</a:t>
            </a:fld>
            <a:endParaRPr lang="tr-TR" sz="1200" dirty="0">
              <a:latin typeface="Calibri" pitchFamily="34" charset="0"/>
            </a:endParaRPr>
          </a:p>
        </p:txBody>
      </p:sp>
    </p:spTree>
    <p:extLst>
      <p:ext uri="{BB962C8B-B14F-4D97-AF65-F5344CB8AC3E}">
        <p14:creationId xmlns:p14="http://schemas.microsoft.com/office/powerpoint/2010/main" val="3521469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43012" name="3 Slayt Numarası Yer Tutucusu"/>
          <p:cNvSpPr txBox="1">
            <a:spLocks noGrp="1"/>
          </p:cNvSpPr>
          <p:nvPr/>
        </p:nvSpPr>
        <p:spPr bwMode="auto">
          <a:xfrm>
            <a:off x="5593125" y="6456612"/>
            <a:ext cx="4278841" cy="339884"/>
          </a:xfrm>
          <a:prstGeom prst="rect">
            <a:avLst/>
          </a:prstGeom>
          <a:noFill/>
          <a:ln w="9525">
            <a:noFill/>
            <a:miter lim="800000"/>
            <a:headEnd/>
            <a:tailEnd/>
          </a:ln>
        </p:spPr>
        <p:txBody>
          <a:bodyPr anchor="b"/>
          <a:lstStyle/>
          <a:p>
            <a:pPr algn="r"/>
            <a:fld id="{E6782C95-32F3-4ACC-96D5-87A2FAC452BF}" type="slidenum">
              <a:rPr lang="tr-TR" sz="1200">
                <a:latin typeface="Calibri" pitchFamily="34" charset="0"/>
              </a:rPr>
              <a:pPr algn="r"/>
              <a:t>12</a:t>
            </a:fld>
            <a:endParaRPr lang="tr-TR" sz="1200" dirty="0">
              <a:latin typeface="Calibri" pitchFamily="34" charset="0"/>
            </a:endParaRPr>
          </a:p>
        </p:txBody>
      </p:sp>
    </p:spTree>
    <p:extLst>
      <p:ext uri="{BB962C8B-B14F-4D97-AF65-F5344CB8AC3E}">
        <p14:creationId xmlns:p14="http://schemas.microsoft.com/office/powerpoint/2010/main" val="2894155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43012" name="3 Slayt Numarası Yer Tutucusu"/>
          <p:cNvSpPr txBox="1">
            <a:spLocks noGrp="1"/>
          </p:cNvSpPr>
          <p:nvPr/>
        </p:nvSpPr>
        <p:spPr bwMode="auto">
          <a:xfrm>
            <a:off x="5593125" y="6456612"/>
            <a:ext cx="4278841" cy="339884"/>
          </a:xfrm>
          <a:prstGeom prst="rect">
            <a:avLst/>
          </a:prstGeom>
          <a:noFill/>
          <a:ln w="9525">
            <a:noFill/>
            <a:miter lim="800000"/>
            <a:headEnd/>
            <a:tailEnd/>
          </a:ln>
        </p:spPr>
        <p:txBody>
          <a:bodyPr anchor="b"/>
          <a:lstStyle/>
          <a:p>
            <a:pPr algn="r"/>
            <a:fld id="{E6782C95-32F3-4ACC-96D5-87A2FAC452BF}" type="slidenum">
              <a:rPr lang="tr-TR" sz="1200">
                <a:latin typeface="Calibri" pitchFamily="34" charset="0"/>
              </a:rPr>
              <a:pPr algn="r"/>
              <a:t>13</a:t>
            </a:fld>
            <a:endParaRPr lang="tr-TR" sz="1200" dirty="0">
              <a:latin typeface="Calibri" pitchFamily="34" charset="0"/>
            </a:endParaRPr>
          </a:p>
        </p:txBody>
      </p:sp>
    </p:spTree>
    <p:extLst>
      <p:ext uri="{BB962C8B-B14F-4D97-AF65-F5344CB8AC3E}">
        <p14:creationId xmlns:p14="http://schemas.microsoft.com/office/powerpoint/2010/main" val="3717648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43012" name="3 Slayt Numarası Yer Tutucusu"/>
          <p:cNvSpPr txBox="1">
            <a:spLocks noGrp="1"/>
          </p:cNvSpPr>
          <p:nvPr/>
        </p:nvSpPr>
        <p:spPr bwMode="auto">
          <a:xfrm>
            <a:off x="5593125" y="6456612"/>
            <a:ext cx="4278841" cy="339884"/>
          </a:xfrm>
          <a:prstGeom prst="rect">
            <a:avLst/>
          </a:prstGeom>
          <a:noFill/>
          <a:ln w="9525">
            <a:noFill/>
            <a:miter lim="800000"/>
            <a:headEnd/>
            <a:tailEnd/>
          </a:ln>
        </p:spPr>
        <p:txBody>
          <a:bodyPr anchor="b"/>
          <a:lstStyle/>
          <a:p>
            <a:pPr algn="r"/>
            <a:fld id="{E6782C95-32F3-4ACC-96D5-87A2FAC452BF}" type="slidenum">
              <a:rPr lang="tr-TR" sz="1200">
                <a:latin typeface="Calibri" pitchFamily="34" charset="0"/>
              </a:rPr>
              <a:pPr algn="r"/>
              <a:t>14</a:t>
            </a:fld>
            <a:endParaRPr lang="tr-TR" sz="1200" dirty="0">
              <a:latin typeface="Calibri" pitchFamily="34" charset="0"/>
            </a:endParaRPr>
          </a:p>
        </p:txBody>
      </p:sp>
    </p:spTree>
    <p:extLst>
      <p:ext uri="{BB962C8B-B14F-4D97-AF65-F5344CB8AC3E}">
        <p14:creationId xmlns:p14="http://schemas.microsoft.com/office/powerpoint/2010/main" val="3326080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3012" name="3 Slayt Numarası Yer Tutucusu"/>
          <p:cNvSpPr txBox="1">
            <a:spLocks noGrp="1"/>
          </p:cNvSpPr>
          <p:nvPr/>
        </p:nvSpPr>
        <p:spPr bwMode="auto">
          <a:xfrm>
            <a:off x="5593125" y="6456612"/>
            <a:ext cx="4278841" cy="339884"/>
          </a:xfrm>
          <a:prstGeom prst="rect">
            <a:avLst/>
          </a:prstGeom>
          <a:noFill/>
          <a:ln w="9525">
            <a:noFill/>
            <a:miter lim="800000"/>
            <a:headEnd/>
            <a:tailEnd/>
          </a:ln>
        </p:spPr>
        <p:txBody>
          <a:bodyPr anchor="b"/>
          <a:lstStyle/>
          <a:p>
            <a:pPr algn="r"/>
            <a:fld id="{E6782C95-32F3-4ACC-96D5-87A2FAC452BF}" type="slidenum">
              <a:rPr lang="tr-TR" sz="1200">
                <a:latin typeface="Calibri" pitchFamily="34" charset="0"/>
              </a:rPr>
              <a:pPr algn="r"/>
              <a:t>15</a:t>
            </a:fld>
            <a:endParaRPr lang="tr-TR" sz="1200">
              <a:latin typeface="Calibri" pitchFamily="34" charset="0"/>
            </a:endParaRPr>
          </a:p>
        </p:txBody>
      </p:sp>
    </p:spTree>
    <p:extLst>
      <p:ext uri="{BB962C8B-B14F-4D97-AF65-F5344CB8AC3E}">
        <p14:creationId xmlns:p14="http://schemas.microsoft.com/office/powerpoint/2010/main" val="1231651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3012" name="3 Slayt Numarası Yer Tutucusu"/>
          <p:cNvSpPr txBox="1">
            <a:spLocks noGrp="1"/>
          </p:cNvSpPr>
          <p:nvPr/>
        </p:nvSpPr>
        <p:spPr bwMode="auto">
          <a:xfrm>
            <a:off x="5593125" y="6456612"/>
            <a:ext cx="4278841" cy="339884"/>
          </a:xfrm>
          <a:prstGeom prst="rect">
            <a:avLst/>
          </a:prstGeom>
          <a:noFill/>
          <a:ln w="9525">
            <a:noFill/>
            <a:miter lim="800000"/>
            <a:headEnd/>
            <a:tailEnd/>
          </a:ln>
        </p:spPr>
        <p:txBody>
          <a:bodyPr anchor="b"/>
          <a:lstStyle/>
          <a:p>
            <a:pPr algn="r"/>
            <a:fld id="{E6782C95-32F3-4ACC-96D5-87A2FAC452BF}" type="slidenum">
              <a:rPr lang="tr-TR" sz="1200">
                <a:latin typeface="Calibri" pitchFamily="34" charset="0"/>
              </a:rPr>
              <a:pPr algn="r"/>
              <a:t>16</a:t>
            </a:fld>
            <a:endParaRPr lang="tr-TR" sz="1200">
              <a:latin typeface="Calibri" pitchFamily="34" charset="0"/>
            </a:endParaRPr>
          </a:p>
        </p:txBody>
      </p:sp>
    </p:spTree>
    <p:extLst>
      <p:ext uri="{BB962C8B-B14F-4D97-AF65-F5344CB8AC3E}">
        <p14:creationId xmlns:p14="http://schemas.microsoft.com/office/powerpoint/2010/main" val="3652232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3012" name="3 Slayt Numarası Yer Tutucusu"/>
          <p:cNvSpPr txBox="1">
            <a:spLocks noGrp="1"/>
          </p:cNvSpPr>
          <p:nvPr/>
        </p:nvSpPr>
        <p:spPr bwMode="auto">
          <a:xfrm>
            <a:off x="5593125" y="6456612"/>
            <a:ext cx="4278841" cy="339884"/>
          </a:xfrm>
          <a:prstGeom prst="rect">
            <a:avLst/>
          </a:prstGeom>
          <a:noFill/>
          <a:ln w="9525">
            <a:noFill/>
            <a:miter lim="800000"/>
            <a:headEnd/>
            <a:tailEnd/>
          </a:ln>
        </p:spPr>
        <p:txBody>
          <a:bodyPr anchor="b"/>
          <a:lstStyle/>
          <a:p>
            <a:pPr algn="r"/>
            <a:fld id="{E6782C95-32F3-4ACC-96D5-87A2FAC452BF}" type="slidenum">
              <a:rPr lang="tr-TR" sz="1200">
                <a:latin typeface="Calibri" pitchFamily="34" charset="0"/>
              </a:rPr>
              <a:pPr algn="r"/>
              <a:t>17</a:t>
            </a:fld>
            <a:endParaRPr lang="tr-TR" sz="1200">
              <a:latin typeface="Calibri" pitchFamily="34" charset="0"/>
            </a:endParaRPr>
          </a:p>
        </p:txBody>
      </p:sp>
    </p:spTree>
    <p:extLst>
      <p:ext uri="{BB962C8B-B14F-4D97-AF65-F5344CB8AC3E}">
        <p14:creationId xmlns:p14="http://schemas.microsoft.com/office/powerpoint/2010/main" val="3140565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3012" name="3 Slayt Numarası Yer Tutucusu"/>
          <p:cNvSpPr txBox="1">
            <a:spLocks noGrp="1"/>
          </p:cNvSpPr>
          <p:nvPr/>
        </p:nvSpPr>
        <p:spPr bwMode="auto">
          <a:xfrm>
            <a:off x="5593125" y="6456612"/>
            <a:ext cx="4278841" cy="339884"/>
          </a:xfrm>
          <a:prstGeom prst="rect">
            <a:avLst/>
          </a:prstGeom>
          <a:noFill/>
          <a:ln w="9525">
            <a:noFill/>
            <a:miter lim="800000"/>
            <a:headEnd/>
            <a:tailEnd/>
          </a:ln>
        </p:spPr>
        <p:txBody>
          <a:bodyPr anchor="b"/>
          <a:lstStyle/>
          <a:p>
            <a:pPr algn="r"/>
            <a:fld id="{E6782C95-32F3-4ACC-96D5-87A2FAC452BF}" type="slidenum">
              <a:rPr lang="tr-TR" sz="1200">
                <a:latin typeface="Calibri" pitchFamily="34" charset="0"/>
              </a:rPr>
              <a:pPr algn="r"/>
              <a:t>18</a:t>
            </a:fld>
            <a:endParaRPr lang="tr-TR" sz="1200">
              <a:latin typeface="Calibri" pitchFamily="34" charset="0"/>
            </a:endParaRPr>
          </a:p>
        </p:txBody>
      </p:sp>
    </p:spTree>
    <p:extLst>
      <p:ext uri="{BB962C8B-B14F-4D97-AF65-F5344CB8AC3E}">
        <p14:creationId xmlns:p14="http://schemas.microsoft.com/office/powerpoint/2010/main" val="4006036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3012" name="3 Slayt Numarası Yer Tutucusu"/>
          <p:cNvSpPr txBox="1">
            <a:spLocks noGrp="1"/>
          </p:cNvSpPr>
          <p:nvPr/>
        </p:nvSpPr>
        <p:spPr bwMode="auto">
          <a:xfrm>
            <a:off x="5593125" y="6456612"/>
            <a:ext cx="4278841" cy="339884"/>
          </a:xfrm>
          <a:prstGeom prst="rect">
            <a:avLst/>
          </a:prstGeom>
          <a:noFill/>
          <a:ln w="9525">
            <a:noFill/>
            <a:miter lim="800000"/>
            <a:headEnd/>
            <a:tailEnd/>
          </a:ln>
        </p:spPr>
        <p:txBody>
          <a:bodyPr anchor="b"/>
          <a:lstStyle/>
          <a:p>
            <a:pPr algn="r"/>
            <a:fld id="{E6782C95-32F3-4ACC-96D5-87A2FAC452BF}" type="slidenum">
              <a:rPr lang="tr-TR" sz="1200">
                <a:latin typeface="Calibri" pitchFamily="34" charset="0"/>
              </a:rPr>
              <a:pPr algn="r"/>
              <a:t>19</a:t>
            </a:fld>
            <a:endParaRPr lang="tr-TR" sz="1200">
              <a:latin typeface="Calibri" pitchFamily="34" charset="0"/>
            </a:endParaRPr>
          </a:p>
        </p:txBody>
      </p:sp>
    </p:spTree>
    <p:extLst>
      <p:ext uri="{BB962C8B-B14F-4D97-AF65-F5344CB8AC3E}">
        <p14:creationId xmlns:p14="http://schemas.microsoft.com/office/powerpoint/2010/main" val="1800881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3012" name="3 Slayt Numarası Yer Tutucusu"/>
          <p:cNvSpPr txBox="1">
            <a:spLocks noGrp="1"/>
          </p:cNvSpPr>
          <p:nvPr/>
        </p:nvSpPr>
        <p:spPr bwMode="auto">
          <a:xfrm>
            <a:off x="5593125" y="6456612"/>
            <a:ext cx="4278841" cy="339884"/>
          </a:xfrm>
          <a:prstGeom prst="rect">
            <a:avLst/>
          </a:prstGeom>
          <a:noFill/>
          <a:ln w="9525">
            <a:noFill/>
            <a:miter lim="800000"/>
            <a:headEnd/>
            <a:tailEnd/>
          </a:ln>
        </p:spPr>
        <p:txBody>
          <a:bodyPr anchor="b"/>
          <a:lstStyle/>
          <a:p>
            <a:pPr algn="r"/>
            <a:fld id="{E6782C95-32F3-4ACC-96D5-87A2FAC452BF}" type="slidenum">
              <a:rPr lang="tr-TR" sz="1200">
                <a:latin typeface="Calibri" pitchFamily="34" charset="0"/>
              </a:rPr>
              <a:pPr algn="r"/>
              <a:t>20</a:t>
            </a:fld>
            <a:endParaRPr lang="tr-TR" sz="1200">
              <a:latin typeface="Calibri" pitchFamily="34" charset="0"/>
            </a:endParaRPr>
          </a:p>
        </p:txBody>
      </p:sp>
    </p:spTree>
    <p:extLst>
      <p:ext uri="{BB962C8B-B14F-4D97-AF65-F5344CB8AC3E}">
        <p14:creationId xmlns:p14="http://schemas.microsoft.com/office/powerpoint/2010/main" val="127179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9E9A476-9C17-4428-8073-4E47CA42194A}" type="slidenum">
              <a:rPr lang="en-GB"/>
              <a:pPr/>
              <a:t>2</a:t>
            </a:fld>
            <a:endParaRPr lang="en-GB"/>
          </a:p>
        </p:txBody>
      </p:sp>
      <p:sp>
        <p:nvSpPr>
          <p:cNvPr id="51201" name="Rectangle 1"/>
          <p:cNvSpPr txBox="1">
            <a:spLocks noGrp="1" noRot="1" noChangeAspect="1" noChangeArrowheads="1"/>
          </p:cNvSpPr>
          <p:nvPr>
            <p:ph type="sldImg"/>
          </p:nvPr>
        </p:nvSpPr>
        <p:spPr bwMode="auto">
          <a:xfrm>
            <a:off x="3238500" y="509588"/>
            <a:ext cx="3400425" cy="2549525"/>
          </a:xfrm>
          <a:prstGeom prst="rect">
            <a:avLst/>
          </a:prstGeom>
          <a:solidFill>
            <a:srgbClr val="FFFFFF"/>
          </a:solidFill>
          <a:ln>
            <a:solidFill>
              <a:srgbClr val="000000"/>
            </a:solidFill>
            <a:miter lim="800000"/>
            <a:headEnd/>
            <a:tailEnd/>
          </a:ln>
        </p:spPr>
      </p:sp>
      <p:sp>
        <p:nvSpPr>
          <p:cNvPr id="51202" name="Rectangle 2"/>
          <p:cNvSpPr txBox="1">
            <a:spLocks noGrp="1" noChangeArrowheads="1"/>
          </p:cNvSpPr>
          <p:nvPr>
            <p:ph type="body" idx="1"/>
          </p:nvPr>
        </p:nvSpPr>
        <p:spPr bwMode="auto">
          <a:xfrm>
            <a:off x="987196" y="3229443"/>
            <a:ext cx="7902167" cy="305895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2801644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3012" name="3 Slayt Numarası Yer Tutucusu"/>
          <p:cNvSpPr txBox="1">
            <a:spLocks noGrp="1"/>
          </p:cNvSpPr>
          <p:nvPr/>
        </p:nvSpPr>
        <p:spPr bwMode="auto">
          <a:xfrm>
            <a:off x="5593125" y="6456612"/>
            <a:ext cx="4278841" cy="339884"/>
          </a:xfrm>
          <a:prstGeom prst="rect">
            <a:avLst/>
          </a:prstGeom>
          <a:noFill/>
          <a:ln w="9525">
            <a:noFill/>
            <a:miter lim="800000"/>
            <a:headEnd/>
            <a:tailEnd/>
          </a:ln>
        </p:spPr>
        <p:txBody>
          <a:bodyPr anchor="b"/>
          <a:lstStyle/>
          <a:p>
            <a:pPr algn="r"/>
            <a:fld id="{E6782C95-32F3-4ACC-96D5-87A2FAC452BF}" type="slidenum">
              <a:rPr lang="tr-TR" sz="1200">
                <a:latin typeface="Calibri" pitchFamily="34" charset="0"/>
              </a:rPr>
              <a:pPr algn="r"/>
              <a:t>21</a:t>
            </a:fld>
            <a:endParaRPr lang="tr-TR" sz="1200">
              <a:latin typeface="Calibri" pitchFamily="34" charset="0"/>
            </a:endParaRPr>
          </a:p>
        </p:txBody>
      </p:sp>
    </p:spTree>
    <p:extLst>
      <p:ext uri="{BB962C8B-B14F-4D97-AF65-F5344CB8AC3E}">
        <p14:creationId xmlns:p14="http://schemas.microsoft.com/office/powerpoint/2010/main" val="922673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3012" name="3 Slayt Numarası Yer Tutucusu"/>
          <p:cNvSpPr txBox="1">
            <a:spLocks noGrp="1"/>
          </p:cNvSpPr>
          <p:nvPr/>
        </p:nvSpPr>
        <p:spPr bwMode="auto">
          <a:xfrm>
            <a:off x="5593125" y="6456612"/>
            <a:ext cx="4278841" cy="339884"/>
          </a:xfrm>
          <a:prstGeom prst="rect">
            <a:avLst/>
          </a:prstGeom>
          <a:noFill/>
          <a:ln w="9525">
            <a:noFill/>
            <a:miter lim="800000"/>
            <a:headEnd/>
            <a:tailEnd/>
          </a:ln>
        </p:spPr>
        <p:txBody>
          <a:bodyPr anchor="b"/>
          <a:lstStyle/>
          <a:p>
            <a:pPr algn="r"/>
            <a:fld id="{E6782C95-32F3-4ACC-96D5-87A2FAC452BF}" type="slidenum">
              <a:rPr lang="tr-TR" sz="1200">
                <a:latin typeface="Calibri" pitchFamily="34" charset="0"/>
              </a:rPr>
              <a:pPr algn="r"/>
              <a:t>22</a:t>
            </a:fld>
            <a:endParaRPr lang="tr-TR" sz="1200">
              <a:latin typeface="Calibri" pitchFamily="34" charset="0"/>
            </a:endParaRPr>
          </a:p>
        </p:txBody>
      </p:sp>
    </p:spTree>
    <p:extLst>
      <p:ext uri="{BB962C8B-B14F-4D97-AF65-F5344CB8AC3E}">
        <p14:creationId xmlns:p14="http://schemas.microsoft.com/office/powerpoint/2010/main" val="519036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3012" name="3 Slayt Numarası Yer Tutucusu"/>
          <p:cNvSpPr txBox="1">
            <a:spLocks noGrp="1"/>
          </p:cNvSpPr>
          <p:nvPr/>
        </p:nvSpPr>
        <p:spPr bwMode="auto">
          <a:xfrm>
            <a:off x="5593125" y="6456612"/>
            <a:ext cx="4278841" cy="339884"/>
          </a:xfrm>
          <a:prstGeom prst="rect">
            <a:avLst/>
          </a:prstGeom>
          <a:noFill/>
          <a:ln w="9525">
            <a:noFill/>
            <a:miter lim="800000"/>
            <a:headEnd/>
            <a:tailEnd/>
          </a:ln>
        </p:spPr>
        <p:txBody>
          <a:bodyPr anchor="b"/>
          <a:lstStyle/>
          <a:p>
            <a:pPr algn="r"/>
            <a:fld id="{E6782C95-32F3-4ACC-96D5-87A2FAC452BF}" type="slidenum">
              <a:rPr lang="tr-TR" sz="1200">
                <a:latin typeface="Calibri" pitchFamily="34" charset="0"/>
              </a:rPr>
              <a:pPr algn="r"/>
              <a:t>23</a:t>
            </a:fld>
            <a:endParaRPr lang="tr-TR" sz="1200">
              <a:latin typeface="Calibri" pitchFamily="34" charset="0"/>
            </a:endParaRPr>
          </a:p>
        </p:txBody>
      </p:sp>
    </p:spTree>
    <p:extLst>
      <p:ext uri="{BB962C8B-B14F-4D97-AF65-F5344CB8AC3E}">
        <p14:creationId xmlns:p14="http://schemas.microsoft.com/office/powerpoint/2010/main" val="1096047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3012" name="3 Slayt Numarası Yer Tutucusu"/>
          <p:cNvSpPr txBox="1">
            <a:spLocks noGrp="1"/>
          </p:cNvSpPr>
          <p:nvPr/>
        </p:nvSpPr>
        <p:spPr bwMode="auto">
          <a:xfrm>
            <a:off x="5593125" y="6456612"/>
            <a:ext cx="4278841" cy="339884"/>
          </a:xfrm>
          <a:prstGeom prst="rect">
            <a:avLst/>
          </a:prstGeom>
          <a:noFill/>
          <a:ln w="9525">
            <a:noFill/>
            <a:miter lim="800000"/>
            <a:headEnd/>
            <a:tailEnd/>
          </a:ln>
        </p:spPr>
        <p:txBody>
          <a:bodyPr anchor="b"/>
          <a:lstStyle/>
          <a:p>
            <a:pPr algn="r"/>
            <a:fld id="{E6782C95-32F3-4ACC-96D5-87A2FAC452BF}" type="slidenum">
              <a:rPr lang="tr-TR" sz="1200">
                <a:latin typeface="Calibri" pitchFamily="34" charset="0"/>
              </a:rPr>
              <a:pPr algn="r"/>
              <a:t>24</a:t>
            </a:fld>
            <a:endParaRPr lang="tr-TR" sz="1200">
              <a:latin typeface="Calibri" pitchFamily="34" charset="0"/>
            </a:endParaRPr>
          </a:p>
        </p:txBody>
      </p:sp>
    </p:spTree>
    <p:extLst>
      <p:ext uri="{BB962C8B-B14F-4D97-AF65-F5344CB8AC3E}">
        <p14:creationId xmlns:p14="http://schemas.microsoft.com/office/powerpoint/2010/main" val="4231965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7319A2C-B889-45F9-A6A2-F8633E26BF05}" type="slidenum">
              <a:rPr lang="en-GB"/>
              <a:pPr/>
              <a:t>28</a:t>
            </a:fld>
            <a:endParaRPr lang="en-GB"/>
          </a:p>
        </p:txBody>
      </p:sp>
      <p:sp>
        <p:nvSpPr>
          <p:cNvPr id="79873" name="Rectangle 1"/>
          <p:cNvSpPr txBox="1">
            <a:spLocks noGrp="1" noRot="1" noChangeAspect="1" noChangeArrowheads="1"/>
          </p:cNvSpPr>
          <p:nvPr>
            <p:ph type="sldImg"/>
          </p:nvPr>
        </p:nvSpPr>
        <p:spPr bwMode="auto">
          <a:xfrm>
            <a:off x="3238500" y="509588"/>
            <a:ext cx="3400425" cy="2549525"/>
          </a:xfrm>
          <a:prstGeom prst="rect">
            <a:avLst/>
          </a:prstGeom>
          <a:solidFill>
            <a:srgbClr val="FFFFFF"/>
          </a:solidFill>
          <a:ln>
            <a:solidFill>
              <a:srgbClr val="000000"/>
            </a:solidFill>
            <a:miter lim="800000"/>
            <a:headEnd/>
            <a:tailEnd/>
          </a:ln>
        </p:spPr>
      </p:sp>
      <p:sp>
        <p:nvSpPr>
          <p:cNvPr id="79874" name="Rectangle 2"/>
          <p:cNvSpPr txBox="1">
            <a:spLocks noGrp="1" noChangeArrowheads="1"/>
          </p:cNvSpPr>
          <p:nvPr>
            <p:ph type="body" idx="1"/>
          </p:nvPr>
        </p:nvSpPr>
        <p:spPr bwMode="auto">
          <a:xfrm>
            <a:off x="987196" y="3229443"/>
            <a:ext cx="7902167" cy="305895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2459026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406443F-4C26-4A07-A32A-0529CE909466}" type="slidenum">
              <a:rPr lang="en-GB"/>
              <a:pPr/>
              <a:t>29</a:t>
            </a:fld>
            <a:endParaRPr lang="en-GB"/>
          </a:p>
        </p:txBody>
      </p:sp>
      <p:sp>
        <p:nvSpPr>
          <p:cNvPr id="80897" name="Rectangle 1"/>
          <p:cNvSpPr txBox="1">
            <a:spLocks noGrp="1" noRot="1" noChangeAspect="1" noChangeArrowheads="1"/>
          </p:cNvSpPr>
          <p:nvPr>
            <p:ph type="sldImg"/>
          </p:nvPr>
        </p:nvSpPr>
        <p:spPr bwMode="auto">
          <a:xfrm>
            <a:off x="3238500" y="509588"/>
            <a:ext cx="3400425" cy="2549525"/>
          </a:xfrm>
          <a:prstGeom prst="rect">
            <a:avLst/>
          </a:prstGeom>
          <a:solidFill>
            <a:srgbClr val="FFFFFF"/>
          </a:solidFill>
          <a:ln>
            <a:solidFill>
              <a:srgbClr val="000000"/>
            </a:solidFill>
            <a:miter lim="800000"/>
            <a:headEnd/>
            <a:tailEnd/>
          </a:ln>
        </p:spPr>
      </p:sp>
      <p:sp>
        <p:nvSpPr>
          <p:cNvPr id="80898" name="Rectangle 2"/>
          <p:cNvSpPr txBox="1">
            <a:spLocks noGrp="1" noChangeArrowheads="1"/>
          </p:cNvSpPr>
          <p:nvPr>
            <p:ph type="body" idx="1"/>
          </p:nvPr>
        </p:nvSpPr>
        <p:spPr bwMode="auto">
          <a:xfrm>
            <a:off x="987196" y="3229443"/>
            <a:ext cx="7902167" cy="305895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2184486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9947BA1-82A1-4040-B90C-E3DC68DE1787}" type="slidenum">
              <a:rPr lang="en-GB"/>
              <a:pPr/>
              <a:t>30</a:t>
            </a:fld>
            <a:endParaRPr lang="en-GB"/>
          </a:p>
        </p:txBody>
      </p:sp>
      <p:sp>
        <p:nvSpPr>
          <p:cNvPr id="81921" name="Rectangle 1"/>
          <p:cNvSpPr txBox="1">
            <a:spLocks noGrp="1" noRot="1" noChangeAspect="1" noChangeArrowheads="1"/>
          </p:cNvSpPr>
          <p:nvPr>
            <p:ph type="sldImg"/>
          </p:nvPr>
        </p:nvSpPr>
        <p:spPr bwMode="auto">
          <a:xfrm>
            <a:off x="3238500" y="509588"/>
            <a:ext cx="3400425" cy="2549525"/>
          </a:xfrm>
          <a:prstGeom prst="rect">
            <a:avLst/>
          </a:prstGeom>
          <a:solidFill>
            <a:srgbClr val="FFFFFF"/>
          </a:solidFill>
          <a:ln>
            <a:solidFill>
              <a:srgbClr val="000000"/>
            </a:solidFill>
            <a:miter lim="800000"/>
            <a:headEnd/>
            <a:tailEnd/>
          </a:ln>
        </p:spPr>
      </p:sp>
      <p:sp>
        <p:nvSpPr>
          <p:cNvPr id="81922" name="Rectangle 2"/>
          <p:cNvSpPr txBox="1">
            <a:spLocks noGrp="1" noChangeArrowheads="1"/>
          </p:cNvSpPr>
          <p:nvPr>
            <p:ph type="body" idx="1"/>
          </p:nvPr>
        </p:nvSpPr>
        <p:spPr bwMode="auto">
          <a:xfrm>
            <a:off x="987196" y="3229443"/>
            <a:ext cx="7902167" cy="305895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1621288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C0B376C0-B155-487E-AFC0-024D407A9642}" type="slidenum">
              <a:rPr lang="en-GB"/>
              <a:pPr/>
              <a:t>31</a:t>
            </a:fld>
            <a:endParaRPr lang="en-GB"/>
          </a:p>
        </p:txBody>
      </p:sp>
      <p:sp>
        <p:nvSpPr>
          <p:cNvPr id="82945" name="Rectangle 1"/>
          <p:cNvSpPr txBox="1">
            <a:spLocks noGrp="1" noRot="1" noChangeAspect="1" noChangeArrowheads="1"/>
          </p:cNvSpPr>
          <p:nvPr>
            <p:ph type="sldImg"/>
          </p:nvPr>
        </p:nvSpPr>
        <p:spPr bwMode="auto">
          <a:xfrm>
            <a:off x="3238500" y="509588"/>
            <a:ext cx="3400425" cy="2549525"/>
          </a:xfrm>
          <a:prstGeom prst="rect">
            <a:avLst/>
          </a:prstGeom>
          <a:solidFill>
            <a:srgbClr val="FFFFFF"/>
          </a:solidFill>
          <a:ln>
            <a:solidFill>
              <a:srgbClr val="000000"/>
            </a:solidFill>
            <a:miter lim="800000"/>
            <a:headEnd/>
            <a:tailEnd/>
          </a:ln>
        </p:spPr>
      </p:sp>
      <p:sp>
        <p:nvSpPr>
          <p:cNvPr id="82946" name="Rectangle 2"/>
          <p:cNvSpPr txBox="1">
            <a:spLocks noGrp="1" noChangeArrowheads="1"/>
          </p:cNvSpPr>
          <p:nvPr>
            <p:ph type="body" idx="1"/>
          </p:nvPr>
        </p:nvSpPr>
        <p:spPr bwMode="auto">
          <a:xfrm>
            <a:off x="987196" y="3229443"/>
            <a:ext cx="7902167" cy="305895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2690562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2AFEB66-A73B-4A7E-BEBA-ADA95FE677E0}" type="slidenum">
              <a:rPr lang="en-GB"/>
              <a:pPr/>
              <a:t>3</a:t>
            </a:fld>
            <a:endParaRPr lang="en-GB"/>
          </a:p>
        </p:txBody>
      </p:sp>
      <p:sp>
        <p:nvSpPr>
          <p:cNvPr id="52225" name="Rectangle 1"/>
          <p:cNvSpPr txBox="1">
            <a:spLocks noGrp="1" noRot="1" noChangeAspect="1" noChangeArrowheads="1"/>
          </p:cNvSpPr>
          <p:nvPr>
            <p:ph type="sldImg"/>
          </p:nvPr>
        </p:nvSpPr>
        <p:spPr bwMode="auto">
          <a:xfrm>
            <a:off x="3238500" y="509588"/>
            <a:ext cx="3400425" cy="2549525"/>
          </a:xfrm>
          <a:prstGeom prst="rect">
            <a:avLst/>
          </a:prstGeom>
          <a:solidFill>
            <a:srgbClr val="FFFFFF"/>
          </a:solidFill>
          <a:ln>
            <a:solidFill>
              <a:srgbClr val="000000"/>
            </a:solidFill>
            <a:miter lim="800000"/>
            <a:headEnd/>
            <a:tailEnd/>
          </a:ln>
        </p:spPr>
      </p:sp>
      <p:sp>
        <p:nvSpPr>
          <p:cNvPr id="52226" name="Rectangle 2"/>
          <p:cNvSpPr txBox="1">
            <a:spLocks noGrp="1" noChangeArrowheads="1"/>
          </p:cNvSpPr>
          <p:nvPr>
            <p:ph type="body" idx="1"/>
          </p:nvPr>
        </p:nvSpPr>
        <p:spPr bwMode="auto">
          <a:xfrm>
            <a:off x="987196" y="3229443"/>
            <a:ext cx="7902167" cy="305895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3935164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198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1988" name="3 Slayt Numarası Yer Tutucusu"/>
          <p:cNvSpPr txBox="1">
            <a:spLocks noGrp="1"/>
          </p:cNvSpPr>
          <p:nvPr/>
        </p:nvSpPr>
        <p:spPr bwMode="auto">
          <a:xfrm>
            <a:off x="5593125" y="6456612"/>
            <a:ext cx="4278841" cy="339884"/>
          </a:xfrm>
          <a:prstGeom prst="rect">
            <a:avLst/>
          </a:prstGeom>
          <a:noFill/>
          <a:ln w="9525">
            <a:noFill/>
            <a:miter lim="800000"/>
            <a:headEnd/>
            <a:tailEnd/>
          </a:ln>
        </p:spPr>
        <p:txBody>
          <a:bodyPr anchor="b"/>
          <a:lstStyle/>
          <a:p>
            <a:pPr algn="r"/>
            <a:fld id="{E935BFAA-B0BF-4701-B5B7-FAA6A302AE9D}" type="slidenum">
              <a:rPr lang="tr-TR" sz="1200">
                <a:latin typeface="Calibri" pitchFamily="34" charset="0"/>
              </a:rPr>
              <a:pPr algn="r"/>
              <a:t>5</a:t>
            </a:fld>
            <a:endParaRPr lang="tr-TR" sz="1200">
              <a:latin typeface="Calibri" pitchFamily="34" charset="0"/>
            </a:endParaRPr>
          </a:p>
        </p:txBody>
      </p:sp>
    </p:spTree>
    <p:extLst>
      <p:ext uri="{BB962C8B-B14F-4D97-AF65-F5344CB8AC3E}">
        <p14:creationId xmlns:p14="http://schemas.microsoft.com/office/powerpoint/2010/main" val="1432898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3012" name="3 Slayt Numarası Yer Tutucusu"/>
          <p:cNvSpPr txBox="1">
            <a:spLocks noGrp="1"/>
          </p:cNvSpPr>
          <p:nvPr/>
        </p:nvSpPr>
        <p:spPr bwMode="auto">
          <a:xfrm>
            <a:off x="5593125" y="6456612"/>
            <a:ext cx="4278841" cy="339884"/>
          </a:xfrm>
          <a:prstGeom prst="rect">
            <a:avLst/>
          </a:prstGeom>
          <a:noFill/>
          <a:ln w="9525">
            <a:noFill/>
            <a:miter lim="800000"/>
            <a:headEnd/>
            <a:tailEnd/>
          </a:ln>
        </p:spPr>
        <p:txBody>
          <a:bodyPr anchor="b"/>
          <a:lstStyle/>
          <a:p>
            <a:pPr algn="r"/>
            <a:fld id="{E6782C95-32F3-4ACC-96D5-87A2FAC452BF}" type="slidenum">
              <a:rPr lang="tr-TR" sz="1200">
                <a:latin typeface="Calibri" pitchFamily="34" charset="0"/>
              </a:rPr>
              <a:pPr algn="r"/>
              <a:t>6</a:t>
            </a:fld>
            <a:endParaRPr lang="tr-TR" sz="1200">
              <a:latin typeface="Calibri" pitchFamily="34" charset="0"/>
            </a:endParaRPr>
          </a:p>
        </p:txBody>
      </p:sp>
    </p:spTree>
    <p:extLst>
      <p:ext uri="{BB962C8B-B14F-4D97-AF65-F5344CB8AC3E}">
        <p14:creationId xmlns:p14="http://schemas.microsoft.com/office/powerpoint/2010/main" val="1249200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3012" name="3 Slayt Numarası Yer Tutucusu"/>
          <p:cNvSpPr txBox="1">
            <a:spLocks noGrp="1"/>
          </p:cNvSpPr>
          <p:nvPr/>
        </p:nvSpPr>
        <p:spPr bwMode="auto">
          <a:xfrm>
            <a:off x="5593125" y="6456612"/>
            <a:ext cx="4278841" cy="339884"/>
          </a:xfrm>
          <a:prstGeom prst="rect">
            <a:avLst/>
          </a:prstGeom>
          <a:noFill/>
          <a:ln w="9525">
            <a:noFill/>
            <a:miter lim="800000"/>
            <a:headEnd/>
            <a:tailEnd/>
          </a:ln>
        </p:spPr>
        <p:txBody>
          <a:bodyPr anchor="b"/>
          <a:lstStyle/>
          <a:p>
            <a:pPr algn="r"/>
            <a:fld id="{E6782C95-32F3-4ACC-96D5-87A2FAC452BF}" type="slidenum">
              <a:rPr lang="tr-TR" sz="1200">
                <a:latin typeface="Calibri" pitchFamily="34" charset="0"/>
              </a:rPr>
              <a:pPr algn="r"/>
              <a:t>7</a:t>
            </a:fld>
            <a:endParaRPr lang="tr-TR" sz="1200">
              <a:latin typeface="Calibri" pitchFamily="34" charset="0"/>
            </a:endParaRPr>
          </a:p>
        </p:txBody>
      </p:sp>
    </p:spTree>
    <p:extLst>
      <p:ext uri="{BB962C8B-B14F-4D97-AF65-F5344CB8AC3E}">
        <p14:creationId xmlns:p14="http://schemas.microsoft.com/office/powerpoint/2010/main" val="3080317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43012" name="3 Slayt Numarası Yer Tutucusu"/>
          <p:cNvSpPr txBox="1">
            <a:spLocks noGrp="1"/>
          </p:cNvSpPr>
          <p:nvPr/>
        </p:nvSpPr>
        <p:spPr bwMode="auto">
          <a:xfrm>
            <a:off x="5593125" y="6456612"/>
            <a:ext cx="4278841" cy="339884"/>
          </a:xfrm>
          <a:prstGeom prst="rect">
            <a:avLst/>
          </a:prstGeom>
          <a:noFill/>
          <a:ln w="9525">
            <a:noFill/>
            <a:miter lim="800000"/>
            <a:headEnd/>
            <a:tailEnd/>
          </a:ln>
        </p:spPr>
        <p:txBody>
          <a:bodyPr anchor="b"/>
          <a:lstStyle/>
          <a:p>
            <a:pPr algn="r"/>
            <a:fld id="{E6782C95-32F3-4ACC-96D5-87A2FAC452BF}" type="slidenum">
              <a:rPr lang="tr-TR" sz="1200">
                <a:latin typeface="Calibri" pitchFamily="34" charset="0"/>
              </a:rPr>
              <a:pPr algn="r"/>
              <a:t>8</a:t>
            </a:fld>
            <a:endParaRPr lang="tr-TR" sz="1200" dirty="0">
              <a:latin typeface="Calibri" pitchFamily="34" charset="0"/>
            </a:endParaRPr>
          </a:p>
        </p:txBody>
      </p:sp>
    </p:spTree>
    <p:extLst>
      <p:ext uri="{BB962C8B-B14F-4D97-AF65-F5344CB8AC3E}">
        <p14:creationId xmlns:p14="http://schemas.microsoft.com/office/powerpoint/2010/main" val="1519874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43012" name="3 Slayt Numarası Yer Tutucusu"/>
          <p:cNvSpPr txBox="1">
            <a:spLocks noGrp="1"/>
          </p:cNvSpPr>
          <p:nvPr/>
        </p:nvSpPr>
        <p:spPr bwMode="auto">
          <a:xfrm>
            <a:off x="5593125" y="6456612"/>
            <a:ext cx="4278841" cy="339884"/>
          </a:xfrm>
          <a:prstGeom prst="rect">
            <a:avLst/>
          </a:prstGeom>
          <a:noFill/>
          <a:ln w="9525">
            <a:noFill/>
            <a:miter lim="800000"/>
            <a:headEnd/>
            <a:tailEnd/>
          </a:ln>
        </p:spPr>
        <p:txBody>
          <a:bodyPr anchor="b"/>
          <a:lstStyle/>
          <a:p>
            <a:pPr algn="r"/>
            <a:fld id="{E6782C95-32F3-4ACC-96D5-87A2FAC452BF}" type="slidenum">
              <a:rPr lang="tr-TR" sz="1200">
                <a:latin typeface="Calibri" pitchFamily="34" charset="0"/>
              </a:rPr>
              <a:pPr algn="r"/>
              <a:t>9</a:t>
            </a:fld>
            <a:endParaRPr lang="tr-TR" sz="1200" dirty="0">
              <a:latin typeface="Calibri" pitchFamily="34" charset="0"/>
            </a:endParaRPr>
          </a:p>
        </p:txBody>
      </p:sp>
    </p:spTree>
    <p:extLst>
      <p:ext uri="{BB962C8B-B14F-4D97-AF65-F5344CB8AC3E}">
        <p14:creationId xmlns:p14="http://schemas.microsoft.com/office/powerpoint/2010/main" val="3821878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43012" name="3 Slayt Numarası Yer Tutucusu"/>
          <p:cNvSpPr txBox="1">
            <a:spLocks noGrp="1"/>
          </p:cNvSpPr>
          <p:nvPr/>
        </p:nvSpPr>
        <p:spPr bwMode="auto">
          <a:xfrm>
            <a:off x="5593125" y="6456612"/>
            <a:ext cx="4278841" cy="339884"/>
          </a:xfrm>
          <a:prstGeom prst="rect">
            <a:avLst/>
          </a:prstGeom>
          <a:noFill/>
          <a:ln w="9525">
            <a:noFill/>
            <a:miter lim="800000"/>
            <a:headEnd/>
            <a:tailEnd/>
          </a:ln>
        </p:spPr>
        <p:txBody>
          <a:bodyPr anchor="b"/>
          <a:lstStyle/>
          <a:p>
            <a:pPr algn="r"/>
            <a:fld id="{E6782C95-32F3-4ACC-96D5-87A2FAC452BF}" type="slidenum">
              <a:rPr lang="tr-TR" sz="1200">
                <a:latin typeface="Calibri" pitchFamily="34" charset="0"/>
              </a:rPr>
              <a:pPr algn="r"/>
              <a:t>10</a:t>
            </a:fld>
            <a:endParaRPr lang="tr-TR" sz="1200" dirty="0">
              <a:latin typeface="Calibri" pitchFamily="34" charset="0"/>
            </a:endParaRPr>
          </a:p>
        </p:txBody>
      </p:sp>
    </p:spTree>
    <p:extLst>
      <p:ext uri="{BB962C8B-B14F-4D97-AF65-F5344CB8AC3E}">
        <p14:creationId xmlns:p14="http://schemas.microsoft.com/office/powerpoint/2010/main" val="3260374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pPr>
              <a:defRPr/>
            </a:pPr>
            <a:fld id="{46A12043-C402-4361-B649-E8CDF5F2D647}" type="datetimeFigureOut">
              <a:rPr lang="tr-TR" smtClean="0"/>
              <a:pPr>
                <a:defRPr/>
              </a:pPr>
              <a:t>22.01.2019</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pPr>
              <a:defRPr/>
            </a:pPr>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pPr>
              <a:defRPr/>
            </a:pPr>
            <a:fld id="{033C8BE4-86BC-441C-AC4E-7B7236B3D13C}" type="slidenum">
              <a:rPr lang="tr-TR" smtClean="0"/>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pPr>
              <a:defRPr/>
            </a:pPr>
            <a:fld id="{571D3803-9279-417F-AA2E-E40FB8CA65EA}" type="datetimeFigureOut">
              <a:rPr lang="tr-TR" smtClean="0"/>
              <a:pPr>
                <a:defRPr/>
              </a:pPr>
              <a:t>22.01.2019</a:t>
            </a:fld>
            <a:endParaRPr lang="tr-TR"/>
          </a:p>
        </p:txBody>
      </p:sp>
      <p:sp>
        <p:nvSpPr>
          <p:cNvPr id="5" name="4 Altbilgi Yer Tutucusu"/>
          <p:cNvSpPr>
            <a:spLocks noGrp="1"/>
          </p:cNvSpPr>
          <p:nvPr>
            <p:ph type="ftr" sz="quarter" idx="11"/>
          </p:nvPr>
        </p:nvSpPr>
        <p:spPr/>
        <p:txBody>
          <a:bodyPr/>
          <a:lstStyle>
            <a:extLst/>
          </a:lstStyle>
          <a:p>
            <a:pPr>
              <a:defRPr/>
            </a:pPr>
            <a:endParaRPr lang="tr-TR"/>
          </a:p>
        </p:txBody>
      </p:sp>
      <p:sp>
        <p:nvSpPr>
          <p:cNvPr id="6" name="5 Slayt Numarası Yer Tutucusu"/>
          <p:cNvSpPr>
            <a:spLocks noGrp="1"/>
          </p:cNvSpPr>
          <p:nvPr>
            <p:ph type="sldNum" sz="quarter" idx="12"/>
          </p:nvPr>
        </p:nvSpPr>
        <p:spPr/>
        <p:txBody>
          <a:bodyPr/>
          <a:lstStyle>
            <a:extLst/>
          </a:lstStyle>
          <a:p>
            <a:pPr>
              <a:defRPr/>
            </a:pPr>
            <a:fld id="{598B3C52-A787-445A-993F-5B21DB10727D}"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pPr>
              <a:defRPr/>
            </a:pPr>
            <a:fld id="{EEE2296C-4F85-4FDC-8AF8-B5DB86BD3972}" type="datetimeFigureOut">
              <a:rPr lang="tr-TR" smtClean="0"/>
              <a:pPr>
                <a:defRPr/>
              </a:pPr>
              <a:t>22.01.2019</a:t>
            </a:fld>
            <a:endParaRPr lang="tr-TR"/>
          </a:p>
        </p:txBody>
      </p:sp>
      <p:sp>
        <p:nvSpPr>
          <p:cNvPr id="5" name="4 Altbilgi Yer Tutucusu"/>
          <p:cNvSpPr>
            <a:spLocks noGrp="1"/>
          </p:cNvSpPr>
          <p:nvPr>
            <p:ph type="ftr" sz="quarter" idx="11"/>
          </p:nvPr>
        </p:nvSpPr>
        <p:spPr/>
        <p:txBody>
          <a:bodyPr/>
          <a:lstStyle>
            <a:extLst/>
          </a:lstStyle>
          <a:p>
            <a:pPr>
              <a:defRPr/>
            </a:pPr>
            <a:endParaRPr lang="tr-TR"/>
          </a:p>
        </p:txBody>
      </p:sp>
      <p:sp>
        <p:nvSpPr>
          <p:cNvPr id="6" name="5 Slayt Numarası Yer Tutucusu"/>
          <p:cNvSpPr>
            <a:spLocks noGrp="1"/>
          </p:cNvSpPr>
          <p:nvPr>
            <p:ph type="sldNum" sz="quarter" idx="12"/>
          </p:nvPr>
        </p:nvSpPr>
        <p:spPr/>
        <p:txBody>
          <a:bodyPr/>
          <a:lstStyle>
            <a:extLst/>
          </a:lstStyle>
          <a:p>
            <a:pPr>
              <a:defRPr/>
            </a:pPr>
            <a:fld id="{3FA4F8B5-5A47-4121-8ECE-1242BB7EB5AA}"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pPr>
              <a:defRPr/>
            </a:pPr>
            <a:fld id="{A51FDF08-64C0-4D96-8637-BA03715BEB67}" type="datetimeFigureOut">
              <a:rPr lang="tr-TR" smtClean="0"/>
              <a:pPr>
                <a:defRPr/>
              </a:pPr>
              <a:t>22.01.2019</a:t>
            </a:fld>
            <a:endParaRPr lang="tr-TR"/>
          </a:p>
        </p:txBody>
      </p:sp>
      <p:sp>
        <p:nvSpPr>
          <p:cNvPr id="5" name="4 Altbilgi Yer Tutucusu"/>
          <p:cNvSpPr>
            <a:spLocks noGrp="1"/>
          </p:cNvSpPr>
          <p:nvPr>
            <p:ph type="ftr" sz="quarter" idx="11"/>
          </p:nvPr>
        </p:nvSpPr>
        <p:spPr/>
        <p:txBody>
          <a:bodyPr/>
          <a:lstStyle>
            <a:extLst/>
          </a:lstStyle>
          <a:p>
            <a:pPr>
              <a:defRPr/>
            </a:pPr>
            <a:endParaRPr lang="tr-TR"/>
          </a:p>
        </p:txBody>
      </p:sp>
      <p:sp>
        <p:nvSpPr>
          <p:cNvPr id="6" name="5 Slayt Numarası Yer Tutucusu"/>
          <p:cNvSpPr>
            <a:spLocks noGrp="1"/>
          </p:cNvSpPr>
          <p:nvPr>
            <p:ph type="sldNum" sz="quarter" idx="12"/>
          </p:nvPr>
        </p:nvSpPr>
        <p:spPr/>
        <p:txBody>
          <a:bodyPr/>
          <a:lstStyle>
            <a:extLst/>
          </a:lstStyle>
          <a:p>
            <a:pPr>
              <a:defRPr/>
            </a:pPr>
            <a:fld id="{DFCC35C3-FF6F-4A12-9362-A4B8EB6C3634}" type="slidenum">
              <a:rPr lang="tr-TR" smtClean="0"/>
              <a:pPr>
                <a:defRPr/>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pPr>
              <a:defRPr/>
            </a:pPr>
            <a:fld id="{2756A473-9151-4BD9-863F-FFB1E34288E6}" type="datetimeFigureOut">
              <a:rPr lang="tr-TR" smtClean="0"/>
              <a:pPr>
                <a:defRPr/>
              </a:pPr>
              <a:t>22.01.2019</a:t>
            </a:fld>
            <a:endParaRPr lang="tr-TR"/>
          </a:p>
        </p:txBody>
      </p:sp>
      <p:sp>
        <p:nvSpPr>
          <p:cNvPr id="5" name="4 Altbilgi Yer Tutucusu"/>
          <p:cNvSpPr>
            <a:spLocks noGrp="1"/>
          </p:cNvSpPr>
          <p:nvPr>
            <p:ph type="ftr" sz="quarter" idx="11"/>
          </p:nvPr>
        </p:nvSpPr>
        <p:spPr/>
        <p:txBody>
          <a:bodyPr/>
          <a:lstStyle>
            <a:extLst/>
          </a:lstStyle>
          <a:p>
            <a:pPr>
              <a:defRPr/>
            </a:pPr>
            <a:endParaRPr lang="tr-TR"/>
          </a:p>
        </p:txBody>
      </p:sp>
      <p:sp>
        <p:nvSpPr>
          <p:cNvPr id="6" name="5 Slayt Numarası Yer Tutucusu"/>
          <p:cNvSpPr>
            <a:spLocks noGrp="1"/>
          </p:cNvSpPr>
          <p:nvPr>
            <p:ph type="sldNum" sz="quarter" idx="12"/>
          </p:nvPr>
        </p:nvSpPr>
        <p:spPr/>
        <p:txBody>
          <a:bodyPr/>
          <a:lstStyle>
            <a:extLst/>
          </a:lstStyle>
          <a:p>
            <a:pPr>
              <a:defRPr/>
            </a:pPr>
            <a:fld id="{3784048D-AD60-46D7-A5B6-99EF47C0A561}" type="slidenum">
              <a:rPr lang="tr-TR" smtClean="0"/>
              <a:pPr>
                <a:defRPr/>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pPr>
              <a:defRPr/>
            </a:pPr>
            <a:fld id="{00E1B165-641C-45F8-8604-6FA113E0C916}" type="datetimeFigureOut">
              <a:rPr lang="tr-TR" smtClean="0"/>
              <a:pPr>
                <a:defRPr/>
              </a:pPr>
              <a:t>22.01.2019</a:t>
            </a:fld>
            <a:endParaRPr lang="tr-TR"/>
          </a:p>
        </p:txBody>
      </p:sp>
      <p:sp>
        <p:nvSpPr>
          <p:cNvPr id="6" name="5 Altbilgi Yer Tutucusu"/>
          <p:cNvSpPr>
            <a:spLocks noGrp="1"/>
          </p:cNvSpPr>
          <p:nvPr>
            <p:ph type="ftr" sz="quarter" idx="11"/>
          </p:nvPr>
        </p:nvSpPr>
        <p:spPr/>
        <p:txBody>
          <a:bodyPr/>
          <a:lstStyle>
            <a:extLst/>
          </a:lstStyle>
          <a:p>
            <a:pPr>
              <a:defRPr/>
            </a:pPr>
            <a:endParaRPr lang="tr-TR"/>
          </a:p>
        </p:txBody>
      </p:sp>
      <p:sp>
        <p:nvSpPr>
          <p:cNvPr id="7" name="6 Slayt Numarası Yer Tutucusu"/>
          <p:cNvSpPr>
            <a:spLocks noGrp="1"/>
          </p:cNvSpPr>
          <p:nvPr>
            <p:ph type="sldNum" sz="quarter" idx="12"/>
          </p:nvPr>
        </p:nvSpPr>
        <p:spPr/>
        <p:txBody>
          <a:bodyPr/>
          <a:lstStyle>
            <a:extLst/>
          </a:lstStyle>
          <a:p>
            <a:pPr>
              <a:defRPr/>
            </a:pPr>
            <a:fld id="{799FD030-F5C2-42E5-AB44-ACFC124825C4}" type="slidenum">
              <a:rPr lang="tr-TR" smtClean="0"/>
              <a:pPr>
                <a:defRPr/>
              </a:pPr>
              <a:t>‹#›</a:t>
            </a:fld>
            <a:endParaRPr lang="tr-T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pPr>
              <a:defRPr/>
            </a:pPr>
            <a:fld id="{E033A9E3-8433-4242-9576-BE352930D759}" type="datetimeFigureOut">
              <a:rPr lang="tr-TR" smtClean="0"/>
              <a:pPr>
                <a:defRPr/>
              </a:pPr>
              <a:t>22.01.2019</a:t>
            </a:fld>
            <a:endParaRPr lang="tr-TR"/>
          </a:p>
        </p:txBody>
      </p:sp>
      <p:sp>
        <p:nvSpPr>
          <p:cNvPr id="8" name="7 Altbilgi Yer Tutucusu"/>
          <p:cNvSpPr>
            <a:spLocks noGrp="1"/>
          </p:cNvSpPr>
          <p:nvPr>
            <p:ph type="ftr" sz="quarter" idx="11"/>
          </p:nvPr>
        </p:nvSpPr>
        <p:spPr/>
        <p:txBody>
          <a:bodyPr/>
          <a:lstStyle>
            <a:extLst/>
          </a:lstStyle>
          <a:p>
            <a:pPr>
              <a:defRPr/>
            </a:pPr>
            <a:endParaRPr lang="tr-TR"/>
          </a:p>
        </p:txBody>
      </p:sp>
      <p:sp>
        <p:nvSpPr>
          <p:cNvPr id="9" name="8 Slayt Numarası Yer Tutucusu"/>
          <p:cNvSpPr>
            <a:spLocks noGrp="1"/>
          </p:cNvSpPr>
          <p:nvPr>
            <p:ph type="sldNum" sz="quarter" idx="12"/>
          </p:nvPr>
        </p:nvSpPr>
        <p:spPr/>
        <p:txBody>
          <a:bodyPr/>
          <a:lstStyle>
            <a:extLst/>
          </a:lstStyle>
          <a:p>
            <a:pPr>
              <a:defRPr/>
            </a:pPr>
            <a:fld id="{E5A6A0F5-9DE3-4E2A-A8AC-75C8D668B50E}" type="slidenum">
              <a:rPr lang="tr-TR" smtClean="0"/>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pPr>
              <a:defRPr/>
            </a:pPr>
            <a:fld id="{65C8557F-4B78-4887-87BE-1119890F3713}" type="datetimeFigureOut">
              <a:rPr lang="tr-TR" smtClean="0"/>
              <a:pPr>
                <a:defRPr/>
              </a:pPr>
              <a:t>22.01.2019</a:t>
            </a:fld>
            <a:endParaRPr lang="tr-TR"/>
          </a:p>
        </p:txBody>
      </p:sp>
      <p:sp>
        <p:nvSpPr>
          <p:cNvPr id="4" name="3 Altbilgi Yer Tutucusu"/>
          <p:cNvSpPr>
            <a:spLocks noGrp="1"/>
          </p:cNvSpPr>
          <p:nvPr>
            <p:ph type="ftr" sz="quarter" idx="11"/>
          </p:nvPr>
        </p:nvSpPr>
        <p:spPr/>
        <p:txBody>
          <a:bodyPr/>
          <a:lstStyle>
            <a:extLst/>
          </a:lstStyle>
          <a:p>
            <a:pPr>
              <a:defRPr/>
            </a:pPr>
            <a:endParaRPr lang="tr-TR"/>
          </a:p>
        </p:txBody>
      </p:sp>
      <p:sp>
        <p:nvSpPr>
          <p:cNvPr id="5" name="4 Slayt Numarası Yer Tutucusu"/>
          <p:cNvSpPr>
            <a:spLocks noGrp="1"/>
          </p:cNvSpPr>
          <p:nvPr>
            <p:ph type="sldNum" sz="quarter" idx="12"/>
          </p:nvPr>
        </p:nvSpPr>
        <p:spPr/>
        <p:txBody>
          <a:bodyPr/>
          <a:lstStyle>
            <a:extLst/>
          </a:lstStyle>
          <a:p>
            <a:pPr>
              <a:defRPr/>
            </a:pPr>
            <a:fld id="{FDA82BEA-1ED4-4919-A37D-783D1AACB7EB}" type="slidenum">
              <a:rPr lang="tr-TR" smtClean="0"/>
              <a:pPr>
                <a:defRPr/>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pPr>
              <a:defRPr/>
            </a:pPr>
            <a:fld id="{C2DFF871-EC9B-469A-ABF7-37013AC7EEAC}" type="datetimeFigureOut">
              <a:rPr lang="tr-TR" smtClean="0"/>
              <a:pPr>
                <a:defRPr/>
              </a:pPr>
              <a:t>22.01.2019</a:t>
            </a:fld>
            <a:endParaRPr lang="tr-TR"/>
          </a:p>
        </p:txBody>
      </p:sp>
      <p:sp>
        <p:nvSpPr>
          <p:cNvPr id="3" name="2 Altbilgi Yer Tutucusu"/>
          <p:cNvSpPr>
            <a:spLocks noGrp="1"/>
          </p:cNvSpPr>
          <p:nvPr>
            <p:ph type="ftr" sz="quarter" idx="11"/>
          </p:nvPr>
        </p:nvSpPr>
        <p:spPr/>
        <p:txBody>
          <a:bodyPr/>
          <a:lstStyle>
            <a:extLst/>
          </a:lstStyle>
          <a:p>
            <a:pPr>
              <a:defRPr/>
            </a:pPr>
            <a:endParaRPr lang="tr-TR"/>
          </a:p>
        </p:txBody>
      </p:sp>
      <p:sp>
        <p:nvSpPr>
          <p:cNvPr id="4" name="3 Slayt Numarası Yer Tutucusu"/>
          <p:cNvSpPr>
            <a:spLocks noGrp="1"/>
          </p:cNvSpPr>
          <p:nvPr>
            <p:ph type="sldNum" sz="quarter" idx="12"/>
          </p:nvPr>
        </p:nvSpPr>
        <p:spPr/>
        <p:txBody>
          <a:bodyPr/>
          <a:lstStyle>
            <a:extLst/>
          </a:lstStyle>
          <a:p>
            <a:pPr>
              <a:defRPr/>
            </a:pPr>
            <a:fld id="{3680A0B0-733B-40C4-AA9B-30C1C97572EC}"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extLst/>
          </a:lstStyle>
          <a:p>
            <a:pPr>
              <a:defRPr/>
            </a:pPr>
            <a:fld id="{B401BBC2-A41D-4F2A-B4B9-A2E4738AA0F9}" type="datetimeFigureOut">
              <a:rPr lang="tr-TR" smtClean="0"/>
              <a:pPr>
                <a:defRPr/>
              </a:pPr>
              <a:t>22.01.2019</a:t>
            </a:fld>
            <a:endParaRPr lang="tr-TR"/>
          </a:p>
        </p:txBody>
      </p:sp>
      <p:sp>
        <p:nvSpPr>
          <p:cNvPr id="6" name="5 Altbilgi Yer Tutucusu"/>
          <p:cNvSpPr>
            <a:spLocks noGrp="1"/>
          </p:cNvSpPr>
          <p:nvPr>
            <p:ph type="ftr" sz="quarter" idx="11"/>
          </p:nvPr>
        </p:nvSpPr>
        <p:spPr/>
        <p:txBody>
          <a:bodyPr/>
          <a:lstStyle>
            <a:extLst/>
          </a:lstStyle>
          <a:p>
            <a:pPr>
              <a:defRPr/>
            </a:pPr>
            <a:endParaRPr lang="tr-TR"/>
          </a:p>
        </p:txBody>
      </p:sp>
      <p:sp>
        <p:nvSpPr>
          <p:cNvPr id="7" name="6 Slayt Numarası Yer Tutucusu"/>
          <p:cNvSpPr>
            <a:spLocks noGrp="1"/>
          </p:cNvSpPr>
          <p:nvPr>
            <p:ph type="sldNum" sz="quarter" idx="12"/>
          </p:nvPr>
        </p:nvSpPr>
        <p:spPr/>
        <p:txBody>
          <a:bodyPr/>
          <a:lstStyle>
            <a:extLst/>
          </a:lstStyle>
          <a:p>
            <a:pPr>
              <a:defRPr/>
            </a:pPr>
            <a:fld id="{76246B9B-9D7A-4EC6-ABA2-85A50FD4255A}" type="slidenum">
              <a:rPr lang="tr-TR" smtClean="0"/>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pPr>
              <a:defRPr/>
            </a:pPr>
            <a:fld id="{96F1C107-062A-4C68-AC6E-15E172A7EFE0}" type="datetimeFigureOut">
              <a:rPr lang="tr-TR" smtClean="0"/>
              <a:pPr>
                <a:defRPr/>
              </a:pPr>
              <a:t>22.01.2019</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pPr>
              <a:defRPr/>
            </a:pPr>
            <a:fld id="{D7000A0E-AA2E-42E1-98A3-F37A13F7F199}" type="slidenum">
              <a:rPr lang="tr-TR" smtClean="0"/>
              <a:pPr>
                <a:defRPr/>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6DEA07AB-77B9-4F9C-BEB9-B1BB03E887D6}" type="datetimeFigureOut">
              <a:rPr lang="tr-TR" smtClean="0"/>
              <a:pPr>
                <a:defRPr/>
              </a:pPr>
              <a:t>22.01.2019</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A4591DDF-608C-4E60-AC92-B612ADF5F9CC}"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su dünya.bmp"/>
          <p:cNvPicPr>
            <a:picLocks noChangeAspect="1"/>
          </p:cNvPicPr>
          <p:nvPr/>
        </p:nvPicPr>
        <p:blipFill>
          <a:blip r:embed="rId3" cstate="print">
            <a:lum bright="6000" contrast="16000"/>
          </a:blip>
          <a:stretch>
            <a:fillRect/>
          </a:stretch>
        </p:blipFill>
        <p:spPr>
          <a:xfrm>
            <a:off x="0" y="-1"/>
            <a:ext cx="9144000" cy="6858001"/>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5123" name="4 Dikdörtgen"/>
          <p:cNvSpPr>
            <a:spLocks noChangeArrowheads="1"/>
          </p:cNvSpPr>
          <p:nvPr/>
        </p:nvSpPr>
        <p:spPr bwMode="auto">
          <a:xfrm>
            <a:off x="0" y="5611812"/>
            <a:ext cx="9144000" cy="1246188"/>
          </a:xfrm>
          <a:prstGeom prst="rect">
            <a:avLst/>
          </a:prstGeom>
          <a:noFill/>
          <a:ln w="9525">
            <a:noFill/>
            <a:miter lim="800000"/>
            <a:headEnd/>
            <a:tailEnd/>
          </a:ln>
        </p:spPr>
        <p:txBody>
          <a:bodyPr>
            <a:spAutoFit/>
          </a:bodyPr>
          <a:lstStyle/>
          <a:p>
            <a:pPr algn="ctr"/>
            <a:r>
              <a:rPr lang="tr-TR" sz="2500" b="1" dirty="0">
                <a:solidFill>
                  <a:srgbClr val="000D26"/>
                </a:solidFill>
                <a:latin typeface="Constantia" pitchFamily="18" charset="0"/>
              </a:rPr>
              <a:t>Su Yönetimi Genel Müdürlüğü</a:t>
            </a:r>
            <a:br>
              <a:rPr lang="tr-TR" sz="2500" b="1" dirty="0">
                <a:solidFill>
                  <a:srgbClr val="000D26"/>
                </a:solidFill>
                <a:latin typeface="Constantia" pitchFamily="18" charset="0"/>
              </a:rPr>
            </a:br>
            <a:r>
              <a:rPr lang="tr-TR" sz="2500" b="1" dirty="0">
                <a:solidFill>
                  <a:srgbClr val="000D26"/>
                </a:solidFill>
                <a:latin typeface="Constantia" pitchFamily="18" charset="0"/>
              </a:rPr>
              <a:t>Su Hukuku </a:t>
            </a:r>
            <a:r>
              <a:rPr lang="tr-TR" sz="2500" b="1" dirty="0" smtClean="0">
                <a:solidFill>
                  <a:srgbClr val="000D26"/>
                </a:solidFill>
                <a:latin typeface="Constantia" pitchFamily="18" charset="0"/>
              </a:rPr>
              <a:t>ve Politikası </a:t>
            </a:r>
            <a:r>
              <a:rPr lang="tr-TR" sz="2500" b="1" dirty="0">
                <a:solidFill>
                  <a:srgbClr val="000D26"/>
                </a:solidFill>
                <a:latin typeface="Constantia" pitchFamily="18" charset="0"/>
              </a:rPr>
              <a:t>Dairesi Başkanlığı </a:t>
            </a:r>
            <a:br>
              <a:rPr lang="tr-TR" sz="2500" b="1" dirty="0">
                <a:solidFill>
                  <a:srgbClr val="000D26"/>
                </a:solidFill>
                <a:latin typeface="Constantia" pitchFamily="18" charset="0"/>
              </a:rPr>
            </a:br>
            <a:r>
              <a:rPr lang="tr-TR" sz="2500" b="1" dirty="0">
                <a:solidFill>
                  <a:srgbClr val="000D26"/>
                </a:solidFill>
                <a:latin typeface="Constantia" pitchFamily="18" charset="0"/>
              </a:rPr>
              <a:t>Su Hukuku Şubesi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idx="4294967295"/>
          </p:nvPr>
        </p:nvSpPr>
        <p:spPr>
          <a:xfrm>
            <a:off x="914400" y="500063"/>
            <a:ext cx="8229600" cy="714375"/>
          </a:xfrm>
        </p:spPr>
        <p:txBody>
          <a:bodyPr>
            <a:normAutofit fontScale="90000"/>
          </a:bodyPr>
          <a:lstStyle/>
          <a:p>
            <a:pPr algn="ctr" eaLnBrk="1" fontAlgn="auto" hangingPunct="1">
              <a:spcAft>
                <a:spcPts val="0"/>
              </a:spcAft>
              <a:defRPr/>
            </a:pP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endParaRPr lang="tr-TR" sz="3600" dirty="0" smtClean="0">
              <a:solidFill>
                <a:srgbClr val="C00000"/>
              </a:solidFill>
            </a:endParaRPr>
          </a:p>
        </p:txBody>
      </p:sp>
      <p:sp>
        <p:nvSpPr>
          <p:cNvPr id="22531" name="2 İçerik Yer Tutucusu"/>
          <p:cNvSpPr>
            <a:spLocks noGrp="1"/>
          </p:cNvSpPr>
          <p:nvPr>
            <p:ph idx="4294967295"/>
          </p:nvPr>
        </p:nvSpPr>
        <p:spPr>
          <a:xfrm>
            <a:off x="179512" y="908720"/>
            <a:ext cx="4896544" cy="5256584"/>
          </a:xfrm>
        </p:spPr>
        <p:txBody>
          <a:bodyPr>
            <a:normAutofit fontScale="92500"/>
          </a:bodyPr>
          <a:lstStyle/>
          <a:p>
            <a:pPr marL="449263" indent="-449263" algn="just" eaLnBrk="1" hangingPunct="1">
              <a:lnSpc>
                <a:spcPct val="80000"/>
              </a:lnSpc>
              <a:buClr>
                <a:srgbClr val="C00000"/>
              </a:buClr>
              <a:buSzPct val="120000"/>
              <a:buNone/>
            </a:pPr>
            <a:endParaRPr lang="tr-TR" sz="2400" dirty="0" smtClean="0">
              <a:solidFill>
                <a:srgbClr val="002060"/>
              </a:solidFill>
              <a:latin typeface="Arial" charset="0"/>
              <a:cs typeface="Arial" charset="0"/>
            </a:endParaRPr>
          </a:p>
          <a:p>
            <a:pPr marL="0" indent="0" algn="just" eaLnBrk="1" hangingPunct="1">
              <a:lnSpc>
                <a:spcPct val="80000"/>
              </a:lnSpc>
              <a:buClr>
                <a:srgbClr val="C00000"/>
              </a:buClr>
              <a:buSzPct val="120000"/>
              <a:buNone/>
              <a:tabLst>
                <a:tab pos="360363" algn="l"/>
              </a:tabLst>
            </a:pPr>
            <a:r>
              <a:rPr lang="tr-TR" sz="2400" dirty="0" smtClean="0">
                <a:solidFill>
                  <a:srgbClr val="002060"/>
                </a:solidFill>
                <a:latin typeface="Arial" charset="0"/>
                <a:cs typeface="Arial" charset="0"/>
              </a:rPr>
              <a:t>	5216 sayılı Büyükşehir Belediyesi Kanunu 2004 yılında yürürlüğe girmiştir. </a:t>
            </a:r>
          </a:p>
          <a:p>
            <a:pPr marL="0" indent="0" algn="just" eaLnBrk="1" hangingPunct="1">
              <a:lnSpc>
                <a:spcPct val="80000"/>
              </a:lnSpc>
              <a:buClr>
                <a:srgbClr val="C00000"/>
              </a:buClr>
              <a:buSzPct val="120000"/>
              <a:buNone/>
              <a:tabLst>
                <a:tab pos="360363" algn="l"/>
              </a:tabLst>
            </a:pPr>
            <a:r>
              <a:rPr lang="tr-TR" sz="2400" dirty="0" smtClean="0">
                <a:solidFill>
                  <a:srgbClr val="002060"/>
                </a:solidFill>
                <a:latin typeface="Arial" charset="0"/>
                <a:cs typeface="Arial" charset="0"/>
              </a:rPr>
              <a:t>	</a:t>
            </a:r>
          </a:p>
          <a:p>
            <a:pPr marL="0" indent="0" algn="just" eaLnBrk="1" hangingPunct="1">
              <a:lnSpc>
                <a:spcPct val="80000"/>
              </a:lnSpc>
              <a:buClr>
                <a:srgbClr val="C00000"/>
              </a:buClr>
              <a:buSzPct val="120000"/>
              <a:buNone/>
              <a:tabLst>
                <a:tab pos="360363" algn="l"/>
              </a:tabLst>
            </a:pPr>
            <a:r>
              <a:rPr lang="tr-TR" sz="2400" dirty="0" smtClean="0">
                <a:solidFill>
                  <a:srgbClr val="002060"/>
                </a:solidFill>
                <a:latin typeface="Arial" charset="0"/>
                <a:cs typeface="Arial" charset="0"/>
              </a:rPr>
              <a:t>	Bu kanun sürdürülebilir kalkınma ilkesinin uygulanarak Büyükşehir Belediyelerinde çevrenin, tarım alanlarının ve su havzalarının korunmasını</a:t>
            </a:r>
            <a:r>
              <a:rPr lang="tr-TR" sz="2400" dirty="0" smtClean="0">
                <a:solidFill>
                  <a:srgbClr val="FF0000"/>
                </a:solidFill>
                <a:latin typeface="Arial" charset="0"/>
                <a:cs typeface="Arial" charset="0"/>
              </a:rPr>
              <a:t> </a:t>
            </a:r>
            <a:r>
              <a:rPr lang="tr-TR" sz="2400" dirty="0" smtClean="0">
                <a:solidFill>
                  <a:srgbClr val="002060"/>
                </a:solidFill>
                <a:latin typeface="Arial" charset="0"/>
                <a:cs typeface="Arial" charset="0"/>
              </a:rPr>
              <a:t>sağlamayı amaçlamaktadır. Ayrıca su ve kanalizasyon hizmetlerini yürütmek, bunun için gerekli baraj ve diğer tesisleri kurmak ve işletmek; derelerin ıslahını yapmak, kaynak suyu veya arıtma sonunda üretilen suları pazarlamak hususunda Belediyelere görev ve yetki vermektedir. </a:t>
            </a:r>
          </a:p>
        </p:txBody>
      </p:sp>
      <p:sp>
        <p:nvSpPr>
          <p:cNvPr id="6" name="1 Başlık"/>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chemeClr val="tx1"/>
                </a:solidFill>
                <a:effectLst/>
                <a:uLnTx/>
                <a:uFillTx/>
                <a:latin typeface="+mj-lt"/>
                <a:ea typeface="+mj-ea"/>
                <a:cs typeface="+mj-cs"/>
              </a:rPr>
              <a:t>Yasalar ve AB Müktesebatı </a:t>
            </a:r>
          </a:p>
        </p:txBody>
      </p:sp>
      <p:pic>
        <p:nvPicPr>
          <p:cNvPr id="8" name="Picture 3" descr="C:\Users\dkirkici\Desktop\HAZIRLANAN EVRAKLAR\hukuk.jpg"/>
          <p:cNvPicPr>
            <a:picLocks noChangeAspect="1" noChangeArrowheads="1"/>
          </p:cNvPicPr>
          <p:nvPr/>
        </p:nvPicPr>
        <p:blipFill>
          <a:blip r:embed="rId3" cstate="print"/>
          <a:srcRect/>
          <a:stretch>
            <a:fillRect/>
          </a:stretch>
        </p:blipFill>
        <p:spPr bwMode="auto">
          <a:xfrm>
            <a:off x="5148064" y="1700808"/>
            <a:ext cx="3672408" cy="331236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idx="4294967295"/>
          </p:nvPr>
        </p:nvSpPr>
        <p:spPr>
          <a:xfrm>
            <a:off x="914400" y="500063"/>
            <a:ext cx="8229600" cy="714375"/>
          </a:xfrm>
        </p:spPr>
        <p:txBody>
          <a:bodyPr>
            <a:normAutofit fontScale="90000"/>
          </a:bodyPr>
          <a:lstStyle/>
          <a:p>
            <a:pPr algn="ctr" eaLnBrk="1" fontAlgn="auto" hangingPunct="1">
              <a:spcAft>
                <a:spcPts val="0"/>
              </a:spcAft>
              <a:defRPr/>
            </a:pP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endParaRPr lang="tr-TR" sz="3600" dirty="0" smtClean="0">
              <a:solidFill>
                <a:srgbClr val="C00000"/>
              </a:solidFill>
            </a:endParaRPr>
          </a:p>
        </p:txBody>
      </p:sp>
      <p:sp>
        <p:nvSpPr>
          <p:cNvPr id="22531" name="2 İçerik Yer Tutucusu"/>
          <p:cNvSpPr>
            <a:spLocks noGrp="1"/>
          </p:cNvSpPr>
          <p:nvPr>
            <p:ph idx="4294967295"/>
          </p:nvPr>
        </p:nvSpPr>
        <p:spPr>
          <a:xfrm>
            <a:off x="4283968" y="980728"/>
            <a:ext cx="4214813" cy="5184576"/>
          </a:xfrm>
        </p:spPr>
        <p:txBody>
          <a:bodyPr>
            <a:normAutofit/>
          </a:bodyPr>
          <a:lstStyle/>
          <a:p>
            <a:pPr marL="449263" indent="-449263" algn="just" eaLnBrk="1" hangingPunct="1">
              <a:lnSpc>
                <a:spcPct val="80000"/>
              </a:lnSpc>
              <a:buClr>
                <a:srgbClr val="C00000"/>
              </a:buClr>
              <a:buSzPct val="120000"/>
              <a:buNone/>
            </a:pPr>
            <a:endParaRPr lang="tr-TR" sz="2400" dirty="0" smtClean="0">
              <a:solidFill>
                <a:srgbClr val="002060"/>
              </a:solidFill>
              <a:latin typeface="Arial" charset="0"/>
              <a:cs typeface="Arial" charset="0"/>
            </a:endParaRPr>
          </a:p>
          <a:p>
            <a:pPr marL="0" indent="0" algn="just" eaLnBrk="1" hangingPunct="1">
              <a:lnSpc>
                <a:spcPct val="80000"/>
              </a:lnSpc>
              <a:buClr>
                <a:srgbClr val="C00000"/>
              </a:buClr>
              <a:buSzPct val="120000"/>
              <a:buNone/>
              <a:tabLst>
                <a:tab pos="360363" algn="l"/>
              </a:tabLst>
            </a:pPr>
            <a:r>
              <a:rPr lang="tr-TR" sz="2400" dirty="0" smtClean="0">
                <a:solidFill>
                  <a:srgbClr val="002060"/>
                </a:solidFill>
                <a:latin typeface="Arial" charset="0"/>
                <a:cs typeface="Arial" charset="0"/>
              </a:rPr>
              <a:t>	</a:t>
            </a:r>
          </a:p>
          <a:p>
            <a:pPr marL="0" indent="0" algn="just" eaLnBrk="1" hangingPunct="1">
              <a:lnSpc>
                <a:spcPct val="80000"/>
              </a:lnSpc>
              <a:buClr>
                <a:srgbClr val="C00000"/>
              </a:buClr>
              <a:buSzPct val="120000"/>
              <a:buNone/>
              <a:tabLst>
                <a:tab pos="360363" algn="l"/>
              </a:tabLst>
            </a:pPr>
            <a:r>
              <a:rPr lang="tr-TR" sz="2400" dirty="0" smtClean="0">
                <a:solidFill>
                  <a:srgbClr val="002060"/>
                </a:solidFill>
                <a:latin typeface="Arial" charset="0"/>
                <a:cs typeface="Arial" charset="0"/>
              </a:rPr>
              <a:t>	5393 sayılı Belediye Kanunu 2005 yılında yürürlüğe girmiştir. </a:t>
            </a:r>
          </a:p>
          <a:p>
            <a:pPr marL="0" indent="0" algn="just" eaLnBrk="1" hangingPunct="1">
              <a:lnSpc>
                <a:spcPct val="80000"/>
              </a:lnSpc>
              <a:buClr>
                <a:srgbClr val="C00000"/>
              </a:buClr>
              <a:buSzPct val="120000"/>
              <a:buNone/>
              <a:tabLst>
                <a:tab pos="360363" algn="l"/>
              </a:tabLst>
            </a:pPr>
            <a:r>
              <a:rPr lang="tr-TR" sz="2400" dirty="0" smtClean="0">
                <a:solidFill>
                  <a:srgbClr val="002060"/>
                </a:solidFill>
                <a:latin typeface="Arial" charset="0"/>
                <a:cs typeface="Arial" charset="0"/>
              </a:rPr>
              <a:t>	</a:t>
            </a:r>
          </a:p>
          <a:p>
            <a:pPr marL="0" indent="0" algn="just" eaLnBrk="1" hangingPunct="1">
              <a:lnSpc>
                <a:spcPct val="80000"/>
              </a:lnSpc>
              <a:buClr>
                <a:srgbClr val="C00000"/>
              </a:buClr>
              <a:buSzPct val="120000"/>
              <a:buNone/>
              <a:tabLst>
                <a:tab pos="360363" algn="l"/>
              </a:tabLst>
            </a:pPr>
            <a:r>
              <a:rPr lang="tr-TR" sz="2400" dirty="0" smtClean="0">
                <a:solidFill>
                  <a:srgbClr val="002060"/>
                </a:solidFill>
                <a:latin typeface="Arial" charset="0"/>
                <a:cs typeface="Arial" charset="0"/>
              </a:rPr>
              <a:t>	Bu kanun ile Belediyelere yerel bazda içme, kullanma ve endüstri suyu sağlamak; atık ve yağmur suyunun uzaklaştırılmasını sağlamak, bunlar için gerekli tesisleri kurmak ve işletmek gibi yetki ve görevler vermektedir.</a:t>
            </a:r>
          </a:p>
          <a:p>
            <a:pPr marL="449263" indent="-449263" algn="just"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a:p>
            <a:pPr marL="449263" indent="-449263"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a:p>
            <a:pPr marL="449263" indent="-449263"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p:txBody>
      </p:sp>
      <p:sp>
        <p:nvSpPr>
          <p:cNvPr id="6" name="1 Başlık"/>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chemeClr val="tx1"/>
                </a:solidFill>
                <a:effectLst/>
                <a:uLnTx/>
                <a:uFillTx/>
                <a:latin typeface="+mj-lt"/>
                <a:ea typeface="+mj-ea"/>
                <a:cs typeface="+mj-cs"/>
              </a:rPr>
              <a:t>Yasalar ve AB Müktesebatı </a:t>
            </a:r>
          </a:p>
        </p:txBody>
      </p:sp>
      <p:pic>
        <p:nvPicPr>
          <p:cNvPr id="1027" name="Picture 3"/>
          <p:cNvPicPr>
            <a:picLocks noChangeAspect="1" noChangeArrowheads="1"/>
          </p:cNvPicPr>
          <p:nvPr/>
        </p:nvPicPr>
        <p:blipFill>
          <a:blip r:embed="rId3"/>
          <a:srcRect/>
          <a:stretch>
            <a:fillRect/>
          </a:stretch>
        </p:blipFill>
        <p:spPr bwMode="auto">
          <a:xfrm>
            <a:off x="0" y="1357298"/>
            <a:ext cx="4071934"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idx="4294967295"/>
          </p:nvPr>
        </p:nvSpPr>
        <p:spPr>
          <a:xfrm>
            <a:off x="914400" y="500063"/>
            <a:ext cx="8229600" cy="714375"/>
          </a:xfrm>
        </p:spPr>
        <p:txBody>
          <a:bodyPr>
            <a:normAutofit fontScale="90000"/>
          </a:bodyPr>
          <a:lstStyle/>
          <a:p>
            <a:pPr algn="ctr" eaLnBrk="1" fontAlgn="auto" hangingPunct="1">
              <a:spcAft>
                <a:spcPts val="0"/>
              </a:spcAft>
              <a:defRPr/>
            </a:pP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endParaRPr lang="tr-TR" sz="3600" dirty="0" smtClean="0">
              <a:solidFill>
                <a:srgbClr val="C00000"/>
              </a:solidFill>
            </a:endParaRPr>
          </a:p>
        </p:txBody>
      </p:sp>
      <p:sp>
        <p:nvSpPr>
          <p:cNvPr id="22531" name="2 İçerik Yer Tutucusu"/>
          <p:cNvSpPr>
            <a:spLocks noGrp="1"/>
          </p:cNvSpPr>
          <p:nvPr>
            <p:ph idx="4294967295"/>
          </p:nvPr>
        </p:nvSpPr>
        <p:spPr>
          <a:xfrm>
            <a:off x="251520" y="980728"/>
            <a:ext cx="4320480" cy="5184576"/>
          </a:xfrm>
        </p:spPr>
        <p:txBody>
          <a:bodyPr>
            <a:normAutofit fontScale="92500" lnSpcReduction="10000"/>
          </a:bodyPr>
          <a:lstStyle/>
          <a:p>
            <a:pPr marL="449263" indent="-449263" algn="just" eaLnBrk="1" hangingPunct="1">
              <a:lnSpc>
                <a:spcPct val="80000"/>
              </a:lnSpc>
              <a:buClr>
                <a:srgbClr val="C00000"/>
              </a:buClr>
              <a:buSzPct val="120000"/>
              <a:buNone/>
            </a:pPr>
            <a:endParaRPr lang="tr-TR" sz="2400" dirty="0" smtClean="0">
              <a:solidFill>
                <a:srgbClr val="002060"/>
              </a:solidFill>
              <a:latin typeface="Arial" charset="0"/>
              <a:cs typeface="Arial" charset="0"/>
            </a:endParaRPr>
          </a:p>
          <a:p>
            <a:pPr marL="0" indent="0" algn="just">
              <a:lnSpc>
                <a:spcPct val="80000"/>
              </a:lnSpc>
              <a:buClr>
                <a:srgbClr val="C00000"/>
              </a:buClr>
              <a:buSzPct val="120000"/>
              <a:buNone/>
              <a:tabLst>
                <a:tab pos="360363" algn="l"/>
              </a:tabLst>
            </a:pPr>
            <a:r>
              <a:rPr lang="tr-TR" sz="2400" dirty="0" smtClean="0">
                <a:solidFill>
                  <a:srgbClr val="002060"/>
                </a:solidFill>
                <a:latin typeface="Arial" charset="0"/>
                <a:cs typeface="Arial" charset="0"/>
              </a:rPr>
              <a:t>	</a:t>
            </a:r>
            <a:r>
              <a:rPr lang="tr-TR" sz="2200" dirty="0" smtClean="0">
                <a:solidFill>
                  <a:srgbClr val="002060"/>
                </a:solidFill>
                <a:latin typeface="Arial" charset="0"/>
                <a:cs typeface="Arial" charset="0"/>
              </a:rPr>
              <a:t>2560 sayılı İSKİ Kanunu 1981 yılında yayımlanarak yürürlüğe girmiştir.</a:t>
            </a:r>
          </a:p>
          <a:p>
            <a:pPr marL="0" indent="0" algn="just">
              <a:lnSpc>
                <a:spcPct val="80000"/>
              </a:lnSpc>
              <a:buClr>
                <a:srgbClr val="C00000"/>
              </a:buClr>
              <a:buSzPct val="120000"/>
              <a:buNone/>
              <a:tabLst>
                <a:tab pos="360363" algn="l"/>
              </a:tabLst>
            </a:pPr>
            <a:endParaRPr lang="tr-TR" sz="2200" dirty="0" smtClean="0">
              <a:solidFill>
                <a:srgbClr val="002060"/>
              </a:solidFill>
              <a:latin typeface="Arial" charset="0"/>
              <a:cs typeface="Arial" charset="0"/>
            </a:endParaRPr>
          </a:p>
          <a:p>
            <a:pPr marL="0" indent="0" algn="just">
              <a:lnSpc>
                <a:spcPct val="80000"/>
              </a:lnSpc>
              <a:buClr>
                <a:srgbClr val="C00000"/>
              </a:buClr>
              <a:buSzPct val="120000"/>
              <a:buNone/>
              <a:tabLst>
                <a:tab pos="360363" algn="l"/>
              </a:tabLst>
            </a:pPr>
            <a:r>
              <a:rPr lang="tr-TR" sz="2200" dirty="0" smtClean="0">
                <a:solidFill>
                  <a:srgbClr val="002060"/>
                </a:solidFill>
                <a:latin typeface="Arial" charset="0"/>
                <a:cs typeface="Arial" charset="0"/>
              </a:rPr>
              <a:t>	Bu Kanun İstanbul Büyükşehir Belediyesi’nin görev alınan giren yerlerde içme, kullanma ve endüstri suyu temini; atık ve yağmur suyunun uzaklaştırılmasını sağlanması ile bu sulardan yeniden yararlanılması için gerekli tesisleri kurmak ve işletmek gibi hususlarla birlikte su kaynaklarının,  endüstri artıkları ile kirletilmesini, bu kaynaklarda suların kaybına veya azalmasına yol açacak tesis kurulmasını ve bu tür faaliyetlerde bulunulmasını önlemek, bu konuda her türlü teknik, idari ve hukuki tedbiri alma hususunda </a:t>
            </a:r>
            <a:r>
              <a:rPr lang="tr-TR" sz="2200" dirty="0" err="1" smtClean="0">
                <a:solidFill>
                  <a:srgbClr val="002060"/>
                </a:solidFill>
                <a:latin typeface="Arial" charset="0"/>
                <a:cs typeface="Arial" charset="0"/>
              </a:rPr>
              <a:t>İSKİ’ye</a:t>
            </a:r>
            <a:r>
              <a:rPr lang="tr-TR" sz="2200" dirty="0" smtClean="0">
                <a:solidFill>
                  <a:srgbClr val="002060"/>
                </a:solidFill>
                <a:latin typeface="Arial" charset="0"/>
                <a:cs typeface="Arial" charset="0"/>
              </a:rPr>
              <a:t> yetki ve görev vermiştir. </a:t>
            </a:r>
          </a:p>
        </p:txBody>
      </p:sp>
      <p:sp>
        <p:nvSpPr>
          <p:cNvPr id="6" name="1 Başlık"/>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chemeClr val="tx1"/>
                </a:solidFill>
                <a:effectLst/>
                <a:uLnTx/>
                <a:uFillTx/>
                <a:latin typeface="+mj-lt"/>
                <a:ea typeface="+mj-ea"/>
                <a:cs typeface="+mj-cs"/>
              </a:rPr>
              <a:t>Yasalar ve AB Müktesebatı </a:t>
            </a:r>
          </a:p>
        </p:txBody>
      </p:sp>
      <p:pic>
        <p:nvPicPr>
          <p:cNvPr id="2051" name="Picture 3"/>
          <p:cNvPicPr>
            <a:picLocks noChangeAspect="1" noChangeArrowheads="1"/>
          </p:cNvPicPr>
          <p:nvPr/>
        </p:nvPicPr>
        <p:blipFill>
          <a:blip r:embed="rId3"/>
          <a:srcRect/>
          <a:stretch>
            <a:fillRect/>
          </a:stretch>
        </p:blipFill>
        <p:spPr bwMode="auto">
          <a:xfrm>
            <a:off x="4786314" y="1285860"/>
            <a:ext cx="4000528"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idx="4294967295"/>
          </p:nvPr>
        </p:nvSpPr>
        <p:spPr>
          <a:xfrm>
            <a:off x="914400" y="500063"/>
            <a:ext cx="8229600" cy="714375"/>
          </a:xfrm>
        </p:spPr>
        <p:txBody>
          <a:bodyPr>
            <a:normAutofit fontScale="90000"/>
          </a:bodyPr>
          <a:lstStyle/>
          <a:p>
            <a:pPr algn="ctr" eaLnBrk="1" fontAlgn="auto" hangingPunct="1">
              <a:spcAft>
                <a:spcPts val="0"/>
              </a:spcAft>
              <a:defRPr/>
            </a:pP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endParaRPr lang="tr-TR" sz="3600" dirty="0" smtClean="0">
              <a:solidFill>
                <a:srgbClr val="C00000"/>
              </a:solidFill>
            </a:endParaRPr>
          </a:p>
        </p:txBody>
      </p:sp>
      <p:sp>
        <p:nvSpPr>
          <p:cNvPr id="22531" name="2 İçerik Yer Tutucusu"/>
          <p:cNvSpPr>
            <a:spLocks noGrp="1"/>
          </p:cNvSpPr>
          <p:nvPr>
            <p:ph idx="4294967295"/>
          </p:nvPr>
        </p:nvSpPr>
        <p:spPr>
          <a:xfrm>
            <a:off x="0" y="1628800"/>
            <a:ext cx="4000500" cy="4525962"/>
          </a:xfrm>
        </p:spPr>
        <p:txBody>
          <a:bodyPr/>
          <a:lstStyle/>
          <a:p>
            <a:pPr marL="449263" indent="-449263" algn="just"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a:p>
            <a:pPr marL="0" indent="0" algn="just">
              <a:lnSpc>
                <a:spcPct val="80000"/>
              </a:lnSpc>
              <a:buClr>
                <a:srgbClr val="C00000"/>
              </a:buClr>
              <a:buSzPct val="120000"/>
              <a:buNone/>
            </a:pPr>
            <a:r>
              <a:rPr lang="tr-TR" sz="2400" dirty="0">
                <a:solidFill>
                  <a:srgbClr val="002060"/>
                </a:solidFill>
                <a:latin typeface="Arial" charset="0"/>
                <a:cs typeface="Arial" charset="0"/>
              </a:rPr>
              <a:t>	</a:t>
            </a:r>
            <a:r>
              <a:rPr lang="tr-TR" sz="2400" dirty="0" smtClean="0">
                <a:solidFill>
                  <a:srgbClr val="002060"/>
                </a:solidFill>
                <a:latin typeface="Arial" charset="0"/>
                <a:cs typeface="Arial" charset="0"/>
              </a:rPr>
              <a:t>AB Mevzuatı da normlar hiyerarşisi çerçevesinde kanun ve yönetmelik seviyesindeki düzenlemelerle Türk hukuk sistemine dahil edilmeye çalışılmaktadır.</a:t>
            </a:r>
          </a:p>
          <a:p>
            <a:pPr marL="0" indent="0" algn="just">
              <a:lnSpc>
                <a:spcPct val="80000"/>
              </a:lnSpc>
              <a:buClr>
                <a:srgbClr val="C00000"/>
              </a:buClr>
              <a:buSzPct val="120000"/>
              <a:buNone/>
            </a:pPr>
            <a:endParaRPr lang="tr-TR" sz="2400" dirty="0">
              <a:solidFill>
                <a:srgbClr val="002060"/>
              </a:solidFill>
              <a:latin typeface="Arial" charset="0"/>
              <a:cs typeface="Arial" charset="0"/>
            </a:endParaRPr>
          </a:p>
          <a:p>
            <a:pPr marL="0" indent="0" algn="just">
              <a:lnSpc>
                <a:spcPct val="80000"/>
              </a:lnSpc>
              <a:buClr>
                <a:srgbClr val="C00000"/>
              </a:buClr>
              <a:buSzPct val="120000"/>
              <a:buNone/>
            </a:pPr>
            <a:r>
              <a:rPr lang="tr-TR" sz="2400" dirty="0" smtClean="0">
                <a:solidFill>
                  <a:srgbClr val="002060"/>
                </a:solidFill>
                <a:latin typeface="Arial" charset="0"/>
                <a:cs typeface="Arial" charset="0"/>
              </a:rPr>
              <a:t>	Bunların başlıcaları Su Çerçeve Direktifi ve Nitrat Direktifi olarak sayılabilir. </a:t>
            </a:r>
          </a:p>
          <a:p>
            <a:pPr marL="449263" indent="-449263" algn="just" eaLnBrk="1" hangingPunct="1">
              <a:lnSpc>
                <a:spcPct val="80000"/>
              </a:lnSpc>
              <a:buClr>
                <a:srgbClr val="C00000"/>
              </a:buClr>
              <a:buSzPct val="120000"/>
              <a:buFont typeface="Wingdings 2" pitchFamily="18" charset="2"/>
              <a:buNone/>
            </a:pPr>
            <a:endParaRPr lang="tr-TR" sz="2400" dirty="0" smtClean="0">
              <a:solidFill>
                <a:srgbClr val="FF0000"/>
              </a:solidFill>
              <a:latin typeface="Arial" charset="0"/>
              <a:cs typeface="Arial" charset="0"/>
            </a:endParaRPr>
          </a:p>
          <a:p>
            <a:pPr marL="449263" indent="-449263" algn="just"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a:p>
            <a:pPr marL="449263" indent="-449263" algn="just"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a:p>
            <a:pPr marL="449263" indent="-449263"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a:p>
            <a:pPr marL="449263" indent="-449263"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p:txBody>
      </p:sp>
      <p:sp>
        <p:nvSpPr>
          <p:cNvPr id="6" name="1 Başlık"/>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chemeClr val="tx1"/>
                </a:solidFill>
                <a:effectLst/>
                <a:uLnTx/>
                <a:uFillTx/>
                <a:latin typeface="+mj-lt"/>
                <a:ea typeface="+mj-ea"/>
                <a:cs typeface="+mj-cs"/>
              </a:rPr>
              <a:t>Yasalar ve AB Müktesebatı </a:t>
            </a:r>
          </a:p>
        </p:txBody>
      </p:sp>
      <p:pic>
        <p:nvPicPr>
          <p:cNvPr id="7" name="10 Resim" descr="AB Türkiye Yapboz.jpg"/>
          <p:cNvPicPr>
            <a:picLocks noChangeAspect="1"/>
          </p:cNvPicPr>
          <p:nvPr/>
        </p:nvPicPr>
        <p:blipFill>
          <a:blip r:embed="rId3" cstate="print"/>
          <a:srcRect/>
          <a:stretch>
            <a:fillRect/>
          </a:stretch>
        </p:blipFill>
        <p:spPr bwMode="auto">
          <a:xfrm>
            <a:off x="4857752" y="2214554"/>
            <a:ext cx="3214710" cy="292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idx="4294967295"/>
          </p:nvPr>
        </p:nvSpPr>
        <p:spPr>
          <a:xfrm>
            <a:off x="914400" y="500063"/>
            <a:ext cx="8229600" cy="714375"/>
          </a:xfrm>
        </p:spPr>
        <p:txBody>
          <a:bodyPr>
            <a:normAutofit fontScale="90000"/>
          </a:bodyPr>
          <a:lstStyle/>
          <a:p>
            <a:pPr algn="ctr" eaLnBrk="1" fontAlgn="auto" hangingPunct="1">
              <a:spcAft>
                <a:spcPts val="0"/>
              </a:spcAft>
              <a:defRPr/>
            </a:pP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endParaRPr lang="tr-TR" sz="3600" dirty="0" smtClean="0">
              <a:solidFill>
                <a:srgbClr val="C00000"/>
              </a:solidFill>
            </a:endParaRPr>
          </a:p>
        </p:txBody>
      </p:sp>
      <p:sp>
        <p:nvSpPr>
          <p:cNvPr id="22531" name="2 İçerik Yer Tutucusu"/>
          <p:cNvSpPr>
            <a:spLocks noGrp="1"/>
          </p:cNvSpPr>
          <p:nvPr>
            <p:ph idx="4294967295"/>
          </p:nvPr>
        </p:nvSpPr>
        <p:spPr>
          <a:xfrm>
            <a:off x="4499992" y="1484784"/>
            <a:ext cx="3857625" cy="4886424"/>
          </a:xfrm>
        </p:spPr>
        <p:txBody>
          <a:bodyPr/>
          <a:lstStyle/>
          <a:p>
            <a:pPr marL="90488" indent="0" algn="just" eaLnBrk="1" hangingPunct="1">
              <a:lnSpc>
                <a:spcPct val="80000"/>
              </a:lnSpc>
              <a:buClr>
                <a:srgbClr val="C00000"/>
              </a:buClr>
              <a:buSzPct val="120000"/>
              <a:buNone/>
            </a:pPr>
            <a:r>
              <a:rPr lang="tr-TR" sz="2400" dirty="0" smtClean="0">
                <a:solidFill>
                  <a:srgbClr val="002060"/>
                </a:solidFill>
                <a:latin typeface="Arial" charset="0"/>
                <a:cs typeface="Arial" charset="0"/>
              </a:rPr>
              <a:t>	Ülkemizde su mevzuatına ilişkin tüzük seviyesinde düzenleme de bulunmaktadır. </a:t>
            </a:r>
          </a:p>
          <a:p>
            <a:pPr marL="90488" indent="0" algn="just" eaLnBrk="1" hangingPunct="1">
              <a:lnSpc>
                <a:spcPct val="80000"/>
              </a:lnSpc>
              <a:buClr>
                <a:srgbClr val="C00000"/>
              </a:buClr>
              <a:buSzPct val="120000"/>
              <a:buNone/>
            </a:pPr>
            <a:r>
              <a:rPr lang="tr-TR" sz="2400" dirty="0">
                <a:solidFill>
                  <a:srgbClr val="002060"/>
                </a:solidFill>
                <a:latin typeface="Arial" charset="0"/>
                <a:cs typeface="Arial" charset="0"/>
              </a:rPr>
              <a:t>	</a:t>
            </a:r>
            <a:r>
              <a:rPr lang="tr-TR" sz="2400" dirty="0" smtClean="0">
                <a:solidFill>
                  <a:srgbClr val="002060"/>
                </a:solidFill>
                <a:latin typeface="Arial" charset="0"/>
                <a:cs typeface="Arial" charset="0"/>
              </a:rPr>
              <a:t>Söz konusu düzenleme de 1961 tarihli Yer Altı Suları Tüzüğü olup, Yeraltı Suları Hakkında Kanunun uygulanmasını göstermek üzere yayınlanmıştır ve yer altı suyu işletme sahaları ile düzenlemeleri içermektedir.</a:t>
            </a:r>
          </a:p>
        </p:txBody>
      </p:sp>
      <p:sp>
        <p:nvSpPr>
          <p:cNvPr id="6" name="1 Başlık"/>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dirty="0" smtClean="0">
                <a:latin typeface="+mj-lt"/>
                <a:ea typeface="+mj-ea"/>
                <a:cs typeface="+mj-cs"/>
              </a:rPr>
              <a:t>Tüzükler</a:t>
            </a:r>
            <a:endParaRPr kumimoji="0" lang="tr-TR"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8" name="7 Resim" descr="Türk Mevzuatı.bmp"/>
          <p:cNvPicPr>
            <a:picLocks noChangeAspect="1"/>
          </p:cNvPicPr>
          <p:nvPr/>
        </p:nvPicPr>
        <p:blipFill>
          <a:blip r:embed="rId3" cstate="print"/>
          <a:srcRect/>
          <a:stretch>
            <a:fillRect/>
          </a:stretch>
        </p:blipFill>
        <p:spPr bwMode="auto">
          <a:xfrm>
            <a:off x="395536" y="2060848"/>
            <a:ext cx="3214710" cy="3000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idx="4294967295"/>
          </p:nvPr>
        </p:nvSpPr>
        <p:spPr>
          <a:xfrm>
            <a:off x="914400" y="500063"/>
            <a:ext cx="8229600" cy="714375"/>
          </a:xfrm>
        </p:spPr>
        <p:txBody>
          <a:bodyPr>
            <a:normAutofit fontScale="90000"/>
          </a:bodyPr>
          <a:lstStyle/>
          <a:p>
            <a:pPr algn="ctr" eaLnBrk="1" fontAlgn="auto" hangingPunct="1">
              <a:spcAft>
                <a:spcPts val="0"/>
              </a:spcAft>
              <a:defRPr/>
            </a:pP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endParaRPr lang="tr-TR" sz="3600" dirty="0" smtClean="0">
              <a:solidFill>
                <a:srgbClr val="C00000"/>
              </a:solidFill>
            </a:endParaRPr>
          </a:p>
        </p:txBody>
      </p:sp>
      <p:sp>
        <p:nvSpPr>
          <p:cNvPr id="22531" name="2 İçerik Yer Tutucusu"/>
          <p:cNvSpPr>
            <a:spLocks noGrp="1"/>
          </p:cNvSpPr>
          <p:nvPr>
            <p:ph idx="4294967295"/>
          </p:nvPr>
        </p:nvSpPr>
        <p:spPr>
          <a:xfrm>
            <a:off x="4499992" y="1500174"/>
            <a:ext cx="4286850" cy="4871034"/>
          </a:xfrm>
        </p:spPr>
        <p:txBody>
          <a:bodyPr>
            <a:normAutofit fontScale="92500" lnSpcReduction="10000"/>
          </a:bodyPr>
          <a:lstStyle/>
          <a:p>
            <a:pPr marL="90488" indent="0" algn="just" eaLnBrk="1" hangingPunct="1">
              <a:lnSpc>
                <a:spcPct val="80000"/>
              </a:lnSpc>
              <a:buClr>
                <a:srgbClr val="C00000"/>
              </a:buClr>
              <a:buSzPct val="120000"/>
              <a:buNone/>
            </a:pPr>
            <a:r>
              <a:rPr lang="tr-TR" sz="2400" dirty="0" smtClean="0">
                <a:solidFill>
                  <a:srgbClr val="002060"/>
                </a:solidFill>
                <a:latin typeface="Arial" charset="0"/>
                <a:cs typeface="Arial" charset="0"/>
              </a:rPr>
              <a:t>	</a:t>
            </a:r>
            <a:r>
              <a:rPr lang="tr-TR" sz="2200" dirty="0" smtClean="0">
                <a:solidFill>
                  <a:srgbClr val="002060"/>
                </a:solidFill>
                <a:latin typeface="Arial" charset="0"/>
                <a:cs typeface="Arial" charset="0"/>
              </a:rPr>
              <a:t>Ülkemizde su mevzuatına ilişkin kanun ve tüzüklerin uygulanması sağlamak üzere hazırlanmış yönetmelikler de mevcuttur.</a:t>
            </a:r>
          </a:p>
          <a:p>
            <a:pPr marL="90488" indent="0" algn="just" eaLnBrk="1" hangingPunct="1">
              <a:lnSpc>
                <a:spcPct val="80000"/>
              </a:lnSpc>
              <a:buClr>
                <a:srgbClr val="C00000"/>
              </a:buClr>
              <a:buSzPct val="120000"/>
              <a:buNone/>
            </a:pPr>
            <a:r>
              <a:rPr lang="tr-TR" sz="2200" dirty="0">
                <a:solidFill>
                  <a:srgbClr val="002060"/>
                </a:solidFill>
                <a:latin typeface="Arial" charset="0"/>
                <a:cs typeface="Arial" charset="0"/>
              </a:rPr>
              <a:t>	</a:t>
            </a:r>
            <a:r>
              <a:rPr lang="tr-TR" sz="2200" dirty="0" smtClean="0">
                <a:solidFill>
                  <a:srgbClr val="002060"/>
                </a:solidFill>
                <a:latin typeface="Arial" charset="0"/>
                <a:cs typeface="Arial" charset="0"/>
              </a:rPr>
              <a:t>Bu yönetmeliklerin  başlıcalarını Su Kirliliğinin Kontrolü Yönetmeliği, </a:t>
            </a:r>
            <a:r>
              <a:rPr lang="tr-TR" sz="2200" dirty="0" err="1" smtClean="0">
                <a:solidFill>
                  <a:srgbClr val="002060"/>
                </a:solidFill>
                <a:latin typeface="Arial" charset="0"/>
                <a:cs typeface="Arial" charset="0"/>
              </a:rPr>
              <a:t>İçmesuyu</a:t>
            </a:r>
            <a:r>
              <a:rPr lang="tr-TR" sz="2200" dirty="0" smtClean="0">
                <a:solidFill>
                  <a:srgbClr val="002060"/>
                </a:solidFill>
                <a:latin typeface="Arial" charset="0"/>
                <a:cs typeface="Arial" charset="0"/>
              </a:rPr>
              <a:t> Elde Edilen veya Elde Edilmesi Planlanan Yüzeysel Suların Kalitesine Dair Yönetmelik, Kentsel Atık Suyun Arıtımı Yönetmeliği, Tarımsal Kaynaklı Nitrat Kirliliğine Karşı Suların Korunması Yönetmeliği, Tehlikeli Maddelerin Su ve Çevresinde Neden Olduğu Kirliliğin Kontrolü Yönetmeliği, Su Yapıları Denetim Hizmetleri Yönetmeliği, Yüzme Suyu Kalitesi Yönetmeliği ve İnsani Tüketim Amaçlı Sular Hakkında Yönetmelik oluşturmaktadır. </a:t>
            </a:r>
          </a:p>
        </p:txBody>
      </p:sp>
      <p:sp>
        <p:nvSpPr>
          <p:cNvPr id="6" name="1 Başlık"/>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dirty="0" smtClean="0">
                <a:latin typeface="+mj-lt"/>
                <a:ea typeface="+mj-ea"/>
                <a:cs typeface="+mj-cs"/>
              </a:rPr>
              <a:t>  </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YÖNETMELİKLER</a:t>
            </a:r>
          </a:p>
        </p:txBody>
      </p:sp>
      <p:pic>
        <p:nvPicPr>
          <p:cNvPr id="7" name="Picture 2"/>
          <p:cNvPicPr>
            <a:picLocks noChangeAspect="1" noChangeArrowheads="1"/>
          </p:cNvPicPr>
          <p:nvPr/>
        </p:nvPicPr>
        <p:blipFill>
          <a:blip r:embed="rId3"/>
          <a:srcRect/>
          <a:stretch>
            <a:fillRect/>
          </a:stretch>
        </p:blipFill>
        <p:spPr bwMode="auto">
          <a:xfrm>
            <a:off x="285720" y="1571612"/>
            <a:ext cx="4143404"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idx="4294967295"/>
          </p:nvPr>
        </p:nvSpPr>
        <p:spPr>
          <a:xfrm>
            <a:off x="914400" y="500063"/>
            <a:ext cx="8229600" cy="714375"/>
          </a:xfrm>
        </p:spPr>
        <p:txBody>
          <a:bodyPr>
            <a:normAutofit fontScale="90000"/>
          </a:bodyPr>
          <a:lstStyle/>
          <a:p>
            <a:pPr algn="ctr" eaLnBrk="1" fontAlgn="auto" hangingPunct="1">
              <a:spcAft>
                <a:spcPts val="0"/>
              </a:spcAft>
              <a:defRPr/>
            </a:pP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endParaRPr lang="tr-TR" sz="3600" dirty="0" smtClean="0">
              <a:solidFill>
                <a:srgbClr val="C00000"/>
              </a:solidFill>
            </a:endParaRPr>
          </a:p>
        </p:txBody>
      </p:sp>
      <p:sp>
        <p:nvSpPr>
          <p:cNvPr id="22531" name="2 İçerik Yer Tutucusu"/>
          <p:cNvSpPr>
            <a:spLocks noGrp="1"/>
          </p:cNvSpPr>
          <p:nvPr>
            <p:ph idx="4294967295"/>
          </p:nvPr>
        </p:nvSpPr>
        <p:spPr>
          <a:xfrm>
            <a:off x="4499992" y="1214422"/>
            <a:ext cx="3857625" cy="5156786"/>
          </a:xfrm>
        </p:spPr>
        <p:txBody>
          <a:bodyPr>
            <a:normAutofit lnSpcReduction="10000"/>
          </a:bodyPr>
          <a:lstStyle/>
          <a:p>
            <a:pPr marL="90488" indent="0" algn="just">
              <a:lnSpc>
                <a:spcPct val="80000"/>
              </a:lnSpc>
              <a:buClr>
                <a:srgbClr val="C00000"/>
              </a:buClr>
              <a:buSzPct val="120000"/>
              <a:buNone/>
            </a:pPr>
            <a:r>
              <a:rPr lang="tr-TR" sz="2400" dirty="0" smtClean="0">
                <a:solidFill>
                  <a:srgbClr val="002060"/>
                </a:solidFill>
                <a:latin typeface="Arial" charset="0"/>
                <a:cs typeface="Arial" charset="0"/>
              </a:rPr>
              <a:t>	</a:t>
            </a:r>
            <a:r>
              <a:rPr lang="tr-TR" sz="2200" dirty="0" smtClean="0">
                <a:solidFill>
                  <a:srgbClr val="002060"/>
                </a:solidFill>
                <a:latin typeface="Arial" charset="0"/>
                <a:cs typeface="Arial" charset="0"/>
              </a:rPr>
              <a:t>Su Kirliliğinin Kontrolü Yönetmeliği 2004 yılında yürürlüğe girmiştir. </a:t>
            </a:r>
          </a:p>
          <a:p>
            <a:pPr marL="90488" indent="0" algn="just">
              <a:lnSpc>
                <a:spcPct val="80000"/>
              </a:lnSpc>
              <a:buClr>
                <a:srgbClr val="C00000"/>
              </a:buClr>
              <a:buSzPct val="120000"/>
              <a:buNone/>
            </a:pPr>
            <a:endParaRPr lang="tr-TR" sz="2200" dirty="0" smtClean="0">
              <a:solidFill>
                <a:srgbClr val="002060"/>
              </a:solidFill>
              <a:latin typeface="Arial" charset="0"/>
              <a:cs typeface="Arial" charset="0"/>
            </a:endParaRPr>
          </a:p>
          <a:p>
            <a:pPr marL="90488" indent="0" algn="just">
              <a:lnSpc>
                <a:spcPct val="80000"/>
              </a:lnSpc>
              <a:buClr>
                <a:srgbClr val="C00000"/>
              </a:buClr>
              <a:buSzPct val="120000"/>
              <a:buNone/>
            </a:pPr>
            <a:r>
              <a:rPr lang="tr-TR" sz="2200" dirty="0" smtClean="0">
                <a:solidFill>
                  <a:srgbClr val="002060"/>
                </a:solidFill>
                <a:latin typeface="Arial" charset="0"/>
                <a:cs typeface="Arial" charset="0"/>
              </a:rPr>
              <a:t>	Düzenlemenin amacı, ülkenin yeraltı ve yerüstü sularının potansiyelinin her türlü kullanım amacıyla korunmasını, en iyi biçimde kullanımının sağlanması ve su kirlenmesinin önlenmesini, ekonomik ve sosyal kalkınma hedeflerine uygun bir şekilde gerçekleştirmek üzere su kirliliğinin kontrolü esaslarının belirlenmesi için hukuki ve teknik esasları ortaya koymaktır. </a:t>
            </a:r>
          </a:p>
        </p:txBody>
      </p:sp>
      <p:sp>
        <p:nvSpPr>
          <p:cNvPr id="6" name="1 Başlık"/>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dirty="0" smtClean="0">
                <a:latin typeface="+mj-lt"/>
                <a:ea typeface="+mj-ea"/>
                <a:cs typeface="+mj-cs"/>
              </a:rPr>
              <a:t>  </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YÖNETMELİKLER</a:t>
            </a:r>
          </a:p>
        </p:txBody>
      </p:sp>
      <p:pic>
        <p:nvPicPr>
          <p:cNvPr id="7" name="Picture 2"/>
          <p:cNvPicPr>
            <a:picLocks noChangeAspect="1" noChangeArrowheads="1"/>
          </p:cNvPicPr>
          <p:nvPr/>
        </p:nvPicPr>
        <p:blipFill>
          <a:blip r:embed="rId3"/>
          <a:srcRect/>
          <a:stretch>
            <a:fillRect/>
          </a:stretch>
        </p:blipFill>
        <p:spPr bwMode="auto">
          <a:xfrm>
            <a:off x="214282" y="1285860"/>
            <a:ext cx="3964379"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idx="4294967295"/>
          </p:nvPr>
        </p:nvSpPr>
        <p:spPr>
          <a:xfrm>
            <a:off x="914400" y="500063"/>
            <a:ext cx="8229600" cy="714375"/>
          </a:xfrm>
        </p:spPr>
        <p:txBody>
          <a:bodyPr>
            <a:normAutofit fontScale="90000"/>
          </a:bodyPr>
          <a:lstStyle/>
          <a:p>
            <a:pPr algn="ctr" eaLnBrk="1" fontAlgn="auto" hangingPunct="1">
              <a:spcAft>
                <a:spcPts val="0"/>
              </a:spcAft>
              <a:defRPr/>
            </a:pP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endParaRPr lang="tr-TR" sz="3600" dirty="0" smtClean="0">
              <a:solidFill>
                <a:srgbClr val="C00000"/>
              </a:solidFill>
            </a:endParaRPr>
          </a:p>
        </p:txBody>
      </p:sp>
      <p:sp>
        <p:nvSpPr>
          <p:cNvPr id="22531" name="2 İçerik Yer Tutucusu"/>
          <p:cNvSpPr>
            <a:spLocks noGrp="1"/>
          </p:cNvSpPr>
          <p:nvPr>
            <p:ph idx="4294967295"/>
          </p:nvPr>
        </p:nvSpPr>
        <p:spPr>
          <a:xfrm>
            <a:off x="4499992" y="1484784"/>
            <a:ext cx="3857625" cy="4886424"/>
          </a:xfrm>
        </p:spPr>
        <p:txBody>
          <a:bodyPr>
            <a:normAutofit lnSpcReduction="10000"/>
          </a:bodyPr>
          <a:lstStyle/>
          <a:p>
            <a:pPr marL="90488" indent="0" algn="just">
              <a:lnSpc>
                <a:spcPct val="80000"/>
              </a:lnSpc>
              <a:buClr>
                <a:srgbClr val="C00000"/>
              </a:buClr>
              <a:buSzPct val="120000"/>
              <a:buNone/>
            </a:pPr>
            <a:r>
              <a:rPr lang="tr-TR" sz="2400" dirty="0" smtClean="0">
                <a:solidFill>
                  <a:srgbClr val="002060"/>
                </a:solidFill>
                <a:latin typeface="Arial" charset="0"/>
                <a:cs typeface="Arial" charset="0"/>
              </a:rPr>
              <a:t>	</a:t>
            </a:r>
            <a:r>
              <a:rPr lang="tr-TR" sz="2200" dirty="0" err="1" smtClean="0">
                <a:solidFill>
                  <a:srgbClr val="002060"/>
                </a:solidFill>
                <a:latin typeface="Arial" charset="0"/>
                <a:cs typeface="Arial" charset="0"/>
              </a:rPr>
              <a:t>İçmesuyu</a:t>
            </a:r>
            <a:r>
              <a:rPr lang="tr-TR" sz="2200" dirty="0" smtClean="0">
                <a:solidFill>
                  <a:srgbClr val="002060"/>
                </a:solidFill>
                <a:latin typeface="Arial" charset="0"/>
                <a:cs typeface="Arial" charset="0"/>
              </a:rPr>
              <a:t> Elde Edilen veya Elde Edilmesi Planlanan Yüzeysel Suların Kalitesine Dair Yönetmelik 2005  yılında yürürlüğe girmiştir.</a:t>
            </a:r>
          </a:p>
          <a:p>
            <a:pPr marL="90488" indent="0" algn="just">
              <a:lnSpc>
                <a:spcPct val="80000"/>
              </a:lnSpc>
              <a:buClr>
                <a:srgbClr val="C00000"/>
              </a:buClr>
              <a:buSzPct val="120000"/>
              <a:buNone/>
            </a:pPr>
            <a:r>
              <a:rPr lang="tr-TR" sz="2200" dirty="0" smtClean="0">
                <a:solidFill>
                  <a:srgbClr val="002060"/>
                </a:solidFill>
                <a:latin typeface="Arial" charset="0"/>
                <a:cs typeface="Arial" charset="0"/>
              </a:rPr>
              <a:t>	</a:t>
            </a:r>
          </a:p>
          <a:p>
            <a:pPr marL="90488" indent="0" algn="just">
              <a:lnSpc>
                <a:spcPct val="80000"/>
              </a:lnSpc>
              <a:buClr>
                <a:srgbClr val="C00000"/>
              </a:buClr>
              <a:buSzPct val="120000"/>
              <a:buNone/>
            </a:pPr>
            <a:r>
              <a:rPr lang="tr-TR" sz="2200" dirty="0" smtClean="0">
                <a:solidFill>
                  <a:srgbClr val="002060"/>
                </a:solidFill>
                <a:latin typeface="Arial" charset="0"/>
                <a:cs typeface="Arial" charset="0"/>
              </a:rPr>
              <a:t>	Bu Yönetmelik içme suyu temini amacıyla kullanılan ya da kullanılması planlanan yüzeysel sular ile ilgili esasları, kalite kriterlerini ve bu suların </a:t>
            </a:r>
            <a:r>
              <a:rPr lang="tr-TR" sz="2200" dirty="0" err="1" smtClean="0">
                <a:solidFill>
                  <a:srgbClr val="002060"/>
                </a:solidFill>
                <a:latin typeface="Arial" charset="0"/>
                <a:cs typeface="Arial" charset="0"/>
              </a:rPr>
              <a:t>içmesuyu</a:t>
            </a:r>
            <a:r>
              <a:rPr lang="tr-TR" sz="2200" dirty="0" smtClean="0">
                <a:solidFill>
                  <a:srgbClr val="002060"/>
                </a:solidFill>
                <a:latin typeface="Arial" charset="0"/>
                <a:cs typeface="Arial" charset="0"/>
              </a:rPr>
              <a:t> amaçlı kullanılabilmesi için uygulanması gereken arıtma tiplerini belirlemek amacıyla düzenlenmiştir.</a:t>
            </a:r>
          </a:p>
          <a:p>
            <a:pPr marL="90488" indent="0" algn="just">
              <a:lnSpc>
                <a:spcPct val="80000"/>
              </a:lnSpc>
              <a:buClr>
                <a:srgbClr val="C00000"/>
              </a:buClr>
              <a:buSzPct val="120000"/>
              <a:buNone/>
            </a:pPr>
            <a:r>
              <a:rPr lang="tr-TR" sz="2200" dirty="0" smtClean="0">
                <a:solidFill>
                  <a:srgbClr val="002060"/>
                </a:solidFill>
                <a:latin typeface="Arial" charset="0"/>
                <a:cs typeface="Arial" charset="0"/>
              </a:rPr>
              <a:t>	</a:t>
            </a:r>
          </a:p>
        </p:txBody>
      </p:sp>
      <p:sp>
        <p:nvSpPr>
          <p:cNvPr id="6" name="1 Başlık"/>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dirty="0" smtClean="0">
                <a:latin typeface="+mj-lt"/>
                <a:ea typeface="+mj-ea"/>
                <a:cs typeface="+mj-cs"/>
              </a:rPr>
              <a:t>  </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YÖNETMELİKLER</a:t>
            </a:r>
          </a:p>
        </p:txBody>
      </p:sp>
      <p:pic>
        <p:nvPicPr>
          <p:cNvPr id="6146" name="Picture 2"/>
          <p:cNvPicPr>
            <a:picLocks noChangeAspect="1" noChangeArrowheads="1"/>
          </p:cNvPicPr>
          <p:nvPr/>
        </p:nvPicPr>
        <p:blipFill>
          <a:blip r:embed="rId3"/>
          <a:srcRect/>
          <a:stretch>
            <a:fillRect/>
          </a:stretch>
        </p:blipFill>
        <p:spPr bwMode="auto">
          <a:xfrm>
            <a:off x="428596" y="1500174"/>
            <a:ext cx="3929090" cy="39290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idx="4294967295"/>
          </p:nvPr>
        </p:nvSpPr>
        <p:spPr>
          <a:xfrm>
            <a:off x="914400" y="500063"/>
            <a:ext cx="8229600" cy="714375"/>
          </a:xfrm>
        </p:spPr>
        <p:txBody>
          <a:bodyPr>
            <a:normAutofit fontScale="90000"/>
          </a:bodyPr>
          <a:lstStyle/>
          <a:p>
            <a:pPr algn="ctr" eaLnBrk="1" fontAlgn="auto" hangingPunct="1">
              <a:spcAft>
                <a:spcPts val="0"/>
              </a:spcAft>
              <a:defRPr/>
            </a:pP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endParaRPr lang="tr-TR" sz="3600" dirty="0" smtClean="0">
              <a:solidFill>
                <a:srgbClr val="C00000"/>
              </a:solidFill>
            </a:endParaRPr>
          </a:p>
        </p:txBody>
      </p:sp>
      <p:sp>
        <p:nvSpPr>
          <p:cNvPr id="22531" name="2 İçerik Yer Tutucusu"/>
          <p:cNvSpPr>
            <a:spLocks noGrp="1"/>
          </p:cNvSpPr>
          <p:nvPr>
            <p:ph idx="4294967295"/>
          </p:nvPr>
        </p:nvSpPr>
        <p:spPr>
          <a:xfrm>
            <a:off x="4499992" y="1484784"/>
            <a:ext cx="3857625" cy="4886424"/>
          </a:xfrm>
        </p:spPr>
        <p:txBody>
          <a:bodyPr>
            <a:normAutofit lnSpcReduction="10000"/>
          </a:bodyPr>
          <a:lstStyle/>
          <a:p>
            <a:pPr marL="90488" indent="0" algn="just">
              <a:lnSpc>
                <a:spcPct val="80000"/>
              </a:lnSpc>
              <a:buClr>
                <a:srgbClr val="C00000"/>
              </a:buClr>
              <a:buSzPct val="120000"/>
              <a:buNone/>
            </a:pPr>
            <a:r>
              <a:rPr lang="tr-TR" sz="2400" dirty="0" smtClean="0">
                <a:solidFill>
                  <a:srgbClr val="002060"/>
                </a:solidFill>
                <a:latin typeface="Arial" charset="0"/>
                <a:cs typeface="Arial" charset="0"/>
              </a:rPr>
              <a:t>	</a:t>
            </a:r>
            <a:r>
              <a:rPr lang="tr-TR" sz="2200" dirty="0" smtClean="0">
                <a:solidFill>
                  <a:srgbClr val="002060"/>
                </a:solidFill>
                <a:latin typeface="Arial" charset="0"/>
                <a:cs typeface="Arial" charset="0"/>
              </a:rPr>
              <a:t> Kentsel Atık Suyun Arıtımı Yönetmeliği 2006 yılında yürürlüğe girmiştir.</a:t>
            </a:r>
          </a:p>
          <a:p>
            <a:pPr marL="90488" indent="0" algn="just">
              <a:lnSpc>
                <a:spcPct val="80000"/>
              </a:lnSpc>
              <a:buClr>
                <a:srgbClr val="C00000"/>
              </a:buClr>
              <a:buSzPct val="120000"/>
              <a:buNone/>
            </a:pPr>
            <a:endParaRPr lang="tr-TR" sz="2200" dirty="0" smtClean="0">
              <a:solidFill>
                <a:srgbClr val="002060"/>
              </a:solidFill>
              <a:latin typeface="Arial" charset="0"/>
              <a:cs typeface="Arial" charset="0"/>
            </a:endParaRPr>
          </a:p>
          <a:p>
            <a:pPr marL="90488" indent="0" algn="just">
              <a:lnSpc>
                <a:spcPct val="80000"/>
              </a:lnSpc>
              <a:buClr>
                <a:srgbClr val="C00000"/>
              </a:buClr>
              <a:buSzPct val="120000"/>
              <a:buNone/>
            </a:pPr>
            <a:r>
              <a:rPr lang="tr-TR" sz="2200" dirty="0" smtClean="0">
                <a:solidFill>
                  <a:srgbClr val="002060"/>
                </a:solidFill>
                <a:latin typeface="Arial" charset="0"/>
                <a:cs typeface="Arial" charset="0"/>
              </a:rPr>
              <a:t>	 Kentsel </a:t>
            </a:r>
            <a:r>
              <a:rPr lang="tr-TR" sz="2200" dirty="0" err="1" smtClean="0">
                <a:solidFill>
                  <a:srgbClr val="002060"/>
                </a:solidFill>
                <a:latin typeface="Arial" charset="0"/>
                <a:cs typeface="Arial" charset="0"/>
              </a:rPr>
              <a:t>atıksuların</a:t>
            </a:r>
            <a:r>
              <a:rPr lang="tr-TR" sz="2200" dirty="0" smtClean="0">
                <a:solidFill>
                  <a:srgbClr val="002060"/>
                </a:solidFill>
                <a:latin typeface="Arial" charset="0"/>
                <a:cs typeface="Arial" charset="0"/>
              </a:rPr>
              <a:t> toplanması, arıtılması ve deşarjı ile belirli endüstriyel sektörlerden kaynaklanan </a:t>
            </a:r>
            <a:r>
              <a:rPr lang="tr-TR" sz="2200" dirty="0" err="1" smtClean="0">
                <a:solidFill>
                  <a:srgbClr val="002060"/>
                </a:solidFill>
                <a:latin typeface="Arial" charset="0"/>
                <a:cs typeface="Arial" charset="0"/>
              </a:rPr>
              <a:t>atıksu</a:t>
            </a:r>
            <a:r>
              <a:rPr lang="tr-TR" sz="2200" dirty="0" smtClean="0">
                <a:solidFill>
                  <a:srgbClr val="002060"/>
                </a:solidFill>
                <a:latin typeface="Arial" charset="0"/>
                <a:cs typeface="Arial" charset="0"/>
              </a:rPr>
              <a:t> deşarjının olumsuz etkilerine karşı çevreyi korumak amacıyla düzenlenmiştir. Bakanlığımız, atık su arıtma sistemlerinin tasarım esaslarına ve kriterlerine ilişkin iş ve işlemleri Çevre ve Şehircilik Bakanlığı ile birlikte yürütülmektedir.</a:t>
            </a:r>
          </a:p>
          <a:p>
            <a:pPr marL="90488" indent="0" algn="just">
              <a:lnSpc>
                <a:spcPct val="80000"/>
              </a:lnSpc>
              <a:buClr>
                <a:srgbClr val="C00000"/>
              </a:buClr>
              <a:buSzPct val="120000"/>
              <a:buNone/>
            </a:pPr>
            <a:endParaRPr lang="tr-TR" sz="2400" dirty="0" smtClean="0">
              <a:solidFill>
                <a:srgbClr val="002060"/>
              </a:solidFill>
              <a:latin typeface="Arial" charset="0"/>
              <a:cs typeface="Arial" charset="0"/>
            </a:endParaRPr>
          </a:p>
        </p:txBody>
      </p:sp>
      <p:sp>
        <p:nvSpPr>
          <p:cNvPr id="6" name="1 Başlık"/>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dirty="0" smtClean="0">
                <a:latin typeface="+mj-lt"/>
                <a:ea typeface="+mj-ea"/>
                <a:cs typeface="+mj-cs"/>
              </a:rPr>
              <a:t>  </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YÖNETMELİKLER</a:t>
            </a:r>
          </a:p>
        </p:txBody>
      </p:sp>
      <p:pic>
        <p:nvPicPr>
          <p:cNvPr id="7170" name="Picture 2"/>
          <p:cNvPicPr>
            <a:picLocks noChangeAspect="1" noChangeArrowheads="1"/>
          </p:cNvPicPr>
          <p:nvPr/>
        </p:nvPicPr>
        <p:blipFill>
          <a:blip r:embed="rId3"/>
          <a:srcRect/>
          <a:stretch>
            <a:fillRect/>
          </a:stretch>
        </p:blipFill>
        <p:spPr bwMode="auto">
          <a:xfrm>
            <a:off x="500034" y="1500174"/>
            <a:ext cx="4000522" cy="44450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idx="4294967295"/>
          </p:nvPr>
        </p:nvSpPr>
        <p:spPr>
          <a:xfrm>
            <a:off x="914400" y="500063"/>
            <a:ext cx="8229600" cy="714375"/>
          </a:xfrm>
        </p:spPr>
        <p:txBody>
          <a:bodyPr>
            <a:normAutofit fontScale="90000"/>
          </a:bodyPr>
          <a:lstStyle/>
          <a:p>
            <a:pPr algn="ctr" eaLnBrk="1" fontAlgn="auto" hangingPunct="1">
              <a:spcAft>
                <a:spcPts val="0"/>
              </a:spcAft>
              <a:defRPr/>
            </a:pP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endParaRPr lang="tr-TR" sz="3600" dirty="0" smtClean="0">
              <a:solidFill>
                <a:srgbClr val="C00000"/>
              </a:solidFill>
            </a:endParaRPr>
          </a:p>
        </p:txBody>
      </p:sp>
      <p:sp>
        <p:nvSpPr>
          <p:cNvPr id="22531" name="2 İçerik Yer Tutucusu"/>
          <p:cNvSpPr>
            <a:spLocks noGrp="1"/>
          </p:cNvSpPr>
          <p:nvPr>
            <p:ph idx="4294967295"/>
          </p:nvPr>
        </p:nvSpPr>
        <p:spPr>
          <a:xfrm>
            <a:off x="4499992" y="1484784"/>
            <a:ext cx="4072536" cy="4886424"/>
          </a:xfrm>
        </p:spPr>
        <p:txBody>
          <a:bodyPr>
            <a:normAutofit lnSpcReduction="10000"/>
          </a:bodyPr>
          <a:lstStyle/>
          <a:p>
            <a:pPr marL="90488" indent="0" algn="just">
              <a:lnSpc>
                <a:spcPct val="80000"/>
              </a:lnSpc>
              <a:buClr>
                <a:srgbClr val="C00000"/>
              </a:buClr>
              <a:buSzPct val="120000"/>
              <a:buNone/>
            </a:pPr>
            <a:r>
              <a:rPr lang="tr-TR" sz="2400" dirty="0" smtClean="0">
                <a:solidFill>
                  <a:srgbClr val="002060"/>
                </a:solidFill>
                <a:latin typeface="Arial" charset="0"/>
                <a:cs typeface="Arial" charset="0"/>
              </a:rPr>
              <a:t>	 Tarımsal Kaynaklı Nitrat Kirliliğine Karşı Suların Korunması Yönetmeliği 2004 yılında yürürlüğe girmiştir.</a:t>
            </a:r>
          </a:p>
          <a:p>
            <a:pPr marL="90488" indent="0" algn="just">
              <a:lnSpc>
                <a:spcPct val="80000"/>
              </a:lnSpc>
              <a:buClr>
                <a:srgbClr val="C00000"/>
              </a:buClr>
              <a:buSzPct val="120000"/>
              <a:buNone/>
            </a:pPr>
            <a:r>
              <a:rPr lang="tr-TR" sz="2400" dirty="0" smtClean="0">
                <a:solidFill>
                  <a:srgbClr val="002060"/>
                </a:solidFill>
                <a:latin typeface="Arial" charset="0"/>
                <a:cs typeface="Arial" charset="0"/>
              </a:rPr>
              <a:t>	 Bu Yönetmelik, yer altı, yer üstü suları ve topraklarda kirliliğe neden olan azot ve azot bileşiklerinin belirlenmesi, kontrolü ve kirliliğin önlenmesi ile ilgili teknik ve idari esasları kapsamakta ve tarımsal kaynaklı nitratın suda neden olduğu kirliliğin önlenmesini amaçlamaktadır.</a:t>
            </a:r>
            <a:endParaRPr lang="tr-TR" sz="2400" dirty="0" smtClean="0"/>
          </a:p>
          <a:p>
            <a:pPr marL="90488" indent="0" algn="just">
              <a:lnSpc>
                <a:spcPct val="80000"/>
              </a:lnSpc>
              <a:buClr>
                <a:srgbClr val="C00000"/>
              </a:buClr>
              <a:buSzPct val="120000"/>
              <a:buNone/>
            </a:pPr>
            <a:endParaRPr lang="tr-TR" sz="2400" dirty="0" smtClean="0">
              <a:solidFill>
                <a:srgbClr val="002060"/>
              </a:solidFill>
              <a:latin typeface="Arial" charset="0"/>
              <a:cs typeface="Arial" charset="0"/>
            </a:endParaRPr>
          </a:p>
        </p:txBody>
      </p:sp>
      <p:sp>
        <p:nvSpPr>
          <p:cNvPr id="6" name="1 Başlık"/>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dirty="0" smtClean="0">
                <a:latin typeface="+mj-lt"/>
                <a:ea typeface="+mj-ea"/>
                <a:cs typeface="+mj-cs"/>
              </a:rPr>
              <a:t>  </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YÖNETMELİKLER</a:t>
            </a:r>
          </a:p>
        </p:txBody>
      </p:sp>
      <p:pic>
        <p:nvPicPr>
          <p:cNvPr id="8194" name="Picture 2"/>
          <p:cNvPicPr>
            <a:picLocks noChangeAspect="1" noChangeArrowheads="1"/>
          </p:cNvPicPr>
          <p:nvPr/>
        </p:nvPicPr>
        <p:blipFill>
          <a:blip r:embed="rId3"/>
          <a:srcRect/>
          <a:stretch>
            <a:fillRect/>
          </a:stretch>
        </p:blipFill>
        <p:spPr bwMode="auto">
          <a:xfrm>
            <a:off x="214282" y="1714488"/>
            <a:ext cx="4229100" cy="4000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457200" y="1481138"/>
            <a:ext cx="8229600" cy="5057775"/>
          </a:xfrm>
          <a:prstGeom prst="rect">
            <a:avLst/>
          </a:prstGeom>
          <a:noFill/>
          <a:ln w="9525">
            <a:noFill/>
            <a:round/>
            <a:headEnd/>
            <a:tailEnd/>
          </a:ln>
          <a:effectLst/>
        </p:spPr>
        <p:txBody>
          <a:bodyPr lIns="90000" tIns="46800" rIns="90000" bIns="46800"/>
          <a:lstStyle/>
          <a:p>
            <a:pPr marL="569913" indent="-569913" algn="ctr">
              <a:lnSpc>
                <a:spcPct val="90000"/>
              </a:lnSpc>
              <a:spcBef>
                <a:spcPts val="400"/>
              </a:spcBef>
              <a:buClr>
                <a:srgbClr val="2DA2BF"/>
              </a:buClr>
              <a:buSzPct val="68000"/>
              <a:buFont typeface="Wingdings 3" pitchFamily="16" charset="2"/>
              <a:buNone/>
              <a:tabLst>
                <a:tab pos="1117600" algn="l"/>
                <a:tab pos="2032000" algn="l"/>
                <a:tab pos="2946400" algn="l"/>
                <a:tab pos="3860800" algn="l"/>
                <a:tab pos="4775200" algn="l"/>
                <a:tab pos="5689600" algn="l"/>
                <a:tab pos="6604000" algn="l"/>
                <a:tab pos="7518400" algn="l"/>
                <a:tab pos="8432800" algn="l"/>
                <a:tab pos="9347200" algn="l"/>
                <a:tab pos="10261600" algn="l"/>
              </a:tabLst>
            </a:pPr>
            <a:r>
              <a:rPr lang="en-GB" sz="2800">
                <a:solidFill>
                  <a:srgbClr val="000000"/>
                </a:solidFill>
                <a:effectLst>
                  <a:outerShdw blurRad="38100" dist="38100" dir="2700000" algn="tl">
                    <a:srgbClr val="C0C0C0"/>
                  </a:outerShdw>
                </a:effectLst>
                <a:latin typeface="Lucida Sans Unicode" pitchFamily="32" charset="0"/>
              </a:rPr>
              <a:t>SUNUM PLANI</a:t>
            </a:r>
          </a:p>
          <a:p>
            <a:pPr marL="569913" indent="-569913" algn="just">
              <a:lnSpc>
                <a:spcPct val="90000"/>
              </a:lnSpc>
              <a:spcBef>
                <a:spcPts val="400"/>
              </a:spcBef>
              <a:buClr>
                <a:srgbClr val="2DA2BF"/>
              </a:buClr>
              <a:buSzPct val="68000"/>
              <a:buFont typeface="Lucida Sans Unicode" pitchFamily="32" charset="0"/>
              <a:buAutoNum type="romanUcPeriod"/>
              <a:tabLst>
                <a:tab pos="1117600" algn="l"/>
                <a:tab pos="2032000" algn="l"/>
                <a:tab pos="2946400" algn="l"/>
                <a:tab pos="3860800" algn="l"/>
                <a:tab pos="4775200" algn="l"/>
                <a:tab pos="5689600" algn="l"/>
                <a:tab pos="6604000" algn="l"/>
                <a:tab pos="7518400" algn="l"/>
                <a:tab pos="8432800" algn="l"/>
                <a:tab pos="9347200" algn="l"/>
                <a:tab pos="10261600" algn="l"/>
              </a:tabLst>
            </a:pPr>
            <a:r>
              <a:rPr lang="en-GB" sz="2800">
                <a:solidFill>
                  <a:srgbClr val="000000"/>
                </a:solidFill>
                <a:effectLst>
                  <a:outerShdw blurRad="38100" dist="38100" dir="2700000" algn="tl">
                    <a:srgbClr val="C0C0C0"/>
                  </a:outerShdw>
                </a:effectLst>
                <a:latin typeface="Lucida Sans Unicode" pitchFamily="32" charset="0"/>
              </a:rPr>
              <a:t>YASAL YAPILANMA </a:t>
            </a:r>
          </a:p>
          <a:p>
            <a:pPr marL="969963" lvl="1" indent="-569913" algn="just">
              <a:lnSpc>
                <a:spcPct val="90000"/>
              </a:lnSpc>
              <a:spcBef>
                <a:spcPts val="325"/>
              </a:spcBef>
              <a:buClr>
                <a:srgbClr val="2DA2BF"/>
              </a:buClr>
              <a:buFont typeface="Lucida Sans Unicode" pitchFamily="32" charset="0"/>
              <a:buAutoNum type="arabicPeriod"/>
              <a:tabLst>
                <a:tab pos="1117600" algn="l"/>
                <a:tab pos="2032000" algn="l"/>
                <a:tab pos="2946400" algn="l"/>
                <a:tab pos="3860800" algn="l"/>
                <a:tab pos="4775200" algn="l"/>
                <a:tab pos="5689600" algn="l"/>
                <a:tab pos="6604000" algn="l"/>
                <a:tab pos="7518400" algn="l"/>
                <a:tab pos="8432800" algn="l"/>
                <a:tab pos="9347200" algn="l"/>
                <a:tab pos="10261600" algn="l"/>
              </a:tabLst>
            </a:pPr>
            <a:r>
              <a:rPr lang="en-GB" sz="2400">
                <a:solidFill>
                  <a:srgbClr val="000000"/>
                </a:solidFill>
                <a:effectLst>
                  <a:outerShdw blurRad="38100" dist="38100" dir="2700000" algn="tl">
                    <a:srgbClr val="C0C0C0"/>
                  </a:outerShdw>
                </a:effectLst>
                <a:latin typeface="Lucida Sans Unicode" pitchFamily="32" charset="0"/>
              </a:rPr>
              <a:t>ANAYASA </a:t>
            </a:r>
          </a:p>
          <a:p>
            <a:pPr marL="969963" lvl="1" indent="-569913" algn="just">
              <a:lnSpc>
                <a:spcPct val="90000"/>
              </a:lnSpc>
              <a:spcBef>
                <a:spcPts val="325"/>
              </a:spcBef>
              <a:buClr>
                <a:srgbClr val="2DA2BF"/>
              </a:buClr>
              <a:buFont typeface="Lucida Sans Unicode" pitchFamily="32" charset="0"/>
              <a:buAutoNum type="arabicPeriod"/>
              <a:tabLst>
                <a:tab pos="1117600" algn="l"/>
                <a:tab pos="2032000" algn="l"/>
                <a:tab pos="2946400" algn="l"/>
                <a:tab pos="3860800" algn="l"/>
                <a:tab pos="4775200" algn="l"/>
                <a:tab pos="5689600" algn="l"/>
                <a:tab pos="6604000" algn="l"/>
                <a:tab pos="7518400" algn="l"/>
                <a:tab pos="8432800" algn="l"/>
                <a:tab pos="9347200" algn="l"/>
                <a:tab pos="10261600" algn="l"/>
              </a:tabLst>
            </a:pPr>
            <a:r>
              <a:rPr lang="en-GB" sz="2400">
                <a:solidFill>
                  <a:srgbClr val="000000"/>
                </a:solidFill>
                <a:effectLst>
                  <a:outerShdw blurRad="38100" dist="38100" dir="2700000" algn="tl">
                    <a:srgbClr val="C0C0C0"/>
                  </a:outerShdw>
                </a:effectLst>
                <a:latin typeface="Lucida Sans Unicode" pitchFamily="32" charset="0"/>
              </a:rPr>
              <a:t>YASALAR VE AB MÜKTESEBATI</a:t>
            </a:r>
          </a:p>
          <a:p>
            <a:pPr marL="969963" lvl="1" indent="-569913" algn="just">
              <a:lnSpc>
                <a:spcPct val="90000"/>
              </a:lnSpc>
              <a:spcBef>
                <a:spcPts val="325"/>
              </a:spcBef>
              <a:buClr>
                <a:srgbClr val="2DA2BF"/>
              </a:buClr>
              <a:buFont typeface="Lucida Sans Unicode" pitchFamily="32" charset="0"/>
              <a:buAutoNum type="arabicPeriod"/>
              <a:tabLst>
                <a:tab pos="1117600" algn="l"/>
                <a:tab pos="2032000" algn="l"/>
                <a:tab pos="2946400" algn="l"/>
                <a:tab pos="3860800" algn="l"/>
                <a:tab pos="4775200" algn="l"/>
                <a:tab pos="5689600" algn="l"/>
                <a:tab pos="6604000" algn="l"/>
                <a:tab pos="7518400" algn="l"/>
                <a:tab pos="8432800" algn="l"/>
                <a:tab pos="9347200" algn="l"/>
                <a:tab pos="10261600" algn="l"/>
              </a:tabLst>
            </a:pPr>
            <a:r>
              <a:rPr lang="en-GB" sz="2400">
                <a:solidFill>
                  <a:srgbClr val="000000"/>
                </a:solidFill>
                <a:effectLst>
                  <a:outerShdw blurRad="38100" dist="38100" dir="2700000" algn="tl">
                    <a:srgbClr val="C0C0C0"/>
                  </a:outerShdw>
                </a:effectLst>
                <a:latin typeface="Lucida Sans Unicode" pitchFamily="32" charset="0"/>
              </a:rPr>
              <a:t>TÜZÜKLER</a:t>
            </a:r>
          </a:p>
          <a:p>
            <a:pPr marL="969963" lvl="1" indent="-569913" algn="just">
              <a:lnSpc>
                <a:spcPct val="90000"/>
              </a:lnSpc>
              <a:spcBef>
                <a:spcPts val="325"/>
              </a:spcBef>
              <a:buClr>
                <a:srgbClr val="2DA2BF"/>
              </a:buClr>
              <a:buFont typeface="Lucida Sans Unicode" pitchFamily="32" charset="0"/>
              <a:buAutoNum type="arabicPeriod"/>
              <a:tabLst>
                <a:tab pos="1117600" algn="l"/>
                <a:tab pos="2032000" algn="l"/>
                <a:tab pos="2946400" algn="l"/>
                <a:tab pos="3860800" algn="l"/>
                <a:tab pos="4775200" algn="l"/>
                <a:tab pos="5689600" algn="l"/>
                <a:tab pos="6604000" algn="l"/>
                <a:tab pos="7518400" algn="l"/>
                <a:tab pos="8432800" algn="l"/>
                <a:tab pos="9347200" algn="l"/>
                <a:tab pos="10261600" algn="l"/>
              </a:tabLst>
            </a:pPr>
            <a:r>
              <a:rPr lang="en-GB" sz="2400">
                <a:solidFill>
                  <a:srgbClr val="000000"/>
                </a:solidFill>
                <a:effectLst>
                  <a:outerShdw blurRad="38100" dist="38100" dir="2700000" algn="tl">
                    <a:srgbClr val="C0C0C0"/>
                  </a:outerShdw>
                </a:effectLst>
                <a:latin typeface="Lucida Sans Unicode" pitchFamily="32" charset="0"/>
              </a:rPr>
              <a:t>YÖNETMELİKLER</a:t>
            </a:r>
          </a:p>
          <a:p>
            <a:pPr marL="969963" lvl="1" indent="-569913" algn="just">
              <a:lnSpc>
                <a:spcPct val="90000"/>
              </a:lnSpc>
              <a:spcBef>
                <a:spcPts val="325"/>
              </a:spcBef>
              <a:buClr>
                <a:srgbClr val="2DA2BF"/>
              </a:buClr>
              <a:buFont typeface="Lucida Sans Unicode" pitchFamily="32" charset="0"/>
              <a:buAutoNum type="arabicPeriod"/>
              <a:tabLst>
                <a:tab pos="1117600" algn="l"/>
                <a:tab pos="2032000" algn="l"/>
                <a:tab pos="2946400" algn="l"/>
                <a:tab pos="3860800" algn="l"/>
                <a:tab pos="4775200" algn="l"/>
                <a:tab pos="5689600" algn="l"/>
                <a:tab pos="6604000" algn="l"/>
                <a:tab pos="7518400" algn="l"/>
                <a:tab pos="8432800" algn="l"/>
                <a:tab pos="9347200" algn="l"/>
                <a:tab pos="10261600" algn="l"/>
              </a:tabLst>
            </a:pPr>
            <a:r>
              <a:rPr lang="en-GB" sz="2400">
                <a:solidFill>
                  <a:srgbClr val="000000"/>
                </a:solidFill>
                <a:effectLst>
                  <a:outerShdw blurRad="38100" dist="38100" dir="2700000" algn="tl">
                    <a:srgbClr val="C0C0C0"/>
                  </a:outerShdw>
                </a:effectLst>
                <a:latin typeface="Lucida Sans Unicode" pitchFamily="32" charset="0"/>
              </a:rPr>
              <a:t>SU KANUNU TASARISI TASLAĞI</a:t>
            </a:r>
          </a:p>
          <a:p>
            <a:pPr marL="569913" indent="-569913" algn="just">
              <a:lnSpc>
                <a:spcPct val="90000"/>
              </a:lnSpc>
              <a:spcBef>
                <a:spcPts val="400"/>
              </a:spcBef>
              <a:buClr>
                <a:srgbClr val="2DA2BF"/>
              </a:buClr>
              <a:buSzPct val="68000"/>
              <a:buFont typeface="Lucida Sans Unicode" pitchFamily="32" charset="0"/>
              <a:buAutoNum type="romanUcPeriod"/>
              <a:tabLst>
                <a:tab pos="1117600" algn="l"/>
                <a:tab pos="2032000" algn="l"/>
                <a:tab pos="2946400" algn="l"/>
                <a:tab pos="3860800" algn="l"/>
                <a:tab pos="4775200" algn="l"/>
                <a:tab pos="5689600" algn="l"/>
                <a:tab pos="6604000" algn="l"/>
                <a:tab pos="7518400" algn="l"/>
                <a:tab pos="8432800" algn="l"/>
                <a:tab pos="9347200" algn="l"/>
                <a:tab pos="10261600" algn="l"/>
              </a:tabLst>
            </a:pPr>
            <a:r>
              <a:rPr lang="en-GB" sz="2800">
                <a:solidFill>
                  <a:srgbClr val="000000"/>
                </a:solidFill>
                <a:effectLst>
                  <a:outerShdw blurRad="38100" dist="38100" dir="2700000" algn="tl">
                    <a:srgbClr val="C0C0C0"/>
                  </a:outerShdw>
                </a:effectLst>
                <a:latin typeface="Lucida Sans Unicode" pitchFamily="32" charset="0"/>
              </a:rPr>
              <a:t>KURUMSAL YAPILANMA</a:t>
            </a:r>
          </a:p>
          <a:p>
            <a:pPr marL="969963" lvl="1" indent="-569913" algn="just">
              <a:lnSpc>
                <a:spcPct val="90000"/>
              </a:lnSpc>
              <a:spcBef>
                <a:spcPts val="325"/>
              </a:spcBef>
              <a:buClr>
                <a:srgbClr val="2DA2BF"/>
              </a:buClr>
              <a:buFont typeface="Lucida Sans Unicode" pitchFamily="32" charset="0"/>
              <a:buAutoNum type="arabicPeriod"/>
              <a:tabLst>
                <a:tab pos="1117600" algn="l"/>
                <a:tab pos="2032000" algn="l"/>
                <a:tab pos="2946400" algn="l"/>
                <a:tab pos="3860800" algn="l"/>
                <a:tab pos="4775200" algn="l"/>
                <a:tab pos="5689600" algn="l"/>
                <a:tab pos="6604000" algn="l"/>
                <a:tab pos="7518400" algn="l"/>
                <a:tab pos="8432800" algn="l"/>
                <a:tab pos="9347200" algn="l"/>
                <a:tab pos="10261600" algn="l"/>
              </a:tabLst>
            </a:pPr>
            <a:r>
              <a:rPr lang="en-GB" sz="2400">
                <a:solidFill>
                  <a:srgbClr val="000000"/>
                </a:solidFill>
                <a:effectLst>
                  <a:outerShdw blurRad="38100" dist="38100" dir="2700000" algn="tl">
                    <a:srgbClr val="C0C0C0"/>
                  </a:outerShdw>
                </a:effectLst>
                <a:latin typeface="Lucida Sans Unicode" pitchFamily="32" charset="0"/>
              </a:rPr>
              <a:t>SYGM</a:t>
            </a:r>
          </a:p>
          <a:p>
            <a:pPr marL="969963" lvl="1" indent="-569913" algn="just">
              <a:lnSpc>
                <a:spcPct val="90000"/>
              </a:lnSpc>
              <a:spcBef>
                <a:spcPts val="325"/>
              </a:spcBef>
              <a:buClr>
                <a:srgbClr val="2DA2BF"/>
              </a:buClr>
              <a:buFont typeface="Lucida Sans Unicode" pitchFamily="32" charset="0"/>
              <a:buAutoNum type="arabicPeriod"/>
              <a:tabLst>
                <a:tab pos="1117600" algn="l"/>
                <a:tab pos="2032000" algn="l"/>
                <a:tab pos="2946400" algn="l"/>
                <a:tab pos="3860800" algn="l"/>
                <a:tab pos="4775200" algn="l"/>
                <a:tab pos="5689600" algn="l"/>
                <a:tab pos="6604000" algn="l"/>
                <a:tab pos="7518400" algn="l"/>
                <a:tab pos="8432800" algn="l"/>
                <a:tab pos="9347200" algn="l"/>
                <a:tab pos="10261600" algn="l"/>
              </a:tabLst>
            </a:pPr>
            <a:r>
              <a:rPr lang="en-GB" sz="2400">
                <a:solidFill>
                  <a:srgbClr val="000000"/>
                </a:solidFill>
                <a:effectLst>
                  <a:outerShdw blurRad="38100" dist="38100" dir="2700000" algn="tl">
                    <a:srgbClr val="C0C0C0"/>
                  </a:outerShdw>
                </a:effectLst>
                <a:latin typeface="Lucida Sans Unicode" pitchFamily="32" charset="0"/>
              </a:rPr>
              <a:t>DSİ</a:t>
            </a:r>
          </a:p>
          <a:p>
            <a:pPr marL="969963" lvl="1" indent="-569913" algn="just">
              <a:lnSpc>
                <a:spcPct val="90000"/>
              </a:lnSpc>
              <a:spcBef>
                <a:spcPts val="325"/>
              </a:spcBef>
              <a:buClr>
                <a:srgbClr val="2DA2BF"/>
              </a:buClr>
              <a:buFont typeface="Lucida Sans Unicode" pitchFamily="32" charset="0"/>
              <a:buAutoNum type="arabicPeriod"/>
              <a:tabLst>
                <a:tab pos="1117600" algn="l"/>
                <a:tab pos="2032000" algn="l"/>
                <a:tab pos="2946400" algn="l"/>
                <a:tab pos="3860800" algn="l"/>
                <a:tab pos="4775200" algn="l"/>
                <a:tab pos="5689600" algn="l"/>
                <a:tab pos="6604000" algn="l"/>
                <a:tab pos="7518400" algn="l"/>
                <a:tab pos="8432800" algn="l"/>
                <a:tab pos="9347200" algn="l"/>
                <a:tab pos="10261600" algn="l"/>
              </a:tabLst>
            </a:pPr>
            <a:r>
              <a:rPr lang="en-GB" sz="2400">
                <a:solidFill>
                  <a:srgbClr val="000000"/>
                </a:solidFill>
                <a:effectLst>
                  <a:outerShdw blurRad="38100" dist="38100" dir="2700000" algn="tl">
                    <a:srgbClr val="C0C0C0"/>
                  </a:outerShdw>
                </a:effectLst>
                <a:latin typeface="Lucida Sans Unicode" pitchFamily="32" charset="0"/>
              </a:rPr>
              <a:t>SUEN</a:t>
            </a:r>
          </a:p>
          <a:p>
            <a:pPr marL="969963" lvl="1" indent="-569913" algn="just">
              <a:lnSpc>
                <a:spcPct val="90000"/>
              </a:lnSpc>
              <a:spcBef>
                <a:spcPts val="325"/>
              </a:spcBef>
              <a:buClr>
                <a:srgbClr val="2DA2BF"/>
              </a:buClr>
              <a:buFont typeface="Lucida Sans Unicode" pitchFamily="32" charset="0"/>
              <a:buNone/>
              <a:tabLst>
                <a:tab pos="1117600" algn="l"/>
                <a:tab pos="2032000" algn="l"/>
                <a:tab pos="2946400" algn="l"/>
                <a:tab pos="3860800" algn="l"/>
                <a:tab pos="4775200" algn="l"/>
                <a:tab pos="5689600" algn="l"/>
                <a:tab pos="6604000" algn="l"/>
                <a:tab pos="7518400" algn="l"/>
                <a:tab pos="8432800" algn="l"/>
                <a:tab pos="9347200" algn="l"/>
                <a:tab pos="10261600" algn="l"/>
              </a:tabLst>
            </a:pPr>
            <a:endParaRPr lang="en-GB" sz="2400">
              <a:solidFill>
                <a:srgbClr val="000000"/>
              </a:solidFill>
              <a:latin typeface="Lucida Sans Unicode" pitchFamily="32" charset="0"/>
            </a:endParaRPr>
          </a:p>
          <a:p>
            <a:pPr marL="569913" indent="-569913">
              <a:lnSpc>
                <a:spcPct val="90000"/>
              </a:lnSpc>
              <a:spcBef>
                <a:spcPts val="400"/>
              </a:spcBef>
              <a:buClr>
                <a:srgbClr val="2DA2BF"/>
              </a:buClr>
              <a:buSzPct val="68000"/>
              <a:buFont typeface="Wingdings 3" pitchFamily="16" charset="2"/>
              <a:buNone/>
              <a:tabLst>
                <a:tab pos="1117600" algn="l"/>
                <a:tab pos="2032000" algn="l"/>
                <a:tab pos="2946400" algn="l"/>
                <a:tab pos="3860800" algn="l"/>
                <a:tab pos="4775200" algn="l"/>
                <a:tab pos="5689600" algn="l"/>
                <a:tab pos="6604000" algn="l"/>
                <a:tab pos="7518400" algn="l"/>
                <a:tab pos="8432800" algn="l"/>
                <a:tab pos="9347200" algn="l"/>
                <a:tab pos="10261600" algn="l"/>
              </a:tabLst>
            </a:pPr>
            <a:endParaRPr lang="en-GB" sz="2400">
              <a:solidFill>
                <a:srgbClr val="000000"/>
              </a:solidFill>
              <a:latin typeface="Lucida Sans Unicode" pitchFamily="32" charset="0"/>
            </a:endParaRPr>
          </a:p>
        </p:txBody>
      </p:sp>
      <p:grpSp>
        <p:nvGrpSpPr>
          <p:cNvPr id="2" name="Group 2"/>
          <p:cNvGrpSpPr>
            <a:grpSpLocks/>
          </p:cNvGrpSpPr>
          <p:nvPr/>
        </p:nvGrpSpPr>
        <p:grpSpPr bwMode="auto">
          <a:xfrm>
            <a:off x="401638" y="219075"/>
            <a:ext cx="8442325" cy="1206500"/>
            <a:chOff x="253" y="138"/>
            <a:chExt cx="5318" cy="760"/>
          </a:xfrm>
        </p:grpSpPr>
        <p:pic>
          <p:nvPicPr>
            <p:cNvPr id="11267" name="Picture 3"/>
            <p:cNvPicPr>
              <a:picLocks noChangeAspect="1" noChangeArrowheads="1"/>
            </p:cNvPicPr>
            <p:nvPr/>
          </p:nvPicPr>
          <p:blipFill>
            <a:blip r:embed="rId3"/>
            <a:srcRect/>
            <a:stretch>
              <a:fillRect/>
            </a:stretch>
          </p:blipFill>
          <p:spPr bwMode="auto">
            <a:xfrm>
              <a:off x="253" y="138"/>
              <a:ext cx="5319" cy="761"/>
            </a:xfrm>
            <a:prstGeom prst="rect">
              <a:avLst/>
            </a:prstGeom>
            <a:noFill/>
            <a:ln w="9525">
              <a:noFill/>
              <a:round/>
              <a:headEnd/>
              <a:tailEnd/>
            </a:ln>
            <a:effectLst/>
          </p:spPr>
        </p:pic>
        <p:sp>
          <p:nvSpPr>
            <p:cNvPr id="11268" name="Text Box 4"/>
            <p:cNvSpPr txBox="1">
              <a:spLocks noChangeArrowheads="1"/>
            </p:cNvSpPr>
            <p:nvPr/>
          </p:nvSpPr>
          <p:spPr bwMode="auto">
            <a:xfrm>
              <a:off x="253" y="138"/>
              <a:ext cx="5319" cy="761"/>
            </a:xfrm>
            <a:prstGeom prst="rect">
              <a:avLst/>
            </a:prstGeom>
            <a:noFill/>
            <a:ln w="9525">
              <a:noFill/>
              <a:round/>
              <a:headEnd/>
              <a:tailEnd/>
            </a:ln>
            <a:effectLst/>
          </p:spPr>
          <p:txBody>
            <a:bodyPr wrap="none" anchor="ctr"/>
            <a:lstStyle/>
            <a:p>
              <a:endParaRPr lang="tr-T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idx="4294967295"/>
          </p:nvPr>
        </p:nvSpPr>
        <p:spPr>
          <a:xfrm>
            <a:off x="914400" y="500063"/>
            <a:ext cx="8229600" cy="714375"/>
          </a:xfrm>
        </p:spPr>
        <p:txBody>
          <a:bodyPr>
            <a:normAutofit fontScale="90000"/>
          </a:bodyPr>
          <a:lstStyle/>
          <a:p>
            <a:pPr algn="ctr" eaLnBrk="1" fontAlgn="auto" hangingPunct="1">
              <a:spcAft>
                <a:spcPts val="0"/>
              </a:spcAft>
              <a:defRPr/>
            </a:pP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endParaRPr lang="tr-TR" sz="3600" dirty="0" smtClean="0">
              <a:solidFill>
                <a:srgbClr val="C00000"/>
              </a:solidFill>
            </a:endParaRPr>
          </a:p>
        </p:txBody>
      </p:sp>
      <p:sp>
        <p:nvSpPr>
          <p:cNvPr id="22531" name="2 İçerik Yer Tutucusu"/>
          <p:cNvSpPr>
            <a:spLocks noGrp="1"/>
          </p:cNvSpPr>
          <p:nvPr>
            <p:ph idx="4294967295"/>
          </p:nvPr>
        </p:nvSpPr>
        <p:spPr>
          <a:xfrm>
            <a:off x="4499992" y="1142984"/>
            <a:ext cx="4072536" cy="5228224"/>
          </a:xfrm>
        </p:spPr>
        <p:txBody>
          <a:bodyPr>
            <a:normAutofit lnSpcReduction="10000"/>
          </a:bodyPr>
          <a:lstStyle/>
          <a:p>
            <a:pPr marL="90488" indent="0" algn="just">
              <a:lnSpc>
                <a:spcPct val="80000"/>
              </a:lnSpc>
              <a:buClr>
                <a:srgbClr val="C00000"/>
              </a:buClr>
              <a:buSzPct val="120000"/>
              <a:buNone/>
            </a:pPr>
            <a:r>
              <a:rPr lang="tr-TR" sz="2400" dirty="0" smtClean="0">
                <a:solidFill>
                  <a:srgbClr val="002060"/>
                </a:solidFill>
                <a:latin typeface="Arial" charset="0"/>
                <a:cs typeface="Arial" charset="0"/>
              </a:rPr>
              <a:t>	 </a:t>
            </a:r>
          </a:p>
          <a:p>
            <a:pPr marL="90488" indent="0" algn="just">
              <a:lnSpc>
                <a:spcPct val="80000"/>
              </a:lnSpc>
              <a:buClr>
                <a:srgbClr val="C00000"/>
              </a:buClr>
              <a:buSzPct val="120000"/>
              <a:buNone/>
            </a:pPr>
            <a:r>
              <a:rPr lang="tr-TR" sz="2400" dirty="0" smtClean="0">
                <a:solidFill>
                  <a:srgbClr val="002060"/>
                </a:solidFill>
                <a:latin typeface="Arial" charset="0"/>
                <a:cs typeface="Arial" charset="0"/>
              </a:rPr>
              <a:t>	</a:t>
            </a:r>
            <a:r>
              <a:rPr lang="tr-TR" sz="2200" dirty="0" smtClean="0">
                <a:solidFill>
                  <a:srgbClr val="002060"/>
                </a:solidFill>
                <a:latin typeface="Arial" charset="0"/>
                <a:cs typeface="Arial" charset="0"/>
              </a:rPr>
              <a:t>Tehlikeli Maddelerin Su ve Çevresinde Neden Olduğu Kirliliğin Kontrolü Yönetmeliği 2005 yılında yürürlüğe girmiştir.</a:t>
            </a:r>
          </a:p>
          <a:p>
            <a:pPr marL="90488" indent="0" algn="just">
              <a:lnSpc>
                <a:spcPct val="80000"/>
              </a:lnSpc>
              <a:buClr>
                <a:srgbClr val="C00000"/>
              </a:buClr>
              <a:buSzPct val="120000"/>
              <a:buNone/>
            </a:pPr>
            <a:r>
              <a:rPr lang="tr-TR" sz="2200" dirty="0" smtClean="0">
                <a:solidFill>
                  <a:srgbClr val="002060"/>
                </a:solidFill>
                <a:latin typeface="Arial" charset="0"/>
                <a:cs typeface="Arial" charset="0"/>
              </a:rPr>
              <a:t>	 Mezkûr yönetmelik, yüzeysel sularda, haliç sularında ve bölgesel sularda; kirliliğe neden olan tehlikeli maddelerin belirlenmesi, kirlilik azaltma programlarının oluşturulması, kirliliğin önlenmesi ve izlenmesi, suya deşarj edilen tehlikeli maddelerin envanterinin yapılması, deşarj standartları ve kalite kriterlerinin belirlenmesi ile kirliliğin önlenmesini amaçlamaktadır.</a:t>
            </a:r>
          </a:p>
          <a:p>
            <a:pPr marL="90488" indent="0" algn="just">
              <a:lnSpc>
                <a:spcPct val="80000"/>
              </a:lnSpc>
              <a:buClr>
                <a:srgbClr val="C00000"/>
              </a:buClr>
              <a:buSzPct val="120000"/>
              <a:buNone/>
            </a:pPr>
            <a:endParaRPr lang="tr-TR" sz="2400" dirty="0" smtClean="0"/>
          </a:p>
          <a:p>
            <a:pPr marL="90488" indent="0" algn="just">
              <a:lnSpc>
                <a:spcPct val="80000"/>
              </a:lnSpc>
              <a:buClr>
                <a:srgbClr val="C00000"/>
              </a:buClr>
              <a:buSzPct val="120000"/>
              <a:buNone/>
            </a:pPr>
            <a:endParaRPr lang="tr-TR" sz="2400" dirty="0" smtClean="0">
              <a:solidFill>
                <a:srgbClr val="002060"/>
              </a:solidFill>
              <a:latin typeface="Arial" charset="0"/>
              <a:cs typeface="Arial" charset="0"/>
            </a:endParaRPr>
          </a:p>
        </p:txBody>
      </p:sp>
      <p:sp>
        <p:nvSpPr>
          <p:cNvPr id="6" name="1 Başlık"/>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dirty="0" smtClean="0">
                <a:latin typeface="+mj-lt"/>
                <a:ea typeface="+mj-ea"/>
                <a:cs typeface="+mj-cs"/>
              </a:rPr>
              <a:t>  </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YÖNETMELİKLER</a:t>
            </a:r>
          </a:p>
        </p:txBody>
      </p:sp>
      <p:pic>
        <p:nvPicPr>
          <p:cNvPr id="9218" name="Picture 2"/>
          <p:cNvPicPr>
            <a:picLocks noChangeAspect="1" noChangeArrowheads="1"/>
          </p:cNvPicPr>
          <p:nvPr/>
        </p:nvPicPr>
        <p:blipFill>
          <a:blip r:embed="rId3"/>
          <a:srcRect/>
          <a:stretch>
            <a:fillRect/>
          </a:stretch>
        </p:blipFill>
        <p:spPr bwMode="auto">
          <a:xfrm>
            <a:off x="500034" y="1928802"/>
            <a:ext cx="3971925" cy="3467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idx="4294967295"/>
          </p:nvPr>
        </p:nvSpPr>
        <p:spPr>
          <a:xfrm>
            <a:off x="914400" y="500063"/>
            <a:ext cx="8229600" cy="714375"/>
          </a:xfrm>
        </p:spPr>
        <p:txBody>
          <a:bodyPr>
            <a:normAutofit fontScale="90000"/>
          </a:bodyPr>
          <a:lstStyle/>
          <a:p>
            <a:pPr algn="ctr" eaLnBrk="1" fontAlgn="auto" hangingPunct="1">
              <a:spcAft>
                <a:spcPts val="0"/>
              </a:spcAft>
              <a:defRPr/>
            </a:pP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endParaRPr lang="tr-TR" sz="3600" dirty="0" smtClean="0">
              <a:solidFill>
                <a:srgbClr val="C00000"/>
              </a:solidFill>
            </a:endParaRPr>
          </a:p>
        </p:txBody>
      </p:sp>
      <p:sp>
        <p:nvSpPr>
          <p:cNvPr id="22531" name="2 İçerik Yer Tutucusu"/>
          <p:cNvSpPr>
            <a:spLocks noGrp="1"/>
          </p:cNvSpPr>
          <p:nvPr>
            <p:ph idx="4294967295"/>
          </p:nvPr>
        </p:nvSpPr>
        <p:spPr>
          <a:xfrm>
            <a:off x="4499992" y="1142984"/>
            <a:ext cx="4429726" cy="5228224"/>
          </a:xfrm>
        </p:spPr>
        <p:txBody>
          <a:bodyPr>
            <a:normAutofit fontScale="92500" lnSpcReduction="10000"/>
          </a:bodyPr>
          <a:lstStyle/>
          <a:p>
            <a:pPr marL="90488" indent="0" algn="just">
              <a:lnSpc>
                <a:spcPct val="80000"/>
              </a:lnSpc>
              <a:buClr>
                <a:srgbClr val="C00000"/>
              </a:buClr>
              <a:buSzPct val="120000"/>
              <a:buNone/>
            </a:pPr>
            <a:r>
              <a:rPr lang="tr-TR" sz="2400" dirty="0" smtClean="0">
                <a:solidFill>
                  <a:srgbClr val="002060"/>
                </a:solidFill>
                <a:latin typeface="Arial" charset="0"/>
                <a:cs typeface="Arial" charset="0"/>
              </a:rPr>
              <a:t>	 </a:t>
            </a:r>
          </a:p>
          <a:p>
            <a:pPr marL="90488" indent="0" algn="just">
              <a:lnSpc>
                <a:spcPct val="80000"/>
              </a:lnSpc>
              <a:buClr>
                <a:srgbClr val="C00000"/>
              </a:buClr>
              <a:buSzPct val="120000"/>
              <a:buNone/>
            </a:pPr>
            <a:r>
              <a:rPr lang="tr-TR" sz="2400" dirty="0" smtClean="0">
                <a:solidFill>
                  <a:srgbClr val="002060"/>
                </a:solidFill>
                <a:latin typeface="Arial" charset="0"/>
                <a:cs typeface="Arial" charset="0"/>
              </a:rPr>
              <a:t>	</a:t>
            </a:r>
          </a:p>
          <a:p>
            <a:pPr marL="90488" indent="0" algn="just">
              <a:lnSpc>
                <a:spcPct val="80000"/>
              </a:lnSpc>
              <a:buClr>
                <a:srgbClr val="C00000"/>
              </a:buClr>
              <a:buSzPct val="120000"/>
              <a:buNone/>
            </a:pPr>
            <a:r>
              <a:rPr lang="tr-TR" sz="2400" dirty="0" smtClean="0">
                <a:solidFill>
                  <a:srgbClr val="002060"/>
                </a:solidFill>
                <a:latin typeface="Arial" charset="0"/>
                <a:cs typeface="Arial" charset="0"/>
              </a:rPr>
              <a:t>	Su Yapıları Denetim Hizmetleri Yönetmeliği 2009 yılında  yürürlüğe girmiştir.	</a:t>
            </a:r>
          </a:p>
          <a:p>
            <a:pPr marL="90488" indent="0" algn="just">
              <a:lnSpc>
                <a:spcPct val="80000"/>
              </a:lnSpc>
              <a:buClr>
                <a:srgbClr val="C00000"/>
              </a:buClr>
              <a:buSzPct val="120000"/>
              <a:buNone/>
            </a:pPr>
            <a:r>
              <a:rPr lang="tr-TR" sz="2400" dirty="0" smtClean="0">
                <a:solidFill>
                  <a:srgbClr val="002060"/>
                </a:solidFill>
                <a:latin typeface="Arial" charset="0"/>
                <a:cs typeface="Arial" charset="0"/>
              </a:rPr>
              <a:t>	 </a:t>
            </a:r>
          </a:p>
          <a:p>
            <a:pPr marL="90488" indent="0" algn="just">
              <a:lnSpc>
                <a:spcPct val="80000"/>
              </a:lnSpc>
              <a:buClr>
                <a:srgbClr val="C00000"/>
              </a:buClr>
              <a:buSzPct val="120000"/>
              <a:buNone/>
            </a:pPr>
            <a:r>
              <a:rPr lang="tr-TR" sz="2400" dirty="0" smtClean="0">
                <a:solidFill>
                  <a:srgbClr val="002060"/>
                </a:solidFill>
                <a:latin typeface="Arial" charset="0"/>
                <a:cs typeface="Arial" charset="0"/>
              </a:rPr>
              <a:t>	Bu Yönetmelik, gerçek veya tüzel kişiler tarafından, yeraltı ve yerüstü sularından faydalanmak ve bunların zararlarını önlemek amacıyla yapılacak her türlü su yapılarının inşası esnasında yatırımların hızlandırılması,çevre ile uyumlu uygulama projeleri ve yapım aşamasındaki teknik denetimlerin yapılmasına ilişkin usul ve esasları belirlemek amacıyla ihdas edilmiştir.</a:t>
            </a:r>
          </a:p>
          <a:p>
            <a:pPr marL="90488" indent="0" algn="just">
              <a:lnSpc>
                <a:spcPct val="80000"/>
              </a:lnSpc>
              <a:buClr>
                <a:srgbClr val="C00000"/>
              </a:buClr>
              <a:buSzPct val="120000"/>
              <a:buNone/>
            </a:pPr>
            <a:endParaRPr lang="tr-TR" sz="2400" dirty="0" smtClean="0">
              <a:solidFill>
                <a:srgbClr val="002060"/>
              </a:solidFill>
              <a:latin typeface="Arial" charset="0"/>
              <a:cs typeface="Arial" charset="0"/>
            </a:endParaRPr>
          </a:p>
        </p:txBody>
      </p:sp>
      <p:sp>
        <p:nvSpPr>
          <p:cNvPr id="6" name="1 Başlık"/>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dirty="0" smtClean="0">
                <a:latin typeface="+mj-lt"/>
                <a:ea typeface="+mj-ea"/>
                <a:cs typeface="+mj-cs"/>
              </a:rPr>
              <a:t>  </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YÖNETMELİKLER</a:t>
            </a:r>
          </a:p>
        </p:txBody>
      </p:sp>
      <p:pic>
        <p:nvPicPr>
          <p:cNvPr id="10242" name="Picture 2"/>
          <p:cNvPicPr>
            <a:picLocks noChangeAspect="1" noChangeArrowheads="1"/>
          </p:cNvPicPr>
          <p:nvPr/>
        </p:nvPicPr>
        <p:blipFill>
          <a:blip r:embed="rId3"/>
          <a:srcRect/>
          <a:stretch>
            <a:fillRect/>
          </a:stretch>
        </p:blipFill>
        <p:spPr bwMode="auto">
          <a:xfrm>
            <a:off x="285720" y="2000240"/>
            <a:ext cx="4143372"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idx="4294967295"/>
          </p:nvPr>
        </p:nvSpPr>
        <p:spPr>
          <a:xfrm>
            <a:off x="914400" y="500063"/>
            <a:ext cx="8229600" cy="714375"/>
          </a:xfrm>
        </p:spPr>
        <p:txBody>
          <a:bodyPr>
            <a:normAutofit fontScale="90000"/>
          </a:bodyPr>
          <a:lstStyle/>
          <a:p>
            <a:pPr algn="ctr" eaLnBrk="1" fontAlgn="auto" hangingPunct="1">
              <a:spcAft>
                <a:spcPts val="0"/>
              </a:spcAft>
              <a:defRPr/>
            </a:pP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endParaRPr lang="tr-TR" sz="3600" dirty="0" smtClean="0">
              <a:solidFill>
                <a:srgbClr val="C00000"/>
              </a:solidFill>
            </a:endParaRPr>
          </a:p>
        </p:txBody>
      </p:sp>
      <p:sp>
        <p:nvSpPr>
          <p:cNvPr id="22531" name="2 İçerik Yer Tutucusu"/>
          <p:cNvSpPr>
            <a:spLocks noGrp="1"/>
          </p:cNvSpPr>
          <p:nvPr>
            <p:ph idx="4294967295"/>
          </p:nvPr>
        </p:nvSpPr>
        <p:spPr>
          <a:xfrm>
            <a:off x="4499992" y="1142984"/>
            <a:ext cx="4429726" cy="5228224"/>
          </a:xfrm>
        </p:spPr>
        <p:txBody>
          <a:bodyPr>
            <a:normAutofit/>
          </a:bodyPr>
          <a:lstStyle/>
          <a:p>
            <a:pPr marL="90488" indent="0" algn="just">
              <a:lnSpc>
                <a:spcPct val="80000"/>
              </a:lnSpc>
              <a:buClr>
                <a:srgbClr val="C00000"/>
              </a:buClr>
              <a:buSzPct val="120000"/>
              <a:buNone/>
            </a:pPr>
            <a:r>
              <a:rPr lang="tr-TR" sz="2400" dirty="0" smtClean="0">
                <a:solidFill>
                  <a:srgbClr val="002060"/>
                </a:solidFill>
                <a:latin typeface="Arial" charset="0"/>
                <a:cs typeface="Arial" charset="0"/>
              </a:rPr>
              <a:t>	 </a:t>
            </a:r>
          </a:p>
          <a:p>
            <a:pPr marL="90488" indent="0" algn="just">
              <a:lnSpc>
                <a:spcPct val="80000"/>
              </a:lnSpc>
              <a:buClr>
                <a:srgbClr val="C00000"/>
              </a:buClr>
              <a:buSzPct val="120000"/>
              <a:buNone/>
            </a:pPr>
            <a:r>
              <a:rPr lang="tr-TR" sz="2400" dirty="0" smtClean="0">
                <a:solidFill>
                  <a:srgbClr val="002060"/>
                </a:solidFill>
                <a:latin typeface="Arial" charset="0"/>
                <a:cs typeface="Arial" charset="0"/>
              </a:rPr>
              <a:t>	Yüzme Suyu Kalitesi Yönetmeliği 2006 yılında yürürlüğe girmiştir.</a:t>
            </a:r>
          </a:p>
          <a:p>
            <a:pPr marL="90488" indent="0" algn="just">
              <a:lnSpc>
                <a:spcPct val="80000"/>
              </a:lnSpc>
              <a:buClr>
                <a:srgbClr val="C00000"/>
              </a:buClr>
              <a:buSzPct val="120000"/>
              <a:buNone/>
            </a:pPr>
            <a:endParaRPr lang="tr-TR" sz="2400" dirty="0" smtClean="0">
              <a:solidFill>
                <a:srgbClr val="002060"/>
              </a:solidFill>
              <a:latin typeface="Arial" charset="0"/>
              <a:cs typeface="Arial" charset="0"/>
            </a:endParaRPr>
          </a:p>
          <a:p>
            <a:pPr marL="90488" indent="0" algn="just">
              <a:lnSpc>
                <a:spcPct val="80000"/>
              </a:lnSpc>
              <a:buClr>
                <a:srgbClr val="C00000"/>
              </a:buClr>
              <a:buSzPct val="120000"/>
              <a:buNone/>
            </a:pPr>
            <a:r>
              <a:rPr lang="tr-TR" sz="2400" dirty="0" smtClean="0">
                <a:solidFill>
                  <a:srgbClr val="002060"/>
                </a:solidFill>
                <a:latin typeface="Arial" charset="0"/>
                <a:cs typeface="Arial" charset="0"/>
              </a:rPr>
              <a:t>	 Bu Yönetmeliğin amacı, insan sağlığını ve çevreyi korumak üzere, yüzme ve rekreasyon amaçlı kullanılan suların kalitesini belirlemek ve bu suların başta mikrobiyolojik olmak üzere her türlü kirletici ile kirlenmesinin engellenmesini sağlamaktır.</a:t>
            </a:r>
          </a:p>
          <a:p>
            <a:pPr marL="90488" indent="0" algn="just">
              <a:lnSpc>
                <a:spcPct val="80000"/>
              </a:lnSpc>
              <a:buClr>
                <a:srgbClr val="C00000"/>
              </a:buClr>
              <a:buSzPct val="120000"/>
              <a:buNone/>
            </a:pPr>
            <a:endParaRPr lang="tr-TR" sz="2400" dirty="0" smtClean="0">
              <a:solidFill>
                <a:srgbClr val="002060"/>
              </a:solidFill>
              <a:latin typeface="Arial" charset="0"/>
              <a:cs typeface="Arial" charset="0"/>
            </a:endParaRPr>
          </a:p>
          <a:p>
            <a:pPr marL="90488" indent="0" algn="just">
              <a:lnSpc>
                <a:spcPct val="80000"/>
              </a:lnSpc>
              <a:buClr>
                <a:srgbClr val="C00000"/>
              </a:buClr>
              <a:buSzPct val="120000"/>
              <a:buNone/>
            </a:pPr>
            <a:endParaRPr lang="tr-TR" sz="2400" dirty="0" smtClean="0">
              <a:solidFill>
                <a:srgbClr val="002060"/>
              </a:solidFill>
              <a:latin typeface="Arial" charset="0"/>
              <a:cs typeface="Arial" charset="0"/>
            </a:endParaRPr>
          </a:p>
        </p:txBody>
      </p:sp>
      <p:sp>
        <p:nvSpPr>
          <p:cNvPr id="6" name="1 Başlık"/>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dirty="0" smtClean="0">
                <a:latin typeface="+mj-lt"/>
                <a:ea typeface="+mj-ea"/>
                <a:cs typeface="+mj-cs"/>
              </a:rPr>
              <a:t>  </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YÖNETMELİKLER</a:t>
            </a:r>
          </a:p>
        </p:txBody>
      </p:sp>
      <p:pic>
        <p:nvPicPr>
          <p:cNvPr id="11266" name="Picture 2"/>
          <p:cNvPicPr>
            <a:picLocks noChangeAspect="1" noChangeArrowheads="1"/>
          </p:cNvPicPr>
          <p:nvPr/>
        </p:nvPicPr>
        <p:blipFill>
          <a:blip r:embed="rId3"/>
          <a:srcRect/>
          <a:stretch>
            <a:fillRect/>
          </a:stretch>
        </p:blipFill>
        <p:spPr bwMode="auto">
          <a:xfrm>
            <a:off x="571472" y="1571612"/>
            <a:ext cx="3643338" cy="45005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idx="4294967295"/>
          </p:nvPr>
        </p:nvSpPr>
        <p:spPr>
          <a:xfrm>
            <a:off x="914400" y="500063"/>
            <a:ext cx="8229600" cy="714375"/>
          </a:xfrm>
        </p:spPr>
        <p:txBody>
          <a:bodyPr>
            <a:normAutofit fontScale="90000"/>
          </a:bodyPr>
          <a:lstStyle/>
          <a:p>
            <a:pPr algn="ctr" eaLnBrk="1" fontAlgn="auto" hangingPunct="1">
              <a:spcAft>
                <a:spcPts val="0"/>
              </a:spcAft>
              <a:defRPr/>
            </a:pP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endParaRPr lang="tr-TR" sz="3600" dirty="0" smtClean="0">
              <a:solidFill>
                <a:srgbClr val="C00000"/>
              </a:solidFill>
            </a:endParaRPr>
          </a:p>
        </p:txBody>
      </p:sp>
      <p:sp>
        <p:nvSpPr>
          <p:cNvPr id="22531" name="2 İçerik Yer Tutucusu"/>
          <p:cNvSpPr>
            <a:spLocks noGrp="1"/>
          </p:cNvSpPr>
          <p:nvPr>
            <p:ph idx="4294967295"/>
          </p:nvPr>
        </p:nvSpPr>
        <p:spPr>
          <a:xfrm>
            <a:off x="4499992" y="1142984"/>
            <a:ext cx="4429726" cy="5228224"/>
          </a:xfrm>
        </p:spPr>
        <p:txBody>
          <a:bodyPr>
            <a:normAutofit/>
          </a:bodyPr>
          <a:lstStyle/>
          <a:p>
            <a:pPr marL="90488" indent="0" algn="just">
              <a:lnSpc>
                <a:spcPct val="80000"/>
              </a:lnSpc>
              <a:buClr>
                <a:srgbClr val="C00000"/>
              </a:buClr>
              <a:buSzPct val="120000"/>
              <a:buNone/>
            </a:pPr>
            <a:r>
              <a:rPr lang="tr-TR" sz="2400" dirty="0" smtClean="0">
                <a:solidFill>
                  <a:srgbClr val="002060"/>
                </a:solidFill>
                <a:latin typeface="Arial" charset="0"/>
                <a:cs typeface="Arial" charset="0"/>
              </a:rPr>
              <a:t>	 </a:t>
            </a:r>
          </a:p>
          <a:p>
            <a:pPr marL="90488" indent="0" algn="just">
              <a:lnSpc>
                <a:spcPct val="80000"/>
              </a:lnSpc>
              <a:buClr>
                <a:srgbClr val="C00000"/>
              </a:buClr>
              <a:buSzPct val="120000"/>
              <a:buNone/>
            </a:pPr>
            <a:r>
              <a:rPr lang="tr-TR" sz="2400" dirty="0" smtClean="0">
                <a:solidFill>
                  <a:srgbClr val="002060"/>
                </a:solidFill>
                <a:latin typeface="Arial" charset="0"/>
                <a:cs typeface="Arial" charset="0"/>
              </a:rPr>
              <a:t>	 İnsani Tüketim Amaçlı Sular Hakkında Yönetmelik 2005 yılında yürürlüğe girmiştir.</a:t>
            </a:r>
          </a:p>
          <a:p>
            <a:pPr marL="90488" indent="0" algn="just">
              <a:lnSpc>
                <a:spcPct val="80000"/>
              </a:lnSpc>
              <a:buClr>
                <a:srgbClr val="C00000"/>
              </a:buClr>
              <a:buSzPct val="120000"/>
              <a:buNone/>
            </a:pPr>
            <a:r>
              <a:rPr lang="tr-TR" sz="2400" dirty="0" smtClean="0">
                <a:solidFill>
                  <a:srgbClr val="002060"/>
                </a:solidFill>
                <a:latin typeface="Arial" charset="0"/>
                <a:cs typeface="Arial" charset="0"/>
              </a:rPr>
              <a:t>	 Bu Yönetmelik, insani tüketim amaçlı suların teknik ve hijyenik şartlara uygunluğu ile suların kalite standartlarının sağlanması, kaynak suları ve içme sularının istihsali, ambalajlanması, etiketlenmesi, satışı, denetlenmesi ile ilgili </a:t>
            </a:r>
            <a:r>
              <a:rPr lang="tr-TR" sz="2400" dirty="0" err="1" smtClean="0">
                <a:solidFill>
                  <a:srgbClr val="002060"/>
                </a:solidFill>
                <a:latin typeface="Arial" charset="0"/>
                <a:cs typeface="Arial" charset="0"/>
              </a:rPr>
              <a:t>usûl</a:t>
            </a:r>
            <a:r>
              <a:rPr lang="tr-TR" sz="2400" dirty="0" smtClean="0">
                <a:solidFill>
                  <a:srgbClr val="002060"/>
                </a:solidFill>
                <a:latin typeface="Arial" charset="0"/>
                <a:cs typeface="Arial" charset="0"/>
              </a:rPr>
              <a:t> ve esasları belirlemek amacıyla düzenlenmiştir.</a:t>
            </a:r>
          </a:p>
          <a:p>
            <a:pPr marL="90488" indent="0" algn="just">
              <a:lnSpc>
                <a:spcPct val="80000"/>
              </a:lnSpc>
              <a:buClr>
                <a:srgbClr val="C00000"/>
              </a:buClr>
              <a:buSzPct val="120000"/>
              <a:buNone/>
            </a:pPr>
            <a:endParaRPr lang="tr-TR" sz="2400" dirty="0" smtClean="0">
              <a:solidFill>
                <a:srgbClr val="002060"/>
              </a:solidFill>
              <a:latin typeface="Arial" charset="0"/>
              <a:cs typeface="Arial" charset="0"/>
            </a:endParaRPr>
          </a:p>
        </p:txBody>
      </p:sp>
      <p:sp>
        <p:nvSpPr>
          <p:cNvPr id="6" name="1 Başlık"/>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dirty="0" smtClean="0">
                <a:latin typeface="+mj-lt"/>
                <a:ea typeface="+mj-ea"/>
                <a:cs typeface="+mj-cs"/>
              </a:rPr>
              <a:t>  </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YÖNETMELİKLER</a:t>
            </a:r>
          </a:p>
        </p:txBody>
      </p:sp>
      <p:pic>
        <p:nvPicPr>
          <p:cNvPr id="12290" name="Picture 2"/>
          <p:cNvPicPr>
            <a:picLocks noChangeAspect="1" noChangeArrowheads="1"/>
          </p:cNvPicPr>
          <p:nvPr/>
        </p:nvPicPr>
        <p:blipFill>
          <a:blip r:embed="rId3"/>
          <a:srcRect/>
          <a:stretch>
            <a:fillRect/>
          </a:stretch>
        </p:blipFill>
        <p:spPr bwMode="auto">
          <a:xfrm>
            <a:off x="285720" y="1357298"/>
            <a:ext cx="4048120" cy="45005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idx="4294967295"/>
          </p:nvPr>
        </p:nvSpPr>
        <p:spPr>
          <a:xfrm>
            <a:off x="1071538" y="500042"/>
            <a:ext cx="8229600" cy="714375"/>
          </a:xfrm>
        </p:spPr>
        <p:txBody>
          <a:bodyPr>
            <a:normAutofit fontScale="90000"/>
          </a:bodyPr>
          <a:lstStyle/>
          <a:p>
            <a:pPr algn="ctr" eaLnBrk="1" fontAlgn="auto" hangingPunct="1">
              <a:spcAft>
                <a:spcPts val="0"/>
              </a:spcAft>
              <a:defRPr/>
            </a:pP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endParaRPr lang="tr-TR" sz="3600" dirty="0" smtClean="0">
              <a:solidFill>
                <a:srgbClr val="C00000"/>
              </a:solidFill>
            </a:endParaRPr>
          </a:p>
        </p:txBody>
      </p:sp>
      <p:sp>
        <p:nvSpPr>
          <p:cNvPr id="22531" name="2 İçerik Yer Tutucusu"/>
          <p:cNvSpPr>
            <a:spLocks noGrp="1"/>
          </p:cNvSpPr>
          <p:nvPr>
            <p:ph idx="4294967295"/>
          </p:nvPr>
        </p:nvSpPr>
        <p:spPr>
          <a:xfrm>
            <a:off x="4071934" y="1142984"/>
            <a:ext cx="4644008" cy="5228224"/>
          </a:xfrm>
        </p:spPr>
        <p:txBody>
          <a:bodyPr>
            <a:normAutofit fontScale="92500" lnSpcReduction="10000"/>
          </a:bodyPr>
          <a:lstStyle/>
          <a:p>
            <a:pPr marL="90488" indent="0" algn="just">
              <a:lnSpc>
                <a:spcPct val="80000"/>
              </a:lnSpc>
              <a:buClr>
                <a:srgbClr val="C00000"/>
              </a:buClr>
              <a:buSzPct val="120000"/>
              <a:buNone/>
            </a:pPr>
            <a:r>
              <a:rPr lang="tr-TR" sz="2400" dirty="0" smtClean="0">
                <a:solidFill>
                  <a:srgbClr val="002060"/>
                </a:solidFill>
                <a:latin typeface="Arial" charset="0"/>
                <a:cs typeface="Arial" charset="0"/>
              </a:rPr>
              <a:t>	 </a:t>
            </a:r>
          </a:p>
          <a:p>
            <a:pPr marL="90488" indent="0" algn="just">
              <a:lnSpc>
                <a:spcPct val="80000"/>
              </a:lnSpc>
              <a:buClr>
                <a:srgbClr val="C00000"/>
              </a:buClr>
              <a:buSzPct val="120000"/>
              <a:buNone/>
            </a:pPr>
            <a:r>
              <a:rPr lang="tr-TR" sz="2400" dirty="0" smtClean="0">
                <a:solidFill>
                  <a:srgbClr val="002060"/>
                </a:solidFill>
                <a:latin typeface="Arial" charset="0"/>
                <a:cs typeface="Arial" charset="0"/>
              </a:rPr>
              <a:t>	Anılan yönetmeliklerin haricinde Su Yönetimi Genel Müdürlüğü tarafından;</a:t>
            </a:r>
          </a:p>
          <a:p>
            <a:pPr marL="90488" indent="0" algn="just">
              <a:lnSpc>
                <a:spcPct val="80000"/>
              </a:lnSpc>
              <a:buClr>
                <a:srgbClr val="C00000"/>
              </a:buClr>
              <a:buSzPct val="120000"/>
              <a:buNone/>
            </a:pPr>
            <a:endParaRPr lang="tr-TR" sz="2400" dirty="0" smtClean="0">
              <a:solidFill>
                <a:srgbClr val="002060"/>
              </a:solidFill>
              <a:latin typeface="Arial" charset="0"/>
              <a:cs typeface="Arial" charset="0"/>
            </a:endParaRPr>
          </a:p>
          <a:p>
            <a:pPr marL="90488" indent="0" algn="just">
              <a:lnSpc>
                <a:spcPct val="80000"/>
              </a:lnSpc>
              <a:buClr>
                <a:srgbClr val="C00000"/>
              </a:buClr>
              <a:buSzPct val="120000"/>
              <a:buNone/>
            </a:pPr>
            <a:r>
              <a:rPr lang="tr-TR" sz="2400" dirty="0" smtClean="0">
                <a:solidFill>
                  <a:srgbClr val="002060"/>
                </a:solidFill>
                <a:latin typeface="Arial" charset="0"/>
                <a:cs typeface="Arial" charset="0"/>
              </a:rPr>
              <a:t> -Nehir Havzaları Koruma Yönetmeliği </a:t>
            </a:r>
          </a:p>
          <a:p>
            <a:pPr marL="90488" indent="0" algn="just">
              <a:lnSpc>
                <a:spcPct val="80000"/>
              </a:lnSpc>
              <a:buClr>
                <a:srgbClr val="C00000"/>
              </a:buClr>
              <a:buSzPct val="120000"/>
              <a:buNone/>
            </a:pPr>
            <a:r>
              <a:rPr lang="tr-TR" sz="2400" dirty="0" smtClean="0">
                <a:solidFill>
                  <a:srgbClr val="002060"/>
                </a:solidFill>
                <a:latin typeface="Arial" charset="0"/>
                <a:cs typeface="Arial" charset="0"/>
              </a:rPr>
              <a:t> -</a:t>
            </a:r>
            <a:r>
              <a:rPr lang="tr-TR" sz="2400" dirty="0" err="1" smtClean="0">
                <a:solidFill>
                  <a:srgbClr val="002060"/>
                </a:solidFill>
                <a:latin typeface="Arial" charset="0"/>
                <a:cs typeface="Arial" charset="0"/>
              </a:rPr>
              <a:t>İçmeSuyu</a:t>
            </a:r>
            <a:r>
              <a:rPr lang="tr-TR" sz="2400" dirty="0" smtClean="0">
                <a:solidFill>
                  <a:srgbClr val="002060"/>
                </a:solidFill>
                <a:latin typeface="Arial" charset="0"/>
                <a:cs typeface="Arial" charset="0"/>
              </a:rPr>
              <a:t> Havzalarında Özel Hüküm      Belirleme ve Özel Planlama Yönetmeliği</a:t>
            </a:r>
          </a:p>
          <a:p>
            <a:pPr marL="90488" indent="0" algn="just">
              <a:lnSpc>
                <a:spcPct val="80000"/>
              </a:lnSpc>
              <a:buClr>
                <a:srgbClr val="C00000"/>
              </a:buClr>
              <a:buSzPct val="120000"/>
              <a:buFontTx/>
              <a:buChar char="-"/>
            </a:pPr>
            <a:r>
              <a:rPr lang="tr-TR" sz="2400" dirty="0" err="1" smtClean="0">
                <a:solidFill>
                  <a:srgbClr val="002060"/>
                </a:solidFill>
                <a:latin typeface="Arial" charset="0"/>
                <a:cs typeface="Arial" charset="0"/>
              </a:rPr>
              <a:t>Yeraltısuyunun</a:t>
            </a:r>
            <a:r>
              <a:rPr lang="tr-TR" sz="2400" dirty="0" smtClean="0">
                <a:solidFill>
                  <a:srgbClr val="002060"/>
                </a:solidFill>
                <a:latin typeface="Arial" charset="0"/>
                <a:cs typeface="Arial" charset="0"/>
              </a:rPr>
              <a:t> Kirlenmeye ve Bozulmaya Karşı Korunması Hakkında Yönetmelik </a:t>
            </a:r>
          </a:p>
          <a:p>
            <a:pPr marL="90488" indent="0" algn="just">
              <a:lnSpc>
                <a:spcPct val="80000"/>
              </a:lnSpc>
              <a:buClr>
                <a:srgbClr val="C00000"/>
              </a:buClr>
              <a:buSzPct val="120000"/>
              <a:buFontTx/>
              <a:buChar char="-"/>
            </a:pPr>
            <a:r>
              <a:rPr lang="tr-TR" sz="2400" dirty="0" smtClean="0">
                <a:solidFill>
                  <a:srgbClr val="002060"/>
                </a:solidFill>
                <a:latin typeface="Arial" charset="0"/>
                <a:cs typeface="Arial" charset="0"/>
              </a:rPr>
              <a:t>-</a:t>
            </a:r>
            <a:r>
              <a:rPr lang="tr-TR" sz="2400" dirty="0" err="1" smtClean="0">
                <a:solidFill>
                  <a:srgbClr val="002060"/>
                </a:solidFill>
                <a:latin typeface="Arial" charset="0"/>
                <a:cs typeface="Arial" charset="0"/>
              </a:rPr>
              <a:t>İçmesuyu</a:t>
            </a:r>
            <a:r>
              <a:rPr lang="tr-TR" sz="2400" dirty="0" smtClean="0">
                <a:solidFill>
                  <a:srgbClr val="002060"/>
                </a:solidFill>
                <a:latin typeface="Arial" charset="0"/>
                <a:cs typeface="Arial" charset="0"/>
              </a:rPr>
              <a:t> Elde Edilen veya Elde Edilmesi Planlanan Yüzeysel Suların Kalitesine Dair Yönetmelik </a:t>
            </a:r>
          </a:p>
          <a:p>
            <a:pPr marL="90488" indent="0" algn="just">
              <a:lnSpc>
                <a:spcPct val="80000"/>
              </a:lnSpc>
              <a:buClr>
                <a:srgbClr val="C00000"/>
              </a:buClr>
              <a:buSzPct val="120000"/>
              <a:buFontTx/>
              <a:buChar char="-"/>
            </a:pPr>
            <a:endParaRPr lang="tr-TR" sz="2400" dirty="0" smtClean="0">
              <a:solidFill>
                <a:srgbClr val="002060"/>
              </a:solidFill>
              <a:latin typeface="Arial" charset="0"/>
              <a:cs typeface="Arial" charset="0"/>
            </a:endParaRPr>
          </a:p>
          <a:p>
            <a:pPr marL="90488" indent="0" algn="just">
              <a:lnSpc>
                <a:spcPct val="80000"/>
              </a:lnSpc>
              <a:buClr>
                <a:srgbClr val="C00000"/>
              </a:buClr>
              <a:buSzPct val="120000"/>
              <a:buNone/>
            </a:pPr>
            <a:r>
              <a:rPr lang="tr-TR" sz="2400" dirty="0" smtClean="0">
                <a:solidFill>
                  <a:srgbClr val="002060"/>
                </a:solidFill>
                <a:latin typeface="Arial" charset="0"/>
                <a:cs typeface="Arial" charset="0"/>
              </a:rPr>
              <a:t>taslakları üzerinde çalışmalar sürdürülmektedir.</a:t>
            </a:r>
          </a:p>
          <a:p>
            <a:pPr marL="90488" lvl="0" indent="0" algn="just">
              <a:lnSpc>
                <a:spcPct val="80000"/>
              </a:lnSpc>
              <a:buClr>
                <a:srgbClr val="C00000"/>
              </a:buClr>
              <a:buSzPct val="120000"/>
              <a:buNone/>
            </a:pPr>
            <a:endParaRPr lang="tr-TR" sz="2400" dirty="0" smtClean="0">
              <a:solidFill>
                <a:srgbClr val="002060"/>
              </a:solidFill>
              <a:latin typeface="Arial" charset="0"/>
              <a:cs typeface="Arial" charset="0"/>
            </a:endParaRPr>
          </a:p>
        </p:txBody>
      </p:sp>
      <p:sp>
        <p:nvSpPr>
          <p:cNvPr id="6" name="1 Başlık"/>
          <p:cNvSpPr txBox="1">
            <a:spLocks/>
          </p:cNvSpPr>
          <p:nvPr/>
        </p:nvSpPr>
        <p:spPr>
          <a:xfrm>
            <a:off x="500034" y="28572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dirty="0" smtClean="0">
                <a:latin typeface="+mj-lt"/>
                <a:ea typeface="+mj-ea"/>
                <a:cs typeface="+mj-cs"/>
              </a:rPr>
              <a:t>  </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YÖNETMELİKLER</a:t>
            </a:r>
          </a:p>
        </p:txBody>
      </p:sp>
      <p:pic>
        <p:nvPicPr>
          <p:cNvPr id="7" name="Picture 2"/>
          <p:cNvPicPr>
            <a:picLocks noChangeAspect="1" noChangeArrowheads="1"/>
          </p:cNvPicPr>
          <p:nvPr/>
        </p:nvPicPr>
        <p:blipFill>
          <a:blip r:embed="rId3"/>
          <a:srcRect/>
          <a:stretch>
            <a:fillRect/>
          </a:stretch>
        </p:blipFill>
        <p:spPr bwMode="auto">
          <a:xfrm>
            <a:off x="357158" y="1714488"/>
            <a:ext cx="3810000"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3971924" cy="4525963"/>
          </a:xfrm>
        </p:spPr>
        <p:txBody>
          <a:bodyPr>
            <a:normAutofit lnSpcReduction="10000"/>
          </a:bodyPr>
          <a:lstStyle/>
          <a:p>
            <a:pPr marL="449263" indent="-449263" algn="just">
              <a:lnSpc>
                <a:spcPct val="80000"/>
              </a:lnSpc>
              <a:buClr>
                <a:srgbClr val="C00000"/>
              </a:buClr>
              <a:buSzPct val="120000"/>
              <a:buNone/>
            </a:pPr>
            <a:r>
              <a:rPr lang="tr-TR" dirty="0" smtClean="0">
                <a:solidFill>
                  <a:srgbClr val="002060"/>
                </a:solidFill>
                <a:latin typeface="Arial" charset="0"/>
                <a:cs typeface="Arial" charset="0"/>
              </a:rPr>
              <a:t>	Son yıllarda dünya genelinde nüfus artışına bağlı olarak su talebinin hızla artması, bilinçsiz su kullanımı, su kalitesinin azalması, küresel iklim değişikliği, çevre kirliliği gibi sebepler su kaynakları konusundaki ulusal ve küresel duyarlılığı arttırmıştır. </a:t>
            </a:r>
          </a:p>
        </p:txBody>
      </p:sp>
      <p:sp>
        <p:nvSpPr>
          <p:cNvPr id="2" name="1 Başlık"/>
          <p:cNvSpPr>
            <a:spLocks noGrp="1"/>
          </p:cNvSpPr>
          <p:nvPr>
            <p:ph type="title"/>
          </p:nvPr>
        </p:nvSpPr>
        <p:spPr/>
        <p:txBody>
          <a:bodyPr/>
          <a:lstStyle/>
          <a:p>
            <a:r>
              <a:rPr lang="tr-TR" dirty="0" smtClean="0"/>
              <a:t>Su Kanunu Tasarısı Taslağı</a:t>
            </a:r>
            <a:endParaRPr lang="tr-TR" dirty="0"/>
          </a:p>
        </p:txBody>
      </p:sp>
      <p:pic>
        <p:nvPicPr>
          <p:cNvPr id="5" name="4 Resim" descr="Su Paylaşımı.jpg"/>
          <p:cNvPicPr>
            <a:picLocks noChangeAspect="1"/>
          </p:cNvPicPr>
          <p:nvPr/>
        </p:nvPicPr>
        <p:blipFill>
          <a:blip r:embed="rId2" cstate="print"/>
          <a:srcRect/>
          <a:stretch>
            <a:fillRect/>
          </a:stretch>
        </p:blipFill>
        <p:spPr bwMode="auto">
          <a:xfrm>
            <a:off x="5072066" y="2285992"/>
            <a:ext cx="3300413" cy="2357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3971924" cy="4525963"/>
          </a:xfrm>
        </p:spPr>
        <p:txBody>
          <a:bodyPr>
            <a:normAutofit lnSpcReduction="10000"/>
          </a:bodyPr>
          <a:lstStyle/>
          <a:p>
            <a:pPr marL="449263" indent="-449263" algn="just">
              <a:lnSpc>
                <a:spcPct val="80000"/>
              </a:lnSpc>
              <a:buClr>
                <a:srgbClr val="C00000"/>
              </a:buClr>
              <a:buSzPct val="120000"/>
              <a:buNone/>
            </a:pPr>
            <a:endParaRPr lang="tr-TR" dirty="0" smtClean="0">
              <a:solidFill>
                <a:srgbClr val="002060"/>
              </a:solidFill>
              <a:latin typeface="Arial" charset="0"/>
              <a:cs typeface="Arial" charset="0"/>
            </a:endParaRPr>
          </a:p>
          <a:p>
            <a:pPr marL="449263" indent="-449263" algn="just">
              <a:lnSpc>
                <a:spcPct val="80000"/>
              </a:lnSpc>
              <a:buClr>
                <a:srgbClr val="C00000"/>
              </a:buClr>
              <a:buSzPct val="120000"/>
              <a:buNone/>
            </a:pPr>
            <a:r>
              <a:rPr lang="tr-TR" dirty="0" smtClean="0">
                <a:solidFill>
                  <a:srgbClr val="002060"/>
                </a:solidFill>
                <a:latin typeface="Arial" charset="0"/>
                <a:cs typeface="Arial" charset="0"/>
              </a:rPr>
              <a:t>	Bu nedenlerle, pek çok ülkede su kaynaklı sorunların çözümüne ilişkin politikaların uygulamaya etkili şekilde geçirilebilmesi amacıyla suya ilişkin özel kanunlar yapılarak, mevzuatın tek başlık altında toplanması yoluna gidilmektedir. </a:t>
            </a:r>
          </a:p>
        </p:txBody>
      </p:sp>
      <p:sp>
        <p:nvSpPr>
          <p:cNvPr id="2" name="1 Başlık"/>
          <p:cNvSpPr>
            <a:spLocks noGrp="1"/>
          </p:cNvSpPr>
          <p:nvPr>
            <p:ph type="title"/>
          </p:nvPr>
        </p:nvSpPr>
        <p:spPr/>
        <p:txBody>
          <a:bodyPr/>
          <a:lstStyle/>
          <a:p>
            <a:r>
              <a:rPr lang="tr-TR" dirty="0" smtClean="0"/>
              <a:t>Su Kanunu Tasarısı Taslağı</a:t>
            </a:r>
            <a:endParaRPr lang="tr-TR" dirty="0"/>
          </a:p>
        </p:txBody>
      </p:sp>
      <p:pic>
        <p:nvPicPr>
          <p:cNvPr id="4" name="4 Resim" descr="Su Hukuku.bmp"/>
          <p:cNvPicPr>
            <a:picLocks noChangeAspect="1"/>
          </p:cNvPicPr>
          <p:nvPr/>
        </p:nvPicPr>
        <p:blipFill>
          <a:blip r:embed="rId2" cstate="print"/>
          <a:srcRect/>
          <a:stretch>
            <a:fillRect/>
          </a:stretch>
        </p:blipFill>
        <p:spPr bwMode="auto">
          <a:xfrm>
            <a:off x="4857752" y="1928802"/>
            <a:ext cx="3714789" cy="3786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499992" y="1700808"/>
            <a:ext cx="4043932" cy="4525963"/>
          </a:xfrm>
        </p:spPr>
        <p:txBody>
          <a:bodyPr>
            <a:normAutofit/>
          </a:bodyPr>
          <a:lstStyle/>
          <a:p>
            <a:pPr marL="449263" indent="-449263" algn="just">
              <a:lnSpc>
                <a:spcPct val="80000"/>
              </a:lnSpc>
              <a:buClr>
                <a:srgbClr val="C00000"/>
              </a:buClr>
              <a:buSzPct val="120000"/>
              <a:buNone/>
            </a:pPr>
            <a:endParaRPr lang="tr-TR" dirty="0" smtClean="0">
              <a:solidFill>
                <a:srgbClr val="002060"/>
              </a:solidFill>
              <a:latin typeface="Arial" charset="0"/>
              <a:cs typeface="Arial" charset="0"/>
            </a:endParaRPr>
          </a:p>
          <a:p>
            <a:pPr marL="449263" indent="-449263" algn="just">
              <a:lnSpc>
                <a:spcPct val="80000"/>
              </a:lnSpc>
              <a:buClr>
                <a:srgbClr val="C00000"/>
              </a:buClr>
              <a:buSzPct val="120000"/>
              <a:buNone/>
            </a:pPr>
            <a:r>
              <a:rPr lang="tr-TR" dirty="0" smtClean="0">
                <a:solidFill>
                  <a:srgbClr val="002060"/>
                </a:solidFill>
                <a:latin typeface="Arial" charset="0"/>
                <a:cs typeface="Arial" charset="0"/>
              </a:rPr>
              <a:t>	Bu çerçevede Genel Müdürlüğümüzce hazırlanan bir Su Kanunun Tasarısı Taslağı mevcut olup, yasalaşmasını teminen yakın zamanda TBMM’ye sunulması planlanmaktadır. </a:t>
            </a:r>
          </a:p>
        </p:txBody>
      </p:sp>
      <p:sp>
        <p:nvSpPr>
          <p:cNvPr id="2" name="1 Başlık"/>
          <p:cNvSpPr>
            <a:spLocks noGrp="1"/>
          </p:cNvSpPr>
          <p:nvPr>
            <p:ph type="title"/>
          </p:nvPr>
        </p:nvSpPr>
        <p:spPr/>
        <p:txBody>
          <a:bodyPr/>
          <a:lstStyle/>
          <a:p>
            <a:r>
              <a:rPr lang="tr-TR" dirty="0" smtClean="0"/>
              <a:t>Su Kanunu Tasarısı Taslağı</a:t>
            </a:r>
            <a:endParaRPr lang="tr-TR" dirty="0"/>
          </a:p>
        </p:txBody>
      </p:sp>
      <p:pic>
        <p:nvPicPr>
          <p:cNvPr id="5" name="4 Resim" descr="tbmm.bmp"/>
          <p:cNvPicPr>
            <a:picLocks noChangeAspect="1"/>
          </p:cNvPicPr>
          <p:nvPr/>
        </p:nvPicPr>
        <p:blipFill>
          <a:blip r:embed="rId2" cstate="print"/>
          <a:stretch>
            <a:fillRect/>
          </a:stretch>
        </p:blipFill>
        <p:spPr>
          <a:xfrm>
            <a:off x="683568" y="2204864"/>
            <a:ext cx="3571900" cy="321471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96838" y="2852738"/>
            <a:ext cx="8496300" cy="1150937"/>
            <a:chOff x="61" y="1797"/>
            <a:chExt cx="5352" cy="725"/>
          </a:xfrm>
        </p:grpSpPr>
        <p:pic>
          <p:nvPicPr>
            <p:cNvPr id="39938" name="Picture 2"/>
            <p:cNvPicPr>
              <a:picLocks noChangeAspect="1" noChangeArrowheads="1"/>
            </p:cNvPicPr>
            <p:nvPr/>
          </p:nvPicPr>
          <p:blipFill>
            <a:blip r:embed="rId3"/>
            <a:srcRect/>
            <a:stretch>
              <a:fillRect/>
            </a:stretch>
          </p:blipFill>
          <p:spPr bwMode="auto">
            <a:xfrm>
              <a:off x="61" y="1797"/>
              <a:ext cx="5353" cy="726"/>
            </a:xfrm>
            <a:prstGeom prst="rect">
              <a:avLst/>
            </a:prstGeom>
            <a:noFill/>
            <a:ln w="9525">
              <a:noFill/>
              <a:round/>
              <a:headEnd/>
              <a:tailEnd/>
            </a:ln>
            <a:effectLst/>
          </p:spPr>
        </p:pic>
        <p:sp>
          <p:nvSpPr>
            <p:cNvPr id="39939" name="Text Box 3"/>
            <p:cNvSpPr txBox="1">
              <a:spLocks noChangeArrowheads="1"/>
            </p:cNvSpPr>
            <p:nvPr/>
          </p:nvSpPr>
          <p:spPr bwMode="auto">
            <a:xfrm>
              <a:off x="61" y="1797"/>
              <a:ext cx="5353" cy="726"/>
            </a:xfrm>
            <a:prstGeom prst="rect">
              <a:avLst/>
            </a:prstGeom>
            <a:noFill/>
            <a:ln w="9525">
              <a:noFill/>
              <a:round/>
              <a:headEnd/>
              <a:tailEnd/>
            </a:ln>
            <a:effectLst/>
          </p:spPr>
          <p:txBody>
            <a:bodyPr wrap="none" anchor="ctr"/>
            <a:lstStyle/>
            <a:p>
              <a:endParaRPr lang="tr-T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457200" y="1600200"/>
            <a:ext cx="4257675" cy="4554538"/>
          </a:xfrm>
          <a:prstGeom prst="rect">
            <a:avLst/>
          </a:prstGeom>
          <a:noFill/>
          <a:ln w="9525">
            <a:noFill/>
            <a:round/>
            <a:headEnd/>
            <a:tailEnd/>
          </a:ln>
          <a:effectLst/>
        </p:spPr>
        <p:txBody>
          <a:bodyPr lIns="90000" tIns="46800" rIns="90000" bIns="46800"/>
          <a:lstStyle/>
          <a:p>
            <a:pPr marL="363538" indent="-255588" algn="just">
              <a:lnSpc>
                <a:spcPct val="80000"/>
              </a:lnSpc>
              <a:spcBef>
                <a:spcPts val="400"/>
              </a:spcBef>
              <a:buClr>
                <a:srgbClr val="2DA2BF"/>
              </a:buClr>
              <a:buSzPct val="68000"/>
              <a:buFont typeface="Wingdings 3"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500">
                <a:solidFill>
                  <a:srgbClr val="000000"/>
                </a:solidFill>
                <a:latin typeface="Times New Roman" pitchFamily="16" charset="0"/>
                <a:cs typeface="Times New Roman" pitchFamily="16" charset="0"/>
              </a:rPr>
              <a:t>04.07.2011 -645 s. KHK</a:t>
            </a:r>
          </a:p>
          <a:p>
            <a:pPr marL="363538" indent="-255588" algn="just">
              <a:lnSpc>
                <a:spcPct val="80000"/>
              </a:lnSpc>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a:solidFill>
                  <a:srgbClr val="000000"/>
                </a:solidFill>
                <a:latin typeface="Times New Roman" pitchFamily="16" charset="0"/>
                <a:cs typeface="Times New Roman" pitchFamily="16" charset="0"/>
              </a:rPr>
              <a:t>Havza Yönetimi Planlaması Dairesi Başkanlığı</a:t>
            </a:r>
          </a:p>
          <a:p>
            <a:pPr marL="363538" indent="-255588" algn="just">
              <a:lnSpc>
                <a:spcPct val="80000"/>
              </a:lnSpc>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a:solidFill>
                  <a:srgbClr val="000000"/>
                </a:solidFill>
                <a:latin typeface="Times New Roman" pitchFamily="16" charset="0"/>
                <a:cs typeface="Times New Roman" pitchFamily="16" charset="0"/>
              </a:rPr>
              <a:t>Su Hukuku ve Politikası Dairesi Başkanlığı</a:t>
            </a:r>
          </a:p>
          <a:p>
            <a:pPr marL="363538" indent="-255588" algn="just">
              <a:lnSpc>
                <a:spcPct val="80000"/>
              </a:lnSpc>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a:solidFill>
                  <a:srgbClr val="000000"/>
                </a:solidFill>
                <a:latin typeface="Times New Roman" pitchFamily="16" charset="0"/>
                <a:cs typeface="Times New Roman" pitchFamily="16" charset="0"/>
              </a:rPr>
              <a:t>Envanter ve Tahsis Dairesi Başkanlığı</a:t>
            </a:r>
          </a:p>
          <a:p>
            <a:pPr marL="363538" indent="-255588" algn="just">
              <a:lnSpc>
                <a:spcPct val="80000"/>
              </a:lnSpc>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a:solidFill>
                  <a:srgbClr val="000000"/>
                </a:solidFill>
                <a:latin typeface="Times New Roman" pitchFamily="16" charset="0"/>
                <a:cs typeface="Times New Roman" pitchFamily="16" charset="0"/>
              </a:rPr>
              <a:t>Su Kalitesi Yönetimi Dairesi Başkanlığı </a:t>
            </a:r>
          </a:p>
          <a:p>
            <a:pPr marL="363538" indent="-255588" algn="just">
              <a:lnSpc>
                <a:spcPct val="80000"/>
              </a:lnSpc>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a:solidFill>
                  <a:srgbClr val="000000"/>
                </a:solidFill>
                <a:latin typeface="Times New Roman" pitchFamily="16" charset="0"/>
                <a:cs typeface="Times New Roman" pitchFamily="16" charset="0"/>
              </a:rPr>
              <a:t>İzleme Dairesi Başkanlığı </a:t>
            </a:r>
          </a:p>
          <a:p>
            <a:pPr marL="363538" indent="-255588" algn="just">
              <a:lnSpc>
                <a:spcPct val="80000"/>
              </a:lnSpc>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a:solidFill>
                  <a:srgbClr val="000000"/>
                </a:solidFill>
                <a:latin typeface="Times New Roman" pitchFamily="16" charset="0"/>
                <a:cs typeface="Times New Roman" pitchFamily="16" charset="0"/>
              </a:rPr>
              <a:t>Taşkın ve Kuraklık Yönetimi Planlaması Dairesi Başkanlığı</a:t>
            </a:r>
          </a:p>
          <a:p>
            <a:pPr marL="363538" indent="-255588" algn="just">
              <a:lnSpc>
                <a:spcPct val="80000"/>
              </a:lnSpc>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a:solidFill>
                  <a:srgbClr val="000000"/>
                </a:solidFill>
                <a:latin typeface="Times New Roman" pitchFamily="16" charset="0"/>
                <a:cs typeface="Times New Roman" pitchFamily="16" charset="0"/>
              </a:rPr>
              <a:t>Yönetim Hizmetleri Dairesi Başkanlığı</a:t>
            </a:r>
          </a:p>
          <a:p>
            <a:pPr marL="363538" indent="-255588" algn="just">
              <a:lnSpc>
                <a:spcPct val="80000"/>
              </a:lnSpc>
              <a:spcBef>
                <a:spcPts val="400"/>
              </a:spcBef>
              <a:buClr>
                <a:srgbClr val="2DA2BF"/>
              </a:buClr>
              <a:buSzPct val="68000"/>
              <a:buFont typeface="Wingdings 3"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200">
              <a:solidFill>
                <a:srgbClr val="000000"/>
              </a:solidFill>
              <a:latin typeface="Times New Roman" pitchFamily="16" charset="0"/>
              <a:cs typeface="Times New Roman" pitchFamily="16" charset="0"/>
            </a:endParaRPr>
          </a:p>
        </p:txBody>
      </p:sp>
      <p:grpSp>
        <p:nvGrpSpPr>
          <p:cNvPr id="2" name="Group 2"/>
          <p:cNvGrpSpPr>
            <a:grpSpLocks/>
          </p:cNvGrpSpPr>
          <p:nvPr/>
        </p:nvGrpSpPr>
        <p:grpSpPr bwMode="auto">
          <a:xfrm>
            <a:off x="195263" y="268288"/>
            <a:ext cx="8496300" cy="1157287"/>
            <a:chOff x="123" y="169"/>
            <a:chExt cx="5352" cy="729"/>
          </a:xfrm>
        </p:grpSpPr>
        <p:pic>
          <p:nvPicPr>
            <p:cNvPr id="40963" name="Picture 3"/>
            <p:cNvPicPr>
              <a:picLocks noChangeAspect="1" noChangeArrowheads="1"/>
            </p:cNvPicPr>
            <p:nvPr/>
          </p:nvPicPr>
          <p:blipFill>
            <a:blip r:embed="rId3"/>
            <a:srcRect/>
            <a:stretch>
              <a:fillRect/>
            </a:stretch>
          </p:blipFill>
          <p:spPr bwMode="auto">
            <a:xfrm>
              <a:off x="123" y="169"/>
              <a:ext cx="5353" cy="730"/>
            </a:xfrm>
            <a:prstGeom prst="rect">
              <a:avLst/>
            </a:prstGeom>
            <a:noFill/>
            <a:ln w="9525">
              <a:noFill/>
              <a:round/>
              <a:headEnd/>
              <a:tailEnd/>
            </a:ln>
            <a:effectLst/>
          </p:spPr>
        </p:pic>
        <p:sp>
          <p:nvSpPr>
            <p:cNvPr id="40964" name="Text Box 4"/>
            <p:cNvSpPr txBox="1">
              <a:spLocks noChangeArrowheads="1"/>
            </p:cNvSpPr>
            <p:nvPr/>
          </p:nvSpPr>
          <p:spPr bwMode="auto">
            <a:xfrm>
              <a:off x="123" y="169"/>
              <a:ext cx="5353" cy="730"/>
            </a:xfrm>
            <a:prstGeom prst="rect">
              <a:avLst/>
            </a:prstGeom>
            <a:noFill/>
            <a:ln w="9525">
              <a:noFill/>
              <a:round/>
              <a:headEnd/>
              <a:tailEnd/>
            </a:ln>
            <a:effectLst/>
          </p:spPr>
          <p:txBody>
            <a:bodyPr wrap="none" anchor="ctr"/>
            <a:lstStyle/>
            <a:p>
              <a:endParaRPr lang="tr-TR"/>
            </a:p>
          </p:txBody>
        </p:sp>
      </p:grpSp>
      <p:pic>
        <p:nvPicPr>
          <p:cNvPr id="40965" name="Picture 5"/>
          <p:cNvPicPr>
            <a:picLocks noChangeAspect="1" noChangeArrowheads="1"/>
          </p:cNvPicPr>
          <p:nvPr/>
        </p:nvPicPr>
        <p:blipFill>
          <a:blip r:embed="rId4"/>
          <a:srcRect/>
          <a:stretch>
            <a:fillRect/>
          </a:stretch>
        </p:blipFill>
        <p:spPr bwMode="auto">
          <a:xfrm>
            <a:off x="5000625" y="1643063"/>
            <a:ext cx="3571875" cy="378618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3813" y="3279775"/>
            <a:ext cx="8496300" cy="1157288"/>
            <a:chOff x="15" y="2066"/>
            <a:chExt cx="5352" cy="729"/>
          </a:xfrm>
        </p:grpSpPr>
        <p:pic>
          <p:nvPicPr>
            <p:cNvPr id="12290" name="Picture 2"/>
            <p:cNvPicPr>
              <a:picLocks noChangeAspect="1" noChangeArrowheads="1"/>
            </p:cNvPicPr>
            <p:nvPr/>
          </p:nvPicPr>
          <p:blipFill>
            <a:blip r:embed="rId3"/>
            <a:srcRect/>
            <a:stretch>
              <a:fillRect/>
            </a:stretch>
          </p:blipFill>
          <p:spPr bwMode="auto">
            <a:xfrm>
              <a:off x="15" y="2066"/>
              <a:ext cx="5353" cy="730"/>
            </a:xfrm>
            <a:prstGeom prst="rect">
              <a:avLst/>
            </a:prstGeom>
            <a:noFill/>
            <a:ln w="9525">
              <a:noFill/>
              <a:round/>
              <a:headEnd/>
              <a:tailEnd/>
            </a:ln>
            <a:effectLst/>
          </p:spPr>
        </p:pic>
        <p:sp>
          <p:nvSpPr>
            <p:cNvPr id="12291" name="Text Box 3"/>
            <p:cNvSpPr txBox="1">
              <a:spLocks noChangeArrowheads="1"/>
            </p:cNvSpPr>
            <p:nvPr/>
          </p:nvSpPr>
          <p:spPr bwMode="auto">
            <a:xfrm>
              <a:off x="15" y="2066"/>
              <a:ext cx="5353" cy="730"/>
            </a:xfrm>
            <a:prstGeom prst="rect">
              <a:avLst/>
            </a:prstGeom>
            <a:noFill/>
            <a:ln w="9525">
              <a:noFill/>
              <a:round/>
              <a:headEnd/>
              <a:tailEnd/>
            </a:ln>
            <a:effectLst/>
          </p:spPr>
          <p:txBody>
            <a:bodyPr wrap="none" anchor="ctr"/>
            <a:lstStyle/>
            <a:p>
              <a:endParaRPr lang="tr-T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457200" y="1600200"/>
            <a:ext cx="4257675" cy="4667250"/>
          </a:xfrm>
          <a:prstGeom prst="rect">
            <a:avLst/>
          </a:prstGeom>
          <a:noFill/>
          <a:ln w="9525">
            <a:noFill/>
            <a:round/>
            <a:headEnd/>
            <a:tailEnd/>
          </a:ln>
          <a:effectLst/>
        </p:spPr>
        <p:txBody>
          <a:bodyPr lIns="90000" tIns="46800" rIns="90000" bIns="46800"/>
          <a:lstStyle/>
          <a:p>
            <a:pPr marL="363538" indent="-255588" algn="just">
              <a:lnSpc>
                <a:spcPct val="80000"/>
              </a:lnSpc>
              <a:spcBef>
                <a:spcPts val="400"/>
              </a:spcBef>
              <a:buClr>
                <a:srgbClr val="2DA2BF"/>
              </a:buClr>
              <a:buSzPct val="68000"/>
              <a:buFont typeface="Wingdings 3"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900">
                <a:solidFill>
                  <a:srgbClr val="000000"/>
                </a:solidFill>
                <a:latin typeface="Lucida Sans Unicode" pitchFamily="32" charset="0"/>
              </a:rPr>
              <a:t>SYGM GÖREVLER</a:t>
            </a:r>
          </a:p>
          <a:p>
            <a:pPr marL="363538" indent="-255588" algn="just">
              <a:lnSpc>
                <a:spcPct val="80000"/>
              </a:lnSpc>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900">
                <a:solidFill>
                  <a:srgbClr val="000000"/>
                </a:solidFill>
                <a:latin typeface="Lucida Sans Unicode" pitchFamily="32" charset="0"/>
              </a:rPr>
              <a:t>Su kaynaklarına ilişkin politikalar belirlemek</a:t>
            </a:r>
          </a:p>
          <a:p>
            <a:pPr marL="363538" indent="-255588" algn="just">
              <a:lnSpc>
                <a:spcPct val="80000"/>
              </a:lnSpc>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900">
                <a:solidFill>
                  <a:srgbClr val="000000"/>
                </a:solidFill>
                <a:latin typeface="Lucida Sans Unicode" pitchFamily="32" charset="0"/>
              </a:rPr>
              <a:t>Su yönetiminin koordinasyonunu sağlamak </a:t>
            </a:r>
          </a:p>
          <a:p>
            <a:pPr marL="363538" indent="-255588" algn="just">
              <a:lnSpc>
                <a:spcPct val="80000"/>
              </a:lnSpc>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900">
                <a:solidFill>
                  <a:srgbClr val="000000"/>
                </a:solidFill>
                <a:latin typeface="Lucida Sans Unicode" pitchFamily="32" charset="0"/>
              </a:rPr>
              <a:t>Havza bazında, nehir havza yönetim planları hazırlamak</a:t>
            </a:r>
          </a:p>
          <a:p>
            <a:pPr marL="363538" indent="-255588" algn="just">
              <a:lnSpc>
                <a:spcPct val="80000"/>
              </a:lnSpc>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900">
                <a:solidFill>
                  <a:srgbClr val="000000"/>
                </a:solidFill>
                <a:latin typeface="Lucida Sans Unicode" pitchFamily="32" charset="0"/>
              </a:rPr>
              <a:t>Havza bazında, kirliliğin önlenmesine ilişkin çalışmalar yapmak</a:t>
            </a:r>
          </a:p>
          <a:p>
            <a:pPr marL="363538" indent="-255588" algn="just">
              <a:lnSpc>
                <a:spcPct val="80000"/>
              </a:lnSpc>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900">
                <a:solidFill>
                  <a:srgbClr val="000000"/>
                </a:solidFill>
                <a:latin typeface="Lucida Sans Unicode" pitchFamily="32" charset="0"/>
              </a:rPr>
              <a:t>Yer üstü ve yeraltı sularının kalite ve miktar açısından korunmasına yönelik çalışmalar yapmak ve su kalitesini izlemek</a:t>
            </a:r>
          </a:p>
          <a:p>
            <a:pPr marL="363538" indent="-255588" algn="just">
              <a:lnSpc>
                <a:spcPct val="80000"/>
              </a:lnSpc>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900">
                <a:solidFill>
                  <a:srgbClr val="000000"/>
                </a:solidFill>
                <a:latin typeface="Lucida Sans Unicode" pitchFamily="32" charset="0"/>
              </a:rPr>
              <a:t>Taşkınlara ilişkin strateji ve politika belirlemek </a:t>
            </a:r>
          </a:p>
          <a:p>
            <a:pPr marL="363538" indent="-255588" algn="just">
              <a:lnSpc>
                <a:spcPct val="80000"/>
              </a:lnSpc>
              <a:spcBef>
                <a:spcPts val="400"/>
              </a:spcBef>
              <a:buClr>
                <a:srgbClr val="2DA2BF"/>
              </a:buClr>
              <a:buSzPct val="68000"/>
              <a:buFont typeface="Wingdings 3"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900">
              <a:solidFill>
                <a:srgbClr val="000000"/>
              </a:solidFill>
              <a:latin typeface="Lucida Sans Unicode" pitchFamily="32" charset="0"/>
            </a:endParaRPr>
          </a:p>
          <a:p>
            <a:pPr marL="363538" indent="-255588" algn="just">
              <a:lnSpc>
                <a:spcPct val="80000"/>
              </a:lnSpc>
              <a:spcBef>
                <a:spcPts val="400"/>
              </a:spcBef>
              <a:buClr>
                <a:srgbClr val="2DA2BF"/>
              </a:buClr>
              <a:buSzPct val="68000"/>
              <a:buFont typeface="Wingdings 3"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900">
              <a:solidFill>
                <a:srgbClr val="000000"/>
              </a:solidFill>
              <a:latin typeface="Lucida Sans Unicode" pitchFamily="32" charset="0"/>
            </a:endParaRPr>
          </a:p>
        </p:txBody>
      </p:sp>
      <p:grpSp>
        <p:nvGrpSpPr>
          <p:cNvPr id="2" name="Group 2"/>
          <p:cNvGrpSpPr>
            <a:grpSpLocks/>
          </p:cNvGrpSpPr>
          <p:nvPr/>
        </p:nvGrpSpPr>
        <p:grpSpPr bwMode="auto">
          <a:xfrm>
            <a:off x="195263" y="268288"/>
            <a:ext cx="8496300" cy="1157287"/>
            <a:chOff x="123" y="169"/>
            <a:chExt cx="5352" cy="729"/>
          </a:xfrm>
        </p:grpSpPr>
        <p:pic>
          <p:nvPicPr>
            <p:cNvPr id="41987" name="Picture 3"/>
            <p:cNvPicPr>
              <a:picLocks noChangeAspect="1" noChangeArrowheads="1"/>
            </p:cNvPicPr>
            <p:nvPr/>
          </p:nvPicPr>
          <p:blipFill>
            <a:blip r:embed="rId3"/>
            <a:srcRect/>
            <a:stretch>
              <a:fillRect/>
            </a:stretch>
          </p:blipFill>
          <p:spPr bwMode="auto">
            <a:xfrm>
              <a:off x="123" y="169"/>
              <a:ext cx="5353" cy="730"/>
            </a:xfrm>
            <a:prstGeom prst="rect">
              <a:avLst/>
            </a:prstGeom>
            <a:noFill/>
            <a:ln w="9525">
              <a:noFill/>
              <a:round/>
              <a:headEnd/>
              <a:tailEnd/>
            </a:ln>
            <a:effectLst/>
          </p:spPr>
        </p:pic>
        <p:sp>
          <p:nvSpPr>
            <p:cNvPr id="41988" name="Text Box 4"/>
            <p:cNvSpPr txBox="1">
              <a:spLocks noChangeArrowheads="1"/>
            </p:cNvSpPr>
            <p:nvPr/>
          </p:nvSpPr>
          <p:spPr bwMode="auto">
            <a:xfrm>
              <a:off x="123" y="169"/>
              <a:ext cx="5353" cy="730"/>
            </a:xfrm>
            <a:prstGeom prst="rect">
              <a:avLst/>
            </a:prstGeom>
            <a:noFill/>
            <a:ln w="9525">
              <a:noFill/>
              <a:round/>
              <a:headEnd/>
              <a:tailEnd/>
            </a:ln>
            <a:effectLst/>
          </p:spPr>
          <p:txBody>
            <a:bodyPr wrap="none" anchor="ctr"/>
            <a:lstStyle/>
            <a:p>
              <a:endParaRPr lang="tr-TR"/>
            </a:p>
          </p:txBody>
        </p:sp>
      </p:grpSp>
      <p:pic>
        <p:nvPicPr>
          <p:cNvPr id="41989" name="Picture 5"/>
          <p:cNvPicPr>
            <a:picLocks noChangeAspect="1" noChangeArrowheads="1"/>
          </p:cNvPicPr>
          <p:nvPr/>
        </p:nvPicPr>
        <p:blipFill>
          <a:blip r:embed="rId4"/>
          <a:srcRect/>
          <a:stretch>
            <a:fillRect/>
          </a:stretch>
        </p:blipFill>
        <p:spPr bwMode="auto">
          <a:xfrm>
            <a:off x="4714875" y="1785938"/>
            <a:ext cx="1928813" cy="1500187"/>
          </a:xfrm>
          <a:prstGeom prst="rect">
            <a:avLst/>
          </a:prstGeom>
          <a:noFill/>
          <a:ln w="9525">
            <a:noFill/>
            <a:round/>
            <a:headEnd/>
            <a:tailEnd/>
          </a:ln>
          <a:effectLst/>
        </p:spPr>
      </p:pic>
      <p:pic>
        <p:nvPicPr>
          <p:cNvPr id="41990" name="Picture 6"/>
          <p:cNvPicPr>
            <a:picLocks noChangeAspect="1" noChangeArrowheads="1"/>
          </p:cNvPicPr>
          <p:nvPr/>
        </p:nvPicPr>
        <p:blipFill>
          <a:blip r:embed="rId5"/>
          <a:srcRect/>
          <a:stretch>
            <a:fillRect/>
          </a:stretch>
        </p:blipFill>
        <p:spPr bwMode="auto">
          <a:xfrm>
            <a:off x="6572250" y="4000500"/>
            <a:ext cx="2286000" cy="20732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457200" y="1600200"/>
            <a:ext cx="4186238" cy="4525963"/>
          </a:xfrm>
          <a:prstGeom prst="rect">
            <a:avLst/>
          </a:prstGeom>
          <a:noFill/>
          <a:ln w="9525">
            <a:noFill/>
            <a:round/>
            <a:headEnd/>
            <a:tailEnd/>
          </a:ln>
          <a:effectLst/>
        </p:spPr>
        <p:txBody>
          <a:bodyPr lIns="90000" tIns="46800" rIns="90000" bIns="46800"/>
          <a:lstStyle/>
          <a:p>
            <a:pPr marL="363538" indent="-255588" algn="just">
              <a:lnSpc>
                <a:spcPct val="80000"/>
              </a:lnSpc>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a:solidFill>
                  <a:srgbClr val="000000"/>
                </a:solidFill>
                <a:latin typeface="Lucida Sans Unicode" pitchFamily="32" charset="0"/>
              </a:rPr>
              <a:t>Su kaynaklarının sektörel bazda tahsisine ilişkin koordinasyonu yapmak</a:t>
            </a:r>
          </a:p>
          <a:p>
            <a:pPr marL="363538" indent="-255588" algn="just">
              <a:lnSpc>
                <a:spcPct val="80000"/>
              </a:lnSpc>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a:solidFill>
                  <a:srgbClr val="000000"/>
                </a:solidFill>
                <a:latin typeface="Lucida Sans Unicode" pitchFamily="32" charset="0"/>
              </a:rPr>
              <a:t>İlgili uluslar arası sözleşmeleri ve mevzuatı takip etmek</a:t>
            </a:r>
          </a:p>
          <a:p>
            <a:pPr marL="363538" indent="-255588" algn="just">
              <a:lnSpc>
                <a:spcPct val="80000"/>
              </a:lnSpc>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a:solidFill>
                  <a:srgbClr val="000000"/>
                </a:solidFill>
                <a:latin typeface="Lucida Sans Unicode" pitchFamily="32" charset="0"/>
              </a:rPr>
              <a:t>Sınır aşan ve sınır oluşturan sular hakkındaki işleri işbirliği içinde yürütmek</a:t>
            </a:r>
          </a:p>
          <a:p>
            <a:pPr marL="363538" indent="-255588" algn="just">
              <a:lnSpc>
                <a:spcPct val="80000"/>
              </a:lnSpc>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a:solidFill>
                  <a:srgbClr val="000000"/>
                </a:solidFill>
                <a:latin typeface="Lucida Sans Unicode" pitchFamily="32" charset="0"/>
              </a:rPr>
              <a:t>Ulusal su bilgi sistemi oluşturmak</a:t>
            </a:r>
          </a:p>
          <a:p>
            <a:pPr marL="363538" indent="-255588">
              <a:lnSpc>
                <a:spcPct val="80000"/>
              </a:lnSpc>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a:solidFill>
                  <a:srgbClr val="000000"/>
                </a:solidFill>
                <a:latin typeface="Lucida Sans Unicode" pitchFamily="32" charset="0"/>
              </a:rPr>
              <a:t>Su kirliliği açısından hassas alanları tespit etmek ve izlemek</a:t>
            </a:r>
          </a:p>
          <a:p>
            <a:pPr marL="363538" indent="-255588">
              <a:lnSpc>
                <a:spcPct val="80000"/>
              </a:lnSpc>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a:solidFill>
                  <a:srgbClr val="000000"/>
                </a:solidFill>
                <a:latin typeface="Lucida Sans Unicode" pitchFamily="32" charset="0"/>
              </a:rPr>
              <a:t> İçme ve kullanma suyu arıtma tesislerine ilişkin iş ve işlemleri yapmak</a:t>
            </a:r>
          </a:p>
          <a:p>
            <a:pPr marL="363538" indent="-255588">
              <a:lnSpc>
                <a:spcPct val="80000"/>
              </a:lnSpc>
              <a:spcBef>
                <a:spcPts val="400"/>
              </a:spcBef>
              <a:buClr>
                <a:srgbClr val="2DA2BF"/>
              </a:buClr>
              <a:buSzPct val="68000"/>
              <a:buFont typeface="Wingdings 3"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a:solidFill>
                  <a:srgbClr val="000000"/>
                </a:solidFill>
                <a:latin typeface="Lucida Sans Unicode" pitchFamily="32" charset="0"/>
              </a:rPr>
              <a:t>İklim değişikliğinin su kaynaklarına etkisi ile ilgili çalışmalar yapmak</a:t>
            </a:r>
          </a:p>
          <a:p>
            <a:pPr marL="363538" indent="-255588" algn="just">
              <a:lnSpc>
                <a:spcPct val="80000"/>
              </a:lnSpc>
              <a:spcBef>
                <a:spcPts val="400"/>
              </a:spcBef>
              <a:buClr>
                <a:srgbClr val="2DA2BF"/>
              </a:buClr>
              <a:buSzPct val="68000"/>
              <a:buFont typeface="Wingdings 3"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700">
              <a:solidFill>
                <a:srgbClr val="000000"/>
              </a:solidFill>
              <a:latin typeface="Lucida Sans Unicode" pitchFamily="32" charset="0"/>
            </a:endParaRPr>
          </a:p>
        </p:txBody>
      </p:sp>
      <p:grpSp>
        <p:nvGrpSpPr>
          <p:cNvPr id="2" name="Group 2"/>
          <p:cNvGrpSpPr>
            <a:grpSpLocks/>
          </p:cNvGrpSpPr>
          <p:nvPr/>
        </p:nvGrpSpPr>
        <p:grpSpPr bwMode="auto">
          <a:xfrm>
            <a:off x="195263" y="268288"/>
            <a:ext cx="8496300" cy="1157287"/>
            <a:chOff x="123" y="169"/>
            <a:chExt cx="5352" cy="729"/>
          </a:xfrm>
        </p:grpSpPr>
        <p:pic>
          <p:nvPicPr>
            <p:cNvPr id="43011" name="Picture 3"/>
            <p:cNvPicPr>
              <a:picLocks noChangeAspect="1" noChangeArrowheads="1"/>
            </p:cNvPicPr>
            <p:nvPr/>
          </p:nvPicPr>
          <p:blipFill>
            <a:blip r:embed="rId3"/>
            <a:srcRect/>
            <a:stretch>
              <a:fillRect/>
            </a:stretch>
          </p:blipFill>
          <p:spPr bwMode="auto">
            <a:xfrm>
              <a:off x="123" y="169"/>
              <a:ext cx="5353" cy="730"/>
            </a:xfrm>
            <a:prstGeom prst="rect">
              <a:avLst/>
            </a:prstGeom>
            <a:noFill/>
            <a:ln w="9525">
              <a:noFill/>
              <a:round/>
              <a:headEnd/>
              <a:tailEnd/>
            </a:ln>
            <a:effectLst/>
          </p:spPr>
        </p:pic>
        <p:sp>
          <p:nvSpPr>
            <p:cNvPr id="43012" name="Text Box 4"/>
            <p:cNvSpPr txBox="1">
              <a:spLocks noChangeArrowheads="1"/>
            </p:cNvSpPr>
            <p:nvPr/>
          </p:nvSpPr>
          <p:spPr bwMode="auto">
            <a:xfrm>
              <a:off x="123" y="169"/>
              <a:ext cx="5353" cy="730"/>
            </a:xfrm>
            <a:prstGeom prst="rect">
              <a:avLst/>
            </a:prstGeom>
            <a:noFill/>
            <a:ln w="9525">
              <a:noFill/>
              <a:round/>
              <a:headEnd/>
              <a:tailEnd/>
            </a:ln>
            <a:effectLst/>
          </p:spPr>
          <p:txBody>
            <a:bodyPr wrap="none" anchor="ctr"/>
            <a:lstStyle/>
            <a:p>
              <a:endParaRPr lang="tr-TR"/>
            </a:p>
          </p:txBody>
        </p:sp>
      </p:grpSp>
      <p:pic>
        <p:nvPicPr>
          <p:cNvPr id="43013" name="Picture 5"/>
          <p:cNvPicPr>
            <a:picLocks noChangeAspect="1" noChangeArrowheads="1"/>
          </p:cNvPicPr>
          <p:nvPr/>
        </p:nvPicPr>
        <p:blipFill>
          <a:blip r:embed="rId4"/>
          <a:srcRect/>
          <a:stretch>
            <a:fillRect/>
          </a:stretch>
        </p:blipFill>
        <p:spPr bwMode="auto">
          <a:xfrm>
            <a:off x="5643563" y="2857500"/>
            <a:ext cx="2143125" cy="1357313"/>
          </a:xfrm>
          <a:prstGeom prst="rect">
            <a:avLst/>
          </a:prstGeom>
          <a:noFill/>
          <a:ln w="9525">
            <a:noFill/>
            <a:round/>
            <a:headEnd/>
            <a:tailEnd/>
          </a:ln>
          <a:effectLst/>
        </p:spPr>
      </p:pic>
      <p:pic>
        <p:nvPicPr>
          <p:cNvPr id="43014" name="Picture 6"/>
          <p:cNvPicPr>
            <a:picLocks noChangeAspect="1" noChangeArrowheads="1"/>
          </p:cNvPicPr>
          <p:nvPr/>
        </p:nvPicPr>
        <p:blipFill>
          <a:blip r:embed="rId5"/>
          <a:srcRect/>
          <a:stretch>
            <a:fillRect/>
          </a:stretch>
        </p:blipFill>
        <p:spPr bwMode="auto">
          <a:xfrm>
            <a:off x="6915150" y="4429125"/>
            <a:ext cx="2014538" cy="1260475"/>
          </a:xfrm>
          <a:prstGeom prst="rect">
            <a:avLst/>
          </a:prstGeom>
          <a:noFill/>
          <a:ln w="9525">
            <a:noFill/>
            <a:round/>
            <a:headEnd/>
            <a:tailEnd/>
          </a:ln>
          <a:effectLst/>
        </p:spPr>
      </p:pic>
      <p:pic>
        <p:nvPicPr>
          <p:cNvPr id="43015" name="Picture 7"/>
          <p:cNvPicPr>
            <a:picLocks noChangeAspect="1" noChangeArrowheads="1"/>
          </p:cNvPicPr>
          <p:nvPr/>
        </p:nvPicPr>
        <p:blipFill>
          <a:blip r:embed="rId6"/>
          <a:srcRect/>
          <a:stretch>
            <a:fillRect/>
          </a:stretch>
        </p:blipFill>
        <p:spPr bwMode="auto">
          <a:xfrm>
            <a:off x="4643438" y="1500188"/>
            <a:ext cx="2147887" cy="121443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İçerik Yer Tutucusu"/>
          <p:cNvSpPr>
            <a:spLocks noGrp="1"/>
          </p:cNvSpPr>
          <p:nvPr>
            <p:ph idx="1"/>
          </p:nvPr>
        </p:nvSpPr>
        <p:spPr>
          <a:xfrm>
            <a:off x="457200" y="1600200"/>
            <a:ext cx="4114800" cy="4525963"/>
          </a:xfrm>
        </p:spPr>
        <p:txBody>
          <a:bodyPr>
            <a:normAutofit/>
          </a:bodyPr>
          <a:lstStyle/>
          <a:p>
            <a:r>
              <a:rPr lang="tr-TR" sz="2400" dirty="0" smtClean="0"/>
              <a:t>6200 sayılı kanun ile  1953 yılında kurulmuştur.</a:t>
            </a:r>
          </a:p>
          <a:p>
            <a:r>
              <a:rPr lang="tr-TR" sz="2400" dirty="0"/>
              <a:t>DSİ Genel Müdürlüğü faaliyetlerini; 6200, 167 ve 1053 Sayılı Kanunlara göre yürütür. </a:t>
            </a:r>
          </a:p>
          <a:p>
            <a:endParaRPr lang="tr-TR" sz="2400" dirty="0" smtClean="0"/>
          </a:p>
        </p:txBody>
      </p:sp>
      <p:sp>
        <p:nvSpPr>
          <p:cNvPr id="13314" name="1 Başlık"/>
          <p:cNvSpPr>
            <a:spLocks noGrp="1"/>
          </p:cNvSpPr>
          <p:nvPr>
            <p:ph type="title"/>
          </p:nvPr>
        </p:nvSpPr>
        <p:spPr/>
        <p:txBody>
          <a:bodyPr/>
          <a:lstStyle/>
          <a:p>
            <a:r>
              <a:rPr lang="tr-TR" dirty="0" smtClean="0"/>
              <a:t>Devlet Su İşleri</a:t>
            </a:r>
          </a:p>
        </p:txBody>
      </p:sp>
      <p:pic>
        <p:nvPicPr>
          <p:cNvPr id="4" name="3 Resim" descr="dsi.bmp"/>
          <p:cNvPicPr>
            <a:picLocks noChangeAspect="1"/>
          </p:cNvPicPr>
          <p:nvPr/>
        </p:nvPicPr>
        <p:blipFill>
          <a:blip r:embed="rId2" cstate="print"/>
          <a:stretch>
            <a:fillRect/>
          </a:stretch>
        </p:blipFill>
        <p:spPr>
          <a:xfrm>
            <a:off x="4714876" y="2000240"/>
            <a:ext cx="3857652" cy="335758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İçerik Yer Tutucusu"/>
          <p:cNvSpPr>
            <a:spLocks noGrp="1"/>
          </p:cNvSpPr>
          <p:nvPr>
            <p:ph idx="1"/>
          </p:nvPr>
        </p:nvSpPr>
        <p:spPr>
          <a:xfrm>
            <a:off x="457200" y="1600200"/>
            <a:ext cx="4114800" cy="4525963"/>
          </a:xfrm>
        </p:spPr>
        <p:txBody>
          <a:bodyPr>
            <a:normAutofit fontScale="85000" lnSpcReduction="10000"/>
          </a:bodyPr>
          <a:lstStyle/>
          <a:p>
            <a:pPr algn="just"/>
            <a:r>
              <a:rPr lang="tr-TR" sz="2400" b="1" dirty="0"/>
              <a:t>28/02/1954 tarih ve 6200 Sayılı Teşkilât ve Vazifeler Hakkındaki Kanun ile</a:t>
            </a:r>
            <a:r>
              <a:rPr lang="tr-TR" sz="2400" dirty="0"/>
              <a:t>;</a:t>
            </a:r>
          </a:p>
          <a:p>
            <a:pPr lvl="0" algn="just"/>
            <a:r>
              <a:rPr lang="tr-TR" sz="2400" dirty="0"/>
              <a:t>Baraj yapımı, </a:t>
            </a:r>
          </a:p>
          <a:p>
            <a:pPr lvl="0" algn="just"/>
            <a:r>
              <a:rPr lang="tr-TR" sz="2400" dirty="0"/>
              <a:t>Taşkın koruma, </a:t>
            </a:r>
          </a:p>
          <a:p>
            <a:pPr lvl="0" algn="just"/>
            <a:r>
              <a:rPr lang="tr-TR" sz="2400" dirty="0"/>
              <a:t>Sulama, </a:t>
            </a:r>
          </a:p>
          <a:p>
            <a:pPr lvl="0" algn="just"/>
            <a:r>
              <a:rPr lang="tr-TR" sz="2400" dirty="0"/>
              <a:t>Bataklık alanların ıslahı, </a:t>
            </a:r>
          </a:p>
          <a:p>
            <a:pPr lvl="0" algn="just"/>
            <a:r>
              <a:rPr lang="tr-TR" sz="2400" dirty="0"/>
              <a:t>Hidroelektrik enerji üretimi, </a:t>
            </a:r>
          </a:p>
          <a:p>
            <a:pPr lvl="0" algn="just"/>
            <a:r>
              <a:rPr lang="tr-TR" sz="2400" dirty="0" smtClean="0"/>
              <a:t>Akarsuların ıslahı,  </a:t>
            </a:r>
            <a:endParaRPr lang="tr-TR" sz="2400" dirty="0"/>
          </a:p>
          <a:p>
            <a:pPr lvl="0" algn="just"/>
            <a:r>
              <a:rPr lang="tr-TR" sz="2400" dirty="0"/>
              <a:t>Bu işlerle ilgili her türlü etüt, proje ve inşaatları yapmak veya yaptırmak, </a:t>
            </a:r>
          </a:p>
          <a:p>
            <a:pPr lvl="0" algn="just"/>
            <a:r>
              <a:rPr lang="tr-TR" sz="2400" dirty="0"/>
              <a:t>Bu tesislerin işletme, bakım ve onarımlarını sağlamak, </a:t>
            </a:r>
          </a:p>
          <a:p>
            <a:pPr algn="just"/>
            <a:endParaRPr lang="tr-TR" sz="2400" dirty="0" smtClean="0"/>
          </a:p>
        </p:txBody>
      </p:sp>
      <p:sp>
        <p:nvSpPr>
          <p:cNvPr id="13314" name="1 Başlık"/>
          <p:cNvSpPr>
            <a:spLocks noGrp="1"/>
          </p:cNvSpPr>
          <p:nvPr>
            <p:ph type="title"/>
          </p:nvPr>
        </p:nvSpPr>
        <p:spPr/>
        <p:txBody>
          <a:bodyPr/>
          <a:lstStyle/>
          <a:p>
            <a:r>
              <a:rPr lang="tr-TR" dirty="0" smtClean="0"/>
              <a:t>Devlet Su İşleri</a:t>
            </a:r>
          </a:p>
        </p:txBody>
      </p:sp>
      <p:pic>
        <p:nvPicPr>
          <p:cNvPr id="4" name="3 Resim" descr="dsi.bmp"/>
          <p:cNvPicPr>
            <a:picLocks noChangeAspect="1"/>
          </p:cNvPicPr>
          <p:nvPr/>
        </p:nvPicPr>
        <p:blipFill>
          <a:blip r:embed="rId2" cstate="print"/>
          <a:stretch>
            <a:fillRect/>
          </a:stretch>
        </p:blipFill>
        <p:spPr>
          <a:xfrm>
            <a:off x="4714876" y="2000240"/>
            <a:ext cx="3857652" cy="335758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İçerik Yer Tutucusu"/>
          <p:cNvSpPr>
            <a:spLocks noGrp="1"/>
          </p:cNvSpPr>
          <p:nvPr>
            <p:ph idx="1"/>
          </p:nvPr>
        </p:nvSpPr>
        <p:spPr>
          <a:xfrm>
            <a:off x="457200" y="1600200"/>
            <a:ext cx="4114800" cy="4525963"/>
          </a:xfrm>
        </p:spPr>
        <p:txBody>
          <a:bodyPr>
            <a:normAutofit fontScale="92500"/>
          </a:bodyPr>
          <a:lstStyle/>
          <a:p>
            <a:pPr algn="just"/>
            <a:r>
              <a:rPr lang="tr-TR" sz="2400" b="1" dirty="0"/>
              <a:t>16/12/1960 tarih ve 167 Sayılı Yeraltı Suları Hakkında Kanun ile</a:t>
            </a:r>
            <a:r>
              <a:rPr lang="tr-TR" sz="2400" dirty="0"/>
              <a:t>;</a:t>
            </a:r>
          </a:p>
          <a:p>
            <a:pPr lvl="0" algn="just"/>
            <a:r>
              <a:rPr lang="tr-TR" sz="2400" dirty="0"/>
              <a:t>Yeraltı suyu etüt ve araştırmaları için kuyu açmak veya açtırmak, </a:t>
            </a:r>
          </a:p>
          <a:p>
            <a:pPr lvl="0" algn="just"/>
            <a:r>
              <a:rPr lang="tr-TR" sz="2400" dirty="0"/>
              <a:t>Yeraltı suyu tahsisi yapmak, </a:t>
            </a:r>
          </a:p>
          <a:p>
            <a:pPr lvl="0" algn="just"/>
            <a:r>
              <a:rPr lang="tr-TR" sz="2400" dirty="0"/>
              <a:t>Yeraltı sularının korunması ve tescili, </a:t>
            </a:r>
          </a:p>
          <a:p>
            <a:pPr lvl="0" algn="just"/>
            <a:r>
              <a:rPr lang="tr-TR" sz="2400" dirty="0"/>
              <a:t>Arama, kullanma ve ıslah-tadil belgesi vermek,</a:t>
            </a:r>
          </a:p>
          <a:p>
            <a:pPr algn="just"/>
            <a:endParaRPr lang="tr-TR" sz="2400" dirty="0" smtClean="0"/>
          </a:p>
        </p:txBody>
      </p:sp>
      <p:sp>
        <p:nvSpPr>
          <p:cNvPr id="13314" name="1 Başlık"/>
          <p:cNvSpPr>
            <a:spLocks noGrp="1"/>
          </p:cNvSpPr>
          <p:nvPr>
            <p:ph type="title"/>
          </p:nvPr>
        </p:nvSpPr>
        <p:spPr/>
        <p:txBody>
          <a:bodyPr/>
          <a:lstStyle/>
          <a:p>
            <a:r>
              <a:rPr lang="tr-TR" dirty="0" smtClean="0"/>
              <a:t>Devlet Su İşleri</a:t>
            </a:r>
          </a:p>
        </p:txBody>
      </p:sp>
      <p:pic>
        <p:nvPicPr>
          <p:cNvPr id="4" name="3 Resim" descr="dsi.bmp"/>
          <p:cNvPicPr>
            <a:picLocks noChangeAspect="1"/>
          </p:cNvPicPr>
          <p:nvPr/>
        </p:nvPicPr>
        <p:blipFill>
          <a:blip r:embed="rId2" cstate="print"/>
          <a:stretch>
            <a:fillRect/>
          </a:stretch>
        </p:blipFill>
        <p:spPr>
          <a:xfrm>
            <a:off x="4714876" y="2000240"/>
            <a:ext cx="3857652" cy="335758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İçerik Yer Tutucusu"/>
          <p:cNvSpPr>
            <a:spLocks noGrp="1"/>
          </p:cNvSpPr>
          <p:nvPr>
            <p:ph idx="1"/>
          </p:nvPr>
        </p:nvSpPr>
        <p:spPr>
          <a:xfrm>
            <a:off x="457200" y="1600200"/>
            <a:ext cx="4114800" cy="4525963"/>
          </a:xfrm>
        </p:spPr>
        <p:txBody>
          <a:bodyPr>
            <a:normAutofit fontScale="92500" lnSpcReduction="10000"/>
          </a:bodyPr>
          <a:lstStyle/>
          <a:p>
            <a:pPr algn="just"/>
            <a:r>
              <a:rPr lang="tr-TR" sz="2400" b="1" dirty="0"/>
              <a:t>03/07/1968 tarih ve 1053 Sayılı Ankara, </a:t>
            </a:r>
            <a:r>
              <a:rPr lang="tr-TR" sz="2400" b="1" dirty="0" smtClean="0"/>
              <a:t>Belediye Teşkilâtı Olan Yerleşim Yerlerine İçme, Kullanma ve Endüstri Suyu Temini Hakkında Kanun </a:t>
            </a:r>
          </a:p>
          <a:p>
            <a:pPr algn="just"/>
            <a:r>
              <a:rPr lang="tr-TR" sz="2400" dirty="0" smtClean="0"/>
              <a:t>Baraj </a:t>
            </a:r>
            <a:r>
              <a:rPr lang="tr-TR" sz="2400" dirty="0"/>
              <a:t>ve isale hattı, </a:t>
            </a:r>
          </a:p>
          <a:p>
            <a:pPr lvl="0" algn="just"/>
            <a:r>
              <a:rPr lang="tr-TR" sz="2400" dirty="0"/>
              <a:t>Su tasfiye tesisi inşaatları, </a:t>
            </a:r>
          </a:p>
          <a:p>
            <a:pPr lvl="0" algn="just"/>
            <a:r>
              <a:rPr lang="tr-TR" sz="2400" dirty="0" smtClean="0"/>
              <a:t>Belediye </a:t>
            </a:r>
            <a:r>
              <a:rPr lang="tr-TR" sz="2400" dirty="0"/>
              <a:t>teşkilatı olan tüm yerleşim yerlerinin içme kullanma ve endüstri suyu ve gerekmesi halinde atık su tesislerinin </a:t>
            </a:r>
            <a:r>
              <a:rPr lang="tr-TR" sz="2400" dirty="0" smtClean="0"/>
              <a:t>yapımı.</a:t>
            </a:r>
            <a:endParaRPr lang="tr-TR" sz="2400" dirty="0"/>
          </a:p>
          <a:p>
            <a:pPr algn="just"/>
            <a:endParaRPr lang="tr-TR" sz="2400" dirty="0" smtClean="0"/>
          </a:p>
        </p:txBody>
      </p:sp>
      <p:sp>
        <p:nvSpPr>
          <p:cNvPr id="13314" name="1 Başlık"/>
          <p:cNvSpPr>
            <a:spLocks noGrp="1"/>
          </p:cNvSpPr>
          <p:nvPr>
            <p:ph type="title"/>
          </p:nvPr>
        </p:nvSpPr>
        <p:spPr/>
        <p:txBody>
          <a:bodyPr/>
          <a:lstStyle/>
          <a:p>
            <a:r>
              <a:rPr lang="tr-TR" dirty="0" smtClean="0"/>
              <a:t>Devlet Su İşleri</a:t>
            </a:r>
          </a:p>
        </p:txBody>
      </p:sp>
      <p:pic>
        <p:nvPicPr>
          <p:cNvPr id="4" name="3 Resim" descr="dsi.bmp"/>
          <p:cNvPicPr>
            <a:picLocks noChangeAspect="1"/>
          </p:cNvPicPr>
          <p:nvPr/>
        </p:nvPicPr>
        <p:blipFill>
          <a:blip r:embed="rId2" cstate="print"/>
          <a:stretch>
            <a:fillRect/>
          </a:stretch>
        </p:blipFill>
        <p:spPr>
          <a:xfrm>
            <a:off x="4714876" y="2000240"/>
            <a:ext cx="3857652" cy="335758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2 İçerik Yer Tutucusu"/>
          <p:cNvSpPr>
            <a:spLocks noGrp="1"/>
          </p:cNvSpPr>
          <p:nvPr>
            <p:ph idx="1"/>
          </p:nvPr>
        </p:nvSpPr>
        <p:spPr>
          <a:xfrm>
            <a:off x="428596" y="2000240"/>
            <a:ext cx="4043362" cy="4143404"/>
          </a:xfrm>
        </p:spPr>
        <p:txBody>
          <a:bodyPr>
            <a:normAutofit fontScale="85000" lnSpcReduction="20000"/>
          </a:bodyPr>
          <a:lstStyle/>
          <a:p>
            <a:pPr marL="0" indent="17463" algn="just">
              <a:buNone/>
            </a:pPr>
            <a:r>
              <a:rPr lang="tr-TR" dirty="0" smtClean="0"/>
              <a:t>02.11.2011 tarihli ve 658 sayılı KHK ile 2009 yılında İstanbul’da Yapılan Beşinci Dünya Su Forumu Sekretaryası Su Enstitüsüne dönüştürülmüştür. </a:t>
            </a:r>
          </a:p>
          <a:p>
            <a:pPr marL="0" indent="17463" algn="just">
              <a:buNone/>
            </a:pPr>
            <a:endParaRPr lang="tr-TR" dirty="0"/>
          </a:p>
          <a:p>
            <a:pPr marL="0" indent="17463" algn="just">
              <a:buNone/>
            </a:pPr>
            <a:r>
              <a:rPr lang="tr-TR" dirty="0" err="1" smtClean="0"/>
              <a:t>SUEN’in</a:t>
            </a:r>
            <a:r>
              <a:rPr lang="tr-TR" dirty="0" smtClean="0"/>
              <a:t> başlıca görevleri arasında suya ilişkin olarak akademik çalışmalar yapmak ve eğitim programları düzenlemek sayılabilir.  </a:t>
            </a:r>
          </a:p>
          <a:p>
            <a:pPr marL="0" indent="17463" algn="just">
              <a:buNone/>
            </a:pPr>
            <a:endParaRPr lang="tr-TR" dirty="0" smtClean="0"/>
          </a:p>
        </p:txBody>
      </p:sp>
      <p:sp>
        <p:nvSpPr>
          <p:cNvPr id="14338" name="1 Başlık"/>
          <p:cNvSpPr>
            <a:spLocks noGrp="1"/>
          </p:cNvSpPr>
          <p:nvPr>
            <p:ph type="title"/>
          </p:nvPr>
        </p:nvSpPr>
        <p:spPr/>
        <p:txBody>
          <a:bodyPr>
            <a:normAutofit/>
          </a:bodyPr>
          <a:lstStyle/>
          <a:p>
            <a:r>
              <a:rPr lang="tr-TR" dirty="0" smtClean="0"/>
              <a:t>Türkiye Su Enstitüsü</a:t>
            </a:r>
          </a:p>
        </p:txBody>
      </p:sp>
      <p:pic>
        <p:nvPicPr>
          <p:cNvPr id="5" name="4 Resim" descr="suen su formu.jpg"/>
          <p:cNvPicPr>
            <a:picLocks noChangeAspect="1"/>
          </p:cNvPicPr>
          <p:nvPr/>
        </p:nvPicPr>
        <p:blipFill>
          <a:blip r:embed="rId2" cstate="print"/>
          <a:stretch>
            <a:fillRect/>
          </a:stretch>
        </p:blipFill>
        <p:spPr>
          <a:xfrm>
            <a:off x="4714876" y="1928802"/>
            <a:ext cx="3874603" cy="342902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a:xfrm>
            <a:off x="571472" y="3071810"/>
            <a:ext cx="8229600" cy="1143000"/>
          </a:xfrm>
        </p:spPr>
        <p:txBody>
          <a:bodyPr>
            <a:normAutofit fontScale="90000"/>
          </a:bodyPr>
          <a:lstStyle/>
          <a:p>
            <a:r>
              <a:rPr lang="tr-TR" dirty="0" smtClean="0"/>
              <a:t>Teşekkürler…</a:t>
            </a:r>
            <a:br>
              <a:rPr lang="tr-TR" dirty="0" smtClean="0"/>
            </a:br>
            <a:r>
              <a:rPr lang="tr-TR" dirty="0"/>
              <a:t/>
            </a:r>
            <a:br>
              <a:rPr lang="tr-TR" dirty="0"/>
            </a:br>
            <a:r>
              <a:rPr lang="tr-TR" dirty="0" smtClean="0"/>
              <a:t>Serap Perçin</a:t>
            </a:r>
            <a:br>
              <a:rPr lang="tr-TR" dirty="0" smtClean="0"/>
            </a:br>
            <a:r>
              <a:rPr lang="tr-TR" dirty="0" smtClean="0"/>
              <a:t>Su Hukuku Şube Müdür V.</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268760"/>
            <a:ext cx="5364088" cy="4857403"/>
          </a:xfrm>
        </p:spPr>
        <p:txBody>
          <a:bodyPr>
            <a:normAutofit fontScale="55000" lnSpcReduction="20000"/>
          </a:bodyPr>
          <a:lstStyle/>
          <a:p>
            <a:pPr algn="just">
              <a:buNone/>
            </a:pPr>
            <a:r>
              <a:rPr lang="tr-TR" dirty="0" smtClean="0">
                <a:solidFill>
                  <a:srgbClr val="002060"/>
                </a:solidFill>
              </a:rPr>
              <a:t>	</a:t>
            </a:r>
            <a:endParaRPr lang="tr-TR" sz="3800" dirty="0" smtClean="0">
              <a:solidFill>
                <a:srgbClr val="002060"/>
              </a:solidFill>
              <a:latin typeface="Arial" pitchFamily="34" charset="0"/>
              <a:cs typeface="Arial" pitchFamily="34" charset="0"/>
            </a:endParaRPr>
          </a:p>
          <a:p>
            <a:pPr marL="363538" indent="-255588" algn="just">
              <a:lnSpc>
                <a:spcPct val="80000"/>
              </a:lnSpc>
              <a:buClr>
                <a:srgbClr val="2DA2BF"/>
              </a:buClr>
              <a:buNone/>
              <a:tabLst>
                <a:tab pos="363538" algn="l"/>
                <a:tab pos="911225" algn="l"/>
                <a:tab pos="1825625" algn="l"/>
                <a:tab pos="2740025" algn="l"/>
                <a:tab pos="3654425" algn="l"/>
                <a:tab pos="4568825" algn="l"/>
                <a:tab pos="5483225" algn="l"/>
                <a:tab pos="6397625" algn="l"/>
                <a:tab pos="7312025" algn="l"/>
                <a:tab pos="8226425" algn="l"/>
                <a:tab pos="9140825" algn="l"/>
                <a:tab pos="10055225" algn="l"/>
              </a:tabLst>
            </a:pPr>
            <a:r>
              <a:rPr lang="tr-TR" sz="3800" dirty="0">
                <a:solidFill>
                  <a:srgbClr val="002060"/>
                </a:solidFill>
                <a:latin typeface="Arial" pitchFamily="34" charset="0"/>
                <a:cs typeface="Arial" pitchFamily="34" charset="0"/>
              </a:rPr>
              <a:t>	</a:t>
            </a:r>
            <a:r>
              <a:rPr lang="tr-TR" sz="3800" dirty="0" smtClean="0">
                <a:solidFill>
                  <a:srgbClr val="002060"/>
                </a:solidFill>
                <a:latin typeface="Arial" pitchFamily="34" charset="0"/>
                <a:cs typeface="Arial" pitchFamily="34" charset="0"/>
              </a:rPr>
              <a:t>	</a:t>
            </a:r>
            <a:r>
              <a:rPr lang="tr-TR" sz="3600" dirty="0" smtClean="0">
                <a:solidFill>
                  <a:srgbClr val="002060"/>
                </a:solidFill>
                <a:cs typeface="Arial" charset="0"/>
              </a:rPr>
              <a:t>1982 Anayasası’nın “Tabii servetlerin ve kaynakların aranması ve işletilmesi” başlıklı 168 inci maddesi:</a:t>
            </a:r>
          </a:p>
          <a:p>
            <a:pPr marL="363538" indent="-255588" algn="just">
              <a:lnSpc>
                <a:spcPct val="80000"/>
              </a:lnSpc>
              <a:buClr>
                <a:srgbClr val="2DA2BF"/>
              </a:buClr>
              <a:buNone/>
              <a:tabLst>
                <a:tab pos="363538" algn="l"/>
                <a:tab pos="911225" algn="l"/>
                <a:tab pos="1825625" algn="l"/>
                <a:tab pos="2740025" algn="l"/>
                <a:tab pos="3654425" algn="l"/>
                <a:tab pos="4568825" algn="l"/>
                <a:tab pos="5483225" algn="l"/>
                <a:tab pos="6397625" algn="l"/>
                <a:tab pos="7312025" algn="l"/>
                <a:tab pos="8226425" algn="l"/>
                <a:tab pos="9140825" algn="l"/>
                <a:tab pos="10055225" algn="l"/>
              </a:tabLst>
            </a:pPr>
            <a:endParaRPr lang="tr-TR" sz="3600" dirty="0" smtClean="0">
              <a:solidFill>
                <a:srgbClr val="002060"/>
              </a:solidFill>
              <a:cs typeface="Arial" charset="0"/>
            </a:endParaRPr>
          </a:p>
          <a:p>
            <a:pPr marL="363538" indent="-255588" algn="just">
              <a:lnSpc>
                <a:spcPct val="80000"/>
              </a:lnSpc>
              <a:buClr>
                <a:srgbClr val="2DA2BF"/>
              </a:buClr>
              <a:buNone/>
              <a:tabLst>
                <a:tab pos="363538" algn="l"/>
                <a:tab pos="911225" algn="l"/>
                <a:tab pos="1825625" algn="l"/>
                <a:tab pos="2740025" algn="l"/>
                <a:tab pos="3654425" algn="l"/>
                <a:tab pos="4568825" algn="l"/>
                <a:tab pos="5483225" algn="l"/>
                <a:tab pos="6397625" algn="l"/>
                <a:tab pos="7312025" algn="l"/>
                <a:tab pos="8226425" algn="l"/>
                <a:tab pos="9140825" algn="l"/>
                <a:tab pos="10055225" algn="l"/>
              </a:tabLst>
            </a:pPr>
            <a:r>
              <a:rPr lang="tr-TR" sz="3600" dirty="0" smtClean="0">
                <a:solidFill>
                  <a:srgbClr val="002060"/>
                </a:solidFill>
                <a:cs typeface="Arial" charset="0"/>
              </a:rPr>
              <a:t> “Tabii servetler ve kaynaklar devletin hüküm ve tasarrufu altındadır.  Bunların aranması ve işletilmesi hakkı Devlete aittir.  Devlet bu hakkını belli bir süre için gerçek ve tüzel kişilere devredebilir. Hangi tabii servet ve kaynağın arama ve işletmesinin, Devletin gerçek ve tüzel kişilerle ortak olarak veya doğrudan gerçek ve tüzel kişiler eliyle yapılması kanunun açık iznine bağlıdır. Bu durumda gerçek ve tüzelkişilerin uyması gereken şartlar ve Devletçe yapılacak gözetim, denetim </a:t>
            </a:r>
            <a:r>
              <a:rPr lang="tr-TR" sz="3600" dirty="0" err="1" smtClean="0">
                <a:solidFill>
                  <a:srgbClr val="002060"/>
                </a:solidFill>
                <a:cs typeface="Arial" charset="0"/>
              </a:rPr>
              <a:t>usûl</a:t>
            </a:r>
            <a:r>
              <a:rPr lang="tr-TR" sz="3600" dirty="0" smtClean="0">
                <a:solidFill>
                  <a:srgbClr val="002060"/>
                </a:solidFill>
                <a:cs typeface="Arial" charset="0"/>
              </a:rPr>
              <a:t> ve esasları ve müeyyideler kanunda gösterilir.” </a:t>
            </a:r>
          </a:p>
          <a:p>
            <a:pPr algn="just">
              <a:buNone/>
            </a:pPr>
            <a:endParaRPr lang="tr-TR" sz="3800" dirty="0" smtClean="0">
              <a:solidFill>
                <a:srgbClr val="002060"/>
              </a:solidFill>
              <a:latin typeface="Arial" pitchFamily="34" charset="0"/>
              <a:cs typeface="Arial" pitchFamily="34" charset="0"/>
            </a:endParaRPr>
          </a:p>
        </p:txBody>
      </p:sp>
      <p:sp>
        <p:nvSpPr>
          <p:cNvPr id="2" name="1 Başlık"/>
          <p:cNvSpPr>
            <a:spLocks noGrp="1"/>
          </p:cNvSpPr>
          <p:nvPr>
            <p:ph type="title"/>
          </p:nvPr>
        </p:nvSpPr>
        <p:spPr/>
        <p:txBody>
          <a:bodyPr/>
          <a:lstStyle/>
          <a:p>
            <a:r>
              <a:rPr lang="tr-TR" dirty="0" smtClean="0"/>
              <a:t>			Anayasa</a:t>
            </a:r>
            <a:endParaRPr lang="tr-TR" dirty="0"/>
          </a:p>
        </p:txBody>
      </p:sp>
      <p:pic>
        <p:nvPicPr>
          <p:cNvPr id="4" name="3 Resim" descr="anayasa.jpg"/>
          <p:cNvPicPr>
            <a:picLocks noChangeAspect="1"/>
          </p:cNvPicPr>
          <p:nvPr/>
        </p:nvPicPr>
        <p:blipFill>
          <a:blip r:embed="rId2" cstate="print"/>
          <a:stretch>
            <a:fillRect/>
          </a:stretch>
        </p:blipFill>
        <p:spPr>
          <a:xfrm>
            <a:off x="5786446" y="1714488"/>
            <a:ext cx="2298232" cy="330601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idx="4294967295"/>
          </p:nvPr>
        </p:nvSpPr>
        <p:spPr>
          <a:xfrm>
            <a:off x="914400" y="500063"/>
            <a:ext cx="8229600" cy="714375"/>
          </a:xfrm>
        </p:spPr>
        <p:txBody>
          <a:bodyPr>
            <a:normAutofit fontScale="90000"/>
          </a:bodyPr>
          <a:lstStyle/>
          <a:p>
            <a:pPr algn="ctr" eaLnBrk="1" fontAlgn="auto" hangingPunct="1">
              <a:spcAft>
                <a:spcPts val="0"/>
              </a:spcAft>
              <a:defRPr/>
            </a:pP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endParaRPr lang="tr-TR" sz="3600" dirty="0" smtClean="0">
              <a:solidFill>
                <a:srgbClr val="C00000"/>
              </a:solidFill>
            </a:endParaRPr>
          </a:p>
        </p:txBody>
      </p:sp>
      <p:sp>
        <p:nvSpPr>
          <p:cNvPr id="21507" name="2 İçerik Yer Tutucusu"/>
          <p:cNvSpPr>
            <a:spLocks noGrp="1"/>
          </p:cNvSpPr>
          <p:nvPr>
            <p:ph idx="4294967295"/>
          </p:nvPr>
        </p:nvSpPr>
        <p:spPr>
          <a:xfrm>
            <a:off x="0" y="1285860"/>
            <a:ext cx="4572000" cy="4968552"/>
          </a:xfrm>
        </p:spPr>
        <p:txBody>
          <a:bodyPr/>
          <a:lstStyle/>
          <a:p>
            <a:pPr marL="449263" indent="-449263" algn="just"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a:p>
            <a:pPr marL="449263" indent="-449263" algn="just" eaLnBrk="1" hangingPunct="1">
              <a:lnSpc>
                <a:spcPct val="80000"/>
              </a:lnSpc>
              <a:buClr>
                <a:srgbClr val="C00000"/>
              </a:buClr>
              <a:buSzPct val="120000"/>
              <a:buNone/>
            </a:pPr>
            <a:r>
              <a:rPr lang="tr-TR" sz="2400" dirty="0" smtClean="0">
                <a:solidFill>
                  <a:srgbClr val="002060"/>
                </a:solidFill>
                <a:latin typeface="Arial" charset="0"/>
                <a:cs typeface="Arial" charset="0"/>
              </a:rPr>
              <a:t>		Türkiye’de suların korunması ve yönetimine ilişkin genel esas ve </a:t>
            </a:r>
            <a:r>
              <a:rPr lang="tr-TR" sz="2400" dirty="0" err="1" smtClean="0">
                <a:solidFill>
                  <a:srgbClr val="002060"/>
                </a:solidFill>
                <a:latin typeface="Arial" charset="0"/>
                <a:cs typeface="Arial" charset="0"/>
              </a:rPr>
              <a:t>usûlleri</a:t>
            </a:r>
            <a:r>
              <a:rPr lang="tr-TR" sz="2400" dirty="0" smtClean="0">
                <a:solidFill>
                  <a:srgbClr val="002060"/>
                </a:solidFill>
                <a:latin typeface="Arial" charset="0"/>
                <a:cs typeface="Arial" charset="0"/>
              </a:rPr>
              <a:t> ortaya koyan ulusal bir su çerçeve yasası henüz bulunmamakta ve mevcut su hukuku düzenlemeleri ise oldukça dağınık bir şekilde; yaklaşık olarak otuz yasa ve ikincil düzenlemede yer almaktadır.</a:t>
            </a:r>
          </a:p>
          <a:p>
            <a:pPr marL="449263" indent="-449263" algn="just" eaLnBrk="1" hangingPunct="1">
              <a:lnSpc>
                <a:spcPct val="80000"/>
              </a:lnSpc>
              <a:buClr>
                <a:srgbClr val="C00000"/>
              </a:buClr>
              <a:buSzPct val="120000"/>
              <a:buFont typeface="Wingdings 2" pitchFamily="18" charset="2"/>
              <a:buNone/>
            </a:pPr>
            <a:endParaRPr lang="tr-TR" sz="2400" dirty="0" smtClean="0">
              <a:solidFill>
                <a:srgbClr val="FF0000"/>
              </a:solidFill>
              <a:latin typeface="Arial" charset="0"/>
              <a:cs typeface="Arial" charset="0"/>
            </a:endParaRPr>
          </a:p>
          <a:p>
            <a:pPr marL="449263" indent="-449263" algn="just"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a:p>
            <a:pPr marL="449263" indent="-449263" algn="just"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a:p>
            <a:pPr marL="449263" indent="-449263"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a:p>
            <a:pPr marL="449263" indent="-449263"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p:txBody>
      </p:sp>
      <p:pic>
        <p:nvPicPr>
          <p:cNvPr id="21509" name="4 Resim" descr="Eski MEvzuat.jpg"/>
          <p:cNvPicPr>
            <a:picLocks noChangeAspect="1"/>
          </p:cNvPicPr>
          <p:nvPr/>
        </p:nvPicPr>
        <p:blipFill>
          <a:blip r:embed="rId3" cstate="print"/>
          <a:srcRect/>
          <a:stretch>
            <a:fillRect/>
          </a:stretch>
        </p:blipFill>
        <p:spPr bwMode="auto">
          <a:xfrm>
            <a:off x="5000628" y="1857364"/>
            <a:ext cx="3743325" cy="2562225"/>
          </a:xfrm>
          <a:prstGeom prst="rect">
            <a:avLst/>
          </a:prstGeom>
          <a:noFill/>
          <a:ln w="9525">
            <a:noFill/>
            <a:miter lim="800000"/>
            <a:headEnd/>
            <a:tailEnd/>
          </a:ln>
        </p:spPr>
      </p:pic>
      <p:sp>
        <p:nvSpPr>
          <p:cNvPr id="5" name="1 Başlık"/>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smtClean="0">
                <a:ln>
                  <a:noFill/>
                </a:ln>
                <a:solidFill>
                  <a:schemeClr val="tx1"/>
                </a:solidFill>
                <a:effectLst/>
                <a:uLnTx/>
                <a:uFillTx/>
                <a:latin typeface="+mj-lt"/>
                <a:ea typeface="+mj-ea"/>
                <a:cs typeface="+mj-cs"/>
              </a:rPr>
              <a:t>Yasalar ve AB Müktesebatı </a:t>
            </a:r>
            <a:endParaRPr kumimoji="0" lang="tr-TR"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idx="4294967295"/>
          </p:nvPr>
        </p:nvSpPr>
        <p:spPr>
          <a:xfrm>
            <a:off x="914400" y="500063"/>
            <a:ext cx="8229600" cy="714375"/>
          </a:xfrm>
        </p:spPr>
        <p:txBody>
          <a:bodyPr>
            <a:normAutofit fontScale="90000"/>
          </a:bodyPr>
          <a:lstStyle/>
          <a:p>
            <a:pPr algn="ctr" eaLnBrk="1" fontAlgn="auto" hangingPunct="1">
              <a:spcAft>
                <a:spcPts val="0"/>
              </a:spcAft>
              <a:defRPr/>
            </a:pP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endParaRPr lang="tr-TR" sz="3600" dirty="0" smtClean="0">
              <a:solidFill>
                <a:srgbClr val="C00000"/>
              </a:solidFill>
            </a:endParaRPr>
          </a:p>
        </p:txBody>
      </p:sp>
      <p:sp>
        <p:nvSpPr>
          <p:cNvPr id="22531" name="2 İçerik Yer Tutucusu"/>
          <p:cNvSpPr>
            <a:spLocks noGrp="1"/>
          </p:cNvSpPr>
          <p:nvPr>
            <p:ph idx="4294967295"/>
          </p:nvPr>
        </p:nvSpPr>
        <p:spPr>
          <a:xfrm>
            <a:off x="251520" y="1556792"/>
            <a:ext cx="4392488" cy="4525962"/>
          </a:xfrm>
        </p:spPr>
        <p:txBody>
          <a:bodyPr/>
          <a:lstStyle/>
          <a:p>
            <a:pPr marL="449263" indent="-449263" algn="just"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a:p>
            <a:pPr marL="0" indent="0" algn="just" eaLnBrk="1" hangingPunct="1">
              <a:lnSpc>
                <a:spcPct val="80000"/>
              </a:lnSpc>
              <a:buClr>
                <a:srgbClr val="C00000"/>
              </a:buClr>
              <a:buSzPct val="120000"/>
              <a:buNone/>
              <a:tabLst>
                <a:tab pos="360363" algn="l"/>
              </a:tabLst>
            </a:pPr>
            <a:r>
              <a:rPr lang="tr-TR" sz="2400" dirty="0" smtClean="0">
                <a:solidFill>
                  <a:srgbClr val="002060"/>
                </a:solidFill>
                <a:latin typeface="Arial" charset="0"/>
                <a:cs typeface="Arial" charset="0"/>
              </a:rPr>
              <a:t>	831 sayılı Sular Hakkında Kanun gibi bazı düzenlemeler 1920’li yıllarda kabul edilmiş olup günümüze değin esaslı bir değişikliğe uğramamıştır. </a:t>
            </a:r>
          </a:p>
          <a:p>
            <a:pPr marL="449263" indent="-449263" algn="just" eaLnBrk="1" hangingPunct="1">
              <a:lnSpc>
                <a:spcPct val="80000"/>
              </a:lnSpc>
              <a:buClr>
                <a:srgbClr val="C00000"/>
              </a:buClr>
              <a:buSzPct val="120000"/>
              <a:buNone/>
            </a:pPr>
            <a:endParaRPr lang="tr-TR" sz="2400" dirty="0" smtClean="0">
              <a:solidFill>
                <a:srgbClr val="FF0000"/>
              </a:solidFill>
              <a:latin typeface="Arial" charset="0"/>
              <a:cs typeface="Arial" charset="0"/>
            </a:endParaRPr>
          </a:p>
          <a:p>
            <a:pPr marL="0" indent="0" algn="just" eaLnBrk="1" hangingPunct="1">
              <a:lnSpc>
                <a:spcPct val="80000"/>
              </a:lnSpc>
              <a:buClr>
                <a:srgbClr val="C00000"/>
              </a:buClr>
              <a:buSzPct val="120000"/>
              <a:buNone/>
              <a:tabLst>
                <a:tab pos="449263" algn="l"/>
              </a:tabLst>
            </a:pPr>
            <a:r>
              <a:rPr lang="tr-TR" sz="2400" dirty="0" smtClean="0">
                <a:solidFill>
                  <a:srgbClr val="FF0000"/>
                </a:solidFill>
                <a:latin typeface="Arial" charset="0"/>
                <a:cs typeface="Arial" charset="0"/>
              </a:rPr>
              <a:t>	</a:t>
            </a:r>
            <a:r>
              <a:rPr lang="tr-TR" sz="2400" dirty="0" smtClean="0">
                <a:solidFill>
                  <a:srgbClr val="002060"/>
                </a:solidFill>
                <a:latin typeface="Arial" charset="0"/>
                <a:cs typeface="Arial" charset="0"/>
              </a:rPr>
              <a:t>Temel olarak şehir, kasaba ve köylerdeki kamunun ihtiyacını karşılamaya özgü suların temini ve idaresi konusunu düzenlemiştir. </a:t>
            </a:r>
          </a:p>
          <a:p>
            <a:pPr marL="449263" indent="-449263" algn="just"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a:p>
            <a:pPr marL="449263" indent="-449263" algn="just"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a:p>
            <a:pPr marL="449263" indent="-449263"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a:p>
            <a:pPr marL="449263" indent="-449263"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p:txBody>
      </p:sp>
      <p:sp>
        <p:nvSpPr>
          <p:cNvPr id="6" name="1 Başlık"/>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smtClean="0">
                <a:ln>
                  <a:noFill/>
                </a:ln>
                <a:solidFill>
                  <a:schemeClr val="tx1"/>
                </a:solidFill>
                <a:effectLst/>
                <a:uLnTx/>
                <a:uFillTx/>
                <a:latin typeface="+mj-lt"/>
                <a:ea typeface="+mj-ea"/>
                <a:cs typeface="+mj-cs"/>
              </a:rPr>
              <a:t>Yasalar ve AB Müktesebatı </a:t>
            </a:r>
            <a:endParaRPr kumimoji="0" lang="tr-TR"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7" name="6 Resim" descr="tüzük.bmp"/>
          <p:cNvPicPr>
            <a:picLocks noChangeAspect="1"/>
          </p:cNvPicPr>
          <p:nvPr/>
        </p:nvPicPr>
        <p:blipFill>
          <a:blip r:embed="rId3" cstate="print"/>
          <a:stretch>
            <a:fillRect/>
          </a:stretch>
        </p:blipFill>
        <p:spPr>
          <a:xfrm>
            <a:off x="4857752" y="2071678"/>
            <a:ext cx="3357586" cy="335758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idx="4294967295"/>
          </p:nvPr>
        </p:nvSpPr>
        <p:spPr>
          <a:xfrm>
            <a:off x="914400" y="500063"/>
            <a:ext cx="8229600" cy="714375"/>
          </a:xfrm>
        </p:spPr>
        <p:txBody>
          <a:bodyPr>
            <a:normAutofit fontScale="90000"/>
          </a:bodyPr>
          <a:lstStyle/>
          <a:p>
            <a:pPr algn="ctr" eaLnBrk="1" fontAlgn="auto" hangingPunct="1">
              <a:spcAft>
                <a:spcPts val="0"/>
              </a:spcAft>
              <a:defRPr/>
            </a:pP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endParaRPr lang="tr-TR" sz="3600" dirty="0" smtClean="0">
              <a:solidFill>
                <a:srgbClr val="C00000"/>
              </a:solidFill>
            </a:endParaRPr>
          </a:p>
        </p:txBody>
      </p:sp>
      <p:sp>
        <p:nvSpPr>
          <p:cNvPr id="22531" name="2 İçerik Yer Tutucusu"/>
          <p:cNvSpPr>
            <a:spLocks noGrp="1"/>
          </p:cNvSpPr>
          <p:nvPr>
            <p:ph idx="4294967295"/>
          </p:nvPr>
        </p:nvSpPr>
        <p:spPr>
          <a:xfrm>
            <a:off x="179512" y="1412776"/>
            <a:ext cx="4320480" cy="4525962"/>
          </a:xfrm>
        </p:spPr>
        <p:txBody>
          <a:bodyPr/>
          <a:lstStyle/>
          <a:p>
            <a:pPr marL="449263" indent="-449263" algn="just"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a:p>
            <a:pPr marL="0" indent="0" algn="just" eaLnBrk="1" hangingPunct="1">
              <a:lnSpc>
                <a:spcPct val="80000"/>
              </a:lnSpc>
              <a:buClr>
                <a:srgbClr val="C00000"/>
              </a:buClr>
              <a:buSzPct val="120000"/>
              <a:buNone/>
              <a:tabLst>
                <a:tab pos="360363" algn="l"/>
              </a:tabLst>
            </a:pPr>
            <a:r>
              <a:rPr lang="tr-TR" sz="2400" dirty="0" smtClean="0">
                <a:solidFill>
                  <a:srgbClr val="002060"/>
                </a:solidFill>
                <a:latin typeface="Arial" charset="0"/>
                <a:cs typeface="Arial" charset="0"/>
              </a:rPr>
              <a:t>	167 sayılı Yeraltı Suları Hakkında Kanun 1960 tarihinde yürürlüğe girmiştir. </a:t>
            </a:r>
          </a:p>
          <a:p>
            <a:pPr marL="0" indent="0" algn="just" eaLnBrk="1" hangingPunct="1">
              <a:lnSpc>
                <a:spcPct val="80000"/>
              </a:lnSpc>
              <a:buClr>
                <a:srgbClr val="C00000"/>
              </a:buClr>
              <a:buSzPct val="120000"/>
              <a:buNone/>
              <a:tabLst>
                <a:tab pos="360363" algn="l"/>
              </a:tabLst>
            </a:pPr>
            <a:r>
              <a:rPr lang="tr-TR" sz="2400" dirty="0" smtClean="0">
                <a:solidFill>
                  <a:srgbClr val="002060"/>
                </a:solidFill>
                <a:latin typeface="Arial" charset="0"/>
                <a:cs typeface="Arial" charset="0"/>
              </a:rPr>
              <a:t>	</a:t>
            </a:r>
          </a:p>
          <a:p>
            <a:pPr marL="0" indent="0" algn="just" eaLnBrk="1" hangingPunct="1">
              <a:lnSpc>
                <a:spcPct val="80000"/>
              </a:lnSpc>
              <a:buClr>
                <a:srgbClr val="C00000"/>
              </a:buClr>
              <a:buSzPct val="120000"/>
              <a:buNone/>
              <a:tabLst>
                <a:tab pos="360363" algn="l"/>
              </a:tabLst>
            </a:pPr>
            <a:r>
              <a:rPr lang="tr-TR" sz="2400" dirty="0" smtClean="0">
                <a:solidFill>
                  <a:srgbClr val="002060"/>
                </a:solidFill>
                <a:latin typeface="Arial" charset="0"/>
                <a:cs typeface="Arial" charset="0"/>
              </a:rPr>
              <a:t>	Bu kanun ise yeraltı sularının devletin hüküm ve tasarrufu altında olduğu esasını getirerek, bu sularla ilgili her türlü araştırma, kullanma, koruma ve tescil işlemlerini düzenlemiştir. </a:t>
            </a:r>
          </a:p>
          <a:p>
            <a:pPr marL="449263" indent="-449263" algn="just" eaLnBrk="1" hangingPunct="1">
              <a:lnSpc>
                <a:spcPct val="80000"/>
              </a:lnSpc>
              <a:buClr>
                <a:srgbClr val="C00000"/>
              </a:buClr>
              <a:buSzPct val="120000"/>
              <a:buFont typeface="Wingdings 2" pitchFamily="18" charset="2"/>
              <a:buNone/>
            </a:pPr>
            <a:endParaRPr lang="tr-TR" sz="2400" dirty="0" smtClean="0">
              <a:solidFill>
                <a:srgbClr val="FF0000"/>
              </a:solidFill>
              <a:latin typeface="Arial" charset="0"/>
              <a:cs typeface="Arial" charset="0"/>
            </a:endParaRPr>
          </a:p>
          <a:p>
            <a:pPr marL="449263" indent="-449263" algn="just"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a:p>
            <a:pPr marL="449263" indent="-449263" algn="just"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a:p>
            <a:pPr marL="449263" indent="-449263"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a:p>
            <a:pPr marL="449263" indent="-449263"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p:txBody>
      </p:sp>
      <p:sp>
        <p:nvSpPr>
          <p:cNvPr id="6" name="1 Başlık"/>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chemeClr val="tx1"/>
                </a:solidFill>
                <a:effectLst/>
                <a:uLnTx/>
                <a:uFillTx/>
                <a:latin typeface="+mj-lt"/>
                <a:ea typeface="+mj-ea"/>
                <a:cs typeface="+mj-cs"/>
              </a:rPr>
              <a:t>Yasalar ve AB Müktesebatı </a:t>
            </a:r>
          </a:p>
        </p:txBody>
      </p:sp>
      <p:pic>
        <p:nvPicPr>
          <p:cNvPr id="7" name="6 Resim" descr="tüzük.bmp"/>
          <p:cNvPicPr>
            <a:picLocks noChangeAspect="1"/>
          </p:cNvPicPr>
          <p:nvPr/>
        </p:nvPicPr>
        <p:blipFill>
          <a:blip r:embed="rId3" cstate="print"/>
          <a:stretch>
            <a:fillRect/>
          </a:stretch>
        </p:blipFill>
        <p:spPr>
          <a:xfrm>
            <a:off x="4857752" y="1785926"/>
            <a:ext cx="3357586" cy="335758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idx="4294967295"/>
          </p:nvPr>
        </p:nvSpPr>
        <p:spPr>
          <a:xfrm>
            <a:off x="914400" y="500063"/>
            <a:ext cx="8229600" cy="714375"/>
          </a:xfrm>
        </p:spPr>
        <p:txBody>
          <a:bodyPr>
            <a:normAutofit fontScale="90000"/>
          </a:bodyPr>
          <a:lstStyle/>
          <a:p>
            <a:pPr algn="ctr" eaLnBrk="1" fontAlgn="auto" hangingPunct="1">
              <a:spcAft>
                <a:spcPts val="0"/>
              </a:spcAft>
              <a:defRPr/>
            </a:pP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endParaRPr lang="tr-TR" sz="3600" dirty="0" smtClean="0">
              <a:solidFill>
                <a:srgbClr val="C00000"/>
              </a:solidFill>
            </a:endParaRPr>
          </a:p>
        </p:txBody>
      </p:sp>
      <p:sp>
        <p:nvSpPr>
          <p:cNvPr id="22531" name="2 İçerik Yer Tutucusu"/>
          <p:cNvSpPr>
            <a:spLocks noGrp="1"/>
          </p:cNvSpPr>
          <p:nvPr>
            <p:ph idx="4294967295"/>
          </p:nvPr>
        </p:nvSpPr>
        <p:spPr>
          <a:xfrm>
            <a:off x="323528" y="1052736"/>
            <a:ext cx="4752528" cy="4896544"/>
          </a:xfrm>
        </p:spPr>
        <p:txBody>
          <a:bodyPr>
            <a:normAutofit/>
          </a:bodyPr>
          <a:lstStyle/>
          <a:p>
            <a:pPr marL="449263" indent="-449263" algn="just"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a:p>
            <a:pPr marL="0" indent="0" algn="just">
              <a:lnSpc>
                <a:spcPct val="80000"/>
              </a:lnSpc>
              <a:buClr>
                <a:srgbClr val="C00000"/>
              </a:buClr>
              <a:buSzPct val="120000"/>
              <a:buNone/>
              <a:tabLst>
                <a:tab pos="360363" algn="l"/>
              </a:tabLst>
            </a:pPr>
            <a:r>
              <a:rPr lang="tr-TR" sz="2400" dirty="0" smtClean="0">
                <a:solidFill>
                  <a:srgbClr val="002060"/>
                </a:solidFill>
                <a:latin typeface="Arial" charset="0"/>
                <a:cs typeface="Arial" charset="0"/>
              </a:rPr>
              <a:t>	 7487 sayılı  Köy İçme Suları Hakkında Kanun 1960 yılında yayımlanarak yürürlüğe girmiştir. </a:t>
            </a:r>
          </a:p>
          <a:p>
            <a:pPr marL="0" indent="0" algn="just">
              <a:lnSpc>
                <a:spcPct val="80000"/>
              </a:lnSpc>
              <a:buClr>
                <a:srgbClr val="C00000"/>
              </a:buClr>
              <a:buSzPct val="120000"/>
              <a:buNone/>
              <a:tabLst>
                <a:tab pos="360363" algn="l"/>
              </a:tabLst>
            </a:pPr>
            <a:endParaRPr lang="tr-TR" sz="2400" dirty="0" smtClean="0">
              <a:solidFill>
                <a:srgbClr val="002060"/>
              </a:solidFill>
              <a:latin typeface="Arial" charset="0"/>
              <a:cs typeface="Arial" charset="0"/>
            </a:endParaRPr>
          </a:p>
          <a:p>
            <a:pPr marL="0" indent="0" algn="just">
              <a:lnSpc>
                <a:spcPct val="80000"/>
              </a:lnSpc>
              <a:buClr>
                <a:srgbClr val="C00000"/>
              </a:buClr>
              <a:buSzPct val="120000"/>
              <a:buNone/>
              <a:tabLst>
                <a:tab pos="360363" algn="l"/>
              </a:tabLst>
            </a:pPr>
            <a:r>
              <a:rPr lang="tr-TR" sz="2400" dirty="0" smtClean="0">
                <a:solidFill>
                  <a:srgbClr val="002060"/>
                </a:solidFill>
                <a:latin typeface="Arial" charset="0"/>
                <a:cs typeface="Arial" charset="0"/>
              </a:rPr>
              <a:t>	Düzenlemede  Köylerin içme ve kullanma suyu ihtiyacının hangi kurum veya kuruluş  tarafından temin edileceğine ilişkin düzenlemeler ile söz konusu suların dağıtım ve tahsisinde izlenecek usul ve esaslara ilişkin hükümler yer almaktadır.  </a:t>
            </a:r>
          </a:p>
          <a:p>
            <a:pPr marL="449263" indent="-449263"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a:p>
            <a:pPr marL="449263" indent="-449263"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p:txBody>
      </p:sp>
      <p:sp>
        <p:nvSpPr>
          <p:cNvPr id="6" name="1 Başlık"/>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chemeClr val="tx1"/>
                </a:solidFill>
                <a:effectLst/>
                <a:uLnTx/>
                <a:uFillTx/>
                <a:latin typeface="+mj-lt"/>
                <a:ea typeface="+mj-ea"/>
                <a:cs typeface="+mj-cs"/>
              </a:rPr>
              <a:t>Yasalar ve AB Müktesebatı </a:t>
            </a:r>
          </a:p>
        </p:txBody>
      </p:sp>
      <p:pic>
        <p:nvPicPr>
          <p:cNvPr id="3075" name="Picture 3" descr="C:\Users\dkirkici\Desktop\HAZIRLANAN EVRAKLAR\hukuk.jpg"/>
          <p:cNvPicPr>
            <a:picLocks noChangeAspect="1" noChangeArrowheads="1"/>
          </p:cNvPicPr>
          <p:nvPr/>
        </p:nvPicPr>
        <p:blipFill>
          <a:blip r:embed="rId3" cstate="print"/>
          <a:srcRect/>
          <a:stretch>
            <a:fillRect/>
          </a:stretch>
        </p:blipFill>
        <p:spPr bwMode="auto">
          <a:xfrm>
            <a:off x="5364088" y="1700808"/>
            <a:ext cx="3528392" cy="331236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idx="4294967295"/>
          </p:nvPr>
        </p:nvSpPr>
        <p:spPr>
          <a:xfrm>
            <a:off x="914400" y="500063"/>
            <a:ext cx="8229600" cy="714375"/>
          </a:xfrm>
        </p:spPr>
        <p:txBody>
          <a:bodyPr>
            <a:normAutofit fontScale="90000"/>
          </a:bodyPr>
          <a:lstStyle/>
          <a:p>
            <a:pPr algn="ctr" eaLnBrk="1" fontAlgn="auto" hangingPunct="1">
              <a:spcAft>
                <a:spcPts val="0"/>
              </a:spcAft>
              <a:defRPr/>
            </a:pP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r>
              <a:rPr lang="tr-TR" sz="3600" dirty="0" smtClean="0">
                <a:solidFill>
                  <a:srgbClr val="C00000"/>
                </a:solidFill>
              </a:rPr>
              <a:t/>
            </a:r>
            <a:br>
              <a:rPr lang="tr-TR" sz="3600" dirty="0" smtClean="0">
                <a:solidFill>
                  <a:srgbClr val="C00000"/>
                </a:solidFill>
              </a:rPr>
            </a:br>
            <a:endParaRPr lang="tr-TR" sz="3600" dirty="0" smtClean="0">
              <a:solidFill>
                <a:srgbClr val="C00000"/>
              </a:solidFill>
            </a:endParaRPr>
          </a:p>
        </p:txBody>
      </p:sp>
      <p:sp>
        <p:nvSpPr>
          <p:cNvPr id="22531" name="2 İçerik Yer Tutucusu"/>
          <p:cNvSpPr>
            <a:spLocks noGrp="1"/>
          </p:cNvSpPr>
          <p:nvPr>
            <p:ph idx="4294967295"/>
          </p:nvPr>
        </p:nvSpPr>
        <p:spPr>
          <a:xfrm>
            <a:off x="0" y="1285860"/>
            <a:ext cx="4214813" cy="4525962"/>
          </a:xfrm>
        </p:spPr>
        <p:txBody>
          <a:bodyPr>
            <a:normAutofit/>
          </a:bodyPr>
          <a:lstStyle/>
          <a:p>
            <a:pPr marL="449263" indent="-449263" algn="just"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a:p>
            <a:pPr marL="449263" indent="-449263" algn="just" eaLnBrk="1" hangingPunct="1">
              <a:lnSpc>
                <a:spcPct val="80000"/>
              </a:lnSpc>
              <a:buClr>
                <a:srgbClr val="C00000"/>
              </a:buClr>
              <a:buSzPct val="120000"/>
              <a:buNone/>
            </a:pPr>
            <a:endParaRPr lang="tr-TR" sz="2400" dirty="0" smtClean="0">
              <a:solidFill>
                <a:srgbClr val="002060"/>
              </a:solidFill>
              <a:latin typeface="Arial" charset="0"/>
              <a:cs typeface="Arial" charset="0"/>
            </a:endParaRPr>
          </a:p>
          <a:p>
            <a:pPr marL="0" indent="0" algn="just" eaLnBrk="1" hangingPunct="1">
              <a:lnSpc>
                <a:spcPct val="80000"/>
              </a:lnSpc>
              <a:buClr>
                <a:srgbClr val="C00000"/>
              </a:buClr>
              <a:buSzPct val="120000"/>
              <a:buNone/>
              <a:tabLst>
                <a:tab pos="360363" algn="l"/>
              </a:tabLst>
            </a:pPr>
            <a:r>
              <a:rPr lang="tr-TR" sz="2400" dirty="0" smtClean="0">
                <a:solidFill>
                  <a:srgbClr val="002060"/>
                </a:solidFill>
                <a:latin typeface="Arial" charset="0"/>
                <a:cs typeface="Arial" charset="0"/>
              </a:rPr>
              <a:t>	4373 sayılı Taşkın Sulara ve Su Baskınlarına Karşı Korunma Kanunu 1943 yılında yürürlüğe girmiştir. </a:t>
            </a:r>
          </a:p>
          <a:p>
            <a:pPr marL="0" indent="0" algn="just" eaLnBrk="1" hangingPunct="1">
              <a:lnSpc>
                <a:spcPct val="80000"/>
              </a:lnSpc>
              <a:buClr>
                <a:srgbClr val="C00000"/>
              </a:buClr>
              <a:buSzPct val="120000"/>
              <a:buNone/>
              <a:tabLst>
                <a:tab pos="360363" algn="l"/>
              </a:tabLst>
            </a:pPr>
            <a:r>
              <a:rPr lang="tr-TR" sz="2400" dirty="0" smtClean="0">
                <a:solidFill>
                  <a:srgbClr val="002060"/>
                </a:solidFill>
                <a:latin typeface="Arial" charset="0"/>
                <a:cs typeface="Arial" charset="0"/>
              </a:rPr>
              <a:t>	</a:t>
            </a:r>
          </a:p>
          <a:p>
            <a:pPr marL="0" indent="0" algn="just" eaLnBrk="1" hangingPunct="1">
              <a:lnSpc>
                <a:spcPct val="80000"/>
              </a:lnSpc>
              <a:buClr>
                <a:srgbClr val="C00000"/>
              </a:buClr>
              <a:buSzPct val="120000"/>
              <a:buNone/>
              <a:tabLst>
                <a:tab pos="360363" algn="l"/>
              </a:tabLst>
            </a:pPr>
            <a:r>
              <a:rPr lang="tr-TR" sz="2400" dirty="0" smtClean="0">
                <a:solidFill>
                  <a:srgbClr val="002060"/>
                </a:solidFill>
                <a:latin typeface="Arial" charset="0"/>
                <a:cs typeface="Arial" charset="0"/>
              </a:rPr>
              <a:t>	Bu kanun su taşkınları ve su baskınları durumlarında alınacak önlemler ile taşkın anında yapılması gerekenleri düzenlemektedir.</a:t>
            </a:r>
            <a:endParaRPr lang="tr-TR" sz="2400" dirty="0" smtClean="0">
              <a:solidFill>
                <a:srgbClr val="FF0000"/>
              </a:solidFill>
              <a:latin typeface="Arial" charset="0"/>
              <a:cs typeface="Arial" charset="0"/>
            </a:endParaRPr>
          </a:p>
          <a:p>
            <a:pPr marL="449263" indent="-449263" algn="just"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a:p>
            <a:pPr marL="449263" indent="-449263" algn="just"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a:p>
            <a:pPr marL="449263" indent="-449263"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a:p>
            <a:pPr marL="449263" indent="-449263" eaLnBrk="1" hangingPunct="1">
              <a:lnSpc>
                <a:spcPct val="80000"/>
              </a:lnSpc>
              <a:buClr>
                <a:srgbClr val="C00000"/>
              </a:buClr>
              <a:buSzPct val="120000"/>
              <a:buFont typeface="Wingdings 2" pitchFamily="18" charset="2"/>
              <a:buChar char=""/>
            </a:pPr>
            <a:endParaRPr lang="tr-TR" sz="2400" dirty="0" smtClean="0">
              <a:solidFill>
                <a:srgbClr val="002060"/>
              </a:solidFill>
              <a:latin typeface="Arial" charset="0"/>
              <a:cs typeface="Arial" charset="0"/>
            </a:endParaRPr>
          </a:p>
        </p:txBody>
      </p:sp>
      <p:sp>
        <p:nvSpPr>
          <p:cNvPr id="6" name="1 Başlık"/>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chemeClr val="tx1"/>
                </a:solidFill>
                <a:effectLst/>
                <a:uLnTx/>
                <a:uFillTx/>
                <a:latin typeface="+mj-lt"/>
                <a:ea typeface="+mj-ea"/>
                <a:cs typeface="+mj-cs"/>
              </a:rPr>
              <a:t>Yasalar ve AB Müktesebatı </a:t>
            </a:r>
          </a:p>
        </p:txBody>
      </p:sp>
      <p:pic>
        <p:nvPicPr>
          <p:cNvPr id="8" name="Picture 2" descr="C:\Users\dkirkici\Desktop\HAZIRLANAN EVRAKLAR\imagesCADP4SLP.jpg"/>
          <p:cNvPicPr>
            <a:picLocks noChangeAspect="1" noChangeArrowheads="1"/>
          </p:cNvPicPr>
          <p:nvPr/>
        </p:nvPicPr>
        <p:blipFill>
          <a:blip r:embed="rId3" cstate="print"/>
          <a:srcRect/>
          <a:stretch>
            <a:fillRect/>
          </a:stretch>
        </p:blipFill>
        <p:spPr bwMode="auto">
          <a:xfrm>
            <a:off x="4572000" y="1772816"/>
            <a:ext cx="3744416" cy="417646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1" ma:contentTypeDescription="Yeni belge oluşturun." ma:contentTypeScope="" ma:versionID="d640aabe8aa7dfcf6ddfc0e8f64e7d9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5E4008F-0D50-4640-B0AD-47DEE7EF890D}"/>
</file>

<file path=customXml/itemProps2.xml><?xml version="1.0" encoding="utf-8"?>
<ds:datastoreItem xmlns:ds="http://schemas.openxmlformats.org/officeDocument/2006/customXml" ds:itemID="{249B99AF-9D6E-4188-B1B3-E58035FF48E1}"/>
</file>

<file path=customXml/itemProps3.xml><?xml version="1.0" encoding="utf-8"?>
<ds:datastoreItem xmlns:ds="http://schemas.openxmlformats.org/officeDocument/2006/customXml" ds:itemID="{245C8ECB-3B2F-41E1-8B7A-087911FFD933}"/>
</file>

<file path=docProps/app.xml><?xml version="1.0" encoding="utf-8"?>
<Properties xmlns="http://schemas.openxmlformats.org/officeDocument/2006/extended-properties" xmlns:vt="http://schemas.openxmlformats.org/officeDocument/2006/docPropsVTypes">
  <Template>Concourse</Template>
  <TotalTime>2013</TotalTime>
  <Words>494</Words>
  <Application>Microsoft Office PowerPoint</Application>
  <PresentationFormat>Ekran Gösterisi (4:3)</PresentationFormat>
  <Paragraphs>233</Paragraphs>
  <Slides>37</Slides>
  <Notes>27</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37</vt:i4>
      </vt:variant>
    </vt:vector>
  </HeadingPairs>
  <TitlesOfParts>
    <vt:vector size="46" baseType="lpstr">
      <vt:lpstr>Arial</vt:lpstr>
      <vt:lpstr>Calibri</vt:lpstr>
      <vt:lpstr>Constantia</vt:lpstr>
      <vt:lpstr>Lucida Sans Unicode</vt:lpstr>
      <vt:lpstr>Times New Roman</vt:lpstr>
      <vt:lpstr>Verdana</vt:lpstr>
      <vt:lpstr>Wingdings 2</vt:lpstr>
      <vt:lpstr>Wingdings 3</vt:lpstr>
      <vt:lpstr>Kalabalık</vt:lpstr>
      <vt:lpstr>PowerPoint Sunusu</vt:lpstr>
      <vt:lpstr>PowerPoint Sunusu</vt:lpstr>
      <vt:lpstr>PowerPoint Sunusu</vt:lpstr>
      <vt:lpstr>   Anayasa</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Su Kanunu Tasarısı Taslağı</vt:lpstr>
      <vt:lpstr>Su Kanunu Tasarısı Taslağı</vt:lpstr>
      <vt:lpstr>Su Kanunu Tasarısı Taslağı</vt:lpstr>
      <vt:lpstr>PowerPoint Sunusu</vt:lpstr>
      <vt:lpstr>PowerPoint Sunusu</vt:lpstr>
      <vt:lpstr>PowerPoint Sunusu</vt:lpstr>
      <vt:lpstr>PowerPoint Sunusu</vt:lpstr>
      <vt:lpstr>Devlet Su İşleri</vt:lpstr>
      <vt:lpstr>Devlet Su İşleri</vt:lpstr>
      <vt:lpstr>Devlet Su İşleri</vt:lpstr>
      <vt:lpstr>Devlet Su İşleri</vt:lpstr>
      <vt:lpstr>Türkiye Su Enstitüsü</vt:lpstr>
      <vt:lpstr>Teşekkürler…  Serap Perçin Su Hukuku Şube Müdür V.</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cagataya</dc:creator>
  <cp:lastModifiedBy>İlker BOZAT</cp:lastModifiedBy>
  <cp:revision>333</cp:revision>
  <cp:lastPrinted>2012-02-05T21:08:33Z</cp:lastPrinted>
  <dcterms:created xsi:type="dcterms:W3CDTF">2011-11-25T08:55:46Z</dcterms:created>
  <dcterms:modified xsi:type="dcterms:W3CDTF">2019-01-22T10:10:54Z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