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2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diagrams/drawing1.xml" ContentType="application/vnd.ms-office.drawingml.diagramDrawing+xml"/>
  <Override PartName="/ppt/diagrams/quickStyle1.xml" ContentType="application/vnd.openxmlformats-officedocument.drawingml.diagramStyle+xml"/>
  <Override PartName="/ppt/theme/theme2.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463" r:id="rId3"/>
    <p:sldId id="625" r:id="rId4"/>
    <p:sldId id="534" r:id="rId5"/>
    <p:sldId id="617" r:id="rId6"/>
    <p:sldId id="611" r:id="rId7"/>
    <p:sldId id="619" r:id="rId8"/>
    <p:sldId id="618" r:id="rId9"/>
    <p:sldId id="616" r:id="rId10"/>
    <p:sldId id="612" r:id="rId11"/>
    <p:sldId id="626" r:id="rId12"/>
    <p:sldId id="627" r:id="rId13"/>
    <p:sldId id="606" r:id="rId14"/>
    <p:sldId id="620" r:id="rId15"/>
    <p:sldId id="607" r:id="rId16"/>
    <p:sldId id="613" r:id="rId17"/>
    <p:sldId id="629" r:id="rId18"/>
    <p:sldId id="628" r:id="rId19"/>
    <p:sldId id="614" r:id="rId20"/>
    <p:sldId id="615" r:id="rId21"/>
    <p:sldId id="624" r:id="rId22"/>
    <p:sldId id="509" r:id="rId23"/>
  </p:sldIdLst>
  <p:sldSz cx="9144000" cy="6858000" type="screen4x3"/>
  <p:notesSz cx="6797675" cy="9874250"/>
  <p:defaultTextStyle>
    <a:defPPr>
      <a:defRPr lang="tr-T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tmaerol" initials="F" lastIdx="2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90" autoAdjust="0"/>
    <p:restoredTop sz="99140" autoAdjust="0"/>
  </p:normalViewPr>
  <p:slideViewPr>
    <p:cSldViewPr>
      <p:cViewPr varScale="1">
        <p:scale>
          <a:sx n="69" d="100"/>
          <a:sy n="69" d="100"/>
        </p:scale>
        <p:origin x="-1384"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iagrams/_rels/data1.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B21FEE-0384-4C16-9D3A-5CF86740D58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tr-TR"/>
        </a:p>
      </dgm:t>
    </dgm:pt>
    <dgm:pt modelId="{821D7A8F-BF7B-4513-86F4-8295697F8995}">
      <dgm:prSet phldrT="[Metin]"/>
      <dgm:spPr>
        <a:solidFill>
          <a:srgbClr val="C00000"/>
        </a:solidFill>
      </dgm:spPr>
      <dgm:t>
        <a:bodyPr/>
        <a:lstStyle/>
        <a:p>
          <a:r>
            <a:rPr lang="tr-TR" b="1" dirty="0" smtClean="0"/>
            <a:t>Mevcut su kullanımının, baskı ve etkilerin analizi</a:t>
          </a:r>
          <a:endParaRPr lang="tr-TR" b="1" dirty="0"/>
        </a:p>
      </dgm:t>
    </dgm:pt>
    <dgm:pt modelId="{A09A9137-0A36-4B49-B818-D233074B4E6E}" type="parTrans" cxnId="{30C25365-7305-40D7-8D56-F43BF344B556}">
      <dgm:prSet/>
      <dgm:spPr/>
      <dgm:t>
        <a:bodyPr/>
        <a:lstStyle/>
        <a:p>
          <a:endParaRPr lang="tr-TR"/>
        </a:p>
      </dgm:t>
    </dgm:pt>
    <dgm:pt modelId="{015B7D0F-0A30-4FED-BEA0-54700FB041A3}" type="sibTrans" cxnId="{30C25365-7305-40D7-8D56-F43BF344B556}">
      <dgm:prSet/>
      <dgm:spPr>
        <a:solidFill>
          <a:schemeClr val="tx1">
            <a:alpha val="43000"/>
          </a:schemeClr>
        </a:solidFill>
        <a:ln w="25400" cap="rnd"/>
      </dgm:spPr>
      <dgm:t>
        <a:bodyPr/>
        <a:lstStyle/>
        <a:p>
          <a:endParaRPr lang="tr-TR"/>
        </a:p>
      </dgm:t>
    </dgm:pt>
    <dgm:pt modelId="{26255619-777E-4103-960F-604764F7B602}">
      <dgm:prSet phldrT="[Metin]"/>
      <dgm:spPr>
        <a:solidFill>
          <a:srgbClr val="00B0F0"/>
        </a:solidFill>
      </dgm:spPr>
      <dgm:t>
        <a:bodyPr/>
        <a:lstStyle/>
        <a:p>
          <a:r>
            <a:rPr lang="tr-TR" b="1" dirty="0" smtClean="0">
              <a:solidFill>
                <a:schemeClr val="tx1"/>
              </a:solidFill>
            </a:rPr>
            <a:t>Potansiyel sapmaların gerekçelendirilmesi</a:t>
          </a:r>
          <a:endParaRPr lang="tr-TR" b="1" dirty="0">
            <a:solidFill>
              <a:schemeClr val="tx1"/>
            </a:solidFill>
          </a:endParaRPr>
        </a:p>
      </dgm:t>
    </dgm:pt>
    <dgm:pt modelId="{D9DFE894-2BC4-40CC-8621-A836844ECA9B}" type="parTrans" cxnId="{DC48CE8F-2B41-4AF3-B65F-47F1E5C37152}">
      <dgm:prSet/>
      <dgm:spPr/>
      <dgm:t>
        <a:bodyPr/>
        <a:lstStyle/>
        <a:p>
          <a:endParaRPr lang="tr-TR"/>
        </a:p>
      </dgm:t>
    </dgm:pt>
    <dgm:pt modelId="{7BF5C8B0-1212-4787-B264-4D2CD4C87C8F}" type="sibTrans" cxnId="{DC48CE8F-2B41-4AF3-B65F-47F1E5C37152}">
      <dgm:prSet/>
      <dgm:spPr/>
      <dgm:t>
        <a:bodyPr/>
        <a:lstStyle/>
        <a:p>
          <a:endParaRPr lang="tr-TR"/>
        </a:p>
      </dgm:t>
    </dgm:pt>
    <dgm:pt modelId="{1FAEB648-F904-4716-80C8-D068618CB78A}">
      <dgm:prSet phldrT="[Metin]"/>
      <dgm:spPr>
        <a:solidFill>
          <a:srgbClr val="0070C0"/>
        </a:solidFill>
      </dgm:spPr>
      <dgm:t>
        <a:bodyPr/>
        <a:lstStyle/>
        <a:p>
          <a:r>
            <a:rPr lang="tr-TR" b="1" dirty="0" smtClean="0"/>
            <a:t>Önlemler programının belirlenmesi</a:t>
          </a:r>
          <a:endParaRPr lang="tr-TR" b="1" dirty="0"/>
        </a:p>
      </dgm:t>
    </dgm:pt>
    <dgm:pt modelId="{1C9F6838-B3FF-4287-8659-DFBB15AA331F}" type="parTrans" cxnId="{ACBE1EDF-31B2-419A-8E3E-F3F6785F97F5}">
      <dgm:prSet/>
      <dgm:spPr/>
      <dgm:t>
        <a:bodyPr/>
        <a:lstStyle/>
        <a:p>
          <a:endParaRPr lang="tr-TR"/>
        </a:p>
      </dgm:t>
    </dgm:pt>
    <dgm:pt modelId="{0A494A8E-4AEE-4BC9-B1F7-315F3685215D}" type="sibTrans" cxnId="{ACBE1EDF-31B2-419A-8E3E-F3F6785F97F5}">
      <dgm:prSet/>
      <dgm:spPr/>
      <dgm:t>
        <a:bodyPr/>
        <a:lstStyle/>
        <a:p>
          <a:endParaRPr lang="tr-TR"/>
        </a:p>
      </dgm:t>
    </dgm:pt>
    <dgm:pt modelId="{E72100E9-6A0B-48DA-BE30-C9631C6D2023}">
      <dgm:prSet phldrT="[Metin]"/>
      <dgm:spPr>
        <a:solidFill>
          <a:srgbClr val="99FF33"/>
        </a:solidFill>
      </dgm:spPr>
      <dgm:t>
        <a:bodyPr/>
        <a:lstStyle/>
        <a:p>
          <a:r>
            <a:rPr lang="tr-TR" b="1" dirty="0" smtClean="0">
              <a:solidFill>
                <a:schemeClr val="tx1"/>
              </a:solidFill>
            </a:rPr>
            <a:t>Önlemler programının uygulanması</a:t>
          </a:r>
          <a:endParaRPr lang="tr-TR" b="1" dirty="0">
            <a:solidFill>
              <a:schemeClr val="tx1"/>
            </a:solidFill>
          </a:endParaRPr>
        </a:p>
      </dgm:t>
    </dgm:pt>
    <dgm:pt modelId="{5FB7E0F1-1762-4A3C-AA98-0B875D5F4922}" type="parTrans" cxnId="{76AFA51B-9EB6-4741-8DB1-58D2C38387C1}">
      <dgm:prSet/>
      <dgm:spPr/>
      <dgm:t>
        <a:bodyPr/>
        <a:lstStyle/>
        <a:p>
          <a:endParaRPr lang="tr-TR"/>
        </a:p>
      </dgm:t>
    </dgm:pt>
    <dgm:pt modelId="{6D62279F-DADE-48CE-BFCF-9741EA3E65AD}" type="sibTrans" cxnId="{76AFA51B-9EB6-4741-8DB1-58D2C38387C1}">
      <dgm:prSet/>
      <dgm:spPr/>
      <dgm:t>
        <a:bodyPr/>
        <a:lstStyle/>
        <a:p>
          <a:endParaRPr lang="tr-TR"/>
        </a:p>
      </dgm:t>
    </dgm:pt>
    <dgm:pt modelId="{82461A56-9866-4442-A023-9ED80246060B}">
      <dgm:prSet phldrT="[Metin]"/>
      <dgm:spPr>
        <a:solidFill>
          <a:srgbClr val="009900"/>
        </a:solidFill>
      </dgm:spPr>
      <dgm:t>
        <a:bodyPr/>
        <a:lstStyle/>
        <a:p>
          <a:r>
            <a:rPr lang="tr-TR" dirty="0" smtClean="0"/>
            <a:t>Programların etkilerinin değerlendirilmesi</a:t>
          </a:r>
          <a:endParaRPr lang="tr-TR" dirty="0"/>
        </a:p>
      </dgm:t>
    </dgm:pt>
    <dgm:pt modelId="{5214F4E9-1C11-4F82-B1E1-30AD6DBEB90B}" type="parTrans" cxnId="{1E3DAF7F-C4E2-44C5-A25B-1956E76CCFA5}">
      <dgm:prSet/>
      <dgm:spPr/>
      <dgm:t>
        <a:bodyPr/>
        <a:lstStyle/>
        <a:p>
          <a:endParaRPr lang="tr-TR"/>
        </a:p>
      </dgm:t>
    </dgm:pt>
    <dgm:pt modelId="{A9023A5A-B0D8-4BD7-9E7B-6197C085CE0B}" type="sibTrans" cxnId="{1E3DAF7F-C4E2-44C5-A25B-1956E76CCFA5}">
      <dgm:prSet/>
      <dgm:spPr/>
      <dgm:t>
        <a:bodyPr/>
        <a:lstStyle/>
        <a:p>
          <a:endParaRPr lang="tr-TR"/>
        </a:p>
      </dgm:t>
    </dgm:pt>
    <dgm:pt modelId="{847DE829-EB7E-4B8D-BB32-833F280E9070}">
      <dgm:prSet phldrT="[Metin]"/>
      <dgm:spPr>
        <a:solidFill>
          <a:srgbClr val="CCFFFF"/>
        </a:solidFill>
      </dgm:spPr>
      <dgm:t>
        <a:bodyPr/>
        <a:lstStyle/>
        <a:p>
          <a:r>
            <a:rPr lang="tr-TR" b="1" dirty="0" smtClean="0">
              <a:solidFill>
                <a:schemeClr val="tx1"/>
              </a:solidFill>
            </a:rPr>
            <a:t>Potansiyel önlemlerin belirlenmesi</a:t>
          </a:r>
          <a:endParaRPr lang="tr-TR" b="1" dirty="0">
            <a:solidFill>
              <a:schemeClr val="tx1"/>
            </a:solidFill>
          </a:endParaRPr>
        </a:p>
      </dgm:t>
    </dgm:pt>
    <dgm:pt modelId="{9EBDFE18-F568-48F0-A3D7-436EB64F49B1}" type="parTrans" cxnId="{C5C7A640-0CDC-4893-96B7-7054F037EC0A}">
      <dgm:prSet/>
      <dgm:spPr/>
      <dgm:t>
        <a:bodyPr/>
        <a:lstStyle/>
        <a:p>
          <a:endParaRPr lang="tr-TR"/>
        </a:p>
      </dgm:t>
    </dgm:pt>
    <dgm:pt modelId="{2DF4DBAD-12E2-4C6B-8841-28889A3A42EB}" type="sibTrans" cxnId="{C5C7A640-0CDC-4893-96B7-7054F037EC0A}">
      <dgm:prSet/>
      <dgm:spPr/>
      <dgm:t>
        <a:bodyPr/>
        <a:lstStyle/>
        <a:p>
          <a:endParaRPr lang="tr-TR"/>
        </a:p>
      </dgm:t>
    </dgm:pt>
    <dgm:pt modelId="{DDA09B88-CFBE-464D-AB1F-74C866C87147}">
      <dgm:prSet phldrT="[Metin]"/>
      <dgm:spPr>
        <a:blipFill rotWithShape="0">
          <a:blip xmlns:r="http://schemas.openxmlformats.org/officeDocument/2006/relationships" r:embed="rId1"/>
          <a:tile tx="0" ty="0" sx="100000" sy="100000" flip="none" algn="tl"/>
        </a:blipFill>
      </dgm:spPr>
      <dgm:t>
        <a:bodyPr/>
        <a:lstStyle/>
        <a:p>
          <a:r>
            <a:rPr lang="tr-TR" b="1" dirty="0" smtClean="0">
              <a:solidFill>
                <a:schemeClr val="tx1"/>
              </a:solidFill>
            </a:rPr>
            <a:t>Çevresel Hedefler</a:t>
          </a:r>
          <a:endParaRPr lang="tr-TR" b="1" dirty="0">
            <a:solidFill>
              <a:schemeClr val="tx1"/>
            </a:solidFill>
          </a:endParaRPr>
        </a:p>
      </dgm:t>
    </dgm:pt>
    <dgm:pt modelId="{5ED841B9-7816-44F0-9D2C-A46B583BED0C}" type="parTrans" cxnId="{0C3C2400-FAEB-4DFA-BA79-ED81F5955AC7}">
      <dgm:prSet/>
      <dgm:spPr/>
      <dgm:t>
        <a:bodyPr/>
        <a:lstStyle/>
        <a:p>
          <a:endParaRPr lang="tr-TR"/>
        </a:p>
      </dgm:t>
    </dgm:pt>
    <dgm:pt modelId="{5E2E406E-A560-470D-8CDF-E84E9BB5CC5F}" type="sibTrans" cxnId="{0C3C2400-FAEB-4DFA-BA79-ED81F5955AC7}">
      <dgm:prSet/>
      <dgm:spPr/>
      <dgm:t>
        <a:bodyPr/>
        <a:lstStyle/>
        <a:p>
          <a:endParaRPr lang="tr-TR"/>
        </a:p>
      </dgm:t>
    </dgm:pt>
    <dgm:pt modelId="{B2228C92-E7F7-4C8D-BCC9-0C3333632B81}" type="pres">
      <dgm:prSet presAssocID="{34B21FEE-0384-4C16-9D3A-5CF86740D583}" presName="Name0" presStyleCnt="0">
        <dgm:presLayoutVars>
          <dgm:dir/>
          <dgm:resizeHandles val="exact"/>
        </dgm:presLayoutVars>
      </dgm:prSet>
      <dgm:spPr/>
      <dgm:t>
        <a:bodyPr/>
        <a:lstStyle/>
        <a:p>
          <a:endParaRPr lang="tr-TR"/>
        </a:p>
      </dgm:t>
    </dgm:pt>
    <dgm:pt modelId="{DB739D4B-969D-4A6D-A570-68DA9327F58B}" type="pres">
      <dgm:prSet presAssocID="{34B21FEE-0384-4C16-9D3A-5CF86740D583}" presName="cycle" presStyleCnt="0"/>
      <dgm:spPr/>
    </dgm:pt>
    <dgm:pt modelId="{FE680A6E-E0A2-4A95-B7D0-39545732A7A3}" type="pres">
      <dgm:prSet presAssocID="{821D7A8F-BF7B-4513-86F4-8295697F8995}" presName="nodeFirstNode" presStyleLbl="node1" presStyleIdx="0" presStyleCnt="7" custRadScaleRad="114932" custRadScaleInc="-65626">
        <dgm:presLayoutVars>
          <dgm:bulletEnabled val="1"/>
        </dgm:presLayoutVars>
      </dgm:prSet>
      <dgm:spPr/>
      <dgm:t>
        <a:bodyPr/>
        <a:lstStyle/>
        <a:p>
          <a:endParaRPr lang="tr-TR"/>
        </a:p>
      </dgm:t>
    </dgm:pt>
    <dgm:pt modelId="{DFED0B7B-3A58-42BE-A68B-E07B6BF7FAA5}" type="pres">
      <dgm:prSet presAssocID="{015B7D0F-0A30-4FED-BEA0-54700FB041A3}" presName="sibTransFirstNode" presStyleLbl="bgShp" presStyleIdx="0" presStyleCnt="1" custLinFactNeighborX="-4806" custLinFactNeighborY="-713"/>
      <dgm:spPr/>
      <dgm:t>
        <a:bodyPr/>
        <a:lstStyle/>
        <a:p>
          <a:endParaRPr lang="tr-TR"/>
        </a:p>
      </dgm:t>
    </dgm:pt>
    <dgm:pt modelId="{1703D263-50AA-4C37-80B9-BE3156518AEF}" type="pres">
      <dgm:prSet presAssocID="{847DE829-EB7E-4B8D-BB32-833F280E9070}" presName="nodeFollowingNodes" presStyleLbl="node1" presStyleIdx="1" presStyleCnt="7" custRadScaleRad="64884" custRadScaleInc="-52398">
        <dgm:presLayoutVars>
          <dgm:bulletEnabled val="1"/>
        </dgm:presLayoutVars>
      </dgm:prSet>
      <dgm:spPr/>
      <dgm:t>
        <a:bodyPr/>
        <a:lstStyle/>
        <a:p>
          <a:endParaRPr lang="tr-TR"/>
        </a:p>
      </dgm:t>
    </dgm:pt>
    <dgm:pt modelId="{7CE9BAED-084C-49CD-9D15-5C6740D9260E}" type="pres">
      <dgm:prSet presAssocID="{26255619-777E-4103-960F-604764F7B602}" presName="nodeFollowingNodes" presStyleLbl="node1" presStyleIdx="2" presStyleCnt="7" custRadScaleRad="53204" custRadScaleInc="62931">
        <dgm:presLayoutVars>
          <dgm:bulletEnabled val="1"/>
        </dgm:presLayoutVars>
      </dgm:prSet>
      <dgm:spPr/>
      <dgm:t>
        <a:bodyPr/>
        <a:lstStyle/>
        <a:p>
          <a:endParaRPr lang="tr-TR"/>
        </a:p>
      </dgm:t>
    </dgm:pt>
    <dgm:pt modelId="{09AF295C-D64C-451D-9EAF-1781F6BC4592}" type="pres">
      <dgm:prSet presAssocID="{1FAEB648-F904-4716-80C8-D068618CB78A}" presName="nodeFollowingNodes" presStyleLbl="node1" presStyleIdx="3" presStyleCnt="7" custRadScaleRad="112307" custRadScaleInc="138601">
        <dgm:presLayoutVars>
          <dgm:bulletEnabled val="1"/>
        </dgm:presLayoutVars>
      </dgm:prSet>
      <dgm:spPr/>
      <dgm:t>
        <a:bodyPr/>
        <a:lstStyle/>
        <a:p>
          <a:endParaRPr lang="tr-TR"/>
        </a:p>
      </dgm:t>
    </dgm:pt>
    <dgm:pt modelId="{4A4A21CD-BCBF-4F6A-A41F-66F8D09A3166}" type="pres">
      <dgm:prSet presAssocID="{E72100E9-6A0B-48DA-BE30-C9631C6D2023}" presName="nodeFollowingNodes" presStyleLbl="node1" presStyleIdx="4" presStyleCnt="7" custRadScaleRad="155152" custRadScaleInc="114897">
        <dgm:presLayoutVars>
          <dgm:bulletEnabled val="1"/>
        </dgm:presLayoutVars>
      </dgm:prSet>
      <dgm:spPr/>
      <dgm:t>
        <a:bodyPr/>
        <a:lstStyle/>
        <a:p>
          <a:endParaRPr lang="tr-TR"/>
        </a:p>
      </dgm:t>
    </dgm:pt>
    <dgm:pt modelId="{39D8AB89-7EBF-4BBC-AEB3-C4962613957A}" type="pres">
      <dgm:prSet presAssocID="{82461A56-9866-4442-A023-9ED80246060B}" presName="nodeFollowingNodes" presStyleLbl="node1" presStyleIdx="5" presStyleCnt="7" custRadScaleRad="159263" custRadScaleInc="68679">
        <dgm:presLayoutVars>
          <dgm:bulletEnabled val="1"/>
        </dgm:presLayoutVars>
      </dgm:prSet>
      <dgm:spPr/>
      <dgm:t>
        <a:bodyPr/>
        <a:lstStyle/>
        <a:p>
          <a:endParaRPr lang="tr-TR"/>
        </a:p>
      </dgm:t>
    </dgm:pt>
    <dgm:pt modelId="{5CFAC343-DACB-4F3A-9C15-19A5814B2B3B}" type="pres">
      <dgm:prSet presAssocID="{DDA09B88-CFBE-464D-AB1F-74C866C87147}" presName="nodeFollowingNodes" presStyleLbl="node1" presStyleIdx="6" presStyleCnt="7" custRadScaleRad="61240" custRadScaleInc="-66695">
        <dgm:presLayoutVars>
          <dgm:bulletEnabled val="1"/>
        </dgm:presLayoutVars>
      </dgm:prSet>
      <dgm:spPr/>
      <dgm:t>
        <a:bodyPr/>
        <a:lstStyle/>
        <a:p>
          <a:endParaRPr lang="tr-TR"/>
        </a:p>
      </dgm:t>
    </dgm:pt>
  </dgm:ptLst>
  <dgm:cxnLst>
    <dgm:cxn modelId="{76AFA51B-9EB6-4741-8DB1-58D2C38387C1}" srcId="{34B21FEE-0384-4C16-9D3A-5CF86740D583}" destId="{E72100E9-6A0B-48DA-BE30-C9631C6D2023}" srcOrd="4" destOrd="0" parTransId="{5FB7E0F1-1762-4A3C-AA98-0B875D5F4922}" sibTransId="{6D62279F-DADE-48CE-BFCF-9741EA3E65AD}"/>
    <dgm:cxn modelId="{6B32F4A8-0748-414C-B851-88DE32AAA4B4}" type="presOf" srcId="{015B7D0F-0A30-4FED-BEA0-54700FB041A3}" destId="{DFED0B7B-3A58-42BE-A68B-E07B6BF7FAA5}" srcOrd="0" destOrd="0" presId="urn:microsoft.com/office/officeart/2005/8/layout/cycle3"/>
    <dgm:cxn modelId="{ACBE1EDF-31B2-419A-8E3E-F3F6785F97F5}" srcId="{34B21FEE-0384-4C16-9D3A-5CF86740D583}" destId="{1FAEB648-F904-4716-80C8-D068618CB78A}" srcOrd="3" destOrd="0" parTransId="{1C9F6838-B3FF-4287-8659-DFBB15AA331F}" sibTransId="{0A494A8E-4AEE-4BC9-B1F7-315F3685215D}"/>
    <dgm:cxn modelId="{DC48CE8F-2B41-4AF3-B65F-47F1E5C37152}" srcId="{34B21FEE-0384-4C16-9D3A-5CF86740D583}" destId="{26255619-777E-4103-960F-604764F7B602}" srcOrd="2" destOrd="0" parTransId="{D9DFE894-2BC4-40CC-8621-A836844ECA9B}" sibTransId="{7BF5C8B0-1212-4787-B264-4D2CD4C87C8F}"/>
    <dgm:cxn modelId="{94A1C3DD-693D-4F8A-97B3-6BE99244BC23}" type="presOf" srcId="{847DE829-EB7E-4B8D-BB32-833F280E9070}" destId="{1703D263-50AA-4C37-80B9-BE3156518AEF}" srcOrd="0" destOrd="0" presId="urn:microsoft.com/office/officeart/2005/8/layout/cycle3"/>
    <dgm:cxn modelId="{857236DF-F1DB-4C54-A8FD-729AA66773CF}" type="presOf" srcId="{DDA09B88-CFBE-464D-AB1F-74C866C87147}" destId="{5CFAC343-DACB-4F3A-9C15-19A5814B2B3B}" srcOrd="0" destOrd="0" presId="urn:microsoft.com/office/officeart/2005/8/layout/cycle3"/>
    <dgm:cxn modelId="{58A1CD97-8F67-4EEF-84C9-87BCD77ED1AA}" type="presOf" srcId="{34B21FEE-0384-4C16-9D3A-5CF86740D583}" destId="{B2228C92-E7F7-4C8D-BCC9-0C3333632B81}" srcOrd="0" destOrd="0" presId="urn:microsoft.com/office/officeart/2005/8/layout/cycle3"/>
    <dgm:cxn modelId="{3112B513-849F-4741-8626-C93C9F1463BD}" type="presOf" srcId="{26255619-777E-4103-960F-604764F7B602}" destId="{7CE9BAED-084C-49CD-9D15-5C6740D9260E}" srcOrd="0" destOrd="0" presId="urn:microsoft.com/office/officeart/2005/8/layout/cycle3"/>
    <dgm:cxn modelId="{30C25365-7305-40D7-8D56-F43BF344B556}" srcId="{34B21FEE-0384-4C16-9D3A-5CF86740D583}" destId="{821D7A8F-BF7B-4513-86F4-8295697F8995}" srcOrd="0" destOrd="0" parTransId="{A09A9137-0A36-4B49-B818-D233074B4E6E}" sibTransId="{015B7D0F-0A30-4FED-BEA0-54700FB041A3}"/>
    <dgm:cxn modelId="{C5C7A640-0CDC-4893-96B7-7054F037EC0A}" srcId="{34B21FEE-0384-4C16-9D3A-5CF86740D583}" destId="{847DE829-EB7E-4B8D-BB32-833F280E9070}" srcOrd="1" destOrd="0" parTransId="{9EBDFE18-F568-48F0-A3D7-436EB64F49B1}" sibTransId="{2DF4DBAD-12E2-4C6B-8841-28889A3A42EB}"/>
    <dgm:cxn modelId="{0C3C2400-FAEB-4DFA-BA79-ED81F5955AC7}" srcId="{34B21FEE-0384-4C16-9D3A-5CF86740D583}" destId="{DDA09B88-CFBE-464D-AB1F-74C866C87147}" srcOrd="6" destOrd="0" parTransId="{5ED841B9-7816-44F0-9D2C-A46B583BED0C}" sibTransId="{5E2E406E-A560-470D-8CDF-E84E9BB5CC5F}"/>
    <dgm:cxn modelId="{9324B966-368B-4D3C-BE89-D97B165A95E7}" type="presOf" srcId="{E72100E9-6A0B-48DA-BE30-C9631C6D2023}" destId="{4A4A21CD-BCBF-4F6A-A41F-66F8D09A3166}" srcOrd="0" destOrd="0" presId="urn:microsoft.com/office/officeart/2005/8/layout/cycle3"/>
    <dgm:cxn modelId="{F649679B-3522-4806-9548-2F7845E9D50F}" type="presOf" srcId="{82461A56-9866-4442-A023-9ED80246060B}" destId="{39D8AB89-7EBF-4BBC-AEB3-C4962613957A}" srcOrd="0" destOrd="0" presId="urn:microsoft.com/office/officeart/2005/8/layout/cycle3"/>
    <dgm:cxn modelId="{1E3DAF7F-C4E2-44C5-A25B-1956E76CCFA5}" srcId="{34B21FEE-0384-4C16-9D3A-5CF86740D583}" destId="{82461A56-9866-4442-A023-9ED80246060B}" srcOrd="5" destOrd="0" parTransId="{5214F4E9-1C11-4F82-B1E1-30AD6DBEB90B}" sibTransId="{A9023A5A-B0D8-4BD7-9E7B-6197C085CE0B}"/>
    <dgm:cxn modelId="{4B2BBB45-9F17-4842-BED1-E468433A2B77}" type="presOf" srcId="{821D7A8F-BF7B-4513-86F4-8295697F8995}" destId="{FE680A6E-E0A2-4A95-B7D0-39545732A7A3}" srcOrd="0" destOrd="0" presId="urn:microsoft.com/office/officeart/2005/8/layout/cycle3"/>
    <dgm:cxn modelId="{175C8BB3-0367-4C18-9338-301BF4E10632}" type="presOf" srcId="{1FAEB648-F904-4716-80C8-D068618CB78A}" destId="{09AF295C-D64C-451D-9EAF-1781F6BC4592}" srcOrd="0" destOrd="0" presId="urn:microsoft.com/office/officeart/2005/8/layout/cycle3"/>
    <dgm:cxn modelId="{C3FF7879-E1AF-4BCE-962B-A05BCCDA7217}" type="presParOf" srcId="{B2228C92-E7F7-4C8D-BCC9-0C3333632B81}" destId="{DB739D4B-969D-4A6D-A570-68DA9327F58B}" srcOrd="0" destOrd="0" presId="urn:microsoft.com/office/officeart/2005/8/layout/cycle3"/>
    <dgm:cxn modelId="{BAA1EAAC-B8DE-431F-8A8B-32BE43C1C37C}" type="presParOf" srcId="{DB739D4B-969D-4A6D-A570-68DA9327F58B}" destId="{FE680A6E-E0A2-4A95-B7D0-39545732A7A3}" srcOrd="0" destOrd="0" presId="urn:microsoft.com/office/officeart/2005/8/layout/cycle3"/>
    <dgm:cxn modelId="{88775F34-7E54-4DE7-9A7F-1745E2D2AA47}" type="presParOf" srcId="{DB739D4B-969D-4A6D-A570-68DA9327F58B}" destId="{DFED0B7B-3A58-42BE-A68B-E07B6BF7FAA5}" srcOrd="1" destOrd="0" presId="urn:microsoft.com/office/officeart/2005/8/layout/cycle3"/>
    <dgm:cxn modelId="{FEAE41C9-70D2-4B47-A23F-9040E51648B8}" type="presParOf" srcId="{DB739D4B-969D-4A6D-A570-68DA9327F58B}" destId="{1703D263-50AA-4C37-80B9-BE3156518AEF}" srcOrd="2" destOrd="0" presId="urn:microsoft.com/office/officeart/2005/8/layout/cycle3"/>
    <dgm:cxn modelId="{11D39081-8CE6-44C8-9922-2CDFE88EBF45}" type="presParOf" srcId="{DB739D4B-969D-4A6D-A570-68DA9327F58B}" destId="{7CE9BAED-084C-49CD-9D15-5C6740D9260E}" srcOrd="3" destOrd="0" presId="urn:microsoft.com/office/officeart/2005/8/layout/cycle3"/>
    <dgm:cxn modelId="{A069703A-9D22-4EF0-8067-2B5B43E1A460}" type="presParOf" srcId="{DB739D4B-969D-4A6D-A570-68DA9327F58B}" destId="{09AF295C-D64C-451D-9EAF-1781F6BC4592}" srcOrd="4" destOrd="0" presId="urn:microsoft.com/office/officeart/2005/8/layout/cycle3"/>
    <dgm:cxn modelId="{184BAB22-C974-4E2C-9AD6-29FDB1C3F8BB}" type="presParOf" srcId="{DB739D4B-969D-4A6D-A570-68DA9327F58B}" destId="{4A4A21CD-BCBF-4F6A-A41F-66F8D09A3166}" srcOrd="5" destOrd="0" presId="urn:microsoft.com/office/officeart/2005/8/layout/cycle3"/>
    <dgm:cxn modelId="{978A619E-F06E-40D5-A9CA-5BFDC1BC25CB}" type="presParOf" srcId="{DB739D4B-969D-4A6D-A570-68DA9327F58B}" destId="{39D8AB89-7EBF-4BBC-AEB3-C4962613957A}" srcOrd="6" destOrd="0" presId="urn:microsoft.com/office/officeart/2005/8/layout/cycle3"/>
    <dgm:cxn modelId="{B21D3D1E-8185-42BB-9F96-F3A106435C11}" type="presParOf" srcId="{DB739D4B-969D-4A6D-A570-68DA9327F58B}" destId="{5CFAC343-DACB-4F3A-9C15-19A5814B2B3B}"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549F1E2-9D78-48C5-B87A-2A4F279824BB}" type="datetimeFigureOut">
              <a:rPr lang="tr-TR"/>
              <a:pPr>
                <a:defRPr/>
              </a:pPr>
              <a:t>05.10.2015</a:t>
            </a:fld>
            <a:endParaRPr lang="tr-TR"/>
          </a:p>
        </p:txBody>
      </p:sp>
      <p:sp>
        <p:nvSpPr>
          <p:cNvPr id="4" name="3 Slayt Görüntüsü Yer Tutucusu"/>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29CD124-AA4F-43CB-BF42-C9C5924A8045}" type="slidenum">
              <a:rPr lang="tr-TR"/>
              <a:pPr>
                <a:defRPr/>
              </a:pPr>
              <a:t>‹#›</a:t>
            </a:fld>
            <a:endParaRPr lang="tr-TR"/>
          </a:p>
        </p:txBody>
      </p:sp>
    </p:spTree>
    <p:extLst>
      <p:ext uri="{BB962C8B-B14F-4D97-AF65-F5344CB8AC3E}">
        <p14:creationId xmlns:p14="http://schemas.microsoft.com/office/powerpoint/2010/main" val="14618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94212" name="3 Slayt Numarası Yer Tutucusu"/>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1EB21B-2883-44E7-BBA9-A9A4435C39B4}" type="slidenum">
              <a:rPr lang="tr-TR" altLang="tr-TR" smtClean="0"/>
              <a:pPr fontAlgn="base">
                <a:spcBef>
                  <a:spcPct val="0"/>
                </a:spcBef>
                <a:spcAft>
                  <a:spcPct val="0"/>
                </a:spcAft>
                <a:defRPr/>
              </a:pPr>
              <a:t>1</a:t>
            </a:fld>
            <a:endParaRPr lang="tr-TR" altLang="tr-TR" smtClean="0"/>
          </a:p>
        </p:txBody>
      </p:sp>
    </p:spTree>
    <p:extLst>
      <p:ext uri="{BB962C8B-B14F-4D97-AF65-F5344CB8AC3E}">
        <p14:creationId xmlns:p14="http://schemas.microsoft.com/office/powerpoint/2010/main" val="3203684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2E0FF279-2594-4B08-8E19-910E99BDCD6E}" type="datetime1">
              <a:rPr lang="tr-TR"/>
              <a:pPr>
                <a:defRPr/>
              </a:pPr>
              <a:t>05.10.2015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5556AFA-FA0A-4666-A371-FE6F6317A7D9}" type="slidenum">
              <a:rPr lang="tr-TR"/>
              <a:pPr>
                <a:defRPr/>
              </a:pPr>
              <a:t>‹#›</a:t>
            </a:fld>
            <a:endParaRPr lang="tr-TR"/>
          </a:p>
        </p:txBody>
      </p:sp>
    </p:spTree>
    <p:extLst>
      <p:ext uri="{BB962C8B-B14F-4D97-AF65-F5344CB8AC3E}">
        <p14:creationId xmlns:p14="http://schemas.microsoft.com/office/powerpoint/2010/main" val="1719029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BC4C0BBB-670B-4D30-8C99-45BB8BD6DCA7}" type="datetime1">
              <a:rPr lang="tr-TR"/>
              <a:pPr>
                <a:defRPr/>
              </a:pPr>
              <a:t>05.10.2015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5BDC4D9-0DF7-4CBB-BEA7-C70938FE94A4}" type="slidenum">
              <a:rPr lang="tr-TR"/>
              <a:pPr>
                <a:defRPr/>
              </a:pPr>
              <a:t>‹#›</a:t>
            </a:fld>
            <a:endParaRPr lang="tr-TR"/>
          </a:p>
        </p:txBody>
      </p:sp>
    </p:spTree>
    <p:extLst>
      <p:ext uri="{BB962C8B-B14F-4D97-AF65-F5344CB8AC3E}">
        <p14:creationId xmlns:p14="http://schemas.microsoft.com/office/powerpoint/2010/main" val="3912676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D179A0B7-2BBA-43EE-8651-F73741B505F9}" type="datetime1">
              <a:rPr lang="tr-TR"/>
              <a:pPr>
                <a:defRPr/>
              </a:pPr>
              <a:t>05.10.2015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6CCCAE6-3AFE-4911-8BE9-47304BF9C011}" type="slidenum">
              <a:rPr lang="tr-TR"/>
              <a:pPr>
                <a:defRPr/>
              </a:pPr>
              <a:t>‹#›</a:t>
            </a:fld>
            <a:endParaRPr lang="tr-TR"/>
          </a:p>
        </p:txBody>
      </p:sp>
    </p:spTree>
    <p:extLst>
      <p:ext uri="{BB962C8B-B14F-4D97-AF65-F5344CB8AC3E}">
        <p14:creationId xmlns:p14="http://schemas.microsoft.com/office/powerpoint/2010/main" val="1866646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A2A2AAE-FD69-4C78-AA55-545F7468C589}" type="datetime1">
              <a:rPr lang="tr-TR"/>
              <a:pPr>
                <a:defRPr/>
              </a:pPr>
              <a:t>05.10.2015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DBFF84B-A370-425B-AC45-EC181CF918AA}" type="slidenum">
              <a:rPr lang="tr-TR"/>
              <a:pPr>
                <a:defRPr/>
              </a:pPr>
              <a:t>‹#›</a:t>
            </a:fld>
            <a:endParaRPr lang="tr-TR"/>
          </a:p>
        </p:txBody>
      </p:sp>
    </p:spTree>
    <p:extLst>
      <p:ext uri="{BB962C8B-B14F-4D97-AF65-F5344CB8AC3E}">
        <p14:creationId xmlns:p14="http://schemas.microsoft.com/office/powerpoint/2010/main" val="935488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3147D49-2EA9-4C21-BA31-CEB81359AD3B}" type="datetime1">
              <a:rPr lang="tr-TR"/>
              <a:pPr>
                <a:defRPr/>
              </a:pPr>
              <a:t>05.10.2015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89ADEF3-C54B-4A83-A84E-94137A4491C5}" type="slidenum">
              <a:rPr lang="tr-TR"/>
              <a:pPr>
                <a:defRPr/>
              </a:pPr>
              <a:t>‹#›</a:t>
            </a:fld>
            <a:endParaRPr lang="tr-TR"/>
          </a:p>
        </p:txBody>
      </p:sp>
    </p:spTree>
    <p:extLst>
      <p:ext uri="{BB962C8B-B14F-4D97-AF65-F5344CB8AC3E}">
        <p14:creationId xmlns:p14="http://schemas.microsoft.com/office/powerpoint/2010/main" val="55649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72D1D7FC-D3FE-42AA-9DE0-C567E15E96EB}" type="datetime1">
              <a:rPr lang="tr-TR"/>
              <a:pPr>
                <a:defRPr/>
              </a:pPr>
              <a:t>05.10.2015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4E00692-0E2B-403A-B2A4-CA1C4584F835}" type="slidenum">
              <a:rPr lang="tr-TR"/>
              <a:pPr>
                <a:defRPr/>
              </a:pPr>
              <a:t>‹#›</a:t>
            </a:fld>
            <a:endParaRPr lang="tr-TR"/>
          </a:p>
        </p:txBody>
      </p:sp>
    </p:spTree>
    <p:extLst>
      <p:ext uri="{BB962C8B-B14F-4D97-AF65-F5344CB8AC3E}">
        <p14:creationId xmlns:p14="http://schemas.microsoft.com/office/powerpoint/2010/main" val="21194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FE77C80F-D122-43A6-9407-44FE57D0C9D1}" type="datetime1">
              <a:rPr lang="tr-TR"/>
              <a:pPr>
                <a:defRPr/>
              </a:pPr>
              <a:t>05.10.2015</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62D2CE1A-1A2E-43F1-BAEE-FF5FFE7ACDBF}" type="slidenum">
              <a:rPr lang="tr-TR"/>
              <a:pPr>
                <a:defRPr/>
              </a:pPr>
              <a:t>‹#›</a:t>
            </a:fld>
            <a:endParaRPr lang="tr-TR"/>
          </a:p>
        </p:txBody>
      </p:sp>
    </p:spTree>
    <p:extLst>
      <p:ext uri="{BB962C8B-B14F-4D97-AF65-F5344CB8AC3E}">
        <p14:creationId xmlns:p14="http://schemas.microsoft.com/office/powerpoint/2010/main" val="147029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F5C100AF-D919-4E15-B05B-ABFBDBD944BC}" type="datetime1">
              <a:rPr lang="tr-TR"/>
              <a:pPr>
                <a:defRPr/>
              </a:pPr>
              <a:t>05.10.2015</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45887DFE-B133-4C2B-940F-E746FE1A1C47}" type="slidenum">
              <a:rPr lang="tr-TR"/>
              <a:pPr>
                <a:defRPr/>
              </a:pPr>
              <a:t>‹#›</a:t>
            </a:fld>
            <a:endParaRPr lang="tr-TR"/>
          </a:p>
        </p:txBody>
      </p:sp>
    </p:spTree>
    <p:extLst>
      <p:ext uri="{BB962C8B-B14F-4D97-AF65-F5344CB8AC3E}">
        <p14:creationId xmlns:p14="http://schemas.microsoft.com/office/powerpoint/2010/main" val="2307863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2A708C97-96B6-4D84-A066-1D372EA9226A}" type="datetime1">
              <a:rPr lang="tr-TR"/>
              <a:pPr>
                <a:defRPr/>
              </a:pPr>
              <a:t>05.10.2015</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9DF83D0E-978C-4857-8DB7-602488D7DA93}" type="slidenum">
              <a:rPr lang="tr-TR"/>
              <a:pPr>
                <a:defRPr/>
              </a:pPr>
              <a:t>‹#›</a:t>
            </a:fld>
            <a:endParaRPr lang="tr-TR"/>
          </a:p>
        </p:txBody>
      </p:sp>
    </p:spTree>
    <p:extLst>
      <p:ext uri="{BB962C8B-B14F-4D97-AF65-F5344CB8AC3E}">
        <p14:creationId xmlns:p14="http://schemas.microsoft.com/office/powerpoint/2010/main" val="1076047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45A11657-2D63-4126-AECA-1E268054632E}" type="datetime1">
              <a:rPr lang="tr-TR"/>
              <a:pPr>
                <a:defRPr/>
              </a:pPr>
              <a:t>05.10.2015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30617333-4F1A-429B-88C4-F0B5115DD4C8}" type="slidenum">
              <a:rPr lang="tr-TR"/>
              <a:pPr>
                <a:defRPr/>
              </a:pPr>
              <a:t>‹#›</a:t>
            </a:fld>
            <a:endParaRPr lang="tr-TR"/>
          </a:p>
        </p:txBody>
      </p:sp>
    </p:spTree>
    <p:extLst>
      <p:ext uri="{BB962C8B-B14F-4D97-AF65-F5344CB8AC3E}">
        <p14:creationId xmlns:p14="http://schemas.microsoft.com/office/powerpoint/2010/main" val="2346480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0A64AEB5-B250-4841-B27C-B7FA567235B6}" type="datetime1">
              <a:rPr lang="tr-TR"/>
              <a:pPr>
                <a:defRPr/>
              </a:pPr>
              <a:t>05.10.2015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7BA3993-9203-489E-BC57-4488EE2BD08D}" type="slidenum">
              <a:rPr lang="tr-TR"/>
              <a:pPr>
                <a:defRPr/>
              </a:pPr>
              <a:t>‹#›</a:t>
            </a:fld>
            <a:endParaRPr lang="tr-TR"/>
          </a:p>
        </p:txBody>
      </p:sp>
    </p:spTree>
    <p:extLst>
      <p:ext uri="{BB962C8B-B14F-4D97-AF65-F5344CB8AC3E}">
        <p14:creationId xmlns:p14="http://schemas.microsoft.com/office/powerpoint/2010/main" val="2831551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013488B-75FB-4853-88ED-2011C7F0CF7E}" type="datetime1">
              <a:rPr lang="tr-TR"/>
              <a:pPr>
                <a:defRPr/>
              </a:pPr>
              <a:t>05.10.2015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41226C2-2475-41BF-A946-E75B3176E017}"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586135" y="0"/>
            <a:ext cx="5990743" cy="954107"/>
          </a:xfrm>
          <a:prstGeom prst="rect">
            <a:avLst/>
          </a:prstGeom>
          <a:noFill/>
        </p:spPr>
        <p:txBody>
          <a:bodyPr wrap="none">
            <a:spAutoFit/>
            <a:scene3d>
              <a:camera prst="orthographicFront">
                <a:rot lat="19800000" lon="0" rev="0"/>
              </a:camera>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2800" b="1" kern="0" dirty="0">
                <a:ln w="11430"/>
                <a:solidFill>
                  <a:srgbClr val="0000FF"/>
                </a:solidFill>
                <a:latin typeface="Arial"/>
                <a:cs typeface="+mn-cs"/>
              </a:rPr>
              <a:t>T.C.</a:t>
            </a:r>
          </a:p>
          <a:p>
            <a:pPr algn="ctr" fontAlgn="auto">
              <a:spcBef>
                <a:spcPts val="0"/>
              </a:spcBef>
              <a:spcAft>
                <a:spcPts val="0"/>
              </a:spcAft>
              <a:defRPr/>
            </a:pPr>
            <a:r>
              <a:rPr lang="tr-TR" sz="2800" b="1" kern="0" dirty="0">
                <a:ln w="11430"/>
                <a:solidFill>
                  <a:srgbClr val="0000FF"/>
                </a:solidFill>
                <a:latin typeface="Arial"/>
                <a:cs typeface="+mn-cs"/>
              </a:rPr>
              <a:t>ORMAN ve SU İŞLERİ BAKANLIĞI</a:t>
            </a:r>
          </a:p>
        </p:txBody>
      </p:sp>
      <p:sp>
        <p:nvSpPr>
          <p:cNvPr id="4" name="3 Dikdörtgen"/>
          <p:cNvSpPr/>
          <p:nvPr/>
        </p:nvSpPr>
        <p:spPr>
          <a:xfrm>
            <a:off x="331366" y="1628800"/>
            <a:ext cx="8712968" cy="954107"/>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2800" b="1" dirty="0" smtClean="0">
                <a:solidFill>
                  <a:srgbClr val="FF0000"/>
                </a:solidFill>
              </a:rPr>
              <a:t>SU YÖNETİMİNDE SU VERİMLİLİĞİ VE EKONOMİK ANALİZLER</a:t>
            </a:r>
            <a:endParaRPr lang="tr-TR" sz="2800" b="1" kern="0" spc="50" dirty="0">
              <a:ln w="11430"/>
              <a:solidFill>
                <a:srgbClr val="FF0000"/>
              </a:solidFill>
            </a:endParaRPr>
          </a:p>
        </p:txBody>
      </p:sp>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70" y="6165304"/>
            <a:ext cx="4045074" cy="692696"/>
          </a:xfrm>
          <a:prstGeom prst="rect">
            <a:avLst/>
          </a:prstGeom>
          <a:noFill/>
          <a:ln>
            <a:noFill/>
          </a:ln>
        </p:spPr>
      </p:pic>
      <p:pic>
        <p:nvPicPr>
          <p:cNvPr id="8" name="Picture 2" descr="C:\Users\b.ekinci\Desktop\su_yon_logo_trans_zem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6919" y="2780928"/>
            <a:ext cx="2170162" cy="21167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1"/>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91837F-7BAB-477E-8481-FBC274534E0D}" type="slidenum">
              <a:rPr lang="tr-TR" altLang="tr-TR" smtClean="0">
                <a:solidFill>
                  <a:srgbClr val="898989"/>
                </a:solidFill>
              </a:rPr>
              <a:pPr fontAlgn="base">
                <a:spcBef>
                  <a:spcPct val="0"/>
                </a:spcBef>
                <a:spcAft>
                  <a:spcPct val="0"/>
                </a:spcAft>
                <a:defRPr/>
              </a:pPr>
              <a:t>10</a:t>
            </a:fld>
            <a:endParaRPr lang="tr-TR" altLang="tr-TR" smtClean="0">
              <a:solidFill>
                <a:srgbClr val="898989"/>
              </a:solidFill>
            </a:endParaRPr>
          </a:p>
        </p:txBody>
      </p:sp>
      <p:sp>
        <p:nvSpPr>
          <p:cNvPr id="5"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VERİMLİLİĞİ</a:t>
            </a:r>
            <a:endParaRPr lang="tr-TR" sz="2700" dirty="0" smtClean="0">
              <a:ea typeface="+mn-ea"/>
            </a:endParaRPr>
          </a:p>
        </p:txBody>
      </p:sp>
      <p:sp>
        <p:nvSpPr>
          <p:cNvPr id="6" name="Slide Number Placeholder 1"/>
          <p:cNvSpPr txBox="1">
            <a:spLocks noGrp="1"/>
          </p:cNvSpPr>
          <p:nvPr/>
        </p:nvSpPr>
        <p:spPr>
          <a:xfrm>
            <a:off x="8229600" y="6477000"/>
            <a:ext cx="762000" cy="244475"/>
          </a:xfrm>
          <a:prstGeom prst="rect">
            <a:avLst/>
          </a:prstGeom>
          <a:noFill/>
        </p:spPr>
        <p:txBody>
          <a:bodyPr/>
          <a:lstStyle/>
          <a:p>
            <a:pPr algn="r">
              <a:defRPr/>
            </a:pPr>
            <a:fld id="{1584D12C-A815-4CBE-A941-C8984D1F73F3}" type="slidenum">
              <a:rPr lang="en-US" sz="1200">
                <a:solidFill>
                  <a:schemeClr val="accent1">
                    <a:shade val="75000"/>
                  </a:schemeClr>
                </a:solidFill>
              </a:rPr>
              <a:pPr algn="r">
                <a:defRPr/>
              </a:pPr>
              <a:t>10</a:t>
            </a:fld>
            <a:endParaRPr lang="en-US" sz="1200">
              <a:solidFill>
                <a:schemeClr val="accent1">
                  <a:shade val="75000"/>
                </a:schemeClr>
              </a:solidFill>
            </a:endParaRPr>
          </a:p>
        </p:txBody>
      </p:sp>
      <p:sp>
        <p:nvSpPr>
          <p:cNvPr id="7" name="5 Metin kutusu"/>
          <p:cNvSpPr txBox="1"/>
          <p:nvPr/>
        </p:nvSpPr>
        <p:spPr>
          <a:xfrm>
            <a:off x="466849" y="1700808"/>
            <a:ext cx="8209607" cy="2308324"/>
          </a:xfrm>
          <a:prstGeom prst="rect">
            <a:avLst/>
          </a:prstGeom>
          <a:noFill/>
        </p:spPr>
        <p:txBody>
          <a:bodyPr wrap="square">
            <a:spAutoFit/>
          </a:bodyPr>
          <a:lstStyle/>
          <a:p>
            <a:pPr marL="266700" indent="-266700" algn="just" fontAlgn="auto">
              <a:spcBef>
                <a:spcPts val="0"/>
              </a:spcBef>
              <a:spcAft>
                <a:spcPts val="0"/>
              </a:spcAft>
              <a:defRPr/>
            </a:pPr>
            <a:endParaRPr lang="tr-TR" sz="1600" b="1" dirty="0" smtClean="0">
              <a:solidFill>
                <a:srgbClr val="0000FF"/>
              </a:solidFill>
              <a:latin typeface="Arial" pitchFamily="34" charset="0"/>
              <a:cs typeface="Arial" pitchFamily="34" charset="0"/>
            </a:endParaRPr>
          </a:p>
          <a:p>
            <a:pPr marL="285750" indent="-285750" algn="just">
              <a:buClr>
                <a:srgbClr val="0000FF"/>
              </a:buClr>
              <a:buFont typeface="Arial" panose="020B0604020202020204" pitchFamily="34" charset="0"/>
              <a:buChar char="•"/>
              <a:defRPr/>
            </a:pPr>
            <a:r>
              <a:rPr lang="tr-TR" sz="1600" b="1" dirty="0" smtClean="0"/>
              <a:t> </a:t>
            </a:r>
            <a:r>
              <a:rPr lang="tr-TR" sz="1600" b="1" dirty="0" smtClean="0">
                <a:solidFill>
                  <a:srgbClr val="0000FF"/>
                </a:solidFill>
                <a:latin typeface="Arial" pitchFamily="34" charset="0"/>
                <a:cs typeface="Arial" pitchFamily="34" charset="0"/>
              </a:rPr>
              <a:t>09-10 Haziran 2014 tarihlerinde Ankara’da </a:t>
            </a:r>
            <a:r>
              <a:rPr lang="tr-TR" sz="1600" b="1" dirty="0" smtClean="0">
                <a:solidFill>
                  <a:srgbClr val="FF0000"/>
                </a:solidFill>
                <a:latin typeface="Arial" pitchFamily="34" charset="0"/>
                <a:cs typeface="Arial" pitchFamily="34" charset="0"/>
              </a:rPr>
              <a:t>Tarımsal  Su Kayıplarının Kontrolü </a:t>
            </a:r>
            <a:r>
              <a:rPr lang="tr-TR" sz="1600" b="1" dirty="0" err="1" smtClean="0">
                <a:solidFill>
                  <a:srgbClr val="FF0000"/>
                </a:solidFill>
                <a:latin typeface="Arial" pitchFamily="34" charset="0"/>
                <a:cs typeface="Arial" pitchFamily="34" charset="0"/>
              </a:rPr>
              <a:t>Çalıştayı</a:t>
            </a:r>
            <a:r>
              <a:rPr lang="tr-TR" sz="1600" b="1" dirty="0" smtClean="0">
                <a:solidFill>
                  <a:srgbClr val="0000FF"/>
                </a:solidFill>
                <a:latin typeface="Arial" pitchFamily="34" charset="0"/>
                <a:cs typeface="Arial" pitchFamily="34" charset="0"/>
              </a:rPr>
              <a:t> yapılmıştır.</a:t>
            </a:r>
          </a:p>
          <a:p>
            <a:pPr algn="just">
              <a:buClr>
                <a:srgbClr val="0000FF"/>
              </a:buClr>
              <a:defRPr/>
            </a:pPr>
            <a:r>
              <a:rPr lang="tr-TR" sz="1600" b="1" dirty="0" smtClean="0">
                <a:solidFill>
                  <a:srgbClr val="0000FF"/>
                </a:solidFill>
                <a:latin typeface="Arial" pitchFamily="34" charset="0"/>
                <a:cs typeface="Arial" pitchFamily="34" charset="0"/>
              </a:rPr>
              <a:t> </a:t>
            </a:r>
          </a:p>
          <a:p>
            <a:pPr marL="285750" indent="-285750" algn="just" fontAlgn="auto">
              <a:spcBef>
                <a:spcPts val="0"/>
              </a:spcBef>
              <a:spcAft>
                <a:spcPts val="0"/>
              </a:spcAft>
              <a:buFont typeface="Arial" panose="020B0604020202020204" pitchFamily="34" charset="0"/>
              <a:buChar char="•"/>
              <a:defRPr/>
            </a:pPr>
            <a:r>
              <a:rPr lang="tr-TR" sz="1600" b="1" dirty="0" smtClean="0">
                <a:solidFill>
                  <a:srgbClr val="0000FF"/>
                </a:solidFill>
                <a:latin typeface="Arial" pitchFamily="34" charset="0"/>
                <a:cs typeface="Arial" pitchFamily="34" charset="0"/>
              </a:rPr>
              <a:t>Genel Müdürlüğümüz, DSİ ve Gıda, Tarım ve Hayvancılık Bakanlığı’ndan ilgili uzman personellerden oluşan bir çalışma grubu oluşturulmuş, </a:t>
            </a:r>
            <a:r>
              <a:rPr lang="tr-TR" sz="1600" b="1" dirty="0" smtClean="0">
                <a:solidFill>
                  <a:srgbClr val="0000FF"/>
                </a:solidFill>
              </a:rPr>
              <a:t>14 </a:t>
            </a:r>
            <a:r>
              <a:rPr lang="tr-TR" sz="1600" b="1" dirty="0">
                <a:solidFill>
                  <a:srgbClr val="0000FF"/>
                </a:solidFill>
              </a:rPr>
              <a:t>adet toplantı yapılmış ve </a:t>
            </a:r>
            <a:r>
              <a:rPr lang="tr-TR" sz="1600" b="1" dirty="0" smtClean="0">
                <a:solidFill>
                  <a:srgbClr val="0000FF"/>
                </a:solidFill>
              </a:rPr>
              <a:t>bu </a:t>
            </a:r>
            <a:r>
              <a:rPr lang="tr-TR" sz="1600" b="1" dirty="0" err="1">
                <a:solidFill>
                  <a:srgbClr val="0000FF"/>
                </a:solidFill>
              </a:rPr>
              <a:t>çalıştay</a:t>
            </a:r>
            <a:r>
              <a:rPr lang="tr-TR" sz="1600" b="1" dirty="0">
                <a:solidFill>
                  <a:srgbClr val="0000FF"/>
                </a:solidFill>
              </a:rPr>
              <a:t> ile şekillenen yönetmelik taslağı </a:t>
            </a:r>
            <a:r>
              <a:rPr lang="tr-TR" sz="1600" b="1" dirty="0" smtClean="0">
                <a:solidFill>
                  <a:srgbClr val="0000FF"/>
                </a:solidFill>
              </a:rPr>
              <a:t>üzerinde çalışılarak nihai </a:t>
            </a:r>
            <a:r>
              <a:rPr lang="tr-TR" sz="1600" b="1" dirty="0">
                <a:solidFill>
                  <a:srgbClr val="0000FF"/>
                </a:solidFill>
              </a:rPr>
              <a:t>taslak </a:t>
            </a:r>
            <a:r>
              <a:rPr lang="tr-TR" sz="1600" b="1" dirty="0" smtClean="0">
                <a:solidFill>
                  <a:srgbClr val="0000FF"/>
                </a:solidFill>
              </a:rPr>
              <a:t>oluşturulmuş olup kurum </a:t>
            </a:r>
            <a:r>
              <a:rPr lang="tr-TR" sz="1600" b="1" dirty="0">
                <a:solidFill>
                  <a:srgbClr val="0000FF"/>
                </a:solidFill>
              </a:rPr>
              <a:t>görüşlerine açılacaktır.</a:t>
            </a:r>
          </a:p>
          <a:p>
            <a:pPr marL="285750" indent="-285750" algn="just" fontAlgn="auto">
              <a:spcBef>
                <a:spcPts val="0"/>
              </a:spcBef>
              <a:spcAft>
                <a:spcPts val="0"/>
              </a:spcAft>
              <a:buFont typeface="Arial" panose="020B0604020202020204" pitchFamily="34" charset="0"/>
              <a:buChar char="•"/>
              <a:defRPr/>
            </a:pPr>
            <a:endParaRPr lang="tr-TR" sz="1600" b="1" dirty="0">
              <a:cs typeface="Arial" charset="0"/>
            </a:endParaRPr>
          </a:p>
        </p:txBody>
      </p:sp>
      <p:sp>
        <p:nvSpPr>
          <p:cNvPr id="8" name="6 Metin kutusu"/>
          <p:cNvSpPr txBox="1">
            <a:spLocks noChangeArrowheads="1"/>
          </p:cNvSpPr>
          <p:nvPr/>
        </p:nvSpPr>
        <p:spPr bwMode="auto">
          <a:xfrm>
            <a:off x="0" y="4508500"/>
            <a:ext cx="250825" cy="369888"/>
          </a:xfrm>
          <a:prstGeom prst="rect">
            <a:avLst/>
          </a:prstGeom>
          <a:noFill/>
          <a:ln w="9525">
            <a:noFill/>
            <a:miter lim="800000"/>
            <a:headEnd/>
            <a:tailEnd/>
          </a:ln>
        </p:spPr>
        <p:txBody>
          <a:bodyPr>
            <a:spAutoFit/>
          </a:bodyPr>
          <a:lstStyle/>
          <a:p>
            <a:endParaRPr lang="tr-TR" altLang="tr-TR" sz="2400">
              <a:latin typeface="Calibri" pitchFamily="34" charset="0"/>
              <a:cs typeface="Arial" charset="0"/>
            </a:endParaRPr>
          </a:p>
        </p:txBody>
      </p:sp>
      <p:sp>
        <p:nvSpPr>
          <p:cNvPr id="11" name="5 Metin kutusu"/>
          <p:cNvSpPr txBox="1"/>
          <p:nvPr/>
        </p:nvSpPr>
        <p:spPr>
          <a:xfrm>
            <a:off x="471466" y="1055958"/>
            <a:ext cx="8218175" cy="584775"/>
          </a:xfrm>
          <a:prstGeom prst="rect">
            <a:avLst/>
          </a:prstGeom>
          <a:noFill/>
        </p:spPr>
        <p:txBody>
          <a:bodyPr wrap="square">
            <a:spAutoFit/>
          </a:bodyPr>
          <a:lstStyle/>
          <a:p>
            <a:pPr lvl="0" algn="ctr">
              <a:defRPr/>
            </a:pPr>
            <a:r>
              <a:rPr lang="tr-TR" sz="1600" b="1" dirty="0">
                <a:solidFill>
                  <a:srgbClr val="FF0000"/>
                </a:solidFill>
              </a:rPr>
              <a:t>Sulama Sistemlerinde Su Kullanımının Kontrolü ve Su Kayıplarının Azaltılmasına İlişkin Yönetmelik Taslağı</a:t>
            </a:r>
            <a:endParaRPr lang="tr-TR" altLang="tr-TR" sz="1600" b="1" dirty="0">
              <a:solidFill>
                <a:srgbClr val="FF0000"/>
              </a:solidFill>
              <a:latin typeface="Arial" pitchFamily="34" charset="0"/>
              <a:cs typeface="Arial" pitchFamily="34" charset="0"/>
            </a:endParaRPr>
          </a:p>
        </p:txBody>
      </p:sp>
      <p:pic>
        <p:nvPicPr>
          <p:cNvPr id="12" name="Resim 11" descr="C:\Users\alevkoksal\Desktop\fotoraf 3 (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3" y="4579215"/>
            <a:ext cx="2808312" cy="2047676"/>
          </a:xfrm>
          <a:prstGeom prst="rect">
            <a:avLst/>
          </a:prstGeom>
          <a:noFill/>
          <a:ln>
            <a:noFill/>
          </a:ln>
        </p:spPr>
      </p:pic>
      <p:pic>
        <p:nvPicPr>
          <p:cNvPr id="13" name="Resim 12" descr="C:\Users\alevkoksal\Desktop\fotoraf 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0879" y="4581128"/>
            <a:ext cx="2761481" cy="2033410"/>
          </a:xfrm>
          <a:prstGeom prst="rect">
            <a:avLst/>
          </a:prstGeom>
          <a:noFill/>
          <a:ln>
            <a:noFill/>
          </a:ln>
        </p:spPr>
      </p:pic>
      <p:pic>
        <p:nvPicPr>
          <p:cNvPr id="10" name="Picture 2" descr="C:\Users\b.ekinci\Desktop\su_yon_logo_trans_zem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767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1"/>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91837F-7BAB-477E-8481-FBC274534E0D}" type="slidenum">
              <a:rPr lang="tr-TR" altLang="tr-TR" smtClean="0">
                <a:solidFill>
                  <a:srgbClr val="898989"/>
                </a:solidFill>
              </a:rPr>
              <a:pPr fontAlgn="base">
                <a:spcBef>
                  <a:spcPct val="0"/>
                </a:spcBef>
                <a:spcAft>
                  <a:spcPct val="0"/>
                </a:spcAft>
                <a:defRPr/>
              </a:pPr>
              <a:t>11</a:t>
            </a:fld>
            <a:endParaRPr lang="tr-TR" altLang="tr-TR" smtClean="0">
              <a:solidFill>
                <a:srgbClr val="898989"/>
              </a:solidFill>
            </a:endParaRPr>
          </a:p>
        </p:txBody>
      </p:sp>
      <p:sp>
        <p:nvSpPr>
          <p:cNvPr id="5"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VERİMLİLİĞİ</a:t>
            </a:r>
            <a:endParaRPr lang="tr-TR" sz="2700" dirty="0" smtClean="0">
              <a:ea typeface="+mn-ea"/>
            </a:endParaRPr>
          </a:p>
        </p:txBody>
      </p:sp>
      <p:sp>
        <p:nvSpPr>
          <p:cNvPr id="6" name="Slide Number Placeholder 1"/>
          <p:cNvSpPr txBox="1">
            <a:spLocks noGrp="1"/>
          </p:cNvSpPr>
          <p:nvPr/>
        </p:nvSpPr>
        <p:spPr>
          <a:xfrm>
            <a:off x="8229600" y="6477000"/>
            <a:ext cx="762000" cy="244475"/>
          </a:xfrm>
          <a:prstGeom prst="rect">
            <a:avLst/>
          </a:prstGeom>
          <a:noFill/>
        </p:spPr>
        <p:txBody>
          <a:bodyPr/>
          <a:lstStyle/>
          <a:p>
            <a:pPr algn="r">
              <a:defRPr/>
            </a:pPr>
            <a:fld id="{1584D12C-A815-4CBE-A941-C8984D1F73F3}" type="slidenum">
              <a:rPr lang="en-US" sz="1200">
                <a:solidFill>
                  <a:schemeClr val="accent1">
                    <a:shade val="75000"/>
                  </a:schemeClr>
                </a:solidFill>
              </a:rPr>
              <a:pPr algn="r">
                <a:defRPr/>
              </a:pPr>
              <a:t>11</a:t>
            </a:fld>
            <a:endParaRPr lang="en-US" sz="1200">
              <a:solidFill>
                <a:schemeClr val="accent1">
                  <a:shade val="75000"/>
                </a:schemeClr>
              </a:solidFill>
            </a:endParaRPr>
          </a:p>
        </p:txBody>
      </p:sp>
      <p:sp>
        <p:nvSpPr>
          <p:cNvPr id="8" name="6 Metin kutusu"/>
          <p:cNvSpPr txBox="1">
            <a:spLocks noChangeArrowheads="1"/>
          </p:cNvSpPr>
          <p:nvPr/>
        </p:nvSpPr>
        <p:spPr bwMode="auto">
          <a:xfrm>
            <a:off x="0" y="4508500"/>
            <a:ext cx="250825" cy="369888"/>
          </a:xfrm>
          <a:prstGeom prst="rect">
            <a:avLst/>
          </a:prstGeom>
          <a:noFill/>
          <a:ln w="9525">
            <a:noFill/>
            <a:miter lim="800000"/>
            <a:headEnd/>
            <a:tailEnd/>
          </a:ln>
        </p:spPr>
        <p:txBody>
          <a:bodyPr>
            <a:spAutoFit/>
          </a:bodyPr>
          <a:lstStyle/>
          <a:p>
            <a:endParaRPr lang="tr-TR" altLang="tr-TR" sz="2400">
              <a:latin typeface="Calibri" pitchFamily="34" charset="0"/>
              <a:cs typeface="Arial" charset="0"/>
            </a:endParaRPr>
          </a:p>
        </p:txBody>
      </p:sp>
      <p:sp>
        <p:nvSpPr>
          <p:cNvPr id="2" name="Dikdörtgen 1"/>
          <p:cNvSpPr/>
          <p:nvPr/>
        </p:nvSpPr>
        <p:spPr>
          <a:xfrm>
            <a:off x="683568" y="1124744"/>
            <a:ext cx="8191004" cy="369332"/>
          </a:xfrm>
          <a:prstGeom prst="rect">
            <a:avLst/>
          </a:prstGeom>
        </p:spPr>
        <p:txBody>
          <a:bodyPr wrap="square">
            <a:spAutoFit/>
          </a:bodyPr>
          <a:lstStyle/>
          <a:p>
            <a:r>
              <a:rPr lang="tr-TR" b="1" dirty="0">
                <a:solidFill>
                  <a:srgbClr val="FF0000"/>
                </a:solidFill>
              </a:rPr>
              <a:t>Tarımda Su Verimliliği Sağlamak </a:t>
            </a:r>
            <a:r>
              <a:rPr lang="tr-TR" b="1" dirty="0" smtClean="0">
                <a:solidFill>
                  <a:srgbClr val="FF0000"/>
                </a:solidFill>
              </a:rPr>
              <a:t> İçin </a:t>
            </a:r>
            <a:r>
              <a:rPr lang="tr-TR" b="1" dirty="0">
                <a:solidFill>
                  <a:srgbClr val="FF0000"/>
                </a:solidFill>
              </a:rPr>
              <a:t>Uygulanan Sulama Yöntemleri</a:t>
            </a:r>
            <a:endParaRPr lang="tr-TR" dirty="0"/>
          </a:p>
        </p:txBody>
      </p:sp>
      <p:sp>
        <p:nvSpPr>
          <p:cNvPr id="3" name="Dikdörtgen 2"/>
          <p:cNvSpPr/>
          <p:nvPr/>
        </p:nvSpPr>
        <p:spPr>
          <a:xfrm>
            <a:off x="1691680" y="2278483"/>
            <a:ext cx="3775457" cy="369332"/>
          </a:xfrm>
          <a:prstGeom prst="rect">
            <a:avLst/>
          </a:prstGeom>
        </p:spPr>
        <p:txBody>
          <a:bodyPr wrap="none">
            <a:spAutoFit/>
          </a:bodyPr>
          <a:lstStyle/>
          <a:p>
            <a:pPr marL="0" indent="0" algn="ctr">
              <a:buNone/>
            </a:pPr>
            <a:r>
              <a:rPr lang="tr-TR" b="1" dirty="0">
                <a:solidFill>
                  <a:srgbClr val="0000FF"/>
                </a:solidFill>
              </a:rPr>
              <a:t>Yağmurlama sulama (%70 verim)</a:t>
            </a:r>
          </a:p>
        </p:txBody>
      </p:sp>
      <p:pic>
        <p:nvPicPr>
          <p:cNvPr id="14" name="Resim 13"/>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700808"/>
            <a:ext cx="2065370" cy="1714052"/>
          </a:xfrm>
          <a:prstGeom prst="rect">
            <a:avLst/>
          </a:prstGeom>
          <a:noFill/>
          <a:ln>
            <a:noFill/>
          </a:ln>
        </p:spPr>
      </p:pic>
      <p:sp>
        <p:nvSpPr>
          <p:cNvPr id="4" name="Dikdörtgen 3"/>
          <p:cNvSpPr/>
          <p:nvPr/>
        </p:nvSpPr>
        <p:spPr>
          <a:xfrm>
            <a:off x="3128237" y="3954502"/>
            <a:ext cx="3121367" cy="369332"/>
          </a:xfrm>
          <a:prstGeom prst="rect">
            <a:avLst/>
          </a:prstGeom>
        </p:spPr>
        <p:txBody>
          <a:bodyPr wrap="none">
            <a:spAutoFit/>
          </a:bodyPr>
          <a:lstStyle/>
          <a:p>
            <a:pPr marL="0" indent="0" algn="ctr">
              <a:buNone/>
            </a:pPr>
            <a:r>
              <a:rPr lang="tr-TR" b="1" dirty="0">
                <a:solidFill>
                  <a:srgbClr val="0000FF"/>
                </a:solidFill>
              </a:rPr>
              <a:t>Damla Sulama (%90 verim)</a:t>
            </a:r>
            <a:endParaRPr lang="tr-TR" dirty="0">
              <a:solidFill>
                <a:srgbClr val="0000FF"/>
              </a:solidFill>
            </a:endParaRPr>
          </a:p>
        </p:txBody>
      </p:sp>
      <p:pic>
        <p:nvPicPr>
          <p:cNvPr id="15" name="Resim 14"/>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70243"/>
            <a:ext cx="2451219" cy="2416289"/>
          </a:xfrm>
          <a:prstGeom prst="rect">
            <a:avLst/>
          </a:prstGeom>
          <a:noFill/>
          <a:ln>
            <a:noFill/>
          </a:ln>
        </p:spPr>
      </p:pic>
    </p:spTree>
    <p:extLst>
      <p:ext uri="{BB962C8B-B14F-4D97-AF65-F5344CB8AC3E}">
        <p14:creationId xmlns:p14="http://schemas.microsoft.com/office/powerpoint/2010/main" val="1233991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1"/>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91837F-7BAB-477E-8481-FBC274534E0D}" type="slidenum">
              <a:rPr lang="tr-TR" altLang="tr-TR" smtClean="0">
                <a:solidFill>
                  <a:srgbClr val="898989"/>
                </a:solidFill>
              </a:rPr>
              <a:pPr fontAlgn="base">
                <a:spcBef>
                  <a:spcPct val="0"/>
                </a:spcBef>
                <a:spcAft>
                  <a:spcPct val="0"/>
                </a:spcAft>
                <a:defRPr/>
              </a:pPr>
              <a:t>12</a:t>
            </a:fld>
            <a:endParaRPr lang="tr-TR" altLang="tr-TR" smtClean="0">
              <a:solidFill>
                <a:srgbClr val="898989"/>
              </a:solidFill>
            </a:endParaRPr>
          </a:p>
        </p:txBody>
      </p:sp>
      <p:sp>
        <p:nvSpPr>
          <p:cNvPr id="5"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VERİMLİLİĞİ</a:t>
            </a:r>
            <a:endParaRPr lang="tr-TR" sz="2700" dirty="0" smtClean="0">
              <a:ea typeface="+mn-ea"/>
            </a:endParaRPr>
          </a:p>
        </p:txBody>
      </p:sp>
      <p:sp>
        <p:nvSpPr>
          <p:cNvPr id="6" name="Slide Number Placeholder 1"/>
          <p:cNvSpPr txBox="1">
            <a:spLocks noGrp="1"/>
          </p:cNvSpPr>
          <p:nvPr/>
        </p:nvSpPr>
        <p:spPr>
          <a:xfrm>
            <a:off x="8229600" y="6477000"/>
            <a:ext cx="762000" cy="244475"/>
          </a:xfrm>
          <a:prstGeom prst="rect">
            <a:avLst/>
          </a:prstGeom>
          <a:noFill/>
        </p:spPr>
        <p:txBody>
          <a:bodyPr/>
          <a:lstStyle/>
          <a:p>
            <a:pPr algn="r">
              <a:defRPr/>
            </a:pPr>
            <a:fld id="{1584D12C-A815-4CBE-A941-C8984D1F73F3}" type="slidenum">
              <a:rPr lang="en-US" sz="1200">
                <a:solidFill>
                  <a:schemeClr val="accent1">
                    <a:shade val="75000"/>
                  </a:schemeClr>
                </a:solidFill>
              </a:rPr>
              <a:pPr algn="r">
                <a:defRPr/>
              </a:pPr>
              <a:t>12</a:t>
            </a:fld>
            <a:endParaRPr lang="en-US" sz="1200">
              <a:solidFill>
                <a:schemeClr val="accent1">
                  <a:shade val="75000"/>
                </a:schemeClr>
              </a:solidFill>
            </a:endParaRPr>
          </a:p>
        </p:txBody>
      </p:sp>
      <p:sp>
        <p:nvSpPr>
          <p:cNvPr id="7" name="5 Metin kutusu"/>
          <p:cNvSpPr txBox="1"/>
          <p:nvPr/>
        </p:nvSpPr>
        <p:spPr>
          <a:xfrm>
            <a:off x="466849" y="1700808"/>
            <a:ext cx="8209607" cy="2308324"/>
          </a:xfrm>
          <a:prstGeom prst="rect">
            <a:avLst/>
          </a:prstGeom>
          <a:noFill/>
        </p:spPr>
        <p:txBody>
          <a:bodyPr wrap="square">
            <a:spAutoFit/>
          </a:bodyPr>
          <a:lstStyle/>
          <a:p>
            <a:pPr marL="266700" indent="-266700" algn="just" fontAlgn="auto">
              <a:spcBef>
                <a:spcPts val="0"/>
              </a:spcBef>
              <a:spcAft>
                <a:spcPts val="0"/>
              </a:spcAft>
              <a:defRPr/>
            </a:pPr>
            <a:endParaRPr lang="tr-TR" sz="1600" b="1" dirty="0" smtClean="0">
              <a:solidFill>
                <a:srgbClr val="0000FF"/>
              </a:solidFill>
              <a:latin typeface="Arial" pitchFamily="34" charset="0"/>
              <a:cs typeface="Arial" pitchFamily="34" charset="0"/>
            </a:endParaRPr>
          </a:p>
          <a:p>
            <a:pPr marL="285750" indent="-285750" algn="just">
              <a:buClr>
                <a:srgbClr val="0000FF"/>
              </a:buClr>
              <a:buFont typeface="Arial" panose="020B0604020202020204" pitchFamily="34" charset="0"/>
              <a:buChar char="•"/>
              <a:defRPr/>
            </a:pPr>
            <a:r>
              <a:rPr lang="tr-TR" sz="1600" b="1" dirty="0" smtClean="0"/>
              <a:t> </a:t>
            </a:r>
            <a:r>
              <a:rPr lang="tr-TR" sz="1600" b="1" dirty="0" smtClean="0">
                <a:solidFill>
                  <a:srgbClr val="0000FF"/>
                </a:solidFill>
                <a:latin typeface="Arial" pitchFamily="34" charset="0"/>
                <a:cs typeface="Arial" pitchFamily="34" charset="0"/>
              </a:rPr>
              <a:t>09-10 Haziran 2014 tarihlerinde Ankara’da </a:t>
            </a:r>
            <a:r>
              <a:rPr lang="tr-TR" sz="1600" b="1" dirty="0" smtClean="0">
                <a:solidFill>
                  <a:srgbClr val="FF0000"/>
                </a:solidFill>
                <a:latin typeface="Arial" pitchFamily="34" charset="0"/>
                <a:cs typeface="Arial" pitchFamily="34" charset="0"/>
              </a:rPr>
              <a:t>Tarımsal  Su Kayıplarının Kontrolü </a:t>
            </a:r>
            <a:r>
              <a:rPr lang="tr-TR" sz="1600" b="1" dirty="0" err="1" smtClean="0">
                <a:solidFill>
                  <a:srgbClr val="FF0000"/>
                </a:solidFill>
                <a:latin typeface="Arial" pitchFamily="34" charset="0"/>
                <a:cs typeface="Arial" pitchFamily="34" charset="0"/>
              </a:rPr>
              <a:t>Çalıştayı</a:t>
            </a:r>
            <a:r>
              <a:rPr lang="tr-TR" sz="1600" b="1" dirty="0" smtClean="0">
                <a:solidFill>
                  <a:srgbClr val="0000FF"/>
                </a:solidFill>
                <a:latin typeface="Arial" pitchFamily="34" charset="0"/>
                <a:cs typeface="Arial" pitchFamily="34" charset="0"/>
              </a:rPr>
              <a:t> yapılmıştır.</a:t>
            </a:r>
          </a:p>
          <a:p>
            <a:pPr algn="just">
              <a:buClr>
                <a:srgbClr val="0000FF"/>
              </a:buClr>
              <a:defRPr/>
            </a:pPr>
            <a:r>
              <a:rPr lang="tr-TR" sz="1600" b="1" dirty="0" smtClean="0">
                <a:solidFill>
                  <a:srgbClr val="0000FF"/>
                </a:solidFill>
                <a:latin typeface="Arial" pitchFamily="34" charset="0"/>
                <a:cs typeface="Arial" pitchFamily="34" charset="0"/>
              </a:rPr>
              <a:t> </a:t>
            </a:r>
          </a:p>
          <a:p>
            <a:pPr marL="285750" indent="-285750" algn="just" fontAlgn="auto">
              <a:spcBef>
                <a:spcPts val="0"/>
              </a:spcBef>
              <a:spcAft>
                <a:spcPts val="0"/>
              </a:spcAft>
              <a:buFont typeface="Arial" panose="020B0604020202020204" pitchFamily="34" charset="0"/>
              <a:buChar char="•"/>
              <a:defRPr/>
            </a:pPr>
            <a:r>
              <a:rPr lang="tr-TR" sz="1600" b="1" dirty="0" smtClean="0">
                <a:solidFill>
                  <a:srgbClr val="0000FF"/>
                </a:solidFill>
                <a:latin typeface="Arial" pitchFamily="34" charset="0"/>
                <a:cs typeface="Arial" pitchFamily="34" charset="0"/>
              </a:rPr>
              <a:t>Genel Müdürlüğümüz, DSİ ve Gıda, Tarım ve Hayvancılık Bakanlığı’ndan ilgili uzman personellerden oluşan bir çalışma grubu oluşturulmuş, </a:t>
            </a:r>
            <a:r>
              <a:rPr lang="tr-TR" sz="1600" b="1" dirty="0" smtClean="0">
                <a:solidFill>
                  <a:srgbClr val="0000FF"/>
                </a:solidFill>
              </a:rPr>
              <a:t>14 </a:t>
            </a:r>
            <a:r>
              <a:rPr lang="tr-TR" sz="1600" b="1" dirty="0">
                <a:solidFill>
                  <a:srgbClr val="0000FF"/>
                </a:solidFill>
              </a:rPr>
              <a:t>adet toplantı yapılmış ve </a:t>
            </a:r>
            <a:r>
              <a:rPr lang="tr-TR" sz="1600" b="1" dirty="0" smtClean="0">
                <a:solidFill>
                  <a:srgbClr val="0000FF"/>
                </a:solidFill>
              </a:rPr>
              <a:t>bu </a:t>
            </a:r>
            <a:r>
              <a:rPr lang="tr-TR" sz="1600" b="1" dirty="0" err="1">
                <a:solidFill>
                  <a:srgbClr val="0000FF"/>
                </a:solidFill>
              </a:rPr>
              <a:t>çalıştay</a:t>
            </a:r>
            <a:r>
              <a:rPr lang="tr-TR" sz="1600" b="1" dirty="0">
                <a:solidFill>
                  <a:srgbClr val="0000FF"/>
                </a:solidFill>
              </a:rPr>
              <a:t> ile şekillenen yönetmelik taslağı </a:t>
            </a:r>
            <a:r>
              <a:rPr lang="tr-TR" sz="1600" b="1" dirty="0" smtClean="0">
                <a:solidFill>
                  <a:srgbClr val="0000FF"/>
                </a:solidFill>
              </a:rPr>
              <a:t>üzerinde çalışılarak nihai </a:t>
            </a:r>
            <a:r>
              <a:rPr lang="tr-TR" sz="1600" b="1" dirty="0">
                <a:solidFill>
                  <a:srgbClr val="0000FF"/>
                </a:solidFill>
              </a:rPr>
              <a:t>taslak </a:t>
            </a:r>
            <a:r>
              <a:rPr lang="tr-TR" sz="1600" b="1" dirty="0" smtClean="0">
                <a:solidFill>
                  <a:srgbClr val="0000FF"/>
                </a:solidFill>
              </a:rPr>
              <a:t>oluşturulmuş olup kurum </a:t>
            </a:r>
            <a:r>
              <a:rPr lang="tr-TR" sz="1600" b="1" dirty="0">
                <a:solidFill>
                  <a:srgbClr val="0000FF"/>
                </a:solidFill>
              </a:rPr>
              <a:t>görüşlerine açılacaktır.</a:t>
            </a:r>
          </a:p>
          <a:p>
            <a:pPr marL="285750" indent="-285750" algn="just" fontAlgn="auto">
              <a:spcBef>
                <a:spcPts val="0"/>
              </a:spcBef>
              <a:spcAft>
                <a:spcPts val="0"/>
              </a:spcAft>
              <a:buFont typeface="Arial" panose="020B0604020202020204" pitchFamily="34" charset="0"/>
              <a:buChar char="•"/>
              <a:defRPr/>
            </a:pPr>
            <a:endParaRPr lang="tr-TR" sz="1600" b="1" dirty="0">
              <a:cs typeface="Arial" charset="0"/>
            </a:endParaRPr>
          </a:p>
        </p:txBody>
      </p:sp>
      <p:sp>
        <p:nvSpPr>
          <p:cNvPr id="8" name="6 Metin kutusu"/>
          <p:cNvSpPr txBox="1">
            <a:spLocks noChangeArrowheads="1"/>
          </p:cNvSpPr>
          <p:nvPr/>
        </p:nvSpPr>
        <p:spPr bwMode="auto">
          <a:xfrm>
            <a:off x="0" y="4508500"/>
            <a:ext cx="250825" cy="369888"/>
          </a:xfrm>
          <a:prstGeom prst="rect">
            <a:avLst/>
          </a:prstGeom>
          <a:noFill/>
          <a:ln w="9525">
            <a:noFill/>
            <a:miter lim="800000"/>
            <a:headEnd/>
            <a:tailEnd/>
          </a:ln>
        </p:spPr>
        <p:txBody>
          <a:bodyPr>
            <a:spAutoFit/>
          </a:bodyPr>
          <a:lstStyle/>
          <a:p>
            <a:endParaRPr lang="tr-TR" altLang="tr-TR" sz="2400">
              <a:latin typeface="Calibri" pitchFamily="34" charset="0"/>
              <a:cs typeface="Arial" charset="0"/>
            </a:endParaRPr>
          </a:p>
        </p:txBody>
      </p:sp>
      <p:sp>
        <p:nvSpPr>
          <p:cNvPr id="11" name="5 Metin kutusu"/>
          <p:cNvSpPr txBox="1"/>
          <p:nvPr/>
        </p:nvSpPr>
        <p:spPr>
          <a:xfrm>
            <a:off x="471466" y="1055958"/>
            <a:ext cx="8218175" cy="584775"/>
          </a:xfrm>
          <a:prstGeom prst="rect">
            <a:avLst/>
          </a:prstGeom>
          <a:noFill/>
        </p:spPr>
        <p:txBody>
          <a:bodyPr wrap="square">
            <a:spAutoFit/>
          </a:bodyPr>
          <a:lstStyle/>
          <a:p>
            <a:pPr lvl="0" algn="ctr">
              <a:defRPr/>
            </a:pPr>
            <a:r>
              <a:rPr lang="tr-TR" sz="1600" b="1" dirty="0">
                <a:solidFill>
                  <a:srgbClr val="FF0000"/>
                </a:solidFill>
              </a:rPr>
              <a:t>Sulama Sistemlerinde Su Kullanımının Kontrolü ve Su Kayıplarının Azaltılmasına İlişkin Yönetmelik Taslağı</a:t>
            </a:r>
            <a:endParaRPr lang="tr-TR" altLang="tr-TR" sz="1600" b="1" dirty="0">
              <a:solidFill>
                <a:srgbClr val="FF0000"/>
              </a:solidFill>
              <a:latin typeface="Arial" pitchFamily="34" charset="0"/>
              <a:cs typeface="Arial" pitchFamily="34" charset="0"/>
            </a:endParaRPr>
          </a:p>
        </p:txBody>
      </p:sp>
      <p:pic>
        <p:nvPicPr>
          <p:cNvPr id="12" name="Resim 11" descr="C:\Users\alevkoksal\Desktop\fotoraf 3 (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3" y="4579215"/>
            <a:ext cx="2808312" cy="2047676"/>
          </a:xfrm>
          <a:prstGeom prst="rect">
            <a:avLst/>
          </a:prstGeom>
          <a:noFill/>
          <a:ln>
            <a:noFill/>
          </a:ln>
        </p:spPr>
      </p:pic>
      <p:pic>
        <p:nvPicPr>
          <p:cNvPr id="13" name="Resim 12" descr="C:\Users\alevkoksal\Desktop\fotoraf 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0879" y="4581128"/>
            <a:ext cx="2761481" cy="2033410"/>
          </a:xfrm>
          <a:prstGeom prst="rect">
            <a:avLst/>
          </a:prstGeom>
          <a:noFill/>
          <a:ln>
            <a:noFill/>
          </a:ln>
        </p:spPr>
      </p:pic>
      <p:pic>
        <p:nvPicPr>
          <p:cNvPr id="10" name="Picture 2" descr="C:\Users\b.ekinci\Desktop\su_yon_logo_trans_zem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942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1"/>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91837F-7BAB-477E-8481-FBC274534E0D}" type="slidenum">
              <a:rPr lang="tr-TR" altLang="tr-TR" smtClean="0">
                <a:solidFill>
                  <a:srgbClr val="898989"/>
                </a:solidFill>
              </a:rPr>
              <a:pPr fontAlgn="base">
                <a:spcBef>
                  <a:spcPct val="0"/>
                </a:spcBef>
                <a:spcAft>
                  <a:spcPct val="0"/>
                </a:spcAft>
                <a:defRPr/>
              </a:pPr>
              <a:t>13</a:t>
            </a:fld>
            <a:endParaRPr lang="tr-TR" altLang="tr-TR" smtClean="0">
              <a:solidFill>
                <a:srgbClr val="898989"/>
              </a:solidFill>
            </a:endParaRPr>
          </a:p>
        </p:txBody>
      </p:sp>
      <p:sp>
        <p:nvSpPr>
          <p:cNvPr id="5"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VERİMLİLİĞİ</a:t>
            </a:r>
            <a:endParaRPr lang="tr-TR" sz="2700" dirty="0" smtClean="0">
              <a:ea typeface="+mn-ea"/>
            </a:endParaRPr>
          </a:p>
        </p:txBody>
      </p:sp>
      <p:sp>
        <p:nvSpPr>
          <p:cNvPr id="6" name="Slayt Numarası Yer Tutucusu 3"/>
          <p:cNvSpPr txBox="1">
            <a:spLocks/>
          </p:cNvSpPr>
          <p:nvPr/>
        </p:nvSpPr>
        <p:spPr>
          <a:xfrm>
            <a:off x="6553200" y="6356350"/>
            <a:ext cx="21336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1C1F3F0E-E651-42F8-AFD5-F4C7B7004FF2}" type="slidenum">
              <a:rPr lang="tr-TR" smtClean="0"/>
              <a:pPr>
                <a:defRPr/>
              </a:pPr>
              <a:t>13</a:t>
            </a:fld>
            <a:endParaRPr lang="tr-TR"/>
          </a:p>
        </p:txBody>
      </p:sp>
      <p:sp>
        <p:nvSpPr>
          <p:cNvPr id="7" name="Başlık 2"/>
          <p:cNvSpPr txBox="1">
            <a:spLocks/>
          </p:cNvSpPr>
          <p:nvPr/>
        </p:nvSpPr>
        <p:spPr>
          <a:xfrm>
            <a:off x="548631" y="1096935"/>
            <a:ext cx="3979837" cy="5762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tr-TR" sz="2400" b="1" dirty="0" smtClean="0">
                <a:solidFill>
                  <a:srgbClr val="FF0000"/>
                </a:solidFill>
                <a:cs typeface="Arial" charset="0"/>
              </a:rPr>
              <a:t>Türkiye’nin Su Ayak İzi Projesi</a:t>
            </a:r>
          </a:p>
          <a:p>
            <a:pPr eaLnBrk="1" hangingPunct="1"/>
            <a:endParaRPr lang="tr-TR" altLang="tr-TR" sz="2400" b="1" dirty="0" smtClean="0">
              <a:solidFill>
                <a:srgbClr val="FF0000"/>
              </a:solidFill>
              <a:cs typeface="Arial" charset="0"/>
            </a:endParaRPr>
          </a:p>
        </p:txBody>
      </p:sp>
      <p:sp>
        <p:nvSpPr>
          <p:cNvPr id="8" name="Rectangle 1"/>
          <p:cNvSpPr>
            <a:spLocks noChangeArrowheads="1"/>
          </p:cNvSpPr>
          <p:nvPr/>
        </p:nvSpPr>
        <p:spPr bwMode="auto">
          <a:xfrm>
            <a:off x="611312" y="1665670"/>
            <a:ext cx="4752776" cy="4524315"/>
          </a:xfrm>
          <a:prstGeom prst="rect">
            <a:avLst/>
          </a:prstGeom>
          <a:noFill/>
          <a:ln w="9525">
            <a:noFill/>
            <a:miter lim="800000"/>
            <a:headEnd/>
            <a:tailEnd/>
          </a:ln>
        </p:spPr>
        <p:txBody>
          <a:bodyPr wrap="square" anchor="ctr">
            <a:spAutoFit/>
          </a:bodyPr>
          <a:lstStyle/>
          <a:p>
            <a:pPr algn="just" eaLnBrk="0" hangingPunct="0">
              <a:buFontTx/>
              <a:buChar char="•"/>
            </a:pPr>
            <a:r>
              <a:rPr lang="tr-TR" dirty="0">
                <a:solidFill>
                  <a:srgbClr val="0000FF"/>
                </a:solidFill>
                <a:latin typeface="+mn-lt"/>
              </a:rPr>
              <a:t>Su Yönetimi Genel Müdürlüğü, WWF Türkiye ve </a:t>
            </a:r>
            <a:r>
              <a:rPr lang="tr-TR" dirty="0" err="1">
                <a:solidFill>
                  <a:srgbClr val="0000FF"/>
                </a:solidFill>
                <a:latin typeface="+mn-lt"/>
              </a:rPr>
              <a:t>Unilever</a:t>
            </a:r>
            <a:r>
              <a:rPr lang="tr-TR" dirty="0">
                <a:solidFill>
                  <a:srgbClr val="0000FF"/>
                </a:solidFill>
                <a:latin typeface="+mn-lt"/>
              </a:rPr>
              <a:t> işbirliği çerçevesinde </a:t>
            </a:r>
            <a:r>
              <a:rPr lang="tr-TR" b="1" dirty="0">
                <a:solidFill>
                  <a:srgbClr val="0000FF"/>
                </a:solidFill>
                <a:latin typeface="+mn-lt"/>
              </a:rPr>
              <a:t>Türkiye’nin Su Ayak İzi Raporu </a:t>
            </a:r>
            <a:r>
              <a:rPr lang="tr-TR" dirty="0" smtClean="0">
                <a:solidFill>
                  <a:srgbClr val="0000FF"/>
                </a:solidFill>
                <a:latin typeface="+mn-lt"/>
              </a:rPr>
              <a:t>çalışmaları 13 </a:t>
            </a:r>
            <a:r>
              <a:rPr lang="tr-TR" dirty="0">
                <a:solidFill>
                  <a:srgbClr val="0000FF"/>
                </a:solidFill>
                <a:latin typeface="+mn-lt"/>
              </a:rPr>
              <a:t>Şubat 2013 tarihinde </a:t>
            </a:r>
            <a:r>
              <a:rPr lang="tr-TR" dirty="0" smtClean="0">
                <a:solidFill>
                  <a:srgbClr val="0000FF"/>
                </a:solidFill>
                <a:latin typeface="+mn-lt"/>
              </a:rPr>
              <a:t>yapılan </a:t>
            </a:r>
            <a:r>
              <a:rPr lang="tr-TR" dirty="0" smtClean="0">
                <a:solidFill>
                  <a:srgbClr val="FF0000"/>
                </a:solidFill>
                <a:latin typeface="+mn-lt"/>
              </a:rPr>
              <a:t>açılış toplantısı ile başlanmıştır. </a:t>
            </a:r>
            <a:endParaRPr lang="tr-TR" dirty="0" smtClean="0">
              <a:solidFill>
                <a:srgbClr val="0000FF"/>
              </a:solidFill>
              <a:latin typeface="+mn-lt"/>
            </a:endParaRPr>
          </a:p>
          <a:p>
            <a:pPr algn="just" eaLnBrk="0" hangingPunct="0">
              <a:buFontTx/>
              <a:buChar char="•"/>
            </a:pPr>
            <a:endParaRPr lang="tr-TR" dirty="0">
              <a:solidFill>
                <a:srgbClr val="0000FF"/>
              </a:solidFill>
              <a:latin typeface="+mn-lt"/>
            </a:endParaRPr>
          </a:p>
          <a:p>
            <a:pPr algn="just" eaLnBrk="0" hangingPunct="0">
              <a:buFontTx/>
              <a:buChar char="•"/>
            </a:pPr>
            <a:r>
              <a:rPr lang="tr-TR" dirty="0">
                <a:solidFill>
                  <a:srgbClr val="0000FF"/>
                </a:solidFill>
                <a:latin typeface="+mn-lt"/>
              </a:rPr>
              <a:t>1 Kasım 2013 tarihinde Ankara’da </a:t>
            </a:r>
            <a:r>
              <a:rPr lang="tr-TR" b="1" dirty="0">
                <a:solidFill>
                  <a:srgbClr val="0000FF"/>
                </a:solidFill>
                <a:latin typeface="+mn-lt"/>
              </a:rPr>
              <a:t>“Türkiye’nin Su Ayak İzi Raporu Değerlendirme </a:t>
            </a:r>
            <a:r>
              <a:rPr lang="tr-TR" b="1" dirty="0" err="1">
                <a:solidFill>
                  <a:srgbClr val="0000FF"/>
                </a:solidFill>
                <a:latin typeface="+mn-lt"/>
              </a:rPr>
              <a:t>Çalıştayı</a:t>
            </a:r>
            <a:r>
              <a:rPr lang="tr-TR" b="1" dirty="0">
                <a:solidFill>
                  <a:srgbClr val="0000FF"/>
                </a:solidFill>
                <a:latin typeface="+mn-lt"/>
              </a:rPr>
              <a:t>” </a:t>
            </a:r>
            <a:r>
              <a:rPr lang="tr-TR" dirty="0" smtClean="0">
                <a:solidFill>
                  <a:srgbClr val="0000FF"/>
                </a:solidFill>
                <a:latin typeface="+mn-lt"/>
              </a:rPr>
              <a:t>düzenlenmiştir. </a:t>
            </a:r>
            <a:r>
              <a:rPr lang="tr-TR" dirty="0" err="1" smtClean="0">
                <a:solidFill>
                  <a:srgbClr val="0000FF"/>
                </a:solidFill>
                <a:latin typeface="+mn-lt"/>
              </a:rPr>
              <a:t>Çalıştayda</a:t>
            </a:r>
            <a:r>
              <a:rPr lang="tr-TR" dirty="0" smtClean="0">
                <a:solidFill>
                  <a:srgbClr val="0000FF"/>
                </a:solidFill>
                <a:latin typeface="+mn-lt"/>
              </a:rPr>
              <a:t> </a:t>
            </a:r>
            <a:r>
              <a:rPr lang="tr-TR" dirty="0">
                <a:solidFill>
                  <a:srgbClr val="0000FF"/>
                </a:solidFill>
                <a:latin typeface="+mn-lt"/>
              </a:rPr>
              <a:t>Su Ayak İzi Raporu ve sonuçları konusunda ilgili paydaşlar bilgilendirilmiş ve rapora ilişkin görüşleri alınmıştır. </a:t>
            </a:r>
            <a:endParaRPr lang="tr-TR" dirty="0" smtClean="0">
              <a:solidFill>
                <a:srgbClr val="0000FF"/>
              </a:solidFill>
              <a:latin typeface="+mn-lt"/>
            </a:endParaRPr>
          </a:p>
          <a:p>
            <a:pPr algn="just" eaLnBrk="0" hangingPunct="0">
              <a:buFontTx/>
              <a:buChar char="•"/>
            </a:pPr>
            <a:endParaRPr lang="tr-TR" dirty="0">
              <a:solidFill>
                <a:srgbClr val="0000FF"/>
              </a:solidFill>
              <a:latin typeface="+mn-lt"/>
            </a:endParaRPr>
          </a:p>
          <a:p>
            <a:pPr algn="just" eaLnBrk="0" hangingPunct="0">
              <a:buFontTx/>
              <a:buChar char="•"/>
            </a:pPr>
            <a:r>
              <a:rPr lang="tr-TR" dirty="0">
                <a:solidFill>
                  <a:srgbClr val="0000FF"/>
                </a:solidFill>
                <a:latin typeface="+mn-lt"/>
              </a:rPr>
              <a:t>  </a:t>
            </a:r>
            <a:r>
              <a:rPr lang="tr-TR" b="1" dirty="0">
                <a:solidFill>
                  <a:srgbClr val="0000FF"/>
                </a:solidFill>
                <a:latin typeface="+mn-lt"/>
              </a:rPr>
              <a:t>Türkiye’nin Su Ayak İzi Raporu </a:t>
            </a:r>
            <a:r>
              <a:rPr lang="tr-TR" b="1" dirty="0" smtClean="0">
                <a:solidFill>
                  <a:srgbClr val="0000FF"/>
                </a:solidFill>
                <a:latin typeface="+mn-lt"/>
              </a:rPr>
              <a:t>tamamlanmış ve </a:t>
            </a:r>
            <a:r>
              <a:rPr lang="tr-TR" dirty="0" smtClean="0">
                <a:solidFill>
                  <a:srgbClr val="0000FF"/>
                </a:solidFill>
                <a:latin typeface="+mn-lt"/>
              </a:rPr>
              <a:t>29 Eylül 2014 tarihinde paydaş </a:t>
            </a:r>
            <a:r>
              <a:rPr lang="tr-TR" dirty="0">
                <a:solidFill>
                  <a:srgbClr val="0000FF"/>
                </a:solidFill>
                <a:latin typeface="+mn-lt"/>
              </a:rPr>
              <a:t>kurumlar ile basına tanıtımı </a:t>
            </a:r>
            <a:r>
              <a:rPr lang="tr-TR" dirty="0" smtClean="0">
                <a:solidFill>
                  <a:srgbClr val="0000FF"/>
                </a:solidFill>
                <a:latin typeface="+mn-lt"/>
              </a:rPr>
              <a:t>yapılmıştır</a:t>
            </a:r>
            <a:r>
              <a:rPr lang="tr-TR" dirty="0">
                <a:solidFill>
                  <a:srgbClr val="0000FF"/>
                </a:solidFill>
                <a:latin typeface="+mn-lt"/>
              </a:rPr>
              <a:t>.</a:t>
            </a:r>
          </a:p>
          <a:p>
            <a:pPr eaLnBrk="0" hangingPunct="0">
              <a:buFontTx/>
              <a:buChar char="•"/>
            </a:pPr>
            <a:endParaRPr lang="tr-TR" dirty="0">
              <a:solidFill>
                <a:srgbClr val="0000FF"/>
              </a:solidFill>
              <a:latin typeface="+mn-lt"/>
            </a:endParaRPr>
          </a:p>
        </p:txBody>
      </p:sp>
      <p:pic>
        <p:nvPicPr>
          <p:cNvPr id="9" name="Picture 2" descr="C:\Users\b.ekinci\Desktop\su_yon_logo_trans_zemin.png"/>
          <p:cNvPicPr>
            <a:picLocks noChangeAspect="1" noChangeArrowheads="1"/>
          </p:cNvPicPr>
          <p:nvPr/>
        </p:nvPicPr>
        <p:blipFill>
          <a:blip r:embed="rId2" cstate="print"/>
          <a:srcRect/>
          <a:stretch>
            <a:fillRect/>
          </a:stretch>
        </p:blipFill>
        <p:spPr bwMode="auto">
          <a:xfrm>
            <a:off x="8243888" y="44450"/>
            <a:ext cx="800100" cy="800100"/>
          </a:xfrm>
          <a:prstGeom prst="rect">
            <a:avLst/>
          </a:prstGeom>
          <a:noFill/>
          <a:ln w="9525">
            <a:noFill/>
            <a:miter lim="800000"/>
            <a:headEnd/>
            <a:tailEnd/>
          </a:ln>
        </p:spPr>
      </p:pic>
      <p:pic>
        <p:nvPicPr>
          <p:cNvPr id="10" name="Picture 2" descr="http://suyonetimi.ormansu.gov.tr/Libraries/ResimliHaber/1_84.sflb.ashx"/>
          <p:cNvPicPr>
            <a:picLocks noChangeAspect="1" noChangeArrowheads="1"/>
          </p:cNvPicPr>
          <p:nvPr/>
        </p:nvPicPr>
        <p:blipFill>
          <a:blip r:embed="rId3" cstate="print"/>
          <a:srcRect/>
          <a:stretch>
            <a:fillRect/>
          </a:stretch>
        </p:blipFill>
        <p:spPr bwMode="auto">
          <a:xfrm>
            <a:off x="6143625" y="4659313"/>
            <a:ext cx="2500313" cy="1973262"/>
          </a:xfrm>
          <a:prstGeom prst="rect">
            <a:avLst/>
          </a:prstGeom>
          <a:solidFill>
            <a:srgbClr val="000000">
              <a:shade val="95000"/>
            </a:srgbClr>
          </a:solidFill>
          <a:ln w="9525" cap="sq">
            <a:solidFill>
              <a:srgbClr val="000000"/>
            </a:solidFill>
            <a:miter lim="800000"/>
          </a:ln>
          <a:effectLst>
            <a:outerShdw blurRad="254000" dist="190500" dir="2700000" sy="90000" algn="bl" rotWithShape="0">
              <a:srgbClr val="000000">
                <a:alpha val="40000"/>
              </a:srgbClr>
            </a:outerShdw>
          </a:effectLst>
          <a:extLst/>
        </p:spPr>
      </p:pic>
      <p:pic>
        <p:nvPicPr>
          <p:cNvPr id="11" name="Resim 10"/>
          <p:cNvPicPr/>
          <p:nvPr/>
        </p:nvPicPr>
        <p:blipFill rotWithShape="1">
          <a:blip r:embed="rId4" cstate="print"/>
          <a:srcRect l="34992" t="8347" r="33827" b="12359"/>
          <a:stretch/>
        </p:blipFill>
        <p:spPr bwMode="auto">
          <a:xfrm>
            <a:off x="6019770" y="1034495"/>
            <a:ext cx="2724150" cy="3546633"/>
          </a:xfrm>
          <a:prstGeom prst="rect">
            <a:avLst/>
          </a:prstGeom>
          <a:solidFill>
            <a:srgbClr val="000000">
              <a:shade val="95000"/>
            </a:srgbClr>
          </a:solidFill>
          <a:ln w="9525" cap="sq">
            <a:solidFill>
              <a:srgbClr val="000000"/>
            </a:solidFill>
            <a:miter lim="800000"/>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3839675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EA9660A4-D9CD-4E5B-83FF-FD92B275460E}" type="slidenum">
              <a:rPr lang="tr-TR" smtClean="0"/>
              <a:pPr>
                <a:defRPr/>
              </a:pPr>
              <a:t>14</a:t>
            </a:fld>
            <a:endParaRPr lang="tr-TR"/>
          </a:p>
        </p:txBody>
      </p:sp>
      <p:pic>
        <p:nvPicPr>
          <p:cNvPr id="6"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975" y="2904282"/>
            <a:ext cx="4686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4" descr="Açıklama: C:\Users\pc\Desktop\broşür\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775" y="1196752"/>
            <a:ext cx="1804988"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3 Metin kutusu"/>
          <p:cNvSpPr txBox="1">
            <a:spLocks noChangeArrowheads="1"/>
          </p:cNvSpPr>
          <p:nvPr/>
        </p:nvSpPr>
        <p:spPr bwMode="auto">
          <a:xfrm>
            <a:off x="5300663" y="4360019"/>
            <a:ext cx="2016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693" tIns="28346" rIns="56693" bIns="2834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altLang="tr-TR" sz="1000" b="1">
                <a:solidFill>
                  <a:srgbClr val="0000FF"/>
                </a:solidFill>
                <a:latin typeface="Verdana" pitchFamily="34" charset="0"/>
                <a:ea typeface="Times New Roman" pitchFamily="18" charset="0"/>
                <a:cs typeface="Verdana" pitchFamily="34" charset="0"/>
              </a:rPr>
              <a:t>Türkiye’nin ortalama su ayak izi yılda</a:t>
            </a:r>
            <a:endParaRPr lang="tr-TR" altLang="tr-TR" sz="1200">
              <a:latin typeface="Times New Roman" pitchFamily="18" charset="0"/>
              <a:ea typeface="Times New Roman" pitchFamily="18" charset="0"/>
              <a:cs typeface="Verdana" pitchFamily="34" charset="0"/>
            </a:endParaRPr>
          </a:p>
        </p:txBody>
      </p:sp>
      <p:sp>
        <p:nvSpPr>
          <p:cNvPr id="9" name="12 Metin kutusu"/>
          <p:cNvSpPr txBox="1">
            <a:spLocks noChangeArrowheads="1"/>
          </p:cNvSpPr>
          <p:nvPr/>
        </p:nvSpPr>
        <p:spPr bwMode="auto">
          <a:xfrm>
            <a:off x="1042988" y="4360019"/>
            <a:ext cx="18049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693" tIns="28346" rIns="56693" bIns="2834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altLang="tr-TR" sz="1000" b="1">
                <a:solidFill>
                  <a:srgbClr val="0000FF"/>
                </a:solidFill>
                <a:latin typeface="Verdana" pitchFamily="34" charset="0"/>
                <a:ea typeface="Times New Roman" pitchFamily="18" charset="0"/>
                <a:cs typeface="Verdana" pitchFamily="34" charset="0"/>
              </a:rPr>
              <a:t>Dünyanın ortalama su ayak izi yılda</a:t>
            </a:r>
            <a:endParaRPr lang="tr-TR" altLang="tr-TR" sz="1200">
              <a:latin typeface="Times New Roman" pitchFamily="18" charset="0"/>
              <a:ea typeface="Times New Roman" pitchFamily="18" charset="0"/>
              <a:cs typeface="Verdana" pitchFamily="34" charset="0"/>
            </a:endParaRPr>
          </a:p>
        </p:txBody>
      </p:sp>
      <p:sp>
        <p:nvSpPr>
          <p:cNvPr id="10" name="Rectangle 8"/>
          <p:cNvSpPr>
            <a:spLocks noChangeArrowheads="1"/>
          </p:cNvSpPr>
          <p:nvPr/>
        </p:nvSpPr>
        <p:spPr bwMode="auto">
          <a:xfrm>
            <a:off x="2847975" y="1330326"/>
            <a:ext cx="545941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400" dirty="0">
                <a:solidFill>
                  <a:srgbClr val="FF0000"/>
                </a:solidFill>
                <a:cs typeface="Times New Roman" pitchFamily="18" charset="0"/>
              </a:rPr>
              <a:t>Suyumuz Çok Değil Ama Ayak İzimiz Büyük!</a:t>
            </a:r>
            <a:endParaRPr lang="tr-TR" altLang="tr-TR" sz="700" dirty="0">
              <a:cs typeface="Arial" charset="0"/>
            </a:endParaRPr>
          </a:p>
          <a:p>
            <a:endParaRPr lang="tr-TR" altLang="tr-TR" sz="2000" dirty="0">
              <a:cs typeface="Arial" charset="0"/>
            </a:endParaRPr>
          </a:p>
        </p:txBody>
      </p:sp>
      <p:sp>
        <p:nvSpPr>
          <p:cNvPr id="12" name="9 Metin kutusu"/>
          <p:cNvSpPr txBox="1">
            <a:spLocks noChangeArrowheads="1"/>
          </p:cNvSpPr>
          <p:nvPr/>
        </p:nvSpPr>
        <p:spPr bwMode="auto">
          <a:xfrm>
            <a:off x="107504" y="3101925"/>
            <a:ext cx="2089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693" tIns="28346" rIns="56693" bIns="2834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altLang="tr-TR" sz="1000" b="1" dirty="0">
                <a:solidFill>
                  <a:srgbClr val="0000FF"/>
                </a:solidFill>
                <a:latin typeface="Verdana" pitchFamily="34" charset="0"/>
                <a:ea typeface="Times New Roman" pitchFamily="18" charset="0"/>
                <a:cs typeface="Verdana" pitchFamily="34" charset="0"/>
              </a:rPr>
              <a:t>Türkiye’de son 20 yılda </a:t>
            </a:r>
            <a:endParaRPr lang="tr-TR" altLang="tr-TR" sz="1200" dirty="0">
              <a:latin typeface="Times New Roman" pitchFamily="18" charset="0"/>
              <a:ea typeface="Times New Roman" pitchFamily="18" charset="0"/>
              <a:cs typeface="Verdana" pitchFamily="34" charset="0"/>
            </a:endParaRPr>
          </a:p>
          <a:p>
            <a:pPr algn="ctr" eaLnBrk="1" hangingPunct="1"/>
            <a:r>
              <a:rPr lang="tr-TR" altLang="tr-TR" sz="1000" b="1" dirty="0">
                <a:solidFill>
                  <a:srgbClr val="0000FF"/>
                </a:solidFill>
                <a:latin typeface="Verdana" pitchFamily="34" charset="0"/>
                <a:ea typeface="Times New Roman" pitchFamily="18" charset="0"/>
                <a:cs typeface="Verdana" pitchFamily="34" charset="0"/>
              </a:rPr>
              <a:t>kişi başına düşen su miktarı</a:t>
            </a:r>
            <a:endParaRPr lang="tr-TR" altLang="tr-TR" sz="1200" dirty="0">
              <a:latin typeface="Times New Roman" pitchFamily="18" charset="0"/>
              <a:ea typeface="Times New Roman" pitchFamily="18" charset="0"/>
              <a:cs typeface="Verdana" pitchFamily="34" charset="0"/>
            </a:endParaRPr>
          </a:p>
        </p:txBody>
      </p:sp>
      <p:sp>
        <p:nvSpPr>
          <p:cNvPr id="13" name="10 Metin kutusu"/>
          <p:cNvSpPr txBox="1">
            <a:spLocks noChangeArrowheads="1"/>
          </p:cNvSpPr>
          <p:nvPr/>
        </p:nvSpPr>
        <p:spPr bwMode="auto">
          <a:xfrm>
            <a:off x="7019925" y="3048744"/>
            <a:ext cx="10810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693" tIns="28346" rIns="56693" bIns="2834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altLang="tr-TR" sz="1000" b="1" dirty="0">
                <a:solidFill>
                  <a:srgbClr val="0000FF"/>
                </a:solidFill>
                <a:latin typeface="Verdana" pitchFamily="34" charset="0"/>
                <a:ea typeface="Times New Roman" pitchFamily="18" charset="0"/>
                <a:cs typeface="Verdana" pitchFamily="34" charset="0"/>
              </a:rPr>
              <a:t>Önümüzdeki 10 yıl </a:t>
            </a:r>
            <a:endParaRPr lang="tr-TR" altLang="tr-TR" sz="1200" dirty="0">
              <a:latin typeface="Times New Roman" pitchFamily="18" charset="0"/>
              <a:ea typeface="Times New Roman" pitchFamily="18" charset="0"/>
              <a:cs typeface="Verdana" pitchFamily="34" charset="0"/>
            </a:endParaRPr>
          </a:p>
          <a:p>
            <a:pPr algn="ctr" eaLnBrk="1" hangingPunct="1"/>
            <a:r>
              <a:rPr lang="tr-TR" altLang="tr-TR" sz="1000" b="1" dirty="0">
                <a:solidFill>
                  <a:srgbClr val="0000FF"/>
                </a:solidFill>
                <a:latin typeface="Verdana" pitchFamily="34" charset="0"/>
                <a:ea typeface="Times New Roman" pitchFamily="18" charset="0"/>
                <a:cs typeface="Verdana" pitchFamily="34" charset="0"/>
              </a:rPr>
              <a:t>içinde</a:t>
            </a:r>
            <a:endParaRPr lang="tr-TR" altLang="tr-TR" sz="1200" dirty="0">
              <a:latin typeface="Times New Roman" pitchFamily="18" charset="0"/>
              <a:ea typeface="Times New Roman" pitchFamily="18" charset="0"/>
              <a:cs typeface="Verdana" pitchFamily="34" charset="0"/>
            </a:endParaRPr>
          </a:p>
        </p:txBody>
      </p:sp>
      <p:sp>
        <p:nvSpPr>
          <p:cNvPr id="14"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VERİMLİLİĞİ</a:t>
            </a:r>
            <a:endParaRPr lang="tr-TR" sz="2700" dirty="0" smtClean="0">
              <a:ea typeface="+mn-ea"/>
            </a:endParaRPr>
          </a:p>
        </p:txBody>
      </p:sp>
      <p:sp>
        <p:nvSpPr>
          <p:cNvPr id="15" name="Dikdörtgen 14"/>
          <p:cNvSpPr/>
          <p:nvPr/>
        </p:nvSpPr>
        <p:spPr>
          <a:xfrm>
            <a:off x="755576" y="4941168"/>
            <a:ext cx="7560840" cy="1850378"/>
          </a:xfrm>
          <a:prstGeom prst="rect">
            <a:avLst/>
          </a:prstGeom>
        </p:spPr>
        <p:txBody>
          <a:bodyPr wrap="square">
            <a:spAutoFit/>
          </a:bodyPr>
          <a:lstStyle/>
          <a:p>
            <a:pPr marL="285750" indent="-285750">
              <a:buFont typeface="Wingdings" panose="05000000000000000000" pitchFamily="2" charset="2"/>
              <a:buChar char="Ø"/>
            </a:pPr>
            <a:r>
              <a:rPr lang="tr-TR" sz="1600" b="1" dirty="0">
                <a:solidFill>
                  <a:srgbClr val="0000FF"/>
                </a:solidFill>
                <a:latin typeface="+mn-lt"/>
              </a:rPr>
              <a:t>F</a:t>
            </a:r>
            <a:r>
              <a:rPr lang="tr-TR" sz="1600" b="1" dirty="0" smtClean="0">
                <a:solidFill>
                  <a:srgbClr val="0000FF"/>
                </a:solidFill>
                <a:latin typeface="+mn-lt"/>
              </a:rPr>
              <a:t>arklı </a:t>
            </a:r>
            <a:r>
              <a:rPr lang="tr-TR" sz="1600" b="1" dirty="0">
                <a:solidFill>
                  <a:srgbClr val="0000FF"/>
                </a:solidFill>
                <a:latin typeface="+mn-lt"/>
              </a:rPr>
              <a:t>kurum-kuruluşlardan uygulamaya yönelik talepler gelmekte ve değerlendirilmektedir. </a:t>
            </a:r>
          </a:p>
          <a:p>
            <a:pPr marL="285750" indent="-285750">
              <a:buFont typeface="Wingdings" panose="05000000000000000000" pitchFamily="2" charset="2"/>
              <a:buChar char="Ø"/>
            </a:pPr>
            <a:r>
              <a:rPr lang="tr-TR" sz="1600" b="1" dirty="0">
                <a:solidFill>
                  <a:srgbClr val="0000FF"/>
                </a:solidFill>
                <a:latin typeface="+mn-lt"/>
              </a:rPr>
              <a:t>Ayrıca Su Ayak </a:t>
            </a:r>
            <a:r>
              <a:rPr lang="tr-TR" sz="1600" b="1" dirty="0" err="1" smtClean="0">
                <a:solidFill>
                  <a:srgbClr val="0000FF"/>
                </a:solidFill>
                <a:latin typeface="+mn-lt"/>
              </a:rPr>
              <a:t>İzi’nin</a:t>
            </a:r>
            <a:r>
              <a:rPr lang="tr-TR" sz="1600" b="1" dirty="0" smtClean="0">
                <a:solidFill>
                  <a:srgbClr val="0000FF"/>
                </a:solidFill>
                <a:latin typeface="+mn-lt"/>
              </a:rPr>
              <a:t> </a:t>
            </a:r>
            <a:r>
              <a:rPr lang="tr-TR" sz="1600" b="1" dirty="0">
                <a:solidFill>
                  <a:srgbClr val="0000FF"/>
                </a:solidFill>
                <a:latin typeface="+mn-lt"/>
              </a:rPr>
              <a:t>hesaplanması kapsamında Avrupa Çevre </a:t>
            </a:r>
            <a:r>
              <a:rPr lang="tr-TR" sz="1600" b="1" dirty="0" smtClean="0">
                <a:solidFill>
                  <a:srgbClr val="0000FF"/>
                </a:solidFill>
                <a:latin typeface="+mn-lt"/>
              </a:rPr>
              <a:t>Ajansı’ndan </a:t>
            </a:r>
            <a:r>
              <a:rPr lang="tr-TR" sz="1600" b="1" dirty="0">
                <a:solidFill>
                  <a:srgbClr val="0000FF"/>
                </a:solidFill>
                <a:latin typeface="+mn-lt"/>
              </a:rPr>
              <a:t>bir eğitim alınması planlanmaktadır</a:t>
            </a:r>
            <a:r>
              <a:rPr lang="tr-TR" sz="1600" b="1" dirty="0" smtClean="0">
                <a:solidFill>
                  <a:srgbClr val="0000FF"/>
                </a:solidFill>
                <a:latin typeface="+mn-lt"/>
              </a:rPr>
              <a:t>.</a:t>
            </a:r>
          </a:p>
          <a:p>
            <a:pPr marL="285750" indent="-285750" algn="just">
              <a:lnSpc>
                <a:spcPct val="107000"/>
              </a:lnSpc>
              <a:spcAft>
                <a:spcPts val="0"/>
              </a:spcAft>
              <a:buFont typeface="Wingdings" panose="05000000000000000000" pitchFamily="2" charset="2"/>
              <a:buChar char="Ø"/>
            </a:pPr>
            <a:r>
              <a:rPr lang="tr-TR" sz="1600" b="1" dirty="0" smtClean="0">
                <a:solidFill>
                  <a:srgbClr val="0000FF"/>
                </a:solidFill>
                <a:latin typeface="+mn-lt"/>
              </a:rPr>
              <a:t>Su </a:t>
            </a:r>
            <a:r>
              <a:rPr lang="tr-TR" sz="1600" b="1" dirty="0">
                <a:solidFill>
                  <a:srgbClr val="0000FF"/>
                </a:solidFill>
                <a:latin typeface="+mn-lt"/>
              </a:rPr>
              <a:t>Ayak İzi çalışmalarına pilot bir havzada </a:t>
            </a:r>
            <a:r>
              <a:rPr lang="tr-TR" sz="1600" b="1" dirty="0" err="1">
                <a:solidFill>
                  <a:srgbClr val="0000FF"/>
                </a:solidFill>
                <a:latin typeface="+mn-lt"/>
              </a:rPr>
              <a:t>sektörel</a:t>
            </a:r>
            <a:r>
              <a:rPr lang="tr-TR" sz="1600" b="1" dirty="0">
                <a:solidFill>
                  <a:srgbClr val="0000FF"/>
                </a:solidFill>
                <a:latin typeface="+mn-lt"/>
              </a:rPr>
              <a:t> su ayak izi değerlendirilmesi çalışmalarıyla devam edilmesi planlanmaktadır.</a:t>
            </a:r>
          </a:p>
          <a:p>
            <a:pPr marL="285750" indent="-285750">
              <a:buFont typeface="Wingdings" panose="05000000000000000000" pitchFamily="2" charset="2"/>
              <a:buChar char="Ø"/>
            </a:pPr>
            <a:endParaRPr lang="tr-TR" sz="1600" b="1" dirty="0">
              <a:solidFill>
                <a:srgbClr val="0000FF"/>
              </a:solidFill>
              <a:latin typeface="+mn-lt"/>
            </a:endParaRPr>
          </a:p>
        </p:txBody>
      </p:sp>
      <p:pic>
        <p:nvPicPr>
          <p:cNvPr id="16" name="Picture 2" descr="C:\Users\b.ekinci\Desktop\su_yon_logo_trans_zem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964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1"/>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91837F-7BAB-477E-8481-FBC274534E0D}" type="slidenum">
              <a:rPr lang="tr-TR" altLang="tr-TR" smtClean="0">
                <a:solidFill>
                  <a:srgbClr val="898989"/>
                </a:solidFill>
              </a:rPr>
              <a:pPr fontAlgn="base">
                <a:spcBef>
                  <a:spcPct val="0"/>
                </a:spcBef>
                <a:spcAft>
                  <a:spcPct val="0"/>
                </a:spcAft>
                <a:defRPr/>
              </a:pPr>
              <a:t>15</a:t>
            </a:fld>
            <a:endParaRPr lang="tr-TR" altLang="tr-TR" smtClean="0">
              <a:solidFill>
                <a:srgbClr val="898989"/>
              </a:solidFill>
            </a:endParaRPr>
          </a:p>
        </p:txBody>
      </p:sp>
      <p:sp>
        <p:nvSpPr>
          <p:cNvPr id="5"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VERİMLİLİĞİ</a:t>
            </a:r>
            <a:endParaRPr lang="tr-TR" sz="2700" dirty="0" smtClean="0">
              <a:ea typeface="+mn-ea"/>
            </a:endParaRPr>
          </a:p>
        </p:txBody>
      </p:sp>
      <p:sp>
        <p:nvSpPr>
          <p:cNvPr id="6" name="5 Metin kutusu"/>
          <p:cNvSpPr txBox="1">
            <a:spLocks noChangeArrowheads="1"/>
          </p:cNvSpPr>
          <p:nvPr/>
        </p:nvSpPr>
        <p:spPr bwMode="auto">
          <a:xfrm>
            <a:off x="251520" y="1103313"/>
            <a:ext cx="8280400" cy="5632311"/>
          </a:xfrm>
          <a:prstGeom prst="rect">
            <a:avLst/>
          </a:prstGeom>
          <a:noFill/>
          <a:ln w="9525">
            <a:noFill/>
            <a:miter lim="800000"/>
            <a:headEnd/>
            <a:tailEnd/>
          </a:ln>
        </p:spPr>
        <p:txBody>
          <a:bodyPr>
            <a:spAutoFit/>
          </a:bodyPr>
          <a:lstStyle/>
          <a:p>
            <a:pPr marL="266700" indent="-266700" algn="just"/>
            <a:endParaRPr lang="tr-TR" altLang="tr-TR" b="1" i="1" dirty="0">
              <a:solidFill>
                <a:srgbClr val="0000FF"/>
              </a:solidFill>
              <a:latin typeface="+mn-lt"/>
              <a:cs typeface="Arial" charset="0"/>
            </a:endParaRPr>
          </a:p>
          <a:p>
            <a:pPr marL="266700" indent="-266700" algn="just">
              <a:buFont typeface="Arial" charset="0"/>
              <a:buChar char="•"/>
            </a:pPr>
            <a:endParaRPr lang="tr-TR" altLang="tr-TR" b="1" dirty="0">
              <a:solidFill>
                <a:srgbClr val="0000FF"/>
              </a:solidFill>
              <a:latin typeface="+mn-lt"/>
              <a:cs typeface="Arial" charset="0"/>
            </a:endParaRPr>
          </a:p>
          <a:p>
            <a:pPr marL="266700" indent="-266700" algn="just">
              <a:buFont typeface="Arial" charset="0"/>
              <a:buChar char="•"/>
            </a:pPr>
            <a:r>
              <a:rPr lang="tr-TR" altLang="tr-TR" b="1" dirty="0">
                <a:solidFill>
                  <a:srgbClr val="FF0000"/>
                </a:solidFill>
                <a:latin typeface="+mn-lt"/>
                <a:cs typeface="Arial" charset="0"/>
              </a:rPr>
              <a:t>“Su Verimliliği Eylem Planı” </a:t>
            </a:r>
            <a:r>
              <a:rPr lang="tr-TR" altLang="tr-TR" b="1" dirty="0">
                <a:solidFill>
                  <a:srgbClr val="0000FF"/>
                </a:solidFill>
                <a:latin typeface="+mn-lt"/>
                <a:cs typeface="Arial" charset="0"/>
              </a:rPr>
              <a:t>hazırlanacaktır. </a:t>
            </a:r>
          </a:p>
          <a:p>
            <a:pPr marL="266700" indent="-266700" algn="just">
              <a:buFont typeface="Arial" charset="0"/>
              <a:buChar char="•"/>
            </a:pPr>
            <a:endParaRPr lang="tr-TR" altLang="tr-TR" b="1" dirty="0">
              <a:solidFill>
                <a:srgbClr val="0000FF"/>
              </a:solidFill>
              <a:latin typeface="+mn-lt"/>
              <a:cs typeface="Arial" charset="0"/>
            </a:endParaRPr>
          </a:p>
          <a:p>
            <a:pPr marL="266700" indent="-266700" algn="just">
              <a:buFont typeface="Arial" charset="0"/>
              <a:buChar char="•"/>
            </a:pPr>
            <a:endParaRPr lang="tr-TR" altLang="tr-TR" b="1" dirty="0">
              <a:solidFill>
                <a:srgbClr val="0000FF"/>
              </a:solidFill>
              <a:latin typeface="+mn-lt"/>
              <a:cs typeface="Arial" charset="0"/>
            </a:endParaRPr>
          </a:p>
          <a:p>
            <a:pPr marL="266700" indent="-266700" algn="just">
              <a:buFont typeface="Arial" charset="0"/>
              <a:buChar char="•"/>
            </a:pPr>
            <a:r>
              <a:rPr lang="tr-TR" altLang="tr-TR" b="1" dirty="0">
                <a:solidFill>
                  <a:srgbClr val="FF0000"/>
                </a:solidFill>
                <a:latin typeface="+mn-lt"/>
                <a:cs typeface="Arial" charset="0"/>
              </a:rPr>
              <a:t>Gri su </a:t>
            </a:r>
            <a:r>
              <a:rPr lang="tr-TR" altLang="tr-TR" b="1" dirty="0">
                <a:solidFill>
                  <a:srgbClr val="0000FF"/>
                </a:solidFill>
                <a:latin typeface="+mn-lt"/>
                <a:cs typeface="Arial" charset="0"/>
              </a:rPr>
              <a:t>geri kazanımı ve </a:t>
            </a:r>
          </a:p>
          <a:p>
            <a:pPr marL="266700" indent="-266700" algn="just">
              <a:buFont typeface="Arial" charset="0"/>
              <a:buChar char="•"/>
            </a:pPr>
            <a:endParaRPr lang="tr-TR" altLang="tr-TR" b="1" dirty="0">
              <a:solidFill>
                <a:srgbClr val="0000FF"/>
              </a:solidFill>
              <a:latin typeface="+mn-lt"/>
              <a:cs typeface="Arial" charset="0"/>
            </a:endParaRPr>
          </a:p>
          <a:p>
            <a:pPr marL="266700" indent="-266700" algn="just">
              <a:buFont typeface="Arial" charset="0"/>
              <a:buChar char="•"/>
            </a:pPr>
            <a:endParaRPr lang="tr-TR" altLang="tr-TR" b="1" dirty="0">
              <a:solidFill>
                <a:srgbClr val="FF0000"/>
              </a:solidFill>
              <a:latin typeface="+mn-lt"/>
              <a:cs typeface="Arial" charset="0"/>
            </a:endParaRPr>
          </a:p>
          <a:p>
            <a:pPr marL="266700" indent="-266700" algn="just">
              <a:buFont typeface="Arial" charset="0"/>
              <a:buChar char="•"/>
            </a:pPr>
            <a:endParaRPr lang="tr-TR" altLang="tr-TR" b="1" dirty="0">
              <a:solidFill>
                <a:srgbClr val="FF0000"/>
              </a:solidFill>
              <a:latin typeface="+mn-lt"/>
              <a:cs typeface="Arial" charset="0"/>
            </a:endParaRPr>
          </a:p>
          <a:p>
            <a:pPr marL="266700" indent="-266700" algn="just">
              <a:buFont typeface="Arial" charset="0"/>
              <a:buChar char="•"/>
            </a:pPr>
            <a:endParaRPr lang="tr-TR" altLang="tr-TR" b="1" dirty="0">
              <a:solidFill>
                <a:srgbClr val="FF0000"/>
              </a:solidFill>
              <a:latin typeface="+mn-lt"/>
              <a:cs typeface="Arial" charset="0"/>
            </a:endParaRPr>
          </a:p>
          <a:p>
            <a:pPr marL="266700" indent="-266700" algn="just"/>
            <a:endParaRPr lang="tr-TR" altLang="tr-TR" b="1" dirty="0">
              <a:solidFill>
                <a:srgbClr val="FF0000"/>
              </a:solidFill>
              <a:latin typeface="+mn-lt"/>
              <a:cs typeface="Arial" charset="0"/>
            </a:endParaRPr>
          </a:p>
          <a:p>
            <a:pPr marL="266700" indent="-266700" algn="just">
              <a:buFont typeface="Arial" charset="0"/>
              <a:buChar char="•"/>
            </a:pPr>
            <a:endParaRPr lang="tr-TR" altLang="tr-TR" b="1" dirty="0" smtClean="0">
              <a:solidFill>
                <a:srgbClr val="FF0000"/>
              </a:solidFill>
              <a:latin typeface="+mn-lt"/>
              <a:cs typeface="Arial" charset="0"/>
            </a:endParaRPr>
          </a:p>
          <a:p>
            <a:pPr marL="266700" indent="-266700" algn="just">
              <a:buFont typeface="Arial" charset="0"/>
              <a:buChar char="•"/>
            </a:pPr>
            <a:endParaRPr lang="tr-TR" altLang="tr-TR" b="1" dirty="0" smtClean="0">
              <a:solidFill>
                <a:srgbClr val="FF0000"/>
              </a:solidFill>
              <a:latin typeface="+mn-lt"/>
              <a:cs typeface="Arial" charset="0"/>
            </a:endParaRPr>
          </a:p>
          <a:p>
            <a:pPr marL="266700" indent="-266700" algn="just">
              <a:buFont typeface="Arial" charset="0"/>
              <a:buChar char="•"/>
            </a:pPr>
            <a:r>
              <a:rPr lang="tr-TR" altLang="tr-TR" b="1" dirty="0" smtClean="0">
                <a:solidFill>
                  <a:srgbClr val="FF0000"/>
                </a:solidFill>
                <a:latin typeface="+mn-lt"/>
                <a:cs typeface="Arial" charset="0"/>
              </a:rPr>
              <a:t>eko-etiket</a:t>
            </a:r>
            <a:r>
              <a:rPr lang="tr-TR" altLang="tr-TR" b="1" dirty="0" smtClean="0">
                <a:solidFill>
                  <a:srgbClr val="0000FF"/>
                </a:solidFill>
                <a:latin typeface="+mn-lt"/>
                <a:cs typeface="Arial" charset="0"/>
              </a:rPr>
              <a:t> </a:t>
            </a:r>
            <a:r>
              <a:rPr lang="tr-TR" altLang="tr-TR" b="1" dirty="0">
                <a:solidFill>
                  <a:srgbClr val="0000FF"/>
                </a:solidFill>
                <a:latin typeface="+mn-lt"/>
                <a:cs typeface="Arial" charset="0"/>
              </a:rPr>
              <a:t>(</a:t>
            </a:r>
            <a:r>
              <a:rPr lang="tr-TR" altLang="tr-TR" b="1" dirty="0" err="1">
                <a:solidFill>
                  <a:srgbClr val="0000FF"/>
                </a:solidFill>
                <a:latin typeface="+mn-lt"/>
                <a:cs typeface="Arial" charset="0"/>
              </a:rPr>
              <a:t>eco-labeling</a:t>
            </a:r>
            <a:r>
              <a:rPr lang="tr-TR" altLang="tr-TR" b="1" dirty="0">
                <a:solidFill>
                  <a:srgbClr val="0000FF"/>
                </a:solidFill>
                <a:latin typeface="+mn-lt"/>
                <a:cs typeface="Arial" charset="0"/>
              </a:rPr>
              <a:t>) çalışmaları hedeflenmektedir.</a:t>
            </a:r>
          </a:p>
          <a:p>
            <a:pPr marL="266700" indent="-266700" algn="just">
              <a:buFont typeface="Arial" charset="0"/>
              <a:buChar char="•"/>
            </a:pPr>
            <a:endParaRPr lang="tr-TR" altLang="tr-TR" b="1" dirty="0">
              <a:solidFill>
                <a:srgbClr val="0000FF"/>
              </a:solidFill>
              <a:latin typeface="+mn-lt"/>
              <a:cs typeface="Arial" charset="0"/>
            </a:endParaRPr>
          </a:p>
          <a:p>
            <a:pPr marL="266700" indent="-266700" algn="just">
              <a:buFont typeface="Arial" charset="0"/>
              <a:buChar char="•"/>
            </a:pPr>
            <a:endParaRPr lang="tr-TR" altLang="tr-TR" b="1" dirty="0">
              <a:solidFill>
                <a:srgbClr val="0000FF"/>
              </a:solidFill>
              <a:latin typeface="+mn-lt"/>
              <a:cs typeface="Arial" charset="0"/>
            </a:endParaRPr>
          </a:p>
          <a:p>
            <a:pPr marL="266700" indent="-266700" algn="just">
              <a:buFont typeface="Arial" charset="0"/>
              <a:buChar char="•"/>
            </a:pPr>
            <a:endParaRPr lang="tr-TR" altLang="tr-TR" b="1" dirty="0">
              <a:solidFill>
                <a:srgbClr val="0000FF"/>
              </a:solidFill>
              <a:latin typeface="+mn-lt"/>
              <a:cs typeface="Arial" charset="0"/>
            </a:endParaRPr>
          </a:p>
          <a:p>
            <a:pPr marL="266700" indent="-266700" algn="just">
              <a:buFont typeface="Arial" charset="0"/>
              <a:buChar char="•"/>
            </a:pPr>
            <a:endParaRPr lang="tr-TR" altLang="tr-TR" b="1" dirty="0">
              <a:solidFill>
                <a:srgbClr val="0000FF"/>
              </a:solidFill>
              <a:latin typeface="+mn-lt"/>
              <a:cs typeface="Arial" charset="0"/>
            </a:endParaRPr>
          </a:p>
          <a:p>
            <a:pPr marL="266700" indent="-266700" algn="just">
              <a:buFont typeface="Arial" charset="0"/>
              <a:buChar char="•"/>
            </a:pPr>
            <a:endParaRPr lang="tr-TR" altLang="tr-TR" b="1" dirty="0">
              <a:solidFill>
                <a:srgbClr val="0000FF"/>
              </a:solidFill>
              <a:latin typeface="+mn-lt"/>
              <a:cs typeface="Arial" charset="0"/>
            </a:endParaRPr>
          </a:p>
          <a:p>
            <a:pPr marL="266700" indent="-266700" algn="just"/>
            <a:r>
              <a:rPr lang="tr-TR" altLang="tr-TR" b="1" dirty="0">
                <a:solidFill>
                  <a:srgbClr val="0000FF"/>
                </a:solidFill>
                <a:latin typeface="+mn-lt"/>
                <a:cs typeface="Arial" charset="0"/>
              </a:rPr>
              <a:t> </a:t>
            </a:r>
          </a:p>
        </p:txBody>
      </p:sp>
      <p:pic>
        <p:nvPicPr>
          <p:cNvPr id="7" name="Picture 2" descr="http://www.gazetekadikoy.com.tr/resim/buyuk/111201216205576Resim4.jpg"/>
          <p:cNvPicPr>
            <a:picLocks noChangeAspect="1" noChangeArrowheads="1"/>
          </p:cNvPicPr>
          <p:nvPr/>
        </p:nvPicPr>
        <p:blipFill>
          <a:blip r:embed="rId2" cstate="print"/>
          <a:srcRect/>
          <a:stretch>
            <a:fillRect/>
          </a:stretch>
        </p:blipFill>
        <p:spPr bwMode="auto">
          <a:xfrm>
            <a:off x="3347864" y="2564904"/>
            <a:ext cx="2463800" cy="1681163"/>
          </a:xfrm>
          <a:prstGeom prst="rect">
            <a:avLst/>
          </a:prstGeom>
          <a:noFill/>
          <a:ln w="9525">
            <a:noFill/>
            <a:miter lim="800000"/>
            <a:headEnd/>
            <a:tailEnd/>
          </a:ln>
        </p:spPr>
      </p:pic>
      <p:pic>
        <p:nvPicPr>
          <p:cNvPr id="9" name="Resim 8" descr="F:\washing-machine-2.jpg"/>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205010"/>
            <a:ext cx="1944216" cy="2485590"/>
          </a:xfrm>
          <a:prstGeom prst="rect">
            <a:avLst/>
          </a:prstGeom>
          <a:noFill/>
          <a:ln>
            <a:noFill/>
          </a:ln>
        </p:spPr>
      </p:pic>
      <p:pic>
        <p:nvPicPr>
          <p:cNvPr id="8" name="Picture 2" descr="C:\Users\b.ekinci\Desktop\su_yon_logo_trans_zem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136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1"/>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91837F-7BAB-477E-8481-FBC274534E0D}" type="slidenum">
              <a:rPr lang="tr-TR" altLang="tr-TR" smtClean="0">
                <a:solidFill>
                  <a:srgbClr val="898989"/>
                </a:solidFill>
              </a:rPr>
              <a:pPr fontAlgn="base">
                <a:spcBef>
                  <a:spcPct val="0"/>
                </a:spcBef>
                <a:spcAft>
                  <a:spcPct val="0"/>
                </a:spcAft>
                <a:defRPr/>
              </a:pPr>
              <a:t>16</a:t>
            </a:fld>
            <a:endParaRPr lang="tr-TR" altLang="tr-TR" smtClean="0">
              <a:solidFill>
                <a:srgbClr val="898989"/>
              </a:solidFill>
            </a:endParaRPr>
          </a:p>
        </p:txBody>
      </p:sp>
      <p:sp>
        <p:nvSpPr>
          <p:cNvPr id="5"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EKONOMİSİ</a:t>
            </a:r>
            <a:endParaRPr lang="tr-TR" sz="2700" dirty="0" smtClean="0">
              <a:ea typeface="+mn-ea"/>
            </a:endParaRPr>
          </a:p>
        </p:txBody>
      </p:sp>
      <p:sp>
        <p:nvSpPr>
          <p:cNvPr id="7" name="5 Metin kutusu"/>
          <p:cNvSpPr txBox="1">
            <a:spLocks noChangeArrowheads="1"/>
          </p:cNvSpPr>
          <p:nvPr/>
        </p:nvSpPr>
        <p:spPr bwMode="auto">
          <a:xfrm>
            <a:off x="395288" y="980728"/>
            <a:ext cx="8353176" cy="400110"/>
          </a:xfrm>
          <a:prstGeom prst="rect">
            <a:avLst/>
          </a:prstGeom>
          <a:noFill/>
          <a:ln w="9525">
            <a:noFill/>
            <a:miter lim="800000"/>
            <a:headEnd/>
            <a:tailEnd/>
          </a:ln>
        </p:spPr>
        <p:txBody>
          <a:bodyPr wrap="square">
            <a:spAutoFit/>
          </a:bodyPr>
          <a:lstStyle/>
          <a:p>
            <a:pPr marL="266700" indent="-266700" algn="ctr"/>
            <a:r>
              <a:rPr lang="tr-TR" sz="2000" b="1" dirty="0" smtClean="0">
                <a:solidFill>
                  <a:srgbClr val="FF0000"/>
                </a:solidFill>
                <a:cs typeface="Arial" charset="0"/>
              </a:rPr>
              <a:t>SÇD ve Ekonomik Analiz</a:t>
            </a:r>
            <a:endParaRPr lang="tr-TR" sz="2000" b="1" dirty="0">
              <a:solidFill>
                <a:srgbClr val="FF0000"/>
              </a:solidFill>
              <a:cs typeface="Arial" charset="0"/>
            </a:endParaRPr>
          </a:p>
        </p:txBody>
      </p:sp>
      <p:sp>
        <p:nvSpPr>
          <p:cNvPr id="11" name="6 Dikdörtgen"/>
          <p:cNvSpPr/>
          <p:nvPr/>
        </p:nvSpPr>
        <p:spPr>
          <a:xfrm>
            <a:off x="827076" y="1628800"/>
            <a:ext cx="7416824" cy="3342453"/>
          </a:xfrm>
          <a:prstGeom prst="rect">
            <a:avLst/>
          </a:prstGeom>
        </p:spPr>
        <p:txBody>
          <a:bodyPr wrap="square">
            <a:spAutoFit/>
          </a:bodyPr>
          <a:lstStyle/>
          <a:p>
            <a:pPr algn="just">
              <a:lnSpc>
                <a:spcPct val="80000"/>
              </a:lnSpc>
              <a:tabLst>
                <a:tab pos="450850" algn="l"/>
              </a:tabLst>
            </a:pPr>
            <a:r>
              <a:rPr lang="tr-TR" sz="2400" i="1" dirty="0" smtClean="0">
                <a:solidFill>
                  <a:srgbClr val="0000FF"/>
                </a:solidFill>
                <a:latin typeface="Arial" pitchFamily="34" charset="0"/>
                <a:cs typeface="Arial" pitchFamily="34" charset="0"/>
              </a:rPr>
              <a:t>Direktifin çevre hedeflerine en etkin şekilde (yani </a:t>
            </a:r>
            <a:r>
              <a:rPr lang="tr-TR" sz="2400" b="1" i="1" dirty="0" smtClean="0">
                <a:solidFill>
                  <a:srgbClr val="0000FF"/>
                </a:solidFill>
                <a:latin typeface="Arial" pitchFamily="34" charset="0"/>
                <a:cs typeface="Arial" pitchFamily="34" charset="0"/>
              </a:rPr>
              <a:t>tüm sular için iyi su durumu</a:t>
            </a:r>
            <a:r>
              <a:rPr lang="tr-TR" sz="2400" i="1" dirty="0" smtClean="0">
                <a:solidFill>
                  <a:srgbClr val="0000FF"/>
                </a:solidFill>
                <a:latin typeface="Arial" pitchFamily="34" charset="0"/>
                <a:cs typeface="Arial" pitchFamily="34" charset="0"/>
              </a:rPr>
              <a:t>) ulaşılması noktasında;</a:t>
            </a:r>
          </a:p>
          <a:p>
            <a:pPr algn="just">
              <a:lnSpc>
                <a:spcPct val="80000"/>
              </a:lnSpc>
              <a:tabLst>
                <a:tab pos="450850" algn="l"/>
              </a:tabLst>
            </a:pPr>
            <a:endParaRPr lang="tr-TR" sz="2400" i="1" dirty="0" smtClean="0">
              <a:solidFill>
                <a:srgbClr val="0000FF"/>
              </a:solidFill>
              <a:latin typeface="Arial" pitchFamily="34" charset="0"/>
              <a:cs typeface="Arial" pitchFamily="34" charset="0"/>
            </a:endParaRPr>
          </a:p>
          <a:p>
            <a:pPr marL="400050" lvl="1" algn="just">
              <a:lnSpc>
                <a:spcPct val="80000"/>
              </a:lnSpc>
              <a:buFont typeface="Wingdings" pitchFamily="2" charset="2"/>
              <a:buChar char="Ø"/>
              <a:tabLst>
                <a:tab pos="450850" algn="l"/>
              </a:tabLst>
            </a:pPr>
            <a:r>
              <a:rPr lang="tr-TR" sz="2400" i="1" dirty="0" smtClean="0">
                <a:solidFill>
                  <a:srgbClr val="0000FF"/>
                </a:solidFill>
                <a:latin typeface="Arial" pitchFamily="34" charset="0"/>
                <a:cs typeface="Arial" pitchFamily="34" charset="0"/>
              </a:rPr>
              <a:t>Ekonomik prensiplerin uygulanması (örn. </a:t>
            </a:r>
            <a:r>
              <a:rPr lang="tr-TR" sz="2400" b="1" i="1" dirty="0" smtClean="0">
                <a:solidFill>
                  <a:srgbClr val="0000FF"/>
                </a:solidFill>
                <a:latin typeface="Arial" pitchFamily="34" charset="0"/>
                <a:cs typeface="Arial" pitchFamily="34" charset="0"/>
              </a:rPr>
              <a:t>kirleten öder prensibi</a:t>
            </a:r>
            <a:r>
              <a:rPr lang="tr-TR" sz="2400" i="1" dirty="0" smtClean="0">
                <a:solidFill>
                  <a:srgbClr val="0000FF"/>
                </a:solidFill>
                <a:latin typeface="Arial" pitchFamily="34" charset="0"/>
                <a:cs typeface="Arial" pitchFamily="34" charset="0"/>
              </a:rPr>
              <a:t>); </a:t>
            </a:r>
          </a:p>
          <a:p>
            <a:pPr marL="400050" lvl="1" algn="just">
              <a:lnSpc>
                <a:spcPct val="80000"/>
              </a:lnSpc>
              <a:buFont typeface="Wingdings" pitchFamily="2" charset="2"/>
              <a:buChar char="Ø"/>
              <a:tabLst>
                <a:tab pos="450850" algn="l"/>
              </a:tabLst>
            </a:pPr>
            <a:endParaRPr lang="tr-TR" sz="2400" i="1" dirty="0" smtClean="0">
              <a:solidFill>
                <a:srgbClr val="0000FF"/>
              </a:solidFill>
              <a:latin typeface="Arial" pitchFamily="34" charset="0"/>
              <a:cs typeface="Arial" pitchFamily="34" charset="0"/>
            </a:endParaRPr>
          </a:p>
          <a:p>
            <a:pPr marL="400050" lvl="1" algn="just">
              <a:lnSpc>
                <a:spcPct val="80000"/>
              </a:lnSpc>
              <a:buFont typeface="Wingdings" pitchFamily="2" charset="2"/>
              <a:buChar char="Ø"/>
              <a:tabLst>
                <a:tab pos="450850" algn="l"/>
              </a:tabLst>
            </a:pPr>
            <a:r>
              <a:rPr lang="tr-TR" sz="2400" i="1" dirty="0" smtClean="0">
                <a:solidFill>
                  <a:srgbClr val="0000FF"/>
                </a:solidFill>
                <a:latin typeface="Arial" pitchFamily="34" charset="0"/>
                <a:cs typeface="Arial" pitchFamily="34" charset="0"/>
              </a:rPr>
              <a:t>Ekonomik yaklaşım ve araçların kullanılması (örn. </a:t>
            </a:r>
            <a:r>
              <a:rPr lang="tr-TR" sz="2400" b="1" i="1" dirty="0" smtClean="0">
                <a:solidFill>
                  <a:srgbClr val="0000FF"/>
                </a:solidFill>
                <a:latin typeface="Arial" pitchFamily="34" charset="0"/>
                <a:cs typeface="Arial" pitchFamily="34" charset="0"/>
              </a:rPr>
              <a:t>maliyet-etkinliği analizi</a:t>
            </a:r>
            <a:r>
              <a:rPr lang="tr-TR" sz="2400" i="1" dirty="0" smtClean="0">
                <a:solidFill>
                  <a:srgbClr val="0000FF"/>
                </a:solidFill>
                <a:latin typeface="Arial" pitchFamily="34" charset="0"/>
                <a:cs typeface="Arial" pitchFamily="34" charset="0"/>
              </a:rPr>
              <a:t>); </a:t>
            </a:r>
          </a:p>
          <a:p>
            <a:pPr marL="400050" lvl="1" algn="just">
              <a:lnSpc>
                <a:spcPct val="80000"/>
              </a:lnSpc>
              <a:buFont typeface="Wingdings" pitchFamily="2" charset="2"/>
              <a:buChar char="Ø"/>
              <a:tabLst>
                <a:tab pos="450850" algn="l"/>
              </a:tabLst>
            </a:pPr>
            <a:endParaRPr lang="tr-TR" sz="2400" i="1" dirty="0" smtClean="0">
              <a:solidFill>
                <a:srgbClr val="0000FF"/>
              </a:solidFill>
              <a:latin typeface="Arial" pitchFamily="34" charset="0"/>
              <a:cs typeface="Arial" pitchFamily="34" charset="0"/>
            </a:endParaRPr>
          </a:p>
          <a:p>
            <a:pPr marL="400050" lvl="1" algn="just">
              <a:lnSpc>
                <a:spcPct val="80000"/>
              </a:lnSpc>
              <a:buFont typeface="Wingdings" pitchFamily="2" charset="2"/>
              <a:buChar char="Ø"/>
              <a:tabLst>
                <a:tab pos="450850" algn="l"/>
              </a:tabLst>
            </a:pPr>
            <a:r>
              <a:rPr lang="tr-TR" sz="2400" i="1" dirty="0" smtClean="0">
                <a:solidFill>
                  <a:srgbClr val="0000FF"/>
                </a:solidFill>
                <a:latin typeface="Arial" pitchFamily="34" charset="0"/>
                <a:cs typeface="Arial" pitchFamily="34" charset="0"/>
              </a:rPr>
              <a:t>Ekonomik araçların dikkate alınması (örn. </a:t>
            </a:r>
            <a:r>
              <a:rPr lang="tr-TR" sz="2400" b="1" i="1" dirty="0" smtClean="0">
                <a:solidFill>
                  <a:srgbClr val="0000FF"/>
                </a:solidFill>
                <a:latin typeface="Arial" pitchFamily="34" charset="0"/>
                <a:cs typeface="Arial" pitchFamily="34" charset="0"/>
              </a:rPr>
              <a:t>suyun fiyatlandırılması</a:t>
            </a:r>
            <a:r>
              <a:rPr lang="tr-TR" sz="2400" i="1" dirty="0" smtClean="0">
                <a:solidFill>
                  <a:srgbClr val="0000FF"/>
                </a:solidFill>
                <a:latin typeface="Arial" pitchFamily="34" charset="0"/>
                <a:cs typeface="Arial" pitchFamily="34" charset="0"/>
              </a:rPr>
              <a:t>). </a:t>
            </a:r>
          </a:p>
        </p:txBody>
      </p:sp>
      <p:pic>
        <p:nvPicPr>
          <p:cNvPr id="6" name="Picture 2" descr="C:\Users\b.ekinci\Desktop\su_yon_logo_trans_zem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550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EA9660A4-D9CD-4E5B-83FF-FD92B275460E}" type="slidenum">
              <a:rPr lang="tr-TR" smtClean="0"/>
              <a:pPr>
                <a:defRPr/>
              </a:pPr>
              <a:t>17</a:t>
            </a:fld>
            <a:endParaRPr lang="tr-TR"/>
          </a:p>
        </p:txBody>
      </p:sp>
      <p:graphicFrame>
        <p:nvGraphicFramePr>
          <p:cNvPr id="9" name="3 İçerik Yer Tutucusu"/>
          <p:cNvGraphicFramePr>
            <a:graphicFrameLocks/>
          </p:cNvGraphicFramePr>
          <p:nvPr/>
        </p:nvGraphicFramePr>
        <p:xfrm>
          <a:off x="179512" y="980728"/>
          <a:ext cx="8758808" cy="5475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Metin kutusu"/>
          <p:cNvSpPr txBox="1"/>
          <p:nvPr/>
        </p:nvSpPr>
        <p:spPr>
          <a:xfrm>
            <a:off x="5796136" y="980729"/>
            <a:ext cx="3347864" cy="830997"/>
          </a:xfrm>
          <a:prstGeom prst="rect">
            <a:avLst/>
          </a:prstGeom>
          <a:noFill/>
        </p:spPr>
        <p:txBody>
          <a:bodyPr wrap="square" rtlCol="0">
            <a:spAutoFit/>
          </a:bodyPr>
          <a:lstStyle/>
          <a:p>
            <a:pPr>
              <a:buFont typeface="Arial" pitchFamily="34" charset="0"/>
              <a:buChar char="•"/>
            </a:pPr>
            <a:r>
              <a:rPr lang="tr-TR" sz="1200" b="1" dirty="0" smtClean="0">
                <a:solidFill>
                  <a:srgbClr val="0000FF"/>
                </a:solidFill>
              </a:rPr>
              <a:t>Su kullanımının ekonomik önemi</a:t>
            </a:r>
          </a:p>
          <a:p>
            <a:pPr>
              <a:buFont typeface="Arial" pitchFamily="34" charset="0"/>
              <a:buChar char="•"/>
            </a:pPr>
            <a:r>
              <a:rPr lang="tr-TR" sz="1200" b="1" dirty="0" smtClean="0">
                <a:solidFill>
                  <a:srgbClr val="0000FF"/>
                </a:solidFill>
              </a:rPr>
              <a:t>Su hizmetlerinin mevcut maliyet karşılama seviyesinin değerlendirilmesi</a:t>
            </a:r>
          </a:p>
          <a:p>
            <a:pPr>
              <a:buFont typeface="Arial" pitchFamily="34" charset="0"/>
              <a:buChar char="•"/>
            </a:pPr>
            <a:r>
              <a:rPr lang="tr-TR" sz="1200" b="1" dirty="0" smtClean="0">
                <a:solidFill>
                  <a:srgbClr val="0000FF"/>
                </a:solidFill>
              </a:rPr>
              <a:t>Arz-talep eğilimleri</a:t>
            </a:r>
            <a:endParaRPr lang="tr-TR" sz="1200" b="1" dirty="0">
              <a:solidFill>
                <a:srgbClr val="0000FF"/>
              </a:solidFill>
            </a:endParaRPr>
          </a:p>
        </p:txBody>
      </p:sp>
      <p:sp>
        <p:nvSpPr>
          <p:cNvPr id="12" name="11 Sol Ayraç"/>
          <p:cNvSpPr/>
          <p:nvPr/>
        </p:nvSpPr>
        <p:spPr>
          <a:xfrm>
            <a:off x="5724128" y="980728"/>
            <a:ext cx="155448"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14" name="13 Düz Ok Bağlayıcısı"/>
          <p:cNvCxnSpPr>
            <a:stCxn id="12" idx="1"/>
          </p:cNvCxnSpPr>
          <p:nvPr/>
        </p:nvCxnSpPr>
        <p:spPr>
          <a:xfrm flipH="1" flipV="1">
            <a:off x="4139952" y="1268760"/>
            <a:ext cx="1584176" cy="169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Metin kutusu"/>
          <p:cNvSpPr txBox="1"/>
          <p:nvPr/>
        </p:nvSpPr>
        <p:spPr>
          <a:xfrm>
            <a:off x="6516216" y="1916832"/>
            <a:ext cx="2520280" cy="1200329"/>
          </a:xfrm>
          <a:prstGeom prst="rect">
            <a:avLst/>
          </a:prstGeom>
          <a:noFill/>
        </p:spPr>
        <p:txBody>
          <a:bodyPr wrap="square" rtlCol="0">
            <a:spAutoFit/>
          </a:bodyPr>
          <a:lstStyle/>
          <a:p>
            <a:pPr>
              <a:buFont typeface="Arial" pitchFamily="34" charset="0"/>
              <a:buChar char="•"/>
            </a:pPr>
            <a:r>
              <a:rPr lang="tr-TR" sz="1200" b="1" dirty="0" smtClean="0">
                <a:solidFill>
                  <a:srgbClr val="0000FF"/>
                </a:solidFill>
              </a:rPr>
              <a:t>Önlemlerin birim maliyetlerinin değerlendirmesi</a:t>
            </a:r>
          </a:p>
          <a:p>
            <a:pPr>
              <a:buFont typeface="Arial" pitchFamily="34" charset="0"/>
              <a:buChar char="•"/>
            </a:pPr>
            <a:r>
              <a:rPr lang="tr-TR" sz="1200" b="1" dirty="0" smtClean="0">
                <a:solidFill>
                  <a:srgbClr val="0000FF"/>
                </a:solidFill>
              </a:rPr>
              <a:t>Önlemlerin etkinliğinin değerlendirilmesi</a:t>
            </a:r>
          </a:p>
          <a:p>
            <a:pPr>
              <a:buFont typeface="Arial" pitchFamily="34" charset="0"/>
              <a:buChar char="•"/>
            </a:pPr>
            <a:r>
              <a:rPr lang="tr-TR" sz="1200" b="1" dirty="0" smtClean="0">
                <a:solidFill>
                  <a:srgbClr val="0000FF"/>
                </a:solidFill>
              </a:rPr>
              <a:t>Önlemlerin maliyet etkinliğinin değerlendirilmesi</a:t>
            </a:r>
          </a:p>
        </p:txBody>
      </p:sp>
      <p:sp>
        <p:nvSpPr>
          <p:cNvPr id="16" name="15 Sol Ayraç"/>
          <p:cNvSpPr/>
          <p:nvPr/>
        </p:nvSpPr>
        <p:spPr>
          <a:xfrm>
            <a:off x="6444208" y="1916832"/>
            <a:ext cx="72008" cy="1080120"/>
          </a:xfrm>
          <a:prstGeom prst="leftBrace">
            <a:avLst>
              <a:gd name="adj1" fmla="val 109982"/>
              <a:gd name="adj2" fmla="val 5329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18" name="17 Düz Ok Bağlayıcısı"/>
          <p:cNvCxnSpPr>
            <a:stCxn id="16" idx="1"/>
          </p:cNvCxnSpPr>
          <p:nvPr/>
        </p:nvCxnSpPr>
        <p:spPr>
          <a:xfrm flipH="1">
            <a:off x="6228184" y="2492514"/>
            <a:ext cx="216024" cy="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0 Metin kutusu"/>
          <p:cNvSpPr txBox="1"/>
          <p:nvPr/>
        </p:nvSpPr>
        <p:spPr>
          <a:xfrm>
            <a:off x="6948264" y="3789040"/>
            <a:ext cx="2016224" cy="2123658"/>
          </a:xfrm>
          <a:prstGeom prst="rect">
            <a:avLst/>
          </a:prstGeom>
          <a:noFill/>
        </p:spPr>
        <p:txBody>
          <a:bodyPr wrap="square" rtlCol="0">
            <a:spAutoFit/>
          </a:bodyPr>
          <a:lstStyle/>
          <a:p>
            <a:pPr>
              <a:buFont typeface="Arial" pitchFamily="34" charset="0"/>
              <a:buChar char="•"/>
            </a:pPr>
            <a:r>
              <a:rPr lang="tr-TR" sz="1200" b="1" dirty="0" smtClean="0">
                <a:solidFill>
                  <a:srgbClr val="0000FF"/>
                </a:solidFill>
              </a:rPr>
              <a:t>Önlem paketlerinin maliyet/faydasının değerlendirilmesi</a:t>
            </a:r>
          </a:p>
          <a:p>
            <a:pPr>
              <a:buFont typeface="Arial" pitchFamily="34" charset="0"/>
              <a:buChar char="•"/>
            </a:pPr>
            <a:r>
              <a:rPr lang="tr-TR" sz="1200" b="1" dirty="0" smtClean="0">
                <a:solidFill>
                  <a:srgbClr val="0000FF"/>
                </a:solidFill>
              </a:rPr>
              <a:t>Daha az sıkı hedeflerin belirlenmesi</a:t>
            </a:r>
          </a:p>
          <a:p>
            <a:pPr>
              <a:buFont typeface="Arial" pitchFamily="34" charset="0"/>
              <a:buChar char="•"/>
            </a:pPr>
            <a:r>
              <a:rPr lang="tr-TR" sz="1200" b="1" dirty="0" smtClean="0">
                <a:solidFill>
                  <a:srgbClr val="0000FF"/>
                </a:solidFill>
              </a:rPr>
              <a:t>Zaman sapmasının gerekçelendirilmesi</a:t>
            </a:r>
          </a:p>
          <a:p>
            <a:pPr>
              <a:buFont typeface="Arial" pitchFamily="34" charset="0"/>
              <a:buChar char="•"/>
            </a:pPr>
            <a:r>
              <a:rPr lang="tr-TR" sz="1200" b="1" dirty="0" smtClean="0">
                <a:solidFill>
                  <a:srgbClr val="0000FF"/>
                </a:solidFill>
              </a:rPr>
              <a:t>Önerilen maliyet karşılama seviyelerinin gerekçelendirilmesi</a:t>
            </a:r>
          </a:p>
          <a:p>
            <a:pPr>
              <a:buFont typeface="Arial" pitchFamily="34" charset="0"/>
              <a:buChar char="•"/>
            </a:pPr>
            <a:endParaRPr lang="tr-TR" sz="1200" b="1" dirty="0">
              <a:solidFill>
                <a:srgbClr val="0000FF"/>
              </a:solidFill>
            </a:endParaRPr>
          </a:p>
        </p:txBody>
      </p:sp>
      <p:sp>
        <p:nvSpPr>
          <p:cNvPr id="24" name="23 Sol Ayraç"/>
          <p:cNvSpPr/>
          <p:nvPr/>
        </p:nvSpPr>
        <p:spPr>
          <a:xfrm>
            <a:off x="6732240" y="3933056"/>
            <a:ext cx="144016" cy="22322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28" name="27 Düz Ok Bağlayıcısı"/>
          <p:cNvCxnSpPr>
            <a:stCxn id="24" idx="1"/>
          </p:cNvCxnSpPr>
          <p:nvPr/>
        </p:nvCxnSpPr>
        <p:spPr>
          <a:xfrm flipH="1" flipV="1">
            <a:off x="6372200" y="4653136"/>
            <a:ext cx="360040" cy="3960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28 Metin kutusu"/>
          <p:cNvSpPr txBox="1"/>
          <p:nvPr/>
        </p:nvSpPr>
        <p:spPr>
          <a:xfrm>
            <a:off x="0" y="5517232"/>
            <a:ext cx="1763688" cy="1384995"/>
          </a:xfrm>
          <a:prstGeom prst="rect">
            <a:avLst/>
          </a:prstGeom>
          <a:noFill/>
        </p:spPr>
        <p:txBody>
          <a:bodyPr wrap="square" rtlCol="0">
            <a:spAutoFit/>
          </a:bodyPr>
          <a:lstStyle/>
          <a:p>
            <a:pPr>
              <a:buFont typeface="Arial" pitchFamily="34" charset="0"/>
              <a:buChar char="•"/>
            </a:pPr>
            <a:r>
              <a:rPr lang="tr-TR" sz="1200" b="1" dirty="0" smtClean="0">
                <a:solidFill>
                  <a:srgbClr val="0000FF"/>
                </a:solidFill>
              </a:rPr>
              <a:t>Maliyet etkin önlemler kümesinin tanımlanması</a:t>
            </a:r>
          </a:p>
          <a:p>
            <a:pPr>
              <a:buFont typeface="Arial" pitchFamily="34" charset="0"/>
              <a:buChar char="•"/>
            </a:pPr>
            <a:r>
              <a:rPr lang="tr-TR" sz="1200" b="1" dirty="0" smtClean="0">
                <a:solidFill>
                  <a:srgbClr val="0000FF"/>
                </a:solidFill>
              </a:rPr>
              <a:t>Önlem olarak fiyatlandırmanın rolünün değerlendirilmesi</a:t>
            </a:r>
            <a:endParaRPr lang="tr-TR" sz="1200" b="1" dirty="0">
              <a:solidFill>
                <a:srgbClr val="0000FF"/>
              </a:solidFill>
            </a:endParaRPr>
          </a:p>
        </p:txBody>
      </p:sp>
      <p:sp>
        <p:nvSpPr>
          <p:cNvPr id="30" name="29 Sağ Ayraç"/>
          <p:cNvSpPr/>
          <p:nvPr/>
        </p:nvSpPr>
        <p:spPr>
          <a:xfrm>
            <a:off x="1475656" y="5589240"/>
            <a:ext cx="216024" cy="1268760"/>
          </a:xfrm>
          <a:prstGeom prst="rightBrace">
            <a:avLst>
              <a:gd name="adj1" fmla="val 8333"/>
              <a:gd name="adj2" fmla="val 4911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32" name="31 Düz Ok Bağlayıcısı"/>
          <p:cNvCxnSpPr>
            <a:stCxn id="30" idx="1"/>
          </p:cNvCxnSpPr>
          <p:nvPr/>
        </p:nvCxnSpPr>
        <p:spPr>
          <a:xfrm flipV="1">
            <a:off x="1691680" y="6021288"/>
            <a:ext cx="360040" cy="1911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32 Metin kutusu"/>
          <p:cNvSpPr txBox="1"/>
          <p:nvPr/>
        </p:nvSpPr>
        <p:spPr>
          <a:xfrm>
            <a:off x="0" y="1196752"/>
            <a:ext cx="1475656" cy="461665"/>
          </a:xfrm>
          <a:prstGeom prst="rect">
            <a:avLst/>
          </a:prstGeom>
          <a:noFill/>
        </p:spPr>
        <p:txBody>
          <a:bodyPr wrap="square" rtlCol="0">
            <a:spAutoFit/>
          </a:bodyPr>
          <a:lstStyle/>
          <a:p>
            <a:r>
              <a:rPr lang="tr-TR" sz="1200" b="1" dirty="0" smtClean="0">
                <a:solidFill>
                  <a:srgbClr val="0000FF"/>
                </a:solidFill>
              </a:rPr>
              <a:t>Para cezalarının belirlenmesi</a:t>
            </a:r>
            <a:endParaRPr lang="tr-TR" sz="1200" b="1" dirty="0">
              <a:solidFill>
                <a:srgbClr val="0000FF"/>
              </a:solidFill>
            </a:endParaRPr>
          </a:p>
        </p:txBody>
      </p:sp>
      <p:sp>
        <p:nvSpPr>
          <p:cNvPr id="34" name="33 Sağ Ayraç"/>
          <p:cNvSpPr/>
          <p:nvPr/>
        </p:nvSpPr>
        <p:spPr>
          <a:xfrm>
            <a:off x="1259632" y="1124744"/>
            <a:ext cx="155448" cy="4320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38" name="37 Düz Ok Bağlayıcısı"/>
          <p:cNvCxnSpPr>
            <a:stCxn id="34" idx="1"/>
          </p:cNvCxnSpPr>
          <p:nvPr/>
        </p:nvCxnSpPr>
        <p:spPr>
          <a:xfrm>
            <a:off x="1415080" y="1340768"/>
            <a:ext cx="204592"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39 Metin kutusu"/>
          <p:cNvSpPr txBox="1"/>
          <p:nvPr/>
        </p:nvSpPr>
        <p:spPr>
          <a:xfrm>
            <a:off x="1763688" y="6581001"/>
            <a:ext cx="5904656" cy="276999"/>
          </a:xfrm>
          <a:prstGeom prst="rect">
            <a:avLst/>
          </a:prstGeom>
          <a:noFill/>
        </p:spPr>
        <p:txBody>
          <a:bodyPr wrap="square" rtlCol="0">
            <a:spAutoFit/>
          </a:bodyPr>
          <a:lstStyle/>
          <a:p>
            <a:r>
              <a:rPr lang="tr-TR" sz="1200" dirty="0" smtClean="0">
                <a:solidFill>
                  <a:srgbClr val="C00000"/>
                </a:solidFill>
              </a:rPr>
              <a:t>*SÇD Ortak Uygulama Stratejisi Belge No:1 Ekonomi ve Çevre</a:t>
            </a:r>
            <a:endParaRPr lang="tr-TR" sz="1200" dirty="0">
              <a:solidFill>
                <a:srgbClr val="C00000"/>
              </a:solidFill>
            </a:endParaRPr>
          </a:p>
        </p:txBody>
      </p:sp>
      <p:sp>
        <p:nvSpPr>
          <p:cNvPr id="23"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EKONOMİSİ</a:t>
            </a:r>
            <a:endParaRPr lang="tr-TR" sz="2700" dirty="0" smtClean="0">
              <a:ea typeface="+mn-ea"/>
            </a:endParaRPr>
          </a:p>
        </p:txBody>
      </p:sp>
      <p:pic>
        <p:nvPicPr>
          <p:cNvPr id="22" name="Picture 2" descr="C:\Users\b.ekinci\Desktop\su_yon_logo_trans_zemi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594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1"/>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91837F-7BAB-477E-8481-FBC274534E0D}" type="slidenum">
              <a:rPr lang="tr-TR" altLang="tr-TR" smtClean="0">
                <a:solidFill>
                  <a:srgbClr val="898989"/>
                </a:solidFill>
              </a:rPr>
              <a:pPr fontAlgn="base">
                <a:spcBef>
                  <a:spcPct val="0"/>
                </a:spcBef>
                <a:spcAft>
                  <a:spcPct val="0"/>
                </a:spcAft>
                <a:defRPr/>
              </a:pPr>
              <a:t>18</a:t>
            </a:fld>
            <a:endParaRPr lang="tr-TR" altLang="tr-TR" smtClean="0">
              <a:solidFill>
                <a:srgbClr val="898989"/>
              </a:solidFill>
            </a:endParaRPr>
          </a:p>
        </p:txBody>
      </p:sp>
      <p:sp>
        <p:nvSpPr>
          <p:cNvPr id="5"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EKONOMİSİ</a:t>
            </a:r>
            <a:endParaRPr lang="tr-TR" sz="2700" dirty="0" smtClean="0">
              <a:ea typeface="+mn-ea"/>
            </a:endParaRPr>
          </a:p>
        </p:txBody>
      </p:sp>
      <p:sp>
        <p:nvSpPr>
          <p:cNvPr id="6" name="Rektangel 12"/>
          <p:cNvSpPr>
            <a:spLocks noChangeArrowheads="1"/>
          </p:cNvSpPr>
          <p:nvPr/>
        </p:nvSpPr>
        <p:spPr bwMode="auto">
          <a:xfrm>
            <a:off x="3524250" y="5275263"/>
            <a:ext cx="1439863" cy="681037"/>
          </a:xfrm>
          <a:prstGeom prst="rect">
            <a:avLst/>
          </a:prstGeom>
          <a:noFill/>
          <a:ln w="9525">
            <a:noFill/>
            <a:miter lim="800000"/>
            <a:headEnd/>
            <a:tailEnd/>
          </a:ln>
        </p:spPr>
        <p:txBody>
          <a:bodyPr lIns="80165" tIns="40083" rIns="80165" bIns="40083">
            <a:spAutoFit/>
          </a:bodyPr>
          <a:lstStyle/>
          <a:p>
            <a:pPr algn="ctr"/>
            <a:r>
              <a:rPr lang="sv-SE" sz="1300" b="1">
                <a:solidFill>
                  <a:srgbClr val="FFFFFF"/>
                </a:solidFill>
                <a:cs typeface="Arial" charset="0"/>
              </a:rPr>
              <a:t>EVALUATION EVERY 4 YEARS</a:t>
            </a:r>
          </a:p>
        </p:txBody>
      </p:sp>
      <p:sp>
        <p:nvSpPr>
          <p:cNvPr id="7" name="5 Metin kutusu"/>
          <p:cNvSpPr txBox="1">
            <a:spLocks noChangeArrowheads="1"/>
          </p:cNvSpPr>
          <p:nvPr/>
        </p:nvSpPr>
        <p:spPr bwMode="auto">
          <a:xfrm>
            <a:off x="395288" y="980728"/>
            <a:ext cx="8280400" cy="3785652"/>
          </a:xfrm>
          <a:prstGeom prst="rect">
            <a:avLst/>
          </a:prstGeom>
          <a:noFill/>
          <a:ln w="9525">
            <a:noFill/>
            <a:miter lim="800000"/>
            <a:headEnd/>
            <a:tailEnd/>
          </a:ln>
        </p:spPr>
        <p:txBody>
          <a:bodyPr>
            <a:spAutoFit/>
          </a:bodyPr>
          <a:lstStyle/>
          <a:p>
            <a:pPr marL="266700" indent="-266700" algn="ctr"/>
            <a:r>
              <a:rPr lang="tr-TR" sz="1600" b="1" dirty="0" smtClean="0">
                <a:solidFill>
                  <a:srgbClr val="FF0000"/>
                </a:solidFill>
                <a:cs typeface="Arial" charset="0"/>
              </a:rPr>
              <a:t>3 </a:t>
            </a:r>
            <a:r>
              <a:rPr lang="tr-TR" sz="1600" b="1" dirty="0">
                <a:solidFill>
                  <a:srgbClr val="FF0000"/>
                </a:solidFill>
                <a:cs typeface="Arial" charset="0"/>
              </a:rPr>
              <a:t>Pilot Havzada Nehir Havza Yönetim Planları Kapsamında Ekonomik Analiz ve Su Verimliliği Çalışmaları için Teknik Asistanlık Alımı Projesi</a:t>
            </a:r>
          </a:p>
          <a:p>
            <a:pPr marL="266700" indent="-266700" algn="just">
              <a:buFont typeface="Arial" charset="0"/>
              <a:buChar char="•"/>
            </a:pPr>
            <a:endParaRPr lang="tr-TR" sz="1600" b="1" dirty="0">
              <a:solidFill>
                <a:srgbClr val="0000FF"/>
              </a:solidFill>
              <a:cs typeface="Arial" charset="0"/>
            </a:endParaRPr>
          </a:p>
          <a:p>
            <a:pPr marL="266700" indent="-266700" algn="just">
              <a:buFont typeface="Arial" charset="0"/>
              <a:buChar char="•"/>
            </a:pPr>
            <a:r>
              <a:rPr lang="tr-TR" sz="1600" dirty="0">
                <a:solidFill>
                  <a:srgbClr val="0000FF"/>
                </a:solidFill>
              </a:rPr>
              <a:t>IPA-1 bileşeni kapsamında Avrupa </a:t>
            </a:r>
            <a:r>
              <a:rPr lang="tr-TR" sz="1600" dirty="0" smtClean="0">
                <a:solidFill>
                  <a:srgbClr val="0000FF"/>
                </a:solidFill>
              </a:rPr>
              <a:t>Komisyonu ile </a:t>
            </a:r>
            <a:r>
              <a:rPr lang="tr-TR" sz="1600" dirty="0" smtClean="0">
                <a:solidFill>
                  <a:srgbClr val="0000FF"/>
                </a:solidFill>
                <a:latin typeface="Arial" pitchFamily="34" charset="0"/>
                <a:cs typeface="Arial" pitchFamily="34" charset="0"/>
              </a:rPr>
              <a:t>finansman anlaşması 29 Mayıs 2014 tarihinde imzalanmıştır</a:t>
            </a:r>
            <a:r>
              <a:rPr lang="tr-TR" sz="1600" dirty="0" smtClean="0">
                <a:solidFill>
                  <a:srgbClr val="0000FF"/>
                </a:solidFill>
              </a:rPr>
              <a:t>. </a:t>
            </a:r>
            <a:r>
              <a:rPr lang="tr-TR" sz="1600" b="1" dirty="0">
                <a:solidFill>
                  <a:srgbClr val="0000FF"/>
                </a:solidFill>
              </a:rPr>
              <a:t>Sözleşmeye bağlanma son tarihi 29 Mayıs 2017’dir. </a:t>
            </a:r>
            <a:endParaRPr lang="tr-TR" sz="1600" dirty="0">
              <a:solidFill>
                <a:srgbClr val="0000FF"/>
              </a:solidFill>
            </a:endParaRPr>
          </a:p>
          <a:p>
            <a:pPr marL="266700" indent="-266700" algn="just">
              <a:buFont typeface="Arial" charset="0"/>
              <a:buChar char="•"/>
            </a:pPr>
            <a:endParaRPr lang="tr-TR" sz="1600" b="1" dirty="0">
              <a:solidFill>
                <a:srgbClr val="0000FF"/>
              </a:solidFill>
              <a:cs typeface="Arial" charset="0"/>
            </a:endParaRPr>
          </a:p>
          <a:p>
            <a:pPr marL="266700" indent="-266700" algn="just">
              <a:buFont typeface="Arial" charset="0"/>
              <a:buChar char="•"/>
            </a:pPr>
            <a:r>
              <a:rPr lang="tr-TR" sz="1600" dirty="0">
                <a:solidFill>
                  <a:srgbClr val="0000FF"/>
                </a:solidFill>
              </a:rPr>
              <a:t>Proje süresi 3 yıldır, 4.500.000 Avro bütçe ayrılmıştır.</a:t>
            </a:r>
          </a:p>
          <a:p>
            <a:pPr marL="266700" indent="-266700" algn="just">
              <a:buFont typeface="Arial" charset="0"/>
              <a:buChar char="•"/>
            </a:pPr>
            <a:endParaRPr lang="tr-TR" sz="1600" dirty="0"/>
          </a:p>
          <a:p>
            <a:pPr marL="266700" indent="-266700" algn="just">
              <a:buFont typeface="Arial" charset="0"/>
              <a:buChar char="•"/>
            </a:pPr>
            <a:r>
              <a:rPr lang="tr-TR" sz="1600" b="1" dirty="0">
                <a:solidFill>
                  <a:srgbClr val="0000FF"/>
                </a:solidFill>
              </a:rPr>
              <a:t>Yeşilırmak, </a:t>
            </a:r>
            <a:r>
              <a:rPr lang="tr-TR" sz="1600" b="1" dirty="0" err="1">
                <a:solidFill>
                  <a:srgbClr val="0000FF"/>
                </a:solidFill>
              </a:rPr>
              <a:t>Akarçay</a:t>
            </a:r>
            <a:r>
              <a:rPr lang="tr-TR" sz="1600" b="1" dirty="0">
                <a:solidFill>
                  <a:srgbClr val="0000FF"/>
                </a:solidFill>
              </a:rPr>
              <a:t> ve Batı Akdeniz</a:t>
            </a:r>
            <a:r>
              <a:rPr lang="tr-TR" sz="1600" dirty="0">
                <a:solidFill>
                  <a:srgbClr val="0000FF"/>
                </a:solidFill>
              </a:rPr>
              <a:t> Havzaları’nda çalışılacaktır.</a:t>
            </a:r>
          </a:p>
          <a:p>
            <a:pPr marL="266700" indent="-266700" algn="just"/>
            <a:endParaRPr lang="tr-TR" sz="1600" dirty="0">
              <a:solidFill>
                <a:srgbClr val="0000FF"/>
              </a:solidFill>
            </a:endParaRPr>
          </a:p>
          <a:p>
            <a:pPr marL="266700" indent="-266700" algn="just">
              <a:buFont typeface="Arial" charset="0"/>
              <a:buChar char="•"/>
            </a:pPr>
            <a:r>
              <a:rPr lang="tr-TR" sz="1600" dirty="0">
                <a:solidFill>
                  <a:srgbClr val="0000FF"/>
                </a:solidFill>
              </a:rPr>
              <a:t>Ayrıca Meriç-Ergene, Konya, Büyük Menderes, Susurluk Havzaları için hızlı tarama yapılması planlanmaktadır.</a:t>
            </a:r>
          </a:p>
          <a:p>
            <a:pPr marL="266700" indent="-266700" algn="just">
              <a:buFont typeface="Arial" charset="0"/>
              <a:buChar char="•"/>
            </a:pPr>
            <a:endParaRPr lang="tr-TR" sz="1600" dirty="0">
              <a:solidFill>
                <a:srgbClr val="0000FF"/>
              </a:solidFill>
            </a:endParaRPr>
          </a:p>
          <a:p>
            <a:pPr marL="266700" indent="-266700" algn="just">
              <a:buFont typeface="Arial" charset="0"/>
              <a:buChar char="•"/>
            </a:pPr>
            <a:r>
              <a:rPr lang="tr-TR" sz="1600" dirty="0" smtClean="0">
                <a:solidFill>
                  <a:srgbClr val="0000FF"/>
                </a:solidFill>
                <a:latin typeface="Arial" pitchFamily="34" charset="0"/>
                <a:cs typeface="Arial" pitchFamily="34" charset="0"/>
              </a:rPr>
              <a:t>Projenin </a:t>
            </a:r>
            <a:r>
              <a:rPr lang="tr-TR" sz="1600" dirty="0">
                <a:solidFill>
                  <a:srgbClr val="0000FF"/>
                </a:solidFill>
                <a:latin typeface="Arial" pitchFamily="34" charset="0"/>
                <a:cs typeface="Arial" pitchFamily="34" charset="0"/>
              </a:rPr>
              <a:t>teknik </a:t>
            </a:r>
            <a:r>
              <a:rPr lang="tr-TR" sz="1600" dirty="0" smtClean="0">
                <a:solidFill>
                  <a:srgbClr val="0000FF"/>
                </a:solidFill>
                <a:latin typeface="Arial" pitchFamily="34" charset="0"/>
                <a:cs typeface="Arial" pitchFamily="34" charset="0"/>
              </a:rPr>
              <a:t>şartnamesi 24 Ağustos 2015 tarihinde başlayacak olan SEI projesi ile hazırlanacaktır. </a:t>
            </a:r>
            <a:endParaRPr lang="tr-TR" sz="1600" b="1" dirty="0">
              <a:solidFill>
                <a:srgbClr val="0000FF"/>
              </a:solidFill>
              <a:cs typeface="Arial" charset="0"/>
            </a:endParaRPr>
          </a:p>
        </p:txBody>
      </p:sp>
      <p:pic>
        <p:nvPicPr>
          <p:cNvPr id="8" name="Picture 10" descr="C:\Users\alevkoksal\Desktop\yesilirmak-amasya.jpg"/>
          <p:cNvPicPr>
            <a:picLocks noChangeAspect="1" noChangeArrowheads="1"/>
          </p:cNvPicPr>
          <p:nvPr/>
        </p:nvPicPr>
        <p:blipFill>
          <a:blip r:embed="rId2" cstate="print"/>
          <a:srcRect/>
          <a:stretch>
            <a:fillRect/>
          </a:stretch>
        </p:blipFill>
        <p:spPr bwMode="auto">
          <a:xfrm>
            <a:off x="395288" y="5024438"/>
            <a:ext cx="2660650" cy="1789112"/>
          </a:xfrm>
          <a:prstGeom prst="rect">
            <a:avLst/>
          </a:prstGeom>
          <a:noFill/>
          <a:ln w="9525">
            <a:noFill/>
            <a:miter lim="800000"/>
            <a:headEnd/>
            <a:tailEnd/>
          </a:ln>
        </p:spPr>
      </p:pic>
      <p:pic>
        <p:nvPicPr>
          <p:cNvPr id="9" name="Resim 2" descr="image001"/>
          <p:cNvPicPr>
            <a:picLocks noChangeAspect="1" noChangeArrowheads="1"/>
          </p:cNvPicPr>
          <p:nvPr/>
        </p:nvPicPr>
        <p:blipFill>
          <a:blip r:embed="rId3" cstate="print"/>
          <a:srcRect t="3375" b="15598"/>
          <a:stretch>
            <a:fillRect/>
          </a:stretch>
        </p:blipFill>
        <p:spPr bwMode="auto">
          <a:xfrm>
            <a:off x="5940152" y="4954588"/>
            <a:ext cx="3048000" cy="1871662"/>
          </a:xfrm>
          <a:prstGeom prst="rect">
            <a:avLst/>
          </a:prstGeom>
          <a:noFill/>
          <a:ln w="9525">
            <a:noFill/>
            <a:miter lim="800000"/>
            <a:headEnd/>
            <a:tailEnd/>
          </a:ln>
        </p:spPr>
      </p:pic>
      <p:pic>
        <p:nvPicPr>
          <p:cNvPr id="10" name="Picture 12" descr="http://www.ormansu.gov.tr/osb/Libraries/2012-1/Akarcay_havzasi_harita.sflb.ashx"/>
          <p:cNvPicPr>
            <a:picLocks noChangeAspect="1" noChangeArrowheads="1"/>
          </p:cNvPicPr>
          <p:nvPr/>
        </p:nvPicPr>
        <p:blipFill>
          <a:blip r:embed="rId4" cstate="print"/>
          <a:srcRect/>
          <a:stretch>
            <a:fillRect/>
          </a:stretch>
        </p:blipFill>
        <p:spPr bwMode="auto">
          <a:xfrm>
            <a:off x="3055938" y="5054600"/>
            <a:ext cx="2944813" cy="1728788"/>
          </a:xfrm>
          <a:prstGeom prst="rect">
            <a:avLst/>
          </a:prstGeom>
          <a:noFill/>
          <a:ln w="9525">
            <a:noFill/>
            <a:miter lim="800000"/>
            <a:headEnd/>
            <a:tailEnd/>
          </a:ln>
        </p:spPr>
      </p:pic>
      <p:pic>
        <p:nvPicPr>
          <p:cNvPr id="11" name="Picture 2" descr="C:\Users\b.ekinci\Desktop\su_yon_logo_trans_zemi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819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1"/>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91837F-7BAB-477E-8481-FBC274534E0D}" type="slidenum">
              <a:rPr lang="tr-TR" altLang="tr-TR" smtClean="0">
                <a:solidFill>
                  <a:srgbClr val="898989"/>
                </a:solidFill>
              </a:rPr>
              <a:pPr fontAlgn="base">
                <a:spcBef>
                  <a:spcPct val="0"/>
                </a:spcBef>
                <a:spcAft>
                  <a:spcPct val="0"/>
                </a:spcAft>
                <a:defRPr/>
              </a:pPr>
              <a:t>19</a:t>
            </a:fld>
            <a:endParaRPr lang="tr-TR" altLang="tr-TR" smtClean="0">
              <a:solidFill>
                <a:srgbClr val="898989"/>
              </a:solidFill>
            </a:endParaRPr>
          </a:p>
        </p:txBody>
      </p:sp>
      <p:sp>
        <p:nvSpPr>
          <p:cNvPr id="5"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EKONOMİSİ</a:t>
            </a:r>
            <a:endParaRPr lang="tr-TR" sz="2700" dirty="0" smtClean="0">
              <a:ea typeface="+mn-ea"/>
            </a:endParaRPr>
          </a:p>
        </p:txBody>
      </p:sp>
      <p:sp>
        <p:nvSpPr>
          <p:cNvPr id="6" name="Rektangel 12"/>
          <p:cNvSpPr>
            <a:spLocks noChangeArrowheads="1"/>
          </p:cNvSpPr>
          <p:nvPr/>
        </p:nvSpPr>
        <p:spPr bwMode="auto">
          <a:xfrm>
            <a:off x="3524250" y="5275263"/>
            <a:ext cx="1439863" cy="681037"/>
          </a:xfrm>
          <a:prstGeom prst="rect">
            <a:avLst/>
          </a:prstGeom>
          <a:noFill/>
          <a:ln w="9525">
            <a:noFill/>
            <a:miter lim="800000"/>
            <a:headEnd/>
            <a:tailEnd/>
          </a:ln>
        </p:spPr>
        <p:txBody>
          <a:bodyPr lIns="80165" tIns="40083" rIns="80165" bIns="40083">
            <a:spAutoFit/>
          </a:bodyPr>
          <a:lstStyle/>
          <a:p>
            <a:pPr algn="ctr"/>
            <a:r>
              <a:rPr lang="sv-SE" sz="1300" b="1">
                <a:solidFill>
                  <a:srgbClr val="FFFFFF"/>
                </a:solidFill>
                <a:cs typeface="Arial" charset="0"/>
              </a:rPr>
              <a:t>EVALUATION EVERY 4 YEARS</a:t>
            </a:r>
          </a:p>
        </p:txBody>
      </p:sp>
      <p:sp>
        <p:nvSpPr>
          <p:cNvPr id="7" name="5 Metin kutusu"/>
          <p:cNvSpPr txBox="1">
            <a:spLocks noChangeArrowheads="1"/>
          </p:cNvSpPr>
          <p:nvPr/>
        </p:nvSpPr>
        <p:spPr bwMode="auto">
          <a:xfrm>
            <a:off x="395288" y="970898"/>
            <a:ext cx="8280400" cy="830997"/>
          </a:xfrm>
          <a:prstGeom prst="rect">
            <a:avLst/>
          </a:prstGeom>
          <a:noFill/>
          <a:ln w="9525">
            <a:noFill/>
            <a:miter lim="800000"/>
            <a:headEnd/>
            <a:tailEnd/>
          </a:ln>
        </p:spPr>
        <p:txBody>
          <a:bodyPr>
            <a:spAutoFit/>
          </a:bodyPr>
          <a:lstStyle/>
          <a:p>
            <a:pPr marL="266700" indent="-266700" algn="ctr"/>
            <a:r>
              <a:rPr lang="tr-TR" sz="1600" b="1" dirty="0" smtClean="0">
                <a:solidFill>
                  <a:srgbClr val="FF0000"/>
                </a:solidFill>
                <a:cs typeface="Arial" charset="0"/>
              </a:rPr>
              <a:t>3 </a:t>
            </a:r>
            <a:r>
              <a:rPr lang="tr-TR" sz="1600" b="1" dirty="0">
                <a:solidFill>
                  <a:srgbClr val="FF0000"/>
                </a:solidFill>
                <a:cs typeface="Arial" charset="0"/>
              </a:rPr>
              <a:t>Pilot Havzada Nehir Havza Yönetim Planları Kapsamında Ekonomik Analiz ve Su Verimliliği Çalışmaları için Teknik Asistanlık Alımı Projesi</a:t>
            </a:r>
          </a:p>
          <a:p>
            <a:pPr marL="266700" indent="-266700" algn="just">
              <a:buFont typeface="Arial" charset="0"/>
              <a:buChar char="•"/>
            </a:pPr>
            <a:endParaRPr lang="tr-TR" sz="1600" b="1" dirty="0">
              <a:solidFill>
                <a:srgbClr val="0000FF"/>
              </a:solidFill>
              <a:cs typeface="Arial" charset="0"/>
            </a:endParaRPr>
          </a:p>
        </p:txBody>
      </p:sp>
      <p:sp>
        <p:nvSpPr>
          <p:cNvPr id="11" name="5 Metin kutusu"/>
          <p:cNvSpPr txBox="1">
            <a:spLocks noChangeArrowheads="1"/>
          </p:cNvSpPr>
          <p:nvPr/>
        </p:nvSpPr>
        <p:spPr bwMode="auto">
          <a:xfrm>
            <a:off x="409241" y="1700808"/>
            <a:ext cx="8280400" cy="4770537"/>
          </a:xfrm>
          <a:prstGeom prst="rect">
            <a:avLst/>
          </a:prstGeom>
          <a:noFill/>
          <a:ln w="9525">
            <a:noFill/>
            <a:miter lim="800000"/>
            <a:headEnd/>
            <a:tailEnd/>
          </a:ln>
        </p:spPr>
        <p:txBody>
          <a:bodyPr wrap="square">
            <a:spAutoFit/>
          </a:bodyPr>
          <a:lstStyle/>
          <a:p>
            <a:pPr marL="266700" indent="-266700" algn="just"/>
            <a:r>
              <a:rPr lang="tr-TR" sz="1600" dirty="0" smtClean="0">
                <a:solidFill>
                  <a:srgbClr val="FF0000"/>
                </a:solidFill>
                <a:cs typeface="Arial" charset="0"/>
              </a:rPr>
              <a:t>Proje </a:t>
            </a:r>
            <a:r>
              <a:rPr lang="tr-TR" sz="1600" dirty="0">
                <a:solidFill>
                  <a:srgbClr val="FF0000"/>
                </a:solidFill>
                <a:cs typeface="Arial" charset="0"/>
              </a:rPr>
              <a:t>kapsamında;</a:t>
            </a:r>
          </a:p>
          <a:p>
            <a:pPr marL="266700" indent="-266700" algn="just">
              <a:buFont typeface="Arial" charset="0"/>
              <a:buChar char="•"/>
            </a:pPr>
            <a:endParaRPr lang="tr-TR" sz="1600" dirty="0">
              <a:solidFill>
                <a:srgbClr val="0000FF"/>
              </a:solidFill>
              <a:cs typeface="Arial" charset="0"/>
            </a:endParaRPr>
          </a:p>
          <a:p>
            <a:pPr marL="266700" indent="-266700" algn="just">
              <a:buFont typeface="Arial" charset="0"/>
              <a:buChar char="•"/>
            </a:pPr>
            <a:r>
              <a:rPr lang="tr-TR" sz="1600" dirty="0">
                <a:solidFill>
                  <a:srgbClr val="0000FF"/>
                </a:solidFill>
                <a:cs typeface="Arial" charset="0"/>
              </a:rPr>
              <a:t>AB standartlarında havza yönetim planlarının ekonomik analizleri tamamlanacak,</a:t>
            </a:r>
          </a:p>
          <a:p>
            <a:pPr marL="266700" indent="-266700" algn="just">
              <a:buFont typeface="Arial" charset="0"/>
              <a:buChar char="•"/>
            </a:pPr>
            <a:endParaRPr lang="tr-TR" sz="1600" dirty="0">
              <a:solidFill>
                <a:srgbClr val="0000FF"/>
              </a:solidFill>
              <a:cs typeface="Arial" charset="0"/>
            </a:endParaRPr>
          </a:p>
          <a:p>
            <a:pPr marL="266700" indent="-266700" algn="just">
              <a:buFont typeface="Arial" charset="0"/>
              <a:buChar char="•"/>
            </a:pPr>
            <a:r>
              <a:rPr lang="tr-TR" sz="1600" dirty="0">
                <a:solidFill>
                  <a:srgbClr val="0000FF"/>
                </a:solidFill>
                <a:cs typeface="Arial" charset="0"/>
              </a:rPr>
              <a:t>Mevcut durumda su hizmetlerinin çevresel maliyetler ve kaynak maliyetlerini de kapsayan maliyet geri dönüşümü seviyesi değerlendirilecek,</a:t>
            </a:r>
          </a:p>
          <a:p>
            <a:pPr marL="266700" indent="-266700" algn="just">
              <a:buFont typeface="Arial" charset="0"/>
              <a:buChar char="•"/>
            </a:pPr>
            <a:endParaRPr lang="tr-TR" sz="1600" dirty="0">
              <a:solidFill>
                <a:srgbClr val="0000FF"/>
              </a:solidFill>
              <a:cs typeface="Arial" charset="0"/>
            </a:endParaRPr>
          </a:p>
          <a:p>
            <a:pPr marL="266700" indent="-266700" algn="just">
              <a:buFont typeface="Arial" charset="0"/>
              <a:buChar char="•"/>
            </a:pPr>
            <a:r>
              <a:rPr lang="tr-TR" sz="1600" dirty="0">
                <a:solidFill>
                  <a:srgbClr val="0000FF"/>
                </a:solidFill>
                <a:cs typeface="Arial" charset="0"/>
              </a:rPr>
              <a:t>Nehir havza yönetim planları için ekonomik prensipler ve ekonomik araçların kullanılması konusunda kapasite  geliştirilecek,</a:t>
            </a:r>
          </a:p>
          <a:p>
            <a:pPr marL="266700" indent="-266700" algn="just">
              <a:buFont typeface="Arial" charset="0"/>
              <a:buChar char="•"/>
            </a:pPr>
            <a:endParaRPr lang="tr-TR" sz="1600" dirty="0">
              <a:solidFill>
                <a:srgbClr val="0000FF"/>
              </a:solidFill>
              <a:cs typeface="Arial" charset="0"/>
            </a:endParaRPr>
          </a:p>
          <a:p>
            <a:pPr marL="266700" indent="-266700" algn="just">
              <a:buFont typeface="Arial" charset="0"/>
              <a:buChar char="•"/>
            </a:pPr>
            <a:r>
              <a:rPr lang="tr-TR" sz="1600" dirty="0">
                <a:solidFill>
                  <a:srgbClr val="0000FF"/>
                </a:solidFill>
                <a:cs typeface="Arial" charset="0"/>
              </a:rPr>
              <a:t>Önlemler programı ortaya çıkarılarak ve maliyet ve etkinliklerinin  değerlendirilmesi üzerine kapasite geliştirme faaliyetleri yürütülecek, </a:t>
            </a:r>
          </a:p>
          <a:p>
            <a:pPr marL="266700" indent="-266700" algn="just"/>
            <a:r>
              <a:rPr lang="tr-TR" sz="1600" dirty="0">
                <a:solidFill>
                  <a:srgbClr val="0000FF"/>
                </a:solidFill>
                <a:cs typeface="Arial" charset="0"/>
              </a:rPr>
              <a:t> </a:t>
            </a:r>
          </a:p>
          <a:p>
            <a:pPr marL="266700" indent="-266700" algn="just">
              <a:buFont typeface="Arial" charset="0"/>
              <a:buChar char="•"/>
            </a:pPr>
            <a:r>
              <a:rPr lang="tr-TR" sz="1600" dirty="0">
                <a:solidFill>
                  <a:srgbClr val="0000FF"/>
                </a:solidFill>
                <a:cs typeface="Arial" charset="0"/>
              </a:rPr>
              <a:t>Su verimliliğini arttırmaya yönelik teknik çalışmalar yapılacak, </a:t>
            </a:r>
          </a:p>
          <a:p>
            <a:pPr marL="266700" indent="-266700" algn="just">
              <a:buFont typeface="Arial" charset="0"/>
              <a:buChar char="•"/>
            </a:pPr>
            <a:endParaRPr lang="tr-TR" sz="1600" dirty="0">
              <a:solidFill>
                <a:srgbClr val="0000FF"/>
              </a:solidFill>
              <a:cs typeface="Arial" charset="0"/>
            </a:endParaRPr>
          </a:p>
          <a:p>
            <a:pPr marL="266700" indent="-266700" algn="just">
              <a:buFont typeface="Arial" charset="0"/>
              <a:buChar char="•"/>
            </a:pPr>
            <a:r>
              <a:rPr lang="tr-TR" sz="1600" dirty="0" err="1">
                <a:solidFill>
                  <a:srgbClr val="0000FF"/>
                </a:solidFill>
                <a:cs typeface="Arial" charset="0"/>
              </a:rPr>
              <a:t>Atıksuların</a:t>
            </a:r>
            <a:r>
              <a:rPr lang="tr-TR" sz="1600" dirty="0">
                <a:solidFill>
                  <a:srgbClr val="0000FF"/>
                </a:solidFill>
                <a:cs typeface="Arial" charset="0"/>
              </a:rPr>
              <a:t> tarımsal sulamada yeniden kullanımı üzerine çalışmalar yapılacak,</a:t>
            </a:r>
          </a:p>
          <a:p>
            <a:pPr marL="266700" indent="-266700" algn="just"/>
            <a:r>
              <a:rPr lang="tr-TR" sz="1600" dirty="0">
                <a:solidFill>
                  <a:srgbClr val="0000FF"/>
                </a:solidFill>
                <a:cs typeface="Arial" charset="0"/>
              </a:rPr>
              <a:t> </a:t>
            </a:r>
          </a:p>
          <a:p>
            <a:pPr marL="266700" indent="-266700" algn="just">
              <a:buFont typeface="Arial" charset="0"/>
              <a:buChar char="•"/>
            </a:pPr>
            <a:r>
              <a:rPr lang="tr-TR" sz="1600" dirty="0" err="1">
                <a:solidFill>
                  <a:srgbClr val="0000FF"/>
                </a:solidFill>
                <a:cs typeface="Arial" charset="0"/>
              </a:rPr>
              <a:t>İçmesuyu</a:t>
            </a:r>
            <a:r>
              <a:rPr lang="tr-TR" sz="1600" dirty="0">
                <a:solidFill>
                  <a:srgbClr val="0000FF"/>
                </a:solidFill>
                <a:cs typeface="Arial" charset="0"/>
              </a:rPr>
              <a:t> temin sistemlerindeki su </a:t>
            </a:r>
            <a:r>
              <a:rPr lang="tr-TR" sz="1600" dirty="0" smtClean="0">
                <a:solidFill>
                  <a:srgbClr val="0000FF"/>
                </a:solidFill>
                <a:cs typeface="Arial" charset="0"/>
              </a:rPr>
              <a:t>kayıp-kaçaklarının </a:t>
            </a:r>
            <a:r>
              <a:rPr lang="tr-TR" sz="1600" dirty="0">
                <a:solidFill>
                  <a:srgbClr val="0000FF"/>
                </a:solidFill>
                <a:cs typeface="Arial" charset="0"/>
              </a:rPr>
              <a:t>kontrolü ve giderimi üzerine çalışmalar yapılacaktır</a:t>
            </a:r>
            <a:r>
              <a:rPr lang="tr-TR" sz="1600" dirty="0" smtClean="0">
                <a:solidFill>
                  <a:srgbClr val="0000FF"/>
                </a:solidFill>
                <a:cs typeface="Arial" charset="0"/>
              </a:rPr>
              <a:t>.</a:t>
            </a:r>
            <a:endParaRPr lang="tr-TR" sz="1600" dirty="0">
              <a:solidFill>
                <a:srgbClr val="0000FF"/>
              </a:solidFill>
              <a:cs typeface="Arial" charset="0"/>
            </a:endParaRPr>
          </a:p>
        </p:txBody>
      </p:sp>
      <p:pic>
        <p:nvPicPr>
          <p:cNvPr id="8" name="Picture 2" descr="C:\Users\b.ekinci\Desktop\su_yon_logo_trans_zem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433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331640" y="1844824"/>
            <a:ext cx="7377113" cy="4175125"/>
          </a:xfrm>
        </p:spPr>
        <p:txBody>
          <a:bodyPr rtlCol="0">
            <a:normAutofit/>
          </a:bodyPr>
          <a:lstStyle/>
          <a:p>
            <a:pPr marL="457200" indent="-457200" algn="l" eaLnBrk="1" fontAlgn="auto" hangingPunct="1">
              <a:spcAft>
                <a:spcPts val="0"/>
              </a:spcAft>
              <a:buClr>
                <a:srgbClr val="FF0000"/>
              </a:buClr>
              <a:buFont typeface="Wingdings" panose="05000000000000000000" pitchFamily="2" charset="2"/>
              <a:buChar char="Ø"/>
              <a:defRPr/>
            </a:pPr>
            <a:r>
              <a:rPr lang="tr-TR" sz="2800" dirty="0" smtClean="0">
                <a:solidFill>
                  <a:srgbClr val="0000FF"/>
                </a:solidFill>
              </a:rPr>
              <a:t>Su verimliliği - Su tasarrufu</a:t>
            </a:r>
          </a:p>
          <a:p>
            <a:pPr marL="457200" indent="-457200" algn="l" eaLnBrk="1" fontAlgn="auto" hangingPunct="1">
              <a:spcAft>
                <a:spcPts val="0"/>
              </a:spcAft>
              <a:buClr>
                <a:srgbClr val="FF0000"/>
              </a:buClr>
              <a:buFont typeface="Wingdings" panose="05000000000000000000" pitchFamily="2" charset="2"/>
              <a:buChar char="Ø"/>
              <a:defRPr/>
            </a:pPr>
            <a:r>
              <a:rPr lang="tr-TR" sz="2800" dirty="0" smtClean="0">
                <a:solidFill>
                  <a:srgbClr val="0000FF"/>
                </a:solidFill>
              </a:rPr>
              <a:t>Su Verimliliği Çalışmaları</a:t>
            </a:r>
          </a:p>
          <a:p>
            <a:pPr marL="457200" indent="-457200" algn="l" eaLnBrk="1" fontAlgn="auto" hangingPunct="1">
              <a:spcAft>
                <a:spcPts val="0"/>
              </a:spcAft>
              <a:buClr>
                <a:srgbClr val="FF0000"/>
              </a:buClr>
              <a:buFont typeface="Wingdings" panose="05000000000000000000" pitchFamily="2" charset="2"/>
              <a:buChar char="Ø"/>
              <a:defRPr/>
            </a:pPr>
            <a:r>
              <a:rPr lang="tr-TR" sz="2800" dirty="0" smtClean="0">
                <a:solidFill>
                  <a:srgbClr val="0000FF"/>
                </a:solidFill>
              </a:rPr>
              <a:t>SÇD-Ekonomik Analiz</a:t>
            </a:r>
          </a:p>
          <a:p>
            <a:pPr marL="457200" indent="-457200" algn="l" eaLnBrk="1" fontAlgn="auto" hangingPunct="1">
              <a:spcAft>
                <a:spcPts val="0"/>
              </a:spcAft>
              <a:buClr>
                <a:srgbClr val="FF0000"/>
              </a:buClr>
              <a:buFont typeface="Wingdings" panose="05000000000000000000" pitchFamily="2" charset="2"/>
              <a:buChar char="Ø"/>
              <a:defRPr/>
            </a:pPr>
            <a:r>
              <a:rPr lang="tr-TR" sz="2800" dirty="0">
                <a:solidFill>
                  <a:srgbClr val="0000FF"/>
                </a:solidFill>
              </a:rPr>
              <a:t>Su </a:t>
            </a:r>
            <a:r>
              <a:rPr lang="tr-TR" sz="2800" dirty="0" smtClean="0">
                <a:solidFill>
                  <a:srgbClr val="0000FF"/>
                </a:solidFill>
              </a:rPr>
              <a:t>Ekonomisi Çalışmaları</a:t>
            </a:r>
          </a:p>
          <a:p>
            <a:pPr lvl="2" algn="l" eaLnBrk="1" fontAlgn="auto" hangingPunct="1">
              <a:spcAft>
                <a:spcPts val="0"/>
              </a:spcAft>
              <a:buClr>
                <a:srgbClr val="FF0000"/>
              </a:buClr>
              <a:defRPr/>
            </a:pPr>
            <a:endParaRPr lang="tr-TR" sz="2800" dirty="0"/>
          </a:p>
          <a:p>
            <a:pPr marL="1357313" lvl="2" indent="-442913" algn="l" eaLnBrk="1" fontAlgn="auto" hangingPunct="1">
              <a:spcAft>
                <a:spcPts val="0"/>
              </a:spcAft>
              <a:buClr>
                <a:srgbClr val="FF0000"/>
              </a:buClr>
              <a:buFont typeface="+mj-lt"/>
              <a:buAutoNum type="arabicPeriod"/>
              <a:defRPr/>
            </a:pPr>
            <a:endParaRPr lang="tr-TR" sz="2800" dirty="0" smtClean="0"/>
          </a:p>
          <a:p>
            <a:pPr lvl="2" algn="l" eaLnBrk="1" fontAlgn="auto" hangingPunct="1">
              <a:spcAft>
                <a:spcPts val="0"/>
              </a:spcAft>
              <a:buClr>
                <a:srgbClr val="FF0000"/>
              </a:buClr>
              <a:defRPr/>
            </a:pPr>
            <a:endParaRPr lang="tr-TR" sz="1000" dirty="0" smtClean="0"/>
          </a:p>
          <a:p>
            <a:pPr marL="1371600" lvl="2" indent="-457200" algn="l" eaLnBrk="1" fontAlgn="auto" hangingPunct="1">
              <a:spcAft>
                <a:spcPts val="0"/>
              </a:spcAft>
              <a:buClr>
                <a:srgbClr val="FF0000"/>
              </a:buClr>
              <a:buFont typeface="+mj-lt"/>
              <a:buAutoNum type="arabicPeriod"/>
              <a:defRPr/>
            </a:pPr>
            <a:endParaRPr lang="tr-TR" sz="1000" dirty="0" smtClean="0"/>
          </a:p>
        </p:txBody>
      </p:sp>
      <p:sp>
        <p:nvSpPr>
          <p:cNvPr id="4" name="Başlık 1"/>
          <p:cNvSpPr txBox="1">
            <a:spLocks/>
          </p:cNvSpPr>
          <p:nvPr/>
        </p:nvSpPr>
        <p:spPr bwMode="auto">
          <a:xfrm>
            <a:off x="1763688" y="1"/>
            <a:ext cx="5904656" cy="764704"/>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İÇERİK</a:t>
            </a:r>
            <a:endParaRPr lang="tr-TR" sz="2700" dirty="0" smtClean="0">
              <a:ea typeface="+mn-ea"/>
            </a:endParaRPr>
          </a:p>
        </p:txBody>
      </p:sp>
      <p:pic>
        <p:nvPicPr>
          <p:cNvPr id="5" name="Picture 2" descr="C:\Users\b.ekinci\Desktop\su_yon_logo_trans_zem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1"/>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91837F-7BAB-477E-8481-FBC274534E0D}" type="slidenum">
              <a:rPr lang="tr-TR" altLang="tr-TR" smtClean="0">
                <a:solidFill>
                  <a:srgbClr val="898989"/>
                </a:solidFill>
              </a:rPr>
              <a:pPr fontAlgn="base">
                <a:spcBef>
                  <a:spcPct val="0"/>
                </a:spcBef>
                <a:spcAft>
                  <a:spcPct val="0"/>
                </a:spcAft>
                <a:defRPr/>
              </a:pPr>
              <a:t>20</a:t>
            </a:fld>
            <a:endParaRPr lang="tr-TR" altLang="tr-TR" smtClean="0">
              <a:solidFill>
                <a:srgbClr val="898989"/>
              </a:solidFill>
            </a:endParaRPr>
          </a:p>
        </p:txBody>
      </p:sp>
      <p:sp>
        <p:nvSpPr>
          <p:cNvPr id="5"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EKONOMİSİ</a:t>
            </a:r>
            <a:endParaRPr lang="tr-TR" sz="2700" dirty="0" smtClean="0">
              <a:ea typeface="+mn-ea"/>
            </a:endParaRPr>
          </a:p>
        </p:txBody>
      </p:sp>
      <p:sp>
        <p:nvSpPr>
          <p:cNvPr id="6" name="Rektangel 12"/>
          <p:cNvSpPr>
            <a:spLocks noChangeArrowheads="1"/>
          </p:cNvSpPr>
          <p:nvPr/>
        </p:nvSpPr>
        <p:spPr bwMode="auto">
          <a:xfrm>
            <a:off x="3524250" y="5275263"/>
            <a:ext cx="1439863" cy="681037"/>
          </a:xfrm>
          <a:prstGeom prst="rect">
            <a:avLst/>
          </a:prstGeom>
          <a:noFill/>
          <a:ln w="9525">
            <a:noFill/>
            <a:miter lim="800000"/>
            <a:headEnd/>
            <a:tailEnd/>
          </a:ln>
        </p:spPr>
        <p:txBody>
          <a:bodyPr lIns="80165" tIns="40083" rIns="80165" bIns="40083">
            <a:spAutoFit/>
          </a:bodyPr>
          <a:lstStyle/>
          <a:p>
            <a:pPr algn="ctr"/>
            <a:r>
              <a:rPr lang="sv-SE" sz="1300" b="1">
                <a:solidFill>
                  <a:srgbClr val="FFFFFF"/>
                </a:solidFill>
                <a:cs typeface="Arial" charset="0"/>
              </a:rPr>
              <a:t>EVALUATION EVERY 4 YEARS</a:t>
            </a:r>
          </a:p>
        </p:txBody>
      </p:sp>
      <p:sp>
        <p:nvSpPr>
          <p:cNvPr id="9" name="5 Metin kutusu"/>
          <p:cNvSpPr txBox="1">
            <a:spLocks noChangeArrowheads="1"/>
          </p:cNvSpPr>
          <p:nvPr/>
        </p:nvSpPr>
        <p:spPr bwMode="auto">
          <a:xfrm>
            <a:off x="323528" y="1268760"/>
            <a:ext cx="8280400" cy="3785652"/>
          </a:xfrm>
          <a:prstGeom prst="rect">
            <a:avLst/>
          </a:prstGeom>
          <a:noFill/>
          <a:ln w="9525">
            <a:noFill/>
            <a:miter lim="800000"/>
            <a:headEnd/>
            <a:tailEnd/>
          </a:ln>
        </p:spPr>
        <p:txBody>
          <a:bodyPr>
            <a:spAutoFit/>
          </a:bodyPr>
          <a:lstStyle/>
          <a:p>
            <a:pPr marL="266700" indent="-266700" algn="just">
              <a:defRPr/>
            </a:pPr>
            <a:endParaRPr lang="tr-TR" sz="1600" i="1" dirty="0">
              <a:solidFill>
                <a:srgbClr val="0000FF"/>
              </a:solidFill>
            </a:endParaRPr>
          </a:p>
          <a:p>
            <a:pPr marL="266700" indent="-266700" algn="ctr">
              <a:defRPr/>
            </a:pPr>
            <a:r>
              <a:rPr lang="tr-TR" sz="1600" dirty="0" smtClean="0">
                <a:solidFill>
                  <a:srgbClr val="FF0000"/>
                </a:solidFill>
              </a:rPr>
              <a:t>“</a:t>
            </a:r>
            <a:r>
              <a:rPr lang="tr-TR" sz="1600" b="1" dirty="0" smtClean="0">
                <a:solidFill>
                  <a:srgbClr val="FF0000"/>
                </a:solidFill>
              </a:rPr>
              <a:t>3 </a:t>
            </a:r>
            <a:r>
              <a:rPr lang="tr-TR" sz="1600" b="1" dirty="0">
                <a:solidFill>
                  <a:srgbClr val="FF0000"/>
                </a:solidFill>
              </a:rPr>
              <a:t>Pilot Havzada Nehir Havza Yönetim Planları </a:t>
            </a:r>
            <a:r>
              <a:rPr lang="tr-TR" sz="1600" b="1" dirty="0" smtClean="0">
                <a:solidFill>
                  <a:srgbClr val="FF0000"/>
                </a:solidFill>
              </a:rPr>
              <a:t>Kapsamında Ekonomik </a:t>
            </a:r>
            <a:r>
              <a:rPr lang="tr-TR" sz="1600" b="1" dirty="0">
                <a:solidFill>
                  <a:srgbClr val="FF0000"/>
                </a:solidFill>
              </a:rPr>
              <a:t>Analiz ve </a:t>
            </a:r>
            <a:r>
              <a:rPr lang="tr-TR" sz="1600" b="1" dirty="0" smtClean="0">
                <a:solidFill>
                  <a:srgbClr val="FF0000"/>
                </a:solidFill>
              </a:rPr>
              <a:t>Su Verimliliği </a:t>
            </a:r>
            <a:r>
              <a:rPr lang="tr-TR" sz="1600" b="1" dirty="0">
                <a:solidFill>
                  <a:srgbClr val="FF0000"/>
                </a:solidFill>
              </a:rPr>
              <a:t>Çalışmaları için Teknik Asistanlık Alımı Projesi” için </a:t>
            </a:r>
            <a:r>
              <a:rPr lang="tr-TR" sz="1600" b="1" u="sng" dirty="0">
                <a:solidFill>
                  <a:schemeClr val="accent2">
                    <a:lumMod val="75000"/>
                  </a:schemeClr>
                </a:solidFill>
              </a:rPr>
              <a:t>Teknik  Şartname Hazırlanması Projesi</a:t>
            </a:r>
          </a:p>
          <a:p>
            <a:pPr marL="266700" indent="-266700" algn="just">
              <a:buFont typeface="Arial" charset="0"/>
              <a:buChar char="•"/>
              <a:defRPr/>
            </a:pPr>
            <a:endParaRPr lang="tr-TR" sz="1600" dirty="0">
              <a:solidFill>
                <a:srgbClr val="0000FF"/>
              </a:solidFill>
            </a:endParaRPr>
          </a:p>
          <a:p>
            <a:pPr marL="266700" indent="-266700" algn="just">
              <a:buFont typeface="Arial" charset="0"/>
              <a:buChar char="•"/>
              <a:defRPr/>
            </a:pPr>
            <a:r>
              <a:rPr lang="tr-TR" sz="1600" dirty="0">
                <a:solidFill>
                  <a:srgbClr val="0000FF"/>
                </a:solidFill>
              </a:rPr>
              <a:t>SEI mali kaynağı için Avrupa Birliği Bakanlığı'na </a:t>
            </a:r>
            <a:r>
              <a:rPr lang="tr-TR" sz="1600" dirty="0" smtClean="0">
                <a:solidFill>
                  <a:srgbClr val="0000FF"/>
                </a:solidFill>
              </a:rPr>
              <a:t>yapılan başvuru kabul edilmiş ve MFİB-AB Delegasyonu tarafından ihale süreci tamamlanmıştır. </a:t>
            </a:r>
          </a:p>
          <a:p>
            <a:pPr marL="266700" indent="-266700" algn="just">
              <a:buFont typeface="Arial" charset="0"/>
              <a:buChar char="•"/>
              <a:defRPr/>
            </a:pPr>
            <a:endParaRPr lang="tr-TR" sz="1600" dirty="0">
              <a:solidFill>
                <a:srgbClr val="0000FF"/>
              </a:solidFill>
            </a:endParaRPr>
          </a:p>
          <a:p>
            <a:pPr marL="266700" indent="-266700" algn="just">
              <a:buFont typeface="Arial" charset="0"/>
              <a:buChar char="•"/>
              <a:defRPr/>
            </a:pPr>
            <a:r>
              <a:rPr lang="tr-TR" sz="1600" dirty="0" smtClean="0">
                <a:solidFill>
                  <a:srgbClr val="0000FF"/>
                </a:solidFill>
              </a:rPr>
              <a:t>Proje 24 Ağustos 2015 tarihinde Bakanlığımızda gerçekleştirilecek olan açılış toplantısı ile başlamıştır.</a:t>
            </a:r>
          </a:p>
          <a:p>
            <a:pPr marL="266700" indent="-266700" algn="just">
              <a:buFont typeface="Arial" charset="0"/>
              <a:buChar char="•"/>
              <a:defRPr/>
            </a:pPr>
            <a:endParaRPr lang="tr-TR" sz="1600" dirty="0">
              <a:solidFill>
                <a:srgbClr val="0000FF"/>
              </a:solidFill>
            </a:endParaRPr>
          </a:p>
          <a:p>
            <a:pPr marL="266700" indent="-266700" algn="just">
              <a:buFont typeface="Arial" charset="0"/>
              <a:buChar char="•"/>
              <a:defRPr/>
            </a:pPr>
            <a:r>
              <a:rPr lang="tr-TR" sz="1600" dirty="0">
                <a:solidFill>
                  <a:srgbClr val="0000FF"/>
                </a:solidFill>
              </a:rPr>
              <a:t>Proje süresi </a:t>
            </a:r>
            <a:r>
              <a:rPr lang="tr-TR" sz="1600" dirty="0" smtClean="0">
                <a:solidFill>
                  <a:srgbClr val="0000FF"/>
                </a:solidFill>
              </a:rPr>
              <a:t>100 gündür.</a:t>
            </a:r>
            <a:endParaRPr lang="tr-TR" sz="1600" dirty="0">
              <a:solidFill>
                <a:srgbClr val="0000FF"/>
              </a:solidFill>
            </a:endParaRPr>
          </a:p>
          <a:p>
            <a:pPr marL="266700" indent="-266700" algn="just">
              <a:buFont typeface="Arial" charset="0"/>
              <a:buChar char="•"/>
              <a:defRPr/>
            </a:pPr>
            <a:endParaRPr lang="tr-TR" sz="1600" dirty="0" smtClean="0">
              <a:solidFill>
                <a:srgbClr val="0000FF"/>
              </a:solidFill>
            </a:endParaRPr>
          </a:p>
          <a:p>
            <a:pPr marL="266700" indent="-266700" algn="just">
              <a:defRPr/>
            </a:pPr>
            <a:endParaRPr lang="tr-TR" sz="1600" dirty="0">
              <a:solidFill>
                <a:srgbClr val="0000FF"/>
              </a:solidFill>
            </a:endParaRPr>
          </a:p>
          <a:p>
            <a:pPr marL="266700" indent="-266700" algn="just">
              <a:defRPr/>
            </a:pPr>
            <a:endParaRPr lang="tr-TR" sz="1600" dirty="0">
              <a:solidFill>
                <a:srgbClr val="0000FF"/>
              </a:solidFill>
            </a:endParaRPr>
          </a:p>
        </p:txBody>
      </p:sp>
      <p:pic>
        <p:nvPicPr>
          <p:cNvPr id="10" name="Picture 2"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1809" y="4725144"/>
            <a:ext cx="2846295" cy="1321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 name="Picture 2" descr="C:\Users\b.ekinci\Desktop\su_yon_logo_trans_zem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248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1"/>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91837F-7BAB-477E-8481-FBC274534E0D}" type="slidenum">
              <a:rPr lang="tr-TR" altLang="tr-TR" smtClean="0">
                <a:solidFill>
                  <a:srgbClr val="898989"/>
                </a:solidFill>
              </a:rPr>
              <a:pPr fontAlgn="base">
                <a:spcBef>
                  <a:spcPct val="0"/>
                </a:spcBef>
                <a:spcAft>
                  <a:spcPct val="0"/>
                </a:spcAft>
                <a:defRPr/>
              </a:pPr>
              <a:t>21</a:t>
            </a:fld>
            <a:endParaRPr lang="tr-TR" altLang="tr-TR" smtClean="0">
              <a:solidFill>
                <a:srgbClr val="898989"/>
              </a:solidFill>
            </a:endParaRPr>
          </a:p>
        </p:txBody>
      </p:sp>
      <p:sp>
        <p:nvSpPr>
          <p:cNvPr id="5"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PLANLANAN FAALİYETLER</a:t>
            </a:r>
            <a:endParaRPr lang="tr-TR" sz="2700" dirty="0" smtClean="0">
              <a:ea typeface="+mn-ea"/>
            </a:endParaRPr>
          </a:p>
        </p:txBody>
      </p:sp>
      <p:sp>
        <p:nvSpPr>
          <p:cNvPr id="4" name="Dikdörtgen 3"/>
          <p:cNvSpPr/>
          <p:nvPr/>
        </p:nvSpPr>
        <p:spPr>
          <a:xfrm>
            <a:off x="971600" y="1340768"/>
            <a:ext cx="6552728" cy="2308324"/>
          </a:xfrm>
          <a:prstGeom prst="rect">
            <a:avLst/>
          </a:prstGeom>
        </p:spPr>
        <p:txBody>
          <a:bodyPr wrap="square">
            <a:spAutoFit/>
          </a:bodyPr>
          <a:lstStyle/>
          <a:p>
            <a:r>
              <a:rPr lang="tr-TR" b="1" dirty="0" smtClean="0">
                <a:solidFill>
                  <a:srgbClr val="0000FF"/>
                </a:solidFill>
                <a:latin typeface="+mn-lt"/>
              </a:rPr>
              <a:t>Su Tasarrufu Uygulamaları Projesi </a:t>
            </a:r>
            <a:endParaRPr lang="tr-TR" dirty="0">
              <a:solidFill>
                <a:srgbClr val="0000FF"/>
              </a:solidFill>
              <a:latin typeface="+mn-lt"/>
            </a:endParaRPr>
          </a:p>
          <a:p>
            <a:r>
              <a:rPr lang="tr-TR" b="1" dirty="0">
                <a:solidFill>
                  <a:srgbClr val="0000FF"/>
                </a:solidFill>
                <a:latin typeface="+mn-lt"/>
              </a:rPr>
              <a:t> </a:t>
            </a:r>
            <a:endParaRPr lang="tr-TR" dirty="0">
              <a:solidFill>
                <a:srgbClr val="0000FF"/>
              </a:solidFill>
              <a:latin typeface="+mn-lt"/>
            </a:endParaRPr>
          </a:p>
          <a:p>
            <a:r>
              <a:rPr lang="tr-TR" dirty="0">
                <a:solidFill>
                  <a:srgbClr val="0000FF"/>
                </a:solidFill>
                <a:latin typeface="+mn-lt"/>
              </a:rPr>
              <a:t>Havza bazında kamu, turizm, sanayi, tarım ve özel teşebbüslerle ortak çalışma alanı yaratılarak entegre bir su tasarrufu uygulama projesi hayata geçirilmesi planlandığı için ihtiyaç duyulmuştur. </a:t>
            </a:r>
          </a:p>
          <a:p>
            <a:r>
              <a:rPr lang="tr-TR" dirty="0">
                <a:solidFill>
                  <a:srgbClr val="0000FF"/>
                </a:solidFill>
                <a:latin typeface="+mn-lt"/>
              </a:rPr>
              <a:t> </a:t>
            </a:r>
          </a:p>
          <a:p>
            <a:r>
              <a:rPr lang="tr-TR" dirty="0">
                <a:solidFill>
                  <a:srgbClr val="0000FF"/>
                </a:solidFill>
                <a:latin typeface="+mn-lt"/>
              </a:rPr>
              <a:t>Bu proje kapsamında taslak bir doküman oluşturulmuş olup, üzerinde çalışmalar devam etmektedir.</a:t>
            </a:r>
          </a:p>
        </p:txBody>
      </p:sp>
      <p:sp>
        <p:nvSpPr>
          <p:cNvPr id="6" name="Dikdörtgen 5"/>
          <p:cNvSpPr/>
          <p:nvPr/>
        </p:nvSpPr>
        <p:spPr>
          <a:xfrm>
            <a:off x="987260" y="4077072"/>
            <a:ext cx="7401164" cy="1477328"/>
          </a:xfrm>
          <a:prstGeom prst="rect">
            <a:avLst/>
          </a:prstGeom>
        </p:spPr>
        <p:txBody>
          <a:bodyPr wrap="square">
            <a:spAutoFit/>
          </a:bodyPr>
          <a:lstStyle/>
          <a:p>
            <a:r>
              <a:rPr lang="tr-TR" b="1" dirty="0">
                <a:solidFill>
                  <a:srgbClr val="0000FF"/>
                </a:solidFill>
                <a:latin typeface="+mn-lt"/>
              </a:rPr>
              <a:t>Su Tarifelerinin Hazırlanması Yönetmeliği</a:t>
            </a:r>
            <a:endParaRPr lang="tr-TR" dirty="0">
              <a:solidFill>
                <a:srgbClr val="0000FF"/>
              </a:solidFill>
              <a:latin typeface="+mn-lt"/>
            </a:endParaRPr>
          </a:p>
          <a:p>
            <a:r>
              <a:rPr lang="tr-TR" dirty="0">
                <a:solidFill>
                  <a:srgbClr val="0000FF"/>
                </a:solidFill>
                <a:latin typeface="+mn-lt"/>
              </a:rPr>
              <a:t>Yönetmelik hazırlanması sürecinde araştırma ve değerlendirme çalışmaları devam etmektedir.</a:t>
            </a:r>
          </a:p>
          <a:p>
            <a:r>
              <a:rPr lang="tr-TR" dirty="0">
                <a:solidFill>
                  <a:srgbClr val="0000FF"/>
                </a:solidFill>
                <a:latin typeface="+mn-lt"/>
              </a:rPr>
              <a:t>17 Ekim 2014 tarihinde, yönetmelik hazırlıkları kapsamında, su maliyetleri ve su fiyatlandırmasına ilişkin olarak İSKİ’ye kurumsal ziyarette bulunulmuştur.</a:t>
            </a:r>
          </a:p>
        </p:txBody>
      </p:sp>
      <p:pic>
        <p:nvPicPr>
          <p:cNvPr id="7" name="Picture 2" descr="C:\Users\b.ekinci\Desktop\su_yon_logo_trans_zem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31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2 İçerik Yer Tutucusu"/>
          <p:cNvSpPr>
            <a:spLocks noGrp="1"/>
          </p:cNvSpPr>
          <p:nvPr>
            <p:ph idx="1"/>
          </p:nvPr>
        </p:nvSpPr>
        <p:spPr/>
        <p:txBody>
          <a:bodyPr/>
          <a:lstStyle/>
          <a:p>
            <a:pPr algn="ctr" eaLnBrk="1" hangingPunct="1">
              <a:buFont typeface="Arial" pitchFamily="34" charset="0"/>
              <a:buNone/>
            </a:pPr>
            <a:endParaRPr lang="tr-TR" altLang="tr-TR" sz="6600" b="1" dirty="0" smtClean="0">
              <a:solidFill>
                <a:srgbClr val="0000FF"/>
              </a:solidFill>
            </a:endParaRPr>
          </a:p>
          <a:p>
            <a:pPr algn="ctr" eaLnBrk="1" hangingPunct="1">
              <a:buFont typeface="Arial" pitchFamily="34" charset="0"/>
              <a:buNone/>
            </a:pPr>
            <a:r>
              <a:rPr lang="tr-TR" altLang="tr-TR" sz="6600" b="1" dirty="0" smtClean="0">
                <a:solidFill>
                  <a:srgbClr val="0000FF"/>
                </a:solidFill>
              </a:rPr>
              <a:t>TEŞEKKÜRLER…</a:t>
            </a:r>
            <a:endParaRPr lang="tr-TR" altLang="tr-TR" dirty="0" smtClean="0"/>
          </a:p>
        </p:txBody>
      </p:sp>
      <p:sp>
        <p:nvSpPr>
          <p:cNvPr id="4" name="3 Slayt Numarası Yer Tutucusu"/>
          <p:cNvSpPr>
            <a:spLocks noGrp="1"/>
          </p:cNvSpPr>
          <p:nvPr>
            <p:ph type="sldNum" sz="quarter" idx="12"/>
          </p:nvPr>
        </p:nvSpPr>
        <p:spPr/>
        <p:txBody>
          <a:bodyPr/>
          <a:lstStyle/>
          <a:p>
            <a:pPr>
              <a:defRPr/>
            </a:pPr>
            <a:fld id="{229E533C-8B59-4D2F-9292-E801715C0128}" type="slidenum">
              <a:rPr lang="tr-TR"/>
              <a:pPr>
                <a:defRPr/>
              </a:pPr>
              <a:t>22</a:t>
            </a:fld>
            <a:endParaRPr lang="tr-TR"/>
          </a:p>
        </p:txBody>
      </p:sp>
      <p:sp>
        <p:nvSpPr>
          <p:cNvPr id="5" name="4 Dikdörtgen"/>
          <p:cNvSpPr/>
          <p:nvPr/>
        </p:nvSpPr>
        <p:spPr>
          <a:xfrm>
            <a:off x="1586135" y="0"/>
            <a:ext cx="5990743" cy="954107"/>
          </a:xfrm>
          <a:prstGeom prst="rect">
            <a:avLst/>
          </a:prstGeom>
          <a:noFill/>
        </p:spPr>
        <p:txBody>
          <a:bodyPr wrap="none">
            <a:spAutoFit/>
            <a:scene3d>
              <a:camera prst="orthographicFront">
                <a:rot lat="19800000" lon="0" rev="0"/>
              </a:camera>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2800" b="1" kern="0" dirty="0">
                <a:ln w="11430"/>
                <a:solidFill>
                  <a:srgbClr val="0000FF"/>
                </a:solidFill>
                <a:latin typeface="Arial"/>
                <a:cs typeface="+mn-cs"/>
              </a:rPr>
              <a:t>T.C.</a:t>
            </a:r>
          </a:p>
          <a:p>
            <a:pPr algn="ctr" fontAlgn="auto">
              <a:spcBef>
                <a:spcPts val="0"/>
              </a:spcBef>
              <a:spcAft>
                <a:spcPts val="0"/>
              </a:spcAft>
              <a:defRPr/>
            </a:pPr>
            <a:r>
              <a:rPr lang="tr-TR" sz="2800" b="1" kern="0" dirty="0">
                <a:ln w="11430"/>
                <a:solidFill>
                  <a:srgbClr val="0000FF"/>
                </a:solidFill>
                <a:latin typeface="Arial"/>
                <a:cs typeface="+mn-cs"/>
              </a:rPr>
              <a:t>ORMAN ve SU İŞLERİ BAKANLIĞI</a:t>
            </a:r>
          </a:p>
        </p:txBody>
      </p:sp>
      <p:pic>
        <p:nvPicPr>
          <p:cNvPr id="6" name="Picture 2" descr="C:\Users\b.ekinci\Desktop\su_yon_logo_trans_zem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23528" y="1124744"/>
            <a:ext cx="8352928" cy="5256584"/>
          </a:xfrm>
        </p:spPr>
        <p:txBody>
          <a:bodyPr rtlCol="0">
            <a:normAutofit fontScale="92500" lnSpcReduction="20000"/>
          </a:bodyPr>
          <a:lstStyle/>
          <a:p>
            <a:pPr lvl="2" algn="just" eaLnBrk="1" fontAlgn="auto" hangingPunct="1">
              <a:spcAft>
                <a:spcPts val="0"/>
              </a:spcAft>
              <a:buClr>
                <a:srgbClr val="FF0000"/>
              </a:buClr>
              <a:defRPr/>
            </a:pPr>
            <a:r>
              <a:rPr lang="tr-TR" sz="2800" dirty="0">
                <a:solidFill>
                  <a:srgbClr val="FF0000"/>
                </a:solidFill>
              </a:rPr>
              <a:t>Su </a:t>
            </a:r>
            <a:r>
              <a:rPr lang="tr-TR" sz="2800" dirty="0" smtClean="0">
                <a:solidFill>
                  <a:srgbClr val="FF0000"/>
                </a:solidFill>
              </a:rPr>
              <a:t>verimliliği</a:t>
            </a:r>
            <a:r>
              <a:rPr lang="tr-TR" sz="2800" dirty="0">
                <a:solidFill>
                  <a:srgbClr val="0000FF"/>
                </a:solidFill>
              </a:rPr>
              <a:t> </a:t>
            </a:r>
            <a:r>
              <a:rPr lang="tr-TR" sz="2800" dirty="0">
                <a:solidFill>
                  <a:srgbClr val="FF0000"/>
                </a:solidFill>
              </a:rPr>
              <a:t>N</a:t>
            </a:r>
            <a:r>
              <a:rPr lang="tr-TR" sz="2800" dirty="0" smtClean="0">
                <a:solidFill>
                  <a:srgbClr val="FF0000"/>
                </a:solidFill>
              </a:rPr>
              <a:t>edir?</a:t>
            </a:r>
          </a:p>
          <a:p>
            <a:pPr lvl="2" algn="just" eaLnBrk="1" fontAlgn="auto" hangingPunct="1">
              <a:spcAft>
                <a:spcPts val="0"/>
              </a:spcAft>
              <a:buClr>
                <a:srgbClr val="FF0000"/>
              </a:buClr>
              <a:defRPr/>
            </a:pPr>
            <a:endParaRPr lang="tr-TR" sz="2800" dirty="0" smtClean="0">
              <a:solidFill>
                <a:srgbClr val="FF0000"/>
              </a:solidFill>
            </a:endParaRPr>
          </a:p>
          <a:p>
            <a:pPr lvl="2" algn="just" eaLnBrk="1" fontAlgn="auto" hangingPunct="1">
              <a:spcAft>
                <a:spcPts val="0"/>
              </a:spcAft>
              <a:buClr>
                <a:srgbClr val="FF0000"/>
              </a:buClr>
              <a:defRPr/>
            </a:pPr>
            <a:r>
              <a:rPr lang="tr-TR" sz="2800" dirty="0" smtClean="0">
                <a:solidFill>
                  <a:srgbClr val="0000FF"/>
                </a:solidFill>
              </a:rPr>
              <a:t>Yeni </a:t>
            </a:r>
            <a:r>
              <a:rPr lang="tr-TR" sz="2800" dirty="0">
                <a:solidFill>
                  <a:srgbClr val="0000FF"/>
                </a:solidFill>
              </a:rPr>
              <a:t>teknolojilerin kullanımı ile, yaşam standardını, üretim kalitesini ve miktarını düşürmeden, daha az su kullanarak aynı miktardaki işi yapabilmektedir. Başka bir deyişle, su verimliliği birim hizmet ya da ürün miktarında su tüketimini azaltmaktır</a:t>
            </a:r>
            <a:r>
              <a:rPr lang="tr-TR" sz="2800" dirty="0" smtClean="0">
                <a:solidFill>
                  <a:srgbClr val="0000FF"/>
                </a:solidFill>
              </a:rPr>
              <a:t>.</a:t>
            </a:r>
          </a:p>
          <a:p>
            <a:pPr lvl="2" algn="just" eaLnBrk="1" fontAlgn="auto" hangingPunct="1">
              <a:spcAft>
                <a:spcPts val="0"/>
              </a:spcAft>
              <a:buClr>
                <a:srgbClr val="FF0000"/>
              </a:buClr>
              <a:defRPr/>
            </a:pPr>
            <a:endParaRPr lang="tr-TR" sz="2800" dirty="0">
              <a:solidFill>
                <a:srgbClr val="0000FF"/>
              </a:solidFill>
            </a:endParaRPr>
          </a:p>
          <a:p>
            <a:pPr lvl="2" algn="just" eaLnBrk="1" fontAlgn="auto" hangingPunct="1">
              <a:spcAft>
                <a:spcPts val="0"/>
              </a:spcAft>
              <a:buClr>
                <a:srgbClr val="FF0000"/>
              </a:buClr>
              <a:defRPr/>
            </a:pPr>
            <a:r>
              <a:rPr lang="tr-TR" sz="2800" dirty="0" smtClean="0">
                <a:solidFill>
                  <a:srgbClr val="FF0000"/>
                </a:solidFill>
              </a:rPr>
              <a:t>Su Tasarrufu Nedir ?</a:t>
            </a:r>
          </a:p>
          <a:p>
            <a:pPr lvl="2" algn="just" eaLnBrk="1" fontAlgn="auto" hangingPunct="1">
              <a:spcAft>
                <a:spcPts val="0"/>
              </a:spcAft>
              <a:buClr>
                <a:srgbClr val="FF0000"/>
              </a:buClr>
              <a:defRPr/>
            </a:pPr>
            <a:endParaRPr lang="tr-TR" sz="2800" dirty="0" smtClean="0">
              <a:solidFill>
                <a:srgbClr val="FF0000"/>
              </a:solidFill>
            </a:endParaRPr>
          </a:p>
          <a:p>
            <a:pPr lvl="2" algn="just" eaLnBrk="1" fontAlgn="auto" hangingPunct="1">
              <a:spcAft>
                <a:spcPts val="0"/>
              </a:spcAft>
              <a:buClr>
                <a:srgbClr val="FF0000"/>
              </a:buClr>
              <a:defRPr/>
            </a:pPr>
            <a:r>
              <a:rPr lang="tr-TR" sz="2800" dirty="0">
                <a:solidFill>
                  <a:srgbClr val="0000FF"/>
                </a:solidFill>
              </a:rPr>
              <a:t>Su tasarrufu, su ve su kaynaklarının verimli olarak değerlendirilmesi amacıyla, kullanıcılar tarafından alınan önlemler sonucunda harcanan su miktarında sağlanan azalmadır. </a:t>
            </a:r>
          </a:p>
          <a:p>
            <a:pPr marL="1357313" lvl="2" indent="-442913" algn="l" eaLnBrk="1" fontAlgn="auto" hangingPunct="1">
              <a:spcAft>
                <a:spcPts val="0"/>
              </a:spcAft>
              <a:buClr>
                <a:srgbClr val="FF0000"/>
              </a:buClr>
              <a:buFont typeface="+mj-lt"/>
              <a:buAutoNum type="arabicPeriod"/>
              <a:defRPr/>
            </a:pPr>
            <a:endParaRPr lang="tr-TR" sz="2800" dirty="0" smtClean="0"/>
          </a:p>
          <a:p>
            <a:pPr lvl="2" algn="l" eaLnBrk="1" fontAlgn="auto" hangingPunct="1">
              <a:spcAft>
                <a:spcPts val="0"/>
              </a:spcAft>
              <a:buClr>
                <a:srgbClr val="FF0000"/>
              </a:buClr>
              <a:defRPr/>
            </a:pPr>
            <a:endParaRPr lang="tr-TR" sz="1000" dirty="0" smtClean="0"/>
          </a:p>
          <a:p>
            <a:pPr marL="1371600" lvl="2" indent="-457200" algn="l" eaLnBrk="1" fontAlgn="auto" hangingPunct="1">
              <a:spcAft>
                <a:spcPts val="0"/>
              </a:spcAft>
              <a:buClr>
                <a:srgbClr val="FF0000"/>
              </a:buClr>
              <a:buFont typeface="+mj-lt"/>
              <a:buAutoNum type="arabicPeriod"/>
              <a:defRPr/>
            </a:pPr>
            <a:endParaRPr lang="tr-TR" sz="1000" dirty="0" smtClean="0"/>
          </a:p>
        </p:txBody>
      </p:sp>
      <p:sp>
        <p:nvSpPr>
          <p:cNvPr id="4" name="Başlık 1"/>
          <p:cNvSpPr txBox="1">
            <a:spLocks/>
          </p:cNvSpPr>
          <p:nvPr/>
        </p:nvSpPr>
        <p:spPr bwMode="auto">
          <a:xfrm>
            <a:off x="1763688" y="1"/>
            <a:ext cx="5904656" cy="764704"/>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VERİMLİLİĞİ</a:t>
            </a:r>
            <a:endParaRPr lang="tr-TR" sz="2700" dirty="0" smtClean="0">
              <a:ea typeface="+mn-ea"/>
            </a:endParaRPr>
          </a:p>
        </p:txBody>
      </p:sp>
      <p:pic>
        <p:nvPicPr>
          <p:cNvPr id="5" name="Picture 2" descr="C:\Users\b.ekinci\Desktop\su_yon_logo_trans_zem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941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1"/>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91837F-7BAB-477E-8481-FBC274534E0D}" type="slidenum">
              <a:rPr lang="tr-TR" altLang="tr-TR" smtClean="0">
                <a:solidFill>
                  <a:srgbClr val="898989"/>
                </a:solidFill>
              </a:rPr>
              <a:pPr fontAlgn="base">
                <a:spcBef>
                  <a:spcPct val="0"/>
                </a:spcBef>
                <a:spcAft>
                  <a:spcPct val="0"/>
                </a:spcAft>
                <a:defRPr/>
              </a:pPr>
              <a:t>4</a:t>
            </a:fld>
            <a:endParaRPr lang="tr-TR" altLang="tr-TR" smtClean="0">
              <a:solidFill>
                <a:srgbClr val="898989"/>
              </a:solidFill>
            </a:endParaRPr>
          </a:p>
        </p:txBody>
      </p:sp>
      <p:sp>
        <p:nvSpPr>
          <p:cNvPr id="5"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VERİMLİLİĞİ</a:t>
            </a:r>
            <a:endParaRPr lang="tr-TR" sz="2700" dirty="0" smtClean="0">
              <a:ea typeface="+mn-ea"/>
            </a:endParaRPr>
          </a:p>
        </p:txBody>
      </p:sp>
      <p:sp>
        <p:nvSpPr>
          <p:cNvPr id="6" name="5 Metin kutusu"/>
          <p:cNvSpPr txBox="1"/>
          <p:nvPr/>
        </p:nvSpPr>
        <p:spPr>
          <a:xfrm>
            <a:off x="899592" y="1062022"/>
            <a:ext cx="6203950" cy="3447098"/>
          </a:xfrm>
          <a:prstGeom prst="rect">
            <a:avLst/>
          </a:prstGeom>
          <a:noFill/>
        </p:spPr>
        <p:txBody>
          <a:bodyPr>
            <a:spAutoFit/>
          </a:bodyPr>
          <a:lstStyle/>
          <a:p>
            <a:pPr marL="266700" indent="-266700" algn="just" fontAlgn="auto">
              <a:spcBef>
                <a:spcPts val="0"/>
              </a:spcBef>
              <a:spcAft>
                <a:spcPts val="0"/>
              </a:spcAft>
              <a:defRPr/>
            </a:pPr>
            <a:r>
              <a:rPr lang="tr-TR" i="1" dirty="0">
                <a:solidFill>
                  <a:srgbClr val="FF0000"/>
                </a:solidFill>
                <a:latin typeface="+mn-lt"/>
              </a:rPr>
              <a:t>	</a:t>
            </a:r>
            <a:r>
              <a:rPr lang="tr-TR" sz="2800" b="1" i="1" u="sng" dirty="0" smtClean="0">
                <a:solidFill>
                  <a:srgbClr val="FF0000"/>
                </a:solidFill>
                <a:latin typeface="+mn-lt"/>
              </a:rPr>
              <a:t>Su </a:t>
            </a:r>
            <a:r>
              <a:rPr lang="tr-TR" sz="2800" b="1" i="1" u="sng" dirty="0">
                <a:solidFill>
                  <a:srgbClr val="FF0000"/>
                </a:solidFill>
                <a:latin typeface="+mn-lt"/>
              </a:rPr>
              <a:t>Tasarrufu Konusunda Kamuoyunu Bilinçlendirmek</a:t>
            </a:r>
          </a:p>
          <a:p>
            <a:pPr marL="266700" indent="-266700" algn="just" fontAlgn="auto">
              <a:spcBef>
                <a:spcPts val="0"/>
              </a:spcBef>
              <a:spcAft>
                <a:spcPts val="0"/>
              </a:spcAft>
              <a:defRPr/>
            </a:pPr>
            <a:endParaRPr lang="tr-TR" i="1" dirty="0">
              <a:solidFill>
                <a:srgbClr val="0000FF"/>
              </a:solidFill>
              <a:latin typeface="+mn-lt"/>
            </a:endParaRPr>
          </a:p>
          <a:p>
            <a:pPr marL="266700" indent="-266700" algn="just" fontAlgn="auto">
              <a:spcBef>
                <a:spcPts val="0"/>
              </a:spcBef>
              <a:spcAft>
                <a:spcPts val="0"/>
              </a:spcAft>
              <a:buFont typeface="Arial" pitchFamily="34" charset="0"/>
              <a:buChar char="•"/>
              <a:defRPr/>
            </a:pPr>
            <a:endParaRPr lang="tr-TR" b="1" dirty="0">
              <a:solidFill>
                <a:srgbClr val="0000FF"/>
              </a:solidFill>
              <a:latin typeface="+mn-lt"/>
            </a:endParaRPr>
          </a:p>
          <a:p>
            <a:pPr marL="266700" indent="-266700" algn="just" fontAlgn="auto">
              <a:spcBef>
                <a:spcPts val="0"/>
              </a:spcBef>
              <a:spcAft>
                <a:spcPts val="0"/>
              </a:spcAft>
              <a:buFont typeface="Arial" pitchFamily="34" charset="0"/>
              <a:buChar char="•"/>
              <a:defRPr/>
            </a:pPr>
            <a:r>
              <a:rPr lang="tr-TR" b="1" dirty="0">
                <a:solidFill>
                  <a:srgbClr val="0000FF"/>
                </a:solidFill>
                <a:latin typeface="+mn-lt"/>
              </a:rPr>
              <a:t>Su tasarrufu konusunda </a:t>
            </a:r>
            <a:r>
              <a:rPr lang="tr-TR" b="1" dirty="0">
                <a:solidFill>
                  <a:srgbClr val="FF0000"/>
                </a:solidFill>
                <a:latin typeface="+mn-lt"/>
              </a:rPr>
              <a:t>Kamu Spotu </a:t>
            </a:r>
            <a:r>
              <a:rPr lang="tr-TR" b="1" dirty="0">
                <a:solidFill>
                  <a:srgbClr val="0000FF"/>
                </a:solidFill>
                <a:latin typeface="+mn-lt"/>
              </a:rPr>
              <a:t>oluşturularak ulusal televizyon kanallarında ve sosyal paylaşım sitelerinde yayınlanmaktadır. Daha az su tüketen ürünlere halkın yönlendirilmesi sağlanmıştır.</a:t>
            </a:r>
          </a:p>
          <a:p>
            <a:pPr marL="266700" indent="-266700" algn="just" fontAlgn="auto">
              <a:spcBef>
                <a:spcPts val="0"/>
              </a:spcBef>
              <a:spcAft>
                <a:spcPts val="0"/>
              </a:spcAft>
              <a:buFont typeface="Arial" pitchFamily="34" charset="0"/>
              <a:buChar char="•"/>
              <a:defRPr/>
            </a:pPr>
            <a:endParaRPr lang="tr-TR" b="1" dirty="0">
              <a:solidFill>
                <a:srgbClr val="0000FF"/>
              </a:solidFill>
              <a:latin typeface="+mn-lt"/>
            </a:endParaRPr>
          </a:p>
          <a:p>
            <a:pPr marL="285750" indent="-285750">
              <a:buFont typeface="Arial" pitchFamily="34" charset="0"/>
              <a:buChar char="•"/>
              <a:defRPr/>
            </a:pPr>
            <a:r>
              <a:rPr lang="tr-TR" b="1" dirty="0" smtClean="0">
                <a:solidFill>
                  <a:srgbClr val="0000FF"/>
                </a:solidFill>
                <a:latin typeface="+mn-lt"/>
              </a:rPr>
              <a:t>Su </a:t>
            </a:r>
            <a:r>
              <a:rPr lang="tr-TR" b="1" dirty="0">
                <a:solidFill>
                  <a:srgbClr val="0000FF"/>
                </a:solidFill>
                <a:latin typeface="+mn-lt"/>
              </a:rPr>
              <a:t>tasarrufu konusunda </a:t>
            </a:r>
            <a:r>
              <a:rPr lang="tr-TR" b="1" dirty="0">
                <a:solidFill>
                  <a:srgbClr val="FF0000"/>
                </a:solidFill>
                <a:latin typeface="+mn-lt"/>
              </a:rPr>
              <a:t>ulusal düzeyde toplumsal bilinç </a:t>
            </a:r>
            <a:r>
              <a:rPr lang="tr-TR" b="1" dirty="0">
                <a:solidFill>
                  <a:srgbClr val="0000FF"/>
                </a:solidFill>
                <a:latin typeface="+mn-lt"/>
              </a:rPr>
              <a:t>oluşturulmuştur.</a:t>
            </a:r>
            <a:endParaRPr lang="tr-TR" i="1" dirty="0">
              <a:solidFill>
                <a:srgbClr val="0000FF"/>
              </a:solidFill>
              <a:latin typeface="+mn-lt"/>
            </a:endParaRPr>
          </a:p>
        </p:txBody>
      </p:sp>
      <p:pic>
        <p:nvPicPr>
          <p:cNvPr id="7" name="Picture 2" descr="C:\Users\acavus\Desktop\spot (3).jpg"/>
          <p:cNvPicPr>
            <a:picLocks noChangeAspect="1" noChangeArrowheads="1"/>
          </p:cNvPicPr>
          <p:nvPr/>
        </p:nvPicPr>
        <p:blipFill>
          <a:blip r:embed="rId2" cstate="print"/>
          <a:srcRect/>
          <a:stretch>
            <a:fillRect/>
          </a:stretch>
        </p:blipFill>
        <p:spPr bwMode="auto">
          <a:xfrm>
            <a:off x="4427984" y="4693444"/>
            <a:ext cx="2808287" cy="1628775"/>
          </a:xfrm>
          <a:prstGeom prst="rect">
            <a:avLst/>
          </a:prstGeom>
          <a:ln>
            <a:noFill/>
          </a:ln>
          <a:effectLst>
            <a:outerShdw blurRad="190500" algn="tl" rotWithShape="0">
              <a:srgbClr val="000000">
                <a:alpha val="70000"/>
              </a:srgbClr>
            </a:outerShdw>
          </a:effectLst>
        </p:spPr>
      </p:pic>
      <p:sp>
        <p:nvSpPr>
          <p:cNvPr id="8" name="6 Metin kutusu"/>
          <p:cNvSpPr txBox="1">
            <a:spLocks noChangeArrowheads="1"/>
          </p:cNvSpPr>
          <p:nvPr/>
        </p:nvSpPr>
        <p:spPr bwMode="auto">
          <a:xfrm>
            <a:off x="0" y="4508500"/>
            <a:ext cx="250825" cy="369888"/>
          </a:xfrm>
          <a:prstGeom prst="rect">
            <a:avLst/>
          </a:prstGeom>
          <a:noFill/>
          <a:ln w="9525">
            <a:noFill/>
            <a:miter lim="800000"/>
            <a:headEnd/>
            <a:tailEnd/>
          </a:ln>
        </p:spPr>
        <p:txBody>
          <a:bodyPr>
            <a:spAutoFit/>
          </a:bodyPr>
          <a:lstStyle/>
          <a:p>
            <a:endParaRPr lang="tr-TR" altLang="tr-TR">
              <a:latin typeface="Calibri" pitchFamily="34" charset="0"/>
            </a:endParaRPr>
          </a:p>
        </p:txBody>
      </p:sp>
      <p:pic>
        <p:nvPicPr>
          <p:cNvPr id="9" name="Picture 2"/>
          <p:cNvPicPr>
            <a:picLocks noChangeAspect="1" noChangeArrowheads="1"/>
          </p:cNvPicPr>
          <p:nvPr/>
        </p:nvPicPr>
        <p:blipFill>
          <a:blip r:embed="rId3" cstate="print"/>
          <a:srcRect/>
          <a:stretch>
            <a:fillRect/>
          </a:stretch>
        </p:blipFill>
        <p:spPr bwMode="auto">
          <a:xfrm>
            <a:off x="1179110" y="4711666"/>
            <a:ext cx="2700337" cy="1644650"/>
          </a:xfrm>
          <a:prstGeom prst="rect">
            <a:avLst/>
          </a:prstGeom>
          <a:noFill/>
          <a:ln w="9525">
            <a:noFill/>
            <a:miter lim="800000"/>
            <a:headEnd/>
            <a:tailEnd/>
          </a:ln>
        </p:spPr>
      </p:pic>
      <p:pic>
        <p:nvPicPr>
          <p:cNvPr id="10" name="Picture 2" descr="C:\Users\b.ekinci\Desktop\su_yon_logo_trans_zem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ayt Numarası Yer Tutucusu 3"/>
          <p:cNvSpPr>
            <a:spLocks noGrp="1"/>
          </p:cNvSpPr>
          <p:nvPr>
            <p:ph type="sldNum" sz="quarter" idx="12"/>
          </p:nvPr>
        </p:nvSpPr>
        <p:spPr>
          <a:xfrm>
            <a:off x="6553200" y="6356350"/>
            <a:ext cx="2133600" cy="365125"/>
          </a:xfrm>
        </p:spPr>
        <p:txBody>
          <a:bodyPr/>
          <a:lstStyle/>
          <a:p>
            <a:pPr>
              <a:defRPr/>
            </a:pPr>
            <a:fld id="{EA9660A4-D9CD-4E5B-83FF-FD92B275460E}" type="slidenum">
              <a:rPr lang="tr-TR" smtClean="0"/>
              <a:pPr>
                <a:defRPr/>
              </a:pPr>
              <a:t>5</a:t>
            </a:fld>
            <a:endParaRPr lang="tr-TR"/>
          </a:p>
        </p:txBody>
      </p:sp>
      <p:pic>
        <p:nvPicPr>
          <p:cNvPr id="15" name="Picture 4" descr="C:\Users\selcukcoskun\AppData\Local\Microsoft\Windows\Temporary Internet Files\Content.Outlook\2V783DVI\350x200 luna_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1989138"/>
            <a:ext cx="478790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C:\Users\selcukcoskun\AppData\Local\Microsoft\Windows\Temporary Internet Files\Content.Outlook\2V783DVI\118x175 raket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484313"/>
            <a:ext cx="2516188"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6 Dikdörtgen"/>
          <p:cNvSpPr>
            <a:spLocks noChangeArrowheads="1"/>
          </p:cNvSpPr>
          <p:nvPr/>
        </p:nvSpPr>
        <p:spPr bwMode="auto">
          <a:xfrm>
            <a:off x="827088" y="5337140"/>
            <a:ext cx="45370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b="1" dirty="0">
                <a:solidFill>
                  <a:srgbClr val="0000FF"/>
                </a:solidFill>
                <a:latin typeface="+mn-lt"/>
              </a:rPr>
              <a:t>	Su tasarrufu konulu afiş ve posterler hazırlatılarak billboardlarda yayınlanmıştır.</a:t>
            </a:r>
          </a:p>
        </p:txBody>
      </p:sp>
      <p:pic>
        <p:nvPicPr>
          <p:cNvPr id="18" name="Picture 2" descr="C:\Users\b.ekinci\Desktop\su_yon_logo_trans_zem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043608" y="1161147"/>
            <a:ext cx="4572000" cy="369332"/>
          </a:xfrm>
          <a:prstGeom prst="rect">
            <a:avLst/>
          </a:prstGeom>
        </p:spPr>
        <p:txBody>
          <a:bodyPr>
            <a:spAutoFit/>
          </a:bodyPr>
          <a:lstStyle/>
          <a:p>
            <a:pPr marL="266700" indent="-266700" algn="just" fontAlgn="auto">
              <a:spcBef>
                <a:spcPts val="0"/>
              </a:spcBef>
              <a:spcAft>
                <a:spcPts val="0"/>
              </a:spcAft>
              <a:defRPr/>
            </a:pPr>
            <a:r>
              <a:rPr lang="tr-TR" b="1" i="1" u="sng" dirty="0">
                <a:solidFill>
                  <a:srgbClr val="FF0000"/>
                </a:solidFill>
              </a:rPr>
              <a:t>Su Tasarrufu </a:t>
            </a:r>
            <a:r>
              <a:rPr lang="tr-TR" b="1" i="1" u="sng" dirty="0" smtClean="0">
                <a:solidFill>
                  <a:srgbClr val="FF0000"/>
                </a:solidFill>
              </a:rPr>
              <a:t>Afişleri </a:t>
            </a:r>
            <a:endParaRPr lang="tr-TR" b="1" i="1" u="sng" dirty="0">
              <a:solidFill>
                <a:srgbClr val="FF0000"/>
              </a:solidFill>
            </a:endParaRPr>
          </a:p>
        </p:txBody>
      </p:sp>
      <p:sp>
        <p:nvSpPr>
          <p:cNvPr id="19"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VERİMLİLİĞİ</a:t>
            </a:r>
            <a:endParaRPr lang="tr-TR" sz="2700" dirty="0" smtClean="0">
              <a:ea typeface="+mn-ea"/>
            </a:endParaRPr>
          </a:p>
        </p:txBody>
      </p:sp>
    </p:spTree>
    <p:extLst>
      <p:ext uri="{BB962C8B-B14F-4D97-AF65-F5344CB8AC3E}">
        <p14:creationId xmlns:p14="http://schemas.microsoft.com/office/powerpoint/2010/main" val="2687225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1"/>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91837F-7BAB-477E-8481-FBC274534E0D}" type="slidenum">
              <a:rPr lang="tr-TR" altLang="tr-TR" smtClean="0">
                <a:solidFill>
                  <a:srgbClr val="898989"/>
                </a:solidFill>
              </a:rPr>
              <a:pPr fontAlgn="base">
                <a:spcBef>
                  <a:spcPct val="0"/>
                </a:spcBef>
                <a:spcAft>
                  <a:spcPct val="0"/>
                </a:spcAft>
                <a:defRPr/>
              </a:pPr>
              <a:t>6</a:t>
            </a:fld>
            <a:endParaRPr lang="tr-TR" altLang="tr-TR" smtClean="0">
              <a:solidFill>
                <a:srgbClr val="898989"/>
              </a:solidFill>
            </a:endParaRPr>
          </a:p>
        </p:txBody>
      </p:sp>
      <p:sp>
        <p:nvSpPr>
          <p:cNvPr id="5"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VERİMLİLİĞİ</a:t>
            </a:r>
            <a:endParaRPr lang="tr-TR" sz="2700" dirty="0" smtClean="0">
              <a:ea typeface="+mn-ea"/>
            </a:endParaRPr>
          </a:p>
        </p:txBody>
      </p:sp>
      <p:sp>
        <p:nvSpPr>
          <p:cNvPr id="6" name="Slide Number Placeholder 1"/>
          <p:cNvSpPr txBox="1">
            <a:spLocks noGrp="1"/>
          </p:cNvSpPr>
          <p:nvPr/>
        </p:nvSpPr>
        <p:spPr>
          <a:xfrm>
            <a:off x="8229600" y="6477000"/>
            <a:ext cx="762000" cy="244475"/>
          </a:xfrm>
          <a:prstGeom prst="rect">
            <a:avLst/>
          </a:prstGeom>
          <a:noFill/>
        </p:spPr>
        <p:txBody>
          <a:bodyPr/>
          <a:lstStyle/>
          <a:p>
            <a:pPr algn="r">
              <a:defRPr/>
            </a:pPr>
            <a:fld id="{1584D12C-A815-4CBE-A941-C8984D1F73F3}" type="slidenum">
              <a:rPr lang="en-US" sz="1200">
                <a:solidFill>
                  <a:schemeClr val="accent1">
                    <a:shade val="75000"/>
                  </a:schemeClr>
                </a:solidFill>
              </a:rPr>
              <a:pPr algn="r">
                <a:defRPr/>
              </a:pPr>
              <a:t>6</a:t>
            </a:fld>
            <a:endParaRPr lang="en-US" sz="1200">
              <a:solidFill>
                <a:schemeClr val="accent1">
                  <a:shade val="75000"/>
                </a:schemeClr>
              </a:solidFill>
            </a:endParaRPr>
          </a:p>
        </p:txBody>
      </p:sp>
      <p:sp>
        <p:nvSpPr>
          <p:cNvPr id="8" name="6 Metin kutusu"/>
          <p:cNvSpPr txBox="1">
            <a:spLocks noChangeArrowheads="1"/>
          </p:cNvSpPr>
          <p:nvPr/>
        </p:nvSpPr>
        <p:spPr bwMode="auto">
          <a:xfrm>
            <a:off x="0" y="4508500"/>
            <a:ext cx="250825" cy="369888"/>
          </a:xfrm>
          <a:prstGeom prst="rect">
            <a:avLst/>
          </a:prstGeom>
          <a:noFill/>
          <a:ln w="9525">
            <a:noFill/>
            <a:miter lim="800000"/>
            <a:headEnd/>
            <a:tailEnd/>
          </a:ln>
        </p:spPr>
        <p:txBody>
          <a:bodyPr>
            <a:spAutoFit/>
          </a:bodyPr>
          <a:lstStyle/>
          <a:p>
            <a:endParaRPr lang="tr-TR" altLang="tr-TR" sz="2400">
              <a:latin typeface="Calibri" pitchFamily="34" charset="0"/>
              <a:cs typeface="Arial" charset="0"/>
            </a:endParaRPr>
          </a:p>
        </p:txBody>
      </p:sp>
      <p:sp>
        <p:nvSpPr>
          <p:cNvPr id="14" name="Slayt Numarası Yer Tutucusu 3"/>
          <p:cNvSpPr txBox="1">
            <a:spLocks/>
          </p:cNvSpPr>
          <p:nvPr/>
        </p:nvSpPr>
        <p:spPr>
          <a:xfrm>
            <a:off x="6553200" y="6356350"/>
            <a:ext cx="21336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A9660A4-D9CD-4E5B-83FF-FD92B275460E}" type="slidenum">
              <a:rPr lang="tr-TR" smtClean="0"/>
              <a:pPr>
                <a:defRPr/>
              </a:pPr>
              <a:t>6</a:t>
            </a:fld>
            <a:endParaRPr lang="tr-TR"/>
          </a:p>
        </p:txBody>
      </p:sp>
      <p:pic>
        <p:nvPicPr>
          <p:cNvPr id="15" name="Picture 2" descr="http://chasing42.files.wordpress.com/2012/05/clipart_of_water-drop-cart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0650" y="4794668"/>
            <a:ext cx="1584325"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http://t0.gstatic.com/images?q=tbn:ANd9GcTUupFZO-i1jMY9A3JQcKAl7WmhGw3bFDB7QTkuhOSod4Vs7tQ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1683" y="4794668"/>
            <a:ext cx="1482725"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fkalemci\Documents\Su Verimliliği Şb\örnek resimler\kayıp kaça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0638" y="1703010"/>
            <a:ext cx="2620962"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5 Metin kutusu"/>
          <p:cNvSpPr txBox="1"/>
          <p:nvPr/>
        </p:nvSpPr>
        <p:spPr>
          <a:xfrm>
            <a:off x="250825" y="1131888"/>
            <a:ext cx="4897438" cy="2308324"/>
          </a:xfrm>
          <a:prstGeom prst="rect">
            <a:avLst/>
          </a:prstGeom>
          <a:noFill/>
        </p:spPr>
        <p:txBody>
          <a:bodyPr>
            <a:spAutoFit/>
          </a:bodyPr>
          <a:lstStyle/>
          <a:p>
            <a:pPr marL="266700" indent="-266700" algn="just" fontAlgn="auto">
              <a:spcBef>
                <a:spcPts val="0"/>
              </a:spcBef>
              <a:spcAft>
                <a:spcPts val="0"/>
              </a:spcAft>
              <a:defRPr/>
            </a:pPr>
            <a:r>
              <a:rPr lang="tr-TR" sz="2400" b="1" i="1" u="sng" dirty="0" smtClean="0">
                <a:solidFill>
                  <a:srgbClr val="FF0000"/>
                </a:solidFill>
                <a:latin typeface="+mn-lt"/>
              </a:rPr>
              <a:t>Su </a:t>
            </a:r>
            <a:r>
              <a:rPr lang="tr-TR" sz="2400" b="1" i="1" u="sng" dirty="0">
                <a:solidFill>
                  <a:srgbClr val="FF0000"/>
                </a:solidFill>
                <a:latin typeface="+mn-lt"/>
              </a:rPr>
              <a:t>Kayıp ve Kaçaklarının Azaltılması</a:t>
            </a:r>
          </a:p>
          <a:p>
            <a:pPr marL="266700" indent="-266700" algn="just" fontAlgn="auto">
              <a:spcBef>
                <a:spcPts val="0"/>
              </a:spcBef>
              <a:spcAft>
                <a:spcPts val="0"/>
              </a:spcAft>
              <a:defRPr/>
            </a:pPr>
            <a:endParaRPr lang="tr-TR" sz="2400" b="1" i="1" dirty="0">
              <a:solidFill>
                <a:srgbClr val="0000FF"/>
              </a:solidFill>
              <a:latin typeface="+mn-lt"/>
            </a:endParaRPr>
          </a:p>
          <a:p>
            <a:pPr marL="266700" indent="-266700" algn="just" fontAlgn="auto">
              <a:spcBef>
                <a:spcPts val="0"/>
              </a:spcBef>
              <a:spcAft>
                <a:spcPts val="0"/>
              </a:spcAft>
              <a:buFont typeface="Arial" pitchFamily="34" charset="0"/>
              <a:buChar char="•"/>
              <a:defRPr/>
            </a:pPr>
            <a:endParaRPr lang="tr-TR" sz="2400" b="1" dirty="0">
              <a:solidFill>
                <a:srgbClr val="0000FF"/>
              </a:solidFill>
              <a:latin typeface="+mn-lt"/>
            </a:endParaRPr>
          </a:p>
          <a:p>
            <a:pPr marL="266700" indent="-266700" algn="just" fontAlgn="auto">
              <a:spcBef>
                <a:spcPts val="0"/>
              </a:spcBef>
              <a:spcAft>
                <a:spcPts val="0"/>
              </a:spcAft>
              <a:buFont typeface="Arial" pitchFamily="34" charset="0"/>
              <a:buChar char="•"/>
              <a:defRPr/>
            </a:pPr>
            <a:endParaRPr lang="tr-TR" sz="2400" b="1" dirty="0">
              <a:solidFill>
                <a:srgbClr val="0000FF"/>
              </a:solidFill>
              <a:latin typeface="+mn-lt"/>
            </a:endParaRPr>
          </a:p>
          <a:p>
            <a:pPr algn="just" fontAlgn="auto">
              <a:spcBef>
                <a:spcPts val="0"/>
              </a:spcBef>
              <a:spcAft>
                <a:spcPts val="0"/>
              </a:spcAft>
              <a:defRPr/>
            </a:pPr>
            <a:endParaRPr lang="tr-TR" sz="2400" b="1" dirty="0">
              <a:solidFill>
                <a:srgbClr val="0000FF"/>
              </a:solidFill>
              <a:latin typeface="+mn-lt"/>
            </a:endParaRPr>
          </a:p>
          <a:p>
            <a:pPr>
              <a:defRPr/>
            </a:pPr>
            <a:endParaRPr lang="tr-TR" sz="2400" b="1" dirty="0">
              <a:latin typeface="+mn-lt"/>
              <a:cs typeface="Arial" charset="0"/>
            </a:endParaRPr>
          </a:p>
        </p:txBody>
      </p:sp>
      <p:pic>
        <p:nvPicPr>
          <p:cNvPr id="19" name="Picture 4" descr="http://t0.gstatic.com/images?q=tbn:ANd9GcTkrYh1PwS5-KR27bA3RKbBm3-r-5KOxhuTeMx2C17IPvkH0xq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4734821"/>
            <a:ext cx="2170112"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C:\Users\b.ekinci\Desktop\su_yon_logo_trans_zemi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
        <p:nvSpPr>
          <p:cNvPr id="22" name="1 İçerik Yer Tutucusu"/>
          <p:cNvSpPr txBox="1">
            <a:spLocks/>
          </p:cNvSpPr>
          <p:nvPr/>
        </p:nvSpPr>
        <p:spPr>
          <a:xfrm>
            <a:off x="250825" y="1628800"/>
            <a:ext cx="6049367" cy="2808312"/>
          </a:xfrm>
          <a:prstGeom prst="rect">
            <a:avLst/>
          </a:prstGeom>
        </p:spPr>
        <p:txBody>
          <a:bodyPr vert="horz" lIns="91440" tIns="45720" rIns="91440" bIns="45720" rtlCol="0">
            <a:normAutofit fontScale="85000" lnSpcReduction="2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FF0000"/>
              </a:buClr>
              <a:buFont typeface="Arial" pitchFamily="34" charset="0"/>
              <a:buNone/>
            </a:pPr>
            <a:r>
              <a:rPr lang="tr-TR" sz="2000" b="1" dirty="0" smtClean="0">
                <a:solidFill>
                  <a:srgbClr val="0000FF"/>
                </a:solidFill>
                <a:cs typeface="Arial" pitchFamily="34" charset="0"/>
              </a:rPr>
              <a:t>Yeni su kaynakları bulmak, kaynaktan alınan suyun içilebilir su kalitesinde arıtılmasını sağlamak ve bu işlemlerin ardından şebeke sistemi yolu ile bu su kaynağını yerleşim yerine getirerek tüketicilerin hizmetine sunmak, hem ekonomik açıdan hem de teknik açıdan meşakkatli ve maliyetli bir iştir.</a:t>
            </a:r>
          </a:p>
          <a:p>
            <a:pPr marL="0" indent="0" algn="just">
              <a:buClr>
                <a:srgbClr val="FF0000"/>
              </a:buClr>
              <a:buFont typeface="Arial" pitchFamily="34" charset="0"/>
              <a:buNone/>
            </a:pPr>
            <a:endParaRPr lang="tr-TR" sz="2000" b="1" dirty="0" smtClean="0">
              <a:solidFill>
                <a:srgbClr val="0000FF"/>
              </a:solidFill>
              <a:cs typeface="Arial" pitchFamily="34" charset="0"/>
            </a:endParaRPr>
          </a:p>
          <a:p>
            <a:pPr marL="0" indent="0" algn="ctr">
              <a:buClr>
                <a:srgbClr val="FF0000"/>
              </a:buClr>
              <a:buFont typeface="Arial" pitchFamily="34" charset="0"/>
              <a:buNone/>
            </a:pPr>
            <a:r>
              <a:rPr lang="tr-TR" sz="2000" b="1" dirty="0" smtClean="0">
                <a:solidFill>
                  <a:srgbClr val="0000FF"/>
                </a:solidFill>
                <a:cs typeface="Arial" pitchFamily="34" charset="0"/>
              </a:rPr>
              <a:t>İçme suyu taleplerinin karşılanmasına yönelik çözümlerin bulunmasında, yeni su kaynağı arayışına başlamadan önce,  </a:t>
            </a:r>
          </a:p>
          <a:p>
            <a:pPr marL="0" indent="0" algn="ctr">
              <a:buClr>
                <a:srgbClr val="FF0000"/>
              </a:buClr>
              <a:buFont typeface="Arial" pitchFamily="34" charset="0"/>
              <a:buNone/>
            </a:pPr>
            <a:r>
              <a:rPr lang="tr-TR" sz="2000" b="1" dirty="0" smtClean="0">
                <a:solidFill>
                  <a:srgbClr val="FF0000"/>
                </a:solidFill>
                <a:cs typeface="Arial" pitchFamily="34" charset="0"/>
              </a:rPr>
              <a:t>mevcut şebekedeki su kayıplarının azaltılması </a:t>
            </a:r>
          </a:p>
          <a:p>
            <a:pPr marL="0" indent="0" algn="ctr">
              <a:buClr>
                <a:srgbClr val="FF0000"/>
              </a:buClr>
              <a:buFont typeface="Arial" pitchFamily="34" charset="0"/>
              <a:buNone/>
            </a:pPr>
            <a:r>
              <a:rPr lang="tr-TR" sz="2000" b="1" dirty="0" smtClean="0">
                <a:solidFill>
                  <a:srgbClr val="FF0000"/>
                </a:solidFill>
                <a:cs typeface="Arial" pitchFamily="34" charset="0"/>
              </a:rPr>
              <a:t>ile ilgili çalışmalara öncelik verilmesi </a:t>
            </a:r>
          </a:p>
          <a:p>
            <a:pPr marL="0" indent="0" algn="ctr">
              <a:buClr>
                <a:srgbClr val="FF0000"/>
              </a:buClr>
              <a:buFont typeface="Arial" pitchFamily="34" charset="0"/>
              <a:buNone/>
            </a:pPr>
            <a:r>
              <a:rPr lang="tr-TR" sz="2000" b="1" dirty="0" smtClean="0">
                <a:solidFill>
                  <a:srgbClr val="0000FF"/>
                </a:solidFill>
                <a:cs typeface="Arial" pitchFamily="34" charset="0"/>
              </a:rPr>
              <a:t>büyük önem arz etmektedir. </a:t>
            </a:r>
          </a:p>
          <a:p>
            <a:pPr algn="just"/>
            <a:endParaRPr lang="tr-TR" sz="2000" b="1" dirty="0">
              <a:solidFill>
                <a:srgbClr val="0000FF"/>
              </a:solidFill>
            </a:endParaRPr>
          </a:p>
        </p:txBody>
      </p:sp>
    </p:spTree>
    <p:extLst>
      <p:ext uri="{BB962C8B-B14F-4D97-AF65-F5344CB8AC3E}">
        <p14:creationId xmlns:p14="http://schemas.microsoft.com/office/powerpoint/2010/main" val="3672149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İçerik Yer Tutucusu"/>
          <p:cNvSpPr txBox="1">
            <a:spLocks/>
          </p:cNvSpPr>
          <p:nvPr/>
        </p:nvSpPr>
        <p:spPr bwMode="auto">
          <a:xfrm>
            <a:off x="179512" y="3284984"/>
            <a:ext cx="2880320" cy="3010330"/>
          </a:xfrm>
          <a:prstGeom prst="rect">
            <a:avLst/>
          </a:prstGeom>
          <a:noFill/>
          <a:ln w="28575">
            <a:solidFill>
              <a:schemeClr val="accent6">
                <a:lumMod val="50000"/>
              </a:schemeClr>
            </a:solid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sz="1600" b="1" u="sng" dirty="0" smtClean="0">
                <a:solidFill>
                  <a:srgbClr val="0000FF"/>
                </a:solidFill>
                <a:cs typeface="Arial" pitchFamily="34" charset="0"/>
              </a:rPr>
              <a:t>AB - Su </a:t>
            </a:r>
            <a:r>
              <a:rPr lang="tr-TR" sz="1600" b="1" u="sng" dirty="0">
                <a:solidFill>
                  <a:srgbClr val="0000FF"/>
                </a:solidFill>
                <a:cs typeface="Arial" pitchFamily="34" charset="0"/>
              </a:rPr>
              <a:t>Çerçeve Direktifi (SÇD</a:t>
            </a:r>
            <a:r>
              <a:rPr lang="tr-TR" sz="1600" b="1" u="sng" dirty="0" smtClean="0">
                <a:solidFill>
                  <a:srgbClr val="0000FF"/>
                </a:solidFill>
                <a:cs typeface="Arial" pitchFamily="34" charset="0"/>
              </a:rPr>
              <a:t>)            Tedbirler Programı</a:t>
            </a:r>
          </a:p>
          <a:p>
            <a:pPr marL="0" indent="0">
              <a:buNone/>
            </a:pPr>
            <a:endParaRPr lang="tr-TR" sz="1600" b="1" u="sng" dirty="0">
              <a:solidFill>
                <a:srgbClr val="0000FF"/>
              </a:solidFill>
              <a:cs typeface="Arial" pitchFamily="34" charset="0"/>
            </a:endParaRPr>
          </a:p>
          <a:p>
            <a:pPr marL="0" indent="0">
              <a:buNone/>
            </a:pPr>
            <a:r>
              <a:rPr lang="tr-TR" sz="1600" b="1" u="sng" dirty="0" smtClean="0">
                <a:solidFill>
                  <a:srgbClr val="0000FF"/>
                </a:solidFill>
                <a:cs typeface="Arial" pitchFamily="34" charset="0"/>
              </a:rPr>
              <a:t> </a:t>
            </a:r>
          </a:p>
          <a:p>
            <a:pPr marL="0" indent="0" algn="ctr">
              <a:buNone/>
            </a:pPr>
            <a:r>
              <a:rPr lang="tr-TR" sz="1600" b="1" dirty="0" smtClean="0">
                <a:solidFill>
                  <a:srgbClr val="0000FF"/>
                </a:solidFill>
                <a:cs typeface="Arial" pitchFamily="34" charset="0"/>
              </a:rPr>
              <a:t>su </a:t>
            </a:r>
            <a:r>
              <a:rPr lang="tr-TR" sz="1600" b="1" dirty="0">
                <a:solidFill>
                  <a:srgbClr val="0000FF"/>
                </a:solidFill>
                <a:cs typeface="Arial" pitchFamily="34" charset="0"/>
              </a:rPr>
              <a:t>miktarının </a:t>
            </a:r>
            <a:r>
              <a:rPr lang="tr-TR" sz="1600" b="1" dirty="0" smtClean="0">
                <a:solidFill>
                  <a:srgbClr val="0000FF"/>
                </a:solidFill>
                <a:cs typeface="Arial" pitchFamily="34" charset="0"/>
              </a:rPr>
              <a:t>korunması </a:t>
            </a:r>
          </a:p>
          <a:p>
            <a:pPr marL="0" indent="0" algn="ctr">
              <a:buNone/>
            </a:pPr>
            <a:endParaRPr lang="tr-TR" sz="1600" b="1" dirty="0">
              <a:solidFill>
                <a:srgbClr val="0000FF"/>
              </a:solidFill>
              <a:cs typeface="Arial" pitchFamily="34" charset="0"/>
            </a:endParaRPr>
          </a:p>
          <a:p>
            <a:pPr marL="0" indent="0" algn="ctr">
              <a:buNone/>
            </a:pPr>
            <a:r>
              <a:rPr lang="tr-TR" sz="1600" b="1" dirty="0" smtClean="0">
                <a:solidFill>
                  <a:srgbClr val="0000FF"/>
                </a:solidFill>
                <a:cs typeface="Arial" pitchFamily="34" charset="0"/>
              </a:rPr>
              <a:t>su tasarrufu </a:t>
            </a:r>
          </a:p>
          <a:p>
            <a:pPr marL="0" indent="0" algn="ctr">
              <a:buNone/>
            </a:pPr>
            <a:r>
              <a:rPr lang="tr-TR" sz="1600" b="1" dirty="0" smtClean="0">
                <a:solidFill>
                  <a:srgbClr val="0000FF"/>
                </a:solidFill>
                <a:cs typeface="Arial" pitchFamily="34" charset="0"/>
              </a:rPr>
              <a:t>su verimliliği</a:t>
            </a:r>
            <a:r>
              <a:rPr lang="tr-TR" sz="1600" b="1" dirty="0" smtClean="0">
                <a:solidFill>
                  <a:srgbClr val="FF0000"/>
                </a:solidFill>
                <a:cs typeface="Arial" pitchFamily="34" charset="0"/>
              </a:rPr>
              <a:t>   </a:t>
            </a:r>
          </a:p>
          <a:p>
            <a:pPr marL="0" indent="0" algn="ctr">
              <a:buNone/>
            </a:pPr>
            <a:r>
              <a:rPr lang="tr-TR" sz="1600" b="1" dirty="0" smtClean="0">
                <a:solidFill>
                  <a:srgbClr val="FF0000"/>
                </a:solidFill>
                <a:cs typeface="Arial" pitchFamily="34" charset="0"/>
              </a:rPr>
              <a:t>   su kayıplarının önlenmesi</a:t>
            </a:r>
            <a:endParaRPr lang="tr-TR" sz="1600" b="1" dirty="0">
              <a:solidFill>
                <a:srgbClr val="FF0000"/>
              </a:solidFill>
              <a:cs typeface="Arial" pitchFamily="34" charset="0"/>
            </a:endParaRPr>
          </a:p>
        </p:txBody>
      </p:sp>
      <p:sp>
        <p:nvSpPr>
          <p:cNvPr id="15" name="Yuvarlatılmış Dikdörtgen 14"/>
          <p:cNvSpPr/>
          <p:nvPr/>
        </p:nvSpPr>
        <p:spPr>
          <a:xfrm>
            <a:off x="3347864" y="1340768"/>
            <a:ext cx="2664296" cy="93610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t>Su Kayıplarının Önlenmesi</a:t>
            </a:r>
            <a:endParaRPr lang="tr-TR" sz="2000" b="1" dirty="0"/>
          </a:p>
        </p:txBody>
      </p:sp>
      <p:sp>
        <p:nvSpPr>
          <p:cNvPr id="2" name="Aşağı Ok 1"/>
          <p:cNvSpPr/>
          <p:nvPr/>
        </p:nvSpPr>
        <p:spPr>
          <a:xfrm>
            <a:off x="1475656" y="3933056"/>
            <a:ext cx="288032" cy="5040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solidFill>
                <a:srgbClr val="FF0000"/>
              </a:solidFill>
            </a:endParaRPr>
          </a:p>
        </p:txBody>
      </p:sp>
      <p:sp>
        <p:nvSpPr>
          <p:cNvPr id="16" name="Aşağı Ok 15"/>
          <p:cNvSpPr/>
          <p:nvPr/>
        </p:nvSpPr>
        <p:spPr>
          <a:xfrm>
            <a:off x="1502244" y="4709567"/>
            <a:ext cx="261444" cy="3240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solidFill>
                <a:srgbClr val="FF0000"/>
              </a:solidFill>
            </a:endParaRPr>
          </a:p>
        </p:txBody>
      </p:sp>
      <p:sp>
        <p:nvSpPr>
          <p:cNvPr id="17" name="1 İçerik Yer Tutucusu"/>
          <p:cNvSpPr txBox="1">
            <a:spLocks/>
          </p:cNvSpPr>
          <p:nvPr/>
        </p:nvSpPr>
        <p:spPr bwMode="auto">
          <a:xfrm>
            <a:off x="3177464" y="3270979"/>
            <a:ext cx="3024336" cy="3024336"/>
          </a:xfrm>
          <a:prstGeom prst="rect">
            <a:avLst/>
          </a:prstGeom>
          <a:noFill/>
          <a:ln w="28575">
            <a:solidFill>
              <a:schemeClr val="accent6">
                <a:lumMod val="50000"/>
              </a:schemeClr>
            </a:solidFill>
            <a:prstDash val="solid"/>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sz="1600" b="1" u="sng" dirty="0" err="1">
                <a:solidFill>
                  <a:srgbClr val="0000FF"/>
                </a:solidFill>
                <a:cs typeface="Arial" pitchFamily="34" charset="0"/>
              </a:rPr>
              <a:t>Blueprint</a:t>
            </a:r>
            <a:endParaRPr lang="tr-TR" sz="1600" b="1" u="sng" dirty="0">
              <a:solidFill>
                <a:srgbClr val="0000FF"/>
              </a:solidFill>
              <a:cs typeface="Arial" pitchFamily="34" charset="0"/>
            </a:endParaRPr>
          </a:p>
          <a:p>
            <a:pPr marL="0" indent="0" algn="ctr">
              <a:buNone/>
            </a:pPr>
            <a:r>
              <a:rPr lang="tr-TR" sz="1600" b="1" u="sng" dirty="0" smtClean="0">
                <a:solidFill>
                  <a:srgbClr val="0000FF"/>
                </a:solidFill>
                <a:cs typeface="Arial" pitchFamily="34" charset="0"/>
              </a:rPr>
              <a:t> </a:t>
            </a:r>
          </a:p>
          <a:p>
            <a:pPr marL="0" indent="0" algn="ctr">
              <a:buNone/>
            </a:pPr>
            <a:endParaRPr lang="tr-TR" sz="1600" b="1" u="sng" dirty="0">
              <a:solidFill>
                <a:srgbClr val="0000FF"/>
              </a:solidFill>
              <a:cs typeface="Arial" pitchFamily="34" charset="0"/>
            </a:endParaRPr>
          </a:p>
          <a:p>
            <a:pPr marL="0" indent="0" algn="ctr">
              <a:buNone/>
            </a:pPr>
            <a:endParaRPr lang="tr-TR" sz="1600" b="1" u="sng" dirty="0" smtClean="0">
              <a:solidFill>
                <a:srgbClr val="0000FF"/>
              </a:solidFill>
              <a:cs typeface="Arial" pitchFamily="34" charset="0"/>
            </a:endParaRPr>
          </a:p>
          <a:p>
            <a:pPr marL="0" lvl="1" indent="0" algn="ctr">
              <a:buNone/>
            </a:pPr>
            <a:r>
              <a:rPr lang="tr-TR" sz="1600" b="1" dirty="0">
                <a:solidFill>
                  <a:srgbClr val="0000FF"/>
                </a:solidFill>
                <a:cs typeface="Arial" pitchFamily="34" charset="0"/>
              </a:rPr>
              <a:t>s</a:t>
            </a:r>
            <a:r>
              <a:rPr lang="tr-TR" sz="1600" b="1" dirty="0" smtClean="0">
                <a:solidFill>
                  <a:srgbClr val="0000FF"/>
                </a:solidFill>
                <a:cs typeface="Arial" pitchFamily="34" charset="0"/>
              </a:rPr>
              <a:t>u verimliliği </a:t>
            </a:r>
          </a:p>
          <a:p>
            <a:pPr marL="0" lvl="1" indent="0" algn="ctr">
              <a:buNone/>
            </a:pPr>
            <a:endParaRPr lang="tr-TR" sz="1600" b="1" dirty="0">
              <a:solidFill>
                <a:srgbClr val="0000FF"/>
              </a:solidFill>
              <a:cs typeface="Arial" pitchFamily="34" charset="0"/>
            </a:endParaRPr>
          </a:p>
          <a:p>
            <a:pPr marL="0" lvl="1" indent="0" algn="ctr">
              <a:buNone/>
            </a:pPr>
            <a:r>
              <a:rPr lang="tr-TR" sz="1600" b="1" dirty="0" smtClean="0">
                <a:solidFill>
                  <a:srgbClr val="FF0000"/>
                </a:solidFill>
                <a:cs typeface="Arial" panose="020B0604020202020204" pitchFamily="34" charset="0"/>
              </a:rPr>
              <a:t>Sürdürülebilir </a:t>
            </a:r>
            <a:r>
              <a:rPr lang="tr-TR" sz="1600" b="1" dirty="0">
                <a:solidFill>
                  <a:srgbClr val="FF0000"/>
                </a:solidFill>
                <a:cs typeface="Arial" panose="020B0604020202020204" pitchFamily="34" charset="0"/>
              </a:rPr>
              <a:t>bir ekonomik kayıp-kaçak düzeyinin yakalanmasına yönelik en iyi uygulamalar/araçların yayılması</a:t>
            </a:r>
          </a:p>
          <a:p>
            <a:pPr marL="0" indent="0" algn="ctr">
              <a:buNone/>
            </a:pPr>
            <a:endParaRPr lang="tr-TR" sz="1600" b="1" u="sng" dirty="0" smtClean="0">
              <a:solidFill>
                <a:srgbClr val="0000FF"/>
              </a:solidFill>
              <a:cs typeface="Arial" pitchFamily="34" charset="0"/>
            </a:endParaRPr>
          </a:p>
        </p:txBody>
      </p:sp>
      <p:sp>
        <p:nvSpPr>
          <p:cNvPr id="18" name="Aşağı Ok 17"/>
          <p:cNvSpPr/>
          <p:nvPr/>
        </p:nvSpPr>
        <p:spPr>
          <a:xfrm>
            <a:off x="4572000" y="3717032"/>
            <a:ext cx="288032" cy="6480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solidFill>
                <a:srgbClr val="FF0000"/>
              </a:solidFill>
            </a:endParaRPr>
          </a:p>
        </p:txBody>
      </p:sp>
      <p:sp>
        <p:nvSpPr>
          <p:cNvPr id="19" name="Aşağı Ok 18"/>
          <p:cNvSpPr/>
          <p:nvPr/>
        </p:nvSpPr>
        <p:spPr>
          <a:xfrm>
            <a:off x="4585294" y="4725144"/>
            <a:ext cx="261444" cy="3240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solidFill>
                <a:srgbClr val="FF0000"/>
              </a:solidFill>
            </a:endParaRPr>
          </a:p>
        </p:txBody>
      </p:sp>
      <p:sp>
        <p:nvSpPr>
          <p:cNvPr id="20" name="1 İçerik Yer Tutucusu"/>
          <p:cNvSpPr txBox="1">
            <a:spLocks/>
          </p:cNvSpPr>
          <p:nvPr/>
        </p:nvSpPr>
        <p:spPr bwMode="auto">
          <a:xfrm>
            <a:off x="6353690" y="3268933"/>
            <a:ext cx="2700300" cy="3026381"/>
          </a:xfrm>
          <a:prstGeom prst="rect">
            <a:avLst/>
          </a:prstGeom>
          <a:noFill/>
          <a:ln w="28575">
            <a:solidFill>
              <a:schemeClr val="accent6">
                <a:lumMod val="50000"/>
              </a:schemeClr>
            </a:solidFill>
            <a:prstDash val="solid"/>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sz="1600" b="1" u="sng" dirty="0" smtClean="0">
                <a:solidFill>
                  <a:srgbClr val="0000FF"/>
                </a:solidFill>
                <a:cs typeface="Arial" pitchFamily="34" charset="0"/>
              </a:rPr>
              <a:t>10. Kalkınma Planı</a:t>
            </a:r>
            <a:endParaRPr lang="tr-TR" sz="1600" b="1" u="sng" dirty="0">
              <a:solidFill>
                <a:srgbClr val="0000FF"/>
              </a:solidFill>
              <a:cs typeface="Arial" pitchFamily="34" charset="0"/>
            </a:endParaRPr>
          </a:p>
          <a:p>
            <a:pPr marL="0" indent="0" algn="ctr">
              <a:buNone/>
            </a:pPr>
            <a:r>
              <a:rPr lang="tr-TR" sz="1600" b="1" u="sng" dirty="0" smtClean="0">
                <a:solidFill>
                  <a:srgbClr val="0000FF"/>
                </a:solidFill>
                <a:cs typeface="Arial" pitchFamily="34" charset="0"/>
              </a:rPr>
              <a:t> </a:t>
            </a:r>
          </a:p>
          <a:p>
            <a:pPr marL="0" indent="0" algn="ctr">
              <a:buNone/>
            </a:pPr>
            <a:endParaRPr lang="tr-TR" sz="1600" b="1" u="sng" dirty="0">
              <a:solidFill>
                <a:srgbClr val="0000FF"/>
              </a:solidFill>
              <a:cs typeface="Arial" pitchFamily="34" charset="0"/>
            </a:endParaRPr>
          </a:p>
          <a:p>
            <a:pPr marL="0" lvl="0" indent="0" algn="ctr">
              <a:buNone/>
            </a:pPr>
            <a:r>
              <a:rPr lang="tr-TR" sz="1600" b="1" dirty="0" smtClean="0">
                <a:solidFill>
                  <a:srgbClr val="0000FF"/>
                </a:solidFill>
                <a:cs typeface="Arial" pitchFamily="34" charset="0"/>
              </a:rPr>
              <a:t>Yerleşim </a:t>
            </a:r>
            <a:r>
              <a:rPr lang="tr-TR" sz="1600" b="1" dirty="0">
                <a:solidFill>
                  <a:srgbClr val="0000FF"/>
                </a:solidFill>
                <a:cs typeface="Arial" pitchFamily="34" charset="0"/>
              </a:rPr>
              <a:t>yerlerinin içme ve kullanma suyu ihtiyaçlarının tamamı karşılanacak, </a:t>
            </a:r>
            <a:r>
              <a:rPr lang="tr-TR" sz="1600" b="1" dirty="0">
                <a:solidFill>
                  <a:srgbClr val="FF0000"/>
                </a:solidFill>
                <a:cs typeface="Arial" pitchFamily="34" charset="0"/>
              </a:rPr>
              <a:t>su kayıp-kaçakları önlenecek, </a:t>
            </a:r>
            <a:r>
              <a:rPr lang="tr-TR" sz="1600" b="1" dirty="0">
                <a:solidFill>
                  <a:srgbClr val="0000FF"/>
                </a:solidFill>
                <a:cs typeface="Arial" pitchFamily="34" charset="0"/>
              </a:rPr>
              <a:t>mevcut şebekeler iyileştirilerek sağlıklı ve çevre dostu malzeme kullanımı yaygınlaştırılacaktır.</a:t>
            </a:r>
          </a:p>
          <a:p>
            <a:pPr marL="0" indent="0" algn="ctr">
              <a:buNone/>
            </a:pPr>
            <a:endParaRPr lang="tr-TR" sz="1600" b="1" u="sng" dirty="0" smtClean="0">
              <a:solidFill>
                <a:srgbClr val="0000FF"/>
              </a:solidFill>
              <a:cs typeface="Arial" pitchFamily="34" charset="0"/>
            </a:endParaRPr>
          </a:p>
        </p:txBody>
      </p:sp>
      <p:sp>
        <p:nvSpPr>
          <p:cNvPr id="21" name="Aşağı Ok 20"/>
          <p:cNvSpPr/>
          <p:nvPr/>
        </p:nvSpPr>
        <p:spPr>
          <a:xfrm>
            <a:off x="7596336" y="3645024"/>
            <a:ext cx="288032" cy="54006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solidFill>
                <a:srgbClr val="FF0000"/>
              </a:solidFill>
            </a:endParaRPr>
          </a:p>
        </p:txBody>
      </p:sp>
      <p:cxnSp>
        <p:nvCxnSpPr>
          <p:cNvPr id="26" name="Düz Ok Bağlayıcısı 25"/>
          <p:cNvCxnSpPr/>
          <p:nvPr/>
        </p:nvCxnSpPr>
        <p:spPr>
          <a:xfrm flipH="1">
            <a:off x="1763688" y="2276872"/>
            <a:ext cx="2808312" cy="99206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7" name="Düz Ok Bağlayıcısı 26"/>
          <p:cNvCxnSpPr>
            <a:endCxn id="20" idx="0"/>
          </p:cNvCxnSpPr>
          <p:nvPr/>
        </p:nvCxnSpPr>
        <p:spPr>
          <a:xfrm>
            <a:off x="4860032" y="2276872"/>
            <a:ext cx="2843808" cy="99206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2" name="Düz Ok Bağlayıcısı 31"/>
          <p:cNvCxnSpPr/>
          <p:nvPr/>
        </p:nvCxnSpPr>
        <p:spPr>
          <a:xfrm>
            <a:off x="4716016" y="2276872"/>
            <a:ext cx="0" cy="7920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3" name="Slayt Numarası Yer Tutucusu 2"/>
          <p:cNvSpPr>
            <a:spLocks noGrp="1"/>
          </p:cNvSpPr>
          <p:nvPr>
            <p:ph type="sldNum" sz="quarter" idx="12"/>
          </p:nvPr>
        </p:nvSpPr>
        <p:spPr/>
        <p:txBody>
          <a:bodyPr/>
          <a:lstStyle/>
          <a:p>
            <a:fld id="{F302176B-0E47-46AC-8F43-DAB4B8A37D06}" type="slidenum">
              <a:rPr lang="tr-TR" smtClean="0"/>
              <a:pPr/>
              <a:t>7</a:t>
            </a:fld>
            <a:endParaRPr lang="tr-TR"/>
          </a:p>
        </p:txBody>
      </p:sp>
      <p:sp>
        <p:nvSpPr>
          <p:cNvPr id="22"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VERİMLİLİĞİ</a:t>
            </a:r>
            <a:endParaRPr lang="tr-TR" sz="2700" dirty="0" smtClean="0">
              <a:ea typeface="+mn-ea"/>
            </a:endParaRPr>
          </a:p>
        </p:txBody>
      </p:sp>
      <p:pic>
        <p:nvPicPr>
          <p:cNvPr id="23" name="Picture 2" descr="C:\Users\b.ekinci\Desktop\su_yon_logo_trans_zem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647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1"/>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91837F-7BAB-477E-8481-FBC274534E0D}" type="slidenum">
              <a:rPr lang="tr-TR" altLang="tr-TR" smtClean="0">
                <a:solidFill>
                  <a:srgbClr val="898989"/>
                </a:solidFill>
              </a:rPr>
              <a:pPr fontAlgn="base">
                <a:spcBef>
                  <a:spcPct val="0"/>
                </a:spcBef>
                <a:spcAft>
                  <a:spcPct val="0"/>
                </a:spcAft>
                <a:defRPr/>
              </a:pPr>
              <a:t>8</a:t>
            </a:fld>
            <a:endParaRPr lang="tr-TR" altLang="tr-TR" smtClean="0">
              <a:solidFill>
                <a:srgbClr val="898989"/>
              </a:solidFill>
            </a:endParaRPr>
          </a:p>
        </p:txBody>
      </p:sp>
      <p:sp>
        <p:nvSpPr>
          <p:cNvPr id="5"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VERİMLİLİĞİ</a:t>
            </a:r>
            <a:endParaRPr lang="tr-TR" sz="2700" dirty="0" smtClean="0">
              <a:ea typeface="+mn-ea"/>
            </a:endParaRPr>
          </a:p>
        </p:txBody>
      </p:sp>
      <p:sp>
        <p:nvSpPr>
          <p:cNvPr id="6" name="Slide Number Placeholder 1"/>
          <p:cNvSpPr txBox="1">
            <a:spLocks noGrp="1"/>
          </p:cNvSpPr>
          <p:nvPr/>
        </p:nvSpPr>
        <p:spPr>
          <a:xfrm>
            <a:off x="8229600" y="6477000"/>
            <a:ext cx="762000" cy="244475"/>
          </a:xfrm>
          <a:prstGeom prst="rect">
            <a:avLst/>
          </a:prstGeom>
          <a:noFill/>
        </p:spPr>
        <p:txBody>
          <a:bodyPr/>
          <a:lstStyle/>
          <a:p>
            <a:pPr algn="r">
              <a:defRPr/>
            </a:pPr>
            <a:fld id="{1584D12C-A815-4CBE-A941-C8984D1F73F3}" type="slidenum">
              <a:rPr lang="en-US" sz="1200">
                <a:solidFill>
                  <a:schemeClr val="accent1">
                    <a:shade val="75000"/>
                  </a:schemeClr>
                </a:solidFill>
              </a:rPr>
              <a:pPr algn="r">
                <a:defRPr/>
              </a:pPr>
              <a:t>8</a:t>
            </a:fld>
            <a:endParaRPr lang="en-US" sz="1200">
              <a:solidFill>
                <a:schemeClr val="accent1">
                  <a:shade val="75000"/>
                </a:schemeClr>
              </a:solidFill>
            </a:endParaRPr>
          </a:p>
        </p:txBody>
      </p:sp>
      <p:sp>
        <p:nvSpPr>
          <p:cNvPr id="7" name="5 Metin kutusu"/>
          <p:cNvSpPr txBox="1"/>
          <p:nvPr/>
        </p:nvSpPr>
        <p:spPr>
          <a:xfrm>
            <a:off x="250825" y="1959218"/>
            <a:ext cx="4537199" cy="4801314"/>
          </a:xfrm>
          <a:prstGeom prst="rect">
            <a:avLst/>
          </a:prstGeom>
          <a:noFill/>
        </p:spPr>
        <p:txBody>
          <a:bodyPr wrap="square">
            <a:spAutoFit/>
          </a:bodyPr>
          <a:lstStyle/>
          <a:p>
            <a:pPr marL="266700" indent="-266700" algn="just" fontAlgn="auto">
              <a:spcBef>
                <a:spcPts val="0"/>
              </a:spcBef>
              <a:spcAft>
                <a:spcPts val="0"/>
              </a:spcAft>
              <a:buFont typeface="Arial" pitchFamily="34" charset="0"/>
              <a:buChar char="•"/>
              <a:defRPr/>
            </a:pPr>
            <a:r>
              <a:rPr lang="tr-TR" b="1" dirty="0" smtClean="0">
                <a:solidFill>
                  <a:srgbClr val="0000FF"/>
                </a:solidFill>
                <a:latin typeface="+mn-lt"/>
              </a:rPr>
              <a:t>1-2 </a:t>
            </a:r>
            <a:r>
              <a:rPr lang="tr-TR" b="1" dirty="0">
                <a:solidFill>
                  <a:srgbClr val="0000FF"/>
                </a:solidFill>
                <a:latin typeface="+mn-lt"/>
              </a:rPr>
              <a:t>Nisan 2013 tarihlerinde </a:t>
            </a:r>
            <a:r>
              <a:rPr lang="tr-TR" b="1" dirty="0">
                <a:solidFill>
                  <a:srgbClr val="FF0000"/>
                </a:solidFill>
                <a:latin typeface="+mn-lt"/>
              </a:rPr>
              <a:t>Su Kayıp-Kaçakları </a:t>
            </a:r>
            <a:r>
              <a:rPr lang="tr-TR" b="1" dirty="0" err="1" smtClean="0">
                <a:solidFill>
                  <a:srgbClr val="FF0000"/>
                </a:solidFill>
                <a:latin typeface="+mn-lt"/>
              </a:rPr>
              <a:t>Çalıştayı</a:t>
            </a:r>
            <a:r>
              <a:rPr lang="tr-TR" b="1" dirty="0" smtClean="0">
                <a:solidFill>
                  <a:srgbClr val="FF0000"/>
                </a:solidFill>
                <a:latin typeface="+mn-lt"/>
              </a:rPr>
              <a:t> </a:t>
            </a:r>
            <a:r>
              <a:rPr lang="tr-TR" b="1" dirty="0" smtClean="0">
                <a:solidFill>
                  <a:srgbClr val="0000FF"/>
                </a:solidFill>
                <a:latin typeface="+mn-lt"/>
              </a:rPr>
              <a:t>gerçekleştirilmiş, yönetmelik taslağı  değerlendirilmiştir.</a:t>
            </a:r>
            <a:endParaRPr lang="tr-TR" b="1" dirty="0">
              <a:solidFill>
                <a:srgbClr val="0000FF"/>
              </a:solidFill>
              <a:latin typeface="+mn-lt"/>
            </a:endParaRPr>
          </a:p>
          <a:p>
            <a:pPr marL="285750" lvl="0" indent="-285750" algn="just">
              <a:buFont typeface="Arial" panose="020B0604020202020204" pitchFamily="34" charset="0"/>
              <a:buChar char="•"/>
              <a:defRPr/>
            </a:pPr>
            <a:endParaRPr lang="tr-TR" altLang="tr-TR" b="1" dirty="0" smtClean="0">
              <a:solidFill>
                <a:srgbClr val="0000FF"/>
              </a:solidFill>
              <a:latin typeface="+mn-lt"/>
            </a:endParaRPr>
          </a:p>
          <a:p>
            <a:pPr marL="285750" lvl="0" indent="-285750" algn="just">
              <a:buFont typeface="Arial" panose="020B0604020202020204" pitchFamily="34" charset="0"/>
              <a:buChar char="•"/>
              <a:defRPr/>
            </a:pPr>
            <a:r>
              <a:rPr lang="tr-TR" altLang="tr-TR" b="1" dirty="0" smtClean="0">
                <a:solidFill>
                  <a:srgbClr val="0000FF"/>
                </a:solidFill>
                <a:latin typeface="+mn-lt"/>
              </a:rPr>
              <a:t>Yönetmelik, 8 </a:t>
            </a:r>
            <a:r>
              <a:rPr lang="tr-TR" altLang="tr-TR" b="1" dirty="0">
                <a:solidFill>
                  <a:srgbClr val="0000FF"/>
                </a:solidFill>
                <a:latin typeface="+mn-lt"/>
              </a:rPr>
              <a:t>Mayıs 2014 tarihli ve 28994 sayılı </a:t>
            </a:r>
            <a:r>
              <a:rPr lang="tr-TR" altLang="tr-TR" b="1" dirty="0" smtClean="0">
                <a:solidFill>
                  <a:srgbClr val="0000FF"/>
                </a:solidFill>
                <a:latin typeface="+mn-lt"/>
              </a:rPr>
              <a:t>Resmi </a:t>
            </a:r>
            <a:r>
              <a:rPr lang="tr-TR" altLang="tr-TR" b="1" dirty="0" err="1" smtClean="0">
                <a:solidFill>
                  <a:srgbClr val="0000FF"/>
                </a:solidFill>
                <a:latin typeface="+mn-lt"/>
              </a:rPr>
              <a:t>Gazete’de</a:t>
            </a:r>
            <a:r>
              <a:rPr lang="tr-TR" altLang="tr-TR" b="1" dirty="0" smtClean="0">
                <a:solidFill>
                  <a:srgbClr val="0000FF"/>
                </a:solidFill>
                <a:latin typeface="+mn-lt"/>
              </a:rPr>
              <a:t> yayımlanarak yürürlüğe girmiştir. </a:t>
            </a:r>
          </a:p>
          <a:p>
            <a:pPr marL="266700" indent="-266700" algn="just" fontAlgn="auto">
              <a:spcBef>
                <a:spcPts val="0"/>
              </a:spcBef>
              <a:spcAft>
                <a:spcPts val="0"/>
              </a:spcAft>
              <a:defRPr/>
            </a:pPr>
            <a:r>
              <a:rPr lang="tr-TR" b="1" dirty="0" smtClean="0">
                <a:solidFill>
                  <a:srgbClr val="0000FF"/>
                </a:solidFill>
                <a:latin typeface="+mn-lt"/>
              </a:rPr>
              <a:t> </a:t>
            </a:r>
            <a:endParaRPr lang="tr-TR" b="1" dirty="0">
              <a:solidFill>
                <a:srgbClr val="0000FF"/>
              </a:solidFill>
              <a:latin typeface="+mn-lt"/>
            </a:endParaRPr>
          </a:p>
          <a:p>
            <a:pPr marL="285750" lvl="0" indent="-285750" algn="just">
              <a:buFont typeface="Arial" panose="020B0604020202020204" pitchFamily="34" charset="0"/>
              <a:buChar char="•"/>
              <a:defRPr/>
            </a:pPr>
            <a:r>
              <a:rPr lang="tr-TR" b="1" dirty="0" smtClean="0">
                <a:solidFill>
                  <a:srgbClr val="0000FF"/>
                </a:solidFill>
                <a:latin typeface="+mn-lt"/>
              </a:rPr>
              <a:t>Yönetmelik ile, belediyeler ve su idareleri su </a:t>
            </a:r>
            <a:r>
              <a:rPr lang="tr-TR" b="1" dirty="0">
                <a:solidFill>
                  <a:srgbClr val="0000FF"/>
                </a:solidFill>
                <a:latin typeface="+mn-lt"/>
              </a:rPr>
              <a:t>kayıp </a:t>
            </a:r>
            <a:r>
              <a:rPr lang="tr-TR" b="1" dirty="0" smtClean="0">
                <a:solidFill>
                  <a:srgbClr val="0000FF"/>
                </a:solidFill>
                <a:latin typeface="+mn-lt"/>
              </a:rPr>
              <a:t>oranlarını </a:t>
            </a:r>
            <a:r>
              <a:rPr lang="tr-TR" b="1" dirty="0" smtClean="0">
                <a:solidFill>
                  <a:srgbClr val="FF0000"/>
                </a:solidFill>
                <a:latin typeface="+mn-lt"/>
              </a:rPr>
              <a:t>2023 yılına kadar %25 </a:t>
            </a:r>
            <a:r>
              <a:rPr lang="tr-TR" b="1" dirty="0" smtClean="0">
                <a:solidFill>
                  <a:srgbClr val="0000FF"/>
                </a:solidFill>
                <a:latin typeface="+mn-lt"/>
              </a:rPr>
              <a:t>düzeyine indirmekle yükümlü hale gelmişlerdir.</a:t>
            </a:r>
          </a:p>
          <a:p>
            <a:pPr marL="285750" lvl="0" indent="-285750" algn="just">
              <a:buFont typeface="Arial" panose="020B0604020202020204" pitchFamily="34" charset="0"/>
              <a:buChar char="•"/>
              <a:defRPr/>
            </a:pPr>
            <a:endParaRPr lang="tr-TR" b="1" dirty="0">
              <a:solidFill>
                <a:srgbClr val="0000FF"/>
              </a:solidFill>
              <a:latin typeface="+mn-lt"/>
            </a:endParaRPr>
          </a:p>
          <a:p>
            <a:pPr marL="285750" indent="-285750" algn="just" fontAlgn="auto">
              <a:spcBef>
                <a:spcPts val="0"/>
              </a:spcBef>
              <a:spcAft>
                <a:spcPts val="0"/>
              </a:spcAft>
              <a:buFont typeface="Arial" panose="020B0604020202020204" pitchFamily="34" charset="0"/>
              <a:buChar char="•"/>
              <a:defRPr/>
            </a:pPr>
            <a:r>
              <a:rPr lang="tr-TR" b="1" dirty="0" smtClean="0">
                <a:solidFill>
                  <a:srgbClr val="0000FF"/>
                </a:solidFill>
                <a:latin typeface="+mn-lt"/>
              </a:rPr>
              <a:t>Belediyeler ve su idareleri tarafından sunulması zorunlu hale getirilmiş olan yıllık raporlar sayesinde, belediye bazında </a:t>
            </a:r>
            <a:r>
              <a:rPr lang="tr-TR" b="1" dirty="0" smtClean="0">
                <a:solidFill>
                  <a:srgbClr val="FF0000"/>
                </a:solidFill>
                <a:latin typeface="+mn-lt"/>
              </a:rPr>
              <a:t>su kayıp-kaçakları envanteri </a:t>
            </a:r>
            <a:r>
              <a:rPr lang="tr-TR" b="1" dirty="0" smtClean="0">
                <a:solidFill>
                  <a:srgbClr val="0000FF"/>
                </a:solidFill>
                <a:latin typeface="+mn-lt"/>
              </a:rPr>
              <a:t>oluşturulacaktır.</a:t>
            </a:r>
            <a:endParaRPr lang="tr-TR" b="1" dirty="0">
              <a:latin typeface="+mn-lt"/>
              <a:cs typeface="Arial" charset="0"/>
            </a:endParaRPr>
          </a:p>
        </p:txBody>
      </p:sp>
      <p:sp>
        <p:nvSpPr>
          <p:cNvPr id="8" name="6 Metin kutusu"/>
          <p:cNvSpPr txBox="1">
            <a:spLocks noChangeArrowheads="1"/>
          </p:cNvSpPr>
          <p:nvPr/>
        </p:nvSpPr>
        <p:spPr bwMode="auto">
          <a:xfrm>
            <a:off x="0" y="4508500"/>
            <a:ext cx="250825" cy="369888"/>
          </a:xfrm>
          <a:prstGeom prst="rect">
            <a:avLst/>
          </a:prstGeom>
          <a:noFill/>
          <a:ln w="9525">
            <a:noFill/>
            <a:miter lim="800000"/>
            <a:headEnd/>
            <a:tailEnd/>
          </a:ln>
        </p:spPr>
        <p:txBody>
          <a:bodyPr>
            <a:spAutoFit/>
          </a:bodyPr>
          <a:lstStyle/>
          <a:p>
            <a:endParaRPr lang="tr-TR" altLang="tr-TR" sz="2400">
              <a:latin typeface="Calibri" pitchFamily="34" charset="0"/>
              <a:cs typeface="Arial" charset="0"/>
            </a:endParaRPr>
          </a:p>
        </p:txBody>
      </p:sp>
      <p:pic>
        <p:nvPicPr>
          <p:cNvPr id="1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843" t="12592" r="30728" b="27560"/>
          <a:stretch/>
        </p:blipFill>
        <p:spPr bwMode="auto">
          <a:xfrm>
            <a:off x="5436096" y="1810785"/>
            <a:ext cx="3456384"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5 Metin kutusu"/>
          <p:cNvSpPr txBox="1"/>
          <p:nvPr/>
        </p:nvSpPr>
        <p:spPr>
          <a:xfrm>
            <a:off x="440286" y="1055957"/>
            <a:ext cx="8218175" cy="954107"/>
          </a:xfrm>
          <a:prstGeom prst="rect">
            <a:avLst/>
          </a:prstGeom>
          <a:noFill/>
        </p:spPr>
        <p:txBody>
          <a:bodyPr wrap="square">
            <a:spAutoFit/>
          </a:bodyPr>
          <a:lstStyle/>
          <a:p>
            <a:pPr lvl="0" algn="ctr">
              <a:defRPr/>
            </a:pPr>
            <a:r>
              <a:rPr lang="tr-TR" sz="2000" b="1" dirty="0" smtClean="0">
                <a:solidFill>
                  <a:srgbClr val="FF0000"/>
                </a:solidFill>
                <a:latin typeface="+mn-lt"/>
                <a:cs typeface="Arial" pitchFamily="34" charset="0"/>
              </a:rPr>
              <a:t>“</a:t>
            </a:r>
            <a:r>
              <a:rPr lang="tr-TR" sz="2000" b="1" dirty="0">
                <a:solidFill>
                  <a:srgbClr val="FF0000"/>
                </a:solidFill>
                <a:latin typeface="+mn-lt"/>
                <a:cs typeface="Arial" pitchFamily="34" charset="0"/>
              </a:rPr>
              <a:t>İçmesuyu Temin ve Dağıtım Sistemlerindeki Su Kayıplarının Kontrolü </a:t>
            </a:r>
            <a:r>
              <a:rPr lang="tr-TR" sz="2000" b="1" dirty="0" smtClean="0">
                <a:solidFill>
                  <a:srgbClr val="FF0000"/>
                </a:solidFill>
                <a:latin typeface="+mn-lt"/>
                <a:cs typeface="Arial" pitchFamily="34" charset="0"/>
              </a:rPr>
              <a:t>Yönetmeliği” </a:t>
            </a:r>
          </a:p>
          <a:p>
            <a:pPr lvl="0" algn="ctr">
              <a:defRPr/>
            </a:pPr>
            <a:endParaRPr lang="tr-TR" altLang="tr-TR" sz="1600" b="1" dirty="0">
              <a:solidFill>
                <a:srgbClr val="FF0000"/>
              </a:solidFill>
              <a:latin typeface="Arial" pitchFamily="34" charset="0"/>
              <a:cs typeface="Arial" pitchFamily="34" charset="0"/>
            </a:endParaRPr>
          </a:p>
        </p:txBody>
      </p:sp>
      <p:pic>
        <p:nvPicPr>
          <p:cNvPr id="9" name="Picture 2" descr="C:\Users\b.ekinci\Desktop\su_yon_logo_trans_zem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320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1"/>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91837F-7BAB-477E-8481-FBC274534E0D}" type="slidenum">
              <a:rPr lang="tr-TR" altLang="tr-TR" smtClean="0">
                <a:solidFill>
                  <a:srgbClr val="898989"/>
                </a:solidFill>
              </a:rPr>
              <a:pPr fontAlgn="base">
                <a:spcBef>
                  <a:spcPct val="0"/>
                </a:spcBef>
                <a:spcAft>
                  <a:spcPct val="0"/>
                </a:spcAft>
                <a:defRPr/>
              </a:pPr>
              <a:t>9</a:t>
            </a:fld>
            <a:endParaRPr lang="tr-TR" altLang="tr-TR" smtClean="0">
              <a:solidFill>
                <a:srgbClr val="898989"/>
              </a:solidFill>
            </a:endParaRPr>
          </a:p>
        </p:txBody>
      </p:sp>
      <p:sp>
        <p:nvSpPr>
          <p:cNvPr id="5"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VERİMLİLİĞİ</a:t>
            </a:r>
            <a:endParaRPr lang="tr-TR" sz="2700" dirty="0" smtClean="0">
              <a:ea typeface="+mn-ea"/>
            </a:endParaRPr>
          </a:p>
        </p:txBody>
      </p:sp>
      <p:sp>
        <p:nvSpPr>
          <p:cNvPr id="6" name="Slide Number Placeholder 1"/>
          <p:cNvSpPr txBox="1">
            <a:spLocks noGrp="1"/>
          </p:cNvSpPr>
          <p:nvPr/>
        </p:nvSpPr>
        <p:spPr>
          <a:xfrm>
            <a:off x="8229600" y="6477000"/>
            <a:ext cx="762000" cy="244475"/>
          </a:xfrm>
          <a:prstGeom prst="rect">
            <a:avLst/>
          </a:prstGeom>
          <a:noFill/>
        </p:spPr>
        <p:txBody>
          <a:bodyPr/>
          <a:lstStyle/>
          <a:p>
            <a:pPr algn="r">
              <a:defRPr/>
            </a:pPr>
            <a:fld id="{1584D12C-A815-4CBE-A941-C8984D1F73F3}" type="slidenum">
              <a:rPr lang="en-US" sz="1200">
                <a:solidFill>
                  <a:schemeClr val="accent1">
                    <a:shade val="75000"/>
                  </a:schemeClr>
                </a:solidFill>
              </a:rPr>
              <a:pPr algn="r">
                <a:defRPr/>
              </a:pPr>
              <a:t>9</a:t>
            </a:fld>
            <a:endParaRPr lang="en-US" sz="1200">
              <a:solidFill>
                <a:schemeClr val="accent1">
                  <a:shade val="75000"/>
                </a:schemeClr>
              </a:solidFill>
            </a:endParaRPr>
          </a:p>
        </p:txBody>
      </p:sp>
      <p:sp>
        <p:nvSpPr>
          <p:cNvPr id="8" name="6 Metin kutusu"/>
          <p:cNvSpPr txBox="1">
            <a:spLocks noChangeArrowheads="1"/>
          </p:cNvSpPr>
          <p:nvPr/>
        </p:nvSpPr>
        <p:spPr bwMode="auto">
          <a:xfrm>
            <a:off x="0" y="4508500"/>
            <a:ext cx="250825" cy="369888"/>
          </a:xfrm>
          <a:prstGeom prst="rect">
            <a:avLst/>
          </a:prstGeom>
          <a:noFill/>
          <a:ln w="9525">
            <a:noFill/>
            <a:miter lim="800000"/>
            <a:headEnd/>
            <a:tailEnd/>
          </a:ln>
        </p:spPr>
        <p:txBody>
          <a:bodyPr>
            <a:spAutoFit/>
          </a:bodyPr>
          <a:lstStyle/>
          <a:p>
            <a:endParaRPr lang="tr-TR" altLang="tr-TR" sz="2400">
              <a:latin typeface="Calibri" pitchFamily="34" charset="0"/>
              <a:cs typeface="Arial" charset="0"/>
            </a:endParaRPr>
          </a:p>
        </p:txBody>
      </p:sp>
      <p:sp>
        <p:nvSpPr>
          <p:cNvPr id="12" name="5 Metin kutusu"/>
          <p:cNvSpPr txBox="1"/>
          <p:nvPr/>
        </p:nvSpPr>
        <p:spPr>
          <a:xfrm>
            <a:off x="471466" y="1055958"/>
            <a:ext cx="8218175" cy="830997"/>
          </a:xfrm>
          <a:prstGeom prst="rect">
            <a:avLst/>
          </a:prstGeom>
          <a:noFill/>
        </p:spPr>
        <p:txBody>
          <a:bodyPr wrap="square">
            <a:spAutoFit/>
          </a:bodyPr>
          <a:lstStyle/>
          <a:p>
            <a:pPr lvl="0" algn="ctr">
              <a:defRPr/>
            </a:pPr>
            <a:r>
              <a:rPr lang="tr-TR" sz="1600" b="1" dirty="0" smtClean="0">
                <a:solidFill>
                  <a:srgbClr val="FF0000"/>
                </a:solidFill>
                <a:latin typeface="Arial" pitchFamily="34" charset="0"/>
                <a:cs typeface="Arial" pitchFamily="34" charset="0"/>
              </a:rPr>
              <a:t>“</a:t>
            </a:r>
            <a:r>
              <a:rPr lang="tr-TR" sz="1600" b="1" dirty="0">
                <a:solidFill>
                  <a:srgbClr val="FF0000"/>
                </a:solidFill>
                <a:latin typeface="Arial" pitchFamily="34" charset="0"/>
                <a:cs typeface="Arial" pitchFamily="34" charset="0"/>
              </a:rPr>
              <a:t>İçmesuyu Temin ve Dağıtım Sistemlerindeki Su Kayıplarının Kontrolü </a:t>
            </a:r>
            <a:r>
              <a:rPr lang="tr-TR" sz="1600" b="1" dirty="0" smtClean="0">
                <a:solidFill>
                  <a:srgbClr val="FF0000"/>
                </a:solidFill>
                <a:latin typeface="Arial" pitchFamily="34" charset="0"/>
                <a:cs typeface="Arial" pitchFamily="34" charset="0"/>
              </a:rPr>
              <a:t>Yönetmeliği Teknik Usuller Tebliği” </a:t>
            </a:r>
          </a:p>
          <a:p>
            <a:pPr lvl="0" algn="ctr">
              <a:defRPr/>
            </a:pPr>
            <a:endParaRPr lang="tr-TR" altLang="tr-TR" sz="1600" b="1" dirty="0">
              <a:solidFill>
                <a:srgbClr val="FF0000"/>
              </a:solidFill>
              <a:latin typeface="Arial" pitchFamily="34" charset="0"/>
              <a:cs typeface="Arial" pitchFamily="34" charset="0"/>
            </a:endParaRPr>
          </a:p>
        </p:txBody>
      </p:sp>
      <p:sp>
        <p:nvSpPr>
          <p:cNvPr id="10" name="Alt Başlık 2"/>
          <p:cNvSpPr txBox="1">
            <a:spLocks/>
          </p:cNvSpPr>
          <p:nvPr/>
        </p:nvSpPr>
        <p:spPr>
          <a:xfrm>
            <a:off x="5220072" y="1988840"/>
            <a:ext cx="3240360" cy="4104456"/>
          </a:xfrm>
          <a:prstGeom prst="rect">
            <a:avLst/>
          </a:prstGeom>
        </p:spPr>
        <p:txBody>
          <a:bodyPr>
            <a:normAutofit fontScale="92500"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0000"/>
              </a:buClr>
              <a:buNone/>
            </a:pPr>
            <a:r>
              <a:rPr lang="tr-TR" sz="2000" b="1" dirty="0" smtClean="0">
                <a:solidFill>
                  <a:srgbClr val="0000FF"/>
                </a:solidFill>
                <a:cs typeface="Arial" pitchFamily="34" charset="0"/>
              </a:rPr>
              <a:t>Yönetmelikte de belirtildiği üzere birtakım teknik hususların detaylandırılması ve idarelere yol göstermek maksadıyla </a:t>
            </a:r>
            <a:r>
              <a:rPr lang="tr-TR" sz="2000" b="1" dirty="0" smtClean="0">
                <a:solidFill>
                  <a:srgbClr val="FF0000"/>
                </a:solidFill>
                <a:cs typeface="Arial" pitchFamily="34" charset="0"/>
              </a:rPr>
              <a:t>Teknik Usuller Tebliği</a:t>
            </a:r>
            <a:r>
              <a:rPr lang="tr-TR" sz="2000" b="1" dirty="0" smtClean="0">
                <a:solidFill>
                  <a:srgbClr val="0000FF"/>
                </a:solidFill>
                <a:cs typeface="Arial" pitchFamily="34" charset="0"/>
              </a:rPr>
              <a:t> hazırlanmış ve   16 Temmuz 2015 tarih ve 29418 sayılı Resmi Gazetede yayımlanarak yürürlüğe girmiştir.</a:t>
            </a:r>
          </a:p>
          <a:p>
            <a:pPr marL="0" indent="0">
              <a:buClr>
                <a:srgbClr val="FF0000"/>
              </a:buClr>
              <a:buNone/>
            </a:pPr>
            <a:endParaRPr lang="tr-TR" sz="2000" b="1" dirty="0">
              <a:solidFill>
                <a:srgbClr val="0000FF"/>
              </a:solidFill>
              <a:cs typeface="Arial" pitchFamily="34" charset="0"/>
            </a:endParaRPr>
          </a:p>
          <a:p>
            <a:pPr marL="0" indent="0">
              <a:buClr>
                <a:srgbClr val="FF0000"/>
              </a:buClr>
              <a:buNone/>
            </a:pPr>
            <a:r>
              <a:rPr lang="tr-TR" sz="2000" b="1" dirty="0" smtClean="0">
                <a:solidFill>
                  <a:srgbClr val="0000FF"/>
                </a:solidFill>
                <a:cs typeface="Arial" pitchFamily="34" charset="0"/>
              </a:rPr>
              <a:t>Tebliğde </a:t>
            </a:r>
            <a:r>
              <a:rPr lang="tr-TR" sz="2000" b="1" dirty="0">
                <a:solidFill>
                  <a:srgbClr val="0000FF"/>
                </a:solidFill>
                <a:cs typeface="Arial" pitchFamily="34" charset="0"/>
              </a:rPr>
              <a:t>açıklanan </a:t>
            </a:r>
            <a:r>
              <a:rPr lang="tr-TR" sz="2000" b="1" dirty="0" smtClean="0">
                <a:solidFill>
                  <a:srgbClr val="0000FF"/>
                </a:solidFill>
                <a:cs typeface="Arial" pitchFamily="34" charset="0"/>
              </a:rPr>
              <a:t>hususlara dair </a:t>
            </a:r>
            <a:r>
              <a:rPr lang="tr-TR" sz="2000" b="1" dirty="0">
                <a:solidFill>
                  <a:srgbClr val="0000FF"/>
                </a:solidFill>
                <a:cs typeface="Arial" pitchFamily="34" charset="0"/>
              </a:rPr>
              <a:t>belediyelere eğitim verilmesi </a:t>
            </a:r>
            <a:r>
              <a:rPr lang="tr-TR" sz="2000" b="1" dirty="0" smtClean="0">
                <a:solidFill>
                  <a:srgbClr val="0000FF"/>
                </a:solidFill>
                <a:cs typeface="Arial" pitchFamily="34" charset="0"/>
              </a:rPr>
              <a:t>planlanmaktadır.</a:t>
            </a:r>
            <a:endParaRPr lang="tr-TR" sz="2000" b="1" dirty="0">
              <a:solidFill>
                <a:srgbClr val="0000FF"/>
              </a:solidFill>
              <a:cs typeface="Arial" pitchFamily="34" charset="0"/>
            </a:endParaRPr>
          </a:p>
          <a:p>
            <a:pPr marL="1371600" lvl="2" indent="-457200">
              <a:buClr>
                <a:srgbClr val="FF0000"/>
              </a:buClr>
              <a:buFont typeface="+mj-lt"/>
              <a:buAutoNum type="arabicPeriod"/>
            </a:pPr>
            <a:endParaRPr lang="tr-TR" sz="2000" dirty="0" smtClean="0"/>
          </a:p>
        </p:txBody>
      </p:sp>
      <p:pic>
        <p:nvPicPr>
          <p:cNvPr id="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896" t="6824" r="31224" b="4466"/>
          <a:stretch/>
        </p:blipFill>
        <p:spPr bwMode="auto">
          <a:xfrm>
            <a:off x="755576" y="1687465"/>
            <a:ext cx="3706535" cy="4882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Slayt Numarası Yer Tutucusu 1"/>
          <p:cNvSpPr txBox="1">
            <a:spLocks/>
          </p:cNvSpPr>
          <p:nvPr/>
        </p:nvSpPr>
        <p:spPr>
          <a:xfrm>
            <a:off x="6705600" y="6508750"/>
            <a:ext cx="2133600" cy="365125"/>
          </a:xfrm>
          <a:prstGeom prst="rect">
            <a:avLst/>
          </a:prstGeom>
        </p:spPr>
        <p:txBody>
          <a:bodyPr vert="horz" lIns="91440" tIns="45720" rIns="91440" bIns="45720" rtlCol="0" anchor="ctr"/>
          <a:lstStyle>
            <a:defPPr>
              <a:defRPr lang="tr-T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F302176B-0E47-46AC-8F43-DAB4B8A37D06}" type="slidenum">
              <a:rPr lang="tr-TR" smtClean="0"/>
              <a:pPr/>
              <a:t>9</a:t>
            </a:fld>
            <a:endParaRPr lang="tr-TR"/>
          </a:p>
        </p:txBody>
      </p:sp>
      <p:pic>
        <p:nvPicPr>
          <p:cNvPr id="11" name="Picture 2" descr="C:\Users\b.ekinci\Desktop\su_yon_logo_trans_zem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45140"/>
            <a:ext cx="799926" cy="79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207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46BFB59621223041ACA26C1625C88120" ma:contentTypeVersion="2" ma:contentTypeDescription="Yeni belge oluşturun." ma:contentTypeScope="" ma:versionID="27a4dc8ffdb59e6111e9c512740b7a24">
  <xsd:schema xmlns:xsd="http://www.w3.org/2001/XMLSchema" xmlns:xs="http://www.w3.org/2001/XMLSchema" xmlns:p="http://schemas.microsoft.com/office/2006/metadata/properties" xmlns:ns1="http://schemas.microsoft.com/sharepoint/v3" xmlns:ns2="09532fdd-f29b-40da-ba86-f2d49a9fb2f3" targetNamespace="http://schemas.microsoft.com/office/2006/metadata/properties" ma:root="true" ma:fieldsID="c73d2896a63c9a70e6c9f9390aeeaac2" ns1:_="" ns2:_="">
    <xsd:import namespace="http://schemas.microsoft.com/sharepoint/v3"/>
    <xsd:import namespace="09532fdd-f29b-40da-ba86-f2d49a9fb2f3"/>
    <xsd:element name="properties">
      <xsd:complexType>
        <xsd:sequence>
          <xsd:element name="documentManagement">
            <xsd:complexType>
              <xsd:all>
                <xsd:element ref="ns1:PublishingStartDate" minOccurs="0"/>
                <xsd:element ref="ns1:PublishingExpirationDate" minOccurs="0"/>
                <xsd:element ref="ns2:YayinBitisTarih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532fdd-f29b-40da-ba86-f2d49a9fb2f3" elementFormDefault="qualified">
    <xsd:import namespace="http://schemas.microsoft.com/office/2006/documentManagement/types"/>
    <xsd:import namespace="http://schemas.microsoft.com/office/infopath/2007/PartnerControls"/>
    <xsd:element name="YayinBitisTarihi" ma:index="10" nillable="true" ma:displayName="YayinBitisTarihi" ma:internalName="YayinBitisTarihi">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YayinBitisTarihi xmlns="09532fdd-f29b-40da-ba86-f2d49a9fb2f3">2020-01-22T09:13:09+00:00</YayinBitisTarihi>
  </documentManagement>
</p:properties>
</file>

<file path=customXml/itemProps1.xml><?xml version="1.0" encoding="utf-8"?>
<ds:datastoreItem xmlns:ds="http://schemas.openxmlformats.org/officeDocument/2006/customXml" ds:itemID="{F78AE52B-CCE8-439A-BD2C-0F89C116C863}"/>
</file>

<file path=customXml/itemProps2.xml><?xml version="1.0" encoding="utf-8"?>
<ds:datastoreItem xmlns:ds="http://schemas.openxmlformats.org/officeDocument/2006/customXml" ds:itemID="{F3BF1100-94FC-47AB-A33A-6651C888317B}"/>
</file>

<file path=customXml/itemProps3.xml><?xml version="1.0" encoding="utf-8"?>
<ds:datastoreItem xmlns:ds="http://schemas.openxmlformats.org/officeDocument/2006/customXml" ds:itemID="{A71C6F0E-73E0-484C-8B44-A0BCF98DD5E4}"/>
</file>

<file path=docProps/app.xml><?xml version="1.0" encoding="utf-8"?>
<Properties xmlns="http://schemas.openxmlformats.org/officeDocument/2006/extended-properties" xmlns:vt="http://schemas.openxmlformats.org/officeDocument/2006/docPropsVTypes">
  <TotalTime>3759</TotalTime>
  <Words>1249</Words>
  <Application>Microsoft Office PowerPoint</Application>
  <PresentationFormat>Ekran Gösterisi (4:3)</PresentationFormat>
  <Paragraphs>245</Paragraphs>
  <Slides>22</Slides>
  <Notes>1</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Fatma EROL</dc:creator>
  <cp:lastModifiedBy>Fulya KALEMCI</cp:lastModifiedBy>
  <cp:revision>490</cp:revision>
  <dcterms:created xsi:type="dcterms:W3CDTF">2013-09-16T19:04:37Z</dcterms:created>
  <dcterms:modified xsi:type="dcterms:W3CDTF">2015-10-05T13:43:10Z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0x01010046BFB59621223041ACA26C1625C88120</vt:lpwstr>
  </property>
</Properties>
</file>