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1.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0.xml" ContentType="application/vnd.openxmlformats-officedocument.presentationml.slide+xml"/>
  <Override PartName="/ppt/slides/slide55.xml" ContentType="application/vnd.openxmlformats-officedocument.presentationml.slide+xml"/>
  <Override PartName="/ppt/slides/slide57.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5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846" r:id="rId2"/>
    <p:sldId id="1000" r:id="rId3"/>
    <p:sldId id="1001" r:id="rId4"/>
    <p:sldId id="1002" r:id="rId5"/>
    <p:sldId id="1003" r:id="rId6"/>
    <p:sldId id="1004" r:id="rId7"/>
    <p:sldId id="929" r:id="rId8"/>
    <p:sldId id="1006" r:id="rId9"/>
    <p:sldId id="931" r:id="rId10"/>
    <p:sldId id="930" r:id="rId11"/>
    <p:sldId id="934" r:id="rId12"/>
    <p:sldId id="1005" r:id="rId13"/>
    <p:sldId id="847" r:id="rId14"/>
    <p:sldId id="848" r:id="rId15"/>
    <p:sldId id="849" r:id="rId16"/>
    <p:sldId id="850" r:id="rId17"/>
    <p:sldId id="851" r:id="rId18"/>
    <p:sldId id="937" r:id="rId19"/>
    <p:sldId id="940" r:id="rId20"/>
    <p:sldId id="964" r:id="rId21"/>
    <p:sldId id="960" r:id="rId22"/>
    <p:sldId id="961" r:id="rId23"/>
    <p:sldId id="962" r:id="rId24"/>
    <p:sldId id="963" r:id="rId25"/>
    <p:sldId id="965" r:id="rId26"/>
    <p:sldId id="966" r:id="rId27"/>
    <p:sldId id="967" r:id="rId28"/>
    <p:sldId id="968" r:id="rId29"/>
    <p:sldId id="969" r:id="rId30"/>
    <p:sldId id="970" r:id="rId31"/>
    <p:sldId id="971" r:id="rId32"/>
    <p:sldId id="972" r:id="rId33"/>
    <p:sldId id="973" r:id="rId34"/>
    <p:sldId id="974" r:id="rId35"/>
    <p:sldId id="975" r:id="rId36"/>
    <p:sldId id="976" r:id="rId37"/>
    <p:sldId id="977" r:id="rId38"/>
    <p:sldId id="978" r:id="rId39"/>
    <p:sldId id="979" r:id="rId40"/>
    <p:sldId id="980" r:id="rId41"/>
    <p:sldId id="981" r:id="rId42"/>
    <p:sldId id="982" r:id="rId43"/>
    <p:sldId id="983" r:id="rId44"/>
    <p:sldId id="984" r:id="rId45"/>
    <p:sldId id="985" r:id="rId46"/>
    <p:sldId id="986" r:id="rId47"/>
    <p:sldId id="987" r:id="rId48"/>
    <p:sldId id="988" r:id="rId49"/>
    <p:sldId id="989" r:id="rId50"/>
    <p:sldId id="990" r:id="rId51"/>
    <p:sldId id="991" r:id="rId52"/>
    <p:sldId id="992" r:id="rId53"/>
    <p:sldId id="993" r:id="rId54"/>
    <p:sldId id="994" r:id="rId55"/>
    <p:sldId id="939" r:id="rId56"/>
    <p:sldId id="995" r:id="rId57"/>
    <p:sldId id="996" r:id="rId58"/>
    <p:sldId id="957" r:id="rId59"/>
    <p:sldId id="999" r:id="rId60"/>
    <p:sldId id="938" r:id="rId6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996600"/>
    <a:srgbClr val="FFFFFF"/>
    <a:srgbClr val="66FF66"/>
    <a:srgbClr val="FFFF99"/>
    <a:srgbClr val="00FFFF"/>
    <a:srgbClr val="EEF30D"/>
    <a:srgbClr val="B6AE4A"/>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52" autoAdjust="0"/>
    <p:restoredTop sz="98057" autoAdjust="0"/>
  </p:normalViewPr>
  <p:slideViewPr>
    <p:cSldViewPr>
      <p:cViewPr varScale="1">
        <p:scale>
          <a:sx n="115" d="100"/>
          <a:sy n="115" d="100"/>
        </p:scale>
        <p:origin x="-1752" y="-102"/>
      </p:cViewPr>
      <p:guideLst>
        <p:guide orient="horz" pos="2160"/>
        <p:guide pos="2880"/>
      </p:guideLst>
    </p:cSldViewPr>
  </p:slideViewPr>
  <p:outlineViewPr>
    <p:cViewPr>
      <p:scale>
        <a:sx n="33" d="100"/>
        <a:sy n="33" d="100"/>
      </p:scale>
      <p:origin x="0" y="312"/>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presProps" Target="presProps.xml"/><Relationship Id="rId68"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69"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945D74-BFA9-42B7-811E-0C86DF0307AA}"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tr-TR"/>
        </a:p>
      </dgm:t>
    </dgm:pt>
    <dgm:pt modelId="{3F934025-E532-4663-80E0-1AC561F1B1F9}">
      <dgm:prSet phldrT="[Metin]"/>
      <dgm:spPr/>
      <dgm:t>
        <a:bodyPr/>
        <a:lstStyle/>
        <a:p>
          <a:r>
            <a:rPr lang="tr-TR" dirty="0" smtClean="0"/>
            <a:t>Su Yönetimi Yüksek Kurulu</a:t>
          </a:r>
          <a:endParaRPr lang="tr-TR" dirty="0"/>
        </a:p>
      </dgm:t>
    </dgm:pt>
    <dgm:pt modelId="{537460B2-4E2A-478F-89B6-BD1490A289CF}" type="parTrans" cxnId="{436973AB-1F1C-491C-938E-B52AA4E1D9C3}">
      <dgm:prSet/>
      <dgm:spPr/>
      <dgm:t>
        <a:bodyPr/>
        <a:lstStyle/>
        <a:p>
          <a:endParaRPr lang="tr-TR"/>
        </a:p>
      </dgm:t>
    </dgm:pt>
    <dgm:pt modelId="{B7192826-E6E1-44BB-8D5D-340398D9AAB7}" type="sibTrans" cxnId="{436973AB-1F1C-491C-938E-B52AA4E1D9C3}">
      <dgm:prSet/>
      <dgm:spPr/>
      <dgm:t>
        <a:bodyPr/>
        <a:lstStyle/>
        <a:p>
          <a:endParaRPr lang="tr-TR"/>
        </a:p>
      </dgm:t>
    </dgm:pt>
    <dgm:pt modelId="{00F96B86-001D-42C1-B93A-3524F31D5DC3}">
      <dgm:prSet phldrT="[Metin]"/>
      <dgm:spPr/>
      <dgm:t>
        <a:bodyPr/>
        <a:lstStyle/>
        <a:p>
          <a:r>
            <a:rPr lang="tr-TR" dirty="0" smtClean="0"/>
            <a:t>Su Yönetiminde En Üst Kurul</a:t>
          </a:r>
          <a:endParaRPr lang="tr-TR" dirty="0"/>
        </a:p>
      </dgm:t>
    </dgm:pt>
    <dgm:pt modelId="{B7B9C462-FD33-4092-9E84-D3575129707E}" type="parTrans" cxnId="{EC33F39E-1839-4875-81EA-EC7C8C3CA09E}">
      <dgm:prSet/>
      <dgm:spPr/>
      <dgm:t>
        <a:bodyPr/>
        <a:lstStyle/>
        <a:p>
          <a:endParaRPr lang="tr-TR"/>
        </a:p>
      </dgm:t>
    </dgm:pt>
    <dgm:pt modelId="{EE1CC51D-B2C4-4A17-A860-39E98CAC0DCC}" type="sibTrans" cxnId="{EC33F39E-1839-4875-81EA-EC7C8C3CA09E}">
      <dgm:prSet/>
      <dgm:spPr/>
      <dgm:t>
        <a:bodyPr/>
        <a:lstStyle/>
        <a:p>
          <a:endParaRPr lang="tr-TR"/>
        </a:p>
      </dgm:t>
    </dgm:pt>
    <dgm:pt modelId="{D39B0982-F6BE-47B8-B573-577CBA8C1FA3}">
      <dgm:prSet phldrT="[Metin]"/>
      <dgm:spPr/>
      <dgm:t>
        <a:bodyPr/>
        <a:lstStyle/>
        <a:p>
          <a:r>
            <a:rPr lang="tr-TR" dirty="0" smtClean="0"/>
            <a:t>Havza Su Tahsis Heyeti</a:t>
          </a:r>
          <a:endParaRPr lang="tr-TR" dirty="0"/>
        </a:p>
      </dgm:t>
    </dgm:pt>
    <dgm:pt modelId="{267F303A-C4DA-4469-9587-E1857B204551}" type="parTrans" cxnId="{127EB6DF-5FC8-4A0E-8B9C-C26ED588945C}">
      <dgm:prSet/>
      <dgm:spPr/>
      <dgm:t>
        <a:bodyPr/>
        <a:lstStyle/>
        <a:p>
          <a:endParaRPr lang="tr-TR"/>
        </a:p>
      </dgm:t>
    </dgm:pt>
    <dgm:pt modelId="{E61DE824-EBB1-4306-9527-6EBDAF346644}" type="sibTrans" cxnId="{127EB6DF-5FC8-4A0E-8B9C-C26ED588945C}">
      <dgm:prSet/>
      <dgm:spPr/>
      <dgm:t>
        <a:bodyPr/>
        <a:lstStyle/>
        <a:p>
          <a:endParaRPr lang="tr-TR"/>
        </a:p>
      </dgm:t>
    </dgm:pt>
    <dgm:pt modelId="{59A66B8D-FDF6-4295-B489-D02AFFDE2322}">
      <dgm:prSet phldrT="[Metin]"/>
      <dgm:spPr/>
      <dgm:t>
        <a:bodyPr/>
        <a:lstStyle/>
        <a:p>
          <a:r>
            <a:rPr lang="tr-TR" dirty="0" smtClean="0"/>
            <a:t>Merkezde</a:t>
          </a:r>
          <a:endParaRPr lang="tr-TR" dirty="0"/>
        </a:p>
      </dgm:t>
    </dgm:pt>
    <dgm:pt modelId="{5932D07A-4F73-40E8-AB29-4BBD031184D8}" type="parTrans" cxnId="{7C2B7E11-96A3-498E-B12B-33C64E312663}">
      <dgm:prSet/>
      <dgm:spPr/>
      <dgm:t>
        <a:bodyPr/>
        <a:lstStyle/>
        <a:p>
          <a:endParaRPr lang="tr-TR"/>
        </a:p>
      </dgm:t>
    </dgm:pt>
    <dgm:pt modelId="{C83AA282-F8FC-46B6-825B-89A8500278D2}" type="sibTrans" cxnId="{7C2B7E11-96A3-498E-B12B-33C64E312663}">
      <dgm:prSet/>
      <dgm:spPr/>
      <dgm:t>
        <a:bodyPr/>
        <a:lstStyle/>
        <a:p>
          <a:endParaRPr lang="tr-TR"/>
        </a:p>
      </dgm:t>
    </dgm:pt>
    <dgm:pt modelId="{A65E3188-1312-4473-8C5F-E3F9587FAC2C}">
      <dgm:prSet phldrT="[Metin]"/>
      <dgm:spPr/>
      <dgm:t>
        <a:bodyPr/>
        <a:lstStyle/>
        <a:p>
          <a:r>
            <a:rPr lang="tr-TR" dirty="0" smtClean="0"/>
            <a:t>Havza Tahsislerini Onaylar</a:t>
          </a:r>
          <a:endParaRPr lang="tr-TR" dirty="0"/>
        </a:p>
      </dgm:t>
    </dgm:pt>
    <dgm:pt modelId="{65BEBB78-717E-4C78-B842-D1C58983181B}" type="parTrans" cxnId="{8BA0BB44-4692-4FAF-AA1F-07C2E9F2F1DC}">
      <dgm:prSet/>
      <dgm:spPr/>
      <dgm:t>
        <a:bodyPr/>
        <a:lstStyle/>
        <a:p>
          <a:endParaRPr lang="tr-TR"/>
        </a:p>
      </dgm:t>
    </dgm:pt>
    <dgm:pt modelId="{A28028C3-3C8B-46F6-BDE4-8D44EE96336A}" type="sibTrans" cxnId="{8BA0BB44-4692-4FAF-AA1F-07C2E9F2F1DC}">
      <dgm:prSet/>
      <dgm:spPr/>
      <dgm:t>
        <a:bodyPr/>
        <a:lstStyle/>
        <a:p>
          <a:endParaRPr lang="tr-TR"/>
        </a:p>
      </dgm:t>
    </dgm:pt>
    <dgm:pt modelId="{FCA25EF5-7970-48B4-B480-988A9E0B890B}">
      <dgm:prSet phldrT="[Metin]"/>
      <dgm:spPr/>
      <dgm:t>
        <a:bodyPr/>
        <a:lstStyle/>
        <a:p>
          <a:r>
            <a:rPr lang="tr-TR" dirty="0" smtClean="0"/>
            <a:t>Havza Yönetim Heyetleri</a:t>
          </a:r>
          <a:endParaRPr lang="tr-TR" dirty="0"/>
        </a:p>
      </dgm:t>
    </dgm:pt>
    <dgm:pt modelId="{00DFFEC6-20FA-4EFF-B33D-30E8DF55034B}" type="parTrans" cxnId="{30CE722C-2B77-4EA8-A4C5-427F0F02E16E}">
      <dgm:prSet/>
      <dgm:spPr/>
      <dgm:t>
        <a:bodyPr/>
        <a:lstStyle/>
        <a:p>
          <a:endParaRPr lang="tr-TR"/>
        </a:p>
      </dgm:t>
    </dgm:pt>
    <dgm:pt modelId="{F262AE3A-8A34-459B-A725-8E056C649375}" type="sibTrans" cxnId="{30CE722C-2B77-4EA8-A4C5-427F0F02E16E}">
      <dgm:prSet/>
      <dgm:spPr/>
      <dgm:t>
        <a:bodyPr/>
        <a:lstStyle/>
        <a:p>
          <a:endParaRPr lang="tr-TR"/>
        </a:p>
      </dgm:t>
    </dgm:pt>
    <dgm:pt modelId="{A8FADB62-08C3-4983-9236-58F30D45D96C}">
      <dgm:prSet phldrT="[Metin]"/>
      <dgm:spPr/>
      <dgm:t>
        <a:bodyPr/>
        <a:lstStyle/>
        <a:p>
          <a:endParaRPr lang="tr-TR" dirty="0"/>
        </a:p>
      </dgm:t>
    </dgm:pt>
    <dgm:pt modelId="{45D05FB4-F1F6-4AA9-A7F3-C3F77A8B391F}" type="parTrans" cxnId="{05DFC8E5-2C26-4647-ABA2-35A209B89C6D}">
      <dgm:prSet/>
      <dgm:spPr/>
      <dgm:t>
        <a:bodyPr/>
        <a:lstStyle/>
        <a:p>
          <a:endParaRPr lang="tr-TR"/>
        </a:p>
      </dgm:t>
    </dgm:pt>
    <dgm:pt modelId="{D3DCB6DE-3CF9-4014-92F1-20A294592D3E}" type="sibTrans" cxnId="{05DFC8E5-2C26-4647-ABA2-35A209B89C6D}">
      <dgm:prSet/>
      <dgm:spPr/>
      <dgm:t>
        <a:bodyPr/>
        <a:lstStyle/>
        <a:p>
          <a:endParaRPr lang="tr-TR"/>
        </a:p>
      </dgm:t>
    </dgm:pt>
    <dgm:pt modelId="{661D3809-393E-477A-88AD-A3DDE7E9AAAE}">
      <dgm:prSet/>
      <dgm:spPr/>
      <dgm:t>
        <a:bodyPr/>
        <a:lstStyle/>
        <a:p>
          <a:r>
            <a:rPr lang="tr-TR" dirty="0" smtClean="0"/>
            <a:t>Havzalarda Kurulur.</a:t>
          </a:r>
          <a:endParaRPr lang="tr-TR" dirty="0"/>
        </a:p>
      </dgm:t>
    </dgm:pt>
    <dgm:pt modelId="{9C21CA79-2065-4321-BA06-1D54021DC132}" type="parTrans" cxnId="{BEDE0F8E-2B1B-45D7-89B1-D405DA914896}">
      <dgm:prSet/>
      <dgm:spPr/>
      <dgm:t>
        <a:bodyPr/>
        <a:lstStyle/>
        <a:p>
          <a:endParaRPr lang="tr-TR"/>
        </a:p>
      </dgm:t>
    </dgm:pt>
    <dgm:pt modelId="{E4AF51DC-CF49-474C-A554-1F419594ABD1}" type="sibTrans" cxnId="{BEDE0F8E-2B1B-45D7-89B1-D405DA914896}">
      <dgm:prSet/>
      <dgm:spPr/>
      <dgm:t>
        <a:bodyPr/>
        <a:lstStyle/>
        <a:p>
          <a:endParaRPr lang="tr-TR"/>
        </a:p>
      </dgm:t>
    </dgm:pt>
    <dgm:pt modelId="{B63308B8-E61D-47D3-9BE8-37798D5668AF}" type="pres">
      <dgm:prSet presAssocID="{76945D74-BFA9-42B7-811E-0C86DF0307AA}" presName="Name0" presStyleCnt="0">
        <dgm:presLayoutVars>
          <dgm:dir/>
          <dgm:animLvl val="lvl"/>
          <dgm:resizeHandles val="exact"/>
        </dgm:presLayoutVars>
      </dgm:prSet>
      <dgm:spPr/>
      <dgm:t>
        <a:bodyPr/>
        <a:lstStyle/>
        <a:p>
          <a:endParaRPr lang="tr-TR"/>
        </a:p>
      </dgm:t>
    </dgm:pt>
    <dgm:pt modelId="{764387EA-C006-47F6-B383-DC36866028D9}" type="pres">
      <dgm:prSet presAssocID="{3F934025-E532-4663-80E0-1AC561F1B1F9}" presName="linNode" presStyleCnt="0"/>
      <dgm:spPr/>
    </dgm:pt>
    <dgm:pt modelId="{387B6906-1B67-4835-AF87-E44CB33982FD}" type="pres">
      <dgm:prSet presAssocID="{3F934025-E532-4663-80E0-1AC561F1B1F9}" presName="parentText" presStyleLbl="node1" presStyleIdx="0" presStyleCnt="3">
        <dgm:presLayoutVars>
          <dgm:chMax val="1"/>
          <dgm:bulletEnabled val="1"/>
        </dgm:presLayoutVars>
      </dgm:prSet>
      <dgm:spPr/>
      <dgm:t>
        <a:bodyPr/>
        <a:lstStyle/>
        <a:p>
          <a:endParaRPr lang="tr-TR"/>
        </a:p>
      </dgm:t>
    </dgm:pt>
    <dgm:pt modelId="{D69FADF4-A616-49DD-BB33-157E048358FE}" type="pres">
      <dgm:prSet presAssocID="{3F934025-E532-4663-80E0-1AC561F1B1F9}" presName="descendantText" presStyleLbl="alignAccFollowNode1" presStyleIdx="0" presStyleCnt="3">
        <dgm:presLayoutVars>
          <dgm:bulletEnabled val="1"/>
        </dgm:presLayoutVars>
      </dgm:prSet>
      <dgm:spPr/>
      <dgm:t>
        <a:bodyPr/>
        <a:lstStyle/>
        <a:p>
          <a:endParaRPr lang="tr-TR"/>
        </a:p>
      </dgm:t>
    </dgm:pt>
    <dgm:pt modelId="{76EC2F62-CFA4-4B5D-BA04-214450226BA3}" type="pres">
      <dgm:prSet presAssocID="{B7192826-E6E1-44BB-8D5D-340398D9AAB7}" presName="sp" presStyleCnt="0"/>
      <dgm:spPr/>
    </dgm:pt>
    <dgm:pt modelId="{DE148FBE-9109-46BD-B63D-EE906C828E4D}" type="pres">
      <dgm:prSet presAssocID="{D39B0982-F6BE-47B8-B573-577CBA8C1FA3}" presName="linNode" presStyleCnt="0"/>
      <dgm:spPr/>
    </dgm:pt>
    <dgm:pt modelId="{52EEE79E-12C8-4371-88E5-4195F146C39B}" type="pres">
      <dgm:prSet presAssocID="{D39B0982-F6BE-47B8-B573-577CBA8C1FA3}" presName="parentText" presStyleLbl="node1" presStyleIdx="1" presStyleCnt="3">
        <dgm:presLayoutVars>
          <dgm:chMax val="1"/>
          <dgm:bulletEnabled val="1"/>
        </dgm:presLayoutVars>
      </dgm:prSet>
      <dgm:spPr/>
      <dgm:t>
        <a:bodyPr/>
        <a:lstStyle/>
        <a:p>
          <a:endParaRPr lang="tr-TR"/>
        </a:p>
      </dgm:t>
    </dgm:pt>
    <dgm:pt modelId="{EE7C138E-2D8B-4387-83CF-0D6A3F1879B1}" type="pres">
      <dgm:prSet presAssocID="{D39B0982-F6BE-47B8-B573-577CBA8C1FA3}" presName="descendantText" presStyleLbl="alignAccFollowNode1" presStyleIdx="1" presStyleCnt="3">
        <dgm:presLayoutVars>
          <dgm:bulletEnabled val="1"/>
        </dgm:presLayoutVars>
      </dgm:prSet>
      <dgm:spPr/>
      <dgm:t>
        <a:bodyPr/>
        <a:lstStyle/>
        <a:p>
          <a:endParaRPr lang="tr-TR"/>
        </a:p>
      </dgm:t>
    </dgm:pt>
    <dgm:pt modelId="{13CEC8AB-2511-44F6-BF1B-A05B47C5B675}" type="pres">
      <dgm:prSet presAssocID="{E61DE824-EBB1-4306-9527-6EBDAF346644}" presName="sp" presStyleCnt="0"/>
      <dgm:spPr/>
    </dgm:pt>
    <dgm:pt modelId="{A70A56EF-5C05-46FE-A8AE-BC7EC8F9AE9E}" type="pres">
      <dgm:prSet presAssocID="{FCA25EF5-7970-48B4-B480-988A9E0B890B}" presName="linNode" presStyleCnt="0"/>
      <dgm:spPr/>
    </dgm:pt>
    <dgm:pt modelId="{95C52A51-0FBE-4978-9740-AD7BDC2F4B0B}" type="pres">
      <dgm:prSet presAssocID="{FCA25EF5-7970-48B4-B480-988A9E0B890B}" presName="parentText" presStyleLbl="node1" presStyleIdx="2" presStyleCnt="3" custLinFactNeighborY="1049">
        <dgm:presLayoutVars>
          <dgm:chMax val="1"/>
          <dgm:bulletEnabled val="1"/>
        </dgm:presLayoutVars>
      </dgm:prSet>
      <dgm:spPr/>
      <dgm:t>
        <a:bodyPr/>
        <a:lstStyle/>
        <a:p>
          <a:endParaRPr lang="tr-TR"/>
        </a:p>
      </dgm:t>
    </dgm:pt>
    <dgm:pt modelId="{AD502118-790C-4669-B64F-49B582E1239A}" type="pres">
      <dgm:prSet presAssocID="{FCA25EF5-7970-48B4-B480-988A9E0B890B}" presName="descendantText" presStyleLbl="alignAccFollowNode1" presStyleIdx="2" presStyleCnt="3">
        <dgm:presLayoutVars>
          <dgm:bulletEnabled val="1"/>
        </dgm:presLayoutVars>
      </dgm:prSet>
      <dgm:spPr/>
      <dgm:t>
        <a:bodyPr/>
        <a:lstStyle/>
        <a:p>
          <a:endParaRPr lang="tr-TR"/>
        </a:p>
      </dgm:t>
    </dgm:pt>
  </dgm:ptLst>
  <dgm:cxnLst>
    <dgm:cxn modelId="{05DFC8E5-2C26-4647-ABA2-35A209B89C6D}" srcId="{FCA25EF5-7970-48B4-B480-988A9E0B890B}" destId="{A8FADB62-08C3-4983-9236-58F30D45D96C}" srcOrd="0" destOrd="0" parTransId="{45D05FB4-F1F6-4AA9-A7F3-C3F77A8B391F}" sibTransId="{D3DCB6DE-3CF9-4014-92F1-20A294592D3E}"/>
    <dgm:cxn modelId="{1C44F6A5-9D6E-4DF2-B813-842671FB80AE}" type="presOf" srcId="{00F96B86-001D-42C1-B93A-3524F31D5DC3}" destId="{D69FADF4-A616-49DD-BB33-157E048358FE}" srcOrd="0" destOrd="0" presId="urn:microsoft.com/office/officeart/2005/8/layout/vList5"/>
    <dgm:cxn modelId="{EC33F39E-1839-4875-81EA-EC7C8C3CA09E}" srcId="{3F934025-E532-4663-80E0-1AC561F1B1F9}" destId="{00F96B86-001D-42C1-B93A-3524F31D5DC3}" srcOrd="0" destOrd="0" parTransId="{B7B9C462-FD33-4092-9E84-D3575129707E}" sibTransId="{EE1CC51D-B2C4-4A17-A860-39E98CAC0DCC}"/>
    <dgm:cxn modelId="{127EB6DF-5FC8-4A0E-8B9C-C26ED588945C}" srcId="{76945D74-BFA9-42B7-811E-0C86DF0307AA}" destId="{D39B0982-F6BE-47B8-B573-577CBA8C1FA3}" srcOrd="1" destOrd="0" parTransId="{267F303A-C4DA-4469-9587-E1857B204551}" sibTransId="{E61DE824-EBB1-4306-9527-6EBDAF346644}"/>
    <dgm:cxn modelId="{B87EE93A-F1D5-471F-B2D0-1DD02EF73EAB}" type="presOf" srcId="{D39B0982-F6BE-47B8-B573-577CBA8C1FA3}" destId="{52EEE79E-12C8-4371-88E5-4195F146C39B}" srcOrd="0" destOrd="0" presId="urn:microsoft.com/office/officeart/2005/8/layout/vList5"/>
    <dgm:cxn modelId="{FF1F686D-7D51-40F1-B300-E58BE8CCD49D}" type="presOf" srcId="{A8FADB62-08C3-4983-9236-58F30D45D96C}" destId="{AD502118-790C-4669-B64F-49B582E1239A}" srcOrd="0" destOrd="0" presId="urn:microsoft.com/office/officeart/2005/8/layout/vList5"/>
    <dgm:cxn modelId="{7C2B7E11-96A3-498E-B12B-33C64E312663}" srcId="{D39B0982-F6BE-47B8-B573-577CBA8C1FA3}" destId="{59A66B8D-FDF6-4295-B489-D02AFFDE2322}" srcOrd="0" destOrd="0" parTransId="{5932D07A-4F73-40E8-AB29-4BBD031184D8}" sibTransId="{C83AA282-F8FC-46B6-825B-89A8500278D2}"/>
    <dgm:cxn modelId="{C7CFE7DD-3BFF-4860-B471-4D3DD27AFF67}" type="presOf" srcId="{661D3809-393E-477A-88AD-A3DDE7E9AAAE}" destId="{AD502118-790C-4669-B64F-49B582E1239A}" srcOrd="0" destOrd="1" presId="urn:microsoft.com/office/officeart/2005/8/layout/vList5"/>
    <dgm:cxn modelId="{65BD8A31-B6AB-4E0B-8D09-C8214B877E0D}" type="presOf" srcId="{76945D74-BFA9-42B7-811E-0C86DF0307AA}" destId="{B63308B8-E61D-47D3-9BE8-37798D5668AF}" srcOrd="0" destOrd="0" presId="urn:microsoft.com/office/officeart/2005/8/layout/vList5"/>
    <dgm:cxn modelId="{30CE722C-2B77-4EA8-A4C5-427F0F02E16E}" srcId="{76945D74-BFA9-42B7-811E-0C86DF0307AA}" destId="{FCA25EF5-7970-48B4-B480-988A9E0B890B}" srcOrd="2" destOrd="0" parTransId="{00DFFEC6-20FA-4EFF-B33D-30E8DF55034B}" sibTransId="{F262AE3A-8A34-459B-A725-8E056C649375}"/>
    <dgm:cxn modelId="{BEDE0F8E-2B1B-45D7-89B1-D405DA914896}" srcId="{FCA25EF5-7970-48B4-B480-988A9E0B890B}" destId="{661D3809-393E-477A-88AD-A3DDE7E9AAAE}" srcOrd="1" destOrd="0" parTransId="{9C21CA79-2065-4321-BA06-1D54021DC132}" sibTransId="{E4AF51DC-CF49-474C-A554-1F419594ABD1}"/>
    <dgm:cxn modelId="{436973AB-1F1C-491C-938E-B52AA4E1D9C3}" srcId="{76945D74-BFA9-42B7-811E-0C86DF0307AA}" destId="{3F934025-E532-4663-80E0-1AC561F1B1F9}" srcOrd="0" destOrd="0" parTransId="{537460B2-4E2A-478F-89B6-BD1490A289CF}" sibTransId="{B7192826-E6E1-44BB-8D5D-340398D9AAB7}"/>
    <dgm:cxn modelId="{4DEA1F9C-75C6-4BB7-A3BC-AB71BE604C3E}" type="presOf" srcId="{3F934025-E532-4663-80E0-1AC561F1B1F9}" destId="{387B6906-1B67-4835-AF87-E44CB33982FD}" srcOrd="0" destOrd="0" presId="urn:microsoft.com/office/officeart/2005/8/layout/vList5"/>
    <dgm:cxn modelId="{8BA0BB44-4692-4FAF-AA1F-07C2E9F2F1DC}" srcId="{D39B0982-F6BE-47B8-B573-577CBA8C1FA3}" destId="{A65E3188-1312-4473-8C5F-E3F9587FAC2C}" srcOrd="1" destOrd="0" parTransId="{65BEBB78-717E-4C78-B842-D1C58983181B}" sibTransId="{A28028C3-3C8B-46F6-BDE4-8D44EE96336A}"/>
    <dgm:cxn modelId="{B0DEB64A-9874-43D4-9F2E-B8FE1AE02956}" type="presOf" srcId="{59A66B8D-FDF6-4295-B489-D02AFFDE2322}" destId="{EE7C138E-2D8B-4387-83CF-0D6A3F1879B1}" srcOrd="0" destOrd="0" presId="urn:microsoft.com/office/officeart/2005/8/layout/vList5"/>
    <dgm:cxn modelId="{3BA9BF0E-66F3-46DB-8979-7C43ADB331D2}" type="presOf" srcId="{A65E3188-1312-4473-8C5F-E3F9587FAC2C}" destId="{EE7C138E-2D8B-4387-83CF-0D6A3F1879B1}" srcOrd="0" destOrd="1" presId="urn:microsoft.com/office/officeart/2005/8/layout/vList5"/>
    <dgm:cxn modelId="{52414C9F-6436-4B97-90C3-E12429DD6241}" type="presOf" srcId="{FCA25EF5-7970-48B4-B480-988A9E0B890B}" destId="{95C52A51-0FBE-4978-9740-AD7BDC2F4B0B}" srcOrd="0" destOrd="0" presId="urn:microsoft.com/office/officeart/2005/8/layout/vList5"/>
    <dgm:cxn modelId="{2AAF1A4F-4648-4414-986C-0380D064478E}" type="presParOf" srcId="{B63308B8-E61D-47D3-9BE8-37798D5668AF}" destId="{764387EA-C006-47F6-B383-DC36866028D9}" srcOrd="0" destOrd="0" presId="urn:microsoft.com/office/officeart/2005/8/layout/vList5"/>
    <dgm:cxn modelId="{135BF72C-B2AF-4AF5-8D67-9168E00A4699}" type="presParOf" srcId="{764387EA-C006-47F6-B383-DC36866028D9}" destId="{387B6906-1B67-4835-AF87-E44CB33982FD}" srcOrd="0" destOrd="0" presId="urn:microsoft.com/office/officeart/2005/8/layout/vList5"/>
    <dgm:cxn modelId="{41A036BF-EB46-46E1-8CBA-D3D401C48AE0}" type="presParOf" srcId="{764387EA-C006-47F6-B383-DC36866028D9}" destId="{D69FADF4-A616-49DD-BB33-157E048358FE}" srcOrd="1" destOrd="0" presId="urn:microsoft.com/office/officeart/2005/8/layout/vList5"/>
    <dgm:cxn modelId="{7B989BE2-D27D-4A2A-9C6E-AB33C8501DC3}" type="presParOf" srcId="{B63308B8-E61D-47D3-9BE8-37798D5668AF}" destId="{76EC2F62-CFA4-4B5D-BA04-214450226BA3}" srcOrd="1" destOrd="0" presId="urn:microsoft.com/office/officeart/2005/8/layout/vList5"/>
    <dgm:cxn modelId="{433F245F-23E5-4E45-A830-C8BD6826876E}" type="presParOf" srcId="{B63308B8-E61D-47D3-9BE8-37798D5668AF}" destId="{DE148FBE-9109-46BD-B63D-EE906C828E4D}" srcOrd="2" destOrd="0" presId="urn:microsoft.com/office/officeart/2005/8/layout/vList5"/>
    <dgm:cxn modelId="{860DEA39-AF80-4C88-BDEE-D9C31A3D563D}" type="presParOf" srcId="{DE148FBE-9109-46BD-B63D-EE906C828E4D}" destId="{52EEE79E-12C8-4371-88E5-4195F146C39B}" srcOrd="0" destOrd="0" presId="urn:microsoft.com/office/officeart/2005/8/layout/vList5"/>
    <dgm:cxn modelId="{A2DDEB66-CB85-4CFD-B45C-290679D040FF}" type="presParOf" srcId="{DE148FBE-9109-46BD-B63D-EE906C828E4D}" destId="{EE7C138E-2D8B-4387-83CF-0D6A3F1879B1}" srcOrd="1" destOrd="0" presId="urn:microsoft.com/office/officeart/2005/8/layout/vList5"/>
    <dgm:cxn modelId="{28145205-69EB-4C6C-B081-3AAF37DAC82E}" type="presParOf" srcId="{B63308B8-E61D-47D3-9BE8-37798D5668AF}" destId="{13CEC8AB-2511-44F6-BF1B-A05B47C5B675}" srcOrd="3" destOrd="0" presId="urn:microsoft.com/office/officeart/2005/8/layout/vList5"/>
    <dgm:cxn modelId="{5DD3FA76-0571-44C0-ADE3-F9931D02A0D5}" type="presParOf" srcId="{B63308B8-E61D-47D3-9BE8-37798D5668AF}" destId="{A70A56EF-5C05-46FE-A8AE-BC7EC8F9AE9E}" srcOrd="4" destOrd="0" presId="urn:microsoft.com/office/officeart/2005/8/layout/vList5"/>
    <dgm:cxn modelId="{E0CF6CA9-FF10-444B-9C23-CA7E9A3DABDF}" type="presParOf" srcId="{A70A56EF-5C05-46FE-A8AE-BC7EC8F9AE9E}" destId="{95C52A51-0FBE-4978-9740-AD7BDC2F4B0B}" srcOrd="0" destOrd="0" presId="urn:microsoft.com/office/officeart/2005/8/layout/vList5"/>
    <dgm:cxn modelId="{437A328F-934A-4048-9408-8CE086E6F023}" type="presParOf" srcId="{A70A56EF-5C05-46FE-A8AE-BC7EC8F9AE9E}" destId="{AD502118-790C-4669-B64F-49B582E1239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9C6447-7BD6-4070-86B0-0297571AEC82}" type="datetimeFigureOut">
              <a:rPr lang="tr-TR" smtClean="0"/>
              <a:pPr/>
              <a:t>30.10.2013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932345-880D-4D25-BB48-60EFB16C17E2}" type="slidenum">
              <a:rPr lang="tr-TR" smtClean="0"/>
              <a:pPr/>
              <a:t>‹#›</a:t>
            </a:fld>
            <a:endParaRPr lang="tr-TR"/>
          </a:p>
        </p:txBody>
      </p:sp>
    </p:spTree>
    <p:extLst>
      <p:ext uri="{BB962C8B-B14F-4D97-AF65-F5344CB8AC3E}">
        <p14:creationId xmlns:p14="http://schemas.microsoft.com/office/powerpoint/2010/main" val="2443711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91C38F0-46F8-47B3-806F-013193AB5FAA}" type="datetime1">
              <a:rPr lang="tr-TR" smtClean="0"/>
              <a:pPr/>
              <a:t>30.10.2013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5F74DB8-A715-4CBC-AEC6-63341F12E322}" type="datetime1">
              <a:rPr lang="tr-TR" smtClean="0"/>
              <a:pPr/>
              <a:t>30.10.2013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910B621-3766-4A46-8C8A-D3F0E75FC60B}" type="datetime1">
              <a:rPr lang="tr-TR" smtClean="0"/>
              <a:pPr/>
              <a:t>30.10.2013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F835D00-F549-4D67-B220-1A73F7A5A351}" type="datetime1">
              <a:rPr lang="tr-TR" smtClean="0"/>
              <a:pPr/>
              <a:t>30.10.2013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370CBC3-D03C-4E48-961B-48C0CD1B5891}" type="datetime1">
              <a:rPr lang="tr-TR" smtClean="0"/>
              <a:pPr/>
              <a:t>30.10.2013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2416EE3-4B2D-4589-B7CA-BD5210D51F1D}" type="datetime1">
              <a:rPr lang="tr-TR" smtClean="0"/>
              <a:pPr/>
              <a:t>30.10.2013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6ACB83C-E3A6-49D1-94EF-F5885D3D3319}" type="datetime1">
              <a:rPr lang="tr-TR" smtClean="0"/>
              <a:pPr/>
              <a:t>30.10.2013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7D9B70F-AAF6-4C84-A044-F02CD8AD1B6C}" type="datetime1">
              <a:rPr lang="tr-TR" smtClean="0"/>
              <a:pPr/>
              <a:t>30.10.2013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C5BB351-9518-4570-8B21-51EADEFDFB1E}" type="datetime1">
              <a:rPr lang="tr-TR" smtClean="0"/>
              <a:pPr/>
              <a:t>30.10.2013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F219ACF-ED7A-4F2F-AA63-CD04E7DFA457}" type="datetime1">
              <a:rPr lang="tr-TR" smtClean="0"/>
              <a:pPr/>
              <a:t>30.10.2013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6EF4D98-6284-47D3-9BF7-072CF77108A4}" type="datetime1">
              <a:rPr lang="tr-TR" smtClean="0"/>
              <a:pPr/>
              <a:t>30.10.2013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5AB3B-FECE-4479-A1ED-2E5085607A23}" type="datetime1">
              <a:rPr lang="tr-TR" smtClean="0"/>
              <a:pPr/>
              <a:t>30.10.2013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9 Başlık"/>
          <p:cNvSpPr txBox="1">
            <a:spLocks/>
          </p:cNvSpPr>
          <p:nvPr/>
        </p:nvSpPr>
        <p:spPr>
          <a:xfrm>
            <a:off x="-36512" y="-99392"/>
            <a:ext cx="9145016" cy="6740307"/>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800" b="1" spc="50" dirty="0">
                <a:ln w="11430"/>
                <a:solidFill>
                  <a:srgbClr val="0000FF"/>
                </a:solidFill>
                <a:effectLst>
                  <a:outerShdw blurRad="76200" dist="50800" dir="5400000" algn="tl" rotWithShape="0">
                    <a:srgbClr val="000000">
                      <a:alpha val="65000"/>
                    </a:srgbClr>
                  </a:outerShdw>
                </a:effectLst>
                <a:latin typeface="Arial" pitchFamily="34" charset="0"/>
                <a:ea typeface="+mj-ea"/>
                <a:cs typeface="Arial" pitchFamily="34" charset="0"/>
              </a:rPr>
              <a:t>T.C. </a:t>
            </a:r>
          </a:p>
          <a:p>
            <a:pPr algn="ctr" fontAlgn="auto">
              <a:spcBef>
                <a:spcPts val="0"/>
              </a:spcBef>
              <a:spcAft>
                <a:spcPts val="0"/>
              </a:spcAft>
              <a:defRPr/>
            </a:pPr>
            <a:r>
              <a:rPr lang="tr-TR" sz="2800" b="1" spc="50" dirty="0" smtClean="0">
                <a:ln w="11430"/>
                <a:solidFill>
                  <a:srgbClr val="0000FF"/>
                </a:solidFill>
                <a:effectLst>
                  <a:outerShdw blurRad="76200" dist="50800" dir="5400000" algn="tl" rotWithShape="0">
                    <a:srgbClr val="000000">
                      <a:alpha val="65000"/>
                    </a:srgbClr>
                  </a:outerShdw>
                </a:effectLst>
                <a:latin typeface="Arial" pitchFamily="34" charset="0"/>
                <a:ea typeface="+mj-ea"/>
                <a:cs typeface="Arial" pitchFamily="34" charset="0"/>
              </a:rPr>
              <a:t>   ORMAN </a:t>
            </a:r>
            <a:r>
              <a:rPr lang="tr-TR" sz="2800" b="1" spc="50" dirty="0">
                <a:ln w="11430"/>
                <a:solidFill>
                  <a:srgbClr val="0000FF"/>
                </a:solidFill>
                <a:effectLst>
                  <a:outerShdw blurRad="76200" dist="50800" dir="5400000" algn="tl" rotWithShape="0">
                    <a:srgbClr val="000000">
                      <a:alpha val="65000"/>
                    </a:srgbClr>
                  </a:outerShdw>
                </a:effectLst>
                <a:latin typeface="Arial" pitchFamily="34" charset="0"/>
                <a:ea typeface="+mj-ea"/>
                <a:cs typeface="Arial" pitchFamily="34" charset="0"/>
              </a:rPr>
              <a:t>VE SU İŞLERİ </a:t>
            </a:r>
            <a:r>
              <a:rPr lang="tr-TR" sz="2800" b="1" spc="50" dirty="0" smtClean="0">
                <a:ln w="11430"/>
                <a:solidFill>
                  <a:srgbClr val="0000FF"/>
                </a:solidFill>
                <a:effectLst>
                  <a:outerShdw blurRad="76200" dist="50800" dir="5400000" algn="tl" rotWithShape="0">
                    <a:srgbClr val="000000">
                      <a:alpha val="65000"/>
                    </a:srgbClr>
                  </a:outerShdw>
                </a:effectLst>
                <a:latin typeface="Arial" pitchFamily="34" charset="0"/>
                <a:ea typeface="+mj-ea"/>
                <a:cs typeface="Arial" pitchFamily="34" charset="0"/>
              </a:rPr>
              <a:t>BAKANLIĞI </a:t>
            </a:r>
          </a:p>
          <a:p>
            <a:pPr algn="ctr" fontAlgn="auto">
              <a:spcBef>
                <a:spcPts val="0"/>
              </a:spcBef>
              <a:spcAft>
                <a:spcPts val="0"/>
              </a:spcAft>
              <a:defRPr/>
            </a:pPr>
            <a:r>
              <a:rPr lang="tr-TR" sz="2800" b="1" spc="50" dirty="0" smtClean="0">
                <a:ln w="11430"/>
                <a:solidFill>
                  <a:srgbClr val="0000FF"/>
                </a:solidFill>
                <a:effectLst>
                  <a:outerShdw blurRad="76200" dist="50800" dir="5400000" algn="tl" rotWithShape="0">
                    <a:srgbClr val="000000">
                      <a:alpha val="65000"/>
                    </a:srgbClr>
                  </a:outerShdw>
                </a:effectLst>
                <a:latin typeface="Arial" pitchFamily="34" charset="0"/>
                <a:ea typeface="+mj-ea"/>
                <a:cs typeface="Arial" pitchFamily="34" charset="0"/>
              </a:rPr>
              <a:t>  SU YÖNETİMİ GENEL MÜDÜRLÜĞÜ</a:t>
            </a:r>
            <a:endParaRPr lang="tr-TR" sz="2800" b="1" spc="50" dirty="0">
              <a:ln w="11430"/>
              <a:solidFill>
                <a:srgbClr val="0000FF"/>
              </a:solidFill>
              <a:effectLst>
                <a:outerShdw blurRad="76200" dist="50800" dir="5400000" algn="tl" rotWithShape="0">
                  <a:srgbClr val="000000">
                    <a:alpha val="65000"/>
                  </a:srgbClr>
                </a:outerShdw>
              </a:effectLst>
              <a:latin typeface="Arial" pitchFamily="34" charset="0"/>
              <a:ea typeface="+mj-ea"/>
              <a:cs typeface="Arial" pitchFamily="34" charset="0"/>
            </a:endParaRPr>
          </a:p>
          <a:p>
            <a:pPr algn="ctr" fontAlgn="auto">
              <a:spcBef>
                <a:spcPts val="0"/>
              </a:spcBef>
              <a:spcAft>
                <a:spcPts val="0"/>
              </a:spcAft>
              <a:defRPr/>
            </a:pPr>
            <a:endParaRPr lang="tr-TR" sz="3200" b="1" spc="50" dirty="0" smtClean="0">
              <a:ln w="11430"/>
              <a:solidFill>
                <a:srgbClr val="FF0000"/>
              </a:solidFill>
              <a:effectLst>
                <a:outerShdw blurRad="76200" dist="50800" dir="5400000" algn="tl" rotWithShape="0">
                  <a:srgbClr val="000000">
                    <a:alpha val="65000"/>
                  </a:srgbClr>
                </a:outerShdw>
              </a:effectLst>
              <a:latin typeface="Arial" pitchFamily="34" charset="0"/>
              <a:ea typeface="+mj-ea"/>
              <a:cs typeface="Arial" pitchFamily="34" charset="0"/>
            </a:endParaRPr>
          </a:p>
          <a:p>
            <a:pPr algn="ctr" fontAlgn="auto">
              <a:spcBef>
                <a:spcPts val="0"/>
              </a:spcBef>
              <a:spcAft>
                <a:spcPts val="0"/>
              </a:spcAft>
              <a:defRPr/>
            </a:pPr>
            <a:endParaRPr lang="tr-TR" sz="3200" b="1" spc="50" dirty="0" smtClean="0">
              <a:ln w="11430"/>
              <a:solidFill>
                <a:srgbClr val="FF0000"/>
              </a:solidFill>
              <a:effectLst>
                <a:outerShdw blurRad="76200" dist="50800" dir="5400000" algn="tl" rotWithShape="0">
                  <a:srgbClr val="000000">
                    <a:alpha val="65000"/>
                  </a:srgbClr>
                </a:outerShdw>
              </a:effectLst>
              <a:latin typeface="Arial" pitchFamily="34" charset="0"/>
              <a:ea typeface="+mj-ea"/>
              <a:cs typeface="Arial" pitchFamily="34" charset="0"/>
            </a:endParaRPr>
          </a:p>
          <a:p>
            <a:pPr algn="ctr" fontAlgn="auto">
              <a:spcBef>
                <a:spcPts val="0"/>
              </a:spcBef>
              <a:spcAft>
                <a:spcPts val="0"/>
              </a:spcAft>
              <a:defRPr/>
            </a:pPr>
            <a:r>
              <a:rPr lang="tr-TR" sz="3200" b="1" spc="50" dirty="0" smtClean="0">
                <a:ln w="11430"/>
                <a:solidFill>
                  <a:srgbClr val="FF0000"/>
                </a:solidFill>
                <a:effectLst>
                  <a:outerShdw blurRad="76200" dist="50800" dir="5400000" algn="tl" rotWithShape="0">
                    <a:srgbClr val="000000">
                      <a:alpha val="65000"/>
                    </a:srgbClr>
                  </a:outerShdw>
                </a:effectLst>
                <a:latin typeface="Arial" pitchFamily="34" charset="0"/>
                <a:ea typeface="+mj-ea"/>
                <a:cs typeface="Arial" pitchFamily="34" charset="0"/>
              </a:rPr>
              <a:t>TÜRKİYE’DE</a:t>
            </a:r>
            <a:endParaRPr lang="tr-TR" sz="3200" b="1" spc="50" dirty="0">
              <a:ln w="11430"/>
              <a:solidFill>
                <a:srgbClr val="FF0000"/>
              </a:solidFill>
              <a:effectLst>
                <a:outerShdw blurRad="76200" dist="50800" dir="5400000" algn="tl" rotWithShape="0">
                  <a:srgbClr val="000000">
                    <a:alpha val="65000"/>
                  </a:srgbClr>
                </a:outerShdw>
              </a:effectLst>
              <a:latin typeface="Arial" pitchFamily="34" charset="0"/>
              <a:ea typeface="+mj-ea"/>
              <a:cs typeface="Arial" pitchFamily="34" charset="0"/>
            </a:endParaRPr>
          </a:p>
          <a:p>
            <a:pPr algn="ctr" fontAlgn="auto">
              <a:spcBef>
                <a:spcPts val="0"/>
              </a:spcBef>
              <a:spcAft>
                <a:spcPts val="0"/>
              </a:spcAft>
              <a:defRPr/>
            </a:pPr>
            <a:r>
              <a:rPr lang="tr-TR" sz="3200" b="1" spc="50" dirty="0" smtClean="0">
                <a:ln w="11430"/>
                <a:solidFill>
                  <a:srgbClr val="FF0000"/>
                </a:solidFill>
                <a:effectLst>
                  <a:outerShdw blurRad="38100" dist="38100" dir="2700000" algn="tl">
                    <a:srgbClr val="000000">
                      <a:alpha val="43137"/>
                    </a:srgbClr>
                  </a:outerShdw>
                </a:effectLst>
                <a:latin typeface="Arial" pitchFamily="34" charset="0"/>
                <a:ea typeface="+mj-ea"/>
                <a:cs typeface="Arial" pitchFamily="34" charset="0"/>
              </a:rPr>
              <a:t>HAVZA ÖLÇEKLİ SU TAHSİSİNE GEÇİŞ</a:t>
            </a:r>
          </a:p>
          <a:p>
            <a:pPr algn="ctr" fontAlgn="auto">
              <a:spcBef>
                <a:spcPts val="0"/>
              </a:spcBef>
              <a:spcAft>
                <a:spcPts val="0"/>
              </a:spcAft>
              <a:defRPr/>
            </a:pPr>
            <a:r>
              <a:rPr lang="tr-TR" sz="3200" b="1" spc="50" dirty="0" smtClean="0">
                <a:ln w="11430"/>
                <a:solidFill>
                  <a:srgbClr val="FF0000"/>
                </a:solidFill>
                <a:effectLst>
                  <a:outerShdw blurRad="38100" dist="38100" dir="2700000" algn="tl">
                    <a:srgbClr val="000000">
                      <a:alpha val="43137"/>
                    </a:srgbClr>
                  </a:outerShdw>
                </a:effectLst>
                <a:latin typeface="Arial" pitchFamily="34" charset="0"/>
                <a:ea typeface="+mj-ea"/>
                <a:cs typeface="Arial" pitchFamily="34" charset="0"/>
              </a:rPr>
              <a:t>ÇALIŞMALARI</a:t>
            </a:r>
            <a:endParaRPr lang="tr-TR" sz="3200" b="1" spc="50" dirty="0">
              <a:ln w="11430"/>
              <a:solidFill>
                <a:srgbClr val="FF0000"/>
              </a:solidFill>
              <a:effectLst>
                <a:outerShdw blurRad="38100" dist="38100" dir="2700000" algn="tl">
                  <a:srgbClr val="000000">
                    <a:alpha val="43137"/>
                  </a:srgbClr>
                </a:outerShdw>
              </a:effectLst>
              <a:latin typeface="Arial" pitchFamily="34" charset="0"/>
              <a:ea typeface="+mj-ea"/>
              <a:cs typeface="Arial" pitchFamily="34" charset="0"/>
            </a:endParaRPr>
          </a:p>
          <a:p>
            <a:pPr algn="ctr" fontAlgn="auto">
              <a:spcBef>
                <a:spcPts val="0"/>
              </a:spcBef>
              <a:spcAft>
                <a:spcPts val="0"/>
              </a:spcAft>
              <a:defRPr/>
            </a:pPr>
            <a:endParaRPr lang="tr-TR" sz="3200" b="1" spc="50" dirty="0" smtClean="0">
              <a:ln w="11430"/>
              <a:solidFill>
                <a:srgbClr val="FF0000"/>
              </a:solidFill>
              <a:latin typeface="Arial" pitchFamily="34" charset="0"/>
              <a:ea typeface="+mj-ea"/>
              <a:cs typeface="Arial" pitchFamily="34" charset="0"/>
            </a:endParaRPr>
          </a:p>
          <a:p>
            <a:pPr algn="ctr" fontAlgn="auto">
              <a:spcBef>
                <a:spcPts val="0"/>
              </a:spcBef>
              <a:spcAft>
                <a:spcPts val="0"/>
              </a:spcAft>
              <a:defRPr/>
            </a:pPr>
            <a:endParaRPr lang="tr-TR" sz="3200" b="1" spc="50" dirty="0">
              <a:ln w="11430"/>
              <a:solidFill>
                <a:srgbClr val="FF0000"/>
              </a:solidFill>
              <a:latin typeface="Arial" pitchFamily="34" charset="0"/>
              <a:ea typeface="+mj-ea"/>
              <a:cs typeface="Arial" pitchFamily="34" charset="0"/>
            </a:endParaRPr>
          </a:p>
          <a:p>
            <a:pPr algn="ctr">
              <a:defRPr/>
            </a:pPr>
            <a:r>
              <a:rPr lang="tr-TR" sz="3000" b="1" spc="50" dirty="0">
                <a:ln w="11430"/>
                <a:solidFill>
                  <a:srgbClr val="0000FF"/>
                </a:solidFill>
                <a:latin typeface="Arial" pitchFamily="34" charset="0"/>
                <a:ea typeface="+mj-ea"/>
                <a:cs typeface="Arial" pitchFamily="34" charset="0"/>
              </a:rPr>
              <a:t>Prof. Dr. Cumali </a:t>
            </a:r>
            <a:r>
              <a:rPr lang="tr-TR" sz="3000" b="1" spc="50" dirty="0" smtClean="0">
                <a:ln w="11430"/>
                <a:solidFill>
                  <a:srgbClr val="0000FF"/>
                </a:solidFill>
                <a:latin typeface="Arial" pitchFamily="34" charset="0"/>
                <a:ea typeface="+mj-ea"/>
                <a:cs typeface="Arial" pitchFamily="34" charset="0"/>
              </a:rPr>
              <a:t>KINACI</a:t>
            </a:r>
          </a:p>
          <a:p>
            <a:pPr algn="ctr">
              <a:defRPr/>
            </a:pPr>
            <a:r>
              <a:rPr lang="tr-TR" sz="3000" b="1" spc="50" dirty="0" smtClean="0">
                <a:ln w="11430"/>
                <a:solidFill>
                  <a:srgbClr val="0000FF"/>
                </a:solidFill>
                <a:latin typeface="Arial" pitchFamily="34" charset="0"/>
                <a:ea typeface="+mj-ea"/>
                <a:cs typeface="Arial" pitchFamily="34" charset="0"/>
              </a:rPr>
              <a:t>Genel Müdür</a:t>
            </a:r>
            <a:endParaRPr lang="tr-TR" sz="3000" b="1" spc="50" dirty="0">
              <a:ln w="11430"/>
              <a:solidFill>
                <a:srgbClr val="0000FF"/>
              </a:solidFill>
              <a:latin typeface="Arial" pitchFamily="34" charset="0"/>
              <a:ea typeface="+mj-ea"/>
              <a:cs typeface="Arial" pitchFamily="34" charset="0"/>
            </a:endParaRPr>
          </a:p>
          <a:p>
            <a:pPr algn="ctr" fontAlgn="auto">
              <a:spcBef>
                <a:spcPts val="0"/>
              </a:spcBef>
              <a:spcAft>
                <a:spcPts val="0"/>
              </a:spcAft>
              <a:defRPr/>
            </a:pPr>
            <a:endParaRPr lang="tr-TR" sz="3200" b="1" spc="50" dirty="0">
              <a:ln w="11430"/>
              <a:latin typeface="Arial" pitchFamily="34" charset="0"/>
              <a:ea typeface="+mj-ea"/>
              <a:cs typeface="Arial" pitchFamily="34" charset="0"/>
            </a:endParaRPr>
          </a:p>
          <a:p>
            <a:pPr algn="ctr" fontAlgn="auto">
              <a:spcBef>
                <a:spcPts val="0"/>
              </a:spcBef>
              <a:spcAft>
                <a:spcPts val="0"/>
              </a:spcAft>
              <a:defRPr/>
            </a:pPr>
            <a:r>
              <a:rPr lang="tr-TR" sz="2000" b="1" spc="50" dirty="0" smtClean="0">
                <a:ln w="11430"/>
                <a:solidFill>
                  <a:srgbClr val="0000FF"/>
                </a:solidFill>
                <a:latin typeface="Arial" pitchFamily="34" charset="0"/>
                <a:ea typeface="+mj-ea"/>
                <a:cs typeface="Arial" pitchFamily="34" charset="0"/>
              </a:rPr>
              <a:t>30 Ekim 2013</a:t>
            </a:r>
            <a:endParaRPr lang="tr-TR" sz="2000" b="1" spc="50" dirty="0">
              <a:ln w="11430"/>
              <a:solidFill>
                <a:srgbClr val="0000FF"/>
              </a:solidFill>
              <a:latin typeface="Arial" pitchFamily="34" charset="0"/>
              <a:ea typeface="+mj-ea"/>
              <a:cs typeface="Arial" pitchFamily="34" charset="0"/>
            </a:endParaRPr>
          </a:p>
        </p:txBody>
      </p:sp>
      <p:pic>
        <p:nvPicPr>
          <p:cNvPr id="5" name="4 Resim" descr="logoyeniseffaf.png"/>
          <p:cNvPicPr>
            <a:picLocks noChangeAspect="1"/>
          </p:cNvPicPr>
          <p:nvPr/>
        </p:nvPicPr>
        <p:blipFill>
          <a:blip r:embed="rId2" cstate="print"/>
          <a:stretch>
            <a:fillRect/>
          </a:stretch>
        </p:blipFill>
        <p:spPr>
          <a:xfrm>
            <a:off x="8172400" y="43147"/>
            <a:ext cx="864096" cy="865573"/>
          </a:xfrm>
          <a:prstGeom prst="rect">
            <a:avLst/>
          </a:prstGeom>
        </p:spPr>
      </p:pic>
    </p:spTree>
    <p:extLst>
      <p:ext uri="{BB962C8B-B14F-4D97-AF65-F5344CB8AC3E}">
        <p14:creationId xmlns:p14="http://schemas.microsoft.com/office/powerpoint/2010/main" val="2516416533"/>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Slayt Numarası Yer Tutucusu"/>
          <p:cNvSpPr>
            <a:spLocks noGrp="1"/>
          </p:cNvSpPr>
          <p:nvPr>
            <p:ph type="sldNum" sz="quarter" idx="12"/>
          </p:nvPr>
        </p:nvSpPr>
        <p:spPr>
          <a:xfrm>
            <a:off x="6804025" y="6308725"/>
            <a:ext cx="2133600" cy="365125"/>
          </a:xfrm>
        </p:spPr>
        <p:txBody>
          <a:bodyPr wrap="square" numCol="1" anchorCtr="0" compatLnSpc="1">
            <a:prstTxWarp prst="textNoShape">
              <a:avLst/>
            </a:prstTxWarp>
          </a:bodyPr>
          <a:lstStyle/>
          <a:p>
            <a:pPr fontAlgn="base">
              <a:spcBef>
                <a:spcPct val="0"/>
              </a:spcBef>
              <a:spcAft>
                <a:spcPct val="0"/>
              </a:spcAft>
              <a:defRPr/>
            </a:pPr>
            <a:fld id="{721563FF-C670-4461-AD29-65DD31A2CD8A}" type="slidenum">
              <a:rPr lang="tr-TR" smtClean="0">
                <a:solidFill>
                  <a:srgbClr val="898989"/>
                </a:solidFill>
                <a:cs typeface="Arial" charset="0"/>
              </a:rPr>
              <a:pPr fontAlgn="base">
                <a:spcBef>
                  <a:spcPct val="0"/>
                </a:spcBef>
                <a:spcAft>
                  <a:spcPct val="0"/>
                </a:spcAft>
                <a:defRPr/>
              </a:pPr>
              <a:t>10</a:t>
            </a:fld>
            <a:r>
              <a:rPr lang="tr-TR" dirty="0" smtClean="0">
                <a:solidFill>
                  <a:srgbClr val="898989"/>
                </a:solidFill>
                <a:cs typeface="Arial" charset="0"/>
              </a:rPr>
              <a:t>/65</a:t>
            </a:r>
          </a:p>
        </p:txBody>
      </p:sp>
      <p:sp>
        <p:nvSpPr>
          <p:cNvPr id="7" name="9 Dikdörtgen"/>
          <p:cNvSpPr/>
          <p:nvPr/>
        </p:nvSpPr>
        <p:spPr>
          <a:xfrm>
            <a:off x="683568" y="0"/>
            <a:ext cx="7992888" cy="1538883"/>
          </a:xfrm>
          <a:prstGeom prst="rect">
            <a:avLst/>
          </a:prstGeom>
        </p:spPr>
        <p:txBody>
          <a:bodyPr wrap="square">
            <a:spAutoFit/>
            <a:scene3d>
              <a:camera prst="orthographicFront"/>
              <a:lightRig rig="soft" dir="tl">
                <a:rot lat="0" lon="0" rev="0"/>
              </a:lightRig>
            </a:scene3d>
            <a:sp3d extrusionH="57150" contourW="25400" prstMaterial="matte">
              <a:bevelT w="25400" h="55880" prst="coolSlant"/>
              <a:contourClr>
                <a:schemeClr val="accent2">
                  <a:tint val="20000"/>
                </a:schemeClr>
              </a:contourClr>
            </a:sp3d>
          </a:bodyPr>
          <a:lstStyle/>
          <a:p>
            <a:pPr algn="ctr" fontAlgn="auto">
              <a:spcBef>
                <a:spcPts val="0"/>
              </a:spcBef>
              <a:spcAft>
                <a:spcPts val="0"/>
              </a:spcAft>
              <a:defRPr/>
            </a:pPr>
            <a:r>
              <a:rPr lang="tr-TR" sz="3000" b="1" kern="0" spc="50" dirty="0" smtClean="0">
                <a:ln w="11430"/>
                <a:solidFill>
                  <a:srgbClr val="FF0000"/>
                </a:solidFill>
                <a:effectLst>
                  <a:outerShdw blurRad="76200" dist="50800" dir="5400000" algn="tl" rotWithShape="0">
                    <a:srgbClr val="000000">
                      <a:alpha val="65000"/>
                    </a:srgbClr>
                  </a:outerShdw>
                </a:effectLst>
                <a:latin typeface="Arial"/>
                <a:cs typeface="+mn-cs"/>
              </a:rPr>
              <a:t> </a:t>
            </a:r>
            <a:r>
              <a:rPr lang="tr-TR" sz="3600" b="1" kern="0" spc="50" dirty="0" smtClean="0">
                <a:ln w="11430"/>
                <a:solidFill>
                  <a:srgbClr val="FF0000"/>
                </a:solidFill>
                <a:effectLst>
                  <a:outerShdw blurRad="76200" dist="50800" dir="5400000" algn="tl" rotWithShape="0">
                    <a:srgbClr val="000000">
                      <a:alpha val="65000"/>
                    </a:srgbClr>
                  </a:outerShdw>
                </a:effectLst>
                <a:latin typeface="Arial"/>
              </a:rPr>
              <a:t> </a:t>
            </a:r>
            <a:r>
              <a:rPr lang="tr-TR" sz="2800" b="1" spc="50" dirty="0" smtClean="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SU YÖNETİMİ GENEL MÜDÜRLÜĞÜ</a:t>
            </a:r>
          </a:p>
          <a:p>
            <a:pPr algn="ctr" fontAlgn="auto">
              <a:spcBef>
                <a:spcPts val="0"/>
              </a:spcBef>
              <a:spcAft>
                <a:spcPts val="0"/>
              </a:spcAft>
              <a:defRPr/>
            </a:pPr>
            <a:r>
              <a:rPr lang="tr-TR" sz="2800" b="1" kern="0" spc="50" dirty="0" smtClean="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GÖREVLERİ </a:t>
            </a:r>
            <a:r>
              <a:rPr lang="tr-TR" sz="2800" b="1" dirty="0" smtClean="0">
                <a:solidFill>
                  <a:srgbClr val="C00000"/>
                </a:solidFill>
                <a:latin typeface="Arial" pitchFamily="34" charset="0"/>
                <a:cs typeface="Arial" pitchFamily="34" charset="0"/>
              </a:rPr>
              <a:t>(645 sayılı KHK Madde 9.)</a:t>
            </a:r>
            <a:endParaRPr lang="tr-TR" sz="2800" b="1" kern="0" spc="50" dirty="0" smtClean="0">
              <a:ln w="11430"/>
              <a:solidFill>
                <a:srgbClr val="FF0000"/>
              </a:solidFill>
              <a:effectLst>
                <a:outerShdw blurRad="76200" dist="50800" dir="5400000" algn="tl" rotWithShape="0">
                  <a:srgbClr val="000000">
                    <a:alpha val="65000"/>
                  </a:srgbClr>
                </a:outerShdw>
              </a:effectLst>
              <a:latin typeface="Arial"/>
            </a:endParaRPr>
          </a:p>
          <a:p>
            <a:pPr algn="ctr" fontAlgn="auto">
              <a:spcBef>
                <a:spcPts val="0"/>
              </a:spcBef>
              <a:spcAft>
                <a:spcPts val="0"/>
              </a:spcAft>
              <a:defRPr/>
            </a:pPr>
            <a:endParaRPr lang="tr-TR" sz="3000" b="1" kern="0" spc="50" dirty="0">
              <a:ln w="11430"/>
              <a:solidFill>
                <a:srgbClr val="FF0000"/>
              </a:solidFill>
              <a:effectLst>
                <a:outerShdw blurRad="76200" dist="50800" dir="5400000" algn="tl" rotWithShape="0">
                  <a:srgbClr val="000000">
                    <a:alpha val="65000"/>
                  </a:srgbClr>
                </a:outerShdw>
              </a:effectLst>
              <a:latin typeface="Arial"/>
              <a:cs typeface="+mn-cs"/>
            </a:endParaRPr>
          </a:p>
        </p:txBody>
      </p:sp>
      <p:pic>
        <p:nvPicPr>
          <p:cNvPr id="9" name="8 Resim" descr="logoyeniseffaf.png"/>
          <p:cNvPicPr>
            <a:picLocks noChangeAspect="1"/>
          </p:cNvPicPr>
          <p:nvPr/>
        </p:nvPicPr>
        <p:blipFill>
          <a:blip r:embed="rId2" cstate="print"/>
          <a:stretch>
            <a:fillRect/>
          </a:stretch>
        </p:blipFill>
        <p:spPr>
          <a:xfrm>
            <a:off x="8279904" y="0"/>
            <a:ext cx="864096" cy="865573"/>
          </a:xfrm>
          <a:prstGeom prst="rect">
            <a:avLst/>
          </a:prstGeom>
        </p:spPr>
      </p:pic>
      <p:sp>
        <p:nvSpPr>
          <p:cNvPr id="10" name="9 Metin kutusu"/>
          <p:cNvSpPr txBox="1"/>
          <p:nvPr/>
        </p:nvSpPr>
        <p:spPr>
          <a:xfrm>
            <a:off x="323528" y="1052737"/>
            <a:ext cx="8640960" cy="5601533"/>
          </a:xfrm>
          <a:prstGeom prst="rect">
            <a:avLst/>
          </a:prstGeom>
          <a:noFill/>
        </p:spPr>
        <p:txBody>
          <a:bodyPr wrap="square" rtlCol="0">
            <a:spAutoFit/>
          </a:bodyPr>
          <a:lstStyle/>
          <a:p>
            <a:pPr>
              <a:buFont typeface="Arial" pitchFamily="34" charset="0"/>
              <a:buChar char="•"/>
            </a:pPr>
            <a:r>
              <a:rPr lang="tr-TR" sz="3200" dirty="0" smtClean="0">
                <a:solidFill>
                  <a:srgbClr val="0000FF"/>
                </a:solidFill>
                <a:cs typeface="Arial" pitchFamily="34" charset="0"/>
              </a:rPr>
              <a:t> </a:t>
            </a:r>
            <a:r>
              <a:rPr lang="tr-TR" sz="3400" dirty="0" smtClean="0">
                <a:solidFill>
                  <a:srgbClr val="0000FF"/>
                </a:solidFill>
                <a:cs typeface="Arial" pitchFamily="34" charset="0"/>
              </a:rPr>
              <a:t>Koordinasyon</a:t>
            </a:r>
          </a:p>
          <a:p>
            <a:r>
              <a:rPr lang="tr-TR" sz="3400" dirty="0" smtClean="0">
                <a:solidFill>
                  <a:srgbClr val="0000FF"/>
                </a:solidFill>
                <a:cs typeface="Arial" pitchFamily="34" charset="0"/>
              </a:rPr>
              <a:t>	1. Kalite Ölçümlerinin Koordinasyonu</a:t>
            </a:r>
          </a:p>
          <a:p>
            <a:r>
              <a:rPr lang="tr-TR" sz="3400" dirty="0" smtClean="0">
                <a:solidFill>
                  <a:srgbClr val="0000FF"/>
                </a:solidFill>
                <a:cs typeface="Arial" pitchFamily="34" charset="0"/>
              </a:rPr>
              <a:t>	2. HKEP Uygulama Koordinasyonu</a:t>
            </a:r>
          </a:p>
          <a:p>
            <a:pPr>
              <a:buFont typeface="Arial" pitchFamily="34" charset="0"/>
              <a:buChar char="•"/>
            </a:pPr>
            <a:r>
              <a:rPr lang="tr-TR" sz="3400" dirty="0" smtClean="0">
                <a:solidFill>
                  <a:srgbClr val="0000FF"/>
                </a:solidFill>
                <a:cs typeface="Arial" pitchFamily="34" charset="0"/>
              </a:rPr>
              <a:t> Su Hukuku ve Politikası, </a:t>
            </a:r>
          </a:p>
          <a:p>
            <a:r>
              <a:rPr lang="tr-TR" sz="3400" dirty="0" smtClean="0">
                <a:solidFill>
                  <a:srgbClr val="0000FF"/>
                </a:solidFill>
                <a:cs typeface="Arial" pitchFamily="34" charset="0"/>
              </a:rPr>
              <a:t>	1. </a:t>
            </a:r>
            <a:r>
              <a:rPr lang="tr-TR" sz="3400" dirty="0" err="1" smtClean="0">
                <a:solidFill>
                  <a:srgbClr val="0000FF"/>
                </a:solidFill>
                <a:cs typeface="Arial" pitchFamily="34" charset="0"/>
              </a:rPr>
              <a:t>Sınıraşan</a:t>
            </a:r>
            <a:r>
              <a:rPr lang="tr-TR" sz="3400" dirty="0" smtClean="0">
                <a:solidFill>
                  <a:srgbClr val="0000FF"/>
                </a:solidFill>
                <a:cs typeface="Arial" pitchFamily="34" charset="0"/>
              </a:rPr>
              <a:t> ve </a:t>
            </a:r>
            <a:r>
              <a:rPr lang="tr-TR" sz="3400" dirty="0" err="1" smtClean="0">
                <a:solidFill>
                  <a:srgbClr val="0000FF"/>
                </a:solidFill>
                <a:cs typeface="Arial" pitchFamily="34" charset="0"/>
              </a:rPr>
              <a:t>Sınıroluşturan</a:t>
            </a:r>
            <a:r>
              <a:rPr lang="tr-TR" sz="3400" dirty="0" smtClean="0">
                <a:solidFill>
                  <a:srgbClr val="0000FF"/>
                </a:solidFill>
                <a:cs typeface="Arial" pitchFamily="34" charset="0"/>
              </a:rPr>
              <a:t> Sular</a:t>
            </a:r>
          </a:p>
          <a:p>
            <a:r>
              <a:rPr lang="tr-TR" sz="3400" dirty="0" smtClean="0">
                <a:solidFill>
                  <a:srgbClr val="0000FF"/>
                </a:solidFill>
                <a:cs typeface="Arial" pitchFamily="34" charset="0"/>
              </a:rPr>
              <a:t>	2. Mevzuat Geliştirme</a:t>
            </a:r>
          </a:p>
          <a:p>
            <a:pPr>
              <a:buFont typeface="Arial" pitchFamily="34" charset="0"/>
              <a:buChar char="•"/>
            </a:pPr>
            <a:r>
              <a:rPr lang="tr-TR" sz="3400" dirty="0" smtClean="0">
                <a:solidFill>
                  <a:srgbClr val="0000FF"/>
                </a:solidFill>
                <a:cs typeface="Arial" pitchFamily="34" charset="0"/>
              </a:rPr>
              <a:t> Envanter ve Su Bilgi Sistemi</a:t>
            </a:r>
          </a:p>
          <a:p>
            <a:pPr>
              <a:buFont typeface="Arial" pitchFamily="34" charset="0"/>
              <a:buChar char="•"/>
            </a:pPr>
            <a:r>
              <a:rPr lang="tr-TR" sz="3400" dirty="0" smtClean="0">
                <a:solidFill>
                  <a:srgbClr val="0000FF"/>
                </a:solidFill>
                <a:cs typeface="Arial" pitchFamily="34" charset="0"/>
              </a:rPr>
              <a:t> Su Kalite Sınıflarını Belirleme</a:t>
            </a:r>
          </a:p>
          <a:p>
            <a:pPr>
              <a:buFont typeface="Arial" pitchFamily="34" charset="0"/>
              <a:buChar char="•"/>
            </a:pPr>
            <a:r>
              <a:rPr lang="tr-TR" sz="3400" dirty="0" smtClean="0">
                <a:solidFill>
                  <a:srgbClr val="0000FF"/>
                </a:solidFill>
                <a:cs typeface="Arial" pitchFamily="34" charset="0"/>
              </a:rPr>
              <a:t> Alıcı Ortam Su Kalite Standartları Geliştirme</a:t>
            </a:r>
            <a:endParaRPr lang="tr-TR" sz="3400" dirty="0" smtClean="0"/>
          </a:p>
          <a:p>
            <a:pPr>
              <a:buFont typeface="Arial" pitchFamily="34" charset="0"/>
              <a:buChar char="•"/>
            </a:pPr>
            <a:r>
              <a:rPr lang="tr-TR" sz="3400" dirty="0" smtClean="0">
                <a:solidFill>
                  <a:srgbClr val="0000FF"/>
                </a:solidFill>
                <a:cs typeface="Arial" pitchFamily="34" charset="0"/>
              </a:rPr>
              <a:t> Su Verimliliği</a:t>
            </a:r>
          </a:p>
          <a:p>
            <a:endParaRPr lang="tr-TR" dirty="0" smtClean="0">
              <a:solidFill>
                <a:srgbClr val="0000FF"/>
              </a:solidFill>
              <a:cs typeface="Arial" pitchFamily="34" charset="0"/>
            </a:endParaRPr>
          </a:p>
        </p:txBody>
      </p:sp>
    </p:spTree>
    <p:extLst>
      <p:ext uri="{BB962C8B-B14F-4D97-AF65-F5344CB8AC3E}">
        <p14:creationId xmlns:p14="http://schemas.microsoft.com/office/powerpoint/2010/main" val="2753493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Slayt Numarası Yer Tutucusu"/>
          <p:cNvSpPr>
            <a:spLocks noGrp="1"/>
          </p:cNvSpPr>
          <p:nvPr>
            <p:ph type="sldNum" sz="quarter" idx="12"/>
          </p:nvPr>
        </p:nvSpPr>
        <p:spPr>
          <a:xfrm>
            <a:off x="6804025" y="6308725"/>
            <a:ext cx="2133600" cy="365125"/>
          </a:xfrm>
        </p:spPr>
        <p:txBody>
          <a:bodyPr wrap="square" numCol="1" anchorCtr="0" compatLnSpc="1">
            <a:prstTxWarp prst="textNoShape">
              <a:avLst/>
            </a:prstTxWarp>
          </a:bodyPr>
          <a:lstStyle/>
          <a:p>
            <a:pPr fontAlgn="base">
              <a:spcBef>
                <a:spcPct val="0"/>
              </a:spcBef>
              <a:spcAft>
                <a:spcPct val="0"/>
              </a:spcAft>
              <a:defRPr/>
            </a:pPr>
            <a:fld id="{721563FF-C670-4461-AD29-65DD31A2CD8A}" type="slidenum">
              <a:rPr lang="tr-TR" smtClean="0">
                <a:solidFill>
                  <a:srgbClr val="898989"/>
                </a:solidFill>
                <a:cs typeface="Arial" charset="0"/>
              </a:rPr>
              <a:pPr fontAlgn="base">
                <a:spcBef>
                  <a:spcPct val="0"/>
                </a:spcBef>
                <a:spcAft>
                  <a:spcPct val="0"/>
                </a:spcAft>
                <a:defRPr/>
              </a:pPr>
              <a:t>11</a:t>
            </a:fld>
            <a:r>
              <a:rPr lang="tr-TR" dirty="0" smtClean="0">
                <a:solidFill>
                  <a:srgbClr val="898989"/>
                </a:solidFill>
                <a:cs typeface="Arial" charset="0"/>
              </a:rPr>
              <a:t>/65</a:t>
            </a:r>
          </a:p>
        </p:txBody>
      </p:sp>
      <p:sp>
        <p:nvSpPr>
          <p:cNvPr id="7" name="9 Dikdörtgen"/>
          <p:cNvSpPr/>
          <p:nvPr/>
        </p:nvSpPr>
        <p:spPr>
          <a:xfrm>
            <a:off x="683568" y="1"/>
            <a:ext cx="7848872" cy="1538883"/>
          </a:xfrm>
          <a:prstGeom prst="rect">
            <a:avLst/>
          </a:prstGeom>
        </p:spPr>
        <p:txBody>
          <a:bodyPr wrap="square">
            <a:spAutoFit/>
            <a:scene3d>
              <a:camera prst="orthographicFront"/>
              <a:lightRig rig="soft" dir="tl">
                <a:rot lat="0" lon="0" rev="0"/>
              </a:lightRig>
            </a:scene3d>
            <a:sp3d extrusionH="57150" contourW="25400" prstMaterial="matte">
              <a:bevelT w="25400" h="55880" prst="coolSlant"/>
              <a:contourClr>
                <a:schemeClr val="accent2">
                  <a:tint val="20000"/>
                </a:schemeClr>
              </a:contourClr>
            </a:sp3d>
          </a:bodyPr>
          <a:lstStyle/>
          <a:p>
            <a:pPr algn="ctr" fontAlgn="auto">
              <a:spcBef>
                <a:spcPts val="0"/>
              </a:spcBef>
              <a:spcAft>
                <a:spcPts val="0"/>
              </a:spcAft>
              <a:defRPr/>
            </a:pPr>
            <a:r>
              <a:rPr lang="tr-TR" sz="3200" b="1" kern="0" spc="50" dirty="0" smtClean="0">
                <a:ln w="11430"/>
                <a:solidFill>
                  <a:srgbClr val="FF0000"/>
                </a:solidFill>
                <a:effectLst>
                  <a:outerShdw blurRad="76200" dist="50800" dir="5400000" algn="tl" rotWithShape="0">
                    <a:srgbClr val="000000">
                      <a:alpha val="65000"/>
                    </a:srgbClr>
                  </a:outerShdw>
                </a:effectLst>
                <a:latin typeface="Arial"/>
                <a:cs typeface="+mn-cs"/>
              </a:rPr>
              <a:t> </a:t>
            </a:r>
            <a:r>
              <a:rPr lang="tr-TR" sz="3200" b="1" kern="0" spc="50" dirty="0" smtClean="0">
                <a:ln w="11430"/>
                <a:solidFill>
                  <a:srgbClr val="FF0000"/>
                </a:solidFill>
                <a:effectLst>
                  <a:outerShdw blurRad="76200" dist="50800" dir="5400000" algn="tl" rotWithShape="0">
                    <a:srgbClr val="000000">
                      <a:alpha val="65000"/>
                    </a:srgbClr>
                  </a:outerShdw>
                </a:effectLst>
                <a:latin typeface="Arial"/>
              </a:rPr>
              <a:t> </a:t>
            </a:r>
            <a:r>
              <a:rPr lang="tr-TR" sz="3200" b="1" spc="50" dirty="0" smtClean="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SU TAHSİSİ KONUSUNDA YAPILANLAR</a:t>
            </a:r>
            <a:endParaRPr lang="tr-TR" sz="3200" b="1" kern="0" spc="50" dirty="0" smtClean="0">
              <a:ln w="11430"/>
              <a:solidFill>
                <a:srgbClr val="FF0000"/>
              </a:solidFill>
              <a:effectLst>
                <a:outerShdw blurRad="76200" dist="50800" dir="5400000" algn="tl" rotWithShape="0">
                  <a:srgbClr val="000000">
                    <a:alpha val="65000"/>
                  </a:srgbClr>
                </a:outerShdw>
              </a:effectLst>
              <a:latin typeface="Arial"/>
            </a:endParaRPr>
          </a:p>
          <a:p>
            <a:pPr algn="ctr" fontAlgn="auto">
              <a:spcBef>
                <a:spcPts val="0"/>
              </a:spcBef>
              <a:spcAft>
                <a:spcPts val="0"/>
              </a:spcAft>
              <a:defRPr/>
            </a:pPr>
            <a:endParaRPr lang="tr-TR" sz="3000" b="1" kern="0" spc="50" dirty="0">
              <a:ln w="11430"/>
              <a:solidFill>
                <a:srgbClr val="FF0000"/>
              </a:solidFill>
              <a:effectLst>
                <a:outerShdw blurRad="76200" dist="50800" dir="5400000" algn="tl" rotWithShape="0">
                  <a:srgbClr val="000000">
                    <a:alpha val="65000"/>
                  </a:srgbClr>
                </a:outerShdw>
              </a:effectLst>
              <a:latin typeface="Arial"/>
              <a:cs typeface="+mn-cs"/>
            </a:endParaRPr>
          </a:p>
        </p:txBody>
      </p:sp>
      <p:pic>
        <p:nvPicPr>
          <p:cNvPr id="9" name="8 Resim" descr="logoyeniseffaf.png"/>
          <p:cNvPicPr>
            <a:picLocks noChangeAspect="1"/>
          </p:cNvPicPr>
          <p:nvPr/>
        </p:nvPicPr>
        <p:blipFill>
          <a:blip r:embed="rId2" cstate="print"/>
          <a:stretch>
            <a:fillRect/>
          </a:stretch>
        </p:blipFill>
        <p:spPr>
          <a:xfrm>
            <a:off x="8279904" y="0"/>
            <a:ext cx="864096" cy="865573"/>
          </a:xfrm>
          <a:prstGeom prst="rect">
            <a:avLst/>
          </a:prstGeom>
        </p:spPr>
      </p:pic>
      <p:sp>
        <p:nvSpPr>
          <p:cNvPr id="10" name="9 Metin kutusu"/>
          <p:cNvSpPr txBox="1"/>
          <p:nvPr/>
        </p:nvSpPr>
        <p:spPr>
          <a:xfrm>
            <a:off x="323528" y="1196752"/>
            <a:ext cx="8640960" cy="4832092"/>
          </a:xfrm>
          <a:prstGeom prst="rect">
            <a:avLst/>
          </a:prstGeom>
          <a:noFill/>
        </p:spPr>
        <p:txBody>
          <a:bodyPr wrap="square" rtlCol="0">
            <a:spAutoFit/>
          </a:bodyPr>
          <a:lstStyle/>
          <a:p>
            <a:pPr algn="just">
              <a:buFont typeface="Arial" pitchFamily="34" charset="0"/>
              <a:buChar char="•"/>
            </a:pPr>
            <a:r>
              <a:rPr lang="tr-TR" sz="2800" b="1" dirty="0" smtClean="0">
                <a:solidFill>
                  <a:srgbClr val="0000FF"/>
                </a:solidFill>
                <a:latin typeface="Arial" pitchFamily="34" charset="0"/>
                <a:cs typeface="Arial" pitchFamily="34" charset="0"/>
              </a:rPr>
              <a:t> Su Yönetimi Genel Müdürlüğü bünyesinde 	Tahsis Şubesi kurulmuştur. </a:t>
            </a:r>
          </a:p>
          <a:p>
            <a:pPr algn="just">
              <a:buFont typeface="Arial" pitchFamily="34" charset="0"/>
              <a:buChar char="•"/>
            </a:pPr>
            <a:r>
              <a:rPr lang="tr-TR" sz="2800" b="1" dirty="0" smtClean="0">
                <a:solidFill>
                  <a:srgbClr val="0000FF"/>
                </a:solidFill>
                <a:latin typeface="Arial" pitchFamily="34" charset="0"/>
                <a:cs typeface="Arial" pitchFamily="34" charset="0"/>
              </a:rPr>
              <a:t> Su Kanunu Taslağı hazırlanarak </a:t>
            </a:r>
            <a:r>
              <a:rPr lang="tr-TR" sz="2800" b="1" dirty="0" err="1" smtClean="0">
                <a:solidFill>
                  <a:srgbClr val="0000FF"/>
                </a:solidFill>
                <a:latin typeface="Arial" pitchFamily="34" charset="0"/>
                <a:cs typeface="Arial" pitchFamily="34" charset="0"/>
              </a:rPr>
              <a:t>Sektörel</a:t>
            </a:r>
            <a:r>
              <a:rPr lang="tr-TR" sz="2800" b="1" dirty="0" smtClean="0">
                <a:solidFill>
                  <a:srgbClr val="0000FF"/>
                </a:solidFill>
                <a:latin typeface="Arial" pitchFamily="34" charset="0"/>
                <a:cs typeface="Arial" pitchFamily="34" charset="0"/>
              </a:rPr>
              <a:t> Tahsis 	kavramının yasal altyapısı oluşturulmaya 	çalışılmıştır.</a:t>
            </a:r>
          </a:p>
          <a:p>
            <a:pPr algn="just">
              <a:buFont typeface="Arial" pitchFamily="34" charset="0"/>
              <a:buChar char="•"/>
            </a:pPr>
            <a:r>
              <a:rPr lang="tr-TR" sz="2800" b="1" dirty="0" smtClean="0">
                <a:solidFill>
                  <a:srgbClr val="0000FF"/>
                </a:solidFill>
                <a:latin typeface="Arial" pitchFamily="34" charset="0"/>
                <a:cs typeface="Arial" pitchFamily="34" charset="0"/>
              </a:rPr>
              <a:t> Su kullanan başlıca sektör temsilcileri bir 	araya 	getirilerek kendi aralarında tartışmaları ve 	sektör görüşü oluşturmaları sağlanmıştır.</a:t>
            </a:r>
          </a:p>
          <a:p>
            <a:pPr algn="just">
              <a:buFont typeface="Arial" pitchFamily="34" charset="0"/>
              <a:buChar char="•"/>
            </a:pPr>
            <a:r>
              <a:rPr lang="tr-TR" sz="2800" b="1" dirty="0" smtClean="0">
                <a:solidFill>
                  <a:srgbClr val="0000FF"/>
                </a:solidFill>
                <a:latin typeface="Arial" pitchFamily="34" charset="0"/>
                <a:cs typeface="Arial" pitchFamily="34" charset="0"/>
              </a:rPr>
              <a:t>  Küçük Menderes Havzası </a:t>
            </a:r>
            <a:r>
              <a:rPr lang="tr-TR" sz="2800" b="1" dirty="0" err="1" smtClean="0">
                <a:solidFill>
                  <a:srgbClr val="0000FF"/>
                </a:solidFill>
                <a:latin typeface="Arial" pitchFamily="34" charset="0"/>
                <a:cs typeface="Arial" pitchFamily="34" charset="0"/>
              </a:rPr>
              <a:t>Sektörel</a:t>
            </a:r>
            <a:r>
              <a:rPr lang="tr-TR" sz="2800" b="1" dirty="0" smtClean="0">
                <a:solidFill>
                  <a:srgbClr val="0000FF"/>
                </a:solidFill>
                <a:latin typeface="Arial" pitchFamily="34" charset="0"/>
                <a:cs typeface="Arial" pitchFamily="34" charset="0"/>
              </a:rPr>
              <a:t> Su Tahsisi 	Planı Hazırlanması Projesi hazırlanıp ihale 	süreci başlatılmıştır.</a:t>
            </a:r>
            <a:endParaRPr lang="tr-TR" dirty="0" smtClean="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2753493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Slayt Numarası Yer Tutucusu"/>
          <p:cNvSpPr>
            <a:spLocks noGrp="1"/>
          </p:cNvSpPr>
          <p:nvPr>
            <p:ph type="sldNum" sz="quarter" idx="12"/>
          </p:nvPr>
        </p:nvSpPr>
        <p:spPr>
          <a:xfrm>
            <a:off x="6804025" y="6308725"/>
            <a:ext cx="2133600" cy="365125"/>
          </a:xfrm>
        </p:spPr>
        <p:txBody>
          <a:bodyPr wrap="square" numCol="1" anchorCtr="0" compatLnSpc="1">
            <a:prstTxWarp prst="textNoShape">
              <a:avLst/>
            </a:prstTxWarp>
          </a:bodyPr>
          <a:lstStyle/>
          <a:p>
            <a:pPr fontAlgn="base">
              <a:spcBef>
                <a:spcPct val="0"/>
              </a:spcBef>
              <a:spcAft>
                <a:spcPct val="0"/>
              </a:spcAft>
              <a:defRPr/>
            </a:pPr>
            <a:fld id="{721563FF-C670-4461-AD29-65DD31A2CD8A}" type="slidenum">
              <a:rPr lang="tr-TR" smtClean="0">
                <a:solidFill>
                  <a:srgbClr val="898989"/>
                </a:solidFill>
                <a:cs typeface="Arial" charset="0"/>
              </a:rPr>
              <a:pPr fontAlgn="base">
                <a:spcBef>
                  <a:spcPct val="0"/>
                </a:spcBef>
                <a:spcAft>
                  <a:spcPct val="0"/>
                </a:spcAft>
                <a:defRPr/>
              </a:pPr>
              <a:t>12</a:t>
            </a:fld>
            <a:r>
              <a:rPr lang="tr-TR" dirty="0" smtClean="0">
                <a:solidFill>
                  <a:srgbClr val="898989"/>
                </a:solidFill>
                <a:cs typeface="Arial" charset="0"/>
              </a:rPr>
              <a:t>/65</a:t>
            </a:r>
          </a:p>
        </p:txBody>
      </p:sp>
      <p:sp>
        <p:nvSpPr>
          <p:cNvPr id="7" name="9 Dikdörtgen"/>
          <p:cNvSpPr/>
          <p:nvPr/>
        </p:nvSpPr>
        <p:spPr>
          <a:xfrm>
            <a:off x="683568" y="1"/>
            <a:ext cx="7992888" cy="1077218"/>
          </a:xfrm>
          <a:prstGeom prst="rect">
            <a:avLst/>
          </a:prstGeom>
        </p:spPr>
        <p:txBody>
          <a:bodyPr wrap="square">
            <a:spAutoFit/>
            <a:scene3d>
              <a:camera prst="orthographicFront"/>
              <a:lightRig rig="soft" dir="tl">
                <a:rot lat="0" lon="0" rev="0"/>
              </a:lightRig>
            </a:scene3d>
            <a:sp3d extrusionH="57150" contourW="25400" prstMaterial="matte">
              <a:bevelT w="25400" h="55880" prst="coolSlant"/>
              <a:contourClr>
                <a:schemeClr val="accent2">
                  <a:tint val="20000"/>
                </a:schemeClr>
              </a:contourClr>
            </a:sp3d>
          </a:bodyPr>
          <a:lstStyle/>
          <a:p>
            <a:pPr algn="ctr" fontAlgn="auto">
              <a:spcBef>
                <a:spcPts val="0"/>
              </a:spcBef>
              <a:spcAft>
                <a:spcPts val="0"/>
              </a:spcAft>
              <a:defRPr/>
            </a:pPr>
            <a:r>
              <a:rPr lang="tr-TR" sz="3200" b="1" kern="0" spc="50" dirty="0" smtClean="0">
                <a:ln w="11430"/>
                <a:solidFill>
                  <a:srgbClr val="C00000"/>
                </a:solidFill>
                <a:effectLst>
                  <a:outerShdw blurRad="76200" dist="50800" dir="5400000" algn="tl" rotWithShape="0">
                    <a:srgbClr val="000000">
                      <a:alpha val="65000"/>
                    </a:srgbClr>
                  </a:outerShdw>
                </a:effectLst>
                <a:latin typeface="Arial"/>
                <a:cs typeface="+mn-cs"/>
              </a:rPr>
              <a:t> </a:t>
            </a:r>
            <a:r>
              <a:rPr lang="tr-TR" sz="3200" b="1" kern="0" spc="50" dirty="0" smtClean="0">
                <a:ln w="11430"/>
                <a:solidFill>
                  <a:srgbClr val="C00000"/>
                </a:solidFill>
                <a:effectLst>
                  <a:outerShdw blurRad="76200" dist="50800" dir="5400000" algn="tl" rotWithShape="0">
                    <a:srgbClr val="000000">
                      <a:alpha val="65000"/>
                    </a:srgbClr>
                  </a:outerShdw>
                </a:effectLst>
                <a:latin typeface="Arial"/>
              </a:rPr>
              <a:t> HAVZA BAZLI </a:t>
            </a:r>
            <a:r>
              <a:rPr lang="tr-TR" sz="3200" b="1" spc="50" dirty="0" smtClean="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SU TAHSİSİNE GEÇİŞ ÇALIŞTAYI</a:t>
            </a:r>
            <a:endParaRPr lang="tr-TR" sz="3000" b="1" kern="0" spc="50" dirty="0">
              <a:ln w="11430"/>
              <a:solidFill>
                <a:srgbClr val="C00000"/>
              </a:solidFill>
              <a:effectLst>
                <a:outerShdw blurRad="76200" dist="50800" dir="5400000" algn="tl" rotWithShape="0">
                  <a:srgbClr val="000000">
                    <a:alpha val="65000"/>
                  </a:srgbClr>
                </a:outerShdw>
              </a:effectLst>
              <a:latin typeface="Arial"/>
              <a:cs typeface="+mn-cs"/>
            </a:endParaRPr>
          </a:p>
        </p:txBody>
      </p:sp>
      <p:pic>
        <p:nvPicPr>
          <p:cNvPr id="9" name="8 Resim" descr="logoyeniseffaf.png"/>
          <p:cNvPicPr>
            <a:picLocks noChangeAspect="1"/>
          </p:cNvPicPr>
          <p:nvPr/>
        </p:nvPicPr>
        <p:blipFill>
          <a:blip r:embed="rId2" cstate="print"/>
          <a:stretch>
            <a:fillRect/>
          </a:stretch>
        </p:blipFill>
        <p:spPr>
          <a:xfrm>
            <a:off x="8279904" y="0"/>
            <a:ext cx="864096" cy="865573"/>
          </a:xfrm>
          <a:prstGeom prst="rect">
            <a:avLst/>
          </a:prstGeom>
        </p:spPr>
      </p:pic>
      <p:sp>
        <p:nvSpPr>
          <p:cNvPr id="10" name="9 Metin kutusu"/>
          <p:cNvSpPr txBox="1"/>
          <p:nvPr/>
        </p:nvSpPr>
        <p:spPr>
          <a:xfrm>
            <a:off x="323528" y="1052736"/>
            <a:ext cx="8640960" cy="5848335"/>
          </a:xfrm>
          <a:prstGeom prst="rect">
            <a:avLst/>
          </a:prstGeom>
          <a:noFill/>
        </p:spPr>
        <p:txBody>
          <a:bodyPr wrap="square" rtlCol="0">
            <a:spAutoFit/>
          </a:bodyPr>
          <a:lstStyle/>
          <a:p>
            <a:pPr>
              <a:buFont typeface="Wingdings" pitchFamily="2" charset="2"/>
              <a:buChar char="ü"/>
            </a:pPr>
            <a:r>
              <a:rPr lang="tr-TR" sz="3600" b="1" dirty="0" smtClean="0">
                <a:solidFill>
                  <a:srgbClr val="0000FF"/>
                </a:solidFill>
                <a:latin typeface="+mj-lt"/>
              </a:rPr>
              <a:t>İçme kullanma suyu sektörü</a:t>
            </a:r>
          </a:p>
          <a:p>
            <a:pPr>
              <a:buFont typeface="Wingdings" pitchFamily="2" charset="2"/>
              <a:buChar char="ü"/>
            </a:pPr>
            <a:r>
              <a:rPr lang="tr-TR" sz="3600" b="1" dirty="0" smtClean="0">
                <a:solidFill>
                  <a:srgbClr val="0000FF"/>
                </a:solidFill>
                <a:latin typeface="+mj-lt"/>
              </a:rPr>
              <a:t>Ekolojik akış suyu sektörü</a:t>
            </a:r>
          </a:p>
          <a:p>
            <a:pPr>
              <a:buFont typeface="Wingdings" pitchFamily="2" charset="2"/>
              <a:buChar char="ü"/>
            </a:pPr>
            <a:r>
              <a:rPr lang="tr-TR" sz="3600" b="1" dirty="0" smtClean="0">
                <a:solidFill>
                  <a:srgbClr val="0000FF"/>
                </a:solidFill>
                <a:latin typeface="+mj-lt"/>
              </a:rPr>
              <a:t>Sulama suyu sektörü ve</a:t>
            </a:r>
          </a:p>
          <a:p>
            <a:pPr>
              <a:buFont typeface="Wingdings" pitchFamily="2" charset="2"/>
              <a:buChar char="ü"/>
            </a:pPr>
            <a:r>
              <a:rPr lang="tr-TR" sz="3600" b="1" dirty="0" smtClean="0">
                <a:solidFill>
                  <a:srgbClr val="0000FF"/>
                </a:solidFill>
                <a:latin typeface="+mj-lt"/>
              </a:rPr>
              <a:t>Enerji suyu sektörünü temsilen,</a:t>
            </a:r>
          </a:p>
          <a:p>
            <a:pPr>
              <a:buFont typeface="Wingdings" pitchFamily="2" charset="2"/>
              <a:buChar char="ü"/>
            </a:pPr>
            <a:endParaRPr lang="tr-TR" sz="3600" b="1" dirty="0" smtClean="0">
              <a:solidFill>
                <a:srgbClr val="0000FF"/>
              </a:solidFill>
              <a:latin typeface="+mj-lt"/>
            </a:endParaRPr>
          </a:p>
          <a:p>
            <a:r>
              <a:rPr lang="tr-TR" sz="3600" b="1" dirty="0" smtClean="0">
                <a:solidFill>
                  <a:srgbClr val="0000FF"/>
                </a:solidFill>
                <a:latin typeface="+mj-lt"/>
              </a:rPr>
              <a:t>35 ayrı kurum ve kuruluştan 127 temsilcinin katılımıyla “Havza Bazlı Su Tahsisine Geçiş </a:t>
            </a:r>
            <a:r>
              <a:rPr lang="tr-TR" sz="3600" b="1" dirty="0" err="1" smtClean="0">
                <a:solidFill>
                  <a:srgbClr val="0000FF"/>
                </a:solidFill>
                <a:latin typeface="+mj-lt"/>
              </a:rPr>
              <a:t>Çalıştayı</a:t>
            </a:r>
            <a:r>
              <a:rPr lang="tr-TR" sz="3600" b="1" dirty="0" smtClean="0">
                <a:solidFill>
                  <a:srgbClr val="0000FF"/>
                </a:solidFill>
                <a:latin typeface="+mj-lt"/>
              </a:rPr>
              <a:t>” yapılmıştır. </a:t>
            </a:r>
          </a:p>
          <a:p>
            <a:endParaRPr lang="tr-TR" sz="3600" b="1" dirty="0" smtClean="0">
              <a:solidFill>
                <a:srgbClr val="0000FF"/>
              </a:solidFill>
              <a:latin typeface="+mj-lt"/>
            </a:endParaRPr>
          </a:p>
          <a:p>
            <a:r>
              <a:rPr lang="tr-TR" sz="3600" b="1" dirty="0" smtClean="0">
                <a:solidFill>
                  <a:srgbClr val="0000FF"/>
                </a:solidFill>
                <a:latin typeface="+mj-lt"/>
              </a:rPr>
              <a:t>Bunlardan 12 tanesi STK temsilcisidir.</a:t>
            </a:r>
          </a:p>
        </p:txBody>
      </p:sp>
    </p:spTree>
    <p:extLst>
      <p:ext uri="{BB962C8B-B14F-4D97-AF65-F5344CB8AC3E}">
        <p14:creationId xmlns:p14="http://schemas.microsoft.com/office/powerpoint/2010/main" val="2753493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7 Dikdörtgen"/>
          <p:cNvSpPr>
            <a:spLocks noChangeArrowheads="1"/>
          </p:cNvSpPr>
          <p:nvPr/>
        </p:nvSpPr>
        <p:spPr bwMode="auto">
          <a:xfrm>
            <a:off x="683568" y="1412776"/>
            <a:ext cx="4500562" cy="1446550"/>
          </a:xfrm>
          <a:prstGeom prst="rect">
            <a:avLst/>
          </a:prstGeom>
          <a:noFill/>
          <a:ln w="9525">
            <a:noFill/>
            <a:miter lim="800000"/>
            <a:headEnd/>
            <a:tailEnd/>
          </a:ln>
        </p:spPr>
        <p:txBody>
          <a:bodyPr>
            <a:spAutoFit/>
          </a:bodyPr>
          <a:lstStyle/>
          <a:p>
            <a:pPr algn="ctr"/>
            <a:r>
              <a:rPr lang="tr-TR" sz="4400" b="1" dirty="0">
                <a:solidFill>
                  <a:srgbClr val="FF0000"/>
                </a:solidFill>
                <a:latin typeface="Arial" pitchFamily="34" charset="0"/>
                <a:cs typeface="Arial" pitchFamily="34" charset="0"/>
              </a:rPr>
              <a:t>MEVZUAT ÇALIŞMALARI</a:t>
            </a:r>
          </a:p>
        </p:txBody>
      </p:sp>
      <p:sp>
        <p:nvSpPr>
          <p:cNvPr id="24582" name="AutoShape 2" descr="data:image/jpeg;base64,/9j/4AAQSkZJRgABAQAAAQABAAD/2wCEAAkGBhQPEBAQEA8PEA8ODxAQDxAPDw8PDw8QFBAVFBQQFRQXHCYeFxkjGRUUHy8gIycpLCwsFR4xNTAqNSYrLCoBCQoKDgwOGA8PGC8cHBwvKSwpLykpLCwsKSksKSkpLCkpKSkpKSksLCwsKSkpKSksKSkpKSksLCkpKSwsKSwpKf/AABEIAMIBAwMBIgACEQEDEQH/xAAcAAABBQEBAQAAAAAAAAAAAAAAAQMEBQYCBwj/xABBEAACAgEBBQUECAQFAgcAAAABAgADEQQFEiExUQZBYXGREzKBsQcUIkJSocHRI2JygiQzorLhksIVNENjc7Px/8QAGQEBAAMBAQAAAAAAAAAAAAAAAAECAwQF/8QAJhEBAQEAAgMAAQMEAwAAAAAAAAECAxESITEEEyJBFFGB8DJxsf/aAAwDAQACEQMRAD8A9whCEAhCEAhCEAhCEAhCcs4HMgeZxA6hAQgEIQgEIQgEIQgEIQgEIQgEJTaXtdprdT9US0NdgkYBKMVGWVW5Egfr0MuZEsvxEsvwQhCSkQhCAQhCAQhCAQhCAQhCAQhCAQhCAQhCBV7a2n7LCL77jOfwr185UI2eJOSeZPExjb9/+KfPcEA8t0H9TI6aqc+7bXp8GZnP/a3o2iaiO9O9fDw6GaGqwMAwOQwBB6gzCXazxmk7Kanf0/8ARY6jy4N+svx3+GP5OJ/yi5hCE1cQkDaW1lpwMbztyXOOHU+EnzzzbO0s6u7J919weAUY/c/GV1eo24cTWvbUV7bbmQpHQZH55ltp9QLFDLyP5HpMIm0hjnL3slrN82r3DcYeZyD8hKY1e+q35+LMz3n00cIQmriE8j7cfSM9pt02mD11VlluYgixt1t1gR91c8Md+ePPE9cnlf0uamuspp6a0W3Ust2pZEUPaFJWpWI4tk7x/tEw5+/H70w5+/H70wuzb7aDRr1VgqXgK55GxVDms+anHxM+htn61b6q7qzlLUV1PgwyJndF2GqbZlWhvBHBbHZCA63k7xZTx5EkeQl9snZSaSmuioEV1Lhd4ljzJJJPeSSfjI4eO4/3+UcPHcf5/wDUyEJT7Y2+KT7NAGtIyc+6gPLPU+E3t6dWc3V6i4hM3RtSw8TYfLC49MS40Gu9pwPBh6EdRKzcrXfBrE7qZCEJdgIQhAIQhAIQhAIQhAIQhAIQhAx3bXSFHW8D7LgIx6OOWfMfKZltdj0mw7a9o0oqNO4t1tq8K29xV7nfHHnyA48O6eUG+4cCobxBImWs+3Tx88k6q9v2iAOc9H7H6NqtJXvgh7SbWB5je5D/AKQJ41XXazBiQm6QRjicg5HPhPTuynbU3MtGp3Ra3BLAAq2H8LDuby4Hw75zOlOXmmvUbGEITRiJ5j9IegbT3/WB/lagjJ/DaFwVPmBn1no2v1q0VPbYcJWpY9fIeJPD4zyLbWtbX2F7jkcdxM/ZrXoP1PfKbsWzrxvaEm1/ET03sJs816f2re9qN1gM5xWB9n4nJPxE8uOyaqgXYcF7s9/ScbC7eazSl206C3ShvtVMpZQeqkcV+HhmY/qZzfaOb8qesveTPNe2P0h2jUpptnfbsV8MVQWe1fiPZgd6jjnHMjw4122/pe+s6b2Wnqsp1FmUsyQ26ORFZHEk8uQI85pPo67D/U0+s6hc6u5eR/8AQQ/cH8x7+nLrld3kvjj/ADXLd3kvji+v5qJoPpcr9lYNTS9OqqU/wsNuWOOG6CeKHPMNy6mUvYfYdm1NY20dVk1V27y54C25cFVA/AmB6AdZvu0nYvTbQGbq920DC3V4W0eGeTDwOZbbP0CaepKalCV1KFRR3AfM9+Zb9PVs8r3It+nq2eV7kSIQhN24Jnlg2kbbHsJ42OW9TwHpw+E9TM8a2lSdJqLaGHusSh/FWeKN6fIzPcdP49ktanS6vxlvsnUZuTxyD5bp/aYvR63xmx7J6YuTcfcUFU/mY8yPAfrM8z26+TcmL21EIQnQ8sQhCAQhCAQhCAQhG77gilmOAOZgOQlJZtp29wBV7iRlj+giLtmxfeCuPLdPwPKU846P6ffXa8jOs1S1VvY/u1ozt5AZxOdJrVtXeU+BB5qehEz30g63c0m4DxusVP7V+2f9o9Zdz319YHV6xr7Hts4vYxY+HRR4AYHwjeYxvzg3ccSjBJLRmxs8uBB4ecYa/PCcPeMfpA9c7Hbf+uaYFj/FqPs7epIHB/iPzBl7vTyLsFtn2OtFZP2NUpQ9N8ZZD6gj+6eonUS8b5vcZL6T9r7qU6cH/MJts/pXgo/6sn+2YXTX98mfSFrjZrbSThK0rrVm4LwXJwf6maUCWjcLe2qG793fy7ce4ATn3ud32prkzLfbnbOua51orPPme4DvJ+H5ectNGy1IK091Rz72Pex8Yx2V2ANQtmpsZl33KoFxkqOfE+PD4TT1bDpXjubx6uxb8uX5SvFx2zyv8s+HPf779rV9n9n6XV16bW2aek6mrINxUB/aJld5j948jxzjIMvbttUpztTPRTvn/TmYNVCjdAAUclAAHpFnTJ03kkay/tdWPcR388IP3/KTtm7brv4Kd1+9G974dZhcw8RwI5EcCDJS9JzFzMhs3tQyYW7Lr+Me+PP8Xzl/dtmpKLNQXBqqRrHYdwVSSPA8OUHTN/SF23+pKKKCPrVq5zwIpr5b+O9jxwD0z5+PXLY7m02ubWOWdmLFz455w2ntltVqLb7D9u5yxH4R91B4AYHwnVb8R16eMhrmdH6rb+XtMDqFGZ7F2B7TfW6PZuFW/ThVYKAqunJbAo5csEDv8555s3spdaAWK1A9zZLeg5es0PZzYF2i1dVwdHqOa7gCUIrYYzg8Dg7p590r5SNNcetTvp6ZCIDniIsu5RCEIBCEIBCEQwFmf7R6nLpX3Ab58SSQPkfWXxMzHaMYvU9zVjHmCc/MSm/jf8efvjmpuEWx5ES2c3X8JzvTO6HX+xvXj9mwhHHmcA/Akepld9JGoy2nTotr+pUfoZD1OoJZccy6geeQJx9IFub6/Cn52NNsfHnfl9d9stZbiRlZ3OK0dzy+yrN8po9hWVON01p7VO8qCWH4hmXOZfpxzLG1bB1Ln3Ag6uyr+QyZ1rNjLpkL33jJHBEUkn4nkPHHrJvabtM1DLVSN6xuBxxIJ5Afl6yt0nZi29hZrHKrnPsgcufAn7v5nymOt23xxO6x1ru+OJ3Vbo9dYhXUpp2emhwd4hhhgcht5eWPiB3zVt29qsqazfffA/ynJznr0I8pY1lUUIgCoowqgYAHTEo9d2WotcPumv7WXVOC2Dpj7vmJH6e8z9t7TOPkxP23tXbK2c+0LDfqMjTg8ByNpH3R0Uf8DvMt7+xmlbkjp/RYfk2ZZowACqAqqAFAGAAOQAi70vnhzJ1fa+eHMnVnbrRadaa0qTO7Wu6M8z3knxJyY9vx7R6Te4t6S4p0qge6PQS13J6jvx+NbP7KHei5lxqtlqwyo3T4cviJTtWVJB5iWzqVnycVx9KIoiYiyzIs41OmFtb1Pk12ruuoYrvDII5eIHpO4uYHn+2exFtOXoJuq5lcfxkHkPfHlx8JO7D6DI9u4yd4rWD93HBm885HwM2YMqq7v4j/ANbfOU38dHB717aTSGWKmUuju4CWNd0wej9XWyNTxNZPDGV/US1Bmc2Y+bV8m+Uv1ab49x5v5GZN+jsJyDOsy7nEIQgJEJiEzgmSkpaVu2dB7ZMDg6nKE9e9T4H9pOYyu23tMaal7TxKjCA/ec8FHr+QMrfi2bZe4yr3FSVYFWU4IPAgyLqNaMc5m7ltd2s9q++53mOfePiOU5fRWPwa1yPgPlMOnb+t6XOyNdW2qUPYBufaUHOGs+6ueQ68egnHbS3NyH/2yP8AUf3lUuzggwBC4teFTO9ZWp3MnjYneufxD8x5TTP9nJzd69qx9Q1bB0OGU5B/SacbcU0Nd3ooLrz3WKgjPhxB8pktYCuQ6sp/mBEgjafsLlYjfptqqW5M+8oLLkeIxLe3PnvqxZ9nE9ve+qs47pPswe9z974Z9T4TViwmJoNnVBFakL7NxvKV5EGTF08rx48J0cePCdI4UzoUyUKp2EmjRGSmOLVxHnHwJxYcFfOV18acU73IstPLCsytpaS67JzvVSiZUbTr4g/AyxNkoe1W1fq9PtAAx3lUAnAJJ/8A2Tn6y5ZPClxOLbFQZZlUfzECYu7tRdZ98ID3IMfnzkdbyTkkk9ScmdLy2uv27WvLef8ApGB6nEyW2fpLet2rq04BX71jZ7uYAj6tmVm2Oz41A3l+zYBwPcR0MBnQdp9Vq7EV7iqtai7tYCLgscjryUy22BtcWNaueKW2Y8ULnd/b0lJ2c2Y628QB7BzvHORvbuAB6kzQf+EDAFf2N3iu7wweviZNx5RbHJ4XtrNFqOAlpVfMXpnvThhX8TkH8pOS65uDEKO8LnJ+My/R127P6nMje7HGMuebcB5dZdV2TM7B1vtFwffTAbx6NL+kzSTx9OTW/O9pyvHAZHQx1TJUOZhEzEhDkmNsYpMbZpCwZpjO3uryaahy+1a3+1f+6a53nn/bC7e1ZH4K61+bf90rr4tn6q6xHhGUjuZm0NXSq1TFSHU4ZCGU+IlnfylXq+IMFXwvW6tbAODrnHQ94+ByJh+2FIFmQAPsryGPH55l1sDX4FtR7j7RfI8GHrg/GQ9v7Pa9shgOGDkGaxhVzsXaa1EISBVZgjuCMRz8jNPieZrp2VQpbewAPSaLZXaxa6ty4MzoQqEcd5e7J7sSRqokyG1u2diWGqutFwAd5iWPEE8vhKDWbavu9+18dAd0eggehavbNNPv3IPAHePoJS6ntvSWVVDkFgDYQFCjPPHSYciTdmbIN/2jkVg8+9j0H7yL8Tm3v09T09+QOMmJbMPotoPpgE3S9S8Fx7yDoM8xLSvtPXjiWHgUfPynPY9PPJLGmN08/wC322RZYlCnIrO/Z/URhV+AJPxEt7tvNZwqVgD99hj0H7zO7W2BnNted/3rF/F1YeMvie/bHn33nqKSt5KrsjFdUfSqbOBKquk2q8AEnuEgJXFI+0F+P7SZOyrLRJzOMbxLHHUnJlpQsrdN/wAS0oHKbxRLRI5uzhDO8yUJeyNR7O9OjncP93L88Ta1TzxmxxHMHI8xxnoNDZAPUA+sz5Pq+UpI8sZQx1TM1zkSEIDDNGXadsYxY0gN2WTz/tI3+Lt/s/8ArWbi6yYTtEf8U56qh/04/SV18Wz9RVM7jSGd5mbRzbKrUd8s7DKzVDiYFVTd7O9G7mJQ+TcPniW1r5lDtHqOYOfiJb02b4B6jPrNMstGrVkLUrwJ6cZaPXImoo4HyMsqjbc/8z51qfnIZWTtqrm6o9awPzjZpgMabSG11Qd54noO8zZaXThVCqMKowBKnYmlxlu9jgeQ/wCflL6sSlbYnUAoBijRjoI6sclWhtaAIPXHcxDCWY1uz92w4H2W4gdD3icrp5da2rPrI3sppHNudVESmV1dm87N3EnHkOAlnrbdxHPeFOPPGBKnRLgCaZZ1c6QS0qlZo5ZVmaxVKUzvMaUzvMlAc8Ju9nv/AA6//jT/AGiYFzwm70HCusdEQf6RKbWwsUaPqZGrj6zJoezCciECO8i2yU4kexZArtSZiu0X+eD1QfkT+83OormS7T7PYgWKM7md4D8J5n4YldfEz6pVMczI1dkc3pm1K5kHUCS2aQ9Q0IUm0BwMtdk0H2aZ/CPlE0ex21DZIxUDxP4v5RNImzsDlNIz0q/YSNfRzl8dFGrNnZllWQ1rf5Z6FY8lWZa3dmlyMsxUHIXgO/rOrNKFHKB3oK8ADoJOSRtOMSSszdRwRwGNAzsGEu4hM5zAmQGNUOEDVwnV44STpqt5F/pEvljyMt2hUhPAso/X9JD0o5TW7R2R7VCp7+R6HuMzX1VqW3XGD3HuYdQZrlhU/SiWFZlfpzJ1bTVRJUzvMZVou/JHbccDqQPWb7S8hMbsbZ5usVsfw0IJPUjkB1m309eJntfKVXH1jSLH1EzXdQixYEZhGnWSSJwVkCFZVIl2mzLRkjbVQMdtDskrkshNbHngZUny/aVb9lrhyatviy/pPQGpjZokdRbusEvZa482rUeBZj8hJNHZFBxcmw9DwX0/ebE6ecmiR1EWqNdAAMAAAcvCIdJLlqI01EshUNpoy9EuHpkaymBT20yq2guB5kfOaG6mUG2VwF8WHyMipn0zVH1kasx9TKNzoM6BjYM6zCXeYmZzmGYCWHhLHZa5rXyPzMq7Gl1sOvNSnz+Zk5Z7+Ja6fM5t2UrjDKGHQiWVVMkLTNGTK2dkF5ozJ4e8Pz4/nOB2UsHKxCPFWE2S0xwUyfKq+LH19lbO+xR5KTLLSdlkU5fNh6HgvoJolpjq0yfKnSLRpgoAAAA5ADgJNrSdLXHVSVSFEdUTkCdgQksIuIkDgiIRHMRCJAaKzkrHSImIDBSclJIKzkrAjmucGuSis4KQIjVxtq5NKThq4EB6ow9MsmrjTVQKm3TzP7f2cWTKjJQhsdccx6TYvTI1ukzCY86qeSFaXe0+y+SXqwpPEqfdJ6jpKS7S2Ve/Wy+OMr6jhM7G0spwGdZkZbhOvbCEn8xC04qVn4IrMf5VJlppOzVj4L/w16c3P6CC2RXafTtc4ROZ5nuUdTNlotEEUKBwUARzQbJSpd1Fx1PMk9SZYJTLydMdXs3XVHlrjq1x1UllTK1xwVx0JOgkBtUjgSdBZ0FgIFnQWdARQIABFAiwxCBiEWEIc4hiLCEuSImJ3iJIHBETEcxExCTeIhWOYiEQGis5KR4iIVgRyk4ZJJKxCsCIa5yapL3IhSBAaiNtpfCWJrieygU77JRudaHzUGCbHrHKtB/YsuPZQ9lCe0BNKByAEdWiSxXOhXCEdao6tcdCToLA4CToLOws6CyRwFnW7OsRcQECxcTrEMQgmIsWEAhDEWQgQhCAhiQhAIQhJSSLCEBIkIQkhiQhICRDEhAIhiQgEDEhAWEIQFiiEIAJ0IQgdCLCEkLFESEIdCAhCECAhCQFhCEAhCED/9k="/>
          <p:cNvSpPr>
            <a:spLocks noChangeAspect="1" noChangeArrowheads="1"/>
          </p:cNvSpPr>
          <p:nvPr/>
        </p:nvSpPr>
        <p:spPr bwMode="auto">
          <a:xfrm>
            <a:off x="63500" y="-896938"/>
            <a:ext cx="2466975" cy="1847851"/>
          </a:xfrm>
          <a:prstGeom prst="rect">
            <a:avLst/>
          </a:prstGeom>
          <a:noFill/>
          <a:ln w="9525">
            <a:noFill/>
            <a:miter lim="800000"/>
            <a:headEnd/>
            <a:tailEnd/>
          </a:ln>
        </p:spPr>
        <p:txBody>
          <a:bodyPr/>
          <a:lstStyle/>
          <a:p>
            <a:endParaRPr lang="tr-TR">
              <a:latin typeface="Constantia" pitchFamily="18" charset="0"/>
            </a:endParaRPr>
          </a:p>
        </p:txBody>
      </p:sp>
      <p:pic>
        <p:nvPicPr>
          <p:cNvPr id="24583" name="Picture 4" descr="http://www.manadolu.k12.tr/resimler/AA6_2.jpg"/>
          <p:cNvPicPr>
            <a:picLocks noChangeAspect="1" noChangeArrowheads="1"/>
          </p:cNvPicPr>
          <p:nvPr/>
        </p:nvPicPr>
        <p:blipFill>
          <a:blip r:embed="rId2" cstate="print"/>
          <a:srcRect/>
          <a:stretch>
            <a:fillRect/>
          </a:stretch>
        </p:blipFill>
        <p:spPr bwMode="auto">
          <a:xfrm>
            <a:off x="3929063" y="3571875"/>
            <a:ext cx="4762500" cy="3000375"/>
          </a:xfrm>
          <a:prstGeom prst="rect">
            <a:avLst/>
          </a:prstGeom>
          <a:noFill/>
          <a:ln w="9525">
            <a:noFill/>
            <a:miter lim="800000"/>
            <a:headEnd/>
            <a:tailEnd/>
          </a:ln>
        </p:spPr>
      </p:pic>
      <p:pic>
        <p:nvPicPr>
          <p:cNvPr id="5" name="4 Resim" descr="logoyeniseffaf.png"/>
          <p:cNvPicPr>
            <a:picLocks noChangeAspect="1"/>
          </p:cNvPicPr>
          <p:nvPr/>
        </p:nvPicPr>
        <p:blipFill>
          <a:blip r:embed="rId3" cstate="print"/>
          <a:stretch>
            <a:fillRect/>
          </a:stretch>
        </p:blipFill>
        <p:spPr>
          <a:xfrm>
            <a:off x="8172400" y="43147"/>
            <a:ext cx="864096" cy="865573"/>
          </a:xfrm>
          <a:prstGeom prst="rect">
            <a:avLst/>
          </a:prstGeom>
        </p:spPr>
      </p:pic>
    </p:spTree>
    <p:extLst>
      <p:ext uri="{BB962C8B-B14F-4D97-AF65-F5344CB8AC3E}">
        <p14:creationId xmlns:p14="http://schemas.microsoft.com/office/powerpoint/2010/main" val="157665246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3"/>
          <p:cNvGraphicFramePr>
            <a:graphicFrameLocks/>
          </p:cNvGraphicFramePr>
          <p:nvPr>
            <p:extLst>
              <p:ext uri="{D42A27DB-BD31-4B8C-83A1-F6EECF244321}">
                <p14:modId xmlns:p14="http://schemas.microsoft.com/office/powerpoint/2010/main" val="4056743489"/>
              </p:ext>
            </p:extLst>
          </p:nvPr>
        </p:nvGraphicFramePr>
        <p:xfrm>
          <a:off x="215008" y="1168743"/>
          <a:ext cx="8749480" cy="4994289"/>
        </p:xfrm>
        <a:graphic>
          <a:graphicData uri="http://schemas.openxmlformats.org/drawingml/2006/table">
            <a:tbl>
              <a:tblPr/>
              <a:tblGrid>
                <a:gridCol w="5467879"/>
                <a:gridCol w="3281601"/>
              </a:tblGrid>
              <a:tr h="530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Arial" pitchFamily="34" charset="0"/>
                          <a:cs typeface="Arial" pitchFamily="34" charset="0"/>
                        </a:rPr>
                        <a:t>MEVZUATIN ADI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Arial" pitchFamily="34" charset="0"/>
                          <a:cs typeface="Arial" pitchFamily="34" charset="0"/>
                        </a:rPr>
                        <a:t>AÇIKLAMA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47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2000" b="1" kern="1200" dirty="0" smtClean="0">
                          <a:solidFill>
                            <a:srgbClr val="0000FF"/>
                          </a:solidFill>
                          <a:latin typeface="Arial" pitchFamily="34" charset="0"/>
                          <a:ea typeface="+mn-ea"/>
                          <a:cs typeface="Arial" pitchFamily="34" charset="0"/>
                        </a:rPr>
                        <a:t>Su Kanunu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2000" b="1" kern="1200" dirty="0" smtClean="0">
                          <a:solidFill>
                            <a:srgbClr val="0000FF"/>
                          </a:solidFill>
                          <a:latin typeface="Arial" pitchFamily="34" charset="0"/>
                          <a:ea typeface="+mn-ea"/>
                          <a:cs typeface="Arial" pitchFamily="34" charset="0"/>
                        </a:rPr>
                        <a:t>Kurum görüşleri değerlendiriliyor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470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kern="1200" dirty="0" smtClean="0">
                          <a:solidFill>
                            <a:srgbClr val="0000FF"/>
                          </a:solidFill>
                          <a:latin typeface="Arial" pitchFamily="34" charset="0"/>
                          <a:ea typeface="+mn-ea"/>
                          <a:cs typeface="Arial" pitchFamily="34" charset="0"/>
                        </a:rPr>
                        <a:t>Su Havzalarının Korunması ve Yönetim</a:t>
                      </a:r>
                      <a:r>
                        <a:rPr lang="tr-TR" sz="2000" b="1" kern="1200" baseline="0" dirty="0" smtClean="0">
                          <a:solidFill>
                            <a:srgbClr val="0000FF"/>
                          </a:solidFill>
                          <a:latin typeface="Arial" pitchFamily="34" charset="0"/>
                          <a:ea typeface="+mn-ea"/>
                          <a:cs typeface="Arial" pitchFamily="34" charset="0"/>
                        </a:rPr>
                        <a:t> Planlarının Hazırlanması Hakkında Yönetmelik</a:t>
                      </a:r>
                      <a:endParaRPr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Resmi Gazete, Tarih:</a:t>
                      </a:r>
                      <a:r>
                        <a:rPr lang="tr-TR" sz="2000" b="1" baseline="0" dirty="0" smtClean="0">
                          <a:solidFill>
                            <a:srgbClr val="0000FF"/>
                          </a:solidFill>
                          <a:latin typeface="Arial" pitchFamily="34" charset="0"/>
                          <a:cs typeface="Arial" pitchFamily="34" charset="0"/>
                        </a:rPr>
                        <a:t> </a:t>
                      </a:r>
                      <a:r>
                        <a:rPr lang="tr-TR" sz="2000" b="1" dirty="0" smtClean="0">
                          <a:solidFill>
                            <a:srgbClr val="0000FF"/>
                          </a:solidFill>
                          <a:latin typeface="Arial" pitchFamily="34" charset="0"/>
                          <a:cs typeface="Arial" pitchFamily="34" charset="0"/>
                        </a:rPr>
                        <a:t>17.10.2012 – Sayı:</a:t>
                      </a:r>
                      <a:r>
                        <a:rPr lang="tr-TR" sz="2000" b="1" baseline="0" dirty="0" smtClean="0">
                          <a:solidFill>
                            <a:srgbClr val="0000FF"/>
                          </a:solidFill>
                          <a:latin typeface="Arial" pitchFamily="34" charset="0"/>
                          <a:cs typeface="Arial" pitchFamily="34" charset="0"/>
                        </a:rPr>
                        <a:t> </a:t>
                      </a:r>
                      <a:r>
                        <a:rPr lang="tr-TR" sz="2000" b="1" dirty="0" smtClean="0">
                          <a:solidFill>
                            <a:srgbClr val="0000FF"/>
                          </a:solidFill>
                          <a:latin typeface="Arial" pitchFamily="34" charset="0"/>
                          <a:cs typeface="Arial" pitchFamily="34" charset="0"/>
                        </a:rPr>
                        <a:t>28444</a:t>
                      </a:r>
                    </a:p>
                    <a:p>
                      <a:pPr marL="0" marR="0" lvl="0" indent="0" algn="l" defTabSz="914400" rtl="0" eaLnBrk="1" fontAlgn="base" latinLnBrk="0" hangingPunct="1">
                        <a:lnSpc>
                          <a:spcPct val="100000"/>
                        </a:lnSpc>
                        <a:spcBef>
                          <a:spcPct val="0"/>
                        </a:spcBef>
                        <a:spcAft>
                          <a:spcPct val="0"/>
                        </a:spcAft>
                        <a:buClrTx/>
                        <a:buSzTx/>
                        <a:buFontTx/>
                        <a:buNone/>
                        <a:tabLst/>
                      </a:pPr>
                      <a:r>
                        <a:rPr lang="tr-TR" sz="2000" b="1" kern="1200" dirty="0" smtClean="0">
                          <a:solidFill>
                            <a:srgbClr val="0000FF"/>
                          </a:solidFill>
                          <a:latin typeface="Arial" pitchFamily="34" charset="0"/>
                          <a:ea typeface="+mn-ea"/>
                          <a:cs typeface="Arial" pitchFamily="34" charset="0"/>
                        </a:rPr>
                        <a:t>Çevre faslı su sektörü 1. kapanış kriteri karşılandı.</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746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Yüzeysel Su Kalitesi Yönetimi Yönetmeliği </a:t>
                      </a:r>
                      <a:endParaRPr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b="1" dirty="0" smtClean="0">
                          <a:solidFill>
                            <a:srgbClr val="0000FF"/>
                          </a:solidFill>
                          <a:latin typeface="Arial" pitchFamily="34" charset="0"/>
                          <a:cs typeface="Arial" pitchFamily="34" charset="0"/>
                        </a:rPr>
                        <a:t>Resmi Gazete, Tarih:</a:t>
                      </a:r>
                      <a:r>
                        <a:rPr lang="tr-TR" sz="2000" b="1" baseline="0" dirty="0" smtClean="0">
                          <a:solidFill>
                            <a:srgbClr val="0000FF"/>
                          </a:solidFill>
                          <a:latin typeface="Arial" pitchFamily="34" charset="0"/>
                          <a:cs typeface="Arial" pitchFamily="34" charset="0"/>
                        </a:rPr>
                        <a:t> </a:t>
                      </a:r>
                      <a:r>
                        <a:rPr lang="tr-TR" sz="2000" b="1" dirty="0" smtClean="0">
                          <a:solidFill>
                            <a:srgbClr val="0000FF"/>
                          </a:solidFill>
                          <a:latin typeface="Arial" pitchFamily="34" charset="0"/>
                          <a:cs typeface="Arial" pitchFamily="34" charset="0"/>
                        </a:rPr>
                        <a:t>30.10.2012 – Sayı: 28483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922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Yeraltı Sularının Kirlenmeye ve Bozulmaya Karşı Korunması Hakkında Yönetmelik</a:t>
                      </a:r>
                      <a:endParaRPr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Resmi Gazete, Tarih:</a:t>
                      </a:r>
                      <a:r>
                        <a:rPr lang="tr-TR" sz="2000" b="1" baseline="0" dirty="0" smtClean="0">
                          <a:solidFill>
                            <a:srgbClr val="0000FF"/>
                          </a:solidFill>
                          <a:latin typeface="Arial" pitchFamily="34" charset="0"/>
                          <a:cs typeface="Arial" pitchFamily="34" charset="0"/>
                        </a:rPr>
                        <a:t> </a:t>
                      </a:r>
                      <a:r>
                        <a:rPr lang="tr-TR" sz="2000" b="1" dirty="0" smtClean="0">
                          <a:solidFill>
                            <a:srgbClr val="0000FF"/>
                          </a:solidFill>
                          <a:latin typeface="Arial" pitchFamily="34" charset="0"/>
                          <a:cs typeface="Arial" pitchFamily="34" charset="0"/>
                        </a:rPr>
                        <a:t>07.04.2012 – Sayı:</a:t>
                      </a:r>
                      <a:r>
                        <a:rPr lang="tr-TR" sz="2000" b="1" baseline="0" dirty="0" smtClean="0">
                          <a:solidFill>
                            <a:srgbClr val="0000FF"/>
                          </a:solidFill>
                          <a:latin typeface="Arial" pitchFamily="34" charset="0"/>
                          <a:cs typeface="Arial" pitchFamily="34" charset="0"/>
                        </a:rPr>
                        <a:t> 28257</a:t>
                      </a:r>
                      <a:endParaRPr lang="tr-TR" sz="2000" b="1" kern="1200" dirty="0" smtClean="0">
                        <a:solidFill>
                          <a:srgbClr val="FF0000"/>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533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tr-TR" sz="2000" b="1" dirty="0" smtClean="0">
                          <a:solidFill>
                            <a:srgbClr val="0000FF"/>
                          </a:solidFill>
                          <a:latin typeface="Arial" pitchFamily="34" charset="0"/>
                          <a:cs typeface="Arial" pitchFamily="34" charset="0"/>
                        </a:rPr>
                        <a:t>İçme Suyu Elde Edilen veya Elde Edilmesi Planlanan Yüzeysel Suların Kalitesine Dair Yönetmelik</a:t>
                      </a:r>
                      <a:endParaRPr lang="tr-TR" sz="2000" b="1" kern="1200" dirty="0" smtClean="0">
                        <a:solidFill>
                          <a:srgbClr val="FF0000"/>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Resmi Gazete, Tarih:</a:t>
                      </a:r>
                      <a:r>
                        <a:rPr lang="tr-TR" sz="2000" b="1" baseline="0" dirty="0" smtClean="0">
                          <a:solidFill>
                            <a:srgbClr val="0000FF"/>
                          </a:solidFill>
                          <a:latin typeface="Arial" pitchFamily="34" charset="0"/>
                          <a:cs typeface="Arial" pitchFamily="34" charset="0"/>
                        </a:rPr>
                        <a:t> </a:t>
                      </a:r>
                      <a:r>
                        <a:rPr lang="tr-TR" sz="2000" b="1" dirty="0" smtClean="0">
                          <a:solidFill>
                            <a:srgbClr val="0000FF"/>
                          </a:solidFill>
                          <a:latin typeface="Arial" pitchFamily="34" charset="0"/>
                          <a:cs typeface="Arial" pitchFamily="34" charset="0"/>
                        </a:rPr>
                        <a:t>29.06.2012 – Sayı:</a:t>
                      </a:r>
                      <a:r>
                        <a:rPr lang="tr-TR" sz="2000" b="1" baseline="0" dirty="0" smtClean="0">
                          <a:solidFill>
                            <a:srgbClr val="0000FF"/>
                          </a:solidFill>
                          <a:latin typeface="Arial" pitchFamily="34" charset="0"/>
                          <a:cs typeface="Arial" pitchFamily="34" charset="0"/>
                        </a:rPr>
                        <a:t> </a:t>
                      </a:r>
                      <a:r>
                        <a:rPr lang="tr-TR" sz="2000" b="1" dirty="0" smtClean="0">
                          <a:solidFill>
                            <a:srgbClr val="0000FF"/>
                          </a:solidFill>
                          <a:latin typeface="Arial" pitchFamily="34" charset="0"/>
                          <a:cs typeface="Arial" pitchFamily="34" charset="0"/>
                        </a:rPr>
                        <a:t>28338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Başlık 1"/>
          <p:cNvSpPr>
            <a:spLocks noGrp="1"/>
          </p:cNvSpPr>
          <p:nvPr>
            <p:ph type="title"/>
          </p:nvPr>
        </p:nvSpPr>
        <p:spPr>
          <a:xfrm>
            <a:off x="467544" y="-16336"/>
            <a:ext cx="8229600" cy="936625"/>
          </a:xfrm>
        </p:spPr>
        <p:txBody>
          <a:bodyPr>
            <a:normAutofit/>
          </a:bodyPr>
          <a:lstStyle/>
          <a:p>
            <a:r>
              <a:rPr lang="tr-TR" sz="3600" b="1" dirty="0" smtClean="0">
                <a:solidFill>
                  <a:srgbClr val="FF0000"/>
                </a:solidFill>
                <a:latin typeface="Arial" pitchFamily="34" charset="0"/>
                <a:ea typeface="+mn-ea"/>
                <a:cs typeface="Arial" pitchFamily="34" charset="0"/>
              </a:rPr>
              <a:t>MEVZUAT  ÇALIŞMALARI</a:t>
            </a:r>
          </a:p>
        </p:txBody>
      </p:sp>
      <p:pic>
        <p:nvPicPr>
          <p:cNvPr id="4" name="4 Resim" descr="logoyeniseffaf.png"/>
          <p:cNvPicPr>
            <a:picLocks noChangeAspect="1"/>
          </p:cNvPicPr>
          <p:nvPr/>
        </p:nvPicPr>
        <p:blipFill>
          <a:blip r:embed="rId2" cstate="print"/>
          <a:stretch>
            <a:fillRect/>
          </a:stretch>
        </p:blipFill>
        <p:spPr>
          <a:xfrm>
            <a:off x="8172400" y="43147"/>
            <a:ext cx="864096" cy="865573"/>
          </a:xfrm>
          <a:prstGeom prst="rect">
            <a:avLst/>
          </a:prstGeom>
        </p:spPr>
      </p:pic>
    </p:spTree>
    <p:extLst>
      <p:ext uri="{BB962C8B-B14F-4D97-AF65-F5344CB8AC3E}">
        <p14:creationId xmlns:p14="http://schemas.microsoft.com/office/powerpoint/2010/main" val="4179262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709103524"/>
              </p:ext>
            </p:extLst>
          </p:nvPr>
        </p:nvGraphicFramePr>
        <p:xfrm>
          <a:off x="503040" y="689798"/>
          <a:ext cx="8640960" cy="5541846"/>
        </p:xfrm>
        <a:graphic>
          <a:graphicData uri="http://schemas.openxmlformats.org/drawingml/2006/table">
            <a:tbl>
              <a:tblPr/>
              <a:tblGrid>
                <a:gridCol w="5400061"/>
                <a:gridCol w="3240899"/>
              </a:tblGrid>
              <a:tr h="371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latin typeface="Arial" pitchFamily="34" charset="0"/>
                          <a:cs typeface="Arial" pitchFamily="34" charset="0"/>
                        </a:rPr>
                        <a:t>MEVZUATIN ADI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latin typeface="Arial" pitchFamily="34" charset="0"/>
                          <a:cs typeface="Arial" pitchFamily="34" charset="0"/>
                        </a:rPr>
                        <a:t>AÇIKLAMA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71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2000" b="1" dirty="0" smtClean="0">
                          <a:solidFill>
                            <a:srgbClr val="0000FF"/>
                          </a:solidFill>
                          <a:latin typeface="Arial" pitchFamily="34" charset="0"/>
                          <a:cs typeface="Arial" pitchFamily="34" charset="0"/>
                        </a:rPr>
                        <a:t>Havza Yönetim Heyetlerinin</a:t>
                      </a:r>
                      <a:r>
                        <a:rPr lang="tr-TR" sz="2000" b="1" baseline="0" dirty="0" smtClean="0">
                          <a:solidFill>
                            <a:srgbClr val="0000FF"/>
                          </a:solidFill>
                          <a:latin typeface="Arial" pitchFamily="34" charset="0"/>
                          <a:cs typeface="Arial" pitchFamily="34" charset="0"/>
                        </a:rPr>
                        <a:t> Teşekkülü, Görevleri, Çalışma Usul ve Esasları Hakkında Tebliğ</a:t>
                      </a:r>
                      <a:endParaRPr lang="tr-TR" sz="2000" b="1" dirty="0" smtClean="0">
                        <a:solidFill>
                          <a:srgbClr val="0000FF"/>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lvl="0" algn="just"/>
                      <a:r>
                        <a:rPr lang="tr-TR" sz="2000" b="1" dirty="0" smtClean="0">
                          <a:solidFill>
                            <a:srgbClr val="0000FF"/>
                          </a:solidFill>
                          <a:latin typeface="Arial" pitchFamily="34" charset="0"/>
                          <a:cs typeface="Arial" pitchFamily="34" charset="0"/>
                        </a:rPr>
                        <a:t>Resmi Gazete, Tarih: 18.06.2013– Sayı: 28681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610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tr-TR" sz="2000" b="1" kern="1200" dirty="0" smtClean="0">
                          <a:solidFill>
                            <a:srgbClr val="0000FF"/>
                          </a:solidFill>
                          <a:latin typeface="Arial" pitchFamily="34" charset="0"/>
                          <a:ea typeface="+mn-ea"/>
                          <a:cs typeface="Arial" pitchFamily="34" charset="0"/>
                        </a:rPr>
                        <a:t>2012/7 sayılı Su Yönetimi Koordinasyon Kurulu Başbakanlık Genelgesi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Resmi Gazete, Tarih:</a:t>
                      </a:r>
                      <a:r>
                        <a:rPr lang="tr-TR" sz="2000" b="1" baseline="0" dirty="0" smtClean="0">
                          <a:solidFill>
                            <a:srgbClr val="0000FF"/>
                          </a:solidFill>
                          <a:latin typeface="Arial" pitchFamily="34" charset="0"/>
                          <a:cs typeface="Arial" pitchFamily="34" charset="0"/>
                        </a:rPr>
                        <a:t> </a:t>
                      </a:r>
                      <a:r>
                        <a:rPr lang="tr-TR" sz="2000" b="1" dirty="0" smtClean="0">
                          <a:solidFill>
                            <a:srgbClr val="0000FF"/>
                          </a:solidFill>
                          <a:latin typeface="Arial" pitchFamily="34" charset="0"/>
                          <a:cs typeface="Arial" pitchFamily="34" charset="0"/>
                        </a:rPr>
                        <a:t>20.03.2012 – Sayı:</a:t>
                      </a:r>
                      <a:r>
                        <a:rPr lang="tr-TR" sz="2000" b="1" baseline="0" dirty="0" smtClean="0">
                          <a:solidFill>
                            <a:srgbClr val="0000FF"/>
                          </a:solidFill>
                          <a:latin typeface="Arial" pitchFamily="34" charset="0"/>
                          <a:cs typeface="Arial" pitchFamily="34" charset="0"/>
                        </a:rPr>
                        <a:t> </a:t>
                      </a:r>
                      <a:r>
                        <a:rPr lang="tr-TR" sz="2000" b="1" dirty="0" smtClean="0">
                          <a:solidFill>
                            <a:srgbClr val="0000FF"/>
                          </a:solidFill>
                          <a:latin typeface="Arial" pitchFamily="34" charset="0"/>
                          <a:cs typeface="Arial" pitchFamily="34" charset="0"/>
                        </a:rPr>
                        <a:t>28239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610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tr-TR" sz="2000" b="1" kern="1200" dirty="0" smtClean="0">
                          <a:solidFill>
                            <a:srgbClr val="0000FF"/>
                          </a:solidFill>
                          <a:latin typeface="Arial" pitchFamily="34" charset="0"/>
                          <a:ea typeface="+mn-ea"/>
                          <a:cs typeface="Arial" pitchFamily="34" charset="0"/>
                        </a:rPr>
                        <a:t>2013 </a:t>
                      </a:r>
                      <a:r>
                        <a:rPr lang="tr-TR" sz="2000" b="1" kern="1200" dirty="0" err="1" smtClean="0">
                          <a:solidFill>
                            <a:srgbClr val="0000FF"/>
                          </a:solidFill>
                          <a:latin typeface="Arial" pitchFamily="34" charset="0"/>
                          <a:ea typeface="+mn-ea"/>
                          <a:cs typeface="Arial" pitchFamily="34" charset="0"/>
                        </a:rPr>
                        <a:t>Yeraltısuyu</a:t>
                      </a:r>
                      <a:r>
                        <a:rPr lang="tr-TR" sz="2000" b="1" kern="1200" dirty="0" smtClean="0">
                          <a:solidFill>
                            <a:srgbClr val="0000FF"/>
                          </a:solidFill>
                          <a:latin typeface="Arial" pitchFamily="34" charset="0"/>
                          <a:ea typeface="+mn-ea"/>
                          <a:cs typeface="Arial" pitchFamily="34" charset="0"/>
                        </a:rPr>
                        <a:t> Eylem</a:t>
                      </a:r>
                      <a:r>
                        <a:rPr lang="tr-TR" sz="2000" b="1" kern="1200" baseline="0" dirty="0" smtClean="0">
                          <a:solidFill>
                            <a:srgbClr val="0000FF"/>
                          </a:solidFill>
                          <a:latin typeface="Arial" pitchFamily="34" charset="0"/>
                          <a:ea typeface="+mn-ea"/>
                          <a:cs typeface="Arial" pitchFamily="34" charset="0"/>
                        </a:rPr>
                        <a:t> Planı Genelgesi</a:t>
                      </a:r>
                      <a:endParaRPr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11.07.2013 tarih ve 2013/5 sayılı Bakanlık Genelgesi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36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kern="1200" dirty="0" smtClean="0">
                          <a:solidFill>
                            <a:srgbClr val="0000FF"/>
                          </a:solidFill>
                          <a:latin typeface="Arial" pitchFamily="34" charset="0"/>
                          <a:ea typeface="+mn-ea"/>
                          <a:cs typeface="Arial" pitchFamily="34" charset="0"/>
                        </a:rPr>
                        <a:t>Ergene Havzası Koruma Eylem Planı Başbakanlık</a:t>
                      </a:r>
                      <a:r>
                        <a:rPr lang="tr-TR" sz="2000" b="1" kern="1200" baseline="0" dirty="0" smtClean="0">
                          <a:solidFill>
                            <a:srgbClr val="0000FF"/>
                          </a:solidFill>
                          <a:latin typeface="Arial" pitchFamily="34" charset="0"/>
                          <a:ea typeface="+mn-ea"/>
                          <a:cs typeface="Arial" pitchFamily="34" charset="0"/>
                        </a:rPr>
                        <a:t> </a:t>
                      </a:r>
                      <a:r>
                        <a:rPr lang="tr-TR" sz="2000" b="1" kern="1200" dirty="0" smtClean="0">
                          <a:solidFill>
                            <a:srgbClr val="0000FF"/>
                          </a:solidFill>
                          <a:latin typeface="Arial" pitchFamily="34" charset="0"/>
                          <a:ea typeface="+mn-ea"/>
                          <a:cs typeface="Arial" pitchFamily="34" charset="0"/>
                        </a:rPr>
                        <a:t>Genelgesi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kern="1200" dirty="0" smtClean="0">
                          <a:solidFill>
                            <a:srgbClr val="0000FF"/>
                          </a:solidFill>
                          <a:latin typeface="Arial" pitchFamily="34" charset="0"/>
                          <a:ea typeface="+mn-ea"/>
                          <a:cs typeface="Arial" pitchFamily="34" charset="0"/>
                        </a:rPr>
                        <a:t>Resmi Gazete, Tarih: 13.06.2013 – Sayı: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733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kern="1200" dirty="0" smtClean="0">
                          <a:solidFill>
                            <a:srgbClr val="0000FF"/>
                          </a:solidFill>
                          <a:latin typeface="Arial" pitchFamily="34" charset="0"/>
                          <a:ea typeface="+mn-ea"/>
                          <a:cs typeface="Arial" pitchFamily="34" charset="0"/>
                        </a:rPr>
                        <a:t>İçme Suyu Havzalarının Korunmasına Dair Yönetmelik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lvl="0" algn="just"/>
                      <a:r>
                        <a:rPr lang="tr-TR" sz="2000" b="1" dirty="0" smtClean="0">
                          <a:solidFill>
                            <a:srgbClr val="FF0000"/>
                          </a:solidFill>
                          <a:latin typeface="Arial" pitchFamily="34" charset="0"/>
                          <a:cs typeface="Arial" pitchFamily="34" charset="0"/>
                        </a:rPr>
                        <a:t>Başbakanlıkta yayımlanmayı bekliyor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802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Yerüstü ve Yeraltı Sularının İzlenmesine Dair Yönetmelik </a:t>
                      </a:r>
                      <a:endParaRPr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lvl="0" algn="just"/>
                      <a:r>
                        <a:rPr lang="tr-TR" sz="2000" b="1" dirty="0" smtClean="0">
                          <a:solidFill>
                            <a:srgbClr val="FF0000"/>
                          </a:solidFill>
                          <a:latin typeface="Arial" pitchFamily="34" charset="0"/>
                          <a:cs typeface="Arial" pitchFamily="34" charset="0"/>
                        </a:rPr>
                        <a:t>Başbakanlıkta yayımlanmayı bekliyor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5" name="4 Resim" descr="logoyeniseffaf.png"/>
          <p:cNvPicPr>
            <a:picLocks noChangeAspect="1"/>
          </p:cNvPicPr>
          <p:nvPr/>
        </p:nvPicPr>
        <p:blipFill>
          <a:blip r:embed="rId2" cstate="print"/>
          <a:stretch>
            <a:fillRect/>
          </a:stretch>
        </p:blipFill>
        <p:spPr>
          <a:xfrm>
            <a:off x="8172400" y="43147"/>
            <a:ext cx="864096" cy="865573"/>
          </a:xfrm>
          <a:prstGeom prst="rect">
            <a:avLst/>
          </a:prstGeom>
        </p:spPr>
      </p:pic>
      <p:sp>
        <p:nvSpPr>
          <p:cNvPr id="7" name="Başlık 1"/>
          <p:cNvSpPr txBox="1">
            <a:spLocks/>
          </p:cNvSpPr>
          <p:nvPr/>
        </p:nvSpPr>
        <p:spPr>
          <a:xfrm>
            <a:off x="467544" y="-16336"/>
            <a:ext cx="8229600" cy="9366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rgbClr val="FF0000"/>
                </a:solidFill>
                <a:effectLst/>
                <a:uLnTx/>
                <a:uFillTx/>
                <a:latin typeface="Arial" pitchFamily="34" charset="0"/>
                <a:ea typeface="+mn-ea"/>
                <a:cs typeface="Arial" pitchFamily="34" charset="0"/>
              </a:rPr>
              <a:t>MEVZUAT  ÇALIŞMALARI</a:t>
            </a:r>
            <a:endParaRPr kumimoji="0" lang="tr-TR" sz="36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369924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701119408"/>
              </p:ext>
            </p:extLst>
          </p:nvPr>
        </p:nvGraphicFramePr>
        <p:xfrm>
          <a:off x="251520" y="908720"/>
          <a:ext cx="8640960" cy="5608906"/>
        </p:xfrm>
        <a:graphic>
          <a:graphicData uri="http://schemas.openxmlformats.org/drawingml/2006/table">
            <a:tbl>
              <a:tblPr/>
              <a:tblGrid>
                <a:gridCol w="5400061"/>
                <a:gridCol w="3240899"/>
              </a:tblGrid>
              <a:tr h="371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latin typeface="Arial" pitchFamily="34" charset="0"/>
                          <a:cs typeface="Arial" pitchFamily="34" charset="0"/>
                        </a:rPr>
                        <a:t>MEVZUATIN ADI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latin typeface="Arial" pitchFamily="34" charset="0"/>
                          <a:cs typeface="Arial" pitchFamily="34" charset="0"/>
                        </a:rPr>
                        <a:t>AÇIKLAMA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715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tr-TR" sz="2000" b="1" dirty="0" smtClean="0">
                          <a:solidFill>
                            <a:srgbClr val="0000FF"/>
                          </a:solidFill>
                          <a:latin typeface="Arial" pitchFamily="34" charset="0"/>
                          <a:cs typeface="Arial" pitchFamily="34" charset="0"/>
                        </a:rPr>
                        <a:t>Alabalık ve Sazan Türü Balıkların Yaşadığı Suların Korunması ve İyileştirilmesi Hakkında Yönetmelik </a:t>
                      </a:r>
                      <a:endParaRPr lang="tr-TR" sz="2000" b="1" kern="1200" dirty="0" smtClean="0">
                        <a:solidFill>
                          <a:srgbClr val="0000FF"/>
                        </a:solidFill>
                        <a:latin typeface="Arial" pitchFamily="34" charset="0"/>
                        <a:ea typeface="+mn-ea"/>
                        <a:cs typeface="Arial" pitchFamily="34" charset="0"/>
                      </a:endParaRPr>
                    </a:p>
                  </a:txBody>
                  <a:tcPr marL="91438" marR="914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tr-TR" sz="2000" b="1" kern="1200" dirty="0" smtClean="0">
                          <a:solidFill>
                            <a:srgbClr val="FF0000"/>
                          </a:solidFill>
                          <a:latin typeface="Arial" pitchFamily="34" charset="0"/>
                          <a:ea typeface="+mn-ea"/>
                          <a:cs typeface="Arial" pitchFamily="34" charset="0"/>
                        </a:rPr>
                        <a:t>Başbakanlıkta yayımlanmayı bekliyor</a:t>
                      </a:r>
                    </a:p>
                  </a:txBody>
                  <a:tcPr marL="91438" marR="914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94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Alıcı Ortam Kalitesi Açısından </a:t>
                      </a:r>
                      <a:r>
                        <a:rPr lang="tr-TR" sz="2000" b="1" dirty="0" err="1" smtClean="0">
                          <a:solidFill>
                            <a:srgbClr val="0000FF"/>
                          </a:solidFill>
                          <a:latin typeface="Arial" pitchFamily="34" charset="0"/>
                          <a:cs typeface="Arial" pitchFamily="34" charset="0"/>
                        </a:rPr>
                        <a:t>Membran</a:t>
                      </a:r>
                      <a:r>
                        <a:rPr lang="tr-TR" sz="2000" b="1" baseline="0" dirty="0" smtClean="0">
                          <a:solidFill>
                            <a:srgbClr val="0000FF"/>
                          </a:solidFill>
                          <a:latin typeface="Arial" pitchFamily="34" charset="0"/>
                          <a:cs typeface="Arial" pitchFamily="34" charset="0"/>
                        </a:rPr>
                        <a:t> </a:t>
                      </a:r>
                      <a:r>
                        <a:rPr lang="tr-TR" sz="2000" b="1" dirty="0" smtClean="0">
                          <a:solidFill>
                            <a:srgbClr val="0000FF"/>
                          </a:solidFill>
                          <a:latin typeface="Arial" pitchFamily="34" charset="0"/>
                          <a:cs typeface="Arial" pitchFamily="34" charset="0"/>
                        </a:rPr>
                        <a:t>Konsantre Akımlarının Yönetimi Tebliği </a:t>
                      </a:r>
                      <a:endParaRPr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lvl="0" algn="just"/>
                      <a:r>
                        <a:rPr lang="tr-TR" sz="2000" b="1" dirty="0" smtClean="0">
                          <a:solidFill>
                            <a:srgbClr val="FF0000"/>
                          </a:solidFill>
                          <a:latin typeface="Arial" pitchFamily="34" charset="0"/>
                          <a:cs typeface="Arial" pitchFamily="34" charset="0"/>
                        </a:rPr>
                        <a:t>Başbakanlıkta yayımlanmayı bekliyor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36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kern="1200" dirty="0" smtClean="0">
                          <a:solidFill>
                            <a:srgbClr val="0000FF"/>
                          </a:solidFill>
                          <a:latin typeface="Arial" pitchFamily="34" charset="0"/>
                          <a:ea typeface="+mn-ea"/>
                          <a:cs typeface="Arial" pitchFamily="34" charset="0"/>
                        </a:rPr>
                        <a:t>Durgun Yerüstü Kara İç Sularının </a:t>
                      </a:r>
                      <a:r>
                        <a:rPr lang="tr-TR" sz="2000" b="1" kern="1200" dirty="0" err="1" smtClean="0">
                          <a:solidFill>
                            <a:srgbClr val="0000FF"/>
                          </a:solidFill>
                          <a:latin typeface="Arial" pitchFamily="34" charset="0"/>
                          <a:ea typeface="+mn-ea"/>
                          <a:cs typeface="Arial" pitchFamily="34" charset="0"/>
                        </a:rPr>
                        <a:t>Ötrofikasyona</a:t>
                      </a:r>
                      <a:r>
                        <a:rPr lang="tr-TR" sz="2000" b="1" kern="1200" dirty="0" smtClean="0">
                          <a:solidFill>
                            <a:srgbClr val="0000FF"/>
                          </a:solidFill>
                          <a:latin typeface="Arial" pitchFamily="34" charset="0"/>
                          <a:ea typeface="+mn-ea"/>
                          <a:cs typeface="Arial" pitchFamily="34" charset="0"/>
                        </a:rPr>
                        <a:t> Karşı Korunmasına İlişkin Tebliğ</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tr-TR" sz="2000" b="1" dirty="0" smtClean="0">
                          <a:solidFill>
                            <a:srgbClr val="FF0000"/>
                          </a:solidFill>
                          <a:latin typeface="Arial" pitchFamily="34" charset="0"/>
                          <a:cs typeface="Arial" pitchFamily="34" charset="0"/>
                        </a:rPr>
                        <a:t>Başbakanlıkta yayımlanmayı bekliyor.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733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tr-TR" sz="2000" b="1" kern="1200" dirty="0" smtClean="0">
                          <a:solidFill>
                            <a:srgbClr val="0000FF"/>
                          </a:solidFill>
                          <a:latin typeface="Arial" pitchFamily="34" charset="0"/>
                          <a:ea typeface="+mn-ea"/>
                          <a:cs typeface="Arial" pitchFamily="34" charset="0"/>
                        </a:rPr>
                        <a:t>Durgun Yerüstü Kara İç Sularının </a:t>
                      </a:r>
                      <a:r>
                        <a:rPr lang="tr-TR" sz="2000" b="1" kern="1200" dirty="0" err="1" smtClean="0">
                          <a:solidFill>
                            <a:srgbClr val="0000FF"/>
                          </a:solidFill>
                          <a:latin typeface="Arial" pitchFamily="34" charset="0"/>
                          <a:ea typeface="+mn-ea"/>
                          <a:cs typeface="Arial" pitchFamily="34" charset="0"/>
                        </a:rPr>
                        <a:t>Ötrofikasyona</a:t>
                      </a:r>
                      <a:r>
                        <a:rPr lang="tr-TR" sz="2000" b="1" kern="1200" dirty="0" smtClean="0">
                          <a:solidFill>
                            <a:srgbClr val="0000FF"/>
                          </a:solidFill>
                          <a:latin typeface="Arial" pitchFamily="34" charset="0"/>
                          <a:ea typeface="+mn-ea"/>
                          <a:cs typeface="Arial" pitchFamily="34" charset="0"/>
                        </a:rPr>
                        <a:t> Karşı Korunmasına İlişkin Tebliğ</a:t>
                      </a:r>
                    </a:p>
                  </a:txBody>
                  <a:tcPr marL="91438" marR="914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tr-TR" sz="2000" b="1" kern="1200" dirty="0" smtClean="0">
                          <a:solidFill>
                            <a:srgbClr val="FF0000"/>
                          </a:solidFill>
                          <a:latin typeface="Arial" pitchFamily="34" charset="0"/>
                          <a:ea typeface="+mn-ea"/>
                          <a:cs typeface="Arial" pitchFamily="34" charset="0"/>
                        </a:rPr>
                        <a:t>Başbakanlıkta yayımlanmayı bekliyor.</a:t>
                      </a:r>
                    </a:p>
                  </a:txBody>
                  <a:tcPr marL="91438" marR="914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2868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Su Kayıplarının Kontrolü Yönetmeliği</a:t>
                      </a:r>
                      <a:endParaRPr lang="tr-TR" sz="2000" b="1" kern="1200" dirty="0" smtClean="0">
                        <a:solidFill>
                          <a:srgbClr val="0000FF"/>
                        </a:solidFill>
                        <a:latin typeface="Arial"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kern="1200" dirty="0" smtClean="0">
                          <a:solidFill>
                            <a:srgbClr val="0000FF"/>
                          </a:solidFill>
                          <a:latin typeface="Arial" pitchFamily="34" charset="0"/>
                          <a:ea typeface="+mn-ea"/>
                          <a:cs typeface="Arial" pitchFamily="34" charset="0"/>
                        </a:rPr>
                        <a:t>Yönetmelik taslağı gelen kurum görüşleri doğrultusunda</a:t>
                      </a:r>
                      <a:r>
                        <a:rPr lang="tr-TR" sz="2000" b="1" kern="1200" baseline="0" dirty="0" smtClean="0">
                          <a:solidFill>
                            <a:srgbClr val="0000FF"/>
                          </a:solidFill>
                          <a:latin typeface="Arial" pitchFamily="34" charset="0"/>
                          <a:ea typeface="+mn-ea"/>
                          <a:cs typeface="Arial" pitchFamily="34" charset="0"/>
                        </a:rPr>
                        <a:t> revize edilmektedir.</a:t>
                      </a:r>
                      <a:endParaRPr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5" name="4 Resim" descr="logoyeniseffaf.png"/>
          <p:cNvPicPr>
            <a:picLocks noChangeAspect="1"/>
          </p:cNvPicPr>
          <p:nvPr/>
        </p:nvPicPr>
        <p:blipFill>
          <a:blip r:embed="rId2" cstate="print"/>
          <a:stretch>
            <a:fillRect/>
          </a:stretch>
        </p:blipFill>
        <p:spPr>
          <a:xfrm>
            <a:off x="8172400" y="116632"/>
            <a:ext cx="864096" cy="865573"/>
          </a:xfrm>
          <a:prstGeom prst="rect">
            <a:avLst/>
          </a:prstGeom>
        </p:spPr>
      </p:pic>
      <p:sp>
        <p:nvSpPr>
          <p:cNvPr id="7" name="Başlık 1"/>
          <p:cNvSpPr>
            <a:spLocks noGrp="1"/>
          </p:cNvSpPr>
          <p:nvPr>
            <p:ph type="title"/>
          </p:nvPr>
        </p:nvSpPr>
        <p:spPr>
          <a:xfrm>
            <a:off x="467544" y="-16336"/>
            <a:ext cx="8229600" cy="936625"/>
          </a:xfrm>
        </p:spPr>
        <p:txBody>
          <a:bodyPr>
            <a:normAutofit/>
          </a:bodyPr>
          <a:lstStyle/>
          <a:p>
            <a:r>
              <a:rPr lang="tr-TR" sz="3600" b="1" dirty="0" smtClean="0">
                <a:solidFill>
                  <a:srgbClr val="FF0000"/>
                </a:solidFill>
                <a:latin typeface="Arial" pitchFamily="34" charset="0"/>
                <a:ea typeface="+mn-ea"/>
                <a:cs typeface="Arial" pitchFamily="34" charset="0"/>
              </a:rPr>
              <a:t>MEVZUAT  ÇALIŞMALARI</a:t>
            </a:r>
          </a:p>
        </p:txBody>
      </p:sp>
    </p:spTree>
    <p:extLst>
      <p:ext uri="{BB962C8B-B14F-4D97-AF65-F5344CB8AC3E}">
        <p14:creationId xmlns:p14="http://schemas.microsoft.com/office/powerpoint/2010/main" val="501653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236554248"/>
              </p:ext>
            </p:extLst>
          </p:nvPr>
        </p:nvGraphicFramePr>
        <p:xfrm>
          <a:off x="251520" y="980725"/>
          <a:ext cx="8573508" cy="5099837"/>
        </p:xfrm>
        <a:graphic>
          <a:graphicData uri="http://schemas.openxmlformats.org/drawingml/2006/table">
            <a:tbl>
              <a:tblPr/>
              <a:tblGrid>
                <a:gridCol w="5357907"/>
                <a:gridCol w="3215601"/>
              </a:tblGrid>
              <a:tr h="4479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Arial" pitchFamily="34" charset="0"/>
                          <a:cs typeface="Arial" pitchFamily="34" charset="0"/>
                        </a:rPr>
                        <a:t>MEVZUATIN ADI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Arial" pitchFamily="34" charset="0"/>
                          <a:cs typeface="Arial" pitchFamily="34" charset="0"/>
                        </a:rPr>
                        <a:t>AÇIKLAMA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5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Su Kirliliği Kontrolü Yönetmeliği Numune    Alma ve Analiz Metotları Tebliği</a:t>
                      </a:r>
                      <a:endParaRPr kumimoji="0"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Revizyon çalışmalarına başlanılmıştır.</a:t>
                      </a:r>
                      <a:endParaRPr kumimoji="0"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5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Su Tarifelerinin Hazırlanması Yönetmeliği</a:t>
                      </a:r>
                      <a:endParaRPr lang="tr-TR" sz="2000" b="1" kern="1200" dirty="0" smtClean="0">
                        <a:solidFill>
                          <a:srgbClr val="0000FF"/>
                        </a:solidFill>
                        <a:latin typeface="Arial"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Hazırlanıyor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5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kern="1200" dirty="0" smtClean="0">
                          <a:solidFill>
                            <a:srgbClr val="0000FF"/>
                          </a:solidFill>
                          <a:latin typeface="Arial" pitchFamily="34" charset="0"/>
                          <a:ea typeface="+mn-ea"/>
                          <a:cs typeface="Arial" pitchFamily="34" charset="0"/>
                        </a:rPr>
                        <a:t>Arıtılmış Suların Sulamada</a:t>
                      </a:r>
                      <a:r>
                        <a:rPr lang="tr-TR" sz="2000" b="1" kern="1200" baseline="0" dirty="0" smtClean="0">
                          <a:solidFill>
                            <a:srgbClr val="0000FF"/>
                          </a:solidFill>
                          <a:latin typeface="Arial" pitchFamily="34" charset="0"/>
                          <a:ea typeface="+mn-ea"/>
                          <a:cs typeface="Arial" pitchFamily="34" charset="0"/>
                        </a:rPr>
                        <a:t> Kullanımı Yönetmeliği</a:t>
                      </a:r>
                      <a:endParaRPr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tr-TR" sz="2000" b="1" kern="1200" dirty="0" smtClean="0">
                          <a:solidFill>
                            <a:srgbClr val="0000FF"/>
                          </a:solidFill>
                          <a:latin typeface="Arial" pitchFamily="34" charset="0"/>
                          <a:ea typeface="+mn-ea"/>
                          <a:cs typeface="Arial" pitchFamily="34" charset="0"/>
                        </a:rPr>
                        <a:t>Hazırlanıyor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71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dirty="0" smtClean="0">
                          <a:solidFill>
                            <a:srgbClr val="0000FF"/>
                          </a:solidFill>
                          <a:latin typeface="Arial" pitchFamily="34" charset="0"/>
                          <a:cs typeface="Arial" pitchFamily="34" charset="0"/>
                        </a:rPr>
                        <a:t>Sulama Suyu Kalitesinin Belirlenmesi ve Alıcı Ortamların Zirai Sulamadan Dönen Sulardan Korunması Hakkında Tebliğ</a:t>
                      </a:r>
                      <a:endParaRPr lang="tr-TR" sz="2000" b="1" kern="1200" dirty="0" smtClean="0">
                        <a:solidFill>
                          <a:srgbClr val="0000FF"/>
                        </a:solidFill>
                        <a:latin typeface="Arial" pitchFamily="34" charset="0"/>
                        <a:ea typeface="+mn-ea"/>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tr-TR" sz="2000" b="1" kern="1200" dirty="0" smtClean="0">
                          <a:solidFill>
                            <a:srgbClr val="0000FF"/>
                          </a:solidFill>
                          <a:latin typeface="Arial" pitchFamily="34" charset="0"/>
                          <a:ea typeface="+mn-ea"/>
                          <a:cs typeface="Arial" pitchFamily="34" charset="0"/>
                        </a:rPr>
                        <a:t>Hazırlanıyor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71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2000" b="1" kern="1200" dirty="0" smtClean="0">
                          <a:solidFill>
                            <a:srgbClr val="0000FF"/>
                          </a:solidFill>
                          <a:latin typeface="Arial" pitchFamily="34" charset="0"/>
                          <a:ea typeface="+mn-ea"/>
                          <a:cs typeface="Arial" pitchFamily="34" charset="0"/>
                        </a:rPr>
                        <a:t>Kum Çakıl ve Benzeri Maddelerin Alınması, İşletilmesi ve Kontrolü Yönetmeliği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tr-TR" sz="2000" b="1" kern="1200" dirty="0" smtClean="0">
                          <a:solidFill>
                            <a:srgbClr val="0000FF"/>
                          </a:solidFill>
                          <a:latin typeface="Arial" pitchFamily="34" charset="0"/>
                          <a:ea typeface="+mn-ea"/>
                          <a:cs typeface="Arial" pitchFamily="34" charset="0"/>
                        </a:rPr>
                        <a:t>Revize Ediliyor.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 name="4 Resim" descr="logoyeniseffaf.png"/>
          <p:cNvPicPr>
            <a:picLocks noChangeAspect="1"/>
          </p:cNvPicPr>
          <p:nvPr/>
        </p:nvPicPr>
        <p:blipFill>
          <a:blip r:embed="rId2" cstate="print"/>
          <a:stretch>
            <a:fillRect/>
          </a:stretch>
        </p:blipFill>
        <p:spPr>
          <a:xfrm>
            <a:off x="8172400" y="43147"/>
            <a:ext cx="864096" cy="865573"/>
          </a:xfrm>
          <a:prstGeom prst="rect">
            <a:avLst/>
          </a:prstGeom>
        </p:spPr>
      </p:pic>
      <p:sp>
        <p:nvSpPr>
          <p:cNvPr id="7" name="Başlık 1"/>
          <p:cNvSpPr>
            <a:spLocks noGrp="1"/>
          </p:cNvSpPr>
          <p:nvPr>
            <p:ph type="title"/>
          </p:nvPr>
        </p:nvSpPr>
        <p:spPr>
          <a:xfrm>
            <a:off x="467544" y="-16336"/>
            <a:ext cx="8229600" cy="936625"/>
          </a:xfrm>
        </p:spPr>
        <p:txBody>
          <a:bodyPr>
            <a:normAutofit/>
          </a:bodyPr>
          <a:lstStyle/>
          <a:p>
            <a:r>
              <a:rPr lang="tr-TR" sz="3600" b="1" dirty="0" smtClean="0">
                <a:solidFill>
                  <a:srgbClr val="FF0000"/>
                </a:solidFill>
                <a:latin typeface="Arial" pitchFamily="34" charset="0"/>
                <a:ea typeface="+mn-ea"/>
                <a:cs typeface="Arial" pitchFamily="34" charset="0"/>
              </a:rPr>
              <a:t>MEVZUAT  ÇALIŞMALARI</a:t>
            </a:r>
          </a:p>
        </p:txBody>
      </p:sp>
    </p:spTree>
    <p:extLst>
      <p:ext uri="{BB962C8B-B14F-4D97-AF65-F5344CB8AC3E}">
        <p14:creationId xmlns:p14="http://schemas.microsoft.com/office/powerpoint/2010/main" val="4221962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7 Dikdörtgen"/>
          <p:cNvSpPr>
            <a:spLocks noChangeArrowheads="1"/>
          </p:cNvSpPr>
          <p:nvPr/>
        </p:nvSpPr>
        <p:spPr bwMode="auto">
          <a:xfrm>
            <a:off x="683568" y="1412776"/>
            <a:ext cx="4824536" cy="1446550"/>
          </a:xfrm>
          <a:prstGeom prst="rect">
            <a:avLst/>
          </a:prstGeom>
          <a:noFill/>
          <a:ln w="9525">
            <a:noFill/>
            <a:miter lim="800000"/>
            <a:headEnd/>
            <a:tailEnd/>
          </a:ln>
        </p:spPr>
        <p:txBody>
          <a:bodyPr wrap="square">
            <a:spAutoFit/>
          </a:bodyPr>
          <a:lstStyle/>
          <a:p>
            <a:pPr algn="ctr"/>
            <a:r>
              <a:rPr lang="tr-TR" sz="4400" b="1" dirty="0" smtClean="0">
                <a:solidFill>
                  <a:srgbClr val="FF0000"/>
                </a:solidFill>
                <a:latin typeface="Arial" pitchFamily="34" charset="0"/>
                <a:cs typeface="Arial" pitchFamily="34" charset="0"/>
              </a:rPr>
              <a:t>SU KANUNU ÇALIŞMALARI</a:t>
            </a:r>
            <a:endParaRPr lang="tr-TR" sz="4400" b="1" dirty="0">
              <a:solidFill>
                <a:srgbClr val="FF0000"/>
              </a:solidFill>
              <a:latin typeface="Arial" pitchFamily="34" charset="0"/>
              <a:cs typeface="Arial" pitchFamily="34" charset="0"/>
            </a:endParaRPr>
          </a:p>
        </p:txBody>
      </p:sp>
      <p:sp>
        <p:nvSpPr>
          <p:cNvPr id="24582" name="AutoShape 2" descr="data:image/jpeg;base64,/9j/4AAQSkZJRgABAQAAAQABAAD/2wCEAAkGBhQPEBAQEA8PEA8ODxAQDxAPDw8PDw8QFBAVFBQQFRQXHCYeFxkjGRUUHy8gIycpLCwsFR4xNTAqNSYrLCoBCQoKDgwOGA8PGC8cHBwvKSwpLykpLCwsKSksKSkpLCkpKSkpKSksLCwsKSkpKSksKSkpKSksLCkpKSwsKSwpKf/AABEIAMIBAwMBIgACEQEDEQH/xAAcAAABBQEBAQAAAAAAAAAAAAAAAQMEBQYCBwj/xABBEAACAgEBBQUECAQFAgcAAAABAgADEQQFEiExUQZBYXGREzKBsQcUIkJSocHRI2JygiQzorLhksIVNENjc7Px/8QAGQEBAAMBAQAAAAAAAAAAAAAAAAECAwQF/8QAJhEBAQEAAgMAAQMEAwAAAAAAAAECAxESITEEEyJBFFGB8DJxsf/aAAwDAQACEQMRAD8A9whCEAhCEAhCEAhCEAhCcs4HMgeZxA6hAQgEIQgEIQgEIQgEIQgEIQgEJTaXtdprdT9US0NdgkYBKMVGWVW5Egfr0MuZEsvxEsvwQhCSkQhCAQhCAQhCAQhCAQhCAQhCAQhCAQhCBV7a2n7LCL77jOfwr185UI2eJOSeZPExjb9/+KfPcEA8t0H9TI6aqc+7bXp8GZnP/a3o2iaiO9O9fDw6GaGqwMAwOQwBB6gzCXazxmk7Kanf0/8ARY6jy4N+svx3+GP5OJ/yi5hCE1cQkDaW1lpwMbztyXOOHU+EnzzzbO0s6u7J919weAUY/c/GV1eo24cTWvbUV7bbmQpHQZH55ltp9QLFDLyP5HpMIm0hjnL3slrN82r3DcYeZyD8hKY1e+q35+LMz3n00cIQmriE8j7cfSM9pt02mD11VlluYgixt1t1gR91c8Md+ePPE9cnlf0uamuspp6a0W3Ust2pZEUPaFJWpWI4tk7x/tEw5+/H70w5+/H70wuzb7aDRr1VgqXgK55GxVDms+anHxM+htn61b6q7qzlLUV1PgwyJndF2GqbZlWhvBHBbHZCA63k7xZTx5EkeQl9snZSaSmuioEV1Lhd4ljzJJJPeSSfjI4eO4/3+UcPHcf5/wDUyEJT7Y2+KT7NAGtIyc+6gPLPU+E3t6dWc3V6i4hM3RtSw8TYfLC49MS40Gu9pwPBh6EdRKzcrXfBrE7qZCEJdgIQhAIQhAIQhAIQhAIQhAIQhAx3bXSFHW8D7LgIx6OOWfMfKZltdj0mw7a9o0oqNO4t1tq8K29xV7nfHHnyA48O6eUG+4cCobxBImWs+3Tx88k6q9v2iAOc9H7H6NqtJXvgh7SbWB5je5D/AKQJ41XXazBiQm6QRjicg5HPhPTuynbU3MtGp3Ra3BLAAq2H8LDuby4Hw75zOlOXmmvUbGEITRiJ5j9IegbT3/WB/lagjJ/DaFwVPmBn1no2v1q0VPbYcJWpY9fIeJPD4zyLbWtbX2F7jkcdxM/ZrXoP1PfKbsWzrxvaEm1/ET03sJs816f2re9qN1gM5xWB9n4nJPxE8uOyaqgXYcF7s9/ScbC7eazSl206C3ShvtVMpZQeqkcV+HhmY/qZzfaOb8qesveTPNe2P0h2jUpptnfbsV8MVQWe1fiPZgd6jjnHMjw4122/pe+s6b2Wnqsp1FmUsyQ26ORFZHEk8uQI85pPo67D/U0+s6hc6u5eR/8AQQ/cH8x7+nLrld3kvjj/ADXLd3kvji+v5qJoPpcr9lYNTS9OqqU/wsNuWOOG6CeKHPMNy6mUvYfYdm1NY20dVk1V27y54C25cFVA/AmB6AdZvu0nYvTbQGbq920DC3V4W0eGeTDwOZbbP0CaepKalCV1KFRR3AfM9+Zb9PVs8r3It+nq2eV7kSIQhN24Jnlg2kbbHsJ42OW9TwHpw+E9TM8a2lSdJqLaGHusSh/FWeKN6fIzPcdP49ktanS6vxlvsnUZuTxyD5bp/aYvR63xmx7J6YuTcfcUFU/mY8yPAfrM8z26+TcmL21EIQnQ8sQhCAQhCAQhCAQhG77gilmOAOZgOQlJZtp29wBV7iRlj+giLtmxfeCuPLdPwPKU846P6ffXa8jOs1S1VvY/u1ozt5AZxOdJrVtXeU+BB5qehEz30g63c0m4DxusVP7V+2f9o9Zdz319YHV6xr7Hts4vYxY+HRR4AYHwjeYxvzg3ccSjBJLRmxs8uBB4ecYa/PCcPeMfpA9c7Hbf+uaYFj/FqPs7epIHB/iPzBl7vTyLsFtn2OtFZP2NUpQ9N8ZZD6gj+6eonUS8b5vcZL6T9r7qU6cH/MJts/pXgo/6sn+2YXTX98mfSFrjZrbSThK0rrVm4LwXJwf6maUCWjcLe2qG793fy7ce4ATn3ud32prkzLfbnbOua51orPPme4DvJ+H5ectNGy1IK091Rz72Pex8Yx2V2ANQtmpsZl33KoFxkqOfE+PD4TT1bDpXjubx6uxb8uX5SvFx2zyv8s+HPf779rV9n9n6XV16bW2aek6mrINxUB/aJld5j948jxzjIMvbttUpztTPRTvn/TmYNVCjdAAUclAAHpFnTJ03kkay/tdWPcR388IP3/KTtm7brv4Kd1+9G974dZhcw8RwI5EcCDJS9JzFzMhs3tQyYW7Lr+Me+PP8Xzl/dtmpKLNQXBqqRrHYdwVSSPA8OUHTN/SF23+pKKKCPrVq5zwIpr5b+O9jxwD0z5+PXLY7m02ubWOWdmLFz455w2ntltVqLb7D9u5yxH4R91B4AYHwnVb8R16eMhrmdH6rb+XtMDqFGZ7F2B7TfW6PZuFW/ThVYKAqunJbAo5csEDv8555s3spdaAWK1A9zZLeg5es0PZzYF2i1dVwdHqOa7gCUIrYYzg8Dg7p590r5SNNcetTvp6ZCIDniIsu5RCEIBCEIBCEQwFmf7R6nLpX3Ab58SSQPkfWXxMzHaMYvU9zVjHmCc/MSm/jf8efvjmpuEWx5ES2c3X8JzvTO6HX+xvXj9mwhHHmcA/Akepld9JGoy2nTotr+pUfoZD1OoJZccy6geeQJx9IFub6/Cn52NNsfHnfl9d9stZbiRlZ3OK0dzy+yrN8po9hWVON01p7VO8qCWH4hmXOZfpxzLG1bB1Ln3Ag6uyr+QyZ1rNjLpkL33jJHBEUkn4nkPHHrJvabtM1DLVSN6xuBxxIJ5Afl6yt0nZi29hZrHKrnPsgcufAn7v5nymOt23xxO6x1ru+OJ3Vbo9dYhXUpp2emhwd4hhhgcht5eWPiB3zVt29qsqazfffA/ynJznr0I8pY1lUUIgCoowqgYAHTEo9d2WotcPumv7WXVOC2Dpj7vmJH6e8z9t7TOPkxP23tXbK2c+0LDfqMjTg8ByNpH3R0Uf8DvMt7+xmlbkjp/RYfk2ZZowACqAqqAFAGAAOQAi70vnhzJ1fa+eHMnVnbrRadaa0qTO7Wu6M8z3knxJyY9vx7R6Te4t6S4p0qge6PQS13J6jvx+NbP7KHei5lxqtlqwyo3T4cviJTtWVJB5iWzqVnycVx9KIoiYiyzIs41OmFtb1Pk12ruuoYrvDII5eIHpO4uYHn+2exFtOXoJuq5lcfxkHkPfHlx8JO7D6DI9u4yd4rWD93HBm885HwM2YMqq7v4j/ANbfOU38dHB717aTSGWKmUuju4CWNd0wej9XWyNTxNZPDGV/US1Bmc2Y+bV8m+Uv1ab49x5v5GZN+jsJyDOsy7nEIQgJEJiEzgmSkpaVu2dB7ZMDg6nKE9e9T4H9pOYyu23tMaal7TxKjCA/ec8FHr+QMrfi2bZe4yr3FSVYFWU4IPAgyLqNaMc5m7ltd2s9q++53mOfePiOU5fRWPwa1yPgPlMOnb+t6XOyNdW2qUPYBufaUHOGs+6ueQ68egnHbS3NyH/2yP8AUf3lUuzggwBC4teFTO9ZWp3MnjYneufxD8x5TTP9nJzd69qx9Q1bB0OGU5B/SacbcU0Nd3ooLrz3WKgjPhxB8pktYCuQ6sp/mBEgjafsLlYjfptqqW5M+8oLLkeIxLe3PnvqxZ9nE9ve+qs47pPswe9z974Z9T4TViwmJoNnVBFakL7NxvKV5EGTF08rx48J0cePCdI4UzoUyUKp2EmjRGSmOLVxHnHwJxYcFfOV18acU73IstPLCsytpaS67JzvVSiZUbTr4g/AyxNkoe1W1fq9PtAAx3lUAnAJJ/8A2Tn6y5ZPClxOLbFQZZlUfzECYu7tRdZ98ID3IMfnzkdbyTkkk9ScmdLy2uv27WvLef8ApGB6nEyW2fpLet2rq04BX71jZ7uYAj6tmVm2Oz41A3l+zYBwPcR0MBnQdp9Vq7EV7iqtai7tYCLgscjryUy22BtcWNaueKW2Y8ULnd/b0lJ2c2Y628QB7BzvHORvbuAB6kzQf+EDAFf2N3iu7wweviZNx5RbHJ4XtrNFqOAlpVfMXpnvThhX8TkH8pOS65uDEKO8LnJ+My/R127P6nMje7HGMuebcB5dZdV2TM7B1vtFwffTAbx6NL+kzSTx9OTW/O9pyvHAZHQx1TJUOZhEzEhDkmNsYpMbZpCwZpjO3uryaahy+1a3+1f+6a53nn/bC7e1ZH4K61+bf90rr4tn6q6xHhGUjuZm0NXSq1TFSHU4ZCGU+IlnfylXq+IMFXwvW6tbAODrnHQ94+ByJh+2FIFmQAPsryGPH55l1sDX4FtR7j7RfI8GHrg/GQ9v7Pa9shgOGDkGaxhVzsXaa1EISBVZgjuCMRz8jNPieZrp2VQpbewAPSaLZXaxa6ty4MzoQqEcd5e7J7sSRqokyG1u2diWGqutFwAd5iWPEE8vhKDWbavu9+18dAd0eggehavbNNPv3IPAHePoJS6ntvSWVVDkFgDYQFCjPPHSYciTdmbIN/2jkVg8+9j0H7yL8Tm3v09T09+QOMmJbMPotoPpgE3S9S8Fx7yDoM8xLSvtPXjiWHgUfPynPY9PPJLGmN08/wC322RZYlCnIrO/Z/URhV+AJPxEt7tvNZwqVgD99hj0H7zO7W2BnNted/3rF/F1YeMvie/bHn33nqKSt5KrsjFdUfSqbOBKquk2q8AEnuEgJXFI+0F+P7SZOyrLRJzOMbxLHHUnJlpQsrdN/wAS0oHKbxRLRI5uzhDO8yUJeyNR7O9OjncP93L88Ta1TzxmxxHMHI8xxnoNDZAPUA+sz5Pq+UpI8sZQx1TM1zkSEIDDNGXadsYxY0gN2WTz/tI3+Lt/s/8ArWbi6yYTtEf8U56qh/04/SV18Wz9RVM7jSGd5mbRzbKrUd8s7DKzVDiYFVTd7O9G7mJQ+TcPniW1r5lDtHqOYOfiJb02b4B6jPrNMstGrVkLUrwJ6cZaPXImoo4HyMsqjbc/8z51qfnIZWTtqrm6o9awPzjZpgMabSG11Qd54noO8zZaXThVCqMKowBKnYmlxlu9jgeQ/wCflL6sSlbYnUAoBijRjoI6sclWhtaAIPXHcxDCWY1uz92w4H2W4gdD3icrp5da2rPrI3sppHNudVESmV1dm87N3EnHkOAlnrbdxHPeFOPPGBKnRLgCaZZ1c6QS0qlZo5ZVmaxVKUzvMaUzvMlAc8Ju9nv/AA6//jT/AGiYFzwm70HCusdEQf6RKbWwsUaPqZGrj6zJoezCciECO8i2yU4kexZArtSZiu0X+eD1QfkT+83OormS7T7PYgWKM7md4D8J5n4YldfEz6pVMczI1dkc3pm1K5kHUCS2aQ9Q0IUm0BwMtdk0H2aZ/CPlE0ex21DZIxUDxP4v5RNImzsDlNIz0q/YSNfRzl8dFGrNnZllWQ1rf5Z6FY8lWZa3dmlyMsxUHIXgO/rOrNKFHKB3oK8ADoJOSRtOMSSszdRwRwGNAzsGEu4hM5zAmQGNUOEDVwnV44STpqt5F/pEvljyMt2hUhPAso/X9JD0o5TW7R2R7VCp7+R6HuMzX1VqW3XGD3HuYdQZrlhU/SiWFZlfpzJ1bTVRJUzvMZVou/JHbccDqQPWb7S8hMbsbZ5usVsfw0IJPUjkB1m309eJntfKVXH1jSLH1EzXdQixYEZhGnWSSJwVkCFZVIl2mzLRkjbVQMdtDskrkshNbHngZUny/aVb9lrhyatviy/pPQGpjZokdRbusEvZa482rUeBZj8hJNHZFBxcmw9DwX0/ebE6ecmiR1EWqNdAAMAAAcvCIdJLlqI01EshUNpoy9EuHpkaymBT20yq2guB5kfOaG6mUG2VwF8WHyMipn0zVH1kasx9TKNzoM6BjYM6zCXeYmZzmGYCWHhLHZa5rXyPzMq7Gl1sOvNSnz+Zk5Z7+Ja6fM5t2UrjDKGHQiWVVMkLTNGTK2dkF5ozJ4e8Pz4/nOB2UsHKxCPFWE2S0xwUyfKq+LH19lbO+xR5KTLLSdlkU5fNh6HgvoJolpjq0yfKnSLRpgoAAAA5ADgJNrSdLXHVSVSFEdUTkCdgQksIuIkDgiIRHMRCJAaKzkrHSImIDBSclJIKzkrAjmucGuSis4KQIjVxtq5NKThq4EB6ow9MsmrjTVQKm3TzP7f2cWTKjJQhsdccx6TYvTI1ukzCY86qeSFaXe0+y+SXqwpPEqfdJ6jpKS7S2Ve/Wy+OMr6jhM7G0spwGdZkZbhOvbCEn8xC04qVn4IrMf5VJlppOzVj4L/w16c3P6CC2RXafTtc4ROZ5nuUdTNlotEEUKBwUARzQbJSpd1Fx1PMk9SZYJTLydMdXs3XVHlrjq1x1UllTK1xwVx0JOgkBtUjgSdBZ0FgIFnQWdARQIABFAiwxCBiEWEIc4hiLCEuSImJ3iJIHBETEcxExCTeIhWOYiEQGis5KR4iIVgRyk4ZJJKxCsCIa5yapL3IhSBAaiNtpfCWJrieygU77JRudaHzUGCbHrHKtB/YsuPZQ9lCe0BNKByAEdWiSxXOhXCEdao6tcdCToLA4CToLOws6CyRwFnW7OsRcQECxcTrEMQgmIsWEAhDEWQgQhCAhiQhAIQhJSSLCEBIkIQkhiQhICRDEhAIhiQgEDEhAWEIQFiiEIAJ0IQgdCLCEkLFESEIdCAhCECAhCQFhCEAhCED/9k="/>
          <p:cNvSpPr>
            <a:spLocks noChangeAspect="1" noChangeArrowheads="1"/>
          </p:cNvSpPr>
          <p:nvPr/>
        </p:nvSpPr>
        <p:spPr bwMode="auto">
          <a:xfrm>
            <a:off x="63500" y="-896938"/>
            <a:ext cx="2466975" cy="1847851"/>
          </a:xfrm>
          <a:prstGeom prst="rect">
            <a:avLst/>
          </a:prstGeom>
          <a:noFill/>
          <a:ln w="9525">
            <a:noFill/>
            <a:miter lim="800000"/>
            <a:headEnd/>
            <a:tailEnd/>
          </a:ln>
        </p:spPr>
        <p:txBody>
          <a:bodyPr/>
          <a:lstStyle/>
          <a:p>
            <a:endParaRPr lang="tr-TR">
              <a:latin typeface="Constantia" pitchFamily="18" charset="0"/>
            </a:endParaRPr>
          </a:p>
        </p:txBody>
      </p:sp>
      <p:pic>
        <p:nvPicPr>
          <p:cNvPr id="24583" name="Picture 4" descr="http://www.manadolu.k12.tr/resimler/AA6_2.jpg"/>
          <p:cNvPicPr>
            <a:picLocks noChangeAspect="1" noChangeArrowheads="1"/>
          </p:cNvPicPr>
          <p:nvPr/>
        </p:nvPicPr>
        <p:blipFill>
          <a:blip r:embed="rId2" cstate="print"/>
          <a:srcRect/>
          <a:stretch>
            <a:fillRect/>
          </a:stretch>
        </p:blipFill>
        <p:spPr bwMode="auto">
          <a:xfrm>
            <a:off x="3929063" y="3571875"/>
            <a:ext cx="4762500" cy="3000375"/>
          </a:xfrm>
          <a:prstGeom prst="rect">
            <a:avLst/>
          </a:prstGeom>
          <a:noFill/>
          <a:ln w="9525">
            <a:noFill/>
            <a:miter lim="800000"/>
            <a:headEnd/>
            <a:tailEnd/>
          </a:ln>
        </p:spPr>
      </p:pic>
      <p:pic>
        <p:nvPicPr>
          <p:cNvPr id="5" name="4 Resim" descr="logoyeniseffaf.png"/>
          <p:cNvPicPr>
            <a:picLocks noChangeAspect="1"/>
          </p:cNvPicPr>
          <p:nvPr/>
        </p:nvPicPr>
        <p:blipFill>
          <a:blip r:embed="rId3" cstate="print"/>
          <a:stretch>
            <a:fillRect/>
          </a:stretch>
        </p:blipFill>
        <p:spPr>
          <a:xfrm>
            <a:off x="8172400" y="43147"/>
            <a:ext cx="864096" cy="865573"/>
          </a:xfrm>
          <a:prstGeom prst="rect">
            <a:avLst/>
          </a:prstGeom>
        </p:spPr>
      </p:pic>
    </p:spTree>
    <p:extLst>
      <p:ext uri="{BB962C8B-B14F-4D97-AF65-F5344CB8AC3E}">
        <p14:creationId xmlns:p14="http://schemas.microsoft.com/office/powerpoint/2010/main" val="157665246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Slayt Numarası Yer Tutucusu"/>
          <p:cNvSpPr>
            <a:spLocks noGrp="1"/>
          </p:cNvSpPr>
          <p:nvPr>
            <p:ph type="sldNum" sz="quarter" idx="12"/>
          </p:nvPr>
        </p:nvSpPr>
        <p:spPr>
          <a:xfrm>
            <a:off x="6804025" y="6308725"/>
            <a:ext cx="2133600" cy="365125"/>
          </a:xfrm>
        </p:spPr>
        <p:txBody>
          <a:bodyPr wrap="square" numCol="1" anchorCtr="0" compatLnSpc="1">
            <a:prstTxWarp prst="textNoShape">
              <a:avLst/>
            </a:prstTxWarp>
          </a:bodyPr>
          <a:lstStyle/>
          <a:p>
            <a:pPr fontAlgn="base">
              <a:spcBef>
                <a:spcPct val="0"/>
              </a:spcBef>
              <a:spcAft>
                <a:spcPct val="0"/>
              </a:spcAft>
              <a:defRPr/>
            </a:pPr>
            <a:fld id="{721563FF-C670-4461-AD29-65DD31A2CD8A}" type="slidenum">
              <a:rPr lang="tr-TR" smtClean="0">
                <a:solidFill>
                  <a:srgbClr val="898989"/>
                </a:solidFill>
                <a:cs typeface="Arial" charset="0"/>
              </a:rPr>
              <a:pPr fontAlgn="base">
                <a:spcBef>
                  <a:spcPct val="0"/>
                </a:spcBef>
                <a:spcAft>
                  <a:spcPct val="0"/>
                </a:spcAft>
                <a:defRPr/>
              </a:pPr>
              <a:t>19</a:t>
            </a:fld>
            <a:r>
              <a:rPr lang="tr-TR" dirty="0" smtClean="0">
                <a:solidFill>
                  <a:srgbClr val="898989"/>
                </a:solidFill>
                <a:cs typeface="Arial" charset="0"/>
              </a:rPr>
              <a:t>/65</a:t>
            </a:r>
          </a:p>
        </p:txBody>
      </p:sp>
      <p:sp>
        <p:nvSpPr>
          <p:cNvPr id="7" name="9 Dikdörtgen"/>
          <p:cNvSpPr/>
          <p:nvPr/>
        </p:nvSpPr>
        <p:spPr>
          <a:xfrm>
            <a:off x="683568" y="188639"/>
            <a:ext cx="7992888" cy="1046440"/>
          </a:xfrm>
          <a:prstGeom prst="rect">
            <a:avLst/>
          </a:prstGeom>
        </p:spPr>
        <p:txBody>
          <a:bodyPr wrap="square">
            <a:spAutoFit/>
            <a:scene3d>
              <a:camera prst="orthographicFront"/>
              <a:lightRig rig="soft" dir="tl">
                <a:rot lat="0" lon="0" rev="0"/>
              </a:lightRig>
            </a:scene3d>
            <a:sp3d extrusionH="57150" contourW="25400" prstMaterial="matte">
              <a:bevelT w="25400" h="55880" prst="coolSlant"/>
              <a:contourClr>
                <a:schemeClr val="accent2">
                  <a:tint val="20000"/>
                </a:schemeClr>
              </a:contourClr>
            </a:sp3d>
          </a:bodyPr>
          <a:lstStyle/>
          <a:p>
            <a:pPr algn="ctr" fontAlgn="auto">
              <a:spcBef>
                <a:spcPts val="0"/>
              </a:spcBef>
              <a:spcAft>
                <a:spcPts val="0"/>
              </a:spcAft>
              <a:defRPr/>
            </a:pPr>
            <a:r>
              <a:rPr lang="tr-TR" sz="3200" b="1" kern="0" spc="50" dirty="0" smtClean="0">
                <a:ln w="11430"/>
                <a:solidFill>
                  <a:srgbClr val="FF0000"/>
                </a:solidFill>
                <a:effectLst>
                  <a:outerShdw blurRad="76200" dist="50800" dir="5400000" algn="tl" rotWithShape="0">
                    <a:srgbClr val="000000">
                      <a:alpha val="65000"/>
                    </a:srgbClr>
                  </a:outerShdw>
                </a:effectLst>
                <a:latin typeface="Arial"/>
                <a:cs typeface="+mn-cs"/>
              </a:rPr>
              <a:t> </a:t>
            </a:r>
            <a:r>
              <a:rPr lang="tr-TR" sz="3200" b="1" kern="0" spc="50" dirty="0" smtClean="0">
                <a:ln w="11430"/>
                <a:solidFill>
                  <a:srgbClr val="FF0000"/>
                </a:solidFill>
                <a:effectLst>
                  <a:outerShdw blurRad="76200" dist="50800" dir="5400000" algn="tl" rotWithShape="0">
                    <a:srgbClr val="000000">
                      <a:alpha val="65000"/>
                    </a:srgbClr>
                  </a:outerShdw>
                </a:effectLst>
                <a:latin typeface="Arial"/>
              </a:rPr>
              <a:t> </a:t>
            </a:r>
            <a:r>
              <a:rPr lang="tr-TR" sz="3200" b="1" spc="50" dirty="0" smtClean="0">
                <a:ln w="11430"/>
                <a:solidFill>
                  <a:srgbClr val="FF0000"/>
                </a:solidFill>
                <a:effectLst>
                  <a:outerShdw blurRad="76200" dist="50800" dir="5400000" algn="tl" rotWithShape="0">
                    <a:srgbClr val="000000">
                      <a:alpha val="65000"/>
                    </a:srgbClr>
                  </a:outerShdw>
                </a:effectLst>
                <a:latin typeface="Arial" pitchFamily="34" charset="0"/>
                <a:cs typeface="Arial" pitchFamily="34" charset="0"/>
              </a:rPr>
              <a:t>SU KANUNU ÇALIŞMALARI</a:t>
            </a:r>
            <a:endParaRPr lang="tr-TR" sz="3200" b="1" kern="0" spc="50" dirty="0" smtClean="0">
              <a:ln w="11430"/>
              <a:solidFill>
                <a:srgbClr val="FF0000"/>
              </a:solidFill>
              <a:effectLst>
                <a:outerShdw blurRad="76200" dist="50800" dir="5400000" algn="tl" rotWithShape="0">
                  <a:srgbClr val="000000">
                    <a:alpha val="65000"/>
                  </a:srgbClr>
                </a:outerShdw>
              </a:effectLst>
              <a:latin typeface="Arial"/>
            </a:endParaRPr>
          </a:p>
          <a:p>
            <a:pPr algn="ctr" fontAlgn="auto">
              <a:spcBef>
                <a:spcPts val="0"/>
              </a:spcBef>
              <a:spcAft>
                <a:spcPts val="0"/>
              </a:spcAft>
              <a:defRPr/>
            </a:pPr>
            <a:endParaRPr lang="tr-TR" sz="3000" b="1" kern="0" spc="50" dirty="0">
              <a:ln w="11430"/>
              <a:solidFill>
                <a:srgbClr val="FF0000"/>
              </a:solidFill>
              <a:effectLst>
                <a:outerShdw blurRad="76200" dist="50800" dir="5400000" algn="tl" rotWithShape="0">
                  <a:srgbClr val="000000">
                    <a:alpha val="65000"/>
                  </a:srgbClr>
                </a:outerShdw>
              </a:effectLst>
              <a:latin typeface="Arial"/>
              <a:cs typeface="+mn-cs"/>
            </a:endParaRPr>
          </a:p>
        </p:txBody>
      </p:sp>
      <p:pic>
        <p:nvPicPr>
          <p:cNvPr id="9" name="8 Resim" descr="logoyeniseffaf.png"/>
          <p:cNvPicPr>
            <a:picLocks noChangeAspect="1"/>
          </p:cNvPicPr>
          <p:nvPr/>
        </p:nvPicPr>
        <p:blipFill>
          <a:blip r:embed="rId2" cstate="print"/>
          <a:stretch>
            <a:fillRect/>
          </a:stretch>
        </p:blipFill>
        <p:spPr>
          <a:xfrm>
            <a:off x="8279904" y="0"/>
            <a:ext cx="864096" cy="865573"/>
          </a:xfrm>
          <a:prstGeom prst="rect">
            <a:avLst/>
          </a:prstGeom>
        </p:spPr>
      </p:pic>
      <p:sp>
        <p:nvSpPr>
          <p:cNvPr id="10" name="9 Metin kutusu"/>
          <p:cNvSpPr txBox="1"/>
          <p:nvPr/>
        </p:nvSpPr>
        <p:spPr>
          <a:xfrm>
            <a:off x="251520" y="1556792"/>
            <a:ext cx="8712968" cy="3970318"/>
          </a:xfrm>
          <a:prstGeom prst="rect">
            <a:avLst/>
          </a:prstGeom>
          <a:noFill/>
        </p:spPr>
        <p:txBody>
          <a:bodyPr wrap="square" rtlCol="0">
            <a:spAutoFit/>
          </a:bodyPr>
          <a:lstStyle/>
          <a:p>
            <a:pPr algn="just">
              <a:buFont typeface="Arial" pitchFamily="34" charset="0"/>
              <a:buChar char="•"/>
            </a:pPr>
            <a:r>
              <a:rPr lang="tr-TR" sz="3600" b="1" dirty="0" smtClean="0">
                <a:solidFill>
                  <a:srgbClr val="2213EB"/>
                </a:solidFill>
                <a:latin typeface="Calibri" pitchFamily="34" charset="0"/>
                <a:ea typeface="Verdana" pitchFamily="34" charset="0"/>
                <a:cs typeface="Verdana" pitchFamily="34" charset="0"/>
              </a:rPr>
              <a:t> Sular Hakkında Kanun’un (1926) yetersiz 	kalması</a:t>
            </a:r>
          </a:p>
          <a:p>
            <a:pPr algn="just">
              <a:buFont typeface="Arial" pitchFamily="34" charset="0"/>
              <a:buChar char="•"/>
            </a:pPr>
            <a:r>
              <a:rPr lang="tr-TR" sz="3600" b="1" dirty="0" smtClean="0">
                <a:solidFill>
                  <a:srgbClr val="2213EB"/>
                </a:solidFill>
                <a:latin typeface="Calibri" pitchFamily="34" charset="0"/>
                <a:ea typeface="Verdana" pitchFamily="34" charset="0"/>
                <a:cs typeface="Verdana" pitchFamily="34" charset="0"/>
              </a:rPr>
              <a:t> Mevcut su mevzuatındaki yetki 	ve 	sorumluluk karmaşası</a:t>
            </a:r>
          </a:p>
          <a:p>
            <a:pPr algn="just">
              <a:buFont typeface="Arial" pitchFamily="34" charset="0"/>
              <a:buChar char="•"/>
            </a:pPr>
            <a:r>
              <a:rPr lang="tr-TR" sz="3600" b="1" dirty="0" smtClean="0">
                <a:solidFill>
                  <a:srgbClr val="2213EB"/>
                </a:solidFill>
                <a:latin typeface="Calibri" pitchFamily="34" charset="0"/>
                <a:ea typeface="Verdana" pitchFamily="34" charset="0"/>
                <a:cs typeface="Verdana" pitchFamily="34" charset="0"/>
              </a:rPr>
              <a:t> AB Mevzuatına uyum ihtiyacı </a:t>
            </a:r>
          </a:p>
          <a:p>
            <a:pPr algn="just">
              <a:buFont typeface="Arial" pitchFamily="34" charset="0"/>
              <a:buChar char="•"/>
            </a:pPr>
            <a:r>
              <a:rPr lang="tr-TR" sz="3600" b="1" dirty="0" smtClean="0">
                <a:solidFill>
                  <a:srgbClr val="2213EB"/>
                </a:solidFill>
                <a:latin typeface="Calibri" pitchFamily="34" charset="0"/>
                <a:ea typeface="Verdana" pitchFamily="34" charset="0"/>
                <a:cs typeface="Verdana" pitchFamily="34" charset="0"/>
              </a:rPr>
              <a:t> Su Mevzuatındaki boşluklar</a:t>
            </a:r>
          </a:p>
          <a:p>
            <a:pPr algn="just">
              <a:buFont typeface="Arial" pitchFamily="34" charset="0"/>
              <a:buChar char="•"/>
            </a:pPr>
            <a:r>
              <a:rPr lang="tr-TR" sz="3600" b="1" dirty="0" smtClean="0">
                <a:solidFill>
                  <a:srgbClr val="2213EB"/>
                </a:solidFill>
                <a:latin typeface="Calibri" pitchFamily="34" charset="0"/>
                <a:ea typeface="Verdana" pitchFamily="34" charset="0"/>
                <a:cs typeface="Verdana" pitchFamily="34" charset="0"/>
              </a:rPr>
              <a:t> Su kalitesinin dikkate alınması ihtiyacı</a:t>
            </a:r>
            <a:endParaRPr lang="tr-TR" sz="3600" b="1" dirty="0" smtClean="0">
              <a:solidFill>
                <a:srgbClr val="0000FF"/>
              </a:solidFill>
              <a:latin typeface="Calibri" pitchFamily="34" charset="0"/>
              <a:cs typeface="Arial" pitchFamily="34" charset="0"/>
            </a:endParaRPr>
          </a:p>
        </p:txBody>
      </p:sp>
    </p:spTree>
    <p:extLst>
      <p:ext uri="{BB962C8B-B14F-4D97-AF65-F5344CB8AC3E}">
        <p14:creationId xmlns:p14="http://schemas.microsoft.com/office/powerpoint/2010/main" val="2753493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10913826-6252-444A-BF85-E0163E790E4C}" type="slidenum">
              <a:rPr lang="tr-TR" smtClean="0"/>
              <a:pPr>
                <a:defRPr/>
              </a:pPr>
              <a:t>2</a:t>
            </a:fld>
            <a:endParaRPr lang="tr-TR"/>
          </a:p>
        </p:txBody>
      </p:sp>
      <p:sp>
        <p:nvSpPr>
          <p:cNvPr id="10243" name="2 Metin kutusu"/>
          <p:cNvSpPr txBox="1">
            <a:spLocks noChangeArrowheads="1"/>
          </p:cNvSpPr>
          <p:nvPr/>
        </p:nvSpPr>
        <p:spPr bwMode="auto">
          <a:xfrm>
            <a:off x="468313" y="1268413"/>
            <a:ext cx="8207375" cy="4401205"/>
          </a:xfrm>
          <a:prstGeom prst="rect">
            <a:avLst/>
          </a:prstGeom>
          <a:noFill/>
          <a:ln w="9525">
            <a:noFill/>
            <a:miter lim="800000"/>
            <a:headEnd/>
            <a:tailEnd/>
          </a:ln>
        </p:spPr>
        <p:txBody>
          <a:bodyPr>
            <a:spAutoFit/>
          </a:bodyPr>
          <a:lstStyle/>
          <a:p>
            <a:pPr algn="just"/>
            <a:r>
              <a:rPr lang="tr-TR" sz="2800" dirty="0" smtClean="0">
                <a:solidFill>
                  <a:srgbClr val="0000FF"/>
                </a:solidFill>
                <a:latin typeface="Arial" pitchFamily="34" charset="0"/>
                <a:cs typeface="Arial" pitchFamily="34" charset="0"/>
              </a:rPr>
              <a:t>Su tahsisi, suyun paylaşımını ifade etmektedir. </a:t>
            </a:r>
          </a:p>
          <a:p>
            <a:pPr algn="just"/>
            <a:r>
              <a:rPr lang="tr-TR" sz="2800" dirty="0" smtClean="0">
                <a:solidFill>
                  <a:srgbClr val="0000FF"/>
                </a:solidFill>
                <a:latin typeface="Arial" pitchFamily="34" charset="0"/>
                <a:cs typeface="Arial" pitchFamily="34" charset="0"/>
              </a:rPr>
              <a:t>	</a:t>
            </a:r>
          </a:p>
          <a:p>
            <a:pPr algn="just"/>
            <a:r>
              <a:rPr lang="tr-TR" sz="2800" dirty="0" err="1" smtClean="0">
                <a:solidFill>
                  <a:srgbClr val="0000FF"/>
                </a:solidFill>
                <a:latin typeface="Arial" pitchFamily="34" charset="0"/>
                <a:cs typeface="Arial" pitchFamily="34" charset="0"/>
              </a:rPr>
              <a:t>Sektörel</a:t>
            </a:r>
            <a:r>
              <a:rPr lang="tr-TR" sz="2800" dirty="0" smtClean="0">
                <a:solidFill>
                  <a:srgbClr val="0000FF"/>
                </a:solidFill>
                <a:latin typeface="Arial" pitchFamily="34" charset="0"/>
                <a:cs typeface="Arial" pitchFamily="34" charset="0"/>
              </a:rPr>
              <a:t> </a:t>
            </a:r>
            <a:r>
              <a:rPr lang="tr-TR" sz="2800" dirty="0">
                <a:solidFill>
                  <a:srgbClr val="0000FF"/>
                </a:solidFill>
                <a:latin typeface="Arial" pitchFamily="34" charset="0"/>
                <a:cs typeface="Arial" pitchFamily="34" charset="0"/>
              </a:rPr>
              <a:t>s</a:t>
            </a:r>
            <a:r>
              <a:rPr lang="tr-TR" sz="2800" dirty="0" smtClean="0">
                <a:solidFill>
                  <a:srgbClr val="0000FF"/>
                </a:solidFill>
                <a:latin typeface="Arial" pitchFamily="34" charset="0"/>
                <a:cs typeface="Arial" pitchFamily="34" charset="0"/>
              </a:rPr>
              <a:t>u tahsisini maksadı, </a:t>
            </a:r>
            <a:r>
              <a:rPr lang="tr-TR" sz="2800" b="1" dirty="0" smtClean="0">
                <a:solidFill>
                  <a:srgbClr val="0000FF"/>
                </a:solidFill>
                <a:latin typeface="Arial" pitchFamily="34" charset="0"/>
                <a:cs typeface="Arial" pitchFamily="34" charset="0"/>
              </a:rPr>
              <a:t>havzalar ölçeğinde suyu </a:t>
            </a:r>
            <a:r>
              <a:rPr lang="tr-TR" sz="2800" b="1" dirty="0">
                <a:solidFill>
                  <a:srgbClr val="0000FF"/>
                </a:solidFill>
                <a:latin typeface="Arial" pitchFamily="34" charset="0"/>
                <a:cs typeface="Arial" pitchFamily="34" charset="0"/>
              </a:rPr>
              <a:t>kullanan paydaşlar/sektörler arasında</a:t>
            </a:r>
            <a:r>
              <a:rPr lang="tr-TR" sz="2800" dirty="0">
                <a:solidFill>
                  <a:srgbClr val="0000FF"/>
                </a:solidFill>
                <a:latin typeface="Arial" pitchFamily="34" charset="0"/>
                <a:cs typeface="Arial" pitchFamily="34" charset="0"/>
              </a:rPr>
              <a:t> </a:t>
            </a:r>
            <a:r>
              <a:rPr lang="tr-TR" sz="2800" b="1" dirty="0" smtClean="0">
                <a:solidFill>
                  <a:srgbClr val="0000FF"/>
                </a:solidFill>
                <a:latin typeface="Arial" pitchFamily="34" charset="0"/>
                <a:cs typeface="Arial" pitchFamily="34" charset="0"/>
              </a:rPr>
              <a:t>su </a:t>
            </a:r>
            <a:r>
              <a:rPr lang="tr-TR" sz="2800" b="1" dirty="0">
                <a:solidFill>
                  <a:srgbClr val="0000FF"/>
                </a:solidFill>
                <a:latin typeface="Arial" pitchFamily="34" charset="0"/>
                <a:cs typeface="Arial" pitchFamily="34" charset="0"/>
              </a:rPr>
              <a:t>paylaşımının </a:t>
            </a:r>
            <a:r>
              <a:rPr lang="tr-TR" sz="2800" dirty="0">
                <a:solidFill>
                  <a:srgbClr val="0000FF"/>
                </a:solidFill>
                <a:latin typeface="Arial" pitchFamily="34" charset="0"/>
                <a:cs typeface="Arial" pitchFamily="34" charset="0"/>
              </a:rPr>
              <a:t>geleceğe yönelik </a:t>
            </a:r>
            <a:r>
              <a:rPr lang="tr-TR" sz="2800" dirty="0" smtClean="0">
                <a:solidFill>
                  <a:srgbClr val="0000FF"/>
                </a:solidFill>
                <a:latin typeface="Arial" pitchFamily="34" charset="0"/>
                <a:cs typeface="Arial" pitchFamily="34" charset="0"/>
              </a:rPr>
              <a:t>olarak planlanması </a:t>
            </a:r>
            <a:r>
              <a:rPr lang="tr-TR" sz="2800" dirty="0">
                <a:solidFill>
                  <a:srgbClr val="0000FF"/>
                </a:solidFill>
                <a:latin typeface="Arial" pitchFamily="34" charset="0"/>
                <a:cs typeface="Arial" pitchFamily="34" charset="0"/>
              </a:rPr>
              <a:t>ve her sektörün ihtiyacı olan suyun planlı bir şekilde </a:t>
            </a:r>
            <a:r>
              <a:rPr lang="tr-TR" sz="2800" dirty="0" smtClean="0">
                <a:solidFill>
                  <a:srgbClr val="0000FF"/>
                </a:solidFill>
                <a:latin typeface="Arial" pitchFamily="34" charset="0"/>
                <a:cs typeface="Arial" pitchFamily="34" charset="0"/>
              </a:rPr>
              <a:t>karşılanmasıdır.</a:t>
            </a:r>
          </a:p>
          <a:p>
            <a:pPr algn="just"/>
            <a:endParaRPr lang="tr-TR" sz="2800" dirty="0">
              <a:solidFill>
                <a:srgbClr val="0000FF"/>
              </a:solidFill>
              <a:latin typeface="Arial" pitchFamily="34" charset="0"/>
              <a:cs typeface="Arial" pitchFamily="34" charset="0"/>
            </a:endParaRPr>
          </a:p>
          <a:p>
            <a:pPr marL="457200" indent="-457200" algn="just">
              <a:buFont typeface="Arial" pitchFamily="34" charset="0"/>
              <a:buChar char="•"/>
            </a:pPr>
            <a:r>
              <a:rPr lang="tr-TR" sz="2800" dirty="0" err="1" smtClean="0">
                <a:solidFill>
                  <a:srgbClr val="0000FF"/>
                </a:solidFill>
                <a:latin typeface="Arial" pitchFamily="34" charset="0"/>
                <a:cs typeface="Arial" pitchFamily="34" charset="0"/>
              </a:rPr>
              <a:t>Sektörel</a:t>
            </a:r>
            <a:r>
              <a:rPr lang="tr-TR" sz="2800" dirty="0" smtClean="0">
                <a:solidFill>
                  <a:srgbClr val="0000FF"/>
                </a:solidFill>
                <a:latin typeface="Arial" pitchFamily="34" charset="0"/>
                <a:cs typeface="Arial" pitchFamily="34" charset="0"/>
              </a:rPr>
              <a:t> </a:t>
            </a:r>
            <a:r>
              <a:rPr lang="tr-TR" sz="2800" dirty="0">
                <a:solidFill>
                  <a:srgbClr val="0000FF"/>
                </a:solidFill>
                <a:latin typeface="Arial" pitchFamily="34" charset="0"/>
                <a:cs typeface="Arial" pitchFamily="34" charset="0"/>
              </a:rPr>
              <a:t>Tahsis</a:t>
            </a:r>
          </a:p>
          <a:p>
            <a:pPr marL="457200" indent="-457200" algn="just">
              <a:buFont typeface="Arial" pitchFamily="34" charset="0"/>
              <a:buChar char="•"/>
            </a:pPr>
            <a:r>
              <a:rPr lang="tr-TR" sz="2800" dirty="0">
                <a:solidFill>
                  <a:srgbClr val="0000FF"/>
                </a:solidFill>
                <a:latin typeface="Arial" pitchFamily="34" charset="0"/>
                <a:cs typeface="Arial" pitchFamily="34" charset="0"/>
              </a:rPr>
              <a:t>Münferit Tahsis</a:t>
            </a:r>
          </a:p>
        </p:txBody>
      </p:sp>
      <p:sp>
        <p:nvSpPr>
          <p:cNvPr id="10244" name="3 Metin kutusu"/>
          <p:cNvSpPr txBox="1">
            <a:spLocks noChangeArrowheads="1"/>
          </p:cNvSpPr>
          <p:nvPr/>
        </p:nvSpPr>
        <p:spPr bwMode="auto">
          <a:xfrm>
            <a:off x="2339975" y="333375"/>
            <a:ext cx="5386218" cy="584775"/>
          </a:xfrm>
          <a:prstGeom prst="rect">
            <a:avLst/>
          </a:prstGeom>
          <a:noFill/>
          <a:ln w="9525">
            <a:noFill/>
            <a:miter lim="800000"/>
            <a:headEnd/>
            <a:tailEnd/>
          </a:ln>
        </p:spPr>
        <p:txBody>
          <a:bodyPr wrap="none">
            <a:spAutoFit/>
          </a:bodyPr>
          <a:lstStyle/>
          <a:p>
            <a:r>
              <a:rPr lang="tr-TR" sz="3200" b="1" dirty="0">
                <a:solidFill>
                  <a:srgbClr val="FF0000"/>
                </a:solidFill>
                <a:latin typeface="Arial Black" pitchFamily="34" charset="0"/>
                <a:cs typeface="Arial" pitchFamily="34" charset="0"/>
              </a:rPr>
              <a:t>SEKTÖREL SU TAHSİSİ</a:t>
            </a:r>
          </a:p>
        </p:txBody>
      </p:sp>
      <p:pic>
        <p:nvPicPr>
          <p:cNvPr id="5" name="4 Resim" descr="logoyeniseffaf.png"/>
          <p:cNvPicPr>
            <a:picLocks noChangeAspect="1"/>
          </p:cNvPicPr>
          <p:nvPr/>
        </p:nvPicPr>
        <p:blipFill>
          <a:blip r:embed="rId2" cstate="print"/>
          <a:stretch>
            <a:fillRect/>
          </a:stretch>
        </p:blipFill>
        <p:spPr>
          <a:xfrm>
            <a:off x="8172400" y="43147"/>
            <a:ext cx="864096" cy="865573"/>
          </a:xfrm>
          <a:prstGeom prst="rect">
            <a:avLst/>
          </a:prstGeom>
        </p:spPr>
      </p:pic>
    </p:spTree>
    <p:extLst>
      <p:ext uri="{BB962C8B-B14F-4D97-AF65-F5344CB8AC3E}">
        <p14:creationId xmlns:p14="http://schemas.microsoft.com/office/powerpoint/2010/main" val="3866220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200" b="1" dirty="0" smtClean="0">
                <a:solidFill>
                  <a:srgbClr val="FF0000"/>
                </a:solidFill>
                <a:effectLst>
                  <a:outerShdw blurRad="38100" dist="38100" dir="2700000" algn="tl">
                    <a:srgbClr val="000000">
                      <a:alpha val="43137"/>
                    </a:srgbClr>
                  </a:outerShdw>
                </a:effectLst>
              </a:rPr>
              <a:t>TASLAK SU KANUNU TANIMLAR - II</a:t>
            </a:r>
            <a:endParaRPr lang="tr-TR" sz="32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124743"/>
            <a:ext cx="8640960" cy="5386090"/>
          </a:xfrm>
          <a:prstGeom prst="rect">
            <a:avLst/>
          </a:prstGeom>
        </p:spPr>
        <p:txBody>
          <a:bodyPr wrap="square">
            <a:spAutoFit/>
          </a:bodyPr>
          <a:lstStyle/>
          <a:p>
            <a:pPr marL="342900" indent="-342900" algn="just">
              <a:buClr>
                <a:srgbClr val="FF0000"/>
              </a:buClr>
              <a:defRPr/>
            </a:pPr>
            <a:r>
              <a:rPr lang="tr-TR" sz="3200" b="1" dirty="0" smtClean="0">
                <a:solidFill>
                  <a:srgbClr val="FF0000"/>
                </a:solidFill>
                <a:latin typeface="Calibri" pitchFamily="34" charset="0"/>
              </a:rPr>
              <a:t>Madde 2-(1)</a:t>
            </a:r>
          </a:p>
          <a:p>
            <a:pPr algn="just"/>
            <a:r>
              <a:rPr lang="tr-TR" sz="3200" b="1" dirty="0" smtClean="0">
                <a:solidFill>
                  <a:srgbClr val="FF0000"/>
                </a:solidFill>
                <a:latin typeface="Calibri" pitchFamily="34" charset="0"/>
              </a:rPr>
              <a:t>t)    Su tahsis sicili</a:t>
            </a:r>
            <a:r>
              <a:rPr lang="tr-TR" sz="3200" b="1" dirty="0" smtClean="0">
                <a:solidFill>
                  <a:srgbClr val="0000FF"/>
                </a:solidFill>
                <a:latin typeface="Calibri" pitchFamily="34" charset="0"/>
              </a:rPr>
              <a:t>: Herhangi bir su kaynağından 	belirli kurum, kuruluş veya şahıslara verilen 	izin kayıtlarını ihtiva eden sicili,</a:t>
            </a:r>
          </a:p>
          <a:p>
            <a:pPr algn="just"/>
            <a:endParaRPr lang="tr-TR" sz="3200" b="1" dirty="0" smtClean="0">
              <a:solidFill>
                <a:srgbClr val="0000FF"/>
              </a:solidFill>
              <a:latin typeface="Calibri" pitchFamily="34" charset="0"/>
            </a:endParaRPr>
          </a:p>
          <a:p>
            <a:pPr algn="just"/>
            <a:r>
              <a:rPr lang="tr-TR" sz="3200" b="1" dirty="0" err="1" smtClean="0">
                <a:solidFill>
                  <a:srgbClr val="FF0000"/>
                </a:solidFill>
                <a:latin typeface="Calibri" pitchFamily="34" charset="0"/>
              </a:rPr>
              <a:t>aa</a:t>
            </a:r>
            <a:r>
              <a:rPr lang="tr-TR" sz="3200" b="1" dirty="0" smtClean="0">
                <a:solidFill>
                  <a:srgbClr val="FF0000"/>
                </a:solidFill>
                <a:latin typeface="Calibri" pitchFamily="34" charset="0"/>
              </a:rPr>
              <a:t>) Yönetim hizmetleri</a:t>
            </a:r>
            <a:r>
              <a:rPr lang="tr-TR" sz="3200" b="1" dirty="0" smtClean="0">
                <a:solidFill>
                  <a:srgbClr val="0000FF"/>
                </a:solidFill>
                <a:latin typeface="Calibri" pitchFamily="34" charset="0"/>
              </a:rPr>
              <a:t>: Kaynakların tespitini, 	ölçümünü, korunmasını, izlenmesini, 	projelendirilmesini, iyileştirilmesini, 	geliştirilmesini, </a:t>
            </a:r>
            <a:r>
              <a:rPr lang="tr-TR" sz="3200" b="1" dirty="0" smtClean="0">
                <a:solidFill>
                  <a:srgbClr val="FF0000"/>
                </a:solidFill>
                <a:latin typeface="Calibri" pitchFamily="34" charset="0"/>
              </a:rPr>
              <a:t>tahsislerin takibini</a:t>
            </a:r>
            <a:r>
              <a:rPr lang="tr-TR" sz="3200" b="1" dirty="0" smtClean="0">
                <a:solidFill>
                  <a:srgbClr val="0000FF"/>
                </a:solidFill>
                <a:latin typeface="Calibri" pitchFamily="34" charset="0"/>
              </a:rPr>
              <a:t>, 	denetlenmesini,</a:t>
            </a:r>
            <a:endParaRPr lang="tr-TR" sz="3200" b="1" dirty="0">
              <a:solidFill>
                <a:srgbClr val="0000FF"/>
              </a:solidFill>
              <a:latin typeface="Calibri" pitchFamily="34" charset="0"/>
            </a:endParaRPr>
          </a:p>
          <a:p>
            <a:pPr marL="342900" indent="-342900">
              <a:buClr>
                <a:srgbClr val="FF0000"/>
              </a:buClr>
              <a:buFontTx/>
              <a:buAutoNum type="arabicParenR"/>
              <a:defRPr/>
            </a:pPr>
            <a:endParaRPr lang="tr-TR" sz="2400" b="1" dirty="0">
              <a:solidFill>
                <a:srgbClr val="0000FF"/>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YENİ SU KANUNUNUN GETİRİLERİ - 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503238" y="1125538"/>
            <a:ext cx="8135937" cy="5509200"/>
          </a:xfrm>
          <a:prstGeom prst="rect">
            <a:avLst/>
          </a:prstGeom>
        </p:spPr>
        <p:txBody>
          <a:bodyPr>
            <a:spAutoFit/>
          </a:bodyPr>
          <a:lstStyle/>
          <a:p>
            <a:pPr marL="514350" indent="-514350">
              <a:buClr>
                <a:srgbClr val="FF0000"/>
              </a:buClr>
              <a:buFont typeface="+mj-lt"/>
              <a:buAutoNum type="arabicPeriod"/>
              <a:defRPr/>
            </a:pPr>
            <a:r>
              <a:rPr lang="tr-TR" sz="3200" b="1" dirty="0">
                <a:solidFill>
                  <a:srgbClr val="0000FF"/>
                </a:solidFill>
                <a:latin typeface="+mj-lt"/>
              </a:rPr>
              <a:t>Su Yönetimindeki Çok Başlılığın Önüne Geçilmesi</a:t>
            </a:r>
          </a:p>
          <a:p>
            <a:pPr marL="342900" indent="-342900">
              <a:buClr>
                <a:srgbClr val="FF0000"/>
              </a:buClr>
              <a:buFont typeface="+mj-lt"/>
              <a:buAutoNum type="arabicPeriod"/>
              <a:defRPr/>
            </a:pPr>
            <a:r>
              <a:rPr lang="tr-TR" sz="3200" b="1" dirty="0">
                <a:solidFill>
                  <a:srgbClr val="0000FF"/>
                </a:solidFill>
                <a:latin typeface="+mj-lt"/>
              </a:rPr>
              <a:t> Havza Esaslı Su Yönetimi</a:t>
            </a:r>
          </a:p>
          <a:p>
            <a:pPr marL="342900" indent="-342900">
              <a:buClr>
                <a:srgbClr val="FF0000"/>
              </a:buClr>
              <a:buFont typeface="+mj-lt"/>
              <a:buAutoNum type="arabicPeriod"/>
              <a:defRPr/>
            </a:pPr>
            <a:r>
              <a:rPr lang="tr-TR" sz="3200" b="1" dirty="0">
                <a:solidFill>
                  <a:srgbClr val="FF0000"/>
                </a:solidFill>
                <a:latin typeface="+mj-lt"/>
              </a:rPr>
              <a:t> Havza Esaslı Tahsis</a:t>
            </a:r>
          </a:p>
          <a:p>
            <a:pPr marL="342900" indent="-342900">
              <a:buClr>
                <a:srgbClr val="FF0000"/>
              </a:buClr>
              <a:buFont typeface="+mj-lt"/>
              <a:buAutoNum type="arabicPeriod"/>
              <a:defRPr/>
            </a:pPr>
            <a:r>
              <a:rPr lang="tr-TR" sz="3200" b="1" dirty="0">
                <a:solidFill>
                  <a:srgbClr val="0000FF"/>
                </a:solidFill>
                <a:latin typeface="+mj-lt"/>
              </a:rPr>
              <a:t> Suyun Miktar ve Kalite Olarak Yönetimi</a:t>
            </a:r>
          </a:p>
          <a:p>
            <a:pPr marL="342900" indent="-342900">
              <a:buClr>
                <a:srgbClr val="FF0000"/>
              </a:buClr>
              <a:buFont typeface="+mj-lt"/>
              <a:buAutoNum type="arabicPeriod"/>
              <a:defRPr/>
            </a:pPr>
            <a:r>
              <a:rPr lang="tr-TR" sz="3200" b="1" dirty="0">
                <a:solidFill>
                  <a:srgbClr val="0000FF"/>
                </a:solidFill>
                <a:latin typeface="+mj-lt"/>
              </a:rPr>
              <a:t> Suyun Devletin Mülkiyet ve Tasarrufunda Olması</a:t>
            </a:r>
          </a:p>
          <a:p>
            <a:pPr marL="342900" indent="-342900">
              <a:buClr>
                <a:srgbClr val="FF0000"/>
              </a:buClr>
              <a:buFont typeface="+mj-lt"/>
              <a:buAutoNum type="arabicPeriod"/>
              <a:defRPr/>
            </a:pPr>
            <a:r>
              <a:rPr lang="tr-TR" sz="3200" b="1" dirty="0">
                <a:solidFill>
                  <a:srgbClr val="0000FF"/>
                </a:solidFill>
                <a:latin typeface="+mj-lt"/>
              </a:rPr>
              <a:t> Tam Maliyet Prensibi (Kullanan/Kirleten Öder)</a:t>
            </a:r>
          </a:p>
          <a:p>
            <a:pPr marL="342900" indent="-342900">
              <a:buClr>
                <a:srgbClr val="FF0000"/>
              </a:buClr>
              <a:buFont typeface="+mj-lt"/>
              <a:buAutoNum type="arabicPeriod"/>
              <a:defRPr/>
            </a:pPr>
            <a:r>
              <a:rPr lang="tr-TR" sz="3200" b="1" dirty="0">
                <a:solidFill>
                  <a:srgbClr val="0000FF"/>
                </a:solidFill>
                <a:latin typeface="+mj-lt"/>
              </a:rPr>
              <a:t> Su Yönetimine Paydaşların Katılımı</a:t>
            </a:r>
          </a:p>
          <a:p>
            <a:pPr marL="342900" indent="-342900">
              <a:buClr>
                <a:srgbClr val="FF0000"/>
              </a:buClr>
              <a:buFont typeface="+mj-lt"/>
              <a:buAutoNum type="arabicPeriod"/>
              <a:defRPr/>
            </a:pPr>
            <a:r>
              <a:rPr lang="tr-TR" sz="3200" b="1" dirty="0">
                <a:solidFill>
                  <a:srgbClr val="0000FF"/>
                </a:solidFill>
                <a:latin typeface="+mj-lt"/>
              </a:rPr>
              <a:t>Su Yönetiminde Koordinasyon </a:t>
            </a:r>
            <a:r>
              <a:rPr lang="tr-TR" sz="3200" b="1" dirty="0" smtClean="0">
                <a:solidFill>
                  <a:srgbClr val="0000FF"/>
                </a:solidFill>
                <a:latin typeface="+mj-lt"/>
              </a:rPr>
              <a:t>Sağlanması</a:t>
            </a:r>
            <a:endParaRPr lang="tr-TR" sz="3200" b="1" dirty="0">
              <a:solidFill>
                <a:srgbClr val="0000FF"/>
              </a:solidFill>
              <a:latin typeface="+mj-lt"/>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200" b="1" dirty="0" smtClean="0">
                <a:solidFill>
                  <a:srgbClr val="FF0000"/>
                </a:solidFill>
                <a:effectLst>
                  <a:outerShdw blurRad="38100" dist="38100" dir="2700000" algn="tl">
                    <a:srgbClr val="000000">
                      <a:alpha val="43137"/>
                    </a:srgbClr>
                  </a:outerShdw>
                </a:effectLst>
              </a:rPr>
              <a:t>YENİ SU KANUNUNUN GETİRİLERİ - II</a:t>
            </a:r>
            <a:endParaRPr lang="tr-TR" sz="32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980729"/>
            <a:ext cx="8640960" cy="6340197"/>
          </a:xfrm>
          <a:prstGeom prst="rect">
            <a:avLst/>
          </a:prstGeom>
        </p:spPr>
        <p:txBody>
          <a:bodyPr wrap="square">
            <a:spAutoFit/>
          </a:bodyPr>
          <a:lstStyle/>
          <a:p>
            <a:pPr marL="342900" indent="-342900">
              <a:buClr>
                <a:srgbClr val="FF0000"/>
              </a:buClr>
              <a:defRPr/>
            </a:pPr>
            <a:r>
              <a:rPr lang="tr-TR" sz="2800" b="1" dirty="0" smtClean="0">
                <a:solidFill>
                  <a:srgbClr val="FF0000"/>
                </a:solidFill>
                <a:latin typeface="Arial" charset="0"/>
              </a:rPr>
              <a:t>9. </a:t>
            </a:r>
            <a:r>
              <a:rPr lang="tr-TR" sz="2800" b="1" dirty="0" smtClean="0">
                <a:solidFill>
                  <a:srgbClr val="0000FF"/>
                </a:solidFill>
                <a:latin typeface="Arial" charset="0"/>
              </a:rPr>
              <a:t>Taşkın </a:t>
            </a:r>
            <a:r>
              <a:rPr lang="tr-TR" sz="2800" b="1" dirty="0">
                <a:solidFill>
                  <a:srgbClr val="0000FF"/>
                </a:solidFill>
                <a:latin typeface="Arial" charset="0"/>
              </a:rPr>
              <a:t>Yönetim Planları Hazırlanması ve İmar Planlarında Bunların Dikkate </a:t>
            </a:r>
            <a:r>
              <a:rPr lang="tr-TR" sz="2800" b="1" dirty="0" smtClean="0">
                <a:solidFill>
                  <a:srgbClr val="0000FF"/>
                </a:solidFill>
                <a:latin typeface="Arial" charset="0"/>
              </a:rPr>
              <a:t>Alınması,</a:t>
            </a:r>
          </a:p>
          <a:p>
            <a:pPr marL="342900" indent="-342900">
              <a:buClr>
                <a:srgbClr val="FF0000"/>
              </a:buClr>
              <a:defRPr/>
            </a:pPr>
            <a:r>
              <a:rPr lang="tr-TR" sz="2800" b="1" dirty="0" smtClean="0">
                <a:solidFill>
                  <a:srgbClr val="FF0000"/>
                </a:solidFill>
                <a:latin typeface="Arial" charset="0"/>
              </a:rPr>
              <a:t>10. </a:t>
            </a:r>
            <a:r>
              <a:rPr lang="tr-TR" sz="2800" b="1" dirty="0" smtClean="0">
                <a:solidFill>
                  <a:srgbClr val="0000FF"/>
                </a:solidFill>
                <a:latin typeface="Arial" charset="0"/>
              </a:rPr>
              <a:t>Ulusal </a:t>
            </a:r>
            <a:r>
              <a:rPr lang="tr-TR" sz="2800" b="1" dirty="0">
                <a:solidFill>
                  <a:srgbClr val="0000FF"/>
                </a:solidFill>
                <a:latin typeface="Arial" charset="0"/>
              </a:rPr>
              <a:t>Su Planı </a:t>
            </a:r>
            <a:r>
              <a:rPr lang="tr-TR" sz="2800" b="1" dirty="0" smtClean="0">
                <a:solidFill>
                  <a:srgbClr val="0000FF"/>
                </a:solidFill>
                <a:latin typeface="Arial" charset="0"/>
              </a:rPr>
              <a:t>Hazırlanması,</a:t>
            </a:r>
          </a:p>
          <a:p>
            <a:pPr marL="342900" indent="-342900">
              <a:buClr>
                <a:srgbClr val="FF0000"/>
              </a:buClr>
              <a:defRPr/>
            </a:pPr>
            <a:r>
              <a:rPr lang="tr-TR" sz="2800" b="1" dirty="0" smtClean="0">
                <a:solidFill>
                  <a:srgbClr val="FF0000"/>
                </a:solidFill>
                <a:latin typeface="Arial" charset="0"/>
              </a:rPr>
              <a:t>11. </a:t>
            </a:r>
            <a:r>
              <a:rPr lang="tr-TR" sz="2800" b="1" dirty="0" smtClean="0">
                <a:solidFill>
                  <a:srgbClr val="0000FF"/>
                </a:solidFill>
                <a:latin typeface="Arial" charset="0"/>
              </a:rPr>
              <a:t>Su </a:t>
            </a:r>
            <a:r>
              <a:rPr lang="tr-TR" sz="2800" b="1" dirty="0">
                <a:solidFill>
                  <a:srgbClr val="0000FF"/>
                </a:solidFill>
                <a:latin typeface="Arial" charset="0"/>
              </a:rPr>
              <a:t>Yönetimi Üst Kurulu'nun </a:t>
            </a:r>
            <a:r>
              <a:rPr lang="tr-TR" sz="2800" b="1" dirty="0" smtClean="0">
                <a:solidFill>
                  <a:srgbClr val="0000FF"/>
                </a:solidFill>
                <a:latin typeface="Arial" charset="0"/>
              </a:rPr>
              <a:t>Oluşturulması,</a:t>
            </a:r>
          </a:p>
          <a:p>
            <a:pPr marL="342900" indent="-342900">
              <a:buClr>
                <a:srgbClr val="FF0000"/>
              </a:buClr>
              <a:defRPr/>
            </a:pPr>
            <a:r>
              <a:rPr lang="tr-TR" sz="2800" b="1" dirty="0" smtClean="0">
                <a:solidFill>
                  <a:srgbClr val="FF0000"/>
                </a:solidFill>
                <a:latin typeface="Arial" charset="0"/>
              </a:rPr>
              <a:t>12. </a:t>
            </a:r>
            <a:r>
              <a:rPr lang="tr-TR" sz="2800" b="1" dirty="0" smtClean="0">
                <a:solidFill>
                  <a:srgbClr val="0000FF"/>
                </a:solidFill>
                <a:latin typeface="Arial" charset="0"/>
              </a:rPr>
              <a:t>Doğal </a:t>
            </a:r>
            <a:r>
              <a:rPr lang="tr-TR" sz="2800" b="1" dirty="0">
                <a:solidFill>
                  <a:srgbClr val="0000FF"/>
                </a:solidFill>
                <a:latin typeface="Arial" charset="0"/>
              </a:rPr>
              <a:t>Mineralli Suların Su Kanunu Kapsamına </a:t>
            </a:r>
            <a:r>
              <a:rPr lang="tr-TR" sz="2800" b="1" dirty="0" smtClean="0">
                <a:solidFill>
                  <a:srgbClr val="0000FF"/>
                </a:solidFill>
                <a:latin typeface="Arial" charset="0"/>
              </a:rPr>
              <a:t>Alınması,</a:t>
            </a:r>
          </a:p>
          <a:p>
            <a:pPr marL="342900" indent="-342900">
              <a:buClr>
                <a:srgbClr val="FF0000"/>
              </a:buClr>
              <a:defRPr/>
            </a:pPr>
            <a:r>
              <a:rPr lang="tr-TR" sz="2800" b="1" dirty="0" smtClean="0">
                <a:solidFill>
                  <a:srgbClr val="FF0000"/>
                </a:solidFill>
                <a:latin typeface="Arial" charset="0"/>
              </a:rPr>
              <a:t>13. </a:t>
            </a:r>
            <a:r>
              <a:rPr lang="tr-TR" sz="2800" b="1" dirty="0" smtClean="0">
                <a:solidFill>
                  <a:srgbClr val="0000FF"/>
                </a:solidFill>
                <a:latin typeface="Arial" charset="0"/>
              </a:rPr>
              <a:t>Ulusal </a:t>
            </a:r>
            <a:r>
              <a:rPr lang="tr-TR" sz="2800" b="1" dirty="0">
                <a:solidFill>
                  <a:srgbClr val="0000FF"/>
                </a:solidFill>
                <a:latin typeface="Arial" charset="0"/>
              </a:rPr>
              <a:t>Su Bilgi Sisteminin </a:t>
            </a:r>
            <a:r>
              <a:rPr lang="tr-TR" sz="2800" b="1" dirty="0" smtClean="0">
                <a:solidFill>
                  <a:srgbClr val="0000FF"/>
                </a:solidFill>
                <a:latin typeface="Arial" charset="0"/>
              </a:rPr>
              <a:t>Kurulması,</a:t>
            </a:r>
          </a:p>
          <a:p>
            <a:pPr marL="342900" indent="-342900">
              <a:buClr>
                <a:srgbClr val="FF0000"/>
              </a:buClr>
              <a:defRPr/>
            </a:pPr>
            <a:r>
              <a:rPr lang="tr-TR" sz="2800" b="1" dirty="0" smtClean="0">
                <a:solidFill>
                  <a:srgbClr val="FF0000"/>
                </a:solidFill>
                <a:latin typeface="Arial" charset="0"/>
              </a:rPr>
              <a:t>14. </a:t>
            </a:r>
            <a:r>
              <a:rPr lang="tr-TR" sz="2800" b="1" dirty="0" smtClean="0">
                <a:solidFill>
                  <a:srgbClr val="0000FF"/>
                </a:solidFill>
                <a:latin typeface="Arial" charset="0"/>
              </a:rPr>
              <a:t>Alıcı </a:t>
            </a:r>
            <a:r>
              <a:rPr lang="tr-TR" sz="2800" b="1" dirty="0">
                <a:solidFill>
                  <a:srgbClr val="0000FF"/>
                </a:solidFill>
                <a:latin typeface="Arial" charset="0"/>
              </a:rPr>
              <a:t>Ortam </a:t>
            </a:r>
            <a:r>
              <a:rPr lang="tr-TR" sz="2800" b="1" dirty="0" smtClean="0">
                <a:solidFill>
                  <a:srgbClr val="0000FF"/>
                </a:solidFill>
                <a:latin typeface="Arial" charset="0"/>
              </a:rPr>
              <a:t>Esaslı </a:t>
            </a:r>
            <a:r>
              <a:rPr lang="tr-TR" sz="2800" b="1" dirty="0">
                <a:solidFill>
                  <a:srgbClr val="0000FF"/>
                </a:solidFill>
                <a:latin typeface="Arial" charset="0"/>
              </a:rPr>
              <a:t>Deşarj </a:t>
            </a:r>
            <a:r>
              <a:rPr lang="tr-TR" sz="2800" b="1" dirty="0" smtClean="0">
                <a:solidFill>
                  <a:srgbClr val="0000FF"/>
                </a:solidFill>
                <a:latin typeface="Arial" charset="0"/>
              </a:rPr>
              <a:t>Standardı,</a:t>
            </a:r>
          </a:p>
          <a:p>
            <a:pPr marL="342900" indent="-342900">
              <a:buClr>
                <a:srgbClr val="FF0000"/>
              </a:buClr>
              <a:defRPr/>
            </a:pPr>
            <a:r>
              <a:rPr lang="tr-TR" sz="2800" b="1" dirty="0" smtClean="0">
                <a:solidFill>
                  <a:srgbClr val="FF0000"/>
                </a:solidFill>
                <a:latin typeface="Arial" charset="0"/>
              </a:rPr>
              <a:t>15. </a:t>
            </a:r>
            <a:r>
              <a:rPr lang="tr-TR" sz="2800" b="1" dirty="0" smtClean="0">
                <a:solidFill>
                  <a:srgbClr val="0000FF"/>
                </a:solidFill>
                <a:latin typeface="Arial" charset="0"/>
              </a:rPr>
              <a:t>Su </a:t>
            </a:r>
            <a:r>
              <a:rPr lang="tr-TR" sz="2800" b="1" dirty="0">
                <a:solidFill>
                  <a:srgbClr val="0000FF"/>
                </a:solidFill>
                <a:latin typeface="Arial" charset="0"/>
              </a:rPr>
              <a:t>Kullanımında ve Su Yapılarının İnşasında Doğal Hayatın Dikkate </a:t>
            </a:r>
            <a:r>
              <a:rPr lang="tr-TR" sz="2800" b="1" dirty="0" smtClean="0">
                <a:solidFill>
                  <a:srgbClr val="0000FF"/>
                </a:solidFill>
                <a:latin typeface="Arial" charset="0"/>
              </a:rPr>
              <a:t>Alınması,</a:t>
            </a:r>
          </a:p>
          <a:p>
            <a:pPr marL="342900" indent="-342900">
              <a:buClr>
                <a:srgbClr val="FF0000"/>
              </a:buClr>
              <a:defRPr/>
            </a:pPr>
            <a:r>
              <a:rPr lang="tr-TR" sz="2800" b="1" dirty="0" smtClean="0">
                <a:solidFill>
                  <a:srgbClr val="FF0000"/>
                </a:solidFill>
                <a:latin typeface="Arial" charset="0"/>
              </a:rPr>
              <a:t>16. </a:t>
            </a:r>
            <a:r>
              <a:rPr lang="tr-TR" sz="2800" b="1" dirty="0" smtClean="0">
                <a:solidFill>
                  <a:srgbClr val="0000FF"/>
                </a:solidFill>
                <a:latin typeface="Arial" charset="0"/>
              </a:rPr>
              <a:t>Suyu </a:t>
            </a:r>
            <a:r>
              <a:rPr lang="tr-TR" sz="2800" b="1" dirty="0">
                <a:solidFill>
                  <a:srgbClr val="0000FF"/>
                </a:solidFill>
                <a:latin typeface="Arial" charset="0"/>
              </a:rPr>
              <a:t>Usulsüz Kullanan ve Kirletenlere Caydırıcı </a:t>
            </a:r>
            <a:r>
              <a:rPr lang="tr-TR" sz="2800" b="1" dirty="0" smtClean="0">
                <a:solidFill>
                  <a:srgbClr val="0000FF"/>
                </a:solidFill>
                <a:latin typeface="Arial" charset="0"/>
              </a:rPr>
              <a:t>Ceza,</a:t>
            </a:r>
          </a:p>
          <a:p>
            <a:pPr marL="342900" indent="-342900">
              <a:buClr>
                <a:srgbClr val="FF0000"/>
              </a:buClr>
              <a:defRPr/>
            </a:pPr>
            <a:r>
              <a:rPr lang="tr-TR" sz="2800" b="1" dirty="0" smtClean="0">
                <a:solidFill>
                  <a:srgbClr val="FF0000"/>
                </a:solidFill>
                <a:latin typeface="Arial" charset="0"/>
              </a:rPr>
              <a:t>17. </a:t>
            </a:r>
            <a:r>
              <a:rPr lang="tr-TR" sz="2800" b="1" dirty="0" smtClean="0">
                <a:solidFill>
                  <a:srgbClr val="0000FF"/>
                </a:solidFill>
                <a:latin typeface="Arial" charset="0"/>
              </a:rPr>
              <a:t>AB </a:t>
            </a:r>
            <a:r>
              <a:rPr lang="tr-TR" sz="2800" b="1" dirty="0">
                <a:solidFill>
                  <a:srgbClr val="0000FF"/>
                </a:solidFill>
                <a:latin typeface="Arial" charset="0"/>
              </a:rPr>
              <a:t>Su Çerçeve Direktifine </a:t>
            </a:r>
            <a:r>
              <a:rPr lang="tr-TR" sz="2800" b="1" dirty="0" smtClean="0">
                <a:solidFill>
                  <a:srgbClr val="0000FF"/>
                </a:solidFill>
                <a:latin typeface="Arial" charset="0"/>
              </a:rPr>
              <a:t>Uyum </a:t>
            </a:r>
            <a:r>
              <a:rPr lang="tr-TR" sz="2800" b="1" dirty="0">
                <a:solidFill>
                  <a:srgbClr val="0000FF"/>
                </a:solidFill>
                <a:latin typeface="Arial" charset="0"/>
              </a:rPr>
              <a:t>Sağlanması</a:t>
            </a:r>
          </a:p>
          <a:p>
            <a:pPr marL="342900" indent="-342900">
              <a:buClr>
                <a:srgbClr val="FF0000"/>
              </a:buClr>
              <a:defRPr/>
            </a:pPr>
            <a:endParaRPr lang="tr-TR" b="1" dirty="0">
              <a:solidFill>
                <a:srgbClr val="0000FF"/>
              </a:solidFill>
              <a:latin typeface="Arial" charset="0"/>
            </a:endParaRPr>
          </a:p>
          <a:p>
            <a:pPr marL="342900" indent="-342900">
              <a:buClr>
                <a:srgbClr val="FF0000"/>
              </a:buClr>
              <a:buFontTx/>
              <a:buAutoNum type="arabicParenR"/>
              <a:defRPr/>
            </a:pPr>
            <a:endParaRPr lang="tr-TR" sz="2400" b="1" dirty="0">
              <a:solidFill>
                <a:srgbClr val="0000FF"/>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200" b="1" dirty="0" smtClean="0">
                <a:solidFill>
                  <a:srgbClr val="FF0000"/>
                </a:solidFill>
                <a:effectLst>
                  <a:outerShdw blurRad="38100" dist="38100" dir="2700000" algn="tl">
                    <a:srgbClr val="000000">
                      <a:alpha val="43137"/>
                    </a:srgbClr>
                  </a:outerShdw>
                </a:effectLst>
              </a:rPr>
              <a:t>TASLAK SU KANUNUNUN MAKSADI</a:t>
            </a:r>
            <a:endParaRPr lang="tr-TR" sz="32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980729"/>
            <a:ext cx="8640960" cy="5601533"/>
          </a:xfrm>
          <a:prstGeom prst="rect">
            <a:avLst/>
          </a:prstGeom>
        </p:spPr>
        <p:txBody>
          <a:bodyPr wrap="square">
            <a:spAutoFit/>
          </a:bodyPr>
          <a:lstStyle/>
          <a:p>
            <a:pPr algn="just"/>
            <a:r>
              <a:rPr lang="tr-TR" sz="3000" dirty="0" smtClean="0">
                <a:solidFill>
                  <a:srgbClr val="0000FF"/>
                </a:solidFill>
                <a:latin typeface="Arial" pitchFamily="34" charset="0"/>
                <a:cs typeface="Arial" pitchFamily="34" charset="0"/>
              </a:rPr>
              <a:t>Su kaynaklarının;</a:t>
            </a:r>
          </a:p>
          <a:p>
            <a:pPr marL="539750" indent="-184150" algn="just">
              <a:buFont typeface="Arial" pitchFamily="34" charset="0"/>
              <a:buChar char="•"/>
            </a:pPr>
            <a:r>
              <a:rPr lang="tr-TR" sz="3000" dirty="0" smtClean="0">
                <a:solidFill>
                  <a:srgbClr val="0000FF"/>
                </a:solidFill>
                <a:latin typeface="Arial" pitchFamily="34" charset="0"/>
                <a:cs typeface="Arial" pitchFamily="34" charset="0"/>
              </a:rPr>
              <a:t>korunması,  </a:t>
            </a:r>
          </a:p>
          <a:p>
            <a:pPr marL="539750" indent="-184150" algn="just">
              <a:buFont typeface="Arial" pitchFamily="34" charset="0"/>
              <a:buChar char="•"/>
            </a:pPr>
            <a:r>
              <a:rPr lang="tr-TR" sz="3000" dirty="0" smtClean="0">
                <a:solidFill>
                  <a:srgbClr val="0000FF"/>
                </a:solidFill>
                <a:latin typeface="Arial" pitchFamily="34" charset="0"/>
                <a:cs typeface="Arial" pitchFamily="34" charset="0"/>
              </a:rPr>
              <a:t>geliştirilmesi,  </a:t>
            </a:r>
          </a:p>
          <a:p>
            <a:pPr marL="539750" indent="-184150" algn="just">
              <a:buFont typeface="Arial" pitchFamily="34" charset="0"/>
              <a:buChar char="•"/>
            </a:pPr>
            <a:r>
              <a:rPr lang="tr-TR" sz="3000" dirty="0" smtClean="0">
                <a:solidFill>
                  <a:srgbClr val="0000FF"/>
                </a:solidFill>
                <a:latin typeface="Arial" pitchFamily="34" charset="0"/>
                <a:cs typeface="Arial" pitchFamily="34" charset="0"/>
              </a:rPr>
              <a:t>iyileştirilmesi, </a:t>
            </a:r>
          </a:p>
          <a:p>
            <a:pPr marL="539750" indent="-184150" algn="just">
              <a:buFont typeface="Arial" pitchFamily="34" charset="0"/>
              <a:buChar char="•"/>
            </a:pPr>
            <a:r>
              <a:rPr lang="tr-TR" sz="3000" dirty="0" smtClean="0">
                <a:solidFill>
                  <a:srgbClr val="0000FF"/>
                </a:solidFill>
                <a:latin typeface="Arial" pitchFamily="34" charset="0"/>
                <a:cs typeface="Arial" pitchFamily="34" charset="0"/>
              </a:rPr>
              <a:t>sürdürülebilir bir şekilde kullanılması, </a:t>
            </a:r>
          </a:p>
          <a:p>
            <a:pPr marL="539750" indent="-184150" algn="just">
              <a:buFont typeface="Arial" pitchFamily="34" charset="0"/>
              <a:buChar char="•"/>
            </a:pPr>
            <a:r>
              <a:rPr lang="tr-TR" sz="3000" dirty="0" smtClean="0">
                <a:solidFill>
                  <a:srgbClr val="0000FF"/>
                </a:solidFill>
                <a:latin typeface="Arial" pitchFamily="34" charset="0"/>
                <a:cs typeface="Arial" pitchFamily="34" charset="0"/>
              </a:rPr>
              <a:t>bilgilerinin toplanması, izlenmesi, </a:t>
            </a:r>
          </a:p>
          <a:p>
            <a:pPr marL="539750" indent="-184150" algn="just">
              <a:buFont typeface="Arial" pitchFamily="34" charset="0"/>
              <a:buChar char="•"/>
            </a:pPr>
            <a:r>
              <a:rPr lang="tr-TR" sz="3000" dirty="0" smtClean="0">
                <a:solidFill>
                  <a:srgbClr val="0000FF"/>
                </a:solidFill>
                <a:latin typeface="Arial" pitchFamily="34" charset="0"/>
                <a:cs typeface="Arial" pitchFamily="34" charset="0"/>
              </a:rPr>
              <a:t>kullanım önceliklerinin belirlenmesi, </a:t>
            </a:r>
          </a:p>
          <a:p>
            <a:pPr marL="539750" indent="-184150" algn="just">
              <a:buFont typeface="Arial" pitchFamily="34" charset="0"/>
              <a:buChar char="•"/>
            </a:pPr>
            <a:r>
              <a:rPr lang="tr-TR" sz="3000" dirty="0" smtClean="0">
                <a:solidFill>
                  <a:srgbClr val="FF0000"/>
                </a:solidFill>
                <a:latin typeface="Arial" pitchFamily="34" charset="0"/>
                <a:cs typeface="Arial" pitchFamily="34" charset="0"/>
              </a:rPr>
              <a:t>önceliklere göre tahsislerin tek merciden yapılması, </a:t>
            </a:r>
          </a:p>
          <a:p>
            <a:pPr marL="539750" indent="-184150" algn="just">
              <a:buFont typeface="Arial" pitchFamily="34" charset="0"/>
              <a:buChar char="•"/>
            </a:pPr>
            <a:r>
              <a:rPr lang="tr-TR" sz="3000" dirty="0" smtClean="0">
                <a:solidFill>
                  <a:srgbClr val="0000FF"/>
                </a:solidFill>
                <a:latin typeface="Arial" pitchFamily="34" charset="0"/>
                <a:cs typeface="Arial" pitchFamily="34" charset="0"/>
              </a:rPr>
              <a:t>havza ölçeğinde planlanması, yönetimi </a:t>
            </a:r>
          </a:p>
          <a:p>
            <a:pPr marL="539750" indent="-184150" algn="just">
              <a:buFont typeface="Arial" pitchFamily="34" charset="0"/>
              <a:buChar char="•"/>
            </a:pPr>
            <a:r>
              <a:rPr lang="tr-TR" sz="3000" dirty="0" smtClean="0">
                <a:solidFill>
                  <a:srgbClr val="0000FF"/>
                </a:solidFill>
                <a:latin typeface="Arial" pitchFamily="34" charset="0"/>
                <a:cs typeface="Arial" pitchFamily="34" charset="0"/>
              </a:rPr>
              <a:t>yönetimde aktif katılımın sağlanmasıdır.</a:t>
            </a:r>
          </a:p>
          <a:p>
            <a:endParaRPr lang="tr-TR" sz="2800" dirty="0" smtClean="0">
              <a:solidFill>
                <a:srgbClr val="0000FF"/>
              </a:solidFill>
              <a:latin typeface="Arial" pitchFamily="34" charset="0"/>
              <a:cs typeface="Arial" pitchFamily="34"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200" b="1" dirty="0" smtClean="0">
                <a:solidFill>
                  <a:srgbClr val="FF0000"/>
                </a:solidFill>
                <a:effectLst>
                  <a:outerShdw blurRad="38100" dist="38100" dir="2700000" algn="tl">
                    <a:srgbClr val="000000">
                      <a:alpha val="43137"/>
                    </a:srgbClr>
                  </a:outerShdw>
                </a:effectLst>
              </a:rPr>
              <a:t>TASLAK SU KANUNU TANIMLAR - I</a:t>
            </a:r>
            <a:endParaRPr lang="tr-TR" sz="32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980729"/>
            <a:ext cx="8640960" cy="7017306"/>
          </a:xfrm>
          <a:prstGeom prst="rect">
            <a:avLst/>
          </a:prstGeom>
        </p:spPr>
        <p:txBody>
          <a:bodyPr wrap="square">
            <a:spAutoFit/>
          </a:bodyPr>
          <a:lstStyle/>
          <a:p>
            <a:pPr marL="342900" indent="-342900">
              <a:buClr>
                <a:srgbClr val="FF0000"/>
              </a:buClr>
              <a:defRPr/>
            </a:pPr>
            <a:r>
              <a:rPr lang="tr-TR" sz="2800" b="1" dirty="0" smtClean="0">
                <a:solidFill>
                  <a:srgbClr val="FF0000"/>
                </a:solidFill>
                <a:latin typeface="Arial" charset="0"/>
              </a:rPr>
              <a:t>Madde 2-(1)</a:t>
            </a:r>
          </a:p>
          <a:p>
            <a:pPr marL="342900" indent="-342900" algn="just">
              <a:buClr>
                <a:srgbClr val="FF0000"/>
              </a:buClr>
              <a:defRPr/>
            </a:pPr>
            <a:r>
              <a:rPr lang="tr-TR" sz="3200" b="1" dirty="0" smtClean="0">
                <a:solidFill>
                  <a:srgbClr val="FF0000"/>
                </a:solidFill>
              </a:rPr>
              <a:t>j) Havza su tahsis planı: </a:t>
            </a:r>
            <a:r>
              <a:rPr lang="tr-TR" sz="3200" b="1" dirty="0" smtClean="0">
                <a:solidFill>
                  <a:srgbClr val="0000FF"/>
                </a:solidFill>
              </a:rPr>
              <a:t>Bir veya birden çok havzadaki su kaynaklarının içme – kullanma, tabii hayatı koruma, zirai sulama, enerji, sanayi, ticaret, turizm, taşıma, ulaşım, rekreasyon, projeye dayalı su ürünleri yetiştiriciliği ve avcılığı, su yapılarını koruma maksatlarına göre dağıtımını,</a:t>
            </a:r>
          </a:p>
          <a:p>
            <a:pPr marL="342900" indent="-342900" algn="just">
              <a:buClr>
                <a:srgbClr val="FF0000"/>
              </a:buClr>
              <a:defRPr/>
            </a:pPr>
            <a:r>
              <a:rPr lang="tr-TR" sz="3200" b="1" dirty="0" smtClean="0">
                <a:solidFill>
                  <a:srgbClr val="FF0000"/>
                </a:solidFill>
              </a:rPr>
              <a:t>o) Münferit su tahsisi</a:t>
            </a:r>
            <a:r>
              <a:rPr lang="tr-TR" sz="3200" b="1" dirty="0" smtClean="0"/>
              <a:t>: </a:t>
            </a:r>
            <a:r>
              <a:rPr lang="tr-TR" sz="3200" b="1" dirty="0" smtClean="0">
                <a:solidFill>
                  <a:srgbClr val="0000FF"/>
                </a:solidFill>
              </a:rPr>
              <a:t>Herhangi bir su kaynağından belirli bir kurum, kuruluş veya şahsa verilen su kullanım iznini,</a:t>
            </a:r>
          </a:p>
          <a:p>
            <a:pPr marL="342900" indent="-342900">
              <a:buClr>
                <a:srgbClr val="FF0000"/>
              </a:buClr>
              <a:defRPr/>
            </a:pPr>
            <a:endParaRPr lang="tr-TR" sz="3200" dirty="0" smtClean="0"/>
          </a:p>
          <a:p>
            <a:pPr marL="342900" indent="-342900">
              <a:buClr>
                <a:srgbClr val="FF0000"/>
              </a:buClr>
              <a:defRPr/>
            </a:pPr>
            <a:endParaRPr lang="tr-TR" sz="2800" b="1" dirty="0">
              <a:solidFill>
                <a:srgbClr val="0000FF"/>
              </a:solidFill>
              <a:latin typeface="Arial" charset="0"/>
            </a:endParaRPr>
          </a:p>
          <a:p>
            <a:pPr marL="342900" indent="-342900">
              <a:buClr>
                <a:srgbClr val="FF0000"/>
              </a:buClr>
              <a:defRPr/>
            </a:pPr>
            <a:endParaRPr lang="tr-TR" b="1" dirty="0">
              <a:solidFill>
                <a:srgbClr val="0000FF"/>
              </a:solidFill>
              <a:latin typeface="Arial" charset="0"/>
            </a:endParaRPr>
          </a:p>
          <a:p>
            <a:pPr marL="342900" indent="-342900">
              <a:buClr>
                <a:srgbClr val="FF0000"/>
              </a:buClr>
              <a:buFontTx/>
              <a:buAutoNum type="arabicParenR"/>
              <a:defRPr/>
            </a:pPr>
            <a:endParaRPr lang="tr-TR" sz="2400" b="1" dirty="0">
              <a:solidFill>
                <a:srgbClr val="0000FF"/>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200" b="1" dirty="0" smtClean="0">
                <a:solidFill>
                  <a:srgbClr val="FF0000"/>
                </a:solidFill>
                <a:effectLst>
                  <a:outerShdw blurRad="38100" dist="38100" dir="2700000" algn="tl">
                    <a:srgbClr val="000000">
                      <a:alpha val="43137"/>
                    </a:srgbClr>
                  </a:outerShdw>
                </a:effectLst>
              </a:rPr>
              <a:t>TASLAK SU KANUNU - İLKELER</a:t>
            </a:r>
            <a:endParaRPr lang="tr-TR" sz="32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980729"/>
            <a:ext cx="8640960" cy="4893647"/>
          </a:xfrm>
          <a:prstGeom prst="rect">
            <a:avLst/>
          </a:prstGeom>
        </p:spPr>
        <p:txBody>
          <a:bodyPr wrap="square">
            <a:spAutoFit/>
          </a:bodyPr>
          <a:lstStyle/>
          <a:p>
            <a:endParaRPr lang="tr-TR" sz="3200" b="1" dirty="0" smtClean="0">
              <a:solidFill>
                <a:srgbClr val="FF0000"/>
              </a:solidFill>
            </a:endParaRPr>
          </a:p>
          <a:p>
            <a:r>
              <a:rPr lang="tr-TR" sz="3200" b="1" dirty="0" smtClean="0">
                <a:solidFill>
                  <a:srgbClr val="FF0000"/>
                </a:solidFill>
              </a:rPr>
              <a:t>MADDE 4- (1)</a:t>
            </a:r>
          </a:p>
          <a:p>
            <a:endParaRPr lang="tr-TR" sz="3200" b="1" dirty="0" smtClean="0">
              <a:solidFill>
                <a:srgbClr val="FF0000"/>
              </a:solidFill>
            </a:endParaRPr>
          </a:p>
          <a:p>
            <a:r>
              <a:rPr lang="tr-TR" sz="3200" b="1" dirty="0" smtClean="0"/>
              <a:t> </a:t>
            </a:r>
            <a:r>
              <a:rPr lang="tr-TR" sz="3200" b="1" dirty="0" smtClean="0">
                <a:solidFill>
                  <a:srgbClr val="0000FF"/>
                </a:solidFill>
              </a:rPr>
              <a:t>Su kaynaklarının havza esasında sürdürülebilir bir şekilde korunması, iyileştirilmesi, geliştirilmesi ve kullanılmasının sağlanmasında;</a:t>
            </a:r>
          </a:p>
          <a:p>
            <a:endParaRPr lang="tr-TR" sz="3200" b="1" dirty="0" smtClean="0">
              <a:solidFill>
                <a:srgbClr val="0000FF"/>
              </a:solidFill>
            </a:endParaRPr>
          </a:p>
          <a:p>
            <a:r>
              <a:rPr lang="tr-TR" sz="3200" b="1" dirty="0" smtClean="0">
                <a:solidFill>
                  <a:srgbClr val="0000FF"/>
                </a:solidFill>
              </a:rPr>
              <a:t>a) Bir havzanın su potansiyelinin öncelikle havzası içerisinde değerlendirilmesi, </a:t>
            </a:r>
            <a:endParaRPr lang="tr-TR" sz="3200" b="1" dirty="0">
              <a:solidFill>
                <a:srgbClr val="0000FF"/>
              </a:solidFill>
            </a:endParaRPr>
          </a:p>
          <a:p>
            <a:pPr marL="342900" indent="-342900">
              <a:buClr>
                <a:srgbClr val="FF0000"/>
              </a:buClr>
              <a:buFontTx/>
              <a:buAutoNum type="arabicParenR"/>
              <a:defRPr/>
            </a:pPr>
            <a:endParaRPr lang="tr-TR" sz="2400" b="1" dirty="0">
              <a:solidFill>
                <a:srgbClr val="0000FF"/>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200" b="1" dirty="0" smtClean="0">
                <a:solidFill>
                  <a:srgbClr val="FF0000"/>
                </a:solidFill>
                <a:effectLst>
                  <a:outerShdw blurRad="38100" dist="38100" dir="2700000" algn="tl">
                    <a:srgbClr val="000000">
                      <a:alpha val="43137"/>
                    </a:srgbClr>
                  </a:outerShdw>
                </a:effectLst>
              </a:rPr>
              <a:t>TASLAK SU KANUNU – FAYDALANMA VE KULLANMADA ÖNCELİK SIRASI - I</a:t>
            </a:r>
            <a:endParaRPr lang="tr-TR" sz="32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980729"/>
            <a:ext cx="8640960" cy="6001643"/>
          </a:xfrm>
          <a:prstGeom prst="rect">
            <a:avLst/>
          </a:prstGeom>
        </p:spPr>
        <p:txBody>
          <a:bodyPr wrap="square">
            <a:spAutoFit/>
          </a:bodyPr>
          <a:lstStyle/>
          <a:p>
            <a:r>
              <a:rPr lang="tr-TR" sz="3200" b="1" dirty="0" smtClean="0">
                <a:solidFill>
                  <a:srgbClr val="FF0000"/>
                </a:solidFill>
              </a:rPr>
              <a:t>MADDE 5- (1</a:t>
            </a:r>
            <a:r>
              <a:rPr lang="tr-TR" sz="3200" b="1" dirty="0" smtClean="0"/>
              <a:t>) </a:t>
            </a:r>
            <a:r>
              <a:rPr lang="tr-TR" sz="3200" b="1" dirty="0" smtClean="0">
                <a:solidFill>
                  <a:srgbClr val="0000FF"/>
                </a:solidFill>
              </a:rPr>
              <a:t>Suyun miktarı, kalitesi, mahallinin özelliği, zaruri ihtiyaçlar ve şartları başka türlü bir çözüm yolu gerektirmedikçe su kaynaklarından faydalanma ve kullanma hakkının tesisinde aşağıdaki öncelik sırası uygulanır:</a:t>
            </a:r>
          </a:p>
          <a:p>
            <a:r>
              <a:rPr lang="tr-TR" sz="3200" b="1" dirty="0" smtClean="0">
                <a:solidFill>
                  <a:srgbClr val="0000FF"/>
                </a:solidFill>
              </a:rPr>
              <a:t>a) İçme ve kullanma maksatlı su ihtiyaçları,</a:t>
            </a:r>
          </a:p>
          <a:p>
            <a:r>
              <a:rPr lang="tr-TR" sz="3200" b="1" dirty="0" smtClean="0">
                <a:solidFill>
                  <a:srgbClr val="0000FF"/>
                </a:solidFill>
              </a:rPr>
              <a:t>b) Tabii hayat için gerekli su ihtiyaçları,</a:t>
            </a:r>
          </a:p>
          <a:p>
            <a:r>
              <a:rPr lang="tr-TR" sz="3200" b="1" dirty="0" smtClean="0">
                <a:solidFill>
                  <a:srgbClr val="0000FF"/>
                </a:solidFill>
              </a:rPr>
              <a:t>c) Zirai sulama suyu ihtiyaçları,</a:t>
            </a:r>
          </a:p>
          <a:p>
            <a:r>
              <a:rPr lang="tr-TR" sz="3200" b="1" dirty="0" smtClean="0">
                <a:solidFill>
                  <a:srgbClr val="0000FF"/>
                </a:solidFill>
              </a:rPr>
              <a:t>ç) Enerji ve sanayi suyu ihtiyaçları,</a:t>
            </a:r>
          </a:p>
          <a:p>
            <a:r>
              <a:rPr lang="tr-TR" sz="3200" b="1" dirty="0" smtClean="0">
                <a:solidFill>
                  <a:srgbClr val="0000FF"/>
                </a:solidFill>
              </a:rPr>
              <a:t>d) Ticaret, turizm, rekreasyon, projeye dayalı su ürünleri yetiştiriciliği ve avcılığı, taşıma, ulaşım ile sair su ihtiyaçları.</a:t>
            </a:r>
            <a:endParaRPr lang="tr-TR" sz="2400" b="1" dirty="0">
              <a:solidFill>
                <a:srgbClr val="0000FF"/>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200" b="1" dirty="0" smtClean="0">
                <a:solidFill>
                  <a:srgbClr val="FF0000"/>
                </a:solidFill>
                <a:effectLst>
                  <a:outerShdw blurRad="38100" dist="38100" dir="2700000" algn="tl">
                    <a:srgbClr val="000000">
                      <a:alpha val="43137"/>
                    </a:srgbClr>
                  </a:outerShdw>
                </a:effectLst>
              </a:rPr>
              <a:t>TASLAK SU KANUNU – FAYDALANMA VE KULLANMADA ÖNCELİK SIRASI - II</a:t>
            </a:r>
            <a:endParaRPr lang="tr-TR" sz="32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556792"/>
            <a:ext cx="8640960" cy="3662541"/>
          </a:xfrm>
          <a:prstGeom prst="rect">
            <a:avLst/>
          </a:prstGeom>
        </p:spPr>
        <p:txBody>
          <a:bodyPr wrap="square">
            <a:spAutoFit/>
          </a:bodyPr>
          <a:lstStyle/>
          <a:p>
            <a:endParaRPr lang="tr-TR" sz="3200" b="1" dirty="0" smtClean="0">
              <a:solidFill>
                <a:srgbClr val="FF0000"/>
              </a:solidFill>
            </a:endParaRPr>
          </a:p>
          <a:p>
            <a:r>
              <a:rPr lang="tr-TR" sz="3200" b="1" dirty="0" smtClean="0">
                <a:solidFill>
                  <a:srgbClr val="FF0000"/>
                </a:solidFill>
              </a:rPr>
              <a:t>MADDE 5- (2</a:t>
            </a:r>
            <a:r>
              <a:rPr lang="tr-TR" sz="3200" dirty="0" smtClean="0">
                <a:solidFill>
                  <a:srgbClr val="FF0000"/>
                </a:solidFill>
              </a:rPr>
              <a:t>) </a:t>
            </a:r>
          </a:p>
          <a:p>
            <a:r>
              <a:rPr lang="tr-TR" sz="3600" b="1" dirty="0" smtClean="0">
                <a:solidFill>
                  <a:srgbClr val="0000FF"/>
                </a:solidFill>
              </a:rPr>
              <a:t>Öncelik sırasına göre birden fazla maksadın gerçekleşeceğinin mümkün görülmesi halinde, kaynağın birden fazla maksatla kullanılmasına izin verilebilir. </a:t>
            </a:r>
          </a:p>
          <a:p>
            <a:pPr marL="342900" indent="-342900">
              <a:buClr>
                <a:srgbClr val="FF0000"/>
              </a:buClr>
              <a:buFontTx/>
              <a:buAutoNum type="arabicParenR"/>
              <a:defRPr/>
            </a:pPr>
            <a:endParaRPr lang="tr-TR" sz="2400" b="1" dirty="0">
              <a:solidFill>
                <a:srgbClr val="0000FF"/>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200" b="1" dirty="0" smtClean="0">
                <a:solidFill>
                  <a:srgbClr val="FF0000"/>
                </a:solidFill>
                <a:effectLst>
                  <a:outerShdw blurRad="38100" dist="38100" dir="2700000" algn="tl">
                    <a:srgbClr val="000000">
                      <a:alpha val="43137"/>
                    </a:srgbClr>
                  </a:outerShdw>
                </a:effectLst>
              </a:rPr>
              <a:t>TASLAK SU KANUNU  </a:t>
            </a:r>
          </a:p>
          <a:p>
            <a:pPr>
              <a:defRPr/>
            </a:pPr>
            <a:r>
              <a:rPr lang="tr-TR" sz="3200" b="1" dirty="0" smtClean="0">
                <a:solidFill>
                  <a:srgbClr val="FF0000"/>
                </a:solidFill>
                <a:effectLst>
                  <a:outerShdw blurRad="38100" dist="38100" dir="2700000" algn="tl">
                    <a:srgbClr val="000000">
                      <a:alpha val="43137"/>
                    </a:srgbClr>
                  </a:outerShdw>
                </a:effectLst>
              </a:rPr>
              <a:t>SU KAYNAKLARININ KORUNMASI</a:t>
            </a:r>
            <a:endParaRPr lang="tr-TR" sz="32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556792"/>
            <a:ext cx="8640960" cy="3293209"/>
          </a:xfrm>
          <a:prstGeom prst="rect">
            <a:avLst/>
          </a:prstGeom>
        </p:spPr>
        <p:txBody>
          <a:bodyPr wrap="square">
            <a:spAutoFit/>
          </a:bodyPr>
          <a:lstStyle/>
          <a:p>
            <a:endParaRPr lang="tr-TR" sz="3200" b="1" dirty="0" smtClean="0">
              <a:solidFill>
                <a:srgbClr val="FF0000"/>
              </a:solidFill>
            </a:endParaRPr>
          </a:p>
          <a:p>
            <a:r>
              <a:rPr lang="tr-TR" sz="3600" b="1" dirty="0" smtClean="0">
                <a:solidFill>
                  <a:srgbClr val="FF0000"/>
                </a:solidFill>
              </a:rPr>
              <a:t>MADDE 9-(14)</a:t>
            </a:r>
          </a:p>
          <a:p>
            <a:r>
              <a:rPr lang="tr-TR" sz="3600" b="1" dirty="0" smtClean="0">
                <a:solidFill>
                  <a:srgbClr val="0000FF"/>
                </a:solidFill>
              </a:rPr>
              <a:t>İhtiyaç olması ve potansiyelin de yeterli olması halinde havzalar arası su aktarımı yapılabilir. </a:t>
            </a:r>
          </a:p>
          <a:p>
            <a:r>
              <a:rPr lang="tr-TR" sz="3200" b="1" dirty="0" smtClean="0">
                <a:solidFill>
                  <a:srgbClr val="FF0000"/>
                </a:solidFill>
              </a:rPr>
              <a:t> </a:t>
            </a:r>
            <a:endParaRPr lang="tr-TR" sz="2400" b="1" dirty="0">
              <a:solidFill>
                <a:srgbClr val="FF0000"/>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200" b="1" dirty="0" smtClean="0">
                <a:solidFill>
                  <a:srgbClr val="FF0000"/>
                </a:solidFill>
                <a:effectLst>
                  <a:outerShdw blurRad="38100" dist="38100" dir="2700000" algn="tl">
                    <a:srgbClr val="000000">
                      <a:alpha val="43137"/>
                    </a:srgbClr>
                  </a:outerShdw>
                </a:effectLst>
              </a:rPr>
              <a:t>TASLAK SU KANUNU - SU YÖNETİMİ YÜKSEK KURULUNUN KURULUŞU, GÖREV VE YETKİLERİ</a:t>
            </a:r>
            <a:endParaRPr lang="tr-TR" sz="32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124744"/>
            <a:ext cx="8640960" cy="5632311"/>
          </a:xfrm>
          <a:prstGeom prst="rect">
            <a:avLst/>
          </a:prstGeom>
        </p:spPr>
        <p:txBody>
          <a:bodyPr wrap="square">
            <a:spAutoFit/>
          </a:bodyPr>
          <a:lstStyle/>
          <a:p>
            <a:r>
              <a:rPr lang="tr-TR" sz="3600" b="1" dirty="0" smtClean="0">
                <a:solidFill>
                  <a:srgbClr val="FF0000"/>
                </a:solidFill>
              </a:rPr>
              <a:t>MADDE 11</a:t>
            </a:r>
          </a:p>
          <a:p>
            <a:pPr algn="just"/>
            <a:r>
              <a:rPr lang="tr-TR" sz="3600" b="1" dirty="0" smtClean="0">
                <a:solidFill>
                  <a:srgbClr val="0000FF"/>
                </a:solidFill>
              </a:rPr>
              <a:t>(3) Su yönetimi yüksek kurulu toplantılarına konuyla </a:t>
            </a:r>
            <a:r>
              <a:rPr lang="tr-TR" sz="3600" b="1" dirty="0" smtClean="0">
                <a:solidFill>
                  <a:srgbClr val="FF0000"/>
                </a:solidFill>
              </a:rPr>
              <a:t>ilgili bakanlar ve kamu görevlileri ile özel sektör, sivil toplum kuruluşları ve üniversitelerin temsilcileri</a:t>
            </a:r>
            <a:r>
              <a:rPr lang="tr-TR" sz="3600" b="1" dirty="0" smtClean="0">
                <a:solidFill>
                  <a:srgbClr val="0000FF"/>
                </a:solidFill>
              </a:rPr>
              <a:t> davet edilebilir.</a:t>
            </a:r>
          </a:p>
          <a:p>
            <a:pPr algn="just"/>
            <a:endParaRPr lang="tr-TR" sz="3600" b="1" dirty="0" smtClean="0">
              <a:solidFill>
                <a:srgbClr val="0000FF"/>
              </a:solidFill>
            </a:endParaRPr>
          </a:p>
          <a:p>
            <a:pPr algn="just"/>
            <a:r>
              <a:rPr lang="tr-TR" sz="3600" b="1" dirty="0" smtClean="0">
                <a:solidFill>
                  <a:srgbClr val="0000FF"/>
                </a:solidFill>
              </a:rPr>
              <a:t>(4) Su yönetimi yüksek kurulunun görev ve yetkileri şunlardır;</a:t>
            </a:r>
          </a:p>
          <a:p>
            <a:pPr algn="just"/>
            <a:r>
              <a:rPr lang="tr-TR" sz="3600" b="1" dirty="0" smtClean="0">
                <a:solidFill>
                  <a:srgbClr val="0000FF"/>
                </a:solidFill>
              </a:rPr>
              <a:t>ç) Havzalar arasında su aktarımı konusunda karar almak,</a:t>
            </a:r>
            <a:r>
              <a:rPr lang="tr-TR" sz="3200" b="1" dirty="0" smtClean="0">
                <a:solidFill>
                  <a:srgbClr val="0000FF"/>
                </a:solidFill>
              </a:rPr>
              <a:t> </a:t>
            </a:r>
            <a:endParaRPr lang="tr-TR" sz="2400" b="1" dirty="0">
              <a:solidFill>
                <a:srgbClr val="0000FF"/>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10913826-6252-444A-BF85-E0163E790E4C}" type="slidenum">
              <a:rPr lang="tr-TR" smtClean="0"/>
              <a:pPr>
                <a:defRPr/>
              </a:pPr>
              <a:t>3</a:t>
            </a:fld>
            <a:endParaRPr lang="tr-TR"/>
          </a:p>
        </p:txBody>
      </p:sp>
      <p:sp>
        <p:nvSpPr>
          <p:cNvPr id="10243" name="2 Metin kutusu"/>
          <p:cNvSpPr txBox="1">
            <a:spLocks noChangeArrowheads="1"/>
          </p:cNvSpPr>
          <p:nvPr/>
        </p:nvSpPr>
        <p:spPr bwMode="auto">
          <a:xfrm>
            <a:off x="468313" y="1268413"/>
            <a:ext cx="8207375" cy="5109091"/>
          </a:xfrm>
          <a:prstGeom prst="rect">
            <a:avLst/>
          </a:prstGeom>
          <a:noFill/>
          <a:ln w="9525">
            <a:noFill/>
            <a:miter lim="800000"/>
            <a:headEnd/>
            <a:tailEnd/>
          </a:ln>
        </p:spPr>
        <p:txBody>
          <a:bodyPr>
            <a:spAutoFit/>
          </a:bodyPr>
          <a:lstStyle/>
          <a:p>
            <a:pPr algn="just"/>
            <a:r>
              <a:rPr lang="tr-TR" sz="2800" b="1" dirty="0" err="1" smtClean="0">
                <a:solidFill>
                  <a:srgbClr val="0000FF"/>
                </a:solidFill>
                <a:latin typeface="Arial" pitchFamily="34" charset="0"/>
                <a:cs typeface="Arial" pitchFamily="34" charset="0"/>
              </a:rPr>
              <a:t>Sektörel</a:t>
            </a:r>
            <a:r>
              <a:rPr lang="tr-TR" sz="2800" b="1" dirty="0" smtClean="0">
                <a:solidFill>
                  <a:srgbClr val="0000FF"/>
                </a:solidFill>
                <a:latin typeface="Arial" pitchFamily="34" charset="0"/>
                <a:cs typeface="Arial" pitchFamily="34" charset="0"/>
              </a:rPr>
              <a:t> Su Tahsisi Bileşenleri</a:t>
            </a:r>
          </a:p>
          <a:p>
            <a:pPr algn="just"/>
            <a:endParaRPr lang="tr-TR" b="1" dirty="0">
              <a:solidFill>
                <a:srgbClr val="0000FF"/>
              </a:solidFill>
              <a:latin typeface="Arial" pitchFamily="34" charset="0"/>
              <a:cs typeface="Arial" pitchFamily="34" charset="0"/>
            </a:endParaRPr>
          </a:p>
          <a:p>
            <a:pPr marL="514350" indent="-514350" algn="just">
              <a:buAutoNum type="arabicPeriod"/>
            </a:pPr>
            <a:r>
              <a:rPr lang="tr-TR" sz="2800" b="1" dirty="0" smtClean="0">
                <a:solidFill>
                  <a:srgbClr val="0000FF"/>
                </a:solidFill>
                <a:latin typeface="Arial" pitchFamily="34" charset="0"/>
                <a:cs typeface="Arial" pitchFamily="34" charset="0"/>
              </a:rPr>
              <a:t>İçme – Kullanma </a:t>
            </a:r>
          </a:p>
          <a:p>
            <a:pPr marL="514350" indent="-514350" algn="just">
              <a:buAutoNum type="arabicPeriod"/>
            </a:pPr>
            <a:r>
              <a:rPr lang="tr-TR" sz="2800" b="1" dirty="0" smtClean="0">
                <a:solidFill>
                  <a:srgbClr val="0000FF"/>
                </a:solidFill>
                <a:latin typeface="Arial" pitchFamily="34" charset="0"/>
                <a:cs typeface="Arial" pitchFamily="34" charset="0"/>
              </a:rPr>
              <a:t>Doğal Hayatın Korunması (Can Suyu)</a:t>
            </a:r>
          </a:p>
          <a:p>
            <a:pPr marL="514350" indent="-514350" algn="just">
              <a:buAutoNum type="arabicPeriod"/>
            </a:pPr>
            <a:r>
              <a:rPr lang="tr-TR" sz="2800" b="1" dirty="0" smtClean="0">
                <a:solidFill>
                  <a:srgbClr val="0000FF"/>
                </a:solidFill>
                <a:latin typeface="Arial" pitchFamily="34" charset="0"/>
                <a:cs typeface="Arial" pitchFamily="34" charset="0"/>
              </a:rPr>
              <a:t>Sulama </a:t>
            </a:r>
          </a:p>
          <a:p>
            <a:pPr marL="514350" indent="-514350" algn="just">
              <a:buAutoNum type="arabicPeriod"/>
            </a:pPr>
            <a:r>
              <a:rPr lang="tr-TR" sz="2800" b="1" dirty="0" smtClean="0">
                <a:solidFill>
                  <a:srgbClr val="0000FF"/>
                </a:solidFill>
                <a:latin typeface="Arial" pitchFamily="34" charset="0"/>
                <a:cs typeface="Arial" pitchFamily="34" charset="0"/>
              </a:rPr>
              <a:t>Projeye Dayalı Su Ürünleri Yetiştirme</a:t>
            </a:r>
          </a:p>
          <a:p>
            <a:pPr marL="514350" indent="-514350" algn="just">
              <a:buAutoNum type="arabicPeriod"/>
            </a:pPr>
            <a:r>
              <a:rPr lang="tr-TR" sz="2800" b="1" dirty="0" smtClean="0">
                <a:solidFill>
                  <a:srgbClr val="0000FF"/>
                </a:solidFill>
                <a:latin typeface="Arial" pitchFamily="34" charset="0"/>
                <a:cs typeface="Arial" pitchFamily="34" charset="0"/>
              </a:rPr>
              <a:t>Sanayi Tesisleri</a:t>
            </a:r>
          </a:p>
          <a:p>
            <a:pPr marL="514350" indent="-514350" algn="just">
              <a:buAutoNum type="arabicPeriod"/>
            </a:pPr>
            <a:r>
              <a:rPr lang="tr-TR" sz="2800" b="1" dirty="0" smtClean="0">
                <a:solidFill>
                  <a:srgbClr val="0000FF"/>
                </a:solidFill>
                <a:latin typeface="Arial" pitchFamily="34" charset="0"/>
                <a:cs typeface="Arial" pitchFamily="34" charset="0"/>
              </a:rPr>
              <a:t>Enerji Üretimi</a:t>
            </a:r>
          </a:p>
          <a:p>
            <a:pPr marL="514350" indent="-514350" algn="just">
              <a:buAutoNum type="arabicPeriod"/>
            </a:pPr>
            <a:r>
              <a:rPr lang="tr-TR" sz="2800" b="1" dirty="0" smtClean="0">
                <a:solidFill>
                  <a:srgbClr val="0000FF"/>
                </a:solidFill>
                <a:latin typeface="Arial" pitchFamily="34" charset="0"/>
                <a:cs typeface="Arial" pitchFamily="34" charset="0"/>
              </a:rPr>
              <a:t>Turizm ve Rekreasyon </a:t>
            </a:r>
          </a:p>
          <a:p>
            <a:pPr marL="514350" indent="-514350" algn="just">
              <a:buAutoNum type="arabicPeriod"/>
            </a:pPr>
            <a:r>
              <a:rPr lang="tr-TR" sz="2800" b="1" dirty="0" smtClean="0">
                <a:solidFill>
                  <a:srgbClr val="0000FF"/>
                </a:solidFill>
                <a:latin typeface="Arial" pitchFamily="34" charset="0"/>
                <a:cs typeface="Arial" pitchFamily="34" charset="0"/>
              </a:rPr>
              <a:t>Taşımacılık, Ulaştırma</a:t>
            </a:r>
          </a:p>
          <a:p>
            <a:pPr marL="514350" indent="-514350" algn="just">
              <a:buAutoNum type="arabicPeriod"/>
            </a:pPr>
            <a:r>
              <a:rPr lang="tr-TR" sz="2800" b="1" dirty="0" smtClean="0">
                <a:solidFill>
                  <a:srgbClr val="0000FF"/>
                </a:solidFill>
                <a:latin typeface="Arial" pitchFamily="34" charset="0"/>
                <a:cs typeface="Arial" pitchFamily="34" charset="0"/>
              </a:rPr>
              <a:t>Ticaret</a:t>
            </a:r>
          </a:p>
          <a:p>
            <a:pPr marL="514350" indent="-514350" algn="just">
              <a:buAutoNum type="arabicPeriod"/>
            </a:pPr>
            <a:r>
              <a:rPr lang="tr-TR" sz="2800" b="1" dirty="0" smtClean="0">
                <a:solidFill>
                  <a:srgbClr val="0000FF"/>
                </a:solidFill>
                <a:latin typeface="Arial" pitchFamily="34" charset="0"/>
                <a:cs typeface="Arial" pitchFamily="34" charset="0"/>
              </a:rPr>
              <a:t>Diğerleri</a:t>
            </a:r>
            <a:endParaRPr lang="tr-TR" sz="2800" b="1" dirty="0">
              <a:solidFill>
                <a:srgbClr val="0000FF"/>
              </a:solidFill>
              <a:latin typeface="Arial" pitchFamily="34" charset="0"/>
              <a:cs typeface="Arial" pitchFamily="34" charset="0"/>
            </a:endParaRPr>
          </a:p>
        </p:txBody>
      </p:sp>
      <p:sp>
        <p:nvSpPr>
          <p:cNvPr id="10244" name="3 Metin kutusu"/>
          <p:cNvSpPr txBox="1">
            <a:spLocks noChangeArrowheads="1"/>
          </p:cNvSpPr>
          <p:nvPr/>
        </p:nvSpPr>
        <p:spPr bwMode="auto">
          <a:xfrm>
            <a:off x="2339975" y="333375"/>
            <a:ext cx="5386218" cy="584775"/>
          </a:xfrm>
          <a:prstGeom prst="rect">
            <a:avLst/>
          </a:prstGeom>
          <a:noFill/>
          <a:ln w="9525">
            <a:noFill/>
            <a:miter lim="800000"/>
            <a:headEnd/>
            <a:tailEnd/>
          </a:ln>
        </p:spPr>
        <p:txBody>
          <a:bodyPr wrap="none">
            <a:spAutoFit/>
          </a:bodyPr>
          <a:lstStyle/>
          <a:p>
            <a:r>
              <a:rPr lang="tr-TR" sz="3200" b="1" dirty="0">
                <a:solidFill>
                  <a:srgbClr val="FF0000"/>
                </a:solidFill>
                <a:latin typeface="Arial Black" pitchFamily="34" charset="0"/>
                <a:cs typeface="Times New Roman" pitchFamily="18" charset="0"/>
              </a:rPr>
              <a:t>SEKTÖREL SU TAHSİSİ</a:t>
            </a:r>
          </a:p>
        </p:txBody>
      </p:sp>
      <p:pic>
        <p:nvPicPr>
          <p:cNvPr id="5" name="4 Resim" descr="logoyeniseffaf.png"/>
          <p:cNvPicPr>
            <a:picLocks noChangeAspect="1"/>
          </p:cNvPicPr>
          <p:nvPr/>
        </p:nvPicPr>
        <p:blipFill>
          <a:blip r:embed="rId2" cstate="print"/>
          <a:stretch>
            <a:fillRect/>
          </a:stretch>
        </p:blipFill>
        <p:spPr>
          <a:xfrm>
            <a:off x="8172400" y="43147"/>
            <a:ext cx="864096" cy="865573"/>
          </a:xfrm>
          <a:prstGeom prst="rect">
            <a:avLst/>
          </a:prstGeom>
        </p:spPr>
      </p:pic>
    </p:spTree>
    <p:extLst>
      <p:ext uri="{BB962C8B-B14F-4D97-AF65-F5344CB8AC3E}">
        <p14:creationId xmlns:p14="http://schemas.microsoft.com/office/powerpoint/2010/main" val="4938129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TASLAK SU KANUNU  </a:t>
            </a:r>
          </a:p>
          <a:p>
            <a:pPr>
              <a:defRPr/>
            </a:pPr>
            <a:r>
              <a:rPr lang="tr-TR" sz="3600" b="1" dirty="0" smtClean="0">
                <a:solidFill>
                  <a:srgbClr val="FF0000"/>
                </a:solidFill>
                <a:effectLst>
                  <a:outerShdw blurRad="38100" dist="38100" dir="2700000" algn="tl">
                    <a:srgbClr val="000000">
                      <a:alpha val="43137"/>
                    </a:srgbClr>
                  </a:outerShdw>
                </a:effectLst>
              </a:rPr>
              <a:t>HAVZA SU TAHSİS PLANLARI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700808"/>
            <a:ext cx="8640960" cy="4339650"/>
          </a:xfrm>
          <a:prstGeom prst="rect">
            <a:avLst/>
          </a:prstGeom>
        </p:spPr>
        <p:txBody>
          <a:bodyPr wrap="square">
            <a:spAutoFit/>
          </a:bodyPr>
          <a:lstStyle/>
          <a:p>
            <a:pPr algn="just"/>
            <a:r>
              <a:rPr lang="tr-TR" sz="3600" b="1" dirty="0" smtClean="0">
                <a:solidFill>
                  <a:srgbClr val="FF0000"/>
                </a:solidFill>
              </a:rPr>
              <a:t>MADDE 12- </a:t>
            </a:r>
          </a:p>
          <a:p>
            <a:pPr algn="just"/>
            <a:r>
              <a:rPr lang="tr-TR" sz="3600" b="1" dirty="0" smtClean="0">
                <a:solidFill>
                  <a:srgbClr val="FF0000"/>
                </a:solidFill>
              </a:rPr>
              <a:t>(1) </a:t>
            </a:r>
            <a:r>
              <a:rPr lang="tr-TR" sz="3600" b="1" dirty="0" smtClean="0">
                <a:solidFill>
                  <a:srgbClr val="0000FF"/>
                </a:solidFill>
              </a:rPr>
              <a:t>Havza su tahsis planları; yerüstü ve yeraltı suları müştereken değerlendirilmek, su kullanım öncelikleri ve bütün ihtiyaçlar dikkate alınmak suretiyle havza veya alt havza ölçeğinde bakanlıkça yapılır veya yaptırılır.</a:t>
            </a:r>
          </a:p>
          <a:p>
            <a:endParaRPr lang="tr-TR" sz="2400" b="1" dirty="0">
              <a:solidFill>
                <a:srgbClr val="FF0000"/>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TASLAK SU KANUNU  </a:t>
            </a:r>
          </a:p>
          <a:p>
            <a:pPr>
              <a:defRPr/>
            </a:pPr>
            <a:r>
              <a:rPr lang="tr-TR" sz="3600" b="1" dirty="0" smtClean="0">
                <a:solidFill>
                  <a:srgbClr val="FF0000"/>
                </a:solidFill>
                <a:effectLst>
                  <a:outerShdw blurRad="38100" dist="38100" dir="2700000" algn="tl">
                    <a:srgbClr val="000000">
                      <a:alpha val="43137"/>
                    </a:srgbClr>
                  </a:outerShdw>
                </a:effectLst>
              </a:rPr>
              <a:t>HAVZA SU TAHSİS PLANLARI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196752"/>
            <a:ext cx="8640960" cy="5447645"/>
          </a:xfrm>
          <a:prstGeom prst="rect">
            <a:avLst/>
          </a:prstGeom>
        </p:spPr>
        <p:txBody>
          <a:bodyPr wrap="square">
            <a:spAutoFit/>
          </a:bodyPr>
          <a:lstStyle/>
          <a:p>
            <a:pPr algn="just"/>
            <a:r>
              <a:rPr lang="tr-TR" sz="3600" b="1" dirty="0" smtClean="0">
                <a:solidFill>
                  <a:srgbClr val="FF0000"/>
                </a:solidFill>
              </a:rPr>
              <a:t>MADDE 12-</a:t>
            </a:r>
            <a:endParaRPr lang="tr-TR" sz="3600" dirty="0" smtClean="0"/>
          </a:p>
          <a:p>
            <a:pPr algn="just"/>
            <a:r>
              <a:rPr lang="tr-TR" sz="3600" b="1" dirty="0" smtClean="0">
                <a:solidFill>
                  <a:srgbClr val="FF0000"/>
                </a:solidFill>
              </a:rPr>
              <a:t>(2) </a:t>
            </a:r>
            <a:r>
              <a:rPr lang="tr-TR" sz="3600" b="1" dirty="0" smtClean="0">
                <a:solidFill>
                  <a:srgbClr val="0000FF"/>
                </a:solidFill>
              </a:rPr>
              <a:t>Hazırlanan havza su tahsis planı, havza su tahsis heyeti tarafından karara bağlanır. Havza su tahsis planı bakan tarafından onaylandıktan sonra yürürlüğe girer.</a:t>
            </a:r>
          </a:p>
          <a:p>
            <a:pPr algn="just"/>
            <a:endParaRPr lang="tr-TR" sz="3600" b="1" dirty="0" smtClean="0">
              <a:solidFill>
                <a:srgbClr val="0000FF"/>
              </a:solidFill>
            </a:endParaRPr>
          </a:p>
          <a:p>
            <a:pPr algn="just"/>
            <a:r>
              <a:rPr lang="tr-TR" sz="3600" b="1" dirty="0" smtClean="0">
                <a:solidFill>
                  <a:srgbClr val="FF0000"/>
                </a:solidFill>
              </a:rPr>
              <a:t>(3)</a:t>
            </a:r>
            <a:r>
              <a:rPr lang="tr-TR" sz="3600" b="1" dirty="0" smtClean="0">
                <a:solidFill>
                  <a:srgbClr val="0000FF"/>
                </a:solidFill>
              </a:rPr>
              <a:t> Havza su tahsis planlarında, ihtiyaç duyulan değişiklikler, havza su tahsis heyetinin teklifi ile Bakanlıkça yapılır. </a:t>
            </a:r>
          </a:p>
          <a:p>
            <a:endParaRPr lang="tr-TR" sz="2400" b="1" dirty="0">
              <a:solidFill>
                <a:srgbClr val="FF0000"/>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TASLAK SU KANUNU  </a:t>
            </a:r>
          </a:p>
          <a:p>
            <a:pPr>
              <a:defRPr/>
            </a:pPr>
            <a:r>
              <a:rPr lang="tr-TR" sz="3600" b="1" dirty="0" smtClean="0">
                <a:solidFill>
                  <a:srgbClr val="FF0000"/>
                </a:solidFill>
                <a:effectLst>
                  <a:outerShdw blurRad="38100" dist="38100" dir="2700000" algn="tl">
                    <a:srgbClr val="000000">
                      <a:alpha val="43137"/>
                    </a:srgbClr>
                  </a:outerShdw>
                </a:effectLst>
              </a:rPr>
              <a:t>SU KAYNAKLARININ TAHSİSİ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844824"/>
            <a:ext cx="8640960" cy="4339650"/>
          </a:xfrm>
          <a:prstGeom prst="rect">
            <a:avLst/>
          </a:prstGeom>
        </p:spPr>
        <p:txBody>
          <a:bodyPr wrap="square">
            <a:spAutoFit/>
          </a:bodyPr>
          <a:lstStyle/>
          <a:p>
            <a:r>
              <a:rPr lang="tr-TR" sz="3600" b="1" dirty="0" smtClean="0">
                <a:solidFill>
                  <a:srgbClr val="FF0000"/>
                </a:solidFill>
              </a:rPr>
              <a:t>MADDE 13</a:t>
            </a:r>
            <a:r>
              <a:rPr lang="tr-TR" sz="3600" dirty="0" smtClean="0">
                <a:solidFill>
                  <a:srgbClr val="FF0000"/>
                </a:solidFill>
              </a:rPr>
              <a:t>- </a:t>
            </a:r>
            <a:endParaRPr lang="tr-TR" sz="3600" dirty="0" smtClean="0"/>
          </a:p>
          <a:p>
            <a:pPr algn="just"/>
            <a:r>
              <a:rPr lang="tr-TR" sz="3600" b="1" dirty="0" smtClean="0">
                <a:solidFill>
                  <a:srgbClr val="0000FF"/>
                </a:solidFill>
              </a:rPr>
              <a:t>(1) Türkiye Cumhuriyeti kanunlarına göre kurulmuş tüzel kişiler ve Türk vatandaşlarına yapılacak olan su tahsisleri, havza su tahsis planları esas alınarak Devlet Su İşleri Genel Müdürlüğü tarafından yapılır.</a:t>
            </a:r>
          </a:p>
          <a:p>
            <a:endParaRPr lang="tr-TR" sz="3600" dirty="0" smtClean="0"/>
          </a:p>
          <a:p>
            <a:endParaRPr lang="tr-TR" sz="2400" b="1" dirty="0">
              <a:solidFill>
                <a:srgbClr val="FF0000"/>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TASLAK SU KANUNU  </a:t>
            </a:r>
          </a:p>
          <a:p>
            <a:pPr>
              <a:defRPr/>
            </a:pPr>
            <a:r>
              <a:rPr lang="tr-TR" sz="3600" b="1" dirty="0" smtClean="0">
                <a:solidFill>
                  <a:srgbClr val="FF0000"/>
                </a:solidFill>
                <a:effectLst>
                  <a:outerShdw blurRad="38100" dist="38100" dir="2700000" algn="tl">
                    <a:srgbClr val="000000">
                      <a:alpha val="43137"/>
                    </a:srgbClr>
                  </a:outerShdw>
                </a:effectLst>
              </a:rPr>
              <a:t>SU KAYNAKLARININ TAHSİSİ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196752"/>
            <a:ext cx="8640960" cy="5447645"/>
          </a:xfrm>
          <a:prstGeom prst="rect">
            <a:avLst/>
          </a:prstGeom>
        </p:spPr>
        <p:txBody>
          <a:bodyPr wrap="square">
            <a:spAutoFit/>
          </a:bodyPr>
          <a:lstStyle/>
          <a:p>
            <a:r>
              <a:rPr lang="tr-TR" sz="3600" b="1" dirty="0" smtClean="0">
                <a:solidFill>
                  <a:srgbClr val="FF0000"/>
                </a:solidFill>
              </a:rPr>
              <a:t>MADDE 13</a:t>
            </a:r>
            <a:r>
              <a:rPr lang="tr-TR" sz="3600" dirty="0" smtClean="0">
                <a:solidFill>
                  <a:srgbClr val="FF0000"/>
                </a:solidFill>
              </a:rPr>
              <a:t>- </a:t>
            </a:r>
            <a:endParaRPr lang="tr-TR" sz="3600" dirty="0" smtClean="0"/>
          </a:p>
          <a:p>
            <a:pPr algn="just"/>
            <a:r>
              <a:rPr lang="tr-TR" sz="3600" b="1" dirty="0" smtClean="0">
                <a:solidFill>
                  <a:srgbClr val="FF0000"/>
                </a:solidFill>
              </a:rPr>
              <a:t>(2) </a:t>
            </a:r>
            <a:r>
              <a:rPr lang="tr-TR" sz="3600" b="1" dirty="0" smtClean="0">
                <a:solidFill>
                  <a:srgbClr val="0000FF"/>
                </a:solidFill>
              </a:rPr>
              <a:t>Tahsis edilen su kaynakları ve doğal mineralli sular için su tahsis belgesi verilir, bu belge ücrete tabidir. Suyun tahsis belgesine uygun kullanımı esastır. Doğal mineralli sular dışında kalan münferit su tahsisi en fazla kırk dokuz yıla kadar yapılabilir. Bu fıkranın uygulanmasına ilişkin </a:t>
            </a:r>
            <a:r>
              <a:rPr lang="tr-TR" sz="3600" b="1" dirty="0" err="1" smtClean="0">
                <a:solidFill>
                  <a:srgbClr val="0000FF"/>
                </a:solidFill>
              </a:rPr>
              <a:t>usûl</a:t>
            </a:r>
            <a:r>
              <a:rPr lang="tr-TR" sz="3600" b="1" dirty="0" smtClean="0">
                <a:solidFill>
                  <a:srgbClr val="0000FF"/>
                </a:solidFill>
              </a:rPr>
              <a:t> ve esaslar yönetmelikle belirlenir.</a:t>
            </a:r>
          </a:p>
          <a:p>
            <a:endParaRPr lang="tr-TR" sz="2400" b="1" dirty="0">
              <a:solidFill>
                <a:srgbClr val="FF0000"/>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TASLAK SU KANUNU  </a:t>
            </a:r>
          </a:p>
          <a:p>
            <a:pPr>
              <a:defRPr/>
            </a:pPr>
            <a:r>
              <a:rPr lang="tr-TR" sz="3600" b="1" dirty="0" smtClean="0">
                <a:solidFill>
                  <a:srgbClr val="FF0000"/>
                </a:solidFill>
                <a:effectLst>
                  <a:outerShdw blurRad="38100" dist="38100" dir="2700000" algn="tl">
                    <a:srgbClr val="000000">
                      <a:alpha val="43137"/>
                    </a:srgbClr>
                  </a:outerShdw>
                </a:effectLst>
              </a:rPr>
              <a:t>SU KAYNAKLARININ TAHSİSİ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196752"/>
            <a:ext cx="8640960" cy="5447645"/>
          </a:xfrm>
          <a:prstGeom prst="rect">
            <a:avLst/>
          </a:prstGeom>
        </p:spPr>
        <p:txBody>
          <a:bodyPr wrap="square">
            <a:spAutoFit/>
          </a:bodyPr>
          <a:lstStyle/>
          <a:p>
            <a:r>
              <a:rPr lang="tr-TR" sz="3600" b="1" dirty="0" smtClean="0">
                <a:solidFill>
                  <a:srgbClr val="FF0000"/>
                </a:solidFill>
              </a:rPr>
              <a:t>MADDE 13</a:t>
            </a:r>
            <a:r>
              <a:rPr lang="tr-TR" sz="3600" dirty="0" smtClean="0">
                <a:solidFill>
                  <a:srgbClr val="FF0000"/>
                </a:solidFill>
              </a:rPr>
              <a:t>- </a:t>
            </a:r>
            <a:endParaRPr lang="tr-TR" sz="3600" dirty="0" smtClean="0"/>
          </a:p>
          <a:p>
            <a:pPr algn="just"/>
            <a:r>
              <a:rPr lang="tr-TR" sz="3600" b="1" dirty="0" smtClean="0">
                <a:solidFill>
                  <a:srgbClr val="FF0000"/>
                </a:solidFill>
              </a:rPr>
              <a:t>(3) </a:t>
            </a:r>
            <a:r>
              <a:rPr lang="tr-TR" sz="3600" b="1" dirty="0" smtClean="0">
                <a:solidFill>
                  <a:srgbClr val="0000FF"/>
                </a:solidFill>
              </a:rPr>
              <a:t>Doğal mineralli sular dışında verilen su tahsis belgeleri hiçbir şekilde devredilemez. Ancak, mirasa ilişkin hükümler saklı kalmak kaydıyla su tahsis belgesi yenilenebilir. </a:t>
            </a:r>
          </a:p>
          <a:p>
            <a:pPr algn="just"/>
            <a:endParaRPr lang="tr-TR" sz="3600" b="1" dirty="0" smtClean="0">
              <a:solidFill>
                <a:srgbClr val="0000FF"/>
              </a:solidFill>
            </a:endParaRPr>
          </a:p>
          <a:p>
            <a:pPr algn="just"/>
            <a:r>
              <a:rPr lang="tr-TR" sz="3600" b="1" dirty="0" smtClean="0">
                <a:solidFill>
                  <a:srgbClr val="0000FF"/>
                </a:solidFill>
              </a:rPr>
              <a:t> </a:t>
            </a:r>
            <a:r>
              <a:rPr lang="tr-TR" sz="3600" b="1" dirty="0" smtClean="0">
                <a:solidFill>
                  <a:srgbClr val="FF0000"/>
                </a:solidFill>
              </a:rPr>
              <a:t>(4) </a:t>
            </a:r>
            <a:r>
              <a:rPr lang="tr-TR" sz="3600" b="1" dirty="0" smtClean="0">
                <a:solidFill>
                  <a:srgbClr val="0000FF"/>
                </a:solidFill>
              </a:rPr>
              <a:t>Bakanlık tarafından belirlenen emniyetli yeraltı suyu işletme rezervinden daha fazla su tahsisi yapılamaz. </a:t>
            </a:r>
          </a:p>
          <a:p>
            <a:endParaRPr lang="tr-TR" sz="2400" b="1" dirty="0">
              <a:solidFill>
                <a:srgbClr val="FF0000"/>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TASLAK SU KANUNU  </a:t>
            </a:r>
          </a:p>
          <a:p>
            <a:pPr>
              <a:defRPr/>
            </a:pPr>
            <a:r>
              <a:rPr lang="tr-TR" sz="3600" b="1" dirty="0" smtClean="0">
                <a:solidFill>
                  <a:srgbClr val="FF0000"/>
                </a:solidFill>
                <a:effectLst>
                  <a:outerShdw blurRad="38100" dist="38100" dir="2700000" algn="tl">
                    <a:srgbClr val="000000">
                      <a:alpha val="43137"/>
                    </a:srgbClr>
                  </a:outerShdw>
                </a:effectLst>
              </a:rPr>
              <a:t>SU KAYNAKLARININ TAHSİSİ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196752"/>
            <a:ext cx="8640960" cy="5632311"/>
          </a:xfrm>
          <a:prstGeom prst="rect">
            <a:avLst/>
          </a:prstGeom>
        </p:spPr>
        <p:txBody>
          <a:bodyPr wrap="square">
            <a:spAutoFit/>
          </a:bodyPr>
          <a:lstStyle/>
          <a:p>
            <a:r>
              <a:rPr lang="tr-TR" sz="3600" b="1" dirty="0" smtClean="0">
                <a:solidFill>
                  <a:srgbClr val="FF0000"/>
                </a:solidFill>
              </a:rPr>
              <a:t>MADDE 13</a:t>
            </a:r>
            <a:r>
              <a:rPr lang="tr-TR" sz="3600" dirty="0" smtClean="0">
                <a:solidFill>
                  <a:srgbClr val="FF0000"/>
                </a:solidFill>
              </a:rPr>
              <a:t>- </a:t>
            </a:r>
            <a:endParaRPr lang="tr-TR" sz="3600" dirty="0" smtClean="0"/>
          </a:p>
          <a:p>
            <a:pPr algn="just"/>
            <a:r>
              <a:rPr lang="tr-TR" sz="3600" b="1" dirty="0" smtClean="0">
                <a:solidFill>
                  <a:srgbClr val="FF0000"/>
                </a:solidFill>
              </a:rPr>
              <a:t>(5) </a:t>
            </a:r>
            <a:r>
              <a:rPr lang="tr-TR" sz="3600" b="1" dirty="0" smtClean="0">
                <a:solidFill>
                  <a:srgbClr val="0000FF"/>
                </a:solidFill>
              </a:rPr>
              <a:t>Termal ve jeotermal suların yetkili idare tarafından yapılacak tahsis miktarları ile ilgili olarak bakanlıktan görüş alınır. </a:t>
            </a:r>
          </a:p>
          <a:p>
            <a:pPr algn="just"/>
            <a:endParaRPr lang="tr-TR" sz="3600" b="1" dirty="0" smtClean="0"/>
          </a:p>
          <a:p>
            <a:pPr algn="just"/>
            <a:r>
              <a:rPr lang="tr-TR" sz="3600" b="1" dirty="0" smtClean="0">
                <a:solidFill>
                  <a:srgbClr val="FF0000"/>
                </a:solidFill>
              </a:rPr>
              <a:t>(6) </a:t>
            </a:r>
            <a:r>
              <a:rPr lang="tr-TR" sz="3600" b="1" dirty="0" smtClean="0">
                <a:solidFill>
                  <a:srgbClr val="0000FF"/>
                </a:solidFill>
              </a:rPr>
              <a:t>Tahsise konu su kaynağının ve doğal mineralli suların, tamamının veya bir kısmının korunan alanlar içerisinde kalması halinde koruma ile görevli idari birimlerin uygun görüşü alınır. </a:t>
            </a:r>
            <a:endParaRPr lang="tr-TR" sz="2400" b="1" dirty="0">
              <a:solidFill>
                <a:srgbClr val="FF0000"/>
              </a:solidFill>
              <a:latin typeface="Arial" charset="0"/>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TASLAK SU KANUNU  </a:t>
            </a:r>
          </a:p>
          <a:p>
            <a:pPr>
              <a:defRPr/>
            </a:pPr>
            <a:r>
              <a:rPr lang="tr-TR" sz="3600" b="1" dirty="0" smtClean="0">
                <a:solidFill>
                  <a:srgbClr val="FF0000"/>
                </a:solidFill>
                <a:effectLst>
                  <a:outerShdw blurRad="38100" dist="38100" dir="2700000" algn="tl">
                    <a:srgbClr val="000000">
                      <a:alpha val="43137"/>
                    </a:srgbClr>
                  </a:outerShdw>
                </a:effectLst>
              </a:rPr>
              <a:t>SU KAYNAKLARININ TAHSİSİ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196752"/>
            <a:ext cx="8640960" cy="5509200"/>
          </a:xfrm>
          <a:prstGeom prst="rect">
            <a:avLst/>
          </a:prstGeom>
        </p:spPr>
        <p:txBody>
          <a:bodyPr wrap="square">
            <a:spAutoFit/>
          </a:bodyPr>
          <a:lstStyle/>
          <a:p>
            <a:r>
              <a:rPr lang="tr-TR" sz="3600" b="1" dirty="0" smtClean="0">
                <a:solidFill>
                  <a:srgbClr val="FF0000"/>
                </a:solidFill>
              </a:rPr>
              <a:t>MADDE 13</a:t>
            </a:r>
            <a:r>
              <a:rPr lang="tr-TR" sz="3600" dirty="0" smtClean="0">
                <a:solidFill>
                  <a:srgbClr val="FF0000"/>
                </a:solidFill>
              </a:rPr>
              <a:t>- </a:t>
            </a:r>
            <a:endParaRPr lang="tr-TR" sz="3600" dirty="0" smtClean="0"/>
          </a:p>
          <a:p>
            <a:pPr algn="just"/>
            <a:r>
              <a:rPr lang="tr-TR" sz="2800" b="1" dirty="0" smtClean="0">
                <a:solidFill>
                  <a:srgbClr val="FF0000"/>
                </a:solidFill>
              </a:rPr>
              <a:t>(7)</a:t>
            </a:r>
            <a:r>
              <a:rPr lang="tr-TR" sz="2800" b="1" dirty="0" smtClean="0">
                <a:solidFill>
                  <a:srgbClr val="0000FF"/>
                </a:solidFill>
              </a:rPr>
              <a:t> Su kaynaklarının ve doğal mineralli suların tahsis maksat ve şartları dışında kullanılması veya hiç kullanılmaması halinde verilen su tahsis belgesi iptal edilir. Münferit tahsislerin maksat ve şartlarında değişiklik yapmaya ve gerektiğinde, tahsis edilen su miktarını azaltıp çoğaltmaya veya su tahsisini kaldırmaya Devlet Su İşleri Genel Müdürlüğü yetkilidir. Tahsisin azaltılmasından veya tamamen kaldırılmasından dolayı tazminat talebinde bulunulamaz. Suyun nitelik, nicelik ve tahsis maksadı yönünden özelliğini olumsuz şekilde etkilemeyecek ilave kullanımlara izin verilebilir.</a:t>
            </a:r>
            <a:endParaRPr lang="tr-TR" sz="28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332656"/>
            <a:ext cx="9144000" cy="575394"/>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endParaRPr lang="tr-TR" sz="3600" b="1" dirty="0" smtClean="0">
              <a:solidFill>
                <a:srgbClr val="FF0000"/>
              </a:solidFill>
              <a:effectLst>
                <a:outerShdw blurRad="38100" dist="38100" dir="2700000" algn="tl">
                  <a:srgbClr val="000000">
                    <a:alpha val="43137"/>
                  </a:srgbClr>
                </a:outerShdw>
              </a:effectLst>
            </a:endParaRPr>
          </a:p>
          <a:p>
            <a:pPr>
              <a:defRPr/>
            </a:pPr>
            <a:r>
              <a:rPr lang="tr-TR" sz="3600" b="1" dirty="0" smtClean="0">
                <a:solidFill>
                  <a:srgbClr val="FF0000"/>
                </a:solidFill>
                <a:effectLst>
                  <a:outerShdw blurRad="38100" dist="38100" dir="2700000" algn="tl">
                    <a:srgbClr val="000000">
                      <a:alpha val="43137"/>
                    </a:srgbClr>
                  </a:outerShdw>
                </a:effectLst>
              </a:rPr>
              <a:t> HAVZA SU TAHSİS HEYETİNİN KURULMASI, GÖREV VE YETKİLERİ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988840"/>
            <a:ext cx="8640960" cy="3970318"/>
          </a:xfrm>
          <a:prstGeom prst="rect">
            <a:avLst/>
          </a:prstGeom>
        </p:spPr>
        <p:txBody>
          <a:bodyPr wrap="square">
            <a:spAutoFit/>
          </a:bodyPr>
          <a:lstStyle/>
          <a:p>
            <a:pPr algn="just"/>
            <a:r>
              <a:rPr lang="tr-TR" sz="3600" b="1" dirty="0" smtClean="0">
                <a:solidFill>
                  <a:srgbClr val="FF0000"/>
                </a:solidFill>
              </a:rPr>
              <a:t>MADDE 14- </a:t>
            </a:r>
          </a:p>
          <a:p>
            <a:pPr algn="just"/>
            <a:r>
              <a:rPr lang="tr-TR" sz="3600" b="1" dirty="0" smtClean="0">
                <a:solidFill>
                  <a:srgbClr val="FF0000"/>
                </a:solidFill>
              </a:rPr>
              <a:t>(1) </a:t>
            </a:r>
            <a:r>
              <a:rPr lang="tr-TR" sz="3600" b="1" dirty="0" smtClean="0">
                <a:solidFill>
                  <a:srgbClr val="0000FF"/>
                </a:solidFill>
              </a:rPr>
              <a:t>Havza su tahsis heyetinin, tahsis ile ilgili kurum ve kuruluşların karar verme yetkisine sahip temsilcilerinden oluşur. Havza su tahsis heyetinin kuruluş ve çalışma usul ve esasları bakanlıkça çıkarılacak bir yönetmelikle belirlenir. </a:t>
            </a:r>
            <a:endParaRPr lang="tr-TR" sz="36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332656"/>
            <a:ext cx="9144000" cy="575394"/>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endParaRPr lang="tr-TR" sz="3600" b="1" dirty="0" smtClean="0">
              <a:solidFill>
                <a:srgbClr val="FF0000"/>
              </a:solidFill>
              <a:effectLst>
                <a:outerShdw blurRad="38100" dist="38100" dir="2700000" algn="tl">
                  <a:srgbClr val="000000">
                    <a:alpha val="43137"/>
                  </a:srgbClr>
                </a:outerShdw>
              </a:effectLst>
            </a:endParaRPr>
          </a:p>
          <a:p>
            <a:pPr>
              <a:defRPr/>
            </a:pPr>
            <a:r>
              <a:rPr lang="tr-TR" sz="3600" b="1" dirty="0" smtClean="0">
                <a:solidFill>
                  <a:srgbClr val="FF0000"/>
                </a:solidFill>
                <a:effectLst>
                  <a:outerShdw blurRad="38100" dist="38100" dir="2700000" algn="tl">
                    <a:srgbClr val="000000">
                      <a:alpha val="43137"/>
                    </a:srgbClr>
                  </a:outerShdw>
                </a:effectLst>
              </a:rPr>
              <a:t> HAVZA SU TAHSİS HEYETİNİN KURULMASI, GÖREV VE YETKİLERİ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700808"/>
            <a:ext cx="8640960" cy="5016758"/>
          </a:xfrm>
          <a:prstGeom prst="rect">
            <a:avLst/>
          </a:prstGeom>
        </p:spPr>
        <p:txBody>
          <a:bodyPr wrap="square">
            <a:spAutoFit/>
          </a:bodyPr>
          <a:lstStyle/>
          <a:p>
            <a:pPr algn="just"/>
            <a:r>
              <a:rPr lang="tr-TR" sz="3200" b="1" dirty="0" smtClean="0">
                <a:solidFill>
                  <a:srgbClr val="FF0000"/>
                </a:solidFill>
              </a:rPr>
              <a:t>MADDE 14- </a:t>
            </a:r>
          </a:p>
          <a:p>
            <a:pPr algn="just"/>
            <a:r>
              <a:rPr lang="tr-TR" sz="3200" b="1" dirty="0" smtClean="0">
                <a:solidFill>
                  <a:srgbClr val="FF0000"/>
                </a:solidFill>
              </a:rPr>
              <a:t>(2) </a:t>
            </a:r>
            <a:r>
              <a:rPr lang="tr-TR" sz="3200" b="1" dirty="0" smtClean="0">
                <a:solidFill>
                  <a:srgbClr val="0000FF"/>
                </a:solidFill>
              </a:rPr>
              <a:t>Havza su tahsis heyetinin görev ve yetkileri şunlardır:</a:t>
            </a:r>
          </a:p>
          <a:p>
            <a:pPr algn="just"/>
            <a:r>
              <a:rPr lang="tr-TR" sz="3200" b="1" dirty="0" smtClean="0">
                <a:solidFill>
                  <a:srgbClr val="FF0000"/>
                </a:solidFill>
              </a:rPr>
              <a:t>a) </a:t>
            </a:r>
            <a:r>
              <a:rPr lang="tr-TR" sz="3200" b="1" dirty="0" smtClean="0">
                <a:solidFill>
                  <a:srgbClr val="0000FF"/>
                </a:solidFill>
              </a:rPr>
              <a:t>Su kaynaklarının havza veya havzalar ölçeğinde havza su tahsis planını göz önünde bulundurarak karar almak ve alınan kararları bakanın onayına sunmak. </a:t>
            </a:r>
          </a:p>
          <a:p>
            <a:pPr algn="just"/>
            <a:r>
              <a:rPr lang="tr-TR" sz="3200" b="1" dirty="0" smtClean="0">
                <a:solidFill>
                  <a:srgbClr val="FF0000"/>
                </a:solidFill>
              </a:rPr>
              <a:t>b) </a:t>
            </a:r>
            <a:r>
              <a:rPr lang="tr-TR" sz="3200" b="1" dirty="0" smtClean="0">
                <a:solidFill>
                  <a:srgbClr val="0000FF"/>
                </a:solidFill>
              </a:rPr>
              <a:t>Su kullanım öncelikleri konusunda gelen değişiklik tekliflerini değerlendirerek karara bağlamak ve bu kararı bakanın onayına sunmak.</a:t>
            </a:r>
            <a:endParaRPr lang="tr-TR" sz="32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332656"/>
            <a:ext cx="9144000" cy="575394"/>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endParaRPr lang="tr-TR" sz="3600" b="1" dirty="0" smtClean="0">
              <a:solidFill>
                <a:srgbClr val="FF0000"/>
              </a:solidFill>
              <a:effectLst>
                <a:outerShdw blurRad="38100" dist="38100" dir="2700000" algn="tl">
                  <a:srgbClr val="000000">
                    <a:alpha val="43137"/>
                  </a:srgbClr>
                </a:outerShdw>
              </a:effectLst>
            </a:endParaRPr>
          </a:p>
          <a:p>
            <a:pPr>
              <a:defRPr/>
            </a:pPr>
            <a:r>
              <a:rPr lang="tr-TR" sz="3600" b="1" dirty="0" smtClean="0">
                <a:solidFill>
                  <a:srgbClr val="FF0000"/>
                </a:solidFill>
                <a:effectLst>
                  <a:outerShdw blurRad="38100" dist="38100" dir="2700000" algn="tl">
                    <a:srgbClr val="000000">
                      <a:alpha val="43137"/>
                    </a:srgbClr>
                  </a:outerShdw>
                </a:effectLst>
              </a:rPr>
              <a:t> HAVZA SU TAHSİS HEYETİNİN KURULMASI, GÖREV VE YETKİLERİ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700808"/>
            <a:ext cx="8640960" cy="4524315"/>
          </a:xfrm>
          <a:prstGeom prst="rect">
            <a:avLst/>
          </a:prstGeom>
        </p:spPr>
        <p:txBody>
          <a:bodyPr wrap="square">
            <a:spAutoFit/>
          </a:bodyPr>
          <a:lstStyle/>
          <a:p>
            <a:pPr algn="just"/>
            <a:r>
              <a:rPr lang="tr-TR" sz="3200" b="1" dirty="0" smtClean="0">
                <a:solidFill>
                  <a:srgbClr val="FF0000"/>
                </a:solidFill>
              </a:rPr>
              <a:t>MADDE 14- </a:t>
            </a:r>
          </a:p>
          <a:p>
            <a:pPr algn="just"/>
            <a:r>
              <a:rPr lang="tr-TR" sz="3200" b="1" dirty="0" smtClean="0">
                <a:solidFill>
                  <a:srgbClr val="FF0000"/>
                </a:solidFill>
              </a:rPr>
              <a:t>(2) </a:t>
            </a:r>
            <a:r>
              <a:rPr lang="tr-TR" sz="3200" b="1" dirty="0" smtClean="0">
                <a:solidFill>
                  <a:srgbClr val="0000FF"/>
                </a:solidFill>
              </a:rPr>
              <a:t>Havza su tahsis heyetinin görev ve yetkileri şunlardır:</a:t>
            </a:r>
          </a:p>
          <a:p>
            <a:pPr algn="just"/>
            <a:r>
              <a:rPr lang="tr-TR" sz="3200" b="1" dirty="0" smtClean="0">
                <a:solidFill>
                  <a:srgbClr val="FF0000"/>
                </a:solidFill>
              </a:rPr>
              <a:t>c) </a:t>
            </a:r>
            <a:r>
              <a:rPr lang="tr-TR" sz="3200" b="1" dirty="0" smtClean="0">
                <a:solidFill>
                  <a:srgbClr val="0000FF"/>
                </a:solidFill>
              </a:rPr>
              <a:t>Kurak dönemlerde uygulanacak havza su paylaşım usulünü belirlemek.</a:t>
            </a:r>
          </a:p>
          <a:p>
            <a:pPr algn="just"/>
            <a:r>
              <a:rPr lang="tr-TR" sz="3200" b="1" dirty="0" smtClean="0">
                <a:solidFill>
                  <a:srgbClr val="FF0000"/>
                </a:solidFill>
              </a:rPr>
              <a:t>ç) </a:t>
            </a:r>
            <a:r>
              <a:rPr lang="tr-TR" sz="3200" b="1" dirty="0" smtClean="0">
                <a:solidFill>
                  <a:srgbClr val="0000FF"/>
                </a:solidFill>
              </a:rPr>
              <a:t>Gerektiğinde alt heyetler oluşturmak.</a:t>
            </a:r>
          </a:p>
          <a:p>
            <a:pPr algn="just"/>
            <a:endParaRPr lang="tr-TR" sz="3200" b="1" dirty="0" smtClean="0">
              <a:solidFill>
                <a:srgbClr val="0000FF"/>
              </a:solidFill>
            </a:endParaRPr>
          </a:p>
          <a:p>
            <a:pPr algn="just"/>
            <a:r>
              <a:rPr lang="tr-TR" sz="3200" b="1" dirty="0" smtClean="0">
                <a:solidFill>
                  <a:srgbClr val="FF0000"/>
                </a:solidFill>
              </a:rPr>
              <a:t>(3) </a:t>
            </a:r>
            <a:r>
              <a:rPr lang="tr-TR" sz="3200" b="1" dirty="0" smtClean="0">
                <a:solidFill>
                  <a:srgbClr val="0000FF"/>
                </a:solidFill>
              </a:rPr>
              <a:t>Heyetlerin sekretarya hizmetleri bakanlık tarafından yürütülür.</a:t>
            </a:r>
            <a:endParaRPr lang="tr-TR" sz="32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AC2E4ECA-DB67-4BFD-9224-E1CDC77EDC2E}" type="slidenum">
              <a:rPr lang="tr-TR" smtClean="0"/>
              <a:pPr>
                <a:defRPr/>
              </a:pPr>
              <a:t>4</a:t>
            </a:fld>
            <a:endParaRPr lang="tr-TR"/>
          </a:p>
        </p:txBody>
      </p:sp>
      <p:sp>
        <p:nvSpPr>
          <p:cNvPr id="12291" name="2 Metin kutusu"/>
          <p:cNvSpPr txBox="1">
            <a:spLocks noChangeArrowheads="1"/>
          </p:cNvSpPr>
          <p:nvPr/>
        </p:nvSpPr>
        <p:spPr bwMode="auto">
          <a:xfrm>
            <a:off x="395288" y="1052513"/>
            <a:ext cx="8497887" cy="5262979"/>
          </a:xfrm>
          <a:prstGeom prst="rect">
            <a:avLst/>
          </a:prstGeom>
          <a:noFill/>
          <a:ln w="9525">
            <a:noFill/>
            <a:miter lim="800000"/>
            <a:headEnd/>
            <a:tailEnd/>
          </a:ln>
        </p:spPr>
        <p:txBody>
          <a:bodyPr>
            <a:spAutoFit/>
          </a:bodyPr>
          <a:lstStyle/>
          <a:p>
            <a:pPr algn="just"/>
            <a:r>
              <a:rPr lang="tr-TR" sz="2800" b="1" dirty="0" smtClean="0">
                <a:solidFill>
                  <a:srgbClr val="0000FF"/>
                </a:solidFill>
                <a:latin typeface="Arial" pitchFamily="34" charset="0"/>
                <a:cs typeface="Arial" pitchFamily="34" charset="0"/>
              </a:rPr>
              <a:t>Özellikle kurak dönemlerde,</a:t>
            </a:r>
          </a:p>
          <a:p>
            <a:pPr algn="just"/>
            <a:endParaRPr lang="tr-TR" sz="2800" b="1" dirty="0" smtClean="0">
              <a:solidFill>
                <a:srgbClr val="0000FF"/>
              </a:solidFill>
              <a:latin typeface="Arial" pitchFamily="34" charset="0"/>
              <a:cs typeface="Arial" pitchFamily="34" charset="0"/>
            </a:endParaRPr>
          </a:p>
          <a:p>
            <a:pPr marL="457200" indent="-457200" algn="just">
              <a:buFont typeface="Arial" pitchFamily="34" charset="0"/>
              <a:buChar char="•"/>
            </a:pPr>
            <a:r>
              <a:rPr lang="tr-TR" sz="2800" b="1" dirty="0" smtClean="0">
                <a:solidFill>
                  <a:srgbClr val="0000FF"/>
                </a:solidFill>
                <a:latin typeface="Arial" pitchFamily="34" charset="0"/>
                <a:cs typeface="Arial" pitchFamily="34" charset="0"/>
              </a:rPr>
              <a:t>farklı </a:t>
            </a:r>
            <a:r>
              <a:rPr lang="tr-TR" sz="2800" b="1" dirty="0">
                <a:solidFill>
                  <a:srgbClr val="0000FF"/>
                </a:solidFill>
                <a:latin typeface="Arial" pitchFamily="34" charset="0"/>
                <a:cs typeface="Arial" pitchFamily="34" charset="0"/>
              </a:rPr>
              <a:t>sektörler arasındaki tahsis </a:t>
            </a:r>
            <a:r>
              <a:rPr lang="tr-TR" sz="2800" b="1" dirty="0" smtClean="0">
                <a:solidFill>
                  <a:srgbClr val="0000FF"/>
                </a:solidFill>
                <a:latin typeface="Arial" pitchFamily="34" charset="0"/>
                <a:cs typeface="Arial" pitchFamily="34" charset="0"/>
              </a:rPr>
              <a:t>öncelikleri </a:t>
            </a:r>
            <a:r>
              <a:rPr lang="tr-TR" sz="2800" b="1" dirty="0">
                <a:solidFill>
                  <a:srgbClr val="0000FF"/>
                </a:solidFill>
                <a:latin typeface="Arial" pitchFamily="34" charset="0"/>
                <a:cs typeface="Arial" pitchFamily="34" charset="0"/>
              </a:rPr>
              <a:t>nasıl </a:t>
            </a:r>
            <a:r>
              <a:rPr lang="tr-TR" sz="2800" b="1" dirty="0" smtClean="0">
                <a:solidFill>
                  <a:srgbClr val="0000FF"/>
                </a:solidFill>
                <a:latin typeface="Arial" pitchFamily="34" charset="0"/>
                <a:cs typeface="Arial" pitchFamily="34" charset="0"/>
              </a:rPr>
              <a:t>değişeceğinin araştırılması,</a:t>
            </a:r>
          </a:p>
          <a:p>
            <a:pPr marL="457200" indent="-457200" algn="just">
              <a:buFont typeface="Arial" pitchFamily="34" charset="0"/>
              <a:buChar char="•"/>
            </a:pPr>
            <a:r>
              <a:rPr lang="tr-TR" sz="2800" b="1" dirty="0" smtClean="0">
                <a:solidFill>
                  <a:srgbClr val="0000FF"/>
                </a:solidFill>
                <a:latin typeface="Arial" pitchFamily="34" charset="0"/>
                <a:cs typeface="Arial" pitchFamily="34" charset="0"/>
              </a:rPr>
              <a:t>Geniş ölçekli sosyal </a:t>
            </a:r>
            <a:r>
              <a:rPr lang="tr-TR" sz="2800" b="1" dirty="0">
                <a:solidFill>
                  <a:srgbClr val="0000FF"/>
                </a:solidFill>
                <a:latin typeface="Arial" pitchFamily="34" charset="0"/>
                <a:cs typeface="Arial" pitchFamily="34" charset="0"/>
              </a:rPr>
              <a:t>ve ekonomik değerlendirmeler </a:t>
            </a:r>
            <a:r>
              <a:rPr lang="tr-TR" sz="2800" b="1" dirty="0" smtClean="0">
                <a:solidFill>
                  <a:srgbClr val="0000FF"/>
                </a:solidFill>
                <a:latin typeface="Arial" pitchFamily="34" charset="0"/>
                <a:cs typeface="Arial" pitchFamily="34" charset="0"/>
              </a:rPr>
              <a:t>yapılması,</a:t>
            </a:r>
          </a:p>
          <a:p>
            <a:pPr marL="457200" indent="-457200" algn="just">
              <a:buFont typeface="Arial" pitchFamily="34" charset="0"/>
              <a:buChar char="•"/>
            </a:pPr>
            <a:r>
              <a:rPr lang="tr-TR" sz="2800" b="1" dirty="0" smtClean="0">
                <a:solidFill>
                  <a:srgbClr val="0000FF"/>
                </a:solidFill>
                <a:latin typeface="Arial" pitchFamily="34" charset="0"/>
                <a:cs typeface="Arial" pitchFamily="34" charset="0"/>
              </a:rPr>
              <a:t>gerek normal </a:t>
            </a:r>
            <a:r>
              <a:rPr lang="tr-TR" sz="2800" b="1" dirty="0">
                <a:solidFill>
                  <a:srgbClr val="0000FF"/>
                </a:solidFill>
                <a:latin typeface="Arial" pitchFamily="34" charset="0"/>
                <a:cs typeface="Arial" pitchFamily="34" charset="0"/>
              </a:rPr>
              <a:t>dönemlere gerekse beklenmeyen herhangi bir duruma karşı ‘öncelik’ kazanacak </a:t>
            </a:r>
            <a:r>
              <a:rPr lang="tr-TR" sz="2800" b="1" dirty="0" smtClean="0">
                <a:solidFill>
                  <a:srgbClr val="0000FF"/>
                </a:solidFill>
                <a:latin typeface="Arial" pitchFamily="34" charset="0"/>
                <a:cs typeface="Arial" pitchFamily="34" charset="0"/>
              </a:rPr>
              <a:t>sektörlerin belirlenmesi için farklı </a:t>
            </a:r>
            <a:r>
              <a:rPr lang="tr-TR" sz="2800" b="1" dirty="0">
                <a:solidFill>
                  <a:srgbClr val="0000FF"/>
                </a:solidFill>
                <a:latin typeface="Arial" pitchFamily="34" charset="0"/>
                <a:cs typeface="Arial" pitchFamily="34" charset="0"/>
              </a:rPr>
              <a:t>senaryoların geliştirilmesi </a:t>
            </a:r>
            <a:endParaRPr lang="tr-TR" sz="2800" b="1" dirty="0" smtClean="0">
              <a:solidFill>
                <a:srgbClr val="0000FF"/>
              </a:solidFill>
              <a:latin typeface="Arial" pitchFamily="34" charset="0"/>
              <a:cs typeface="Arial" pitchFamily="34" charset="0"/>
            </a:endParaRPr>
          </a:p>
          <a:p>
            <a:pPr marL="457200" indent="-457200" algn="just">
              <a:buFont typeface="Arial" pitchFamily="34" charset="0"/>
              <a:buChar char="•"/>
            </a:pPr>
            <a:endParaRPr lang="tr-TR" sz="2800" b="1" dirty="0">
              <a:solidFill>
                <a:srgbClr val="0000FF"/>
              </a:solidFill>
              <a:latin typeface="Arial" pitchFamily="34" charset="0"/>
              <a:cs typeface="Arial" pitchFamily="34" charset="0"/>
            </a:endParaRPr>
          </a:p>
          <a:p>
            <a:pPr algn="just"/>
            <a:r>
              <a:rPr lang="tr-TR" sz="2800" b="1" dirty="0" smtClean="0">
                <a:solidFill>
                  <a:srgbClr val="0000FF"/>
                </a:solidFill>
                <a:latin typeface="Arial" pitchFamily="34" charset="0"/>
                <a:cs typeface="Arial" pitchFamily="34" charset="0"/>
              </a:rPr>
              <a:t>gerekmektedir.</a:t>
            </a:r>
            <a:endParaRPr lang="tr-TR" sz="2800" b="1" dirty="0">
              <a:solidFill>
                <a:srgbClr val="0000FF"/>
              </a:solidFill>
              <a:latin typeface="Arial" pitchFamily="34" charset="0"/>
              <a:cs typeface="Arial" pitchFamily="34" charset="0"/>
            </a:endParaRPr>
          </a:p>
        </p:txBody>
      </p:sp>
      <p:pic>
        <p:nvPicPr>
          <p:cNvPr id="4" name="3 Resim" descr="logoyeniseffaf.png"/>
          <p:cNvPicPr>
            <a:picLocks noChangeAspect="1"/>
          </p:cNvPicPr>
          <p:nvPr/>
        </p:nvPicPr>
        <p:blipFill>
          <a:blip r:embed="rId2" cstate="print"/>
          <a:stretch>
            <a:fillRect/>
          </a:stretch>
        </p:blipFill>
        <p:spPr>
          <a:xfrm>
            <a:off x="8172400" y="43147"/>
            <a:ext cx="864096" cy="865573"/>
          </a:xfrm>
          <a:prstGeom prst="rect">
            <a:avLst/>
          </a:prstGeom>
        </p:spPr>
      </p:pic>
      <p:sp>
        <p:nvSpPr>
          <p:cNvPr id="5" name="3 Metin kutusu"/>
          <p:cNvSpPr txBox="1">
            <a:spLocks noChangeArrowheads="1"/>
          </p:cNvSpPr>
          <p:nvPr/>
        </p:nvSpPr>
        <p:spPr bwMode="auto">
          <a:xfrm>
            <a:off x="1979712" y="260649"/>
            <a:ext cx="5746481" cy="584775"/>
          </a:xfrm>
          <a:prstGeom prst="rect">
            <a:avLst/>
          </a:prstGeom>
          <a:noFill/>
          <a:ln w="9525">
            <a:noFill/>
            <a:miter lim="800000"/>
            <a:headEnd/>
            <a:tailEnd/>
          </a:ln>
        </p:spPr>
        <p:txBody>
          <a:bodyPr wrap="square">
            <a:spAutoFit/>
          </a:bodyPr>
          <a:lstStyle/>
          <a:p>
            <a:r>
              <a:rPr lang="tr-TR" sz="3200" b="1" dirty="0">
                <a:solidFill>
                  <a:srgbClr val="FF0000"/>
                </a:solidFill>
                <a:latin typeface="Arial Black" pitchFamily="34" charset="0"/>
                <a:cs typeface="Times New Roman" pitchFamily="18" charset="0"/>
              </a:rPr>
              <a:t>SEKTÖREL SU TAHSİSİ</a:t>
            </a:r>
          </a:p>
        </p:txBody>
      </p:sp>
    </p:spTree>
    <p:extLst>
      <p:ext uri="{BB962C8B-B14F-4D97-AF65-F5344CB8AC3E}">
        <p14:creationId xmlns:p14="http://schemas.microsoft.com/office/powerpoint/2010/main" val="32696603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endParaRPr lang="tr-TR" sz="3600" b="1" dirty="0" smtClean="0">
              <a:solidFill>
                <a:srgbClr val="FF0000"/>
              </a:solidFill>
              <a:effectLst>
                <a:outerShdw blurRad="38100" dist="38100" dir="2700000" algn="tl">
                  <a:srgbClr val="000000">
                    <a:alpha val="43137"/>
                  </a:srgbClr>
                </a:outerShdw>
              </a:effectLst>
            </a:endParaRPr>
          </a:p>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SU TAHSİS SİCİLİ</a:t>
            </a:r>
          </a:p>
          <a:p>
            <a:pPr>
              <a:defRPr/>
            </a:pP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412776"/>
            <a:ext cx="8640960" cy="5078313"/>
          </a:xfrm>
          <a:prstGeom prst="rect">
            <a:avLst/>
          </a:prstGeom>
        </p:spPr>
        <p:txBody>
          <a:bodyPr wrap="square">
            <a:spAutoFit/>
          </a:bodyPr>
          <a:lstStyle/>
          <a:p>
            <a:pPr algn="just"/>
            <a:r>
              <a:rPr lang="tr-TR" sz="3600" b="1" dirty="0" smtClean="0">
                <a:solidFill>
                  <a:srgbClr val="FF0000"/>
                </a:solidFill>
              </a:rPr>
              <a:t>MADDE 15-</a:t>
            </a:r>
          </a:p>
          <a:p>
            <a:pPr algn="just"/>
            <a:r>
              <a:rPr lang="tr-TR" sz="3600" b="1" dirty="0" smtClean="0">
                <a:solidFill>
                  <a:srgbClr val="FF0000"/>
                </a:solidFill>
              </a:rPr>
              <a:t>(1) </a:t>
            </a:r>
            <a:r>
              <a:rPr lang="tr-TR" sz="3600" b="1" dirty="0" smtClean="0">
                <a:solidFill>
                  <a:srgbClr val="0000FF"/>
                </a:solidFill>
              </a:rPr>
              <a:t>Su tahsis sicili, Devlet Su İşleri Genel Müdürlüğü tarafından tutulur.</a:t>
            </a:r>
          </a:p>
          <a:p>
            <a:pPr algn="just"/>
            <a:endParaRPr lang="tr-TR" sz="3600" b="1" dirty="0" smtClean="0">
              <a:solidFill>
                <a:srgbClr val="0000FF"/>
              </a:solidFill>
            </a:endParaRPr>
          </a:p>
          <a:p>
            <a:pPr algn="just"/>
            <a:r>
              <a:rPr lang="tr-TR" sz="3600" b="1" dirty="0" smtClean="0">
                <a:solidFill>
                  <a:srgbClr val="FF0000"/>
                </a:solidFill>
              </a:rPr>
              <a:t>(2) </a:t>
            </a:r>
            <a:r>
              <a:rPr lang="tr-TR" sz="3600" b="1" dirty="0" smtClean="0">
                <a:solidFill>
                  <a:srgbClr val="0000FF"/>
                </a:solidFill>
              </a:rPr>
              <a:t>Su tahsis sicili alenidir ve kayıtların bilinmediği iddia edilemez. Su kaynaklarıyla ilgili idari karar ve işlemlerden doğan ihtilafların çözümlenmesinde bu sicildeki kayıt ve bilgiler esas alınır. </a:t>
            </a:r>
            <a:endParaRPr lang="tr-TR" sz="36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endParaRPr lang="tr-TR" sz="3600" b="1" dirty="0" smtClean="0">
              <a:solidFill>
                <a:srgbClr val="FF0000"/>
              </a:solidFill>
              <a:effectLst>
                <a:outerShdw blurRad="38100" dist="38100" dir="2700000" algn="tl">
                  <a:srgbClr val="000000">
                    <a:alpha val="43137"/>
                  </a:srgbClr>
                </a:outerShdw>
              </a:effectLst>
            </a:endParaRPr>
          </a:p>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İRTİFAK VE KAMULAŞTIRMA</a:t>
            </a:r>
          </a:p>
          <a:p>
            <a:pPr>
              <a:defRPr/>
            </a:pP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980728"/>
            <a:ext cx="8640960" cy="6145659"/>
          </a:xfrm>
          <a:prstGeom prst="rect">
            <a:avLst/>
          </a:prstGeom>
        </p:spPr>
        <p:txBody>
          <a:bodyPr wrap="square">
            <a:spAutoFit/>
          </a:bodyPr>
          <a:lstStyle/>
          <a:p>
            <a:pPr algn="just"/>
            <a:r>
              <a:rPr lang="tr-TR" sz="3200" b="1" dirty="0" smtClean="0">
                <a:solidFill>
                  <a:srgbClr val="FF0000"/>
                </a:solidFill>
              </a:rPr>
              <a:t>MADDE 17- </a:t>
            </a:r>
            <a:r>
              <a:rPr lang="tr-TR" sz="3200" dirty="0" smtClean="0">
                <a:solidFill>
                  <a:srgbClr val="FF0000"/>
                </a:solidFill>
              </a:rPr>
              <a:t>(</a:t>
            </a:r>
            <a:r>
              <a:rPr lang="tr-TR" sz="3200" b="1" dirty="0" smtClean="0">
                <a:solidFill>
                  <a:srgbClr val="FF0000"/>
                </a:solidFill>
              </a:rPr>
              <a:t>1) </a:t>
            </a:r>
            <a:r>
              <a:rPr lang="tr-TR" sz="3200" b="1" dirty="0" smtClean="0">
                <a:solidFill>
                  <a:srgbClr val="0000FF"/>
                </a:solidFill>
              </a:rPr>
              <a:t>Tahsis sahibinin, tahsis yapılan alanda, özel mülkiyete konu taşınmazın sahibi ile anlaşamaması halinde, idareye müracaat ederek kamulaştırma veya irtifak hakkı talebinde bulunabilir. Talep, idarece incelenip değerlendirildikten sonra uygun bulunması halinde kamu yararı kararı alınır, bedeli talep sahibince ödenmek üzere kamulaştırılarak idare adına tescil edilir. Tahsis sahibi ile özel mülkiyet sahibinin anlaşması halinde ise, tahsis sahibi tarafından bedeli ödenmek suretiyle taşınmaz idare adına tescil edilir.</a:t>
            </a:r>
            <a:endParaRPr lang="tr-TR" sz="32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endParaRPr lang="tr-TR" sz="3600" b="1" dirty="0" smtClean="0">
              <a:solidFill>
                <a:srgbClr val="FF0000"/>
              </a:solidFill>
              <a:effectLst>
                <a:outerShdw blurRad="38100" dist="38100" dir="2700000" algn="tl">
                  <a:srgbClr val="000000">
                    <a:alpha val="43137"/>
                  </a:srgbClr>
                </a:outerShdw>
              </a:effectLst>
            </a:endParaRPr>
          </a:p>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İRTİFAK VE KAMULAŞTIRMA</a:t>
            </a:r>
          </a:p>
          <a:p>
            <a:pPr>
              <a:defRPr/>
            </a:pP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980728"/>
            <a:ext cx="8640960" cy="5509200"/>
          </a:xfrm>
          <a:prstGeom prst="rect">
            <a:avLst/>
          </a:prstGeom>
        </p:spPr>
        <p:txBody>
          <a:bodyPr wrap="square">
            <a:spAutoFit/>
          </a:bodyPr>
          <a:lstStyle/>
          <a:p>
            <a:pPr algn="just"/>
            <a:r>
              <a:rPr lang="tr-TR" sz="3200" b="1" dirty="0" smtClean="0">
                <a:solidFill>
                  <a:srgbClr val="FF0000"/>
                </a:solidFill>
              </a:rPr>
              <a:t>MADDE 17- </a:t>
            </a:r>
          </a:p>
          <a:p>
            <a:pPr algn="just"/>
            <a:r>
              <a:rPr lang="tr-TR" sz="3200" b="1" dirty="0" smtClean="0">
                <a:solidFill>
                  <a:srgbClr val="FF0000"/>
                </a:solidFill>
              </a:rPr>
              <a:t>(2)</a:t>
            </a:r>
            <a:r>
              <a:rPr lang="tr-TR" sz="3200" b="1" dirty="0" smtClean="0"/>
              <a:t> </a:t>
            </a:r>
            <a:r>
              <a:rPr lang="tr-TR" sz="3200" b="1" dirty="0" smtClean="0">
                <a:solidFill>
                  <a:srgbClr val="0000FF"/>
                </a:solidFill>
              </a:rPr>
              <a:t>İrtifak ve kamulaştırma işlemleri, 4/11/1983 tarihli ve 2942 sayılı Kamulaştırma Kanunu hükümlerine göre yürütülür. Kamulaştırma ve irtifak hakkı tesisi için gerekli bilgi belge temini, plan yapımı ve diğer giderler tahsis sahibince ödenir.</a:t>
            </a:r>
          </a:p>
          <a:p>
            <a:pPr algn="just"/>
            <a:endParaRPr lang="tr-TR" sz="3200" b="1" dirty="0" smtClean="0"/>
          </a:p>
          <a:p>
            <a:pPr algn="just"/>
            <a:r>
              <a:rPr lang="tr-TR" sz="3200" b="1" dirty="0" smtClean="0">
                <a:solidFill>
                  <a:srgbClr val="FF0000"/>
                </a:solidFill>
              </a:rPr>
              <a:t>(3)</a:t>
            </a:r>
            <a:r>
              <a:rPr lang="tr-TR" sz="3200" b="1" dirty="0" smtClean="0"/>
              <a:t> </a:t>
            </a:r>
            <a:r>
              <a:rPr lang="tr-TR" sz="3200" b="1" dirty="0" smtClean="0">
                <a:solidFill>
                  <a:srgbClr val="0000FF"/>
                </a:solidFill>
              </a:rPr>
              <a:t>Faaliyetler devam ettiği sürece, su tahsis belgesi sahibi adına kamulaştırılan taşınmaz tahsis edilir.</a:t>
            </a:r>
            <a:endParaRPr lang="tr-TR" sz="32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endParaRPr lang="tr-TR" sz="3600" b="1" dirty="0" smtClean="0">
              <a:solidFill>
                <a:srgbClr val="FF0000"/>
              </a:solidFill>
              <a:effectLst>
                <a:outerShdw blurRad="38100" dist="38100" dir="2700000" algn="tl">
                  <a:srgbClr val="000000">
                    <a:alpha val="43137"/>
                  </a:srgbClr>
                </a:outerShdw>
              </a:effectLst>
            </a:endParaRPr>
          </a:p>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İRTİFAK VE KAMULAŞTIRMA</a:t>
            </a:r>
          </a:p>
          <a:p>
            <a:pPr>
              <a:defRPr/>
            </a:pP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980728"/>
            <a:ext cx="8640960" cy="5078313"/>
          </a:xfrm>
          <a:prstGeom prst="rect">
            <a:avLst/>
          </a:prstGeom>
        </p:spPr>
        <p:txBody>
          <a:bodyPr wrap="square">
            <a:spAutoFit/>
          </a:bodyPr>
          <a:lstStyle/>
          <a:p>
            <a:pPr algn="just"/>
            <a:r>
              <a:rPr lang="tr-TR" sz="3600" b="1" dirty="0" smtClean="0">
                <a:solidFill>
                  <a:srgbClr val="FF0000"/>
                </a:solidFill>
              </a:rPr>
              <a:t>MADDE 17- </a:t>
            </a:r>
          </a:p>
          <a:p>
            <a:pPr algn="just"/>
            <a:r>
              <a:rPr lang="tr-TR" sz="3600" b="1" dirty="0" smtClean="0">
                <a:solidFill>
                  <a:srgbClr val="FF0000"/>
                </a:solidFill>
              </a:rPr>
              <a:t>(3)</a:t>
            </a:r>
            <a:r>
              <a:rPr lang="tr-TR" sz="3600" b="1" dirty="0" smtClean="0"/>
              <a:t> </a:t>
            </a:r>
            <a:r>
              <a:rPr lang="tr-TR" sz="3600" b="1" dirty="0" smtClean="0">
                <a:solidFill>
                  <a:srgbClr val="0000FF"/>
                </a:solidFill>
              </a:rPr>
              <a:t>Faaliyetler devam ettiği sürece, su tahsis belgesi sahibi adına kamulaştırılan taşınmaz tahsis edilir.</a:t>
            </a:r>
          </a:p>
          <a:p>
            <a:pPr algn="just"/>
            <a:endParaRPr lang="tr-TR" sz="3600" b="1" dirty="0" smtClean="0"/>
          </a:p>
          <a:p>
            <a:pPr algn="just"/>
            <a:r>
              <a:rPr lang="tr-TR" sz="3600" b="1" dirty="0" smtClean="0">
                <a:solidFill>
                  <a:srgbClr val="FF0000"/>
                </a:solidFill>
              </a:rPr>
              <a:t>(4) </a:t>
            </a:r>
            <a:r>
              <a:rPr lang="tr-TR" sz="3600" b="1" dirty="0" smtClean="0">
                <a:solidFill>
                  <a:srgbClr val="0000FF"/>
                </a:solidFill>
              </a:rPr>
              <a:t>Kamulaştırılan taşınmazın, faaliyetler için lüzum kalmadığının idarece tespiti halinde İdarece belirlenecek rayiç bedel üzerinden Kamulaştırma Kanununa göre işlem yapılır.</a:t>
            </a:r>
            <a:endParaRPr lang="tr-TR" sz="36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endParaRPr lang="tr-TR" sz="3600" b="1" dirty="0" smtClean="0">
              <a:solidFill>
                <a:srgbClr val="FF0000"/>
              </a:solidFill>
              <a:effectLst>
                <a:outerShdw blurRad="38100" dist="38100" dir="2700000" algn="tl">
                  <a:srgbClr val="000000">
                    <a:alpha val="43137"/>
                  </a:srgbClr>
                </a:outerShdw>
              </a:effectLst>
            </a:endParaRPr>
          </a:p>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İRTİFAK VE KAMULAŞTIRMA</a:t>
            </a:r>
          </a:p>
          <a:p>
            <a:pPr>
              <a:defRPr/>
            </a:pP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980728"/>
            <a:ext cx="8640960" cy="6494085"/>
          </a:xfrm>
          <a:prstGeom prst="rect">
            <a:avLst/>
          </a:prstGeom>
        </p:spPr>
        <p:txBody>
          <a:bodyPr wrap="square">
            <a:spAutoFit/>
          </a:bodyPr>
          <a:lstStyle/>
          <a:p>
            <a:pPr algn="just"/>
            <a:r>
              <a:rPr lang="tr-TR" sz="3200" b="1" dirty="0" smtClean="0">
                <a:solidFill>
                  <a:srgbClr val="FF0000"/>
                </a:solidFill>
              </a:rPr>
              <a:t>MADDE 17- (5) </a:t>
            </a:r>
            <a:r>
              <a:rPr lang="tr-TR" sz="3200" b="1" dirty="0" smtClean="0">
                <a:solidFill>
                  <a:srgbClr val="0000FF"/>
                </a:solidFill>
              </a:rPr>
              <a:t>Tahsisler ile ilgili tapu siciline konulan şerhler idarenin müracaatı üzerine ayrıca mahkeme kararına gerek kalmadan silinir.</a:t>
            </a:r>
          </a:p>
          <a:p>
            <a:pPr algn="just"/>
            <a:r>
              <a:rPr lang="tr-TR" sz="3200" b="1" dirty="0" smtClean="0">
                <a:solidFill>
                  <a:srgbClr val="FF0000"/>
                </a:solidFill>
              </a:rPr>
              <a:t>(6) </a:t>
            </a:r>
            <a:r>
              <a:rPr lang="tr-TR" sz="3200" b="1" dirty="0" smtClean="0">
                <a:solidFill>
                  <a:srgbClr val="0000FF"/>
                </a:solidFill>
              </a:rPr>
              <a:t>Hazinenin özel mülkiyetinde veya Devletin hüküm ve tasarrufunda olan yerlerde yapılan faaliyetler için bu Kanunun yürürlük tarihinden sonra bu kanun hükümleri uygulanır. Bu yerlerin, faaliyet süresince Maliye Bakanlığı tarafından su tahsis belgesi sahibine tahsisi yapılır.</a:t>
            </a:r>
          </a:p>
          <a:p>
            <a:pPr algn="just"/>
            <a:r>
              <a:rPr lang="tr-TR" sz="3200" b="1" dirty="0" smtClean="0">
                <a:solidFill>
                  <a:srgbClr val="FF0000"/>
                </a:solidFill>
              </a:rPr>
              <a:t>(7) </a:t>
            </a:r>
            <a:r>
              <a:rPr lang="tr-TR" sz="3200" dirty="0" smtClean="0">
                <a:solidFill>
                  <a:srgbClr val="0000FF"/>
                </a:solidFill>
              </a:rPr>
              <a:t>Mera veya orman arazisi olması durumunda bu yerler için,  ilgili mevzuatı gereği ödenmesi gereken tüm masraflar tahsis sahibi tarafından ödenir.</a:t>
            </a:r>
          </a:p>
          <a:p>
            <a:pPr algn="just"/>
            <a:r>
              <a:rPr lang="tr-TR" sz="3200" dirty="0" smtClean="0">
                <a:solidFill>
                  <a:srgbClr val="0000FF"/>
                </a:solidFill>
              </a:rPr>
              <a:t> </a:t>
            </a:r>
            <a:endParaRPr lang="tr-TR" sz="3200"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REHİN, HACİZ VE İHTİYATİ TEDBİR</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251520" y="1988840"/>
            <a:ext cx="8640960" cy="3354765"/>
          </a:xfrm>
          <a:prstGeom prst="rect">
            <a:avLst/>
          </a:prstGeom>
        </p:spPr>
        <p:txBody>
          <a:bodyPr wrap="square">
            <a:spAutoFit/>
          </a:bodyPr>
          <a:lstStyle/>
          <a:p>
            <a:r>
              <a:rPr lang="tr-TR" sz="3600" b="1" dirty="0" smtClean="0">
                <a:solidFill>
                  <a:srgbClr val="FF0000"/>
                </a:solidFill>
              </a:rPr>
              <a:t>MADDE 18 –</a:t>
            </a:r>
          </a:p>
          <a:p>
            <a:endParaRPr lang="tr-TR" sz="3600" dirty="0" smtClean="0"/>
          </a:p>
          <a:p>
            <a:pPr algn="just"/>
            <a:r>
              <a:rPr lang="tr-TR" sz="3600" b="1" dirty="0" smtClean="0">
                <a:solidFill>
                  <a:srgbClr val="0000FF"/>
                </a:solidFill>
              </a:rPr>
              <a:t>Tahsise konu su kaynağı hiçbir şekilde haczedilemez, </a:t>
            </a:r>
            <a:r>
              <a:rPr lang="tr-TR" sz="3600" b="1" dirty="0" err="1" smtClean="0">
                <a:solidFill>
                  <a:srgbClr val="0000FF"/>
                </a:solidFill>
              </a:rPr>
              <a:t>rehnedilemez</a:t>
            </a:r>
            <a:r>
              <a:rPr lang="tr-TR" sz="3600" b="1" dirty="0" smtClean="0">
                <a:solidFill>
                  <a:srgbClr val="0000FF"/>
                </a:solidFill>
              </a:rPr>
              <a:t> ve üzerine tedbir konulamaz.</a:t>
            </a:r>
          </a:p>
          <a:p>
            <a:pPr algn="just"/>
            <a:endParaRPr lang="tr-TR" sz="3200"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ÜCRETLENDİRME</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179512" y="1700808"/>
            <a:ext cx="8640960" cy="4524315"/>
          </a:xfrm>
          <a:prstGeom prst="rect">
            <a:avLst/>
          </a:prstGeom>
        </p:spPr>
        <p:txBody>
          <a:bodyPr wrap="square">
            <a:spAutoFit/>
          </a:bodyPr>
          <a:lstStyle/>
          <a:p>
            <a:r>
              <a:rPr lang="tr-TR" sz="3600" b="1" dirty="0" smtClean="0">
                <a:solidFill>
                  <a:srgbClr val="FF0000"/>
                </a:solidFill>
              </a:rPr>
              <a:t>MADDE 22- </a:t>
            </a:r>
            <a:endParaRPr lang="tr-TR" sz="3600" dirty="0" smtClean="0">
              <a:solidFill>
                <a:srgbClr val="FF0000"/>
              </a:solidFill>
            </a:endParaRPr>
          </a:p>
          <a:p>
            <a:pPr algn="just"/>
            <a:r>
              <a:rPr lang="tr-TR" sz="3600" b="1" dirty="0" smtClean="0">
                <a:solidFill>
                  <a:srgbClr val="FF0000"/>
                </a:solidFill>
              </a:rPr>
              <a:t>(1) </a:t>
            </a:r>
            <a:r>
              <a:rPr lang="tr-TR" sz="3600" b="1" dirty="0" smtClean="0">
                <a:solidFill>
                  <a:srgbClr val="0000FF"/>
                </a:solidFill>
              </a:rPr>
              <a:t>Bu Kanunun 13 üncü maddesi gereğince, kendisine DSİ tarafından su tahsis belgesi düzenlenmek suretiyle su tahsis edilenlerden, aşağıda belirtilen esaslar çerçevesinde ve tahsis edilen suyun metreküpü üzerinden yönetim hizmetleri ücreti alınır.</a:t>
            </a:r>
            <a:endParaRPr lang="tr-TR" sz="32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ÜCRETLENDİRME</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179512" y="1196752"/>
            <a:ext cx="8640960" cy="5078313"/>
          </a:xfrm>
          <a:prstGeom prst="rect">
            <a:avLst/>
          </a:prstGeom>
        </p:spPr>
        <p:txBody>
          <a:bodyPr wrap="square">
            <a:spAutoFit/>
          </a:bodyPr>
          <a:lstStyle/>
          <a:p>
            <a:r>
              <a:rPr lang="tr-TR" sz="3600" b="1" dirty="0" smtClean="0">
                <a:solidFill>
                  <a:srgbClr val="FF0000"/>
                </a:solidFill>
              </a:rPr>
              <a:t>MADDE 22- </a:t>
            </a:r>
            <a:endParaRPr lang="tr-TR" sz="3600" dirty="0" smtClean="0">
              <a:solidFill>
                <a:srgbClr val="FF0000"/>
              </a:solidFill>
            </a:endParaRPr>
          </a:p>
          <a:p>
            <a:pPr algn="just"/>
            <a:r>
              <a:rPr lang="tr-TR" sz="3600" b="1" dirty="0" smtClean="0">
                <a:solidFill>
                  <a:srgbClr val="FF0000"/>
                </a:solidFill>
              </a:rPr>
              <a:t>(2) </a:t>
            </a:r>
            <a:r>
              <a:rPr lang="tr-TR" sz="3600" b="1" dirty="0" smtClean="0">
                <a:solidFill>
                  <a:srgbClr val="0000FF"/>
                </a:solidFill>
              </a:rPr>
              <a:t>Tahsis edilen sulardan, su tahsis belgesinde belirtilen miktar su esas alınarak yıllık ücret alınır. Yönetim hizmetleri ücreti, Orman ve Su İşleri Bakanlığının teklifi üzerine Bakanlar Kurulunca kararlaştırılarak en geç o yılın Ekim ayı içinde ilan olunur. Kararlaştırılan su ücreti, izleyen yılın başından itibaren yürürlüğe girer.</a:t>
            </a:r>
            <a:endParaRPr lang="tr-TR" sz="36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YASAK FİİLLER</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179512" y="1196752"/>
            <a:ext cx="8640960" cy="5324535"/>
          </a:xfrm>
          <a:prstGeom prst="rect">
            <a:avLst/>
          </a:prstGeom>
        </p:spPr>
        <p:txBody>
          <a:bodyPr wrap="square">
            <a:spAutoFit/>
          </a:bodyPr>
          <a:lstStyle/>
          <a:p>
            <a:pPr algn="just"/>
            <a:r>
              <a:rPr lang="tr-TR" sz="3400" b="1" dirty="0" smtClean="0">
                <a:solidFill>
                  <a:srgbClr val="FF0000"/>
                </a:solidFill>
              </a:rPr>
              <a:t>MADDE 23- (1)  </a:t>
            </a:r>
            <a:r>
              <a:rPr lang="tr-TR" sz="3400" b="1" dirty="0" smtClean="0">
                <a:solidFill>
                  <a:srgbClr val="0000FF"/>
                </a:solidFill>
              </a:rPr>
              <a:t>Aşağıdaki fiillerin yapılması yasaktır: </a:t>
            </a:r>
          </a:p>
          <a:p>
            <a:pPr lvl="0" algn="just"/>
            <a:r>
              <a:rPr lang="tr-TR" sz="3400" b="1" dirty="0" smtClean="0">
                <a:solidFill>
                  <a:srgbClr val="FF0000"/>
                </a:solidFill>
              </a:rPr>
              <a:t>g)</a:t>
            </a:r>
            <a:r>
              <a:rPr lang="tr-TR" sz="3400" b="1" dirty="0" smtClean="0"/>
              <a:t> </a:t>
            </a:r>
            <a:r>
              <a:rPr lang="tr-TR" sz="3400" b="1" dirty="0" smtClean="0">
                <a:solidFill>
                  <a:srgbClr val="0000FF"/>
                </a:solidFill>
              </a:rPr>
              <a:t>Su tahsis belgesi olmadan veya tahsis edilen miktarın üstünde veya yeraltı suyu kütlesinin dengesini olumsuz etkileyecek şekilde su kullanmak yahut kullanılmasına yol açmak, </a:t>
            </a:r>
          </a:p>
          <a:p>
            <a:pPr algn="just"/>
            <a:r>
              <a:rPr lang="tr-TR" sz="3400" b="1" dirty="0" smtClean="0">
                <a:solidFill>
                  <a:srgbClr val="FF0000"/>
                </a:solidFill>
              </a:rPr>
              <a:t>ğ) </a:t>
            </a:r>
            <a:r>
              <a:rPr lang="tr-TR" sz="3400" b="1" dirty="0" smtClean="0">
                <a:solidFill>
                  <a:srgbClr val="0000FF"/>
                </a:solidFill>
              </a:rPr>
              <a:t>Su kaynaklarını ve doğal mineralli suları, su tahsis belgesine aykırı şekilde kullanmak,</a:t>
            </a:r>
          </a:p>
          <a:p>
            <a:pPr algn="just"/>
            <a:r>
              <a:rPr lang="tr-TR" sz="3400" b="1" dirty="0" smtClean="0">
                <a:solidFill>
                  <a:srgbClr val="FF0000"/>
                </a:solidFill>
              </a:rPr>
              <a:t>k) </a:t>
            </a:r>
            <a:r>
              <a:rPr lang="tr-TR" sz="3400" b="1" dirty="0" smtClean="0">
                <a:solidFill>
                  <a:srgbClr val="0000FF"/>
                </a:solidFill>
              </a:rPr>
              <a:t>Projeleri, tahsis belgesine uygun yürütmemek,     </a:t>
            </a:r>
            <a:endParaRPr lang="tr-TR" sz="34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CEZA HÜKÜMLERİ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179512" y="1196752"/>
            <a:ext cx="8640960" cy="4493538"/>
          </a:xfrm>
          <a:prstGeom prst="rect">
            <a:avLst/>
          </a:prstGeom>
        </p:spPr>
        <p:txBody>
          <a:bodyPr wrap="square">
            <a:spAutoFit/>
          </a:bodyPr>
          <a:lstStyle/>
          <a:p>
            <a:pPr algn="just"/>
            <a:r>
              <a:rPr lang="tr-TR" sz="3600" b="1" dirty="0" smtClean="0">
                <a:solidFill>
                  <a:srgbClr val="FF0000"/>
                </a:solidFill>
              </a:rPr>
              <a:t>MADDE 23- </a:t>
            </a:r>
          </a:p>
          <a:p>
            <a:pPr algn="just"/>
            <a:r>
              <a:rPr lang="tr-TR" sz="3600" b="1" dirty="0" smtClean="0">
                <a:solidFill>
                  <a:srgbClr val="FF0000"/>
                </a:solidFill>
              </a:rPr>
              <a:t>(1) </a:t>
            </a:r>
            <a:r>
              <a:rPr lang="tr-TR" sz="3600" b="1" dirty="0" smtClean="0">
                <a:solidFill>
                  <a:srgbClr val="0000FF"/>
                </a:solidFill>
              </a:rPr>
              <a:t>Su tahsis belgesi olmadığı halde su kaynaklarından ve doğal mineralli sulardan ticari maksatla su kullananlar, 50.000 TL idari para cezası ile cezalandırılırlar ve su kullanımından men edilirler. 16/12/1960 tarihli ve 167 sayılı Yeraltı Suları Hakkında Kanun hükümleri saklıdır.</a:t>
            </a:r>
            <a:endParaRPr lang="tr-TR" sz="36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4978E58E-B120-4411-B42C-B61F1A1606BE}" type="slidenum">
              <a:rPr lang="tr-TR" smtClean="0"/>
              <a:pPr>
                <a:defRPr/>
              </a:pPr>
              <a:t>5</a:t>
            </a:fld>
            <a:endParaRPr lang="tr-TR"/>
          </a:p>
        </p:txBody>
      </p:sp>
      <p:sp>
        <p:nvSpPr>
          <p:cNvPr id="11267" name="2 Metin kutusu"/>
          <p:cNvSpPr txBox="1">
            <a:spLocks noChangeArrowheads="1"/>
          </p:cNvSpPr>
          <p:nvPr/>
        </p:nvSpPr>
        <p:spPr bwMode="auto">
          <a:xfrm>
            <a:off x="468313" y="1341438"/>
            <a:ext cx="8351837" cy="5262979"/>
          </a:xfrm>
          <a:prstGeom prst="rect">
            <a:avLst/>
          </a:prstGeom>
          <a:noFill/>
          <a:ln w="9525">
            <a:noFill/>
            <a:miter lim="800000"/>
            <a:headEnd/>
            <a:tailEnd/>
          </a:ln>
        </p:spPr>
        <p:txBody>
          <a:bodyPr>
            <a:spAutoFit/>
          </a:bodyPr>
          <a:lstStyle/>
          <a:p>
            <a:pPr algn="just"/>
            <a:r>
              <a:rPr lang="tr-TR" sz="2800" b="1" dirty="0" err="1" smtClean="0">
                <a:solidFill>
                  <a:srgbClr val="0000FF"/>
                </a:solidFill>
                <a:latin typeface="Arial" pitchFamily="34" charset="0"/>
                <a:cs typeface="Arial" pitchFamily="34" charset="0"/>
              </a:rPr>
              <a:t>Sektörel</a:t>
            </a:r>
            <a:r>
              <a:rPr lang="tr-TR" sz="2800" b="1" dirty="0" smtClean="0">
                <a:solidFill>
                  <a:srgbClr val="0000FF"/>
                </a:solidFill>
                <a:latin typeface="Arial" pitchFamily="34" charset="0"/>
                <a:cs typeface="Arial" pitchFamily="34" charset="0"/>
              </a:rPr>
              <a:t> Tahsis Sürecinin </a:t>
            </a:r>
            <a:r>
              <a:rPr lang="tr-TR" sz="2800" b="1" dirty="0">
                <a:solidFill>
                  <a:srgbClr val="0000FF"/>
                </a:solidFill>
                <a:latin typeface="Arial" pitchFamily="34" charset="0"/>
                <a:cs typeface="Arial" pitchFamily="34" charset="0"/>
              </a:rPr>
              <a:t>sağlıklı şekilde </a:t>
            </a:r>
            <a:r>
              <a:rPr lang="tr-TR" sz="2800" b="1" dirty="0" smtClean="0">
                <a:solidFill>
                  <a:srgbClr val="0000FF"/>
                </a:solidFill>
                <a:latin typeface="Arial" pitchFamily="34" charset="0"/>
                <a:cs typeface="Arial" pitchFamily="34" charset="0"/>
              </a:rPr>
              <a:t>yürütülebilmesi için; </a:t>
            </a:r>
          </a:p>
          <a:p>
            <a:pPr algn="just"/>
            <a:endParaRPr lang="tr-TR" sz="2800" b="1" dirty="0" smtClean="0">
              <a:solidFill>
                <a:srgbClr val="0000FF"/>
              </a:solidFill>
              <a:latin typeface="Arial" pitchFamily="34" charset="0"/>
              <a:cs typeface="Arial" pitchFamily="34" charset="0"/>
            </a:endParaRPr>
          </a:p>
          <a:p>
            <a:pPr algn="just">
              <a:buFont typeface="Arial" pitchFamily="34" charset="0"/>
              <a:buChar char="•"/>
            </a:pPr>
            <a:r>
              <a:rPr lang="tr-TR" sz="2800" b="1" dirty="0" smtClean="0">
                <a:solidFill>
                  <a:srgbClr val="0000FF"/>
                </a:solidFill>
                <a:latin typeface="Arial" pitchFamily="34" charset="0"/>
                <a:cs typeface="Arial" pitchFamily="34" charset="0"/>
              </a:rPr>
              <a:t> </a:t>
            </a:r>
            <a:r>
              <a:rPr lang="tr-TR" sz="2800" b="1" dirty="0" err="1" smtClean="0">
                <a:solidFill>
                  <a:srgbClr val="0000FF"/>
                </a:solidFill>
                <a:latin typeface="Arial" pitchFamily="34" charset="0"/>
                <a:cs typeface="Arial" pitchFamily="34" charset="0"/>
              </a:rPr>
              <a:t>Sektörel</a:t>
            </a:r>
            <a:r>
              <a:rPr lang="tr-TR" sz="2800" b="1" dirty="0" smtClean="0">
                <a:solidFill>
                  <a:srgbClr val="0000FF"/>
                </a:solidFill>
                <a:latin typeface="Arial" pitchFamily="34" charset="0"/>
                <a:cs typeface="Arial" pitchFamily="34" charset="0"/>
              </a:rPr>
              <a:t> </a:t>
            </a:r>
            <a:r>
              <a:rPr lang="tr-TR" sz="2800" b="1" dirty="0">
                <a:solidFill>
                  <a:srgbClr val="0000FF"/>
                </a:solidFill>
                <a:latin typeface="Arial" pitchFamily="34" charset="0"/>
                <a:cs typeface="Arial" pitchFamily="34" charset="0"/>
              </a:rPr>
              <a:t>taleplerin analiz </a:t>
            </a:r>
            <a:r>
              <a:rPr lang="tr-TR" sz="2800" b="1" dirty="0" smtClean="0">
                <a:solidFill>
                  <a:srgbClr val="0000FF"/>
                </a:solidFill>
                <a:latin typeface="Arial" pitchFamily="34" charset="0"/>
                <a:cs typeface="Arial" pitchFamily="34" charset="0"/>
              </a:rPr>
              <a:t>edilmesi,</a:t>
            </a:r>
          </a:p>
          <a:p>
            <a:pPr algn="just"/>
            <a:r>
              <a:rPr lang="tr-TR" sz="2800" b="1" dirty="0" smtClean="0">
                <a:solidFill>
                  <a:srgbClr val="0000FF"/>
                </a:solidFill>
                <a:latin typeface="Arial" pitchFamily="34" charset="0"/>
                <a:cs typeface="Arial" pitchFamily="34" charset="0"/>
              </a:rPr>
              <a:t> </a:t>
            </a:r>
          </a:p>
          <a:p>
            <a:pPr algn="just">
              <a:buFont typeface="Arial" pitchFamily="34" charset="0"/>
              <a:buChar char="•"/>
            </a:pPr>
            <a:r>
              <a:rPr lang="tr-TR" sz="2800" b="1" dirty="0" smtClean="0">
                <a:solidFill>
                  <a:srgbClr val="0000FF"/>
                </a:solidFill>
                <a:latin typeface="Arial" pitchFamily="34" charset="0"/>
                <a:cs typeface="Arial" pitchFamily="34" charset="0"/>
              </a:rPr>
              <a:t> Su </a:t>
            </a:r>
            <a:r>
              <a:rPr lang="tr-TR" sz="2800" b="1" dirty="0">
                <a:solidFill>
                  <a:srgbClr val="0000FF"/>
                </a:solidFill>
                <a:latin typeface="Arial" pitchFamily="34" charset="0"/>
                <a:cs typeface="Arial" pitchFamily="34" charset="0"/>
              </a:rPr>
              <a:t>kullanım kalıplarının analiz </a:t>
            </a:r>
            <a:r>
              <a:rPr lang="tr-TR" sz="2800" b="1" dirty="0" smtClean="0">
                <a:solidFill>
                  <a:srgbClr val="0000FF"/>
                </a:solidFill>
                <a:latin typeface="Arial" pitchFamily="34" charset="0"/>
                <a:cs typeface="Arial" pitchFamily="34" charset="0"/>
              </a:rPr>
              <a:t>edilmesi,</a:t>
            </a:r>
          </a:p>
          <a:p>
            <a:pPr algn="just"/>
            <a:endParaRPr lang="tr-TR" sz="2800" b="1" dirty="0" smtClean="0">
              <a:solidFill>
                <a:srgbClr val="0000FF"/>
              </a:solidFill>
              <a:latin typeface="Arial" pitchFamily="34" charset="0"/>
              <a:cs typeface="Arial" pitchFamily="34" charset="0"/>
            </a:endParaRPr>
          </a:p>
          <a:p>
            <a:pPr algn="just">
              <a:buFont typeface="Arial" pitchFamily="34" charset="0"/>
              <a:buChar char="•"/>
            </a:pPr>
            <a:r>
              <a:rPr lang="tr-TR" sz="2800" b="1" dirty="0" smtClean="0">
                <a:solidFill>
                  <a:srgbClr val="0000FF"/>
                </a:solidFill>
                <a:latin typeface="Arial" pitchFamily="34" charset="0"/>
                <a:cs typeface="Arial" pitchFamily="34" charset="0"/>
              </a:rPr>
              <a:t> Analizler </a:t>
            </a:r>
            <a:r>
              <a:rPr lang="tr-TR" sz="2800" b="1" dirty="0">
                <a:solidFill>
                  <a:srgbClr val="0000FF"/>
                </a:solidFill>
                <a:latin typeface="Arial" pitchFamily="34" charset="0"/>
                <a:cs typeface="Arial" pitchFamily="34" charset="0"/>
              </a:rPr>
              <a:t>doğrultusunda </a:t>
            </a:r>
            <a:r>
              <a:rPr lang="tr-TR" sz="2800" b="1" dirty="0" err="1" smtClean="0">
                <a:solidFill>
                  <a:srgbClr val="0000FF"/>
                </a:solidFill>
                <a:latin typeface="Arial" pitchFamily="34" charset="0"/>
                <a:cs typeface="Arial" pitchFamily="34" charset="0"/>
              </a:rPr>
              <a:t>sektörel</a:t>
            </a:r>
            <a:r>
              <a:rPr lang="tr-TR" sz="2800" b="1" dirty="0" smtClean="0">
                <a:solidFill>
                  <a:srgbClr val="0000FF"/>
                </a:solidFill>
                <a:latin typeface="Arial" pitchFamily="34" charset="0"/>
                <a:cs typeface="Arial" pitchFamily="34" charset="0"/>
              </a:rPr>
              <a:t> </a:t>
            </a:r>
            <a:r>
              <a:rPr lang="tr-TR" sz="2800" b="1" dirty="0">
                <a:solidFill>
                  <a:srgbClr val="0000FF"/>
                </a:solidFill>
                <a:latin typeface="Arial" pitchFamily="34" charset="0"/>
                <a:cs typeface="Arial" pitchFamily="34" charset="0"/>
              </a:rPr>
              <a:t>grupların </a:t>
            </a:r>
            <a:r>
              <a:rPr lang="tr-TR" sz="2800" b="1" dirty="0" smtClean="0">
                <a:solidFill>
                  <a:srgbClr val="0000FF"/>
                </a:solidFill>
                <a:latin typeface="Arial" pitchFamily="34" charset="0"/>
                <a:cs typeface="Arial" pitchFamily="34" charset="0"/>
              </a:rPr>
              <a:t>su 	kaynakları </a:t>
            </a:r>
            <a:r>
              <a:rPr lang="tr-TR" sz="2800" b="1" dirty="0">
                <a:solidFill>
                  <a:srgbClr val="0000FF"/>
                </a:solidFill>
                <a:latin typeface="Arial" pitchFamily="34" charset="0"/>
                <a:cs typeface="Arial" pitchFamily="34" charset="0"/>
              </a:rPr>
              <a:t>üzerinde payları ve </a:t>
            </a:r>
            <a:r>
              <a:rPr lang="tr-TR" sz="2800" b="1" dirty="0" smtClean="0">
                <a:solidFill>
                  <a:srgbClr val="0000FF"/>
                </a:solidFill>
                <a:latin typeface="Arial" pitchFamily="34" charset="0"/>
                <a:cs typeface="Arial" pitchFamily="34" charset="0"/>
              </a:rPr>
              <a:t>kümülatif 	etkilerinin değerlendirilmesi</a:t>
            </a:r>
          </a:p>
          <a:p>
            <a:pPr algn="just">
              <a:buFont typeface="Arial" pitchFamily="34" charset="0"/>
              <a:buChar char="•"/>
            </a:pPr>
            <a:endParaRPr lang="tr-TR" sz="2800" b="1" dirty="0">
              <a:solidFill>
                <a:srgbClr val="0000FF"/>
              </a:solidFill>
              <a:latin typeface="Arial" pitchFamily="34" charset="0"/>
              <a:cs typeface="Arial" pitchFamily="34" charset="0"/>
            </a:endParaRPr>
          </a:p>
          <a:p>
            <a:pPr algn="just"/>
            <a:r>
              <a:rPr lang="tr-TR" sz="2800" b="1" dirty="0">
                <a:solidFill>
                  <a:srgbClr val="0000FF"/>
                </a:solidFill>
                <a:latin typeface="Arial" pitchFamily="34" charset="0"/>
                <a:cs typeface="Arial" pitchFamily="34" charset="0"/>
              </a:rPr>
              <a:t>g</a:t>
            </a:r>
            <a:r>
              <a:rPr lang="tr-TR" sz="2800" b="1" dirty="0" smtClean="0">
                <a:solidFill>
                  <a:srgbClr val="0000FF"/>
                </a:solidFill>
                <a:latin typeface="Arial" pitchFamily="34" charset="0"/>
                <a:cs typeface="Arial" pitchFamily="34" charset="0"/>
              </a:rPr>
              <a:t>erekmektedir.</a:t>
            </a:r>
            <a:endParaRPr lang="tr-TR" sz="2800" b="1" dirty="0">
              <a:solidFill>
                <a:srgbClr val="0000FF"/>
              </a:solidFill>
              <a:latin typeface="Arial" pitchFamily="34" charset="0"/>
              <a:cs typeface="Arial" pitchFamily="34" charset="0"/>
            </a:endParaRPr>
          </a:p>
        </p:txBody>
      </p:sp>
      <p:pic>
        <p:nvPicPr>
          <p:cNvPr id="4" name="3 Resim" descr="logoyeniseffaf.png"/>
          <p:cNvPicPr>
            <a:picLocks noChangeAspect="1"/>
          </p:cNvPicPr>
          <p:nvPr/>
        </p:nvPicPr>
        <p:blipFill>
          <a:blip r:embed="rId2" cstate="print"/>
          <a:stretch>
            <a:fillRect/>
          </a:stretch>
        </p:blipFill>
        <p:spPr>
          <a:xfrm>
            <a:off x="8172400" y="43147"/>
            <a:ext cx="864096" cy="865573"/>
          </a:xfrm>
          <a:prstGeom prst="rect">
            <a:avLst/>
          </a:prstGeom>
        </p:spPr>
      </p:pic>
      <p:sp>
        <p:nvSpPr>
          <p:cNvPr id="5" name="3 Metin kutusu"/>
          <p:cNvSpPr txBox="1">
            <a:spLocks noChangeArrowheads="1"/>
          </p:cNvSpPr>
          <p:nvPr/>
        </p:nvSpPr>
        <p:spPr bwMode="auto">
          <a:xfrm>
            <a:off x="2339975" y="333375"/>
            <a:ext cx="5386218" cy="584775"/>
          </a:xfrm>
          <a:prstGeom prst="rect">
            <a:avLst/>
          </a:prstGeom>
          <a:noFill/>
          <a:ln w="9525">
            <a:noFill/>
            <a:miter lim="800000"/>
            <a:headEnd/>
            <a:tailEnd/>
          </a:ln>
        </p:spPr>
        <p:txBody>
          <a:bodyPr wrap="none">
            <a:spAutoFit/>
          </a:bodyPr>
          <a:lstStyle/>
          <a:p>
            <a:r>
              <a:rPr lang="tr-TR" sz="3200" b="1" dirty="0">
                <a:solidFill>
                  <a:srgbClr val="FF0000"/>
                </a:solidFill>
                <a:latin typeface="Arial Black" pitchFamily="34" charset="0"/>
                <a:cs typeface="Times New Roman" pitchFamily="18" charset="0"/>
              </a:rPr>
              <a:t>SEKTÖREL SU TAHSİSİ</a:t>
            </a:r>
          </a:p>
        </p:txBody>
      </p:sp>
    </p:spTree>
    <p:extLst>
      <p:ext uri="{BB962C8B-B14F-4D97-AF65-F5344CB8AC3E}">
        <p14:creationId xmlns:p14="http://schemas.microsoft.com/office/powerpoint/2010/main" val="16288954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CEZA HÜKÜMLERİ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179512" y="1052736"/>
            <a:ext cx="8640960" cy="5878532"/>
          </a:xfrm>
          <a:prstGeom prst="rect">
            <a:avLst/>
          </a:prstGeom>
        </p:spPr>
        <p:txBody>
          <a:bodyPr wrap="square">
            <a:spAutoFit/>
          </a:bodyPr>
          <a:lstStyle/>
          <a:p>
            <a:pPr algn="just"/>
            <a:r>
              <a:rPr lang="tr-TR" sz="3400" b="1" dirty="0" smtClean="0">
                <a:solidFill>
                  <a:srgbClr val="FF0000"/>
                </a:solidFill>
              </a:rPr>
              <a:t>MADDE 23- </a:t>
            </a:r>
          </a:p>
          <a:p>
            <a:pPr algn="just"/>
            <a:r>
              <a:rPr lang="tr-TR" sz="3400" b="1" dirty="0" smtClean="0">
                <a:solidFill>
                  <a:srgbClr val="FF0000"/>
                </a:solidFill>
              </a:rPr>
              <a:t>(2) </a:t>
            </a:r>
            <a:r>
              <a:rPr lang="tr-TR" sz="3400" b="1" dirty="0" smtClean="0">
                <a:solidFill>
                  <a:srgbClr val="0000FF"/>
                </a:solidFill>
              </a:rPr>
              <a:t>Su tahsis belgesinde belirtilen tahsis miktarından daha fazla su kullananlar metreküp başına 5 TL idari para cezası ile cezalandırılırlar. Bu fiilin hassas veya korunan alanlarda gerçekleşmesi durumunda ceza metreküp başına 10 TL olarak uygulanır. </a:t>
            </a:r>
          </a:p>
          <a:p>
            <a:pPr algn="just"/>
            <a:r>
              <a:rPr lang="tr-TR" sz="3400" b="1" dirty="0" smtClean="0">
                <a:solidFill>
                  <a:srgbClr val="FF0000"/>
                </a:solidFill>
              </a:rPr>
              <a:t>(3) </a:t>
            </a:r>
            <a:r>
              <a:rPr lang="tr-TR" sz="3400" b="1" dirty="0" smtClean="0">
                <a:solidFill>
                  <a:srgbClr val="0000FF"/>
                </a:solidFill>
              </a:rPr>
              <a:t>Tahsis sahibinin, tahsis maksadı dışındaki konularda faaliyette bulunulduğu tespit edilirse, su tahsis belgesi iptal edilir. </a:t>
            </a:r>
          </a:p>
          <a:p>
            <a:pPr algn="just"/>
            <a:endParaRPr lang="tr-TR" sz="36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CEZA HÜKÜMLERİ</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179512" y="1196752"/>
            <a:ext cx="8640960" cy="5632311"/>
          </a:xfrm>
          <a:prstGeom prst="rect">
            <a:avLst/>
          </a:prstGeom>
        </p:spPr>
        <p:txBody>
          <a:bodyPr wrap="square">
            <a:spAutoFit/>
          </a:bodyPr>
          <a:lstStyle/>
          <a:p>
            <a:pPr algn="just"/>
            <a:r>
              <a:rPr lang="tr-TR" sz="3600" b="1" dirty="0" smtClean="0">
                <a:solidFill>
                  <a:srgbClr val="FF0000"/>
                </a:solidFill>
              </a:rPr>
              <a:t>MADDE 23- </a:t>
            </a:r>
          </a:p>
          <a:p>
            <a:pPr algn="just"/>
            <a:endParaRPr lang="tr-TR" sz="3600" b="1" dirty="0" smtClean="0">
              <a:solidFill>
                <a:srgbClr val="FF0000"/>
              </a:solidFill>
            </a:endParaRPr>
          </a:p>
          <a:p>
            <a:pPr algn="just"/>
            <a:r>
              <a:rPr lang="tr-TR" sz="3600" b="1" dirty="0" smtClean="0">
                <a:solidFill>
                  <a:srgbClr val="FF0000"/>
                </a:solidFill>
              </a:rPr>
              <a:t>(4)</a:t>
            </a:r>
            <a:r>
              <a:rPr lang="tr-TR" sz="3600" dirty="0" smtClean="0"/>
              <a:t> </a:t>
            </a:r>
            <a:r>
              <a:rPr lang="tr-TR" sz="3600" b="1" dirty="0" smtClean="0">
                <a:solidFill>
                  <a:srgbClr val="0000FF"/>
                </a:solidFill>
              </a:rPr>
              <a:t>Tahsis ölçüm sistemini bozanlar 10.000 TL idari para cezası ile cezalandırılırlar. Ayrıca ölçüm sistemine vermiş olduğu zarar tazmin ettirilir. Suyu izinsiz kullandığının tespit edilmesi halinde geçmişte kullandığı en yüksek aylık su bedeli dikkate alınarak kullandığı suyun bedeli tahsil edilir.</a:t>
            </a:r>
            <a:r>
              <a:rPr lang="tr-TR" sz="3600" b="1" strike="sngStrike" dirty="0" smtClean="0">
                <a:solidFill>
                  <a:srgbClr val="0000FF"/>
                </a:solidFill>
              </a:rPr>
              <a:t> </a:t>
            </a:r>
            <a:endParaRPr lang="tr-TR" sz="3600" b="1" dirty="0" smtClean="0">
              <a:solidFill>
                <a:srgbClr val="0000FF"/>
              </a:solidFill>
            </a:endParaRPr>
          </a:p>
          <a:p>
            <a:pPr algn="just"/>
            <a:endParaRPr lang="tr-TR" sz="36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GEÇİCİ MADDELER</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179512" y="1196752"/>
            <a:ext cx="8640960" cy="5078313"/>
          </a:xfrm>
          <a:prstGeom prst="rect">
            <a:avLst/>
          </a:prstGeom>
        </p:spPr>
        <p:txBody>
          <a:bodyPr wrap="square">
            <a:spAutoFit/>
          </a:bodyPr>
          <a:lstStyle/>
          <a:p>
            <a:pPr algn="just"/>
            <a:r>
              <a:rPr lang="tr-TR" sz="3600" b="1" dirty="0" smtClean="0">
                <a:solidFill>
                  <a:srgbClr val="FF0000"/>
                </a:solidFill>
              </a:rPr>
              <a:t>GEÇİCİ MADDE 1-</a:t>
            </a:r>
            <a:r>
              <a:rPr lang="tr-TR" sz="3600" dirty="0" smtClean="0">
                <a:solidFill>
                  <a:srgbClr val="FF0000"/>
                </a:solidFill>
              </a:rPr>
              <a:t> </a:t>
            </a:r>
          </a:p>
          <a:p>
            <a:pPr algn="just"/>
            <a:r>
              <a:rPr lang="tr-TR" sz="3600" b="1" dirty="0" smtClean="0">
                <a:solidFill>
                  <a:srgbClr val="FF0000"/>
                </a:solidFill>
              </a:rPr>
              <a:t>(1) </a:t>
            </a:r>
            <a:r>
              <a:rPr lang="tr-TR" sz="3600" b="1" dirty="0" smtClean="0">
                <a:solidFill>
                  <a:srgbClr val="0000FF"/>
                </a:solidFill>
              </a:rPr>
              <a:t>Bu Kanunun yürürlüğe girmesinden önce yapılmış olan su tahsislerine ve verilmiş olan su kullanım izinlerine bu Kanun hükümleri uygulanır. Bu Kanunun yürürlüğe girmesinden önce yapılmış su tahsislerinde ve verilmiş olan su kullanım izinlerinde tahsis ve izin süresinin hesabında tahsisin yapıldığı tarih esas alınır.</a:t>
            </a:r>
            <a:endParaRPr lang="tr-TR" sz="36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GEÇİCİ MADDELER</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179512" y="1196752"/>
            <a:ext cx="8640960" cy="4524315"/>
          </a:xfrm>
          <a:prstGeom prst="rect">
            <a:avLst/>
          </a:prstGeom>
        </p:spPr>
        <p:txBody>
          <a:bodyPr wrap="square">
            <a:spAutoFit/>
          </a:bodyPr>
          <a:lstStyle/>
          <a:p>
            <a:pPr algn="just"/>
            <a:r>
              <a:rPr lang="tr-TR" sz="3600" b="1" dirty="0" smtClean="0">
                <a:solidFill>
                  <a:srgbClr val="FF0000"/>
                </a:solidFill>
              </a:rPr>
              <a:t>GEÇİCİ MADDE 2-</a:t>
            </a:r>
            <a:r>
              <a:rPr lang="tr-TR" sz="3600" dirty="0" smtClean="0">
                <a:solidFill>
                  <a:srgbClr val="FF0000"/>
                </a:solidFill>
              </a:rPr>
              <a:t> </a:t>
            </a:r>
          </a:p>
          <a:p>
            <a:pPr algn="just"/>
            <a:endParaRPr lang="tr-TR" sz="3600" dirty="0" smtClean="0">
              <a:solidFill>
                <a:srgbClr val="FF0000"/>
              </a:solidFill>
            </a:endParaRPr>
          </a:p>
          <a:p>
            <a:pPr algn="just"/>
            <a:r>
              <a:rPr lang="tr-TR" sz="3600" b="1" dirty="0" smtClean="0">
                <a:solidFill>
                  <a:srgbClr val="FF0000"/>
                </a:solidFill>
              </a:rPr>
              <a:t>(1) </a:t>
            </a:r>
            <a:r>
              <a:rPr lang="tr-TR" sz="3600" b="1" dirty="0" smtClean="0">
                <a:solidFill>
                  <a:srgbClr val="0000FF"/>
                </a:solidFill>
              </a:rPr>
              <a:t>Bu Kanunun yayımlandığı tarihten önce yapılmış olan tahsise ve izne ilişkin tüm bilgi ve belgeler kanunun yürürlüğe girdiği tarihten itibaren altı ay içerisinde Devlet Su İşleri Genel Müdürlüğüne aktarılır.</a:t>
            </a:r>
          </a:p>
          <a:p>
            <a:pPr algn="just"/>
            <a:endParaRPr lang="tr-TR" sz="36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0" y="0"/>
            <a:ext cx="9144000" cy="908050"/>
          </a:xfrm>
          <a:prstGeom prst="rect">
            <a:avLst/>
          </a:prstGeom>
        </p:spPr>
        <p:txBody>
          <a:bodyPr anchor="ct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tr-TR" sz="3600" b="1" dirty="0" smtClean="0">
                <a:solidFill>
                  <a:srgbClr val="FF0000"/>
                </a:solidFill>
                <a:effectLst>
                  <a:outerShdw blurRad="38100" dist="38100" dir="2700000" algn="tl">
                    <a:srgbClr val="000000">
                      <a:alpha val="43137"/>
                    </a:srgbClr>
                  </a:outerShdw>
                </a:effectLst>
              </a:rPr>
              <a:t> TASLAK SU KANUNU  </a:t>
            </a:r>
          </a:p>
          <a:p>
            <a:pPr>
              <a:defRPr/>
            </a:pPr>
            <a:r>
              <a:rPr lang="tr-TR" sz="3600" b="1" dirty="0" smtClean="0">
                <a:solidFill>
                  <a:srgbClr val="FF0000"/>
                </a:solidFill>
                <a:effectLst>
                  <a:outerShdw blurRad="38100" dist="38100" dir="2700000" algn="tl">
                    <a:srgbClr val="000000">
                      <a:alpha val="43137"/>
                    </a:srgbClr>
                  </a:outerShdw>
                </a:effectLst>
              </a:rPr>
              <a:t>GEÇİCİ MADDELER</a:t>
            </a:r>
            <a:endParaRPr lang="tr-TR" sz="3600" b="1" dirty="0">
              <a:solidFill>
                <a:srgbClr val="FF0000"/>
              </a:solidFill>
              <a:effectLst>
                <a:outerShdw blurRad="38100" dist="38100" dir="2700000" algn="tl">
                  <a:srgbClr val="000000">
                    <a:alpha val="43137"/>
                  </a:srgbClr>
                </a:outerShdw>
              </a:effectLst>
            </a:endParaRPr>
          </a:p>
        </p:txBody>
      </p:sp>
      <p:sp>
        <p:nvSpPr>
          <p:cNvPr id="4" name="Dikdörtgen 3"/>
          <p:cNvSpPr/>
          <p:nvPr/>
        </p:nvSpPr>
        <p:spPr>
          <a:xfrm>
            <a:off x="179512" y="1124744"/>
            <a:ext cx="8640960" cy="5847755"/>
          </a:xfrm>
          <a:prstGeom prst="rect">
            <a:avLst/>
          </a:prstGeom>
        </p:spPr>
        <p:txBody>
          <a:bodyPr wrap="square">
            <a:spAutoFit/>
          </a:bodyPr>
          <a:lstStyle/>
          <a:p>
            <a:pPr algn="just"/>
            <a:r>
              <a:rPr lang="tr-TR" sz="3400" b="1" dirty="0" smtClean="0">
                <a:solidFill>
                  <a:srgbClr val="FF0000"/>
                </a:solidFill>
              </a:rPr>
              <a:t>GEÇİCİ MADDE 3-</a:t>
            </a:r>
            <a:r>
              <a:rPr lang="tr-TR" sz="3400" dirty="0" smtClean="0">
                <a:solidFill>
                  <a:srgbClr val="FF0000"/>
                </a:solidFill>
              </a:rPr>
              <a:t> </a:t>
            </a:r>
          </a:p>
          <a:p>
            <a:pPr algn="just"/>
            <a:r>
              <a:rPr lang="tr-TR" sz="3400" b="1" dirty="0" smtClean="0">
                <a:solidFill>
                  <a:srgbClr val="FF0000"/>
                </a:solidFill>
              </a:rPr>
              <a:t>(1) </a:t>
            </a:r>
            <a:r>
              <a:rPr lang="tr-TR" sz="3400" b="1" dirty="0" smtClean="0">
                <a:solidFill>
                  <a:srgbClr val="0000FF"/>
                </a:solidFill>
              </a:rPr>
              <a:t>Bu kanunun yürürlüğe girmesinden önce hangi adla olursa olsun su kaynağına, ilişkin olarak verilmiş olan su kullanım izni ile su tahsisi ve benzerleri, tahsis şartları ve tahsis maksadına dair esaslar dışında kazanılmış hak oluşturmaz. Ancak doğal mineralli sulara ilişkin olarak verilmiş olan arama ve işletme ruhsatları hakkında 3/6/2007 tarihli 5686 sayılı Jeotermal Kaynaklar ve Doğal Mineralli Sular Kanunu uygulanmaya devam olunur.</a:t>
            </a:r>
            <a:endParaRPr lang="tr-TR" sz="3400" b="1" dirty="0">
              <a:solidFill>
                <a:srgbClr val="0000FF"/>
              </a:solidFill>
            </a:endParaRPr>
          </a:p>
        </p:txBody>
      </p:sp>
      <p:pic>
        <p:nvPicPr>
          <p:cNvPr id="5" name="4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7 Dikdörtgen"/>
          <p:cNvSpPr>
            <a:spLocks noChangeArrowheads="1"/>
          </p:cNvSpPr>
          <p:nvPr/>
        </p:nvSpPr>
        <p:spPr bwMode="auto">
          <a:xfrm>
            <a:off x="683568" y="1412776"/>
            <a:ext cx="7344816" cy="2123658"/>
          </a:xfrm>
          <a:prstGeom prst="rect">
            <a:avLst/>
          </a:prstGeom>
          <a:noFill/>
          <a:ln w="9525">
            <a:noFill/>
            <a:miter lim="800000"/>
            <a:headEnd/>
            <a:tailEnd/>
          </a:ln>
        </p:spPr>
        <p:txBody>
          <a:bodyPr wrap="square">
            <a:spAutoFit/>
          </a:bodyPr>
          <a:lstStyle/>
          <a:p>
            <a:pPr algn="ctr"/>
            <a:r>
              <a:rPr lang="tr-TR" sz="4400" b="1" dirty="0" smtClean="0">
                <a:solidFill>
                  <a:srgbClr val="FF0000"/>
                </a:solidFill>
                <a:latin typeface="Arial" pitchFamily="34" charset="0"/>
                <a:cs typeface="Arial" pitchFamily="34" charset="0"/>
              </a:rPr>
              <a:t>TASLAK SU KANUNUNA GÖRE HAVZA YÖNETİMİ YAPILANMASI</a:t>
            </a:r>
            <a:endParaRPr lang="tr-TR" sz="4400" b="1" dirty="0">
              <a:solidFill>
                <a:srgbClr val="FF0000"/>
              </a:solidFill>
              <a:latin typeface="Arial" pitchFamily="34" charset="0"/>
              <a:cs typeface="Arial" pitchFamily="34" charset="0"/>
            </a:endParaRPr>
          </a:p>
        </p:txBody>
      </p:sp>
      <p:sp>
        <p:nvSpPr>
          <p:cNvPr id="24582" name="AutoShape 2" descr="data:image/jpeg;base64,/9j/4AAQSkZJRgABAQAAAQABAAD/2wCEAAkGBhQPEBAQEA8PEA8ODxAQDxAPDw8PDw8QFBAVFBQQFRQXHCYeFxkjGRUUHy8gIycpLCwsFR4xNTAqNSYrLCoBCQoKDgwOGA8PGC8cHBwvKSwpLykpLCwsKSksKSkpLCkpKSkpKSksLCwsKSkpKSksKSkpKSksLCkpKSwsKSwpKf/AABEIAMIBAwMBIgACEQEDEQH/xAAcAAABBQEBAQAAAAAAAAAAAAAAAQMEBQYCBwj/xABBEAACAgEBBQUECAQFAgcAAAABAgADEQQFEiExUQZBYXGREzKBsQcUIkJSocHRI2JygiQzorLhksIVNENjc7Px/8QAGQEBAAMBAQAAAAAAAAAAAAAAAAECAwQF/8QAJhEBAQEAAgMAAQMEAwAAAAAAAAECAxESITEEEyJBFFGB8DJxsf/aAAwDAQACEQMRAD8A9whCEAhCEAhCEAhCEAhCcs4HMgeZxA6hAQgEIQgEIQgEIQgEIQgEIQgEJTaXtdprdT9US0NdgkYBKMVGWVW5Egfr0MuZEsvxEsvwQhCSkQhCAQhCAQhCAQhCAQhCAQhCAQhCAQhCBV7a2n7LCL77jOfwr185UI2eJOSeZPExjb9/+KfPcEA8t0H9TI6aqc+7bXp8GZnP/a3o2iaiO9O9fDw6GaGqwMAwOQwBB6gzCXazxmk7Kanf0/8ARY6jy4N+svx3+GP5OJ/yi5hCE1cQkDaW1lpwMbztyXOOHU+EnzzzbO0s6u7J919weAUY/c/GV1eo24cTWvbUV7bbmQpHQZH55ltp9QLFDLyP5HpMIm0hjnL3slrN82r3DcYeZyD8hKY1e+q35+LMz3n00cIQmriE8j7cfSM9pt02mD11VlluYgixt1t1gR91c8Md+ePPE9cnlf0uamuspp6a0W3Ust2pZEUPaFJWpWI4tk7x/tEw5+/H70w5+/H70wuzb7aDRr1VgqXgK55GxVDms+anHxM+htn61b6q7qzlLUV1PgwyJndF2GqbZlWhvBHBbHZCA63k7xZTx5EkeQl9snZSaSmuioEV1Lhd4ljzJJJPeSSfjI4eO4/3+UcPHcf5/wDUyEJT7Y2+KT7NAGtIyc+6gPLPU+E3t6dWc3V6i4hM3RtSw8TYfLC49MS40Gu9pwPBh6EdRKzcrXfBrE7qZCEJdgIQhAIQhAIQhAIQhAIQhAIQhAx3bXSFHW8D7LgIx6OOWfMfKZltdj0mw7a9o0oqNO4t1tq8K29xV7nfHHnyA48O6eUG+4cCobxBImWs+3Tx88k6q9v2iAOc9H7H6NqtJXvgh7SbWB5je5D/AKQJ41XXazBiQm6QRjicg5HPhPTuynbU3MtGp3Ra3BLAAq2H8LDuby4Hw75zOlOXmmvUbGEITRiJ5j9IegbT3/WB/lagjJ/DaFwVPmBn1no2v1q0VPbYcJWpY9fIeJPD4zyLbWtbX2F7jkcdxM/ZrXoP1PfKbsWzrxvaEm1/ET03sJs816f2re9qN1gM5xWB9n4nJPxE8uOyaqgXYcF7s9/ScbC7eazSl206C3ShvtVMpZQeqkcV+HhmY/qZzfaOb8qesveTPNe2P0h2jUpptnfbsV8MVQWe1fiPZgd6jjnHMjw4122/pe+s6b2Wnqsp1FmUsyQ26ORFZHEk8uQI85pPo67D/U0+s6hc6u5eR/8AQQ/cH8x7+nLrld3kvjj/ADXLd3kvji+v5qJoPpcr9lYNTS9OqqU/wsNuWOOG6CeKHPMNy6mUvYfYdm1NY20dVk1V27y54C25cFVA/AmB6AdZvu0nYvTbQGbq920DC3V4W0eGeTDwOZbbP0CaepKalCV1KFRR3AfM9+Zb9PVs8r3It+nq2eV7kSIQhN24Jnlg2kbbHsJ42OW9TwHpw+E9TM8a2lSdJqLaGHusSh/FWeKN6fIzPcdP49ktanS6vxlvsnUZuTxyD5bp/aYvR63xmx7J6YuTcfcUFU/mY8yPAfrM8z26+TcmL21EIQnQ8sQhCAQhCAQhCAQhG77gilmOAOZgOQlJZtp29wBV7iRlj+giLtmxfeCuPLdPwPKU846P6ffXa8jOs1S1VvY/u1ozt5AZxOdJrVtXeU+BB5qehEz30g63c0m4DxusVP7V+2f9o9Zdz319YHV6xr7Hts4vYxY+HRR4AYHwjeYxvzg3ccSjBJLRmxs8uBB4ecYa/PCcPeMfpA9c7Hbf+uaYFj/FqPs7epIHB/iPzBl7vTyLsFtn2OtFZP2NUpQ9N8ZZD6gj+6eonUS8b5vcZL6T9r7qU6cH/MJts/pXgo/6sn+2YXTX98mfSFrjZrbSThK0rrVm4LwXJwf6maUCWjcLe2qG793fy7ce4ATn3ud32prkzLfbnbOua51orPPme4DvJ+H5ectNGy1IK091Rz72Pex8Yx2V2ANQtmpsZl33KoFxkqOfE+PD4TT1bDpXjubx6uxb8uX5SvFx2zyv8s+HPf779rV9n9n6XV16bW2aek6mrINxUB/aJld5j948jxzjIMvbttUpztTPRTvn/TmYNVCjdAAUclAAHpFnTJ03kkay/tdWPcR388IP3/KTtm7brv4Kd1+9G974dZhcw8RwI5EcCDJS9JzFzMhs3tQyYW7Lr+Me+PP8Xzl/dtmpKLNQXBqqRrHYdwVSSPA8OUHTN/SF23+pKKKCPrVq5zwIpr5b+O9jxwD0z5+PXLY7m02ubWOWdmLFz455w2ntltVqLb7D9u5yxH4R91B4AYHwnVb8R16eMhrmdH6rb+XtMDqFGZ7F2B7TfW6PZuFW/ThVYKAqunJbAo5csEDv8555s3spdaAWK1A9zZLeg5es0PZzYF2i1dVwdHqOa7gCUIrYYzg8Dg7p590r5SNNcetTvp6ZCIDniIsu5RCEIBCEIBCEQwFmf7R6nLpX3Ab58SSQPkfWXxMzHaMYvU9zVjHmCc/MSm/jf8efvjmpuEWx5ES2c3X8JzvTO6HX+xvXj9mwhHHmcA/Akepld9JGoy2nTotr+pUfoZD1OoJZccy6geeQJx9IFub6/Cn52NNsfHnfl9d9stZbiRlZ3OK0dzy+yrN8po9hWVON01p7VO8qCWH4hmXOZfpxzLG1bB1Ln3Ag6uyr+QyZ1rNjLpkL33jJHBEUkn4nkPHHrJvabtM1DLVSN6xuBxxIJ5Afl6yt0nZi29hZrHKrnPsgcufAn7v5nymOt23xxO6x1ru+OJ3Vbo9dYhXUpp2emhwd4hhhgcht5eWPiB3zVt29qsqazfffA/ynJznr0I8pY1lUUIgCoowqgYAHTEo9d2WotcPumv7WXVOC2Dpj7vmJH6e8z9t7TOPkxP23tXbK2c+0LDfqMjTg8ByNpH3R0Uf8DvMt7+xmlbkjp/RYfk2ZZowACqAqqAFAGAAOQAi70vnhzJ1fa+eHMnVnbrRadaa0qTO7Wu6M8z3knxJyY9vx7R6Te4t6S4p0qge6PQS13J6jvx+NbP7KHei5lxqtlqwyo3T4cviJTtWVJB5iWzqVnycVx9KIoiYiyzIs41OmFtb1Pk12ruuoYrvDII5eIHpO4uYHn+2exFtOXoJuq5lcfxkHkPfHlx8JO7D6DI9u4yd4rWD93HBm885HwM2YMqq7v4j/ANbfOU38dHB717aTSGWKmUuju4CWNd0wej9XWyNTxNZPDGV/US1Bmc2Y+bV8m+Uv1ab49x5v5GZN+jsJyDOsy7nEIQgJEJiEzgmSkpaVu2dB7ZMDg6nKE9e9T4H9pOYyu23tMaal7TxKjCA/ec8FHr+QMrfi2bZe4yr3FSVYFWU4IPAgyLqNaMc5m7ltd2s9q++53mOfePiOU5fRWPwa1yPgPlMOnb+t6XOyNdW2qUPYBufaUHOGs+6ueQ68egnHbS3NyH/2yP8AUf3lUuzggwBC4teFTO9ZWp3MnjYneufxD8x5TTP9nJzd69qx9Q1bB0OGU5B/SacbcU0Nd3ooLrz3WKgjPhxB8pktYCuQ6sp/mBEgjafsLlYjfptqqW5M+8oLLkeIxLe3PnvqxZ9nE9ve+qs47pPswe9z974Z9T4TViwmJoNnVBFakL7NxvKV5EGTF08rx48J0cePCdI4UzoUyUKp2EmjRGSmOLVxHnHwJxYcFfOV18acU73IstPLCsytpaS67JzvVSiZUbTr4g/AyxNkoe1W1fq9PtAAx3lUAnAJJ/8A2Tn6y5ZPClxOLbFQZZlUfzECYu7tRdZ98ID3IMfnzkdbyTkkk9ScmdLy2uv27WvLef8ApGB6nEyW2fpLet2rq04BX71jZ7uYAj6tmVm2Oz41A3l+zYBwPcR0MBnQdp9Vq7EV7iqtai7tYCLgscjryUy22BtcWNaueKW2Y8ULnd/b0lJ2c2Y628QB7BzvHORvbuAB6kzQf+EDAFf2N3iu7wweviZNx5RbHJ4XtrNFqOAlpVfMXpnvThhX8TkH8pOS65uDEKO8LnJ+My/R127P6nMje7HGMuebcB5dZdV2TM7B1vtFwffTAbx6NL+kzSTx9OTW/O9pyvHAZHQx1TJUOZhEzEhDkmNsYpMbZpCwZpjO3uryaahy+1a3+1f+6a53nn/bC7e1ZH4K61+bf90rr4tn6q6xHhGUjuZm0NXSq1TFSHU4ZCGU+IlnfylXq+IMFXwvW6tbAODrnHQ94+ByJh+2FIFmQAPsryGPH55l1sDX4FtR7j7RfI8GHrg/GQ9v7Pa9shgOGDkGaxhVzsXaa1EISBVZgjuCMRz8jNPieZrp2VQpbewAPSaLZXaxa6ty4MzoQqEcd5e7J7sSRqokyG1u2diWGqutFwAd5iWPEE8vhKDWbavu9+18dAd0eggehavbNNPv3IPAHePoJS6ntvSWVVDkFgDYQFCjPPHSYciTdmbIN/2jkVg8+9j0H7yL8Tm3v09T09+QOMmJbMPotoPpgE3S9S8Fx7yDoM8xLSvtPXjiWHgUfPynPY9PPJLGmN08/wC322RZYlCnIrO/Z/URhV+AJPxEt7tvNZwqVgD99hj0H7zO7W2BnNted/3rF/F1YeMvie/bHn33nqKSt5KrsjFdUfSqbOBKquk2q8AEnuEgJXFI+0F+P7SZOyrLRJzOMbxLHHUnJlpQsrdN/wAS0oHKbxRLRI5uzhDO8yUJeyNR7O9OjncP93L88Ta1TzxmxxHMHI8xxnoNDZAPUA+sz5Pq+UpI8sZQx1TM1zkSEIDDNGXadsYxY0gN2WTz/tI3+Lt/s/8ArWbi6yYTtEf8U56qh/04/SV18Wz9RVM7jSGd5mbRzbKrUd8s7DKzVDiYFVTd7O9G7mJQ+TcPniW1r5lDtHqOYOfiJb02b4B6jPrNMstGrVkLUrwJ6cZaPXImoo4HyMsqjbc/8z51qfnIZWTtqrm6o9awPzjZpgMabSG11Qd54noO8zZaXThVCqMKowBKnYmlxlu9jgeQ/wCflL6sSlbYnUAoBijRjoI6sclWhtaAIPXHcxDCWY1uz92w4H2W4gdD3icrp5da2rPrI3sppHNudVESmV1dm87N3EnHkOAlnrbdxHPeFOPPGBKnRLgCaZZ1c6QS0qlZo5ZVmaxVKUzvMaUzvMlAc8Ju9nv/AA6//jT/AGiYFzwm70HCusdEQf6RKbWwsUaPqZGrj6zJoezCciECO8i2yU4kexZArtSZiu0X+eD1QfkT+83OormS7T7PYgWKM7md4D8J5n4YldfEz6pVMczI1dkc3pm1K5kHUCS2aQ9Q0IUm0BwMtdk0H2aZ/CPlE0ex21DZIxUDxP4v5RNImzsDlNIz0q/YSNfRzl8dFGrNnZllWQ1rf5Z6FY8lWZa3dmlyMsxUHIXgO/rOrNKFHKB3oK8ADoJOSRtOMSSszdRwRwGNAzsGEu4hM5zAmQGNUOEDVwnV44STpqt5F/pEvljyMt2hUhPAso/X9JD0o5TW7R2R7VCp7+R6HuMzX1VqW3XGD3HuYdQZrlhU/SiWFZlfpzJ1bTVRJUzvMZVou/JHbccDqQPWb7S8hMbsbZ5usVsfw0IJPUjkB1m309eJntfKVXH1jSLH1EzXdQixYEZhGnWSSJwVkCFZVIl2mzLRkjbVQMdtDskrkshNbHngZUny/aVb9lrhyatviy/pPQGpjZokdRbusEvZa482rUeBZj8hJNHZFBxcmw9DwX0/ebE6ecmiR1EWqNdAAMAAAcvCIdJLlqI01EshUNpoy9EuHpkaymBT20yq2guB5kfOaG6mUG2VwF8WHyMipn0zVH1kasx9TKNzoM6BjYM6zCXeYmZzmGYCWHhLHZa5rXyPzMq7Gl1sOvNSnz+Zk5Z7+Ja6fM5t2UrjDKGHQiWVVMkLTNGTK2dkF5ozJ4e8Pz4/nOB2UsHKxCPFWE2S0xwUyfKq+LH19lbO+xR5KTLLSdlkU5fNh6HgvoJolpjq0yfKnSLRpgoAAAA5ADgJNrSdLXHVSVSFEdUTkCdgQksIuIkDgiIRHMRCJAaKzkrHSImIDBSclJIKzkrAjmucGuSis4KQIjVxtq5NKThq4EB6ow9MsmrjTVQKm3TzP7f2cWTKjJQhsdccx6TYvTI1ukzCY86qeSFaXe0+y+SXqwpPEqfdJ6jpKS7S2Ve/Wy+OMr6jhM7G0spwGdZkZbhOvbCEn8xC04qVn4IrMf5VJlppOzVj4L/w16c3P6CC2RXafTtc4ROZ5nuUdTNlotEEUKBwUARzQbJSpd1Fx1PMk9SZYJTLydMdXs3XVHlrjq1x1UllTK1xwVx0JOgkBtUjgSdBZ0FgIFnQWdARQIABFAiwxCBiEWEIc4hiLCEuSImJ3iJIHBETEcxExCTeIhWOYiEQGis5KR4iIVgRyk4ZJJKxCsCIa5yapL3IhSBAaiNtpfCWJrieygU77JRudaHzUGCbHrHKtB/YsuPZQ9lCe0BNKByAEdWiSxXOhXCEdao6tcdCToLA4CToLOws6CyRwFnW7OsRcQECxcTrEMQgmIsWEAhDEWQgQhCAhiQhAIQhJSSLCEBIkIQkhiQhICRDEhAIhiQgEDEhAWEIQFiiEIAJ0IQgdCLCEkLFESEIdCAhCECAhCQFhCEAhCED/9k="/>
          <p:cNvSpPr>
            <a:spLocks noChangeAspect="1" noChangeArrowheads="1"/>
          </p:cNvSpPr>
          <p:nvPr/>
        </p:nvSpPr>
        <p:spPr bwMode="auto">
          <a:xfrm>
            <a:off x="63500" y="-896938"/>
            <a:ext cx="2466975" cy="1847851"/>
          </a:xfrm>
          <a:prstGeom prst="rect">
            <a:avLst/>
          </a:prstGeom>
          <a:noFill/>
          <a:ln w="9525">
            <a:noFill/>
            <a:miter lim="800000"/>
            <a:headEnd/>
            <a:tailEnd/>
          </a:ln>
        </p:spPr>
        <p:txBody>
          <a:bodyPr/>
          <a:lstStyle/>
          <a:p>
            <a:endParaRPr lang="tr-TR">
              <a:latin typeface="Constantia" pitchFamily="18" charset="0"/>
            </a:endParaRPr>
          </a:p>
        </p:txBody>
      </p:sp>
      <p:pic>
        <p:nvPicPr>
          <p:cNvPr id="24583" name="Picture 4" descr="http://www.manadolu.k12.tr/resimler/AA6_2.jpg"/>
          <p:cNvPicPr>
            <a:picLocks noChangeAspect="1" noChangeArrowheads="1"/>
          </p:cNvPicPr>
          <p:nvPr/>
        </p:nvPicPr>
        <p:blipFill>
          <a:blip r:embed="rId2" cstate="print"/>
          <a:srcRect/>
          <a:stretch>
            <a:fillRect/>
          </a:stretch>
        </p:blipFill>
        <p:spPr bwMode="auto">
          <a:xfrm>
            <a:off x="3929063" y="3571875"/>
            <a:ext cx="4762500" cy="3000375"/>
          </a:xfrm>
          <a:prstGeom prst="rect">
            <a:avLst/>
          </a:prstGeom>
          <a:noFill/>
          <a:ln w="9525">
            <a:noFill/>
            <a:miter lim="800000"/>
            <a:headEnd/>
            <a:tailEnd/>
          </a:ln>
        </p:spPr>
      </p:pic>
      <p:pic>
        <p:nvPicPr>
          <p:cNvPr id="5" name="4 Resim" descr="logoyeniseffaf.png"/>
          <p:cNvPicPr>
            <a:picLocks noChangeAspect="1"/>
          </p:cNvPicPr>
          <p:nvPr/>
        </p:nvPicPr>
        <p:blipFill>
          <a:blip r:embed="rId3" cstate="print"/>
          <a:stretch>
            <a:fillRect/>
          </a:stretch>
        </p:blipFill>
        <p:spPr>
          <a:xfrm>
            <a:off x="8172400" y="43147"/>
            <a:ext cx="864096" cy="865573"/>
          </a:xfrm>
          <a:prstGeom prst="rect">
            <a:avLst/>
          </a:prstGeom>
        </p:spPr>
      </p:pic>
    </p:spTree>
    <p:extLst>
      <p:ext uri="{BB962C8B-B14F-4D97-AF65-F5344CB8AC3E}">
        <p14:creationId xmlns:p14="http://schemas.microsoft.com/office/powerpoint/2010/main" val="1576652463"/>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916C83AF-9E9E-4E3D-BB5C-52B80F72F115}" type="slidenum">
              <a:rPr lang="en-US" smtClean="0"/>
              <a:pPr>
                <a:defRPr/>
              </a:pPr>
              <a:t>56</a:t>
            </a:fld>
            <a:endParaRPr lang="en-US"/>
          </a:p>
        </p:txBody>
      </p:sp>
      <p:graphicFrame>
        <p:nvGraphicFramePr>
          <p:cNvPr id="9" name="8 Diyagram"/>
          <p:cNvGraphicFramePr/>
          <p:nvPr>
            <p:extLst>
              <p:ext uri="{D42A27DB-BD31-4B8C-83A1-F6EECF244321}">
                <p14:modId xmlns:p14="http://schemas.microsoft.com/office/powerpoint/2010/main" val="2143564088"/>
              </p:ext>
            </p:extLst>
          </p:nvPr>
        </p:nvGraphicFramePr>
        <p:xfrm>
          <a:off x="683568" y="1268760"/>
          <a:ext cx="7920880" cy="5144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4 Resim" descr="logoyeniseffaf.png"/>
          <p:cNvPicPr>
            <a:picLocks noChangeAspect="1"/>
          </p:cNvPicPr>
          <p:nvPr/>
        </p:nvPicPr>
        <p:blipFill>
          <a:blip r:embed="rId7" cstate="print"/>
          <a:stretch>
            <a:fillRect/>
          </a:stretch>
        </p:blipFill>
        <p:spPr>
          <a:xfrm>
            <a:off x="8172400" y="43147"/>
            <a:ext cx="864096" cy="865573"/>
          </a:xfrm>
          <a:prstGeom prst="rect">
            <a:avLst/>
          </a:prstGeom>
        </p:spPr>
      </p:pic>
    </p:spTree>
    <p:extLst>
      <p:ext uri="{BB962C8B-B14F-4D97-AF65-F5344CB8AC3E}">
        <p14:creationId xmlns:p14="http://schemas.microsoft.com/office/powerpoint/2010/main" val="85721627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E4E1637C-04BD-46D8-B077-EF798BE3FFCA}" type="slidenum">
              <a:rPr lang="tr-TR" smtClean="0"/>
              <a:pPr>
                <a:defRPr/>
              </a:pPr>
              <a:t>57</a:t>
            </a:fld>
            <a:endParaRPr lang="tr-TR"/>
          </a:p>
        </p:txBody>
      </p:sp>
      <p:sp>
        <p:nvSpPr>
          <p:cNvPr id="4" name="1 Başlık"/>
          <p:cNvSpPr txBox="1">
            <a:spLocks/>
          </p:cNvSpPr>
          <p:nvPr/>
        </p:nvSpPr>
        <p:spPr>
          <a:xfrm>
            <a:off x="611560" y="188640"/>
            <a:ext cx="8136904" cy="648072"/>
          </a:xfrm>
          <a:prstGeom prst="rect">
            <a:avLst/>
          </a:prstGeom>
          <a:noFill/>
        </p:spPr>
        <p:txBody>
          <a:bodyPr/>
          <a:lstStyle/>
          <a:p>
            <a:pPr algn="ctr" fontAlgn="auto">
              <a:spcAft>
                <a:spcPts val="0"/>
              </a:spcAft>
              <a:defRPr/>
            </a:pPr>
            <a:r>
              <a:rPr lang="tr-TR" sz="3200" b="1" dirty="0">
                <a:solidFill>
                  <a:srgbClr val="FF0000"/>
                </a:solidFill>
                <a:effectLst>
                  <a:outerShdw blurRad="38100" dist="38100" dir="2700000" algn="tl">
                    <a:srgbClr val="000000">
                      <a:alpha val="43137"/>
                    </a:srgbClr>
                  </a:outerShdw>
                </a:effectLst>
                <a:latin typeface="Arial Black" pitchFamily="34" charset="0"/>
                <a:ea typeface="+mj-ea"/>
              </a:rPr>
              <a:t>SU YÖNETİMİ </a:t>
            </a:r>
            <a:r>
              <a:rPr lang="tr-TR" sz="3200" b="1" dirty="0" smtClean="0">
                <a:solidFill>
                  <a:srgbClr val="FF0000"/>
                </a:solidFill>
                <a:effectLst>
                  <a:outerShdw blurRad="38100" dist="38100" dir="2700000" algn="tl">
                    <a:srgbClr val="000000">
                      <a:alpha val="43137"/>
                    </a:srgbClr>
                  </a:outerShdw>
                </a:effectLst>
                <a:latin typeface="Arial Black" pitchFamily="34" charset="0"/>
                <a:ea typeface="+mj-ea"/>
              </a:rPr>
              <a:t>ÜST </a:t>
            </a:r>
            <a:r>
              <a:rPr lang="tr-TR" sz="3200" b="1" dirty="0">
                <a:solidFill>
                  <a:srgbClr val="FF0000"/>
                </a:solidFill>
                <a:effectLst>
                  <a:outerShdw blurRad="38100" dist="38100" dir="2700000" algn="tl">
                    <a:srgbClr val="000000">
                      <a:alpha val="43137"/>
                    </a:srgbClr>
                  </a:outerShdw>
                </a:effectLst>
                <a:latin typeface="Arial Black" pitchFamily="34" charset="0"/>
                <a:ea typeface="+mj-ea"/>
              </a:rPr>
              <a:t>KURULU</a:t>
            </a:r>
          </a:p>
        </p:txBody>
      </p:sp>
      <p:sp>
        <p:nvSpPr>
          <p:cNvPr id="32772" name="4 Metin kutusu"/>
          <p:cNvSpPr txBox="1">
            <a:spLocks noChangeArrowheads="1"/>
          </p:cNvSpPr>
          <p:nvPr/>
        </p:nvSpPr>
        <p:spPr bwMode="auto">
          <a:xfrm>
            <a:off x="539552" y="3501009"/>
            <a:ext cx="7776864" cy="2831544"/>
          </a:xfrm>
          <a:prstGeom prst="rect">
            <a:avLst/>
          </a:prstGeom>
          <a:noFill/>
          <a:ln w="9525">
            <a:noFill/>
            <a:miter lim="800000"/>
            <a:headEnd/>
            <a:tailEnd/>
          </a:ln>
        </p:spPr>
        <p:txBody>
          <a:bodyPr wrap="square">
            <a:spAutoFit/>
          </a:bodyPr>
          <a:lstStyle/>
          <a:p>
            <a:pPr algn="ctr"/>
            <a:r>
              <a:rPr lang="tr-TR" sz="3200" b="1" dirty="0">
                <a:solidFill>
                  <a:srgbClr val="0000FF"/>
                </a:solidFill>
              </a:rPr>
              <a:t>2012/7 sayılı </a:t>
            </a:r>
            <a:r>
              <a:rPr lang="tr-TR" sz="3200" b="1" dirty="0">
                <a:solidFill>
                  <a:srgbClr val="FF0000"/>
                </a:solidFill>
              </a:rPr>
              <a:t>Başbakanlık Genelgesi</a:t>
            </a:r>
            <a:r>
              <a:rPr lang="tr-TR" sz="3200" dirty="0">
                <a:solidFill>
                  <a:srgbClr val="FF0000"/>
                </a:solidFill>
              </a:rPr>
              <a:t> </a:t>
            </a:r>
            <a:r>
              <a:rPr lang="tr-TR" sz="3200" dirty="0">
                <a:solidFill>
                  <a:srgbClr val="0000FF"/>
                </a:solidFill>
              </a:rPr>
              <a:t>ile </a:t>
            </a:r>
            <a:r>
              <a:rPr lang="tr-TR" sz="3200" b="1" dirty="0">
                <a:solidFill>
                  <a:srgbClr val="0000FF"/>
                </a:solidFill>
              </a:rPr>
              <a:t>“Su Yönetimi Koordinasyon Kurulu”</a:t>
            </a:r>
            <a:r>
              <a:rPr lang="tr-TR" sz="3200" dirty="0">
                <a:solidFill>
                  <a:srgbClr val="0000FF"/>
                </a:solidFill>
              </a:rPr>
              <a:t> </a:t>
            </a:r>
            <a:r>
              <a:rPr lang="tr-TR" sz="3200" dirty="0" smtClean="0">
                <a:solidFill>
                  <a:srgbClr val="0000FF"/>
                </a:solidFill>
              </a:rPr>
              <a:t>kurulmuştur.</a:t>
            </a:r>
          </a:p>
          <a:p>
            <a:pPr algn="ctr"/>
            <a:endParaRPr lang="tr-TR" sz="3200" dirty="0" smtClean="0">
              <a:solidFill>
                <a:srgbClr val="0000FF"/>
              </a:solidFill>
            </a:endParaRPr>
          </a:p>
          <a:p>
            <a:pPr algn="ctr"/>
            <a:r>
              <a:rPr lang="tr-TR" sz="3200" dirty="0" smtClean="0">
                <a:solidFill>
                  <a:srgbClr val="0000FF"/>
                </a:solidFill>
              </a:rPr>
              <a:t>Bu Kurul, Su Kanunun Yasalaşmasını Müteakip “</a:t>
            </a:r>
            <a:r>
              <a:rPr lang="tr-TR" sz="3200" b="1" dirty="0" smtClean="0">
                <a:solidFill>
                  <a:srgbClr val="0000FF"/>
                </a:solidFill>
              </a:rPr>
              <a:t>SU YÖNETİMİ ÜST </a:t>
            </a:r>
            <a:r>
              <a:rPr lang="tr-TR" sz="3200" b="1" dirty="0" err="1" smtClean="0">
                <a:solidFill>
                  <a:srgbClr val="0000FF"/>
                </a:solidFill>
              </a:rPr>
              <a:t>KURULU’</a:t>
            </a:r>
            <a:r>
              <a:rPr lang="tr-TR" sz="3200" dirty="0" err="1" smtClean="0">
                <a:solidFill>
                  <a:srgbClr val="0000FF"/>
                </a:solidFill>
              </a:rPr>
              <a:t>na</a:t>
            </a:r>
            <a:r>
              <a:rPr lang="tr-TR" sz="3200" dirty="0" smtClean="0">
                <a:solidFill>
                  <a:srgbClr val="0000FF"/>
                </a:solidFill>
              </a:rPr>
              <a:t> Dönüşecektir.</a:t>
            </a:r>
            <a:endParaRPr lang="tr-TR" sz="3200" dirty="0">
              <a:solidFill>
                <a:srgbClr val="0000FF"/>
              </a:solidFill>
            </a:endParaRPr>
          </a:p>
          <a:p>
            <a:endParaRPr lang="tr-TR" dirty="0">
              <a:solidFill>
                <a:srgbClr val="0000FF"/>
              </a:solidFill>
            </a:endParaRPr>
          </a:p>
        </p:txBody>
      </p:sp>
      <p:pic>
        <p:nvPicPr>
          <p:cNvPr id="32773" name="Picture 2" descr="http://t3.gstatic.com/images?q=tbn:ANd9GcQDz0tCfnNcee5BkRSnJ8L5Lt1Y4pPRfXQYEumpE2Wf9r7jTXZ3wO3dY0Gg"/>
          <p:cNvPicPr>
            <a:picLocks noChangeAspect="1" noChangeArrowheads="1"/>
          </p:cNvPicPr>
          <p:nvPr/>
        </p:nvPicPr>
        <p:blipFill>
          <a:blip r:embed="rId2" cstate="print"/>
          <a:srcRect/>
          <a:stretch>
            <a:fillRect/>
          </a:stretch>
        </p:blipFill>
        <p:spPr bwMode="auto">
          <a:xfrm>
            <a:off x="5376863" y="981075"/>
            <a:ext cx="3767137" cy="2159893"/>
          </a:xfrm>
          <a:prstGeom prst="rect">
            <a:avLst/>
          </a:prstGeom>
          <a:noFill/>
          <a:ln w="9525">
            <a:solidFill>
              <a:srgbClr val="0000FF"/>
            </a:solidFill>
            <a:miter lim="800000"/>
            <a:headEnd/>
            <a:tailEnd/>
          </a:ln>
        </p:spPr>
      </p:pic>
      <p:pic>
        <p:nvPicPr>
          <p:cNvPr id="32774" name="Picture 6" descr="http://www.billfrymire.com/blog/wp-content/uploads/2008/06/water-drop-globe-ripple-environment.jpg"/>
          <p:cNvPicPr>
            <a:picLocks noChangeAspect="1" noChangeArrowheads="1"/>
          </p:cNvPicPr>
          <p:nvPr/>
        </p:nvPicPr>
        <p:blipFill>
          <a:blip r:embed="rId3" cstate="print"/>
          <a:srcRect/>
          <a:stretch>
            <a:fillRect/>
          </a:stretch>
        </p:blipFill>
        <p:spPr bwMode="auto">
          <a:xfrm>
            <a:off x="234950" y="981075"/>
            <a:ext cx="3905250" cy="2231901"/>
          </a:xfrm>
          <a:prstGeom prst="rect">
            <a:avLst/>
          </a:prstGeom>
          <a:noFill/>
          <a:ln w="9525">
            <a:noFill/>
            <a:miter lim="800000"/>
            <a:headEnd/>
            <a:tailEnd/>
          </a:ln>
        </p:spPr>
      </p:pic>
      <p:pic>
        <p:nvPicPr>
          <p:cNvPr id="7" name="6 Resim" descr="logoyeniseffaf.png"/>
          <p:cNvPicPr>
            <a:picLocks noChangeAspect="1"/>
          </p:cNvPicPr>
          <p:nvPr/>
        </p:nvPicPr>
        <p:blipFill>
          <a:blip r:embed="rId4" cstate="print"/>
          <a:stretch>
            <a:fillRect/>
          </a:stretch>
        </p:blipFill>
        <p:spPr>
          <a:xfrm>
            <a:off x="8172400" y="43147"/>
            <a:ext cx="864096" cy="865573"/>
          </a:xfrm>
          <a:prstGeom prst="rect">
            <a:avLst/>
          </a:prstGeom>
        </p:spPr>
      </p:pic>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DECE6894-0496-43C2-ADC9-47FE7634F151}" type="slidenum">
              <a:rPr lang="en-US" smtClean="0"/>
              <a:pPr>
                <a:defRPr/>
              </a:pPr>
              <a:t>58</a:t>
            </a:fld>
            <a:endParaRPr lang="en-US"/>
          </a:p>
        </p:txBody>
      </p:sp>
      <p:sp>
        <p:nvSpPr>
          <p:cNvPr id="3" name="Dikdörtgen 2"/>
          <p:cNvSpPr/>
          <p:nvPr/>
        </p:nvSpPr>
        <p:spPr>
          <a:xfrm>
            <a:off x="539750" y="1268413"/>
            <a:ext cx="8208714" cy="5484578"/>
          </a:xfrm>
          <a:prstGeom prst="rect">
            <a:avLst/>
          </a:prstGeom>
          <a:solidFill>
            <a:schemeClr val="bg2"/>
          </a:solidFill>
          <a:ln w="38100">
            <a:solidFill>
              <a:schemeClr val="bg2">
                <a:lumMod val="25000"/>
              </a:schemeClr>
            </a:solidFill>
          </a:ln>
        </p:spPr>
        <p:txBody>
          <a:bodyPr wrap="square">
            <a:spAutoFit/>
          </a:bodyPr>
          <a:lstStyle/>
          <a:p>
            <a:pPr algn="ctr" eaLnBrk="0" hangingPunct="0">
              <a:spcBef>
                <a:spcPct val="20000"/>
              </a:spcBef>
              <a:defRPr/>
            </a:pPr>
            <a:r>
              <a:rPr lang="tr-TR" sz="2800" b="1" dirty="0" smtClean="0">
                <a:solidFill>
                  <a:srgbClr val="FF0000"/>
                </a:solidFill>
              </a:rPr>
              <a:t>HAVZA YÖNETİM HEYETLERİNİN TEŞEKKÜLÜ, GÖREVLERİ, ÇALIŞMA USUL VE ESASLARI HAKKINDA TEBLİĞ</a:t>
            </a:r>
            <a:endParaRPr lang="tr-TR" sz="2800" b="1" dirty="0" smtClean="0">
              <a:solidFill>
                <a:srgbClr val="0000FF"/>
              </a:solidFill>
            </a:endParaRPr>
          </a:p>
          <a:p>
            <a:pPr algn="ctr" eaLnBrk="0" hangingPunct="0">
              <a:spcBef>
                <a:spcPct val="20000"/>
              </a:spcBef>
              <a:defRPr/>
            </a:pPr>
            <a:endParaRPr lang="tr-TR" sz="3200" b="1" dirty="0" smtClean="0">
              <a:solidFill>
                <a:srgbClr val="0000FF"/>
              </a:solidFill>
            </a:endParaRPr>
          </a:p>
          <a:p>
            <a:pPr algn="ctr" eaLnBrk="0" hangingPunct="0">
              <a:spcBef>
                <a:spcPct val="20000"/>
              </a:spcBef>
              <a:defRPr/>
            </a:pPr>
            <a:r>
              <a:rPr lang="tr-TR" sz="3200" b="1" dirty="0" smtClean="0">
                <a:solidFill>
                  <a:srgbClr val="0000FF"/>
                </a:solidFill>
              </a:rPr>
              <a:t>gereğince oluşturulan </a:t>
            </a:r>
          </a:p>
          <a:p>
            <a:pPr algn="ctr" eaLnBrk="0" hangingPunct="0">
              <a:spcBef>
                <a:spcPct val="20000"/>
              </a:spcBef>
              <a:defRPr/>
            </a:pPr>
            <a:r>
              <a:rPr lang="tr-TR" sz="3200" b="1" dirty="0" smtClean="0">
                <a:solidFill>
                  <a:srgbClr val="FF0000"/>
                </a:solidFill>
              </a:rPr>
              <a:t>HAVZA YÖNLENDİRME KURULU,</a:t>
            </a:r>
          </a:p>
          <a:p>
            <a:pPr algn="ctr" eaLnBrk="0" hangingPunct="0">
              <a:spcBef>
                <a:spcPct val="20000"/>
              </a:spcBef>
              <a:defRPr/>
            </a:pPr>
            <a:r>
              <a:rPr lang="tr-TR" sz="3200" dirty="0" smtClean="0">
                <a:solidFill>
                  <a:srgbClr val="0000FF"/>
                </a:solidFill>
              </a:rPr>
              <a:t>Su Kanunun Yasalaşmasını Müteakip </a:t>
            </a:r>
          </a:p>
          <a:p>
            <a:pPr algn="ctr" eaLnBrk="0" hangingPunct="0">
              <a:spcBef>
                <a:spcPct val="20000"/>
              </a:spcBef>
              <a:defRPr/>
            </a:pPr>
            <a:r>
              <a:rPr lang="tr-TR" sz="3200" dirty="0" smtClean="0">
                <a:solidFill>
                  <a:srgbClr val="0000FF"/>
                </a:solidFill>
              </a:rPr>
              <a:t>“</a:t>
            </a:r>
            <a:r>
              <a:rPr lang="tr-TR" sz="3200" b="1" dirty="0" smtClean="0">
                <a:solidFill>
                  <a:srgbClr val="FF0000"/>
                </a:solidFill>
              </a:rPr>
              <a:t>SU TAHSİS </a:t>
            </a:r>
            <a:r>
              <a:rPr lang="tr-TR" sz="3200" b="1" dirty="0" err="1" smtClean="0">
                <a:solidFill>
                  <a:srgbClr val="FF0000"/>
                </a:solidFill>
              </a:rPr>
              <a:t>HEYETİ</a:t>
            </a:r>
            <a:r>
              <a:rPr lang="tr-TR" sz="3200" b="1" dirty="0" err="1" smtClean="0">
                <a:solidFill>
                  <a:srgbClr val="0000FF"/>
                </a:solidFill>
              </a:rPr>
              <a:t>’</a:t>
            </a:r>
            <a:r>
              <a:rPr lang="tr-TR" sz="3200" dirty="0" err="1" smtClean="0">
                <a:solidFill>
                  <a:srgbClr val="0000FF"/>
                </a:solidFill>
              </a:rPr>
              <a:t>ne</a:t>
            </a:r>
            <a:r>
              <a:rPr lang="tr-TR" sz="3200" dirty="0" smtClean="0">
                <a:solidFill>
                  <a:srgbClr val="0000FF"/>
                </a:solidFill>
              </a:rPr>
              <a:t> </a:t>
            </a:r>
          </a:p>
          <a:p>
            <a:pPr algn="ctr" eaLnBrk="0" hangingPunct="0">
              <a:spcBef>
                <a:spcPct val="20000"/>
              </a:spcBef>
              <a:defRPr/>
            </a:pPr>
            <a:r>
              <a:rPr lang="tr-TR" sz="3200" dirty="0" smtClean="0">
                <a:solidFill>
                  <a:srgbClr val="0000FF"/>
                </a:solidFill>
              </a:rPr>
              <a:t>dönüşecektir.</a:t>
            </a:r>
            <a:endParaRPr lang="tr-TR" sz="2000" b="1" dirty="0" smtClean="0">
              <a:solidFill>
                <a:srgbClr val="FF0000"/>
              </a:solidFill>
            </a:endParaRPr>
          </a:p>
          <a:p>
            <a:pPr algn="ctr" eaLnBrk="0" hangingPunct="0">
              <a:spcBef>
                <a:spcPct val="20000"/>
              </a:spcBef>
              <a:defRPr/>
            </a:pPr>
            <a:endParaRPr lang="tr-TR" sz="2000" b="1" dirty="0">
              <a:solidFill>
                <a:srgbClr val="FF0000"/>
              </a:solidFill>
            </a:endParaRPr>
          </a:p>
        </p:txBody>
      </p:sp>
      <p:pic>
        <p:nvPicPr>
          <p:cNvPr id="5" name="4 Resim" descr="logoyeniseffaf.png"/>
          <p:cNvPicPr>
            <a:picLocks noChangeAspect="1"/>
          </p:cNvPicPr>
          <p:nvPr/>
        </p:nvPicPr>
        <p:blipFill>
          <a:blip r:embed="rId2" cstate="print"/>
          <a:stretch>
            <a:fillRect/>
          </a:stretch>
        </p:blipFill>
        <p:spPr>
          <a:xfrm>
            <a:off x="8172400" y="43147"/>
            <a:ext cx="864096" cy="865573"/>
          </a:xfrm>
          <a:prstGeom prst="rect">
            <a:avLst/>
          </a:prstGeom>
        </p:spPr>
      </p:pic>
      <p:sp>
        <p:nvSpPr>
          <p:cNvPr id="6" name="5 Metin kutusu"/>
          <p:cNvSpPr txBox="1"/>
          <p:nvPr/>
        </p:nvSpPr>
        <p:spPr>
          <a:xfrm>
            <a:off x="2267744" y="332656"/>
            <a:ext cx="5026441" cy="646331"/>
          </a:xfrm>
          <a:prstGeom prst="rect">
            <a:avLst/>
          </a:prstGeom>
          <a:noFill/>
        </p:spPr>
        <p:txBody>
          <a:bodyPr wrap="none" rtlCol="0">
            <a:spAutoFit/>
          </a:bodyPr>
          <a:lstStyle/>
          <a:p>
            <a:r>
              <a:rPr lang="tr-TR" sz="3600" dirty="0" smtClean="0">
                <a:solidFill>
                  <a:srgbClr val="FF0000"/>
                </a:solidFill>
                <a:latin typeface="Arial Black" pitchFamily="34" charset="0"/>
              </a:rPr>
              <a:t>SU TAHSİS HEYETİ</a:t>
            </a:r>
            <a:endParaRPr lang="tr-TR" sz="3600" dirty="0">
              <a:solidFill>
                <a:srgbClr val="FF0000"/>
              </a:solidFill>
              <a:latin typeface="Arial Black" pitchFamily="34" charset="0"/>
            </a:endParaRPr>
          </a:p>
        </p:txBody>
      </p:sp>
    </p:spTree>
    <p:extLst>
      <p:ext uri="{BB962C8B-B14F-4D97-AF65-F5344CB8AC3E}">
        <p14:creationId xmlns:p14="http://schemas.microsoft.com/office/powerpoint/2010/main" val="327176402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DF98859-7D69-4A70-B238-081AA6FEC08E}" type="slidenum">
              <a:rPr lang="en-US" smtClean="0"/>
              <a:pPr>
                <a:defRPr/>
              </a:pPr>
              <a:t>59</a:t>
            </a:fld>
            <a:endParaRPr lang="en-US"/>
          </a:p>
        </p:txBody>
      </p:sp>
      <p:sp>
        <p:nvSpPr>
          <p:cNvPr id="18435" name="Rectangle 2"/>
          <p:cNvSpPr txBox="1">
            <a:spLocks noChangeArrowheads="1"/>
          </p:cNvSpPr>
          <p:nvPr/>
        </p:nvSpPr>
        <p:spPr bwMode="auto">
          <a:xfrm>
            <a:off x="1230355" y="44624"/>
            <a:ext cx="7200900" cy="692423"/>
          </a:xfrm>
          <a:prstGeom prst="rect">
            <a:avLst/>
          </a:prstGeom>
          <a:noFill/>
          <a:ln w="9525">
            <a:noFill/>
            <a:miter lim="800000"/>
            <a:headEnd/>
            <a:tailEnd/>
          </a:ln>
        </p:spPr>
        <p:txBody>
          <a:bodyPr/>
          <a:lstStyle/>
          <a:p>
            <a:pPr algn="ctr"/>
            <a:r>
              <a:rPr lang="tr-TR" sz="2800" b="1" dirty="0">
                <a:solidFill>
                  <a:srgbClr val="FF0000"/>
                </a:solidFill>
              </a:rPr>
              <a:t>HAVZA YÖNETİM HEYETLERİNİN TEŞEKKÜLÜ, GÖREVLERİ, ÇALIŞMA USUL VE ESASLARI HAKKINDA TEBLİĞ</a:t>
            </a:r>
          </a:p>
        </p:txBody>
      </p:sp>
      <p:sp>
        <p:nvSpPr>
          <p:cNvPr id="29700" name="_s11273"/>
          <p:cNvSpPr>
            <a:spLocks noChangeArrowheads="1"/>
          </p:cNvSpPr>
          <p:nvPr/>
        </p:nvSpPr>
        <p:spPr bwMode="auto">
          <a:xfrm>
            <a:off x="2051050" y="1628799"/>
            <a:ext cx="4968875" cy="1079475"/>
          </a:xfrm>
          <a:prstGeom prst="roundRect">
            <a:avLst>
              <a:gd name="adj" fmla="val 16667"/>
            </a:avLst>
          </a:prstGeom>
          <a:solidFill>
            <a:schemeClr val="bg1"/>
          </a:solidFill>
          <a:ln w="9525">
            <a:solidFill>
              <a:schemeClr val="tx1"/>
            </a:solidFill>
            <a:round/>
            <a:headEnd/>
            <a:tailEnd/>
          </a:ln>
        </p:spPr>
        <p:txBody>
          <a:bodyPr wrap="none" lIns="0" tIns="0" rIns="0" bIns="0" anchor="ctr"/>
          <a:lstStyle/>
          <a:p>
            <a:pPr algn="ctr"/>
            <a:endParaRPr lang="tr-TR" sz="2400" b="1" dirty="0" smtClean="0">
              <a:solidFill>
                <a:srgbClr val="0000FF"/>
              </a:solidFill>
            </a:endParaRPr>
          </a:p>
          <a:p>
            <a:pPr algn="ctr"/>
            <a:r>
              <a:rPr lang="tr-TR" sz="2400" b="1" dirty="0" smtClean="0">
                <a:solidFill>
                  <a:srgbClr val="0000FF"/>
                </a:solidFill>
              </a:rPr>
              <a:t>18 Haziran 2013 Tarihli </a:t>
            </a:r>
          </a:p>
          <a:p>
            <a:pPr algn="ctr"/>
            <a:r>
              <a:rPr lang="tr-TR" sz="2400" b="1" dirty="0" smtClean="0">
                <a:solidFill>
                  <a:srgbClr val="0000FF"/>
                </a:solidFill>
              </a:rPr>
              <a:t>ve </a:t>
            </a:r>
            <a:r>
              <a:rPr lang="tr-TR" sz="2400" dirty="0" smtClean="0">
                <a:solidFill>
                  <a:srgbClr val="0000FF"/>
                </a:solidFill>
              </a:rPr>
              <a:t>28681 </a:t>
            </a:r>
            <a:r>
              <a:rPr lang="tr-TR" sz="2400" b="1" dirty="0" smtClean="0">
                <a:solidFill>
                  <a:srgbClr val="0000FF"/>
                </a:solidFill>
              </a:rPr>
              <a:t>Sayılı Resmi Gazete</a:t>
            </a:r>
            <a:endParaRPr lang="tr-TR" sz="2400" dirty="0" smtClean="0">
              <a:solidFill>
                <a:srgbClr val="0000FF"/>
              </a:solidFill>
            </a:endParaRPr>
          </a:p>
          <a:p>
            <a:pPr algn="ctr"/>
            <a:endParaRPr lang="tr-TR" sz="1600" b="1" dirty="0">
              <a:solidFill>
                <a:srgbClr val="FF0000"/>
              </a:solidFill>
              <a:latin typeface="Times New Roman" pitchFamily="18" charset="0"/>
            </a:endParaRPr>
          </a:p>
        </p:txBody>
      </p:sp>
      <p:sp>
        <p:nvSpPr>
          <p:cNvPr id="8" name="Content Placeholder 2"/>
          <p:cNvSpPr txBox="1">
            <a:spLocks/>
          </p:cNvSpPr>
          <p:nvPr/>
        </p:nvSpPr>
        <p:spPr>
          <a:xfrm>
            <a:off x="642551" y="2996952"/>
            <a:ext cx="7601337" cy="3240360"/>
          </a:xfrm>
          <a:prstGeom prst="rect">
            <a:avLst/>
          </a:prstGeom>
        </p:spPr>
        <p:txBody>
          <a:bodyPr>
            <a:noAutofit/>
          </a:bodyPr>
          <a:lstStyle/>
          <a:p>
            <a:pPr algn="ctr" eaLnBrk="0" hangingPunct="0">
              <a:spcBef>
                <a:spcPct val="20000"/>
              </a:spcBef>
              <a:defRPr/>
            </a:pPr>
            <a:r>
              <a:rPr lang="tr-TR" sz="2400" b="1" dirty="0">
                <a:solidFill>
                  <a:srgbClr val="FF0000"/>
                </a:solidFill>
              </a:rPr>
              <a:t>HAVZA YÖNETİM HEYETLERİNİN TEŞEKKÜLÜ, GÖREVLERİ, ÇALIŞMA USUL VE ESASLARI HAKKINDA TEBLİĞ</a:t>
            </a:r>
          </a:p>
          <a:p>
            <a:pPr algn="ctr" eaLnBrk="0" hangingPunct="0">
              <a:spcBef>
                <a:spcPct val="20000"/>
              </a:spcBef>
              <a:buFont typeface="Arial" charset="0"/>
              <a:buNone/>
              <a:defRPr/>
            </a:pPr>
            <a:endParaRPr lang="tr-TR" sz="2400" dirty="0" smtClean="0"/>
          </a:p>
          <a:p>
            <a:pPr algn="ctr" eaLnBrk="0" hangingPunct="0">
              <a:spcBef>
                <a:spcPct val="20000"/>
              </a:spcBef>
              <a:buFont typeface="Arial" charset="0"/>
              <a:buNone/>
              <a:defRPr/>
            </a:pPr>
            <a:r>
              <a:rPr lang="tr-TR" sz="2400" dirty="0" smtClean="0"/>
              <a:t>17/10/2012 tarihli ve 28444 sayılı Resmi Gazetede yayımlanan </a:t>
            </a:r>
            <a:r>
              <a:rPr lang="tr-TR" sz="2400" b="1" dirty="0" smtClean="0">
                <a:solidFill>
                  <a:srgbClr val="FF0000"/>
                </a:solidFill>
              </a:rPr>
              <a:t>Su Havzalarının Korunması ve Yönetim Planlarının Hazırlanması Hakkında Yönetmeliğ</a:t>
            </a:r>
            <a:r>
              <a:rPr lang="tr-TR" sz="2400" dirty="0" smtClean="0"/>
              <a:t>in 6 </a:t>
            </a:r>
            <a:r>
              <a:rPr lang="tr-TR" sz="2400" dirty="0" err="1" smtClean="0"/>
              <a:t>ncı</a:t>
            </a:r>
            <a:r>
              <a:rPr lang="tr-TR" sz="2400" dirty="0" smtClean="0"/>
              <a:t> maddesine dayanılarak </a:t>
            </a:r>
          </a:p>
          <a:p>
            <a:pPr algn="ctr" eaLnBrk="0" hangingPunct="0">
              <a:spcBef>
                <a:spcPct val="20000"/>
              </a:spcBef>
              <a:buFont typeface="Arial" charset="0"/>
              <a:buNone/>
              <a:defRPr/>
            </a:pPr>
            <a:r>
              <a:rPr lang="tr-TR" sz="2400" dirty="0" smtClean="0"/>
              <a:t>hazırlanmıştır</a:t>
            </a:r>
            <a:endParaRPr lang="en-US" sz="2400" dirty="0"/>
          </a:p>
        </p:txBody>
      </p:sp>
      <p:pic>
        <p:nvPicPr>
          <p:cNvPr id="6" name="5 Resim" descr="logoyeniseffaf.png"/>
          <p:cNvPicPr>
            <a:picLocks noChangeAspect="1"/>
          </p:cNvPicPr>
          <p:nvPr/>
        </p:nvPicPr>
        <p:blipFill>
          <a:blip r:embed="rId2" cstate="print"/>
          <a:stretch>
            <a:fillRect/>
          </a:stretch>
        </p:blipFill>
        <p:spPr>
          <a:xfrm>
            <a:off x="8172400" y="43147"/>
            <a:ext cx="864096" cy="865573"/>
          </a:xfrm>
          <a:prstGeom prst="rect">
            <a:avLst/>
          </a:prstGeom>
        </p:spPr>
      </p:pic>
    </p:spTree>
    <p:extLst>
      <p:ext uri="{BB962C8B-B14F-4D97-AF65-F5344CB8AC3E}">
        <p14:creationId xmlns:p14="http://schemas.microsoft.com/office/powerpoint/2010/main" val="57528641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7 Dikdörtgen"/>
          <p:cNvSpPr>
            <a:spLocks noChangeArrowheads="1"/>
          </p:cNvSpPr>
          <p:nvPr/>
        </p:nvSpPr>
        <p:spPr bwMode="auto">
          <a:xfrm>
            <a:off x="683568" y="1412776"/>
            <a:ext cx="6696744" cy="2123658"/>
          </a:xfrm>
          <a:prstGeom prst="rect">
            <a:avLst/>
          </a:prstGeom>
          <a:noFill/>
          <a:ln w="9525">
            <a:noFill/>
            <a:miter lim="800000"/>
            <a:headEnd/>
            <a:tailEnd/>
          </a:ln>
        </p:spPr>
        <p:txBody>
          <a:bodyPr wrap="square">
            <a:spAutoFit/>
          </a:bodyPr>
          <a:lstStyle/>
          <a:p>
            <a:pPr algn="ctr"/>
            <a:r>
              <a:rPr lang="tr-TR" sz="4400" b="1" dirty="0" smtClean="0">
                <a:solidFill>
                  <a:srgbClr val="FF0000"/>
                </a:solidFill>
                <a:latin typeface="Arial" pitchFamily="34" charset="0"/>
                <a:cs typeface="Arial" pitchFamily="34" charset="0"/>
              </a:rPr>
              <a:t>TÜRKİYE’DE HAVZA ÖLÇEKLİ SU TAHSİS ÇALIŞMALARI </a:t>
            </a:r>
            <a:endParaRPr lang="tr-TR" sz="4400" b="1" dirty="0">
              <a:solidFill>
                <a:srgbClr val="FF0000"/>
              </a:solidFill>
              <a:latin typeface="Arial" pitchFamily="34" charset="0"/>
              <a:cs typeface="Arial" pitchFamily="34" charset="0"/>
            </a:endParaRPr>
          </a:p>
        </p:txBody>
      </p:sp>
      <p:sp>
        <p:nvSpPr>
          <p:cNvPr id="24582" name="AutoShape 2" descr="data:image/jpeg;base64,/9j/4AAQSkZJRgABAQAAAQABAAD/2wCEAAkGBhQPEBAQEA8PEA8ODxAQDxAPDw8PDw8QFBAVFBQQFRQXHCYeFxkjGRUUHy8gIycpLCwsFR4xNTAqNSYrLCoBCQoKDgwOGA8PGC8cHBwvKSwpLykpLCwsKSksKSkpLCkpKSkpKSksLCwsKSkpKSksKSkpKSksLCkpKSwsKSwpKf/AABEIAMIBAwMBIgACEQEDEQH/xAAcAAABBQEBAQAAAAAAAAAAAAAAAQMEBQYCBwj/xABBEAACAgEBBQUECAQFAgcAAAABAgADEQQFEiExUQZBYXGREzKBsQcUIkJSocHRI2JygiQzorLhksIVNENjc7Px/8QAGQEBAAMBAQAAAAAAAAAAAAAAAAECAwQF/8QAJhEBAQEAAgMAAQMEAwAAAAAAAAECAxESITEEEyJBFFGB8DJxsf/aAAwDAQACEQMRAD8A9whCEAhCEAhCEAhCEAhCcs4HMgeZxA6hAQgEIQgEIQgEIQgEIQgEIQgEJTaXtdprdT9US0NdgkYBKMVGWVW5Egfr0MuZEsvxEsvwQhCSkQhCAQhCAQhCAQhCAQhCAQhCAQhCAQhCBV7a2n7LCL77jOfwr185UI2eJOSeZPExjb9/+KfPcEA8t0H9TI6aqc+7bXp8GZnP/a3o2iaiO9O9fDw6GaGqwMAwOQwBB6gzCXazxmk7Kanf0/8ARY6jy4N+svx3+GP5OJ/yi5hCE1cQkDaW1lpwMbztyXOOHU+EnzzzbO0s6u7J919weAUY/c/GV1eo24cTWvbUV7bbmQpHQZH55ltp9QLFDLyP5HpMIm0hjnL3slrN82r3DcYeZyD8hKY1e+q35+LMz3n00cIQmriE8j7cfSM9pt02mD11VlluYgixt1t1gR91c8Md+ePPE9cnlf0uamuspp6a0W3Ust2pZEUPaFJWpWI4tk7x/tEw5+/H70w5+/H70wuzb7aDRr1VgqXgK55GxVDms+anHxM+htn61b6q7qzlLUV1PgwyJndF2GqbZlWhvBHBbHZCA63k7xZTx5EkeQl9snZSaSmuioEV1Lhd4ljzJJJPeSSfjI4eO4/3+UcPHcf5/wDUyEJT7Y2+KT7NAGtIyc+6gPLPU+E3t6dWc3V6i4hM3RtSw8TYfLC49MS40Gu9pwPBh6EdRKzcrXfBrE7qZCEJdgIQhAIQhAIQhAIQhAIQhAIQhAx3bXSFHW8D7LgIx6OOWfMfKZltdj0mw7a9o0oqNO4t1tq8K29xV7nfHHnyA48O6eUG+4cCobxBImWs+3Tx88k6q9v2iAOc9H7H6NqtJXvgh7SbWB5je5D/AKQJ41XXazBiQm6QRjicg5HPhPTuynbU3MtGp3Ra3BLAAq2H8LDuby4Hw75zOlOXmmvUbGEITRiJ5j9IegbT3/WB/lagjJ/DaFwVPmBn1no2v1q0VPbYcJWpY9fIeJPD4zyLbWtbX2F7jkcdxM/ZrXoP1PfKbsWzrxvaEm1/ET03sJs816f2re9qN1gM5xWB9n4nJPxE8uOyaqgXYcF7s9/ScbC7eazSl206C3ShvtVMpZQeqkcV+HhmY/qZzfaOb8qesveTPNe2P0h2jUpptnfbsV8MVQWe1fiPZgd6jjnHMjw4122/pe+s6b2Wnqsp1FmUsyQ26ORFZHEk8uQI85pPo67D/U0+s6hc6u5eR/8AQQ/cH8x7+nLrld3kvjj/ADXLd3kvji+v5qJoPpcr9lYNTS9OqqU/wsNuWOOG6CeKHPMNy6mUvYfYdm1NY20dVk1V27y54C25cFVA/AmB6AdZvu0nYvTbQGbq920DC3V4W0eGeTDwOZbbP0CaepKalCV1KFRR3AfM9+Zb9PVs8r3It+nq2eV7kSIQhN24Jnlg2kbbHsJ42OW9TwHpw+E9TM8a2lSdJqLaGHusSh/FWeKN6fIzPcdP49ktanS6vxlvsnUZuTxyD5bp/aYvR63xmx7J6YuTcfcUFU/mY8yPAfrM8z26+TcmL21EIQnQ8sQhCAQhCAQhCAQhG77gilmOAOZgOQlJZtp29wBV7iRlj+giLtmxfeCuPLdPwPKU846P6ffXa8jOs1S1VvY/u1ozt5AZxOdJrVtXeU+BB5qehEz30g63c0m4DxusVP7V+2f9o9Zdz319YHV6xr7Hts4vYxY+HRR4AYHwjeYxvzg3ccSjBJLRmxs8uBB4ecYa/PCcPeMfpA9c7Hbf+uaYFj/FqPs7epIHB/iPzBl7vTyLsFtn2OtFZP2NUpQ9N8ZZD6gj+6eonUS8b5vcZL6T9r7qU6cH/MJts/pXgo/6sn+2YXTX98mfSFrjZrbSThK0rrVm4LwXJwf6maUCWjcLe2qG793fy7ce4ATn3ud32prkzLfbnbOua51orPPme4DvJ+H5ectNGy1IK091Rz72Pex8Yx2V2ANQtmpsZl33KoFxkqOfE+PD4TT1bDpXjubx6uxb8uX5SvFx2zyv8s+HPf779rV9n9n6XV16bW2aek6mrINxUB/aJld5j948jxzjIMvbttUpztTPRTvn/TmYNVCjdAAUclAAHpFnTJ03kkay/tdWPcR388IP3/KTtm7brv4Kd1+9G974dZhcw8RwI5EcCDJS9JzFzMhs3tQyYW7Lr+Me+PP8Xzl/dtmpKLNQXBqqRrHYdwVSSPA8OUHTN/SF23+pKKKCPrVq5zwIpr5b+O9jxwD0z5+PXLY7m02ubWOWdmLFz455w2ntltVqLb7D9u5yxH4R91B4AYHwnVb8R16eMhrmdH6rb+XtMDqFGZ7F2B7TfW6PZuFW/ThVYKAqunJbAo5csEDv8555s3spdaAWK1A9zZLeg5es0PZzYF2i1dVwdHqOa7gCUIrYYzg8Dg7p590r5SNNcetTvp6ZCIDniIsu5RCEIBCEIBCEQwFmf7R6nLpX3Ab58SSQPkfWXxMzHaMYvU9zVjHmCc/MSm/jf8efvjmpuEWx5ES2c3X8JzvTO6HX+xvXj9mwhHHmcA/Akepld9JGoy2nTotr+pUfoZD1OoJZccy6geeQJx9IFub6/Cn52NNsfHnfl9d9stZbiRlZ3OK0dzy+yrN8po9hWVON01p7VO8qCWH4hmXOZfpxzLG1bB1Ln3Ag6uyr+QyZ1rNjLpkL33jJHBEUkn4nkPHHrJvabtM1DLVSN6xuBxxIJ5Afl6yt0nZi29hZrHKrnPsgcufAn7v5nymOt23xxO6x1ru+OJ3Vbo9dYhXUpp2emhwd4hhhgcht5eWPiB3zVt29qsqazfffA/ynJznr0I8pY1lUUIgCoowqgYAHTEo9d2WotcPumv7WXVOC2Dpj7vmJH6e8z9t7TOPkxP23tXbK2c+0LDfqMjTg8ByNpH3R0Uf8DvMt7+xmlbkjp/RYfk2ZZowACqAqqAFAGAAOQAi70vnhzJ1fa+eHMnVnbrRadaa0qTO7Wu6M8z3knxJyY9vx7R6Te4t6S4p0qge6PQS13J6jvx+NbP7KHei5lxqtlqwyo3T4cviJTtWVJB5iWzqVnycVx9KIoiYiyzIs41OmFtb1Pk12ruuoYrvDII5eIHpO4uYHn+2exFtOXoJuq5lcfxkHkPfHlx8JO7D6DI9u4yd4rWD93HBm885HwM2YMqq7v4j/ANbfOU38dHB717aTSGWKmUuju4CWNd0wej9XWyNTxNZPDGV/US1Bmc2Y+bV8m+Uv1ab49x5v5GZN+jsJyDOsy7nEIQgJEJiEzgmSkpaVu2dB7ZMDg6nKE9e9T4H9pOYyu23tMaal7TxKjCA/ec8FHr+QMrfi2bZe4yr3FSVYFWU4IPAgyLqNaMc5m7ltd2s9q++53mOfePiOU5fRWPwa1yPgPlMOnb+t6XOyNdW2qUPYBufaUHOGs+6ueQ68egnHbS3NyH/2yP8AUf3lUuzggwBC4teFTO9ZWp3MnjYneufxD8x5TTP9nJzd69qx9Q1bB0OGU5B/SacbcU0Nd3ooLrz3WKgjPhxB8pktYCuQ6sp/mBEgjafsLlYjfptqqW5M+8oLLkeIxLe3PnvqxZ9nE9ve+qs47pPswe9z974Z9T4TViwmJoNnVBFakL7NxvKV5EGTF08rx48J0cePCdI4UzoUyUKp2EmjRGSmOLVxHnHwJxYcFfOV18acU73IstPLCsytpaS67JzvVSiZUbTr4g/AyxNkoe1W1fq9PtAAx3lUAnAJJ/8A2Tn6y5ZPClxOLbFQZZlUfzECYu7tRdZ98ID3IMfnzkdbyTkkk9ScmdLy2uv27WvLef8ApGB6nEyW2fpLet2rq04BX71jZ7uYAj6tmVm2Oz41A3l+zYBwPcR0MBnQdp9Vq7EV7iqtai7tYCLgscjryUy22BtcWNaueKW2Y8ULnd/b0lJ2c2Y628QB7BzvHORvbuAB6kzQf+EDAFf2N3iu7wweviZNx5RbHJ4XtrNFqOAlpVfMXpnvThhX8TkH8pOS65uDEKO8LnJ+My/R127P6nMje7HGMuebcB5dZdV2TM7B1vtFwffTAbx6NL+kzSTx9OTW/O9pyvHAZHQx1TJUOZhEzEhDkmNsYpMbZpCwZpjO3uryaahy+1a3+1f+6a53nn/bC7e1ZH4K61+bf90rr4tn6q6xHhGUjuZm0NXSq1TFSHU4ZCGU+IlnfylXq+IMFXwvW6tbAODrnHQ94+ByJh+2FIFmQAPsryGPH55l1sDX4FtR7j7RfI8GHrg/GQ9v7Pa9shgOGDkGaxhVzsXaa1EISBVZgjuCMRz8jNPieZrp2VQpbewAPSaLZXaxa6ty4MzoQqEcd5e7J7sSRqokyG1u2diWGqutFwAd5iWPEE8vhKDWbavu9+18dAd0eggehavbNNPv3IPAHePoJS6ntvSWVVDkFgDYQFCjPPHSYciTdmbIN/2jkVg8+9j0H7yL8Tm3v09T09+QOMmJbMPotoPpgE3S9S8Fx7yDoM8xLSvtPXjiWHgUfPynPY9PPJLGmN08/wC322RZYlCnIrO/Z/URhV+AJPxEt7tvNZwqVgD99hj0H7zO7W2BnNted/3rF/F1YeMvie/bHn33nqKSt5KrsjFdUfSqbOBKquk2q8AEnuEgJXFI+0F+P7SZOyrLRJzOMbxLHHUnJlpQsrdN/wAS0oHKbxRLRI5uzhDO8yUJeyNR7O9OjncP93L88Ta1TzxmxxHMHI8xxnoNDZAPUA+sz5Pq+UpI8sZQx1TM1zkSEIDDNGXadsYxY0gN2WTz/tI3+Lt/s/8ArWbi6yYTtEf8U56qh/04/SV18Wz9RVM7jSGd5mbRzbKrUd8s7DKzVDiYFVTd7O9G7mJQ+TcPniW1r5lDtHqOYOfiJb02b4B6jPrNMstGrVkLUrwJ6cZaPXImoo4HyMsqjbc/8z51qfnIZWTtqrm6o9awPzjZpgMabSG11Qd54noO8zZaXThVCqMKowBKnYmlxlu9jgeQ/wCflL6sSlbYnUAoBijRjoI6sclWhtaAIPXHcxDCWY1uz92w4H2W4gdD3icrp5da2rPrI3sppHNudVESmV1dm87N3EnHkOAlnrbdxHPeFOPPGBKnRLgCaZZ1c6QS0qlZo5ZVmaxVKUzvMaUzvMlAc8Ju9nv/AA6//jT/AGiYFzwm70HCusdEQf6RKbWwsUaPqZGrj6zJoezCciECO8i2yU4kexZArtSZiu0X+eD1QfkT+83OormS7T7PYgWKM7md4D8J5n4YldfEz6pVMczI1dkc3pm1K5kHUCS2aQ9Q0IUm0BwMtdk0H2aZ/CPlE0ex21DZIxUDxP4v5RNImzsDlNIz0q/YSNfRzl8dFGrNnZllWQ1rf5Z6FY8lWZa3dmlyMsxUHIXgO/rOrNKFHKB3oK8ADoJOSRtOMSSszdRwRwGNAzsGEu4hM5zAmQGNUOEDVwnV44STpqt5F/pEvljyMt2hUhPAso/X9JD0o5TW7R2R7VCp7+R6HuMzX1VqW3XGD3HuYdQZrlhU/SiWFZlfpzJ1bTVRJUzvMZVou/JHbccDqQPWb7S8hMbsbZ5usVsfw0IJPUjkB1m309eJntfKVXH1jSLH1EzXdQixYEZhGnWSSJwVkCFZVIl2mzLRkjbVQMdtDskrkshNbHngZUny/aVb9lrhyatviy/pPQGpjZokdRbusEvZa482rUeBZj8hJNHZFBxcmw9DwX0/ebE6ecmiR1EWqNdAAMAAAcvCIdJLlqI01EshUNpoy9EuHpkaymBT20yq2guB5kfOaG6mUG2VwF8WHyMipn0zVH1kasx9TKNzoM6BjYM6zCXeYmZzmGYCWHhLHZa5rXyPzMq7Gl1sOvNSnz+Zk5Z7+Ja6fM5t2UrjDKGHQiWVVMkLTNGTK2dkF5ozJ4e8Pz4/nOB2UsHKxCPFWE2S0xwUyfKq+LH19lbO+xR5KTLLSdlkU5fNh6HgvoJolpjq0yfKnSLRpgoAAAA5ADgJNrSdLXHVSVSFEdUTkCdgQksIuIkDgiIRHMRCJAaKzkrHSImIDBSclJIKzkrAjmucGuSis4KQIjVxtq5NKThq4EB6ow9MsmrjTVQKm3TzP7f2cWTKjJQhsdccx6TYvTI1ukzCY86qeSFaXe0+y+SXqwpPEqfdJ6jpKS7S2Ve/Wy+OMr6jhM7G0spwGdZkZbhOvbCEn8xC04qVn4IrMf5VJlppOzVj4L/w16c3P6CC2RXafTtc4ROZ5nuUdTNlotEEUKBwUARzQbJSpd1Fx1PMk9SZYJTLydMdXs3XVHlrjq1x1UllTK1xwVx0JOgkBtUjgSdBZ0FgIFnQWdARQIABFAiwxCBiEWEIc4hiLCEuSImJ3iJIHBETEcxExCTeIhWOYiEQGis5KR4iIVgRyk4ZJJKxCsCIa5yapL3IhSBAaiNtpfCWJrieygU77JRudaHzUGCbHrHKtB/YsuPZQ9lCe0BNKByAEdWiSxXOhXCEdao6tcdCToLA4CToLOws6CyRwFnW7OsRcQECxcTrEMQgmIsWEAhDEWQgQhCAhiQhAIQhJSSLCEBIkIQkhiQhICRDEhAIhiQgEDEhAWEIQFiiEIAJ0IQgdCLCEkLFESEIdCAhCECAhCQFhCEAhCED/9k="/>
          <p:cNvSpPr>
            <a:spLocks noChangeAspect="1" noChangeArrowheads="1"/>
          </p:cNvSpPr>
          <p:nvPr/>
        </p:nvSpPr>
        <p:spPr bwMode="auto">
          <a:xfrm>
            <a:off x="63500" y="-896938"/>
            <a:ext cx="2466975" cy="1847851"/>
          </a:xfrm>
          <a:prstGeom prst="rect">
            <a:avLst/>
          </a:prstGeom>
          <a:noFill/>
          <a:ln w="9525">
            <a:noFill/>
            <a:miter lim="800000"/>
            <a:headEnd/>
            <a:tailEnd/>
          </a:ln>
        </p:spPr>
        <p:txBody>
          <a:bodyPr/>
          <a:lstStyle/>
          <a:p>
            <a:endParaRPr lang="tr-TR">
              <a:latin typeface="Constantia" pitchFamily="18" charset="0"/>
            </a:endParaRPr>
          </a:p>
        </p:txBody>
      </p:sp>
      <p:pic>
        <p:nvPicPr>
          <p:cNvPr id="24583" name="Picture 4" descr="http://www.manadolu.k12.tr/resimler/AA6_2.jpg"/>
          <p:cNvPicPr>
            <a:picLocks noChangeAspect="1" noChangeArrowheads="1"/>
          </p:cNvPicPr>
          <p:nvPr/>
        </p:nvPicPr>
        <p:blipFill>
          <a:blip r:embed="rId2" cstate="print"/>
          <a:srcRect/>
          <a:stretch>
            <a:fillRect/>
          </a:stretch>
        </p:blipFill>
        <p:spPr bwMode="auto">
          <a:xfrm>
            <a:off x="3929063" y="4077072"/>
            <a:ext cx="4762500" cy="2495178"/>
          </a:xfrm>
          <a:prstGeom prst="rect">
            <a:avLst/>
          </a:prstGeom>
          <a:noFill/>
          <a:ln w="9525">
            <a:noFill/>
            <a:miter lim="800000"/>
            <a:headEnd/>
            <a:tailEnd/>
          </a:ln>
        </p:spPr>
      </p:pic>
      <p:pic>
        <p:nvPicPr>
          <p:cNvPr id="5" name="4 Resim" descr="logoyeniseffaf.png"/>
          <p:cNvPicPr>
            <a:picLocks noChangeAspect="1"/>
          </p:cNvPicPr>
          <p:nvPr/>
        </p:nvPicPr>
        <p:blipFill>
          <a:blip r:embed="rId3" cstate="print"/>
          <a:stretch>
            <a:fillRect/>
          </a:stretch>
        </p:blipFill>
        <p:spPr>
          <a:xfrm>
            <a:off x="8172400" y="43147"/>
            <a:ext cx="864096" cy="865573"/>
          </a:xfrm>
          <a:prstGeom prst="rect">
            <a:avLst/>
          </a:prstGeom>
        </p:spPr>
      </p:pic>
    </p:spTree>
    <p:extLst>
      <p:ext uri="{BB962C8B-B14F-4D97-AF65-F5344CB8AC3E}">
        <p14:creationId xmlns:p14="http://schemas.microsoft.com/office/powerpoint/2010/main" val="1576652463"/>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F302176B-0E47-46AC-8F43-DAB4B8A37D06}" type="slidenum">
              <a:rPr lang="tr-TR" smtClean="0"/>
              <a:pPr/>
              <a:t>60</a:t>
            </a:fld>
            <a:endParaRPr lang="tr-TR"/>
          </a:p>
        </p:txBody>
      </p:sp>
      <p:pic>
        <p:nvPicPr>
          <p:cNvPr id="3" name="2 Resim" descr="logoyeniseffaf.png"/>
          <p:cNvPicPr>
            <a:picLocks noChangeAspect="1"/>
          </p:cNvPicPr>
          <p:nvPr/>
        </p:nvPicPr>
        <p:blipFill>
          <a:blip r:embed="rId2" cstate="print"/>
          <a:stretch>
            <a:fillRect/>
          </a:stretch>
        </p:blipFill>
        <p:spPr>
          <a:xfrm>
            <a:off x="8172400" y="43147"/>
            <a:ext cx="864096" cy="865573"/>
          </a:xfrm>
          <a:prstGeom prst="rect">
            <a:avLst/>
          </a:prstGeom>
        </p:spPr>
      </p:pic>
      <p:sp>
        <p:nvSpPr>
          <p:cNvPr id="4" name="3 Metin kutusu"/>
          <p:cNvSpPr txBox="1"/>
          <p:nvPr/>
        </p:nvSpPr>
        <p:spPr>
          <a:xfrm>
            <a:off x="1619672" y="2924944"/>
            <a:ext cx="6048672" cy="707886"/>
          </a:xfrm>
          <a:prstGeom prst="rect">
            <a:avLst/>
          </a:prstGeom>
          <a:noFill/>
        </p:spPr>
        <p:txBody>
          <a:bodyPr wrap="square" rtlCol="0">
            <a:spAutoFit/>
          </a:bodyPr>
          <a:lstStyle/>
          <a:p>
            <a:pPr algn="ctr"/>
            <a:r>
              <a:rPr lang="tr-TR" sz="4000" b="1" dirty="0" smtClean="0">
                <a:solidFill>
                  <a:srgbClr val="0000FF"/>
                </a:solidFill>
                <a:latin typeface="Arial Black" pitchFamily="34" charset="0"/>
              </a:rPr>
              <a:t>TEŞEKKÜRLER</a:t>
            </a:r>
            <a:endParaRPr lang="tr-TR" sz="4000" b="1" dirty="0">
              <a:solidFill>
                <a:srgbClr val="0000FF"/>
              </a:solidFill>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7 Dikdörtgen"/>
          <p:cNvSpPr>
            <a:spLocks noChangeArrowheads="1"/>
          </p:cNvSpPr>
          <p:nvPr/>
        </p:nvSpPr>
        <p:spPr bwMode="auto">
          <a:xfrm>
            <a:off x="250825" y="1052736"/>
            <a:ext cx="864165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buClr>
                <a:srgbClr val="FF0000"/>
              </a:buClr>
            </a:pPr>
            <a:r>
              <a:rPr lang="tr-TR" sz="3200" b="1" dirty="0" smtClean="0">
                <a:solidFill>
                  <a:srgbClr val="0000FF"/>
                </a:solidFill>
              </a:rPr>
              <a:t>04.07.2011 tarih ve 645 sayılı Kanun Hükmünde Kararname (KHK) uyarınca Bakanlık Merkez Teşkilatı bünyesinde Su Yönetimi Genel Müdürlüğü kurulmuştur. </a:t>
            </a:r>
          </a:p>
          <a:p>
            <a:pPr algn="just">
              <a:buClr>
                <a:srgbClr val="FF0000"/>
              </a:buClr>
            </a:pPr>
            <a:endParaRPr lang="tr-TR" sz="3200" b="1" dirty="0" smtClean="0">
              <a:solidFill>
                <a:srgbClr val="0000FF"/>
              </a:solidFill>
            </a:endParaRPr>
          </a:p>
          <a:p>
            <a:pPr algn="just">
              <a:buClr>
                <a:srgbClr val="FF0000"/>
              </a:buClr>
            </a:pPr>
            <a:r>
              <a:rPr lang="tr-TR" sz="3200" b="1" dirty="0" smtClean="0">
                <a:solidFill>
                  <a:srgbClr val="0000FF"/>
                </a:solidFill>
                <a:latin typeface="Calibri" pitchFamily="34" charset="0"/>
                <a:cs typeface="Calibri" pitchFamily="34" charset="0"/>
              </a:rPr>
              <a:t>Su Yönetimi Genel Müdürlüğü’nün görev ve sorumluluklarının önemli bir kısmı kamuoyu ve bürokrasi için oldukça yenidir.</a:t>
            </a:r>
          </a:p>
          <a:p>
            <a:pPr algn="just">
              <a:buClr>
                <a:srgbClr val="FF0000"/>
              </a:buClr>
            </a:pPr>
            <a:endParaRPr lang="tr-TR" sz="3200" b="1" dirty="0" smtClean="0">
              <a:solidFill>
                <a:srgbClr val="FF0000"/>
              </a:solidFill>
              <a:latin typeface="Calibri" pitchFamily="34" charset="0"/>
              <a:cs typeface="Arial" pitchFamily="34" charset="0"/>
            </a:endParaRPr>
          </a:p>
          <a:p>
            <a:pPr algn="just">
              <a:buClr>
                <a:srgbClr val="FF0000"/>
              </a:buClr>
            </a:pPr>
            <a:r>
              <a:rPr lang="tr-TR" sz="3200" b="1" dirty="0" smtClean="0">
                <a:solidFill>
                  <a:srgbClr val="0000FF"/>
                </a:solidFill>
                <a:latin typeface="Calibri" pitchFamily="34" charset="0"/>
                <a:cs typeface="Arial" pitchFamily="34" charset="0"/>
              </a:rPr>
              <a:t>Bunlardan birisi de </a:t>
            </a:r>
            <a:r>
              <a:rPr lang="tr-TR" sz="3200" b="1" dirty="0" smtClean="0">
                <a:solidFill>
                  <a:srgbClr val="FF0000"/>
                </a:solidFill>
                <a:latin typeface="Calibri" pitchFamily="34" charset="0"/>
                <a:cs typeface="Arial" pitchFamily="34" charset="0"/>
              </a:rPr>
              <a:t>havza ölçekli </a:t>
            </a:r>
            <a:r>
              <a:rPr lang="tr-TR" sz="3200" b="1" dirty="0" err="1" smtClean="0">
                <a:solidFill>
                  <a:srgbClr val="FF0000"/>
                </a:solidFill>
                <a:latin typeface="Calibri" pitchFamily="34" charset="0"/>
                <a:cs typeface="Arial" pitchFamily="34" charset="0"/>
              </a:rPr>
              <a:t>sektörel</a:t>
            </a:r>
            <a:r>
              <a:rPr lang="tr-TR" sz="3200" b="1" dirty="0" smtClean="0">
                <a:solidFill>
                  <a:srgbClr val="FF0000"/>
                </a:solidFill>
                <a:latin typeface="Calibri" pitchFamily="34" charset="0"/>
                <a:cs typeface="Arial" pitchFamily="34" charset="0"/>
              </a:rPr>
              <a:t> su tahsisi</a:t>
            </a:r>
            <a:r>
              <a:rPr lang="tr-TR" sz="3200" b="1" dirty="0" smtClean="0">
                <a:solidFill>
                  <a:srgbClr val="0000FF"/>
                </a:solidFill>
                <a:latin typeface="Calibri" pitchFamily="34" charset="0"/>
                <a:cs typeface="Arial" pitchFamily="34" charset="0"/>
              </a:rPr>
              <a:t>dir.</a:t>
            </a:r>
            <a:endParaRPr lang="tr-TR" sz="3200" b="1" dirty="0" smtClean="0">
              <a:solidFill>
                <a:srgbClr val="0000FF"/>
              </a:solidFill>
              <a:latin typeface="Arial" pitchFamily="34" charset="0"/>
              <a:cs typeface="Arial" pitchFamily="34" charset="0"/>
            </a:endParaRPr>
          </a:p>
        </p:txBody>
      </p:sp>
      <p:sp>
        <p:nvSpPr>
          <p:cNvPr id="6" name="7 Slayt Numarası Yer Tutucusu"/>
          <p:cNvSpPr>
            <a:spLocks noGrp="1"/>
          </p:cNvSpPr>
          <p:nvPr>
            <p:ph type="sldNum" sz="quarter" idx="12"/>
          </p:nvPr>
        </p:nvSpPr>
        <p:spPr>
          <a:xfrm>
            <a:off x="6804025" y="6308725"/>
            <a:ext cx="2133600" cy="365125"/>
          </a:xfrm>
        </p:spPr>
        <p:txBody>
          <a:bodyPr wrap="square" numCol="1" anchorCtr="0" compatLnSpc="1">
            <a:prstTxWarp prst="textNoShape">
              <a:avLst/>
            </a:prstTxWarp>
          </a:bodyPr>
          <a:lstStyle/>
          <a:p>
            <a:pPr fontAlgn="base">
              <a:spcBef>
                <a:spcPct val="0"/>
              </a:spcBef>
              <a:spcAft>
                <a:spcPct val="0"/>
              </a:spcAft>
              <a:defRPr/>
            </a:pPr>
            <a:fld id="{721563FF-C670-4461-AD29-65DD31A2CD8A}" type="slidenum">
              <a:rPr lang="tr-TR" smtClean="0">
                <a:solidFill>
                  <a:srgbClr val="898989"/>
                </a:solidFill>
                <a:cs typeface="Arial" charset="0"/>
              </a:rPr>
              <a:pPr fontAlgn="base">
                <a:spcBef>
                  <a:spcPct val="0"/>
                </a:spcBef>
                <a:spcAft>
                  <a:spcPct val="0"/>
                </a:spcAft>
                <a:defRPr/>
              </a:pPr>
              <a:t>7</a:t>
            </a:fld>
            <a:r>
              <a:rPr lang="tr-TR" dirty="0" smtClean="0">
                <a:solidFill>
                  <a:srgbClr val="898989"/>
                </a:solidFill>
                <a:cs typeface="Arial" charset="0"/>
              </a:rPr>
              <a:t>/65</a:t>
            </a:r>
          </a:p>
        </p:txBody>
      </p:sp>
      <p:sp>
        <p:nvSpPr>
          <p:cNvPr id="7" name="9 Dikdörtgen"/>
          <p:cNvSpPr/>
          <p:nvPr/>
        </p:nvSpPr>
        <p:spPr>
          <a:xfrm>
            <a:off x="785786" y="260648"/>
            <a:ext cx="7202640" cy="553998"/>
          </a:xfrm>
          <a:prstGeom prst="rect">
            <a:avLst/>
          </a:prstGeom>
        </p:spPr>
        <p:txBody>
          <a:bodyPr wrap="square">
            <a:spAutoFit/>
            <a:scene3d>
              <a:camera prst="orthographicFront"/>
              <a:lightRig rig="soft" dir="tl">
                <a:rot lat="0" lon="0" rev="0"/>
              </a:lightRig>
            </a:scene3d>
            <a:sp3d extrusionH="57150" contourW="25400" prstMaterial="matte">
              <a:bevelT w="25400" h="55880" prst="coolSlant"/>
              <a:contourClr>
                <a:schemeClr val="accent2">
                  <a:tint val="20000"/>
                </a:schemeClr>
              </a:contourClr>
            </a:sp3d>
          </a:bodyPr>
          <a:lstStyle/>
          <a:p>
            <a:pPr algn="ctr" fontAlgn="auto">
              <a:spcBef>
                <a:spcPts val="0"/>
              </a:spcBef>
              <a:spcAft>
                <a:spcPts val="0"/>
              </a:spcAft>
              <a:defRPr/>
            </a:pPr>
            <a:r>
              <a:rPr lang="tr-TR" sz="3000" b="1" kern="0" spc="50" dirty="0" smtClean="0">
                <a:ln w="11430"/>
                <a:solidFill>
                  <a:srgbClr val="FF0000"/>
                </a:solidFill>
                <a:effectLst>
                  <a:outerShdw blurRad="76200" dist="50800" dir="5400000" algn="tl" rotWithShape="0">
                    <a:srgbClr val="000000">
                      <a:alpha val="65000"/>
                    </a:srgbClr>
                  </a:outerShdw>
                </a:effectLst>
                <a:latin typeface="Arial"/>
                <a:cs typeface="+mn-cs"/>
              </a:rPr>
              <a:t> </a:t>
            </a:r>
            <a:r>
              <a:rPr lang="tr-TR" sz="2800" b="1" spc="50" dirty="0" smtClean="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SU YÖNETİMİ GENEL MÜDÜRLÜĞÜ</a:t>
            </a:r>
            <a:endParaRPr lang="tr-TR" sz="3000" b="1" kern="0" spc="50" dirty="0">
              <a:ln w="11430"/>
              <a:solidFill>
                <a:srgbClr val="FF0000"/>
              </a:solidFill>
              <a:effectLst>
                <a:outerShdw blurRad="76200" dist="50800" dir="5400000" algn="tl" rotWithShape="0">
                  <a:srgbClr val="000000">
                    <a:alpha val="65000"/>
                  </a:srgbClr>
                </a:outerShdw>
              </a:effectLst>
              <a:latin typeface="Arial"/>
              <a:cs typeface="+mn-cs"/>
            </a:endParaRPr>
          </a:p>
        </p:txBody>
      </p:sp>
      <p:pic>
        <p:nvPicPr>
          <p:cNvPr id="9" name="8 Resim" descr="logoyeniseffaf.png"/>
          <p:cNvPicPr>
            <a:picLocks noChangeAspect="1"/>
          </p:cNvPicPr>
          <p:nvPr/>
        </p:nvPicPr>
        <p:blipFill>
          <a:blip r:embed="rId2" cstate="print"/>
          <a:stretch>
            <a:fillRect/>
          </a:stretch>
        </p:blipFill>
        <p:spPr>
          <a:xfrm>
            <a:off x="8279904" y="0"/>
            <a:ext cx="864096" cy="865573"/>
          </a:xfrm>
          <a:prstGeom prst="rect">
            <a:avLst/>
          </a:prstGeom>
        </p:spPr>
      </p:pic>
    </p:spTree>
    <p:extLst>
      <p:ext uri="{BB962C8B-B14F-4D97-AF65-F5344CB8AC3E}">
        <p14:creationId xmlns:p14="http://schemas.microsoft.com/office/powerpoint/2010/main" val="2753493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Slayt Numarası Yer Tutucusu"/>
          <p:cNvSpPr>
            <a:spLocks noGrp="1"/>
          </p:cNvSpPr>
          <p:nvPr>
            <p:ph type="sldNum" sz="quarter" idx="12"/>
          </p:nvPr>
        </p:nvSpPr>
        <p:spPr>
          <a:xfrm>
            <a:off x="6804025" y="6308725"/>
            <a:ext cx="2133600" cy="365125"/>
          </a:xfrm>
        </p:spPr>
        <p:txBody>
          <a:bodyPr wrap="square" numCol="1" anchorCtr="0" compatLnSpc="1">
            <a:prstTxWarp prst="textNoShape">
              <a:avLst/>
            </a:prstTxWarp>
          </a:bodyPr>
          <a:lstStyle/>
          <a:p>
            <a:pPr fontAlgn="base">
              <a:spcBef>
                <a:spcPct val="0"/>
              </a:spcBef>
              <a:spcAft>
                <a:spcPct val="0"/>
              </a:spcAft>
              <a:defRPr/>
            </a:pPr>
            <a:fld id="{721563FF-C670-4461-AD29-65DD31A2CD8A}" type="slidenum">
              <a:rPr lang="tr-TR" smtClean="0">
                <a:solidFill>
                  <a:srgbClr val="898989"/>
                </a:solidFill>
                <a:cs typeface="Arial" charset="0"/>
              </a:rPr>
              <a:pPr fontAlgn="base">
                <a:spcBef>
                  <a:spcPct val="0"/>
                </a:spcBef>
                <a:spcAft>
                  <a:spcPct val="0"/>
                </a:spcAft>
                <a:defRPr/>
              </a:pPr>
              <a:t>8</a:t>
            </a:fld>
            <a:r>
              <a:rPr lang="tr-TR" dirty="0" smtClean="0">
                <a:solidFill>
                  <a:srgbClr val="898989"/>
                </a:solidFill>
                <a:cs typeface="Arial" charset="0"/>
              </a:rPr>
              <a:t>/65</a:t>
            </a:r>
          </a:p>
        </p:txBody>
      </p:sp>
      <p:sp>
        <p:nvSpPr>
          <p:cNvPr id="7" name="9 Dikdörtgen"/>
          <p:cNvSpPr/>
          <p:nvPr/>
        </p:nvSpPr>
        <p:spPr>
          <a:xfrm>
            <a:off x="683568" y="1"/>
            <a:ext cx="7992888" cy="1538883"/>
          </a:xfrm>
          <a:prstGeom prst="rect">
            <a:avLst/>
          </a:prstGeom>
        </p:spPr>
        <p:txBody>
          <a:bodyPr wrap="square">
            <a:spAutoFit/>
            <a:scene3d>
              <a:camera prst="orthographicFront"/>
              <a:lightRig rig="soft" dir="tl">
                <a:rot lat="0" lon="0" rev="0"/>
              </a:lightRig>
            </a:scene3d>
            <a:sp3d extrusionH="57150" contourW="25400" prstMaterial="matte">
              <a:bevelT w="25400" h="55880" prst="coolSlant"/>
              <a:contourClr>
                <a:schemeClr val="accent2">
                  <a:tint val="20000"/>
                </a:schemeClr>
              </a:contourClr>
            </a:sp3d>
          </a:bodyPr>
          <a:lstStyle/>
          <a:p>
            <a:pPr algn="ctr" fontAlgn="auto">
              <a:spcBef>
                <a:spcPts val="0"/>
              </a:spcBef>
              <a:spcAft>
                <a:spcPts val="0"/>
              </a:spcAft>
              <a:defRPr/>
            </a:pPr>
            <a:r>
              <a:rPr lang="tr-TR" sz="3200" b="1" kern="0" spc="50" dirty="0" smtClean="0">
                <a:ln w="11430"/>
                <a:solidFill>
                  <a:srgbClr val="FF0000"/>
                </a:solidFill>
                <a:effectLst>
                  <a:outerShdw blurRad="76200" dist="50800" dir="5400000" algn="tl" rotWithShape="0">
                    <a:srgbClr val="000000">
                      <a:alpha val="65000"/>
                    </a:srgbClr>
                  </a:outerShdw>
                </a:effectLst>
                <a:latin typeface="Arial"/>
                <a:cs typeface="+mn-cs"/>
              </a:rPr>
              <a:t> </a:t>
            </a:r>
            <a:r>
              <a:rPr lang="tr-TR" sz="3200" b="1" kern="0" spc="50" dirty="0" smtClean="0">
                <a:ln w="11430"/>
                <a:solidFill>
                  <a:srgbClr val="FF0000"/>
                </a:solidFill>
                <a:effectLst>
                  <a:outerShdw blurRad="76200" dist="50800" dir="5400000" algn="tl" rotWithShape="0">
                    <a:srgbClr val="000000">
                      <a:alpha val="65000"/>
                    </a:srgbClr>
                  </a:outerShdw>
                </a:effectLst>
                <a:latin typeface="Arial"/>
              </a:rPr>
              <a:t> </a:t>
            </a:r>
            <a:r>
              <a:rPr lang="tr-TR" sz="3200" b="1" spc="50" dirty="0" smtClean="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SU YÖNETİMİ GENEL MÜDÜRLÜĞÜ</a:t>
            </a:r>
          </a:p>
          <a:p>
            <a:pPr algn="ctr" fontAlgn="auto">
              <a:spcBef>
                <a:spcPts val="0"/>
              </a:spcBef>
              <a:spcAft>
                <a:spcPts val="0"/>
              </a:spcAft>
              <a:defRPr/>
            </a:pPr>
            <a:r>
              <a:rPr lang="tr-TR" sz="3200" b="1" kern="0" spc="50" dirty="0" smtClean="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GÖREVLERİ</a:t>
            </a:r>
            <a:endParaRPr lang="tr-TR" sz="3200" b="1" kern="0" spc="50" dirty="0" smtClean="0">
              <a:ln w="11430"/>
              <a:solidFill>
                <a:srgbClr val="FF0000"/>
              </a:solidFill>
              <a:effectLst>
                <a:outerShdw blurRad="76200" dist="50800" dir="5400000" algn="tl" rotWithShape="0">
                  <a:srgbClr val="000000">
                    <a:alpha val="65000"/>
                  </a:srgbClr>
                </a:outerShdw>
              </a:effectLst>
              <a:latin typeface="Arial"/>
            </a:endParaRPr>
          </a:p>
          <a:p>
            <a:pPr algn="ctr" fontAlgn="auto">
              <a:spcBef>
                <a:spcPts val="0"/>
              </a:spcBef>
              <a:spcAft>
                <a:spcPts val="0"/>
              </a:spcAft>
              <a:defRPr/>
            </a:pPr>
            <a:endParaRPr lang="tr-TR" sz="3000" b="1" kern="0" spc="50" dirty="0">
              <a:ln w="11430"/>
              <a:solidFill>
                <a:srgbClr val="FF0000"/>
              </a:solidFill>
              <a:effectLst>
                <a:outerShdw blurRad="76200" dist="50800" dir="5400000" algn="tl" rotWithShape="0">
                  <a:srgbClr val="000000">
                    <a:alpha val="65000"/>
                  </a:srgbClr>
                </a:outerShdw>
              </a:effectLst>
              <a:latin typeface="Arial"/>
              <a:cs typeface="+mn-cs"/>
            </a:endParaRPr>
          </a:p>
        </p:txBody>
      </p:sp>
      <p:pic>
        <p:nvPicPr>
          <p:cNvPr id="9" name="8 Resim" descr="logoyeniseffaf.png"/>
          <p:cNvPicPr>
            <a:picLocks noChangeAspect="1"/>
          </p:cNvPicPr>
          <p:nvPr/>
        </p:nvPicPr>
        <p:blipFill>
          <a:blip r:embed="rId2" cstate="print"/>
          <a:stretch>
            <a:fillRect/>
          </a:stretch>
        </p:blipFill>
        <p:spPr>
          <a:xfrm>
            <a:off x="8279904" y="0"/>
            <a:ext cx="864096" cy="865573"/>
          </a:xfrm>
          <a:prstGeom prst="rect">
            <a:avLst/>
          </a:prstGeom>
        </p:spPr>
      </p:pic>
      <p:sp>
        <p:nvSpPr>
          <p:cNvPr id="10" name="9 Metin kutusu"/>
          <p:cNvSpPr txBox="1"/>
          <p:nvPr/>
        </p:nvSpPr>
        <p:spPr>
          <a:xfrm>
            <a:off x="323528" y="1484784"/>
            <a:ext cx="8640960" cy="3570208"/>
          </a:xfrm>
          <a:prstGeom prst="rect">
            <a:avLst/>
          </a:prstGeom>
          <a:noFill/>
        </p:spPr>
        <p:txBody>
          <a:bodyPr wrap="square" rtlCol="0">
            <a:spAutoFit/>
          </a:bodyPr>
          <a:lstStyle/>
          <a:p>
            <a:r>
              <a:rPr lang="tr-TR" sz="3200" b="1" dirty="0" smtClean="0">
                <a:solidFill>
                  <a:srgbClr val="C00000"/>
                </a:solidFill>
                <a:latin typeface="Arial" pitchFamily="34" charset="0"/>
                <a:cs typeface="Arial" pitchFamily="34" charset="0"/>
              </a:rPr>
              <a:t>(645 sayılı KHK Madde 9.)</a:t>
            </a:r>
            <a:r>
              <a:rPr lang="tr-TR" sz="3200" b="1" dirty="0" smtClean="0">
                <a:solidFill>
                  <a:srgbClr val="0000FF"/>
                </a:solidFill>
                <a:latin typeface="+mj-lt"/>
                <a:cs typeface="Arial" pitchFamily="34" charset="0"/>
              </a:rPr>
              <a:t> </a:t>
            </a:r>
          </a:p>
          <a:p>
            <a:endParaRPr lang="tr-TR" sz="3200" b="1" dirty="0" smtClean="0">
              <a:solidFill>
                <a:srgbClr val="0000FF"/>
              </a:solidFill>
              <a:latin typeface="+mj-lt"/>
              <a:cs typeface="Arial" pitchFamily="34" charset="0"/>
            </a:endParaRPr>
          </a:p>
          <a:p>
            <a:r>
              <a:rPr lang="tr-TR" sz="3600" b="1" dirty="0" smtClean="0">
                <a:solidFill>
                  <a:srgbClr val="0000FF"/>
                </a:solidFill>
                <a:latin typeface="+mj-lt"/>
              </a:rPr>
              <a:t>f) Nehir havza yönetim planlarına uygun olarak </a:t>
            </a:r>
            <a:r>
              <a:rPr lang="tr-TR" sz="3600" b="1" dirty="0" err="1" smtClean="0">
                <a:solidFill>
                  <a:srgbClr val="0000FF"/>
                </a:solidFill>
                <a:latin typeface="+mj-lt"/>
              </a:rPr>
              <a:t>sektörel</a:t>
            </a:r>
            <a:r>
              <a:rPr lang="tr-TR" sz="3600" b="1" dirty="0" smtClean="0">
                <a:solidFill>
                  <a:srgbClr val="0000FF"/>
                </a:solidFill>
                <a:latin typeface="+mj-lt"/>
              </a:rPr>
              <a:t> bazda su kaynaklarının tahsislerine ilişkin gerekli koordinasyonu yapmak</a:t>
            </a:r>
          </a:p>
          <a:p>
            <a:endParaRPr lang="tr-TR" dirty="0" smtClean="0">
              <a:solidFill>
                <a:srgbClr val="0000FF"/>
              </a:solidFill>
              <a:cs typeface="Arial" pitchFamily="34" charset="0"/>
            </a:endParaRPr>
          </a:p>
        </p:txBody>
      </p:sp>
    </p:spTree>
    <p:extLst>
      <p:ext uri="{BB962C8B-B14F-4D97-AF65-F5344CB8AC3E}">
        <p14:creationId xmlns:p14="http://schemas.microsoft.com/office/powerpoint/2010/main" val="2753493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Slayt Numarası Yer Tutucusu"/>
          <p:cNvSpPr>
            <a:spLocks noGrp="1"/>
          </p:cNvSpPr>
          <p:nvPr>
            <p:ph type="sldNum" sz="quarter" idx="12"/>
          </p:nvPr>
        </p:nvSpPr>
        <p:spPr>
          <a:xfrm>
            <a:off x="6804025" y="6308725"/>
            <a:ext cx="2133600" cy="365125"/>
          </a:xfrm>
        </p:spPr>
        <p:txBody>
          <a:bodyPr wrap="square" numCol="1" anchorCtr="0" compatLnSpc="1">
            <a:prstTxWarp prst="textNoShape">
              <a:avLst/>
            </a:prstTxWarp>
          </a:bodyPr>
          <a:lstStyle/>
          <a:p>
            <a:pPr fontAlgn="base">
              <a:spcBef>
                <a:spcPct val="0"/>
              </a:spcBef>
              <a:spcAft>
                <a:spcPct val="0"/>
              </a:spcAft>
              <a:defRPr/>
            </a:pPr>
            <a:fld id="{721563FF-C670-4461-AD29-65DD31A2CD8A}" type="slidenum">
              <a:rPr lang="tr-TR" smtClean="0">
                <a:solidFill>
                  <a:srgbClr val="898989"/>
                </a:solidFill>
                <a:cs typeface="Arial" charset="0"/>
              </a:rPr>
              <a:pPr fontAlgn="base">
                <a:spcBef>
                  <a:spcPct val="0"/>
                </a:spcBef>
                <a:spcAft>
                  <a:spcPct val="0"/>
                </a:spcAft>
                <a:defRPr/>
              </a:pPr>
              <a:t>9</a:t>
            </a:fld>
            <a:r>
              <a:rPr lang="tr-TR" dirty="0" smtClean="0">
                <a:solidFill>
                  <a:srgbClr val="898989"/>
                </a:solidFill>
                <a:cs typeface="Arial" charset="0"/>
              </a:rPr>
              <a:t>/65</a:t>
            </a:r>
          </a:p>
        </p:txBody>
      </p:sp>
      <p:sp>
        <p:nvSpPr>
          <p:cNvPr id="7" name="9 Dikdörtgen"/>
          <p:cNvSpPr/>
          <p:nvPr/>
        </p:nvSpPr>
        <p:spPr>
          <a:xfrm>
            <a:off x="1043608" y="0"/>
            <a:ext cx="7202640" cy="984885"/>
          </a:xfrm>
          <a:prstGeom prst="rect">
            <a:avLst/>
          </a:prstGeom>
        </p:spPr>
        <p:txBody>
          <a:bodyPr wrap="square">
            <a:spAutoFit/>
            <a:scene3d>
              <a:camera prst="orthographicFront"/>
              <a:lightRig rig="soft" dir="tl">
                <a:rot lat="0" lon="0" rev="0"/>
              </a:lightRig>
            </a:scene3d>
            <a:sp3d extrusionH="57150" contourW="25400" prstMaterial="matte">
              <a:bevelT w="25400" h="55880" prst="coolSlant"/>
              <a:contourClr>
                <a:schemeClr val="accent2">
                  <a:tint val="20000"/>
                </a:schemeClr>
              </a:contourClr>
            </a:sp3d>
          </a:bodyPr>
          <a:lstStyle/>
          <a:p>
            <a:pPr algn="ctr" fontAlgn="auto">
              <a:spcBef>
                <a:spcPts val="0"/>
              </a:spcBef>
              <a:spcAft>
                <a:spcPts val="0"/>
              </a:spcAft>
              <a:defRPr/>
            </a:pPr>
            <a:r>
              <a:rPr lang="tr-TR" sz="3000" b="1" kern="0" spc="50" dirty="0" smtClean="0">
                <a:ln w="11430"/>
                <a:solidFill>
                  <a:srgbClr val="FF0000"/>
                </a:solidFill>
                <a:effectLst>
                  <a:outerShdw blurRad="76200" dist="50800" dir="5400000" algn="tl" rotWithShape="0">
                    <a:srgbClr val="000000">
                      <a:alpha val="65000"/>
                    </a:srgbClr>
                  </a:outerShdw>
                </a:effectLst>
                <a:latin typeface="Arial"/>
                <a:cs typeface="+mn-cs"/>
              </a:rPr>
              <a:t> </a:t>
            </a:r>
            <a:r>
              <a:rPr lang="tr-TR" sz="2800" b="1" spc="50" dirty="0" smtClean="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SU YÖNETİMİ GENEL MÜDÜRLÜĞÜ</a:t>
            </a:r>
          </a:p>
          <a:p>
            <a:pPr algn="ctr" fontAlgn="auto">
              <a:spcBef>
                <a:spcPts val="0"/>
              </a:spcBef>
              <a:spcAft>
                <a:spcPts val="0"/>
              </a:spcAft>
              <a:defRPr/>
            </a:pPr>
            <a:r>
              <a:rPr lang="tr-TR" sz="2800" b="1" kern="0" spc="50" dirty="0" smtClean="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GÖREVLERİ </a:t>
            </a:r>
            <a:r>
              <a:rPr lang="tr-TR" sz="2800" b="1" dirty="0" smtClean="0">
                <a:solidFill>
                  <a:srgbClr val="C00000"/>
                </a:solidFill>
                <a:latin typeface="Arial" pitchFamily="34" charset="0"/>
                <a:cs typeface="Arial" pitchFamily="34" charset="0"/>
              </a:rPr>
              <a:t>(645 sayılı KHK Madde 9.)</a:t>
            </a:r>
            <a:endParaRPr lang="tr-TR" sz="3000" b="1" kern="0" spc="50" dirty="0">
              <a:ln w="11430"/>
              <a:solidFill>
                <a:srgbClr val="FF0000"/>
              </a:solidFill>
              <a:effectLst>
                <a:outerShdw blurRad="76200" dist="50800" dir="5400000" algn="tl" rotWithShape="0">
                  <a:srgbClr val="000000">
                    <a:alpha val="65000"/>
                  </a:srgbClr>
                </a:outerShdw>
              </a:effectLst>
              <a:latin typeface="Arial"/>
              <a:cs typeface="+mn-cs"/>
            </a:endParaRPr>
          </a:p>
        </p:txBody>
      </p:sp>
      <p:pic>
        <p:nvPicPr>
          <p:cNvPr id="9" name="8 Resim" descr="logoyeniseffaf.png"/>
          <p:cNvPicPr>
            <a:picLocks noChangeAspect="1"/>
          </p:cNvPicPr>
          <p:nvPr/>
        </p:nvPicPr>
        <p:blipFill>
          <a:blip r:embed="rId2" cstate="print"/>
          <a:stretch>
            <a:fillRect/>
          </a:stretch>
        </p:blipFill>
        <p:spPr>
          <a:xfrm>
            <a:off x="8279904" y="0"/>
            <a:ext cx="864096" cy="865573"/>
          </a:xfrm>
          <a:prstGeom prst="rect">
            <a:avLst/>
          </a:prstGeom>
        </p:spPr>
      </p:pic>
      <p:sp>
        <p:nvSpPr>
          <p:cNvPr id="8" name="7 Metin kutusu"/>
          <p:cNvSpPr txBox="1"/>
          <p:nvPr/>
        </p:nvSpPr>
        <p:spPr>
          <a:xfrm>
            <a:off x="251520" y="1412776"/>
            <a:ext cx="8568952" cy="5078313"/>
          </a:xfrm>
          <a:prstGeom prst="rect">
            <a:avLst/>
          </a:prstGeom>
          <a:noFill/>
        </p:spPr>
        <p:txBody>
          <a:bodyPr wrap="square" rtlCol="0">
            <a:spAutoFit/>
          </a:bodyPr>
          <a:lstStyle/>
          <a:p>
            <a:pPr>
              <a:buFont typeface="Arial" pitchFamily="34" charset="0"/>
              <a:buChar char="•"/>
            </a:pPr>
            <a:r>
              <a:rPr lang="tr-TR" sz="3200" dirty="0" smtClean="0">
                <a:solidFill>
                  <a:srgbClr val="0000FF"/>
                </a:solidFill>
                <a:cs typeface="Arial" pitchFamily="34" charset="0"/>
              </a:rPr>
              <a:t> </a:t>
            </a:r>
            <a:r>
              <a:rPr lang="tr-TR" sz="3600" dirty="0" smtClean="0">
                <a:solidFill>
                  <a:srgbClr val="0000FF"/>
                </a:solidFill>
                <a:cs typeface="Arial" pitchFamily="34" charset="0"/>
              </a:rPr>
              <a:t>Planlama </a:t>
            </a:r>
          </a:p>
          <a:p>
            <a:r>
              <a:rPr lang="tr-TR" sz="3600" dirty="0" smtClean="0">
                <a:solidFill>
                  <a:srgbClr val="0000FF"/>
                </a:solidFill>
                <a:cs typeface="Arial" pitchFamily="34" charset="0"/>
              </a:rPr>
              <a:t>	1. Havza Eylem ve Yönetim Planları</a:t>
            </a:r>
          </a:p>
          <a:p>
            <a:r>
              <a:rPr lang="tr-TR" sz="3600" dirty="0" smtClean="0">
                <a:solidFill>
                  <a:srgbClr val="0000FF"/>
                </a:solidFill>
                <a:cs typeface="Arial" pitchFamily="34" charset="0"/>
              </a:rPr>
              <a:t>	</a:t>
            </a:r>
            <a:r>
              <a:rPr lang="tr-TR" sz="3600" b="1" dirty="0" smtClean="0">
                <a:solidFill>
                  <a:srgbClr val="C00000"/>
                </a:solidFill>
                <a:cs typeface="Arial" pitchFamily="34" charset="0"/>
              </a:rPr>
              <a:t>2. Havza Ölçekli </a:t>
            </a:r>
            <a:r>
              <a:rPr lang="tr-TR" sz="3600" b="1" dirty="0" err="1" smtClean="0">
                <a:solidFill>
                  <a:srgbClr val="C00000"/>
                </a:solidFill>
                <a:cs typeface="Arial" pitchFamily="34" charset="0"/>
              </a:rPr>
              <a:t>Sektörel</a:t>
            </a:r>
            <a:r>
              <a:rPr lang="tr-TR" sz="3600" b="1" dirty="0" smtClean="0">
                <a:solidFill>
                  <a:srgbClr val="C00000"/>
                </a:solidFill>
                <a:cs typeface="Arial" pitchFamily="34" charset="0"/>
              </a:rPr>
              <a:t> Tahsis Planları</a:t>
            </a:r>
          </a:p>
          <a:p>
            <a:r>
              <a:rPr lang="tr-TR" sz="3600" dirty="0" smtClean="0">
                <a:solidFill>
                  <a:srgbClr val="0000FF"/>
                </a:solidFill>
                <a:cs typeface="Arial" pitchFamily="34" charset="0"/>
              </a:rPr>
              <a:t>	2. Taşkın Yönetim Planları</a:t>
            </a:r>
          </a:p>
          <a:p>
            <a:r>
              <a:rPr lang="tr-TR" sz="3600" dirty="0" smtClean="0">
                <a:solidFill>
                  <a:srgbClr val="0000FF"/>
                </a:solidFill>
                <a:cs typeface="Arial" pitchFamily="34" charset="0"/>
              </a:rPr>
              <a:t>	3. Kurak Dönem Su Yönetimi Planları</a:t>
            </a:r>
          </a:p>
          <a:p>
            <a:r>
              <a:rPr lang="tr-TR" sz="3600" dirty="0" smtClean="0">
                <a:solidFill>
                  <a:srgbClr val="0000FF"/>
                </a:solidFill>
                <a:cs typeface="Arial" pitchFamily="34" charset="0"/>
              </a:rPr>
              <a:t>	4. Su Kalitesi Yönetimi Planları</a:t>
            </a:r>
          </a:p>
          <a:p>
            <a:r>
              <a:rPr lang="tr-TR" sz="3600" dirty="0" smtClean="0">
                <a:solidFill>
                  <a:srgbClr val="0000FF"/>
                </a:solidFill>
                <a:cs typeface="Arial" pitchFamily="34" charset="0"/>
              </a:rPr>
              <a:t>	5. İzleme Yönetimi Planları</a:t>
            </a:r>
          </a:p>
          <a:p>
            <a:r>
              <a:rPr lang="tr-TR" sz="3600" dirty="0" smtClean="0">
                <a:solidFill>
                  <a:srgbClr val="0000FF"/>
                </a:solidFill>
                <a:cs typeface="Arial" pitchFamily="34" charset="0"/>
              </a:rPr>
              <a:t>	6. İklim Değişikliğine Uyum Eylem Planı</a:t>
            </a:r>
          </a:p>
          <a:p>
            <a:r>
              <a:rPr lang="tr-TR" sz="3600" dirty="0" smtClean="0">
                <a:solidFill>
                  <a:srgbClr val="0000FF"/>
                </a:solidFill>
                <a:cs typeface="Arial" pitchFamily="34" charset="0"/>
              </a:rPr>
              <a:t>	7. Diğer</a:t>
            </a:r>
          </a:p>
        </p:txBody>
      </p:sp>
    </p:spTree>
    <p:extLst>
      <p:ext uri="{BB962C8B-B14F-4D97-AF65-F5344CB8AC3E}">
        <p14:creationId xmlns:p14="http://schemas.microsoft.com/office/powerpoint/2010/main" val="2753493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46BFB59621223041ACA26C1625C88120" ma:contentTypeVersion="1" ma:contentTypeDescription="Yeni belge oluşturun." ma:contentTypeScope="" ma:versionID="d640aabe8aa7dfcf6ddfc0e8f64e7d97">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2FEB47A-D9B7-4C1C-8489-270C1628AE48}"/>
</file>

<file path=customXml/itemProps2.xml><?xml version="1.0" encoding="utf-8"?>
<ds:datastoreItem xmlns:ds="http://schemas.openxmlformats.org/officeDocument/2006/customXml" ds:itemID="{EF1CBA7B-9272-46DE-88B3-DC4D4909BABD}"/>
</file>

<file path=customXml/itemProps3.xml><?xml version="1.0" encoding="utf-8"?>
<ds:datastoreItem xmlns:ds="http://schemas.openxmlformats.org/officeDocument/2006/customXml" ds:itemID="{EA8392F0-1A82-44C0-8A53-28867480A69F}"/>
</file>

<file path=docProps/app.xml><?xml version="1.0" encoding="utf-8"?>
<Properties xmlns="http://schemas.openxmlformats.org/officeDocument/2006/extended-properties" xmlns:vt="http://schemas.openxmlformats.org/officeDocument/2006/docPropsVTypes">
  <Template>Solstice</Template>
  <TotalTime>6659</TotalTime>
  <Words>2841</Words>
  <Application>Microsoft Office PowerPoint</Application>
  <PresentationFormat>Ekran Gösterisi (4:3)</PresentationFormat>
  <Paragraphs>410</Paragraphs>
  <Slides>60</Slides>
  <Notes>0</Notes>
  <HiddenSlides>0</HiddenSlides>
  <MMClips>0</MMClips>
  <ScaleCrop>false</ScaleCrop>
  <HeadingPairs>
    <vt:vector size="4" baseType="variant">
      <vt:variant>
        <vt:lpstr>Tema</vt:lpstr>
      </vt:variant>
      <vt:variant>
        <vt:i4>1</vt:i4>
      </vt:variant>
      <vt:variant>
        <vt:lpstr>Slayt Başlıkları</vt:lpstr>
      </vt:variant>
      <vt:variant>
        <vt:i4>60</vt:i4>
      </vt:variant>
    </vt:vector>
  </HeadingPairs>
  <TitlesOfParts>
    <vt:vector size="61"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MEVZUAT  ÇALIŞMALARI</vt:lpstr>
      <vt:lpstr>PowerPoint Sunusu</vt:lpstr>
      <vt:lpstr>MEVZUAT  ÇALIŞMALARI</vt:lpstr>
      <vt:lpstr>MEVZUAT  ÇALIŞMALARI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Ramazan KARAKOÇ</dc:creator>
  <cp:lastModifiedBy>Cumali KINACI</cp:lastModifiedBy>
  <cp:revision>681</cp:revision>
  <cp:lastPrinted>2013-08-12T11:49:10Z</cp:lastPrinted>
  <dcterms:created xsi:type="dcterms:W3CDTF">2013-03-12T09:38:40Z</dcterms:created>
  <dcterms:modified xsi:type="dcterms:W3CDTF">2013-10-30T07:20:56Z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0x01010046BFB59621223041ACA26C1625C88120</vt:lpwstr>
  </property>
</Properties>
</file>