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14" r:id="rId2"/>
    <p:sldId id="281" r:id="rId3"/>
    <p:sldId id="256" r:id="rId4"/>
    <p:sldId id="316" r:id="rId5"/>
    <p:sldId id="318" r:id="rId6"/>
    <p:sldId id="319" r:id="rId7"/>
    <p:sldId id="320" r:id="rId8"/>
    <p:sldId id="321" r:id="rId9"/>
    <p:sldId id="322" r:id="rId10"/>
    <p:sldId id="323" r:id="rId11"/>
    <p:sldId id="324" r:id="rId12"/>
    <p:sldId id="325" r:id="rId13"/>
    <p:sldId id="326" r:id="rId14"/>
    <p:sldId id="327" r:id="rId15"/>
    <p:sldId id="328" r:id="rId16"/>
    <p:sldId id="333" r:id="rId17"/>
    <p:sldId id="330" r:id="rId18"/>
    <p:sldId id="331" r:id="rId19"/>
    <p:sldId id="332" r:id="rId20"/>
    <p:sldId id="315"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948356-118A-4058-A92B-FC7733455BAE}" type="datetimeFigureOut">
              <a:rPr lang="tr-TR" smtClean="0"/>
              <a:pPr/>
              <a:t>20.05.2013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206FF-A7E4-4324-99E3-EF4DC94266A0}" type="slidenum">
              <a:rPr lang="tr-TR" smtClean="0"/>
              <a:pPr/>
              <a:t>‹#›</a:t>
            </a:fld>
            <a:endParaRPr lang="tr-TR"/>
          </a:p>
        </p:txBody>
      </p:sp>
    </p:spTree>
    <p:extLst>
      <p:ext uri="{BB962C8B-B14F-4D97-AF65-F5344CB8AC3E}">
        <p14:creationId xmlns:p14="http://schemas.microsoft.com/office/powerpoint/2010/main" val="1268992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6B0400-1918-4488-917C-0620CB342EEF}" type="slidenum">
              <a:rPr lang="tr-TR" smtClean="0"/>
              <a:pPr/>
              <a:t>1</a:t>
            </a:fld>
            <a:endParaRPr lang="tr-TR"/>
          </a:p>
        </p:txBody>
      </p:sp>
    </p:spTree>
    <p:extLst>
      <p:ext uri="{BB962C8B-B14F-4D97-AF65-F5344CB8AC3E}">
        <p14:creationId xmlns:p14="http://schemas.microsoft.com/office/powerpoint/2010/main" val="179966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Management and planning in our country is integrated as is shown in the scheme. </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The competent authority in water management in Turkey is the Ministry of Forestry and Water Affairs. Within the scope of this responsibility, the Directorate General for Water Management has been established. Among the duties of the Directorate General for Water Management, we can list coordination, planning and policy making. </a:t>
            </a:r>
            <a:endParaRPr lang="tr-TR" dirty="0" smtClean="0"/>
          </a:p>
          <a:p>
            <a:endParaRPr lang="tr-TR" baseline="0" dirty="0" smtClean="0"/>
          </a:p>
        </p:txBody>
      </p:sp>
      <p:sp>
        <p:nvSpPr>
          <p:cNvPr id="4" name="3 Slayt Numarası Yer Tutucusu"/>
          <p:cNvSpPr>
            <a:spLocks noGrp="1"/>
          </p:cNvSpPr>
          <p:nvPr>
            <p:ph type="sldNum" sz="quarter" idx="10"/>
          </p:nvPr>
        </p:nvSpPr>
        <p:spPr/>
        <p:txBody>
          <a:bodyPr/>
          <a:lstStyle/>
          <a:p>
            <a:fld id="{AD787BC5-E6E0-4275-B58D-5B0B8411AE4C}" type="slidenum">
              <a:rPr lang="tr-TR" smtClean="0"/>
              <a:pPr/>
              <a:t>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a:t>
            </a:r>
            <a:r>
              <a:rPr lang="tr-TR" baseline="0" dirty="0" smtClean="0"/>
              <a:t> </a:t>
            </a:r>
            <a:r>
              <a:rPr lang="tr-TR" baseline="0" dirty="0" err="1" smtClean="0"/>
              <a:t>would</a:t>
            </a:r>
            <a:r>
              <a:rPr lang="tr-TR" baseline="0" dirty="0" smtClean="0"/>
              <a:t> </a:t>
            </a:r>
            <a:r>
              <a:rPr lang="tr-TR" baseline="0" dirty="0" err="1" smtClean="0"/>
              <a:t>like</a:t>
            </a:r>
            <a:r>
              <a:rPr lang="tr-TR" baseline="0" dirty="0" smtClean="0"/>
              <a:t> </a:t>
            </a:r>
            <a:r>
              <a:rPr lang="tr-TR" baseline="0" dirty="0" err="1" smtClean="0"/>
              <a:t>to</a:t>
            </a:r>
            <a:r>
              <a:rPr lang="tr-TR" baseline="0" dirty="0" smtClean="0"/>
              <a:t> </a:t>
            </a:r>
            <a:r>
              <a:rPr lang="tr-TR" baseline="0" dirty="0" err="1" smtClean="0"/>
              <a:t>express</a:t>
            </a:r>
            <a:r>
              <a:rPr lang="tr-TR" baseline="0" dirty="0" smtClean="0"/>
              <a:t> </a:t>
            </a:r>
            <a:r>
              <a:rPr lang="tr-TR" baseline="0" dirty="0" err="1" smtClean="0"/>
              <a:t>that</a:t>
            </a:r>
            <a:r>
              <a:rPr lang="tr-TR" baseline="0" dirty="0" smtClean="0"/>
              <a:t> </a:t>
            </a:r>
            <a:r>
              <a:rPr lang="tr-TR" baseline="0" dirty="0" err="1" smtClean="0"/>
              <a:t>the</a:t>
            </a:r>
            <a:r>
              <a:rPr lang="tr-TR" baseline="0" dirty="0" smtClean="0"/>
              <a:t> </a:t>
            </a:r>
            <a:r>
              <a:rPr lang="tr-TR" baseline="0" dirty="0" err="1" smtClean="0"/>
              <a:t>chapter</a:t>
            </a:r>
            <a:r>
              <a:rPr lang="tr-TR" baseline="0" dirty="0" smtClean="0"/>
              <a:t> on </a:t>
            </a:r>
            <a:r>
              <a:rPr lang="tr-TR" baseline="0" dirty="0" err="1" smtClean="0"/>
              <a:t>environment</a:t>
            </a:r>
            <a:r>
              <a:rPr lang="tr-TR" baseline="0" dirty="0" smtClean="0"/>
              <a:t> </a:t>
            </a:r>
            <a:r>
              <a:rPr lang="tr-TR" baseline="0" dirty="0" err="1" smtClean="0"/>
              <a:t>was</a:t>
            </a:r>
            <a:r>
              <a:rPr lang="tr-TR" baseline="0" dirty="0" smtClean="0"/>
              <a:t> a </a:t>
            </a:r>
            <a:r>
              <a:rPr lang="tr-TR" baseline="0" dirty="0" err="1" smtClean="0"/>
              <a:t>rather</a:t>
            </a:r>
            <a:r>
              <a:rPr lang="tr-TR" baseline="0" dirty="0" smtClean="0"/>
              <a:t> </a:t>
            </a:r>
            <a:r>
              <a:rPr lang="tr-TR" baseline="0" dirty="0" err="1" smtClean="0"/>
              <a:t>difficult</a:t>
            </a:r>
            <a:r>
              <a:rPr lang="tr-TR" baseline="0" dirty="0" smtClean="0"/>
              <a:t> </a:t>
            </a:r>
            <a:r>
              <a:rPr lang="tr-TR" baseline="0" dirty="0" err="1" smtClean="0"/>
              <a:t>chapter</a:t>
            </a:r>
            <a:r>
              <a:rPr lang="tr-TR" baseline="0" dirty="0" smtClean="0"/>
              <a:t>; </a:t>
            </a:r>
            <a:r>
              <a:rPr lang="tr-TR" baseline="0" dirty="0" err="1" smtClean="0"/>
              <a:t>however</a:t>
            </a:r>
            <a:r>
              <a:rPr lang="tr-TR" baseline="0" dirty="0" smtClean="0"/>
              <a:t>, </a:t>
            </a:r>
            <a:r>
              <a:rPr lang="tr-TR" baseline="0" dirty="0" err="1" smtClean="0"/>
              <a:t>Turkey</a:t>
            </a:r>
            <a:r>
              <a:rPr lang="tr-TR" baseline="0" dirty="0" smtClean="0"/>
              <a:t> </a:t>
            </a:r>
            <a:r>
              <a:rPr lang="tr-TR" baseline="0" dirty="0" err="1" smtClean="0"/>
              <a:t>was</a:t>
            </a:r>
            <a:r>
              <a:rPr lang="tr-TR" baseline="0" dirty="0" smtClean="0"/>
              <a:t> </a:t>
            </a:r>
            <a:r>
              <a:rPr lang="tr-TR" baseline="0" dirty="0" err="1" smtClean="0"/>
              <a:t>very</a:t>
            </a:r>
            <a:r>
              <a:rPr lang="tr-TR" baseline="0" dirty="0" smtClean="0"/>
              <a:t> </a:t>
            </a:r>
            <a:r>
              <a:rPr lang="tr-TR" baseline="0" dirty="0" err="1" smtClean="0"/>
              <a:t>enthusiastic</a:t>
            </a:r>
            <a:r>
              <a:rPr lang="tr-TR" baseline="0" dirty="0" smtClean="0"/>
              <a:t> </a:t>
            </a:r>
            <a:r>
              <a:rPr lang="tr-TR" baseline="0" dirty="0" err="1" smtClean="0"/>
              <a:t>to</a:t>
            </a:r>
            <a:r>
              <a:rPr lang="tr-TR" baseline="0" dirty="0" smtClean="0"/>
              <a:t> start </a:t>
            </a:r>
            <a:r>
              <a:rPr lang="tr-TR" baseline="0" dirty="0" err="1" smtClean="0"/>
              <a:t>the</a:t>
            </a:r>
            <a:r>
              <a:rPr lang="tr-TR" baseline="0" dirty="0" smtClean="0"/>
              <a:t> </a:t>
            </a:r>
            <a:r>
              <a:rPr lang="tr-TR" baseline="0" dirty="0" err="1" smtClean="0"/>
              <a:t>negotiations</a:t>
            </a:r>
            <a:r>
              <a:rPr lang="tr-TR" baseline="0" dirty="0" smtClean="0"/>
              <a:t> on </a:t>
            </a:r>
            <a:r>
              <a:rPr lang="tr-TR" baseline="0" dirty="0" err="1" smtClean="0"/>
              <a:t>this</a:t>
            </a:r>
            <a:r>
              <a:rPr lang="tr-TR" baseline="0" dirty="0" smtClean="0"/>
              <a:t> </a:t>
            </a:r>
            <a:r>
              <a:rPr lang="tr-TR" baseline="0" dirty="0" err="1" smtClean="0"/>
              <a:t>chapter</a:t>
            </a:r>
            <a:r>
              <a:rPr lang="tr-TR" baseline="0" dirty="0" smtClean="0"/>
              <a:t>. </a:t>
            </a:r>
            <a:r>
              <a:rPr lang="tr-TR" baseline="0" dirty="0" err="1" smtClean="0"/>
              <a:t>The</a:t>
            </a:r>
            <a:r>
              <a:rPr lang="tr-TR" baseline="0" dirty="0" smtClean="0"/>
              <a:t> </a:t>
            </a:r>
            <a:r>
              <a:rPr lang="tr-TR" baseline="0" dirty="0" err="1" smtClean="0"/>
              <a:t>most</a:t>
            </a:r>
            <a:r>
              <a:rPr lang="tr-TR" baseline="0" dirty="0" smtClean="0"/>
              <a:t> </a:t>
            </a:r>
            <a:r>
              <a:rPr lang="tr-TR" baseline="0" dirty="0" err="1" smtClean="0"/>
              <a:t>important</a:t>
            </a:r>
            <a:r>
              <a:rPr lang="tr-TR" baseline="0" dirty="0" smtClean="0"/>
              <a:t> </a:t>
            </a:r>
            <a:r>
              <a:rPr lang="tr-TR" baseline="0" dirty="0" err="1" smtClean="0"/>
              <a:t>issue</a:t>
            </a:r>
            <a:r>
              <a:rPr lang="tr-TR" baseline="0" dirty="0" smtClean="0"/>
              <a:t> </a:t>
            </a:r>
            <a:r>
              <a:rPr lang="tr-TR" baseline="0" dirty="0" err="1" smtClean="0"/>
              <a:t>for</a:t>
            </a:r>
            <a:r>
              <a:rPr lang="tr-TR" baseline="0" dirty="0" smtClean="0"/>
              <a:t> us at </a:t>
            </a:r>
            <a:r>
              <a:rPr lang="tr-TR" baseline="0" dirty="0" err="1" smtClean="0"/>
              <a:t>the</a:t>
            </a:r>
            <a:r>
              <a:rPr lang="tr-TR" baseline="0" dirty="0" smtClean="0"/>
              <a:t> moment is </a:t>
            </a:r>
            <a:r>
              <a:rPr lang="tr-TR" baseline="0" dirty="0" err="1" smtClean="0"/>
              <a:t>to</a:t>
            </a:r>
            <a:r>
              <a:rPr lang="tr-TR" baseline="0" dirty="0" smtClean="0"/>
              <a:t> be </a:t>
            </a:r>
            <a:r>
              <a:rPr lang="tr-TR" baseline="0" dirty="0" err="1" smtClean="0"/>
              <a:t>able</a:t>
            </a:r>
            <a:r>
              <a:rPr lang="tr-TR" baseline="0" dirty="0" smtClean="0"/>
              <a:t> </a:t>
            </a:r>
            <a:r>
              <a:rPr lang="tr-TR" baseline="0" dirty="0" err="1" smtClean="0"/>
              <a:t>to</a:t>
            </a:r>
            <a:r>
              <a:rPr lang="tr-TR" baseline="0" dirty="0" smtClean="0"/>
              <a:t> </a:t>
            </a:r>
            <a:r>
              <a:rPr lang="tr-TR" baseline="0" dirty="0" err="1" smtClean="0"/>
              <a:t>close</a:t>
            </a:r>
            <a:r>
              <a:rPr lang="tr-TR" baseline="0" dirty="0" smtClean="0"/>
              <a:t> </a:t>
            </a:r>
            <a:r>
              <a:rPr lang="tr-TR" baseline="0" dirty="0" err="1" smtClean="0"/>
              <a:t>this</a:t>
            </a:r>
            <a:r>
              <a:rPr lang="tr-TR" baseline="0" dirty="0" smtClean="0"/>
              <a:t> </a:t>
            </a:r>
            <a:r>
              <a:rPr lang="tr-TR" baseline="0" dirty="0" err="1" smtClean="0"/>
              <a:t>chapter</a:t>
            </a:r>
            <a:r>
              <a:rPr lang="tr-TR" baseline="0" dirty="0" smtClean="0"/>
              <a:t> </a:t>
            </a:r>
            <a:r>
              <a:rPr lang="tr-TR" baseline="0" dirty="0" err="1" smtClean="0"/>
              <a:t>to</a:t>
            </a:r>
            <a:r>
              <a:rPr lang="tr-TR" baseline="0" dirty="0" smtClean="0"/>
              <a:t> </a:t>
            </a:r>
            <a:r>
              <a:rPr lang="tr-TR" baseline="0" dirty="0" err="1" smtClean="0"/>
              <a:t>negotiations</a:t>
            </a:r>
            <a:r>
              <a:rPr lang="tr-TR" baseline="0" dirty="0" smtClean="0"/>
              <a:t>. </a:t>
            </a:r>
            <a:r>
              <a:rPr lang="tr-TR" baseline="0" dirty="0" err="1" smtClean="0"/>
              <a:t>We</a:t>
            </a:r>
            <a:r>
              <a:rPr lang="tr-TR" baseline="0" dirty="0" smtClean="0"/>
              <a:t> </a:t>
            </a:r>
            <a:r>
              <a:rPr lang="tr-TR" baseline="0" dirty="0" err="1" smtClean="0"/>
              <a:t>know</a:t>
            </a:r>
            <a:r>
              <a:rPr lang="tr-TR" baseline="0" dirty="0" smtClean="0"/>
              <a:t> </a:t>
            </a:r>
            <a:r>
              <a:rPr lang="tr-TR" baseline="0" dirty="0" err="1" smtClean="0"/>
              <a:t>that</a:t>
            </a:r>
            <a:r>
              <a:rPr lang="tr-TR" baseline="0" dirty="0" smtClean="0"/>
              <a:t> </a:t>
            </a:r>
            <a:r>
              <a:rPr lang="tr-TR" baseline="0" dirty="0" err="1" smtClean="0"/>
              <a:t>the</a:t>
            </a:r>
            <a:r>
              <a:rPr lang="tr-TR" baseline="0" dirty="0" smtClean="0"/>
              <a:t> </a:t>
            </a:r>
            <a:r>
              <a:rPr lang="tr-TR" baseline="0" dirty="0" err="1" smtClean="0"/>
              <a:t>investments</a:t>
            </a:r>
            <a:r>
              <a:rPr lang="tr-TR" baseline="0" dirty="0" smtClean="0"/>
              <a:t> on </a:t>
            </a:r>
            <a:r>
              <a:rPr lang="tr-TR" baseline="0" dirty="0" err="1" smtClean="0"/>
              <a:t>infrastructure</a:t>
            </a:r>
            <a:r>
              <a:rPr lang="tr-TR" baseline="0" dirty="0" smtClean="0"/>
              <a:t> </a:t>
            </a:r>
            <a:r>
              <a:rPr lang="tr-TR" baseline="0" dirty="0" err="1" smtClean="0"/>
              <a:t>are</a:t>
            </a:r>
            <a:r>
              <a:rPr lang="tr-TR" baseline="0" dirty="0" smtClean="0"/>
              <a:t> of </a:t>
            </a:r>
            <a:r>
              <a:rPr lang="tr-TR" baseline="0" dirty="0" err="1" smtClean="0"/>
              <a:t>utmost</a:t>
            </a:r>
            <a:r>
              <a:rPr lang="tr-TR" baseline="0" dirty="0" smtClean="0"/>
              <a:t> </a:t>
            </a:r>
            <a:r>
              <a:rPr lang="tr-TR" baseline="0" dirty="0" err="1" smtClean="0"/>
              <a:t>importance</a:t>
            </a:r>
            <a:r>
              <a:rPr lang="tr-TR" baseline="0" dirty="0" smtClean="0"/>
              <a:t> </a:t>
            </a:r>
            <a:r>
              <a:rPr lang="tr-TR" baseline="0" dirty="0" err="1" smtClean="0"/>
              <a:t>especially</a:t>
            </a:r>
            <a:r>
              <a:rPr lang="tr-TR" baseline="0" dirty="0" smtClean="0"/>
              <a:t> in </a:t>
            </a:r>
            <a:r>
              <a:rPr lang="tr-TR" baseline="0" dirty="0" err="1" smtClean="0"/>
              <a:t>the</a:t>
            </a:r>
            <a:r>
              <a:rPr lang="tr-TR" baseline="0" dirty="0" smtClean="0"/>
              <a:t> </a:t>
            </a:r>
            <a:r>
              <a:rPr lang="tr-TR" baseline="0" dirty="0" err="1" smtClean="0"/>
              <a:t>water</a:t>
            </a:r>
            <a:r>
              <a:rPr lang="tr-TR" baseline="0" dirty="0" smtClean="0"/>
              <a:t> </a:t>
            </a:r>
            <a:r>
              <a:rPr lang="tr-TR" baseline="0" dirty="0" err="1" smtClean="0"/>
              <a:t>sector</a:t>
            </a:r>
            <a:r>
              <a:rPr lang="tr-TR" baseline="0" dirty="0" smtClean="0"/>
              <a:t>.</a:t>
            </a:r>
            <a:endParaRPr lang="tr-TR" dirty="0" smtClean="0"/>
          </a:p>
          <a:p>
            <a:endParaRPr lang="tr-T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a:t>
            </a:r>
            <a:r>
              <a:rPr lang="tr-TR" baseline="0" dirty="0" smtClean="0"/>
              <a:t> </a:t>
            </a:r>
            <a:r>
              <a:rPr lang="tr-TR" baseline="0" dirty="0" err="1" smtClean="0"/>
              <a:t>would</a:t>
            </a:r>
            <a:r>
              <a:rPr lang="tr-TR" baseline="0" dirty="0" smtClean="0"/>
              <a:t> </a:t>
            </a:r>
            <a:r>
              <a:rPr lang="tr-TR" baseline="0" dirty="0" err="1" smtClean="0"/>
              <a:t>like</a:t>
            </a:r>
            <a:r>
              <a:rPr lang="tr-TR" baseline="0" dirty="0" smtClean="0"/>
              <a:t> </a:t>
            </a:r>
            <a:r>
              <a:rPr lang="tr-TR" baseline="0" dirty="0" err="1" smtClean="0"/>
              <a:t>to</a:t>
            </a:r>
            <a:r>
              <a:rPr lang="tr-TR" baseline="0" dirty="0" smtClean="0"/>
              <a:t> </a:t>
            </a:r>
            <a:r>
              <a:rPr lang="tr-TR" baseline="0" dirty="0" err="1" smtClean="0"/>
              <a:t>express</a:t>
            </a:r>
            <a:r>
              <a:rPr lang="tr-TR" baseline="0" dirty="0" smtClean="0"/>
              <a:t> </a:t>
            </a:r>
            <a:r>
              <a:rPr lang="tr-TR" baseline="0" dirty="0" err="1" smtClean="0"/>
              <a:t>that</a:t>
            </a:r>
            <a:r>
              <a:rPr lang="tr-TR" baseline="0" dirty="0" smtClean="0"/>
              <a:t> </a:t>
            </a:r>
            <a:r>
              <a:rPr lang="tr-TR" baseline="0" dirty="0" err="1" smtClean="0"/>
              <a:t>the</a:t>
            </a:r>
            <a:r>
              <a:rPr lang="tr-TR" baseline="0" dirty="0" smtClean="0"/>
              <a:t> </a:t>
            </a:r>
            <a:r>
              <a:rPr lang="tr-TR" baseline="0" dirty="0" err="1" smtClean="0"/>
              <a:t>chapter</a:t>
            </a:r>
            <a:r>
              <a:rPr lang="tr-TR" baseline="0" dirty="0" smtClean="0"/>
              <a:t> on </a:t>
            </a:r>
            <a:r>
              <a:rPr lang="tr-TR" baseline="0" dirty="0" err="1" smtClean="0"/>
              <a:t>environment</a:t>
            </a:r>
            <a:r>
              <a:rPr lang="tr-TR" baseline="0" dirty="0" smtClean="0"/>
              <a:t> </a:t>
            </a:r>
            <a:r>
              <a:rPr lang="tr-TR" baseline="0" dirty="0" err="1" smtClean="0"/>
              <a:t>was</a:t>
            </a:r>
            <a:r>
              <a:rPr lang="tr-TR" baseline="0" dirty="0" smtClean="0"/>
              <a:t> a </a:t>
            </a:r>
            <a:r>
              <a:rPr lang="tr-TR" baseline="0" dirty="0" err="1" smtClean="0"/>
              <a:t>rather</a:t>
            </a:r>
            <a:r>
              <a:rPr lang="tr-TR" baseline="0" dirty="0" smtClean="0"/>
              <a:t> </a:t>
            </a:r>
            <a:r>
              <a:rPr lang="tr-TR" baseline="0" dirty="0" err="1" smtClean="0"/>
              <a:t>difficult</a:t>
            </a:r>
            <a:r>
              <a:rPr lang="tr-TR" baseline="0" dirty="0" smtClean="0"/>
              <a:t> </a:t>
            </a:r>
            <a:r>
              <a:rPr lang="tr-TR" baseline="0" dirty="0" err="1" smtClean="0"/>
              <a:t>chapter</a:t>
            </a:r>
            <a:r>
              <a:rPr lang="tr-TR" baseline="0" dirty="0" smtClean="0"/>
              <a:t>; </a:t>
            </a:r>
            <a:r>
              <a:rPr lang="tr-TR" baseline="0" dirty="0" err="1" smtClean="0"/>
              <a:t>however</a:t>
            </a:r>
            <a:r>
              <a:rPr lang="tr-TR" baseline="0" dirty="0" smtClean="0"/>
              <a:t>, </a:t>
            </a:r>
            <a:r>
              <a:rPr lang="tr-TR" baseline="0" dirty="0" err="1" smtClean="0"/>
              <a:t>Turkey</a:t>
            </a:r>
            <a:r>
              <a:rPr lang="tr-TR" baseline="0" dirty="0" smtClean="0"/>
              <a:t> </a:t>
            </a:r>
            <a:r>
              <a:rPr lang="tr-TR" baseline="0" dirty="0" err="1" smtClean="0"/>
              <a:t>was</a:t>
            </a:r>
            <a:r>
              <a:rPr lang="tr-TR" baseline="0" dirty="0" smtClean="0"/>
              <a:t> </a:t>
            </a:r>
            <a:r>
              <a:rPr lang="tr-TR" baseline="0" dirty="0" err="1" smtClean="0"/>
              <a:t>very</a:t>
            </a:r>
            <a:r>
              <a:rPr lang="tr-TR" baseline="0" dirty="0" smtClean="0"/>
              <a:t> </a:t>
            </a:r>
            <a:r>
              <a:rPr lang="tr-TR" baseline="0" dirty="0" err="1" smtClean="0"/>
              <a:t>enthusiastic</a:t>
            </a:r>
            <a:r>
              <a:rPr lang="tr-TR" baseline="0" dirty="0" smtClean="0"/>
              <a:t> </a:t>
            </a:r>
            <a:r>
              <a:rPr lang="tr-TR" baseline="0" dirty="0" err="1" smtClean="0"/>
              <a:t>to</a:t>
            </a:r>
            <a:r>
              <a:rPr lang="tr-TR" baseline="0" dirty="0" smtClean="0"/>
              <a:t> start </a:t>
            </a:r>
            <a:r>
              <a:rPr lang="tr-TR" baseline="0" dirty="0" err="1" smtClean="0"/>
              <a:t>the</a:t>
            </a:r>
            <a:r>
              <a:rPr lang="tr-TR" baseline="0" dirty="0" smtClean="0"/>
              <a:t> </a:t>
            </a:r>
            <a:r>
              <a:rPr lang="tr-TR" baseline="0" dirty="0" err="1" smtClean="0"/>
              <a:t>negotiations</a:t>
            </a:r>
            <a:r>
              <a:rPr lang="tr-TR" baseline="0" dirty="0" smtClean="0"/>
              <a:t> on </a:t>
            </a:r>
            <a:r>
              <a:rPr lang="tr-TR" baseline="0" dirty="0" err="1" smtClean="0"/>
              <a:t>this</a:t>
            </a:r>
            <a:r>
              <a:rPr lang="tr-TR" baseline="0" dirty="0" smtClean="0"/>
              <a:t> </a:t>
            </a:r>
            <a:r>
              <a:rPr lang="tr-TR" baseline="0" dirty="0" err="1" smtClean="0"/>
              <a:t>chapter</a:t>
            </a:r>
            <a:r>
              <a:rPr lang="tr-TR" baseline="0" dirty="0" smtClean="0"/>
              <a:t>. </a:t>
            </a:r>
            <a:r>
              <a:rPr lang="tr-TR" baseline="0" dirty="0" err="1" smtClean="0"/>
              <a:t>The</a:t>
            </a:r>
            <a:r>
              <a:rPr lang="tr-TR" baseline="0" dirty="0" smtClean="0"/>
              <a:t> </a:t>
            </a:r>
            <a:r>
              <a:rPr lang="tr-TR" baseline="0" dirty="0" err="1" smtClean="0"/>
              <a:t>most</a:t>
            </a:r>
            <a:r>
              <a:rPr lang="tr-TR" baseline="0" dirty="0" smtClean="0"/>
              <a:t> </a:t>
            </a:r>
            <a:r>
              <a:rPr lang="tr-TR" baseline="0" dirty="0" err="1" smtClean="0"/>
              <a:t>important</a:t>
            </a:r>
            <a:r>
              <a:rPr lang="tr-TR" baseline="0" dirty="0" smtClean="0"/>
              <a:t> </a:t>
            </a:r>
            <a:r>
              <a:rPr lang="tr-TR" baseline="0" dirty="0" err="1" smtClean="0"/>
              <a:t>issue</a:t>
            </a:r>
            <a:r>
              <a:rPr lang="tr-TR" baseline="0" dirty="0" smtClean="0"/>
              <a:t> </a:t>
            </a:r>
            <a:r>
              <a:rPr lang="tr-TR" baseline="0" dirty="0" err="1" smtClean="0"/>
              <a:t>for</a:t>
            </a:r>
            <a:r>
              <a:rPr lang="tr-TR" baseline="0" dirty="0" smtClean="0"/>
              <a:t> us at </a:t>
            </a:r>
            <a:r>
              <a:rPr lang="tr-TR" baseline="0" dirty="0" err="1" smtClean="0"/>
              <a:t>the</a:t>
            </a:r>
            <a:r>
              <a:rPr lang="tr-TR" baseline="0" dirty="0" smtClean="0"/>
              <a:t> moment is </a:t>
            </a:r>
            <a:r>
              <a:rPr lang="tr-TR" baseline="0" dirty="0" err="1" smtClean="0"/>
              <a:t>to</a:t>
            </a:r>
            <a:r>
              <a:rPr lang="tr-TR" baseline="0" dirty="0" smtClean="0"/>
              <a:t> be </a:t>
            </a:r>
            <a:r>
              <a:rPr lang="tr-TR" baseline="0" dirty="0" err="1" smtClean="0"/>
              <a:t>able</a:t>
            </a:r>
            <a:r>
              <a:rPr lang="tr-TR" baseline="0" dirty="0" smtClean="0"/>
              <a:t> </a:t>
            </a:r>
            <a:r>
              <a:rPr lang="tr-TR" baseline="0" dirty="0" err="1" smtClean="0"/>
              <a:t>to</a:t>
            </a:r>
            <a:r>
              <a:rPr lang="tr-TR" baseline="0" dirty="0" smtClean="0"/>
              <a:t> </a:t>
            </a:r>
            <a:r>
              <a:rPr lang="tr-TR" baseline="0" dirty="0" err="1" smtClean="0"/>
              <a:t>close</a:t>
            </a:r>
            <a:r>
              <a:rPr lang="tr-TR" baseline="0" dirty="0" smtClean="0"/>
              <a:t> </a:t>
            </a:r>
            <a:r>
              <a:rPr lang="tr-TR" baseline="0" dirty="0" err="1" smtClean="0"/>
              <a:t>this</a:t>
            </a:r>
            <a:r>
              <a:rPr lang="tr-TR" baseline="0" dirty="0" smtClean="0"/>
              <a:t> </a:t>
            </a:r>
            <a:r>
              <a:rPr lang="tr-TR" baseline="0" dirty="0" err="1" smtClean="0"/>
              <a:t>chapter</a:t>
            </a:r>
            <a:r>
              <a:rPr lang="tr-TR" baseline="0" dirty="0" smtClean="0"/>
              <a:t> </a:t>
            </a:r>
            <a:r>
              <a:rPr lang="tr-TR" baseline="0" dirty="0" err="1" smtClean="0"/>
              <a:t>to</a:t>
            </a:r>
            <a:r>
              <a:rPr lang="tr-TR" baseline="0" dirty="0" smtClean="0"/>
              <a:t> </a:t>
            </a:r>
            <a:r>
              <a:rPr lang="tr-TR" baseline="0" dirty="0" err="1" smtClean="0"/>
              <a:t>negotiations</a:t>
            </a:r>
            <a:r>
              <a:rPr lang="tr-TR" baseline="0" dirty="0" smtClean="0"/>
              <a:t>. </a:t>
            </a:r>
            <a:r>
              <a:rPr lang="tr-TR" baseline="0" dirty="0" err="1" smtClean="0"/>
              <a:t>We</a:t>
            </a:r>
            <a:r>
              <a:rPr lang="tr-TR" baseline="0" dirty="0" smtClean="0"/>
              <a:t> </a:t>
            </a:r>
            <a:r>
              <a:rPr lang="tr-TR" baseline="0" dirty="0" err="1" smtClean="0"/>
              <a:t>know</a:t>
            </a:r>
            <a:r>
              <a:rPr lang="tr-TR" baseline="0" dirty="0" smtClean="0"/>
              <a:t> </a:t>
            </a:r>
            <a:r>
              <a:rPr lang="tr-TR" baseline="0" dirty="0" err="1" smtClean="0"/>
              <a:t>that</a:t>
            </a:r>
            <a:r>
              <a:rPr lang="tr-TR" baseline="0" dirty="0" smtClean="0"/>
              <a:t> </a:t>
            </a:r>
            <a:r>
              <a:rPr lang="tr-TR" baseline="0" dirty="0" err="1" smtClean="0"/>
              <a:t>the</a:t>
            </a:r>
            <a:r>
              <a:rPr lang="tr-TR" baseline="0" dirty="0" smtClean="0"/>
              <a:t> </a:t>
            </a:r>
            <a:r>
              <a:rPr lang="tr-TR" baseline="0" dirty="0" err="1" smtClean="0"/>
              <a:t>investments</a:t>
            </a:r>
            <a:r>
              <a:rPr lang="tr-TR" baseline="0" dirty="0" smtClean="0"/>
              <a:t> on </a:t>
            </a:r>
            <a:r>
              <a:rPr lang="tr-TR" baseline="0" dirty="0" err="1" smtClean="0"/>
              <a:t>infrastructure</a:t>
            </a:r>
            <a:r>
              <a:rPr lang="tr-TR" baseline="0" dirty="0" smtClean="0"/>
              <a:t> </a:t>
            </a:r>
            <a:r>
              <a:rPr lang="tr-TR" baseline="0" dirty="0" err="1" smtClean="0"/>
              <a:t>are</a:t>
            </a:r>
            <a:r>
              <a:rPr lang="tr-TR" baseline="0" dirty="0" smtClean="0"/>
              <a:t> of </a:t>
            </a:r>
            <a:r>
              <a:rPr lang="tr-TR" baseline="0" dirty="0" err="1" smtClean="0"/>
              <a:t>utmost</a:t>
            </a:r>
            <a:r>
              <a:rPr lang="tr-TR" baseline="0" dirty="0" smtClean="0"/>
              <a:t> </a:t>
            </a:r>
            <a:r>
              <a:rPr lang="tr-TR" baseline="0" dirty="0" err="1" smtClean="0"/>
              <a:t>importance</a:t>
            </a:r>
            <a:r>
              <a:rPr lang="tr-TR" baseline="0" dirty="0" smtClean="0"/>
              <a:t> </a:t>
            </a:r>
            <a:r>
              <a:rPr lang="tr-TR" baseline="0" dirty="0" err="1" smtClean="0"/>
              <a:t>especially</a:t>
            </a:r>
            <a:r>
              <a:rPr lang="tr-TR" baseline="0" dirty="0" smtClean="0"/>
              <a:t> in </a:t>
            </a:r>
            <a:r>
              <a:rPr lang="tr-TR" baseline="0" dirty="0" err="1" smtClean="0"/>
              <a:t>the</a:t>
            </a:r>
            <a:r>
              <a:rPr lang="tr-TR" baseline="0" dirty="0" smtClean="0"/>
              <a:t> </a:t>
            </a:r>
            <a:r>
              <a:rPr lang="tr-TR" baseline="0" dirty="0" err="1" smtClean="0"/>
              <a:t>water</a:t>
            </a:r>
            <a:r>
              <a:rPr lang="tr-TR" baseline="0" dirty="0" smtClean="0"/>
              <a:t> </a:t>
            </a:r>
            <a:r>
              <a:rPr lang="tr-TR" baseline="0" dirty="0" err="1" smtClean="0"/>
              <a:t>sector</a:t>
            </a:r>
            <a:r>
              <a:rPr lang="tr-TR" baseline="0" dirty="0" smtClean="0"/>
              <a:t>.</a:t>
            </a:r>
            <a:endParaRPr lang="tr-TR" dirty="0" smtClean="0"/>
          </a:p>
          <a:p>
            <a:endParaRPr lang="tr-T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3"/>
          <p:cNvSpPr>
            <a:spLocks noGrp="1" noChangeArrowheads="1"/>
          </p:cNvSpPr>
          <p:nvPr>
            <p:ph type="dt" sz="quarter"/>
          </p:nvPr>
        </p:nvSpPr>
        <p:spPr>
          <a:noFill/>
        </p:spPr>
        <p:txBody>
          <a:bodyPr/>
          <a:lstStyle/>
          <a:p>
            <a:fld id="{C8C5BDC2-2633-48C7-9D1D-B49AB858B123}" type="datetime1">
              <a:rPr lang="tr-TR" smtClean="0"/>
              <a:pPr/>
              <a:t>20.05.2013</a:t>
            </a:fld>
            <a:r>
              <a:rPr lang="tr-TR" smtClean="0"/>
              <a:t>21/01/10</a:t>
            </a:r>
          </a:p>
        </p:txBody>
      </p:sp>
      <p:sp>
        <p:nvSpPr>
          <p:cNvPr id="46083" name="Rectangle 7"/>
          <p:cNvSpPr>
            <a:spLocks noGrp="1" noChangeArrowheads="1"/>
          </p:cNvSpPr>
          <p:nvPr>
            <p:ph type="sldNum" sz="quarter"/>
          </p:nvPr>
        </p:nvSpPr>
        <p:spPr>
          <a:noFill/>
        </p:spPr>
        <p:txBody>
          <a:bodyPr/>
          <a:lstStyle/>
          <a:p>
            <a:fld id="{1E4F3B81-D19A-4452-8EB1-320CDF963074}" type="slidenum">
              <a:rPr lang="tr-TR" smtClean="0"/>
              <a:pPr/>
              <a:t>17</a:t>
            </a:fld>
            <a:endParaRPr lang="tr-TR" smtClean="0"/>
          </a:p>
        </p:txBody>
      </p:sp>
      <p:sp>
        <p:nvSpPr>
          <p:cNvPr id="46084"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6085" name="Rectangle 2"/>
          <p:cNvSpPr>
            <a:spLocks noGrp="1" noChangeArrowheads="1"/>
          </p:cNvSpPr>
          <p:nvPr>
            <p:ph type="body" idx="1"/>
          </p:nvPr>
        </p:nvSpPr>
        <p:spPr>
          <a:xfrm>
            <a:off x="685800" y="4343400"/>
            <a:ext cx="5486400" cy="4208463"/>
          </a:xfrm>
          <a:noFill/>
          <a:ln/>
        </p:spPr>
        <p:txBody>
          <a:bodyPr wrap="none" anchor="ct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6B0400-1918-4488-917C-0620CB342EEF}" type="slidenum">
              <a:rPr lang="tr-TR" smtClean="0"/>
              <a:pPr/>
              <a:t>20</a:t>
            </a:fld>
            <a:endParaRPr lang="tr-TR"/>
          </a:p>
        </p:txBody>
      </p:sp>
    </p:spTree>
    <p:extLst>
      <p:ext uri="{BB962C8B-B14F-4D97-AF65-F5344CB8AC3E}">
        <p14:creationId xmlns:p14="http://schemas.microsoft.com/office/powerpoint/2010/main" val="215932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r>
              <a:rPr lang="tr-TR" smtClean="0"/>
              <a:t>16.05.2013</a:t>
            </a:r>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FCFCA12B-739A-4B11-BF95-61505703124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r>
              <a:rPr lang="tr-TR" smtClean="0"/>
              <a:t>16.05.2013</a:t>
            </a:r>
            <a:endParaRPr lang="tr-TR"/>
          </a:p>
        </p:txBody>
      </p:sp>
      <p:sp>
        <p:nvSpPr>
          <p:cNvPr id="3" name="4 Altbilgi Yer Tutucusu"/>
          <p:cNvSpPr>
            <a:spLocks noGrp="1"/>
          </p:cNvSpPr>
          <p:nvPr>
            <p:ph type="ftr" sz="quarter" idx="11"/>
          </p:nvPr>
        </p:nvSpPr>
        <p:spPr/>
        <p:txBody>
          <a:bodyPr/>
          <a:lstStyle>
            <a:lvl1pPr>
              <a:defRPr/>
            </a:lvl1pPr>
          </a:lstStyle>
          <a:p>
            <a:endParaRPr lang="tr-TR"/>
          </a:p>
        </p:txBody>
      </p:sp>
      <p:sp>
        <p:nvSpPr>
          <p:cNvPr id="4" name="5 Slayt Numarası Yer Tutucusu"/>
          <p:cNvSpPr>
            <a:spLocks noGrp="1"/>
          </p:cNvSpPr>
          <p:nvPr>
            <p:ph type="sldNum" sz="quarter" idx="12"/>
          </p:nvPr>
        </p:nvSpPr>
        <p:spPr/>
        <p:txBody>
          <a:bodyPr/>
          <a:lstStyle>
            <a:lvl1pPr>
              <a:defRPr/>
            </a:lvl1pPr>
          </a:lstStyle>
          <a:p>
            <a:fld id="{FCFCA12B-739A-4B11-BF95-61505703124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Content Placeholder 2"/>
          <p:cNvSpPr>
            <a:spLocks noGrp="1"/>
          </p:cNvSpPr>
          <p:nvPr>
            <p:ph idx="1"/>
          </p:nvPr>
        </p:nvSpPr>
        <p:spPr>
          <a:xfrm>
            <a:off x="457200" y="1600200"/>
            <a:ext cx="8229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r>
              <a:rPr lang="tr-TR" smtClean="0"/>
              <a:t>16.05.2013</a:t>
            </a:r>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FCFCA12B-739A-4B11-BF95-61505703124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Table Placeholder 2"/>
          <p:cNvSpPr>
            <a:spLocks noGrp="1"/>
          </p:cNvSpPr>
          <p:nvPr>
            <p:ph type="tbl" idx="1"/>
          </p:nvPr>
        </p:nvSpPr>
        <p:spPr>
          <a:xfrm>
            <a:off x="457200" y="1600200"/>
            <a:ext cx="8229600" cy="4525963"/>
          </a:xfrm>
        </p:spPr>
        <p:txBody>
          <a:bodyPr/>
          <a:lstStyle/>
          <a:p>
            <a:pPr lvl="0"/>
            <a:r>
              <a:rPr lang="tr-TR" noProof="0" smtClean="0"/>
              <a:t>Tablo eklemek için simgeyi tıklatın</a:t>
            </a:r>
            <a:endParaRPr lang="tr-TR" noProof="0"/>
          </a:p>
        </p:txBody>
      </p:sp>
      <p:sp>
        <p:nvSpPr>
          <p:cNvPr id="4" name="3 Veri Yer Tutucusu"/>
          <p:cNvSpPr>
            <a:spLocks noGrp="1"/>
          </p:cNvSpPr>
          <p:nvPr>
            <p:ph type="dt" sz="half" idx="10"/>
          </p:nvPr>
        </p:nvSpPr>
        <p:spPr/>
        <p:txBody>
          <a:bodyPr/>
          <a:lstStyle>
            <a:lvl1pPr>
              <a:defRPr/>
            </a:lvl1pPr>
          </a:lstStyle>
          <a:p>
            <a:r>
              <a:rPr lang="tr-TR" smtClean="0"/>
              <a:t>16.05.2013</a:t>
            </a:r>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FCFCA12B-739A-4B11-BF95-61505703124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r>
              <a:rPr lang="tr-TR" smtClean="0"/>
              <a:t>16.05.2013</a:t>
            </a:r>
            <a:endParaRPr lang="en-US"/>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8DFAD94C-C3FF-4D66-9E3A-B3AAF29FB12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r>
              <a:rPr lang="tr-TR" smtClean="0"/>
              <a:t>16.05.2013</a:t>
            </a: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FCFCA12B-739A-4B11-BF95-615057031242}" type="slidenum">
              <a:rPr lang="tr-TR" smtClean="0"/>
              <a:pPr/>
              <a:t>‹#›</a:t>
            </a:fld>
            <a:endParaRPr lang="tr-TR"/>
          </a:p>
        </p:txBody>
      </p:sp>
      <p:pic>
        <p:nvPicPr>
          <p:cNvPr id="2" name="Picture 7" descr="C:\Users\mustafasager\Downloads\sulogo2.png"/>
          <p:cNvPicPr>
            <a:picLocks noChangeAspect="1" noChangeArrowheads="1"/>
          </p:cNvPicPr>
          <p:nvPr/>
        </p:nvPicPr>
        <p:blipFill>
          <a:blip r:embed="rId8" cstate="print"/>
          <a:srcRect/>
          <a:stretch>
            <a:fillRect/>
          </a:stretch>
        </p:blipFill>
        <p:spPr bwMode="auto">
          <a:xfrm>
            <a:off x="8021638" y="0"/>
            <a:ext cx="1122362" cy="1052513"/>
          </a:xfrm>
          <a:prstGeom prst="rect">
            <a:avLst/>
          </a:prstGeom>
          <a:ln>
            <a:noFill/>
          </a:ln>
          <a:effectLst>
            <a:outerShdw blurRad="190500" algn="tl" rotWithShape="0">
              <a:srgbClr val="000000">
                <a:alpha val="70000"/>
              </a:srgb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tr/url?sa=i&amp;rct=j&amp;q=ministry+of+forestry+and+water+affairs&amp;source=images&amp;cd=&amp;cad=rja&amp;docid=fr_oQ0SCRaqW1M&amp;tbnid=mf57IKJiwPuBRM:&amp;ved=0CAUQjRw&amp;url=http%3A%2F%2Fwww.sweep-net.org%2F%3Fq%3Dnode%2F536&amp;ei=Fg6aUaG5N4juOrTKgfgN&amp;bvm=bv.46751780,d.ZWU&amp;psig=AFQjCNEW_FjkzVPHRDBjvWUQpfrN9lCbtg&amp;ust=136913702790704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tr/url?sa=i&amp;rct=j&amp;q=quantitiy+vs+quality&amp;source=images&amp;cd=&amp;cad=rja&amp;docid=jaIxHzcV_ax3BM&amp;tbnid=RSsPCXtK7b3d1M:&amp;ved=0CAUQjRw&amp;url=http%3A%2F%2Farmyofcp.com%2F2012%2F05%2F15%2Fclearing-this-up-quality-vs-quantity-we-got-both%2F&amp;ei=kgSaUbqZJMm-O4TCgZAC&amp;bvm=bv.46751780,d.ZWU&amp;psig=AFQjCNFyYy40TN_vkMRxSXTvHESgfN3oNA&amp;ust=1369134457406399"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om.tr/url?sa=i&amp;rct=j&amp;q=quantitiy+vs+quality&amp;source=images&amp;cd=&amp;cad=rja&amp;docid=xN_3yFWBTQMqlM&amp;tbnid=-EU6cfJlo5eSxM:&amp;ved=0CAUQjRw&amp;url=http%3A%2F%2Fwww.redstarresume.com%2Fcontent%2Fcms%2FWhy%2BQuality%2BWins%2BOver%2BQuantity%2BWhen%2BIt%2BComes%2BTo%2BJob%2BSearching%2B%2F3647%2F&amp;ei=wQSaUdmNL8e7PaidgaAC&amp;bvm=bv.46751780,d.ZWU&amp;psig=AFQjCNFyYy40TN_vkMRxSXTvHESgfN3oNA&amp;ust=136913445740639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com.tr/url?sa=i&amp;rct=j&amp;q=from+EU+to+Turkey&amp;source=images&amp;cd=&amp;cad=rja&amp;docid=fQTvvzJo5rhHaM&amp;tbnid=foucZhmtAV_7HM:&amp;ved=0CAUQjRw&amp;url=http%3A%2F%2Favrupanaliz.wordpress.com%2Fcategory%2Finternational-relations%2F&amp;ei=owyaUdmAPMnDPJ6cgLAB&amp;bvm=bv.46751780,d.ZWU&amp;psig=AFQjCNEMq3Z3sO8k4YIFWliyMC8aDtOfKQ&amp;ust=136913570779827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water+pricing&amp;source=images&amp;cd=&amp;cad=rja&amp;docid=CVAfl2RM01mg0M&amp;tbnid=O_nauWI2QxfBYM:&amp;ved=0CAUQjRw&amp;url=http%3A%2F%2Fwww.greenlivingprojects.com%2Fblog%2F2010%2F08%2F11%2Fthe-price-of-water-in-spain%2F&amp;ei=xBCaUbPaEIbeObjzgbgN&amp;bvm=bv.46751780,d.ZWU&amp;psig=AFQjCNHszZqddXcyV4ZEXk0fTmR_sAyLlw&amp;ust=1369137531743528"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tr/url?sa=i&amp;rct=j&amp;q=water+pricing&amp;source=images&amp;cd=&amp;cad=rja&amp;docid=WgrC6HkgF4j3SM&amp;tbnid=8tOTRhUdGVJs2M:&amp;ved=0CAUQjRw&amp;url=http%3A%2F%2Faomywork.blogspot.com%2F2012%2F10%2Fwater-pricing-scenario-in-bangladesh.html&amp;ei=8RCaUc2-Asi0PI22gSA&amp;bvm=bv.46751780,d.ZWU&amp;psig=AFQjCNHszZqddXcyV4ZEXk0fTmR_sAyLlw&amp;ust=1369137531743528"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tr/url?sa=i&amp;rct=j&amp;q=administrative+borders+in+turkey&amp;source=images&amp;cd=&amp;cad=rja&amp;docid=J-VqGTCnBxB7SM&amp;tbnid=u0LEc68RL3H-UM:&amp;ved=0CAUQjRw&amp;url=http%3A%2F%2Fen.wikipedia.org%2Fwiki%2FTurkey&amp;ei=-xqaUaL2EsOwObbRgaAF&amp;bvm=bv.46751780,d.ZWU&amp;psig=AFQjCNHdumoyuJJecOYBd4Ym9s1t6mj-tA&amp;ust=1369140330029211" TargetMode="External"/><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google.com.tr/url?sa=i&amp;rct=j&amp;q=administrative+borders+of+Turkey&amp;source=images&amp;cd=&amp;cad=rja&amp;docid=J-VqGTCnBxB7SM&amp;tbnid=7Nrx9JdpIuOppM:&amp;ved=0CAUQjRw&amp;url=http%3A%2F%2Fen.wikipedia.org%2Fwiki%2FTurkey&amp;ei=EBqaUarVCMvFPaj1gbgP&amp;psig=AFQjCNHlRZYSyJsghvBmHhENeftvjBZ6Jw&amp;ust=1369140038886151" TargetMode="External"/><Relationship Id="rId5" Type="http://schemas.openxmlformats.org/officeDocument/2006/relationships/image" Target="../media/image18.emf"/><Relationship Id="rId4" Type="http://schemas.openxmlformats.org/officeDocument/2006/relationships/oleObject" Target="../embeddings/oleObject1.bin"/><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oogle.com.tr/url?sa=i&amp;rct=j&amp;q=non+participatory+decision+making&amp;source=images&amp;cd=&amp;cad=rja&amp;docid=P3p39v8LMkCExM&amp;tbnid=GURxQIRJ_9ESnM:&amp;ved=0CAUQjRw&amp;url=http%3A%2F%2Fwww.phibetaiota.net%2F2013%2F03%2Fmichel-bauwens-citizens-engaged-in-participatory-democracy%2F&amp;ei=vReaUY2eLYGeO5qbgLAP&amp;bvm=bv.46751780,d.ZWU&amp;psig=AFQjCNHU9hdInckWVcjxZLiq2-iUL-z8XQ&amp;ust=1369139510381844"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google.com.tr/url?sa=i&amp;rct=j&amp;q=participatory+decision+making&amp;source=images&amp;cd=&amp;cad=rja&amp;docid=B6rpLje6wZMZrM&amp;tbnid=Ppt6jT7QSv8xOM:&amp;ved=0CAUQjRw&amp;url=http%3A%2F%2Fwww.em-al.org%2F%3Ffq%3Dartikuj%26gj%3Dgj2%26bir%3D17%26aid%3D330&amp;ei=shiaUdr3KMzsO_jfgMgH&amp;psig=AFQjCNHABFQSMjGadPLAR7yvV45tP1nTqQ&amp;ust=136913958788831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www.google.com.tr/url?sa=i&amp;rct=j&amp;q=transboundary+waters+of+Turkey&amp;source=images&amp;cd=&amp;cad=rja&amp;docid=-Y8MdKdaTaUeBM&amp;tbnid=q7a3Ftpe-9E8LM:&amp;ved=0CAUQjRw&amp;url=http%3A%2F%2Fwww.internationalwaterlaw.org%2Fblog%2F2012%2F02%2F&amp;ei=1x6aUbeMKcjOOcnEgKAP&amp;bvm=bv.46751780,d.ZWU&amp;psig=AFQjCNHiOI_tMfp6yPmPFv40SxECPiIQ4g&amp;ust=1369141291240168" TargetMode="External"/><Relationship Id="rId1" Type="http://schemas.openxmlformats.org/officeDocument/2006/relationships/slideLayout" Target="../slideLayouts/slideLayout2.xml"/><Relationship Id="rId6" Type="http://schemas.openxmlformats.org/officeDocument/2006/relationships/hyperlink" Target="http://www.google.com.tr/url?sa=i&amp;rct=j&amp;q=international+water+conventions&amp;source=images&amp;cd=&amp;cad=rja&amp;docid=oUcqOSQz5QpLRM&amp;tbnid=tSGdp1JRKF9TiM:&amp;ved=0CAUQjRw&amp;url=http%3A%2F%2Fwww.ramsar.org%2FWWD2013%2F&amp;ei=kCmaUeTgBYWwPJKMgYgF&amp;psig=AFQjCNFd6PWiGNrDOD6fCTsFr-7LE31Sww&amp;ust=1369143860707422" TargetMode="External"/><Relationship Id="rId5" Type="http://schemas.openxmlformats.org/officeDocument/2006/relationships/image" Target="../media/image25.png"/><Relationship Id="rId4" Type="http://schemas.openxmlformats.org/officeDocument/2006/relationships/hyperlink" Target="http://www.google.com.tr/url?sa=i&amp;rct=j&amp;q=international+water+conventions&amp;source=images&amp;cd=&amp;cad=rja&amp;docid=N8QLRvwCgNxBXM&amp;tbnid=5DR88h338FN0YM:&amp;ved=0CAUQjRw&amp;url=http%3A%2F%2Fwww.un.org%2Fwaterforlifedecade%2Fwater_cooperation.shtml&amp;ei=yCiaUcm_PMShO6SQgXg&amp;psig=AFQjCNFd6PWiGNrDOD6fCTsFr-7LE31Sww&amp;ust=136914386070742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google.com.tr/url?sa=i&amp;rct=j&amp;q=good+water+status&amp;source=images&amp;cd=&amp;cad=rja&amp;docid=34maJkZwpSSn-M&amp;tbnid=I4QJKYKYXXz0SM:&amp;ved=0CAUQjRw&amp;url=http%3A%2F%2Fwww.eglv.de%2Fen%2Fwaterportal%2Friver-basin-management%2Friver-basin-management-innbspeurope%2Feu-water-framework-directive.html&amp;ei=jC2aUeimI46-PYuggMAC&amp;psig=AFQjCNH5lvZ0xaJ5_IlxslXmN4Gboow4cg&amp;ust=136914507733143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hyperlink" Target="http://www.google.com.tr/url?sa=i&amp;rct=j&amp;q=international+water+conventions&amp;source=images&amp;cd=&amp;cad=rja&amp;docid=fMplP4SSGu6GiM&amp;tbnid=NAwT7XjPJXN7XM:&amp;ved=0CAUQjRw&amp;url=http%3A%2F%2Fglobaldimension.org.uk%2Fnews%2Fitem%2F16524&amp;ei=GCmaUdLfCcvFPaj1gbgP&amp;psig=AFQjCNFd6PWiGNrDOD6fCTsFr-7LE31Sww&amp;ust=136914386070742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tr/url?sa=i&amp;rct=j&amp;q=industrialization&amp;source=images&amp;cd=&amp;cad=rja&amp;docid=Y-jBk4V4NHsSeM&amp;tbnid=tglKm1dnimggnM:&amp;ved=0CAUQjRw&amp;url=http%3A%2F%2Fwww.123rf.com%2Fphoto_8368223_global-industrialization-concept.html&amp;ei=z9iZUe78AczJPb_agJgM&amp;psig=AFQjCNFTEtQZMIZvdpUZ6hnXL_lxzQaViw&amp;ust=1369123284246605"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om.tr/url?sa=i&amp;rct=j&amp;q=urbanization&amp;source=images&amp;cd=&amp;cad=rja&amp;docid=ZGkLd2EmE4gcsM&amp;tbnid=eF50Xehe_KgZ9M:&amp;ved=0CAUQjRw&amp;url=http%3A%2F%2Fwww.dreamstime.com%2Fstock-image-urbanization-image9643431&amp;ei=I9mZUcrKEcbWPc33gfAH&amp;psig=AFQjCNGi8xZQy8YRnAff_kwOZMQeJplr4g&amp;ust=136912345725280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m.tr/url?sa=i&amp;rct=j&amp;q=from+EU+to+Turkey&amp;source=images&amp;cd=&amp;cad=rja&amp;docid=4kQpvIn3-Oq75M&amp;tbnid=MjoBapkvMUSaOM:&amp;ved=0CAUQjRw&amp;url=http%3A%2F%2Fyerelce.wordpress.com%2F2011%2F02%2F10%2Feu-%25E2%2580%2593-turkey-the-key-remaining-challenges-several-languages%2F&amp;ei=9wiaUYC1H4jwPLDcgZgI&amp;bvm=bv.46751780,d.ZWU&amp;psig=AFQjCNEMq3Z3sO8k4YIFWliyMC8aDtOfKQ&amp;ust=136913570779827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tr/url?sa=i&amp;rct=j&amp;q=change&amp;source=images&amp;cd=&amp;cad=rja&amp;docid=Q_ftgUJmcWGccM&amp;tbnid=_6fywV756I26EM:&amp;ved=0CAUQjRw&amp;url=http%3A%2F%2Fnewdirectionsconsulting.com%2F4664%2Fblog%2Fblog-understanding-the-root-of-change-how-the-change-formula-can-drive-success-2%2F&amp;ei=rPuZUeroEcO0O9DRgeAC&amp;psig=AFQjCNEa7RtL3D2Unplnfp4aCLpN2Wde3Q&amp;ust=136912569331909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weep-net.org/sites/default/files/images/logo-original-i3wd.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data:image/jpeg;base64,/9j/4AAQSkZJRgABAQAAAQABAAD/2wCEAAkGBhQSEBUUExMWFRUUFRcXFxgYGR0YHBoYGBQXFRcVGBkYHCYgGBojGhQUHy8gJCcpLCwsFx4xNTAqNScrLCkBCQoKDgwOGg8PGiwkHyQpKSksLCwsKSksKSwsKSwsLCksKSwsLCwpLCwsLCksLCwsLCwsKSwsLCwpLCwsLCwpLP/AABEIALcBEwMBIgACEQEDEQH/xAAbAAACAwEBAQAAAAAAAAAAAAACAwABBAUGB//EAEQQAAEDAQMJBgMGBAYBBQEAAAEAAhEDEiExBBNBUWFxgZGhBSKxwdHwBlLhFDJCYnLxByOCkkNzorLC4tIzRFOToxX/xAAZAQADAQEBAAAAAAAAAAAAAAAAAQIDBAX/xAAsEQACAgICAQIEBQUAAAAAAAAAAQIRAyESMUEEURMicaEygZGx8BQjM0Lh/9oADAMBAAIRAxEAPwAmuOr3yRirGKSK2w/3I8875DzXsnEE+HCYBBunyTbYjVuWVtO8mzBO5PDj7j0SAMVNpPvciz2w9fRKFQ6x74om1J/EOR9UgHNcTo98lZbs6lII/MOR9UQePmHP90gHBx1ePmVc7AkWxrPvgit7TzCAHA7BzKMTqHM+qzZw6j09VLZ1Hp5JAbBOzmUQH6eqxh3v2Fdoa/8AUlQ7Nd2sdVLQ2dfRIDwf3BTG7J6JDDFYaxyKYKw1jkUAdsPNWOPNIYxtce5RW2n9j6JYqH25WK51gcR6JANgex9FYcPlJ5BAHTg7r9FRdt6+oSGOD/yIw/Ysod+bw81YqtGJPTySoZqtj3+6mfA1cws2fbqPvgjFRFBY4ZRu5hFnQf3SM4dvNQVtvN31RQWPL/c/VWHbOqUK23qqNXaeBQMd/T5+au/V4+qQK5/Nz9UVsnXzCAsdfpAVPZdglgnbzHkhk+yCgADRCiudqiqxaPIh51Ih7vShlDdvJXntQ8V0mFjIG3miBG3mlNqnUiFU6ApAcH7DzVips6pIqu2IrTvmHVIY21u98Fc7uX0Spd8wVgk/iQA4cOX0RNHv2FnBPzdFdmfxE8EgNQbsHEqVHkNJDRIE4rLm26uiz9qVQyg8gX2SBtJujFJ9Amdc+71dvb75rA2IEtv03xfzRB7fl8/NA7Nxqjb09VC4aTzWL7RSBAc5rC6Q2Y7xiYE6bkxr9vh5JBY/PM1t5lEK7dBaeJKSBuUEaQ3kigs0/aRqnhKgynZ0PokzqA4R6K4J1pBY8Vjou4fRX9p1noQkAH5nKxU/MkOxwqE4QeKvOEbEmRrCvOjSJQMd9o29FYqk6fJIDhotDj6FUa4Ghx3ooLNUu18wrt6+g9FnblIP4SUbSD+BAD2lug++KP8Ap5BZi92pWCdcbCUhmi0NXT6qbrtkJNvWOv1VC/QCihmg1iMR1U+1A/X90gSMLtkDzVm/FFIB9sa/fNRZcyNQ6K06QHlRlA1dEWcOgdEIJ1BXYct2YEDnahyCsV6rT3SBMyNHQ9UQY7X5eSqzv5qZJNUNNrYYquOiOIUl2lUBtPNSRrHMFABhu1U5xbe2J44aRdsQ22/MpnBrJ4BJ7BOhoeFM4NfvklHKGjXyCGrlwAm88I6oAfnWWmgvDbWl1oAXgXkApHaD2mkbLpDoAvxk+koKGXte2ZvGP3rsPmATabLbXmLqbLXEvawf7nclnPSdlR3RrgReRxRBl1ywiqdSC1UDgWPewwRcdew48VZNjMvcc5Qg/wCITwzbwcdF8cVtdvE+9MrlPY51dlQ/dYXU7ru+ado4DUWc1uFQHQffFSu2Fjw4+7/qk18tcx7G2C4Om8RdEC8F2Hex6Img+wsdUzllNt0tpPJ3FzQN17UTdIa7OtnDsRCtu6eiXm7/ALuHkja2PwkJ6Fss19RCmd2hU5wiSEltdp+7fu/dAzRndyIVt3VIB/KjtFIYzODXHE+ime2zwQhx2cx5qxOoH3sQMvOHWOSlrXeq9+7lDOshAF5wjR4oxXdq6fUpNt2sqwXa280wHirw6easscfxj3vWe2dLgOqIOHz8glQWMvGLzyCKDrPJKtN+c8kJptm5wTA0Rt8FSTa29FSdBZwBUHzFWKo0Engl533f6IhUC0Mg7WxSyNXVVnR7/dVn27EhhhrdXVXmm6glur7vfBQVJ0DhCQhuabqPBU9hANk6DiEuRqV2RqKQy6eU3i1TM4SHXAayDjgnuj2FnzInDwTM0NZ4JVXkd34LpU2tBux3aF1KFCOz8qqxi6lTB2Cqz/k53Jch9kAm0br8NS9Z2zkOZ7FskQS/J7UfM7KabndXFcvqZUlH3ZvhXcvZHnc5u5/ugfWi8nrz0KWNl20+iKlkWeq0qED+fUDDefuXuqkHWKbXnguq0lZhtm/tDJTSyTIZEPq56u6bjNSw4A7WscxvBYbcnaNX0C9H/EurGU5IALhTyg3aIdQaF5r7QdvvcsMEuUW35ZpkXF17By7X0jxSclyJ32ilVM/zhUi64U2VadNvMteRrlXXyl8Qw99xDGAiJe8hjBP6nBei+JcgzNbJ6FIxm6FOmwnXnC0OOu9oKeWVUvcUI3b9hPxDkmarQAYe0OHgeoXOLTrK9F8RVBXyPJsoa2CWw5uJa6bL2GNLX907ivNjc4cUYZXBDyqpENLa5R7AfxeCCqdh8EullLCQCQCXWRJAEnWdHFat0rZCV6RKmUOZotCRgdHPHFMblgd90GJi8QcAURiYGOrdidytlJwwAHGFPbtMrpUG070y0dEc0qH/ADDgQfBDa28wVRI6X7OaoOdr6qmuHuVdsbUAEKU4u5qjk2ohUa4GlQZTrPviEbHosUNvT0Rijv5JLqjTpjcB6qZzaenomBoFEa+SrMN1lIzh1zwVgzr4IAaaQ+ZRLzP6vfFRMLOBnht8VLY28vVZ2yNXD9kYcff7rQxsddrVktGlJPBE2PlSAaKjdnNXndQCFsfLCfSAH7qSgG1dg5K84dXvijIB0j3xUst0kJDBB9z6IgweyUPc29VHVG6j7G3cgDV2VkYq5RTpgCC4E/pb3jzuHFe1/iFP2AAEQa1EERf3azSNONw0YBcf4GyK1VfVM3d1s9Y6clr+OxapNkGGVGOnQSXEHcQP968nNk5ZteD0YQrD9Tymb94eq9N/Dfs63lVSsRdRp2BeD36kF3FrGt/+xeTdUAEyIGOIwX0T4Y+H2js+m2paDqk1nw4sNp4ua4tImy0sbH5F1+pnxh9TlwR5T+hyP4jz9syb/IrHm+ivOOrkRfs1eAXR+MqAblTKc2wyjGF8lwJvMzIs9dy4xdGj3Kfpv8Ys342d74Oyd1fL6c/coB1Z0X3gWKbTN95cXD/LXQ+I3E9sMZ8tHJ3f/rXB/wBoW/8AhrkQbk1TKHQDXqQCRH8thzbBOouNRw/WFg7V73bsg/4FIGDiAcodGN95aYvwC5cs7y/Q3hGoK/Jt+y2X5Vkhua8NyqjuqDN1wP01QHn/ADV5IvAuwOBEr1+Wdofa+0mZNReWCgyuH1mhriXxTa6i0vBBaC5lq7GzgQvLds5OaVYtcQTiTFmZN92Avlbelltoxyb68MzmqJx6T4hLrUmu1fvwQmqNCsP2HquyjGwKGSsa0NGAMxqk/VNszgZ4KB3DmqM60AEGuGAPI+qvv6un1SwHazu/dFb1xz+qYEDnDGOiNtXb1AVWxqHP1QEs1BAD2j8yLM+7/RZN0HgFATtHNAGyI0cgVX2gDA9YSGtfrHP6I98IGN+17uh80Lq86Ok+aXO3w9Fdv83vkmFl2/cH1UVSPf7KJiOI1wwIE7AfFQAah1Sw3UI81TwcHNn3zVGdjw6MPD1RmqVjYyTgRvJHmmOouB0jcR9UgsfbJGHVVZPs/VJFO6ZO3uymU2tOkT70JAWJHv6oaNWmHHOAtF5lku3AttDViJTrh+yF4B3qWr6dFxdBGrTN7HOi6JEcOchAG2oABlxAG8mArdlObgktgd6+7C86dqd2r2k85RnSGsc6w8NmzBDWi0ATpgHR97as5SaVFxSbs+jfDeQZqi1unE79a5nxhIyQ2h3nVGkkC68EgThIZYH9K5eRfHj2guqU5ZMWwLMDG+8tmIutDFH8WfFVLKMlphpvFQFwiMKbhP1C8eGOcZrkvzPSnkhKD4nE7P7P+05VSoi9tR/e/wAtvffPDu73BfYcoMNJ1NPh+6+a/wAPKzW16uUVLqbadgPgkNE26hcR9wQGSTd3cV9DrV2VWtsOa9r3NktcD3QZJEfeEwI/MtfVSuVeER6eNRvyz578ZMIylgJvNC0RjBNR7i2f1AjYFwKlN5hjTL6jmsbd+J5DRymdwK9D8bQ7tINJ/wDbUtgl1SuMThoSvgLs3PZaXkd3JmzeP8R4LW8mWzxC6sU/h4mzmnHnko+j5Hkwo0GUWEtaxjWNIxAAABv0wF4TKqVWr2nUFGWktZTa+Qc2yLJqC69wBJaDN7hN0x7vLKtlpMxoH6jc0R+otC8p2fk7Wdp1YBNk0G2QJJlgtXag3yGledjbbs7MiVJHT7OyBlLtI06fdp5NkTWt/XWrOqOc4nFx+zgknEmVwfivJnVA3KS2BV7zGkXtpm9gIMEOI7zgcC6NC0nsfJ6ju0XijS/9elk9M2A0sL6VFrrN0sJfWM4GV1ssa6vk1Sm8fzKDiCfmae9TfgPvDGLg603QunFLjKzkStNHzvOxi0ciFX2gaAOCOrUY43Pa+8junAi4gyBfcgNIRIHkvTjJSVo5mmijlYGJPJGK2wrRkwDh3mnr6LK+kQcLtYVCCtn3Cls7Y5pYe4fi980YqnTfw/dAF29hPvYUYf7KEtB0lDmhr80DGX6D18lC1+v3zSu7u2wrk6HeCABcHDGffFRtWNY4ohlJ0knl5BQlp2f0hMAm1xpHX6IjSBwJSMyNBJ4AearDWEAPzbtaiDPHU7kqQOjkGvOiOfTUpb2pDq5ibo3G7ZNlKNRxvGg6NskeBV0Y2ahWAPew96UdCrTqPDRUNq0JaYaDpu1jbOgrHm3HE+9qVVyEnccdunyUyutDXez0HaGROBFilYBAkWw+834yRhC58T+G/dpWDJciLHHGzGBvH0XRe64w4myLoJMabhiFGNcYpf8ARz2wGV429UxmUTo5RPJLp9pUy0A1WD9ZLTN1wtQpVc06Tdx6/VOMr7CUaNuSVWB4vbavDQ8BwdrEE38DK20O0auTuGaot/mVGuc4OvZFod1x7zW3gkGd+hed7SDDSNveIxnnesfZnxVVpwCQ9up2PB2POVz5I7tHRjnSpn0LJf4jsdUipSBbalxltKo2zD2EfdFU2ms7p0a1wMpFClVNWk11WkKboD7MCW95xibR7zomPui++/PT7QyfKYD2d8ziIMRJh7dQ1wiqfDjA3uPdZIcIJlveBBvBB061guMfBt+I9TT+IcheQx+RgOeG4NY2RWqCi0WqYtBpeIi/WVzu1exG0KbMoyU16Bc9rZD3BpllsQS0ON0CLRFxuWzsjt2pkzPvB5aXkd2CAQXWQRJPeAj9RUy7tF3aGU0nue5tMNfTdTcHFs3uFRokQ4m6ZmBF184qTUtdGkoKS32ear5blD3ve+s81LLGl4F5b34a4NERhoXrfgP4noUGPZWfFR9Quc+LTSSAACWyWw1oHeAAgLhs7HqGrVuiX2GOc5rWvsyBFp0+OICvtz4cqZOQKubc66bL7cTeJuFk3HmFr8mRcXqzH5sb5I+p08up1iw03h7SS+WEOBsgmJF33nNu2Lh9jVI7VrjXXbB2MyOmz/fU5hfNqVBzXWmPfTdhLSQY5yBxXQ7K7bq0XmoQXkFwtB15JzZLjJkmQFH9K4PTLfqFJbPadifzMiqVJkZR2ux4M4t+20QI4U4XqatGap7sPsQ/CyWlxIdOJEh8CLiXTEgr5l8P/E1OhkeTZM50ZrKGVHOe2wIFZ1WQd9m5fQ8i+JKNas5zXtP8pgBDg4GXvJm8G6BdtWTjKPYsVV+h8z7d7OzGVVWhtzja1Y9FkpZXBvaC3SNe+F6j4/osdmaoMmyA4i64xB2mV5RsfMY2helhlyijnyxqRsybLja/lSbjLCWgmfwttXGb9AOFyLtTJn0apa4FpIDoJa646QWd0iQcN2hcntFrrTXMMOAg4GRyXSr5WapD3El1lrTgIstAiNGCqmp34C1xoUKx0t97VTnNOPp5oS0e/wB1G1BEQfHyWpmTNbz73ohQ1T5dEDjGBPvkFPtB0wEAGaRjDqqFI6gOatuW7en1ROfOBv1XgoAjRuTqeTgzeBwWJ4Jxd1nz8kEbed3imI3hrAb3cvWVmyftSkx7xVDjAAbiGtIJNrB1qRAvjBLDhsnko9gIPdF4SaspOjqO+Ma34a+S2bot0Wudh+J2cbJ4KLy7uy2Tj75qKPhr2L+KxVXL3scGtMNdE6rziW2gORO5aqXaWTSWl1Vr3aM3GAN1q1BmeG1c9zwb4PG7wJS2D8ouvGJi/wB6E3B3abQuaqmjqfbqcXGNhx5gXpb8oGzZKx23X4cI64qCZ0bpg+CvoizT9ridG+Cl1MqJ/ZWKTt/D1VFpGJA32vIXpAZzTtkBwmSBJvjadMBaXvOgdVTXtbDnkWZi0MJ0WtLfdy6NWixjGBoa42ozgdILSS6D+YXDCBdes3kinTNFjbVnn8uYXG/iQwOI3jVwU/8A5rntllNlXukk07rhiTZJnD5Zvw0rZltJp7wJBOB8wVz6tNwMg36HC5w/qF/MqZcu0NcfIeWZzJq7u7FkuAcIIIwmDIPTot+SfFIJ77bzMlhskkmfumJ3ScVy67qjnC29xLRDZOAOKz1KCzSfkbrwewybtdpNzgS4SWuFlwNkHTAN9sXAzdtKg7foV6TaVcPa1ri4EgPAtCDc288ta8a1zmiATGo3jkbkTMt1t5GOh+ijhTUlpjcm1T6PR0HZOwuAszdBAAvg4OgQPu6RpXQy3tKo6o+o2sx7apa91Igkxpo2j+MQ0B4N8i8kLylOq134m/1d3qbuq35PkkmAXHSYNll2m06+BuG9LLNv5psvCv8AWMToM7XFnFjmyCCHAHb94TF/Rb8mNphLZiXu7oDgRd1kFcJ+Vhrg5hvm1aE3ht7nQSe7iBOJIwGL2fF7y2Hspm+RFMETGMWhftTcp6a+5H9vr9jqHKYc1rge/g6AALwO8QO7jpRZX2bZg2GkgjCy114v0gzBB3ELLkXxBldSm40WU4YL5p2RtAdnYuC4tf4orkmW0wZv7kwW4XOJvClubKXA9jRbRAYyrVrMcXkWZc8FkCCQ/wC7jdEEwbllr02tcQ05xgNzoIkaDBmOa89Q7VyqqSM7gIkNYIGgXNGpdQ9rVXFralKlp/mMaQ7+rvX4ada1xcr2ZzlFrQ8xogRoj6KOc7R6IGvm+RznxwTZ2nh+y6jAoV3abuvgEQqzjPX6KjR2u4+UKs1tPhwwQMsVI0H34Ki+dB4kohZiXTA0SCeUnmeuC306jG5J3m0wXv7rgAXnG1IiWtENgzr1mJcq0Uo2cx1M+/SFbWEeRu+iY+nZi8ExfjdN4G+IOyYQitGnkR5qiaCDdgn3tRQfl4CfJA2uPzdT4I8606evqEDKjUI5j1Q+8T6KOfqE8f8Aqqzmx3XxITEEH7D74K0oR+b/AE+iiYHCzmqRvHmFdNxO3hKsOB1jeT4q7OqON/8AxCYiFx0+XmVYrR+KN3oJUkjWNwjxuUB57Tf0gpAQVtp5D6eBTBUjH0PvgnZDQFQw50XXRvA8xjtWVpImLoMXEeQ6pFBVKBIJEgm6ZGG25ZX0HNqCyXMnGybIIi+0GxK0wdvG/oiYwzP06ghS4pjUqFOpxN5Au94pNSktrnfp97yUl0TiDu/e9JoEIbIxFoDRMSNInQtWeyZxIzmZDpBa+kSRdd32ki4iZjSdagpAj34LJXyUErC7ZuvlVorKclYHvFN9tgPddESN2y8TpidKQ/IoW2jQ0JtSnd79Eye0cJ2SnQli2zAlu67ouw2nqA4q3ZICMBwTcbRKezlHtB2DgHXRMQYkGJGiQOSFuUM0tcNxB8YWrKezowWE5PCmUQTRryTtEstBlVzQ4OaQQYhzbJwmDEX7AgLLTvvtJJxkC83kmYWdtNUFHELR67sjJ7FIAgS4l0yDsGGwa1sbT1c7/fVcvszKCKTRZFwxgDqcVoLpxPveAV1RVIzkzW4gaZ3n90sv1OZ08zKSGD5h0ULD8rTxVEjs7Gry8FC7TI3T6XqUntkFzRce82LzdIGNwMRKKjk7qj7NJpc4zDWgEwJJiDfgUrHXsKNSMY4H1Up3m7TrB9EdlwMFrgdIJA5iZVPZpMJ9i2OZSuA9L1TqY1kb49VmJA0j+0DyTW1zoHT0CYBFk6QeEqNgaxuBHggdVn9z7CW2oMRfyPgUAbJux4kHzQtOkEnd9Ulj9MYbQPFMszj4hAw85t5x5lRUHHW33/UqQB5+djRud6FS0No/pnxKMVhojgHeqF9UbRuw8imSG2s4YA+CbSy8hwJEwQSJJkAyReVhzzZ9L+huRmnP4vLyISGPpdr1KTg5sOjEO0gxdAwT6mWy6Ya0fIBALZmMI0XEyZAWIZJOnxPWE05DGJbvnyU8d2PlqjRaBwNoaMB4OMIS3b187kluTaiDw9FLGonnHSLlQh2b/Nfq+oJQ5vad0/VAbr/M+ip1Y+58ZSA0tpnaEqrS72JKWys7V4eUq3VTPoB5hYVUja7iPoNvxg8ut6c5roM+X08FnpZQR9YHkUT8qMXAb7vE3BKV2ONULYDF3vrctFNpjTesjKxj7mOmQtVF7owA3XeoVy0iI7YutT9/VYXUAfqujVcYJgbyVjBJGi+IiQoUhyVGZ+RwNSUMhv8AoupGM47CNSGo0RjfpvVaJo19l9mmzBcLsPIEh3kifkjtNwGsHzasuTPOuN60Z5wP3nT+UlbLozBbTHzngB6prWXT6a8YiSgdlf8A8jSY2Y7CWi1edMXaCm5J2wxtNzXZPZ7052mc4RF0wb23AbeoUSyKL2m/oWoOXTSCo5ZeAPvRDQ4S0ki6REtExdeNyf2f2y1veeXZPVc+WPEGkZDQe8y8NDRoIxIvvSH0WVO/TyikHuvYKjmscYJFqHXmC0z3dBuKmV5LRoiM4Zfe6CCw6xAvEHS6zu0rKcscmknv89fY1ippP2On2wTUdnXV2OtEC00SCQxuoNukGO6RheFynS03462uBkf0kysOSZM1slpi0TcCIxuunGD1WkT+Y9OsmFrji0uzPJLk7GWuP93qEMgXkXbJKsVPZeD5q84NQPBpWhmU3tvNPFgOwHeDoI70kAOImRA06br1uqfEFMtBz9Wm6+RWpNLcbrL3NJOnULlzqrQTexJLDMtjcPos543Lz/P3+5tiy8Ha/n62vsdRtJhtW6tMAOBHfBLhHym9uOmLttyS5rQSJBv+byieS5lTI2uJtMbvi/gYlbrboxPEn1CuKfkzbTGGuBdHV3/iok37f7vUqK6Js5Nge58iEeZ/T74JN+i/l6K/tLh+wHUQpGPFPgN/0UAAvlvNZftbtfT/ALBD9qPzEbgPRK0FGs1dnIn/AMgrFU6/9M9b1i+0fmJ3x6Imv3dPJFhRrdU3HfPorFXcd2HVIa9uscyETau87jHkgQ4Pdqjqrc86SfDyS85v43/8ZCgO73vagYwmfxHkPElBa2nkPK9QmcYOq9qobuRjwKz8lvodSq7zv9MVdStqbzCCmza7dP7prngXeJCmS2VF6M1+o8gtVFk4tG+PXySjX1WTxHpeiZl0aBwE+UqpK0THTG5RRAbNkcT6ELPTZu5xHBFWysnGOXnFyW2qPmZwn1vWSRcns0l7hoEa7zHIIahJFxxHu+AUDXabJO4DzKlR133QBujwVRRLDpMMXcfco7LhdF3HyKS2oR7nxCIZU75Xf2iOhW5kETosTvJHQgpL6IJHdiDoB9AmOymqNDuNPzgoXVnH7139o6QEdjsRldO0IItR8wMxMwCROk6VoyUCm2BMaJkEbBdglkjVPCeoKMVQDdduJHjckoqw5Mcxk+d7fMI+7rnYHeUJBAOIJOu7x+qkwL53uk+MhWI0miNA4SPUIbQFxBnaSfNKpUA8gBzp/S2NZMmIAC1t7KeQbN4Dg28RMxBEtF3eGnwRoDO5wH4W846QqNbU0H3vWs9iVJxp4xvN1wIYTpUZ2G8iWuZouwImDfcIPeGJRaFTMgf+UjcEwOumJ4epCeeyqgvlrxMEgYXSSXTgNZUqdkvaLRIbjpAJj5YB1HSEWFMTnG/KeRVKi86+v/ZWmB5415xgHd9Fcn5unqoosbNQmibpPRGGjT4eaiiokMOGAHU+ZRiiTg3qFFExFmhrnjB6SpYGz3ulRRABMbOEH3thHmzqjd6yoomIqW+59FZaImzdvUUWfkt9FB8YSORQmsSPvE7wIUUSfYLoW07jsv8AVObTOiPfFRROXQLsGo0jHx8h6qqbycCOStRZlMNtJx1EDH3clljRsPvUoorRLLaBojkPOERIwLjOq8eAUUWiJGfZjGDv70LmtGMjfDlFExBNLTdM8I8kUho/F/cPRRRMEB9rA0j+oegTaWUl3yE7LQ8SoogB9HKHsdIN+q4+PkU+p8QVJGjC64gkBt+Fx7s8SoohpBZD2s86BiTcYiQRG68oKnbBa4OIAIJdpN5YGG7cNekqKIpBYA+IKhJgiNUXaTERF838NSHKe1nPaGvDWgGREjw3qKIoLFAnbz9QoooroR//2Q=="/>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8 Dikdörtgen"/>
          <p:cNvSpPr/>
          <p:nvPr/>
        </p:nvSpPr>
        <p:spPr>
          <a:xfrm>
            <a:off x="0" y="-3001"/>
            <a:ext cx="9144000" cy="36009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800" b="1" kern="0" spc="50" dirty="0" smtClean="0">
                <a:ln w="11430"/>
                <a:solidFill>
                  <a:srgbClr val="FF0000"/>
                </a:solidFill>
                <a:latin typeface="Arial"/>
              </a:rPr>
              <a:t>SURFACE WATER QUALITY </a:t>
            </a:r>
          </a:p>
          <a:p>
            <a:pPr algn="ctr">
              <a:defRPr/>
            </a:pPr>
            <a:r>
              <a:rPr lang="tr-TR" sz="2800" b="1" kern="0" spc="50" dirty="0" smtClean="0">
                <a:ln w="11430"/>
                <a:solidFill>
                  <a:srgbClr val="FF0000"/>
                </a:solidFill>
                <a:latin typeface="Arial"/>
              </a:rPr>
              <a:t>MANAGEMENT IN TURKEY</a:t>
            </a:r>
          </a:p>
          <a:p>
            <a:pPr algn="ctr">
              <a:defRPr/>
            </a:pPr>
            <a:endParaRPr lang="tr-TR" sz="2800" b="1" kern="0" spc="50" dirty="0">
              <a:ln w="11430"/>
              <a:solidFill>
                <a:srgbClr val="FF0000"/>
              </a:solidFill>
              <a:latin typeface="Arial"/>
            </a:endParaRPr>
          </a:p>
          <a:p>
            <a:pPr algn="ctr">
              <a:defRPr/>
            </a:pPr>
            <a:r>
              <a:rPr lang="tr-TR" sz="2400" b="1" kern="0" spc="50" dirty="0" smtClean="0">
                <a:ln w="11430"/>
                <a:solidFill>
                  <a:srgbClr val="0000FF"/>
                </a:solidFill>
                <a:latin typeface="Arial"/>
              </a:rPr>
              <a:t>ISTANBUL INTERNATIONAL </a:t>
            </a:r>
            <a:endParaRPr lang="tr-TR" sz="2400" b="1" kern="0" spc="50" dirty="0">
              <a:ln w="11430"/>
              <a:solidFill>
                <a:srgbClr val="0000FF"/>
              </a:solidFill>
              <a:latin typeface="Arial"/>
            </a:endParaRPr>
          </a:p>
          <a:p>
            <a:pPr algn="ctr">
              <a:defRPr/>
            </a:pPr>
            <a:r>
              <a:rPr lang="tr-TR" sz="2400" b="1" kern="0" spc="50" dirty="0" smtClean="0">
                <a:ln w="11430"/>
                <a:solidFill>
                  <a:srgbClr val="0000FF"/>
                </a:solidFill>
                <a:latin typeface="Arial"/>
              </a:rPr>
              <a:t>SOLID WASTE, WATER AND WASTEWATER (3W) </a:t>
            </a:r>
          </a:p>
          <a:p>
            <a:pPr algn="ctr">
              <a:defRPr/>
            </a:pPr>
            <a:r>
              <a:rPr lang="tr-TR" sz="2400" b="1" kern="0" spc="50" dirty="0" smtClean="0">
                <a:ln w="11430"/>
                <a:solidFill>
                  <a:srgbClr val="0000FF"/>
                </a:solidFill>
                <a:latin typeface="Arial"/>
              </a:rPr>
              <a:t>2013 CONGRESS</a:t>
            </a:r>
            <a:endParaRPr lang="tr-TR" sz="2400" b="1" kern="0" spc="50" dirty="0">
              <a:ln w="11430"/>
              <a:solidFill>
                <a:srgbClr val="0000FF"/>
              </a:solidFill>
              <a:latin typeface="Arial"/>
            </a:endParaRPr>
          </a:p>
          <a:p>
            <a:pPr algn="ctr">
              <a:defRPr/>
            </a:pPr>
            <a:endParaRPr lang="tr-TR" sz="2400" b="1" kern="0" spc="50" dirty="0">
              <a:ln w="11430"/>
              <a:solidFill>
                <a:srgbClr val="0000FF"/>
              </a:solidFill>
              <a:latin typeface="Arial"/>
            </a:endParaRPr>
          </a:p>
          <a:p>
            <a:pPr algn="ctr">
              <a:defRPr/>
            </a:pPr>
            <a:r>
              <a:rPr lang="tr-TR" sz="2400" b="1" kern="0" spc="50" dirty="0" err="1">
                <a:ln w="11430"/>
                <a:solidFill>
                  <a:srgbClr val="0000FF"/>
                </a:solidFill>
                <a:latin typeface="Arial"/>
              </a:rPr>
              <a:t>I</a:t>
            </a:r>
            <a:r>
              <a:rPr lang="tr-TR" sz="2400" b="1" kern="0" spc="50" dirty="0" err="1" smtClean="0">
                <a:ln w="11430"/>
                <a:solidFill>
                  <a:srgbClr val="0000FF"/>
                </a:solidFill>
                <a:latin typeface="Arial"/>
              </a:rPr>
              <a:t>stanbul</a:t>
            </a:r>
            <a:r>
              <a:rPr lang="tr-TR" sz="2400" b="1" kern="0" spc="50" dirty="0" smtClean="0">
                <a:ln w="11430"/>
                <a:solidFill>
                  <a:srgbClr val="0000FF"/>
                </a:solidFill>
                <a:latin typeface="Arial"/>
              </a:rPr>
              <a:t> Golden </a:t>
            </a:r>
            <a:r>
              <a:rPr lang="tr-TR" sz="2400" b="1" kern="0" spc="50" dirty="0" err="1" smtClean="0">
                <a:ln w="11430"/>
                <a:solidFill>
                  <a:srgbClr val="0000FF"/>
                </a:solidFill>
                <a:latin typeface="Arial"/>
              </a:rPr>
              <a:t>Horn</a:t>
            </a:r>
            <a:r>
              <a:rPr lang="tr-TR" sz="2400" b="1" kern="0" spc="50" dirty="0" smtClean="0">
                <a:ln w="11430"/>
                <a:solidFill>
                  <a:srgbClr val="0000FF"/>
                </a:solidFill>
                <a:latin typeface="Arial"/>
              </a:rPr>
              <a:t> </a:t>
            </a:r>
            <a:r>
              <a:rPr lang="tr-TR" sz="2400" b="1" kern="0" spc="50" dirty="0" err="1" smtClean="0">
                <a:ln w="11430"/>
                <a:solidFill>
                  <a:srgbClr val="0000FF"/>
                </a:solidFill>
                <a:latin typeface="Arial"/>
              </a:rPr>
              <a:t>Congress</a:t>
            </a:r>
            <a:r>
              <a:rPr lang="tr-TR" sz="2400" b="1" kern="0" spc="50" dirty="0" smtClean="0">
                <a:ln w="11430"/>
                <a:solidFill>
                  <a:srgbClr val="0000FF"/>
                </a:solidFill>
                <a:latin typeface="Arial"/>
              </a:rPr>
              <a:t> Center</a:t>
            </a:r>
          </a:p>
          <a:p>
            <a:pPr algn="ctr">
              <a:defRPr/>
            </a:pPr>
            <a:r>
              <a:rPr lang="tr-TR" sz="2400" b="1" kern="0" spc="50" dirty="0" smtClean="0">
                <a:ln w="11430"/>
                <a:solidFill>
                  <a:srgbClr val="0000FF"/>
                </a:solidFill>
                <a:latin typeface="Arial"/>
              </a:rPr>
              <a:t>22-24 May 2013 </a:t>
            </a:r>
            <a:endParaRPr lang="tr-TR" sz="2400" b="1" kern="0" spc="50" dirty="0">
              <a:ln w="11430"/>
              <a:solidFill>
                <a:srgbClr val="0000FF"/>
              </a:solidFill>
              <a:latin typeface="Arial"/>
            </a:endParaRPr>
          </a:p>
        </p:txBody>
      </p:sp>
      <p:sp>
        <p:nvSpPr>
          <p:cNvPr id="10" name="9 Metin kutusu"/>
          <p:cNvSpPr txBox="1"/>
          <p:nvPr/>
        </p:nvSpPr>
        <p:spPr>
          <a:xfrm>
            <a:off x="1691680" y="5842337"/>
            <a:ext cx="5715040" cy="7078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000"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pitchFamily="34" charset="0"/>
                <a:cs typeface="Arial" pitchFamily="34" charset="0"/>
              </a:rPr>
              <a:t>Ahmet Rıfat İLHAN</a:t>
            </a:r>
            <a:endParaRPr lang="tr-TR" sz="20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gn="ctr" fontAlgn="auto">
              <a:spcBef>
                <a:spcPts val="0"/>
              </a:spcBef>
              <a:spcAft>
                <a:spcPts val="0"/>
              </a:spcAft>
              <a:defRPr/>
            </a:pPr>
            <a:r>
              <a:rPr lang="tr-TR" sz="2000" b="1" kern="0" spc="5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pitchFamily="34" charset="0"/>
                <a:cs typeface="Arial" pitchFamily="34" charset="0"/>
              </a:rPr>
              <a:t>Expert</a:t>
            </a:r>
            <a:endParaRPr lang="tr-TR" sz="20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1544475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116632"/>
            <a:ext cx="9144000" cy="720080"/>
          </a:xfrm>
          <a:prstGeom prst="rect">
            <a:avLst/>
          </a:prstGeom>
          <a:noFill/>
          <a:ln w="9525">
            <a:noFill/>
            <a:miter lim="800000"/>
            <a:headEnd/>
            <a:tailEnd/>
          </a:ln>
        </p:spPr>
        <p:txBody>
          <a:bodyPr/>
          <a:lstStyle/>
          <a:p>
            <a:pPr algn="ctr" fontAlgn="base">
              <a:spcBef>
                <a:spcPct val="0"/>
              </a:spcBef>
              <a:spcAft>
                <a:spcPct val="0"/>
              </a:spcAft>
              <a:buFont typeface="Wingdings" pitchFamily="2" charset="2"/>
              <a:buNone/>
            </a:pPr>
            <a:r>
              <a:rPr lang="tr-TR" sz="4800" b="1" dirty="0" err="1" smtClean="0">
                <a:solidFill>
                  <a:srgbClr val="FF0000"/>
                </a:solidFill>
                <a:latin typeface="Verdana" pitchFamily="34" charset="0"/>
                <a:ea typeface="Verdana" pitchFamily="34" charset="0"/>
                <a:cs typeface="Verdana" pitchFamily="34" charset="0"/>
              </a:rPr>
              <a:t>What</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Will</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Change</a:t>
            </a:r>
            <a:r>
              <a:rPr lang="tr-TR" sz="4800" b="1" dirty="0" smtClean="0">
                <a:solidFill>
                  <a:srgbClr val="FF0000"/>
                </a:solidFill>
                <a:latin typeface="Verdana" pitchFamily="34" charset="0"/>
                <a:ea typeface="Verdana" pitchFamily="34" charset="0"/>
                <a:cs typeface="Verdana" pitchFamily="34" charset="0"/>
              </a:rPr>
              <a:t>?                    </a:t>
            </a:r>
            <a:endParaRPr lang="tr-TR" sz="4800" b="1" dirty="0">
              <a:solidFill>
                <a:srgbClr val="FF0000"/>
              </a:solidFill>
              <a:latin typeface="Verdana" pitchFamily="34" charset="0"/>
              <a:ea typeface="Verdana" pitchFamily="34" charset="0"/>
              <a:cs typeface="Verdana" pitchFamily="34" charset="0"/>
            </a:endParaRPr>
          </a:p>
          <a:p>
            <a:pPr>
              <a:spcBef>
                <a:spcPct val="20000"/>
              </a:spcBef>
              <a:buFont typeface="Wingdings" pitchFamily="2" charset="2"/>
              <a:buNone/>
            </a:pPr>
            <a:endParaRPr lang="tr-TR" sz="4800" b="1" dirty="0">
              <a:solidFill>
                <a:srgbClr val="000099"/>
              </a:solidFill>
              <a:cs typeface="Arial" charset="0"/>
            </a:endParaRPr>
          </a:p>
          <a:p>
            <a:pPr>
              <a:spcBef>
                <a:spcPct val="20000"/>
              </a:spcBef>
              <a:buFont typeface="Wingdings" pitchFamily="2" charset="2"/>
              <a:buNone/>
            </a:pPr>
            <a:endParaRPr lang="tr-TR" sz="4800" b="1" dirty="0">
              <a:cs typeface="Arial" charset="0"/>
            </a:endParaRPr>
          </a:p>
        </p:txBody>
      </p:sp>
      <p:pic>
        <p:nvPicPr>
          <p:cNvPr id="4104" name="Picture 8" descr="http://i47.tinypic.com/2eed2j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8"/>
            <a:ext cx="9143999" cy="587727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redstarresume.com/uploads/images/thumbs/quality3.221194950_st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941168"/>
            <a:ext cx="2376264"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827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avrupanaliz.files.wordpress.com/2010/05/ab-eu-tr-uk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8"/>
            <a:ext cx="9144001" cy="58772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txBox="1">
            <a:spLocks noChangeArrowheads="1"/>
          </p:cNvSpPr>
          <p:nvPr/>
        </p:nvSpPr>
        <p:spPr bwMode="auto">
          <a:xfrm>
            <a:off x="0" y="116632"/>
            <a:ext cx="9144000" cy="720080"/>
          </a:xfrm>
          <a:prstGeom prst="rect">
            <a:avLst/>
          </a:prstGeom>
          <a:noFill/>
          <a:ln w="9525">
            <a:noFill/>
            <a:miter lim="800000"/>
            <a:headEnd/>
            <a:tailEnd/>
          </a:ln>
        </p:spPr>
        <p:txBody>
          <a:bodyPr/>
          <a:lstStyle/>
          <a:p>
            <a:pPr algn="ctr" fontAlgn="base">
              <a:spcBef>
                <a:spcPct val="0"/>
              </a:spcBef>
              <a:spcAft>
                <a:spcPct val="0"/>
              </a:spcAft>
              <a:buFont typeface="Wingdings" pitchFamily="2" charset="2"/>
              <a:buNone/>
            </a:pPr>
            <a:r>
              <a:rPr lang="tr-TR" sz="4800" b="1" dirty="0" err="1" smtClean="0">
                <a:solidFill>
                  <a:srgbClr val="FF0000"/>
                </a:solidFill>
                <a:latin typeface="Verdana" pitchFamily="34" charset="0"/>
                <a:ea typeface="Verdana" pitchFamily="34" charset="0"/>
                <a:cs typeface="Verdana" pitchFamily="34" charset="0"/>
              </a:rPr>
              <a:t>What</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Will</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Change</a:t>
            </a:r>
            <a:r>
              <a:rPr lang="tr-TR" sz="4800" b="1" dirty="0" smtClean="0">
                <a:solidFill>
                  <a:srgbClr val="FF0000"/>
                </a:solidFill>
                <a:latin typeface="Verdana" pitchFamily="34" charset="0"/>
                <a:ea typeface="Verdana" pitchFamily="34" charset="0"/>
                <a:cs typeface="Verdana" pitchFamily="34" charset="0"/>
              </a:rPr>
              <a:t>?                    </a:t>
            </a:r>
            <a:endParaRPr lang="tr-TR" sz="4800" b="1" dirty="0">
              <a:solidFill>
                <a:srgbClr val="FF0000"/>
              </a:solidFill>
              <a:latin typeface="Verdana" pitchFamily="34" charset="0"/>
              <a:ea typeface="Verdana" pitchFamily="34" charset="0"/>
              <a:cs typeface="Verdana" pitchFamily="34" charset="0"/>
            </a:endParaRPr>
          </a:p>
          <a:p>
            <a:pPr>
              <a:spcBef>
                <a:spcPct val="20000"/>
              </a:spcBef>
              <a:buFont typeface="Wingdings" pitchFamily="2" charset="2"/>
              <a:buNone/>
            </a:pPr>
            <a:endParaRPr lang="tr-TR" sz="4800" b="1" dirty="0">
              <a:solidFill>
                <a:srgbClr val="000099"/>
              </a:solidFill>
              <a:cs typeface="Arial" charset="0"/>
            </a:endParaRPr>
          </a:p>
          <a:p>
            <a:pPr>
              <a:spcBef>
                <a:spcPct val="20000"/>
              </a:spcBef>
              <a:buFont typeface="Wingdings" pitchFamily="2" charset="2"/>
              <a:buNone/>
            </a:pPr>
            <a:endParaRPr lang="tr-TR" sz="4800" b="1" dirty="0">
              <a:cs typeface="Arial" charset="0"/>
            </a:endParaRPr>
          </a:p>
        </p:txBody>
      </p:sp>
      <p:sp>
        <p:nvSpPr>
          <p:cNvPr id="3" name="Metin kutusu 2"/>
          <p:cNvSpPr txBox="1"/>
          <p:nvPr/>
        </p:nvSpPr>
        <p:spPr>
          <a:xfrm>
            <a:off x="0" y="980728"/>
            <a:ext cx="2195736" cy="523220"/>
          </a:xfrm>
          <a:prstGeom prst="rect">
            <a:avLst/>
          </a:prstGeom>
          <a:noFill/>
        </p:spPr>
        <p:txBody>
          <a:bodyPr wrap="square" rtlCol="0">
            <a:spAutoFit/>
          </a:bodyPr>
          <a:lstStyle/>
          <a:p>
            <a:r>
              <a:rPr lang="tr-TR" sz="2800" b="1" dirty="0" err="1" smtClean="0">
                <a:solidFill>
                  <a:srgbClr val="FF0000"/>
                </a:solidFill>
              </a:rPr>
              <a:t>Transposition</a:t>
            </a:r>
            <a:endParaRPr lang="tr-TR" sz="2800" b="1" dirty="0">
              <a:solidFill>
                <a:srgbClr val="FF0000"/>
              </a:solidFill>
            </a:endParaRPr>
          </a:p>
        </p:txBody>
      </p:sp>
      <p:sp>
        <p:nvSpPr>
          <p:cNvPr id="6" name="Metin kutusu 5"/>
          <p:cNvSpPr txBox="1"/>
          <p:nvPr/>
        </p:nvSpPr>
        <p:spPr>
          <a:xfrm>
            <a:off x="6516217" y="6328484"/>
            <a:ext cx="2627784" cy="523220"/>
          </a:xfrm>
          <a:prstGeom prst="rect">
            <a:avLst/>
          </a:prstGeom>
          <a:noFill/>
        </p:spPr>
        <p:txBody>
          <a:bodyPr wrap="square" rtlCol="0">
            <a:spAutoFit/>
          </a:bodyPr>
          <a:lstStyle/>
          <a:p>
            <a:r>
              <a:rPr lang="tr-TR" sz="2800" b="1" dirty="0" err="1" smtClean="0">
                <a:solidFill>
                  <a:srgbClr val="051BEB"/>
                </a:solidFill>
              </a:rPr>
              <a:t>Implementation</a:t>
            </a:r>
            <a:endParaRPr lang="tr-TR" sz="2800" b="1" dirty="0">
              <a:solidFill>
                <a:srgbClr val="051BEB"/>
              </a:solidFill>
            </a:endParaRPr>
          </a:p>
        </p:txBody>
      </p:sp>
    </p:spTree>
    <p:extLst>
      <p:ext uri="{BB962C8B-B14F-4D97-AF65-F5344CB8AC3E}">
        <p14:creationId xmlns:p14="http://schemas.microsoft.com/office/powerpoint/2010/main" val="219531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51520" y="2011779"/>
            <a:ext cx="4320480" cy="1031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3"/>
          <p:cNvSpPr txBox="1">
            <a:spLocks noChangeArrowheads="1"/>
          </p:cNvSpPr>
          <p:nvPr/>
        </p:nvSpPr>
        <p:spPr bwMode="auto">
          <a:xfrm>
            <a:off x="0" y="116632"/>
            <a:ext cx="9144000" cy="720080"/>
          </a:xfrm>
          <a:prstGeom prst="rect">
            <a:avLst/>
          </a:prstGeom>
          <a:noFill/>
          <a:ln w="9525">
            <a:noFill/>
            <a:miter lim="800000"/>
            <a:headEnd/>
            <a:tailEnd/>
          </a:ln>
        </p:spPr>
        <p:txBody>
          <a:bodyPr/>
          <a:lstStyle/>
          <a:p>
            <a:pPr algn="ctr" fontAlgn="base">
              <a:spcBef>
                <a:spcPct val="0"/>
              </a:spcBef>
              <a:spcAft>
                <a:spcPct val="0"/>
              </a:spcAft>
              <a:buFont typeface="Wingdings" pitchFamily="2" charset="2"/>
              <a:buNone/>
            </a:pPr>
            <a:r>
              <a:rPr lang="tr-TR" sz="4800" b="1" dirty="0" err="1" smtClean="0">
                <a:solidFill>
                  <a:srgbClr val="FF0000"/>
                </a:solidFill>
                <a:latin typeface="Verdana" pitchFamily="34" charset="0"/>
                <a:ea typeface="Verdana" pitchFamily="34" charset="0"/>
                <a:cs typeface="Verdana" pitchFamily="34" charset="0"/>
              </a:rPr>
              <a:t>What</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Will</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Change</a:t>
            </a:r>
            <a:r>
              <a:rPr lang="tr-TR" sz="4800" b="1" dirty="0" smtClean="0">
                <a:solidFill>
                  <a:srgbClr val="FF0000"/>
                </a:solidFill>
                <a:latin typeface="Verdana" pitchFamily="34" charset="0"/>
                <a:ea typeface="Verdana" pitchFamily="34" charset="0"/>
                <a:cs typeface="Verdana" pitchFamily="34" charset="0"/>
              </a:rPr>
              <a:t>?                    </a:t>
            </a:r>
            <a:endParaRPr lang="tr-TR" sz="4800" b="1" dirty="0">
              <a:solidFill>
                <a:srgbClr val="FF0000"/>
              </a:solidFill>
              <a:latin typeface="Verdana" pitchFamily="34" charset="0"/>
              <a:ea typeface="Verdana" pitchFamily="34" charset="0"/>
              <a:cs typeface="Verdana" pitchFamily="34" charset="0"/>
            </a:endParaRPr>
          </a:p>
          <a:p>
            <a:pPr>
              <a:spcBef>
                <a:spcPct val="20000"/>
              </a:spcBef>
              <a:buFont typeface="Wingdings" pitchFamily="2" charset="2"/>
              <a:buNone/>
            </a:pPr>
            <a:endParaRPr lang="tr-TR" sz="4800" b="1" dirty="0">
              <a:solidFill>
                <a:srgbClr val="000099"/>
              </a:solidFill>
              <a:cs typeface="Arial" charset="0"/>
            </a:endParaRPr>
          </a:p>
          <a:p>
            <a:pPr>
              <a:spcBef>
                <a:spcPct val="20000"/>
              </a:spcBef>
              <a:buFont typeface="Wingdings" pitchFamily="2" charset="2"/>
              <a:buNone/>
            </a:pPr>
            <a:endParaRPr lang="tr-TR" sz="4800" b="1" dirty="0">
              <a:cs typeface="Arial" charset="0"/>
            </a:endParaRPr>
          </a:p>
        </p:txBody>
      </p:sp>
      <p:pic>
        <p:nvPicPr>
          <p:cNvPr id="7172" name="Picture 4" descr="http://www.greenlivingprojects.com/blog/wp-content/uploads/water-money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89040"/>
            <a:ext cx="4572000" cy="306896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3.bp.blogspot.com/-utmHmXEGnfM/UHvWcbkLniI/AAAAAAAAGc4/m1Lvbtanv_Q/s1600/a0f5f582-9bae-4d9e-a058-baf292ea527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980728"/>
            <a:ext cx="4571999"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51520" y="980728"/>
            <a:ext cx="3960440" cy="2062103"/>
          </a:xfrm>
          <a:prstGeom prst="rect">
            <a:avLst/>
          </a:prstGeom>
          <a:noFill/>
        </p:spPr>
        <p:txBody>
          <a:bodyPr wrap="square" rtlCol="0">
            <a:spAutoFit/>
          </a:bodyPr>
          <a:lstStyle/>
          <a:p>
            <a:r>
              <a:rPr lang="tr-TR" sz="3200" b="1" dirty="0" smtClean="0">
                <a:solidFill>
                  <a:srgbClr val="051BEB"/>
                </a:solidFill>
              </a:rPr>
              <a:t>WFD </a:t>
            </a:r>
            <a:r>
              <a:rPr lang="tr-TR" sz="3200" b="1" dirty="0" err="1" smtClean="0">
                <a:solidFill>
                  <a:srgbClr val="051BEB"/>
                </a:solidFill>
              </a:rPr>
              <a:t>covers</a:t>
            </a:r>
            <a:r>
              <a:rPr lang="tr-TR" sz="3200" b="1" dirty="0" smtClean="0">
                <a:solidFill>
                  <a:srgbClr val="051BEB"/>
                </a:solidFill>
              </a:rPr>
              <a:t>;</a:t>
            </a:r>
          </a:p>
          <a:p>
            <a:pPr marL="285750" indent="-285750">
              <a:buFont typeface="Arial" pitchFamily="34" charset="0"/>
              <a:buChar char="•"/>
            </a:pPr>
            <a:r>
              <a:rPr lang="tr-TR" sz="3200" b="1" dirty="0" smtClean="0">
                <a:solidFill>
                  <a:srgbClr val="051BEB"/>
                </a:solidFill>
              </a:rPr>
              <a:t>Financial </a:t>
            </a:r>
            <a:r>
              <a:rPr lang="tr-TR" sz="3200" b="1" dirty="0" err="1" smtClean="0">
                <a:solidFill>
                  <a:srgbClr val="051BEB"/>
                </a:solidFill>
              </a:rPr>
              <a:t>Costs</a:t>
            </a:r>
            <a:endParaRPr lang="tr-TR" sz="3200" b="1" dirty="0" smtClean="0">
              <a:solidFill>
                <a:srgbClr val="051BEB"/>
              </a:solidFill>
            </a:endParaRPr>
          </a:p>
          <a:p>
            <a:pPr marL="285750" indent="-285750">
              <a:buFont typeface="Arial" pitchFamily="34" charset="0"/>
              <a:buChar char="•"/>
            </a:pPr>
            <a:r>
              <a:rPr lang="tr-TR" sz="3200" b="1" dirty="0" err="1" smtClean="0">
                <a:solidFill>
                  <a:srgbClr val="051BEB"/>
                </a:solidFill>
              </a:rPr>
              <a:t>Environmental</a:t>
            </a:r>
            <a:r>
              <a:rPr lang="tr-TR" sz="3200" b="1" dirty="0" smtClean="0">
                <a:solidFill>
                  <a:srgbClr val="051BEB"/>
                </a:solidFill>
              </a:rPr>
              <a:t> </a:t>
            </a:r>
            <a:r>
              <a:rPr lang="tr-TR" sz="3200" b="1" dirty="0" err="1" smtClean="0">
                <a:solidFill>
                  <a:srgbClr val="051BEB"/>
                </a:solidFill>
              </a:rPr>
              <a:t>Costs</a:t>
            </a:r>
            <a:endParaRPr lang="tr-TR" sz="3200" b="1" dirty="0" smtClean="0">
              <a:solidFill>
                <a:srgbClr val="051BEB"/>
              </a:solidFill>
            </a:endParaRPr>
          </a:p>
          <a:p>
            <a:pPr marL="285750" indent="-285750">
              <a:buFont typeface="Arial" pitchFamily="34" charset="0"/>
              <a:buChar char="•"/>
            </a:pPr>
            <a:r>
              <a:rPr lang="tr-TR" sz="3200" b="1" dirty="0" smtClean="0">
                <a:solidFill>
                  <a:srgbClr val="051BEB"/>
                </a:solidFill>
              </a:rPr>
              <a:t>Resource </a:t>
            </a:r>
            <a:r>
              <a:rPr lang="tr-TR" sz="3200" b="1" dirty="0" err="1" smtClean="0">
                <a:solidFill>
                  <a:srgbClr val="051BEB"/>
                </a:solidFill>
              </a:rPr>
              <a:t>Costs</a:t>
            </a:r>
            <a:endParaRPr lang="tr-TR" sz="3200" b="1" dirty="0">
              <a:solidFill>
                <a:srgbClr val="051BEB"/>
              </a:solidFill>
            </a:endParaRPr>
          </a:p>
        </p:txBody>
      </p:sp>
      <p:cxnSp>
        <p:nvCxnSpPr>
          <p:cNvPr id="7" name="Düz Ok Bağlayıcısı 6"/>
          <p:cNvCxnSpPr/>
          <p:nvPr/>
        </p:nvCxnSpPr>
        <p:spPr>
          <a:xfrm>
            <a:off x="3134494" y="1772816"/>
            <a:ext cx="144016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8" name="Metin kutusu 7"/>
          <p:cNvSpPr txBox="1"/>
          <p:nvPr/>
        </p:nvSpPr>
        <p:spPr>
          <a:xfrm>
            <a:off x="4572000" y="1449650"/>
            <a:ext cx="3528392" cy="646331"/>
          </a:xfrm>
          <a:prstGeom prst="rect">
            <a:avLst/>
          </a:prstGeom>
          <a:noFill/>
        </p:spPr>
        <p:txBody>
          <a:bodyPr wrap="square" rtlCol="0">
            <a:spAutoFit/>
          </a:bodyPr>
          <a:lstStyle/>
          <a:p>
            <a:r>
              <a:rPr lang="tr-TR" sz="3600" dirty="0" err="1" smtClean="0">
                <a:solidFill>
                  <a:srgbClr val="FF0000"/>
                </a:solidFill>
              </a:rPr>
              <a:t>Covered</a:t>
            </a:r>
            <a:r>
              <a:rPr lang="tr-TR" sz="3600" dirty="0" smtClean="0">
                <a:solidFill>
                  <a:srgbClr val="FF0000"/>
                </a:solidFill>
              </a:rPr>
              <a:t> in </a:t>
            </a:r>
            <a:r>
              <a:rPr lang="tr-TR" sz="3600" dirty="0" err="1" smtClean="0">
                <a:solidFill>
                  <a:srgbClr val="FF0000"/>
                </a:solidFill>
              </a:rPr>
              <a:t>Turkey</a:t>
            </a:r>
            <a:endParaRPr lang="tr-TR" sz="3600" dirty="0">
              <a:solidFill>
                <a:srgbClr val="FF0000"/>
              </a:solidFill>
            </a:endParaRPr>
          </a:p>
        </p:txBody>
      </p:sp>
      <p:cxnSp>
        <p:nvCxnSpPr>
          <p:cNvPr id="12" name="Düz Ok Bağlayıcısı 11"/>
          <p:cNvCxnSpPr>
            <a:stCxn id="9" idx="4"/>
            <a:endCxn id="13" idx="0"/>
          </p:cNvCxnSpPr>
          <p:nvPr/>
        </p:nvCxnSpPr>
        <p:spPr>
          <a:xfrm flipH="1">
            <a:off x="2398322" y="3042831"/>
            <a:ext cx="13438" cy="110624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Metin kutusu 12"/>
          <p:cNvSpPr txBox="1"/>
          <p:nvPr/>
        </p:nvSpPr>
        <p:spPr>
          <a:xfrm>
            <a:off x="224644" y="4149080"/>
            <a:ext cx="4347356" cy="646331"/>
          </a:xfrm>
          <a:prstGeom prst="rect">
            <a:avLst/>
          </a:prstGeom>
          <a:noFill/>
        </p:spPr>
        <p:txBody>
          <a:bodyPr wrap="square" rtlCol="0">
            <a:spAutoFit/>
          </a:bodyPr>
          <a:lstStyle/>
          <a:p>
            <a:r>
              <a:rPr lang="tr-TR" sz="3600" dirty="0" smtClean="0">
                <a:solidFill>
                  <a:srgbClr val="FF0000"/>
                </a:solidFill>
              </a:rPr>
              <a:t>Not </a:t>
            </a:r>
            <a:r>
              <a:rPr lang="tr-TR" sz="3600" dirty="0" err="1" smtClean="0">
                <a:solidFill>
                  <a:srgbClr val="FF0000"/>
                </a:solidFill>
              </a:rPr>
              <a:t>covered</a:t>
            </a:r>
            <a:r>
              <a:rPr lang="tr-TR" sz="3600" dirty="0" smtClean="0">
                <a:solidFill>
                  <a:srgbClr val="FF0000"/>
                </a:solidFill>
              </a:rPr>
              <a:t> in </a:t>
            </a:r>
            <a:r>
              <a:rPr lang="tr-TR" sz="3600" dirty="0" err="1" smtClean="0">
                <a:solidFill>
                  <a:srgbClr val="FF0000"/>
                </a:solidFill>
              </a:rPr>
              <a:t>Turkey</a:t>
            </a:r>
            <a:endParaRPr lang="tr-TR" sz="3600" dirty="0">
              <a:solidFill>
                <a:srgbClr val="FF0000"/>
              </a:solidFill>
            </a:endParaRPr>
          </a:p>
        </p:txBody>
      </p:sp>
    </p:spTree>
    <p:extLst>
      <p:ext uri="{BB962C8B-B14F-4D97-AF65-F5344CB8AC3E}">
        <p14:creationId xmlns:p14="http://schemas.microsoft.com/office/powerpoint/2010/main" val="2003512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4602510" y="980728"/>
            <a:ext cx="4572000" cy="2808312"/>
          </a:xfrm>
          <a:prstGeom prst="rect">
            <a:avLst/>
          </a:prstGeom>
          <a:noFill/>
          <a:ln w="9525">
            <a:noFill/>
            <a:miter lim="800000"/>
            <a:headEnd/>
            <a:tailEnd/>
          </a:ln>
        </p:spPr>
      </p:pic>
      <p:graphicFrame>
        <p:nvGraphicFramePr>
          <p:cNvPr id="3" name="Object 21"/>
          <p:cNvGraphicFramePr>
            <a:graphicFrameLocks noChangeAspect="1"/>
          </p:cNvGraphicFramePr>
          <p:nvPr>
            <p:extLst>
              <p:ext uri="{D42A27DB-BD31-4B8C-83A1-F6EECF244321}">
                <p14:modId xmlns:p14="http://schemas.microsoft.com/office/powerpoint/2010/main" val="518732479"/>
              </p:ext>
            </p:extLst>
          </p:nvPr>
        </p:nvGraphicFramePr>
        <p:xfrm>
          <a:off x="4556348" y="3789040"/>
          <a:ext cx="4569321" cy="3068960"/>
        </p:xfrm>
        <a:graphic>
          <a:graphicData uri="http://schemas.openxmlformats.org/presentationml/2006/ole">
            <mc:AlternateContent xmlns:mc="http://schemas.openxmlformats.org/markup-compatibility/2006">
              <mc:Choice xmlns:v="urn:schemas-microsoft-com:vml" Requires="v">
                <p:oleObj spid="_x0000_s10263" name="CorelDRAW" r:id="rId4" imgW="9156600" imgH="6896520" progId="">
                  <p:embed/>
                </p:oleObj>
              </mc:Choice>
              <mc:Fallback>
                <p:oleObj name="CorelDRAW" r:id="rId4" imgW="9156600" imgH="68965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348" y="3789040"/>
                        <a:ext cx="4569321" cy="3068960"/>
                      </a:xfrm>
                      <a:prstGeom prst="rect">
                        <a:avLst/>
                      </a:prstGeom>
                      <a:noFill/>
                      <a:ln>
                        <a:noFill/>
                      </a:ln>
                      <a:effectLst/>
                      <a:extLst/>
                    </p:spPr>
                  </p:pic>
                </p:oleObj>
              </mc:Fallback>
            </mc:AlternateContent>
          </a:graphicData>
        </a:graphic>
      </p:graphicFrame>
      <p:sp>
        <p:nvSpPr>
          <p:cNvPr id="4" name="Rectangle 3"/>
          <p:cNvSpPr txBox="1">
            <a:spLocks noChangeArrowheads="1"/>
          </p:cNvSpPr>
          <p:nvPr/>
        </p:nvSpPr>
        <p:spPr bwMode="auto">
          <a:xfrm>
            <a:off x="0" y="116632"/>
            <a:ext cx="9144000" cy="720080"/>
          </a:xfrm>
          <a:prstGeom prst="rect">
            <a:avLst/>
          </a:prstGeom>
          <a:noFill/>
          <a:ln w="9525">
            <a:noFill/>
            <a:miter lim="800000"/>
            <a:headEnd/>
            <a:tailEnd/>
          </a:ln>
        </p:spPr>
        <p:txBody>
          <a:bodyPr/>
          <a:lstStyle/>
          <a:p>
            <a:pPr algn="ctr" fontAlgn="base">
              <a:spcBef>
                <a:spcPct val="0"/>
              </a:spcBef>
              <a:spcAft>
                <a:spcPct val="0"/>
              </a:spcAft>
              <a:buFont typeface="Wingdings" pitchFamily="2" charset="2"/>
              <a:buNone/>
            </a:pPr>
            <a:r>
              <a:rPr lang="tr-TR" sz="4800" b="1" dirty="0" err="1" smtClean="0">
                <a:solidFill>
                  <a:srgbClr val="FF0000"/>
                </a:solidFill>
                <a:latin typeface="Verdana" pitchFamily="34" charset="0"/>
                <a:ea typeface="Verdana" pitchFamily="34" charset="0"/>
                <a:cs typeface="Verdana" pitchFamily="34" charset="0"/>
              </a:rPr>
              <a:t>What</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Will</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Change</a:t>
            </a:r>
            <a:r>
              <a:rPr lang="tr-TR" sz="4800" b="1" dirty="0" smtClean="0">
                <a:solidFill>
                  <a:srgbClr val="FF0000"/>
                </a:solidFill>
                <a:latin typeface="Verdana" pitchFamily="34" charset="0"/>
                <a:ea typeface="Verdana" pitchFamily="34" charset="0"/>
                <a:cs typeface="Verdana" pitchFamily="34" charset="0"/>
              </a:rPr>
              <a:t>?                    </a:t>
            </a:r>
            <a:endParaRPr lang="tr-TR" sz="4800" b="1" dirty="0">
              <a:solidFill>
                <a:srgbClr val="FF0000"/>
              </a:solidFill>
              <a:latin typeface="Verdana" pitchFamily="34" charset="0"/>
              <a:ea typeface="Verdana" pitchFamily="34" charset="0"/>
              <a:cs typeface="Verdana" pitchFamily="34" charset="0"/>
            </a:endParaRPr>
          </a:p>
          <a:p>
            <a:pPr>
              <a:spcBef>
                <a:spcPct val="20000"/>
              </a:spcBef>
              <a:buFont typeface="Wingdings" pitchFamily="2" charset="2"/>
              <a:buNone/>
            </a:pPr>
            <a:endParaRPr lang="tr-TR" sz="4800" b="1" dirty="0">
              <a:solidFill>
                <a:srgbClr val="000099"/>
              </a:solidFill>
              <a:cs typeface="Arial" charset="0"/>
            </a:endParaRPr>
          </a:p>
          <a:p>
            <a:pPr>
              <a:spcBef>
                <a:spcPct val="20000"/>
              </a:spcBef>
              <a:buFont typeface="Wingdings" pitchFamily="2" charset="2"/>
              <a:buNone/>
            </a:pPr>
            <a:endParaRPr lang="tr-TR" sz="4800" b="1" dirty="0">
              <a:cs typeface="Arial" charset="0"/>
            </a:endParaRPr>
          </a:p>
        </p:txBody>
      </p:sp>
      <p:pic>
        <p:nvPicPr>
          <p:cNvPr id="10245" name="Picture 5" descr="http://upload.wikimedia.org/wikipedia/commons/thumb/8/87/BlankMapTurkeyProvinces.png/700px-BlankMapTurkeyProvinces.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41" y="3861048"/>
            <a:ext cx="4602510" cy="2996952"/>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http://upload.wikimedia.org/wikipedia/commons/thumb/d/dd/Turkey_(orthographic_projection).svg/250px-Turkey_(orthographic_projection).svg.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40" y="980728"/>
            <a:ext cx="4561259"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6793" y="3373540"/>
            <a:ext cx="4602510" cy="830997"/>
          </a:xfrm>
          <a:prstGeom prst="rect">
            <a:avLst/>
          </a:prstGeom>
          <a:noFill/>
        </p:spPr>
        <p:txBody>
          <a:bodyPr wrap="square" rtlCol="0">
            <a:spAutoFit/>
          </a:bodyPr>
          <a:lstStyle/>
          <a:p>
            <a:pPr algn="ctr"/>
            <a:r>
              <a:rPr lang="tr-TR" sz="2400" b="1" dirty="0" err="1" smtClean="0">
                <a:solidFill>
                  <a:srgbClr val="FF0000"/>
                </a:solidFill>
              </a:rPr>
              <a:t>Water</a:t>
            </a:r>
            <a:r>
              <a:rPr lang="tr-TR" sz="2400" b="1" dirty="0" smtClean="0">
                <a:solidFill>
                  <a:srgbClr val="FF0000"/>
                </a:solidFill>
              </a:rPr>
              <a:t> Management </a:t>
            </a:r>
            <a:r>
              <a:rPr lang="tr-TR" sz="2400" b="1" dirty="0" err="1" smtClean="0">
                <a:solidFill>
                  <a:srgbClr val="FF0000"/>
                </a:solidFill>
              </a:rPr>
              <a:t>according</a:t>
            </a:r>
            <a:r>
              <a:rPr lang="tr-TR" sz="2400" b="1" dirty="0" smtClean="0">
                <a:solidFill>
                  <a:srgbClr val="FF0000"/>
                </a:solidFill>
              </a:rPr>
              <a:t> </a:t>
            </a:r>
            <a:r>
              <a:rPr lang="tr-TR" sz="2400" b="1" dirty="0" err="1" smtClean="0">
                <a:solidFill>
                  <a:srgbClr val="FF0000"/>
                </a:solidFill>
              </a:rPr>
              <a:t>to</a:t>
            </a:r>
            <a:r>
              <a:rPr lang="tr-TR" sz="2400" b="1" dirty="0" smtClean="0">
                <a:solidFill>
                  <a:srgbClr val="FF0000"/>
                </a:solidFill>
              </a:rPr>
              <a:t> </a:t>
            </a:r>
            <a:r>
              <a:rPr lang="tr-TR" sz="2400" b="1" dirty="0" err="1" smtClean="0">
                <a:solidFill>
                  <a:srgbClr val="FF0000"/>
                </a:solidFill>
              </a:rPr>
              <a:t>Administrative</a:t>
            </a:r>
            <a:r>
              <a:rPr lang="tr-TR" sz="2400" b="1" dirty="0" smtClean="0">
                <a:solidFill>
                  <a:srgbClr val="FF0000"/>
                </a:solidFill>
              </a:rPr>
              <a:t> </a:t>
            </a:r>
            <a:r>
              <a:rPr lang="tr-TR" sz="2400" b="1" dirty="0" err="1" smtClean="0">
                <a:solidFill>
                  <a:srgbClr val="FF0000"/>
                </a:solidFill>
              </a:rPr>
              <a:t>Borders</a:t>
            </a:r>
            <a:endParaRPr lang="tr-TR" sz="2400" b="1" dirty="0">
              <a:solidFill>
                <a:srgbClr val="FF0000"/>
              </a:solidFill>
            </a:endParaRPr>
          </a:p>
        </p:txBody>
      </p:sp>
      <p:cxnSp>
        <p:nvCxnSpPr>
          <p:cNvPr id="6" name="Düz Ok Bağlayıcısı 5"/>
          <p:cNvCxnSpPr/>
          <p:nvPr/>
        </p:nvCxnSpPr>
        <p:spPr>
          <a:xfrm flipV="1">
            <a:off x="4283968" y="3140968"/>
            <a:ext cx="1584176"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Düz Ok Bağlayıcısı 12"/>
          <p:cNvCxnSpPr/>
          <p:nvPr/>
        </p:nvCxnSpPr>
        <p:spPr>
          <a:xfrm>
            <a:off x="4280917" y="3867894"/>
            <a:ext cx="1443211" cy="114528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88089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phibetaiota.net/wp-content/uploads/2013/03/citizens-in-participatory-democracy.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8840"/>
            <a:ext cx="4572000"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bwMode="auto">
          <a:xfrm>
            <a:off x="0" y="116632"/>
            <a:ext cx="9144000" cy="720080"/>
          </a:xfrm>
          <a:prstGeom prst="rect">
            <a:avLst/>
          </a:prstGeom>
          <a:noFill/>
          <a:ln w="9525">
            <a:noFill/>
            <a:miter lim="800000"/>
            <a:headEnd/>
            <a:tailEnd/>
          </a:ln>
        </p:spPr>
        <p:txBody>
          <a:bodyPr/>
          <a:lstStyle/>
          <a:p>
            <a:pPr algn="ctr" fontAlgn="base">
              <a:spcBef>
                <a:spcPct val="0"/>
              </a:spcBef>
              <a:spcAft>
                <a:spcPct val="0"/>
              </a:spcAft>
              <a:buFont typeface="Wingdings" pitchFamily="2" charset="2"/>
              <a:buNone/>
            </a:pPr>
            <a:r>
              <a:rPr lang="tr-TR" sz="4800" b="1" dirty="0" err="1" smtClean="0">
                <a:solidFill>
                  <a:srgbClr val="FF0000"/>
                </a:solidFill>
                <a:latin typeface="Verdana" pitchFamily="34" charset="0"/>
                <a:ea typeface="Verdana" pitchFamily="34" charset="0"/>
                <a:cs typeface="Verdana" pitchFamily="34" charset="0"/>
              </a:rPr>
              <a:t>What</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Will</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Change</a:t>
            </a:r>
            <a:r>
              <a:rPr lang="tr-TR" sz="4800" b="1" dirty="0" smtClean="0">
                <a:solidFill>
                  <a:srgbClr val="FF0000"/>
                </a:solidFill>
                <a:latin typeface="Verdana" pitchFamily="34" charset="0"/>
                <a:ea typeface="Verdana" pitchFamily="34" charset="0"/>
                <a:cs typeface="Verdana" pitchFamily="34" charset="0"/>
              </a:rPr>
              <a:t>?                    </a:t>
            </a:r>
            <a:endParaRPr lang="tr-TR" sz="4800" b="1" dirty="0">
              <a:solidFill>
                <a:srgbClr val="FF0000"/>
              </a:solidFill>
              <a:latin typeface="Verdana" pitchFamily="34" charset="0"/>
              <a:ea typeface="Verdana" pitchFamily="34" charset="0"/>
              <a:cs typeface="Verdana" pitchFamily="34" charset="0"/>
            </a:endParaRPr>
          </a:p>
          <a:p>
            <a:pPr>
              <a:spcBef>
                <a:spcPct val="20000"/>
              </a:spcBef>
              <a:buFont typeface="Wingdings" pitchFamily="2" charset="2"/>
              <a:buNone/>
            </a:pPr>
            <a:endParaRPr lang="tr-TR" sz="4800" b="1" dirty="0">
              <a:solidFill>
                <a:srgbClr val="000099"/>
              </a:solidFill>
              <a:cs typeface="Arial" charset="0"/>
            </a:endParaRPr>
          </a:p>
          <a:p>
            <a:pPr>
              <a:spcBef>
                <a:spcPct val="20000"/>
              </a:spcBef>
              <a:buFont typeface="Wingdings" pitchFamily="2" charset="2"/>
              <a:buNone/>
            </a:pPr>
            <a:endParaRPr lang="tr-TR" sz="4800" b="1" dirty="0">
              <a:cs typeface="Arial" charset="0"/>
            </a:endParaRPr>
          </a:p>
        </p:txBody>
      </p:sp>
      <p:sp>
        <p:nvSpPr>
          <p:cNvPr id="2" name="Metin kutusu 1"/>
          <p:cNvSpPr txBox="1"/>
          <p:nvPr/>
        </p:nvSpPr>
        <p:spPr>
          <a:xfrm>
            <a:off x="0" y="1982331"/>
            <a:ext cx="4572000" cy="400110"/>
          </a:xfrm>
          <a:prstGeom prst="rect">
            <a:avLst/>
          </a:prstGeom>
          <a:noFill/>
        </p:spPr>
        <p:txBody>
          <a:bodyPr wrap="square" rtlCol="0">
            <a:spAutoFit/>
          </a:bodyPr>
          <a:lstStyle/>
          <a:p>
            <a:pPr algn="ctr"/>
            <a:r>
              <a:rPr lang="tr-TR" sz="2000" b="1" dirty="0" err="1" smtClean="0">
                <a:solidFill>
                  <a:srgbClr val="FF0000"/>
                </a:solidFill>
              </a:rPr>
              <a:t>Non-Participatory</a:t>
            </a:r>
            <a:r>
              <a:rPr lang="tr-TR" sz="2000" b="1" dirty="0" smtClean="0">
                <a:solidFill>
                  <a:srgbClr val="FF0000"/>
                </a:solidFill>
              </a:rPr>
              <a:t> </a:t>
            </a:r>
            <a:r>
              <a:rPr lang="tr-TR" sz="2000" b="1" dirty="0" err="1" smtClean="0">
                <a:solidFill>
                  <a:srgbClr val="FF0000"/>
                </a:solidFill>
              </a:rPr>
              <a:t>Decision</a:t>
            </a:r>
            <a:r>
              <a:rPr lang="tr-TR" sz="2000" b="1" dirty="0" smtClean="0">
                <a:solidFill>
                  <a:srgbClr val="FF0000"/>
                </a:solidFill>
              </a:rPr>
              <a:t> </a:t>
            </a:r>
            <a:r>
              <a:rPr lang="tr-TR" sz="2000" b="1" dirty="0" err="1" smtClean="0">
                <a:solidFill>
                  <a:srgbClr val="FF0000"/>
                </a:solidFill>
              </a:rPr>
              <a:t>Making</a:t>
            </a:r>
            <a:endParaRPr lang="tr-TR" sz="2000" b="1" dirty="0">
              <a:solidFill>
                <a:srgbClr val="FF0000"/>
              </a:solidFill>
            </a:endParaRPr>
          </a:p>
        </p:txBody>
      </p:sp>
      <p:pic>
        <p:nvPicPr>
          <p:cNvPr id="11268" name="Picture 4" descr="http://t2.gstatic.com/images?q=tbn:ANd9GcQAo9FeD0ZY7HTAfTaJZbFV6g4uRIhyZdQsENHSn8TgsrEmzen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1988841"/>
            <a:ext cx="4589908" cy="36004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4572000" y="1988841"/>
            <a:ext cx="4572000" cy="400110"/>
          </a:xfrm>
          <a:prstGeom prst="rect">
            <a:avLst/>
          </a:prstGeom>
          <a:noFill/>
        </p:spPr>
        <p:txBody>
          <a:bodyPr wrap="square" rtlCol="0">
            <a:spAutoFit/>
          </a:bodyPr>
          <a:lstStyle/>
          <a:p>
            <a:pPr algn="ctr"/>
            <a:r>
              <a:rPr lang="tr-TR" sz="2000" b="1" dirty="0" err="1" smtClean="0">
                <a:solidFill>
                  <a:srgbClr val="FF0000"/>
                </a:solidFill>
              </a:rPr>
              <a:t>Participatory</a:t>
            </a:r>
            <a:r>
              <a:rPr lang="tr-TR" sz="2000" b="1" dirty="0" smtClean="0">
                <a:solidFill>
                  <a:srgbClr val="FF0000"/>
                </a:solidFill>
              </a:rPr>
              <a:t> </a:t>
            </a:r>
            <a:r>
              <a:rPr lang="tr-TR" sz="2000" b="1" dirty="0" err="1" smtClean="0">
                <a:solidFill>
                  <a:srgbClr val="FF0000"/>
                </a:solidFill>
              </a:rPr>
              <a:t>Decision</a:t>
            </a:r>
            <a:r>
              <a:rPr lang="tr-TR" sz="2000" b="1" dirty="0" smtClean="0">
                <a:solidFill>
                  <a:srgbClr val="FF0000"/>
                </a:solidFill>
              </a:rPr>
              <a:t> </a:t>
            </a:r>
            <a:r>
              <a:rPr lang="tr-TR" sz="2000" b="1" dirty="0" err="1" smtClean="0">
                <a:solidFill>
                  <a:srgbClr val="FF0000"/>
                </a:solidFill>
              </a:rPr>
              <a:t>Making</a:t>
            </a:r>
            <a:endParaRPr lang="tr-TR" sz="2000" b="1" dirty="0">
              <a:solidFill>
                <a:srgbClr val="FF0000"/>
              </a:solidFill>
            </a:endParaRPr>
          </a:p>
        </p:txBody>
      </p:sp>
      <p:cxnSp>
        <p:nvCxnSpPr>
          <p:cNvPr id="5" name="Düz Ok Bağlayıcısı 4"/>
          <p:cNvCxnSpPr/>
          <p:nvPr/>
        </p:nvCxnSpPr>
        <p:spPr>
          <a:xfrm>
            <a:off x="4139952" y="2188896"/>
            <a:ext cx="1152128"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5706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116632"/>
            <a:ext cx="9144000" cy="720080"/>
          </a:xfrm>
          <a:prstGeom prst="rect">
            <a:avLst/>
          </a:prstGeom>
          <a:noFill/>
          <a:ln w="9525">
            <a:noFill/>
            <a:miter lim="800000"/>
            <a:headEnd/>
            <a:tailEnd/>
          </a:ln>
        </p:spPr>
        <p:txBody>
          <a:bodyPr/>
          <a:lstStyle/>
          <a:p>
            <a:pPr algn="ctr" fontAlgn="base">
              <a:spcBef>
                <a:spcPct val="0"/>
              </a:spcBef>
              <a:spcAft>
                <a:spcPct val="0"/>
              </a:spcAft>
              <a:buFont typeface="Wingdings" pitchFamily="2" charset="2"/>
              <a:buNone/>
            </a:pPr>
            <a:r>
              <a:rPr lang="tr-TR" sz="4800" b="1" dirty="0" err="1" smtClean="0">
                <a:solidFill>
                  <a:srgbClr val="FF0000"/>
                </a:solidFill>
                <a:latin typeface="Verdana" pitchFamily="34" charset="0"/>
                <a:ea typeface="Verdana" pitchFamily="34" charset="0"/>
                <a:cs typeface="Verdana" pitchFamily="34" charset="0"/>
              </a:rPr>
              <a:t>What</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Will</a:t>
            </a:r>
            <a:r>
              <a:rPr lang="tr-TR" sz="4800" b="1" dirty="0" smtClean="0">
                <a:solidFill>
                  <a:srgbClr val="FF0000"/>
                </a:solidFill>
                <a:latin typeface="Verdana" pitchFamily="34" charset="0"/>
                <a:ea typeface="Verdana" pitchFamily="34" charset="0"/>
                <a:cs typeface="Verdana" pitchFamily="34" charset="0"/>
              </a:rPr>
              <a:t> </a:t>
            </a:r>
            <a:r>
              <a:rPr lang="tr-TR" sz="4800" b="1" dirty="0" err="1" smtClean="0">
                <a:solidFill>
                  <a:srgbClr val="FF0000"/>
                </a:solidFill>
                <a:latin typeface="Verdana" pitchFamily="34" charset="0"/>
                <a:ea typeface="Verdana" pitchFamily="34" charset="0"/>
                <a:cs typeface="Verdana" pitchFamily="34" charset="0"/>
              </a:rPr>
              <a:t>Change</a:t>
            </a:r>
            <a:r>
              <a:rPr lang="tr-TR" sz="4800" b="1" dirty="0" smtClean="0">
                <a:solidFill>
                  <a:srgbClr val="FF0000"/>
                </a:solidFill>
                <a:latin typeface="Verdana" pitchFamily="34" charset="0"/>
                <a:ea typeface="Verdana" pitchFamily="34" charset="0"/>
                <a:cs typeface="Verdana" pitchFamily="34" charset="0"/>
              </a:rPr>
              <a:t>?                    </a:t>
            </a:r>
            <a:endParaRPr lang="tr-TR" sz="4800" b="1" dirty="0">
              <a:solidFill>
                <a:srgbClr val="FF0000"/>
              </a:solidFill>
              <a:latin typeface="Verdana" pitchFamily="34" charset="0"/>
              <a:ea typeface="Verdana" pitchFamily="34" charset="0"/>
              <a:cs typeface="Verdana" pitchFamily="34" charset="0"/>
            </a:endParaRPr>
          </a:p>
          <a:p>
            <a:pPr>
              <a:spcBef>
                <a:spcPct val="20000"/>
              </a:spcBef>
              <a:buFont typeface="Wingdings" pitchFamily="2" charset="2"/>
              <a:buNone/>
            </a:pPr>
            <a:endParaRPr lang="tr-TR" sz="4800" b="1" dirty="0">
              <a:solidFill>
                <a:srgbClr val="000099"/>
              </a:solidFill>
              <a:cs typeface="Arial" charset="0"/>
            </a:endParaRPr>
          </a:p>
          <a:p>
            <a:pPr>
              <a:spcBef>
                <a:spcPct val="20000"/>
              </a:spcBef>
              <a:buFont typeface="Wingdings" pitchFamily="2" charset="2"/>
              <a:buNone/>
            </a:pPr>
            <a:endParaRPr lang="tr-TR" sz="4800" b="1" dirty="0">
              <a:cs typeface="Arial" charset="0"/>
            </a:endParaRPr>
          </a:p>
        </p:txBody>
      </p:sp>
      <p:pic>
        <p:nvPicPr>
          <p:cNvPr id="12294" name="Picture 6" descr="http://www.internationalwaterlaw.org/blog/wp-content/uploads/2012/02/Euphrat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980728"/>
            <a:ext cx="4572001"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un.org/waterforlifedecade/images/water_cooperation/Timeline_A3_R3.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3" y="4149080"/>
            <a:ext cx="4589884" cy="2688356"/>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www.ramsar.org/pictures_2012/logos/2013YearUNWATER_logo_EN-web.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1" y="4149080"/>
            <a:ext cx="4572000" cy="270892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51520" y="1699600"/>
            <a:ext cx="4104456" cy="1631216"/>
          </a:xfrm>
          <a:prstGeom prst="rect">
            <a:avLst/>
          </a:prstGeom>
          <a:noFill/>
        </p:spPr>
        <p:txBody>
          <a:bodyPr wrap="square" rtlCol="0">
            <a:spAutoFit/>
          </a:bodyPr>
          <a:lstStyle/>
          <a:p>
            <a:pPr algn="ctr"/>
            <a:r>
              <a:rPr lang="tr-TR" sz="2000" b="1" dirty="0" err="1" smtClean="0">
                <a:solidFill>
                  <a:srgbClr val="FF0000"/>
                </a:solidFill>
              </a:rPr>
              <a:t>From</a:t>
            </a:r>
            <a:r>
              <a:rPr lang="tr-TR" sz="2000" b="1" dirty="0" smtClean="0">
                <a:solidFill>
                  <a:srgbClr val="051BEB"/>
                </a:solidFill>
              </a:rPr>
              <a:t> </a:t>
            </a:r>
            <a:r>
              <a:rPr lang="tr-TR" sz="2000" b="1" dirty="0" err="1" smtClean="0">
                <a:solidFill>
                  <a:srgbClr val="051BEB"/>
                </a:solidFill>
              </a:rPr>
              <a:t>limited</a:t>
            </a:r>
            <a:r>
              <a:rPr lang="tr-TR" sz="2000" b="1" dirty="0" smtClean="0">
                <a:solidFill>
                  <a:srgbClr val="051BEB"/>
                </a:solidFill>
              </a:rPr>
              <a:t> </a:t>
            </a:r>
            <a:r>
              <a:rPr lang="tr-TR" sz="2000" b="1" dirty="0" err="1" smtClean="0">
                <a:solidFill>
                  <a:srgbClr val="051BEB"/>
                </a:solidFill>
              </a:rPr>
              <a:t>scope</a:t>
            </a:r>
            <a:r>
              <a:rPr lang="tr-TR" sz="2000" b="1" dirty="0" smtClean="0">
                <a:solidFill>
                  <a:srgbClr val="051BEB"/>
                </a:solidFill>
              </a:rPr>
              <a:t> in </a:t>
            </a:r>
            <a:r>
              <a:rPr lang="tr-TR" sz="2000" b="1" dirty="0" err="1" smtClean="0">
                <a:solidFill>
                  <a:srgbClr val="051BEB"/>
                </a:solidFill>
              </a:rPr>
              <a:t>transboundary</a:t>
            </a:r>
            <a:r>
              <a:rPr lang="tr-TR" sz="2000" b="1" dirty="0" smtClean="0">
                <a:solidFill>
                  <a:srgbClr val="051BEB"/>
                </a:solidFill>
              </a:rPr>
              <a:t> </a:t>
            </a:r>
            <a:r>
              <a:rPr lang="tr-TR" sz="2000" b="1" dirty="0" err="1" smtClean="0">
                <a:solidFill>
                  <a:srgbClr val="051BEB"/>
                </a:solidFill>
              </a:rPr>
              <a:t>water</a:t>
            </a:r>
            <a:r>
              <a:rPr lang="tr-TR" sz="2000" b="1" dirty="0" smtClean="0">
                <a:solidFill>
                  <a:srgbClr val="051BEB"/>
                </a:solidFill>
              </a:rPr>
              <a:t> </a:t>
            </a:r>
            <a:r>
              <a:rPr lang="tr-TR" sz="2000" b="1" dirty="0" err="1" smtClean="0">
                <a:solidFill>
                  <a:srgbClr val="051BEB"/>
                </a:solidFill>
              </a:rPr>
              <a:t>amangement</a:t>
            </a:r>
            <a:r>
              <a:rPr lang="tr-TR" sz="2000" b="1" dirty="0" smtClean="0">
                <a:solidFill>
                  <a:srgbClr val="051BEB"/>
                </a:solidFill>
              </a:rPr>
              <a:t> </a:t>
            </a:r>
            <a:r>
              <a:rPr lang="tr-TR" sz="2000" b="1" dirty="0" err="1" smtClean="0">
                <a:solidFill>
                  <a:srgbClr val="FF0000"/>
                </a:solidFill>
              </a:rPr>
              <a:t>to</a:t>
            </a:r>
            <a:r>
              <a:rPr lang="tr-TR" sz="2000" b="1" dirty="0" smtClean="0">
                <a:solidFill>
                  <a:srgbClr val="051BEB"/>
                </a:solidFill>
              </a:rPr>
              <a:t> </a:t>
            </a:r>
            <a:r>
              <a:rPr lang="tr-TR" sz="2000" b="1" dirty="0" err="1" smtClean="0">
                <a:solidFill>
                  <a:srgbClr val="051BEB"/>
                </a:solidFill>
              </a:rPr>
              <a:t>becoming</a:t>
            </a:r>
            <a:r>
              <a:rPr lang="tr-TR" sz="2000" b="1" dirty="0" smtClean="0">
                <a:solidFill>
                  <a:srgbClr val="051BEB"/>
                </a:solidFill>
              </a:rPr>
              <a:t> </a:t>
            </a:r>
            <a:r>
              <a:rPr lang="tr-TR" sz="2000" b="1" dirty="0" err="1" smtClean="0">
                <a:solidFill>
                  <a:srgbClr val="051BEB"/>
                </a:solidFill>
              </a:rPr>
              <a:t>signatory</a:t>
            </a:r>
            <a:r>
              <a:rPr lang="tr-TR" sz="2000" b="1" dirty="0" smtClean="0">
                <a:solidFill>
                  <a:srgbClr val="051BEB"/>
                </a:solidFill>
              </a:rPr>
              <a:t> </a:t>
            </a:r>
            <a:r>
              <a:rPr lang="tr-TR" sz="2000" b="1" dirty="0" err="1" smtClean="0">
                <a:solidFill>
                  <a:srgbClr val="051BEB"/>
                </a:solidFill>
              </a:rPr>
              <a:t>some</a:t>
            </a:r>
            <a:r>
              <a:rPr lang="tr-TR" sz="2000" b="1" dirty="0" smtClean="0">
                <a:solidFill>
                  <a:srgbClr val="051BEB"/>
                </a:solidFill>
              </a:rPr>
              <a:t> </a:t>
            </a:r>
            <a:r>
              <a:rPr lang="tr-TR" sz="2000" b="1" dirty="0" err="1" smtClean="0">
                <a:solidFill>
                  <a:srgbClr val="051BEB"/>
                </a:solidFill>
              </a:rPr>
              <a:t>international</a:t>
            </a:r>
            <a:r>
              <a:rPr lang="tr-TR" sz="2000" b="1" dirty="0" smtClean="0">
                <a:solidFill>
                  <a:srgbClr val="051BEB"/>
                </a:solidFill>
              </a:rPr>
              <a:t> </a:t>
            </a:r>
            <a:r>
              <a:rPr lang="tr-TR" sz="2000" b="1" dirty="0" err="1" smtClean="0">
                <a:solidFill>
                  <a:srgbClr val="051BEB"/>
                </a:solidFill>
              </a:rPr>
              <a:t>conventions</a:t>
            </a:r>
            <a:r>
              <a:rPr lang="tr-TR" sz="2000" b="1" dirty="0" smtClean="0">
                <a:solidFill>
                  <a:srgbClr val="051BEB"/>
                </a:solidFill>
              </a:rPr>
              <a:t> </a:t>
            </a:r>
            <a:r>
              <a:rPr lang="tr-TR" sz="2000" b="1" dirty="0" err="1" smtClean="0">
                <a:solidFill>
                  <a:srgbClr val="051BEB"/>
                </a:solidFill>
              </a:rPr>
              <a:t>and</a:t>
            </a:r>
            <a:r>
              <a:rPr lang="tr-TR" sz="2000" b="1" dirty="0" smtClean="0">
                <a:solidFill>
                  <a:srgbClr val="051BEB"/>
                </a:solidFill>
              </a:rPr>
              <a:t> </a:t>
            </a:r>
            <a:r>
              <a:rPr lang="tr-TR" sz="2000" b="1" dirty="0" err="1" smtClean="0">
                <a:solidFill>
                  <a:srgbClr val="051BEB"/>
                </a:solidFill>
              </a:rPr>
              <a:t>basin</a:t>
            </a:r>
            <a:r>
              <a:rPr lang="tr-TR" sz="2000" b="1" dirty="0" smtClean="0">
                <a:solidFill>
                  <a:srgbClr val="051BEB"/>
                </a:solidFill>
              </a:rPr>
              <a:t> </a:t>
            </a:r>
            <a:r>
              <a:rPr lang="tr-TR" sz="2000" b="1" dirty="0" err="1" smtClean="0">
                <a:solidFill>
                  <a:srgbClr val="051BEB"/>
                </a:solidFill>
              </a:rPr>
              <a:t>wide</a:t>
            </a:r>
            <a:r>
              <a:rPr lang="tr-TR" sz="2000" b="1" dirty="0" smtClean="0">
                <a:solidFill>
                  <a:srgbClr val="051BEB"/>
                </a:solidFill>
              </a:rPr>
              <a:t> </a:t>
            </a:r>
            <a:r>
              <a:rPr lang="tr-TR" sz="2000" b="1" dirty="0" err="1" smtClean="0">
                <a:solidFill>
                  <a:srgbClr val="051BEB"/>
                </a:solidFill>
              </a:rPr>
              <a:t>agreements</a:t>
            </a:r>
            <a:r>
              <a:rPr lang="tr-TR" sz="2000" b="1" dirty="0" smtClean="0">
                <a:solidFill>
                  <a:srgbClr val="051BEB"/>
                </a:solidFill>
              </a:rPr>
              <a:t> </a:t>
            </a:r>
            <a:r>
              <a:rPr lang="tr-TR" sz="2000" b="1" dirty="0" err="1" smtClean="0">
                <a:solidFill>
                  <a:srgbClr val="051BEB"/>
                </a:solidFill>
              </a:rPr>
              <a:t>wih</a:t>
            </a:r>
            <a:r>
              <a:rPr lang="tr-TR" sz="2000" b="1" dirty="0" smtClean="0">
                <a:solidFill>
                  <a:srgbClr val="051BEB"/>
                </a:solidFill>
              </a:rPr>
              <a:t> </a:t>
            </a:r>
            <a:r>
              <a:rPr lang="tr-TR" sz="2000" b="1" dirty="0" err="1" smtClean="0">
                <a:solidFill>
                  <a:srgbClr val="051BEB"/>
                </a:solidFill>
              </a:rPr>
              <a:t>enhanced</a:t>
            </a:r>
            <a:r>
              <a:rPr lang="tr-TR" sz="2000" b="1" dirty="0" smtClean="0">
                <a:solidFill>
                  <a:srgbClr val="051BEB"/>
                </a:solidFill>
              </a:rPr>
              <a:t> </a:t>
            </a:r>
            <a:r>
              <a:rPr lang="tr-TR" sz="2000" b="1" dirty="0" err="1" smtClean="0">
                <a:solidFill>
                  <a:srgbClr val="051BEB"/>
                </a:solidFill>
              </a:rPr>
              <a:t>scope</a:t>
            </a:r>
            <a:endParaRPr lang="tr-TR" sz="2000" b="1" dirty="0">
              <a:solidFill>
                <a:srgbClr val="051BEB"/>
              </a:solidFill>
            </a:endParaRPr>
          </a:p>
        </p:txBody>
      </p:sp>
    </p:spTree>
    <p:extLst>
      <p:ext uri="{BB962C8B-B14F-4D97-AF65-F5344CB8AC3E}">
        <p14:creationId xmlns:p14="http://schemas.microsoft.com/office/powerpoint/2010/main" val="306425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88640"/>
            <a:ext cx="9143999" cy="654032"/>
          </a:xfrm>
        </p:spPr>
        <p:txBody>
          <a:bodyPr>
            <a:normAutofit fontScale="90000"/>
          </a:bodyPr>
          <a:lstStyle/>
          <a:p>
            <a:r>
              <a:rPr lang="tr-TR" sz="3600" dirty="0" smtClean="0">
                <a:solidFill>
                  <a:srgbClr val="FF0000"/>
                </a:solidFill>
                <a:latin typeface="Arial" pitchFamily="34" charset="0"/>
                <a:cs typeface="Arial" pitchFamily="34" charset="0"/>
              </a:rPr>
              <a:t/>
            </a:r>
            <a:br>
              <a:rPr lang="tr-TR" sz="3600" dirty="0" smtClean="0">
                <a:solidFill>
                  <a:srgbClr val="FF0000"/>
                </a:solidFill>
                <a:latin typeface="Arial" pitchFamily="34" charset="0"/>
                <a:cs typeface="Arial" pitchFamily="34" charset="0"/>
              </a:rPr>
            </a:br>
            <a:r>
              <a:rPr lang="tr-TR" sz="3600" dirty="0" err="1" smtClean="0">
                <a:solidFill>
                  <a:srgbClr val="FF0000"/>
                </a:solidFill>
                <a:latin typeface="Arial" pitchFamily="34" charset="0"/>
                <a:cs typeface="Arial" pitchFamily="34" charset="0"/>
              </a:rPr>
              <a:t>Bottlenecks</a:t>
            </a:r>
            <a:r>
              <a:rPr lang="tr-TR" sz="3600" dirty="0" smtClean="0">
                <a:solidFill>
                  <a:srgbClr val="FF0000"/>
                </a:solidFill>
                <a:latin typeface="Arial" pitchFamily="34" charset="0"/>
                <a:cs typeface="Arial" pitchFamily="34" charset="0"/>
              </a:rPr>
              <a:t> </a:t>
            </a:r>
            <a:r>
              <a:rPr lang="tr-TR" sz="3600" dirty="0">
                <a:solidFill>
                  <a:srgbClr val="FF0000"/>
                </a:solidFill>
                <a:latin typeface="Arial" pitchFamily="34" charset="0"/>
                <a:cs typeface="Arial" pitchFamily="34" charset="0"/>
              </a:rPr>
              <a:t>/ Challenges</a:t>
            </a:r>
            <a:r>
              <a:rPr lang="tr-TR" dirty="0" smtClean="0">
                <a:solidFill>
                  <a:srgbClr val="0000FF"/>
                </a:solidFill>
                <a:latin typeface="Arial" pitchFamily="34" charset="0"/>
                <a:cs typeface="Arial" pitchFamily="34" charset="0"/>
              </a:rPr>
              <a:t/>
            </a:r>
            <a:br>
              <a:rPr lang="tr-TR" dirty="0" smtClean="0">
                <a:solidFill>
                  <a:srgbClr val="0000FF"/>
                </a:solidFill>
                <a:latin typeface="Arial" pitchFamily="34" charset="0"/>
                <a:cs typeface="Arial" pitchFamily="34" charset="0"/>
              </a:rPr>
            </a:br>
            <a:endParaRPr lang="tr-TR" dirty="0"/>
          </a:p>
        </p:txBody>
      </p:sp>
      <p:sp>
        <p:nvSpPr>
          <p:cNvPr id="3" name="2 İçerik Yer Tutucusu"/>
          <p:cNvSpPr>
            <a:spLocks noGrp="1"/>
          </p:cNvSpPr>
          <p:nvPr>
            <p:ph idx="1"/>
          </p:nvPr>
        </p:nvSpPr>
        <p:spPr>
          <a:xfrm>
            <a:off x="539552" y="1196752"/>
            <a:ext cx="8229600" cy="4389120"/>
          </a:xfrm>
        </p:spPr>
        <p:txBody>
          <a:bodyPr>
            <a:normAutofit fontScale="85000" lnSpcReduction="10000"/>
          </a:bodyPr>
          <a:lstStyle/>
          <a:p>
            <a:pPr marL="361950" lvl="1" indent="-361950" algn="just">
              <a:buFont typeface="Wingdings" pitchFamily="2" charset="2"/>
              <a:buChar char="ü"/>
            </a:pPr>
            <a:r>
              <a:rPr lang="en-US" dirty="0">
                <a:solidFill>
                  <a:srgbClr val="0000FF"/>
                </a:solidFill>
                <a:latin typeface="Arial" pitchFamily="34" charset="0"/>
                <a:cs typeface="Arial" pitchFamily="34" charset="0"/>
              </a:rPr>
              <a:t>Authority for water management are numerous institutions, the conflict of </a:t>
            </a:r>
            <a:r>
              <a:rPr lang="en-US" dirty="0" smtClean="0">
                <a:solidFill>
                  <a:srgbClr val="0000FF"/>
                </a:solidFill>
                <a:latin typeface="Arial" pitchFamily="34" charset="0"/>
                <a:cs typeface="Arial" pitchFamily="34" charset="0"/>
              </a:rPr>
              <a:t>competence</a:t>
            </a:r>
            <a:endParaRPr lang="tr-TR" dirty="0" smtClean="0">
              <a:solidFill>
                <a:srgbClr val="0000FF"/>
              </a:solidFill>
              <a:latin typeface="Arial" pitchFamily="34" charset="0"/>
              <a:cs typeface="Arial" pitchFamily="34" charset="0"/>
            </a:endParaRPr>
          </a:p>
          <a:p>
            <a:pPr marL="0" lvl="1" indent="0" algn="just">
              <a:buNone/>
            </a:pPr>
            <a:endParaRPr lang="tr-TR" dirty="0" smtClean="0">
              <a:solidFill>
                <a:srgbClr val="0000FF"/>
              </a:solidFill>
              <a:latin typeface="Arial" pitchFamily="34" charset="0"/>
              <a:cs typeface="Arial" pitchFamily="34" charset="0"/>
            </a:endParaRPr>
          </a:p>
          <a:p>
            <a:pPr marL="361950" lvl="1" indent="-361950" algn="just">
              <a:buFont typeface="Wingdings" pitchFamily="2" charset="2"/>
              <a:buChar char="ü"/>
            </a:pPr>
            <a:r>
              <a:rPr lang="tr-TR" dirty="0" smtClean="0">
                <a:solidFill>
                  <a:srgbClr val="0000FF"/>
                </a:solidFill>
                <a:latin typeface="Arial" pitchFamily="34" charset="0"/>
                <a:cs typeface="Arial" pitchFamily="34" charset="0"/>
              </a:rPr>
              <a:t>L</a:t>
            </a:r>
            <a:r>
              <a:rPr lang="en-US" dirty="0" err="1" smtClean="0">
                <a:solidFill>
                  <a:srgbClr val="0000FF"/>
                </a:solidFill>
                <a:latin typeface="Arial" pitchFamily="34" charset="0"/>
                <a:cs typeface="Arial" pitchFamily="34" charset="0"/>
              </a:rPr>
              <a:t>ack</a:t>
            </a:r>
            <a:r>
              <a:rPr lang="en-US" dirty="0" smtClean="0">
                <a:solidFill>
                  <a:srgbClr val="0000FF"/>
                </a:solidFill>
                <a:latin typeface="Arial" pitchFamily="34" charset="0"/>
                <a:cs typeface="Arial" pitchFamily="34" charset="0"/>
              </a:rPr>
              <a:t> </a:t>
            </a:r>
            <a:r>
              <a:rPr lang="en-US" dirty="0">
                <a:solidFill>
                  <a:srgbClr val="0000FF"/>
                </a:solidFill>
                <a:latin typeface="Arial" pitchFamily="34" charset="0"/>
                <a:cs typeface="Arial" pitchFamily="34" charset="0"/>
              </a:rPr>
              <a:t>of </a:t>
            </a:r>
            <a:r>
              <a:rPr lang="en-US" dirty="0" smtClean="0">
                <a:solidFill>
                  <a:srgbClr val="0000FF"/>
                </a:solidFill>
                <a:latin typeface="Arial" pitchFamily="34" charset="0"/>
                <a:cs typeface="Arial" pitchFamily="34" charset="0"/>
              </a:rPr>
              <a:t>coordination</a:t>
            </a:r>
            <a:endParaRPr lang="tr-TR" dirty="0" smtClean="0">
              <a:solidFill>
                <a:srgbClr val="0000FF"/>
              </a:solidFill>
              <a:latin typeface="Arial" pitchFamily="34" charset="0"/>
              <a:cs typeface="Arial" pitchFamily="34" charset="0"/>
            </a:endParaRPr>
          </a:p>
          <a:p>
            <a:pPr marL="0" lvl="1" indent="0" algn="just">
              <a:buNone/>
            </a:pPr>
            <a:endParaRPr lang="en-US" dirty="0">
              <a:solidFill>
                <a:srgbClr val="0000FF"/>
              </a:solidFill>
              <a:latin typeface="Arial" pitchFamily="34" charset="0"/>
              <a:cs typeface="Arial" pitchFamily="34" charset="0"/>
            </a:endParaRPr>
          </a:p>
          <a:p>
            <a:pPr marL="361950" lvl="1" indent="-361950" algn="just">
              <a:buFont typeface="Wingdings" pitchFamily="2" charset="2"/>
              <a:buChar char="ü"/>
            </a:pPr>
            <a:r>
              <a:rPr lang="tr-TR" dirty="0" smtClean="0">
                <a:solidFill>
                  <a:srgbClr val="0000FF"/>
                </a:solidFill>
                <a:latin typeface="Arial" pitchFamily="34" charset="0"/>
                <a:cs typeface="Arial" pitchFamily="34" charset="0"/>
              </a:rPr>
              <a:t>D</a:t>
            </a:r>
            <a:r>
              <a:rPr lang="en-US" dirty="0" err="1" smtClean="0">
                <a:solidFill>
                  <a:srgbClr val="0000FF"/>
                </a:solidFill>
                <a:latin typeface="Arial" pitchFamily="34" charset="0"/>
                <a:cs typeface="Arial" pitchFamily="34" charset="0"/>
              </a:rPr>
              <a:t>uplication</a:t>
            </a:r>
            <a:r>
              <a:rPr lang="tr-TR" dirty="0" smtClean="0">
                <a:solidFill>
                  <a:srgbClr val="0000FF"/>
                </a:solidFill>
                <a:latin typeface="Arial" pitchFamily="34" charset="0"/>
                <a:cs typeface="Arial" pitchFamily="34" charset="0"/>
              </a:rPr>
              <a:t> in </a:t>
            </a:r>
            <a:r>
              <a:rPr lang="en-US" dirty="0" smtClean="0">
                <a:solidFill>
                  <a:srgbClr val="0000FF"/>
                </a:solidFill>
                <a:latin typeface="Arial" pitchFamily="34" charset="0"/>
                <a:cs typeface="Arial" pitchFamily="34" charset="0"/>
              </a:rPr>
              <a:t>Monitoring studies,</a:t>
            </a:r>
            <a:r>
              <a:rPr lang="tr-TR" dirty="0" smtClean="0">
                <a:solidFill>
                  <a:srgbClr val="0000FF"/>
                </a:solidFill>
                <a:latin typeface="Arial" pitchFamily="34" charset="0"/>
                <a:cs typeface="Arial" pitchFamily="34" charset="0"/>
              </a:rPr>
              <a:t> </a:t>
            </a:r>
            <a:r>
              <a:rPr lang="en-US" dirty="0" smtClean="0">
                <a:solidFill>
                  <a:srgbClr val="0000FF"/>
                </a:solidFill>
                <a:latin typeface="Arial" pitchFamily="34" charset="0"/>
                <a:cs typeface="Arial" pitchFamily="34" charset="0"/>
              </a:rPr>
              <a:t>lack </a:t>
            </a:r>
            <a:r>
              <a:rPr lang="en-US" dirty="0">
                <a:solidFill>
                  <a:srgbClr val="0000FF"/>
                </a:solidFill>
                <a:latin typeface="Arial" pitchFamily="34" charset="0"/>
                <a:cs typeface="Arial" pitchFamily="34" charset="0"/>
              </a:rPr>
              <a:t>of standardization </a:t>
            </a:r>
            <a:endParaRPr lang="tr-TR" dirty="0" smtClean="0">
              <a:solidFill>
                <a:srgbClr val="0000FF"/>
              </a:solidFill>
              <a:latin typeface="Arial" pitchFamily="34" charset="0"/>
              <a:cs typeface="Arial" pitchFamily="34" charset="0"/>
            </a:endParaRPr>
          </a:p>
          <a:p>
            <a:pPr marL="0" lvl="1" indent="0" algn="just">
              <a:buNone/>
            </a:pPr>
            <a:endParaRPr lang="tr-TR" dirty="0" smtClean="0">
              <a:solidFill>
                <a:srgbClr val="0000FF"/>
              </a:solidFill>
              <a:latin typeface="Arial" pitchFamily="34" charset="0"/>
              <a:cs typeface="Arial" pitchFamily="34" charset="0"/>
            </a:endParaRPr>
          </a:p>
          <a:p>
            <a:pPr marL="361950" lvl="1" indent="-361950" algn="just">
              <a:buFont typeface="Wingdings" pitchFamily="2" charset="2"/>
              <a:buChar char="ü"/>
            </a:pPr>
            <a:r>
              <a:rPr lang="en-US" dirty="0" smtClean="0">
                <a:solidFill>
                  <a:srgbClr val="0000FF"/>
                </a:solidFill>
                <a:latin typeface="Arial" pitchFamily="34" charset="0"/>
                <a:cs typeface="Arial" pitchFamily="34" charset="0"/>
              </a:rPr>
              <a:t>Lack </a:t>
            </a:r>
            <a:r>
              <a:rPr lang="en-US" dirty="0">
                <a:solidFill>
                  <a:srgbClr val="0000FF"/>
                </a:solidFill>
                <a:latin typeface="Arial" pitchFamily="34" charset="0"/>
                <a:cs typeface="Arial" pitchFamily="34" charset="0"/>
              </a:rPr>
              <a:t>of monitoring </a:t>
            </a:r>
            <a:r>
              <a:rPr lang="en-US" dirty="0" smtClean="0">
                <a:solidFill>
                  <a:srgbClr val="0000FF"/>
                </a:solidFill>
                <a:latin typeface="Arial" pitchFamily="34" charset="0"/>
                <a:cs typeface="Arial" pitchFamily="34" charset="0"/>
              </a:rPr>
              <a:t>network</a:t>
            </a:r>
            <a:endParaRPr lang="tr-TR" dirty="0" smtClean="0">
              <a:solidFill>
                <a:srgbClr val="0000FF"/>
              </a:solidFill>
              <a:latin typeface="Arial" pitchFamily="34" charset="0"/>
              <a:cs typeface="Arial" pitchFamily="34" charset="0"/>
            </a:endParaRPr>
          </a:p>
          <a:p>
            <a:pPr marL="0" lvl="1" indent="0" algn="just">
              <a:buNone/>
            </a:pPr>
            <a:endParaRPr lang="en-US" dirty="0">
              <a:solidFill>
                <a:srgbClr val="0000FF"/>
              </a:solidFill>
              <a:latin typeface="Arial" pitchFamily="34" charset="0"/>
              <a:cs typeface="Arial" pitchFamily="34" charset="0"/>
            </a:endParaRPr>
          </a:p>
          <a:p>
            <a:pPr marL="361950" lvl="1" indent="-361950" algn="just">
              <a:buFont typeface="Wingdings" pitchFamily="2" charset="2"/>
              <a:buChar char="ü"/>
            </a:pPr>
            <a:r>
              <a:rPr lang="en-US" dirty="0">
                <a:solidFill>
                  <a:srgbClr val="0000FF"/>
                </a:solidFill>
                <a:latin typeface="Arial" pitchFamily="34" charset="0"/>
                <a:cs typeface="Arial" pitchFamily="34" charset="0"/>
              </a:rPr>
              <a:t>Lack of qualified personnel and equipment working in the field </a:t>
            </a:r>
            <a:r>
              <a:rPr lang="en-US" dirty="0" smtClean="0">
                <a:solidFill>
                  <a:srgbClr val="0000FF"/>
                </a:solidFill>
                <a:latin typeface="Arial" pitchFamily="34" charset="0"/>
                <a:cs typeface="Arial" pitchFamily="34" charset="0"/>
              </a:rPr>
              <a:t>monitoring</a:t>
            </a:r>
            <a:endParaRPr lang="en-US" dirty="0">
              <a:solidFill>
                <a:srgbClr val="0000FF"/>
              </a:solidFill>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pPr>
                <a:defRPr/>
              </a:pPr>
              <a:t>16</a:t>
            </a:fld>
            <a:endParaRPr lang="tr-TR"/>
          </a:p>
        </p:txBody>
      </p:sp>
    </p:spTree>
    <p:extLst>
      <p:ext uri="{BB962C8B-B14F-4D97-AF65-F5344CB8AC3E}">
        <p14:creationId xmlns:p14="http://schemas.microsoft.com/office/powerpoint/2010/main" val="5179898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72" name="Group 16"/>
          <p:cNvGraphicFramePr>
            <a:graphicFrameLocks noGrp="1"/>
          </p:cNvGraphicFramePr>
          <p:nvPr>
            <p:extLst>
              <p:ext uri="{D42A27DB-BD31-4B8C-83A1-F6EECF244321}">
                <p14:modId xmlns:p14="http://schemas.microsoft.com/office/powerpoint/2010/main" val="1628451591"/>
              </p:ext>
            </p:extLst>
          </p:nvPr>
        </p:nvGraphicFramePr>
        <p:xfrm>
          <a:off x="457200" y="1981200"/>
          <a:ext cx="8150225" cy="2887960"/>
        </p:xfrm>
        <a:graphic>
          <a:graphicData uri="http://schemas.openxmlformats.org/drawingml/2006/table">
            <a:tbl>
              <a:tblPr/>
              <a:tblGrid>
                <a:gridCol w="4081463"/>
                <a:gridCol w="4068762"/>
              </a:tblGrid>
              <a:tr h="2887960">
                <a:tc>
                  <a:txBody>
                    <a:bodyPr/>
                    <a:lstStyle/>
                    <a:p>
                      <a:pPr marL="0" marR="0" lvl="0" indent="0" algn="l" defTabSz="449263" rtl="0" eaLnBrk="1" fontAlgn="base" latinLnBrk="0" hangingPunct="1">
                        <a:lnSpc>
                          <a:spcPct val="93000"/>
                        </a:lnSpc>
                        <a:spcBef>
                          <a:spcPts val="4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tr-TR" sz="2000" b="1" i="0" u="none" strike="noStrike" cap="none" normalizeH="0" baseline="0" dirty="0" smtClean="0">
                        <a:ln>
                          <a:noFill/>
                        </a:ln>
                        <a:solidFill>
                          <a:srgbClr val="051BEB"/>
                        </a:solidFill>
                        <a:effectLst/>
                        <a:latin typeface="Arial" charset="0"/>
                      </a:endParaRPr>
                    </a:p>
                    <a:p>
                      <a:pPr marL="0" marR="0" lvl="0" indent="0" algn="l" defTabSz="449263" rtl="0" eaLnBrk="1" fontAlgn="base" latinLnBrk="0" hangingPunct="1">
                        <a:lnSpc>
                          <a:spcPct val="93000"/>
                        </a:lnSpc>
                        <a:spcBef>
                          <a:spcPts val="4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000" b="1" i="0" u="none" strike="noStrike" cap="none" normalizeH="0" baseline="0" dirty="0" smtClean="0">
                          <a:ln>
                            <a:noFill/>
                          </a:ln>
                          <a:solidFill>
                            <a:srgbClr val="051BEB"/>
                          </a:solidFill>
                          <a:effectLst/>
                          <a:latin typeface="Arial" charset="0"/>
                        </a:rPr>
                        <a:t> </a:t>
                      </a:r>
                      <a:r>
                        <a:rPr kumimoji="0" lang="tr-TR" sz="2000" b="1" i="0" u="none" strike="noStrike" cap="none" normalizeH="0" baseline="0" dirty="0" err="1" smtClean="0">
                          <a:ln>
                            <a:noFill/>
                          </a:ln>
                          <a:solidFill>
                            <a:srgbClr val="051BEB"/>
                          </a:solidFill>
                          <a:effectLst/>
                          <a:latin typeface="Arial" charset="0"/>
                        </a:rPr>
                        <a:t>Revising</a:t>
                      </a:r>
                      <a:r>
                        <a:rPr kumimoji="0" lang="tr-TR" sz="2000" b="1" i="0" u="none" strike="noStrike" cap="none" normalizeH="0" baseline="0" dirty="0" smtClean="0">
                          <a:ln>
                            <a:noFill/>
                          </a:ln>
                          <a:solidFill>
                            <a:srgbClr val="051BEB"/>
                          </a:solidFill>
                          <a:effectLst/>
                          <a:latin typeface="Arial" charset="0"/>
                        </a:rPr>
                        <a:t> </a:t>
                      </a:r>
                      <a:r>
                        <a:rPr kumimoji="0" lang="tr-TR" sz="2000" b="1" i="0" u="none" strike="noStrike" cap="none" normalizeH="0" baseline="0" dirty="0" err="1" smtClean="0">
                          <a:ln>
                            <a:noFill/>
                          </a:ln>
                          <a:solidFill>
                            <a:srgbClr val="051BEB"/>
                          </a:solidFill>
                          <a:effectLst/>
                          <a:latin typeface="Arial" charset="0"/>
                        </a:rPr>
                        <a:t>the</a:t>
                      </a:r>
                      <a:r>
                        <a:rPr kumimoji="0" lang="tr-TR" sz="2000" b="1" i="0" u="none" strike="noStrike" cap="none" normalizeH="0" baseline="0" dirty="0" smtClean="0">
                          <a:ln>
                            <a:noFill/>
                          </a:ln>
                          <a:solidFill>
                            <a:srgbClr val="051BEB"/>
                          </a:solidFill>
                          <a:effectLst/>
                          <a:latin typeface="Arial" charset="0"/>
                        </a:rPr>
                        <a:t> </a:t>
                      </a:r>
                      <a:r>
                        <a:rPr kumimoji="0" lang="tr-TR" sz="2000" b="1" i="0" u="none" strike="noStrike" cap="none" normalizeH="0" baseline="0" dirty="0" err="1" smtClean="0">
                          <a:ln>
                            <a:noFill/>
                          </a:ln>
                          <a:solidFill>
                            <a:srgbClr val="051BEB"/>
                          </a:solidFill>
                          <a:effectLst/>
                          <a:latin typeface="Arial" charset="0"/>
                        </a:rPr>
                        <a:t>existing</a:t>
                      </a:r>
                      <a:endParaRPr kumimoji="0" lang="tr-TR" sz="2000" b="1" i="0" u="none" strike="noStrike" cap="none" normalizeH="0" baseline="0" dirty="0" smtClean="0">
                        <a:ln>
                          <a:noFill/>
                        </a:ln>
                        <a:solidFill>
                          <a:srgbClr val="051BEB"/>
                        </a:solidFill>
                        <a:effectLst/>
                        <a:latin typeface="Arial" charset="0"/>
                      </a:endParaRPr>
                    </a:p>
                    <a:p>
                      <a:pPr marL="0" marR="0" lvl="0" indent="0" algn="l" defTabSz="449263" rtl="0" eaLnBrk="1" fontAlgn="base" latinLnBrk="0" hangingPunct="1">
                        <a:lnSpc>
                          <a:spcPct val="93000"/>
                        </a:lnSpc>
                        <a:spcBef>
                          <a:spcPts val="4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000" b="1" i="0" u="none" strike="noStrike" cap="none" normalizeH="0" baseline="0" dirty="0" smtClean="0">
                          <a:ln>
                            <a:noFill/>
                          </a:ln>
                          <a:solidFill>
                            <a:srgbClr val="051BEB"/>
                          </a:solidFill>
                          <a:effectLst/>
                          <a:latin typeface="Arial" charset="0"/>
                        </a:rPr>
                        <a:t> </a:t>
                      </a:r>
                      <a:r>
                        <a:rPr kumimoji="0" lang="tr-TR" sz="2000" b="1" i="0" u="none" strike="noStrike" cap="none" normalizeH="0" baseline="0" dirty="0" err="1" smtClean="0">
                          <a:ln>
                            <a:noFill/>
                          </a:ln>
                          <a:solidFill>
                            <a:srgbClr val="051BEB"/>
                          </a:solidFill>
                          <a:effectLst/>
                          <a:latin typeface="Arial" charset="0"/>
                        </a:rPr>
                        <a:t>legislation</a:t>
                      </a:r>
                      <a:endParaRPr kumimoji="0" lang="tr-TR" sz="2000" b="1" i="0" u="none" strike="noStrike" cap="none" normalizeH="0" baseline="0" dirty="0" smtClean="0">
                        <a:ln>
                          <a:noFill/>
                        </a:ln>
                        <a:solidFill>
                          <a:srgbClr val="051BEB"/>
                        </a:solidFill>
                        <a:effectLst/>
                        <a:latin typeface="Arial" charset="0"/>
                      </a:endParaRPr>
                    </a:p>
                    <a:p>
                      <a:pPr marL="0" marR="0" lvl="0" indent="0" algn="l" defTabSz="449263" rtl="0" eaLnBrk="1" fontAlgn="base" latinLnBrk="0" hangingPunct="1">
                        <a:lnSpc>
                          <a:spcPct val="93000"/>
                        </a:lnSpc>
                        <a:spcBef>
                          <a:spcPts val="4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tr-TR" sz="2000" b="1" i="0" u="none" strike="noStrike" cap="none" normalizeH="0" baseline="0" dirty="0" smtClean="0">
                        <a:ln>
                          <a:noFill/>
                        </a:ln>
                        <a:solidFill>
                          <a:srgbClr val="051BEB"/>
                        </a:solidFill>
                        <a:effectLst>
                          <a:outerShdw blurRad="38100" dist="38100" dir="2700000" algn="tl">
                            <a:srgbClr val="000000"/>
                          </a:outerShdw>
                        </a:effectLst>
                        <a:latin typeface="Arial" charset="0"/>
                      </a:endParaRPr>
                    </a:p>
                    <a:p>
                      <a:pPr marL="0" marR="0" lvl="0" indent="0" algn="l" defTabSz="449263" rtl="0" eaLnBrk="1" fontAlgn="base" latinLnBrk="0" hangingPunct="1">
                        <a:lnSpc>
                          <a:spcPct val="93000"/>
                        </a:lnSpc>
                        <a:spcBef>
                          <a:spcPts val="4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000" b="1" i="0" u="none" strike="noStrike" cap="none" normalizeH="0" baseline="0" dirty="0" err="1" smtClean="0">
                          <a:ln>
                            <a:noFill/>
                          </a:ln>
                          <a:solidFill>
                            <a:srgbClr val="051BEB"/>
                          </a:solidFill>
                          <a:effectLst>
                            <a:outerShdw blurRad="38100" dist="38100" dir="2700000" algn="tl">
                              <a:srgbClr val="000000"/>
                            </a:outerShdw>
                          </a:effectLst>
                          <a:latin typeface="Arial" charset="0"/>
                        </a:rPr>
                        <a:t>Environmental</a:t>
                      </a:r>
                      <a:r>
                        <a:rPr kumimoji="0" lang="tr-TR" sz="2000" b="1" i="0" u="none" strike="noStrike" cap="none" normalizeH="0" baseline="0" dirty="0" smtClean="0">
                          <a:ln>
                            <a:noFill/>
                          </a:ln>
                          <a:solidFill>
                            <a:srgbClr val="051BEB"/>
                          </a:solidFill>
                          <a:effectLst>
                            <a:outerShdw blurRad="38100" dist="38100" dir="2700000" algn="tl">
                              <a:srgbClr val="000000"/>
                            </a:outerShdw>
                          </a:effectLst>
                          <a:latin typeface="Arial" charset="0"/>
                        </a:rPr>
                        <a:t> </a:t>
                      </a:r>
                      <a:r>
                        <a:rPr kumimoji="0" lang="tr-TR" sz="2000" b="1" i="0" u="none" strike="noStrike" cap="none" normalizeH="0" baseline="0" dirty="0" err="1" smtClean="0">
                          <a:ln>
                            <a:noFill/>
                          </a:ln>
                          <a:solidFill>
                            <a:srgbClr val="051BEB"/>
                          </a:solidFill>
                          <a:effectLst>
                            <a:outerShdw blurRad="38100" dist="38100" dir="2700000" algn="tl">
                              <a:srgbClr val="000000"/>
                            </a:outerShdw>
                          </a:effectLst>
                          <a:latin typeface="Arial" charset="0"/>
                        </a:rPr>
                        <a:t>Law</a:t>
                      </a:r>
                      <a:r>
                        <a:rPr kumimoji="0" lang="tr-TR" sz="2000" b="1" i="0" u="none" strike="noStrike" cap="none" normalizeH="0" baseline="0" dirty="0" smtClean="0">
                          <a:ln>
                            <a:noFill/>
                          </a:ln>
                          <a:solidFill>
                            <a:srgbClr val="051BEB"/>
                          </a:solidFill>
                          <a:effectLst>
                            <a:outerShdw blurRad="38100" dist="38100" dir="2700000" algn="tl">
                              <a:srgbClr val="000000"/>
                            </a:outerShdw>
                          </a:effectLst>
                          <a:latin typeface="Arial" charset="0"/>
                        </a:rPr>
                        <a:t>/</a:t>
                      </a:r>
                      <a:r>
                        <a:rPr kumimoji="0" lang="tr-TR" sz="2000" b="1" i="0" u="none" strike="noStrike" cap="none" normalizeH="0" baseline="0" dirty="0" err="1" smtClean="0">
                          <a:ln>
                            <a:noFill/>
                          </a:ln>
                          <a:solidFill>
                            <a:srgbClr val="051BEB"/>
                          </a:solidFill>
                          <a:effectLst>
                            <a:outerShdw blurRad="38100" dist="38100" dir="2700000" algn="tl">
                              <a:srgbClr val="000000"/>
                            </a:outerShdw>
                          </a:effectLst>
                          <a:latin typeface="Arial" charset="0"/>
                        </a:rPr>
                        <a:t>By-Law</a:t>
                      </a:r>
                      <a:r>
                        <a:rPr kumimoji="0" lang="tr-TR" sz="2000" b="1" i="0" u="none" strike="noStrike" cap="none" normalizeH="0" baseline="0" dirty="0" smtClean="0">
                          <a:ln>
                            <a:noFill/>
                          </a:ln>
                          <a:solidFill>
                            <a:srgbClr val="051BEB"/>
                          </a:solidFill>
                          <a:effectLst>
                            <a:outerShdw blurRad="38100" dist="38100" dir="2700000" algn="tl">
                              <a:srgbClr val="000000"/>
                            </a:outerShdw>
                          </a:effectLst>
                          <a:latin typeface="Arial" charset="0"/>
                        </a:rPr>
                        <a:t> on </a:t>
                      </a:r>
                      <a:r>
                        <a:rPr kumimoji="0" lang="tr-TR" sz="2000" b="1" i="0" u="none" strike="noStrike" cap="none" normalizeH="0" baseline="0" dirty="0" err="1" smtClean="0">
                          <a:ln>
                            <a:noFill/>
                          </a:ln>
                          <a:solidFill>
                            <a:srgbClr val="051BEB"/>
                          </a:solidFill>
                          <a:effectLst>
                            <a:outerShdw blurRad="38100" dist="38100" dir="2700000" algn="tl">
                              <a:srgbClr val="000000"/>
                            </a:outerShdw>
                          </a:effectLst>
                          <a:latin typeface="Arial" charset="0"/>
                        </a:rPr>
                        <a:t>Water</a:t>
                      </a:r>
                      <a:r>
                        <a:rPr kumimoji="0" lang="tr-TR" sz="2000" b="1" i="0" u="none" strike="noStrike" cap="none" normalizeH="0" baseline="0" dirty="0" smtClean="0">
                          <a:ln>
                            <a:noFill/>
                          </a:ln>
                          <a:solidFill>
                            <a:srgbClr val="051BEB"/>
                          </a:solidFill>
                          <a:effectLst>
                            <a:outerShdw blurRad="38100" dist="38100" dir="2700000" algn="tl">
                              <a:srgbClr val="000000"/>
                            </a:outerShdw>
                          </a:effectLst>
                          <a:latin typeface="Arial" charset="0"/>
                        </a:rPr>
                        <a:t> </a:t>
                      </a:r>
                      <a:r>
                        <a:rPr kumimoji="0" lang="tr-TR" sz="2000" b="1" i="0" u="none" strike="noStrike" cap="none" normalizeH="0" baseline="0" dirty="0" err="1" smtClean="0">
                          <a:ln>
                            <a:noFill/>
                          </a:ln>
                          <a:solidFill>
                            <a:srgbClr val="051BEB"/>
                          </a:solidFill>
                          <a:effectLst>
                            <a:outerShdw blurRad="38100" dist="38100" dir="2700000" algn="tl">
                              <a:srgbClr val="000000"/>
                            </a:outerShdw>
                          </a:effectLst>
                          <a:latin typeface="Arial" charset="0"/>
                        </a:rPr>
                        <a:t>Pollution</a:t>
                      </a:r>
                      <a:r>
                        <a:rPr kumimoji="0" lang="tr-TR" sz="2000" b="1" i="0" u="none" strike="noStrike" cap="none" normalizeH="0" baseline="0" dirty="0" smtClean="0">
                          <a:ln>
                            <a:noFill/>
                          </a:ln>
                          <a:solidFill>
                            <a:srgbClr val="051BEB"/>
                          </a:solidFill>
                          <a:effectLst>
                            <a:outerShdw blurRad="38100" dist="38100" dir="2700000" algn="tl">
                              <a:srgbClr val="000000"/>
                            </a:outerShdw>
                          </a:effectLst>
                          <a:latin typeface="Arial" charset="0"/>
                        </a:rPr>
                        <a:t> Control</a:t>
                      </a:r>
                    </a:p>
                  </a:txBody>
                  <a:tcPr marL="90000" marR="90000" marT="62661" marB="46789" horzOverflow="overflow">
                    <a:lnL w="2844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28440" cap="flat" cmpd="sng" algn="ctr">
                      <a:solidFill>
                        <a:srgbClr val="FFFFFF"/>
                      </a:solidFill>
                      <a:prstDash val="solid"/>
                      <a:round/>
                      <a:headEnd type="none" w="med" len="med"/>
                      <a:tailEnd type="none" w="med" len="med"/>
                    </a:lnT>
                    <a:lnB w="284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4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tr-TR" sz="2000" b="1" i="0" u="none" strike="noStrike" cap="none" normalizeH="0" baseline="0" dirty="0" smtClean="0">
                        <a:ln>
                          <a:noFill/>
                        </a:ln>
                        <a:solidFill>
                          <a:srgbClr val="051BEB"/>
                        </a:solidFill>
                        <a:effectLst>
                          <a:outerShdw blurRad="38100" dist="38100" dir="2700000" algn="tl">
                            <a:srgbClr val="000000"/>
                          </a:outerShdw>
                        </a:effectLst>
                        <a:latin typeface="Arial" charset="0"/>
                      </a:endParaRPr>
                    </a:p>
                    <a:p>
                      <a:pPr marL="0" marR="0" lvl="0" indent="0" algn="l" defTabSz="449263" rtl="0" eaLnBrk="1" fontAlgn="base" latinLnBrk="0" hangingPunct="1">
                        <a:lnSpc>
                          <a:spcPct val="93000"/>
                        </a:lnSpc>
                        <a:spcBef>
                          <a:spcPts val="4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000" b="1" i="0" u="none" strike="noStrike" cap="none" normalizeH="0" baseline="0" dirty="0" smtClean="0">
                          <a:ln>
                            <a:noFill/>
                          </a:ln>
                          <a:solidFill>
                            <a:srgbClr val="051BEB"/>
                          </a:solidFill>
                          <a:effectLst>
                            <a:outerShdw blurRad="38100" dist="38100" dir="2700000" algn="tl">
                              <a:srgbClr val="000000"/>
                            </a:outerShdw>
                          </a:effectLst>
                          <a:latin typeface="Arial" charset="0"/>
                        </a:rPr>
                        <a:t>  New </a:t>
                      </a:r>
                      <a:r>
                        <a:rPr kumimoji="0" lang="tr-TR" sz="2000" b="1" i="0" u="none" strike="noStrike" cap="none" normalizeH="0" baseline="0" dirty="0" err="1" smtClean="0">
                          <a:ln>
                            <a:noFill/>
                          </a:ln>
                          <a:solidFill>
                            <a:srgbClr val="051BEB"/>
                          </a:solidFill>
                          <a:effectLst>
                            <a:outerShdw blurRad="38100" dist="38100" dir="2700000" algn="tl">
                              <a:srgbClr val="000000"/>
                            </a:outerShdw>
                          </a:effectLst>
                          <a:latin typeface="Arial" charset="0"/>
                        </a:rPr>
                        <a:t>legislation</a:t>
                      </a:r>
                      <a:r>
                        <a:rPr kumimoji="0" lang="tr-TR" sz="2000" b="1" i="0" u="none" strike="noStrike" cap="none" normalizeH="0" baseline="0" dirty="0" smtClean="0">
                          <a:ln>
                            <a:noFill/>
                          </a:ln>
                          <a:solidFill>
                            <a:srgbClr val="051BEB"/>
                          </a:solidFill>
                          <a:effectLst>
                            <a:outerShdw blurRad="38100" dist="38100" dir="2700000" algn="tl">
                              <a:srgbClr val="000000"/>
                            </a:outerShdw>
                          </a:effectLst>
                          <a:latin typeface="Arial" charset="0"/>
                        </a:rPr>
                        <a:t>*</a:t>
                      </a:r>
                    </a:p>
                  </a:txBody>
                  <a:tcPr marL="90000" marR="90000" marT="62661" marB="46789" horzOverflow="overflow">
                    <a:lnL w="12600" cap="flat" cmpd="sng" algn="ctr">
                      <a:solidFill>
                        <a:srgbClr val="FFFFFF"/>
                      </a:solidFill>
                      <a:prstDash val="solid"/>
                      <a:round/>
                      <a:headEnd type="none" w="med" len="med"/>
                      <a:tailEnd type="none" w="med" len="med"/>
                    </a:lnL>
                    <a:lnR w="28440" cap="flat" cmpd="sng" algn="ctr">
                      <a:solidFill>
                        <a:srgbClr val="FFFFFF"/>
                      </a:solidFill>
                      <a:prstDash val="solid"/>
                      <a:round/>
                      <a:headEnd type="none" w="med" len="med"/>
                      <a:tailEnd type="none" w="med" len="med"/>
                    </a:lnR>
                    <a:lnT w="28440" cap="flat" cmpd="sng" algn="ctr">
                      <a:solidFill>
                        <a:srgbClr val="FFFFFF"/>
                      </a:solidFill>
                      <a:prstDash val="solid"/>
                      <a:round/>
                      <a:headEnd type="none" w="med" len="med"/>
                      <a:tailEnd type="none" w="med" len="med"/>
                    </a:lnT>
                    <a:lnB w="2844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45066" name="Oval 13"/>
          <p:cNvSpPr>
            <a:spLocks noChangeArrowheads="1"/>
          </p:cNvSpPr>
          <p:nvPr/>
        </p:nvSpPr>
        <p:spPr bwMode="auto">
          <a:xfrm>
            <a:off x="4572000" y="2060575"/>
            <a:ext cx="1981200" cy="796925"/>
          </a:xfrm>
          <a:prstGeom prst="ellipse">
            <a:avLst/>
          </a:prstGeom>
          <a:noFill/>
          <a:ln w="38160">
            <a:solidFill>
              <a:srgbClr val="0088E4"/>
            </a:solidFill>
            <a:miter lim="800000"/>
            <a:headEnd/>
            <a:tailEnd/>
          </a:ln>
        </p:spPr>
        <p:txBody>
          <a:bodyPr wrap="none" anchor="ctr"/>
          <a:lstStyle/>
          <a:p>
            <a:pPr>
              <a:buClr>
                <a:srgbClr val="000000"/>
              </a:buClr>
              <a:buSzPct val="100000"/>
              <a:buFont typeface="Times New Roman" pitchFamily="18" charset="0"/>
              <a:buNone/>
            </a:pPr>
            <a:endParaRPr lang="tr-TR"/>
          </a:p>
        </p:txBody>
      </p:sp>
      <p:sp>
        <p:nvSpPr>
          <p:cNvPr id="45067" name="Oval 16"/>
          <p:cNvSpPr>
            <a:spLocks noChangeArrowheads="1"/>
          </p:cNvSpPr>
          <p:nvPr/>
        </p:nvSpPr>
        <p:spPr bwMode="auto">
          <a:xfrm>
            <a:off x="457200" y="1981200"/>
            <a:ext cx="3322638" cy="1160463"/>
          </a:xfrm>
          <a:prstGeom prst="ellipse">
            <a:avLst/>
          </a:prstGeom>
          <a:noFill/>
          <a:ln w="38160">
            <a:solidFill>
              <a:srgbClr val="99FF99"/>
            </a:solidFill>
            <a:miter lim="800000"/>
            <a:headEnd/>
            <a:tailEnd/>
          </a:ln>
        </p:spPr>
        <p:txBody>
          <a:bodyPr wrap="none" anchor="ctr"/>
          <a:lstStyle/>
          <a:p>
            <a:pPr>
              <a:buClr>
                <a:srgbClr val="000000"/>
              </a:buClr>
              <a:buSzPct val="100000"/>
              <a:buFont typeface="Times New Roman" pitchFamily="18" charset="0"/>
              <a:buNone/>
            </a:pPr>
            <a:endParaRPr lang="tr-TR"/>
          </a:p>
        </p:txBody>
      </p:sp>
      <p:sp>
        <p:nvSpPr>
          <p:cNvPr id="45068" name="Rectangle 17"/>
          <p:cNvSpPr>
            <a:spLocks noChangeArrowheads="1"/>
          </p:cNvSpPr>
          <p:nvPr/>
        </p:nvSpPr>
        <p:spPr bwMode="auto">
          <a:xfrm>
            <a:off x="0" y="1578909"/>
            <a:ext cx="9144000" cy="402291"/>
          </a:xfrm>
          <a:prstGeom prst="rect">
            <a:avLst/>
          </a:prstGeom>
          <a:noFill/>
          <a:ln w="9525">
            <a:noFill/>
            <a:round/>
            <a:headEnd/>
            <a:tailEnd/>
          </a:ln>
        </p:spPr>
        <p:txBody>
          <a:bodyPr wrap="squar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000" b="1" dirty="0" err="1" smtClean="0">
                <a:solidFill>
                  <a:srgbClr val="FF0000"/>
                </a:solidFill>
              </a:rPr>
              <a:t>Harmonization</a:t>
            </a:r>
            <a:r>
              <a:rPr lang="tr-TR" sz="2000" b="1" dirty="0" smtClean="0">
                <a:solidFill>
                  <a:srgbClr val="FF0000"/>
                </a:solidFill>
              </a:rPr>
              <a:t> of WFD</a:t>
            </a:r>
            <a:endParaRPr lang="tr-TR" sz="2000" b="1" dirty="0">
              <a:solidFill>
                <a:srgbClr val="FF0000"/>
              </a:solidFill>
            </a:endParaRPr>
          </a:p>
        </p:txBody>
      </p:sp>
      <p:sp>
        <p:nvSpPr>
          <p:cNvPr id="45069" name="Rectangle 16"/>
          <p:cNvSpPr>
            <a:spLocks noChangeArrowheads="1"/>
          </p:cNvSpPr>
          <p:nvPr/>
        </p:nvSpPr>
        <p:spPr bwMode="auto">
          <a:xfrm>
            <a:off x="0" y="4869160"/>
            <a:ext cx="9116193" cy="757643"/>
          </a:xfrm>
          <a:prstGeom prst="rect">
            <a:avLst/>
          </a:prstGeom>
          <a:noFill/>
          <a:ln w="9525">
            <a:noFill/>
            <a:miter lim="800000"/>
            <a:headEnd/>
            <a:tailEnd/>
          </a:ln>
          <a:effectLst>
            <a:prstShdw prst="shdw17" dist="17961" dir="2700000">
              <a:srgbClr val="006E99"/>
            </a:prstShdw>
          </a:effectLst>
        </p:spPr>
        <p:txBody>
          <a:bodyPr wrap="square">
            <a:spAutoFit/>
          </a:bodyPr>
          <a:lstStyle/>
          <a:p>
            <a:pPr marL="361950" lvl="4" algn="just">
              <a:lnSpc>
                <a:spcPct val="80000"/>
              </a:lnSpc>
              <a:spcBef>
                <a:spcPts val="1250"/>
              </a:spcBef>
              <a:buClr>
                <a:srgbClr val="FFFFFF"/>
              </a:buClr>
              <a:buSzPct val="100000"/>
              <a:buFont typeface="Arial" charset="0"/>
              <a:buChar char="•"/>
            </a:pPr>
            <a:r>
              <a:rPr lang="tr-TR" sz="2000" dirty="0" err="1">
                <a:solidFill>
                  <a:srgbClr val="FF0000"/>
                </a:solidFill>
              </a:rPr>
              <a:t>Water</a:t>
            </a:r>
            <a:r>
              <a:rPr lang="tr-TR" sz="2000" dirty="0">
                <a:solidFill>
                  <a:srgbClr val="FF0000"/>
                </a:solidFill>
              </a:rPr>
              <a:t> </a:t>
            </a:r>
            <a:r>
              <a:rPr lang="tr-TR" sz="2000" dirty="0" err="1">
                <a:solidFill>
                  <a:srgbClr val="FF0000"/>
                </a:solidFill>
              </a:rPr>
              <a:t>Law</a:t>
            </a:r>
            <a:r>
              <a:rPr lang="tr-TR" sz="2000" dirty="0">
                <a:solidFill>
                  <a:srgbClr val="FF0000"/>
                </a:solidFill>
              </a:rPr>
              <a:t>*</a:t>
            </a:r>
          </a:p>
          <a:p>
            <a:pPr marL="361950" lvl="4" algn="just">
              <a:lnSpc>
                <a:spcPct val="80000"/>
              </a:lnSpc>
              <a:spcBef>
                <a:spcPts val="1250"/>
              </a:spcBef>
              <a:buClr>
                <a:srgbClr val="FFFFFF"/>
              </a:buClr>
              <a:buSzPct val="100000"/>
              <a:buFont typeface="Arial" charset="0"/>
              <a:buChar char="•"/>
            </a:pPr>
            <a:r>
              <a:rPr lang="en-US" sz="2000" dirty="0">
                <a:solidFill>
                  <a:srgbClr val="FF0000"/>
                </a:solidFill>
              </a:rPr>
              <a:t>By</a:t>
            </a:r>
            <a:r>
              <a:rPr lang="tr-TR" sz="2000" dirty="0">
                <a:solidFill>
                  <a:srgbClr val="FF0000"/>
                </a:solidFill>
              </a:rPr>
              <a:t>-</a:t>
            </a:r>
            <a:r>
              <a:rPr lang="en-US" sz="2000" dirty="0">
                <a:solidFill>
                  <a:srgbClr val="FF0000"/>
                </a:solidFill>
              </a:rPr>
              <a:t>law on </a:t>
            </a:r>
            <a:r>
              <a:rPr lang="tr-TR" sz="2000" dirty="0" err="1">
                <a:solidFill>
                  <a:srgbClr val="FF0000"/>
                </a:solidFill>
              </a:rPr>
              <a:t>River</a:t>
            </a:r>
            <a:r>
              <a:rPr lang="tr-TR" sz="2000" dirty="0">
                <a:solidFill>
                  <a:srgbClr val="FF0000"/>
                </a:solidFill>
              </a:rPr>
              <a:t> </a:t>
            </a:r>
            <a:r>
              <a:rPr lang="tr-TR" sz="2000" dirty="0" err="1">
                <a:solidFill>
                  <a:srgbClr val="FF0000"/>
                </a:solidFill>
              </a:rPr>
              <a:t>Basin</a:t>
            </a:r>
            <a:r>
              <a:rPr lang="tr-TR" sz="2000" dirty="0">
                <a:solidFill>
                  <a:srgbClr val="FF0000"/>
                </a:solidFill>
              </a:rPr>
              <a:t> </a:t>
            </a:r>
            <a:r>
              <a:rPr lang="tr-TR" sz="2000" dirty="0" err="1">
                <a:solidFill>
                  <a:srgbClr val="FF0000"/>
                </a:solidFill>
              </a:rPr>
              <a:t>protection</a:t>
            </a:r>
            <a:r>
              <a:rPr lang="tr-TR" sz="2000" dirty="0">
                <a:solidFill>
                  <a:srgbClr val="FF0000"/>
                </a:solidFill>
              </a:rPr>
              <a:t> (</a:t>
            </a:r>
            <a:r>
              <a:rPr lang="tr-TR" sz="2000" dirty="0" err="1">
                <a:solidFill>
                  <a:srgbClr val="FF0000"/>
                </a:solidFill>
              </a:rPr>
              <a:t>Draft</a:t>
            </a:r>
            <a:r>
              <a:rPr lang="tr-TR" sz="2000" dirty="0">
                <a:solidFill>
                  <a:srgbClr val="FF0000"/>
                </a:solidFill>
              </a:rPr>
              <a:t>)*</a:t>
            </a:r>
          </a:p>
        </p:txBody>
      </p:sp>
      <p:sp>
        <p:nvSpPr>
          <p:cNvPr id="8" name="1 Başlık"/>
          <p:cNvSpPr txBox="1">
            <a:spLocks/>
          </p:cNvSpPr>
          <p:nvPr/>
        </p:nvSpPr>
        <p:spPr>
          <a:xfrm>
            <a:off x="0" y="188640"/>
            <a:ext cx="9143999" cy="654032"/>
          </a:xfrm>
          <a:prstGeom prst="rect">
            <a:avLst/>
          </a:prstGeom>
        </p:spPr>
        <p:txBody>
          <a:bodyPr>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3200" b="1" dirty="0" smtClean="0">
                <a:solidFill>
                  <a:srgbClr val="FF0000"/>
                </a:solidFill>
                <a:latin typeface="Arial" pitchFamily="34" charset="0"/>
                <a:cs typeface="Arial" pitchFamily="34" charset="0"/>
              </a:rPr>
              <a:t>Solution of </a:t>
            </a:r>
            <a:r>
              <a:rPr lang="tr-TR" sz="3200" b="1" dirty="0" err="1" smtClean="0">
                <a:solidFill>
                  <a:srgbClr val="FF0000"/>
                </a:solidFill>
                <a:latin typeface="Arial" pitchFamily="34" charset="0"/>
                <a:cs typeface="Arial" pitchFamily="34" charset="0"/>
              </a:rPr>
              <a:t>Bottlenecks</a:t>
            </a:r>
            <a:r>
              <a:rPr lang="tr-TR" sz="3200" b="1" dirty="0" smtClean="0">
                <a:solidFill>
                  <a:srgbClr val="FF0000"/>
                </a:solidFill>
                <a:latin typeface="Arial" pitchFamily="34" charset="0"/>
                <a:cs typeface="Arial" pitchFamily="34" charset="0"/>
              </a:rPr>
              <a:t> / </a:t>
            </a:r>
            <a:r>
              <a:rPr lang="tr-TR" sz="3200" b="1" dirty="0" err="1" smtClean="0">
                <a:solidFill>
                  <a:srgbClr val="FF0000"/>
                </a:solidFill>
                <a:latin typeface="Arial" pitchFamily="34" charset="0"/>
                <a:cs typeface="Arial" pitchFamily="34" charset="0"/>
              </a:rPr>
              <a:t>Challenges</a:t>
            </a:r>
            <a:r>
              <a:rPr lang="tr-TR" sz="4000" dirty="0" smtClean="0">
                <a:solidFill>
                  <a:srgbClr val="0000FF"/>
                </a:solidFill>
                <a:latin typeface="Arial" pitchFamily="34" charset="0"/>
                <a:cs typeface="Arial" pitchFamily="34" charset="0"/>
              </a:rPr>
              <a:t/>
            </a:r>
            <a:br>
              <a:rPr lang="tr-TR" sz="4000" dirty="0" smtClean="0">
                <a:solidFill>
                  <a:srgbClr val="0000FF"/>
                </a:solidFill>
                <a:latin typeface="Arial" pitchFamily="34" charset="0"/>
                <a:cs typeface="Arial" pitchFamily="34" charset="0"/>
              </a:rPr>
            </a:br>
            <a:endParaRPr lang="tr-TR" sz="4000" dirty="0"/>
          </a:p>
        </p:txBody>
      </p:sp>
    </p:spTree>
    <p:extLst>
      <p:ext uri="{BB962C8B-B14F-4D97-AF65-F5344CB8AC3E}">
        <p14:creationId xmlns:p14="http://schemas.microsoft.com/office/powerpoint/2010/main" val="338373616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3558607323"/>
              </p:ext>
            </p:extLst>
          </p:nvPr>
        </p:nvGraphicFramePr>
        <p:xfrm>
          <a:off x="0" y="980729"/>
          <a:ext cx="9144000" cy="5877271"/>
        </p:xfrm>
        <a:graphic>
          <a:graphicData uri="http://schemas.openxmlformats.org/presentationml/2006/ole">
            <mc:AlternateContent xmlns:mc="http://schemas.openxmlformats.org/markup-compatibility/2006">
              <mc:Choice xmlns:v="urn:schemas-microsoft-com:vml" Requires="v">
                <p:oleObj spid="_x0000_s15365" name="Document" r:id="rId3" imgW="5925337" imgH="4451920" progId="Word.Document.8">
                  <p:embed/>
                </p:oleObj>
              </mc:Choice>
              <mc:Fallback>
                <p:oleObj name="Document" r:id="rId3" imgW="5925337" imgH="44519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0729"/>
                        <a:ext cx="9144000" cy="5877271"/>
                      </a:xfrm>
                      <a:prstGeom prst="rect">
                        <a:avLst/>
                      </a:prstGeom>
                      <a:noFill/>
                      <a:ln>
                        <a:noFill/>
                      </a:ln>
                      <a:effectLst/>
                    </p:spPr>
                  </p:pic>
                </p:oleObj>
              </mc:Fallback>
            </mc:AlternateContent>
          </a:graphicData>
        </a:graphic>
      </p:graphicFrame>
      <p:sp>
        <p:nvSpPr>
          <p:cNvPr id="3" name="Rectangle 17"/>
          <p:cNvSpPr>
            <a:spLocks noChangeArrowheads="1"/>
          </p:cNvSpPr>
          <p:nvPr/>
        </p:nvSpPr>
        <p:spPr bwMode="auto">
          <a:xfrm>
            <a:off x="0" y="0"/>
            <a:ext cx="9144000" cy="833178"/>
          </a:xfrm>
          <a:prstGeom prst="rect">
            <a:avLst/>
          </a:prstGeom>
          <a:noFill/>
          <a:ln w="9525">
            <a:noFill/>
            <a:round/>
            <a:headEnd/>
            <a:tailEnd/>
          </a:ln>
        </p:spPr>
        <p:txBody>
          <a:bodyPr wrap="squar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800" b="1" dirty="0" err="1" smtClean="0">
                <a:solidFill>
                  <a:srgbClr val="FF0000"/>
                </a:solidFill>
              </a:rPr>
              <a:t>Status</a:t>
            </a:r>
            <a:r>
              <a:rPr lang="tr-TR" sz="4800" b="1" dirty="0" smtClean="0">
                <a:solidFill>
                  <a:srgbClr val="FF0000"/>
                </a:solidFill>
              </a:rPr>
              <a:t> </a:t>
            </a:r>
            <a:r>
              <a:rPr lang="tr-TR" sz="4800" b="1" dirty="0">
                <a:solidFill>
                  <a:srgbClr val="FF0000"/>
                </a:solidFill>
              </a:rPr>
              <a:t>of </a:t>
            </a:r>
            <a:r>
              <a:rPr lang="tr-TR" sz="4800" b="1" dirty="0" err="1" smtClean="0">
                <a:solidFill>
                  <a:srgbClr val="FF0000"/>
                </a:solidFill>
              </a:rPr>
              <a:t>Surface</a:t>
            </a:r>
            <a:r>
              <a:rPr lang="tr-TR" sz="4800" b="1" dirty="0" smtClean="0">
                <a:solidFill>
                  <a:srgbClr val="FF0000"/>
                </a:solidFill>
              </a:rPr>
              <a:t> </a:t>
            </a:r>
            <a:r>
              <a:rPr lang="tr-TR" sz="4800" b="1" dirty="0" err="1" smtClean="0">
                <a:solidFill>
                  <a:srgbClr val="FF0000"/>
                </a:solidFill>
              </a:rPr>
              <a:t>Waters</a:t>
            </a:r>
            <a:endParaRPr lang="tr-TR" sz="4800" b="1" dirty="0">
              <a:solidFill>
                <a:srgbClr val="FF0000"/>
              </a:solidFill>
            </a:endParaRPr>
          </a:p>
        </p:txBody>
      </p:sp>
    </p:spTree>
    <p:extLst>
      <p:ext uri="{BB962C8B-B14F-4D97-AF65-F5344CB8AC3E}">
        <p14:creationId xmlns:p14="http://schemas.microsoft.com/office/powerpoint/2010/main" val="3017406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eglv.de/uploads/tx_templavoila/2_3_1_1_eu_wrrl_illu.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7"/>
          <p:cNvSpPr>
            <a:spLocks noChangeArrowheads="1"/>
          </p:cNvSpPr>
          <p:nvPr/>
        </p:nvSpPr>
        <p:spPr bwMode="auto">
          <a:xfrm>
            <a:off x="0" y="0"/>
            <a:ext cx="9144000" cy="833178"/>
          </a:xfrm>
          <a:prstGeom prst="rect">
            <a:avLst/>
          </a:prstGeom>
          <a:noFill/>
          <a:ln w="9525">
            <a:noFill/>
            <a:round/>
            <a:headEnd/>
            <a:tailEnd/>
          </a:ln>
        </p:spPr>
        <p:txBody>
          <a:bodyPr wrap="squar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800" b="1" dirty="0" err="1" smtClean="0">
                <a:solidFill>
                  <a:srgbClr val="FF0000"/>
                </a:solidFill>
              </a:rPr>
              <a:t>Results</a:t>
            </a:r>
            <a:r>
              <a:rPr lang="tr-TR" sz="4800" b="1" dirty="0" smtClean="0">
                <a:solidFill>
                  <a:srgbClr val="FF0000"/>
                </a:solidFill>
              </a:rPr>
              <a:t> </a:t>
            </a:r>
            <a:r>
              <a:rPr lang="tr-TR" sz="4800" b="1" dirty="0" err="1">
                <a:solidFill>
                  <a:srgbClr val="FF0000"/>
                </a:solidFill>
              </a:rPr>
              <a:t>T</a:t>
            </a:r>
            <a:r>
              <a:rPr lang="tr-TR" sz="4800" b="1" dirty="0" err="1" smtClean="0">
                <a:solidFill>
                  <a:srgbClr val="FF0000"/>
                </a:solidFill>
              </a:rPr>
              <a:t>o</a:t>
            </a:r>
            <a:r>
              <a:rPr lang="tr-TR" sz="4800" b="1" dirty="0" smtClean="0">
                <a:solidFill>
                  <a:srgbClr val="FF0000"/>
                </a:solidFill>
              </a:rPr>
              <a:t> Be </a:t>
            </a:r>
            <a:r>
              <a:rPr lang="tr-TR" sz="4800" b="1" dirty="0" err="1" smtClean="0">
                <a:solidFill>
                  <a:srgbClr val="FF0000"/>
                </a:solidFill>
              </a:rPr>
              <a:t>Achieved</a:t>
            </a:r>
            <a:endParaRPr lang="tr-TR" sz="4800" b="1" dirty="0">
              <a:solidFill>
                <a:srgbClr val="FF0000"/>
              </a:solidFill>
            </a:endParaRPr>
          </a:p>
        </p:txBody>
      </p:sp>
    </p:spTree>
    <p:extLst>
      <p:ext uri="{BB962C8B-B14F-4D97-AF65-F5344CB8AC3E}">
        <p14:creationId xmlns:p14="http://schemas.microsoft.com/office/powerpoint/2010/main" val="215486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64" y="215355"/>
            <a:ext cx="9143999" cy="523220"/>
          </a:xfrm>
          <a:prstGeom prst="rect">
            <a:avLst/>
          </a:prstGeom>
          <a:noFill/>
        </p:spPr>
        <p:txBody>
          <a:bodyPr wrap="square" rtlCol="0">
            <a:spAutoFit/>
          </a:bodyPr>
          <a:lstStyle/>
          <a:p>
            <a:pPr algn="ctr">
              <a:defRPr/>
            </a:pPr>
            <a:r>
              <a:rPr lang="tr-TR" sz="2800" b="1" kern="0" spc="50" dirty="0" smtClean="0">
                <a:ln w="11430"/>
                <a:solidFill>
                  <a:srgbClr val="FF0000"/>
                </a:solidFill>
                <a:latin typeface="Arial"/>
              </a:rPr>
              <a:t>CONTENT OF THE PRESENTATION</a:t>
            </a:r>
            <a:endParaRPr lang="tr-TR" sz="2800" b="1" kern="0" spc="50" dirty="0">
              <a:ln w="11430"/>
              <a:solidFill>
                <a:srgbClr val="FF0000"/>
              </a:solidFill>
              <a:latin typeface="Arial"/>
            </a:endParaRPr>
          </a:p>
        </p:txBody>
      </p:sp>
      <p:sp>
        <p:nvSpPr>
          <p:cNvPr id="4" name="TextBox 3"/>
          <p:cNvSpPr txBox="1"/>
          <p:nvPr/>
        </p:nvSpPr>
        <p:spPr>
          <a:xfrm>
            <a:off x="395536" y="3080648"/>
            <a:ext cx="8313177" cy="3785652"/>
          </a:xfrm>
          <a:prstGeom prst="rect">
            <a:avLst/>
          </a:prstGeom>
          <a:noFill/>
        </p:spPr>
        <p:txBody>
          <a:bodyPr wrap="square" rtlCol="0">
            <a:spAutoFit/>
          </a:bodyPr>
          <a:lstStyle/>
          <a:p>
            <a:pPr marL="457200" indent="-457200">
              <a:lnSpc>
                <a:spcPct val="150000"/>
              </a:lnSpc>
              <a:buFontTx/>
              <a:buAutoNum type="arabicPeriod"/>
            </a:pPr>
            <a:r>
              <a:rPr lang="tr-TR" sz="1600" b="1" dirty="0" err="1" smtClean="0">
                <a:solidFill>
                  <a:srgbClr val="0000FF"/>
                </a:solidFill>
                <a:latin typeface="Arial" pitchFamily="34" charset="0"/>
                <a:cs typeface="Arial" pitchFamily="34" charset="0"/>
              </a:rPr>
              <a:t>Surface</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Waters</a:t>
            </a:r>
            <a:endParaRPr lang="tr-TR" sz="1600" b="1" dirty="0" smtClean="0">
              <a:solidFill>
                <a:srgbClr val="0000FF"/>
              </a:solidFill>
              <a:latin typeface="Arial" pitchFamily="34" charset="0"/>
              <a:cs typeface="Arial" pitchFamily="34" charset="0"/>
            </a:endParaRPr>
          </a:p>
          <a:p>
            <a:pPr marL="457200" indent="-457200">
              <a:lnSpc>
                <a:spcPct val="150000"/>
              </a:lnSpc>
              <a:buFontTx/>
              <a:buAutoNum type="arabicPeriod"/>
            </a:pPr>
            <a:r>
              <a:rPr lang="tr-TR" sz="1600" b="1" dirty="0" smtClean="0">
                <a:solidFill>
                  <a:srgbClr val="0000FF"/>
                </a:solidFill>
                <a:latin typeface="Arial" pitchFamily="34" charset="0"/>
                <a:cs typeface="Arial" pitchFamily="34" charset="0"/>
              </a:rPr>
              <a:t>Main </a:t>
            </a:r>
            <a:r>
              <a:rPr lang="tr-TR" sz="1600" b="1" dirty="0" err="1" smtClean="0">
                <a:solidFill>
                  <a:srgbClr val="0000FF"/>
                </a:solidFill>
                <a:latin typeface="Arial" pitchFamily="34" charset="0"/>
                <a:cs typeface="Arial" pitchFamily="34" charset="0"/>
              </a:rPr>
              <a:t>Principles</a:t>
            </a:r>
            <a:r>
              <a:rPr lang="tr-TR" sz="1600" b="1" dirty="0" smtClean="0">
                <a:solidFill>
                  <a:srgbClr val="0000FF"/>
                </a:solidFill>
                <a:latin typeface="Arial" pitchFamily="34" charset="0"/>
                <a:cs typeface="Arial" pitchFamily="34" charset="0"/>
              </a:rPr>
              <a:t> of </a:t>
            </a:r>
            <a:r>
              <a:rPr lang="tr-TR" sz="1600" b="1" dirty="0" err="1" smtClean="0">
                <a:solidFill>
                  <a:srgbClr val="0000FF"/>
                </a:solidFill>
                <a:latin typeface="Arial" pitchFamily="34" charset="0"/>
                <a:cs typeface="Arial" pitchFamily="34" charset="0"/>
              </a:rPr>
              <a:t>the</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Environmental</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Water</a:t>
            </a:r>
            <a:r>
              <a:rPr lang="tr-TR" sz="1600" b="1" dirty="0" smtClean="0">
                <a:solidFill>
                  <a:srgbClr val="0000FF"/>
                </a:solidFill>
                <a:latin typeface="Arial" pitchFamily="34" charset="0"/>
                <a:cs typeface="Arial" pitchFamily="34" charset="0"/>
              </a:rPr>
              <a:t>) Management</a:t>
            </a:r>
          </a:p>
          <a:p>
            <a:pPr marL="457200" indent="-457200">
              <a:lnSpc>
                <a:spcPct val="150000"/>
              </a:lnSpc>
              <a:buFontTx/>
              <a:buAutoNum type="arabicPeriod"/>
            </a:pPr>
            <a:r>
              <a:rPr lang="tr-TR" sz="1600" b="1" dirty="0" err="1" smtClean="0">
                <a:solidFill>
                  <a:srgbClr val="0000FF"/>
                </a:solidFill>
                <a:latin typeface="Arial" pitchFamily="34" charset="0"/>
                <a:cs typeface="Arial" pitchFamily="34" charset="0"/>
              </a:rPr>
              <a:t>Responsibilities</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and</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Roles</a:t>
            </a:r>
            <a:r>
              <a:rPr lang="tr-TR" sz="1600" b="1" dirty="0" smtClean="0">
                <a:solidFill>
                  <a:srgbClr val="0000FF"/>
                </a:solidFill>
                <a:latin typeface="Arial" pitchFamily="34" charset="0"/>
                <a:cs typeface="Arial" pitchFamily="34" charset="0"/>
              </a:rPr>
              <a:t> in </a:t>
            </a:r>
            <a:r>
              <a:rPr lang="tr-TR" sz="1600" b="1" dirty="0" err="1" smtClean="0">
                <a:solidFill>
                  <a:srgbClr val="0000FF"/>
                </a:solidFill>
                <a:latin typeface="Arial" pitchFamily="34" charset="0"/>
                <a:cs typeface="Arial" pitchFamily="34" charset="0"/>
              </a:rPr>
              <a:t>Water</a:t>
            </a:r>
            <a:r>
              <a:rPr lang="tr-TR" sz="1600" b="1" dirty="0" smtClean="0">
                <a:solidFill>
                  <a:srgbClr val="0000FF"/>
                </a:solidFill>
                <a:latin typeface="Arial" pitchFamily="34" charset="0"/>
                <a:cs typeface="Arial" pitchFamily="34" charset="0"/>
              </a:rPr>
              <a:t> Management</a:t>
            </a:r>
          </a:p>
          <a:p>
            <a:pPr marL="457200" indent="-457200">
              <a:lnSpc>
                <a:spcPct val="150000"/>
              </a:lnSpc>
              <a:buFontTx/>
              <a:buAutoNum type="arabicPeriod"/>
            </a:pPr>
            <a:r>
              <a:rPr lang="tr-TR" sz="1600" b="1" dirty="0" err="1" smtClean="0">
                <a:solidFill>
                  <a:srgbClr val="0000FF"/>
                </a:solidFill>
                <a:latin typeface="Arial" pitchFamily="34" charset="0"/>
                <a:cs typeface="Arial" pitchFamily="34" charset="0"/>
              </a:rPr>
              <a:t>Turkey’s</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National</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Water</a:t>
            </a:r>
            <a:r>
              <a:rPr lang="tr-TR" sz="1600" b="1" dirty="0" smtClean="0">
                <a:solidFill>
                  <a:srgbClr val="0000FF"/>
                </a:solidFill>
                <a:latin typeface="Arial" pitchFamily="34" charset="0"/>
                <a:cs typeface="Arial" pitchFamily="34" charset="0"/>
              </a:rPr>
              <a:t> Management </a:t>
            </a:r>
            <a:r>
              <a:rPr lang="tr-TR" sz="1600" b="1" dirty="0" err="1" smtClean="0">
                <a:solidFill>
                  <a:srgbClr val="0000FF"/>
                </a:solidFill>
                <a:latin typeface="Arial" pitchFamily="34" charset="0"/>
                <a:cs typeface="Arial" pitchFamily="34" charset="0"/>
              </a:rPr>
              <a:t>Plans</a:t>
            </a:r>
            <a:endParaRPr lang="tr-TR" sz="1600" b="1" dirty="0" smtClean="0">
              <a:solidFill>
                <a:srgbClr val="0000FF"/>
              </a:solidFill>
              <a:latin typeface="Arial" pitchFamily="34" charset="0"/>
              <a:cs typeface="Arial" pitchFamily="34" charset="0"/>
            </a:endParaRPr>
          </a:p>
          <a:p>
            <a:pPr marL="457200" indent="-457200">
              <a:lnSpc>
                <a:spcPct val="150000"/>
              </a:lnSpc>
              <a:buFontTx/>
              <a:buAutoNum type="arabicPeriod"/>
            </a:pPr>
            <a:r>
              <a:rPr lang="tr-TR" sz="1600" b="1" dirty="0" err="1" smtClean="0">
                <a:solidFill>
                  <a:srgbClr val="0000FF"/>
                </a:solidFill>
                <a:latin typeface="Arial" pitchFamily="34" charset="0"/>
                <a:cs typeface="Arial" pitchFamily="34" charset="0"/>
              </a:rPr>
              <a:t>NagotiationProcess</a:t>
            </a:r>
            <a:r>
              <a:rPr lang="tr-TR" sz="1600" b="1" dirty="0" smtClean="0">
                <a:solidFill>
                  <a:srgbClr val="0000FF"/>
                </a:solidFill>
                <a:latin typeface="Arial" pitchFamily="34" charset="0"/>
                <a:cs typeface="Arial" pitchFamily="34" charset="0"/>
              </a:rPr>
              <a:t> </a:t>
            </a:r>
            <a:r>
              <a:rPr lang="tr-TR" sz="1600" b="1" dirty="0" err="1">
                <a:solidFill>
                  <a:srgbClr val="0000FF"/>
                </a:solidFill>
                <a:latin typeface="Arial" pitchFamily="34" charset="0"/>
                <a:cs typeface="Arial" pitchFamily="34" charset="0"/>
              </a:rPr>
              <a:t>f</a:t>
            </a:r>
            <a:r>
              <a:rPr lang="tr-TR" sz="1600" b="1" dirty="0" err="1" smtClean="0">
                <a:solidFill>
                  <a:srgbClr val="0000FF"/>
                </a:solidFill>
                <a:latin typeface="Arial" pitchFamily="34" charset="0"/>
                <a:cs typeface="Arial" pitchFamily="34" charset="0"/>
              </a:rPr>
              <a:t>or</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the</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Chapter</a:t>
            </a:r>
            <a:r>
              <a:rPr lang="tr-TR" sz="1600" b="1" dirty="0" smtClean="0">
                <a:solidFill>
                  <a:srgbClr val="0000FF"/>
                </a:solidFill>
                <a:latin typeface="Arial" pitchFamily="34" charset="0"/>
                <a:cs typeface="Arial" pitchFamily="34" charset="0"/>
              </a:rPr>
              <a:t> on Environment </a:t>
            </a:r>
          </a:p>
          <a:p>
            <a:pPr marL="457200" indent="-457200">
              <a:lnSpc>
                <a:spcPct val="150000"/>
              </a:lnSpc>
              <a:buFontTx/>
              <a:buAutoNum type="arabicPeriod"/>
            </a:pPr>
            <a:r>
              <a:rPr lang="tr-TR" sz="1600" b="1" dirty="0" err="1" smtClean="0">
                <a:solidFill>
                  <a:srgbClr val="0000FF"/>
                </a:solidFill>
                <a:latin typeface="Arial" pitchFamily="34" charset="0"/>
                <a:cs typeface="Arial" pitchFamily="34" charset="0"/>
              </a:rPr>
              <a:t>By</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The</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Accession</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to</a:t>
            </a:r>
            <a:r>
              <a:rPr lang="tr-TR" sz="1600" b="1" dirty="0" smtClean="0">
                <a:solidFill>
                  <a:srgbClr val="0000FF"/>
                </a:solidFill>
                <a:latin typeface="Arial" pitchFamily="34" charset="0"/>
                <a:cs typeface="Arial" pitchFamily="34" charset="0"/>
              </a:rPr>
              <a:t> EU (</a:t>
            </a:r>
            <a:r>
              <a:rPr lang="tr-TR" sz="1600" b="1" dirty="0" err="1" smtClean="0">
                <a:solidFill>
                  <a:srgbClr val="0000FF"/>
                </a:solidFill>
                <a:latin typeface="Arial" pitchFamily="34" charset="0"/>
                <a:cs typeface="Arial" pitchFamily="34" charset="0"/>
              </a:rPr>
              <a:t>What</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Will</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Change</a:t>
            </a:r>
            <a:r>
              <a:rPr lang="tr-TR" sz="1600" b="1" dirty="0" smtClean="0">
                <a:solidFill>
                  <a:srgbClr val="0000FF"/>
                </a:solidFill>
                <a:latin typeface="Arial" pitchFamily="34" charset="0"/>
                <a:cs typeface="Arial" pitchFamily="34" charset="0"/>
              </a:rPr>
              <a:t>?)</a:t>
            </a:r>
          </a:p>
          <a:p>
            <a:pPr marL="457200" indent="-457200">
              <a:lnSpc>
                <a:spcPct val="150000"/>
              </a:lnSpc>
              <a:buFontTx/>
              <a:buAutoNum type="arabicPeriod"/>
            </a:pPr>
            <a:r>
              <a:rPr lang="tr-TR" sz="1600" b="1" dirty="0" err="1" smtClean="0">
                <a:solidFill>
                  <a:srgbClr val="0000FF"/>
                </a:solidFill>
                <a:latin typeface="Arial" pitchFamily="34" charset="0"/>
                <a:cs typeface="Arial" pitchFamily="34" charset="0"/>
              </a:rPr>
              <a:t>Bottlenecks</a:t>
            </a:r>
            <a:r>
              <a:rPr lang="tr-TR" sz="1600" b="1" dirty="0" smtClean="0">
                <a:solidFill>
                  <a:srgbClr val="0000FF"/>
                </a:solidFill>
                <a:latin typeface="Arial" pitchFamily="34" charset="0"/>
                <a:cs typeface="Arial" pitchFamily="34" charset="0"/>
              </a:rPr>
              <a:t>/</a:t>
            </a:r>
            <a:r>
              <a:rPr lang="tr-TR" sz="1600" b="1" dirty="0" err="1" smtClean="0">
                <a:solidFill>
                  <a:srgbClr val="0000FF"/>
                </a:solidFill>
                <a:latin typeface="Arial" pitchFamily="34" charset="0"/>
                <a:cs typeface="Arial" pitchFamily="34" charset="0"/>
              </a:rPr>
              <a:t>Challenges</a:t>
            </a:r>
            <a:endParaRPr lang="tr-TR" sz="1600" b="1" dirty="0" smtClean="0">
              <a:solidFill>
                <a:srgbClr val="0000FF"/>
              </a:solidFill>
              <a:latin typeface="Arial" pitchFamily="34" charset="0"/>
              <a:cs typeface="Arial" pitchFamily="34" charset="0"/>
            </a:endParaRPr>
          </a:p>
          <a:p>
            <a:pPr marL="457200" indent="-457200">
              <a:lnSpc>
                <a:spcPct val="150000"/>
              </a:lnSpc>
              <a:buFontTx/>
              <a:buAutoNum type="arabicPeriod"/>
            </a:pPr>
            <a:r>
              <a:rPr lang="tr-TR" sz="1600" b="1" dirty="0" smtClean="0">
                <a:solidFill>
                  <a:srgbClr val="0000FF"/>
                </a:solidFill>
                <a:latin typeface="Arial" pitchFamily="34" charset="0"/>
                <a:cs typeface="Arial" pitchFamily="34" charset="0"/>
              </a:rPr>
              <a:t>Solutions </a:t>
            </a:r>
            <a:r>
              <a:rPr lang="tr-TR" sz="1600" b="1" dirty="0" err="1" smtClean="0">
                <a:solidFill>
                  <a:srgbClr val="0000FF"/>
                </a:solidFill>
                <a:latin typeface="Arial" pitchFamily="34" charset="0"/>
                <a:cs typeface="Arial" pitchFamily="34" charset="0"/>
              </a:rPr>
              <a:t>To</a:t>
            </a:r>
            <a:r>
              <a:rPr lang="tr-TR" sz="1600" b="1" dirty="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Bottlenecks</a:t>
            </a:r>
            <a:r>
              <a:rPr lang="tr-TR" sz="1600" b="1" dirty="0" smtClean="0">
                <a:solidFill>
                  <a:srgbClr val="0000FF"/>
                </a:solidFill>
                <a:latin typeface="Arial" pitchFamily="34" charset="0"/>
                <a:cs typeface="Arial" pitchFamily="34" charset="0"/>
              </a:rPr>
              <a:t>/</a:t>
            </a:r>
            <a:r>
              <a:rPr lang="tr-TR" sz="1600" b="1" dirty="0" err="1" smtClean="0">
                <a:solidFill>
                  <a:srgbClr val="0000FF"/>
                </a:solidFill>
                <a:latin typeface="Arial" pitchFamily="34" charset="0"/>
                <a:cs typeface="Arial" pitchFamily="34" charset="0"/>
              </a:rPr>
              <a:t>Challenges</a:t>
            </a:r>
            <a:endParaRPr lang="tr-TR" sz="1600" b="1" dirty="0" smtClean="0">
              <a:solidFill>
                <a:srgbClr val="0000FF"/>
              </a:solidFill>
              <a:latin typeface="Arial" pitchFamily="34" charset="0"/>
              <a:cs typeface="Arial" pitchFamily="34" charset="0"/>
            </a:endParaRPr>
          </a:p>
          <a:p>
            <a:pPr marL="457200" indent="-457200">
              <a:lnSpc>
                <a:spcPct val="150000"/>
              </a:lnSpc>
              <a:buFontTx/>
              <a:buAutoNum type="arabicPeriod"/>
            </a:pPr>
            <a:r>
              <a:rPr lang="tr-TR" sz="1600" b="1" dirty="0" err="1" smtClean="0">
                <a:solidFill>
                  <a:srgbClr val="0000FF"/>
                </a:solidFill>
                <a:latin typeface="Arial" pitchFamily="34" charset="0"/>
                <a:cs typeface="Arial" pitchFamily="34" charset="0"/>
              </a:rPr>
              <a:t>Status</a:t>
            </a:r>
            <a:r>
              <a:rPr lang="tr-TR" sz="1600" b="1" dirty="0" smtClean="0">
                <a:solidFill>
                  <a:srgbClr val="0000FF"/>
                </a:solidFill>
                <a:latin typeface="Arial" pitchFamily="34" charset="0"/>
                <a:cs typeface="Arial" pitchFamily="34" charset="0"/>
              </a:rPr>
              <a:t> of </a:t>
            </a:r>
            <a:r>
              <a:rPr lang="tr-TR" sz="1600" b="1" dirty="0" err="1" smtClean="0">
                <a:solidFill>
                  <a:srgbClr val="0000FF"/>
                </a:solidFill>
                <a:latin typeface="Arial" pitchFamily="34" charset="0"/>
                <a:cs typeface="Arial" pitchFamily="34" charset="0"/>
              </a:rPr>
              <a:t>Surface</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Waters</a:t>
            </a:r>
            <a:endParaRPr lang="tr-TR" sz="1600" b="1" dirty="0">
              <a:solidFill>
                <a:srgbClr val="0000FF"/>
              </a:solidFill>
              <a:latin typeface="Arial" pitchFamily="34" charset="0"/>
              <a:cs typeface="Arial" pitchFamily="34" charset="0"/>
            </a:endParaRPr>
          </a:p>
          <a:p>
            <a:pPr marL="457200" indent="-457200">
              <a:lnSpc>
                <a:spcPct val="150000"/>
              </a:lnSpc>
              <a:buFontTx/>
              <a:buAutoNum type="arabicPeriod"/>
            </a:pPr>
            <a:r>
              <a:rPr lang="tr-TR" sz="1600" b="1" dirty="0" err="1" smtClean="0">
                <a:solidFill>
                  <a:srgbClr val="0000FF"/>
                </a:solidFill>
                <a:latin typeface="Arial" pitchFamily="34" charset="0"/>
                <a:cs typeface="Arial" pitchFamily="34" charset="0"/>
              </a:rPr>
              <a:t>Results</a:t>
            </a:r>
            <a:r>
              <a:rPr lang="tr-TR" sz="1600" b="1" dirty="0" smtClean="0">
                <a:solidFill>
                  <a:srgbClr val="0000FF"/>
                </a:solidFill>
                <a:latin typeface="Arial" pitchFamily="34" charset="0"/>
                <a:cs typeface="Arial" pitchFamily="34" charset="0"/>
              </a:rPr>
              <a:t> </a:t>
            </a:r>
            <a:r>
              <a:rPr lang="tr-TR" sz="1600" b="1" dirty="0" err="1" smtClean="0">
                <a:solidFill>
                  <a:srgbClr val="0000FF"/>
                </a:solidFill>
                <a:latin typeface="Arial" pitchFamily="34" charset="0"/>
                <a:cs typeface="Arial" pitchFamily="34" charset="0"/>
              </a:rPr>
              <a:t>To</a:t>
            </a:r>
            <a:r>
              <a:rPr lang="tr-TR" sz="1600" b="1" dirty="0" smtClean="0">
                <a:solidFill>
                  <a:srgbClr val="0000FF"/>
                </a:solidFill>
                <a:latin typeface="Arial" pitchFamily="34" charset="0"/>
                <a:cs typeface="Arial" pitchFamily="34" charset="0"/>
              </a:rPr>
              <a:t> Be </a:t>
            </a:r>
            <a:r>
              <a:rPr lang="tr-TR" sz="1600" b="1" dirty="0" err="1" smtClean="0">
                <a:solidFill>
                  <a:srgbClr val="0000FF"/>
                </a:solidFill>
                <a:latin typeface="Arial" pitchFamily="34" charset="0"/>
                <a:cs typeface="Arial" pitchFamily="34" charset="0"/>
              </a:rPr>
              <a:t>Achieved</a:t>
            </a:r>
            <a:endParaRPr lang="tr-TR" sz="1600" b="1" dirty="0">
              <a:solidFill>
                <a:srgbClr val="0000FF"/>
              </a:solidFill>
              <a:latin typeface="Arial" pitchFamily="34" charset="0"/>
              <a:cs typeface="Arial" pitchFamily="34" charset="0"/>
            </a:endParaRPr>
          </a:p>
        </p:txBody>
      </p:sp>
      <p:pic>
        <p:nvPicPr>
          <p:cNvPr id="1026" name="Picture 2" descr="C:\Users\arilhan\Desktop\Content-Strategy-log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170728"/>
            <a:ext cx="3816424" cy="189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5 Resim"/>
          <p:cNvPicPr>
            <a:picLocks noChangeAspect="1" noChangeArrowheads="1"/>
          </p:cNvPicPr>
          <p:nvPr/>
        </p:nvPicPr>
        <p:blipFill>
          <a:blip r:embed="rId3" cstate="print"/>
          <a:srcRect/>
          <a:stretch>
            <a:fillRect/>
          </a:stretch>
        </p:blipFill>
        <p:spPr bwMode="auto">
          <a:xfrm>
            <a:off x="0" y="980728"/>
            <a:ext cx="9144000" cy="5877272"/>
          </a:xfrm>
          <a:prstGeom prst="rect">
            <a:avLst/>
          </a:prstGeom>
          <a:noFill/>
          <a:ln w="9525">
            <a:noFill/>
            <a:miter lim="800000"/>
            <a:headEnd/>
            <a:tailEnd/>
          </a:ln>
        </p:spPr>
      </p:pic>
      <p:sp>
        <p:nvSpPr>
          <p:cNvPr id="4" name="11 Dikdörtgen"/>
          <p:cNvSpPr/>
          <p:nvPr/>
        </p:nvSpPr>
        <p:spPr>
          <a:xfrm>
            <a:off x="1619672" y="3257644"/>
            <a:ext cx="5074724" cy="1323439"/>
          </a:xfrm>
          <a:prstGeom prst="rect">
            <a:avLst/>
          </a:prstGeom>
          <a:noFill/>
        </p:spPr>
        <p:txBody>
          <a:bodyPr wrap="none" lIns="91440" tIns="45720" rIns="91440" bIns="45720">
            <a:spAutoFit/>
          </a:bodyPr>
          <a:lstStyle/>
          <a:p>
            <a:pPr algn="ctr"/>
            <a:r>
              <a:rPr lang="tr-TR" sz="8000" b="1" spc="300" dirty="0" err="1" smtClean="0">
                <a:ln w="11430" cmpd="sng">
                  <a:solidFill>
                    <a:srgbClr val="4F81BD">
                      <a:tint val="10000"/>
                    </a:srgbClr>
                  </a:solidFill>
                  <a:prstDash val="solid"/>
                  <a:miter lim="800000"/>
                </a:ln>
                <a:solidFill>
                  <a:srgbClr val="FF0000"/>
                </a:solidFill>
                <a:effectLst>
                  <a:glow rad="45500">
                    <a:srgbClr val="4F81BD">
                      <a:satMod val="220000"/>
                      <a:alpha val="35000"/>
                    </a:srgbClr>
                  </a:glow>
                </a:effectLst>
                <a:latin typeface="Arial" pitchFamily="34" charset="0"/>
                <a:cs typeface="Arial" pitchFamily="34" charset="0"/>
              </a:rPr>
              <a:t>Thank</a:t>
            </a:r>
            <a:r>
              <a:rPr lang="tr-TR" sz="4800" b="1" spc="300" dirty="0" smtClean="0">
                <a:ln w="11430" cmpd="sng">
                  <a:solidFill>
                    <a:srgbClr val="4F81BD">
                      <a:tint val="10000"/>
                    </a:srgbClr>
                  </a:solidFill>
                  <a:prstDash val="solid"/>
                  <a:miter lim="800000"/>
                </a:ln>
                <a:solidFill>
                  <a:srgbClr val="FF0000"/>
                </a:solidFill>
                <a:effectLst>
                  <a:glow rad="45500">
                    <a:srgbClr val="4F81BD">
                      <a:satMod val="220000"/>
                      <a:alpha val="35000"/>
                    </a:srgbClr>
                  </a:glow>
                </a:effectLst>
                <a:latin typeface="Arial" pitchFamily="34" charset="0"/>
                <a:cs typeface="Arial" pitchFamily="34" charset="0"/>
              </a:rPr>
              <a:t> </a:t>
            </a:r>
            <a:r>
              <a:rPr lang="tr-TR" sz="4800" b="1" spc="300" dirty="0" err="1" smtClean="0">
                <a:ln w="11430" cmpd="sng">
                  <a:solidFill>
                    <a:srgbClr val="4F81BD">
                      <a:tint val="10000"/>
                    </a:srgbClr>
                  </a:solidFill>
                  <a:prstDash val="solid"/>
                  <a:miter lim="800000"/>
                </a:ln>
                <a:solidFill>
                  <a:srgbClr val="FF0000"/>
                </a:solidFill>
                <a:effectLst>
                  <a:glow rad="45500">
                    <a:srgbClr val="4F81BD">
                      <a:satMod val="220000"/>
                      <a:alpha val="35000"/>
                    </a:srgbClr>
                  </a:glow>
                </a:effectLst>
                <a:latin typeface="Arial" pitchFamily="34" charset="0"/>
                <a:cs typeface="Arial" pitchFamily="34" charset="0"/>
              </a:rPr>
              <a:t>You</a:t>
            </a:r>
            <a:r>
              <a:rPr lang="tr-TR" sz="4800" b="1" spc="300" dirty="0" smtClean="0">
                <a:ln w="11430" cmpd="sng">
                  <a:solidFill>
                    <a:srgbClr val="4F81BD">
                      <a:tint val="10000"/>
                    </a:srgbClr>
                  </a:solidFill>
                  <a:prstDash val="solid"/>
                  <a:miter lim="800000"/>
                </a:ln>
                <a:solidFill>
                  <a:srgbClr val="FF0000"/>
                </a:solidFill>
                <a:effectLst>
                  <a:glow rad="45500">
                    <a:srgbClr val="4F81BD">
                      <a:satMod val="220000"/>
                      <a:alpha val="35000"/>
                    </a:srgbClr>
                  </a:glow>
                </a:effectLst>
                <a:latin typeface="Arial" pitchFamily="34" charset="0"/>
                <a:cs typeface="Arial" pitchFamily="34" charset="0"/>
              </a:rPr>
              <a:t>!</a:t>
            </a:r>
            <a:endParaRPr lang="tr-TR" sz="4800" b="1" spc="300" dirty="0">
              <a:ln w="11430" cmpd="sng">
                <a:solidFill>
                  <a:srgbClr val="4F81BD">
                    <a:tint val="10000"/>
                  </a:srgbClr>
                </a:solidFill>
                <a:prstDash val="solid"/>
                <a:miter lim="800000"/>
              </a:ln>
              <a:solidFill>
                <a:srgbClr val="FF0000"/>
              </a:solidFill>
              <a:effectLst>
                <a:glow rad="45500">
                  <a:srgbClr val="4F81BD">
                    <a:satMod val="220000"/>
                    <a:alpha val="35000"/>
                  </a:srgbClr>
                </a:glow>
              </a:effectLst>
              <a:latin typeface="Arial" pitchFamily="34" charset="0"/>
              <a:cs typeface="Arial" pitchFamily="34" charset="0"/>
            </a:endParaRPr>
          </a:p>
        </p:txBody>
      </p:sp>
    </p:spTree>
    <p:extLst>
      <p:ext uri="{BB962C8B-B14F-4D97-AF65-F5344CB8AC3E}">
        <p14:creationId xmlns:p14="http://schemas.microsoft.com/office/powerpoint/2010/main" val="3220545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19 Başlık"/>
          <p:cNvSpPr txBox="1">
            <a:spLocks/>
          </p:cNvSpPr>
          <p:nvPr/>
        </p:nvSpPr>
        <p:spPr>
          <a:xfrm>
            <a:off x="0" y="252017"/>
            <a:ext cx="9163422" cy="523220"/>
          </a:xfrm>
          <a:prstGeom prst="rect">
            <a:avLst/>
          </a:prstGeo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kern="0" spc="50" dirty="0" err="1" smtClean="0">
                <a:ln w="11430"/>
                <a:solidFill>
                  <a:srgbClr val="FF0000"/>
                </a:solidFill>
                <a:latin typeface="Arial"/>
              </a:rPr>
              <a:t>Surface</a:t>
            </a:r>
            <a:r>
              <a:rPr lang="tr-TR" sz="2800" b="1" kern="0" spc="50" dirty="0" smtClean="0">
                <a:ln w="11430"/>
                <a:solidFill>
                  <a:srgbClr val="FF0000"/>
                </a:solidFill>
                <a:latin typeface="Arial"/>
              </a:rPr>
              <a:t> </a:t>
            </a:r>
            <a:r>
              <a:rPr lang="tr-TR" sz="2800" b="1" kern="0" spc="50" dirty="0" err="1" smtClean="0">
                <a:ln w="11430"/>
                <a:solidFill>
                  <a:srgbClr val="FF0000"/>
                </a:solidFill>
                <a:latin typeface="Arial"/>
              </a:rPr>
              <a:t>Waters</a:t>
            </a:r>
            <a:endParaRPr lang="tr-TR" sz="2800" b="1" kern="0" spc="50" dirty="0">
              <a:ln w="11430"/>
              <a:solidFill>
                <a:srgbClr val="FF0000"/>
              </a:solidFill>
              <a:latin typeface="Arial"/>
            </a:endParaRPr>
          </a:p>
        </p:txBody>
      </p:sp>
      <p:pic>
        <p:nvPicPr>
          <p:cNvPr id="14338" name="Picture 2" descr="http://www.unwater.org/watercooperation2013/campaignimages/USGS_FAO_WaterCycl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944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Nokta Yıldız 1"/>
          <p:cNvSpPr/>
          <p:nvPr/>
        </p:nvSpPr>
        <p:spPr>
          <a:xfrm>
            <a:off x="3194509" y="2260903"/>
            <a:ext cx="2736304" cy="2880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4112611" y="1860793"/>
            <a:ext cx="900100" cy="400110"/>
          </a:xfrm>
          <a:prstGeom prst="rect">
            <a:avLst/>
          </a:prstGeom>
          <a:noFill/>
        </p:spPr>
        <p:txBody>
          <a:bodyPr wrap="square" rtlCol="0">
            <a:spAutoFit/>
          </a:bodyPr>
          <a:lstStyle/>
          <a:p>
            <a:r>
              <a:rPr lang="tr-TR" sz="2000" b="1" dirty="0" err="1" smtClean="0">
                <a:solidFill>
                  <a:srgbClr val="051BEB"/>
                </a:solidFill>
              </a:rPr>
              <a:t>Reuse</a:t>
            </a:r>
            <a:endParaRPr lang="tr-TR" sz="2000" b="1" dirty="0">
              <a:solidFill>
                <a:srgbClr val="051BEB"/>
              </a:solidFill>
            </a:endParaRPr>
          </a:p>
        </p:txBody>
      </p:sp>
      <p:sp>
        <p:nvSpPr>
          <p:cNvPr id="4" name="Metin kutusu 3"/>
          <p:cNvSpPr txBox="1"/>
          <p:nvPr/>
        </p:nvSpPr>
        <p:spPr>
          <a:xfrm>
            <a:off x="5975176" y="3145100"/>
            <a:ext cx="864096" cy="400110"/>
          </a:xfrm>
          <a:prstGeom prst="rect">
            <a:avLst/>
          </a:prstGeom>
          <a:noFill/>
        </p:spPr>
        <p:txBody>
          <a:bodyPr wrap="square" rtlCol="0">
            <a:spAutoFit/>
          </a:bodyPr>
          <a:lstStyle/>
          <a:p>
            <a:r>
              <a:rPr lang="tr-TR" sz="2000" b="1" dirty="0" err="1" smtClean="0">
                <a:solidFill>
                  <a:srgbClr val="051BEB"/>
                </a:solidFill>
              </a:rPr>
              <a:t>Reject</a:t>
            </a:r>
            <a:endParaRPr lang="tr-TR" sz="2000" b="1" dirty="0">
              <a:solidFill>
                <a:srgbClr val="051BEB"/>
              </a:solidFill>
            </a:endParaRPr>
          </a:p>
        </p:txBody>
      </p:sp>
      <p:sp>
        <p:nvSpPr>
          <p:cNvPr id="5" name="Metin kutusu 4"/>
          <p:cNvSpPr txBox="1"/>
          <p:nvPr/>
        </p:nvSpPr>
        <p:spPr>
          <a:xfrm>
            <a:off x="5436096" y="5150619"/>
            <a:ext cx="1008112" cy="400110"/>
          </a:xfrm>
          <a:prstGeom prst="rect">
            <a:avLst/>
          </a:prstGeom>
          <a:noFill/>
        </p:spPr>
        <p:txBody>
          <a:bodyPr wrap="square" rtlCol="0">
            <a:spAutoFit/>
          </a:bodyPr>
          <a:lstStyle/>
          <a:p>
            <a:r>
              <a:rPr lang="tr-TR" sz="2000" b="1" dirty="0" err="1" smtClean="0">
                <a:solidFill>
                  <a:srgbClr val="051BEB"/>
                </a:solidFill>
              </a:rPr>
              <a:t>Reduce</a:t>
            </a:r>
            <a:endParaRPr lang="tr-TR" sz="2000" b="1" dirty="0">
              <a:solidFill>
                <a:srgbClr val="051BEB"/>
              </a:solidFill>
            </a:endParaRPr>
          </a:p>
        </p:txBody>
      </p:sp>
      <p:sp>
        <p:nvSpPr>
          <p:cNvPr id="6" name="Metin kutusu 5"/>
          <p:cNvSpPr txBox="1"/>
          <p:nvPr/>
        </p:nvSpPr>
        <p:spPr>
          <a:xfrm>
            <a:off x="2918892" y="5141223"/>
            <a:ext cx="792088" cy="400110"/>
          </a:xfrm>
          <a:prstGeom prst="rect">
            <a:avLst/>
          </a:prstGeom>
          <a:noFill/>
        </p:spPr>
        <p:txBody>
          <a:bodyPr wrap="square" rtlCol="0">
            <a:spAutoFit/>
          </a:bodyPr>
          <a:lstStyle/>
          <a:p>
            <a:r>
              <a:rPr lang="tr-TR" sz="2000" b="1" dirty="0" err="1" smtClean="0">
                <a:solidFill>
                  <a:srgbClr val="051BEB"/>
                </a:solidFill>
              </a:rPr>
              <a:t>React</a:t>
            </a:r>
            <a:endParaRPr lang="tr-TR" sz="2000" b="1" dirty="0">
              <a:solidFill>
                <a:srgbClr val="051BEB"/>
              </a:solidFill>
            </a:endParaRPr>
          </a:p>
        </p:txBody>
      </p:sp>
      <p:sp>
        <p:nvSpPr>
          <p:cNvPr id="7" name="Metin kutusu 6"/>
          <p:cNvSpPr txBox="1"/>
          <p:nvPr/>
        </p:nvSpPr>
        <p:spPr>
          <a:xfrm>
            <a:off x="2190428" y="3135300"/>
            <a:ext cx="975531" cy="400110"/>
          </a:xfrm>
          <a:prstGeom prst="rect">
            <a:avLst/>
          </a:prstGeom>
          <a:noFill/>
        </p:spPr>
        <p:txBody>
          <a:bodyPr wrap="square" rtlCol="0">
            <a:spAutoFit/>
          </a:bodyPr>
          <a:lstStyle/>
          <a:p>
            <a:r>
              <a:rPr lang="tr-TR" sz="2000" b="1" dirty="0" err="1" smtClean="0">
                <a:solidFill>
                  <a:srgbClr val="051BEB"/>
                </a:solidFill>
              </a:rPr>
              <a:t>Recycle</a:t>
            </a:r>
            <a:endParaRPr lang="tr-TR" sz="2000" b="1" dirty="0">
              <a:solidFill>
                <a:srgbClr val="051BEB"/>
              </a:solidFill>
            </a:endParaRPr>
          </a:p>
        </p:txBody>
      </p:sp>
      <p:sp>
        <p:nvSpPr>
          <p:cNvPr id="8" name="Metin kutusu 7"/>
          <p:cNvSpPr txBox="1"/>
          <p:nvPr/>
        </p:nvSpPr>
        <p:spPr>
          <a:xfrm>
            <a:off x="3878585" y="3789040"/>
            <a:ext cx="1368152" cy="369332"/>
          </a:xfrm>
          <a:prstGeom prst="rect">
            <a:avLst/>
          </a:prstGeom>
          <a:noFill/>
        </p:spPr>
        <p:txBody>
          <a:bodyPr wrap="square" rtlCol="0">
            <a:spAutoFit/>
          </a:bodyPr>
          <a:lstStyle/>
          <a:p>
            <a:r>
              <a:rPr lang="tr-TR" b="1" dirty="0" smtClean="0">
                <a:solidFill>
                  <a:srgbClr val="FFFF00"/>
                </a:solidFill>
              </a:rPr>
              <a:t>5R </a:t>
            </a:r>
            <a:r>
              <a:rPr lang="tr-TR" b="1" dirty="0" err="1" smtClean="0">
                <a:solidFill>
                  <a:srgbClr val="FFFF00"/>
                </a:solidFill>
              </a:rPr>
              <a:t>Principle</a:t>
            </a:r>
            <a:endParaRPr lang="tr-TR" b="1" dirty="0">
              <a:solidFill>
                <a:srgbClr val="FFFF00"/>
              </a:solidFill>
            </a:endParaRPr>
          </a:p>
        </p:txBody>
      </p:sp>
      <p:sp>
        <p:nvSpPr>
          <p:cNvPr id="9" name="19 Başlık"/>
          <p:cNvSpPr txBox="1">
            <a:spLocks/>
          </p:cNvSpPr>
          <p:nvPr/>
        </p:nvSpPr>
        <p:spPr>
          <a:xfrm>
            <a:off x="0" y="0"/>
            <a:ext cx="9163422" cy="954107"/>
          </a:xfrm>
          <a:prstGeom prst="rect">
            <a:avLst/>
          </a:prstGeo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kern="0" spc="50" dirty="0" smtClean="0">
                <a:ln w="11430"/>
                <a:solidFill>
                  <a:srgbClr val="FF0000"/>
                </a:solidFill>
                <a:latin typeface="Arial"/>
              </a:rPr>
              <a:t>Main </a:t>
            </a:r>
            <a:r>
              <a:rPr lang="tr-TR" sz="2800" b="1" kern="0" spc="50" dirty="0" err="1" smtClean="0">
                <a:ln w="11430"/>
                <a:solidFill>
                  <a:srgbClr val="FF0000"/>
                </a:solidFill>
                <a:latin typeface="Arial"/>
              </a:rPr>
              <a:t>Principles</a:t>
            </a:r>
            <a:r>
              <a:rPr lang="tr-TR" sz="2800" b="1" kern="0" spc="50" dirty="0" smtClean="0">
                <a:ln w="11430"/>
                <a:solidFill>
                  <a:srgbClr val="FF0000"/>
                </a:solidFill>
                <a:latin typeface="Arial"/>
              </a:rPr>
              <a:t> of </a:t>
            </a:r>
            <a:r>
              <a:rPr lang="tr-TR" sz="2800" b="1" kern="0" spc="50" dirty="0" err="1" smtClean="0">
                <a:ln w="11430"/>
                <a:solidFill>
                  <a:srgbClr val="FF0000"/>
                </a:solidFill>
                <a:latin typeface="Arial"/>
              </a:rPr>
              <a:t>the</a:t>
            </a:r>
            <a:r>
              <a:rPr lang="tr-TR" sz="2800" b="1" kern="0" spc="50" dirty="0" smtClean="0">
                <a:ln w="11430"/>
                <a:solidFill>
                  <a:srgbClr val="FF0000"/>
                </a:solidFill>
                <a:latin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kern="0" spc="50" dirty="0" err="1" smtClean="0">
                <a:ln w="11430"/>
                <a:solidFill>
                  <a:srgbClr val="FF0000"/>
                </a:solidFill>
                <a:latin typeface="Arial"/>
              </a:rPr>
              <a:t>Environmental</a:t>
            </a:r>
            <a:r>
              <a:rPr lang="tr-TR" sz="2800" b="1" kern="0" spc="50" dirty="0" smtClean="0">
                <a:ln w="11430"/>
                <a:solidFill>
                  <a:srgbClr val="FF0000"/>
                </a:solidFill>
                <a:latin typeface="Arial"/>
              </a:rPr>
              <a:t> (</a:t>
            </a:r>
            <a:r>
              <a:rPr lang="tr-TR" sz="2800" b="1" kern="0" spc="50" dirty="0" err="1" smtClean="0">
                <a:ln w="11430"/>
                <a:solidFill>
                  <a:srgbClr val="FF0000"/>
                </a:solidFill>
                <a:latin typeface="Arial"/>
              </a:rPr>
              <a:t>Water</a:t>
            </a:r>
            <a:r>
              <a:rPr lang="tr-TR" sz="2800" b="1" kern="0" spc="50" dirty="0" smtClean="0">
                <a:ln w="11430"/>
                <a:solidFill>
                  <a:srgbClr val="FF0000"/>
                </a:solidFill>
                <a:latin typeface="Arial"/>
              </a:rPr>
              <a:t>) Management</a:t>
            </a:r>
            <a:endParaRPr lang="tr-TR" sz="2800" b="1" kern="0" spc="50" dirty="0">
              <a:ln w="11430"/>
              <a:solidFill>
                <a:srgbClr val="FF0000"/>
              </a:solidFill>
              <a:latin typeface="Arial"/>
            </a:endParaRPr>
          </a:p>
        </p:txBody>
      </p:sp>
    </p:spTree>
    <p:extLst>
      <p:ext uri="{BB962C8B-B14F-4D97-AF65-F5344CB8AC3E}">
        <p14:creationId xmlns:p14="http://schemas.microsoft.com/office/powerpoint/2010/main" val="2404638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p>
            <a:pPr algn="ctr" fontAlgn="base">
              <a:spcBef>
                <a:spcPct val="0"/>
              </a:spcBef>
              <a:spcAft>
                <a:spcPct val="0"/>
              </a:spcAft>
            </a:pPr>
            <a:r>
              <a:rPr lang="tr-TR" sz="2800" b="1" dirty="0" err="1" smtClean="0">
                <a:solidFill>
                  <a:srgbClr val="FF0000"/>
                </a:solidFill>
                <a:latin typeface="Verdana" pitchFamily="34" charset="0"/>
                <a:ea typeface="Verdana" pitchFamily="34" charset="0"/>
                <a:cs typeface="Verdana" pitchFamily="34" charset="0"/>
              </a:rPr>
              <a:t>Responsibilities</a:t>
            </a:r>
            <a:r>
              <a:rPr lang="tr-TR" sz="2800" b="1" dirty="0" smtClean="0">
                <a:solidFill>
                  <a:srgbClr val="FF0000"/>
                </a:solidFill>
                <a:latin typeface="Verdana" pitchFamily="34" charset="0"/>
                <a:ea typeface="Verdana" pitchFamily="34" charset="0"/>
                <a:cs typeface="Verdana" pitchFamily="34" charset="0"/>
              </a:rPr>
              <a:t> </a:t>
            </a:r>
            <a:r>
              <a:rPr lang="tr-TR" sz="2800" b="1" dirty="0" err="1" smtClean="0">
                <a:solidFill>
                  <a:srgbClr val="FF0000"/>
                </a:solidFill>
                <a:latin typeface="Verdana" pitchFamily="34" charset="0"/>
                <a:ea typeface="Verdana" pitchFamily="34" charset="0"/>
                <a:cs typeface="Verdana" pitchFamily="34" charset="0"/>
              </a:rPr>
              <a:t>and</a:t>
            </a:r>
            <a:r>
              <a:rPr lang="tr-TR" sz="2800" b="1" dirty="0" smtClean="0">
                <a:solidFill>
                  <a:srgbClr val="FF0000"/>
                </a:solidFill>
                <a:latin typeface="Verdana" pitchFamily="34" charset="0"/>
                <a:ea typeface="Verdana" pitchFamily="34" charset="0"/>
                <a:cs typeface="Verdana" pitchFamily="34" charset="0"/>
              </a:rPr>
              <a:t> </a:t>
            </a:r>
            <a:r>
              <a:rPr lang="tr-TR" sz="2800" b="1" dirty="0" smtClean="0">
                <a:solidFill>
                  <a:srgbClr val="FF0000"/>
                </a:solidFill>
                <a:latin typeface="Verdana" pitchFamily="34" charset="0"/>
                <a:ea typeface="Verdana" pitchFamily="34" charset="0"/>
                <a:cs typeface="Verdana" pitchFamily="34" charset="0"/>
              </a:rPr>
              <a:t>Roles in </a:t>
            </a:r>
            <a:endParaRPr lang="tr-TR" sz="2800" b="1" dirty="0" smtClean="0">
              <a:solidFill>
                <a:srgbClr val="FF0000"/>
              </a:solidFill>
              <a:latin typeface="Verdana" pitchFamily="34" charset="0"/>
              <a:ea typeface="Verdana" pitchFamily="34" charset="0"/>
              <a:cs typeface="Verdana" pitchFamily="34" charset="0"/>
            </a:endParaRPr>
          </a:p>
          <a:p>
            <a:pPr algn="ctr" fontAlgn="base">
              <a:spcBef>
                <a:spcPct val="0"/>
              </a:spcBef>
              <a:spcAft>
                <a:spcPct val="0"/>
              </a:spcAft>
            </a:pPr>
            <a:r>
              <a:rPr lang="tr-TR" sz="2800" b="1" dirty="0" err="1" smtClean="0">
                <a:solidFill>
                  <a:srgbClr val="FF0000"/>
                </a:solidFill>
                <a:latin typeface="Verdana" pitchFamily="34" charset="0"/>
                <a:ea typeface="Verdana" pitchFamily="34" charset="0"/>
                <a:cs typeface="Verdana" pitchFamily="34" charset="0"/>
              </a:rPr>
              <a:t>Water</a:t>
            </a:r>
            <a:r>
              <a:rPr lang="tr-TR" sz="2800" b="1" dirty="0" smtClean="0">
                <a:solidFill>
                  <a:srgbClr val="FF0000"/>
                </a:solidFill>
                <a:latin typeface="Verdana" pitchFamily="34" charset="0"/>
                <a:ea typeface="Verdana" pitchFamily="34" charset="0"/>
                <a:cs typeface="Verdana" pitchFamily="34" charset="0"/>
              </a:rPr>
              <a:t> </a:t>
            </a:r>
            <a:r>
              <a:rPr lang="tr-TR" sz="2800" b="1" dirty="0" smtClean="0">
                <a:solidFill>
                  <a:srgbClr val="FF0000"/>
                </a:solidFill>
                <a:latin typeface="Verdana" pitchFamily="34" charset="0"/>
                <a:ea typeface="Verdana" pitchFamily="34" charset="0"/>
                <a:cs typeface="Verdana" pitchFamily="34" charset="0"/>
              </a:rPr>
              <a:t>Management</a:t>
            </a:r>
            <a:endParaRPr lang="nl-NL" sz="2800" b="1" dirty="0">
              <a:solidFill>
                <a:srgbClr val="FF0000"/>
              </a:solidFill>
              <a:latin typeface="Verdana" pitchFamily="34" charset="0"/>
              <a:ea typeface="Verdana" pitchFamily="34" charset="0"/>
              <a:cs typeface="Verdana" pitchFamily="34" charset="0"/>
            </a:endParaRPr>
          </a:p>
        </p:txBody>
      </p:sp>
      <p:grpSp>
        <p:nvGrpSpPr>
          <p:cNvPr id="2" name="Group 3"/>
          <p:cNvGrpSpPr>
            <a:grpSpLocks/>
          </p:cNvGrpSpPr>
          <p:nvPr/>
        </p:nvGrpSpPr>
        <p:grpSpPr bwMode="auto">
          <a:xfrm>
            <a:off x="0" y="954107"/>
            <a:ext cx="9144001" cy="5903893"/>
            <a:chOff x="0" y="799"/>
            <a:chExt cx="5760" cy="3221"/>
          </a:xfrm>
        </p:grpSpPr>
        <p:sp>
          <p:nvSpPr>
            <p:cNvPr id="19463" name="Rectangle 4"/>
            <p:cNvSpPr>
              <a:spLocks noChangeArrowheads="1"/>
            </p:cNvSpPr>
            <p:nvPr/>
          </p:nvSpPr>
          <p:spPr bwMode="auto">
            <a:xfrm>
              <a:off x="1156" y="2705"/>
              <a:ext cx="2555" cy="725"/>
            </a:xfrm>
            <a:prstGeom prst="rect">
              <a:avLst/>
            </a:prstGeom>
            <a:solidFill>
              <a:srgbClr val="0066FF"/>
            </a:solidFill>
            <a:ln w="9525">
              <a:solidFill>
                <a:schemeClr val="tx1"/>
              </a:solidFill>
              <a:miter lim="800000"/>
              <a:headEnd/>
              <a:tailEnd/>
            </a:ln>
          </p:spPr>
          <p:txBody>
            <a:bodyPr wrap="none" anchor="ctr"/>
            <a:lstStyle/>
            <a:p>
              <a:endParaRPr lang="tr-TR"/>
            </a:p>
          </p:txBody>
        </p:sp>
        <p:sp>
          <p:nvSpPr>
            <p:cNvPr id="19464" name="Rectangle 5"/>
            <p:cNvSpPr>
              <a:spLocks noChangeArrowheads="1"/>
            </p:cNvSpPr>
            <p:nvPr/>
          </p:nvSpPr>
          <p:spPr bwMode="auto">
            <a:xfrm>
              <a:off x="1156" y="2024"/>
              <a:ext cx="2555" cy="681"/>
            </a:xfrm>
            <a:prstGeom prst="rect">
              <a:avLst/>
            </a:prstGeom>
            <a:solidFill>
              <a:srgbClr val="00FF00"/>
            </a:solidFill>
            <a:ln w="9525">
              <a:solidFill>
                <a:schemeClr val="tx1"/>
              </a:solidFill>
              <a:miter lim="800000"/>
              <a:headEnd/>
              <a:tailEnd/>
            </a:ln>
          </p:spPr>
          <p:txBody>
            <a:bodyPr wrap="none" anchor="ctr"/>
            <a:lstStyle/>
            <a:p>
              <a:endParaRPr lang="tr-TR">
                <a:solidFill>
                  <a:srgbClr val="FFFF00"/>
                </a:solidFill>
              </a:endParaRPr>
            </a:p>
          </p:txBody>
        </p:sp>
        <p:sp>
          <p:nvSpPr>
            <p:cNvPr id="19465" name="Rectangle 6"/>
            <p:cNvSpPr>
              <a:spLocks noChangeArrowheads="1"/>
            </p:cNvSpPr>
            <p:nvPr/>
          </p:nvSpPr>
          <p:spPr bwMode="auto">
            <a:xfrm>
              <a:off x="1156" y="1344"/>
              <a:ext cx="2555" cy="680"/>
            </a:xfrm>
            <a:prstGeom prst="rect">
              <a:avLst/>
            </a:prstGeom>
            <a:solidFill>
              <a:srgbClr val="FFFF00"/>
            </a:solidFill>
            <a:ln w="9525">
              <a:solidFill>
                <a:schemeClr val="tx1"/>
              </a:solidFill>
              <a:miter lim="800000"/>
              <a:headEnd/>
              <a:tailEnd/>
            </a:ln>
          </p:spPr>
          <p:txBody>
            <a:bodyPr wrap="none" anchor="ctr"/>
            <a:lstStyle/>
            <a:p>
              <a:pPr algn="ctr"/>
              <a:endParaRPr lang="tr-TR"/>
            </a:p>
          </p:txBody>
        </p:sp>
        <p:sp>
          <p:nvSpPr>
            <p:cNvPr id="19466" name="Text Box 7"/>
            <p:cNvSpPr txBox="1">
              <a:spLocks noChangeArrowheads="1"/>
            </p:cNvSpPr>
            <p:nvPr/>
          </p:nvSpPr>
          <p:spPr bwMode="auto">
            <a:xfrm>
              <a:off x="2011" y="1364"/>
              <a:ext cx="816" cy="234"/>
            </a:xfrm>
            <a:prstGeom prst="rect">
              <a:avLst/>
            </a:prstGeom>
            <a:solidFill>
              <a:srgbClr val="FFFF00"/>
            </a:solidFill>
            <a:ln w="9525">
              <a:noFill/>
              <a:miter lim="800000"/>
              <a:headEnd/>
              <a:tailEnd/>
            </a:ln>
          </p:spPr>
          <p:txBody>
            <a:bodyPr wrap="none">
              <a:spAutoFit/>
            </a:bodyPr>
            <a:lstStyle/>
            <a:p>
              <a:r>
                <a:rPr lang="tr-TR" sz="2000" b="1" dirty="0" smtClean="0">
                  <a:solidFill>
                    <a:schemeClr val="tx2"/>
                  </a:solidFill>
                </a:rPr>
                <a:t>Water Use</a:t>
              </a:r>
              <a:endParaRPr lang="nl-NL" sz="2000" b="1" dirty="0">
                <a:solidFill>
                  <a:schemeClr val="tx2"/>
                </a:solidFill>
              </a:endParaRPr>
            </a:p>
          </p:txBody>
        </p:sp>
        <p:sp>
          <p:nvSpPr>
            <p:cNvPr id="19467" name="Text Box 8"/>
            <p:cNvSpPr txBox="1">
              <a:spLocks noChangeArrowheads="1"/>
            </p:cNvSpPr>
            <p:nvPr/>
          </p:nvSpPr>
          <p:spPr bwMode="auto">
            <a:xfrm>
              <a:off x="1882" y="2054"/>
              <a:ext cx="1435" cy="232"/>
            </a:xfrm>
            <a:prstGeom prst="rect">
              <a:avLst/>
            </a:prstGeom>
            <a:noFill/>
            <a:ln w="9525">
              <a:noFill/>
              <a:miter lim="800000"/>
              <a:headEnd/>
              <a:tailEnd/>
            </a:ln>
          </p:spPr>
          <p:txBody>
            <a:bodyPr>
              <a:spAutoFit/>
            </a:bodyPr>
            <a:lstStyle/>
            <a:p>
              <a:r>
                <a:rPr lang="tr-TR" sz="2000" b="1" dirty="0" smtClean="0">
                  <a:solidFill>
                    <a:schemeClr val="tx2"/>
                  </a:solidFill>
                </a:rPr>
                <a:t>Control, Protection</a:t>
              </a:r>
              <a:endParaRPr lang="nl-NL" sz="2000" b="1" dirty="0">
                <a:solidFill>
                  <a:schemeClr val="tx2"/>
                </a:solidFill>
              </a:endParaRPr>
            </a:p>
          </p:txBody>
        </p:sp>
        <p:sp>
          <p:nvSpPr>
            <p:cNvPr id="19468" name="Text Box 9"/>
            <p:cNvSpPr txBox="1">
              <a:spLocks noChangeArrowheads="1"/>
            </p:cNvSpPr>
            <p:nvPr/>
          </p:nvSpPr>
          <p:spPr bwMode="auto">
            <a:xfrm>
              <a:off x="1755" y="2779"/>
              <a:ext cx="1596" cy="234"/>
            </a:xfrm>
            <a:prstGeom prst="rect">
              <a:avLst/>
            </a:prstGeom>
            <a:noFill/>
            <a:ln w="9525">
              <a:noFill/>
              <a:miter lim="800000"/>
              <a:headEnd/>
              <a:tailEnd/>
            </a:ln>
          </p:spPr>
          <p:txBody>
            <a:bodyPr wrap="none">
              <a:spAutoFit/>
            </a:bodyPr>
            <a:lstStyle/>
            <a:p>
              <a:r>
                <a:rPr lang="tr-TR" sz="2000" b="1" dirty="0" smtClean="0">
                  <a:solidFill>
                    <a:schemeClr val="bg1"/>
                  </a:solidFill>
                </a:rPr>
                <a:t>Investments on Water</a:t>
              </a:r>
              <a:endParaRPr lang="nl-NL" sz="2000" b="1" dirty="0">
                <a:solidFill>
                  <a:schemeClr val="bg1"/>
                </a:solidFill>
              </a:endParaRPr>
            </a:p>
          </p:txBody>
        </p:sp>
        <p:sp>
          <p:nvSpPr>
            <p:cNvPr id="19469" name="Text Box 10"/>
            <p:cNvSpPr txBox="1">
              <a:spLocks noChangeArrowheads="1"/>
            </p:cNvSpPr>
            <p:nvPr/>
          </p:nvSpPr>
          <p:spPr bwMode="auto">
            <a:xfrm>
              <a:off x="1338" y="1628"/>
              <a:ext cx="2268" cy="377"/>
            </a:xfrm>
            <a:prstGeom prst="rect">
              <a:avLst/>
            </a:prstGeom>
            <a:noFill/>
            <a:ln w="9525">
              <a:noFill/>
              <a:miter lim="800000"/>
              <a:headEnd/>
              <a:tailEnd/>
            </a:ln>
          </p:spPr>
          <p:txBody>
            <a:bodyPr wrap="square">
              <a:spAutoFit/>
            </a:bodyPr>
            <a:lstStyle/>
            <a:p>
              <a:pPr algn="ctr"/>
              <a:r>
                <a:rPr lang="tr-TR" dirty="0" smtClean="0">
                  <a:solidFill>
                    <a:schemeClr val="tx2"/>
                  </a:solidFill>
                </a:rPr>
                <a:t>Agriculture, Drinking </a:t>
              </a:r>
              <a:r>
                <a:rPr lang="tr-TR" dirty="0">
                  <a:solidFill>
                    <a:schemeClr val="tx2"/>
                  </a:solidFill>
                </a:rPr>
                <a:t>W</a:t>
              </a:r>
              <a:r>
                <a:rPr lang="tr-TR" dirty="0" smtClean="0">
                  <a:solidFill>
                    <a:schemeClr val="tx2"/>
                  </a:solidFill>
                </a:rPr>
                <a:t>ater, Hydropower, Industry etc.  </a:t>
              </a:r>
              <a:endParaRPr lang="nl-NL" dirty="0">
                <a:solidFill>
                  <a:schemeClr val="tx2"/>
                </a:solidFill>
              </a:endParaRPr>
            </a:p>
          </p:txBody>
        </p:sp>
        <p:sp>
          <p:nvSpPr>
            <p:cNvPr id="19470" name="Text Box 11"/>
            <p:cNvSpPr txBox="1">
              <a:spLocks noChangeArrowheads="1"/>
            </p:cNvSpPr>
            <p:nvPr/>
          </p:nvSpPr>
          <p:spPr bwMode="auto">
            <a:xfrm>
              <a:off x="1565" y="2364"/>
              <a:ext cx="2041" cy="234"/>
            </a:xfrm>
            <a:prstGeom prst="rect">
              <a:avLst/>
            </a:prstGeom>
            <a:noFill/>
            <a:ln w="9525">
              <a:noFill/>
              <a:miter lim="800000"/>
              <a:headEnd/>
              <a:tailEnd/>
            </a:ln>
          </p:spPr>
          <p:txBody>
            <a:bodyPr wrap="square">
              <a:spAutoFit/>
            </a:bodyPr>
            <a:lstStyle/>
            <a:p>
              <a:pPr algn="ctr"/>
              <a:r>
                <a:rPr lang="tr-TR" sz="2000" dirty="0" smtClean="0">
                  <a:solidFill>
                    <a:schemeClr val="tx2"/>
                  </a:solidFill>
                  <a:latin typeface="Verdana" pitchFamily="34" charset="0"/>
                </a:rPr>
                <a:t>Quality, Quantity</a:t>
              </a:r>
              <a:endParaRPr lang="nl-NL" sz="2000" dirty="0">
                <a:solidFill>
                  <a:schemeClr val="tx2"/>
                </a:solidFill>
                <a:latin typeface="Verdana" pitchFamily="34" charset="0"/>
              </a:endParaRPr>
            </a:p>
          </p:txBody>
        </p:sp>
        <p:sp>
          <p:nvSpPr>
            <p:cNvPr id="19471" name="Text Box 12"/>
            <p:cNvSpPr txBox="1">
              <a:spLocks noChangeArrowheads="1"/>
            </p:cNvSpPr>
            <p:nvPr/>
          </p:nvSpPr>
          <p:spPr bwMode="auto">
            <a:xfrm>
              <a:off x="1260" y="3022"/>
              <a:ext cx="2430" cy="377"/>
            </a:xfrm>
            <a:prstGeom prst="rect">
              <a:avLst/>
            </a:prstGeom>
            <a:noFill/>
            <a:ln w="9525">
              <a:noFill/>
              <a:miter lim="800000"/>
              <a:headEnd/>
              <a:tailEnd/>
            </a:ln>
          </p:spPr>
          <p:txBody>
            <a:bodyPr>
              <a:spAutoFit/>
            </a:bodyPr>
            <a:lstStyle/>
            <a:p>
              <a:r>
                <a:rPr lang="tr-TR" dirty="0" smtClean="0">
                  <a:solidFill>
                    <a:schemeClr val="bg1"/>
                  </a:solidFill>
                </a:rPr>
                <a:t>Dams, dikes, weirs, pumping stations, water beds</a:t>
              </a:r>
              <a:r>
                <a:rPr lang="nl-NL" dirty="0" smtClean="0">
                  <a:solidFill>
                    <a:schemeClr val="bg1"/>
                  </a:solidFill>
                </a:rPr>
                <a:t> etc</a:t>
              </a:r>
              <a:r>
                <a:rPr lang="tr-TR" dirty="0" smtClean="0">
                  <a:solidFill>
                    <a:schemeClr val="bg1"/>
                  </a:solidFill>
                </a:rPr>
                <a:t>.</a:t>
              </a:r>
              <a:r>
                <a:rPr lang="nl-NL" dirty="0" smtClean="0">
                  <a:solidFill>
                    <a:schemeClr val="bg1"/>
                  </a:solidFill>
                </a:rPr>
                <a:t> </a:t>
              </a:r>
              <a:endParaRPr lang="nl-NL" dirty="0">
                <a:solidFill>
                  <a:schemeClr val="bg1"/>
                </a:solidFill>
              </a:endParaRPr>
            </a:p>
          </p:txBody>
        </p:sp>
        <p:sp>
          <p:nvSpPr>
            <p:cNvPr id="19472" name="Rectangle 13"/>
            <p:cNvSpPr>
              <a:spLocks noChangeArrowheads="1"/>
            </p:cNvSpPr>
            <p:nvPr/>
          </p:nvSpPr>
          <p:spPr bwMode="auto">
            <a:xfrm>
              <a:off x="3711" y="1344"/>
              <a:ext cx="1482" cy="680"/>
            </a:xfrm>
            <a:prstGeom prst="rect">
              <a:avLst/>
            </a:prstGeom>
            <a:solidFill>
              <a:schemeClr val="bg1">
                <a:alpha val="47842"/>
              </a:schemeClr>
            </a:solidFill>
            <a:ln w="9525">
              <a:solidFill>
                <a:schemeClr val="tx1"/>
              </a:solidFill>
              <a:miter lim="800000"/>
              <a:headEnd/>
              <a:tailEnd/>
            </a:ln>
          </p:spPr>
          <p:txBody>
            <a:bodyPr wrap="none" anchor="ctr"/>
            <a:lstStyle/>
            <a:p>
              <a:pPr algn="ctr"/>
              <a:endParaRPr lang="tr-TR"/>
            </a:p>
          </p:txBody>
        </p:sp>
        <p:sp>
          <p:nvSpPr>
            <p:cNvPr id="19473" name="Rectangle 14"/>
            <p:cNvSpPr>
              <a:spLocks noChangeArrowheads="1"/>
            </p:cNvSpPr>
            <p:nvPr/>
          </p:nvSpPr>
          <p:spPr bwMode="auto">
            <a:xfrm>
              <a:off x="3711" y="2024"/>
              <a:ext cx="1482" cy="680"/>
            </a:xfrm>
            <a:prstGeom prst="rect">
              <a:avLst/>
            </a:prstGeom>
            <a:solidFill>
              <a:schemeClr val="accent1">
                <a:alpha val="47842"/>
              </a:schemeClr>
            </a:solidFill>
            <a:ln w="9525">
              <a:solidFill>
                <a:schemeClr val="tx1"/>
              </a:solidFill>
              <a:miter lim="800000"/>
              <a:headEnd/>
              <a:tailEnd/>
            </a:ln>
          </p:spPr>
          <p:txBody>
            <a:bodyPr wrap="none" anchor="ctr"/>
            <a:lstStyle/>
            <a:p>
              <a:endParaRPr lang="tr-TR"/>
            </a:p>
          </p:txBody>
        </p:sp>
        <p:sp>
          <p:nvSpPr>
            <p:cNvPr id="19474" name="Rectangle 15"/>
            <p:cNvSpPr>
              <a:spLocks noChangeArrowheads="1"/>
            </p:cNvSpPr>
            <p:nvPr/>
          </p:nvSpPr>
          <p:spPr bwMode="auto">
            <a:xfrm>
              <a:off x="3711" y="2704"/>
              <a:ext cx="1482" cy="726"/>
            </a:xfrm>
            <a:prstGeom prst="rect">
              <a:avLst/>
            </a:prstGeom>
            <a:solidFill>
              <a:schemeClr val="bg1">
                <a:alpha val="47842"/>
              </a:schemeClr>
            </a:solidFill>
            <a:ln w="9525">
              <a:solidFill>
                <a:schemeClr val="tx1"/>
              </a:solidFill>
              <a:miter lim="800000"/>
              <a:headEnd/>
              <a:tailEnd/>
            </a:ln>
          </p:spPr>
          <p:txBody>
            <a:bodyPr wrap="none" anchor="ctr"/>
            <a:lstStyle/>
            <a:p>
              <a:endParaRPr lang="tr-TR"/>
            </a:p>
          </p:txBody>
        </p:sp>
        <p:sp>
          <p:nvSpPr>
            <p:cNvPr id="19475" name="Text Box 16"/>
            <p:cNvSpPr txBox="1">
              <a:spLocks noChangeArrowheads="1"/>
            </p:cNvSpPr>
            <p:nvPr/>
          </p:nvSpPr>
          <p:spPr bwMode="auto">
            <a:xfrm>
              <a:off x="3763" y="1412"/>
              <a:ext cx="1402" cy="198"/>
            </a:xfrm>
            <a:prstGeom prst="rect">
              <a:avLst/>
            </a:prstGeom>
            <a:solidFill>
              <a:schemeClr val="bg1"/>
            </a:solidFill>
            <a:ln w="9525">
              <a:noFill/>
              <a:miter lim="800000"/>
              <a:headEnd/>
              <a:tailEnd/>
            </a:ln>
          </p:spPr>
          <p:txBody>
            <a:bodyPr wrap="square">
              <a:spAutoFit/>
            </a:bodyPr>
            <a:lstStyle/>
            <a:p>
              <a:r>
                <a:rPr lang="tr-TR" sz="1600" dirty="0" smtClean="0">
                  <a:solidFill>
                    <a:schemeClr val="tx2"/>
                  </a:solidFill>
                </a:rPr>
                <a:t>Licenses, incentives</a:t>
              </a:r>
              <a:endParaRPr lang="nl-NL" sz="1600" dirty="0">
                <a:solidFill>
                  <a:schemeClr val="tx2"/>
                </a:solidFill>
              </a:endParaRPr>
            </a:p>
          </p:txBody>
        </p:sp>
        <p:sp>
          <p:nvSpPr>
            <p:cNvPr id="19476" name="Text Box 17"/>
            <p:cNvSpPr txBox="1">
              <a:spLocks noChangeArrowheads="1"/>
            </p:cNvSpPr>
            <p:nvPr/>
          </p:nvSpPr>
          <p:spPr bwMode="auto">
            <a:xfrm>
              <a:off x="3780" y="2076"/>
              <a:ext cx="1384" cy="557"/>
            </a:xfrm>
            <a:prstGeom prst="rect">
              <a:avLst/>
            </a:prstGeom>
            <a:solidFill>
              <a:schemeClr val="bg1"/>
            </a:solidFill>
            <a:ln w="9525">
              <a:noFill/>
              <a:miter lim="800000"/>
              <a:headEnd/>
              <a:tailEnd/>
            </a:ln>
          </p:spPr>
          <p:txBody>
            <a:bodyPr>
              <a:spAutoFit/>
            </a:bodyPr>
            <a:lstStyle/>
            <a:p>
              <a:r>
                <a:rPr lang="tr-TR" sz="1400" dirty="0" smtClean="0">
                  <a:solidFill>
                    <a:schemeClr val="tx2"/>
                  </a:solidFill>
                  <a:latin typeface="Verdana" pitchFamily="34" charset="0"/>
                </a:rPr>
                <a:t>Operational water management, permits, monitoring, execution, inspection</a:t>
              </a:r>
              <a:endParaRPr lang="nl-NL" sz="1400" dirty="0">
                <a:solidFill>
                  <a:schemeClr val="tx2"/>
                </a:solidFill>
                <a:latin typeface="Verdana" pitchFamily="34" charset="0"/>
              </a:endParaRPr>
            </a:p>
          </p:txBody>
        </p:sp>
        <p:sp>
          <p:nvSpPr>
            <p:cNvPr id="19477" name="Text Box 18"/>
            <p:cNvSpPr txBox="1">
              <a:spLocks noChangeArrowheads="1"/>
            </p:cNvSpPr>
            <p:nvPr/>
          </p:nvSpPr>
          <p:spPr bwMode="auto">
            <a:xfrm>
              <a:off x="3763" y="2900"/>
              <a:ext cx="1457" cy="341"/>
            </a:xfrm>
            <a:prstGeom prst="rect">
              <a:avLst/>
            </a:prstGeom>
            <a:solidFill>
              <a:schemeClr val="bg1"/>
            </a:solidFill>
            <a:ln w="9525">
              <a:noFill/>
              <a:miter lim="800000"/>
              <a:headEnd/>
              <a:tailEnd/>
            </a:ln>
          </p:spPr>
          <p:txBody>
            <a:bodyPr wrap="none">
              <a:spAutoFit/>
            </a:bodyPr>
            <a:lstStyle/>
            <a:p>
              <a:r>
                <a:rPr lang="tr-TR" sz="1600" dirty="0" smtClean="0">
                  <a:solidFill>
                    <a:schemeClr val="tx2"/>
                  </a:solidFill>
                </a:rPr>
                <a:t>Operation&amp;Maintenance,</a:t>
              </a:r>
            </a:p>
            <a:p>
              <a:r>
                <a:rPr lang="tr-TR" sz="1600" dirty="0" smtClean="0">
                  <a:solidFill>
                    <a:schemeClr val="tx2"/>
                  </a:solidFill>
                </a:rPr>
                <a:t> Construction</a:t>
              </a:r>
              <a:endParaRPr lang="nl-NL" sz="1600" dirty="0">
                <a:solidFill>
                  <a:schemeClr val="tx2"/>
                </a:solidFill>
              </a:endParaRPr>
            </a:p>
          </p:txBody>
        </p:sp>
        <p:sp>
          <p:nvSpPr>
            <p:cNvPr id="19478" name="Rectangle 19"/>
            <p:cNvSpPr>
              <a:spLocks noChangeArrowheads="1"/>
            </p:cNvSpPr>
            <p:nvPr/>
          </p:nvSpPr>
          <p:spPr bwMode="auto">
            <a:xfrm>
              <a:off x="657" y="1344"/>
              <a:ext cx="545" cy="2086"/>
            </a:xfrm>
            <a:prstGeom prst="rect">
              <a:avLst/>
            </a:prstGeom>
            <a:solidFill>
              <a:schemeClr val="folHlink"/>
            </a:solidFill>
            <a:ln w="9525">
              <a:solidFill>
                <a:schemeClr val="tx1"/>
              </a:solidFill>
              <a:miter lim="800000"/>
              <a:headEnd/>
              <a:tailEnd/>
            </a:ln>
          </p:spPr>
          <p:txBody>
            <a:bodyPr vert="wordArtVert" wrap="none" anchor="ctr"/>
            <a:lstStyle/>
            <a:p>
              <a:pPr algn="ctr"/>
              <a:endParaRPr lang="nl-NL" b="1" dirty="0">
                <a:solidFill>
                  <a:schemeClr val="tx2"/>
                </a:solidFill>
                <a:latin typeface="Verdana" pitchFamily="34" charset="0"/>
              </a:endParaRPr>
            </a:p>
            <a:p>
              <a:pPr algn="ctr"/>
              <a:r>
                <a:rPr lang="nl-NL" b="1" dirty="0" smtClean="0">
                  <a:solidFill>
                    <a:schemeClr val="bg1"/>
                  </a:solidFill>
                  <a:latin typeface="Verdana" pitchFamily="34" charset="0"/>
                </a:rPr>
                <a:t>P</a:t>
              </a:r>
              <a:r>
                <a:rPr lang="tr-TR" b="1" dirty="0" smtClean="0">
                  <a:solidFill>
                    <a:schemeClr val="bg1"/>
                  </a:solidFill>
                  <a:latin typeface="Verdana" pitchFamily="34" charset="0"/>
                </a:rPr>
                <a:t>LANNING</a:t>
              </a:r>
              <a:endParaRPr lang="nl-NL" b="1" dirty="0">
                <a:solidFill>
                  <a:schemeClr val="bg1"/>
                </a:solidFill>
                <a:latin typeface="Verdana" pitchFamily="34" charset="0"/>
              </a:endParaRPr>
            </a:p>
            <a:p>
              <a:pPr algn="ctr"/>
              <a:endParaRPr lang="nl-NL" b="1" dirty="0">
                <a:solidFill>
                  <a:schemeClr val="tx2"/>
                </a:solidFill>
                <a:latin typeface="Verdana" pitchFamily="34" charset="0"/>
              </a:endParaRPr>
            </a:p>
          </p:txBody>
        </p:sp>
        <p:sp>
          <p:nvSpPr>
            <p:cNvPr id="19479" name="Rectangle 20"/>
            <p:cNvSpPr>
              <a:spLocks noChangeArrowheads="1"/>
            </p:cNvSpPr>
            <p:nvPr/>
          </p:nvSpPr>
          <p:spPr bwMode="auto">
            <a:xfrm>
              <a:off x="5193" y="1350"/>
              <a:ext cx="567" cy="2080"/>
            </a:xfrm>
            <a:prstGeom prst="rect">
              <a:avLst/>
            </a:prstGeom>
            <a:solidFill>
              <a:schemeClr val="folHlink"/>
            </a:solidFill>
            <a:ln w="9525">
              <a:solidFill>
                <a:schemeClr val="tx1"/>
              </a:solidFill>
              <a:miter lim="800000"/>
              <a:headEnd/>
              <a:tailEnd/>
            </a:ln>
          </p:spPr>
          <p:txBody>
            <a:bodyPr vert="wordArtVert" wrap="none" anchor="ctr"/>
            <a:lstStyle/>
            <a:p>
              <a:pPr algn="ctr"/>
              <a:endParaRPr lang="nl-NL" dirty="0"/>
            </a:p>
            <a:p>
              <a:pPr algn="ctr"/>
              <a:r>
                <a:rPr lang="tr-TR" sz="1600" b="1" dirty="0" smtClean="0">
                  <a:solidFill>
                    <a:schemeClr val="bg1"/>
                  </a:solidFill>
                  <a:latin typeface="Verdana" pitchFamily="34" charset="0"/>
                </a:rPr>
                <a:t>EVALUATION</a:t>
              </a:r>
              <a:endParaRPr lang="nl-NL" sz="1600" b="1" dirty="0">
                <a:solidFill>
                  <a:schemeClr val="bg1"/>
                </a:solidFill>
                <a:latin typeface="Verdana" pitchFamily="34" charset="0"/>
              </a:endParaRPr>
            </a:p>
            <a:p>
              <a:pPr algn="ctr"/>
              <a:endParaRPr lang="nl-NL" sz="1600" b="1" dirty="0">
                <a:solidFill>
                  <a:schemeClr val="tx2"/>
                </a:solidFill>
                <a:latin typeface="Verdana" pitchFamily="34" charset="0"/>
              </a:endParaRPr>
            </a:p>
          </p:txBody>
        </p:sp>
        <p:sp>
          <p:nvSpPr>
            <p:cNvPr id="19480" name="Rectangle 21"/>
            <p:cNvSpPr>
              <a:spLocks noChangeArrowheads="1"/>
            </p:cNvSpPr>
            <p:nvPr/>
          </p:nvSpPr>
          <p:spPr bwMode="auto">
            <a:xfrm>
              <a:off x="0" y="799"/>
              <a:ext cx="5760" cy="545"/>
            </a:xfrm>
            <a:prstGeom prst="rect">
              <a:avLst/>
            </a:prstGeom>
            <a:solidFill>
              <a:srgbClr val="FF00FF">
                <a:alpha val="50195"/>
              </a:srgbClr>
            </a:solidFill>
            <a:ln w="9525">
              <a:noFill/>
              <a:miter lim="800000"/>
              <a:headEnd/>
              <a:tailEnd/>
            </a:ln>
          </p:spPr>
          <p:txBody>
            <a:bodyPr wrap="none" anchor="ctr"/>
            <a:lstStyle/>
            <a:p>
              <a:pPr algn="ctr"/>
              <a:r>
                <a:rPr lang="tr-TR" sz="2400" b="1" dirty="0" smtClean="0">
                  <a:solidFill>
                    <a:schemeClr val="tx2"/>
                  </a:solidFill>
                  <a:latin typeface="Verdana" pitchFamily="34" charset="0"/>
                </a:rPr>
                <a:t>Coordination, Policy and Legislation</a:t>
              </a:r>
              <a:endParaRPr lang="nl-NL" sz="2400" b="1" dirty="0">
                <a:solidFill>
                  <a:schemeClr val="tx2"/>
                </a:solidFill>
                <a:latin typeface="Verdana" pitchFamily="34" charset="0"/>
              </a:endParaRPr>
            </a:p>
          </p:txBody>
        </p:sp>
        <p:sp>
          <p:nvSpPr>
            <p:cNvPr id="19481" name="Rectangle 22"/>
            <p:cNvSpPr>
              <a:spLocks noChangeArrowheads="1"/>
            </p:cNvSpPr>
            <p:nvPr/>
          </p:nvSpPr>
          <p:spPr bwMode="auto">
            <a:xfrm>
              <a:off x="0" y="1344"/>
              <a:ext cx="657" cy="2676"/>
            </a:xfrm>
            <a:prstGeom prst="rect">
              <a:avLst/>
            </a:prstGeom>
            <a:solidFill>
              <a:srgbClr val="FF00FF">
                <a:alpha val="50195"/>
              </a:srgbClr>
            </a:solidFill>
            <a:ln w="9525">
              <a:noFill/>
              <a:miter lim="800000"/>
              <a:headEnd/>
              <a:tailEnd/>
            </a:ln>
          </p:spPr>
          <p:txBody>
            <a:bodyPr wrap="none" anchor="ctr"/>
            <a:lstStyle/>
            <a:p>
              <a:endParaRPr lang="tr-TR"/>
            </a:p>
          </p:txBody>
        </p:sp>
        <p:sp>
          <p:nvSpPr>
            <p:cNvPr id="19482" name="Rectangle 23"/>
            <p:cNvSpPr>
              <a:spLocks noChangeArrowheads="1"/>
            </p:cNvSpPr>
            <p:nvPr/>
          </p:nvSpPr>
          <p:spPr bwMode="auto">
            <a:xfrm>
              <a:off x="657" y="3430"/>
              <a:ext cx="5103" cy="590"/>
            </a:xfrm>
            <a:prstGeom prst="rect">
              <a:avLst/>
            </a:prstGeom>
            <a:solidFill>
              <a:srgbClr val="00FF00">
                <a:alpha val="34901"/>
              </a:srgbClr>
            </a:solidFill>
            <a:ln w="9525">
              <a:solidFill>
                <a:schemeClr val="tx1"/>
              </a:solidFill>
              <a:miter lim="800000"/>
              <a:headEnd/>
              <a:tailEnd/>
            </a:ln>
          </p:spPr>
          <p:txBody>
            <a:bodyPr wrap="none" anchor="ctr"/>
            <a:lstStyle/>
            <a:p>
              <a:pPr algn="ctr"/>
              <a:r>
                <a:rPr lang="tr-TR" sz="2400" dirty="0" smtClean="0"/>
                <a:t>Integration with other policies</a:t>
              </a:r>
              <a:endParaRPr lang="nl-NL" sz="2400" dirty="0"/>
            </a:p>
          </p:txBody>
        </p:sp>
      </p:grpSp>
      <p:sp>
        <p:nvSpPr>
          <p:cNvPr id="19460" name="Oval 21"/>
          <p:cNvSpPr>
            <a:spLocks noChangeArrowheads="1"/>
          </p:cNvSpPr>
          <p:nvPr/>
        </p:nvSpPr>
        <p:spPr bwMode="auto">
          <a:xfrm>
            <a:off x="1912938" y="3473995"/>
            <a:ext cx="4105275" cy="1008062"/>
          </a:xfrm>
          <a:prstGeom prst="ellipse">
            <a:avLst/>
          </a:prstGeom>
          <a:solidFill>
            <a:schemeClr val="accent1">
              <a:alpha val="47842"/>
            </a:schemeClr>
          </a:solidFill>
          <a:ln w="38100">
            <a:solidFill>
              <a:srgbClr val="800000"/>
            </a:solidFill>
            <a:round/>
            <a:headEnd/>
            <a:tailEnd/>
          </a:ln>
        </p:spPr>
        <p:txBody>
          <a:bodyPr wrap="none" anchor="ctr"/>
          <a:lstStyle/>
          <a:p>
            <a:pPr algn="ctr"/>
            <a:endParaRPr lang="tr-TR" sz="2400" b="1">
              <a:solidFill>
                <a:schemeClr val="tx2"/>
              </a:solidFill>
              <a:latin typeface="Verdana" pitchFamily="34" charset="0"/>
            </a:endParaRPr>
          </a:p>
        </p:txBody>
      </p:sp>
    </p:spTree>
    <p:extLst>
      <p:ext uri="{BB962C8B-B14F-4D97-AF65-F5344CB8AC3E}">
        <p14:creationId xmlns:p14="http://schemas.microsoft.com/office/powerpoint/2010/main" val="540194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ersonal Development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14167"/>
            <a:ext cx="4427985" cy="30689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rsonal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3" y="984250"/>
            <a:ext cx="4644008" cy="280479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89754" y="1724925"/>
            <a:ext cx="4248471" cy="1323439"/>
          </a:xfrm>
          <a:prstGeom prst="rect">
            <a:avLst/>
          </a:prstGeom>
          <a:noFill/>
        </p:spPr>
        <p:txBody>
          <a:bodyPr wrap="square" rtlCol="0">
            <a:spAutoFit/>
          </a:bodyPr>
          <a:lstStyle/>
          <a:p>
            <a:pPr algn="just"/>
            <a:r>
              <a:rPr lang="tr-TR" sz="2000" dirty="0" err="1" smtClean="0">
                <a:solidFill>
                  <a:srgbClr val="051BEB"/>
                </a:solidFill>
              </a:rPr>
              <a:t>The</a:t>
            </a:r>
            <a:r>
              <a:rPr lang="tr-TR" sz="2000" dirty="0" smtClean="0">
                <a:solidFill>
                  <a:srgbClr val="051BEB"/>
                </a:solidFill>
              </a:rPr>
              <a:t> </a:t>
            </a:r>
            <a:r>
              <a:rPr lang="tr-TR" sz="2000" dirty="0" err="1" smtClean="0">
                <a:solidFill>
                  <a:srgbClr val="051BEB"/>
                </a:solidFill>
              </a:rPr>
              <a:t>objective</a:t>
            </a:r>
            <a:r>
              <a:rPr lang="tr-TR" sz="2000" dirty="0" smtClean="0">
                <a:solidFill>
                  <a:srgbClr val="051BEB"/>
                </a:solidFill>
              </a:rPr>
              <a:t> of </a:t>
            </a:r>
            <a:r>
              <a:rPr lang="tr-TR" sz="2000" dirty="0" err="1" smtClean="0">
                <a:solidFill>
                  <a:srgbClr val="051BEB"/>
                </a:solidFill>
              </a:rPr>
              <a:t>the</a:t>
            </a:r>
            <a:r>
              <a:rPr lang="tr-TR" sz="2000" dirty="0" smtClean="0">
                <a:solidFill>
                  <a:srgbClr val="051BEB"/>
                </a:solidFill>
              </a:rPr>
              <a:t> FYDP is </a:t>
            </a:r>
            <a:r>
              <a:rPr lang="tr-TR" sz="2000" dirty="0" err="1" smtClean="0">
                <a:solidFill>
                  <a:srgbClr val="051BEB"/>
                </a:solidFill>
              </a:rPr>
              <a:t>to</a:t>
            </a:r>
            <a:r>
              <a:rPr lang="tr-TR" sz="2000" dirty="0" smtClean="0">
                <a:solidFill>
                  <a:srgbClr val="051BEB"/>
                </a:solidFill>
              </a:rPr>
              <a:t> </a:t>
            </a:r>
            <a:r>
              <a:rPr lang="tr-TR" sz="2000" dirty="0" err="1" smtClean="0">
                <a:solidFill>
                  <a:srgbClr val="051BEB"/>
                </a:solidFill>
              </a:rPr>
              <a:t>ensure</a:t>
            </a:r>
            <a:r>
              <a:rPr lang="tr-TR" sz="2000" dirty="0" smtClean="0">
                <a:solidFill>
                  <a:srgbClr val="051BEB"/>
                </a:solidFill>
              </a:rPr>
              <a:t> </a:t>
            </a:r>
            <a:r>
              <a:rPr lang="tr-TR" sz="2000" dirty="0" err="1" smtClean="0">
                <a:solidFill>
                  <a:srgbClr val="051BEB"/>
                </a:solidFill>
              </a:rPr>
              <a:t>the</a:t>
            </a:r>
            <a:r>
              <a:rPr lang="tr-TR" sz="2000" dirty="0" smtClean="0">
                <a:solidFill>
                  <a:srgbClr val="051BEB"/>
                </a:solidFill>
              </a:rPr>
              <a:t> optimum </a:t>
            </a:r>
            <a:r>
              <a:rPr lang="tr-TR" sz="2000" dirty="0" err="1" smtClean="0">
                <a:solidFill>
                  <a:srgbClr val="051BEB"/>
                </a:solidFill>
              </a:rPr>
              <a:t>distribution</a:t>
            </a:r>
            <a:r>
              <a:rPr lang="tr-TR" sz="2000" dirty="0" smtClean="0">
                <a:solidFill>
                  <a:srgbClr val="051BEB"/>
                </a:solidFill>
              </a:rPr>
              <a:t> of </a:t>
            </a:r>
            <a:r>
              <a:rPr lang="tr-TR" sz="2000" dirty="0" err="1" smtClean="0">
                <a:solidFill>
                  <a:srgbClr val="051BEB"/>
                </a:solidFill>
              </a:rPr>
              <a:t>all</a:t>
            </a:r>
            <a:r>
              <a:rPr lang="tr-TR" sz="2000" dirty="0" smtClean="0">
                <a:solidFill>
                  <a:srgbClr val="051BEB"/>
                </a:solidFill>
              </a:rPr>
              <a:t> </a:t>
            </a:r>
            <a:r>
              <a:rPr lang="tr-TR" sz="2000" dirty="0" err="1" smtClean="0">
                <a:solidFill>
                  <a:srgbClr val="051BEB"/>
                </a:solidFill>
              </a:rPr>
              <a:t>kinds</a:t>
            </a:r>
            <a:r>
              <a:rPr lang="tr-TR" sz="2000" dirty="0" smtClean="0">
                <a:solidFill>
                  <a:srgbClr val="051BEB"/>
                </a:solidFill>
              </a:rPr>
              <a:t> of </a:t>
            </a:r>
            <a:r>
              <a:rPr lang="tr-TR" sz="2000" dirty="0" err="1" smtClean="0">
                <a:solidFill>
                  <a:srgbClr val="051BEB"/>
                </a:solidFill>
              </a:rPr>
              <a:t>resources</a:t>
            </a:r>
            <a:r>
              <a:rPr lang="tr-TR" sz="2000" dirty="0" smtClean="0">
                <a:solidFill>
                  <a:srgbClr val="051BEB"/>
                </a:solidFill>
              </a:rPr>
              <a:t> </a:t>
            </a:r>
            <a:r>
              <a:rPr lang="tr-TR" sz="2000" dirty="0" err="1" smtClean="0">
                <a:solidFill>
                  <a:srgbClr val="051BEB"/>
                </a:solidFill>
              </a:rPr>
              <a:t>amoung</a:t>
            </a:r>
            <a:r>
              <a:rPr lang="tr-TR" sz="2000" dirty="0" smtClean="0">
                <a:solidFill>
                  <a:srgbClr val="051BEB"/>
                </a:solidFill>
              </a:rPr>
              <a:t> </a:t>
            </a:r>
            <a:r>
              <a:rPr lang="tr-TR" sz="2000" dirty="0" err="1" smtClean="0">
                <a:solidFill>
                  <a:srgbClr val="051BEB"/>
                </a:solidFill>
              </a:rPr>
              <a:t>various</a:t>
            </a:r>
            <a:r>
              <a:rPr lang="tr-TR" sz="2000" dirty="0" smtClean="0">
                <a:solidFill>
                  <a:srgbClr val="051BEB"/>
                </a:solidFill>
              </a:rPr>
              <a:t> </a:t>
            </a:r>
            <a:r>
              <a:rPr lang="tr-TR" sz="2000" dirty="0" err="1" smtClean="0">
                <a:solidFill>
                  <a:srgbClr val="051BEB"/>
                </a:solidFill>
              </a:rPr>
              <a:t>sectors</a:t>
            </a:r>
            <a:r>
              <a:rPr lang="tr-TR" sz="2000" dirty="0" smtClean="0">
                <a:solidFill>
                  <a:srgbClr val="051BEB"/>
                </a:solidFill>
              </a:rPr>
              <a:t> of </a:t>
            </a:r>
            <a:r>
              <a:rPr lang="tr-TR" sz="2000" dirty="0" err="1" smtClean="0">
                <a:solidFill>
                  <a:srgbClr val="051BEB"/>
                </a:solidFill>
              </a:rPr>
              <a:t>the</a:t>
            </a:r>
            <a:r>
              <a:rPr lang="tr-TR" sz="2000" dirty="0" smtClean="0">
                <a:solidFill>
                  <a:srgbClr val="051BEB"/>
                </a:solidFill>
              </a:rPr>
              <a:t> </a:t>
            </a:r>
            <a:r>
              <a:rPr lang="tr-TR" sz="2000" dirty="0" err="1" smtClean="0">
                <a:solidFill>
                  <a:srgbClr val="051BEB"/>
                </a:solidFill>
              </a:rPr>
              <a:t>economy</a:t>
            </a:r>
            <a:r>
              <a:rPr lang="tr-TR" sz="2000" dirty="0" smtClean="0">
                <a:solidFill>
                  <a:srgbClr val="051BEB"/>
                </a:solidFill>
              </a:rPr>
              <a:t>.</a:t>
            </a:r>
            <a:r>
              <a:rPr lang="tr-TR" sz="2000" dirty="0" smtClean="0">
                <a:solidFill>
                  <a:srgbClr val="00B050"/>
                </a:solidFill>
              </a:rPr>
              <a:t>  </a:t>
            </a:r>
            <a:endParaRPr lang="tr-TR" sz="2000" dirty="0">
              <a:solidFill>
                <a:srgbClr val="00B050"/>
              </a:solidFill>
            </a:endParaRPr>
          </a:p>
        </p:txBody>
      </p:sp>
      <p:sp>
        <p:nvSpPr>
          <p:cNvPr id="4" name="Metin kutusu 3"/>
          <p:cNvSpPr txBox="1"/>
          <p:nvPr/>
        </p:nvSpPr>
        <p:spPr>
          <a:xfrm>
            <a:off x="4644008" y="4886982"/>
            <a:ext cx="4248472" cy="923330"/>
          </a:xfrm>
          <a:prstGeom prst="rect">
            <a:avLst/>
          </a:prstGeom>
          <a:noFill/>
        </p:spPr>
        <p:txBody>
          <a:bodyPr wrap="square" rtlCol="0">
            <a:spAutoFit/>
          </a:bodyPr>
          <a:lstStyle/>
          <a:p>
            <a:pPr algn="just"/>
            <a:r>
              <a:rPr lang="tr-TR" dirty="0" err="1">
                <a:solidFill>
                  <a:srgbClr val="00B050"/>
                </a:solidFill>
              </a:rPr>
              <a:t>Major</a:t>
            </a:r>
            <a:r>
              <a:rPr lang="tr-TR" dirty="0">
                <a:solidFill>
                  <a:srgbClr val="00B050"/>
                </a:solidFill>
              </a:rPr>
              <a:t> </a:t>
            </a:r>
            <a:r>
              <a:rPr lang="tr-TR" dirty="0" err="1">
                <a:solidFill>
                  <a:srgbClr val="00B050"/>
                </a:solidFill>
              </a:rPr>
              <a:t>goal</a:t>
            </a:r>
            <a:r>
              <a:rPr lang="tr-TR" dirty="0">
                <a:solidFill>
                  <a:srgbClr val="00B050"/>
                </a:solidFill>
              </a:rPr>
              <a:t> of </a:t>
            </a:r>
            <a:r>
              <a:rPr lang="tr-TR" dirty="0" err="1">
                <a:solidFill>
                  <a:srgbClr val="00B050"/>
                </a:solidFill>
              </a:rPr>
              <a:t>the</a:t>
            </a:r>
            <a:r>
              <a:rPr lang="tr-TR" dirty="0">
                <a:solidFill>
                  <a:srgbClr val="00B050"/>
                </a:solidFill>
              </a:rPr>
              <a:t> 9th FYDP (2007-2013) is </a:t>
            </a:r>
            <a:r>
              <a:rPr lang="tr-TR" dirty="0" err="1">
                <a:solidFill>
                  <a:srgbClr val="00B050"/>
                </a:solidFill>
              </a:rPr>
              <a:t>the</a:t>
            </a:r>
            <a:r>
              <a:rPr lang="tr-TR" dirty="0">
                <a:solidFill>
                  <a:srgbClr val="00B050"/>
                </a:solidFill>
              </a:rPr>
              <a:t> </a:t>
            </a:r>
            <a:r>
              <a:rPr lang="tr-TR" dirty="0" err="1">
                <a:solidFill>
                  <a:srgbClr val="00B050"/>
                </a:solidFill>
              </a:rPr>
              <a:t>environmental</a:t>
            </a:r>
            <a:r>
              <a:rPr lang="tr-TR" dirty="0">
                <a:solidFill>
                  <a:srgbClr val="00B050"/>
                </a:solidFill>
              </a:rPr>
              <a:t> </a:t>
            </a:r>
            <a:r>
              <a:rPr lang="tr-TR" dirty="0" err="1">
                <a:solidFill>
                  <a:srgbClr val="00B050"/>
                </a:solidFill>
              </a:rPr>
              <a:t>protecion</a:t>
            </a:r>
            <a:r>
              <a:rPr lang="tr-TR" dirty="0">
                <a:solidFill>
                  <a:srgbClr val="00B050"/>
                </a:solidFill>
              </a:rPr>
              <a:t> </a:t>
            </a:r>
            <a:r>
              <a:rPr lang="tr-TR" dirty="0" err="1">
                <a:solidFill>
                  <a:srgbClr val="00B050"/>
                </a:solidFill>
              </a:rPr>
              <a:t>and</a:t>
            </a:r>
            <a:r>
              <a:rPr lang="tr-TR" dirty="0">
                <a:solidFill>
                  <a:srgbClr val="00B050"/>
                </a:solidFill>
              </a:rPr>
              <a:t> </a:t>
            </a:r>
            <a:r>
              <a:rPr lang="tr-TR" dirty="0" err="1">
                <a:solidFill>
                  <a:srgbClr val="00B050"/>
                </a:solidFill>
              </a:rPr>
              <a:t>public</a:t>
            </a:r>
            <a:r>
              <a:rPr lang="tr-TR" dirty="0">
                <a:solidFill>
                  <a:srgbClr val="00B050"/>
                </a:solidFill>
              </a:rPr>
              <a:t> </a:t>
            </a:r>
            <a:r>
              <a:rPr lang="tr-TR" dirty="0" err="1">
                <a:solidFill>
                  <a:srgbClr val="00B050"/>
                </a:solidFill>
              </a:rPr>
              <a:t>infrastructure</a:t>
            </a:r>
            <a:r>
              <a:rPr lang="tr-TR" dirty="0">
                <a:solidFill>
                  <a:srgbClr val="00B050"/>
                </a:solidFill>
              </a:rPr>
              <a:t> </a:t>
            </a:r>
            <a:r>
              <a:rPr lang="tr-TR" dirty="0" err="1">
                <a:solidFill>
                  <a:srgbClr val="00B050"/>
                </a:solidFill>
              </a:rPr>
              <a:t>development</a:t>
            </a:r>
            <a:r>
              <a:rPr lang="tr-TR" dirty="0">
                <a:solidFill>
                  <a:srgbClr val="00B050"/>
                </a:solidFill>
              </a:rPr>
              <a:t>.</a:t>
            </a:r>
            <a:endParaRPr lang="tr-TR" dirty="0"/>
          </a:p>
        </p:txBody>
      </p:sp>
      <p:sp>
        <p:nvSpPr>
          <p:cNvPr id="9" name="Rectangle 2"/>
          <p:cNvSpPr>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p>
            <a:pPr algn="ctr" fontAlgn="base">
              <a:spcBef>
                <a:spcPct val="0"/>
              </a:spcBef>
              <a:spcAft>
                <a:spcPct val="0"/>
              </a:spcAft>
            </a:pPr>
            <a:r>
              <a:rPr lang="tr-TR" sz="2800" b="1" dirty="0" err="1" smtClean="0">
                <a:solidFill>
                  <a:srgbClr val="FF0000"/>
                </a:solidFill>
                <a:latin typeface="Verdana" pitchFamily="34" charset="0"/>
                <a:ea typeface="Verdana" pitchFamily="34" charset="0"/>
                <a:cs typeface="Verdana" pitchFamily="34" charset="0"/>
              </a:rPr>
              <a:t>Turkey’s</a:t>
            </a:r>
            <a:r>
              <a:rPr lang="tr-TR" sz="2800" b="1" dirty="0" smtClean="0">
                <a:solidFill>
                  <a:srgbClr val="FF0000"/>
                </a:solidFill>
                <a:latin typeface="Verdana" pitchFamily="34" charset="0"/>
                <a:ea typeface="Verdana" pitchFamily="34" charset="0"/>
                <a:cs typeface="Verdana" pitchFamily="34" charset="0"/>
              </a:rPr>
              <a:t> </a:t>
            </a:r>
            <a:r>
              <a:rPr lang="tr-TR" sz="2800" b="1" dirty="0" err="1" smtClean="0">
                <a:solidFill>
                  <a:srgbClr val="FF0000"/>
                </a:solidFill>
                <a:latin typeface="Verdana" pitchFamily="34" charset="0"/>
                <a:ea typeface="Verdana" pitchFamily="34" charset="0"/>
                <a:cs typeface="Verdana" pitchFamily="34" charset="0"/>
              </a:rPr>
              <a:t>National</a:t>
            </a:r>
            <a:r>
              <a:rPr lang="tr-TR" sz="2800" b="1" dirty="0" smtClean="0">
                <a:solidFill>
                  <a:srgbClr val="FF0000"/>
                </a:solidFill>
                <a:latin typeface="Verdana" pitchFamily="34" charset="0"/>
                <a:ea typeface="Verdana" pitchFamily="34" charset="0"/>
                <a:cs typeface="Verdana" pitchFamily="34" charset="0"/>
              </a:rPr>
              <a:t> </a:t>
            </a:r>
            <a:r>
              <a:rPr lang="tr-TR" sz="2800" b="1" dirty="0" err="1" smtClean="0">
                <a:solidFill>
                  <a:srgbClr val="FF0000"/>
                </a:solidFill>
                <a:latin typeface="Verdana" pitchFamily="34" charset="0"/>
                <a:ea typeface="Verdana" pitchFamily="34" charset="0"/>
                <a:cs typeface="Verdana" pitchFamily="34" charset="0"/>
              </a:rPr>
              <a:t>Water</a:t>
            </a:r>
            <a:r>
              <a:rPr lang="tr-TR" sz="2800" b="1" dirty="0" smtClean="0">
                <a:solidFill>
                  <a:srgbClr val="FF0000"/>
                </a:solidFill>
                <a:latin typeface="Verdana" pitchFamily="34" charset="0"/>
                <a:ea typeface="Verdana" pitchFamily="34" charset="0"/>
                <a:cs typeface="Verdana" pitchFamily="34" charset="0"/>
              </a:rPr>
              <a:t> </a:t>
            </a:r>
          </a:p>
          <a:p>
            <a:pPr algn="ctr" fontAlgn="base">
              <a:spcBef>
                <a:spcPct val="0"/>
              </a:spcBef>
              <a:spcAft>
                <a:spcPct val="0"/>
              </a:spcAft>
            </a:pPr>
            <a:r>
              <a:rPr lang="tr-TR" sz="2800" b="1" dirty="0" smtClean="0">
                <a:solidFill>
                  <a:srgbClr val="FF0000"/>
                </a:solidFill>
                <a:latin typeface="Verdana" pitchFamily="34" charset="0"/>
                <a:ea typeface="Verdana" pitchFamily="34" charset="0"/>
                <a:cs typeface="Verdana" pitchFamily="34" charset="0"/>
              </a:rPr>
              <a:t>Management </a:t>
            </a:r>
            <a:r>
              <a:rPr lang="tr-TR" sz="2800" b="1" dirty="0" err="1" smtClean="0">
                <a:solidFill>
                  <a:srgbClr val="FF0000"/>
                </a:solidFill>
                <a:latin typeface="Verdana" pitchFamily="34" charset="0"/>
                <a:ea typeface="Verdana" pitchFamily="34" charset="0"/>
                <a:cs typeface="Verdana" pitchFamily="34" charset="0"/>
              </a:rPr>
              <a:t>Plans</a:t>
            </a:r>
            <a:endParaRPr lang="nl-NL" sz="2800" b="1"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9104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us.123rf.com/400wm/400/400/rbhavana/rbhavana1012/rbhavana101200410/8368223-global-industrialization-concep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9"/>
            <a:ext cx="4427983" cy="25853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dreamstime.com/urbanization-thumb964343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795" y="3566053"/>
            <a:ext cx="4752205" cy="3291947"/>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4572000" y="980729"/>
            <a:ext cx="4392488" cy="2585323"/>
          </a:xfrm>
          <a:prstGeom prst="rect">
            <a:avLst/>
          </a:prstGeom>
          <a:noFill/>
        </p:spPr>
        <p:txBody>
          <a:bodyPr wrap="square" rtlCol="0">
            <a:spAutoFit/>
          </a:bodyPr>
          <a:lstStyle/>
          <a:p>
            <a:pPr algn="just"/>
            <a:r>
              <a:rPr lang="tr-TR" dirty="0" smtClean="0">
                <a:solidFill>
                  <a:srgbClr val="00B050"/>
                </a:solidFill>
              </a:rPr>
              <a:t>9thFYDP </a:t>
            </a:r>
            <a:r>
              <a:rPr lang="en-US" dirty="0" smtClean="0">
                <a:solidFill>
                  <a:srgbClr val="00B050"/>
                </a:solidFill>
              </a:rPr>
              <a:t>underlines </a:t>
            </a:r>
            <a:r>
              <a:rPr lang="en-US" dirty="0">
                <a:solidFill>
                  <a:srgbClr val="00B050"/>
                </a:solidFill>
              </a:rPr>
              <a:t>the fact that rapid urbanization and industrialization process is a pressure on the sustainable use of water resources; that although progress has been made, uncertainty with regard to institutional plurality and fragmentation across sectors remains. This issue is a big challenge on the way to substantial reforms with regard to water resources management.</a:t>
            </a:r>
            <a:endParaRPr lang="tr-TR" dirty="0">
              <a:solidFill>
                <a:srgbClr val="00B050"/>
              </a:solidFill>
            </a:endParaRPr>
          </a:p>
        </p:txBody>
      </p:sp>
      <p:sp>
        <p:nvSpPr>
          <p:cNvPr id="4" name="Metin kutusu 3"/>
          <p:cNvSpPr txBox="1"/>
          <p:nvPr/>
        </p:nvSpPr>
        <p:spPr>
          <a:xfrm>
            <a:off x="152872" y="3989339"/>
            <a:ext cx="3960440" cy="2308324"/>
          </a:xfrm>
          <a:prstGeom prst="rect">
            <a:avLst/>
          </a:prstGeom>
          <a:noFill/>
        </p:spPr>
        <p:txBody>
          <a:bodyPr wrap="square" rtlCol="0">
            <a:spAutoFit/>
          </a:bodyPr>
          <a:lstStyle/>
          <a:p>
            <a:pPr algn="just"/>
            <a:r>
              <a:rPr lang="en-US" dirty="0">
                <a:solidFill>
                  <a:srgbClr val="051BEB"/>
                </a:solidFill>
              </a:rPr>
              <a:t>Therefore better cooperation and coordination is needed between institutions. Water management is gradually improving towards a sustainable development policy by internalizing the concepts of water demand management in the municipal, industrial and agricultural </a:t>
            </a:r>
            <a:r>
              <a:rPr lang="en-US" dirty="0" smtClean="0">
                <a:solidFill>
                  <a:srgbClr val="051BEB"/>
                </a:solidFill>
              </a:rPr>
              <a:t>sectors.</a:t>
            </a:r>
            <a:endParaRPr lang="tr-TR" dirty="0">
              <a:solidFill>
                <a:srgbClr val="051BEB"/>
              </a:solidFill>
            </a:endParaRPr>
          </a:p>
        </p:txBody>
      </p:sp>
      <p:sp>
        <p:nvSpPr>
          <p:cNvPr id="6" name="Rectangle 2"/>
          <p:cNvSpPr>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p>
            <a:pPr algn="ctr" fontAlgn="base">
              <a:spcBef>
                <a:spcPct val="0"/>
              </a:spcBef>
              <a:spcAft>
                <a:spcPct val="0"/>
              </a:spcAft>
            </a:pPr>
            <a:r>
              <a:rPr lang="tr-TR" sz="2800" b="1" dirty="0" err="1" smtClean="0">
                <a:solidFill>
                  <a:srgbClr val="FF0000"/>
                </a:solidFill>
                <a:latin typeface="Verdana" pitchFamily="34" charset="0"/>
                <a:ea typeface="Verdana" pitchFamily="34" charset="0"/>
                <a:cs typeface="Verdana" pitchFamily="34" charset="0"/>
              </a:rPr>
              <a:t>Turkey’s</a:t>
            </a:r>
            <a:r>
              <a:rPr lang="tr-TR" sz="2800" b="1" dirty="0" smtClean="0">
                <a:solidFill>
                  <a:srgbClr val="FF0000"/>
                </a:solidFill>
                <a:latin typeface="Verdana" pitchFamily="34" charset="0"/>
                <a:ea typeface="Verdana" pitchFamily="34" charset="0"/>
                <a:cs typeface="Verdana" pitchFamily="34" charset="0"/>
              </a:rPr>
              <a:t> </a:t>
            </a:r>
            <a:r>
              <a:rPr lang="tr-TR" sz="2800" b="1" dirty="0" err="1" smtClean="0">
                <a:solidFill>
                  <a:srgbClr val="FF0000"/>
                </a:solidFill>
                <a:latin typeface="Verdana" pitchFamily="34" charset="0"/>
                <a:ea typeface="Verdana" pitchFamily="34" charset="0"/>
                <a:cs typeface="Verdana" pitchFamily="34" charset="0"/>
              </a:rPr>
              <a:t>National</a:t>
            </a:r>
            <a:r>
              <a:rPr lang="tr-TR" sz="2800" b="1" dirty="0" smtClean="0">
                <a:solidFill>
                  <a:srgbClr val="FF0000"/>
                </a:solidFill>
                <a:latin typeface="Verdana" pitchFamily="34" charset="0"/>
                <a:ea typeface="Verdana" pitchFamily="34" charset="0"/>
                <a:cs typeface="Verdana" pitchFamily="34" charset="0"/>
              </a:rPr>
              <a:t> </a:t>
            </a:r>
            <a:r>
              <a:rPr lang="tr-TR" sz="2800" b="1" dirty="0" err="1" smtClean="0">
                <a:solidFill>
                  <a:srgbClr val="FF0000"/>
                </a:solidFill>
                <a:latin typeface="Verdana" pitchFamily="34" charset="0"/>
                <a:ea typeface="Verdana" pitchFamily="34" charset="0"/>
                <a:cs typeface="Verdana" pitchFamily="34" charset="0"/>
              </a:rPr>
              <a:t>Water</a:t>
            </a:r>
            <a:r>
              <a:rPr lang="tr-TR" sz="2800" b="1" dirty="0" smtClean="0">
                <a:solidFill>
                  <a:srgbClr val="FF0000"/>
                </a:solidFill>
                <a:latin typeface="Verdana" pitchFamily="34" charset="0"/>
                <a:ea typeface="Verdana" pitchFamily="34" charset="0"/>
                <a:cs typeface="Verdana" pitchFamily="34" charset="0"/>
              </a:rPr>
              <a:t> </a:t>
            </a:r>
          </a:p>
          <a:p>
            <a:pPr algn="ctr" fontAlgn="base">
              <a:spcBef>
                <a:spcPct val="0"/>
              </a:spcBef>
              <a:spcAft>
                <a:spcPct val="0"/>
              </a:spcAft>
            </a:pPr>
            <a:r>
              <a:rPr lang="tr-TR" sz="2800" b="1" dirty="0" smtClean="0">
                <a:solidFill>
                  <a:srgbClr val="FF0000"/>
                </a:solidFill>
                <a:latin typeface="Verdana" pitchFamily="34" charset="0"/>
                <a:ea typeface="Verdana" pitchFamily="34" charset="0"/>
                <a:cs typeface="Verdana" pitchFamily="34" charset="0"/>
              </a:rPr>
              <a:t>Management </a:t>
            </a:r>
            <a:r>
              <a:rPr lang="tr-TR" sz="2800" b="1" dirty="0" err="1" smtClean="0">
                <a:solidFill>
                  <a:srgbClr val="FF0000"/>
                </a:solidFill>
                <a:latin typeface="Verdana" pitchFamily="34" charset="0"/>
                <a:ea typeface="Verdana" pitchFamily="34" charset="0"/>
                <a:cs typeface="Verdana" pitchFamily="34" charset="0"/>
              </a:rPr>
              <a:t>Plans</a:t>
            </a:r>
            <a:endParaRPr lang="nl-NL" sz="2800" b="1"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2626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53518DCE-1FFF-48C1-AF34-F3762EB6773C}" type="slidenum">
              <a:rPr lang="tr-TR"/>
              <a:pPr>
                <a:defRPr/>
              </a:pPr>
              <a:t>8</a:t>
            </a:fld>
            <a:endParaRPr lang="tr-TR"/>
          </a:p>
        </p:txBody>
      </p:sp>
      <p:sp>
        <p:nvSpPr>
          <p:cNvPr id="51202" name="Rectangle 3"/>
          <p:cNvSpPr txBox="1">
            <a:spLocks noChangeArrowheads="1"/>
          </p:cNvSpPr>
          <p:nvPr/>
        </p:nvSpPr>
        <p:spPr bwMode="auto">
          <a:xfrm>
            <a:off x="0" y="19050"/>
            <a:ext cx="9144000" cy="889670"/>
          </a:xfrm>
          <a:prstGeom prst="rect">
            <a:avLst/>
          </a:prstGeom>
          <a:noFill/>
          <a:ln w="9525">
            <a:noFill/>
            <a:miter lim="800000"/>
            <a:headEnd/>
            <a:tailEnd/>
          </a:ln>
        </p:spPr>
        <p:txBody>
          <a:bodyPr/>
          <a:lstStyle/>
          <a:p>
            <a:pPr algn="ctr" fontAlgn="base">
              <a:spcBef>
                <a:spcPct val="0"/>
              </a:spcBef>
              <a:spcAft>
                <a:spcPct val="0"/>
              </a:spcAft>
              <a:buFont typeface="Wingdings" pitchFamily="2" charset="2"/>
              <a:buNone/>
            </a:pPr>
            <a:r>
              <a:rPr lang="tr-TR" sz="2400" b="1" dirty="0" err="1" smtClean="0">
                <a:solidFill>
                  <a:srgbClr val="FF0000"/>
                </a:solidFill>
                <a:latin typeface="Verdana" pitchFamily="34" charset="0"/>
                <a:ea typeface="Verdana" pitchFamily="34" charset="0"/>
                <a:cs typeface="Verdana" pitchFamily="34" charset="0"/>
              </a:rPr>
              <a:t>Negotiation</a:t>
            </a:r>
            <a:r>
              <a:rPr lang="tr-TR" sz="2400" b="1" dirty="0" smtClean="0">
                <a:solidFill>
                  <a:srgbClr val="FF0000"/>
                </a:solidFill>
                <a:latin typeface="Verdana" pitchFamily="34" charset="0"/>
                <a:ea typeface="Verdana" pitchFamily="34" charset="0"/>
                <a:cs typeface="Verdana" pitchFamily="34" charset="0"/>
              </a:rPr>
              <a:t> </a:t>
            </a:r>
            <a:r>
              <a:rPr lang="tr-TR" sz="2400" b="1" dirty="0" err="1" smtClean="0">
                <a:solidFill>
                  <a:srgbClr val="FF0000"/>
                </a:solidFill>
                <a:latin typeface="Verdana" pitchFamily="34" charset="0"/>
                <a:ea typeface="Verdana" pitchFamily="34" charset="0"/>
                <a:cs typeface="Verdana" pitchFamily="34" charset="0"/>
              </a:rPr>
              <a:t>Process</a:t>
            </a:r>
            <a:r>
              <a:rPr lang="tr-TR" sz="2400" b="1" dirty="0" smtClean="0">
                <a:solidFill>
                  <a:srgbClr val="FF0000"/>
                </a:solidFill>
                <a:latin typeface="Verdana" pitchFamily="34" charset="0"/>
                <a:ea typeface="Verdana" pitchFamily="34" charset="0"/>
                <a:cs typeface="Verdana" pitchFamily="34" charset="0"/>
              </a:rPr>
              <a:t> </a:t>
            </a:r>
            <a:r>
              <a:rPr lang="tr-TR" sz="2400" b="1" dirty="0" err="1" smtClean="0">
                <a:solidFill>
                  <a:srgbClr val="FF0000"/>
                </a:solidFill>
                <a:latin typeface="Verdana" pitchFamily="34" charset="0"/>
                <a:ea typeface="Verdana" pitchFamily="34" charset="0"/>
                <a:cs typeface="Verdana" pitchFamily="34" charset="0"/>
              </a:rPr>
              <a:t>For</a:t>
            </a:r>
            <a:r>
              <a:rPr lang="tr-TR" sz="2400" b="1" dirty="0" smtClean="0">
                <a:solidFill>
                  <a:srgbClr val="FF0000"/>
                </a:solidFill>
                <a:latin typeface="Verdana" pitchFamily="34" charset="0"/>
                <a:ea typeface="Verdana" pitchFamily="34" charset="0"/>
                <a:cs typeface="Verdana" pitchFamily="34" charset="0"/>
              </a:rPr>
              <a:t> </a:t>
            </a:r>
            <a:r>
              <a:rPr lang="tr-TR" sz="2400" b="1" dirty="0" err="1" smtClean="0">
                <a:solidFill>
                  <a:srgbClr val="FF0000"/>
                </a:solidFill>
                <a:latin typeface="Verdana" pitchFamily="34" charset="0"/>
                <a:ea typeface="Verdana" pitchFamily="34" charset="0"/>
                <a:cs typeface="Verdana" pitchFamily="34" charset="0"/>
              </a:rPr>
              <a:t>The</a:t>
            </a:r>
            <a:r>
              <a:rPr lang="tr-TR" sz="2400" b="1" dirty="0" smtClean="0">
                <a:solidFill>
                  <a:srgbClr val="FF0000"/>
                </a:solidFill>
                <a:latin typeface="Verdana" pitchFamily="34" charset="0"/>
                <a:ea typeface="Verdana" pitchFamily="34" charset="0"/>
                <a:cs typeface="Verdana" pitchFamily="34" charset="0"/>
              </a:rPr>
              <a:t> </a:t>
            </a:r>
          </a:p>
          <a:p>
            <a:pPr algn="ctr" fontAlgn="base">
              <a:spcBef>
                <a:spcPct val="0"/>
              </a:spcBef>
              <a:spcAft>
                <a:spcPct val="0"/>
              </a:spcAft>
              <a:buFont typeface="Wingdings" pitchFamily="2" charset="2"/>
              <a:buNone/>
            </a:pPr>
            <a:r>
              <a:rPr lang="tr-TR" sz="2400" b="1" dirty="0" err="1" smtClean="0">
                <a:solidFill>
                  <a:srgbClr val="FF0000"/>
                </a:solidFill>
                <a:latin typeface="Verdana" pitchFamily="34" charset="0"/>
                <a:ea typeface="Verdana" pitchFamily="34" charset="0"/>
                <a:cs typeface="Verdana" pitchFamily="34" charset="0"/>
              </a:rPr>
              <a:t>Chapter</a:t>
            </a:r>
            <a:r>
              <a:rPr lang="tr-TR" sz="2400" b="1" dirty="0" smtClean="0">
                <a:solidFill>
                  <a:srgbClr val="FF0000"/>
                </a:solidFill>
                <a:latin typeface="Verdana" pitchFamily="34" charset="0"/>
                <a:ea typeface="Verdana" pitchFamily="34" charset="0"/>
                <a:cs typeface="Verdana" pitchFamily="34" charset="0"/>
              </a:rPr>
              <a:t> On Environment                     </a:t>
            </a:r>
            <a:endParaRPr lang="tr-TR" sz="2400" b="1" dirty="0">
              <a:solidFill>
                <a:srgbClr val="FF0000"/>
              </a:solidFill>
              <a:latin typeface="Verdana" pitchFamily="34" charset="0"/>
              <a:ea typeface="Verdana" pitchFamily="34" charset="0"/>
              <a:cs typeface="Verdana" pitchFamily="34" charset="0"/>
            </a:endParaRPr>
          </a:p>
          <a:p>
            <a:pPr>
              <a:spcBef>
                <a:spcPct val="20000"/>
              </a:spcBef>
              <a:buFont typeface="Wingdings" pitchFamily="2" charset="2"/>
              <a:buNone/>
            </a:pPr>
            <a:endParaRPr lang="tr-TR" sz="3600" b="1" dirty="0">
              <a:solidFill>
                <a:srgbClr val="000099"/>
              </a:solidFill>
              <a:cs typeface="Arial" charset="0"/>
            </a:endParaRPr>
          </a:p>
          <a:p>
            <a:pPr>
              <a:spcBef>
                <a:spcPct val="20000"/>
              </a:spcBef>
              <a:buFont typeface="Wingdings" pitchFamily="2" charset="2"/>
              <a:buNone/>
            </a:pPr>
            <a:endParaRPr lang="tr-TR" sz="3600" b="1" dirty="0">
              <a:cs typeface="Arial" charset="0"/>
            </a:endParaRPr>
          </a:p>
        </p:txBody>
      </p:sp>
      <p:pic>
        <p:nvPicPr>
          <p:cNvPr id="112642" name="Picture 2" descr="http://www.cevreorman.gov.tr/COB/Libraries/Haberler/cevre_fasl%c4%b1.sflb.ashx"/>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27984" y="1040157"/>
            <a:ext cx="4609935" cy="41890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3 Dikdörtgen"/>
          <p:cNvSpPr>
            <a:spLocks noChangeArrowheads="1"/>
          </p:cNvSpPr>
          <p:nvPr/>
        </p:nvSpPr>
        <p:spPr bwMode="auto">
          <a:xfrm>
            <a:off x="281999" y="5373216"/>
            <a:ext cx="8640961" cy="1323439"/>
          </a:xfrm>
          <a:prstGeom prst="rect">
            <a:avLst/>
          </a:prstGeom>
          <a:noFill/>
          <a:ln w="9525">
            <a:noFill/>
            <a:miter lim="800000"/>
            <a:headEnd/>
            <a:tailEnd/>
          </a:ln>
        </p:spPr>
        <p:txBody>
          <a:bodyPr wrap="square">
            <a:spAutoFit/>
          </a:bodyPr>
          <a:lstStyle/>
          <a:p>
            <a:pPr algn="just">
              <a:defRPr/>
            </a:pPr>
            <a:r>
              <a:rPr lang="en-US" sz="2000" dirty="0">
                <a:solidFill>
                  <a:srgbClr val="0000FF"/>
                </a:solidFill>
                <a:latin typeface="Verdana" pitchFamily="34" charset="0"/>
              </a:rPr>
              <a:t>During the </a:t>
            </a:r>
            <a:r>
              <a:rPr lang="en-US" sz="2000" dirty="0" smtClean="0">
                <a:solidFill>
                  <a:srgbClr val="0000FF"/>
                </a:solidFill>
                <a:latin typeface="Verdana" pitchFamily="34" charset="0"/>
              </a:rPr>
              <a:t>pre</a:t>
            </a:r>
            <a:r>
              <a:rPr lang="tr-TR" sz="2000" dirty="0" smtClean="0">
                <a:solidFill>
                  <a:srgbClr val="0000FF"/>
                </a:solidFill>
                <a:latin typeface="Verdana" pitchFamily="34" charset="0"/>
              </a:rPr>
              <a:t>s</a:t>
            </a:r>
            <a:r>
              <a:rPr lang="en-US" sz="2000" dirty="0" err="1" smtClean="0">
                <a:solidFill>
                  <a:srgbClr val="0000FF"/>
                </a:solidFill>
                <a:latin typeface="Verdana" pitchFamily="34" charset="0"/>
              </a:rPr>
              <a:t>idency</a:t>
            </a:r>
            <a:r>
              <a:rPr lang="en-US" sz="2000" dirty="0" smtClean="0">
                <a:solidFill>
                  <a:srgbClr val="0000FF"/>
                </a:solidFill>
                <a:latin typeface="Verdana" pitchFamily="34" charset="0"/>
              </a:rPr>
              <a:t> </a:t>
            </a:r>
            <a:r>
              <a:rPr lang="en-US" sz="2000" dirty="0">
                <a:solidFill>
                  <a:srgbClr val="0000FF"/>
                </a:solidFill>
                <a:latin typeface="Verdana" pitchFamily="34" charset="0"/>
              </a:rPr>
              <a:t>of </a:t>
            </a:r>
            <a:r>
              <a:rPr lang="en-US" sz="2000" dirty="0" smtClean="0">
                <a:solidFill>
                  <a:srgbClr val="0000FF"/>
                </a:solidFill>
                <a:latin typeface="Verdana" pitchFamily="34" charset="0"/>
              </a:rPr>
              <a:t>Sweden</a:t>
            </a:r>
            <a:r>
              <a:rPr lang="tr-TR" sz="2000" dirty="0" smtClean="0">
                <a:solidFill>
                  <a:srgbClr val="0000FF"/>
                </a:solidFill>
                <a:latin typeface="Verdana" pitchFamily="34" charset="0"/>
              </a:rPr>
              <a:t>, the negotiations for the Chapter on Environment was officially opened at the </a:t>
            </a:r>
            <a:r>
              <a:rPr lang="en-US" sz="2000" dirty="0" smtClean="0">
                <a:solidFill>
                  <a:srgbClr val="0000FF"/>
                </a:solidFill>
                <a:latin typeface="Verdana" pitchFamily="34" charset="0"/>
              </a:rPr>
              <a:t>“</a:t>
            </a:r>
            <a:r>
              <a:rPr lang="en-US" sz="2000" dirty="0">
                <a:solidFill>
                  <a:srgbClr val="0000FF"/>
                </a:solidFill>
                <a:latin typeface="Verdana" pitchFamily="34" charset="0"/>
              </a:rPr>
              <a:t>Intergovernmental Accession Conference” which took place in </a:t>
            </a:r>
            <a:r>
              <a:rPr lang="en-US" sz="2000" dirty="0" err="1">
                <a:solidFill>
                  <a:srgbClr val="0000FF"/>
                </a:solidFill>
                <a:latin typeface="Verdana" pitchFamily="34" charset="0"/>
              </a:rPr>
              <a:t>Brussel</a:t>
            </a:r>
            <a:r>
              <a:rPr lang="en-US" sz="2000" dirty="0">
                <a:solidFill>
                  <a:srgbClr val="0000FF"/>
                </a:solidFill>
                <a:latin typeface="Verdana" pitchFamily="34" charset="0"/>
              </a:rPr>
              <a:t>, December 21st, 2009. </a:t>
            </a:r>
            <a:endParaRPr lang="tr-TR" sz="2000" dirty="0">
              <a:solidFill>
                <a:srgbClr val="0000FF"/>
              </a:solidFill>
              <a:latin typeface="Verdana" pitchFamily="34" charset="0"/>
            </a:endParaRPr>
          </a:p>
        </p:txBody>
      </p:sp>
      <p:pic>
        <p:nvPicPr>
          <p:cNvPr id="5122" name="Picture 2" descr="http://yerelce.files.wordpress.com/2011/02/rte_baros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040156"/>
            <a:ext cx="4427983" cy="418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43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53518DCE-1FFF-48C1-AF34-F3762EB6773C}" type="slidenum">
              <a:rPr lang="tr-TR"/>
              <a:pPr>
                <a:defRPr/>
              </a:pPr>
              <a:t>9</a:t>
            </a:fld>
            <a:endParaRPr lang="tr-TR"/>
          </a:p>
        </p:txBody>
      </p:sp>
      <p:sp>
        <p:nvSpPr>
          <p:cNvPr id="51202" name="Rectangle 3"/>
          <p:cNvSpPr txBox="1">
            <a:spLocks noChangeArrowheads="1"/>
          </p:cNvSpPr>
          <p:nvPr/>
        </p:nvSpPr>
        <p:spPr bwMode="auto">
          <a:xfrm>
            <a:off x="0" y="116632"/>
            <a:ext cx="9144000" cy="720080"/>
          </a:xfrm>
          <a:prstGeom prst="rect">
            <a:avLst/>
          </a:prstGeom>
          <a:noFill/>
          <a:ln w="9525">
            <a:noFill/>
            <a:miter lim="800000"/>
            <a:headEnd/>
            <a:tailEnd/>
          </a:ln>
        </p:spPr>
        <p:txBody>
          <a:bodyPr/>
          <a:lstStyle/>
          <a:p>
            <a:pPr algn="ctr" fontAlgn="base">
              <a:spcBef>
                <a:spcPct val="0"/>
              </a:spcBef>
              <a:spcAft>
                <a:spcPct val="0"/>
              </a:spcAft>
              <a:buFont typeface="Wingdings" pitchFamily="2" charset="2"/>
              <a:buNone/>
            </a:pPr>
            <a:r>
              <a:rPr lang="tr-TR" sz="3600" b="1" dirty="0" err="1" smtClean="0">
                <a:solidFill>
                  <a:srgbClr val="FF0000"/>
                </a:solidFill>
                <a:latin typeface="Verdana" pitchFamily="34" charset="0"/>
                <a:ea typeface="Verdana" pitchFamily="34" charset="0"/>
                <a:cs typeface="Verdana" pitchFamily="34" charset="0"/>
              </a:rPr>
              <a:t>By</a:t>
            </a:r>
            <a:r>
              <a:rPr lang="tr-TR" sz="3600" b="1" dirty="0" smtClean="0">
                <a:solidFill>
                  <a:srgbClr val="FF0000"/>
                </a:solidFill>
                <a:latin typeface="Verdana" pitchFamily="34" charset="0"/>
                <a:ea typeface="Verdana" pitchFamily="34" charset="0"/>
                <a:cs typeface="Verdana" pitchFamily="34" charset="0"/>
              </a:rPr>
              <a:t> </a:t>
            </a:r>
            <a:r>
              <a:rPr lang="tr-TR" sz="3600" b="1" dirty="0" err="1" smtClean="0">
                <a:solidFill>
                  <a:srgbClr val="FF0000"/>
                </a:solidFill>
                <a:latin typeface="Verdana" pitchFamily="34" charset="0"/>
                <a:ea typeface="Verdana" pitchFamily="34" charset="0"/>
                <a:cs typeface="Verdana" pitchFamily="34" charset="0"/>
              </a:rPr>
              <a:t>the</a:t>
            </a:r>
            <a:r>
              <a:rPr lang="tr-TR" sz="3600" b="1" dirty="0" smtClean="0">
                <a:solidFill>
                  <a:srgbClr val="FF0000"/>
                </a:solidFill>
                <a:latin typeface="Verdana" pitchFamily="34" charset="0"/>
                <a:ea typeface="Verdana" pitchFamily="34" charset="0"/>
                <a:cs typeface="Verdana" pitchFamily="34" charset="0"/>
              </a:rPr>
              <a:t> </a:t>
            </a:r>
            <a:r>
              <a:rPr lang="tr-TR" sz="3600" b="1" dirty="0" err="1" smtClean="0">
                <a:solidFill>
                  <a:srgbClr val="FF0000"/>
                </a:solidFill>
                <a:latin typeface="Verdana" pitchFamily="34" charset="0"/>
                <a:ea typeface="Verdana" pitchFamily="34" charset="0"/>
                <a:cs typeface="Verdana" pitchFamily="34" charset="0"/>
              </a:rPr>
              <a:t>Accession</a:t>
            </a:r>
            <a:r>
              <a:rPr lang="tr-TR" sz="3600" b="1" dirty="0" smtClean="0">
                <a:solidFill>
                  <a:srgbClr val="FF0000"/>
                </a:solidFill>
                <a:latin typeface="Verdana" pitchFamily="34" charset="0"/>
                <a:ea typeface="Verdana" pitchFamily="34" charset="0"/>
                <a:cs typeface="Verdana" pitchFamily="34" charset="0"/>
              </a:rPr>
              <a:t> </a:t>
            </a:r>
            <a:r>
              <a:rPr lang="tr-TR" sz="3600" b="1" dirty="0" err="1" smtClean="0">
                <a:solidFill>
                  <a:srgbClr val="FF0000"/>
                </a:solidFill>
                <a:latin typeface="Verdana" pitchFamily="34" charset="0"/>
                <a:ea typeface="Verdana" pitchFamily="34" charset="0"/>
                <a:cs typeface="Verdana" pitchFamily="34" charset="0"/>
              </a:rPr>
              <a:t>to</a:t>
            </a:r>
            <a:r>
              <a:rPr lang="tr-TR" sz="3600" b="1" dirty="0" smtClean="0">
                <a:solidFill>
                  <a:srgbClr val="FF0000"/>
                </a:solidFill>
                <a:latin typeface="Verdana" pitchFamily="34" charset="0"/>
                <a:ea typeface="Verdana" pitchFamily="34" charset="0"/>
                <a:cs typeface="Verdana" pitchFamily="34" charset="0"/>
              </a:rPr>
              <a:t> EU                    </a:t>
            </a:r>
            <a:endParaRPr lang="tr-TR" sz="3600" b="1" dirty="0">
              <a:solidFill>
                <a:srgbClr val="FF0000"/>
              </a:solidFill>
              <a:latin typeface="Verdana" pitchFamily="34" charset="0"/>
              <a:ea typeface="Verdana" pitchFamily="34" charset="0"/>
              <a:cs typeface="Verdana" pitchFamily="34" charset="0"/>
            </a:endParaRPr>
          </a:p>
          <a:p>
            <a:pPr>
              <a:spcBef>
                <a:spcPct val="20000"/>
              </a:spcBef>
              <a:buFont typeface="Wingdings" pitchFamily="2" charset="2"/>
              <a:buNone/>
            </a:pPr>
            <a:endParaRPr lang="tr-TR" sz="3600" b="1" dirty="0">
              <a:solidFill>
                <a:srgbClr val="000099"/>
              </a:solidFill>
              <a:cs typeface="Arial" charset="0"/>
            </a:endParaRPr>
          </a:p>
          <a:p>
            <a:pPr>
              <a:spcBef>
                <a:spcPct val="20000"/>
              </a:spcBef>
              <a:buFont typeface="Wingdings" pitchFamily="2" charset="2"/>
              <a:buNone/>
            </a:pPr>
            <a:endParaRPr lang="tr-TR" sz="3600" b="1" dirty="0">
              <a:cs typeface="Arial" charset="0"/>
            </a:endParaRPr>
          </a:p>
        </p:txBody>
      </p:sp>
      <p:pic>
        <p:nvPicPr>
          <p:cNvPr id="3076" name="Picture 4" descr="http://t2.gstatic.com/images?q=tbn:ANd9GcSKwzmIMGh7MdIRI7lOqMUww1VEsAYeY_4RqAjC1hcgmlNtwkfhQ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951820" y="1556791"/>
            <a:ext cx="3240360" cy="1015663"/>
          </a:xfrm>
          <a:prstGeom prst="rect">
            <a:avLst/>
          </a:prstGeom>
          <a:noFill/>
        </p:spPr>
        <p:txBody>
          <a:bodyPr wrap="square" rtlCol="0">
            <a:spAutoFit/>
          </a:bodyPr>
          <a:lstStyle/>
          <a:p>
            <a:r>
              <a:rPr lang="tr-TR" sz="6000" b="1" dirty="0" err="1" smtClean="0">
                <a:solidFill>
                  <a:schemeClr val="bg1"/>
                </a:solidFill>
              </a:rPr>
              <a:t>What</a:t>
            </a:r>
            <a:r>
              <a:rPr lang="tr-TR" sz="6000" b="1" dirty="0" smtClean="0">
                <a:solidFill>
                  <a:schemeClr val="bg1"/>
                </a:solidFill>
              </a:rPr>
              <a:t> </a:t>
            </a:r>
            <a:r>
              <a:rPr lang="tr-TR" sz="6000" b="1" dirty="0" err="1" smtClean="0">
                <a:solidFill>
                  <a:schemeClr val="bg1"/>
                </a:solidFill>
              </a:rPr>
              <a:t>will</a:t>
            </a:r>
            <a:endParaRPr lang="tr-TR" sz="6000" b="1" dirty="0">
              <a:solidFill>
                <a:schemeClr val="bg1"/>
              </a:solidFill>
            </a:endParaRPr>
          </a:p>
        </p:txBody>
      </p:sp>
      <p:sp>
        <p:nvSpPr>
          <p:cNvPr id="6" name="Metin kutusu 5"/>
          <p:cNvSpPr txBox="1"/>
          <p:nvPr/>
        </p:nvSpPr>
        <p:spPr>
          <a:xfrm>
            <a:off x="4260726" y="4938861"/>
            <a:ext cx="576064" cy="1015663"/>
          </a:xfrm>
          <a:prstGeom prst="rect">
            <a:avLst/>
          </a:prstGeom>
          <a:noFill/>
        </p:spPr>
        <p:txBody>
          <a:bodyPr wrap="square" rtlCol="0">
            <a:spAutoFit/>
          </a:bodyPr>
          <a:lstStyle/>
          <a:p>
            <a:r>
              <a:rPr lang="tr-TR" sz="6000" b="1" dirty="0" smtClean="0">
                <a:solidFill>
                  <a:schemeClr val="bg1"/>
                </a:solidFill>
              </a:rPr>
              <a:t>?</a:t>
            </a:r>
            <a:endParaRPr lang="tr-TR" sz="6000" b="1" dirty="0">
              <a:solidFill>
                <a:schemeClr val="bg1"/>
              </a:solidFill>
            </a:endParaRPr>
          </a:p>
        </p:txBody>
      </p:sp>
    </p:spTree>
    <p:extLst>
      <p:ext uri="{BB962C8B-B14F-4D97-AF65-F5344CB8AC3E}">
        <p14:creationId xmlns:p14="http://schemas.microsoft.com/office/powerpoint/2010/main" val="3092026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9CADF9-0935-4455-8049-61C6BEE20523}"/>
</file>

<file path=customXml/itemProps2.xml><?xml version="1.0" encoding="utf-8"?>
<ds:datastoreItem xmlns:ds="http://schemas.openxmlformats.org/officeDocument/2006/customXml" ds:itemID="{3052AEFF-0B27-48D9-AFF1-F2F1C2BB91DE}"/>
</file>

<file path=customXml/itemProps3.xml><?xml version="1.0" encoding="utf-8"?>
<ds:datastoreItem xmlns:ds="http://schemas.openxmlformats.org/officeDocument/2006/customXml" ds:itemID="{5DEF6819-C5DC-4773-BEDB-B27A44C14324}"/>
</file>

<file path=docProps/app.xml><?xml version="1.0" encoding="utf-8"?>
<Properties xmlns="http://schemas.openxmlformats.org/officeDocument/2006/extended-properties" xmlns:vt="http://schemas.openxmlformats.org/officeDocument/2006/docPropsVTypes">
  <Template/>
  <TotalTime>1569</TotalTime>
  <Words>745</Words>
  <Application>Microsoft Office PowerPoint</Application>
  <PresentationFormat>Ekran Gösterisi (4:3)</PresentationFormat>
  <Paragraphs>117</Paragraphs>
  <Slides>20</Slides>
  <Notes>6</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20</vt:i4>
      </vt:variant>
    </vt:vector>
  </HeadingPairs>
  <TitlesOfParts>
    <vt:vector size="23" baseType="lpstr">
      <vt:lpstr>Tema1</vt:lpstr>
      <vt:lpstr>CorelDRAW</vt:lpstr>
      <vt:lpstr>Microsoft Word Document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Bottlenecks / Challenges </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Sibel Mine GÜÇVER</dc:creator>
  <cp:lastModifiedBy>Ahmet Rifat İlhan</cp:lastModifiedBy>
  <cp:revision>210</cp:revision>
  <cp:lastPrinted>2013-05-20T13:51:00Z</cp:lastPrinted>
  <dcterms:created xsi:type="dcterms:W3CDTF">2013-05-03T07:36:01Z</dcterms:created>
  <dcterms:modified xsi:type="dcterms:W3CDTF">2013-05-20T14:15:07Z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