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0"/>
  </p:notesMasterIdLst>
  <p:sldIdLst>
    <p:sldId id="256" r:id="rId3"/>
    <p:sldId id="259" r:id="rId4"/>
    <p:sldId id="273" r:id="rId5"/>
    <p:sldId id="260" r:id="rId6"/>
    <p:sldId id="304" r:id="rId7"/>
    <p:sldId id="271" r:id="rId8"/>
    <p:sldId id="299" r:id="rId9"/>
    <p:sldId id="261" r:id="rId10"/>
    <p:sldId id="305" r:id="rId11"/>
    <p:sldId id="300" r:id="rId12"/>
    <p:sldId id="276" r:id="rId13"/>
    <p:sldId id="301" r:id="rId14"/>
    <p:sldId id="306" r:id="rId15"/>
    <p:sldId id="308" r:id="rId16"/>
    <p:sldId id="309" r:id="rId17"/>
    <p:sldId id="310" r:id="rId18"/>
    <p:sldId id="311" r:id="rId19"/>
    <p:sldId id="312" r:id="rId20"/>
    <p:sldId id="302" r:id="rId21"/>
    <p:sldId id="303" r:id="rId22"/>
    <p:sldId id="307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5" r:id="rId32"/>
    <p:sldId id="313" r:id="rId33"/>
    <p:sldId id="314" r:id="rId34"/>
    <p:sldId id="323" r:id="rId35"/>
    <p:sldId id="326" r:id="rId36"/>
    <p:sldId id="324" r:id="rId37"/>
    <p:sldId id="327" r:id="rId38"/>
    <p:sldId id="297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suf BASARAN" initials="YB" lastIdx="2" clrIdx="0">
    <p:extLst>
      <p:ext uri="{19B8F6BF-5375-455C-9EA6-DF929625EA0E}">
        <p15:presenceInfo xmlns:p15="http://schemas.microsoft.com/office/powerpoint/2012/main" userId="S-1-5-21-2525277200-2412093122-4010036247-28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5996" autoAdjust="0"/>
  </p:normalViewPr>
  <p:slideViewPr>
    <p:cSldViewPr snapToGrid="0">
      <p:cViewPr varScale="1">
        <p:scale>
          <a:sx n="60" d="100"/>
          <a:sy n="60" d="100"/>
        </p:scale>
        <p:origin x="16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2C36-C254-4739-B6BE-D1B5F56BBDE2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E9E91-78FF-4C59-86DB-5CBA119CF8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06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Deneme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62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450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530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81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383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39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666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269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58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67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548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314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0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069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42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66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736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867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807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335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50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425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00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352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23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95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5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78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FF"/>
                </a:solidFill>
              </a:rPr>
              <a:t>ABD’deki</a:t>
            </a:r>
            <a:r>
              <a:rPr lang="en-US" sz="1200" dirty="0" smtClean="0">
                <a:solidFill>
                  <a:srgbClr val="0000FF"/>
                </a:solidFill>
              </a:rPr>
              <a:t> San Joaquin </a:t>
            </a:r>
            <a:r>
              <a:rPr lang="en-US" sz="1200" dirty="0" err="1" smtClean="0">
                <a:solidFill>
                  <a:srgbClr val="0000FF"/>
                </a:solidFill>
              </a:rPr>
              <a:t>Vadisi’ndeki</a:t>
            </a:r>
            <a:r>
              <a:rPr lang="en-US" sz="1200" dirty="0" smtClean="0">
                <a:solidFill>
                  <a:srgbClr val="0000FF"/>
                </a:solidFill>
              </a:rPr>
              <a:t> San Luis drenaj </a:t>
            </a:r>
            <a:r>
              <a:rPr lang="en-US" sz="1200" dirty="0" err="1" smtClean="0">
                <a:solidFill>
                  <a:srgbClr val="0000FF"/>
                </a:solidFill>
              </a:rPr>
              <a:t>kanalında</a:t>
            </a:r>
            <a:r>
              <a:rPr lang="en-US" sz="1200" dirty="0" smtClean="0">
                <a:solidFill>
                  <a:srgbClr val="0000FF"/>
                </a:solidFill>
              </a:rPr>
              <a:t> 1981–1984 </a:t>
            </a:r>
            <a:r>
              <a:rPr lang="en-US" sz="1200" dirty="0" err="1" smtClean="0">
                <a:solidFill>
                  <a:srgbClr val="0000FF"/>
                </a:solidFill>
              </a:rPr>
              <a:t>yılları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arasında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yapılan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su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kalitesi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ölçümlerinde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elde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edilen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sonuçlar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</a:rPr>
              <a:t>gösterilmektedir</a:t>
            </a:r>
            <a:r>
              <a:rPr lang="en-US" sz="1200" dirty="0" smtClean="0">
                <a:solidFill>
                  <a:srgbClr val="0000FF"/>
                </a:solidFill>
              </a:rPr>
              <a:t>. </a:t>
            </a:r>
            <a:endParaRPr lang="tr-TR" sz="1200" dirty="0" smtClean="0">
              <a:solidFill>
                <a:srgbClr val="0000FF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E9E91-78FF-4C59-86DB-5CBA119CF85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41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7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8707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6883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40"/>
            <a:ext cx="15811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9" y="274640"/>
            <a:ext cx="4592637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852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7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4" y="2130427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4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E06B1F-E0DF-4D55-8BB6-B2FB2F13B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02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59BD4-7B50-4601-A350-76C2729BC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46357-F0ED-42B5-A2F3-D333E69FE6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796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4" y="1600202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2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737E-9AFD-47AE-975E-9F097D3BE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896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CC79-61C4-42CF-B817-F083FF2E99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5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83F9-2131-41CB-8619-0FF702EBC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59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5F4B5-A77F-4CBD-B82E-1426F9A96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432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61938-6999-4AAA-A8C0-E507C14B0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1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88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361C4-6510-4263-A4D1-30F1F3556E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95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FFEF3-53EF-4F48-9090-A96A0BF27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28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40"/>
            <a:ext cx="2055813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F99B-9ED7-418E-9BBF-2E1FAA5A18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75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940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2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9" y="1600202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7701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76358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3002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9839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664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4709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2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F7B500-A56E-4D6B-8DCF-0A9662354B86}" type="datetimeFigureOut">
              <a:rPr lang="tr-TR" smtClean="0"/>
              <a:t>23.11.2015</a:t>
            </a:fld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7FE93A-C09A-4E73-9C04-824A8A4677B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65" y="8603"/>
            <a:ext cx="9350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4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4" y="1600202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3B0D10-1001-44FB-89EC-A11AE92D0A6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nanul\Documents\Alınan Dosyalarım\logoyeniseffaf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65" y="8603"/>
            <a:ext cx="9350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03/T0234E/T0234E01.htm#note6" TargetMode="External"/><Relationship Id="rId2" Type="http://schemas.openxmlformats.org/officeDocument/2006/relationships/hyperlink" Target="http://www.fao.org/docrep/003/T0234E/T0234E01.htm#note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77780" y="1338392"/>
            <a:ext cx="7772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TASLAK </a:t>
            </a:r>
            <a:r>
              <a:rPr lang="tr-TR" sz="2800" b="1" dirty="0">
                <a:solidFill>
                  <a:srgbClr val="0000FF"/>
                </a:solidFill>
              </a:rPr>
              <a:t>SULAMA SULARININ KALİTESİ VE KULLANILMIŞ SULARIN YENİDEN KULLANILMASI HAKKINDA YÖNETMELİK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507169" y="5983941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0000FF"/>
                </a:solidFill>
              </a:rPr>
              <a:t>KASIM 2015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626314" y="4647427"/>
            <a:ext cx="3414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Yusuf BAŞARAN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Orman ve Su İşleri Uzmanı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138199" y="-40341"/>
            <a:ext cx="4390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T.C.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ORMAN VE SU İŞLERİ BAKANLIĞI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Su Yönetimi Genel Müdürlüğü</a:t>
            </a:r>
          </a:p>
        </p:txBody>
      </p:sp>
      <p:pic>
        <p:nvPicPr>
          <p:cNvPr id="1026" name="Picture 2" descr="http://www.uslulabor.com/EN/frames/resimler/s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80" y="2913299"/>
            <a:ext cx="2393111" cy="165059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169" y="2913300"/>
            <a:ext cx="2200791" cy="16505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018" y="2913300"/>
            <a:ext cx="2934387" cy="16505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8236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385045" y="193421"/>
            <a:ext cx="6506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GENEL YÜKÜMLÜLÜKLER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14358"/>
              </p:ext>
            </p:extLst>
          </p:nvPr>
        </p:nvGraphicFramePr>
        <p:xfrm>
          <a:off x="161363" y="1183350"/>
          <a:ext cx="8807825" cy="5494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96"/>
                <a:gridCol w="1580031"/>
                <a:gridCol w="104036"/>
                <a:gridCol w="1186432"/>
                <a:gridCol w="1282248"/>
                <a:gridCol w="104036"/>
                <a:gridCol w="1197705"/>
                <a:gridCol w="104036"/>
                <a:gridCol w="1197705"/>
              </a:tblGrid>
              <a:tr h="43029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Kalite Kriteri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Birim</a:t>
                      </a:r>
                      <a:r>
                        <a:rPr lang="tr-TR" sz="1000" baseline="30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Kullanım Kısıtlaması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Az-Orta Kullanım Kısıtlaması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Yüksek Kullanım Kısıtlaması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Tuzluluk (Sulama suyunun bitki için uygunluğunu etkiler)</a:t>
                      </a:r>
                      <a:r>
                        <a:rPr lang="tr-TR" sz="1000" baseline="30000">
                          <a:effectLst/>
                        </a:rPr>
                        <a:t>1</a:t>
                      </a:r>
                      <a:r>
                        <a:rPr lang="tr-TR" sz="1000">
                          <a:effectLst/>
                        </a:rPr>
                        <a:t> 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Elektriksel İletkenlik (EC</a:t>
                      </a:r>
                      <a:r>
                        <a:rPr lang="tr-TR" sz="1000" baseline="-25000">
                          <a:effectLst/>
                        </a:rPr>
                        <a:t>w</a:t>
                      </a:r>
                      <a:r>
                        <a:rPr lang="tr-TR" sz="1000">
                          <a:effectLst/>
                        </a:rPr>
                        <a:t>)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dS/m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0,7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0,7 – 3,0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3,0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Toplam Çözünmüş Madde (TÇM)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mg/L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450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450 – 2000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2000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Geçirgenlik (Suyun toprakta emilim oranını etkiler. SAR ve EC</a:t>
                      </a:r>
                      <a:r>
                        <a:rPr lang="tr-TR" sz="1000" baseline="-25000">
                          <a:effectLst/>
                        </a:rPr>
                        <a:t>w</a:t>
                      </a:r>
                      <a:r>
                        <a:rPr lang="tr-TR" sz="1000">
                          <a:effectLst/>
                        </a:rPr>
                        <a:t> birlikte değerlendirilmelidir.)</a:t>
                      </a:r>
                      <a:r>
                        <a:rPr lang="tr-TR" sz="1000" baseline="30000">
                          <a:effectLst/>
                        </a:rPr>
                        <a:t>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SAR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0 - 3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rowSpan="5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ve EC</a:t>
                      </a:r>
                      <a:r>
                        <a:rPr lang="tr-TR" sz="1000" baseline="-25000">
                          <a:effectLst/>
                        </a:rPr>
                        <a:t>w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rowSpan="5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0,7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0,7 – 0,2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0,2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3 - 6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1,2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1,2 – 0,3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0,3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6 - 12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1,9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1,9 – 0,5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0,5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12 - 20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2,9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2,9 – 1,3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1,3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20 - 40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5,0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5,0 – 2,9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2,9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Özgül İyon Toksisitesi (Hassas bitkiler için)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Sodyum (Na)</a:t>
                      </a:r>
                      <a:r>
                        <a:rPr lang="tr-TR" sz="1000" baseline="30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Yüzey sulama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SAR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 – 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Püskürtme sulama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me/L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Klorür (Cl)</a:t>
                      </a:r>
                      <a:r>
                        <a:rPr lang="tr-TR" sz="1000" baseline="30000" dirty="0">
                          <a:effectLst/>
                        </a:rPr>
                        <a:t>3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Yüzey sulama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me/L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 – 10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10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Püskürtme sulama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me/L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u="none" strike="noStrike" dirty="0">
                          <a:solidFill>
                            <a:srgbClr val="F8F8F8"/>
                          </a:solidFill>
                          <a:effectLst/>
                          <a:hlinkClick r:id="rId2"/>
                        </a:rPr>
                        <a:t>Bor (B)</a:t>
                      </a:r>
                      <a:r>
                        <a:rPr lang="tr-TR" sz="1000" u="none" strike="noStrike" baseline="30000" dirty="0">
                          <a:solidFill>
                            <a:srgbClr val="F8F8F8"/>
                          </a:solidFill>
                          <a:effectLst/>
                          <a:hlinkClick r:id="rId2"/>
                        </a:rPr>
                        <a:t> </a:t>
                      </a:r>
                      <a:endParaRPr lang="tr-TR" sz="1000" dirty="0">
                        <a:solidFill>
                          <a:srgbClr val="F8F8F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mg/L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0,7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0,7 – 3,0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3,0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9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Diğer Etkiler (Hassas bitkiler için)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Nitrat (NO3-N)</a:t>
                      </a:r>
                      <a:r>
                        <a:rPr lang="tr-TR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mg/L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5– 30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30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Toplam Pestisit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mg/L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&lt;0,01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0,01-0,1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&gt; 0,1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460425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Bikarbonat (HCO</a:t>
                      </a:r>
                      <a:r>
                        <a:rPr lang="tr-TR" sz="1000" baseline="-25000" dirty="0">
                          <a:effectLst/>
                        </a:rPr>
                        <a:t>3</a:t>
                      </a:r>
                      <a:r>
                        <a:rPr lang="tr-TR" sz="1000" dirty="0">
                          <a:effectLst/>
                        </a:rPr>
                        <a:t>) (sadece tepeden püskürtme sulama için)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me/L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 1,5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1,5 – 8,5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&gt; 8,5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pH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Normal Aralık 6,5 – 8,4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0213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RSC (Artıksal Sodyum Karbonat)</a:t>
                      </a:r>
                      <a:r>
                        <a:rPr lang="tr-TR" sz="1000" baseline="30000">
                          <a:effectLst/>
                        </a:rPr>
                        <a:t>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&lt;1,25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1,25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&gt;2,5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02" marR="3520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0" y="900953"/>
            <a:ext cx="3499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FF"/>
                </a:solidFill>
              </a:rPr>
              <a:t>Tablo 1: </a:t>
            </a:r>
            <a:r>
              <a:rPr lang="tr-TR" sz="1600" dirty="0" smtClean="0">
                <a:solidFill>
                  <a:srgbClr val="0000FF"/>
                </a:solidFill>
              </a:rPr>
              <a:t>Genel </a:t>
            </a:r>
            <a:r>
              <a:rPr lang="tr-TR" sz="1600" dirty="0">
                <a:solidFill>
                  <a:srgbClr val="0000FF"/>
                </a:solidFill>
              </a:rPr>
              <a:t>Sulama Suyu Kalitesi</a:t>
            </a:r>
            <a:endParaRPr lang="tr-TR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5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041023"/>
            <a:ext cx="9144000" cy="633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Kullanılmış suların büyükşehirlere içme suyu sağlayan </a:t>
            </a:r>
            <a:r>
              <a:rPr lang="tr-TR" sz="2100" dirty="0">
                <a:solidFill>
                  <a:srgbClr val="0000FF"/>
                </a:solidFill>
              </a:rPr>
              <a:t>içme suyu kaynaklarında biriktirme maksatlı kullanımında </a:t>
            </a:r>
            <a:r>
              <a:rPr lang="tr-TR" sz="2100" dirty="0">
                <a:solidFill>
                  <a:srgbClr val="FF0000"/>
                </a:solidFill>
              </a:rPr>
              <a:t>Büyükşehir Belediyeleri yetkilidir.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Kullanılmış suların </a:t>
            </a:r>
            <a:r>
              <a:rPr lang="tr-TR" sz="2100" dirty="0">
                <a:solidFill>
                  <a:srgbClr val="FF0000"/>
                </a:solidFill>
              </a:rPr>
              <a:t>balık üretimi yapılan yerüstü sularında biriktirilmesi </a:t>
            </a:r>
            <a:r>
              <a:rPr lang="tr-TR" sz="2100" dirty="0">
                <a:solidFill>
                  <a:srgbClr val="0000FF"/>
                </a:solidFill>
              </a:rPr>
              <a:t>maksadıyla yeniden kullanımında, </a:t>
            </a:r>
            <a:r>
              <a:rPr lang="tr-TR" sz="2100" dirty="0">
                <a:solidFill>
                  <a:srgbClr val="FF0000"/>
                </a:solidFill>
              </a:rPr>
              <a:t>Gıda, Tarım ve Hayvancılık Bakanlığının</a:t>
            </a:r>
            <a:r>
              <a:rPr lang="tr-TR" sz="2100" dirty="0">
                <a:solidFill>
                  <a:srgbClr val="0000FF"/>
                </a:solidFill>
              </a:rPr>
              <a:t> görüşü alınır.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Tarımsal drenaj sularının </a:t>
            </a:r>
            <a:r>
              <a:rPr lang="tr-TR" sz="2100" dirty="0">
                <a:solidFill>
                  <a:srgbClr val="0000FF"/>
                </a:solidFill>
              </a:rPr>
              <a:t>alıcı ortamlarda kirlilik oluşturmaması maksadıyla, </a:t>
            </a:r>
            <a:r>
              <a:rPr lang="tr-TR" sz="2100" dirty="0">
                <a:solidFill>
                  <a:srgbClr val="FF0000"/>
                </a:solidFill>
              </a:rPr>
              <a:t>gerekli kalite iyileştirme tedbirlerinin </a:t>
            </a:r>
            <a:r>
              <a:rPr lang="tr-TR" sz="2100" dirty="0">
                <a:solidFill>
                  <a:srgbClr val="0000FF"/>
                </a:solidFill>
              </a:rPr>
              <a:t>ilgili kurum ve kuruluşlar tarafından alınması için </a:t>
            </a:r>
            <a:r>
              <a:rPr lang="tr-TR" sz="2100" dirty="0">
                <a:solidFill>
                  <a:srgbClr val="FF0000"/>
                </a:solidFill>
              </a:rPr>
              <a:t>Bakanlıkça gerekli bildirimler </a:t>
            </a:r>
            <a:r>
              <a:rPr lang="tr-TR" sz="2100" dirty="0">
                <a:solidFill>
                  <a:srgbClr val="0000FF"/>
                </a:solidFill>
              </a:rPr>
              <a:t>yapılır ve Bakanlık bu </a:t>
            </a:r>
            <a:r>
              <a:rPr lang="tr-TR" sz="2100" dirty="0">
                <a:solidFill>
                  <a:srgbClr val="FF0000"/>
                </a:solidFill>
              </a:rPr>
              <a:t>uygulamaların takibini </a:t>
            </a:r>
            <a:r>
              <a:rPr lang="tr-TR" sz="2100" dirty="0">
                <a:solidFill>
                  <a:srgbClr val="0000FF"/>
                </a:solidFill>
              </a:rPr>
              <a:t>yapar.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Tarımsal drenaj sularının tekrar sulamada kullanılması </a:t>
            </a:r>
            <a:r>
              <a:rPr lang="tr-TR" sz="2100" dirty="0">
                <a:solidFill>
                  <a:srgbClr val="0000FF"/>
                </a:solidFill>
              </a:rPr>
              <a:t>için gerekli çalışmalar </a:t>
            </a:r>
            <a:r>
              <a:rPr lang="tr-TR" sz="2100" dirty="0">
                <a:solidFill>
                  <a:srgbClr val="FF0000"/>
                </a:solidFill>
              </a:rPr>
              <a:t>Bakanlıkça</a:t>
            </a:r>
            <a:r>
              <a:rPr lang="tr-TR" sz="2100" dirty="0">
                <a:solidFill>
                  <a:srgbClr val="0000FF"/>
                </a:solidFill>
              </a:rPr>
              <a:t> yapılır veya yaptırılır.</a:t>
            </a:r>
          </a:p>
          <a:p>
            <a:pPr marL="14288">
              <a:lnSpc>
                <a:spcPct val="150000"/>
              </a:lnSpc>
            </a:pPr>
            <a:endParaRPr lang="tr-TR" sz="2100" dirty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85045" y="193421"/>
            <a:ext cx="6506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GENEL YÜKÜMLÜLÜKLER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8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2651836"/>
            <a:ext cx="85388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SULAMA SUYU KALİTESİ, İZLEME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 VE RAPORLAMA 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4470" y="1013589"/>
            <a:ext cx="8700247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Sulama maksatlı sularda </a:t>
            </a:r>
            <a:r>
              <a:rPr lang="tr-TR" sz="2100" dirty="0">
                <a:solidFill>
                  <a:srgbClr val="FF0000"/>
                </a:solidFill>
              </a:rPr>
              <a:t>en az iki defa olmak kaydıyla </a:t>
            </a:r>
            <a:r>
              <a:rPr lang="tr-TR" sz="2100" dirty="0">
                <a:solidFill>
                  <a:srgbClr val="0000FF"/>
                </a:solidFill>
              </a:rPr>
              <a:t>ve sulama döneminden bir hafta önce ve sulama döneminin ortasında </a:t>
            </a:r>
            <a:r>
              <a:rPr lang="tr-TR" sz="2100" dirty="0">
                <a:solidFill>
                  <a:srgbClr val="FF0000"/>
                </a:solidFill>
              </a:rPr>
              <a:t>Ek-1</a:t>
            </a:r>
            <a:r>
              <a:rPr lang="tr-TR" sz="2100" dirty="0">
                <a:solidFill>
                  <a:srgbClr val="0000FF"/>
                </a:solidFill>
              </a:rPr>
              <a:t> için suyu kullanan </a:t>
            </a:r>
            <a:r>
              <a:rPr lang="tr-TR" sz="2100" dirty="0">
                <a:solidFill>
                  <a:srgbClr val="FF0000"/>
                </a:solidFill>
              </a:rPr>
              <a:t>gerçek veya tüzel kişiler </a:t>
            </a:r>
            <a:r>
              <a:rPr lang="tr-TR" sz="2100" dirty="0">
                <a:solidFill>
                  <a:srgbClr val="0000FF"/>
                </a:solidFill>
              </a:rPr>
              <a:t>tarafından yapılır veya </a:t>
            </a:r>
            <a:r>
              <a:rPr lang="tr-TR" sz="2100" dirty="0">
                <a:solidFill>
                  <a:srgbClr val="FF0000"/>
                </a:solidFill>
              </a:rPr>
              <a:t>yaptırılır.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Durgun</a:t>
            </a:r>
            <a:r>
              <a:rPr lang="tr-TR" sz="2100" dirty="0">
                <a:solidFill>
                  <a:srgbClr val="0000FF"/>
                </a:solidFill>
              </a:rPr>
              <a:t> sudan </a:t>
            </a:r>
            <a:r>
              <a:rPr lang="tr-TR" sz="2100" dirty="0">
                <a:solidFill>
                  <a:srgbClr val="FF0000"/>
                </a:solidFill>
              </a:rPr>
              <a:t>birden fazla gerçek ya da tüzel </a:t>
            </a:r>
            <a:r>
              <a:rPr lang="tr-TR" sz="2100" dirty="0">
                <a:solidFill>
                  <a:srgbClr val="0000FF"/>
                </a:solidFill>
              </a:rPr>
              <a:t>kişinin </a:t>
            </a:r>
            <a:r>
              <a:rPr lang="tr-TR" sz="2100" dirty="0">
                <a:solidFill>
                  <a:srgbClr val="FF0000"/>
                </a:solidFill>
              </a:rPr>
              <a:t>su temin etmesi </a:t>
            </a:r>
            <a:r>
              <a:rPr lang="tr-TR" sz="2100" dirty="0">
                <a:solidFill>
                  <a:srgbClr val="0000FF"/>
                </a:solidFill>
              </a:rPr>
              <a:t>halinde; bu gerçek ve tüzel kişilerin </a:t>
            </a:r>
            <a:r>
              <a:rPr lang="tr-TR" sz="2100" dirty="0">
                <a:solidFill>
                  <a:srgbClr val="FF0000"/>
                </a:solidFill>
              </a:rPr>
              <a:t>bir araya gelmesi ile </a:t>
            </a:r>
            <a:r>
              <a:rPr lang="tr-TR" sz="2100" dirty="0">
                <a:solidFill>
                  <a:srgbClr val="0000FF"/>
                </a:solidFill>
              </a:rPr>
              <a:t>yaptırılır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Akarsu üzerinde </a:t>
            </a:r>
            <a:r>
              <a:rPr lang="tr-TR" sz="2100" dirty="0">
                <a:solidFill>
                  <a:srgbClr val="0000FF"/>
                </a:solidFill>
              </a:rPr>
              <a:t>ise her </a:t>
            </a:r>
            <a:r>
              <a:rPr lang="tr-TR" sz="2100" dirty="0">
                <a:solidFill>
                  <a:srgbClr val="FF0000"/>
                </a:solidFill>
              </a:rPr>
              <a:t>5 kilometrelik mesafe </a:t>
            </a:r>
            <a:r>
              <a:rPr lang="tr-TR" sz="2100" dirty="0">
                <a:solidFill>
                  <a:srgbClr val="0000FF"/>
                </a:solidFill>
              </a:rPr>
              <a:t>içerisinde gerçek ve tüzel kişilerin </a:t>
            </a:r>
            <a:r>
              <a:rPr lang="tr-TR" sz="2100" dirty="0">
                <a:solidFill>
                  <a:srgbClr val="FF0000"/>
                </a:solidFill>
              </a:rPr>
              <a:t>bir araya gelmesi </a:t>
            </a:r>
            <a:r>
              <a:rPr lang="tr-TR" sz="2100" dirty="0">
                <a:solidFill>
                  <a:srgbClr val="0000FF"/>
                </a:solidFill>
              </a:rPr>
              <a:t>ile  yaptırılır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Sulamada kullanılacak suların kalite kriterleri için </a:t>
            </a:r>
            <a:r>
              <a:rPr lang="tr-TR" sz="2100" dirty="0">
                <a:solidFill>
                  <a:srgbClr val="FF0000"/>
                </a:solidFill>
              </a:rPr>
              <a:t>Ek-1’de yer alan Tablo 1, 2 ve 3</a:t>
            </a:r>
            <a:r>
              <a:rPr lang="tr-TR" sz="2100" dirty="0">
                <a:solidFill>
                  <a:srgbClr val="0000FF"/>
                </a:solidFill>
              </a:rPr>
              <a:t>; bitkilerin </a:t>
            </a:r>
            <a:r>
              <a:rPr lang="tr-TR" sz="2100" dirty="0">
                <a:solidFill>
                  <a:srgbClr val="FF0000"/>
                </a:solidFill>
              </a:rPr>
              <a:t>tuzluluğa karşı hassasiyetleri </a:t>
            </a:r>
            <a:r>
              <a:rPr lang="tr-TR" sz="2100" dirty="0">
                <a:solidFill>
                  <a:srgbClr val="0000FF"/>
                </a:solidFill>
              </a:rPr>
              <a:t>için ise </a:t>
            </a:r>
            <a:r>
              <a:rPr lang="tr-TR" sz="2100" dirty="0">
                <a:solidFill>
                  <a:srgbClr val="FF0000"/>
                </a:solidFill>
              </a:rPr>
              <a:t>Tablo 4 dikkate alınır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0" y="-145153"/>
            <a:ext cx="85388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SULAMA SUYU KALİTESİ, İZLEME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 VE RAPORLAMA 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7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84094" y="121023"/>
            <a:ext cx="8538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Tablo 2: </a:t>
            </a:r>
            <a:r>
              <a:rPr lang="tr-TR" dirty="0">
                <a:solidFill>
                  <a:srgbClr val="0000FF"/>
                </a:solidFill>
              </a:rPr>
              <a:t>Sulamada Kullanılacak Sularda Kabul </a:t>
            </a:r>
            <a:r>
              <a:rPr lang="tr-TR" dirty="0" smtClean="0">
                <a:solidFill>
                  <a:srgbClr val="0000FF"/>
                </a:solidFill>
              </a:rPr>
              <a:t>Edilebilen</a:t>
            </a:r>
          </a:p>
          <a:p>
            <a:pPr algn="ctr"/>
            <a:r>
              <a:rPr lang="tr-TR" dirty="0" smtClean="0">
                <a:solidFill>
                  <a:srgbClr val="0000FF"/>
                </a:solidFill>
              </a:rPr>
              <a:t> </a:t>
            </a:r>
            <a:r>
              <a:rPr lang="tr-TR" dirty="0">
                <a:solidFill>
                  <a:srgbClr val="0000FF"/>
                </a:solidFill>
              </a:rPr>
              <a:t>Maksimum Eser Element Konsantrasyonları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59635"/>
              </p:ext>
            </p:extLst>
          </p:nvPr>
        </p:nvGraphicFramePr>
        <p:xfrm>
          <a:off x="242047" y="940073"/>
          <a:ext cx="8794375" cy="5877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940"/>
                <a:gridCol w="3213848"/>
                <a:gridCol w="4168587"/>
              </a:tblGrid>
              <a:tr h="389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Element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Hedeflenen Su Kalitesi (tüm topraklarda sürekli yapılan sulamalarda ) (mg/L)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pH</a:t>
                      </a:r>
                      <a:r>
                        <a:rPr lang="tr-TR" sz="1200" dirty="0">
                          <a:effectLst/>
                        </a:rPr>
                        <a:t> değeri 6,0-8,5 arasında olan killi zeminlerde </a:t>
                      </a:r>
                      <a:r>
                        <a:rPr lang="tr-TR" sz="1200" u="sng" dirty="0">
                          <a:effectLst/>
                        </a:rPr>
                        <a:t>7 yıldan daha az sulama</a:t>
                      </a:r>
                      <a:r>
                        <a:rPr lang="tr-TR" sz="1200" dirty="0">
                          <a:effectLst/>
                        </a:rPr>
                        <a:t> yapıldığında (mg/L)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Alüminyum (Al)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Arsenik (As)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0,10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Berilyum (Be)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0,10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0,50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765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Bor (B)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Hassas Bitkiler İçin</a:t>
                      </a:r>
                      <a:endParaRPr lang="tr-T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 mg/L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Hassas Bitkiler İçin</a:t>
                      </a:r>
                      <a:endParaRPr lang="tr-TR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 mg/L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056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Diğerleri İçin</a:t>
                      </a:r>
                      <a:endParaRPr lang="tr-TR" sz="16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 mg/L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Diğerleri İçin</a:t>
                      </a:r>
                      <a:endParaRPr lang="tr-TR" sz="16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 mg/L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Kadmiyum (Cd)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30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Krom (Cr)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0,10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Kobalt (Co)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0,05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7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Bakır (Cu)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0,20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62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Florür (F)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Demir (Fe)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5,00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7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Kurşun (Pb)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43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Lityum (Li)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2,50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Mangan (Mn)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Molibden (Mo)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0,01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258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Nikel (Ni)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0,20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45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Selenyum (Se)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0,02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0,05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17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Vanadyum (V)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0,10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  <a:tr h="345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Çinko (Zn)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2,0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5,00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71" marR="182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8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2729" y="94129"/>
            <a:ext cx="8538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Tablo 3: </a:t>
            </a:r>
            <a:r>
              <a:rPr lang="tr-TR" dirty="0">
                <a:solidFill>
                  <a:srgbClr val="0000FF"/>
                </a:solidFill>
              </a:rPr>
              <a:t>Sulama Suyunun Mikrobiyolojik </a:t>
            </a:r>
            <a:r>
              <a:rPr lang="tr-TR" dirty="0">
                <a:solidFill>
                  <a:srgbClr val="0000FF"/>
                </a:solidFill>
              </a:rPr>
              <a:t>Kalitesine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>
                <a:solidFill>
                  <a:srgbClr val="0000FF"/>
                </a:solidFill>
              </a:rPr>
              <a:t>İlişkin Kriterler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31691"/>
              </p:ext>
            </p:extLst>
          </p:nvPr>
        </p:nvGraphicFramePr>
        <p:xfrm>
          <a:off x="380188" y="2242810"/>
          <a:ext cx="8642789" cy="226314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74470"/>
                <a:gridCol w="4568319"/>
              </a:tblGrid>
              <a:tr h="3054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Konsantrasyon (E. Coli  sayısı/100 mL)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Bitki kalitesi üzerinde etki ve uygulama yöntemleri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7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&lt;1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Çok düşük etki (tüm bitkiler ve tüm sulama yöntemleri için)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7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1-1000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Çok düşük etki (çiğ tüketilmeyen bitkiler için tüm sulama yöntemleri ile)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7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&gt;1000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Park, bahçe vs. gibi su ile direk temasın olmadığı durumlarda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55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2729" y="94129"/>
            <a:ext cx="8538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Tablo 3: </a:t>
            </a:r>
            <a:r>
              <a:rPr lang="tr-TR" dirty="0">
                <a:solidFill>
                  <a:srgbClr val="0000FF"/>
                </a:solidFill>
              </a:rPr>
              <a:t>Sulama Suyunun Mikrobiyolojik </a:t>
            </a:r>
            <a:r>
              <a:rPr lang="tr-TR" dirty="0">
                <a:solidFill>
                  <a:srgbClr val="0000FF"/>
                </a:solidFill>
              </a:rPr>
              <a:t>Kalitesine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>
                <a:solidFill>
                  <a:srgbClr val="0000FF"/>
                </a:solidFill>
              </a:rPr>
              <a:t>İlişkin Kriterler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72463"/>
              </p:ext>
            </p:extLst>
          </p:nvPr>
        </p:nvGraphicFramePr>
        <p:xfrm>
          <a:off x="107575" y="2140771"/>
          <a:ext cx="8901953" cy="3916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52"/>
                <a:gridCol w="1716078"/>
                <a:gridCol w="1861690"/>
                <a:gridCol w="1861690"/>
                <a:gridCol w="1662343"/>
              </a:tblGrid>
              <a:tr h="10691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Tarla bitkileri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Arpa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Fasulye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Mısır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Pamuk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Börülce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Keten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Yulaf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Pirinç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Çavdar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Şeker pancarı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Şeker kamışı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Sorgum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Soya fasulyesi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Buğday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40598"/>
              </p:ext>
            </p:extLst>
          </p:nvPr>
        </p:nvGraphicFramePr>
        <p:xfrm>
          <a:off x="98707" y="927846"/>
          <a:ext cx="8901953" cy="119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52"/>
                <a:gridCol w="1716078"/>
                <a:gridCol w="1861690"/>
                <a:gridCol w="1861690"/>
                <a:gridCol w="1662343"/>
              </a:tblGrid>
              <a:tr h="17820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Bitki ismi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HASSASLIK</a:t>
                      </a:r>
                      <a:endParaRPr lang="tr-TR" sz="1100" dirty="0" smtClean="0"/>
                    </a:p>
                  </a:txBody>
                  <a:tcPr marL="24687" marR="2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86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Toleranslı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Orta toleranslı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Orta hassas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Hassas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3540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 &gt; 2000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TÇM:1500-2000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TÇM:1000-1500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 500-1000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41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2729" y="94129"/>
            <a:ext cx="8538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Tablo 3: </a:t>
            </a:r>
            <a:r>
              <a:rPr lang="tr-TR" dirty="0">
                <a:solidFill>
                  <a:srgbClr val="0000FF"/>
                </a:solidFill>
              </a:rPr>
              <a:t>Sulama Suyunun Mikrobiyolojik </a:t>
            </a:r>
            <a:r>
              <a:rPr lang="tr-TR" dirty="0">
                <a:solidFill>
                  <a:srgbClr val="0000FF"/>
                </a:solidFill>
              </a:rPr>
              <a:t>Kalitesine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>
                <a:solidFill>
                  <a:srgbClr val="0000FF"/>
                </a:solidFill>
              </a:rPr>
              <a:t>İlişkin Kriterler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53970"/>
              </p:ext>
            </p:extLst>
          </p:nvPr>
        </p:nvGraphicFramePr>
        <p:xfrm>
          <a:off x="98707" y="2487704"/>
          <a:ext cx="8901953" cy="3916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52"/>
                <a:gridCol w="1716078"/>
                <a:gridCol w="1861690"/>
                <a:gridCol w="1861690"/>
                <a:gridCol w="1662343"/>
              </a:tblGrid>
              <a:tr h="10691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Sebzeler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Enginar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Kuşkonmaz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Kırmızı pancar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Lahana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Havuç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Kereviz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Salatalık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Marul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Soğan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Patates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Ispanak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Kabak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Domates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Şalgam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+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Patlıcan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14257"/>
              </p:ext>
            </p:extLst>
          </p:nvPr>
        </p:nvGraphicFramePr>
        <p:xfrm>
          <a:off x="98707" y="1264021"/>
          <a:ext cx="8901953" cy="119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52"/>
                <a:gridCol w="1716078"/>
                <a:gridCol w="1861690"/>
                <a:gridCol w="1861690"/>
                <a:gridCol w="1662343"/>
              </a:tblGrid>
              <a:tr h="106917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Bitki ismi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HASSASLIK</a:t>
                      </a:r>
                      <a:endParaRPr lang="tr-TR" sz="2000" dirty="0"/>
                    </a:p>
                  </a:txBody>
                  <a:tcPr marL="24687" marR="2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691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Toleranslı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Orta toleranslı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Orta hassas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Hassas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92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 &gt; 2000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TÇM:1500-2000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TÇM:1000-1500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 500-1000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86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2729" y="94129"/>
            <a:ext cx="8538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Tablo 3: </a:t>
            </a:r>
            <a:r>
              <a:rPr lang="tr-TR" dirty="0">
                <a:solidFill>
                  <a:srgbClr val="0000FF"/>
                </a:solidFill>
              </a:rPr>
              <a:t>Sulama Suyunun Mikrobiyolojik </a:t>
            </a:r>
            <a:r>
              <a:rPr lang="tr-TR" dirty="0">
                <a:solidFill>
                  <a:srgbClr val="0000FF"/>
                </a:solidFill>
              </a:rPr>
              <a:t>Kalitesine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>
                <a:solidFill>
                  <a:srgbClr val="0000FF"/>
                </a:solidFill>
              </a:rPr>
              <a:t>İlişkin Kriterler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44789"/>
              </p:ext>
            </p:extLst>
          </p:nvPr>
        </p:nvGraphicFramePr>
        <p:xfrm>
          <a:off x="112154" y="1290916"/>
          <a:ext cx="8901953" cy="1264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52"/>
                <a:gridCol w="1716078"/>
                <a:gridCol w="1861690"/>
                <a:gridCol w="1861690"/>
                <a:gridCol w="1662343"/>
              </a:tblGrid>
              <a:tr h="106917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Bitki ismi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HASSASLIK</a:t>
                      </a:r>
                      <a:endParaRPr lang="tr-TR" sz="2000" dirty="0"/>
                    </a:p>
                  </a:txBody>
                  <a:tcPr marL="24687" marR="2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691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Toleranslı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Orta toleranslı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Orta hassas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Hassas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92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 &gt; 2000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TÇM:1500-2000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TÇM:1000-1500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TÇM: 500-1000 mg/L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29320"/>
              </p:ext>
            </p:extLst>
          </p:nvPr>
        </p:nvGraphicFramePr>
        <p:xfrm>
          <a:off x="98706" y="2581835"/>
          <a:ext cx="8901953" cy="42637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52"/>
                <a:gridCol w="1716078"/>
                <a:gridCol w="1861690"/>
                <a:gridCol w="1861690"/>
                <a:gridCol w="1662343"/>
              </a:tblGrid>
              <a:tr h="10691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Çayır bitkileri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Yonca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Bermuda çimi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Çayır otu (fescue)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Fokstail</a:t>
                      </a:r>
                      <a:r>
                        <a:rPr lang="tr-TR" sz="1100" dirty="0">
                          <a:effectLst/>
                        </a:rPr>
                        <a:t> (çimen)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Meyve bahçesi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Sesbania (çiçek)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Bakla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Buğday çimi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Meyveler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Badem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Böğürtlen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Hurma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Üzüm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Portakal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+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Şeftali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+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Erik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+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  <a:tr h="1069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Çilek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+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87" marR="246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014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986695"/>
            <a:ext cx="8700247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Numune alma ve tahlil işlemlerini</a:t>
            </a:r>
            <a:r>
              <a:rPr lang="tr-TR" sz="2100" dirty="0">
                <a:solidFill>
                  <a:srgbClr val="0000FF"/>
                </a:solidFill>
              </a:rPr>
              <a:t>; </a:t>
            </a:r>
            <a:r>
              <a:rPr lang="tr-TR" sz="2100" dirty="0">
                <a:solidFill>
                  <a:srgbClr val="FF0000"/>
                </a:solidFill>
              </a:rPr>
              <a:t>akredite laboratuvarlara</a:t>
            </a:r>
            <a:r>
              <a:rPr lang="tr-TR" sz="2100" dirty="0">
                <a:solidFill>
                  <a:srgbClr val="0000FF"/>
                </a:solidFill>
              </a:rPr>
              <a:t>, Çevre ve Şehircilik Bakanlığı ile Gıda, Tarım ve Hayvancılık Bakanlığı tarafından </a:t>
            </a:r>
            <a:r>
              <a:rPr lang="tr-TR" sz="2100" dirty="0">
                <a:solidFill>
                  <a:srgbClr val="FF0000"/>
                </a:solidFill>
              </a:rPr>
              <a:t>yetkilendirilmiş laboratuvarlara</a:t>
            </a:r>
            <a:r>
              <a:rPr lang="tr-TR" sz="2100" dirty="0">
                <a:solidFill>
                  <a:srgbClr val="0000FF"/>
                </a:solidFill>
              </a:rPr>
              <a:t>, </a:t>
            </a:r>
            <a:r>
              <a:rPr lang="tr-TR" sz="2100" dirty="0">
                <a:solidFill>
                  <a:srgbClr val="FF0000"/>
                </a:solidFill>
              </a:rPr>
              <a:t>üniversite laboratuvarlarına veya DSİ ile DSİ Bölge</a:t>
            </a:r>
            <a:r>
              <a:rPr lang="tr-TR" sz="2100" dirty="0">
                <a:solidFill>
                  <a:srgbClr val="0000FF"/>
                </a:solidFill>
              </a:rPr>
              <a:t> Müdürlüklerine yaptırır</a:t>
            </a:r>
            <a:r>
              <a:rPr lang="tr-TR" sz="2100" dirty="0" smtClean="0">
                <a:solidFill>
                  <a:srgbClr val="0000FF"/>
                </a:solidFill>
              </a:rPr>
              <a:t>.</a:t>
            </a:r>
            <a:endParaRPr lang="tr-TR" sz="2100" dirty="0"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 Bütün tahlil sonuçları ilgili </a:t>
            </a:r>
            <a:r>
              <a:rPr lang="tr-TR" sz="2100" dirty="0">
                <a:solidFill>
                  <a:srgbClr val="FF0000"/>
                </a:solidFill>
              </a:rPr>
              <a:t>DSİ Bölge Müdürlüklerine </a:t>
            </a:r>
            <a:r>
              <a:rPr lang="tr-TR" sz="2100" dirty="0" smtClean="0">
                <a:solidFill>
                  <a:srgbClr val="FF0000"/>
                </a:solidFill>
              </a:rPr>
              <a:t>gönderilir</a:t>
            </a:r>
            <a:endParaRPr lang="tr-TR" sz="21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 DSİ Bölge Müdürlükleri</a:t>
            </a:r>
            <a:r>
              <a:rPr lang="tr-TR" sz="2100" dirty="0">
                <a:solidFill>
                  <a:srgbClr val="FF0000"/>
                </a:solidFill>
              </a:rPr>
              <a:t>; tahlil neticeleri için rapor hazırlar.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DSİ Bölge Müdürlükleri; </a:t>
            </a:r>
            <a:r>
              <a:rPr lang="tr-TR" sz="2100" dirty="0">
                <a:solidFill>
                  <a:srgbClr val="FF0000"/>
                </a:solidFill>
              </a:rPr>
              <a:t>bir (1) ay içerisinde DSİ Genel Müdürlüğü’ne </a:t>
            </a:r>
            <a:r>
              <a:rPr lang="tr-TR" sz="2100" dirty="0">
                <a:solidFill>
                  <a:srgbClr val="0000FF"/>
                </a:solidFill>
              </a:rPr>
              <a:t>gönderir. </a:t>
            </a:r>
            <a:endParaRPr lang="tr-TR" sz="2100" dirty="0" smtClean="0"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Bakanlıkça ihtiyaç duyulması halinde; </a:t>
            </a:r>
            <a:r>
              <a:rPr lang="tr-TR" sz="2100" dirty="0">
                <a:solidFill>
                  <a:srgbClr val="FF0000"/>
                </a:solidFill>
              </a:rPr>
              <a:t>DSİ, sulama suyu kalitesi için yapılan tahlil neticeleri</a:t>
            </a:r>
            <a:r>
              <a:rPr lang="tr-TR" sz="2100" dirty="0">
                <a:solidFill>
                  <a:srgbClr val="0000FF"/>
                </a:solidFill>
              </a:rPr>
              <a:t> ile hazırlanan raporları </a:t>
            </a:r>
            <a:r>
              <a:rPr lang="tr-TR" sz="2100" dirty="0">
                <a:solidFill>
                  <a:srgbClr val="FF0000"/>
                </a:solidFill>
              </a:rPr>
              <a:t>Bakanlığa gönderir.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Numunelerin alınması ve taşınması ile alakalı usul ve esaslar </a:t>
            </a:r>
            <a:r>
              <a:rPr lang="tr-TR" sz="2100" dirty="0">
                <a:solidFill>
                  <a:srgbClr val="0000FF"/>
                </a:solidFill>
              </a:rPr>
              <a:t>bu Yönetmeliği müteakip çıkarılacak </a:t>
            </a:r>
            <a:r>
              <a:rPr lang="tr-TR" sz="2100" dirty="0">
                <a:solidFill>
                  <a:srgbClr val="FF0000"/>
                </a:solidFill>
              </a:rPr>
              <a:t>Tebliğ ile </a:t>
            </a:r>
            <a:r>
              <a:rPr lang="tr-TR" sz="2100" dirty="0">
                <a:solidFill>
                  <a:srgbClr val="0000FF"/>
                </a:solidFill>
              </a:rPr>
              <a:t>verilecektir.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100" dirty="0">
              <a:solidFill>
                <a:srgbClr val="0000FF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tr-TR" sz="2100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-145153"/>
            <a:ext cx="85388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SULAMA SUYU KALİTESİ, İZLEME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tr-TR" sz="2400" b="1" dirty="0" smtClean="0">
                <a:solidFill>
                  <a:srgbClr val="FF0000"/>
                </a:solidFill>
              </a:rPr>
              <a:t> VE RAPORLAMA 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06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22"/>
            <a:ext cx="6063916" cy="508830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000" kern="1200" dirty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kern="1200" dirty="0">
                <a:solidFill>
                  <a:srgbClr val="FF0000"/>
                </a:solidFill>
              </a:rPr>
              <a:t>Sulamada kullanılan su kaynaklarının kalitesinin izlenmesi,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kern="1200" dirty="0">
                <a:solidFill>
                  <a:srgbClr val="0000FF"/>
                </a:solidFill>
              </a:rPr>
              <a:t>İ</a:t>
            </a:r>
            <a:r>
              <a:rPr lang="tr-TR" kern="1200" dirty="0">
                <a:solidFill>
                  <a:srgbClr val="0000FF"/>
                </a:solidFill>
              </a:rPr>
              <a:t>yi </a:t>
            </a:r>
            <a:r>
              <a:rPr lang="tr-TR" kern="1200" dirty="0">
                <a:solidFill>
                  <a:srgbClr val="0000FF"/>
                </a:solidFill>
              </a:rPr>
              <a:t>durumda olanların korunması, uygun kalitede olmayanların iyileştirilmesinde alınacak tedbirlerin belirlenmesi,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kern="1200" dirty="0">
                <a:solidFill>
                  <a:srgbClr val="FF0000"/>
                </a:solidFill>
              </a:rPr>
              <a:t>Kullanılmış sulardan alıcı ortamların korunması,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kern="1200" dirty="0">
                <a:solidFill>
                  <a:srgbClr val="0000FF"/>
                </a:solidFill>
              </a:rPr>
              <a:t>Bu suların kalitesinin iyileştirilmesi,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kern="1200" dirty="0">
                <a:solidFill>
                  <a:srgbClr val="FF0000"/>
                </a:solidFill>
              </a:rPr>
              <a:t>Başta sulama suyu olmak üzere yeniden kullanılması için gereken kalite kriterlerine ilişkin usul ve esasları düzenlemektir.</a:t>
            </a:r>
          </a:p>
          <a:p>
            <a:pPr>
              <a:lnSpc>
                <a:spcPct val="150000"/>
              </a:lnSpc>
            </a:pPr>
            <a:endParaRPr lang="tr-TR" sz="2800" dirty="0" smtClean="0"/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2731644" y="45539"/>
            <a:ext cx="241021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tr-TR" sz="3200" dirty="0" smtClean="0">
                <a:solidFill>
                  <a:srgbClr val="FF0000"/>
                </a:solidFill>
              </a:rPr>
              <a:t>MAKSAT 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etarim.net/wp-content/uploads/2013/01/100920121040290080670-640x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0" y="1506069"/>
            <a:ext cx="2753887" cy="166743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urriyet.com.tr/_np/1233/23561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0" y="3408016"/>
            <a:ext cx="2753887" cy="155461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.haber3.com/other/kastamonuda-gunluk-kisi-basina-140-litre-atiksu-desarj-ediliyor-IHA-20120229AY524094-2-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0" y="5047820"/>
            <a:ext cx="2753888" cy="167011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2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15153" y="2756648"/>
            <a:ext cx="853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KULLANILMIŞ </a:t>
            </a:r>
            <a:r>
              <a:rPr lang="tr-TR" sz="2800" b="1" dirty="0">
                <a:solidFill>
                  <a:srgbClr val="FF0000"/>
                </a:solidFill>
              </a:rPr>
              <a:t>SULARIN YENİDEN DEĞERLENDİRİLMESİ (</a:t>
            </a:r>
            <a:r>
              <a:rPr lang="tr-TR" sz="2800" b="1" dirty="0" smtClean="0">
                <a:solidFill>
                  <a:srgbClr val="FF0000"/>
                </a:solidFill>
              </a:rPr>
              <a:t>KULLANILMASI)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0115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89965" y="0"/>
            <a:ext cx="853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KULLANILMIŞ </a:t>
            </a:r>
            <a:r>
              <a:rPr lang="tr-TR" sz="2800" b="1" dirty="0">
                <a:solidFill>
                  <a:srgbClr val="FF0000"/>
                </a:solidFill>
              </a:rPr>
              <a:t>SULARIN YENİDEN DEĞERLENDİRİLMESİ (</a:t>
            </a:r>
            <a:r>
              <a:rPr lang="tr-TR" sz="2800" b="1" dirty="0" smtClean="0">
                <a:solidFill>
                  <a:srgbClr val="FF0000"/>
                </a:solidFill>
              </a:rPr>
              <a:t>KULLANILMASI)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94129" y="1155463"/>
            <a:ext cx="8606118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FF"/>
                </a:solidFill>
              </a:rPr>
              <a:t>Kullanılmış suların farklı kullanım maksatlarıyla yeniden değerlendirilmesi için belirlenen </a:t>
            </a:r>
            <a:r>
              <a:rPr lang="tr-TR" sz="2100" dirty="0">
                <a:solidFill>
                  <a:srgbClr val="FF0000"/>
                </a:solidFill>
              </a:rPr>
              <a:t>kalite kriterleri, numune alma </a:t>
            </a:r>
            <a:r>
              <a:rPr lang="tr-TR" sz="2100" dirty="0">
                <a:solidFill>
                  <a:srgbClr val="0000FF"/>
                </a:solidFill>
              </a:rPr>
              <a:t>ve </a:t>
            </a:r>
            <a:r>
              <a:rPr lang="tr-TR" sz="2100" dirty="0">
                <a:solidFill>
                  <a:srgbClr val="FF0000"/>
                </a:solidFill>
              </a:rPr>
              <a:t>tahlil sıklıkları</a:t>
            </a:r>
            <a:r>
              <a:rPr lang="tr-TR" sz="2100" dirty="0">
                <a:solidFill>
                  <a:srgbClr val="0000FF"/>
                </a:solidFill>
              </a:rPr>
              <a:t>, </a:t>
            </a:r>
            <a:r>
              <a:rPr lang="tr-TR" sz="2100" dirty="0">
                <a:solidFill>
                  <a:srgbClr val="FF0000"/>
                </a:solidFill>
              </a:rPr>
              <a:t>kullanım alanları </a:t>
            </a:r>
            <a:r>
              <a:rPr lang="tr-TR" sz="2100" dirty="0">
                <a:solidFill>
                  <a:srgbClr val="0000FF"/>
                </a:solidFill>
              </a:rPr>
              <a:t>ve </a:t>
            </a:r>
            <a:r>
              <a:rPr lang="tr-TR" sz="2100" dirty="0">
                <a:solidFill>
                  <a:srgbClr val="FF0000"/>
                </a:solidFill>
              </a:rPr>
              <a:t>uygulanması gereken arıtma tipleri </a:t>
            </a:r>
            <a:r>
              <a:rPr lang="tr-TR" sz="2100" dirty="0">
                <a:solidFill>
                  <a:srgbClr val="0000FF"/>
                </a:solidFill>
              </a:rPr>
              <a:t>için standartlar belirlenmiştir.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FF"/>
                </a:solidFill>
              </a:rPr>
              <a:t>Kullanılmış suların, sulama suyu maksatlı kullanılan </a:t>
            </a:r>
            <a:r>
              <a:rPr lang="tr-TR" sz="2100" dirty="0">
                <a:solidFill>
                  <a:srgbClr val="FF0000"/>
                </a:solidFill>
              </a:rPr>
              <a:t>yerüstü sularına ve dolaylı olarak yeraltı sularına biriktirme </a:t>
            </a:r>
            <a:r>
              <a:rPr lang="tr-TR" sz="2100" dirty="0">
                <a:solidFill>
                  <a:srgbClr val="0000FF"/>
                </a:solidFill>
              </a:rPr>
              <a:t>için kullanımı </a:t>
            </a:r>
            <a:r>
              <a:rPr lang="tr-TR" sz="2100" dirty="0">
                <a:solidFill>
                  <a:srgbClr val="FF0000"/>
                </a:solidFill>
              </a:rPr>
              <a:t>parametreler</a:t>
            </a:r>
            <a:r>
              <a:rPr lang="tr-TR" sz="2100" dirty="0">
                <a:solidFill>
                  <a:srgbClr val="0000FF"/>
                </a:solidFill>
              </a:rPr>
              <a:t> belirlenmiştir.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FF0000"/>
                </a:solidFill>
              </a:rPr>
              <a:t>Hayvancılık içme suyu kullanımı </a:t>
            </a:r>
            <a:r>
              <a:rPr lang="tr-TR" sz="2100" dirty="0">
                <a:solidFill>
                  <a:srgbClr val="0000FF"/>
                </a:solidFill>
              </a:rPr>
              <a:t>için kalite kriterleri dikkate alınır.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0000FF"/>
                </a:solidFill>
              </a:rPr>
              <a:t>Kullanılmış sular, </a:t>
            </a:r>
            <a:r>
              <a:rPr lang="tr-TR" sz="2100" dirty="0">
                <a:solidFill>
                  <a:srgbClr val="FF0000"/>
                </a:solidFill>
              </a:rPr>
              <a:t>sulama maksatlı </a:t>
            </a:r>
            <a:r>
              <a:rPr lang="tr-TR" sz="2100" dirty="0">
                <a:solidFill>
                  <a:srgbClr val="0000FF"/>
                </a:solidFill>
              </a:rPr>
              <a:t>kullanılan bir yerüstü su kaynağında </a:t>
            </a:r>
            <a:r>
              <a:rPr lang="tr-TR" sz="2100" dirty="0">
                <a:solidFill>
                  <a:srgbClr val="FF0000"/>
                </a:solidFill>
              </a:rPr>
              <a:t>biriktirilecek </a:t>
            </a:r>
            <a:r>
              <a:rPr lang="tr-TR" sz="2100" dirty="0">
                <a:solidFill>
                  <a:srgbClr val="0000FF"/>
                </a:solidFill>
              </a:rPr>
              <a:t>ise</a:t>
            </a:r>
            <a:r>
              <a:rPr lang="tr-TR" sz="2100" dirty="0">
                <a:solidFill>
                  <a:srgbClr val="FF0000"/>
                </a:solidFill>
              </a:rPr>
              <a:t>, biriktirme ile numune alma ve tahlil </a:t>
            </a:r>
            <a:r>
              <a:rPr lang="tr-TR" sz="2100" dirty="0">
                <a:solidFill>
                  <a:srgbClr val="0000FF"/>
                </a:solidFill>
              </a:rPr>
              <a:t>işlemleri </a:t>
            </a:r>
            <a:r>
              <a:rPr lang="tr-TR" sz="2100" dirty="0">
                <a:solidFill>
                  <a:srgbClr val="FF0000"/>
                </a:solidFill>
              </a:rPr>
              <a:t>DSİ tarafından yapılması </a:t>
            </a:r>
            <a:r>
              <a:rPr lang="tr-TR" sz="2100" dirty="0">
                <a:solidFill>
                  <a:srgbClr val="0000FF"/>
                </a:solidFill>
              </a:rPr>
              <a:t>hüküm altına alınmıştır. </a:t>
            </a:r>
          </a:p>
        </p:txBody>
      </p:sp>
    </p:spTree>
    <p:extLst>
      <p:ext uri="{BB962C8B-B14F-4D97-AF65-F5344CB8AC3E}">
        <p14:creationId xmlns:p14="http://schemas.microsoft.com/office/powerpoint/2010/main" val="3277454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5835" y="0"/>
            <a:ext cx="85388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Tablo 5: Kullanılmış Suların Kullanım </a:t>
            </a:r>
            <a:r>
              <a:rPr lang="tr-TR" sz="1600" dirty="0">
                <a:solidFill>
                  <a:srgbClr val="0000FF"/>
                </a:solidFill>
              </a:rPr>
              <a:t>Alanları, </a:t>
            </a:r>
            <a:r>
              <a:rPr lang="tr-TR" sz="1600" dirty="0">
                <a:solidFill>
                  <a:srgbClr val="0000FF"/>
                </a:solidFill>
              </a:rPr>
              <a:t>Yeniden </a:t>
            </a:r>
            <a:r>
              <a:rPr lang="tr-TR" sz="1600" dirty="0">
                <a:solidFill>
                  <a:srgbClr val="0000FF"/>
                </a:solidFill>
              </a:rPr>
              <a:t>Kullanımı </a:t>
            </a:r>
            <a:r>
              <a:rPr lang="tr-TR" sz="1600" dirty="0">
                <a:solidFill>
                  <a:srgbClr val="0000FF"/>
                </a:solidFill>
              </a:rPr>
              <a:t>İçin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Uygulanması Gereken </a:t>
            </a:r>
            <a:r>
              <a:rPr lang="tr-TR" sz="1600" dirty="0">
                <a:solidFill>
                  <a:srgbClr val="FF0000"/>
                </a:solidFill>
              </a:rPr>
              <a:t>Arıtma Tipleri </a:t>
            </a:r>
            <a:r>
              <a:rPr lang="tr-TR" sz="1600" dirty="0">
                <a:solidFill>
                  <a:srgbClr val="0000FF"/>
                </a:solidFill>
              </a:rPr>
              <a:t>ve </a:t>
            </a:r>
            <a:r>
              <a:rPr lang="tr-TR" sz="1600" dirty="0">
                <a:solidFill>
                  <a:srgbClr val="FF0000"/>
                </a:solidFill>
              </a:rPr>
              <a:t>Yeniden </a:t>
            </a:r>
            <a:r>
              <a:rPr lang="tr-TR" sz="1600" dirty="0">
                <a:solidFill>
                  <a:srgbClr val="FF0000"/>
                </a:solidFill>
              </a:rPr>
              <a:t>Kullanılması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İçin Gerekli </a:t>
            </a:r>
            <a:r>
              <a:rPr lang="tr-TR" sz="1600" dirty="0">
                <a:solidFill>
                  <a:srgbClr val="FF0000"/>
                </a:solidFill>
              </a:rPr>
              <a:t>Sınır Değerler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72699"/>
              </p:ext>
            </p:extLst>
          </p:nvPr>
        </p:nvGraphicFramePr>
        <p:xfrm>
          <a:off x="0" y="968191"/>
          <a:ext cx="9144000" cy="5984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401"/>
                <a:gridCol w="1831169"/>
                <a:gridCol w="1245795"/>
                <a:gridCol w="1481563"/>
                <a:gridCol w="1091098"/>
                <a:gridCol w="1898974"/>
              </a:tblGrid>
              <a:tr h="3594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Geri kazanım türü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Arıtma tipi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Geri kazanılmış suyun kalitesi </a:t>
                      </a:r>
                      <a:r>
                        <a:rPr lang="tr-TR" sz="1200" baseline="30000" dirty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İzleme periyodu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Uygulama mesafesi</a:t>
                      </a:r>
                      <a:r>
                        <a:rPr lang="tr-TR" sz="1200" baseline="30000" dirty="0">
                          <a:effectLst/>
                        </a:rPr>
                        <a:t>10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 anchor="ctr"/>
                </a:tc>
              </a:tr>
              <a:tr h="95396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Zirai Kullanım</a:t>
                      </a:r>
                      <a:endParaRPr lang="tr-TR" sz="3600" dirty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Gıda ürünleri </a:t>
                      </a:r>
                      <a:r>
                        <a:rPr lang="tr-TR" sz="1050" baseline="30000" dirty="0">
                          <a:effectLst/>
                        </a:rPr>
                        <a:t>9</a:t>
                      </a:r>
                      <a:r>
                        <a:rPr lang="tr-TR" sz="1050" dirty="0">
                          <a:effectLst/>
                        </a:rPr>
                        <a:t>: Yüzeysel ve yağmurlama sulama ile sulanan ve ham olarak yenilebilen her tür gıda ürünü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-İkincil arıtma </a:t>
                      </a:r>
                      <a:r>
                        <a:rPr lang="tr-TR" sz="1050" baseline="30000" dirty="0">
                          <a:effectLst/>
                        </a:rPr>
                        <a:t>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-Filtrasyon</a:t>
                      </a:r>
                      <a:r>
                        <a:rPr lang="tr-TR" sz="1050" baseline="30000" dirty="0">
                          <a:effectLst/>
                        </a:rPr>
                        <a:t>11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-Dezenfeksiyon</a:t>
                      </a:r>
                      <a:r>
                        <a:rPr lang="tr-TR" sz="1050" baseline="30000" dirty="0">
                          <a:effectLst/>
                        </a:rPr>
                        <a:t>12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 = 6-9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 ≤ 10 mg/L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Bulanıklık ≤ 2 NTU </a:t>
                      </a:r>
                      <a:r>
                        <a:rPr lang="tr-TR" sz="1050" baseline="30000" dirty="0">
                          <a:effectLst/>
                        </a:rPr>
                        <a:t>3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Fekal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: 0/100 </a:t>
                      </a:r>
                      <a:r>
                        <a:rPr lang="tr-TR" sz="1050" dirty="0" err="1">
                          <a:effectLst/>
                        </a:rPr>
                        <a:t>mL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r>
                        <a:rPr lang="tr-TR" sz="1050" baseline="30000" dirty="0">
                          <a:effectLst/>
                        </a:rPr>
                        <a:t>4,5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050" baseline="30000" dirty="0">
                          <a:effectLst/>
                        </a:rPr>
                        <a:t>6, 15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Bulanıklık: Sürekli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: Günlük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klor: Sürekli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- İçme suyu temin edilen kuyuların mutlak ve birinci koruma alanlarına deşarj yapılmaz.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</a:tr>
              <a:tr h="172557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a-Ticari olarak işlenen gıda ürünleri </a:t>
                      </a:r>
                      <a:r>
                        <a:rPr lang="tr-TR" sz="1050" baseline="30000" dirty="0">
                          <a:effectLst/>
                        </a:rPr>
                        <a:t>9</a:t>
                      </a:r>
                      <a:r>
                        <a:rPr lang="tr-TR" sz="1050" dirty="0">
                          <a:effectLst/>
                        </a:rPr>
                        <a:t>: Yüzeysel ve yağmurlama sulama ile sulanan ve insani tüketim maksatlı ticari olarak işlenen her tür gıda ürünü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c- Gıda ürünü olmayan bitkiler: Yem, elyaf ve tohum bitkilerini içeren, insanlar tarafından besin olarak tüketilmeyen bitkiler ya da mera, ticari fidanlıklar ve çim ekim </a:t>
                      </a:r>
                      <a:r>
                        <a:rPr lang="tr-TR" sz="1050" dirty="0" smtClean="0">
                          <a:effectLst/>
                        </a:rPr>
                        <a:t>alanları</a:t>
                      </a:r>
                      <a:endParaRPr lang="tr-TR" sz="1100" dirty="0">
                        <a:effectLst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-İkincil arıtma </a:t>
                      </a:r>
                      <a:r>
                        <a:rPr lang="tr-TR" sz="1050" baseline="30000" dirty="0">
                          <a:effectLst/>
                        </a:rPr>
                        <a:t>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-Dezenfeksiyon</a:t>
                      </a:r>
                      <a:r>
                        <a:rPr lang="tr-TR" sz="1050" baseline="30000" dirty="0">
                          <a:effectLst/>
                        </a:rPr>
                        <a:t>12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 = 6-9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 ≤ 30 mg/L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AKM ≤ 30 mg/L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Fekal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 ≤ 200 ad/100 </a:t>
                      </a:r>
                      <a:r>
                        <a:rPr lang="tr-TR" sz="1050" dirty="0" err="1">
                          <a:effectLst/>
                        </a:rPr>
                        <a:t>mL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r>
                        <a:rPr lang="tr-TR" sz="1050" baseline="30000" dirty="0">
                          <a:effectLst/>
                        </a:rPr>
                        <a:t>4,8, 13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050" baseline="30000" dirty="0">
                          <a:effectLst/>
                        </a:rPr>
                        <a:t>6, 15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AKM: Günlük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: Günlük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klor: Sürekli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</a:txBody>
                  <a:tcPr marL="35731" marR="35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En yakın içme suyu temin kuyusunun mutlak ve birinci koruma alanlarına deşarj yapılmaz.</a:t>
                      </a:r>
                      <a:r>
                        <a:rPr lang="tr-TR" sz="1050" baseline="30000" dirty="0">
                          <a:effectLst/>
                        </a:rPr>
                        <a:t>14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31" marR="357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02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5835" y="0"/>
            <a:ext cx="85388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Tablo 5: Kullanılmış Suların Kullanım </a:t>
            </a:r>
            <a:r>
              <a:rPr lang="tr-TR" sz="1600" dirty="0">
                <a:solidFill>
                  <a:srgbClr val="0000FF"/>
                </a:solidFill>
              </a:rPr>
              <a:t>Alanları, </a:t>
            </a:r>
            <a:r>
              <a:rPr lang="tr-TR" sz="1600" dirty="0">
                <a:solidFill>
                  <a:srgbClr val="0000FF"/>
                </a:solidFill>
              </a:rPr>
              <a:t>Yeniden </a:t>
            </a:r>
            <a:r>
              <a:rPr lang="tr-TR" sz="1600" dirty="0">
                <a:solidFill>
                  <a:srgbClr val="0000FF"/>
                </a:solidFill>
              </a:rPr>
              <a:t>Kullanımı </a:t>
            </a:r>
            <a:r>
              <a:rPr lang="tr-TR" sz="1600" dirty="0">
                <a:solidFill>
                  <a:srgbClr val="0000FF"/>
                </a:solidFill>
              </a:rPr>
              <a:t>İçin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Uygulanması Gereken </a:t>
            </a:r>
            <a:r>
              <a:rPr lang="tr-TR" sz="1600" dirty="0">
                <a:solidFill>
                  <a:srgbClr val="FF0000"/>
                </a:solidFill>
              </a:rPr>
              <a:t>Arıtma Tipleri </a:t>
            </a:r>
            <a:r>
              <a:rPr lang="tr-TR" sz="1600" dirty="0">
                <a:solidFill>
                  <a:srgbClr val="0000FF"/>
                </a:solidFill>
              </a:rPr>
              <a:t>ve </a:t>
            </a:r>
            <a:r>
              <a:rPr lang="tr-TR" sz="1600" dirty="0">
                <a:solidFill>
                  <a:srgbClr val="FF0000"/>
                </a:solidFill>
              </a:rPr>
              <a:t>Yeniden </a:t>
            </a:r>
            <a:r>
              <a:rPr lang="tr-TR" sz="1600" dirty="0">
                <a:solidFill>
                  <a:srgbClr val="FF0000"/>
                </a:solidFill>
              </a:rPr>
              <a:t>Kullanılması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İçin Gerekli </a:t>
            </a:r>
            <a:r>
              <a:rPr lang="tr-TR" sz="1600" dirty="0">
                <a:solidFill>
                  <a:srgbClr val="FF0000"/>
                </a:solidFill>
              </a:rPr>
              <a:t>Sınır </a:t>
            </a:r>
            <a:r>
              <a:rPr lang="tr-TR" sz="1600" dirty="0" smtClean="0">
                <a:solidFill>
                  <a:srgbClr val="FF0000"/>
                </a:solidFill>
              </a:rPr>
              <a:t>Değerler </a:t>
            </a:r>
            <a:r>
              <a:rPr lang="tr-TR" sz="1600" i="1" dirty="0">
                <a:solidFill>
                  <a:srgbClr val="0000FF"/>
                </a:solidFill>
              </a:rPr>
              <a:t>(Devam)</a:t>
            </a:r>
            <a:endParaRPr lang="tr-TR" sz="1600" i="1" dirty="0">
              <a:solidFill>
                <a:srgbClr val="0000FF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16824"/>
              </p:ext>
            </p:extLst>
          </p:nvPr>
        </p:nvGraphicFramePr>
        <p:xfrm>
          <a:off x="-13447" y="995083"/>
          <a:ext cx="8848164" cy="5661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286"/>
                <a:gridCol w="1529589"/>
                <a:gridCol w="1436789"/>
                <a:gridCol w="1436789"/>
                <a:gridCol w="1058124"/>
                <a:gridCol w="1841587"/>
              </a:tblGrid>
              <a:tr h="37651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Geri kazanım türü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Arıtma tipi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Geri kazanılmış suyun kalitesi </a:t>
                      </a:r>
                      <a:r>
                        <a:rPr lang="tr-TR" sz="1000" baseline="30000" dirty="0">
                          <a:effectLst/>
                        </a:rPr>
                        <a:t>1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İzleme periyodu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Uygulama mesafesi</a:t>
                      </a:r>
                      <a:r>
                        <a:rPr lang="tr-TR" sz="1000" baseline="30000" dirty="0">
                          <a:effectLst/>
                        </a:rPr>
                        <a:t>10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anchor="ctr"/>
                </a:tc>
              </a:tr>
              <a:tr h="96182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Kentsel Kullanım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Park ve Bahçe Sulaması: Geri kazanılmış suların içme suyu dışındaki belediye hizmetlerinde kullanımı (halkın erişimine serbest olan alanlar)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-İkincil arıtma </a:t>
                      </a:r>
                      <a:r>
                        <a:rPr lang="tr-TR" sz="1050" baseline="30000" dirty="0">
                          <a:effectLst/>
                        </a:rPr>
                        <a:t>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-Filtrasyon</a:t>
                      </a:r>
                      <a:r>
                        <a:rPr lang="tr-TR" sz="1050" baseline="30000" dirty="0">
                          <a:effectLst/>
                        </a:rPr>
                        <a:t>11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-Dezenfeksiyon</a:t>
                      </a:r>
                      <a:r>
                        <a:rPr lang="tr-TR" sz="1050" baseline="30000" dirty="0">
                          <a:effectLst/>
                        </a:rPr>
                        <a:t>12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 = 6-9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 ≤ 30 mg/L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Bulanıklık ≤ 2 NTU </a:t>
                      </a:r>
                      <a:r>
                        <a:rPr lang="tr-TR" sz="1050" baseline="30000" dirty="0">
                          <a:effectLst/>
                        </a:rPr>
                        <a:t>3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Fekal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: 0/100 </a:t>
                      </a:r>
                      <a:r>
                        <a:rPr lang="tr-TR" sz="1050" dirty="0" err="1">
                          <a:effectLst/>
                        </a:rPr>
                        <a:t>mL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r>
                        <a:rPr lang="tr-TR" sz="1050" baseline="30000" dirty="0">
                          <a:effectLst/>
                        </a:rPr>
                        <a:t>4,5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050" baseline="30000" dirty="0">
                          <a:effectLst/>
                        </a:rPr>
                        <a:t>6, 15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Bulanıklık: Sürekli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: Günlük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klor: Sürekli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</a:t>
                      </a:r>
                      <a:r>
                        <a:rPr lang="tr-TR" sz="1050" dirty="0">
                          <a:effectLst/>
                        </a:rPr>
                        <a:t>İçme suyu temin edilen kuyuların mutlak ve birinci koruma alanlarına deşarj yapılmaz. 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</a:tr>
              <a:tr h="15753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Halkın Erişimi Kısıtlı Alanlar: Geri kazanılmış suların halkın erişimi, çitler, işaretler veya geçici erişim kısıtlamaları gibi fiziksel bariyerlerle kontrollü ya da kısıtlanmış olan alanlardaki, içme suyu temini dışındaki belediye hizmetlerinde kullanımı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-İkincil arıtma </a:t>
                      </a:r>
                      <a:r>
                        <a:rPr lang="tr-TR" sz="1050" baseline="30000" dirty="0">
                          <a:effectLst/>
                        </a:rPr>
                        <a:t>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-Dezenfeksiyon</a:t>
                      </a:r>
                      <a:r>
                        <a:rPr lang="tr-TR" sz="1050" baseline="30000" dirty="0">
                          <a:effectLst/>
                        </a:rPr>
                        <a:t>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 = 6-9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 ≤ 30 mg/L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AKM ≤ 30 mg/L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Fekal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: 200/100 mL</a:t>
                      </a:r>
                      <a:r>
                        <a:rPr lang="tr-TR" sz="1050" baseline="30000" dirty="0">
                          <a:effectLst/>
                        </a:rPr>
                        <a:t>4,8, 13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050" baseline="30000" dirty="0">
                          <a:effectLst/>
                        </a:rPr>
                        <a:t>6, </a:t>
                      </a:r>
                      <a:r>
                        <a:rPr lang="tr-TR" sz="1050" baseline="30000" dirty="0" smtClean="0">
                          <a:effectLst/>
                        </a:rPr>
                        <a:t>15</a:t>
                      </a:r>
                      <a:endParaRPr lang="tr-TR" sz="1100" dirty="0">
                        <a:effectLst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pH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BOİ</a:t>
                      </a:r>
                      <a:r>
                        <a:rPr lang="tr-TR" sz="1050" baseline="-25000" dirty="0">
                          <a:effectLst/>
                        </a:rPr>
                        <a:t>5</a:t>
                      </a:r>
                      <a:r>
                        <a:rPr lang="tr-TR" sz="1050" dirty="0">
                          <a:effectLst/>
                        </a:rPr>
                        <a:t>: Haftalık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AKM: Günlük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</a:t>
                      </a:r>
                      <a:r>
                        <a:rPr lang="tr-TR" sz="1050" dirty="0" err="1">
                          <a:effectLst/>
                        </a:rPr>
                        <a:t>Koliform</a:t>
                      </a:r>
                      <a:r>
                        <a:rPr lang="tr-TR" sz="1050" dirty="0">
                          <a:effectLst/>
                        </a:rPr>
                        <a:t>: Günlük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Bakiye klor: Sürekli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</a:t>
                      </a:r>
                      <a:r>
                        <a:rPr lang="tr-TR" sz="1050" dirty="0">
                          <a:effectLst/>
                        </a:rPr>
                        <a:t> En yakın içme suyu temin kuyusunun mutlak ve birinci koruma alanlarına deşarj yapılmaz.</a:t>
                      </a:r>
                      <a:r>
                        <a:rPr lang="tr-TR" sz="1050" baseline="30000" dirty="0">
                          <a:effectLst/>
                        </a:rPr>
                        <a:t>14</a:t>
                      </a:r>
                      <a:r>
                        <a:rPr lang="tr-TR" sz="105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544" marR="355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618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5835" y="0"/>
            <a:ext cx="85388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Tablo 5: Kullanılmış Suların Kullanım </a:t>
            </a:r>
            <a:r>
              <a:rPr lang="tr-TR" sz="1600" dirty="0">
                <a:solidFill>
                  <a:srgbClr val="0000FF"/>
                </a:solidFill>
              </a:rPr>
              <a:t>Alanları, </a:t>
            </a:r>
            <a:r>
              <a:rPr lang="tr-TR" sz="1600" dirty="0">
                <a:solidFill>
                  <a:srgbClr val="0000FF"/>
                </a:solidFill>
              </a:rPr>
              <a:t>Yeniden </a:t>
            </a:r>
            <a:r>
              <a:rPr lang="tr-TR" sz="1600" dirty="0">
                <a:solidFill>
                  <a:srgbClr val="0000FF"/>
                </a:solidFill>
              </a:rPr>
              <a:t>Kullanımı </a:t>
            </a:r>
            <a:r>
              <a:rPr lang="tr-TR" sz="1600" dirty="0">
                <a:solidFill>
                  <a:srgbClr val="0000FF"/>
                </a:solidFill>
              </a:rPr>
              <a:t>İçin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Uygulanması Gereken </a:t>
            </a:r>
            <a:r>
              <a:rPr lang="tr-TR" sz="1600" dirty="0">
                <a:solidFill>
                  <a:srgbClr val="FF0000"/>
                </a:solidFill>
              </a:rPr>
              <a:t>Arıtma Tipleri </a:t>
            </a:r>
            <a:r>
              <a:rPr lang="tr-TR" sz="1600" dirty="0">
                <a:solidFill>
                  <a:srgbClr val="0000FF"/>
                </a:solidFill>
              </a:rPr>
              <a:t>ve </a:t>
            </a:r>
            <a:r>
              <a:rPr lang="tr-TR" sz="1600" dirty="0">
                <a:solidFill>
                  <a:srgbClr val="FF0000"/>
                </a:solidFill>
              </a:rPr>
              <a:t>Yeniden </a:t>
            </a:r>
            <a:r>
              <a:rPr lang="tr-TR" sz="1600" dirty="0">
                <a:solidFill>
                  <a:srgbClr val="FF0000"/>
                </a:solidFill>
              </a:rPr>
              <a:t>Kullanılması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İçin Gerekli </a:t>
            </a:r>
            <a:r>
              <a:rPr lang="tr-TR" sz="1600" dirty="0">
                <a:solidFill>
                  <a:srgbClr val="FF0000"/>
                </a:solidFill>
              </a:rPr>
              <a:t>Sınır </a:t>
            </a:r>
            <a:r>
              <a:rPr lang="tr-TR" sz="1600" dirty="0" smtClean="0">
                <a:solidFill>
                  <a:srgbClr val="FF0000"/>
                </a:solidFill>
              </a:rPr>
              <a:t>Değerler </a:t>
            </a:r>
            <a:r>
              <a:rPr lang="tr-TR" sz="1600" i="1" dirty="0">
                <a:solidFill>
                  <a:srgbClr val="0000FF"/>
                </a:solidFill>
              </a:rPr>
              <a:t>(Devam)</a:t>
            </a:r>
            <a:endParaRPr lang="tr-TR" sz="1600" i="1" dirty="0">
              <a:solidFill>
                <a:srgbClr val="0000FF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13303"/>
              </p:ext>
            </p:extLst>
          </p:nvPr>
        </p:nvGraphicFramePr>
        <p:xfrm>
          <a:off x="0" y="963994"/>
          <a:ext cx="9144000" cy="6245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600"/>
                <a:gridCol w="1609911"/>
                <a:gridCol w="1380764"/>
                <a:gridCol w="2194559"/>
                <a:gridCol w="1269979"/>
                <a:gridCol w="1616187"/>
              </a:tblGrid>
              <a:tr h="38719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Geri kazanım türü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Arıtma tipi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Geri kazanılmış suyun kalitesi </a:t>
                      </a:r>
                      <a:r>
                        <a:rPr lang="tr-TR" sz="1200" baseline="300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İzleme periyodu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Uygulama mesafesi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</a:tr>
              <a:tr h="444001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Sulak Alanların/Nehirlerin Su Akışına Destek Maksatlı Kullanım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Sulak </a:t>
                      </a:r>
                      <a:r>
                        <a:rPr lang="tr-TR" sz="1400" dirty="0">
                          <a:effectLst/>
                        </a:rPr>
                        <a:t>alan oluşturmak, doğal sulak alanları geliştirmek ya da akarsu akışını desteklemek için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kullanımı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-Çeşitli tipte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-İkincil arıtma </a:t>
                      </a:r>
                      <a:r>
                        <a:rPr lang="tr-TR" sz="1400" baseline="30000" dirty="0">
                          <a:effectLst/>
                        </a:rPr>
                        <a:t>2</a:t>
                      </a:r>
                      <a:r>
                        <a:rPr lang="tr-TR" sz="1400" dirty="0">
                          <a:effectLst/>
                        </a:rPr>
                        <a:t> ve dezenfeksiyon</a:t>
                      </a:r>
                      <a:r>
                        <a:rPr lang="tr-TR" sz="1400" baseline="30000" dirty="0">
                          <a:effectLst/>
                        </a:rPr>
                        <a:t>12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Değişebilir</a:t>
                      </a:r>
                      <a:r>
                        <a:rPr lang="tr-TR" sz="1400" dirty="0">
                          <a:effectLst/>
                        </a:rPr>
                        <a:t>, ancak aşılmaması gereken değerler şunlardır: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-BOİ</a:t>
                      </a:r>
                      <a:r>
                        <a:rPr lang="tr-TR" sz="1400" baseline="-25000" dirty="0">
                          <a:effectLst/>
                        </a:rPr>
                        <a:t>5</a:t>
                      </a:r>
                      <a:r>
                        <a:rPr lang="tr-TR" sz="1400" dirty="0">
                          <a:effectLst/>
                        </a:rPr>
                        <a:t>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AKM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-F. </a:t>
                      </a:r>
                      <a:r>
                        <a:rPr lang="tr-TR" sz="1400" dirty="0" err="1">
                          <a:effectLst/>
                        </a:rPr>
                        <a:t>koliform</a:t>
                      </a:r>
                      <a:r>
                        <a:rPr lang="tr-TR" sz="1400" dirty="0">
                          <a:effectLst/>
                        </a:rPr>
                        <a:t>: 200/100 </a:t>
                      </a:r>
                      <a:r>
                        <a:rPr lang="tr-TR" sz="1400" dirty="0" err="1">
                          <a:effectLst/>
                        </a:rPr>
                        <a:t>mL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baseline="30000" dirty="0">
                          <a:effectLst/>
                        </a:rPr>
                        <a:t>4,8,13</a:t>
                      </a:r>
                      <a:endParaRPr lang="tr-TR" sz="1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400" baseline="30000" dirty="0">
                          <a:effectLst/>
                        </a:rPr>
                        <a:t>6</a:t>
                      </a:r>
                      <a:endParaRPr lang="tr-T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BOİ</a:t>
                      </a:r>
                      <a:r>
                        <a:rPr lang="tr-TR" sz="1400" baseline="-25000" dirty="0">
                          <a:effectLst/>
                        </a:rPr>
                        <a:t>5</a:t>
                      </a:r>
                      <a:r>
                        <a:rPr lang="tr-TR" sz="1400" dirty="0">
                          <a:effectLst/>
                        </a:rPr>
                        <a:t>: Haftalık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AKM: Günlük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</a:t>
                      </a:r>
                      <a:r>
                        <a:rPr lang="tr-TR" sz="1400" dirty="0" err="1">
                          <a:effectLst/>
                        </a:rPr>
                        <a:t>Koliform</a:t>
                      </a:r>
                      <a:r>
                        <a:rPr lang="tr-TR" sz="1400" dirty="0">
                          <a:effectLst/>
                        </a:rPr>
                        <a:t>: Günlük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Bakiye klor: Sürekli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_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65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5835" y="0"/>
            <a:ext cx="85388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Tablo 5: Kullanılmış Suların Kullanım </a:t>
            </a:r>
            <a:r>
              <a:rPr lang="tr-TR" sz="1600" dirty="0">
                <a:solidFill>
                  <a:srgbClr val="0000FF"/>
                </a:solidFill>
              </a:rPr>
              <a:t>Alanları, </a:t>
            </a:r>
            <a:r>
              <a:rPr lang="tr-TR" sz="1600" dirty="0">
                <a:solidFill>
                  <a:srgbClr val="0000FF"/>
                </a:solidFill>
              </a:rPr>
              <a:t>Yeniden </a:t>
            </a:r>
            <a:r>
              <a:rPr lang="tr-TR" sz="1600" dirty="0">
                <a:solidFill>
                  <a:srgbClr val="0000FF"/>
                </a:solidFill>
              </a:rPr>
              <a:t>Kullanımı </a:t>
            </a:r>
            <a:r>
              <a:rPr lang="tr-TR" sz="1600" dirty="0">
                <a:solidFill>
                  <a:srgbClr val="0000FF"/>
                </a:solidFill>
              </a:rPr>
              <a:t>İçin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Uygulanması Gereken </a:t>
            </a:r>
            <a:r>
              <a:rPr lang="tr-TR" sz="1600" dirty="0">
                <a:solidFill>
                  <a:srgbClr val="FF0000"/>
                </a:solidFill>
              </a:rPr>
              <a:t>Arıtma Tipleri </a:t>
            </a:r>
            <a:r>
              <a:rPr lang="tr-TR" sz="1600" dirty="0">
                <a:solidFill>
                  <a:srgbClr val="0000FF"/>
                </a:solidFill>
              </a:rPr>
              <a:t>ve </a:t>
            </a:r>
            <a:r>
              <a:rPr lang="tr-TR" sz="1600" dirty="0">
                <a:solidFill>
                  <a:srgbClr val="FF0000"/>
                </a:solidFill>
              </a:rPr>
              <a:t>Yeniden </a:t>
            </a:r>
            <a:r>
              <a:rPr lang="tr-TR" sz="1600" dirty="0">
                <a:solidFill>
                  <a:srgbClr val="FF0000"/>
                </a:solidFill>
              </a:rPr>
              <a:t>Kullanılması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İçin Gerekli </a:t>
            </a:r>
            <a:r>
              <a:rPr lang="tr-TR" sz="1600" dirty="0">
                <a:solidFill>
                  <a:srgbClr val="FF0000"/>
                </a:solidFill>
              </a:rPr>
              <a:t>Sınır </a:t>
            </a:r>
            <a:r>
              <a:rPr lang="tr-TR" sz="1600" dirty="0" smtClean="0">
                <a:solidFill>
                  <a:srgbClr val="FF0000"/>
                </a:solidFill>
              </a:rPr>
              <a:t>Değerler </a:t>
            </a:r>
            <a:r>
              <a:rPr lang="tr-TR" sz="1600" i="1" dirty="0">
                <a:solidFill>
                  <a:srgbClr val="0000FF"/>
                </a:solidFill>
              </a:rPr>
              <a:t>(Devam)</a:t>
            </a:r>
            <a:endParaRPr lang="tr-TR" sz="1600" i="1" dirty="0">
              <a:solidFill>
                <a:srgbClr val="0000FF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15257"/>
              </p:ext>
            </p:extLst>
          </p:nvPr>
        </p:nvGraphicFramePr>
        <p:xfrm>
          <a:off x="0" y="1020016"/>
          <a:ext cx="9144002" cy="5450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457"/>
                <a:gridCol w="1596457"/>
                <a:gridCol w="1462305"/>
                <a:gridCol w="1462305"/>
                <a:gridCol w="1067645"/>
                <a:gridCol w="1958833"/>
              </a:tblGrid>
              <a:tr h="41729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Geri kazanım türü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Arıtma tipi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Geri kazanılmış suyun kalitesi </a:t>
                      </a:r>
                      <a:r>
                        <a:rPr lang="tr-TR" sz="1100" baseline="30000" dirty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İzleme periyodu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Uygulama mesafesi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anchor="ctr"/>
                </a:tc>
              </a:tr>
              <a:tr h="101328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Biriktirme Maksatlı Kullanım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Serbest Alanlar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Vücut teması açısından herhangi bir kısıtlaması olmayan su birikintileri için (göl, gölet, havuz vb.) kullanımı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-İkincil arıtma </a:t>
                      </a:r>
                      <a:r>
                        <a:rPr lang="tr-TR" sz="1100" baseline="30000" dirty="0">
                          <a:effectLst/>
                        </a:rPr>
                        <a:t>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-Filtrasyon</a:t>
                      </a:r>
                      <a:r>
                        <a:rPr lang="tr-TR" sz="1100" baseline="30000" dirty="0">
                          <a:effectLst/>
                        </a:rPr>
                        <a:t>11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-Dezenfeksiyon</a:t>
                      </a:r>
                      <a:r>
                        <a:rPr lang="tr-TR" sz="1100" baseline="30000" dirty="0">
                          <a:effectLst/>
                        </a:rPr>
                        <a:t>12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pH</a:t>
                      </a:r>
                      <a:r>
                        <a:rPr lang="tr-TR" sz="1100" dirty="0">
                          <a:effectLst/>
                        </a:rPr>
                        <a:t> = 6-9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BOİ</a:t>
                      </a:r>
                      <a:r>
                        <a:rPr lang="tr-TR" sz="1100" baseline="-25000" dirty="0">
                          <a:effectLst/>
                        </a:rPr>
                        <a:t>5</a:t>
                      </a:r>
                      <a:r>
                        <a:rPr lang="tr-TR" sz="1100" dirty="0">
                          <a:effectLst/>
                        </a:rPr>
                        <a:t> ≤ 10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Bulanıklık ≤ 2 NTU </a:t>
                      </a:r>
                      <a:r>
                        <a:rPr lang="tr-TR" sz="1100" baseline="30000" dirty="0">
                          <a:effectLst/>
                        </a:rPr>
                        <a:t>3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Fekal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dirty="0" err="1">
                          <a:effectLst/>
                        </a:rPr>
                        <a:t>koliform</a:t>
                      </a:r>
                      <a:r>
                        <a:rPr lang="tr-TR" sz="1100" dirty="0">
                          <a:effectLst/>
                        </a:rPr>
                        <a:t>: 0/100 </a:t>
                      </a:r>
                      <a:r>
                        <a:rPr lang="tr-TR" sz="1100" dirty="0" err="1">
                          <a:effectLst/>
                        </a:rPr>
                        <a:t>mL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baseline="30000" dirty="0">
                          <a:effectLst/>
                        </a:rPr>
                        <a:t>4,5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100" baseline="30000" dirty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pH</a:t>
                      </a:r>
                      <a:r>
                        <a:rPr lang="tr-TR" sz="1100" dirty="0">
                          <a:effectLst/>
                        </a:rPr>
                        <a:t>: Haftalık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BOİ</a:t>
                      </a:r>
                      <a:r>
                        <a:rPr lang="tr-TR" sz="1100" baseline="-25000" dirty="0">
                          <a:effectLst/>
                        </a:rPr>
                        <a:t>5</a:t>
                      </a:r>
                      <a:r>
                        <a:rPr lang="tr-TR" sz="1100" dirty="0">
                          <a:effectLst/>
                        </a:rPr>
                        <a:t>: Haftalık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Bulanıklık: Sürekli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Koliform</a:t>
                      </a:r>
                      <a:r>
                        <a:rPr lang="tr-TR" sz="1100" dirty="0">
                          <a:effectLst/>
                        </a:rPr>
                        <a:t>: Günlük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Bakiye klor: Sürekli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İçme suyu temin edilen kuyuların mutlak ve birinci koruma alanlarına deşarj yapılmaz  (tabanı sızdırmaz değilse).  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</a:tr>
              <a:tr h="11267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Kısıtlı Alanlar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Vücut teması açısından kısıtlaması olan su birikintileri için (göl, gölet, havuz vb.) kullanımı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-İkincil arıtma </a:t>
                      </a:r>
                      <a:r>
                        <a:rPr lang="tr-TR" sz="1100" baseline="30000" dirty="0">
                          <a:effectLst/>
                        </a:rPr>
                        <a:t>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-Dezenfeksiyon</a:t>
                      </a:r>
                      <a:r>
                        <a:rPr lang="tr-TR" sz="1100" baseline="30000" dirty="0">
                          <a:effectLst/>
                        </a:rPr>
                        <a:t>12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pH</a:t>
                      </a:r>
                      <a:r>
                        <a:rPr lang="tr-TR" sz="1100" dirty="0">
                          <a:effectLst/>
                        </a:rPr>
                        <a:t> = 6-9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BOİ</a:t>
                      </a:r>
                      <a:r>
                        <a:rPr lang="tr-TR" sz="1100" baseline="-25000" dirty="0">
                          <a:effectLst/>
                        </a:rPr>
                        <a:t>5</a:t>
                      </a:r>
                      <a:r>
                        <a:rPr lang="tr-TR" sz="1100" dirty="0">
                          <a:effectLst/>
                        </a:rPr>
                        <a:t>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AKM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Fekal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dirty="0" err="1">
                          <a:effectLst/>
                        </a:rPr>
                        <a:t>koliform</a:t>
                      </a:r>
                      <a:r>
                        <a:rPr lang="tr-TR" sz="1100" dirty="0">
                          <a:effectLst/>
                        </a:rPr>
                        <a:t>: 200/100 mL</a:t>
                      </a:r>
                      <a:r>
                        <a:rPr lang="tr-TR" sz="1100" baseline="30000" dirty="0">
                          <a:effectLst/>
                        </a:rPr>
                        <a:t>4,8,13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100" baseline="30000" dirty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pH</a:t>
                      </a:r>
                      <a:r>
                        <a:rPr lang="tr-TR" sz="1100" dirty="0">
                          <a:effectLst/>
                        </a:rPr>
                        <a:t>: Haftalık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AKM: Günlük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</a:t>
                      </a:r>
                      <a:r>
                        <a:rPr lang="tr-TR" sz="1100" dirty="0" err="1">
                          <a:effectLst/>
                        </a:rPr>
                        <a:t>Koliform</a:t>
                      </a:r>
                      <a:r>
                        <a:rPr lang="tr-TR" sz="1100" dirty="0">
                          <a:effectLst/>
                        </a:rPr>
                        <a:t>: Günlük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 Bakiye klor: Sürekli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- İçme suyu temin edilen kuyuların mutlak ve birinci koruma alanlarına deşarj yapılmaz  (tabanı sızdırmaz değilse).  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64" marR="446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3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95835" y="0"/>
            <a:ext cx="85388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Tablo 5: Kullanılmış Suların Kullanım </a:t>
            </a:r>
            <a:r>
              <a:rPr lang="tr-TR" sz="1600" dirty="0">
                <a:solidFill>
                  <a:srgbClr val="0000FF"/>
                </a:solidFill>
              </a:rPr>
              <a:t>Alanları, </a:t>
            </a:r>
            <a:r>
              <a:rPr lang="tr-TR" sz="1600" dirty="0">
                <a:solidFill>
                  <a:srgbClr val="0000FF"/>
                </a:solidFill>
              </a:rPr>
              <a:t>Yeniden </a:t>
            </a:r>
            <a:r>
              <a:rPr lang="tr-TR" sz="1600" dirty="0">
                <a:solidFill>
                  <a:srgbClr val="0000FF"/>
                </a:solidFill>
              </a:rPr>
              <a:t>Kullanımı </a:t>
            </a:r>
            <a:r>
              <a:rPr lang="tr-TR" sz="1600" dirty="0">
                <a:solidFill>
                  <a:srgbClr val="0000FF"/>
                </a:solidFill>
              </a:rPr>
              <a:t>İçin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Uygulanması Gereken </a:t>
            </a:r>
            <a:r>
              <a:rPr lang="tr-TR" sz="1600" dirty="0">
                <a:solidFill>
                  <a:srgbClr val="FF0000"/>
                </a:solidFill>
              </a:rPr>
              <a:t>Arıtma Tipleri </a:t>
            </a:r>
            <a:r>
              <a:rPr lang="tr-TR" sz="1600" dirty="0">
                <a:solidFill>
                  <a:srgbClr val="0000FF"/>
                </a:solidFill>
              </a:rPr>
              <a:t>ve </a:t>
            </a:r>
            <a:r>
              <a:rPr lang="tr-TR" sz="1600" dirty="0">
                <a:solidFill>
                  <a:srgbClr val="FF0000"/>
                </a:solidFill>
              </a:rPr>
              <a:t>Yeniden </a:t>
            </a:r>
            <a:r>
              <a:rPr lang="tr-TR" sz="1600" dirty="0">
                <a:solidFill>
                  <a:srgbClr val="FF0000"/>
                </a:solidFill>
              </a:rPr>
              <a:t>Kullanılması</a:t>
            </a:r>
          </a:p>
          <a:p>
            <a:pPr algn="ctr"/>
            <a:r>
              <a:rPr lang="tr-TR" sz="1600" dirty="0">
                <a:solidFill>
                  <a:srgbClr val="0000FF"/>
                </a:solidFill>
              </a:rPr>
              <a:t> </a:t>
            </a:r>
            <a:r>
              <a:rPr lang="tr-TR" sz="1600" dirty="0">
                <a:solidFill>
                  <a:srgbClr val="0000FF"/>
                </a:solidFill>
              </a:rPr>
              <a:t>İçin Gerekli </a:t>
            </a:r>
            <a:r>
              <a:rPr lang="tr-TR" sz="1600" dirty="0">
                <a:solidFill>
                  <a:srgbClr val="FF0000"/>
                </a:solidFill>
              </a:rPr>
              <a:t>Sınır </a:t>
            </a:r>
            <a:r>
              <a:rPr lang="tr-TR" sz="1600" dirty="0" smtClean="0">
                <a:solidFill>
                  <a:srgbClr val="FF0000"/>
                </a:solidFill>
              </a:rPr>
              <a:t>Değerler </a:t>
            </a:r>
            <a:r>
              <a:rPr lang="tr-TR" sz="1600" i="1" dirty="0">
                <a:solidFill>
                  <a:srgbClr val="0000FF"/>
                </a:solidFill>
              </a:rPr>
              <a:t>(Devam)</a:t>
            </a:r>
            <a:endParaRPr lang="tr-TR" sz="1600" i="1" dirty="0">
              <a:solidFill>
                <a:srgbClr val="0000FF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06382"/>
              </p:ext>
            </p:extLst>
          </p:nvPr>
        </p:nvGraphicFramePr>
        <p:xfrm>
          <a:off x="0" y="996660"/>
          <a:ext cx="9127958" cy="566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8760"/>
                <a:gridCol w="1338760"/>
                <a:gridCol w="1257539"/>
                <a:gridCol w="1257539"/>
                <a:gridCol w="727730"/>
                <a:gridCol w="3207630"/>
              </a:tblGrid>
              <a:tr h="27141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Geri kazanım türü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Arıtma tipi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Geri kazanılmış suyun kalitesi </a:t>
                      </a:r>
                      <a:r>
                        <a:rPr lang="tr-TR" sz="1050" baseline="30000">
                          <a:effectLst/>
                        </a:rPr>
                        <a:t>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</a:rPr>
                        <a:t>İzleme periyodu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Uygulama mesafesi</a:t>
                      </a:r>
                      <a:r>
                        <a:rPr lang="tr-TR" sz="1050" baseline="30000" dirty="0">
                          <a:effectLst/>
                        </a:rPr>
                        <a:t>10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</a:tr>
              <a:tr h="127533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Endüstriyel Maksatlı Kullanım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Açık Devre Soğutma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-İkincil arıtma</a:t>
                      </a:r>
                      <a:r>
                        <a:rPr lang="tr-TR" sz="1000" baseline="30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-Dezenfeksiyon</a:t>
                      </a:r>
                      <a:r>
                        <a:rPr lang="tr-TR" sz="1000" baseline="30000" dirty="0">
                          <a:effectLst/>
                        </a:rPr>
                        <a:t>12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</a:t>
                      </a:r>
                      <a:r>
                        <a:rPr lang="tr-TR" sz="1000" dirty="0" err="1">
                          <a:effectLst/>
                        </a:rPr>
                        <a:t>pH</a:t>
                      </a:r>
                      <a:r>
                        <a:rPr lang="tr-TR" sz="1000" dirty="0">
                          <a:effectLst/>
                        </a:rPr>
                        <a:t> = 6-9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BOİ</a:t>
                      </a:r>
                      <a:r>
                        <a:rPr lang="tr-TR" sz="1000" baseline="-25000" dirty="0">
                          <a:effectLst/>
                        </a:rPr>
                        <a:t>5</a:t>
                      </a:r>
                      <a:r>
                        <a:rPr lang="tr-TR" sz="1000" dirty="0">
                          <a:effectLst/>
                        </a:rPr>
                        <a:t>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AKM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</a:t>
                      </a:r>
                      <a:r>
                        <a:rPr lang="tr-TR" sz="1000" dirty="0" err="1">
                          <a:effectLst/>
                        </a:rPr>
                        <a:t>Fekal</a:t>
                      </a:r>
                      <a:r>
                        <a:rPr lang="tr-TR" sz="1000" dirty="0">
                          <a:effectLst/>
                        </a:rPr>
                        <a:t> </a:t>
                      </a:r>
                      <a:r>
                        <a:rPr lang="tr-TR" sz="1000" dirty="0" err="1">
                          <a:effectLst/>
                        </a:rPr>
                        <a:t>koliform</a:t>
                      </a:r>
                      <a:r>
                        <a:rPr lang="tr-TR" sz="1000" dirty="0">
                          <a:effectLst/>
                        </a:rPr>
                        <a:t>: 200/100 mL</a:t>
                      </a:r>
                      <a:r>
                        <a:rPr lang="tr-TR" sz="1000" baseline="30000" dirty="0">
                          <a:effectLst/>
                        </a:rPr>
                        <a:t>4,8,13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Bakiye klor ≥ 1 mg/L (Ozon ve UV kullanıldığı durumlarda bakiye klora bakılmaz.)</a:t>
                      </a:r>
                      <a:r>
                        <a:rPr lang="tr-TR" sz="1000" baseline="30000" dirty="0">
                          <a:effectLst/>
                        </a:rPr>
                        <a:t>6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</a:t>
                      </a:r>
                      <a:r>
                        <a:rPr lang="tr-TR" sz="1000" dirty="0" err="1">
                          <a:effectLst/>
                        </a:rPr>
                        <a:t>pH</a:t>
                      </a:r>
                      <a:r>
                        <a:rPr lang="tr-TR" sz="1000" dirty="0">
                          <a:effectLst/>
                        </a:rPr>
                        <a:t>: Haftalık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BOİ</a:t>
                      </a:r>
                      <a:r>
                        <a:rPr lang="tr-TR" sz="1000" baseline="-25000" dirty="0">
                          <a:effectLst/>
                        </a:rPr>
                        <a:t>5</a:t>
                      </a:r>
                      <a:r>
                        <a:rPr lang="tr-TR" sz="1000" dirty="0">
                          <a:effectLst/>
                        </a:rPr>
                        <a:t>: Haftalık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AKM: günlük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</a:t>
                      </a:r>
                      <a:r>
                        <a:rPr lang="tr-TR" sz="1000" dirty="0" err="1">
                          <a:effectLst/>
                        </a:rPr>
                        <a:t>Koliform</a:t>
                      </a:r>
                      <a:r>
                        <a:rPr lang="tr-TR" sz="1000" dirty="0">
                          <a:effectLst/>
                        </a:rPr>
                        <a:t>: günlük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Bakiye klor: sürekli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Halk erişiminin olduğu alanlara 90 m mesafe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</a:tr>
              <a:tr h="294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Geri Devirli Soğutma Kuleleri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-İkincil arıtma </a:t>
                      </a:r>
                      <a:r>
                        <a:rPr lang="tr-TR" sz="1000" baseline="30000">
                          <a:effectLst/>
                        </a:rPr>
                        <a:t>2</a:t>
                      </a:r>
                      <a:endParaRPr lang="tr-TR" sz="10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-Dezenfeksiyon</a:t>
                      </a:r>
                      <a:r>
                        <a:rPr lang="tr-TR" sz="1000" baseline="30000">
                          <a:effectLst/>
                        </a:rPr>
                        <a:t>12 </a:t>
                      </a:r>
                      <a:r>
                        <a:rPr lang="tr-TR" sz="1000">
                          <a:effectLst/>
                        </a:rPr>
                        <a:t>(kimyasal koagülasyon ve filtrasyon gerekebilir)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-Değişebilir, geri devir oranına bağlıdır: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</a:t>
                      </a:r>
                      <a:r>
                        <a:rPr lang="tr-TR" sz="1000" dirty="0" err="1">
                          <a:effectLst/>
                        </a:rPr>
                        <a:t>pH</a:t>
                      </a:r>
                      <a:r>
                        <a:rPr lang="tr-TR" sz="1000" dirty="0">
                          <a:effectLst/>
                        </a:rPr>
                        <a:t> = 6-9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BOİ</a:t>
                      </a:r>
                      <a:r>
                        <a:rPr lang="tr-TR" sz="1000" baseline="-25000" dirty="0">
                          <a:effectLst/>
                        </a:rPr>
                        <a:t>5</a:t>
                      </a:r>
                      <a:r>
                        <a:rPr lang="tr-TR" sz="1000" dirty="0">
                          <a:effectLst/>
                        </a:rPr>
                        <a:t>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AKM ≤ 30 mg/L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</a:t>
                      </a:r>
                      <a:r>
                        <a:rPr lang="tr-TR" sz="1000" dirty="0" err="1">
                          <a:effectLst/>
                        </a:rPr>
                        <a:t>Fekal</a:t>
                      </a:r>
                      <a:r>
                        <a:rPr lang="tr-TR" sz="1000" dirty="0">
                          <a:effectLst/>
                        </a:rPr>
                        <a:t> </a:t>
                      </a:r>
                      <a:r>
                        <a:rPr lang="tr-TR" sz="1000" dirty="0" err="1">
                          <a:effectLst/>
                        </a:rPr>
                        <a:t>koliform</a:t>
                      </a:r>
                      <a:r>
                        <a:rPr lang="tr-TR" sz="1000" dirty="0">
                          <a:effectLst/>
                        </a:rPr>
                        <a:t>: 200/100 mL</a:t>
                      </a:r>
                      <a:r>
                        <a:rPr lang="tr-TR" sz="1000" baseline="30000" dirty="0">
                          <a:effectLst/>
                        </a:rPr>
                        <a:t>4,8, 13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- Bakiye klor ≥ 1 mg/L  (</a:t>
                      </a:r>
                      <a:r>
                        <a:rPr lang="tr-TR" sz="1000" dirty="0" err="1">
                          <a:effectLst/>
                        </a:rPr>
                        <a:t>min</a:t>
                      </a:r>
                      <a:r>
                        <a:rPr lang="tr-TR" sz="1000" dirty="0">
                          <a:effectLst/>
                        </a:rPr>
                        <a:t>) (Ozon ve UV kullanıldığı durumlarda bakiye klora bakılmaz.)</a:t>
                      </a:r>
                      <a:r>
                        <a:rPr lang="tr-TR" sz="1000" baseline="30000" dirty="0">
                          <a:effectLst/>
                        </a:rPr>
                        <a:t>6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5580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Halk erişiminin olduğu alanlara 90 m mesafe. Yüksek dezenfeksiyon düzeyinin sağlanması halinde bu mesafe azaltılabilir.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6" marR="465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163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63750" y="160421"/>
            <a:ext cx="8538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</a:rPr>
              <a:t>Tablo </a:t>
            </a:r>
            <a:r>
              <a:rPr lang="tr-TR" sz="2000" dirty="0">
                <a:solidFill>
                  <a:srgbClr val="FF0000"/>
                </a:solidFill>
              </a:rPr>
              <a:t>6: </a:t>
            </a:r>
            <a:r>
              <a:rPr lang="tr-TR" sz="2000" dirty="0">
                <a:solidFill>
                  <a:srgbClr val="0000FF"/>
                </a:solidFill>
              </a:rPr>
              <a:t>Kullanılmış Suların, Yeraltı ve Yerüstü </a:t>
            </a:r>
            <a:r>
              <a:rPr lang="tr-TR" sz="2000" dirty="0">
                <a:solidFill>
                  <a:srgbClr val="0000FF"/>
                </a:solidFill>
              </a:rPr>
              <a:t>Sularında</a:t>
            </a:r>
          </a:p>
          <a:p>
            <a:pPr algn="ctr"/>
            <a:r>
              <a:rPr lang="tr-TR" sz="2000" dirty="0">
                <a:solidFill>
                  <a:srgbClr val="0000FF"/>
                </a:solidFill>
              </a:rPr>
              <a:t> </a:t>
            </a:r>
            <a:r>
              <a:rPr lang="tr-TR" sz="2000" dirty="0">
                <a:solidFill>
                  <a:srgbClr val="0000FF"/>
                </a:solidFill>
              </a:rPr>
              <a:t>Biriktirme Maksatlı Kullanımı İçin Gerekli Kalite Kriterleri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47021"/>
              </p:ext>
            </p:extLst>
          </p:nvPr>
        </p:nvGraphicFramePr>
        <p:xfrm>
          <a:off x="0" y="1090469"/>
          <a:ext cx="9144000" cy="5737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70000"/>
                <a:gridCol w="1170000"/>
                <a:gridCol w="2019750"/>
                <a:gridCol w="2019750"/>
                <a:gridCol w="1701750"/>
                <a:gridCol w="1062750"/>
              </a:tblGrid>
              <a:tr h="24307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Geri kazanım türü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Arıtma tipi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Geri kazanılmış suyun kalitesi </a:t>
                      </a:r>
                      <a:r>
                        <a:rPr lang="tr-TR" sz="1000" baseline="30000">
                          <a:effectLst/>
                        </a:rPr>
                        <a:t>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İzleme periyodu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Uygulama mesafesi</a:t>
                      </a:r>
                      <a:r>
                        <a:rPr lang="tr-TR" sz="1000" baseline="30000" dirty="0">
                          <a:effectLst/>
                        </a:rPr>
                        <a:t>9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</a:tr>
              <a:tr h="136671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İçme ve Kullanma Suyu Temin </a:t>
                      </a:r>
                      <a:r>
                        <a:rPr lang="tr-TR" sz="1600" dirty="0" smtClean="0">
                          <a:effectLst/>
                        </a:rPr>
                        <a:t>Edilen </a:t>
                      </a:r>
                      <a:r>
                        <a:rPr lang="tr-TR" sz="1600" dirty="0">
                          <a:effectLst/>
                        </a:rPr>
                        <a:t>Yeraltı ve Yerüstü Sularında Dolaylı Biriktirme Maksatlı Kullanım</a:t>
                      </a:r>
                      <a:endParaRPr lang="tr-TR" sz="18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5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5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İçme suyu </a:t>
                      </a:r>
                      <a:r>
                        <a:rPr lang="tr-TR" sz="900" dirty="0" err="1">
                          <a:effectLst/>
                        </a:rPr>
                        <a:t>akiferlerinin</a:t>
                      </a:r>
                      <a:r>
                        <a:rPr lang="tr-TR" sz="900" dirty="0">
                          <a:effectLst/>
                        </a:rPr>
                        <a:t> yayma usulüyle beslenmesi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-İkincil arıtma </a:t>
                      </a:r>
                      <a:r>
                        <a:rPr lang="tr-TR" sz="900" baseline="30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-Filtrasyon</a:t>
                      </a:r>
                      <a:r>
                        <a:rPr lang="tr-TR" sz="900" baseline="30000" dirty="0">
                          <a:effectLst/>
                        </a:rPr>
                        <a:t>10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-Dezenfeksiyon</a:t>
                      </a:r>
                      <a:r>
                        <a:rPr lang="tr-TR" sz="900" baseline="30000" dirty="0">
                          <a:effectLst/>
                        </a:rPr>
                        <a:t>11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r>
                        <a:rPr lang="tr-TR" sz="900" dirty="0" smtClean="0">
                          <a:effectLst/>
                        </a:rPr>
                        <a:t>Bunlarla </a:t>
                      </a:r>
                      <a:r>
                        <a:rPr lang="tr-TR" sz="900" dirty="0">
                          <a:effectLst/>
                        </a:rPr>
                        <a:t>sınırlı olmamakla birlikte, asgari aşağıdaki değerler önerilmektedir: 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Toplam </a:t>
                      </a:r>
                      <a:r>
                        <a:rPr lang="tr-TR" sz="900" dirty="0" err="1">
                          <a:effectLst/>
                        </a:rPr>
                        <a:t>koliform</a:t>
                      </a:r>
                      <a:r>
                        <a:rPr lang="tr-TR" sz="900" dirty="0">
                          <a:effectLst/>
                        </a:rPr>
                        <a:t>: 0/100 </a:t>
                      </a:r>
                      <a:r>
                        <a:rPr lang="tr-TR" sz="900" dirty="0" err="1">
                          <a:effectLst/>
                        </a:rPr>
                        <a:t>mL</a:t>
                      </a:r>
                      <a:r>
                        <a:rPr lang="tr-TR" sz="900" dirty="0">
                          <a:effectLst/>
                        </a:rPr>
                        <a:t> </a:t>
                      </a:r>
                      <a:r>
                        <a:rPr lang="tr-TR" sz="900" baseline="30000" dirty="0">
                          <a:effectLst/>
                        </a:rPr>
                        <a:t>3,4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Bakiye klor ≥ 1 mg/L </a:t>
                      </a:r>
                      <a:r>
                        <a:rPr lang="tr-TR" sz="900" baseline="30000" dirty="0">
                          <a:effectLst/>
                        </a:rPr>
                        <a:t>5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</a:t>
                      </a:r>
                      <a:r>
                        <a:rPr lang="tr-TR" sz="900" dirty="0" err="1">
                          <a:effectLst/>
                        </a:rPr>
                        <a:t>pH</a:t>
                      </a:r>
                      <a:r>
                        <a:rPr lang="tr-TR" sz="900" dirty="0">
                          <a:effectLst/>
                        </a:rPr>
                        <a:t> = 6,5-8,5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 NTU ≤ 2 </a:t>
                      </a:r>
                      <a:r>
                        <a:rPr lang="tr-TR" sz="900" baseline="30000" dirty="0">
                          <a:effectLst/>
                        </a:rPr>
                        <a:t>12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TOK ≤  12 mg/L (atıksu kaynaklı)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 KOİ ≤ 50 mg/L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BOİ ≤ 20 mg/L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NO</a:t>
                      </a:r>
                      <a:r>
                        <a:rPr lang="tr-TR" sz="900" baseline="-25000" dirty="0">
                          <a:effectLst/>
                        </a:rPr>
                        <a:t>3</a:t>
                      </a:r>
                      <a:r>
                        <a:rPr lang="tr-TR" sz="900" dirty="0">
                          <a:effectLst/>
                        </a:rPr>
                        <a:t> ≤ 50 mg/L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Bunlarla sınırlı olmamakla birlikte, asgari aşağıdaki sıklıklar önerilmektedir: 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</a:t>
                      </a:r>
                      <a:r>
                        <a:rPr lang="tr-TR" sz="900" dirty="0" err="1">
                          <a:effectLst/>
                        </a:rPr>
                        <a:t>pH</a:t>
                      </a:r>
                      <a:r>
                        <a:rPr lang="tr-TR" sz="900" dirty="0">
                          <a:effectLst/>
                        </a:rPr>
                        <a:t>: Günlük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Bulanıklık: sürekli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</a:t>
                      </a:r>
                      <a:r>
                        <a:rPr lang="tr-TR" sz="900" dirty="0" err="1">
                          <a:effectLst/>
                        </a:rPr>
                        <a:t>Koliform</a:t>
                      </a:r>
                      <a:r>
                        <a:rPr lang="tr-TR" sz="900" dirty="0">
                          <a:effectLst/>
                        </a:rPr>
                        <a:t>: günlük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Bakiye klor: sürekli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-TOK: haftalık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İçme suyu standartları: Üç ayda bir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Diğer-</a:t>
                      </a:r>
                      <a:r>
                        <a:rPr lang="tr-TR" sz="900" baseline="30000" dirty="0">
                          <a:effectLst/>
                        </a:rPr>
                        <a:t>8</a:t>
                      </a:r>
                      <a:r>
                        <a:rPr lang="tr-TR" sz="900" dirty="0">
                          <a:effectLst/>
                        </a:rPr>
                        <a:t> bileşene bağlıdır</a:t>
                      </a:r>
                      <a:endParaRPr lang="tr-TR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Virüs ve parazitler için izleme gerekli değildir: bu parametrelerin giderim verimleri, arıtma ihtiyaçları kapsamında belirlenmiştir.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En yakın su temin kuyusunun mutlak ve birinci koruma alanlarına deşarj yapılmaz.</a:t>
                      </a:r>
                      <a:r>
                        <a:rPr lang="tr-TR" sz="900" baseline="30000" dirty="0">
                          <a:effectLst/>
                        </a:rPr>
                        <a:t>14</a:t>
                      </a:r>
                      <a:r>
                        <a:rPr lang="tr-TR" sz="900" dirty="0">
                          <a:effectLst/>
                        </a:rPr>
                        <a:t> 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</a:tr>
              <a:tr h="2334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Yerüstü suları temin rezervuarlarını takviye maksatlı kullanım</a:t>
                      </a:r>
                      <a:endParaRPr lang="tr-TR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-İkincil arıtma </a:t>
                      </a:r>
                      <a:r>
                        <a:rPr lang="tr-TR" sz="900" baseline="30000" dirty="0">
                          <a:effectLst/>
                        </a:rPr>
                        <a:t>2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</a:t>
                      </a:r>
                      <a:r>
                        <a:rPr lang="tr-TR" sz="900" dirty="0" err="1">
                          <a:effectLst/>
                        </a:rPr>
                        <a:t>Filtrasyon</a:t>
                      </a:r>
                      <a:r>
                        <a:rPr lang="tr-TR" sz="900" dirty="0">
                          <a:effectLst/>
                        </a:rPr>
                        <a:t> </a:t>
                      </a:r>
                      <a:r>
                        <a:rPr lang="tr-TR" sz="900" baseline="30000" dirty="0">
                          <a:effectLst/>
                        </a:rPr>
                        <a:t>10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-Dezenfeksiyon</a:t>
                      </a:r>
                      <a:r>
                        <a:rPr lang="tr-TR" sz="900" baseline="30000" dirty="0">
                          <a:effectLst/>
                        </a:rPr>
                        <a:t>11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-İleri arıtma</a:t>
                      </a:r>
                      <a:r>
                        <a:rPr lang="tr-TR" sz="900" baseline="30000" dirty="0">
                          <a:effectLst/>
                        </a:rPr>
                        <a:t>7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r>
                        <a:rPr lang="tr-TR" sz="900" dirty="0" smtClean="0">
                          <a:effectLst/>
                        </a:rPr>
                        <a:t>Bunlarla </a:t>
                      </a:r>
                      <a:r>
                        <a:rPr lang="tr-TR" sz="900" dirty="0">
                          <a:effectLst/>
                        </a:rPr>
                        <a:t>sınırlı olmamakla birlikte, asgari aşağıdaki değerler önerilmektedir: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 - Toplam </a:t>
                      </a:r>
                      <a:r>
                        <a:rPr lang="tr-TR" sz="900" dirty="0" err="1">
                          <a:effectLst/>
                        </a:rPr>
                        <a:t>koliform</a:t>
                      </a:r>
                      <a:r>
                        <a:rPr lang="tr-TR" sz="900" dirty="0">
                          <a:effectLst/>
                        </a:rPr>
                        <a:t>: 0/100 </a:t>
                      </a:r>
                      <a:r>
                        <a:rPr lang="tr-TR" sz="900" dirty="0" err="1">
                          <a:effectLst/>
                        </a:rPr>
                        <a:t>mL</a:t>
                      </a:r>
                      <a:r>
                        <a:rPr lang="tr-TR" sz="900" dirty="0">
                          <a:effectLst/>
                        </a:rPr>
                        <a:t> </a:t>
                      </a:r>
                      <a:r>
                        <a:rPr lang="tr-TR" sz="900" baseline="30000" dirty="0">
                          <a:effectLst/>
                        </a:rPr>
                        <a:t>3,4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Bakiye klor ≥ 1 mg/L </a:t>
                      </a:r>
                      <a:r>
                        <a:rPr lang="tr-TR" sz="900" baseline="30000" dirty="0">
                          <a:effectLst/>
                        </a:rPr>
                        <a:t>5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</a:t>
                      </a:r>
                      <a:r>
                        <a:rPr lang="tr-TR" sz="900" dirty="0" err="1">
                          <a:effectLst/>
                        </a:rPr>
                        <a:t>pH</a:t>
                      </a:r>
                      <a:r>
                        <a:rPr lang="tr-TR" sz="900" dirty="0">
                          <a:effectLst/>
                        </a:rPr>
                        <a:t> = 6,5-8,5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NTU ≤ 2</a:t>
                      </a:r>
                      <a:r>
                        <a:rPr lang="tr-TR" sz="900" baseline="30000" dirty="0">
                          <a:effectLst/>
                        </a:rPr>
                        <a:t>12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TOK ≤ 12 mg/L (atıksu kaynaklı)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Cıva ≤ 0,5 µg/L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Kadmiyum ≤ 5 µg/L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Kurşun ≤ 20 µg/L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Bakır ≤ 50 µg/L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Nikel ≤ 50 µg/L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Çinko ≤ 500 µg/L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Bor ≤ 2400 µg/L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Alana özel</a:t>
                      </a:r>
                      <a:endParaRPr lang="tr-TR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- Kullanılmış suyun ham su kaynağı rezervuarına deşarjı ile içme suyu arıtma tesisi girişi arasında 2 aylık bekleme süresinin sağlanmasına bağlıdır.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68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47708" y="0"/>
            <a:ext cx="8538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</a:rPr>
              <a:t>Tablo </a:t>
            </a:r>
            <a:r>
              <a:rPr lang="tr-TR" sz="2000" dirty="0">
                <a:solidFill>
                  <a:srgbClr val="FF0000"/>
                </a:solidFill>
              </a:rPr>
              <a:t>6: </a:t>
            </a:r>
            <a:r>
              <a:rPr lang="tr-TR" sz="2000" dirty="0">
                <a:solidFill>
                  <a:srgbClr val="0000FF"/>
                </a:solidFill>
              </a:rPr>
              <a:t>Kullanılmış Suların, Yeraltı ve Yerüstü </a:t>
            </a:r>
            <a:r>
              <a:rPr lang="tr-TR" sz="2000" dirty="0">
                <a:solidFill>
                  <a:srgbClr val="0000FF"/>
                </a:solidFill>
              </a:rPr>
              <a:t>Sularında</a:t>
            </a:r>
          </a:p>
          <a:p>
            <a:pPr algn="ctr"/>
            <a:r>
              <a:rPr lang="tr-TR" sz="2000" dirty="0">
                <a:solidFill>
                  <a:srgbClr val="0000FF"/>
                </a:solidFill>
              </a:rPr>
              <a:t> </a:t>
            </a:r>
            <a:r>
              <a:rPr lang="tr-TR" sz="2000" dirty="0">
                <a:solidFill>
                  <a:srgbClr val="0000FF"/>
                </a:solidFill>
              </a:rPr>
              <a:t>Biriktirme Maksatlı Kullanımı İçin Gerekli Kalite </a:t>
            </a:r>
            <a:r>
              <a:rPr lang="tr-TR" sz="2000" dirty="0" smtClean="0">
                <a:solidFill>
                  <a:srgbClr val="0000FF"/>
                </a:solidFill>
              </a:rPr>
              <a:t>Kriterleri</a:t>
            </a:r>
          </a:p>
          <a:p>
            <a:pPr algn="ctr"/>
            <a:r>
              <a:rPr lang="tr-TR" sz="2000" i="1" dirty="0">
                <a:solidFill>
                  <a:srgbClr val="0000FF"/>
                </a:solidFill>
              </a:rPr>
              <a:t>(Devam)</a:t>
            </a:r>
            <a:endParaRPr lang="tr-TR" sz="2000" i="1" dirty="0">
              <a:solidFill>
                <a:srgbClr val="0000FF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48525"/>
              </p:ext>
            </p:extLst>
          </p:nvPr>
        </p:nvGraphicFramePr>
        <p:xfrm>
          <a:off x="263751" y="1702027"/>
          <a:ext cx="8538882" cy="309456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87533"/>
                <a:gridCol w="1171074"/>
                <a:gridCol w="1524000"/>
                <a:gridCol w="1684419"/>
                <a:gridCol w="1952507"/>
                <a:gridCol w="1219349"/>
              </a:tblGrid>
              <a:tr h="78937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Geri kazanım türü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Arıtma tipi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Geri kazanılmış suyun kalitesi </a:t>
                      </a:r>
                      <a:r>
                        <a:rPr lang="tr-TR" sz="1100" baseline="300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İzleme periyodu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Uygulama mesafesi</a:t>
                      </a:r>
                      <a:r>
                        <a:rPr lang="tr-TR" sz="1100" baseline="30000" dirty="0">
                          <a:effectLst/>
                        </a:rPr>
                        <a:t>9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</a:tr>
              <a:tr h="23051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Yeraltı Suyu Besleme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İçme suyu maksatlı </a:t>
                      </a:r>
                      <a:r>
                        <a:rPr lang="tr-TR" sz="1400" dirty="0" err="1" smtClean="0">
                          <a:effectLst/>
                        </a:rPr>
                        <a:t>kullanılmyanakiferleri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r>
                        <a:rPr lang="tr-TR" sz="1400" dirty="0">
                          <a:effectLst/>
                        </a:rPr>
                        <a:t>beslemede kullanımı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-Alana özel ve kullanıma bağlı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-Birincil arıtma (yayma usulü için)</a:t>
                      </a:r>
                      <a:endParaRPr lang="tr-TR" sz="16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aseline="30000" dirty="0">
                          <a:effectLst/>
                        </a:rPr>
                        <a:t>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Sulama suyu kriterleri</a:t>
                      </a:r>
                      <a:r>
                        <a:rPr lang="tr-TR" sz="1400" baseline="30000" dirty="0">
                          <a:effectLst/>
                        </a:rPr>
                        <a:t>13</a:t>
                      </a:r>
                      <a:r>
                        <a:rPr lang="tr-TR" sz="1400" dirty="0">
                          <a:effectLst/>
                        </a:rPr>
                        <a:t> sağlanmalıdır.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Arıtma ve kullanıma bağlı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- Alana özel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58" marR="454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4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47708" y="144379"/>
            <a:ext cx="8538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Tablo 7: </a:t>
            </a:r>
            <a:r>
              <a:rPr lang="tr-TR" sz="2000" dirty="0">
                <a:solidFill>
                  <a:srgbClr val="0000FF"/>
                </a:solidFill>
              </a:rPr>
              <a:t>Yeniden Sulamada Kullanılacak Drenaj Suyu </a:t>
            </a:r>
            <a:endParaRPr lang="tr-TR" sz="2000" dirty="0">
              <a:solidFill>
                <a:srgbClr val="0000FF"/>
              </a:solidFill>
            </a:endParaRPr>
          </a:p>
          <a:p>
            <a:pPr algn="ctr"/>
            <a:r>
              <a:rPr lang="tr-TR" sz="2000" dirty="0">
                <a:solidFill>
                  <a:srgbClr val="0000FF"/>
                </a:solidFill>
              </a:rPr>
              <a:t>Kalitesi </a:t>
            </a:r>
            <a:r>
              <a:rPr lang="tr-TR" sz="2000" dirty="0">
                <a:solidFill>
                  <a:srgbClr val="0000FF"/>
                </a:solidFill>
              </a:rPr>
              <a:t>İçin Sağlanması Gereken Maksimum Değerler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95638"/>
              </p:ext>
            </p:extLst>
          </p:nvPr>
        </p:nvGraphicFramePr>
        <p:xfrm>
          <a:off x="0" y="1646734"/>
          <a:ext cx="9143998" cy="3358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430"/>
                <a:gridCol w="858349"/>
                <a:gridCol w="1380551"/>
                <a:gridCol w="1593624"/>
                <a:gridCol w="1592714"/>
                <a:gridCol w="2457330"/>
              </a:tblGrid>
              <a:tr h="968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Parametre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Birim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Tuzluluğa Hassas</a:t>
                      </a:r>
                      <a:endParaRPr lang="tr-TR" sz="2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Bitki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Tuzluluğa Toleranslı Bitki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Tuzcul Bitkiler (Halofitler)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Solar Buharlaştırıcıya Deşarj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654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İletkenlik (EC)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dS/m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0,5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9,4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31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28,2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347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Na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mg/L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65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1425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7830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7600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347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SO</a:t>
                      </a:r>
                      <a:r>
                        <a:rPr lang="tr-TR" sz="1800" baseline="-25000">
                          <a:effectLst/>
                        </a:rPr>
                        <a:t>4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mg/L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3070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12 685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12850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347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Cl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mg/L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1190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4725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4435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347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B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mg/L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0,2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56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62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  <a:tr h="347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Se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mg/L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0,3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 0,6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0,7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3" marR="679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209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824817" y="139669"/>
            <a:ext cx="2358338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tr-TR" sz="3200" dirty="0" smtClean="0">
                <a:solidFill>
                  <a:srgbClr val="FF0000"/>
                </a:solidFill>
              </a:rPr>
              <a:t>KAPSAM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-1" y="1089212"/>
            <a:ext cx="8700247" cy="568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Sulama maksatlı </a:t>
            </a:r>
            <a:r>
              <a:rPr lang="tr-TR" sz="2100" dirty="0">
                <a:solidFill>
                  <a:srgbClr val="0000FF"/>
                </a:solidFill>
              </a:rPr>
              <a:t>kullanılan su kaynaklarının </a:t>
            </a:r>
            <a:r>
              <a:rPr lang="tr-TR" sz="2100" dirty="0">
                <a:solidFill>
                  <a:srgbClr val="FF0000"/>
                </a:solidFill>
              </a:rPr>
              <a:t>kalitesinin izlenmesi ve iyileştirilmesi</a:t>
            </a:r>
            <a:r>
              <a:rPr lang="tr-TR" sz="2100" dirty="0">
                <a:solidFill>
                  <a:srgbClr val="0000FF"/>
                </a:solidFill>
              </a:rPr>
              <a:t> için alınacak </a:t>
            </a:r>
            <a:r>
              <a:rPr lang="tr-TR" sz="2100" dirty="0">
                <a:solidFill>
                  <a:srgbClr val="FF0000"/>
                </a:solidFill>
              </a:rPr>
              <a:t>tedbirlerin</a:t>
            </a:r>
            <a:r>
              <a:rPr lang="tr-TR" sz="2100" dirty="0">
                <a:solidFill>
                  <a:srgbClr val="0000FF"/>
                </a:solidFill>
              </a:rPr>
              <a:t> belirlenmesi</a:t>
            </a:r>
            <a:r>
              <a:rPr lang="tr-TR" sz="2100" dirty="0" smtClean="0">
                <a:solidFill>
                  <a:srgbClr val="0000FF"/>
                </a:solidFill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endParaRPr lang="tr-TR" sz="2100" dirty="0">
              <a:solidFill>
                <a:srgbClr val="0000FF"/>
              </a:solidFill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Herhangi bir maksatla </a:t>
            </a:r>
            <a:r>
              <a:rPr lang="tr-TR" sz="2100" dirty="0">
                <a:solidFill>
                  <a:srgbClr val="FF0000"/>
                </a:solidFill>
              </a:rPr>
              <a:t>kullanılmış</a:t>
            </a:r>
            <a:r>
              <a:rPr lang="tr-TR" sz="2100" dirty="0">
                <a:solidFill>
                  <a:srgbClr val="0000FF"/>
                </a:solidFill>
              </a:rPr>
              <a:t> olan suların </a:t>
            </a:r>
            <a:r>
              <a:rPr lang="tr-TR" sz="2100" dirty="0">
                <a:solidFill>
                  <a:srgbClr val="FF0000"/>
                </a:solidFill>
              </a:rPr>
              <a:t>kalitesinin iyileştirilmesi ile yeniden kullanılması </a:t>
            </a:r>
            <a:r>
              <a:rPr lang="tr-TR" sz="2100" dirty="0">
                <a:solidFill>
                  <a:srgbClr val="0000FF"/>
                </a:solidFill>
              </a:rPr>
              <a:t>için gereken kalite </a:t>
            </a:r>
            <a:r>
              <a:rPr lang="tr-TR" sz="2100" dirty="0">
                <a:solidFill>
                  <a:srgbClr val="FF0000"/>
                </a:solidFill>
              </a:rPr>
              <a:t>kriterlerine </a:t>
            </a:r>
            <a:r>
              <a:rPr lang="tr-TR" sz="2100" dirty="0">
                <a:solidFill>
                  <a:srgbClr val="0000FF"/>
                </a:solidFill>
              </a:rPr>
              <a:t>ilişkin hususları kapsar</a:t>
            </a:r>
            <a:r>
              <a:rPr lang="tr-TR" sz="2100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tr-TR" sz="2100" dirty="0">
              <a:solidFill>
                <a:srgbClr val="0000FF"/>
              </a:solidFill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Ancak; </a:t>
            </a:r>
            <a:r>
              <a:rPr lang="tr-TR" sz="2100" dirty="0">
                <a:solidFill>
                  <a:srgbClr val="FF0000"/>
                </a:solidFill>
              </a:rPr>
              <a:t>Hidrokarbon kökenli yakıt üretiminde </a:t>
            </a:r>
            <a:r>
              <a:rPr lang="tr-TR" sz="2100" dirty="0">
                <a:solidFill>
                  <a:srgbClr val="0000FF"/>
                </a:solidFill>
              </a:rPr>
              <a:t>kullanılan suların yeraltına deşarjı ile kullanılmış suların </a:t>
            </a:r>
            <a:r>
              <a:rPr lang="tr-TR" sz="2100" dirty="0">
                <a:solidFill>
                  <a:srgbClr val="FF0000"/>
                </a:solidFill>
              </a:rPr>
              <a:t>kazan besleme</a:t>
            </a:r>
            <a:r>
              <a:rPr lang="tr-TR" sz="2100" dirty="0">
                <a:solidFill>
                  <a:srgbClr val="0000FF"/>
                </a:solidFill>
              </a:rPr>
              <a:t>, </a:t>
            </a:r>
            <a:r>
              <a:rPr lang="tr-TR" sz="2100" dirty="0">
                <a:solidFill>
                  <a:srgbClr val="FF0000"/>
                </a:solidFill>
              </a:rPr>
              <a:t>ekipman yıkama, elektrik üretimi, endüstriyel prosesler, doğalgaz üretimi ve işletiminde</a:t>
            </a:r>
            <a:r>
              <a:rPr lang="tr-TR" sz="2100" dirty="0">
                <a:solidFill>
                  <a:srgbClr val="0000FF"/>
                </a:solidFill>
              </a:rPr>
              <a:t> kullanılması bu Yönetmeliğin </a:t>
            </a:r>
            <a:r>
              <a:rPr lang="tr-TR" sz="2100" dirty="0">
                <a:solidFill>
                  <a:srgbClr val="FF0000"/>
                </a:solidFill>
              </a:rPr>
              <a:t>kapsamı dışındadır</a:t>
            </a:r>
            <a:r>
              <a:rPr lang="tr-TR" sz="21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69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247708" y="144379"/>
            <a:ext cx="8538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Tablo 8: </a:t>
            </a:r>
            <a:r>
              <a:rPr lang="tr-TR" sz="2000" dirty="0">
                <a:solidFill>
                  <a:srgbClr val="0000FF"/>
                </a:solidFill>
              </a:rPr>
              <a:t>Hayvanların İçme Suyu Kullanımı </a:t>
            </a:r>
            <a:r>
              <a:rPr lang="tr-TR" sz="2000" dirty="0">
                <a:solidFill>
                  <a:srgbClr val="0000FF"/>
                </a:solidFill>
              </a:rPr>
              <a:t>İçin</a:t>
            </a:r>
          </a:p>
          <a:p>
            <a:pPr algn="ctr"/>
            <a:r>
              <a:rPr lang="tr-TR" sz="2000" dirty="0">
                <a:solidFill>
                  <a:srgbClr val="0000FF"/>
                </a:solidFill>
              </a:rPr>
              <a:t> </a:t>
            </a:r>
            <a:r>
              <a:rPr lang="tr-TR" sz="2000" dirty="0">
                <a:solidFill>
                  <a:srgbClr val="0000FF"/>
                </a:solidFill>
              </a:rPr>
              <a:t>Gerekli Kalite Kriterleri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89699"/>
              </p:ext>
            </p:extLst>
          </p:nvPr>
        </p:nvGraphicFramePr>
        <p:xfrm>
          <a:off x="775972" y="1102736"/>
          <a:ext cx="7469669" cy="5586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8514"/>
                <a:gridCol w="4021155"/>
              </a:tblGrid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Parametre (sembol)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Konsantrasyon (mg/L)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Alüminyum (Al)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Arsenik (As)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Berilyum (Be)</a:t>
                      </a:r>
                      <a:r>
                        <a:rPr lang="tr-TR" sz="1200" baseline="300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Bor (B)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Kadmiyum (Cd)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0,05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Krom (Cr)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Kobalt (Co)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Bakır (Cu)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Flor (F)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Demir (Fe)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Gerekli değildir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Kurşun (Pb)</a:t>
                      </a:r>
                      <a:r>
                        <a:rPr lang="tr-TR" sz="1200" baseline="300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Mangan (Mn)</a:t>
                      </a:r>
                      <a:r>
                        <a:rPr lang="tr-TR" sz="1200" baseline="300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0,05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Civa(Hg)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0,01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Molibden (Mo)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Nitrat + Nitrit (NO</a:t>
                      </a:r>
                      <a:r>
                        <a:rPr lang="tr-TR" sz="1200" baseline="-25000">
                          <a:effectLst/>
                        </a:rPr>
                        <a:t>3</a:t>
                      </a:r>
                      <a:r>
                        <a:rPr lang="tr-TR" sz="1200">
                          <a:effectLst/>
                        </a:rPr>
                        <a:t>-N + NO</a:t>
                      </a:r>
                      <a:r>
                        <a:rPr lang="tr-TR" sz="1200" baseline="-25000">
                          <a:effectLst/>
                        </a:rPr>
                        <a:t>2</a:t>
                      </a:r>
                      <a:r>
                        <a:rPr lang="tr-TR" sz="1200">
                          <a:effectLst/>
                        </a:rPr>
                        <a:t>-N)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Nitrit (NO</a:t>
                      </a:r>
                      <a:r>
                        <a:rPr lang="tr-TR" sz="1200" baseline="-25000">
                          <a:effectLst/>
                        </a:rPr>
                        <a:t>2</a:t>
                      </a:r>
                      <a:r>
                        <a:rPr lang="tr-TR" sz="1200">
                          <a:effectLst/>
                        </a:rPr>
                        <a:t>-N)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Selenyum (Se)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0,05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Sodyum (Na)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1000</a:t>
                      </a:r>
                      <a:r>
                        <a:rPr lang="tr-TR" sz="1200" baseline="30000">
                          <a:effectLst/>
                        </a:rPr>
                        <a:t>4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Sülfat (SO</a:t>
                      </a:r>
                      <a:r>
                        <a:rPr lang="tr-TR" sz="1200" baseline="-25000">
                          <a:effectLst/>
                        </a:rPr>
                        <a:t>4</a:t>
                      </a:r>
                      <a:r>
                        <a:rPr lang="tr-TR" sz="1200">
                          <a:effectLst/>
                        </a:rPr>
                        <a:t>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1000</a:t>
                      </a:r>
                      <a:r>
                        <a:rPr lang="tr-TR" sz="1200" baseline="300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Vanadyum (V)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0,10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  <a:tr h="253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Çinko (Zn)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06" marR="60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7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89965" y="0"/>
            <a:ext cx="853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KULLANILMIŞ </a:t>
            </a:r>
            <a:r>
              <a:rPr lang="tr-TR" sz="2800" b="1" dirty="0">
                <a:solidFill>
                  <a:srgbClr val="FF0000"/>
                </a:solidFill>
              </a:rPr>
              <a:t>SULARIN YENİDEN DEĞERLENDİRİLMESİ (</a:t>
            </a:r>
            <a:r>
              <a:rPr lang="tr-TR" sz="2800" b="1" dirty="0" smtClean="0">
                <a:solidFill>
                  <a:srgbClr val="FF0000"/>
                </a:solidFill>
              </a:rPr>
              <a:t>KULLANILMASI)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94129" y="1155463"/>
            <a:ext cx="8606118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Kullanılmış sular, </a:t>
            </a:r>
            <a:r>
              <a:rPr lang="tr-TR" sz="2100" dirty="0">
                <a:solidFill>
                  <a:srgbClr val="FF0000"/>
                </a:solidFill>
              </a:rPr>
              <a:t>yeraltı sularını besleme maksatlı </a:t>
            </a:r>
            <a:r>
              <a:rPr lang="tr-TR" sz="2100" dirty="0">
                <a:solidFill>
                  <a:srgbClr val="0000FF"/>
                </a:solidFill>
              </a:rPr>
              <a:t>kullanılacak ise, beslemede kullanılacak olan suların </a:t>
            </a:r>
            <a:r>
              <a:rPr lang="tr-TR" sz="2100" dirty="0">
                <a:solidFill>
                  <a:srgbClr val="FF0000"/>
                </a:solidFill>
              </a:rPr>
              <a:t>numune alma ve tahlil işlemleri DSİ</a:t>
            </a:r>
            <a:r>
              <a:rPr lang="tr-TR" sz="2100" dirty="0">
                <a:solidFill>
                  <a:srgbClr val="0000FF"/>
                </a:solidFill>
              </a:rPr>
              <a:t> tarafından yapılması hüküm altına alınmıştır. </a:t>
            </a:r>
            <a:endParaRPr lang="tr-TR" sz="2100" dirty="0" smtClean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</a:pPr>
            <a:endParaRPr lang="tr-TR" sz="2100" dirty="0">
              <a:solidFill>
                <a:srgbClr val="0000FF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Kullanılmış sular içme suyu kaynaklarında </a:t>
            </a:r>
            <a:r>
              <a:rPr lang="tr-TR" sz="2100" dirty="0">
                <a:solidFill>
                  <a:srgbClr val="FF0000"/>
                </a:solidFill>
              </a:rPr>
              <a:t>biriktirilecek ise</a:t>
            </a:r>
            <a:r>
              <a:rPr lang="tr-TR" sz="2100" dirty="0">
                <a:solidFill>
                  <a:srgbClr val="0000FF"/>
                </a:solidFill>
              </a:rPr>
              <a:t>, Büyükşehir Belediyelerince </a:t>
            </a:r>
            <a:r>
              <a:rPr lang="tr-TR" sz="2100" dirty="0">
                <a:solidFill>
                  <a:srgbClr val="FF0000"/>
                </a:solidFill>
              </a:rPr>
              <a:t>kullanılan içme suyu kaynaklarında </a:t>
            </a:r>
            <a:r>
              <a:rPr lang="tr-TR" sz="2100" dirty="0">
                <a:solidFill>
                  <a:srgbClr val="0000FF"/>
                </a:solidFill>
              </a:rPr>
              <a:t>biriktirme ile numune alma ve tahlil işlemleri </a:t>
            </a:r>
            <a:r>
              <a:rPr lang="tr-TR" sz="2100" dirty="0">
                <a:solidFill>
                  <a:srgbClr val="FF0000"/>
                </a:solidFill>
              </a:rPr>
              <a:t>Büyükşehir Belediyeleri </a:t>
            </a:r>
            <a:r>
              <a:rPr lang="tr-TR" sz="2100" dirty="0">
                <a:solidFill>
                  <a:srgbClr val="0000FF"/>
                </a:solidFill>
              </a:rPr>
              <a:t>tarafından,  Büyükşehir Belediyeleri </a:t>
            </a:r>
            <a:r>
              <a:rPr lang="tr-TR" sz="2100" dirty="0">
                <a:solidFill>
                  <a:srgbClr val="FF0000"/>
                </a:solidFill>
              </a:rPr>
              <a:t>dışındaki diğer belediyeler </a:t>
            </a:r>
            <a:r>
              <a:rPr lang="tr-TR" sz="2100" dirty="0">
                <a:solidFill>
                  <a:srgbClr val="0000FF"/>
                </a:solidFill>
              </a:rPr>
              <a:t>tarafından kullanılan içme suyu kaynaklarında ise </a:t>
            </a:r>
            <a:r>
              <a:rPr lang="tr-TR" sz="2100" dirty="0">
                <a:solidFill>
                  <a:srgbClr val="FF0000"/>
                </a:solidFill>
              </a:rPr>
              <a:t>DSİ tarafından </a:t>
            </a:r>
            <a:r>
              <a:rPr lang="tr-TR" sz="2100" dirty="0">
                <a:solidFill>
                  <a:srgbClr val="0000FF"/>
                </a:solidFill>
              </a:rPr>
              <a:t>yapılır. </a:t>
            </a:r>
            <a:r>
              <a:rPr lang="tr-TR" sz="2100" dirty="0">
                <a:solidFill>
                  <a:srgbClr val="FF0000"/>
                </a:solidFill>
              </a:rPr>
              <a:t>Büyükşehir Belediyeleri tarafından yapılacak olan tahliller DSİ tarafından eş zamanlı olarak kontrol edilir. </a:t>
            </a:r>
          </a:p>
        </p:txBody>
      </p:sp>
    </p:spTree>
    <p:extLst>
      <p:ext uri="{BB962C8B-B14F-4D97-AF65-F5344CB8AC3E}">
        <p14:creationId xmlns:p14="http://schemas.microsoft.com/office/powerpoint/2010/main" val="252164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89965" y="0"/>
            <a:ext cx="853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KULLANILMIŞ </a:t>
            </a:r>
            <a:r>
              <a:rPr lang="tr-TR" sz="2800" b="1" dirty="0">
                <a:solidFill>
                  <a:srgbClr val="FF0000"/>
                </a:solidFill>
              </a:rPr>
              <a:t>SULARIN YENİDEN DEĞERLENDİRİLMESİ (</a:t>
            </a:r>
            <a:r>
              <a:rPr lang="tr-TR" sz="2800" b="1" dirty="0" smtClean="0">
                <a:solidFill>
                  <a:srgbClr val="FF0000"/>
                </a:solidFill>
              </a:rPr>
              <a:t>KULLANILMASI)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94129" y="1155463"/>
            <a:ext cx="8606118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Kullanılmış suları yönetmelikte </a:t>
            </a:r>
            <a:r>
              <a:rPr lang="tr-TR" sz="2100" dirty="0">
                <a:solidFill>
                  <a:srgbClr val="FF0000"/>
                </a:solidFill>
              </a:rPr>
              <a:t>belirtilen kullanım alanları dışındaki </a:t>
            </a:r>
            <a:r>
              <a:rPr lang="tr-TR" sz="2100" dirty="0">
                <a:solidFill>
                  <a:srgbClr val="0000FF"/>
                </a:solidFill>
              </a:rPr>
              <a:t>yeniden kullanım alanlarında </a:t>
            </a:r>
            <a:r>
              <a:rPr lang="tr-TR" sz="2100" dirty="0">
                <a:solidFill>
                  <a:srgbClr val="FF0000"/>
                </a:solidFill>
              </a:rPr>
              <a:t>DSİ yetkilidir.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Kullanılmış suların yeniden kullanılması için</a:t>
            </a:r>
            <a:r>
              <a:rPr lang="tr-TR" sz="2100" dirty="0" smtClean="0">
                <a:solidFill>
                  <a:srgbClr val="0000FF"/>
                </a:solidFill>
              </a:rPr>
              <a:t>; </a:t>
            </a:r>
            <a:r>
              <a:rPr lang="tr-TR" sz="2100" dirty="0" smtClean="0">
                <a:solidFill>
                  <a:srgbClr val="FF0000"/>
                </a:solidFill>
              </a:rPr>
              <a:t>gerçekleştirilen </a:t>
            </a:r>
            <a:r>
              <a:rPr lang="tr-TR" sz="2100" dirty="0">
                <a:solidFill>
                  <a:srgbClr val="FF0000"/>
                </a:solidFill>
              </a:rPr>
              <a:t>tahlil sonuçları</a:t>
            </a:r>
            <a:r>
              <a:rPr lang="tr-TR" sz="2100" dirty="0">
                <a:solidFill>
                  <a:srgbClr val="0000FF"/>
                </a:solidFill>
              </a:rPr>
              <a:t> uygun görüş alınmak üzere </a:t>
            </a:r>
            <a:r>
              <a:rPr lang="tr-TR" sz="2100" dirty="0">
                <a:solidFill>
                  <a:srgbClr val="FF0000"/>
                </a:solidFill>
              </a:rPr>
              <a:t>Bakanlığa gönderilir.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Kullanılmış suların yeniden kullanımında </a:t>
            </a:r>
            <a:r>
              <a:rPr lang="tr-TR" sz="2100" dirty="0">
                <a:solidFill>
                  <a:srgbClr val="FF0000"/>
                </a:solidFill>
              </a:rPr>
              <a:t>yılda en az 2 (iki) defa Gıda Tarım ve Hayvancılık Bakanlığı’nca </a:t>
            </a:r>
            <a:r>
              <a:rPr lang="tr-TR" sz="2100" dirty="0">
                <a:solidFill>
                  <a:srgbClr val="0000FF"/>
                </a:solidFill>
              </a:rPr>
              <a:t>belirlenen </a:t>
            </a:r>
            <a:r>
              <a:rPr lang="tr-TR" sz="2100" dirty="0">
                <a:solidFill>
                  <a:srgbClr val="FF0000"/>
                </a:solidFill>
              </a:rPr>
              <a:t>dönemlerde</a:t>
            </a:r>
            <a:r>
              <a:rPr lang="tr-TR" sz="2100" dirty="0">
                <a:solidFill>
                  <a:srgbClr val="0000FF"/>
                </a:solidFill>
              </a:rPr>
              <a:t> su </a:t>
            </a:r>
            <a:r>
              <a:rPr lang="tr-TR" sz="2100" dirty="0">
                <a:solidFill>
                  <a:srgbClr val="FF0000"/>
                </a:solidFill>
              </a:rPr>
              <a:t>örnekleri</a:t>
            </a:r>
            <a:r>
              <a:rPr lang="tr-TR" sz="2100" dirty="0">
                <a:solidFill>
                  <a:srgbClr val="0000FF"/>
                </a:solidFill>
              </a:rPr>
              <a:t> alınarak </a:t>
            </a:r>
            <a:r>
              <a:rPr lang="tr-TR" sz="2100" dirty="0">
                <a:solidFill>
                  <a:srgbClr val="FF0000"/>
                </a:solidFill>
              </a:rPr>
              <a:t>Zirai Mücadele Araştırma Kuruluşları (ZMAK)</a:t>
            </a:r>
            <a:r>
              <a:rPr lang="tr-TR" sz="2100" dirty="0">
                <a:solidFill>
                  <a:srgbClr val="0000FF"/>
                </a:solidFill>
              </a:rPr>
              <a:t>’</a:t>
            </a:r>
            <a:r>
              <a:rPr lang="tr-TR" sz="2100" dirty="0" err="1">
                <a:solidFill>
                  <a:srgbClr val="0000FF"/>
                </a:solidFill>
              </a:rPr>
              <a:t>nda</a:t>
            </a:r>
            <a:r>
              <a:rPr lang="tr-TR" sz="2100" dirty="0">
                <a:solidFill>
                  <a:srgbClr val="0000FF"/>
                </a:solidFill>
              </a:rPr>
              <a:t> </a:t>
            </a:r>
            <a:r>
              <a:rPr lang="tr-TR" sz="2100" dirty="0">
                <a:solidFill>
                  <a:srgbClr val="FF0000"/>
                </a:solidFill>
              </a:rPr>
              <a:t>bitki sağlığı yönünden tahlile tabi tutulur.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 Tahlil sonucu kullanılacak suyun zararlı </a:t>
            </a:r>
            <a:r>
              <a:rPr lang="tr-TR" sz="2100" dirty="0">
                <a:solidFill>
                  <a:srgbClr val="FF0000"/>
                </a:solidFill>
              </a:rPr>
              <a:t>organizmalardan ari olduğunun</a:t>
            </a:r>
            <a:r>
              <a:rPr lang="tr-TR" sz="2100" dirty="0">
                <a:solidFill>
                  <a:srgbClr val="0000FF"/>
                </a:solidFill>
              </a:rPr>
              <a:t> </a:t>
            </a:r>
            <a:r>
              <a:rPr lang="tr-TR" sz="2100" dirty="0">
                <a:solidFill>
                  <a:srgbClr val="FF0000"/>
                </a:solidFill>
              </a:rPr>
              <a:t>belgelendirilmesinden</a:t>
            </a:r>
            <a:r>
              <a:rPr lang="tr-TR" sz="2100" dirty="0">
                <a:solidFill>
                  <a:srgbClr val="0000FF"/>
                </a:solidFill>
              </a:rPr>
              <a:t> sonra </a:t>
            </a:r>
            <a:r>
              <a:rPr lang="tr-TR" sz="2100" dirty="0">
                <a:solidFill>
                  <a:srgbClr val="FF0000"/>
                </a:solidFill>
              </a:rPr>
              <a:t>kullanımının</a:t>
            </a:r>
            <a:r>
              <a:rPr lang="tr-TR" sz="2100" dirty="0">
                <a:solidFill>
                  <a:srgbClr val="0000FF"/>
                </a:solidFill>
              </a:rPr>
              <a:t> sağlanması gerekir.</a:t>
            </a:r>
          </a:p>
        </p:txBody>
      </p:sp>
    </p:spTree>
    <p:extLst>
      <p:ext uri="{BB962C8B-B14F-4D97-AF65-F5344CB8AC3E}">
        <p14:creationId xmlns:p14="http://schemas.microsoft.com/office/powerpoint/2010/main" val="385915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5797" y="2743200"/>
            <a:ext cx="853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DRENAJ SULARI, İZLEME 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</a:rPr>
              <a:t>VE RAPORLAMA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45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5797" y="0"/>
            <a:ext cx="8538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DRENAJ SULARI, İZLEME </a:t>
            </a:r>
          </a:p>
          <a:p>
            <a:pPr algn="ctr"/>
            <a:r>
              <a:rPr lang="tr-TR" sz="2800" b="1" dirty="0">
                <a:solidFill>
                  <a:srgbClr val="FF0000"/>
                </a:solidFill>
              </a:rPr>
              <a:t>VE RAPORLAMA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4129" y="1155463"/>
            <a:ext cx="8606118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Tarımsal drenaj sularının </a:t>
            </a:r>
            <a:r>
              <a:rPr lang="tr-TR" sz="2100" dirty="0">
                <a:solidFill>
                  <a:srgbClr val="0000FF"/>
                </a:solidFill>
              </a:rPr>
              <a:t>sulamada </a:t>
            </a:r>
            <a:r>
              <a:rPr lang="tr-TR" sz="2100" dirty="0">
                <a:solidFill>
                  <a:srgbClr val="FF0000"/>
                </a:solidFill>
              </a:rPr>
              <a:t>tekrar</a:t>
            </a:r>
            <a:r>
              <a:rPr lang="tr-TR" sz="2100" dirty="0">
                <a:solidFill>
                  <a:srgbClr val="0000FF"/>
                </a:solidFill>
              </a:rPr>
              <a:t> </a:t>
            </a:r>
            <a:r>
              <a:rPr lang="tr-TR" sz="2100" dirty="0">
                <a:solidFill>
                  <a:srgbClr val="FF0000"/>
                </a:solidFill>
              </a:rPr>
              <a:t>kullanılmasında kriterler </a:t>
            </a:r>
            <a:r>
              <a:rPr lang="tr-TR" sz="2100" dirty="0">
                <a:solidFill>
                  <a:srgbClr val="0000FF"/>
                </a:solidFill>
              </a:rPr>
              <a:t>belirlenmiştir.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Drenaj sularının tarımda </a:t>
            </a:r>
            <a:r>
              <a:rPr lang="tr-TR" sz="2100" dirty="0">
                <a:solidFill>
                  <a:srgbClr val="FF0000"/>
                </a:solidFill>
              </a:rPr>
              <a:t>tekrar kullanıma uygunluğunun </a:t>
            </a:r>
            <a:r>
              <a:rPr lang="tr-TR" sz="2100" dirty="0">
                <a:solidFill>
                  <a:srgbClr val="0000FF"/>
                </a:solidFill>
              </a:rPr>
              <a:t>tespiti için; İlgili </a:t>
            </a:r>
            <a:r>
              <a:rPr lang="tr-TR" sz="2100" dirty="0">
                <a:solidFill>
                  <a:srgbClr val="FF0000"/>
                </a:solidFill>
              </a:rPr>
              <a:t>DSİ Bölge Müdürlükleri </a:t>
            </a:r>
            <a:r>
              <a:rPr lang="tr-TR" sz="2100" dirty="0">
                <a:solidFill>
                  <a:srgbClr val="0000FF"/>
                </a:solidFill>
              </a:rPr>
              <a:t>tarafından drenaj sistemleri üzerinde</a:t>
            </a:r>
            <a:r>
              <a:rPr lang="tr-TR" sz="2100" dirty="0">
                <a:solidFill>
                  <a:srgbClr val="FF0000"/>
                </a:solidFill>
              </a:rPr>
              <a:t> su kalitesi izleme noktalarının belirlenmesi</a:t>
            </a:r>
            <a:r>
              <a:rPr lang="tr-TR" sz="2100" dirty="0">
                <a:solidFill>
                  <a:srgbClr val="0000FF"/>
                </a:solidFill>
              </a:rPr>
              <a:t> ve her sulama döneminde </a:t>
            </a:r>
            <a:r>
              <a:rPr lang="tr-TR" sz="2100" dirty="0">
                <a:solidFill>
                  <a:srgbClr val="FF0000"/>
                </a:solidFill>
              </a:rPr>
              <a:t>en az bir kez olmak üzere </a:t>
            </a:r>
            <a:r>
              <a:rPr lang="tr-TR" sz="2100" dirty="0">
                <a:solidFill>
                  <a:srgbClr val="0000FF"/>
                </a:solidFill>
              </a:rPr>
              <a:t>alınan numuneler, yönetmelikte belirtilen parametrelere göre </a:t>
            </a:r>
            <a:r>
              <a:rPr lang="tr-TR" sz="2100" dirty="0">
                <a:solidFill>
                  <a:srgbClr val="FF0000"/>
                </a:solidFill>
              </a:rPr>
              <a:t>DSİ Bölge Müdürlükleri tarafından tahlil edilmesi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Yapılan bütün tahliller </a:t>
            </a:r>
            <a:r>
              <a:rPr lang="tr-TR" sz="2100" dirty="0">
                <a:solidFill>
                  <a:srgbClr val="FF0000"/>
                </a:solidFill>
              </a:rPr>
              <a:t>DSİ Genel Müdürlüğüne gönderilir.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Drenaj suları, kalite kriterlerini </a:t>
            </a:r>
            <a:r>
              <a:rPr lang="tr-TR" sz="2100" dirty="0">
                <a:solidFill>
                  <a:srgbClr val="FF0000"/>
                </a:solidFill>
              </a:rPr>
              <a:t>sağlamıyor ise</a:t>
            </a:r>
            <a:r>
              <a:rPr lang="tr-TR" sz="2100" dirty="0">
                <a:solidFill>
                  <a:srgbClr val="0000FF"/>
                </a:solidFill>
              </a:rPr>
              <a:t>; yönetmelikte belirtilen yöntemler göz önüne alınarak </a:t>
            </a:r>
            <a:r>
              <a:rPr lang="tr-TR" sz="2100" dirty="0">
                <a:solidFill>
                  <a:srgbClr val="FF0000"/>
                </a:solidFill>
              </a:rPr>
              <a:t>uygun tedbirlerin alınması sağlanması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Uygun tedbirlerin alınmasında </a:t>
            </a:r>
            <a:r>
              <a:rPr lang="tr-TR" sz="2100" dirty="0">
                <a:solidFill>
                  <a:srgbClr val="FF0000"/>
                </a:solidFill>
              </a:rPr>
              <a:t>Bakanlığın uygun görüşünün alınması</a:t>
            </a:r>
          </a:p>
        </p:txBody>
      </p:sp>
    </p:spTree>
    <p:extLst>
      <p:ext uri="{BB962C8B-B14F-4D97-AF65-F5344CB8AC3E}">
        <p14:creationId xmlns:p14="http://schemas.microsoft.com/office/powerpoint/2010/main" val="219311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22050" y="3128210"/>
            <a:ext cx="8538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İÇME SUYU KORUMA ALANLARI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0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25797" y="192505"/>
            <a:ext cx="8538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İÇME SUYU KORUMA ALANLARI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8562" y="1008578"/>
            <a:ext cx="86061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Yeraltı Sularının Kirlenmeye ve Bozulmaya Karşı Korunması Hakkında Yönetmeliğin </a:t>
            </a:r>
            <a:r>
              <a:rPr lang="tr-TR" sz="2100" dirty="0">
                <a:solidFill>
                  <a:srgbClr val="0000FF"/>
                </a:solidFill>
              </a:rPr>
              <a:t>gereğince, </a:t>
            </a:r>
            <a:r>
              <a:rPr lang="tr-TR" sz="2100" dirty="0">
                <a:solidFill>
                  <a:srgbClr val="FF0000"/>
                </a:solidFill>
              </a:rPr>
              <a:t>içme suyu </a:t>
            </a:r>
            <a:r>
              <a:rPr lang="tr-TR" sz="2100" dirty="0">
                <a:solidFill>
                  <a:srgbClr val="0000FF"/>
                </a:solidFill>
              </a:rPr>
              <a:t>olarak </a:t>
            </a:r>
            <a:r>
              <a:rPr lang="tr-TR" sz="2100" dirty="0">
                <a:solidFill>
                  <a:srgbClr val="FF0000"/>
                </a:solidFill>
              </a:rPr>
              <a:t>kullanılan </a:t>
            </a:r>
            <a:r>
              <a:rPr lang="tr-TR" sz="2100" dirty="0">
                <a:solidFill>
                  <a:srgbClr val="0000FF"/>
                </a:solidFill>
              </a:rPr>
              <a:t>ve/veya kullanımı </a:t>
            </a:r>
            <a:r>
              <a:rPr lang="tr-TR" sz="2100" dirty="0">
                <a:solidFill>
                  <a:srgbClr val="FF0000"/>
                </a:solidFill>
              </a:rPr>
              <a:t>planlanan</a:t>
            </a:r>
            <a:r>
              <a:rPr lang="tr-TR" sz="2100" dirty="0">
                <a:solidFill>
                  <a:srgbClr val="0000FF"/>
                </a:solidFill>
              </a:rPr>
              <a:t> </a:t>
            </a:r>
            <a:r>
              <a:rPr lang="tr-TR" sz="2100" dirty="0">
                <a:solidFill>
                  <a:srgbClr val="FF0000"/>
                </a:solidFill>
              </a:rPr>
              <a:t>YAS</a:t>
            </a:r>
            <a:r>
              <a:rPr lang="tr-TR" sz="2100" dirty="0">
                <a:solidFill>
                  <a:srgbClr val="0000FF"/>
                </a:solidFill>
              </a:rPr>
              <a:t> kütlelerinin </a:t>
            </a:r>
            <a:r>
              <a:rPr lang="tr-TR" sz="2100" dirty="0">
                <a:solidFill>
                  <a:srgbClr val="FF0000"/>
                </a:solidFill>
              </a:rPr>
              <a:t>koruma alanlarına arıtılmış olsun ya da olmasın atık suların doğrudan ve/veya dolaylı deşarjı </a:t>
            </a:r>
            <a:r>
              <a:rPr lang="tr-TR" sz="2100" dirty="0" smtClean="0">
                <a:solidFill>
                  <a:srgbClr val="FF0000"/>
                </a:solidFill>
              </a:rPr>
              <a:t>yasaktır.</a:t>
            </a:r>
            <a:endParaRPr lang="tr-TR" sz="21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İçme Suyu Temin Edilen </a:t>
            </a:r>
            <a:r>
              <a:rPr lang="tr-TR" sz="2100" dirty="0" err="1">
                <a:solidFill>
                  <a:srgbClr val="FF0000"/>
                </a:solidFill>
              </a:rPr>
              <a:t>Akifer</a:t>
            </a:r>
            <a:r>
              <a:rPr lang="tr-TR" sz="2100" dirty="0">
                <a:solidFill>
                  <a:srgbClr val="FF0000"/>
                </a:solidFill>
              </a:rPr>
              <a:t> ve Kaynakların Koruma Alanlarının Belirlenmesi Hakkında Tebliği</a:t>
            </a:r>
            <a:r>
              <a:rPr lang="tr-TR" sz="2100" dirty="0">
                <a:solidFill>
                  <a:srgbClr val="0000FF"/>
                </a:solidFill>
              </a:rPr>
              <a:t>'ne dayanılarak </a:t>
            </a:r>
            <a:r>
              <a:rPr lang="tr-TR" sz="2100" dirty="0">
                <a:solidFill>
                  <a:srgbClr val="FF0000"/>
                </a:solidFill>
              </a:rPr>
              <a:t>belirlenen ikinci derece koruma alanları </a:t>
            </a:r>
            <a:r>
              <a:rPr lang="tr-TR" sz="2100" dirty="0">
                <a:solidFill>
                  <a:srgbClr val="0000FF"/>
                </a:solidFill>
              </a:rPr>
              <a:t>ile diğer alanlarda </a:t>
            </a:r>
            <a:r>
              <a:rPr lang="tr-TR" sz="2100" dirty="0">
                <a:solidFill>
                  <a:srgbClr val="FF0000"/>
                </a:solidFill>
              </a:rPr>
              <a:t>Ek-2 Tablo 6 ‘da </a:t>
            </a:r>
            <a:r>
              <a:rPr lang="tr-TR" sz="2100" dirty="0">
                <a:solidFill>
                  <a:srgbClr val="0000FF"/>
                </a:solidFill>
              </a:rPr>
              <a:t>belirtilen şartların ve kalite kriterlerinin sağlanması </a:t>
            </a:r>
            <a:r>
              <a:rPr lang="tr-TR" sz="2100" dirty="0">
                <a:solidFill>
                  <a:srgbClr val="FF0000"/>
                </a:solidFill>
              </a:rPr>
              <a:t>halinde kullanılmış sular ile yeraltı suları beslenebilir.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Yerüstü içme suyu </a:t>
            </a:r>
            <a:r>
              <a:rPr lang="tr-TR" sz="2100" dirty="0">
                <a:solidFill>
                  <a:srgbClr val="0000FF"/>
                </a:solidFill>
              </a:rPr>
              <a:t>kaynaklarının </a:t>
            </a:r>
            <a:r>
              <a:rPr lang="tr-TR" sz="2100" dirty="0">
                <a:solidFill>
                  <a:srgbClr val="FF0000"/>
                </a:solidFill>
              </a:rPr>
              <a:t>mutlak koruma </a:t>
            </a:r>
            <a:r>
              <a:rPr lang="tr-TR" sz="2100" dirty="0">
                <a:solidFill>
                  <a:srgbClr val="0000FF"/>
                </a:solidFill>
              </a:rPr>
              <a:t>alanlarına, </a:t>
            </a:r>
            <a:r>
              <a:rPr lang="tr-TR" sz="2100" dirty="0">
                <a:solidFill>
                  <a:srgbClr val="FF0000"/>
                </a:solidFill>
              </a:rPr>
              <a:t>arıtılmış</a:t>
            </a:r>
            <a:r>
              <a:rPr lang="tr-TR" sz="2100" dirty="0">
                <a:solidFill>
                  <a:srgbClr val="0000FF"/>
                </a:solidFill>
              </a:rPr>
              <a:t> olsa dahi </a:t>
            </a:r>
            <a:r>
              <a:rPr lang="tr-TR" sz="2100" dirty="0">
                <a:solidFill>
                  <a:srgbClr val="FF0000"/>
                </a:solidFill>
              </a:rPr>
              <a:t>kullanılmış suların deşarj edilmesi yasaktır.</a:t>
            </a:r>
          </a:p>
        </p:txBody>
      </p:sp>
    </p:spTree>
    <p:extLst>
      <p:ext uri="{BB962C8B-B14F-4D97-AF65-F5344CB8AC3E}">
        <p14:creationId xmlns:p14="http://schemas.microsoft.com/office/powerpoint/2010/main" val="920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28600" y="1739616"/>
            <a:ext cx="8606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/>
              <a:t> </a:t>
            </a:r>
            <a:endParaRPr lang="tr-TR" sz="48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4800" dirty="0" smtClean="0">
                <a:solidFill>
                  <a:srgbClr val="0000FF"/>
                </a:solidFill>
              </a:rPr>
              <a:t>İLGİNİZ İÇİN </a:t>
            </a:r>
          </a:p>
          <a:p>
            <a:pPr algn="ctr">
              <a:lnSpc>
                <a:spcPct val="150000"/>
              </a:lnSpc>
            </a:pPr>
            <a:r>
              <a:rPr lang="tr-TR" sz="4800" dirty="0" smtClean="0">
                <a:solidFill>
                  <a:srgbClr val="0000FF"/>
                </a:solidFill>
              </a:rPr>
              <a:t>TEŞEKKÜR EDERİM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1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541" y="1546413"/>
            <a:ext cx="8135471" cy="4902482"/>
          </a:xfrm>
        </p:spPr>
        <p:txBody>
          <a:bodyPr/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100" kern="1200" dirty="0" smtClean="0">
                <a:solidFill>
                  <a:srgbClr val="FF0000"/>
                </a:solidFill>
              </a:rPr>
              <a:t>29/6/2011 </a:t>
            </a:r>
            <a:r>
              <a:rPr lang="tr-TR" sz="2100" kern="1200" dirty="0">
                <a:solidFill>
                  <a:srgbClr val="FF0000"/>
                </a:solidFill>
              </a:rPr>
              <a:t>tarihli ve 645 sayılı </a:t>
            </a:r>
            <a:r>
              <a:rPr lang="tr-TR" sz="2100" kern="1200" dirty="0">
                <a:solidFill>
                  <a:srgbClr val="0000FF"/>
                </a:solidFill>
              </a:rPr>
              <a:t>Orman ve Su İşleri Bakanlığının Teşkilat ve Görevleri Hakkında Kanun Hükmünde Kararnamenin </a:t>
            </a:r>
            <a:r>
              <a:rPr lang="tr-TR" sz="2100" kern="1200" dirty="0">
                <a:solidFill>
                  <a:srgbClr val="FF0000"/>
                </a:solidFill>
              </a:rPr>
              <a:t>2 </a:t>
            </a:r>
            <a:r>
              <a:rPr lang="tr-TR" sz="2100" kern="1200" dirty="0" err="1">
                <a:solidFill>
                  <a:srgbClr val="FF0000"/>
                </a:solidFill>
              </a:rPr>
              <a:t>nci</a:t>
            </a:r>
            <a:r>
              <a:rPr lang="tr-TR" sz="2100" kern="1200" dirty="0">
                <a:solidFill>
                  <a:srgbClr val="FF0000"/>
                </a:solidFill>
              </a:rPr>
              <a:t>, 9 uncu ve 26 </a:t>
            </a:r>
            <a:r>
              <a:rPr lang="tr-TR" sz="2100" kern="1200" dirty="0" err="1">
                <a:solidFill>
                  <a:srgbClr val="FF0000"/>
                </a:solidFill>
              </a:rPr>
              <a:t>ncı</a:t>
            </a:r>
            <a:r>
              <a:rPr lang="tr-TR" sz="2100" kern="1200" dirty="0">
                <a:solidFill>
                  <a:srgbClr val="FF0000"/>
                </a:solidFill>
              </a:rPr>
              <a:t> maddelerine 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FF0000"/>
                </a:solidFill>
              </a:rPr>
              <a:t>18/12/1953 tarihli ve 6200 sayılı </a:t>
            </a:r>
            <a:r>
              <a:rPr lang="tr-TR" sz="2100" kern="1200" dirty="0">
                <a:solidFill>
                  <a:srgbClr val="0000FF"/>
                </a:solidFill>
              </a:rPr>
              <a:t>Devlet Su İşleri Genel Müdürlüğünün Teşkilat ve Görevleri Hakkında Kanunun </a:t>
            </a:r>
            <a:r>
              <a:rPr lang="tr-TR" sz="2100" kern="1200" dirty="0">
                <a:solidFill>
                  <a:srgbClr val="FF0000"/>
                </a:solidFill>
              </a:rPr>
              <a:t>2 </a:t>
            </a:r>
            <a:r>
              <a:rPr lang="tr-TR" sz="2100" kern="1200" dirty="0" err="1">
                <a:solidFill>
                  <a:srgbClr val="FF0000"/>
                </a:solidFill>
              </a:rPr>
              <a:t>nci</a:t>
            </a:r>
            <a:r>
              <a:rPr lang="tr-TR" sz="2100" kern="1200" dirty="0">
                <a:solidFill>
                  <a:srgbClr val="FF0000"/>
                </a:solidFill>
              </a:rPr>
              <a:t> maddesinin (u) bendine</a:t>
            </a:r>
            <a:r>
              <a:rPr lang="tr-TR" sz="2100" kern="1200" dirty="0">
                <a:solidFill>
                  <a:srgbClr val="0000FF"/>
                </a:solidFill>
              </a:rPr>
              <a:t> dayanılarak hazırlanmıştır.</a:t>
            </a:r>
          </a:p>
          <a:p>
            <a:pPr marL="0" indent="0">
              <a:buNone/>
            </a:pPr>
            <a:endParaRPr lang="tr-TR" sz="2100" kern="1200" dirty="0">
              <a:solidFill>
                <a:srgbClr val="0000FF"/>
              </a:solidFill>
            </a:endParaRPr>
          </a:p>
          <a:p>
            <a:pPr marL="363538" indent="-363538"/>
            <a:endParaRPr lang="tr-TR" sz="2100" kern="1200" dirty="0" smtClean="0">
              <a:solidFill>
                <a:srgbClr val="0000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729439" y="139669"/>
            <a:ext cx="254909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tr-TR" sz="3200" dirty="0" smtClean="0">
                <a:solidFill>
                  <a:srgbClr val="FF0000"/>
                </a:solidFill>
              </a:rPr>
              <a:t>DAYANAK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02658" y="2678084"/>
            <a:ext cx="7073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YÖNETMELİĞİN HEDEFİNE ULAŞMASINDA BELİRLENEN ÖNEMLİ İLKE VE ESASLAR 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17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363071" y="1425390"/>
            <a:ext cx="8538882" cy="4902482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Su kaynaklarının </a:t>
            </a:r>
            <a:r>
              <a:rPr lang="tr-TR" sz="2100" kern="1200" dirty="0">
                <a:solidFill>
                  <a:srgbClr val="FF0000"/>
                </a:solidFill>
              </a:rPr>
              <a:t>kalitesinin korunması ve iyileştirilmesi </a:t>
            </a:r>
            <a:r>
              <a:rPr lang="tr-TR" sz="2100" kern="1200" dirty="0">
                <a:solidFill>
                  <a:srgbClr val="0000FF"/>
                </a:solidFill>
              </a:rPr>
              <a:t>için gerekli </a:t>
            </a:r>
            <a:r>
              <a:rPr lang="tr-TR" sz="2100" kern="1200" dirty="0">
                <a:solidFill>
                  <a:srgbClr val="FF0000"/>
                </a:solidFill>
              </a:rPr>
              <a:t>tedbirlerin alınması</a:t>
            </a:r>
            <a:r>
              <a:rPr lang="tr-TR" sz="2100" kern="1200" dirty="0" smtClean="0">
                <a:solidFill>
                  <a:srgbClr val="0000FF"/>
                </a:solidFill>
              </a:rPr>
              <a:t>,</a:t>
            </a:r>
            <a:endParaRPr lang="tr-TR" sz="2100" kern="1200" dirty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Kullanılmış suların  </a:t>
            </a:r>
            <a:r>
              <a:rPr lang="tr-TR" sz="2100" kern="1200" dirty="0">
                <a:solidFill>
                  <a:srgbClr val="FF0000"/>
                </a:solidFill>
              </a:rPr>
              <a:t>yeniden </a:t>
            </a:r>
            <a:r>
              <a:rPr lang="tr-TR" sz="2100" kern="1200" dirty="0" err="1">
                <a:solidFill>
                  <a:srgbClr val="FF0000"/>
                </a:solidFill>
              </a:rPr>
              <a:t>kullanımınn</a:t>
            </a:r>
            <a:r>
              <a:rPr lang="tr-TR" sz="2100" kern="1200" dirty="0">
                <a:solidFill>
                  <a:srgbClr val="FF0000"/>
                </a:solidFill>
              </a:rPr>
              <a:t> </a:t>
            </a:r>
            <a:r>
              <a:rPr lang="tr-TR" sz="2100" kern="1200" dirty="0" err="1">
                <a:solidFill>
                  <a:srgbClr val="FF0000"/>
                </a:solidFill>
              </a:rPr>
              <a:t>önceliklendirilmesi</a:t>
            </a:r>
            <a:r>
              <a:rPr lang="tr-TR" sz="2100" kern="1200" dirty="0">
                <a:solidFill>
                  <a:srgbClr val="FF0000"/>
                </a:solidFill>
              </a:rPr>
              <a:t>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Kullanılmış sularla yapılacak s</a:t>
            </a:r>
            <a:r>
              <a:rPr lang="tr-TR" sz="2100" kern="1200" dirty="0">
                <a:solidFill>
                  <a:srgbClr val="FF0000"/>
                </a:solidFill>
              </a:rPr>
              <a:t>ulamada; sulama suyu kalitesi, yeraltı suyuna sızma  ile kalıcı kirlenmeye yol açma, tarımsal ürünlere ve toprak kalitesi ile verimliliğini olumsuz etkileme tehlikesini </a:t>
            </a:r>
            <a:r>
              <a:rPr lang="tr-TR" sz="2100" kern="1200" dirty="0">
                <a:solidFill>
                  <a:srgbClr val="0000FF"/>
                </a:solidFill>
              </a:rPr>
              <a:t>en aza indirecek şekilde düzenlenmesi</a:t>
            </a:r>
            <a:r>
              <a:rPr lang="tr-TR" sz="2100" kern="1200" dirty="0" smtClean="0">
                <a:solidFill>
                  <a:srgbClr val="0000FF"/>
                </a:solidFill>
              </a:rPr>
              <a:t>,</a:t>
            </a:r>
            <a:endParaRPr lang="tr-TR" sz="2100" kern="1200" dirty="0">
              <a:solidFill>
                <a:srgbClr val="0000FF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Drenaj sularının, kalitesinin </a:t>
            </a:r>
            <a:r>
              <a:rPr lang="tr-TR" sz="2100" kern="1200" dirty="0">
                <a:solidFill>
                  <a:srgbClr val="FF0000"/>
                </a:solidFill>
              </a:rPr>
              <a:t>sulamaya uygun hale getirildikten </a:t>
            </a:r>
            <a:r>
              <a:rPr lang="tr-TR" sz="2100" kern="1200" dirty="0">
                <a:solidFill>
                  <a:srgbClr val="0000FF"/>
                </a:solidFill>
              </a:rPr>
              <a:t>sonra kullanılması,</a:t>
            </a:r>
          </a:p>
          <a:p>
            <a:pPr marL="363538" indent="-363538">
              <a:lnSpc>
                <a:spcPct val="150000"/>
              </a:lnSpc>
            </a:pPr>
            <a:endParaRPr lang="tr-TR" sz="2000" kern="1200" dirty="0" smtClean="0">
              <a:solidFill>
                <a:srgbClr val="0000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37128" y="15566"/>
            <a:ext cx="707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Y</a:t>
            </a:r>
            <a:r>
              <a:rPr lang="tr-TR" sz="2800" b="1" dirty="0" smtClean="0">
                <a:solidFill>
                  <a:srgbClr val="FF0000"/>
                </a:solidFill>
              </a:rPr>
              <a:t>önetmeliğin </a:t>
            </a:r>
            <a:r>
              <a:rPr lang="tr-TR" sz="2800" b="1" dirty="0">
                <a:solidFill>
                  <a:srgbClr val="FF0000"/>
                </a:solidFill>
              </a:rPr>
              <a:t>H</a:t>
            </a:r>
            <a:r>
              <a:rPr lang="tr-TR" sz="2800" b="1" dirty="0" smtClean="0">
                <a:solidFill>
                  <a:srgbClr val="FF0000"/>
                </a:solidFill>
              </a:rPr>
              <a:t>edefine Ulaşmasında Belirlenen Önemli İlke ve Esaslar 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71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1129554"/>
            <a:ext cx="8538882" cy="4902482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Tarımsal amaçlı </a:t>
            </a:r>
            <a:r>
              <a:rPr lang="tr-TR" sz="2100" kern="1200" dirty="0">
                <a:solidFill>
                  <a:srgbClr val="FF0000"/>
                </a:solidFill>
              </a:rPr>
              <a:t>her türlü bitki koruma ürünü ile gübrelerin </a:t>
            </a:r>
            <a:r>
              <a:rPr lang="tr-TR" sz="2100" kern="1200" dirty="0">
                <a:solidFill>
                  <a:srgbClr val="0000FF"/>
                </a:solidFill>
              </a:rPr>
              <a:t>kullanma </a:t>
            </a:r>
            <a:r>
              <a:rPr lang="tr-TR" sz="2100" kern="1200" dirty="0">
                <a:solidFill>
                  <a:srgbClr val="FF0000"/>
                </a:solidFill>
              </a:rPr>
              <a:t>kılavuzlarına uygun </a:t>
            </a:r>
            <a:r>
              <a:rPr lang="tr-TR" sz="2100" kern="1200" dirty="0">
                <a:solidFill>
                  <a:srgbClr val="0000FF"/>
                </a:solidFill>
              </a:rPr>
              <a:t>olarak kullanılmasının sağlanması,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FF0000"/>
                </a:solidFill>
              </a:rPr>
              <a:t>Tarımsal drenaj sistemlerinin</a:t>
            </a:r>
            <a:r>
              <a:rPr lang="tr-TR" sz="2100" kern="1200" dirty="0">
                <a:solidFill>
                  <a:srgbClr val="0000FF"/>
                </a:solidFill>
              </a:rPr>
              <a:t>, suyun etkin kullanımı için </a:t>
            </a:r>
            <a:r>
              <a:rPr lang="tr-TR" sz="2100" kern="1200" dirty="0">
                <a:solidFill>
                  <a:srgbClr val="FF0000"/>
                </a:solidFill>
              </a:rPr>
              <a:t>doğru planlanması ve inşa </a:t>
            </a:r>
            <a:r>
              <a:rPr lang="tr-TR" sz="2100" kern="1200" dirty="0">
                <a:solidFill>
                  <a:srgbClr val="0000FF"/>
                </a:solidFill>
              </a:rPr>
              <a:t>edilmesi,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Öncelikle ülke genelinde sulamada kullanılabilecek suların </a:t>
            </a:r>
            <a:r>
              <a:rPr lang="tr-TR" sz="2100" kern="1200" dirty="0">
                <a:solidFill>
                  <a:srgbClr val="FF0000"/>
                </a:solidFill>
              </a:rPr>
              <a:t>miktar, özellik ve dağılımları </a:t>
            </a:r>
            <a:r>
              <a:rPr lang="tr-TR" sz="2100" kern="1200" dirty="0">
                <a:solidFill>
                  <a:srgbClr val="0000FF"/>
                </a:solidFill>
              </a:rPr>
              <a:t>ile sulanabilecek </a:t>
            </a:r>
            <a:r>
              <a:rPr lang="tr-TR" sz="2100" kern="1200" dirty="0">
                <a:solidFill>
                  <a:srgbClr val="FF0000"/>
                </a:solidFill>
              </a:rPr>
              <a:t>alanların</a:t>
            </a:r>
            <a:r>
              <a:rPr lang="tr-TR" sz="2100" kern="1200" dirty="0">
                <a:solidFill>
                  <a:srgbClr val="0000FF"/>
                </a:solidFill>
              </a:rPr>
              <a:t> özellikleri, </a:t>
            </a:r>
            <a:r>
              <a:rPr lang="tr-TR" sz="2100" kern="1200" dirty="0">
                <a:solidFill>
                  <a:srgbClr val="FF0000"/>
                </a:solidFill>
              </a:rPr>
              <a:t>bitki desenleri, su ihtiyaçları ve </a:t>
            </a:r>
            <a:r>
              <a:rPr lang="tr-TR" sz="2100" kern="1200" dirty="0" err="1">
                <a:solidFill>
                  <a:srgbClr val="FF0000"/>
                </a:solidFill>
              </a:rPr>
              <a:t>topoğrafik</a:t>
            </a:r>
            <a:r>
              <a:rPr lang="tr-TR" sz="2100" kern="1200" dirty="0">
                <a:solidFill>
                  <a:srgbClr val="FF0000"/>
                </a:solidFill>
              </a:rPr>
              <a:t> yer ve özelliklerinin </a:t>
            </a:r>
            <a:r>
              <a:rPr lang="tr-TR" sz="2100" kern="1200" dirty="0">
                <a:solidFill>
                  <a:srgbClr val="0000FF"/>
                </a:solidFill>
              </a:rPr>
              <a:t>su havzaları özelinde ilgili kurumlar tarafından</a:t>
            </a:r>
            <a:r>
              <a:rPr lang="tr-TR" sz="2100" kern="1200" dirty="0">
                <a:solidFill>
                  <a:srgbClr val="FF0000"/>
                </a:solidFill>
              </a:rPr>
              <a:t> ortaya konulması,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100" kern="1200" dirty="0">
                <a:solidFill>
                  <a:srgbClr val="0000FF"/>
                </a:solidFill>
              </a:rPr>
              <a:t>Sulamada istifade edilecek </a:t>
            </a:r>
            <a:r>
              <a:rPr lang="tr-TR" sz="2100" kern="1200" dirty="0">
                <a:solidFill>
                  <a:srgbClr val="FF0000"/>
                </a:solidFill>
              </a:rPr>
              <a:t>kullanılmış suların toprak niteliğini, drenaj sularının kalitesini nasıl etkileyeceğinin </a:t>
            </a:r>
            <a:r>
              <a:rPr lang="tr-TR" sz="2100" kern="1200" dirty="0">
                <a:solidFill>
                  <a:srgbClr val="0000FF"/>
                </a:solidFill>
              </a:rPr>
              <a:t>yatırım kararından önce </a:t>
            </a:r>
            <a:r>
              <a:rPr lang="tr-TR" sz="2100" kern="1200" dirty="0">
                <a:solidFill>
                  <a:srgbClr val="FF0000"/>
                </a:solidFill>
              </a:rPr>
              <a:t>değerlendirilmesi,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kern="1200" dirty="0" smtClean="0">
              <a:solidFill>
                <a:srgbClr val="0000F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37128" y="15566"/>
            <a:ext cx="707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Y</a:t>
            </a:r>
            <a:r>
              <a:rPr lang="tr-TR" sz="2800" b="1" dirty="0" smtClean="0">
                <a:solidFill>
                  <a:srgbClr val="FF0000"/>
                </a:solidFill>
              </a:rPr>
              <a:t>önetmeliğin </a:t>
            </a:r>
            <a:r>
              <a:rPr lang="tr-TR" sz="2800" b="1" dirty="0">
                <a:solidFill>
                  <a:srgbClr val="FF0000"/>
                </a:solidFill>
              </a:rPr>
              <a:t>H</a:t>
            </a:r>
            <a:r>
              <a:rPr lang="tr-TR" sz="2800" b="1" dirty="0" smtClean="0">
                <a:solidFill>
                  <a:srgbClr val="FF0000"/>
                </a:solidFill>
              </a:rPr>
              <a:t>edefine Ulaşmasında Belirlenen Önemli İlke ve Esaslar 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6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411939" y="2950068"/>
            <a:ext cx="6506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GENEL YÜKÜMLÜLÜKLER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2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385045" y="193421"/>
            <a:ext cx="6506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GENEL YÜKÜMLÜLÜKLER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2729" y="928222"/>
            <a:ext cx="8606118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Sulama maksatlı</a:t>
            </a:r>
            <a:r>
              <a:rPr lang="tr-TR" sz="2100" dirty="0">
                <a:solidFill>
                  <a:srgbClr val="0000FF"/>
                </a:solidFill>
              </a:rPr>
              <a:t> kullanılan </a:t>
            </a:r>
            <a:r>
              <a:rPr lang="tr-TR" sz="2100" dirty="0">
                <a:solidFill>
                  <a:srgbClr val="FF0000"/>
                </a:solidFill>
              </a:rPr>
              <a:t>su kayn</a:t>
            </a:r>
            <a:r>
              <a:rPr lang="tr-TR" sz="2100" dirty="0">
                <a:solidFill>
                  <a:srgbClr val="0000FF"/>
                </a:solidFill>
              </a:rPr>
              <a:t>akları için, </a:t>
            </a:r>
            <a:r>
              <a:rPr lang="tr-TR" sz="2100" dirty="0">
                <a:solidFill>
                  <a:srgbClr val="FF0000"/>
                </a:solidFill>
              </a:rPr>
              <a:t>Ek-1’de</a:t>
            </a:r>
            <a:r>
              <a:rPr lang="tr-TR" sz="2100" dirty="0">
                <a:solidFill>
                  <a:srgbClr val="0000FF"/>
                </a:solidFill>
              </a:rPr>
              <a:t> belirlenen parametrelerin </a:t>
            </a:r>
            <a:r>
              <a:rPr lang="tr-TR" sz="2100" dirty="0">
                <a:solidFill>
                  <a:srgbClr val="FF0000"/>
                </a:solidFill>
              </a:rPr>
              <a:t>tahlilleri</a:t>
            </a:r>
            <a:r>
              <a:rPr lang="tr-TR" sz="2100" dirty="0">
                <a:solidFill>
                  <a:srgbClr val="0000FF"/>
                </a:solidFill>
              </a:rPr>
              <a:t>, suyu kullanan </a:t>
            </a:r>
            <a:r>
              <a:rPr lang="tr-TR" sz="2100" dirty="0">
                <a:solidFill>
                  <a:srgbClr val="FF0000"/>
                </a:solidFill>
              </a:rPr>
              <a:t>gerçek veya tüzel kişiler </a:t>
            </a:r>
            <a:r>
              <a:rPr lang="tr-TR" sz="2100" dirty="0" smtClean="0">
                <a:solidFill>
                  <a:srgbClr val="0000FF"/>
                </a:solidFill>
              </a:rPr>
              <a:t>tarafından yapılır </a:t>
            </a:r>
            <a:r>
              <a:rPr lang="tr-TR" sz="2100" dirty="0">
                <a:solidFill>
                  <a:srgbClr val="0000FF"/>
                </a:solidFill>
              </a:rPr>
              <a:t>veya yaptırılır ve </a:t>
            </a:r>
            <a:r>
              <a:rPr lang="tr-TR" sz="2100" dirty="0">
                <a:solidFill>
                  <a:srgbClr val="FF0000"/>
                </a:solidFill>
              </a:rPr>
              <a:t>en geç on beş (15) </a:t>
            </a:r>
            <a:r>
              <a:rPr lang="tr-TR" sz="2100" dirty="0">
                <a:solidFill>
                  <a:srgbClr val="0000FF"/>
                </a:solidFill>
              </a:rPr>
              <a:t>gün içerisinde ilgili </a:t>
            </a:r>
            <a:r>
              <a:rPr lang="tr-TR" sz="2100" dirty="0">
                <a:solidFill>
                  <a:srgbClr val="FF0000"/>
                </a:solidFill>
              </a:rPr>
              <a:t>DSİ Bölge Müdürlüklerine </a:t>
            </a:r>
            <a:r>
              <a:rPr lang="tr-TR" sz="2100" dirty="0">
                <a:solidFill>
                  <a:srgbClr val="0000FF"/>
                </a:solidFill>
              </a:rPr>
              <a:t>göndermekle yükümlüdür. 	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FF"/>
                </a:solidFill>
              </a:rPr>
              <a:t>Uygun kalitede </a:t>
            </a:r>
            <a:r>
              <a:rPr lang="tr-TR" sz="2100" dirty="0">
                <a:solidFill>
                  <a:srgbClr val="FF0000"/>
                </a:solidFill>
              </a:rPr>
              <a:t>olmadığı tespit edilen sulama suları </a:t>
            </a:r>
            <a:r>
              <a:rPr lang="tr-TR" sz="2100" dirty="0">
                <a:solidFill>
                  <a:srgbClr val="0000FF"/>
                </a:solidFill>
              </a:rPr>
              <a:t>için gerekli önlemler için </a:t>
            </a:r>
            <a:r>
              <a:rPr lang="tr-TR" sz="2100" dirty="0">
                <a:solidFill>
                  <a:srgbClr val="FF0000"/>
                </a:solidFill>
              </a:rPr>
              <a:t>Bakanlıkça ilgili kurumlara gerekli bildirimler </a:t>
            </a:r>
            <a:r>
              <a:rPr lang="tr-TR" sz="2100" dirty="0">
                <a:solidFill>
                  <a:srgbClr val="0000FF"/>
                </a:solidFill>
              </a:rPr>
              <a:t>yapılması ve takibinin yapılması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FF0000"/>
                </a:solidFill>
              </a:rPr>
              <a:t>Kullanılmış suların</a:t>
            </a:r>
            <a:r>
              <a:rPr lang="tr-TR" sz="2100" dirty="0">
                <a:solidFill>
                  <a:srgbClr val="0000FF"/>
                </a:solidFill>
              </a:rPr>
              <a:t>; sulama maksatlı kullanım için </a:t>
            </a:r>
            <a:r>
              <a:rPr lang="tr-TR" sz="2100" dirty="0">
                <a:solidFill>
                  <a:srgbClr val="FF0000"/>
                </a:solidFill>
              </a:rPr>
              <a:t>biriktirilmesinde, yeraltı sularını besleme </a:t>
            </a:r>
            <a:r>
              <a:rPr lang="tr-TR" sz="2100" dirty="0">
                <a:solidFill>
                  <a:srgbClr val="0000FF"/>
                </a:solidFill>
              </a:rPr>
              <a:t>maksatlı kullanımında ve Büyükşehir Belediyeleri dışındaki yerleşimlere </a:t>
            </a:r>
            <a:r>
              <a:rPr lang="tr-TR" sz="2100" dirty="0">
                <a:solidFill>
                  <a:srgbClr val="FF0000"/>
                </a:solidFill>
              </a:rPr>
              <a:t>su sağlayan içme suyu kaynaklarında biriktirme </a:t>
            </a:r>
            <a:r>
              <a:rPr lang="tr-TR" sz="2100" dirty="0">
                <a:solidFill>
                  <a:srgbClr val="0000FF"/>
                </a:solidFill>
              </a:rPr>
              <a:t>maksatlı kullanımında  </a:t>
            </a:r>
            <a:r>
              <a:rPr lang="tr-TR" sz="2100" dirty="0">
                <a:solidFill>
                  <a:srgbClr val="FF0000"/>
                </a:solidFill>
              </a:rPr>
              <a:t>DSİ yetkilidir.</a:t>
            </a:r>
          </a:p>
        </p:txBody>
      </p:sp>
    </p:spTree>
    <p:extLst>
      <p:ext uri="{BB962C8B-B14F-4D97-AF65-F5344CB8AC3E}">
        <p14:creationId xmlns:p14="http://schemas.microsoft.com/office/powerpoint/2010/main" val="3505357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967_slide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7C6EC8-3679-49C5-850A-40FEA0E7A770}"/>
</file>

<file path=customXml/itemProps2.xml><?xml version="1.0" encoding="utf-8"?>
<ds:datastoreItem xmlns:ds="http://schemas.openxmlformats.org/officeDocument/2006/customXml" ds:itemID="{18F13E42-26FE-41FF-BE31-29CB7EB49C94}"/>
</file>

<file path=customXml/itemProps3.xml><?xml version="1.0" encoding="utf-8"?>
<ds:datastoreItem xmlns:ds="http://schemas.openxmlformats.org/officeDocument/2006/customXml" ds:itemID="{E2983EC9-16CA-428C-9628-1D8845B78F21}"/>
</file>

<file path=docProps/app.xml><?xml version="1.0" encoding="utf-8"?>
<Properties xmlns="http://schemas.openxmlformats.org/officeDocument/2006/extended-properties" xmlns:vt="http://schemas.openxmlformats.org/officeDocument/2006/docPropsVTypes">
  <Template>Resue of Drainaged water</Template>
  <TotalTime>2069</TotalTime>
  <Words>3631</Words>
  <Application>Microsoft Office PowerPoint</Application>
  <PresentationFormat>Ekran Gösterisi (4:3)</PresentationFormat>
  <Paragraphs>981</Paragraphs>
  <Slides>37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ind_4967_slide</vt:lpstr>
      <vt:lpstr>1_Default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Yusuf BASARAN</dc:creator>
  <cp:lastModifiedBy>Yusuf BASARAN</cp:lastModifiedBy>
  <cp:revision>90</cp:revision>
  <dcterms:created xsi:type="dcterms:W3CDTF">2015-11-11T10:55:52Z</dcterms:created>
  <dcterms:modified xsi:type="dcterms:W3CDTF">2015-11-23T11:37:48Z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