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1"/>
  </p:notesMasterIdLst>
  <p:sldIdLst>
    <p:sldId id="256" r:id="rId3"/>
    <p:sldId id="259" r:id="rId4"/>
    <p:sldId id="273" r:id="rId5"/>
    <p:sldId id="260" r:id="rId6"/>
    <p:sldId id="271" r:id="rId7"/>
    <p:sldId id="261" r:id="rId8"/>
    <p:sldId id="276" r:id="rId9"/>
    <p:sldId id="278" r:id="rId10"/>
    <p:sldId id="277" r:id="rId11"/>
    <p:sldId id="267" r:id="rId12"/>
    <p:sldId id="257" r:id="rId13"/>
    <p:sldId id="264" r:id="rId14"/>
    <p:sldId id="266" r:id="rId15"/>
    <p:sldId id="258" r:id="rId16"/>
    <p:sldId id="263" r:id="rId17"/>
    <p:sldId id="274" r:id="rId18"/>
    <p:sldId id="298" r:id="rId19"/>
    <p:sldId id="282" r:id="rId20"/>
    <p:sldId id="275" r:id="rId21"/>
    <p:sldId id="284" r:id="rId22"/>
    <p:sldId id="279" r:id="rId23"/>
    <p:sldId id="280" r:id="rId24"/>
    <p:sldId id="285" r:id="rId25"/>
    <p:sldId id="283" r:id="rId26"/>
    <p:sldId id="268" r:id="rId27"/>
    <p:sldId id="270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suf BASARAN" initials="YB" lastIdx="2" clrIdx="0">
    <p:extLst>
      <p:ext uri="{19B8F6BF-5375-455C-9EA6-DF929625EA0E}">
        <p15:presenceInfo xmlns:p15="http://schemas.microsoft.com/office/powerpoint/2012/main" userId="S-1-5-21-2525277200-2412093122-4010036247-283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128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47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02C36-C254-4739-B6BE-D1B5F56BBDE2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E9E91-78FF-4C59-86DB-5CBA119CF8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06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Deneme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62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54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42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FF"/>
                </a:solidFill>
              </a:rPr>
              <a:t>ABD’deki</a:t>
            </a:r>
            <a:r>
              <a:rPr lang="en-US" sz="1200" dirty="0" smtClean="0">
                <a:solidFill>
                  <a:srgbClr val="0000FF"/>
                </a:solidFill>
              </a:rPr>
              <a:t> San Joaquin </a:t>
            </a:r>
            <a:r>
              <a:rPr lang="en-US" sz="1200" dirty="0" err="1" smtClean="0">
                <a:solidFill>
                  <a:srgbClr val="0000FF"/>
                </a:solidFill>
              </a:rPr>
              <a:t>Vadisi’ndeki</a:t>
            </a:r>
            <a:r>
              <a:rPr lang="en-US" sz="1200" dirty="0" smtClean="0">
                <a:solidFill>
                  <a:srgbClr val="0000FF"/>
                </a:solidFill>
              </a:rPr>
              <a:t> San Luis drenaj </a:t>
            </a:r>
            <a:r>
              <a:rPr lang="en-US" sz="1200" dirty="0" err="1" smtClean="0">
                <a:solidFill>
                  <a:srgbClr val="0000FF"/>
                </a:solidFill>
              </a:rPr>
              <a:t>kanalında</a:t>
            </a:r>
            <a:r>
              <a:rPr lang="en-US" sz="1200" dirty="0" smtClean="0">
                <a:solidFill>
                  <a:srgbClr val="0000FF"/>
                </a:solidFill>
              </a:rPr>
              <a:t> 1981–1984 </a:t>
            </a:r>
            <a:r>
              <a:rPr lang="en-US" sz="1200" dirty="0" err="1" smtClean="0">
                <a:solidFill>
                  <a:srgbClr val="0000FF"/>
                </a:solidFill>
              </a:rPr>
              <a:t>yılları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arasında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yapılan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su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kalitesi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ölçümlerinde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elde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edilen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sonuçlar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gösterilmektedir</a:t>
            </a:r>
            <a:r>
              <a:rPr lang="en-US" sz="1200" dirty="0" smtClean="0">
                <a:solidFill>
                  <a:srgbClr val="0000FF"/>
                </a:solidFill>
              </a:rPr>
              <a:t>. </a:t>
            </a:r>
            <a:endParaRPr lang="tr-TR" sz="1200" dirty="0" smtClean="0">
              <a:solidFill>
                <a:srgbClr val="0000FF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23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30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6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7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tr-TR" noProof="0" smtClean="0"/>
              <a:t>Asıl başlık stili için tıklatın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8707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6883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40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9" y="274640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8527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7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8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4" y="2130427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 smtClean="0"/>
              <a:t>Asıl başlık stili için tıklatın</a:t>
            </a:r>
            <a:endParaRPr lang="en-US" noProof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4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  <a:endParaRPr lang="en-US" noProof="0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E06B1F-E0DF-4D55-8BB6-B2FB2F13B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02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59BD4-7B50-4601-A350-76C2729BC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46357-F0ED-42B5-A2F3-D333E69FE6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796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4" y="1600202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2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C737E-9AFD-47AE-975E-9F097D3BE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896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BCC79-61C4-42CF-B817-F083FF2E99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65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83F9-2131-41CB-8619-0FF702EBCF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959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5F4B5-A77F-4CBD-B82E-1426F9A962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432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61938-6999-4AAA-A8C0-E507C14B0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410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888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361C4-6510-4263-A4D1-30F1F3556E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995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FFEF3-53EF-4F48-9090-A96A0BF27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828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40"/>
            <a:ext cx="2055813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4" y="274640"/>
            <a:ext cx="6018212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F99B-9ED7-418E-9BBF-2E1FAA5A18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375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940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2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9" y="1600202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7701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6358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3002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9839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6641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4709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9" y="1600202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2" descr="C:\Users\nanul\Documents\Alınan Dosyalarım\logoyeniseffaf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65" y="8603"/>
            <a:ext cx="9350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0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4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4" y="1600202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3B0D10-1001-44FB-89EC-A11AE92D0A6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2" descr="C:\Users\nanul\Documents\Alınan Dosyalarım\logoyeniseffaf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65" y="8603"/>
            <a:ext cx="9350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9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rep/003/T0234E/T0234E01.htm#note6" TargetMode="External"/><Relationship Id="rId2" Type="http://schemas.openxmlformats.org/officeDocument/2006/relationships/hyperlink" Target="http://www.fao.org/docrep/003/T0234E/T0234E01.htm#note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7474" y="1015663"/>
            <a:ext cx="7772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ctr">
              <a:spcAft>
                <a:spcPts val="0"/>
              </a:spcAft>
            </a:pPr>
            <a:r>
              <a:rPr lang="tr-TR" sz="2800" dirty="0">
                <a:solidFill>
                  <a:srgbClr val="0000FF"/>
                </a:solidFill>
              </a:rPr>
              <a:t>GAP BÖLGESİNDE SULAMADAN DÖNEN SULARIN KONTROLÜ VE YENİDEN KULLANIMI İÇİN İYİLEŞTİRİLMESİNİN ARAŞTIRILMASI </a:t>
            </a:r>
            <a:r>
              <a:rPr lang="tr-TR" sz="2800" dirty="0" smtClean="0">
                <a:solidFill>
                  <a:srgbClr val="0000FF"/>
                </a:solidFill>
              </a:rPr>
              <a:t>PROJESİ</a:t>
            </a:r>
            <a:endParaRPr lang="tr-TR" sz="2800" dirty="0">
              <a:solidFill>
                <a:srgbClr val="0000FF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507169" y="5983941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0000FF"/>
                </a:solidFill>
              </a:rPr>
              <a:t>KASIM 2015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626314" y="4647427"/>
            <a:ext cx="3414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Yusuf BAŞARAN</a:t>
            </a:r>
          </a:p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Orman ve Su İşleri Uzmanı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138203" y="0"/>
            <a:ext cx="4390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T.C.</a:t>
            </a:r>
          </a:p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ORMAN VE SU İŞLERİ BAKANLIĞI</a:t>
            </a:r>
          </a:p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Su Yönetimi Genel Müdürlüğü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7594" r="59787" b="67757"/>
          <a:stretch/>
        </p:blipFill>
        <p:spPr>
          <a:xfrm>
            <a:off x="2558243" y="2831545"/>
            <a:ext cx="3482788" cy="16405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2360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2387" y="1384665"/>
            <a:ext cx="82161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0000FF"/>
                </a:solidFill>
              </a:rPr>
              <a:t>Ayrıca drenaj </a:t>
            </a:r>
            <a:r>
              <a:rPr lang="tr-TR" sz="2400" dirty="0">
                <a:solidFill>
                  <a:srgbClr val="0000FF"/>
                </a:solidFill>
              </a:rPr>
              <a:t>sularının </a:t>
            </a:r>
            <a:r>
              <a:rPr lang="tr-TR" sz="2400" dirty="0">
                <a:solidFill>
                  <a:srgbClr val="FF0000"/>
                </a:solidFill>
              </a:rPr>
              <a:t>alıcı ortama olan etkisini azaltmak </a:t>
            </a:r>
            <a:r>
              <a:rPr lang="tr-TR" sz="2400" dirty="0">
                <a:solidFill>
                  <a:srgbClr val="0000FF"/>
                </a:solidFill>
              </a:rPr>
              <a:t>için sulama suyunun </a:t>
            </a:r>
            <a:r>
              <a:rPr lang="tr-TR" sz="2400" dirty="0">
                <a:solidFill>
                  <a:srgbClr val="FF0000"/>
                </a:solidFill>
              </a:rPr>
              <a:t>iyi yönetilmesi </a:t>
            </a:r>
            <a:r>
              <a:rPr lang="tr-TR" sz="2400" dirty="0">
                <a:solidFill>
                  <a:srgbClr val="0000FF"/>
                </a:solidFill>
              </a:rPr>
              <a:t>de önemlidir</a:t>
            </a:r>
            <a:r>
              <a:rPr lang="tr-TR" sz="2400" dirty="0" smtClean="0">
                <a:solidFill>
                  <a:srgbClr val="0000FF"/>
                </a:solidFill>
              </a:rPr>
              <a:t>.</a:t>
            </a:r>
          </a:p>
          <a:p>
            <a:endParaRPr lang="tr-TR" sz="2400" dirty="0">
              <a:solidFill>
                <a:srgbClr val="0000FF"/>
              </a:solidFill>
            </a:endParaRPr>
          </a:p>
          <a:p>
            <a:pPr marL="444500" indent="-4445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FF"/>
                </a:solidFill>
              </a:rPr>
              <a:t>Sulama alanlarında </a:t>
            </a:r>
            <a:r>
              <a:rPr lang="tr-TR" sz="2400" dirty="0">
                <a:solidFill>
                  <a:srgbClr val="FF0000"/>
                </a:solidFill>
              </a:rPr>
              <a:t>sulama randımanını </a:t>
            </a:r>
            <a:r>
              <a:rPr lang="tr-TR" sz="2400" dirty="0">
                <a:solidFill>
                  <a:srgbClr val="0000FF"/>
                </a:solidFill>
              </a:rPr>
              <a:t>artırmak</a:t>
            </a:r>
            <a:r>
              <a:rPr lang="tr-TR" sz="2400" dirty="0" smtClean="0">
                <a:solidFill>
                  <a:srgbClr val="0000FF"/>
                </a:solidFill>
              </a:rPr>
              <a:t>,</a:t>
            </a:r>
          </a:p>
          <a:p>
            <a:pPr marL="444500" indent="-444500"/>
            <a:endParaRPr lang="tr-TR" sz="2400" dirty="0">
              <a:solidFill>
                <a:srgbClr val="0000FF"/>
              </a:solidFill>
            </a:endParaRPr>
          </a:p>
          <a:p>
            <a:pPr marL="444500" indent="-4445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FF0000"/>
                </a:solidFill>
              </a:rPr>
              <a:t>Modern sulama </a:t>
            </a:r>
            <a:r>
              <a:rPr lang="tr-TR" sz="2400" dirty="0">
                <a:solidFill>
                  <a:srgbClr val="0000FF"/>
                </a:solidFill>
              </a:rPr>
              <a:t>yöntemlerinin </a:t>
            </a:r>
            <a:r>
              <a:rPr lang="tr-TR" sz="2400" dirty="0" smtClean="0">
                <a:solidFill>
                  <a:srgbClr val="0000FF"/>
                </a:solidFill>
              </a:rPr>
              <a:t>kullanılması</a:t>
            </a:r>
          </a:p>
          <a:p>
            <a:pPr marL="444500" indent="-444500"/>
            <a:endParaRPr lang="tr-TR" sz="2400" dirty="0">
              <a:solidFill>
                <a:srgbClr val="0000FF"/>
              </a:solidFill>
            </a:endParaRPr>
          </a:p>
          <a:p>
            <a:pPr marL="444500" indent="-4445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FF"/>
                </a:solidFill>
              </a:rPr>
              <a:t> Kullanılan </a:t>
            </a:r>
            <a:r>
              <a:rPr lang="tr-TR" sz="2400" dirty="0">
                <a:solidFill>
                  <a:srgbClr val="FF0000"/>
                </a:solidFill>
              </a:rPr>
              <a:t>bitkisel koruma ürünleri </a:t>
            </a:r>
            <a:r>
              <a:rPr lang="tr-TR" sz="2400" dirty="0">
                <a:solidFill>
                  <a:srgbClr val="0000FF"/>
                </a:solidFill>
              </a:rPr>
              <a:t>ve </a:t>
            </a:r>
            <a:r>
              <a:rPr lang="tr-TR" sz="2400" dirty="0">
                <a:solidFill>
                  <a:srgbClr val="FF0000"/>
                </a:solidFill>
              </a:rPr>
              <a:t>gübre  kullanım miktarlarını düzenlemek </a:t>
            </a:r>
            <a:r>
              <a:rPr lang="tr-TR" sz="2400" dirty="0" smtClean="0">
                <a:solidFill>
                  <a:srgbClr val="0000FF"/>
                </a:solidFill>
              </a:rPr>
              <a:t>gibi önlemler drenaj </a:t>
            </a:r>
            <a:r>
              <a:rPr lang="tr-TR" sz="2400" dirty="0">
                <a:solidFill>
                  <a:srgbClr val="0000FF"/>
                </a:solidFill>
              </a:rPr>
              <a:t>sularının </a:t>
            </a:r>
            <a:r>
              <a:rPr lang="tr-TR" sz="2400" dirty="0">
                <a:solidFill>
                  <a:srgbClr val="FF0000"/>
                </a:solidFill>
              </a:rPr>
              <a:t>kalitesini artırılmasında </a:t>
            </a:r>
            <a:r>
              <a:rPr lang="tr-TR" sz="2400" dirty="0">
                <a:solidFill>
                  <a:srgbClr val="0000FF"/>
                </a:solidFill>
              </a:rPr>
              <a:t>önemlidir.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0" y="6596390"/>
            <a:ext cx="8216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Kaynak: FAO: </a:t>
            </a:r>
            <a:r>
              <a:rPr lang="tr-TR" sz="1100" i="1" dirty="0">
                <a:solidFill>
                  <a:srgbClr val="FF0000"/>
                </a:solidFill>
              </a:rPr>
              <a:t>Management of </a:t>
            </a:r>
            <a:r>
              <a:rPr lang="tr-TR" sz="1100" i="1" dirty="0" err="1">
                <a:solidFill>
                  <a:srgbClr val="FF0000"/>
                </a:solidFill>
              </a:rPr>
              <a:t>agricultural</a:t>
            </a:r>
            <a:r>
              <a:rPr lang="tr-TR" sz="1100" i="1" dirty="0">
                <a:solidFill>
                  <a:srgbClr val="FF0000"/>
                </a:solidFill>
              </a:rPr>
              <a:t> </a:t>
            </a:r>
            <a:r>
              <a:rPr lang="tr-TR" sz="1100" i="1" dirty="0" err="1">
                <a:solidFill>
                  <a:srgbClr val="FF0000"/>
                </a:solidFill>
              </a:rPr>
              <a:t>drainage</a:t>
            </a:r>
            <a:r>
              <a:rPr lang="tr-TR" sz="1100" i="1" dirty="0">
                <a:solidFill>
                  <a:srgbClr val="FF0000"/>
                </a:solidFill>
              </a:rPr>
              <a:t> </a:t>
            </a:r>
            <a:r>
              <a:rPr lang="tr-TR" sz="1100" i="1" dirty="0" err="1">
                <a:solidFill>
                  <a:srgbClr val="FF0000"/>
                </a:solidFill>
              </a:rPr>
              <a:t>water</a:t>
            </a:r>
            <a:r>
              <a:rPr lang="tr-TR" sz="1100" i="1" dirty="0">
                <a:solidFill>
                  <a:srgbClr val="FF0000"/>
                </a:solidFill>
              </a:rPr>
              <a:t> </a:t>
            </a:r>
            <a:r>
              <a:rPr lang="tr-TR" sz="1100" i="1" dirty="0" err="1">
                <a:solidFill>
                  <a:srgbClr val="FF0000"/>
                </a:solidFill>
              </a:rPr>
              <a:t>quality</a:t>
            </a:r>
            <a:r>
              <a:rPr lang="tr-TR" sz="1100" i="1" dirty="0">
                <a:solidFill>
                  <a:srgbClr val="FF0000"/>
                </a:solidFill>
              </a:rPr>
              <a:t> </a:t>
            </a:r>
            <a:r>
              <a:rPr lang="tr-TR" sz="1100" i="1" dirty="0" err="1">
                <a:solidFill>
                  <a:srgbClr val="FF0000"/>
                </a:solidFill>
              </a:rPr>
              <a:t>Document</a:t>
            </a:r>
            <a:r>
              <a:rPr lang="tr-TR" sz="11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465728" y="72398"/>
            <a:ext cx="6506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TARIM ALANLARINDA OLUŞAN DRENAJ SUYUNUN ALICI SU ORTAMINA ETKİSİ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26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1431084"/>
            <a:ext cx="8496250" cy="5426915"/>
          </a:xfrm>
        </p:spPr>
        <p:txBody>
          <a:bodyPr>
            <a:normAutofit lnSpcReduction="10000"/>
          </a:bodyPr>
          <a:lstStyle/>
          <a:p>
            <a:pPr marL="785813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tr-TR" sz="2100" kern="1200" dirty="0">
                <a:solidFill>
                  <a:srgbClr val="FF0000"/>
                </a:solidFill>
              </a:rPr>
              <a:t>Yüzeysel sulara, sulak alanlara, buharlaştırma havuzlarına </a:t>
            </a:r>
            <a:r>
              <a:rPr lang="tr-TR" sz="2100" kern="1200" dirty="0">
                <a:solidFill>
                  <a:srgbClr val="0000FF"/>
                </a:solidFill>
              </a:rPr>
              <a:t>ve </a:t>
            </a:r>
            <a:r>
              <a:rPr lang="tr-TR" sz="2100" kern="1200" dirty="0" smtClean="0">
                <a:solidFill>
                  <a:srgbClr val="FF0000"/>
                </a:solidFill>
              </a:rPr>
              <a:t>solar </a:t>
            </a:r>
            <a:r>
              <a:rPr lang="tr-TR" sz="2100" kern="1200" dirty="0">
                <a:solidFill>
                  <a:srgbClr val="FF0000"/>
                </a:solidFill>
              </a:rPr>
              <a:t>buharlaştırıcılara ve yeraltı sularına </a:t>
            </a:r>
            <a:r>
              <a:rPr lang="tr-TR" sz="2100" kern="1200" dirty="0" smtClean="0">
                <a:solidFill>
                  <a:srgbClr val="0000FF"/>
                </a:solidFill>
              </a:rPr>
              <a:t>deşarjı</a:t>
            </a:r>
          </a:p>
          <a:p>
            <a:pPr marL="785813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tr-TR" sz="2100" kern="1200" dirty="0">
              <a:solidFill>
                <a:srgbClr val="0000FF"/>
              </a:solidFill>
            </a:endParaRPr>
          </a:p>
          <a:p>
            <a:pPr marL="785813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tr-TR" sz="2100" kern="1200" dirty="0" err="1" smtClean="0">
                <a:solidFill>
                  <a:srgbClr val="FF0000"/>
                </a:solidFill>
              </a:rPr>
              <a:t>Fizikokimyasal</a:t>
            </a:r>
            <a:r>
              <a:rPr lang="tr-TR" sz="2100" kern="1200" dirty="0" smtClean="0">
                <a:solidFill>
                  <a:srgbClr val="FF0000"/>
                </a:solidFill>
              </a:rPr>
              <a:t> </a:t>
            </a:r>
            <a:r>
              <a:rPr lang="tr-TR" sz="2100" kern="1200" dirty="0" smtClean="0">
                <a:solidFill>
                  <a:srgbClr val="0000FF"/>
                </a:solidFill>
              </a:rPr>
              <a:t>yöntemlerle arıtılması</a:t>
            </a:r>
          </a:p>
          <a:p>
            <a:pPr marL="785813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tr-TR" sz="2100" kern="1200" dirty="0" smtClean="0">
              <a:solidFill>
                <a:srgbClr val="0000FF"/>
              </a:solidFill>
            </a:endParaRPr>
          </a:p>
          <a:p>
            <a:pPr marL="785813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tr-TR" sz="2100" kern="1200" dirty="0" smtClean="0">
                <a:solidFill>
                  <a:srgbClr val="FF0000"/>
                </a:solidFill>
              </a:rPr>
              <a:t>Biyolojik</a:t>
            </a:r>
            <a:r>
              <a:rPr lang="tr-TR" sz="2100" kern="1200" dirty="0" smtClean="0">
                <a:solidFill>
                  <a:srgbClr val="0000FF"/>
                </a:solidFill>
              </a:rPr>
              <a:t> </a:t>
            </a:r>
            <a:r>
              <a:rPr lang="tr-TR" sz="2100" kern="1200" dirty="0">
                <a:solidFill>
                  <a:srgbClr val="0000FF"/>
                </a:solidFill>
              </a:rPr>
              <a:t>yöntemlerle arıtılması </a:t>
            </a:r>
            <a:endParaRPr lang="tr-TR" sz="2100" kern="1200" dirty="0" smtClean="0">
              <a:solidFill>
                <a:srgbClr val="0000FF"/>
              </a:solidFill>
            </a:endParaRPr>
          </a:p>
          <a:p>
            <a:pPr marL="785813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tr-TR" sz="2100" kern="1200" dirty="0" smtClean="0">
              <a:solidFill>
                <a:srgbClr val="0000FF"/>
              </a:solidFill>
            </a:endParaRPr>
          </a:p>
          <a:p>
            <a:pPr marL="785813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tr-TR" sz="2100" kern="1200" dirty="0" smtClean="0">
                <a:solidFill>
                  <a:srgbClr val="0000FF"/>
                </a:solidFill>
              </a:rPr>
              <a:t>Drenaj </a:t>
            </a:r>
            <a:r>
              <a:rPr lang="tr-TR" sz="2100" kern="1200" dirty="0">
                <a:solidFill>
                  <a:srgbClr val="0000FF"/>
                </a:solidFill>
              </a:rPr>
              <a:t>sularının </a:t>
            </a:r>
            <a:r>
              <a:rPr lang="tr-TR" sz="2100" kern="1200" dirty="0">
                <a:solidFill>
                  <a:srgbClr val="FF0000"/>
                </a:solidFill>
              </a:rPr>
              <a:t>yeniden kullanılması</a:t>
            </a:r>
            <a:r>
              <a:rPr lang="tr-TR" sz="2100" kern="1200" dirty="0" smtClean="0">
                <a:solidFill>
                  <a:srgbClr val="0000FF"/>
                </a:solidFill>
              </a:rPr>
              <a:t>,</a:t>
            </a:r>
          </a:p>
          <a:p>
            <a:pPr marL="442913" indent="0"/>
            <a:endParaRPr lang="tr-TR" sz="2100" kern="1200" dirty="0" smtClean="0">
              <a:solidFill>
                <a:srgbClr val="0000FF"/>
              </a:solidFill>
            </a:endParaRPr>
          </a:p>
          <a:p>
            <a:pPr marL="442913" indent="0">
              <a:buNone/>
            </a:pPr>
            <a:r>
              <a:rPr lang="tr-TR" sz="2100" kern="1200" dirty="0" smtClean="0">
                <a:solidFill>
                  <a:srgbClr val="0000FF"/>
                </a:solidFill>
              </a:rPr>
              <a:t>Bu </a:t>
            </a:r>
            <a:r>
              <a:rPr lang="tr-TR" sz="2100" kern="1200" dirty="0">
                <a:solidFill>
                  <a:srgbClr val="0000FF"/>
                </a:solidFill>
              </a:rPr>
              <a:t>suların </a:t>
            </a:r>
            <a:r>
              <a:rPr lang="tr-TR" sz="2100" kern="1200" dirty="0">
                <a:solidFill>
                  <a:srgbClr val="FF0000"/>
                </a:solidFill>
              </a:rPr>
              <a:t>uzaklaştırma </a:t>
            </a:r>
            <a:r>
              <a:rPr lang="tr-TR" sz="2100" kern="1200" dirty="0">
                <a:solidFill>
                  <a:srgbClr val="0000FF"/>
                </a:solidFill>
              </a:rPr>
              <a:t>yöntemlerinden biridir. </a:t>
            </a:r>
          </a:p>
          <a:p>
            <a:pPr marL="0" indent="0">
              <a:buNone/>
            </a:pPr>
            <a:endParaRPr lang="tr-TR" sz="2100" kern="1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tr-TR" sz="2100" kern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tr-TR" sz="2100" kern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tr-TR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1200" dirty="0" smtClean="0">
                <a:solidFill>
                  <a:srgbClr val="FF0000"/>
                </a:solidFill>
              </a:rPr>
              <a:t>Kaynak: FAO</a:t>
            </a:r>
            <a:r>
              <a:rPr lang="tr-TR" sz="1200" dirty="0">
                <a:solidFill>
                  <a:srgbClr val="FF0000"/>
                </a:solidFill>
              </a:rPr>
              <a:t>: </a:t>
            </a:r>
            <a:r>
              <a:rPr lang="tr-TR" sz="1200" i="1" dirty="0">
                <a:solidFill>
                  <a:srgbClr val="FF0000"/>
                </a:solidFill>
              </a:rPr>
              <a:t>Management of </a:t>
            </a:r>
            <a:r>
              <a:rPr lang="tr-TR" sz="1200" i="1" dirty="0" err="1">
                <a:solidFill>
                  <a:srgbClr val="FF0000"/>
                </a:solidFill>
              </a:rPr>
              <a:t>agricultural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  <a:r>
              <a:rPr lang="tr-TR" sz="1200" i="1" dirty="0" err="1">
                <a:solidFill>
                  <a:srgbClr val="FF0000"/>
                </a:solidFill>
              </a:rPr>
              <a:t>drainage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  <a:r>
              <a:rPr lang="tr-TR" sz="1200" i="1" dirty="0" err="1">
                <a:solidFill>
                  <a:srgbClr val="FF0000"/>
                </a:solidFill>
              </a:rPr>
              <a:t>water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  <a:r>
              <a:rPr lang="tr-TR" sz="1200" i="1" dirty="0" err="1">
                <a:solidFill>
                  <a:srgbClr val="FF0000"/>
                </a:solidFill>
              </a:rPr>
              <a:t>quality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  <a:r>
              <a:rPr lang="tr-TR" sz="1200" i="1" dirty="0" err="1">
                <a:solidFill>
                  <a:srgbClr val="FF0000"/>
                </a:solidFill>
              </a:rPr>
              <a:t>Document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</a:p>
          <a:p>
            <a:endParaRPr lang="tr-TR" sz="2100" kern="1200" dirty="0">
              <a:solidFill>
                <a:srgbClr val="0000FF"/>
              </a:solidFill>
            </a:endParaRP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06067" y="0"/>
            <a:ext cx="5849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DRENAJ SULARININ UZAKLAŞTIRMA YÖNTEMLERİ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4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ao.org/docrep/w7224e/w7224e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46" y="969589"/>
            <a:ext cx="7439025" cy="53530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 rot="1099853">
            <a:off x="2362337" y="1422865"/>
            <a:ext cx="1637344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tr-TR" sz="800" b="1" i="1" dirty="0" smtClean="0"/>
              <a:t>Yüzey/yüzeyaltı drenaj sistemi</a:t>
            </a:r>
            <a:endParaRPr lang="tr-TR" sz="800" b="1" i="1" dirty="0"/>
          </a:p>
        </p:txBody>
      </p:sp>
      <p:sp>
        <p:nvSpPr>
          <p:cNvPr id="6" name="Metin kutusu 5"/>
          <p:cNvSpPr txBox="1"/>
          <p:nvPr/>
        </p:nvSpPr>
        <p:spPr>
          <a:xfrm rot="1249467">
            <a:off x="2949542" y="2042977"/>
            <a:ext cx="942887" cy="200055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tr-TR" sz="700" b="1" i="1" dirty="0" smtClean="0"/>
              <a:t>Ana drenaj Kanalı</a:t>
            </a:r>
            <a:endParaRPr lang="tr-TR" sz="700" b="1" i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1199751" y="2311970"/>
            <a:ext cx="1417376" cy="215444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tr-TR" sz="800" b="1" i="1" dirty="0" smtClean="0"/>
              <a:t>Yeraltı Suyu Enjeksiyonu</a:t>
            </a:r>
            <a:endParaRPr lang="tr-TR" sz="800" b="1" i="1" dirty="0"/>
          </a:p>
        </p:txBody>
      </p:sp>
      <p:sp>
        <p:nvSpPr>
          <p:cNvPr id="8" name="Metin kutusu 7"/>
          <p:cNvSpPr txBox="1"/>
          <p:nvPr/>
        </p:nvSpPr>
        <p:spPr>
          <a:xfrm rot="946269">
            <a:off x="2046914" y="2934286"/>
            <a:ext cx="1903085" cy="230832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tr-TR" sz="900" b="1" i="1" dirty="0" smtClean="0"/>
              <a:t>Sulak Alan Solar Buharlaştırma</a:t>
            </a:r>
            <a:endParaRPr lang="tr-TR" sz="900" b="1" i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336007" y="3938206"/>
            <a:ext cx="2076209" cy="307777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tr-TR" sz="1400" b="1" i="1" dirty="0" smtClean="0"/>
              <a:t>Hidrolojik Havza Sınırı</a:t>
            </a:r>
            <a:endParaRPr lang="tr-TR" sz="1400" b="1" i="1" dirty="0"/>
          </a:p>
        </p:txBody>
      </p:sp>
      <p:sp>
        <p:nvSpPr>
          <p:cNvPr id="10" name="Metin kutusu 9"/>
          <p:cNvSpPr txBox="1"/>
          <p:nvPr/>
        </p:nvSpPr>
        <p:spPr>
          <a:xfrm rot="20748960">
            <a:off x="4493542" y="1914468"/>
            <a:ext cx="1215325" cy="276999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tr-TR" sz="600" b="1" i="1" dirty="0" smtClean="0"/>
              <a:t>Yüzey/yüzeyaltı drenaj sistemi</a:t>
            </a:r>
            <a:endParaRPr lang="tr-TR" sz="600" b="1" i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658335" y="2878222"/>
            <a:ext cx="763351" cy="200055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tr-TR" sz="700" b="1" i="1" dirty="0" smtClean="0"/>
              <a:t>SULAK ALAN</a:t>
            </a:r>
            <a:endParaRPr lang="tr-TR" sz="700" b="1" i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116617" y="3078277"/>
            <a:ext cx="1427058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tr-TR" sz="800" b="1" i="1" dirty="0" smtClean="0"/>
              <a:t>Yüzey/yüzeyaltı drenaj sistemi</a:t>
            </a:r>
            <a:endParaRPr lang="tr-TR" sz="800" b="1" i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205920" y="3586350"/>
            <a:ext cx="704039" cy="276999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tr-TR" sz="600" b="1" i="1" dirty="0" smtClean="0"/>
              <a:t>Solar </a:t>
            </a:r>
          </a:p>
          <a:p>
            <a:r>
              <a:rPr lang="tr-TR" sz="600" b="1" i="1" dirty="0" smtClean="0"/>
              <a:t>Buharlaştırma</a:t>
            </a:r>
          </a:p>
        </p:txBody>
      </p:sp>
      <p:sp>
        <p:nvSpPr>
          <p:cNvPr id="14" name="Metin kutusu 13"/>
          <p:cNvSpPr txBox="1"/>
          <p:nvPr/>
        </p:nvSpPr>
        <p:spPr>
          <a:xfrm rot="3255288">
            <a:off x="3378857" y="4309143"/>
            <a:ext cx="1153830" cy="30777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tr-TR" sz="700" b="1" i="1" dirty="0" smtClean="0"/>
              <a:t>Yüzey/yüzeyaltı drenaj sistemi</a:t>
            </a:r>
            <a:endParaRPr lang="tr-TR" sz="700" b="1" i="1" dirty="0"/>
          </a:p>
        </p:txBody>
      </p:sp>
      <p:sp>
        <p:nvSpPr>
          <p:cNvPr id="15" name="Metin kutusu 14"/>
          <p:cNvSpPr txBox="1"/>
          <p:nvPr/>
        </p:nvSpPr>
        <p:spPr>
          <a:xfrm rot="1534114">
            <a:off x="4276784" y="4834367"/>
            <a:ext cx="1140995" cy="276999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tr-TR" sz="600" b="1" i="1" dirty="0" smtClean="0"/>
              <a:t>Tarımsal Sulamada Yeniden Kullanım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6167945" y="5567412"/>
            <a:ext cx="684803" cy="369332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tr-TR" b="1" i="1" dirty="0" smtClean="0"/>
              <a:t>GÖL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1506067" y="0"/>
            <a:ext cx="5849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DRENAJ SULARININ UZAKLAŞTIRMA YÖNTEMLERİ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73361" y="6336892"/>
            <a:ext cx="8455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Kaynak: FAO: </a:t>
            </a:r>
            <a:r>
              <a:rPr lang="tr-TR" sz="1200" i="1" dirty="0">
                <a:solidFill>
                  <a:srgbClr val="FF0000"/>
                </a:solidFill>
              </a:rPr>
              <a:t>Management of </a:t>
            </a:r>
            <a:r>
              <a:rPr lang="tr-TR" sz="1200" i="1" dirty="0" err="1">
                <a:solidFill>
                  <a:srgbClr val="FF0000"/>
                </a:solidFill>
              </a:rPr>
              <a:t>agricultural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  <a:r>
              <a:rPr lang="tr-TR" sz="1200" i="1" dirty="0" err="1">
                <a:solidFill>
                  <a:srgbClr val="FF0000"/>
                </a:solidFill>
              </a:rPr>
              <a:t>drainage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  <a:r>
              <a:rPr lang="tr-TR" sz="1200" i="1" dirty="0" err="1">
                <a:solidFill>
                  <a:srgbClr val="FF0000"/>
                </a:solidFill>
              </a:rPr>
              <a:t>water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  <a:r>
              <a:rPr lang="tr-TR" sz="1200" i="1" dirty="0" err="1">
                <a:solidFill>
                  <a:srgbClr val="FF0000"/>
                </a:solidFill>
              </a:rPr>
              <a:t>quality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  <a:r>
              <a:rPr lang="tr-TR" sz="1200" i="1" dirty="0" err="1">
                <a:solidFill>
                  <a:srgbClr val="FF0000"/>
                </a:solidFill>
              </a:rPr>
              <a:t>Document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48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793376"/>
            <a:ext cx="9131125" cy="606462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506069" y="112739"/>
            <a:ext cx="5849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DRENAJ SULARININ YENİDEN KULLANIMI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45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9354" y="1586755"/>
            <a:ext cx="8453622" cy="4639233"/>
          </a:xfrm>
        </p:spPr>
        <p:txBody>
          <a:bodyPr/>
          <a:lstStyle/>
          <a:p>
            <a:pPr marL="0" indent="0">
              <a:buNone/>
            </a:pPr>
            <a:r>
              <a:rPr lang="tr-TR" sz="2100" kern="1200" dirty="0" smtClean="0">
                <a:solidFill>
                  <a:srgbClr val="0000FF"/>
                </a:solidFill>
              </a:rPr>
              <a:t>Yeniden Kullanım yöntemlerinde;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sz="2100" kern="1200" dirty="0" smtClean="0">
                <a:solidFill>
                  <a:srgbClr val="0000FF"/>
                </a:solidFill>
              </a:rPr>
              <a:t>Bu </a:t>
            </a:r>
            <a:r>
              <a:rPr lang="tr-TR" sz="2100" kern="1200" dirty="0">
                <a:solidFill>
                  <a:srgbClr val="0000FF"/>
                </a:solidFill>
              </a:rPr>
              <a:t>suyun art arda kullanımında </a:t>
            </a:r>
            <a:r>
              <a:rPr lang="tr-TR" sz="2100" kern="1200" dirty="0" err="1">
                <a:solidFill>
                  <a:srgbClr val="FF0000"/>
                </a:solidFill>
              </a:rPr>
              <a:t>Salicornia</a:t>
            </a:r>
            <a:r>
              <a:rPr lang="tr-TR" sz="2100" kern="1200" dirty="0">
                <a:solidFill>
                  <a:srgbClr val="FF0000"/>
                </a:solidFill>
              </a:rPr>
              <a:t>(deniz börülcesi</a:t>
            </a:r>
            <a:r>
              <a:rPr lang="tr-TR" sz="2100" kern="1200" dirty="0">
                <a:solidFill>
                  <a:srgbClr val="0000FF"/>
                </a:solidFill>
              </a:rPr>
              <a:t>) </a:t>
            </a:r>
            <a:r>
              <a:rPr lang="tr-TR" sz="2100" kern="1200" dirty="0" smtClean="0">
                <a:solidFill>
                  <a:srgbClr val="0000FF"/>
                </a:solidFill>
              </a:rPr>
              <a:t>çoğalmaktadır</a:t>
            </a:r>
          </a:p>
          <a:p>
            <a:pPr marL="0" indent="0">
              <a:buClr>
                <a:srgbClr val="0070C0"/>
              </a:buClr>
              <a:buNone/>
            </a:pPr>
            <a:endParaRPr lang="tr-TR" sz="2100" kern="1200" dirty="0">
              <a:solidFill>
                <a:srgbClr val="0000FF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sz="2100" kern="1200" dirty="0">
                <a:solidFill>
                  <a:srgbClr val="FF0000"/>
                </a:solidFill>
              </a:rPr>
              <a:t>Kapalı havzalarda </a:t>
            </a:r>
            <a:r>
              <a:rPr lang="tr-TR" sz="2100" kern="1200" dirty="0">
                <a:solidFill>
                  <a:srgbClr val="0000FF"/>
                </a:solidFill>
              </a:rPr>
              <a:t>yeniden kullanımı </a:t>
            </a:r>
            <a:r>
              <a:rPr lang="tr-TR" sz="2100" kern="1200" dirty="0">
                <a:solidFill>
                  <a:srgbClr val="FF0000"/>
                </a:solidFill>
              </a:rPr>
              <a:t>iz elementler, bakteri, nitrat ve tuzların</a:t>
            </a:r>
            <a:r>
              <a:rPr lang="tr-TR" sz="2100" kern="1200" dirty="0">
                <a:solidFill>
                  <a:srgbClr val="0000FF"/>
                </a:solidFill>
              </a:rPr>
              <a:t> birikimine neden </a:t>
            </a:r>
            <a:r>
              <a:rPr lang="tr-TR" sz="2100" kern="1200" dirty="0" smtClean="0">
                <a:solidFill>
                  <a:srgbClr val="0000FF"/>
                </a:solidFill>
              </a:rPr>
              <a:t>olmakta</a:t>
            </a:r>
          </a:p>
          <a:p>
            <a:pPr marL="0" indent="0">
              <a:buClr>
                <a:srgbClr val="0070C0"/>
              </a:buClr>
              <a:buNone/>
            </a:pPr>
            <a:endParaRPr lang="tr-TR" sz="2100" kern="1200" dirty="0">
              <a:solidFill>
                <a:srgbClr val="0000FF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sz="2100" kern="1200" dirty="0">
                <a:solidFill>
                  <a:srgbClr val="0000FF"/>
                </a:solidFill>
              </a:rPr>
              <a:t>Yeraltı sularına </a:t>
            </a:r>
            <a:r>
              <a:rPr lang="tr-TR" sz="2100" kern="1200" dirty="0">
                <a:solidFill>
                  <a:srgbClr val="FF0000"/>
                </a:solidFill>
              </a:rPr>
              <a:t>direk deşarjı </a:t>
            </a:r>
            <a:r>
              <a:rPr lang="tr-TR" sz="2100" kern="1200" dirty="0">
                <a:solidFill>
                  <a:srgbClr val="0000FF"/>
                </a:solidFill>
              </a:rPr>
              <a:t>durumunda ise </a:t>
            </a:r>
            <a:r>
              <a:rPr lang="tr-TR" sz="2100" kern="1200" dirty="0">
                <a:solidFill>
                  <a:srgbClr val="FF0000"/>
                </a:solidFill>
              </a:rPr>
              <a:t>eğer içme suyu </a:t>
            </a:r>
            <a:r>
              <a:rPr lang="tr-TR" sz="2100" kern="1200" dirty="0">
                <a:solidFill>
                  <a:srgbClr val="0000FF"/>
                </a:solidFill>
              </a:rPr>
              <a:t>amaçlı kullanılıyorsa </a:t>
            </a:r>
            <a:r>
              <a:rPr lang="tr-TR" sz="2100" kern="1200" dirty="0">
                <a:solidFill>
                  <a:srgbClr val="FF0000"/>
                </a:solidFill>
              </a:rPr>
              <a:t>su kalitesinde problemlere </a:t>
            </a:r>
            <a:r>
              <a:rPr lang="tr-TR" sz="2100" kern="1200" dirty="0">
                <a:solidFill>
                  <a:srgbClr val="0000FF"/>
                </a:solidFill>
              </a:rPr>
              <a:t>yol açmaktadır</a:t>
            </a:r>
            <a:r>
              <a:rPr lang="tr-TR" sz="2100" kern="1200" dirty="0" smtClean="0">
                <a:solidFill>
                  <a:srgbClr val="0000FF"/>
                </a:solidFill>
              </a:rPr>
              <a:t>.</a:t>
            </a:r>
          </a:p>
          <a:p>
            <a:endParaRPr lang="tr-TR" sz="2100" kern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tr-TR" sz="2100" kern="1200" dirty="0" smtClean="0">
                <a:solidFill>
                  <a:srgbClr val="0000FF"/>
                </a:solidFill>
              </a:rPr>
              <a:t>Bu etkiler </a:t>
            </a:r>
            <a:r>
              <a:rPr lang="tr-TR" sz="2100" kern="1200" dirty="0" smtClean="0">
                <a:solidFill>
                  <a:srgbClr val="FF0000"/>
                </a:solidFill>
              </a:rPr>
              <a:t>göz önünde </a:t>
            </a:r>
            <a:r>
              <a:rPr lang="tr-TR" sz="2100" kern="1200" dirty="0" smtClean="0">
                <a:solidFill>
                  <a:srgbClr val="0000FF"/>
                </a:solidFill>
              </a:rPr>
              <a:t>bulundurularak </a:t>
            </a:r>
            <a:r>
              <a:rPr lang="tr-TR" sz="2100" kern="1200" dirty="0" smtClean="0">
                <a:solidFill>
                  <a:srgbClr val="FF0000"/>
                </a:solidFill>
              </a:rPr>
              <a:t>yeniden kullanım </a:t>
            </a:r>
            <a:r>
              <a:rPr lang="tr-TR" sz="2100" kern="1200" dirty="0" smtClean="0">
                <a:solidFill>
                  <a:srgbClr val="0000FF"/>
                </a:solidFill>
              </a:rPr>
              <a:t>uygulaması değerlendirilmelidir</a:t>
            </a:r>
            <a:endParaRPr lang="tr-TR" sz="2100" kern="1200" dirty="0">
              <a:solidFill>
                <a:srgbClr val="0000FF"/>
              </a:solidFill>
            </a:endParaRPr>
          </a:p>
          <a:p>
            <a:endParaRPr lang="tr-TR" sz="2100" kern="1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tr-TR" sz="1200" i="1" dirty="0" smtClean="0">
                <a:solidFill>
                  <a:srgbClr val="FF0000"/>
                </a:solidFill>
              </a:rPr>
              <a:t>Kaynak</a:t>
            </a:r>
            <a:r>
              <a:rPr lang="tr-TR" sz="1200" i="1" dirty="0">
                <a:solidFill>
                  <a:srgbClr val="FF0000"/>
                </a:solidFill>
              </a:rPr>
              <a:t>: FAO: Management of </a:t>
            </a:r>
            <a:r>
              <a:rPr lang="tr-TR" sz="1200" i="1" dirty="0" err="1">
                <a:solidFill>
                  <a:srgbClr val="FF0000"/>
                </a:solidFill>
              </a:rPr>
              <a:t>agricultural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  <a:r>
              <a:rPr lang="tr-TR" sz="1200" i="1" dirty="0" err="1">
                <a:solidFill>
                  <a:srgbClr val="FF0000"/>
                </a:solidFill>
              </a:rPr>
              <a:t>drainage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  <a:r>
              <a:rPr lang="tr-TR" sz="1200" i="1" dirty="0" err="1">
                <a:solidFill>
                  <a:srgbClr val="FF0000"/>
                </a:solidFill>
              </a:rPr>
              <a:t>water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  <a:r>
              <a:rPr lang="tr-TR" sz="1200" i="1" dirty="0" err="1">
                <a:solidFill>
                  <a:srgbClr val="FF0000"/>
                </a:solidFill>
              </a:rPr>
              <a:t>quality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  <a:r>
              <a:rPr lang="tr-TR" sz="1200" i="1" dirty="0" err="1">
                <a:solidFill>
                  <a:srgbClr val="FF0000"/>
                </a:solidFill>
              </a:rPr>
              <a:t>Document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</a:p>
          <a:p>
            <a:endParaRPr lang="tr-TR" sz="2100" kern="1200" dirty="0" smtClean="0">
              <a:solidFill>
                <a:srgbClr val="0000FF"/>
              </a:solidFill>
            </a:endParaRPr>
          </a:p>
          <a:p>
            <a:pPr marL="847725" indent="0">
              <a:buNone/>
            </a:pP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506069" y="112739"/>
            <a:ext cx="5849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DRENAJ SULARININ YENİDEN KULLANIMI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20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02659" y="1411941"/>
            <a:ext cx="72748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tr-TR" sz="2800" dirty="0">
                <a:solidFill>
                  <a:srgbClr val="FF0000"/>
                </a:solidFill>
              </a:rPr>
              <a:t>GAP BÖLGESİNDE SULAMADAN DÖNEN SULARIN KONTROLÜ VE YENİDEN KULLANIMI İÇİN İYİLEŞTİRİLMESİNİN ARAŞTIRILMASI PROJESİ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54" y="3538474"/>
            <a:ext cx="3025588" cy="2260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52" y="3538474"/>
            <a:ext cx="2985248" cy="22389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ikdörtgen 4"/>
          <p:cNvSpPr/>
          <p:nvPr/>
        </p:nvSpPr>
        <p:spPr>
          <a:xfrm>
            <a:off x="1236973" y="5799261"/>
            <a:ext cx="2991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FF"/>
                </a:solidFill>
              </a:rPr>
              <a:t>Url: http://slideplayer.biz.tr/slide/2889253/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184736" y="5777410"/>
            <a:ext cx="2991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solidFill>
                  <a:srgbClr val="0000FF"/>
                </a:solidFill>
              </a:rPr>
              <a:t>Url: http://slideplayer.biz.tr/slide/2889253/</a:t>
            </a:r>
          </a:p>
        </p:txBody>
      </p:sp>
    </p:spTree>
    <p:extLst>
      <p:ext uri="{BB962C8B-B14F-4D97-AF65-F5344CB8AC3E}">
        <p14:creationId xmlns:p14="http://schemas.microsoft.com/office/powerpoint/2010/main" val="4034416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39801" y="0"/>
            <a:ext cx="7611035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tr-TR" sz="1700" dirty="0">
                <a:solidFill>
                  <a:srgbClr val="FF0000"/>
                </a:solidFill>
              </a:rPr>
              <a:t>GAP BÖLGESİNDE SULAMADAN DÖNEN SULARIN KONTROLÜ </a:t>
            </a:r>
            <a:r>
              <a:rPr lang="tr-TR" sz="1700" dirty="0" smtClean="0">
                <a:solidFill>
                  <a:srgbClr val="FF0000"/>
                </a:solidFill>
              </a:rPr>
              <a:t>VE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 </a:t>
            </a:r>
            <a:r>
              <a:rPr lang="tr-TR" sz="1700" dirty="0">
                <a:solidFill>
                  <a:srgbClr val="FF0000"/>
                </a:solidFill>
              </a:rPr>
              <a:t>YENİDEN KULLANIMI İÇİN İYİLEŞTİRİLMESİNİN </a:t>
            </a:r>
            <a:endParaRPr lang="tr-TR" sz="1700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ARAŞTIRILMASI </a:t>
            </a:r>
            <a:r>
              <a:rPr lang="tr-TR" sz="1700" dirty="0">
                <a:solidFill>
                  <a:srgbClr val="FF0000"/>
                </a:solidFill>
              </a:rPr>
              <a:t>PROJESİ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7554" y="1761736"/>
            <a:ext cx="8955528" cy="374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300" i="1" dirty="0" smtClean="0">
                <a:solidFill>
                  <a:srgbClr val="FF0000"/>
                </a:solidFill>
              </a:rPr>
              <a:t>İdare: </a:t>
            </a:r>
            <a:r>
              <a:rPr lang="tr-TR" sz="2300" dirty="0">
                <a:solidFill>
                  <a:srgbClr val="0000FF"/>
                </a:solidFill>
              </a:rPr>
              <a:t>Su Yönetimi Genel Müdürlüğü (Su Kalitesi Yönetimi Dairesi)</a:t>
            </a:r>
          </a:p>
          <a:p>
            <a:pPr algn="ctr">
              <a:lnSpc>
                <a:spcPct val="150000"/>
              </a:lnSpc>
            </a:pPr>
            <a:r>
              <a:rPr lang="tr-TR" sz="2300" i="1" dirty="0" smtClean="0">
                <a:solidFill>
                  <a:srgbClr val="FF0000"/>
                </a:solidFill>
              </a:rPr>
              <a:t>Proje </a:t>
            </a:r>
            <a:r>
              <a:rPr lang="tr-TR" sz="2300" i="1" dirty="0" err="1" smtClean="0">
                <a:solidFill>
                  <a:srgbClr val="FF0000"/>
                </a:solidFill>
              </a:rPr>
              <a:t>Yüklencisi</a:t>
            </a:r>
            <a:r>
              <a:rPr lang="tr-TR" sz="2300" i="1" dirty="0" smtClean="0">
                <a:solidFill>
                  <a:srgbClr val="FF0000"/>
                </a:solidFill>
              </a:rPr>
              <a:t>: </a:t>
            </a:r>
            <a:r>
              <a:rPr lang="tr-TR" sz="2300" i="1" dirty="0">
                <a:solidFill>
                  <a:srgbClr val="0000FF"/>
                </a:solidFill>
              </a:rPr>
              <a:t>TÜBİTAK MAM </a:t>
            </a:r>
          </a:p>
          <a:p>
            <a:pPr algn="ctr">
              <a:lnSpc>
                <a:spcPct val="150000"/>
              </a:lnSpc>
            </a:pPr>
            <a:r>
              <a:rPr lang="tr-TR" sz="2300" i="1" dirty="0" smtClean="0">
                <a:solidFill>
                  <a:srgbClr val="FF0000"/>
                </a:solidFill>
              </a:rPr>
              <a:t>Proje Başlama Tarihi : </a:t>
            </a:r>
            <a:r>
              <a:rPr lang="tr-TR" sz="2300" dirty="0">
                <a:solidFill>
                  <a:srgbClr val="0000FF"/>
                </a:solidFill>
              </a:rPr>
              <a:t>06.11.2015</a:t>
            </a:r>
          </a:p>
          <a:p>
            <a:pPr algn="ctr">
              <a:lnSpc>
                <a:spcPct val="150000"/>
              </a:lnSpc>
            </a:pPr>
            <a:r>
              <a:rPr lang="tr-TR" sz="2300" i="1" dirty="0" smtClean="0">
                <a:solidFill>
                  <a:srgbClr val="FF0000"/>
                </a:solidFill>
              </a:rPr>
              <a:t>Proje Bitiş Tarihi: </a:t>
            </a:r>
            <a:r>
              <a:rPr lang="tr-TR" sz="2300" dirty="0">
                <a:solidFill>
                  <a:srgbClr val="0000FF"/>
                </a:solidFill>
              </a:rPr>
              <a:t>11.12.2017</a:t>
            </a:r>
          </a:p>
          <a:p>
            <a:pPr algn="ctr">
              <a:lnSpc>
                <a:spcPct val="150000"/>
              </a:lnSpc>
            </a:pPr>
            <a:r>
              <a:rPr lang="tr-TR" sz="2300" i="1" dirty="0" smtClean="0">
                <a:solidFill>
                  <a:srgbClr val="FF0000"/>
                </a:solidFill>
              </a:rPr>
              <a:t>Proje Bütçesi: </a:t>
            </a:r>
            <a:r>
              <a:rPr lang="tr-TR" sz="2300" dirty="0">
                <a:solidFill>
                  <a:srgbClr val="0000FF"/>
                </a:solidFill>
              </a:rPr>
              <a:t>2.190.000 TL+KDV</a:t>
            </a:r>
          </a:p>
          <a:p>
            <a:pPr algn="ctr">
              <a:lnSpc>
                <a:spcPct val="150000"/>
              </a:lnSpc>
            </a:pPr>
            <a:endParaRPr lang="tr-TR" sz="2300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endParaRPr lang="tr-TR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41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39801" y="0"/>
            <a:ext cx="7611035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tr-TR" sz="1700" dirty="0">
                <a:solidFill>
                  <a:srgbClr val="FF0000"/>
                </a:solidFill>
              </a:rPr>
              <a:t>GAP BÖLGESİNDE SULAMADAN DÖNEN SULARIN KONTROLÜ </a:t>
            </a:r>
            <a:r>
              <a:rPr lang="tr-TR" sz="1700" dirty="0" smtClean="0">
                <a:solidFill>
                  <a:srgbClr val="FF0000"/>
                </a:solidFill>
              </a:rPr>
              <a:t>VE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 </a:t>
            </a:r>
            <a:r>
              <a:rPr lang="tr-TR" sz="1700" dirty="0">
                <a:solidFill>
                  <a:srgbClr val="FF0000"/>
                </a:solidFill>
              </a:rPr>
              <a:t>YENİDEN KULLANIMI İÇİN İYİLEŞTİRİLMESİNİN </a:t>
            </a:r>
            <a:endParaRPr lang="tr-TR" sz="1700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ARAŞTIRILMASI </a:t>
            </a:r>
            <a:r>
              <a:rPr lang="tr-TR" sz="1700" dirty="0">
                <a:solidFill>
                  <a:srgbClr val="FF0000"/>
                </a:solidFill>
              </a:rPr>
              <a:t>PROJESİ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88472" y="981807"/>
            <a:ext cx="8955528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rgbClr val="0000FF"/>
                </a:solidFill>
              </a:rPr>
              <a:t>Güneydoğu Anadolu PROJESİ (GAP) Proje alanı Fırat-Dicle Havzası ile yukarı Mezopotamya ovalarında yer alan 9 ili </a:t>
            </a:r>
            <a:r>
              <a:rPr lang="tr-TR" sz="2000" dirty="0">
                <a:solidFill>
                  <a:srgbClr val="FF0000"/>
                </a:solidFill>
              </a:rPr>
              <a:t>(Adıyaman, Batman, Diyarbakır, Gaziantep, Kilis, Mardin, Siirt, Şanlıurfa, Şırnak) </a:t>
            </a:r>
            <a:r>
              <a:rPr lang="tr-TR" sz="2000" dirty="0">
                <a:solidFill>
                  <a:srgbClr val="0000FF"/>
                </a:solidFill>
              </a:rPr>
              <a:t>kapsamaktadır. </a:t>
            </a:r>
            <a:r>
              <a:rPr lang="tr-TR" sz="2000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rgbClr val="0000FF"/>
                </a:solidFill>
              </a:rPr>
              <a:t>Zengin </a:t>
            </a:r>
            <a:r>
              <a:rPr lang="tr-TR" sz="2000" dirty="0">
                <a:solidFill>
                  <a:srgbClr val="0000FF"/>
                </a:solidFill>
              </a:rPr>
              <a:t>toprak ve su kaynaklarına sahiptir. Türkiye’de ekonomik olarak sulanabilir </a:t>
            </a:r>
            <a:r>
              <a:rPr lang="tr-TR" sz="2000" dirty="0">
                <a:solidFill>
                  <a:srgbClr val="FF0000"/>
                </a:solidFill>
              </a:rPr>
              <a:t>8,5 milyon ha arazinin 1,8 milyon </a:t>
            </a:r>
            <a:r>
              <a:rPr lang="tr-TR" sz="2000" dirty="0" err="1">
                <a:solidFill>
                  <a:srgbClr val="FF0000"/>
                </a:solidFill>
              </a:rPr>
              <a:t>ha’ı</a:t>
            </a:r>
            <a:r>
              <a:rPr lang="tr-TR" sz="2000" dirty="0">
                <a:solidFill>
                  <a:srgbClr val="FF0000"/>
                </a:solidFill>
              </a:rPr>
              <a:t> (% 21) </a:t>
            </a:r>
            <a:r>
              <a:rPr lang="tr-TR" sz="2000" dirty="0">
                <a:solidFill>
                  <a:srgbClr val="0000FF"/>
                </a:solidFill>
              </a:rPr>
              <a:t>bu bölgededir. </a:t>
            </a:r>
            <a:endParaRPr lang="tr-TR" sz="20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rgbClr val="0000FF"/>
                </a:solidFill>
              </a:rPr>
              <a:t>Mevcutta </a:t>
            </a:r>
            <a:r>
              <a:rPr lang="tr-TR" sz="2000" dirty="0" smtClean="0">
                <a:solidFill>
                  <a:srgbClr val="FF0000"/>
                </a:solidFill>
              </a:rPr>
              <a:t>48 adet irili-ufaklı işletmede olan sulama </a:t>
            </a:r>
            <a:r>
              <a:rPr lang="tr-TR" sz="2000" dirty="0" smtClean="0">
                <a:solidFill>
                  <a:srgbClr val="0000FF"/>
                </a:solidFill>
              </a:rPr>
              <a:t>projesi bulunmaktadır </a:t>
            </a:r>
            <a:r>
              <a:rPr lang="tr-TR" sz="2000" i="1" u="sng" dirty="0" smtClean="0">
                <a:solidFill>
                  <a:srgbClr val="0000FF"/>
                </a:solidFill>
              </a:rPr>
              <a:t>(Güncellenmelidir).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rgbClr val="0000FF"/>
                </a:solidFill>
              </a:rPr>
              <a:t>GAP ta bulunan önemli iki Nehir olan Fırat </a:t>
            </a:r>
            <a:r>
              <a:rPr lang="tr-TR" sz="2000" dirty="0">
                <a:solidFill>
                  <a:srgbClr val="0000FF"/>
                </a:solidFill>
              </a:rPr>
              <a:t>ve </a:t>
            </a:r>
            <a:r>
              <a:rPr lang="tr-TR" sz="2000" dirty="0" smtClean="0">
                <a:solidFill>
                  <a:srgbClr val="0000FF"/>
                </a:solidFill>
              </a:rPr>
              <a:t>Dicle’nin </a:t>
            </a:r>
            <a:r>
              <a:rPr lang="tr-TR" sz="2000" dirty="0">
                <a:solidFill>
                  <a:srgbClr val="0000FF"/>
                </a:solidFill>
              </a:rPr>
              <a:t>su potansiyeli yılda </a:t>
            </a:r>
            <a:r>
              <a:rPr lang="tr-TR" sz="2000" dirty="0">
                <a:solidFill>
                  <a:srgbClr val="FF0000"/>
                </a:solidFill>
              </a:rPr>
              <a:t>52,9 milyar m³ olup</a:t>
            </a:r>
            <a:r>
              <a:rPr lang="tr-TR" sz="2000" dirty="0">
                <a:solidFill>
                  <a:srgbClr val="0000FF"/>
                </a:solidFill>
              </a:rPr>
              <a:t>, ülke toplam potansiyelinin </a:t>
            </a:r>
            <a:r>
              <a:rPr lang="tr-TR" sz="2000" dirty="0">
                <a:solidFill>
                  <a:srgbClr val="FF0000"/>
                </a:solidFill>
              </a:rPr>
              <a:t>% 28’ini </a:t>
            </a:r>
            <a:r>
              <a:rPr lang="tr-TR" sz="2000" dirty="0">
                <a:solidFill>
                  <a:srgbClr val="0000FF"/>
                </a:solidFill>
              </a:rPr>
              <a:t>oluşturmaktadır. Bölgenin yüzölçümü </a:t>
            </a:r>
            <a:r>
              <a:rPr lang="tr-TR" sz="2000" dirty="0">
                <a:solidFill>
                  <a:srgbClr val="FF0000"/>
                </a:solidFill>
              </a:rPr>
              <a:t>75.308 km²</a:t>
            </a:r>
            <a:r>
              <a:rPr lang="tr-TR" sz="2000" dirty="0">
                <a:solidFill>
                  <a:srgbClr val="0000FF"/>
                </a:solidFill>
              </a:rPr>
              <a:t> olup, Türkiye yüzölçümünün </a:t>
            </a:r>
            <a:r>
              <a:rPr lang="tr-TR" sz="2000" dirty="0">
                <a:solidFill>
                  <a:srgbClr val="FF0000"/>
                </a:solidFill>
              </a:rPr>
              <a:t>% 9,7’sini </a:t>
            </a:r>
            <a:r>
              <a:rPr lang="tr-TR" sz="2000" dirty="0">
                <a:solidFill>
                  <a:srgbClr val="0000FF"/>
                </a:solidFill>
              </a:rPr>
              <a:t>oluşturmaktadır. </a:t>
            </a:r>
          </a:p>
          <a:p>
            <a:pPr>
              <a:lnSpc>
                <a:spcPct val="150000"/>
              </a:lnSpc>
            </a:pPr>
            <a:r>
              <a:rPr lang="tr-TR" sz="1400" i="1" dirty="0">
                <a:solidFill>
                  <a:srgbClr val="FF0000"/>
                </a:solidFill>
              </a:rPr>
              <a:t>Kaynak: </a:t>
            </a:r>
            <a:r>
              <a:rPr lang="tr-TR" sz="1400" i="1" dirty="0" smtClean="0">
                <a:solidFill>
                  <a:srgbClr val="FF0000"/>
                </a:solidFill>
              </a:rPr>
              <a:t>DSİ</a:t>
            </a:r>
            <a:endParaRPr lang="tr-TR" sz="1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6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801905" y="1037159"/>
            <a:ext cx="5497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0000FF"/>
                </a:solidFill>
              </a:rPr>
              <a:t>GAP BÖLGESİ </a:t>
            </a:r>
            <a:r>
              <a:rPr lang="tr-TR" sz="2000" dirty="0" smtClean="0">
                <a:solidFill>
                  <a:srgbClr val="0000FF"/>
                </a:solidFill>
              </a:rPr>
              <a:t>SULAMA PROJESİ ALANLARI</a:t>
            </a:r>
            <a:endParaRPr lang="tr-TR" sz="2000" dirty="0">
              <a:solidFill>
                <a:srgbClr val="0000FF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7594" r="1470" b="13206"/>
          <a:stretch/>
        </p:blipFill>
        <p:spPr>
          <a:xfrm>
            <a:off x="425" y="1492622"/>
            <a:ext cx="9089788" cy="5271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Dikdörtgen 8"/>
          <p:cNvSpPr/>
          <p:nvPr/>
        </p:nvSpPr>
        <p:spPr>
          <a:xfrm>
            <a:off x="739801" y="0"/>
            <a:ext cx="7611035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>
                <a:solidFill>
                  <a:srgbClr val="FF0000"/>
                </a:solidFill>
              </a:rPr>
              <a:t>GAP BÖLGESİNDE SULAMADAN DÖNEN SULARIN KONTROLÜ </a:t>
            </a:r>
            <a:r>
              <a:rPr lang="tr-TR" sz="1700" dirty="0" smtClean="0">
                <a:solidFill>
                  <a:srgbClr val="FF0000"/>
                </a:solidFill>
              </a:rPr>
              <a:t>VE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 </a:t>
            </a:r>
            <a:r>
              <a:rPr lang="tr-TR" sz="1700" dirty="0">
                <a:solidFill>
                  <a:srgbClr val="FF0000"/>
                </a:solidFill>
              </a:rPr>
              <a:t>YENİDEN KULLANIMI İÇİN İYİLEŞTİRİLMESİNİN </a:t>
            </a:r>
            <a:endParaRPr lang="tr-TR" sz="1700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ARAŞTIRILMASI </a:t>
            </a:r>
            <a:r>
              <a:rPr lang="tr-TR" sz="1700" dirty="0">
                <a:solidFill>
                  <a:srgbClr val="FF0000"/>
                </a:solidFill>
              </a:rPr>
              <a:t>PROJESİ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70414" y="6394537"/>
            <a:ext cx="178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DSİ Veri Tabanı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8457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43218" y="410392"/>
            <a:ext cx="84041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tr-TR" sz="1600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tr-TR" sz="1600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FF"/>
                </a:solidFill>
              </a:rPr>
              <a:t>GAP Bölgesinin en önemli tarım alanlarının bulunduğu </a:t>
            </a:r>
            <a:r>
              <a:rPr lang="tr-TR" sz="2400" dirty="0">
                <a:solidFill>
                  <a:srgbClr val="FF0000"/>
                </a:solidFill>
              </a:rPr>
              <a:t>Şanlıurfa ili Harran Ovası’nın </a:t>
            </a:r>
            <a:r>
              <a:rPr lang="tr-TR" sz="2400" dirty="0">
                <a:solidFill>
                  <a:srgbClr val="0000FF"/>
                </a:solidFill>
              </a:rPr>
              <a:t>bir bölümü </a:t>
            </a:r>
            <a:r>
              <a:rPr lang="tr-TR" sz="2400" dirty="0">
                <a:solidFill>
                  <a:srgbClr val="FF0000"/>
                </a:solidFill>
              </a:rPr>
              <a:t>yeraltı suyundan </a:t>
            </a:r>
            <a:r>
              <a:rPr lang="tr-TR" sz="2400" dirty="0">
                <a:solidFill>
                  <a:srgbClr val="0000FF"/>
                </a:solidFill>
              </a:rPr>
              <a:t>pompaj yardımıyla, büyük bir bölümü ise</a:t>
            </a:r>
            <a:r>
              <a:rPr lang="tr-TR" sz="2400" dirty="0">
                <a:solidFill>
                  <a:srgbClr val="FF0000"/>
                </a:solidFill>
              </a:rPr>
              <a:t> Atatürk Barajı’ndan Şanlıurfa Tünelleri </a:t>
            </a:r>
            <a:r>
              <a:rPr lang="tr-TR" sz="2400" dirty="0">
                <a:solidFill>
                  <a:srgbClr val="0000FF"/>
                </a:solidFill>
              </a:rPr>
              <a:t>yardımı ile ovaya aktarılan </a:t>
            </a:r>
            <a:r>
              <a:rPr lang="tr-TR" sz="2400" dirty="0">
                <a:solidFill>
                  <a:srgbClr val="FF0000"/>
                </a:solidFill>
              </a:rPr>
              <a:t>Fırat Nehri suyu </a:t>
            </a:r>
            <a:r>
              <a:rPr lang="tr-TR" sz="2400" dirty="0">
                <a:solidFill>
                  <a:srgbClr val="0000FF"/>
                </a:solidFill>
              </a:rPr>
              <a:t>ile sulanmaktadır. Harran Ovası’na iki ayrı ana kanal yardımıyla su iletilmektedir. </a:t>
            </a:r>
            <a:endParaRPr lang="tr-TR" sz="24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FF"/>
                </a:solidFill>
              </a:rPr>
              <a:t>Harran Ovası’nda drenaj sistemi kurulmadan önce ovanın doğal drenajını </a:t>
            </a:r>
            <a:r>
              <a:rPr lang="tr-TR" sz="2400" dirty="0" err="1">
                <a:solidFill>
                  <a:srgbClr val="FF0000"/>
                </a:solidFill>
              </a:rPr>
              <a:t>Cullap</a:t>
            </a:r>
            <a:r>
              <a:rPr lang="tr-TR" sz="2400" dirty="0">
                <a:solidFill>
                  <a:srgbClr val="FF0000"/>
                </a:solidFill>
              </a:rPr>
              <a:t> Deresi ve Kötü Çay </a:t>
            </a:r>
            <a:r>
              <a:rPr lang="tr-TR" sz="2400" dirty="0">
                <a:solidFill>
                  <a:srgbClr val="0000FF"/>
                </a:solidFill>
              </a:rPr>
              <a:t>sağlamaktaydı</a:t>
            </a:r>
            <a:r>
              <a:rPr lang="tr-TR" sz="2400" dirty="0" smtClean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tr-TR" sz="2400" dirty="0">
              <a:solidFill>
                <a:srgbClr val="0000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39801" y="0"/>
            <a:ext cx="7611035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tr-TR" sz="1700" dirty="0">
                <a:solidFill>
                  <a:srgbClr val="FF0000"/>
                </a:solidFill>
              </a:rPr>
              <a:t>GAP BÖLGESİNDE SULAMADAN DÖNEN SULARIN KONTROLÜ </a:t>
            </a:r>
            <a:r>
              <a:rPr lang="tr-TR" sz="1700" dirty="0" smtClean="0">
                <a:solidFill>
                  <a:srgbClr val="FF0000"/>
                </a:solidFill>
              </a:rPr>
              <a:t>VE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 </a:t>
            </a:r>
            <a:r>
              <a:rPr lang="tr-TR" sz="1700" dirty="0">
                <a:solidFill>
                  <a:srgbClr val="FF0000"/>
                </a:solidFill>
              </a:rPr>
              <a:t>YENİDEN KULLANIMI İÇİN İYİLEŞTİRİLMESİNİN </a:t>
            </a:r>
            <a:endParaRPr lang="tr-TR" sz="1700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ARAŞTIRILMASI </a:t>
            </a:r>
            <a:r>
              <a:rPr lang="tr-TR" sz="1700" dirty="0">
                <a:solidFill>
                  <a:srgbClr val="FF0000"/>
                </a:solidFill>
              </a:rPr>
              <a:t>PROJESİ </a:t>
            </a:r>
          </a:p>
        </p:txBody>
      </p:sp>
    </p:spTree>
    <p:extLst>
      <p:ext uri="{BB962C8B-B14F-4D97-AF65-F5344CB8AC3E}">
        <p14:creationId xmlns:p14="http://schemas.microsoft.com/office/powerpoint/2010/main" val="3645160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2132" y="1344705"/>
            <a:ext cx="6484844" cy="50883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900" kern="12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1900" kern="1200" dirty="0">
                <a:solidFill>
                  <a:srgbClr val="0000FF"/>
                </a:solidFill>
              </a:rPr>
              <a:t>Toprağın </a:t>
            </a:r>
            <a:r>
              <a:rPr lang="tr-TR" sz="1900" kern="1200" dirty="0">
                <a:solidFill>
                  <a:srgbClr val="FF0000"/>
                </a:solidFill>
              </a:rPr>
              <a:t>sıkılaşmasını</a:t>
            </a:r>
            <a:r>
              <a:rPr lang="tr-TR" sz="1900" kern="1200" dirty="0">
                <a:solidFill>
                  <a:srgbClr val="0000FF"/>
                </a:solidFill>
              </a:rPr>
              <a:t> engeller, rahat sürülebilmesini  artırır ve daha </a:t>
            </a:r>
            <a:r>
              <a:rPr lang="tr-TR" sz="1900" kern="1200" dirty="0">
                <a:solidFill>
                  <a:srgbClr val="FF0000"/>
                </a:solidFill>
              </a:rPr>
              <a:t>uzun tarım süresi </a:t>
            </a:r>
            <a:r>
              <a:rPr lang="tr-TR" sz="1900" kern="1200" dirty="0">
                <a:solidFill>
                  <a:srgbClr val="0000FF"/>
                </a:solidFill>
              </a:rPr>
              <a:t>sağlar ve ürünlerin </a:t>
            </a:r>
            <a:r>
              <a:rPr lang="tr-TR" sz="1900" kern="1200" dirty="0">
                <a:solidFill>
                  <a:srgbClr val="FF0000"/>
                </a:solidFill>
              </a:rPr>
              <a:t>tam olarak gelişimini </a:t>
            </a:r>
            <a:r>
              <a:rPr lang="tr-TR" sz="1900" kern="1200" dirty="0" smtClean="0">
                <a:solidFill>
                  <a:srgbClr val="0000FF"/>
                </a:solidFill>
              </a:rPr>
              <a:t>sağlar</a:t>
            </a:r>
          </a:p>
          <a:p>
            <a:pPr>
              <a:lnSpc>
                <a:spcPct val="150000"/>
              </a:lnSpc>
            </a:pPr>
            <a:r>
              <a:rPr lang="tr-TR" sz="1900" kern="1200" dirty="0" smtClean="0">
                <a:solidFill>
                  <a:srgbClr val="0000FF"/>
                </a:solidFill>
              </a:rPr>
              <a:t>Toprağın bitki kök derinliğinde </a:t>
            </a:r>
            <a:r>
              <a:rPr lang="tr-TR" sz="1900" kern="1200" dirty="0" err="1" smtClean="0">
                <a:solidFill>
                  <a:srgbClr val="FF0000"/>
                </a:solidFill>
              </a:rPr>
              <a:t>tuzlulaşmasını</a:t>
            </a:r>
            <a:r>
              <a:rPr lang="tr-TR" sz="1900" kern="1200" dirty="0" smtClean="0">
                <a:solidFill>
                  <a:srgbClr val="0000FF"/>
                </a:solidFill>
              </a:rPr>
              <a:t> engeller</a:t>
            </a:r>
            <a:endParaRPr lang="tr-TR" sz="1900" kern="12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1900" kern="1200" dirty="0">
                <a:solidFill>
                  <a:srgbClr val="0000FF"/>
                </a:solidFill>
              </a:rPr>
              <a:t>Topraktaki </a:t>
            </a:r>
            <a:r>
              <a:rPr lang="tr-TR" sz="1900" kern="1200" dirty="0">
                <a:solidFill>
                  <a:srgbClr val="FF0000"/>
                </a:solidFill>
              </a:rPr>
              <a:t>faydalı</a:t>
            </a:r>
            <a:r>
              <a:rPr lang="tr-TR" sz="1900" kern="1200" dirty="0">
                <a:solidFill>
                  <a:srgbClr val="0000FF"/>
                </a:solidFill>
              </a:rPr>
              <a:t> bakterilerini artırır</a:t>
            </a:r>
          </a:p>
          <a:p>
            <a:pPr>
              <a:lnSpc>
                <a:spcPct val="150000"/>
              </a:lnSpc>
            </a:pPr>
            <a:r>
              <a:rPr lang="tr-TR" sz="1900" kern="1200" dirty="0">
                <a:solidFill>
                  <a:srgbClr val="0000FF"/>
                </a:solidFill>
              </a:rPr>
              <a:t>Toprakta daha </a:t>
            </a:r>
            <a:r>
              <a:rPr lang="tr-TR" sz="1900" kern="1200" dirty="0">
                <a:solidFill>
                  <a:srgbClr val="FF0000"/>
                </a:solidFill>
              </a:rPr>
              <a:t>geniş ölçekte </a:t>
            </a:r>
            <a:r>
              <a:rPr lang="tr-TR" sz="1900" kern="1200" dirty="0">
                <a:solidFill>
                  <a:srgbClr val="0000FF"/>
                </a:solidFill>
              </a:rPr>
              <a:t>ürün dikimine olanak sağlar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sz="1400" dirty="0">
                <a:solidFill>
                  <a:srgbClr val="FF0000"/>
                </a:solidFill>
              </a:rPr>
              <a:t>Kaynak: </a:t>
            </a:r>
            <a:r>
              <a:rPr lang="tr-TR" sz="1400" dirty="0" smtClean="0">
                <a:solidFill>
                  <a:srgbClr val="FF0000"/>
                </a:solidFill>
              </a:rPr>
              <a:t>FAO; </a:t>
            </a:r>
            <a:r>
              <a:rPr lang="tr-TR" sz="1400" i="1" dirty="0" smtClean="0">
                <a:solidFill>
                  <a:srgbClr val="FF0000"/>
                </a:solidFill>
              </a:rPr>
              <a:t>Management of </a:t>
            </a:r>
            <a:r>
              <a:rPr lang="tr-TR" sz="1400" i="1" dirty="0" err="1" smtClean="0">
                <a:solidFill>
                  <a:srgbClr val="FF0000"/>
                </a:solidFill>
              </a:rPr>
              <a:t>agricultural</a:t>
            </a:r>
            <a:r>
              <a:rPr lang="tr-TR" sz="1400" i="1" dirty="0" smtClean="0">
                <a:solidFill>
                  <a:srgbClr val="FF0000"/>
                </a:solidFill>
              </a:rPr>
              <a:t> </a:t>
            </a:r>
            <a:r>
              <a:rPr lang="tr-TR" sz="1400" i="1" dirty="0" err="1" smtClean="0">
                <a:solidFill>
                  <a:srgbClr val="FF0000"/>
                </a:solidFill>
              </a:rPr>
              <a:t>drainage</a:t>
            </a:r>
            <a:r>
              <a:rPr lang="tr-TR" sz="1400" i="1" dirty="0" smtClean="0">
                <a:solidFill>
                  <a:srgbClr val="FF0000"/>
                </a:solidFill>
              </a:rPr>
              <a:t> </a:t>
            </a:r>
            <a:r>
              <a:rPr lang="tr-TR" sz="1400" i="1" dirty="0" err="1" smtClean="0">
                <a:solidFill>
                  <a:srgbClr val="FF0000"/>
                </a:solidFill>
              </a:rPr>
              <a:t>water</a:t>
            </a:r>
            <a:r>
              <a:rPr lang="tr-TR" sz="1400" i="1" dirty="0" smtClean="0">
                <a:solidFill>
                  <a:srgbClr val="FF0000"/>
                </a:solidFill>
              </a:rPr>
              <a:t> </a:t>
            </a:r>
            <a:r>
              <a:rPr lang="tr-TR" sz="1400" i="1" dirty="0" err="1" smtClean="0">
                <a:solidFill>
                  <a:srgbClr val="FF0000"/>
                </a:solidFill>
              </a:rPr>
              <a:t>quality</a:t>
            </a:r>
            <a:r>
              <a:rPr lang="tr-TR" sz="1400" i="1" dirty="0" smtClean="0">
                <a:solidFill>
                  <a:srgbClr val="FF0000"/>
                </a:solidFill>
              </a:rPr>
              <a:t> </a:t>
            </a:r>
            <a:r>
              <a:rPr lang="tr-TR" sz="1400" i="1" dirty="0" err="1" smtClean="0">
                <a:solidFill>
                  <a:srgbClr val="FF0000"/>
                </a:solidFill>
              </a:rPr>
              <a:t>Document</a:t>
            </a:r>
            <a:r>
              <a:rPr lang="tr-TR" sz="1400" i="1" dirty="0" smtClean="0">
                <a:solidFill>
                  <a:srgbClr val="FF0000"/>
                </a:solidFill>
              </a:rPr>
              <a:t>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22" y="1043095"/>
            <a:ext cx="1890837" cy="16085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56" y="2931051"/>
            <a:ext cx="1931770" cy="16433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22" y="4824452"/>
            <a:ext cx="1890837" cy="16085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Düz Ok Bağlayıcısı 6"/>
          <p:cNvCxnSpPr>
            <a:stCxn id="4" idx="2"/>
            <a:endCxn id="5" idx="0"/>
          </p:cNvCxnSpPr>
          <p:nvPr/>
        </p:nvCxnSpPr>
        <p:spPr>
          <a:xfrm>
            <a:off x="7812741" y="2651651"/>
            <a:ext cx="0" cy="279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>
            <a:stCxn id="5" idx="2"/>
            <a:endCxn id="6" idx="0"/>
          </p:cNvCxnSpPr>
          <p:nvPr/>
        </p:nvCxnSpPr>
        <p:spPr>
          <a:xfrm>
            <a:off x="7812741" y="4574429"/>
            <a:ext cx="0" cy="2500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1465728" y="72398"/>
            <a:ext cx="5849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TARIM ALANLARINDA NEDEN DRENAJ YAPILMAKTADIR?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141856" y="6433007"/>
            <a:ext cx="3775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>
                <a:solidFill>
                  <a:srgbClr val="FF0000"/>
                </a:solidFill>
              </a:rPr>
              <a:t>Url: http://www.sulamatr.com/proje-danismanlik/drenaj/tarimsal-drenaj</a:t>
            </a:r>
            <a:r>
              <a:rPr lang="tr-TR" sz="9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48924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49088" y="1528092"/>
            <a:ext cx="84041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tr-TR" sz="1600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tr-TR" sz="1600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err="1" smtClean="0">
                <a:solidFill>
                  <a:srgbClr val="FF0000"/>
                </a:solidFill>
              </a:rPr>
              <a:t>Cullap</a:t>
            </a:r>
            <a:r>
              <a:rPr lang="tr-TR" sz="2400" dirty="0" smtClean="0">
                <a:solidFill>
                  <a:srgbClr val="FF0000"/>
                </a:solidFill>
              </a:rPr>
              <a:t> Deresi ve Kötü Çay ıslah </a:t>
            </a:r>
            <a:r>
              <a:rPr lang="tr-TR" sz="2400" dirty="0" smtClean="0">
                <a:solidFill>
                  <a:srgbClr val="0000FF"/>
                </a:solidFill>
              </a:rPr>
              <a:t>edilerek </a:t>
            </a:r>
            <a:r>
              <a:rPr lang="tr-TR" sz="2400" dirty="0" smtClean="0">
                <a:solidFill>
                  <a:srgbClr val="FF0000"/>
                </a:solidFill>
              </a:rPr>
              <a:t>Ana Tahliye </a:t>
            </a:r>
            <a:r>
              <a:rPr lang="tr-TR" sz="2400" dirty="0" smtClean="0">
                <a:solidFill>
                  <a:srgbClr val="0000FF"/>
                </a:solidFill>
              </a:rPr>
              <a:t>Kanalına dönüştürülmüş,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00FF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Harran Ovası’nda DSİ </a:t>
            </a:r>
            <a:r>
              <a:rPr lang="tr-TR" sz="2400" dirty="0" smtClean="0">
                <a:solidFill>
                  <a:srgbClr val="0000FF"/>
                </a:solidFill>
              </a:rPr>
              <a:t>tarafından tesis edilen drenaj sistemleri açık kanallar şeklinde olup, aynı zamanda </a:t>
            </a:r>
            <a:r>
              <a:rPr lang="tr-TR" sz="2400" dirty="0" smtClean="0">
                <a:solidFill>
                  <a:srgbClr val="FF0000"/>
                </a:solidFill>
              </a:rPr>
              <a:t>yüzeyden dönecek sulama sularını uzaklaştırmaya yöneliktir. </a:t>
            </a:r>
          </a:p>
          <a:p>
            <a:r>
              <a:rPr lang="tr-TR" sz="2400" dirty="0"/>
              <a:t> </a:t>
            </a:r>
            <a:endParaRPr lang="tr-TR" sz="2400" dirty="0">
              <a:solidFill>
                <a:srgbClr val="0000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39801" y="0"/>
            <a:ext cx="7611035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tr-TR" sz="1700" dirty="0">
                <a:solidFill>
                  <a:srgbClr val="FF0000"/>
                </a:solidFill>
              </a:rPr>
              <a:t>GAP BÖLGESİNDE SULAMADAN DÖNEN SULARIN KONTROLÜ </a:t>
            </a:r>
            <a:r>
              <a:rPr lang="tr-TR" sz="1700" dirty="0" smtClean="0">
                <a:solidFill>
                  <a:srgbClr val="FF0000"/>
                </a:solidFill>
              </a:rPr>
              <a:t>VE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 </a:t>
            </a:r>
            <a:r>
              <a:rPr lang="tr-TR" sz="1700" dirty="0">
                <a:solidFill>
                  <a:srgbClr val="FF0000"/>
                </a:solidFill>
              </a:rPr>
              <a:t>YENİDEN KULLANIMI İÇİN İYİLEŞTİRİLMESİNİN </a:t>
            </a:r>
            <a:endParaRPr lang="tr-TR" sz="1700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ARAŞTIRILMASI </a:t>
            </a:r>
            <a:r>
              <a:rPr lang="tr-TR" sz="1700" dirty="0">
                <a:solidFill>
                  <a:srgbClr val="FF0000"/>
                </a:solidFill>
              </a:rPr>
              <a:t>PROJESİ </a:t>
            </a:r>
          </a:p>
        </p:txBody>
      </p:sp>
    </p:spTree>
    <p:extLst>
      <p:ext uri="{BB962C8B-B14F-4D97-AF65-F5344CB8AC3E}">
        <p14:creationId xmlns:p14="http://schemas.microsoft.com/office/powerpoint/2010/main" val="1509515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43218" y="981807"/>
            <a:ext cx="869320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tr-TR" sz="1600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FF0000"/>
                </a:solidFill>
              </a:rPr>
              <a:t>Harran Ovası boyunca </a:t>
            </a:r>
            <a:r>
              <a:rPr lang="tr-TR" sz="2400" dirty="0">
                <a:solidFill>
                  <a:srgbClr val="0000FF"/>
                </a:solidFill>
              </a:rPr>
              <a:t>Tersiyer </a:t>
            </a:r>
            <a:endParaRPr lang="tr-TR" sz="24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00FF"/>
                </a:solidFill>
              </a:rPr>
              <a:t>kanalları </a:t>
            </a:r>
            <a:r>
              <a:rPr lang="tr-TR" sz="2400" dirty="0">
                <a:solidFill>
                  <a:srgbClr val="0000FF"/>
                </a:solidFill>
              </a:rPr>
              <a:t>arasında tesis edilmiş </a:t>
            </a:r>
            <a:r>
              <a:rPr lang="tr-TR" sz="2400" dirty="0" smtClean="0">
                <a:solidFill>
                  <a:srgbClr val="0000FF"/>
                </a:solidFill>
              </a:rPr>
              <a:t>olan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00FF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yüzey drenaj </a:t>
            </a:r>
            <a:r>
              <a:rPr lang="tr-TR" sz="2400" dirty="0">
                <a:solidFill>
                  <a:srgbClr val="0000FF"/>
                </a:solidFill>
              </a:rPr>
              <a:t>kanallarında </a:t>
            </a:r>
            <a:r>
              <a:rPr lang="tr-TR" sz="2400" dirty="0" smtClean="0">
                <a:solidFill>
                  <a:srgbClr val="0000FF"/>
                </a:solidFill>
              </a:rPr>
              <a:t>toplanan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00FF"/>
                </a:solidFill>
              </a:rPr>
              <a:t> </a:t>
            </a:r>
            <a:r>
              <a:rPr lang="tr-TR" sz="2400" dirty="0">
                <a:solidFill>
                  <a:srgbClr val="0000FF"/>
                </a:solidFill>
              </a:rPr>
              <a:t>sular </a:t>
            </a:r>
            <a:r>
              <a:rPr lang="tr-TR" sz="2400" dirty="0">
                <a:solidFill>
                  <a:srgbClr val="FF0000"/>
                </a:solidFill>
              </a:rPr>
              <a:t>ana tahliye kanallarına deşarj edilmektedir. </a:t>
            </a:r>
            <a:endParaRPr lang="tr-T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tr-TR" sz="24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00FF"/>
                </a:solidFill>
              </a:rPr>
              <a:t>Belli </a:t>
            </a:r>
            <a:r>
              <a:rPr lang="tr-TR" sz="2400" dirty="0">
                <a:solidFill>
                  <a:srgbClr val="0000FF"/>
                </a:solidFill>
              </a:rPr>
              <a:t>noktalarda inşa edilmiş olan</a:t>
            </a:r>
            <a:r>
              <a:rPr lang="tr-TR" sz="2400" dirty="0">
                <a:solidFill>
                  <a:srgbClr val="FF0000"/>
                </a:solidFill>
              </a:rPr>
              <a:t> dönüş suyu regülatörleri vasıtasıyla </a:t>
            </a:r>
            <a:r>
              <a:rPr lang="tr-TR" sz="2400" dirty="0">
                <a:solidFill>
                  <a:srgbClr val="0000FF"/>
                </a:solidFill>
              </a:rPr>
              <a:t>drenaj sularının yedek kanallara geri pompalanması sağlanmaktadır. Böylelikle sulamadan dönen sular yeniden sulamada kullanılmaktadır.</a:t>
            </a:r>
          </a:p>
          <a:p>
            <a:pPr>
              <a:lnSpc>
                <a:spcPct val="150000"/>
              </a:lnSpc>
            </a:pPr>
            <a:endParaRPr lang="tr-TR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rgbClr val="0000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39801" y="0"/>
            <a:ext cx="7611035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>
                <a:solidFill>
                  <a:srgbClr val="FF0000"/>
                </a:solidFill>
              </a:rPr>
              <a:t>GAP BÖLGESİNDE SULAMADAN DÖNEN SULARIN KONTROLÜ </a:t>
            </a:r>
            <a:r>
              <a:rPr lang="tr-TR" sz="1700" dirty="0" smtClean="0">
                <a:solidFill>
                  <a:srgbClr val="FF0000"/>
                </a:solidFill>
              </a:rPr>
              <a:t>VE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 </a:t>
            </a:r>
            <a:r>
              <a:rPr lang="tr-TR" sz="1700" dirty="0">
                <a:solidFill>
                  <a:srgbClr val="FF0000"/>
                </a:solidFill>
              </a:rPr>
              <a:t>YENİDEN KULLANIMI İÇİN İYİLEŞTİRİLMESİNİN </a:t>
            </a:r>
            <a:endParaRPr lang="tr-TR" sz="1700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ARAŞTIRILMASI </a:t>
            </a:r>
            <a:r>
              <a:rPr lang="tr-TR" sz="1700" dirty="0">
                <a:solidFill>
                  <a:srgbClr val="FF0000"/>
                </a:solidFill>
              </a:rPr>
              <a:t>PROJESİ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319" y="1250577"/>
            <a:ext cx="2281517" cy="1711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9932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43218" y="275750"/>
            <a:ext cx="8404199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tr-TR" sz="1600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tr-TR" sz="1600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rgbClr val="0000FF"/>
                </a:solidFill>
              </a:rPr>
              <a:t>Yılda yaklaşık </a:t>
            </a:r>
            <a:r>
              <a:rPr lang="tr-TR" sz="2400" dirty="0">
                <a:solidFill>
                  <a:srgbClr val="FF0000"/>
                </a:solidFill>
              </a:rPr>
              <a:t>190-200 milyon m3 su </a:t>
            </a:r>
            <a:r>
              <a:rPr lang="tr-TR" sz="2400" dirty="0">
                <a:solidFill>
                  <a:srgbClr val="0000FF"/>
                </a:solidFill>
              </a:rPr>
              <a:t>Harran Ovası dışına boşaltılmaktadır. Ovaya sulama için verilen su ile drenaj suları oranlandığında sulama suyunun yaklaşık </a:t>
            </a:r>
            <a:r>
              <a:rPr lang="tr-TR" sz="2400" dirty="0">
                <a:solidFill>
                  <a:srgbClr val="FF0000"/>
                </a:solidFill>
              </a:rPr>
              <a:t>% </a:t>
            </a:r>
            <a:r>
              <a:rPr lang="tr-TR" sz="2400" dirty="0" smtClean="0">
                <a:solidFill>
                  <a:srgbClr val="FF0000"/>
                </a:solidFill>
              </a:rPr>
              <a:t>15-20’si, </a:t>
            </a:r>
            <a:r>
              <a:rPr lang="tr-TR" sz="2400" dirty="0">
                <a:solidFill>
                  <a:srgbClr val="FF0000"/>
                </a:solidFill>
              </a:rPr>
              <a:t>toplam giren </a:t>
            </a:r>
            <a:r>
              <a:rPr lang="tr-TR" sz="2400" dirty="0">
                <a:solidFill>
                  <a:srgbClr val="0000FF"/>
                </a:solidFill>
              </a:rPr>
              <a:t>suyun ise </a:t>
            </a:r>
            <a:r>
              <a:rPr lang="tr-TR" sz="2400" dirty="0">
                <a:solidFill>
                  <a:srgbClr val="FF0000"/>
                </a:solidFill>
              </a:rPr>
              <a:t>% 10’u </a:t>
            </a:r>
            <a:r>
              <a:rPr lang="tr-TR" sz="2400" dirty="0">
                <a:solidFill>
                  <a:srgbClr val="0000FF"/>
                </a:solidFill>
              </a:rPr>
              <a:t>deşarj edilmektedir</a:t>
            </a:r>
            <a:r>
              <a:rPr lang="tr-TR" sz="2400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00FF"/>
                </a:solidFill>
              </a:rPr>
              <a:t> </a:t>
            </a:r>
            <a:r>
              <a:rPr lang="tr-TR" sz="2400" dirty="0">
                <a:solidFill>
                  <a:srgbClr val="0000FF"/>
                </a:solidFill>
              </a:rPr>
              <a:t>Yıllara göre deşarj olan/edilecek suların olası </a:t>
            </a:r>
            <a:r>
              <a:rPr lang="tr-TR" sz="2400" dirty="0">
                <a:solidFill>
                  <a:srgbClr val="FF0000"/>
                </a:solidFill>
              </a:rPr>
              <a:t>miktarları ve kaliteleri oldukça önemlidir. </a:t>
            </a:r>
            <a:r>
              <a:rPr lang="tr-TR" sz="2400" dirty="0">
                <a:solidFill>
                  <a:srgbClr val="0000FF"/>
                </a:solidFill>
              </a:rPr>
              <a:t>Çünkü </a:t>
            </a:r>
            <a:r>
              <a:rPr lang="tr-TR" sz="2400" dirty="0">
                <a:solidFill>
                  <a:srgbClr val="FF0000"/>
                </a:solidFill>
              </a:rPr>
              <a:t>drenaj suları </a:t>
            </a:r>
            <a:r>
              <a:rPr lang="tr-TR" sz="2400" dirty="0">
                <a:solidFill>
                  <a:srgbClr val="0000FF"/>
                </a:solidFill>
              </a:rPr>
              <a:t>sınır aşan sular kapsamında olup, </a:t>
            </a:r>
            <a:r>
              <a:rPr lang="tr-TR" sz="2400" dirty="0" smtClean="0">
                <a:solidFill>
                  <a:srgbClr val="0000FF"/>
                </a:solidFill>
              </a:rPr>
              <a:t>alıcı ortam su kalitesini etkilemesinin ötesinde </a:t>
            </a:r>
            <a:r>
              <a:rPr lang="tr-TR" sz="2400" dirty="0" smtClean="0">
                <a:solidFill>
                  <a:srgbClr val="FF0000"/>
                </a:solidFill>
              </a:rPr>
              <a:t>sınır aşan sularda </a:t>
            </a:r>
            <a:r>
              <a:rPr lang="tr-TR" sz="2400" dirty="0" smtClean="0">
                <a:solidFill>
                  <a:srgbClr val="0000FF"/>
                </a:solidFill>
              </a:rPr>
              <a:t>bazı </a:t>
            </a:r>
            <a:r>
              <a:rPr lang="tr-TR" sz="2400" dirty="0">
                <a:solidFill>
                  <a:srgbClr val="0000FF"/>
                </a:solidFill>
              </a:rPr>
              <a:t>diplomatik sorunlara </a:t>
            </a:r>
            <a:r>
              <a:rPr lang="tr-TR" sz="2400" dirty="0">
                <a:solidFill>
                  <a:srgbClr val="FF0000"/>
                </a:solidFill>
              </a:rPr>
              <a:t>neden </a:t>
            </a:r>
            <a:r>
              <a:rPr lang="tr-TR" sz="2400" dirty="0" smtClean="0">
                <a:solidFill>
                  <a:srgbClr val="FF0000"/>
                </a:solidFill>
              </a:rPr>
              <a:t>olma potansiyeli de </a:t>
            </a:r>
            <a:r>
              <a:rPr lang="tr-TR" sz="2400" dirty="0">
                <a:solidFill>
                  <a:srgbClr val="FF0000"/>
                </a:solidFill>
              </a:rPr>
              <a:t>taşımaktadır. </a:t>
            </a:r>
            <a:endParaRPr lang="tr-TR" sz="24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rgbClr val="0000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39801" y="0"/>
            <a:ext cx="7611035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>
                <a:solidFill>
                  <a:srgbClr val="FF0000"/>
                </a:solidFill>
              </a:rPr>
              <a:t>GAP BÖLGESİNDE SULAMADAN DÖNEN SULARIN KONTROLÜ </a:t>
            </a:r>
            <a:r>
              <a:rPr lang="tr-TR" sz="1700" dirty="0" smtClean="0">
                <a:solidFill>
                  <a:srgbClr val="FF0000"/>
                </a:solidFill>
              </a:rPr>
              <a:t>VE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 </a:t>
            </a:r>
            <a:r>
              <a:rPr lang="tr-TR" sz="1700" dirty="0">
                <a:solidFill>
                  <a:srgbClr val="FF0000"/>
                </a:solidFill>
              </a:rPr>
              <a:t>YENİDEN KULLANIMI İÇİN İYİLEŞTİRİLMESİNİN </a:t>
            </a:r>
            <a:endParaRPr lang="tr-TR" sz="1700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ARAŞTIRILMASI </a:t>
            </a:r>
            <a:r>
              <a:rPr lang="tr-TR" sz="1700" dirty="0">
                <a:solidFill>
                  <a:srgbClr val="FF0000"/>
                </a:solidFill>
              </a:rPr>
              <a:t>PROJESİ </a:t>
            </a:r>
          </a:p>
        </p:txBody>
      </p:sp>
    </p:spTree>
    <p:extLst>
      <p:ext uri="{BB962C8B-B14F-4D97-AF65-F5344CB8AC3E}">
        <p14:creationId xmlns:p14="http://schemas.microsoft.com/office/powerpoint/2010/main" val="172705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43218" y="20256"/>
            <a:ext cx="8404199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tr-TR" sz="1600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tr-TR" sz="1600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00FF"/>
                </a:solidFill>
              </a:rPr>
              <a:t>1977, 1991, 1992, 1993 yıllarında dönen sular ile ilgili raporlar hazırlanmış en son MART 1999 yılında DSİ </a:t>
            </a:r>
            <a:r>
              <a:rPr lang="tr-TR" sz="2400" dirty="0" err="1" smtClean="0">
                <a:solidFill>
                  <a:srgbClr val="0000FF"/>
                </a:solidFill>
              </a:rPr>
              <a:t>Etüd</a:t>
            </a:r>
            <a:r>
              <a:rPr lang="tr-TR" sz="2400" dirty="0" smtClean="0">
                <a:solidFill>
                  <a:srgbClr val="0000FF"/>
                </a:solidFill>
              </a:rPr>
              <a:t> ve Plan Dairesi Başkanlığı tarafından </a:t>
            </a:r>
            <a:r>
              <a:rPr lang="tr-TR" sz="2400" b="1" i="1" dirty="0" smtClean="0">
                <a:solidFill>
                  <a:srgbClr val="FF0000"/>
                </a:solidFill>
              </a:rPr>
              <a:t>«Şanlıurfa-Harran Ovaları Sulamalarından Dönen Suların Uzaklaştırılması Projesi Ön İnceleme Raporu» </a:t>
            </a:r>
            <a:r>
              <a:rPr lang="tr-TR" sz="2400" dirty="0" smtClean="0">
                <a:solidFill>
                  <a:srgbClr val="0000FF"/>
                </a:solidFill>
              </a:rPr>
              <a:t>Hazırlanmıştır.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2020 yılı </a:t>
            </a:r>
            <a:r>
              <a:rPr lang="tr-TR" sz="2400" dirty="0" smtClean="0">
                <a:solidFill>
                  <a:srgbClr val="0000FF"/>
                </a:solidFill>
              </a:rPr>
              <a:t>itibariyle bu bölgeden </a:t>
            </a:r>
            <a:r>
              <a:rPr lang="tr-TR" sz="2400" dirty="0" smtClean="0">
                <a:solidFill>
                  <a:srgbClr val="FF0000"/>
                </a:solidFill>
              </a:rPr>
              <a:t>201 hm3 </a:t>
            </a:r>
            <a:r>
              <a:rPr lang="tr-TR" sz="2400" dirty="0" smtClean="0">
                <a:solidFill>
                  <a:srgbClr val="0000FF"/>
                </a:solidFill>
              </a:rPr>
              <a:t>toplam dönen su miktarı olacağı hesap edilmiştir.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00FF"/>
                </a:solidFill>
              </a:rPr>
              <a:t>Sulamadan dönen suların yeniden kullanılması için önerilerde bulunulmuştur.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0000FF"/>
                </a:solidFill>
              </a:rPr>
              <a:t>Taslak bir kullanım hedefi belirlenmiştir.</a:t>
            </a:r>
            <a:endParaRPr lang="tr-T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rgbClr val="0000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39801" y="0"/>
            <a:ext cx="7611035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>
                <a:solidFill>
                  <a:srgbClr val="FF0000"/>
                </a:solidFill>
              </a:rPr>
              <a:t>GAP BÖLGESİNDE SULAMADAN DÖNEN SULARIN KONTROLÜ </a:t>
            </a:r>
            <a:r>
              <a:rPr lang="tr-TR" sz="1700" dirty="0" smtClean="0">
                <a:solidFill>
                  <a:srgbClr val="FF0000"/>
                </a:solidFill>
              </a:rPr>
              <a:t>VE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 </a:t>
            </a:r>
            <a:r>
              <a:rPr lang="tr-TR" sz="1700" dirty="0">
                <a:solidFill>
                  <a:srgbClr val="FF0000"/>
                </a:solidFill>
              </a:rPr>
              <a:t>YENİDEN KULLANIMI İÇİN İYİLEŞTİRİLMESİNİN </a:t>
            </a:r>
            <a:endParaRPr lang="tr-TR" sz="1700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ARAŞTIRILMASI </a:t>
            </a:r>
            <a:r>
              <a:rPr lang="tr-TR" sz="1700" dirty="0">
                <a:solidFill>
                  <a:srgbClr val="FF0000"/>
                </a:solidFill>
              </a:rPr>
              <a:t>PROJESİ </a:t>
            </a:r>
          </a:p>
        </p:txBody>
      </p:sp>
    </p:spTree>
    <p:extLst>
      <p:ext uri="{BB962C8B-B14F-4D97-AF65-F5344CB8AC3E}">
        <p14:creationId xmlns:p14="http://schemas.microsoft.com/office/powerpoint/2010/main" val="4067739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2389" y="1720840"/>
            <a:ext cx="8390964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i="1" u="sng" dirty="0">
                <a:solidFill>
                  <a:srgbClr val="FF0000"/>
                </a:solidFill>
              </a:rPr>
              <a:t>Bu proje ile</a:t>
            </a:r>
            <a:r>
              <a:rPr lang="tr-TR" sz="2400" b="1" i="1" u="sng" dirty="0">
                <a:solidFill>
                  <a:srgbClr val="0000FF"/>
                </a:solidFill>
              </a:rPr>
              <a:t> GAP Bölgesinde drenaj </a:t>
            </a:r>
            <a:r>
              <a:rPr lang="tr-TR" sz="2400" b="1" i="1" u="sng" dirty="0">
                <a:solidFill>
                  <a:srgbClr val="FF0000"/>
                </a:solidFill>
              </a:rPr>
              <a:t>sulama sularının kalitesi ve içerdiği kirleticilerin araştırılması </a:t>
            </a:r>
            <a:r>
              <a:rPr lang="tr-TR" sz="2400" b="1" i="1" u="sng" dirty="0">
                <a:solidFill>
                  <a:srgbClr val="0000FF"/>
                </a:solidFill>
              </a:rPr>
              <a:t>ve </a:t>
            </a:r>
            <a:r>
              <a:rPr lang="tr-TR" sz="2400" b="1" i="1" u="sng" dirty="0">
                <a:solidFill>
                  <a:srgbClr val="FF0000"/>
                </a:solidFill>
              </a:rPr>
              <a:t>sulamadan dönen drenaj sularının </a:t>
            </a:r>
            <a:r>
              <a:rPr lang="tr-TR" sz="2400" b="1" i="1" u="sng" dirty="0">
                <a:solidFill>
                  <a:srgbClr val="0000FF"/>
                </a:solidFill>
              </a:rPr>
              <a:t>kalitesinin iyileştirilerek </a:t>
            </a:r>
            <a:r>
              <a:rPr lang="tr-TR" sz="2400" b="1" i="1" u="sng" dirty="0">
                <a:solidFill>
                  <a:srgbClr val="FF0000"/>
                </a:solidFill>
              </a:rPr>
              <a:t>yeniden sulamada kullanılması </a:t>
            </a:r>
            <a:r>
              <a:rPr lang="tr-TR" sz="2400" b="1" i="1" u="sng" dirty="0">
                <a:solidFill>
                  <a:srgbClr val="0000FF"/>
                </a:solidFill>
              </a:rPr>
              <a:t>maksadıyla uygun metotların geliştirilmesi hedeflenmektedir.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39801" y="0"/>
            <a:ext cx="7611035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>
                <a:solidFill>
                  <a:srgbClr val="FF0000"/>
                </a:solidFill>
              </a:rPr>
              <a:t>GAP BÖLGESİNDE SULAMADAN DÖNEN SULARIN KONTROLÜ </a:t>
            </a:r>
            <a:r>
              <a:rPr lang="tr-TR" sz="1700" dirty="0" smtClean="0">
                <a:solidFill>
                  <a:srgbClr val="FF0000"/>
                </a:solidFill>
              </a:rPr>
              <a:t>VE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 </a:t>
            </a:r>
            <a:r>
              <a:rPr lang="tr-TR" sz="1700" dirty="0">
                <a:solidFill>
                  <a:srgbClr val="FF0000"/>
                </a:solidFill>
              </a:rPr>
              <a:t>YENİDEN KULLANIMI İÇİN İYİLEŞTİRİLMESİNİN </a:t>
            </a:r>
            <a:endParaRPr lang="tr-TR" sz="1700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ARAŞTIRILMASI </a:t>
            </a:r>
            <a:r>
              <a:rPr lang="tr-TR" sz="1700" dirty="0">
                <a:solidFill>
                  <a:srgbClr val="FF0000"/>
                </a:solidFill>
              </a:rPr>
              <a:t>PROJESİ </a:t>
            </a:r>
          </a:p>
        </p:txBody>
      </p:sp>
    </p:spTree>
    <p:extLst>
      <p:ext uri="{BB962C8B-B14F-4D97-AF65-F5344CB8AC3E}">
        <p14:creationId xmlns:p14="http://schemas.microsoft.com/office/powerpoint/2010/main" val="205822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36176" y="1860648"/>
            <a:ext cx="84716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 smtClean="0">
                <a:solidFill>
                  <a:srgbClr val="0000FF"/>
                </a:solidFill>
              </a:rPr>
              <a:t>Türkiye’de </a:t>
            </a:r>
            <a:r>
              <a:rPr lang="tr-TR" sz="2100" dirty="0" smtClean="0">
                <a:solidFill>
                  <a:srgbClr val="FF0000"/>
                </a:solidFill>
              </a:rPr>
              <a:t>% </a:t>
            </a:r>
            <a:r>
              <a:rPr lang="tr-TR" sz="2100" dirty="0">
                <a:solidFill>
                  <a:srgbClr val="FF0000"/>
                </a:solidFill>
              </a:rPr>
              <a:t>80’inin </a:t>
            </a:r>
            <a:r>
              <a:rPr lang="tr-TR" sz="2100" dirty="0">
                <a:solidFill>
                  <a:srgbClr val="0000FF"/>
                </a:solidFill>
              </a:rPr>
              <a:t>yüzey sulama sistemlerinden oluştuğu göz önüne alındığında, </a:t>
            </a:r>
            <a:r>
              <a:rPr lang="tr-TR" sz="2100" dirty="0">
                <a:solidFill>
                  <a:srgbClr val="FF0000"/>
                </a:solidFill>
              </a:rPr>
              <a:t>tarımsal sulama ve drenaj alanında </a:t>
            </a:r>
            <a:r>
              <a:rPr lang="tr-TR" sz="2100" dirty="0">
                <a:solidFill>
                  <a:srgbClr val="0000FF"/>
                </a:solidFill>
              </a:rPr>
              <a:t>su yönetiminin </a:t>
            </a:r>
            <a:r>
              <a:rPr lang="tr-TR" sz="2100" dirty="0">
                <a:solidFill>
                  <a:srgbClr val="FF0000"/>
                </a:solidFill>
              </a:rPr>
              <a:t>önemi</a:t>
            </a:r>
            <a:r>
              <a:rPr lang="tr-TR" sz="2100" dirty="0">
                <a:solidFill>
                  <a:srgbClr val="0000FF"/>
                </a:solidFill>
              </a:rPr>
              <a:t> açıkça görülmektedir</a:t>
            </a:r>
            <a:r>
              <a:rPr lang="tr-TR" sz="2100" dirty="0" smtClean="0">
                <a:solidFill>
                  <a:srgbClr val="0000FF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endParaRPr lang="tr-TR" sz="21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rgbClr val="0000FF"/>
                </a:solidFill>
              </a:rPr>
              <a:t>Ayrıca, ülkemizdeki kurak dönemlerin artışı ve suyun tasarruflu kullanılması gerektiği göz ününde bulundurularak, sulamadan dönen drenaj sularının kalitesinin iyileştirilmesi ve </a:t>
            </a:r>
            <a:r>
              <a:rPr lang="tr-TR" sz="2100" dirty="0">
                <a:solidFill>
                  <a:srgbClr val="FF0000"/>
                </a:solidFill>
              </a:rPr>
              <a:t>yeniden sulamada kullanılması bir </a:t>
            </a:r>
            <a:r>
              <a:rPr lang="tr-TR" sz="2100" dirty="0" err="1">
                <a:solidFill>
                  <a:srgbClr val="FF0000"/>
                </a:solidFill>
              </a:rPr>
              <a:t>zaruriyet</a:t>
            </a:r>
            <a:r>
              <a:rPr lang="tr-TR" sz="2100" dirty="0">
                <a:solidFill>
                  <a:srgbClr val="FF0000"/>
                </a:solidFill>
              </a:rPr>
              <a:t> arz etmektedir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739801" y="0"/>
            <a:ext cx="7611035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>
                <a:solidFill>
                  <a:srgbClr val="FF0000"/>
                </a:solidFill>
              </a:rPr>
              <a:t>GAP BÖLGESİNDE SULAMADAN DÖNEN SULARIN KONTROLÜ </a:t>
            </a:r>
            <a:r>
              <a:rPr lang="tr-TR" sz="1700" dirty="0" smtClean="0">
                <a:solidFill>
                  <a:srgbClr val="FF0000"/>
                </a:solidFill>
              </a:rPr>
              <a:t>VE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 </a:t>
            </a:r>
            <a:r>
              <a:rPr lang="tr-TR" sz="1700" dirty="0">
                <a:solidFill>
                  <a:srgbClr val="FF0000"/>
                </a:solidFill>
              </a:rPr>
              <a:t>YENİDEN KULLANIMI İÇİN İYİLEŞTİRİLMESİNİN </a:t>
            </a:r>
            <a:endParaRPr lang="tr-TR" sz="1700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ARAŞTIRILMASI </a:t>
            </a:r>
            <a:r>
              <a:rPr lang="tr-TR" sz="1700" dirty="0">
                <a:solidFill>
                  <a:srgbClr val="FF0000"/>
                </a:solidFill>
              </a:rPr>
              <a:t>PROJESİ </a:t>
            </a:r>
          </a:p>
        </p:txBody>
      </p:sp>
    </p:spTree>
    <p:extLst>
      <p:ext uri="{BB962C8B-B14F-4D97-AF65-F5344CB8AC3E}">
        <p14:creationId xmlns:p14="http://schemas.microsoft.com/office/powerpoint/2010/main" val="1011021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739801" y="0"/>
            <a:ext cx="7611035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>
                <a:solidFill>
                  <a:srgbClr val="FF0000"/>
                </a:solidFill>
              </a:rPr>
              <a:t>GAP BÖLGESİNDE SULAMADAN DÖNEN SULARIN KONTROLÜ </a:t>
            </a:r>
            <a:r>
              <a:rPr lang="tr-TR" sz="1700" dirty="0" smtClean="0">
                <a:solidFill>
                  <a:srgbClr val="FF0000"/>
                </a:solidFill>
              </a:rPr>
              <a:t>VE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 </a:t>
            </a:r>
            <a:r>
              <a:rPr lang="tr-TR" sz="1700" dirty="0">
                <a:solidFill>
                  <a:srgbClr val="FF0000"/>
                </a:solidFill>
              </a:rPr>
              <a:t>YENİDEN KULLANIMI İÇİN İYİLEŞTİRİLMESİNİN </a:t>
            </a:r>
            <a:endParaRPr lang="tr-TR" sz="1700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tr-TR" sz="1700" dirty="0" smtClean="0">
                <a:solidFill>
                  <a:srgbClr val="FF0000"/>
                </a:solidFill>
              </a:rPr>
              <a:t>ARAŞTIRILMASI </a:t>
            </a:r>
            <a:r>
              <a:rPr lang="tr-TR" sz="1700" dirty="0">
                <a:solidFill>
                  <a:srgbClr val="FF0000"/>
                </a:solidFill>
              </a:rPr>
              <a:t>PROJESİ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0" y="879012"/>
            <a:ext cx="8471647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>
                <a:solidFill>
                  <a:srgbClr val="0000FF"/>
                </a:solidFill>
              </a:rPr>
              <a:t>Proje Kapsamında</a:t>
            </a:r>
            <a:r>
              <a:rPr lang="tr-TR" dirty="0" smtClean="0">
                <a:solidFill>
                  <a:srgbClr val="0000FF"/>
                </a:solidFill>
              </a:rPr>
              <a:t>;</a:t>
            </a:r>
            <a:endParaRPr lang="tr-TR" sz="2000" dirty="0">
              <a:solidFill>
                <a:srgbClr val="0000FF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1- Yasal</a:t>
            </a:r>
            <a:r>
              <a:rPr lang="tr-TR" dirty="0">
                <a:solidFill>
                  <a:srgbClr val="FF0000"/>
                </a:solidFill>
              </a:rPr>
              <a:t>, teknik ve idari boşluk analizi </a:t>
            </a:r>
            <a:r>
              <a:rPr lang="tr-TR" dirty="0" smtClean="0">
                <a:solidFill>
                  <a:srgbClr val="FF0000"/>
                </a:solidFill>
              </a:rPr>
              <a:t>yapılması</a:t>
            </a:r>
          </a:p>
          <a:p>
            <a:pPr lvl="0">
              <a:lnSpc>
                <a:spcPct val="150000"/>
              </a:lnSpc>
            </a:pPr>
            <a:endParaRPr lang="tr-TR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dirty="0" smtClean="0">
                <a:solidFill>
                  <a:srgbClr val="0000FF"/>
                </a:solidFill>
              </a:rPr>
              <a:t>2- GAP </a:t>
            </a:r>
            <a:r>
              <a:rPr lang="tr-TR" dirty="0">
                <a:solidFill>
                  <a:srgbClr val="0000FF"/>
                </a:solidFill>
              </a:rPr>
              <a:t>bölgesinde hâlihazırda sulanan alanların mevcut ve çevresel şartlarının </a:t>
            </a:r>
            <a:r>
              <a:rPr lang="tr-TR" dirty="0" smtClean="0">
                <a:solidFill>
                  <a:srgbClr val="0000FF"/>
                </a:solidFill>
              </a:rPr>
              <a:t>belirlenmesi</a:t>
            </a:r>
          </a:p>
          <a:p>
            <a:pPr lvl="0">
              <a:lnSpc>
                <a:spcPct val="150000"/>
              </a:lnSpc>
            </a:pPr>
            <a:endParaRPr lang="tr-TR" dirty="0">
              <a:solidFill>
                <a:srgbClr val="0000FF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3- GAP </a:t>
            </a:r>
            <a:r>
              <a:rPr lang="tr-TR" dirty="0">
                <a:solidFill>
                  <a:srgbClr val="FF0000"/>
                </a:solidFill>
              </a:rPr>
              <a:t>bölgesinde hâlihazırda sulanan alanlardaki sulamadan dönen suların kalitesinin belirlenmesi </a:t>
            </a:r>
            <a:endParaRPr lang="tr-TR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endParaRPr lang="tr-TR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dirty="0" smtClean="0">
                <a:solidFill>
                  <a:srgbClr val="0000FF"/>
                </a:solidFill>
              </a:rPr>
              <a:t>4- Sulamadan </a:t>
            </a:r>
            <a:r>
              <a:rPr lang="tr-TR" dirty="0">
                <a:solidFill>
                  <a:srgbClr val="0000FF"/>
                </a:solidFill>
              </a:rPr>
              <a:t>dönen drenaj suların yeniden sulamada kullanılması ve alıcı ortamların sulamadan dönen sulardan kalitesinin korunması için iyileştirilmesi metotlarının </a:t>
            </a:r>
            <a:r>
              <a:rPr lang="tr-TR" dirty="0" smtClean="0">
                <a:solidFill>
                  <a:srgbClr val="0000FF"/>
                </a:solidFill>
              </a:rPr>
              <a:t>araştırılması</a:t>
            </a:r>
          </a:p>
          <a:p>
            <a:pPr lvl="0">
              <a:lnSpc>
                <a:spcPct val="150000"/>
              </a:lnSpc>
            </a:pPr>
            <a:endParaRPr lang="tr-TR" dirty="0">
              <a:solidFill>
                <a:srgbClr val="0000FF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5- Projede </a:t>
            </a:r>
            <a:r>
              <a:rPr lang="tr-TR" dirty="0">
                <a:solidFill>
                  <a:srgbClr val="FF0000"/>
                </a:solidFill>
              </a:rPr>
              <a:t>elde edilen verilerin ulusal su bilgi sistemine entegrasyonu.</a:t>
            </a:r>
          </a:p>
        </p:txBody>
      </p:sp>
    </p:spTree>
    <p:extLst>
      <p:ext uri="{BB962C8B-B14F-4D97-AF65-F5344CB8AC3E}">
        <p14:creationId xmlns:p14="http://schemas.microsoft.com/office/powerpoint/2010/main" val="2819466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1336212"/>
            <a:ext cx="847164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>
              <a:lnSpc>
                <a:spcPct val="150000"/>
              </a:lnSpc>
            </a:pPr>
            <a:r>
              <a:rPr lang="tr-TR" sz="2300" dirty="0" smtClean="0">
                <a:solidFill>
                  <a:srgbClr val="0000FF"/>
                </a:solidFill>
              </a:rPr>
              <a:t>Hâlihazırdaki </a:t>
            </a:r>
            <a:r>
              <a:rPr lang="tr-TR" sz="2300" dirty="0">
                <a:solidFill>
                  <a:srgbClr val="0000FF"/>
                </a:solidFill>
              </a:rPr>
              <a:t>sulanan alanlar </a:t>
            </a:r>
            <a:r>
              <a:rPr lang="tr-TR" sz="2300" dirty="0" smtClean="0">
                <a:solidFill>
                  <a:srgbClr val="0000FF"/>
                </a:solidFill>
              </a:rPr>
              <a:t>ile planlanan alanların </a:t>
            </a:r>
            <a:r>
              <a:rPr lang="tr-TR" sz="2300" dirty="0">
                <a:solidFill>
                  <a:srgbClr val="0000FF"/>
                </a:solidFill>
              </a:rPr>
              <a:t>ilgili </a:t>
            </a:r>
            <a:r>
              <a:rPr lang="tr-TR" sz="2300" dirty="0" smtClean="0">
                <a:solidFill>
                  <a:srgbClr val="0000FF"/>
                </a:solidFill>
              </a:rPr>
              <a:t>bütün;</a:t>
            </a:r>
          </a:p>
          <a:p>
            <a:pPr marL="1438275" indent="-6318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300" dirty="0" err="1" smtClean="0">
                <a:solidFill>
                  <a:srgbClr val="FF0000"/>
                </a:solidFill>
              </a:rPr>
              <a:t>Metorolojik</a:t>
            </a:r>
            <a:endParaRPr lang="tr-TR" sz="2300" dirty="0" smtClean="0">
              <a:solidFill>
                <a:srgbClr val="FF0000"/>
              </a:solidFill>
            </a:endParaRPr>
          </a:p>
          <a:p>
            <a:pPr marL="1438275" indent="-6318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300" dirty="0" smtClean="0">
                <a:solidFill>
                  <a:srgbClr val="0000FF"/>
                </a:solidFill>
              </a:rPr>
              <a:t>Hidrolojik</a:t>
            </a:r>
          </a:p>
          <a:p>
            <a:pPr marL="1438275" indent="-6318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300" dirty="0" smtClean="0">
                <a:solidFill>
                  <a:srgbClr val="FF0000"/>
                </a:solidFill>
              </a:rPr>
              <a:t>Baskı ve etkiler</a:t>
            </a:r>
          </a:p>
          <a:p>
            <a:pPr marL="1438275" indent="-6318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300" dirty="0" smtClean="0">
                <a:solidFill>
                  <a:srgbClr val="0000FF"/>
                </a:solidFill>
              </a:rPr>
              <a:t>Bitkisel Ürünler</a:t>
            </a:r>
          </a:p>
          <a:p>
            <a:pPr marL="1438275" indent="-6318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300" dirty="0" smtClean="0">
                <a:solidFill>
                  <a:srgbClr val="FF0000"/>
                </a:solidFill>
              </a:rPr>
              <a:t>Sulama yöntemleri</a:t>
            </a:r>
          </a:p>
          <a:p>
            <a:pPr marL="1438275" indent="-6318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300" dirty="0" smtClean="0">
                <a:solidFill>
                  <a:srgbClr val="0000FF"/>
                </a:solidFill>
              </a:rPr>
              <a:t>Sulama Yapıları vb.</a:t>
            </a:r>
            <a:endParaRPr lang="tr-TR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4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27848" y="-110681"/>
            <a:ext cx="7315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tr-TR" sz="2000" dirty="0" smtClean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endParaRPr lang="tr-TR" sz="2000" dirty="0">
              <a:solidFill>
                <a:srgbClr val="FF0000"/>
              </a:solidFill>
            </a:endParaRPr>
          </a:p>
          <a:p>
            <a:pPr marL="342900" lvl="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1600" dirty="0" smtClean="0">
              <a:solidFill>
                <a:srgbClr val="FF0000"/>
              </a:solidFill>
            </a:endParaRPr>
          </a:p>
          <a:p>
            <a:pPr marL="342900" lvl="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83241" y="925607"/>
            <a:ext cx="8404412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300" i="1" dirty="0" smtClean="0">
                <a:solidFill>
                  <a:srgbClr val="FF0000"/>
                </a:solidFill>
              </a:rPr>
              <a:t>«Taslak Sulama Sularının Kalitesi Ve Kullanılmış Suların Yeniden Kullanılması Hakkında Yönetmelik» </a:t>
            </a:r>
            <a:r>
              <a:rPr lang="tr-TR" sz="2300" dirty="0" smtClean="0">
                <a:solidFill>
                  <a:srgbClr val="0000FF"/>
                </a:solidFill>
              </a:rPr>
              <a:t>kapsamında;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tr-TR" sz="23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300" dirty="0" smtClean="0">
                <a:solidFill>
                  <a:srgbClr val="FF0000"/>
                </a:solidFill>
              </a:rPr>
              <a:t>Tablo 1:</a:t>
            </a:r>
            <a:r>
              <a:rPr lang="tr-TR" sz="2300" dirty="0" smtClean="0">
                <a:solidFill>
                  <a:srgbClr val="0000FF"/>
                </a:solidFill>
              </a:rPr>
              <a:t> Genel Sulama Suyu Kriterleri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300" dirty="0" smtClean="0">
                <a:solidFill>
                  <a:srgbClr val="FF0000"/>
                </a:solidFill>
              </a:rPr>
              <a:t>Tablo </a:t>
            </a:r>
            <a:r>
              <a:rPr lang="tr-TR" sz="2300" dirty="0">
                <a:solidFill>
                  <a:srgbClr val="FF0000"/>
                </a:solidFill>
              </a:rPr>
              <a:t>2: </a:t>
            </a:r>
            <a:r>
              <a:rPr lang="tr-TR" sz="2300" dirty="0">
                <a:solidFill>
                  <a:srgbClr val="0000FF"/>
                </a:solidFill>
              </a:rPr>
              <a:t>Sulamada Kullanılacak Sularda Kabul Edilebilen Maksimum Eser Element Konsantrasyonları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300" dirty="0" smtClean="0">
                <a:solidFill>
                  <a:srgbClr val="FF0000"/>
                </a:solidFill>
              </a:rPr>
              <a:t>Tablo </a:t>
            </a:r>
            <a:r>
              <a:rPr lang="tr-TR" sz="2300" dirty="0">
                <a:solidFill>
                  <a:srgbClr val="FF0000"/>
                </a:solidFill>
              </a:rPr>
              <a:t>7</a:t>
            </a:r>
            <a:r>
              <a:rPr lang="tr-TR" sz="2300" dirty="0" smtClean="0">
                <a:solidFill>
                  <a:srgbClr val="FF0000"/>
                </a:solidFill>
              </a:rPr>
              <a:t>: </a:t>
            </a:r>
            <a:r>
              <a:rPr lang="tr-TR" sz="2300" dirty="0">
                <a:solidFill>
                  <a:srgbClr val="0000FF"/>
                </a:solidFill>
              </a:rPr>
              <a:t>Yeniden Sulamada Kullanılacak Drenaj Suyu Kalitesi İçin Sağlanması Gereken Maksimum </a:t>
            </a:r>
            <a:r>
              <a:rPr lang="tr-TR" sz="2300" dirty="0" smtClean="0">
                <a:solidFill>
                  <a:srgbClr val="0000FF"/>
                </a:solidFill>
              </a:rPr>
              <a:t>Değerler</a:t>
            </a:r>
          </a:p>
          <a:p>
            <a:pPr>
              <a:lnSpc>
                <a:spcPct val="150000"/>
              </a:lnSpc>
            </a:pPr>
            <a:endParaRPr lang="tr-TR" sz="23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300" dirty="0" smtClean="0">
                <a:solidFill>
                  <a:srgbClr val="0000FF"/>
                </a:solidFill>
              </a:rPr>
              <a:t>Tablolarındaki parametreler göre sulamadan dönen suların </a:t>
            </a:r>
            <a:r>
              <a:rPr lang="tr-TR" sz="2300" dirty="0" smtClean="0">
                <a:solidFill>
                  <a:srgbClr val="FF0000"/>
                </a:solidFill>
              </a:rPr>
              <a:t>kalite kriterleri ve  belirlenecek.</a:t>
            </a:r>
            <a:endParaRPr lang="tr-TR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51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62541"/>
              </p:ext>
            </p:extLst>
          </p:nvPr>
        </p:nvGraphicFramePr>
        <p:xfrm>
          <a:off x="228598" y="954750"/>
          <a:ext cx="8807825" cy="5800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596"/>
                <a:gridCol w="1580031"/>
                <a:gridCol w="104036"/>
                <a:gridCol w="1186432"/>
                <a:gridCol w="1282248"/>
                <a:gridCol w="104036"/>
                <a:gridCol w="1197705"/>
                <a:gridCol w="104036"/>
                <a:gridCol w="1197705"/>
              </a:tblGrid>
              <a:tr h="43029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Kalite Kriteri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r>
                        <a:rPr lang="tr-TR" sz="1100" baseline="300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Kullanım Kısıtlaması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Yok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Az-Orta Kullanım Kısıtlaması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Yüksek Kullanım Kısıtlaması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9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Tuzluluk (Sulama suyunun bitki için uygunluğunu etkiler)</a:t>
                      </a:r>
                      <a:r>
                        <a:rPr lang="tr-TR" sz="1100" baseline="30000">
                          <a:effectLst/>
                        </a:rPr>
                        <a:t>1</a:t>
                      </a:r>
                      <a:r>
                        <a:rPr lang="tr-TR" sz="1100">
                          <a:effectLst/>
                        </a:rPr>
                        <a:t> 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Elektriksel İletkenlik (EC</a:t>
                      </a:r>
                      <a:r>
                        <a:rPr lang="tr-TR" sz="1100" baseline="-25000">
                          <a:effectLst/>
                        </a:rPr>
                        <a:t>w</a:t>
                      </a:r>
                      <a:r>
                        <a:rPr lang="tr-TR" sz="1100">
                          <a:effectLst/>
                        </a:rPr>
                        <a:t>)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dS/m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0,7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0,7 – 3,0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3,0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Toplam Çözünmüş Madde (TÇM)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mg/L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450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450 – 2000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2000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9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Geçirgenlik (Suyun toprakta emilim oranını etkiler. SAR ve EC</a:t>
                      </a:r>
                      <a:r>
                        <a:rPr lang="tr-TR" sz="1100" baseline="-25000">
                          <a:effectLst/>
                        </a:rPr>
                        <a:t>w</a:t>
                      </a:r>
                      <a:r>
                        <a:rPr lang="tr-TR" sz="1100">
                          <a:effectLst/>
                        </a:rPr>
                        <a:t> birlikte değerlendirilmelidir.)</a:t>
                      </a:r>
                      <a:r>
                        <a:rPr lang="tr-TR" sz="1100" baseline="30000">
                          <a:effectLst/>
                        </a:rPr>
                        <a:t>2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0213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SAR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0 - 3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rowSpan="5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ve EC</a:t>
                      </a:r>
                      <a:r>
                        <a:rPr lang="tr-TR" sz="1100" baseline="-25000">
                          <a:effectLst/>
                        </a:rPr>
                        <a:t>w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0,7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0,7 – 0,2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0,2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3 - 6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1,2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1,2 – 0,3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0,3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6 - 12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1,9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1,9 – 0,5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0,5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12 - 20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2,9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2,9 – 1,3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1,3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20 - 40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5,0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5,0 – 2,9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2,9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9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Özgül İyon Toksisitesi (Hassas bitkiler için)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0213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Sodyum (Na)</a:t>
                      </a:r>
                      <a:r>
                        <a:rPr lang="tr-TR" sz="1100" baseline="30000">
                          <a:effectLst/>
                        </a:rPr>
                        <a:t>3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Yüzey sulama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SAR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3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3 – 9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9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Püskürtme sulama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me/L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3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3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Klorür (Cl)</a:t>
                      </a:r>
                      <a:r>
                        <a:rPr lang="tr-TR" sz="1100" baseline="30000" dirty="0">
                          <a:effectLst/>
                        </a:rPr>
                        <a:t>3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Yüzey sulama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me/L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4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4 – 10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10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Püskürtme sulama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me/L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3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3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u="none" strike="noStrike" dirty="0">
                          <a:solidFill>
                            <a:srgbClr val="F8F8F8"/>
                          </a:solidFill>
                          <a:effectLst/>
                          <a:hlinkClick r:id="rId2"/>
                        </a:rPr>
                        <a:t>Bor (B)</a:t>
                      </a:r>
                      <a:r>
                        <a:rPr lang="tr-TR" sz="1100" u="none" strike="noStrike" baseline="30000" dirty="0">
                          <a:solidFill>
                            <a:srgbClr val="F8F8F8"/>
                          </a:solidFill>
                          <a:effectLst/>
                          <a:hlinkClick r:id="rId2"/>
                        </a:rPr>
                        <a:t> </a:t>
                      </a:r>
                      <a:endParaRPr lang="tr-TR" sz="11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mg/L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0,7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0,7 – 3,0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3,0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9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Diğer Etkiler (Hassas bitkiler için)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Nitrat (NO3-N)</a:t>
                      </a: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mg/L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5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5– 30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30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Toplam Pestisit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mg/L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&lt;0,01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0,01-0,1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&gt; 0,1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460425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Bikarbonat (HCO</a:t>
                      </a:r>
                      <a:r>
                        <a:rPr lang="tr-TR" sz="1100" baseline="-25000" dirty="0">
                          <a:effectLst/>
                        </a:rPr>
                        <a:t>3</a:t>
                      </a:r>
                      <a:r>
                        <a:rPr lang="tr-TR" sz="1100" dirty="0">
                          <a:effectLst/>
                        </a:rPr>
                        <a:t>) (sadece tepeden püskürtme sulama için)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me/L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 1,5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1,5 – 8,5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&gt; 8,5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pH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Normal Aralık 6,5 – 8,4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RSC (Artıksal Sodyum Karbonat)</a:t>
                      </a:r>
                      <a:r>
                        <a:rPr lang="tr-TR" sz="1100" baseline="30000">
                          <a:effectLst/>
                        </a:rPr>
                        <a:t>6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&lt;1,25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1,25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&gt;2,5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528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653987"/>
            <a:ext cx="773205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FF"/>
                </a:solidFill>
              </a:rPr>
              <a:t>Toprağın değerlerini ve </a:t>
            </a:r>
            <a:r>
              <a:rPr lang="tr-TR" sz="2000" dirty="0">
                <a:solidFill>
                  <a:srgbClr val="FF0000"/>
                </a:solidFill>
              </a:rPr>
              <a:t>üretkenliği</a:t>
            </a:r>
            <a:r>
              <a:rPr lang="tr-TR" sz="2000" dirty="0">
                <a:solidFill>
                  <a:srgbClr val="0000FF"/>
                </a:solidFill>
              </a:rPr>
              <a:t> </a:t>
            </a:r>
            <a:r>
              <a:rPr lang="tr-TR" sz="2000" dirty="0" smtClean="0">
                <a:solidFill>
                  <a:srgbClr val="0000FF"/>
                </a:solidFill>
              </a:rPr>
              <a:t>artar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FF"/>
                </a:solidFill>
              </a:rPr>
              <a:t>Tarımdan gelen </a:t>
            </a:r>
            <a:r>
              <a:rPr lang="tr-TR" sz="2000" dirty="0">
                <a:solidFill>
                  <a:srgbClr val="FF0000"/>
                </a:solidFill>
              </a:rPr>
              <a:t>geliri </a:t>
            </a:r>
            <a:r>
              <a:rPr lang="tr-TR" sz="2000" dirty="0" smtClean="0">
                <a:solidFill>
                  <a:srgbClr val="0000FF"/>
                </a:solidFill>
              </a:rPr>
              <a:t>artırır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FF"/>
                </a:solidFill>
              </a:rPr>
              <a:t>Ürün </a:t>
            </a:r>
            <a:r>
              <a:rPr lang="tr-TR" sz="2000" dirty="0">
                <a:solidFill>
                  <a:srgbClr val="FF0000"/>
                </a:solidFill>
              </a:rPr>
              <a:t>köklerindeki</a:t>
            </a:r>
            <a:r>
              <a:rPr lang="tr-TR" sz="2000" dirty="0">
                <a:solidFill>
                  <a:srgbClr val="0000FF"/>
                </a:solidFill>
              </a:rPr>
              <a:t> ortamda </a:t>
            </a:r>
            <a:r>
              <a:rPr lang="tr-TR" sz="2000" dirty="0">
                <a:solidFill>
                  <a:srgbClr val="FF0000"/>
                </a:solidFill>
              </a:rPr>
              <a:t>havanın</a:t>
            </a:r>
            <a:r>
              <a:rPr lang="tr-TR" sz="2000" dirty="0">
                <a:solidFill>
                  <a:srgbClr val="0000FF"/>
                </a:solidFill>
              </a:rPr>
              <a:t> olmasını </a:t>
            </a:r>
            <a:r>
              <a:rPr lang="tr-TR" sz="2000" dirty="0" smtClean="0">
                <a:solidFill>
                  <a:srgbClr val="0000FF"/>
                </a:solidFill>
              </a:rPr>
              <a:t>ve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FF0000"/>
                </a:solidFill>
              </a:rPr>
              <a:t>istenilen </a:t>
            </a:r>
            <a:r>
              <a:rPr lang="tr-TR" sz="2000" dirty="0">
                <a:solidFill>
                  <a:srgbClr val="FF0000"/>
                </a:solidFill>
              </a:rPr>
              <a:t>tuzların </a:t>
            </a:r>
            <a:r>
              <a:rPr lang="tr-TR" sz="2000" dirty="0">
                <a:solidFill>
                  <a:srgbClr val="0000FF"/>
                </a:solidFill>
              </a:rPr>
              <a:t>varlığını sağlaması gibi </a:t>
            </a:r>
            <a:r>
              <a:rPr lang="tr-TR" sz="2000" dirty="0" smtClean="0">
                <a:solidFill>
                  <a:srgbClr val="0000FF"/>
                </a:solidFill>
              </a:rPr>
              <a:t>faydaları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0000FF"/>
                </a:solidFill>
              </a:rPr>
              <a:t>bulunmaktadır</a:t>
            </a:r>
            <a:r>
              <a:rPr lang="tr-TR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443636"/>
            <a:ext cx="3471862" cy="29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478032" y="4397188"/>
            <a:ext cx="3775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>
                <a:solidFill>
                  <a:srgbClr val="FF0000"/>
                </a:solidFill>
              </a:rPr>
              <a:t>Url: http://www.sulamatr.com/proje-danismanlik/drenaj/tarimsal-drenaj</a:t>
            </a:r>
            <a:r>
              <a:rPr lang="tr-TR" sz="900" dirty="0"/>
              <a:t>/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01706" y="5629693"/>
            <a:ext cx="8310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Kaynak: FAO; </a:t>
            </a:r>
            <a:r>
              <a:rPr lang="tr-TR" sz="1400" i="1" dirty="0">
                <a:solidFill>
                  <a:srgbClr val="FF0000"/>
                </a:solidFill>
              </a:rPr>
              <a:t>Management of </a:t>
            </a:r>
            <a:r>
              <a:rPr lang="tr-TR" sz="1400" i="1" dirty="0" err="1">
                <a:solidFill>
                  <a:srgbClr val="FF0000"/>
                </a:solidFill>
              </a:rPr>
              <a:t>agricultural</a:t>
            </a:r>
            <a:r>
              <a:rPr lang="tr-TR" sz="1400" i="1" dirty="0">
                <a:solidFill>
                  <a:srgbClr val="FF0000"/>
                </a:solidFill>
              </a:rPr>
              <a:t> </a:t>
            </a:r>
            <a:r>
              <a:rPr lang="tr-TR" sz="1400" i="1" dirty="0" err="1">
                <a:solidFill>
                  <a:srgbClr val="FF0000"/>
                </a:solidFill>
              </a:rPr>
              <a:t>drainage</a:t>
            </a:r>
            <a:r>
              <a:rPr lang="tr-TR" sz="1400" i="1" dirty="0">
                <a:solidFill>
                  <a:srgbClr val="FF0000"/>
                </a:solidFill>
              </a:rPr>
              <a:t> </a:t>
            </a:r>
            <a:r>
              <a:rPr lang="tr-TR" sz="1400" i="1" dirty="0" err="1">
                <a:solidFill>
                  <a:srgbClr val="FF0000"/>
                </a:solidFill>
              </a:rPr>
              <a:t>water</a:t>
            </a:r>
            <a:r>
              <a:rPr lang="tr-TR" sz="1400" i="1" dirty="0">
                <a:solidFill>
                  <a:srgbClr val="FF0000"/>
                </a:solidFill>
              </a:rPr>
              <a:t> </a:t>
            </a:r>
            <a:r>
              <a:rPr lang="tr-TR" sz="1400" i="1" dirty="0" err="1">
                <a:solidFill>
                  <a:srgbClr val="FF0000"/>
                </a:solidFill>
              </a:rPr>
              <a:t>quality</a:t>
            </a:r>
            <a:r>
              <a:rPr lang="tr-TR" sz="1400" i="1" dirty="0">
                <a:solidFill>
                  <a:srgbClr val="FF0000"/>
                </a:solidFill>
              </a:rPr>
              <a:t> </a:t>
            </a:r>
            <a:r>
              <a:rPr lang="tr-TR" sz="1400" i="1" dirty="0" err="1">
                <a:solidFill>
                  <a:srgbClr val="FF0000"/>
                </a:solidFill>
              </a:rPr>
              <a:t>Document</a:t>
            </a:r>
            <a:r>
              <a:rPr lang="tr-TR" sz="14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465728" y="72398"/>
            <a:ext cx="5849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TARIM ALANLARINDA NEDEN DRENAJ YAPILMAKTADIR?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9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10665"/>
              </p:ext>
            </p:extLst>
          </p:nvPr>
        </p:nvGraphicFramePr>
        <p:xfrm>
          <a:off x="242047" y="940073"/>
          <a:ext cx="8794375" cy="5877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940"/>
                <a:gridCol w="3213848"/>
                <a:gridCol w="4168587"/>
              </a:tblGrid>
              <a:tr h="389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Element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Hedeflenen Su Kalitesi (tüm topraklarda sürekli yapılan sulamalarda ) (mg/L)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pH</a:t>
                      </a:r>
                      <a:r>
                        <a:rPr lang="tr-TR" sz="1200" dirty="0">
                          <a:effectLst/>
                        </a:rPr>
                        <a:t> değeri 6,0-8,5 arasında olan killi zeminlerde </a:t>
                      </a:r>
                      <a:r>
                        <a:rPr lang="tr-TR" sz="1200" u="sng" dirty="0">
                          <a:effectLst/>
                        </a:rPr>
                        <a:t>7 yıldan daha az sulama</a:t>
                      </a:r>
                      <a:r>
                        <a:rPr lang="tr-TR" sz="1200" dirty="0">
                          <a:effectLst/>
                        </a:rPr>
                        <a:t> yapıldığında (mg/L)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Alüminyum (Al)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20,00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Arsenik (As)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0,10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2,00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Berilyum (Be)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0,10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0,50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7659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Bor (B)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Hassas Bitkiler İçin</a:t>
                      </a:r>
                      <a:endParaRPr lang="tr-TR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 mg/L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Hassas Bitkiler İçin</a:t>
                      </a:r>
                      <a:endParaRPr lang="tr-TR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 mg/L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3056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Diğerleri İçin</a:t>
                      </a:r>
                      <a:endParaRPr lang="tr-TR" sz="16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 mg/L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Diğerleri İçin</a:t>
                      </a:r>
                      <a:endParaRPr lang="tr-TR" sz="16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 mg/L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Kadmiyum (Cd)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0,01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0,05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330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Krom (Cr)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0,10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Kobalt (Co)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0,05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172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Bakır (Cu)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0,20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162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Florür (F)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1,00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15,00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Demir (Fe)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5,00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172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Kurşun (Pb)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431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Lityum (Li)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2,50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Mangan (Mn)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0,2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10,00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Molibden (Mo)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0,01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0,05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Nikel (Ni)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0,20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345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Selenyum (Se)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0,02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0,05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172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Vanadyum (V)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0,10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345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Çinko (Zn)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2,0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235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85711"/>
              </p:ext>
            </p:extLst>
          </p:nvPr>
        </p:nvGraphicFramePr>
        <p:xfrm>
          <a:off x="201706" y="1670800"/>
          <a:ext cx="8942294" cy="4183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023"/>
                <a:gridCol w="601514"/>
                <a:gridCol w="1557581"/>
                <a:gridCol w="1558470"/>
                <a:gridCol w="1557581"/>
                <a:gridCol w="2403125"/>
              </a:tblGrid>
              <a:tr h="843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Parametre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Birim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Tuzluluğa Hassas</a:t>
                      </a:r>
                      <a:endParaRPr lang="tr-TR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Bitki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Tuzluluğa Toleranslı Bitki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Tuzcul Bitkiler (Halofitler)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Solar Buharlaştırıcıya Deşarj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  <a:tr h="555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İletkenlik (EC)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dS/m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0,5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9,4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31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28,2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  <a:tr h="555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Na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mg/L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65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1425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7830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7600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  <a:tr h="555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SO</a:t>
                      </a:r>
                      <a:r>
                        <a:rPr lang="tr-TR" sz="1600" baseline="-25000">
                          <a:effectLst/>
                        </a:rPr>
                        <a:t>4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mg/L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3070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12 685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12850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  <a:tr h="555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Cl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mg/L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90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1190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4725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4435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  <a:tr h="555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B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mg/L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0,2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62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  <a:tr h="555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Se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mg/L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 0,3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 0,6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0,7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1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997314"/>
            <a:ext cx="8767482" cy="602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300" dirty="0" smtClean="0">
                <a:solidFill>
                  <a:srgbClr val="FF0000"/>
                </a:solidFill>
              </a:rPr>
              <a:t>İzleme </a:t>
            </a:r>
            <a:r>
              <a:rPr lang="tr-TR" sz="2300" dirty="0">
                <a:solidFill>
                  <a:srgbClr val="FF0000"/>
                </a:solidFill>
              </a:rPr>
              <a:t>çalışmaları </a:t>
            </a:r>
            <a:r>
              <a:rPr lang="tr-TR" sz="2300" dirty="0">
                <a:solidFill>
                  <a:srgbClr val="0000FF"/>
                </a:solidFill>
              </a:rPr>
              <a:t>kapsamında numune alımı ve analizler; her sulama döneminde </a:t>
            </a:r>
            <a:r>
              <a:rPr lang="tr-TR" sz="2300" dirty="0">
                <a:solidFill>
                  <a:srgbClr val="FF0000"/>
                </a:solidFill>
              </a:rPr>
              <a:t>en az 4 defa </a:t>
            </a:r>
            <a:r>
              <a:rPr lang="tr-TR" sz="2300" dirty="0">
                <a:solidFill>
                  <a:srgbClr val="0000FF"/>
                </a:solidFill>
              </a:rPr>
              <a:t>yapılacaktır</a:t>
            </a:r>
            <a:r>
              <a:rPr lang="tr-TR" sz="2300" dirty="0" smtClean="0">
                <a:solidFill>
                  <a:srgbClr val="0000FF"/>
                </a:solidFill>
              </a:rPr>
              <a:t>.</a:t>
            </a:r>
          </a:p>
          <a:p>
            <a:pPr marL="8001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300" dirty="0" smtClean="0">
                <a:solidFill>
                  <a:srgbClr val="FF0000"/>
                </a:solidFill>
              </a:rPr>
              <a:t>İlave parametreler </a:t>
            </a:r>
            <a:r>
              <a:rPr lang="tr-TR" sz="2300" dirty="0" smtClean="0">
                <a:solidFill>
                  <a:srgbClr val="0000FF"/>
                </a:solidFill>
              </a:rPr>
              <a:t>için ölçümlerde </a:t>
            </a:r>
            <a:r>
              <a:rPr lang="tr-TR" sz="2300" dirty="0" smtClean="0">
                <a:solidFill>
                  <a:srgbClr val="FF0000"/>
                </a:solidFill>
              </a:rPr>
              <a:t>yapılacaktır (Bitki koruma ürünleri </a:t>
            </a:r>
            <a:r>
              <a:rPr lang="tr-TR" sz="2300" dirty="0" err="1" smtClean="0">
                <a:solidFill>
                  <a:srgbClr val="FF0000"/>
                </a:solidFill>
              </a:rPr>
              <a:t>vb</a:t>
            </a:r>
            <a:r>
              <a:rPr lang="tr-TR" sz="2300" dirty="0" smtClean="0">
                <a:solidFill>
                  <a:srgbClr val="FF0000"/>
                </a:solidFill>
              </a:rPr>
              <a:t>)</a:t>
            </a:r>
          </a:p>
          <a:p>
            <a:pPr marL="8001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300" dirty="0">
                <a:solidFill>
                  <a:srgbClr val="0000FF"/>
                </a:solidFill>
              </a:rPr>
              <a:t>Sulamadan dönen sular için kalitenin belirlenmesini müteakip, mevcut kalite ile </a:t>
            </a:r>
            <a:r>
              <a:rPr lang="tr-TR" sz="2300" dirty="0">
                <a:solidFill>
                  <a:srgbClr val="FF0000"/>
                </a:solidFill>
              </a:rPr>
              <a:t>sulanabilecek ürünler ve alanlar </a:t>
            </a:r>
            <a:r>
              <a:rPr lang="tr-TR" sz="2300" dirty="0">
                <a:solidFill>
                  <a:srgbClr val="0000FF"/>
                </a:solidFill>
              </a:rPr>
              <a:t>tespit edilecektir. </a:t>
            </a:r>
            <a:endParaRPr lang="tr-TR" sz="2300" dirty="0" smtClean="0">
              <a:solidFill>
                <a:srgbClr val="0000FF"/>
              </a:solidFill>
            </a:endParaRPr>
          </a:p>
          <a:p>
            <a:pPr marL="8001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300" dirty="0">
                <a:solidFill>
                  <a:srgbClr val="0000FF"/>
                </a:solidFill>
              </a:rPr>
              <a:t>DSİ‘nin sulama dönemi başında ve sonunda yaptığı izlemelere göre </a:t>
            </a:r>
            <a:r>
              <a:rPr lang="tr-TR" sz="2300" dirty="0">
                <a:solidFill>
                  <a:srgbClr val="FF0000"/>
                </a:solidFill>
              </a:rPr>
              <a:t>yeraltı sularındaki izlemler incelenecek </a:t>
            </a:r>
            <a:r>
              <a:rPr lang="tr-TR" sz="2300" dirty="0">
                <a:solidFill>
                  <a:srgbClr val="0000FF"/>
                </a:solidFill>
              </a:rPr>
              <a:t>olup DSİ tarafından yapılan </a:t>
            </a:r>
            <a:r>
              <a:rPr lang="tr-TR" sz="2300" dirty="0">
                <a:solidFill>
                  <a:srgbClr val="FF0000"/>
                </a:solidFill>
              </a:rPr>
              <a:t>rutin izlemelere yeni parametreler </a:t>
            </a:r>
            <a:r>
              <a:rPr lang="tr-TR" sz="2300" dirty="0">
                <a:solidFill>
                  <a:srgbClr val="0000FF"/>
                </a:solidFill>
              </a:rPr>
              <a:t>ilave edilecektir.</a:t>
            </a:r>
          </a:p>
        </p:txBody>
      </p:sp>
    </p:spTree>
    <p:extLst>
      <p:ext uri="{BB962C8B-B14F-4D97-AF65-F5344CB8AC3E}">
        <p14:creationId xmlns:p14="http://schemas.microsoft.com/office/powerpoint/2010/main" val="3061863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94129" y="1575538"/>
            <a:ext cx="8767482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rgbClr val="0000FF"/>
                </a:solidFill>
              </a:rPr>
              <a:t>Drenaj suyunda tespit edilen kirletici parametrelerden ne kadarının </a:t>
            </a:r>
            <a:r>
              <a:rPr lang="tr-TR" sz="2800" dirty="0">
                <a:solidFill>
                  <a:srgbClr val="FF0000"/>
                </a:solidFill>
              </a:rPr>
              <a:t>bitki tarafından tutulacağı</a:t>
            </a:r>
            <a:r>
              <a:rPr lang="tr-TR" sz="2800" dirty="0">
                <a:solidFill>
                  <a:srgbClr val="0000FF"/>
                </a:solidFill>
              </a:rPr>
              <a:t>, ne kadarının </a:t>
            </a:r>
            <a:r>
              <a:rPr lang="tr-TR" sz="2800" dirty="0">
                <a:solidFill>
                  <a:srgbClr val="FF0000"/>
                </a:solidFill>
              </a:rPr>
              <a:t>toprağa geçeceği</a:t>
            </a:r>
            <a:r>
              <a:rPr lang="tr-TR" sz="2800" dirty="0">
                <a:solidFill>
                  <a:srgbClr val="0000FF"/>
                </a:solidFill>
              </a:rPr>
              <a:t> ve sulamadan dönen sularda su kalitesi parametrelerinin seviyeleri belirlenmesine dair </a:t>
            </a:r>
            <a:r>
              <a:rPr lang="tr-TR" sz="2800" dirty="0">
                <a:solidFill>
                  <a:srgbClr val="FF0000"/>
                </a:solidFill>
              </a:rPr>
              <a:t>pilot ölçekli </a:t>
            </a:r>
            <a:r>
              <a:rPr lang="tr-TR" sz="2800" dirty="0">
                <a:solidFill>
                  <a:srgbClr val="0000FF"/>
                </a:solidFill>
              </a:rPr>
              <a:t>bir çalışma yapılacaktır. </a:t>
            </a:r>
          </a:p>
        </p:txBody>
      </p:sp>
    </p:spTree>
    <p:extLst>
      <p:ext uri="{BB962C8B-B14F-4D97-AF65-F5344CB8AC3E}">
        <p14:creationId xmlns:p14="http://schemas.microsoft.com/office/powerpoint/2010/main" val="377025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t="2277" r="2139" b="8319"/>
          <a:stretch/>
        </p:blipFill>
        <p:spPr>
          <a:xfrm>
            <a:off x="383242" y="997314"/>
            <a:ext cx="8626288" cy="5770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1459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09281" y="1029816"/>
            <a:ext cx="8364072" cy="664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200" dirty="0" smtClean="0">
                <a:solidFill>
                  <a:srgbClr val="0000FF"/>
                </a:solidFill>
              </a:rPr>
              <a:t>İyileştirme yöntemleri </a:t>
            </a:r>
            <a:r>
              <a:rPr lang="tr-TR" sz="3200" dirty="0">
                <a:solidFill>
                  <a:srgbClr val="0000FF"/>
                </a:solidFill>
              </a:rPr>
              <a:t>(farklı arıtma </a:t>
            </a:r>
            <a:r>
              <a:rPr lang="tr-TR" sz="3200" dirty="0" smtClean="0">
                <a:solidFill>
                  <a:srgbClr val="0000FF"/>
                </a:solidFill>
              </a:rPr>
              <a:t>tipleri) ve yerleri </a:t>
            </a:r>
            <a:r>
              <a:rPr lang="tr-TR" sz="3200" dirty="0" smtClean="0">
                <a:solidFill>
                  <a:srgbClr val="FF0000"/>
                </a:solidFill>
              </a:rPr>
              <a:t>Ulusal/uluslararası </a:t>
            </a:r>
            <a:r>
              <a:rPr lang="tr-TR" sz="3200" dirty="0">
                <a:solidFill>
                  <a:srgbClr val="FF0000"/>
                </a:solidFill>
              </a:rPr>
              <a:t>literatür taraması ile ulusal/uluslararası </a:t>
            </a:r>
            <a:r>
              <a:rPr lang="tr-TR" sz="3200" dirty="0">
                <a:solidFill>
                  <a:srgbClr val="0000FF"/>
                </a:solidFill>
              </a:rPr>
              <a:t>uygulama </a:t>
            </a:r>
            <a:r>
              <a:rPr lang="tr-TR" sz="3200" dirty="0" smtClean="0">
                <a:solidFill>
                  <a:srgbClr val="0000FF"/>
                </a:solidFill>
              </a:rPr>
              <a:t>örnekleri</a:t>
            </a: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200" dirty="0">
                <a:solidFill>
                  <a:srgbClr val="0000FF"/>
                </a:solidFill>
              </a:rPr>
              <a:t>Seçilen kalite iyileştirme yöntemleriyle kalitesi iyileştirilen </a:t>
            </a:r>
            <a:r>
              <a:rPr lang="tr-TR" sz="3200" dirty="0">
                <a:solidFill>
                  <a:srgbClr val="FF0000"/>
                </a:solidFill>
              </a:rPr>
              <a:t>suların alternatif kullanım alanları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52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42899" y="909988"/>
            <a:ext cx="8606118" cy="582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rgbClr val="FF0000"/>
                </a:solidFill>
              </a:rPr>
              <a:t>Biriktirilmesi </a:t>
            </a:r>
            <a:r>
              <a:rPr lang="tr-TR" sz="2800" dirty="0">
                <a:solidFill>
                  <a:srgbClr val="FF0000"/>
                </a:solidFill>
              </a:rPr>
              <a:t>için uygun yerler </a:t>
            </a:r>
            <a:r>
              <a:rPr lang="tr-TR" sz="2800" dirty="0">
                <a:solidFill>
                  <a:srgbClr val="0000FF"/>
                </a:solidFill>
              </a:rPr>
              <a:t>(bölgede bu amaçla kullanılabilecek mevcut göl, gölet, baraj vs.) </a:t>
            </a:r>
            <a:r>
              <a:rPr lang="tr-TR" sz="2800" dirty="0" smtClean="0">
                <a:solidFill>
                  <a:srgbClr val="0000FF"/>
                </a:solidFill>
              </a:rPr>
              <a:t>ilk </a:t>
            </a:r>
            <a:r>
              <a:rPr lang="tr-TR" sz="2800" dirty="0">
                <a:solidFill>
                  <a:srgbClr val="0000FF"/>
                </a:solidFill>
              </a:rPr>
              <a:t>yatırım ve işletme maliyetleri de göz önünde bulundurularak </a:t>
            </a:r>
            <a:r>
              <a:rPr lang="tr-TR" sz="2800" dirty="0" smtClean="0">
                <a:solidFill>
                  <a:srgbClr val="0000FF"/>
                </a:solidFill>
              </a:rPr>
              <a:t>belirlenmesi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rgbClr val="0000FF"/>
                </a:solidFill>
              </a:rPr>
              <a:t>Alanların </a:t>
            </a:r>
            <a:r>
              <a:rPr lang="tr-TR" sz="2800" dirty="0">
                <a:solidFill>
                  <a:srgbClr val="FF0000"/>
                </a:solidFill>
              </a:rPr>
              <a:t>avantajları ve dezavantajları </a:t>
            </a:r>
            <a:r>
              <a:rPr lang="tr-TR" sz="2800" dirty="0">
                <a:solidFill>
                  <a:srgbClr val="0000FF"/>
                </a:solidFill>
              </a:rPr>
              <a:t>açıklanarak en uygun alan </a:t>
            </a:r>
            <a:r>
              <a:rPr lang="tr-TR" sz="2800" dirty="0" smtClean="0">
                <a:solidFill>
                  <a:srgbClr val="0000FF"/>
                </a:solidFill>
              </a:rPr>
              <a:t>belirlenmesi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rgbClr val="0000FF"/>
                </a:solidFill>
              </a:rPr>
              <a:t> </a:t>
            </a:r>
            <a:r>
              <a:rPr lang="tr-TR" sz="2800" dirty="0">
                <a:solidFill>
                  <a:srgbClr val="0000FF"/>
                </a:solidFill>
              </a:rPr>
              <a:t>Konum ve şartlara göre farklı alanlar için farklı seçeneklerin (kalite iyileştirme öncesi/sonrası) </a:t>
            </a:r>
            <a:r>
              <a:rPr lang="tr-TR" sz="2800" dirty="0" smtClean="0">
                <a:solidFill>
                  <a:srgbClr val="0000FF"/>
                </a:solidFill>
              </a:rPr>
              <a:t>uygulanmasına dair açıklamalar yapılacaktır.</a:t>
            </a:r>
            <a:endParaRPr lang="tr-TR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38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07676" y="179110"/>
            <a:ext cx="7490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u="sng" dirty="0">
                <a:solidFill>
                  <a:srgbClr val="FF0000"/>
                </a:solidFill>
              </a:rPr>
              <a:t>GENEL DEĞERLENDİRME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49623" y="556275"/>
            <a:ext cx="860611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 </a:t>
            </a:r>
            <a:endParaRPr lang="tr-TR" sz="23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300" dirty="0">
                <a:solidFill>
                  <a:srgbClr val="0000FF"/>
                </a:solidFill>
              </a:rPr>
              <a:t>Proje kapsamında yapılan tüm çalışmalar ve elde edilen veriler ışığında; </a:t>
            </a:r>
            <a:r>
              <a:rPr lang="tr-TR" sz="2300" dirty="0">
                <a:solidFill>
                  <a:srgbClr val="FF0000"/>
                </a:solidFill>
              </a:rPr>
              <a:t>yürütülecek mevzuat çalışmaları için </a:t>
            </a:r>
            <a:r>
              <a:rPr lang="tr-TR" sz="2300" dirty="0" smtClean="0">
                <a:solidFill>
                  <a:srgbClr val="FF0000"/>
                </a:solidFill>
              </a:rPr>
              <a:t>öneriler</a:t>
            </a:r>
          </a:p>
          <a:p>
            <a:pPr>
              <a:lnSpc>
                <a:spcPct val="150000"/>
              </a:lnSpc>
            </a:pPr>
            <a:r>
              <a:rPr lang="tr-TR" sz="2300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300" dirty="0" smtClean="0">
                <a:solidFill>
                  <a:srgbClr val="0000FF"/>
                </a:solidFill>
              </a:rPr>
              <a:t>Sulamadan </a:t>
            </a:r>
            <a:r>
              <a:rPr lang="tr-TR" sz="2300" dirty="0">
                <a:solidFill>
                  <a:srgbClr val="0000FF"/>
                </a:solidFill>
              </a:rPr>
              <a:t>dönen suların yeniden sulamada kullanılması ile </a:t>
            </a:r>
            <a:r>
              <a:rPr lang="tr-TR" sz="2300" dirty="0">
                <a:solidFill>
                  <a:srgbClr val="FF0000"/>
                </a:solidFill>
              </a:rPr>
              <a:t>GAP Bölgesinin sulama ihtiyacının ne kadarının </a:t>
            </a:r>
            <a:r>
              <a:rPr lang="tr-TR" sz="2300" dirty="0">
                <a:solidFill>
                  <a:srgbClr val="0000FF"/>
                </a:solidFill>
              </a:rPr>
              <a:t>karşılanabileceğinin </a:t>
            </a:r>
            <a:r>
              <a:rPr lang="tr-TR" sz="2300" dirty="0">
                <a:solidFill>
                  <a:srgbClr val="FF0000"/>
                </a:solidFill>
              </a:rPr>
              <a:t>tespiti ve fayda maliyet </a:t>
            </a:r>
            <a:r>
              <a:rPr lang="tr-TR" sz="2300" dirty="0" smtClean="0">
                <a:solidFill>
                  <a:srgbClr val="FF0000"/>
                </a:solidFill>
              </a:rPr>
              <a:t>analizi</a:t>
            </a:r>
          </a:p>
          <a:p>
            <a:pPr>
              <a:lnSpc>
                <a:spcPct val="150000"/>
              </a:lnSpc>
            </a:pPr>
            <a:endParaRPr lang="tr-TR" sz="23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300" dirty="0" smtClean="0">
                <a:solidFill>
                  <a:srgbClr val="FF0000"/>
                </a:solidFill>
              </a:rPr>
              <a:t> </a:t>
            </a:r>
            <a:r>
              <a:rPr lang="tr-TR" sz="2300" dirty="0" smtClean="0">
                <a:solidFill>
                  <a:srgbClr val="0000FF"/>
                </a:solidFill>
              </a:rPr>
              <a:t>GAP </a:t>
            </a:r>
            <a:r>
              <a:rPr lang="tr-TR" sz="2300" dirty="0">
                <a:solidFill>
                  <a:srgbClr val="0000FF"/>
                </a:solidFill>
              </a:rPr>
              <a:t>Bölgesinde ileride sulanması planlanan alanlarda sulamadan dönecek suların kalitesinin iyileştirilmesi için alternatif yöntemleri içeren </a:t>
            </a:r>
            <a:r>
              <a:rPr lang="tr-TR" sz="2300" dirty="0">
                <a:solidFill>
                  <a:srgbClr val="FF0000"/>
                </a:solidFill>
              </a:rPr>
              <a:t>ön-fizibilite çalışması </a:t>
            </a:r>
            <a:r>
              <a:rPr lang="tr-TR" sz="2300" dirty="0" smtClean="0">
                <a:solidFill>
                  <a:srgbClr val="FF0000"/>
                </a:solidFill>
              </a:rPr>
              <a:t>gerçekleştirilecektir.</a:t>
            </a:r>
            <a:endParaRPr lang="tr-TR" sz="23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8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28600" y="1739616"/>
            <a:ext cx="86061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/>
              <a:t> </a:t>
            </a:r>
            <a:endParaRPr lang="tr-TR" sz="4800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4800" dirty="0" smtClean="0">
                <a:solidFill>
                  <a:srgbClr val="0000FF"/>
                </a:solidFill>
              </a:rPr>
              <a:t>İLGİNİZ İÇİN </a:t>
            </a:r>
          </a:p>
          <a:p>
            <a:pPr algn="ctr">
              <a:lnSpc>
                <a:spcPct val="150000"/>
              </a:lnSpc>
            </a:pPr>
            <a:r>
              <a:rPr lang="tr-TR" sz="4800" dirty="0" smtClean="0">
                <a:solidFill>
                  <a:srgbClr val="0000FF"/>
                </a:solidFill>
              </a:rPr>
              <a:t>TEŞEKKÜR EDERİM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19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7541" y="1546413"/>
            <a:ext cx="8135471" cy="4902482"/>
          </a:xfrm>
        </p:spPr>
        <p:txBody>
          <a:bodyPr/>
          <a:lstStyle/>
          <a:p>
            <a:pPr marL="363538" indent="-363538">
              <a:lnSpc>
                <a:spcPct val="150000"/>
              </a:lnSpc>
            </a:pPr>
            <a:r>
              <a:rPr lang="tr-TR" sz="2100" kern="1200" dirty="0">
                <a:solidFill>
                  <a:srgbClr val="FF0000"/>
                </a:solidFill>
              </a:rPr>
              <a:t>T</a:t>
            </a:r>
            <a:r>
              <a:rPr lang="en-US" sz="2100" kern="1200" dirty="0" err="1">
                <a:solidFill>
                  <a:srgbClr val="FF0000"/>
                </a:solidFill>
              </a:rPr>
              <a:t>arımsal</a:t>
            </a:r>
            <a:r>
              <a:rPr lang="en-US" sz="2100" kern="1200" dirty="0">
                <a:solidFill>
                  <a:srgbClr val="FF0000"/>
                </a:solidFill>
              </a:rPr>
              <a:t> drenaj </a:t>
            </a:r>
            <a:r>
              <a:rPr lang="en-US" sz="2100" kern="1200" dirty="0" err="1">
                <a:solidFill>
                  <a:srgbClr val="0000FF"/>
                </a:solidFill>
              </a:rPr>
              <a:t>sularının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toplanarak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tarım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yapılan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alandan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uzaklaştırılması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çoğu</a:t>
            </a:r>
            <a:r>
              <a:rPr lang="en-US" sz="2100" kern="1200" dirty="0">
                <a:solidFill>
                  <a:srgbClr val="0000FF"/>
                </a:solidFill>
              </a:rPr>
              <a:t> zaman </a:t>
            </a:r>
            <a:r>
              <a:rPr lang="en-US" sz="2100" kern="1200" dirty="0" err="1">
                <a:solidFill>
                  <a:srgbClr val="FF0000"/>
                </a:solidFill>
              </a:rPr>
              <a:t>bir</a:t>
            </a:r>
            <a:r>
              <a:rPr lang="en-US" sz="2100" kern="1200" dirty="0">
                <a:solidFill>
                  <a:srgbClr val="FF0000"/>
                </a:solidFill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</a:rPr>
              <a:t>zorunluluk</a:t>
            </a:r>
            <a:r>
              <a:rPr lang="en-US" sz="2100" kern="1200" dirty="0">
                <a:solidFill>
                  <a:srgbClr val="FF0000"/>
                </a:solidFill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</a:rPr>
              <a:t>halini</a:t>
            </a:r>
            <a:r>
              <a:rPr lang="en-US" sz="2100" kern="1200" dirty="0">
                <a:solidFill>
                  <a:srgbClr val="FF0000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almaktadır</a:t>
            </a:r>
            <a:r>
              <a:rPr lang="en-US" sz="2100" kern="1200" dirty="0" smtClean="0">
                <a:solidFill>
                  <a:srgbClr val="0000FF"/>
                </a:solidFill>
              </a:rPr>
              <a:t>.</a:t>
            </a:r>
            <a:endParaRPr lang="tr-TR" sz="2100" kern="12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2100" kern="1200" dirty="0" smtClean="0">
              <a:solidFill>
                <a:srgbClr val="0000FF"/>
              </a:solidFill>
            </a:endParaRPr>
          </a:p>
          <a:p>
            <a:pPr marL="363538" indent="-363538">
              <a:lnSpc>
                <a:spcPct val="150000"/>
              </a:lnSpc>
            </a:pPr>
            <a:r>
              <a:rPr lang="en-US" sz="2100" kern="1200" dirty="0" err="1" smtClean="0">
                <a:solidFill>
                  <a:srgbClr val="0000FF"/>
                </a:solidFill>
              </a:rPr>
              <a:t>Sulama</a:t>
            </a:r>
            <a:r>
              <a:rPr lang="en-US" sz="2100" kern="1200" dirty="0" smtClean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suyunun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hareketi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boyunca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temas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ettiği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toprak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katmanlarının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</a:rPr>
              <a:t>fiziksel</a:t>
            </a:r>
            <a:r>
              <a:rPr lang="en-US" sz="2100" kern="1200" dirty="0">
                <a:solidFill>
                  <a:srgbClr val="FF0000"/>
                </a:solidFill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</a:rPr>
              <a:t>ve</a:t>
            </a:r>
            <a:r>
              <a:rPr lang="en-US" sz="2100" kern="1200" dirty="0">
                <a:solidFill>
                  <a:srgbClr val="FF0000"/>
                </a:solidFill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</a:rPr>
              <a:t>kimyasal</a:t>
            </a:r>
            <a:r>
              <a:rPr lang="en-US" sz="2100" kern="1200" dirty="0">
                <a:solidFill>
                  <a:srgbClr val="FF0000"/>
                </a:solidFill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</a:rPr>
              <a:t>bileşimine</a:t>
            </a:r>
            <a:r>
              <a:rPr lang="en-US" sz="2100" kern="1200" dirty="0">
                <a:solidFill>
                  <a:srgbClr val="FF0000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bağlı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olarak</a:t>
            </a:r>
            <a:r>
              <a:rPr lang="en-US" sz="2100" kern="1200" dirty="0">
                <a:solidFill>
                  <a:srgbClr val="0000FF"/>
                </a:solidFill>
              </a:rPr>
              <a:t>, </a:t>
            </a:r>
            <a:r>
              <a:rPr lang="en-US" sz="2100" kern="1200" dirty="0" err="1">
                <a:solidFill>
                  <a:srgbClr val="0000FF"/>
                </a:solidFill>
              </a:rPr>
              <a:t>toplanan</a:t>
            </a:r>
            <a:r>
              <a:rPr lang="en-US" sz="2100" kern="1200" dirty="0">
                <a:solidFill>
                  <a:srgbClr val="0000FF"/>
                </a:solidFill>
              </a:rPr>
              <a:t> drenaj </a:t>
            </a:r>
            <a:r>
              <a:rPr lang="en-US" sz="2100" kern="1200" dirty="0" err="1">
                <a:solidFill>
                  <a:srgbClr val="0000FF"/>
                </a:solidFill>
              </a:rPr>
              <a:t>sularının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</a:rPr>
              <a:t>karakteristiği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çok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>
                <a:solidFill>
                  <a:srgbClr val="0000FF"/>
                </a:solidFill>
              </a:rPr>
              <a:t>farklı</a:t>
            </a:r>
            <a:r>
              <a:rPr lang="en-US" sz="2100" kern="1200" dirty="0">
                <a:solidFill>
                  <a:srgbClr val="0000FF"/>
                </a:solidFill>
              </a:rPr>
              <a:t> </a:t>
            </a:r>
            <a:r>
              <a:rPr lang="en-US" sz="2100" kern="1200" dirty="0" err="1" smtClean="0">
                <a:solidFill>
                  <a:srgbClr val="0000FF"/>
                </a:solidFill>
              </a:rPr>
              <a:t>olabilir</a:t>
            </a:r>
            <a:r>
              <a:rPr lang="en-US" sz="2100" kern="1200" dirty="0" smtClean="0">
                <a:solidFill>
                  <a:srgbClr val="0000FF"/>
                </a:solidFill>
              </a:rPr>
              <a:t>.</a:t>
            </a:r>
            <a:endParaRPr lang="tr-TR" sz="2100" kern="12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2100" kern="1200" dirty="0" smtClean="0">
              <a:solidFill>
                <a:srgbClr val="0000FF"/>
              </a:solidFill>
            </a:endParaRPr>
          </a:p>
          <a:p>
            <a:pPr marL="363538" indent="-363538">
              <a:lnSpc>
                <a:spcPct val="150000"/>
              </a:lnSpc>
            </a:pPr>
            <a:r>
              <a:rPr lang="tr-TR" sz="2100" kern="1200" dirty="0" smtClean="0">
                <a:solidFill>
                  <a:srgbClr val="0000FF"/>
                </a:solidFill>
              </a:rPr>
              <a:t>Toprak </a:t>
            </a:r>
            <a:r>
              <a:rPr lang="tr-TR" sz="2100" kern="1200" dirty="0">
                <a:solidFill>
                  <a:srgbClr val="0000FF"/>
                </a:solidFill>
              </a:rPr>
              <a:t>için bu kadar faydalı ve vazgeçilmez olan bu yöntemin alıcı </a:t>
            </a:r>
            <a:r>
              <a:rPr lang="tr-TR" sz="2100" kern="1200" dirty="0" smtClean="0">
                <a:solidFill>
                  <a:srgbClr val="FF0000"/>
                </a:solidFill>
              </a:rPr>
              <a:t>ortama ciddi zararları </a:t>
            </a:r>
            <a:r>
              <a:rPr lang="tr-TR" sz="2100" kern="1200" dirty="0">
                <a:solidFill>
                  <a:srgbClr val="0000FF"/>
                </a:solidFill>
              </a:rPr>
              <a:t>olabilmektedir</a:t>
            </a:r>
            <a:r>
              <a:rPr lang="tr-TR" sz="2100" kern="1200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tr-TR" sz="2100" kern="1200" dirty="0">
              <a:solidFill>
                <a:srgbClr val="0000FF"/>
              </a:solidFill>
            </a:endParaRPr>
          </a:p>
          <a:p>
            <a:pPr marL="363538" indent="-363538"/>
            <a:endParaRPr lang="tr-TR" sz="2100" kern="1200" dirty="0" smtClean="0">
              <a:solidFill>
                <a:srgbClr val="0000FF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465728" y="72398"/>
            <a:ext cx="6506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TARIM ALANLARINDA OLUŞAN DRENAJ SUYUNUN ALICI SU ORTAMINA ETKİSİ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9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457200" y="1129554"/>
            <a:ext cx="6212541" cy="4902482"/>
          </a:xfrm>
        </p:spPr>
        <p:txBody>
          <a:bodyPr/>
          <a:lstStyle/>
          <a:p>
            <a:pPr marL="363538" indent="-363538">
              <a:lnSpc>
                <a:spcPct val="150000"/>
              </a:lnSpc>
            </a:pPr>
            <a:r>
              <a:rPr lang="tr-TR" sz="2000" kern="1200" dirty="0">
                <a:solidFill>
                  <a:srgbClr val="0000FF"/>
                </a:solidFill>
              </a:rPr>
              <a:t>Drene edilmesi sonucunda ortaya çıkan suyun </a:t>
            </a:r>
            <a:r>
              <a:rPr lang="tr-TR" sz="2000" kern="1200" dirty="0">
                <a:solidFill>
                  <a:srgbClr val="FF0000"/>
                </a:solidFill>
              </a:rPr>
              <a:t>akıbetinin ele alınması</a:t>
            </a:r>
            <a:r>
              <a:rPr lang="tr-TR" sz="2000" kern="1200" dirty="0">
                <a:solidFill>
                  <a:srgbClr val="0000FF"/>
                </a:solidFill>
              </a:rPr>
              <a:t>, su kaynaklarımızın </a:t>
            </a:r>
            <a:r>
              <a:rPr lang="tr-TR" sz="2000" kern="1200" dirty="0">
                <a:solidFill>
                  <a:srgbClr val="FF0000"/>
                </a:solidFill>
              </a:rPr>
              <a:t>su kalitesi </a:t>
            </a:r>
            <a:r>
              <a:rPr lang="tr-TR" sz="2000" kern="1200" dirty="0">
                <a:solidFill>
                  <a:srgbClr val="0000FF"/>
                </a:solidFill>
              </a:rPr>
              <a:t>açısından korunmasında </a:t>
            </a:r>
            <a:r>
              <a:rPr lang="tr-TR" sz="2000" kern="1200" dirty="0">
                <a:solidFill>
                  <a:srgbClr val="FF0000"/>
                </a:solidFill>
              </a:rPr>
              <a:t>önemi oldukça fazladır. </a:t>
            </a:r>
            <a:endParaRPr lang="tr-TR" sz="2000" kern="1200" dirty="0" smtClean="0">
              <a:solidFill>
                <a:srgbClr val="0000FF"/>
              </a:solidFill>
            </a:endParaRPr>
          </a:p>
          <a:p>
            <a:pPr marL="363538" indent="-363538">
              <a:lnSpc>
                <a:spcPct val="150000"/>
              </a:lnSpc>
            </a:pPr>
            <a:r>
              <a:rPr lang="tr-TR" sz="2000" kern="1200" dirty="0" smtClean="0">
                <a:solidFill>
                  <a:srgbClr val="0000FF"/>
                </a:solidFill>
              </a:rPr>
              <a:t>Sulamadan </a:t>
            </a:r>
            <a:r>
              <a:rPr lang="tr-TR" sz="2000" kern="1200" dirty="0">
                <a:solidFill>
                  <a:srgbClr val="0000FF"/>
                </a:solidFill>
              </a:rPr>
              <a:t>dönen drenaj sularının içeriğinde; </a:t>
            </a:r>
            <a:r>
              <a:rPr lang="tr-TR" sz="2000" kern="1200" dirty="0">
                <a:solidFill>
                  <a:srgbClr val="FF0000"/>
                </a:solidFill>
              </a:rPr>
              <a:t>pestisitler, </a:t>
            </a:r>
            <a:r>
              <a:rPr lang="tr-TR" sz="2000" kern="1200" dirty="0" err="1">
                <a:solidFill>
                  <a:srgbClr val="FF0000"/>
                </a:solidFill>
              </a:rPr>
              <a:t>toksik</a:t>
            </a:r>
            <a:r>
              <a:rPr lang="tr-TR" sz="2000" kern="1200" dirty="0">
                <a:solidFill>
                  <a:srgbClr val="FF0000"/>
                </a:solidFill>
              </a:rPr>
              <a:t> iz elementler, besinler (azot ve fosfor), </a:t>
            </a:r>
            <a:r>
              <a:rPr lang="tr-TR" sz="2000" kern="1200" dirty="0" err="1">
                <a:solidFill>
                  <a:srgbClr val="FF0000"/>
                </a:solidFill>
              </a:rPr>
              <a:t>sediment</a:t>
            </a:r>
            <a:r>
              <a:rPr lang="tr-TR" sz="2000" kern="1200" dirty="0">
                <a:solidFill>
                  <a:srgbClr val="FF0000"/>
                </a:solidFill>
              </a:rPr>
              <a:t>, bakteri, sıcaklık, sülfür bileşikleri, tuzluluk ve belirli iyonlar</a:t>
            </a:r>
            <a:r>
              <a:rPr lang="tr-TR" sz="2000" kern="1200" dirty="0">
                <a:solidFill>
                  <a:srgbClr val="0000FF"/>
                </a:solidFill>
              </a:rPr>
              <a:t> gibi kirleticiler bulunabilmektedir. </a:t>
            </a:r>
            <a:endParaRPr lang="tr-TR" sz="2000" kern="1200" dirty="0" smtClean="0">
              <a:solidFill>
                <a:srgbClr val="0000FF"/>
              </a:solidFill>
            </a:endParaRPr>
          </a:p>
          <a:p>
            <a:pPr marL="363538" indent="-363538">
              <a:lnSpc>
                <a:spcPct val="150000"/>
              </a:lnSpc>
            </a:pPr>
            <a:r>
              <a:rPr lang="tr-TR" sz="2000" kern="1200" dirty="0" smtClean="0">
                <a:solidFill>
                  <a:srgbClr val="0000FF"/>
                </a:solidFill>
              </a:rPr>
              <a:t>İçerdiği besi elementleri su ortamında </a:t>
            </a:r>
            <a:r>
              <a:rPr lang="tr-TR" sz="2000" kern="1200" dirty="0" smtClean="0">
                <a:solidFill>
                  <a:srgbClr val="FF0000"/>
                </a:solidFill>
              </a:rPr>
              <a:t>ötrifikasyona</a:t>
            </a:r>
            <a:r>
              <a:rPr lang="tr-TR" sz="2000" kern="1200" dirty="0" smtClean="0">
                <a:solidFill>
                  <a:srgbClr val="0000FF"/>
                </a:solidFill>
              </a:rPr>
              <a:t> sebep olabilmektedir.</a:t>
            </a:r>
            <a:endParaRPr lang="tr-TR" sz="2000" kern="1200" dirty="0">
              <a:solidFill>
                <a:srgbClr val="0000FF"/>
              </a:solidFill>
            </a:endParaRPr>
          </a:p>
          <a:p>
            <a:pPr marL="363538" indent="-363538"/>
            <a:endParaRPr lang="tr-TR" sz="2000" kern="1200" dirty="0" smtClean="0">
              <a:solidFill>
                <a:srgbClr val="0000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65728" y="72398"/>
            <a:ext cx="6506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TARIM ALANLARINDA OLUŞAN DRENAJ SUYUNUN ALICI SU ORTAMINA ETKİSİ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41" y="1456042"/>
            <a:ext cx="2190631" cy="1613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22" name="Picture 2" descr="http://www.haberx.com/resources/pictures/3A/81978/819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0" y="3165543"/>
            <a:ext cx="2190631" cy="17525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VC-021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36" y="5013784"/>
            <a:ext cx="2175735" cy="16318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6484298" y="6623150"/>
            <a:ext cx="26597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>
                <a:solidFill>
                  <a:srgbClr val="0000FF"/>
                </a:solidFill>
              </a:rPr>
              <a:t>Url: http://slideplayer.biz.tr/slide/2889253/</a:t>
            </a:r>
          </a:p>
        </p:txBody>
      </p:sp>
    </p:spTree>
    <p:extLst>
      <p:ext uri="{BB962C8B-B14F-4D97-AF65-F5344CB8AC3E}">
        <p14:creationId xmlns:p14="http://schemas.microsoft.com/office/powerpoint/2010/main" val="129947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72149"/>
              </p:ext>
            </p:extLst>
          </p:nvPr>
        </p:nvGraphicFramePr>
        <p:xfrm>
          <a:off x="1707776" y="939499"/>
          <a:ext cx="6373908" cy="591849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41045"/>
                <a:gridCol w="1592323"/>
                <a:gridCol w="1540540"/>
              </a:tblGrid>
              <a:tr h="406465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effectLst/>
                        </a:rPr>
                        <a:t>Parametre</a:t>
                      </a:r>
                      <a:endParaRPr lang="tr-TR" sz="132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Minimum (mg/L)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effectLst/>
                        </a:rPr>
                        <a:t>Maksimum (mg/L)</a:t>
                      </a:r>
                      <a:endParaRPr lang="tr-TR" sz="132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Sodyum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2190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2700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Potasyum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Kalsiyum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solidFill>
                            <a:srgbClr val="FF0000"/>
                          </a:solidFill>
                          <a:effectLst/>
                        </a:rPr>
                        <a:t>555</a:t>
                      </a:r>
                      <a:endParaRPr lang="tr-TR" sz="132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solidFill>
                            <a:srgbClr val="FF0000"/>
                          </a:solidFill>
                          <a:effectLst/>
                        </a:rPr>
                        <a:t>710</a:t>
                      </a:r>
                      <a:endParaRPr lang="tr-TR" sz="132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Magnezyum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270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300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solidFill>
                            <a:srgbClr val="FF0000"/>
                          </a:solidFill>
                          <a:effectLst/>
                        </a:rPr>
                        <a:t>Alkalinite</a:t>
                      </a:r>
                      <a:endParaRPr lang="tr-TR" sz="132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solidFill>
                            <a:srgbClr val="FF0000"/>
                          </a:solidFill>
                          <a:effectLst/>
                        </a:rPr>
                        <a:t>195</a:t>
                      </a:r>
                      <a:endParaRPr lang="tr-TR" sz="132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218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Sülfat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solidFill>
                            <a:srgbClr val="FF0000"/>
                          </a:solidFill>
                          <a:effectLst/>
                        </a:rPr>
                        <a:t>4650</a:t>
                      </a:r>
                      <a:endParaRPr lang="tr-TR" sz="132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5600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Klorür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1550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solidFill>
                            <a:srgbClr val="FF0000"/>
                          </a:solidFill>
                          <a:effectLst/>
                        </a:rPr>
                        <a:t>2000</a:t>
                      </a:r>
                      <a:endParaRPr lang="tr-TR" sz="132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solidFill>
                            <a:srgbClr val="FF0000"/>
                          </a:solidFill>
                          <a:effectLst/>
                        </a:rPr>
                        <a:t>Nitrat</a:t>
                      </a:r>
                      <a:endParaRPr lang="tr-TR" sz="132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27996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solidFill>
                            <a:srgbClr val="FF0000"/>
                          </a:solidFill>
                          <a:effectLst/>
                        </a:rPr>
                        <a:t>Silikat</a:t>
                      </a:r>
                      <a:endParaRPr lang="tr-TR" sz="132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tr-TR" sz="132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TDS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9850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11600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Askıdaki katılar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10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20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effectLst/>
                        </a:rPr>
                        <a:t>TOC</a:t>
                      </a:r>
                      <a:endParaRPr lang="tr-TR" sz="132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9.5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16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COD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52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effectLst/>
                        </a:rPr>
                        <a:t>BOD</a:t>
                      </a:r>
                      <a:endParaRPr lang="tr-TR" sz="132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effectLst/>
                        </a:rPr>
                        <a:t>3</a:t>
                      </a:r>
                      <a:endParaRPr lang="tr-TR" sz="132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effectLst/>
                        </a:rPr>
                        <a:t>5.8</a:t>
                      </a:r>
                      <a:endParaRPr lang="tr-TR" sz="132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Bor 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tr-TR" sz="132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tr-TR" sz="132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Selenyum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0.23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0.35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solidFill>
                            <a:srgbClr val="FF0000"/>
                          </a:solidFill>
                          <a:effectLst/>
                        </a:rPr>
                        <a:t>Stronsiyum</a:t>
                      </a:r>
                      <a:endParaRPr lang="tr-TR" sz="132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solidFill>
                            <a:srgbClr val="FF0000"/>
                          </a:solidFill>
                          <a:effectLst/>
                        </a:rPr>
                        <a:t>6.4</a:t>
                      </a:r>
                      <a:endParaRPr lang="tr-TR" sz="132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solidFill>
                            <a:srgbClr val="FF0000"/>
                          </a:solidFill>
                          <a:effectLst/>
                        </a:rPr>
                        <a:t>7.2</a:t>
                      </a:r>
                      <a:endParaRPr lang="tr-TR" sz="132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Demir 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0.15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0.5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Kadmiyum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0.001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0.02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Krom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0.02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0.036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Bakır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0.01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0.03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Kurşun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0.001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0.006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Mangan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0.01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0.02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Civa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0.0001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0.0002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Nikel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0.02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0.06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Gümüş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0.001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>
                          <a:effectLst/>
                        </a:rPr>
                        <a:t>0.001</a:t>
                      </a:r>
                      <a:endParaRPr lang="tr-TR" sz="132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  <a:tr h="20323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effectLst/>
                        </a:rPr>
                        <a:t>Çinko</a:t>
                      </a:r>
                      <a:endParaRPr lang="tr-TR" sz="132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effectLst/>
                        </a:rPr>
                        <a:t>0.01</a:t>
                      </a:r>
                      <a:endParaRPr lang="tr-TR" sz="132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tr-TR" sz="1320" dirty="0">
                          <a:effectLst/>
                        </a:rPr>
                        <a:t>0.02</a:t>
                      </a:r>
                      <a:endParaRPr lang="tr-TR" sz="132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169895" y="591236"/>
            <a:ext cx="7449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San </a:t>
            </a:r>
            <a:r>
              <a:rPr lang="en-US" dirty="0" smtClean="0">
                <a:solidFill>
                  <a:srgbClr val="0000FF"/>
                </a:solidFill>
              </a:rPr>
              <a:t>Luis</a:t>
            </a:r>
            <a:r>
              <a:rPr lang="tr-TR" dirty="0" smtClean="0">
                <a:solidFill>
                  <a:srgbClr val="0000FF"/>
                </a:solidFill>
              </a:rPr>
              <a:t> (ABD)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drenaj </a:t>
            </a:r>
            <a:r>
              <a:rPr lang="en-US" dirty="0" err="1">
                <a:solidFill>
                  <a:srgbClr val="0000FF"/>
                </a:solidFill>
              </a:rPr>
              <a:t>kanalı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kalitesi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ölçümleri</a:t>
            </a:r>
            <a:r>
              <a:rPr lang="en-US" dirty="0">
                <a:solidFill>
                  <a:srgbClr val="0000FF"/>
                </a:solidFill>
              </a:rPr>
              <a:t> (Hanna </a:t>
            </a:r>
            <a:r>
              <a:rPr lang="en-US" dirty="0" err="1">
                <a:solidFill>
                  <a:srgbClr val="0000FF"/>
                </a:solidFill>
              </a:rPr>
              <a:t>vd</a:t>
            </a:r>
            <a:r>
              <a:rPr lang="en-US" dirty="0">
                <a:solidFill>
                  <a:srgbClr val="0000FF"/>
                </a:solidFill>
              </a:rPr>
              <a:t>., 1990)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465728" y="72398"/>
            <a:ext cx="6506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TARIM ALANLARINDA OLUŞAN DRENAJ SUYUNUN ALICI SU ORTAMINA ETKİSİ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26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041023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dirty="0" err="1" smtClean="0">
                <a:solidFill>
                  <a:srgbClr val="0000FF"/>
                </a:solidFill>
              </a:rPr>
              <a:t>Hâkim</a:t>
            </a:r>
            <a:r>
              <a:rPr lang="en-US" sz="2100" dirty="0" smtClean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tuz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bileşenleri</a:t>
            </a:r>
            <a:r>
              <a:rPr lang="en-US" sz="2100" dirty="0">
                <a:solidFill>
                  <a:srgbClr val="0000FF"/>
                </a:solidFill>
              </a:rPr>
              <a:t>, </a:t>
            </a:r>
            <a:r>
              <a:rPr lang="en-US" sz="2100" dirty="0" err="1">
                <a:solidFill>
                  <a:srgbClr val="0000FF"/>
                </a:solidFill>
              </a:rPr>
              <a:t>azalan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konsantrasyonda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olmak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üzere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sülfat</a:t>
            </a:r>
            <a:r>
              <a:rPr lang="en-US" sz="2100" dirty="0">
                <a:solidFill>
                  <a:srgbClr val="FF0000"/>
                </a:solidFill>
              </a:rPr>
              <a:t>, </a:t>
            </a:r>
            <a:r>
              <a:rPr lang="en-US" sz="2100" dirty="0" err="1">
                <a:solidFill>
                  <a:srgbClr val="FF0000"/>
                </a:solidFill>
              </a:rPr>
              <a:t>sodyum</a:t>
            </a:r>
            <a:r>
              <a:rPr lang="en-US" sz="2100" dirty="0">
                <a:solidFill>
                  <a:srgbClr val="FF0000"/>
                </a:solidFill>
              </a:rPr>
              <a:t>, </a:t>
            </a:r>
            <a:r>
              <a:rPr lang="en-US" sz="2100" dirty="0" err="1">
                <a:solidFill>
                  <a:srgbClr val="FF0000"/>
                </a:solidFill>
              </a:rPr>
              <a:t>klorür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ve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kalsiyum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tr-TR" sz="2100" dirty="0" smtClean="0">
                <a:solidFill>
                  <a:srgbClr val="0000FF"/>
                </a:solidFill>
              </a:rPr>
              <a:t>olduğu</a:t>
            </a:r>
          </a:p>
          <a:p>
            <a:pPr marL="35718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dirty="0" smtClean="0">
                <a:solidFill>
                  <a:srgbClr val="0000FF"/>
                </a:solidFill>
              </a:rPr>
              <a:t>Ana </a:t>
            </a:r>
            <a:r>
              <a:rPr lang="en-US" sz="2100" dirty="0" err="1">
                <a:solidFill>
                  <a:srgbClr val="0000FF"/>
                </a:solidFill>
              </a:rPr>
              <a:t>tuz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bileşenlerinden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çok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daha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düşük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konsantrasyonlarda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olmak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üzere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toksik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veya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potansiyel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olarak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toksik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olan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bileşenler</a:t>
            </a:r>
            <a:r>
              <a:rPr lang="en-US" sz="2100" dirty="0">
                <a:solidFill>
                  <a:srgbClr val="0000FF"/>
                </a:solidFill>
              </a:rPr>
              <a:t> de </a:t>
            </a:r>
            <a:r>
              <a:rPr lang="en-US" sz="2100" dirty="0" err="1">
                <a:solidFill>
                  <a:srgbClr val="0000FF"/>
                </a:solidFill>
              </a:rPr>
              <a:t>bulunmaktadır</a:t>
            </a:r>
            <a:r>
              <a:rPr lang="en-US" sz="2100" dirty="0" smtClean="0">
                <a:solidFill>
                  <a:srgbClr val="0000FF"/>
                </a:solidFill>
              </a:rPr>
              <a:t>.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Bunlardan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en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fazla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toksisiteye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neden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olan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üç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bileşen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selenyum</a:t>
            </a:r>
            <a:r>
              <a:rPr lang="en-US" sz="2100" dirty="0">
                <a:solidFill>
                  <a:srgbClr val="FF0000"/>
                </a:solidFill>
              </a:rPr>
              <a:t>, </a:t>
            </a:r>
            <a:r>
              <a:rPr lang="en-US" sz="2100" dirty="0" err="1">
                <a:solidFill>
                  <a:srgbClr val="FF0000"/>
                </a:solidFill>
              </a:rPr>
              <a:t>bor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ve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molibdendir</a:t>
            </a:r>
            <a:r>
              <a:rPr lang="en-US" sz="2100" dirty="0">
                <a:solidFill>
                  <a:srgbClr val="FF0000"/>
                </a:solidFill>
              </a:rPr>
              <a:t>.</a:t>
            </a:r>
            <a:endParaRPr lang="tr-TR" sz="2100" dirty="0">
              <a:solidFill>
                <a:srgbClr val="FF0000"/>
              </a:solidFill>
            </a:endParaRPr>
          </a:p>
          <a:p>
            <a:pPr marL="35718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Diğer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önemli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maddeler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krom</a:t>
            </a:r>
            <a:r>
              <a:rPr lang="en-US" sz="2100" dirty="0">
                <a:solidFill>
                  <a:srgbClr val="FF0000"/>
                </a:solidFill>
              </a:rPr>
              <a:t>, </a:t>
            </a:r>
            <a:r>
              <a:rPr lang="en-US" sz="2100" dirty="0" err="1">
                <a:solidFill>
                  <a:srgbClr val="FF0000"/>
                </a:solidFill>
              </a:rPr>
              <a:t>civa</a:t>
            </a:r>
            <a:r>
              <a:rPr lang="en-US" sz="2100" dirty="0">
                <a:solidFill>
                  <a:srgbClr val="FF0000"/>
                </a:solidFill>
              </a:rPr>
              <a:t>, </a:t>
            </a:r>
            <a:r>
              <a:rPr lang="en-US" sz="2100" dirty="0" err="1">
                <a:solidFill>
                  <a:srgbClr val="FF0000"/>
                </a:solidFill>
              </a:rPr>
              <a:t>mangan</a:t>
            </a:r>
            <a:r>
              <a:rPr lang="en-US" sz="2100" dirty="0">
                <a:solidFill>
                  <a:srgbClr val="FF0000"/>
                </a:solidFill>
              </a:rPr>
              <a:t>, </a:t>
            </a:r>
            <a:r>
              <a:rPr lang="en-US" sz="2100" dirty="0" err="1">
                <a:solidFill>
                  <a:srgbClr val="FF0000"/>
                </a:solidFill>
              </a:rPr>
              <a:t>nikel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ve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</a:rPr>
              <a:t>çinkodur</a:t>
            </a:r>
            <a:r>
              <a:rPr lang="en-US" sz="2100" dirty="0" smtClean="0">
                <a:solidFill>
                  <a:srgbClr val="0000FF"/>
                </a:solidFill>
              </a:rPr>
              <a:t>.</a:t>
            </a:r>
            <a:endParaRPr lang="tr-TR" sz="2100" dirty="0" smtClean="0">
              <a:solidFill>
                <a:srgbClr val="0000FF"/>
              </a:solidFill>
            </a:endParaRPr>
          </a:p>
          <a:p>
            <a:pPr marL="35718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dirty="0" err="1" smtClean="0">
                <a:solidFill>
                  <a:srgbClr val="0000FF"/>
                </a:solidFill>
              </a:rPr>
              <a:t>Bunlardan</a:t>
            </a:r>
            <a:r>
              <a:rPr lang="en-US" sz="2100" dirty="0" smtClean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başka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tarımsal</a:t>
            </a:r>
            <a:r>
              <a:rPr lang="en-US" sz="2100" dirty="0">
                <a:solidFill>
                  <a:srgbClr val="0000FF"/>
                </a:solidFill>
              </a:rPr>
              <a:t> drenaj </a:t>
            </a:r>
            <a:r>
              <a:rPr lang="en-US" sz="2100" dirty="0" err="1">
                <a:solidFill>
                  <a:srgbClr val="0000FF"/>
                </a:solidFill>
              </a:rPr>
              <a:t>suyunda</a:t>
            </a:r>
            <a:r>
              <a:rPr lang="en-US" sz="2100" dirty="0">
                <a:solidFill>
                  <a:srgbClr val="0000FF"/>
                </a:solidFill>
              </a:rPr>
              <a:t>, </a:t>
            </a:r>
            <a:r>
              <a:rPr lang="en-US" sz="2100" dirty="0" err="1">
                <a:solidFill>
                  <a:srgbClr val="0000FF"/>
                </a:solidFill>
              </a:rPr>
              <a:t>özellikle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güney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vadisinde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yüzey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altı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suyunda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yükselen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uranyum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konsantrasyonlarının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endişe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yarattığı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bir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bölgede</a:t>
            </a:r>
            <a:r>
              <a:rPr lang="en-US" sz="2100" dirty="0">
                <a:solidFill>
                  <a:srgbClr val="0000FF"/>
                </a:solidFill>
              </a:rPr>
              <a:t>, </a:t>
            </a:r>
            <a:r>
              <a:rPr lang="en-US" sz="2100" dirty="0" err="1">
                <a:solidFill>
                  <a:srgbClr val="0000FF"/>
                </a:solidFill>
              </a:rPr>
              <a:t>yüksek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arsenik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konsantrasyonları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gözlenmişti</a:t>
            </a:r>
            <a:r>
              <a:rPr lang="tr-TR" sz="2100" dirty="0">
                <a:solidFill>
                  <a:srgbClr val="0000FF"/>
                </a:solidFill>
              </a:rPr>
              <a:t>r</a:t>
            </a:r>
            <a:r>
              <a:rPr lang="tr-TR" sz="2100" dirty="0" smtClean="0">
                <a:solidFill>
                  <a:srgbClr val="0000FF"/>
                </a:solidFill>
              </a:rPr>
              <a:t>.</a:t>
            </a:r>
          </a:p>
          <a:p>
            <a:pPr marL="14288">
              <a:lnSpc>
                <a:spcPct val="150000"/>
              </a:lnSpc>
            </a:pPr>
            <a:endParaRPr lang="tr-TR" sz="21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1400" i="1" dirty="0">
                <a:solidFill>
                  <a:srgbClr val="FF0000"/>
                </a:solidFill>
              </a:rPr>
              <a:t>Kaynak: </a:t>
            </a:r>
            <a:r>
              <a:rPr lang="tr-TR" sz="1400" i="1" dirty="0" smtClean="0">
                <a:solidFill>
                  <a:srgbClr val="FF0000"/>
                </a:solidFill>
              </a:rPr>
              <a:t>Kayaalp </a:t>
            </a:r>
            <a:r>
              <a:rPr lang="tr-TR" sz="1400" i="1" dirty="0">
                <a:solidFill>
                  <a:srgbClr val="FF0000"/>
                </a:solidFill>
              </a:rPr>
              <a:t>N. </a:t>
            </a:r>
            <a:r>
              <a:rPr lang="tr-TR" sz="1400" i="1" dirty="0" err="1" smtClean="0">
                <a:solidFill>
                  <a:srgbClr val="FF0000"/>
                </a:solidFill>
              </a:rPr>
              <a:t>Vd</a:t>
            </a:r>
            <a:r>
              <a:rPr lang="tr-TR" sz="1400" i="1" dirty="0" smtClean="0">
                <a:solidFill>
                  <a:srgbClr val="FF0000"/>
                </a:solidFill>
              </a:rPr>
              <a:t>, </a:t>
            </a:r>
            <a:r>
              <a:rPr lang="tr-TR" sz="1400" i="1" dirty="0">
                <a:solidFill>
                  <a:srgbClr val="FF0000"/>
                </a:solidFill>
              </a:rPr>
              <a:t>2015 </a:t>
            </a:r>
            <a:r>
              <a:rPr lang="tr-TR" sz="1400" i="1" dirty="0" smtClean="0">
                <a:solidFill>
                  <a:srgbClr val="FF0000"/>
                </a:solidFill>
              </a:rPr>
              <a:t>; </a:t>
            </a:r>
            <a:r>
              <a:rPr lang="en-US" sz="1400" i="1" dirty="0">
                <a:solidFill>
                  <a:srgbClr val="FF0000"/>
                </a:solidFill>
              </a:rPr>
              <a:t>Hanna </a:t>
            </a:r>
            <a:r>
              <a:rPr lang="en-US" sz="1400" i="1" dirty="0" err="1">
                <a:solidFill>
                  <a:srgbClr val="FF0000"/>
                </a:solidFill>
              </a:rPr>
              <a:t>vd</a:t>
            </a:r>
            <a:r>
              <a:rPr lang="en-US" sz="1400" i="1" dirty="0">
                <a:solidFill>
                  <a:srgbClr val="FF0000"/>
                </a:solidFill>
              </a:rPr>
              <a:t>., 1990</a:t>
            </a:r>
            <a:r>
              <a:rPr lang="tr-TR" sz="1400" i="1" dirty="0">
                <a:solidFill>
                  <a:srgbClr val="FF0000"/>
                </a:solidFill>
              </a:rPr>
              <a:t>) 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65728" y="72398"/>
            <a:ext cx="6506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TARIM ALANLARINDA OLUŞAN DRENAJ SUYUNUN ALICI SU ORTAMINA ETKİSİ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81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8626" y="1599843"/>
            <a:ext cx="8343899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0000FF"/>
                </a:solidFill>
              </a:rPr>
              <a:t>1980’lerin </a:t>
            </a:r>
            <a:r>
              <a:rPr lang="en-US" sz="2100" dirty="0" err="1">
                <a:solidFill>
                  <a:srgbClr val="0000FF"/>
                </a:solidFill>
              </a:rPr>
              <a:t>ortalarında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dünyanın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en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büyük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tarımsal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merkezlerinden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olan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San </a:t>
            </a:r>
            <a:r>
              <a:rPr lang="en-US" sz="2100" dirty="0" err="1">
                <a:solidFill>
                  <a:srgbClr val="FF0000"/>
                </a:solidFill>
              </a:rPr>
              <a:t>Jaoquin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Vadisinin</a:t>
            </a:r>
            <a:r>
              <a:rPr lang="en-US" sz="2100" dirty="0">
                <a:solidFill>
                  <a:srgbClr val="FF0000"/>
                </a:solidFill>
              </a:rPr>
              <a:t> (California, ABD) </a:t>
            </a:r>
            <a:r>
              <a:rPr lang="en-US" sz="2100" dirty="0" err="1">
                <a:solidFill>
                  <a:srgbClr val="0000FF"/>
                </a:solidFill>
              </a:rPr>
              <a:t>tarımsal</a:t>
            </a:r>
            <a:r>
              <a:rPr lang="en-US" sz="2100" dirty="0">
                <a:solidFill>
                  <a:srgbClr val="0000FF"/>
                </a:solidFill>
              </a:rPr>
              <a:t> drenaj </a:t>
            </a:r>
            <a:r>
              <a:rPr lang="en-US" sz="2100" dirty="0" err="1">
                <a:solidFill>
                  <a:srgbClr val="0000FF"/>
                </a:solidFill>
              </a:rPr>
              <a:t>sularının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deşarj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ortamlarında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buharlaşması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sonucu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yoğunlaşan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Selenyum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konsantrasyonu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biyolojik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birikme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nedeniyle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balık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ve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göçmen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su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kuşlarının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zehirlenmesine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tr-TR" sz="2100" dirty="0" smtClean="0">
                <a:solidFill>
                  <a:srgbClr val="0000FF"/>
                </a:solidFill>
              </a:rPr>
              <a:t>sebep olmuş</a:t>
            </a:r>
            <a:endParaRPr lang="tr-TR" sz="21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tr-TR" sz="21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B</a:t>
            </a:r>
            <a:r>
              <a:rPr lang="en-US" sz="2100" dirty="0">
                <a:solidFill>
                  <a:srgbClr val="0000FF"/>
                </a:solidFill>
              </a:rPr>
              <a:t>u </a:t>
            </a:r>
            <a:r>
              <a:rPr lang="en-US" sz="2100" dirty="0" err="1">
                <a:solidFill>
                  <a:srgbClr val="0000FF"/>
                </a:solidFill>
              </a:rPr>
              <a:t>sebeple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Kersten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baraj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haznesine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deşarj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yasaklanmıştır</a:t>
            </a:r>
            <a:r>
              <a:rPr lang="en-US" sz="2100" dirty="0">
                <a:solidFill>
                  <a:srgbClr val="0000FF"/>
                </a:solidFill>
              </a:rPr>
              <a:t>. Bu durum drenaj </a:t>
            </a:r>
            <a:r>
              <a:rPr lang="en-US" sz="2100" dirty="0" err="1">
                <a:solidFill>
                  <a:srgbClr val="0000FF"/>
                </a:solidFill>
              </a:rPr>
              <a:t>yönetimini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sınırlamış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ve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bölgedeki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çiftçiler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için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zorluklara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neden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olmuştur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i="1" dirty="0">
                <a:solidFill>
                  <a:srgbClr val="0000FF"/>
                </a:solidFill>
              </a:rPr>
              <a:t>(</a:t>
            </a:r>
            <a:r>
              <a:rPr lang="en-US" sz="2100" i="1" dirty="0" err="1">
                <a:solidFill>
                  <a:srgbClr val="0000FF"/>
                </a:solidFill>
              </a:rPr>
              <a:t>Gouellec</a:t>
            </a:r>
            <a:r>
              <a:rPr lang="en-US" sz="2100" i="1" dirty="0">
                <a:solidFill>
                  <a:srgbClr val="0000FF"/>
                </a:solidFill>
              </a:rPr>
              <a:t> </a:t>
            </a:r>
            <a:r>
              <a:rPr lang="en-US" sz="2100" i="1" dirty="0" err="1">
                <a:solidFill>
                  <a:srgbClr val="0000FF"/>
                </a:solidFill>
              </a:rPr>
              <a:t>ve</a:t>
            </a:r>
            <a:r>
              <a:rPr lang="en-US" sz="2100" i="1" dirty="0">
                <a:solidFill>
                  <a:srgbClr val="0000FF"/>
                </a:solidFill>
              </a:rPr>
              <a:t> </a:t>
            </a:r>
            <a:r>
              <a:rPr lang="en-US" sz="2100" i="1" dirty="0" err="1">
                <a:solidFill>
                  <a:srgbClr val="0000FF"/>
                </a:solidFill>
              </a:rPr>
              <a:t>Elimelech</a:t>
            </a:r>
            <a:r>
              <a:rPr lang="en-US" sz="2100" i="1" dirty="0">
                <a:solidFill>
                  <a:srgbClr val="0000FF"/>
                </a:solidFill>
              </a:rPr>
              <a:t>, 2002; Diaz </a:t>
            </a:r>
            <a:r>
              <a:rPr lang="en-US" sz="2100" i="1" dirty="0" err="1">
                <a:solidFill>
                  <a:srgbClr val="0000FF"/>
                </a:solidFill>
              </a:rPr>
              <a:t>vd</a:t>
            </a:r>
            <a:r>
              <a:rPr lang="en-US" sz="2100" i="1" dirty="0">
                <a:solidFill>
                  <a:srgbClr val="0000FF"/>
                </a:solidFill>
              </a:rPr>
              <a:t>., 2013</a:t>
            </a:r>
            <a:r>
              <a:rPr lang="tr-TR" sz="2100" i="1" dirty="0">
                <a:solidFill>
                  <a:srgbClr val="0000FF"/>
                </a:solidFill>
              </a:rPr>
              <a:t>; Kayaalp N vd., 2015 </a:t>
            </a:r>
            <a:r>
              <a:rPr lang="en-US" sz="2100" i="1" dirty="0">
                <a:solidFill>
                  <a:srgbClr val="0000FF"/>
                </a:solidFill>
              </a:rPr>
              <a:t>). </a:t>
            </a:r>
            <a:endParaRPr lang="tr-TR" sz="2100" i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100" dirty="0">
              <a:solidFill>
                <a:srgbClr val="0000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65728" y="72398"/>
            <a:ext cx="6506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TARIM ALANLARINDA OLUŞAN DRENAJ SUYUNUN ALICI SU ORTAMINA ETKİSİ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1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1488" y="1476880"/>
            <a:ext cx="8286750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Meksika’da</a:t>
            </a:r>
            <a:r>
              <a:rPr lang="tr-TR" sz="2100" dirty="0">
                <a:solidFill>
                  <a:srgbClr val="0000FF"/>
                </a:solidFill>
              </a:rPr>
              <a:t> turunçgiller üretiminin </a:t>
            </a:r>
            <a:r>
              <a:rPr lang="tr-TR" sz="2100" dirty="0">
                <a:solidFill>
                  <a:srgbClr val="FF0000"/>
                </a:solidFill>
              </a:rPr>
              <a:t>%10 ununu </a:t>
            </a:r>
            <a:r>
              <a:rPr lang="tr-TR" sz="2100" dirty="0">
                <a:solidFill>
                  <a:srgbClr val="0000FF"/>
                </a:solidFill>
              </a:rPr>
              <a:t>karşılayan geniş bir alandan alınan </a:t>
            </a:r>
            <a:r>
              <a:rPr lang="tr-TR" sz="2100" dirty="0">
                <a:solidFill>
                  <a:srgbClr val="FF0000"/>
                </a:solidFill>
              </a:rPr>
              <a:t>248 yer altı su kuyusu </a:t>
            </a:r>
            <a:r>
              <a:rPr lang="tr-TR" sz="2100" dirty="0">
                <a:solidFill>
                  <a:srgbClr val="0000FF"/>
                </a:solidFill>
              </a:rPr>
              <a:t>örneğinin </a:t>
            </a:r>
            <a:r>
              <a:rPr lang="tr-TR" sz="2100" dirty="0">
                <a:solidFill>
                  <a:srgbClr val="FF0000"/>
                </a:solidFill>
              </a:rPr>
              <a:t>%25 i </a:t>
            </a:r>
            <a:r>
              <a:rPr lang="tr-TR" sz="2100" dirty="0">
                <a:solidFill>
                  <a:srgbClr val="0000FF"/>
                </a:solidFill>
              </a:rPr>
              <a:t>ulusal içme suyu standardı olan </a:t>
            </a:r>
            <a:r>
              <a:rPr lang="tr-TR" sz="2100" dirty="0">
                <a:solidFill>
                  <a:srgbClr val="FF0000"/>
                </a:solidFill>
              </a:rPr>
              <a:t>10 mg/L NO3-N </a:t>
            </a:r>
            <a:r>
              <a:rPr lang="tr-TR" sz="2100" dirty="0">
                <a:solidFill>
                  <a:srgbClr val="0000FF"/>
                </a:solidFill>
              </a:rPr>
              <a:t>konsantrasyonunu </a:t>
            </a:r>
            <a:r>
              <a:rPr lang="tr-TR" sz="2100" dirty="0" smtClean="0">
                <a:solidFill>
                  <a:srgbClr val="FF0000"/>
                </a:solidFill>
              </a:rPr>
              <a:t>geçtiği</a:t>
            </a:r>
            <a:r>
              <a:rPr lang="tr-TR" sz="2100" dirty="0" smtClean="0">
                <a:solidFill>
                  <a:srgbClr val="0000FF"/>
                </a:solidFill>
              </a:rPr>
              <a:t> </a:t>
            </a:r>
            <a:r>
              <a:rPr lang="tr-TR" sz="2100" i="1" dirty="0" smtClean="0">
                <a:solidFill>
                  <a:srgbClr val="0000FF"/>
                </a:solidFill>
              </a:rPr>
              <a:t>(Kayaalp </a:t>
            </a:r>
            <a:r>
              <a:rPr lang="tr-TR" sz="2100" i="1" dirty="0">
                <a:solidFill>
                  <a:srgbClr val="0000FF"/>
                </a:solidFill>
              </a:rPr>
              <a:t>N </a:t>
            </a:r>
            <a:r>
              <a:rPr lang="tr-TR" sz="2100" i="1" dirty="0" smtClean="0">
                <a:solidFill>
                  <a:srgbClr val="0000FF"/>
                </a:solidFill>
              </a:rPr>
              <a:t>vd., 2015 ; </a:t>
            </a:r>
            <a:r>
              <a:rPr lang="tr-TR" sz="2100" i="1" dirty="0" err="1">
                <a:solidFill>
                  <a:srgbClr val="0000FF"/>
                </a:solidFill>
              </a:rPr>
              <a:t>Zapata</a:t>
            </a:r>
            <a:r>
              <a:rPr lang="tr-TR" sz="2100" i="1" dirty="0">
                <a:solidFill>
                  <a:srgbClr val="0000FF"/>
                </a:solidFill>
              </a:rPr>
              <a:t> vd., 2014). </a:t>
            </a:r>
            <a:endParaRPr lang="tr-TR" sz="2100" i="1" dirty="0" smtClean="0">
              <a:solidFill>
                <a:srgbClr val="0000FF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100" dirty="0" smtClean="0">
                <a:solidFill>
                  <a:srgbClr val="0000FF"/>
                </a:solidFill>
              </a:rPr>
              <a:t>Tarımsal </a:t>
            </a:r>
            <a:r>
              <a:rPr lang="tr-TR" sz="2100" dirty="0">
                <a:solidFill>
                  <a:srgbClr val="0000FF"/>
                </a:solidFill>
              </a:rPr>
              <a:t>bölgelere </a:t>
            </a:r>
            <a:r>
              <a:rPr lang="tr-TR" sz="2100" dirty="0">
                <a:solidFill>
                  <a:srgbClr val="FF0000"/>
                </a:solidFill>
              </a:rPr>
              <a:t>yakın akarsularda herbisitler de yaygın </a:t>
            </a:r>
            <a:r>
              <a:rPr lang="tr-TR" sz="2100" dirty="0">
                <a:solidFill>
                  <a:srgbClr val="0000FF"/>
                </a:solidFill>
              </a:rPr>
              <a:t>olarak </a:t>
            </a:r>
            <a:r>
              <a:rPr lang="tr-TR" sz="2100" dirty="0" smtClean="0">
                <a:solidFill>
                  <a:srgbClr val="0000FF"/>
                </a:solidFill>
              </a:rPr>
              <a:t>görüldüğü </a:t>
            </a:r>
            <a:r>
              <a:rPr lang="tr-TR" sz="2100" dirty="0">
                <a:solidFill>
                  <a:srgbClr val="0000FF"/>
                </a:solidFill>
              </a:rPr>
              <a:t>ve bunların uzun </a:t>
            </a:r>
            <a:r>
              <a:rPr lang="tr-TR" sz="2100" dirty="0" smtClean="0">
                <a:solidFill>
                  <a:srgbClr val="0000FF"/>
                </a:solidFill>
              </a:rPr>
              <a:t>sürekli </a:t>
            </a:r>
            <a:r>
              <a:rPr lang="tr-TR" sz="2100" dirty="0">
                <a:solidFill>
                  <a:srgbClr val="0000FF"/>
                </a:solidFill>
              </a:rPr>
              <a:t>kullanımı </a:t>
            </a:r>
            <a:r>
              <a:rPr lang="tr-TR" sz="2100" dirty="0">
                <a:solidFill>
                  <a:srgbClr val="FF0000"/>
                </a:solidFill>
              </a:rPr>
              <a:t>yüzey ve yer altı sularının kirlenmesine </a:t>
            </a:r>
            <a:r>
              <a:rPr lang="tr-TR" sz="2100" dirty="0">
                <a:solidFill>
                  <a:srgbClr val="0000FF"/>
                </a:solidFill>
              </a:rPr>
              <a:t>neden </a:t>
            </a:r>
            <a:r>
              <a:rPr lang="tr-TR" sz="2100" dirty="0" smtClean="0">
                <a:solidFill>
                  <a:srgbClr val="0000FF"/>
                </a:solidFill>
              </a:rPr>
              <a:t>olduğu tespit edilmiştir. </a:t>
            </a:r>
            <a:r>
              <a:rPr lang="tr-TR" sz="2100" i="1" dirty="0" smtClean="0">
                <a:solidFill>
                  <a:srgbClr val="0000FF"/>
                </a:solidFill>
              </a:rPr>
              <a:t>(Kayaalp N, 2015 </a:t>
            </a:r>
            <a:r>
              <a:rPr lang="tr-TR" sz="2100" i="1" dirty="0">
                <a:solidFill>
                  <a:srgbClr val="0000FF"/>
                </a:solidFill>
              </a:rPr>
              <a:t>; </a:t>
            </a:r>
            <a:r>
              <a:rPr lang="tr-TR" sz="2100" i="1" dirty="0" err="1" smtClean="0">
                <a:solidFill>
                  <a:srgbClr val="0000FF"/>
                </a:solidFill>
              </a:rPr>
              <a:t>Anh</a:t>
            </a:r>
            <a:r>
              <a:rPr lang="tr-TR" sz="2100" i="1" dirty="0" smtClean="0">
                <a:solidFill>
                  <a:srgbClr val="0000FF"/>
                </a:solidFill>
              </a:rPr>
              <a:t> </a:t>
            </a:r>
            <a:r>
              <a:rPr lang="tr-TR" sz="2100" i="1" dirty="0">
                <a:solidFill>
                  <a:srgbClr val="0000FF"/>
                </a:solidFill>
              </a:rPr>
              <a:t>vd., 2007).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71488" y="1031241"/>
            <a:ext cx="7832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Drenaj sularının etkisi </a:t>
            </a:r>
            <a:r>
              <a:rPr lang="tr-TR" sz="2100" dirty="0">
                <a:solidFill>
                  <a:srgbClr val="0000FF"/>
                </a:solidFill>
              </a:rPr>
              <a:t>üzerine Meksika’da yapılan bir </a:t>
            </a:r>
            <a:r>
              <a:rPr lang="tr-TR" sz="2100" dirty="0">
                <a:solidFill>
                  <a:srgbClr val="FF0000"/>
                </a:solidFill>
              </a:rPr>
              <a:t>çalışmada;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57175" y="5380672"/>
            <a:ext cx="8715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100" dirty="0" smtClean="0">
                <a:solidFill>
                  <a:srgbClr val="FF0000"/>
                </a:solidFill>
              </a:rPr>
              <a:t>Karşılaşılan bu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çevresel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problemlerden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dolayı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gelişmiş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 smtClean="0">
                <a:solidFill>
                  <a:srgbClr val="0000FF"/>
                </a:solidFill>
              </a:rPr>
              <a:t>ülkelerde</a:t>
            </a:r>
            <a:r>
              <a:rPr lang="en-US" sz="2100" dirty="0" smtClean="0">
                <a:solidFill>
                  <a:srgbClr val="0000FF"/>
                </a:solidFill>
              </a:rPr>
              <a:t> </a:t>
            </a:r>
            <a:r>
              <a:rPr lang="tr-TR" sz="2100" dirty="0" smtClean="0">
                <a:solidFill>
                  <a:srgbClr val="FF0000"/>
                </a:solidFill>
              </a:rPr>
              <a:t>tarımsal drenaj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deşarjını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düzenleyen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politikalar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err="1">
                <a:solidFill>
                  <a:srgbClr val="0000FF"/>
                </a:solidFill>
              </a:rPr>
              <a:t>uygulanmaktadır</a:t>
            </a:r>
            <a:r>
              <a:rPr lang="tr-TR" dirty="0">
                <a:solidFill>
                  <a:srgbClr val="0000FF"/>
                </a:solidFill>
              </a:rPr>
              <a:t> </a:t>
            </a:r>
            <a:r>
              <a:rPr lang="tr-TR" i="1" dirty="0">
                <a:solidFill>
                  <a:srgbClr val="0000FF"/>
                </a:solidFill>
              </a:rPr>
              <a:t>(Kayaalp N vd., 2015) </a:t>
            </a:r>
            <a:r>
              <a:rPr lang="en-US" i="1" dirty="0">
                <a:solidFill>
                  <a:srgbClr val="0000FF"/>
                </a:solidFill>
              </a:rPr>
              <a:t>. </a:t>
            </a:r>
            <a:endParaRPr lang="tr-TR" i="1" dirty="0">
              <a:solidFill>
                <a:srgbClr val="0000FF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465728" y="72398"/>
            <a:ext cx="6506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TARIM ALANLARINDA OLUŞAN DRENAJ SUYUNUN ALICI SU ORTAMINA ETKİSİ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4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967_slide">
  <a:themeElements>
    <a:clrScheme name="Office Them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452654-5270-4454-A982-DCBF5EAF9526}"/>
</file>

<file path=customXml/itemProps2.xml><?xml version="1.0" encoding="utf-8"?>
<ds:datastoreItem xmlns:ds="http://schemas.openxmlformats.org/officeDocument/2006/customXml" ds:itemID="{EAF0B1DD-52F9-434D-A6AE-011C77FD9BD7}"/>
</file>

<file path=customXml/itemProps3.xml><?xml version="1.0" encoding="utf-8"?>
<ds:datastoreItem xmlns:ds="http://schemas.openxmlformats.org/officeDocument/2006/customXml" ds:itemID="{2986333A-1014-498D-B913-549395BA62A3}"/>
</file>

<file path=docProps/app.xml><?xml version="1.0" encoding="utf-8"?>
<Properties xmlns="http://schemas.openxmlformats.org/officeDocument/2006/extended-properties" xmlns:vt="http://schemas.openxmlformats.org/officeDocument/2006/docPropsVTypes">
  <Template>Resue of Drainaged water</Template>
  <TotalTime>2059</TotalTime>
  <Words>2366</Words>
  <Application>Microsoft Office PowerPoint</Application>
  <PresentationFormat>Ekran Gösterisi (4:3)</PresentationFormat>
  <Paragraphs>534</Paragraphs>
  <Slides>38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ind_4967_slide</vt:lpstr>
      <vt:lpstr>1_Default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Yusuf BASARAN</dc:creator>
  <cp:lastModifiedBy>Yusuf BASARAN</cp:lastModifiedBy>
  <cp:revision>71</cp:revision>
  <dcterms:created xsi:type="dcterms:W3CDTF">2015-11-11T10:55:52Z</dcterms:created>
  <dcterms:modified xsi:type="dcterms:W3CDTF">2015-11-23T11:37:59Z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