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73" r:id="rId2"/>
    <p:sldId id="374" r:id="rId3"/>
    <p:sldId id="434" r:id="rId4"/>
    <p:sldId id="457" r:id="rId5"/>
    <p:sldId id="465" r:id="rId6"/>
    <p:sldId id="466" r:id="rId7"/>
    <p:sldId id="467" r:id="rId8"/>
    <p:sldId id="468" r:id="rId9"/>
    <p:sldId id="469" r:id="rId10"/>
    <p:sldId id="470" r:id="rId11"/>
    <p:sldId id="471" r:id="rId12"/>
    <p:sldId id="472" r:id="rId13"/>
    <p:sldId id="460" r:id="rId14"/>
    <p:sldId id="299"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6C9D4"/>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71" autoAdjust="0"/>
    <p:restoredTop sz="95341" autoAdjust="0"/>
  </p:normalViewPr>
  <p:slideViewPr>
    <p:cSldViewPr>
      <p:cViewPr varScale="1">
        <p:scale>
          <a:sx n="111" d="100"/>
          <a:sy n="111" d="100"/>
        </p:scale>
        <p:origin x="-1614" y="-96"/>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3E99E-D394-48D9-B76A-61687392C94C}"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tr-TR"/>
        </a:p>
      </dgm:t>
    </dgm:pt>
    <dgm:pt modelId="{FCDF9854-B368-4408-BF4D-D3FC1F55B4F1}">
      <dgm:prSet phldrT="[Metin]" custT="1"/>
      <dgm:spPr/>
      <dgm:t>
        <a:bodyPr/>
        <a:lstStyle/>
        <a:p>
          <a:r>
            <a:rPr lang="tr-TR" sz="1800" b="1" dirty="0" smtClean="0">
              <a:solidFill>
                <a:srgbClr val="0000FF"/>
              </a:solidFill>
              <a:latin typeface="Calibri" pitchFamily="34" charset="0"/>
              <a:cs typeface="Calibri" pitchFamily="34" charset="0"/>
            </a:rPr>
            <a:t>Yüzey Sularında Su Kütlelerinin Belirlenmesi</a:t>
          </a:r>
          <a:endParaRPr lang="tr-TR" sz="1800" b="1" dirty="0">
            <a:solidFill>
              <a:srgbClr val="0000FF"/>
            </a:solidFill>
          </a:endParaRPr>
        </a:p>
      </dgm:t>
    </dgm:pt>
    <dgm:pt modelId="{FF1E62E1-322F-4F29-BB35-5BA87E255171}" type="parTrans" cxnId="{5C97199F-4102-4066-B11C-0B92B7FCAE35}">
      <dgm:prSet/>
      <dgm:spPr/>
      <dgm:t>
        <a:bodyPr/>
        <a:lstStyle/>
        <a:p>
          <a:endParaRPr lang="tr-TR" sz="1600" b="1">
            <a:solidFill>
              <a:schemeClr val="accent6">
                <a:lumMod val="75000"/>
              </a:schemeClr>
            </a:solidFill>
          </a:endParaRPr>
        </a:p>
      </dgm:t>
    </dgm:pt>
    <dgm:pt modelId="{A6077C89-34B3-4022-BAD1-BF3051CD719E}" type="sibTrans" cxnId="{5C97199F-4102-4066-B11C-0B92B7FCAE35}">
      <dgm:prSet/>
      <dgm:spPr/>
      <dgm:t>
        <a:bodyPr/>
        <a:lstStyle/>
        <a:p>
          <a:endParaRPr lang="tr-TR" sz="1600" b="1">
            <a:solidFill>
              <a:schemeClr val="accent6">
                <a:lumMod val="75000"/>
              </a:schemeClr>
            </a:solidFill>
          </a:endParaRPr>
        </a:p>
      </dgm:t>
    </dgm:pt>
    <dgm:pt modelId="{099DF933-4A40-40E4-B992-38D314CFD95D}">
      <dgm:prSet phldrT="[Metin]" custT="1"/>
      <dgm:spPr/>
      <dgm:t>
        <a:bodyPr/>
        <a:lstStyle/>
        <a:p>
          <a:r>
            <a:rPr lang="tr-TR" sz="1800" b="1" dirty="0" smtClean="0">
              <a:solidFill>
                <a:srgbClr val="0000FF"/>
              </a:solidFill>
              <a:latin typeface="Calibri" pitchFamily="34" charset="0"/>
              <a:cs typeface="Calibri" pitchFamily="34" charset="0"/>
            </a:rPr>
            <a:t>Potansiyel Hassas Alanların Belirlenmesi </a:t>
          </a:r>
          <a:r>
            <a:rPr lang="tr-TR" sz="1400" b="1" dirty="0" smtClean="0">
              <a:latin typeface="Calibri" pitchFamily="34" charset="0"/>
              <a:cs typeface="Calibri" pitchFamily="34" charset="0"/>
            </a:rPr>
            <a:t>(baskı etkiler, mevcut izleme verileri, uzman görüşü)</a:t>
          </a:r>
          <a:endParaRPr lang="tr-TR" sz="1400" b="1" dirty="0"/>
        </a:p>
      </dgm:t>
    </dgm:pt>
    <dgm:pt modelId="{EE828FC3-460E-4A59-8A2C-B0DDEBA4C6D3}" type="parTrans" cxnId="{FD0F58B8-9F9C-41F6-9385-6862E586317E}">
      <dgm:prSet/>
      <dgm:spPr/>
      <dgm:t>
        <a:bodyPr/>
        <a:lstStyle/>
        <a:p>
          <a:endParaRPr lang="tr-TR" sz="1600" b="1">
            <a:solidFill>
              <a:schemeClr val="accent6">
                <a:lumMod val="75000"/>
              </a:schemeClr>
            </a:solidFill>
          </a:endParaRPr>
        </a:p>
      </dgm:t>
    </dgm:pt>
    <dgm:pt modelId="{59A0C389-598E-49FF-983F-BB497E0650E9}" type="sibTrans" cxnId="{FD0F58B8-9F9C-41F6-9385-6862E586317E}">
      <dgm:prSet/>
      <dgm:spPr/>
      <dgm:t>
        <a:bodyPr/>
        <a:lstStyle/>
        <a:p>
          <a:endParaRPr lang="tr-TR" sz="1600" b="1">
            <a:solidFill>
              <a:schemeClr val="accent6">
                <a:lumMod val="75000"/>
              </a:schemeClr>
            </a:solidFill>
          </a:endParaRPr>
        </a:p>
      </dgm:t>
    </dgm:pt>
    <dgm:pt modelId="{1D6EA0AE-C043-4FBF-B953-4CEAEA9F3D54}">
      <dgm:prSet phldrT="[Metin]" custT="1"/>
      <dgm:spPr/>
      <dgm:t>
        <a:bodyPr/>
        <a:lstStyle/>
        <a:p>
          <a:r>
            <a:rPr lang="tr-TR" sz="1800" b="1" dirty="0" smtClean="0">
              <a:solidFill>
                <a:srgbClr val="0000FF"/>
              </a:solidFill>
              <a:latin typeface="Calibri" pitchFamily="34" charset="0"/>
              <a:cs typeface="Calibri" pitchFamily="34" charset="0"/>
            </a:rPr>
            <a:t>Potansiyel Hassas Alanlarda izleme </a:t>
          </a:r>
        </a:p>
        <a:p>
          <a:r>
            <a:rPr lang="tr-TR" sz="1400" b="1" dirty="0" smtClean="0">
              <a:solidFill>
                <a:schemeClr val="tx1"/>
              </a:solidFill>
              <a:latin typeface="Calibri" pitchFamily="34" charset="0"/>
              <a:cs typeface="Calibri" pitchFamily="34" charset="0"/>
            </a:rPr>
            <a:t>(ÇO, </a:t>
          </a:r>
          <a:r>
            <a:rPr lang="tr-TR" sz="1400" b="1" dirty="0" err="1" smtClean="0">
              <a:solidFill>
                <a:schemeClr val="tx1"/>
              </a:solidFill>
              <a:latin typeface="Calibri" pitchFamily="34" charset="0"/>
              <a:cs typeface="Calibri" pitchFamily="34" charset="0"/>
            </a:rPr>
            <a:t>pH</a:t>
          </a:r>
          <a:r>
            <a:rPr lang="tr-TR" sz="1400" b="1" dirty="0" smtClean="0">
              <a:solidFill>
                <a:schemeClr val="tx1"/>
              </a:solidFill>
              <a:latin typeface="Calibri" pitchFamily="34" charset="0"/>
              <a:cs typeface="Calibri" pitchFamily="34" charset="0"/>
            </a:rPr>
            <a:t>, T, TN, TP, TOK, PO</a:t>
          </a:r>
          <a:r>
            <a:rPr lang="tr-TR" sz="1400" b="1" baseline="-25000" dirty="0" smtClean="0">
              <a:solidFill>
                <a:schemeClr val="tx1"/>
              </a:solidFill>
              <a:latin typeface="Calibri" pitchFamily="34" charset="0"/>
              <a:cs typeface="Calibri" pitchFamily="34" charset="0"/>
            </a:rPr>
            <a:t>4</a:t>
          </a:r>
          <a:r>
            <a:rPr lang="tr-TR" sz="1400" b="1" dirty="0" smtClean="0">
              <a:solidFill>
                <a:schemeClr val="tx1"/>
              </a:solidFill>
              <a:latin typeface="Calibri" pitchFamily="34" charset="0"/>
              <a:cs typeface="Calibri" pitchFamily="34" charset="0"/>
            </a:rPr>
            <a:t>, NO</a:t>
          </a:r>
          <a:r>
            <a:rPr lang="tr-TR" sz="1400" b="1" baseline="-25000" dirty="0" smtClean="0">
              <a:solidFill>
                <a:schemeClr val="tx1"/>
              </a:solidFill>
              <a:latin typeface="Calibri" pitchFamily="34" charset="0"/>
              <a:cs typeface="Calibri" pitchFamily="34" charset="0"/>
            </a:rPr>
            <a:t>3</a:t>
          </a:r>
          <a:r>
            <a:rPr lang="tr-TR" sz="1400" b="1" dirty="0" smtClean="0">
              <a:solidFill>
                <a:schemeClr val="tx1"/>
              </a:solidFill>
              <a:latin typeface="Calibri" pitchFamily="34" charset="0"/>
              <a:cs typeface="Calibri" pitchFamily="34" charset="0"/>
            </a:rPr>
            <a:t>, NH</a:t>
          </a:r>
          <a:r>
            <a:rPr lang="tr-TR" sz="1400" b="1" baseline="-25000" dirty="0" smtClean="0">
              <a:solidFill>
                <a:schemeClr val="tx1"/>
              </a:solidFill>
              <a:latin typeface="Calibri" pitchFamily="34" charset="0"/>
              <a:cs typeface="Calibri" pitchFamily="34" charset="0"/>
            </a:rPr>
            <a:t>4</a:t>
          </a:r>
          <a:r>
            <a:rPr lang="tr-TR" sz="1400" b="1" dirty="0" smtClean="0">
              <a:solidFill>
                <a:schemeClr val="tx1"/>
              </a:solidFill>
              <a:latin typeface="Calibri" pitchFamily="34" charset="0"/>
              <a:cs typeface="Calibri" pitchFamily="34" charset="0"/>
            </a:rPr>
            <a:t>, seki diski, klorofil-a, AKM, biyolojik parametreler) </a:t>
          </a:r>
          <a:endParaRPr lang="tr-TR" sz="1400" b="1" dirty="0">
            <a:solidFill>
              <a:schemeClr val="tx1"/>
            </a:solidFill>
          </a:endParaRPr>
        </a:p>
      </dgm:t>
    </dgm:pt>
    <dgm:pt modelId="{90C0DADE-77BD-4CCA-A9E6-970A99F47C41}" type="parTrans" cxnId="{3FBC3359-D1A5-4B89-809A-F2FC77CB1EE8}">
      <dgm:prSet/>
      <dgm:spPr/>
      <dgm:t>
        <a:bodyPr/>
        <a:lstStyle/>
        <a:p>
          <a:endParaRPr lang="tr-TR" sz="1600" b="1">
            <a:solidFill>
              <a:schemeClr val="accent6">
                <a:lumMod val="75000"/>
              </a:schemeClr>
            </a:solidFill>
          </a:endParaRPr>
        </a:p>
      </dgm:t>
    </dgm:pt>
    <dgm:pt modelId="{86281FC8-5BE0-478E-8141-F28EC5FC8F21}" type="sibTrans" cxnId="{3FBC3359-D1A5-4B89-809A-F2FC77CB1EE8}">
      <dgm:prSet/>
      <dgm:spPr/>
      <dgm:t>
        <a:bodyPr/>
        <a:lstStyle/>
        <a:p>
          <a:endParaRPr lang="tr-TR" sz="1600" b="1">
            <a:solidFill>
              <a:schemeClr val="accent6">
                <a:lumMod val="75000"/>
              </a:schemeClr>
            </a:solidFill>
          </a:endParaRPr>
        </a:p>
      </dgm:t>
    </dgm:pt>
    <dgm:pt modelId="{276D86E5-5781-4986-8390-5FCBDCDC784E}">
      <dgm:prSet custT="1"/>
      <dgm:spPr/>
      <dgm:t>
        <a:bodyPr/>
        <a:lstStyle/>
        <a:p>
          <a:r>
            <a:rPr lang="tr-TR" sz="1800" b="1" dirty="0" smtClean="0">
              <a:solidFill>
                <a:srgbClr val="0000FF"/>
              </a:solidFill>
              <a:latin typeface="Calibri" pitchFamily="34" charset="0"/>
              <a:cs typeface="Calibri" pitchFamily="34" charset="0"/>
            </a:rPr>
            <a:t>Nihai Hassas Alanların belirlenmesi </a:t>
          </a:r>
        </a:p>
        <a:p>
          <a:r>
            <a:rPr lang="tr-TR" sz="1400" b="1" dirty="0" smtClean="0">
              <a:latin typeface="Calibri" pitchFamily="34" charset="0"/>
              <a:cs typeface="Calibri" pitchFamily="34" charset="0"/>
            </a:rPr>
            <a:t>(izleme verileri ile)</a:t>
          </a:r>
          <a:endParaRPr lang="tr-TR" sz="1400" b="1" dirty="0"/>
        </a:p>
      </dgm:t>
    </dgm:pt>
    <dgm:pt modelId="{2A6C97DC-2F56-4A6E-AAE4-77747AC1BEA6}" type="parTrans" cxnId="{646F8F61-E926-4F89-8B9D-A9CBCC88E0A1}">
      <dgm:prSet/>
      <dgm:spPr/>
      <dgm:t>
        <a:bodyPr/>
        <a:lstStyle/>
        <a:p>
          <a:endParaRPr lang="tr-TR" sz="1600" b="1">
            <a:solidFill>
              <a:schemeClr val="accent6">
                <a:lumMod val="75000"/>
              </a:schemeClr>
            </a:solidFill>
          </a:endParaRPr>
        </a:p>
      </dgm:t>
    </dgm:pt>
    <dgm:pt modelId="{3B7F1A82-134B-4C77-A883-0FBDF90375DC}" type="sibTrans" cxnId="{646F8F61-E926-4F89-8B9D-A9CBCC88E0A1}">
      <dgm:prSet/>
      <dgm:spPr/>
      <dgm:t>
        <a:bodyPr/>
        <a:lstStyle/>
        <a:p>
          <a:endParaRPr lang="tr-TR" sz="1600" b="1">
            <a:solidFill>
              <a:schemeClr val="accent6">
                <a:lumMod val="75000"/>
              </a:schemeClr>
            </a:solidFill>
          </a:endParaRPr>
        </a:p>
      </dgm:t>
    </dgm:pt>
    <dgm:pt modelId="{0A1E2D91-379F-43C8-B189-EBEF64C0502A}">
      <dgm:prSet custT="1"/>
      <dgm:spPr/>
      <dgm:t>
        <a:bodyPr/>
        <a:lstStyle/>
        <a:p>
          <a:r>
            <a:rPr lang="tr-TR" sz="1800" b="1" dirty="0" smtClean="0">
              <a:solidFill>
                <a:srgbClr val="0000FF"/>
              </a:solidFill>
              <a:latin typeface="Calibri" pitchFamily="34" charset="0"/>
              <a:cs typeface="Calibri" pitchFamily="34" charset="0"/>
            </a:rPr>
            <a:t>Hassas su kütleleri için referans su kütlelerinin ve su kalitesi hedeflerinin belirlenmesi </a:t>
          </a:r>
          <a:endParaRPr lang="tr-TR" sz="1800" b="1" dirty="0">
            <a:solidFill>
              <a:srgbClr val="0000FF"/>
            </a:solidFill>
          </a:endParaRPr>
        </a:p>
      </dgm:t>
    </dgm:pt>
    <dgm:pt modelId="{AE256A3A-DEAD-4E33-B806-5A2C48938532}" type="parTrans" cxnId="{071EFF4F-4749-4C45-A52B-9588FB37FFEE}">
      <dgm:prSet/>
      <dgm:spPr/>
      <dgm:t>
        <a:bodyPr/>
        <a:lstStyle/>
        <a:p>
          <a:endParaRPr lang="tr-TR" sz="1600" b="1">
            <a:solidFill>
              <a:schemeClr val="accent6">
                <a:lumMod val="75000"/>
              </a:schemeClr>
            </a:solidFill>
          </a:endParaRPr>
        </a:p>
      </dgm:t>
    </dgm:pt>
    <dgm:pt modelId="{43095757-48D9-4E54-9A3F-258FBD60204D}" type="sibTrans" cxnId="{071EFF4F-4749-4C45-A52B-9588FB37FFEE}">
      <dgm:prSet/>
      <dgm:spPr/>
      <dgm:t>
        <a:bodyPr/>
        <a:lstStyle/>
        <a:p>
          <a:endParaRPr lang="tr-TR" sz="1600" b="1">
            <a:solidFill>
              <a:schemeClr val="accent6">
                <a:lumMod val="75000"/>
              </a:schemeClr>
            </a:solidFill>
          </a:endParaRPr>
        </a:p>
      </dgm:t>
    </dgm:pt>
    <dgm:pt modelId="{C546AA8F-E831-4B4C-823F-ED768BCF4311}">
      <dgm:prSet custT="1"/>
      <dgm:spPr/>
      <dgm:t>
        <a:bodyPr/>
        <a:lstStyle/>
        <a:p>
          <a:r>
            <a:rPr lang="tr-TR" sz="1800" b="1" dirty="0" smtClean="0">
              <a:solidFill>
                <a:srgbClr val="0000FF"/>
              </a:solidFill>
              <a:latin typeface="Calibri" pitchFamily="34" charset="0"/>
              <a:cs typeface="Calibri" pitchFamily="34" charset="0"/>
            </a:rPr>
            <a:t>Göl ve baraj göllerinde literatürdeki ampirik ifadeler ile C, N, P özümleme kapasitelerinin belirlenmesi </a:t>
          </a:r>
          <a:endParaRPr lang="tr-TR" sz="1800" b="1" dirty="0">
            <a:solidFill>
              <a:srgbClr val="0000FF"/>
            </a:solidFill>
          </a:endParaRPr>
        </a:p>
      </dgm:t>
    </dgm:pt>
    <dgm:pt modelId="{E1B7A95F-D2A8-4552-9EDB-1B916F32D22D}" type="parTrans" cxnId="{4F8A953F-4F96-4850-87D9-CB0B0F903895}">
      <dgm:prSet/>
      <dgm:spPr/>
      <dgm:t>
        <a:bodyPr/>
        <a:lstStyle/>
        <a:p>
          <a:endParaRPr lang="tr-TR" sz="1600" b="1">
            <a:solidFill>
              <a:schemeClr val="accent6">
                <a:lumMod val="75000"/>
              </a:schemeClr>
            </a:solidFill>
          </a:endParaRPr>
        </a:p>
      </dgm:t>
    </dgm:pt>
    <dgm:pt modelId="{B55D19A9-B1CA-409C-8B43-80C0463FD631}" type="sibTrans" cxnId="{4F8A953F-4F96-4850-87D9-CB0B0F903895}">
      <dgm:prSet/>
      <dgm:spPr/>
      <dgm:t>
        <a:bodyPr/>
        <a:lstStyle/>
        <a:p>
          <a:endParaRPr lang="tr-TR" sz="1600" b="1">
            <a:solidFill>
              <a:schemeClr val="accent6">
                <a:lumMod val="75000"/>
              </a:schemeClr>
            </a:solidFill>
          </a:endParaRPr>
        </a:p>
      </dgm:t>
    </dgm:pt>
    <dgm:pt modelId="{474A46DC-94AF-41C4-A197-78FCA16C9118}">
      <dgm:prSet custT="1"/>
      <dgm:spPr/>
      <dgm:t>
        <a:bodyPr/>
        <a:lstStyle/>
        <a:p>
          <a:r>
            <a:rPr lang="tr-TR" sz="1500" b="1" dirty="0" smtClean="0"/>
            <a:t> </a:t>
          </a:r>
          <a:r>
            <a:rPr lang="tr-TR" sz="1800" b="1" dirty="0" smtClean="0">
              <a:solidFill>
                <a:srgbClr val="0000FF"/>
              </a:solidFill>
              <a:latin typeface="Calibri" pitchFamily="34" charset="0"/>
              <a:cs typeface="Calibri" pitchFamily="34" charset="0"/>
            </a:rPr>
            <a:t>4 Bölgeden seçilen toplam 10 Hassas Alan için modelleme çalışması yapılması </a:t>
          </a:r>
        </a:p>
        <a:p>
          <a:r>
            <a:rPr lang="tr-TR" sz="1400" b="1" dirty="0" smtClean="0">
              <a:latin typeface="Calibri" pitchFamily="34" charset="0"/>
              <a:cs typeface="Calibri" pitchFamily="34" charset="0"/>
            </a:rPr>
            <a:t>(model doğrulama için aylık izlemelerin yapılması), senaryoların üretilmesi, AAT planlamalarının yapılması</a:t>
          </a:r>
          <a:endParaRPr lang="tr-TR" sz="1400" b="1" dirty="0"/>
        </a:p>
      </dgm:t>
    </dgm:pt>
    <dgm:pt modelId="{0A64B7B7-04FB-435A-AC6A-14479B884D6C}" type="parTrans" cxnId="{371FB754-FF6D-4E5B-B7C1-50E19AD48791}">
      <dgm:prSet/>
      <dgm:spPr/>
      <dgm:t>
        <a:bodyPr/>
        <a:lstStyle/>
        <a:p>
          <a:endParaRPr lang="tr-TR" sz="1600" b="1">
            <a:solidFill>
              <a:schemeClr val="accent6">
                <a:lumMod val="75000"/>
              </a:schemeClr>
            </a:solidFill>
          </a:endParaRPr>
        </a:p>
      </dgm:t>
    </dgm:pt>
    <dgm:pt modelId="{ACC23EF9-D76B-4D15-AD08-C0FE3B6F88A1}" type="sibTrans" cxnId="{371FB754-FF6D-4E5B-B7C1-50E19AD48791}">
      <dgm:prSet/>
      <dgm:spPr/>
      <dgm:t>
        <a:bodyPr/>
        <a:lstStyle/>
        <a:p>
          <a:endParaRPr lang="tr-TR" sz="1600" b="1">
            <a:solidFill>
              <a:schemeClr val="accent6">
                <a:lumMod val="75000"/>
              </a:schemeClr>
            </a:solidFill>
          </a:endParaRPr>
        </a:p>
      </dgm:t>
    </dgm:pt>
    <dgm:pt modelId="{9FB1C258-DEA5-40EC-B6DE-8B5EF99F58F1}">
      <dgm:prSet custT="1"/>
      <dgm:spPr/>
      <dgm:t>
        <a:bodyPr/>
        <a:lstStyle/>
        <a:p>
          <a:pPr algn="ctr"/>
          <a:r>
            <a:rPr lang="tr-TR" sz="1550" b="1" dirty="0" smtClean="0">
              <a:solidFill>
                <a:srgbClr val="0000FF"/>
              </a:solidFill>
              <a:latin typeface="Calibri" pitchFamily="34" charset="0"/>
              <a:cs typeface="Calibri" pitchFamily="34" charset="0"/>
            </a:rPr>
            <a:t>Mevzuat hazırlanması, Rehber doküman hazırlanması, Önlemler programı/Eylem planı hazırlanması, Bakanlık su kalitesi veri tabanına yapılan çalışmaların entegrasyonu</a:t>
          </a:r>
          <a:endParaRPr lang="tr-TR" sz="1550" b="1" dirty="0">
            <a:solidFill>
              <a:srgbClr val="0000FF"/>
            </a:solidFill>
          </a:endParaRPr>
        </a:p>
      </dgm:t>
    </dgm:pt>
    <dgm:pt modelId="{C6716932-A654-42FA-8A85-DD83D7FAE5E6}" type="parTrans" cxnId="{1C1CC1A1-75E0-4631-926D-E62A8F61BAE4}">
      <dgm:prSet/>
      <dgm:spPr/>
      <dgm:t>
        <a:bodyPr/>
        <a:lstStyle/>
        <a:p>
          <a:endParaRPr lang="tr-TR" sz="1600" b="1">
            <a:solidFill>
              <a:schemeClr val="accent6">
                <a:lumMod val="75000"/>
              </a:schemeClr>
            </a:solidFill>
          </a:endParaRPr>
        </a:p>
      </dgm:t>
    </dgm:pt>
    <dgm:pt modelId="{4B09D667-A1F4-4AB6-8898-709D10C1DD6F}" type="sibTrans" cxnId="{1C1CC1A1-75E0-4631-926D-E62A8F61BAE4}">
      <dgm:prSet/>
      <dgm:spPr/>
      <dgm:t>
        <a:bodyPr/>
        <a:lstStyle/>
        <a:p>
          <a:endParaRPr lang="tr-TR" sz="1600" b="1">
            <a:solidFill>
              <a:schemeClr val="accent6">
                <a:lumMod val="75000"/>
              </a:schemeClr>
            </a:solidFill>
          </a:endParaRPr>
        </a:p>
      </dgm:t>
    </dgm:pt>
    <dgm:pt modelId="{B3BDFA37-F84A-4105-BD8A-78E1523C4814}">
      <dgm:prSet phldrT="[Metin]" custT="1"/>
      <dgm:spPr/>
      <dgm:t>
        <a:bodyPr/>
        <a:lstStyle/>
        <a:p>
          <a:endParaRPr lang="tr-TR" sz="1500" b="1" dirty="0" smtClean="0">
            <a:latin typeface="Calibri" pitchFamily="34" charset="0"/>
            <a:cs typeface="Calibri" pitchFamily="34" charset="0"/>
          </a:endParaRPr>
        </a:p>
        <a:p>
          <a:endParaRPr lang="tr-TR" sz="1500" b="1" dirty="0" smtClean="0">
            <a:latin typeface="Calibri" pitchFamily="34" charset="0"/>
            <a:cs typeface="Calibri" pitchFamily="34" charset="0"/>
          </a:endParaRPr>
        </a:p>
        <a:p>
          <a:r>
            <a:rPr lang="tr-TR" sz="1800" b="1" dirty="0" smtClean="0">
              <a:solidFill>
                <a:srgbClr val="0000FF"/>
              </a:solidFill>
              <a:latin typeface="Calibri" pitchFamily="34" charset="0"/>
              <a:cs typeface="Calibri" pitchFamily="34" charset="0"/>
            </a:rPr>
            <a:t>Baskı ve Etkilerin Belirlenmesi</a:t>
          </a:r>
        </a:p>
        <a:p>
          <a:r>
            <a:rPr lang="tr-TR" sz="1400" b="1" dirty="0" smtClean="0">
              <a:solidFill>
                <a:schemeClr val="tx1"/>
              </a:solidFill>
              <a:latin typeface="Calibri" pitchFamily="34" charset="0"/>
              <a:cs typeface="Calibri" pitchFamily="34" charset="0"/>
            </a:rPr>
            <a:t>(kirlilik </a:t>
          </a:r>
          <a:r>
            <a:rPr lang="tr-TR" sz="1400" b="1" dirty="0" smtClean="0">
              <a:latin typeface="Calibri" pitchFamily="34" charset="0"/>
              <a:cs typeface="Calibri" pitchFamily="34" charset="0"/>
            </a:rPr>
            <a:t>yüklerinin) belirlenmesi </a:t>
          </a:r>
        </a:p>
        <a:p>
          <a:r>
            <a:rPr lang="tr-TR" sz="1400" b="1" dirty="0" smtClean="0">
              <a:latin typeface="Calibri" pitchFamily="34" charset="0"/>
              <a:cs typeface="Calibri" pitchFamily="34" charset="0"/>
            </a:rPr>
            <a:t>(BOİ,KOİ,AKM,TN,TP, NO</a:t>
          </a:r>
          <a:r>
            <a:rPr lang="tr-TR" sz="1400" b="1" baseline="-25000" dirty="0" smtClean="0">
              <a:latin typeface="Calibri" pitchFamily="34" charset="0"/>
              <a:cs typeface="Calibri" pitchFamily="34" charset="0"/>
            </a:rPr>
            <a:t>3</a:t>
          </a:r>
          <a:r>
            <a:rPr lang="tr-TR" sz="1400" b="1" dirty="0" smtClean="0">
              <a:latin typeface="Calibri" pitchFamily="34" charset="0"/>
              <a:cs typeface="Calibri" pitchFamily="34" charset="0"/>
            </a:rPr>
            <a:t>,PO</a:t>
          </a:r>
          <a:r>
            <a:rPr lang="tr-TR" sz="1400" b="1" baseline="-25000" dirty="0" smtClean="0">
              <a:latin typeface="Calibri" pitchFamily="34" charset="0"/>
              <a:cs typeface="Calibri" pitchFamily="34" charset="0"/>
            </a:rPr>
            <a:t>4</a:t>
          </a:r>
          <a:r>
            <a:rPr lang="tr-TR" sz="1400" b="1" dirty="0" smtClean="0">
              <a:latin typeface="Calibri" pitchFamily="34" charset="0"/>
              <a:cs typeface="Calibri" pitchFamily="34" charset="0"/>
            </a:rPr>
            <a:t>)</a:t>
          </a:r>
        </a:p>
        <a:p>
          <a:endParaRPr lang="tr-TR" sz="1600" b="1" dirty="0" smtClean="0">
            <a:latin typeface="Calibri" pitchFamily="34" charset="0"/>
            <a:cs typeface="Calibri" pitchFamily="34" charset="0"/>
          </a:endParaRPr>
        </a:p>
        <a:p>
          <a:endParaRPr lang="tr-TR" sz="1600" b="1" dirty="0"/>
        </a:p>
      </dgm:t>
    </dgm:pt>
    <dgm:pt modelId="{C9E89326-DFFD-4938-A241-348CFAC62434}" type="sibTrans" cxnId="{A87AC555-D9FE-43D7-8112-50CCDCDE7818}">
      <dgm:prSet/>
      <dgm:spPr/>
      <dgm:t>
        <a:bodyPr/>
        <a:lstStyle/>
        <a:p>
          <a:endParaRPr lang="tr-TR" sz="1600" b="1">
            <a:solidFill>
              <a:schemeClr val="accent6">
                <a:lumMod val="75000"/>
              </a:schemeClr>
            </a:solidFill>
          </a:endParaRPr>
        </a:p>
      </dgm:t>
    </dgm:pt>
    <dgm:pt modelId="{DFA855E9-4043-4EED-8761-7C9C56239472}" type="parTrans" cxnId="{A87AC555-D9FE-43D7-8112-50CCDCDE7818}">
      <dgm:prSet/>
      <dgm:spPr/>
      <dgm:t>
        <a:bodyPr/>
        <a:lstStyle/>
        <a:p>
          <a:endParaRPr lang="tr-TR" sz="1600" b="1">
            <a:solidFill>
              <a:schemeClr val="accent6">
                <a:lumMod val="75000"/>
              </a:schemeClr>
            </a:solidFill>
          </a:endParaRPr>
        </a:p>
      </dgm:t>
    </dgm:pt>
    <dgm:pt modelId="{F4A7B7B0-FB57-439D-87A1-0C0F00C98DD9}">
      <dgm:prSet custT="1"/>
      <dgm:spPr/>
      <dgm:t>
        <a:bodyPr/>
        <a:lstStyle/>
        <a:p>
          <a:r>
            <a:rPr lang="tr-TR" sz="1600" b="1" dirty="0" smtClean="0">
              <a:solidFill>
                <a:srgbClr val="0000FF"/>
              </a:solidFill>
              <a:latin typeface="Calibri" pitchFamily="34" charset="0"/>
              <a:cs typeface="Calibri" pitchFamily="34" charset="0"/>
            </a:rPr>
            <a:t>Su kalitesi hedefleri doğrultusunda atıksu alt yapıları, planlama ve revizyonları da dahil olmak üzere tüm su kütleleri için alınacak tedbirlerin belirlenmesi</a:t>
          </a:r>
          <a:endParaRPr lang="tr-TR" sz="1600" b="1" dirty="0">
            <a:solidFill>
              <a:srgbClr val="0000FF"/>
            </a:solidFill>
          </a:endParaRPr>
        </a:p>
      </dgm:t>
    </dgm:pt>
    <dgm:pt modelId="{D405D851-8878-490B-B3ED-2C66CA8F9519}" type="parTrans" cxnId="{851D26C5-AF16-473D-B462-9949FB920D67}">
      <dgm:prSet/>
      <dgm:spPr/>
      <dgm:t>
        <a:bodyPr/>
        <a:lstStyle/>
        <a:p>
          <a:endParaRPr lang="tr-TR"/>
        </a:p>
      </dgm:t>
    </dgm:pt>
    <dgm:pt modelId="{92D54C30-4F26-4DB4-ABD0-09C9B954985A}" type="sibTrans" cxnId="{851D26C5-AF16-473D-B462-9949FB920D67}">
      <dgm:prSet/>
      <dgm:spPr/>
      <dgm:t>
        <a:bodyPr/>
        <a:lstStyle/>
        <a:p>
          <a:endParaRPr lang="tr-TR"/>
        </a:p>
      </dgm:t>
    </dgm:pt>
    <dgm:pt modelId="{F718A074-6DC4-4C48-91D5-09381989B033}" type="pres">
      <dgm:prSet presAssocID="{FE93E99E-D394-48D9-B76A-61687392C94C}" presName="diagram" presStyleCnt="0">
        <dgm:presLayoutVars>
          <dgm:dir/>
          <dgm:resizeHandles val="exact"/>
        </dgm:presLayoutVars>
      </dgm:prSet>
      <dgm:spPr/>
      <dgm:t>
        <a:bodyPr/>
        <a:lstStyle/>
        <a:p>
          <a:endParaRPr lang="tr-TR"/>
        </a:p>
      </dgm:t>
    </dgm:pt>
    <dgm:pt modelId="{471BA783-2D35-4352-A26E-AC7676A8BFF6}" type="pres">
      <dgm:prSet presAssocID="{FCDF9854-B368-4408-BF4D-D3FC1F55B4F1}" presName="node" presStyleLbl="node1" presStyleIdx="0" presStyleCnt="10" custScaleX="106235" custLinFactNeighborX="-5381" custLinFactNeighborY="7250">
        <dgm:presLayoutVars>
          <dgm:bulletEnabled val="1"/>
        </dgm:presLayoutVars>
      </dgm:prSet>
      <dgm:spPr/>
      <dgm:t>
        <a:bodyPr/>
        <a:lstStyle/>
        <a:p>
          <a:endParaRPr lang="tr-TR"/>
        </a:p>
      </dgm:t>
    </dgm:pt>
    <dgm:pt modelId="{57824348-D7A4-4C4F-BFD6-C21C3D439BD3}" type="pres">
      <dgm:prSet presAssocID="{A6077C89-34B3-4022-BAD1-BF3051CD719E}" presName="sibTrans" presStyleCnt="0"/>
      <dgm:spPr/>
      <dgm:t>
        <a:bodyPr/>
        <a:lstStyle/>
        <a:p>
          <a:endParaRPr lang="tr-TR"/>
        </a:p>
      </dgm:t>
    </dgm:pt>
    <dgm:pt modelId="{85C2F1F6-39E9-421A-852C-C46998D244C0}" type="pres">
      <dgm:prSet presAssocID="{B3BDFA37-F84A-4105-BD8A-78E1523C4814}" presName="node" presStyleLbl="node1" presStyleIdx="1" presStyleCnt="10" custScaleX="112013" custLinFactNeighborX="-3744" custLinFactNeighborY="7250">
        <dgm:presLayoutVars>
          <dgm:bulletEnabled val="1"/>
        </dgm:presLayoutVars>
      </dgm:prSet>
      <dgm:spPr/>
      <dgm:t>
        <a:bodyPr/>
        <a:lstStyle/>
        <a:p>
          <a:endParaRPr lang="tr-TR"/>
        </a:p>
      </dgm:t>
    </dgm:pt>
    <dgm:pt modelId="{94B9D66B-2BFA-4B7C-AE0D-126B975D33A2}" type="pres">
      <dgm:prSet presAssocID="{C9E89326-DFFD-4938-A241-348CFAC62434}" presName="sibTrans" presStyleCnt="0"/>
      <dgm:spPr/>
      <dgm:t>
        <a:bodyPr/>
        <a:lstStyle/>
        <a:p>
          <a:endParaRPr lang="tr-TR"/>
        </a:p>
      </dgm:t>
    </dgm:pt>
    <dgm:pt modelId="{CF92052B-804C-47B3-8BBE-F2AE7ACA392C}" type="pres">
      <dgm:prSet presAssocID="{099DF933-4A40-40E4-B992-38D314CFD95D}" presName="node" presStyleLbl="node1" presStyleIdx="2" presStyleCnt="10" custLinFactNeighborX="-2906" custLinFactNeighborY="7250">
        <dgm:presLayoutVars>
          <dgm:bulletEnabled val="1"/>
        </dgm:presLayoutVars>
      </dgm:prSet>
      <dgm:spPr/>
      <dgm:t>
        <a:bodyPr/>
        <a:lstStyle/>
        <a:p>
          <a:endParaRPr lang="tr-TR"/>
        </a:p>
      </dgm:t>
    </dgm:pt>
    <dgm:pt modelId="{BF25D08D-AE35-4C8D-94B3-5B085FE8D2C0}" type="pres">
      <dgm:prSet presAssocID="{59A0C389-598E-49FF-983F-BB497E0650E9}" presName="sibTrans" presStyleCnt="0"/>
      <dgm:spPr/>
      <dgm:t>
        <a:bodyPr/>
        <a:lstStyle/>
        <a:p>
          <a:endParaRPr lang="tr-TR"/>
        </a:p>
      </dgm:t>
    </dgm:pt>
    <dgm:pt modelId="{73E2F9D7-B045-4478-8284-BC4776E42524}" type="pres">
      <dgm:prSet presAssocID="{1D6EA0AE-C043-4FBF-B953-4CEAEA9F3D54}" presName="node" presStyleLbl="node1" presStyleIdx="3" presStyleCnt="10" custScaleX="121229" custLinFactNeighborX="-7394" custLinFactNeighborY="-292">
        <dgm:presLayoutVars>
          <dgm:bulletEnabled val="1"/>
        </dgm:presLayoutVars>
      </dgm:prSet>
      <dgm:spPr/>
      <dgm:t>
        <a:bodyPr/>
        <a:lstStyle/>
        <a:p>
          <a:endParaRPr lang="tr-TR"/>
        </a:p>
      </dgm:t>
    </dgm:pt>
    <dgm:pt modelId="{A90FC740-7F61-418F-B323-1B6E569B40A0}" type="pres">
      <dgm:prSet presAssocID="{86281FC8-5BE0-478E-8141-F28EC5FC8F21}" presName="sibTrans" presStyleCnt="0"/>
      <dgm:spPr/>
      <dgm:t>
        <a:bodyPr/>
        <a:lstStyle/>
        <a:p>
          <a:endParaRPr lang="tr-TR"/>
        </a:p>
      </dgm:t>
    </dgm:pt>
    <dgm:pt modelId="{FCEB166A-E3B5-49FD-84B0-78183A4832D6}" type="pres">
      <dgm:prSet presAssocID="{276D86E5-5781-4986-8390-5FCBDCDC784E}" presName="node" presStyleLbl="node1" presStyleIdx="4" presStyleCnt="10" custScaleX="107040" custScaleY="90191" custLinFactNeighborX="-10048">
        <dgm:presLayoutVars>
          <dgm:bulletEnabled val="1"/>
        </dgm:presLayoutVars>
      </dgm:prSet>
      <dgm:spPr/>
      <dgm:t>
        <a:bodyPr/>
        <a:lstStyle/>
        <a:p>
          <a:endParaRPr lang="tr-TR"/>
        </a:p>
      </dgm:t>
    </dgm:pt>
    <dgm:pt modelId="{A38D242D-7F6A-41CF-B46C-96F274EAC7A7}" type="pres">
      <dgm:prSet presAssocID="{3B7F1A82-134B-4C77-A883-0FBDF90375DC}" presName="sibTrans" presStyleCnt="0"/>
      <dgm:spPr/>
      <dgm:t>
        <a:bodyPr/>
        <a:lstStyle/>
        <a:p>
          <a:endParaRPr lang="tr-TR"/>
        </a:p>
      </dgm:t>
    </dgm:pt>
    <dgm:pt modelId="{6E16CE48-D256-4175-8F77-8145070B8CDB}" type="pres">
      <dgm:prSet presAssocID="{0A1E2D91-379F-43C8-B189-EBEF64C0502A}" presName="node" presStyleLbl="node1" presStyleIdx="5" presStyleCnt="10" custScaleX="97124" custScaleY="96880" custLinFactNeighborX="-8164">
        <dgm:presLayoutVars>
          <dgm:bulletEnabled val="1"/>
        </dgm:presLayoutVars>
      </dgm:prSet>
      <dgm:spPr/>
      <dgm:t>
        <a:bodyPr/>
        <a:lstStyle/>
        <a:p>
          <a:endParaRPr lang="tr-TR"/>
        </a:p>
      </dgm:t>
    </dgm:pt>
    <dgm:pt modelId="{E0BAB6D5-44BF-4704-B43D-24082688C73B}" type="pres">
      <dgm:prSet presAssocID="{43095757-48D9-4E54-9A3F-258FBD60204D}" presName="sibTrans" presStyleCnt="0"/>
      <dgm:spPr/>
      <dgm:t>
        <a:bodyPr/>
        <a:lstStyle/>
        <a:p>
          <a:endParaRPr lang="tr-TR"/>
        </a:p>
      </dgm:t>
    </dgm:pt>
    <dgm:pt modelId="{A8A10775-19A6-4AC2-9CF4-21804577949B}" type="pres">
      <dgm:prSet presAssocID="{474A46DC-94AF-41C4-A197-78FCA16C9118}" presName="node" presStyleLbl="node1" presStyleIdx="6" presStyleCnt="10" custScaleY="156620" custLinFactNeighborX="98730" custLinFactNeighborY="-3777">
        <dgm:presLayoutVars>
          <dgm:bulletEnabled val="1"/>
        </dgm:presLayoutVars>
      </dgm:prSet>
      <dgm:spPr/>
      <dgm:t>
        <a:bodyPr/>
        <a:lstStyle/>
        <a:p>
          <a:endParaRPr lang="tr-TR"/>
        </a:p>
      </dgm:t>
    </dgm:pt>
    <dgm:pt modelId="{2A280F8A-204A-4494-87CF-DA236F90ED99}" type="pres">
      <dgm:prSet presAssocID="{ACC23EF9-D76B-4D15-AD08-C0FE3B6F88A1}" presName="sibTrans" presStyleCnt="0"/>
      <dgm:spPr/>
      <dgm:t>
        <a:bodyPr/>
        <a:lstStyle/>
        <a:p>
          <a:endParaRPr lang="tr-TR"/>
        </a:p>
      </dgm:t>
    </dgm:pt>
    <dgm:pt modelId="{D8BDB065-43AB-4AEC-833B-B3C6D9A26DBE}" type="pres">
      <dgm:prSet presAssocID="{C546AA8F-E831-4B4C-823F-ED768BCF4311}" presName="node" presStyleLbl="node1" presStyleIdx="7" presStyleCnt="10" custScaleX="73922" custScaleY="160508" custLinFactNeighborX="97261" custLinFactNeighborY="-1833">
        <dgm:presLayoutVars>
          <dgm:bulletEnabled val="1"/>
        </dgm:presLayoutVars>
      </dgm:prSet>
      <dgm:spPr/>
      <dgm:t>
        <a:bodyPr/>
        <a:lstStyle/>
        <a:p>
          <a:endParaRPr lang="tr-TR"/>
        </a:p>
      </dgm:t>
    </dgm:pt>
    <dgm:pt modelId="{4C281040-5AF7-4BDA-84DF-D5E4C27AE20A}" type="pres">
      <dgm:prSet presAssocID="{B55D19A9-B1CA-409C-8B43-80C0463FD631}" presName="sibTrans" presStyleCnt="0"/>
      <dgm:spPr/>
      <dgm:t>
        <a:bodyPr/>
        <a:lstStyle/>
        <a:p>
          <a:endParaRPr lang="tr-TR"/>
        </a:p>
      </dgm:t>
    </dgm:pt>
    <dgm:pt modelId="{BDFF0924-2974-469F-81F8-402456721E51}" type="pres">
      <dgm:prSet presAssocID="{9FB1C258-DEA5-40EC-B6DE-8B5EF99F58F1}" presName="node" presStyleLbl="node1" presStyleIdx="8" presStyleCnt="10" custScaleX="87940" custScaleY="175057" custLinFactNeighborX="93141" custLinFactNeighborY="-10012">
        <dgm:presLayoutVars>
          <dgm:bulletEnabled val="1"/>
        </dgm:presLayoutVars>
      </dgm:prSet>
      <dgm:spPr/>
      <dgm:t>
        <a:bodyPr/>
        <a:lstStyle/>
        <a:p>
          <a:endParaRPr lang="tr-TR"/>
        </a:p>
      </dgm:t>
    </dgm:pt>
    <dgm:pt modelId="{3ADE758E-E801-4DD7-BF66-C025D4E3E389}" type="pres">
      <dgm:prSet presAssocID="{4B09D667-A1F4-4AB6-8898-709D10C1DD6F}" presName="sibTrans" presStyleCnt="0"/>
      <dgm:spPr/>
    </dgm:pt>
    <dgm:pt modelId="{605DB02C-56E4-4C81-B934-69DC02225049}" type="pres">
      <dgm:prSet presAssocID="{F4A7B7B0-FB57-439D-87A1-0C0F00C98DD9}" presName="node" presStyleLbl="node1" presStyleIdx="9" presStyleCnt="10" custScaleX="82831" custScaleY="158511" custLinFactX="-100000" custLinFactNeighborX="-181622" custLinFactNeighborY="-4643">
        <dgm:presLayoutVars>
          <dgm:bulletEnabled val="1"/>
        </dgm:presLayoutVars>
      </dgm:prSet>
      <dgm:spPr/>
      <dgm:t>
        <a:bodyPr/>
        <a:lstStyle/>
        <a:p>
          <a:endParaRPr lang="tr-TR"/>
        </a:p>
      </dgm:t>
    </dgm:pt>
  </dgm:ptLst>
  <dgm:cxnLst>
    <dgm:cxn modelId="{5FDDCC48-744A-44BC-9B46-6B323B1D5A6E}" type="presOf" srcId="{FE93E99E-D394-48D9-B76A-61687392C94C}" destId="{F718A074-6DC4-4C48-91D5-09381989B033}" srcOrd="0" destOrd="0" presId="urn:microsoft.com/office/officeart/2005/8/layout/default#1"/>
    <dgm:cxn modelId="{371FB754-FF6D-4E5B-B7C1-50E19AD48791}" srcId="{FE93E99E-D394-48D9-B76A-61687392C94C}" destId="{474A46DC-94AF-41C4-A197-78FCA16C9118}" srcOrd="6" destOrd="0" parTransId="{0A64B7B7-04FB-435A-AC6A-14479B884D6C}" sibTransId="{ACC23EF9-D76B-4D15-AD08-C0FE3B6F88A1}"/>
    <dgm:cxn modelId="{50224730-D89C-4F87-959A-3B6CE137F54D}" type="presOf" srcId="{9FB1C258-DEA5-40EC-B6DE-8B5EF99F58F1}" destId="{BDFF0924-2974-469F-81F8-402456721E51}" srcOrd="0" destOrd="0" presId="urn:microsoft.com/office/officeart/2005/8/layout/default#1"/>
    <dgm:cxn modelId="{1C1CC1A1-75E0-4631-926D-E62A8F61BAE4}" srcId="{FE93E99E-D394-48D9-B76A-61687392C94C}" destId="{9FB1C258-DEA5-40EC-B6DE-8B5EF99F58F1}" srcOrd="8" destOrd="0" parTransId="{C6716932-A654-42FA-8A85-DD83D7FAE5E6}" sibTransId="{4B09D667-A1F4-4AB6-8898-709D10C1DD6F}"/>
    <dgm:cxn modelId="{3067E2DB-CF65-4B26-87E9-832FF2291D16}" type="presOf" srcId="{474A46DC-94AF-41C4-A197-78FCA16C9118}" destId="{A8A10775-19A6-4AC2-9CF4-21804577949B}" srcOrd="0" destOrd="0" presId="urn:microsoft.com/office/officeart/2005/8/layout/default#1"/>
    <dgm:cxn modelId="{1CD1A823-587A-4EB0-ADFF-E68EF6C12764}" type="presOf" srcId="{276D86E5-5781-4986-8390-5FCBDCDC784E}" destId="{FCEB166A-E3B5-49FD-84B0-78183A4832D6}" srcOrd="0" destOrd="0" presId="urn:microsoft.com/office/officeart/2005/8/layout/default#1"/>
    <dgm:cxn modelId="{646F8F61-E926-4F89-8B9D-A9CBCC88E0A1}" srcId="{FE93E99E-D394-48D9-B76A-61687392C94C}" destId="{276D86E5-5781-4986-8390-5FCBDCDC784E}" srcOrd="4" destOrd="0" parTransId="{2A6C97DC-2F56-4A6E-AAE4-77747AC1BEA6}" sibTransId="{3B7F1A82-134B-4C77-A883-0FBDF90375DC}"/>
    <dgm:cxn modelId="{513899E6-31BB-4A2F-895A-9289E6322C58}" type="presOf" srcId="{F4A7B7B0-FB57-439D-87A1-0C0F00C98DD9}" destId="{605DB02C-56E4-4C81-B934-69DC02225049}" srcOrd="0" destOrd="0" presId="urn:microsoft.com/office/officeart/2005/8/layout/default#1"/>
    <dgm:cxn modelId="{071EFF4F-4749-4C45-A52B-9588FB37FFEE}" srcId="{FE93E99E-D394-48D9-B76A-61687392C94C}" destId="{0A1E2D91-379F-43C8-B189-EBEF64C0502A}" srcOrd="5" destOrd="0" parTransId="{AE256A3A-DEAD-4E33-B806-5A2C48938532}" sibTransId="{43095757-48D9-4E54-9A3F-258FBD60204D}"/>
    <dgm:cxn modelId="{3FBC3359-D1A5-4B89-809A-F2FC77CB1EE8}" srcId="{FE93E99E-D394-48D9-B76A-61687392C94C}" destId="{1D6EA0AE-C043-4FBF-B953-4CEAEA9F3D54}" srcOrd="3" destOrd="0" parTransId="{90C0DADE-77BD-4CCA-A9E6-970A99F47C41}" sibTransId="{86281FC8-5BE0-478E-8141-F28EC5FC8F21}"/>
    <dgm:cxn modelId="{5C97199F-4102-4066-B11C-0B92B7FCAE35}" srcId="{FE93E99E-D394-48D9-B76A-61687392C94C}" destId="{FCDF9854-B368-4408-BF4D-D3FC1F55B4F1}" srcOrd="0" destOrd="0" parTransId="{FF1E62E1-322F-4F29-BB35-5BA87E255171}" sibTransId="{A6077C89-34B3-4022-BAD1-BF3051CD719E}"/>
    <dgm:cxn modelId="{04A24FA6-A159-4824-A9C6-3D079287A09B}" type="presOf" srcId="{FCDF9854-B368-4408-BF4D-D3FC1F55B4F1}" destId="{471BA783-2D35-4352-A26E-AC7676A8BFF6}" srcOrd="0" destOrd="0" presId="urn:microsoft.com/office/officeart/2005/8/layout/default#1"/>
    <dgm:cxn modelId="{FD0F58B8-9F9C-41F6-9385-6862E586317E}" srcId="{FE93E99E-D394-48D9-B76A-61687392C94C}" destId="{099DF933-4A40-40E4-B992-38D314CFD95D}" srcOrd="2" destOrd="0" parTransId="{EE828FC3-460E-4A59-8A2C-B0DDEBA4C6D3}" sibTransId="{59A0C389-598E-49FF-983F-BB497E0650E9}"/>
    <dgm:cxn modelId="{F52751BD-8FE4-47BA-86AB-6CA655A19C86}" type="presOf" srcId="{B3BDFA37-F84A-4105-BD8A-78E1523C4814}" destId="{85C2F1F6-39E9-421A-852C-C46998D244C0}" srcOrd="0" destOrd="0" presId="urn:microsoft.com/office/officeart/2005/8/layout/default#1"/>
    <dgm:cxn modelId="{4F8A953F-4F96-4850-87D9-CB0B0F903895}" srcId="{FE93E99E-D394-48D9-B76A-61687392C94C}" destId="{C546AA8F-E831-4B4C-823F-ED768BCF4311}" srcOrd="7" destOrd="0" parTransId="{E1B7A95F-D2A8-4552-9EDB-1B916F32D22D}" sibTransId="{B55D19A9-B1CA-409C-8B43-80C0463FD631}"/>
    <dgm:cxn modelId="{A4CBC2BB-AF68-4760-8199-6C6D96C0D004}" type="presOf" srcId="{099DF933-4A40-40E4-B992-38D314CFD95D}" destId="{CF92052B-804C-47B3-8BBE-F2AE7ACA392C}" srcOrd="0" destOrd="0" presId="urn:microsoft.com/office/officeart/2005/8/layout/default#1"/>
    <dgm:cxn modelId="{5FC5CEF2-7611-4A53-85D6-253BEBE250A3}" type="presOf" srcId="{0A1E2D91-379F-43C8-B189-EBEF64C0502A}" destId="{6E16CE48-D256-4175-8F77-8145070B8CDB}" srcOrd="0" destOrd="0" presId="urn:microsoft.com/office/officeart/2005/8/layout/default#1"/>
    <dgm:cxn modelId="{A2F2F980-825E-4E00-8818-7884FC522FB7}" type="presOf" srcId="{1D6EA0AE-C043-4FBF-B953-4CEAEA9F3D54}" destId="{73E2F9D7-B045-4478-8284-BC4776E42524}" srcOrd="0" destOrd="0" presId="urn:microsoft.com/office/officeart/2005/8/layout/default#1"/>
    <dgm:cxn modelId="{851D26C5-AF16-473D-B462-9949FB920D67}" srcId="{FE93E99E-D394-48D9-B76A-61687392C94C}" destId="{F4A7B7B0-FB57-439D-87A1-0C0F00C98DD9}" srcOrd="9" destOrd="0" parTransId="{D405D851-8878-490B-B3ED-2C66CA8F9519}" sibTransId="{92D54C30-4F26-4DB4-ABD0-09C9B954985A}"/>
    <dgm:cxn modelId="{24E93BC7-E539-494C-BD50-778A7C1D318A}" type="presOf" srcId="{C546AA8F-E831-4B4C-823F-ED768BCF4311}" destId="{D8BDB065-43AB-4AEC-833B-B3C6D9A26DBE}" srcOrd="0" destOrd="0" presId="urn:microsoft.com/office/officeart/2005/8/layout/default#1"/>
    <dgm:cxn modelId="{A87AC555-D9FE-43D7-8112-50CCDCDE7818}" srcId="{FE93E99E-D394-48D9-B76A-61687392C94C}" destId="{B3BDFA37-F84A-4105-BD8A-78E1523C4814}" srcOrd="1" destOrd="0" parTransId="{DFA855E9-4043-4EED-8761-7C9C56239472}" sibTransId="{C9E89326-DFFD-4938-A241-348CFAC62434}"/>
    <dgm:cxn modelId="{1CC8A3B8-269A-4AAF-991C-4DEAD4EB9476}" type="presParOf" srcId="{F718A074-6DC4-4C48-91D5-09381989B033}" destId="{471BA783-2D35-4352-A26E-AC7676A8BFF6}" srcOrd="0" destOrd="0" presId="urn:microsoft.com/office/officeart/2005/8/layout/default#1"/>
    <dgm:cxn modelId="{4E3BF6EF-A7E5-406F-87E1-9051775717AC}" type="presParOf" srcId="{F718A074-6DC4-4C48-91D5-09381989B033}" destId="{57824348-D7A4-4C4F-BFD6-C21C3D439BD3}" srcOrd="1" destOrd="0" presId="urn:microsoft.com/office/officeart/2005/8/layout/default#1"/>
    <dgm:cxn modelId="{473C11EB-5D4F-42E8-A371-D0301ADF7B77}" type="presParOf" srcId="{F718A074-6DC4-4C48-91D5-09381989B033}" destId="{85C2F1F6-39E9-421A-852C-C46998D244C0}" srcOrd="2" destOrd="0" presId="urn:microsoft.com/office/officeart/2005/8/layout/default#1"/>
    <dgm:cxn modelId="{06788148-378C-4057-BFDC-D5A30785FF68}" type="presParOf" srcId="{F718A074-6DC4-4C48-91D5-09381989B033}" destId="{94B9D66B-2BFA-4B7C-AE0D-126B975D33A2}" srcOrd="3" destOrd="0" presId="urn:microsoft.com/office/officeart/2005/8/layout/default#1"/>
    <dgm:cxn modelId="{442962C6-A9C5-47E5-B6FA-79A7FAA1A71A}" type="presParOf" srcId="{F718A074-6DC4-4C48-91D5-09381989B033}" destId="{CF92052B-804C-47B3-8BBE-F2AE7ACA392C}" srcOrd="4" destOrd="0" presId="urn:microsoft.com/office/officeart/2005/8/layout/default#1"/>
    <dgm:cxn modelId="{8703907C-2ACF-4C0D-9945-CA9CB3FA7297}" type="presParOf" srcId="{F718A074-6DC4-4C48-91D5-09381989B033}" destId="{BF25D08D-AE35-4C8D-94B3-5B085FE8D2C0}" srcOrd="5" destOrd="0" presId="urn:microsoft.com/office/officeart/2005/8/layout/default#1"/>
    <dgm:cxn modelId="{F4F79B14-439C-4FEB-B8B5-66FDE8BC9104}" type="presParOf" srcId="{F718A074-6DC4-4C48-91D5-09381989B033}" destId="{73E2F9D7-B045-4478-8284-BC4776E42524}" srcOrd="6" destOrd="0" presId="urn:microsoft.com/office/officeart/2005/8/layout/default#1"/>
    <dgm:cxn modelId="{638AE4E8-EDEA-4832-B1BE-F98DA91AF457}" type="presParOf" srcId="{F718A074-6DC4-4C48-91D5-09381989B033}" destId="{A90FC740-7F61-418F-B323-1B6E569B40A0}" srcOrd="7" destOrd="0" presId="urn:microsoft.com/office/officeart/2005/8/layout/default#1"/>
    <dgm:cxn modelId="{6B19C5F6-6DFC-4F71-B99D-B00F8E2E6983}" type="presParOf" srcId="{F718A074-6DC4-4C48-91D5-09381989B033}" destId="{FCEB166A-E3B5-49FD-84B0-78183A4832D6}" srcOrd="8" destOrd="0" presId="urn:microsoft.com/office/officeart/2005/8/layout/default#1"/>
    <dgm:cxn modelId="{ACB5AF23-A6B8-4E8E-BA9A-3BB09D3512FC}" type="presParOf" srcId="{F718A074-6DC4-4C48-91D5-09381989B033}" destId="{A38D242D-7F6A-41CF-B46C-96F274EAC7A7}" srcOrd="9" destOrd="0" presId="urn:microsoft.com/office/officeart/2005/8/layout/default#1"/>
    <dgm:cxn modelId="{291B017B-CE6E-4ABE-938E-A343F5D1A11B}" type="presParOf" srcId="{F718A074-6DC4-4C48-91D5-09381989B033}" destId="{6E16CE48-D256-4175-8F77-8145070B8CDB}" srcOrd="10" destOrd="0" presId="urn:microsoft.com/office/officeart/2005/8/layout/default#1"/>
    <dgm:cxn modelId="{8FB99BDF-31B4-410D-ACA3-6681347202BC}" type="presParOf" srcId="{F718A074-6DC4-4C48-91D5-09381989B033}" destId="{E0BAB6D5-44BF-4704-B43D-24082688C73B}" srcOrd="11" destOrd="0" presId="urn:microsoft.com/office/officeart/2005/8/layout/default#1"/>
    <dgm:cxn modelId="{F38FC59E-044E-4484-A960-A5169A779BD9}" type="presParOf" srcId="{F718A074-6DC4-4C48-91D5-09381989B033}" destId="{A8A10775-19A6-4AC2-9CF4-21804577949B}" srcOrd="12" destOrd="0" presId="urn:microsoft.com/office/officeart/2005/8/layout/default#1"/>
    <dgm:cxn modelId="{D587BC69-3B30-475A-BEAE-EAE31B2631D3}" type="presParOf" srcId="{F718A074-6DC4-4C48-91D5-09381989B033}" destId="{2A280F8A-204A-4494-87CF-DA236F90ED99}" srcOrd="13" destOrd="0" presId="urn:microsoft.com/office/officeart/2005/8/layout/default#1"/>
    <dgm:cxn modelId="{A4B7D4D0-B87D-456F-A556-2682B757A645}" type="presParOf" srcId="{F718A074-6DC4-4C48-91D5-09381989B033}" destId="{D8BDB065-43AB-4AEC-833B-B3C6D9A26DBE}" srcOrd="14" destOrd="0" presId="urn:microsoft.com/office/officeart/2005/8/layout/default#1"/>
    <dgm:cxn modelId="{B9CA1880-3698-49A2-B951-50EA2F88C241}" type="presParOf" srcId="{F718A074-6DC4-4C48-91D5-09381989B033}" destId="{4C281040-5AF7-4BDA-84DF-D5E4C27AE20A}" srcOrd="15" destOrd="0" presId="urn:microsoft.com/office/officeart/2005/8/layout/default#1"/>
    <dgm:cxn modelId="{8AF6ECCE-1624-4078-B287-D1DE709833D0}" type="presParOf" srcId="{F718A074-6DC4-4C48-91D5-09381989B033}" destId="{BDFF0924-2974-469F-81F8-402456721E51}" srcOrd="16" destOrd="0" presId="urn:microsoft.com/office/officeart/2005/8/layout/default#1"/>
    <dgm:cxn modelId="{E6AADCF4-18AD-498A-AF80-7F1D9BFB226A}" type="presParOf" srcId="{F718A074-6DC4-4C48-91D5-09381989B033}" destId="{3ADE758E-E801-4DD7-BF66-C025D4E3E389}" srcOrd="17" destOrd="0" presId="urn:microsoft.com/office/officeart/2005/8/layout/default#1"/>
    <dgm:cxn modelId="{4EC26723-EDFA-4800-BA72-56DA347ABFE7}" type="presParOf" srcId="{F718A074-6DC4-4C48-91D5-09381989B033}" destId="{605DB02C-56E4-4C81-B934-69DC02225049}" srcOrd="1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BA783-2D35-4352-A26E-AC7676A8BFF6}">
      <dsp:nvSpPr>
        <dsp:cNvPr id="0" name=""/>
        <dsp:cNvSpPr/>
      </dsp:nvSpPr>
      <dsp:spPr>
        <a:xfrm>
          <a:off x="294178" y="120625"/>
          <a:ext cx="2396486" cy="1353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Yüzey Sularında Su Kütlelerinin Belirlenmesi</a:t>
          </a:r>
          <a:endParaRPr lang="tr-TR" sz="1800" b="1" kern="1200" dirty="0">
            <a:solidFill>
              <a:srgbClr val="0000FF"/>
            </a:solidFill>
          </a:endParaRPr>
        </a:p>
      </dsp:txBody>
      <dsp:txXfrm>
        <a:off x="294178" y="120625"/>
        <a:ext cx="2396486" cy="1353501"/>
      </dsp:txXfrm>
    </dsp:sp>
    <dsp:sp modelId="{85C2F1F6-39E9-421A-852C-C46998D244C0}">
      <dsp:nvSpPr>
        <dsp:cNvPr id="0" name=""/>
        <dsp:cNvSpPr/>
      </dsp:nvSpPr>
      <dsp:spPr>
        <a:xfrm>
          <a:off x="2953176" y="120625"/>
          <a:ext cx="2526828" cy="13535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tr-TR" sz="1500" b="1" kern="1200" dirty="0" smtClean="0">
            <a:latin typeface="Calibri" pitchFamily="34" charset="0"/>
            <a:cs typeface="Calibri" pitchFamily="34" charset="0"/>
          </a:endParaRPr>
        </a:p>
        <a:p>
          <a:pPr lvl="0" algn="ctr" defTabSz="666750">
            <a:lnSpc>
              <a:spcPct val="90000"/>
            </a:lnSpc>
            <a:spcBef>
              <a:spcPct val="0"/>
            </a:spcBef>
            <a:spcAft>
              <a:spcPct val="35000"/>
            </a:spcAft>
          </a:pPr>
          <a:endParaRPr lang="tr-TR" sz="1500" b="1" kern="1200" dirty="0" smtClean="0">
            <a:latin typeface="Calibri" pitchFamily="34" charset="0"/>
            <a:cs typeface="Calibri" pitchFamily="34" charset="0"/>
          </a:endParaRPr>
        </a:p>
        <a:p>
          <a:pPr lvl="0" algn="ctr" defTabSz="66675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Baskı ve Etkilerin Belirlenmesi</a:t>
          </a:r>
        </a:p>
        <a:p>
          <a:pPr lvl="0" algn="ctr" defTabSz="666750">
            <a:lnSpc>
              <a:spcPct val="90000"/>
            </a:lnSpc>
            <a:spcBef>
              <a:spcPct val="0"/>
            </a:spcBef>
            <a:spcAft>
              <a:spcPct val="35000"/>
            </a:spcAft>
          </a:pPr>
          <a:r>
            <a:rPr lang="tr-TR" sz="1400" b="1" kern="1200" dirty="0" smtClean="0">
              <a:solidFill>
                <a:schemeClr val="tx1"/>
              </a:solidFill>
              <a:latin typeface="Calibri" pitchFamily="34" charset="0"/>
              <a:cs typeface="Calibri" pitchFamily="34" charset="0"/>
            </a:rPr>
            <a:t>(kirlilik </a:t>
          </a:r>
          <a:r>
            <a:rPr lang="tr-TR" sz="1400" b="1" kern="1200" dirty="0" smtClean="0">
              <a:latin typeface="Calibri" pitchFamily="34" charset="0"/>
              <a:cs typeface="Calibri" pitchFamily="34" charset="0"/>
            </a:rPr>
            <a:t>yüklerinin) belirlenmesi </a:t>
          </a:r>
        </a:p>
        <a:p>
          <a:pPr lvl="0" algn="ctr" defTabSz="666750">
            <a:lnSpc>
              <a:spcPct val="90000"/>
            </a:lnSpc>
            <a:spcBef>
              <a:spcPct val="0"/>
            </a:spcBef>
            <a:spcAft>
              <a:spcPct val="35000"/>
            </a:spcAft>
          </a:pPr>
          <a:r>
            <a:rPr lang="tr-TR" sz="1400" b="1" kern="1200" dirty="0" smtClean="0">
              <a:latin typeface="Calibri" pitchFamily="34" charset="0"/>
              <a:cs typeface="Calibri" pitchFamily="34" charset="0"/>
            </a:rPr>
            <a:t>(BOİ,KOİ,AKM,TN,TP, NO</a:t>
          </a:r>
          <a:r>
            <a:rPr lang="tr-TR" sz="1400" b="1" kern="1200" baseline="-25000" dirty="0" smtClean="0">
              <a:latin typeface="Calibri" pitchFamily="34" charset="0"/>
              <a:cs typeface="Calibri" pitchFamily="34" charset="0"/>
            </a:rPr>
            <a:t>3</a:t>
          </a:r>
          <a:r>
            <a:rPr lang="tr-TR" sz="1400" b="1" kern="1200" dirty="0" smtClean="0">
              <a:latin typeface="Calibri" pitchFamily="34" charset="0"/>
              <a:cs typeface="Calibri" pitchFamily="34" charset="0"/>
            </a:rPr>
            <a:t>,PO</a:t>
          </a:r>
          <a:r>
            <a:rPr lang="tr-TR" sz="1400" b="1" kern="1200" baseline="-25000" dirty="0" smtClean="0">
              <a:latin typeface="Calibri" pitchFamily="34" charset="0"/>
              <a:cs typeface="Calibri" pitchFamily="34" charset="0"/>
            </a:rPr>
            <a:t>4</a:t>
          </a:r>
          <a:r>
            <a:rPr lang="tr-TR" sz="1400" b="1" kern="1200" dirty="0" smtClean="0">
              <a:latin typeface="Calibri" pitchFamily="34" charset="0"/>
              <a:cs typeface="Calibri" pitchFamily="34" charset="0"/>
            </a:rPr>
            <a:t>)</a:t>
          </a:r>
        </a:p>
        <a:p>
          <a:pPr lvl="0" algn="ctr" defTabSz="666750">
            <a:lnSpc>
              <a:spcPct val="90000"/>
            </a:lnSpc>
            <a:spcBef>
              <a:spcPct val="0"/>
            </a:spcBef>
            <a:spcAft>
              <a:spcPct val="35000"/>
            </a:spcAft>
          </a:pPr>
          <a:endParaRPr lang="tr-TR" sz="1600" b="1" kern="1200" dirty="0" smtClean="0">
            <a:latin typeface="Calibri" pitchFamily="34" charset="0"/>
            <a:cs typeface="Calibri" pitchFamily="34" charset="0"/>
          </a:endParaRPr>
        </a:p>
        <a:p>
          <a:pPr lvl="0" algn="ctr" defTabSz="666750">
            <a:lnSpc>
              <a:spcPct val="90000"/>
            </a:lnSpc>
            <a:spcBef>
              <a:spcPct val="0"/>
            </a:spcBef>
            <a:spcAft>
              <a:spcPct val="35000"/>
            </a:spcAft>
          </a:pPr>
          <a:endParaRPr lang="tr-TR" sz="1600" b="1" kern="1200" dirty="0"/>
        </a:p>
      </dsp:txBody>
      <dsp:txXfrm>
        <a:off x="2953176" y="120625"/>
        <a:ext cx="2526828" cy="1353501"/>
      </dsp:txXfrm>
    </dsp:sp>
    <dsp:sp modelId="{CF92052B-804C-47B3-8BBE-F2AE7ACA392C}">
      <dsp:nvSpPr>
        <dsp:cNvPr id="0" name=""/>
        <dsp:cNvSpPr/>
      </dsp:nvSpPr>
      <dsp:spPr>
        <a:xfrm>
          <a:off x="5724492" y="120625"/>
          <a:ext cx="2255835" cy="135350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Potansiyel Hassas Alanların Belirlenmesi </a:t>
          </a:r>
          <a:r>
            <a:rPr lang="tr-TR" sz="1400" b="1" kern="1200" dirty="0" smtClean="0">
              <a:latin typeface="Calibri" pitchFamily="34" charset="0"/>
              <a:cs typeface="Calibri" pitchFamily="34" charset="0"/>
            </a:rPr>
            <a:t>(baskı etkiler, mevcut izleme verileri, uzman görüşü)</a:t>
          </a:r>
          <a:endParaRPr lang="tr-TR" sz="1400" b="1" kern="1200" dirty="0"/>
        </a:p>
      </dsp:txBody>
      <dsp:txXfrm>
        <a:off x="5724492" y="120625"/>
        <a:ext cx="2255835" cy="1353501"/>
      </dsp:txXfrm>
    </dsp:sp>
    <dsp:sp modelId="{73E2F9D7-B045-4478-8284-BC4776E42524}">
      <dsp:nvSpPr>
        <dsp:cNvPr id="0" name=""/>
        <dsp:cNvSpPr/>
      </dsp:nvSpPr>
      <dsp:spPr>
        <a:xfrm>
          <a:off x="168179" y="1597629"/>
          <a:ext cx="2734726" cy="135350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Potansiyel Hassas Alanlarda izleme </a:t>
          </a:r>
        </a:p>
        <a:p>
          <a:pPr lvl="0" algn="ctr" defTabSz="800100">
            <a:lnSpc>
              <a:spcPct val="90000"/>
            </a:lnSpc>
            <a:spcBef>
              <a:spcPct val="0"/>
            </a:spcBef>
            <a:spcAft>
              <a:spcPct val="35000"/>
            </a:spcAft>
          </a:pPr>
          <a:r>
            <a:rPr lang="tr-TR" sz="1400" b="1" kern="1200" dirty="0" smtClean="0">
              <a:solidFill>
                <a:schemeClr val="tx1"/>
              </a:solidFill>
              <a:latin typeface="Calibri" pitchFamily="34" charset="0"/>
              <a:cs typeface="Calibri" pitchFamily="34" charset="0"/>
            </a:rPr>
            <a:t>(ÇO, </a:t>
          </a:r>
          <a:r>
            <a:rPr lang="tr-TR" sz="1400" b="1" kern="1200" dirty="0" err="1" smtClean="0">
              <a:solidFill>
                <a:schemeClr val="tx1"/>
              </a:solidFill>
              <a:latin typeface="Calibri" pitchFamily="34" charset="0"/>
              <a:cs typeface="Calibri" pitchFamily="34" charset="0"/>
            </a:rPr>
            <a:t>pH</a:t>
          </a:r>
          <a:r>
            <a:rPr lang="tr-TR" sz="1400" b="1" kern="1200" dirty="0" smtClean="0">
              <a:solidFill>
                <a:schemeClr val="tx1"/>
              </a:solidFill>
              <a:latin typeface="Calibri" pitchFamily="34" charset="0"/>
              <a:cs typeface="Calibri" pitchFamily="34" charset="0"/>
            </a:rPr>
            <a:t>, T, TN, TP, TOK, PO</a:t>
          </a:r>
          <a:r>
            <a:rPr lang="tr-TR" sz="1400" b="1" kern="1200" baseline="-25000" dirty="0" smtClean="0">
              <a:solidFill>
                <a:schemeClr val="tx1"/>
              </a:solidFill>
              <a:latin typeface="Calibri" pitchFamily="34" charset="0"/>
              <a:cs typeface="Calibri" pitchFamily="34" charset="0"/>
            </a:rPr>
            <a:t>4</a:t>
          </a:r>
          <a:r>
            <a:rPr lang="tr-TR" sz="1400" b="1" kern="1200" dirty="0" smtClean="0">
              <a:solidFill>
                <a:schemeClr val="tx1"/>
              </a:solidFill>
              <a:latin typeface="Calibri" pitchFamily="34" charset="0"/>
              <a:cs typeface="Calibri" pitchFamily="34" charset="0"/>
            </a:rPr>
            <a:t>, NO</a:t>
          </a:r>
          <a:r>
            <a:rPr lang="tr-TR" sz="1400" b="1" kern="1200" baseline="-25000" dirty="0" smtClean="0">
              <a:solidFill>
                <a:schemeClr val="tx1"/>
              </a:solidFill>
              <a:latin typeface="Calibri" pitchFamily="34" charset="0"/>
              <a:cs typeface="Calibri" pitchFamily="34" charset="0"/>
            </a:rPr>
            <a:t>3</a:t>
          </a:r>
          <a:r>
            <a:rPr lang="tr-TR" sz="1400" b="1" kern="1200" dirty="0" smtClean="0">
              <a:solidFill>
                <a:schemeClr val="tx1"/>
              </a:solidFill>
              <a:latin typeface="Calibri" pitchFamily="34" charset="0"/>
              <a:cs typeface="Calibri" pitchFamily="34" charset="0"/>
            </a:rPr>
            <a:t>, NH</a:t>
          </a:r>
          <a:r>
            <a:rPr lang="tr-TR" sz="1400" b="1" kern="1200" baseline="-25000" dirty="0" smtClean="0">
              <a:solidFill>
                <a:schemeClr val="tx1"/>
              </a:solidFill>
              <a:latin typeface="Calibri" pitchFamily="34" charset="0"/>
              <a:cs typeface="Calibri" pitchFamily="34" charset="0"/>
            </a:rPr>
            <a:t>4</a:t>
          </a:r>
          <a:r>
            <a:rPr lang="tr-TR" sz="1400" b="1" kern="1200" dirty="0" smtClean="0">
              <a:solidFill>
                <a:schemeClr val="tx1"/>
              </a:solidFill>
              <a:latin typeface="Calibri" pitchFamily="34" charset="0"/>
              <a:cs typeface="Calibri" pitchFamily="34" charset="0"/>
            </a:rPr>
            <a:t>, seki diski, klorofil-a, AKM, biyolojik parametreler) </a:t>
          </a:r>
          <a:endParaRPr lang="tr-TR" sz="1400" b="1" kern="1200" dirty="0">
            <a:solidFill>
              <a:schemeClr val="tx1"/>
            </a:solidFill>
          </a:endParaRPr>
        </a:p>
      </dsp:txBody>
      <dsp:txXfrm>
        <a:off x="168179" y="1597629"/>
        <a:ext cx="2734726" cy="1353501"/>
      </dsp:txXfrm>
    </dsp:sp>
    <dsp:sp modelId="{FCEB166A-E3B5-49FD-84B0-78183A4832D6}">
      <dsp:nvSpPr>
        <dsp:cNvPr id="0" name=""/>
        <dsp:cNvSpPr/>
      </dsp:nvSpPr>
      <dsp:spPr>
        <a:xfrm>
          <a:off x="3068619" y="1667964"/>
          <a:ext cx="2414646" cy="122073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Nihai Hassas Alanların belirlenmesi </a:t>
          </a:r>
        </a:p>
        <a:p>
          <a:pPr lvl="0" algn="ctr" defTabSz="800100">
            <a:lnSpc>
              <a:spcPct val="90000"/>
            </a:lnSpc>
            <a:spcBef>
              <a:spcPct val="0"/>
            </a:spcBef>
            <a:spcAft>
              <a:spcPct val="35000"/>
            </a:spcAft>
          </a:pPr>
          <a:r>
            <a:rPr lang="tr-TR" sz="1400" b="1" kern="1200" dirty="0" smtClean="0">
              <a:latin typeface="Calibri" pitchFamily="34" charset="0"/>
              <a:cs typeface="Calibri" pitchFamily="34" charset="0"/>
            </a:rPr>
            <a:t>(izleme verileri ile)</a:t>
          </a:r>
          <a:endParaRPr lang="tr-TR" sz="1400" b="1" kern="1200" dirty="0"/>
        </a:p>
      </dsp:txBody>
      <dsp:txXfrm>
        <a:off x="3068619" y="1667964"/>
        <a:ext cx="2414646" cy="1220736"/>
      </dsp:txXfrm>
    </dsp:sp>
    <dsp:sp modelId="{6E16CE48-D256-4175-8F77-8145070B8CDB}">
      <dsp:nvSpPr>
        <dsp:cNvPr id="0" name=""/>
        <dsp:cNvSpPr/>
      </dsp:nvSpPr>
      <dsp:spPr>
        <a:xfrm>
          <a:off x="5751348" y="1622696"/>
          <a:ext cx="2190957" cy="13112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Hassas su kütleleri için referans su kütlelerinin ve su kalitesi hedeflerinin belirlenmesi </a:t>
          </a:r>
          <a:endParaRPr lang="tr-TR" sz="1800" b="1" kern="1200" dirty="0">
            <a:solidFill>
              <a:srgbClr val="0000FF"/>
            </a:solidFill>
          </a:endParaRPr>
        </a:p>
      </dsp:txBody>
      <dsp:txXfrm>
        <a:off x="5751348" y="1622696"/>
        <a:ext cx="2190957" cy="1311271"/>
      </dsp:txXfrm>
    </dsp:sp>
    <dsp:sp modelId="{A8A10775-19A6-4AC2-9CF4-21804577949B}">
      <dsp:nvSpPr>
        <dsp:cNvPr id="0" name=""/>
        <dsp:cNvSpPr/>
      </dsp:nvSpPr>
      <dsp:spPr>
        <a:xfrm>
          <a:off x="2231681" y="3254317"/>
          <a:ext cx="2255835" cy="211985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t> </a:t>
          </a:r>
          <a:r>
            <a:rPr lang="tr-TR" sz="1800" b="1" kern="1200" dirty="0" smtClean="0">
              <a:solidFill>
                <a:srgbClr val="0000FF"/>
              </a:solidFill>
              <a:latin typeface="Calibri" pitchFamily="34" charset="0"/>
              <a:cs typeface="Calibri" pitchFamily="34" charset="0"/>
            </a:rPr>
            <a:t>4 Bölgeden seçilen toplam 10 Hassas Alan için modelleme çalışması yapılması </a:t>
          </a:r>
        </a:p>
        <a:p>
          <a:pPr lvl="0" algn="ctr" defTabSz="666750">
            <a:lnSpc>
              <a:spcPct val="90000"/>
            </a:lnSpc>
            <a:spcBef>
              <a:spcPct val="0"/>
            </a:spcBef>
            <a:spcAft>
              <a:spcPct val="35000"/>
            </a:spcAft>
          </a:pPr>
          <a:r>
            <a:rPr lang="tr-TR" sz="1400" b="1" kern="1200" dirty="0" smtClean="0">
              <a:latin typeface="Calibri" pitchFamily="34" charset="0"/>
              <a:cs typeface="Calibri" pitchFamily="34" charset="0"/>
            </a:rPr>
            <a:t>(model doğrulama için aylık izlemelerin yapılması), senaryoların üretilmesi, AAT planlamalarının yapılması</a:t>
          </a:r>
          <a:endParaRPr lang="tr-TR" sz="1400" b="1" kern="1200" dirty="0"/>
        </a:p>
      </dsp:txBody>
      <dsp:txXfrm>
        <a:off x="2231681" y="3254317"/>
        <a:ext cx="2255835" cy="2119853"/>
      </dsp:txXfrm>
    </dsp:sp>
    <dsp:sp modelId="{D8BDB065-43AB-4AEC-833B-B3C6D9A26DBE}">
      <dsp:nvSpPr>
        <dsp:cNvPr id="0" name=""/>
        <dsp:cNvSpPr/>
      </dsp:nvSpPr>
      <dsp:spPr>
        <a:xfrm>
          <a:off x="4679962" y="3254317"/>
          <a:ext cx="1667558" cy="217247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rgbClr val="0000FF"/>
              </a:solidFill>
              <a:latin typeface="Calibri" pitchFamily="34" charset="0"/>
              <a:cs typeface="Calibri" pitchFamily="34" charset="0"/>
            </a:rPr>
            <a:t>Göl ve baraj göllerinde literatürdeki ampirik ifadeler ile C, N, P özümleme kapasitelerinin belirlenmesi </a:t>
          </a:r>
          <a:endParaRPr lang="tr-TR" sz="1800" b="1" kern="1200" dirty="0">
            <a:solidFill>
              <a:srgbClr val="0000FF"/>
            </a:solidFill>
          </a:endParaRPr>
        </a:p>
      </dsp:txBody>
      <dsp:txXfrm>
        <a:off x="4679962" y="3254317"/>
        <a:ext cx="1667558" cy="2172477"/>
      </dsp:txXfrm>
    </dsp:sp>
    <dsp:sp modelId="{BDFF0924-2974-469F-81F8-402456721E51}">
      <dsp:nvSpPr>
        <dsp:cNvPr id="0" name=""/>
        <dsp:cNvSpPr/>
      </dsp:nvSpPr>
      <dsp:spPr>
        <a:xfrm>
          <a:off x="6477666" y="3045153"/>
          <a:ext cx="1983781" cy="236939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688975">
            <a:lnSpc>
              <a:spcPct val="90000"/>
            </a:lnSpc>
            <a:spcBef>
              <a:spcPct val="0"/>
            </a:spcBef>
            <a:spcAft>
              <a:spcPct val="35000"/>
            </a:spcAft>
          </a:pPr>
          <a:r>
            <a:rPr lang="tr-TR" sz="1550" b="1" kern="1200" dirty="0" smtClean="0">
              <a:solidFill>
                <a:srgbClr val="0000FF"/>
              </a:solidFill>
              <a:latin typeface="Calibri" pitchFamily="34" charset="0"/>
              <a:cs typeface="Calibri" pitchFamily="34" charset="0"/>
            </a:rPr>
            <a:t>Mevzuat hazırlanması, Rehber doküman hazırlanması, Önlemler programı/Eylem planı hazırlanması, Bakanlık su kalitesi veri tabanına yapılan çalışmaların entegrasyonu</a:t>
          </a:r>
          <a:endParaRPr lang="tr-TR" sz="1550" b="1" kern="1200" dirty="0">
            <a:solidFill>
              <a:srgbClr val="0000FF"/>
            </a:solidFill>
          </a:endParaRPr>
        </a:p>
      </dsp:txBody>
      <dsp:txXfrm>
        <a:off x="6477666" y="3045153"/>
        <a:ext cx="1983781" cy="2369398"/>
      </dsp:txXfrm>
    </dsp:sp>
    <dsp:sp modelId="{605DB02C-56E4-4C81-B934-69DC02225049}">
      <dsp:nvSpPr>
        <dsp:cNvPr id="0" name=""/>
        <dsp:cNvSpPr/>
      </dsp:nvSpPr>
      <dsp:spPr>
        <a:xfrm>
          <a:off x="235493" y="3229798"/>
          <a:ext cx="1868530" cy="214544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00FF"/>
              </a:solidFill>
              <a:latin typeface="Calibri" pitchFamily="34" charset="0"/>
              <a:cs typeface="Calibri" pitchFamily="34" charset="0"/>
            </a:rPr>
            <a:t>Su kalitesi hedefleri doğrultusunda atıksu alt yapıları, planlama ve revizyonları da dahil olmak üzere tüm su kütleleri için alınacak tedbirlerin belirlenmesi</a:t>
          </a:r>
          <a:endParaRPr lang="tr-TR" sz="1600" b="1" kern="1200" dirty="0">
            <a:solidFill>
              <a:srgbClr val="0000FF"/>
            </a:solidFill>
          </a:endParaRPr>
        </a:p>
      </dsp:txBody>
      <dsp:txXfrm>
        <a:off x="235493" y="3229798"/>
        <a:ext cx="1868530" cy="21454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E484E-BA91-4947-9D1F-92904AE304B5}" type="datetimeFigureOut">
              <a:rPr lang="tr-TR" smtClean="0"/>
              <a:pPr/>
              <a:t>11.12.2015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18BED-82E4-4A62-901A-7F6AAB674E74}" type="slidenum">
              <a:rPr lang="tr-TR" smtClean="0"/>
              <a:pPr/>
              <a:t>‹#›</a:t>
            </a:fld>
            <a:endParaRPr lang="tr-TR"/>
          </a:p>
        </p:txBody>
      </p:sp>
    </p:spTree>
    <p:extLst>
      <p:ext uri="{BB962C8B-B14F-4D97-AF65-F5344CB8AC3E}">
        <p14:creationId xmlns:p14="http://schemas.microsoft.com/office/powerpoint/2010/main" val="82890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33FF47D7-3169-466F-8FD1-A286B0C8E3C2}" type="slidenum">
              <a:rPr lang="tr-TR" smtClean="0">
                <a:latin typeface="Arial" charset="0"/>
              </a:rPr>
              <a:pPr>
                <a:defRPr/>
              </a:pPr>
              <a:t>1</a:t>
            </a:fld>
            <a:endParaRPr lang="tr-TR" smtClean="0">
              <a:latin typeface="Arial"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tr-TR" smtClean="0">
              <a:latin typeface="Arial" charset="0"/>
            </a:endParaRPr>
          </a:p>
        </p:txBody>
      </p:sp>
    </p:spTree>
    <p:extLst>
      <p:ext uri="{BB962C8B-B14F-4D97-AF65-F5344CB8AC3E}">
        <p14:creationId xmlns:p14="http://schemas.microsoft.com/office/powerpoint/2010/main" val="276934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ECA5F695-EF7D-4BBF-BB75-8E3836E48FBA}" type="datetime1">
              <a:rPr lang="tr-TR" smtClean="0">
                <a:solidFill>
                  <a:prstClr val="black">
                    <a:tint val="75000"/>
                  </a:prstClr>
                </a:solidFill>
              </a:rPr>
              <a:pPr/>
              <a:t>11.12.2015</a:t>
            </a:fld>
            <a:endParaRPr lang="tr-TR">
              <a:solidFill>
                <a:prstClr val="black">
                  <a:tint val="75000"/>
                </a:prstClr>
              </a:solidFill>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F302176B-0E47-46AC-8F43-DAB4B8A37D06}" type="slidenum">
              <a:rPr lang="tr-TR" smtClean="0">
                <a:solidFill>
                  <a:prstClr val="black">
                    <a:tint val="75000"/>
                  </a:prstClr>
                </a:solidFill>
              </a:rPr>
              <a:pPr/>
              <a:t>‹#›</a:t>
            </a:fld>
            <a:r>
              <a:rPr lang="tr-TR" dirty="0" smtClean="0">
                <a:solidFill>
                  <a:prstClr val="black">
                    <a:tint val="75000"/>
                  </a:prstClr>
                </a:solidFill>
              </a:rPr>
              <a:t>/20</a:t>
            </a:r>
            <a:endParaRPr lang="tr-TR" dirty="0">
              <a:solidFill>
                <a:prstClr val="black">
                  <a:tint val="75000"/>
                </a:prstClr>
              </a:solidFill>
            </a:endParaRPr>
          </a:p>
        </p:txBody>
      </p:sp>
    </p:spTree>
    <p:extLst>
      <p:ext uri="{BB962C8B-B14F-4D97-AF65-F5344CB8AC3E}">
        <p14:creationId xmlns:p14="http://schemas.microsoft.com/office/powerpoint/2010/main" val="2624038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p>
            <a:endParaRPr lang="tr-TR">
              <a:solidFill>
                <a:prstClr val="black">
                  <a:tint val="75000"/>
                </a:prstClr>
              </a:solidFill>
            </a:endParaRPr>
          </a:p>
        </p:txBody>
      </p:sp>
      <p:pic>
        <p:nvPicPr>
          <p:cNvPr id="7" name="Picture 2" descr="C:\Users\esiltu\Desktop\su_yon_logo_trans_zemi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08408" y="54664"/>
            <a:ext cx="828000" cy="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867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r="-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pic>
        <p:nvPicPr>
          <p:cNvPr id="9" name="Picture 2" descr="C:\Users\nanul\Documents\Alınan Dosyalarım\logoyeniseffaf.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36249" y="84104"/>
            <a:ext cx="778573" cy="75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8733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641176" y="1849497"/>
            <a:ext cx="7315200" cy="4686300"/>
          </a:xfrm>
        </p:spPr>
        <p:txBody>
          <a:bodyPr>
            <a:normAutofit fontScale="77500" lnSpcReduction="20000"/>
          </a:bodyPr>
          <a:lstStyle/>
          <a:p>
            <a:pPr algn="ctr" eaLnBrk="1" hangingPunct="1">
              <a:spcBef>
                <a:spcPts val="0"/>
              </a:spcBef>
              <a:buFont typeface="Wingdings" pitchFamily="2" charset="2"/>
              <a:buNone/>
            </a:pPr>
            <a:r>
              <a:rPr lang="tr-TR" sz="2400" dirty="0" smtClean="0">
                <a:solidFill>
                  <a:srgbClr val="0000FF"/>
                </a:solidFill>
              </a:rPr>
              <a:t/>
            </a:r>
            <a:br>
              <a:rPr lang="tr-TR" sz="2400" dirty="0" smtClean="0">
                <a:solidFill>
                  <a:srgbClr val="0000FF"/>
                </a:solidFill>
              </a:rPr>
            </a:br>
            <a:endParaRPr lang="tr-TR" sz="2400" b="1" dirty="0" smtClean="0">
              <a:solidFill>
                <a:srgbClr val="0000FF"/>
              </a:solidFill>
              <a:latin typeface="Times New Roman" pitchFamily="18" charset="0"/>
            </a:endParaRPr>
          </a:p>
          <a:p>
            <a:pPr algn="ctr" eaLnBrk="1" hangingPunct="1">
              <a:spcBef>
                <a:spcPts val="0"/>
              </a:spcBef>
              <a:buFont typeface="Wingdings" pitchFamily="2" charset="2"/>
              <a:buNone/>
            </a:pPr>
            <a:endParaRPr lang="tr-TR" sz="2400" b="1" dirty="0" smtClean="0">
              <a:solidFill>
                <a:srgbClr val="0000FF"/>
              </a:solidFill>
              <a:latin typeface="Times New Roman" pitchFamily="18" charset="0"/>
            </a:endParaRPr>
          </a:p>
          <a:p>
            <a:pPr algn="ctr" eaLnBrk="1" hangingPunct="1">
              <a:spcBef>
                <a:spcPts val="0"/>
              </a:spcBef>
              <a:buFont typeface="Wingdings" pitchFamily="2" charset="2"/>
              <a:buNone/>
            </a:pPr>
            <a:r>
              <a:rPr lang="tr-TR" sz="2400" b="1" dirty="0" smtClean="0">
                <a:solidFill>
                  <a:srgbClr val="0000FF"/>
                </a:solidFill>
                <a:latin typeface="Times New Roman" pitchFamily="18" charset="0"/>
              </a:rPr>
              <a:t/>
            </a:r>
            <a:br>
              <a:rPr lang="tr-TR" sz="2400" b="1" dirty="0" smtClean="0">
                <a:solidFill>
                  <a:srgbClr val="0000FF"/>
                </a:solidFill>
                <a:latin typeface="Times New Roman" pitchFamily="18" charset="0"/>
              </a:rPr>
            </a:br>
            <a:endParaRPr lang="tr-TR" sz="2400" b="1"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400" dirty="0" smtClean="0">
              <a:solidFill>
                <a:srgbClr val="0000FF"/>
              </a:solidFill>
              <a:latin typeface="+mj-lt"/>
            </a:endParaRPr>
          </a:p>
          <a:p>
            <a:pPr algn="ctr" eaLnBrk="1" hangingPunct="1">
              <a:lnSpc>
                <a:spcPct val="80000"/>
              </a:lnSpc>
              <a:buFont typeface="Wingdings" pitchFamily="2" charset="2"/>
              <a:buNone/>
            </a:pPr>
            <a:endParaRPr lang="tr-TR" sz="2400" dirty="0">
              <a:solidFill>
                <a:srgbClr val="0000FF"/>
              </a:solidFill>
              <a:latin typeface="+mj-lt"/>
            </a:endParaRPr>
          </a:p>
          <a:p>
            <a:pPr algn="ctr" eaLnBrk="1" hangingPunct="1">
              <a:lnSpc>
                <a:spcPct val="80000"/>
              </a:lnSpc>
              <a:buFont typeface="Wingdings" pitchFamily="2" charset="2"/>
              <a:buNone/>
            </a:pPr>
            <a:endParaRPr lang="tr-TR" sz="2400" dirty="0" smtClean="0">
              <a:solidFill>
                <a:srgbClr val="0000FF"/>
              </a:solidFill>
              <a:latin typeface="+mj-lt"/>
            </a:endParaRPr>
          </a:p>
          <a:p>
            <a:pPr algn="ctr" eaLnBrk="1" hangingPunct="1">
              <a:lnSpc>
                <a:spcPct val="80000"/>
              </a:lnSpc>
              <a:buFont typeface="Wingdings" pitchFamily="2" charset="2"/>
              <a:buNone/>
            </a:pPr>
            <a:endParaRPr lang="tr-TR" sz="2400" dirty="0">
              <a:solidFill>
                <a:srgbClr val="0000FF"/>
              </a:solidFill>
              <a:latin typeface="+mj-lt"/>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3600" dirty="0" smtClean="0">
              <a:solidFill>
                <a:srgbClr val="0000FF"/>
              </a:solidFill>
              <a:latin typeface="Times New Roman" pitchFamily="18" charset="0"/>
            </a:endParaRPr>
          </a:p>
          <a:p>
            <a:pPr algn="ctr" eaLnBrk="1" hangingPunct="1">
              <a:lnSpc>
                <a:spcPct val="80000"/>
              </a:lnSpc>
              <a:buFont typeface="Wingdings" pitchFamily="2" charset="2"/>
              <a:buNone/>
            </a:pPr>
            <a:endParaRPr lang="tr-TR" sz="2800" b="1" dirty="0" smtClean="0">
              <a:solidFill>
                <a:srgbClr val="0000FF"/>
              </a:solidFill>
              <a:latin typeface="Times New Roman" pitchFamily="18" charset="0"/>
            </a:endParaRPr>
          </a:p>
          <a:p>
            <a:pPr algn="ctr" eaLnBrk="1" hangingPunct="1">
              <a:lnSpc>
                <a:spcPct val="80000"/>
              </a:lnSpc>
              <a:buFont typeface="Wingdings" pitchFamily="2" charset="2"/>
              <a:buNone/>
            </a:pPr>
            <a:r>
              <a:rPr lang="tr-TR" sz="2400" b="1" dirty="0" smtClean="0">
                <a:solidFill>
                  <a:srgbClr val="0000FF"/>
                </a:solidFill>
                <a:latin typeface="Times New Roman" pitchFamily="18" charset="0"/>
              </a:rPr>
              <a:t> </a:t>
            </a:r>
          </a:p>
          <a:p>
            <a:pPr algn="ctr" eaLnBrk="1" hangingPunct="1">
              <a:lnSpc>
                <a:spcPct val="80000"/>
              </a:lnSpc>
              <a:buFont typeface="Wingdings" pitchFamily="2" charset="2"/>
              <a:buNone/>
            </a:pPr>
            <a:endParaRPr lang="tr-TR" sz="2400" b="1" dirty="0" smtClean="0">
              <a:solidFill>
                <a:srgbClr val="0000FF"/>
              </a:solidFill>
              <a:latin typeface="Times New Roman" pitchFamily="18" charset="0"/>
            </a:endParaRPr>
          </a:p>
        </p:txBody>
      </p:sp>
      <p:sp>
        <p:nvSpPr>
          <p:cNvPr id="551939" name="Text Box 3"/>
          <p:cNvSpPr txBox="1">
            <a:spLocks noChangeArrowheads="1"/>
          </p:cNvSpPr>
          <p:nvPr/>
        </p:nvSpPr>
        <p:spPr bwMode="auto">
          <a:xfrm>
            <a:off x="2209800" y="5926138"/>
            <a:ext cx="4724400" cy="366712"/>
          </a:xfrm>
          <a:prstGeom prst="rect">
            <a:avLst/>
          </a:prstGeom>
          <a:noFill/>
          <a:ln w="9525">
            <a:noFill/>
            <a:miter lim="800000"/>
            <a:headEnd/>
            <a:tailEnd/>
          </a:ln>
          <a:effectLst/>
        </p:spPr>
        <p:txBody>
          <a:bodyPr>
            <a:spAutoFit/>
          </a:bodyPr>
          <a:lstStyle/>
          <a:p>
            <a:pPr algn="ctr">
              <a:spcBef>
                <a:spcPct val="50000"/>
              </a:spcBef>
              <a:defRPr/>
            </a:pPr>
            <a:endParaRPr lang="tr-TR">
              <a:solidFill>
                <a:schemeClr val="tx2"/>
              </a:solidFill>
              <a:effectLst>
                <a:outerShdw blurRad="38100" dist="38100" dir="2700000" algn="tl">
                  <a:srgbClr val="000000"/>
                </a:outerShdw>
              </a:effectLst>
              <a:latin typeface="Arial" pitchFamily="34" charset="0"/>
            </a:endParaRPr>
          </a:p>
        </p:txBody>
      </p:sp>
      <p:sp>
        <p:nvSpPr>
          <p:cNvPr id="6" name="5 Dikdörtgen"/>
          <p:cNvSpPr/>
          <p:nvPr/>
        </p:nvSpPr>
        <p:spPr>
          <a:xfrm>
            <a:off x="866416" y="253724"/>
            <a:ext cx="7920880" cy="2185214"/>
          </a:xfrm>
          <a:prstGeom prst="rect">
            <a:avLst/>
          </a:prstGeom>
        </p:spPr>
        <p:txBody>
          <a:bodyPr wrap="square">
            <a:spAutoFit/>
          </a:bodyPr>
          <a:lstStyle/>
          <a:p>
            <a:pPr algn="ctr"/>
            <a:endParaRPr lang="tr-TR" sz="2400" b="1" dirty="0" smtClean="0">
              <a:solidFill>
                <a:srgbClr val="0000FF"/>
              </a:solidFill>
              <a:latin typeface="+mn-lt"/>
              <a:cs typeface="Times New Roman" pitchFamily="18" charset="0"/>
            </a:endParaRPr>
          </a:p>
          <a:p>
            <a:pPr algn="ctr"/>
            <a:endParaRPr lang="tr-TR" sz="2400" b="1" dirty="0" smtClean="0">
              <a:solidFill>
                <a:srgbClr val="0000FF"/>
              </a:solidFill>
              <a:latin typeface="+mn-lt"/>
              <a:cs typeface="Times New Roman" pitchFamily="18" charset="0"/>
            </a:endParaRPr>
          </a:p>
          <a:p>
            <a:pPr algn="ctr"/>
            <a:endParaRPr lang="tr-TR" sz="2400" b="1" dirty="0" smtClean="0">
              <a:solidFill>
                <a:srgbClr val="0000FF"/>
              </a:solidFill>
              <a:latin typeface="+mn-lt"/>
              <a:cs typeface="Times New Roman" pitchFamily="18" charset="0"/>
            </a:endParaRPr>
          </a:p>
          <a:p>
            <a:pPr algn="ctr"/>
            <a:r>
              <a:rPr lang="tr-TR" sz="3200" dirty="0" smtClean="0">
                <a:solidFill>
                  <a:srgbClr val="0000FF"/>
                </a:solidFill>
                <a:cs typeface="Times New Roman" pitchFamily="18" charset="0"/>
              </a:rPr>
              <a:t>Göl Su Kütlelerinde Ötrofikasyon Değerlendirmesi</a:t>
            </a:r>
            <a:endParaRPr lang="tr-TR" sz="3200" dirty="0">
              <a:solidFill>
                <a:srgbClr val="0000FF"/>
              </a:solidFill>
            </a:endParaRPr>
          </a:p>
        </p:txBody>
      </p:sp>
      <p:pic>
        <p:nvPicPr>
          <p:cNvPr id="7" name="Picture 2" descr="\\10.5.1.98\hhap\TOPLANTI\14.Kasım.2012\eutrophication.gif"/>
          <p:cNvPicPr>
            <a:picLocks noChangeAspect="1" noChangeArrowheads="1"/>
          </p:cNvPicPr>
          <p:nvPr/>
        </p:nvPicPr>
        <p:blipFill>
          <a:blip r:embed="rId3" cstate="print"/>
          <a:srcRect/>
          <a:stretch>
            <a:fillRect/>
          </a:stretch>
        </p:blipFill>
        <p:spPr bwMode="auto">
          <a:xfrm>
            <a:off x="3203848" y="2492896"/>
            <a:ext cx="3324414" cy="2086070"/>
          </a:xfrm>
          <a:prstGeom prst="rect">
            <a:avLst/>
          </a:prstGeom>
          <a:noFill/>
        </p:spPr>
      </p:pic>
      <p:sp>
        <p:nvSpPr>
          <p:cNvPr id="2" name="Rectangle 1"/>
          <p:cNvSpPr/>
          <p:nvPr/>
        </p:nvSpPr>
        <p:spPr>
          <a:xfrm>
            <a:off x="1475656" y="-30686"/>
            <a:ext cx="6480720" cy="954107"/>
          </a:xfrm>
          <a:prstGeom prst="rect">
            <a:avLst/>
          </a:prstGeom>
        </p:spPr>
        <p:txBody>
          <a:bodyPr wrap="square">
            <a:spAutoFit/>
          </a:bodyPr>
          <a:lstStyle/>
          <a:p>
            <a:pPr algn="ctr"/>
            <a:r>
              <a:rPr lang="en-US" sz="2800" dirty="0">
                <a:solidFill>
                  <a:srgbClr val="0000FF"/>
                </a:solidFill>
              </a:rPr>
              <a:t>T.C.</a:t>
            </a:r>
            <a:br>
              <a:rPr lang="en-US" sz="2800" dirty="0">
                <a:solidFill>
                  <a:srgbClr val="0000FF"/>
                </a:solidFill>
              </a:rPr>
            </a:br>
            <a:r>
              <a:rPr lang="en-US" sz="2800" dirty="0">
                <a:solidFill>
                  <a:srgbClr val="0000FF"/>
                </a:solidFill>
              </a:rPr>
              <a:t> ORMAN VE SU İŞLERİ BAKANLIĞI</a:t>
            </a:r>
          </a:p>
        </p:txBody>
      </p:sp>
      <p:sp>
        <p:nvSpPr>
          <p:cNvPr id="3" name="Rectangle 2"/>
          <p:cNvSpPr/>
          <p:nvPr/>
        </p:nvSpPr>
        <p:spPr>
          <a:xfrm>
            <a:off x="1907704" y="4862996"/>
            <a:ext cx="5594176" cy="2308324"/>
          </a:xfrm>
          <a:prstGeom prst="rect">
            <a:avLst/>
          </a:prstGeom>
        </p:spPr>
        <p:txBody>
          <a:bodyPr wrap="square">
            <a:spAutoFit/>
          </a:bodyPr>
          <a:lstStyle/>
          <a:p>
            <a:pPr algn="ctr"/>
            <a:r>
              <a:rPr lang="en-US" sz="2400" dirty="0" smtClean="0">
                <a:solidFill>
                  <a:srgbClr val="0000FF"/>
                </a:solidFill>
              </a:rPr>
              <a:t>SU YÖNETİMİ GENEL MÜDÜRLÜĞÜ</a:t>
            </a:r>
            <a:r>
              <a:rPr lang="en-US" sz="2400" dirty="0">
                <a:solidFill>
                  <a:srgbClr val="0000FF"/>
                </a:solidFill>
              </a:rPr>
              <a:t/>
            </a:r>
            <a:br>
              <a:rPr lang="en-US" sz="2400" dirty="0">
                <a:solidFill>
                  <a:srgbClr val="0000FF"/>
                </a:solidFill>
              </a:rPr>
            </a:br>
            <a:r>
              <a:rPr lang="en-US" sz="2400" dirty="0" smtClean="0">
                <a:solidFill>
                  <a:srgbClr val="0000FF"/>
                </a:solidFill>
              </a:rPr>
              <a:t>Su </a:t>
            </a:r>
            <a:r>
              <a:rPr lang="en-US" sz="2400" dirty="0" err="1">
                <a:solidFill>
                  <a:srgbClr val="0000FF"/>
                </a:solidFill>
              </a:rPr>
              <a:t>Kalitesi</a:t>
            </a:r>
            <a:r>
              <a:rPr lang="en-US" sz="2400" dirty="0">
                <a:solidFill>
                  <a:srgbClr val="0000FF"/>
                </a:solidFill>
              </a:rPr>
              <a:t> </a:t>
            </a:r>
            <a:r>
              <a:rPr lang="en-US" sz="2400" dirty="0" err="1">
                <a:solidFill>
                  <a:srgbClr val="0000FF"/>
                </a:solidFill>
              </a:rPr>
              <a:t>Yönetimi</a:t>
            </a:r>
            <a:r>
              <a:rPr lang="en-US" sz="2400" dirty="0">
                <a:solidFill>
                  <a:srgbClr val="0000FF"/>
                </a:solidFill>
              </a:rPr>
              <a:t> </a:t>
            </a:r>
            <a:r>
              <a:rPr lang="en-US" sz="2400" dirty="0" err="1">
                <a:solidFill>
                  <a:srgbClr val="0000FF"/>
                </a:solidFill>
              </a:rPr>
              <a:t>Dairesi</a:t>
            </a:r>
            <a:r>
              <a:rPr lang="en-US" sz="2400" dirty="0">
                <a:solidFill>
                  <a:srgbClr val="0000FF"/>
                </a:solidFill>
              </a:rPr>
              <a:t> </a:t>
            </a:r>
            <a:r>
              <a:rPr lang="en-US" sz="2400" dirty="0" err="1" smtClean="0">
                <a:solidFill>
                  <a:srgbClr val="0000FF"/>
                </a:solidFill>
              </a:rPr>
              <a:t>Başkanlığı</a:t>
            </a:r>
            <a:endParaRPr lang="tr-TR" sz="2400" dirty="0" smtClean="0">
              <a:solidFill>
                <a:srgbClr val="0000FF"/>
              </a:solidFill>
            </a:endParaRPr>
          </a:p>
          <a:p>
            <a:pPr algn="ctr"/>
            <a:endParaRPr lang="tr-TR" sz="2400" dirty="0" smtClean="0">
              <a:solidFill>
                <a:srgbClr val="0000FF"/>
              </a:solidFill>
            </a:endParaRPr>
          </a:p>
          <a:p>
            <a:pPr algn="ctr"/>
            <a:r>
              <a:rPr lang="tr-TR" sz="2400" dirty="0" smtClean="0">
                <a:solidFill>
                  <a:srgbClr val="0000FF"/>
                </a:solidFill>
              </a:rPr>
              <a:t>Aralık, </a:t>
            </a:r>
            <a:r>
              <a:rPr lang="tr-TR" sz="2400" dirty="0" smtClean="0">
                <a:solidFill>
                  <a:srgbClr val="0000FF"/>
                </a:solidFill>
              </a:rPr>
              <a:t>2015</a:t>
            </a:r>
          </a:p>
          <a:p>
            <a:pPr algn="ctr"/>
            <a:r>
              <a:rPr lang="tr-TR" sz="2400" smtClean="0">
                <a:solidFill>
                  <a:srgbClr val="0000FF"/>
                </a:solidFill>
              </a:rPr>
              <a:t>Ankara</a:t>
            </a:r>
            <a:endParaRPr lang="en-US" sz="2400" dirty="0">
              <a:solidFill>
                <a:srgbClr val="0000FF"/>
              </a:solidFill>
            </a:endParaRPr>
          </a:p>
          <a:p>
            <a:endParaRPr lang="en-US" sz="2400" dirty="0">
              <a:solidFill>
                <a:srgbClr val="0000FF"/>
              </a:solidFill>
            </a:endParaRPr>
          </a:p>
        </p:txBody>
      </p:sp>
    </p:spTree>
    <p:extLst>
      <p:ext uri="{BB962C8B-B14F-4D97-AF65-F5344CB8AC3E}">
        <p14:creationId xmlns:p14="http://schemas.microsoft.com/office/powerpoint/2010/main" val="2776327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568952" cy="529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p:cNvSpPr>
            <a:spLocks noGrp="1"/>
          </p:cNvSpPr>
          <p:nvPr>
            <p:ph type="title"/>
          </p:nvPr>
        </p:nvSpPr>
        <p:spPr>
          <a:xfrm>
            <a:off x="467544" y="44624"/>
            <a:ext cx="8229600" cy="1143000"/>
          </a:xfrm>
        </p:spPr>
        <p:txBody>
          <a:bodyPr>
            <a:normAutofit/>
          </a:bodyPr>
          <a:lstStyle/>
          <a:p>
            <a:r>
              <a:rPr lang="tr-TR" sz="3600" b="1" dirty="0">
                <a:solidFill>
                  <a:srgbClr val="FF0000"/>
                </a:solidFill>
                <a:latin typeface="Calibri" pitchFamily="34" charset="0"/>
                <a:cs typeface="Calibri" pitchFamily="34" charset="0"/>
              </a:rPr>
              <a:t>Klorofil a</a:t>
            </a:r>
            <a:endParaRPr lang="en-US" sz="36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32166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92887" cy="508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a:spLocks noGrp="1"/>
          </p:cNvSpPr>
          <p:nvPr>
            <p:ph type="title"/>
          </p:nvPr>
        </p:nvSpPr>
        <p:spPr>
          <a:xfrm>
            <a:off x="467544" y="-99392"/>
            <a:ext cx="8229600" cy="1143000"/>
          </a:xfrm>
        </p:spPr>
        <p:txBody>
          <a:bodyPr>
            <a:normAutofit/>
          </a:bodyPr>
          <a:lstStyle/>
          <a:p>
            <a:r>
              <a:rPr lang="tr-TR" sz="3200" b="1" dirty="0" err="1">
                <a:solidFill>
                  <a:srgbClr val="FF0000"/>
                </a:solidFill>
                <a:latin typeface="Calibri" pitchFamily="34" charset="0"/>
                <a:cs typeface="Calibri" pitchFamily="34" charset="0"/>
              </a:rPr>
              <a:t>Secchi</a:t>
            </a:r>
            <a:r>
              <a:rPr lang="tr-TR" sz="3200" b="1" dirty="0">
                <a:solidFill>
                  <a:srgbClr val="FF0000"/>
                </a:solidFill>
                <a:latin typeface="Calibri" pitchFamily="34" charset="0"/>
                <a:cs typeface="Calibri" pitchFamily="34" charset="0"/>
              </a:rPr>
              <a:t> Disk (SD)</a:t>
            </a:r>
            <a:endParaRPr lang="en-US" sz="32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78251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053514" cy="367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a:spLocks noGrp="1"/>
          </p:cNvSpPr>
          <p:nvPr>
            <p:ph type="title"/>
          </p:nvPr>
        </p:nvSpPr>
        <p:spPr>
          <a:xfrm>
            <a:off x="395536" y="-29763"/>
            <a:ext cx="8229600" cy="1143000"/>
          </a:xfrm>
        </p:spPr>
        <p:txBody>
          <a:bodyPr>
            <a:normAutofit/>
          </a:bodyPr>
          <a:lstStyle/>
          <a:p>
            <a:r>
              <a:rPr lang="tr-TR" sz="3200" b="1" dirty="0">
                <a:solidFill>
                  <a:srgbClr val="FF0000"/>
                </a:solidFill>
                <a:latin typeface="Calibri" pitchFamily="34" charset="0"/>
                <a:cs typeface="Calibri" pitchFamily="34" charset="0"/>
              </a:rPr>
              <a:t>ÇO/Oksijen Doygunluğu</a:t>
            </a:r>
            <a:endParaRPr lang="en-US" sz="32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32825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38992040"/>
              </p:ext>
            </p:extLst>
          </p:nvPr>
        </p:nvGraphicFramePr>
        <p:xfrm>
          <a:off x="395536" y="1340768"/>
          <a:ext cx="8136904" cy="4176464"/>
        </p:xfrm>
        <a:graphic>
          <a:graphicData uri="http://schemas.openxmlformats.org/drawingml/2006/table">
            <a:tbl>
              <a:tblPr firstRow="1" firstCol="1" bandRow="1"/>
              <a:tblGrid>
                <a:gridCol w="1937640"/>
                <a:gridCol w="1086041"/>
                <a:gridCol w="1221294"/>
                <a:gridCol w="1299641"/>
                <a:gridCol w="1152128"/>
                <a:gridCol w="1440160"/>
              </a:tblGrid>
              <a:tr h="351679">
                <a:tc gridSpan="6">
                  <a:txBody>
                    <a:bodyPr/>
                    <a:lstStyle/>
                    <a:p>
                      <a:pPr algn="ctr" fontAlgn="b">
                        <a:lnSpc>
                          <a:spcPct val="115000"/>
                        </a:lnSpc>
                        <a:spcAft>
                          <a:spcPts val="0"/>
                        </a:spcAft>
                      </a:pPr>
                      <a:r>
                        <a:rPr lang="tr-TR" sz="1600" b="1" kern="1200" dirty="0" smtClean="0">
                          <a:solidFill>
                            <a:srgbClr val="000000"/>
                          </a:solidFill>
                          <a:effectLst/>
                          <a:latin typeface="Times New Roman"/>
                          <a:ea typeface="Times New Roman"/>
                        </a:rPr>
                        <a:t>GÖL SU</a:t>
                      </a:r>
                      <a:r>
                        <a:rPr lang="tr-TR" sz="1600" b="1" kern="1200" baseline="0" dirty="0" smtClean="0">
                          <a:solidFill>
                            <a:srgbClr val="000000"/>
                          </a:solidFill>
                          <a:effectLst/>
                          <a:latin typeface="Times New Roman"/>
                          <a:ea typeface="Times New Roman"/>
                        </a:rPr>
                        <a:t> KÜTLE</a:t>
                      </a:r>
                      <a:r>
                        <a:rPr lang="tr-TR" sz="1600" b="1" kern="1200" dirty="0" smtClean="0">
                          <a:solidFill>
                            <a:srgbClr val="000000"/>
                          </a:solidFill>
                          <a:effectLst/>
                          <a:latin typeface="Times New Roman"/>
                          <a:ea typeface="Times New Roman"/>
                        </a:rPr>
                        <a:t>LERİ</a:t>
                      </a:r>
                      <a:endParaRPr lang="tr-TR" sz="1600" dirty="0">
                        <a:effectLst/>
                        <a:latin typeface="Times New Roman"/>
                        <a:ea typeface="MS Mincho"/>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5450">
                <a:tc>
                  <a:txBody>
                    <a:bodyPr/>
                    <a:lstStyle/>
                    <a:p>
                      <a:pPr algn="ctr" fontAlgn="b">
                        <a:lnSpc>
                          <a:spcPct val="115000"/>
                        </a:lnSpc>
                        <a:spcAft>
                          <a:spcPts val="0"/>
                        </a:spcAft>
                      </a:pPr>
                      <a:r>
                        <a:rPr lang="tr-TR" sz="1600" b="1" kern="1200" dirty="0">
                          <a:solidFill>
                            <a:srgbClr val="000000"/>
                          </a:solidFill>
                          <a:effectLst/>
                          <a:latin typeface="Times New Roman"/>
                          <a:ea typeface="Times New Roman"/>
                        </a:rPr>
                        <a:t>Parametreler</a:t>
                      </a:r>
                      <a:endParaRPr lang="tr-TR" sz="1600" dirty="0">
                        <a:effectLst/>
                        <a:latin typeface="Times New Roman"/>
                        <a:ea typeface="MS Mincho"/>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BD4B4"/>
                    </a:solidFill>
                  </a:tcPr>
                </a:tc>
                <a:tc>
                  <a:txBody>
                    <a:bodyPr/>
                    <a:lstStyle/>
                    <a:p>
                      <a:pPr algn="ctr" fontAlgn="b">
                        <a:lnSpc>
                          <a:spcPct val="115000"/>
                        </a:lnSpc>
                      </a:pPr>
                      <a:r>
                        <a:rPr lang="tr-TR" sz="1600" b="1" kern="1200" dirty="0">
                          <a:solidFill>
                            <a:srgbClr val="000000"/>
                          </a:solidFill>
                          <a:effectLst/>
                          <a:latin typeface="Calibri"/>
                          <a:ea typeface="Times New Roman"/>
                        </a:rPr>
                        <a:t>I. (</a:t>
                      </a:r>
                      <a:r>
                        <a:rPr lang="tr-TR" sz="1600" b="1" kern="1200" dirty="0" err="1">
                          <a:solidFill>
                            <a:srgbClr val="000000"/>
                          </a:solidFill>
                          <a:effectLst/>
                          <a:latin typeface="Calibri"/>
                          <a:ea typeface="Times New Roman"/>
                        </a:rPr>
                        <a:t>oligotrofik</a:t>
                      </a:r>
                      <a:r>
                        <a:rPr lang="tr-TR" sz="1600" b="1" kern="1200" dirty="0">
                          <a:solidFill>
                            <a:srgbClr val="000000"/>
                          </a:solidFill>
                          <a:effectLst/>
                          <a:latin typeface="Calibri"/>
                          <a:ea typeface="Times New Roman"/>
                        </a:rPr>
                        <a:t>)</a:t>
                      </a:r>
                      <a:endParaRPr lang="tr-TR" sz="1600" dirty="0">
                        <a:effectLst/>
                        <a:latin typeface="Calibri"/>
                        <a:ea typeface="Times New Roman"/>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BD4B4"/>
                    </a:solidFill>
                  </a:tcPr>
                </a:tc>
                <a:tc>
                  <a:txBody>
                    <a:bodyPr/>
                    <a:lstStyle/>
                    <a:p>
                      <a:pPr algn="ctr" fontAlgn="b">
                        <a:lnSpc>
                          <a:spcPct val="115000"/>
                        </a:lnSpc>
                      </a:pPr>
                      <a:r>
                        <a:rPr lang="tr-TR" sz="1600" b="1" kern="1200">
                          <a:solidFill>
                            <a:srgbClr val="000000"/>
                          </a:solidFill>
                          <a:effectLst/>
                          <a:latin typeface="Calibri"/>
                          <a:ea typeface="Times New Roman"/>
                        </a:rPr>
                        <a:t>II. (mezotrofik)</a:t>
                      </a:r>
                      <a:endParaRPr lang="tr-TR" sz="1600">
                        <a:effectLst/>
                        <a:latin typeface="Calibri"/>
                        <a:ea typeface="Times New Roman"/>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BD4B4"/>
                    </a:solidFill>
                  </a:tcPr>
                </a:tc>
                <a:tc>
                  <a:txBody>
                    <a:bodyPr/>
                    <a:lstStyle/>
                    <a:p>
                      <a:pPr algn="ctr" fontAlgn="b">
                        <a:lnSpc>
                          <a:spcPct val="115000"/>
                        </a:lnSpc>
                      </a:pPr>
                      <a:r>
                        <a:rPr lang="tr-TR" sz="1600" b="1" kern="1200">
                          <a:solidFill>
                            <a:srgbClr val="000000"/>
                          </a:solidFill>
                          <a:effectLst/>
                          <a:latin typeface="Calibri"/>
                          <a:ea typeface="Times New Roman"/>
                        </a:rPr>
                        <a:t>III. (Zayıf ötrofik) </a:t>
                      </a:r>
                      <a:endParaRPr lang="tr-TR" sz="1600">
                        <a:effectLst/>
                        <a:latin typeface="Calibri"/>
                        <a:ea typeface="Times New Roman"/>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BD4B4"/>
                    </a:solidFill>
                  </a:tcPr>
                </a:tc>
                <a:tc>
                  <a:txBody>
                    <a:bodyPr/>
                    <a:lstStyle/>
                    <a:p>
                      <a:pPr algn="ctr" fontAlgn="b">
                        <a:lnSpc>
                          <a:spcPct val="115000"/>
                        </a:lnSpc>
                      </a:pPr>
                      <a:r>
                        <a:rPr lang="tr-TR" sz="1600" b="1" kern="1200" dirty="0">
                          <a:solidFill>
                            <a:srgbClr val="000000"/>
                          </a:solidFill>
                          <a:effectLst/>
                          <a:latin typeface="Calibri"/>
                          <a:ea typeface="Times New Roman"/>
                        </a:rPr>
                        <a:t>IV. (</a:t>
                      </a:r>
                      <a:r>
                        <a:rPr lang="tr-TR" sz="1600" b="1" kern="1200" dirty="0" err="1">
                          <a:solidFill>
                            <a:srgbClr val="000000"/>
                          </a:solidFill>
                          <a:effectLst/>
                          <a:latin typeface="Calibri"/>
                          <a:ea typeface="Times New Roman"/>
                        </a:rPr>
                        <a:t>ötrofik</a:t>
                      </a:r>
                      <a:r>
                        <a:rPr lang="tr-TR" sz="1600" b="1" kern="1200" dirty="0">
                          <a:solidFill>
                            <a:srgbClr val="000000"/>
                          </a:solidFill>
                          <a:effectLst/>
                          <a:latin typeface="Calibri"/>
                          <a:ea typeface="Times New Roman"/>
                        </a:rPr>
                        <a:t>)</a:t>
                      </a:r>
                      <a:endParaRPr lang="tr-TR" sz="1600" dirty="0">
                        <a:effectLst/>
                        <a:latin typeface="Calibri"/>
                        <a:ea typeface="Times New Roman"/>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BD4B4"/>
                    </a:solidFill>
                  </a:tcPr>
                </a:tc>
                <a:tc>
                  <a:txBody>
                    <a:bodyPr/>
                    <a:lstStyle/>
                    <a:p>
                      <a:pPr algn="ctr" fontAlgn="b">
                        <a:lnSpc>
                          <a:spcPct val="115000"/>
                        </a:lnSpc>
                      </a:pPr>
                      <a:r>
                        <a:rPr lang="tr-TR" sz="1600" b="1" kern="1200">
                          <a:solidFill>
                            <a:srgbClr val="000000"/>
                          </a:solidFill>
                          <a:effectLst/>
                          <a:latin typeface="Calibri"/>
                          <a:ea typeface="Times New Roman"/>
                        </a:rPr>
                        <a:t>V.(Hiperotrofik)</a:t>
                      </a:r>
                      <a:endParaRPr lang="tr-TR" sz="1600">
                        <a:effectLst/>
                        <a:latin typeface="Calibri"/>
                        <a:ea typeface="Times New Roman"/>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BD4B4"/>
                    </a:solidFill>
                  </a:tcPr>
                </a:tc>
              </a:tr>
              <a:tr h="351679">
                <a:tc>
                  <a:txBody>
                    <a:bodyPr/>
                    <a:lstStyle/>
                    <a:p>
                      <a:pPr algn="ctr" fontAlgn="b">
                        <a:lnSpc>
                          <a:spcPct val="115000"/>
                        </a:lnSpc>
                        <a:spcAft>
                          <a:spcPts val="0"/>
                        </a:spcAft>
                      </a:pPr>
                      <a:r>
                        <a:rPr lang="tr-TR" sz="1600" b="1" kern="1200">
                          <a:solidFill>
                            <a:srgbClr val="000000"/>
                          </a:solidFill>
                          <a:effectLst/>
                          <a:latin typeface="Times New Roman"/>
                          <a:ea typeface="Times New Roman"/>
                        </a:rPr>
                        <a:t>TP (ug/L)</a:t>
                      </a:r>
                      <a:endParaRPr lang="tr-TR" sz="1600">
                        <a:effectLst/>
                        <a:latin typeface="Times New Roman"/>
                        <a:ea typeface="MS Mincho"/>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dirty="0">
                          <a:solidFill>
                            <a:srgbClr val="000000"/>
                          </a:solidFill>
                          <a:effectLst/>
                          <a:latin typeface="Times New Roman"/>
                          <a:ea typeface="Times New Roman"/>
                        </a:rPr>
                        <a:t>&lt;10 </a:t>
                      </a:r>
                      <a:endParaRPr lang="tr-TR" sz="1600" dirty="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10-30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31-50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51-100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 &gt;100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r>
              <a:tr h="613988">
                <a:tc>
                  <a:txBody>
                    <a:bodyPr/>
                    <a:lstStyle/>
                    <a:p>
                      <a:pPr algn="ctr" fontAlgn="b">
                        <a:lnSpc>
                          <a:spcPct val="115000"/>
                        </a:lnSpc>
                        <a:spcAft>
                          <a:spcPts val="0"/>
                        </a:spcAft>
                      </a:pPr>
                      <a:r>
                        <a:rPr lang="tr-TR" sz="1600" b="1" kern="1200">
                          <a:solidFill>
                            <a:srgbClr val="000000"/>
                          </a:solidFill>
                          <a:effectLst/>
                          <a:latin typeface="Times New Roman"/>
                          <a:ea typeface="Times New Roman"/>
                        </a:rPr>
                        <a:t>TN (ug/L)</a:t>
                      </a:r>
                      <a:endParaRPr lang="tr-TR" sz="1600">
                        <a:effectLst/>
                        <a:latin typeface="Times New Roman"/>
                        <a:ea typeface="MS Mincho"/>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dirty="0">
                          <a:solidFill>
                            <a:srgbClr val="000000"/>
                          </a:solidFill>
                          <a:effectLst/>
                          <a:latin typeface="Times New Roman"/>
                          <a:ea typeface="Times New Roman"/>
                        </a:rPr>
                        <a:t>&lt;350 </a:t>
                      </a:r>
                      <a:endParaRPr lang="tr-TR" sz="1600" dirty="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dirty="0">
                          <a:solidFill>
                            <a:srgbClr val="000000"/>
                          </a:solidFill>
                          <a:effectLst/>
                          <a:latin typeface="Times New Roman"/>
                          <a:ea typeface="Times New Roman"/>
                        </a:rPr>
                        <a:t>350-650 </a:t>
                      </a:r>
                      <a:endParaRPr lang="tr-TR" sz="1600" dirty="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651-1000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1000-1500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 &gt;1500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r>
              <a:tr h="351679">
                <a:tc>
                  <a:txBody>
                    <a:bodyPr/>
                    <a:lstStyle/>
                    <a:p>
                      <a:pPr algn="ctr" fontAlgn="b">
                        <a:lnSpc>
                          <a:spcPct val="115000"/>
                        </a:lnSpc>
                        <a:spcAft>
                          <a:spcPts val="0"/>
                        </a:spcAft>
                      </a:pPr>
                      <a:r>
                        <a:rPr lang="tr-TR" sz="1600" b="1" kern="1200">
                          <a:solidFill>
                            <a:srgbClr val="000000"/>
                          </a:solidFill>
                          <a:effectLst/>
                          <a:latin typeface="Times New Roman"/>
                          <a:ea typeface="Times New Roman"/>
                        </a:rPr>
                        <a:t>Klorofil-a (ug/L)</a:t>
                      </a:r>
                      <a:endParaRPr lang="tr-TR" sz="1600">
                        <a:effectLst/>
                        <a:latin typeface="Times New Roman"/>
                        <a:ea typeface="MS Mincho"/>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&lt;3,5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dirty="0">
                          <a:solidFill>
                            <a:srgbClr val="000000"/>
                          </a:solidFill>
                          <a:effectLst/>
                          <a:latin typeface="Times New Roman"/>
                          <a:ea typeface="Times New Roman"/>
                        </a:rPr>
                        <a:t>3,5-9 </a:t>
                      </a:r>
                      <a:endParaRPr lang="tr-TR" sz="1600" dirty="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9,1-15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15-25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a:lnSpc>
                          <a:spcPct val="115000"/>
                        </a:lnSpc>
                        <a:spcAft>
                          <a:spcPts val="0"/>
                        </a:spcAft>
                      </a:pPr>
                      <a:r>
                        <a:rPr lang="tr-TR" sz="1600" kern="1200">
                          <a:solidFill>
                            <a:srgbClr val="000000"/>
                          </a:solidFill>
                          <a:effectLst/>
                          <a:latin typeface="Times New Roman"/>
                          <a:ea typeface="Times New Roman"/>
                        </a:rPr>
                        <a:t>&gt;25  </a:t>
                      </a:r>
                      <a:endParaRPr lang="tr-TR" sz="1600">
                        <a:effectLst/>
                        <a:latin typeface="Times New Roman"/>
                        <a:ea typeface="MS Mincho"/>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r>
              <a:tr h="351679">
                <a:tc>
                  <a:txBody>
                    <a:bodyPr/>
                    <a:lstStyle/>
                    <a:p>
                      <a:pPr algn="ctr" fontAlgn="b">
                        <a:lnSpc>
                          <a:spcPct val="115000"/>
                        </a:lnSpc>
                        <a:spcAft>
                          <a:spcPts val="0"/>
                        </a:spcAft>
                      </a:pPr>
                      <a:r>
                        <a:rPr lang="tr-TR" sz="1600" b="1" kern="1200">
                          <a:solidFill>
                            <a:srgbClr val="000000"/>
                          </a:solidFill>
                          <a:effectLst/>
                          <a:latin typeface="Times New Roman"/>
                          <a:ea typeface="Times New Roman"/>
                        </a:rPr>
                        <a:t>Seki Diski (m)</a:t>
                      </a:r>
                      <a:endParaRPr lang="tr-TR" sz="1600">
                        <a:effectLst/>
                        <a:latin typeface="Times New Roman"/>
                        <a:ea typeface="MS Mincho"/>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a:solidFill>
                            <a:srgbClr val="000000"/>
                          </a:solidFill>
                          <a:effectLst/>
                          <a:latin typeface="Calibri"/>
                          <a:ea typeface="Times New Roman"/>
                        </a:rPr>
                        <a:t>&gt;4 </a:t>
                      </a:r>
                      <a:endParaRPr lang="tr-TR" sz="160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dirty="0">
                          <a:solidFill>
                            <a:srgbClr val="000000"/>
                          </a:solidFill>
                          <a:effectLst/>
                          <a:latin typeface="Calibri"/>
                          <a:ea typeface="Times New Roman"/>
                        </a:rPr>
                        <a:t>4-2 </a:t>
                      </a:r>
                      <a:endParaRPr lang="tr-TR" sz="1600" dirty="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a:solidFill>
                            <a:srgbClr val="000000"/>
                          </a:solidFill>
                          <a:effectLst/>
                          <a:latin typeface="Calibri"/>
                          <a:ea typeface="Times New Roman"/>
                        </a:rPr>
                        <a:t>1,9-1,5 </a:t>
                      </a:r>
                      <a:endParaRPr lang="tr-TR" sz="160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a:solidFill>
                            <a:srgbClr val="000000"/>
                          </a:solidFill>
                          <a:effectLst/>
                          <a:latin typeface="Calibri"/>
                          <a:ea typeface="Times New Roman"/>
                        </a:rPr>
                        <a:t>1,5-1</a:t>
                      </a:r>
                      <a:endParaRPr lang="tr-TR" sz="160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a:solidFill>
                            <a:srgbClr val="000000"/>
                          </a:solidFill>
                          <a:effectLst/>
                          <a:latin typeface="Calibri"/>
                          <a:ea typeface="Times New Roman"/>
                        </a:rPr>
                        <a:t>&lt;1  </a:t>
                      </a:r>
                      <a:endParaRPr lang="tr-TR" sz="160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r>
              <a:tr h="650155">
                <a:tc>
                  <a:txBody>
                    <a:bodyPr/>
                    <a:lstStyle/>
                    <a:p>
                      <a:pPr algn="ctr" fontAlgn="b">
                        <a:lnSpc>
                          <a:spcPct val="115000"/>
                        </a:lnSpc>
                        <a:spcAft>
                          <a:spcPts val="0"/>
                        </a:spcAft>
                      </a:pPr>
                      <a:r>
                        <a:rPr lang="tr-TR" sz="1600" b="1" kern="1200">
                          <a:solidFill>
                            <a:srgbClr val="000000"/>
                          </a:solidFill>
                          <a:effectLst/>
                          <a:latin typeface="Times New Roman"/>
                          <a:ea typeface="Times New Roman"/>
                        </a:rPr>
                        <a:t>Çözünmüş oksijen (mg/L)</a:t>
                      </a:r>
                      <a:endParaRPr lang="tr-TR" sz="1600">
                        <a:effectLst/>
                        <a:latin typeface="Times New Roman"/>
                        <a:ea typeface="MS Mincho"/>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dirty="0">
                          <a:solidFill>
                            <a:srgbClr val="000000"/>
                          </a:solidFill>
                          <a:effectLst/>
                          <a:latin typeface="Calibri"/>
                          <a:ea typeface="Times New Roman"/>
                        </a:rPr>
                        <a:t>&gt;7 </a:t>
                      </a:r>
                      <a:endParaRPr lang="tr-TR" sz="1600" dirty="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dirty="0">
                          <a:solidFill>
                            <a:srgbClr val="000000"/>
                          </a:solidFill>
                          <a:effectLst/>
                          <a:latin typeface="Calibri"/>
                          <a:ea typeface="Times New Roman"/>
                        </a:rPr>
                        <a:t>7-6 </a:t>
                      </a:r>
                      <a:endParaRPr lang="tr-TR" sz="1600" dirty="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dirty="0">
                          <a:solidFill>
                            <a:srgbClr val="000000"/>
                          </a:solidFill>
                          <a:effectLst/>
                          <a:latin typeface="Calibri"/>
                          <a:ea typeface="Times New Roman"/>
                        </a:rPr>
                        <a:t>6-4 </a:t>
                      </a:r>
                      <a:endParaRPr lang="tr-TR" sz="1600" dirty="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dirty="0">
                          <a:solidFill>
                            <a:srgbClr val="000000"/>
                          </a:solidFill>
                          <a:effectLst/>
                          <a:latin typeface="Calibri"/>
                          <a:ea typeface="Times New Roman"/>
                        </a:rPr>
                        <a:t>4-3  </a:t>
                      </a:r>
                      <a:endParaRPr lang="tr-TR" sz="1600" dirty="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a:solidFill>
                            <a:srgbClr val="000000"/>
                          </a:solidFill>
                          <a:effectLst/>
                          <a:latin typeface="Calibri"/>
                          <a:ea typeface="Times New Roman"/>
                        </a:rPr>
                        <a:t> &lt;3 </a:t>
                      </a:r>
                      <a:endParaRPr lang="tr-TR" sz="160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r>
              <a:tr h="650155">
                <a:tc>
                  <a:txBody>
                    <a:bodyPr/>
                    <a:lstStyle/>
                    <a:p>
                      <a:pPr algn="ctr" fontAlgn="b">
                        <a:lnSpc>
                          <a:spcPct val="115000"/>
                        </a:lnSpc>
                        <a:spcAft>
                          <a:spcPts val="0"/>
                        </a:spcAft>
                      </a:pPr>
                      <a:r>
                        <a:rPr lang="tr-TR" sz="1600" b="1" kern="1200">
                          <a:solidFill>
                            <a:srgbClr val="000000"/>
                          </a:solidFill>
                          <a:effectLst/>
                          <a:latin typeface="Times New Roman"/>
                          <a:ea typeface="Times New Roman"/>
                        </a:rPr>
                        <a:t>Oksijen Doygunluğu, %</a:t>
                      </a:r>
                      <a:endParaRPr lang="tr-TR" sz="1600">
                        <a:effectLst/>
                        <a:latin typeface="Times New Roman"/>
                        <a:ea typeface="MS Mincho"/>
                      </a:endParaRPr>
                    </a:p>
                  </a:txBody>
                  <a:tcPr marL="9525" marR="9525" marT="9525" marB="0" anchor="ctr">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a:solidFill>
                            <a:srgbClr val="000000"/>
                          </a:solidFill>
                          <a:effectLst/>
                          <a:latin typeface="Calibri"/>
                          <a:ea typeface="Times New Roman"/>
                        </a:rPr>
                        <a:t>90-70 </a:t>
                      </a:r>
                      <a:endParaRPr lang="tr-TR" sz="160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a:solidFill>
                            <a:srgbClr val="000000"/>
                          </a:solidFill>
                          <a:effectLst/>
                          <a:latin typeface="Calibri"/>
                          <a:ea typeface="Times New Roman"/>
                        </a:rPr>
                        <a:t>70-50 </a:t>
                      </a:r>
                      <a:endParaRPr lang="tr-TR" sz="160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a:solidFill>
                            <a:srgbClr val="000000"/>
                          </a:solidFill>
                          <a:effectLst/>
                          <a:latin typeface="Calibri"/>
                          <a:ea typeface="Times New Roman"/>
                        </a:rPr>
                        <a:t>50-30 </a:t>
                      </a:r>
                      <a:endParaRPr lang="tr-TR" sz="160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dirty="0">
                          <a:solidFill>
                            <a:srgbClr val="000000"/>
                          </a:solidFill>
                          <a:effectLst/>
                          <a:latin typeface="Calibri"/>
                          <a:ea typeface="Times New Roman"/>
                        </a:rPr>
                        <a:t>30-10 </a:t>
                      </a:r>
                      <a:endParaRPr lang="tr-TR" sz="1600" dirty="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c>
                  <a:txBody>
                    <a:bodyPr/>
                    <a:lstStyle/>
                    <a:p>
                      <a:pPr algn="ctr" fontAlgn="b">
                        <a:lnSpc>
                          <a:spcPct val="115000"/>
                        </a:lnSpc>
                      </a:pPr>
                      <a:r>
                        <a:rPr lang="tr-TR" sz="1600" kern="1200" dirty="0">
                          <a:solidFill>
                            <a:srgbClr val="000000"/>
                          </a:solidFill>
                          <a:effectLst/>
                          <a:latin typeface="Calibri"/>
                          <a:ea typeface="Times New Roman"/>
                        </a:rPr>
                        <a:t>&lt;10  </a:t>
                      </a:r>
                      <a:endParaRPr lang="tr-TR" sz="1600" dirty="0">
                        <a:effectLst/>
                        <a:latin typeface="Calibri"/>
                        <a:ea typeface="Times New Roman"/>
                      </a:endParaRPr>
                    </a:p>
                  </a:txBody>
                  <a:tcPr marL="9525" marR="9525" marT="9525" marB="0" anchor="b">
                    <a:lnL w="12700" cap="flat" cmpd="sng" algn="ctr">
                      <a:solidFill>
                        <a:srgbClr val="B32C16"/>
                      </a:solidFill>
                      <a:prstDash val="solid"/>
                      <a:round/>
                      <a:headEnd type="none" w="med" len="med"/>
                      <a:tailEnd type="none" w="med" len="med"/>
                    </a:lnL>
                    <a:lnR w="12700" cap="flat" cmpd="sng" algn="ctr">
                      <a:solidFill>
                        <a:srgbClr val="B32C16"/>
                      </a:solidFill>
                      <a:prstDash val="solid"/>
                      <a:round/>
                      <a:headEnd type="none" w="med" len="med"/>
                      <a:tailEnd type="none" w="med" len="med"/>
                    </a:lnR>
                    <a:lnT w="12700" cap="flat" cmpd="sng" algn="ctr">
                      <a:solidFill>
                        <a:srgbClr val="B32C16"/>
                      </a:solidFill>
                      <a:prstDash val="solid"/>
                      <a:round/>
                      <a:headEnd type="none" w="med" len="med"/>
                      <a:tailEnd type="none" w="med" len="med"/>
                    </a:lnT>
                    <a:lnB w="12700" cap="flat" cmpd="sng" algn="ctr">
                      <a:solidFill>
                        <a:srgbClr val="B32C16"/>
                      </a:solidFill>
                      <a:prstDash val="solid"/>
                      <a:round/>
                      <a:headEnd type="none" w="med" len="med"/>
                      <a:tailEnd type="none" w="med" len="med"/>
                    </a:lnB>
                    <a:solidFill>
                      <a:srgbClr val="F2E8E7"/>
                    </a:solidFill>
                  </a:tcPr>
                </a:tc>
              </a:tr>
            </a:tbl>
          </a:graphicData>
        </a:graphic>
      </p:graphicFrame>
      <p:sp>
        <p:nvSpPr>
          <p:cNvPr id="5" name="1 Başlık"/>
          <p:cNvSpPr txBox="1">
            <a:spLocks noGrp="1"/>
          </p:cNvSpPr>
          <p:nvPr>
            <p:ph type="title"/>
          </p:nvPr>
        </p:nvSpPr>
        <p:spPr>
          <a:xfrm>
            <a:off x="467544"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smtClean="0">
                <a:solidFill>
                  <a:srgbClr val="FF0000"/>
                </a:solidFill>
                <a:latin typeface="Calibri" pitchFamily="34" charset="0"/>
              </a:rPr>
              <a:t>Göl Su Kütleleri Nihai Değerlendirme</a:t>
            </a:r>
            <a:endParaRPr lang="tr-TR" sz="3600" b="1" dirty="0">
              <a:solidFill>
                <a:srgbClr val="FF0000"/>
              </a:solidFill>
              <a:latin typeface="Calibri" pitchFamily="34" charset="0"/>
            </a:endParaRPr>
          </a:p>
        </p:txBody>
      </p:sp>
    </p:spTree>
    <p:extLst>
      <p:ext uri="{BB962C8B-B14F-4D97-AF65-F5344CB8AC3E}">
        <p14:creationId xmlns:p14="http://schemas.microsoft.com/office/powerpoint/2010/main" val="1163114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İçerik Yer Tutucusu"/>
          <p:cNvSpPr txBox="1">
            <a:spLocks/>
          </p:cNvSpPr>
          <p:nvPr/>
        </p:nvSpPr>
        <p:spPr bwMode="auto">
          <a:xfrm>
            <a:off x="467544" y="2924944"/>
            <a:ext cx="8424937" cy="101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0"/>
              </a:spcAft>
              <a:buFont typeface="Arial" charset="0"/>
              <a:buNone/>
              <a:defRPr sz="2400" b="1" kern="1200">
                <a:solidFill>
                  <a:srgbClr val="0000FF"/>
                </a:solidFill>
                <a:latin typeface="Arial" pitchFamily="34" charset="0"/>
                <a:ea typeface="+mn-ea"/>
                <a:cs typeface="Arial" pitchFamily="34"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spcAft>
                <a:spcPts val="600"/>
              </a:spcAft>
            </a:pPr>
            <a:r>
              <a:rPr lang="tr-TR" altLang="tr-TR" sz="6000" b="0" dirty="0" smtClean="0">
                <a:ea typeface="ＭＳ Ｐゴシック" pitchFamily="34" charset="-128"/>
              </a:rPr>
              <a:t>Teşekkür Ederim</a:t>
            </a:r>
          </a:p>
        </p:txBody>
      </p:sp>
    </p:spTree>
    <p:extLst>
      <p:ext uri="{BB962C8B-B14F-4D97-AF65-F5344CB8AC3E}">
        <p14:creationId xmlns:p14="http://schemas.microsoft.com/office/powerpoint/2010/main" val="151895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539750" y="0"/>
            <a:ext cx="8229600" cy="1143000"/>
          </a:xfrm>
        </p:spPr>
        <p:txBody>
          <a:bodyPr/>
          <a:lstStyle/>
          <a:p>
            <a:pPr eaLnBrk="1" hangingPunct="1"/>
            <a:r>
              <a:rPr lang="tr-TR" sz="4000" b="1" dirty="0" smtClean="0">
                <a:solidFill>
                  <a:srgbClr val="FF0000"/>
                </a:solidFill>
                <a:latin typeface="+mn-lt"/>
                <a:cs typeface="Times New Roman" pitchFamily="18" charset="0"/>
              </a:rPr>
              <a:t>Sunum İçeriği</a:t>
            </a:r>
          </a:p>
        </p:txBody>
      </p:sp>
      <p:sp>
        <p:nvSpPr>
          <p:cNvPr id="5123" name="2 İçerik Yer Tutucusu"/>
          <p:cNvSpPr>
            <a:spLocks noGrp="1"/>
          </p:cNvSpPr>
          <p:nvPr>
            <p:ph idx="1"/>
          </p:nvPr>
        </p:nvSpPr>
        <p:spPr>
          <a:xfrm>
            <a:off x="395536" y="1124744"/>
            <a:ext cx="8424936" cy="4800331"/>
          </a:xfrm>
        </p:spPr>
        <p:txBody>
          <a:bodyPr>
            <a:normAutofit/>
          </a:bodyPr>
          <a:lstStyle/>
          <a:p>
            <a:pPr algn="just" eaLnBrk="1" hangingPunct="1">
              <a:buFont typeface="Wingdings" panose="05000000000000000000" pitchFamily="2" charset="2"/>
              <a:buChar char="q"/>
            </a:pPr>
            <a:r>
              <a:rPr lang="tr-TR" dirty="0" smtClean="0">
                <a:solidFill>
                  <a:srgbClr val="0000FF"/>
                </a:solidFill>
                <a:latin typeface="+mj-lt"/>
                <a:cs typeface="Times New Roman" pitchFamily="18" charset="0"/>
              </a:rPr>
              <a:t>Türkiye’de Havza Bazında Hassas Alanların ve Su Kalitesi Hedeflerinin Belirlenmesi Projesi</a:t>
            </a:r>
          </a:p>
          <a:p>
            <a:pPr algn="just" eaLnBrk="1" hangingPunct="1">
              <a:buFont typeface="Wingdings" panose="05000000000000000000" pitchFamily="2" charset="2"/>
              <a:buChar char="q"/>
            </a:pPr>
            <a:r>
              <a:rPr lang="tr-TR" dirty="0" smtClean="0">
                <a:solidFill>
                  <a:srgbClr val="0000FF"/>
                </a:solidFill>
                <a:latin typeface="+mj-lt"/>
                <a:cs typeface="Times New Roman" pitchFamily="18" charset="0"/>
              </a:rPr>
              <a:t>Projenin Maksadı</a:t>
            </a:r>
          </a:p>
          <a:p>
            <a:pPr algn="just" eaLnBrk="1" hangingPunct="1">
              <a:buFont typeface="Wingdings" panose="05000000000000000000" pitchFamily="2" charset="2"/>
              <a:buChar char="q"/>
            </a:pPr>
            <a:r>
              <a:rPr lang="tr-TR" dirty="0" smtClean="0">
                <a:solidFill>
                  <a:srgbClr val="0000FF"/>
                </a:solidFill>
                <a:latin typeface="+mj-lt"/>
                <a:cs typeface="Times New Roman" pitchFamily="18" charset="0"/>
              </a:rPr>
              <a:t>Proje Sonuçları</a:t>
            </a:r>
            <a:endParaRPr lang="tr-TR" dirty="0">
              <a:solidFill>
                <a:srgbClr val="0000FF"/>
              </a:solidFill>
              <a:latin typeface="+mj-lt"/>
              <a:cs typeface="Times New Roman" pitchFamily="18" charset="0"/>
            </a:endParaRPr>
          </a:p>
          <a:p>
            <a:pPr algn="just" eaLnBrk="1" hangingPunct="1">
              <a:buFont typeface="Wingdings" panose="05000000000000000000" pitchFamily="2" charset="2"/>
              <a:buChar char="q"/>
            </a:pPr>
            <a:r>
              <a:rPr lang="tr-TR" dirty="0" smtClean="0">
                <a:solidFill>
                  <a:srgbClr val="0000FF"/>
                </a:solidFill>
                <a:latin typeface="+mj-lt"/>
                <a:cs typeface="Times New Roman" pitchFamily="18" charset="0"/>
              </a:rPr>
              <a:t>Ötrofikasyon Parametreleri</a:t>
            </a:r>
          </a:p>
          <a:p>
            <a:pPr algn="just" eaLnBrk="1" hangingPunct="1">
              <a:buFont typeface="Wingdings" panose="05000000000000000000" pitchFamily="2" charset="2"/>
              <a:buChar char="q"/>
            </a:pPr>
            <a:r>
              <a:rPr lang="tr-TR" dirty="0" smtClean="0">
                <a:solidFill>
                  <a:srgbClr val="0000FF"/>
                </a:solidFill>
                <a:latin typeface="+mj-lt"/>
                <a:cs typeface="Times New Roman" pitchFamily="18" charset="0"/>
              </a:rPr>
              <a:t>Nihai Değerlendirme Tablosu</a:t>
            </a:r>
          </a:p>
          <a:p>
            <a:pPr marL="625475" indent="-92075" algn="just" eaLnBrk="1" hangingPunct="1">
              <a:buFont typeface="Wingdings" pitchFamily="2" charset="2"/>
              <a:buChar char="q"/>
            </a:pPr>
            <a:endParaRPr lang="tr-TR" dirty="0">
              <a:solidFill>
                <a:srgbClr val="0000FF"/>
              </a:solidFill>
              <a:latin typeface="+mj-lt"/>
              <a:cs typeface="Times New Roman" pitchFamily="18" charset="0"/>
            </a:endParaRPr>
          </a:p>
          <a:p>
            <a:pPr marL="625475" indent="-92075" algn="just" eaLnBrk="1" hangingPunct="1">
              <a:buFont typeface="Wingdings" pitchFamily="2" charset="2"/>
              <a:buChar char="q"/>
            </a:pPr>
            <a:endParaRPr lang="tr-TR" dirty="0" smtClean="0">
              <a:solidFill>
                <a:srgbClr val="0000FF"/>
              </a:solidFill>
              <a:latin typeface="+mj-lt"/>
              <a:cs typeface="Times New Roman" pitchFamily="18" charset="0"/>
            </a:endParaRPr>
          </a:p>
          <a:p>
            <a:pPr algn="just" eaLnBrk="1" hangingPunct="1">
              <a:buFont typeface="Wingdings" pitchFamily="2" charset="2"/>
              <a:buChar char="ü"/>
            </a:pPr>
            <a:endParaRPr lang="tr-TR" dirty="0" smtClean="0">
              <a:solidFill>
                <a:srgbClr val="0000FF"/>
              </a:solidFill>
              <a:latin typeface="+mj-lt"/>
              <a:cs typeface="Times New Roman" pitchFamily="18" charset="0"/>
            </a:endParaRPr>
          </a:p>
          <a:p>
            <a:pPr marL="0" indent="0" algn="just" eaLnBrk="1" hangingPunct="1">
              <a:buNone/>
            </a:pPr>
            <a:endParaRPr lang="tr-TR" dirty="0" smtClean="0">
              <a:solidFill>
                <a:srgbClr val="0000FF"/>
              </a:solidFill>
              <a:latin typeface="+mj-lt"/>
              <a:cs typeface="Times New Roman" pitchFamily="18" charset="0"/>
            </a:endParaRPr>
          </a:p>
          <a:p>
            <a:pPr eaLnBrk="1" hangingPunct="1">
              <a:buNone/>
            </a:pPr>
            <a:endParaRPr lang="tr-TR" dirty="0" smtClean="0">
              <a:solidFill>
                <a:srgbClr val="0000FF"/>
              </a:solidFill>
            </a:endParaRPr>
          </a:p>
          <a:p>
            <a:pPr eaLnBrk="1" hangingPunct="1">
              <a:buNone/>
            </a:pPr>
            <a:endParaRPr lang="tr-TR" dirty="0" smtClean="0">
              <a:solidFill>
                <a:srgbClr val="0000FF"/>
              </a:solidFill>
            </a:endParaRPr>
          </a:p>
        </p:txBody>
      </p:sp>
    </p:spTree>
    <p:extLst>
      <p:ext uri="{BB962C8B-B14F-4D97-AF65-F5344CB8AC3E}">
        <p14:creationId xmlns:p14="http://schemas.microsoft.com/office/powerpoint/2010/main" val="180164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395536" y="1124744"/>
            <a:ext cx="8229600" cy="5184576"/>
          </a:xfrm>
        </p:spPr>
        <p:txBody>
          <a:bodyPr>
            <a:normAutofit lnSpcReduction="10000"/>
          </a:bodyPr>
          <a:lstStyle/>
          <a:p>
            <a:pPr>
              <a:buNone/>
            </a:pPr>
            <a:r>
              <a:rPr lang="tr-TR" sz="2200" dirty="0" smtClean="0">
                <a:solidFill>
                  <a:srgbClr val="FF0000"/>
                </a:solidFill>
                <a:cs typeface="Times New Roman" pitchFamily="18" charset="0"/>
              </a:rPr>
              <a:t>Projenin Maksadı:</a:t>
            </a:r>
            <a:r>
              <a:rPr lang="tr-TR" sz="2200" b="1" dirty="0" smtClean="0">
                <a:solidFill>
                  <a:srgbClr val="FF0000"/>
                </a:solidFill>
                <a:cs typeface="Times New Roman" pitchFamily="18" charset="0"/>
              </a:rPr>
              <a:t> </a:t>
            </a:r>
          </a:p>
          <a:p>
            <a:pPr algn="just">
              <a:spcBef>
                <a:spcPts val="0"/>
              </a:spcBef>
              <a:buNone/>
            </a:pPr>
            <a:r>
              <a:rPr lang="tr-TR" sz="2200" dirty="0" smtClean="0">
                <a:solidFill>
                  <a:srgbClr val="0000FF"/>
                </a:solidFill>
                <a:cs typeface="Times New Roman" pitchFamily="18" charset="0"/>
              </a:rPr>
              <a:t>     Türkiye’deki 25 su havzasında bulunan yüzeysel sularda kentsel su kirliliği açısından hassas su alanlarının ve nitrata hassas bölgelerin tespiti ve su kalitesi hedefleri ile su kalitesinin iyileştirilmesi için alınacak tedbirlerin belirlenmesidir. </a:t>
            </a:r>
          </a:p>
          <a:p>
            <a:pPr algn="just">
              <a:buNone/>
            </a:pPr>
            <a:endParaRPr lang="tr-TR" sz="2200" dirty="0" smtClean="0">
              <a:solidFill>
                <a:srgbClr val="FF0000"/>
              </a:solidFill>
              <a:ea typeface="+mj-ea"/>
              <a:cs typeface="Times New Roman" pitchFamily="18" charset="0"/>
            </a:endParaRPr>
          </a:p>
          <a:p>
            <a:pPr algn="just">
              <a:buNone/>
            </a:pPr>
            <a:r>
              <a:rPr lang="tr-TR" sz="2200" dirty="0" smtClean="0">
                <a:solidFill>
                  <a:srgbClr val="FF0000"/>
                </a:solidFill>
                <a:ea typeface="+mj-ea"/>
                <a:cs typeface="Times New Roman" pitchFamily="18" charset="0"/>
              </a:rPr>
              <a:t>Projenin Süresi : </a:t>
            </a:r>
            <a:r>
              <a:rPr lang="tr-TR" sz="2200" b="1" dirty="0" smtClean="0">
                <a:solidFill>
                  <a:srgbClr val="0000FF"/>
                </a:solidFill>
                <a:ea typeface="+mj-ea"/>
                <a:cs typeface="Times New Roman" pitchFamily="18" charset="0"/>
              </a:rPr>
              <a:t>2012-2015</a:t>
            </a:r>
            <a:r>
              <a:rPr lang="tr-TR" sz="2200" dirty="0" smtClean="0">
                <a:solidFill>
                  <a:srgbClr val="0000FF"/>
                </a:solidFill>
                <a:ea typeface="+mj-ea"/>
                <a:cs typeface="Times New Roman" pitchFamily="18" charset="0"/>
              </a:rPr>
              <a:t> </a:t>
            </a:r>
            <a:endParaRPr lang="tr-TR" sz="2200" dirty="0" smtClean="0">
              <a:solidFill>
                <a:srgbClr val="FF0000"/>
              </a:solidFill>
              <a:ea typeface="+mj-ea"/>
              <a:cs typeface="Times New Roman" pitchFamily="18" charset="0"/>
            </a:endParaRPr>
          </a:p>
          <a:p>
            <a:pPr>
              <a:spcBef>
                <a:spcPts val="0"/>
              </a:spcBef>
              <a:buNone/>
            </a:pPr>
            <a:r>
              <a:rPr lang="tr-TR" sz="2200" dirty="0" smtClean="0">
                <a:solidFill>
                  <a:srgbClr val="FF0000"/>
                </a:solidFill>
                <a:ea typeface="+mj-ea"/>
                <a:cs typeface="Times New Roman" pitchFamily="18" charset="0"/>
              </a:rPr>
              <a:t>Paydaş Kurumları:</a:t>
            </a:r>
          </a:p>
          <a:p>
            <a:pPr>
              <a:spcBef>
                <a:spcPts val="0"/>
              </a:spcBef>
              <a:buFont typeface="Wingdings" pitchFamily="2" charset="2"/>
              <a:buChar char="§"/>
            </a:pPr>
            <a:r>
              <a:rPr lang="tr-TR" sz="2200" dirty="0" smtClean="0">
                <a:solidFill>
                  <a:srgbClr val="0000FF"/>
                </a:solidFill>
                <a:ea typeface="+mj-ea"/>
                <a:cs typeface="Times New Roman" pitchFamily="18" charset="0"/>
              </a:rPr>
              <a:t>Gıda, Tarım ve Hayvancılık Bakanlığı </a:t>
            </a:r>
          </a:p>
          <a:p>
            <a:pPr>
              <a:spcBef>
                <a:spcPts val="0"/>
              </a:spcBef>
              <a:buFont typeface="Wingdings" pitchFamily="2" charset="2"/>
              <a:buChar char="§"/>
            </a:pPr>
            <a:r>
              <a:rPr lang="tr-TR" sz="2200" dirty="0" smtClean="0">
                <a:solidFill>
                  <a:srgbClr val="0000FF"/>
                </a:solidFill>
                <a:ea typeface="+mj-ea"/>
                <a:cs typeface="Times New Roman" pitchFamily="18" charset="0"/>
              </a:rPr>
              <a:t>Türkiye Belediyeler Birliği</a:t>
            </a:r>
          </a:p>
          <a:p>
            <a:pPr>
              <a:spcBef>
                <a:spcPts val="0"/>
              </a:spcBef>
              <a:buFont typeface="Wingdings" pitchFamily="2" charset="2"/>
              <a:buChar char="§"/>
            </a:pPr>
            <a:r>
              <a:rPr lang="tr-TR" sz="2200" dirty="0" smtClean="0">
                <a:solidFill>
                  <a:srgbClr val="0000FF"/>
                </a:solidFill>
                <a:cs typeface="Times New Roman" pitchFamily="18" charset="0"/>
              </a:rPr>
              <a:t>Çevre ve Şehircilik Bakanlığı (Çevre Yönetimi Genel Müdürlüğü)</a:t>
            </a:r>
            <a:endParaRPr lang="tr-TR" sz="2200" dirty="0" smtClean="0">
              <a:solidFill>
                <a:srgbClr val="0000FF"/>
              </a:solidFill>
              <a:ea typeface="+mj-ea"/>
              <a:cs typeface="Times New Roman" pitchFamily="18" charset="0"/>
            </a:endParaRPr>
          </a:p>
          <a:p>
            <a:pPr lvl="0">
              <a:spcBef>
                <a:spcPts val="0"/>
              </a:spcBef>
              <a:buFont typeface="Wingdings" pitchFamily="2" charset="2"/>
              <a:buChar char="§"/>
            </a:pPr>
            <a:r>
              <a:rPr lang="tr-TR" sz="2200" dirty="0" smtClean="0">
                <a:solidFill>
                  <a:srgbClr val="0000FF"/>
                </a:solidFill>
                <a:ea typeface="+mj-ea"/>
                <a:cs typeface="Times New Roman" pitchFamily="18" charset="0"/>
              </a:rPr>
              <a:t>Devlet Su İşleri Genel Müdürlüğü</a:t>
            </a:r>
          </a:p>
          <a:p>
            <a:pPr lvl="0">
              <a:spcBef>
                <a:spcPts val="0"/>
              </a:spcBef>
              <a:buFont typeface="Wingdings" pitchFamily="2" charset="2"/>
              <a:buChar char="§"/>
            </a:pPr>
            <a:r>
              <a:rPr lang="tr-TR" sz="2200" dirty="0" smtClean="0">
                <a:solidFill>
                  <a:srgbClr val="0000FF"/>
                </a:solidFill>
                <a:ea typeface="+mj-ea"/>
                <a:cs typeface="Times New Roman" pitchFamily="18" charset="0"/>
              </a:rPr>
              <a:t>Kalkınma Bakanlığı</a:t>
            </a:r>
          </a:p>
          <a:p>
            <a:pPr lvl="0">
              <a:spcBef>
                <a:spcPts val="0"/>
              </a:spcBef>
              <a:buFont typeface="Wingdings" pitchFamily="2" charset="2"/>
              <a:buChar char="§"/>
            </a:pPr>
            <a:r>
              <a:rPr lang="tr-TR" sz="2200" dirty="0" smtClean="0">
                <a:solidFill>
                  <a:srgbClr val="0000FF"/>
                </a:solidFill>
                <a:ea typeface="+mj-ea"/>
                <a:cs typeface="Times New Roman" pitchFamily="18" charset="0"/>
              </a:rPr>
              <a:t>İller Bankası </a:t>
            </a:r>
          </a:p>
          <a:p>
            <a:pPr lvl="0">
              <a:spcBef>
                <a:spcPts val="0"/>
              </a:spcBef>
              <a:buFont typeface="Wingdings" pitchFamily="2" charset="2"/>
              <a:buChar char="§"/>
            </a:pPr>
            <a:r>
              <a:rPr lang="tr-TR" sz="2200" dirty="0" smtClean="0">
                <a:solidFill>
                  <a:srgbClr val="0000FF"/>
                </a:solidFill>
                <a:ea typeface="+mj-ea"/>
                <a:cs typeface="Times New Roman" pitchFamily="18" charset="0"/>
              </a:rPr>
              <a:t>İç İşleri Bakanlığı ( Mahalli İdareler Genel Müdürlüğü)</a:t>
            </a:r>
          </a:p>
          <a:p>
            <a:pPr algn="just">
              <a:buNone/>
            </a:pPr>
            <a:endParaRPr lang="tr-TR" sz="2200" dirty="0" smtClean="0">
              <a:solidFill>
                <a:srgbClr val="FF0000"/>
              </a:solidFill>
              <a:latin typeface="Times New Roman" pitchFamily="18" charset="0"/>
              <a:ea typeface="+mj-ea"/>
              <a:cs typeface="Times New Roman" pitchFamily="18" charset="0"/>
            </a:endParaRPr>
          </a:p>
        </p:txBody>
      </p:sp>
      <p:sp>
        <p:nvSpPr>
          <p:cNvPr id="5" name="3 Başlık"/>
          <p:cNvSpPr>
            <a:spLocks noGrp="1"/>
          </p:cNvSpPr>
          <p:nvPr>
            <p:ph type="title"/>
          </p:nvPr>
        </p:nvSpPr>
        <p:spPr>
          <a:xfrm>
            <a:off x="467544" y="116632"/>
            <a:ext cx="8229600" cy="1143000"/>
          </a:xfrm>
        </p:spPr>
        <p:txBody>
          <a:bodyPr>
            <a:normAutofit fontScale="90000"/>
          </a:bodyPr>
          <a:lstStyle/>
          <a:p>
            <a:r>
              <a:rPr lang="tr-TR" sz="2400" b="1" dirty="0" smtClean="0">
                <a:solidFill>
                  <a:srgbClr val="FF0000"/>
                </a:solidFill>
                <a:latin typeface="+mn-lt"/>
                <a:cs typeface="Times New Roman" pitchFamily="18" charset="0"/>
              </a:rPr>
              <a:t>TÜRKİYE’DE HAVZA BAZINDA HASSAS ALANLARIN VE </a:t>
            </a:r>
            <a:br>
              <a:rPr lang="tr-TR" sz="2400" b="1" dirty="0" smtClean="0">
                <a:solidFill>
                  <a:srgbClr val="FF0000"/>
                </a:solidFill>
                <a:latin typeface="+mn-lt"/>
                <a:cs typeface="Times New Roman" pitchFamily="18" charset="0"/>
              </a:rPr>
            </a:br>
            <a:r>
              <a:rPr lang="tr-TR" sz="2400" b="1" dirty="0" smtClean="0">
                <a:solidFill>
                  <a:srgbClr val="FF0000"/>
                </a:solidFill>
                <a:latin typeface="+mn-lt"/>
                <a:cs typeface="Times New Roman" pitchFamily="18" charset="0"/>
              </a:rPr>
              <a:t>SU KALİTESİ HEDEFLERİNİN BELİRLENMESİ PROJESİ</a:t>
            </a:r>
            <a:br>
              <a:rPr lang="tr-TR" sz="2400" b="1" dirty="0" smtClean="0">
                <a:solidFill>
                  <a:srgbClr val="FF0000"/>
                </a:solidFill>
                <a:latin typeface="+mn-lt"/>
                <a:cs typeface="Times New Roman" pitchFamily="18" charset="0"/>
              </a:rPr>
            </a:br>
            <a:endParaRPr lang="tr-TR" sz="2400" b="1" dirty="0" smtClean="0">
              <a:solidFill>
                <a:srgbClr val="FF0000"/>
              </a:solidFill>
              <a:latin typeface="+mn-lt"/>
              <a:cs typeface="Times New Roman" pitchFamily="18" charset="0"/>
            </a:endParaRPr>
          </a:p>
        </p:txBody>
      </p:sp>
    </p:spTree>
    <p:extLst>
      <p:ext uri="{BB962C8B-B14F-4D97-AF65-F5344CB8AC3E}">
        <p14:creationId xmlns:p14="http://schemas.microsoft.com/office/powerpoint/2010/main" val="728219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6553200" y="6356350"/>
            <a:ext cx="2133600" cy="365125"/>
          </a:xfrm>
          <a:prstGeom prst="rect">
            <a:avLst/>
          </a:prstGeom>
        </p:spPr>
        <p:txBody>
          <a:bodyPr/>
          <a:lstStyle/>
          <a:p>
            <a:fld id="{F302176B-0E47-46AC-8F43-DAB4B8A37D06}" type="slidenum">
              <a:rPr lang="tr-TR" smtClean="0">
                <a:solidFill>
                  <a:prstClr val="black">
                    <a:tint val="75000"/>
                  </a:prstClr>
                </a:solidFill>
              </a:rPr>
              <a:pPr/>
              <a:t>4</a:t>
            </a:fld>
            <a:r>
              <a:rPr lang="tr-TR" dirty="0" smtClean="0">
                <a:solidFill>
                  <a:prstClr val="black">
                    <a:tint val="75000"/>
                  </a:prstClr>
                </a:solidFill>
              </a:rPr>
              <a:t>/8</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1422" y="97770"/>
            <a:ext cx="11652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cgok\Desktop\logo\logoyeniseffaf.png"/>
          <p:cNvPicPr>
            <a:picLocks noChangeAspect="1" noChangeArrowheads="1"/>
          </p:cNvPicPr>
          <p:nvPr/>
        </p:nvPicPr>
        <p:blipFill>
          <a:blip r:embed="rId3" cstate="print">
            <a:lum bright="16000" contrast="14000"/>
          </a:blip>
          <a:srcRect/>
          <a:stretch>
            <a:fillRect/>
          </a:stretch>
        </p:blipFill>
        <p:spPr bwMode="auto">
          <a:xfrm>
            <a:off x="8172400" y="44624"/>
            <a:ext cx="864096" cy="865573"/>
          </a:xfrm>
          <a:prstGeom prst="rect">
            <a:avLst/>
          </a:prstGeom>
          <a:noFill/>
        </p:spPr>
      </p:pic>
      <p:sp>
        <p:nvSpPr>
          <p:cNvPr id="7" name="1 Başlık"/>
          <p:cNvSpPr>
            <a:spLocks noGrp="1"/>
          </p:cNvSpPr>
          <p:nvPr>
            <p:ph type="title"/>
          </p:nvPr>
        </p:nvSpPr>
        <p:spPr>
          <a:xfrm>
            <a:off x="539552" y="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tr-TR" sz="3200" b="1" dirty="0" smtClean="0">
                <a:solidFill>
                  <a:srgbClr val="FF0000"/>
                </a:solidFill>
                <a:latin typeface="Calibri" pitchFamily="34" charset="0"/>
                <a:cs typeface="Calibri" pitchFamily="34" charset="0"/>
              </a:rPr>
              <a:t>Proje Kapsamı </a:t>
            </a:r>
          </a:p>
        </p:txBody>
      </p:sp>
      <p:graphicFrame>
        <p:nvGraphicFramePr>
          <p:cNvPr id="8" name="7 Diyagram"/>
          <p:cNvGraphicFramePr/>
          <p:nvPr>
            <p:extLst>
              <p:ext uri="{D42A27DB-BD31-4B8C-83A1-F6EECF244321}">
                <p14:modId xmlns:p14="http://schemas.microsoft.com/office/powerpoint/2010/main" val="3211739624"/>
              </p:ext>
            </p:extLst>
          </p:nvPr>
        </p:nvGraphicFramePr>
        <p:xfrm>
          <a:off x="540114" y="1110792"/>
          <a:ext cx="8461448" cy="5572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8938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08384" y="-676137"/>
            <a:ext cx="5472608" cy="878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o 4"/>
          <p:cNvGraphicFramePr>
            <a:graphicFrameLocks noGrp="1"/>
          </p:cNvGraphicFramePr>
          <p:nvPr>
            <p:extLst>
              <p:ext uri="{D42A27DB-BD31-4B8C-83A1-F6EECF244321}">
                <p14:modId xmlns:p14="http://schemas.microsoft.com/office/powerpoint/2010/main" val="2457689084"/>
              </p:ext>
            </p:extLst>
          </p:nvPr>
        </p:nvGraphicFramePr>
        <p:xfrm>
          <a:off x="251520" y="4581128"/>
          <a:ext cx="4997450" cy="2180840"/>
        </p:xfrm>
        <a:graphic>
          <a:graphicData uri="http://schemas.openxmlformats.org/drawingml/2006/table">
            <a:tbl>
              <a:tblPr firstRow="1" firstCol="1" bandRow="1">
                <a:tableStyleId>{5C22544A-7EE6-4342-B048-85BDC9FD1C3A}</a:tableStyleId>
              </a:tblPr>
              <a:tblGrid>
                <a:gridCol w="2211070"/>
                <a:gridCol w="885274"/>
                <a:gridCol w="836846"/>
                <a:gridCol w="1064260"/>
              </a:tblGrid>
              <a:tr h="288032">
                <a:tc>
                  <a:txBody>
                    <a:bodyPr/>
                    <a:lstStyle/>
                    <a:p>
                      <a:pPr algn="ctr">
                        <a:lnSpc>
                          <a:spcPct val="115000"/>
                        </a:lnSpc>
                        <a:spcAft>
                          <a:spcPts val="0"/>
                        </a:spcAft>
                      </a:pPr>
                      <a:r>
                        <a:rPr lang="tr-TR" sz="1600" b="1" dirty="0">
                          <a:effectLst/>
                        </a:rPr>
                        <a:t>SU KÜTLE SINIFI</a:t>
                      </a:r>
                      <a:endParaRPr lang="tr-TR" sz="16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600" b="1">
                          <a:effectLst/>
                        </a:rPr>
                        <a:t>NEHİR</a:t>
                      </a:r>
                      <a:endParaRPr lang="tr-TR" sz="16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600" b="1" dirty="0">
                          <a:effectLst/>
                        </a:rPr>
                        <a:t>GÖL</a:t>
                      </a:r>
                      <a:endParaRPr lang="tr-TR" sz="16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600" b="1" dirty="0">
                          <a:effectLst/>
                        </a:rPr>
                        <a:t>TOPLAM</a:t>
                      </a:r>
                      <a:endParaRPr lang="tr-TR" sz="1600" b="1" dirty="0">
                        <a:effectLst/>
                        <a:latin typeface="Calibri"/>
                        <a:ea typeface="Times New Roman"/>
                        <a:cs typeface="Times New Roman"/>
                      </a:endParaRPr>
                    </a:p>
                  </a:txBody>
                  <a:tcPr marL="68580" marR="68580" marT="0" marB="0" anchor="ctr"/>
                </a:tc>
              </a:tr>
              <a:tr h="215900">
                <a:tc>
                  <a:txBody>
                    <a:bodyPr/>
                    <a:lstStyle/>
                    <a:p>
                      <a:pPr>
                        <a:lnSpc>
                          <a:spcPct val="115000"/>
                        </a:lnSpc>
                        <a:spcAft>
                          <a:spcPts val="0"/>
                        </a:spcAft>
                      </a:pPr>
                      <a:r>
                        <a:rPr lang="tr-TR" sz="1600" b="1" dirty="0">
                          <a:effectLst/>
                        </a:rPr>
                        <a:t>Gri Alan</a:t>
                      </a:r>
                      <a:endParaRPr lang="tr-TR" sz="16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a:effectLst/>
                        </a:rPr>
                        <a:t>40</a:t>
                      </a:r>
                      <a:endParaRPr lang="tr-TR"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a:effectLst/>
                        </a:rPr>
                        <a:t>59</a:t>
                      </a:r>
                      <a:endParaRPr lang="tr-TR"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a:effectLst/>
                        </a:rPr>
                        <a:t>99</a:t>
                      </a:r>
                      <a:endParaRPr lang="tr-TR" sz="1800" b="1" dirty="0">
                        <a:effectLst/>
                        <a:latin typeface="Calibri"/>
                        <a:ea typeface="Times New Roman"/>
                        <a:cs typeface="Times New Roman"/>
                      </a:endParaRPr>
                    </a:p>
                  </a:txBody>
                  <a:tcPr marL="68580" marR="68580" marT="0" marB="0" anchor="ctr"/>
                </a:tc>
              </a:tr>
              <a:tr h="215900">
                <a:tc>
                  <a:txBody>
                    <a:bodyPr/>
                    <a:lstStyle/>
                    <a:p>
                      <a:pPr>
                        <a:lnSpc>
                          <a:spcPct val="115000"/>
                        </a:lnSpc>
                        <a:spcAft>
                          <a:spcPts val="0"/>
                        </a:spcAft>
                      </a:pPr>
                      <a:r>
                        <a:rPr lang="tr-TR" sz="1600" b="1">
                          <a:effectLst/>
                        </a:rPr>
                        <a:t>Hassas Alan</a:t>
                      </a:r>
                      <a:endParaRPr lang="tr-TR" sz="16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smtClean="0">
                          <a:effectLst/>
                        </a:rPr>
                        <a:t>527</a:t>
                      </a:r>
                      <a:endParaRPr lang="tr-TR"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a:effectLst/>
                        </a:rPr>
                        <a:t>232</a:t>
                      </a:r>
                      <a:endParaRPr lang="tr-TR"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smtClean="0">
                          <a:effectLst/>
                        </a:rPr>
                        <a:t>759</a:t>
                      </a:r>
                      <a:endParaRPr lang="tr-TR" sz="1800" b="1" dirty="0">
                        <a:effectLst/>
                        <a:latin typeface="Calibri"/>
                        <a:ea typeface="Times New Roman"/>
                        <a:cs typeface="Times New Roman"/>
                      </a:endParaRPr>
                    </a:p>
                  </a:txBody>
                  <a:tcPr marL="68580" marR="68580" marT="0" marB="0" anchor="ctr"/>
                </a:tc>
              </a:tr>
              <a:tr h="215900">
                <a:tc>
                  <a:txBody>
                    <a:bodyPr/>
                    <a:lstStyle/>
                    <a:p>
                      <a:pPr>
                        <a:lnSpc>
                          <a:spcPct val="115000"/>
                        </a:lnSpc>
                        <a:spcAft>
                          <a:spcPts val="0"/>
                        </a:spcAft>
                      </a:pPr>
                      <a:r>
                        <a:rPr lang="tr-TR" sz="1600" b="1">
                          <a:effectLst/>
                        </a:rPr>
                        <a:t>Koruma Bölgeleri</a:t>
                      </a:r>
                      <a:endParaRPr lang="tr-TR" sz="16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smtClean="0">
                          <a:effectLst/>
                        </a:rPr>
                        <a:t>628</a:t>
                      </a:r>
                      <a:endParaRPr lang="tr-TR"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smtClean="0">
                          <a:effectLst/>
                        </a:rPr>
                        <a:t>253</a:t>
                      </a:r>
                      <a:endParaRPr lang="tr-TR"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smtClean="0">
                          <a:effectLst/>
                          <a:latin typeface="Calibri"/>
                          <a:ea typeface="Times New Roman"/>
                          <a:cs typeface="Times New Roman"/>
                        </a:rPr>
                        <a:t>881</a:t>
                      </a:r>
                      <a:endParaRPr lang="tr-TR" sz="1800" b="1" dirty="0">
                        <a:effectLst/>
                        <a:latin typeface="Calibri"/>
                        <a:ea typeface="Times New Roman"/>
                        <a:cs typeface="Times New Roman"/>
                      </a:endParaRPr>
                    </a:p>
                  </a:txBody>
                  <a:tcPr marL="68580" marR="68580" marT="0" marB="0" anchor="ctr"/>
                </a:tc>
              </a:tr>
              <a:tr h="215900">
                <a:tc>
                  <a:txBody>
                    <a:bodyPr/>
                    <a:lstStyle/>
                    <a:p>
                      <a:pPr>
                        <a:lnSpc>
                          <a:spcPct val="115000"/>
                        </a:lnSpc>
                        <a:spcAft>
                          <a:spcPts val="0"/>
                        </a:spcAft>
                      </a:pPr>
                      <a:r>
                        <a:rPr lang="tr-TR" sz="1600" b="1" dirty="0">
                          <a:effectLst/>
                        </a:rPr>
                        <a:t>Normal Alan</a:t>
                      </a:r>
                      <a:endParaRPr lang="tr-TR" sz="16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a:effectLst/>
                        </a:rPr>
                        <a:t>604</a:t>
                      </a:r>
                      <a:endParaRPr lang="tr-TR"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a:effectLst/>
                        </a:rPr>
                        <a:t>106</a:t>
                      </a:r>
                      <a:endParaRPr lang="tr-TR"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a:effectLst/>
                        </a:rPr>
                        <a:t>710</a:t>
                      </a:r>
                      <a:endParaRPr lang="tr-TR" sz="1800" b="1" dirty="0">
                        <a:effectLst/>
                        <a:latin typeface="Calibri"/>
                        <a:ea typeface="Times New Roman"/>
                        <a:cs typeface="Times New Roman"/>
                      </a:endParaRPr>
                    </a:p>
                  </a:txBody>
                  <a:tcPr marL="68580" marR="68580" marT="0" marB="0" anchor="ctr"/>
                </a:tc>
              </a:tr>
              <a:tr h="215900">
                <a:tc>
                  <a:txBody>
                    <a:bodyPr/>
                    <a:lstStyle/>
                    <a:p>
                      <a:pPr>
                        <a:lnSpc>
                          <a:spcPct val="115000"/>
                        </a:lnSpc>
                        <a:spcAft>
                          <a:spcPts val="0"/>
                        </a:spcAft>
                      </a:pPr>
                      <a:r>
                        <a:rPr lang="tr-TR" sz="1600" b="1" dirty="0">
                          <a:effectLst/>
                        </a:rPr>
                        <a:t>Potansiyel Referans</a:t>
                      </a:r>
                      <a:endParaRPr lang="tr-TR" sz="16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a:effectLst/>
                        </a:rPr>
                        <a:t>6</a:t>
                      </a:r>
                      <a:endParaRPr lang="tr-TR"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a:effectLst/>
                        </a:rPr>
                        <a:t>2</a:t>
                      </a:r>
                      <a:endParaRPr lang="tr-TR" sz="1800" b="1">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a:effectLst/>
                        </a:rPr>
                        <a:t>8</a:t>
                      </a:r>
                      <a:endParaRPr lang="tr-TR" sz="1800" b="1" dirty="0">
                        <a:effectLst/>
                        <a:latin typeface="Calibri"/>
                        <a:ea typeface="Times New Roman"/>
                        <a:cs typeface="Times New Roman"/>
                      </a:endParaRPr>
                    </a:p>
                  </a:txBody>
                  <a:tcPr marL="68580" marR="68580" marT="0" marB="0" anchor="ctr"/>
                </a:tc>
              </a:tr>
              <a:tr h="215900">
                <a:tc>
                  <a:txBody>
                    <a:bodyPr/>
                    <a:lstStyle/>
                    <a:p>
                      <a:pPr>
                        <a:lnSpc>
                          <a:spcPct val="115000"/>
                        </a:lnSpc>
                        <a:spcAft>
                          <a:spcPts val="0"/>
                        </a:spcAft>
                      </a:pPr>
                      <a:r>
                        <a:rPr lang="tr-TR" sz="1800" b="1" dirty="0" smtClean="0">
                          <a:effectLst/>
                          <a:latin typeface="Calibri"/>
                          <a:ea typeface="Times New Roman"/>
                          <a:cs typeface="Times New Roman"/>
                        </a:rPr>
                        <a:t>TOPLAM</a:t>
                      </a:r>
                      <a:endParaRPr lang="tr-TR" sz="18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smtClean="0">
                          <a:solidFill>
                            <a:srgbClr val="FF0000"/>
                          </a:solidFill>
                          <a:effectLst/>
                          <a:latin typeface="Calibri"/>
                          <a:ea typeface="Times New Roman"/>
                          <a:cs typeface="Times New Roman"/>
                        </a:rPr>
                        <a:t>1805</a:t>
                      </a:r>
                      <a:endParaRPr lang="tr-TR" sz="1800" b="1" dirty="0">
                        <a:solidFill>
                          <a:srgbClr val="FF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smtClean="0">
                          <a:solidFill>
                            <a:srgbClr val="FF0000"/>
                          </a:solidFill>
                          <a:effectLst/>
                          <a:latin typeface="Calibri"/>
                          <a:ea typeface="Times New Roman"/>
                          <a:cs typeface="Times New Roman"/>
                        </a:rPr>
                        <a:t>652</a:t>
                      </a:r>
                      <a:endParaRPr lang="tr-TR" sz="1800" b="1" dirty="0">
                        <a:solidFill>
                          <a:srgbClr val="FF0000"/>
                        </a:solidFill>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tr-TR" sz="1800" b="1" dirty="0" smtClean="0">
                          <a:solidFill>
                            <a:srgbClr val="FF0000"/>
                          </a:solidFill>
                          <a:effectLst/>
                          <a:latin typeface="Calibri"/>
                          <a:ea typeface="Times New Roman"/>
                          <a:cs typeface="Times New Roman"/>
                        </a:rPr>
                        <a:t>2457</a:t>
                      </a:r>
                      <a:endParaRPr lang="tr-TR" sz="1800" b="1" dirty="0">
                        <a:solidFill>
                          <a:srgbClr val="FF0000"/>
                        </a:solidFill>
                        <a:effectLst/>
                        <a:latin typeface="Calibri"/>
                        <a:ea typeface="Times New Roman"/>
                        <a:cs typeface="Times New Roman"/>
                      </a:endParaRPr>
                    </a:p>
                  </a:txBody>
                  <a:tcPr marL="68580" marR="68580" marT="0" marB="0" anchor="ctr"/>
                </a:tc>
              </a:tr>
            </a:tbl>
          </a:graphicData>
        </a:graphic>
      </p:graphicFrame>
      <p:sp>
        <p:nvSpPr>
          <p:cNvPr id="6" name="1 Başlık"/>
          <p:cNvSpPr>
            <a:spLocks noGrp="1"/>
          </p:cNvSpPr>
          <p:nvPr>
            <p:ph type="title"/>
          </p:nvPr>
        </p:nvSpPr>
        <p:spPr>
          <a:xfrm>
            <a:off x="467544" y="-65316"/>
            <a:ext cx="8229600" cy="1143000"/>
          </a:xfrm>
        </p:spPr>
        <p:txBody>
          <a:bodyPr>
            <a:normAutofit/>
          </a:bodyPr>
          <a:lstStyle/>
          <a:p>
            <a:r>
              <a:rPr lang="tr-TR" sz="3600" b="1" dirty="0" smtClean="0">
                <a:solidFill>
                  <a:srgbClr val="FF0000"/>
                </a:solidFill>
                <a:latin typeface="Calibri" pitchFamily="34" charset="0"/>
              </a:rPr>
              <a:t>Türkiye Genel Durumu</a:t>
            </a:r>
            <a:endParaRPr lang="tr-TR" sz="3600" b="1" dirty="0">
              <a:solidFill>
                <a:srgbClr val="FF0000"/>
              </a:solidFill>
              <a:latin typeface="Calibri" pitchFamily="34" charset="0"/>
            </a:endParaRPr>
          </a:p>
        </p:txBody>
      </p:sp>
    </p:spTree>
    <p:extLst>
      <p:ext uri="{BB962C8B-B14F-4D97-AF65-F5344CB8AC3E}">
        <p14:creationId xmlns:p14="http://schemas.microsoft.com/office/powerpoint/2010/main" val="3618742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r>
              <a:rPr lang="tr-TR" b="1" dirty="0" smtClean="0">
                <a:solidFill>
                  <a:srgbClr val="FF0000"/>
                </a:solidFill>
                <a:latin typeface="Calibri" pitchFamily="34" charset="0"/>
                <a:cs typeface="Calibri" pitchFamily="34" charset="0"/>
              </a:rPr>
              <a:t>Ötrofikasyon Parametreleri</a:t>
            </a:r>
            <a:endParaRPr lang="en-US" dirty="0"/>
          </a:p>
        </p:txBody>
      </p:sp>
      <p:sp>
        <p:nvSpPr>
          <p:cNvPr id="4" name="İçerik Yer Tutucusu 2"/>
          <p:cNvSpPr>
            <a:spLocks noGrp="1"/>
          </p:cNvSpPr>
          <p:nvPr>
            <p:ph idx="1"/>
          </p:nvPr>
        </p:nvSpPr>
        <p:spPr/>
        <p:txBody>
          <a:bodyPr>
            <a:normAutofit/>
          </a:bodyPr>
          <a:lstStyle/>
          <a:p>
            <a:r>
              <a:rPr lang="tr-TR" sz="2200" dirty="0">
                <a:solidFill>
                  <a:srgbClr val="0000FF"/>
                </a:solidFill>
                <a:cs typeface="Times New Roman" pitchFamily="18" charset="0"/>
              </a:rPr>
              <a:t>Genel parametreleri (</a:t>
            </a:r>
            <a:r>
              <a:rPr lang="tr-TR" sz="2200" dirty="0" err="1">
                <a:solidFill>
                  <a:srgbClr val="0000FF"/>
                </a:solidFill>
                <a:cs typeface="Times New Roman" pitchFamily="18" charset="0"/>
              </a:rPr>
              <a:t>örn</a:t>
            </a:r>
            <a:r>
              <a:rPr lang="tr-TR" sz="2200" dirty="0">
                <a:solidFill>
                  <a:srgbClr val="0000FF"/>
                </a:solidFill>
                <a:cs typeface="Times New Roman" pitchFamily="18" charset="0"/>
              </a:rPr>
              <a:t>: Azot ve fosfor) veya tepki parametrelerinin (alg </a:t>
            </a:r>
            <a:r>
              <a:rPr lang="tr-TR" sz="2200" dirty="0" err="1">
                <a:solidFill>
                  <a:srgbClr val="0000FF"/>
                </a:solidFill>
                <a:cs typeface="Times New Roman" pitchFamily="18" charset="0"/>
              </a:rPr>
              <a:t>biyokütlesi</a:t>
            </a:r>
            <a:r>
              <a:rPr lang="tr-TR" sz="2200" dirty="0">
                <a:solidFill>
                  <a:srgbClr val="0000FF"/>
                </a:solidFill>
                <a:cs typeface="Times New Roman" pitchFamily="18" charset="0"/>
              </a:rPr>
              <a:t>, </a:t>
            </a:r>
            <a:r>
              <a:rPr lang="tr-TR" sz="2200" dirty="0" err="1">
                <a:solidFill>
                  <a:srgbClr val="0000FF"/>
                </a:solidFill>
                <a:cs typeface="Times New Roman" pitchFamily="18" charset="0"/>
              </a:rPr>
              <a:t>secchi</a:t>
            </a:r>
            <a:r>
              <a:rPr lang="tr-TR" sz="2200" dirty="0">
                <a:solidFill>
                  <a:srgbClr val="0000FF"/>
                </a:solidFill>
                <a:cs typeface="Times New Roman" pitchFamily="18" charset="0"/>
              </a:rPr>
              <a:t> disk derinliği, bulanıklık) tek başına kullanımı besin maddesi zenginleşmesini tespiti etmek için yeterli değildir. </a:t>
            </a:r>
          </a:p>
          <a:p>
            <a:r>
              <a:rPr lang="tr-TR" sz="2200" i="1" u="sng" dirty="0">
                <a:solidFill>
                  <a:srgbClr val="0000FF"/>
                </a:solidFill>
                <a:cs typeface="Times New Roman" pitchFamily="18" charset="0"/>
              </a:rPr>
              <a:t>Örneğin, alg ile kaplanmış bir gölde genel parametreler düşük olabilir, çünkü alg büyokütlesine bağlanmış durumudadırlar. Dolayısı ile genel parametreler açısından sınır değerlere uyduğu gözlenebilir. </a:t>
            </a:r>
          </a:p>
          <a:p>
            <a:r>
              <a:rPr lang="tr-TR" sz="2200" i="1" u="sng" dirty="0">
                <a:solidFill>
                  <a:srgbClr val="0000FF"/>
                </a:solidFill>
                <a:cs typeface="Times New Roman" pitchFamily="18" charset="0"/>
              </a:rPr>
              <a:t>Tam tersi şekilde azot ve fosfor parametreleri yüksek olup, göldeki yüksek  değişim hızı nedeni ile her zaman etkileri alg </a:t>
            </a:r>
            <a:r>
              <a:rPr lang="tr-TR" sz="2200" i="1" u="sng" dirty="0" err="1">
                <a:solidFill>
                  <a:srgbClr val="0000FF"/>
                </a:solidFill>
                <a:cs typeface="Times New Roman" pitchFamily="18" charset="0"/>
              </a:rPr>
              <a:t>biyokütlesi</a:t>
            </a:r>
            <a:r>
              <a:rPr lang="tr-TR" sz="2200" i="1" u="sng" dirty="0">
                <a:solidFill>
                  <a:srgbClr val="0000FF"/>
                </a:solidFill>
                <a:cs typeface="Times New Roman" pitchFamily="18" charset="0"/>
              </a:rPr>
              <a:t> veya çözünmüş oksijen ölçümlerinde göremeyebiliriz. </a:t>
            </a:r>
          </a:p>
        </p:txBody>
      </p:sp>
    </p:spTree>
    <p:extLst>
      <p:ext uri="{BB962C8B-B14F-4D97-AF65-F5344CB8AC3E}">
        <p14:creationId xmlns:p14="http://schemas.microsoft.com/office/powerpoint/2010/main" val="9952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274"/>
            <a:ext cx="8229600" cy="1143000"/>
          </a:xfrm>
        </p:spPr>
        <p:txBody>
          <a:bodyPr/>
          <a:lstStyle/>
          <a:p>
            <a:r>
              <a:rPr lang="tr-TR" b="1" dirty="0">
                <a:solidFill>
                  <a:srgbClr val="FF0000"/>
                </a:solidFill>
                <a:latin typeface="Calibri" pitchFamily="34" charset="0"/>
                <a:cs typeface="Calibri" pitchFamily="34" charset="0"/>
              </a:rPr>
              <a:t>Ötrofikasyon Parametreleri</a:t>
            </a:r>
            <a:endParaRPr lang="en-US" dirty="0"/>
          </a:p>
        </p:txBody>
      </p:sp>
      <p:sp>
        <p:nvSpPr>
          <p:cNvPr id="4" name="İçerik Yer Tutucusu 2"/>
          <p:cNvSpPr>
            <a:spLocks noGrp="1"/>
          </p:cNvSpPr>
          <p:nvPr>
            <p:ph idx="1"/>
          </p:nvPr>
        </p:nvSpPr>
        <p:spPr>
          <a:xfrm>
            <a:off x="467544" y="1196752"/>
            <a:ext cx="8229600" cy="4525963"/>
          </a:xfrm>
        </p:spPr>
        <p:txBody>
          <a:bodyPr>
            <a:noAutofit/>
          </a:bodyPr>
          <a:lstStyle/>
          <a:p>
            <a:pPr>
              <a:buFont typeface="Wingdings" panose="05000000000000000000" pitchFamily="2" charset="2"/>
              <a:buChar char="§"/>
            </a:pPr>
            <a:r>
              <a:rPr lang="tr-TR" sz="2200" dirty="0">
                <a:solidFill>
                  <a:srgbClr val="0000FF"/>
                </a:solidFill>
                <a:cs typeface="Times New Roman" pitchFamily="18" charset="0"/>
              </a:rPr>
              <a:t>İlgili değişkenler</a:t>
            </a:r>
            <a:r>
              <a:rPr lang="en-US" sz="2200" dirty="0">
                <a:solidFill>
                  <a:srgbClr val="0000FF"/>
                </a:solidFill>
                <a:cs typeface="Times New Roman" pitchFamily="18" charset="0"/>
              </a:rPr>
              <a:t>:</a:t>
            </a:r>
            <a:endParaRPr lang="tr-TR" sz="2200" dirty="0">
              <a:solidFill>
                <a:srgbClr val="0000FF"/>
              </a:solidFill>
              <a:cs typeface="Times New Roman" pitchFamily="18" charset="0"/>
            </a:endParaRPr>
          </a:p>
          <a:p>
            <a:pPr lvl="1"/>
            <a:r>
              <a:rPr lang="tr-TR" sz="2200" b="1" dirty="0">
                <a:solidFill>
                  <a:srgbClr val="0000FF"/>
                </a:solidFill>
                <a:cs typeface="Times New Roman" pitchFamily="18" charset="0"/>
              </a:rPr>
              <a:t>Genel parametreler</a:t>
            </a:r>
            <a:r>
              <a:rPr lang="en-US" sz="2200" b="1" dirty="0">
                <a:solidFill>
                  <a:srgbClr val="0000FF"/>
                </a:solidFill>
                <a:cs typeface="Times New Roman" pitchFamily="18" charset="0"/>
              </a:rPr>
              <a:t>: </a:t>
            </a:r>
            <a:r>
              <a:rPr lang="tr-TR" sz="2200" b="1" dirty="0">
                <a:solidFill>
                  <a:srgbClr val="0000FF"/>
                </a:solidFill>
                <a:cs typeface="Times New Roman" pitchFamily="18" charset="0"/>
              </a:rPr>
              <a:t>toplam fosfor ve toplam azot</a:t>
            </a:r>
          </a:p>
          <a:p>
            <a:pPr lvl="1"/>
            <a:r>
              <a:rPr lang="tr-TR" sz="2200" b="1" dirty="0">
                <a:solidFill>
                  <a:srgbClr val="0000FF"/>
                </a:solidFill>
                <a:cs typeface="Times New Roman" pitchFamily="18" charset="0"/>
              </a:rPr>
              <a:t>Tepki parametreleri</a:t>
            </a:r>
            <a:r>
              <a:rPr lang="en-US" sz="2200" b="1" dirty="0">
                <a:solidFill>
                  <a:srgbClr val="0000FF"/>
                </a:solidFill>
                <a:cs typeface="Times New Roman" pitchFamily="18" charset="0"/>
              </a:rPr>
              <a:t>: </a:t>
            </a:r>
            <a:r>
              <a:rPr lang="tr-TR" sz="2200" b="1" dirty="0">
                <a:solidFill>
                  <a:srgbClr val="0000FF"/>
                </a:solidFill>
                <a:cs typeface="Times New Roman" pitchFamily="18" charset="0"/>
              </a:rPr>
              <a:t>klorofil</a:t>
            </a:r>
            <a:r>
              <a:rPr lang="en-US" sz="2200" b="1" dirty="0">
                <a:solidFill>
                  <a:srgbClr val="0000FF"/>
                </a:solidFill>
                <a:cs typeface="Times New Roman" pitchFamily="18" charset="0"/>
              </a:rPr>
              <a:t>-a </a:t>
            </a:r>
            <a:r>
              <a:rPr lang="tr-TR" sz="2200" b="1" dirty="0">
                <a:solidFill>
                  <a:srgbClr val="0000FF"/>
                </a:solidFill>
                <a:cs typeface="Times New Roman" pitchFamily="18" charset="0"/>
              </a:rPr>
              <a:t>ve</a:t>
            </a:r>
            <a:r>
              <a:rPr lang="en-US" sz="2200" b="1" dirty="0">
                <a:solidFill>
                  <a:srgbClr val="0000FF"/>
                </a:solidFill>
                <a:cs typeface="Times New Roman" pitchFamily="18" charset="0"/>
              </a:rPr>
              <a:t> </a:t>
            </a:r>
            <a:r>
              <a:rPr lang="en-US" sz="2200" b="1" dirty="0" err="1">
                <a:solidFill>
                  <a:srgbClr val="0000FF"/>
                </a:solidFill>
                <a:cs typeface="Times New Roman" pitchFamily="18" charset="0"/>
              </a:rPr>
              <a:t>Secchi</a:t>
            </a:r>
            <a:r>
              <a:rPr lang="en-US" sz="2200" b="1" dirty="0">
                <a:solidFill>
                  <a:srgbClr val="0000FF"/>
                </a:solidFill>
                <a:cs typeface="Times New Roman" pitchFamily="18" charset="0"/>
              </a:rPr>
              <a:t> </a:t>
            </a:r>
            <a:r>
              <a:rPr lang="tr-TR" sz="2200" b="1" dirty="0">
                <a:solidFill>
                  <a:srgbClr val="0000FF"/>
                </a:solidFill>
                <a:cs typeface="Times New Roman" pitchFamily="18" charset="0"/>
              </a:rPr>
              <a:t>disk derinliği</a:t>
            </a:r>
            <a:endParaRPr lang="en-US" sz="2200" b="1" dirty="0">
              <a:solidFill>
                <a:srgbClr val="0000FF"/>
              </a:solidFill>
              <a:cs typeface="Times New Roman" pitchFamily="18" charset="0"/>
            </a:endParaRPr>
          </a:p>
          <a:p>
            <a:pPr>
              <a:buFont typeface="Wingdings" panose="05000000000000000000" pitchFamily="2" charset="2"/>
              <a:buChar char="§"/>
            </a:pPr>
            <a:r>
              <a:rPr lang="tr-TR" sz="2400" dirty="0">
                <a:solidFill>
                  <a:srgbClr val="0000FF"/>
                </a:solidFill>
                <a:cs typeface="Times New Roman" pitchFamily="18" charset="0"/>
              </a:rPr>
              <a:t>SÇD göz önüne alınarak ek tepki parametreleri: </a:t>
            </a:r>
          </a:p>
          <a:p>
            <a:pPr lvl="1"/>
            <a:r>
              <a:rPr lang="tr-TR" sz="2000" i="1" dirty="0">
                <a:solidFill>
                  <a:srgbClr val="0000FF"/>
                </a:solidFill>
                <a:cs typeface="Times New Roman" pitchFamily="18" charset="0"/>
              </a:rPr>
              <a:t>Çözünmüş oksijen (hipolimnetik);</a:t>
            </a:r>
          </a:p>
          <a:p>
            <a:pPr lvl="1"/>
            <a:r>
              <a:rPr lang="tr-TR" sz="2000" i="1" dirty="0" err="1">
                <a:solidFill>
                  <a:srgbClr val="0000FF"/>
                </a:solidFill>
                <a:cs typeface="Times New Roman" pitchFamily="18" charset="0"/>
              </a:rPr>
              <a:t>Fitoplankton</a:t>
            </a:r>
            <a:r>
              <a:rPr lang="tr-TR" sz="2000" i="1" dirty="0">
                <a:solidFill>
                  <a:srgbClr val="0000FF"/>
                </a:solidFill>
                <a:cs typeface="Times New Roman" pitchFamily="18" charset="0"/>
              </a:rPr>
              <a:t> </a:t>
            </a:r>
            <a:r>
              <a:rPr lang="tr-TR" sz="2000" i="1" dirty="0" err="1">
                <a:solidFill>
                  <a:srgbClr val="0000FF"/>
                </a:solidFill>
                <a:cs typeface="Times New Roman" pitchFamily="18" charset="0"/>
              </a:rPr>
              <a:t>biyokütlesi</a:t>
            </a:r>
            <a:r>
              <a:rPr lang="tr-TR" sz="2000" i="1" dirty="0">
                <a:solidFill>
                  <a:srgbClr val="0000FF"/>
                </a:solidFill>
                <a:cs typeface="Times New Roman" pitchFamily="18" charset="0"/>
              </a:rPr>
              <a:t> </a:t>
            </a:r>
          </a:p>
          <a:p>
            <a:pPr lvl="1"/>
            <a:r>
              <a:rPr lang="tr-TR" sz="2000" i="1" dirty="0" err="1">
                <a:solidFill>
                  <a:srgbClr val="0000FF"/>
                </a:solidFill>
                <a:cs typeface="Times New Roman" pitchFamily="18" charset="0"/>
              </a:rPr>
              <a:t>Fitoplankton</a:t>
            </a:r>
            <a:r>
              <a:rPr lang="tr-TR" sz="2000" i="1" dirty="0">
                <a:solidFill>
                  <a:srgbClr val="0000FF"/>
                </a:solidFill>
                <a:cs typeface="Times New Roman" pitchFamily="18" charset="0"/>
              </a:rPr>
              <a:t> indeksi </a:t>
            </a:r>
            <a:r>
              <a:rPr lang="en-US" sz="2000" i="1" dirty="0">
                <a:solidFill>
                  <a:srgbClr val="0000FF"/>
                </a:solidFill>
                <a:cs typeface="Times New Roman" pitchFamily="18" charset="0"/>
              </a:rPr>
              <a:t>(</a:t>
            </a:r>
            <a:r>
              <a:rPr lang="tr-TR" sz="2000" i="1" dirty="0">
                <a:solidFill>
                  <a:srgbClr val="0000FF"/>
                </a:solidFill>
                <a:cs typeface="Times New Roman" pitchFamily="18" charset="0"/>
              </a:rPr>
              <a:t>tüm populasyondaki </a:t>
            </a:r>
            <a:r>
              <a:rPr lang="en-US" sz="2000" i="1" dirty="0">
                <a:solidFill>
                  <a:srgbClr val="0000FF"/>
                </a:solidFill>
                <a:cs typeface="Times New Roman" pitchFamily="18" charset="0"/>
              </a:rPr>
              <a:t>% blue-green</a:t>
            </a:r>
            <a:r>
              <a:rPr lang="tr-TR" sz="2000" i="1" dirty="0">
                <a:solidFill>
                  <a:srgbClr val="0000FF"/>
                </a:solidFill>
                <a:cs typeface="Times New Roman" pitchFamily="18" charset="0"/>
              </a:rPr>
              <a:t> algler, alg patlama sıklığı);</a:t>
            </a:r>
          </a:p>
          <a:p>
            <a:pPr lvl="1"/>
            <a:r>
              <a:rPr lang="tr-TR" sz="2000" i="1" dirty="0" err="1">
                <a:solidFill>
                  <a:srgbClr val="0000FF"/>
                </a:solidFill>
                <a:cs typeface="Times New Roman" pitchFamily="18" charset="0"/>
              </a:rPr>
              <a:t>Makrofit</a:t>
            </a:r>
            <a:r>
              <a:rPr lang="tr-TR" sz="2000" i="1" dirty="0">
                <a:solidFill>
                  <a:srgbClr val="0000FF"/>
                </a:solidFill>
                <a:cs typeface="Times New Roman" pitchFamily="18" charset="0"/>
              </a:rPr>
              <a:t> metrikleri;</a:t>
            </a:r>
          </a:p>
          <a:p>
            <a:pPr lvl="1"/>
            <a:r>
              <a:rPr lang="tr-TR" sz="2000" i="1" dirty="0">
                <a:solidFill>
                  <a:srgbClr val="0000FF"/>
                </a:solidFill>
                <a:cs typeface="Times New Roman" pitchFamily="18" charset="0"/>
              </a:rPr>
              <a:t>Balık indeksi </a:t>
            </a:r>
            <a:r>
              <a:rPr lang="en-US" sz="2000" i="1" dirty="0">
                <a:solidFill>
                  <a:srgbClr val="0000FF"/>
                </a:solidFill>
                <a:cs typeface="Times New Roman" pitchFamily="18" charset="0"/>
              </a:rPr>
              <a:t>(Salmonids and Cyprinids percentages of</a:t>
            </a:r>
            <a:r>
              <a:rPr lang="tr-TR" sz="2000" i="1" dirty="0">
                <a:solidFill>
                  <a:srgbClr val="0000FF"/>
                </a:solidFill>
                <a:cs typeface="Times New Roman" pitchFamily="18" charset="0"/>
              </a:rPr>
              <a:t> </a:t>
            </a:r>
            <a:r>
              <a:rPr lang="en-US" sz="2000" i="1" dirty="0">
                <a:solidFill>
                  <a:srgbClr val="0000FF"/>
                </a:solidFill>
                <a:cs typeface="Times New Roman" pitchFamily="18" charset="0"/>
              </a:rPr>
              <a:t>the natural community,</a:t>
            </a:r>
            <a:r>
              <a:rPr lang="tr-TR" sz="2000" i="1" dirty="0">
                <a:solidFill>
                  <a:srgbClr val="0000FF"/>
                </a:solidFill>
                <a:cs typeface="Times New Roman" pitchFamily="18" charset="0"/>
              </a:rPr>
              <a:t> </a:t>
            </a:r>
            <a:r>
              <a:rPr lang="en-US" sz="2000" i="1" dirty="0">
                <a:solidFill>
                  <a:srgbClr val="0000FF"/>
                </a:solidFill>
                <a:cs typeface="Times New Roman" pitchFamily="18" charset="0"/>
              </a:rPr>
              <a:t>species composition, frequency and intensity of f</a:t>
            </a:r>
            <a:r>
              <a:rPr lang="tr-TR" sz="2000" i="1" dirty="0">
                <a:solidFill>
                  <a:srgbClr val="0000FF"/>
                </a:solidFill>
                <a:cs typeface="Times New Roman" pitchFamily="18" charset="0"/>
              </a:rPr>
              <a:t>i</a:t>
            </a:r>
            <a:r>
              <a:rPr lang="en-US" sz="2000" i="1" dirty="0" err="1">
                <a:solidFill>
                  <a:srgbClr val="0000FF"/>
                </a:solidFill>
                <a:cs typeface="Times New Roman" pitchFamily="18" charset="0"/>
              </a:rPr>
              <a:t>sh</a:t>
            </a:r>
            <a:r>
              <a:rPr lang="en-US" sz="2000" i="1" dirty="0">
                <a:solidFill>
                  <a:srgbClr val="0000FF"/>
                </a:solidFill>
                <a:cs typeface="Times New Roman" pitchFamily="18" charset="0"/>
              </a:rPr>
              <a:t> </a:t>
            </a:r>
            <a:r>
              <a:rPr lang="en-US" sz="2000" i="1" dirty="0" err="1">
                <a:solidFill>
                  <a:srgbClr val="0000FF"/>
                </a:solidFill>
                <a:cs typeface="Times New Roman" pitchFamily="18" charset="0"/>
              </a:rPr>
              <a:t>kil</a:t>
            </a:r>
            <a:r>
              <a:rPr lang="tr-TR" sz="2000" i="1" dirty="0">
                <a:solidFill>
                  <a:srgbClr val="0000FF"/>
                </a:solidFill>
                <a:cs typeface="Times New Roman" pitchFamily="18" charset="0"/>
              </a:rPr>
              <a:t>l</a:t>
            </a:r>
            <a:r>
              <a:rPr lang="en-US" sz="2000" i="1" dirty="0">
                <a:solidFill>
                  <a:srgbClr val="0000FF"/>
                </a:solidFill>
                <a:cs typeface="Times New Roman" pitchFamily="18" charset="0"/>
              </a:rPr>
              <a:t>);</a:t>
            </a:r>
          </a:p>
          <a:p>
            <a:pPr lvl="1"/>
            <a:r>
              <a:rPr lang="en-US" sz="2000" i="1" dirty="0">
                <a:solidFill>
                  <a:srgbClr val="0000FF"/>
                </a:solidFill>
                <a:cs typeface="Times New Roman" pitchFamily="18" charset="0"/>
              </a:rPr>
              <a:t>Algal Growth Potential (AGP) bioassays.</a:t>
            </a:r>
            <a:endParaRPr lang="tr-TR" sz="2000" i="1" dirty="0">
              <a:solidFill>
                <a:srgbClr val="0000FF"/>
              </a:solidFill>
              <a:cs typeface="Times New Roman" pitchFamily="18" charset="0"/>
            </a:endParaRPr>
          </a:p>
        </p:txBody>
      </p:sp>
    </p:spTree>
    <p:extLst>
      <p:ext uri="{BB962C8B-B14F-4D97-AF65-F5344CB8AC3E}">
        <p14:creationId xmlns:p14="http://schemas.microsoft.com/office/powerpoint/2010/main" val="132555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1143000"/>
          </a:xfrm>
        </p:spPr>
        <p:txBody>
          <a:bodyPr>
            <a:normAutofit/>
          </a:bodyPr>
          <a:lstStyle/>
          <a:p>
            <a:r>
              <a:rPr lang="tr-TR" sz="3200" b="1" dirty="0">
                <a:solidFill>
                  <a:srgbClr val="FF0000"/>
                </a:solidFill>
                <a:latin typeface="Calibri" pitchFamily="34" charset="0"/>
                <a:cs typeface="Calibri" pitchFamily="34" charset="0"/>
              </a:rPr>
              <a:t>Toplam Fosfor (TP)</a:t>
            </a:r>
            <a:endParaRPr lang="en-US" sz="3200" b="1" dirty="0">
              <a:solidFill>
                <a:srgbClr val="FF0000"/>
              </a:solidFill>
              <a:latin typeface="Calibri" pitchFamily="34" charset="0"/>
              <a:cs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23952"/>
            <a:ext cx="8208912" cy="504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77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677" y="1647093"/>
            <a:ext cx="7998645" cy="443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aşlık 1"/>
          <p:cNvSpPr>
            <a:spLocks noGrp="1"/>
          </p:cNvSpPr>
          <p:nvPr>
            <p:ph type="title"/>
          </p:nvPr>
        </p:nvSpPr>
        <p:spPr>
          <a:xfrm>
            <a:off x="467544" y="0"/>
            <a:ext cx="8229600" cy="1143000"/>
          </a:xfrm>
        </p:spPr>
        <p:txBody>
          <a:bodyPr>
            <a:normAutofit/>
          </a:bodyPr>
          <a:lstStyle/>
          <a:p>
            <a:r>
              <a:rPr lang="tr-TR" sz="3200" b="1" dirty="0">
                <a:solidFill>
                  <a:srgbClr val="FF0000"/>
                </a:solidFill>
                <a:latin typeface="Calibri" pitchFamily="34" charset="0"/>
                <a:cs typeface="Calibri" pitchFamily="34" charset="0"/>
              </a:rPr>
              <a:t>Toplam Azot (TN)</a:t>
            </a:r>
            <a:endParaRPr lang="en-US" sz="32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025374425"/>
      </p:ext>
    </p:extLst>
  </p:cSld>
  <p:clrMapOvr>
    <a:masterClrMapping/>
  </p:clrMapOvr>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D3D56-5FE6-4309-AE3A-C596C763A3E5}"/>
</file>

<file path=customXml/itemProps2.xml><?xml version="1.0" encoding="utf-8"?>
<ds:datastoreItem xmlns:ds="http://schemas.openxmlformats.org/officeDocument/2006/customXml" ds:itemID="{872172F4-8EE3-4829-A5F7-35678730DCDC}"/>
</file>

<file path=customXml/itemProps3.xml><?xml version="1.0" encoding="utf-8"?>
<ds:datastoreItem xmlns:ds="http://schemas.openxmlformats.org/officeDocument/2006/customXml" ds:itemID="{E70A6CA8-660C-4DFB-876A-8CC98A704A46}"/>
</file>

<file path=docProps/app.xml><?xml version="1.0" encoding="utf-8"?>
<Properties xmlns="http://schemas.openxmlformats.org/officeDocument/2006/extended-properties" xmlns:vt="http://schemas.openxmlformats.org/officeDocument/2006/docPropsVTypes">
  <TotalTime>3010</TotalTime>
  <Words>626</Words>
  <Application>Microsoft Office PowerPoint</Application>
  <PresentationFormat>Ekran Gösterisi (4:3)</PresentationFormat>
  <Paragraphs>161</Paragraphs>
  <Slides>14</Slides>
  <Notes>1</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1_Ofis Teması</vt:lpstr>
      <vt:lpstr>PowerPoint Sunusu</vt:lpstr>
      <vt:lpstr>Sunum İçeriği</vt:lpstr>
      <vt:lpstr>TÜRKİYE’DE HAVZA BAZINDA HASSAS ALANLARIN VE  SU KALİTESİ HEDEFLERİNİN BELİRLENMESİ PROJESİ </vt:lpstr>
      <vt:lpstr>Proje Kapsamı </vt:lpstr>
      <vt:lpstr>Türkiye Genel Durumu</vt:lpstr>
      <vt:lpstr>Ötrofikasyon Parametreleri</vt:lpstr>
      <vt:lpstr>Ötrofikasyon Parametreleri</vt:lpstr>
      <vt:lpstr>Toplam Fosfor (TP)</vt:lpstr>
      <vt:lpstr>Toplam Azot (TN)</vt:lpstr>
      <vt:lpstr>Klorofil a</vt:lpstr>
      <vt:lpstr>Secchi Disk (SD)</vt:lpstr>
      <vt:lpstr>ÇO/Oksijen Doygunluğu</vt:lpstr>
      <vt:lpstr>Göl Su Kütleleri Nihai Değerlendirme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NECLA ADALI</dc:creator>
  <cp:lastModifiedBy>Zakir TURAN</cp:lastModifiedBy>
  <cp:revision>300</cp:revision>
  <cp:lastPrinted>2015-11-18T14:17:10Z</cp:lastPrinted>
  <dcterms:created xsi:type="dcterms:W3CDTF">2014-12-03T12:24:14Z</dcterms:created>
  <dcterms:modified xsi:type="dcterms:W3CDTF">2015-12-11T13:47:14Z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