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  <p:sldMasterId id="2147483693" r:id="rId5"/>
  </p:sldMasterIdLst>
  <p:notesMasterIdLst>
    <p:notesMasterId r:id="rId17"/>
  </p:notesMasterIdLst>
  <p:handoutMasterIdLst>
    <p:handoutMasterId r:id="rId18"/>
  </p:handoutMasterIdLst>
  <p:sldIdLst>
    <p:sldId id="502" r:id="rId6"/>
    <p:sldId id="507" r:id="rId7"/>
    <p:sldId id="516" r:id="rId8"/>
    <p:sldId id="520" r:id="rId9"/>
    <p:sldId id="522" r:id="rId10"/>
    <p:sldId id="508" r:id="rId11"/>
    <p:sldId id="518" r:id="rId12"/>
    <p:sldId id="509" r:id="rId13"/>
    <p:sldId id="517" r:id="rId14"/>
    <p:sldId id="523" r:id="rId15"/>
    <p:sldId id="519" r:id="rId16"/>
  </p:sldIdLst>
  <p:sldSz cx="9144000" cy="6858000" type="screen4x3"/>
  <p:notesSz cx="67818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66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kes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0066FF"/>
    <a:srgbClr val="C5DBFB"/>
    <a:srgbClr val="CDF3C3"/>
    <a:srgbClr val="9FD6FF"/>
    <a:srgbClr val="7EAFF6"/>
    <a:srgbClr val="003366"/>
    <a:srgbClr val="FFF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3" autoAdjust="0"/>
    <p:restoredTop sz="86475" autoAdjust="0"/>
  </p:normalViewPr>
  <p:slideViewPr>
    <p:cSldViewPr>
      <p:cViewPr varScale="1">
        <p:scale>
          <a:sx n="92" d="100"/>
          <a:sy n="92" d="100"/>
        </p:scale>
        <p:origin x="10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802F5F0-443C-4581-AEBF-E695A757DB3F}" type="datetimeFigureOut">
              <a:rPr lang="tr-TR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D810D78-958F-4B32-AAAB-271A36BE222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2370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60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1CAB6B8-4E59-4451-A0EF-116D2B5838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82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83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021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CEE7-30C2-4E2E-87DD-83B7C378C2F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E85E-C998-4E70-9201-DE909D7C3A2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7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FFA9-A02D-456D-8238-F129A0135E3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1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F6FD7-BA6A-410F-A132-31F060D186A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6029-3975-4B72-9AFB-0AF180CBFC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4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7E96C-9B58-4A4F-BE2E-D701F04301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5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5FDF4-81AF-4018-8ECF-7C4D7FDE99C8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1542D-5D4B-4DA1-9A1C-5F46F15F2E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5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9B940-27F8-463D-B90D-86217347C353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1F810-911F-499C-A483-C3F24061F6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45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2CCB04-C1BB-4EBA-B9C3-2C0FC8B004F3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DE670-4612-49D4-9D26-F5C228FF24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1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A929B3-1DD9-4C11-B944-8510A471062C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F14E9-AC08-4722-95D4-481657552B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B04A5D-C5CD-4367-B23C-1F9873B4F6CE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CEF57-7977-4501-837B-9220CB3032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4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877D1-86F4-4FBE-A0C0-579E80BF1663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8FEC1-C032-42E4-8732-21D6164AAE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3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6E3-100F-41C2-B54F-263122C05E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8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D4AE87-23F3-4FAC-999C-5213D3BA5EC9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7A6C0-216A-4A7F-9E4E-46398E1B53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5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7E8CF5-62E6-43E5-A769-02F3D46D117A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22CF-3FA3-48C9-B79A-8A55B96DB0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5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1D0757-C88D-4E98-A391-2EDA4E641809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BAC00-03E8-44AE-A7F3-72D870D922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6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E5799-0BA7-4BA2-B81F-C045C1B889BB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1D455-497B-49AA-A28B-D350CC396A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4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5C46B-0E49-4622-B3D8-415889FC7E07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FC58A-8DC7-44D0-92B2-CCFB6B6E8C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811-9C24-474E-ADCA-DB5FDE1BB69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1CB2-2931-479C-A142-79930A20109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98BA-EE66-4B65-AE3B-85456A5E5E8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8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B09F-AE64-4644-99BA-987FCA1C3BF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5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D3A7-A5D7-4028-8E82-ECED08C86E9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5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09A6-C7BB-492D-AF73-878370DD695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45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E531-2111-4F18-873C-D852944CAF5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07.06.2017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8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3F6904D-B90A-4627-84AF-F48640BC0DAB}" type="datetime1">
              <a:rPr lang="tr-TR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07.06.2017</a:t>
            </a:fld>
            <a:endParaRPr lang="tr-TR" b="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r-TR" b="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02176B-0E47-46AC-8F43-DAB4B8A37D06}" type="slidenum">
              <a:rPr lang="tr-TR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-TR" b="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26" name="Picture 2" descr="C:\Users\mgokbulut\Desktop\calısma\Resim1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395"/>
            <a:ext cx="8691562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94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E783F8-E378-45AD-B04F-C241D734FA46}" type="datetime1">
              <a:rPr lang="tr-TR" smtClean="0"/>
              <a:pPr>
                <a:defRPr/>
              </a:pPr>
              <a:t>07.06.2017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2F987B-CFD4-4D33-8D20-D8A71B89C6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8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1F810-911F-499C-A483-C3F24061F6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5" descr="2.37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93"/>
            <a:ext cx="9143999" cy="686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0" y="1874520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Proje Adı</a:t>
            </a:r>
            <a:r>
              <a:rPr lang="tr-TR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2998708"/>
            <a:ext cx="9143999" cy="1723549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Proje Yürütücüsü </a:t>
            </a:r>
            <a:r>
              <a:rPr lang="tr-TR" sz="2400" b="1" dirty="0" smtClean="0">
                <a:solidFill>
                  <a:schemeClr val="bg1"/>
                </a:solidFill>
              </a:rPr>
              <a:t>Kurum</a:t>
            </a:r>
            <a:endParaRPr lang="tr-TR" sz="2400" b="1" dirty="0">
              <a:solidFill>
                <a:schemeClr val="bg1"/>
              </a:solidFill>
            </a:endParaRP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(Başvuru yapan kurum/kuruluşun adı ile bulunduğu şehir yazılır)</a:t>
            </a:r>
            <a:r>
              <a:rPr lang="tr-TR" sz="14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tr-TR" sz="2400" b="1" dirty="0">
                <a:solidFill>
                  <a:schemeClr val="bg1"/>
                </a:solidFill>
              </a:rPr>
              <a:t>Örnek: Çiçek Tarım </a:t>
            </a:r>
            <a:r>
              <a:rPr lang="tr-TR" sz="2400" b="1" dirty="0" smtClean="0">
                <a:solidFill>
                  <a:schemeClr val="bg1"/>
                </a:solidFill>
              </a:rPr>
              <a:t>Ltd. </a:t>
            </a:r>
            <a:r>
              <a:rPr lang="tr-TR" sz="2400" dirty="0" smtClean="0">
                <a:solidFill>
                  <a:schemeClr val="bg1"/>
                </a:solidFill>
              </a:rPr>
              <a:t>Şti.</a:t>
            </a:r>
            <a:endParaRPr lang="tr-TR" sz="2400" b="1" dirty="0">
              <a:solidFill>
                <a:schemeClr val="bg1"/>
              </a:solidFill>
            </a:endParaRPr>
          </a:p>
          <a:p>
            <a:pPr algn="ctr"/>
            <a:r>
              <a:rPr lang="tr-TR" sz="2400" b="1" dirty="0" smtClean="0">
                <a:solidFill>
                  <a:schemeClr val="bg1"/>
                </a:solidFill>
              </a:rPr>
              <a:t>ÇORUM</a:t>
            </a:r>
            <a:endParaRPr lang="tr-TR" sz="2400" b="1" dirty="0">
              <a:solidFill>
                <a:schemeClr val="bg1"/>
              </a:solidFill>
            </a:endParaRPr>
          </a:p>
          <a:p>
            <a:endParaRPr lang="tr-TR" b="1" dirty="0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52400" y="4705142"/>
            <a:ext cx="8839200" cy="830997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</a:rPr>
              <a:t>Dr. Mehmet ÇALIŞIR</a:t>
            </a:r>
          </a:p>
          <a:p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1400" dirty="0" smtClean="0">
                <a:solidFill>
                  <a:schemeClr val="bg1"/>
                </a:solidFill>
              </a:rPr>
              <a:t>(Sunumu yapacak kişi </a:t>
            </a:r>
            <a:r>
              <a:rPr lang="tr-TR" sz="1400" dirty="0">
                <a:solidFill>
                  <a:schemeClr val="bg1"/>
                </a:solidFill>
              </a:rPr>
              <a:t>yazılır)</a:t>
            </a:r>
            <a:endParaRPr lang="tr-T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2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/>
              <a:t>Bütçe Detayı </a:t>
            </a:r>
            <a:r>
              <a:rPr lang="tr-TR" sz="2800" b="1" dirty="0" smtClean="0"/>
              <a:t>(Kurum Katkısı ile Alınacaklar)</a:t>
            </a:r>
            <a:endParaRPr lang="tr-TR" sz="2800" b="1" dirty="0">
              <a:latin typeface="+mn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40"/>
          <p:cNvSpPr>
            <a:spLocks noChangeArrowheads="1"/>
          </p:cNvSpPr>
          <p:nvPr/>
        </p:nvSpPr>
        <p:spPr bwMode="auto">
          <a:xfrm>
            <a:off x="457200" y="838200"/>
            <a:ext cx="8229600" cy="646331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tr-TR" sz="1800" dirty="0">
                <a:solidFill>
                  <a:srgbClr val="0066FF"/>
                </a:solidFill>
              </a:rPr>
              <a:t>Projede </a:t>
            </a:r>
            <a:r>
              <a:rPr lang="tr-TR" sz="1800" dirty="0" smtClean="0">
                <a:solidFill>
                  <a:srgbClr val="0066FF"/>
                </a:solidFill>
              </a:rPr>
              <a:t>Kurum katkısı ile (nakdi ve ayni birlikte) alınacak </a:t>
            </a:r>
            <a:r>
              <a:rPr lang="tr-TR" sz="1800" dirty="0">
                <a:solidFill>
                  <a:srgbClr val="0066FF"/>
                </a:solidFill>
              </a:rPr>
              <a:t>kalemlere ait detayları önem sırasına göre yazınız. Bir slaydı geçmeyiniz</a:t>
            </a:r>
            <a:r>
              <a:rPr lang="tr-TR" sz="1800" dirty="0" smtClean="0">
                <a:solidFill>
                  <a:srgbClr val="0066FF"/>
                </a:solidFill>
              </a:rPr>
              <a:t>.</a:t>
            </a: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63133"/>
              </p:ext>
            </p:extLst>
          </p:nvPr>
        </p:nvGraphicFramePr>
        <p:xfrm>
          <a:off x="609600" y="1600200"/>
          <a:ext cx="8001000" cy="481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54274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MAKİNE TE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HİZAT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SARF MALZEMESİ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HİZMET ALIMI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SEYAHAT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4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2.37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655320" y="3657600"/>
            <a:ext cx="32745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tr-TR" sz="4400" dirty="0" smtClean="0">
                <a:solidFill>
                  <a:schemeClr val="bg1"/>
                </a:solidFill>
              </a:rPr>
              <a:t>Teşekkürler…</a:t>
            </a:r>
            <a:endParaRPr lang="tr-TR" sz="4400" dirty="0">
              <a:solidFill>
                <a:schemeClr val="bg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55320" y="4952764"/>
            <a:ext cx="3124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mcalisir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@cicektarim.com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1400" dirty="0" smtClean="0">
                <a:solidFill>
                  <a:schemeClr val="bg1"/>
                </a:solidFill>
              </a:rPr>
              <a:t>Sunumu yapan kişiye ait e-posta yazılır.</a:t>
            </a:r>
            <a:endParaRPr lang="tr-T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0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66738" y="228600"/>
            <a:ext cx="8001000" cy="6096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tr-TR" sz="2800" dirty="0">
                <a:solidFill>
                  <a:schemeClr val="tx1"/>
                </a:solidFill>
              </a:rPr>
              <a:t>Projenin </a:t>
            </a:r>
            <a:r>
              <a:rPr lang="tr-TR" sz="2800" dirty="0" smtClean="0">
                <a:solidFill>
                  <a:schemeClr val="tx1"/>
                </a:solidFill>
              </a:rPr>
              <a:t>Amacı, Önemi ve Çıktıları</a:t>
            </a:r>
            <a:r>
              <a:rPr lang="tr-TR" sz="3200" dirty="0" smtClean="0">
                <a:solidFill>
                  <a:schemeClr val="tx1"/>
                </a:solidFill>
              </a:rPr>
              <a:t> </a:t>
            </a:r>
            <a:endParaRPr lang="tr-TR" sz="28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66738" y="1219200"/>
            <a:ext cx="80010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endParaRPr lang="tr-TR" sz="2000" dirty="0">
              <a:solidFill>
                <a:srgbClr val="0066FF"/>
              </a:solidFill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tr-TR" sz="2000" dirty="0">
                <a:solidFill>
                  <a:srgbClr val="0066FF"/>
                </a:solidFill>
              </a:rPr>
              <a:t>Projenin amacı ve </a:t>
            </a:r>
            <a:r>
              <a:rPr lang="tr-TR" sz="2000" dirty="0" smtClean="0">
                <a:solidFill>
                  <a:srgbClr val="0066FF"/>
                </a:solidFill>
              </a:rPr>
              <a:t>somut çıktısının ne olacağı,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Proje sonunda sektörün hangi sorununun </a:t>
            </a:r>
            <a:r>
              <a:rPr lang="tr-TR" sz="2000" dirty="0">
                <a:solidFill>
                  <a:srgbClr val="0066FF"/>
                </a:solidFill>
              </a:rPr>
              <a:t>nasıl </a:t>
            </a:r>
            <a:r>
              <a:rPr lang="tr-TR" sz="2000" dirty="0" smtClean="0">
                <a:solidFill>
                  <a:srgbClr val="0066FF"/>
                </a:solidFill>
              </a:rPr>
              <a:t>çözüleceği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(Bir slayt) </a:t>
            </a:r>
            <a:endParaRPr lang="tr-TR" sz="2000" dirty="0" smtClean="0"/>
          </a:p>
          <a:p>
            <a:pPr marL="0" indent="0">
              <a:buFont typeface="Wingdings" pitchFamily="2" charset="2"/>
              <a:buNone/>
            </a:pPr>
            <a:endParaRPr lang="tr-TR" sz="1800" dirty="0" smtClean="0">
              <a:solidFill>
                <a:srgbClr val="0066FF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tr-TR" sz="1800" dirty="0" smtClean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6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274638"/>
            <a:ext cx="8120062" cy="563562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spcBef>
                <a:spcPts val="0"/>
              </a:spcBef>
            </a:pPr>
            <a:r>
              <a:rPr lang="tr-TR" sz="2800" b="1" dirty="0">
                <a:solidFill>
                  <a:schemeClr val="tx1"/>
                </a:solidFill>
              </a:rPr>
              <a:t>Yaygın Etki/Katma Değer</a:t>
            </a:r>
            <a:endParaRPr lang="tr-TR" sz="28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6738" y="1295400"/>
            <a:ext cx="80010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Proje </a:t>
            </a:r>
            <a:r>
              <a:rPr lang="tr-TR" sz="2000" dirty="0" smtClean="0">
                <a:solidFill>
                  <a:srgbClr val="0066FF"/>
                </a:solidFill>
              </a:rPr>
              <a:t>sonuçlarından kimlerin yararlanacağı, </a:t>
            </a:r>
            <a:endParaRPr lang="tr-TR" sz="2000" dirty="0" smtClean="0">
              <a:solidFill>
                <a:srgbClr val="0066FF"/>
              </a:solidFill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Ekonomiye ne </a:t>
            </a:r>
            <a:r>
              <a:rPr lang="tr-TR" sz="2000" dirty="0" smtClean="0">
                <a:solidFill>
                  <a:srgbClr val="0066FF"/>
                </a:solidFill>
              </a:rPr>
              <a:t>şekilde katkı sağlayacağı, </a:t>
            </a:r>
            <a:endParaRPr lang="tr-TR" sz="2000" dirty="0" smtClean="0">
              <a:solidFill>
                <a:srgbClr val="0066FF"/>
              </a:solidFill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Uygulamaya nasıl </a:t>
            </a:r>
            <a:r>
              <a:rPr lang="tr-TR" sz="2000" dirty="0" smtClean="0">
                <a:solidFill>
                  <a:srgbClr val="0066FF"/>
                </a:solidFill>
              </a:rPr>
              <a:t>aktarılacağı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(Bir slayt) </a:t>
            </a:r>
          </a:p>
        </p:txBody>
      </p:sp>
    </p:spTree>
    <p:extLst>
      <p:ext uri="{BB962C8B-B14F-4D97-AF65-F5344CB8AC3E}">
        <p14:creationId xmlns:p14="http://schemas.microsoft.com/office/powerpoint/2010/main" val="2604381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274638"/>
            <a:ext cx="8120062" cy="563562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spcBef>
                <a:spcPts val="0"/>
              </a:spcBef>
            </a:pPr>
            <a:r>
              <a:rPr lang="tr-TR" sz="2800" b="1" dirty="0" smtClean="0">
                <a:solidFill>
                  <a:schemeClr val="tx1"/>
                </a:solidFill>
              </a:rPr>
              <a:t>Yöntem</a:t>
            </a:r>
            <a:endParaRPr lang="tr-TR" sz="28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6738" y="1295400"/>
            <a:ext cx="80010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sz="1800" dirty="0" smtClean="0"/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Projenin nasıl yapılmasının </a:t>
            </a:r>
            <a:r>
              <a:rPr lang="tr-TR" sz="2000" dirty="0" smtClean="0">
                <a:solidFill>
                  <a:srgbClr val="0066FF"/>
                </a:solidFill>
              </a:rPr>
              <a:t>planlandığı (uygulanacak yöntem detaya </a:t>
            </a:r>
            <a:r>
              <a:rPr lang="tr-TR" sz="2000" dirty="0" smtClean="0">
                <a:solidFill>
                  <a:srgbClr val="0066FF"/>
                </a:solidFill>
              </a:rPr>
              <a:t>girmeden kısa </a:t>
            </a:r>
            <a:r>
              <a:rPr lang="tr-TR" sz="2000" dirty="0" smtClean="0">
                <a:solidFill>
                  <a:srgbClr val="0066FF"/>
                </a:solidFill>
              </a:rPr>
              <a:t>olarak ana hatlarıyla yazılmalıdır) </a:t>
            </a:r>
            <a:endParaRPr lang="tr-TR" sz="2000" dirty="0" smtClean="0">
              <a:solidFill>
                <a:srgbClr val="0066FF"/>
              </a:solidFill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(Bir slayt) </a:t>
            </a:r>
          </a:p>
        </p:txBody>
      </p:sp>
    </p:spTree>
    <p:extLst>
      <p:ext uri="{BB962C8B-B14F-4D97-AF65-F5344CB8AC3E}">
        <p14:creationId xmlns:p14="http://schemas.microsoft.com/office/powerpoint/2010/main" val="426346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66738" y="228600"/>
            <a:ext cx="8001000" cy="60960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tr-TR" sz="2800" dirty="0" smtClean="0">
                <a:solidFill>
                  <a:prstClr val="black"/>
                </a:solidFill>
              </a:rPr>
              <a:t>Proje Ortaklığı</a:t>
            </a:r>
            <a:endParaRPr lang="tr-TR" sz="28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66738" y="1219200"/>
            <a:ext cx="80010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endParaRPr lang="tr-TR" sz="2000" dirty="0">
              <a:solidFill>
                <a:srgbClr val="0066FF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tr-TR" sz="1800" dirty="0" smtClean="0">
              <a:solidFill>
                <a:srgbClr val="0066FF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tr-TR" sz="1800" dirty="0" smtClean="0">
              <a:solidFill>
                <a:srgbClr val="0066FF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22255"/>
              </p:ext>
            </p:extLst>
          </p:nvPr>
        </p:nvGraphicFramePr>
        <p:xfrm>
          <a:off x="1023938" y="1676400"/>
          <a:ext cx="7086600" cy="3383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5334000"/>
              </a:tblGrid>
              <a:tr h="54855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C000"/>
                          </a:solidFill>
                        </a:rPr>
                        <a:t>Projede Görevi</a:t>
                      </a:r>
                      <a:endParaRPr lang="tr-T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C000"/>
                          </a:solidFill>
                        </a:rPr>
                        <a:t>Kurum/Kuruluş</a:t>
                      </a:r>
                      <a:endParaRPr lang="tr-TR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  <a:tr h="548552">
                <a:tc>
                  <a:txBody>
                    <a:bodyPr/>
                    <a:lstStyle/>
                    <a:p>
                      <a:r>
                        <a:rPr lang="tr-TR" dirty="0" smtClean="0"/>
                        <a:t>Yürütücü Kurum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Çiçek Tarım Ltd. Şti.</a:t>
                      </a:r>
                      <a:endParaRPr lang="tr-TR" dirty="0"/>
                    </a:p>
                  </a:txBody>
                  <a:tcPr anchor="ctr"/>
                </a:tc>
              </a:tr>
              <a:tr h="579296">
                <a:tc>
                  <a:txBody>
                    <a:bodyPr/>
                    <a:lstStyle/>
                    <a:p>
                      <a:r>
                        <a:rPr lang="tr-TR" dirty="0" smtClean="0"/>
                        <a:t>Proje Ortağı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Karadeniz Tarımsal Araştırma Enstitüsü </a:t>
                      </a:r>
                      <a:r>
                        <a:rPr lang="tr-TR" dirty="0" err="1" smtClean="0"/>
                        <a:t>Müd</a:t>
                      </a:r>
                      <a:r>
                        <a:rPr lang="tr-TR" dirty="0" smtClean="0"/>
                        <a:t>.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- SAMSUN</a:t>
                      </a:r>
                      <a:endParaRPr lang="tr-TR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Proje Ortağı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Ankara Üniversitesi </a:t>
                      </a:r>
                      <a:endParaRPr lang="tr-TR" dirty="0"/>
                    </a:p>
                  </a:txBody>
                  <a:tcPr anchor="ctr"/>
                </a:tc>
              </a:tr>
              <a:tr h="5485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Proje Ortağı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Samsun Ticaret Borsası</a:t>
                      </a:r>
                      <a:endParaRPr lang="tr-TR" dirty="0"/>
                    </a:p>
                  </a:txBody>
                  <a:tcPr anchor="ctr"/>
                </a:tc>
              </a:tr>
              <a:tr h="5485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Proje Ortağı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47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01000" cy="639762"/>
          </a:xfrm>
          <a:noFill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  <a:cs typeface="Arial" pitchFamily="34" charset="0"/>
              </a:rPr>
              <a:t>Proje Yürütücüsü ve Yardımcı </a:t>
            </a:r>
            <a:r>
              <a:rPr lang="tr-TR" sz="2800" b="1" dirty="0" smtClean="0">
                <a:solidFill>
                  <a:schemeClr val="tx1"/>
                </a:solidFill>
                <a:cs typeface="Arial" pitchFamily="34" charset="0"/>
              </a:rPr>
              <a:t>Araştırmacılar</a:t>
            </a:r>
            <a:endParaRPr lang="tr-TR" sz="28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066800"/>
            <a:ext cx="8686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tr-TR" sz="1800" dirty="0" smtClean="0">
                <a:solidFill>
                  <a:srgbClr val="0066FF"/>
                </a:solidFill>
              </a:rPr>
              <a:t>Proje Yürütücüsü ve projede görevli olması planlanan yardımcı </a:t>
            </a:r>
            <a:r>
              <a:rPr lang="tr-TR" sz="1800" dirty="0" smtClean="0">
                <a:solidFill>
                  <a:srgbClr val="0066FF"/>
                </a:solidFill>
              </a:rPr>
              <a:t>araştırmacıların </a:t>
            </a:r>
            <a:r>
              <a:rPr lang="tr-TR" sz="1800" dirty="0" smtClean="0">
                <a:solidFill>
                  <a:srgbClr val="0066FF"/>
                </a:solidFill>
              </a:rPr>
              <a:t>tamamı yazılır. Unvanları ve çalıştıkları </a:t>
            </a:r>
            <a:r>
              <a:rPr lang="tr-TR" sz="1800" dirty="0" smtClean="0">
                <a:solidFill>
                  <a:srgbClr val="0066FF"/>
                </a:solidFill>
              </a:rPr>
              <a:t>Kurum/Kuruluşlar </a:t>
            </a:r>
            <a:r>
              <a:rPr lang="tr-TR" sz="1800" dirty="0" smtClean="0">
                <a:solidFill>
                  <a:srgbClr val="0066FF"/>
                </a:solidFill>
              </a:rPr>
              <a:t>belirtilir.</a:t>
            </a:r>
          </a:p>
          <a:p>
            <a:pPr marL="0" indent="0">
              <a:buFont typeface="Arial" pitchFamily="34" charset="0"/>
              <a:buNone/>
            </a:pPr>
            <a:endParaRPr lang="tr-TR" sz="1600" dirty="0" smtClean="0">
              <a:solidFill>
                <a:srgbClr val="A50021"/>
              </a:solidFill>
            </a:endParaRPr>
          </a:p>
          <a:p>
            <a:pPr marL="0" indent="0">
              <a:spcAft>
                <a:spcPts val="600"/>
              </a:spcAft>
              <a:buNone/>
              <a:tabLst>
                <a:tab pos="3140075" algn="l"/>
                <a:tab pos="5837238" algn="l"/>
              </a:tabLst>
            </a:pPr>
            <a:r>
              <a:rPr lang="tr-TR" sz="1800" b="1" u="sng" dirty="0" smtClean="0">
                <a:solidFill>
                  <a:srgbClr val="A50021"/>
                </a:solidFill>
              </a:rPr>
              <a:t>Proje Yürütücüsü</a:t>
            </a:r>
            <a:r>
              <a:rPr lang="tr-TR" sz="1800" b="1" dirty="0" smtClean="0">
                <a:solidFill>
                  <a:srgbClr val="A50021"/>
                </a:solidFill>
              </a:rPr>
              <a:t>	</a:t>
            </a:r>
            <a:r>
              <a:rPr lang="tr-TR" sz="1800" b="1" dirty="0" smtClean="0">
                <a:solidFill>
                  <a:srgbClr val="A50021"/>
                </a:solidFill>
              </a:rPr>
              <a:t> </a:t>
            </a:r>
            <a:r>
              <a:rPr lang="tr-TR" sz="1800" u="sng" dirty="0">
                <a:solidFill>
                  <a:srgbClr val="A50021"/>
                </a:solidFill>
              </a:rPr>
              <a:t>Kurumu/Kuruluşu </a:t>
            </a:r>
            <a:r>
              <a:rPr lang="tr-TR" sz="1800" b="1" dirty="0" smtClean="0">
                <a:solidFill>
                  <a:srgbClr val="A50021"/>
                </a:solidFill>
              </a:rPr>
              <a:t>	</a:t>
            </a:r>
            <a:r>
              <a:rPr lang="tr-TR" sz="1800" b="1" u="sng" dirty="0" smtClean="0">
                <a:solidFill>
                  <a:srgbClr val="A50021"/>
                </a:solidFill>
              </a:rPr>
              <a:t>Görevi</a:t>
            </a:r>
          </a:p>
          <a:p>
            <a:pPr defTabSz="431800"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Dr. Mehmet ÇALIŞIR	</a:t>
            </a:r>
            <a:r>
              <a:rPr lang="tr-TR" sz="1800" dirty="0" smtClean="0"/>
              <a:t>Çiçek Tarım Ltd. Şti.</a:t>
            </a:r>
            <a:r>
              <a:rPr lang="tr-TR" sz="1800" dirty="0" smtClean="0"/>
              <a:t>	</a:t>
            </a:r>
            <a:r>
              <a:rPr lang="tr-TR" sz="1800" dirty="0" smtClean="0"/>
              <a:t>Şirket Sahibi</a:t>
            </a:r>
            <a:r>
              <a:rPr lang="tr-TR" sz="1800" dirty="0" smtClean="0"/>
              <a:t>	</a:t>
            </a:r>
          </a:p>
          <a:p>
            <a:pPr marL="0" indent="0">
              <a:spcAft>
                <a:spcPts val="600"/>
              </a:spcAft>
              <a:buNone/>
              <a:tabLst>
                <a:tab pos="3225800" algn="l"/>
                <a:tab pos="5837238" algn="l"/>
              </a:tabLst>
            </a:pPr>
            <a:r>
              <a:rPr lang="tr-TR" sz="1800" b="1" u="sng" dirty="0" smtClean="0">
                <a:solidFill>
                  <a:srgbClr val="A50021"/>
                </a:solidFill>
              </a:rPr>
              <a:t>Yardımcı Araştırmacılar</a:t>
            </a:r>
            <a:r>
              <a:rPr lang="tr-TR" sz="1800" dirty="0">
                <a:solidFill>
                  <a:srgbClr val="A50021"/>
                </a:solidFill>
              </a:rPr>
              <a:t>	</a:t>
            </a:r>
            <a:r>
              <a:rPr lang="tr-TR" sz="1800" u="sng" dirty="0" smtClean="0">
                <a:solidFill>
                  <a:srgbClr val="A50021"/>
                </a:solidFill>
              </a:rPr>
              <a:t>Kurumu/Kuruluşu</a:t>
            </a:r>
            <a:r>
              <a:rPr lang="tr-TR" sz="1800" dirty="0">
                <a:solidFill>
                  <a:srgbClr val="A50021"/>
                </a:solidFill>
              </a:rPr>
              <a:t>	</a:t>
            </a:r>
            <a:r>
              <a:rPr lang="tr-TR" sz="1800" u="sng" dirty="0">
                <a:solidFill>
                  <a:srgbClr val="A50021"/>
                </a:solidFill>
              </a:rPr>
              <a:t>G</a:t>
            </a:r>
            <a:r>
              <a:rPr lang="tr-TR" sz="1800" u="sng" dirty="0" smtClean="0">
                <a:solidFill>
                  <a:srgbClr val="A50021"/>
                </a:solidFill>
              </a:rPr>
              <a:t>örevi</a:t>
            </a:r>
            <a:r>
              <a:rPr lang="tr-TR" sz="1800" dirty="0" smtClean="0">
                <a:solidFill>
                  <a:srgbClr val="A50021"/>
                </a:solidFill>
              </a:rPr>
              <a:t>	</a:t>
            </a:r>
            <a:endParaRPr lang="tr-TR" sz="1800" dirty="0" smtClean="0"/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Doç. Dr. </a:t>
            </a:r>
            <a:r>
              <a:rPr lang="tr-TR" sz="1800" dirty="0" smtClean="0"/>
              <a:t>Uğur </a:t>
            </a:r>
            <a:r>
              <a:rPr lang="tr-TR" sz="1800" dirty="0" smtClean="0"/>
              <a:t>BULUT	G.O.P Üniversitesi 	Öğretim Üyesi	</a:t>
            </a:r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Dr. Yusuf KARAÇAM	Ankara Üniversitesi 	Öğretim </a:t>
            </a:r>
            <a:r>
              <a:rPr lang="tr-TR" sz="1800" dirty="0" smtClean="0"/>
              <a:t>Üyesi</a:t>
            </a:r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Dr. Emirhan DEMİR	KTAE Müdürlüğü	</a:t>
            </a:r>
            <a:r>
              <a:rPr lang="tr-TR" sz="1800" dirty="0"/>
              <a:t>Ziraat </a:t>
            </a:r>
            <a:r>
              <a:rPr lang="tr-TR" sz="1800" dirty="0" smtClean="0"/>
              <a:t>Mühendisi</a:t>
            </a:r>
            <a:endParaRPr lang="tr-TR" sz="1800" dirty="0" smtClean="0"/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Sevim GÜNAYDIN	Ankara Üniversitesi	Doktora/Yük. Lisans </a:t>
            </a:r>
            <a:r>
              <a:rPr lang="tr-TR" sz="1800" dirty="0" err="1" smtClean="0"/>
              <a:t>Öğr</a:t>
            </a:r>
            <a:r>
              <a:rPr lang="tr-TR" sz="1800" dirty="0" smtClean="0"/>
              <a:t>.</a:t>
            </a:r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Mutlu ÖZTÜRK	Çiçek </a:t>
            </a:r>
            <a:r>
              <a:rPr lang="tr-TR" sz="1800" dirty="0"/>
              <a:t>Tarım Ltd. Şti</a:t>
            </a:r>
            <a:r>
              <a:rPr lang="tr-TR" sz="1800" dirty="0" smtClean="0"/>
              <a:t>.	Gıda Mühendisi</a:t>
            </a:r>
            <a:endParaRPr lang="tr-TR" sz="1800" dirty="0" smtClean="0"/>
          </a:p>
          <a:p>
            <a:pPr>
              <a:spcAft>
                <a:spcPts val="600"/>
              </a:spcAft>
              <a:tabLst>
                <a:tab pos="3225800" algn="l"/>
                <a:tab pos="5829300" algn="l"/>
              </a:tabLst>
            </a:pPr>
            <a:r>
              <a:rPr lang="tr-TR" sz="1800" dirty="0" smtClean="0"/>
              <a:t>Kamil SEVİNÇ	</a:t>
            </a:r>
            <a:r>
              <a:rPr lang="tr-TR" sz="1800" dirty="0" smtClean="0"/>
              <a:t>Samsun </a:t>
            </a:r>
            <a:r>
              <a:rPr lang="tr-TR" sz="1800" dirty="0" smtClean="0"/>
              <a:t>Ticaret Borsası	</a:t>
            </a:r>
            <a:r>
              <a:rPr lang="tr-TR" sz="1800" dirty="0" smtClean="0"/>
              <a:t>Ziraat </a:t>
            </a:r>
            <a:r>
              <a:rPr lang="tr-TR" sz="1800" dirty="0" smtClean="0"/>
              <a:t>Mühendisi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8789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487362"/>
          </a:xfrm>
        </p:spPr>
        <p:txBody>
          <a:bodyPr/>
          <a:lstStyle/>
          <a:p>
            <a:r>
              <a:rPr lang="tr-TR" sz="2400" b="1" dirty="0" smtClean="0">
                <a:latin typeface="Times New Roman" pitchFamily="18" charset="0"/>
              </a:rPr>
              <a:t> </a:t>
            </a:r>
            <a:r>
              <a:rPr lang="tr-TR" sz="2800" b="1" dirty="0" smtClean="0">
                <a:latin typeface="+mn-lt"/>
              </a:rPr>
              <a:t>Projenin Süresi </a:t>
            </a:r>
            <a:r>
              <a:rPr lang="tr-TR" sz="2800" b="1" dirty="0"/>
              <a:t>ve Bütçenin Yıllara Göre Dağılımı</a:t>
            </a:r>
            <a:endParaRPr lang="tr-TR" sz="2800" b="1" dirty="0" smtClean="0">
              <a:latin typeface="+mn-lt"/>
            </a:endParaRPr>
          </a:p>
        </p:txBody>
      </p:sp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104775" y="3656149"/>
            <a:ext cx="9039225" cy="40011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ctr" hangingPunct="0"/>
            <a:r>
              <a:rPr lang="tr-TR" b="1" dirty="0">
                <a:latin typeface="+mn-lt"/>
              </a:rPr>
              <a:t>YILLAR </a:t>
            </a:r>
            <a:r>
              <a:rPr lang="tr-TR" b="1" dirty="0" smtClean="0">
                <a:latin typeface="+mn-lt"/>
              </a:rPr>
              <a:t>İTİBARİYLE BAKANLIKTAN  </a:t>
            </a:r>
            <a:r>
              <a:rPr lang="tr-TR" b="1" dirty="0">
                <a:latin typeface="+mn-lt"/>
              </a:rPr>
              <a:t>TALEP EDİLEN DESTEK TUTARI(TL</a:t>
            </a:r>
            <a:r>
              <a:rPr lang="tr-TR" b="1" dirty="0">
                <a:latin typeface="Times New Roman" pitchFamily="18" charset="0"/>
              </a:rPr>
              <a:t>)</a:t>
            </a:r>
            <a:endParaRPr lang="en-US" b="1" dirty="0">
              <a:latin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568235"/>
              </p:ext>
            </p:extLst>
          </p:nvPr>
        </p:nvGraphicFramePr>
        <p:xfrm>
          <a:off x="640772" y="1664732"/>
          <a:ext cx="7855527" cy="1230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509"/>
                <a:gridCol w="2618509"/>
                <a:gridCol w="2618509"/>
              </a:tblGrid>
              <a:tr h="61543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Proje süresi (ay)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Başlama 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Tarihi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Bitiş tarihi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</a:endParaRPr>
                    </a:p>
                  </a:txBody>
                  <a:tcPr marT="45705" marB="45705" anchor="ctr" horzOverflow="overflow"/>
                </a:tc>
              </a:tr>
              <a:tr h="61543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01.08.2017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01.08.2020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05" marB="45705" anchor="ctr" horzOverflow="overflow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81632"/>
              </p:ext>
            </p:extLst>
          </p:nvPr>
        </p:nvGraphicFramePr>
        <p:xfrm>
          <a:off x="640773" y="4221004"/>
          <a:ext cx="7855525" cy="111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105"/>
                <a:gridCol w="1571105"/>
                <a:gridCol w="1571105"/>
                <a:gridCol w="1571105"/>
                <a:gridCol w="1571105"/>
              </a:tblGrid>
              <a:tr h="55649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2017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2018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2019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2020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55649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120.000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65.000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50.000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75.000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310.000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62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639762"/>
          </a:xfrm>
          <a:noFill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</a:rPr>
              <a:t>Projenin Temel Bütçe Kalemleri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066800"/>
            <a:ext cx="8077200" cy="53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tr-TR" sz="2000" dirty="0" smtClean="0">
                <a:solidFill>
                  <a:srgbClr val="0066FF"/>
                </a:solidFill>
              </a:rPr>
              <a:t>Projede ihtiyaç olan bütçenin kalemler bazında detayı tablo halinde verilir. 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10524"/>
              </p:ext>
            </p:extLst>
          </p:nvPr>
        </p:nvGraphicFramePr>
        <p:xfrm>
          <a:off x="609600" y="1600200"/>
          <a:ext cx="8001000" cy="4191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19200"/>
                <a:gridCol w="1295400"/>
                <a:gridCol w="1295400"/>
                <a:gridCol w="1219200"/>
                <a:gridCol w="1447800"/>
              </a:tblGrid>
              <a:tr h="838200">
                <a:tc>
                  <a:txBody>
                    <a:bodyPr/>
                    <a:lstStyle/>
                    <a:p>
                      <a:pPr marL="469900" marR="0" lvl="0" indent="-469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MAKİNE TECHİZAT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SARF MALZEMESİ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HİZMET ALIMI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SEYAHAT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BÜTÇE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9899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BAKANLIKTAN TALEP EDİLEN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140.000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90.000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60.000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20.000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310.000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643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KURUM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NAKDİ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KATKI PAYI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30.000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110.000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91120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KURUM AYNİ KATKI PAYI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30.000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TOPLAM (TL)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450.000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18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latin typeface="+mn-lt"/>
              </a:rPr>
              <a:t>Bütçe Detayı (Bakanlıktan Talep Edilenler)</a:t>
            </a:r>
            <a:endParaRPr lang="tr-TR" sz="2800" b="1" dirty="0">
              <a:latin typeface="+mn-lt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40"/>
          <p:cNvSpPr>
            <a:spLocks noChangeArrowheads="1"/>
          </p:cNvSpPr>
          <p:nvPr/>
        </p:nvSpPr>
        <p:spPr bwMode="auto">
          <a:xfrm>
            <a:off x="457200" y="838200"/>
            <a:ext cx="8229600" cy="646331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chemeClr val="bg2">
                <a:alpha val="3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tr-TR" sz="1800" dirty="0">
                <a:solidFill>
                  <a:srgbClr val="0066FF"/>
                </a:solidFill>
              </a:rPr>
              <a:t>Projede Bakanlıktan talep edilen kalemlere ait detayları önem sırasına göre yazınız. Bir slaydı geçmeyiniz.</a:t>
            </a: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041231"/>
              </p:ext>
            </p:extLst>
          </p:nvPr>
        </p:nvGraphicFramePr>
        <p:xfrm>
          <a:off x="609600" y="1600200"/>
          <a:ext cx="8001000" cy="481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54274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MAKİNE TE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HİZAT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SARF MALZEMESİ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HİZMET ALIMI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SEYAHAT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8428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16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70F0475B0E004746BEA74BBC155E423C" ma:contentTypeVersion="1" ma:contentTypeDescription="Yeni belge oluşturun." ma:contentTypeScope="" ma:versionID="11c2bec15e9980e8bc866fdabb89523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17978C-3035-4007-9F55-7C48C117C2A0}"/>
</file>

<file path=customXml/itemProps2.xml><?xml version="1.0" encoding="utf-8"?>
<ds:datastoreItem xmlns:ds="http://schemas.openxmlformats.org/officeDocument/2006/customXml" ds:itemID="{09195333-7D91-4543-89BA-C0EEAC5BB636}"/>
</file>

<file path=customXml/itemProps3.xml><?xml version="1.0" encoding="utf-8"?>
<ds:datastoreItem xmlns:ds="http://schemas.openxmlformats.org/officeDocument/2006/customXml" ds:itemID="{0DE36B2F-D3DB-47B0-9062-320E30FB2454}"/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20094</TotalTime>
  <Words>366</Words>
  <Application>Microsoft Office PowerPoint</Application>
  <PresentationFormat>Ekran Gösterisi (4:3)</PresentationFormat>
  <Paragraphs>127</Paragraphs>
  <Slides>11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Ofis Teması</vt:lpstr>
      <vt:lpstr>1_Ofis Teması</vt:lpstr>
      <vt:lpstr>PowerPoint Sunusu</vt:lpstr>
      <vt:lpstr>PowerPoint Sunusu</vt:lpstr>
      <vt:lpstr>Yaygın Etki/Katma Değer</vt:lpstr>
      <vt:lpstr>Yöntem</vt:lpstr>
      <vt:lpstr>PowerPoint Sunusu</vt:lpstr>
      <vt:lpstr>Proje Yürütücüsü ve Yardımcı Araştırmacılar</vt:lpstr>
      <vt:lpstr> Projenin Süresi ve Bütçenin Yıllara Göre Dağılımı</vt:lpstr>
      <vt:lpstr>Projenin Temel Bütçe Kalemleri</vt:lpstr>
      <vt:lpstr>Bütçe Detayı (Bakanlıktan Talep Edilenler)</vt:lpstr>
      <vt:lpstr>Bütçe Detayı (Kurum Katkısı ile Alınacaklar)</vt:lpstr>
      <vt:lpstr>PowerPoint Sunusu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Ahmet Yucer</dc:creator>
  <cp:lastModifiedBy>Gokhan Bektas</cp:lastModifiedBy>
  <cp:revision>1443</cp:revision>
  <dcterms:created xsi:type="dcterms:W3CDTF">2008-04-09T16:16:14Z</dcterms:created>
  <dcterms:modified xsi:type="dcterms:W3CDTF">2017-06-07T13:33:21Z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0x01010070F0475B0E004746BEA74BBC155E423C</vt:lpwstr>
  </property>
</Properties>
</file>