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35" r:id="rId2"/>
    <p:sldId id="398" r:id="rId3"/>
    <p:sldId id="430" r:id="rId4"/>
    <p:sldId id="393" r:id="rId5"/>
    <p:sldId id="392" r:id="rId6"/>
    <p:sldId id="412" r:id="rId7"/>
    <p:sldId id="434" r:id="rId8"/>
    <p:sldId id="385" r:id="rId9"/>
    <p:sldId id="387" r:id="rId10"/>
    <p:sldId id="386" r:id="rId11"/>
    <p:sldId id="435" r:id="rId12"/>
    <p:sldId id="437" r:id="rId13"/>
    <p:sldId id="440" r:id="rId14"/>
    <p:sldId id="438" r:id="rId15"/>
    <p:sldId id="439" r:id="rId16"/>
    <p:sldId id="443" r:id="rId17"/>
    <p:sldId id="399" r:id="rId18"/>
    <p:sldId id="442" r:id="rId19"/>
    <p:sldId id="467" r:id="rId20"/>
    <p:sldId id="475" r:id="rId21"/>
    <p:sldId id="473" r:id="rId22"/>
    <p:sldId id="444" r:id="rId23"/>
    <p:sldId id="409" r:id="rId24"/>
    <p:sldId id="445" r:id="rId25"/>
    <p:sldId id="470" r:id="rId26"/>
    <p:sldId id="447" r:id="rId27"/>
    <p:sldId id="469" r:id="rId28"/>
    <p:sldId id="448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72" r:id="rId41"/>
    <p:sldId id="461" r:id="rId42"/>
    <p:sldId id="433" r:id="rId43"/>
    <p:sldId id="462" r:id="rId44"/>
    <p:sldId id="464" r:id="rId45"/>
    <p:sldId id="465" r:id="rId46"/>
    <p:sldId id="345" r:id="rId47"/>
  </p:sldIdLst>
  <p:sldSz cx="9144000" cy="6858000" type="screen4x3"/>
  <p:notesSz cx="9942513" cy="681196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E3A5"/>
    <a:srgbClr val="FBFB9B"/>
    <a:srgbClr val="F30D75"/>
    <a:srgbClr val="FFFFCC"/>
    <a:srgbClr val="FF3300"/>
    <a:srgbClr val="FF7C80"/>
    <a:srgbClr val="3D5B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549" autoAdjust="0"/>
    <p:restoredTop sz="91942" autoAdjust="0"/>
  </p:normalViewPr>
  <p:slideViewPr>
    <p:cSldViewPr>
      <p:cViewPr>
        <p:scale>
          <a:sx n="60" d="100"/>
          <a:sy n="60" d="100"/>
        </p:scale>
        <p:origin x="-116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84"/>
      </p:cViewPr>
      <p:guideLst>
        <p:guide orient="horz" pos="2146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15610-FF12-48B6-80D7-1F3592899E47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9AC6C417-0B95-4F73-AAE8-B504EC1D98A6}">
      <dgm:prSet phldrT="[Metin]"/>
      <dgm:spPr/>
      <dgm:t>
        <a:bodyPr/>
        <a:lstStyle/>
        <a:p>
          <a:r>
            <a:rPr lang="tr-TR" dirty="0" smtClean="0"/>
            <a:t>Su politikaları</a:t>
          </a:r>
          <a:endParaRPr lang="tr-TR" dirty="0"/>
        </a:p>
      </dgm:t>
    </dgm:pt>
    <dgm:pt modelId="{3F2A3964-AE2F-4535-9FDE-827B71F244CC}" type="parTrans" cxnId="{80FD732E-0167-4B7B-AD31-F44C0192145F}">
      <dgm:prSet/>
      <dgm:spPr/>
      <dgm:t>
        <a:bodyPr/>
        <a:lstStyle/>
        <a:p>
          <a:endParaRPr lang="tr-TR"/>
        </a:p>
      </dgm:t>
    </dgm:pt>
    <dgm:pt modelId="{86FFDAF8-06D6-4EEE-8DB0-97B727604198}" type="sibTrans" cxnId="{80FD732E-0167-4B7B-AD31-F44C0192145F}">
      <dgm:prSet/>
      <dgm:spPr/>
      <dgm:t>
        <a:bodyPr/>
        <a:lstStyle/>
        <a:p>
          <a:endParaRPr lang="tr-TR"/>
        </a:p>
      </dgm:t>
    </dgm:pt>
    <dgm:pt modelId="{BF0B26BD-C630-4AE3-8841-93149CBD4B45}">
      <dgm:prSet phldrT="[Metin]"/>
      <dgm:spPr/>
      <dgm:t>
        <a:bodyPr/>
        <a:lstStyle/>
        <a:p>
          <a:r>
            <a:rPr lang="tr-TR" dirty="0" smtClean="0">
              <a:latin typeface="+mn-lt"/>
            </a:rPr>
            <a:t>Orman ve Su İşleri Bakanlığı</a:t>
          </a:r>
          <a:endParaRPr lang="tr-TR" dirty="0"/>
        </a:p>
      </dgm:t>
    </dgm:pt>
    <dgm:pt modelId="{3C57EFEF-023B-46AA-A52B-051E03C2B6B1}" type="parTrans" cxnId="{8F960C14-3CF2-40AB-952D-7DF34169B091}">
      <dgm:prSet/>
      <dgm:spPr/>
      <dgm:t>
        <a:bodyPr/>
        <a:lstStyle/>
        <a:p>
          <a:endParaRPr lang="tr-TR"/>
        </a:p>
      </dgm:t>
    </dgm:pt>
    <dgm:pt modelId="{263D928B-9E78-4454-9303-42D69B97CA26}" type="sibTrans" cxnId="{8F960C14-3CF2-40AB-952D-7DF34169B091}">
      <dgm:prSet/>
      <dgm:spPr/>
      <dgm:t>
        <a:bodyPr/>
        <a:lstStyle/>
        <a:p>
          <a:endParaRPr lang="tr-TR"/>
        </a:p>
      </dgm:t>
    </dgm:pt>
    <dgm:pt modelId="{BA8A240D-746F-4648-A07E-91A6CFD54B25}">
      <dgm:prSet phldrT="[Metin]"/>
      <dgm:spPr/>
      <dgm:t>
        <a:bodyPr/>
        <a:lstStyle/>
        <a:p>
          <a:r>
            <a:rPr lang="tr-TR" dirty="0" smtClean="0">
              <a:latin typeface="+mn-lt"/>
            </a:rPr>
            <a:t>Gıda, Tarım ve Hayvancılık Bakanlığı</a:t>
          </a:r>
          <a:endParaRPr lang="tr-TR" dirty="0"/>
        </a:p>
      </dgm:t>
    </dgm:pt>
    <dgm:pt modelId="{3EC9538C-7C3B-49B7-866E-BA7A04EA722E}" type="parTrans" cxnId="{11665678-ABC8-4FC5-BDDD-55C83A5CF1AF}">
      <dgm:prSet/>
      <dgm:spPr/>
      <dgm:t>
        <a:bodyPr/>
        <a:lstStyle/>
        <a:p>
          <a:endParaRPr lang="tr-TR"/>
        </a:p>
      </dgm:t>
    </dgm:pt>
    <dgm:pt modelId="{350214A2-2715-4E97-A387-5BEBB0540A90}" type="sibTrans" cxnId="{11665678-ABC8-4FC5-BDDD-55C83A5CF1AF}">
      <dgm:prSet/>
      <dgm:spPr/>
      <dgm:t>
        <a:bodyPr/>
        <a:lstStyle/>
        <a:p>
          <a:endParaRPr lang="tr-TR"/>
        </a:p>
      </dgm:t>
    </dgm:pt>
    <dgm:pt modelId="{DC96C590-DBD9-4F7B-A3B3-A556BFB24A17}">
      <dgm:prSet phldrT="[Metin]"/>
      <dgm:spPr/>
      <dgm:t>
        <a:bodyPr/>
        <a:lstStyle/>
        <a:p>
          <a:r>
            <a:rPr lang="tr-TR" dirty="0" smtClean="0">
              <a:latin typeface="+mn-lt"/>
            </a:rPr>
            <a:t>Enerji ve Tabii Kaynaklar Bakanlığı</a:t>
          </a:r>
          <a:endParaRPr lang="tr-TR" dirty="0"/>
        </a:p>
      </dgm:t>
    </dgm:pt>
    <dgm:pt modelId="{3F5AF305-6D2B-434E-8603-584F6BED09B1}" type="parTrans" cxnId="{3515AA6C-841E-4112-8FD9-A299702BC80F}">
      <dgm:prSet/>
      <dgm:spPr/>
      <dgm:t>
        <a:bodyPr/>
        <a:lstStyle/>
        <a:p>
          <a:endParaRPr lang="tr-TR"/>
        </a:p>
      </dgm:t>
    </dgm:pt>
    <dgm:pt modelId="{C9F752B2-1713-466E-827E-56414C2EA155}" type="sibTrans" cxnId="{3515AA6C-841E-4112-8FD9-A299702BC80F}">
      <dgm:prSet/>
      <dgm:spPr/>
      <dgm:t>
        <a:bodyPr/>
        <a:lstStyle/>
        <a:p>
          <a:endParaRPr lang="tr-TR"/>
        </a:p>
      </dgm:t>
    </dgm:pt>
    <dgm:pt modelId="{2F260700-8C7D-4CE8-AD08-7DA5C413AB4D}">
      <dgm:prSet phldrT="[Metin]"/>
      <dgm:spPr/>
      <dgm:t>
        <a:bodyPr/>
        <a:lstStyle/>
        <a:p>
          <a:r>
            <a:rPr lang="tr-TR" dirty="0" smtClean="0">
              <a:latin typeface="+mn-lt"/>
            </a:rPr>
            <a:t>Çevre ve Şehircilik Bakanlığı</a:t>
          </a:r>
          <a:endParaRPr lang="tr-TR" dirty="0"/>
        </a:p>
      </dgm:t>
    </dgm:pt>
    <dgm:pt modelId="{CC196605-425E-4354-93E8-B05F9BF7CB22}" type="parTrans" cxnId="{55BEEF66-06F1-4B9B-9BCC-F9610A9E47FD}">
      <dgm:prSet/>
      <dgm:spPr/>
      <dgm:t>
        <a:bodyPr/>
        <a:lstStyle/>
        <a:p>
          <a:endParaRPr lang="tr-TR"/>
        </a:p>
      </dgm:t>
    </dgm:pt>
    <dgm:pt modelId="{296526CA-0019-4457-A209-C83FCB20C1E6}" type="sibTrans" cxnId="{55BEEF66-06F1-4B9B-9BCC-F9610A9E47FD}">
      <dgm:prSet/>
      <dgm:spPr/>
      <dgm:t>
        <a:bodyPr/>
        <a:lstStyle/>
        <a:p>
          <a:endParaRPr lang="tr-TR"/>
        </a:p>
      </dgm:t>
    </dgm:pt>
    <dgm:pt modelId="{ED8C9188-3525-4BCD-B29E-6DB6526495F2}">
      <dgm:prSet phldrT="[Metin]"/>
      <dgm:spPr/>
      <dgm:t>
        <a:bodyPr/>
        <a:lstStyle/>
        <a:p>
          <a:r>
            <a:rPr lang="tr-TR" dirty="0" smtClean="0">
              <a:latin typeface="+mn-lt"/>
            </a:rPr>
            <a:t>İçişleri Bakanlığı</a:t>
          </a:r>
          <a:endParaRPr lang="tr-TR" dirty="0"/>
        </a:p>
      </dgm:t>
    </dgm:pt>
    <dgm:pt modelId="{8D3A2B8F-79CD-4079-972E-78954A47D8B6}" type="parTrans" cxnId="{9ED6EFD7-20C6-4039-9225-E276235812D2}">
      <dgm:prSet/>
      <dgm:spPr/>
      <dgm:t>
        <a:bodyPr/>
        <a:lstStyle/>
        <a:p>
          <a:endParaRPr lang="tr-TR"/>
        </a:p>
      </dgm:t>
    </dgm:pt>
    <dgm:pt modelId="{3D6FBED2-EF32-4E71-BE6F-BF2B8BE48543}" type="sibTrans" cxnId="{9ED6EFD7-20C6-4039-9225-E276235812D2}">
      <dgm:prSet/>
      <dgm:spPr/>
      <dgm:t>
        <a:bodyPr/>
        <a:lstStyle/>
        <a:p>
          <a:endParaRPr lang="tr-TR"/>
        </a:p>
      </dgm:t>
    </dgm:pt>
    <dgm:pt modelId="{BB370ED6-4D1B-4754-AD6B-3E34E606D7CA}">
      <dgm:prSet phldrT="[Metin]"/>
      <dgm:spPr/>
      <dgm:t>
        <a:bodyPr/>
        <a:lstStyle/>
        <a:p>
          <a:r>
            <a:rPr lang="tr-TR" dirty="0" smtClean="0">
              <a:latin typeface="+mn-lt"/>
            </a:rPr>
            <a:t>Dışişleri Bakanlığı</a:t>
          </a:r>
          <a:endParaRPr lang="tr-TR" dirty="0"/>
        </a:p>
      </dgm:t>
    </dgm:pt>
    <dgm:pt modelId="{724BF91D-0D86-4083-AAB7-F5C1DBBE9140}" type="parTrans" cxnId="{8A538991-14B8-47C0-A4AC-43F9E5627572}">
      <dgm:prSet/>
      <dgm:spPr/>
      <dgm:t>
        <a:bodyPr/>
        <a:lstStyle/>
        <a:p>
          <a:endParaRPr lang="tr-TR"/>
        </a:p>
      </dgm:t>
    </dgm:pt>
    <dgm:pt modelId="{227FC3D4-2C82-4C19-A22A-65E332E1F086}" type="sibTrans" cxnId="{8A538991-14B8-47C0-A4AC-43F9E5627572}">
      <dgm:prSet/>
      <dgm:spPr/>
      <dgm:t>
        <a:bodyPr/>
        <a:lstStyle/>
        <a:p>
          <a:endParaRPr lang="tr-TR"/>
        </a:p>
      </dgm:t>
    </dgm:pt>
    <dgm:pt modelId="{7B54D506-052C-4F89-BF97-6D2D176D5FFF}">
      <dgm:prSet phldrT="[Metin]"/>
      <dgm:spPr/>
      <dgm:t>
        <a:bodyPr/>
        <a:lstStyle/>
        <a:p>
          <a:r>
            <a:rPr lang="tr-TR" dirty="0" smtClean="0">
              <a:latin typeface="+mn-lt"/>
            </a:rPr>
            <a:t>Sağlık Bakanlığı</a:t>
          </a:r>
          <a:endParaRPr lang="tr-TR" b="1" dirty="0"/>
        </a:p>
      </dgm:t>
    </dgm:pt>
    <dgm:pt modelId="{D19606C3-E64F-42E0-9293-BBAD6D4CCAA9}" type="parTrans" cxnId="{E10D3293-FC46-49A5-B1C6-9E02F28CD5F8}">
      <dgm:prSet/>
      <dgm:spPr/>
      <dgm:t>
        <a:bodyPr/>
        <a:lstStyle/>
        <a:p>
          <a:endParaRPr lang="tr-TR"/>
        </a:p>
      </dgm:t>
    </dgm:pt>
    <dgm:pt modelId="{DEF95041-DEC2-43D5-B1F4-EE18569F4477}" type="sibTrans" cxnId="{E10D3293-FC46-49A5-B1C6-9E02F28CD5F8}">
      <dgm:prSet/>
      <dgm:spPr/>
      <dgm:t>
        <a:bodyPr/>
        <a:lstStyle/>
        <a:p>
          <a:endParaRPr lang="tr-TR"/>
        </a:p>
      </dgm:t>
    </dgm:pt>
    <dgm:pt modelId="{361DD22D-2FD3-445F-8D80-B12471869924}">
      <dgm:prSet phldrT="[Metin]"/>
      <dgm:spPr/>
      <dgm:t>
        <a:bodyPr/>
        <a:lstStyle/>
        <a:p>
          <a:r>
            <a:rPr lang="tr-TR" b="1" dirty="0" smtClean="0">
              <a:latin typeface="+mn-lt"/>
            </a:rPr>
            <a:t>Turizm Bakanlığı</a:t>
          </a:r>
          <a:endParaRPr lang="tr-TR" b="1" dirty="0"/>
        </a:p>
      </dgm:t>
    </dgm:pt>
    <dgm:pt modelId="{4952087D-3EC4-4036-B545-DDF7DF028A76}" type="parTrans" cxnId="{A027695B-EF8A-41F5-B883-5905DA8FD04D}">
      <dgm:prSet/>
      <dgm:spPr/>
      <dgm:t>
        <a:bodyPr/>
        <a:lstStyle/>
        <a:p>
          <a:endParaRPr lang="tr-TR"/>
        </a:p>
      </dgm:t>
    </dgm:pt>
    <dgm:pt modelId="{03B41792-2854-47C8-B4E4-E94EA252328F}" type="sibTrans" cxnId="{A027695B-EF8A-41F5-B883-5905DA8FD04D}">
      <dgm:prSet/>
      <dgm:spPr/>
      <dgm:t>
        <a:bodyPr/>
        <a:lstStyle/>
        <a:p>
          <a:endParaRPr lang="tr-TR"/>
        </a:p>
      </dgm:t>
    </dgm:pt>
    <dgm:pt modelId="{09A1D2DA-1267-4154-B461-BF44F696E4EE}">
      <dgm:prSet phldrT="[Metin]"/>
      <dgm:spPr/>
      <dgm:t>
        <a:bodyPr/>
        <a:lstStyle/>
        <a:p>
          <a:r>
            <a:rPr lang="tr-TR" dirty="0" smtClean="0">
              <a:latin typeface="+mn-lt"/>
            </a:rPr>
            <a:t>Belediyeler</a:t>
          </a:r>
          <a:endParaRPr lang="tr-TR" b="1" dirty="0"/>
        </a:p>
      </dgm:t>
    </dgm:pt>
    <dgm:pt modelId="{7A2683EF-EE08-4754-B540-AAD7C11D98E1}" type="parTrans" cxnId="{92EF297F-1393-4C95-BA67-B45B5D039F7F}">
      <dgm:prSet/>
      <dgm:spPr/>
      <dgm:t>
        <a:bodyPr/>
        <a:lstStyle/>
        <a:p>
          <a:endParaRPr lang="tr-TR"/>
        </a:p>
      </dgm:t>
    </dgm:pt>
    <dgm:pt modelId="{F2A8F570-7412-4171-9169-E7F84664F48D}" type="sibTrans" cxnId="{92EF297F-1393-4C95-BA67-B45B5D039F7F}">
      <dgm:prSet/>
      <dgm:spPr/>
      <dgm:t>
        <a:bodyPr/>
        <a:lstStyle/>
        <a:p>
          <a:endParaRPr lang="tr-TR"/>
        </a:p>
      </dgm:t>
    </dgm:pt>
    <dgm:pt modelId="{F17F2D66-62BB-4AE2-B879-2663DC0BB351}">
      <dgm:prSet phldrT="[Metin]"/>
      <dgm:spPr/>
      <dgm:t>
        <a:bodyPr/>
        <a:lstStyle/>
        <a:p>
          <a:r>
            <a:rPr lang="tr-TR" dirty="0" smtClean="0">
              <a:latin typeface="+mn-lt"/>
            </a:rPr>
            <a:t>Üniversiteler</a:t>
          </a:r>
          <a:endParaRPr lang="tr-TR" b="1" dirty="0"/>
        </a:p>
      </dgm:t>
    </dgm:pt>
    <dgm:pt modelId="{236B38EE-C86A-4DB2-84CF-935D5AA9B0FF}" type="parTrans" cxnId="{E5252DFC-DD6F-4416-8CFD-B81ACCDDFA81}">
      <dgm:prSet/>
      <dgm:spPr/>
      <dgm:t>
        <a:bodyPr/>
        <a:lstStyle/>
        <a:p>
          <a:endParaRPr lang="tr-TR"/>
        </a:p>
      </dgm:t>
    </dgm:pt>
    <dgm:pt modelId="{B14858F4-8ACA-4A6D-9739-5CCD6418906B}" type="sibTrans" cxnId="{E5252DFC-DD6F-4416-8CFD-B81ACCDDFA81}">
      <dgm:prSet/>
      <dgm:spPr/>
      <dgm:t>
        <a:bodyPr/>
        <a:lstStyle/>
        <a:p>
          <a:endParaRPr lang="tr-TR"/>
        </a:p>
      </dgm:t>
    </dgm:pt>
    <dgm:pt modelId="{772B7279-14AA-4A44-AA9A-EEC87290A993}">
      <dgm:prSet phldrT="[Metin]"/>
      <dgm:spPr/>
      <dgm:t>
        <a:bodyPr/>
        <a:lstStyle/>
        <a:p>
          <a:r>
            <a:rPr lang="tr-TR" smtClean="0">
              <a:latin typeface="+mn-lt"/>
            </a:rPr>
            <a:t>TÜBİTAK</a:t>
          </a:r>
          <a:endParaRPr lang="tr-TR" b="1" dirty="0"/>
        </a:p>
      </dgm:t>
    </dgm:pt>
    <dgm:pt modelId="{2BC26343-439C-446C-81D3-6C0162C4C250}" type="parTrans" cxnId="{E9EAA3CF-36DC-4177-B44F-CA0CDCBFAE58}">
      <dgm:prSet/>
      <dgm:spPr/>
      <dgm:t>
        <a:bodyPr/>
        <a:lstStyle/>
        <a:p>
          <a:endParaRPr lang="tr-TR"/>
        </a:p>
      </dgm:t>
    </dgm:pt>
    <dgm:pt modelId="{2AEC1CD9-3E79-414D-9448-BFA45405ED9E}" type="sibTrans" cxnId="{E9EAA3CF-36DC-4177-B44F-CA0CDCBFAE58}">
      <dgm:prSet/>
      <dgm:spPr/>
      <dgm:t>
        <a:bodyPr/>
        <a:lstStyle/>
        <a:p>
          <a:endParaRPr lang="tr-TR"/>
        </a:p>
      </dgm:t>
    </dgm:pt>
    <dgm:pt modelId="{BE60C7AB-D357-421A-B610-69190A614CE7}" type="pres">
      <dgm:prSet presAssocID="{43C15610-FF12-48B6-80D7-1F3592899E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6511948-4769-4BF2-9192-EBC2D4FD29A5}" type="pres">
      <dgm:prSet presAssocID="{9AC6C417-0B95-4F73-AAE8-B504EC1D98A6}" presName="centerShape" presStyleLbl="node0" presStyleIdx="0" presStyleCnt="1" custScaleX="147314" custScaleY="161010" custLinFactNeighborX="1429" custLinFactNeighborY="-4286"/>
      <dgm:spPr/>
      <dgm:t>
        <a:bodyPr/>
        <a:lstStyle/>
        <a:p>
          <a:endParaRPr lang="tr-TR"/>
        </a:p>
      </dgm:t>
    </dgm:pt>
    <dgm:pt modelId="{F27C13ED-AEE0-4EED-95B4-CD05AEBF4EEA}" type="pres">
      <dgm:prSet presAssocID="{BF0B26BD-C630-4AE3-8841-93149CBD4B45}" presName="node" presStyleLbl="node1" presStyleIdx="0" presStyleCnt="11" custScaleX="139793" custScaleY="132558" custRadScaleRad="105680" custRadScaleInc="-48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C32D9B-0258-4BA3-AD3E-BA1362DA23E1}" type="pres">
      <dgm:prSet presAssocID="{BF0B26BD-C630-4AE3-8841-93149CBD4B45}" presName="dummy" presStyleCnt="0"/>
      <dgm:spPr/>
    </dgm:pt>
    <dgm:pt modelId="{7A36E234-5843-422F-A3A0-CE67D2AE8070}" type="pres">
      <dgm:prSet presAssocID="{263D928B-9E78-4454-9303-42D69B97CA26}" presName="sibTrans" presStyleLbl="sibTrans2D1" presStyleIdx="0" presStyleCnt="11"/>
      <dgm:spPr/>
      <dgm:t>
        <a:bodyPr/>
        <a:lstStyle/>
        <a:p>
          <a:endParaRPr lang="tr-TR"/>
        </a:p>
      </dgm:t>
    </dgm:pt>
    <dgm:pt modelId="{21B26165-EDC4-4798-B5B8-6767AC022C80}" type="pres">
      <dgm:prSet presAssocID="{BA8A240D-746F-4648-A07E-91A6CFD54B25}" presName="node" presStyleLbl="node1" presStyleIdx="1" presStyleCnt="11" custScaleX="139793" custScaleY="132558" custRadScaleRad="105713" custRadScaleInc="-236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19F2C0-B413-4367-A97F-DA7045DB65B7}" type="pres">
      <dgm:prSet presAssocID="{BA8A240D-746F-4648-A07E-91A6CFD54B25}" presName="dummy" presStyleCnt="0"/>
      <dgm:spPr/>
    </dgm:pt>
    <dgm:pt modelId="{886A4417-7CE0-4706-8DFB-01EA97161BC9}" type="pres">
      <dgm:prSet presAssocID="{350214A2-2715-4E97-A387-5BEBB0540A90}" presName="sibTrans" presStyleLbl="sibTrans2D1" presStyleIdx="1" presStyleCnt="11"/>
      <dgm:spPr/>
      <dgm:t>
        <a:bodyPr/>
        <a:lstStyle/>
        <a:p>
          <a:endParaRPr lang="tr-TR"/>
        </a:p>
      </dgm:t>
    </dgm:pt>
    <dgm:pt modelId="{69B61BB2-0044-4733-9A61-DFE35E6E2E69}" type="pres">
      <dgm:prSet presAssocID="{DC96C590-DBD9-4F7B-A3B3-A556BFB24A17}" presName="node" presStyleLbl="node1" presStyleIdx="2" presStyleCnt="11" custScaleX="139793" custScaleY="132558" custRadScaleRad="102382" custRadScaleInc="-361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6B71B7-C8D9-4780-BF4C-70C74C14DB33}" type="pres">
      <dgm:prSet presAssocID="{DC96C590-DBD9-4F7B-A3B3-A556BFB24A17}" presName="dummy" presStyleCnt="0"/>
      <dgm:spPr/>
    </dgm:pt>
    <dgm:pt modelId="{C02E1520-CFA8-4E64-AF13-13EF8A38272C}" type="pres">
      <dgm:prSet presAssocID="{C9F752B2-1713-466E-827E-56414C2EA155}" presName="sibTrans" presStyleLbl="sibTrans2D1" presStyleIdx="2" presStyleCnt="11"/>
      <dgm:spPr/>
      <dgm:t>
        <a:bodyPr/>
        <a:lstStyle/>
        <a:p>
          <a:endParaRPr lang="tr-TR"/>
        </a:p>
      </dgm:t>
    </dgm:pt>
    <dgm:pt modelId="{49E4BBB5-A1E9-411A-ACA9-E8CAD276A02A}" type="pres">
      <dgm:prSet presAssocID="{2F260700-8C7D-4CE8-AD08-7DA5C413AB4D}" presName="node" presStyleLbl="node1" presStyleIdx="3" presStyleCnt="11" custScaleX="139793" custScaleY="132558" custRadScaleRad="98249" custRadScaleInc="-378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4FAB6D-DC7E-4CF9-9566-D2508A1136EF}" type="pres">
      <dgm:prSet presAssocID="{2F260700-8C7D-4CE8-AD08-7DA5C413AB4D}" presName="dummy" presStyleCnt="0"/>
      <dgm:spPr/>
    </dgm:pt>
    <dgm:pt modelId="{9CA653AE-8697-4A53-B827-D4DD28AE95A0}" type="pres">
      <dgm:prSet presAssocID="{296526CA-0019-4457-A209-C83FCB20C1E6}" presName="sibTrans" presStyleLbl="sibTrans2D1" presStyleIdx="3" presStyleCnt="11"/>
      <dgm:spPr/>
      <dgm:t>
        <a:bodyPr/>
        <a:lstStyle/>
        <a:p>
          <a:endParaRPr lang="tr-TR"/>
        </a:p>
      </dgm:t>
    </dgm:pt>
    <dgm:pt modelId="{0834900E-3676-4393-9129-D6F2DB6DB37E}" type="pres">
      <dgm:prSet presAssocID="{ED8C9188-3525-4BCD-B29E-6DB6526495F2}" presName="node" presStyleLbl="node1" presStyleIdx="4" presStyleCnt="11" custScaleX="139793" custScaleY="132558" custRadScaleRad="94611" custRadScaleInc="-270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242B0F-9FAC-470E-91C7-F6B2CF45CDB5}" type="pres">
      <dgm:prSet presAssocID="{ED8C9188-3525-4BCD-B29E-6DB6526495F2}" presName="dummy" presStyleCnt="0"/>
      <dgm:spPr/>
    </dgm:pt>
    <dgm:pt modelId="{D012E65B-9B61-4101-A50F-2B5501C9A60F}" type="pres">
      <dgm:prSet presAssocID="{3D6FBED2-EF32-4E71-BE6F-BF2B8BE48543}" presName="sibTrans" presStyleLbl="sibTrans2D1" presStyleIdx="4" presStyleCnt="11"/>
      <dgm:spPr/>
      <dgm:t>
        <a:bodyPr/>
        <a:lstStyle/>
        <a:p>
          <a:endParaRPr lang="tr-TR"/>
        </a:p>
      </dgm:t>
    </dgm:pt>
    <dgm:pt modelId="{78793D29-6218-4F47-96DA-68BB1386FC4F}" type="pres">
      <dgm:prSet presAssocID="{BB370ED6-4D1B-4754-AD6B-3E34E606D7CA}" presName="node" presStyleLbl="node1" presStyleIdx="5" presStyleCnt="11" custScaleX="139793" custScaleY="132558" custRadScaleRad="92735" custRadScaleInc="-63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EB4AB3-9353-430A-B12F-8F7D814CF40E}" type="pres">
      <dgm:prSet presAssocID="{BB370ED6-4D1B-4754-AD6B-3E34E606D7CA}" presName="dummy" presStyleCnt="0"/>
      <dgm:spPr/>
    </dgm:pt>
    <dgm:pt modelId="{4BDD55D0-CA95-4E45-87DA-532B93B42ACA}" type="pres">
      <dgm:prSet presAssocID="{227FC3D4-2C82-4C19-A22A-65E332E1F086}" presName="sibTrans" presStyleLbl="sibTrans2D1" presStyleIdx="5" presStyleCnt="11"/>
      <dgm:spPr/>
      <dgm:t>
        <a:bodyPr/>
        <a:lstStyle/>
        <a:p>
          <a:endParaRPr lang="tr-TR"/>
        </a:p>
      </dgm:t>
    </dgm:pt>
    <dgm:pt modelId="{C45C29BA-E8DF-448F-9804-C6F12442D43F}" type="pres">
      <dgm:prSet presAssocID="{7B54D506-052C-4F89-BF97-6D2D176D5FFF}" presName="node" presStyleLbl="node1" presStyleIdx="6" presStyleCnt="11" custScaleX="139793" custScaleY="132558" custRadScaleRad="93327" custRadScaleInc="168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F0D4C5-B6A8-451A-B30C-45E51EE0D9F5}" type="pres">
      <dgm:prSet presAssocID="{7B54D506-052C-4F89-BF97-6D2D176D5FFF}" presName="dummy" presStyleCnt="0"/>
      <dgm:spPr/>
    </dgm:pt>
    <dgm:pt modelId="{1F91287A-9ABD-453A-AFDD-71051B14DC80}" type="pres">
      <dgm:prSet presAssocID="{DEF95041-DEC2-43D5-B1F4-EE18569F4477}" presName="sibTrans" presStyleLbl="sibTrans2D1" presStyleIdx="6" presStyleCnt="11"/>
      <dgm:spPr/>
      <dgm:t>
        <a:bodyPr/>
        <a:lstStyle/>
        <a:p>
          <a:endParaRPr lang="tr-TR"/>
        </a:p>
      </dgm:t>
    </dgm:pt>
    <dgm:pt modelId="{3C848A7A-C7ED-4D66-9528-89A404A5E870}" type="pres">
      <dgm:prSet presAssocID="{361DD22D-2FD3-445F-8D80-B12471869924}" presName="node" presStyleLbl="node1" presStyleIdx="7" presStyleCnt="11" custScaleX="139793" custScaleY="132558" custRadScaleRad="97298" custRadScaleInc="265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CB9CC2-C208-4337-BABC-35742E55F69C}" type="pres">
      <dgm:prSet presAssocID="{361DD22D-2FD3-445F-8D80-B12471869924}" presName="dummy" presStyleCnt="0"/>
      <dgm:spPr/>
    </dgm:pt>
    <dgm:pt modelId="{4EC0A390-6E6A-4AB4-A726-4D67A560D1E3}" type="pres">
      <dgm:prSet presAssocID="{03B41792-2854-47C8-B4E4-E94EA252328F}" presName="sibTrans" presStyleLbl="sibTrans2D1" presStyleIdx="7" presStyleCnt="11"/>
      <dgm:spPr/>
      <dgm:t>
        <a:bodyPr/>
        <a:lstStyle/>
        <a:p>
          <a:endParaRPr lang="tr-TR"/>
        </a:p>
      </dgm:t>
    </dgm:pt>
    <dgm:pt modelId="{D94D9F6A-94BA-4CA8-BD27-AB725EF7059C}" type="pres">
      <dgm:prSet presAssocID="{09A1D2DA-1267-4154-B461-BF44F696E4EE}" presName="node" presStyleLbl="node1" presStyleIdx="8" presStyleCnt="11" custScaleX="139793" custScaleY="1325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C03C4E-8E72-49F9-95D7-F60D18E1EB5D}" type="pres">
      <dgm:prSet presAssocID="{09A1D2DA-1267-4154-B461-BF44F696E4EE}" presName="dummy" presStyleCnt="0"/>
      <dgm:spPr/>
    </dgm:pt>
    <dgm:pt modelId="{3A80940B-6841-4FFA-B7A6-4C9B7F38DEC0}" type="pres">
      <dgm:prSet presAssocID="{F2A8F570-7412-4171-9169-E7F84664F48D}" presName="sibTrans" presStyleLbl="sibTrans2D1" presStyleIdx="8" presStyleCnt="11"/>
      <dgm:spPr/>
      <dgm:t>
        <a:bodyPr/>
        <a:lstStyle/>
        <a:p>
          <a:endParaRPr lang="tr-TR"/>
        </a:p>
      </dgm:t>
    </dgm:pt>
    <dgm:pt modelId="{F10FF854-D8E3-4459-B566-A9B60ED5AB8E}" type="pres">
      <dgm:prSet presAssocID="{F17F2D66-62BB-4AE2-B879-2663DC0BB351}" presName="node" presStyleLbl="node1" presStyleIdx="9" presStyleCnt="11" custScaleX="139793" custScaleY="132558" custRadScaleRad="104105" custRadScaleInc="314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9CBADD-4A06-4468-9D45-C2840D269A9D}" type="pres">
      <dgm:prSet presAssocID="{F17F2D66-62BB-4AE2-B879-2663DC0BB351}" presName="dummy" presStyleCnt="0"/>
      <dgm:spPr/>
    </dgm:pt>
    <dgm:pt modelId="{5BBCAE90-09FC-4135-B98E-DA9E37365909}" type="pres">
      <dgm:prSet presAssocID="{B14858F4-8ACA-4A6D-9739-5CCD6418906B}" presName="sibTrans" presStyleLbl="sibTrans2D1" presStyleIdx="9" presStyleCnt="11"/>
      <dgm:spPr/>
      <dgm:t>
        <a:bodyPr/>
        <a:lstStyle/>
        <a:p>
          <a:endParaRPr lang="tr-TR"/>
        </a:p>
      </dgm:t>
    </dgm:pt>
    <dgm:pt modelId="{81037EFD-CBB1-49C5-9353-27268E33EF1C}" type="pres">
      <dgm:prSet presAssocID="{772B7279-14AA-4A44-AA9A-EEC87290A993}" presName="node" presStyleLbl="node1" presStyleIdx="10" presStyleCnt="11" custScaleX="139793" custScaleY="132558" custRadScaleRad="106709" custRadScaleInc="153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958CF8-5A11-48E2-B05F-19E531DFAACD}" type="pres">
      <dgm:prSet presAssocID="{772B7279-14AA-4A44-AA9A-EEC87290A993}" presName="dummy" presStyleCnt="0"/>
      <dgm:spPr/>
    </dgm:pt>
    <dgm:pt modelId="{1789B1FC-33D7-46A3-A845-FB2B5BE09AE4}" type="pres">
      <dgm:prSet presAssocID="{2AEC1CD9-3E79-414D-9448-BFA45405ED9E}" presName="sibTrans" presStyleLbl="sibTrans2D1" presStyleIdx="10" presStyleCnt="11"/>
      <dgm:spPr/>
      <dgm:t>
        <a:bodyPr/>
        <a:lstStyle/>
        <a:p>
          <a:endParaRPr lang="tr-TR"/>
        </a:p>
      </dgm:t>
    </dgm:pt>
  </dgm:ptLst>
  <dgm:cxnLst>
    <dgm:cxn modelId="{22AF44F7-6B85-48B9-8476-5C80AEFE1F37}" type="presOf" srcId="{43C15610-FF12-48B6-80D7-1F3592899E47}" destId="{BE60C7AB-D357-421A-B610-69190A614CE7}" srcOrd="0" destOrd="0" presId="urn:microsoft.com/office/officeart/2005/8/layout/radial6"/>
    <dgm:cxn modelId="{A396B3C7-B04B-4585-96D1-A995E771E022}" type="presOf" srcId="{C9F752B2-1713-466E-827E-56414C2EA155}" destId="{C02E1520-CFA8-4E64-AF13-13EF8A38272C}" srcOrd="0" destOrd="0" presId="urn:microsoft.com/office/officeart/2005/8/layout/radial6"/>
    <dgm:cxn modelId="{55BEEF66-06F1-4B9B-9BCC-F9610A9E47FD}" srcId="{9AC6C417-0B95-4F73-AAE8-B504EC1D98A6}" destId="{2F260700-8C7D-4CE8-AD08-7DA5C413AB4D}" srcOrd="3" destOrd="0" parTransId="{CC196605-425E-4354-93E8-B05F9BF7CB22}" sibTransId="{296526CA-0019-4457-A209-C83FCB20C1E6}"/>
    <dgm:cxn modelId="{DE296F20-516C-457E-8566-339CE0C0CC85}" type="presOf" srcId="{2F260700-8C7D-4CE8-AD08-7DA5C413AB4D}" destId="{49E4BBB5-A1E9-411A-ACA9-E8CAD276A02A}" srcOrd="0" destOrd="0" presId="urn:microsoft.com/office/officeart/2005/8/layout/radial6"/>
    <dgm:cxn modelId="{B86E9FA8-FD08-4338-BFDE-44FB708F9A3B}" type="presOf" srcId="{227FC3D4-2C82-4C19-A22A-65E332E1F086}" destId="{4BDD55D0-CA95-4E45-87DA-532B93B42ACA}" srcOrd="0" destOrd="0" presId="urn:microsoft.com/office/officeart/2005/8/layout/radial6"/>
    <dgm:cxn modelId="{D16D82EC-6D57-417A-B432-1E8CBEDB0156}" type="presOf" srcId="{3D6FBED2-EF32-4E71-BE6F-BF2B8BE48543}" destId="{D012E65B-9B61-4101-A50F-2B5501C9A60F}" srcOrd="0" destOrd="0" presId="urn:microsoft.com/office/officeart/2005/8/layout/radial6"/>
    <dgm:cxn modelId="{80FD732E-0167-4B7B-AD31-F44C0192145F}" srcId="{43C15610-FF12-48B6-80D7-1F3592899E47}" destId="{9AC6C417-0B95-4F73-AAE8-B504EC1D98A6}" srcOrd="0" destOrd="0" parTransId="{3F2A3964-AE2F-4535-9FDE-827B71F244CC}" sibTransId="{86FFDAF8-06D6-4EEE-8DB0-97B727604198}"/>
    <dgm:cxn modelId="{E5252DFC-DD6F-4416-8CFD-B81ACCDDFA81}" srcId="{9AC6C417-0B95-4F73-AAE8-B504EC1D98A6}" destId="{F17F2D66-62BB-4AE2-B879-2663DC0BB351}" srcOrd="9" destOrd="0" parTransId="{236B38EE-C86A-4DB2-84CF-935D5AA9B0FF}" sibTransId="{B14858F4-8ACA-4A6D-9739-5CCD6418906B}"/>
    <dgm:cxn modelId="{8A538991-14B8-47C0-A4AC-43F9E5627572}" srcId="{9AC6C417-0B95-4F73-AAE8-B504EC1D98A6}" destId="{BB370ED6-4D1B-4754-AD6B-3E34E606D7CA}" srcOrd="5" destOrd="0" parTransId="{724BF91D-0D86-4083-AAB7-F5C1DBBE9140}" sibTransId="{227FC3D4-2C82-4C19-A22A-65E332E1F086}"/>
    <dgm:cxn modelId="{45577BFD-8306-40FA-96C1-E05D6D9A22F1}" type="presOf" srcId="{BF0B26BD-C630-4AE3-8841-93149CBD4B45}" destId="{F27C13ED-AEE0-4EED-95B4-CD05AEBF4EEA}" srcOrd="0" destOrd="0" presId="urn:microsoft.com/office/officeart/2005/8/layout/radial6"/>
    <dgm:cxn modelId="{CC04B461-1C55-444C-A797-227A4AF4A32B}" type="presOf" srcId="{ED8C9188-3525-4BCD-B29E-6DB6526495F2}" destId="{0834900E-3676-4393-9129-D6F2DB6DB37E}" srcOrd="0" destOrd="0" presId="urn:microsoft.com/office/officeart/2005/8/layout/radial6"/>
    <dgm:cxn modelId="{11665678-ABC8-4FC5-BDDD-55C83A5CF1AF}" srcId="{9AC6C417-0B95-4F73-AAE8-B504EC1D98A6}" destId="{BA8A240D-746F-4648-A07E-91A6CFD54B25}" srcOrd="1" destOrd="0" parTransId="{3EC9538C-7C3B-49B7-866E-BA7A04EA722E}" sibTransId="{350214A2-2715-4E97-A387-5BEBB0540A90}"/>
    <dgm:cxn modelId="{E9EAA3CF-36DC-4177-B44F-CA0CDCBFAE58}" srcId="{9AC6C417-0B95-4F73-AAE8-B504EC1D98A6}" destId="{772B7279-14AA-4A44-AA9A-EEC87290A993}" srcOrd="10" destOrd="0" parTransId="{2BC26343-439C-446C-81D3-6C0162C4C250}" sibTransId="{2AEC1CD9-3E79-414D-9448-BFA45405ED9E}"/>
    <dgm:cxn modelId="{9EC84F1E-0844-4A33-AF57-29E607D6052D}" type="presOf" srcId="{F2A8F570-7412-4171-9169-E7F84664F48D}" destId="{3A80940B-6841-4FFA-B7A6-4C9B7F38DEC0}" srcOrd="0" destOrd="0" presId="urn:microsoft.com/office/officeart/2005/8/layout/radial6"/>
    <dgm:cxn modelId="{92EF297F-1393-4C95-BA67-B45B5D039F7F}" srcId="{9AC6C417-0B95-4F73-AAE8-B504EC1D98A6}" destId="{09A1D2DA-1267-4154-B461-BF44F696E4EE}" srcOrd="8" destOrd="0" parTransId="{7A2683EF-EE08-4754-B540-AAD7C11D98E1}" sibTransId="{F2A8F570-7412-4171-9169-E7F84664F48D}"/>
    <dgm:cxn modelId="{43AED917-E8EF-4EE9-B6FF-37D0A5F2CD7C}" type="presOf" srcId="{09A1D2DA-1267-4154-B461-BF44F696E4EE}" destId="{D94D9F6A-94BA-4CA8-BD27-AB725EF7059C}" srcOrd="0" destOrd="0" presId="urn:microsoft.com/office/officeart/2005/8/layout/radial6"/>
    <dgm:cxn modelId="{53F08F43-743F-47BD-A68E-F15C00451260}" type="presOf" srcId="{296526CA-0019-4457-A209-C83FCB20C1E6}" destId="{9CA653AE-8697-4A53-B827-D4DD28AE95A0}" srcOrd="0" destOrd="0" presId="urn:microsoft.com/office/officeart/2005/8/layout/radial6"/>
    <dgm:cxn modelId="{8F960C14-3CF2-40AB-952D-7DF34169B091}" srcId="{9AC6C417-0B95-4F73-AAE8-B504EC1D98A6}" destId="{BF0B26BD-C630-4AE3-8841-93149CBD4B45}" srcOrd="0" destOrd="0" parTransId="{3C57EFEF-023B-46AA-A52B-051E03C2B6B1}" sibTransId="{263D928B-9E78-4454-9303-42D69B97CA26}"/>
    <dgm:cxn modelId="{36A78B51-3893-4551-B27A-D28FD2164E20}" type="presOf" srcId="{263D928B-9E78-4454-9303-42D69B97CA26}" destId="{7A36E234-5843-422F-A3A0-CE67D2AE8070}" srcOrd="0" destOrd="0" presId="urn:microsoft.com/office/officeart/2005/8/layout/radial6"/>
    <dgm:cxn modelId="{94847DAF-9663-41AF-AC78-B54E1D206262}" type="presOf" srcId="{772B7279-14AA-4A44-AA9A-EEC87290A993}" destId="{81037EFD-CBB1-49C5-9353-27268E33EF1C}" srcOrd="0" destOrd="0" presId="urn:microsoft.com/office/officeart/2005/8/layout/radial6"/>
    <dgm:cxn modelId="{3515AA6C-841E-4112-8FD9-A299702BC80F}" srcId="{9AC6C417-0B95-4F73-AAE8-B504EC1D98A6}" destId="{DC96C590-DBD9-4F7B-A3B3-A556BFB24A17}" srcOrd="2" destOrd="0" parTransId="{3F5AF305-6D2B-434E-8603-584F6BED09B1}" sibTransId="{C9F752B2-1713-466E-827E-56414C2EA155}"/>
    <dgm:cxn modelId="{74D0ECFC-7DA2-4AAC-BA8A-37BA66AF6BB2}" type="presOf" srcId="{2AEC1CD9-3E79-414D-9448-BFA45405ED9E}" destId="{1789B1FC-33D7-46A3-A845-FB2B5BE09AE4}" srcOrd="0" destOrd="0" presId="urn:microsoft.com/office/officeart/2005/8/layout/radial6"/>
    <dgm:cxn modelId="{CC822F87-8F85-4E02-8E40-6815617236DD}" type="presOf" srcId="{361DD22D-2FD3-445F-8D80-B12471869924}" destId="{3C848A7A-C7ED-4D66-9528-89A404A5E870}" srcOrd="0" destOrd="0" presId="urn:microsoft.com/office/officeart/2005/8/layout/radial6"/>
    <dgm:cxn modelId="{B2EF6AC5-3B68-4C94-864D-1522D46A7FBF}" type="presOf" srcId="{BA8A240D-746F-4648-A07E-91A6CFD54B25}" destId="{21B26165-EDC4-4798-B5B8-6767AC022C80}" srcOrd="0" destOrd="0" presId="urn:microsoft.com/office/officeart/2005/8/layout/radial6"/>
    <dgm:cxn modelId="{9ED6EFD7-20C6-4039-9225-E276235812D2}" srcId="{9AC6C417-0B95-4F73-AAE8-B504EC1D98A6}" destId="{ED8C9188-3525-4BCD-B29E-6DB6526495F2}" srcOrd="4" destOrd="0" parTransId="{8D3A2B8F-79CD-4079-972E-78954A47D8B6}" sibTransId="{3D6FBED2-EF32-4E71-BE6F-BF2B8BE48543}"/>
    <dgm:cxn modelId="{F323DC37-A271-4F81-80AC-042AD9258D01}" type="presOf" srcId="{03B41792-2854-47C8-B4E4-E94EA252328F}" destId="{4EC0A390-6E6A-4AB4-A726-4D67A560D1E3}" srcOrd="0" destOrd="0" presId="urn:microsoft.com/office/officeart/2005/8/layout/radial6"/>
    <dgm:cxn modelId="{A027695B-EF8A-41F5-B883-5905DA8FD04D}" srcId="{9AC6C417-0B95-4F73-AAE8-B504EC1D98A6}" destId="{361DD22D-2FD3-445F-8D80-B12471869924}" srcOrd="7" destOrd="0" parTransId="{4952087D-3EC4-4036-B545-DDF7DF028A76}" sibTransId="{03B41792-2854-47C8-B4E4-E94EA252328F}"/>
    <dgm:cxn modelId="{28C3C5F5-B229-4D3E-BFE0-1CF25B6E06E2}" type="presOf" srcId="{9AC6C417-0B95-4F73-AAE8-B504EC1D98A6}" destId="{E6511948-4769-4BF2-9192-EBC2D4FD29A5}" srcOrd="0" destOrd="0" presId="urn:microsoft.com/office/officeart/2005/8/layout/radial6"/>
    <dgm:cxn modelId="{B47C17A4-2386-45D0-8067-0BA679F4DDEF}" type="presOf" srcId="{7B54D506-052C-4F89-BF97-6D2D176D5FFF}" destId="{C45C29BA-E8DF-448F-9804-C6F12442D43F}" srcOrd="0" destOrd="0" presId="urn:microsoft.com/office/officeart/2005/8/layout/radial6"/>
    <dgm:cxn modelId="{E10D3293-FC46-49A5-B1C6-9E02F28CD5F8}" srcId="{9AC6C417-0B95-4F73-AAE8-B504EC1D98A6}" destId="{7B54D506-052C-4F89-BF97-6D2D176D5FFF}" srcOrd="6" destOrd="0" parTransId="{D19606C3-E64F-42E0-9293-BBAD6D4CCAA9}" sibTransId="{DEF95041-DEC2-43D5-B1F4-EE18569F4477}"/>
    <dgm:cxn modelId="{B0FC597A-EA63-49DE-8C11-532F0125495D}" type="presOf" srcId="{BB370ED6-4D1B-4754-AD6B-3E34E606D7CA}" destId="{78793D29-6218-4F47-96DA-68BB1386FC4F}" srcOrd="0" destOrd="0" presId="urn:microsoft.com/office/officeart/2005/8/layout/radial6"/>
    <dgm:cxn modelId="{AABE671A-4551-4BB1-BB14-C5B235D25D72}" type="presOf" srcId="{F17F2D66-62BB-4AE2-B879-2663DC0BB351}" destId="{F10FF854-D8E3-4459-B566-A9B60ED5AB8E}" srcOrd="0" destOrd="0" presId="urn:microsoft.com/office/officeart/2005/8/layout/radial6"/>
    <dgm:cxn modelId="{DD1A67D7-1F2A-4F4A-9CC7-EB7824084B52}" type="presOf" srcId="{DC96C590-DBD9-4F7B-A3B3-A556BFB24A17}" destId="{69B61BB2-0044-4733-9A61-DFE35E6E2E69}" srcOrd="0" destOrd="0" presId="urn:microsoft.com/office/officeart/2005/8/layout/radial6"/>
    <dgm:cxn modelId="{3B15CD03-2648-4A71-B6BE-A066E50554A7}" type="presOf" srcId="{DEF95041-DEC2-43D5-B1F4-EE18569F4477}" destId="{1F91287A-9ABD-453A-AFDD-71051B14DC80}" srcOrd="0" destOrd="0" presId="urn:microsoft.com/office/officeart/2005/8/layout/radial6"/>
    <dgm:cxn modelId="{FB2018BE-F546-4397-A694-A1BB739EC781}" type="presOf" srcId="{B14858F4-8ACA-4A6D-9739-5CCD6418906B}" destId="{5BBCAE90-09FC-4135-B98E-DA9E37365909}" srcOrd="0" destOrd="0" presId="urn:microsoft.com/office/officeart/2005/8/layout/radial6"/>
    <dgm:cxn modelId="{A2B37D8C-2609-4EAC-9519-C2BB8C495D5A}" type="presOf" srcId="{350214A2-2715-4E97-A387-5BEBB0540A90}" destId="{886A4417-7CE0-4706-8DFB-01EA97161BC9}" srcOrd="0" destOrd="0" presId="urn:microsoft.com/office/officeart/2005/8/layout/radial6"/>
    <dgm:cxn modelId="{BB324E06-6565-4137-B01C-847F6625582C}" type="presParOf" srcId="{BE60C7AB-D357-421A-B610-69190A614CE7}" destId="{E6511948-4769-4BF2-9192-EBC2D4FD29A5}" srcOrd="0" destOrd="0" presId="urn:microsoft.com/office/officeart/2005/8/layout/radial6"/>
    <dgm:cxn modelId="{B43FF1A0-629A-401D-9E5F-521A4DA8934A}" type="presParOf" srcId="{BE60C7AB-D357-421A-B610-69190A614CE7}" destId="{F27C13ED-AEE0-4EED-95B4-CD05AEBF4EEA}" srcOrd="1" destOrd="0" presId="urn:microsoft.com/office/officeart/2005/8/layout/radial6"/>
    <dgm:cxn modelId="{2EDE528D-BCA3-4F97-8DB7-F50907A8999E}" type="presParOf" srcId="{BE60C7AB-D357-421A-B610-69190A614CE7}" destId="{C3C32D9B-0258-4BA3-AD3E-BA1362DA23E1}" srcOrd="2" destOrd="0" presId="urn:microsoft.com/office/officeart/2005/8/layout/radial6"/>
    <dgm:cxn modelId="{A3BD5B68-74D6-43B7-A22A-5F0925E594AD}" type="presParOf" srcId="{BE60C7AB-D357-421A-B610-69190A614CE7}" destId="{7A36E234-5843-422F-A3A0-CE67D2AE8070}" srcOrd="3" destOrd="0" presId="urn:microsoft.com/office/officeart/2005/8/layout/radial6"/>
    <dgm:cxn modelId="{908ADB59-3D76-4175-BBB7-41EBC68AEE76}" type="presParOf" srcId="{BE60C7AB-D357-421A-B610-69190A614CE7}" destId="{21B26165-EDC4-4798-B5B8-6767AC022C80}" srcOrd="4" destOrd="0" presId="urn:microsoft.com/office/officeart/2005/8/layout/radial6"/>
    <dgm:cxn modelId="{C46C8EE0-9E96-47AC-8418-8C6E85E3CEF8}" type="presParOf" srcId="{BE60C7AB-D357-421A-B610-69190A614CE7}" destId="{3419F2C0-B413-4367-A97F-DA7045DB65B7}" srcOrd="5" destOrd="0" presId="urn:microsoft.com/office/officeart/2005/8/layout/radial6"/>
    <dgm:cxn modelId="{45D285D5-4EA4-4EC1-9E69-47D810AE2BFF}" type="presParOf" srcId="{BE60C7AB-D357-421A-B610-69190A614CE7}" destId="{886A4417-7CE0-4706-8DFB-01EA97161BC9}" srcOrd="6" destOrd="0" presId="urn:microsoft.com/office/officeart/2005/8/layout/radial6"/>
    <dgm:cxn modelId="{1F6CDF83-7BF7-4D30-9C71-163CA54CAC72}" type="presParOf" srcId="{BE60C7AB-D357-421A-B610-69190A614CE7}" destId="{69B61BB2-0044-4733-9A61-DFE35E6E2E69}" srcOrd="7" destOrd="0" presId="urn:microsoft.com/office/officeart/2005/8/layout/radial6"/>
    <dgm:cxn modelId="{5C990C27-3627-4EA8-BE4B-9EB6DE61748D}" type="presParOf" srcId="{BE60C7AB-D357-421A-B610-69190A614CE7}" destId="{6C6B71B7-C8D9-4780-BF4C-70C74C14DB33}" srcOrd="8" destOrd="0" presId="urn:microsoft.com/office/officeart/2005/8/layout/radial6"/>
    <dgm:cxn modelId="{52C3F899-10E0-4017-93DC-A5EFED9CD95B}" type="presParOf" srcId="{BE60C7AB-D357-421A-B610-69190A614CE7}" destId="{C02E1520-CFA8-4E64-AF13-13EF8A38272C}" srcOrd="9" destOrd="0" presId="urn:microsoft.com/office/officeart/2005/8/layout/radial6"/>
    <dgm:cxn modelId="{D8386908-7C19-40DF-830C-9C055BC50469}" type="presParOf" srcId="{BE60C7AB-D357-421A-B610-69190A614CE7}" destId="{49E4BBB5-A1E9-411A-ACA9-E8CAD276A02A}" srcOrd="10" destOrd="0" presId="urn:microsoft.com/office/officeart/2005/8/layout/radial6"/>
    <dgm:cxn modelId="{34F5F088-3F56-4447-B093-9D3488DD42E3}" type="presParOf" srcId="{BE60C7AB-D357-421A-B610-69190A614CE7}" destId="{A14FAB6D-DC7E-4CF9-9566-D2508A1136EF}" srcOrd="11" destOrd="0" presId="urn:microsoft.com/office/officeart/2005/8/layout/radial6"/>
    <dgm:cxn modelId="{15613C13-D755-46C0-93D2-D070CA30E40B}" type="presParOf" srcId="{BE60C7AB-D357-421A-B610-69190A614CE7}" destId="{9CA653AE-8697-4A53-B827-D4DD28AE95A0}" srcOrd="12" destOrd="0" presId="urn:microsoft.com/office/officeart/2005/8/layout/radial6"/>
    <dgm:cxn modelId="{D66B5827-1093-4836-A381-67943FF3E0FE}" type="presParOf" srcId="{BE60C7AB-D357-421A-B610-69190A614CE7}" destId="{0834900E-3676-4393-9129-D6F2DB6DB37E}" srcOrd="13" destOrd="0" presId="urn:microsoft.com/office/officeart/2005/8/layout/radial6"/>
    <dgm:cxn modelId="{EB5E0A76-0BBB-4EB6-8E80-2028A7B75B4B}" type="presParOf" srcId="{BE60C7AB-D357-421A-B610-69190A614CE7}" destId="{BD242B0F-9FAC-470E-91C7-F6B2CF45CDB5}" srcOrd="14" destOrd="0" presId="urn:microsoft.com/office/officeart/2005/8/layout/radial6"/>
    <dgm:cxn modelId="{58958F26-CE45-4042-8591-23FE55E10A36}" type="presParOf" srcId="{BE60C7AB-D357-421A-B610-69190A614CE7}" destId="{D012E65B-9B61-4101-A50F-2B5501C9A60F}" srcOrd="15" destOrd="0" presId="urn:microsoft.com/office/officeart/2005/8/layout/radial6"/>
    <dgm:cxn modelId="{4487AFAB-96E0-4086-9B82-096C02FE5F85}" type="presParOf" srcId="{BE60C7AB-D357-421A-B610-69190A614CE7}" destId="{78793D29-6218-4F47-96DA-68BB1386FC4F}" srcOrd="16" destOrd="0" presId="urn:microsoft.com/office/officeart/2005/8/layout/radial6"/>
    <dgm:cxn modelId="{ED4C460F-C2B7-440B-98E4-42E72D3D30E1}" type="presParOf" srcId="{BE60C7AB-D357-421A-B610-69190A614CE7}" destId="{16EB4AB3-9353-430A-B12F-8F7D814CF40E}" srcOrd="17" destOrd="0" presId="urn:microsoft.com/office/officeart/2005/8/layout/radial6"/>
    <dgm:cxn modelId="{20591D12-2C72-4DD4-9E40-BE91E43A113D}" type="presParOf" srcId="{BE60C7AB-D357-421A-B610-69190A614CE7}" destId="{4BDD55D0-CA95-4E45-87DA-532B93B42ACA}" srcOrd="18" destOrd="0" presId="urn:microsoft.com/office/officeart/2005/8/layout/radial6"/>
    <dgm:cxn modelId="{67BEE9C5-21E0-4C9E-B977-3E28D1DA51C0}" type="presParOf" srcId="{BE60C7AB-D357-421A-B610-69190A614CE7}" destId="{C45C29BA-E8DF-448F-9804-C6F12442D43F}" srcOrd="19" destOrd="0" presId="urn:microsoft.com/office/officeart/2005/8/layout/radial6"/>
    <dgm:cxn modelId="{B424F66A-A8AA-4FFB-9E83-E05F58E3649A}" type="presParOf" srcId="{BE60C7AB-D357-421A-B610-69190A614CE7}" destId="{E4F0D4C5-B6A8-451A-B30C-45E51EE0D9F5}" srcOrd="20" destOrd="0" presId="urn:microsoft.com/office/officeart/2005/8/layout/radial6"/>
    <dgm:cxn modelId="{6041358A-CF8B-46E3-AD1E-6818747E6891}" type="presParOf" srcId="{BE60C7AB-D357-421A-B610-69190A614CE7}" destId="{1F91287A-9ABD-453A-AFDD-71051B14DC80}" srcOrd="21" destOrd="0" presId="urn:microsoft.com/office/officeart/2005/8/layout/radial6"/>
    <dgm:cxn modelId="{85EEBC41-42A0-4F84-86BF-90296D59F74C}" type="presParOf" srcId="{BE60C7AB-D357-421A-B610-69190A614CE7}" destId="{3C848A7A-C7ED-4D66-9528-89A404A5E870}" srcOrd="22" destOrd="0" presId="urn:microsoft.com/office/officeart/2005/8/layout/radial6"/>
    <dgm:cxn modelId="{CAA71D23-9656-44D0-81C5-481DAA3AFDEB}" type="presParOf" srcId="{BE60C7AB-D357-421A-B610-69190A614CE7}" destId="{13CB9CC2-C208-4337-BABC-35742E55F69C}" srcOrd="23" destOrd="0" presId="urn:microsoft.com/office/officeart/2005/8/layout/radial6"/>
    <dgm:cxn modelId="{B81DB370-3D7F-40F9-9039-4C3A9ACD9A8A}" type="presParOf" srcId="{BE60C7AB-D357-421A-B610-69190A614CE7}" destId="{4EC0A390-6E6A-4AB4-A726-4D67A560D1E3}" srcOrd="24" destOrd="0" presId="urn:microsoft.com/office/officeart/2005/8/layout/radial6"/>
    <dgm:cxn modelId="{90FC0199-9AC5-4861-A0A4-0FCDEA590A9A}" type="presParOf" srcId="{BE60C7AB-D357-421A-B610-69190A614CE7}" destId="{D94D9F6A-94BA-4CA8-BD27-AB725EF7059C}" srcOrd="25" destOrd="0" presId="urn:microsoft.com/office/officeart/2005/8/layout/radial6"/>
    <dgm:cxn modelId="{28B5ACF2-0BE4-4178-9CCF-2012410F1E07}" type="presParOf" srcId="{BE60C7AB-D357-421A-B610-69190A614CE7}" destId="{0BC03C4E-8E72-49F9-95D7-F60D18E1EB5D}" srcOrd="26" destOrd="0" presId="urn:microsoft.com/office/officeart/2005/8/layout/radial6"/>
    <dgm:cxn modelId="{16C43F33-10B1-415F-8E38-4530B4433090}" type="presParOf" srcId="{BE60C7AB-D357-421A-B610-69190A614CE7}" destId="{3A80940B-6841-4FFA-B7A6-4C9B7F38DEC0}" srcOrd="27" destOrd="0" presId="urn:microsoft.com/office/officeart/2005/8/layout/radial6"/>
    <dgm:cxn modelId="{B88FBC52-5BBA-4C6A-A03D-DB68C7E0C1CA}" type="presParOf" srcId="{BE60C7AB-D357-421A-B610-69190A614CE7}" destId="{F10FF854-D8E3-4459-B566-A9B60ED5AB8E}" srcOrd="28" destOrd="0" presId="urn:microsoft.com/office/officeart/2005/8/layout/radial6"/>
    <dgm:cxn modelId="{5674ABF1-AB68-47D4-B95E-EDD34E2F0CD0}" type="presParOf" srcId="{BE60C7AB-D357-421A-B610-69190A614CE7}" destId="{CD9CBADD-4A06-4468-9D45-C2840D269A9D}" srcOrd="29" destOrd="0" presId="urn:microsoft.com/office/officeart/2005/8/layout/radial6"/>
    <dgm:cxn modelId="{64875D7D-F385-4CF9-8A09-7778E1527447}" type="presParOf" srcId="{BE60C7AB-D357-421A-B610-69190A614CE7}" destId="{5BBCAE90-09FC-4135-B98E-DA9E37365909}" srcOrd="30" destOrd="0" presId="urn:microsoft.com/office/officeart/2005/8/layout/radial6"/>
    <dgm:cxn modelId="{9F832004-B5B1-402B-B0DF-3C37C55E8500}" type="presParOf" srcId="{BE60C7AB-D357-421A-B610-69190A614CE7}" destId="{81037EFD-CBB1-49C5-9353-27268E33EF1C}" srcOrd="31" destOrd="0" presId="urn:microsoft.com/office/officeart/2005/8/layout/radial6"/>
    <dgm:cxn modelId="{C0C33C4C-BB96-42F9-A26F-4FECC4268DE3}" type="presParOf" srcId="{BE60C7AB-D357-421A-B610-69190A614CE7}" destId="{29958CF8-5A11-48E2-B05F-19E531DFAACD}" srcOrd="32" destOrd="0" presId="urn:microsoft.com/office/officeart/2005/8/layout/radial6"/>
    <dgm:cxn modelId="{9A9375BC-45F9-45B4-A150-77660C930822}" type="presParOf" srcId="{BE60C7AB-D357-421A-B610-69190A614CE7}" destId="{1789B1FC-33D7-46A3-A845-FB2B5BE09AE4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9B1FC-33D7-46A3-A845-FB2B5BE09AE4}">
      <dsp:nvSpPr>
        <dsp:cNvPr id="0" name=""/>
        <dsp:cNvSpPr/>
      </dsp:nvSpPr>
      <dsp:spPr>
        <a:xfrm>
          <a:off x="931486" y="394447"/>
          <a:ext cx="5062999" cy="5062999"/>
        </a:xfrm>
        <a:prstGeom prst="blockArc">
          <a:avLst>
            <a:gd name="adj1" fmla="val 14705690"/>
            <a:gd name="adj2" fmla="val 16611880"/>
            <a:gd name="adj3" fmla="val 2510"/>
          </a:avLst>
        </a:prstGeom>
        <a:solidFill>
          <a:schemeClr val="accent4">
            <a:hueOff val="9644967"/>
            <a:satOff val="-8667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CAE90-09FC-4135-B98E-DA9E37365909}">
      <dsp:nvSpPr>
        <dsp:cNvPr id="0" name=""/>
        <dsp:cNvSpPr/>
      </dsp:nvSpPr>
      <dsp:spPr>
        <a:xfrm>
          <a:off x="1230279" y="230073"/>
          <a:ext cx="5062999" cy="5062999"/>
        </a:xfrm>
        <a:prstGeom prst="blockArc">
          <a:avLst>
            <a:gd name="adj1" fmla="val 12272696"/>
            <a:gd name="adj2" fmla="val 14236335"/>
            <a:gd name="adj3" fmla="val 2510"/>
          </a:avLst>
        </a:prstGeom>
        <a:solidFill>
          <a:schemeClr val="accent4">
            <a:hueOff val="8680470"/>
            <a:satOff val="-7800"/>
            <a:lumOff val="-1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0940B-6841-4FFA-B7A6-4C9B7F38DEC0}">
      <dsp:nvSpPr>
        <dsp:cNvPr id="0" name=""/>
        <dsp:cNvSpPr/>
      </dsp:nvSpPr>
      <dsp:spPr>
        <a:xfrm>
          <a:off x="1224364" y="242927"/>
          <a:ext cx="5062999" cy="5062999"/>
        </a:xfrm>
        <a:prstGeom prst="blockArc">
          <a:avLst>
            <a:gd name="adj1" fmla="val 10072314"/>
            <a:gd name="adj2" fmla="val 12292156"/>
            <a:gd name="adj3" fmla="val 2510"/>
          </a:avLst>
        </a:prstGeom>
        <a:solidFill>
          <a:schemeClr val="accent4">
            <a:hueOff val="7715974"/>
            <a:satOff val="-6934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0A390-6E6A-4AB4-A726-4D67A560D1E3}">
      <dsp:nvSpPr>
        <dsp:cNvPr id="0" name=""/>
        <dsp:cNvSpPr/>
      </dsp:nvSpPr>
      <dsp:spPr>
        <a:xfrm>
          <a:off x="1231606" y="277838"/>
          <a:ext cx="5062999" cy="5062999"/>
        </a:xfrm>
        <a:prstGeom prst="blockArc">
          <a:avLst>
            <a:gd name="adj1" fmla="val 8353619"/>
            <a:gd name="adj2" fmla="val 10121347"/>
            <a:gd name="adj3" fmla="val 2510"/>
          </a:avLst>
        </a:prstGeom>
        <a:solidFill>
          <a:schemeClr val="accent4">
            <a:hueOff val="6751477"/>
            <a:satOff val="-6067"/>
            <a:lumOff val="-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1287A-9ABD-453A-AFDD-71051B14DC80}">
      <dsp:nvSpPr>
        <dsp:cNvPr id="0" name=""/>
        <dsp:cNvSpPr/>
      </dsp:nvSpPr>
      <dsp:spPr>
        <a:xfrm>
          <a:off x="1175171" y="214594"/>
          <a:ext cx="5062999" cy="5062999"/>
        </a:xfrm>
        <a:prstGeom prst="blockArc">
          <a:avLst>
            <a:gd name="adj1" fmla="val 6303112"/>
            <a:gd name="adj2" fmla="val 8237044"/>
            <a:gd name="adj3" fmla="val 2510"/>
          </a:avLst>
        </a:prstGeom>
        <a:solidFill>
          <a:schemeClr val="accent4">
            <a:hueOff val="5786981"/>
            <a:satOff val="-5200"/>
            <a:lumOff val="-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D55D0-CA95-4E45-87DA-532B93B42ACA}">
      <dsp:nvSpPr>
        <dsp:cNvPr id="0" name=""/>
        <dsp:cNvSpPr/>
      </dsp:nvSpPr>
      <dsp:spPr>
        <a:xfrm>
          <a:off x="1230282" y="230094"/>
          <a:ext cx="5062999" cy="5062999"/>
        </a:xfrm>
        <a:prstGeom prst="blockArc">
          <a:avLst>
            <a:gd name="adj1" fmla="val 4418205"/>
            <a:gd name="adj2" fmla="val 6381847"/>
            <a:gd name="adj3" fmla="val 2510"/>
          </a:avLst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2E65B-9B61-4101-A50F-2B5501C9A60F}">
      <dsp:nvSpPr>
        <dsp:cNvPr id="0" name=""/>
        <dsp:cNvSpPr/>
      </dsp:nvSpPr>
      <dsp:spPr>
        <a:xfrm>
          <a:off x="1230250" y="230103"/>
          <a:ext cx="5062999" cy="5062999"/>
        </a:xfrm>
        <a:prstGeom prst="blockArc">
          <a:avLst>
            <a:gd name="adj1" fmla="val 2454522"/>
            <a:gd name="adj2" fmla="val 4418158"/>
            <a:gd name="adj3" fmla="val 2510"/>
          </a:avLst>
        </a:prstGeom>
        <a:solidFill>
          <a:schemeClr val="accent4">
            <a:hueOff val="3857987"/>
            <a:satOff val="-3467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653AE-8697-4A53-B827-D4DD28AE95A0}">
      <dsp:nvSpPr>
        <dsp:cNvPr id="0" name=""/>
        <dsp:cNvSpPr/>
      </dsp:nvSpPr>
      <dsp:spPr>
        <a:xfrm>
          <a:off x="1230252" y="230102"/>
          <a:ext cx="5062999" cy="5062999"/>
        </a:xfrm>
        <a:prstGeom prst="blockArc">
          <a:avLst>
            <a:gd name="adj1" fmla="val 490892"/>
            <a:gd name="adj2" fmla="val 2454524"/>
            <a:gd name="adj3" fmla="val 2510"/>
          </a:avLst>
        </a:prstGeom>
        <a:solidFill>
          <a:schemeClr val="accent4">
            <a:hueOff val="2893490"/>
            <a:satOff val="-2600"/>
            <a:lumOff val="-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E1520-CFA8-4E64-AF13-13EF8A38272C}">
      <dsp:nvSpPr>
        <dsp:cNvPr id="0" name=""/>
        <dsp:cNvSpPr/>
      </dsp:nvSpPr>
      <dsp:spPr>
        <a:xfrm>
          <a:off x="1230258" y="230060"/>
          <a:ext cx="5062999" cy="5062999"/>
        </a:xfrm>
        <a:prstGeom prst="blockArc">
          <a:avLst>
            <a:gd name="adj1" fmla="val 20127309"/>
            <a:gd name="adj2" fmla="val 490951"/>
            <a:gd name="adj3" fmla="val 2510"/>
          </a:avLst>
        </a:prstGeom>
        <a:solidFill>
          <a:schemeClr val="accent4">
            <a:hueOff val="1928993"/>
            <a:satOff val="-1733"/>
            <a:lumOff val="-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A4417-7CE0-4706-8DFB-01EA97161BC9}">
      <dsp:nvSpPr>
        <dsp:cNvPr id="0" name=""/>
        <dsp:cNvSpPr/>
      </dsp:nvSpPr>
      <dsp:spPr>
        <a:xfrm>
          <a:off x="1230274" y="230096"/>
          <a:ext cx="5062999" cy="5062999"/>
        </a:xfrm>
        <a:prstGeom prst="blockArc">
          <a:avLst>
            <a:gd name="adj1" fmla="val 18163617"/>
            <a:gd name="adj2" fmla="val 20127255"/>
            <a:gd name="adj3" fmla="val 2510"/>
          </a:avLst>
        </a:prstGeom>
        <a:solidFill>
          <a:schemeClr val="accent4">
            <a:hueOff val="964497"/>
            <a:satOff val="-867"/>
            <a:lumOff val="-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6E234-5843-422F-A3A0-CE67D2AE8070}">
      <dsp:nvSpPr>
        <dsp:cNvPr id="0" name=""/>
        <dsp:cNvSpPr/>
      </dsp:nvSpPr>
      <dsp:spPr>
        <a:xfrm>
          <a:off x="1529032" y="394449"/>
          <a:ext cx="5062999" cy="5062999"/>
        </a:xfrm>
        <a:prstGeom prst="blockArc">
          <a:avLst>
            <a:gd name="adj1" fmla="val 15788136"/>
            <a:gd name="adj2" fmla="val 17694319"/>
            <a:gd name="adj3" fmla="val 25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11948-4769-4BF2-9192-EBC2D4FD29A5}">
      <dsp:nvSpPr>
        <dsp:cNvPr id="0" name=""/>
        <dsp:cNvSpPr/>
      </dsp:nvSpPr>
      <dsp:spPr>
        <a:xfrm>
          <a:off x="2928960" y="1714552"/>
          <a:ext cx="1857392" cy="20300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Su politikaları</a:t>
          </a:r>
          <a:endParaRPr lang="tr-TR" sz="2300" kern="1200" dirty="0"/>
        </a:p>
      </dsp:txBody>
      <dsp:txXfrm>
        <a:off x="3200969" y="2011850"/>
        <a:ext cx="1313374" cy="1435480"/>
      </dsp:txXfrm>
    </dsp:sp>
    <dsp:sp modelId="{F27C13ED-AEE0-4EED-95B4-CD05AEBF4EEA}">
      <dsp:nvSpPr>
        <dsp:cNvPr id="0" name=""/>
        <dsp:cNvSpPr/>
      </dsp:nvSpPr>
      <dsp:spPr>
        <a:xfrm>
          <a:off x="3144866" y="-140829"/>
          <a:ext cx="1233795" cy="11699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+mn-lt"/>
            </a:rPr>
            <a:t>Orman ve Su İşleri Bakanlığı</a:t>
          </a:r>
          <a:endParaRPr lang="tr-TR" sz="1200" kern="1200" dirty="0"/>
        </a:p>
      </dsp:txBody>
      <dsp:txXfrm>
        <a:off x="3325551" y="30505"/>
        <a:ext cx="872425" cy="827271"/>
      </dsp:txXfrm>
    </dsp:sp>
    <dsp:sp modelId="{21B26165-EDC4-4798-B5B8-6767AC022C80}">
      <dsp:nvSpPr>
        <dsp:cNvPr id="0" name=""/>
        <dsp:cNvSpPr/>
      </dsp:nvSpPr>
      <dsp:spPr>
        <a:xfrm>
          <a:off x="4496318" y="73714"/>
          <a:ext cx="1233795" cy="1169939"/>
        </a:xfrm>
        <a:prstGeom prst="ellipse">
          <a:avLst/>
        </a:prstGeom>
        <a:solidFill>
          <a:schemeClr val="accent4">
            <a:hueOff val="964497"/>
            <a:satOff val="-867"/>
            <a:lumOff val="-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+mn-lt"/>
            </a:rPr>
            <a:t>Gıda, Tarım ve Hayvancılık Bakanlığı</a:t>
          </a:r>
          <a:endParaRPr lang="tr-TR" sz="1200" kern="1200" dirty="0"/>
        </a:p>
      </dsp:txBody>
      <dsp:txXfrm>
        <a:off x="4677003" y="245048"/>
        <a:ext cx="872425" cy="827271"/>
      </dsp:txXfrm>
    </dsp:sp>
    <dsp:sp modelId="{69B61BB2-0044-4733-9A61-DFE35E6E2E69}">
      <dsp:nvSpPr>
        <dsp:cNvPr id="0" name=""/>
        <dsp:cNvSpPr/>
      </dsp:nvSpPr>
      <dsp:spPr>
        <a:xfrm>
          <a:off x="5418702" y="1138190"/>
          <a:ext cx="1233795" cy="1169939"/>
        </a:xfrm>
        <a:prstGeom prst="ellipse">
          <a:avLst/>
        </a:prstGeom>
        <a:solidFill>
          <a:schemeClr val="accent4">
            <a:hueOff val="1928993"/>
            <a:satOff val="-1733"/>
            <a:lumOff val="-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+mn-lt"/>
            </a:rPr>
            <a:t>Enerji ve Tabii Kaynaklar Bakanlığı</a:t>
          </a:r>
          <a:endParaRPr lang="tr-TR" sz="1200" kern="1200" dirty="0"/>
        </a:p>
      </dsp:txBody>
      <dsp:txXfrm>
        <a:off x="5599387" y="1309524"/>
        <a:ext cx="872425" cy="827271"/>
      </dsp:txXfrm>
    </dsp:sp>
    <dsp:sp modelId="{49E4BBB5-A1E9-411A-ACA9-E8CAD276A02A}">
      <dsp:nvSpPr>
        <dsp:cNvPr id="0" name=""/>
        <dsp:cNvSpPr/>
      </dsp:nvSpPr>
      <dsp:spPr>
        <a:xfrm>
          <a:off x="5619138" y="2532368"/>
          <a:ext cx="1233795" cy="1169939"/>
        </a:xfrm>
        <a:prstGeom prst="ellipse">
          <a:avLst/>
        </a:prstGeom>
        <a:solidFill>
          <a:schemeClr val="accent4">
            <a:hueOff val="2893490"/>
            <a:satOff val="-2600"/>
            <a:lumOff val="-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+mn-lt"/>
            </a:rPr>
            <a:t>Çevre ve Şehircilik Bakanlığı</a:t>
          </a:r>
          <a:endParaRPr lang="tr-TR" sz="1200" kern="1200" dirty="0"/>
        </a:p>
      </dsp:txBody>
      <dsp:txXfrm>
        <a:off x="5799823" y="2703702"/>
        <a:ext cx="872425" cy="827271"/>
      </dsp:txXfrm>
    </dsp:sp>
    <dsp:sp modelId="{0834900E-3676-4393-9129-D6F2DB6DB37E}">
      <dsp:nvSpPr>
        <dsp:cNvPr id="0" name=""/>
        <dsp:cNvSpPr/>
      </dsp:nvSpPr>
      <dsp:spPr>
        <a:xfrm>
          <a:off x="5034031" y="3813593"/>
          <a:ext cx="1233795" cy="1169939"/>
        </a:xfrm>
        <a:prstGeom prst="ellipse">
          <a:avLst/>
        </a:prstGeom>
        <a:solidFill>
          <a:schemeClr val="accent4">
            <a:hueOff val="3857987"/>
            <a:satOff val="-3467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+mn-lt"/>
            </a:rPr>
            <a:t>İçişleri Bakanlığı</a:t>
          </a:r>
          <a:endParaRPr lang="tr-TR" sz="1200" kern="1200" dirty="0"/>
        </a:p>
      </dsp:txBody>
      <dsp:txXfrm>
        <a:off x="5214716" y="3984927"/>
        <a:ext cx="872425" cy="827271"/>
      </dsp:txXfrm>
    </dsp:sp>
    <dsp:sp modelId="{78793D29-6218-4F47-96DA-68BB1386FC4F}">
      <dsp:nvSpPr>
        <dsp:cNvPr id="0" name=""/>
        <dsp:cNvSpPr/>
      </dsp:nvSpPr>
      <dsp:spPr>
        <a:xfrm>
          <a:off x="3849123" y="4575098"/>
          <a:ext cx="1233795" cy="1169939"/>
        </a:xfrm>
        <a:prstGeom prst="ellipse">
          <a:avLst/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+mn-lt"/>
            </a:rPr>
            <a:t>Dışişleri Bakanlığı</a:t>
          </a:r>
          <a:endParaRPr lang="tr-TR" sz="1200" kern="1200" dirty="0"/>
        </a:p>
      </dsp:txBody>
      <dsp:txXfrm>
        <a:off x="4029808" y="4746432"/>
        <a:ext cx="872425" cy="827271"/>
      </dsp:txXfrm>
    </dsp:sp>
    <dsp:sp modelId="{C45C29BA-E8DF-448F-9804-C6F12442D43F}">
      <dsp:nvSpPr>
        <dsp:cNvPr id="0" name=""/>
        <dsp:cNvSpPr/>
      </dsp:nvSpPr>
      <dsp:spPr>
        <a:xfrm>
          <a:off x="2440610" y="4575088"/>
          <a:ext cx="1233795" cy="1169939"/>
        </a:xfrm>
        <a:prstGeom prst="ellipse">
          <a:avLst/>
        </a:prstGeom>
        <a:solidFill>
          <a:schemeClr val="accent4">
            <a:hueOff val="5786981"/>
            <a:satOff val="-5200"/>
            <a:lumOff val="-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+mn-lt"/>
            </a:rPr>
            <a:t>Sağlık Bakanlığı</a:t>
          </a:r>
          <a:endParaRPr lang="tr-TR" sz="1200" b="1" kern="1200" dirty="0"/>
        </a:p>
      </dsp:txBody>
      <dsp:txXfrm>
        <a:off x="2621295" y="4746422"/>
        <a:ext cx="872425" cy="827271"/>
      </dsp:txXfrm>
    </dsp:sp>
    <dsp:sp modelId="{3C848A7A-C7ED-4D66-9528-89A404A5E870}">
      <dsp:nvSpPr>
        <dsp:cNvPr id="0" name=""/>
        <dsp:cNvSpPr/>
      </dsp:nvSpPr>
      <dsp:spPr>
        <a:xfrm>
          <a:off x="1253159" y="3856848"/>
          <a:ext cx="1233795" cy="1169939"/>
        </a:xfrm>
        <a:prstGeom prst="ellipse">
          <a:avLst/>
        </a:prstGeom>
        <a:solidFill>
          <a:schemeClr val="accent4">
            <a:hueOff val="6751477"/>
            <a:satOff val="-6067"/>
            <a:lumOff val="-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+mn-lt"/>
            </a:rPr>
            <a:t>Turizm Bakanlığı</a:t>
          </a:r>
          <a:endParaRPr lang="tr-TR" sz="1200" b="1" kern="1200" dirty="0"/>
        </a:p>
      </dsp:txBody>
      <dsp:txXfrm>
        <a:off x="1433844" y="4028182"/>
        <a:ext cx="872425" cy="827271"/>
      </dsp:txXfrm>
    </dsp:sp>
    <dsp:sp modelId="{D94D9F6A-94BA-4CA8-BD27-AB725EF7059C}">
      <dsp:nvSpPr>
        <dsp:cNvPr id="0" name=""/>
        <dsp:cNvSpPr/>
      </dsp:nvSpPr>
      <dsp:spPr>
        <a:xfrm>
          <a:off x="695033" y="2714645"/>
          <a:ext cx="1233795" cy="1169939"/>
        </a:xfrm>
        <a:prstGeom prst="ellipse">
          <a:avLst/>
        </a:prstGeom>
        <a:solidFill>
          <a:schemeClr val="accent4">
            <a:hueOff val="7715974"/>
            <a:satOff val="-6934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+mn-lt"/>
            </a:rPr>
            <a:t>Belediyeler</a:t>
          </a:r>
          <a:endParaRPr lang="tr-TR" sz="1200" b="1" kern="1200" dirty="0"/>
        </a:p>
      </dsp:txBody>
      <dsp:txXfrm>
        <a:off x="875718" y="2885979"/>
        <a:ext cx="872425" cy="827271"/>
      </dsp:txXfrm>
    </dsp:sp>
    <dsp:sp modelId="{F10FF854-D8E3-4459-B566-A9B60ED5AB8E}">
      <dsp:nvSpPr>
        <dsp:cNvPr id="0" name=""/>
        <dsp:cNvSpPr/>
      </dsp:nvSpPr>
      <dsp:spPr>
        <a:xfrm>
          <a:off x="871040" y="1138199"/>
          <a:ext cx="1233795" cy="1169939"/>
        </a:xfrm>
        <a:prstGeom prst="ellipse">
          <a:avLst/>
        </a:prstGeom>
        <a:solidFill>
          <a:schemeClr val="accent4">
            <a:hueOff val="8680470"/>
            <a:satOff val="-7800"/>
            <a:lumOff val="-1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+mn-lt"/>
            </a:rPr>
            <a:t>Üniversiteler</a:t>
          </a:r>
          <a:endParaRPr lang="tr-TR" sz="1200" b="1" kern="1200" dirty="0"/>
        </a:p>
      </dsp:txBody>
      <dsp:txXfrm>
        <a:off x="1051725" y="1309533"/>
        <a:ext cx="872425" cy="827271"/>
      </dsp:txXfrm>
    </dsp:sp>
    <dsp:sp modelId="{81037EFD-CBB1-49C5-9353-27268E33EF1C}">
      <dsp:nvSpPr>
        <dsp:cNvPr id="0" name=""/>
        <dsp:cNvSpPr/>
      </dsp:nvSpPr>
      <dsp:spPr>
        <a:xfrm>
          <a:off x="1793409" y="73710"/>
          <a:ext cx="1233795" cy="1169939"/>
        </a:xfrm>
        <a:prstGeom prst="ellipse">
          <a:avLst/>
        </a:prstGeom>
        <a:solidFill>
          <a:schemeClr val="accent4">
            <a:hueOff val="9644967"/>
            <a:satOff val="-8667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smtClean="0">
              <a:latin typeface="+mn-lt"/>
            </a:rPr>
            <a:t>TÜBİTAK</a:t>
          </a:r>
          <a:endParaRPr lang="tr-TR" sz="1200" b="1" kern="1200" dirty="0"/>
        </a:p>
      </dsp:txBody>
      <dsp:txXfrm>
        <a:off x="1974094" y="245044"/>
        <a:ext cx="872425" cy="827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596" tIns="45797" rIns="91596" bIns="4579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10062" cy="339725"/>
          </a:xfrm>
          <a:prstGeom prst="rect">
            <a:avLst/>
          </a:prstGeom>
        </p:spPr>
        <p:txBody>
          <a:bodyPr vert="horz" lIns="91596" tIns="45797" rIns="91596" bIns="45797" rtlCol="0"/>
          <a:lstStyle>
            <a:lvl1pPr algn="r">
              <a:defRPr sz="1200"/>
            </a:lvl1pPr>
          </a:lstStyle>
          <a:p>
            <a:pPr>
              <a:defRPr/>
            </a:pPr>
            <a:fld id="{178100D3-2F08-46D0-9350-3531CC3271F5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70650"/>
            <a:ext cx="4308475" cy="339725"/>
          </a:xfrm>
          <a:prstGeom prst="rect">
            <a:avLst/>
          </a:prstGeom>
        </p:spPr>
        <p:txBody>
          <a:bodyPr vert="horz" lIns="91596" tIns="45797" rIns="91596" bIns="4579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30863" y="6470650"/>
            <a:ext cx="4310062" cy="339725"/>
          </a:xfrm>
          <a:prstGeom prst="rect">
            <a:avLst/>
          </a:prstGeom>
        </p:spPr>
        <p:txBody>
          <a:bodyPr vert="horz" lIns="91596" tIns="45797" rIns="91596" bIns="45797" rtlCol="0" anchor="b"/>
          <a:lstStyle>
            <a:lvl1pPr algn="r">
              <a:defRPr sz="1200"/>
            </a:lvl1pPr>
          </a:lstStyle>
          <a:p>
            <a:pPr>
              <a:defRPr/>
            </a:pPr>
            <a:fld id="{68B0E08B-7F4F-465B-A038-ED17C8CCD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43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596" tIns="45797" rIns="91596" bIns="457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630863" y="0"/>
            <a:ext cx="4310062" cy="339725"/>
          </a:xfrm>
          <a:prstGeom prst="rect">
            <a:avLst/>
          </a:prstGeom>
        </p:spPr>
        <p:txBody>
          <a:bodyPr vert="horz" lIns="91596" tIns="45797" rIns="91596" bIns="457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E76817-CB96-40EC-B7E4-36E932F34617}" type="datetimeFigureOut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5187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6" tIns="45797" rIns="91596" bIns="45797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93775" y="3235325"/>
            <a:ext cx="7954963" cy="3065463"/>
          </a:xfrm>
          <a:prstGeom prst="rect">
            <a:avLst/>
          </a:prstGeom>
        </p:spPr>
        <p:txBody>
          <a:bodyPr vert="horz" lIns="91596" tIns="45797" rIns="91596" bIns="45797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470650"/>
            <a:ext cx="4308475" cy="339725"/>
          </a:xfrm>
          <a:prstGeom prst="rect">
            <a:avLst/>
          </a:prstGeom>
        </p:spPr>
        <p:txBody>
          <a:bodyPr vert="horz" lIns="91596" tIns="45797" rIns="91596" bIns="457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630863" y="6470650"/>
            <a:ext cx="4310062" cy="339725"/>
          </a:xfrm>
          <a:prstGeom prst="rect">
            <a:avLst/>
          </a:prstGeom>
        </p:spPr>
        <p:txBody>
          <a:bodyPr vert="horz" lIns="91596" tIns="45797" rIns="91596" bIns="457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F6C42B-3E2A-47A6-84FB-8EA3CAE3EE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459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B98E5-054F-4450-A12A-5A9D7EDF01C9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FF397-0031-4725-96DA-5EA551CFA5E0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4B2165-9ABE-4380-88D9-2C97F5A0FEC1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35C5B3-1447-40DE-8FA9-45323690C286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tr-TR" dirty="0" smtClean="0"/>
              <a:t>Türkiye’nin yüz ölçümü: </a:t>
            </a:r>
            <a:r>
              <a:rPr lang="tr-TR" b="1" dirty="0" smtClean="0"/>
              <a:t>78 milyon ha</a:t>
            </a:r>
            <a:r>
              <a:rPr lang="tr-TR" dirty="0" smtClean="0"/>
              <a:t>.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tr-TR" dirty="0" smtClean="0"/>
              <a:t>Bu alanın yaklaşık üçte birini oluşturan </a:t>
            </a:r>
            <a:r>
              <a:rPr lang="tr-TR" b="1" dirty="0" smtClean="0"/>
              <a:t>28 milyon hektarı </a:t>
            </a:r>
            <a:r>
              <a:rPr lang="tr-TR" dirty="0" smtClean="0"/>
              <a:t>tarım yapılan arazidir.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tr-TR" dirty="0" smtClean="0"/>
              <a:t>Mevcut su potansiyeli ile teknik ve ekonomik olarak sulanabilecek arazi miktarı </a:t>
            </a:r>
            <a:r>
              <a:rPr lang="tr-TR" b="1" dirty="0" smtClean="0"/>
              <a:t>8,5 milyon ha</a:t>
            </a:r>
            <a:r>
              <a:rPr lang="tr-TR" dirty="0" smtClean="0"/>
              <a:t>.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tr-TR" dirty="0" smtClean="0"/>
              <a:t>Bu alan içerisinde </a:t>
            </a:r>
            <a:r>
              <a:rPr lang="tr-TR" b="1" dirty="0" smtClean="0"/>
              <a:t>5,5 milyon ha </a:t>
            </a:r>
            <a:r>
              <a:rPr lang="tr-TR" dirty="0" smtClean="0"/>
              <a:t>alan sulamaya açılmış, bu alanın 3,21 milyon hektarı DSİ tarafından inşa edilmiş modern sulama şebekesine sahiptir.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tr-TR" dirty="0" smtClean="0"/>
              <a:t>1,3 milyon hektarı Köy Hizmetleri Genel Müdürlüğü (KHGM) ve İl Özel İdareleri tarafından işletmeye açılmıştır.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tr-TR" dirty="0" smtClean="0"/>
              <a:t>Ayrıca, yaklaşık 1 milyon hektar alanda halk sulaması yapılmaktadır.  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tr-TR" dirty="0" smtClean="0"/>
              <a:t>Ekonomik olarak sulanabilecek 8,5 milyon hektar tarım alanının yaklaşık </a:t>
            </a:r>
            <a:r>
              <a:rPr lang="tr-TR" b="1" dirty="0" smtClean="0"/>
              <a:t>%66</a:t>
            </a:r>
            <a:r>
              <a:rPr lang="tr-TR" dirty="0" smtClean="0"/>
              <a:t>’sı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r-TR" dirty="0" smtClean="0"/>
              <a:t>sulanabilmektedir.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EC8E0-F0E2-4218-BCDE-2F9811EA913C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23D229-0F16-427B-A118-8FEBA329D1C4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4C4273-D90D-4914-AA9E-93F799B53280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E9785-7F05-4950-A407-F4841599FA07}" type="slidenum">
              <a:rPr lang="tr-TR"/>
              <a:pPr/>
              <a:t>40</a:t>
            </a:fld>
            <a:endParaRPr lang="tr-TR"/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C718F-C350-42CB-BEB5-29486D051F1D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B8167-78F5-44BD-8C60-4B8E798D6C02}" type="datetime1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6FBB-656A-4799-86D8-5FB4F1D115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3C37-8437-48CB-B665-C04F85BE64C0}" type="datetime1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2BE1-C681-4C53-A477-EA10DA52E1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FCFA-07F0-405D-87CB-EA5313B3894D}" type="datetime1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4F3A-4BCF-4819-99E0-AD6D8D2EF9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82C1-77FC-49BC-B1ED-30310EFAC739}" type="datetime1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3EEF8-EF71-4A98-A764-10BC612D07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73A5-288F-4DDC-8778-1FC413CB7872}" type="datetime1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93C2-AAD8-4770-8AEE-F5798EDDD2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CDA9-B220-4907-B0CB-CF08998EFF30}" type="datetime1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212D7-3BD6-4F62-823E-D54242A157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9513A-48F0-4A6F-9E30-862A66FFF6B4}" type="datetime1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8F1B2-9B51-454D-9E8E-E0C16BD0A3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868A-4844-4732-86F7-37C9CDD2DF55}" type="datetime1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76F6-24D1-4B7A-859A-DD553DDAE9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3BA7-5F9D-4481-B376-629A9CD24184}" type="datetime1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9AA57-3D22-4E40-B46F-4D898926AE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2A60-3B06-489F-BD1A-BD66EBF44C00}" type="datetime1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E031-1FC4-41D1-8888-5A490F4472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BD5E-8BC8-4AAC-ABB8-2AAF5134296C}" type="datetime1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9F49-C9EA-4FAC-A190-4CCABDA663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A0EDA5-10BD-471E-B214-BE1D4932698C}" type="datetime1">
              <a:rPr lang="tr-TR"/>
              <a:pPr>
                <a:defRPr/>
              </a:pPr>
              <a:t>04.04.2014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DA6686-8067-4268-92C3-0BB13102B0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29" name="Picture 2" descr="C:\Users\mgokbulut\Desktop\calısma\Resim1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212725"/>
            <a:ext cx="8691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.37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402763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5345113" y="64008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tr-TR" dirty="0">
              <a:latin typeface="Calibri" pitchFamily="34" charset="0"/>
            </a:endParaRPr>
          </a:p>
        </p:txBody>
      </p:sp>
      <p:sp>
        <p:nvSpPr>
          <p:cNvPr id="2052" name="Metin kutusu 2"/>
          <p:cNvSpPr txBox="1">
            <a:spLocks noChangeArrowheads="1"/>
          </p:cNvSpPr>
          <p:nvPr/>
        </p:nvSpPr>
        <p:spPr bwMode="auto">
          <a:xfrm>
            <a:off x="-252413" y="5084763"/>
            <a:ext cx="6624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tr-T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95288" y="1125538"/>
            <a:ext cx="8497887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tr-TR" sz="2400" b="1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tr-TR" sz="24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tr-TR" sz="2400" b="1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tr-TR" sz="24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tr-TR" sz="2400" b="1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tr-TR" sz="2400" b="1" dirty="0" smtClean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endParaRPr lang="tr-TR" sz="24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TÜRKİYEDE TARIMSAL SULAMA VE SULAMA </a:t>
            </a:r>
            <a:r>
              <a:rPr lang="tr-TR" sz="2400" b="1" dirty="0">
                <a:solidFill>
                  <a:schemeClr val="bg1"/>
                </a:solidFill>
                <a:latin typeface="+mj-lt"/>
              </a:rPr>
              <a:t>POLİTİKALARI</a:t>
            </a:r>
          </a:p>
          <a:p>
            <a:pPr algn="ctr">
              <a:defRPr/>
            </a:pPr>
            <a:endParaRPr lang="tr-TR" sz="36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tr-TR" sz="3600" dirty="0" smtClean="0">
                <a:solidFill>
                  <a:schemeClr val="bg1"/>
                </a:solidFill>
                <a:latin typeface="+mj-lt"/>
              </a:rPr>
              <a:t> </a:t>
            </a:r>
            <a:endParaRPr lang="tr-T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007" y="740862"/>
            <a:ext cx="940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TARIMSAL ARAŞTIRMALAR VE POLİTİKALAR GENEL MÜDÜRLÜĞÜ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007" y="52694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Hakan SAÇTI</a:t>
            </a:r>
            <a:endParaRPr lang="tr-TR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tr-T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Mühendis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99592" y="604387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FFFF"/>
                </a:solidFill>
                <a:latin typeface="Calibri" panose="020F0502020204030204" pitchFamily="34" charset="0"/>
              </a:rPr>
              <a:t>03.06.2013</a:t>
            </a:r>
            <a:endParaRPr lang="en-US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6" descr="http://img.haberler.com/haber/346/2-nci-ulusal-toprak-ve-su-kongresi-basladi-3144346_2223_o.jpg"/>
          <p:cNvPicPr>
            <a:picLocks noChangeAspect="1" noChangeArrowheads="1"/>
          </p:cNvPicPr>
          <p:nvPr/>
        </p:nvPicPr>
        <p:blipFill>
          <a:blip r:embed="rId3"/>
          <a:srcRect t="25000"/>
          <a:stretch>
            <a:fillRect/>
          </a:stretch>
        </p:blipFill>
        <p:spPr bwMode="auto">
          <a:xfrm>
            <a:off x="3118246" y="1398608"/>
            <a:ext cx="2605882" cy="214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DFD54-8A7B-429D-946B-959AB45AFE3F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  <p:sp>
        <p:nvSpPr>
          <p:cNvPr id="11267" name="AutoShape 2" descr="data:image/jpeg;base64,/9j/4AAQSkZJRgABAQAAAQABAAD/2wCEAAkGBhQSEBUUEBISFRQTFRQWFhcUFBcUFRUUFxQVFRQUFBUYHCYfFxkjGRQUHy8gJicpLCwsFR4xNTMqNSYrLCkBCQoKDgwOGg8PGiwlHyQtKSksLCwsKSwsKSksLS0pLCksLCwsLCwpKSksKTUsLCksLCwsLCksLCksLCwpLCksLP/AABEIALEBHAMBIgACEQEDEQH/xAAcAAEAAQUBAQAAAAAAAAAAAAAAAQIDBAUGBwj/xABCEAACAQICBggDBgMGBwEAAAABAgADEQQhBRIxQVFhBhMiMnGBkaEHUnIjQmKxwdEUM5I0c4KywvEIJIOi0uHwFf/EABkBAQADAQEAAAAAAAAAAAAAAAACAwQBBf/EACYRAAMAAgIBBAICAwAAAAAAAAABAgMRITFRBBITQWFxFIEiMlL/2gAMAwEAAhEDEQA/APcbRaIgC0WiIAtFoiALRaJEAREmARaLSYgC0WiUVq6opZyFUbSchAKrTVYjpAgbVQa9tpvZfI75otJ9I3rEpTulP/ucc+A5f7S7hKQC7JnrL9Saow8bo3NPTg+8hA4g39pn0cSr91gfz8xtE5s04sdu8bxkZxZX9nawz9HUxOeo6UqLvJH4hf3Gc2OG0yjZN2T6j13ectWRMprFSNhEhWBzBBHKTLCoREQCbRaRJgC0WiIAtFoiALRaIgC0WiIAtFoiAIkRAJkXiLQBeJMQCJMRAEREARIJnN6X6Whbrh7M3znuj6fm/LxkapStslMunpG50lpWnQW9Q5nYo7zeA/WcRpHSdTEvdjZRsUbB+55zFctUYs7FidpJuZVyEy1kdfo1xiU/suYfI2E3VJDaanCJnNzTeQLybGBrDh6Srr1G02kfxqfMJJaINPwTrNwB9pBYfeX0zlYxS7iJUKwM7/ZHT8Gv63Va9J2Q+YB8d03mj9OBuzV7Lcfut+xmrq0gdkilQttGU5NOXwSuJqeTq4mlwOPKZHNfdf8A1ym4p1AwupBHKa5pUYahyVRESRAmJEmAIiIAiIgCIiAIiIBEmIgCIiAIiIAiUu4AuSAOeUwK+n6Cbaqn6bt/lnG0uzqTfRsJYxmOSkutUYKPcngBtJmkxXSy4tQQk/M+QHkMz7Tn8XUZyXqMWbnsHIDcJTeZLoujA32ZemNOviDqICtPhvbm3LlNctADbLtKyrzMoJmdtvlmmUlwilpIWVrTlzUgkU4UHWtNuEtNdQsDebBK4jRJ14JNHW2iQNHpe+qt/ASTjlG+Yj6bS5zGU7wF7voyqmjl3ATFOD5ygaXLZU1ZvpUt+QlL4yqudShVUcSjW9QJxrZOaa4bMgYRxmreucu0sYVNnEx6GnE3kDxylZ0hTfeJHro7y+GjYawIuucxlxbI2tTNuI3Hkw3zHq0zkUax38COcrd7bRY2vuKnmpG2S57I+xHQ6P0wtU6pBR/lO/mp3/nNhOPp3c2RlBNrBsgzDZqt91+HHZOnwONFQbwy5Mrd5Tz/AHmuKbXJhzYvbyjJiIlhnJiJEAm8XkRAJiRJgCIkQCbyC04ev0lrtsIX6VH5teYVWrUqd93b6mJHpsmd+on6NK9PX2dpi+kVCnkX1jwTtH2yHrMJ+mNO2SVCeeqPe85hcNLgw8qee30WrBC7NtX6Y1D/AC6ar9RLewtNfW09XbbUI5KAvuM5Z6iT1Eg7t/ZYscL6MStUZz2mZvqJP5zIoYa+2SKOc21DDjVnEm+yT0jDWjYcJj1KZM2T0pjVqcloiYgWVCnF5OvO6OFaiS1OUhrShsVJEeS3WuJjdduBN+HE8AJk4fDVK76tMXO87lHFjunZaH0IlBcrM57z2zPIcBEw6O1lWNfk0mjeiZqLrV2dLnJVsGt+IkG3hNnpbEUcDhS/VghLBV3s7GwuxvvzJ5TdTnen+BNXAvq7UKP5BhrexMuqfZDc96MWXLVJtmu0J8S6FUhKy9SSbA3ul91zYavjsnZgz53rYYgkWPh/9+c9J+Fmn3dXw1Qk9UoamTtCX1WTwBIt9Vt0z4PUun7bMuPLt6Z3lSird5VPiAZrtI9G6Fbamq3z0+w3tkfMGbSJtaT7NCprlHKU+iFZT2cSpXddDreBs1pzOIx1ajXKYmmUF7D5W/ErbGv/ALz1GUvTBFmAI4EXEqeJfRqj1VJ/5cnC0aL1lP8ADrr2IB2AWO8km1x67J1eh8A6LeqQXIAyzso2At9485n06YUWUADgBYekqkpjXJHL6h2valwIiTLDMQYgxAEREAREQBERAOETDS6KUq1xKDXnnaPT22VakassvigJj1MeJ0aMwiUlxNbUx5OyWXxBkjhszXEzMPjgZzDvzl3DYy0Hdo6pqgmPWM1Y0jzlDY+++SIabLmJbeJjfxFpbr15hU2LEKoJJNgBmSeQ3yGyxQbFsXNnofo++IszXSn829vpH6/nNjoDohq2fE2J2intA+vieWzxnVS+MW+aM2TMlxJYweCSkgWmtgPUniTvMvxE0GQSivRDqysLqwKkciLGU4rFJTQvUYKq7SxsBNQOkrMfssHi3Te+qlPLiFqMrH0nG0DzjSejTSrvSqbUBz4g21W8CCDyzG6dL8N9DFalSuRZdXq1NraxLBntyGqo8b8Jt9J/wteuGqKahRLBUVmdzZahUqudkDoc7C9UA8JqtI/EZ6BCLgXpqOyorN1JNtgVQpBy4GYpxzNe59J8FCxqXtneROX6M/ECji36tgaVY7EY3D2zOo2VzyIBynUTZNKltFye+hJkQJI6TItJiAIiIAkSZEAREQBESxi8YtNdZzYbuJPADfALzNYXOQHGaXEdKUDWRC4H3r2B8OXOanSWlnrG3dTcvHm3E+0wrTPeXwaYw/8ARivi5Qa5OyWgkuBgJRo1bKerJ2mOpEhq4llsZnYZk7ANp8BvndEdl5gBLFRxNpgui+IrZkCkp31Nvkgz9bToMB0HopnVLVW/F2V8lH6kyxY2yqsso4AuWOqgLNwUFj6DOZeH6NYup3aDgcXsnsxB9p6jh8IlMWpoqDgqhfyl2WLEvsred/SPP8L8P65/mVaacheof0maPh1l/aW1v7savmNa/vOziS+OSHzX5OPw/wAPRf7WuSOCIF9yTOi0boSjQH2SAHexzY+LHPymdE7MTPSOVkqu2IiJMrERMTSmlaeHpGpWYKo9WO5VG8nhHQIraNV6y1Kna6sfZqe6rHbUtvfYAdwvbaZmTzPA/EjE4nEJTpU6KLUcIoILtmcyW1gMhcmw3T0JhVXYab8QQaZ8jcjyt5yqcqrlHE0+jS9DcIqnFuAt3xlcXAz1VYAD11j5zf4rCpUQpVRXRhYqwDKRzBmm6FtfDM1iNevXbPnVb/bym+jF/ojpwWm/hYpPWYKqaTqdZVcllDA3BR+8mdvmGWydtgajNTQ1BqvqjXHB9jDwveX4kphS9o4kkIEQJM6TERAERIgCIiAIkE22zQ6T0/e60T4v/wCP7yNUp7JTLp8GdpPTK0sh2n4bh9X7TmMRiGqNrObn2HIDcJTaSFma7dGyMakpCyrVkxeVFxztTGAS/gcBXxH8mmxHzHsp/Ucj5Xnc6O6H4ajY6muw+9U7RvxA7o8hN0JpWLyY3m8HH4DoDvxFUn8NPIebnM+QE6TA6Io0R9lTVeYF2PixzMzIlqlLopdt9iIiSIiIiAIiIAiIgCIiAJ4h8SekRxGMamrHUpkooGwW77HmSD5AT2+fNWkCevq32h3B8dY6xPPKZPVVqUvJTlfGjtPhVgesxuvbs0KZYcmbsJ7a/pPYZxnwr0J1GC6xu9iG1/BANWmPMXb/ABzsm2Hwlnp59sL88k8a1Jpehi/8jS59Y3rUc/rM59OYcPqGvRD7NU1Fvfha80OADnQyrRNqr0GWnbbrtrAW57+VpxuA+FeLP8zqUH95rMfEBCPQypZLmJUTvhCqa6R67E0HRXQNbCpqVK4qJbspqnsH8Lk7OVrTfzVLbW2tEk9oRESR0REQBERAEtYnFLTW7mw9zyA3zCx+mlTJO03sPE/pNDXrM7azm59hyA3SurSLYxui/pHSrVch2U4bzzb9pgASsyLTM232a5lStIjVlRgmUM0iTQJlJeW3eWjVkSR6HERPRPKEmIgCIiARERAEtnELe2st+Fxf0mNpgVepbqLa9suJG8KdzW2ThcDi1e4NwwJBDZEEbQQd8qvJ7X0acGBZU3s7rFaYp021WbtbwBe3jwmRh8UtQXQg/mPEbpwdWkb3U2PqDyP7zKwukWRwyixG0biP2lazPfJor0iU8Pk7eJy2G6T1DtCHiLEW95vtHaSWst1yI2qdo/cc5dNqujJeG45ZlzyXTnQBqumOrGVCuTXZhlZLjrlH4tcgcusU7p61ItvnMmNZEkzPUquyKVMKoVQAqgAAbAALACSZpOlfTPDaOpB8Sx7R1VRBrOxsTs2KLA9okDnOKxP/ABBYJdTVo4htZhr3CAU03tdXIc2zsOG4yZLR1Pw7RjgaTVe+vWJbcgFRhYeNtvhwnUTw7R/xmGColKeH68VK2KqIes1CitVJpK6apIybj6zfaA+NqYimxrijhWQ2s9UMGGWa31Te5zFj47bVxqISLPY3WkepxOMqdKiV1uuXVyzUqR2jYZrfaTLdXSrNtdv6jIvMi1enrydq9UDaQPEgSy2kKY21E/qE4n+IF5XRuTcSPzPwS/jpds606Zp7iT4KZK6YpH71vEEe851EMudVsj5aO/DBucRp6mvdu55Cw9TNVidJ1KuV9VeC/qd8x9SVkTjyNnVjmS3qgbJSZWRIIlZYi3aUky45mJWrWnCSLjPLFSvMKtjJYwtGtXbVooz8SMlH1Mch+cj30d2kX6uLAmG2Pzy9p1ei+gQFmxT65+RCQg8W2t7TqcNhUpqFpqqqNgUAD0EunA32UVnldF6IiazEIiIAiIgEREQBOU6Z6MzSutMHVuKjKO1bLVLW2qM891+F51cSNT7lonjtxSpHn1J7gWN5WRNzpvote9TCgK+009iv9O5W9jy2zmaekSGKVFKsNqsLEeUx1Lns9eMs5FwVVcEdfXRytxYjaD4890oOkzSOZKHcQdvgRM2nY5iYulMAalNlW1yD3tk4hTb4ZQ/xDWkwVsUgY7FdlueGTZzmukP/ABAVVOpg6dFiD2qrhipGYIRAwvnY617ZbDe88u6SaIrYWuyV/vFmBuWDDxOZOYE1dFgciBa+ZmqVrnZ5uSk3rRuelXSF8bjKmJqCzVCoA1r6qqgWw5dk+bGaZhfiOErqtYdm+QPlnc3MLU5eIHqZMpZXTqctuXhbh7ekuoMztzzPjxt4y0zZcOcqarYczl+u3z95w6ZGFrvTYtSZlJIvqMV1rG4uBYNnuPCdv0X6fl3p0a1y7dlXQZMb5ayjYdt2GXhPPnrg7ja45XPLwnpfww6KN/a6uQdStJLfd1v5h5G2QG0Z8JXaWuS3G3vSPQcDhSc39JtUSUUEtMpKcpSNLYQSuVLYS1UxgBhrRFckrT2+P55wVls44bpbfEThLRWZbdwJjVcTaYWI0kLbYO6L+JxdprHrM7BUBZjsUC5M2OjOj1XEkMb06R+8Rmw/Au/xOXjOz0XoWlh1tSXM7WObt4t+mySnE67K7zTPCOd0T0HvZsUefVqcv8bDb4D1M6yhQVFCooVRsCiwHkJciaplT0Y6t12IiJIiTERAEREAREiAIiIAiIgCa7TOgqWJW1QWYd1xk6+B3jkcpsYnGt8M6m09o82xuFqYOoEq5qe442MP0PETJo4sGdvpHRtOvTNOqusp8iDuKkZg85xOl+hlah28MzVU3obdYPC1g48LHkZmvE55k34vUKuK7MfSehKOKTUrIlRb3s4vY8VO0HmJ5N0+6BDBDraDkU3ZVFPNiGzPe4WGV75z0dtLlLghlYbQwKkeIOYmScSLBtenUPJrEHkGAzkJtosrGrPn84J9pSp/Qw/SWdUXNjn6b8/CfR+FxiuOewg7pa0j0ew+IXVrUabg8VzHMMMweYMt+X8FL9L4Z88brWGe85G1rW5bJBW97n2y2jbw3T2qj8KsGBYrUOZNzVfIXNhkRkAbeWd5scH8OsFSzXDoc7gveoQeRcm078qK/wCPR5n0C6MpiXZsRSZ6ahdXvKjE3ubiwYAAZc57ZgcMFRVUWCgAACwAAsAPKUUcKF2C1pnUKglTbp8mmZUTwX6dKVO9pYq4wCa2vpC+yS2V6bMrEYya+rXllq+fEnYBmT4DfMmjoTE1O7RKjjUIT2Pa9pHTfRLakxxiwsh9KibjDdAWJvWrW5Ux/qb9ptaPQrDKblGa3zOxHmBYGSWKiDzQjiFepWbVpKzNwUX9TsA5mdboLoYtOz4izvtC7UU/6jz2ct86LD4ZKY1aaqo4KAo9BLstnElyZ7zOuEIiJaUiIkwCJMRAEREAREQBIkyIAiIgCIiAIkyIAiIgGr070epYpLVBZh3XHeX9xynm+meh2Iw9z1ZqJ89K7Zc07y/lznrkSFQqLYy1HR4Xg8aUY2JHEHjN7gdN7mnomlejeHxI+2pKW+cdlx4MM/LZOD090BrUO1QJrU+FvtF8QO8OY9JRWJrlGuPUKuGZH/668ZWNLrxE5ilobFOexQrH/psPc5TdYDoDjHzfq6Q/E2s39K3HvIqaZOrlfZkNphPmEoTSyX71/CZa/DGoe9ik8qJP+uZeH+GYHfxLn6EVf82tJfHRX80eTT1sZrb5udF9FqlUa1S9NDxH2hHIHu+fpOh0X0aoYfOml2+dzrN5E93ytNpLJx+Si82+jFwGi6dFbU1A4nax8WOZmVES4z72IiIAiItAEWkxAEREAREQBERAEREASIiAIiIAiIgExEQCIiIAiIgCIiASZERAEREAREQBERAEmIgCIiAIiIAiIgCI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tr-TR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049962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9 Dikdörtgen"/>
          <p:cNvSpPr/>
          <p:nvPr/>
        </p:nvSpPr>
        <p:spPr>
          <a:xfrm>
            <a:off x="7231063" y="3927475"/>
            <a:ext cx="19129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dirty="0">
                <a:latin typeface="+mn-lt"/>
              </a:rPr>
              <a:t>USİAD Su Raporu (2007)</a:t>
            </a:r>
          </a:p>
        </p:txBody>
      </p:sp>
      <p:sp>
        <p:nvSpPr>
          <p:cNvPr id="14" name="5 Dikdörtgen"/>
          <p:cNvSpPr/>
          <p:nvPr/>
        </p:nvSpPr>
        <p:spPr>
          <a:xfrm>
            <a:off x="1450975" y="4786322"/>
            <a:ext cx="686593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>
                <a:latin typeface="+mn-lt"/>
              </a:rPr>
              <a:t>       </a:t>
            </a:r>
          </a:p>
          <a:p>
            <a:pPr>
              <a:defRPr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     2000 </a:t>
            </a:r>
            <a:r>
              <a:rPr lang="tr-TR" dirty="0">
                <a:latin typeface="+mn-lt"/>
              </a:rPr>
              <a:t>Yılında Su Sıkıntısı ve Su Kıtlığı Yaşanan Ülkeler</a:t>
            </a:r>
          </a:p>
          <a:p>
            <a:pPr>
              <a:spcBef>
                <a:spcPts val="600"/>
              </a:spcBef>
              <a:defRPr/>
            </a:pPr>
            <a:r>
              <a:rPr lang="tr-TR" dirty="0">
                <a:latin typeface="+mn-lt"/>
              </a:rPr>
              <a:t>        </a:t>
            </a:r>
            <a:r>
              <a:rPr lang="tr-TR" dirty="0" smtClean="0">
                <a:latin typeface="+mn-lt"/>
              </a:rPr>
              <a:t> 2025 </a:t>
            </a:r>
            <a:r>
              <a:rPr lang="tr-TR" dirty="0">
                <a:latin typeface="+mn-lt"/>
              </a:rPr>
              <a:t>Yılına Kadar Su Sıkıntısı ve Su Kıtlığı Yaşayacak Ülkeler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+mn-lt"/>
              </a:rPr>
              <a:t>        </a:t>
            </a:r>
            <a:r>
              <a:rPr lang="tr-TR" dirty="0" smtClean="0">
                <a:latin typeface="+mn-lt"/>
              </a:rPr>
              <a:t> Veri </a:t>
            </a:r>
            <a:r>
              <a:rPr lang="tr-TR" dirty="0">
                <a:latin typeface="+mn-lt"/>
              </a:rPr>
              <a:t>Elde Edilemeyen </a:t>
            </a:r>
            <a:r>
              <a:rPr lang="tr-TR" dirty="0" smtClean="0">
                <a:latin typeface="+mn-lt"/>
              </a:rPr>
              <a:t>Ülkeler</a:t>
            </a:r>
          </a:p>
          <a:p>
            <a:pPr>
              <a:defRPr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     2025 yılına su kıtlığı yaşamayacak ülkeler          </a:t>
            </a:r>
            <a:endParaRPr lang="tr-TR" dirty="0">
              <a:latin typeface="+mn-lt"/>
            </a:endParaRPr>
          </a:p>
        </p:txBody>
      </p:sp>
      <p:sp>
        <p:nvSpPr>
          <p:cNvPr id="15" name="6 Yuvarlatılmış Dikdörtgen"/>
          <p:cNvSpPr/>
          <p:nvPr/>
        </p:nvSpPr>
        <p:spPr>
          <a:xfrm>
            <a:off x="1714480" y="5143512"/>
            <a:ext cx="214312" cy="21431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6" name="7 Yuvarlatılmış Dikdörtgen"/>
          <p:cNvSpPr/>
          <p:nvPr/>
        </p:nvSpPr>
        <p:spPr>
          <a:xfrm>
            <a:off x="1714480" y="5429264"/>
            <a:ext cx="214312" cy="214313"/>
          </a:xfrm>
          <a:prstGeom prst="roundRect">
            <a:avLst/>
          </a:prstGeom>
          <a:solidFill>
            <a:srgbClr val="FBFB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7" name="8 Yuvarlatılmış Dikdörtgen"/>
          <p:cNvSpPr/>
          <p:nvPr/>
        </p:nvSpPr>
        <p:spPr>
          <a:xfrm>
            <a:off x="1714480" y="5715016"/>
            <a:ext cx="214312" cy="214313"/>
          </a:xfrm>
          <a:prstGeom prst="roundRect">
            <a:avLst/>
          </a:prstGeom>
          <a:solidFill>
            <a:srgbClr val="F30D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821637" y="395479"/>
            <a:ext cx="6065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srgbClr val="FF0000"/>
                </a:solidFill>
                <a:latin typeface="+mj-lt"/>
              </a:rPr>
              <a:t>Küresel Isınma ve Azalan Su Kaynakları</a:t>
            </a:r>
          </a:p>
        </p:txBody>
      </p:sp>
      <p:sp>
        <p:nvSpPr>
          <p:cNvPr id="11" name="10 Yuvarlatılmış Dikdörtgen"/>
          <p:cNvSpPr/>
          <p:nvPr/>
        </p:nvSpPr>
        <p:spPr>
          <a:xfrm flipV="1">
            <a:off x="1714480" y="6040674"/>
            <a:ext cx="214314" cy="214314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84892-A7BC-4307-9887-1100BB2A69E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sp>
        <p:nvSpPr>
          <p:cNvPr id="11269" name="AutoShape 2" descr="data:image/jpeg;base64,/9j/4AAQSkZJRgABAQAAAQABAAD/2wCEAAkGBhQSEBUUEBISFRQTFRQWFhcUFBcUFRUUFxQVFRQUFBUYHCYfFxkjGRQUHy8gJicpLCwsFR4xNTMqNSYrLCkBCQoKDgwOGg8PGiwlHyQtKSksLCwsKSwsKSksLS0pLCksLCwsLCwpKSksKTUsLCksLCwsLCksLCksLCwpLCksLP/AABEIALEBHAMBIgACEQEDEQH/xAAcAAEAAQUBAQAAAAAAAAAAAAAAAQIDBAUGBwj/xABCEAACAQICBggDBgMGBwEAAAABAgADEQQhBRIxQVFhBhMiMnGBkaEHUnIjQmKxwdEUM5I0c4KywvEIJIOi0uHwFf/EABkBAQADAQEAAAAAAAAAAAAAAAACAwQBBf/EACYRAAMAAgIBBAICAwAAAAAAAAABAgMRITFRBBITQWFxFIEiMlL/2gAMAwEAAhEDEQA/APcbRaIgC0WiIAtFoiALRaJEAREmARaLSYgC0WiUVq6opZyFUbSchAKrTVYjpAgbVQa9tpvZfI75otJ9I3rEpTulP/ucc+A5f7S7hKQC7JnrL9Saow8bo3NPTg+8hA4g39pn0cSr91gfz8xtE5s04sdu8bxkZxZX9nawz9HUxOeo6UqLvJH4hf3Gc2OG0yjZN2T6j13ectWRMprFSNhEhWBzBBHKTLCoREQCbRaRJgC0WiIAtFoiALRaIgC0WiIAtFoiAIkRAJkXiLQBeJMQCJMRAEREARIJnN6X6Whbrh7M3znuj6fm/LxkapStslMunpG50lpWnQW9Q5nYo7zeA/WcRpHSdTEvdjZRsUbB+55zFctUYs7FidpJuZVyEy1kdfo1xiU/suYfI2E3VJDaanCJnNzTeQLybGBrDh6Srr1G02kfxqfMJJaINPwTrNwB9pBYfeX0zlYxS7iJUKwM7/ZHT8Gv63Va9J2Q+YB8d03mj9OBuzV7Lcfut+xmrq0gdkilQttGU5NOXwSuJqeTq4mlwOPKZHNfdf8A1ym4p1AwupBHKa5pUYahyVRESRAmJEmAIiIAiIgCIiAIiIBEmIgCIiAIiIAiUu4AuSAOeUwK+n6Cbaqn6bt/lnG0uzqTfRsJYxmOSkutUYKPcngBtJmkxXSy4tQQk/M+QHkMz7Tn8XUZyXqMWbnsHIDcJTeZLoujA32ZemNOviDqICtPhvbm3LlNctADbLtKyrzMoJmdtvlmmUlwilpIWVrTlzUgkU4UHWtNuEtNdQsDebBK4jRJ14JNHW2iQNHpe+qt/ASTjlG+Yj6bS5zGU7wF7voyqmjl3ATFOD5ygaXLZU1ZvpUt+QlL4yqudShVUcSjW9QJxrZOaa4bMgYRxmreucu0sYVNnEx6GnE3kDxylZ0hTfeJHro7y+GjYawIuucxlxbI2tTNuI3Hkw3zHq0zkUax38COcrd7bRY2vuKnmpG2S57I+xHQ6P0wtU6pBR/lO/mp3/nNhOPp3c2RlBNrBsgzDZqt91+HHZOnwONFQbwy5Mrd5Tz/AHmuKbXJhzYvbyjJiIlhnJiJEAm8XkRAJiRJgCIkQCbyC04ev0lrtsIX6VH5teYVWrUqd93b6mJHpsmd+on6NK9PX2dpi+kVCnkX1jwTtH2yHrMJ+mNO2SVCeeqPe85hcNLgw8qee30WrBC7NtX6Y1D/AC6ar9RLewtNfW09XbbUI5KAvuM5Z6iT1Eg7t/ZYscL6MStUZz2mZvqJP5zIoYa+2SKOc21DDjVnEm+yT0jDWjYcJj1KZM2T0pjVqcloiYgWVCnF5OvO6OFaiS1OUhrShsVJEeS3WuJjdduBN+HE8AJk4fDVK76tMXO87lHFjunZaH0IlBcrM57z2zPIcBEw6O1lWNfk0mjeiZqLrV2dLnJVsGt+IkG3hNnpbEUcDhS/VghLBV3s7GwuxvvzJ5TdTnen+BNXAvq7UKP5BhrexMuqfZDc96MWXLVJtmu0J8S6FUhKy9SSbA3ul91zYavjsnZgz53rYYgkWPh/9+c9J+Fmn3dXw1Qk9UoamTtCX1WTwBIt9Vt0z4PUun7bMuPLt6Z3lSird5VPiAZrtI9G6Fbamq3z0+w3tkfMGbSJtaT7NCprlHKU+iFZT2cSpXddDreBs1pzOIx1ajXKYmmUF7D5W/ErbGv/ALz1GUvTBFmAI4EXEqeJfRqj1VJ/5cnC0aL1lP8ADrr2IB2AWO8km1x67J1eh8A6LeqQXIAyzso2At9485n06YUWUADgBYekqkpjXJHL6h2valwIiTLDMQYgxAEREAREQBERAOETDS6KUq1xKDXnnaPT22VakassvigJj1MeJ0aMwiUlxNbUx5OyWXxBkjhszXEzMPjgZzDvzl3DYy0Hdo6pqgmPWM1Y0jzlDY+++SIabLmJbeJjfxFpbr15hU2LEKoJJNgBmSeQ3yGyxQbFsXNnofo++IszXSn829vpH6/nNjoDohq2fE2J2intA+vieWzxnVS+MW+aM2TMlxJYweCSkgWmtgPUniTvMvxE0GQSivRDqysLqwKkciLGU4rFJTQvUYKq7SxsBNQOkrMfssHi3Te+qlPLiFqMrH0nG0DzjSejTSrvSqbUBz4g21W8CCDyzG6dL8N9DFalSuRZdXq1NraxLBntyGqo8b8Jt9J/wteuGqKahRLBUVmdzZahUqudkDoc7C9UA8JqtI/EZ6BCLgXpqOyorN1JNtgVQpBy4GYpxzNe59J8FCxqXtneROX6M/ECji36tgaVY7EY3D2zOo2VzyIBynUTZNKltFye+hJkQJI6TItJiAIiIAkSZEAREQBESxi8YtNdZzYbuJPADfALzNYXOQHGaXEdKUDWRC4H3r2B8OXOanSWlnrG3dTcvHm3E+0wrTPeXwaYw/8ARivi5Qa5OyWgkuBgJRo1bKerJ2mOpEhq4llsZnYZk7ANp8BvndEdl5gBLFRxNpgui+IrZkCkp31Nvkgz9bToMB0HopnVLVW/F2V8lH6kyxY2yqsso4AuWOqgLNwUFj6DOZeH6NYup3aDgcXsnsxB9p6jh8IlMWpoqDgqhfyl2WLEvsred/SPP8L8P65/mVaacheof0maPh1l/aW1v7savmNa/vOziS+OSHzX5OPw/wAPRf7WuSOCIF9yTOi0boSjQH2SAHexzY+LHPymdE7MTPSOVkqu2IiJMrERMTSmlaeHpGpWYKo9WO5VG8nhHQIraNV6y1Kna6sfZqe6rHbUtvfYAdwvbaZmTzPA/EjE4nEJTpU6KLUcIoILtmcyW1gMhcmw3T0JhVXYab8QQaZ8jcjyt5yqcqrlHE0+jS9DcIqnFuAt3xlcXAz1VYAD11j5zf4rCpUQpVRXRhYqwDKRzBmm6FtfDM1iNevXbPnVb/bym+jF/ojpwWm/hYpPWYKqaTqdZVcllDA3BR+8mdvmGWydtgajNTQ1BqvqjXHB9jDwveX4kphS9o4kkIEQJM6TERAERIgCIiAIkE22zQ6T0/e60T4v/wCP7yNUp7JTLp8GdpPTK0sh2n4bh9X7TmMRiGqNrObn2HIDcJTaSFma7dGyMakpCyrVkxeVFxztTGAS/gcBXxH8mmxHzHsp/Ucj5Xnc6O6H4ajY6muw+9U7RvxA7o8hN0JpWLyY3m8HH4DoDvxFUn8NPIebnM+QE6TA6Io0R9lTVeYF2PixzMzIlqlLopdt9iIiSIiIiAIiIAiIgCIiAJ4h8SekRxGMamrHUpkooGwW77HmSD5AT2+fNWkCevq32h3B8dY6xPPKZPVVqUvJTlfGjtPhVgesxuvbs0KZYcmbsJ7a/pPYZxnwr0J1GC6xu9iG1/BANWmPMXb/ABzsm2Hwlnp59sL88k8a1Jpehi/8jS59Y3rUc/rM59OYcPqGvRD7NU1Fvfha80OADnQyrRNqr0GWnbbrtrAW57+VpxuA+FeLP8zqUH95rMfEBCPQypZLmJUTvhCqa6R67E0HRXQNbCpqVK4qJbspqnsH8Lk7OVrTfzVLbW2tEk9oRESR0REQBERAEtYnFLTW7mw9zyA3zCx+mlTJO03sPE/pNDXrM7azm59hyA3SurSLYxui/pHSrVch2U4bzzb9pgASsyLTM232a5lStIjVlRgmUM0iTQJlJeW3eWjVkSR6HERPRPKEmIgCIiARERAEtnELe2st+Fxf0mNpgVepbqLa9suJG8KdzW2ThcDi1e4NwwJBDZEEbQQd8qvJ7X0acGBZU3s7rFaYp021WbtbwBe3jwmRh8UtQXQg/mPEbpwdWkb3U2PqDyP7zKwukWRwyixG0biP2lazPfJor0iU8Pk7eJy2G6T1DtCHiLEW95vtHaSWst1yI2qdo/cc5dNqujJeG45ZlzyXTnQBqumOrGVCuTXZhlZLjrlH4tcgcusU7p61ItvnMmNZEkzPUquyKVMKoVQAqgAAbAALACSZpOlfTPDaOpB8Sx7R1VRBrOxsTs2KLA9okDnOKxP/ABBYJdTVo4htZhr3CAU03tdXIc2zsOG4yZLR1Pw7RjgaTVe+vWJbcgFRhYeNtvhwnUTw7R/xmGColKeH68VK2KqIes1CitVJpK6apIybj6zfaA+NqYimxrijhWQ2s9UMGGWa31Te5zFj47bVxqISLPY3WkepxOMqdKiV1uuXVyzUqR2jYZrfaTLdXSrNtdv6jIvMi1enrydq9UDaQPEgSy2kKY21E/qE4n+IF5XRuTcSPzPwS/jpds606Zp7iT4KZK6YpH71vEEe851EMudVsj5aO/DBucRp6mvdu55Cw9TNVidJ1KuV9VeC/qd8x9SVkTjyNnVjmS3qgbJSZWRIIlZYi3aUky45mJWrWnCSLjPLFSvMKtjJYwtGtXbVooz8SMlH1Mch+cj30d2kX6uLAmG2Pzy9p1ei+gQFmxT65+RCQg8W2t7TqcNhUpqFpqqqNgUAD0EunA32UVnldF6IiazEIiIAiIgEREQBOU6Z6MzSutMHVuKjKO1bLVLW2qM891+F51cSNT7lonjtxSpHn1J7gWN5WRNzpvote9TCgK+009iv9O5W9jy2zmaekSGKVFKsNqsLEeUx1Lns9eMs5FwVVcEdfXRytxYjaD4890oOkzSOZKHcQdvgRM2nY5iYulMAalNlW1yD3tk4hTb4ZQ/xDWkwVsUgY7FdlueGTZzmukP/ABAVVOpg6dFiD2qrhipGYIRAwvnY617ZbDe88u6SaIrYWuyV/vFmBuWDDxOZOYE1dFgciBa+ZmqVrnZ5uSk3rRuelXSF8bjKmJqCzVCoA1r6qqgWw5dk+bGaZhfiOErqtYdm+QPlnc3MLU5eIHqZMpZXTqctuXhbh7ekuoMztzzPjxt4y0zZcOcqarYczl+u3z95w6ZGFrvTYtSZlJIvqMV1rG4uBYNnuPCdv0X6fl3p0a1y7dlXQZMb5ayjYdt2GXhPPnrg7ja45XPLwnpfww6KN/a6uQdStJLfd1v5h5G2QG0Z8JXaWuS3G3vSPQcDhSc39JtUSUUEtMpKcpSNLYQSuVLYS1UxgBhrRFckrT2+P55wVls44bpbfEThLRWZbdwJjVcTaYWI0kLbYO6L+JxdprHrM7BUBZjsUC5M2OjOj1XEkMb06R+8Rmw/Au/xOXjOz0XoWlh1tSXM7WObt4t+mySnE67K7zTPCOd0T0HvZsUefVqcv8bDb4D1M6yhQVFCooVRsCiwHkJciaplT0Y6t12IiJIiTERAEREAREiAIiIAiIgCa7TOgqWJW1QWYd1xk6+B3jkcpsYnGt8M6m09o82xuFqYOoEq5qe442MP0PETJo4sGdvpHRtOvTNOqusp8iDuKkZg85xOl+hlah28MzVU3obdYPC1g48LHkZmvE55k34vUKuK7MfSehKOKTUrIlRb3s4vY8VO0HmJ5N0+6BDBDraDkU3ZVFPNiGzPe4WGV75z0dtLlLghlYbQwKkeIOYmScSLBtenUPJrEHkGAzkJtosrGrPn84J9pSp/Qw/SWdUXNjn6b8/CfR+FxiuOewg7pa0j0ew+IXVrUabg8VzHMMMweYMt+X8FL9L4Z88brWGe85G1rW5bJBW97n2y2jbw3T2qj8KsGBYrUOZNzVfIXNhkRkAbeWd5scH8OsFSzXDoc7gveoQeRcm078qK/wCPR5n0C6MpiXZsRSZ6ahdXvKjE3ubiwYAAZc57ZgcMFRVUWCgAACwAAsAPKUUcKF2C1pnUKglTbp8mmZUTwX6dKVO9pYq4wCa2vpC+yS2V6bMrEYya+rXllq+fEnYBmT4DfMmjoTE1O7RKjjUIT2Pa9pHTfRLakxxiwsh9KibjDdAWJvWrW5Ux/qb9ptaPQrDKblGa3zOxHmBYGSWKiDzQjiFepWbVpKzNwUX9TsA5mdboLoYtOz4izvtC7UU/6jz2ct86LD4ZKY1aaqo4KAo9BLstnElyZ7zOuEIiJaUiIkwCJMRAEREAREQBIkyIAiIgCIiAIkyIAiIgGr070epYpLVBZh3XHeX9xynm+meh2Iw9z1ZqJ89K7Zc07y/lznrkSFQqLYy1HR4Xg8aUY2JHEHjN7gdN7mnomlejeHxI+2pKW+cdlx4MM/LZOD090BrUO1QJrU+FvtF8QO8OY9JRWJrlGuPUKuGZH/668ZWNLrxE5ilobFOexQrH/psPc5TdYDoDjHzfq6Q/E2s39K3HvIqaZOrlfZkNphPmEoTSyX71/CZa/DGoe9ik8qJP+uZeH+GYHfxLn6EVf82tJfHRX80eTT1sZrb5udF9FqlUa1S9NDxH2hHIHu+fpOh0X0aoYfOml2+dzrN5E93ytNpLJx+Si82+jFwGi6dFbU1A4nax8WOZmVES4z72IiIAiItAEWkxAEREAREQBERAEREASIiAIiIAiIgExEQCIiIAiIgCIiASZERAEREAREQBERAEmIgCIiAIiIAiIgCI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tr-TR" dirty="0" smtClean="0">
              <a:latin typeface="+mn-lt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691681" y="404813"/>
            <a:ext cx="8232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smtClean="0">
                <a:latin typeface="+mn-lt"/>
              </a:rPr>
              <a:t>          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Türkiye’de 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Su Kaynakları</a:t>
            </a:r>
          </a:p>
        </p:txBody>
      </p:sp>
      <p:graphicFrame>
        <p:nvGraphicFramePr>
          <p:cNvPr id="20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60450"/>
              </p:ext>
            </p:extLst>
          </p:nvPr>
        </p:nvGraphicFramePr>
        <p:xfrm>
          <a:off x="928662" y="1214422"/>
          <a:ext cx="7929618" cy="1925827"/>
        </p:xfrm>
        <a:graphic>
          <a:graphicData uri="http://schemas.openxmlformats.org/drawingml/2006/table">
            <a:tbl>
              <a:tblPr/>
              <a:tblGrid>
                <a:gridCol w="3643338"/>
                <a:gridCol w="4286280"/>
              </a:tblGrid>
              <a:tr h="663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YILLIK YAĞIŞ MİKTARI</a:t>
                      </a:r>
                      <a:endParaRPr lang="tr-TR" sz="18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501 milyar m</a:t>
                      </a:r>
                      <a:r>
                        <a:rPr lang="tr-TR" sz="18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tr-TR" sz="1800" b="1" baseline="30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</a:tr>
              <a:tr h="417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BUHARLAŞMA ( - )</a:t>
                      </a:r>
                      <a:endParaRPr lang="tr-TR" sz="240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274 </a:t>
                      </a:r>
                      <a:r>
                        <a:rPr lang="tr-TR" sz="24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milyar m</a:t>
                      </a:r>
                      <a:r>
                        <a:rPr lang="tr-TR" sz="2400" b="1" i="0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417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YERALTINA SIZMA ( - )</a:t>
                      </a:r>
                      <a:endParaRPr lang="tr-TR" sz="240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41 </a:t>
                      </a:r>
                      <a:r>
                        <a:rPr lang="tr-TR" sz="24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milyar m</a:t>
                      </a:r>
                      <a:r>
                        <a:rPr lang="tr-TR" sz="2400" b="1" i="0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417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YILLIK YÜZEY AKIŞI ( - )</a:t>
                      </a:r>
                      <a:endParaRPr lang="tr-TR" sz="240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9">
                        <a:lumMod val="75000"/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186 </a:t>
                      </a:r>
                      <a:r>
                        <a:rPr lang="tr-TR" sz="24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milyar m</a:t>
                      </a:r>
                      <a:r>
                        <a:rPr lang="tr-TR" sz="2400" b="1" i="0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9">
                        <a:lumMod val="75000"/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15581"/>
              </p:ext>
            </p:extLst>
          </p:nvPr>
        </p:nvGraphicFramePr>
        <p:xfrm>
          <a:off x="928662" y="4149079"/>
          <a:ext cx="7963818" cy="1797598"/>
        </p:xfrm>
        <a:graphic>
          <a:graphicData uri="http://schemas.openxmlformats.org/drawingml/2006/table">
            <a:tbl>
              <a:tblPr/>
              <a:tblGrid>
                <a:gridCol w="5207111"/>
                <a:gridCol w="2756707"/>
              </a:tblGrid>
              <a:tr h="99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YILLIK TOPLAM KULLANILABİLİR SU MİKTARI</a:t>
                      </a:r>
                      <a:endParaRPr lang="tr-TR" sz="1800" b="1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3" marR="68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112 milyar m</a:t>
                      </a:r>
                      <a:r>
                        <a:rPr lang="tr-TR" sz="1800" b="1" i="0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63" marR="68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</a:tr>
              <a:tr h="642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KULLANILABİLİR YERÜSTÜ SUYU ( - )</a:t>
                      </a:r>
                      <a:endParaRPr lang="tr-TR" sz="180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3" marR="68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98 milyar m</a:t>
                      </a:r>
                      <a:r>
                        <a:rPr lang="tr-TR" sz="1800" b="1" i="0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63" marR="68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8391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ÇEKİLEBİLİR YERALTI SUYU ( - )</a:t>
                      </a:r>
                      <a:endParaRPr lang="tr-TR" sz="1800" i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3" marR="68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 milyar m</a:t>
                      </a:r>
                      <a:r>
                        <a:rPr lang="tr-TR" sz="1800" b="1" i="0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63" marR="68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Dikdörtgen 21"/>
          <p:cNvSpPr/>
          <p:nvPr/>
        </p:nvSpPr>
        <p:spPr>
          <a:xfrm>
            <a:off x="755576" y="5963742"/>
            <a:ext cx="462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 smtClean="0">
                <a:latin typeface="+mn-lt"/>
              </a:rPr>
              <a:t>  Kaynak</a:t>
            </a:r>
            <a:r>
              <a:rPr lang="tr-TR" sz="2400" dirty="0">
                <a:latin typeface="+mn-lt"/>
              </a:rPr>
              <a:t>: DSİ 2012 Faaliyet Raporu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55576" y="3101343"/>
            <a:ext cx="5977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prstClr val="black"/>
                </a:solidFill>
                <a:latin typeface="Calibri"/>
              </a:rPr>
              <a:t> Kaynak</a:t>
            </a:r>
            <a:r>
              <a:rPr lang="tr-TR" sz="2400" dirty="0">
                <a:solidFill>
                  <a:prstClr val="black"/>
                </a:solidFill>
                <a:latin typeface="Calibri"/>
              </a:rPr>
              <a:t>: DSİ 2012 Faaliyet </a:t>
            </a:r>
            <a:r>
              <a:rPr lang="tr-TR" sz="2400" dirty="0" smtClean="0">
                <a:solidFill>
                  <a:prstClr val="black"/>
                </a:solidFill>
                <a:latin typeface="Calibri"/>
              </a:rPr>
              <a:t>Raporu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ADED1-2EE3-4F22-A2D7-C983150AD431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  <p:sp>
        <p:nvSpPr>
          <p:cNvPr id="11269" name="AutoShape 2" descr="data:image/jpeg;base64,/9j/4AAQSkZJRgABAQAAAQABAAD/2wCEAAkGBhQSEBUUEBISFRQTFRQWFhcUFBcUFRUUFxQVFRQUFBUYHCYfFxkjGRQUHy8gJicpLCwsFR4xNTMqNSYrLCkBCQoKDgwOGg8PGiwlHyQtKSksLCwsKSwsKSksLS0pLCksLCwsLCwpKSksKTUsLCksLCwsLCksLCksLCwpLCksLP/AABEIALEBHAMBIgACEQEDEQH/xAAcAAEAAQUBAQAAAAAAAAAAAAAAAQIDBAUGBwj/xABCEAACAQICBggDBgMGBwEAAAABAgADEQQhBRIxQVFhBhMiMnGBkaEHUnIjQmKxwdEUM5I0c4KywvEIJIOi0uHwFf/EABkBAQADAQEAAAAAAAAAAAAAAAACAwQBBf/EACYRAAMAAgIBBAICAwAAAAAAAAABAgMRITFRBBITQWFxFIEiMlL/2gAMAwEAAhEDEQA/APcbRaIgC0WiIAtFoiALRaJEAREmARaLSYgC0WiUVq6opZyFUbSchAKrTVYjpAgbVQa9tpvZfI75otJ9I3rEpTulP/ucc+A5f7S7hKQC7JnrL9Saow8bo3NPTg+8hA4g39pn0cSr91gfz8xtE5s04sdu8bxkZxZX9nawz9HUxOeo6UqLvJH4hf3Gc2OG0yjZN2T6j13ectWRMprFSNhEhWBzBBHKTLCoREQCbRaRJgC0WiIAtFoiALRaIgC0WiIAtFoiAIkRAJkXiLQBeJMQCJMRAEREARIJnN6X6Whbrh7M3znuj6fm/LxkapStslMunpG50lpWnQW9Q5nYo7zeA/WcRpHSdTEvdjZRsUbB+55zFctUYs7FidpJuZVyEy1kdfo1xiU/suYfI2E3VJDaanCJnNzTeQLybGBrDh6Srr1G02kfxqfMJJaINPwTrNwB9pBYfeX0zlYxS7iJUKwM7/ZHT8Gv63Va9J2Q+YB8d03mj9OBuzV7Lcfut+xmrq0gdkilQttGU5NOXwSuJqeTq4mlwOPKZHNfdf8A1ym4p1AwupBHKa5pUYahyVRESRAmJEmAIiIAiIgCIiAIiIBEmIgCIiAIiIAiUu4AuSAOeUwK+n6Cbaqn6bt/lnG0uzqTfRsJYxmOSkutUYKPcngBtJmkxXSy4tQQk/M+QHkMz7Tn8XUZyXqMWbnsHIDcJTeZLoujA32ZemNOviDqICtPhvbm3LlNctADbLtKyrzMoJmdtvlmmUlwilpIWVrTlzUgkU4UHWtNuEtNdQsDebBK4jRJ14JNHW2iQNHpe+qt/ASTjlG+Yj6bS5zGU7wF7voyqmjl3ATFOD5ygaXLZU1ZvpUt+QlL4yqudShVUcSjW9QJxrZOaa4bMgYRxmreucu0sYVNnEx6GnE3kDxylZ0hTfeJHro7y+GjYawIuucxlxbI2tTNuI3Hkw3zHq0zkUax38COcrd7bRY2vuKnmpG2S57I+xHQ6P0wtU6pBR/lO/mp3/nNhOPp3c2RlBNrBsgzDZqt91+HHZOnwONFQbwy5Mrd5Tz/AHmuKbXJhzYvbyjJiIlhnJiJEAm8XkRAJiRJgCIkQCbyC04ev0lrtsIX6VH5teYVWrUqd93b6mJHpsmd+on6NK9PX2dpi+kVCnkX1jwTtH2yHrMJ+mNO2SVCeeqPe85hcNLgw8qee30WrBC7NtX6Y1D/AC6ar9RLewtNfW09XbbUI5KAvuM5Z6iT1Eg7t/ZYscL6MStUZz2mZvqJP5zIoYa+2SKOc21DDjVnEm+yT0jDWjYcJj1KZM2T0pjVqcloiYgWVCnF5OvO6OFaiS1OUhrShsVJEeS3WuJjdduBN+HE8AJk4fDVK76tMXO87lHFjunZaH0IlBcrM57z2zPIcBEw6O1lWNfk0mjeiZqLrV2dLnJVsGt+IkG3hNnpbEUcDhS/VghLBV3s7GwuxvvzJ5TdTnen+BNXAvq7UKP5BhrexMuqfZDc96MWXLVJtmu0J8S6FUhKy9SSbA3ul91zYavjsnZgz53rYYgkWPh/9+c9J+Fmn3dXw1Qk9UoamTtCX1WTwBIt9Vt0z4PUun7bMuPLt6Z3lSird5VPiAZrtI9G6Fbamq3z0+w3tkfMGbSJtaT7NCprlHKU+iFZT2cSpXddDreBs1pzOIx1ajXKYmmUF7D5W/ErbGv/ALz1GUvTBFmAI4EXEqeJfRqj1VJ/5cnC0aL1lP8ADrr2IB2AWO8km1x67J1eh8A6LeqQXIAyzso2At9485n06YUWUADgBYekqkpjXJHL6h2valwIiTLDMQYgxAEREAREQBERAOETDS6KUq1xKDXnnaPT22VakassvigJj1MeJ0aMwiUlxNbUx5OyWXxBkjhszXEzMPjgZzDvzl3DYy0Hdo6pqgmPWM1Y0jzlDY+++SIabLmJbeJjfxFpbr15hU2LEKoJJNgBmSeQ3yGyxQbFsXNnofo++IszXSn829vpH6/nNjoDohq2fE2J2intA+vieWzxnVS+MW+aM2TMlxJYweCSkgWmtgPUniTvMvxE0GQSivRDqysLqwKkciLGU4rFJTQvUYKq7SxsBNQOkrMfssHi3Te+qlPLiFqMrH0nG0DzjSejTSrvSqbUBz4g21W8CCDyzG6dL8N9DFalSuRZdXq1NraxLBntyGqo8b8Jt9J/wteuGqKahRLBUVmdzZahUqudkDoc7C9UA8JqtI/EZ6BCLgXpqOyorN1JNtgVQpBy4GYpxzNe59J8FCxqXtneROX6M/ECji36tgaVY7EY3D2zOo2VzyIBynUTZNKltFye+hJkQJI6TItJiAIiIAkSZEAREQBESxi8YtNdZzYbuJPADfALzNYXOQHGaXEdKUDWRC4H3r2B8OXOanSWlnrG3dTcvHm3E+0wrTPeXwaYw/8ARivi5Qa5OyWgkuBgJRo1bKerJ2mOpEhq4llsZnYZk7ANp8BvndEdl5gBLFRxNpgui+IrZkCkp31Nvkgz9bToMB0HopnVLVW/F2V8lH6kyxY2yqsso4AuWOqgLNwUFj6DOZeH6NYup3aDgcXsnsxB9p6jh8IlMWpoqDgqhfyl2WLEvsred/SPP8L8P65/mVaacheof0maPh1l/aW1v7savmNa/vOziS+OSHzX5OPw/wAPRf7WuSOCIF9yTOi0boSjQH2SAHexzY+LHPymdE7MTPSOVkqu2IiJMrERMTSmlaeHpGpWYKo9WO5VG8nhHQIraNV6y1Kna6sfZqe6rHbUtvfYAdwvbaZmTzPA/EjE4nEJTpU6KLUcIoILtmcyW1gMhcmw3T0JhVXYab8QQaZ8jcjyt5yqcqrlHE0+jS9DcIqnFuAt3xlcXAz1VYAD11j5zf4rCpUQpVRXRhYqwDKRzBmm6FtfDM1iNevXbPnVb/bym+jF/ojpwWm/hYpPWYKqaTqdZVcllDA3BR+8mdvmGWydtgajNTQ1BqvqjXHB9jDwveX4kphS9o4kkIEQJM6TERAERIgCIiAIkE22zQ6T0/e60T4v/wCP7yNUp7JTLp8GdpPTK0sh2n4bh9X7TmMRiGqNrObn2HIDcJTaSFma7dGyMakpCyrVkxeVFxztTGAS/gcBXxH8mmxHzHsp/Ucj5Xnc6O6H4ajY6muw+9U7RvxA7o8hN0JpWLyY3m8HH4DoDvxFUn8NPIebnM+QE6TA6Io0R9lTVeYF2PixzMzIlqlLopdt9iIiSIiIiAIiIAiIgCIiAJ4h8SekRxGMamrHUpkooGwW77HmSD5AT2+fNWkCevq32h3B8dY6xPPKZPVVqUvJTlfGjtPhVgesxuvbs0KZYcmbsJ7a/pPYZxnwr0J1GC6xu9iG1/BANWmPMXb/ABzsm2Hwlnp59sL88k8a1Jpehi/8jS59Y3rUc/rM59OYcPqGvRD7NU1Fvfha80OADnQyrRNqr0GWnbbrtrAW57+VpxuA+FeLP8zqUH95rMfEBCPQypZLmJUTvhCqa6R67E0HRXQNbCpqVK4qJbspqnsH8Lk7OVrTfzVLbW2tEk9oRESR0REQBERAEtYnFLTW7mw9zyA3zCx+mlTJO03sPE/pNDXrM7azm59hyA3SurSLYxui/pHSrVch2U4bzzb9pgASsyLTM232a5lStIjVlRgmUM0iTQJlJeW3eWjVkSR6HERPRPKEmIgCIiARERAEtnELe2st+Fxf0mNpgVepbqLa9suJG8KdzW2ThcDi1e4NwwJBDZEEbQQd8qvJ7X0acGBZU3s7rFaYp021WbtbwBe3jwmRh8UtQXQg/mPEbpwdWkb3U2PqDyP7zKwukWRwyixG0biP2lazPfJor0iU8Pk7eJy2G6T1DtCHiLEW95vtHaSWst1yI2qdo/cc5dNqujJeG45ZlzyXTnQBqumOrGVCuTXZhlZLjrlH4tcgcusU7p61ItvnMmNZEkzPUquyKVMKoVQAqgAAbAALACSZpOlfTPDaOpB8Sx7R1VRBrOxsTs2KLA9okDnOKxP/ABBYJdTVo4htZhr3CAU03tdXIc2zsOG4yZLR1Pw7RjgaTVe+vWJbcgFRhYeNtvhwnUTw7R/xmGColKeH68VK2KqIes1CitVJpK6apIybj6zfaA+NqYimxrijhWQ2s9UMGGWa31Te5zFj47bVxqISLPY3WkepxOMqdKiV1uuXVyzUqR2jYZrfaTLdXSrNtdv6jIvMi1enrydq9UDaQPEgSy2kKY21E/qE4n+IF5XRuTcSPzPwS/jpds606Zp7iT4KZK6YpH71vEEe851EMudVsj5aO/DBucRp6mvdu55Cw9TNVidJ1KuV9VeC/qd8x9SVkTjyNnVjmS3qgbJSZWRIIlZYi3aUky45mJWrWnCSLjPLFSvMKtjJYwtGtXbVooz8SMlH1Mch+cj30d2kX6uLAmG2Pzy9p1ei+gQFmxT65+RCQg8W2t7TqcNhUpqFpqqqNgUAD0EunA32UVnldF6IiazEIiIAiIgEREQBOU6Z6MzSutMHVuKjKO1bLVLW2qM891+F51cSNT7lonjtxSpHn1J7gWN5WRNzpvote9TCgK+009iv9O5W9jy2zmaekSGKVFKsNqsLEeUx1Lns9eMs5FwVVcEdfXRytxYjaD4890oOkzSOZKHcQdvgRM2nY5iYulMAalNlW1yD3tk4hTb4ZQ/xDWkwVsUgY7FdlueGTZzmukP/ABAVVOpg6dFiD2qrhipGYIRAwvnY617ZbDe88u6SaIrYWuyV/vFmBuWDDxOZOYE1dFgciBa+ZmqVrnZ5uSk3rRuelXSF8bjKmJqCzVCoA1r6qqgWw5dk+bGaZhfiOErqtYdm+QPlnc3MLU5eIHqZMpZXTqctuXhbh7ekuoMztzzPjxt4y0zZcOcqarYczl+u3z95w6ZGFrvTYtSZlJIvqMV1rG4uBYNnuPCdv0X6fl3p0a1y7dlXQZMb5ayjYdt2GXhPPnrg7ja45XPLwnpfww6KN/a6uQdStJLfd1v5h5G2QG0Z8JXaWuS3G3vSPQcDhSc39JtUSUUEtMpKcpSNLYQSuVLYS1UxgBhrRFckrT2+P55wVls44bpbfEThLRWZbdwJjVcTaYWI0kLbYO6L+JxdprHrM7BUBZjsUC5M2OjOj1XEkMb06R+8Rmw/Au/xOXjOz0XoWlh1tSXM7WObt4t+mySnE67K7zTPCOd0T0HvZsUefVqcv8bDb4D1M6yhQVFCooVRsCiwHkJciaplT0Y6t12IiJIiTERAEREAREiAIiIAiIgCa7TOgqWJW1QWYd1xk6+B3jkcpsYnGt8M6m09o82xuFqYOoEq5qe442MP0PETJo4sGdvpHRtOvTNOqusp8iDuKkZg85xOl+hlah28MzVU3obdYPC1g48LHkZmvE55k34vUKuK7MfSehKOKTUrIlRb3s4vY8VO0HmJ5N0+6BDBDraDkU3ZVFPNiGzPe4WGV75z0dtLlLghlYbQwKkeIOYmScSLBtenUPJrEHkGAzkJtosrGrPn84J9pSp/Qw/SWdUXNjn6b8/CfR+FxiuOewg7pa0j0ew+IXVrUabg8VzHMMMweYMt+X8FL9L4Z88brWGe85G1rW5bJBW97n2y2jbw3T2qj8KsGBYrUOZNzVfIXNhkRkAbeWd5scH8OsFSzXDoc7gveoQeRcm078qK/wCPR5n0C6MpiXZsRSZ6ahdXvKjE3ubiwYAAZc57ZgcMFRVUWCgAACwAAsAPKUUcKF2C1pnUKglTbp8mmZUTwX6dKVO9pYq4wCa2vpC+yS2V6bMrEYya+rXllq+fEnYBmT4DfMmjoTE1O7RKjjUIT2Pa9pHTfRLakxxiwsh9KibjDdAWJvWrW5Ux/qb9ptaPQrDKblGa3zOxHmBYGSWKiDzQjiFepWbVpKzNwUX9TsA5mdboLoYtOz4izvtC7UU/6jz2ct86LD4ZKY1aaqo4KAo9BLstnElyZ7zOuEIiJaUiIkwCJMRAEREAREQBIkyIAiIgCIiAIkyIAiIgGr070epYpLVBZh3XHeX9xynm+meh2Iw9z1ZqJ89K7Zc07y/lznrkSFQqLYy1HR4Xg8aUY2JHEHjN7gdN7mnomlejeHxI+2pKW+cdlx4MM/LZOD090BrUO1QJrU+FvtF8QO8OY9JRWJrlGuPUKuGZH/668ZWNLrxE5ilobFOexQrH/psPc5TdYDoDjHzfq6Q/E2s39K3HvIqaZOrlfZkNphPmEoTSyX71/CZa/DGoe9ik8qJP+uZeH+GYHfxLn6EVf82tJfHRX80eTT1sZrb5udF9FqlUa1S9NDxH2hHIHu+fpOh0X0aoYfOml2+dzrN5E93ytNpLJx+Si82+jFwGi6dFbU1A4nax8WOZmVES4z72IiIAiItAEWkxAEREAREQBERAEREASIiAIiIAiIgExEQCIiIAiIgCIiASZERAEREAREQBERAEmIgCIiAIiIAiIgCI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tr-TR" dirty="0" smtClean="0">
              <a:latin typeface="+mn-lt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723055" y="404812"/>
            <a:ext cx="3672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rgbClr val="FF0000"/>
                </a:solidFill>
                <a:latin typeface="+mn-lt"/>
              </a:rPr>
              <a:t>Türkiye’de Su Kaynakları</a:t>
            </a:r>
          </a:p>
        </p:txBody>
      </p:sp>
      <p:sp>
        <p:nvSpPr>
          <p:cNvPr id="14341" name="Dikdörtgen 9"/>
          <p:cNvSpPr>
            <a:spLocks noChangeArrowheads="1"/>
          </p:cNvSpPr>
          <p:nvPr/>
        </p:nvSpPr>
        <p:spPr bwMode="auto">
          <a:xfrm>
            <a:off x="1071563" y="5643563"/>
            <a:ext cx="328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1200" i="1" dirty="0">
                <a:solidFill>
                  <a:srgbClr val="FFFFFF"/>
                </a:solidFill>
                <a:latin typeface="Constantia" pitchFamily="18" charset="0"/>
              </a:rPr>
              <a:t>Kaynak: DSİ 2011 Faaliyet Raporu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0375" y="1166813"/>
            <a:ext cx="843210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Su varlığına göre ülkeler aşağıdaki şekilde sınıflandırılmaktadır:</a:t>
            </a:r>
          </a:p>
          <a:p>
            <a:pPr algn="just">
              <a:defRPr/>
            </a:pPr>
            <a:endParaRPr lang="tr-TR" sz="24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Yılda kişi başına düşen kullanılabilir su miktarı;</a:t>
            </a:r>
          </a:p>
          <a:p>
            <a:pPr algn="just">
              <a:defRPr/>
            </a:pPr>
            <a:endParaRPr lang="tr-TR" sz="2400" dirty="0">
              <a:latin typeface="+mn-lt"/>
              <a:cs typeface="Times New Roman" pitchFamily="18" charset="0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 1.000 m</a:t>
            </a:r>
            <a:r>
              <a:rPr lang="tr-TR" sz="2400" baseline="30000" dirty="0">
                <a:latin typeface="+mn-lt"/>
                <a:cs typeface="Times New Roman" pitchFamily="18" charset="0"/>
              </a:rPr>
              <a:t>3</a:t>
            </a:r>
            <a:r>
              <a:rPr lang="tr-TR" sz="2400" dirty="0">
                <a:latin typeface="+mn-lt"/>
                <a:cs typeface="Times New Roman" pitchFamily="18" charset="0"/>
              </a:rPr>
              <a:t>’ten daha az</a:t>
            </a:r>
            <a:r>
              <a:rPr lang="tr-TR" sz="2400" dirty="0" smtClean="0">
                <a:latin typeface="+mn-lt"/>
                <a:cs typeface="Times New Roman" pitchFamily="18" charset="0"/>
              </a:rPr>
              <a:t>……………………….……….…</a:t>
            </a:r>
            <a:r>
              <a:rPr lang="tr-TR" sz="2400" b="1" dirty="0">
                <a:solidFill>
                  <a:schemeClr val="accent6"/>
                </a:solidFill>
                <a:latin typeface="+mn-lt"/>
                <a:cs typeface="Times New Roman" pitchFamily="18" charset="0"/>
              </a:rPr>
              <a:t>Su Fakirliği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latin typeface="+mn-lt"/>
                <a:cs typeface="Times New Roman" pitchFamily="18" charset="0"/>
              </a:rPr>
              <a:t> </a:t>
            </a:r>
            <a:r>
              <a:rPr lang="tr-TR" sz="2400" dirty="0">
                <a:latin typeface="+mn-lt"/>
                <a:cs typeface="Times New Roman" pitchFamily="18" charset="0"/>
              </a:rPr>
              <a:t>2.000 m</a:t>
            </a:r>
            <a:r>
              <a:rPr lang="tr-TR" sz="2400" baseline="30000" dirty="0">
                <a:latin typeface="+mn-lt"/>
                <a:cs typeface="Times New Roman" pitchFamily="18" charset="0"/>
              </a:rPr>
              <a:t>3</a:t>
            </a:r>
            <a:r>
              <a:rPr lang="tr-TR" sz="2400" dirty="0">
                <a:latin typeface="+mn-lt"/>
                <a:cs typeface="Times New Roman" pitchFamily="18" charset="0"/>
              </a:rPr>
              <a:t>’ten daha az………………………..…………</a:t>
            </a:r>
            <a:r>
              <a:rPr lang="tr-T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Su Azlığı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latin typeface="+mn-lt"/>
                <a:cs typeface="Times New Roman" pitchFamily="18" charset="0"/>
              </a:rPr>
              <a:t> </a:t>
            </a:r>
            <a:r>
              <a:rPr lang="tr-TR" sz="2400" dirty="0">
                <a:latin typeface="+mn-lt"/>
                <a:cs typeface="Times New Roman" pitchFamily="18" charset="0"/>
              </a:rPr>
              <a:t>8.000-10.000 m</a:t>
            </a:r>
            <a:r>
              <a:rPr lang="tr-TR" sz="2400" baseline="30000" dirty="0">
                <a:latin typeface="+mn-lt"/>
                <a:cs typeface="Times New Roman" pitchFamily="18" charset="0"/>
              </a:rPr>
              <a:t>3</a:t>
            </a:r>
            <a:r>
              <a:rPr lang="tr-TR" sz="2400" dirty="0">
                <a:latin typeface="+mn-lt"/>
                <a:cs typeface="Times New Roman" pitchFamily="18" charset="0"/>
              </a:rPr>
              <a:t>’ten daha fazla……………..……</a:t>
            </a:r>
            <a:r>
              <a:rPr lang="tr-TR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Su Zenginliği </a:t>
            </a:r>
            <a:endParaRPr lang="tr-TR" sz="24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tr-TR" sz="2400" dirty="0" smtClean="0">
                <a:cs typeface="Times New Roman" pitchFamily="18" charset="0"/>
              </a:rPr>
              <a:t>Kişi </a:t>
            </a:r>
            <a:r>
              <a:rPr lang="tr-TR" sz="2400" dirty="0">
                <a:cs typeface="Times New Roman" pitchFamily="18" charset="0"/>
              </a:rPr>
              <a:t>başına düşen yıllık su miktarına göre ülkemiz su azlığı yaşayan bir ülke konumundadır</a:t>
            </a:r>
            <a:r>
              <a:rPr lang="tr-TR" sz="2400" dirty="0" smtClean="0"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(</a:t>
            </a:r>
            <a:r>
              <a:rPr lang="tr-TR" sz="2400" dirty="0">
                <a:latin typeface="+mn-lt"/>
                <a:cs typeface="Times New Roman" pitchFamily="18" charset="0"/>
              </a:rPr>
              <a:t>Kişi başına düşen yıllık kullanılabilir su miktarı </a:t>
            </a:r>
            <a:r>
              <a:rPr lang="tr-TR" sz="2400" b="1" dirty="0">
                <a:latin typeface="+mn-lt"/>
                <a:cs typeface="Times New Roman" pitchFamily="18" charset="0"/>
              </a:rPr>
              <a:t>1.519m</a:t>
            </a:r>
            <a:r>
              <a:rPr lang="tr-TR" sz="2400" b="1" baseline="30000" dirty="0">
                <a:latin typeface="+mn-lt"/>
                <a:cs typeface="Times New Roman" pitchFamily="18" charset="0"/>
              </a:rPr>
              <a:t>3</a:t>
            </a:r>
            <a:r>
              <a:rPr lang="tr-TR" sz="2400" dirty="0">
                <a:latin typeface="+mn-lt"/>
                <a:cs typeface="Times New Roman" pitchFamily="18" charset="0"/>
              </a:rPr>
              <a:t> civarındadır.)</a:t>
            </a:r>
            <a:r>
              <a:rPr lang="tr-TR" sz="2400" dirty="0"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tr-TR" dirty="0">
              <a:cs typeface="Times New Roman" pitchFamily="18" charset="0"/>
            </a:endParaRPr>
          </a:p>
          <a:p>
            <a:pPr algn="just">
              <a:defRPr/>
            </a:pPr>
            <a:endParaRPr lang="tr-TR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tr-TR" dirty="0">
                <a:latin typeface="+mn-lt"/>
                <a:cs typeface="Times New Roman" pitchFamily="18" charset="0"/>
              </a:rPr>
              <a:t> </a:t>
            </a:r>
            <a:r>
              <a:rPr lang="tr-TR" dirty="0" smtClean="0">
                <a:latin typeface="+mn-lt"/>
                <a:cs typeface="Times New Roman" pitchFamily="18" charset="0"/>
              </a:rPr>
              <a:t>                                  </a:t>
            </a:r>
            <a:r>
              <a:rPr lang="tr-TR" sz="3200" b="1" u="sng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TÜRKİYE </a:t>
            </a:r>
            <a:r>
              <a:rPr lang="tr-TR" sz="3200" b="1" u="sng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SU ZENGİNİ DEĞİLDİR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.37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Metin kutusu 4"/>
          <p:cNvSpPr txBox="1">
            <a:spLocks noChangeArrowheads="1"/>
          </p:cNvSpPr>
          <p:nvPr/>
        </p:nvSpPr>
        <p:spPr bwMode="auto">
          <a:xfrm>
            <a:off x="3348038" y="1341438"/>
            <a:ext cx="5437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tr-TR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tr-TR" sz="30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348038" y="2898775"/>
            <a:ext cx="568801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600" b="1" dirty="0">
                <a:solidFill>
                  <a:schemeClr val="bg1"/>
                </a:solidFill>
                <a:latin typeface="+mj-lt"/>
                <a:cs typeface="+mn-cs"/>
              </a:rPr>
              <a:t>Türkiye’de Tarımsal Sulama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B593F-2FEA-4BDF-8EED-3F68D9B76476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51521" y="1124744"/>
            <a:ext cx="856863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latin typeface="+mn-lt"/>
              </a:rPr>
              <a:t>Cumhuriyet döneminde </a:t>
            </a:r>
            <a:r>
              <a:rPr lang="tr-TR" sz="2400" dirty="0">
                <a:latin typeface="+mn-lt"/>
              </a:rPr>
              <a:t>sulamayla ilgili ilk düzenleme </a:t>
            </a:r>
            <a:r>
              <a:rPr lang="tr-TR" sz="2400" b="1" dirty="0" smtClean="0">
                <a:latin typeface="+mn-lt"/>
              </a:rPr>
              <a:t>1925</a:t>
            </a:r>
            <a:endParaRPr lang="tr-TR" sz="2400" dirty="0">
              <a:latin typeface="+mn-lt"/>
            </a:endParaRPr>
          </a:p>
          <a:p>
            <a:pPr algn="just">
              <a:buClr>
                <a:srgbClr val="002060"/>
              </a:buClr>
              <a:defRPr/>
            </a:pPr>
            <a:r>
              <a:rPr lang="tr-TR" sz="2400" dirty="0">
                <a:latin typeface="+mn-lt"/>
              </a:rPr>
              <a:t> </a:t>
            </a:r>
            <a:r>
              <a:rPr lang="tr-TR" sz="2400" dirty="0" smtClean="0">
                <a:latin typeface="+mn-lt"/>
              </a:rPr>
              <a:t>     yılında </a:t>
            </a:r>
            <a:r>
              <a:rPr lang="tr-TR" sz="2400" dirty="0">
                <a:latin typeface="+mn-lt"/>
              </a:rPr>
              <a:t>kabul edilen ‘‘Su İdarelerinin </a:t>
            </a:r>
            <a:endParaRPr lang="tr-TR" sz="2400" dirty="0" smtClean="0">
              <a:latin typeface="+mn-lt"/>
            </a:endParaRPr>
          </a:p>
          <a:p>
            <a:pPr algn="just">
              <a:buClr>
                <a:srgbClr val="002060"/>
              </a:buClr>
              <a:defRPr/>
            </a:pPr>
            <a:r>
              <a:rPr lang="tr-TR" sz="2400" dirty="0">
                <a:latin typeface="+mn-lt"/>
              </a:rPr>
              <a:t> </a:t>
            </a:r>
            <a:r>
              <a:rPr lang="tr-TR" sz="2400" dirty="0" smtClean="0">
                <a:latin typeface="+mn-lt"/>
              </a:rPr>
              <a:t>    Taksimat</a:t>
            </a:r>
            <a:r>
              <a:rPr lang="tr-TR" sz="2400" dirty="0">
                <a:latin typeface="+mn-lt"/>
              </a:rPr>
              <a:t>, Teşkilat ve Vezaifi Hakkında </a:t>
            </a:r>
            <a:endParaRPr lang="tr-TR" sz="2400" dirty="0" smtClean="0">
              <a:latin typeface="+mn-lt"/>
            </a:endParaRPr>
          </a:p>
          <a:p>
            <a:pPr algn="just">
              <a:buClr>
                <a:srgbClr val="002060"/>
              </a:buClr>
              <a:defRPr/>
            </a:pPr>
            <a:r>
              <a:rPr lang="tr-TR" sz="2400" dirty="0" smtClean="0">
                <a:latin typeface="+mn-lt"/>
              </a:rPr>
              <a:t>      tanzim’’ </a:t>
            </a:r>
            <a:r>
              <a:rPr lang="tr-TR" sz="2400" dirty="0">
                <a:latin typeface="+mn-lt"/>
              </a:rPr>
              <a:t>kanunudur. Bu kanunla sırasıyla</a:t>
            </a:r>
            <a:r>
              <a:rPr lang="tr-TR" sz="2400" dirty="0" smtClean="0">
                <a:latin typeface="+mn-lt"/>
              </a:rPr>
              <a:t>;</a:t>
            </a:r>
          </a:p>
          <a:p>
            <a:pPr algn="just">
              <a:buClr>
                <a:srgbClr val="002060"/>
              </a:buClr>
              <a:defRPr/>
            </a:pPr>
            <a:endParaRPr lang="tr-TR" sz="2400" dirty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Çubuk Barajı (1936),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Ankara Ovası Sulaması,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Bursa Ovası Sulaması,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Tarsus (Aynaz bataklığı) ıslahı tamamlanmış ve takip eden tarihlerde; 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Bursa Gölbaşı Barajı (1938), </a:t>
            </a:r>
            <a:r>
              <a:rPr lang="tr-TR" sz="2400" dirty="0" smtClean="0">
                <a:latin typeface="+mn-lt"/>
              </a:rPr>
              <a:t>Adana </a:t>
            </a:r>
            <a:r>
              <a:rPr lang="tr-TR" sz="2400" dirty="0">
                <a:latin typeface="+mn-lt"/>
              </a:rPr>
              <a:t>Seyhan Regülatörü (1939) , 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Niğde Gebere Barajı (1941), Amasya Cazibe Sulaması (1945),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Van’da </a:t>
            </a:r>
            <a:r>
              <a:rPr lang="tr-TR" sz="2400" dirty="0" err="1">
                <a:latin typeface="+mn-lt"/>
              </a:rPr>
              <a:t>Sihke</a:t>
            </a:r>
            <a:r>
              <a:rPr lang="tr-TR" sz="2400" dirty="0">
                <a:latin typeface="+mn-lt"/>
              </a:rPr>
              <a:t> (</a:t>
            </a:r>
            <a:r>
              <a:rPr lang="tr-TR" sz="2400" dirty="0" smtClean="0">
                <a:latin typeface="+mn-lt"/>
              </a:rPr>
              <a:t>1948),Eskişehir’de </a:t>
            </a:r>
            <a:r>
              <a:rPr lang="tr-TR" sz="2400" dirty="0">
                <a:latin typeface="+mn-lt"/>
              </a:rPr>
              <a:t>1. Porsuk (1949) inşaatları tamamlanmıştır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tr-TR" sz="2400" dirty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tr-TR" sz="2400" dirty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000" dirty="0" smtClean="0">
                <a:latin typeface="+mn-lt"/>
              </a:rPr>
              <a:t>.</a:t>
            </a:r>
            <a:endParaRPr lang="tr-TR" sz="2000" dirty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tr-TR" sz="2000" dirty="0">
              <a:latin typeface="+mn-lt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59633" y="401638"/>
            <a:ext cx="7739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rgbClr val="FF0000"/>
                </a:solidFill>
                <a:latin typeface="+mj-lt"/>
              </a:rPr>
              <a:t>Cumhuriyetten Günümüze Sulamadaki Gelişmeler</a:t>
            </a:r>
          </a:p>
        </p:txBody>
      </p:sp>
      <p:pic>
        <p:nvPicPr>
          <p:cNvPr id="17413" name="Picture 6" descr="http://www.ilgazetesi.com.tr/wp-content/uploads/2009/04/bara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1628800"/>
            <a:ext cx="2991246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http://www.gap.gov.tr/img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4" y="4857760"/>
            <a:ext cx="8455024" cy="184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02C13-36CB-414A-9D03-7660B29E3972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09809" y="1340768"/>
            <a:ext cx="845502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6200 sayılı DSİ Kuruluş Kanunu’nun yürürlüğe girdiği </a:t>
            </a:r>
            <a:r>
              <a:rPr lang="tr-TR" sz="2400" b="1" dirty="0">
                <a:latin typeface="+mn-lt"/>
              </a:rPr>
              <a:t>1954</a:t>
            </a:r>
            <a:r>
              <a:rPr lang="tr-TR" sz="2400" dirty="0">
                <a:latin typeface="+mn-lt"/>
              </a:rPr>
              <a:t> yılından itibaren EİEİ ve </a:t>
            </a:r>
            <a:r>
              <a:rPr lang="tr-TR" sz="2400" dirty="0" err="1" smtClean="0">
                <a:latin typeface="+mn-lt"/>
              </a:rPr>
              <a:t>ETİBANK’ın</a:t>
            </a:r>
            <a:r>
              <a:rPr lang="tr-TR" sz="2400" dirty="0" smtClean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daha önce başlattıkları etüt ve proje çalışmaları hızlanmış ve Seyhan, </a:t>
            </a:r>
            <a:r>
              <a:rPr lang="tr-TR" sz="2400" dirty="0" err="1">
                <a:latin typeface="+mn-lt"/>
              </a:rPr>
              <a:t>Sarıyar</a:t>
            </a:r>
            <a:r>
              <a:rPr lang="tr-TR" sz="2400" dirty="0">
                <a:latin typeface="+mn-lt"/>
              </a:rPr>
              <a:t>, Kemer, </a:t>
            </a:r>
            <a:r>
              <a:rPr lang="tr-TR" sz="2400" dirty="0" err="1">
                <a:latin typeface="+mn-lt"/>
              </a:rPr>
              <a:t>Demirköprü</a:t>
            </a:r>
            <a:r>
              <a:rPr lang="tr-TR" sz="2400" dirty="0">
                <a:latin typeface="+mn-lt"/>
              </a:rPr>
              <a:t> ve Hirfanlı barajları bitirilmiştir</a:t>
            </a:r>
            <a:r>
              <a:rPr lang="tr-TR" sz="2400" dirty="0" smtClean="0">
                <a:latin typeface="+mn-lt"/>
              </a:rPr>
              <a:t>.</a:t>
            </a:r>
          </a:p>
          <a:p>
            <a:pPr algn="just">
              <a:buClr>
                <a:srgbClr val="002060"/>
              </a:buClr>
              <a:defRPr/>
            </a:pPr>
            <a:endParaRPr lang="tr-TR" sz="2400" dirty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Bu gelişmeler </a:t>
            </a:r>
            <a:r>
              <a:rPr lang="tr-TR" sz="2400" b="1" dirty="0">
                <a:latin typeface="+mn-lt"/>
              </a:rPr>
              <a:t>GAP </a:t>
            </a:r>
            <a:r>
              <a:rPr lang="tr-TR" sz="2400" dirty="0">
                <a:latin typeface="+mn-lt"/>
              </a:rPr>
              <a:t>sürecini hızlandırmış ve </a:t>
            </a:r>
            <a:r>
              <a:rPr lang="tr-TR" sz="2400" b="1" dirty="0">
                <a:latin typeface="+mn-lt"/>
              </a:rPr>
              <a:t>1962</a:t>
            </a:r>
            <a:r>
              <a:rPr lang="tr-TR" sz="2400" dirty="0">
                <a:latin typeface="+mn-lt"/>
              </a:rPr>
              <a:t> yılında Aşağı Fırat Planlama Amirliği kurulmuştur.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tr-TR" sz="2400" dirty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latin typeface="+mn-lt"/>
              </a:rPr>
              <a:t>1966</a:t>
            </a:r>
            <a:r>
              <a:rPr lang="tr-TR" sz="2400" dirty="0">
                <a:latin typeface="+mn-lt"/>
              </a:rPr>
              <a:t> yılında Keban Barajının temeli atılmış ve 1974 yılında işletmeye açılmıştır. 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tr-TR" sz="2400" dirty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b="1" dirty="0">
                <a:latin typeface="+mn-lt"/>
              </a:rPr>
              <a:t>1976 </a:t>
            </a:r>
            <a:r>
              <a:rPr lang="tr-TR" sz="2400" dirty="0">
                <a:latin typeface="+mn-lt"/>
              </a:rPr>
              <a:t>yılında Karakaya Barajının temelleri atılmış ve bunu Atatürk, Birecik ve Kargamış Barajları takip etmiştir.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tr-TR" sz="2000" dirty="0">
              <a:latin typeface="+mn-lt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87624" y="401638"/>
            <a:ext cx="7811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dirty="0" smtClean="0">
                <a:latin typeface="+mj-lt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Cumhuriyetten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Günümüze Sulamadaki Gelişmeler</a:t>
            </a:r>
          </a:p>
        </p:txBody>
      </p:sp>
      <p:sp>
        <p:nvSpPr>
          <p:cNvPr id="18438" name="AutoShape 6" descr="data:image/jpeg;base64,/9j/4AAQSkZJRgABAQAAAQABAAD/2wCEAAkGBhQSERUUEhQWFBUVGBgZFxgXFxoYHBwaIBgYFxcXFxYeHSYfFx0kHRccHy8gIycpLCwsGB8xNTAqNSYrLCkBCQoKDgwOGg8PGi4kHyQsLCwsLCwsLC8sLCwsLCwsLCwsKSwsLCwsLCwsLCwsLCwsLCwsLCksLCwsLCwsLCwsLP/AABEIAIsBagMBIgACEQEDEQH/xAAbAAACAwEBAQAAAAAAAAAAAAADBAECBQYAB//EAEIQAAECAwUGAwYDBwMDBQAAAAECEQADIQQSMUFRBSJhcYGRE6GxBjJCwdHwFFLhFSNicpKy8UOCogcz0jRUY8Li/8QAGgEAAwEBAQEAAAAAAAAAAAAAAQIDAAQFBv/EACoRAAICAQMEAQUAAgMAAAAAAAABAhEDEiExBBNBUWEUIjJxkULBI1Kx/9oADAMBAAIRAxEAPwBiVbCoOG84KbUofo0YirelOAJPYRKNusGuA8yY9qzwbRui3LbDuW9IqLavgOj+sYattqySkdz84una0z8qe36+sZJ+ja17Nv8AHr18hF0WpX5j2/SMNVrmKxUw7ekWVa6M6sPzFu0Np+BXlSN5O1wnN+sFl7UT8SiPL0jmJZ4QyFkDNuI9ILwxFWeR0Y2gDgpPVUHlWoCodfKg7mscvLmth5H5Q9KBIBFXLGmB9MInLAkVhnb8G9+LUabiP91fWJRaZY+ME/zRmixgyypIGLCpHkQx6GkLTZin3gxpk3KEjhjLhlJZpR5RtrtaNUxRO1JYzfgxjHVaAccaVgalDWKLp4+Scuol4o15u3VmkvdHn9IQXNKsSSeMLpUCQCQBqcB2gwsxJoC2TsH+nKKKMIcEnKeQkSzoTygaxVmL9YOLMR7qiFDJ2PT/ADFJiizkq0qX6Y+UFSM4eybTZ1AJcZZD5wFaSMQe0eVMehLjmYe2fZ1qvBN4/wC4hPB8M4zloVsyhrexWx2MKSS5vDg4hqyzShwkkakntyg8orQbq1glhhRsPiLQVMklTbis3ABHVTiOOWS7s7IY6Ww3ZLeSGUQ4cuosCNAQHJ8ouna10tvKbMKBHABzWBJ2IHe9TRi3dzArTLQDdSFCrODTmXFBWOf7Wzo+5IelbdSxvHsG86xB2igihUSRiGV3rGJapYBIXeB5gHTJ/OFZtpVdA3WzZKAaYVBB89YosUXuibytbM6S8tQz0yFYGqZdAdJ7gvyjCNqQEKF6YVNQEJACs63iWxwrSFRPUAK8SH7NDxwtiyypHTptQJ909vvtB1TA2meIEcwLWQw8TKpdVODM5iVW4jA/fUQHhb4N3kjoAQX906F2HI+kBNoTmpssFGukYw2wQi6U1PxEDszN/mKzdtOlKVAqu5qURTIENkagmvSD2ZA70TaQtybrnoPQtHpk64WKa8iT9IypG3AmjU/hmDHXJoMi3lR3CRreUX4m8SRpnCuElyMpxfA2raIJ94jQME+ZcQjPthObjv5YRYT5qS4Kg5YsoPT9H+kKWmYfjFVNh2cgfOHgkmLNui020cANG+tYWPEjq+sQqaE/HXDd/tIFYCVAZ+RHSOhfBzv5GU1yH31ihlE/D58W1rC0yePzV/lx51b7MeTaeI7CsHfwDbyMrlrAYJNOR1fOF5s0ud1gMjU9wBC6ptMQWr/mkCNoowD9f8xk/YHXgObQXqKcIFOtNTSn33iEq/OSGowD5YO4A+6GJtM+U24JgVQm8pJpwASGPGDrF07XYJU4DLvFPFGg7xWZPBdgpsQ7dPvjFPxn8J8oOoXSZiJBJYVPH5AQxZrMgveUpxklPqTQQZU9xQBKc2AD9Yo16mWmXaORSvY6GqIUpHwy1HQqUe7ADtFPDIaHUDCkEkyCSbwdsX/WvlFYySJyg5ArNZlKxoOPyEMKseOBPDGCs2VBhBEPnGWRm7aoTCKtgfy4RqIty0JZyQWoo3hTgcvKPS0hRYtwz8o6GXshJUSmSmjMSCl6ZXKdw8JkzJfkiuPA3+LEdmyJsxRVMRLKEjePhS35BIGPFuMaMzZayAUoSB8IDYYiufOG0SCgHwwEKOJJPmSTGMmVOSpJ8QXS4ALudWDUTHLqc3apHXpUVT3CzZSgd4EalTt3hdSksRQ8B91i9q2zOSoovXWocFAvmHThFZHtEsUIQcsAPQReMclX/si3C6Ao2dNIvJlMxLFTA8rpOWrQI7DnYlB44H0wjaRtpJSWTXi1S1A4P0iln2tO/K4H8NO4jd7KvCN2cbMyzWVPxpvcAop89Y37XsMeGFWcBKmqFbxPC8pwD2g1jt6Vra5dVkaV1rkYfmzUpSVKoBiTHJkzzckdOPDFRZzdm2JMugTLo4e8e4+sOHYCSGBUD0bt+sLfjZ06ZuEoRo7BuOpjWStSRjeGRUX9PrDTyTXncEIQfgGuRLkpe6lIz5jR4UtO0UpLhJKtFEEDhm3Ro9aVeIsVDvTNugFYFO2OxJUsVwABJ+3zgKl+XIXf+Iuu3BRfBX5mcDQgAjzeLoVNW3hzODsQ9GqpjEfhwAxAL6+orQx4oQMSKnJh94Rb9Ev2aoRMTLZYB1x6VPL7xhbGjU5jqS0LS5btdUdPeB41AqIc8AHdreyJDcw+BHNsYi1XJVOxY7BK3KFf1A+ogdo9mpqQ4IVwDv0dnhK1WiZLmKBKpZTQNRxkeL6w7YNuqUoAqOOZHzAeKt5ErT2J/wDG3TW5hzUkEg0aKFPH5x0lu2YVqBNdS90jmKvCp2LXFsHcnpimvSKx6pUSl07MUlzEhMbitghqgVzfDidYpZtllL7oWDRvmKw31MRfp2YpI5RAP38oYtklKV1Ck5tQ+bxEmXLJqJn+0J/8oqsm1knj3oXUf8RAVDM7wywAmg8Qn0eAKkJdryhzSPrDKaYrg0VUtscPvtFSrT0gglJPxf8AEx5NnBLOT1+oAja0bQyhUWxgEw1ofv7EaRsAFCJj5ijdzCy7G2SuTfpAWVGeKQkqZ98IqDw7Q0qypGN7t9RFFoS1SUnDDLUwe4he2xcqatQ+cCM3ChrB50l6pU/l9YWWgjERtSZnFosrCg9HgMyZ9vHr3OIx5sYNoR2UUo8Yp08ospVIG8AIc2ZT4E8QHHlBBJIo1dBGwjZyMkgdIYl2UDKJxxVyyrnfCELFILg3e5fsIaulOMtR47p+bQ9LltDSYEoRHjKRkotcw4SyOZb0EFTZ1KxCexPmY02EWSIVKK4QfufLB2SwhI/wPSHQtIG+uaAKAJUr5YQJIhe2LLhINDjlng/CEdMpG0HtVploF5AWXoL61F+j0EKeOFF1E3tQSeVDWnPpCdsnOpsk0A5REpflDKFIzlbNKfs/xCCC7MDdxGjg1EQn2cUcFKI5P8oBJUzk5B/OlYakWpSsaNipvlCOU48MZRi+UeVsBQHuknDE98IsnZSxRJUktiTTH8sem22YlbIIUBgah+lI05NtntRI43lXj2FOjROWSaW9FIwi2esliOKlJUQzGrvyakFtdiUtrxCmw3mD6mkQi2LzUSdGYejmLTrUphRJcZtloGeOa97L1sDVZZoI/dowYEqBbpT0gk1KykpuGuBAHoPSKftRwHSx/lHyEXl28qLJQXH8w71EZbGM8InS95KVAH+EONQcfSFJloVib2pdJjdXtIJ9+8mmRUe2MAT7VSj8a0n+IHz3Yop/Ajh8mAJzE7xp94ZwQzmwL+XmBWOil+0Mk/6qTwIT82i34yzqOMk9E/JUP3faE7Xyc34iWxYDDA14NzgcuYnElixDKfvuh2rHWGzySKJlnkD6gQFNgkAUlyy5zUT2Bjd5VwbtP2ZcgpmAS5m+K3FacC4wPGL2XYSJawpSgySGdhVwzn5QzbrYmSHlyQpWAuh6cxhVoCdtrLNZlkVx8mpEmpy/HZD3GPPIe37QKVkBNGa8CDXOmXWF/wBqlmuKNMAHgQ2zacpDHj1ypqO0R+1raTRCUjQpB9V/bRlga9f0zzJ+/wCBELUS4lTHy3FN2ZoMiVMCd2WpJ5dwQTA/2jbCPdl8aJ/8oqq1Wv8APLHb6GD2n7QO4vTE9sbPnr3lS2CBkRgKvj5RhmTo56H1aOimLtRxtCRy/RMZ872cnTE3r5mHLFsa7xYDOOrE9KpyRz5PudqLM4Sw+8Qnjiewi5TJaqphJ0SkZ4ueEJTLKQSC7jGBqspjs7N+Ti79f4m14lnSAGKjmSRroweB+NKAIBDVoXr/AJjINlMT+FMb6de2D6p/9TSO0AzBTDmw4skAQubUh3CgDqBXuz+cKGxqyBiE2JSsG5vTvG7UF5N3skuEMqticb7kahR9YNM2tLCaJD8QW40o3SFpeyXD3w3AE+VPrHl7OQkkLXMChgBKcHjeCjTi0Sl2vZWLzegUzaCXdgBwHfF4DNtoODdiPSGf2cim8pROl0eTkvzaLTdlywAT4jHPc8ql4XXiRtOZ+jPVPT9k/MRRS0/f+IamWKXW6VEffCkC/CJ49x/mC8mMXTk+AIua+X6xNyWa+InuYKZKRknsVeseu8f+IiMs0SqgzdSqCBUKpXF0rjvaOdMbTMgqZsJBcESuJuI6kO+NFxOhMLiwVC6BtY6m0VEKpt19dQAAaAfOKhULsUzDxqOL1HziU4orCTYGf76uZiyVUg20EBgurGiuHOFgMvvlGUrQzVMelglKuQ9RF7QLoCH4nnxgNlnsW6Qa0Jq+lTyiXkfwQ1AWw8wMxyifFLpL+7h+sAvMXi6t4OO30gtJ8mTaNA2vdKgCW40ds0ircPOC2H2hDC+HUXqG7XBh1PUxlWe1FBcffAwxZ7BIUCd8191JDp6EVEQnjjporCcrNfau17iUhIBKiNHTzTi/HhF9m7TSXBU6nLPRxRsWSGgZsAUghNcQCoYcQANcczHHItswHw1T6Y0s6ZpBwZiHBpg7COZQjpOhyeo6rbVodV+WpG6GUBMlGmpF59dIWm2VSD+98MEUZSwSM2a4Th6xkT5Cwd+dagpQZvw3hgjRvEFOkLIswExSlKmLUWKbvvO3xlmfrDxgmuRJTafB0y5qbtVyQl8wo9gCH7RSz2BCibygdCJSkjPNSYyUTVUcADABRSpWGNcTwEM2iyFICpjoCqusKF7ufKggaYrYNt7jipcpAKkl2xIBXzoM+FIy5u0ClakpBugUKUoLuxbDic8omyKUKhQTShBBfgC9eT5RqWWYVlQ8RC2Q+hByBGOWPPhFlJLZok03wzP/AB5LVnH/AGoHk8EVtBTBr7t8SUCvQ4ZQKfZCuhW4dmSWr2qYoLIkIWzqVdZADsDmVG6ebU4mLNwXgilN+S42rNNGS/Aq9AYL+ItBrcozUSvyc/WFbBYFFJMwLSr4AlKbp0vEl0jjDCFKCFFC2AZJq7lySEuz8S1GGsZSjL8YmcZL8pFVzJoIcM+ANO2cD8RZFVD+kesCMtySRXU18/lhwgyUR1xgq3RySm72YJSFGhWT99YlEks15RGLFRZzibuEGKYGmcCphXXh9ekGUoxW4qUpPYlMiB2haUB1lvvSG5m414M5Zqeen3yinhJe8mWLxPve8cs1ORjHNPq0t0dEelvkzV2qm7LVzUCBjTm4rELWs6JfuOLl/lDFoQty6ebl68XNHgBDfCxalBqQeOLxB9VKRRYFHwCs+zioh0lZb8qlDBzVxQAeUXVZpafeIU1GATXPRurmCfi5jXXLaZa4dYUCyMUgcmB71iLyvyPpXgsLSx3E3cNTyfCHNnWCZPXdvXQM1HDpn9vFLNOllJvXvEcs6ioEZMzdj+kG8RMtN3fJq6qNyD4MOIhJTb2RSEFyzf2tZ5KU3UBILAXklBNG94YvR3GeUcnbbKtO8aj8zv3Pzw5Q0u0hIdIWtOoSxGbGo7iKCWtkrTu44kB+DZxFPtvcvJa0ZilmKExsSZAmAsEuMQPVOnL/ADAbWkJSwlq4kB/+bUi3cOftGYqaBwgP4rn99YFPWX90hzRqtCt06HsYexNLOoBiyTAr0WCo908qw4MWBgAVF0qjUGwwVFwuAhcWSYWg2G8SKTklVRikd82iAqJQawko2h4zphrPaQaHBQqMa6tAZ9mKQ6fd9P09I9PlAi8mjPeA/uSPUddWYslroxILZElsNI4pXE7otSE5a/v7xjQvXgDmPPKB2mwYKl1GN0sC2oxIHOF5FpunM6g0bmPpCuV7oaq5DKklryQW4ZNpqPSB39IdMl95Bxq30ixtBJAUR/vTe6uxUnoYTWNpEgQrgfI/SKJWpKqOFD76w5M2aoklNxTlgEKDnRkE34TvEUIoKMaMcDygqaYHFo0bFtRwx61LjiHOHCGZ1mmgJMiYtIF73FJRec3t5RFWNOXni3KhSSxyyP69Id2dt1cpVa65dW+jRGcPKKxn7DyJUyesptE/wyCwBQqYVYYKokk5YkxFo2V4KlXv3yXZN9ZAAZyoy0EOHo3BzjRidbgreN0JcNdow4kk1gBt0k0BJPCvmd2EUf4O5BLPbwEkIVdJo0hCZfYpClHmVvA/Cu+8C6iWMxRUet4vFUqUojwws5OVU+kHmbMm0N1XQOMsVEgCGSimK3JmfaBLfeCSa+6gcG4DGHbFMSQAgUN6qjdBIDkPhgHYdoXtcpAxmIAq4986GgBT5xlIIJdIGObpD4PWnziq3WxN7cmjZlomJWVKKVAhkgMlSaVCixLZ9GzMHnWgMLgACWqLoHG8pyDyd+EILCkrulnSahJdIOhIopjkO+UQcnLthwGgGA6RaGFvchPMo7FpsxSvePTBPahPVuUQE/f0GA6R5488dcYKPBySm5clgIsIqmv31g60GWymdjUZNX1wfjCZMijt5Hx43LfwDtlnWlALYkA6h3q0KB0AlToD0DVJx78Y62zJRaE37wlqOAVQlqYYZZODoIQ2tsMpBF1JBGRGFA+oamII5R5Us0py+49OOGMF9pzcy13wborgCSSXONW3W4iD7NUPdvcAovi166pJwdqM4LUYwrarGEOQTQsXxrkNcQWcv0aIsEwJWkrTusaB3ZqmlTdIdsgXyi1R07Eberc2r948AWVUkAXkhQc1KClV4PUEQntoFEphi6SpTAmiWoRk9X4iLm1GVN8NIKyd5JD4HBixFWAzGBiNoKUpBQuWXNN2p4ch9I5JbNUdCVp2c0bUo1JP36x5VoVmqNGfsiWhKVlzewD1ypHrDPTLmAlACRqH9ajnDdxVaRPRTpiNnkzFqAQkk6gU1d8B1jrJk8FAM8yzM+K6Q4GpUCRSpauUEn2c3mU4SeeHw0foTHPW5CbxBUHBNakdFDHz5xCUlJpf+HRGLgm0NTUgpaXMapZN5g+rOwJjPMpTm9ecZBwObYYVo3KArs6ki8zjUVHeNCzS/ElO5zFWpTI8vQxRz22Eine5Fm2imWBdTUVfJ+UP2baSVkkkpUdMOZBoRyjJkWEAsTyfA8OEOCbLwQKjpWIylpfG5WMXLyNGSB7wStJzx7H5FjGfM2dJc/vWqcz/AOMNSAaqJFaEYhX8w17RcJGiv6oCmv0Z436szAYsFwAKiQqPrT5ixgKi4VCwMXSYJhgGLhcASYuFQA2HCom9AXi16NRrDJmNHpskKqlkqx0B+ST5coDeiwXEp41IrDK4jFktikquqDKwqDebLHGDiamakeKkoV+ZgQeoFOTQqmeCGUHGWRGe6r4fThFvBUKy1Xxjd+Mc04H/AGuOAjzsmKUXv/T0MeVT4CmzLkOfeGDh6cxB5VrRNzY/eMKWbaiknIMNG7tDKZUuZvKCZavzIPVyAS3WJP5Kr4JMoj3qjhXsIJ4UhWJmIV0WDxYsegJgQkTUkhChM4e6ddGMQucn/UQqWdcu4p3aFf7GQC0WcJLJUFg4MFJL6FJwPAPAr7itR59DnDglA1SpKxkX+/KBqs/MenfKDqA0Clkj3S4/KoeRBx9Ybsk9JUAwBHwq3egW3ke8LKlnFnFcIgqfKmhr2jOmZWjoJttLXZajLXxACm0B+aTGRPtEsJJnpmzVk1/e3UDIaqJ594BKnkU+HNJqPqIZFmkLSBeWhVHBIKDjgsJUUdR1hVS5Hbb4MMkUeoyAIJbTgYJZhvpcOxGA61DV6xoJ2Ap6oVdx8TxZZlgCpKpgQUgcDXhDx9nJZSFeMFPmgjw6j3UrCQD2EW+qx8Evpp8mWkxIVGtafZeYlN4LQrCjsrkT7p0xHWMxNmVfuEKSxZRuk3dSQI7IdRjkrTOGfT5IumgZVBbNZlzCyElZ4B+5wEdBI2dYpIebNCyBe3zcH9PPIkwGb7SzlgJssm4gqZJCRx1ZI6AxCXWXtBf06I9HW83/AAmy+zaki9PmIkpzBYktzYDoX7wQbWs0oXZEtU9TFipyKaAhz0AhQez81TLtU4IqTvG8rPDvk0PSFy5CbslJU9FKWpgcMUgscsY4pzc3bdnZCCgqSoqpVrnuVFMtLDdABZ8y7gNjVXSL7NlgLYLE6ZdYqSAzUqV4U0S8CMybPLAFQTpRAPPAdYZsuxlSlBZWm8MHDhjTG8l+TRKUlFFFFyZz0+xArJPEBIbNzdrheT7qtUkRhWe0X1slySoAHA3spnMiihm5jvtrbJ8UPLIvEMr3gK1LMFZgEaHOOenezdoStRRcGbhaQSTdvMCRddnfrDQzrixZ4X6ENkzjMVfCLoYNdwYBiRGwu2IwUtINAA4fEY8tBhGQfZ603ADKWqgDDeFUlKnIJYPWCbIsC1KUFIImECjFJdjS6eLGo0ifbi5arG1SSqi9tsa3Be8lyU3WIdRJSxfThVoGvZswoHiKDJZKQSlLVcmrE4cXjcuuhkkVCHBb3khlSy/DWKKkEJJl3mzlnzu8f4T0MTlstho03uMThepRjnm/D7rGFtWxBQqGWKA5NkDqNMYMNpACiwK/EknmGbu0DtVtUtglLlmc0BJL4egLRKKcdrKSaa4MOZZVSle8xoaYEZUaoyrDuzJouzFqACTdBBqCoKcEBtAqNGXZCCvxGNx0sK4HB2YB/rGVaLW6t4KYHdSlLPli9TxPSA56tmaMK3RabOvVqK4mmBoWypCydoE4sXwAoBxoz8odtVlCSwdhdfX+I84zbdLCVKue67Jb7fAPHQ6dfog7V17Lq2mpmoBnS76MfOBfteb+fyEAs9jMxTPdS9SdMzr0Gsap2fYxT98ri8sPxZ6cozUfQE5PyIXosFQvfi6TH1FnzgwFRcGF0mLhUMAYColCoAFxZKoxrGAqJvQC9FgqMCwt6JCoE8eCowbDXosFwG9E3oFWa6Hhawr/ALib/F2V/WMeSgrpEmRLP/bWx/jAHRxuEZVaEL0evRzT6aMuNjph1Uo87jk5c6UoFQb+JqEHMEbpHF6xZG210vKc1z9RqTnzaF5FvWgMlRbNOKTzSaHtBhbZZN5Uu6qu9KLd0Et2UI4p9NNeLO2HUwl5oMNoylKqkJJNVBh1OXcw1Js94jw5mOCVUetGV9atGWuyS1PdmIfK+lUs/wBTlPciJXYVpRVC7owWCCkimJS4HeOaUWjpjJM1DJWmtxyKgpp2qOeEDmzEkm+Skn84+YbnC6LSpO6icnEkgAnBmu7oBDtTLvFkbVmM4F6pcNWtAEgElnIx16wm4+wcWdw6SCP4VPA12JWQNODdopZtppWTfloc4BJ3hzLMfI0hhW0JZYlKwCKGhDY0AJPVhATZqQCTMXLLpKgdQWPUiveHZW3DS+Nap3CXxcJICsPiSqBePLUSynbF2I6HA9IiakcKHVhnnhke0F0+QptcGqNoWZYSJgXLUGZQUSAciUEBONfc5NGvIsSjLuzFiYCKkbozwUnf7mONNmJ90u+FH9DXtFPw6k4D+lTerRPREp3JeTqJ8yzyVMCFN/pgSlBLYEkpvDqTFpu0yBeSm4lVXTVRjnEbRnAVUogN7yRM1wJCosra1d5ElfQpryBFccoZR9CuV8m5OEsgFLqJcFRIFdFGoDVcOVUwj1n2LKNVKTOU4cIBWBX8qXVhTABzURnI9oWSU3KYMJhP9wVSjNBpW15ShvpAyAKKDqAWNcQ0TnaRSDi2bH48UShkszJSRTkm8lQHC4Yoqddx3X13P7ky3/qjLn7URc3FqOO4SZg53FhbDsIvJtpSkEAC9gEFckvgAbqrh53Okcz35OlNGpeJDsSNWUoaYgTR5xVE93CKtUhBBIHEJWgj+mAmxq95QQ9Qyrt6iQr/AL0tKT5GDLs6qgrol1JLkrQoJBYK+IMfi44jBGPsCKnul0EKa4Vb0tb/AAFTX5a9Hz1qIrMSCCFhTJFXAVNk1cZfvZdKEPhnVjLkE1Kkm+Smam66FsQm8UnBVXcaZsGp+FLqHiKvSm8NTb6QVFJTePvppgX+cZOuAOnyL2jZ11AVKKZl8OUlghdKKlqFEKavTrGZKtocpdQIcbwYpUEk3FjpQ5+u/Jsm8ghRAmNfSAAm8Qd4D4S4q2ObxzNomEzgpTOrw1UBDUmS8yXNGjpjLUtzlnHS9gW0rKlKZYT7gbEuTelBZc/zBReF7DtRDBJ3VOWTXHHECjcQRSHLbZ78tPiKujB2d7u7eArlyjJtGwzeF1Z3SwBa87YO7AfzGgjn1K+SlOgu0zMUsAXmODtU40UPeJqa1i2ypvhz/E8K+hKVJ3iAXIZRe6WIrRs4izbJSkG86kkYF93dvUDB6Z4NpEfj0ShgpRAYOosBTE49mh4xk94iyklyPWoCYtShQkFRT+V/dSzaa4xz20rUta2GQLgUcj4uPyh+ZtEqDABL6A+dK9XhOcHqUj+kDrhDxpP7iMpX+IuvZ9ou4Y13SFFjmQDCBsi/yntGiEihCQ48usF8WZko+cPqYtJmaFRdKoXCouDH0yZ860MX4uFQuFRcKhrFDAxYKgF6LiCYOFRYKgIVFgqCKFj16KXo8VRrMFvRIVAnib0YwR48TA70evRgWXvRUqil6IJgBCXovJtKkF0KKTqkkekAvR69CtJ8jqTW6ND9rqPvpRM/mQH/AKk3VecETtCUS5lqQf8A41Aj+lQfL80ZZMVeOaXTY34OmPVZF5NtPhqFJyficTUqQ5OZYLRkKuMBpAk7NWVUQFpevhzErPEC6SrypxjKCoreiD6P0y66z2h+ZIuq3guWDglQVx4OS2HnFUlSbpd80lIHXJqYnSBSNrzUBkzZiRoFqbs7Rf8AbSyXUmWsj80qX6hIPnEn000WXVY2MzFTChIvC7UpSQxqxUpmbrWrdKp2nMTjd1oLrvVmFAQOz8IrM22lXvyUGjOlcxOTA1UoPHvxsgtSagC9gULAcufyHHCvfCIvDNcoss2N8MOrbCg2ILPUY0oQ6XL48ooPaF8QmgreYVArg2lA0DWmQoumdcq7KlLA8ivQB/LTwlJJ3Z0o1xKrh/5oSM+flCONcofUnwzQl22SXvC7Qs10hRcU1SGLudOcETbrOaXxX8ySA9S14F3D4Rmo2erFIlqzN2ZJOZP5q44N8I0ERP2VNKqSlsM7pNAdEAgPz+sLpGs6jZ9xEpU0XUgrSlKjLVMrdfdq44ljlGnL2nJUCFrSxuuQhSCSM6ppRhT5tHM+120FWbZlnEt0zZq7zE3jQOt3yqBwcRx8j2+tacUylZ1QfkoQixuW5TXp2Prv7Skn/VSMTi1SGq4GkSu2oqQsKKgQyCCACANXyj5gP+ps9mVIlHlfH/2MFl/9Sktv2NB5L+qDCvA/Qyyn1DwLwDGjk4akHXhFJzp8RZBYjMKHxBQqKx81R/1BspO9ZVD+UoPyGkMyfbqxn4Z6OX/5mCB2X6D3T6AEbqDXdL54Bbin8sc5tfZyzMRdAJeY1RgZomoeuhUli2MZMn23s3/uZ6a5+LhTnEK9sJR922kYPefUY3kRtDiK8lo1vwM68wQSm+t1AglSFkFQIBoAUimp6QcWJSglC0lJ8KaBeBDLBupJ4lNR1xjGlbcllW5a5RfEkoB90nUZ06w/I2gSwTNkrOTFyc2cLJjaEZTKKmmdPQtCTdVLTukUFLpBP1xgftXITLDpASSA4GD4KLZ0PlGyFzpRSGQZRcm6FJW90lQCRRW9gSRi0ZftFs8MtYKlhTBk3SxNCo54adRFcTJ5EcomefBlrQbrEomj+IHFuI9Y17HZ0qSDMBJqzmhzYMdNY56RbPDmhKgFS5rONCKB+Yb7EdKuQ4VKDml5JxamvAnEYhXCBmgmDHJoEbImpSE7p0BcZXbz5Q3LkqIBC1sQCGCG6buEC8U0WwCVMDTD/Bfo8D/ZhyWoDR4koIZzZyIVFguApiyTH0SZ4MkHC4sFwIfSJTDpkmg4VFwuACLiGsUOFRKTARF4NgC3okKgIMWGEEAW9EhUDTFkxgWXeIKoo8eeMYkqjxMQqK/rACi16IJioMeECxi16IvRBj0BhRJVEEx6KkwAokmIJiBFYAS0RERAjBJiHjxMRC0GyFRUADBh5RJiBC6Ux1NovarQpYSFqKggMkEkgDQPh+kLmWNILFRAUEtkM5t7sEZIipswg0ejaUbWxY2MaQM2EaQ8YHCaEOssvYr+zhlFF7MjQRF2g9qLQv1E0zI/ZvGDbPC5ExMxDXklw4Bw1GeOEOmBmJywxKx6ibO89nPbM2qcJSwJayCEqFRgVKcE0JCaVOcPyfaWUqS60neBSu6HZTtma0r5R8/2GbtqlEUImI/ub5x0uz0/+oGWPW4VO+ONY8+cNEtj0MeRyiIp2cjxJeJRMBBBZnYnoXduMakoXMa+Gq6Tm1A5roQekKSln8M+i0/3j6mHspnFAJ7K+giUrsdUeFlvTFSzQLBKf5sFNwdoVG2wKFCiRjzzhyxlzZicbh/tB9YxJgcknMmFYT/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39" name="AutoShape 8" descr="data:image/jpeg;base64,/9j/4AAQSkZJRgABAQAAAQABAAD/2wCEAAkGBhQSERUUEhQWFBUVGBgZFxgXFxoYHBwaIBgYFxcXFxYeHSYfFx0kHRccHy8gIycpLCwsGB8xNTAqNSYrLCkBCQoKDgwOGg8PGi4kHyQsLCwsLCwsLC8sLCwsLCwsLCwsKSwsLCwsLCwsLCwsLCwsLCwsLCksLCwsLCwsLCwsLP/AABEIAIsBagMBIgACEQEDEQH/xAAbAAACAwEBAQAAAAAAAAAAAAADBAECBQYAB//EAEIQAAECAwUGAwYDBwMDBQAAAAECEQADIQQSMUFRBSJhcYGRE6GxBjJCwdHwFFLhFSNicpKy8UOCogcz0jRUY8Li/8QAGgEAAwEBAQEAAAAAAAAAAAAAAQIDAAQFBv/EACoRAAICAQMEAQUAAgMAAAAAAAABAhEDEiExBBNBUWEUIjJxkULBI1Kx/9oADAMBAAIRAxEAPwBiVbCoOG84KbUofo0YirelOAJPYRKNusGuA8yY9qzwbRui3LbDuW9IqLavgOj+sYattqySkdz84una0z8qe36+sZJ+ja17Nv8AHr18hF0WpX5j2/SMNVrmKxUw7ekWVa6M6sPzFu0Np+BXlSN5O1wnN+sFl7UT8SiPL0jmJZ4QyFkDNuI9ILwxFWeR0Y2gDgpPVUHlWoCodfKg7mscvLmth5H5Q9KBIBFXLGmB9MInLAkVhnb8G9+LUabiP91fWJRaZY+ME/zRmixgyypIGLCpHkQx6GkLTZin3gxpk3KEjhjLhlJZpR5RtrtaNUxRO1JYzfgxjHVaAccaVgalDWKLp4+Scuol4o15u3VmkvdHn9IQXNKsSSeMLpUCQCQBqcB2gwsxJoC2TsH+nKKKMIcEnKeQkSzoTygaxVmL9YOLMR7qiFDJ2PT/ADFJiizkq0qX6Y+UFSM4eybTZ1AJcZZD5wFaSMQe0eVMehLjmYe2fZ1qvBN4/wC4hPB8M4zloVsyhrexWx2MKSS5vDg4hqyzShwkkakntyg8orQbq1glhhRsPiLQVMklTbis3ABHVTiOOWS7s7IY6Ww3ZLeSGUQ4cuosCNAQHJ8ouna10tvKbMKBHABzWBJ2IHe9TRi3dzArTLQDdSFCrODTmXFBWOf7Wzo+5IelbdSxvHsG86xB2igihUSRiGV3rGJapYBIXeB5gHTJ/OFZtpVdA3WzZKAaYVBB89YosUXuibytbM6S8tQz0yFYGqZdAdJ7gvyjCNqQEKF6YVNQEJACs63iWxwrSFRPUAK8SH7NDxwtiyypHTptQJ909vvtB1TA2meIEcwLWQw8TKpdVODM5iVW4jA/fUQHhb4N3kjoAQX906F2HI+kBNoTmpssFGukYw2wQi6U1PxEDszN/mKzdtOlKVAqu5qURTIENkagmvSD2ZA70TaQtybrnoPQtHpk64WKa8iT9IypG3AmjU/hmDHXJoMi3lR3CRreUX4m8SRpnCuElyMpxfA2raIJ94jQME+ZcQjPthObjv5YRYT5qS4Kg5YsoPT9H+kKWmYfjFVNh2cgfOHgkmLNui020cANG+tYWPEjq+sQqaE/HXDd/tIFYCVAZ+RHSOhfBzv5GU1yH31ihlE/D58W1rC0yePzV/lx51b7MeTaeI7CsHfwDbyMrlrAYJNOR1fOF5s0ud1gMjU9wBC6ptMQWr/mkCNoowD9f8xk/YHXgObQXqKcIFOtNTSn33iEq/OSGowD5YO4A+6GJtM+U24JgVQm8pJpwASGPGDrF07XYJU4DLvFPFGg7xWZPBdgpsQ7dPvjFPxn8J8oOoXSZiJBJYVPH5AQxZrMgveUpxklPqTQQZU9xQBKc2AD9Yo16mWmXaORSvY6GqIUpHwy1HQqUe7ADtFPDIaHUDCkEkyCSbwdsX/WvlFYySJyg5ArNZlKxoOPyEMKseOBPDGCs2VBhBEPnGWRm7aoTCKtgfy4RqIty0JZyQWoo3hTgcvKPS0hRYtwz8o6GXshJUSmSmjMSCl6ZXKdw8JkzJfkiuPA3+LEdmyJsxRVMRLKEjePhS35BIGPFuMaMzZayAUoSB8IDYYiufOG0SCgHwwEKOJJPmSTGMmVOSpJ8QXS4ALudWDUTHLqc3apHXpUVT3CzZSgd4EalTt3hdSksRQ8B91i9q2zOSoovXWocFAvmHThFZHtEsUIQcsAPQReMclX/si3C6Ao2dNIvJlMxLFTA8rpOWrQI7DnYlB44H0wjaRtpJSWTXi1S1A4P0iln2tO/K4H8NO4jd7KvCN2cbMyzWVPxpvcAop89Y37XsMeGFWcBKmqFbxPC8pwD2g1jt6Vra5dVkaV1rkYfmzUpSVKoBiTHJkzzckdOPDFRZzdm2JMugTLo4e8e4+sOHYCSGBUD0bt+sLfjZ06ZuEoRo7BuOpjWStSRjeGRUX9PrDTyTXncEIQfgGuRLkpe6lIz5jR4UtO0UpLhJKtFEEDhm3Ro9aVeIsVDvTNugFYFO2OxJUsVwABJ+3zgKl+XIXf+Iuu3BRfBX5mcDQgAjzeLoVNW3hzODsQ9GqpjEfhwAxAL6+orQx4oQMSKnJh94Rb9Ev2aoRMTLZYB1x6VPL7xhbGjU5jqS0LS5btdUdPeB41AqIc8AHdreyJDcw+BHNsYi1XJVOxY7BK3KFf1A+ogdo9mpqQ4IVwDv0dnhK1WiZLmKBKpZTQNRxkeL6w7YNuqUoAqOOZHzAeKt5ErT2J/wDG3TW5hzUkEg0aKFPH5x0lu2YVqBNdS90jmKvCp2LXFsHcnpimvSKx6pUSl07MUlzEhMbitghqgVzfDidYpZtllL7oWDRvmKw31MRfp2YpI5RAP38oYtklKV1Ck5tQ+bxEmXLJqJn+0J/8oqsm1knj3oXUf8RAVDM7wywAmg8Qn0eAKkJdryhzSPrDKaYrg0VUtscPvtFSrT0gglJPxf8AEx5NnBLOT1+oAja0bQyhUWxgEw1ofv7EaRsAFCJj5ijdzCy7G2SuTfpAWVGeKQkqZ98IqDw7Q0qypGN7t9RFFoS1SUnDDLUwe4he2xcqatQ+cCM3ChrB50l6pU/l9YWWgjERtSZnFosrCg9HgMyZ9vHr3OIx5sYNoR2UUo8Yp08ospVIG8AIc2ZT4E8QHHlBBJIo1dBGwjZyMkgdIYl2UDKJxxVyyrnfCELFILg3e5fsIaulOMtR47p+bQ9LltDSYEoRHjKRkotcw4SyOZb0EFTZ1KxCexPmY02EWSIVKK4QfufLB2SwhI/wPSHQtIG+uaAKAJUr5YQJIhe2LLhINDjlng/CEdMpG0HtVploF5AWXoL61F+j0EKeOFF1E3tQSeVDWnPpCdsnOpsk0A5REpflDKFIzlbNKfs/xCCC7MDdxGjg1EQn2cUcFKI5P8oBJUzk5B/OlYakWpSsaNipvlCOU48MZRi+UeVsBQHuknDE98IsnZSxRJUktiTTH8sem22YlbIIUBgah+lI05NtntRI43lXj2FOjROWSaW9FIwi2esliOKlJUQzGrvyakFtdiUtrxCmw3mD6mkQi2LzUSdGYejmLTrUphRJcZtloGeOa97L1sDVZZoI/dowYEqBbpT0gk1KykpuGuBAHoPSKftRwHSx/lHyEXl28qLJQXH8w71EZbGM8InS95KVAH+EONQcfSFJloVib2pdJjdXtIJ9+8mmRUe2MAT7VSj8a0n+IHz3Yop/Ajh8mAJzE7xp94ZwQzmwL+XmBWOil+0Mk/6qTwIT82i34yzqOMk9E/JUP3faE7Xyc34iWxYDDA14NzgcuYnElixDKfvuh2rHWGzySKJlnkD6gQFNgkAUlyy5zUT2Bjd5VwbtP2ZcgpmAS5m+K3FacC4wPGL2XYSJawpSgySGdhVwzn5QzbrYmSHlyQpWAuh6cxhVoCdtrLNZlkVx8mpEmpy/HZD3GPPIe37QKVkBNGa8CDXOmXWF/wBqlmuKNMAHgQ2zacpDHj1ypqO0R+1raTRCUjQpB9V/bRlga9f0zzJ+/wCBELUS4lTHy3FN2ZoMiVMCd2WpJ5dwQTA/2jbCPdl8aJ/8oqq1Wv8APLHb6GD2n7QO4vTE9sbPnr3lS2CBkRgKvj5RhmTo56H1aOimLtRxtCRy/RMZ872cnTE3r5mHLFsa7xYDOOrE9KpyRz5PudqLM4Sw+8Qnjiewi5TJaqphJ0SkZ4ueEJTLKQSC7jGBqspjs7N+Ti79f4m14lnSAGKjmSRroweB+NKAIBDVoXr/AJjINlMT+FMb6de2D6p/9TSO0AzBTDmw4skAQubUh3CgDqBXuz+cKGxqyBiE2JSsG5vTvG7UF5N3skuEMqticb7kahR9YNM2tLCaJD8QW40o3SFpeyXD3w3AE+VPrHl7OQkkLXMChgBKcHjeCjTi0Sl2vZWLzegUzaCXdgBwHfF4DNtoODdiPSGf2cim8pROl0eTkvzaLTdlywAT4jHPc8ql4XXiRtOZ+jPVPT9k/MRRS0/f+IamWKXW6VEffCkC/CJ49x/mC8mMXTk+AIua+X6xNyWa+InuYKZKRknsVeseu8f+IiMs0SqgzdSqCBUKpXF0rjvaOdMbTMgqZsJBcESuJuI6kO+NFxOhMLiwVC6BtY6m0VEKpt19dQAAaAfOKhULsUzDxqOL1HziU4orCTYGf76uZiyVUg20EBgurGiuHOFgMvvlGUrQzVMelglKuQ9RF7QLoCH4nnxgNlnsW6Qa0Jq+lTyiXkfwQ1AWw8wMxyifFLpL+7h+sAvMXi6t4OO30gtJ8mTaNA2vdKgCW40ds0ircPOC2H2hDC+HUXqG7XBh1PUxlWe1FBcffAwxZ7BIUCd8191JDp6EVEQnjjporCcrNfau17iUhIBKiNHTzTi/HhF9m7TSXBU6nLPRxRsWSGgZsAUghNcQCoYcQANcczHHItswHw1T6Y0s6ZpBwZiHBpg7COZQjpOhyeo6rbVodV+WpG6GUBMlGmpF59dIWm2VSD+98MEUZSwSM2a4Th6xkT5Cwd+dagpQZvw3hgjRvEFOkLIswExSlKmLUWKbvvO3xlmfrDxgmuRJTafB0y5qbtVyQl8wo9gCH7RSz2BCibygdCJSkjPNSYyUTVUcADABRSpWGNcTwEM2iyFICpjoCqusKF7ufKggaYrYNt7jipcpAKkl2xIBXzoM+FIy5u0ClakpBugUKUoLuxbDic8omyKUKhQTShBBfgC9eT5RqWWYVlQ8RC2Q+hByBGOWPPhFlJLZok03wzP/AB5LVnH/AGoHk8EVtBTBr7t8SUCvQ4ZQKfZCuhW4dmSWr2qYoLIkIWzqVdZADsDmVG6ebU4mLNwXgilN+S42rNNGS/Aq9AYL+ItBrcozUSvyc/WFbBYFFJMwLSr4AlKbp0vEl0jjDCFKCFFC2AZJq7lySEuz8S1GGsZSjL8YmcZL8pFVzJoIcM+ANO2cD8RZFVD+kesCMtySRXU18/lhwgyUR1xgq3RySm72YJSFGhWT99YlEks15RGLFRZzibuEGKYGmcCphXXh9ekGUoxW4qUpPYlMiB2haUB1lvvSG5m414M5Zqeen3yinhJe8mWLxPve8cs1ORjHNPq0t0dEelvkzV2qm7LVzUCBjTm4rELWs6JfuOLl/lDFoQty6ebl68XNHgBDfCxalBqQeOLxB9VKRRYFHwCs+zioh0lZb8qlDBzVxQAeUXVZpafeIU1GATXPRurmCfi5jXXLaZa4dYUCyMUgcmB71iLyvyPpXgsLSx3E3cNTyfCHNnWCZPXdvXQM1HDpn9vFLNOllJvXvEcs6ioEZMzdj+kG8RMtN3fJq6qNyD4MOIhJTb2RSEFyzf2tZ5KU3UBILAXklBNG94YvR3GeUcnbbKtO8aj8zv3Pzw5Q0u0hIdIWtOoSxGbGo7iKCWtkrTu44kB+DZxFPtvcvJa0ZilmKExsSZAmAsEuMQPVOnL/ADAbWkJSwlq4kB/+bUi3cOftGYqaBwgP4rn99YFPWX90hzRqtCt06HsYexNLOoBiyTAr0WCo908qw4MWBgAVF0qjUGwwVFwuAhcWSYWg2G8SKTklVRikd82iAqJQawko2h4zphrPaQaHBQqMa6tAZ9mKQ6fd9P09I9PlAi8mjPeA/uSPUddWYslroxILZElsNI4pXE7otSE5a/v7xjQvXgDmPPKB2mwYKl1GN0sC2oxIHOF5FpunM6g0bmPpCuV7oaq5DKklryQW4ZNpqPSB39IdMl95Bxq30ixtBJAUR/vTe6uxUnoYTWNpEgQrgfI/SKJWpKqOFD76w5M2aoklNxTlgEKDnRkE34TvEUIoKMaMcDygqaYHFo0bFtRwx61LjiHOHCGZ1mmgJMiYtIF73FJRec3t5RFWNOXni3KhSSxyyP69Id2dt1cpVa65dW+jRGcPKKxn7DyJUyesptE/wyCwBQqYVYYKokk5YkxFo2V4KlXv3yXZN9ZAAZyoy0EOHo3BzjRidbgreN0JcNdow4kk1gBt0k0BJPCvmd2EUf4O5BLPbwEkIVdJo0hCZfYpClHmVvA/Cu+8C6iWMxRUet4vFUqUojwws5OVU+kHmbMm0N1XQOMsVEgCGSimK3JmfaBLfeCSa+6gcG4DGHbFMSQAgUN6qjdBIDkPhgHYdoXtcpAxmIAq4986GgBT5xlIIJdIGObpD4PWnziq3WxN7cmjZlomJWVKKVAhkgMlSaVCixLZ9GzMHnWgMLgACWqLoHG8pyDyd+EILCkrulnSahJdIOhIopjkO+UQcnLthwGgGA6RaGFvchPMo7FpsxSvePTBPahPVuUQE/f0GA6R5488dcYKPBySm5clgIsIqmv31g60GWymdjUZNX1wfjCZMijt5Hx43LfwDtlnWlALYkA6h3q0KB0AlToD0DVJx78Y62zJRaE37wlqOAVQlqYYZZODoIQ2tsMpBF1JBGRGFA+oamII5R5Us0py+49OOGMF9pzcy13wborgCSSXONW3W4iD7NUPdvcAovi166pJwdqM4LUYwrarGEOQTQsXxrkNcQWcv0aIsEwJWkrTusaB3ZqmlTdIdsgXyi1R07Eberc2r948AWVUkAXkhQc1KClV4PUEQntoFEphi6SpTAmiWoRk9X4iLm1GVN8NIKyd5JD4HBixFWAzGBiNoKUpBQuWXNN2p4ch9I5JbNUdCVp2c0bUo1JP36x5VoVmqNGfsiWhKVlzewD1ypHrDPTLmAlACRqH9ajnDdxVaRPRTpiNnkzFqAQkk6gU1d8B1jrJk8FAM8yzM+K6Q4GpUCRSpauUEn2c3mU4SeeHw0foTHPW5CbxBUHBNakdFDHz5xCUlJpf+HRGLgm0NTUgpaXMapZN5g+rOwJjPMpTm9ecZBwObYYVo3KArs6ki8zjUVHeNCzS/ElO5zFWpTI8vQxRz22Eine5Fm2imWBdTUVfJ+UP2baSVkkkpUdMOZBoRyjJkWEAsTyfA8OEOCbLwQKjpWIylpfG5WMXLyNGSB7wStJzx7H5FjGfM2dJc/vWqcz/AOMNSAaqJFaEYhX8w17RcJGiv6oCmv0Z436szAYsFwAKiQqPrT5ixgKi4VCwMXSYJhgGLhcASYuFQA2HCom9AXi16NRrDJmNHpskKqlkqx0B+ST5coDeiwXEp41IrDK4jFktikquqDKwqDebLHGDiamakeKkoV+ZgQeoFOTQqmeCGUHGWRGe6r4fThFvBUKy1Xxjd+Mc04H/AGuOAjzsmKUXv/T0MeVT4CmzLkOfeGDh6cxB5VrRNzY/eMKWbaiknIMNG7tDKZUuZvKCZavzIPVyAS3WJP5Kr4JMoj3qjhXsIJ4UhWJmIV0WDxYsegJgQkTUkhChM4e6ddGMQucn/UQqWdcu4p3aFf7GQC0WcJLJUFg4MFJL6FJwPAPAr7itR59DnDglA1SpKxkX+/KBqs/MenfKDqA0Clkj3S4/KoeRBx9Ybsk9JUAwBHwq3egW3ke8LKlnFnFcIgqfKmhr2jOmZWjoJttLXZajLXxACm0B+aTGRPtEsJJnpmzVk1/e3UDIaqJ594BKnkU+HNJqPqIZFmkLSBeWhVHBIKDjgsJUUdR1hVS5Hbb4MMkUeoyAIJbTgYJZhvpcOxGA61DV6xoJ2Ap6oVdx8TxZZlgCpKpgQUgcDXhDx9nJZSFeMFPmgjw6j3UrCQD2EW+qx8Evpp8mWkxIVGtafZeYlN4LQrCjsrkT7p0xHWMxNmVfuEKSxZRuk3dSQI7IdRjkrTOGfT5IumgZVBbNZlzCyElZ4B+5wEdBI2dYpIebNCyBe3zcH9PPIkwGb7SzlgJssm4gqZJCRx1ZI6AxCXWXtBf06I9HW83/AAmy+zaki9PmIkpzBYktzYDoX7wQbWs0oXZEtU9TFipyKaAhz0AhQez81TLtU4IqTvG8rPDvk0PSFy5CbslJU9FKWpgcMUgscsY4pzc3bdnZCCgqSoqpVrnuVFMtLDdABZ8y7gNjVXSL7NlgLYLE6ZdYqSAzUqV4U0S8CMybPLAFQTpRAPPAdYZsuxlSlBZWm8MHDhjTG8l+TRKUlFFFFyZz0+xArJPEBIbNzdrheT7qtUkRhWe0X1slySoAHA3spnMiihm5jvtrbJ8UPLIvEMr3gK1LMFZgEaHOOenezdoStRRcGbhaQSTdvMCRddnfrDQzrixZ4X6ENkzjMVfCLoYNdwYBiRGwu2IwUtINAA4fEY8tBhGQfZ603ADKWqgDDeFUlKnIJYPWCbIsC1KUFIImECjFJdjS6eLGo0ifbi5arG1SSqi9tsa3Be8lyU3WIdRJSxfThVoGvZswoHiKDJZKQSlLVcmrE4cXjcuuhkkVCHBb3khlSy/DWKKkEJJl3mzlnzu8f4T0MTlstho03uMThepRjnm/D7rGFtWxBQqGWKA5NkDqNMYMNpACiwK/EknmGbu0DtVtUtglLlmc0BJL4egLRKKcdrKSaa4MOZZVSle8xoaYEZUaoyrDuzJouzFqACTdBBqCoKcEBtAqNGXZCCvxGNx0sK4HB2YB/rGVaLW6t4KYHdSlLPli9TxPSA56tmaMK3RabOvVqK4mmBoWypCydoE4sXwAoBxoz8odtVlCSwdhdfX+I84zbdLCVKue67Jb7fAPHQ6dfog7V17Lq2mpmoBnS76MfOBfteb+fyEAs9jMxTPdS9SdMzr0Gsap2fYxT98ri8sPxZ6cozUfQE5PyIXosFQvfi6TH1FnzgwFRcGF0mLhUMAYColCoAFxZKoxrGAqJvQC9FgqMCwt6JCoE8eCowbDXosFwG9E3oFWa6Hhawr/ALib/F2V/WMeSgrpEmRLP/bWx/jAHRxuEZVaEL0evRzT6aMuNjph1Uo87jk5c6UoFQb+JqEHMEbpHF6xZG210vKc1z9RqTnzaF5FvWgMlRbNOKTzSaHtBhbZZN5Uu6qu9KLd0Et2UI4p9NNeLO2HUwl5oMNoylKqkJJNVBh1OXcw1Js94jw5mOCVUetGV9atGWuyS1PdmIfK+lUs/wBTlPciJXYVpRVC7owWCCkimJS4HeOaUWjpjJM1DJWmtxyKgpp2qOeEDmzEkm+Skn84+YbnC6LSpO6icnEkgAnBmu7oBDtTLvFkbVmM4F6pcNWtAEgElnIx16wm4+wcWdw6SCP4VPA12JWQNODdopZtppWTfloc4BJ3hzLMfI0hhW0JZYlKwCKGhDY0AJPVhATZqQCTMXLLpKgdQWPUiveHZW3DS+Nap3CXxcJICsPiSqBePLUSynbF2I6HA9IiakcKHVhnnhke0F0+QptcGqNoWZYSJgXLUGZQUSAciUEBONfc5NGvIsSjLuzFiYCKkbozwUnf7mONNmJ90u+FH9DXtFPw6k4D+lTerRPREp3JeTqJ8yzyVMCFN/pgSlBLYEkpvDqTFpu0yBeSm4lVXTVRjnEbRnAVUogN7yRM1wJCosra1d5ElfQpryBFccoZR9CuV8m5OEsgFLqJcFRIFdFGoDVcOVUwj1n2LKNVKTOU4cIBWBX8qXVhTABzURnI9oWSU3KYMJhP9wVSjNBpW15ShvpAyAKKDqAWNcQ0TnaRSDi2bH48UShkszJSRTkm8lQHC4Yoqddx3X13P7ky3/qjLn7URc3FqOO4SZg53FhbDsIvJtpSkEAC9gEFckvgAbqrh53Okcz35OlNGpeJDsSNWUoaYgTR5xVE93CKtUhBBIHEJWgj+mAmxq95QQ9Qyrt6iQr/AL0tKT5GDLs6qgrol1JLkrQoJBYK+IMfi44jBGPsCKnul0EKa4Vb0tb/AAFTX5a9Hz1qIrMSCCFhTJFXAVNk1cZfvZdKEPhnVjLkE1Kkm+Smam66FsQm8UnBVXcaZsGp+FLqHiKvSm8NTb6QVFJTePvppgX+cZOuAOnyL2jZ11AVKKZl8OUlghdKKlqFEKavTrGZKtocpdQIcbwYpUEk3FjpQ5+u/Jsm8ghRAmNfSAAm8Qd4D4S4q2ObxzNomEzgpTOrw1UBDUmS8yXNGjpjLUtzlnHS9gW0rKlKZYT7gbEuTelBZc/zBReF7DtRDBJ3VOWTXHHECjcQRSHLbZ78tPiKujB2d7u7eArlyjJtGwzeF1Z3SwBa87YO7AfzGgjn1K+SlOgu0zMUsAXmODtU40UPeJqa1i2ypvhz/E8K+hKVJ3iAXIZRe6WIrRs4izbJSkG86kkYF93dvUDB6Z4NpEfj0ShgpRAYOosBTE49mh4xk94iyklyPWoCYtShQkFRT+V/dSzaa4xz20rUta2GQLgUcj4uPyh+ZtEqDABL6A+dK9XhOcHqUj+kDrhDxpP7iMpX+IuvZ9ou4Y13SFFjmQDCBsi/yntGiEihCQ48usF8WZko+cPqYtJmaFRdKoXCouDH0yZ860MX4uFQuFRcKhrFDAxYKgF6LiCYOFRYKgIVFgqCKFj16KXo8VRrMFvRIVAnib0YwR48TA70evRgWXvRUqil6IJgBCXovJtKkF0KKTqkkekAvR69CtJ8jqTW6ND9rqPvpRM/mQH/AKk3VecETtCUS5lqQf8A41Aj+lQfL80ZZMVeOaXTY34OmPVZF5NtPhqFJyficTUqQ5OZYLRkKuMBpAk7NWVUQFpevhzErPEC6SrypxjKCoreiD6P0y66z2h+ZIuq3guWDglQVx4OS2HnFUlSbpd80lIHXJqYnSBSNrzUBkzZiRoFqbs7Rf8AbSyXUmWsj80qX6hIPnEn000WXVY2MzFTChIvC7UpSQxqxUpmbrWrdKp2nMTjd1oLrvVmFAQOz8IrM22lXvyUGjOlcxOTA1UoPHvxsgtSagC9gULAcufyHHCvfCIvDNcoss2N8MOrbCg2ILPUY0oQ6XL48ooPaF8QmgreYVArg2lA0DWmQoumdcq7KlLA8ivQB/LTwlJJ3Z0o1xKrh/5oSM+flCONcofUnwzQl22SXvC7Qs10hRcU1SGLudOcETbrOaXxX8ySA9S14F3D4Rmo2erFIlqzN2ZJOZP5q44N8I0ERP2VNKqSlsM7pNAdEAgPz+sLpGs6jZ9xEpU0XUgrSlKjLVMrdfdq44ljlGnL2nJUCFrSxuuQhSCSM6ppRhT5tHM+120FWbZlnEt0zZq7zE3jQOt3yqBwcRx8j2+tacUylZ1QfkoQixuW5TXp2Prv7Skn/VSMTi1SGq4GkSu2oqQsKKgQyCCACANXyj5gP+ps9mVIlHlfH/2MFl/9Sktv2NB5L+qDCvA/Qyyn1DwLwDGjk4akHXhFJzp8RZBYjMKHxBQqKx81R/1BspO9ZVD+UoPyGkMyfbqxn4Z6OX/5mCB2X6D3T6AEbqDXdL54Bbin8sc5tfZyzMRdAJeY1RgZomoeuhUli2MZMn23s3/uZ6a5+LhTnEK9sJR922kYPefUY3kRtDiK8lo1vwM68wQSm+t1AglSFkFQIBoAUimp6QcWJSglC0lJ8KaBeBDLBupJ4lNR1xjGlbcllW5a5RfEkoB90nUZ06w/I2gSwTNkrOTFyc2cLJjaEZTKKmmdPQtCTdVLTukUFLpBP1xgftXITLDpASSA4GD4KLZ0PlGyFzpRSGQZRcm6FJW90lQCRRW9gSRi0ZftFs8MtYKlhTBk3SxNCo54adRFcTJ5EcomefBlrQbrEomj+IHFuI9Y17HZ0qSDMBJqzmhzYMdNY56RbPDmhKgFS5rONCKB+Yb7EdKuQ4VKDml5JxamvAnEYhXCBmgmDHJoEbImpSE7p0BcZXbz5Q3LkqIBC1sQCGCG6buEC8U0WwCVMDTD/Bfo8D/ZhyWoDR4koIZzZyIVFguApiyTH0SZ4MkHC4sFwIfSJTDpkmg4VFwuACLiGsUOFRKTARF4NgC3okKgIMWGEEAW9EhUDTFkxgWXeIKoo8eeMYkqjxMQqK/rACi16IJioMeECxi16IvRBj0BhRJVEEx6KkwAokmIJiBFYAS0RERAjBJiHjxMRC0GyFRUADBh5RJiBC6Ux1NovarQpYSFqKggMkEkgDQPh+kLmWNILFRAUEtkM5t7sEZIipswg0ejaUbWxY2MaQM2EaQ8YHCaEOssvYr+zhlFF7MjQRF2g9qLQv1E0zI/ZvGDbPC5ExMxDXklw4Bw1GeOEOmBmJywxKx6ibO89nPbM2qcJSwJayCEqFRgVKcE0JCaVOcPyfaWUqS60neBSu6HZTtma0r5R8/2GbtqlEUImI/ub5x0uz0/+oGWPW4VO+ONY8+cNEtj0MeRyiIp2cjxJeJRMBBBZnYnoXduMakoXMa+Gq6Tm1A5roQekKSln8M+i0/3j6mHspnFAJ7K+giUrsdUeFlvTFSzQLBKf5sFNwdoVG2wKFCiRjzzhyxlzZicbh/tB9YxJgcknMmFYT/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643063"/>
            <a:ext cx="261838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76245-6E58-4553-BA64-A666F708EACE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23528" y="1773238"/>
            <a:ext cx="85950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Sulama alanlarının yaklaşık % 83’ü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yerüstü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     yeraltı </a:t>
            </a:r>
            <a:r>
              <a:rPr lang="tr-TR" sz="2400" dirty="0">
                <a:latin typeface="+mn-lt"/>
                <a:cs typeface="Times New Roman" pitchFamily="18" charset="0"/>
              </a:rPr>
              <a:t>su kaynakları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ise        % 17’sidir.</a:t>
            </a:r>
            <a:endParaRPr lang="tr-TR" sz="2400" dirty="0"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tr-TR" sz="2400" dirty="0"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Türkiye’de işletmede olan </a:t>
            </a:r>
            <a:r>
              <a:rPr lang="tr-TR" sz="2400" b="1" dirty="0">
                <a:latin typeface="+mn-lt"/>
                <a:cs typeface="Times New Roman" pitchFamily="18" charset="0"/>
              </a:rPr>
              <a:t>baraj sayısı 272 </a:t>
            </a:r>
            <a:endParaRPr lang="tr-TR" sz="2400" b="1" dirty="0" smtClean="0"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defRPr/>
            </a:pPr>
            <a:endParaRPr lang="tr-TR" sz="2400" b="1" dirty="0" smtClean="0"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>
                <a:latin typeface="+mn-lt"/>
                <a:cs typeface="Times New Roman" pitchFamily="18" charset="0"/>
              </a:rPr>
              <a:t>Yeraltı </a:t>
            </a:r>
            <a:r>
              <a:rPr lang="tr-TR" sz="2400" b="1" dirty="0">
                <a:latin typeface="+mn-lt"/>
                <a:cs typeface="Times New Roman" pitchFamily="18" charset="0"/>
              </a:rPr>
              <a:t>Sulamaları: </a:t>
            </a:r>
            <a:r>
              <a:rPr lang="tr-TR" sz="2400" dirty="0">
                <a:latin typeface="+mn-lt"/>
                <a:cs typeface="Times New Roman" pitchFamily="18" charset="0"/>
              </a:rPr>
              <a:t>DSİ, Kamu,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Sulama</a:t>
            </a: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 </a:t>
            </a:r>
            <a:r>
              <a:rPr lang="tr-TR" sz="2400" dirty="0">
                <a:latin typeface="+mn-lt"/>
                <a:cs typeface="Times New Roman" pitchFamily="18" charset="0"/>
              </a:rPr>
              <a:t>Kooperatifleri (en büyük kısmı)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  <a:defRPr/>
            </a:pPr>
            <a:endParaRPr lang="tr-TR" sz="2400" dirty="0"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 Entegre sulama ve enerji projeleri 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	</a:t>
            </a:r>
            <a:r>
              <a:rPr lang="tr-TR" sz="2400" b="1" dirty="0">
                <a:latin typeface="+mn-lt"/>
                <a:cs typeface="Times New Roman" pitchFamily="18" charset="0"/>
              </a:rPr>
              <a:t>-GAP </a:t>
            </a:r>
            <a:r>
              <a:rPr lang="tr-TR" sz="2400" dirty="0">
                <a:latin typeface="+mn-lt"/>
                <a:cs typeface="Times New Roman" pitchFamily="18" charset="0"/>
              </a:rPr>
              <a:t>(GAP kapsamında planlanan enerji projelerinin % 75’i,  </a:t>
            </a:r>
            <a:r>
              <a:rPr lang="tr-TR" sz="2400" b="1" dirty="0">
                <a:latin typeface="+mn-lt"/>
                <a:cs typeface="Times New Roman" pitchFamily="18" charset="0"/>
              </a:rPr>
              <a:t>sulama projelerinin  % 29’u </a:t>
            </a:r>
            <a:r>
              <a:rPr lang="tr-TR" sz="2400" dirty="0">
                <a:latin typeface="+mn-lt"/>
                <a:cs typeface="Times New Roman" pitchFamily="18" charset="0"/>
              </a:rPr>
              <a:t>tamamlanmıştır.)</a:t>
            </a:r>
            <a:endParaRPr lang="tr-TR" sz="2400" dirty="0">
              <a:latin typeface="+mn-lt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684213" y="1106488"/>
            <a:ext cx="3168650" cy="792162"/>
          </a:xfrm>
          <a:prstGeom prst="rect">
            <a:avLst/>
          </a:prstGeom>
        </p:spPr>
        <p:txBody>
          <a:bodyPr lIns="0" rIns="0" bIns="0" anchor="b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tr-TR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endParaRPr lang="tr-TR" sz="20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1" y="188640"/>
            <a:ext cx="8172094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682EC-D533-4298-A442-AA54645737E5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graphicFrame>
        <p:nvGraphicFramePr>
          <p:cNvPr id="13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642366"/>
              </p:ext>
            </p:extLst>
          </p:nvPr>
        </p:nvGraphicFramePr>
        <p:xfrm>
          <a:off x="539552" y="1092200"/>
          <a:ext cx="8425061" cy="4845960"/>
        </p:xfrm>
        <a:graphic>
          <a:graphicData uri="http://schemas.openxmlformats.org/drawingml/2006/table">
            <a:tbl>
              <a:tblPr firstRow="1" bandRow="1"/>
              <a:tblGrid>
                <a:gridCol w="5616991"/>
                <a:gridCol w="2808070"/>
              </a:tblGrid>
              <a:tr h="3656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TÜRKİYE’NİN </a:t>
                      </a:r>
                      <a:r>
                        <a:rPr lang="tr-TR" sz="2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SULANAN ALANLARI</a:t>
                      </a:r>
                      <a:endParaRPr lang="tr-TR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5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Türkiye’nin yüz ölümü</a:t>
                      </a:r>
                      <a:endParaRPr lang="tr-TR" sz="2400" dirty="0">
                        <a:latin typeface="+mn-lt"/>
                      </a:endParaRP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smtClean="0">
                          <a:latin typeface="+mn-lt"/>
                        </a:rPr>
                        <a:t>78 milyon </a:t>
                      </a:r>
                      <a:r>
                        <a:rPr lang="tr-TR" sz="2400" dirty="0" smtClean="0">
                          <a:latin typeface="+mn-lt"/>
                        </a:rPr>
                        <a:t>ha</a:t>
                      </a: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365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Tarım alanı</a:t>
                      </a:r>
                      <a:endParaRPr lang="tr-TR" sz="2400" b="0" dirty="0">
                        <a:latin typeface="+mn-lt"/>
                      </a:endParaRP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28,05 milyon ha</a:t>
                      </a:r>
                      <a:endParaRPr lang="tr-TR" sz="2400" dirty="0">
                        <a:latin typeface="+mn-lt"/>
                      </a:endParaRP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394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tr-TR" sz="2400" dirty="0" smtClean="0">
                          <a:latin typeface="+mn-lt"/>
                          <a:cs typeface="Times New Roman" pitchFamily="18" charset="0"/>
                        </a:rPr>
                        <a:t>Ekonomik olarak  Sulanabilecek  alan</a:t>
                      </a: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tr-TR" sz="2400" dirty="0" smtClean="0">
                          <a:latin typeface="+mn-lt"/>
                          <a:cs typeface="Times New Roman" pitchFamily="18" charset="0"/>
                        </a:rPr>
                        <a:t>8,5 milyon ha</a:t>
                      </a:r>
                    </a:p>
                  </a:txBody>
                  <a:tcPr marL="91439" marR="91439" marT="45700" marB="457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365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Sulanan alan</a:t>
                      </a:r>
                      <a:endParaRPr lang="tr-TR" sz="2400" b="0" dirty="0">
                        <a:latin typeface="+mn-lt"/>
                      </a:endParaRP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5,733 milyon ha</a:t>
                      </a: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639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tr-TR" sz="2400" dirty="0" smtClean="0">
                          <a:latin typeface="+mn-lt"/>
                          <a:cs typeface="Times New Roman" pitchFamily="18" charset="0"/>
                        </a:rPr>
                        <a:t>DSİ tarafından 2023’e kadar sulamaya açılması planlanan alan</a:t>
                      </a: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tr-TR" sz="2400" dirty="0" smtClean="0">
                          <a:latin typeface="+mn-lt"/>
                          <a:cs typeface="Times New Roman" pitchFamily="18" charset="0"/>
                        </a:rPr>
                        <a:t>2,767 </a:t>
                      </a:r>
                      <a:r>
                        <a:rPr lang="tr-TR" sz="2400" i="0" dirty="0" smtClean="0">
                          <a:latin typeface="+mn-lt"/>
                          <a:cs typeface="Times New Roman" pitchFamily="18" charset="0"/>
                        </a:rPr>
                        <a:t>milyon </a:t>
                      </a:r>
                      <a:r>
                        <a:rPr lang="tr-TR" sz="2400" i="0" kern="1200" dirty="0" smtClean="0">
                          <a:solidFill>
                            <a:schemeClr val="dk1"/>
                          </a:solidFill>
                          <a:latin typeface="+mn-lt"/>
                          <a:ea typeface=""/>
                          <a:cs typeface=""/>
                        </a:rPr>
                        <a:t>ha</a:t>
                      </a: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639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tr-TR" sz="2400" dirty="0" smtClean="0">
                          <a:latin typeface="+mn-lt"/>
                          <a:cs typeface="Times New Roman" pitchFamily="18" charset="0"/>
                        </a:rPr>
                        <a:t>DSİ tarafından inşa edilmiş modern sulama şebekesine sahip alan</a:t>
                      </a:r>
                      <a:endParaRPr lang="tr-TR" sz="2400" b="0" dirty="0">
                        <a:latin typeface="+mn-lt"/>
                      </a:endParaRP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3,433 milyon</a:t>
                      </a:r>
                      <a:r>
                        <a:rPr lang="tr-TR" sz="2400" baseline="0" dirty="0" smtClean="0">
                          <a:latin typeface="+mn-lt"/>
                        </a:rPr>
                        <a:t> ha</a:t>
                      </a:r>
                      <a:endParaRPr lang="tr-TR" sz="2400" dirty="0">
                        <a:latin typeface="+mn-lt"/>
                      </a:endParaRP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437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b="0" dirty="0" smtClean="0">
                          <a:latin typeface="+mn-lt"/>
                        </a:rPr>
                        <a:t>KHGM ve il özel idaresi tarafından</a:t>
                      </a:r>
                      <a:endParaRPr lang="tr-TR" sz="2400" b="0" dirty="0">
                        <a:latin typeface="+mn-lt"/>
                      </a:endParaRP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1,3 milyon</a:t>
                      </a:r>
                      <a:r>
                        <a:rPr lang="tr-TR" sz="2400" baseline="0" dirty="0" smtClean="0">
                          <a:latin typeface="+mn-lt"/>
                        </a:rPr>
                        <a:t> ha</a:t>
                      </a:r>
                      <a:endParaRPr lang="tr-TR" sz="2400" dirty="0" smtClean="0">
                        <a:latin typeface="+mn-lt"/>
                      </a:endParaRP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365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b="0" dirty="0" smtClean="0">
                          <a:latin typeface="+mn-lt"/>
                        </a:rPr>
                        <a:t>Halk</a:t>
                      </a:r>
                      <a:r>
                        <a:rPr lang="tr-TR" sz="2400" b="0" baseline="0" dirty="0" smtClean="0">
                          <a:latin typeface="+mn-lt"/>
                        </a:rPr>
                        <a:t> sulaması</a:t>
                      </a:r>
                      <a:endParaRPr lang="tr-TR" sz="2400" b="0" dirty="0">
                        <a:latin typeface="+mn-lt"/>
                      </a:endParaRP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1 milyon</a:t>
                      </a:r>
                      <a:r>
                        <a:rPr lang="tr-TR" sz="2400" baseline="0" dirty="0" smtClean="0">
                          <a:latin typeface="+mn-lt"/>
                        </a:rPr>
                        <a:t> ha</a:t>
                      </a:r>
                      <a:endParaRPr lang="tr-TR" sz="2400" dirty="0" smtClean="0">
                        <a:latin typeface="+mn-lt"/>
                      </a:endParaRPr>
                    </a:p>
                  </a:txBody>
                  <a:tcPr marL="91439" marR="91439" marT="45700" marB="457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Dikdörtgen 5"/>
          <p:cNvSpPr>
            <a:spLocks noChangeArrowheads="1"/>
          </p:cNvSpPr>
          <p:nvPr/>
        </p:nvSpPr>
        <p:spPr bwMode="auto">
          <a:xfrm>
            <a:off x="539552" y="5949280"/>
            <a:ext cx="2786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solidFill>
                  <a:prstClr val="black"/>
                </a:solidFill>
                <a:latin typeface="+mn-lt"/>
                <a:cs typeface="Browallia New" panose="020B0604020202020204" pitchFamily="34" charset="-34"/>
              </a:rPr>
              <a:t>(DSİ -2013)</a:t>
            </a:r>
            <a:endParaRPr lang="en-US" sz="1400" dirty="0">
              <a:solidFill>
                <a:prstClr val="black"/>
              </a:solidFill>
              <a:latin typeface="+mn-lt"/>
              <a:cs typeface="Browallia New" panose="020B0604020202020204" pitchFamily="34" charset="-34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31640" y="276910"/>
            <a:ext cx="6629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800" dirty="0" smtClean="0">
                <a:solidFill>
                  <a:prstClr val="black"/>
                </a:solidFill>
                <a:latin typeface="Calibri"/>
              </a:rPr>
              <a:t>                  </a:t>
            </a:r>
            <a:r>
              <a:rPr lang="tr-TR" sz="2800" dirty="0" smtClean="0">
                <a:solidFill>
                  <a:srgbClr val="FF0000"/>
                </a:solidFill>
                <a:latin typeface="Calibri"/>
              </a:rPr>
              <a:t>Türkiye’de </a:t>
            </a:r>
            <a:r>
              <a:rPr lang="tr-TR" sz="2800" dirty="0">
                <a:solidFill>
                  <a:srgbClr val="FF0000"/>
                </a:solidFill>
                <a:latin typeface="Calibri"/>
              </a:rPr>
              <a:t>Tarımsal Sulama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ripirrig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8450" y="2714625"/>
            <a:ext cx="3765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1B34B-C7F9-4A49-8D88-4906A2736B35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2268538" y="401638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rgbClr val="FF0000"/>
                </a:solidFill>
                <a:latin typeface="+mj-lt"/>
              </a:rPr>
              <a:t>Türkiye’de Tarımsal Sulama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95536" y="1773238"/>
            <a:ext cx="84969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Clr>
                <a:srgbClr val="002060"/>
              </a:buClr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İzlenen 2,1 </a:t>
            </a:r>
            <a:r>
              <a:rPr lang="tr-TR" sz="2400" dirty="0">
                <a:latin typeface="+mn-lt"/>
                <a:cs typeface="Times New Roman" pitchFamily="18" charset="0"/>
              </a:rPr>
              <a:t>milyon hektar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alanın;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  <a:defRPr/>
            </a:pPr>
            <a:endParaRPr lang="tr-TR" sz="2400" dirty="0" smtClean="0"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% </a:t>
            </a:r>
            <a:r>
              <a:rPr lang="tr-TR" sz="2400" dirty="0">
                <a:latin typeface="+mn-lt"/>
                <a:cs typeface="Times New Roman" pitchFamily="18" charset="0"/>
              </a:rPr>
              <a:t>97’sinde </a:t>
            </a:r>
            <a:r>
              <a:rPr lang="tr-TR" sz="2400" b="1" dirty="0">
                <a:latin typeface="+mn-lt"/>
                <a:cs typeface="Times New Roman" pitchFamily="18" charset="0"/>
              </a:rPr>
              <a:t>yüzeysel sulama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metotları.</a:t>
            </a:r>
            <a:endParaRPr lang="tr-TR" sz="2400" dirty="0"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tr-TR" sz="2400" dirty="0"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%</a:t>
            </a:r>
            <a:r>
              <a:rPr lang="tr-TR" sz="2400" dirty="0" smtClean="0">
                <a:latin typeface="+mn-lt"/>
                <a:cs typeface="Times New Roman" pitchFamily="18" charset="0"/>
              </a:rPr>
              <a:t>  3’ünde </a:t>
            </a:r>
            <a:r>
              <a:rPr lang="tr-TR" sz="2400" b="1" dirty="0" smtClean="0">
                <a:latin typeface="+mn-lt"/>
                <a:cs typeface="Times New Roman" pitchFamily="18" charset="0"/>
              </a:rPr>
              <a:t>basınçlı </a:t>
            </a:r>
            <a:r>
              <a:rPr lang="tr-TR" sz="2400" b="1" dirty="0">
                <a:latin typeface="+mn-lt"/>
                <a:cs typeface="Times New Roman" pitchFamily="18" charset="0"/>
              </a:rPr>
              <a:t>sulama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yapılmaktadır.</a:t>
            </a: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defRPr/>
            </a:pPr>
            <a:endParaRPr lang="tr-TR" sz="2400" dirty="0" smtClean="0"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DSİ sulamalarında;</a:t>
            </a: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  </a:t>
            </a:r>
            <a:r>
              <a:rPr lang="tr-TR" sz="2400" dirty="0">
                <a:cs typeface="Times New Roman" pitchFamily="18" charset="0"/>
              </a:rPr>
              <a:t>200.424 </a:t>
            </a:r>
            <a:r>
              <a:rPr lang="tr-TR" sz="2400" dirty="0" smtClean="0">
                <a:cs typeface="Times New Roman" pitchFamily="18" charset="0"/>
              </a:rPr>
              <a:t>hektar yağmurlama sulama</a:t>
            </a: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tr-TR" sz="2400" dirty="0"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110.185 </a:t>
            </a:r>
            <a:r>
              <a:rPr lang="tr-TR" sz="2400" dirty="0">
                <a:latin typeface="+mn-lt"/>
                <a:cs typeface="Times New Roman" pitchFamily="18" charset="0"/>
              </a:rPr>
              <a:t>hektar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alanda damla </a:t>
            </a:r>
            <a:r>
              <a:rPr lang="tr-TR" sz="2400" dirty="0">
                <a:latin typeface="+mn-lt"/>
                <a:cs typeface="Times New Roman" pitchFamily="18" charset="0"/>
              </a:rPr>
              <a:t>sulama metodu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uygulanmaktadır.</a:t>
            </a:r>
          </a:p>
          <a:p>
            <a:pPr marL="342900" indent="-342900" algn="just">
              <a:spcBef>
                <a:spcPts val="0"/>
              </a:spcBef>
              <a:buClr>
                <a:srgbClr val="002060"/>
              </a:buClr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(</a:t>
            </a:r>
            <a:r>
              <a:rPr lang="tr-TR" sz="2400" dirty="0">
                <a:latin typeface="+mn-lt"/>
                <a:cs typeface="Times New Roman" pitchFamily="18" charset="0"/>
              </a:rPr>
              <a:t>Başlıca şeker pancarı, tahıl, yonca, ayçiçeği, bostan ve sebzeler)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  <a:defRPr/>
            </a:pPr>
            <a:endParaRPr lang="tr-TR" sz="2400" dirty="0" smtClean="0">
              <a:latin typeface="+mn-lt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002060"/>
              </a:buClr>
              <a:defRPr/>
            </a:pPr>
            <a:endParaRPr lang="tr-TR" sz="2000" dirty="0">
              <a:latin typeface="+mn-lt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684213" y="1106488"/>
            <a:ext cx="3168650" cy="792162"/>
          </a:xfrm>
          <a:prstGeom prst="rect">
            <a:avLst/>
          </a:prstGeom>
        </p:spPr>
        <p:txBody>
          <a:bodyPr lIns="0" rIns="0" bIns="0" anchor="b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tr-TR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endParaRPr lang="tr-TR" sz="20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9AA57-3D22-4E40-B46F-4D898926AE1D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179512" y="1373816"/>
            <a:ext cx="88200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dirty="0" smtClean="0">
                <a:latin typeface="+mn-lt"/>
              </a:rPr>
              <a:t> </a:t>
            </a:r>
            <a:r>
              <a:rPr lang="tr-TR" sz="2400" b="1" dirty="0" smtClean="0">
                <a:latin typeface="+mn-lt"/>
              </a:rPr>
              <a:t>Sulama Birlikleri</a:t>
            </a:r>
            <a:r>
              <a:rPr lang="tr-TR" sz="2400" dirty="0" smtClean="0">
                <a:latin typeface="+mn-lt"/>
              </a:rPr>
              <a:t>:Devlet Su İşleri Genel Müdürlüğü tarafından yapılan </a:t>
            </a:r>
            <a:r>
              <a:rPr lang="tr-TR" sz="2400" b="1" dirty="0" smtClean="0">
                <a:latin typeface="+mn-lt"/>
              </a:rPr>
              <a:t>sulama sistemlerinin işletilmesine</a:t>
            </a:r>
            <a:r>
              <a:rPr lang="tr-TR" sz="2400" dirty="0" smtClean="0">
                <a:latin typeface="+mn-lt"/>
              </a:rPr>
              <a:t>, bakılmasına ve gerektiğinde de onarılmasına yönelik iş ve işlemlerin, yararlanıcılar tarafından yapılmasını sağlamak amacıyla;</a:t>
            </a:r>
          </a:p>
          <a:p>
            <a:pPr algn="just"/>
            <a:r>
              <a:rPr lang="tr-TR" sz="2400" dirty="0" smtClean="0">
                <a:latin typeface="+mn-lt"/>
              </a:rPr>
              <a:t> </a:t>
            </a:r>
            <a:r>
              <a:rPr lang="tr-TR" sz="2400" b="1" dirty="0" smtClean="0">
                <a:latin typeface="+mn-lt"/>
              </a:rPr>
              <a:t>İçişleri Bakanlığı </a:t>
            </a:r>
            <a:r>
              <a:rPr lang="tr-TR" sz="2400" dirty="0" smtClean="0">
                <a:latin typeface="+mn-lt"/>
              </a:rPr>
              <a:t>tarafından hazırlanan tüzüklerle kurdurulmuşlardır. </a:t>
            </a:r>
          </a:p>
          <a:p>
            <a:pPr algn="just"/>
            <a:endParaRPr lang="tr-TR" sz="2400" dirty="0" smtClean="0">
              <a:latin typeface="+mn-lt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+mn-lt"/>
              </a:rPr>
              <a:t>Sulama kooperatifleri</a:t>
            </a:r>
            <a:r>
              <a:rPr lang="tr-TR" sz="2400" dirty="0" smtClean="0">
                <a:latin typeface="+mn-lt"/>
              </a:rPr>
              <a:t>:Kamu tesislerinden ve tarım sahalarından temin edilecek suyun kullanımı ile ilgili tüm işlemleri yapmak için kurulan, 1163 Sayılı tarımsal amaçlı kooperatifler kanuna tabii oluşumlardır.</a:t>
            </a: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latin typeface="+mn-lt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+mn-lt"/>
              </a:rPr>
              <a:t>Köy tüzel kişilikleri</a:t>
            </a:r>
            <a:r>
              <a:rPr lang="tr-TR" sz="2400" dirty="0" smtClean="0">
                <a:latin typeface="+mn-lt"/>
              </a:rPr>
              <a:t>:Devlet tarafından yapılan daha küçük çaplı ve </a:t>
            </a:r>
            <a:r>
              <a:rPr lang="tr-TR" sz="2400" b="1" dirty="0" smtClean="0">
                <a:latin typeface="+mn-lt"/>
              </a:rPr>
              <a:t>lokal sulama yapıları </a:t>
            </a:r>
            <a:r>
              <a:rPr lang="tr-TR" sz="2400" dirty="0" smtClean="0">
                <a:latin typeface="+mn-lt"/>
              </a:rPr>
              <a:t>her türlü bakım ve işlemiyle ilgili olarak protokol karşılığı köy yönetimlerine devredilebilmektedir.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79512" y="912151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                          Sulama işletmeciliği</a:t>
            </a:r>
            <a:endParaRPr lang="tr-TR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Dikdörtgen 9"/>
          <p:cNvSpPr/>
          <p:nvPr/>
        </p:nvSpPr>
        <p:spPr>
          <a:xfrm>
            <a:off x="1043608" y="401638"/>
            <a:ext cx="7955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                Türkiye’de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Tarımsal Sulama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258DB-EEB6-434B-BD6F-8E7B760FCA3F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71500" y="1571624"/>
            <a:ext cx="7672908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800" dirty="0">
                <a:latin typeface="+mn-lt"/>
              </a:rPr>
              <a:t>Su ve Tarımda Sulamanın Önemi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800" dirty="0">
                <a:latin typeface="+mn-lt"/>
              </a:rPr>
              <a:t>Su Kaynakları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800" dirty="0" smtClean="0">
                <a:latin typeface="+mn-lt"/>
              </a:rPr>
              <a:t>Cumhuriyetten </a:t>
            </a:r>
            <a:r>
              <a:rPr lang="tr-TR" sz="2800" dirty="0">
                <a:latin typeface="+mn-lt"/>
              </a:rPr>
              <a:t>Günümüze Sulamadaki Gelişmeler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800" dirty="0">
                <a:latin typeface="+mn-lt"/>
              </a:rPr>
              <a:t>Türkiye’de Tarımsal Sulama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800" dirty="0">
                <a:latin typeface="+mn-lt"/>
              </a:rPr>
              <a:t>Su Politikaları</a:t>
            </a:r>
          </a:p>
          <a:p>
            <a:pPr marL="285750" indent="-28575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800" dirty="0">
                <a:latin typeface="+mn-lt"/>
              </a:rPr>
              <a:t>Sonuç ve Öneriler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259633" y="436563"/>
            <a:ext cx="7416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                         Sunu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Planı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9AA57-3D22-4E40-B46F-4D898926AE1D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323528" y="1720840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+mn-lt"/>
                <a:cs typeface="Calibri" pitchFamily="34" charset="0"/>
              </a:rPr>
              <a:t>Belediye Başkanlıkları</a:t>
            </a:r>
            <a:r>
              <a:rPr lang="tr-TR" sz="2400" dirty="0" smtClean="0">
                <a:latin typeface="+mn-lt"/>
                <a:cs typeface="Calibri" pitchFamily="34" charset="0"/>
              </a:rPr>
              <a:t>:Sulama işletmeciliğinin küçük bir kısmının belediyelere devredildiği örnekler vardır.</a:t>
            </a:r>
          </a:p>
          <a:p>
            <a:pPr algn="just"/>
            <a:endParaRPr lang="tr-TR" sz="2400" dirty="0" smtClean="0">
              <a:latin typeface="+mn-lt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latin typeface="+mn-lt"/>
                <a:cs typeface="Calibri" pitchFamily="34" charset="0"/>
              </a:rPr>
              <a:t>KHGB</a:t>
            </a:r>
            <a:r>
              <a:rPr lang="tr-TR" sz="2400" dirty="0" smtClean="0">
                <a:latin typeface="+mn-lt"/>
                <a:cs typeface="Calibri" pitchFamily="34" charset="0"/>
              </a:rPr>
              <a:t>:İlçelerde tarım ürünlerinin pazarlanması hariç olmak üzere, yol, su, kanalizasyon v.b. altyapı tesisleri ile köylere ait diğer hizmetlerin yürütülmesine yardımcı </a:t>
            </a:r>
          </a:p>
          <a:p>
            <a:pPr algn="just"/>
            <a:r>
              <a:rPr lang="tr-TR" sz="2400" dirty="0">
                <a:latin typeface="+mn-lt"/>
                <a:cs typeface="Calibri" pitchFamily="34" charset="0"/>
              </a:rPr>
              <a:t>o</a:t>
            </a:r>
            <a:r>
              <a:rPr lang="tr-TR" sz="2400" dirty="0" smtClean="0">
                <a:latin typeface="+mn-lt"/>
                <a:cs typeface="Calibri" pitchFamily="34" charset="0"/>
              </a:rPr>
              <a:t>lmak bizzat  yapmak, yaptırmak </a:t>
            </a:r>
          </a:p>
          <a:p>
            <a:pPr algn="just"/>
            <a:r>
              <a:rPr lang="tr-TR" sz="2400" dirty="0" smtClean="0">
                <a:latin typeface="+mn-lt"/>
                <a:cs typeface="Calibri" pitchFamily="34" charset="0"/>
              </a:rPr>
              <a:t>ve kırsal  kalkınmayı sağlamak </a:t>
            </a:r>
          </a:p>
          <a:p>
            <a:pPr algn="just"/>
            <a:r>
              <a:rPr lang="tr-TR" sz="2400" dirty="0" smtClean="0">
                <a:latin typeface="+mn-lt"/>
                <a:cs typeface="Calibri" pitchFamily="34" charset="0"/>
              </a:rPr>
              <a:t>üzere  tüm köylerin  iştiraki ile </a:t>
            </a:r>
          </a:p>
          <a:p>
            <a:pPr algn="just"/>
            <a:r>
              <a:rPr lang="tr-TR" sz="2400" dirty="0" smtClean="0">
                <a:latin typeface="+mn-lt"/>
                <a:cs typeface="Calibri" pitchFamily="34" charset="0"/>
              </a:rPr>
              <a:t> kurulacağı ilçenin adını </a:t>
            </a:r>
            <a:r>
              <a:rPr lang="tr-TR" sz="2400" dirty="0">
                <a:latin typeface="+mn-lt"/>
                <a:cs typeface="Calibri" pitchFamily="34" charset="0"/>
              </a:rPr>
              <a:t>t</a:t>
            </a:r>
            <a:r>
              <a:rPr lang="tr-TR" sz="2400" dirty="0" smtClean="0">
                <a:latin typeface="+mn-lt"/>
                <a:cs typeface="Calibri" pitchFamily="34" charset="0"/>
              </a:rPr>
              <a:t>aşıyan</a:t>
            </a:r>
          </a:p>
          <a:p>
            <a:pPr algn="just"/>
            <a:r>
              <a:rPr lang="tr-TR" sz="2400" dirty="0" smtClean="0">
                <a:latin typeface="+mn-lt"/>
                <a:cs typeface="Calibri" pitchFamily="34" charset="0"/>
              </a:rPr>
              <a:t>örgütlenmelerdir.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857224" y="1142984"/>
            <a:ext cx="6883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Sulama işletmeciliği</a:t>
            </a:r>
            <a:endParaRPr lang="tr-TR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4210" name="Picture 2" descr="http://www.buyukkayseri.com/hr/28413546580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3936831"/>
            <a:ext cx="3888432" cy="2372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9AA57-3D22-4E40-B46F-4D898926AE1D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8236"/>
              </p:ext>
            </p:extLst>
          </p:nvPr>
        </p:nvGraphicFramePr>
        <p:xfrm>
          <a:off x="714348" y="1470526"/>
          <a:ext cx="7858180" cy="47788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1636"/>
                <a:gridCol w="1571636"/>
                <a:gridCol w="1571636"/>
                <a:gridCol w="1571636"/>
                <a:gridCol w="1571636"/>
              </a:tblGrid>
              <a:tr h="755492">
                <a:tc gridSpan="5">
                  <a:txBody>
                    <a:bodyPr/>
                    <a:lstStyle/>
                    <a:p>
                      <a:r>
                        <a:rPr lang="sv-SE" sz="2400" dirty="0" smtClean="0"/>
                        <a:t>DEVREDİLEN SULAMALARIN ÖRGÜTLERE GÖRE DAĞILIMI</a:t>
                      </a:r>
                      <a:endParaRPr lang="tr-T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252619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Kurum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Adedi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Oran (%)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Alan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Oran (%)</a:t>
                      </a:r>
                      <a:endParaRPr lang="tr-TR" sz="2400" dirty="0"/>
                    </a:p>
                  </a:txBody>
                  <a:tcPr/>
                </a:tc>
              </a:tr>
              <a:tr h="371477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Köy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228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24,9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37.922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1,7</a:t>
                      </a:r>
                      <a:endParaRPr lang="tr-TR" sz="2400" dirty="0"/>
                    </a:p>
                  </a:txBody>
                  <a:tcPr/>
                </a:tc>
              </a:tr>
              <a:tr h="371477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Belediye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163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17,8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78.111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3,5</a:t>
                      </a:r>
                      <a:endParaRPr lang="tr-TR" sz="2400" dirty="0"/>
                    </a:p>
                  </a:txBody>
                  <a:tcPr/>
                </a:tc>
              </a:tr>
              <a:tr h="371477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Sulama Birliği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379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41,4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1.990.154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88,8</a:t>
                      </a:r>
                      <a:endParaRPr lang="tr-TR" sz="2400" dirty="0"/>
                    </a:p>
                  </a:txBody>
                  <a:tcPr/>
                </a:tc>
              </a:tr>
              <a:tr h="371477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Kooperatif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125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13,7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109.103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4,9</a:t>
                      </a:r>
                      <a:endParaRPr lang="tr-TR" sz="2400" dirty="0"/>
                    </a:p>
                  </a:txBody>
                  <a:tcPr/>
                </a:tc>
              </a:tr>
              <a:tr h="371477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KHGB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14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1,5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20.909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0,9</a:t>
                      </a:r>
                      <a:endParaRPr lang="tr-TR" sz="2400" dirty="0"/>
                    </a:p>
                  </a:txBody>
                  <a:tcPr/>
                </a:tc>
              </a:tr>
              <a:tr h="371477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Diğer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6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0,7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4.145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0,2</a:t>
                      </a:r>
                      <a:endParaRPr lang="tr-TR" sz="2400" dirty="0"/>
                    </a:p>
                  </a:txBody>
                  <a:tcPr/>
                </a:tc>
              </a:tr>
              <a:tr h="371477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Toplam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915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2.240.344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Dikdörtgen"/>
          <p:cNvSpPr/>
          <p:nvPr/>
        </p:nvSpPr>
        <p:spPr>
          <a:xfrm>
            <a:off x="611560" y="91652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Sulama işletmeciliği</a:t>
            </a:r>
            <a:endParaRPr lang="tr-TR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51520" y="6309320"/>
            <a:ext cx="6436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     (DSİ GENEL MÜDÜRLÜĞÜ 2012 FAALİYET RAPORU)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2.37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Metin kutusu 4"/>
          <p:cNvSpPr txBox="1">
            <a:spLocks noChangeArrowheads="1"/>
          </p:cNvSpPr>
          <p:nvPr/>
        </p:nvSpPr>
        <p:spPr bwMode="auto">
          <a:xfrm>
            <a:off x="3348038" y="1341438"/>
            <a:ext cx="5437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tr-TR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tr-TR" sz="30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348038" y="2898775"/>
            <a:ext cx="568801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600" b="1" dirty="0">
                <a:solidFill>
                  <a:schemeClr val="bg1"/>
                </a:solidFill>
                <a:latin typeface="+mj-lt"/>
                <a:cs typeface="+mn-cs"/>
              </a:rPr>
              <a:t>Su Politikaları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F78BA-565D-4C45-B013-3CF06897A09B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268538" y="401638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          Su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Politikaları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58888" y="1557338"/>
            <a:ext cx="70580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latin typeface="+mn-lt"/>
              </a:rPr>
              <a:t>1</a:t>
            </a:r>
            <a:r>
              <a:rPr lang="tr-TR" sz="2400" b="1" dirty="0">
                <a:latin typeface="+mn-lt"/>
              </a:rPr>
              <a:t>. Türkiye’de su politikalarıyla ilgili kurumlar</a:t>
            </a:r>
          </a:p>
          <a:p>
            <a:pPr>
              <a:defRPr/>
            </a:pPr>
            <a:endParaRPr lang="tr-TR" sz="2400" b="1" dirty="0">
              <a:latin typeface="+mn-lt"/>
            </a:endParaRPr>
          </a:p>
          <a:p>
            <a:pPr>
              <a:defRPr/>
            </a:pPr>
            <a:r>
              <a:rPr lang="tr-TR" sz="2400" b="1" dirty="0">
                <a:latin typeface="+mn-lt"/>
              </a:rPr>
              <a:t>2. Türkiye’de su politikalarının genel ilkeleri ve öncelikleri</a:t>
            </a:r>
          </a:p>
          <a:p>
            <a:pPr>
              <a:defRPr/>
            </a:pPr>
            <a:endParaRPr lang="tr-TR" sz="2400" b="1" dirty="0">
              <a:latin typeface="+mn-lt"/>
            </a:endParaRPr>
          </a:p>
          <a:p>
            <a:pPr>
              <a:defRPr/>
            </a:pPr>
            <a:r>
              <a:rPr lang="tr-TR" sz="2400" b="1" dirty="0">
                <a:latin typeface="+mn-lt"/>
              </a:rPr>
              <a:t>3. Türkiye’de suyun kullanım alanları</a:t>
            </a:r>
          </a:p>
          <a:p>
            <a:pPr>
              <a:defRPr/>
            </a:pPr>
            <a:endParaRPr lang="tr-TR" sz="2400" b="1" dirty="0">
              <a:latin typeface="+mn-lt"/>
            </a:endParaRPr>
          </a:p>
          <a:p>
            <a:pPr>
              <a:defRPr/>
            </a:pPr>
            <a:r>
              <a:rPr lang="tr-TR" sz="2400" b="1" dirty="0">
                <a:latin typeface="+mn-lt"/>
              </a:rPr>
              <a:t>4. Bakanlığımız ve su politikalarındaki rolü</a:t>
            </a:r>
          </a:p>
          <a:p>
            <a:pPr>
              <a:defRPr/>
            </a:pPr>
            <a:endParaRPr lang="tr-TR" sz="2400" b="1" dirty="0">
              <a:latin typeface="+mn-lt"/>
            </a:endParaRPr>
          </a:p>
          <a:p>
            <a:pPr>
              <a:defRPr/>
            </a:pPr>
            <a:r>
              <a:rPr lang="tr-TR" sz="2400" b="1" dirty="0">
                <a:latin typeface="+mn-lt"/>
              </a:rPr>
              <a:t>       - Ar-Ge (TAGEM)</a:t>
            </a:r>
          </a:p>
          <a:p>
            <a:pPr>
              <a:defRPr/>
            </a:pPr>
            <a:r>
              <a:rPr lang="tr-TR" sz="2400" b="1" dirty="0">
                <a:latin typeface="+mn-lt"/>
              </a:rPr>
              <a:t>       - İzleme ve Denetim (TRGM)</a:t>
            </a:r>
          </a:p>
          <a:p>
            <a:pPr>
              <a:defRPr/>
            </a:pPr>
            <a:r>
              <a:rPr lang="tr-TR" sz="2400" b="1" dirty="0">
                <a:latin typeface="+mn-lt"/>
              </a:rPr>
              <a:t>       - Destekleme (TRGM, TKDK)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2A80F-4459-4072-B5F9-18F6EC934D5A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619672" y="401638"/>
            <a:ext cx="7379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Türkiye’de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Su Politikaları ile İlgili Kurumlar</a:t>
            </a:r>
          </a:p>
        </p:txBody>
      </p:sp>
      <p:graphicFrame>
        <p:nvGraphicFramePr>
          <p:cNvPr id="9" name="8 Diyagram"/>
          <p:cNvGraphicFramePr/>
          <p:nvPr/>
        </p:nvGraphicFramePr>
        <p:xfrm>
          <a:off x="1000100" y="1071522"/>
          <a:ext cx="757242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9AA57-3D22-4E40-B46F-4D898926AE1D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sp>
        <p:nvSpPr>
          <p:cNvPr id="3" name="Dikdörtgen 6"/>
          <p:cNvSpPr/>
          <p:nvPr/>
        </p:nvSpPr>
        <p:spPr>
          <a:xfrm>
            <a:off x="899592" y="401638"/>
            <a:ext cx="824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Türkiye’de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Su Politikalarının Genel İlkeleri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ve Öncelikleri</a:t>
            </a:r>
            <a:endParaRPr lang="tr-TR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Dikdörtgen 6"/>
          <p:cNvSpPr/>
          <p:nvPr/>
        </p:nvSpPr>
        <p:spPr>
          <a:xfrm>
            <a:off x="1285852" y="1643050"/>
            <a:ext cx="7508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b="1" dirty="0" smtClean="0">
                <a:latin typeface="+mn-lt"/>
              </a:rPr>
              <a:t>ULUSAL SU P</a:t>
            </a:r>
            <a:r>
              <a:rPr lang="tr-TR" sz="2400" b="1" dirty="0">
                <a:latin typeface="+mn-lt"/>
              </a:rPr>
              <a:t>O</a:t>
            </a:r>
            <a:r>
              <a:rPr lang="tr-TR" sz="2400" b="1" dirty="0" smtClean="0">
                <a:latin typeface="+mn-lt"/>
              </a:rPr>
              <a:t>LİTİKASI</a:t>
            </a:r>
          </a:p>
          <a:p>
            <a:pPr>
              <a:defRPr/>
            </a:pPr>
            <a:r>
              <a:rPr lang="tr-TR" sz="2400" dirty="0" smtClean="0">
                <a:latin typeface="+mn-lt"/>
              </a:rPr>
              <a:t>         Sürdürülebilir Yönetim ilkesi</a:t>
            </a:r>
          </a:p>
          <a:p>
            <a:pPr>
              <a:defRPr/>
            </a:pPr>
            <a:r>
              <a:rPr lang="tr-TR" sz="2400" dirty="0" smtClean="0">
                <a:latin typeface="+mn-lt"/>
              </a:rPr>
              <a:t>         Havza bazlı yönetim anlayışı</a:t>
            </a:r>
          </a:p>
          <a:p>
            <a:pPr>
              <a:defRPr/>
            </a:pPr>
            <a:r>
              <a:rPr lang="tr-TR" sz="2400" dirty="0" smtClean="0">
                <a:latin typeface="+mn-lt"/>
              </a:rPr>
              <a:t>         Katılımcı su yönetim anlayışı</a:t>
            </a:r>
          </a:p>
          <a:p>
            <a:pPr>
              <a:defRPr/>
            </a:pPr>
            <a:r>
              <a:rPr lang="tr-TR" sz="2400" dirty="0" smtClean="0">
                <a:latin typeface="+mn-lt"/>
              </a:rPr>
              <a:t>         Su miktarı ve kalitesinin korunması</a:t>
            </a:r>
          </a:p>
          <a:p>
            <a:pPr>
              <a:defRPr/>
            </a:pPr>
            <a:r>
              <a:rPr lang="tr-TR" sz="2400" dirty="0" smtClean="0">
                <a:latin typeface="+mn-lt"/>
              </a:rPr>
              <a:t>         Kamu yararını gözetilmesi</a:t>
            </a:r>
          </a:p>
          <a:p>
            <a:pPr>
              <a:defRPr/>
            </a:pPr>
            <a:r>
              <a:rPr lang="tr-TR" sz="2400" dirty="0" smtClean="0">
                <a:latin typeface="+mn-lt"/>
              </a:rPr>
              <a:t>         Ekosistemin korunması</a:t>
            </a:r>
          </a:p>
          <a:p>
            <a:pPr>
              <a:defRPr/>
            </a:pPr>
            <a:endParaRPr lang="tr-TR" sz="2400" dirty="0" smtClean="0"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2400" b="1" dirty="0" smtClean="0">
                <a:latin typeface="+mn-lt"/>
              </a:rPr>
              <a:t>ULUSLAR ARASI SU POLİTİKASI</a:t>
            </a:r>
          </a:p>
          <a:p>
            <a:pPr>
              <a:defRPr/>
            </a:pPr>
            <a:r>
              <a:rPr lang="tr-TR" sz="2400" dirty="0" smtClean="0">
                <a:latin typeface="+mn-lt"/>
              </a:rPr>
              <a:t>         Suyun hakça,akılcı ve optimum kullanımı</a:t>
            </a:r>
          </a:p>
          <a:p>
            <a:pPr>
              <a:defRPr/>
            </a:pPr>
            <a:r>
              <a:rPr lang="tr-TR" sz="2400" dirty="0" smtClean="0">
                <a:latin typeface="+mn-lt"/>
              </a:rPr>
              <a:t>         Kıyıdaş ülkelerle faydanın paylaşımı ilkesi</a:t>
            </a:r>
          </a:p>
          <a:p>
            <a:pPr>
              <a:defRPr/>
            </a:pPr>
            <a:r>
              <a:rPr lang="tr-TR" sz="2400" dirty="0" smtClean="0">
                <a:latin typeface="+mn-lt"/>
              </a:rPr>
              <a:t>         Mansap ülkelere ciddi zarar vermeme</a:t>
            </a:r>
          </a:p>
          <a:p>
            <a:pPr algn="r">
              <a:defRPr/>
            </a:pPr>
            <a:endParaRPr lang="tr-TR" dirty="0">
              <a:latin typeface="+mn-lt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642910" y="1071546"/>
            <a:ext cx="5937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      Sulama </a:t>
            </a: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politikalarının </a:t>
            </a:r>
            <a:r>
              <a:rPr lang="tr-TR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genel ilkeleri </a:t>
            </a:r>
            <a:endParaRPr lang="tr-TR" sz="24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11A5E-C26B-42F4-BB32-3F335C04A079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467544" y="401638"/>
            <a:ext cx="8531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Türkiye’de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Su Politikalarının Genel İlkeleri ve Öncelikleri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971600" y="652502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defRPr/>
            </a:pPr>
            <a:endParaRPr lang="tr-TR" sz="2400" b="1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marL="342900" lvl="1" indent="-342900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          Ulusal </a:t>
            </a: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politikalarının </a:t>
            </a:r>
            <a:r>
              <a:rPr lang="tr-TR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öncelikleri</a:t>
            </a:r>
          </a:p>
          <a:p>
            <a:pPr marL="342900" lvl="1" indent="-342900">
              <a:defRPr/>
            </a:pPr>
            <a:endParaRPr lang="tr-TR" sz="2400" b="1" dirty="0">
              <a:latin typeface="+mn-lt"/>
              <a:cs typeface="Times New Roman" pitchFamily="18" charset="0"/>
            </a:endParaRPr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Sulama sistemlerinin modernleştirilmesi</a:t>
            </a:r>
            <a:r>
              <a:rPr lang="tr-TR" sz="2400" dirty="0" smtClean="0">
                <a:latin typeface="+mn-lt"/>
                <a:cs typeface="Times New Roman" pitchFamily="18" charset="0"/>
              </a:rPr>
              <a:t>,</a:t>
            </a:r>
            <a:endParaRPr lang="tr-TR" sz="2400" dirty="0">
              <a:latin typeface="+mn-lt"/>
              <a:cs typeface="Times New Roman" pitchFamily="18" charset="0"/>
            </a:endParaRPr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Katılımcı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 yönetim anlayışının geliştirilmesi(</a:t>
            </a:r>
            <a:r>
              <a:rPr lang="tr-TR" sz="2400" dirty="0" smtClean="0">
                <a:latin typeface="+mn-lt"/>
                <a:cs typeface="Times New Roman" pitchFamily="18" charset="0"/>
                <a:sym typeface="Wingdings" pitchFamily="2" charset="2"/>
              </a:rPr>
              <a:t>Sulama Birlikleri),</a:t>
            </a:r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Çiftçi </a:t>
            </a:r>
            <a:r>
              <a:rPr lang="tr-TR" sz="2400" dirty="0">
                <a:latin typeface="+mn-lt"/>
                <a:cs typeface="Times New Roman" pitchFamily="18" charset="0"/>
              </a:rPr>
              <a:t>katılımı ve yerinden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yönetim(Özdenetim)</a:t>
            </a:r>
            <a:endParaRPr lang="tr-TR" sz="2400" dirty="0">
              <a:latin typeface="+mn-lt"/>
              <a:cs typeface="Times New Roman" pitchFamily="18" charset="0"/>
            </a:endParaRPr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İ</a:t>
            </a:r>
            <a:r>
              <a:rPr lang="tr-TR" sz="2400" dirty="0" smtClean="0">
                <a:latin typeface="+mn-lt"/>
                <a:cs typeface="Times New Roman" pitchFamily="18" charset="0"/>
              </a:rPr>
              <a:t>şletme </a:t>
            </a:r>
            <a:r>
              <a:rPr lang="tr-TR" sz="2400" dirty="0">
                <a:latin typeface="+mn-lt"/>
                <a:cs typeface="Times New Roman" pitchFamily="18" charset="0"/>
              </a:rPr>
              <a:t>ve bakım giderlerinde azalma (personel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, enerji, onarım vs. )</a:t>
            </a:r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D</a:t>
            </a:r>
            <a:r>
              <a:rPr lang="tr-TR" sz="2400" dirty="0" smtClean="0">
                <a:latin typeface="+mn-lt"/>
                <a:cs typeface="Times New Roman" pitchFamily="18" charset="0"/>
              </a:rPr>
              <a:t>aha </a:t>
            </a:r>
            <a:r>
              <a:rPr lang="tr-TR" sz="2400" dirty="0">
                <a:latin typeface="+mn-lt"/>
                <a:cs typeface="Times New Roman" pitchFamily="18" charset="0"/>
              </a:rPr>
              <a:t>adil su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dağıtımı</a:t>
            </a:r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S</a:t>
            </a:r>
            <a:r>
              <a:rPr lang="tr-TR" sz="2400" dirty="0" smtClean="0">
                <a:latin typeface="+mn-lt"/>
                <a:cs typeface="Times New Roman" pitchFamily="18" charset="0"/>
              </a:rPr>
              <a:t>orunların </a:t>
            </a:r>
            <a:r>
              <a:rPr lang="tr-TR" sz="2400" dirty="0">
                <a:latin typeface="+mn-lt"/>
                <a:cs typeface="Times New Roman" pitchFamily="18" charset="0"/>
              </a:rPr>
              <a:t>yerinde çözümü</a:t>
            </a:r>
          </a:p>
          <a:p>
            <a:pPr marL="3429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Gıda güvenliğinin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sağlanması,</a:t>
            </a:r>
          </a:p>
          <a:p>
            <a:pPr marL="3429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İklimle </a:t>
            </a:r>
            <a:r>
              <a:rPr lang="tr-TR" sz="2400" dirty="0">
                <a:latin typeface="+mn-lt"/>
                <a:cs typeface="Times New Roman" pitchFamily="18" charset="0"/>
              </a:rPr>
              <a:t>uyumlu sürdürülebilir üretim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teknikleri</a:t>
            </a:r>
          </a:p>
          <a:p>
            <a:pPr marL="3429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S</a:t>
            </a:r>
            <a:r>
              <a:rPr lang="tr-TR" sz="2400" dirty="0" smtClean="0">
                <a:latin typeface="+mn-lt"/>
                <a:cs typeface="Times New Roman" pitchFamily="18" charset="0"/>
              </a:rPr>
              <a:t>ulama altyapısı</a:t>
            </a:r>
          </a:p>
          <a:p>
            <a:pPr marL="3429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S</a:t>
            </a:r>
            <a:r>
              <a:rPr lang="tr-TR" sz="2400" dirty="0" smtClean="0">
                <a:latin typeface="+mn-lt"/>
                <a:cs typeface="Times New Roman" pitchFamily="18" charset="0"/>
              </a:rPr>
              <a:t>u </a:t>
            </a:r>
            <a:r>
              <a:rPr lang="tr-TR" sz="2400" dirty="0">
                <a:latin typeface="+mn-lt"/>
                <a:cs typeface="Times New Roman" pitchFamily="18" charset="0"/>
              </a:rPr>
              <a:t>kalitesi ve sulama kaynaklarının 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korunması</a:t>
            </a:r>
          </a:p>
          <a:p>
            <a:pPr marL="3429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Havzaların </a:t>
            </a:r>
            <a:r>
              <a:rPr lang="tr-TR" sz="2400" dirty="0">
                <a:latin typeface="+mn-lt"/>
                <a:cs typeface="Times New Roman" pitchFamily="18" charset="0"/>
              </a:rPr>
              <a:t>su potansiyeli uygun ürün deseni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F8A8F-65EC-4C38-913A-189012EE6527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  <p:sp>
        <p:nvSpPr>
          <p:cNvPr id="11269" name="AutoShape 2" descr="data:image/jpeg;base64,/9j/4AAQSkZJRgABAQAAAQABAAD/2wCEAAkGBhQSEBUUEBISFRQTFRQWFhcUFBcUFRUUFxQVFRQUFBUYHCYfFxkjGRQUHy8gJicpLCwsFR4xNTMqNSYrLCkBCQoKDgwOGg8PGiwlHyQtKSksLCwsKSwsKSksLS0pLCksLCwsLCwpKSksKTUsLCksLCwsLCksLCksLCwpLCksLP/AABEIALEBHAMBIgACEQEDEQH/xAAcAAEAAQUBAQAAAAAAAAAAAAAAAQIDBAUGBwj/xABCEAACAQICBggDBgMGBwEAAAABAgADEQQhBRIxQVFhBhMiMnGBkaEHUnIjQmKxwdEUM5I0c4KywvEIJIOi0uHwFf/EABkBAQADAQEAAAAAAAAAAAAAAAACAwQBBf/EACYRAAMAAgIBBAICAwAAAAAAAAABAgMRITFRBBITQWFxFIEiMlL/2gAMAwEAAhEDEQA/APcbRaIgC0WiIAtFoiALRaJEAREmARaLSYgC0WiUVq6opZyFUbSchAKrTVYjpAgbVQa9tpvZfI75otJ9I3rEpTulP/ucc+A5f7S7hKQC7JnrL9Saow8bo3NPTg+8hA4g39pn0cSr91gfz8xtE5s04sdu8bxkZxZX9nawz9HUxOeo6UqLvJH4hf3Gc2OG0yjZN2T6j13ectWRMprFSNhEhWBzBBHKTLCoREQCbRaRJgC0WiIAtFoiALRaIgC0WiIAtFoiAIkRAJkXiLQBeJMQCJMRAEREARIJnN6X6Whbrh7M3znuj6fm/LxkapStslMunpG50lpWnQW9Q5nYo7zeA/WcRpHSdTEvdjZRsUbB+55zFctUYs7FidpJuZVyEy1kdfo1xiU/suYfI2E3VJDaanCJnNzTeQLybGBrDh6Srr1G02kfxqfMJJaINPwTrNwB9pBYfeX0zlYxS7iJUKwM7/ZHT8Gv63Va9J2Q+YB8d03mj9OBuzV7Lcfut+xmrq0gdkilQttGU5NOXwSuJqeTq4mlwOPKZHNfdf8A1ym4p1AwupBHKa5pUYahyVRESRAmJEmAIiIAiIgCIiAIiIBEmIgCIiAIiIAiUu4AuSAOeUwK+n6Cbaqn6bt/lnG0uzqTfRsJYxmOSkutUYKPcngBtJmkxXSy4tQQk/M+QHkMz7Tn8XUZyXqMWbnsHIDcJTeZLoujA32ZemNOviDqICtPhvbm3LlNctADbLtKyrzMoJmdtvlmmUlwilpIWVrTlzUgkU4UHWtNuEtNdQsDebBK4jRJ14JNHW2iQNHpe+qt/ASTjlG+Yj6bS5zGU7wF7voyqmjl3ATFOD5ygaXLZU1ZvpUt+QlL4yqudShVUcSjW9QJxrZOaa4bMgYRxmreucu0sYVNnEx6GnE3kDxylZ0hTfeJHro7y+GjYawIuucxlxbI2tTNuI3Hkw3zHq0zkUax38COcrd7bRY2vuKnmpG2S57I+xHQ6P0wtU6pBR/lO/mp3/nNhOPp3c2RlBNrBsgzDZqt91+HHZOnwONFQbwy5Mrd5Tz/AHmuKbXJhzYvbyjJiIlhnJiJEAm8XkRAJiRJgCIkQCbyC04ev0lrtsIX6VH5teYVWrUqd93b6mJHpsmd+on6NK9PX2dpi+kVCnkX1jwTtH2yHrMJ+mNO2SVCeeqPe85hcNLgw8qee30WrBC7NtX6Y1D/AC6ar9RLewtNfW09XbbUI5KAvuM5Z6iT1Eg7t/ZYscL6MStUZz2mZvqJP5zIoYa+2SKOc21DDjVnEm+yT0jDWjYcJj1KZM2T0pjVqcloiYgWVCnF5OvO6OFaiS1OUhrShsVJEeS3WuJjdduBN+HE8AJk4fDVK76tMXO87lHFjunZaH0IlBcrM57z2zPIcBEw6O1lWNfk0mjeiZqLrV2dLnJVsGt+IkG3hNnpbEUcDhS/VghLBV3s7GwuxvvzJ5TdTnen+BNXAvq7UKP5BhrexMuqfZDc96MWXLVJtmu0J8S6FUhKy9SSbA3ul91zYavjsnZgz53rYYgkWPh/9+c9J+Fmn3dXw1Qk9UoamTtCX1WTwBIt9Vt0z4PUun7bMuPLt6Z3lSird5VPiAZrtI9G6Fbamq3z0+w3tkfMGbSJtaT7NCprlHKU+iFZT2cSpXddDreBs1pzOIx1ajXKYmmUF7D5W/ErbGv/ALz1GUvTBFmAI4EXEqeJfRqj1VJ/5cnC0aL1lP8ADrr2IB2AWO8km1x67J1eh8A6LeqQXIAyzso2At9485n06YUWUADgBYekqkpjXJHL6h2valwIiTLDMQYgxAEREAREQBERAOETDS6KUq1xKDXnnaPT22VakassvigJj1MeJ0aMwiUlxNbUx5OyWXxBkjhszXEzMPjgZzDvzl3DYy0Hdo6pqgmPWM1Y0jzlDY+++SIabLmJbeJjfxFpbr15hU2LEKoJJNgBmSeQ3yGyxQbFsXNnofo++IszXSn829vpH6/nNjoDohq2fE2J2intA+vieWzxnVS+MW+aM2TMlxJYweCSkgWmtgPUniTvMvxE0GQSivRDqysLqwKkciLGU4rFJTQvUYKq7SxsBNQOkrMfssHi3Te+qlPLiFqMrH0nG0DzjSejTSrvSqbUBz4g21W8CCDyzG6dL8N9DFalSuRZdXq1NraxLBntyGqo8b8Jt9J/wteuGqKahRLBUVmdzZahUqudkDoc7C9UA8JqtI/EZ6BCLgXpqOyorN1JNtgVQpBy4GYpxzNe59J8FCxqXtneROX6M/ECji36tgaVY7EY3D2zOo2VzyIBynUTZNKltFye+hJkQJI6TItJiAIiIAkSZEAREQBESxi8YtNdZzYbuJPADfALzNYXOQHGaXEdKUDWRC4H3r2B8OXOanSWlnrG3dTcvHm3E+0wrTPeXwaYw/8ARivi5Qa5OyWgkuBgJRo1bKerJ2mOpEhq4llsZnYZk7ANp8BvndEdl5gBLFRxNpgui+IrZkCkp31Nvkgz9bToMB0HopnVLVW/F2V8lH6kyxY2yqsso4AuWOqgLNwUFj6DOZeH6NYup3aDgcXsnsxB9p6jh8IlMWpoqDgqhfyl2WLEvsred/SPP8L8P65/mVaacheof0maPh1l/aW1v7savmNa/vOziS+OSHzX5OPw/wAPRf7WuSOCIF9yTOi0boSjQH2SAHexzY+LHPymdE7MTPSOVkqu2IiJMrERMTSmlaeHpGpWYKo9WO5VG8nhHQIraNV6y1Kna6sfZqe6rHbUtvfYAdwvbaZmTzPA/EjE4nEJTpU6KLUcIoILtmcyW1gMhcmw3T0JhVXYab8QQaZ8jcjyt5yqcqrlHE0+jS9DcIqnFuAt3xlcXAz1VYAD11j5zf4rCpUQpVRXRhYqwDKRzBmm6FtfDM1iNevXbPnVb/bym+jF/ojpwWm/hYpPWYKqaTqdZVcllDA3BR+8mdvmGWydtgajNTQ1BqvqjXHB9jDwveX4kphS9o4kkIEQJM6TERAERIgCIiAIkE22zQ6T0/e60T4v/wCP7yNUp7JTLp8GdpPTK0sh2n4bh9X7TmMRiGqNrObn2HIDcJTaSFma7dGyMakpCyrVkxeVFxztTGAS/gcBXxH8mmxHzHsp/Ucj5Xnc6O6H4ajY6muw+9U7RvxA7o8hN0JpWLyY3m8HH4DoDvxFUn8NPIebnM+QE6TA6Io0R9lTVeYF2PixzMzIlqlLopdt9iIiSIiIiAIiIAiIgCIiAJ4h8SekRxGMamrHUpkooGwW77HmSD5AT2+fNWkCevq32h3B8dY6xPPKZPVVqUvJTlfGjtPhVgesxuvbs0KZYcmbsJ7a/pPYZxnwr0J1GC6xu9iG1/BANWmPMXb/ABzsm2Hwlnp59sL88k8a1Jpehi/8jS59Y3rUc/rM59OYcPqGvRD7NU1Fvfha80OADnQyrRNqr0GWnbbrtrAW57+VpxuA+FeLP8zqUH95rMfEBCPQypZLmJUTvhCqa6R67E0HRXQNbCpqVK4qJbspqnsH8Lk7OVrTfzVLbW2tEk9oRESR0REQBERAEtYnFLTW7mw9zyA3zCx+mlTJO03sPE/pNDXrM7azm59hyA3SurSLYxui/pHSrVch2U4bzzb9pgASsyLTM232a5lStIjVlRgmUM0iTQJlJeW3eWjVkSR6HERPRPKEmIgCIiARERAEtnELe2st+Fxf0mNpgVepbqLa9suJG8KdzW2ThcDi1e4NwwJBDZEEbQQd8qvJ7X0acGBZU3s7rFaYp021WbtbwBe3jwmRh8UtQXQg/mPEbpwdWkb3U2PqDyP7zKwukWRwyixG0biP2lazPfJor0iU8Pk7eJy2G6T1DtCHiLEW95vtHaSWst1yI2qdo/cc5dNqujJeG45ZlzyXTnQBqumOrGVCuTXZhlZLjrlH4tcgcusU7p61ItvnMmNZEkzPUquyKVMKoVQAqgAAbAALACSZpOlfTPDaOpB8Sx7R1VRBrOxsTs2KLA9okDnOKxP/ABBYJdTVo4htZhr3CAU03tdXIc2zsOG4yZLR1Pw7RjgaTVe+vWJbcgFRhYeNtvhwnUTw7R/xmGColKeH68VK2KqIes1CitVJpK6apIybj6zfaA+NqYimxrijhWQ2s9UMGGWa31Te5zFj47bVxqISLPY3WkepxOMqdKiV1uuXVyzUqR2jYZrfaTLdXSrNtdv6jIvMi1enrydq9UDaQPEgSy2kKY21E/qE4n+IF5XRuTcSPzPwS/jpds606Zp7iT4KZK6YpH71vEEe851EMudVsj5aO/DBucRp6mvdu55Cw9TNVidJ1KuV9VeC/qd8x9SVkTjyNnVjmS3qgbJSZWRIIlZYi3aUky45mJWrWnCSLjPLFSvMKtjJYwtGtXbVooz8SMlH1Mch+cj30d2kX6uLAmG2Pzy9p1ei+gQFmxT65+RCQg8W2t7TqcNhUpqFpqqqNgUAD0EunA32UVnldF6IiazEIiIAiIgEREQBOU6Z6MzSutMHVuKjKO1bLVLW2qM891+F51cSNT7lonjtxSpHn1J7gWN5WRNzpvote9TCgK+009iv9O5W9jy2zmaekSGKVFKsNqsLEeUx1Lns9eMs5FwVVcEdfXRytxYjaD4890oOkzSOZKHcQdvgRM2nY5iYulMAalNlW1yD3tk4hTb4ZQ/xDWkwVsUgY7FdlueGTZzmukP/ABAVVOpg6dFiD2qrhipGYIRAwvnY617ZbDe88u6SaIrYWuyV/vFmBuWDDxOZOYE1dFgciBa+ZmqVrnZ5uSk3rRuelXSF8bjKmJqCzVCoA1r6qqgWw5dk+bGaZhfiOErqtYdm+QPlnc3MLU5eIHqZMpZXTqctuXhbh7ekuoMztzzPjxt4y0zZcOcqarYczl+u3z95w6ZGFrvTYtSZlJIvqMV1rG4uBYNnuPCdv0X6fl3p0a1y7dlXQZMb5ayjYdt2GXhPPnrg7ja45XPLwnpfww6KN/a6uQdStJLfd1v5h5G2QG0Z8JXaWuS3G3vSPQcDhSc39JtUSUUEtMpKcpSNLYQSuVLYS1UxgBhrRFckrT2+P55wVls44bpbfEThLRWZbdwJjVcTaYWI0kLbYO6L+JxdprHrM7BUBZjsUC5M2OjOj1XEkMb06R+8Rmw/Au/xOXjOz0XoWlh1tSXM7WObt4t+mySnE67K7zTPCOd0T0HvZsUefVqcv8bDb4D1M6yhQVFCooVRsCiwHkJciaplT0Y6t12IiJIiTERAEREAREiAIiIAiIgCa7TOgqWJW1QWYd1xk6+B3jkcpsYnGt8M6m09o82xuFqYOoEq5qe442MP0PETJo4sGdvpHRtOvTNOqusp8iDuKkZg85xOl+hlah28MzVU3obdYPC1g48LHkZmvE55k34vUKuK7MfSehKOKTUrIlRb3s4vY8VO0HmJ5N0+6BDBDraDkU3ZVFPNiGzPe4WGV75z0dtLlLghlYbQwKkeIOYmScSLBtenUPJrEHkGAzkJtosrGrPn84J9pSp/Qw/SWdUXNjn6b8/CfR+FxiuOewg7pa0j0ew+IXVrUabg8VzHMMMweYMt+X8FL9L4Z88brWGe85G1rW5bJBW97n2y2jbw3T2qj8KsGBYrUOZNzVfIXNhkRkAbeWd5scH8OsFSzXDoc7gveoQeRcm078qK/wCPR5n0C6MpiXZsRSZ6ahdXvKjE3ubiwYAAZc57ZgcMFRVUWCgAACwAAsAPKUUcKF2C1pnUKglTbp8mmZUTwX6dKVO9pYq4wCa2vpC+yS2V6bMrEYya+rXllq+fEnYBmT4DfMmjoTE1O7RKjjUIT2Pa9pHTfRLakxxiwsh9KibjDdAWJvWrW5Ux/qb9ptaPQrDKblGa3zOxHmBYGSWKiDzQjiFepWbVpKzNwUX9TsA5mdboLoYtOz4izvtC7UU/6jz2ct86LD4ZKY1aaqo4KAo9BLstnElyZ7zOuEIiJaUiIkwCJMRAEREAREQBIkyIAiIgCIiAIkyIAiIgGr070epYpLVBZh3XHeX9xynm+meh2Iw9z1ZqJ89K7Zc07y/lznrkSFQqLYy1HR4Xg8aUY2JHEHjN7gdN7mnomlejeHxI+2pKW+cdlx4MM/LZOD090BrUO1QJrU+FvtF8QO8OY9JRWJrlGuPUKuGZH/668ZWNLrxE5ilobFOexQrH/psPc5TdYDoDjHzfq6Q/E2s39K3HvIqaZOrlfZkNphPmEoTSyX71/CZa/DGoe9ik8qJP+uZeH+GYHfxLn6EVf82tJfHRX80eTT1sZrb5udF9FqlUa1S9NDxH2hHIHu+fpOh0X0aoYfOml2+dzrN5E93ytNpLJx+Si82+jFwGi6dFbU1A4nax8WOZmVES4z72IiIAiItAEWkxAEREAREQBERAEREASIiAIiIAiIgExEQCIiIAiIgCIiASZERAEREAREQBERAEmIgCIiAIiIAiIgCI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tr-TR" dirty="0" smtClean="0">
              <a:latin typeface="+mn-lt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071563" y="404812"/>
            <a:ext cx="8484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latin typeface="+mn-lt"/>
              </a:rPr>
              <a:t>         Türkiye’de suyun kullanım alanları</a:t>
            </a:r>
            <a:endParaRPr lang="tr-TR" sz="2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08916"/>
              </p:ext>
            </p:extLst>
          </p:nvPr>
        </p:nvGraphicFramePr>
        <p:xfrm>
          <a:off x="430023" y="1093214"/>
          <a:ext cx="8423654" cy="3655887"/>
        </p:xfrm>
        <a:graphic>
          <a:graphicData uri="http://schemas.openxmlformats.org/drawingml/2006/table">
            <a:tbl>
              <a:tblPr/>
              <a:tblGrid>
                <a:gridCol w="4167534"/>
                <a:gridCol w="2201441"/>
                <a:gridCol w="2054679"/>
              </a:tblGrid>
              <a:tr h="74567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SUYUN SEKTÖREL KULLANIMI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</a:tr>
              <a:tr h="74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latin typeface="+mn-lt"/>
                          <a:ea typeface="Calibri"/>
                          <a:cs typeface="Arial"/>
                        </a:rPr>
                        <a:t>SEKTÖR</a:t>
                      </a:r>
                      <a:endParaRPr lang="tr-TR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latin typeface="+mn-lt"/>
                          <a:ea typeface="Calibri"/>
                          <a:cs typeface="Arial"/>
                        </a:rPr>
                        <a:t>KULLANIM </a:t>
                      </a:r>
                      <a:r>
                        <a:rPr lang="tr-TR" sz="2400" b="1" baseline="0" dirty="0" smtClean="0">
                          <a:latin typeface="+mn-lt"/>
                          <a:ea typeface="Calibri"/>
                          <a:cs typeface="Arial"/>
                        </a:rPr>
                        <a:t>                                    ( 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milyar m</a:t>
                      </a:r>
                      <a:r>
                        <a:rPr lang="tr-TR" sz="24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latin typeface="+mn-lt"/>
                          <a:ea typeface="Calibri"/>
                          <a:cs typeface="Arial"/>
                        </a:rPr>
                        <a:t>KULLANIM </a:t>
                      </a:r>
                      <a:r>
                        <a:rPr lang="tr-TR" sz="2400" b="1" baseline="0" dirty="0" smtClean="0">
                          <a:latin typeface="+mn-lt"/>
                          <a:ea typeface="Calibri"/>
                          <a:cs typeface="Arial"/>
                        </a:rPr>
                        <a:t>                                    ( % </a:t>
                      </a:r>
                      <a:r>
                        <a:rPr lang="tr-TR" sz="24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</a:tr>
              <a:tr h="563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Tarım (Sulama)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32 </a:t>
                      </a:r>
                      <a:r>
                        <a:rPr lang="tr-TR" sz="2400" b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milyar m</a:t>
                      </a:r>
                      <a:r>
                        <a:rPr lang="tr-TR" sz="2400" b="1" baseline="300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% 73</a:t>
                      </a:r>
                      <a:endParaRPr lang="tr-TR" sz="2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50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+mn-lt"/>
                          <a:ea typeface="Calibri"/>
                          <a:cs typeface="Times New Roman"/>
                        </a:rPr>
                        <a:t>Sanayi</a:t>
                      </a:r>
                      <a:endParaRPr lang="tr-TR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+mn-lt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milyar m</a:t>
                      </a:r>
                      <a:r>
                        <a:rPr lang="tr-TR" sz="2400" b="0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+mn-lt"/>
                          <a:ea typeface="Calibri"/>
                          <a:cs typeface="Times New Roman"/>
                        </a:rPr>
                        <a:t>% 11</a:t>
                      </a:r>
                      <a:endParaRPr lang="tr-TR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504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+mn-lt"/>
                          <a:ea typeface="Calibri"/>
                          <a:cs typeface="Times New Roman"/>
                        </a:rPr>
                        <a:t>İçme ve Kullanma</a:t>
                      </a:r>
                      <a:endParaRPr lang="tr-TR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+mn-lt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tr-TR" sz="24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milyar m</a:t>
                      </a:r>
                      <a:r>
                        <a:rPr lang="tr-TR" sz="2400" b="0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>
                          <a:latin typeface="+mn-lt"/>
                          <a:ea typeface="Calibri"/>
                          <a:cs typeface="Times New Roman"/>
                        </a:rPr>
                        <a:t>% 16</a:t>
                      </a: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>
                        <a:alpha val="15000"/>
                      </a:srgbClr>
                    </a:solidFill>
                  </a:tcPr>
                </a:tc>
              </a:tr>
              <a:tr h="497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latin typeface="+mn-lt"/>
                          <a:ea typeface="Calibri"/>
                          <a:cs typeface="Arial"/>
                        </a:rPr>
                        <a:t>TOPLAM</a:t>
                      </a:r>
                      <a:endParaRPr lang="tr-TR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latin typeface="+mn-lt"/>
                          <a:ea typeface="Calibri"/>
                          <a:cs typeface="Times New Roman"/>
                        </a:rPr>
                        <a:t>44 </a:t>
                      </a:r>
                      <a:r>
                        <a:rPr lang="tr-TR" sz="24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milyar m</a:t>
                      </a:r>
                      <a:r>
                        <a:rPr lang="tr-TR" sz="24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latin typeface="+mn-lt"/>
                          <a:ea typeface="Calibri"/>
                          <a:cs typeface="Times New Roman"/>
                        </a:rPr>
                        <a:t>% 100</a:t>
                      </a:r>
                      <a:endParaRPr lang="tr-TR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9" marR="685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343" name="Dikdörtgen 9"/>
          <p:cNvSpPr>
            <a:spLocks noChangeArrowheads="1"/>
          </p:cNvSpPr>
          <p:nvPr/>
        </p:nvSpPr>
        <p:spPr bwMode="auto">
          <a:xfrm>
            <a:off x="1071563" y="5643563"/>
            <a:ext cx="328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1200" i="1" dirty="0">
                <a:solidFill>
                  <a:srgbClr val="FFFFFF"/>
                </a:solidFill>
                <a:latin typeface="Constantia" pitchFamily="18" charset="0"/>
              </a:rPr>
              <a:t>Kaynak: DSİ 2011 Faaliyet Raporu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795963" y="4724400"/>
            <a:ext cx="3096517" cy="1930400"/>
            <a:chOff x="2928" y="832"/>
            <a:chExt cx="2592" cy="1424"/>
          </a:xfrm>
        </p:grpSpPr>
        <p:pic>
          <p:nvPicPr>
            <p:cNvPr id="13351" name="Picture 5" descr="C:\BELGEM\sanayi-so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" y="832"/>
              <a:ext cx="2592" cy="1424"/>
            </a:xfrm>
            <a:prstGeom prst="rect">
              <a:avLst/>
            </a:prstGeom>
            <a:noFill/>
            <a:ln w="38100" cmpd="thickThin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984" y="1879"/>
              <a:ext cx="706" cy="3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400" i="1" dirty="0">
                  <a:solidFill>
                    <a:schemeClr val="bg1"/>
                  </a:solidFill>
                  <a:latin typeface="+mn-lt"/>
                </a:rPr>
                <a:t>% 11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60375" y="4724400"/>
            <a:ext cx="3248025" cy="1943100"/>
            <a:chOff x="1632" y="2427"/>
            <a:chExt cx="2784" cy="1845"/>
          </a:xfrm>
        </p:grpSpPr>
        <p:pic>
          <p:nvPicPr>
            <p:cNvPr id="13349" name="Picture 3" descr="C:\BELGEM\sulama-coklu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2427"/>
              <a:ext cx="2784" cy="1845"/>
            </a:xfrm>
            <a:prstGeom prst="rect">
              <a:avLst/>
            </a:prstGeom>
            <a:noFill/>
            <a:ln w="38100" cmpd="thickThin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952" y="3792"/>
              <a:ext cx="645" cy="4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400" i="1" dirty="0">
                  <a:solidFill>
                    <a:schemeClr val="bg1"/>
                  </a:solidFill>
                  <a:latin typeface="+mn-lt"/>
                </a:rPr>
                <a:t>% 73</a:t>
              </a:r>
            </a:p>
          </p:txBody>
        </p:sp>
      </p:grpSp>
      <p:pic>
        <p:nvPicPr>
          <p:cNvPr id="13347" name="Picture 130" descr="hayat_su_gors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4925" y="4724400"/>
            <a:ext cx="1866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857625" y="6143625"/>
            <a:ext cx="78422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i="1" dirty="0">
                <a:latin typeface="+mn-lt"/>
              </a:rPr>
              <a:t>%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10E87-5E83-4C9E-97DE-5C08886F7231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444848" y="377607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Bakanlığımız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ve Su Politikalarındaki Rolü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44231" y="1442393"/>
            <a:ext cx="84249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400" dirty="0" smtClean="0">
                <a:latin typeface="+mn-lt"/>
              </a:rPr>
              <a:t>GTHB suyla ilgili  Ar-</a:t>
            </a:r>
            <a:r>
              <a:rPr lang="tr-TR" sz="2400" dirty="0" err="1" smtClean="0">
                <a:latin typeface="+mn-lt"/>
              </a:rPr>
              <a:t>Ge</a:t>
            </a:r>
            <a:r>
              <a:rPr lang="tr-TR" sz="2400" dirty="0" smtClean="0">
                <a:latin typeface="+mn-lt"/>
              </a:rPr>
              <a:t> faaliyeti yürütmektedir.</a:t>
            </a:r>
          </a:p>
          <a:p>
            <a:pPr algn="just">
              <a:defRPr/>
            </a:pPr>
            <a:r>
              <a:rPr lang="tr-TR" sz="2400" dirty="0" smtClean="0">
                <a:latin typeface="+mn-lt"/>
              </a:rPr>
              <a:t>Bu faaliyetler   TAGEM  tarafından;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 smtClean="0">
                <a:latin typeface="+mn-lt"/>
              </a:rPr>
              <a:t>Toprak </a:t>
            </a:r>
            <a:r>
              <a:rPr lang="tr-TR" sz="2400" dirty="0">
                <a:latin typeface="+mn-lt"/>
              </a:rPr>
              <a:t>ve Su kaynakları Araştırmaları Dairesi Başkanlığı </a:t>
            </a:r>
            <a:endParaRPr lang="tr-TR" sz="2400" dirty="0" smtClean="0">
              <a:latin typeface="+mn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 smtClean="0">
                <a:latin typeface="+mn-lt"/>
              </a:rPr>
              <a:t>İlgili  daire başkanlıkları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400" dirty="0" smtClean="0">
                <a:latin typeface="+mn-lt"/>
              </a:rPr>
              <a:t>İlgili enstitü ve istasyon müdürlüklerince yürütülmektedir.</a:t>
            </a:r>
          </a:p>
          <a:p>
            <a:pPr algn="just">
              <a:defRPr/>
            </a:pPr>
            <a:endParaRPr lang="tr-TR" sz="2400" dirty="0" smtClean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tr-TR" sz="2400" dirty="0">
              <a:latin typeface="+mn-lt"/>
            </a:endParaRPr>
          </a:p>
          <a:p>
            <a:pPr algn="just">
              <a:defRPr/>
            </a:pPr>
            <a:endParaRPr lang="tr-TR" sz="2000" dirty="0" smtClean="0">
              <a:latin typeface="+mn-lt"/>
            </a:endParaRPr>
          </a:p>
          <a:p>
            <a:pPr algn="just">
              <a:defRPr/>
            </a:pPr>
            <a:endParaRPr lang="tr-TR" sz="2000" dirty="0">
              <a:latin typeface="+mn-lt"/>
            </a:endParaRPr>
          </a:p>
          <a:p>
            <a:pPr algn="just">
              <a:defRPr/>
            </a:pPr>
            <a:endParaRPr lang="tr-TR" sz="2000" dirty="0">
              <a:latin typeface="+mn-lt"/>
            </a:endParaRPr>
          </a:p>
          <a:p>
            <a:pPr algn="just">
              <a:defRPr/>
            </a:pPr>
            <a:endParaRPr lang="tr-TR" sz="2000" dirty="0"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44232" y="980728"/>
            <a:ext cx="7728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          Araştırma </a:t>
            </a: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Geliştirme (Ar-Ge</a:t>
            </a:r>
            <a:r>
              <a:rPr lang="tr-TR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</a:p>
          <a:p>
            <a:pPr marL="342900" lvl="1" indent="-342900">
              <a:defRPr/>
            </a:pPr>
            <a:endParaRPr lang="tr-TR" sz="24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Picture 20" descr="07"/>
          <p:cNvPicPr>
            <a:picLocks noChangeAspect="1" noChangeArrowheads="1"/>
          </p:cNvPicPr>
          <p:nvPr/>
        </p:nvPicPr>
        <p:blipFill>
          <a:blip r:embed="rId2"/>
          <a:srcRect l="2773" t="64246" b="11551"/>
          <a:stretch>
            <a:fillRect/>
          </a:stretch>
        </p:blipFill>
        <p:spPr bwMode="auto">
          <a:xfrm>
            <a:off x="1214414" y="5214950"/>
            <a:ext cx="7181873" cy="1357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F04EA-201E-458F-BD4B-61895EA947BB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51520" y="1412875"/>
            <a:ext cx="874801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2060"/>
              </a:buClr>
              <a:defRPr/>
            </a:pPr>
            <a:r>
              <a:rPr lang="tr-TR" sz="2400" dirty="0">
                <a:latin typeface="+mn-lt"/>
              </a:rPr>
              <a:t>Kurum konuyla ilgili olarak sırayla; </a:t>
            </a:r>
            <a:endParaRPr lang="tr-TR" sz="2400" dirty="0" smtClean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defRPr/>
            </a:pPr>
            <a:endParaRPr lang="tr-TR" sz="2400" dirty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</a:rPr>
              <a:t>Suyun ekonomik, sosyal ve çevresel faydalar içinde kullanımını sağlamak,</a:t>
            </a: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</a:rPr>
              <a:t>sulanan arazilerde yaşlık ve tuzluluk riskini azaltmak,</a:t>
            </a: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</a:rPr>
              <a:t>Tarımda </a:t>
            </a:r>
            <a:r>
              <a:rPr lang="tr-TR" sz="2400" dirty="0">
                <a:latin typeface="+mn-lt"/>
              </a:rPr>
              <a:t>suyun etkin kullanımı için uygun yöntem ve teknolojilerin geliştirilmesi</a:t>
            </a:r>
            <a:r>
              <a:rPr lang="tr-TR" sz="2400" dirty="0" smtClean="0">
                <a:latin typeface="+mn-lt"/>
              </a:rPr>
              <a:t>,</a:t>
            </a:r>
            <a:endParaRPr lang="tr-TR" sz="2400" dirty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</a:rPr>
              <a:t>Kısıtlı su koşullarında uygun sulama programları ile tarımsal su kullanımında verimliliğin artırılması</a:t>
            </a:r>
            <a:r>
              <a:rPr lang="tr-TR" sz="2400" dirty="0" smtClean="0">
                <a:latin typeface="+mn-lt"/>
              </a:rPr>
              <a:t>,</a:t>
            </a:r>
            <a:endParaRPr lang="tr-TR" sz="2400" dirty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</a:rPr>
              <a:t>Tuzlu </a:t>
            </a:r>
            <a:r>
              <a:rPr lang="tr-TR" sz="2400" dirty="0">
                <a:latin typeface="+mn-lt"/>
              </a:rPr>
              <a:t>suların, drenaj sularının, düşük nitelikli suların sulamada kullanımı</a:t>
            </a:r>
            <a:r>
              <a:rPr lang="tr-TR" sz="2400" dirty="0" smtClean="0">
                <a:latin typeface="+mn-lt"/>
              </a:rPr>
              <a:t>,</a:t>
            </a:r>
            <a:endParaRPr lang="tr-TR" sz="2400" dirty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</a:rPr>
              <a:t>Tuzluluk ve çoraklıkla ilgili Arazi </a:t>
            </a:r>
            <a:r>
              <a:rPr lang="tr-TR" sz="2400" dirty="0">
                <a:latin typeface="+mn-lt"/>
              </a:rPr>
              <a:t>ıslah yöntemlerinin geliştirilmesi,</a:t>
            </a:r>
          </a:p>
          <a:p>
            <a:pPr algn="just">
              <a:buClr>
                <a:srgbClr val="002060"/>
              </a:buClr>
              <a:defRPr/>
            </a:pPr>
            <a:r>
              <a:rPr lang="tr-TR" sz="2400" dirty="0" smtClean="0">
                <a:latin typeface="+mn-lt"/>
              </a:rPr>
              <a:t>Tarımsal politikalara veri </a:t>
            </a:r>
            <a:r>
              <a:rPr lang="tr-TR" sz="2400" dirty="0">
                <a:latin typeface="+mn-lt"/>
              </a:rPr>
              <a:t>sağlanması.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tr-TR" sz="2000" dirty="0">
              <a:latin typeface="+mn-lt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51520" y="95121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                    Araştırma </a:t>
            </a: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Geliştirme (Ar-Ge)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444848" y="377607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Bakanlığımız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ve Su Politikalarındaki 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.37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Metin kutusu 4"/>
          <p:cNvSpPr txBox="1">
            <a:spLocks noChangeArrowheads="1"/>
          </p:cNvSpPr>
          <p:nvPr/>
        </p:nvSpPr>
        <p:spPr bwMode="auto">
          <a:xfrm>
            <a:off x="3348038" y="1341438"/>
            <a:ext cx="5437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tr-TR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tr-TR" sz="30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348038" y="2898775"/>
            <a:ext cx="568801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600" b="1" dirty="0">
                <a:solidFill>
                  <a:schemeClr val="bg1"/>
                </a:solidFill>
                <a:latin typeface="+mj-lt"/>
                <a:cs typeface="+mn-cs"/>
              </a:rPr>
              <a:t>Su ve Tarımda Sulamanın Önemi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0CBCB-8F98-4C03-B664-52A6F2761428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183664"/>
              </p:ext>
            </p:extLst>
          </p:nvPr>
        </p:nvGraphicFramePr>
        <p:xfrm>
          <a:off x="503548" y="1988841"/>
          <a:ext cx="7920878" cy="192442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10525"/>
                <a:gridCol w="1507982"/>
                <a:gridCol w="1432582"/>
                <a:gridCol w="1357183"/>
                <a:gridCol w="1512606"/>
              </a:tblGrid>
              <a:tr h="59283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PROJE </a:t>
                      </a:r>
                      <a:r>
                        <a:rPr lang="tr-TR" sz="2400" b="1" dirty="0" smtClean="0">
                          <a:effectLst/>
                        </a:rPr>
                        <a:t>SAYISI (2013 yılı)</a:t>
                      </a:r>
                      <a:endParaRPr lang="tr-TR" sz="24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0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Sonuçlanan</a:t>
                      </a:r>
                      <a:endParaRPr lang="tr-TR" sz="24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Devam Eden</a:t>
                      </a:r>
                      <a:endParaRPr lang="tr-TR" sz="24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Yeni Teklif </a:t>
                      </a:r>
                      <a:endParaRPr lang="tr-TR" sz="24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Bilgi Amaçlı</a:t>
                      </a:r>
                      <a:endParaRPr lang="tr-TR" sz="24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TOPLAM</a:t>
                      </a:r>
                      <a:endParaRPr lang="tr-TR" sz="24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5</a:t>
                      </a:r>
                      <a:endParaRPr lang="tr-TR" sz="24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50" marR="44450" marT="0" marB="0" anchor="ctr">
                    <a:solidFill>
                      <a:srgbClr val="F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31</a:t>
                      </a:r>
                      <a:endParaRPr lang="tr-TR" sz="24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50" marR="44450" marT="0" marB="0" anchor="ctr">
                    <a:solidFill>
                      <a:srgbClr val="F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15</a:t>
                      </a:r>
                      <a:endParaRPr lang="tr-TR" sz="24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50" marR="44450" marT="0" marB="0" anchor="ctr">
                    <a:solidFill>
                      <a:srgbClr val="F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10</a:t>
                      </a:r>
                      <a:endParaRPr lang="tr-TR" sz="24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50" marR="44450" marT="0" marB="0" anchor="ctr">
                    <a:solidFill>
                      <a:srgbClr val="FBF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61</a:t>
                      </a:r>
                      <a:endParaRPr lang="tr-TR" sz="24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44450" marR="44450" marT="0" marB="0" anchor="ctr">
                    <a:solidFill>
                      <a:srgbClr val="FBFB9B"/>
                    </a:solidFill>
                  </a:tcPr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467544" y="4005263"/>
            <a:ext cx="7992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400" dirty="0">
                <a:latin typeface="+mn-lt"/>
              </a:rPr>
              <a:t>Bu projeler, </a:t>
            </a:r>
            <a:r>
              <a:rPr lang="tr-TR" sz="2400" dirty="0" err="1">
                <a:latin typeface="+mn-lt"/>
              </a:rPr>
              <a:t>TAGEM’e</a:t>
            </a:r>
            <a:r>
              <a:rPr lang="tr-TR" sz="2400" dirty="0">
                <a:latin typeface="+mn-lt"/>
              </a:rPr>
              <a:t>  bağlı 10 Merkez,  11 Bölgesel ve 26 konu bazlı olmak üzere 47 Araştırma Enstitü/İstasyonlarının </a:t>
            </a:r>
            <a:r>
              <a:rPr lang="tr-TR" sz="2400" b="1" dirty="0">
                <a:latin typeface="+mn-lt"/>
              </a:rPr>
              <a:t>23 tanesinde yer alan Toprak ve Su Kaynakları Bölümlerinde yürütülmektedir.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619672" y="951210"/>
            <a:ext cx="4550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Araştırma </a:t>
            </a: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Geliştirme (Ar-Ge)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444848" y="377607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Bakanlığımız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ve Su Politikalarındaki 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50BEF-244D-464D-88A9-F30085AB4444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  <p:graphicFrame>
        <p:nvGraphicFramePr>
          <p:cNvPr id="9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26161"/>
              </p:ext>
            </p:extLst>
          </p:nvPr>
        </p:nvGraphicFramePr>
        <p:xfrm>
          <a:off x="179512" y="3861048"/>
          <a:ext cx="8784976" cy="2862064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0F6FC6">
                        <a:tint val="70000"/>
                        <a:satMod val="130000"/>
                      </a:srgbClr>
                    </a:gs>
                    <a:gs pos="43000">
                      <a:srgbClr val="0F6FC6">
                        <a:tint val="44000"/>
                        <a:satMod val="165000"/>
                      </a:srgbClr>
                    </a:gs>
                    <a:gs pos="93000">
                      <a:srgbClr val="0F6FC6">
                        <a:tint val="15000"/>
                        <a:satMod val="165000"/>
                      </a:srgbClr>
                    </a:gs>
                    <a:gs pos="100000">
                      <a:srgbClr val="0F6FC6">
                        <a:tint val="5000"/>
                        <a:satMod val="250000"/>
                      </a:srgbClr>
                    </a:gs>
                  </a:gsLst>
                  <a:path path="circle">
                    <a:fillToRect l="50000" t="130000" r="50000" b="-30000"/>
                  </a:path>
                </a:gradFill>
                <a:effectLst>
                  <a:outerShdw blurRad="57150" dist="38100" dir="5400000" algn="ctr" rotWithShape="0">
                    <a:srgbClr val="0F6FC6">
                      <a:shade val="9000"/>
                      <a:satMod val="105000"/>
                      <a:alpha val="48000"/>
                    </a:srgbClr>
                  </a:outerShdw>
                </a:effectLst>
              </a:tblPr>
              <a:tblGrid>
                <a:gridCol w="2592288"/>
                <a:gridCol w="3449203"/>
                <a:gridCol w="2743485"/>
              </a:tblGrid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400" dirty="0" smtClean="0">
                          <a:latin typeface="+mn-lt"/>
                        </a:rPr>
                        <a:t>YATIRIMCI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400" dirty="0" smtClean="0">
                          <a:latin typeface="+mn-lt"/>
                        </a:rPr>
                        <a:t>SULAMAYA AÇILAN  ALAN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400" dirty="0" smtClean="0">
                          <a:latin typeface="+mn-lt"/>
                        </a:rPr>
                        <a:t>İZLENEN ALAN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</a:tr>
              <a:tr h="405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DSİ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400" dirty="0" smtClean="0">
                          <a:latin typeface="+mn-lt"/>
                        </a:rPr>
                        <a:t>  3,2 milyon</a:t>
                      </a:r>
                      <a:r>
                        <a:rPr lang="tr-TR" sz="2400" baseline="0" dirty="0" smtClean="0">
                          <a:latin typeface="+mn-lt"/>
                        </a:rPr>
                        <a:t> ha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         2,1 milyon ha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40000"/>
                      </a:srgbClr>
                    </a:solidFill>
                  </a:tcPr>
                </a:tc>
              </a:tr>
              <a:tr h="405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MÜLGA KHGM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400" dirty="0" smtClean="0">
                          <a:latin typeface="+mn-lt"/>
                        </a:rPr>
                        <a:t>   1,3  milyon ha</a:t>
                      </a:r>
                      <a:endParaRPr lang="tr-TR" sz="2400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endParaRPr lang="tr-TR" sz="2400" dirty="0" smtClean="0">
                        <a:latin typeface="+mn-lt"/>
                      </a:endParaRPr>
                    </a:p>
                    <a:p>
                      <a:r>
                        <a:rPr lang="tr-TR" sz="2400" dirty="0" smtClean="0">
                          <a:latin typeface="+mn-lt"/>
                        </a:rPr>
                        <a:t>                   -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İL ÖZEL İDARELERİ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60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HALK SULAMALARI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+mn-lt"/>
                        </a:rPr>
                        <a:t>  1,0 milyon ha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                   -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TOPLAM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400" dirty="0" smtClean="0">
                          <a:latin typeface="+mn-lt"/>
                        </a:rPr>
                        <a:t>  5,5 milyon ha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+mn-lt"/>
                        </a:rPr>
                        <a:t>          2,1 milyon ha</a:t>
                      </a:r>
                      <a:endParaRPr lang="tr-TR" sz="2400" dirty="0">
                        <a:latin typeface="+mn-lt"/>
                      </a:endParaRPr>
                    </a:p>
                  </a:txBody>
                  <a:tcPr>
                    <a:lnL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F6FC6">
                          <a:shade val="50000"/>
                          <a:satMod val="103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6 Dikdörtgen"/>
          <p:cNvSpPr/>
          <p:nvPr/>
        </p:nvSpPr>
        <p:spPr>
          <a:xfrm>
            <a:off x="179512" y="1468438"/>
            <a:ext cx="88200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u="sng" dirty="0" smtClean="0">
                <a:latin typeface="+mn-lt"/>
              </a:rPr>
              <a:t>İzleme</a:t>
            </a:r>
            <a:r>
              <a:rPr lang="tr-TR" sz="2400" u="sng" dirty="0">
                <a:latin typeface="+mn-lt"/>
              </a:rPr>
              <a:t>;</a:t>
            </a:r>
            <a:endParaRPr lang="tr-TR" sz="2400" b="1" dirty="0">
              <a:latin typeface="+mn-lt"/>
            </a:endParaRPr>
          </a:p>
          <a:p>
            <a:pPr marL="88900" lvl="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+mn-lt"/>
              </a:rPr>
              <a:t>5,5</a:t>
            </a:r>
            <a:r>
              <a:rPr lang="tr-TR" sz="2400" dirty="0">
                <a:latin typeface="+mn-lt"/>
              </a:rPr>
              <a:t> milyon hektarlık sulanan alanın </a:t>
            </a:r>
            <a:r>
              <a:rPr lang="tr-TR" sz="2400" b="1" dirty="0">
                <a:latin typeface="+mn-lt"/>
              </a:rPr>
              <a:t>3,2</a:t>
            </a:r>
            <a:r>
              <a:rPr lang="tr-TR" sz="2400" dirty="0">
                <a:latin typeface="+mn-lt"/>
              </a:rPr>
              <a:t> milyon hektarı DSİ tarafından hayata geçirilmiş ve bu alanın </a:t>
            </a:r>
            <a:r>
              <a:rPr lang="tr-TR" sz="2400" b="1" dirty="0">
                <a:latin typeface="+mn-lt"/>
              </a:rPr>
              <a:t>2 </a:t>
            </a:r>
            <a:r>
              <a:rPr lang="tr-TR" sz="2400" b="1" dirty="0" smtClean="0">
                <a:latin typeface="+mn-lt"/>
              </a:rPr>
              <a:t>,1 </a:t>
            </a:r>
            <a:r>
              <a:rPr lang="tr-TR" sz="2400" dirty="0" smtClean="0">
                <a:latin typeface="+mn-lt"/>
              </a:rPr>
              <a:t>milyon </a:t>
            </a:r>
            <a:r>
              <a:rPr lang="tr-TR" sz="2400" dirty="0">
                <a:latin typeface="+mn-lt"/>
              </a:rPr>
              <a:t>hektarlık kısmı izlenebilir durumdadır</a:t>
            </a:r>
            <a:r>
              <a:rPr lang="tr-TR" sz="2400" dirty="0" smtClean="0">
                <a:latin typeface="+mn-lt"/>
              </a:rPr>
              <a:t>.</a:t>
            </a:r>
            <a:endParaRPr lang="tr-TR" sz="2400" dirty="0">
              <a:latin typeface="+mn-lt"/>
            </a:endParaRPr>
          </a:p>
          <a:p>
            <a:pPr marL="88900" lvl="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Kayıt altında olmayan ve izlenemeyen yaklaşık 3,5 milyon hektar arazi vardır.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471317" y="1068328"/>
            <a:ext cx="25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ctr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İzleme ve Denetim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444848" y="377607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Bakanlığımız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ve Su Politikalarındaki 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BB3ED-0E62-4C76-B4C3-EDD8144D1416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79512" y="1341438"/>
            <a:ext cx="88200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tr-TR" sz="20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Bakanlığımız </a:t>
            </a:r>
            <a:r>
              <a:rPr lang="tr-TR" sz="2400" dirty="0">
                <a:latin typeface="+mn-lt"/>
                <a:cs typeface="Times New Roman" pitchFamily="18" charset="0"/>
              </a:rPr>
              <a:t>bu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kapsamda </a:t>
            </a:r>
            <a:r>
              <a:rPr lang="tr-TR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Sulama </a:t>
            </a:r>
            <a:r>
              <a:rPr lang="tr-TR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Tesisleri Bilgi Sistemi </a:t>
            </a:r>
            <a:endParaRPr lang="tr-TR" sz="2400" b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tr-TR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oluşturmak </a:t>
            </a:r>
            <a:r>
              <a:rPr lang="tr-TR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için</a:t>
            </a:r>
            <a:r>
              <a:rPr lang="tr-TR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;</a:t>
            </a:r>
            <a:endParaRPr lang="tr-TR" sz="2400" b="1" i="1" dirty="0"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01.08.2012 tarihinde DSİ ile protokol imzalamış</a:t>
            </a:r>
            <a:r>
              <a:rPr lang="tr-TR" sz="2400" dirty="0" smtClean="0">
                <a:latin typeface="+mn-lt"/>
                <a:cs typeface="Times New Roman" pitchFamily="18" charset="0"/>
              </a:rPr>
              <a:t>,</a:t>
            </a:r>
            <a:endParaRPr lang="tr-TR" sz="2400" dirty="0"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KHGM arşivi incelemelerini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tamamlamıştır.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Harita </a:t>
            </a:r>
            <a:r>
              <a:rPr lang="tr-TR" sz="2400" dirty="0">
                <a:latin typeface="+mn-lt"/>
                <a:cs typeface="Times New Roman" pitchFamily="18" charset="0"/>
              </a:rPr>
              <a:t>Genel Komutanlığı ve İÖİ ile çalışmalar devam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etmektedir.</a:t>
            </a:r>
            <a:endParaRPr lang="tr-TR" sz="2400" dirty="0"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Tüm </a:t>
            </a:r>
            <a:r>
              <a:rPr lang="tr-TR" sz="2400" dirty="0">
                <a:latin typeface="+mn-lt"/>
                <a:cs typeface="Times New Roman" pitchFamily="18" charset="0"/>
              </a:rPr>
              <a:t>sulama tesisleri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sayısallaştırılacak,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Tarımsal </a:t>
            </a:r>
            <a:r>
              <a:rPr lang="tr-TR" sz="2400" dirty="0">
                <a:latin typeface="+mn-lt"/>
                <a:cs typeface="Times New Roman" pitchFamily="18" charset="0"/>
              </a:rPr>
              <a:t>üretim parsel bazında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izlenecek,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Çiftçi </a:t>
            </a:r>
            <a:r>
              <a:rPr lang="tr-TR" sz="2400" dirty="0">
                <a:latin typeface="+mn-lt"/>
                <a:cs typeface="Times New Roman" pitchFamily="18" charset="0"/>
              </a:rPr>
              <a:t>Kayıt Sistemi ( ÇKS ), Tapu ve Kadastro Bilgi Sistemi ( TAKBİS ) ve Kimlik Bilgi Sistemi ( MERNİS ) ile ilişkilendirilecektir.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73076" y="941328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ctr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İzleme ve Denetim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444848" y="377607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Bakanlığımız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ve Su Politikalarındaki 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AE31D-3FBA-4A5E-8403-F31C7874BCE4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268538" y="401638"/>
            <a:ext cx="6731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tr-TR" dirty="0" smtClean="0">
                <a:latin typeface="+mj-lt"/>
              </a:rPr>
              <a:t>4.Bakanlığımız </a:t>
            </a:r>
            <a:r>
              <a:rPr lang="tr-TR" dirty="0">
                <a:latin typeface="+mj-lt"/>
              </a:rPr>
              <a:t>ve Su Politikalarındaki Rolü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11560" y="134143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tr-TR" sz="2000" u="sng" dirty="0" smtClean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tr-TR" sz="2400" u="sng" dirty="0" smtClean="0">
                <a:latin typeface="+mn-lt"/>
                <a:cs typeface="Times New Roman" pitchFamily="18" charset="0"/>
              </a:rPr>
              <a:t>Denetim;</a:t>
            </a:r>
          </a:p>
          <a:p>
            <a:pPr algn="just">
              <a:defRPr/>
            </a:pPr>
            <a:endParaRPr lang="tr-TR" sz="2400" u="sng" dirty="0">
              <a:latin typeface="+mn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</a:rPr>
              <a:t>1163 Sayılı tarımsal amaçlı kooperatifler kanuna tabii </a:t>
            </a:r>
            <a:r>
              <a:rPr lang="tr-TR" sz="2400" dirty="0" smtClean="0">
                <a:latin typeface="+mn-lt"/>
              </a:rPr>
              <a:t>oluşumlar içerisinde yer alan sulama kooperatifleri GTHB tarafından denetlenir.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Bu kapsamda 109.103 ha arazinin sulamasını yürüten 125 sulama kooperatifi Tarım Reformu Genel          Müdürlüğünün İlgili birimleri tarafından mali ve idari yönden denetlemeye tabi tutulmaktadır.</a:t>
            </a:r>
          </a:p>
          <a:p>
            <a:pPr algn="just">
              <a:defRPr/>
            </a:pPr>
            <a:endParaRPr lang="tr-TR" sz="2400" dirty="0">
              <a:latin typeface="+mn-lt"/>
              <a:cs typeface="Times New Roman" pitchFamily="18" charset="0"/>
            </a:endParaRPr>
          </a:p>
          <a:p>
            <a:pPr algn="just">
              <a:defRPr/>
            </a:pPr>
            <a:endParaRPr lang="tr-TR" sz="2000" dirty="0">
              <a:latin typeface="+mn-lt"/>
              <a:cs typeface="Times New Roman" pitchFamily="18" charset="0"/>
            </a:endParaRPr>
          </a:p>
        </p:txBody>
      </p:sp>
      <p:sp>
        <p:nvSpPr>
          <p:cNvPr id="35845" name="AutoShape 6" descr="data:image/jpeg;base64,/9j/4AAQSkZJRgABAQAAAQABAAD/2wCEAAkGBhIREBUUEBQWFRUVFhQWFBgYGBgWGBUcFRgXGBcWFRgYGyYeFxkvGRYYIDAgJCgpLS8sFh4xNTArNScrLCoBCQoKDgwOGg8PGjQkHyQsKSwsLCosLCwsLCwsLCwsLCwsKSwsLCwpLCwqLCksNCwsKSwsLCwsKSwsLCwsLCwsKf/AABEIAMEBBQMBIgACEQEDEQH/xAAcAAEAAgMBAQEAAAAAAAAAAAAABQYDBAcCAQj/xABKEAACAQMCBAMGAwUBDAoDAAABAgMABBESIQUGEzEiQVEHFCMyYXFCgZEzUmJyghUkNENTVGOTwdHS4fAlNYOSoaKxstPjCBYX/8QAGgEBAAMBAQEAAAAAAAAAAAAAAAIDBAEFBv/EAC4RAAIBAwMDAQcFAQEAAAAAAAABAgMRIQQSMQVBURMicYGRsdHwFENhocEjQv/aAAwDAQACEQMRAD8A7jSlKAUpSgFKUoBSlKAUpSgFKUoBSlKAUpSgFKUoBSlKAVFce5otbJA11KseflXu7n0RFyzn7Cqf7VePXSlLS26sRmjeRZYjpeR4yMQRvkCPuHd2I8AIGScVD8G4M6EzXUhuLpx8SVt8Dc9OLPyRjJ2GM5z6AY9Vq4adZy/Br02llXeMLyTcntHvJHPu/D8R/ha4mETt2/waK5T7H/hX1Pa9HDj+0rWa0BJAkGLiLsO7xeIHJxjT/rxhry6BgQwBB2IIyD9CD3ryo9VqbrtKx6cumU7YbudEtbpJUV42Do4DKynIYHcEEdxistcj4LdNwi4Qxk+4TOFnjJJW1Z9lnjz8ker58nAzn7dbBzXt0a0a0N8Txq1KVKW2R9pSlXFQpSlAKUpQClKUApSlAKUpQClKUApSlAKUpQClKUApSlAKUpQClKUArzI+AT6An9K9V4mXKkDzBH6igOVcNv5bxvfLjvKvwEHaGBjqRfq5GlmbzIUdlAEjUNyjcarOJSNLwr0JFPdXg+GwI8j4c4/iFTNfH6mUpVZOXNz6zTxjGlFR4sKUpVBeYrm3WRGRxlXUqw9QwwR+hq0+z/iLTWEfUJMkRkt5Cc5YwO0es53yyqrHvuxqt1v+zr4c99EMYaSG6GP8+hjYH66rYn+ofl6/SqlpuHlfQ8nqcLwU/BeKUpX0B4QpSlAKUpQClKUApSlAKUpQClKUApSlAKUpQClKrvGOaZI7joW1v7wyRiSb4qxCMOSEUFhhpG0uQpKjC5JGRXG7chK5YqVWLP2iWR1LcyLZyocPFcvHG4yAVYeMq6kEHKk+nepnh/Hba4VngnilVfmaORHC9/mKk47Hv6V0G9SvMcgYBlIIIBBByCDuCCO4r1QClKUApWvf3yQRPLKdKRqzucE4VRknABJ2HlVQb2r27HFtb3dwD8jpFpif1KyysoxnIz9KjKSirydiUYuTskYeb+WDbyy39sF0lNV5FuDIIlOJYj2EgXIKnAYDuDuYvhd914I5dJXqIr6SckagDjI7961eLtecTVVvykMAcObeEljJjdRPKT4gD+FQAcZ9MSLMqqSSFVRuTgBQPU9gK+d6hUo1J3p5fdnv6CnVhH/phdkebq6SJGeRgqKMsxOAB9aiLHnSzlYqJlRgcBZPhlu2CofGxzt5/Ssd1wuS+R55gyWEaHogxlnvJn8MLLH3eLW6FQdnOM5U7fOH8qKbqVbyFJFt4QJFC6069wEkZIhjA6dulvECuNgD57XUemp091R2ZXPXv1dlNXRYFYEAg5B7Edjn0NYXjlVzJbStDLpClgFdXCklVlRhhlBZsYww1NgjNU7h3LNsRqiN3a9SUxde3dhaLK7MFiUyNqlGUCGQeAsFAIyKmeGcD4ibue1S+jZ44YpojPCMyB2dW3jbKgOAN9R3GBRdPq05bqUs/L7nZaynOFqkcfMt/C/aOEIj4mgt2OwnXJtXPllzvCfo+38Rq6xyBgCpBBAII3BB7EHzFcyblfjAyHjsJlIwQskyfcMHRsis3L/BeN2kirDHarb58ULTyOiA9+j8INF/KCV7+EZr1KE63FWPxTR5VaNLmnL4M6TSlK1GYUpSgFKUoBSlKAUpSgFKUoBSlKAUpSgMV1crGjO50qiszH0CjJP6CqnytbN0TNL+2um94l+nUA6cf2SIIn9J9ay+0e+xbRW4zm8uILbtnwOwM2f4ekrg/wA35iUzWavLhGiis3FQ/HOUrS8INzCHI2yCyFgCDpcoQXXIB0tkbVLlhnHme35VryXoWRUfw69oyTs5AJZB6NgE48wCR2IGVNrg0O3c55w1bqCa4m4ZEywxyvbxwwJCYn6GEd7iOSRHZy2wdCCAu5Od7va88Tsi6uGXYkPzLmDQv/aPKoI/IVqRWr2l3K4Gba5bqSHP97yhcM5HnG4Vcn8LDJ2JIsFX+s1wU+kmQ19zlfLvFwqVxgk6rm1U/wBIR31VHcG9pdyDIOIWE8QR8aoh19CsSydZE8a+D8YBUlW7Hw1aqr/Nkwt1jvM6eg8aynyaGaREkDDzxqDj0K/Ug9VeTZx0UkTnA+dbC+Om2uI5GIPw86ZMAAnMbYbG++3r6VznmHkmODikNtY3ElklzDNJpTMiNJGy+FEc4TwFj38gB3qc5juV9/hiuY42gkWNYmKkSpM0jprhlG6FSYRhcMOtrGyNis8U5ZdJ43Mr+/wTCZbhmeQ3NuzaWbQx0jp6hrhXACKxGBICJympxs1/pBRcHdM2uPcp8RgjV1v5JIww6+m2iEqJ5yRhcl8dyowSM4zWbg/LlhGyXFzctdRAGTrXVyghIXLZgt42JbxYysgGPQnarpwXiZmj8a6JUOmVM50sPNSd2jYeJW81IPrVM5+9l9jPG04aO0dSWZidELk4z1V7KTj5lwd9w1U0tkHbal7kXVN81fc372YoPaSTey9JCLi6lS3tknwkUCW4kKu2CXMjNK3hAG5CZypqU4zYLb8Pkj1tiR0WeViNRFzMiXEzHsp0yO3bSMdsCuF8GSUTHpZWSKMiPpFhIdmcSIxOyk4B9VlwoJIrsPDvaXZXEfSuA3VKuJoRE848IPU3jVlZMAn6DvWqVyNBxs03Zm/7Q+Ksl5w7hduirC7RyyqoXKxwSBowo/waAxscjvpwPMGY4lw4uVlhbp3EWTFJjOM90kH44mwAy/YjBANUI868ItVYRLNGxUgt05BPLHjUoWeQ61U5XSScjG2nZhO8j85Wt6zrBJMGwCIZjqKhc5eNiSWByMgscY7DO/JN8l1FQS2N3udD5c48t5DrC6HRmjmjJDGKRDh0JGx8iD5qynbNStU/lxxFxGaMdriFZx6a4CsMmP6Hg/TzztcKsTujFOO2TiKUpXSApWvf8QigjMk8iRovzM7BVH3JrU4LzLbXgb3aUOUOHXDI65AI1I4DAEEYJGDQEnSlKAUpSgFKUoBSleJZQoLMQAASSTgADuST2FAe68u4AJJAAGSTsAB3Jqsz+0mwDMkMj3LqDlbaKS43xnGqNSmfuw7HOMGqpxDj13xi4eyEBgsl0+9uzq0rYIY2/wAJysTEjSy5LBTk4zgxckuTqTfBbl9o/DyMrPqHkVimZT9QyxkEfUV6j5/s2IEZmkJ8o7a5fHYZbEWFG/c1swxhFVUGlVAVQNgABgAD0xVY49xd2uxa+8LaZjWSFzgtO+ojQA406AR4lDB21LjAyTQq7fCLnSt3PN1xU3nGYEMUscdrBPOvUwvUeRhCrqgJyApbBOCNfYedrql8vpPZSyniCTTzTMP7pijaaPQN0hVI1MkCgsxwV0kknUat9tcrIMrqxnHiR4z+jqCR9apqNydy2mrKxXeb+rF8dM9MIdTeJ/dpFz0roR75jAZ1kCjOhs4YAit6ynj4haESDST4ZFVsmORcMGjkHoSrpIvkUYU5s497layTmEzIg8ahlX5iFAOruCWwcA/Y1UeDck39tO91ZmK3EgXNjI7yx4AHhMqgaGDaiNIIXOMlSRRZQeJFp4dxd4pBa3zDqHaCbAVLoemOyzj8Ufn8y7EhfZhmtXHSHUtSSXTcyW5PnCPxxZ3Mfdd9ORhBGT832EwNvxFRbyfjiufCuV3zHN8jgdw6sDuCME1rTe0W0tMCS6iuICVVZElSSePbHxo1OZV2/aJlt91/EW1+BdeS42l4kqh4mV1ORlSCMjuPofUdxWtx3hCXdtLbyfLKjITgHTnswB8w2CPqKxcKktJ83Fq0b68F3iI8fp1dPzHY/OMjftvUpUOGWcop0V/cxpFFd8PkuZICpWaIQNGzIMJLGJGVo3x3GBg5xtWjzVx53hEhsr23mgJmt5eksqoyKSwl6UhIiZQVbO2Dn8Iq/wBMV3dngi44tcjOWuMJeWsVygA6qAkZBwRkFSR3w2ofrUHzNyhJJce9xaJ3RRpt7jU0WV/FAdWmGQgdyrDO+2SampuGxwRRrAgRY5kZVUYVRLJplOPIaZpG9Py2qVpezujtr4ZyrmewguWWS463DLwBVErg9NtBDKpmU9JwH0kNqDAqu2wFQg9jFwzrqe2iVQFZl1yl/AFZ9MiDx5BPcDJyAMb2rjfE7a/4ylpK40WY6nTLALNcErhf4tCn5fUsOwIN1rUpNIlClGpmRxw8iX9vcRW1sYrgKwvJGEYMo0nprI6yyASaSWKRhsMQdQNWvl32XSXEnXnieyeMEwMDF1dY0rGzqg0sPA8j5062uCMBVGbPwbSvGz31SWH5YiuP/tq9VasoxVVtm0ilcuWl2b9XuoOmYYLiJ3UgxStLLblGhOotjTCSQwBBbG+M1daUrqViMpOTuxUXx7mGK0VdeXkkJWCJN5JmxnSg/wDVjhVG5IrDzTzRHYxKzAySyMI7eJfnmkb5UXOyj1Y7AfkDqct8sOkhu74rLeSDBI+S3TfEFuD8qDJy3djkmukTJw/l55WWfiJWWVW1xRgfBtjtjQD+0kH+Nbf90ICc5eP8uxS/HV/d541JW5UKGUAHaXVtJF5lG22zsQCJe6ukiRpJGCIgLMzHAUDckk9hiuCe1/nme5gQIzw205PQjxpkuUUgm4mB3SMnSETYt4mPYChxux0/kT2gJxBZVALvbsqPLGjdGXVq0vHq8S5C5KntnYsMGlffZXyl/Z/DYo3BEsmZZge4dwPDsT2UKv3BPnSh0uFKUoBSlfDQFS5o5mnM/uXDtHvJQSSyPvHaxk4DMB80h/Cn9R2766coxuAb55L1+5M5zHn+C3XESjPlpJ2G5wKxcilZbY3YB13sklw5O5ALssUefNVjCqPz9asdYqlRt2Rrp01a7NG6smEaxWxWFcgEqoHTTcnpLjTrPYEjAyTg4wcvDuHRwRiOFdKjJ7kkljlmZiSWYncsSST3rZpVNy2xXeKcOu4NclgykMGLQONQDbnXb5ZQrZ3MZIRj5qSSeUXHNAkuBJdxRMzRe7yxzszRNh+p0wZT1bGXOvBfUucEELvXeai+M8sWl4MXUEcu2AzKNY/lcYZe3kasjNLkrlC/BR+D84WxiQ2vEGtwTp6V6pnjUjdkWclWxgbfFIx5DO1js+erSONjdX9k7A7dFsDGwA0GSRmbOe3l5bE1qf8A8d4T/kx/00//AMlTfB+TrK0/ve2iQjHi06n2xjxtlvIHv33pJwYSkipc9cwPcWRbpNFY9aBbl5laOWWMyKT7vFjVp+U6iVJzsNjXQre6SVFeNgyOAyspyGDbgg+Yqgc/8US5sbmQuBaRxusZOCLudlKxmM53jRzkEfM65+VDmfsbKS0ije1UvCY0L2yhQVJUFntiSADncxEhTliuG2Y1gJ5J+e2SQASIrgbgMoYD6gEVg/se3/xEX+jT/drLZXscyB4mDKexH07gg7qwOxU4IOxANZ6ryWYZCT8l2LHULdI3zq6kOYJM5znqQlW7/WtrhnBzAAPeLiUDylZJPLG7dMOe373fvmpGlduxtR81DOMjOM488euPSvtV+aZTclb0BPiqbJ8hR4VXIWUEMJWJbMZwGTYBgHNSHEOIyxEYt5JlPcxGPUv8ySOpP9OfPOMbrHNxuXFurqVcZBxkduxBHb6ivs86orPIwVFBZmJwFA3JJPYY3qGl5vgjtXuLjMKxu8bo2lnDoxXpjQxDscZAUnY/Q4ofMacW4tA5Jj4dY4JxOxR5FB2abCkop2Ok4H82xqSg3yRlNLg49x7izXF5NcZw0kryDHlliRg4HYY3+ldi9nXMfFZLRTJYy3MS+FZg6rI48vDKR1QO2oHtjuQc1fgPszCWj30kkUoR2WCJo5Hiut+mmNLJJl5DpXb0PY12v2d8MvLe3Md2iRoNHQRZWmMQKjXFqYZCBh4QWcgMRqIC1tVpYM0ZSg7o0+UeF3Ml/LeXMLW6CBbeCNypcguJJXYIxVcsFAHoo7ed4pSppWIyk5O7FaPG+NRWdvJPO2lI1JPbJ9FUE7sTgAeZIrdJxVKtr6PiF8kkjYghOqzTBIuGOsC6fupXwSdIdyEeTtpIETf5d4PJLKL++QLcMpWCLOoWkR/CPIzN3d/sowBvZ6VV+Y7hrp2soWKrge9yr3VWH97xsPllYYJP4UOe7oa6lcjKSirsr/NPEku9c9wdPDLNtZH+WyRnAGGwGhD+FQdnbGNsGoHlTliTivEhfXyMVjbWiEnpxhRiG3APzOGJeT8OVUb62Al54F4g+mFV92ty0NlEPAk8yDS9x22ghBwpAILA430g9B4HwdLS3jgi+WNQufNiBuzerE5JPqa6/CIU037cjepSlRLRSlKAVH8xXZis7iQNpKQyuG7aSqMQcn6ipCq17RWP9mzIpIM3Tt9hkn3iVISAMHcq5H50Bi5atOlZW0Zz4IIF3GD4Y1G48jt2qSoaV5jPQRiumcIxiCs4HhDEqpPoWAJX74OPSsDwynxI+nPdJFDr3PYqQw/UjHl5VuUoLGj75MvzQFvrHIjZ+wkKbf8AO/etxW+hG2f+GRtmvVKA17u+WPGQzFtlVFLM3Ydh2G4yxwozuRUZc8JmuWJuH0Q4IW3XJDkjvcuCOovf4S4UjYlq1OO+0C2tpTAoknnGC0UIDFB6yMSFTv5nO42qn3POnFLiQRRBY3YahDbKJZlU7fGmm+FENx4sDftWmnp6k47krLy+DPUrwi9rd34XJNe0bl6JuGXEl3JrlWPETkFURtS6EhiDaULEBSd2Orc4AAmOBcxdQ2sQXSWgnEqn5opLb3ZTGw9fin7gqexFQ3DPZoJlaTi0ktxK4ICGZ3SEbgaTsGkGSc6QoJ2XbJheBLcXPEHuLaOK4aw2aYExPfxSCSHMYAMbODE4D6gCVxsNlhtv7KzySvbLwdTigVSxVQC7amwANTYA1NjucADP0FZK0+E8Xiuo9cDahkqwwVZGX5kkU7o481O9VWDmPiV7fTW9jDHDDAwSW4nDP4vCcIiMAWwflJyBjVpJxVcYOTsWOairl2qHknuYGKiFrlGclWEkaugds6XVwg0KSQCpY6QMjYmtafhfHEz05OHzDuC8c8THb5cI5UffPnWQwcaZdorCJsjdpZ5QfXCrGuN/4qs9GSIerFnibiqyxypd27GI+ERrDczlx56wIAPQgKW7ZzVY4rPLC8Ou5vLa3CscFxNcyKikn4McDlFBYZldycYBGSMXFOU75/2/ESowQRb28Ue5Ox1S9Qjb0xWtzDy9BYcMvnh1NNPEyNLIWllmeQdONSfqzgBVAXLbAVbGk1yVSqX4KLwW4luZS/DrZmMOZEmvpteDc5c3CwRLraVhsCCQBHgYORVzseT1lVH4hM183zgSBRApYDxRwgae2wLajgnGM05W4P0B0QxVrWSWPbfqwOzywKc7hQsgC4PhMbgbFhX3iIu7NZfc4RPGwZoY10I0EjdxpJAkhLEuQDqBLAZBGmmTu7ItirK7N/hUfvV6+pMQWJRYu2mSdo8scA7CONwoHbMreaDTbq577P8AmOK2tHW9uIYsXE2hpZ4Nb62LuXKkDV1TKM+YXI2xU+/tF4bqwt0khABPSDTAZzjJiVgDsdjWuCUYmaTuyx1UuI+0GPW0VhGbyVTpYoQsER2/aznwg7/Kuptu1RHGedE4hKtladZVbL3EpR4Q0KY1pEzaWyztGhIGysxHrVc5l9oUfDZFtba2SXCjSsUgXpsTp0PGsZ0nJG2cnPlRy7Itp0k1uk7Ic7y3Fvokmunf3yRYLqIHTG8Qy4ht07x5CtHq1ZPWJJ32z2lw8jx5VFEvxNQ1roGmOSQjIYtGVWHEWwEUdvGSGnYLscGKXMy/27ZaTKenba2R7ePWuQh8eRcMQw1EfhQLpJ3iudY4eC3aLDM+m4hfpI8nVNvKrjpuzStmO31OshG+prRc5ANSjwQq23YVjocPNDNCemAJWZ4bdXJOpodppHIJJjRiVZs4JiODl0BrgZXhSKBna3kZ9bqdNxxOQn4giIxiMnJkn2GkYUhfEIHl+ye4cyoGuDKsYt7QMVWK1XKwm/mYnTG2OqYhlpG3IYZA6pwTl8QnqykSXDIqPJp0gKNxFCnaKIHso792JO9SvYocNzuzxy1wZ4ULTaOowVQke0UEaDCQQjbwjfLYBYknYBVWapSuExSlKAUpSgFVnnYlvc4gdpLyEsBjJECyXHcjYBoVJ+gI86s1V/nHhszxxTWqh5raQypGx0iYGN4pI9X4WMcjaT21Bc7ZrkuHY6uTYpUdwPjsN3F1ISdjpdGGmSJhkNHKndHBBGD6bZG9SNea1Y3p3FKUrh0VSfanz5/ZtsFiwZ59Sx/5sAeKU+pGRgev2Iq7V+bPbJxUz8WlX8MISFf6Rqb/AM7v+WKtpR3SyVVZbUSXIN3JeBbW2Gid2d7ic+LSmQWmbUcvIS2kDPeu48D4DDZxdOBcDu7Hd5G83lfu7n1P2GBgVzb/APHzhyi2uZ9tTyrF9QI0D9/QmQf939Os1fqdROpaDeFhIq09CFO8kssi+I8BW5Y+8O7xYwIVZo4zkDPV0EGXcHAJ0jPy53rze8MkSSOez0rJEnT6Z8MU0WQekdIPTIIyjAHScjBBNZeN8xW1lHrupViU5xq7sR3CqMljuOw86qV17SZZh/0fbZXbTNcExow/eSNfiMMdidP+qq6NKrUlamrkq1SlTV5uxNpwfhnFbgvc2zw3sS4dGd4ZtPyhw0MgE0f4RICRtjbtVx4ZwuG2iWK3jWONflVRgfUn1JO5J3J3Nc15IvLviHEBJciGJ7AyKRH1Pipcx4XCsx8OU1aiRjTjBJJXqlbLSWJKzM108x4FKUoBVb52IZLaI9pruAHzBEOq5IbfsRb4+5FWSqxzXb6rvh7EeFZp9/RjbTafz2P6VGeIs7HlGnxiSYShLRAJpUAeZ1JihjRmwWAI6kmp2CoPUkkAb1aflW5v5dDX1y1vGzLNKHEQndCFeKGGJVRUBUgu2rxKwA2JPQJ4g6MpJAYEEqSpGdjgjcH6jceVLe3WNFSNQqqAqqowFA2AAHYYrApW4NrjcjOC8pWdmoW3gjTGDq0hnJHmXbLE/nW1xviotbaadgWEUbyEA4LaQTjPl963agefLbqcNuQM+GPqeHuekyykfbCYP0zXFl5OvCwc8h4vemU8Qv7sRwQq8bRqq/OZFd7a3GTqPgVDKfFlWAyBrqEHB5J7vr8WE1mlyVMDRiMIjB8okrYPT+YEFgCSSSaguYOLtLCqll6EXUS3VchZCzvqu3VgDk6jjIz9t89RV57VUh4k6XdncBY+sU0GNmACpKo7xscYfuD3I2rbxwRjHGfy/k3LbiTtO3D+JKknVjLQyqpVLhF2ZXU7LMMaiFOPMYwM5+Ccj2l6t1b38fvEsTxgXLMeuyvGGiGvupVSFxkhtOSNyKr1kk00i8PWVhd2d4BDKEV2S2MR+LLq8LfCcqQcEnQME5rqvLPLgs42BkaaWV+pNK4AaRsBR4V2RQoACjYAfU1KKIV5pq3f8wZ+A8u29jF0rWMRpnJ7kscAanZiSxwAMk+VSVKVMyilKUApSlAKUqlX3tUt1ZuhDPdIjFWkhCFcr3Eet1MuMHdAR6E0OpN8F1pVJ4x7VLaPoraj3qWUgtEjqrxJjUzSatkYZACMVJJqQtfaPw9h8SdYGwMrcfAO/kC+Ff7qWH1qW2Vt1seSG5X23yeeYOR1mm95tJTaXWMNIihkmHktzGdpRjse49dhVf4j7QRw+RYeLRmF2XKyxAywSAdyn+EQ5/CVJGRuRvVp/wD3/hn+X2n+ni/3qpHtY5isJ7aKa3u7aSW1njlCpNGzsh8EqIASTkEHH8P0FVunGbW75liqSgsFj4fzvw+f9ldwMd9i4Q7fwvg4374qbArkDcPtblA5jjkVxlWKjJB3znGQfXzrwvLVuBhFZB6JJKg++FcDNehLoU+YTTMMesR4lFnYiKhPZ7wxSl5LJGpea9vVLlVLPGkpjCk9yo0FcfQ1R+WuXIjfwrruVEiTICk8wKuF1q+rXt4UkGDkHIyDXXOB8HW1hESM7gNK5ZyGYmWR5XLEAZ8TnyrDLSy01RxkbI6mNeClErdhGIuJ3sYOA62k6JsAB02gYoB2H9zoPy+1bfHOOR2kXUkySSEjRRqkldvljjX8TE/7TsK98zcGunuIp7Loa0inicTGQKRI0TIfhqScNGdtvm71g4DyW6zrdcQlFxcqMRaV0Q24bOoQr3JOcF2yxAHbFZ5Ut079i+NW0bdzldsnv0zXd545dbosTbrahGI6IU7ax3LEbk588maqa595c93uffIhiKcqlyoxhZDhYpvzOEb6lT6moC5dgjFBqYKSo/eIGQPz7V9h06dP0FsVrcny+tjP1nud78CLiTWdzFdrnTHlLgD8UD/OceZU4kA/hPrXaY3DAEEEEZBG4IPYiuLwTh1V17MAy/YjI2+xq2cjczrFos52wCSLVj2I7+7kk/MBnT2yoAG6HOLqem/ej8fuatBX/al8PsX6lK1eKcTjtoXmmbTHGpZz6AegG5PkAO5NeIeubJNQnFBaX8RgFwuWwymGYCVGTdZIypyGBGfT12riPOfNN5fzss7mKJIwRaIxAkaZwsEEpDDqSHIZvJVVsDOc2LgnJK2dqWiCrehTIJgACkuCQqYGFiz4SoGCpOQQcUOtWLvF7PJFUKOKcQwBgZeFj+ZaEk/nWGHk3iUTZi4mZV1E6Li3RwQewLxsj+nYgd9qs3LnGBd2kFwBjrRJJj90soJX64ORn6VI1HZHwd3PyU2bjU9uyreWsiggkzQBriEEfvaV6qbb7pgbeI+XOOfuczxAGGzLe6pnqtuvvLDGIxkahED8x8z5bA13mvzj7VuRp+GXbXdmre6ynW2kZSFmOGRx2CEkFScDxaR2Ga/RSyi6FVX9vgqmksWL51OoDYAykZwFCp2Dv2A8hufM10HgfFmuOCy2s0M0jdOSG2dYpJI7gqD0hG6rpLK6qp7DwA5O9RHIvKv9sXAKh0t18VywwMMwIMaHzdhsW/CnoWxX6Js7NIY0jiUKiKqIo7KqjAA/IVKMfJZVqqLtHJq8E4RFbQqkSBNgWx3Zsbs7Hd2z3Ykk+tSFKVYYxSlKAUpSgFKUoDmHtf4ncSLLaW7yRiOylvJihAMiq4jEZOchMa2bHcAD1qG4WoEEQUADpx4xjHyjtir5zpaskkN0sL3CIstvcQxqXZ4bnTllQHxkOiZH7pb0zXOuGy28bm3t3cxgFokkGmWIBisltKp3DxuMHVvpde43qE1g1aaSUreTR4ZFqvbyU9w0cI8yAkak/YEkH8qmc1DcPJS+u4z2fpTJuN9S6HIH8y4/IVM19d0636aNj5TqN/1M7+Rmsc0CuMOoYb/MA3fv3rJStzSZhKxwa5FpctZOxKHD25x8oYn4bH79j5/mBVnrVn4bG8iSMoLx50HzGf8An/xNbVVUYOCcXx29xbUmptPv3958in6dxauMZW6thk9gJJBEx+ngkYZ+tdnFcL41LogZ8Z6ZSXHbIhdZCucbEhMfnXdBXg9VVqyf8fc9jpr/AOTX8/YUpSvJPSMF9ZJNE8UgykisjD1DDBH6GuPGN45JIJT8SB9Dn94YzHL9mQhvoSw8q7RXO/anwvpNFfp8qYhuvTpu3w5D/JI36SN6Vv0Go9Gpnh4Zj1lD1aeOVwUnhLaJJoD2QiSP+SXJwPoHDr9sCt28s1lQo42OOxwQQchlI7MCAQfpWvexaZ4ZM4+eJvqJBqX7HqIoH8xrfr6WEcOD4/z8weBJ5Ul+P8yW7kfnoyv7pekC5AJifYLdIv41xsJQPmT8xtsIX2vcwaZobc46USG9uO+WCMyQIPI5lycHO6r6bwPEZI1UPK/T0MGSTVoZGHZkbybvtvncYIJFQUnNU1/cdVispEkWkiNkWRbRS6Iyk5XVcTxA7gZk22r5nXaVUJey8P5o+h0Op9Ve0sr5MmuSuB6pnnmXxo7FvrOw+IPqsSkRL3wxmIO+141AbnsNz9hWnwfhot4I4gdWhcFu2pju7/mxY/nWDma6MdnMVzrKGOPTnUZJfhxhcb51uvasJq5LN7MY3XhFp1DkmPUu2MI7M0Qxgdoyg/Lz71aK1OE2Igt4olGBFHHGBknARQoGTudhW3QCvLoCCCAQRgg7gg9wa9UoDFbWiRjEaKgznCgKM+uB57CstKUApSlAKUpQClKUApSlAK4h7abX3XiNrcREqZiuQEXS7xEIdT9xmKUqfUKuewx2+uUe3NV/uUtjwiRgTjwn3ixGRnt4WIz6E0OrkrvMlsymO5jGWgJ1j96Jv2g+uB4h9jUhFKGUMpBVgCpHYg7gj8q93/EI4hmU4BzgYLFvXCqCT+nn9arfC+Ho93BaQ3c1tHO8gMbxaGTKs46LSoCAWAQDJ3bbPat3T9d+nTjJXX+lfU9D6zU4NX7ljY4GTsK0pOO2ynDTxA+hkT/bV44f7FuGIczLLctudU8rPuc5OldK/qD2FWu35btI1Cx20CKOwWKNQM7nAC471ul1d/8AmP8AZ5cemLvL+jiJ5wsv8en6N/u1twcct3GUniP9ag7/AEJyPtXb7e0SMYjRUGc4UBRn1wPPasV/wqC4XTcRRyr6SIrjy8mBHkP0qtdWqd4om+mw7SZxQRi9nhtYNMpeWJpwpVxHCjq8jyeWnYLg99WN+1d1rT4bwe3tlK20MUIO5EaLGD9woGa3KwanUSrz3s20KCox2oUpSsxeKwX9ik0TxSrqSRWR19VYEEfoaz0oDgHF+GTWoubKQ5kt1Ets/nLEra4W7bkFOm2PMYz51vNxNBB1ycJ0xJ+RXUPz3Aro/P8Ay6biFZol1T2+p0AzmVCPiw4HcsACP4kT61xCCZJYrK1clQ8jiRTkErbswEZB3BZgBg9sfr7en122k2+Uvpx9Tya2j3VVGPDf15+htycPmuljmkTBkJ6YI1LaR41dUr2kmYAYz2LD029cp24S6ggKkOdEh1kMQB1rlxnGdQYWm+2TGfVqttUvgPMofiD3Ajd0jjnjXSkj7ksYyuhSFJjREycfMPIGvDdSVSTlLk9+pRhRpqMDrFavDbX3ziCx4Bhsys0+c+KVlPu8Y3wcAmU99xHVXt7viPEb029r/csa4fqyxuuVj0gmJHVTINbZwdiNAOkag3V+WuW4rGDpQ6jli8judTyuwGqRye7HA/QV0zEtSlKAUpSgFKUoBSlKAUpSgFKUoBSlKAVR/a7y6LuxBbAETlnYrq0I6PG0nbOE1rIcfhjY9wKvFeZYwylWAIIIIIyCDsQQe4oDh/DLqUw6XUe8xYimQsBpYHBLMM5UjxgjOoHbPesU/LSzYN1JJLg5ChulGp8iqR4OR5Ekn61N888rNY6Z4FbRGpVZRqfQijIt7xRlmhAGEmG6bK2wDVW5+doo01SRTAYGWURyJvjs6SaWG/cVU4tcG+FWMl7ZaOEcy3VhgDXdW40gxMdU0S+sEh/aAD/Bvk7bMOx6PwLj8F7CJbd9S5KsOzIw7pIp3Rx5g1wG49oOrAtoGdmwEDsqs5YkLoiUl3yQRt54HnXV/ZZyxPbQST3hxcXbLJJHjAiCAqidyc6TvvtsPLJnG/cz1vTv7BeKUpUigUpSgFKUoBSlKAVzrnL2OQXc73dvI8N1gOgGnpGRdwzLpyMkbkHuS2CSc9FpQHGLO3eaZre+ie0jjhea7L7a4kCh1t2XOtSWAZtiFyPmIx6mDSSvfXM0nD7dtCx28chtjoRQsfvLREFpCM4QbqMKDtiuk80coxX6x9RnjaJgyPHp1DBVirB1ZXQsiMVYEZjU+QrS4Z7O7eOYTzvLdSocxNOVYRb5zHGiqitnfVpyPIiuJWJzm5u7IXkrlZzcreDXBEquscbGQyzh8DqTdRiY02yEwGOFZiPlHQ6UrpAUpSgFKUoBSlKAUpSgFKUoBSlKAUpSgFKUoD5X5U5h/wCuYf54P/fXylAds9nH7eX+T/WtdBF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5846" name="AutoShape 8" descr="data:image/jpeg;base64,/9j/4AAQSkZJRgABAQAAAQABAAD/2wCEAAkGBhIREBUUEBQWFRUVFhQWFBgYGBgWGBUcFRgXGBcWFRgYGyYeFxkvGRYYIDAgJCgpLS8sFh4xNTArNScrLCoBCQoKDgwOGg8PGjQkHyQsKSwsLCosLCwsLCwsLCwsLCwsKSwsLCwpLCwqLCksNCwsKSwsLCwsKSwsLCwsLCwsKf/AABEIAMEBBQMBIgACEQEDEQH/xAAcAAEAAgMBAQEAAAAAAAAAAAAABQYDBAcCAQj/xABKEAACAQMCBAMGAwUBDAoDAAABAgMABBESIQUGEzEiQVEHFCMyYXFCgZEzUmJyghUkNENTVGOTwdHS4fAlNYOSoaKxstPjCBYX/8QAGgEBAAMBAQEAAAAAAAAAAAAAAAIDBAEFBv/EAC4RAAIBAwMDAQcFAQEAAAAAAAABAgMRIQQSMQVBURMicYGRsdHwFENhocEjQv/aAAwDAQACEQMRAD8A7jSlKAUpSgFKUoBSlKAUpSgFKUoBSlKAUpSgFKUoBSlKAVFce5otbJA11KseflXu7n0RFyzn7Cqf7VePXSlLS26sRmjeRZYjpeR4yMQRvkCPuHd2I8AIGScVD8G4M6EzXUhuLpx8SVt8Dc9OLPyRjJ2GM5z6AY9Vq4adZy/Br02llXeMLyTcntHvJHPu/D8R/ha4mETt2/waK5T7H/hX1Pa9HDj+0rWa0BJAkGLiLsO7xeIHJxjT/rxhry6BgQwBB2IIyD9CD3ryo9VqbrtKx6cumU7YbudEtbpJUV42Do4DKynIYHcEEdxistcj4LdNwi4Qxk+4TOFnjJJW1Z9lnjz8ker58nAzn7dbBzXt0a0a0N8Txq1KVKW2R9pSlXFQpSlAKUpQClKUApSlAKUpQClKUApSlAKUpQClKUApSlAKUpQClKUArzI+AT6An9K9V4mXKkDzBH6igOVcNv5bxvfLjvKvwEHaGBjqRfq5GlmbzIUdlAEjUNyjcarOJSNLwr0JFPdXg+GwI8j4c4/iFTNfH6mUpVZOXNz6zTxjGlFR4sKUpVBeYrm3WRGRxlXUqw9QwwR+hq0+z/iLTWEfUJMkRkt5Cc5YwO0es53yyqrHvuxqt1v+zr4c99EMYaSG6GP8+hjYH66rYn+ofl6/SqlpuHlfQ8nqcLwU/BeKUpX0B4QpSlAKUpQClKUApSlAKUpQClKUApSlAKUpQClKrvGOaZI7joW1v7wyRiSb4qxCMOSEUFhhpG0uQpKjC5JGRXG7chK5YqVWLP2iWR1LcyLZyocPFcvHG4yAVYeMq6kEHKk+nepnh/Hba4VngnilVfmaORHC9/mKk47Hv6V0G9SvMcgYBlIIIBBByCDuCCO4r1QClKUApWvf3yQRPLKdKRqzucE4VRknABJ2HlVQb2r27HFtb3dwD8jpFpif1KyysoxnIz9KjKSirydiUYuTskYeb+WDbyy39sF0lNV5FuDIIlOJYj2EgXIKnAYDuDuYvhd914I5dJXqIr6SckagDjI7961eLtecTVVvykMAcObeEljJjdRPKT4gD+FQAcZ9MSLMqqSSFVRuTgBQPU9gK+d6hUo1J3p5fdnv6CnVhH/phdkebq6SJGeRgqKMsxOAB9aiLHnSzlYqJlRgcBZPhlu2CofGxzt5/Ssd1wuS+R55gyWEaHogxlnvJn8MLLH3eLW6FQdnOM5U7fOH8qKbqVbyFJFt4QJFC6069wEkZIhjA6dulvECuNgD57XUemp091R2ZXPXv1dlNXRYFYEAg5B7Edjn0NYXjlVzJbStDLpClgFdXCklVlRhhlBZsYww1NgjNU7h3LNsRqiN3a9SUxde3dhaLK7MFiUyNqlGUCGQeAsFAIyKmeGcD4ibue1S+jZ44YpojPCMyB2dW3jbKgOAN9R3GBRdPq05bqUs/L7nZaynOFqkcfMt/C/aOEIj4mgt2OwnXJtXPllzvCfo+38Rq6xyBgCpBBAII3BB7EHzFcyblfjAyHjsJlIwQskyfcMHRsis3L/BeN2kirDHarb58ULTyOiA9+j8INF/KCV7+EZr1KE63FWPxTR5VaNLmnL4M6TSlK1GYUpSgFKUoBSlKAUpSgFKUoBSlKAUpSgMV1crGjO50qiszH0CjJP6CqnytbN0TNL+2um94l+nUA6cf2SIIn9J9ay+0e+xbRW4zm8uILbtnwOwM2f4ekrg/wA35iUzWavLhGiis3FQ/HOUrS8INzCHI2yCyFgCDpcoQXXIB0tkbVLlhnHme35VryXoWRUfw69oyTs5AJZB6NgE48wCR2IGVNrg0O3c55w1bqCa4m4ZEywxyvbxwwJCYn6GEd7iOSRHZy2wdCCAu5Od7va88Tsi6uGXYkPzLmDQv/aPKoI/IVqRWr2l3K4Gba5bqSHP97yhcM5HnG4Vcn8LDJ2JIsFX+s1wU+kmQ19zlfLvFwqVxgk6rm1U/wBIR31VHcG9pdyDIOIWE8QR8aoh19CsSydZE8a+D8YBUlW7Hw1aqr/Nkwt1jvM6eg8aynyaGaREkDDzxqDj0K/Ug9VeTZx0UkTnA+dbC+Om2uI5GIPw86ZMAAnMbYbG++3r6VznmHkmODikNtY3ElklzDNJpTMiNJGy+FEc4TwFj38gB3qc5juV9/hiuY42gkWNYmKkSpM0jprhlG6FSYRhcMOtrGyNis8U5ZdJ43Mr+/wTCZbhmeQ3NuzaWbQx0jp6hrhXACKxGBICJympxs1/pBRcHdM2uPcp8RgjV1v5JIww6+m2iEqJ5yRhcl8dyowSM4zWbg/LlhGyXFzctdRAGTrXVyghIXLZgt42JbxYysgGPQnarpwXiZmj8a6JUOmVM50sPNSd2jYeJW81IPrVM5+9l9jPG04aO0dSWZidELk4z1V7KTj5lwd9w1U0tkHbal7kXVN81fc372YoPaSTey9JCLi6lS3tknwkUCW4kKu2CXMjNK3hAG5CZypqU4zYLb8Pkj1tiR0WeViNRFzMiXEzHsp0yO3bSMdsCuF8GSUTHpZWSKMiPpFhIdmcSIxOyk4B9VlwoJIrsPDvaXZXEfSuA3VKuJoRE848IPU3jVlZMAn6DvWqVyNBxs03Zm/7Q+Ksl5w7hduirC7RyyqoXKxwSBowo/waAxscjvpwPMGY4lw4uVlhbp3EWTFJjOM90kH44mwAy/YjBANUI868ItVYRLNGxUgt05BPLHjUoWeQ61U5XSScjG2nZhO8j85Wt6zrBJMGwCIZjqKhc5eNiSWByMgscY7DO/JN8l1FQS2N3udD5c48t5DrC6HRmjmjJDGKRDh0JGx8iD5qynbNStU/lxxFxGaMdriFZx6a4CsMmP6Hg/TzztcKsTujFOO2TiKUpXSApWvf8QigjMk8iRovzM7BVH3JrU4LzLbXgb3aUOUOHXDI65AI1I4DAEEYJGDQEnSlKAUpSgFKUoBSleJZQoLMQAASSTgADuST2FAe68u4AJJAAGSTsAB3Jqsz+0mwDMkMj3LqDlbaKS43xnGqNSmfuw7HOMGqpxDj13xi4eyEBgsl0+9uzq0rYIY2/wAJysTEjSy5LBTk4zgxckuTqTfBbl9o/DyMrPqHkVimZT9QyxkEfUV6j5/s2IEZmkJ8o7a5fHYZbEWFG/c1swxhFVUGlVAVQNgABgAD0xVY49xd2uxa+8LaZjWSFzgtO+ojQA406AR4lDB21LjAyTQq7fCLnSt3PN1xU3nGYEMUscdrBPOvUwvUeRhCrqgJyApbBOCNfYedrql8vpPZSyniCTTzTMP7pijaaPQN0hVI1MkCgsxwV0kknUat9tcrIMrqxnHiR4z+jqCR9apqNydy2mrKxXeb+rF8dM9MIdTeJ/dpFz0roR75jAZ1kCjOhs4YAit6ynj4haESDST4ZFVsmORcMGjkHoSrpIvkUYU5s497layTmEzIg8ahlX5iFAOruCWwcA/Y1UeDck39tO91ZmK3EgXNjI7yx4AHhMqgaGDaiNIIXOMlSRRZQeJFp4dxd4pBa3zDqHaCbAVLoemOyzj8Ufn8y7EhfZhmtXHSHUtSSXTcyW5PnCPxxZ3Mfdd9ORhBGT832EwNvxFRbyfjiufCuV3zHN8jgdw6sDuCME1rTe0W0tMCS6iuICVVZElSSePbHxo1OZV2/aJlt91/EW1+BdeS42l4kqh4mV1ORlSCMjuPofUdxWtx3hCXdtLbyfLKjITgHTnswB8w2CPqKxcKktJ83Fq0b68F3iI8fp1dPzHY/OMjftvUpUOGWcop0V/cxpFFd8PkuZICpWaIQNGzIMJLGJGVo3x3GBg5xtWjzVx53hEhsr23mgJmt5eksqoyKSwl6UhIiZQVbO2Dn8Iq/wBMV3dngi44tcjOWuMJeWsVygA6qAkZBwRkFSR3w2ofrUHzNyhJJce9xaJ3RRpt7jU0WV/FAdWmGQgdyrDO+2SampuGxwRRrAgRY5kZVUYVRLJplOPIaZpG9Py2qVpezujtr4ZyrmewguWWS463DLwBVErg9NtBDKpmU9JwH0kNqDAqu2wFQg9jFwzrqe2iVQFZl1yl/AFZ9MiDx5BPcDJyAMb2rjfE7a/4ylpK40WY6nTLALNcErhf4tCn5fUsOwIN1rUpNIlClGpmRxw8iX9vcRW1sYrgKwvJGEYMo0nprI6yyASaSWKRhsMQdQNWvl32XSXEnXnieyeMEwMDF1dY0rGzqg0sPA8j5062uCMBVGbPwbSvGz31SWH5YiuP/tq9VasoxVVtm0ilcuWl2b9XuoOmYYLiJ3UgxStLLblGhOotjTCSQwBBbG+M1daUrqViMpOTuxUXx7mGK0VdeXkkJWCJN5JmxnSg/wDVjhVG5IrDzTzRHYxKzAySyMI7eJfnmkb5UXOyj1Y7AfkDqct8sOkhu74rLeSDBI+S3TfEFuD8qDJy3djkmukTJw/l55WWfiJWWVW1xRgfBtjtjQD+0kH+Nbf90ICc5eP8uxS/HV/d541JW5UKGUAHaXVtJF5lG22zsQCJe6ukiRpJGCIgLMzHAUDckk9hiuCe1/nme5gQIzw205PQjxpkuUUgm4mB3SMnSETYt4mPYChxux0/kT2gJxBZVALvbsqPLGjdGXVq0vHq8S5C5KntnYsMGlffZXyl/Z/DYo3BEsmZZge4dwPDsT2UKv3BPnSh0uFKUoBSlfDQFS5o5mnM/uXDtHvJQSSyPvHaxk4DMB80h/Cn9R2766coxuAb55L1+5M5zHn+C3XESjPlpJ2G5wKxcilZbY3YB13sklw5O5ALssUefNVjCqPz9asdYqlRt2Rrp01a7NG6smEaxWxWFcgEqoHTTcnpLjTrPYEjAyTg4wcvDuHRwRiOFdKjJ7kkljlmZiSWYncsSST3rZpVNy2xXeKcOu4NclgykMGLQONQDbnXb5ZQrZ3MZIRj5qSSeUXHNAkuBJdxRMzRe7yxzszRNh+p0wZT1bGXOvBfUucEELvXeai+M8sWl4MXUEcu2AzKNY/lcYZe3kasjNLkrlC/BR+D84WxiQ2vEGtwTp6V6pnjUjdkWclWxgbfFIx5DO1js+erSONjdX9k7A7dFsDGwA0GSRmbOe3l5bE1qf8A8d4T/kx/00//AMlTfB+TrK0/ve2iQjHi06n2xjxtlvIHv33pJwYSkipc9cwPcWRbpNFY9aBbl5laOWWMyKT7vFjVp+U6iVJzsNjXQre6SVFeNgyOAyspyGDbgg+Yqgc/8US5sbmQuBaRxusZOCLudlKxmM53jRzkEfM65+VDmfsbKS0ije1UvCY0L2yhQVJUFntiSADncxEhTliuG2Y1gJ5J+e2SQASIrgbgMoYD6gEVg/se3/xEX+jT/drLZXscyB4mDKexH07gg7qwOxU4IOxANZ6ryWYZCT8l2LHULdI3zq6kOYJM5znqQlW7/WtrhnBzAAPeLiUDylZJPLG7dMOe373fvmpGlduxtR81DOMjOM488euPSvtV+aZTclb0BPiqbJ8hR4VXIWUEMJWJbMZwGTYBgHNSHEOIyxEYt5JlPcxGPUv8ySOpP9OfPOMbrHNxuXFurqVcZBxkduxBHb6ivs86orPIwVFBZmJwFA3JJPYY3qGl5vgjtXuLjMKxu8bo2lnDoxXpjQxDscZAUnY/Q4ofMacW4tA5Jj4dY4JxOxR5FB2abCkop2Ok4H82xqSg3yRlNLg49x7izXF5NcZw0kryDHlliRg4HYY3+ldi9nXMfFZLRTJYy3MS+FZg6rI48vDKR1QO2oHtjuQc1fgPszCWj30kkUoR2WCJo5Hiut+mmNLJJl5DpXb0PY12v2d8MvLe3Md2iRoNHQRZWmMQKjXFqYZCBh4QWcgMRqIC1tVpYM0ZSg7o0+UeF3Ml/LeXMLW6CBbeCNypcguJJXYIxVcsFAHoo7ed4pSppWIyk5O7FaPG+NRWdvJPO2lI1JPbJ9FUE7sTgAeZIrdJxVKtr6PiF8kkjYghOqzTBIuGOsC6fupXwSdIdyEeTtpIETf5d4PJLKL++QLcMpWCLOoWkR/CPIzN3d/sowBvZ6VV+Y7hrp2soWKrge9yr3VWH97xsPllYYJP4UOe7oa6lcjKSirsr/NPEku9c9wdPDLNtZH+WyRnAGGwGhD+FQdnbGNsGoHlTliTivEhfXyMVjbWiEnpxhRiG3APzOGJeT8OVUb62Al54F4g+mFV92ty0NlEPAk8yDS9x22ghBwpAILA430g9B4HwdLS3jgi+WNQufNiBuzerE5JPqa6/CIU037cjepSlRLRSlKAVH8xXZis7iQNpKQyuG7aSqMQcn6ipCq17RWP9mzIpIM3Tt9hkn3iVISAMHcq5H50Bi5atOlZW0Zz4IIF3GD4Y1G48jt2qSoaV5jPQRiumcIxiCs4HhDEqpPoWAJX74OPSsDwynxI+nPdJFDr3PYqQw/UjHl5VuUoLGj75MvzQFvrHIjZ+wkKbf8AO/etxW+hG2f+GRtmvVKA17u+WPGQzFtlVFLM3Ydh2G4yxwozuRUZc8JmuWJuH0Q4IW3XJDkjvcuCOovf4S4UjYlq1OO+0C2tpTAoknnGC0UIDFB6yMSFTv5nO42qn3POnFLiQRRBY3YahDbKJZlU7fGmm+FENx4sDftWmnp6k47krLy+DPUrwi9rd34XJNe0bl6JuGXEl3JrlWPETkFURtS6EhiDaULEBSd2Orc4AAmOBcxdQ2sQXSWgnEqn5opLb3ZTGw9fin7gqexFQ3DPZoJlaTi0ktxK4ICGZ3SEbgaTsGkGSc6QoJ2XbJheBLcXPEHuLaOK4aw2aYExPfxSCSHMYAMbODE4D6gCVxsNlhtv7KzySvbLwdTigVSxVQC7amwANTYA1NjucADP0FZK0+E8Xiuo9cDahkqwwVZGX5kkU7o481O9VWDmPiV7fTW9jDHDDAwSW4nDP4vCcIiMAWwflJyBjVpJxVcYOTsWOairl2qHknuYGKiFrlGclWEkaugds6XVwg0KSQCpY6QMjYmtafhfHEz05OHzDuC8c8THb5cI5UffPnWQwcaZdorCJsjdpZ5QfXCrGuN/4qs9GSIerFnibiqyxypd27GI+ERrDczlx56wIAPQgKW7ZzVY4rPLC8Ou5vLa3CscFxNcyKikn4McDlFBYZldycYBGSMXFOU75/2/ESowQRb28Ue5Ox1S9Qjb0xWtzDy9BYcMvnh1NNPEyNLIWllmeQdONSfqzgBVAXLbAVbGk1yVSqX4KLwW4luZS/DrZmMOZEmvpteDc5c3CwRLraVhsCCQBHgYORVzseT1lVH4hM183zgSBRApYDxRwgae2wLajgnGM05W4P0B0QxVrWSWPbfqwOzywKc7hQsgC4PhMbgbFhX3iIu7NZfc4RPGwZoY10I0EjdxpJAkhLEuQDqBLAZBGmmTu7ItirK7N/hUfvV6+pMQWJRYu2mSdo8scA7CONwoHbMreaDTbq577P8AmOK2tHW9uIYsXE2hpZ4Nb62LuXKkDV1TKM+YXI2xU+/tF4bqwt0khABPSDTAZzjJiVgDsdjWuCUYmaTuyx1UuI+0GPW0VhGbyVTpYoQsER2/aznwg7/Kuptu1RHGedE4hKtladZVbL3EpR4Q0KY1pEzaWyztGhIGysxHrVc5l9oUfDZFtba2SXCjSsUgXpsTp0PGsZ0nJG2cnPlRy7Itp0k1uk7Ic7y3Fvokmunf3yRYLqIHTG8Qy4ht07x5CtHq1ZPWJJ32z2lw8jx5VFEvxNQ1roGmOSQjIYtGVWHEWwEUdvGSGnYLscGKXMy/27ZaTKenba2R7ePWuQh8eRcMQw1EfhQLpJ3iudY4eC3aLDM+m4hfpI8nVNvKrjpuzStmO31OshG+prRc5ANSjwQq23YVjocPNDNCemAJWZ4bdXJOpodppHIJJjRiVZs4JiODl0BrgZXhSKBna3kZ9bqdNxxOQn4giIxiMnJkn2GkYUhfEIHl+ye4cyoGuDKsYt7QMVWK1XKwm/mYnTG2OqYhlpG3IYZA6pwTl8QnqykSXDIqPJp0gKNxFCnaKIHso792JO9SvYocNzuzxy1wZ4ULTaOowVQke0UEaDCQQjbwjfLYBYknYBVWapSuExSlKAUpSgFVnnYlvc4gdpLyEsBjJECyXHcjYBoVJ+gI86s1V/nHhszxxTWqh5raQypGx0iYGN4pI9X4WMcjaT21Bc7ZrkuHY6uTYpUdwPjsN3F1ISdjpdGGmSJhkNHKndHBBGD6bZG9SNea1Y3p3FKUrh0VSfanz5/ZtsFiwZ59Sx/5sAeKU+pGRgev2Iq7V+bPbJxUz8WlX8MISFf6Rqb/AM7v+WKtpR3SyVVZbUSXIN3JeBbW2Gid2d7ic+LSmQWmbUcvIS2kDPeu48D4DDZxdOBcDu7Hd5G83lfu7n1P2GBgVzb/APHzhyi2uZ9tTyrF9QI0D9/QmQf939Os1fqdROpaDeFhIq09CFO8kssi+I8BW5Y+8O7xYwIVZo4zkDPV0EGXcHAJ0jPy53rze8MkSSOez0rJEnT6Z8MU0WQekdIPTIIyjAHScjBBNZeN8xW1lHrupViU5xq7sR3CqMljuOw86qV17SZZh/0fbZXbTNcExow/eSNfiMMdidP+qq6NKrUlamrkq1SlTV5uxNpwfhnFbgvc2zw3sS4dGd4ZtPyhw0MgE0f4RICRtjbtVx4ZwuG2iWK3jWONflVRgfUn1JO5J3J3Nc15IvLviHEBJciGJ7AyKRH1Pipcx4XCsx8OU1aiRjTjBJJXqlbLSWJKzM108x4FKUoBVb52IZLaI9pruAHzBEOq5IbfsRb4+5FWSqxzXb6rvh7EeFZp9/RjbTafz2P6VGeIs7HlGnxiSYShLRAJpUAeZ1JihjRmwWAI6kmp2CoPUkkAb1aflW5v5dDX1y1vGzLNKHEQndCFeKGGJVRUBUgu2rxKwA2JPQJ4g6MpJAYEEqSpGdjgjcH6jceVLe3WNFSNQqqAqqowFA2AAHYYrApW4NrjcjOC8pWdmoW3gjTGDq0hnJHmXbLE/nW1xviotbaadgWEUbyEA4LaQTjPl963agefLbqcNuQM+GPqeHuekyykfbCYP0zXFl5OvCwc8h4vemU8Qv7sRwQq8bRqq/OZFd7a3GTqPgVDKfFlWAyBrqEHB5J7vr8WE1mlyVMDRiMIjB8okrYPT+YEFgCSSSaguYOLtLCqll6EXUS3VchZCzvqu3VgDk6jjIz9t89RV57VUh4k6XdncBY+sU0GNmACpKo7xscYfuD3I2rbxwRjHGfy/k3LbiTtO3D+JKknVjLQyqpVLhF2ZXU7LMMaiFOPMYwM5+Ccj2l6t1b38fvEsTxgXLMeuyvGGiGvupVSFxkhtOSNyKr1kk00i8PWVhd2d4BDKEV2S2MR+LLq8LfCcqQcEnQME5rqvLPLgs42BkaaWV+pNK4AaRsBR4V2RQoACjYAfU1KKIV5pq3f8wZ+A8u29jF0rWMRpnJ7kscAanZiSxwAMk+VSVKVMyilKUApSlAKUqlX3tUt1ZuhDPdIjFWkhCFcr3Eet1MuMHdAR6E0OpN8F1pVJ4x7VLaPoraj3qWUgtEjqrxJjUzSatkYZACMVJJqQtfaPw9h8SdYGwMrcfAO/kC+Ff7qWH1qW2Vt1seSG5X23yeeYOR1mm95tJTaXWMNIihkmHktzGdpRjse49dhVf4j7QRw+RYeLRmF2XKyxAywSAdyn+EQ5/CVJGRuRvVp/wD3/hn+X2n+ni/3qpHtY5isJ7aKa3u7aSW1njlCpNGzsh8EqIASTkEHH8P0FVunGbW75liqSgsFj4fzvw+f9ldwMd9i4Q7fwvg4374qbArkDcPtblA5jjkVxlWKjJB3znGQfXzrwvLVuBhFZB6JJKg++FcDNehLoU+YTTMMesR4lFnYiKhPZ7wxSl5LJGpea9vVLlVLPGkpjCk9yo0FcfQ1R+WuXIjfwrruVEiTICk8wKuF1q+rXt4UkGDkHIyDXXOB8HW1hESM7gNK5ZyGYmWR5XLEAZ8TnyrDLSy01RxkbI6mNeClErdhGIuJ3sYOA62k6JsAB02gYoB2H9zoPy+1bfHOOR2kXUkySSEjRRqkldvljjX8TE/7TsK98zcGunuIp7Loa0inicTGQKRI0TIfhqScNGdtvm71g4DyW6zrdcQlFxcqMRaV0Q24bOoQr3JOcF2yxAHbFZ5Ut079i+NW0bdzldsnv0zXd545dbosTbrahGI6IU7ax3LEbk588maqa595c93uffIhiKcqlyoxhZDhYpvzOEb6lT6moC5dgjFBqYKSo/eIGQPz7V9h06dP0FsVrcny+tjP1nud78CLiTWdzFdrnTHlLgD8UD/OceZU4kA/hPrXaY3DAEEEEZBG4IPYiuLwTh1V17MAy/YjI2+xq2cjczrFos52wCSLVj2I7+7kk/MBnT2yoAG6HOLqem/ej8fuatBX/al8PsX6lK1eKcTjtoXmmbTHGpZz6AegG5PkAO5NeIeubJNQnFBaX8RgFwuWwymGYCVGTdZIypyGBGfT12riPOfNN5fzss7mKJIwRaIxAkaZwsEEpDDqSHIZvJVVsDOc2LgnJK2dqWiCrehTIJgACkuCQqYGFiz4SoGCpOQQcUOtWLvF7PJFUKOKcQwBgZeFj+ZaEk/nWGHk3iUTZi4mZV1E6Li3RwQewLxsj+nYgd9qs3LnGBd2kFwBjrRJJj90soJX64ORn6VI1HZHwd3PyU2bjU9uyreWsiggkzQBriEEfvaV6qbb7pgbeI+XOOfuczxAGGzLe6pnqtuvvLDGIxkahED8x8z5bA13mvzj7VuRp+GXbXdmre6ynW2kZSFmOGRx2CEkFScDxaR2Ga/RSyi6FVX9vgqmksWL51OoDYAykZwFCp2Dv2A8hufM10HgfFmuOCy2s0M0jdOSG2dYpJI7gqD0hG6rpLK6qp7DwA5O9RHIvKv9sXAKh0t18VywwMMwIMaHzdhsW/CnoWxX6Js7NIY0jiUKiKqIo7KqjAA/IVKMfJZVqqLtHJq8E4RFbQqkSBNgWx3Zsbs7Hd2z3Ykk+tSFKVYYxSlKAUpSgFKUoDmHtf4ncSLLaW7yRiOylvJihAMiq4jEZOchMa2bHcAD1qG4WoEEQUADpx4xjHyjtir5zpaskkN0sL3CIstvcQxqXZ4bnTllQHxkOiZH7pb0zXOuGy28bm3t3cxgFokkGmWIBisltKp3DxuMHVvpde43qE1g1aaSUreTR4ZFqvbyU9w0cI8yAkak/YEkH8qmc1DcPJS+u4z2fpTJuN9S6HIH8y4/IVM19d0636aNj5TqN/1M7+Rmsc0CuMOoYb/MA3fv3rJStzSZhKxwa5FpctZOxKHD25x8oYn4bH79j5/mBVnrVn4bG8iSMoLx50HzGf8An/xNbVVUYOCcXx29xbUmptPv3958in6dxauMZW6thk9gJJBEx+ngkYZ+tdnFcL41LogZ8Z6ZSXHbIhdZCucbEhMfnXdBXg9VVqyf8fc9jpr/AOTX8/YUpSvJPSMF9ZJNE8UgykisjD1DDBH6GuPGN45JIJT8SB9Dn94YzHL9mQhvoSw8q7RXO/anwvpNFfp8qYhuvTpu3w5D/JI36SN6Vv0Go9Gpnh4Zj1lD1aeOVwUnhLaJJoD2QiSP+SXJwPoHDr9sCt28s1lQo42OOxwQQchlI7MCAQfpWvexaZ4ZM4+eJvqJBqX7HqIoH8xrfr6WEcOD4/z8weBJ5Ul+P8yW7kfnoyv7pekC5AJifYLdIv41xsJQPmT8xtsIX2vcwaZobc46USG9uO+WCMyQIPI5lycHO6r6bwPEZI1UPK/T0MGSTVoZGHZkbybvtvncYIJFQUnNU1/cdVispEkWkiNkWRbRS6Iyk5XVcTxA7gZk22r5nXaVUJey8P5o+h0Op9Ve0sr5MmuSuB6pnnmXxo7FvrOw+IPqsSkRL3wxmIO+141AbnsNz9hWnwfhot4I4gdWhcFu2pju7/mxY/nWDma6MdnMVzrKGOPTnUZJfhxhcb51uvasJq5LN7MY3XhFp1DkmPUu2MI7M0Qxgdoyg/Lz71aK1OE2Igt4olGBFHHGBknARQoGTudhW3QCvLoCCCAQRgg7gg9wa9UoDFbWiRjEaKgznCgKM+uB57CstKUApSlAKUpQClKUApSlAK4h7abX3XiNrcREqZiuQEXS7xEIdT9xmKUqfUKuewx2+uUe3NV/uUtjwiRgTjwn3ixGRnt4WIz6E0OrkrvMlsymO5jGWgJ1j96Jv2g+uB4h9jUhFKGUMpBVgCpHYg7gj8q93/EI4hmU4BzgYLFvXCqCT+nn9arfC+Ho93BaQ3c1tHO8gMbxaGTKs46LSoCAWAQDJ3bbPat3T9d+nTjJXX+lfU9D6zU4NX7ljY4GTsK0pOO2ynDTxA+hkT/bV44f7FuGIczLLctudU8rPuc5OldK/qD2FWu35btI1Cx20CKOwWKNQM7nAC471ul1d/8AmP8AZ5cemLvL+jiJ5wsv8en6N/u1twcct3GUniP9ag7/AEJyPtXb7e0SMYjRUGc4UBRn1wPPasV/wqC4XTcRRyr6SIrjy8mBHkP0qtdWqd4om+mw7SZxQRi9nhtYNMpeWJpwpVxHCjq8jyeWnYLg99WN+1d1rT4bwe3tlK20MUIO5EaLGD9woGa3KwanUSrz3s20KCox2oUpSsxeKwX9ik0TxSrqSRWR19VYEEfoaz0oDgHF+GTWoubKQ5kt1Ets/nLEra4W7bkFOm2PMYz51vNxNBB1ycJ0xJ+RXUPz3Aro/P8Ay6biFZol1T2+p0AzmVCPiw4HcsACP4kT61xCCZJYrK1clQ8jiRTkErbswEZB3BZgBg9sfr7en122k2+Uvpx9Tya2j3VVGPDf15+htycPmuljmkTBkJ6YI1LaR41dUr2kmYAYz2LD029cp24S6ggKkOdEh1kMQB1rlxnGdQYWm+2TGfVqttUvgPMofiD3Ajd0jjnjXSkj7ksYyuhSFJjREycfMPIGvDdSVSTlLk9+pRhRpqMDrFavDbX3ziCx4Bhsys0+c+KVlPu8Y3wcAmU99xHVXt7viPEb029r/csa4fqyxuuVj0gmJHVTINbZwdiNAOkag3V+WuW4rGDpQ6jli8judTyuwGqRye7HA/QV0zEtSlKAUpSgFKUoBSlKAUpSgFKUoBSlKAVR/a7y6LuxBbAETlnYrq0I6PG0nbOE1rIcfhjY9wKvFeZYwylWAIIIIIyCDsQQe4oDh/DLqUw6XUe8xYimQsBpYHBLMM5UjxgjOoHbPesU/LSzYN1JJLg5ChulGp8iqR4OR5Ekn61N888rNY6Z4FbRGpVZRqfQijIt7xRlmhAGEmG6bK2wDVW5+doo01SRTAYGWURyJvjs6SaWG/cVU4tcG+FWMl7ZaOEcy3VhgDXdW40gxMdU0S+sEh/aAD/Bvk7bMOx6PwLj8F7CJbd9S5KsOzIw7pIp3Rx5g1wG49oOrAtoGdmwEDsqs5YkLoiUl3yQRt54HnXV/ZZyxPbQST3hxcXbLJJHjAiCAqidyc6TvvtsPLJnG/cz1vTv7BeKUpUigUpSgFKUoBSlKAVzrnL2OQXc73dvI8N1gOgGnpGRdwzLpyMkbkHuS2CSc9FpQHGLO3eaZre+ie0jjhea7L7a4kCh1t2XOtSWAZtiFyPmIx6mDSSvfXM0nD7dtCx28chtjoRQsfvLREFpCM4QbqMKDtiuk80coxX6x9RnjaJgyPHp1DBVirB1ZXQsiMVYEZjU+QrS4Z7O7eOYTzvLdSocxNOVYRb5zHGiqitnfVpyPIiuJWJzm5u7IXkrlZzcreDXBEquscbGQyzh8DqTdRiY02yEwGOFZiPlHQ6UrpAUpSgFKUoBSlKAUpSgFKUoBSlKAUpSgFKUoD5X5U5h/wCuYf54P/fXylAds9nH7eX+T/WtdBF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35847" name="Picture 10" descr="http://www.up2umind.com/KategoriResim/2009_10_31_193_denetim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4941168"/>
            <a:ext cx="2636837" cy="150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3190804" y="1141383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ctr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İzleme ve Denetim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ahmet\izmir bölge müd\metinyagmur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1195481"/>
            <a:ext cx="3059832" cy="2470280"/>
          </a:xfrm>
          <a:prstGeom prst="rect">
            <a:avLst/>
          </a:prstGeom>
          <a:noFill/>
          <a:ln w="38100" cmpd="thickThin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E805F-76F0-47DD-927E-F6D09887429D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91402" y="1841439"/>
            <a:ext cx="83899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400" dirty="0">
                <a:latin typeface="+mn-lt"/>
              </a:rPr>
              <a:t>Bakanlığımız;</a:t>
            </a:r>
          </a:p>
          <a:p>
            <a:pPr algn="just">
              <a:defRPr/>
            </a:pPr>
            <a:r>
              <a:rPr lang="tr-TR" sz="2400" dirty="0">
                <a:latin typeface="+mn-lt"/>
              </a:rPr>
              <a:t> 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Su kaynaklarının etkin kullanılması,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Ürün verim ve kalitesinde artış sağlanması, 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Üretim maliyetinin azaltılması,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Erozyon, tuzlanma ve çoraklaşmanın engellenmesi,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Yeni istihdam alanlarının oluşturulması, </a:t>
            </a:r>
            <a:endParaRPr lang="tr-TR" sz="2400" dirty="0" smtClean="0">
              <a:latin typeface="+mn-lt"/>
            </a:endParaRPr>
          </a:p>
          <a:p>
            <a:pPr>
              <a:buClr>
                <a:srgbClr val="002060"/>
              </a:buClr>
              <a:defRPr/>
            </a:pPr>
            <a:r>
              <a:rPr lang="tr-TR" sz="2400" dirty="0" smtClean="0">
                <a:latin typeface="+mn-lt"/>
              </a:rPr>
              <a:t> gibi amaçlar için geleneksel </a:t>
            </a:r>
            <a:r>
              <a:rPr lang="tr-TR" sz="2400" dirty="0">
                <a:latin typeface="+mn-lt"/>
              </a:rPr>
              <a:t>sulama </a:t>
            </a:r>
            <a:r>
              <a:rPr lang="tr-TR" sz="2400" dirty="0" smtClean="0">
                <a:latin typeface="+mn-lt"/>
              </a:rPr>
              <a:t>yönteminden vazgeçilerek </a:t>
            </a:r>
            <a:r>
              <a:rPr lang="tr-TR" sz="2400" b="1" dirty="0" smtClean="0">
                <a:latin typeface="+mn-lt"/>
              </a:rPr>
              <a:t>modern basınçlı sulama sistemlerinin yaygınlaştırılması</a:t>
            </a:r>
            <a:r>
              <a:rPr lang="tr-TR" sz="2400" dirty="0" smtClean="0">
                <a:latin typeface="+mn-lt"/>
              </a:rPr>
              <a:t>nı desteklemektedir. </a:t>
            </a:r>
            <a:endParaRPr lang="tr-TR" sz="2400" dirty="0">
              <a:latin typeface="+mn-lt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072264" y="1052736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ctr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Desteklemeler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444848" y="377607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Bakanlığımız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ve Su Politikalarındaki 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54CA7-7E02-4167-8411-900A28B4DA0F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51520" y="1772816"/>
            <a:ext cx="81749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2060"/>
              </a:buClr>
              <a:buFont typeface="+mj-lt"/>
              <a:buAutoNum type="arabicParenR"/>
              <a:defRPr/>
            </a:pPr>
            <a:r>
              <a:rPr lang="tr-TR" sz="2400" b="1" dirty="0" smtClean="0">
                <a:latin typeface="+mn-lt"/>
              </a:rPr>
              <a:t>Kırsal Kalkınma Yatırımlarının Desteklenmesi Programı,</a:t>
            </a:r>
          </a:p>
          <a:p>
            <a:pPr marL="457200" indent="-457200" algn="just">
              <a:buClr>
                <a:srgbClr val="002060"/>
              </a:buClr>
              <a:buFont typeface="+mj-lt"/>
              <a:buAutoNum type="arabicParenR"/>
              <a:defRPr/>
            </a:pPr>
            <a:endParaRPr lang="tr-TR" sz="2400" b="1" dirty="0">
              <a:latin typeface="+mn-lt"/>
            </a:endParaRPr>
          </a:p>
          <a:p>
            <a:pPr algn="just">
              <a:defRPr/>
            </a:pPr>
            <a:r>
              <a:rPr lang="tr-TR" sz="2400" b="1" dirty="0" smtClean="0">
                <a:latin typeface="+mn-lt"/>
              </a:rPr>
              <a:t>2)Tarımsal Üretime Dair Düşük Faizli İşletme ve Yatırım Kredisi, </a:t>
            </a:r>
          </a:p>
          <a:p>
            <a:pPr algn="just">
              <a:defRPr/>
            </a:pPr>
            <a:r>
              <a:rPr lang="tr-TR" sz="2400" b="1" dirty="0" smtClean="0">
                <a:latin typeface="+mn-lt"/>
              </a:rPr>
              <a:t>kapsamında </a:t>
            </a:r>
            <a:r>
              <a:rPr lang="tr-TR" sz="2400" b="1" dirty="0">
                <a:latin typeface="+mn-lt"/>
              </a:rPr>
              <a:t>basınçlı sulama sistemlerini </a:t>
            </a:r>
            <a:r>
              <a:rPr lang="tr-TR" sz="2400" b="1" dirty="0" smtClean="0">
                <a:latin typeface="+mn-lt"/>
              </a:rPr>
              <a:t>uygulayan üreticileri </a:t>
            </a:r>
            <a:r>
              <a:rPr lang="tr-TR" sz="2400" b="1" dirty="0">
                <a:latin typeface="+mn-lt"/>
              </a:rPr>
              <a:t>desteklemektedir.</a:t>
            </a:r>
          </a:p>
          <a:p>
            <a:pPr algn="just">
              <a:defRPr/>
            </a:pPr>
            <a:endParaRPr lang="tr-TR" sz="2400" b="1" dirty="0">
              <a:latin typeface="+mn-lt"/>
            </a:endParaRPr>
          </a:p>
          <a:p>
            <a:pPr marL="457200" indent="-457200" algn="just">
              <a:buClr>
                <a:srgbClr val="002060"/>
              </a:buClr>
              <a:buFont typeface="+mj-lt"/>
              <a:buAutoNum type="arabicParenR"/>
              <a:defRPr/>
            </a:pPr>
            <a:endParaRPr lang="tr-TR" sz="2400" b="1" dirty="0" smtClean="0">
              <a:latin typeface="+mn-lt"/>
            </a:endParaRPr>
          </a:p>
          <a:p>
            <a:pPr algn="just">
              <a:defRPr/>
            </a:pPr>
            <a:endParaRPr lang="tr-TR" sz="2400" b="1" dirty="0" smtClean="0">
              <a:latin typeface="+mn-lt"/>
            </a:endParaRPr>
          </a:p>
          <a:p>
            <a:pPr algn="just">
              <a:defRPr/>
            </a:pPr>
            <a:endParaRPr lang="tr-TR" sz="2000" b="1" dirty="0">
              <a:latin typeface="+mn-lt"/>
            </a:endParaRPr>
          </a:p>
          <a:p>
            <a:pPr algn="just">
              <a:defRPr/>
            </a:pPr>
            <a:endParaRPr lang="tr-TR" sz="2000" b="1" dirty="0" smtClean="0">
              <a:latin typeface="+mn-lt"/>
            </a:endParaRPr>
          </a:p>
          <a:p>
            <a:pPr algn="just">
              <a:defRPr/>
            </a:pPr>
            <a:endParaRPr lang="tr-TR" sz="2000" b="1" dirty="0">
              <a:latin typeface="+mn-lt"/>
            </a:endParaRPr>
          </a:p>
        </p:txBody>
      </p:sp>
      <p:pic>
        <p:nvPicPr>
          <p:cNvPr id="37895" name="Picture 7" descr="https://encrypted-tbn3.gstatic.com/images?q=tbn:ANd9GcTQh7J-kVpxUVQC6HoiWRpOzwlkVkt6JI-f9bBmJ22P0DhGQX0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3573016"/>
            <a:ext cx="4108470" cy="2808311"/>
          </a:xfrm>
          <a:prstGeom prst="rect">
            <a:avLst/>
          </a:prstGeom>
          <a:noFill/>
        </p:spPr>
      </p:pic>
      <p:sp>
        <p:nvSpPr>
          <p:cNvPr id="3" name="Dikdörtgen 2"/>
          <p:cNvSpPr/>
          <p:nvPr/>
        </p:nvSpPr>
        <p:spPr>
          <a:xfrm>
            <a:off x="3336389" y="980728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ctr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Desteklemeler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444848" y="377607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Bakanlığımız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ve Su Politikalarındaki 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BC465-2D04-433C-8768-18D093310F47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116013" y="1876425"/>
            <a:ext cx="74263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002060"/>
              </a:buClr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1. Kırsal Kalkınma Yatırımlarının Desteklenmesi Programı</a:t>
            </a:r>
          </a:p>
          <a:p>
            <a:pPr algn="just">
              <a:buClr>
                <a:srgbClr val="002060"/>
              </a:buClr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	       </a:t>
            </a:r>
            <a:r>
              <a:rPr lang="tr-TR" sz="2400" dirty="0">
                <a:solidFill>
                  <a:srgbClr val="002060"/>
                </a:solidFill>
                <a:latin typeface="+mn-lt"/>
              </a:rPr>
              <a:t>( Başlama Tarihi : 2006 )</a:t>
            </a:r>
          </a:p>
          <a:p>
            <a:pPr algn="just">
              <a:buClr>
                <a:srgbClr val="002060"/>
              </a:buClr>
              <a:defRPr/>
            </a:pPr>
            <a:endParaRPr lang="tr-TR" sz="2400" dirty="0">
              <a:latin typeface="+mn-lt"/>
            </a:endParaRP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Toplu Basınçlı Sulama Tesisleri Rehabilitasyonu</a:t>
            </a:r>
          </a:p>
          <a:p>
            <a:pPr algn="just">
              <a:buClr>
                <a:srgbClr val="002060"/>
              </a:buClr>
              <a:defRPr/>
            </a:pPr>
            <a:r>
              <a:rPr lang="tr-TR" sz="2400" dirty="0">
                <a:latin typeface="+mn-lt"/>
              </a:rPr>
              <a:t>	Hibeye Esas Proje Tutarı 	: 600 bin TL</a:t>
            </a:r>
          </a:p>
          <a:p>
            <a:pPr algn="just">
              <a:buClr>
                <a:srgbClr val="002060"/>
              </a:buClr>
              <a:defRPr/>
            </a:pPr>
            <a:r>
              <a:rPr lang="tr-TR" sz="2400" dirty="0">
                <a:latin typeface="+mn-lt"/>
              </a:rPr>
              <a:t>	Hibe Oranı		: %75</a:t>
            </a:r>
          </a:p>
          <a:p>
            <a:pPr algn="just">
              <a:buClr>
                <a:srgbClr val="002060"/>
              </a:buClr>
              <a:defRPr/>
            </a:pPr>
            <a:r>
              <a:rPr lang="tr-TR" sz="2400" dirty="0">
                <a:latin typeface="+mn-lt"/>
              </a:rPr>
              <a:t>			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Bireysel Sulama Makine ve Ekipman Alımları </a:t>
            </a:r>
          </a:p>
          <a:p>
            <a:pPr algn="just">
              <a:buClr>
                <a:srgbClr val="002060"/>
              </a:buClr>
              <a:defRPr/>
            </a:pPr>
            <a:r>
              <a:rPr lang="tr-TR" sz="2400" dirty="0">
                <a:latin typeface="+mn-lt"/>
              </a:rPr>
              <a:t>	Hibeye Esas Proje Tutarı 	: 50 - 200 bin TL</a:t>
            </a:r>
          </a:p>
          <a:p>
            <a:pPr algn="just">
              <a:buClr>
                <a:srgbClr val="002060"/>
              </a:buClr>
              <a:defRPr/>
            </a:pPr>
            <a:r>
              <a:rPr lang="tr-TR" sz="2400" dirty="0">
                <a:latin typeface="+mn-lt"/>
              </a:rPr>
              <a:t>	Hibe Oranı		: %50	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264381" y="980728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ctr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Desteklemeler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444848" y="377607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Bakanlığımız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ve Su Politikalarındaki 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1D5CB-FD38-4B3E-8D4D-2EB56D7F2B9E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  <p:graphicFrame>
        <p:nvGraphicFramePr>
          <p:cNvPr id="6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72627"/>
              </p:ext>
            </p:extLst>
          </p:nvPr>
        </p:nvGraphicFramePr>
        <p:xfrm>
          <a:off x="179514" y="1773238"/>
          <a:ext cx="8678768" cy="3652500"/>
        </p:xfrm>
        <a:graphic>
          <a:graphicData uri="http://schemas.openxmlformats.org/drawingml/2006/table">
            <a:tbl>
              <a:tblPr firstRow="1" bandRow="1"/>
              <a:tblGrid>
                <a:gridCol w="1084846"/>
                <a:gridCol w="1001783"/>
                <a:gridCol w="1167909"/>
                <a:gridCol w="1084846"/>
                <a:gridCol w="1084846"/>
                <a:gridCol w="1084846"/>
                <a:gridCol w="1084846"/>
                <a:gridCol w="1084846"/>
              </a:tblGrid>
              <a:tr h="379980"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TOPLU</a:t>
                      </a:r>
                      <a:r>
                        <a:rPr lang="tr-TR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BASINÇLI SULAMA PROJELERİ</a:t>
                      </a:r>
                      <a:endParaRPr lang="tr-TR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95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YILI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DAMLA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YAĞMURLAMA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ALTYAPI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TOPLAM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 Adet )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HİBE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 Milyon TL )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ALAN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 da )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ÇİFTÇİ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646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2006-2008</a:t>
                      </a: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181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421</a:t>
                      </a: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34.691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87.306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21.383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379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2009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52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14.590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52.620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25.464</a:t>
                      </a: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379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2010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18.868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62.890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7.856</a:t>
                      </a: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379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2011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92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30.569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76.420</a:t>
                      </a:r>
                      <a:endParaRPr lang="tr-TR" sz="20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379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TOPLAM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300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239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629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98.718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279.420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55.603</a:t>
                      </a: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3549124" y="980728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ctr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Desteklemeler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444848" y="377607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Bakanlığımız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ve Su Politikalarındaki 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DE1E1-EF9D-4317-AF7A-8FF7C2F07B2E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  <p:graphicFrame>
        <p:nvGraphicFramePr>
          <p:cNvPr id="8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165941"/>
              </p:ext>
            </p:extLst>
          </p:nvPr>
        </p:nvGraphicFramePr>
        <p:xfrm>
          <a:off x="251522" y="1935163"/>
          <a:ext cx="8748015" cy="4175648"/>
        </p:xfrm>
        <a:graphic>
          <a:graphicData uri="http://schemas.openxmlformats.org/drawingml/2006/table">
            <a:tbl>
              <a:tblPr firstRow="1" bandRow="1"/>
              <a:tblGrid>
                <a:gridCol w="1224134"/>
                <a:gridCol w="936104"/>
                <a:gridCol w="1872208"/>
                <a:gridCol w="1186807"/>
                <a:gridCol w="1477156"/>
                <a:gridCol w="1148899"/>
                <a:gridCol w="902707"/>
              </a:tblGrid>
              <a:tr h="370782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BİREYSEL</a:t>
                      </a:r>
                      <a:r>
                        <a:rPr lang="tr-TR" sz="20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SULAMA  MAKİNE VE EKİPMAN ALIMLARININ DESTEKLENMESİ</a:t>
                      </a:r>
                      <a:endParaRPr lang="tr-TR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205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YILI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DAMLA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YAĞMURLAMA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TOPLAM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 Adet )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HİBE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 Milyon TL )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ALAN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 da )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ÇİFTÇİ</a:t>
                      </a:r>
                      <a:endParaRPr lang="tr-TR" sz="20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370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2007-08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1.919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1043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2.962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38.340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190.700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2.963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370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2009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577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643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1.220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22.702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113.500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1.110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370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2010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266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338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604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8.560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42.800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604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370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2011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382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444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825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13.063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23.580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826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370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2012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345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468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813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11.097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27.442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813</a:t>
                      </a:r>
                      <a:endParaRPr lang="tr-TR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  <a:tr h="370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3.489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2.935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6.424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93.562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398.022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tr-T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6.316</a:t>
                      </a:r>
                      <a:endParaRPr lang="tr-T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639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GENEL TOPLAM</a:t>
                      </a:r>
                      <a:endParaRPr lang="tr-TR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3.789</a:t>
                      </a:r>
                      <a:endParaRPr lang="tr-TR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3.174</a:t>
                      </a:r>
                      <a:endParaRPr lang="tr-TR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7.053</a:t>
                      </a:r>
                      <a:endParaRPr lang="tr-TR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192.280</a:t>
                      </a:r>
                      <a:endParaRPr lang="tr-TR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677.258</a:t>
                      </a:r>
                      <a:endParaRPr lang="tr-TR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tr-TR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61.919</a:t>
                      </a:r>
                      <a:endParaRPr lang="tr-TR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3336389" y="980728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ctr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Desteklemeler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444848" y="377607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Bakanlığımız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ve Su Politikalarındaki 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ED175-1C90-446C-AA84-2E65AB773838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900113" y="1196975"/>
            <a:ext cx="7426325" cy="51152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2. Tarımsal Üretime Dair Düşük Faizli İşletme ve Yatırım </a:t>
            </a:r>
            <a:r>
              <a:rPr lang="tr-TR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Kredisi</a:t>
            </a:r>
            <a:r>
              <a:rPr lang="tr-TR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 </a:t>
            </a:r>
            <a:r>
              <a:rPr lang="tr-TR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Başlama Tarihi : 2007 )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tr-TR" sz="2400" i="1" dirty="0">
                <a:latin typeface="+mn-lt"/>
                <a:cs typeface="Times New Roman" pitchFamily="18" charset="0"/>
              </a:rPr>
              <a:t>	(</a:t>
            </a:r>
            <a:r>
              <a:rPr lang="tr-TR" sz="2400" b="1" i="1" dirty="0">
                <a:latin typeface="+mn-lt"/>
                <a:cs typeface="Times New Roman" pitchFamily="18" charset="0"/>
              </a:rPr>
              <a:t>TC Ziraat Bankası </a:t>
            </a:r>
            <a:r>
              <a:rPr lang="tr-TR" sz="2400" i="1" dirty="0">
                <a:latin typeface="+mn-lt"/>
                <a:cs typeface="Times New Roman" pitchFamily="18" charset="0"/>
              </a:rPr>
              <a:t>ve </a:t>
            </a:r>
            <a:r>
              <a:rPr lang="tr-TR" sz="2400" b="1" i="1" dirty="0">
                <a:latin typeface="+mn-lt"/>
                <a:cs typeface="Times New Roman" pitchFamily="18" charset="0"/>
              </a:rPr>
              <a:t>Tarım Kredi Kooperatifleri</a:t>
            </a:r>
            <a:r>
              <a:rPr lang="tr-TR" sz="2400" i="1" dirty="0">
                <a:latin typeface="+mn-lt"/>
                <a:cs typeface="Times New Roman" pitchFamily="18" charset="0"/>
              </a:rPr>
              <a:t> tarafından düşük	faizli kredi kullandırılması)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tr-TR" sz="2400" i="1" dirty="0">
              <a:latin typeface="+mn-lt"/>
              <a:cs typeface="Times New Roman" pitchFamily="18" charset="0"/>
            </a:endParaRP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Modern Basınçlı Sulama Sistemleri kurulması, işletilmesi kredilendirme konuları arasındadır.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endParaRPr lang="tr-TR" sz="2400" dirty="0">
              <a:latin typeface="+mn-lt"/>
              <a:cs typeface="Times New Roman" pitchFamily="18" charset="0"/>
            </a:endParaRP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 Basınçlı Sulamalar için indirim oranı %100’dür.    </a:t>
            </a:r>
            <a:endParaRPr lang="tr-TR" sz="2400" dirty="0" smtClean="0"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       </a:t>
            </a:r>
            <a:r>
              <a:rPr lang="tr-TR" sz="2400" i="1" dirty="0">
                <a:latin typeface="+mn-lt"/>
                <a:cs typeface="Times New Roman" pitchFamily="18" charset="0"/>
              </a:rPr>
              <a:t>( sıfır faiz )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defRPr/>
            </a:pPr>
            <a:endParaRPr lang="tr-TR" sz="2400" i="1" dirty="0">
              <a:latin typeface="+mn-lt"/>
              <a:cs typeface="Times New Roman" pitchFamily="18" charset="0"/>
            </a:endParaRP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 Faizi, GTHB ve Hazine Müsteşarlığı karşılamaktadır.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564608" y="796865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ctr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Desteklemeler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44848" y="377607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Bakanlığımız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ve Su Politikalarındaki 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i.milliyet.com.tr/YeniAnaResim/2013/03/22/fft99_mf3130490.Jpeg"/>
          <p:cNvPicPr>
            <a:picLocks noChangeAspect="1" noChangeArrowheads="1"/>
          </p:cNvPicPr>
          <p:nvPr/>
        </p:nvPicPr>
        <p:blipFill>
          <a:blip r:embed="rId2"/>
          <a:srcRect l="27228" r="8415"/>
          <a:stretch>
            <a:fillRect/>
          </a:stretch>
        </p:blipFill>
        <p:spPr bwMode="auto">
          <a:xfrm>
            <a:off x="6211194" y="1268760"/>
            <a:ext cx="1857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0BDE5-A5AA-4CEA-A99D-06912C6EF495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42910" y="1928802"/>
            <a:ext cx="76295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Yeryüzünde susuz bir hayat </a:t>
            </a:r>
            <a:r>
              <a:rPr lang="tr-TR" sz="2400" dirty="0" smtClean="0">
                <a:latin typeface="+mn-lt"/>
              </a:rPr>
              <a:t>düşünmek</a:t>
            </a:r>
          </a:p>
          <a:p>
            <a:pPr marL="266700" algn="just">
              <a:buClr>
                <a:srgbClr val="002060"/>
              </a:buClr>
              <a:defRPr/>
            </a:pPr>
            <a:r>
              <a:rPr lang="tr-TR" sz="2400" dirty="0" smtClean="0">
                <a:latin typeface="+mn-lt"/>
              </a:rPr>
              <a:t>     </a:t>
            </a:r>
            <a:r>
              <a:rPr lang="tr-TR" sz="2400" dirty="0">
                <a:latin typeface="+mn-lt"/>
              </a:rPr>
              <a:t>mümkün değildir. </a:t>
            </a:r>
          </a:p>
          <a:p>
            <a:pPr marL="1466850" lvl="2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tr-TR" sz="2400" dirty="0">
              <a:latin typeface="+mn-lt"/>
            </a:endParaRPr>
          </a:p>
          <a:p>
            <a:pPr marL="5524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Eski çağlardan günümüze kadar </a:t>
            </a:r>
            <a:r>
              <a:rPr lang="tr-TR" sz="2400" b="1" dirty="0">
                <a:latin typeface="+mn-lt"/>
              </a:rPr>
              <a:t>medeniyetin beşiği olarak adlandırılan bölgeler her zaman su havzalarının yakınında kurulmuş</a:t>
            </a:r>
            <a:r>
              <a:rPr lang="tr-TR" sz="2400" dirty="0">
                <a:latin typeface="+mn-lt"/>
              </a:rPr>
              <a:t>, medeniyetler suyun hayat verdiği topraklarda yeşermiştir. </a:t>
            </a:r>
            <a:endParaRPr lang="tr-TR" sz="2400" dirty="0" smtClean="0">
              <a:latin typeface="+mn-lt"/>
            </a:endParaRPr>
          </a:p>
          <a:p>
            <a:pPr marL="552450" indent="-285750" algn="just">
              <a:buClr>
                <a:srgbClr val="002060"/>
              </a:buClr>
              <a:defRPr/>
            </a:pPr>
            <a:endParaRPr lang="tr-TR" sz="2400" dirty="0">
              <a:latin typeface="+mn-lt"/>
            </a:endParaRPr>
          </a:p>
          <a:p>
            <a:pPr marL="5524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 smtClean="0">
                <a:latin typeface="+mn-lt"/>
              </a:rPr>
              <a:t>Yeryüzündeki </a:t>
            </a:r>
            <a:r>
              <a:rPr lang="tr-TR" sz="2400" b="1" dirty="0">
                <a:latin typeface="+mn-lt"/>
              </a:rPr>
              <a:t>ilk tarımın yapıldığı </a:t>
            </a:r>
            <a:r>
              <a:rPr lang="tr-TR" sz="2400" b="1" dirty="0" smtClean="0">
                <a:latin typeface="+mn-lt"/>
              </a:rPr>
              <a:t>Mezopotamya</a:t>
            </a:r>
            <a:r>
              <a:rPr lang="tr-TR" sz="2400" dirty="0">
                <a:latin typeface="+mn-lt"/>
              </a:rPr>
              <a:t>, bu  ev sahipliğini Dicle ve Fırat’ın bereketli sularına borçludur.</a:t>
            </a:r>
          </a:p>
          <a:p>
            <a:pPr marL="266700" algn="just">
              <a:buClr>
                <a:srgbClr val="002060"/>
              </a:buClr>
              <a:defRPr/>
            </a:pPr>
            <a:endParaRPr lang="tr-TR" sz="2400" dirty="0">
              <a:latin typeface="+mn-lt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654149" y="404812"/>
            <a:ext cx="5485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tr-TR" sz="2800" dirty="0" smtClean="0">
                <a:latin typeface="+mj-lt"/>
              </a:rPr>
              <a:t>      </a:t>
            </a:r>
            <a:r>
              <a:rPr lang="es-ES" sz="2800" b="1" dirty="0" smtClean="0">
                <a:solidFill>
                  <a:srgbClr val="FF0000"/>
                </a:solidFill>
                <a:latin typeface="+mj-lt"/>
              </a:rPr>
              <a:t>Su </a:t>
            </a:r>
            <a:r>
              <a:rPr lang="es-ES" sz="2800" b="1" dirty="0">
                <a:solidFill>
                  <a:srgbClr val="FF0000"/>
                </a:solidFill>
                <a:latin typeface="+mj-lt"/>
              </a:rPr>
              <a:t>ve Tarımda Sulamanın Önemi</a:t>
            </a:r>
          </a:p>
        </p:txBody>
      </p:sp>
      <p:sp>
        <p:nvSpPr>
          <p:cNvPr id="5126" name="AutoShape 2" descr="data:image/jpeg;base64,/9j/4AAQSkZJRgABAQAAAQABAAD/2wCEAAkGBhQSERUUEhQWFRUWFxoaGBgYGRkbGhoaHhsYHxoaGhgcHCYeHBokGhwaIC8gIycpLCwsGB4xNTAqNSYrLCkBCQoKDgwOGg8PGi0kHyQsLCwsLCwsLCwsLCwsKSwpLCwpLCwsLCwsLCkpLCwsLCksLCwsLCwsLCwsLCwsLCwsLP/AABEIALcBEwMBIgACEQEDEQH/xAAcAAABBQEBAQAAAAAAAAAAAAAEAAIDBQYBBwj/xAA/EAABAgMFBgQEBAUEAQUAAAABAhEAAyEEEjFBUQUiYXGBkRMyobEGwdHwFEJS4SNigqLxB3KywpIVM0NTo//EABoBAAMBAQEBAAAAAAAAAAAAAAABAgMEBQb/xAArEQACAgEDBAAFBAMAAAAAAAAAAQIRAxIhMQQTQVEUIjJhcSOBkfChseH/2gAMAwEAAhEDEQA/APUkTgcDhHROTqIx6doLo8OtW1bgCjgSwimkiEzYFYGcLxBqIxcvbYvMVjg1ccINRtRCvKb3KFsPUafxBrHETwcDGcFvbHGEbeNYKDUaPx06iOmaA1cYzn4yHy7W4xgoNRfLtSQznEt10hfiU6xhdvbXVeShABLXji+lNIOs9sJQku5Fe4heaCzX+INRDZdpSXrGQO0iKLWA+UGS7aAGBw4Q6DUaXxBqI6FjWMyq2ElhFZt7aZly7oUoKXQEZanhTPjBQajdAx2PO/hXaCkgpc3br614HSLraW3jKlqUCS1KfeEJBqNU8cvjWMjYdtKKHJKnyfCOzdprxY0BYDllAt9w1GtMwYuGjt6PPE/Fc29d8IgjFzVu0WVo2+EJBVichjDDUa+ZOSkOogDUmM5aPjuUHuJKwM3AHTEmKD4g2n41mV4bu4JAxbPDERjZN54TFqPcLDbUzZaVpwUOxzES+INRGA+H7SZclnYO/s/0i2G0gV0Vl0hLgeo1CJ6VYEQ+9GKlbdl+IZYJBdmYt3iwFsTrxihajR+KNR3EcNoSMxGastvTMe7VoqNp7aWiaA4SBVhUqHGlOQhbBqN6bQl2vDvDTa0fqEYnaO3VJQhcsDeZ34jANTrB+z7cZiAohjnBtdBZqfxCf1DvEcy2pGBB6xQrtAAc4RFIt4WHFR84ewWadNpSQ7jvHfGTqO8ZsWkRU7e2stASJagkmpLYDmaQBZuRaBCjCWTbqriX3i2L4+kKI1IdnPxJ09f2hs2beG8kEDIsW7iJRIH23WO+CPto+c7svZVEN8ZpD9PpDkTiMAw4N9If4EI2YQd2XsKOCerT1ELx1ce4h3gQlSQASSwGOGGsNZJewo54549xCNpPHuIam4cFDjlprEyNnkijq5V9oTyy9laX6IVLq7OdaPHTNIFHbpDlWFjV37QPa5kqV/7kxKKYE1PTHrDjPJJ1El7E3ivkf7Y7+IPH+2GS1ylpBlzUrfFjUHIGr45w8WTj994rI8uN1IKF+JVor+2F+KVor+2F+HIz++8c8CpL/feMu9IKOS1kOwI5BMcmKKwxvcfL1HL6R0yjr6fvHTKh9+XsKGSdzC9XVolFoVx/8RDDKpl99YaZXGF35ewJEzWelSzm6mpEQLSpWKuFJaemL/ZiUyTwhGQdR6xS6ia8hQOiyAKd1GjMQlm7RNcSC6UgHUIFY6JZfER0SjrC+In7AebZRmLf7aRwWpjQf2Q26czFF8R/EwszoSlappDoTcLOc3Zi2gfBqRePJkyS0xAuFSkGZfbeIY7mI/bhD30us1HQadb0UHw3ti0T5alKlspIYO6ApWeOgbvGl2PsS1zGUpMm69bswv6iN5RzxdFxxuQ2zzFJH5G4IIP/ACjhWbwKggkaoL46vBu1NjTJIvGqXalSMw4ApSAEpNeMYzzZYbStEPmjqgDkgsGAYsBoA8RqnLSRca7RwBhxrEpeGsYj4mfsKOTLesggIAoMfo8RybYpAITKwHflWgaJax0Q/isnsKBV7RWxCZCgcq4HXGApq5ihvSFE63gfvP1i3HWEXEP4uYUVyXaspfRQA7QosrpyhQfFzCh6YdciZsso6mGsQERl0guwWG+STQJDnlDJigG7w+ZaU0uuNQTnwjpx9OruRai+S3tUpEst4AKAzKAJprGU21aklS0JBCVAsHqx45AYVd/fU2fbwTLAIcgNjpmYw+37cV2gKzrhG2bRGNm+LHqlTILLssEi9NUBwSC3eNZs34bW6Vy5yFNUXpZHe6sPFCkgkRp/h21s4HaOGEYTl8yOya0rYs7bY5y0gLCFNgUk+yh/2zj56+PFzfx04TUqSQpkhQI3BRBD5EB3zcx9DyNvpJYgg6ERjf8AWnZ0qbYETyAJkuYkBWd1ZZQ5YK6R6GDRF/IcOSD5Z5Z8J7VEqYDi6SlSTgRUf8SR2j2Kyzb6Ap3cPTjh1Zo8WsMhC5t2UCPK6a43Rebhedo9c2PI8OWBV/vKNuprTuZv6SwXKiFcg5RImfrC8cNQx5koY2ZgxkKiMvpBxtghhtCSKxhLDj8MdgQL4xwl88YMXNl4ENyip23tESUhUqXMnG8AUpFcCX5P7xn2W+Gn+4WFBfHrHTM/eM9s/wCMJEwlEy/IWA7TRdFGz16ZReqVS8FBQxdJcdx0iJ4pw5QyRS+EK88MVz+8IapVGy/akZCJr/3+8AbXTflEgeUhQw415sYJKz6Zcoy/xhtLyITQM59h7HvHV0kXLNGgYfs3bkuiAoOkYVGeLfMRqthWy9MSkti/aPFLRNKlJLswJd210BqcG4xtv9OdpyL/AJVCe+4L7ULvuFTEtkI9TLi0z13tZ0xyfLpo9htNmRNHhl7qwyheLB9NCNRHmezJykrmSmKkJUq6o4p3munXXvwjaWf4nlpW6gphwH1jOJn31q/3E9yPvpGPV54ThS3OWUPmTHJmVh14QOVux1hLNAxo7/PGPIGEECF0y+kRKLcnjt7Ht3+zCAcRUOfvKsOiNU4dKv8AKEVt9/fGACUKhQPMtoBZoUIAskkxOk6wxaxHFLyj31GKJIdoWhiIHlWiB9uTgm7xf5QHZLbQvrApbnTBXEt5loYRQ2mYPED45RYLnuGEZP4qmLQpK0GmBbF8cNGjHLF5FpR0Y5KDtmo8cawdYdolBodI8vTttbFypxB2yLfOmLClqLXVlIrUpSpTMMSQCzvGS6ecd7N3ljLY9ZVtzxFBS0h9RTvFR8d2r8TLl2WUUKVfTMWFEMEgKYGuJJdtBxEeZWv46mqDSjd/mpe6aQtjT1BV8qJJOZd1cfmTw1jqw4sieqRz5Jwe0S6tPwmqyzpMt2WpimYxZTXSSC5uqTVJGYIPCN8FgZu333iv2Xb0z0y02iW903pag4IdJF5OXlVxESbUsqpa2FQQ4IzBevvThD6rVKvRyTVBX4jAHH6xFMmVbF+mX1isE8rAcVz1DGvOGz7Up3NHIHd/pHmyjbMyzRMcOqhf2/w8JEwHsD0/xFVaZpCWFT7fbGIpUxnb9KgMsqNoat1EZvHYFxOWAKYtlz++8OWoNk4Zzlq3OM9JWoJS6qsxHAAs3GJvxDIYF3pTpXnUGJeOvIFpabOhTCYkKwDEA54QIPhuSSSgGSo4KlLKK4ij3a4YZvlA0zaFLyVVvOHwZ/ZiIdK2sxIcEEXg1KNh7Q4LJBXFjsVpsFrAaVaAovhOlh6ZFYD4aiBDti2yh/Fsomgfmkqf+2p9BFsja4Ic6UUGfmRmzesDK2iw8wY60UKU4YtmYtZJSdSin/ftQ69Eg+J5B8yzLVgUzElFeZF3HjnGK+KtoX56rrEMAGqKDKNTatpSloaZdUA1FB6cNP2jAWtPiFakJupFQBgkFVB96R39FCKk5U1/0TOWVSrqlBDlIzDhIJYluDiLH4WnyPx0vxDclO5WxVdNyhAx84Fcn7B7B2iuzzSoAqSUkKDOCkggvRsHjaWnbNjnEKm2TwFrSnfShJvC7QpDM5DFxWnEx15JuLacbs1hFNJ2aubNv3Jl0p8VIWQcQT5h0U9IgloDvmcQOggY7Sk3ZYkrWtCUgEzBdNb7U5/8ojXtIJFfM1fn6+wjwskGpNRM5csNUivL9vnHWAHf79+0AnarXdCoVpQMTXo0Trtbljw60J74RlTSsklSpxw/yKdW9I6UOKcGiP8AGJA6hxw5evSIjtABYSMCfURO/gYUlLkgBg2PSGiuRqKV4A/fWIvx6WBGRr1avb2h0raKCwdizfPpBuBMTxbrCiD/ANQSGBxYaaR2BAdFscO2DuO0I7RBJB+8fo8BSTiMXp2JDxyUgKYPqfdveO3vTRNEW1rObRcuLCClwQrCrHLAtFQnYk5NPElmv8ziraRehBo5zr99u5hTkpBUdQ46t9IPiJeC1NpUVJsM9IBvy2PFeo4RnficrQtAmgKBBIZShXOmL/WNlMUQyXpdI9A3LTpGa+PbIVykrHmllRYfpPm7FLxvgzN5EnwV3H5MymaggguihY3ia5AhsMYsLNtrwkIShV65NEwH+ZLgOGwuv3jPC0694JlWgpulJZsI9OUfZvCpPZllt2zokT9xCTLVvJBH5FAEA1d0uzjNPCI9nzSWAzekHbcl+PZkzwggy13cP/jVUdErP/6iANi2gy1CaA9w3mOFKseFIeF3HfknLDRNpcG1+E7YDaJgPlSyU8gqSlu/qqNrtidekIUnFEwpPZ/avWPLNi7QZalil4LbgWBH9yRHpOzT4lmmlP5DLX/STgeSVEdIjqY3jdGfKKacok0D4r7/ACcmGzp6imuSklyOFX0d/SJ7w3WwJoeATUdflHUEJYY+2dexjwJSaZkDzDQBQbN/vn7xGmUsIOdSc6hhT19IIRN3iDySeLj6Q8zyU4AZEd/TBucGt+QBVSAZmNOGT0blT1MRT7LdIarEN119e0EykkFJOBx6mnuRBC8BqBjrw7/8oXcoCsRYDWmpyqxcHhSB7Ds1QU5LMwrwZ6coulqSq6BqnDTH3p/iEo1JTiHxwr/mK70uAK07PU5ZgKg8iT8wo9YhVsx1MsuSkvxYinGjRaTFAOaE1fSt4D0iaXJZs3wPAftC775ArTsoKBGBcV18pJI1oT/TAg2IEoKCHQS74OBUerjqI0CZwJU2g5a6xFZ5gVeao7YP6UENZpIDMWH4SulbFQokjkznPzYjpFtYNlBDJxvMXOLC6wNSXB9IPUcQ+IAOXB/Uxy1SCcMSfZs+vpDl1E58s07ktOkEmbMJUCDulPZvnV+8RiyqUWNWcH+7LSiRzizSAVMkU8wPAgj5esDmpTkMx1f39jErIzMrbTZVgHgHA/poBo5BESi8A5c6cm0+8eEWUzeIUa7vrV/vjDUId3FSQeQvV7j2h9zYABc5VKYoSeZDu3c94DQhYvY18rH8xvGnFwRwBi48MMkYlLDpg3akTWmUm6AMnYY4Fv8AtAsqXgCoM1bNjdukaEYMcsCO8dXLJAUGBKB3Ir2BEGGRRTUpnyAHHL0jplFgdXJ9vcCDuehAiJ6gG3ixNXNS5c4awoJN3MF45FavsASZhuUxC1vxxP3zhiEEFiWwbnQt3Jgi6HA1Oev2fSGLl3gK1Yd2Fe8V5AdJnAliMR60o3J+0Qzlm8Xc0AHJz9SIJUkCaltPXGOLkkKwoFE9PphCVIDN/FBmiQpSZplmXvFhVTkAJfLEnrGItO1py0i/NUqhxOL1L69Y1/x5MWUpQgC4typWdGAHz4xj9o7IVJUEFaVFnocASW7ivWPW6RRUFfLHQPJlA1U+OWmeMdlqqRDEyyMDHLPRycjHYzSDpmn+GrNMneJK3lS1S1Iw3UqV5FHT+IJf2IAs7CVWhJavFo9C+A7RZ5VWFycgpKsSAoM75a9Ix/xn8NT5a/ECHkzFKKFJ8oW5C0E4JIU7A5MRm2MJVKvZvk3VorbEogCPQvhHb4CZ0kh70lqapOHZ4wO1LRLSsGWsLBxbIgtpmGPeLX4K23LlWoKnUlrBQo/pvYHk+PCLmnKLRl5o2apYoX+lE556REZl1O85N1m4sPr7wXOQkKWgKCgFBNKhlgFFc3SQXEDzZO85AYqcnhdP09Y+dkqemRi1RGC+bbyT0b9nhkxyojD6l8O3vD1ADGu6wbGl4nrugwlnIkvqMHIB9/eM+AOfigpOgx6405H5xxMwqVmG3QW0GPp6Q64lDO3lc8KPTnEUq1X0uAyqqA5FWPSnSKUb3AIJd2wuvwwp6kw4qqo3cHcag4ej+kB2KY95Jw3XL6t9ILvMlw5ZNeWIfi4hUoy3AYDdBLPdJri4fTFmeHfiCoUNNOLU++ENkN4d0u5Te6hh7RAuXdCRmGBOgGf7wqT2AckkvqU0/uy5P3heM3koHIwqxFDjxHeHWdQY5EuByCvpXpEaAUIN4hwH7MCD3BfUCK00BIubuh64Yc/aJpM5k1NRg1aE+7qMQTPOlxTdFM3B+ZHpDlIdsKAgHDeSdOkTWwHZVpLpA0Y4UowB6n1jniAoej3T3Zbe5hq5BvJutUDHSjjrSOWdJBDgsCBw8rdRj2gtVYD7Mllsa7oFeD4doInFsDiQfVxEClbwUMjXjun6w2USU3iGdPWj/KFV7gSSyACQM39aehPYQl2iqm1LA4YB21rAxtV04UNAc3Zy+gce0PWGxdzeA5h/Q09IemrAmtKnlgjGn/kxHuTEa1JSTUshiNG17AdzAiZzkgO11xzBBLcaP1iXAIKjiAgDjezOkUkkIIQtLVyp2pCgWdYSSSCo9oUK17GWMibuuoi9h03i/wB6c4dLIUoPgKeh+ogC1TbpfgDWmLAdGUY7IllKqGl1/R3++MbsQXNVUviGPZRaHia7HIjoygfmB3iFbX7w0AoaYgOekNlzA9SzEgdgwfoDBsBm/jO1AFKBQ3X64fKMR4BeihHou3/heXPX4hmKSWAoEkY6Y1JGesUdo+A5gO5NQrRwpJ+cengzQjBJsq0Z6TshSgbswOMi4fkcIDIYNnmI1Fn+EbW9LjEEveowbg/+IzU+Wq8ScXrHTDIpt07KteA/ZG3lWemKDlpy+kbawf6gXLJMQhIXLE6WtaVV3TiG0K0p78Y82uaxZbFlFUwyv/tSUdcUf3hMGSC+r0aY5v6fYZtW1S5pmFCEykrXeCAAw5FqYOwpWGbLlS00mVSWcHuCCGUDXEPjgYcv4RtQQFXRUsA7KctkecCzNkWlHmlLDaB+Xlf7ENzhxZndM9X+G/iCwlKLKykApJQpZSQ4rReN7FgRwgballXKmKC9WrmFBgRwoe4jzVS1Spa0TJZC1BN0qBdBSp3TxOB4RvtibWVarOhM6cgz00SJhAJ0TeOJGOOccfUYVJKUd2W1qi36LDw7wIo94KHJwPvnAkyWd1sQqvDR/vOH2qYtBuEMt6JOJTSo/loPXWFaJtL5F7eJLdm58I8qcXGrMCO0OZacioV4aj1IiORNxdqYEAM1PvrE6VlKiC1BeHIu/uB0ERJszOzABPGrMTj2EDaWwAcqeN5wwBPdKXbmRSLGUq8kpGBw5G99YrlSndLUUsHCjqoYJlAaMCQp9C5Ca9QIppOgJLRMZFAxAYUFaJLdge2URrmEpGNUktjlpzLQ+UsFAUc/UiqaYuz04xPR900Zh1A+SgIh/Lx4GA+KSacebpoeFfMNWMFywFS0kYKvci5evaIJUlmUcLw7AqrzN+sTWcJG4kUSAz4Bizt1HaHJrwIdLXeY4OojngfoOkds08EJvZl8MC7RBPlhJBScKkZBgk/J+sNSjfSwZjeIroos3N+8Rt4AmtCVXjX8zUyYkY9DDFTmJBx3VDjWvo8STLVgcipQPApw7h4Dtck3r4NClXRnUB3Bggr5AmTaKK/8a60b6dY5NtJSUpIcABJ5UAPJ4YiUQquZwyrgfU9oclJUpzmgNrQKw6sesVtYD1JvJBZqCnEgU++MSzlvdUk7oKlPjik15VPcQDKmKvJ0J3sw4BUx6+0OlTbm5iAwbJwqtf6gOkDi/AE5k0BDgByDpukV4YnpHLUt0opQBKu1T7HtHbIfKHcGjaEDPgX9YUmYEpwcIcA8N75Fu8SnXIDpImKBIVS8puV4tCiVNgJAKaggMenLGFBq/tAMtSgoCuIUn3A9W9IZYrSS9RXdf+wjvFfaLQwVldJP96gOhA9I7YbQGFQ4Wu8Oze5PSOvRcWIsJk5gnIXgpuDf47GGyp7FbjE3hzSW+vRoAm2i+WcgkC6dCp1ffXSIpVtKVqerAF9Wu4dh0eEojLe0zPME5JHaj+z94fImFSEKBZw5HV8eQMVUic62V5Redj+VKST3+QjtltoSUJdwhOL4+fLkr1gcXQi3sKgSp28tPm3Bj6RgtpWMXlqwxPXhGsRbWmXUsRvMebU4f4jKbZO8qhD5acI7ejVNjKQxffC9mvLNKtu83EUSQXj0r/SaxpE5V4Am64J/VRh6x6EuKNI8l1teQBJlzWO8QS/8wf0KW/xFSQpM4mjBIDcikqPKorG/tOwDOkWiRS8hd6WHahJWnpvKT0yjzW1W64q4sXSm8hTiu61D95CPKyY3s/tX8bBl+pstZEhKr6VpCkKYh6iiXw6RQ234OlTCTLJlGmFQ5w3TlyOkG7P2o8tTGoQ44EOT6+5iWTaFFRqGcOTgBiHOtWYYmIgpwdp0Qr8FNs6z29E6XLUoGVLKl31m9LQgJN9RPmSm6cAzkDNouLH8S2Oeu6kzJdSBeQ4UKMQUl0ks7EHHGCpe02onBwC4qrR9A+XF6xW7S+DZU51I/hLD1S104M6eOoaOhtZV+ov4KtcGhmbMQSwUSQgBQIKTkRQ1amPAwv8A01woYOGHqH+9Ix1hte0bKpIMpU9IN1IYzA2gKd4YO0exjZibqVXbqikEp0LVHFjSF8EnwxP7Hnlp2YpC3pdf2Sog+o7REmUfDD0G8dOIA4ENG8tmzHT2PaMntbZ5SLocOQByIb5Rjm6eUfwSV1pupCn/ACsCH4emveH2a1C6S7m8W6FADcCw7xUTJzzFvQFWL0ABNYIsdrAu0BKWJ9QergCOOeNpAEmaLqk5XlMR/b/xHcRyUtlElt5ANeCD8yIDVNdRrvKBAehG8jtgQeULx/4pSQLrEP1Y8sWjTRQBc6cVXFJq4IIOYJbn5W/aFOU4JFFM15sWIr/dAKJhKkpSWqpuD7xL+nSOm0/xSl7wKul0BRPyiHGnt+QO2e331XSC16h0e8FfKsS2S1kyTkqpHR8OvrAFjmg7oyJVyctT68IAl7XIvahRUkZMbrDlR2jTtarSXoDSItQUFE+YuQMsh/2PYxJNng7oyIunh9MfSKKzWy6mmkxdcTVgG5gQNKthIUDUBShU5MWbk3pErDbbAvbJag4fMn18vQ/SBZs4XLxJYF34hWHYNFbLtW/KKTRmPG679H94b+OTdmILk33HN2IY6gRpHFT2/u4Fyq1lKS2I8NVeBcvm+XWJhdvKl1N6mLDAAdSWihtttIUlg4NDXFzTqbhg4W0BKiM6Y1eo9N4/4iJ4mkBbSNogJAKqjiR845FHZ7SyWIcuXfVzHYbxL0FlevaZWBe/MhIJ/wBpLA9sfrEki1sqlApZcnImh6j5iKPx2SH68A+kEWWfeID1JTyo4rxaPTljVCLW1bQ812lUqGTMWHpE0q1BUymDEcsK+j9YoL94cwQOqk094sFTB4hVh+Y8w4bn9YzlBJUAYq1sstRLkf0hIf3MDy7VeXcGZ9yIeEXQlawHU9wUrWhI/SAA2pHOKpCiFXj05j6UhwggNTYNnzFJlkAAKFVOMAojeGRuk9gIW3NkOLwOHq0CbInzgUpSoJlvvv5QSzVZ3OgrwiLbe3TLNwggkYjAhyMMcuzRtiUVLbkpFOlLGPR/9NJ6Ezk3nAODV6dWjC7FtMla2nFKU5qYFuhjZSfiHZ9kumXNM5WP8OWQ2tSw7GOiVmkaPUtp2u6UzkAuBdVqpONBqkueRUNIynx7sOVabMq1SbnjBSXIUBfBYbwUzKAq5qziArf8cBVmlmUDempdjigKSWOhV6RhbdJmITM8UqBUsApU737pJJfEtdY6GMJNXQnJcD7JYUyn8SalRZyiUoKIcgbyxujEUDmCZu0HCcALxIAw0H+Yp7NZgiWsqVXAJGVR5iaDkHPKCUIJQlLuSxb/AHGjeveM3C2Q36LeUsmoLmtMzkPX2i42bOqQdMYz8+X4OKq4Dh/ivUxFZ9pEjTLo/wC8NRSJPQdnTQhrpxr0MXci3FowFn2iyroNboB7ffeNDs62jMxpGYzTia4jPbcQGfQwai3ADGKT4i2mAmLnvGgMFal3XAqVKZurDu7wOqcb5DMb2IocT99oInEmYpWDJS/+4kO3FkqMAbQnnxFgAJN9ROZN03RXQEFuTxwVcqAlm2w3wElqq61cHrBdkmukE1O8XyxD17esVki0h00B3UVP8qRgGzIBrEk6apIYkkJC8OQSBycjvClG9qAITayksA7eLhoSwfhjA821XRumu8PQU7NEM9boAChfNJjaAOWPvx6xPJkAyUnAiYt6ZXEK7UPeG4qO7AYucUylEV3RXh9kdor0Wk3XzAAB4tB9t3EFDeZDa/pLekVQSSbocu5YHR6k5DEvpGmJJpsRd2Ka6C2IRMYnQvdb+ogQBKmgSjzI6lgf7QrsIJlS/wCEsFQTdAKlVokVLZlzcbUmK+XiBkLx9D8zEwSbkMKs0wXUg+Z1McxeCTElnUnx1KJxKlJGT3jdcaA1PIwBPV/DCgcSX+9Me0SSVMQVggKJHEsS4HX2EVKGzf5AL2nLIKRXWpyISASPXrzgpYZN3AlR+QHuPWArIrxJhIxvEuSGKy90V/KG9DDZVoISp6rBrgXJwDjRiekZuL2XoCx/FEPdNHOI419XhQyzBCUgEqfNgCO5D/eUcjJuK8AU+0LMEl0+VRLB3wAoeDvWItn2i4sKIdiPcP6QTalDwmDODXViPLSlD7QDcwbMD79I9NbqmNhlhmXUqUckjm95wB1S8TmWQEILOE1B1dLnjAlwAAH8pJPMt9PeJUzAyVcSG4Y+o+cZNb2ILNoF8rU5IJp6CIpSWAUpO6kkJGvM9CaRJZLPeBfmXydwfSJ7bdQE3na9VsaJLjnvRFq6QUQW7apCQVbyi5SMEj+kUDFubRTypa5yyfOol65xFaJ5Wp3JyD4tlBViJll6hXCjR2QgooaDDs0XiSQgN5Qb3Nj+nie8V6poWo3RolPU4xNtWesEpUGUQCrWocDtlDdjXVLCFUJLpVXzCoB4Go5kRS4sZs/h20JEySuYxSkBKA/5gosW4PjkxzaJVylr8WbOSqY01RFDdKsyVpxAZmSdKgY53Z04i6rC7hXucIsDOM4pJmChdKd5RfgTgWyToI4pfUI5JCSTfAd/KkXUiuJoSB68REsu3ov1DBmdLAAV1BKjxh6ZClmYlMxIZX5iCmhLuA7ZVL4QCmyEEgi6SHxDVBAUGoRoRxhqafIUD2m2kkByzln9/SDNnJcG8dO70+vSBU7PVupuu4KyRmngdAMtVDhB1glfq4lXBwT6D3ipySjsCQZLnEF/1kkEaa/KLKRtFnxcfNoqpp3kmuAYAOwLtpgGhTLU5ZFAkC8ogOeQT9esYqY6L+btYhoo9sbWKkmuFH7/AEgO17QNS1KDgBp7HmYr7TPeW+RV6h8uAI7xtF+xFhs6aEATV/lUCysy9KaMSf6RFLtEkKoXO6HxqwccyXPWCr18hIBUUpBJJZIDA4DIdoVmkOllC6tSgpyHZIFAkDEqJU54CoeOdVCTmwog2aplCl66CW4s7DqIMSpayQsMCQ5AbAbzHUt3AgcyDLmqSBdF0+YVulsQ5z9onvgOE7pdirPGo/2gipzNNYJu3aAguXEqLEAXmBDOTdCemPaLDZMkKlsSAkFalE5JaWH40ChTWAbTvICRfJBe7ulzlR3oMgNaQ+XamkrJBvMEtlmQGxJpXRwMTSZpyj97AcbL4ykMsDzJ5AFZKjV3ALtrFVOlG+RRIPmc5AuEnPRwM+UWmzpploUpQG7m1XUUhk5MM3ofYG+lym6V4kl1AnPL8x0r8ouFpteAH7QWCKKv3y5YkClBQgU6ZCsBzJgSk5qo+nIasB69+WhaAsAAgAihP7CuNI7ZpdHNKs5D5cRiG0esbKOlAT2ezX5e+91AC90YhyCBxduVYnnWRUy1TE5IWoaAJSo+rBgMyYKT4i0XAQlIBSRiN5FHTgQ4B/qOkTzpiEX1SgpE0zSgLULzqcuUsN1yBVjVUc7yPV9/9FqNlKm03F1AC3B1YkgnrlE6JqZYDg400KmbMVA16Vhq5K1eIvzpSQHxBYpGIqknGmpgWdalBRUx0QkkkcyM+R7Rtp1EtUWCPxBDywopyISSDxqHxhRXz7RMKlPUuQ5QkmhbEh4ULtfZCo7OsZTKCyT5iAHTiwNS9aP6RYWOxS0ylCaHmJcpAPlDVB1NSQnhU1i3GyUrSlSWCFrMwuNUovUehqoe1IqJijLnMtjfC73O8uvDFuSofc12kXpor7RKdZqwJNToeXH2iR0JCmN9iGo1GL+v3jBFqFxSktWrUDhnqTyp3gCRIxq9KAHiCAcdH4xS3W5NGgsgvhLgAGjAMKAqyHPsOcVW3ttBY8OWAEjzKH5j9A3XpCM103Q4FQC/DLn84phKq0GHCtWp/sPeiWxSXUKEvg0bPZlgAJUsELAdIGABBY1xONcmiq2FYQkBasXBbQBQb2rzEaEH+ItQAABIIw8r0pSlIy6rM94xKijLfGMtpyS73kA+qm9GipsaSFBbOEqS/In2yi7+K7Mwlq1KgdXcY9jFRst7xCSxINP1DNNaYa6R1dO/00TLk0yJTpQGDXSCeLaVyu5ZHWItq2UIqAkg5uNBgHANCMB2ixkWUlSsU0IunJgQHDOkly5/lgG02MlQlAOb1Ca7xGDaksMMktHHF/PRWkItsgqCWq6lPQanAYPgHo8WezJW4ywKhI0A3AVDhVXpFPZpbzAlQfygaeW6Rj7xpCSAGZqhmyCS3E/l7xhkk1SKhGwXwQhaZbVmKSimAKQkOaM944EDDgIYmSpalgMEqmEOBgl+WTZwVeH4hJbypvAtwKv+uNapES7IvFEw0LA3TzJfDgB3jOU2uBqIBPs15a8HvO/6U0b27c4hnbJu1dqmow3QxLji3aLaeGWKbxvEnJkj2JAETJTeQgfq65iYTjy4M8SszSQaDNbVst1Rc7xLoNcGT5mxFccX7QCixKWUhe8KpDbpvUGJwLkbpGkaPa2yL5Zw10obRSvFL1wN1hyAgfaFiMqYAlGAExBGar4WUcrofDKOiGa0l5Fo8lFKsiwi6MVKKZl1nKUqZjTByK5wGVFmI3XNM3D1ybOLqaPDIcsESZqyAMSykAHXE05wRaNl30kgfmIDtSiis8a/8dI01qPJOkrtn7MCpbC+KiqmBAcKJDUqaDj0iOa6hUAkF6iiUhil8wk7xbS6ed9Z5TqBUGBqBRgBcSH0ulwKZcIHtOziZUxLFKlXQlRNHJNHGRAd9VZhmzU7luPSZxE3fuygXNAS/UnQk5CtW5Wc9FFBL+W86qqCxjkH3UuwrXPGHWf4XWle8168A1GFXBJIxcAMNeYi0ttlvIdJveZjiRewD4gBOukXOcbVAoujNplkWWYsF/4ktA7TXb0PSO7OlgO7AkEKagcunBvNV3DMz1dosNnWO9Y1JVRJnJUnFiReBbm+HEQPsyQm5Mv1C1OAxvZhy1BkW1AEat7P8golVbdnvMIQaAqpkG0PHLi4i6lbHvS5SHZgCo5sxUqnQDgxhqLIEkXkkJUrevYOnjhiQW0jUlKVrVQFCQAFYEOmhbN+FfaM8uSWyRShZirKt7QXUbqsWqwJB3SMqejc7aRa0y/FUpBWRfUG/W9Dq4LHnxg6bsMJK1IopIlqLYEV8vIkUAGWMNl7FKZaheQSQkFOLhg4OOYIyemYETKpf4GoNFHZNllSXYVQohgAxupuhuQFeNdYCWg+MJSnIFSAfzM5ryoeXCN1KmylulN5wlIYIOTgOrqka7r1eK2TsUC0rnXStxgGCgVYu50dnbAaxccjt2vBTxbbFX4qk0dZzLJJDmpY6OTCgmbYp7llLlj9AKQB3c94UVpf2I7b9FrsqX/DAJH5k4UDZ9mgTb+zAoCYU7wAF4M1C6qeuGFI7CjhjJrJt7LrYqNryws3wKmUl+e4FHrWK+zSQkHUM/qPv94UKPQjxRk0Ps9jcqfEAkcwR9YtpWx0iSmZdSozRRwDdIKiSHwoAOschRnOTo3xfTIGCFELWPKDU0xUHAbiAYvpaQZKlOzlV5xneBCqapbqIUKJlFMlRRSbespXISE7xEwlsKKfXNz6xmJFkUSCwI4/bwoUdeJ6Y0iXBNnr4+GVGzotMqYJp8IKmAgpJ3BeIKsXDY6HhGel7PQhQmXyUsCGfQqc1dyWJ4vhQQoUc0407Xk30pBCbNLE1LGt4Pj5iKEdTe4dIJFruJN8uEXvUHPTEwoUZuCbVglSBdnbU8YGYiWWACFEqCSkV33Dk4nAE8IuVES5pQlAWlZSQUMAkBwN1QBe9ehQoqWKOqhxWyZFtqeJakrVLXvDEXKcbt9tD1aBlW0qukS10UxJKaB6jzVDt24woUR2opcFaU2SSybybt0KF5bKdg4NaO+6MOJh20J0tVFuU4ghwxYgcQ9XbEdCFCilijsDSSBDY0qAJF0EFwQ6gHvOSCXDnI/mwiSVLTeYX2UxQo3WBJLAJxbzVMKFA4otY4kEywhRF4vfKmCQQxUolISL2DnM5mrNEkxbjwwLzKTundZkilKMzDi0KFBSK7cR1Sq8xJoPyjBROBdy2FdIiSq6tSAC35k0o+F014nDWFCiY0yVFEUuyG+pk0rdLuAxfPg5wrWJfCUFOLoUS7XUgAkOSGDOz8MBChReplRiqOS5CUk7sslJxY0IqQ1HzrD5Uli4AuhJLUc4cK72sKFDZDSsNSoEksXDOpkuqrB8K4P1hSrOpJdNThlUMMbxyDHNnHGFCgLHTZ4q5JzqpQTRV1rofIvkImFkcXSm9VyCQXqzfZ+cKFAtyLOrsy8pUpQpVzWnEPChQoqkGp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tr-TR" dirty="0"/>
          </a:p>
        </p:txBody>
      </p:sp>
      <p:sp>
        <p:nvSpPr>
          <p:cNvPr id="5127" name="AutoShape 4" descr="data:image/jpeg;base64,/9j/4AAQSkZJRgABAQAAAQABAAD/2wCEAAkGBhQSERUUEhQWFRUWFxoaGBgYGRkbGhoaHhsYHxoaGhgcHCYeHBokGhwaIC8gIycpLCwsGB4xNTAqNSYrLCkBCQoKDgwOGg8PGi0kHyQsLCwsLCwsLCwsLCwsKSwpLCwpLCwsLCwsLCkpLCwsLCksLCwsLCwsLCwsLCwsLCwsLP/AABEIALcBEwMBIgACEQEDEQH/xAAcAAABBQEBAQAAAAAAAAAAAAAEAAIDBQYBBwj/xAA/EAABAgMFBgQEBAUEAQUAAAABAhEAAyEEEjFBUQUiYXGBkRMyobEGwdHwFEJS4SNigqLxB3KywpIVM0NTo//EABoBAAMBAQEBAAAAAAAAAAAAAAABAgMEBQb/xAArEQACAgEDBAAFBAMAAAAAAAAAAQIRAxIhMQQTQVEUIjJhcSOBkfChseH/2gAMAwEAAhEDEQA/APUkTgcDhHROTqIx6doLo8OtW1bgCjgSwimkiEzYFYGcLxBqIxcvbYvMVjg1ccINRtRCvKb3KFsPUafxBrHETwcDGcFvbHGEbeNYKDUaPx06iOmaA1cYzn4yHy7W4xgoNRfLtSQznEt10hfiU6xhdvbXVeShABLXji+lNIOs9sJQku5Fe4heaCzX+INRDZdpSXrGQO0iKLWA+UGS7aAGBw4Q6DUaXxBqI6FjWMyq2ElhFZt7aZly7oUoKXQEZanhTPjBQajdAx2PO/hXaCkgpc3br614HSLraW3jKlqUCS1KfeEJBqNU8cvjWMjYdtKKHJKnyfCOzdprxY0BYDllAt9w1GtMwYuGjt6PPE/Fc29d8IgjFzVu0WVo2+EJBVichjDDUa+ZOSkOogDUmM5aPjuUHuJKwM3AHTEmKD4g2n41mV4bu4JAxbPDERjZN54TFqPcLDbUzZaVpwUOxzES+INRGA+H7SZclnYO/s/0i2G0gV0Vl0hLgeo1CJ6VYEQ+9GKlbdl+IZYJBdmYt3iwFsTrxihajR+KNR3EcNoSMxGastvTMe7VoqNp7aWiaA4SBVhUqHGlOQhbBqN6bQl2vDvDTa0fqEYnaO3VJQhcsDeZ34jANTrB+z7cZiAohjnBtdBZqfxCf1DvEcy2pGBB6xQrtAAc4RFIt4WHFR84ewWadNpSQ7jvHfGTqO8ZsWkRU7e2stASJagkmpLYDmaQBZuRaBCjCWTbqriX3i2L4+kKI1IdnPxJ09f2hs2beG8kEDIsW7iJRIH23WO+CPto+c7svZVEN8ZpD9PpDkTiMAw4N9If4EI2YQd2XsKOCerT1ELx1ce4h3gQlSQASSwGOGGsNZJewo54549xCNpPHuIam4cFDjlprEyNnkijq5V9oTyy9laX6IVLq7OdaPHTNIFHbpDlWFjV37QPa5kqV/7kxKKYE1PTHrDjPJJ1El7E3ivkf7Y7+IPH+2GS1ylpBlzUrfFjUHIGr45w8WTj994rI8uN1IKF+JVor+2F+KVor+2F+HIz++8c8CpL/feMu9IKOS1kOwI5BMcmKKwxvcfL1HL6R0yjr6fvHTKh9+XsKGSdzC9XVolFoVx/8RDDKpl99YaZXGF35ewJEzWelSzm6mpEQLSpWKuFJaemL/ZiUyTwhGQdR6xS6ia8hQOiyAKd1GjMQlm7RNcSC6UgHUIFY6JZfER0SjrC+In7AebZRmLf7aRwWpjQf2Q26czFF8R/EwszoSlappDoTcLOc3Zi2gfBqRePJkyS0xAuFSkGZfbeIY7mI/bhD30us1HQadb0UHw3ti0T5alKlspIYO6ApWeOgbvGl2PsS1zGUpMm69bswv6iN5RzxdFxxuQ2zzFJH5G4IIP/ACjhWbwKggkaoL46vBu1NjTJIvGqXalSMw4ApSAEpNeMYzzZYbStEPmjqgDkgsGAYsBoA8RqnLSRca7RwBhxrEpeGsYj4mfsKOTLesggIAoMfo8RybYpAITKwHflWgaJax0Q/isnsKBV7RWxCZCgcq4HXGApq5ihvSFE63gfvP1i3HWEXEP4uYUVyXaspfRQA7QosrpyhQfFzCh6YdciZsso6mGsQERl0guwWG+STQJDnlDJigG7w+ZaU0uuNQTnwjpx9OruRai+S3tUpEst4AKAzKAJprGU21aklS0JBCVAsHqx45AYVd/fU2fbwTLAIcgNjpmYw+37cV2gKzrhG2bRGNm+LHqlTILLssEi9NUBwSC3eNZs34bW6Vy5yFNUXpZHe6sPFCkgkRp/h21s4HaOGEYTl8yOya0rYs7bY5y0gLCFNgUk+yh/2zj56+PFzfx04TUqSQpkhQI3BRBD5EB3zcx9DyNvpJYgg6ERjf8AWnZ0qbYETyAJkuYkBWd1ZZQ5YK6R6GDRF/IcOSD5Z5Z8J7VEqYDi6SlSTgRUf8SR2j2Kyzb6Ap3cPTjh1Zo8WsMhC5t2UCPK6a43Rebhedo9c2PI8OWBV/vKNuprTuZv6SwXKiFcg5RImfrC8cNQx5koY2ZgxkKiMvpBxtghhtCSKxhLDj8MdgQL4xwl88YMXNl4ENyip23tESUhUqXMnG8AUpFcCX5P7xn2W+Gn+4WFBfHrHTM/eM9s/wCMJEwlEy/IWA7TRdFGz16ZReqVS8FBQxdJcdx0iJ4pw5QyRS+EK88MVz+8IapVGy/akZCJr/3+8AbXTflEgeUhQw415sYJKz6Zcoy/xhtLyITQM59h7HvHV0kXLNGgYfs3bkuiAoOkYVGeLfMRqthWy9MSkti/aPFLRNKlJLswJd210BqcG4xtv9OdpyL/AJVCe+4L7ULvuFTEtkI9TLi0z13tZ0xyfLpo9htNmRNHhl7qwyheLB9NCNRHmezJykrmSmKkJUq6o4p3munXXvwjaWf4nlpW6gphwH1jOJn31q/3E9yPvpGPV54ThS3OWUPmTHJmVh14QOVux1hLNAxo7/PGPIGEECF0y+kRKLcnjt7Ht3+zCAcRUOfvKsOiNU4dKv8AKEVt9/fGACUKhQPMtoBZoUIAskkxOk6wxaxHFLyj31GKJIdoWhiIHlWiB9uTgm7xf5QHZLbQvrApbnTBXEt5loYRQ2mYPED45RYLnuGEZP4qmLQpK0GmBbF8cNGjHLF5FpR0Y5KDtmo8cawdYdolBodI8vTttbFypxB2yLfOmLClqLXVlIrUpSpTMMSQCzvGS6ecd7N3ljLY9ZVtzxFBS0h9RTvFR8d2r8TLl2WUUKVfTMWFEMEgKYGuJJdtBxEeZWv46mqDSjd/mpe6aQtjT1BV8qJJOZd1cfmTw1jqw4sieqRz5Jwe0S6tPwmqyzpMt2WpimYxZTXSSC5uqTVJGYIPCN8FgZu333iv2Xb0z0y02iW903pag4IdJF5OXlVxESbUsqpa2FQQ4IzBevvThD6rVKvRyTVBX4jAHH6xFMmVbF+mX1isE8rAcVz1DGvOGz7Up3NHIHd/pHmyjbMyzRMcOqhf2/w8JEwHsD0/xFVaZpCWFT7fbGIpUxnb9KgMsqNoat1EZvHYFxOWAKYtlz++8OWoNk4Zzlq3OM9JWoJS6qsxHAAs3GJvxDIYF3pTpXnUGJeOvIFpabOhTCYkKwDEA54QIPhuSSSgGSo4KlLKK4ij3a4YZvlA0zaFLyVVvOHwZ/ZiIdK2sxIcEEXg1KNh7Q4LJBXFjsVpsFrAaVaAovhOlh6ZFYD4aiBDti2yh/Fsomgfmkqf+2p9BFsja4Ic6UUGfmRmzesDK2iw8wY60UKU4YtmYtZJSdSin/ftQ69Eg+J5B8yzLVgUzElFeZF3HjnGK+KtoX56rrEMAGqKDKNTatpSloaZdUA1FB6cNP2jAWtPiFakJupFQBgkFVB96R39FCKk5U1/0TOWVSrqlBDlIzDhIJYluDiLH4WnyPx0vxDclO5WxVdNyhAx84Fcn7B7B2iuzzSoAqSUkKDOCkggvRsHjaWnbNjnEKm2TwFrSnfShJvC7QpDM5DFxWnEx15JuLacbs1hFNJ2aubNv3Jl0p8VIWQcQT5h0U9IgloDvmcQOggY7Sk3ZYkrWtCUgEzBdNb7U5/8ojXtIJFfM1fn6+wjwskGpNRM5csNUivL9vnHWAHf79+0AnarXdCoVpQMTXo0Trtbljw60J74RlTSsklSpxw/yKdW9I6UOKcGiP8AGJA6hxw5evSIjtABYSMCfURO/gYUlLkgBg2PSGiuRqKV4A/fWIvx6WBGRr1avb2h0raKCwdizfPpBuBMTxbrCiD/ANQSGBxYaaR2BAdFscO2DuO0I7RBJB+8fo8BSTiMXp2JDxyUgKYPqfdveO3vTRNEW1rObRcuLCClwQrCrHLAtFQnYk5NPElmv8ziraRehBo5zr99u5hTkpBUdQ46t9IPiJeC1NpUVJsM9IBvy2PFeo4RnficrQtAmgKBBIZShXOmL/WNlMUQyXpdI9A3LTpGa+PbIVykrHmllRYfpPm7FLxvgzN5EnwV3H5MymaggguihY3ia5AhsMYsLNtrwkIShV65NEwH+ZLgOGwuv3jPC0694JlWgpulJZsI9OUfZvCpPZllt2zokT9xCTLVvJBH5FAEA1d0uzjNPCI9nzSWAzekHbcl+PZkzwggy13cP/jVUdErP/6iANi2gy1CaA9w3mOFKseFIeF3HfknLDRNpcG1+E7YDaJgPlSyU8gqSlu/qqNrtidekIUnFEwpPZ/avWPLNi7QZalil4LbgWBH9yRHpOzT4lmmlP5DLX/STgeSVEdIjqY3jdGfKKacok0D4r7/ACcmGzp6imuSklyOFX0d/SJ7w3WwJoeATUdflHUEJYY+2dexjwJSaZkDzDQBQbN/vn7xGmUsIOdSc6hhT19IIRN3iDySeLj6Q8zyU4AZEd/TBucGt+QBVSAZmNOGT0blT1MRT7LdIarEN119e0EykkFJOBx6mnuRBC8BqBjrw7/8oXcoCsRYDWmpyqxcHhSB7Ds1QU5LMwrwZ6coulqSq6BqnDTH3p/iEo1JTiHxwr/mK70uAK07PU5ZgKg8iT8wo9YhVsx1MsuSkvxYinGjRaTFAOaE1fSt4D0iaXJZs3wPAftC775ArTsoKBGBcV18pJI1oT/TAg2IEoKCHQS74OBUerjqI0CZwJU2g5a6xFZ5gVeao7YP6UENZpIDMWH4SulbFQokjkznPzYjpFtYNlBDJxvMXOLC6wNSXB9IPUcQ+IAOXB/Uxy1SCcMSfZs+vpDl1E58s07ktOkEmbMJUCDulPZvnV+8RiyqUWNWcH+7LSiRzizSAVMkU8wPAgj5esDmpTkMx1f39jErIzMrbTZVgHgHA/poBo5BESi8A5c6cm0+8eEWUzeIUa7vrV/vjDUId3FSQeQvV7j2h9zYABc5VKYoSeZDu3c94DQhYvY18rH8xvGnFwRwBi48MMkYlLDpg3akTWmUm6AMnYY4Fv8AtAsqXgCoM1bNjdukaEYMcsCO8dXLJAUGBKB3Ir2BEGGRRTUpnyAHHL0jplFgdXJ9vcCDuehAiJ6gG3ixNXNS5c4awoJN3MF45FavsASZhuUxC1vxxP3zhiEEFiWwbnQt3Jgi6HA1Oev2fSGLl3gK1Yd2Fe8V5AdJnAliMR60o3J+0Qzlm8Xc0AHJz9SIJUkCaltPXGOLkkKwoFE9PphCVIDN/FBmiQpSZplmXvFhVTkAJfLEnrGItO1py0i/NUqhxOL1L69Y1/x5MWUpQgC4typWdGAHz4xj9o7IVJUEFaVFnocASW7ivWPW6RRUFfLHQPJlA1U+OWmeMdlqqRDEyyMDHLPRycjHYzSDpmn+GrNMneJK3lS1S1Iw3UqV5FHT+IJf2IAs7CVWhJavFo9C+A7RZ5VWFycgpKsSAoM75a9Ix/xn8NT5a/ECHkzFKKFJ8oW5C0E4JIU7A5MRm2MJVKvZvk3VorbEogCPQvhHb4CZ0kh70lqapOHZ4wO1LRLSsGWsLBxbIgtpmGPeLX4K23LlWoKnUlrBQo/pvYHk+PCLmnKLRl5o2apYoX+lE556REZl1O85N1m4sPr7wXOQkKWgKCgFBNKhlgFFc3SQXEDzZO85AYqcnhdP09Y+dkqemRi1RGC+bbyT0b9nhkxyojD6l8O3vD1ADGu6wbGl4nrugwlnIkvqMHIB9/eM+AOfigpOgx6405H5xxMwqVmG3QW0GPp6Q64lDO3lc8KPTnEUq1X0uAyqqA5FWPSnSKUb3AIJd2wuvwwp6kw4qqo3cHcag4ej+kB2KY95Jw3XL6t9ILvMlw5ZNeWIfi4hUoy3AYDdBLPdJri4fTFmeHfiCoUNNOLU++ENkN4d0u5Te6hh7RAuXdCRmGBOgGf7wqT2AckkvqU0/uy5P3heM3koHIwqxFDjxHeHWdQY5EuByCvpXpEaAUIN4hwH7MCD3BfUCK00BIubuh64Yc/aJpM5k1NRg1aE+7qMQTPOlxTdFM3B+ZHpDlIdsKAgHDeSdOkTWwHZVpLpA0Y4UowB6n1jniAoej3T3Zbe5hq5BvJutUDHSjjrSOWdJBDgsCBw8rdRj2gtVYD7Mllsa7oFeD4doInFsDiQfVxEClbwUMjXjun6w2USU3iGdPWj/KFV7gSSyACQM39aehPYQl2iqm1LA4YB21rAxtV04UNAc3Zy+gce0PWGxdzeA5h/Q09IemrAmtKnlgjGn/kxHuTEa1JSTUshiNG17AdzAiZzkgO11xzBBLcaP1iXAIKjiAgDjezOkUkkIIQtLVyp2pCgWdYSSSCo9oUK17GWMibuuoi9h03i/wB6c4dLIUoPgKeh+ogC1TbpfgDWmLAdGUY7IllKqGl1/R3++MbsQXNVUviGPZRaHia7HIjoygfmB3iFbX7w0AoaYgOekNlzA9SzEgdgwfoDBsBm/jO1AFKBQ3X64fKMR4BeihHou3/heXPX4hmKSWAoEkY6Y1JGesUdo+A5gO5NQrRwpJ+cengzQjBJsq0Z6TshSgbswOMi4fkcIDIYNnmI1Fn+EbW9LjEEveowbg/+IzU+Wq8ScXrHTDIpt07KteA/ZG3lWemKDlpy+kbawf6gXLJMQhIXLE6WtaVV3TiG0K0p78Y82uaxZbFlFUwyv/tSUdcUf3hMGSC+r0aY5v6fYZtW1S5pmFCEykrXeCAAw5FqYOwpWGbLlS00mVSWcHuCCGUDXEPjgYcv4RtQQFXRUsA7KctkecCzNkWlHmlLDaB+Xlf7ENzhxZndM9X+G/iCwlKLKykApJQpZSQ4rReN7FgRwgballXKmKC9WrmFBgRwoe4jzVS1Spa0TJZC1BN0qBdBSp3TxOB4RvtibWVarOhM6cgz00SJhAJ0TeOJGOOccfUYVJKUd2W1qi36LDw7wIo94KHJwPvnAkyWd1sQqvDR/vOH2qYtBuEMt6JOJTSo/loPXWFaJtL5F7eJLdm58I8qcXGrMCO0OZacioV4aj1IiORNxdqYEAM1PvrE6VlKiC1BeHIu/uB0ERJszOzABPGrMTj2EDaWwAcqeN5wwBPdKXbmRSLGUq8kpGBw5G99YrlSndLUUsHCjqoYJlAaMCQp9C5Ca9QIppOgJLRMZFAxAYUFaJLdge2URrmEpGNUktjlpzLQ+UsFAUc/UiqaYuz04xPR900Zh1A+SgIh/Lx4GA+KSacebpoeFfMNWMFywFS0kYKvci5evaIJUlmUcLw7AqrzN+sTWcJG4kUSAz4Bizt1HaHJrwIdLXeY4OojngfoOkds08EJvZl8MC7RBPlhJBScKkZBgk/J+sNSjfSwZjeIroos3N+8Rt4AmtCVXjX8zUyYkY9DDFTmJBx3VDjWvo8STLVgcipQPApw7h4Dtck3r4NClXRnUB3Bggr5AmTaKK/8a60b6dY5NtJSUpIcABJ5UAPJ4YiUQquZwyrgfU9oclJUpzmgNrQKw6sesVtYD1JvJBZqCnEgU++MSzlvdUk7oKlPjik15VPcQDKmKvJ0J3sw4BUx6+0OlTbm5iAwbJwqtf6gOkDi/AE5k0BDgByDpukV4YnpHLUt0opQBKu1T7HtHbIfKHcGjaEDPgX9YUmYEpwcIcA8N75Fu8SnXIDpImKBIVS8puV4tCiVNgJAKaggMenLGFBq/tAMtSgoCuIUn3A9W9IZYrSS9RXdf+wjvFfaLQwVldJP96gOhA9I7YbQGFQ4Wu8Oze5PSOvRcWIsJk5gnIXgpuDf47GGyp7FbjE3hzSW+vRoAm2i+WcgkC6dCp1ffXSIpVtKVqerAF9Wu4dh0eEojLe0zPME5JHaj+z94fImFSEKBZw5HV8eQMVUic62V5Redj+VKST3+QjtltoSUJdwhOL4+fLkr1gcXQi3sKgSp28tPm3Bj6RgtpWMXlqwxPXhGsRbWmXUsRvMebU4f4jKbZO8qhD5acI7ejVNjKQxffC9mvLNKtu83EUSQXj0r/SaxpE5V4Am64J/VRh6x6EuKNI8l1teQBJlzWO8QS/8wf0KW/xFSQpM4mjBIDcikqPKorG/tOwDOkWiRS8hd6WHahJWnpvKT0yjzW1W64q4sXSm8hTiu61D95CPKyY3s/tX8bBl+pstZEhKr6VpCkKYh6iiXw6RQ234OlTCTLJlGmFQ5w3TlyOkG7P2o8tTGoQ44EOT6+5iWTaFFRqGcOTgBiHOtWYYmIgpwdp0Qr8FNs6z29E6XLUoGVLKl31m9LQgJN9RPmSm6cAzkDNouLH8S2Oeu6kzJdSBeQ4UKMQUl0ks7EHHGCpe02onBwC4qrR9A+XF6xW7S+DZU51I/hLD1S104M6eOoaOhtZV+ov4KtcGhmbMQSwUSQgBQIKTkRQ1amPAwv8A01woYOGHqH+9Ix1hte0bKpIMpU9IN1IYzA2gKd4YO0exjZibqVXbqikEp0LVHFjSF8EnwxP7Hnlp2YpC3pdf2Sog+o7REmUfDD0G8dOIA4ENG8tmzHT2PaMntbZ5SLocOQByIb5Rjm6eUfwSV1pupCn/ACsCH4emveH2a1C6S7m8W6FADcCw7xUTJzzFvQFWL0ABNYIsdrAu0BKWJ9QergCOOeNpAEmaLqk5XlMR/b/xHcRyUtlElt5ANeCD8yIDVNdRrvKBAehG8jtgQeULx/4pSQLrEP1Y8sWjTRQBc6cVXFJq4IIOYJbn5W/aFOU4JFFM15sWIr/dAKJhKkpSWqpuD7xL+nSOm0/xSl7wKul0BRPyiHGnt+QO2e331XSC16h0e8FfKsS2S1kyTkqpHR8OvrAFjmg7oyJVyctT68IAl7XIvahRUkZMbrDlR2jTtarSXoDSItQUFE+YuQMsh/2PYxJNng7oyIunh9MfSKKzWy6mmkxdcTVgG5gQNKthIUDUBShU5MWbk3pErDbbAvbJag4fMn18vQ/SBZs4XLxJYF34hWHYNFbLtW/KKTRmPG679H94b+OTdmILk33HN2IY6gRpHFT2/u4Fyq1lKS2I8NVeBcvm+XWJhdvKl1N6mLDAAdSWihtttIUlg4NDXFzTqbhg4W0BKiM6Y1eo9N4/4iJ4mkBbSNogJAKqjiR845FHZ7SyWIcuXfVzHYbxL0FlevaZWBe/MhIJ/wBpLA9sfrEki1sqlApZcnImh6j5iKPx2SH68A+kEWWfeID1JTyo4rxaPTljVCLW1bQ812lUqGTMWHpE0q1BUymDEcsK+j9YoL94cwQOqk094sFTB4hVh+Y8w4bn9YzlBJUAYq1sstRLkf0hIf3MDy7VeXcGZ9yIeEXQlawHU9wUrWhI/SAA2pHOKpCiFXj05j6UhwggNTYNnzFJlkAAKFVOMAojeGRuk9gIW3NkOLwOHq0CbInzgUpSoJlvvv5QSzVZ3OgrwiLbe3TLNwggkYjAhyMMcuzRtiUVLbkpFOlLGPR/9NJ6Ezk3nAODV6dWjC7FtMla2nFKU5qYFuhjZSfiHZ9kumXNM5WP8OWQ2tSw7GOiVmkaPUtp2u6UzkAuBdVqpONBqkueRUNIynx7sOVabMq1SbnjBSXIUBfBYbwUzKAq5qziArf8cBVmlmUDempdjigKSWOhV6RhbdJmITM8UqBUsApU737pJJfEtdY6GMJNXQnJcD7JYUyn8SalRZyiUoKIcgbyxujEUDmCZu0HCcALxIAw0H+Yp7NZgiWsqVXAJGVR5iaDkHPKCUIJQlLuSxb/AHGjeveM3C2Q36LeUsmoLmtMzkPX2i42bOqQdMYz8+X4OKq4Dh/ivUxFZ9pEjTLo/wC8NRSJPQdnTQhrpxr0MXci3FowFn2iyroNboB7ffeNDs62jMxpGYzTia4jPbcQGfQwai3ADGKT4i2mAmLnvGgMFal3XAqVKZurDu7wOqcb5DMb2IocT99oInEmYpWDJS/+4kO3FkqMAbQnnxFgAJN9ROZN03RXQEFuTxwVcqAlm2w3wElqq61cHrBdkmukE1O8XyxD17esVki0h00B3UVP8qRgGzIBrEk6apIYkkJC8OQSBycjvClG9qAITayksA7eLhoSwfhjA821XRumu8PQU7NEM9boAChfNJjaAOWPvx6xPJkAyUnAiYt6ZXEK7UPeG4qO7AYucUylEV3RXh9kdor0Wk3XzAAB4tB9t3EFDeZDa/pLekVQSSbocu5YHR6k5DEvpGmJJpsRd2Ka6C2IRMYnQvdb+ogQBKmgSjzI6lgf7QrsIJlS/wCEsFQTdAKlVokVLZlzcbUmK+XiBkLx9D8zEwSbkMKs0wXUg+Z1McxeCTElnUnx1KJxKlJGT3jdcaA1PIwBPV/DCgcSX+9Me0SSVMQVggKJHEsS4HX2EVKGzf5AL2nLIKRXWpyISASPXrzgpYZN3AlR+QHuPWArIrxJhIxvEuSGKy90V/KG9DDZVoISp6rBrgXJwDjRiekZuL2XoCx/FEPdNHOI419XhQyzBCUgEqfNgCO5D/eUcjJuK8AU+0LMEl0+VRLB3wAoeDvWItn2i4sKIdiPcP6QTalDwmDODXViPLSlD7QDcwbMD79I9NbqmNhlhmXUqUckjm95wB1S8TmWQEILOE1B1dLnjAlwAAH8pJPMt9PeJUzAyVcSG4Y+o+cZNb2ILNoF8rU5IJp6CIpSWAUpO6kkJGvM9CaRJZLPeBfmXydwfSJ7bdQE3na9VsaJLjnvRFq6QUQW7apCQVbyi5SMEj+kUDFubRTypa5yyfOol65xFaJ5Wp3JyD4tlBViJll6hXCjR2QgooaDDs0XiSQgN5Qb3Nj+nie8V6poWo3RolPU4xNtWesEpUGUQCrWocDtlDdjXVLCFUJLpVXzCoB4Go5kRS4sZs/h20JEySuYxSkBKA/5gosW4PjkxzaJVylr8WbOSqY01RFDdKsyVpxAZmSdKgY53Z04i6rC7hXucIsDOM4pJmChdKd5RfgTgWyToI4pfUI5JCSTfAd/KkXUiuJoSB68REsu3ov1DBmdLAAV1BKjxh6ZClmYlMxIZX5iCmhLuA7ZVL4QCmyEEgi6SHxDVBAUGoRoRxhqafIUD2m2kkByzln9/SDNnJcG8dO70+vSBU7PVupuu4KyRmngdAMtVDhB1glfq4lXBwT6D3ipySjsCQZLnEF/1kkEaa/KLKRtFnxcfNoqpp3kmuAYAOwLtpgGhTLU5ZFAkC8ogOeQT9esYqY6L+btYhoo9sbWKkmuFH7/AEgO17QNS1KDgBp7HmYr7TPeW+RV6h8uAI7xtF+xFhs6aEATV/lUCysy9KaMSf6RFLtEkKoXO6HxqwccyXPWCr18hIBUUpBJJZIDA4DIdoVmkOllC6tSgpyHZIFAkDEqJU54CoeOdVCTmwog2aplCl66CW4s7DqIMSpayQsMCQ5AbAbzHUt3AgcyDLmqSBdF0+YVulsQ5z9onvgOE7pdirPGo/2gipzNNYJu3aAguXEqLEAXmBDOTdCemPaLDZMkKlsSAkFalE5JaWH40ChTWAbTvICRfJBe7ulzlR3oMgNaQ+XamkrJBvMEtlmQGxJpXRwMTSZpyj97AcbL4ykMsDzJ5AFZKjV3ALtrFVOlG+RRIPmc5AuEnPRwM+UWmzpploUpQG7m1XUUhk5MM3ofYG+lym6V4kl1AnPL8x0r8ouFpteAH7QWCKKv3y5YkClBQgU6ZCsBzJgSk5qo+nIasB69+WhaAsAAgAihP7CuNI7ZpdHNKs5D5cRiG0esbKOlAT2ezX5e+91AC90YhyCBxduVYnnWRUy1TE5IWoaAJSo+rBgMyYKT4i0XAQlIBSRiN5FHTgQ4B/qOkTzpiEX1SgpE0zSgLULzqcuUsN1yBVjVUc7yPV9/9FqNlKm03F1AC3B1YkgnrlE6JqZYDg400KmbMVA16Vhq5K1eIvzpSQHxBYpGIqknGmpgWdalBRUx0QkkkcyM+R7Rtp1EtUWCPxBDywopyISSDxqHxhRXz7RMKlPUuQ5QkmhbEh4ULtfZCo7OsZTKCyT5iAHTiwNS9aP6RYWOxS0ylCaHmJcpAPlDVB1NSQnhU1i3GyUrSlSWCFrMwuNUovUehqoe1IqJijLnMtjfC73O8uvDFuSofc12kXpor7RKdZqwJNToeXH2iR0JCmN9iGo1GL+v3jBFqFxSktWrUDhnqTyp3gCRIxq9KAHiCAcdH4xS3W5NGgsgvhLgAGjAMKAqyHPsOcVW3ttBY8OWAEjzKH5j9A3XpCM103Q4FQC/DLn84phKq0GHCtWp/sPeiWxSXUKEvg0bPZlgAJUsELAdIGABBY1xONcmiq2FYQkBasXBbQBQb2rzEaEH+ItQAABIIw8r0pSlIy6rM94xKijLfGMtpyS73kA+qm9GipsaSFBbOEqS/In2yi7+K7Mwlq1KgdXcY9jFRst7xCSxINP1DNNaYa6R1dO/00TLk0yJTpQGDXSCeLaVyu5ZHWItq2UIqAkg5uNBgHANCMB2ixkWUlSsU0IunJgQHDOkly5/lgG02MlQlAOb1Ca7xGDaksMMktHHF/PRWkItsgqCWq6lPQanAYPgHo8WezJW4ywKhI0A3AVDhVXpFPZpbzAlQfygaeW6Rj7xpCSAGZqhmyCS3E/l7xhkk1SKhGwXwQhaZbVmKSimAKQkOaM944EDDgIYmSpalgMEqmEOBgl+WTZwVeH4hJbypvAtwKv+uNapES7IvFEw0LA3TzJfDgB3jOU2uBqIBPs15a8HvO/6U0b27c4hnbJu1dqmow3QxLji3aLaeGWKbxvEnJkj2JAETJTeQgfq65iYTjy4M8SszSQaDNbVst1Rc7xLoNcGT5mxFccX7QCixKWUhe8KpDbpvUGJwLkbpGkaPa2yL5Zw10obRSvFL1wN1hyAgfaFiMqYAlGAExBGar4WUcrofDKOiGa0l5Fo8lFKsiwi6MVKKZl1nKUqZjTByK5wGVFmI3XNM3D1ybOLqaPDIcsESZqyAMSykAHXE05wRaNl30kgfmIDtSiis8a/8dI01qPJOkrtn7MCpbC+KiqmBAcKJDUqaDj0iOa6hUAkF6iiUhil8wk7xbS6ed9Z5TqBUGBqBRgBcSH0ulwKZcIHtOziZUxLFKlXQlRNHJNHGRAd9VZhmzU7luPSZxE3fuygXNAS/UnQk5CtW5Wc9FFBL+W86qqCxjkH3UuwrXPGHWf4XWle8168A1GFXBJIxcAMNeYi0ttlvIdJveZjiRewD4gBOukXOcbVAoujNplkWWYsF/4ktA7TXb0PSO7OlgO7AkEKagcunBvNV3DMz1dosNnWO9Y1JVRJnJUnFiReBbm+HEQPsyQm5Mv1C1OAxvZhy1BkW1AEat7P8golVbdnvMIQaAqpkG0PHLi4i6lbHvS5SHZgCo5sxUqnQDgxhqLIEkXkkJUrevYOnjhiQW0jUlKVrVQFCQAFYEOmhbN+FfaM8uSWyRShZirKt7QXUbqsWqwJB3SMqejc7aRa0y/FUpBWRfUG/W9Dq4LHnxg6bsMJK1IopIlqLYEV8vIkUAGWMNl7FKZaheQSQkFOLhg4OOYIyemYETKpf4GoNFHZNllSXYVQohgAxupuhuQFeNdYCWg+MJSnIFSAfzM5ryoeXCN1KmylulN5wlIYIOTgOrqka7r1eK2TsUC0rnXStxgGCgVYu50dnbAaxccjt2vBTxbbFX4qk0dZzLJJDmpY6OTCgmbYp7llLlj9AKQB3c94UVpf2I7b9FrsqX/DAJH5k4UDZ9mgTb+zAoCYU7wAF4M1C6qeuGFI7CjhjJrJt7LrYqNryws3wKmUl+e4FHrWK+zSQkHUM/qPv94UKPQjxRk0Ps9jcqfEAkcwR9YtpWx0iSmZdSozRRwDdIKiSHwoAOschRnOTo3xfTIGCFELWPKDU0xUHAbiAYvpaQZKlOzlV5xneBCqapbqIUKJlFMlRRSbespXISE7xEwlsKKfXNz6xmJFkUSCwI4/bwoUdeJ6Y0iXBNnr4+GVGzotMqYJp8IKmAgpJ3BeIKsXDY6HhGel7PQhQmXyUsCGfQqc1dyWJ4vhQQoUc0407Xk30pBCbNLE1LGt4Pj5iKEdTe4dIJFruJN8uEXvUHPTEwoUZuCbVglSBdnbU8YGYiWWACFEqCSkV33Dk4nAE8IuVES5pQlAWlZSQUMAkBwN1QBe9ehQoqWKOqhxWyZFtqeJakrVLXvDEXKcbt9tD1aBlW0qukS10UxJKaB6jzVDt24woUR2opcFaU2SSybybt0KF5bKdg4NaO+6MOJh20J0tVFuU4ghwxYgcQ9XbEdCFCilijsDSSBDY0qAJF0EFwQ6gHvOSCXDnI/mwiSVLTeYX2UxQo3WBJLAJxbzVMKFA4otY4kEywhRF4vfKmCQQxUolISL2DnM5mrNEkxbjwwLzKTundZkilKMzDi0KFBSK7cR1Sq8xJoPyjBROBdy2FdIiSq6tSAC35k0o+F014nDWFCiY0yVFEUuyG+pk0rdLuAxfPg5wrWJfCUFOLoUS7XUgAkOSGDOz8MBChReplRiqOS5CUk7sslJxY0IqQ1HzrD5Uli4AuhJLUc4cK72sKFDZDSsNSoEksXDOpkuqrB8K4P1hSrOpJdNThlUMMbxyDHNnHGFCgLHTZ4q5JzqpQTRV1rofIvkImFkcXSm9VyCQXqzfZ+cKFAtyLOrsy8pUpQpVzWnEPChQoqkGpn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tr-TR" dirty="0"/>
          </a:p>
        </p:txBody>
      </p:sp>
      <p:sp>
        <p:nvSpPr>
          <p:cNvPr id="5128" name="AutoShape 6" descr="data:image/jpeg;base64,/9j/4AAQSkZJRgABAQAAAQABAAD/2wCEAAkGBhQSERUUEhQWFRUWFxoaGBgYGRkbGhoaHhsYHxoaGhgcHCYeHBokGhwaIC8gIycpLCwsGB4xNTAqNSYrLCkBCQoKDgwOGg8PGi0kHyQsLCwsLCwsLCwsLCwsKSwpLCwpLCwsLCwsLCkpLCwsLCksLCwsLCwsLCwsLCwsLCwsLP/AABEIALcBEwMBIgACEQEDEQH/xAAcAAABBQEBAQAAAAAAAAAAAAAEAAIDBQYBBwj/xAA/EAABAgMFBgQEBAUEAQUAAAABAhEAAyEEEjFBUQUiYXGBkRMyobEGwdHwFEJS4SNigqLxB3KywpIVM0NTo//EABoBAAMBAQEBAAAAAAAAAAAAAAABAgMEBQb/xAArEQACAgEDBAAFBAMAAAAAAAAAAQIRAxIhMQQTQVEUIjJhcSOBkfChseH/2gAMAwEAAhEDEQA/APUkTgcDhHROTqIx6doLo8OtW1bgCjgSwimkiEzYFYGcLxBqIxcvbYvMVjg1ccINRtRCvKb3KFsPUafxBrHETwcDGcFvbHGEbeNYKDUaPx06iOmaA1cYzn4yHy7W4xgoNRfLtSQznEt10hfiU6xhdvbXVeShABLXji+lNIOs9sJQku5Fe4heaCzX+INRDZdpSXrGQO0iKLWA+UGS7aAGBw4Q6DUaXxBqI6FjWMyq2ElhFZt7aZly7oUoKXQEZanhTPjBQajdAx2PO/hXaCkgpc3br614HSLraW3jKlqUCS1KfeEJBqNU8cvjWMjYdtKKHJKnyfCOzdprxY0BYDllAt9w1GtMwYuGjt6PPE/Fc29d8IgjFzVu0WVo2+EJBVichjDDUa+ZOSkOogDUmM5aPjuUHuJKwM3AHTEmKD4g2n41mV4bu4JAxbPDERjZN54TFqPcLDbUzZaVpwUOxzES+INRGA+H7SZclnYO/s/0i2G0gV0Vl0hLgeo1CJ6VYEQ+9GKlbdl+IZYJBdmYt3iwFsTrxihajR+KNR3EcNoSMxGastvTMe7VoqNp7aWiaA4SBVhUqHGlOQhbBqN6bQl2vDvDTa0fqEYnaO3VJQhcsDeZ34jANTrB+z7cZiAohjnBtdBZqfxCf1DvEcy2pGBB6xQrtAAc4RFIt4WHFR84ewWadNpSQ7jvHfGTqO8ZsWkRU7e2stASJagkmpLYDmaQBZuRaBCjCWTbqriX3i2L4+kKI1IdnPxJ09f2hs2beG8kEDIsW7iJRIH23WO+CPto+c7svZVEN8ZpD9PpDkTiMAw4N9If4EI2YQd2XsKOCerT1ELx1ce4h3gQlSQASSwGOGGsNZJewo54549xCNpPHuIam4cFDjlprEyNnkijq5V9oTyy9laX6IVLq7OdaPHTNIFHbpDlWFjV37QPa5kqV/7kxKKYE1PTHrDjPJJ1El7E3ivkf7Y7+IPH+2GS1ylpBlzUrfFjUHIGr45w8WTj994rI8uN1IKF+JVor+2F+KVor+2F+HIz++8c8CpL/feMu9IKOS1kOwI5BMcmKKwxvcfL1HL6R0yjr6fvHTKh9+XsKGSdzC9XVolFoVx/8RDDKpl99YaZXGF35ewJEzWelSzm6mpEQLSpWKuFJaemL/ZiUyTwhGQdR6xS6ia8hQOiyAKd1GjMQlm7RNcSC6UgHUIFY6JZfER0SjrC+In7AebZRmLf7aRwWpjQf2Q26czFF8R/EwszoSlappDoTcLOc3Zi2gfBqRePJkyS0xAuFSkGZfbeIY7mI/bhD30us1HQadb0UHw3ti0T5alKlspIYO6ApWeOgbvGl2PsS1zGUpMm69bswv6iN5RzxdFxxuQ2zzFJH5G4IIP/ACjhWbwKggkaoL46vBu1NjTJIvGqXalSMw4ApSAEpNeMYzzZYbStEPmjqgDkgsGAYsBoA8RqnLSRca7RwBhxrEpeGsYj4mfsKOTLesggIAoMfo8RybYpAITKwHflWgaJax0Q/isnsKBV7RWxCZCgcq4HXGApq5ihvSFE63gfvP1i3HWEXEP4uYUVyXaspfRQA7QosrpyhQfFzCh6YdciZsso6mGsQERl0guwWG+STQJDnlDJigG7w+ZaU0uuNQTnwjpx9OruRai+S3tUpEst4AKAzKAJprGU21aklS0JBCVAsHqx45AYVd/fU2fbwTLAIcgNjpmYw+37cV2gKzrhG2bRGNm+LHqlTILLssEi9NUBwSC3eNZs34bW6Vy5yFNUXpZHe6sPFCkgkRp/h21s4HaOGEYTl8yOya0rYs7bY5y0gLCFNgUk+yh/2zj56+PFzfx04TUqSQpkhQI3BRBD5EB3zcx9DyNvpJYgg6ERjf8AWnZ0qbYETyAJkuYkBWd1ZZQ5YK6R6GDRF/IcOSD5Z5Z8J7VEqYDi6SlSTgRUf8SR2j2Kyzb6Ap3cPTjh1Zo8WsMhC5t2UCPK6a43Rebhedo9c2PI8OWBV/vKNuprTuZv6SwXKiFcg5RImfrC8cNQx5koY2ZgxkKiMvpBxtghhtCSKxhLDj8MdgQL4xwl88YMXNl4ENyip23tESUhUqXMnG8AUpFcCX5P7xn2W+Gn+4WFBfHrHTM/eM9s/wCMJEwlEy/IWA7TRdFGz16ZReqVS8FBQxdJcdx0iJ4pw5QyRS+EK88MVz+8IapVGy/akZCJr/3+8AbXTflEgeUhQw415sYJKz6Zcoy/xhtLyITQM59h7HvHV0kXLNGgYfs3bkuiAoOkYVGeLfMRqthWy9MSkti/aPFLRNKlJLswJd210BqcG4xtv9OdpyL/AJVCe+4L7ULvuFTEtkI9TLi0z13tZ0xyfLpo9htNmRNHhl7qwyheLB9NCNRHmezJykrmSmKkJUq6o4p3munXXvwjaWf4nlpW6gphwH1jOJn31q/3E9yPvpGPV54ThS3OWUPmTHJmVh14QOVux1hLNAxo7/PGPIGEECF0y+kRKLcnjt7Ht3+zCAcRUOfvKsOiNU4dKv8AKEVt9/fGACUKhQPMtoBZoUIAskkxOk6wxaxHFLyj31GKJIdoWhiIHlWiB9uTgm7xf5QHZLbQvrApbnTBXEt5loYRQ2mYPED45RYLnuGEZP4qmLQpK0GmBbF8cNGjHLF5FpR0Y5KDtmo8cawdYdolBodI8vTttbFypxB2yLfOmLClqLXVlIrUpSpTMMSQCzvGS6ecd7N3ljLY9ZVtzxFBS0h9RTvFR8d2r8TLl2WUUKVfTMWFEMEgKYGuJJdtBxEeZWv46mqDSjd/mpe6aQtjT1BV8qJJOZd1cfmTw1jqw4sieqRz5Jwe0S6tPwmqyzpMt2WpimYxZTXSSC5uqTVJGYIPCN8FgZu333iv2Xb0z0y02iW903pag4IdJF5OXlVxESbUsqpa2FQQ4IzBevvThD6rVKvRyTVBX4jAHH6xFMmVbF+mX1isE8rAcVz1DGvOGz7Up3NHIHd/pHmyjbMyzRMcOqhf2/w8JEwHsD0/xFVaZpCWFT7fbGIpUxnb9KgMsqNoat1EZvHYFxOWAKYtlz++8OWoNk4Zzlq3OM9JWoJS6qsxHAAs3GJvxDIYF3pTpXnUGJeOvIFpabOhTCYkKwDEA54QIPhuSSSgGSo4KlLKK4ij3a4YZvlA0zaFLyVVvOHwZ/ZiIdK2sxIcEEXg1KNh7Q4LJBXFjsVpsFrAaVaAovhOlh6ZFYD4aiBDti2yh/Fsomgfmkqf+2p9BFsja4Ic6UUGfmRmzesDK2iw8wY60UKU4YtmYtZJSdSin/ftQ69Eg+J5B8yzLVgUzElFeZF3HjnGK+KtoX56rrEMAGqKDKNTatpSloaZdUA1FB6cNP2jAWtPiFakJupFQBgkFVB96R39FCKk5U1/0TOWVSrqlBDlIzDhIJYluDiLH4WnyPx0vxDclO5WxVdNyhAx84Fcn7B7B2iuzzSoAqSUkKDOCkggvRsHjaWnbNjnEKm2TwFrSnfShJvC7QpDM5DFxWnEx15JuLacbs1hFNJ2aubNv3Jl0p8VIWQcQT5h0U9IgloDvmcQOggY7Sk3ZYkrWtCUgEzBdNb7U5/8ojXtIJFfM1fn6+wjwskGpNRM5csNUivL9vnHWAHf79+0AnarXdCoVpQMTXo0Trtbljw60J74RlTSsklSpxw/yKdW9I6UOKcGiP8AGJA6hxw5evSIjtABYSMCfURO/gYUlLkgBg2PSGiuRqKV4A/fWIvx6WBGRr1avb2h0raKCwdizfPpBuBMTxbrCiD/ANQSGBxYaaR2BAdFscO2DuO0I7RBJB+8fo8BSTiMXp2JDxyUgKYPqfdveO3vTRNEW1rObRcuLCClwQrCrHLAtFQnYk5NPElmv8ziraRehBo5zr99u5hTkpBUdQ46t9IPiJeC1NpUVJsM9IBvy2PFeo4RnficrQtAmgKBBIZShXOmL/WNlMUQyXpdI9A3LTpGa+PbIVykrHmllRYfpPm7FLxvgzN5EnwV3H5MymaggguihY3ia5AhsMYsLNtrwkIShV65NEwH+ZLgOGwuv3jPC0694JlWgpulJZsI9OUfZvCpPZllt2zokT9xCTLVvJBH5FAEA1d0uzjNPCI9nzSWAzekHbcl+PZkzwggy13cP/jVUdErP/6iANi2gy1CaA9w3mOFKseFIeF3HfknLDRNpcG1+E7YDaJgPlSyU8gqSlu/qqNrtidekIUnFEwpPZ/avWPLNi7QZalil4LbgWBH9yRHpOzT4lmmlP5DLX/STgeSVEdIjqY3jdGfKKacok0D4r7/ACcmGzp6imuSklyOFX0d/SJ7w3WwJoeATUdflHUEJYY+2dexjwJSaZkDzDQBQbN/vn7xGmUsIOdSc6hhT19IIRN3iDySeLj6Q8zyU4AZEd/TBucGt+QBVSAZmNOGT0blT1MRT7LdIarEN119e0EykkFJOBx6mnuRBC8BqBjrw7/8oXcoCsRYDWmpyqxcHhSB7Ds1QU5LMwrwZ6coulqSq6BqnDTH3p/iEo1JTiHxwr/mK70uAK07PU5ZgKg8iT8wo9YhVsx1MsuSkvxYinGjRaTFAOaE1fSt4D0iaXJZs3wPAftC775ArTsoKBGBcV18pJI1oT/TAg2IEoKCHQS74OBUerjqI0CZwJU2g5a6xFZ5gVeao7YP6UENZpIDMWH4SulbFQokjkznPzYjpFtYNlBDJxvMXOLC6wNSXB9IPUcQ+IAOXB/Uxy1SCcMSfZs+vpDl1E58s07ktOkEmbMJUCDulPZvnV+8RiyqUWNWcH+7LSiRzizSAVMkU8wPAgj5esDmpTkMx1f39jErIzMrbTZVgHgHA/poBo5BESi8A5c6cm0+8eEWUzeIUa7vrV/vjDUId3FSQeQvV7j2h9zYABc5VKYoSeZDu3c94DQhYvY18rH8xvGnFwRwBi48MMkYlLDpg3akTWmUm6AMnYY4Fv8AtAsqXgCoM1bNjdukaEYMcsCO8dXLJAUGBKB3Ir2BEGGRRTUpnyAHHL0jplFgdXJ9vcCDuehAiJ6gG3ixNXNS5c4awoJN3MF45FavsASZhuUxC1vxxP3zhiEEFiWwbnQt3Jgi6HA1Oev2fSGLl3gK1Yd2Fe8V5AdJnAliMR60o3J+0Qzlm8Xc0AHJz9SIJUkCaltPXGOLkkKwoFE9PphCVIDN/FBmiQpSZplmXvFhVTkAJfLEnrGItO1py0i/NUqhxOL1L69Y1/x5MWUpQgC4typWdGAHz4xj9o7IVJUEFaVFnocASW7ivWPW6RRUFfLHQPJlA1U+OWmeMdlqqRDEyyMDHLPRycjHYzSDpmn+GrNMneJK3lS1S1Iw3UqV5FHT+IJf2IAs7CVWhJavFo9C+A7RZ5VWFycgpKsSAoM75a9Ix/xn8NT5a/ECHkzFKKFJ8oW5C0E4JIU7A5MRm2MJVKvZvk3VorbEogCPQvhHb4CZ0kh70lqapOHZ4wO1LRLSsGWsLBxbIgtpmGPeLX4K23LlWoKnUlrBQo/pvYHk+PCLmnKLRl5o2apYoX+lE556REZl1O85N1m4sPr7wXOQkKWgKCgFBNKhlgFFc3SQXEDzZO85AYqcnhdP09Y+dkqemRi1RGC+bbyT0b9nhkxyojD6l8O3vD1ADGu6wbGl4nrugwlnIkvqMHIB9/eM+AOfigpOgx6405H5xxMwqVmG3QW0GPp6Q64lDO3lc8KPTnEUq1X0uAyqqA5FWPSnSKUb3AIJd2wuvwwp6kw4qqo3cHcag4ej+kB2KY95Jw3XL6t9ILvMlw5ZNeWIfi4hUoy3AYDdBLPdJri4fTFmeHfiCoUNNOLU++ENkN4d0u5Te6hh7RAuXdCRmGBOgGf7wqT2AckkvqU0/uy5P3heM3koHIwqxFDjxHeHWdQY5EuByCvpXpEaAUIN4hwH7MCD3BfUCK00BIubuh64Yc/aJpM5k1NRg1aE+7qMQTPOlxTdFM3B+ZHpDlIdsKAgHDeSdOkTWwHZVpLpA0Y4UowB6n1jniAoej3T3Zbe5hq5BvJutUDHSjjrSOWdJBDgsCBw8rdRj2gtVYD7Mllsa7oFeD4doInFsDiQfVxEClbwUMjXjun6w2USU3iGdPWj/KFV7gSSyACQM39aehPYQl2iqm1LA4YB21rAxtV04UNAc3Zy+gce0PWGxdzeA5h/Q09IemrAmtKnlgjGn/kxHuTEa1JSTUshiNG17AdzAiZzkgO11xzBBLcaP1iXAIKjiAgDjezOkUkkIIQtLVyp2pCgWdYSSSCo9oUK17GWMibuuoi9h03i/wB6c4dLIUoPgKeh+ogC1TbpfgDWmLAdGUY7IllKqGl1/R3++MbsQXNVUviGPZRaHia7HIjoygfmB3iFbX7w0AoaYgOekNlzA9SzEgdgwfoDBsBm/jO1AFKBQ3X64fKMR4BeihHou3/heXPX4hmKSWAoEkY6Y1JGesUdo+A5gO5NQrRwpJ+cengzQjBJsq0Z6TshSgbswOMi4fkcIDIYNnmI1Fn+EbW9LjEEveowbg/+IzU+Wq8ScXrHTDIpt07KteA/ZG3lWemKDlpy+kbawf6gXLJMQhIXLE6WtaVV3TiG0K0p78Y82uaxZbFlFUwyv/tSUdcUf3hMGSC+r0aY5v6fYZtW1S5pmFCEykrXeCAAw5FqYOwpWGbLlS00mVSWcHuCCGUDXEPjgYcv4RtQQFXRUsA7KctkecCzNkWlHmlLDaB+Xlf7ENzhxZndM9X+G/iCwlKLKykApJQpZSQ4rReN7FgRwgballXKmKC9WrmFBgRwoe4jzVS1Spa0TJZC1BN0qBdBSp3TxOB4RvtibWVarOhM6cgz00SJhAJ0TeOJGOOccfUYVJKUd2W1qi36LDw7wIo94KHJwPvnAkyWd1sQqvDR/vOH2qYtBuEMt6JOJTSo/loPXWFaJtL5F7eJLdm58I8qcXGrMCO0OZacioV4aj1IiORNxdqYEAM1PvrE6VlKiC1BeHIu/uB0ERJszOzABPGrMTj2EDaWwAcqeN5wwBPdKXbmRSLGUq8kpGBw5G99YrlSndLUUsHCjqoYJlAaMCQp9C5Ca9QIppOgJLRMZFAxAYUFaJLdge2URrmEpGNUktjlpzLQ+UsFAUc/UiqaYuz04xPR900Zh1A+SgIh/Lx4GA+KSacebpoeFfMNWMFywFS0kYKvci5evaIJUlmUcLw7AqrzN+sTWcJG4kUSAz4Bizt1HaHJrwIdLXeY4OojngfoOkds08EJvZl8MC7RBPlhJBScKkZBgk/J+sNSjfSwZjeIroos3N+8Rt4AmtCVXjX8zUyYkY9DDFTmJBx3VDjWvo8STLVgcipQPApw7h4Dtck3r4NClXRnUB3Bggr5AmTaKK/8a60b6dY5NtJSUpIcABJ5UAPJ4YiUQquZwyrgfU9oclJUpzmgNrQKw6sesVtYD1JvJBZqCnEgU++MSzlvdUk7oKlPjik15VPcQDKmKvJ0J3sw4BUx6+0OlTbm5iAwbJwqtf6gOkDi/AE5k0BDgByDpukV4YnpHLUt0opQBKu1T7HtHbIfKHcGjaEDPgX9YUmYEpwcIcA8N75Fu8SnXIDpImKBIVS8puV4tCiVNgJAKaggMenLGFBq/tAMtSgoCuIUn3A9W9IZYrSS9RXdf+wjvFfaLQwVldJP96gOhA9I7YbQGFQ4Wu8Oze5PSOvRcWIsJk5gnIXgpuDf47GGyp7FbjE3hzSW+vRoAm2i+WcgkC6dCp1ffXSIpVtKVqerAF9Wu4dh0eEojLe0zPME5JHaj+z94fImFSEKBZw5HV8eQMVUic62V5Redj+VKST3+QjtltoSUJdwhOL4+fLkr1gcXQi3sKgSp28tPm3Bj6RgtpWMXlqwxPXhGsRbWmXUsRvMebU4f4jKbZO8qhD5acI7ejVNjKQxffC9mvLNKtu83EUSQXj0r/SaxpE5V4Am64J/VRh6x6EuKNI8l1teQBJlzWO8QS/8wf0KW/xFSQpM4mjBIDcikqPKorG/tOwDOkWiRS8hd6WHahJWnpvKT0yjzW1W64q4sXSm8hTiu61D95CPKyY3s/tX8bBl+pstZEhKr6VpCkKYh6iiXw6RQ234OlTCTLJlGmFQ5w3TlyOkG7P2o8tTGoQ44EOT6+5iWTaFFRqGcOTgBiHOtWYYmIgpwdp0Qr8FNs6z29E6XLUoGVLKl31m9LQgJN9RPmSm6cAzkDNouLH8S2Oeu6kzJdSBeQ4UKMQUl0ks7EHHGCpe02onBwC4qrR9A+XF6xW7S+DZU51I/hLD1S104M6eOoaOhtZV+ov4KtcGhmbMQSwUSQgBQIKTkRQ1amPAwv8A01woYOGHqH+9Ix1hte0bKpIMpU9IN1IYzA2gKd4YO0exjZibqVXbqikEp0LVHFjSF8EnwxP7Hnlp2YpC3pdf2Sog+o7REmUfDD0G8dOIA4ENG8tmzHT2PaMntbZ5SLocOQByIb5Rjm6eUfwSV1pupCn/ACsCH4emveH2a1C6S7m8W6FADcCw7xUTJzzFvQFWL0ABNYIsdrAu0BKWJ9QergCOOeNpAEmaLqk5XlMR/b/xHcRyUtlElt5ANeCD8yIDVNdRrvKBAehG8jtgQeULx/4pSQLrEP1Y8sWjTRQBc6cVXFJq4IIOYJbn5W/aFOU4JFFM15sWIr/dAKJhKkpSWqpuD7xL+nSOm0/xSl7wKul0BRPyiHGnt+QO2e331XSC16h0e8FfKsS2S1kyTkqpHR8OvrAFjmg7oyJVyctT68IAl7XIvahRUkZMbrDlR2jTtarSXoDSItQUFE+YuQMsh/2PYxJNng7oyIunh9MfSKKzWy6mmkxdcTVgG5gQNKthIUDUBShU5MWbk3pErDbbAvbJag4fMn18vQ/SBZs4XLxJYF34hWHYNFbLtW/KKTRmPG679H94b+OTdmILk33HN2IY6gRpHFT2/u4Fyq1lKS2I8NVeBcvm+XWJhdvKl1N6mLDAAdSWihtttIUlg4NDXFzTqbhg4W0BKiM6Y1eo9N4/4iJ4mkBbSNogJAKqjiR845FHZ7SyWIcuXfVzHYbxL0FlevaZWBe/MhIJ/wBpLA9sfrEki1sqlApZcnImh6j5iKPx2SH68A+kEWWfeID1JTyo4rxaPTljVCLW1bQ812lUqGTMWHpE0q1BUymDEcsK+j9YoL94cwQOqk094sFTB4hVh+Y8w4bn9YzlBJUAYq1sstRLkf0hIf3MDy7VeXcGZ9yIeEXQlawHU9wUrWhI/SAA2pHOKpCiFXj05j6UhwggNTYNnzFJlkAAKFVOMAojeGRuk9gIW3NkOLwOHq0CbInzgUpSoJlvvv5QSzVZ3OgrwiLbe3TLNwggkYjAhyMMcuzRtiUVLbkpFOlLGPR/9NJ6Ezk3nAODV6dWjC7FtMla2nFKU5qYFuhjZSfiHZ9kumXNM5WP8OWQ2tSw7GOiVmkaPUtp2u6UzkAuBdVqpONBqkueRUNIynx7sOVabMq1SbnjBSXIUBfBYbwUzKAq5qziArf8cBVmlmUDempdjigKSWOhV6RhbdJmITM8UqBUsApU737pJJfEtdY6GMJNXQnJcD7JYUyn8SalRZyiUoKIcgbyxujEUDmCZu0HCcALxIAw0H+Yp7NZgiWsqVXAJGVR5iaDkHPKCUIJQlLuSxb/AHGjeveM3C2Q36LeUsmoLmtMzkPX2i42bOqQdMYz8+X4OKq4Dh/ivUxFZ9pEjTLo/wC8NRSJPQdnTQhrpxr0MXci3FowFn2iyroNboB7ffeNDs62jMxpGYzTia4jPbcQGfQwai3ADGKT4i2mAmLnvGgMFal3XAqVKZurDu7wOqcb5DMb2IocT99oInEmYpWDJS/+4kO3FkqMAbQnnxFgAJN9ROZN03RXQEFuTxwVcqAlm2w3wElqq61cHrBdkmukE1O8XyxD17esVki0h00B3UVP8qRgGzIBrEk6apIYkkJC8OQSBycjvClG9qAITayksA7eLhoSwfhjA821XRumu8PQU7NEM9boAChfNJjaAOWPvx6xPJkAyUnAiYt6ZXEK7UPeG4qO7AYucUylEV3RXh9kdor0Wk3XzAAB4tB9t3EFDeZDa/pLekVQSSbocu5YHR6k5DEvpGmJJpsRd2Ka6C2IRMYnQvdb+ogQBKmgSjzI6lgf7QrsIJlS/wCEsFQTdAKlVokVLZlzcbUmK+XiBkLx9D8zEwSbkMKs0wXUg+Z1McxeCTElnUnx1KJxKlJGT3jdcaA1PIwBPV/DCgcSX+9Me0SSVMQVggKJHEsS4HX2EVKGzf5AL2nLIKRXWpyISASPXrzgpYZN3AlR+QHuPWArIrxJhIxvEuSGKy90V/KG9DDZVoISp6rBrgXJwDjRiekZuL2XoCx/FEPdNHOI419XhQyzBCUgEqfNgCO5D/eUcjJuK8AU+0LMEl0+VRLB3wAoeDvWItn2i4sKIdiPcP6QTalDwmDODXViPLSlD7QDcwbMD79I9NbqmNhlhmXUqUckjm95wB1S8TmWQEILOE1B1dLnjAlwAAH8pJPMt9PeJUzAyVcSG4Y+o+cZNb2ILNoF8rU5IJp6CIpSWAUpO6kkJGvM9CaRJZLPeBfmXydwfSJ7bdQE3na9VsaJLjnvRFq6QUQW7apCQVbyi5SMEj+kUDFubRTypa5yyfOol65xFaJ5Wp3JyD4tlBViJll6hXCjR2QgooaDDs0XiSQgN5Qb3Nj+nie8V6poWo3RolPU4xNtWesEpUGUQCrWocDtlDdjXVLCFUJLpVXzCoB4Go5kRS4sZs/h20JEySuYxSkBKA/5gosW4PjkxzaJVylr8WbOSqY01RFDdKsyVpxAZmSdKgY53Z04i6rC7hXucIsDOM4pJmChdKd5RfgTgWyToI4pfUI5JCSTfAd/KkXUiuJoSB68REsu3ov1DBmdLAAV1BKjxh6ZClmYlMxIZX5iCmhLuA7ZVL4QCmyEEgi6SHxDVBAUGoRoRxhqafIUD2m2kkByzln9/SDNnJcG8dO70+vSBU7PVupuu4KyRmngdAMtVDhB1glfq4lXBwT6D3ipySjsCQZLnEF/1kkEaa/KLKRtFnxcfNoqpp3kmuAYAOwLtpgGhTLU5ZFAkC8ogOeQT9esYqY6L+btYhoo9sbWKkmuFH7/AEgO17QNS1KDgBp7HmYr7TPeW+RV6h8uAI7xtF+xFhs6aEATV/lUCysy9KaMSf6RFLtEkKoXO6HxqwccyXPWCr18hIBUUpBJJZIDA4DIdoVmkOllC6tSgpyHZIFAkDEqJU54CoeOdVCTmwog2aplCl66CW4s7DqIMSpayQsMCQ5AbAbzHUt3AgcyDLmqSBdF0+YVulsQ5z9onvgOE7pdirPGo/2gipzNNYJu3aAguXEqLEAXmBDOTdCemPaLDZMkKlsSAkFalE5JaWH40ChTWAbTvICRfJBe7ulzlR3oMgNaQ+XamkrJBvMEtlmQGxJpXRwMTSZpyj97AcbL4ykMsDzJ5AFZKjV3ALtrFVOlG+RRIPmc5AuEnPRwM+UWmzpploUpQG7m1XUUhk5MM3ofYG+lym6V4kl1AnPL8x0r8ouFpteAH7QWCKKv3y5YkClBQgU6ZCsBzJgSk5qo+nIasB69+WhaAsAAgAihP7CuNI7ZpdHNKs5D5cRiG0esbKOlAT2ezX5e+91AC90YhyCBxduVYnnWRUy1TE5IWoaAJSo+rBgMyYKT4i0XAQlIBSRiN5FHTgQ4B/qOkTzpiEX1SgpE0zSgLULzqcuUsN1yBVjVUc7yPV9/9FqNlKm03F1AC3B1YkgnrlE6JqZYDg400KmbMVA16Vhq5K1eIvzpSQHxBYpGIqknGmpgWdalBRUx0QkkkcyM+R7Rtp1EtUWCPxBDywopyISSDxqHxhRXz7RMKlPUuQ5QkmhbEh4ULtfZCo7OsZTKCyT5iAHTiwNS9aP6RYWOxS0ylCaHmJcpAPlDVB1NSQnhU1i3GyUrSlSWCFrMwuNUovUehqoe1IqJijLnMtjfC73O8uvDFuSofc12kXpor7RKdZqwJNToeXH2iR0JCmN9iGo1GL+v3jBFqFxSktWrUDhnqTyp3gCRIxq9KAHiCAcdH4xS3W5NGgsgvhLgAGjAMKAqyHPsOcVW3ttBY8OWAEjzKH5j9A3XpCM103Q4FQC/DLn84phKq0GHCtWp/sPeiWxSXUKEvg0bPZlgAJUsELAdIGABBY1xONcmiq2FYQkBasXBbQBQb2rzEaEH+ItQAABIIw8r0pSlIy6rM94xKijLfGMtpyS73kA+qm9GipsaSFBbOEqS/In2yi7+K7Mwlq1KgdXcY9jFRst7xCSxINP1DNNaYa6R1dO/00TLk0yJTpQGDXSCeLaVyu5ZHWItq2UIqAkg5uNBgHANCMB2ixkWUlSsU0IunJgQHDOkly5/lgG02MlQlAOb1Ca7xGDaksMMktHHF/PRWkItsgqCWq6lPQanAYPgHo8WezJW4ywKhI0A3AVDhVXpFPZpbzAlQfygaeW6Rj7xpCSAGZqhmyCS3E/l7xhkk1SKhGwXwQhaZbVmKSimAKQkOaM944EDDgIYmSpalgMEqmEOBgl+WTZwVeH4hJbypvAtwKv+uNapES7IvFEw0LA3TzJfDgB3jOU2uBqIBPs15a8HvO/6U0b27c4hnbJu1dqmow3QxLji3aLaeGWKbxvEnJkj2JAETJTeQgfq65iYTjy4M8SszSQaDNbVst1Rc7xLoNcGT5mxFccX7QCixKWUhe8KpDbpvUGJwLkbpGkaPa2yL5Zw10obRSvFL1wN1hyAgfaFiMqYAlGAExBGar4WUcrofDKOiGa0l5Fo8lFKsiwi6MVKKZl1nKUqZjTByK5wGVFmI3XNM3D1ybOLqaPDIcsESZqyAMSykAHXE05wRaNl30kgfmIDtSiis8a/8dI01qPJOkrtn7MCpbC+KiqmBAcKJDUqaDj0iOa6hUAkF6iiUhil8wk7xbS6ed9Z5TqBUGBqBRgBcSH0ulwKZcIHtOziZUxLFKlXQlRNHJNHGRAd9VZhmzU7luPSZxE3fuygXNAS/UnQk5CtW5Wc9FFBL+W86qqCxjkH3UuwrXPGHWf4XWle8168A1GFXBJIxcAMNeYi0ttlvIdJveZjiRewD4gBOukXOcbVAoujNplkWWYsF/4ktA7TXb0PSO7OlgO7AkEKagcunBvNV3DMz1dosNnWO9Y1JVRJnJUnFiReBbm+HEQPsyQm5Mv1C1OAxvZhy1BkW1AEat7P8golVbdnvMIQaAqpkG0PHLi4i6lbHvS5SHZgCo5sxUqnQDgxhqLIEkXkkJUrevYOnjhiQW0jUlKVrVQFCQAFYEOmhbN+FfaM8uSWyRShZirKt7QXUbqsWqwJB3SMqejc7aRa0y/FUpBWRfUG/W9Dq4LHnxg6bsMJK1IopIlqLYEV8vIkUAGWMNl7FKZaheQSQkFOLhg4OOYIyemYETKpf4GoNFHZNllSXYVQohgAxupuhuQFeNdYCWg+MJSnIFSAfzM5ryoeXCN1KmylulN5wlIYIOTgOrqka7r1eK2TsUC0rnXStxgGCgVYu50dnbAaxccjt2vBTxbbFX4qk0dZzLJJDmpY6OTCgmbYp7llLlj9AKQB3c94UVpf2I7b9FrsqX/DAJH5k4UDZ9mgTb+zAoCYU7wAF4M1C6qeuGFI7CjhjJrJt7LrYqNryws3wKmUl+e4FHrWK+zSQkHUM/qPv94UKPQjxRk0Ps9jcqfEAkcwR9YtpWx0iSmZdSozRRwDdIKiSHwoAOschRnOTo3xfTIGCFELWPKDU0xUHAbiAYvpaQZKlOzlV5xneBCqapbqIUKJlFMlRRSbespXISE7xEwlsKKfXNz6xmJFkUSCwI4/bwoUdeJ6Y0iXBNnr4+GVGzotMqYJp8IKmAgpJ3BeIKsXDY6HhGel7PQhQmXyUsCGfQqc1dyWJ4vhQQoUc0407Xk30pBCbNLE1LGt4Pj5iKEdTe4dIJFruJN8uEXvUHPTEwoUZuCbVglSBdnbU8YGYiWWACFEqCSkV33Dk4nAE8IuVES5pQlAWlZSQUMAkBwN1QBe9ehQoqWKOqhxWyZFtqeJakrVLXvDEXKcbt9tD1aBlW0qukS10UxJKaB6jzVDt24woUR2opcFaU2SSybybt0KF5bKdg4NaO+6MOJh20J0tVFuU4ghwxYgcQ9XbEdCFCilijsDSSBDY0qAJF0EFwQ6gHvOSCXDnI/mwiSVLTeYX2UxQo3WBJLAJxbzVMKFA4otY4kEywhRF4vfKmCQQxUolISL2DnM5mrNEkxbjwwLzKTundZkilKMzDi0KFBSK7cR1Sq8xJoPyjBROBdy2FdIiSq6tSAC35k0o+F014nDWFCiY0yVFEUuyG+pk0rdLuAxfPg5wrWJfCUFOLoUS7XUgAkOSGDOz8MBChReplRiqOS5CUk7sslJxY0IqQ1HzrD5Uli4AuhJLUc4cK72sKFDZDSsNSoEksXDOpkuqrB8K4P1hSrOpJdNThlUMMbxyDHNnHGFCgLHTZ4q5JzqpQTRV1rofIvkImFkcXSm9VyCQXqzfZ+cKFAtyLOrsy8pUpQpVzWnEPChQoqkGpn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2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42B73-0A59-47A6-9C9F-2D83CDA78029}" type="slidenum">
              <a:rPr lang="tr-TR"/>
              <a:pPr/>
              <a:t>40</a:t>
            </a:fld>
            <a:endParaRPr lang="tr-TR"/>
          </a:p>
        </p:txBody>
      </p:sp>
      <p:sp>
        <p:nvSpPr>
          <p:cNvPr id="1522690" name="Text Box 2"/>
          <p:cNvSpPr txBox="1">
            <a:spLocks noChangeArrowheads="1"/>
          </p:cNvSpPr>
          <p:nvPr/>
        </p:nvSpPr>
        <p:spPr bwMode="auto">
          <a:xfrm>
            <a:off x="1379538" y="6083300"/>
            <a:ext cx="1035050" cy="366713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99">
                  <a:gamma/>
                  <a:tint val="73725"/>
                  <a:invGamma/>
                </a:srgbClr>
              </a:gs>
              <a:gs pos="100000">
                <a:srgbClr val="000099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82296" tIns="36576" rIns="82296" bIns="36576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tr-TR" sz="1600" b="1">
                <a:solidFill>
                  <a:schemeClr val="bg1"/>
                </a:solidFill>
              </a:rPr>
              <a:t>FİRMA</a:t>
            </a:r>
          </a:p>
        </p:txBody>
      </p:sp>
      <p:sp>
        <p:nvSpPr>
          <p:cNvPr id="1522691" name="Text Box 3"/>
          <p:cNvSpPr txBox="1">
            <a:spLocks noChangeArrowheads="1"/>
          </p:cNvSpPr>
          <p:nvPr/>
        </p:nvSpPr>
        <p:spPr bwMode="auto">
          <a:xfrm>
            <a:off x="7210425" y="4519613"/>
            <a:ext cx="1800225" cy="438150"/>
          </a:xfrm>
          <a:prstGeom prst="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82296" tIns="36576" rIns="82296" bIns="36576">
            <a:spAutoFit/>
          </a:bodyPr>
          <a:lstStyle/>
          <a:p>
            <a:r>
              <a:rPr lang="tr-TR" sz="1200" b="1">
                <a:solidFill>
                  <a:srgbClr val="CC0000"/>
                </a:solidFill>
              </a:rPr>
              <a:t>YATIRIMA KONU ARAZİ</a:t>
            </a:r>
          </a:p>
        </p:txBody>
      </p:sp>
      <p:sp>
        <p:nvSpPr>
          <p:cNvPr id="1522692" name="Line 4"/>
          <p:cNvSpPr>
            <a:spLocks noChangeShapeType="1"/>
          </p:cNvSpPr>
          <p:nvPr/>
        </p:nvSpPr>
        <p:spPr bwMode="auto">
          <a:xfrm>
            <a:off x="1344613" y="1763713"/>
            <a:ext cx="24050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82296" tIns="36576" rIns="82296" bIns="36576" anchor="ctr"/>
          <a:lstStyle/>
          <a:p>
            <a:endParaRPr lang="tr-TR"/>
          </a:p>
        </p:txBody>
      </p:sp>
      <p:sp>
        <p:nvSpPr>
          <p:cNvPr id="1522693" name="Text Box 5" descr="50%"/>
          <p:cNvSpPr txBox="1">
            <a:spLocks noChangeArrowheads="1"/>
          </p:cNvSpPr>
          <p:nvPr/>
        </p:nvSpPr>
        <p:spPr bwMode="auto">
          <a:xfrm>
            <a:off x="2314575" y="1303338"/>
            <a:ext cx="109220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296" tIns="36576" rIns="82296" bIns="36576">
            <a:spAutoFit/>
          </a:bodyPr>
          <a:lstStyle/>
          <a:p>
            <a:r>
              <a:rPr lang="tr-TR" sz="1200" b="1">
                <a:solidFill>
                  <a:srgbClr val="006600"/>
                </a:solidFill>
              </a:rPr>
              <a:t>KREDİ</a:t>
            </a:r>
          </a:p>
          <a:p>
            <a:r>
              <a:rPr lang="tr-TR" sz="1200" b="1">
                <a:solidFill>
                  <a:srgbClr val="006600"/>
                </a:solidFill>
              </a:rPr>
              <a:t>BAŞVURUSU</a:t>
            </a:r>
          </a:p>
        </p:txBody>
      </p:sp>
      <p:sp>
        <p:nvSpPr>
          <p:cNvPr id="1522695" name="Text Box 7" descr="50%"/>
          <p:cNvSpPr txBox="1">
            <a:spLocks noChangeArrowheads="1"/>
          </p:cNvSpPr>
          <p:nvPr/>
        </p:nvSpPr>
        <p:spPr bwMode="auto">
          <a:xfrm>
            <a:off x="1303338" y="3733800"/>
            <a:ext cx="1443037" cy="62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296" tIns="36576" rIns="82296" bIns="36576">
            <a:spAutoFit/>
          </a:bodyPr>
          <a:lstStyle/>
          <a:p>
            <a:pPr algn="l"/>
            <a:r>
              <a:rPr lang="tr-TR" sz="1200" b="1">
                <a:solidFill>
                  <a:srgbClr val="006600"/>
                </a:solidFill>
              </a:rPr>
              <a:t>SİSTEMİN </a:t>
            </a:r>
          </a:p>
          <a:p>
            <a:pPr algn="l"/>
            <a:r>
              <a:rPr lang="tr-TR" sz="1200" b="1">
                <a:solidFill>
                  <a:srgbClr val="006600"/>
                </a:solidFill>
              </a:rPr>
              <a:t>KURULMASI</a:t>
            </a:r>
          </a:p>
          <a:p>
            <a:pPr algn="l"/>
            <a:r>
              <a:rPr lang="tr-TR" sz="1200" b="1">
                <a:solidFill>
                  <a:srgbClr val="006600"/>
                </a:solidFill>
              </a:rPr>
              <a:t>İÇİN MÜRACAAT</a:t>
            </a:r>
          </a:p>
        </p:txBody>
      </p:sp>
      <p:sp>
        <p:nvSpPr>
          <p:cNvPr id="1522699" name="Text Box 11" descr="50%"/>
          <p:cNvSpPr txBox="1">
            <a:spLocks noChangeArrowheads="1"/>
          </p:cNvSpPr>
          <p:nvPr/>
        </p:nvSpPr>
        <p:spPr bwMode="auto">
          <a:xfrm>
            <a:off x="5481638" y="5916613"/>
            <a:ext cx="1512887" cy="620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296" tIns="36576" rIns="82296" bIns="36576">
            <a:spAutoFit/>
          </a:bodyPr>
          <a:lstStyle/>
          <a:p>
            <a:r>
              <a:rPr lang="tr-TR" sz="1200" b="1">
                <a:solidFill>
                  <a:srgbClr val="006600"/>
                </a:solidFill>
              </a:rPr>
              <a:t>SULAMA SİSTEMİNİN KURULUMU</a:t>
            </a:r>
          </a:p>
        </p:txBody>
      </p:sp>
      <p:sp>
        <p:nvSpPr>
          <p:cNvPr id="1522700" name="Line 12"/>
          <p:cNvSpPr>
            <a:spLocks noChangeShapeType="1"/>
          </p:cNvSpPr>
          <p:nvPr/>
        </p:nvSpPr>
        <p:spPr bwMode="auto">
          <a:xfrm>
            <a:off x="5986463" y="1862138"/>
            <a:ext cx="20891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296" tIns="36576" rIns="82296" bIns="36576" anchor="ctr"/>
          <a:lstStyle/>
          <a:p>
            <a:endParaRPr lang="tr-TR"/>
          </a:p>
        </p:txBody>
      </p:sp>
      <p:sp>
        <p:nvSpPr>
          <p:cNvPr id="1522701" name="Text Box 13" descr="50%"/>
          <p:cNvSpPr txBox="1">
            <a:spLocks noChangeArrowheads="1"/>
          </p:cNvSpPr>
          <p:nvPr/>
        </p:nvSpPr>
        <p:spPr bwMode="auto">
          <a:xfrm>
            <a:off x="6456363" y="1358900"/>
            <a:ext cx="1063625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296" tIns="36576" rIns="82296" bIns="36576">
            <a:spAutoFit/>
          </a:bodyPr>
          <a:lstStyle/>
          <a:p>
            <a:r>
              <a:rPr lang="tr-TR" sz="1200" b="1">
                <a:solidFill>
                  <a:srgbClr val="006600"/>
                </a:solidFill>
              </a:rPr>
              <a:t>YATIRIMIN </a:t>
            </a:r>
          </a:p>
          <a:p>
            <a:r>
              <a:rPr lang="tr-TR" sz="1200" b="1">
                <a:solidFill>
                  <a:srgbClr val="006600"/>
                </a:solidFill>
              </a:rPr>
              <a:t>KONTROLÜ</a:t>
            </a:r>
          </a:p>
        </p:txBody>
      </p:sp>
      <p:sp>
        <p:nvSpPr>
          <p:cNvPr id="1522702" name="Line 14"/>
          <p:cNvSpPr>
            <a:spLocks noChangeShapeType="1"/>
          </p:cNvSpPr>
          <p:nvPr/>
        </p:nvSpPr>
        <p:spPr bwMode="auto">
          <a:xfrm flipH="1" flipV="1">
            <a:off x="5592763" y="2870200"/>
            <a:ext cx="1512887" cy="1223963"/>
          </a:xfrm>
          <a:prstGeom prst="line">
            <a:avLst/>
          </a:prstGeom>
          <a:noFill/>
          <a:ln w="28575" cap="rnd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lIns="82296" tIns="36576" rIns="82296" bIns="36576" anchor="ctr"/>
          <a:lstStyle/>
          <a:p>
            <a:endParaRPr lang="tr-TR"/>
          </a:p>
        </p:txBody>
      </p:sp>
      <p:sp>
        <p:nvSpPr>
          <p:cNvPr id="1522703" name="Text Box 15" descr="50%"/>
          <p:cNvSpPr txBox="1">
            <a:spLocks noChangeArrowheads="1"/>
          </p:cNvSpPr>
          <p:nvPr/>
        </p:nvSpPr>
        <p:spPr bwMode="auto">
          <a:xfrm>
            <a:off x="5448300" y="3157538"/>
            <a:ext cx="1745158" cy="6278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296" tIns="36576" rIns="82296" bIns="36576">
            <a:spAutoFit/>
          </a:bodyPr>
          <a:lstStyle/>
          <a:p>
            <a:r>
              <a:rPr lang="tr-TR" sz="1200" b="1" dirty="0">
                <a:solidFill>
                  <a:schemeClr val="accent2"/>
                </a:solidFill>
              </a:rPr>
              <a:t>YATIRIMIN </a:t>
            </a:r>
          </a:p>
          <a:p>
            <a:r>
              <a:rPr lang="tr-TR" sz="1200" b="1" dirty="0">
                <a:solidFill>
                  <a:schemeClr val="accent2"/>
                </a:solidFill>
              </a:rPr>
              <a:t>GERÇEKLEŞTİĞİNİN</a:t>
            </a:r>
          </a:p>
          <a:p>
            <a:r>
              <a:rPr lang="tr-TR" sz="1200" b="1" dirty="0">
                <a:solidFill>
                  <a:schemeClr val="accent2"/>
                </a:solidFill>
              </a:rPr>
              <a:t>TESPİTİ</a:t>
            </a:r>
          </a:p>
        </p:txBody>
      </p:sp>
      <p:sp>
        <p:nvSpPr>
          <p:cNvPr id="1522704" name="Line 16"/>
          <p:cNvSpPr>
            <a:spLocks noChangeShapeType="1"/>
          </p:cNvSpPr>
          <p:nvPr/>
        </p:nvSpPr>
        <p:spPr bwMode="auto">
          <a:xfrm flipH="1">
            <a:off x="2674938" y="3157538"/>
            <a:ext cx="2232025" cy="2062162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lIns="82296" tIns="36576" rIns="82296" bIns="36576" anchor="ctr"/>
          <a:lstStyle/>
          <a:p>
            <a:endParaRPr lang="tr-TR"/>
          </a:p>
        </p:txBody>
      </p:sp>
      <p:sp>
        <p:nvSpPr>
          <p:cNvPr id="1522705" name="Text Box 17" descr="50%"/>
          <p:cNvSpPr txBox="1">
            <a:spLocks noChangeArrowheads="1"/>
          </p:cNvSpPr>
          <p:nvPr/>
        </p:nvSpPr>
        <p:spPr bwMode="auto">
          <a:xfrm>
            <a:off x="3287713" y="4741863"/>
            <a:ext cx="1785937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296" tIns="36576" rIns="82296" bIns="36576">
            <a:spAutoFit/>
          </a:bodyPr>
          <a:lstStyle/>
          <a:p>
            <a:r>
              <a:rPr lang="tr-TR" sz="1200" b="1">
                <a:solidFill>
                  <a:schemeClr val="accent2"/>
                </a:solidFill>
              </a:rPr>
              <a:t>YATIRIM BEDELİNİN </a:t>
            </a:r>
          </a:p>
          <a:p>
            <a:r>
              <a:rPr lang="tr-TR" sz="1200" b="1">
                <a:solidFill>
                  <a:schemeClr val="accent2"/>
                </a:solidFill>
              </a:rPr>
              <a:t>FİRMAYA ÖDENMESİ</a:t>
            </a:r>
          </a:p>
        </p:txBody>
      </p:sp>
      <p:sp>
        <p:nvSpPr>
          <p:cNvPr id="1522706" name="Line 18"/>
          <p:cNvSpPr>
            <a:spLocks noChangeShapeType="1"/>
          </p:cNvSpPr>
          <p:nvPr/>
        </p:nvSpPr>
        <p:spPr bwMode="auto">
          <a:xfrm>
            <a:off x="1416050" y="2051050"/>
            <a:ext cx="2303463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lIns="82296" tIns="36576" rIns="82296" bIns="36576" anchor="ctr"/>
          <a:lstStyle/>
          <a:p>
            <a:endParaRPr lang="tr-TR"/>
          </a:p>
        </p:txBody>
      </p:sp>
      <p:sp>
        <p:nvSpPr>
          <p:cNvPr id="1522707" name="Text Box 19" descr="50%"/>
          <p:cNvSpPr txBox="1">
            <a:spLocks noChangeArrowheads="1"/>
          </p:cNvSpPr>
          <p:nvPr/>
        </p:nvSpPr>
        <p:spPr bwMode="auto">
          <a:xfrm>
            <a:off x="1619250" y="2630297"/>
            <a:ext cx="3095625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2296" tIns="36576" rIns="82296" bIns="36576">
            <a:spAutoFit/>
          </a:bodyPr>
          <a:lstStyle/>
          <a:p>
            <a:r>
              <a:rPr lang="tr-TR" sz="1200" b="1" dirty="0">
                <a:solidFill>
                  <a:schemeClr val="accent2"/>
                </a:solidFill>
              </a:rPr>
              <a:t>KREDİNİN 5 TAKSİTTE </a:t>
            </a:r>
          </a:p>
          <a:p>
            <a:r>
              <a:rPr lang="tr-TR" sz="1200" b="1" dirty="0">
                <a:solidFill>
                  <a:schemeClr val="accent2"/>
                </a:solidFill>
              </a:rPr>
              <a:t>GERİ ÖDENMESİ</a:t>
            </a:r>
          </a:p>
        </p:txBody>
      </p:sp>
      <p:sp>
        <p:nvSpPr>
          <p:cNvPr id="1522708" name="Text Box 20" descr="50%"/>
          <p:cNvSpPr txBox="1">
            <a:spLocks noChangeArrowheads="1"/>
          </p:cNvSpPr>
          <p:nvPr/>
        </p:nvSpPr>
        <p:spPr bwMode="auto">
          <a:xfrm>
            <a:off x="1187450" y="204788"/>
            <a:ext cx="2944813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296" tIns="36576" rIns="82296" bIns="36576">
            <a:spAutoFit/>
          </a:bodyPr>
          <a:lstStyle/>
          <a:p>
            <a:r>
              <a:rPr lang="tr-TR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KREDİ SÜRECİ</a:t>
            </a:r>
          </a:p>
        </p:txBody>
      </p:sp>
      <p:pic>
        <p:nvPicPr>
          <p:cNvPr id="1522709" name="Picture 21" descr="j00790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513" y="5003800"/>
            <a:ext cx="1223962" cy="938213"/>
          </a:xfrm>
          <a:prstGeom prst="rect">
            <a:avLst/>
          </a:prstGeom>
          <a:noFill/>
        </p:spPr>
      </p:pic>
      <p:pic>
        <p:nvPicPr>
          <p:cNvPr id="1522710" name="Picture 22" descr="bank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875" y="1000125"/>
            <a:ext cx="1835150" cy="1377950"/>
          </a:xfrm>
          <a:prstGeom prst="rect">
            <a:avLst/>
          </a:prstGeom>
          <a:noFill/>
        </p:spPr>
      </p:pic>
      <p:sp>
        <p:nvSpPr>
          <p:cNvPr id="1522711" name="Text Box 23"/>
          <p:cNvSpPr txBox="1">
            <a:spLocks noChangeArrowheads="1"/>
          </p:cNvSpPr>
          <p:nvPr/>
        </p:nvSpPr>
        <p:spPr bwMode="auto">
          <a:xfrm>
            <a:off x="4489450" y="2427288"/>
            <a:ext cx="1065213" cy="366712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6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6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82296" tIns="36576" rIns="82296" bIns="36576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tr-TR" sz="1600" b="1">
                <a:solidFill>
                  <a:schemeClr val="bg1"/>
                </a:solidFill>
              </a:rPr>
              <a:t>BANKA</a:t>
            </a:r>
          </a:p>
        </p:txBody>
      </p:sp>
      <p:pic>
        <p:nvPicPr>
          <p:cNvPr id="1522712" name="Picture 24" descr="PE0026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8" y="1285875"/>
            <a:ext cx="1211262" cy="1296988"/>
          </a:xfrm>
          <a:prstGeom prst="rect">
            <a:avLst/>
          </a:prstGeom>
          <a:noFill/>
        </p:spPr>
      </p:pic>
      <p:sp>
        <p:nvSpPr>
          <p:cNvPr id="1522713" name="Text Box 25"/>
          <p:cNvSpPr txBox="1">
            <a:spLocks noChangeArrowheads="1"/>
          </p:cNvSpPr>
          <p:nvPr/>
        </p:nvSpPr>
        <p:spPr bwMode="auto">
          <a:xfrm>
            <a:off x="396875" y="2643188"/>
            <a:ext cx="1031875" cy="366712"/>
          </a:xfrm>
          <a:prstGeom prst="rect">
            <a:avLst/>
          </a:prstGeom>
          <a:gradFill rotWithShape="1">
            <a:gsLst>
              <a:gs pos="0">
                <a:srgbClr val="CCFFCC">
                  <a:gamma/>
                  <a:shade val="6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6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lIns="82296" tIns="36576" rIns="82296" bIns="36576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tr-TR" sz="1600" b="1"/>
              <a:t>ÜRETİCİ</a:t>
            </a:r>
          </a:p>
        </p:txBody>
      </p:sp>
      <p:pic>
        <p:nvPicPr>
          <p:cNvPr id="1522714" name="Picture 26" descr="fo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02488" y="3181350"/>
            <a:ext cx="1800225" cy="1338263"/>
          </a:xfrm>
          <a:prstGeom prst="rect">
            <a:avLst/>
          </a:prstGeom>
          <a:noFill/>
        </p:spPr>
      </p:pic>
      <p:sp>
        <p:nvSpPr>
          <p:cNvPr id="1522718" name="Oval 30"/>
          <p:cNvSpPr>
            <a:spLocks noChangeArrowheads="1"/>
          </p:cNvSpPr>
          <p:nvPr/>
        </p:nvSpPr>
        <p:spPr bwMode="auto">
          <a:xfrm>
            <a:off x="1882775" y="1258888"/>
            <a:ext cx="431800" cy="4318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82296" tIns="36576" rIns="82296" bIns="36576" anchor="ctr"/>
          <a:lstStyle/>
          <a:p>
            <a:r>
              <a:rPr lang="tr-TR" sz="2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22719" name="Oval 31"/>
          <p:cNvSpPr>
            <a:spLocks noChangeArrowheads="1"/>
          </p:cNvSpPr>
          <p:nvPr/>
        </p:nvSpPr>
        <p:spPr bwMode="auto">
          <a:xfrm>
            <a:off x="885825" y="3824288"/>
            <a:ext cx="431800" cy="4318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82296" tIns="36576" rIns="82296" bIns="36576" anchor="ctr"/>
          <a:lstStyle/>
          <a:p>
            <a:r>
              <a:rPr lang="tr-TR" sz="2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22720" name="Oval 32"/>
          <p:cNvSpPr>
            <a:spLocks noChangeArrowheads="1"/>
          </p:cNvSpPr>
          <p:nvPr/>
        </p:nvSpPr>
        <p:spPr bwMode="auto">
          <a:xfrm>
            <a:off x="5194300" y="6011863"/>
            <a:ext cx="431800" cy="4318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82296" tIns="36576" rIns="82296" bIns="36576" anchor="ctr"/>
          <a:lstStyle/>
          <a:p>
            <a:r>
              <a:rPr lang="tr-TR" sz="2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22721" name="Oval 33"/>
          <p:cNvSpPr>
            <a:spLocks noChangeArrowheads="1"/>
          </p:cNvSpPr>
          <p:nvPr/>
        </p:nvSpPr>
        <p:spPr bwMode="auto">
          <a:xfrm>
            <a:off x="6778625" y="1979613"/>
            <a:ext cx="431800" cy="4318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82296" tIns="36576" rIns="82296" bIns="36576" anchor="ctr"/>
          <a:lstStyle/>
          <a:p>
            <a:r>
              <a:rPr lang="tr-TR" sz="2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22722" name="Oval 34"/>
          <p:cNvSpPr>
            <a:spLocks noChangeAspect="1" noChangeArrowheads="1"/>
          </p:cNvSpPr>
          <p:nvPr/>
        </p:nvSpPr>
        <p:spPr bwMode="auto">
          <a:xfrm>
            <a:off x="4041775" y="4210050"/>
            <a:ext cx="431800" cy="433388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82296" tIns="36576" rIns="82296" bIns="36576" anchor="ctr"/>
          <a:lstStyle/>
          <a:p>
            <a:r>
              <a:rPr lang="tr-TR" sz="2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22723" name="Oval 35"/>
          <p:cNvSpPr>
            <a:spLocks noChangeArrowheads="1"/>
          </p:cNvSpPr>
          <p:nvPr/>
        </p:nvSpPr>
        <p:spPr bwMode="auto">
          <a:xfrm>
            <a:off x="2241550" y="2135188"/>
            <a:ext cx="431800" cy="4318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82296" tIns="36576" rIns="82296" bIns="36576" anchor="ctr"/>
          <a:lstStyle/>
          <a:p>
            <a:r>
              <a:rPr lang="tr-TR" sz="22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22724" name="Line 36"/>
          <p:cNvSpPr>
            <a:spLocks noChangeShapeType="1"/>
          </p:cNvSpPr>
          <p:nvPr/>
        </p:nvSpPr>
        <p:spPr bwMode="auto">
          <a:xfrm>
            <a:off x="8064500" y="1851025"/>
            <a:ext cx="0" cy="9366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82296" tIns="36576" rIns="82296" bIns="36576" anchor="ctr"/>
          <a:lstStyle/>
          <a:p>
            <a:endParaRPr lang="tr-TR"/>
          </a:p>
        </p:txBody>
      </p:sp>
      <p:sp>
        <p:nvSpPr>
          <p:cNvPr id="1522725" name="Line 37"/>
          <p:cNvSpPr>
            <a:spLocks noChangeShapeType="1"/>
          </p:cNvSpPr>
          <p:nvPr/>
        </p:nvSpPr>
        <p:spPr bwMode="auto">
          <a:xfrm>
            <a:off x="800100" y="3036888"/>
            <a:ext cx="1588" cy="29527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296" tIns="36576" rIns="82296" bIns="36576" anchor="ctr"/>
          <a:lstStyle/>
          <a:p>
            <a:endParaRPr lang="tr-TR"/>
          </a:p>
        </p:txBody>
      </p:sp>
      <p:sp>
        <p:nvSpPr>
          <p:cNvPr id="1522726" name="Line 38"/>
          <p:cNvSpPr>
            <a:spLocks noChangeShapeType="1"/>
          </p:cNvSpPr>
          <p:nvPr/>
        </p:nvSpPr>
        <p:spPr bwMode="auto">
          <a:xfrm flipV="1">
            <a:off x="2746375" y="5929313"/>
            <a:ext cx="5545138" cy="111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296" tIns="36576" rIns="82296" bIns="36576" anchor="ctr"/>
          <a:lstStyle/>
          <a:p>
            <a:endParaRPr lang="tr-TR"/>
          </a:p>
        </p:txBody>
      </p:sp>
      <p:sp>
        <p:nvSpPr>
          <p:cNvPr id="1522727" name="Line 39"/>
          <p:cNvSpPr>
            <a:spLocks noChangeShapeType="1"/>
          </p:cNvSpPr>
          <p:nvPr/>
        </p:nvSpPr>
        <p:spPr bwMode="auto">
          <a:xfrm flipH="1" flipV="1">
            <a:off x="8269288" y="5159375"/>
            <a:ext cx="22225" cy="781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82296" tIns="36576" rIns="82296" bIns="36576" anchor="ctr"/>
          <a:lstStyle/>
          <a:p>
            <a:endParaRPr lang="tr-TR"/>
          </a:p>
        </p:txBody>
      </p:sp>
      <p:sp>
        <p:nvSpPr>
          <p:cNvPr id="1522728" name="Line 40"/>
          <p:cNvSpPr>
            <a:spLocks noChangeShapeType="1"/>
          </p:cNvSpPr>
          <p:nvPr/>
        </p:nvSpPr>
        <p:spPr bwMode="auto">
          <a:xfrm>
            <a:off x="796925" y="5962650"/>
            <a:ext cx="431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82296" tIns="36576" rIns="82296" bIns="36576" anchor="ctr"/>
          <a:lstStyle/>
          <a:p>
            <a:endParaRPr lang="tr-TR"/>
          </a:p>
        </p:txBody>
      </p:sp>
      <p:pic>
        <p:nvPicPr>
          <p:cNvPr id="74754" name="Picture 2" descr="http://www.tarim.gov.tr/Documents/BakanlikLogo/YeniBakanlik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5500702"/>
            <a:ext cx="1143008" cy="1000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2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2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2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52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2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2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2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2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52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52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2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2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2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2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2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152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52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2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2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2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52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152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2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2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2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152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2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52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2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2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52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152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22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22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52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2690" grpId="0" animBg="1"/>
      <p:bldP spid="1522691" grpId="0" animBg="1"/>
      <p:bldP spid="1522692" grpId="0" animBg="1"/>
      <p:bldP spid="1522693" grpId="0"/>
      <p:bldP spid="1522695" grpId="0"/>
      <p:bldP spid="1522699" grpId="0"/>
      <p:bldP spid="1522700" grpId="0" animBg="1"/>
      <p:bldP spid="1522701" grpId="0"/>
      <p:bldP spid="1522702" grpId="0" animBg="1"/>
      <p:bldP spid="1522703" grpId="0"/>
      <p:bldP spid="1522704" grpId="0" animBg="1"/>
      <p:bldP spid="1522705" grpId="0"/>
      <p:bldP spid="1522706" grpId="0" animBg="1"/>
      <p:bldP spid="1522707" grpId="0"/>
      <p:bldP spid="1522711" grpId="0" animBg="1"/>
      <p:bldP spid="1522713" grpId="0" animBg="1"/>
      <p:bldP spid="1522718" grpId="0" animBg="1"/>
      <p:bldP spid="1522719" grpId="0" animBg="1"/>
      <p:bldP spid="1522720" grpId="0" animBg="1"/>
      <p:bldP spid="1522721" grpId="0" animBg="1"/>
      <p:bldP spid="1522722" grpId="0" animBg="1"/>
      <p:bldP spid="1522723" grpId="0" animBg="1"/>
      <p:bldP spid="1522724" grpId="0" animBg="1"/>
      <p:bldP spid="1522725" grpId="0" animBg="1"/>
      <p:bldP spid="1522726" grpId="0" animBg="1"/>
      <p:bldP spid="1522727" grpId="0" animBg="1"/>
      <p:bldP spid="15227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040E4-B0E8-4FFF-9571-E7F360CB0E07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  <p:sp>
        <p:nvSpPr>
          <p:cNvPr id="43012" name="2 İçerik Yer Tutucusu"/>
          <p:cNvSpPr txBox="1">
            <a:spLocks/>
          </p:cNvSpPr>
          <p:nvPr/>
        </p:nvSpPr>
        <p:spPr bwMode="auto">
          <a:xfrm>
            <a:off x="611188" y="134143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tr-TR" altLang="tr-TR" sz="2000" dirty="0" smtClean="0">
              <a:latin typeface="Calibri" pitchFamily="34" charset="0"/>
              <a:cs typeface="Times New Roman" pitchFamily="18" charset="0"/>
            </a:endParaRP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tr-TR" altLang="tr-TR" sz="2000" dirty="0">
              <a:latin typeface="Calibri" pitchFamily="34" charset="0"/>
              <a:cs typeface="Times New Roman" pitchFamily="18" charset="0"/>
            </a:endParaRP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tr-TR" altLang="tr-TR" sz="2400" dirty="0" smtClean="0">
                <a:latin typeface="Calibri" pitchFamily="34" charset="0"/>
                <a:cs typeface="Times New Roman" pitchFamily="18" charset="0"/>
              </a:rPr>
              <a:t>Kredi </a:t>
            </a:r>
            <a:r>
              <a:rPr lang="tr-TR" altLang="tr-TR" sz="2400" dirty="0">
                <a:latin typeface="Calibri" pitchFamily="34" charset="0"/>
                <a:cs typeface="Times New Roman" pitchFamily="18" charset="0"/>
              </a:rPr>
              <a:t>Üst Limiti ( 2013 yılı için ) 1,5 milyon TL’dir.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tr-TR" altLang="tr-TR" sz="2400" dirty="0">
              <a:latin typeface="Calibri" pitchFamily="34" charset="0"/>
              <a:cs typeface="Times New Roman" pitchFamily="18" charset="0"/>
            </a:endParaRP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tr-TR" altLang="tr-TR" sz="2400" dirty="0">
                <a:latin typeface="Calibri" pitchFamily="34" charset="0"/>
                <a:cs typeface="Times New Roman" pitchFamily="18" charset="0"/>
              </a:rPr>
              <a:t>Kredi 2 yıl ödemesiz, 5 yıl vadelidir.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tr-TR" altLang="tr-TR" sz="24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92316"/>
              </p:ext>
            </p:extLst>
          </p:nvPr>
        </p:nvGraphicFramePr>
        <p:xfrm>
          <a:off x="1476375" y="3717032"/>
          <a:ext cx="6243639" cy="2009902"/>
        </p:xfrm>
        <a:graphic>
          <a:graphicData uri="http://schemas.openxmlformats.org/drawingml/2006/table">
            <a:tbl>
              <a:tblPr firstRow="1" bandRow="1"/>
              <a:tblGrid>
                <a:gridCol w="2081213"/>
                <a:gridCol w="2081213"/>
                <a:gridCol w="2081213"/>
              </a:tblGrid>
              <a:tr h="53390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TC ZİRAAT BANKASININ BASINÇLI SULAMALAR İÇİN KULLANDIRDIĞI KREDİ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( 2013 TEMMUZ İTİBARİYLE )</a:t>
                      </a:r>
                    </a:p>
                  </a:txBody>
                  <a:tcPr marL="91434" marR="91434" marT="45714" marB="4571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860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ÜRETİCİ SAYISI</a:t>
                      </a:r>
                      <a:endParaRPr lang="tr-TR" sz="18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ALAN ( da )</a:t>
                      </a:r>
                      <a:endParaRPr lang="tr-TR" sz="18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KREDİ</a:t>
                      </a:r>
                      <a:endParaRPr lang="tr-TR" sz="1800" b="1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40000"/>
                      </a:srgbClr>
                    </a:solidFill>
                  </a:tcPr>
                </a:tc>
              </a:tr>
              <a:tr h="4860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141 bin</a:t>
                      </a:r>
                      <a:endParaRPr lang="tr-TR" sz="18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3,4 milyon</a:t>
                      </a:r>
                      <a:endParaRPr lang="tr-TR" sz="18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1,5 milyar TL</a:t>
                      </a:r>
                      <a:endParaRPr lang="tr-TR" sz="1800" b="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3533077" y="941328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ctr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Desteklemeler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444848" y="377607"/>
            <a:ext cx="6731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Bakanlığımız </a:t>
            </a:r>
            <a:r>
              <a:rPr lang="tr-TR" sz="2800" b="1" dirty="0">
                <a:solidFill>
                  <a:srgbClr val="FF0000"/>
                </a:solidFill>
                <a:latin typeface="+mj-lt"/>
              </a:rPr>
              <a:t>ve Su Politikalarındaki 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2.37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Metin kutusu 4"/>
          <p:cNvSpPr txBox="1">
            <a:spLocks noChangeArrowheads="1"/>
          </p:cNvSpPr>
          <p:nvPr/>
        </p:nvSpPr>
        <p:spPr bwMode="auto">
          <a:xfrm>
            <a:off x="3348038" y="1341438"/>
            <a:ext cx="5437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tr-TR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tr-TR" sz="30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08400" y="2898775"/>
            <a:ext cx="4967288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600" b="1" dirty="0">
                <a:solidFill>
                  <a:schemeClr val="bg1"/>
                </a:solidFill>
                <a:latin typeface="+mj-lt"/>
                <a:cs typeface="+mn-cs"/>
              </a:rPr>
              <a:t>Sonuç ve Öneriler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8127E-88EB-4E5D-BC9E-894237F68531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987824" y="186779"/>
            <a:ext cx="2823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2060"/>
              </a:buClr>
              <a:defRPr/>
            </a:pPr>
            <a:r>
              <a:rPr lang="tr-TR" sz="2800" b="1" dirty="0">
                <a:solidFill>
                  <a:srgbClr val="FF0000"/>
                </a:solidFill>
                <a:latin typeface="+mj-lt"/>
              </a:rPr>
              <a:t>Sonuç ve Öneriler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116013" y="1484313"/>
            <a:ext cx="7272337" cy="54845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400" dirty="0">
                <a:solidFill>
                  <a:prstClr val="black"/>
                </a:solidFill>
                <a:latin typeface="+mn-lt"/>
              </a:rPr>
              <a:t>Dünyada </a:t>
            </a:r>
            <a:r>
              <a:rPr lang="tr-TR" sz="2400" dirty="0" smtClean="0">
                <a:solidFill>
                  <a:prstClr val="black"/>
                </a:solidFill>
                <a:latin typeface="+mn-lt"/>
              </a:rPr>
              <a:t>tatlı su </a:t>
            </a:r>
            <a:r>
              <a:rPr lang="tr-TR" sz="2400" dirty="0">
                <a:solidFill>
                  <a:prstClr val="black"/>
                </a:solidFill>
                <a:latin typeface="+mn-lt"/>
              </a:rPr>
              <a:t>kaynakları </a:t>
            </a:r>
            <a:r>
              <a:rPr lang="tr-TR" sz="2400" dirty="0" smtClean="0">
                <a:solidFill>
                  <a:prstClr val="black"/>
                </a:solidFill>
                <a:latin typeface="+mn-lt"/>
              </a:rPr>
              <a:t>oldukça azdır ve küresel </a:t>
            </a:r>
            <a:r>
              <a:rPr lang="tr-TR" sz="2400" dirty="0">
                <a:solidFill>
                  <a:prstClr val="black"/>
                </a:solidFill>
                <a:latin typeface="+mn-lt"/>
              </a:rPr>
              <a:t>ısınma su kaynaklarını tehdit </a:t>
            </a:r>
            <a:r>
              <a:rPr lang="tr-TR" sz="2400" dirty="0" smtClean="0">
                <a:solidFill>
                  <a:prstClr val="black"/>
                </a:solidFill>
                <a:latin typeface="+mn-lt"/>
              </a:rPr>
              <a:t>etmektedir.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tr-TR" sz="2400" dirty="0">
                <a:solidFill>
                  <a:prstClr val="black"/>
                </a:solidFill>
                <a:latin typeface="+mn-lt"/>
              </a:rPr>
              <a:t>Su tarımsal üretimin en önemli bileşenlerindendir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prstClr val="black"/>
                </a:solidFill>
                <a:latin typeface="+mn-lt"/>
              </a:rPr>
              <a:t>Türkiye </a:t>
            </a:r>
            <a:r>
              <a:rPr lang="tr-TR" sz="2400" dirty="0">
                <a:solidFill>
                  <a:prstClr val="black"/>
                </a:solidFill>
                <a:latin typeface="+mn-lt"/>
              </a:rPr>
              <a:t>su zengini değildir.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400" dirty="0">
                <a:solidFill>
                  <a:prstClr val="black"/>
                </a:solidFill>
                <a:latin typeface="+mn-lt"/>
              </a:rPr>
              <a:t>Sulama göç olgusunun önünde tampon durumundadır</a:t>
            </a:r>
            <a:r>
              <a:rPr lang="tr-TR" sz="2400" dirty="0" smtClean="0">
                <a:solidFill>
                  <a:prstClr val="black"/>
                </a:solidFill>
                <a:latin typeface="+mn-lt"/>
              </a:rPr>
              <a:t>.</a:t>
            </a:r>
            <a:endParaRPr lang="tr-TR" sz="2400" dirty="0">
              <a:solidFill>
                <a:prstClr val="black"/>
              </a:solidFill>
              <a:latin typeface="+mn-lt"/>
            </a:endParaRP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prstClr val="black"/>
                </a:solidFill>
                <a:latin typeface="+mn-lt"/>
              </a:rPr>
              <a:t>Türkiye de Sulamaya </a:t>
            </a:r>
            <a:r>
              <a:rPr lang="tr-TR" sz="2400" dirty="0">
                <a:solidFill>
                  <a:prstClr val="black"/>
                </a:solidFill>
                <a:latin typeface="+mn-lt"/>
              </a:rPr>
              <a:t>açılması ekonomik olan 2,7 milyon hektarlık alan hala susuz </a:t>
            </a:r>
            <a:r>
              <a:rPr lang="tr-TR" sz="2400" dirty="0" smtClean="0">
                <a:solidFill>
                  <a:prstClr val="black"/>
                </a:solidFill>
                <a:latin typeface="+mn-lt"/>
              </a:rPr>
              <a:t>durumdadır.</a:t>
            </a:r>
            <a:endParaRPr lang="tr-TR" sz="2400" dirty="0">
              <a:solidFill>
                <a:prstClr val="black"/>
              </a:solidFill>
              <a:latin typeface="+mn-lt"/>
            </a:endParaRP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400" dirty="0">
                <a:solidFill>
                  <a:prstClr val="black"/>
                </a:solidFill>
                <a:latin typeface="+mn-lt"/>
              </a:rPr>
              <a:t>Sulanan arazilerin ancak % 35’i izlenebilmektedir</a:t>
            </a:r>
            <a:r>
              <a:rPr lang="tr-TR" sz="2400" dirty="0" smtClean="0">
                <a:solidFill>
                  <a:prstClr val="black"/>
                </a:solidFill>
                <a:latin typeface="+mn-lt"/>
              </a:rPr>
              <a:t>.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prstClr val="black"/>
                </a:solidFill>
                <a:latin typeface="+mn-lt"/>
              </a:rPr>
              <a:t>Mevcut sulama yöntemleriyle gereğinde fazla su tüketilmektedir.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prstClr val="black"/>
                </a:solidFill>
                <a:latin typeface="+mn-lt"/>
              </a:rPr>
              <a:t>Geleneksel sulama topraklarda tuzlaşma,çoraklaşma ya neden olur.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" pitchFamily="2" charset="2"/>
              <a:buChar char="Ø"/>
              <a:defRPr/>
            </a:pPr>
            <a:endParaRPr lang="tr-TR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5061" name="AutoShape 6" descr="data:image/jpeg;base64,/9j/4AAQSkZJRgABAQAAAQABAAD/2wCEAAkGBhISEBIUExIUFRUVFBYXFhUVFhkXGhgbGBcZHBUVGxQXHCYeFxokHBYYHy8gIygqLCwuGB8xNTAqNSYsLCoBCQoKDgwOGg8PGjUlHyQpNTAuMiwsKi0qKTQvNSwsLy01LCw1LS4sNSwsLCksLCktKiwpLC8sLCwpLywsLywqLP/AABEIAI4BYwMBIgACEQEDEQH/xAAcAAEAAgMBAQEAAAAAAAAAAAAAAwUCBgcEAQj/xABBEAABAwEEBggEBAQEBwAAAAABAAIRAwQSITEFBhMiQWEyUWJxgZGh0QdCgsEUI7HwUnLh8RYzkqIVQ1NjssLS/8QAGwEBAAMBAQEBAAAAAAAAAAAAAAMEBQIBBgf/xAAyEQACAgECAwcCBQQDAAAAAAAAAQIDEQQSITFBBRMiUWFx8LHBgZGh0eEUJDLxBhUj/9oADAMBAAIRAxEAPwDtznGYHqvm92fX2T5/p+4UiAj3uz6+yb3Z9fZSIgI97s+vsm92fX2UiICPe7Pr7Jvdn19lIiAj3uz6+yb3Z9fZSIgI97s+vsm92fX2UiICPe7Pr7Jvdn19lIiAj3uz6+yb3Z9fZSIgI97s+vsm92fX2UiICPe7Pr7Jvdn19lq9HWV9RzjeuXXEXcMIJGK2PR9s2tNr+uZ7wYP6KSVbiskkq3FZZLvdn19k3uz6+ykRRkZ532iDBLAe9SS7s+vstNtel9nWrNfmHumeo4g90Qtq0Q4mhTJzLQceeXpCytHrp33TrlHCX74OIyy8Ho3uz6+yb3Z9fZSL4StU7I7zuz5n2X2Xdn19ly6trCa1Rz3nrjqA4AclvWp9tfVsrXPk7zgCcyAYBx8R4LP0+tV9jgo49S9qNG6YKblkt97s+vsm92fX2Uiwq1WtBc4gACSSYAHWScloFE+b3Z9fZN7s+vsqmlrlYnPuC005mMZA/wBZF31VzK5Uk+TOnFrmjDe7Pr7Jvdn19lIi6OSPe7Pr7Jvdn19lIiAj3uz6+yb3Z9fZSIgI97s+vsm92fX2UiICPe7Pr7Jvdn19lIiAj3uz6+y+FzhiY9VKsK3RPcUBmEXxuSIDD5/p+4Uij+f6fuFIgCIiAIiIAiIgCIiAIixfUAzIHeYQGSr9L6WFBrZzcYHhmV7m1AcQQRyVTrPog2ijDSA9hvNJwHME8ARx7l3DG5biO1S2PbzIKemndKQR1Qrqy2kVGBwyIXKbLpOoKhpQS69dhpDhJy3gY8ZhdM0HZHU6DGuILsSYykkmJ4xOanuUMJoo6N27mpvh6nvWNR8Ak8AThyWSwqg3TGcGPsqppHL7a78RVdVsjXtZUJc41QGtJOJcyCSZ4iPHq3vVeo38PTYDvtbvtJkycXGeInqXPvx1RtpuuO4QWNH8LmdIFuYMlWOidO0qTto43TTrCmXYBrmPaHCeMtJdjHLqVmaW3GS1KPhwdIUNstQpsc85AKhr/EOwt/5xd/Ix59YhUul/iTZ3taymys4mowQWtAcL0ES5yzrrdtcnB8ccCu4SxyI7exles+o+/eEQC6LggFobHeHY9fDJXupWkBUpvG3qVt8kGp0mgQC2eOInxWn0Da6tW01diIqPLmfmMiALrWgtJxhoHAKXV/Tx0eIr2YtFxjYpuYSXYlznQYxjAzOBWBpbZR1ckrMrPmuK49Py5EEVLdjJ1BePSmlKdnpmpVdDR5k8AOa1uj8ULI6Bcrg/yA/+LiVVu1js9prk2modix96jSNJ42hyBJiCORPXwz3rb0liL4v9C7XS28y5L9TWtL06NW0GpQaWMJLjTe6A4zJAc0TTB8eULdNTtc9rWFkNk2BZTJADpaGtjlkZzxWhaWtDKj7Vde1u/UjIxLjEluXeFsvwvqCraqtTpbOzspl0YEueSYJ4bvis/RTn3rT+hoa2MO6TX1Omrm3xl0m9jLPSGDKhe53Msu3R3bxMd3UukSuafE7WexPvWSpSfVqMxvscGbJxHBxBkwcRELUuxsabMynO9YOejSIDIwXcNRTUOj7Mak3jTkTndJOzn6YXA9G1aNCpTqWikbRTnFl4sbOETHS44HDvXbdG/EqwVKBqCps7jZ2bhDsPlaPm4DBQaetRzLJYvk5tQSNtRcwrfFau935VCm1vC+XOPjdIAKv9VdexaagpVWBlQg3S07r4xLYOLXRjGORUyvg3jJLZ2Xqa6+8lHh78jcERFMZoREQBERAEREAWFbonuKzWFbonuKAybkiNyRAYfP8AT9wpFH8/0/cKRAEREAREQBERAEREB57fahSpVKhyYxzv9In7Litu04+0PL6ry4k+A5AcAu3WmgHscx2Tmlp7iIPoV+f9Y9BV7DVcyox1wONyrBLXDgbwwBjMHmtrsmyuDlnn0NLQTjFvPMt9H6aqWZwqUXHDNnBw4tI+/BXnxO0tXNOy1KdRws9el0QYF+A4SRnLT/sK59owVbRUbSotNR78gPUk5BvWTkuzawarl+iBZxDqlGkwsI4vpAZfzQW/Uuu1pVy2tc/se9oSjLD6muWCx07LSpUxi+oC5zusiJ8OAHUFeaGr16U1QHVaJkOYzFzCOpvGc8P6rmdl1tY5tFtQG9T6LusGIDhnOHqV7NK67EtuWdrIfBc+CHtORFN56BOBkAxwWfZdBQ4Hy9Ons77Ms58zqlXXayspCo+oGyMGZv7ro/stU0r8U3ukWekGj+OpvHvuDAeJKrNX/wAC2ow7Sa1QRddUNZt4/wDce0b56jGeSx066xitVDxVLw2RsxTuzIgbubsZ3+A7lStg8blJL55l+m9btkoNvHPH2/k1O2Wys+s6q914l5ebwFyTmbmXgti0drQxrWtFmu043rpAMnpENgCOUha9a2m7hOeMZ+i9Gj9FVJBJAaROc8MMFFpv6ix4qWTStuqpWZvB6bZbtoIFKmxoOF1kOjqJBjOSvLcyzwg+IMgyMlYt0Vj0uPAKR+jWBskwMd4uAGHVKml2bqXmU0l7tIqf9lp+UW37JldW1gtDXkivVJIgy6RB6gcAViHueAS97hnLnOP64SrOpZaLcXBokcWuJMccAVNZrhaboIE5XS3HxjzUtPY6c3B2LOOnFlafaShHfGp49eBTAEEESCMjHuF7W6aqgNwaSMyZ3vLBvqrCpSBGIJHeQPLKVSaQsxYw4yT1AjDrmIVbX9lOlbmt0foW9D2mrXtXhl9Tx6TtRruI2bRjiIaThnv3QYVhqxp2vYS80nN37t5pAcDdmJOYz4FU1GmS5sTnww8ZVjs/q7z98yOXqs2HhXh4GjPxPxcS6ra7V7RbWufanWKndaA5rXVGA8QWczJl2AgLw652GxsbTFlqG0VXOfUr1ybxfMBsHIgkuMNnvKrzSPUPA/ZwKp7RZXXjJIx8PDkpHJ7cM4UUmsGLq0UKgeOkYbIjGcCJ6l6KWiXtsYrno7YUhhmSwvJnkA0eJ6lU1rLULpLXPaIlxdIAJ6uC7TabJZrJoGmy10y7aBrrjTdcatTfF1xm6W9eODTgcjYhBKD4iE5K+Etvt6nKaGkCBgti1IrPraQszW4xUD3Z4NZi70EeK8WqGpRt9dzBW2TQwvEi+6JAAjdE4jH0XRdXmaP0XaX2Zt99csYatd13APO62B0W4AkDrBM8I66tzz0NfV6/uoyra8WPqdCREV4+XCIiAIiIAiIgCwrdE9xWawrdE9xQGTckRuSIDD5/p+4Uij+f6fuFIgCIiAIiIAiIgCIiA8Om9Kts1nqVnxDBxwkkw0eJIXIdC68mnpQOqvmlV/LqF2W+RD8eAdHhK7FpPR7K9GpSqCW1Glp8eI5jNfnHWHQ1Sz1qlKoN6kYJyvt+R44wQuonqNy05o9j7baHgBoNUxcgTAAmW9cT6q7oawWsARWdgBnBy6yRJ8VqNitogdUeisTpLBfW7IOCi0nhdT5/UavUXS4yaS5JcEij0tq7de57IN5xN3+GTJu8pXlstlcDi09+CtrXbpkHjmvBQtjYIc1wImGgEz1C9wWRqNFooz3Wycc9Fy4fh9/Y3+yLlZCUbunXzJtgccJwXwNiR+ixvuIxa3mCSfSIPcs2twWDrVpVL+3zj1/1+5rTcc+EDOQSCOIJBHiFbaOe5zBAwghzy4E3pyk44zOfgqtTWKq1rsWgGCHPlxJESBcAznmpezdQqbfE8J/PX7e5l9o0O6rwrL+e33LcDnA8SPReS06PvGb0nIkgDDqgATxzVtofRTrTJaC2nMX3gYnjdYCSe8kK3r6muj8us1pjNzCZ74eP0VzX9u9lL/ytsz6JS4fkY2m0errluise7X8mmDRQEQRGHCP08V7bLo8Ay0OMAiTecAM4jELHTdjtFA3HuABxaWNAa6OcXu8E/qq2vUL4vQcIgCB3wSVFV2joox7zTwznl/vjgvy0WrtaVtnD0+LJdOBziPJuXMwJXhdbmPDpc5owzbJcD1AXu7MFV7aYGQA8AFlHNeW9sWz4KKx165+h3X2RXDi5PP0+pjcbJLRAnCcDHOFFXrBsSRjMT1r0XVi5oOBEjmFjN5eTarxFrdxSPNSe4kAxJ8u/JbBo7RFHAvAqO63DDwbln1yqOlRYwyGgfs5f0XuoWyOKpX7uSZi/8g18rZqqlbElxxwb92sfl8WyVtX7PUbDqTMRmAGnwLcVq2uGhm0aFI7a0VHbS61tRwcxjbpOGEySAPArYbJpjDNUmtVvvUHCJMtgZ4gzP6qLTynGePMy+x9bqKdTCDk3FtJpvhx6+mCfUrTNOxvfXedylZ6hdHEksDG/zOdAC0+x6fqVLZXtT8TULnObwhxF1o5DdA/lXq16bRoUbLZaNRlWo9u3tFVjg7exaykCMmt3jHEkFW3w01R/E2lgcPy6N2pV4guBmnT9MeQK+gqg4xwfVa/UK+1zj7fkdt0Can4WhtensmXs87o68ZXvRFMZwREQBERAEREAWFbonuKzWFbonuKAybkiNyRAYfP9P3CkUfz/AE/cKRAEREAREQBERAEREAWhfFfVna2f8TTH5lBpvD+OlMuB/lxd3Xlvq1bX/Wl1ho03bO82o8sc8i8GC6TizjIB8igOE2O33TcIwAkHPA8Msl7zpDDj5K81e1LoWh8fjBSDv8sCmHXgcgKpdEico+68mteiXWC1mgXOey419NzolzYgnDDBwI8usLV0mpb8En7GdqqF/nFe54aTXlwvNIHUcJ6l630y2JET1r12QtrsgnHkcRzVXbG1abzTdHZcRIcO7geEKPtHSLa7pTb8vJfPMk0Gq8SqjFLz8388izs1iniC3raZnkpK1gEboJM9YAHuvPomvUJLSWXWtmGtLfvAClqaYAcRs3kA9IQf9szCkhp9B/Tpy4bur5/fBHO/W9+1Hi49FyM/+HHDEfvmvIDKztVVr3Atc84GTLmgAjoBpjrxwzWAMLD1vcqe2lcvXKZr6R3OG618/TGDqWhy1lNjRk0QrRlQHIrS7JpTCQc162aWjivzadEtzb5lnJnr40GgOtrmnzwP6rQ1t+lNpaW7OmJJInqAEmSeGULV7bYKlJ12owtdz48wRgRzC+j7Kko1d23xy3jrj2O0edw/cwP6K90bYGODahZdP8IeKg754nkqMsB9kspFJ7XtYTGbWuLZ5xMHuK1bIOccJ4KGvostrfdyw/Tr6c0i+0jou8Bs2sBnEmRhyu4TPWF4joN4bILSeI9jxXyrrI8PwpTT5mH5ZxMeqz0lpW9Sa4MD6b5a9pcWP68I9cVWiroYi/np8/MxKp6/T7K3yb64f4c/29yreyZB9CP1XlryyJIIPEesjgrGw2Hau3WllOYDcCY6sP2F7NI1KVJtwAE8eMcfNd2zW5RRJ2nqITnGKXFc/T0+ZKRluhpOMASSATA6zHBVdqtgrkRUAAyExJ65KtbRpioxl9rXXAQCQCQMcsOOKudS6FiZZK1S32cVKlWqXm+wblMABkOdBbkTAVvSVJvdJex7oK9snY1jyNCtVF4c114lgBmDIMRHJfoL4fav/hLDSa4fmPG0qnjedwJjgIHgqnQWpWiLUGWihZnBrXm7eNVrXFvG450PbPhmt7WmamQiIh4EREAREQBERAFhW6J7is1hW6J7igMm5IjckQGHz/T9wpFH8/0/cKRAEREAREQBERAEREAVfp/QzLXZ6lB+T24Hi1wxa8cwQD4KwRAfmuvSr2C0vovwc12804tcDiHjLAjEOHjlhZVbM+20bRWLjUq0KYdddUeSGAgO2bJui6MTOYIgLovxa1UFosu3Y386zgmQMXU83twzjpDuPWuT6tadqWas2ox0Ob14gg4GRxByXqbTyjxrPAw0da3U3SJBwwOEg5GDyVvatJNrAXoDhkTwPsq7T+lKtptJrVXC9gCQIEDogAZwPFR0KzOMuHUFsw1Csr2y6888vnsZU6XCzcvw8ye26XZTbdYZPF2UnqnIBS2KqXNk4HiqapbXCoabRAdk1omMrwJ6uPsrnVZlE2mm2u4spOcWvLTdAJBDXTkAHRJ6lR1FTvhit+GPT+epdosVM82Li+vzkesFZUqZcQGgknAACSSrO3aJpPt7LJYqwqkztH1S1rGR8rXt/wA5/Za3xziyqaBraPN+oGuvC6x1MudHWCC0QfYr5/UQspg5KOWa0bYS5M+0NX6jKIJqb+d10Q0cG3hiSPH0UNKx1S4NljeZcYHkJVa7T9eo9wNOo0A4OIInuH3WTba/qd5L5ydGo3NzXF8eRzuR0DQ2jtlTw3i7Fzxx7uoDqVDrLQqVKdfaVDNJwc1jWwwtOWYvF2JxmMIhU1DWG0UnNDGVXyYusa508oAKt9JaXfaaT6AYdv0dnk6Q4Etg5dHjgoKdPfTdGeP8muOPU63I1MDBPNbBZvh/bnZ06bP56o/RgcrGh8Pg0gWi2UmEjoMABMdTqhxAw+VfXKqXkHbBdTS3ErxWPSbXh9MmIcCOI4iORg5clbfESnZadRlGz72zZ+a++XXncAQ03b0CTA4jqWqWG2B04ANyEDA9fh3dS4lW3wXQzNVcreEFxi+fk/1NkGmhTbDc4gKjrWslxLjJJlfXMaMWgAcYMj+i8NU5nyUVdHjwZVWn8eC8bpuixjdnTc54nF8Q0k5yJk9wnCCV4qRr2yvTpSXPe8BgAwaf4g3kJJJkwM1T7SO9dc+DOq92m62VBvPllIdTQd93eSI7mnrWukksI2kklhHRtF6PbQo06TOjTYGjCJgYnvJx8V6kRenoREQBERAEREAREQBYVuie4rNYVuie4oDJuSI3JEBh8/0/cKRR/P8AT9wpEAREQBERAEREAREQBERAfHNnAriuvvwwfZia9ka59ESXMGLqXcM3U/Ud2I7WiA/L9Ih4BJy48jl+wvfq9o91stVOz0Q66SNrUaASxmTqmOQxA8Rnkt1tOoD6FqtdptH4b8O11+maocWuLjP+RSc0SJuwcCTgMVQjVm2WgP0hsSKFR0PpWdxp1H0hAJa3GaZujiTgTlBQFtpvQug6VajRZbHU3yGVCwioDnv1Kjt1h4EjAYboVDp7Qv4W1VaJDoDtycS5p6JEZ+HEFdY1U0XoytZB+FoUjScRea5gc682CBUvyS4GMyeWC2c0mkgkCRkYxHceCtU6mVfB8UV7aI2ejOQ6ragWis5j30/w9NrmuvOEVDBkXWZjvMZ4Srj4x6SfSFlgvDXGoTccG4i5gZY6RBP9V0lc5+N938FRnpfiBd7rj732Udt0rXlndVUa1hHLP8QV8fzXf7f1u4rP/EFf/qO8m/8AyqXan9/2TaH99/coSUv7Np+teB2jpBBacBdIOYgDFds1N0uy00WOc2azGND3uDZdIzBHAwfJfnyw1d8T++pfofUrROxs4cQQ6pDoPBoENEeviq8tytiorg85/Dl9T3obCuQ/ETVi0i01q9x1Wk+CHje2YjFpbm1oMkGIxXXkUllasjhkNtasjtZ+b6VnbHKCrjXDUIWGkLZRqMbQeKZdQqON4OeBLKZxv8SBMiDmut2/VSw3jXqWenLQXuIBA3RJJY3B2XEFadbPijZrRSG00bXrULwcxzqQew3SQ1wvCOHgoqaXW3lkNFDqbyzm9Gqx7S9pwAxHUI4hVlSpeOAj7eIWVsgV6hotqU6TiSxtUFri1xwaZwdGInjHXK3TUP4aG1jaVqgZSBwawhz3fUJDBhzPIKxgtmsaB1er2uqKVBhc7i75WCek50QB+vBfo/ROjW2ehSos6NNjWjnAxPeTj4rHROh6NmpinRptYwcAM+ZObjzK9q9AREQBERAEREAREQBERAFhW6J7is1hW6J7igMm5IjckQGHz/T9wpFH8/0/cKRAEREAREQBERAEREAREQBERAad8QdWrRazZRSuvpMqg1qLzda9sjeJGJAEgjqOHFbeymAAAAABAAwAAyAHBZIgKqwatWejaa1opsu1KwaHwYbhxDBgCTiTxVqiIAtc+Iejttoy1NiS2mXt72EO/wDVbGsKtMOaWuAIIIIORBzBCA/Klwfv+yXB+/7Lsus9n0HYzcNkp1KuAFKkDMnogkGGk9WJ6gtC0nqTaLzKz7OLJRr1mU2NLidnfwEsJvBuBzIPIcAKjVuiHWyyg5GvSB8XieC/ToXIKXwYtNItqUrVT2jCHNlr2w4GQZDnQZ5LperNK0NslEWozXDfzDIOMnCW4HCAgLRERAFhTota0NaAAMAAIA5ABZogOfCxUNI6XrkinXoWeiyi4HebeJJLeqQZ8ivLprUy02GvRq6K2gFV9yrTLg6mwEYO3sbvIzEYQug2LRdKiahp02sNV5qPuiLzjm4816kBjTBgSQTAkgQCeMDgskRAEREAREQBERAEREAREQBYVuie4rNYVuie4oDJuSI3JEBh8/0/cKRYuZP9FjsebvMoCRFHsebvMpsebvMoCRFHsebvMpsebvMoCRFHsebvMpsebvMoCRFHsebvMpsebvMoCRFHsebvMpsebvMoCRFHsebvMpsebvMoCRFHsebvMpsebvMoCRFHsebvMpsebvMoCRFHsebvMpsebvMoCoseqdCnbK1rAmpVDcCBDIG8WYSC7AlYa8aM29gtDAJcGX2xM3mG8IjjhHirrY83eZTY83eZQHn0PWc+z0XPBDnUmFwOBBLQTI4GV7FHsebvMpsebvMoCRFHsebvMpsebvMoCRFHsebvMpsebvMoCRFHsebvMpsebvMoCRFHsebvMpsebvMoCRFHsebvMpsebvMoCRFHsebvMpsebvMoCRFHsebvMpsebvMoCRFHsebvMpsebvMoCRFHsebvMpsebvMoCRYVuie4r5sebvMpseZ80BmEX1EB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0F8A5-2ADE-4180-9B34-AE2F8C74E7A8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64431" y="908720"/>
            <a:ext cx="8712967" cy="623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tr-TR" sz="2000" b="1" dirty="0">
              <a:latin typeface="+mn-lt"/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</a:rPr>
              <a:t>Su tasarrufu sağlayan ve suyu etkin kullanan yağmurlama ya da damla sulama yöntemleri </a:t>
            </a:r>
            <a:r>
              <a:rPr lang="tr-TR" sz="2400" dirty="0" smtClean="0">
                <a:latin typeface="+mn-lt"/>
              </a:rPr>
              <a:t>hızla yaygınlaştırılmalı,</a:t>
            </a:r>
            <a:endParaRPr lang="tr-TR" sz="2400" dirty="0">
              <a:latin typeface="+mn-lt"/>
            </a:endParaRPr>
          </a:p>
          <a:p>
            <a:pPr algn="just">
              <a:buClr>
                <a:srgbClr val="002060"/>
              </a:buClr>
              <a:defRPr/>
            </a:pPr>
            <a:endParaRPr lang="tr-TR" sz="2400" dirty="0">
              <a:latin typeface="+mn-lt"/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</a:rPr>
              <a:t>Kuraklığa ve tuzluluğa dayanıklı yeni bitki çeşitleri </a:t>
            </a:r>
            <a:r>
              <a:rPr lang="tr-TR" sz="2400" dirty="0" smtClean="0">
                <a:latin typeface="+mn-lt"/>
              </a:rPr>
              <a:t>geliştirilmeli,</a:t>
            </a:r>
            <a:endParaRPr lang="tr-TR" sz="2400" dirty="0">
              <a:latin typeface="+mn-lt"/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tr-TR" sz="2400" dirty="0">
              <a:latin typeface="+mn-lt"/>
            </a:endParaRPr>
          </a:p>
          <a:p>
            <a:pPr algn="just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</a:rPr>
              <a:t>Su kaynakları korunmalı, kirliliği azaltıcı önlemler </a:t>
            </a:r>
            <a:r>
              <a:rPr lang="tr-TR" sz="2400" dirty="0" smtClean="0">
                <a:latin typeface="+mn-lt"/>
              </a:rPr>
              <a:t>alınmalı,</a:t>
            </a:r>
          </a:p>
          <a:p>
            <a:pPr algn="just">
              <a:lnSpc>
                <a:spcPct val="80000"/>
              </a:lnSpc>
              <a:buClr>
                <a:srgbClr val="002060"/>
              </a:buClr>
              <a:defRPr/>
            </a:pPr>
            <a:endParaRPr lang="tr-TR" sz="2400" dirty="0" smtClean="0">
              <a:latin typeface="+mn-lt"/>
            </a:endParaRPr>
          </a:p>
          <a:p>
            <a:pPr algn="just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</a:rPr>
              <a:t>Havza </a:t>
            </a:r>
            <a:r>
              <a:rPr lang="tr-TR" sz="2400" dirty="0">
                <a:latin typeface="+mn-lt"/>
              </a:rPr>
              <a:t>Bazlı “Entegre Su Kaynakları Yönetimi”ne Geçilmeli,</a:t>
            </a:r>
          </a:p>
          <a:p>
            <a:pPr algn="just">
              <a:lnSpc>
                <a:spcPct val="80000"/>
              </a:lnSpc>
              <a:buClr>
                <a:srgbClr val="002060"/>
              </a:buClr>
              <a:defRPr/>
            </a:pPr>
            <a:endParaRPr lang="tr-TR" sz="2400" dirty="0">
              <a:latin typeface="+mn-lt"/>
            </a:endParaRPr>
          </a:p>
          <a:p>
            <a:pPr algn="just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tr-TR" sz="2400" dirty="0">
                <a:latin typeface="+mn-lt"/>
              </a:rPr>
              <a:t>Yatay ve dikey örgütlenmeler tamamlanmalı, Örgütler güçlendirilmeli</a:t>
            </a:r>
            <a:r>
              <a:rPr lang="tr-TR" sz="2400" dirty="0" smtClean="0">
                <a:latin typeface="+mn-lt"/>
              </a:rPr>
              <a:t>,</a:t>
            </a:r>
          </a:p>
          <a:p>
            <a:pPr algn="just">
              <a:lnSpc>
                <a:spcPct val="80000"/>
              </a:lnSpc>
              <a:buClr>
                <a:srgbClr val="002060"/>
              </a:buClr>
              <a:defRPr/>
            </a:pP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just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</a:rPr>
              <a:t> İzleme ve değerlendirme tüm sulama alanları için yapılmalı</a:t>
            </a:r>
            <a:r>
              <a:rPr lang="tr-TR" sz="2400" dirty="0" smtClean="0">
                <a:latin typeface="+mn-lt"/>
              </a:rPr>
              <a:t>,</a:t>
            </a:r>
          </a:p>
          <a:p>
            <a:pPr algn="just">
              <a:lnSpc>
                <a:spcPct val="80000"/>
              </a:lnSpc>
              <a:buClr>
                <a:srgbClr val="002060"/>
              </a:buClr>
              <a:defRPr/>
            </a:pPr>
            <a:endParaRPr lang="tr-TR" sz="2400" dirty="0">
              <a:latin typeface="+mn-lt"/>
            </a:endParaRPr>
          </a:p>
          <a:p>
            <a:pPr algn="just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</a:rPr>
              <a:t> Su yönetiminin Tarımsal Destekleme Politikaları ile entegrasyonu sağlanmalı,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tr-TR" sz="2400" dirty="0">
              <a:latin typeface="+mn-lt"/>
            </a:endParaRPr>
          </a:p>
          <a:p>
            <a:pPr algn="just">
              <a:defRPr/>
            </a:pPr>
            <a:endParaRPr lang="tr-TR" sz="2400" dirty="0"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987824" y="186779"/>
            <a:ext cx="2823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2060"/>
              </a:buClr>
              <a:defRPr/>
            </a:pPr>
            <a:r>
              <a:rPr lang="tr-TR" sz="2800" b="1" dirty="0">
                <a:solidFill>
                  <a:srgbClr val="FF0000"/>
                </a:solidFill>
                <a:latin typeface="+mj-lt"/>
              </a:rPr>
              <a:t>Sonuç ve Öneriler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1F6CA-55C2-48D0-B711-EC0D538C0FC1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  <p:sp>
        <p:nvSpPr>
          <p:cNvPr id="8" name="Dikdörtgen 8"/>
          <p:cNvSpPr/>
          <p:nvPr/>
        </p:nvSpPr>
        <p:spPr>
          <a:xfrm>
            <a:off x="1000125" y="1571625"/>
            <a:ext cx="7272338" cy="44670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b="1" dirty="0" smtClean="0">
                <a:latin typeface="+mn-lt"/>
              </a:rPr>
              <a:t>AR-GE</a:t>
            </a:r>
            <a:r>
              <a:rPr lang="tr-TR" sz="2400" dirty="0" smtClean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çalışmalarına ağırlık verilmeli, 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</a:rPr>
              <a:t> Eğitim ve yayıma önem </a:t>
            </a:r>
            <a:r>
              <a:rPr lang="tr-TR" sz="2400" dirty="0" smtClean="0">
                <a:latin typeface="+mn-lt"/>
              </a:rPr>
              <a:t>verilmeli,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</a:rPr>
              <a:t>Toprak ve su kaynakları veri tabanı oluşturulmalı,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</a:rPr>
              <a:t>Arazi kullanım planları yapılmalı,sulama alanları koruma altına alınmalı,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</a:rPr>
              <a:t>Yerel,bölgesel ve merkezi kurumların ve paydaşların su yönetimindeki rolleri artırılmalı,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</a:rPr>
              <a:t>Arazilerin toplulaştırılması hızlandırılmalıdır.</a:t>
            </a:r>
            <a:endParaRPr lang="tr-TR" sz="2400" dirty="0"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987824" y="186779"/>
            <a:ext cx="2823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2060"/>
              </a:buClr>
              <a:defRPr/>
            </a:pPr>
            <a:r>
              <a:rPr lang="tr-TR" sz="2800" b="1" dirty="0">
                <a:solidFill>
                  <a:srgbClr val="FF0000"/>
                </a:solidFill>
                <a:latin typeface="+mj-lt"/>
              </a:rPr>
              <a:t>Sonuç ve Öneriler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Başlık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/>
          </a:p>
        </p:txBody>
      </p:sp>
      <p:sp>
        <p:nvSpPr>
          <p:cNvPr id="49155" name="İçerik Yer Tutucusu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r-TR" smtClean="0"/>
          </a:p>
        </p:txBody>
      </p:sp>
      <p:sp>
        <p:nvSpPr>
          <p:cNvPr id="24579" name="Veri Yer Tutucusu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B0357-1C63-4694-802E-7D162C9B7D49}" type="datetime1">
              <a:rPr lang="tr-TR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04.04.2014</a:t>
            </a:fld>
            <a:endParaRPr lang="tr-TR">
              <a:solidFill>
                <a:schemeClr val="tx1"/>
              </a:solidFill>
            </a:endParaRPr>
          </a:p>
        </p:txBody>
      </p:sp>
      <p:sp>
        <p:nvSpPr>
          <p:cNvPr id="24580" name="Altbilgi Yer Tutucusu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schemeClr val="tx1"/>
                </a:solidFill>
              </a:rPr>
              <a:t>TARIMSAL ARAŞTIRMALAR VE POLİTİKALAR GENEL MÜDÜRLÜĞÜ</a:t>
            </a:r>
          </a:p>
        </p:txBody>
      </p:sp>
      <p:sp>
        <p:nvSpPr>
          <p:cNvPr id="26628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C1F84-2829-4B4C-B5A6-95254719F73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tr-TR"/>
          </a:p>
        </p:txBody>
      </p:sp>
      <p:pic>
        <p:nvPicPr>
          <p:cNvPr id="49159" name="Picture 5" descr="2.37-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-11113"/>
            <a:ext cx="916463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43693-CA5F-4654-BEB9-A86EF01A3B90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  <p:sp>
        <p:nvSpPr>
          <p:cNvPr id="3" name="Dikdörtgen 2"/>
          <p:cNvSpPr>
            <a:spLocks noChangeArrowheads="1"/>
          </p:cNvSpPr>
          <p:nvPr/>
        </p:nvSpPr>
        <p:spPr bwMode="auto">
          <a:xfrm>
            <a:off x="258291" y="1201689"/>
            <a:ext cx="8885709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0066"/>
              </a:buClr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Sulama;</a:t>
            </a:r>
          </a:p>
          <a:p>
            <a:pPr algn="just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Toprakta </a:t>
            </a:r>
            <a:r>
              <a:rPr lang="tr-TR" sz="2400" dirty="0">
                <a:latin typeface="+mn-lt"/>
                <a:cs typeface="Times New Roman" pitchFamily="18" charset="0"/>
              </a:rPr>
              <a:t>bitki için gerekli olan </a:t>
            </a:r>
            <a:r>
              <a:rPr lang="tr-TR" sz="2400" b="1" dirty="0">
                <a:latin typeface="+mn-lt"/>
                <a:cs typeface="Times New Roman" pitchFamily="18" charset="0"/>
              </a:rPr>
              <a:t>nemi temin ederek verimi </a:t>
            </a:r>
            <a:r>
              <a:rPr lang="tr-TR" sz="2400" b="1" dirty="0" smtClean="0">
                <a:latin typeface="+mn-lt"/>
                <a:cs typeface="Times New Roman" pitchFamily="18" charset="0"/>
              </a:rPr>
              <a:t>artışı</a:t>
            </a:r>
            <a:r>
              <a:rPr lang="tr-TR" sz="2400" dirty="0" smtClean="0">
                <a:latin typeface="+mn-lt"/>
                <a:cs typeface="Times New Roman" pitchFamily="18" charset="0"/>
              </a:rPr>
              <a:t>,</a:t>
            </a:r>
            <a:endParaRPr lang="tr-TR" sz="2400" dirty="0">
              <a:latin typeface="+mn-lt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tr-TR" sz="2400" dirty="0" smtClean="0">
                <a:latin typeface="+mn-lt"/>
                <a:cs typeface="Times New Roman" pitchFamily="18" charset="0"/>
              </a:rPr>
              <a:t>Yetişme </a:t>
            </a:r>
            <a:r>
              <a:rPr lang="tr-TR" sz="2400" dirty="0">
                <a:latin typeface="+mn-lt"/>
                <a:cs typeface="Times New Roman" pitchFamily="18" charset="0"/>
              </a:rPr>
              <a:t>süresinin kısalmasına bağlı olarak </a:t>
            </a:r>
            <a:r>
              <a:rPr lang="tr-TR" sz="2400" b="1" dirty="0">
                <a:latin typeface="+mn-lt"/>
                <a:cs typeface="Times New Roman" pitchFamily="18" charset="0"/>
              </a:rPr>
              <a:t>birim alandan birden fazla ürün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alınması,</a:t>
            </a:r>
            <a:endParaRPr lang="tr-TR" sz="2400" dirty="0">
              <a:latin typeface="+mn-lt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 </a:t>
            </a:r>
            <a:r>
              <a:rPr lang="tr-TR" sz="2400" dirty="0">
                <a:latin typeface="+mn-lt"/>
                <a:cs typeface="Times New Roman" pitchFamily="18" charset="0"/>
              </a:rPr>
              <a:t>İ</a:t>
            </a:r>
            <a:r>
              <a:rPr lang="tr-TR" sz="2400" dirty="0" smtClean="0">
                <a:latin typeface="+mn-lt"/>
                <a:cs typeface="Times New Roman" pitchFamily="18" charset="0"/>
              </a:rPr>
              <a:t>stihdam artışıyla </a:t>
            </a:r>
            <a:r>
              <a:rPr lang="tr-TR" sz="2400" b="1" dirty="0" smtClean="0">
                <a:latin typeface="+mn-lt"/>
                <a:cs typeface="Times New Roman" pitchFamily="18" charset="0"/>
              </a:rPr>
              <a:t>büyük </a:t>
            </a:r>
            <a:r>
              <a:rPr lang="tr-TR" sz="2400" b="1" dirty="0">
                <a:latin typeface="+mn-lt"/>
                <a:cs typeface="Times New Roman" pitchFamily="18" charset="0"/>
              </a:rPr>
              <a:t>şehirlere göç olayının  </a:t>
            </a:r>
            <a:r>
              <a:rPr lang="tr-TR" sz="2400" dirty="0">
                <a:latin typeface="+mn-lt"/>
                <a:cs typeface="Times New Roman" pitchFamily="18" charset="0"/>
              </a:rPr>
              <a:t>büyük ölçüde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azalması.</a:t>
            </a:r>
            <a:r>
              <a:rPr lang="tr-TR" sz="2400" b="1" dirty="0" smtClean="0">
                <a:latin typeface="+mn-lt"/>
                <a:cs typeface="Times New Roman" pitchFamily="18" charset="0"/>
              </a:rPr>
              <a:t> </a:t>
            </a:r>
          </a:p>
          <a:p>
            <a:pPr algn="just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Sektörün </a:t>
            </a:r>
            <a:r>
              <a:rPr lang="tr-TR" sz="2400" b="1" dirty="0">
                <a:latin typeface="+mn-lt"/>
                <a:cs typeface="Times New Roman" pitchFamily="18" charset="0"/>
              </a:rPr>
              <a:t>iklim şartlarından bağımsız </a:t>
            </a:r>
            <a:r>
              <a:rPr lang="tr-TR" sz="2400" dirty="0">
                <a:latin typeface="+mn-lt"/>
                <a:cs typeface="Times New Roman" pitchFamily="18" charset="0"/>
              </a:rPr>
              <a:t>hale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gelmesini,</a:t>
            </a:r>
          </a:p>
          <a:p>
            <a:pPr algn="just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tr-TR" sz="2400" b="1" dirty="0" smtClean="0">
                <a:latin typeface="+mn-lt"/>
                <a:cs typeface="Times New Roman" pitchFamily="18" charset="0"/>
              </a:rPr>
              <a:t>Gübre kullanabilme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imkanı, </a:t>
            </a:r>
            <a:endParaRPr lang="tr-TR" sz="2400" dirty="0">
              <a:latin typeface="+mn-lt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Kırsal alanda </a:t>
            </a:r>
            <a:r>
              <a:rPr lang="tr-TR" sz="2400" b="1" dirty="0">
                <a:latin typeface="+mn-lt"/>
                <a:cs typeface="Times New Roman" pitchFamily="18" charset="0"/>
              </a:rPr>
              <a:t>gelir </a:t>
            </a:r>
            <a:r>
              <a:rPr lang="tr-TR" sz="2400" b="1" dirty="0" smtClean="0">
                <a:latin typeface="+mn-lt"/>
                <a:cs typeface="Times New Roman" pitchFamily="18" charset="0"/>
              </a:rPr>
              <a:t>dağılımının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düzenlenmesini, </a:t>
            </a:r>
            <a:endParaRPr lang="tr-TR" sz="2400" dirty="0">
              <a:latin typeface="+mn-lt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tr-TR" sz="2400" dirty="0">
                <a:latin typeface="+mn-lt"/>
                <a:cs typeface="Times New Roman" pitchFamily="18" charset="0"/>
              </a:rPr>
              <a:t>Üretimin </a:t>
            </a:r>
            <a:r>
              <a:rPr lang="tr-TR" sz="2400" b="1" dirty="0">
                <a:latin typeface="+mn-lt"/>
                <a:cs typeface="Times New Roman" pitchFamily="18" charset="0"/>
              </a:rPr>
              <a:t>çeşitlenmesini</a:t>
            </a:r>
            <a:r>
              <a:rPr lang="tr-TR" sz="2400" dirty="0">
                <a:latin typeface="+mn-lt"/>
                <a:cs typeface="Times New Roman" pitchFamily="18" charset="0"/>
              </a:rPr>
              <a:t> </a:t>
            </a:r>
            <a:r>
              <a:rPr lang="tr-TR" sz="2400" dirty="0" smtClean="0">
                <a:latin typeface="+mn-lt"/>
                <a:cs typeface="Times New Roman" pitchFamily="18" charset="0"/>
              </a:rPr>
              <a:t>sağlayarak,</a:t>
            </a:r>
            <a:endParaRPr lang="tr-TR" sz="2400" dirty="0">
              <a:latin typeface="+mn-lt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endParaRPr lang="tr-TR" dirty="0">
              <a:latin typeface="+mn-lt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defRPr/>
            </a:pPr>
            <a:endParaRPr lang="tr-TR" dirty="0">
              <a:latin typeface="+mn-lt"/>
              <a:cs typeface="Times New Roman" pitchFamily="18" charset="0"/>
            </a:endParaRPr>
          </a:p>
        </p:txBody>
      </p:sp>
      <p:sp>
        <p:nvSpPr>
          <p:cNvPr id="6149" name="AutoShape 8" descr="data:image/jpeg;base64,/9j/4AAQSkZJRgABAQAAAQABAAD/2wCEAAkGBhQSEBUUEhQWFRQVFBcVFRQXFhQVFhgUFBcVFBQUFxUXGyYeFxojGRQUHy8gJCcpLC0sFx4xNTAqNSYrLCkBCQoKDgwOGg8PGi8kHCQsLCksLCwsLCwpLCwpLCwpLCksLCwsLCwsLCwsKSksLCksKSwsLCkpKSksLCksLCwsLf/AABEIALABHgMBIgACEQEDEQH/xAAcAAABBQEBAQAAAAAAAAAAAAADAAECBAUGBwj/xABIEAABAwIDBAcFAwgJAwUAAAABAAIRAyEEEjEFQVFhBhMicYGRoTKxwdHwFEJSBxUjcoKSsuEWM0NTVGKTovFjc8IkJTWDw//EABsBAAIDAQEBAAAAAAAAAAAAAAABAgMEBQYH/8QAMBEAAgEDAwMDAwIGAwAAAAAAAAECAxESBCExE0FRBWFxFCLwgZFCobHB4fEGIzL/2gAMAwEAAhEDEQA/AOqTpJ10TKMnShOgQkk8JQgBJJJwmBFzgASdACT3C6NiMHUYynUcG5KhAs4lzc7S5hNspBgCxN3C5UAFVb0joHC1MLmJ3U3BpLWtBDgJ4MIIBFgA0blXNyVrE449w1PENcYDmkjUBwJHgEWFb2ri2v6llLL1bG5yWgZS8tysa2LQAXkxvyjiqqIScldikknYjSqBwlpBEkSDNwYI7wRCr4js1ab9zppH9rtUyf2mkftpq+CIcalIhrz7TT7FSNz40duDxcb8wsm61tem9l2PAAc0+3Td7THW1EgEOFjFk2BfAT5UDCYnO3tDK8We3g7fHFp1B3ghWJQAsqcNSzJsyAHypZU2ZYu3a5qObhmHtVGlz4kRS9m54ak8ckfeQwG2c012TBbSc973bjVLnmGjhTDQ0E/eiBaSdlRp0w1oaLAANHcBA9ApJoBJBJJAClQrxldIkZTI4iDI8dFNKEADOCrU6LajurqUsrTnZUJdkdAa6HMAdYtmD4K9QwFGlgTWrUwXuBqkhoFUuqu/RU2P9oOh1OmL6wqI2g2nhjhSHPLnjqGt1yl4qZDOgaQQDplG7KSsva/Sqqw06eJo5GUgHWdJMDIKnB4AzWBsTxAWa05bMtyjHc06DXZG54LsozEaZoGaOUypwo0qrXCWuDgRIIM2O9SWkqGhMnTIAZMnTFMBiEycpigBgE4CUp5SAUJQnzJSgQoSASSRcB0gkEkCK+Op5mEaWIm9pETA9o30XLdG9rvwgcw9l5FOm6wzU3U3SeyQZaWl08ocA6wXYkKviNnsfUY9wnIHANIaQc0XMiZEGL/eKTV0PhgdmPbcUi11OARUYXljnHLMB4tfMIBIAa28uIGghUKOUR9aAQOUAIqIqysNvcdV8Xgg+CCWPbOSoIkTqCDZzTvabHvujOeAJJgcTYeZWXi+leFpGHVmTwacx9ENpckXJIrba2qaDM9UZajR2KlPtMfFyx4MFrd5BmBcEkLU2LtZmKotqU5g2I3h1iW89RfgQuI6U9OsO9rI6zsPzAhovbn8Vi7J/KMKDXto0zBdm/SGTMR93wVLqxT52Ipyb42PYhh3fhPkVN2DeNW+o+a8x2R+UarWqZar3Us1mmkGxO4HMDFpuhdLukbmhraVSrmfJc9z+FoAaB2tLmVF10WqMrcHoW18S+nSLqbM75ADZAHeb6BZWwMcMr6uIyUqz3doF7PYaBka2CYAG7jK8dxu06rmGarzbe4k+apYVlQEPdmid8xdQeo7iwle57+/pDhm616Y/bCH/SnCf37PM/JfPmPfNQ+HuXRbG2VWqU2ZKVRwixDHEHxAhDry7IeEvP8AL/J7IzpFhjpXp/vR71fZUa4S0gg7wZHmF5bg+geLfqwMHF7gP9ok+i7jox0c+yMcDULy8gnUMET7IPfc8grac5ye6sKzRuyoykmlXWAxsZjQwvNWoKTwXdSRTf1r5bWYWsqttHVVGxEFr2kkEe1ze3Np1MUWRJf1baNNkh7y77znPgBzi67nZQAG6artcRhA9wLgCLAtIBBAzwYOpBcqmF2SKJe9gF3l7WtYGwwhodTke1JBcOBhRULO4Sd1YsbNo5KbWzIa1rASIccgyEOtqCD9a2SmZGoiDe2+bynUwEkkmKAGSSTFADJk5TIAZSTAp5SASRcBExcwOZ1gcTqkrmwsFhq7qrawp1Kk5BTflLm08rHZmsNxLiTmH4QJ7KhKeKuOMcnYpOeczGNGZ9R2VjZiTBcSTuaGgknlvJAMqzHU6r6T4zNDHSJgsqAwRN/aY9v7PNaGJ2I/C1G16Di9rA5pY8kuFN5aXjObkSxpzHtCLl4kKtt/H0X1KVVr2g9W9jwSAQMzHMDtwg9Zv+8eKgqjctuCbgkt+QKSZp4FOryodOopwUADxVUtYXNaXkCzREnulcftLbO0HEhlCpTH+WmSf3jPou0KQUJxcuHYDybaGycdVDs9Ou4kG5a8rkcFsTEOrNa2k41M1mxDpFyIO+AV9DrhsVS6vaWf/rgnuqRP8awaj/pxfN3Y0UYKV0vFzidq9EcWyi+pUova1gzEnLYA3Os71ldFtivxWI6qnlzZHO7RyiGxN19B1cO14LXNDmus5pAIIOoIOq88/J/TbSxVUGB2HCTAu17d58VOpGNOUY9mEFlGTXYz6/5P6lBnW18RRoMaRL+28gkwIhokys+jhsE55FbG1XAE5S2i6CLGxJJBubRuXpPSbCUMXh3UKlZrcxaQ4FriHNMgxNxqPFcZs3o7hqTwTRr4gBuj+rY0vnUtBPZjQE6i6jUnRpvdr9WOEJyXD/Y3tk/k8wL6bKjTVqMeA5pc8tkHk1oI7lU2Bsqn9o6t7GvYHvblcMwlubLY9y6intmkxoaxjg1ogNawNAA0AEiFjUwG1+tGf+sL8sMbqSYmTx4LDqtVp8oOEo7PffsaKNGpaSae6MP8pHRekK1GqwZc4LC1oa1o6vLlIAGpzGe4Lu+jmFbTwlFjZyim2JM+12j6krnuklQ4oUwGFuRxdJMyCAIgDktTZG1clNlNzD2WxmBB05aq6l6hQddpT2aViM9PPpr7d+5vJlGnVDhIuFJddNNXRh4EkmSTASZKUzngakBFwB07Et3at+I8CfXkioGIqNABLgDPZJO/h4iyTMW07wOXzSuAZJV3bQpgxmHv9UCrtui3V4RkgLyZY9Tpbhx98eioV+n+HbvlRzQ7HTFMuNqflDafYYXdzSfchO6W4p/9Xhqsf9t3yS6iCxn/ANOMR/dVf3HfJSHTjEf3Vb9x3yXoIqHgfT5qQqHgfMKPT9x39jz0dNMT/dVv9N/yQ6/SitUAFTD1HxpmpEweIltj3L0brHcP938kg53LzPyR0/cMjhMP0rxVVjqLnVmsDcwZULpcfutDn9rLI0mNF1e0MVhW0aT8OcP2QYque1lZlYZeqD2EZnBzi4VA6zRJtYivt3Yhr5TmDamYhj4Lg1mUktIOoJAk2uRGkHIwmwcQ6Jaxsj+s6wm24xlzc4KlgrWI5O9wnSbpEaeKP2Q1cQ12d1R7WSwGo+aNIOa2HZGyAdYeBJhZ46WYz/D1/wDTd8l0mxdnEUQHNLXh5zFzRLy0xm1uxzQI5LZAP4vQKPT9yWRwv9KcZ/hq/wDpu+SR6TY3dhq/+m75Lusp/EfT5JdX/mPp8k8PcVzgh0jx/wDhsR+475KY6Q4//C1/3HfJd31fM+ZSyj6J+aXT9x3OQ2ftXGPJ61j6LR+MQXHg0H3odfDvqPLnG5IuOWl/ALb2mZfbQIVDCl3dxXlPVtY1LBPZHX0dFWy7sqdW93tVHnvc75ouH2Q0/d8gtbD4MA8VeYxeaq62cnu2/lnTjSS4Rm0djD8Pr8lcp7Jbwb6n4q20IgCoWpkyeCKJ2c3h6BRds9v1CvEKJCqlXn5GoozX7NHFVquzyNLrYyqD2J09RKL5BwTOa2m+q2kepID2kHtHKMujpK52ttzFjWpSH/2E/Bd5isI17SHCQQQRxB1B8EOj0awrbjD0/Fod/FK+hekV/qKPO6PPa2nhO/k85f0qxQP9bSOtg5x+CkzpDjXexLv1W1D8F6lSwjG+yxje5rR7giyuwqfuYro8xp19pu0pVP3XN/ihWPzftU/cA76jAb8sy9FKZPphc4M9G9olp/SUmiLjM4k+QhYmx6mJr1KdN1XI2q53a9oyAXaTyK9XXEdGcAxmNJDRMVY4DtWgbrIcUK+xcPQEEdrE1SeIDRbhF0ZnQDCj2utf+tUP/iAukSU8V4C5i0uhuDbpQaf1i538RKu0tj0GezRpDups+SuJk7ILjNYBoAO4Ae5IlIlMmIZOCsUnGu3UGftOf7mqP5txbvaxLW/qUvi5yjk/AzdUXVANSB4rE/o04+3ia7u7I34KbOiVD73WP/WqP9wISvLwGxo1dqUm+1UaPEKi7pVhWW61upMC9yZPqi0ujOGbpRZ4y7+IlXKWBpt9mmxvcxo9wR9wtjIPTOifYbUf+rTcfcFX/pg91Xq2YeoXluYMiDA1JkiIsumDlzmBw4G0qmsBji0TYZiwujvkpNPyPYKdo453s4Zrf1qjB7iVE0dou+9QZ4ucfRq6FKU8fcLnPDYeMd7eLA/Upk+8hL+iDne3iq57sjfgV0SaUsIhdmPhsCBDQSQ0RJMkxa54rRYyEOg3671YaF8y9Sq51ZfJ6jTxxgh6QuUcBCoi5RwFyZPc0kmqYUAphEWJkSolEIUYUZMLgyFBwRi1RLFFMZVcESkbKZpphRI3L1XoGrVOrjJ7PY52vo5wuuwpSTFNK9+pJq6PPtNbMeVV2hiCxnYEvc5lOmNxqVXNpsnlmcCeQKsSjbNwufFUC72abn1P2xTcxnlnce8BKTsrjiruw+3NmuwuV+c1KJc1jy4ND6ZccrHktABYXQ02luYGSJjidlVmsxjnOcGtHWyXEAATvJsF6D0jxr8ROEoNzB4LarpABZo9jSQcrYMOqQYmGguILX2H0BoUX9bVArV8xcHOHYpkmf0TDIEfiMu5jRUqbS3LXBSexlUa7XtDmkOa4SHAggg7wRqpSrW29ntpYglgytqtNRzRp1maHvA3ZpBPEgnUmacq+LurlUlZ2HJTSlKaUyIimTEppQA0pwUOU8oAJKeVCU8pXAnKeVCUi8cUXAnKwsP/API1P+2f/wA1sdaOI81i0Hf+4v8A+2fcxJsDoJSlQlLMncCcpnGx7lHMsWrt7JWy1HEUw5zeyG5reyLgrHrNR0YbK7ey7F9Cl1Jc8bm1Soo7aSxztNxccrnFv3ZsY3SBvUvtTiLlfM9RCUpu56mDSRsUma96LbiPNYlKqYCKHFZJUtyW3k1+saN6cYlg3nyCxXYlo1cB3uAUHbSpDWo3zn3KyFCX8KbIvDuzadjW8D5/yQ3Y4bh6rEdtml+Inua75If54adGvPgB7ytEdBXnxB/sQdSlHv8AzNbEbVy/hE73aepVen0ipCQ973On+yYwiOMkqoW9aBLYA43VR+DdTeS0AyIg6d69FpvSVDTZSpJz9/8AZzqmqTqWUrRNc493G27cgvxJO8rPz1TvaO5vzQ3sqb3u7hb3LPS9Er5XdkWy10EtjZwNSSVblZdLacfci14jVEr49wnKyTuM9nziV7DTY0aSg5J2ONVyqTcrEi6q+uWU25+rGHcWZ+rzMrVajatQvBDoYylZoNy+4Ngmo7Pw9TGOa6q6kXvrNo0Wntv+yuyVqrqjg5wGbNDJ0bIJu1vP1sZiA6niGFzCwPzPa8umm+JJpkFmQFrDEG19RKJgelGIbme19N5eS6alFvZLg0OLBTLC2coJEkEiVfH794sqdo7SRr1NtVNmYp4nraeVriHQHGk7NBDgJDmlr90GNLiGrdNMViMQaQqChTlw/QgZyGgx+lqAxMfda0rkNobRqVXuBJqYiqcozQM0AiAB2WMaOFgJJuZJNjOc3EACMzMzIJtLWlrr+Cc8Va/PcUXJ3twdrhcI1kntOc6Mz3vfUe6JiXvJMXNpi6sSsk454Bk0x+1/NCNdzrdY3vBv4KPXpruT6U/BtEqJfGqr16VFzXQ5zSdDmOmXQ34rHOzXH+0HmUnqIeQ6U/BvOqgTcW1uhuxLRq4eYWGdkH8Y81F2yP8AqBL6mA+jPwZTdv1Pw/7ikdvVeH+53zXOB9UiSRAMb7gx8078S/j5DxkLL1peSo6P8+1iNB5u+aZu2KusD1+a5mhinE3cdLbtBKX2sne7N3mNLiEutPyGx1B21W4N9fmm/O1b/L5SsOnXcBc7zbU8gliMdliLk35aSl1peQ2Nt20Kp3t8ggjFPFQHNDiCCRERa3oFi1druBgRb6uj1sXDA4njfv0U4zk77j2Ns7Trf3nuSftKs4Xqn0Cwae0i4wO++k8j4FN+cC53ARMiw4eG9VOo/IbG+3GvAjrH+DioVX5xBuZzSZJnmVhfb3EgDW3DUnSe6UquPgXJvYD3KqbU9pbkozcd4naHPlGUgeE+9RDKp/tD4AD4KxsqoH0WO4tB9L+qvsoq1aDTvfBfsaPqankyRgXnV7z+0URuyJ1JPeSVstooraKvjpKUeIoi6833MVux2jcrLNljgtUUVkYihivtTQxwFElriYFmts5pMTJ4d3AqUoxhba/wW6eEq7azUbJv7nbjsud/YsN2cOCKzBBaPVwCToLnuWdU2w0GzSRx08hqpycKfJGhp6+ouqcbl/A4YTClj8IBEBV9nbZYXgEFs2BNxJ0E7lr4qnLVKEozV4kK1CrQljUVmYfUIFemtGpTjVU8SNPD3qdii5wlbawDgL6keISfteIDiRO6Z5LnalGoSRcQTfdclCdgKh1OgtPfp6rmuI85eTdxe1czcgqFkxcgmQLlsSEGpjaY7Ie9gItldAg8jMeELFOzqka3G+fQcEz9lOcbkcZ5KUW48OxFu/JsUMXTpjMPazTmJLnuaNJcbj2tNPNWqeKaP0m5xmd+8LAGySTZw7lpnD/+nDD3T4qyG9232BM0/wA+iPaItzUX7eF5cbX1KwvzePxG43H5pqezGzqTPduuqMUPJ+ToGbTDtHepUzizx9SsWlhmDQX793FWW4k7gIHFLEMn5NA4s8T6qBxCo/bDwCi7EE8PLvRiwyfkNhqTfvDcidSzTLYaXCMWiBoOUFSyW3cJVnTRd00Bo4ajvBHcjfZ6HB1u75p8vL08k7ncj7jB96eCHgiLsJRNocYv4nVJuFog+yUg7SARu1UgOXfdPCI8IiGConVpA48fqyGcLTLg37l+d4+amTNoiNPjZDc0S3x9ylGK3IuCDM2dRG694/5lS+w0Tu1H15Jg+DINt1uFuKT6ZgXE6ATfvHK6hgiWERfZKI0BHdb3FQdg6PtR9bwpuZpx5cRy8U5pAfe9feEYRDBG5sJw6vKLBpLR7/ittgXO7CqCXAHgb25Exu1C6KnotkP/ACimSsw9MKw2lYncBJTYWnvVrE08zHtGpaQPKylJtJ2CmlKaUuLq5x+0OmAY8tAJjWI+Oq09idLWVDDgOZiCO8Lgdr0S2s6d5keP85QMJiCx4cN2vMbwuAtXUjO9z6nL0LR1aCUY725PSemG1wxuUHsgBxjeT7IXnWJ2k95kuI5CwV/bW1RUaGtM6E67tBdY6r1FZ1JXNXpWgjpaCjbc3Oj+KcS5pJIAkTuvC9UY6WgnUgH3LzTojgC4z+IgDw/mfRemFsCOAhdL09PFs8h/yqUOrGMed/7AKzZWRjmRH1vWvUWZtAWHh710zxxwlXB051vJ48UMYRkx84HiguxUSRrJ1kDUoBrunS9rbuK5bcfJZ9he+xMn7vmoOwLOXPVUhiTzG+0BSqYp248/PcFHKIrwLJ2cwD7qAaAD2ttlzd40lDOLPkoDEOME2MkwrabTvbwF49jRdsxm+PNRbstlza/OPiqAq6niPVDa88wN3PyVGYrxNJ2z2ToJ75PvSOzBERHC6z3OPfG/emYHO321N9OaamK6Lx2W3SB5/wA0ztnAcvEKqWGNb8Z4p9bXJHfolmF0WGVOc2jw0UBVub5bDXnbXwQcPi4d2iCOQGnLmhVamcySYkiIjUcVd1EX5oulzhadbd6k2Ta/JZjCBEknhu8yrIxcEGIgyAJOh0lLqkeoWzXj6/moU8Y2Rc8ZA+uCr1nA6b7zGlzZRD+zEGZ1vBG4RGsqLqSIuowrMcblxv7xu7rKdXEggOFgSd3JV/s7jwHpbcjVKWVjRr3b1KnJu/wRcpMRxhgga8eWncovxJ14aTeN3mhgHUAjcTJMQidWSbutG4X52VLk/InJsTcQTfd7vmjMrud94R5aT6oQonxmIiylTw8GCJ7/AFB5ou/Isn5L2wMV+mvNwRy5W8Au3wl1wODfDmm0NLXHjAPraV3mAdr3e6/wW3SyvFoLmlh9SrgdvPBUsObrE6R9FX4iqx7HwHdioCbNa24IG/u4wVfUlKMbxV2a9HRpVqmFWeC82v8Ap+fBHph0Zzg1GDmeROp7j6Fef1KZaSCII1C9epbWw9JhZ1zIpMAcC4Fwa2GXA1Og7yuR6QbJo12GvhXBzQYIEjKTo0g3AO7hPBcrV6eL++D37o9x6F6pUilQ1EXjxGTTS34T9328/wBeNVjA4M1Hho8TwHFCbRJdlA7UxHNd90W6NwL973fALDSpOpKyPS6/Ww0lJzkzX6NbKDGh0WAhvuJ8NPErl+lm2cZRxTxncym4EUwPZLCIkf5hOuoPgutxvSrD0KvUEuzgtblawkDMLX7iPPerW1dk064aKozBjswHMAiDyvpvgLsypKVPCnLdHzylrnR1X1OrpXhNbXXblNX/ADc57oSazsO51VznBzv0eYkmAO0QTeJ9xWlj9B9b1pOaAIFgBAA0AGghZ2O+73/+S104YQUb3OJrNR9TXlVta74Xb8/qeYVKjsx5EnjaSAggH2pPtQRprvQatch7tfadpuuUEVdTP19SuU1uYy2+TvnhKTid+73qn9o+u/3odXEnWb70sQLRr8fPki57TzmO7cqAO8R8bifruVpjv0Z8VfRW7+CSHfWjXeeMwfgmGLh07iqjqsW46+e5BnvPHdv0lVYkS/8AaJsZ1t8kIVefv4qrSd2pNrmP5oxfAAAM7zxnd3IsAT7QReTJ+ionFkON/wDhCc7dv36Qhl1yZunZAdH1VM7h4e+UzsMwiJI8k5cALQUzXNjUD3IuXEBhAIgz37lPqBEbtO8J2xOvl/JSLZ0I03oE0DdgiNIKicIQ0WMi+tvBHFI8rc+ac0i0T8QfVIViqQeJuND4SpZuyDP3j7rBGdUtJJtyTVdBca624KymufhiaKvXu0NhN9PVJuKcHTYTY6adyO6iJ1CZ2G7jzj4qnEeKKxxUOsbC/MHWQm/OROt9bQZm5urH5o3l1uH8ypUsC1szJ4bo4d/eniLEpU6ph5IguGVt9Bx46Feh7CxOdjHfia0nxEH4rihh447vPkup6OO/RgTMEj/yHvWnTbSsK1jqKBurtIqhSdc+fndXaRW8Dy3b+wH4arlPaa8nq3C+a+kfiuLc13nQ7o6aOHc2sO1Wu9h3NggNPOCZ7+S2uoaXNcWgls5SRJE2JHBWWlY6WkjTm5/seh13r9bV6aNBqz/iflp7fHZv38I5DZ3Q8txDy/QRlqa5m7j+tEA877119GiGNDWiAPqVJIiyvpUY0r4nN1nqNbWW6j4X4/z9CpX2TSfVZVcwGowENdw4HmRu4SUZ6LNkJ6tSS4MUqkpJKTvbZeyK71m44+z3j+JaNQ2Wdjhp3j+IJkTyCuCXuvYvd5SbIABgDdJ5WVjFUyHmY9p2h3gkz4IGfed+74+i5EuRWIxBjwN7cUurk3gSIPhxTsIMyNPhwKcva4XsfXwUeBAGkC86Hj9WurjD+iPDtIDsGDoSOVjod5VigP0ZBtc7/ir6T3ZKJRcLW0sf5oggA2Cd1ODYgt5braIDX3iDHqDqZ9FVyKwVlGBEz33hRINraeVk/WWMiADfWZOgvomZWOYaBv1r5ICxKiGjnOoO/kk9k6WjW+/hKJVaDMgXIP8AydVHqARz58PreogdC7CzpB7kN1AiNfgp06U6x7u9FDI3keqmWlLrHDfr9aKTa5i60HUTvIIjgo/ZQfutaPFICq2tP3UhVnlyRvsQmxi+g7tFBtET7Y5SLygLkm1YsXeV1B7vZtN9I5cER2GIFspO4zed9lB2GnK0e0T63+Stp8v4ZFjOJ3t0P/PvTuaNbgcuaVfBPbeT3cEKHDf8VUMIwi5D3RwhEDzMB3dIEeipvr8QfrcpfaSB7HPx4oGXG5puGm0/JbGxa/aIIjQiDPI/Bc9TrmPZ/wCPNGo4xzHdkjv3brQp05YyuK1z0Og/Tu91loUnLhKfSao37rXefirA6cOH9kO/MY9y29aBHFndMcigrgT0/qR2aLTwBcb+QUD09xBH9Wxv7xIT68AxPRQ5LMvOHdN8SbHK3uZMeqrP6T4p/wDakdwDfDRReoiGJ6ZmsquJ2lTZ7T2jvcAfJeZ4jF1XCC9zgYtmPkLqmyl2uJ9VB6nwgsd5i+mmHaLOLyNzQT6mAuW2l04dUsxuRt4Ju4n3BZ4pi9u1vMcLxZRdRBBkDyv4KuVeTHYy6nabm8J9/f3qrWpcBv3DwW63DDhOnIX5KT6I4X9FnEzn3VIER9ckNr90Ek6G+i3W7MaQZbPnaLjQqLsOQZYNLi07o0KVhWM2owjTy4aSEWmbfQRyDAmnoTJiDfjujwQXuAmOXK/BXUlZklETaZBLREG+7iDMnii9SyS5rYJLQCZcQYvHKxHilVqA7tRf4Jn18sDQGOMCOKrIlZ2ABGTszDr5sttbybwhswIkXm8boV6vs5jne1FrEAQZvb1QPzXDhBJETBN+4Qi+wbgyJkevxT5J333lEp4UC5Eayb+CnkdfJTJvqQR5ADTvU6dJ1OBX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tr-TR" dirty="0"/>
          </a:p>
        </p:txBody>
      </p:sp>
      <p:pic>
        <p:nvPicPr>
          <p:cNvPr id="6150" name="Picture 7" descr="https://encrypted-tbn0.gstatic.com/images?q=tbn:ANd9GcQDqshOfsbEYlOomsaf82aCgmZm_gqLC9jLGoV4gIZ-52qZqF2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731" y="4293096"/>
            <a:ext cx="2190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2123728" y="382201"/>
            <a:ext cx="496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400" dirty="0" smtClean="0">
                <a:solidFill>
                  <a:srgbClr val="FF0000"/>
                </a:solidFill>
                <a:latin typeface="Calibri"/>
              </a:rPr>
              <a:t>    </a:t>
            </a:r>
            <a:r>
              <a:rPr lang="es-ES" sz="2400" dirty="0" smtClean="0">
                <a:solidFill>
                  <a:srgbClr val="FF0000"/>
                </a:solidFill>
                <a:latin typeface="Calibri"/>
              </a:rPr>
              <a:t>Su </a:t>
            </a:r>
            <a:r>
              <a:rPr lang="es-ES" sz="2400" dirty="0">
                <a:solidFill>
                  <a:srgbClr val="FF0000"/>
                </a:solidFill>
                <a:latin typeface="Calibri"/>
              </a:rPr>
              <a:t>ve Tarımda Sulamanın Önemi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3726B-9B3C-45E8-B771-1617E3A1F349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755577" y="1268760"/>
            <a:ext cx="75608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smtClean="0">
                <a:latin typeface="+mn-lt"/>
              </a:rPr>
              <a:t>Üretimde </a:t>
            </a:r>
            <a:r>
              <a:rPr lang="tr-TR" sz="2800" b="1" i="1" dirty="0">
                <a:latin typeface="+mn-lt"/>
              </a:rPr>
              <a:t>Verimlilik</a:t>
            </a:r>
            <a:r>
              <a:rPr lang="tr-TR" sz="2800" dirty="0">
                <a:latin typeface="+mn-lt"/>
              </a:rPr>
              <a:t> Artışı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smtClean="0">
                <a:latin typeface="+mn-lt"/>
              </a:rPr>
              <a:t>Üretimde </a:t>
            </a:r>
            <a:r>
              <a:rPr lang="tr-TR" sz="2800" b="1" i="1" dirty="0">
                <a:latin typeface="+mn-lt"/>
              </a:rPr>
              <a:t>Kalitenin</a:t>
            </a:r>
            <a:r>
              <a:rPr lang="tr-TR" sz="2800" dirty="0">
                <a:latin typeface="+mn-lt"/>
              </a:rPr>
              <a:t> Artışı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smtClean="0">
                <a:latin typeface="+mn-lt"/>
              </a:rPr>
              <a:t>Sanayiye </a:t>
            </a:r>
            <a:r>
              <a:rPr lang="tr-TR" sz="2800" b="1" i="1" dirty="0">
                <a:latin typeface="+mn-lt"/>
              </a:rPr>
              <a:t>Hammadde</a:t>
            </a:r>
            <a:r>
              <a:rPr lang="tr-TR" sz="2800" dirty="0">
                <a:latin typeface="+mn-lt"/>
              </a:rPr>
              <a:t> Temini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i="1" dirty="0" smtClean="0">
                <a:latin typeface="+mn-lt"/>
              </a:rPr>
              <a:t>Gıda </a:t>
            </a:r>
            <a:r>
              <a:rPr lang="tr-TR" sz="2800" b="1" i="1" dirty="0">
                <a:latin typeface="+mn-lt"/>
              </a:rPr>
              <a:t>Güvenliği</a:t>
            </a:r>
            <a:endParaRPr lang="tr-TR" sz="2400" b="1" i="1" dirty="0">
              <a:latin typeface="+mn-lt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i="1" dirty="0">
                <a:latin typeface="+mn-lt"/>
              </a:rPr>
              <a:t> </a:t>
            </a:r>
            <a:r>
              <a:rPr lang="tr-TR" sz="2800" b="1" i="1" dirty="0" smtClean="0">
                <a:latin typeface="+mn-lt"/>
              </a:rPr>
              <a:t>Kırsal </a:t>
            </a:r>
            <a:r>
              <a:rPr lang="tr-TR" sz="2800" b="1" i="1" dirty="0">
                <a:latin typeface="+mn-lt"/>
              </a:rPr>
              <a:t>Kalkınma 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6515868" y="3068960"/>
            <a:ext cx="21605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SULAMA</a:t>
            </a:r>
          </a:p>
        </p:txBody>
      </p:sp>
      <p:sp>
        <p:nvSpPr>
          <p:cNvPr id="24" name="Köşeli Çift Ayraç 23"/>
          <p:cNvSpPr/>
          <p:nvPr/>
        </p:nvSpPr>
        <p:spPr>
          <a:xfrm>
            <a:off x="5364163" y="2564904"/>
            <a:ext cx="865187" cy="1582738"/>
          </a:xfrm>
          <a:prstGeom prst="chevron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2038389" y="260648"/>
            <a:ext cx="4995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FF0000"/>
                </a:solidFill>
                <a:latin typeface="+mj-lt"/>
              </a:rPr>
              <a:t>Su ve Tarımda Sulamanın Önemi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.37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Metin kutusu 4"/>
          <p:cNvSpPr txBox="1">
            <a:spLocks noChangeArrowheads="1"/>
          </p:cNvSpPr>
          <p:nvPr/>
        </p:nvSpPr>
        <p:spPr bwMode="auto">
          <a:xfrm>
            <a:off x="3348038" y="1341438"/>
            <a:ext cx="5437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tr-TR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tr-TR" sz="30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348038" y="2898775"/>
            <a:ext cx="568801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600" b="1" dirty="0">
                <a:solidFill>
                  <a:schemeClr val="bg1"/>
                </a:solidFill>
                <a:latin typeface="+mj-lt"/>
                <a:cs typeface="+mn-cs"/>
              </a:rPr>
              <a:t>Su Kaynakları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1F1B6-E1B3-4E2A-8E5C-D7FB5A37D3E1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49225" y="1341438"/>
            <a:ext cx="89947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400" dirty="0">
                <a:latin typeface="+mn-lt"/>
              </a:rPr>
              <a:t>Dünyadaki toplam su miktarı 1,4 milyar km</a:t>
            </a:r>
            <a:r>
              <a:rPr lang="tr-TR" sz="2400" baseline="30000" dirty="0">
                <a:latin typeface="+mn-lt"/>
              </a:rPr>
              <a:t>3</a:t>
            </a:r>
            <a:r>
              <a:rPr lang="tr-TR" sz="2400" dirty="0">
                <a:latin typeface="+mn-lt"/>
              </a:rPr>
              <a:t>’tür. Bu suların;</a:t>
            </a:r>
          </a:p>
          <a:p>
            <a:pPr algn="just">
              <a:defRPr/>
            </a:pPr>
            <a:r>
              <a:rPr lang="tr-TR" sz="2400" dirty="0">
                <a:latin typeface="+mn-lt"/>
              </a:rPr>
              <a:t> 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%97,5’i okyanuslarda ve denizlerde tuzlu su, </a:t>
            </a:r>
            <a:endParaRPr lang="tr-TR" sz="2400" dirty="0" smtClean="0">
              <a:latin typeface="+mn-lt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tr-TR" sz="2400" dirty="0">
              <a:latin typeface="+mn-lt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%2,5’i ise nehir ve göllerde tatlı su olarak bulunmaktadır. </a:t>
            </a:r>
          </a:p>
          <a:p>
            <a:pPr algn="just">
              <a:defRPr/>
            </a:pPr>
            <a:endParaRPr lang="tr-TR" sz="2400" dirty="0">
              <a:latin typeface="+mn-lt"/>
            </a:endParaRPr>
          </a:p>
          <a:p>
            <a:pPr algn="just">
              <a:defRPr/>
            </a:pPr>
            <a:r>
              <a:rPr lang="tr-TR" sz="2400" dirty="0">
                <a:latin typeface="+mn-lt"/>
              </a:rPr>
              <a:t>Bu kadar az olan tatlı su kaynaklarının da %90’ının kutuplarda ve yeraltında bulunması sebebiyle insanoğlunun kolaylıkla yararlanabileceği elverişli tatlı su miktarının </a:t>
            </a:r>
            <a:r>
              <a:rPr lang="tr-TR" sz="2400" dirty="0" smtClean="0">
                <a:latin typeface="+mn-lt"/>
              </a:rPr>
              <a:t>oldukça </a:t>
            </a:r>
            <a:r>
              <a:rPr lang="tr-TR" sz="2400" dirty="0">
                <a:latin typeface="+mn-lt"/>
              </a:rPr>
              <a:t>az olduğu anlaşılmaktadır.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115616" y="404813"/>
            <a:ext cx="7491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                            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Dünyada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Su Kaynakları</a:t>
            </a:r>
          </a:p>
        </p:txBody>
      </p:sp>
      <p:sp>
        <p:nvSpPr>
          <p:cNvPr id="9221" name="AutoShape 6" descr="data:image/jpeg;base64,/9j/4AAQSkZJRgABAQAAAQABAAD/2wCEAAkGBhQSEBUUExQVFBQWFBQUFRcUGBcVFRQVFBQVFRQUFRcXGyYeFxkkHBUUHy8gIycpLCwsFR4xNTAqNSYrLCkBCQoKDgwOFA8PFykcFBwpKSkpKSksKSkpKSkpKSkpKSkpKSkpKSkpLCwpKS4sKSkpKSkpLCkpKSwpLCksKSwsLP/AABEIALcBEwMBIgACEQEDEQH/xAAbAAACAwEBAQAAAAAAAAAAAAABAgADBAYFB//EADsQAAIBAQMJBgQFBAIDAAAAAAABAhEDEiEEEzFBUWGBkfAFUnGhsdEUFcHhBiJTYvEyQnKSFiMkguL/xAAYAQEBAQEBAAAAAAAAAAAAAAAAAQIDBP/EAB4RAQEBAQADAAMBAAAAAAAAAAABERICEyExUXEi/9oADAMBAAIRAxEAPwDsLPJGbLPIEaVZhvHp1ykUSyFCvIaGm+I5D6ZGeeSpFLs6GttFcmisVXQF4acQwsgCpBTHjZFjybeQVIIl1oVgO5Avlbix45HNgG8S8MshltI8ko9JF+kvhcyPJ94ubGCOZM4I7NbRWt4xFmdBnSpzQjtS4a0O0EdoUO2Fzow1odoK7UozgjtBg0O1FdsUXwSmgatlbiO3KHISTLhq+WUFUrcpkxaGsTTu3K5WwHAWViUR5SQHw7IMg7O1ylajO7Y9OWTJlMsiicdjpZWDPEzxseQxDHIol6iZWHOAckb5ZFESWRx2jo5Y7yDnDR8PDaLaWUFrGpipWhHbC/lFlFFD5wV2hW0FoYh88Ww7QktZkaBQYNU8uk9ZU8oKHERoYL3lAjtylsWgxFjtxJW4rsxJWDAZ2xXK1LLPIpPQmabHsmTeKGxcec7QXOnvx/D9XoNH/G4k6i81y+cIrQ6eP4aWvQWx/DMR3DiuWq2VNs7ay/D8FqNMOx7Puonska4fPm2LVnfz/D9k/wC1IX/j1nsHsh664SFjJ6mbrLIJbDtLLsizjqLfg4bB7F4ceuynsNdj2E3qOmdlHYRJGe6vMeB/x17CHQXyE6pzHnuYk5CZp94V2C2soLtlrK5ZXEjslvEcImpgptMob0FMpM0yUVqK89HYVmxQmxrjNMbVd0dUFqcs2aewkcnZrVB4omryohkq1ob4VbDTEtVozOrjNHJU9QHka2GlzFbGrimOTLQR9nxNEUNxJpiqHZkKag/KIl0XFFkbVE2mRnj2XBaiyORRWovz6B8QhtXIELOK1IsSRS8oW4nxCA1KgXMyq3DnzKtDthc+Z3aornbIuGtueFz5gduit5YlrLia9J25PiDx7XL0vsyiXbFNReadPez4HlJ4T7cQvzqJZ41OntyypFcsqPIfbMNqEl2vDauY4Onr/FkPF+cRIXi/pOob5stvmhfm66a9zh/j7bv+S9grLLbvvyO3Pi83udv806qiPtJdUOIeWWvffkD4i1/Ul5DmHudv8en/ACgfEx2LmjifiLXvy8gO2tP1JDmHudz8Wt3Ne4fi/Dmjg85afqS5ivOfqS5k5h7nfPLN8f8AZA+Yta4/7I4BwtP1Jc6lU1bKv55OmxuvImRfa+irtP8AdHmg/NP3R5o+Z56078/9n7gztp+pP/Z+4yL7K+mfNf3LmB9rbz5m7Sffn/swZ2ffn/sxkT2V9LfbAPmzPmt+ffnzYt+fflzYyHdfSn2sxZdqs+bZyXefFtgzsu/Lmx/k7r6Q+1pbwR7UlvPnDt59+XNgdpPvS5sfDqvpfzR7/If5n/lzXsfL70u8+b9wq1n3pc2Mi9V9Ss+1qbX4l67bXdPk/wATPvy5v3J8XPvy5kyE86+qy7XT1PjQpeXt6z5f8dad+XMHzG078uYyL1X1H4zeVyypbUfMPmFp35c2Fdp2q0WkvX1B0+kvKVtRRaWq2nz35ra/qPy9ifNbX9R+XsWU13jktpTPx9ThpdqWv6kuuAH2nafqS5mp5GuznF7fJmeUH0mcmu1LVaLSXl7Afa9t+o+UfYvSOozcuk/YJy67btu/6exC+xMdGpR3jJoyphTI82NNURtbUZw1IYvqgUKKhvEFtEHAovgvAXszznjgFveUydNZFjRC2e8tVtVUo3o1YYaDErYdZQFsaJWNm06xo9TjTDhoZkyzs92cVKtYybUWk1/TStarTiWO22saFrv9foRZbHnXiOR6cmnpo9GnHRo0leU5LCTqlceujrHgmvyriwvUedKfWIrtF1U3T7Llcc4yUqNVjonjrSxqq4V8Dz7wb1L6JfW7kRyA5UIaKmvAa8iuUgN4fYCy+hW09FSuuzEDe58ApmxGRzWigrfj9PQBqAqLNbBW97QUzkC6hJbqAVotvmA/gK+v4JxBKaS+yKoMSQL29EcgJd8eX3ICvhzRAOovMl8pVoC8bedozgHMovEvERfeFqVNkXWkirrwbxVUKYRbfBVCXiXgBJiN9dIZiS4BqVFIKmiprHS+BZSmpkW1cpD3zPUKYYaLO3cWmnRppp7GtDNll2fHKISjGz/7knNShWjiqVUorBeOB5dTVkXas7JSiqShNJTi1hJLVVYrgyVrxuV4c3R02PaC+j0p9lRtp/8AQnCVP6JzTvPGtyWFcNTXM8e2sWsGutpHRapY4Bdd3XEzVw+zFTq8GvNeo0a7nWn6gdnr68zO09teL9xZSetteD9xovdju3iXFhqKs89vmhZWtcH9Kcya0vkutJIxWP5vYz56nuR225FF7smlqa3UZXKzfDw9Cr4jb19GTPrV9/IBpWb06eDFx8Ot4k8o3vmwLKUlhKT4t+pdU8lTSDGmFOuJLPKN74/l44EveHq/ICtz3eRAS8Vz/wDoIV0V8Lten/JSpePoBt7zTzNCtPAOc3ozqfgHHb9foDF6td4VIooxqkFzkS8VXwqTCLajcym8By4g1c/AVzKnaFU7ZAjS7QTOrb6mZ26YYT3egVrvoN9dUM2dJnSMtDZEsCpSA5gXRtbsqptNaGqp15nq9rw+KydWtyOei2puODlFLCTWivgq4atB4l6vX3OttbaNlkkZZNdlOcWrR2dXJRpjejJtp8EZrr4b9fPK03cQN46H5MGV5S3J6nvTT9CtWqa00I0uzipq5/cLmuk/oUu2/c+Dp6AVvRf1vwCrG1u68Suq60knL9yf24ixnTSly1hRpHbLdTH6hlBd7mn7CKa89lPqBUehrrwRVwzjsa5e6I7PHBxfP6ITFaKemHChW26hF91LSlwYtVqrweHuJnpbVy9iSttsYvesHw2BT5nf6sRwe3TuaFjlC2J/5fwNnVoupJcihbm1vzIJKUK6IdcCBXQxm3rXkOpPdyM91bhopbzbzLbz2+RFUrqFT8CCyoUyq8ByCrU2FPwKSOQF7kJJlLfWAWyamLGRtFMrQCtH0mFaaoXEqVoMrUMrEQrzvVfsBWxBbUTOdYiZ/wAA597Chr29FuQ5fOxnnIKLa1Sxi1skk8VuZQ7TcC8RZce9bfDZevzQjk2Vd6N7Mzx0XU244bqKm84/LsjnZzcJJVi2tFVgelYSakmsHWuv1OtyuwssryWkoQs7aNGpQUmpJYUd9VWnbp1mcx2nl1/XzmKw1BTb6RLZ3a7nTSniVX0/5+oU9p4dciK0ov7kuFBHLDGXoyOi0V4JEDK3dKNp+tOFCZ1PCiXN15rAScqd71IrVKmNfKm4oZx2Yb9XNExWnDrWLfXjvdV6UBexriuIU0nvT5eiBO1df6fp9RZ20en7oCylLdxRVPna1w82/qKm9VcNlfcnxSdcVxphxqLJp4pVe6WHqA2de3z+xCnPftlzQQr3VLeHPFaj4DLgbeZZHKHuHVuUJhvETF2cqFTKLwLwF+cRM6UOYjtOqAaM6DOlF8eLCrHMGcFTYsqhFimOpoovBx6wILs6ukG/1iZ011iHOgX3fAiW5GfO9aBlbdYBF/Wwl1v8qq28KJVddmB7fYH4cnb2btGmoxeFU7s1ipUaq2019CrtW3uSdGv2ummjo01JK7TeGsYIdnWqarZ2m3+l6956MJSilSTUqP8AK3i1Vb6aq8tx5Vp2paSwvUWpflp4LAqtsulSleFERWTtaknWMf8ALS23t0aaHluG58aGnLcr3+qMqtHSt3imiOk+pmd3p7glY7g3a6LyYjs5d6nkRozi9sv9hZOO18U/VVFuT8fAFW9PmDFsUnse/wDlBubMPCvsylJLXFcUvQkmtq51Kqy0k9qe5v3RVC2xo01vjRjtrfxTElZ/t4rrABnJP+5cVQGb104x/N5FbktdV4uqApLVR/8As0FXqu18mQqUF3ZcGQLj3YvxHqJe8AY7jo8q2otU9f1F4oXlwJRbjtJURRJRkBb3EctiIoj1AVDqQrY0Qg3gVBJgCfVlQOQlSNkQyl1UFfHyxFlLV16EvBYdSDGFWlpbdF4vBFd/eV5u80lTF0xDTu+1e1cosMkjZOxVgnFJSSUZp1/PWipjjo1Y1OBnlbri3Xbp4vE6nt2f/jwU3NzhBxrJKN2SWGKj+aODVNO/E4W2tXXS67U0/wCSOua0StcXi31sKrTKpar3JP6GdWz8fJglarj1uBybPtPbzXoxlb7KcH9ipT4+DGr4Lx++JGvwsu1Wjnh5iuW2PDF+YKvYqbvagiktlPCnoFNVacPMKt6rQmD4hbXxqBSW3j1pCorZ1/te6lPQEpN/2rrwDKa1uu9r2Qk5RwxXFP6ASFtd1NeDquTQ3xG7Hj6MVP8Ax4Nr1BefVGUM8q1Up4UfkyKaelLx0FSk3q5CXXsXp9QrTmd0eb9wGWu7rmQGOhciJld4iZp5T3hr28W6GgKsi946mUJDJhldGYalLlvDUiLGyXislQHr1iMVqQJWgDqTI5UFqKwHchHIFRAq6+Szt0mn+bCjqnda8HQpfVStzYV02X5NaOxU1G0pdU4ylCWCTapfiv6avQ29OGunJZbY0dcMd1GqeK8eR2XZPa+UvJ52CmmlBu9KTldjKtY44t7KPClKHHZdZzovy0WKi3VYJ6KOtNPmR28bKwaNGAztNwl56yOS2ca+xHQ9V4eZM5uT9RI10p+YJz2p11dUAtU66voSSe18cShNbXxr6hS/c67wHk9q65CNR3+pLSTpoXjr8iZ7DQ+fVQp4umiVdz6wI7TvRYin1Ql/ewJNR1eTS9R85tdfXmV3+O5hTWtNeZTDXo098f5AoKuloDs10q+gtOIFzhLd1wIZnZy6oQivZUgoJDbyGSZG2QhEPeBf2hIBM6G+QgZ0bwL3SwIQECMuqhqEhDEvAv7SECFcgxeASFJfqSoKo7G+uJCB0n5db2Z+Ebe3sYWtnclWuMpPOKmCcHoS8XU8L8V5LOyuxk8dawbpRPGXHQnxeqEM79x2zMcrNPr7FaTrp9SEDoDtOkWQyh/yAgBzqWn09gOSdCEJFwXHfQS/T+4hBSEv8XyHg668fAhAtCUVr8iKOxkIVAq1poG/4Pn9SECmzkda82QhAP/Z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9222" name="AutoShape 8" descr="data:image/jpeg;base64,/9j/4AAQSkZJRgABAQAAAQABAAD/2wCEAAkGBhQSEBUUExQVFBQWFBQUFRcUGBcVFRQVFBQVFRQUFRcXGyYeFxkkHBUUHy8gIycpLCwsFR4xNTAqNSYrLCkBCQoKDgwOFA8PFykcFBwpKSkpKSksKSkpKSkpKSkpKSkpKSkpKSkpLCwpKS4sKSkpKSkpLCkpKSwpLCksKSwsLP/AABEIALcBEwMBIgACEQEDEQH/xAAbAAACAwEBAQAAAAAAAAAAAAABAgADBAYFB//EADsQAAIBAQMJBgQFBAIDAAAAAAABAhEDEiEEEzFBUWGBkfAFUnGhsdEUFcHhBiJTYvEyQnKSFiMkguL/xAAYAQEBAQEBAAAAAAAAAAAAAAAAAQIDBP/EAB4RAQEBAQADAAMBAAAAAAAAAAABERICEyExUXEi/9oADAMBAAIRAxEAPwDsLPJGbLPIEaVZhvHp1ykUSyFCvIaGm+I5D6ZGeeSpFLs6GttFcmisVXQF4acQwsgCpBTHjZFjybeQVIIl1oVgO5Avlbix45HNgG8S8MshltI8ko9JF+kvhcyPJ94ubGCOZM4I7NbRWt4xFmdBnSpzQjtS4a0O0EdoUO2Fzow1odoK7UozgjtBg0O1FdsUXwSmgatlbiO3KHISTLhq+WUFUrcpkxaGsTTu3K5WwHAWViUR5SQHw7IMg7O1ylajO7Y9OWTJlMsiicdjpZWDPEzxseQxDHIol6iZWHOAckb5ZFESWRx2jo5Y7yDnDR8PDaLaWUFrGpipWhHbC/lFlFFD5wV2hW0FoYh88Ww7QktZkaBQYNU8uk9ZU8oKHERoYL3lAjtylsWgxFjtxJW4rsxJWDAZ2xXK1LLPIpPQmabHsmTeKGxcec7QXOnvx/D9XoNH/G4k6i81y+cIrQ6eP4aWvQWx/DMR3DiuWq2VNs7ay/D8FqNMOx7Puonska4fPm2LVnfz/D9k/wC1IX/j1nsHsh664SFjJ6mbrLIJbDtLLsizjqLfg4bB7F4ceuynsNdj2E3qOmdlHYRJGe6vMeB/x17CHQXyE6pzHnuYk5CZp94V2C2soLtlrK5ZXEjslvEcImpgptMob0FMpM0yUVqK89HYVmxQmxrjNMbVd0dUFqcs2aewkcnZrVB4omryohkq1ob4VbDTEtVozOrjNHJU9QHka2GlzFbGrimOTLQR9nxNEUNxJpiqHZkKag/KIl0XFFkbVE2mRnj2XBaiyORRWovz6B8QhtXIELOK1IsSRS8oW4nxCA1KgXMyq3DnzKtDthc+Z3aornbIuGtueFz5gduit5YlrLia9J25PiDx7XL0vsyiXbFNReadPez4HlJ4T7cQvzqJZ41OntyypFcsqPIfbMNqEl2vDauY4Onr/FkPF+cRIXi/pOob5stvmhfm66a9zh/j7bv+S9grLLbvvyO3Pi83udv806qiPtJdUOIeWWvffkD4i1/Ul5DmHudv8en/ACgfEx2LmjifiLXvy8gO2tP1JDmHudz8Wt3Ne4fi/Dmjg85afqS5ivOfqS5k5h7nfPLN8f8AZA+Yta4/7I4BwtP1Jc6lU1bKv55OmxuvImRfa+irtP8AdHmg/NP3R5o+Z56078/9n7gztp+pP/Z+4yL7K+mfNf3LmB9rbz5m7Sffn/swZ2ffn/sxkT2V9LfbAPmzPmt+ffnzYt+fflzYyHdfSn2sxZdqs+bZyXefFtgzsu/Lmx/k7r6Q+1pbwR7UlvPnDt59+XNgdpPvS5sfDqvpfzR7/If5n/lzXsfL70u8+b9wq1n3pc2Mi9V9Ss+1qbX4l67bXdPk/wATPvy5v3J8XPvy5kyE86+qy7XT1PjQpeXt6z5f8dad+XMHzG078uYyL1X1H4zeVyypbUfMPmFp35c2Fdp2q0WkvX1B0+kvKVtRRaWq2nz35ra/qPy9ifNbX9R+XsWU13jktpTPx9ThpdqWv6kuuAH2nafqS5mp5GuznF7fJmeUH0mcmu1LVaLSXl7Afa9t+o+UfYvSOozcuk/YJy67btu/6exC+xMdGpR3jJoyphTI82NNURtbUZw1IYvqgUKKhvEFtEHAovgvAXszznjgFveUydNZFjRC2e8tVtVUo3o1YYaDErYdZQFsaJWNm06xo9TjTDhoZkyzs92cVKtYybUWk1/TStarTiWO22saFrv9foRZbHnXiOR6cmnpo9GnHRo0leU5LCTqlceujrHgmvyriwvUedKfWIrtF1U3T7Llcc4yUqNVjonjrSxqq4V8Dz7wb1L6JfW7kRyA5UIaKmvAa8iuUgN4fYCy+hW09FSuuzEDe58ApmxGRzWigrfj9PQBqAqLNbBW97QUzkC6hJbqAVotvmA/gK+v4JxBKaS+yKoMSQL29EcgJd8eX3ICvhzRAOovMl8pVoC8bedozgHMovEvERfeFqVNkXWkirrwbxVUKYRbfBVCXiXgBJiN9dIZiS4BqVFIKmiprHS+BZSmpkW1cpD3zPUKYYaLO3cWmnRppp7GtDNll2fHKISjGz/7knNShWjiqVUorBeOB5dTVkXas7JSiqShNJTi1hJLVVYrgyVrxuV4c3R02PaC+j0p9lRtp/8AQnCVP6JzTvPGtyWFcNTXM8e2sWsGutpHRapY4Bdd3XEzVw+zFTq8GvNeo0a7nWn6gdnr68zO09teL9xZSetteD9xovdju3iXFhqKs89vmhZWtcH9Kcya0vkutJIxWP5vYz56nuR225FF7smlqa3UZXKzfDw9Cr4jb19GTPrV9/IBpWb06eDFx8Ot4k8o3vmwLKUlhKT4t+pdU8lTSDGmFOuJLPKN74/l44EveHq/ICtz3eRAS8Vz/wDoIV0V8Lten/JSpePoBt7zTzNCtPAOc3ozqfgHHb9foDF6td4VIooxqkFzkS8VXwqTCLajcym8By4g1c/AVzKnaFU7ZAjS7QTOrb6mZ26YYT3egVrvoN9dUM2dJnSMtDZEsCpSA5gXRtbsqptNaGqp15nq9rw+KydWtyOei2puODlFLCTWivgq4atB4l6vX3OttbaNlkkZZNdlOcWrR2dXJRpjejJtp8EZrr4b9fPK03cQN46H5MGV5S3J6nvTT9CtWqa00I0uzipq5/cLmuk/oUu2/c+Dp6AVvRf1vwCrG1u68Suq60knL9yf24ixnTSly1hRpHbLdTH6hlBd7mn7CKa89lPqBUehrrwRVwzjsa5e6I7PHBxfP6ITFaKemHChW26hF91LSlwYtVqrweHuJnpbVy9iSttsYvesHw2BT5nf6sRwe3TuaFjlC2J/5fwNnVoupJcihbm1vzIJKUK6IdcCBXQxm3rXkOpPdyM91bhopbzbzLbz2+RFUrqFT8CCyoUyq8ByCrU2FPwKSOQF7kJJlLfWAWyamLGRtFMrQCtH0mFaaoXEqVoMrUMrEQrzvVfsBWxBbUTOdYiZ/wAA597Chr29FuQ5fOxnnIKLa1Sxi1skk8VuZQ7TcC8RZce9bfDZevzQjk2Vd6N7Mzx0XU244bqKm84/LsjnZzcJJVi2tFVgelYSakmsHWuv1OtyuwssryWkoQs7aNGpQUmpJYUd9VWnbp1mcx2nl1/XzmKw1BTb6RLZ3a7nTSniVX0/5+oU9p4dciK0ov7kuFBHLDGXoyOi0V4JEDK3dKNp+tOFCZ1PCiXN15rAScqd71IrVKmNfKm4oZx2Yb9XNExWnDrWLfXjvdV6UBexriuIU0nvT5eiBO1df6fp9RZ20en7oCylLdxRVPna1w82/qKm9VcNlfcnxSdcVxphxqLJp4pVe6WHqA2de3z+xCnPftlzQQr3VLeHPFaj4DLgbeZZHKHuHVuUJhvETF2cqFTKLwLwF+cRM6UOYjtOqAaM6DOlF8eLCrHMGcFTYsqhFimOpoovBx6wILs6ukG/1iZ011iHOgX3fAiW5GfO9aBlbdYBF/Wwl1v8qq28KJVddmB7fYH4cnb2btGmoxeFU7s1ipUaq2019CrtW3uSdGv2ummjo01JK7TeGsYIdnWqarZ2m3+l6956MJSilSTUqP8AK3i1Vb6aq8tx5Vp2paSwvUWpflp4LAqtsulSleFERWTtaknWMf8ALS23t0aaHluG58aGnLcr3+qMqtHSt3imiOk+pmd3p7glY7g3a6LyYjs5d6nkRozi9sv9hZOO18U/VVFuT8fAFW9PmDFsUnse/wDlBubMPCvsylJLXFcUvQkmtq51Kqy0k9qe5v3RVC2xo01vjRjtrfxTElZ/t4rrABnJP+5cVQGb104x/N5FbktdV4uqApLVR/8As0FXqu18mQqUF3ZcGQLj3YvxHqJe8AY7jo8q2otU9f1F4oXlwJRbjtJURRJRkBb3EctiIoj1AVDqQrY0Qg3gVBJgCfVlQOQlSNkQyl1UFfHyxFlLV16EvBYdSDGFWlpbdF4vBFd/eV5u80lTF0xDTu+1e1cosMkjZOxVgnFJSSUZp1/PWipjjo1Y1OBnlbri3Xbp4vE6nt2f/jwU3NzhBxrJKN2SWGKj+aODVNO/E4W2tXXS67U0/wCSOua0StcXi31sKrTKpar3JP6GdWz8fJglarj1uBybPtPbzXoxlb7KcH9ipT4+DGr4Lx++JGvwsu1Wjnh5iuW2PDF+YKvYqbvagiktlPCnoFNVacPMKt6rQmD4hbXxqBSW3j1pCorZ1/te6lPQEpN/2rrwDKa1uu9r2Qk5RwxXFP6ASFtd1NeDquTQ3xG7Hj6MVP8Ax4Nr1BefVGUM8q1Up4UfkyKaelLx0FSk3q5CXXsXp9QrTmd0eb9wGWu7rmQGOhciJld4iZp5T3hr28W6GgKsi946mUJDJhldGYalLlvDUiLGyXislQHr1iMVqQJWgDqTI5UFqKwHchHIFRAq6+Szt0mn+bCjqnda8HQpfVStzYV02X5NaOxU1G0pdU4ylCWCTapfiv6avQ29OGunJZbY0dcMd1GqeK8eR2XZPa+UvJ52CmmlBu9KTldjKtY44t7KPClKHHZdZzovy0WKi3VYJ6KOtNPmR28bKwaNGAztNwl56yOS2ca+xHQ9V4eZM5uT9RI10p+YJz2p11dUAtU66voSSe18cShNbXxr6hS/c67wHk9q65CNR3+pLSTpoXjr8iZ7DQ+fVQp4umiVdz6wI7TvRYin1Ql/ewJNR1eTS9R85tdfXmV3+O5hTWtNeZTDXo098f5AoKuloDs10q+gtOIFzhLd1wIZnZy6oQivZUgoJDbyGSZG2QhEPeBf2hIBM6G+QgZ0bwL3SwIQECMuqhqEhDEvAv7SECFcgxeASFJfqSoKo7G+uJCB0n5db2Z+Ebe3sYWtnclWuMpPOKmCcHoS8XU8L8V5LOyuxk8dawbpRPGXHQnxeqEM79x2zMcrNPr7FaTrp9SEDoDtOkWQyh/yAgBzqWn09gOSdCEJFwXHfQS/T+4hBSEv8XyHg668fAhAtCUVr8iKOxkIVAq1poG/4Pn9SECmzkda82QhAP/Z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9223" name="AutoShape 10" descr="data:image/jpeg;base64,/9j/4AAQSkZJRgABAQAAAQABAAD/2wCEAAkGBxQSEhQUExQWFBQUFBQVFBQYGBUVFBQUFxQXFhcUFBQYHCggGBwlHBQUITEhJSkrLi4uFx8zODMsNygtLisBCgoKDg0OFBAQGCwcHBwsLCwsLCwsLCwsLCwsLCwsLCwsLCwsLCwsLCwsLCwsLCwsLCwsLCssLCssNyssKywsLP/AABEIALoBDwMBIgACEQEDEQH/xAAbAAACAwEBAQAAAAAAAAAAAAACAwABBAYFB//EADsQAAIBAQQHBgQFBAIDAQAAAAABAhEDEiFRBDFBYXGR8AUTgaGx0SJSweEGFBVT8TJCYpJysiNj0hb/xAAYAQEBAQEBAAAAAAAAAAAAAAAAAQIDBP/EAB0RAQEBAQADAQEBAAAAAAAAAAABERICEyFRMUH/2gAMAwEAAhEDEQA/AOvhozNlnoaNFxlqR6dcp4wiWhFS0RI094A5VJtMjNPRqCrlDW6C3RhkpkUi5xDjZgSMgkw4WQU7GgMLLAVQZNgHJlKQF1hLRZMgu9tJeLWhsr8s8wKVoRzJ3FCu63jFUpk7wXc3lUBpveFd4KlMB2oxNPcwbxndpvK7wYHuZTtBDmA7QprQ7UB24pTQqUgafK3AduJchTZTT5W4qdqKBkjWQFK1Fyt2S5UF2RUdnaW62CJ2h6MtFixL0JHLXSysHfE702PQlmXHQo5sbE5rErUptG56DHMCWhLMbE5rJfRfeGj8tHMC0sYraNMLVqW7UCkcwZRWZUG7QDvAWimgGK2HrtCVPsYnUqhMGmelye0W7cQwGMNPekAStxLkA4lTTnbC5Wwvu2D3bAuVqDK1GR0ST2GvR+y3LWhq5Xmd6DK1Pesewq6xj7AyJsXmuddoRTOkj+Hsx0Pw7HaXuHFcrNsU5M7mHYdmtlRs+w7Jr+mhn2ReK4C8was7r/8AP2ewKPYVmmX2Q4ri9HsJPYbbLQW1ijsodnQWpBLRYLYT2LPByNl2Y8jbDsN5HRd3FF1pqJ7KvLA57gJAd3J7UC7F5lXRO0SFy0iOYMrPeA7KOYT6XaaS3qYmU3mPlCKAvRyKzYSpMjTNUJQyDaQ05ZO7eQUbI1RoMUUNXkiOjKhFoqqa4DL/AAM2ryy/lY5FPRUar4LEpyStFTK/TomqzQVM2S2rkJ/Sosn6TE1QoMjaIm1MjHHs2A2OhQyNLminaobVyKhZRWpIOMUL7xE70n0acCX0Z+9RO9RMXWh2qK70zStEKnaouGtztiu9PPdvvAelIYa9LvinbHjT09LMBdqx2l5qdR7atwZW540u1Y5k/UojinUeq9IQuWknm/no5ipafA1ydC/Pop9oLecG+07X5Ycn7lrtK1yj/qduI83udw9NWRX5tZHE/qVr/j/qC+0bbOPIcQ9zuHpCyBVpHecT+oW2a5Ffnrb5lyQ5h7Xdd+smX325nBvT7f51yQP523+fyiTk9rvu+fysv83LI+ey0vSPnXJL6CLTTbda5U33Y+xOYvtfSvzjyL/OvI+ZfqNt8/lH2K/PW3zvlH2HMPbX016cwJdoHzX89bfuPkvYr9Qtv3HyQ5h7K+lfqhT7T6wPmz7Qtv3H5A/qNt+5LyGQ9lfSf1QXLtU+dPtC2/clzJ+pW37j8vYZ4ndfRH2s8y4dqvPyPnT7Ttv3GC+0bb9yXoM8TuvpS7T3vl9y32nlJ/6/c+ZrtC3/AHJepf6nb/uPy9hkO6+pWfakdqYb7Vg80fLP1a3/AHH5exP1i2+dmcizzr6fadorYJems+avtm2+d8in23bfO+Rch1X0p6SKlanzh9t23zvkiPty2+ZcgvT6DaWhntJbzhl27b5rl9yPt22zXL7llTXaTe9Ga0bzRyP65bfMuSKl25b/AD+Rro101pJ5rmJlN11+Zz67ft848n7lL8Q22afg/cvaY9u4swlFGZPrAuoebGm6S4Zql1Bh90qgioV4zplMu7y7oiVoRTJocxDtC3JiXLMLIdFxyXJDHGD1peCpr4GZWg1WoXF2uhRa+CVHlLU1ulsfEw6RYSg0pYNpPWng1VPBvY0bO9GWlpedZO9SiTaTdFqWKrQi9fry1Ips9GNjBvGOeptP2w4CLXQsfglVYYyTi/FKqCyxjbW4GU1mP0rRZ2d1zjRSVYy1qSrTB8UZ0Rpd5de5VV02VQGq3AMXEvx9BD3fUuXhzAa6ZoXJU2oFsrvFmFXJdUAkRyWNH1zKj1T+QsRlMFveU65hVtFOILfWBfWwCN+IL6wCbzww3inLL6lEkwWHUqvHzA6a+RWgq+C5nTXDGi+VfEKZd4zqYc5bwb28VeIRTVLeW3vFloiGVKlFMGpV4EDJbiqlsCXANSr62jIszpb/AF9w0kv4+wK0Jh3jMwqhnGqFvg4ySlFrU9mKdYunwv4VjkI7T7NhCEbSylKUWviUkk4Sw+Fta+NELvHpLtGM9H/LzrZK9edpCN+8/wD2Q10otcWuDJW/G/rmr3WojYel6BOGOMrOru2ii0pU9HuMTfWYaaV11Qjxz8hN57MORSnLeA/xoDJYa31wFd7JbXyQK0h66rkFHd3+aLS219Bb0hi+8rjXXk20RTmn0/uU7N66V4fXEXG1TK7+jwrz+41dFNV8N/2FuuS5vyD/ADFdvm60Bdtv5pFAqTrr8NdCTTeteoMrRvbHg7vltKlaJOnw+nqBWOVfp5ElPdTxdQ5cMettUBN7uvMK6G+R2i/gz3+HqRzNODT3nHzCT3MzKXEtsg0XyKW70M6YxSCGuW4tT3Cb5akE0xsIV3hFPrAGmLxKYt2guU94WHt7vIl5mWc1mSE11UhWmiCqZr4SmGTpEaFKZXeA16XZenqzbU495ZS/rhgm6apJ7Gjz/wAS9nxsbRqDbi0pKsYp0aqtTeY/s3R+8tYwVfiaWF2vgnJLzPX/ABfawsoLR2nJxo70nWSqv6cFTatTZn/XXxvxxLaeT8CoSS1Z7BbtC2+DXGhVOb38/dASVc/P3Fym93n5OrClvjFPdr8yNSqnxfMXdw1041Jatr+1817lSpvXGQIJQexxfAkrKW1PweHqBd31fGoMo0xp1uoiqJWbf9rKlZv5Zb8E/cF21NnXP6FRtM1Xxp9ADdks/KnoVKFa0oynJbYtU2lq2WxvxC/1FB7FTxBlJ8Osxl6OtuXL7ASo1rly2caMD2ozwwQcZ5r0FRrvCTe30NuAr+7zCjabhd4O91gQG59YEvi3Mq+A1TCU2Z1IK+A1yAchfeMjkRMMbbBlBP7i5TIp7gG92kVeBvFq0QQS61kSAdp1iX3i3AMcusAXMCU0UnHgAfetY4prFPJ5nqaH2vY2sXDTVaWlf6bVfFKGFKycnVpZLzPIb3+YMnhr65ksalxo7f8Awy7CPe2Mu/0Z4q1jSkfiu3J0dU9WLSxZzznxXidZ+HdKjGThO/3c1dlci5SaeOpOtMBP4v8Aw/HR2p2bvWMkmpOlVLamqJoy6/37HNOdNfmVDdhni865EctRSm0tdeKKRXeY0rz+6Lc6bE1XUn9mRJvUkuXpQF+HXBDVHNqu1U8fQp518fYBRrv8a+oS/wAfV4eGIVHN7avfTeVr2ElLJ+SVPMqLw1+KqsPAotSS118KA34vb5V8yYL+7nWr8aF/DTZ/t70Ap03450p5spyrrS8FL6MkktjpvfvUXKa2yjyoFe8pvrEtTQhV6qXGhp5mlWyyLvp5+ZmTCRBoUsiVM94iYGhMFzQhyBdp1gFaFaIpzEVLqgGNoqqyBTBvAPTLXEReSJerl4/yRGmhVOIhBOaAOnHzLVOkB3vXSC71dUCCb61FSZ63Z/ZM5pScW4ON5UTpJY7VWjw1bxUbSzsviuKSawrG9qrhSSw61FXGbQW09mtdZnpdpW7lZuyn8KdaS2rHZR7G34VMUu0o1V2yhDgof/NdZl0vTaq7R034+CrqW5Eanx4Wl2dJNVeG1pquzahN5rVIfpVsq6lxoJU1skvQjoFVrWvo0S+1tT4r2JK0lue9AO3a/t5EUSbb/t5tPzLuPanyryFd9XZ9GDdVcKlXGiMXsfJfwDJP5f8At9Crz1eqbKg28uXsVQu0W9eNfoEoVVV8XCX0qDaKuttcdQqiW2Pp6ANcmtso8cfRhXm9l7l9GLrJY3n6+4LnV6414UrzA6BSefmW5i6LxIp9YGnnGygb3VAU99SBqe4tPwAUiXgLqVhu8iRCUV9gJGnSDiwEwkRBVKqDKhFIM7R4eJG+sEApEBqSS3cyIjfWBGwsq7o/QLGMrSCnJxg5JNpqqW6qfoZrxr7B0tw0iD7uNom6OElBxae+SdHqxI1HWfin8SWSsYWejQjcxxcbihsV2KSVXrrv1HD6RprlWTo28cKJcth6/wCNJPvJTaVHKiS/td1Sq2m001jXDgtvJO3ps5NB0s1ujpjWXklzprM1tpu7xqmZnarrACSWS8vcHJneJ661yxp9QnJbuXuhCjvpz9UXq2vjSq9A2bfpra5Y80RyefhR/UCVomtapvo/UGEE9VHwerzAO9hj6NfQjklqrwSX1AnBOnXkyKO7dVOhVRWi+aXB9UFuSz/2X1QxQ4+NBcsNdf8AV+5A2Mo504NtcipzjtfJCHd1+69Snd3rdg/Mob8OxumdV9CU/wAq8U39BDp1T3CjbNbfJe5Fe9feZfeMU5ETNPMb3pabE0C8QHKQVUZ73EKDIzp17ItClKhakE0xsjlvFVLTC6ZXrEpsGpL4RfeLYW5AXgW8f4Cjk95GxbYLCntcfQ3djWko2mCjKqauuTTy2NN89+w8lyC0fSIwlGTipqLq4t4S4vEiyvT/ABC25KqlGqwWNa1/pdW72Fca46zlbWG/Hkd7+JtJ0WVlCej2d2Tk5SSv3UqVaaX9LTWrCla7ThtMtU5PbV7/AKh2hVc+ZKLZICDr9ypYb/ENGatfP+A4z/y64oRGS4eKRTW6uWOIofLwe7U354i5PNPrgVeeXOpL+aoNAxWTXCv3CanWrx625g3lXXybXqRpfw6+w0GnGutp5akRwetS8/WjKv548aAJbaPwZFEpvbj4qvJhSVdVPTyFriuDwfkR2T6ZQUovZTreVJZrrkDWmv0oW7dpZgespF36CwoleYxTC7wpEa1AFUtS66QEhdo8AjRXeRSM8dQVfT3DOnSkUpgp4C5vDrIEPUt5VQYIuABuZHIXZ6vFk2+ARblxL66qIlrfh6DbPUGpVyT6f2L0STjNOm3DqlAJsfoS+Nf8o/8AZBqfXpxlWLsGlJJ3pJJqcdb+K0f9Wta8MNtDnu2rveSUY3Vg6NJa1VXVlSmOFdZ970rRoSsKuEW1GqbSdGq0aypRHwnt5f8Aln/yXoZldZMeI5lwn4ElrXj6sGOrmV0MVrniS7HeJz4oKBNDVHe+GJVXnVczPfddbHQesQVPeqlOSyaZJyeYhzebJfitKnsKl48hGwfB/D4CUU29qT6zKVrTNeZSl6jGUV3nWPoXGS2NeP2EtlyeviUf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9224" name="AutoShape 12" descr="data:image/jpeg;base64,/9j/4AAQSkZJRgABAQAAAQABAAD/2wCEAAkGBxQSEhQUExQWFBQUFBQVFBQYGBUVFBQUFxQXFhcUFBQYHCggGBwlHBQUITEhJSkrLi4uFx8zODMsNygtLisBCgoKDg0OFBAQGCwcHBwsLCwsLCwsLCwsLCwsLCwsLCwsLCwsLCwsLCwsLCwsLCwsLCwsLCssLCssNyssKywsLP/AABEIALoBDwMBIgACEQEDEQH/xAAbAAACAwEBAQAAAAAAAAAAAAACAwABBAYFB//EADsQAAIBAQQHBgQFBAIDAQAAAAABAhEDEiFRBDFBYXGR8AUTgaGx0SJSweEGFBVT8TJCYpJysiNj0hb/xAAYAQEBAQEBAAAAAAAAAAAAAAAAAQIDBP/EAB0RAQEBAQADAQEBAAAAAAAAAAABERICEyFRMUH/2gAMAwEAAhEDEQA/AOvhozNlnoaNFxlqR6dcp4wiWhFS0RI094A5VJtMjNPRqCrlDW6C3RhkpkUi5xDjZgSMgkw4WQU7GgMLLAVQZNgHJlKQF1hLRZMgu9tJeLWhsr8s8wKVoRzJ3FCu63jFUpk7wXc3lUBpveFd4KlMB2oxNPcwbxndpvK7wYHuZTtBDmA7QprQ7UB24pTQqUgafK3AduJchTZTT5W4qdqKBkjWQFK1Fyt2S5UF2RUdnaW62CJ2h6MtFixL0JHLXSysHfE702PQlmXHQo5sbE5rErUptG56DHMCWhLMbE5rJfRfeGj8tHMC0sYraNMLVqW7UCkcwZRWZUG7QDvAWimgGK2HrtCVPsYnUqhMGmelye0W7cQwGMNPekAStxLkA4lTTnbC5Wwvu2D3bAuVqDK1GR0ST2GvR+y3LWhq5Xmd6DK1Pesewq6xj7AyJsXmuddoRTOkj+Hsx0Pw7HaXuHFcrNsU5M7mHYdmtlRs+w7Jr+mhn2ReK4C8was7r/8AP2ewKPYVmmX2Q4ri9HsJPYbbLQW1ijsodnQWpBLRYLYT2LPByNl2Y8jbDsN5HRd3FF1pqJ7KvLA57gJAd3J7UC7F5lXRO0SFy0iOYMrPeA7KOYT6XaaS3qYmU3mPlCKAvRyKzYSpMjTNUJQyDaQ05ZO7eQUbI1RoMUUNXkiOjKhFoqqa4DL/AAM2ryy/lY5FPRUar4LEpyStFTK/TomqzQVM2S2rkJ/Sosn6TE1QoMjaIm1MjHHs2A2OhQyNLminaobVyKhZRWpIOMUL7xE70n0acCX0Z+9RO9RMXWh2qK70zStEKnaouGtztiu9PPdvvAelIYa9LvinbHjT09LMBdqx2l5qdR7atwZW540u1Y5k/UojinUeq9IQuWknm/no5ipafA1ydC/Pop9oLecG+07X5Ycn7lrtK1yj/qduI83udw9NWRX5tZHE/qVr/j/qC+0bbOPIcQ9zuHpCyBVpHecT+oW2a5Ffnrb5lyQ5h7Xdd+smX325nBvT7f51yQP523+fyiTk9rvu+fysv83LI+ey0vSPnXJL6CLTTbda5U33Y+xOYvtfSvzjyL/OvI+ZfqNt8/lH2K/PW3zvlH2HMPbX016cwJdoHzX89bfuPkvYr9Qtv3HyQ5h7K+lfqhT7T6wPmz7Qtv3H5A/qNt+5LyGQ9lfSf1QXLtU+dPtC2/clzJ+pW37j8vYZ4ndfRH2s8y4dqvPyPnT7Ttv3GC+0bb9yXoM8TuvpS7T3vl9y32nlJ/6/c+ZrtC3/AHJepf6nb/uPy9hkO6+pWfakdqYb7Vg80fLP1a3/AHH5exP1i2+dmcizzr6fadorYJems+avtm2+d8in23bfO+Rch1X0p6SKlanzh9t23zvkiPty2+ZcgvT6DaWhntJbzhl27b5rl9yPt22zXL7llTXaTe9Ga0bzRyP65bfMuSKl25b/AD+Rro101pJ5rmJlN11+Zz67ft848n7lL8Q22afg/cvaY9u4swlFGZPrAuoebGm6S4Zql1Bh90qgioV4zplMu7y7oiVoRTJocxDtC3JiXLMLIdFxyXJDHGD1peCpr4GZWg1WoXF2uhRa+CVHlLU1ulsfEw6RYSg0pYNpPWng1VPBvY0bO9GWlpedZO9SiTaTdFqWKrQi9fry1Ips9GNjBvGOeptP2w4CLXQsfglVYYyTi/FKqCyxjbW4GU1mP0rRZ2d1zjRSVYy1qSrTB8UZ0Rpd5de5VV02VQGq3AMXEvx9BD3fUuXhzAa6ZoXJU2oFsrvFmFXJdUAkRyWNH1zKj1T+QsRlMFveU65hVtFOILfWBfWwCN+IL6wCbzww3inLL6lEkwWHUqvHzA6a+RWgq+C5nTXDGi+VfEKZd4zqYc5bwb28VeIRTVLeW3vFloiGVKlFMGpV4EDJbiqlsCXANSr62jIszpb/AF9w0kv4+wK0Jh3jMwqhnGqFvg4ySlFrU9mKdYunwv4VjkI7T7NhCEbSylKUWviUkk4Sw+Fta+NELvHpLtGM9H/LzrZK9edpCN+8/wD2Q10otcWuDJW/G/rmr3WojYel6BOGOMrOru2ii0pU9HuMTfWYaaV11Qjxz8hN57MORSnLeA/xoDJYa31wFd7JbXyQK0h66rkFHd3+aLS219Bb0hi+8rjXXk20RTmn0/uU7N66V4fXEXG1TK7+jwrz+41dFNV8N/2FuuS5vyD/ADFdvm60Bdtv5pFAqTrr8NdCTTeteoMrRvbHg7vltKlaJOnw+nqBWOVfp5ElPdTxdQ5cMettUBN7uvMK6G+R2i/gz3+HqRzNODT3nHzCT3MzKXEtsg0XyKW70M6YxSCGuW4tT3Cb5akE0xsIV3hFPrAGmLxKYt2guU94WHt7vIl5mWc1mSE11UhWmiCqZr4SmGTpEaFKZXeA16XZenqzbU495ZS/rhgm6apJ7Gjz/wAS9nxsbRqDbi0pKsYp0aqtTeY/s3R+8tYwVfiaWF2vgnJLzPX/ABfawsoLR2nJxo70nWSqv6cFTatTZn/XXxvxxLaeT8CoSS1Z7BbtC2+DXGhVOb38/dASVc/P3Fym93n5OrClvjFPdr8yNSqnxfMXdw1041Jatr+1817lSpvXGQIJQexxfAkrKW1PweHqBd31fGoMo0xp1uoiqJWbf9rKlZv5Zb8E/cF21NnXP6FRtM1Xxp9ADdks/KnoVKFa0oynJbYtU2lq2WxvxC/1FB7FTxBlJ8Osxl6OtuXL7ASo1rly2caMD2ozwwQcZ5r0FRrvCTe30NuAr+7zCjabhd4O91gQG59YEvi3Mq+A1TCU2Z1IK+A1yAchfeMjkRMMbbBlBP7i5TIp7gG92kVeBvFq0QQS61kSAdp1iX3i3AMcusAXMCU0UnHgAfetY4prFPJ5nqaH2vY2sXDTVaWlf6bVfFKGFKycnVpZLzPIb3+YMnhr65ksalxo7f8Awy7CPe2Mu/0Z4q1jSkfiu3J0dU9WLSxZzznxXidZ+HdKjGThO/3c1dlci5SaeOpOtMBP4v8Aw/HR2p2bvWMkmpOlVLamqJoy6/37HNOdNfmVDdhni865EctRSm0tdeKKRXeY0rz+6Lc6bE1XUn9mRJvUkuXpQF+HXBDVHNqu1U8fQp518fYBRrv8a+oS/wAfV4eGIVHN7avfTeVr2ElLJ+SVPMqLw1+KqsPAotSS118KA34vb5V8yYL+7nWr8aF/DTZ/t70Ap03450p5spyrrS8FL6MkktjpvfvUXKa2yjyoFe8pvrEtTQhV6qXGhp5mlWyyLvp5+ZmTCRBoUsiVM94iYGhMFzQhyBdp1gFaFaIpzEVLqgGNoqqyBTBvAPTLXEReSJerl4/yRGmhVOIhBOaAOnHzLVOkB3vXSC71dUCCb61FSZ63Z/ZM5pScW4ON5UTpJY7VWjw1bxUbSzsviuKSawrG9qrhSSw61FXGbQW09mtdZnpdpW7lZuyn8KdaS2rHZR7G34VMUu0o1V2yhDgof/NdZl0vTaq7R034+CrqW5Eanx4Wl2dJNVeG1pquzahN5rVIfpVsq6lxoJU1skvQjoFVrWvo0S+1tT4r2JK0lue9AO3a/t5EUSbb/t5tPzLuPanyryFd9XZ9GDdVcKlXGiMXsfJfwDJP5f8At9Crz1eqbKg28uXsVQu0W9eNfoEoVVV8XCX0qDaKuttcdQqiW2Pp6ANcmtso8cfRhXm9l7l9GLrJY3n6+4LnV6414UrzA6BSefmW5i6LxIp9YGnnGygb3VAU99SBqe4tPwAUiXgLqVhu8iRCUV9gJGnSDiwEwkRBVKqDKhFIM7R4eJG+sEApEBqSS3cyIjfWBGwsq7o/QLGMrSCnJxg5JNpqqW6qfoZrxr7B0tw0iD7uNom6OElBxae+SdHqxI1HWfin8SWSsYWejQjcxxcbihsV2KSVXrrv1HD6RprlWTo28cKJcth6/wCNJPvJTaVHKiS/td1Sq2m001jXDgtvJO3ps5NB0s1ujpjWXklzprM1tpu7xqmZnarrACSWS8vcHJneJ661yxp9QnJbuXuhCjvpz9UXq2vjSq9A2bfpra5Y80RyefhR/UCVomtapvo/UGEE9VHwerzAO9hj6NfQjklqrwSX1AnBOnXkyKO7dVOhVRWi+aXB9UFuSz/2X1QxQ4+NBcsNdf8AV+5A2Mo504NtcipzjtfJCHd1+69Snd3rdg/Mob8OxumdV9CU/wAq8U39BDp1T3CjbNbfJe5Fe9feZfeMU5ETNPMb3pabE0C8QHKQVUZ73EKDIzp17ItClKhakE0xsjlvFVLTC6ZXrEpsGpL4RfeLYW5AXgW8f4Cjk95GxbYLCntcfQ3djWko2mCjKqauuTTy2NN89+w8lyC0fSIwlGTipqLq4t4S4vEiyvT/ABC25KqlGqwWNa1/pdW72Fca46zlbWG/Hkd7+JtJ0WVlCej2d2Tk5SSv3UqVaaX9LTWrCla7ThtMtU5PbV7/AKh2hVc+ZKLZICDr9ypYb/ENGatfP+A4z/y64oRGS4eKRTW6uWOIofLwe7U354i5PNPrgVeeXOpL+aoNAxWTXCv3CanWrx625g3lXXybXqRpfw6+w0GnGutp5akRwetS8/WjKv548aAJbaPwZFEpvbj4qvJhSVdVPTyFriuDwfkR2T6ZQUovZTreVJZrrkDWmv0oW7dpZgespF36CwoleYxTC7wpEa1AFUtS66QEhdo8AjRXeRSM8dQVfT3DOnSkUpgp4C5vDrIEPUt5VQYIuABuZHIXZ6vFk2+ARblxL66qIlrfh6DbPUGpVyT6f2L0STjNOm3DqlAJsfoS+Nf8o/8AZBqfXpxlWLsGlJJ3pJJqcdb+K0f9Wta8MNtDnu2rveSUY3Vg6NJa1VXVlSmOFdZ970rRoSsKuEW1GqbSdGq0aypRHwnt5f8Aln/yXoZldZMeI5lwn4ElrXj6sGOrmV0MVrniS7HeJz4oKBNDVHe+GJVXnVczPfddbHQesQVPeqlOSyaZJyeYhzebJfitKnsKl48hGwfB/D4CUU29qT6zKVrTNeZSl6jGUV3nWPoXGS2NeP2EtlyeviUf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pic>
        <p:nvPicPr>
          <p:cNvPr id="9225" name="Picture 14" descr="http://galeri2.uludagsozluk.com/203/tatl%C4%B1-su-ile-tuzlu-suyun-kar%C4%B1%C5%9Fmamas%C4%B1_271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5417" y="5127090"/>
            <a:ext cx="3922389" cy="161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03004-1D7F-4975-A098-A2CB984FCCE9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323528" y="1072108"/>
            <a:ext cx="831088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dirty="0">
                <a:latin typeface="+mn-lt"/>
              </a:rPr>
              <a:t>Küresel Isınma ve Su Kaynaklarına Olası Etkileri</a:t>
            </a:r>
            <a:r>
              <a:rPr lang="tr-TR" sz="2400" dirty="0" smtClean="0">
                <a:latin typeface="+mn-lt"/>
              </a:rPr>
              <a:t>;</a:t>
            </a:r>
            <a:endParaRPr lang="tr-TR" sz="2400" dirty="0">
              <a:latin typeface="+mn-lt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Akarsu havzalarında akışın yavaşlaması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Kuraklık ve su stresinde artış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Atmosferik dengenin bozulmasıyla </a:t>
            </a:r>
            <a:endParaRPr lang="tr-TR" sz="2400" dirty="0" smtClean="0">
              <a:latin typeface="+mn-lt"/>
            </a:endParaRP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H</a:t>
            </a:r>
            <a:r>
              <a:rPr lang="tr-TR" sz="2400" dirty="0" smtClean="0">
                <a:latin typeface="+mn-lt"/>
              </a:rPr>
              <a:t>idrolojik </a:t>
            </a:r>
            <a:r>
              <a:rPr lang="tr-TR" sz="2400" dirty="0">
                <a:latin typeface="+mn-lt"/>
              </a:rPr>
              <a:t>çevrimde aksamalar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Ekstrem akımların </a:t>
            </a:r>
            <a:r>
              <a:rPr lang="tr-TR" sz="2400" dirty="0" smtClean="0">
                <a:latin typeface="+mn-lt"/>
              </a:rPr>
              <a:t> </a:t>
            </a:r>
            <a:r>
              <a:rPr lang="tr-TR" sz="2400" dirty="0">
                <a:latin typeface="+mn-lt"/>
              </a:rPr>
              <a:t>tahribatları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Ormansızlaşmaya bağlı yağış azalmaları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İklim kuşaklarında kayma ve değişen yağış rejimleri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latin typeface="+mn-lt"/>
              </a:rPr>
              <a:t>Su kirliliği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547664" y="404813"/>
            <a:ext cx="7358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>
                <a:latin typeface="+mj-lt"/>
              </a:rPr>
              <a:t> 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Küresel Isınma ve Azalan Su Kaynakları</a:t>
            </a:r>
          </a:p>
        </p:txBody>
      </p:sp>
      <p:pic>
        <p:nvPicPr>
          <p:cNvPr id="10245" name="Picture 8" descr="https://encrypted-tbn1.gstatic.com/images?q=tbn:ANd9GcTRXlm6l0rISntHWkuCUGRPYYCBOfex_2IjjIFAbEzi-7c1t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5451" y="1412776"/>
            <a:ext cx="30003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https://encrypted-tbn0.gstatic.com/images?q=tbn:ANd9GcQgakmhgSLp8Az2fnKNLJUPZWviGM7tupETdRMnhvV4nLtQhzky5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3551" y="4692724"/>
            <a:ext cx="3571900" cy="19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70F0475B0E004746BEA74BBC155E423C" ma:contentTypeVersion="1" ma:contentTypeDescription="Yeni belge oluşturun." ma:contentTypeScope="" ma:versionID="11c2bec15e9980e8bc866fdabb89523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CC441D-BD87-4C6A-B125-B72FAA73354E}"/>
</file>

<file path=customXml/itemProps2.xml><?xml version="1.0" encoding="utf-8"?>
<ds:datastoreItem xmlns:ds="http://schemas.openxmlformats.org/officeDocument/2006/customXml" ds:itemID="{3A8089A2-321A-40E8-A9AA-C16CE0E8626E}"/>
</file>

<file path=customXml/itemProps3.xml><?xml version="1.0" encoding="utf-8"?>
<ds:datastoreItem xmlns:ds="http://schemas.openxmlformats.org/officeDocument/2006/customXml" ds:itemID="{DC8BE817-9C62-4399-A5B8-D5C5FD29ED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7789</TotalTime>
  <Words>2363</Words>
  <Application>Microsoft Office PowerPoint</Application>
  <PresentationFormat>Ekran Gösterisi (4:3)</PresentationFormat>
  <Paragraphs>671</Paragraphs>
  <Slides>46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BURAYA BAŞLIK YAZILACAK</dc:title>
  <dc:creator>mgokbulut</dc:creator>
  <cp:lastModifiedBy>Hakan Sacti</cp:lastModifiedBy>
  <cp:revision>615</cp:revision>
  <cp:lastPrinted>2013-03-27T14:05:00Z</cp:lastPrinted>
  <dcterms:created xsi:type="dcterms:W3CDTF">2012-11-26T14:45:04Z</dcterms:created>
  <dcterms:modified xsi:type="dcterms:W3CDTF">2014-04-04T11:17:00Z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0x01010070F0475B0E004746BEA74BBC155E423C</vt:lpwstr>
  </property>
</Properties>
</file>