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3"/>
  </p:notesMasterIdLst>
  <p:sldIdLst>
    <p:sldId id="702" r:id="rId2"/>
    <p:sldId id="700" r:id="rId3"/>
    <p:sldId id="705" r:id="rId4"/>
    <p:sldId id="706" r:id="rId5"/>
    <p:sldId id="708" r:id="rId6"/>
    <p:sldId id="709" r:id="rId7"/>
    <p:sldId id="711" r:id="rId8"/>
    <p:sldId id="707" r:id="rId9"/>
    <p:sldId id="712" r:id="rId10"/>
    <p:sldId id="710" r:id="rId11"/>
    <p:sldId id="701"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4A51"/>
    <a:srgbClr val="9DC3E6"/>
    <a:srgbClr val="C4A457"/>
    <a:srgbClr val="85B3A9"/>
    <a:srgbClr val="937F27"/>
    <a:srgbClr val="297D7D"/>
    <a:srgbClr val="E6C574"/>
    <a:srgbClr val="4B86B4"/>
    <a:srgbClr val="C9B146"/>
    <a:srgbClr val="354D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Orta Stil 1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7" autoAdjust="0"/>
    <p:restoredTop sz="95392" autoAdjust="0"/>
  </p:normalViewPr>
  <p:slideViewPr>
    <p:cSldViewPr snapToGrid="0">
      <p:cViewPr varScale="1">
        <p:scale>
          <a:sx n="69" d="100"/>
          <a:sy n="69" d="100"/>
        </p:scale>
        <p:origin x="822" y="6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906F18-A298-4327-BF72-F849C4B5BC5F}" type="datetimeFigureOut">
              <a:rPr lang="tr-TR" smtClean="0"/>
              <a:pPr/>
              <a:t>5.10.2021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44A59D-3752-437B-8F49-5BBA4CB7B997}" type="slidenum">
              <a:rPr lang="tr-TR" smtClean="0"/>
              <a:pPr/>
              <a:t>‹#›</a:t>
            </a:fld>
            <a:endParaRPr lang="tr-TR"/>
          </a:p>
        </p:txBody>
      </p:sp>
    </p:spTree>
    <p:extLst>
      <p:ext uri="{BB962C8B-B14F-4D97-AF65-F5344CB8AC3E}">
        <p14:creationId xmlns:p14="http://schemas.microsoft.com/office/powerpoint/2010/main" val="1040236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sz="1200" kern="1200" dirty="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BFA538D6-0B28-B64A-B72B-DBFC858590D3}" type="slidenum">
              <a:rPr lang="x-none" smtClean="0"/>
              <a:t>1</a:t>
            </a:fld>
            <a:endParaRPr lang="x-none"/>
          </a:p>
        </p:txBody>
      </p:sp>
    </p:spTree>
    <p:extLst>
      <p:ext uri="{BB962C8B-B14F-4D97-AF65-F5344CB8AC3E}">
        <p14:creationId xmlns:p14="http://schemas.microsoft.com/office/powerpoint/2010/main" val="32247570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9.png"/><Relationship Id="rId18" Type="http://schemas.openxmlformats.org/officeDocument/2006/relationships/image" Target="../media/image14.png"/><Relationship Id="rId3" Type="http://schemas.openxmlformats.org/officeDocument/2006/relationships/image" Target="../media/image4.png"/><Relationship Id="rId21" Type="http://schemas.openxmlformats.org/officeDocument/2006/relationships/image" Target="../media/image15.svg"/><Relationship Id="rId7" Type="http://schemas.openxmlformats.org/officeDocument/2006/relationships/image" Target="../media/image8.png"/><Relationship Id="rId17" Type="http://schemas.openxmlformats.org/officeDocument/2006/relationships/image" Target="../media/image13.png"/><Relationship Id="rId2" Type="http://schemas.openxmlformats.org/officeDocument/2006/relationships/image" Target="../media/image3.png"/><Relationship Id="rId16" Type="http://schemas.openxmlformats.org/officeDocument/2006/relationships/image" Target="../media/image10.svg"/><Relationship Id="rId20" Type="http://schemas.openxmlformats.org/officeDocument/2006/relationships/image" Target="../media/image15.png"/><Relationship Id="rId1" Type="http://schemas.openxmlformats.org/officeDocument/2006/relationships/slideMaster" Target="../slideMasters/slideMaster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23" Type="http://schemas.microsoft.com/office/2007/relationships/hdphoto" Target="../media/hdphoto1.wdp"/><Relationship Id="rId10" Type="http://schemas.openxmlformats.org/officeDocument/2006/relationships/image" Target="../media/image11.png"/><Relationship Id="rId19" Type="http://schemas.openxmlformats.org/officeDocument/2006/relationships/image" Target="../media/image13.svg"/><Relationship Id="rId4" Type="http://schemas.openxmlformats.org/officeDocument/2006/relationships/image" Target="../media/image5.png"/><Relationship Id="rId9" Type="http://schemas.openxmlformats.org/officeDocument/2006/relationships/image" Target="../media/image10.png"/><Relationship Id="rId22" Type="http://schemas.openxmlformats.org/officeDocument/2006/relationships/image" Target="../media/image1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ECDC1E1-669D-447C-8659-7AA6554CA64C}" type="datetime1">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5.10.2021</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0EEC18-1B58-4289-9147-9836EEFE2450}"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9687895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325563"/>
          </a:xfrm>
          <a:prstGeom prst="rect">
            <a:avLst/>
          </a:prstGeom>
        </p:spPr>
        <p:txBody>
          <a:bodyPr/>
          <a:lstStyle/>
          <a:p>
            <a:r>
              <a:rPr lang="tr-TR"/>
              <a:t>Asıl başlık stili için tıklatın</a:t>
            </a:r>
          </a:p>
        </p:txBody>
      </p:sp>
      <p:sp>
        <p:nvSpPr>
          <p:cNvPr id="3" name="Dikey Metin Yer Tutucusu 2"/>
          <p:cNvSpPr>
            <a:spLocks noGrp="1"/>
          </p:cNvSpPr>
          <p:nvPr>
            <p:ph type="body" orient="vert" idx="1"/>
          </p:nvPr>
        </p:nvSpPr>
        <p:spPr>
          <a:xfrm>
            <a:off x="838200" y="1825625"/>
            <a:ext cx="10515600" cy="4351338"/>
          </a:xfrm>
          <a:prstGeom prst="rect">
            <a:avLst/>
          </a:prstGeo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6A728AE-6D60-4D3A-9C22-102984E9D466}" type="datetime1">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5.10.2021</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0EEC18-1B58-4289-9147-9836EEFE2450}"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1162290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a:prstGeom prst="rect">
            <a:avLst/>
          </a:prstGeo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a:prstGeom prst="rect">
            <a:avLst/>
          </a:prstGeo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9C65D81-668E-4B30-A751-D73A3AD131CD}" type="datetime1">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5.10.2021</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0EEC18-1B58-4289-9147-9836EEFE2450}"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10667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90D65E2-2F79-4549-919B-62BF9FFDE2A4}"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5.10.2021</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250EE4-9610-4CF6-B756-307D3CA4D582}"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Dikdörtgen 6"/>
          <p:cNvSpPr/>
          <p:nvPr userDrawn="1"/>
        </p:nvSpPr>
        <p:spPr>
          <a:xfrm>
            <a:off x="0" y="0"/>
            <a:ext cx="12192000" cy="6858000"/>
          </a:xfrm>
          <a:prstGeom prst="rect">
            <a:avLst/>
          </a:prstGeom>
          <a:solidFill>
            <a:srgbClr val="0118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Dikdörtgen 7"/>
          <p:cNvSpPr/>
          <p:nvPr userDrawn="1"/>
        </p:nvSpPr>
        <p:spPr>
          <a:xfrm>
            <a:off x="19139" y="42749"/>
            <a:ext cx="12191999" cy="6866152"/>
          </a:xfrm>
          <a:prstGeom prst="rect">
            <a:avLst/>
          </a:prstGeom>
          <a:gradFill flip="none" rotWithShape="1">
            <a:gsLst>
              <a:gs pos="25000">
                <a:srgbClr val="011826">
                  <a:alpha val="78000"/>
                </a:srgbClr>
              </a:gs>
              <a:gs pos="76000">
                <a:schemeClr val="tx2">
                  <a:lumMod val="12000"/>
                  <a:alpha val="78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0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9" name="Grup 8">
            <a:extLst>
              <a:ext uri="{FF2B5EF4-FFF2-40B4-BE49-F238E27FC236}">
                <a16:creationId xmlns:a16="http://schemas.microsoft.com/office/drawing/2014/main" id="{7BD59010-61B7-4961-9156-7C9D418FFFF6}"/>
              </a:ext>
            </a:extLst>
          </p:cNvPr>
          <p:cNvGrpSpPr/>
          <p:nvPr userDrawn="1"/>
        </p:nvGrpSpPr>
        <p:grpSpPr>
          <a:xfrm>
            <a:off x="363578" y="204850"/>
            <a:ext cx="2154368" cy="594968"/>
            <a:chOff x="363578" y="204850"/>
            <a:chExt cx="2154368" cy="594968"/>
          </a:xfrm>
        </p:grpSpPr>
        <p:pic>
          <p:nvPicPr>
            <p:cNvPr id="10" name="Resim 9" descr="C:\Users\ahmetsavas.intisah\Desktop\image003.png">
              <a:extLst>
                <a:ext uri="{FF2B5EF4-FFF2-40B4-BE49-F238E27FC236}">
                  <a16:creationId xmlns:a16="http://schemas.microsoft.com/office/drawing/2014/main" id="{A1B1BD7E-2293-49F9-B594-C23AE300EBD8}"/>
                </a:ext>
              </a:extLst>
            </p:cNvPr>
            <p:cNvPicPr/>
            <p:nvPr/>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a:off x="363578" y="204850"/>
              <a:ext cx="598196" cy="594968"/>
            </a:xfrm>
            <a:prstGeom prst="rect">
              <a:avLst/>
            </a:prstGeom>
            <a:noFill/>
            <a:ln>
              <a:noFill/>
            </a:ln>
          </p:spPr>
        </p:pic>
        <p:sp>
          <p:nvSpPr>
            <p:cNvPr id="11" name="Dikdörtgen 10">
              <a:extLst>
                <a:ext uri="{FF2B5EF4-FFF2-40B4-BE49-F238E27FC236}">
                  <a16:creationId xmlns:a16="http://schemas.microsoft.com/office/drawing/2014/main" id="{A10ECAE2-DF81-4648-8CFE-F90B42AD41C4}"/>
                </a:ext>
              </a:extLst>
            </p:cNvPr>
            <p:cNvSpPr/>
            <p:nvPr/>
          </p:nvSpPr>
          <p:spPr>
            <a:xfrm>
              <a:off x="961774" y="308462"/>
              <a:ext cx="1556172" cy="415522"/>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0"/>
                </a:spcAft>
                <a:buClrTx/>
                <a:buSzPts val="1200"/>
                <a:buFontTx/>
                <a:buNone/>
                <a:tabLst/>
                <a:defRPr/>
              </a:pPr>
              <a:r>
                <a:rPr kumimoji="0" lang="tr-TR" sz="1000" b="1" i="0" u="none" strike="noStrike" kern="1200" cap="none" spc="0" normalizeH="0" baseline="0" noProof="0" dirty="0">
                  <a:ln>
                    <a:noFill/>
                  </a:ln>
                  <a:solidFill>
                    <a:prstClr val="white"/>
                  </a:solidFill>
                  <a:effectLst/>
                  <a:uLnTx/>
                  <a:uFillTx/>
                  <a:latin typeface="Montserrat Black" panose="00000A00000000000000" pitchFamily="50" charset="-94"/>
                  <a:ea typeface="Calibri" panose="020F0502020204030204" pitchFamily="34" charset="0"/>
                  <a:cs typeface="Times New Roman" panose="02020603050405020304" pitchFamily="18" charset="0"/>
                </a:rPr>
                <a:t>T.C. TARIM VE </a:t>
              </a:r>
            </a:p>
            <a:p>
              <a:pPr marL="0" marR="0" lvl="0" indent="0" algn="l" defTabSz="914400" rtl="0" eaLnBrk="1" fontAlgn="auto" latinLnBrk="0" hangingPunct="1">
                <a:lnSpc>
                  <a:spcPct val="107000"/>
                </a:lnSpc>
                <a:spcBef>
                  <a:spcPts val="0"/>
                </a:spcBef>
                <a:spcAft>
                  <a:spcPts val="0"/>
                </a:spcAft>
                <a:buClrTx/>
                <a:buSzPts val="1200"/>
                <a:buFontTx/>
                <a:buNone/>
                <a:tabLst/>
                <a:defRPr/>
              </a:pPr>
              <a:r>
                <a:rPr kumimoji="0" lang="tr-TR" sz="1000" b="1" i="0" u="none" strike="noStrike" kern="1200" cap="none" spc="0" normalizeH="0" baseline="0" noProof="0" dirty="0">
                  <a:ln>
                    <a:noFill/>
                  </a:ln>
                  <a:solidFill>
                    <a:prstClr val="white"/>
                  </a:solidFill>
                  <a:effectLst/>
                  <a:uLnTx/>
                  <a:uFillTx/>
                  <a:latin typeface="Montserrat Black" panose="00000A00000000000000" pitchFamily="50" charset="-94"/>
                  <a:ea typeface="Calibri" panose="020F0502020204030204" pitchFamily="34" charset="0"/>
                  <a:cs typeface="Times New Roman" panose="02020603050405020304" pitchFamily="18" charset="0"/>
                </a:rPr>
                <a:t>ORMAN BAKANLIĞI</a:t>
              </a:r>
            </a:p>
          </p:txBody>
        </p:sp>
      </p:grpSp>
      <p:sp>
        <p:nvSpPr>
          <p:cNvPr id="13" name="Veri Yer Tutucusu 3">
            <a:extLst>
              <a:ext uri="{FF2B5EF4-FFF2-40B4-BE49-F238E27FC236}">
                <a16:creationId xmlns:a16="http://schemas.microsoft.com/office/drawing/2014/main" id="{733632B8-EAA9-4178-9DAF-8DA439626224}"/>
              </a:ext>
            </a:extLst>
          </p:cNvPr>
          <p:cNvSpPr txBox="1">
            <a:spLocks/>
          </p:cNvSpPr>
          <p:nvPr userDrawn="1"/>
        </p:nvSpPr>
        <p:spPr>
          <a:xfrm>
            <a:off x="838200" y="6356350"/>
            <a:ext cx="2743200" cy="365125"/>
          </a:xfrm>
          <a:prstGeom prst="rect">
            <a:avLst/>
          </a:prstGeom>
        </p:spPr>
        <p:txBody>
          <a:bodyPr vert="horz" lIns="91440" tIns="45720" rIns="91440" bIns="45720" rtlCol="0" anchor="ctr"/>
          <a:lstStyle>
            <a:defPPr>
              <a:defRPr lang="tr-TR"/>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273C6E2F-C651-448B-B102-731762EB63A0}" type="datetimeFigureOut">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5.10.2021</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4" name="Slayt Numarası Yer Tutucusu 5">
            <a:extLst>
              <a:ext uri="{FF2B5EF4-FFF2-40B4-BE49-F238E27FC236}">
                <a16:creationId xmlns:a16="http://schemas.microsoft.com/office/drawing/2014/main" id="{3AD58126-80E2-4122-B830-041DE79A476E}"/>
              </a:ext>
            </a:extLst>
          </p:cNvPr>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3E208757-75CB-4C4C-9FE9-60A9324C12A4}"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5" name="Dikdörtgen 14">
            <a:extLst>
              <a:ext uri="{FF2B5EF4-FFF2-40B4-BE49-F238E27FC236}">
                <a16:creationId xmlns:a16="http://schemas.microsoft.com/office/drawing/2014/main" id="{7603CB1C-42F4-45CE-9A99-D66750132989}"/>
              </a:ext>
            </a:extLst>
          </p:cNvPr>
          <p:cNvSpPr/>
          <p:nvPr userDrawn="1"/>
        </p:nvSpPr>
        <p:spPr>
          <a:xfrm>
            <a:off x="-7218" y="6245319"/>
            <a:ext cx="12207240" cy="663388"/>
          </a:xfrm>
          <a:prstGeom prst="rect">
            <a:avLst/>
          </a:prstGeom>
          <a:gradFill flip="none" rotWithShape="1">
            <a:gsLst>
              <a:gs pos="0">
                <a:schemeClr val="accent1">
                  <a:lumMod val="50000"/>
                  <a:shade val="30000"/>
                  <a:satMod val="115000"/>
                </a:schemeClr>
              </a:gs>
              <a:gs pos="50000">
                <a:schemeClr val="accent1">
                  <a:lumMod val="50000"/>
                  <a:shade val="67500"/>
                  <a:satMod val="115000"/>
                </a:schemeClr>
              </a:gs>
              <a:gs pos="100000">
                <a:schemeClr val="accent1">
                  <a:lumMod val="5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rtl="0">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16" name="Resim 15">
            <a:extLst>
              <a:ext uri="{FF2B5EF4-FFF2-40B4-BE49-F238E27FC236}">
                <a16:creationId xmlns:a16="http://schemas.microsoft.com/office/drawing/2014/main" id="{6C81FC4B-686B-47DA-9BCF-E1B138E19EA6}"/>
              </a:ext>
            </a:extLst>
          </p:cNvPr>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7529740" y="6337329"/>
            <a:ext cx="450354" cy="434017"/>
          </a:xfrm>
          <a:prstGeom prst="rect">
            <a:avLst/>
          </a:prstGeom>
        </p:spPr>
      </p:pic>
      <p:pic>
        <p:nvPicPr>
          <p:cNvPr id="17" name="Resim 16">
            <a:extLst>
              <a:ext uri="{FF2B5EF4-FFF2-40B4-BE49-F238E27FC236}">
                <a16:creationId xmlns:a16="http://schemas.microsoft.com/office/drawing/2014/main" id="{4F4BE4E1-B0A5-437E-B5EA-C129C95BFD0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79232" y="6323326"/>
            <a:ext cx="451811" cy="462023"/>
          </a:xfrm>
          <a:prstGeom prst="rect">
            <a:avLst/>
          </a:prstGeom>
        </p:spPr>
      </p:pic>
      <p:pic>
        <p:nvPicPr>
          <p:cNvPr id="18" name="Resim 17">
            <a:extLst>
              <a:ext uri="{FF2B5EF4-FFF2-40B4-BE49-F238E27FC236}">
                <a16:creationId xmlns:a16="http://schemas.microsoft.com/office/drawing/2014/main" id="{97B495C2-3A76-4445-B165-A2436510775E}"/>
              </a:ext>
            </a:extLst>
          </p:cNvPr>
          <p:cNvPicPr>
            <a:picLocks noChangeAspect="1"/>
          </p:cNvPicPr>
          <p:nvPr userDrawn="1"/>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971886" y="6387698"/>
            <a:ext cx="1009508" cy="333278"/>
          </a:xfrm>
          <a:prstGeom prst="rect">
            <a:avLst/>
          </a:prstGeom>
        </p:spPr>
      </p:pic>
      <p:pic>
        <p:nvPicPr>
          <p:cNvPr id="19" name="Resim 18">
            <a:extLst>
              <a:ext uri="{FF2B5EF4-FFF2-40B4-BE49-F238E27FC236}">
                <a16:creationId xmlns:a16="http://schemas.microsoft.com/office/drawing/2014/main" id="{E31F0990-54D2-434A-B2F5-B2A7D08D6549}"/>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797417" y="6427604"/>
            <a:ext cx="1030448" cy="253467"/>
          </a:xfrm>
          <a:prstGeom prst="rect">
            <a:avLst/>
          </a:prstGeom>
        </p:spPr>
      </p:pic>
      <p:pic>
        <p:nvPicPr>
          <p:cNvPr id="20" name="Resim 19">
            <a:extLst>
              <a:ext uri="{FF2B5EF4-FFF2-40B4-BE49-F238E27FC236}">
                <a16:creationId xmlns:a16="http://schemas.microsoft.com/office/drawing/2014/main" id="{58C05B87-0E8F-48F8-BF98-FD012A25FE87}"/>
              </a:ext>
            </a:extLst>
          </p:cNvPr>
          <p:cNvPicPr>
            <a:picLocks noChangeAspect="1"/>
          </p:cNvPicPr>
          <p:nvPr userDrawn="1"/>
        </p:nvPicPr>
        <p:blipFill>
          <a:blip r:embed="rId7" cstate="print">
            <a:biLevel thresh="25000"/>
            <a:extLst>
              <a:ext uri="{28A0092B-C50C-407E-A947-70E740481C1C}">
                <a14:useLocalDpi xmlns:a14="http://schemas.microsoft.com/office/drawing/2010/main" val="0"/>
              </a:ext>
            </a:extLst>
          </a:blip>
          <a:stretch>
            <a:fillRect/>
          </a:stretch>
        </p:blipFill>
        <p:spPr>
          <a:xfrm>
            <a:off x="6205631" y="6364572"/>
            <a:ext cx="584437" cy="379530"/>
          </a:xfrm>
          <a:prstGeom prst="rect">
            <a:avLst/>
          </a:prstGeom>
        </p:spPr>
      </p:pic>
      <p:pic>
        <p:nvPicPr>
          <p:cNvPr id="21" name="Resim 20">
            <a:extLst>
              <a:ext uri="{FF2B5EF4-FFF2-40B4-BE49-F238E27FC236}">
                <a16:creationId xmlns:a16="http://schemas.microsoft.com/office/drawing/2014/main" id="{949B5D13-D259-4889-B74F-8AFC1235CCC3}"/>
              </a:ext>
            </a:extLst>
          </p:cNvPr>
          <p:cNvPicPr>
            <a:picLocks noChangeAspect="1"/>
          </p:cNvPicPr>
          <p:nvPr userDrawn="1"/>
        </p:nvPicPr>
        <p:blipFill>
          <a:blip r:embed="rId8" cstate="print">
            <a:biLevel thresh="25000"/>
            <a:extLst>
              <a:ext uri="{28A0092B-C50C-407E-A947-70E740481C1C}">
                <a14:useLocalDpi xmlns:a14="http://schemas.microsoft.com/office/drawing/2010/main" val="0"/>
              </a:ext>
            </a:extLst>
          </a:blip>
          <a:stretch>
            <a:fillRect/>
          </a:stretch>
        </p:blipFill>
        <p:spPr>
          <a:xfrm>
            <a:off x="5070000" y="6366986"/>
            <a:ext cx="1045139" cy="374703"/>
          </a:xfrm>
          <a:prstGeom prst="rect">
            <a:avLst/>
          </a:prstGeom>
        </p:spPr>
      </p:pic>
      <p:pic>
        <p:nvPicPr>
          <p:cNvPr id="22" name="Resim 21">
            <a:extLst>
              <a:ext uri="{FF2B5EF4-FFF2-40B4-BE49-F238E27FC236}">
                <a16:creationId xmlns:a16="http://schemas.microsoft.com/office/drawing/2014/main" id="{23D807BE-6378-49E0-893F-A473FD70E38B}"/>
              </a:ext>
            </a:extLst>
          </p:cNvPr>
          <p:cNvPicPr>
            <a:picLocks noChangeAspect="1"/>
          </p:cNvPicPr>
          <p:nvPr userDrawn="1"/>
        </p:nvPicPr>
        <p:blipFill>
          <a:blip r:embed="rId9" cstate="print">
            <a:biLevel thresh="25000"/>
            <a:extLst>
              <a:ext uri="{28A0092B-C50C-407E-A947-70E740481C1C}">
                <a14:useLocalDpi xmlns:a14="http://schemas.microsoft.com/office/drawing/2010/main" val="0"/>
              </a:ext>
            </a:extLst>
          </a:blip>
          <a:stretch>
            <a:fillRect/>
          </a:stretch>
        </p:blipFill>
        <p:spPr>
          <a:xfrm>
            <a:off x="4012049" y="6261845"/>
            <a:ext cx="1057951" cy="584985"/>
          </a:xfrm>
          <a:prstGeom prst="rect">
            <a:avLst/>
          </a:prstGeom>
        </p:spPr>
      </p:pic>
      <p:pic>
        <p:nvPicPr>
          <p:cNvPr id="23" name="Resim 22" descr="çizim içeren bir resim&#10;&#10;Açıklama otomatik olarak oluşturuldu">
            <a:extLst>
              <a:ext uri="{FF2B5EF4-FFF2-40B4-BE49-F238E27FC236}">
                <a16:creationId xmlns:a16="http://schemas.microsoft.com/office/drawing/2014/main" id="{FAE483C8-791F-4A69-8A11-7615D3B170C7}"/>
              </a:ext>
            </a:extLst>
          </p:cNvPr>
          <p:cNvPicPr>
            <a:picLocks noChangeAspect="1"/>
          </p:cNvPicPr>
          <p:nvPr userDrawn="1"/>
        </p:nvPicPr>
        <p:blipFill>
          <a:blip r:embed="rId10">
            <a:biLevel thresh="25000"/>
          </a:blip>
          <a:stretch>
            <a:fillRect/>
          </a:stretch>
        </p:blipFill>
        <p:spPr>
          <a:xfrm>
            <a:off x="2853688" y="6289730"/>
            <a:ext cx="1306145" cy="529214"/>
          </a:xfrm>
          <a:prstGeom prst="rect">
            <a:avLst/>
          </a:prstGeom>
        </p:spPr>
      </p:pic>
      <p:pic>
        <p:nvPicPr>
          <p:cNvPr id="24" name="Grafik 70">
            <a:extLst>
              <a:ext uri="{FF2B5EF4-FFF2-40B4-BE49-F238E27FC236}">
                <a16:creationId xmlns:a16="http://schemas.microsoft.com/office/drawing/2014/main" id="{E1732221-51D8-41EE-BD5D-B67624FF5EA4}"/>
              </a:ext>
            </a:extLst>
          </p:cNvPr>
          <p:cNvPicPr>
            <a:picLocks noChangeAspect="1"/>
          </p:cNvPicPr>
          <p:nvPr userDrawn="1"/>
        </p:nvPicPr>
        <p:blipFill>
          <a:blip r:embed="rId11">
            <a:extLst>
              <a:ext uri="{96DAC541-7B7A-43D3-8B79-37D633B846F1}">
                <asvg:svgBlip xmlns="" xmlns:asvg="http://schemas.microsoft.com/office/drawing/2016/SVG/main" r:embed="rId16"/>
              </a:ext>
            </a:extLst>
          </a:blip>
          <a:stretch>
            <a:fillRect/>
          </a:stretch>
        </p:blipFill>
        <p:spPr>
          <a:xfrm>
            <a:off x="8605354" y="6389061"/>
            <a:ext cx="1090276" cy="330553"/>
          </a:xfrm>
          <a:prstGeom prst="rect">
            <a:avLst/>
          </a:prstGeom>
        </p:spPr>
      </p:pic>
      <p:pic>
        <p:nvPicPr>
          <p:cNvPr id="25" name="Resim 24" descr="işaret, oturma, geniş, bilgisayar içeren bir resim&#10;&#10;Açıklama otomatik olarak oluşturuldu">
            <a:extLst>
              <a:ext uri="{FF2B5EF4-FFF2-40B4-BE49-F238E27FC236}">
                <a16:creationId xmlns:a16="http://schemas.microsoft.com/office/drawing/2014/main" id="{67477630-B5E2-403B-89F1-1CB3086DCE45}"/>
              </a:ext>
            </a:extLst>
          </p:cNvPr>
          <p:cNvPicPr>
            <a:picLocks noChangeAspect="1"/>
          </p:cNvPicPr>
          <p:nvPr userDrawn="1"/>
        </p:nvPicPr>
        <p:blipFill>
          <a:blip r:embed="rId17" cstate="print">
            <a:biLevel thresh="25000"/>
            <a:extLst>
              <a:ext uri="{28A0092B-C50C-407E-A947-70E740481C1C}">
                <a14:useLocalDpi xmlns:a14="http://schemas.microsoft.com/office/drawing/2010/main" val="0"/>
              </a:ext>
            </a:extLst>
          </a:blip>
          <a:stretch>
            <a:fillRect/>
          </a:stretch>
        </p:blipFill>
        <p:spPr>
          <a:xfrm>
            <a:off x="2440752" y="6307217"/>
            <a:ext cx="387133" cy="494241"/>
          </a:xfrm>
          <a:prstGeom prst="rect">
            <a:avLst/>
          </a:prstGeom>
        </p:spPr>
      </p:pic>
      <p:pic>
        <p:nvPicPr>
          <p:cNvPr id="26" name="Grafik 74">
            <a:extLst>
              <a:ext uri="{FF2B5EF4-FFF2-40B4-BE49-F238E27FC236}">
                <a16:creationId xmlns:a16="http://schemas.microsoft.com/office/drawing/2014/main" id="{A88E1DD3-FABC-4D12-A0D8-7E38BD8CFCA9}"/>
              </a:ext>
            </a:extLst>
          </p:cNvPr>
          <p:cNvPicPr>
            <a:picLocks noChangeAspect="1"/>
          </p:cNvPicPr>
          <p:nvPr userDrawn="1"/>
        </p:nvPicPr>
        <p:blipFill>
          <a:blip r:embed="rId18">
            <a:extLst>
              <a:ext uri="{96DAC541-7B7A-43D3-8B79-37D633B846F1}">
                <asvg:svgBlip xmlns="" xmlns:asvg="http://schemas.microsoft.com/office/drawing/2016/SVG/main" r:embed="rId19"/>
              </a:ext>
            </a:extLst>
          </a:blip>
          <a:stretch>
            <a:fillRect/>
          </a:stretch>
        </p:blipFill>
        <p:spPr>
          <a:xfrm>
            <a:off x="6928636" y="6336769"/>
            <a:ext cx="501354" cy="435137"/>
          </a:xfrm>
          <a:prstGeom prst="rect">
            <a:avLst/>
          </a:prstGeom>
        </p:spPr>
      </p:pic>
      <p:pic>
        <p:nvPicPr>
          <p:cNvPr id="27" name="Grafik 75">
            <a:extLst>
              <a:ext uri="{FF2B5EF4-FFF2-40B4-BE49-F238E27FC236}">
                <a16:creationId xmlns:a16="http://schemas.microsoft.com/office/drawing/2014/main" id="{239F2653-38C3-46B9-B70A-661A94FFD0E9}"/>
              </a:ext>
            </a:extLst>
          </p:cNvPr>
          <p:cNvPicPr>
            <a:picLocks noChangeAspect="1"/>
          </p:cNvPicPr>
          <p:nvPr userDrawn="1"/>
        </p:nvPicPr>
        <p:blipFill>
          <a:blip r:embed="rId20">
            <a:extLst>
              <a:ext uri="{96DAC541-7B7A-43D3-8B79-37D633B846F1}">
                <asvg:svgBlip xmlns="" xmlns:asvg="http://schemas.microsoft.com/office/drawing/2016/SVG/main" r:embed="rId21"/>
              </a:ext>
            </a:extLst>
          </a:blip>
          <a:stretch>
            <a:fillRect/>
          </a:stretch>
        </p:blipFill>
        <p:spPr>
          <a:xfrm>
            <a:off x="210606" y="6430667"/>
            <a:ext cx="943376" cy="247341"/>
          </a:xfrm>
          <a:prstGeom prst="rect">
            <a:avLst/>
          </a:prstGeom>
        </p:spPr>
      </p:pic>
      <p:pic>
        <p:nvPicPr>
          <p:cNvPr id="28" name="Resim 27" descr="nesne, saat, işaret, oturma içeren bir resim&#10;&#10;Açıklama otomatik olarak oluşturuldu">
            <a:extLst>
              <a:ext uri="{FF2B5EF4-FFF2-40B4-BE49-F238E27FC236}">
                <a16:creationId xmlns:a16="http://schemas.microsoft.com/office/drawing/2014/main" id="{1821F01D-C220-48A1-B7E1-C63D30B44089}"/>
              </a:ext>
            </a:extLst>
          </p:cNvPr>
          <p:cNvPicPr>
            <a:picLocks noChangeAspect="1"/>
          </p:cNvPicPr>
          <p:nvPr userDrawn="1"/>
        </p:nvPicPr>
        <p:blipFill>
          <a:blip r:embed="rId22" cstate="print">
            <a:extLst>
              <a:ext uri="{BEBA8EAE-BF5A-486C-A8C5-ECC9F3942E4B}">
                <a14:imgProps xmlns:a14="http://schemas.microsoft.com/office/drawing/2010/main">
                  <a14:imgLayer r:embed="rId2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265893" y="6408242"/>
            <a:ext cx="1069294" cy="269766"/>
          </a:xfrm>
          <a:prstGeom prst="rect">
            <a:avLst/>
          </a:prstGeom>
        </p:spPr>
      </p:pic>
    </p:spTree>
    <p:extLst>
      <p:ext uri="{BB962C8B-B14F-4D97-AF65-F5344CB8AC3E}">
        <p14:creationId xmlns:p14="http://schemas.microsoft.com/office/powerpoint/2010/main" val="756304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325563"/>
          </a:xfrm>
          <a:prstGeom prst="rect">
            <a:avLst/>
          </a:prstGeom>
        </p:spPr>
        <p:txBody>
          <a:bodyPr/>
          <a:lstStyle/>
          <a:p>
            <a:r>
              <a:rPr lang="tr-TR" dirty="0"/>
              <a:t>Asıl başlık stili için tıklatın</a:t>
            </a:r>
          </a:p>
        </p:txBody>
      </p:sp>
      <p:sp>
        <p:nvSpPr>
          <p:cNvPr id="3" name="İçerik Yer Tutucusu 2"/>
          <p:cNvSpPr>
            <a:spLocks noGrp="1"/>
          </p:cNvSpPr>
          <p:nvPr>
            <p:ph idx="1"/>
          </p:nvPr>
        </p:nvSpPr>
        <p:spPr>
          <a:xfrm>
            <a:off x="838200" y="1825625"/>
            <a:ext cx="10515600" cy="4351338"/>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64CCB6-D6E1-4EC9-A359-2CEBDAFF066F}" type="datetime1">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5.10.2021</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0EEC18-1B58-4289-9147-9836EEFE2450}"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573562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a:prstGeom prst="rect">
            <a:avLst/>
          </a:prstGeo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67482DB-5174-4DF0-8210-29A67D5B034F}" type="datetime1">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5.10.2021</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0EEC18-1B58-4289-9147-9836EEFE2450}"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5889775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325563"/>
          </a:xfrm>
          <a:prstGeom prst="rect">
            <a:avLst/>
          </a:prstGeom>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B1954EB-6515-42F9-BAD0-970CE829FBAC}" type="datetime1">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5.10.2021</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0EEC18-1B58-4289-9147-9836EEFE2450}"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3386968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a:prstGeom prst="rect">
            <a:avLst/>
          </a:prstGeo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145FE86-72F7-4B73-805F-D475E4E477B8}" type="datetime1">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5.10.2021</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Altbilgi Yer Tutucusu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ayt Numarası Yer Tutucusu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0EEC18-1B58-4289-9147-9836EEFE2450}"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010748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325563"/>
          </a:xfrm>
          <a:prstGeom prst="rect">
            <a:avLst/>
          </a:prstGeom>
        </p:spPr>
        <p:txBody>
          <a:bodyPr/>
          <a:lstStyle/>
          <a:p>
            <a:r>
              <a:rPr lang="tr-TR"/>
              <a:t>Asıl başlık stili için tıklatın</a:t>
            </a:r>
          </a:p>
        </p:txBody>
      </p:sp>
      <p:sp>
        <p:nvSpPr>
          <p:cNvPr id="3" name="Veri Yer Tutucusu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BC43DAD-5BA0-4581-ACEE-30831580D5BF}" type="datetime1">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5.10.2021</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Altbilgi Yer Tutucusu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ayt Numarası Yer Tutucusu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0EEC18-1B58-4289-9147-9836EEFE2450}"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8911677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1F3B888-F920-4EFB-9F1A-4B56BDA1CDAB}" type="datetime1">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5.10.2021</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Altbilgi Yer Tutucusu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ayt Numarası Yer Tutucusu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0EEC18-1B58-4289-9147-9836EEFE2450}"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106809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a:prstGeom prst="rect">
            <a:avLst/>
          </a:prstGeo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9185D32-C61C-4910-A090-8B314229D239}" type="datetime1">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5.10.2021</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0EEC18-1B58-4289-9147-9836EEFE2450}"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39480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a:prstGeom prst="rect">
            <a:avLst/>
          </a:prstGeo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5BD7D81-CCD5-46B4-8344-A0CC477FA525}" type="datetime1">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5.10.2021</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0EEC18-1B58-4289-9147-9836EEFE2450}"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2191310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t="-6000" b="-6000"/>
          </a:stretch>
        </a:blipFill>
        <a:effectLst/>
      </p:bgPr>
    </p:bg>
    <p:spTree>
      <p:nvGrpSpPr>
        <p:cNvPr id="1" name=""/>
        <p:cNvGrpSpPr/>
        <p:nvPr/>
      </p:nvGrpSpPr>
      <p:grpSpPr>
        <a:xfrm>
          <a:off x="0" y="0"/>
          <a:ext cx="0" cy="0"/>
          <a:chOff x="0" y="0"/>
          <a:chExt cx="0" cy="0"/>
        </a:xfrm>
      </p:grpSpPr>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DDE2CCCF-13B8-424F-BC73-94171DF49E56}" type="datetime1">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5.10.2021</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10EEC18-1B58-4289-9147-9836EEFE2450}" type="slidenum">
              <a:rPr kumimoji="0" lang="tr-T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9" name="Resim 8"/>
          <p:cNvPicPr>
            <a:picLocks noChangeAspect="1"/>
          </p:cNvPicPr>
          <p:nvPr/>
        </p:nvPicPr>
        <p:blipFill>
          <a:blip r:embed="rId15"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572090" y="322168"/>
            <a:ext cx="589618" cy="585687"/>
          </a:xfrm>
          <a:prstGeom prst="rect">
            <a:avLst/>
          </a:prstGeom>
        </p:spPr>
      </p:pic>
      <p:sp>
        <p:nvSpPr>
          <p:cNvPr id="10" name="Dikdörtgen 9"/>
          <p:cNvSpPr/>
          <p:nvPr/>
        </p:nvSpPr>
        <p:spPr>
          <a:xfrm>
            <a:off x="-381053" y="989604"/>
            <a:ext cx="4495904" cy="487569"/>
          </a:xfrm>
          <a:prstGeom prst="rect">
            <a:avLst/>
          </a:prstGeom>
          <a:ln>
            <a:noFill/>
          </a:ln>
        </p:spPr>
        <p:txBody>
          <a:bodyPr wrap="square" anchor="ctr">
            <a:spAutoFit/>
          </a:bodyPr>
          <a:lstStyle/>
          <a:p>
            <a:pPr marL="0" marR="0" lvl="0" indent="0" algn="ctr" defTabSz="914400" rtl="0" eaLnBrk="1" fontAlgn="auto" latinLnBrk="0" hangingPunct="1">
              <a:lnSpc>
                <a:spcPct val="107000"/>
              </a:lnSpc>
              <a:spcBef>
                <a:spcPts val="0"/>
              </a:spcBef>
              <a:spcAft>
                <a:spcPts val="0"/>
              </a:spcAft>
              <a:buClrTx/>
              <a:buSzPts val="1200"/>
              <a:buFontTx/>
              <a:buNone/>
              <a:tabLst/>
              <a:defRPr/>
            </a:pPr>
            <a:r>
              <a:rPr kumimoji="0" lang="tr-TR" sz="1200" b="1" i="0" u="none" strike="noStrike" kern="1200" cap="none" spc="0" normalizeH="0" baseline="0" noProof="0" dirty="0">
                <a:ln>
                  <a:noFill/>
                </a:ln>
                <a:gradFill flip="none" rotWithShape="1">
                  <a:gsLst>
                    <a:gs pos="0">
                      <a:srgbClr val="E6C574">
                        <a:shade val="30000"/>
                        <a:satMod val="115000"/>
                      </a:srgbClr>
                    </a:gs>
                    <a:gs pos="50000">
                      <a:srgbClr val="E6C574">
                        <a:shade val="67500"/>
                        <a:satMod val="115000"/>
                      </a:srgbClr>
                    </a:gs>
                    <a:gs pos="100000">
                      <a:srgbClr val="E6C574">
                        <a:shade val="100000"/>
                        <a:satMod val="115000"/>
                      </a:srgbClr>
                    </a:gs>
                  </a:gsLst>
                  <a:lin ang="10800000" scaled="1"/>
                  <a:tileRect/>
                </a:gradFill>
                <a:effectLst/>
                <a:uLnTx/>
                <a:uFillTx/>
                <a:latin typeface="Montserrat Black" panose="00000A00000000000000" pitchFamily="50" charset="-94"/>
                <a:ea typeface="Calibri" panose="020F0502020204030204" pitchFamily="34" charset="0"/>
                <a:cs typeface="Times New Roman" panose="02020603050405020304" pitchFamily="18" charset="0"/>
              </a:rPr>
              <a:t>T.C. </a:t>
            </a:r>
          </a:p>
          <a:p>
            <a:pPr marL="0" marR="0" lvl="0" indent="0" algn="ctr" defTabSz="914400" rtl="0" eaLnBrk="1" fontAlgn="auto" latinLnBrk="0" hangingPunct="1">
              <a:lnSpc>
                <a:spcPct val="107000"/>
              </a:lnSpc>
              <a:spcBef>
                <a:spcPts val="0"/>
              </a:spcBef>
              <a:spcAft>
                <a:spcPts val="0"/>
              </a:spcAft>
              <a:buClrTx/>
              <a:buSzPts val="1200"/>
              <a:buFontTx/>
              <a:buNone/>
              <a:tabLst/>
              <a:defRPr/>
            </a:pPr>
            <a:r>
              <a:rPr kumimoji="0" lang="tr-TR" sz="1200" b="1" i="0" u="none" strike="noStrike" kern="1200" cap="none" spc="0" normalizeH="0" baseline="0" noProof="0" dirty="0">
                <a:ln>
                  <a:noFill/>
                </a:ln>
                <a:gradFill flip="none" rotWithShape="1">
                  <a:gsLst>
                    <a:gs pos="0">
                      <a:srgbClr val="E6C574">
                        <a:shade val="30000"/>
                        <a:satMod val="115000"/>
                      </a:srgbClr>
                    </a:gs>
                    <a:gs pos="50000">
                      <a:srgbClr val="E6C574">
                        <a:shade val="67500"/>
                        <a:satMod val="115000"/>
                      </a:srgbClr>
                    </a:gs>
                    <a:gs pos="100000">
                      <a:srgbClr val="E6C574">
                        <a:shade val="100000"/>
                        <a:satMod val="115000"/>
                      </a:srgbClr>
                    </a:gs>
                  </a:gsLst>
                  <a:lin ang="10800000" scaled="1"/>
                  <a:tileRect/>
                </a:gradFill>
                <a:effectLst/>
                <a:uLnTx/>
                <a:uFillTx/>
                <a:latin typeface="Montserrat Black" panose="00000A00000000000000" pitchFamily="50" charset="-94"/>
                <a:ea typeface="Calibri" panose="020F0502020204030204" pitchFamily="34" charset="0"/>
                <a:cs typeface="Times New Roman" panose="02020603050405020304" pitchFamily="18" charset="0"/>
              </a:rPr>
              <a:t>TARIM VE ORMAN BAKANLIĞI</a:t>
            </a:r>
          </a:p>
        </p:txBody>
      </p:sp>
    </p:spTree>
    <p:extLst>
      <p:ext uri="{BB962C8B-B14F-4D97-AF65-F5344CB8AC3E}">
        <p14:creationId xmlns:p14="http://schemas.microsoft.com/office/powerpoint/2010/main" val="98519437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NULL"/><Relationship Id="rId18" Type="http://schemas.openxmlformats.org/officeDocument/2006/relationships/image" Target="NULL"/><Relationship Id="rId3" Type="http://schemas.openxmlformats.org/officeDocument/2006/relationships/image" Target="../media/image17.png"/><Relationship Id="rId21"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NULL"/><Relationship Id="rId20" Type="http://schemas.microsoft.com/office/2007/relationships/hdphoto" Target="../media/hdphoto1.wdp"/><Relationship Id="rId1" Type="http://schemas.openxmlformats.org/officeDocument/2006/relationships/slideLayout" Target="../slideLayouts/slideLayout1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4.png"/><Relationship Id="rId10" Type="http://schemas.openxmlformats.org/officeDocument/2006/relationships/image" Target="../media/image10.png"/><Relationship Id="rId19" Type="http://schemas.openxmlformats.org/officeDocument/2006/relationships/image" Target="../media/image16.png"/><Relationship Id="rId4" Type="http://schemas.microsoft.com/office/2007/relationships/hdphoto" Target="../media/hdphoto2.wdp"/><Relationship Id="rId9" Type="http://schemas.openxmlformats.org/officeDocument/2006/relationships/image" Target="../media/image9.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ikdörtgen 17">
            <a:extLst>
              <a:ext uri="{FF2B5EF4-FFF2-40B4-BE49-F238E27FC236}">
                <a16:creationId xmlns:a16="http://schemas.microsoft.com/office/drawing/2014/main" id="{7603CB1C-42F4-45CE-9A99-D66750132989}"/>
              </a:ext>
            </a:extLst>
          </p:cNvPr>
          <p:cNvSpPr/>
          <p:nvPr/>
        </p:nvSpPr>
        <p:spPr>
          <a:xfrm>
            <a:off x="-7218" y="6210483"/>
            <a:ext cx="12207240" cy="663388"/>
          </a:xfrm>
          <a:prstGeom prst="rect">
            <a:avLst/>
          </a:prstGeom>
          <a:gradFill flip="none" rotWithShape="1">
            <a:gsLst>
              <a:gs pos="2000">
                <a:srgbClr val="0070C0">
                  <a:alpha val="18000"/>
                </a:srgbClr>
              </a:gs>
              <a:gs pos="32500">
                <a:srgbClr val="043D67">
                  <a:alpha val="26000"/>
                </a:srgbClr>
              </a:gs>
              <a:gs pos="63000">
                <a:schemeClr val="tx2">
                  <a:lumMod val="12000"/>
                  <a:alpha val="18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9" name="Resim 18">
            <a:extLst>
              <a:ext uri="{FF2B5EF4-FFF2-40B4-BE49-F238E27FC236}">
                <a16:creationId xmlns:a16="http://schemas.microsoft.com/office/drawing/2014/main" id="{6C81FC4B-686B-47DA-9BCF-E1B138E19EA6}"/>
              </a:ext>
            </a:extLst>
          </p:cNvPr>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7529740" y="6337329"/>
            <a:ext cx="450354" cy="434017"/>
          </a:xfrm>
          <a:prstGeom prst="rect">
            <a:avLst/>
          </a:prstGeom>
        </p:spPr>
      </p:pic>
      <p:pic>
        <p:nvPicPr>
          <p:cNvPr id="20" name="Resim 19">
            <a:extLst>
              <a:ext uri="{FF2B5EF4-FFF2-40B4-BE49-F238E27FC236}">
                <a16:creationId xmlns:a16="http://schemas.microsoft.com/office/drawing/2014/main" id="{4F4BE4E1-B0A5-437E-B5EA-C129C95BFD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79232" y="6323326"/>
            <a:ext cx="451811" cy="462023"/>
          </a:xfrm>
          <a:prstGeom prst="rect">
            <a:avLst/>
          </a:prstGeom>
        </p:spPr>
      </p:pic>
      <p:pic>
        <p:nvPicPr>
          <p:cNvPr id="21" name="Resim 20">
            <a:extLst>
              <a:ext uri="{FF2B5EF4-FFF2-40B4-BE49-F238E27FC236}">
                <a16:creationId xmlns:a16="http://schemas.microsoft.com/office/drawing/2014/main" id="{97B495C2-3A76-4445-B165-A2436510775E}"/>
              </a:ext>
            </a:extLst>
          </p:cNvPr>
          <p:cNvPicPr>
            <a:picLocks noChangeAspect="1"/>
          </p:cNvPicPr>
          <p:nvPr/>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971886" y="6387698"/>
            <a:ext cx="1009508" cy="333278"/>
          </a:xfrm>
          <a:prstGeom prst="rect">
            <a:avLst/>
          </a:prstGeom>
        </p:spPr>
      </p:pic>
      <p:pic>
        <p:nvPicPr>
          <p:cNvPr id="22" name="Resim 21">
            <a:extLst>
              <a:ext uri="{FF2B5EF4-FFF2-40B4-BE49-F238E27FC236}">
                <a16:creationId xmlns:a16="http://schemas.microsoft.com/office/drawing/2014/main" id="{E31F0990-54D2-434A-B2F5-B2A7D08D654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797417" y="6427604"/>
            <a:ext cx="1030448" cy="253467"/>
          </a:xfrm>
          <a:prstGeom prst="rect">
            <a:avLst/>
          </a:prstGeom>
        </p:spPr>
      </p:pic>
      <p:pic>
        <p:nvPicPr>
          <p:cNvPr id="23" name="Resim 22">
            <a:extLst>
              <a:ext uri="{FF2B5EF4-FFF2-40B4-BE49-F238E27FC236}">
                <a16:creationId xmlns:a16="http://schemas.microsoft.com/office/drawing/2014/main" id="{58C05B87-0E8F-48F8-BF98-FD012A25FE87}"/>
              </a:ext>
            </a:extLst>
          </p:cNvPr>
          <p:cNvPicPr>
            <a:picLocks noChangeAspect="1"/>
          </p:cNvPicPr>
          <p:nvPr/>
        </p:nvPicPr>
        <p:blipFill>
          <a:blip r:embed="rId8" cstate="print">
            <a:biLevel thresh="25000"/>
            <a:extLst>
              <a:ext uri="{28A0092B-C50C-407E-A947-70E740481C1C}">
                <a14:useLocalDpi xmlns:a14="http://schemas.microsoft.com/office/drawing/2010/main" val="0"/>
              </a:ext>
            </a:extLst>
          </a:blip>
          <a:stretch>
            <a:fillRect/>
          </a:stretch>
        </p:blipFill>
        <p:spPr>
          <a:xfrm>
            <a:off x="6205631" y="6364572"/>
            <a:ext cx="584437" cy="379530"/>
          </a:xfrm>
          <a:prstGeom prst="rect">
            <a:avLst/>
          </a:prstGeom>
        </p:spPr>
      </p:pic>
      <p:pic>
        <p:nvPicPr>
          <p:cNvPr id="24" name="Resim 23">
            <a:extLst>
              <a:ext uri="{FF2B5EF4-FFF2-40B4-BE49-F238E27FC236}">
                <a16:creationId xmlns:a16="http://schemas.microsoft.com/office/drawing/2014/main" id="{949B5D13-D259-4889-B74F-8AFC1235CCC3}"/>
              </a:ext>
            </a:extLst>
          </p:cNvPr>
          <p:cNvPicPr>
            <a:picLocks noChangeAspect="1"/>
          </p:cNvPicPr>
          <p:nvPr/>
        </p:nvPicPr>
        <p:blipFill>
          <a:blip r:embed="rId9" cstate="print">
            <a:biLevel thresh="25000"/>
            <a:extLst>
              <a:ext uri="{28A0092B-C50C-407E-A947-70E740481C1C}">
                <a14:useLocalDpi xmlns:a14="http://schemas.microsoft.com/office/drawing/2010/main" val="0"/>
              </a:ext>
            </a:extLst>
          </a:blip>
          <a:stretch>
            <a:fillRect/>
          </a:stretch>
        </p:blipFill>
        <p:spPr>
          <a:xfrm>
            <a:off x="5070000" y="6366986"/>
            <a:ext cx="1045139" cy="374703"/>
          </a:xfrm>
          <a:prstGeom prst="rect">
            <a:avLst/>
          </a:prstGeom>
        </p:spPr>
      </p:pic>
      <p:pic>
        <p:nvPicPr>
          <p:cNvPr id="25" name="Resim 24">
            <a:extLst>
              <a:ext uri="{FF2B5EF4-FFF2-40B4-BE49-F238E27FC236}">
                <a16:creationId xmlns:a16="http://schemas.microsoft.com/office/drawing/2014/main" id="{23D807BE-6378-49E0-893F-A473FD70E38B}"/>
              </a:ext>
            </a:extLst>
          </p:cNvPr>
          <p:cNvPicPr>
            <a:picLocks noChangeAspect="1"/>
          </p:cNvPicPr>
          <p:nvPr/>
        </p:nvPicPr>
        <p:blipFill>
          <a:blip r:embed="rId10" cstate="print">
            <a:biLevel thresh="25000"/>
            <a:extLst>
              <a:ext uri="{28A0092B-C50C-407E-A947-70E740481C1C}">
                <a14:useLocalDpi xmlns:a14="http://schemas.microsoft.com/office/drawing/2010/main" val="0"/>
              </a:ext>
            </a:extLst>
          </a:blip>
          <a:stretch>
            <a:fillRect/>
          </a:stretch>
        </p:blipFill>
        <p:spPr>
          <a:xfrm>
            <a:off x="4012049" y="6261845"/>
            <a:ext cx="1057951" cy="584985"/>
          </a:xfrm>
          <a:prstGeom prst="rect">
            <a:avLst/>
          </a:prstGeom>
          <a:ln>
            <a:noFill/>
          </a:ln>
        </p:spPr>
      </p:pic>
      <p:pic>
        <p:nvPicPr>
          <p:cNvPr id="26" name="Resim 25" descr="çizim içeren bir resim&#10;&#10;Açıklama otomatik olarak oluşturuldu">
            <a:extLst>
              <a:ext uri="{FF2B5EF4-FFF2-40B4-BE49-F238E27FC236}">
                <a16:creationId xmlns:a16="http://schemas.microsoft.com/office/drawing/2014/main" id="{FAE483C8-791F-4A69-8A11-7615D3B170C7}"/>
              </a:ext>
            </a:extLst>
          </p:cNvPr>
          <p:cNvPicPr>
            <a:picLocks noChangeAspect="1"/>
          </p:cNvPicPr>
          <p:nvPr/>
        </p:nvPicPr>
        <p:blipFill>
          <a:blip r:embed="rId11">
            <a:biLevel thresh="25000"/>
          </a:blip>
          <a:stretch>
            <a:fillRect/>
          </a:stretch>
        </p:blipFill>
        <p:spPr>
          <a:xfrm>
            <a:off x="2853688" y="6289730"/>
            <a:ext cx="1306145" cy="529214"/>
          </a:xfrm>
          <a:prstGeom prst="rect">
            <a:avLst/>
          </a:prstGeom>
        </p:spPr>
      </p:pic>
      <p:pic>
        <p:nvPicPr>
          <p:cNvPr id="27" name="Grafik 70">
            <a:extLst>
              <a:ext uri="{FF2B5EF4-FFF2-40B4-BE49-F238E27FC236}">
                <a16:creationId xmlns:a16="http://schemas.microsoft.com/office/drawing/2014/main" id="{E1732221-51D8-41EE-BD5D-B67624FF5EA4}"/>
              </a:ext>
            </a:extLst>
          </p:cNvPr>
          <p:cNvPicPr>
            <a:picLocks noChangeAspect="1"/>
          </p:cNvPicPr>
          <p:nvPr/>
        </p:nvPicPr>
        <p:blipFill>
          <a:blip r:embed="rId12">
            <a:extLst>
              <a:ext uri="{96DAC541-7B7A-43D3-8B79-37D633B846F1}">
                <asvg:svgBlip xmlns="" xmlns:asvg="http://schemas.microsoft.com/office/drawing/2016/SVG/main" r:embed="rId13"/>
              </a:ext>
            </a:extLst>
          </a:blip>
          <a:stretch>
            <a:fillRect/>
          </a:stretch>
        </p:blipFill>
        <p:spPr>
          <a:xfrm>
            <a:off x="8605354" y="6389061"/>
            <a:ext cx="1090276" cy="330553"/>
          </a:xfrm>
          <a:prstGeom prst="rect">
            <a:avLst/>
          </a:prstGeom>
        </p:spPr>
      </p:pic>
      <p:pic>
        <p:nvPicPr>
          <p:cNvPr id="28" name="Resim 27" descr="işaret, oturma, geniş, bilgisayar içeren bir resim&#10;&#10;Açıklama otomatik olarak oluşturuldu">
            <a:extLst>
              <a:ext uri="{FF2B5EF4-FFF2-40B4-BE49-F238E27FC236}">
                <a16:creationId xmlns:a16="http://schemas.microsoft.com/office/drawing/2014/main" id="{67477630-B5E2-403B-89F1-1CB3086DCE45}"/>
              </a:ext>
            </a:extLst>
          </p:cNvPr>
          <p:cNvPicPr>
            <a:picLocks noChangeAspect="1"/>
          </p:cNvPicPr>
          <p:nvPr/>
        </p:nvPicPr>
        <p:blipFill>
          <a:blip r:embed="rId14" cstate="print">
            <a:biLevel thresh="25000"/>
            <a:extLst>
              <a:ext uri="{28A0092B-C50C-407E-A947-70E740481C1C}">
                <a14:useLocalDpi xmlns:a14="http://schemas.microsoft.com/office/drawing/2010/main" val="0"/>
              </a:ext>
            </a:extLst>
          </a:blip>
          <a:stretch>
            <a:fillRect/>
          </a:stretch>
        </p:blipFill>
        <p:spPr>
          <a:xfrm>
            <a:off x="2440752" y="6307217"/>
            <a:ext cx="387133" cy="494241"/>
          </a:xfrm>
          <a:prstGeom prst="rect">
            <a:avLst/>
          </a:prstGeom>
        </p:spPr>
      </p:pic>
      <p:pic>
        <p:nvPicPr>
          <p:cNvPr id="29" name="Grafik 74">
            <a:extLst>
              <a:ext uri="{FF2B5EF4-FFF2-40B4-BE49-F238E27FC236}">
                <a16:creationId xmlns:a16="http://schemas.microsoft.com/office/drawing/2014/main" id="{A88E1DD3-FABC-4D12-A0D8-7E38BD8CFCA9}"/>
              </a:ext>
            </a:extLst>
          </p:cNvPr>
          <p:cNvPicPr>
            <a:picLocks noChangeAspect="1"/>
          </p:cNvPicPr>
          <p:nvPr/>
        </p:nvPicPr>
        <p:blipFill>
          <a:blip r:embed="rId15">
            <a:extLst>
              <a:ext uri="{96DAC541-7B7A-43D3-8B79-37D633B846F1}">
                <asvg:svgBlip xmlns="" xmlns:asvg="http://schemas.microsoft.com/office/drawing/2016/SVG/main" r:embed="rId16"/>
              </a:ext>
            </a:extLst>
          </a:blip>
          <a:stretch>
            <a:fillRect/>
          </a:stretch>
        </p:blipFill>
        <p:spPr>
          <a:xfrm>
            <a:off x="6928636" y="6336769"/>
            <a:ext cx="501354" cy="435137"/>
          </a:xfrm>
          <a:prstGeom prst="rect">
            <a:avLst/>
          </a:prstGeom>
        </p:spPr>
      </p:pic>
      <p:pic>
        <p:nvPicPr>
          <p:cNvPr id="30" name="Grafik 75">
            <a:extLst>
              <a:ext uri="{FF2B5EF4-FFF2-40B4-BE49-F238E27FC236}">
                <a16:creationId xmlns:a16="http://schemas.microsoft.com/office/drawing/2014/main" id="{239F2653-38C3-46B9-B70A-661A94FFD0E9}"/>
              </a:ext>
            </a:extLst>
          </p:cNvPr>
          <p:cNvPicPr>
            <a:picLocks noChangeAspect="1"/>
          </p:cNvPicPr>
          <p:nvPr/>
        </p:nvPicPr>
        <p:blipFill>
          <a:blip r:embed="rId17">
            <a:extLst>
              <a:ext uri="{96DAC541-7B7A-43D3-8B79-37D633B846F1}">
                <asvg:svgBlip xmlns="" xmlns:asvg="http://schemas.microsoft.com/office/drawing/2016/SVG/main" r:embed="rId18"/>
              </a:ext>
            </a:extLst>
          </a:blip>
          <a:stretch>
            <a:fillRect/>
          </a:stretch>
        </p:blipFill>
        <p:spPr>
          <a:xfrm>
            <a:off x="210606" y="6430667"/>
            <a:ext cx="943376" cy="247341"/>
          </a:xfrm>
          <a:prstGeom prst="rect">
            <a:avLst/>
          </a:prstGeom>
        </p:spPr>
      </p:pic>
      <p:pic>
        <p:nvPicPr>
          <p:cNvPr id="31" name="Resim 30" descr="nesne, saat, işaret, oturma içeren bir resim&#10;&#10;Açıklama otomatik olarak oluşturuldu">
            <a:extLst>
              <a:ext uri="{FF2B5EF4-FFF2-40B4-BE49-F238E27FC236}">
                <a16:creationId xmlns:a16="http://schemas.microsoft.com/office/drawing/2014/main" id="{1821F01D-C220-48A1-B7E1-C63D30B44089}"/>
              </a:ext>
            </a:extLst>
          </p:cNvPr>
          <p:cNvPicPr>
            <a:picLocks noChangeAspect="1"/>
          </p:cNvPicPr>
          <p:nvPr/>
        </p:nvPicPr>
        <p:blipFill>
          <a:blip r:embed="rId19" cstate="print">
            <a:extLst>
              <a:ext uri="{BEBA8EAE-BF5A-486C-A8C5-ECC9F3942E4B}">
                <a14:imgProps xmlns:a14="http://schemas.microsoft.com/office/drawing/2010/main">
                  <a14:imgLayer r:embed="rId20">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265893" y="6408242"/>
            <a:ext cx="1069294" cy="269766"/>
          </a:xfrm>
          <a:prstGeom prst="rect">
            <a:avLst/>
          </a:prstGeom>
        </p:spPr>
      </p:pic>
      <p:grpSp>
        <p:nvGrpSpPr>
          <p:cNvPr id="33" name="Grup 32">
            <a:extLst>
              <a:ext uri="{FF2B5EF4-FFF2-40B4-BE49-F238E27FC236}">
                <a16:creationId xmlns:a16="http://schemas.microsoft.com/office/drawing/2014/main" id="{7BD59010-61B7-4961-9156-7C9D418FFFF6}"/>
              </a:ext>
            </a:extLst>
          </p:cNvPr>
          <p:cNvGrpSpPr/>
          <p:nvPr/>
        </p:nvGrpSpPr>
        <p:grpSpPr>
          <a:xfrm>
            <a:off x="1674561" y="596137"/>
            <a:ext cx="8505024" cy="1709155"/>
            <a:chOff x="-2100295" y="220424"/>
            <a:chExt cx="5737060" cy="1127734"/>
          </a:xfrm>
        </p:grpSpPr>
        <p:pic>
          <p:nvPicPr>
            <p:cNvPr id="34" name="Resim 33" descr="C:\Users\ahmetsavas.intisah\Desktop\image003.png">
              <a:extLst>
                <a:ext uri="{FF2B5EF4-FFF2-40B4-BE49-F238E27FC236}">
                  <a16:creationId xmlns:a16="http://schemas.microsoft.com/office/drawing/2014/main" id="{A1B1BD7E-2293-49F9-B594-C23AE300EBD8}"/>
                </a:ext>
              </a:extLst>
            </p:cNvPr>
            <p:cNvPicPr/>
            <p:nvPr/>
          </p:nvPicPr>
          <p:blipFill>
            <a:blip r:embed="rId21" cstate="print">
              <a:biLevel thresh="25000"/>
              <a:extLst>
                <a:ext uri="{28A0092B-C50C-407E-A947-70E740481C1C}">
                  <a14:useLocalDpi xmlns:a14="http://schemas.microsoft.com/office/drawing/2010/main" val="0"/>
                </a:ext>
              </a:extLst>
            </a:blip>
            <a:srcRect/>
            <a:stretch>
              <a:fillRect/>
            </a:stretch>
          </p:blipFill>
          <p:spPr bwMode="auto">
            <a:xfrm>
              <a:off x="426746" y="220424"/>
              <a:ext cx="598196" cy="594968"/>
            </a:xfrm>
            <a:prstGeom prst="rect">
              <a:avLst/>
            </a:prstGeom>
            <a:noFill/>
            <a:ln>
              <a:noFill/>
            </a:ln>
          </p:spPr>
        </p:pic>
        <p:sp>
          <p:nvSpPr>
            <p:cNvPr id="35" name="Dikdörtgen 34">
              <a:extLst>
                <a:ext uri="{FF2B5EF4-FFF2-40B4-BE49-F238E27FC236}">
                  <a16:creationId xmlns:a16="http://schemas.microsoft.com/office/drawing/2014/main" id="{A10ECAE2-DF81-4648-8CFE-F90B42AD41C4}"/>
                </a:ext>
              </a:extLst>
            </p:cNvPr>
            <p:cNvSpPr/>
            <p:nvPr/>
          </p:nvSpPr>
          <p:spPr>
            <a:xfrm>
              <a:off x="-2100295" y="939550"/>
              <a:ext cx="5737060" cy="40860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Pts val="1200"/>
                <a:buFontTx/>
                <a:buNone/>
                <a:tabLst/>
                <a:defRPr/>
              </a:pPr>
              <a:r>
                <a:rPr kumimoji="0" lang="tr-TR" sz="1600" b="1" i="0" u="none" strike="noStrike" kern="1200" cap="none" spc="0" normalizeH="0" baseline="0" noProof="0" dirty="0">
                  <a:ln>
                    <a:noFill/>
                  </a:ln>
                  <a:solidFill>
                    <a:prstClr val="white"/>
                  </a:solidFill>
                  <a:effectLst/>
                  <a:uLnTx/>
                  <a:uFillTx/>
                  <a:latin typeface="Century Gothic" panose="020B0502020202020204" pitchFamily="34" charset="0"/>
                  <a:ea typeface="Calibri" panose="020F0502020204030204" pitchFamily="34" charset="0"/>
                  <a:cs typeface="Times New Roman" panose="02020603050405020304" pitchFamily="18" charset="0"/>
                </a:rPr>
                <a:t>T.C. </a:t>
              </a:r>
              <a:endParaRPr kumimoji="0" lang="tr-TR" sz="1600" b="1" i="0" u="none" strike="noStrike" kern="1200" cap="none" spc="0" normalizeH="0" baseline="0" noProof="0" dirty="0" smtClean="0">
                <a:ln>
                  <a:noFill/>
                </a:ln>
                <a:solidFill>
                  <a:prstClr val="white"/>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Pts val="1200"/>
                <a:buFontTx/>
                <a:buNone/>
                <a:tabLst/>
                <a:defRPr/>
              </a:pPr>
              <a:r>
                <a:rPr kumimoji="0" lang="tr-TR" sz="1600" b="1" i="0" u="none" strike="noStrike" kern="1200" cap="none" spc="0" normalizeH="0" baseline="0" noProof="0" dirty="0" smtClean="0">
                  <a:ln>
                    <a:noFill/>
                  </a:ln>
                  <a:solidFill>
                    <a:prstClr val="white"/>
                  </a:solidFill>
                  <a:effectLst/>
                  <a:uLnTx/>
                  <a:uFillTx/>
                  <a:latin typeface="Century Gothic" panose="020B0502020202020204" pitchFamily="34" charset="0"/>
                  <a:ea typeface="Calibri" panose="020F0502020204030204" pitchFamily="34" charset="0"/>
                  <a:cs typeface="Times New Roman" panose="02020603050405020304" pitchFamily="18" charset="0"/>
                </a:rPr>
                <a:t>TARIM </a:t>
              </a:r>
              <a:r>
                <a:rPr kumimoji="0" lang="tr-TR" sz="1600" b="1" i="0" u="none" strike="noStrike" kern="1200" cap="none" spc="0" normalizeH="0" baseline="0" noProof="0" dirty="0">
                  <a:ln>
                    <a:noFill/>
                  </a:ln>
                  <a:solidFill>
                    <a:prstClr val="white"/>
                  </a:solidFill>
                  <a:effectLst/>
                  <a:uLnTx/>
                  <a:uFillTx/>
                  <a:latin typeface="Century Gothic" panose="020B0502020202020204" pitchFamily="34" charset="0"/>
                  <a:ea typeface="Calibri" panose="020F0502020204030204" pitchFamily="34" charset="0"/>
                  <a:cs typeface="Times New Roman" panose="02020603050405020304" pitchFamily="18" charset="0"/>
                </a:rPr>
                <a:t>VE </a:t>
              </a:r>
              <a:r>
                <a:rPr kumimoji="0" lang="tr-TR" sz="1600" b="1" i="0" u="none" strike="noStrike" kern="1200" cap="none" spc="0" normalizeH="0" baseline="0" noProof="0" dirty="0" smtClean="0">
                  <a:ln>
                    <a:noFill/>
                  </a:ln>
                  <a:solidFill>
                    <a:prstClr val="white"/>
                  </a:solidFill>
                  <a:effectLst/>
                  <a:uLnTx/>
                  <a:uFillTx/>
                  <a:latin typeface="Century Gothic" panose="020B0502020202020204" pitchFamily="34" charset="0"/>
                  <a:ea typeface="Calibri" panose="020F0502020204030204" pitchFamily="34" charset="0"/>
                  <a:cs typeface="Times New Roman" panose="02020603050405020304" pitchFamily="18" charset="0"/>
                </a:rPr>
                <a:t>ORMAN </a:t>
              </a:r>
              <a:r>
                <a:rPr kumimoji="0" lang="tr-TR" sz="1600" b="1" i="0" u="none" strike="noStrike" kern="1200" cap="none" spc="0" normalizeH="0" baseline="0" noProof="0" dirty="0">
                  <a:ln>
                    <a:noFill/>
                  </a:ln>
                  <a:solidFill>
                    <a:prstClr val="white"/>
                  </a:solidFill>
                  <a:effectLst/>
                  <a:uLnTx/>
                  <a:uFillTx/>
                  <a:latin typeface="Century Gothic" panose="020B0502020202020204" pitchFamily="34" charset="0"/>
                  <a:ea typeface="Calibri" panose="020F0502020204030204" pitchFamily="34" charset="0"/>
                  <a:cs typeface="Times New Roman" panose="02020603050405020304" pitchFamily="18" charset="0"/>
                </a:rPr>
                <a:t>BAKANLIĞI</a:t>
              </a:r>
            </a:p>
          </p:txBody>
        </p:sp>
      </p:grpSp>
      <p:cxnSp>
        <p:nvCxnSpPr>
          <p:cNvPr id="46" name="Düz Bağlayıcı 45"/>
          <p:cNvCxnSpPr/>
          <p:nvPr/>
        </p:nvCxnSpPr>
        <p:spPr>
          <a:xfrm>
            <a:off x="-10831" y="6210483"/>
            <a:ext cx="12707255" cy="0"/>
          </a:xfrm>
          <a:prstGeom prst="line">
            <a:avLst/>
          </a:prstGeom>
          <a:ln>
            <a:solidFill>
              <a:schemeClr val="bg1"/>
            </a:solidFill>
          </a:ln>
          <a:effectLst>
            <a:outerShdw blurRad="63500" sx="102000" sy="102000" algn="ctr" rotWithShape="0">
              <a:prstClr val="black">
                <a:alpha val="40000"/>
              </a:prstClr>
            </a:outerShdw>
            <a:softEdge rad="0"/>
          </a:effectLst>
        </p:spPr>
        <p:style>
          <a:lnRef idx="1">
            <a:schemeClr val="accent1"/>
          </a:lnRef>
          <a:fillRef idx="0">
            <a:schemeClr val="accent1"/>
          </a:fillRef>
          <a:effectRef idx="0">
            <a:schemeClr val="accent1"/>
          </a:effectRef>
          <a:fontRef idx="minor">
            <a:schemeClr val="tx1"/>
          </a:fontRef>
        </p:style>
      </p:cxnSp>
      <p:sp>
        <p:nvSpPr>
          <p:cNvPr id="2" name="Metin kutusu 1"/>
          <p:cNvSpPr txBox="1"/>
          <p:nvPr/>
        </p:nvSpPr>
        <p:spPr>
          <a:xfrm>
            <a:off x="605288" y="2684773"/>
            <a:ext cx="10982227" cy="1815882"/>
          </a:xfrm>
          <a:prstGeom prst="rect">
            <a:avLst/>
          </a:prstGeom>
          <a:noFill/>
        </p:spPr>
        <p:txBody>
          <a:bodyPr wrap="square" rtlCol="0">
            <a:spAutoFit/>
          </a:bodyPr>
          <a:lstStyle/>
          <a:p>
            <a:pPr algn="ctr"/>
            <a:r>
              <a:rPr lang="tr-TR" sz="2800" dirty="0" smtClean="0">
                <a:solidFill>
                  <a:schemeClr val="bg1"/>
                </a:solidFill>
                <a:latin typeface="Arial" panose="020B0604020202020204" pitchFamily="34" charset="0"/>
                <a:cs typeface="Arial" panose="020B0604020202020204" pitchFamily="34" charset="0"/>
              </a:rPr>
              <a:t>GIDA VE KONTROL GENEL MÜDÜRLÜĞÜ</a:t>
            </a:r>
          </a:p>
          <a:p>
            <a:pPr algn="ctr"/>
            <a:endParaRPr lang="tr-TR" sz="2800" dirty="0">
              <a:solidFill>
                <a:schemeClr val="bg1"/>
              </a:solidFill>
              <a:latin typeface="Arial" panose="020B0604020202020204" pitchFamily="34" charset="0"/>
              <a:cs typeface="Arial" panose="020B0604020202020204" pitchFamily="34" charset="0"/>
            </a:endParaRPr>
          </a:p>
          <a:p>
            <a:pPr algn="ctr"/>
            <a:r>
              <a:rPr lang="tr-TR" sz="2800" dirty="0" smtClean="0">
                <a:solidFill>
                  <a:schemeClr val="bg1"/>
                </a:solidFill>
                <a:latin typeface="Arial" panose="020B0604020202020204" pitchFamily="34" charset="0"/>
                <a:cs typeface="Arial" panose="020B0604020202020204" pitchFamily="34" charset="0"/>
              </a:rPr>
              <a:t>ISPM 15 Kontrol Görevlileri Eğitimi</a:t>
            </a:r>
          </a:p>
          <a:p>
            <a:pPr algn="ctr"/>
            <a:endParaRPr lang="tr-TR" sz="2800" dirty="0">
              <a:solidFill>
                <a:schemeClr val="bg1"/>
              </a:solidFill>
              <a:latin typeface="Arial" panose="020B0604020202020204" pitchFamily="34" charset="0"/>
              <a:cs typeface="Arial" panose="020B0604020202020204" pitchFamily="34" charset="0"/>
            </a:endParaRPr>
          </a:p>
        </p:txBody>
      </p:sp>
      <p:sp>
        <p:nvSpPr>
          <p:cNvPr id="32" name="Metin kutusu 31"/>
          <p:cNvSpPr txBox="1"/>
          <p:nvPr/>
        </p:nvSpPr>
        <p:spPr>
          <a:xfrm>
            <a:off x="593124" y="4432463"/>
            <a:ext cx="10825063" cy="707886"/>
          </a:xfrm>
          <a:prstGeom prst="rect">
            <a:avLst/>
          </a:prstGeom>
          <a:noFill/>
        </p:spPr>
        <p:txBody>
          <a:bodyPr wrap="square" rtlCol="0">
            <a:spAutoFit/>
          </a:bodyPr>
          <a:lstStyle/>
          <a:p>
            <a:pPr algn="ctr"/>
            <a:r>
              <a:rPr lang="tr-TR" sz="2000" dirty="0" smtClean="0">
                <a:solidFill>
                  <a:schemeClr val="bg1"/>
                </a:solidFill>
                <a:latin typeface="Arial" panose="020B0604020202020204" pitchFamily="34" charset="0"/>
                <a:cs typeface="Arial" panose="020B0604020202020204" pitchFamily="34" charset="0"/>
              </a:rPr>
              <a:t>İbrahim DURMAZ</a:t>
            </a:r>
          </a:p>
          <a:p>
            <a:pPr algn="ctr"/>
            <a:r>
              <a:rPr lang="tr-TR" sz="2000" dirty="0" smtClean="0">
                <a:solidFill>
                  <a:schemeClr val="bg1"/>
                </a:solidFill>
                <a:latin typeface="Arial" panose="020B0604020202020204" pitchFamily="34" charset="0"/>
                <a:cs typeface="Arial" panose="020B0604020202020204" pitchFamily="34" charset="0"/>
              </a:rPr>
              <a:t>Ziraat Mühendisi</a:t>
            </a:r>
          </a:p>
        </p:txBody>
      </p:sp>
      <p:sp>
        <p:nvSpPr>
          <p:cNvPr id="36" name="Dikdörtgen 35">
            <a:extLst>
              <a:ext uri="{FF2B5EF4-FFF2-40B4-BE49-F238E27FC236}">
                <a16:creationId xmlns:a16="http://schemas.microsoft.com/office/drawing/2014/main" id="{A10ECAE2-DF81-4648-8CFE-F90B42AD41C4}"/>
              </a:ext>
            </a:extLst>
          </p:cNvPr>
          <p:cNvSpPr/>
          <p:nvPr/>
        </p:nvSpPr>
        <p:spPr>
          <a:xfrm>
            <a:off x="9487803" y="5237460"/>
            <a:ext cx="2493591" cy="61927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Pts val="1200"/>
              <a:buFontTx/>
              <a:buNone/>
              <a:tabLst/>
              <a:defRPr/>
            </a:pPr>
            <a:r>
              <a:rPr kumimoji="0" lang="tr-TR" sz="1600" b="1" i="0" u="none" strike="noStrike" kern="1200" cap="none" spc="0" normalizeH="0" baseline="0" noProof="0" dirty="0" smtClean="0">
                <a:ln>
                  <a:noFill/>
                </a:ln>
                <a:solidFill>
                  <a:prstClr val="white"/>
                </a:solidFill>
                <a:effectLst/>
                <a:uLnTx/>
                <a:uFillTx/>
                <a:latin typeface="Century Gothic" panose="020B0502020202020204" pitchFamily="34" charset="0"/>
                <a:ea typeface="Calibri" panose="020F0502020204030204" pitchFamily="34" charset="0"/>
                <a:cs typeface="Times New Roman" panose="02020603050405020304" pitchFamily="18" charset="0"/>
              </a:rPr>
              <a:t>17-23 Ekim 2021</a:t>
            </a:r>
          </a:p>
          <a:p>
            <a:pPr marL="0" marR="0" lvl="0" indent="0" algn="ctr" defTabSz="914400" rtl="0" eaLnBrk="1" fontAlgn="auto" latinLnBrk="0" hangingPunct="1">
              <a:lnSpc>
                <a:spcPct val="107000"/>
              </a:lnSpc>
              <a:spcBef>
                <a:spcPts val="0"/>
              </a:spcBef>
              <a:spcAft>
                <a:spcPts val="0"/>
              </a:spcAft>
              <a:buClrTx/>
              <a:buSzPts val="1200"/>
              <a:buFontTx/>
              <a:buNone/>
              <a:tabLst/>
              <a:defRPr/>
            </a:pPr>
            <a:r>
              <a:rPr lang="tr-TR" sz="1600" b="1" dirty="0" smtClean="0">
                <a:solidFill>
                  <a:prstClr val="white"/>
                </a:solidFill>
                <a:latin typeface="Century Gothic" panose="020B0502020202020204" pitchFamily="34" charset="0"/>
                <a:ea typeface="Calibri" panose="020F0502020204030204" pitchFamily="34" charset="0"/>
                <a:cs typeface="Times New Roman" panose="02020603050405020304" pitchFamily="18" charset="0"/>
              </a:rPr>
              <a:t>Antalya</a:t>
            </a:r>
            <a:endParaRPr kumimoji="0" lang="tr-TR" sz="1600" b="1" i="0" u="none" strike="noStrike" kern="1200" cap="none" spc="0" normalizeH="0" baseline="0" noProof="0" dirty="0">
              <a:ln>
                <a:noFill/>
              </a:ln>
              <a:solidFill>
                <a:prstClr val="white"/>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34863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748145" y="1465818"/>
            <a:ext cx="10557164" cy="1655762"/>
          </a:xfrm>
        </p:spPr>
        <p:txBody>
          <a:bodyPr/>
          <a:lstStyle/>
          <a:p>
            <a:pPr algn="just"/>
            <a:r>
              <a:rPr lang="tr-TR" sz="3600" dirty="0" smtClean="0">
                <a:solidFill>
                  <a:schemeClr val="bg1"/>
                </a:solidFill>
              </a:rPr>
              <a:t>İzin </a:t>
            </a:r>
            <a:r>
              <a:rPr lang="tr-TR" sz="3600" dirty="0">
                <a:solidFill>
                  <a:schemeClr val="bg1"/>
                </a:solidFill>
              </a:rPr>
              <a:t>belgeleri ve ISPM 15 işaretleme izinleri iptal edilen </a:t>
            </a:r>
            <a:r>
              <a:rPr lang="tr-TR" sz="3600" dirty="0" smtClean="0">
                <a:solidFill>
                  <a:schemeClr val="bg1"/>
                </a:solidFill>
              </a:rPr>
              <a:t>işletmelerin;</a:t>
            </a:r>
          </a:p>
          <a:p>
            <a:pPr algn="just"/>
            <a:endParaRPr lang="tr-TR" sz="3600" dirty="0" smtClean="0">
              <a:solidFill>
                <a:schemeClr val="bg1"/>
              </a:solidFill>
            </a:endParaRPr>
          </a:p>
          <a:p>
            <a:pPr marL="571500" indent="-571500" algn="just">
              <a:buFont typeface="Wingdings" panose="05000000000000000000" pitchFamily="2" charset="2"/>
              <a:buChar char="ü"/>
            </a:pPr>
            <a:r>
              <a:rPr lang="tr-TR" sz="3600" dirty="0" smtClean="0">
                <a:solidFill>
                  <a:schemeClr val="bg1"/>
                </a:solidFill>
              </a:rPr>
              <a:t>İzin </a:t>
            </a:r>
            <a:r>
              <a:rPr lang="tr-TR" sz="3600" dirty="0">
                <a:solidFill>
                  <a:schemeClr val="bg1"/>
                </a:solidFill>
              </a:rPr>
              <a:t>belgeleri ve ISPM 15 işaret kalıpları, </a:t>
            </a:r>
            <a:r>
              <a:rPr lang="tr-TR" sz="3600" dirty="0" smtClean="0">
                <a:solidFill>
                  <a:schemeClr val="bg1"/>
                </a:solidFill>
              </a:rPr>
              <a:t>teslim </a:t>
            </a:r>
            <a:r>
              <a:rPr lang="tr-TR" sz="3600" dirty="0">
                <a:solidFill>
                  <a:schemeClr val="bg1"/>
                </a:solidFill>
              </a:rPr>
              <a:t>alınır. </a:t>
            </a:r>
            <a:endParaRPr lang="tr-TR" sz="3600" dirty="0" smtClean="0">
              <a:solidFill>
                <a:schemeClr val="bg1"/>
              </a:solidFill>
            </a:endParaRPr>
          </a:p>
          <a:p>
            <a:pPr marL="571500" indent="-571500" algn="just">
              <a:buFont typeface="Wingdings" panose="05000000000000000000" pitchFamily="2" charset="2"/>
              <a:buChar char="ü"/>
            </a:pPr>
            <a:r>
              <a:rPr lang="tr-TR" sz="3600" dirty="0" smtClean="0">
                <a:solidFill>
                  <a:schemeClr val="bg1"/>
                </a:solidFill>
              </a:rPr>
              <a:t>Teslim </a:t>
            </a:r>
            <a:r>
              <a:rPr lang="tr-TR" sz="3600" dirty="0">
                <a:solidFill>
                  <a:schemeClr val="bg1"/>
                </a:solidFill>
              </a:rPr>
              <a:t>alınan izin belgeleri Genel Müdürlüğe gönderilir, </a:t>
            </a:r>
            <a:endParaRPr lang="tr-TR" sz="3600" dirty="0" smtClean="0">
              <a:solidFill>
                <a:schemeClr val="bg1"/>
              </a:solidFill>
            </a:endParaRPr>
          </a:p>
          <a:p>
            <a:pPr marL="571500" indent="-571500" algn="just">
              <a:buFont typeface="Wingdings" panose="05000000000000000000" pitchFamily="2" charset="2"/>
              <a:buChar char="ü"/>
            </a:pPr>
            <a:r>
              <a:rPr lang="tr-TR" sz="3600" dirty="0" smtClean="0">
                <a:solidFill>
                  <a:schemeClr val="bg1"/>
                </a:solidFill>
              </a:rPr>
              <a:t>İşaret </a:t>
            </a:r>
            <a:r>
              <a:rPr lang="tr-TR" sz="3600" dirty="0">
                <a:solidFill>
                  <a:schemeClr val="bg1"/>
                </a:solidFill>
              </a:rPr>
              <a:t>kalıpları ise imha edilir.</a:t>
            </a:r>
          </a:p>
        </p:txBody>
      </p:sp>
    </p:spTree>
    <p:extLst>
      <p:ext uri="{BB962C8B-B14F-4D97-AF65-F5344CB8AC3E}">
        <p14:creationId xmlns:p14="http://schemas.microsoft.com/office/powerpoint/2010/main" val="27052439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2290617"/>
            <a:ext cx="9144000" cy="1219345"/>
          </a:xfrm>
        </p:spPr>
        <p:txBody>
          <a:bodyPr/>
          <a:lstStyle/>
          <a:p>
            <a:r>
              <a:rPr lang="tr-TR" sz="4400" b="1" dirty="0" smtClean="0">
                <a:solidFill>
                  <a:schemeClr val="bg1"/>
                </a:solidFill>
              </a:rPr>
              <a:t>ARZ  EDERİM.</a:t>
            </a:r>
            <a:endParaRPr lang="tr-TR" sz="4400" b="1" dirty="0">
              <a:solidFill>
                <a:schemeClr val="bg1"/>
              </a:solidFill>
            </a:endParaRPr>
          </a:p>
        </p:txBody>
      </p:sp>
    </p:spTree>
    <p:extLst>
      <p:ext uri="{BB962C8B-B14F-4D97-AF65-F5344CB8AC3E}">
        <p14:creationId xmlns:p14="http://schemas.microsoft.com/office/powerpoint/2010/main" val="17707291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955964" y="1496292"/>
            <a:ext cx="10224653" cy="5032147"/>
          </a:xfrm>
          <a:prstGeom prst="rect">
            <a:avLst/>
          </a:prstGeom>
        </p:spPr>
        <p:txBody>
          <a:bodyPr wrap="square">
            <a:spAutoFit/>
          </a:bodyPr>
          <a:lstStyle/>
          <a:p>
            <a:pPr>
              <a:lnSpc>
                <a:spcPct val="150000"/>
              </a:lnSpc>
            </a:pPr>
            <a:r>
              <a:rPr lang="tr-TR" sz="2800" b="1" dirty="0" smtClean="0">
                <a:solidFill>
                  <a:schemeClr val="bg1"/>
                </a:solidFill>
              </a:rPr>
              <a:t>İŞLETMELERİN İZİN BELGELERİ VE ISPM 15 İŞARETLEME İZİNLERİ;</a:t>
            </a:r>
          </a:p>
          <a:p>
            <a:pPr>
              <a:lnSpc>
                <a:spcPct val="150000"/>
              </a:lnSpc>
            </a:pPr>
            <a:endParaRPr lang="tr-TR" sz="2800" b="1" dirty="0" smtClean="0">
              <a:solidFill>
                <a:schemeClr val="bg1"/>
              </a:solidFill>
            </a:endParaRPr>
          </a:p>
          <a:p>
            <a:pPr marL="457200" indent="-457200">
              <a:lnSpc>
                <a:spcPct val="150000"/>
              </a:lnSpc>
              <a:buFont typeface="Wingdings" panose="05000000000000000000" pitchFamily="2" charset="2"/>
              <a:buChar char="Ø"/>
            </a:pPr>
            <a:r>
              <a:rPr lang="tr-TR" sz="2200" dirty="0" smtClean="0">
                <a:solidFill>
                  <a:schemeClr val="bg1"/>
                </a:solidFill>
                <a:latin typeface="Arial" panose="020B0604020202020204" pitchFamily="34" charset="0"/>
                <a:cs typeface="Arial" panose="020B0604020202020204" pitchFamily="34" charset="0"/>
              </a:rPr>
              <a:t>ISPM-15 işaretleme izni askıya alındığı halde İşletmenin </a:t>
            </a:r>
            <a:r>
              <a:rPr lang="tr-TR" sz="2200" dirty="0">
                <a:solidFill>
                  <a:schemeClr val="bg1"/>
                </a:solidFill>
                <a:latin typeface="Arial" panose="020B0604020202020204" pitchFamily="34" charset="0"/>
                <a:cs typeface="Arial" panose="020B0604020202020204" pitchFamily="34" charset="0"/>
              </a:rPr>
              <a:t>verilen süre sonunda askıya </a:t>
            </a:r>
            <a:r>
              <a:rPr lang="tr-TR" sz="2200" dirty="0" smtClean="0">
                <a:solidFill>
                  <a:schemeClr val="bg1"/>
                </a:solidFill>
                <a:latin typeface="Arial" panose="020B0604020202020204" pitchFamily="34" charset="0"/>
                <a:cs typeface="Arial" panose="020B0604020202020204" pitchFamily="34" charset="0"/>
              </a:rPr>
              <a:t>alınmasını </a:t>
            </a:r>
            <a:r>
              <a:rPr lang="tr-TR" sz="2200" dirty="0">
                <a:solidFill>
                  <a:schemeClr val="bg1"/>
                </a:solidFill>
                <a:latin typeface="Arial" panose="020B0604020202020204" pitchFamily="34" charset="0"/>
                <a:cs typeface="Arial" panose="020B0604020202020204" pitchFamily="34" charset="0"/>
              </a:rPr>
              <a:t>gerektiren durumun devam ettiğinin tespit </a:t>
            </a:r>
            <a:r>
              <a:rPr lang="tr-TR" sz="2200" dirty="0" smtClean="0">
                <a:solidFill>
                  <a:schemeClr val="bg1"/>
                </a:solidFill>
                <a:latin typeface="Arial" panose="020B0604020202020204" pitchFamily="34" charset="0"/>
                <a:cs typeface="Arial" panose="020B0604020202020204" pitchFamily="34" charset="0"/>
              </a:rPr>
              <a:t>edilmesi ve</a:t>
            </a:r>
          </a:p>
          <a:p>
            <a:pPr marL="457200" indent="-457200">
              <a:lnSpc>
                <a:spcPct val="150000"/>
              </a:lnSpc>
              <a:buFont typeface="Wingdings" panose="05000000000000000000" pitchFamily="2" charset="2"/>
              <a:buChar char="Ø"/>
            </a:pPr>
            <a:r>
              <a:rPr lang="tr-TR" sz="2200" dirty="0" smtClean="0">
                <a:solidFill>
                  <a:schemeClr val="bg1"/>
                </a:solidFill>
                <a:latin typeface="Arial" panose="020B0604020202020204" pitchFamily="34" charset="0"/>
                <a:cs typeface="Arial" panose="020B0604020202020204" pitchFamily="34" charset="0"/>
              </a:rPr>
              <a:t>Askıya alındığı halde ısıl işlem ve ISPM-15 işaretleme yapması durumlarında (Atıf: 5996 sayılı kanunun 38-1/e )</a:t>
            </a:r>
          </a:p>
          <a:p>
            <a:pPr>
              <a:lnSpc>
                <a:spcPct val="150000"/>
              </a:lnSpc>
            </a:pPr>
            <a:endParaRPr lang="tr-TR" sz="2200" dirty="0" smtClean="0">
              <a:solidFill>
                <a:schemeClr val="bg1"/>
              </a:solidFill>
              <a:latin typeface="Arial" panose="020B0604020202020204" pitchFamily="34" charset="0"/>
              <a:cs typeface="Arial" panose="020B0604020202020204" pitchFamily="34" charset="0"/>
            </a:endParaRPr>
          </a:p>
          <a:p>
            <a:pPr>
              <a:lnSpc>
                <a:spcPct val="150000"/>
              </a:lnSpc>
            </a:pPr>
            <a:r>
              <a:rPr lang="tr-TR" sz="2600" dirty="0">
                <a:solidFill>
                  <a:schemeClr val="bg1"/>
                </a:solidFill>
                <a:latin typeface="Arial" panose="020B0604020202020204" pitchFamily="34" charset="0"/>
                <a:cs typeface="Arial" panose="020B0604020202020204" pitchFamily="34" charset="0"/>
              </a:rPr>
              <a:t>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11738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523999" y="1122363"/>
            <a:ext cx="9164595" cy="1200707"/>
          </a:xfrm>
        </p:spPr>
        <p:txBody>
          <a:bodyPr/>
          <a:lstStyle/>
          <a:p>
            <a:r>
              <a:rPr lang="tr-TR" sz="3200" dirty="0">
                <a:solidFill>
                  <a:schemeClr val="bg1"/>
                </a:solidFill>
                <a:latin typeface="Arial" panose="020B0604020202020204" pitchFamily="34" charset="0"/>
                <a:cs typeface="Arial" panose="020B0604020202020204" pitchFamily="34" charset="0"/>
              </a:rPr>
              <a:t>5996 sayılı Kanunun 38 inci maddesinin birinci fıkrasının (e) bendi</a:t>
            </a:r>
            <a:endParaRPr lang="tr-TR" sz="3200" dirty="0">
              <a:latin typeface="Arial" panose="020B0604020202020204" pitchFamily="34" charset="0"/>
              <a:cs typeface="Arial" panose="020B0604020202020204" pitchFamily="34" charset="0"/>
            </a:endParaRPr>
          </a:p>
        </p:txBody>
      </p:sp>
      <p:sp>
        <p:nvSpPr>
          <p:cNvPr id="3" name="Alt Başlık 2"/>
          <p:cNvSpPr>
            <a:spLocks noGrp="1"/>
          </p:cNvSpPr>
          <p:nvPr>
            <p:ph type="subTitle" idx="1"/>
          </p:nvPr>
        </p:nvSpPr>
        <p:spPr>
          <a:xfrm>
            <a:off x="775855" y="2489931"/>
            <a:ext cx="10604718" cy="3490740"/>
          </a:xfrm>
        </p:spPr>
        <p:txBody>
          <a:bodyPr/>
          <a:lstStyle/>
          <a:p>
            <a:pPr algn="just"/>
            <a:r>
              <a:rPr lang="tr-TR" dirty="0" smtClean="0">
                <a:solidFill>
                  <a:schemeClr val="bg1"/>
                </a:solidFill>
                <a:latin typeface="Arial" panose="020B0604020202020204" pitchFamily="34" charset="0"/>
                <a:cs typeface="Arial" panose="020B0604020202020204" pitchFamily="34" charset="0"/>
              </a:rPr>
              <a:t>	15 </a:t>
            </a:r>
            <a:r>
              <a:rPr lang="tr-TR" dirty="0">
                <a:solidFill>
                  <a:schemeClr val="bg1"/>
                </a:solidFill>
                <a:latin typeface="Arial" panose="020B0604020202020204" pitchFamily="34" charset="0"/>
                <a:cs typeface="Arial" panose="020B0604020202020204" pitchFamily="34" charset="0"/>
              </a:rPr>
              <a:t>inci maddenin dokuzuncu fıkrasında belirtilen Bakanlıkça belirlenen ahşap ambalaj malzemelerini onay almadan üretenlerin faaliyeti durdurulur ve </a:t>
            </a:r>
            <a:r>
              <a:rPr lang="tr-TR" dirty="0" err="1">
                <a:solidFill>
                  <a:schemeClr val="bg1"/>
                </a:solidFill>
                <a:latin typeface="Arial" panose="020B0604020202020204" pitchFamily="34" charset="0"/>
                <a:cs typeface="Arial" panose="020B0604020202020204" pitchFamily="34" charset="0"/>
              </a:rPr>
              <a:t>yirmibin</a:t>
            </a:r>
            <a:r>
              <a:rPr lang="tr-TR" dirty="0">
                <a:solidFill>
                  <a:schemeClr val="bg1"/>
                </a:solidFill>
                <a:latin typeface="Arial" panose="020B0604020202020204" pitchFamily="34" charset="0"/>
                <a:cs typeface="Arial" panose="020B0604020202020204" pitchFamily="34" charset="0"/>
              </a:rPr>
              <a:t> Türk Lirası idarî para cezası verilir. Onaylı olduğu hâlde Bakanlıkça belirlenen esaslara aykırı üretim yapanlara birinci defa </a:t>
            </a:r>
            <a:r>
              <a:rPr lang="tr-TR" dirty="0" err="1">
                <a:solidFill>
                  <a:schemeClr val="bg1"/>
                </a:solidFill>
                <a:latin typeface="Arial" panose="020B0604020202020204" pitchFamily="34" charset="0"/>
                <a:cs typeface="Arial" panose="020B0604020202020204" pitchFamily="34" charset="0"/>
              </a:rPr>
              <a:t>onbin</a:t>
            </a:r>
            <a:r>
              <a:rPr lang="tr-TR" dirty="0">
                <a:solidFill>
                  <a:schemeClr val="bg1"/>
                </a:solidFill>
                <a:latin typeface="Arial" panose="020B0604020202020204" pitchFamily="34" charset="0"/>
                <a:cs typeface="Arial" panose="020B0604020202020204" pitchFamily="34" charset="0"/>
              </a:rPr>
              <a:t> Türk Lirası, bir yıl içerisinde aynı fiilin tekrarı hâlinde </a:t>
            </a:r>
            <a:r>
              <a:rPr lang="tr-TR" dirty="0" err="1">
                <a:solidFill>
                  <a:schemeClr val="bg1"/>
                </a:solidFill>
                <a:latin typeface="Arial" panose="020B0604020202020204" pitchFamily="34" charset="0"/>
                <a:cs typeface="Arial" panose="020B0604020202020204" pitchFamily="34" charset="0"/>
              </a:rPr>
              <a:t>yirmibin</a:t>
            </a:r>
            <a:r>
              <a:rPr lang="tr-TR" dirty="0">
                <a:solidFill>
                  <a:schemeClr val="bg1"/>
                </a:solidFill>
                <a:latin typeface="Arial" panose="020B0604020202020204" pitchFamily="34" charset="0"/>
                <a:cs typeface="Arial" panose="020B0604020202020204" pitchFamily="34" charset="0"/>
              </a:rPr>
              <a:t> Türk Lirası idarî para cezası verilir, ahşap ambalaj malzemelerinin onay şartlarını kaybeden tesislere altı ayı aşmamak üzere süre verilir, bu süre zarfında üretim askıya alınır, verilen süre sonunda olumsuzlukların giderilmemesi durumunda onayı iptal edilir. </a:t>
            </a:r>
          </a:p>
          <a:p>
            <a:pPr algn="just"/>
            <a:endParaRPr lang="tr-TR" dirty="0">
              <a:solidFill>
                <a:schemeClr val="bg1"/>
              </a:solidFill>
            </a:endParaRPr>
          </a:p>
        </p:txBody>
      </p:sp>
    </p:spTree>
    <p:extLst>
      <p:ext uri="{BB962C8B-B14F-4D97-AF65-F5344CB8AC3E}">
        <p14:creationId xmlns:p14="http://schemas.microsoft.com/office/powerpoint/2010/main" val="23903880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457200" y="1454728"/>
            <a:ext cx="11443855" cy="3092558"/>
          </a:xfrm>
        </p:spPr>
        <p:txBody>
          <a:bodyPr/>
          <a:lstStyle/>
          <a:p>
            <a:pPr>
              <a:lnSpc>
                <a:spcPct val="150000"/>
              </a:lnSpc>
            </a:pPr>
            <a:r>
              <a:rPr lang="tr-TR" sz="2600" b="1" dirty="0">
                <a:solidFill>
                  <a:schemeClr val="bg1"/>
                </a:solidFill>
                <a:latin typeface="Arial" panose="020B0604020202020204" pitchFamily="34" charset="0"/>
                <a:cs typeface="Arial" panose="020B0604020202020204" pitchFamily="34" charset="0"/>
              </a:rPr>
              <a:t>İŞLETMELERİN İZİN BELGELERİ VE ISPM 15 İŞARETLEME İZİNLERİ</a:t>
            </a:r>
            <a:r>
              <a:rPr lang="tr-TR" sz="2600" b="1" dirty="0" smtClean="0">
                <a:solidFill>
                  <a:schemeClr val="bg1"/>
                </a:solidFill>
                <a:latin typeface="Arial" panose="020B0604020202020204" pitchFamily="34" charset="0"/>
                <a:cs typeface="Arial" panose="020B0604020202020204" pitchFamily="34" charset="0"/>
              </a:rPr>
              <a:t>;</a:t>
            </a:r>
          </a:p>
          <a:p>
            <a:pPr>
              <a:lnSpc>
                <a:spcPct val="150000"/>
              </a:lnSpc>
            </a:pPr>
            <a:endParaRPr lang="tr-TR" sz="2200" b="1" dirty="0">
              <a:solidFill>
                <a:schemeClr val="bg1"/>
              </a:solidFill>
              <a:latin typeface="Arial" panose="020B0604020202020204" pitchFamily="34" charset="0"/>
              <a:cs typeface="Arial" panose="020B0604020202020204" pitchFamily="34" charset="0"/>
            </a:endParaRPr>
          </a:p>
          <a:p>
            <a:pPr marL="457200" indent="-457200" algn="l">
              <a:buFont typeface="Wingdings" panose="05000000000000000000" pitchFamily="2" charset="2"/>
              <a:buChar char="Ø"/>
            </a:pPr>
            <a:r>
              <a:rPr lang="tr-TR" sz="2800" dirty="0" smtClean="0">
                <a:solidFill>
                  <a:schemeClr val="bg1"/>
                </a:solidFill>
                <a:latin typeface="Arial" panose="020B0604020202020204" pitchFamily="34" charset="0"/>
                <a:cs typeface="Arial" panose="020B0604020202020204" pitchFamily="34" charset="0"/>
              </a:rPr>
              <a:t>Y</a:t>
            </a:r>
            <a:r>
              <a:rPr lang="tr-TR" sz="2800" dirty="0" smtClean="0">
                <a:solidFill>
                  <a:schemeClr val="bg1"/>
                </a:solidFill>
                <a:latin typeface="Arial" panose="020B0604020202020204" pitchFamily="34" charset="0"/>
                <a:cs typeface="Arial" panose="020B0604020202020204" pitchFamily="34" charset="0"/>
              </a:rPr>
              <a:t>etkili </a:t>
            </a:r>
            <a:r>
              <a:rPr lang="tr-TR" sz="2800" dirty="0" smtClean="0">
                <a:solidFill>
                  <a:schemeClr val="bg1"/>
                </a:solidFill>
                <a:latin typeface="Arial" panose="020B0604020202020204" pitchFamily="34" charset="0"/>
                <a:cs typeface="Arial" panose="020B0604020202020204" pitchFamily="34" charset="0"/>
              </a:rPr>
              <a:t>kurum veya kuruluş tarafından yapılan numarataj çalışmaları hariç olmak üzere, izin belgesinde yazılı adreste bulunmadığının tespit </a:t>
            </a:r>
            <a:r>
              <a:rPr lang="tr-TR" sz="2800" dirty="0" smtClean="0">
                <a:solidFill>
                  <a:schemeClr val="bg1"/>
                </a:solidFill>
                <a:latin typeface="Arial" panose="020B0604020202020204" pitchFamily="34" charset="0"/>
                <a:cs typeface="Arial" panose="020B0604020202020204" pitchFamily="34" charset="0"/>
              </a:rPr>
              <a:t>edilmesi durumunda,</a:t>
            </a:r>
            <a:endParaRPr lang="tr-TR" sz="2800" dirty="0" smtClean="0">
              <a:solidFill>
                <a:schemeClr val="bg1"/>
              </a:solidFill>
              <a:latin typeface="Arial" panose="020B0604020202020204" pitchFamily="34" charset="0"/>
              <a:cs typeface="Arial" panose="020B0604020202020204" pitchFamily="34" charset="0"/>
            </a:endParaRPr>
          </a:p>
          <a:p>
            <a:endParaRPr lang="tr-TR" dirty="0">
              <a:solidFill>
                <a:schemeClr val="bg1"/>
              </a:solidFill>
            </a:endParaRPr>
          </a:p>
        </p:txBody>
      </p:sp>
    </p:spTree>
    <p:extLst>
      <p:ext uri="{BB962C8B-B14F-4D97-AF65-F5344CB8AC3E}">
        <p14:creationId xmlns:p14="http://schemas.microsoft.com/office/powerpoint/2010/main" val="7815477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498764" y="1507525"/>
            <a:ext cx="11263745" cy="3361037"/>
          </a:xfrm>
        </p:spPr>
        <p:txBody>
          <a:bodyPr/>
          <a:lstStyle/>
          <a:p>
            <a:pPr algn="just"/>
            <a:r>
              <a:rPr lang="tr-TR" sz="2600" dirty="0" smtClean="0">
                <a:solidFill>
                  <a:schemeClr val="bg1"/>
                </a:solidFill>
                <a:latin typeface="Arial" panose="020B0604020202020204" pitchFamily="34" charset="0"/>
                <a:cs typeface="Arial" panose="020B0604020202020204" pitchFamily="34" charset="0"/>
              </a:rPr>
              <a:t> </a:t>
            </a:r>
            <a:r>
              <a:rPr lang="tr-TR" sz="2600" b="1" dirty="0">
                <a:solidFill>
                  <a:schemeClr val="bg1"/>
                </a:solidFill>
                <a:latin typeface="Arial" panose="020B0604020202020204" pitchFamily="34" charset="0"/>
                <a:cs typeface="Arial" panose="020B0604020202020204" pitchFamily="34" charset="0"/>
              </a:rPr>
              <a:t>İŞLETMELERİN İZİN BELGELERİ VE ISPM 15 İŞARETLEME İZİNLERİ;</a:t>
            </a:r>
          </a:p>
          <a:p>
            <a:pPr algn="just"/>
            <a:endParaRPr lang="tr-TR" sz="4000" dirty="0" smtClean="0">
              <a:solidFill>
                <a:schemeClr val="bg1"/>
              </a:solidFill>
            </a:endParaRPr>
          </a:p>
          <a:p>
            <a:pPr marL="457200" indent="-457200" algn="just">
              <a:buFont typeface="Wingdings" panose="05000000000000000000" pitchFamily="2" charset="2"/>
              <a:buChar char="Ø"/>
            </a:pPr>
            <a:r>
              <a:rPr lang="tr-TR" sz="2600" dirty="0" smtClean="0">
                <a:solidFill>
                  <a:schemeClr val="bg1"/>
                </a:solidFill>
                <a:latin typeface="Arial" panose="020B0604020202020204" pitchFamily="34" charset="0"/>
                <a:cs typeface="Arial" panose="020B0604020202020204" pitchFamily="34" charset="0"/>
              </a:rPr>
              <a:t> İşletmenin</a:t>
            </a:r>
            <a:r>
              <a:rPr lang="tr-TR" sz="2600" dirty="0">
                <a:solidFill>
                  <a:schemeClr val="bg1"/>
                </a:solidFill>
                <a:latin typeface="Arial" panose="020B0604020202020204" pitchFamily="34" charset="0"/>
                <a:cs typeface="Arial" panose="020B0604020202020204" pitchFamily="34" charset="0"/>
              </a:rPr>
              <a:t>, işi bıraktığının tespit </a:t>
            </a:r>
            <a:r>
              <a:rPr lang="tr-TR" sz="2600" dirty="0" smtClean="0">
                <a:solidFill>
                  <a:schemeClr val="bg1"/>
                </a:solidFill>
                <a:latin typeface="Arial" panose="020B0604020202020204" pitchFamily="34" charset="0"/>
                <a:cs typeface="Arial" panose="020B0604020202020204" pitchFamily="34" charset="0"/>
              </a:rPr>
              <a:t>edilmesi</a:t>
            </a:r>
            <a:r>
              <a:rPr lang="tr-TR" sz="2600" dirty="0" smtClean="0">
                <a:solidFill>
                  <a:schemeClr val="bg1"/>
                </a:solidFill>
                <a:latin typeface="Arial" panose="020B0604020202020204" pitchFamily="34" charset="0"/>
                <a:cs typeface="Arial" panose="020B0604020202020204" pitchFamily="34" charset="0"/>
              </a:rPr>
              <a:t>,</a:t>
            </a:r>
            <a:r>
              <a:rPr lang="tr-TR" sz="2600" dirty="0" smtClean="0">
                <a:solidFill>
                  <a:schemeClr val="bg1"/>
                </a:solidFill>
                <a:latin typeface="Arial" panose="020B0604020202020204" pitchFamily="34" charset="0"/>
                <a:cs typeface="Arial" panose="020B0604020202020204" pitchFamily="34" charset="0"/>
              </a:rPr>
              <a:t>  </a:t>
            </a:r>
            <a:endParaRPr lang="tr-TR" sz="2600" dirty="0" smtClean="0">
              <a:solidFill>
                <a:schemeClr val="bg1"/>
              </a:solidFill>
              <a:latin typeface="Arial" panose="020B0604020202020204" pitchFamily="34" charset="0"/>
              <a:cs typeface="Arial" panose="020B0604020202020204" pitchFamily="34" charset="0"/>
            </a:endParaRPr>
          </a:p>
          <a:p>
            <a:pPr algn="just"/>
            <a:endParaRPr lang="tr-TR" sz="2600" dirty="0" smtClean="0">
              <a:solidFill>
                <a:schemeClr val="bg1"/>
              </a:solidFill>
              <a:latin typeface="Arial" panose="020B0604020202020204" pitchFamily="34" charset="0"/>
              <a:cs typeface="Arial" panose="020B0604020202020204" pitchFamily="34" charset="0"/>
            </a:endParaRPr>
          </a:p>
          <a:p>
            <a:pPr algn="just"/>
            <a:r>
              <a:rPr lang="tr-TR" sz="2600" dirty="0" smtClean="0">
                <a:solidFill>
                  <a:schemeClr val="bg1"/>
                </a:solidFill>
                <a:latin typeface="Arial" panose="020B0604020202020204" pitchFamily="34" charset="0"/>
                <a:cs typeface="Arial" panose="020B0604020202020204" pitchFamily="34" charset="0"/>
              </a:rPr>
              <a:t> !! Yapılan </a:t>
            </a:r>
            <a:r>
              <a:rPr lang="tr-TR" sz="2600" dirty="0" smtClean="0">
                <a:solidFill>
                  <a:schemeClr val="bg1"/>
                </a:solidFill>
                <a:latin typeface="Arial" panose="020B0604020202020204" pitchFamily="34" charset="0"/>
                <a:cs typeface="Arial" panose="020B0604020202020204" pitchFamily="34" charset="0"/>
              </a:rPr>
              <a:t>1. ve 2. altı aylık rutin denetimlerde; işletmenin kapalı olduğu ve herhangi bir faaliyette bulunmadığı görülmesi durumunda ,</a:t>
            </a:r>
          </a:p>
          <a:p>
            <a:endParaRPr lang="tr-TR" sz="4000" dirty="0">
              <a:solidFill>
                <a:schemeClr val="bg1"/>
              </a:solidFill>
            </a:endParaRPr>
          </a:p>
        </p:txBody>
      </p:sp>
    </p:spTree>
    <p:extLst>
      <p:ext uri="{BB962C8B-B14F-4D97-AF65-F5344CB8AC3E}">
        <p14:creationId xmlns:p14="http://schemas.microsoft.com/office/powerpoint/2010/main" val="5019940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87927" y="1413164"/>
            <a:ext cx="11526981" cy="2574324"/>
          </a:xfrm>
        </p:spPr>
        <p:txBody>
          <a:bodyPr/>
          <a:lstStyle/>
          <a:p>
            <a:pPr algn="just"/>
            <a:r>
              <a:rPr lang="tr-TR" sz="2600" b="1" dirty="0">
                <a:solidFill>
                  <a:schemeClr val="bg1"/>
                </a:solidFill>
                <a:latin typeface="Arial" panose="020B0604020202020204" pitchFamily="34" charset="0"/>
                <a:cs typeface="Arial" panose="020B0604020202020204" pitchFamily="34" charset="0"/>
              </a:rPr>
              <a:t>İŞLETMELERİN İZİN BELGELERİ VE ISPM 15 İŞARETLEME İZİNLERİ;</a:t>
            </a:r>
          </a:p>
          <a:p>
            <a:pPr algn="just"/>
            <a:endParaRPr lang="tr-TR" sz="3600" dirty="0" smtClean="0">
              <a:solidFill>
                <a:schemeClr val="bg1"/>
              </a:solidFill>
            </a:endParaRPr>
          </a:p>
          <a:p>
            <a:pPr marL="342900" indent="-342900" algn="just">
              <a:buFont typeface="Wingdings" panose="05000000000000000000" pitchFamily="2" charset="2"/>
              <a:buChar char="Ø"/>
            </a:pPr>
            <a:r>
              <a:rPr lang="tr-TR" dirty="0" smtClean="0">
                <a:solidFill>
                  <a:schemeClr val="bg1"/>
                </a:solidFill>
                <a:latin typeface="Arial" panose="020B0604020202020204" pitchFamily="34" charset="0"/>
                <a:cs typeface="Arial" panose="020B0604020202020204" pitchFamily="34" charset="0"/>
              </a:rPr>
              <a:t>İl </a:t>
            </a:r>
            <a:r>
              <a:rPr lang="tr-TR" dirty="0">
                <a:solidFill>
                  <a:schemeClr val="bg1"/>
                </a:solidFill>
                <a:latin typeface="Arial" panose="020B0604020202020204" pitchFamily="34" charset="0"/>
                <a:cs typeface="Arial" panose="020B0604020202020204" pitchFamily="34" charset="0"/>
              </a:rPr>
              <a:t>müdürlüğü, müdürlük veya Genel Müdürlüğe verdiği resmi belgelerde, tahrifat veya sahtecilik yaptığının tespit </a:t>
            </a:r>
            <a:r>
              <a:rPr lang="tr-TR" dirty="0" smtClean="0">
                <a:solidFill>
                  <a:schemeClr val="bg1"/>
                </a:solidFill>
                <a:latin typeface="Arial" panose="020B0604020202020204" pitchFamily="34" charset="0"/>
                <a:cs typeface="Arial" panose="020B0604020202020204" pitchFamily="34" charset="0"/>
              </a:rPr>
              <a:t>edilmesi durumlarında; </a:t>
            </a:r>
          </a:p>
          <a:p>
            <a:pPr marL="342900" indent="-342900" algn="just">
              <a:buFont typeface="Wingdings" panose="05000000000000000000" pitchFamily="2" charset="2"/>
              <a:buChar char="Ø"/>
            </a:pPr>
            <a:endParaRPr lang="tr-TR" dirty="0">
              <a:solidFill>
                <a:schemeClr val="bg1"/>
              </a:solidFill>
              <a:latin typeface="Arial" panose="020B0604020202020204" pitchFamily="34" charset="0"/>
              <a:cs typeface="Arial" panose="020B0604020202020204" pitchFamily="34" charset="0"/>
            </a:endParaRPr>
          </a:p>
          <a:p>
            <a:pPr algn="just"/>
            <a:endParaRPr lang="tr-TR" dirty="0" smtClean="0">
              <a:solidFill>
                <a:schemeClr val="bg1"/>
              </a:solidFill>
              <a:latin typeface="Arial" panose="020B0604020202020204" pitchFamily="34" charset="0"/>
              <a:cs typeface="Arial" panose="020B0604020202020204" pitchFamily="34" charset="0"/>
            </a:endParaRPr>
          </a:p>
          <a:p>
            <a:pPr algn="just"/>
            <a:r>
              <a:rPr lang="tr-TR" dirty="0" smtClean="0">
                <a:solidFill>
                  <a:schemeClr val="bg1"/>
                </a:solidFill>
                <a:latin typeface="Arial" panose="020B0604020202020204" pitchFamily="34" charset="0"/>
                <a:cs typeface="Arial" panose="020B0604020202020204" pitchFamily="34" charset="0"/>
              </a:rPr>
              <a:t>	İZİN BELGELERİ VE ISPM-15 İŞARETLEME İZİNLERİ İPTAL EDİLİR.</a:t>
            </a:r>
            <a:endParaRPr lang="tr-TR"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99293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68036" y="1551709"/>
            <a:ext cx="11416145" cy="3754582"/>
          </a:xfrm>
        </p:spPr>
        <p:txBody>
          <a:bodyPr/>
          <a:lstStyle/>
          <a:p>
            <a:pPr algn="just"/>
            <a:r>
              <a:rPr lang="tr-TR" sz="2600" b="1" dirty="0">
                <a:solidFill>
                  <a:schemeClr val="bg1"/>
                </a:solidFill>
                <a:latin typeface="Arial" panose="020B0604020202020204" pitchFamily="34" charset="0"/>
                <a:cs typeface="Arial" panose="020B0604020202020204" pitchFamily="34" charset="0"/>
              </a:rPr>
              <a:t>İŞLETMELERİN İZİN BELGELERİ VE ISPM 15 İŞARETLEME İZİNLERİ;</a:t>
            </a:r>
          </a:p>
          <a:p>
            <a:pPr algn="just"/>
            <a:endParaRPr lang="tr-TR" sz="3600" dirty="0" smtClean="0">
              <a:solidFill>
                <a:schemeClr val="bg1"/>
              </a:solidFill>
            </a:endParaRPr>
          </a:p>
          <a:p>
            <a:pPr algn="just"/>
            <a:r>
              <a:rPr lang="tr-TR" sz="3600" dirty="0" smtClean="0">
                <a:solidFill>
                  <a:schemeClr val="bg1"/>
                </a:solidFill>
              </a:rPr>
              <a:t>Bakanlıkça İzin belgeleri </a:t>
            </a:r>
            <a:r>
              <a:rPr lang="tr-TR" sz="3600" dirty="0">
                <a:solidFill>
                  <a:schemeClr val="bg1"/>
                </a:solidFill>
              </a:rPr>
              <a:t>iptal edilen işletmelerin; </a:t>
            </a:r>
            <a:endParaRPr lang="tr-TR" sz="3600" dirty="0" smtClean="0">
              <a:solidFill>
                <a:schemeClr val="bg1"/>
              </a:solidFill>
            </a:endParaRPr>
          </a:p>
          <a:p>
            <a:pPr algn="just"/>
            <a:endParaRPr lang="tr-TR" sz="3600" dirty="0" smtClean="0">
              <a:solidFill>
                <a:schemeClr val="bg1"/>
              </a:solidFill>
            </a:endParaRPr>
          </a:p>
          <a:p>
            <a:pPr algn="just"/>
            <a:r>
              <a:rPr lang="tr-TR" sz="3600" dirty="0" smtClean="0">
                <a:solidFill>
                  <a:schemeClr val="bg1"/>
                </a:solidFill>
              </a:rPr>
              <a:t>İptal </a:t>
            </a:r>
            <a:r>
              <a:rPr lang="tr-TR" sz="3600" dirty="0">
                <a:solidFill>
                  <a:schemeClr val="bg1"/>
                </a:solidFill>
              </a:rPr>
              <a:t>tarihinden itibaren </a:t>
            </a:r>
            <a:r>
              <a:rPr lang="tr-TR" sz="3600" b="1" dirty="0">
                <a:solidFill>
                  <a:schemeClr val="bg1"/>
                </a:solidFill>
              </a:rPr>
              <a:t>2 yıl </a:t>
            </a:r>
            <a:r>
              <a:rPr lang="tr-TR" sz="3600" dirty="0">
                <a:solidFill>
                  <a:schemeClr val="bg1"/>
                </a:solidFill>
              </a:rPr>
              <a:t>içerisinde yaptıkları, izin belgesi başvuruları kabul edilmez.</a:t>
            </a:r>
          </a:p>
        </p:txBody>
      </p:sp>
    </p:spTree>
    <p:extLst>
      <p:ext uri="{BB962C8B-B14F-4D97-AF65-F5344CB8AC3E}">
        <p14:creationId xmlns:p14="http://schemas.microsoft.com/office/powerpoint/2010/main" val="27052439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498764" y="1683746"/>
            <a:ext cx="11693236" cy="2735854"/>
          </a:xfrm>
        </p:spPr>
        <p:txBody>
          <a:bodyPr/>
          <a:lstStyle/>
          <a:p>
            <a:pPr algn="just"/>
            <a:r>
              <a:rPr lang="tr-TR" sz="2600" b="1" dirty="0">
                <a:solidFill>
                  <a:schemeClr val="bg1"/>
                </a:solidFill>
                <a:latin typeface="Arial" panose="020B0604020202020204" pitchFamily="34" charset="0"/>
                <a:cs typeface="Arial" panose="020B0604020202020204" pitchFamily="34" charset="0"/>
              </a:rPr>
              <a:t>İŞLETMELERİN İZİN BELGELERİ VE ISPM 15 İŞARETLEME İZİNLERİ;</a:t>
            </a:r>
          </a:p>
          <a:p>
            <a:pPr algn="l"/>
            <a:endParaRPr lang="tr-TR" sz="3600" dirty="0" smtClean="0">
              <a:solidFill>
                <a:schemeClr val="bg1"/>
              </a:solidFill>
            </a:endParaRPr>
          </a:p>
          <a:p>
            <a:pPr marL="571500" indent="-571500" algn="l">
              <a:buFont typeface="Wingdings" panose="05000000000000000000" pitchFamily="2" charset="2"/>
              <a:buChar char="Ø"/>
            </a:pPr>
            <a:r>
              <a:rPr lang="tr-TR" sz="2600" dirty="0" smtClean="0">
                <a:solidFill>
                  <a:schemeClr val="bg1"/>
                </a:solidFill>
                <a:latin typeface="Arial" panose="020B0604020202020204" pitchFamily="34" charset="0"/>
                <a:cs typeface="Arial" panose="020B0604020202020204" pitchFamily="34" charset="0"/>
              </a:rPr>
              <a:t>İ</a:t>
            </a:r>
            <a:r>
              <a:rPr lang="it-IT" sz="2600" dirty="0" smtClean="0">
                <a:solidFill>
                  <a:schemeClr val="bg1"/>
                </a:solidFill>
                <a:latin typeface="Arial" panose="020B0604020202020204" pitchFamily="34" charset="0"/>
                <a:cs typeface="Arial" panose="020B0604020202020204" pitchFamily="34" charset="0"/>
              </a:rPr>
              <a:t>zin </a:t>
            </a:r>
            <a:r>
              <a:rPr lang="it-IT" sz="2600" dirty="0">
                <a:solidFill>
                  <a:schemeClr val="bg1"/>
                </a:solidFill>
                <a:latin typeface="Arial" panose="020B0604020202020204" pitchFamily="34" charset="0"/>
                <a:cs typeface="Arial" panose="020B0604020202020204" pitchFamily="34" charset="0"/>
              </a:rPr>
              <a:t>belgesinin iptalini </a:t>
            </a:r>
            <a:r>
              <a:rPr lang="tr-TR" sz="2600" dirty="0" smtClean="0">
                <a:solidFill>
                  <a:schemeClr val="bg1"/>
                </a:solidFill>
                <a:latin typeface="Arial" panose="020B0604020202020204" pitchFamily="34" charset="0"/>
                <a:cs typeface="Arial" panose="020B0604020202020204" pitchFamily="34" charset="0"/>
              </a:rPr>
              <a:t>işletmenin kendisinin </a:t>
            </a:r>
            <a:r>
              <a:rPr lang="it-IT" sz="2600" dirty="0" smtClean="0">
                <a:solidFill>
                  <a:schemeClr val="bg1"/>
                </a:solidFill>
                <a:latin typeface="Arial" panose="020B0604020202020204" pitchFamily="34" charset="0"/>
                <a:cs typeface="Arial" panose="020B0604020202020204" pitchFamily="34" charset="0"/>
              </a:rPr>
              <a:t>talep etmesi</a:t>
            </a:r>
            <a:r>
              <a:rPr lang="tr-TR" sz="2600" dirty="0" smtClean="0">
                <a:solidFill>
                  <a:schemeClr val="bg1"/>
                </a:solidFill>
                <a:latin typeface="Arial" panose="020B0604020202020204" pitchFamily="34" charset="0"/>
                <a:cs typeface="Arial" panose="020B0604020202020204" pitchFamily="34" charset="0"/>
              </a:rPr>
              <a:t> durumunda, </a:t>
            </a:r>
          </a:p>
          <a:p>
            <a:pPr algn="l"/>
            <a:r>
              <a:rPr lang="tr-TR" sz="2600" dirty="0" smtClean="0">
                <a:solidFill>
                  <a:schemeClr val="bg1"/>
                </a:solidFill>
                <a:latin typeface="Arial" panose="020B0604020202020204" pitchFamily="34" charset="0"/>
                <a:cs typeface="Arial" panose="020B0604020202020204" pitchFamily="34" charset="0"/>
              </a:rPr>
              <a:t>belgesi iptal edilir.</a:t>
            </a:r>
          </a:p>
          <a:p>
            <a:pPr algn="l"/>
            <a:endParaRPr lang="tr-TR" sz="3600" dirty="0" smtClean="0">
              <a:solidFill>
                <a:schemeClr val="bg1"/>
              </a:solidFill>
            </a:endParaRPr>
          </a:p>
          <a:p>
            <a:pPr algn="l"/>
            <a:r>
              <a:rPr lang="tr-TR" sz="2600" dirty="0" smtClean="0">
                <a:solidFill>
                  <a:schemeClr val="bg1"/>
                </a:solidFill>
                <a:latin typeface="Arial" panose="020B0604020202020204" pitchFamily="34" charset="0"/>
                <a:cs typeface="Arial" panose="020B0604020202020204" pitchFamily="34" charset="0"/>
              </a:rPr>
              <a:t>!!S</a:t>
            </a:r>
            <a:r>
              <a:rPr lang="tr-TR" sz="2600" dirty="0" smtClean="0">
                <a:solidFill>
                  <a:schemeClr val="bg1"/>
                </a:solidFill>
                <a:latin typeface="Arial" panose="020B0604020202020204" pitchFamily="34" charset="0"/>
                <a:cs typeface="Arial" panose="020B0604020202020204" pitchFamily="34" charset="0"/>
              </a:rPr>
              <a:t>üre şartı olmaksızın kendi isteği ile İzin Belgesi başvurusunda bulunabilir.</a:t>
            </a:r>
            <a:endParaRPr lang="tr-TR" sz="2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34767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2"/>
            <a:ext cx="9144000" cy="3684415"/>
          </a:xfrm>
        </p:spPr>
        <p:txBody>
          <a:bodyPr/>
          <a:lstStyle/>
          <a:p>
            <a:endParaRPr lang="tr-TR" dirty="0"/>
          </a:p>
        </p:txBody>
      </p:sp>
      <p:sp>
        <p:nvSpPr>
          <p:cNvPr id="3" name="Alt Başlık 2"/>
          <p:cNvSpPr>
            <a:spLocks noGrp="1"/>
          </p:cNvSpPr>
          <p:nvPr>
            <p:ph type="subTitle" idx="1"/>
          </p:nvPr>
        </p:nvSpPr>
        <p:spPr/>
        <p:txBody>
          <a:bodyPr/>
          <a:lstStyle/>
          <a:p>
            <a:endParaRPr lang="tr-TR"/>
          </a:p>
        </p:txBody>
      </p:sp>
      <p:graphicFrame>
        <p:nvGraphicFramePr>
          <p:cNvPr id="6" name="Tablo 5"/>
          <p:cNvGraphicFramePr>
            <a:graphicFrameLocks noGrp="1"/>
          </p:cNvGraphicFramePr>
          <p:nvPr>
            <p:extLst>
              <p:ext uri="{D42A27DB-BD31-4B8C-83A1-F6EECF244321}">
                <p14:modId xmlns:p14="http://schemas.microsoft.com/office/powerpoint/2010/main" val="2994866720"/>
              </p:ext>
            </p:extLst>
          </p:nvPr>
        </p:nvGraphicFramePr>
        <p:xfrm>
          <a:off x="123567" y="926758"/>
          <a:ext cx="11973697" cy="5199406"/>
        </p:xfrm>
        <a:graphic>
          <a:graphicData uri="http://schemas.openxmlformats.org/drawingml/2006/table">
            <a:tbl>
              <a:tblPr firstRow="1" firstCol="1" bandRow="1">
                <a:tableStyleId>{5C22544A-7EE6-4342-B048-85BDC9FD1C3A}</a:tableStyleId>
              </a:tblPr>
              <a:tblGrid>
                <a:gridCol w="1886407">
                  <a:extLst>
                    <a:ext uri="{9D8B030D-6E8A-4147-A177-3AD203B41FA5}">
                      <a16:colId xmlns:a16="http://schemas.microsoft.com/office/drawing/2014/main" val="20000"/>
                    </a:ext>
                  </a:extLst>
                </a:gridCol>
                <a:gridCol w="4191409">
                  <a:extLst>
                    <a:ext uri="{9D8B030D-6E8A-4147-A177-3AD203B41FA5}">
                      <a16:colId xmlns:a16="http://schemas.microsoft.com/office/drawing/2014/main" val="20001"/>
                    </a:ext>
                  </a:extLst>
                </a:gridCol>
                <a:gridCol w="5895881">
                  <a:extLst>
                    <a:ext uri="{9D8B030D-6E8A-4147-A177-3AD203B41FA5}">
                      <a16:colId xmlns:a16="http://schemas.microsoft.com/office/drawing/2014/main" val="20002"/>
                    </a:ext>
                  </a:extLst>
                </a:gridCol>
              </a:tblGrid>
              <a:tr h="5199406">
                <a:tc>
                  <a:txBody>
                    <a:bodyPr/>
                    <a:lstStyle/>
                    <a:p>
                      <a:pPr algn="just">
                        <a:lnSpc>
                          <a:spcPct val="107000"/>
                        </a:lnSpc>
                        <a:spcAft>
                          <a:spcPts val="800"/>
                        </a:spcAft>
                      </a:pPr>
                      <a:r>
                        <a:rPr lang="tr-TR" sz="1600" dirty="0">
                          <a:effectLst/>
                        </a:rPr>
                        <a:t>7)Ahşap ambalaj malzemesi işaretleme izin belgesi iptal başvurusu</a:t>
                      </a:r>
                    </a:p>
                    <a:p>
                      <a:pPr algn="ctr">
                        <a:lnSpc>
                          <a:spcPct val="107000"/>
                        </a:lnSpc>
                        <a:spcAft>
                          <a:spcPts val="800"/>
                        </a:spcAft>
                      </a:pPr>
                      <a:r>
                        <a:rPr lang="tr-TR" sz="1600" dirty="0">
                          <a:effectLst/>
                        </a:rPr>
                        <a:t> </a:t>
                      </a:r>
                      <a:endParaRPr lang="tr-TR" sz="1600" dirty="0">
                        <a:effectLst/>
                        <a:latin typeface="Calibri"/>
                        <a:ea typeface="Calibri"/>
                        <a:cs typeface="Times New Roman"/>
                      </a:endParaRPr>
                    </a:p>
                  </a:txBody>
                  <a:tcPr marL="58574" marR="58574" marT="0" marB="0" anchor="ctr">
                    <a:solidFill>
                      <a:schemeClr val="tx1"/>
                    </a:solidFill>
                  </a:tcPr>
                </a:tc>
                <a:tc>
                  <a:txBody>
                    <a:bodyPr/>
                    <a:lstStyle/>
                    <a:p>
                      <a:pPr indent="228600" algn="l">
                        <a:lnSpc>
                          <a:spcPct val="107000"/>
                        </a:lnSpc>
                        <a:spcAft>
                          <a:spcPts val="800"/>
                        </a:spcAft>
                      </a:pPr>
                      <a:r>
                        <a:rPr lang="tr-TR" sz="1600" dirty="0">
                          <a:effectLst/>
                        </a:rPr>
                        <a:t>1- Başvuru dilekçesi,</a:t>
                      </a:r>
                    </a:p>
                    <a:p>
                      <a:pPr indent="228600" algn="l">
                        <a:lnSpc>
                          <a:spcPct val="107000"/>
                        </a:lnSpc>
                        <a:spcAft>
                          <a:spcPts val="800"/>
                        </a:spcAft>
                      </a:pPr>
                      <a:r>
                        <a:rPr lang="tr-TR" sz="1600" dirty="0">
                          <a:effectLst/>
                        </a:rPr>
                        <a:t>2-Yetki belgesi ve imza beyannamesi/imza sirküleri</a:t>
                      </a:r>
                    </a:p>
                    <a:p>
                      <a:pPr algn="l">
                        <a:lnSpc>
                          <a:spcPct val="107000"/>
                        </a:lnSpc>
                        <a:spcAft>
                          <a:spcPts val="800"/>
                        </a:spcAft>
                      </a:pPr>
                      <a:r>
                        <a:rPr lang="tr-TR" sz="1600" dirty="0">
                          <a:effectLst/>
                        </a:rPr>
                        <a:t> </a:t>
                      </a:r>
                      <a:endParaRPr lang="tr-TR" sz="1600" dirty="0">
                        <a:effectLst/>
                        <a:latin typeface="Calibri"/>
                        <a:ea typeface="Calibri"/>
                        <a:cs typeface="Times New Roman"/>
                      </a:endParaRPr>
                    </a:p>
                  </a:txBody>
                  <a:tcPr marL="58574" marR="58574" marT="0" marB="0" anchor="ctr">
                    <a:solidFill>
                      <a:schemeClr val="tx1"/>
                    </a:solidFill>
                  </a:tcPr>
                </a:tc>
                <a:tc>
                  <a:txBody>
                    <a:bodyPr/>
                    <a:lstStyle/>
                    <a:p>
                      <a:pPr indent="228600" algn="just">
                        <a:lnSpc>
                          <a:spcPct val="107000"/>
                        </a:lnSpc>
                        <a:spcAft>
                          <a:spcPts val="800"/>
                        </a:spcAft>
                      </a:pPr>
                      <a:r>
                        <a:rPr lang="tr-TR" sz="1600" dirty="0">
                          <a:effectLst/>
                          <a:sym typeface="Wingdings"/>
                        </a:rPr>
                        <a:t></a:t>
                      </a:r>
                      <a:r>
                        <a:rPr lang="tr-TR" sz="1600" dirty="0">
                          <a:effectLst/>
                        </a:rPr>
                        <a:t>İşletme adına işletme yetkilisi tarafından “Ahşap Ambalaj Malzemesi İşaretleme İzin Belgesinin iptal talebi olması halinde Genel Müdürlüğe sadece başvuru dilekçesi ile yetki belgesi ve imza beyannamesi/imza sirküleri gönderilir.</a:t>
                      </a:r>
                    </a:p>
                    <a:p>
                      <a:pPr indent="228600" algn="just">
                        <a:lnSpc>
                          <a:spcPct val="107000"/>
                        </a:lnSpc>
                        <a:spcAft>
                          <a:spcPts val="800"/>
                        </a:spcAft>
                      </a:pPr>
                      <a:r>
                        <a:rPr lang="tr-TR" sz="1600" dirty="0">
                          <a:effectLst/>
                        </a:rPr>
                        <a:t> </a:t>
                      </a:r>
                    </a:p>
                    <a:p>
                      <a:pPr indent="228600" algn="just">
                        <a:lnSpc>
                          <a:spcPct val="107000"/>
                        </a:lnSpc>
                        <a:spcAft>
                          <a:spcPts val="800"/>
                        </a:spcAft>
                      </a:pPr>
                      <a:r>
                        <a:rPr lang="tr-TR" sz="1600" dirty="0">
                          <a:effectLst/>
                          <a:sym typeface="Wingdings"/>
                        </a:rPr>
                        <a:t></a:t>
                      </a:r>
                      <a:r>
                        <a:rPr lang="tr-TR" sz="1600" dirty="0">
                          <a:effectLst/>
                        </a:rPr>
                        <a:t>İşletmenin talebi dışında kontrol görevlileri tarafından, izin belgeli işletmeye ait “Ahşap Ambalaj Malzemesi İşaretleme İzin Belgesinin iptal edilmesi talebi olması halinde;</a:t>
                      </a:r>
                    </a:p>
                    <a:p>
                      <a:pPr indent="228600" algn="just">
                        <a:lnSpc>
                          <a:spcPct val="107000"/>
                        </a:lnSpc>
                        <a:spcAft>
                          <a:spcPts val="800"/>
                        </a:spcAft>
                      </a:pPr>
                      <a:r>
                        <a:rPr lang="tr-TR" sz="1600" dirty="0">
                          <a:effectLst/>
                          <a:sym typeface="Wingdings"/>
                        </a:rPr>
                        <a:t></a:t>
                      </a:r>
                      <a:r>
                        <a:rPr lang="tr-TR" sz="1600" dirty="0">
                          <a:effectLst/>
                        </a:rPr>
                        <a:t>Yönetmelik ekinde yer alan Ahşap Ambalaj Malzemesi İşaretleme İzin Belgeli İşletmelerde Denetim Tutanağı (Ek-7) ile kontrol görevlilerinin tespitleri doğrultusunda, iptal talebini doğrulayacak nitelikte ve işletmenin son durumunu belgeleyen fotoğraflar konulmalı ve üst yazıda işletmenin kapatılması gerektiği belirtilmelidir.</a:t>
                      </a:r>
                    </a:p>
                    <a:p>
                      <a:pPr indent="228600" algn="just">
                        <a:lnSpc>
                          <a:spcPct val="107000"/>
                        </a:lnSpc>
                        <a:spcAft>
                          <a:spcPts val="800"/>
                        </a:spcAft>
                      </a:pPr>
                      <a:r>
                        <a:rPr lang="tr-TR" sz="1600" dirty="0">
                          <a:effectLst/>
                          <a:sym typeface="Wingdings"/>
                        </a:rPr>
                        <a:t></a:t>
                      </a:r>
                      <a:r>
                        <a:rPr lang="tr-TR" sz="1600" dirty="0">
                          <a:effectLst/>
                        </a:rPr>
                        <a:t>Düzenlenen Ek-7 tutanağındaki metin yazılan alan kapatma nedenini yazmak için yetersiz ise Ek-7 tutanağına ilave A4 kağıdına tutanak düzenlenebilir.</a:t>
                      </a:r>
                      <a:endParaRPr lang="tr-TR" sz="1600" dirty="0">
                        <a:effectLst/>
                        <a:latin typeface="Calibri"/>
                        <a:ea typeface="Calibri"/>
                        <a:cs typeface="Times New Roman"/>
                      </a:endParaRPr>
                    </a:p>
                  </a:txBody>
                  <a:tcPr marL="58574" marR="58574" marT="0" marB="0">
                    <a:solidFill>
                      <a:schemeClr val="tx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0182980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Belge" ma:contentTypeID="0x01010093144B77FFA00440B9651D0822484556" ma:contentTypeVersion="1" ma:contentTypeDescription="Yeni belge oluşturun." ma:contentTypeScope="" ma:versionID="e68d9f6eb7e1ff18132c96fffc3db7a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A0B1EA-410B-4246-867B-3EC8F7D0C996}"/>
</file>

<file path=customXml/itemProps2.xml><?xml version="1.0" encoding="utf-8"?>
<ds:datastoreItem xmlns:ds="http://schemas.openxmlformats.org/officeDocument/2006/customXml" ds:itemID="{2590B2B9-C002-4F14-B74A-6E83C8917AB7}"/>
</file>

<file path=customXml/itemProps3.xml><?xml version="1.0" encoding="utf-8"?>
<ds:datastoreItem xmlns:ds="http://schemas.openxmlformats.org/officeDocument/2006/customXml" ds:itemID="{DBFE33F9-B6A9-4742-BDC0-89FAAADF1C1D}"/>
</file>

<file path=docProps/app.xml><?xml version="1.0" encoding="utf-8"?>
<Properties xmlns="http://schemas.openxmlformats.org/officeDocument/2006/extended-properties" xmlns:vt="http://schemas.openxmlformats.org/officeDocument/2006/docPropsVTypes">
  <TotalTime>13449</TotalTime>
  <Words>525</Words>
  <Application>Microsoft Office PowerPoint</Application>
  <PresentationFormat>Geniş ekran</PresentationFormat>
  <Paragraphs>59</Paragraphs>
  <Slides>11</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11</vt:i4>
      </vt:variant>
    </vt:vector>
  </HeadingPairs>
  <TitlesOfParts>
    <vt:vector size="19" baseType="lpstr">
      <vt:lpstr>Arial</vt:lpstr>
      <vt:lpstr>Calibri</vt:lpstr>
      <vt:lpstr>Calibri Light</vt:lpstr>
      <vt:lpstr>Century Gothic</vt:lpstr>
      <vt:lpstr>Montserrat Black</vt:lpstr>
      <vt:lpstr>Times New Roman</vt:lpstr>
      <vt:lpstr>Wingdings</vt:lpstr>
      <vt:lpstr>1_Office Teması</vt:lpstr>
      <vt:lpstr>PowerPoint Sunusu</vt:lpstr>
      <vt:lpstr>PowerPoint Sunusu</vt:lpstr>
      <vt:lpstr>5996 sayılı Kanunun 38 inci maddesinin birinci fıkrasının (e) bendi</vt:lpstr>
      <vt:lpstr>PowerPoint Sunusu</vt:lpstr>
      <vt:lpstr>PowerPoint Sunusu</vt:lpstr>
      <vt:lpstr>PowerPoint Sunusu</vt:lpstr>
      <vt:lpstr>PowerPoint Sunusu</vt:lpstr>
      <vt:lpstr>PowerPoint Sunusu</vt:lpstr>
      <vt:lpstr>PowerPoint Sunusu</vt:lpstr>
      <vt:lpstr>PowerPoint Sunusu</vt:lpstr>
      <vt:lpstr>ARZ  EDERİM.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muratdoganmd</dc:creator>
  <cp:lastModifiedBy>Ela KORKMAZ</cp:lastModifiedBy>
  <cp:revision>1294</cp:revision>
  <dcterms:created xsi:type="dcterms:W3CDTF">2020-02-16T10:22:00Z</dcterms:created>
  <dcterms:modified xsi:type="dcterms:W3CDTF">2021-10-05T16:34:15Z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0x01010093144B77FFA00440B9651D0822484556</vt:lpwstr>
  </property>
</Properties>
</file>