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57" r:id="rId7"/>
    <p:sldId id="259" r:id="rId8"/>
    <p:sldId id="258" r:id="rId9"/>
    <p:sldId id="260" r:id="rId10"/>
    <p:sldId id="264" r:id="rId11"/>
    <p:sldId id="261" r:id="rId12"/>
    <p:sldId id="26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351B6F8-592C-4D7A-8053-0863EA6FEE0C}" type="datetimeFigureOut">
              <a:rPr lang="tr-TR" smtClean="0"/>
              <a:t>26.01.2023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257172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1B6F8-592C-4D7A-8053-0863EA6FEE0C}" type="datetimeFigureOut">
              <a:rPr lang="tr-TR" smtClean="0"/>
              <a:t>26.01.2023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24787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1B6F8-592C-4D7A-8053-0863EA6FEE0C}" type="datetimeFigureOut">
              <a:rPr lang="tr-TR" smtClean="0"/>
              <a:t>26.01.2023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6513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1B6F8-592C-4D7A-8053-0863EA6FEE0C}" type="datetimeFigureOut">
              <a:rPr lang="tr-TR" smtClean="0"/>
              <a:t>26.01.2023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245298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351B6F8-592C-4D7A-8053-0863EA6FEE0C}" type="datetimeFigureOut">
              <a:rPr lang="tr-TR" smtClean="0"/>
              <a:t>26.01.2023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293928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51B6F8-592C-4D7A-8053-0863EA6FEE0C}" type="datetimeFigureOut">
              <a:rPr lang="tr-TR" smtClean="0"/>
              <a:t>26.01.2023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12027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51B6F8-592C-4D7A-8053-0863EA6FEE0C}" type="datetimeFigureOut">
              <a:rPr lang="tr-TR" smtClean="0"/>
              <a:t>26.01.2023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46408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351B6F8-592C-4D7A-8053-0863EA6FEE0C}" type="datetimeFigureOut">
              <a:rPr lang="tr-TR" smtClean="0"/>
              <a:t>26.01.2023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120312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51B6F8-592C-4D7A-8053-0863EA6FEE0C}" type="datetimeFigureOut">
              <a:rPr lang="tr-TR" smtClean="0"/>
              <a:t>26.01.2023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64336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351B6F8-592C-4D7A-8053-0863EA6FEE0C}" type="datetimeFigureOut">
              <a:rPr lang="tr-TR" smtClean="0"/>
              <a:t>26.01.2023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411999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351B6F8-592C-4D7A-8053-0863EA6FEE0C}" type="datetimeFigureOut">
              <a:rPr lang="tr-TR" smtClean="0"/>
              <a:t>26.01.2023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885475-B492-4D11-B4D9-8E27992B6C43}" type="slidenum">
              <a:rPr lang="tr-TR" smtClean="0"/>
              <a:t>‹#›</a:t>
            </a:fld>
            <a:endParaRPr lang="tr-TR"/>
          </a:p>
        </p:txBody>
      </p:sp>
    </p:spTree>
    <p:extLst>
      <p:ext uri="{BB962C8B-B14F-4D97-AF65-F5344CB8AC3E}">
        <p14:creationId xmlns:p14="http://schemas.microsoft.com/office/powerpoint/2010/main" val="40868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1B6F8-592C-4D7A-8053-0863EA6FEE0C}" type="datetimeFigureOut">
              <a:rPr lang="tr-TR" smtClean="0"/>
              <a:t>26.01.2023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85475-B492-4D11-B4D9-8E27992B6C43}" type="slidenum">
              <a:rPr lang="tr-TR" smtClean="0"/>
              <a:t>‹#›</a:t>
            </a:fld>
            <a:endParaRPr lang="tr-TR"/>
          </a:p>
        </p:txBody>
      </p:sp>
    </p:spTree>
    <p:extLst>
      <p:ext uri="{BB962C8B-B14F-4D97-AF65-F5344CB8AC3E}">
        <p14:creationId xmlns:p14="http://schemas.microsoft.com/office/powerpoint/2010/main" val="273897162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881149"/>
            <a:ext cx="9144000" cy="2628814"/>
          </a:xfrm>
        </p:spPr>
        <p:txBody>
          <a:bodyPr>
            <a:normAutofit fontScale="90000"/>
          </a:bodyPr>
          <a:lstStyle/>
          <a:p>
            <a:r>
              <a:rPr lang="tr-TR" sz="4400" dirty="0" smtClean="0"/>
              <a:t>LİMİTİ BELİRLENECEK/LİMİTİ DEĞİŞTİRİLECEK ETKEN MADDELER İÇİN SUNUM FORMATI </a:t>
            </a: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dirty="0" smtClean="0"/>
              <a:t>TAKVİYE EDİCİ GIDALAR KOMİSYONUNA YAPILACAK SUNUMLARDA KULLANILACAKTIR. </a:t>
            </a:r>
          </a:p>
          <a:p>
            <a:endParaRPr lang="tr-TR" dirty="0"/>
          </a:p>
        </p:txBody>
      </p:sp>
      <p:sp>
        <p:nvSpPr>
          <p:cNvPr id="4" name="Metin kutusu 3"/>
          <p:cNvSpPr txBox="1"/>
          <p:nvPr/>
        </p:nvSpPr>
        <p:spPr>
          <a:xfrm>
            <a:off x="2468880" y="4971011"/>
            <a:ext cx="5228706" cy="1200329"/>
          </a:xfrm>
          <a:prstGeom prst="rect">
            <a:avLst/>
          </a:prstGeom>
          <a:noFill/>
        </p:spPr>
        <p:txBody>
          <a:bodyPr wrap="square" rtlCol="0">
            <a:spAutoFit/>
          </a:bodyPr>
          <a:lstStyle/>
          <a:p>
            <a:r>
              <a:rPr lang="tr-TR" dirty="0" smtClean="0"/>
              <a:t>Sunum Yapacak Kişi:</a:t>
            </a:r>
          </a:p>
          <a:p>
            <a:r>
              <a:rPr lang="tr-TR" dirty="0" smtClean="0"/>
              <a:t>Unvanı:</a:t>
            </a:r>
          </a:p>
          <a:p>
            <a:r>
              <a:rPr lang="tr-TR" dirty="0" smtClean="0"/>
              <a:t>İşletmedeki Görevi:</a:t>
            </a:r>
          </a:p>
          <a:p>
            <a:endParaRPr lang="tr-TR" dirty="0"/>
          </a:p>
        </p:txBody>
      </p:sp>
    </p:spTree>
    <p:extLst>
      <p:ext uri="{BB962C8B-B14F-4D97-AF65-F5344CB8AC3E}">
        <p14:creationId xmlns:p14="http://schemas.microsoft.com/office/powerpoint/2010/main" val="1987794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SUNUM </a:t>
            </a:r>
            <a:r>
              <a:rPr lang="tr-TR" dirty="0" smtClean="0"/>
              <a:t>FORMATI GENEL KURALLAR</a:t>
            </a:r>
            <a:endParaRPr lang="tr-TR" dirty="0"/>
          </a:p>
        </p:txBody>
      </p:sp>
      <p:sp>
        <p:nvSpPr>
          <p:cNvPr id="3" name="İçerik Yer Tutucusu 2"/>
          <p:cNvSpPr>
            <a:spLocks noGrp="1"/>
          </p:cNvSpPr>
          <p:nvPr>
            <p:ph idx="1"/>
          </p:nvPr>
        </p:nvSpPr>
        <p:spPr>
          <a:xfrm>
            <a:off x="622070" y="1484803"/>
            <a:ext cx="10515600" cy="4351338"/>
          </a:xfrm>
        </p:spPr>
        <p:txBody>
          <a:bodyPr>
            <a:normAutofit fontScale="70000" lnSpcReduction="20000"/>
          </a:bodyPr>
          <a:lstStyle/>
          <a:p>
            <a:r>
              <a:rPr lang="tr-TR" dirty="0" smtClean="0"/>
              <a:t>Sunumlar </a:t>
            </a:r>
            <a:r>
              <a:rPr lang="tr-TR" dirty="0" err="1" smtClean="0"/>
              <a:t>Power</a:t>
            </a:r>
            <a:r>
              <a:rPr lang="tr-TR" dirty="0" smtClean="0"/>
              <a:t> </a:t>
            </a:r>
            <a:r>
              <a:rPr lang="tr-TR" dirty="0" err="1" smtClean="0"/>
              <a:t>point</a:t>
            </a:r>
            <a:r>
              <a:rPr lang="tr-TR" dirty="0" smtClean="0"/>
              <a:t> sunusu olarak hazırlanmalıdır. </a:t>
            </a:r>
          </a:p>
          <a:p>
            <a:r>
              <a:rPr lang="tr-TR" dirty="0" smtClean="0"/>
              <a:t>Sade, anlaşılır olmalıdır. </a:t>
            </a:r>
          </a:p>
          <a:p>
            <a:r>
              <a:rPr lang="tr-TR" dirty="0" smtClean="0"/>
              <a:t>«</a:t>
            </a:r>
            <a:r>
              <a:rPr lang="tr-TR" dirty="0" err="1" smtClean="0"/>
              <a:t>Calibri</a:t>
            </a:r>
            <a:r>
              <a:rPr lang="tr-TR" dirty="0" smtClean="0"/>
              <a:t>» yazı karakterinde, en az 14 punto olacak şekilde hazırlanmalıdır.  </a:t>
            </a:r>
          </a:p>
          <a:p>
            <a:r>
              <a:rPr lang="tr-TR" dirty="0" smtClean="0"/>
              <a:t>En fazla 30 slayttan oluşmalıdır.</a:t>
            </a:r>
          </a:p>
          <a:p>
            <a:r>
              <a:rPr lang="tr-TR" dirty="0" smtClean="0"/>
              <a:t>Sunum süresi 15 dakikayı aşmamalıdır. </a:t>
            </a:r>
          </a:p>
          <a:p>
            <a:r>
              <a:rPr lang="tr-TR" dirty="0" smtClean="0"/>
              <a:t>Sunulan literatürün özeti Türkçe olarak sunumda yer almalıdır. (Literatürün tamamı Bakanlığa iletilmeli, sunum esnasında hazır bulundurulmalıdır).  </a:t>
            </a:r>
          </a:p>
          <a:p>
            <a:r>
              <a:rPr lang="tr-TR" dirty="0" smtClean="0"/>
              <a:t>Etken maddenin takviye edici gıdalarda kullanımına yönelik olmayan literatür ve ilave bilgiler yer almamalıdır. </a:t>
            </a:r>
          </a:p>
          <a:p>
            <a:r>
              <a:rPr lang="tr-TR" dirty="0" smtClean="0"/>
              <a:t> Formatta yer alan bilgileri içermeyen, formata uygun olmayan sunumlar Komisyona iletilmeyecektir. Komisyon gerekli görmesi halinde ilave bilgi ve belge isteyebilir. </a:t>
            </a:r>
          </a:p>
          <a:p>
            <a:r>
              <a:rPr lang="tr-TR" dirty="0" smtClean="0"/>
              <a:t>Sunumla birlikte varsa ürün numunesi Bakanlığa iletilmelidir.</a:t>
            </a:r>
          </a:p>
          <a:p>
            <a:r>
              <a:rPr lang="tr-TR" dirty="0" smtClean="0"/>
              <a:t>Sunum yapacak kişi konusunda uzman ve  komisyon tarafından sorulan </a:t>
            </a:r>
            <a:r>
              <a:rPr lang="tr-TR" dirty="0"/>
              <a:t>soruları cevaplayabilecek temsil yeteneğine sahip </a:t>
            </a:r>
            <a:r>
              <a:rPr lang="tr-TR" dirty="0" smtClean="0"/>
              <a:t>olmalıdır. </a:t>
            </a:r>
            <a:endParaRPr lang="tr-TR" dirty="0"/>
          </a:p>
        </p:txBody>
      </p:sp>
    </p:spTree>
    <p:extLst>
      <p:ext uri="{BB962C8B-B14F-4D97-AF65-F5344CB8AC3E}">
        <p14:creationId xmlns:p14="http://schemas.microsoft.com/office/powerpoint/2010/main" val="1790843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Takviye edici gıda hakkında genel bilgi</a:t>
            </a:r>
            <a:endParaRPr lang="tr-TR" dirty="0"/>
          </a:p>
        </p:txBody>
      </p:sp>
      <p:sp>
        <p:nvSpPr>
          <p:cNvPr id="3" name="İçerik Yer Tutucusu 2"/>
          <p:cNvSpPr>
            <a:spLocks noGrp="1"/>
          </p:cNvSpPr>
          <p:nvPr>
            <p:ph idx="1"/>
          </p:nvPr>
        </p:nvSpPr>
        <p:spPr/>
        <p:txBody>
          <a:bodyPr/>
          <a:lstStyle/>
          <a:p>
            <a:r>
              <a:rPr lang="tr-TR" dirty="0" smtClean="0"/>
              <a:t>Takviye Edici gıdanın adı, bileşimi, </a:t>
            </a:r>
          </a:p>
          <a:p>
            <a:r>
              <a:rPr lang="tr-TR" dirty="0" smtClean="0"/>
              <a:t>Komisyona iletilen etken maddenin adı,</a:t>
            </a:r>
          </a:p>
          <a:p>
            <a:r>
              <a:rPr lang="tr-TR" dirty="0" smtClean="0"/>
              <a:t>Kullanıcı grubu,</a:t>
            </a:r>
          </a:p>
          <a:p>
            <a:r>
              <a:rPr lang="tr-TR" dirty="0" smtClean="0"/>
              <a:t>Kullanım şekli,</a:t>
            </a:r>
          </a:p>
          <a:p>
            <a:r>
              <a:rPr lang="tr-TR" dirty="0" smtClean="0"/>
              <a:t>Takviye edici gıdanın formu,</a:t>
            </a:r>
          </a:p>
          <a:p>
            <a:r>
              <a:rPr lang="tr-TR" dirty="0" smtClean="0"/>
              <a:t>Tavsiye edilen günlük tüketim miktarı.</a:t>
            </a:r>
          </a:p>
        </p:txBody>
      </p:sp>
    </p:spTree>
    <p:extLst>
      <p:ext uri="{BB962C8B-B14F-4D97-AF65-F5344CB8AC3E}">
        <p14:creationId xmlns:p14="http://schemas.microsoft.com/office/powerpoint/2010/main" val="2736246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Tavsiye edilen günlük tüketim miktarı</a:t>
            </a:r>
            <a:endParaRPr lang="tr-TR" dirty="0"/>
          </a:p>
        </p:txBody>
      </p:sp>
      <p:sp>
        <p:nvSpPr>
          <p:cNvPr id="3" name="İçerik Yer Tutucusu 2"/>
          <p:cNvSpPr>
            <a:spLocks noGrp="1"/>
          </p:cNvSpPr>
          <p:nvPr>
            <p:ph idx="1"/>
          </p:nvPr>
        </p:nvSpPr>
        <p:spPr/>
        <p:txBody>
          <a:bodyPr/>
          <a:lstStyle/>
          <a:p>
            <a:r>
              <a:rPr lang="tr-TR" dirty="0" smtClean="0"/>
              <a:t>Kullanıcı grubu ile birlikte gerekçeleri belirtilerek günlük tüketimi önerilen miktar</a:t>
            </a:r>
          </a:p>
          <a:p>
            <a:r>
              <a:rPr lang="tr-TR" dirty="0" smtClean="0"/>
              <a:t>Maksimum kullanım limitlerine ilişkin bilimsel raporlar (EFSA, FDA, FAO, WHO, EMA vb.)</a:t>
            </a:r>
            <a:endParaRPr lang="tr-TR" dirty="0"/>
          </a:p>
        </p:txBody>
      </p:sp>
    </p:spTree>
    <p:extLst>
      <p:ext uri="{BB962C8B-B14F-4D97-AF65-F5344CB8AC3E}">
        <p14:creationId xmlns:p14="http://schemas.microsoft.com/office/powerpoint/2010/main" val="333949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Etken madde hakkında genel bilgi</a:t>
            </a:r>
            <a:endParaRPr lang="tr-TR" dirty="0"/>
          </a:p>
        </p:txBody>
      </p:sp>
      <p:sp>
        <p:nvSpPr>
          <p:cNvPr id="3" name="İçerik Yer Tutucusu 2"/>
          <p:cNvSpPr>
            <a:spLocks noGrp="1"/>
          </p:cNvSpPr>
          <p:nvPr>
            <p:ph idx="1"/>
          </p:nvPr>
        </p:nvSpPr>
        <p:spPr/>
        <p:txBody>
          <a:bodyPr/>
          <a:lstStyle/>
          <a:p>
            <a:r>
              <a:rPr lang="tr-TR" dirty="0"/>
              <a:t>AB ülkeleri başta olmak üzere </a:t>
            </a:r>
            <a:r>
              <a:rPr lang="tr-TR" dirty="0" smtClean="0"/>
              <a:t>diğer ülkelere </a:t>
            </a:r>
            <a:r>
              <a:rPr lang="tr-TR" dirty="0"/>
              <a:t>ait </a:t>
            </a:r>
            <a:r>
              <a:rPr lang="tr-TR" dirty="0" smtClean="0"/>
              <a:t>yasal düzenlemeler</a:t>
            </a:r>
          </a:p>
          <a:p>
            <a:r>
              <a:rPr lang="tr-TR" dirty="0" smtClean="0"/>
              <a:t>Etken maddeyi tanımlayan veriler</a:t>
            </a:r>
          </a:p>
          <a:p>
            <a:pPr lvl="1">
              <a:buFont typeface="Wingdings" panose="05000000000000000000" pitchFamily="2" charset="2"/>
              <a:buChar char="ü"/>
            </a:pPr>
            <a:r>
              <a:rPr lang="tr-TR" dirty="0" smtClean="0"/>
              <a:t>Etken maddenin kaynağı</a:t>
            </a:r>
          </a:p>
          <a:p>
            <a:pPr lvl="1">
              <a:buFont typeface="Wingdings" panose="05000000000000000000" pitchFamily="2" charset="2"/>
              <a:buChar char="ü"/>
            </a:pPr>
            <a:r>
              <a:rPr lang="tr-TR" dirty="0" smtClean="0"/>
              <a:t>Etken madde üretim teknolojisine ait genel bilgi</a:t>
            </a:r>
          </a:p>
          <a:p>
            <a:pPr lvl="1">
              <a:buFont typeface="Wingdings" panose="05000000000000000000" pitchFamily="2" charset="2"/>
              <a:buChar char="ü"/>
            </a:pPr>
            <a:r>
              <a:rPr lang="tr-TR" dirty="0"/>
              <a:t>F</a:t>
            </a:r>
            <a:r>
              <a:rPr lang="tr-TR" dirty="0" smtClean="0"/>
              <a:t>izyolojik etki mekanizması (neyi, nasıl takviye ettiğine dair bilgi)</a:t>
            </a:r>
          </a:p>
          <a:p>
            <a:pPr lvl="1">
              <a:buFont typeface="Wingdings" panose="05000000000000000000" pitchFamily="2" charset="2"/>
              <a:buChar char="ü"/>
            </a:pPr>
            <a:r>
              <a:rPr lang="tr-TR" dirty="0" smtClean="0"/>
              <a:t>Etken maddenin </a:t>
            </a:r>
            <a:r>
              <a:rPr lang="tr-TR" dirty="0" err="1" smtClean="0"/>
              <a:t>biyoyararlılığı</a:t>
            </a:r>
            <a:endParaRPr lang="tr-TR" dirty="0" smtClean="0"/>
          </a:p>
          <a:p>
            <a:pPr marL="457200" lvl="1" indent="0">
              <a:buNone/>
            </a:pPr>
            <a:endParaRPr lang="tr-TR" dirty="0" smtClean="0"/>
          </a:p>
          <a:p>
            <a:pPr marL="457200" lvl="1" indent="0">
              <a:buNone/>
            </a:pPr>
            <a:endParaRPr lang="tr-TR" dirty="0" smtClean="0"/>
          </a:p>
          <a:p>
            <a:pPr lvl="1">
              <a:buFont typeface="Wingdings" panose="05000000000000000000" pitchFamily="2" charset="2"/>
              <a:buChar char="ü"/>
            </a:pPr>
            <a:endParaRPr lang="tr-TR" dirty="0" smtClean="0"/>
          </a:p>
          <a:p>
            <a:pPr lvl="1">
              <a:buFont typeface="Wingdings" panose="05000000000000000000" pitchFamily="2" charset="2"/>
              <a:buChar char="ü"/>
            </a:pPr>
            <a:endParaRPr lang="tr-TR" dirty="0"/>
          </a:p>
        </p:txBody>
      </p:sp>
    </p:spTree>
    <p:extLst>
      <p:ext uri="{BB962C8B-B14F-4D97-AF65-F5344CB8AC3E}">
        <p14:creationId xmlns:p14="http://schemas.microsoft.com/office/powerpoint/2010/main" val="4290304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dirty="0" smtClean="0"/>
              <a:t>Etken madde hakkında genel bilgi</a:t>
            </a:r>
            <a:endParaRPr lang="tr-TR" dirty="0"/>
          </a:p>
        </p:txBody>
      </p:sp>
      <p:sp>
        <p:nvSpPr>
          <p:cNvPr id="3" name="İçerik Yer Tutucusu 2"/>
          <p:cNvSpPr>
            <a:spLocks noGrp="1"/>
          </p:cNvSpPr>
          <p:nvPr>
            <p:ph idx="1"/>
          </p:nvPr>
        </p:nvSpPr>
        <p:spPr>
          <a:xfrm>
            <a:off x="482138" y="1597025"/>
            <a:ext cx="10871662" cy="4351338"/>
          </a:xfrm>
        </p:spPr>
        <p:txBody>
          <a:bodyPr>
            <a:normAutofit lnSpcReduction="10000"/>
          </a:bodyPr>
          <a:lstStyle/>
          <a:p>
            <a:pPr marL="0" indent="0">
              <a:buNone/>
            </a:pPr>
            <a:r>
              <a:rPr lang="tr-TR" sz="2400" dirty="0" smtClean="0"/>
              <a:t>1-Etken madde literatür bilgisi</a:t>
            </a:r>
          </a:p>
          <a:p>
            <a:pPr marL="0" indent="0">
              <a:buNone/>
            </a:pPr>
            <a:r>
              <a:rPr lang="tr-TR" sz="2400" dirty="0" smtClean="0"/>
              <a:t>2-Etken </a:t>
            </a:r>
            <a:r>
              <a:rPr lang="tr-TR" sz="2400" dirty="0"/>
              <a:t>maddenin yaş grubuna göre risk </a:t>
            </a:r>
            <a:r>
              <a:rPr lang="tr-TR" sz="2400" dirty="0" smtClean="0"/>
              <a:t>değerlendirmesi</a:t>
            </a:r>
          </a:p>
          <a:p>
            <a:pPr marL="0" indent="0">
              <a:buNone/>
            </a:pPr>
            <a:r>
              <a:rPr lang="tr-TR" dirty="0" smtClean="0"/>
              <a:t>	</a:t>
            </a:r>
            <a:r>
              <a:rPr lang="tr-TR" sz="2000" dirty="0" smtClean="0"/>
              <a:t>A- Tehlike değerlendirmesi (</a:t>
            </a:r>
            <a:r>
              <a:rPr lang="tr-TR" sz="2000" dirty="0" err="1" smtClean="0"/>
              <a:t>Hazard</a:t>
            </a:r>
            <a:r>
              <a:rPr lang="tr-TR" sz="2000" dirty="0" smtClean="0"/>
              <a:t> </a:t>
            </a:r>
            <a:r>
              <a:rPr lang="tr-TR" sz="2000" dirty="0" err="1" smtClean="0"/>
              <a:t>Assessment</a:t>
            </a:r>
            <a:r>
              <a:rPr lang="tr-TR" sz="2000" dirty="0" smtClean="0"/>
              <a:t>)</a:t>
            </a:r>
          </a:p>
          <a:p>
            <a:pPr marL="0" indent="0">
              <a:buNone/>
            </a:pPr>
            <a:r>
              <a:rPr lang="tr-TR" sz="2000" dirty="0" smtClean="0"/>
              <a:t>	Akut </a:t>
            </a:r>
            <a:r>
              <a:rPr lang="tr-TR" sz="2000" dirty="0" err="1" smtClean="0"/>
              <a:t>toksisite</a:t>
            </a:r>
            <a:r>
              <a:rPr lang="tr-TR" sz="2000" dirty="0" smtClean="0"/>
              <a:t>, Tekrarlanan doz </a:t>
            </a:r>
            <a:r>
              <a:rPr lang="tr-TR" sz="2000" dirty="0" err="1" smtClean="0"/>
              <a:t>toksisitesi</a:t>
            </a:r>
            <a:r>
              <a:rPr lang="tr-TR" sz="2000" dirty="0"/>
              <a:t> </a:t>
            </a:r>
            <a:r>
              <a:rPr lang="tr-TR" sz="2000" dirty="0" smtClean="0"/>
              <a:t>(üreme/gelişim </a:t>
            </a:r>
            <a:r>
              <a:rPr lang="tr-TR" sz="2000" dirty="0" err="1" smtClean="0"/>
              <a:t>toksisitesi</a:t>
            </a:r>
            <a:r>
              <a:rPr lang="tr-TR" sz="2000" dirty="0" smtClean="0"/>
              <a:t>, </a:t>
            </a:r>
            <a:r>
              <a:rPr lang="tr-TR" sz="2000" dirty="0" err="1" smtClean="0"/>
              <a:t>nörotoksisite</a:t>
            </a:r>
            <a:r>
              <a:rPr lang="tr-TR" sz="2000" dirty="0" smtClean="0"/>
              <a:t> vs.) ve 	Kronik </a:t>
            </a:r>
            <a:r>
              <a:rPr lang="tr-TR" sz="2000" dirty="0" err="1" smtClean="0"/>
              <a:t>toksisite</a:t>
            </a:r>
            <a:r>
              <a:rPr lang="tr-TR" sz="2000" dirty="0" smtClean="0"/>
              <a:t> (veya </a:t>
            </a:r>
            <a:r>
              <a:rPr lang="tr-TR" sz="2000" dirty="0" err="1" smtClean="0"/>
              <a:t>Subkronik</a:t>
            </a:r>
            <a:r>
              <a:rPr lang="tr-TR" sz="2000" dirty="0" smtClean="0"/>
              <a:t> </a:t>
            </a:r>
            <a:r>
              <a:rPr lang="tr-TR" sz="2000" dirty="0" err="1" smtClean="0"/>
              <a:t>toksisite</a:t>
            </a:r>
            <a:r>
              <a:rPr lang="tr-TR" sz="2000" dirty="0" smtClean="0"/>
              <a:t>) test sonuçlarını kapsayan NOAEL, LOAEL ve BMD gibi 	doz tanımlayıcılarının sunulması. </a:t>
            </a:r>
            <a:r>
              <a:rPr lang="tr-TR" sz="2000" dirty="0" err="1" smtClean="0"/>
              <a:t>Kanserojenite</a:t>
            </a:r>
            <a:r>
              <a:rPr lang="tr-TR" sz="2000" dirty="0" smtClean="0"/>
              <a:t> test sonuçları var ise ve bu test sonuçları 	gerekli ise bu durumda CSF (</a:t>
            </a:r>
            <a:r>
              <a:rPr lang="tr-TR" sz="2000" dirty="0" err="1" smtClean="0"/>
              <a:t>Canser</a:t>
            </a:r>
            <a:r>
              <a:rPr lang="tr-TR" sz="2000" dirty="0" smtClean="0"/>
              <a:t> </a:t>
            </a:r>
            <a:r>
              <a:rPr lang="tr-TR" sz="2000" dirty="0" err="1" smtClean="0"/>
              <a:t>Slope</a:t>
            </a:r>
            <a:r>
              <a:rPr lang="tr-TR" sz="2000" dirty="0" smtClean="0"/>
              <a:t> </a:t>
            </a:r>
            <a:r>
              <a:rPr lang="tr-TR" sz="2000" dirty="0" err="1" smtClean="0"/>
              <a:t>Factor</a:t>
            </a:r>
            <a:r>
              <a:rPr lang="tr-TR" sz="2000" dirty="0" smtClean="0"/>
              <a:t>), T25 gibi kanser riskini belirleyen 	verilerin sunulması.</a:t>
            </a:r>
          </a:p>
          <a:p>
            <a:pPr marL="0" indent="0">
              <a:buNone/>
            </a:pPr>
            <a:r>
              <a:rPr lang="tr-TR" sz="2000" dirty="0"/>
              <a:t>	</a:t>
            </a:r>
            <a:endParaRPr lang="tr-TR" sz="2000" dirty="0" smtClean="0"/>
          </a:p>
          <a:p>
            <a:pPr marL="0" indent="0">
              <a:buNone/>
            </a:pPr>
            <a:r>
              <a:rPr lang="tr-TR" sz="2000" dirty="0"/>
              <a:t>	</a:t>
            </a:r>
            <a:r>
              <a:rPr lang="tr-TR" sz="2000" dirty="0" smtClean="0"/>
              <a:t>B- Maruz kalmanın belirlenmesi (</a:t>
            </a:r>
            <a:r>
              <a:rPr lang="tr-TR" sz="2000" dirty="0" err="1" smtClean="0"/>
              <a:t>Exposure</a:t>
            </a:r>
            <a:r>
              <a:rPr lang="tr-TR" sz="2000" dirty="0" smtClean="0"/>
              <a:t> </a:t>
            </a:r>
            <a:r>
              <a:rPr lang="tr-TR" sz="2000" dirty="0" err="1" smtClean="0"/>
              <a:t>Assessment</a:t>
            </a:r>
            <a:r>
              <a:rPr lang="tr-TR" sz="2000" dirty="0" smtClean="0"/>
              <a:t>)</a:t>
            </a:r>
          </a:p>
          <a:p>
            <a:pPr marL="0" indent="0">
              <a:buNone/>
            </a:pPr>
            <a:r>
              <a:rPr lang="tr-TR" sz="2000" dirty="0"/>
              <a:t>	</a:t>
            </a:r>
            <a:r>
              <a:rPr lang="tr-TR" sz="2000" dirty="0" smtClean="0"/>
              <a:t>İnsanların bu kimyasal maddeye günde ne kadar maruz kaldıkları veya kalacakları (mg/kg/gün 	olarak) ile ilgili bilgi sunulması.</a:t>
            </a:r>
            <a:endParaRPr lang="tr-TR" sz="2000" dirty="0"/>
          </a:p>
        </p:txBody>
      </p:sp>
    </p:spTree>
    <p:extLst>
      <p:ext uri="{BB962C8B-B14F-4D97-AF65-F5344CB8AC3E}">
        <p14:creationId xmlns:p14="http://schemas.microsoft.com/office/powerpoint/2010/main" val="3918908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dirty="0" smtClean="0"/>
              <a:t>Etken madde hakkında genel bilgi</a:t>
            </a:r>
            <a:endParaRPr lang="tr-TR" dirty="0"/>
          </a:p>
        </p:txBody>
      </p:sp>
      <p:sp>
        <p:nvSpPr>
          <p:cNvPr id="3" name="İçerik Yer Tutucusu 2"/>
          <p:cNvSpPr>
            <a:spLocks noGrp="1"/>
          </p:cNvSpPr>
          <p:nvPr>
            <p:ph idx="1"/>
          </p:nvPr>
        </p:nvSpPr>
        <p:spPr>
          <a:xfrm>
            <a:off x="482138" y="1597025"/>
            <a:ext cx="10871662" cy="4351338"/>
          </a:xfrm>
        </p:spPr>
        <p:txBody>
          <a:bodyPr>
            <a:normAutofit fontScale="92500" lnSpcReduction="20000"/>
          </a:bodyPr>
          <a:lstStyle/>
          <a:p>
            <a:pPr marL="0" indent="0">
              <a:buNone/>
            </a:pPr>
            <a:r>
              <a:rPr lang="tr-TR" sz="2000" dirty="0">
                <a:solidFill>
                  <a:srgbClr val="FFFF00"/>
                </a:solidFill>
              </a:rPr>
              <a:t>	</a:t>
            </a:r>
            <a:endParaRPr lang="tr-TR" sz="2000" dirty="0" smtClean="0"/>
          </a:p>
          <a:p>
            <a:pPr marL="0" indent="0">
              <a:buNone/>
            </a:pPr>
            <a:r>
              <a:rPr lang="tr-TR" sz="2000" dirty="0"/>
              <a:t>	</a:t>
            </a:r>
            <a:r>
              <a:rPr lang="tr-TR" sz="2000" dirty="0" smtClean="0"/>
              <a:t>C- Risk </a:t>
            </a:r>
            <a:r>
              <a:rPr lang="tr-TR" sz="2000" dirty="0" err="1" smtClean="0"/>
              <a:t>Karakterizasyonu</a:t>
            </a:r>
            <a:r>
              <a:rPr lang="tr-TR" sz="2000" dirty="0" smtClean="0"/>
              <a:t> (Risk </a:t>
            </a:r>
            <a:r>
              <a:rPr lang="tr-TR" sz="2000" dirty="0" err="1" smtClean="0"/>
              <a:t>Characterization</a:t>
            </a:r>
            <a:r>
              <a:rPr lang="tr-TR" sz="2000" dirty="0" smtClean="0"/>
              <a:t>)</a:t>
            </a:r>
          </a:p>
          <a:p>
            <a:pPr marL="0" indent="0">
              <a:buNone/>
            </a:pPr>
            <a:r>
              <a:rPr lang="tr-TR" sz="2000" dirty="0"/>
              <a:t>	</a:t>
            </a:r>
            <a:r>
              <a:rPr lang="tr-TR" sz="2000" dirty="0" smtClean="0"/>
              <a:t>Tehlike değerlendirmesi sonuçları ve insanların günde maruz kaldıkları miktarlar göz önünde 	bulundurularak maruz kalınacak miktarın güvenli olup olmadığını belirtmek. Bunu belirtirken 	</a:t>
            </a:r>
            <a:r>
              <a:rPr lang="tr-TR" sz="2000" dirty="0" err="1" smtClean="0"/>
              <a:t>acceptible</a:t>
            </a:r>
            <a:r>
              <a:rPr lang="tr-TR" sz="2000" dirty="0" smtClean="0"/>
              <a:t> </a:t>
            </a:r>
            <a:r>
              <a:rPr lang="tr-TR" sz="2000" dirty="0" err="1" smtClean="0"/>
              <a:t>daily</a:t>
            </a:r>
            <a:r>
              <a:rPr lang="tr-TR" sz="2000" dirty="0" smtClean="0"/>
              <a:t> </a:t>
            </a:r>
            <a:r>
              <a:rPr lang="tr-TR" sz="2000" dirty="0" err="1" smtClean="0"/>
              <a:t>intake</a:t>
            </a:r>
            <a:r>
              <a:rPr lang="tr-TR" sz="2000" dirty="0"/>
              <a:t> </a:t>
            </a:r>
            <a:r>
              <a:rPr lang="tr-TR" sz="2000" dirty="0" smtClean="0"/>
              <a:t>(ADI), </a:t>
            </a:r>
            <a:r>
              <a:rPr lang="tr-TR" sz="2000" dirty="0" err="1" smtClean="0"/>
              <a:t>reference</a:t>
            </a:r>
            <a:r>
              <a:rPr lang="tr-TR" sz="2000" dirty="0" smtClean="0"/>
              <a:t> </a:t>
            </a:r>
            <a:r>
              <a:rPr lang="tr-TR" sz="2000" dirty="0" err="1" smtClean="0"/>
              <a:t>dose</a:t>
            </a:r>
            <a:r>
              <a:rPr lang="tr-TR" sz="2000" dirty="0" smtClean="0"/>
              <a:t> (</a:t>
            </a:r>
            <a:r>
              <a:rPr lang="tr-TR" sz="2000" dirty="0" err="1" smtClean="0"/>
              <a:t>RfD</a:t>
            </a:r>
            <a:r>
              <a:rPr lang="tr-TR" sz="2000" dirty="0" smtClean="0"/>
              <a:t>), </a:t>
            </a:r>
            <a:r>
              <a:rPr lang="tr-TR" sz="2000" dirty="0" err="1" smtClean="0"/>
              <a:t>tolerable</a:t>
            </a:r>
            <a:r>
              <a:rPr lang="tr-TR" sz="2000" dirty="0" smtClean="0"/>
              <a:t> Daily </a:t>
            </a:r>
            <a:r>
              <a:rPr lang="tr-TR" sz="2000" dirty="0" err="1" smtClean="0"/>
              <a:t>intake</a:t>
            </a:r>
            <a:r>
              <a:rPr lang="tr-TR" sz="2000" dirty="0" smtClean="0"/>
              <a:t> (TDI), </a:t>
            </a:r>
            <a:r>
              <a:rPr lang="tr-TR" sz="2000" dirty="0" err="1" smtClean="0"/>
              <a:t>margine</a:t>
            </a:r>
            <a:r>
              <a:rPr lang="tr-TR" sz="2000" dirty="0" smtClean="0"/>
              <a:t> of </a:t>
            </a:r>
            <a:r>
              <a:rPr lang="tr-TR" sz="2000" dirty="0" err="1" smtClean="0"/>
              <a:t>safety</a:t>
            </a:r>
            <a:r>
              <a:rPr lang="tr-TR" sz="2000" dirty="0" smtClean="0"/>
              <a:t> 	(</a:t>
            </a:r>
            <a:r>
              <a:rPr lang="tr-TR" sz="2000" dirty="0" err="1" smtClean="0"/>
              <a:t>MoS</a:t>
            </a:r>
            <a:r>
              <a:rPr lang="tr-TR" sz="2000" dirty="0" smtClean="0"/>
              <a:t>) gibi hesaplama sonuçlarından faydalanılabilir. </a:t>
            </a:r>
          </a:p>
          <a:p>
            <a:pPr marL="0" indent="0">
              <a:buNone/>
            </a:pPr>
            <a:r>
              <a:rPr lang="tr-TR" sz="2000" dirty="0" smtClean="0"/>
              <a:t>	Bu değerlendirme sonucunda günlük olarak maruz kalınacak olan miktarın güvenli olup 	olmadığı açık olarak belirtilmelidir. </a:t>
            </a:r>
          </a:p>
          <a:p>
            <a:pPr marL="0" indent="0">
              <a:buNone/>
            </a:pPr>
            <a:endParaRPr lang="tr-TR" sz="2000" dirty="0" smtClean="0"/>
          </a:p>
          <a:p>
            <a:pPr marL="0" indent="0">
              <a:buNone/>
            </a:pPr>
            <a:endParaRPr lang="tr-TR" sz="2000" dirty="0"/>
          </a:p>
          <a:p>
            <a:pPr marL="0" indent="0">
              <a:buNone/>
            </a:pPr>
            <a:endParaRPr lang="tr-TR" sz="2000" dirty="0"/>
          </a:p>
          <a:p>
            <a:pPr marL="0" indent="0">
              <a:buNone/>
            </a:pPr>
            <a:r>
              <a:rPr lang="tr-TR" sz="2600" dirty="0" smtClean="0"/>
              <a:t>3- Ürünün güvenliği (varsa) klinik çalışmalar ile de desteklenmelidir.</a:t>
            </a:r>
          </a:p>
          <a:p>
            <a:pPr marL="0" indent="0">
              <a:buNone/>
            </a:pPr>
            <a:r>
              <a:rPr lang="tr-TR" sz="2600" dirty="0" smtClean="0"/>
              <a:t>4- Ürünün üst limitlerinin belirlenmesi ile ilgili ilave çalışmalar var ise bunlar da mutlaka sunulmalıdır.</a:t>
            </a:r>
            <a:endParaRPr lang="tr-TR" sz="2600" dirty="0"/>
          </a:p>
          <a:p>
            <a:pPr marL="0" indent="0">
              <a:buNone/>
            </a:pPr>
            <a:endParaRPr lang="tr-TR" sz="2000" dirty="0">
              <a:solidFill>
                <a:srgbClr val="FFFF00"/>
              </a:solidFill>
            </a:endParaRPr>
          </a:p>
        </p:txBody>
      </p:sp>
    </p:spTree>
    <p:extLst>
      <p:ext uri="{BB962C8B-B14F-4D97-AF65-F5344CB8AC3E}">
        <p14:creationId xmlns:p14="http://schemas.microsoft.com/office/powerpoint/2010/main" val="129356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AB </a:t>
            </a:r>
            <a:r>
              <a:rPr lang="tr-TR" smtClean="0"/>
              <a:t>Başta Olmak </a:t>
            </a:r>
            <a:r>
              <a:rPr lang="tr-TR" dirty="0" smtClean="0"/>
              <a:t>Üzere Dünya Örnekleri </a:t>
            </a:r>
            <a:endParaRPr lang="tr-TR" dirty="0"/>
          </a:p>
        </p:txBody>
      </p:sp>
      <p:sp>
        <p:nvSpPr>
          <p:cNvPr id="3" name="İçerik Yer Tutucusu 2"/>
          <p:cNvSpPr>
            <a:spLocks noGrp="1"/>
          </p:cNvSpPr>
          <p:nvPr>
            <p:ph idx="1"/>
          </p:nvPr>
        </p:nvSpPr>
        <p:spPr/>
        <p:txBody>
          <a:bodyPr/>
          <a:lstStyle/>
          <a:p>
            <a:r>
              <a:rPr lang="tr-TR" dirty="0" smtClean="0"/>
              <a:t>Başvurulan ürün ve etkene ait ürün örnekleri</a:t>
            </a:r>
          </a:p>
          <a:p>
            <a:r>
              <a:rPr lang="tr-TR" dirty="0" smtClean="0"/>
              <a:t>Ambalaj, form, etiket bilgisi, günlük kullanım miktarı da yer alan örnekler</a:t>
            </a:r>
            <a:endParaRPr lang="tr-TR" dirty="0"/>
          </a:p>
        </p:txBody>
      </p:sp>
    </p:spTree>
    <p:extLst>
      <p:ext uri="{BB962C8B-B14F-4D97-AF65-F5344CB8AC3E}">
        <p14:creationId xmlns:p14="http://schemas.microsoft.com/office/powerpoint/2010/main" val="782690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30620" y="1038280"/>
            <a:ext cx="10783614" cy="2387600"/>
          </a:xfrm>
        </p:spPr>
        <p:txBody>
          <a:bodyPr>
            <a:noAutofit/>
          </a:bodyPr>
          <a:lstStyle/>
          <a:p>
            <a:pPr algn="just"/>
            <a:r>
              <a:rPr lang="tr-TR" sz="2800" dirty="0" smtClean="0"/>
              <a:t/>
            </a:r>
            <a:br>
              <a:rPr lang="tr-TR" sz="2800" dirty="0" smtClean="0"/>
            </a:br>
            <a:r>
              <a:rPr lang="tr-TR" sz="2400" dirty="0" smtClean="0"/>
              <a:t>Mevzuat çerçevesinde Takviye </a:t>
            </a:r>
            <a:r>
              <a:rPr lang="tr-TR" sz="2400" dirty="0" smtClean="0"/>
              <a:t>Edici Gıda Komisyonu tarafından değerlendirilmesi </a:t>
            </a:r>
            <a:r>
              <a:rPr lang="tr-TR" sz="2400" dirty="0" smtClean="0"/>
              <a:t>gereken sunumlar </a:t>
            </a:r>
            <a:r>
              <a:rPr lang="tr-TR" sz="2400" dirty="0" smtClean="0"/>
              <a:t>için; </a:t>
            </a:r>
            <a:r>
              <a:rPr lang="tr-TR" sz="2400" dirty="0" smtClean="0"/>
              <a:t>aşağıda </a:t>
            </a:r>
            <a:r>
              <a:rPr lang="tr-TR" sz="2400" dirty="0" smtClean="0"/>
              <a:t>yer alan Merkez Döner Sermaye Saymanlığı hesabına içinde bulunulan yıla ait </a:t>
            </a:r>
            <a:r>
              <a:rPr lang="tr-TR" sz="2400" dirty="0"/>
              <a:t>Destek Hizmetleri Dairesi Başkanlığı Merkez Döner Sermaye İşletmesi </a:t>
            </a:r>
            <a:r>
              <a:rPr lang="tr-TR" sz="2400" dirty="0" smtClean="0"/>
              <a:t>Birim </a:t>
            </a:r>
            <a:r>
              <a:rPr lang="tr-TR" sz="2400" dirty="0"/>
              <a:t>Fiyat </a:t>
            </a:r>
            <a:r>
              <a:rPr lang="tr-TR" sz="2400" dirty="0" smtClean="0"/>
              <a:t>Listesindeki </a:t>
            </a:r>
            <a:r>
              <a:rPr lang="tr-TR" sz="2400" dirty="0" smtClean="0"/>
              <a:t>151 sıra numaralı ilgili </a:t>
            </a:r>
            <a:r>
              <a:rPr lang="tr-TR" sz="2400" dirty="0" smtClean="0"/>
              <a:t>kaleme ait bedelin yatırılması ve </a:t>
            </a:r>
            <a:r>
              <a:rPr lang="tr-TR" sz="2400" smtClean="0"/>
              <a:t>ödemeye </a:t>
            </a:r>
            <a:r>
              <a:rPr lang="tr-TR" sz="2400" smtClean="0"/>
              <a:t>ilişkin </a:t>
            </a:r>
            <a:r>
              <a:rPr lang="tr-TR" sz="2400" dirty="0" smtClean="0"/>
              <a:t>ücret makbuzunun sunum ile birlikte </a:t>
            </a:r>
            <a:r>
              <a:rPr lang="tr-TR" sz="2400" dirty="0"/>
              <a:t>İl Müdürlüğü kanalıyla Genel </a:t>
            </a:r>
            <a:r>
              <a:rPr lang="tr-TR" sz="2400" dirty="0" smtClean="0"/>
              <a:t>Müdürlüğümüze iletilmesi gerekmektedir.</a:t>
            </a:r>
            <a:endParaRPr lang="tr-TR" sz="2400" dirty="0"/>
          </a:p>
        </p:txBody>
      </p:sp>
      <p:sp>
        <p:nvSpPr>
          <p:cNvPr id="3" name="Alt Başlık 2"/>
          <p:cNvSpPr>
            <a:spLocks noGrp="1"/>
          </p:cNvSpPr>
          <p:nvPr>
            <p:ph type="subTitle" idx="1"/>
          </p:nvPr>
        </p:nvSpPr>
        <p:spPr>
          <a:xfrm>
            <a:off x="1450427" y="4117044"/>
            <a:ext cx="9144000" cy="1655762"/>
          </a:xfrm>
        </p:spPr>
        <p:txBody>
          <a:bodyPr>
            <a:normAutofit fontScale="25000" lnSpcReduction="20000"/>
          </a:bodyPr>
          <a:lstStyle/>
          <a:p>
            <a:r>
              <a:rPr lang="tr-TR" sz="8000" b="1" dirty="0"/>
              <a:t>Merkez Döner Sermaye Hesap Numarası</a:t>
            </a:r>
            <a:endParaRPr lang="tr-TR" sz="8000" dirty="0"/>
          </a:p>
          <a:p>
            <a:r>
              <a:rPr lang="tr-TR" sz="8000" dirty="0"/>
              <a:t>​Tarım ve Orman Bakanlığı</a:t>
            </a:r>
          </a:p>
          <a:p>
            <a:r>
              <a:rPr lang="tr-TR" sz="8000" dirty="0"/>
              <a:t>Destek Hizmetleri Dairesi Başkanlığı</a:t>
            </a:r>
          </a:p>
          <a:p>
            <a:r>
              <a:rPr lang="tr-TR" sz="8000" dirty="0"/>
              <a:t>Merkez Döner Sermaye Saymanlığı</a:t>
            </a:r>
          </a:p>
          <a:p>
            <a:r>
              <a:rPr lang="tr-TR" sz="8000" dirty="0"/>
              <a:t>Halkbank </a:t>
            </a:r>
            <a:r>
              <a:rPr lang="tr-TR" sz="8000" dirty="0" err="1"/>
              <a:t>Ümitköy</a:t>
            </a:r>
            <a:r>
              <a:rPr lang="tr-TR" sz="8000" dirty="0"/>
              <a:t> Şubesi</a:t>
            </a:r>
          </a:p>
          <a:p>
            <a:r>
              <a:rPr lang="tr-TR" sz="8000" dirty="0"/>
              <a:t>TR10 0001 2009 4160 0016 0000 </a:t>
            </a:r>
            <a:r>
              <a:rPr lang="tr-TR" sz="8000" dirty="0" smtClean="0"/>
              <a:t>34</a:t>
            </a:r>
          </a:p>
          <a:p>
            <a:r>
              <a:rPr lang="tr-TR" sz="8000" dirty="0" smtClean="0"/>
              <a:t>Vergi </a:t>
            </a:r>
            <a:r>
              <a:rPr lang="tr-TR" sz="8000" dirty="0"/>
              <a:t>Kimlik No 3950867473  </a:t>
            </a:r>
            <a:r>
              <a:rPr lang="tr-TR" sz="8000" dirty="0" err="1"/>
              <a:t>Doğanbey</a:t>
            </a:r>
            <a:r>
              <a:rPr lang="tr-TR" sz="8000" dirty="0"/>
              <a:t> V.D.</a:t>
            </a:r>
          </a:p>
          <a:p>
            <a:endParaRPr lang="tr-TR" dirty="0"/>
          </a:p>
        </p:txBody>
      </p:sp>
    </p:spTree>
    <p:extLst>
      <p:ext uri="{BB962C8B-B14F-4D97-AF65-F5344CB8AC3E}">
        <p14:creationId xmlns:p14="http://schemas.microsoft.com/office/powerpoint/2010/main" val="27463685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93144B77FFA00440B9651D0822484556" ma:contentTypeVersion="1" ma:contentTypeDescription="Yeni belge oluşturun." ma:contentTypeScope="" ma:versionID="e68d9f6eb7e1ff18132c96fffc3db7a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BDF1A65-AC2B-4A5D-B0D0-56A4045F5E23}"/>
</file>

<file path=customXml/itemProps2.xml><?xml version="1.0" encoding="utf-8"?>
<ds:datastoreItem xmlns:ds="http://schemas.openxmlformats.org/officeDocument/2006/customXml" ds:itemID="{A83AAC4F-2105-40C8-8FE8-C0A536C23015}"/>
</file>

<file path=customXml/itemProps3.xml><?xml version="1.0" encoding="utf-8"?>
<ds:datastoreItem xmlns:ds="http://schemas.openxmlformats.org/officeDocument/2006/customXml" ds:itemID="{D1648E5D-F3E0-4F33-94AD-3AC228B985B0}"/>
</file>

<file path=docProps/app.xml><?xml version="1.0" encoding="utf-8"?>
<Properties xmlns="http://schemas.openxmlformats.org/officeDocument/2006/extended-properties" xmlns:vt="http://schemas.openxmlformats.org/officeDocument/2006/docPropsVTypes">
  <TotalTime>135</TotalTime>
  <Words>343</Words>
  <Application>Microsoft Office PowerPoint</Application>
  <PresentationFormat>Geniş ekran</PresentationFormat>
  <Paragraphs>64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Wingdings</vt:lpstr>
      <vt:lpstr>Office Teması</vt:lpstr>
      <vt:lpstr>LİMİTİ BELİRLENECEK/LİMİTİ DEĞİŞTİRİLECEK ETKEN MADDELER İÇİN SUNUM FORMATI  </vt:lpstr>
      <vt:lpstr>SUNUM FORMATI GENEL KURALLAR</vt:lpstr>
      <vt:lpstr>Takviye edici gıda hakkında genel bilgi</vt:lpstr>
      <vt:lpstr>Tavsiye edilen günlük tüketim miktarı</vt:lpstr>
      <vt:lpstr>Etken madde hakkında genel bilgi</vt:lpstr>
      <vt:lpstr>Etken madde hakkında genel bilgi</vt:lpstr>
      <vt:lpstr>Etken madde hakkında genel bilgi</vt:lpstr>
      <vt:lpstr>AB Başta Olmak Üzere Dünya Örnekleri </vt:lpstr>
      <vt:lpstr> Mevzuat çerçevesinde Takviye Edici Gıda Komisyonu tarafından değerlendirilmesi gereken sunumlar için; aşağıda yer alan Merkez Döner Sermaye Saymanlığı hesabına içinde bulunulan yıla ait Destek Hizmetleri Dairesi Başkanlığı Merkez Döner Sermaye İşletmesi Birim Fiyat Listesindeki 151 sıra numaralı ilgili kaleme ait bedelin yatırılması ve ödemeye ilişkin ücret makbuzunun sunum ile birlikte İl Müdürlüğü kanalıyla Genel Müdürlüğümüze iletilmesi gerekmektedir.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SUNUM FORMATI</dc:title>
  <dc:creator>Muhtereme Emel MOLLA</dc:creator>
  <cp:lastModifiedBy>Çağrı ALTUN DAĞ</cp:lastModifiedBy>
  <cp:revision>26</cp:revision>
  <dcterms:created xsi:type="dcterms:W3CDTF">2022-01-28T10:59:27Z</dcterms:created>
  <dcterms:modified xsi:type="dcterms:W3CDTF">2023-01-26T13:50:38Z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0x01010093144B77FFA00440B9651D0822484556</vt:lpwstr>
  </property>
</Properties>
</file>