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14.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1"/>
  </p:sldMasterIdLst>
  <p:notesMasterIdLst>
    <p:notesMasterId r:id="rId19"/>
  </p:notesMasterIdLst>
  <p:sldIdLst>
    <p:sldId id="256" r:id="rId2"/>
    <p:sldId id="257" r:id="rId3"/>
    <p:sldId id="304" r:id="rId4"/>
    <p:sldId id="303" r:id="rId5"/>
    <p:sldId id="306" r:id="rId6"/>
    <p:sldId id="307" r:id="rId7"/>
    <p:sldId id="308" r:id="rId8"/>
    <p:sldId id="305" r:id="rId9"/>
    <p:sldId id="266" r:id="rId10"/>
    <p:sldId id="258" r:id="rId11"/>
    <p:sldId id="259" r:id="rId12"/>
    <p:sldId id="267" r:id="rId13"/>
    <p:sldId id="268" r:id="rId14"/>
    <p:sldId id="269" r:id="rId15"/>
    <p:sldId id="270" r:id="rId16"/>
    <p:sldId id="309" r:id="rId17"/>
    <p:sldId id="310" r:id="rId18"/>
  </p:sldIdLst>
  <p:sldSz cx="12192000" cy="6858000"/>
  <p:notesSz cx="6797675" cy="99298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FC5D97C-2F20-488B-A949-BDEEBD54916D}">
          <p14:sldIdLst>
            <p14:sldId id="256"/>
            <p14:sldId id="257"/>
            <p14:sldId id="304"/>
            <p14:sldId id="303"/>
            <p14:sldId id="306"/>
            <p14:sldId id="307"/>
            <p14:sldId id="308"/>
            <p14:sldId id="305"/>
            <p14:sldId id="266"/>
            <p14:sldId id="258"/>
            <p14:sldId id="259"/>
          </p14:sldIdLst>
        </p14:section>
        <p14:section name="Başlıksız Bölüm" id="{907CDCAB-D92F-4D38-B361-56EE128C6C71}">
          <p14:sldIdLst>
            <p14:sldId id="267"/>
            <p14:sldId id="268"/>
            <p14:sldId id="269"/>
            <p14:sldId id="270"/>
            <p14:sldId id="309"/>
            <p14:sldId id="310"/>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455" autoAdjust="0"/>
  </p:normalViewPr>
  <p:slideViewPr>
    <p:cSldViewPr snapToGrid="0">
      <p:cViewPr varScale="1">
        <p:scale>
          <a:sx n="103" d="100"/>
          <a:sy n="103" d="100"/>
        </p:scale>
        <p:origin x="876"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8215"/>
          </a:xfrm>
          <a:prstGeom prst="rect">
            <a:avLst/>
          </a:prstGeom>
        </p:spPr>
        <p:txBody>
          <a:bodyPr vert="horz" lIns="91440" tIns="45720" rIns="91440" bIns="45720" rtlCol="0"/>
          <a:lstStyle>
            <a:lvl1pPr algn="r">
              <a:defRPr sz="1200"/>
            </a:lvl1pPr>
          </a:lstStyle>
          <a:p>
            <a:fld id="{58BE5317-9D2A-4517-8A43-7BECCDB07BDB}" type="datetimeFigureOut">
              <a:rPr lang="tr-TR" smtClean="0"/>
              <a:t>17.01.2023</a:t>
            </a:fld>
            <a:endParaRPr lang="tr-TR"/>
          </a:p>
        </p:txBody>
      </p:sp>
      <p:sp>
        <p:nvSpPr>
          <p:cNvPr id="4" name="Slayt Görüntüsü Yer Tutucusu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31600"/>
            <a:ext cx="2945659" cy="49821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31600"/>
            <a:ext cx="2945659" cy="498214"/>
          </a:xfrm>
          <a:prstGeom prst="rect">
            <a:avLst/>
          </a:prstGeom>
        </p:spPr>
        <p:txBody>
          <a:bodyPr vert="horz" lIns="91440" tIns="45720" rIns="91440" bIns="45720" rtlCol="0" anchor="b"/>
          <a:lstStyle>
            <a:lvl1pPr algn="r">
              <a:defRPr sz="1200"/>
            </a:lvl1pPr>
          </a:lstStyle>
          <a:p>
            <a:fld id="{34F09791-D004-424E-9FC7-AAEB5E144291}" type="slidenum">
              <a:rPr lang="tr-TR" smtClean="0"/>
              <a:t>‹#›</a:t>
            </a:fld>
            <a:endParaRPr lang="tr-TR"/>
          </a:p>
        </p:txBody>
      </p:sp>
    </p:spTree>
    <p:extLst>
      <p:ext uri="{BB962C8B-B14F-4D97-AF65-F5344CB8AC3E}">
        <p14:creationId xmlns:p14="http://schemas.microsoft.com/office/powerpoint/2010/main" val="382700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0B68560-9BDA-7D48-9EC5-4067CA8035DE}" type="slidenum">
              <a:rPr lang="tr-TR" smtClean="0"/>
              <a:t>1</a:t>
            </a:fld>
            <a:endParaRPr lang="tr-TR"/>
          </a:p>
        </p:txBody>
      </p:sp>
    </p:spTree>
    <p:extLst>
      <p:ext uri="{BB962C8B-B14F-4D97-AF65-F5344CB8AC3E}">
        <p14:creationId xmlns:p14="http://schemas.microsoft.com/office/powerpoint/2010/main" val="858430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12</a:t>
            </a:fld>
            <a:endParaRPr lang="tr-TR"/>
          </a:p>
        </p:txBody>
      </p:sp>
    </p:spTree>
    <p:extLst>
      <p:ext uri="{BB962C8B-B14F-4D97-AF65-F5344CB8AC3E}">
        <p14:creationId xmlns:p14="http://schemas.microsoft.com/office/powerpoint/2010/main" val="280394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13</a:t>
            </a:fld>
            <a:endParaRPr lang="tr-TR"/>
          </a:p>
        </p:txBody>
      </p:sp>
    </p:spTree>
    <p:extLst>
      <p:ext uri="{BB962C8B-B14F-4D97-AF65-F5344CB8AC3E}">
        <p14:creationId xmlns:p14="http://schemas.microsoft.com/office/powerpoint/2010/main" val="547299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14</a:t>
            </a:fld>
            <a:endParaRPr lang="tr-TR"/>
          </a:p>
        </p:txBody>
      </p:sp>
    </p:spTree>
    <p:extLst>
      <p:ext uri="{BB962C8B-B14F-4D97-AF65-F5344CB8AC3E}">
        <p14:creationId xmlns:p14="http://schemas.microsoft.com/office/powerpoint/2010/main" val="3625859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15</a:t>
            </a:fld>
            <a:endParaRPr lang="tr-TR"/>
          </a:p>
        </p:txBody>
      </p:sp>
    </p:spTree>
    <p:extLst>
      <p:ext uri="{BB962C8B-B14F-4D97-AF65-F5344CB8AC3E}">
        <p14:creationId xmlns:p14="http://schemas.microsoft.com/office/powerpoint/2010/main" val="2856789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2B5C70B-7DC6-4176-8394-1F8F8654FE9E}" type="datetime1">
              <a:rPr lang="tr-TR" smtClean="0"/>
              <a:t>17.01.2023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F19680-542B-4F4D-93E7-69A17C6D2B44}" type="slidenum">
              <a:rPr lang="tr-TR" smtClean="0"/>
              <a:t>‹#›</a:t>
            </a:fld>
            <a:endParaRPr lang="tr-TR"/>
          </a:p>
        </p:txBody>
      </p:sp>
    </p:spTree>
    <p:extLst>
      <p:ext uri="{BB962C8B-B14F-4D97-AF65-F5344CB8AC3E}">
        <p14:creationId xmlns:p14="http://schemas.microsoft.com/office/powerpoint/2010/main" val="643515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A1D981A-41EF-466E-AE9F-B626ADFF954A}" type="datetime1">
              <a:rPr lang="tr-TR" smtClean="0"/>
              <a:t>17.01.2023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F19680-542B-4F4D-93E7-69A17C6D2B44}" type="slidenum">
              <a:rPr lang="tr-TR" smtClean="0"/>
              <a:t>‹#›</a:t>
            </a:fld>
            <a:endParaRPr lang="tr-TR"/>
          </a:p>
        </p:txBody>
      </p:sp>
    </p:spTree>
    <p:extLst>
      <p:ext uri="{BB962C8B-B14F-4D97-AF65-F5344CB8AC3E}">
        <p14:creationId xmlns:p14="http://schemas.microsoft.com/office/powerpoint/2010/main" val="251564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EC3A6D9-65AD-457D-ABE0-321468E80C4B}" type="datetime1">
              <a:rPr lang="tr-TR" smtClean="0"/>
              <a:t>17.01.2023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F19680-542B-4F4D-93E7-69A17C6D2B44}" type="slidenum">
              <a:rPr lang="tr-TR" smtClean="0"/>
              <a:t>‹#›</a:t>
            </a:fld>
            <a:endParaRPr lang="tr-TR"/>
          </a:p>
        </p:txBody>
      </p:sp>
    </p:spTree>
    <p:extLst>
      <p:ext uri="{BB962C8B-B14F-4D97-AF65-F5344CB8AC3E}">
        <p14:creationId xmlns:p14="http://schemas.microsoft.com/office/powerpoint/2010/main" val="2510014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BE56ED9-791D-410C-8FB3-7701F6D01D47}" type="datetime1">
              <a:rPr lang="tr-TR" smtClean="0"/>
              <a:t>17.01.2023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F19680-542B-4F4D-93E7-69A17C6D2B44}" type="slidenum">
              <a:rPr lang="tr-TR" smtClean="0"/>
              <a:t>‹#›</a:t>
            </a:fld>
            <a:endParaRPr lang="tr-TR"/>
          </a:p>
        </p:txBody>
      </p:sp>
      <p:pic>
        <p:nvPicPr>
          <p:cNvPr id="7" name="Resim 6"/>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0" b="98734" l="0" r="100000">
                        <a14:foregroundMark x1="25000" y1="20253" x2="42661" y2="9114"/>
                        <a14:foregroundMark x1="44495" y1="8861" x2="64908" y2="11646"/>
                        <a14:foregroundMark x1="64908" y1="11899" x2="75229" y2="24810"/>
                        <a14:foregroundMark x1="74771" y1="19747" x2="84404" y2="38228"/>
                        <a14:foregroundMark x1="80734" y1="31139" x2="85092" y2="48101"/>
                        <a14:foregroundMark x1="62385" y1="13924" x2="72018" y2="21013"/>
                        <a14:foregroundMark x1="52752" y1="9620" x2="67661" y2="12658"/>
                        <a14:foregroundMark x1="88532" y1="48101" x2="84633" y2="68608"/>
                        <a14:foregroundMark x1="84404" y1="68354" x2="73853" y2="82278"/>
                        <a14:foregroundMark x1="77294" y1="76203" x2="55963" y2="88608"/>
                        <a14:foregroundMark x1="55734" y1="89620" x2="32110" y2="86076"/>
                        <a14:foregroundMark x1="26606" y1="84304" x2="19495" y2="67848"/>
                        <a14:foregroundMark x1="19037" y1="71139" x2="13073" y2="51899"/>
                        <a14:foregroundMark x1="23624" y1="86076" x2="23624" y2="86076"/>
                        <a14:foregroundMark x1="23853" y1="86329" x2="22018" y2="82278"/>
                        <a14:foregroundMark x1="34174" y1="92658" x2="34174" y2="92658"/>
                        <a14:foregroundMark x1="88073" y1="66835" x2="88073" y2="66835"/>
                        <a14:foregroundMark x1="88303" y1="67089" x2="88303" y2="67089"/>
                        <a14:foregroundMark x1="88532" y1="66329" x2="88532" y2="66329"/>
                        <a14:foregroundMark x1="30046" y1="48861" x2="52982" y2="62532"/>
                        <a14:foregroundMark x1="68807" y1="43797" x2="53670" y2="72152"/>
                        <a14:foregroundMark x1="55046" y1="35696" x2="47936" y2="82785"/>
                      </a14:backgroundRemoval>
                    </a14:imgEffect>
                  </a14:imgLayer>
                </a14:imgProps>
              </a:ext>
              <a:ext uri="{28A0092B-C50C-407E-A947-70E740481C1C}">
                <a14:useLocalDpi xmlns:a14="http://schemas.microsoft.com/office/drawing/2010/main" val="0"/>
              </a:ext>
            </a:extLst>
          </a:blip>
          <a:stretch>
            <a:fillRect/>
          </a:stretch>
        </p:blipFill>
        <p:spPr>
          <a:xfrm>
            <a:off x="439276" y="87038"/>
            <a:ext cx="1077007" cy="975729"/>
          </a:xfrm>
          <a:prstGeom prst="rect">
            <a:avLst/>
          </a:prstGeom>
        </p:spPr>
      </p:pic>
    </p:spTree>
    <p:extLst>
      <p:ext uri="{BB962C8B-B14F-4D97-AF65-F5344CB8AC3E}">
        <p14:creationId xmlns:p14="http://schemas.microsoft.com/office/powerpoint/2010/main" val="2574168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A717A62-5BC4-4FF4-A9C4-BEB87CF2A576}" type="datetime1">
              <a:rPr lang="tr-TR" smtClean="0"/>
              <a:t>17.01.2023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F19680-542B-4F4D-93E7-69A17C6D2B44}" type="slidenum">
              <a:rPr lang="tr-TR" smtClean="0"/>
              <a:t>‹#›</a:t>
            </a:fld>
            <a:endParaRPr lang="tr-TR"/>
          </a:p>
        </p:txBody>
      </p:sp>
    </p:spTree>
    <p:extLst>
      <p:ext uri="{BB962C8B-B14F-4D97-AF65-F5344CB8AC3E}">
        <p14:creationId xmlns:p14="http://schemas.microsoft.com/office/powerpoint/2010/main" val="2078285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BFB9742-A0F5-4356-B13F-90AD500A9AF6}" type="datetime1">
              <a:rPr lang="tr-TR" smtClean="0"/>
              <a:t>17.01.2023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F19680-542B-4F4D-93E7-69A17C6D2B44}" type="slidenum">
              <a:rPr lang="tr-TR" smtClean="0"/>
              <a:t>‹#›</a:t>
            </a:fld>
            <a:endParaRPr lang="tr-TR"/>
          </a:p>
        </p:txBody>
      </p:sp>
    </p:spTree>
    <p:extLst>
      <p:ext uri="{BB962C8B-B14F-4D97-AF65-F5344CB8AC3E}">
        <p14:creationId xmlns:p14="http://schemas.microsoft.com/office/powerpoint/2010/main" val="2860551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A8C677C-B4D5-4F1E-AF0E-F2F783B856B0}" type="datetime1">
              <a:rPr lang="tr-TR" smtClean="0"/>
              <a:t>17.01.2023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DF19680-542B-4F4D-93E7-69A17C6D2B44}" type="slidenum">
              <a:rPr lang="tr-TR" smtClean="0"/>
              <a:t>‹#›</a:t>
            </a:fld>
            <a:endParaRPr lang="tr-TR"/>
          </a:p>
        </p:txBody>
      </p:sp>
    </p:spTree>
    <p:extLst>
      <p:ext uri="{BB962C8B-B14F-4D97-AF65-F5344CB8AC3E}">
        <p14:creationId xmlns:p14="http://schemas.microsoft.com/office/powerpoint/2010/main" val="925771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C547A8F-AC0B-4BC4-A7D7-E1B171D78748}" type="datetime1">
              <a:rPr lang="tr-TR" smtClean="0"/>
              <a:t>17.01.2023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DF19680-542B-4F4D-93E7-69A17C6D2B44}" type="slidenum">
              <a:rPr lang="tr-TR" smtClean="0"/>
              <a:t>‹#›</a:t>
            </a:fld>
            <a:endParaRPr lang="tr-TR"/>
          </a:p>
        </p:txBody>
      </p:sp>
    </p:spTree>
    <p:extLst>
      <p:ext uri="{BB962C8B-B14F-4D97-AF65-F5344CB8AC3E}">
        <p14:creationId xmlns:p14="http://schemas.microsoft.com/office/powerpoint/2010/main" val="4017579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BE70D1F-84A2-4282-9C13-B21444001249}" type="datetime1">
              <a:rPr lang="tr-TR" smtClean="0"/>
              <a:t>17.01.2023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DF19680-542B-4F4D-93E7-69A17C6D2B44}" type="slidenum">
              <a:rPr lang="tr-TR" smtClean="0"/>
              <a:t>‹#›</a:t>
            </a:fld>
            <a:endParaRPr lang="tr-TR"/>
          </a:p>
        </p:txBody>
      </p:sp>
    </p:spTree>
    <p:extLst>
      <p:ext uri="{BB962C8B-B14F-4D97-AF65-F5344CB8AC3E}">
        <p14:creationId xmlns:p14="http://schemas.microsoft.com/office/powerpoint/2010/main" val="2800968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B1364ED-4D2C-4FCE-B880-B1C1B2C311AF}" type="datetime1">
              <a:rPr lang="tr-TR" smtClean="0"/>
              <a:t>17.01.2023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F19680-542B-4F4D-93E7-69A17C6D2B44}" type="slidenum">
              <a:rPr lang="tr-TR" smtClean="0"/>
              <a:t>‹#›</a:t>
            </a:fld>
            <a:endParaRPr lang="tr-TR"/>
          </a:p>
        </p:txBody>
      </p:sp>
    </p:spTree>
    <p:extLst>
      <p:ext uri="{BB962C8B-B14F-4D97-AF65-F5344CB8AC3E}">
        <p14:creationId xmlns:p14="http://schemas.microsoft.com/office/powerpoint/2010/main" val="2456284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E870C47-F73A-4A64-BA4C-897AFFEF7CB3}" type="datetime1">
              <a:rPr lang="tr-TR" smtClean="0"/>
              <a:t>17.01.2023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F19680-542B-4F4D-93E7-69A17C6D2B44}" type="slidenum">
              <a:rPr lang="tr-TR" smtClean="0"/>
              <a:t>‹#›</a:t>
            </a:fld>
            <a:endParaRPr lang="tr-TR"/>
          </a:p>
        </p:txBody>
      </p:sp>
    </p:spTree>
    <p:extLst>
      <p:ext uri="{BB962C8B-B14F-4D97-AF65-F5344CB8AC3E}">
        <p14:creationId xmlns:p14="http://schemas.microsoft.com/office/powerpoint/2010/main" val="601057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BD018E-6772-4B13-89DB-4970CB222B02}" type="datetime1">
              <a:rPr lang="tr-TR" smtClean="0"/>
              <a:t>17.01.2023</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F19680-542B-4F4D-93E7-69A17C6D2B44}" type="slidenum">
              <a:rPr lang="tr-TR" smtClean="0"/>
              <a:t>‹#›</a:t>
            </a:fld>
            <a:endParaRPr lang="tr-TR"/>
          </a:p>
        </p:txBody>
      </p:sp>
    </p:spTree>
    <p:extLst>
      <p:ext uri="{BB962C8B-B14F-4D97-AF65-F5344CB8AC3E}">
        <p14:creationId xmlns:p14="http://schemas.microsoft.com/office/powerpoint/2010/main" val="100636295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0">
              <a:schemeClr val="accent6">
                <a:lumMod val="40000"/>
                <a:lumOff val="60000"/>
              </a:schemeClr>
            </a:gs>
            <a:gs pos="31000">
              <a:schemeClr val="bg1"/>
            </a:gs>
            <a:gs pos="0">
              <a:schemeClr val="bg1"/>
            </a:gs>
          </a:gsLst>
          <a:lin ang="5400000" scaled="1"/>
        </a:gradFill>
        <a:effectLst/>
      </p:bgPr>
    </p:bg>
    <p:spTree>
      <p:nvGrpSpPr>
        <p:cNvPr id="1" name=""/>
        <p:cNvGrpSpPr/>
        <p:nvPr/>
      </p:nvGrpSpPr>
      <p:grpSpPr>
        <a:xfrm>
          <a:off x="0" y="0"/>
          <a:ext cx="0" cy="0"/>
          <a:chOff x="0" y="0"/>
          <a:chExt cx="0" cy="0"/>
        </a:xfrm>
      </p:grpSpPr>
      <p:grpSp>
        <p:nvGrpSpPr>
          <p:cNvPr id="2" name="Grup 1"/>
          <p:cNvGrpSpPr/>
          <p:nvPr/>
        </p:nvGrpSpPr>
        <p:grpSpPr>
          <a:xfrm>
            <a:off x="-2" y="3013788"/>
            <a:ext cx="12187237" cy="2523275"/>
            <a:chOff x="0" y="2629370"/>
            <a:chExt cx="12187237" cy="2490788"/>
          </a:xfrm>
        </p:grpSpPr>
        <p:sp>
          <p:nvSpPr>
            <p:cNvPr id="5" name="Freeform 5"/>
            <p:cNvSpPr>
              <a:spLocks/>
            </p:cNvSpPr>
            <p:nvPr/>
          </p:nvSpPr>
          <p:spPr bwMode="auto">
            <a:xfrm>
              <a:off x="0" y="2696045"/>
              <a:ext cx="12187237" cy="2424113"/>
            </a:xfrm>
            <a:custGeom>
              <a:avLst/>
              <a:gdLst>
                <a:gd name="T0" fmla="*/ 0 w 7680"/>
                <a:gd name="T1" fmla="*/ 158 h 1526"/>
                <a:gd name="T2" fmla="*/ 1764 w 7680"/>
                <a:gd name="T3" fmla="*/ 742 h 1526"/>
                <a:gd name="T4" fmla="*/ 3780 w 7680"/>
                <a:gd name="T5" fmla="*/ 622 h 1526"/>
                <a:gd name="T6" fmla="*/ 5678 w 7680"/>
                <a:gd name="T7" fmla="*/ 175 h 1526"/>
                <a:gd name="T8" fmla="*/ 7680 w 7680"/>
                <a:gd name="T9" fmla="*/ 822 h 1526"/>
                <a:gd name="T10" fmla="*/ 7680 w 7680"/>
                <a:gd name="T11" fmla="*/ 1390 h 1526"/>
                <a:gd name="T12" fmla="*/ 6236 w 7680"/>
                <a:gd name="T13" fmla="*/ 1286 h 1526"/>
                <a:gd name="T14" fmla="*/ 3317 w 7680"/>
                <a:gd name="T15" fmla="*/ 578 h 1526"/>
                <a:gd name="T16" fmla="*/ 724 w 7680"/>
                <a:gd name="T17" fmla="*/ 982 h 1526"/>
                <a:gd name="T18" fmla="*/ 0 w 7680"/>
                <a:gd name="T19" fmla="*/ 768 h 1526"/>
                <a:gd name="T20" fmla="*/ 0 w 7680"/>
                <a:gd name="T21" fmla="*/ 158 h 1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0" h="1526">
                  <a:moveTo>
                    <a:pt x="0" y="158"/>
                  </a:moveTo>
                  <a:cubicBezTo>
                    <a:pt x="436" y="174"/>
                    <a:pt x="1204" y="438"/>
                    <a:pt x="1764" y="742"/>
                  </a:cubicBezTo>
                  <a:cubicBezTo>
                    <a:pt x="2324" y="1046"/>
                    <a:pt x="3100" y="1070"/>
                    <a:pt x="3780" y="622"/>
                  </a:cubicBezTo>
                  <a:cubicBezTo>
                    <a:pt x="4460" y="174"/>
                    <a:pt x="5089" y="0"/>
                    <a:pt x="5678" y="175"/>
                  </a:cubicBezTo>
                  <a:cubicBezTo>
                    <a:pt x="6268" y="350"/>
                    <a:pt x="7076" y="910"/>
                    <a:pt x="7680" y="822"/>
                  </a:cubicBezTo>
                  <a:cubicBezTo>
                    <a:pt x="7680" y="1390"/>
                    <a:pt x="7680" y="1390"/>
                    <a:pt x="7680" y="1390"/>
                  </a:cubicBezTo>
                  <a:cubicBezTo>
                    <a:pt x="7680" y="1390"/>
                    <a:pt x="7036" y="1526"/>
                    <a:pt x="6236" y="1286"/>
                  </a:cubicBezTo>
                  <a:cubicBezTo>
                    <a:pt x="5436" y="1046"/>
                    <a:pt x="4246" y="542"/>
                    <a:pt x="3317" y="578"/>
                  </a:cubicBezTo>
                  <a:cubicBezTo>
                    <a:pt x="2388" y="614"/>
                    <a:pt x="1260" y="1006"/>
                    <a:pt x="724" y="982"/>
                  </a:cubicBezTo>
                  <a:cubicBezTo>
                    <a:pt x="188" y="958"/>
                    <a:pt x="0" y="768"/>
                    <a:pt x="0" y="768"/>
                  </a:cubicBezTo>
                  <a:lnTo>
                    <a:pt x="0" y="158"/>
                  </a:lnTo>
                  <a:close/>
                </a:path>
              </a:pathLst>
            </a:custGeom>
            <a:solidFill>
              <a:schemeClr val="accent5">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6" name="Freeform 6"/>
            <p:cNvSpPr>
              <a:spLocks/>
            </p:cNvSpPr>
            <p:nvPr/>
          </p:nvSpPr>
          <p:spPr bwMode="auto">
            <a:xfrm>
              <a:off x="0" y="2629370"/>
              <a:ext cx="12187237" cy="2135188"/>
            </a:xfrm>
            <a:custGeom>
              <a:avLst/>
              <a:gdLst>
                <a:gd name="T0" fmla="*/ 0 w 7680"/>
                <a:gd name="T1" fmla="*/ 1088 h 1344"/>
                <a:gd name="T2" fmla="*/ 1708 w 7680"/>
                <a:gd name="T3" fmla="*/ 1328 h 1344"/>
                <a:gd name="T4" fmla="*/ 5308 w 7680"/>
                <a:gd name="T5" fmla="*/ 664 h 1344"/>
                <a:gd name="T6" fmla="*/ 7680 w 7680"/>
                <a:gd name="T7" fmla="*/ 1264 h 1344"/>
                <a:gd name="T8" fmla="*/ 7680 w 7680"/>
                <a:gd name="T9" fmla="*/ 376 h 1344"/>
                <a:gd name="T10" fmla="*/ 4532 w 7680"/>
                <a:gd name="T11" fmla="*/ 192 h 1344"/>
                <a:gd name="T12" fmla="*/ 0 w 7680"/>
                <a:gd name="T13" fmla="*/ 80 h 1344"/>
                <a:gd name="T14" fmla="*/ 0 w 7680"/>
                <a:gd name="T15" fmla="*/ 1088 h 13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80" h="1344">
                  <a:moveTo>
                    <a:pt x="0" y="1088"/>
                  </a:moveTo>
                  <a:cubicBezTo>
                    <a:pt x="0" y="1088"/>
                    <a:pt x="532" y="1344"/>
                    <a:pt x="1708" y="1328"/>
                  </a:cubicBezTo>
                  <a:cubicBezTo>
                    <a:pt x="2884" y="1312"/>
                    <a:pt x="4004" y="624"/>
                    <a:pt x="5308" y="664"/>
                  </a:cubicBezTo>
                  <a:cubicBezTo>
                    <a:pt x="6612" y="704"/>
                    <a:pt x="7680" y="1264"/>
                    <a:pt x="7680" y="1264"/>
                  </a:cubicBezTo>
                  <a:cubicBezTo>
                    <a:pt x="7680" y="376"/>
                    <a:pt x="7680" y="376"/>
                    <a:pt x="7680" y="376"/>
                  </a:cubicBezTo>
                  <a:cubicBezTo>
                    <a:pt x="7680" y="376"/>
                    <a:pt x="5676" y="0"/>
                    <a:pt x="4532" y="192"/>
                  </a:cubicBezTo>
                  <a:cubicBezTo>
                    <a:pt x="3388" y="384"/>
                    <a:pt x="732" y="496"/>
                    <a:pt x="0" y="80"/>
                  </a:cubicBezTo>
                  <a:lnTo>
                    <a:pt x="0" y="1088"/>
                  </a:lnTo>
                  <a:close/>
                </a:path>
              </a:pathLst>
            </a:custGeom>
            <a:ln>
              <a:solidFill>
                <a:schemeClr val="bg1"/>
              </a:solidFill>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tr-TR" sz="2400" b="1" dirty="0" smtClean="0">
                <a:solidFill>
                  <a:schemeClr val="tx1"/>
                </a:solidFill>
                <a:latin typeface="Times New Roman" panose="02020603050405020304" pitchFamily="18" charset="0"/>
                <a:cs typeface="Times New Roman" panose="02020603050405020304" pitchFamily="18" charset="0"/>
              </a:endParaRPr>
            </a:p>
            <a:p>
              <a:pPr algn="ctr"/>
              <a:endParaRPr lang="tr-TR" sz="2400" b="1" dirty="0">
                <a:solidFill>
                  <a:schemeClr val="tx1"/>
                </a:solidFill>
                <a:latin typeface="Times New Roman" panose="02020603050405020304" pitchFamily="18" charset="0"/>
                <a:cs typeface="Times New Roman" panose="02020603050405020304" pitchFamily="18" charset="0"/>
              </a:endParaRPr>
            </a:p>
            <a:p>
              <a:pPr algn="ctr"/>
              <a:endParaRPr lang="tr-TR" sz="2400" b="1" dirty="0" smtClean="0">
                <a:solidFill>
                  <a:schemeClr val="tx1"/>
                </a:solidFill>
                <a:latin typeface="Times New Roman" panose="02020603050405020304" pitchFamily="18" charset="0"/>
                <a:cs typeface="Times New Roman" panose="02020603050405020304" pitchFamily="18" charset="0"/>
              </a:endParaRPr>
            </a:p>
            <a:p>
              <a:pPr algn="ctr"/>
              <a:endParaRPr lang="tr-TR" sz="2400" b="1" dirty="0" smtClean="0">
                <a:solidFill>
                  <a:schemeClr val="tx1"/>
                </a:solidFill>
                <a:latin typeface="Times New Roman" panose="02020603050405020304" pitchFamily="18" charset="0"/>
                <a:cs typeface="Times New Roman" panose="02020603050405020304" pitchFamily="18" charset="0"/>
              </a:endParaRPr>
            </a:p>
            <a:p>
              <a:pPr algn="ctr"/>
              <a:endParaRPr lang="tr-TR" sz="2400" b="1" dirty="0">
                <a:solidFill>
                  <a:schemeClr val="tx1"/>
                </a:solidFill>
                <a:latin typeface="Times New Roman" panose="02020603050405020304" pitchFamily="18" charset="0"/>
                <a:cs typeface="Times New Roman" panose="02020603050405020304" pitchFamily="18" charset="0"/>
              </a:endParaRPr>
            </a:p>
            <a:p>
              <a:pPr algn="ctr"/>
              <a:endParaRPr lang="tr-TR" sz="2400" b="1" dirty="0" smtClean="0">
                <a:solidFill>
                  <a:schemeClr val="tx1"/>
                </a:solidFill>
                <a:latin typeface="Times New Roman" panose="02020603050405020304" pitchFamily="18" charset="0"/>
                <a:cs typeface="Times New Roman" panose="02020603050405020304" pitchFamily="18" charset="0"/>
              </a:endParaRPr>
            </a:p>
            <a:p>
              <a:pPr algn="ctr"/>
              <a:endParaRPr lang="tr-TR" sz="2400" b="1" dirty="0">
                <a:solidFill>
                  <a:schemeClr val="tx1"/>
                </a:solidFill>
                <a:latin typeface="Times New Roman" panose="02020603050405020304" pitchFamily="18" charset="0"/>
                <a:cs typeface="Times New Roman" panose="02020603050405020304" pitchFamily="18" charset="0"/>
              </a:endParaRPr>
            </a:p>
            <a:p>
              <a:pPr algn="ctr"/>
              <a:endParaRPr lang="tr-TR" sz="2400" b="1" dirty="0" smtClean="0">
                <a:solidFill>
                  <a:schemeClr val="tx1"/>
                </a:solidFill>
                <a:latin typeface="Times New Roman" panose="02020603050405020304" pitchFamily="18" charset="0"/>
                <a:cs typeface="Times New Roman" panose="02020603050405020304" pitchFamily="18" charset="0"/>
              </a:endParaRPr>
            </a:p>
            <a:p>
              <a:pPr algn="ctr"/>
              <a:endParaRPr lang="tr-TR" sz="2400" b="1" dirty="0">
                <a:solidFill>
                  <a:schemeClr val="tx1"/>
                </a:solidFill>
                <a:latin typeface="Times New Roman" panose="02020603050405020304" pitchFamily="18" charset="0"/>
                <a:cs typeface="Times New Roman" panose="02020603050405020304" pitchFamily="18" charset="0"/>
              </a:endParaRPr>
            </a:p>
            <a:p>
              <a:pPr algn="ctr"/>
              <a:r>
                <a:rPr lang="tr-TR" sz="2400" b="1" dirty="0" smtClean="0">
                  <a:solidFill>
                    <a:schemeClr val="tx1"/>
                  </a:solidFill>
                  <a:latin typeface="Times New Roman" panose="02020603050405020304" pitchFamily="18" charset="0"/>
                  <a:cs typeface="Times New Roman" panose="02020603050405020304" pitchFamily="18" charset="0"/>
                </a:rPr>
                <a:t>ADEM DİNÇ</a:t>
              </a:r>
            </a:p>
            <a:p>
              <a:pPr algn="ctr"/>
              <a:r>
                <a:rPr lang="tr-TR" sz="2400" b="1" dirty="0" smtClean="0">
                  <a:solidFill>
                    <a:schemeClr val="tx1"/>
                  </a:solidFill>
                  <a:latin typeface="Times New Roman" panose="02020603050405020304" pitchFamily="18" charset="0"/>
                  <a:cs typeface="Times New Roman" panose="02020603050405020304" pitchFamily="18" charset="0"/>
                </a:rPr>
                <a:t>Personel Genel Müdürü</a:t>
              </a:r>
              <a:endParaRPr lang="en-US" sz="2400" b="1" dirty="0">
                <a:solidFill>
                  <a:schemeClr val="tx1"/>
                </a:solidFill>
                <a:latin typeface="Times New Roman" panose="02020603050405020304" pitchFamily="18" charset="0"/>
                <a:cs typeface="Times New Roman" panose="02020603050405020304" pitchFamily="18" charset="0"/>
              </a:endParaRPr>
            </a:p>
          </p:txBody>
        </p:sp>
      </p:grpSp>
      <p:sp>
        <p:nvSpPr>
          <p:cNvPr id="4" name="Dikdörtgen 3"/>
          <p:cNvSpPr/>
          <p:nvPr/>
        </p:nvSpPr>
        <p:spPr>
          <a:xfrm>
            <a:off x="130420" y="101112"/>
            <a:ext cx="11931161" cy="6655777"/>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tr-TR" dirty="0"/>
          </a:p>
        </p:txBody>
      </p:sp>
      <p:sp>
        <p:nvSpPr>
          <p:cNvPr id="7" name="Yuvarlatılmış Dikdörtgen 6">
            <a:extLst>
              <a:ext uri="{FF2B5EF4-FFF2-40B4-BE49-F238E27FC236}">
                <a16:creationId xmlns:a16="http://schemas.microsoft.com/office/drawing/2014/main" id="{2B520A8B-A49B-554B-8B57-9964418D8128}"/>
              </a:ext>
            </a:extLst>
          </p:cNvPr>
          <p:cNvSpPr/>
          <p:nvPr/>
        </p:nvSpPr>
        <p:spPr>
          <a:xfrm>
            <a:off x="323636" y="1673679"/>
            <a:ext cx="11539959" cy="175532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b="1" dirty="0" smtClean="0">
                <a:solidFill>
                  <a:schemeClr val="tx1"/>
                </a:solidFill>
                <a:latin typeface="Times New Roman" panose="02020603050405020304" pitchFamily="18" charset="0"/>
                <a:cs typeface="Times New Roman" panose="02020603050405020304" pitchFamily="18" charset="0"/>
              </a:rPr>
              <a:t>657 SAYILI DEVLET MEMURLARI KANUNU ÖDEV VE SORUMLULUKLAR</a:t>
            </a:r>
          </a:p>
        </p:txBody>
      </p:sp>
      <p:pic>
        <p:nvPicPr>
          <p:cNvPr id="10" name="Resim 9"/>
          <p:cNvPicPr>
            <a:picLocks noChangeAspect="1"/>
          </p:cNvPicPr>
          <p:nvPr/>
        </p:nvPicPr>
        <p:blipFill>
          <a:blip r:embed="rId3" cstate="print">
            <a:extLst>
              <a:ext uri="{BEBA8EAE-BF5A-486C-A8C5-ECC9F3942E4B}">
                <a14:imgProps xmlns:a14="http://schemas.microsoft.com/office/drawing/2010/main">
                  <a14:imgLayer r:embed="rId4">
                    <a14:imgEffect>
                      <a14:backgroundRemoval t="0" b="98734" l="0" r="100000">
                        <a14:foregroundMark x1="25000" y1="20253" x2="42661" y2="9114"/>
                        <a14:foregroundMark x1="44495" y1="8861" x2="64908" y2="11646"/>
                        <a14:foregroundMark x1="64908" y1="11899" x2="75229" y2="24810"/>
                        <a14:foregroundMark x1="74771" y1="19747" x2="84404" y2="38228"/>
                        <a14:foregroundMark x1="80734" y1="31139" x2="85092" y2="48101"/>
                        <a14:foregroundMark x1="62385" y1="13924" x2="72018" y2="21013"/>
                        <a14:foregroundMark x1="52752" y1="9620" x2="67661" y2="12658"/>
                        <a14:foregroundMark x1="88532" y1="48101" x2="84633" y2="68608"/>
                        <a14:foregroundMark x1="84404" y1="68354" x2="73853" y2="82278"/>
                        <a14:foregroundMark x1="77294" y1="76203" x2="55963" y2="88608"/>
                        <a14:foregroundMark x1="55734" y1="89620" x2="32110" y2="86076"/>
                        <a14:foregroundMark x1="26606" y1="84304" x2="19495" y2="67848"/>
                        <a14:foregroundMark x1="19037" y1="71139" x2="13073" y2="51899"/>
                        <a14:foregroundMark x1="23624" y1="86076" x2="23624" y2="86076"/>
                        <a14:foregroundMark x1="23853" y1="86329" x2="22018" y2="82278"/>
                        <a14:foregroundMark x1="34174" y1="92658" x2="34174" y2="92658"/>
                        <a14:foregroundMark x1="88073" y1="66835" x2="88073" y2="66835"/>
                        <a14:foregroundMark x1="88303" y1="67089" x2="88303" y2="67089"/>
                        <a14:foregroundMark x1="88532" y1="66329" x2="88532" y2="66329"/>
                        <a14:foregroundMark x1="30046" y1="48861" x2="52982" y2="62532"/>
                        <a14:foregroundMark x1="68807" y1="43797" x2="53670" y2="72152"/>
                        <a14:foregroundMark x1="55046" y1="35696" x2="47936" y2="82785"/>
                      </a14:backgroundRemoval>
                    </a14:imgEffect>
                  </a14:imgLayer>
                </a14:imgProps>
              </a:ext>
              <a:ext uri="{28A0092B-C50C-407E-A947-70E740481C1C}">
                <a14:useLocalDpi xmlns:a14="http://schemas.microsoft.com/office/drawing/2010/main" val="0"/>
              </a:ext>
            </a:extLst>
          </a:blip>
          <a:stretch>
            <a:fillRect/>
          </a:stretch>
        </p:blipFill>
        <p:spPr>
          <a:xfrm>
            <a:off x="439276" y="330103"/>
            <a:ext cx="1077007" cy="975729"/>
          </a:xfrm>
          <a:prstGeom prst="rect">
            <a:avLst/>
          </a:prstGeom>
        </p:spPr>
      </p:pic>
      <p:sp>
        <p:nvSpPr>
          <p:cNvPr id="12" name="Yuvarlatılmış Dikdörtgen 11">
            <a:extLst>
              <a:ext uri="{FF2B5EF4-FFF2-40B4-BE49-F238E27FC236}">
                <a16:creationId xmlns:a16="http://schemas.microsoft.com/office/drawing/2014/main" id="{2B520A8B-A49B-554B-8B57-9964418D8128}"/>
              </a:ext>
            </a:extLst>
          </p:cNvPr>
          <p:cNvSpPr/>
          <p:nvPr/>
        </p:nvSpPr>
        <p:spPr>
          <a:xfrm>
            <a:off x="7250255" y="5052703"/>
            <a:ext cx="4874154" cy="175532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9728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122311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 y="1"/>
            <a:ext cx="12191998" cy="1268831"/>
          </a:xfrm>
        </p:spPr>
        <p:txBody>
          <a:bodyPr>
            <a:normAutofit/>
          </a:bodyPr>
          <a:lstStyle/>
          <a:p>
            <a:pPr algn="ctr"/>
            <a:r>
              <a:rPr lang="tr-TR" sz="2800" b="1" dirty="0">
                <a:latin typeface="Times New Roman" panose="02020603050405020304" pitchFamily="18" charset="0"/>
                <a:cs typeface="Times New Roman" panose="02020603050405020304" pitchFamily="18" charset="0"/>
              </a:rPr>
              <a:t>Amirlerin Hiyerarşik Güç ve Hiyerarşik Yetkileri</a:t>
            </a:r>
          </a:p>
        </p:txBody>
      </p:sp>
      <p:sp>
        <p:nvSpPr>
          <p:cNvPr id="6" name="İçerik Yer Tutucusu 5"/>
          <p:cNvSpPr>
            <a:spLocks noGrp="1"/>
          </p:cNvSpPr>
          <p:nvPr>
            <p:ph idx="1"/>
          </p:nvPr>
        </p:nvSpPr>
        <p:spPr/>
        <p:txBody>
          <a:bodyPr>
            <a:normAutofit fontScale="92500" lnSpcReduction="10000"/>
          </a:bodyPr>
          <a:lstStyle/>
          <a:p>
            <a:pPr marL="0" indent="0" algn="just">
              <a:buNone/>
            </a:pPr>
            <a:r>
              <a:rPr lang="tr-TR" sz="2600" b="1" i="1" dirty="0">
                <a:latin typeface="Times New Roman" panose="02020603050405020304" pitchFamily="18" charset="0"/>
                <a:cs typeface="Times New Roman" panose="02020603050405020304" pitchFamily="18" charset="0"/>
              </a:rPr>
              <a:t>Takdir Yetkisi:</a:t>
            </a:r>
            <a:r>
              <a:rPr lang="tr-TR" sz="2600" dirty="0">
                <a:latin typeface="Times New Roman" panose="02020603050405020304" pitchFamily="18" charset="0"/>
                <a:cs typeface="Times New Roman" panose="02020603050405020304" pitchFamily="18" charset="0"/>
              </a:rPr>
              <a:t> İdareye ve amirlere kamu yararı gözetilerek yapılacak işlemde seçim yapma yetkisinin bulunduğu yetki türüne takdir yetkisi denir. Takdir yetkisinde genel olarak idareye ve amirlere verilen görevler,   “Yapılabilir” , “Edilebilir” şeklinde belirtilmiştir. </a:t>
            </a:r>
          </a:p>
          <a:p>
            <a:pPr marL="0" indent="0" algn="just">
              <a:buNone/>
            </a:pPr>
            <a:endParaRPr lang="tr-TR" sz="2600" dirty="0">
              <a:latin typeface="Times New Roman" panose="02020603050405020304" pitchFamily="18" charset="0"/>
              <a:cs typeface="Times New Roman" panose="02020603050405020304" pitchFamily="18" charset="0"/>
            </a:endParaRPr>
          </a:p>
          <a:p>
            <a:pPr marL="0" indent="0" algn="just">
              <a:buNone/>
            </a:pPr>
            <a:r>
              <a:rPr lang="tr-TR" sz="2600" dirty="0">
                <a:latin typeface="Times New Roman" panose="02020603050405020304" pitchFamily="18" charset="0"/>
                <a:cs typeface="Times New Roman" panose="02020603050405020304" pitchFamily="18" charset="0"/>
              </a:rPr>
              <a:t>Takdir yetkisi, bir kamu görevinin yürütülmesinde, hukuka uygun olmak şartıyla, kamu hizmetinin gerektirdiği şarttan başka şartın aranmadığı, amirlerin kendi düşüncesi ve vicdanî kanaatine göre hareket etme yetkisini veya hakkını verir.</a:t>
            </a:r>
          </a:p>
          <a:p>
            <a:pPr marL="0" indent="0" algn="just">
              <a:buNone/>
            </a:pPr>
            <a:endParaRPr lang="tr-TR" sz="2600" dirty="0">
              <a:latin typeface="Times New Roman" panose="02020603050405020304" pitchFamily="18" charset="0"/>
              <a:cs typeface="Times New Roman" panose="02020603050405020304" pitchFamily="18" charset="0"/>
            </a:endParaRPr>
          </a:p>
          <a:p>
            <a:pPr marL="0" indent="0" algn="just">
              <a:buNone/>
            </a:pPr>
            <a:r>
              <a:rPr lang="tr-TR" sz="2600" dirty="0">
                <a:latin typeface="Times New Roman" panose="02020603050405020304" pitchFamily="18" charset="0"/>
                <a:cs typeface="Times New Roman" panose="02020603050405020304" pitchFamily="18" charset="0"/>
              </a:rPr>
              <a:t>Amir takdir yetkisini kullanırken, yasanın koyduğu sınırlar içinde kalarak, aynı durumda olan kamu görevlileri arasında eşitlik ilkesine uyarak, kamu yararı ve hizmet gerekleri dikkate alınarak karar vermelidir.</a:t>
            </a:r>
          </a:p>
          <a:p>
            <a:endParaRPr lang="tr-TR"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71464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1223114"/>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8895"/>
            <a:ext cx="12192000" cy="1242009"/>
          </a:xfrm>
        </p:spPr>
        <p:txBody>
          <a:bodyPr>
            <a:normAutofit/>
          </a:bodyPr>
          <a:lstStyle/>
          <a:p>
            <a:pPr algn="ctr"/>
            <a:r>
              <a:rPr lang="tr-TR" sz="2800" b="1" dirty="0">
                <a:latin typeface="Times New Roman" panose="02020603050405020304" pitchFamily="18" charset="0"/>
                <a:cs typeface="Times New Roman" panose="02020603050405020304" pitchFamily="18" charset="0"/>
              </a:rPr>
              <a:t>Amirlerin Hiyerarşik Güç ve Hiyerarşik Yetkileri</a:t>
            </a:r>
          </a:p>
        </p:txBody>
      </p:sp>
      <p:sp>
        <p:nvSpPr>
          <p:cNvPr id="9" name="İçerik Yer Tutucusu 5"/>
          <p:cNvSpPr txBox="1">
            <a:spLocks/>
          </p:cNvSpPr>
          <p:nvPr/>
        </p:nvSpPr>
        <p:spPr>
          <a:xfrm>
            <a:off x="1011789" y="1910104"/>
            <a:ext cx="7515225" cy="39255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endParaRPr lang="tr-TR" sz="2400" dirty="0"/>
          </a:p>
        </p:txBody>
      </p:sp>
      <p:sp>
        <p:nvSpPr>
          <p:cNvPr id="2" name="Metin kutusu 1"/>
          <p:cNvSpPr txBox="1"/>
          <p:nvPr/>
        </p:nvSpPr>
        <p:spPr>
          <a:xfrm>
            <a:off x="625150" y="1268833"/>
            <a:ext cx="10198360" cy="5539978"/>
          </a:xfrm>
          <a:prstGeom prst="rect">
            <a:avLst/>
          </a:prstGeom>
          <a:noFill/>
        </p:spPr>
        <p:txBody>
          <a:bodyPr wrap="square" rtlCol="0">
            <a:spAutoFit/>
          </a:bodyPr>
          <a:lstStyle/>
          <a:p>
            <a:pPr algn="just"/>
            <a:r>
              <a:rPr lang="tr-TR" sz="2400" b="1" i="1" dirty="0">
                <a:latin typeface="Times New Roman" panose="02020603050405020304" pitchFamily="18" charset="0"/>
                <a:cs typeface="Times New Roman" panose="02020603050405020304" pitchFamily="18" charset="0"/>
              </a:rPr>
              <a:t>Yetki Devri:</a:t>
            </a:r>
            <a:r>
              <a:rPr lang="tr-TR" sz="2400" dirty="0">
                <a:latin typeface="Times New Roman" panose="02020603050405020304" pitchFamily="18" charset="0"/>
                <a:cs typeface="Times New Roman" panose="02020603050405020304" pitchFamily="18" charset="0"/>
              </a:rPr>
              <a:t>  Mevzuat ile bir makama verilen yetkinin yine sınırları açıkça belirlenerek astlara devredilmesi yetki devri olarak tanımlanır. Yetki, yalnızca mevzuat ile gösterilen hallerde ve yine mevzuat ile gösterilen idari merciler tarafından kullanılması asıldır. Yetkinin devri istisna i olur.  Bu nedenle "yetki" mevzuatın açık izni olmadan devredilemez. Bakan, Bakan yardımcısı, birim amirleri ve her kademedeki bakanlık ve kuruluş yöneticileri, gerektiğinde sınırlarını yazılı olarak açıkça belirlemek şartıyla yetkilerinden bir kısmını astlarına devredebilir. Ancak yetki devri yetki devreden amirin sorumluluğunu kaldırmaz.</a:t>
            </a:r>
          </a:p>
          <a:p>
            <a:pPr algn="just"/>
            <a:r>
              <a:rPr lang="tr-TR" sz="2400" dirty="0" smtClean="0">
                <a:latin typeface="Times New Roman" panose="02020603050405020304" pitchFamily="18" charset="0"/>
                <a:cs typeface="Times New Roman" panose="02020603050405020304" pitchFamily="18" charset="0"/>
              </a:rPr>
              <a:t>Yargı </a:t>
            </a:r>
            <a:r>
              <a:rPr lang="tr-TR" sz="2400" dirty="0">
                <a:latin typeface="Times New Roman" panose="02020603050405020304" pitchFamily="18" charset="0"/>
                <a:cs typeface="Times New Roman" panose="02020603050405020304" pitchFamily="18" charset="0"/>
              </a:rPr>
              <a:t>kararları ve doktrinden hareketle bazı kararlarda, yetki devri söz konusu olamaz. Örneğin; disiplin cezası verme, disiplin cezalarının özlük dosyasından silinmesi, memurların görevden uzaklaştırılması ve İdari vesayet denetimi gibi yetkiler astlara devredilemez ve yasa hangi makam veya amiri görevli kılmış ise onlar tarafından bu görevler yerine getirilir.</a:t>
            </a:r>
          </a:p>
          <a:p>
            <a:endParaRPr lang="tr-TR" dirty="0"/>
          </a:p>
        </p:txBody>
      </p:sp>
    </p:spTree>
    <p:extLst>
      <p:ext uri="{BB962C8B-B14F-4D97-AF65-F5344CB8AC3E}">
        <p14:creationId xmlns:p14="http://schemas.microsoft.com/office/powerpoint/2010/main" val="1374926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1223114"/>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a:latin typeface="Times New Roman" panose="02020603050405020304" pitchFamily="18" charset="0"/>
                <a:cs typeface="Times New Roman" panose="02020603050405020304" pitchFamily="18" charset="0"/>
              </a:rPr>
              <a:t>Amirlerin Hiyerarşik Güç ve Hiyerarşik Yetkileri</a:t>
            </a:r>
            <a:endParaRPr lang="tr-TR" sz="2800" dirty="0">
              <a:latin typeface="Times New Roman" panose="02020603050405020304" pitchFamily="18" charset="0"/>
              <a:cs typeface="Times New Roman" panose="02020603050405020304" pitchFamily="18" charset="0"/>
            </a:endParaRPr>
          </a:p>
        </p:txBody>
      </p:sp>
      <p:sp>
        <p:nvSpPr>
          <p:cNvPr id="8" name="İçerik Yer Tutucusu 5"/>
          <p:cNvSpPr txBox="1">
            <a:spLocks/>
          </p:cNvSpPr>
          <p:nvPr/>
        </p:nvSpPr>
        <p:spPr>
          <a:xfrm>
            <a:off x="366712" y="2491946"/>
            <a:ext cx="11458575" cy="25559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buNone/>
              <a:tabLst>
                <a:tab pos="261938" algn="l"/>
              </a:tabLst>
            </a:pPr>
            <a:r>
              <a:rPr lang="tr-TR" sz="2400" b="1" i="1" dirty="0" smtClean="0">
                <a:latin typeface="Times New Roman" panose="02020603050405020304" pitchFamily="18" charset="0"/>
                <a:cs typeface="Times New Roman" panose="02020603050405020304" pitchFamily="18" charset="0"/>
              </a:rPr>
              <a:t>Yetki Genişliği</a:t>
            </a:r>
            <a:r>
              <a:rPr lang="tr-TR" sz="2400" i="1"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Anayasamıza </a:t>
            </a:r>
            <a:r>
              <a:rPr lang="tr-TR" sz="2400" dirty="0">
                <a:latin typeface="Times New Roman" panose="02020603050405020304" pitchFamily="18" charset="0"/>
                <a:cs typeface="Times New Roman" panose="02020603050405020304" pitchFamily="18" charset="0"/>
              </a:rPr>
              <a:t>göre sadece il idaresinde uygulanabilmekte ve merkeze ait olan karar </a:t>
            </a:r>
            <a:r>
              <a:rPr lang="tr-TR" sz="2400" dirty="0" smtClean="0">
                <a:latin typeface="Times New Roman" panose="02020603050405020304" pitchFamily="18" charset="0"/>
                <a:cs typeface="Times New Roman" panose="02020603050405020304" pitchFamily="18" charset="0"/>
              </a:rPr>
              <a:t>alma </a:t>
            </a:r>
            <a:r>
              <a:rPr lang="tr-TR" sz="2400" dirty="0">
                <a:latin typeface="Times New Roman" panose="02020603050405020304" pitchFamily="18" charset="0"/>
                <a:cs typeface="Times New Roman" panose="02020603050405020304" pitchFamily="18" charset="0"/>
              </a:rPr>
              <a:t>yetkisinin illerde Valiler tarafından kullanılması sonucunu yaratmakta, sonuçta merkezi idarenin ortaya çıkardığı sorunların kısmen de olsa giderilmesi yetki genişliği ile çözülmesi amaçlanmaktadır.</a:t>
            </a:r>
          </a:p>
          <a:p>
            <a:pPr marL="0" indent="0" algn="just">
              <a:lnSpc>
                <a:spcPct val="110000"/>
              </a:lnSpc>
              <a:buNone/>
              <a:tabLst>
                <a:tab pos="261938" algn="l"/>
              </a:tabLst>
            </a:pP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4191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122311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a:latin typeface="Times New Roman" panose="02020603050405020304" pitchFamily="18" charset="0"/>
                <a:cs typeface="Times New Roman" panose="02020603050405020304" pitchFamily="18" charset="0"/>
              </a:rPr>
              <a:t>Amirlerin Hiyerarşik Güç ve Hiyerarşik Yetkileri</a:t>
            </a:r>
            <a:endParaRPr lang="tr-TR" sz="2800" dirty="0">
              <a:latin typeface="Times New Roman" panose="02020603050405020304" pitchFamily="18" charset="0"/>
              <a:cs typeface="Times New Roman" panose="02020603050405020304" pitchFamily="18" charset="0"/>
            </a:endParaRPr>
          </a:p>
        </p:txBody>
      </p:sp>
      <p:sp>
        <p:nvSpPr>
          <p:cNvPr id="7" name="İçerik Yer Tutucusu 5"/>
          <p:cNvSpPr txBox="1">
            <a:spLocks/>
          </p:cNvSpPr>
          <p:nvPr/>
        </p:nvSpPr>
        <p:spPr>
          <a:xfrm>
            <a:off x="366713" y="2166780"/>
            <a:ext cx="11458575" cy="328229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Wingdings" panose="05000000000000000000" pitchFamily="2" charset="2"/>
              <a:buChar char="§"/>
            </a:pPr>
            <a:endParaRPr lang="tr-TR" sz="2400" dirty="0">
              <a:latin typeface="Times New Roman" panose="02020603050405020304" pitchFamily="18" charset="0"/>
              <a:cs typeface="Times New Roman" panose="02020603050405020304" pitchFamily="18" charset="0"/>
            </a:endParaRPr>
          </a:p>
          <a:p>
            <a:pPr marL="0" indent="0" algn="just">
              <a:lnSpc>
                <a:spcPct val="100000"/>
              </a:lnSpc>
              <a:buNone/>
            </a:pPr>
            <a:r>
              <a:rPr lang="tr-TR" sz="2400" b="1" i="1" dirty="0">
                <a:latin typeface="Times New Roman" panose="02020603050405020304" pitchFamily="18" charset="0"/>
                <a:cs typeface="Times New Roman" panose="02020603050405020304" pitchFamily="18" charset="0"/>
              </a:rPr>
              <a:t>Yetki </a:t>
            </a:r>
            <a:r>
              <a:rPr lang="tr-TR" sz="2400" b="1" i="1" dirty="0" smtClean="0">
                <a:latin typeface="Times New Roman" panose="02020603050405020304" pitchFamily="18" charset="0"/>
                <a:cs typeface="Times New Roman" panose="02020603050405020304" pitchFamily="18" charset="0"/>
              </a:rPr>
              <a:t>Gaspı</a:t>
            </a:r>
            <a:r>
              <a:rPr lang="tr-TR" sz="2400" b="1" i="1"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Kamu hizmetinin yürütülmesinde idare adına her hangi bir yetkisi olmayan veya irade açıklamaya yetkili olmayan kimsenin yaptığı işlem veya beyan ettiği iradedir. Bir kararın yetkisi olmayan kişi tarafından alınması durumunda “yetki gaspı” </a:t>
            </a:r>
            <a:r>
              <a:rPr lang="tr-TR" sz="2400" dirty="0" err="1">
                <a:latin typeface="Times New Roman" panose="02020603050405020304" pitchFamily="18" charset="0"/>
                <a:cs typeface="Times New Roman" panose="02020603050405020304" pitchFamily="18" charset="0"/>
              </a:rPr>
              <a:t>nın</a:t>
            </a:r>
            <a:r>
              <a:rPr lang="tr-TR" sz="2400" dirty="0">
                <a:latin typeface="Times New Roman" panose="02020603050405020304" pitchFamily="18" charset="0"/>
                <a:cs typeface="Times New Roman" panose="02020603050405020304" pitchFamily="18" charset="0"/>
              </a:rPr>
              <a:t> varlığından söz edilir.</a:t>
            </a:r>
          </a:p>
          <a:p>
            <a:pPr marL="0" indent="0">
              <a:buNone/>
            </a:pP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49214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1223114"/>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a:latin typeface="Times New Roman" panose="02020603050405020304" pitchFamily="18" charset="0"/>
                <a:cs typeface="Times New Roman" panose="02020603050405020304" pitchFamily="18" charset="0"/>
              </a:rPr>
              <a:t>Amirlerin Hiyerarşik Güç ve Hiyerarşik Yetkileri</a:t>
            </a:r>
            <a:endParaRPr lang="tr-TR" sz="2800" dirty="0">
              <a:latin typeface="Times New Roman" panose="02020603050405020304" pitchFamily="18" charset="0"/>
              <a:cs typeface="Times New Roman" panose="02020603050405020304" pitchFamily="18" charset="0"/>
            </a:endParaRPr>
          </a:p>
        </p:txBody>
      </p:sp>
      <p:sp>
        <p:nvSpPr>
          <p:cNvPr id="7" name="İçerik Yer Tutucusu 5"/>
          <p:cNvSpPr txBox="1">
            <a:spLocks/>
          </p:cNvSpPr>
          <p:nvPr/>
        </p:nvSpPr>
        <p:spPr>
          <a:xfrm>
            <a:off x="348052" y="2744646"/>
            <a:ext cx="11458575" cy="27230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2400" b="1" i="1" dirty="0">
                <a:latin typeface="Times New Roman" panose="02020603050405020304" pitchFamily="18" charset="0"/>
                <a:cs typeface="Times New Roman" panose="02020603050405020304" pitchFamily="18" charset="0"/>
              </a:rPr>
              <a:t>Yetki tecavüzü:  </a:t>
            </a:r>
            <a:r>
              <a:rPr lang="tr-TR" sz="2400" dirty="0">
                <a:latin typeface="Times New Roman" panose="02020603050405020304" pitchFamily="18" charset="0"/>
                <a:cs typeface="Times New Roman" panose="02020603050405020304" pitchFamily="18" charset="0"/>
              </a:rPr>
              <a:t>Bir işlem veya hizmetin yasa ile yetkili makam veya idare yerine, yetkili olmayan idare veya makamın yetki kullanarak işlem tesis etmesidir.</a:t>
            </a:r>
          </a:p>
          <a:p>
            <a:pPr marL="0" indent="0">
              <a:buNone/>
            </a:pP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79763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1223116"/>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a:latin typeface="Times New Roman" panose="02020603050405020304" pitchFamily="18" charset="0"/>
                <a:cs typeface="Times New Roman" panose="02020603050405020304" pitchFamily="18" charset="0"/>
              </a:rPr>
              <a:t>Amirlerin Hiyerarşik Güç ve Hiyerarşik Yetkileri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399143" y="2162629"/>
            <a:ext cx="11393714" cy="4154984"/>
          </a:xfrm>
          <a:prstGeom prst="rect">
            <a:avLst/>
          </a:prstGeom>
          <a:noFill/>
        </p:spPr>
        <p:txBody>
          <a:bodyPr wrap="square" rtlCol="0">
            <a:spAutoFit/>
          </a:bodyPr>
          <a:lstStyle/>
          <a:p>
            <a:pPr algn="just"/>
            <a:r>
              <a:rPr lang="tr-TR" sz="2400" b="1" i="1" dirty="0">
                <a:latin typeface="Times New Roman" panose="02020603050405020304" pitchFamily="18" charset="0"/>
                <a:cs typeface="Times New Roman" panose="02020603050405020304" pitchFamily="18" charset="0"/>
              </a:rPr>
              <a:t>İmza Devri: </a:t>
            </a:r>
            <a:r>
              <a:rPr lang="tr-TR" sz="2400" dirty="0">
                <a:latin typeface="Times New Roman" panose="02020603050405020304" pitchFamily="18" charset="0"/>
                <a:cs typeface="Times New Roman" panose="02020603050405020304" pitchFamily="18" charset="0"/>
              </a:rPr>
              <a:t>İdari makamların günlük iş yükünü hafifletmek için kullanılır. İmza devrinde karar alma yetkisi, ismen belirlenmiş bir kamu görevlisinden yine ismen belirlenmiş diğer bir kamu görevlisine devredilmektedir. İmza devri kişiden kişiye doğru yapıldığı için, yetkiyi devreden veya devralan kişi değiştiğinde, imza devri de kendiliğinden sona erer. Yetki devrinden farkı karar alma yetkisinin devredilmemesidir.</a:t>
            </a:r>
          </a:p>
          <a:p>
            <a:pPr algn="just"/>
            <a:r>
              <a:rPr lang="tr-TR" sz="2400" dirty="0">
                <a:latin typeface="Times New Roman" panose="02020603050405020304" pitchFamily="18" charset="0"/>
                <a:cs typeface="Times New Roman" panose="02020603050405020304" pitchFamily="18" charset="0"/>
              </a:rPr>
              <a:t> </a:t>
            </a:r>
          </a:p>
          <a:p>
            <a:pPr algn="just"/>
            <a:r>
              <a:rPr lang="tr-TR" sz="2400" dirty="0">
                <a:latin typeface="Times New Roman" panose="02020603050405020304" pitchFamily="18" charset="0"/>
                <a:cs typeface="Times New Roman" panose="02020603050405020304" pitchFamily="18" charset="0"/>
              </a:rPr>
              <a:t>İmza devrinde; karar alma yetkisi devredilemez. İmza devrinde bunu devreden makam bunu istediği zaman kullanabilir. Sorumluluk yetkiyi devreden makama, cezai sorumluluk ise imza yetkisi devredilen makama aittir. 3’üncü kişilere duyurulması gerekmez. İmza yetkisini devreden kişinin o makam dan sürekli olarak ayrılması imza devrini sona erdirir.</a:t>
            </a: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37760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22491"/>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268209"/>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
            </a:r>
            <a:br>
              <a:rPr lang="tr-TR" sz="2800" b="1" dirty="0" smtClean="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Devlet memurlarının görev ve sorumlulukları</a:t>
            </a:r>
          </a:p>
        </p:txBody>
      </p:sp>
      <p:sp>
        <p:nvSpPr>
          <p:cNvPr id="6" name="İçerik Yer Tutucusu 5"/>
          <p:cNvSpPr>
            <a:spLocks noGrp="1"/>
          </p:cNvSpPr>
          <p:nvPr>
            <p:ph idx="1"/>
          </p:nvPr>
        </p:nvSpPr>
        <p:spPr>
          <a:xfrm>
            <a:off x="838200" y="1632857"/>
            <a:ext cx="10515600" cy="4906488"/>
          </a:xfrm>
        </p:spPr>
        <p:txBody>
          <a:bodyPr>
            <a:noAutofit/>
          </a:bodyPr>
          <a:lstStyle/>
          <a:p>
            <a:pPr marL="0" indent="0" algn="just">
              <a:lnSpc>
                <a:spcPts val="2900"/>
              </a:lnSpc>
              <a:buNone/>
            </a:pPr>
            <a:r>
              <a:rPr lang="tr-TR" sz="2400" dirty="0" smtClean="0">
                <a:latin typeface="Times New Roman" panose="02020603050405020304" pitchFamily="18" charset="0"/>
                <a:cs typeface="Times New Roman" panose="02020603050405020304" pitchFamily="18" charset="0"/>
              </a:rPr>
              <a:t>Devlet memurları kanun ve diğer mevzuatlarda belirtilen esaslara uymakla ve amirleri tarafından verilen görevleri yerine getirmekle yükümlü ve görevlerinin iyi ve doğru yürütülmesinden amirlerine karşı sorumludurlar.</a:t>
            </a:r>
            <a:endParaRPr lang="tr-TR" sz="2400" dirty="0">
              <a:latin typeface="Times New Roman" panose="02020603050405020304" pitchFamily="18" charset="0"/>
              <a:cs typeface="Times New Roman" panose="02020603050405020304" pitchFamily="18" charset="0"/>
            </a:endParaRPr>
          </a:p>
          <a:p>
            <a:pPr marL="0" indent="0">
              <a:buNone/>
            </a:pPr>
            <a:r>
              <a:rPr lang="tr-TR" sz="2400" dirty="0">
                <a:latin typeface="Times New Roman" panose="02020603050405020304" pitchFamily="18" charset="0"/>
                <a:cs typeface="Times New Roman" panose="02020603050405020304" pitchFamily="18" charset="0"/>
              </a:rPr>
              <a:t>Devlet Memuru amirinden aldığı emiri, Anayasa, Kanun, Tüzük ve Yönetmelik hükümlerine aykırı görürse yerine getirmez ve bu aykırılığı o emri verene bildirir.</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Amir emrinde ısrar eder ve bu emrini yazı ile yenilerse, memur bu emri yapmaya mecburdur. Ancak emrin yerine getirilmesinden doğacak sorumluluk emri verene aittir.</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Konusu suç teşkil eden emir hiçbir suretle yerine getirilmez, yerine getiren kimse sorumluluktan kurtulamaz.</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Acele hallerde kamu düzeninin ve kamu güvenliğinin korunması için kanunla gösterilen istisnalar saklıdır.</a:t>
            </a:r>
          </a:p>
          <a:p>
            <a:pPr marL="0" indent="0" algn="just">
              <a:lnSpc>
                <a:spcPts val="2900"/>
              </a:lnSpc>
              <a:buNone/>
            </a:pPr>
            <a:endParaRPr lang="tr-TR" sz="2400" dirty="0">
              <a:latin typeface="Times New Roman" panose="02020603050405020304" pitchFamily="18" charset="0"/>
              <a:cs typeface="Times New Roman" panose="02020603050405020304" pitchFamily="18" charset="0"/>
            </a:endParaRPr>
          </a:p>
          <a:p>
            <a:pPr>
              <a:lnSpc>
                <a:spcPts val="3600"/>
              </a:lnSpc>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43027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19460"/>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867746" y="1"/>
            <a:ext cx="11324254" cy="1204219"/>
          </a:xfrm>
        </p:spPr>
        <p:txBody>
          <a:bodyPr>
            <a:normAutofit fontScale="90000"/>
          </a:bodyPr>
          <a:lstStyle/>
          <a:p>
            <a:pPr algn="ctr"/>
            <a:r>
              <a:rPr lang="tr-TR" sz="2400" dirty="0" smtClean="0"/>
              <a:t>    </a:t>
            </a:r>
            <a:br>
              <a:rPr lang="tr-TR" sz="2400" dirty="0" smtClean="0"/>
            </a:br>
            <a:r>
              <a:rPr lang="tr-TR" sz="2400" dirty="0" smtClean="0"/>
              <a:t>       </a:t>
            </a:r>
            <a:r>
              <a:rPr lang="tr-TR" sz="2200" b="1" dirty="0" smtClean="0">
                <a:latin typeface="Times New Roman" panose="02020603050405020304" pitchFamily="18" charset="0"/>
                <a:cs typeface="Times New Roman" panose="02020603050405020304" pitchFamily="18" charset="0"/>
              </a:rPr>
              <a:t>MEMURLAR İÇİN 657 SAYILI KANUNDA GENEL OLARAK BELİRLENMİŞ</a:t>
            </a:r>
            <a:br>
              <a:rPr lang="tr-TR" sz="2200" b="1" dirty="0" smtClean="0">
                <a:latin typeface="Times New Roman" panose="02020603050405020304" pitchFamily="18" charset="0"/>
                <a:cs typeface="Times New Roman" panose="02020603050405020304" pitchFamily="18" charset="0"/>
              </a:rPr>
            </a:br>
            <a:r>
              <a:rPr lang="tr-TR" sz="2200" b="1" dirty="0" smtClean="0">
                <a:latin typeface="Times New Roman" panose="02020603050405020304" pitchFamily="18" charset="0"/>
                <a:cs typeface="Times New Roman" panose="02020603050405020304" pitchFamily="18" charset="0"/>
              </a:rPr>
              <a:t>ÖDEV VE SORUMLULUKLAR</a:t>
            </a:r>
            <a:r>
              <a:rPr lang="tr-TR" sz="2200" b="1" dirty="0">
                <a:latin typeface="Times New Roman" panose="02020603050405020304" pitchFamily="18" charset="0"/>
                <a:cs typeface="Times New Roman" panose="02020603050405020304" pitchFamily="18" charset="0"/>
              </a:rPr>
              <a:t/>
            </a:r>
            <a:br>
              <a:rPr lang="tr-TR" sz="2200" b="1" dirty="0">
                <a:latin typeface="Times New Roman" panose="02020603050405020304" pitchFamily="18" charset="0"/>
                <a:cs typeface="Times New Roman" panose="02020603050405020304" pitchFamily="18" charset="0"/>
              </a:rPr>
            </a:br>
            <a:endParaRPr lang="tr-TR" sz="2200" b="1" dirty="0">
              <a:latin typeface="Times New Roman" panose="02020603050405020304" pitchFamily="18" charset="0"/>
              <a:cs typeface="Times New Roman" panose="02020603050405020304" pitchFamily="18" charset="0"/>
            </a:endParaRPr>
          </a:p>
        </p:txBody>
      </p:sp>
      <p:sp>
        <p:nvSpPr>
          <p:cNvPr id="2" name="İçerik Yer Tutucusu 1"/>
          <p:cNvSpPr>
            <a:spLocks noGrp="1"/>
          </p:cNvSpPr>
          <p:nvPr>
            <p:ph idx="1"/>
          </p:nvPr>
        </p:nvSpPr>
        <p:spPr>
          <a:xfrm>
            <a:off x="867746" y="2202025"/>
            <a:ext cx="10486053" cy="3377681"/>
          </a:xfrm>
        </p:spPr>
        <p:txBody>
          <a:bodyPr>
            <a:normAutofit/>
          </a:bodyPr>
          <a:lstStyle/>
          <a:p>
            <a:pPr fontAlgn="ctr"/>
            <a:r>
              <a:rPr lang="tr-TR" sz="2400" dirty="0" smtClean="0">
                <a:latin typeface="Times New Roman" panose="02020603050405020304" pitchFamily="18" charset="0"/>
                <a:cs typeface="Times New Roman" panose="02020603050405020304" pitchFamily="18" charset="0"/>
              </a:rPr>
              <a:t>Kişisel </a:t>
            </a:r>
            <a:r>
              <a:rPr lang="tr-TR" sz="2400" dirty="0">
                <a:latin typeface="Times New Roman" panose="02020603050405020304" pitchFamily="18" charset="0"/>
                <a:cs typeface="Times New Roman" panose="02020603050405020304" pitchFamily="18" charset="0"/>
              </a:rPr>
              <a:t>sorumluluk ve zarar</a:t>
            </a:r>
          </a:p>
          <a:p>
            <a:pPr fontAlgn="ctr"/>
            <a:r>
              <a:rPr lang="tr-TR" sz="2400" dirty="0" smtClean="0">
                <a:latin typeface="Times New Roman" panose="02020603050405020304" pitchFamily="18" charset="0"/>
                <a:cs typeface="Times New Roman" panose="02020603050405020304" pitchFamily="18" charset="0"/>
              </a:rPr>
              <a:t>Kişilerin </a:t>
            </a:r>
            <a:r>
              <a:rPr lang="tr-TR" sz="2400" dirty="0">
                <a:latin typeface="Times New Roman" panose="02020603050405020304" pitchFamily="18" charset="0"/>
                <a:cs typeface="Times New Roman" panose="02020603050405020304" pitchFamily="18" charset="0"/>
              </a:rPr>
              <a:t>uğradıkları zararlar</a:t>
            </a:r>
          </a:p>
          <a:p>
            <a:pPr fontAlgn="ctr"/>
            <a:r>
              <a:rPr lang="tr-TR" sz="2400" dirty="0" smtClean="0">
                <a:latin typeface="Times New Roman" panose="02020603050405020304" pitchFamily="18" charset="0"/>
                <a:cs typeface="Times New Roman" panose="02020603050405020304" pitchFamily="18" charset="0"/>
              </a:rPr>
              <a:t>Mal </a:t>
            </a:r>
            <a:r>
              <a:rPr lang="tr-TR" sz="2400" dirty="0">
                <a:latin typeface="Times New Roman" panose="02020603050405020304" pitchFamily="18" charset="0"/>
                <a:cs typeface="Times New Roman" panose="02020603050405020304" pitchFamily="18" charset="0"/>
              </a:rPr>
              <a:t>bildirimi</a:t>
            </a:r>
          </a:p>
          <a:p>
            <a:pPr fontAlgn="ctr"/>
            <a:r>
              <a:rPr lang="tr-TR" sz="2400" dirty="0" smtClean="0">
                <a:latin typeface="Times New Roman" panose="02020603050405020304" pitchFamily="18" charset="0"/>
                <a:cs typeface="Times New Roman" panose="02020603050405020304" pitchFamily="18" charset="0"/>
              </a:rPr>
              <a:t>Basına </a:t>
            </a:r>
            <a:r>
              <a:rPr lang="tr-TR" sz="2400" dirty="0">
                <a:latin typeface="Times New Roman" panose="02020603050405020304" pitchFamily="18" charset="0"/>
                <a:cs typeface="Times New Roman" panose="02020603050405020304" pitchFamily="18" charset="0"/>
              </a:rPr>
              <a:t>bilgi veya demeç verme</a:t>
            </a:r>
          </a:p>
          <a:p>
            <a:pPr fontAlgn="ctr"/>
            <a:r>
              <a:rPr lang="tr-TR" sz="2400" dirty="0" smtClean="0">
                <a:latin typeface="Times New Roman" panose="02020603050405020304" pitchFamily="18" charset="0"/>
                <a:cs typeface="Times New Roman" panose="02020603050405020304" pitchFamily="18" charset="0"/>
              </a:rPr>
              <a:t>Resmi </a:t>
            </a:r>
            <a:r>
              <a:rPr lang="tr-TR" sz="2400" dirty="0">
                <a:latin typeface="Times New Roman" panose="02020603050405020304" pitchFamily="18" charset="0"/>
                <a:cs typeface="Times New Roman" panose="02020603050405020304" pitchFamily="18" charset="0"/>
              </a:rPr>
              <a:t>belge, araç ve gereçlerin yetki verilen mahaller dışına çıkarılmaması </a:t>
            </a:r>
            <a:r>
              <a:rPr lang="tr-TR" sz="2400" dirty="0" smtClean="0">
                <a:latin typeface="Times New Roman" panose="02020603050405020304" pitchFamily="18" charset="0"/>
                <a:cs typeface="Times New Roman" panose="02020603050405020304" pitchFamily="18" charset="0"/>
              </a:rPr>
              <a:t> ve </a:t>
            </a:r>
            <a:r>
              <a:rPr lang="tr-TR" sz="2400" dirty="0">
                <a:latin typeface="Times New Roman" panose="02020603050405020304" pitchFamily="18" charset="0"/>
                <a:cs typeface="Times New Roman" panose="02020603050405020304" pitchFamily="18" charset="0"/>
              </a:rPr>
              <a:t>iadesi</a:t>
            </a:r>
          </a:p>
          <a:p>
            <a:endParaRPr lang="tr-TR" dirty="0"/>
          </a:p>
        </p:txBody>
      </p:sp>
    </p:spTree>
    <p:extLst>
      <p:ext uri="{BB962C8B-B14F-4D97-AF65-F5344CB8AC3E}">
        <p14:creationId xmlns:p14="http://schemas.microsoft.com/office/powerpoint/2010/main" val="3314603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19460"/>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867746" y="1"/>
            <a:ext cx="11324254" cy="1204219"/>
          </a:xfrm>
        </p:spPr>
        <p:txBody>
          <a:bodyPr>
            <a:normAutofit fontScale="90000"/>
          </a:bodyPr>
          <a:lstStyle/>
          <a:p>
            <a:pPr algn="ctr"/>
            <a:r>
              <a:rPr lang="tr-TR" sz="2400" dirty="0" smtClean="0"/>
              <a:t>    </a:t>
            </a:r>
            <a:br>
              <a:rPr lang="tr-TR" sz="2400" dirty="0" smtClean="0"/>
            </a:br>
            <a:r>
              <a:rPr lang="tr-TR" sz="2400" dirty="0" smtClean="0"/>
              <a:t>       </a:t>
            </a:r>
            <a:r>
              <a:rPr lang="tr-TR" sz="2200" b="1" dirty="0" smtClean="0">
                <a:latin typeface="Times New Roman" panose="02020603050405020304" pitchFamily="18" charset="0"/>
                <a:cs typeface="Times New Roman" panose="02020603050405020304" pitchFamily="18" charset="0"/>
              </a:rPr>
              <a:t>MEMURLAR İÇİN 657 SAYILI KANUNDA GENEL OLARAK BELİRLENMİŞ</a:t>
            </a:r>
            <a:br>
              <a:rPr lang="tr-TR" sz="2200" b="1" dirty="0" smtClean="0">
                <a:latin typeface="Times New Roman" panose="02020603050405020304" pitchFamily="18" charset="0"/>
                <a:cs typeface="Times New Roman" panose="02020603050405020304" pitchFamily="18" charset="0"/>
              </a:rPr>
            </a:br>
            <a:r>
              <a:rPr lang="tr-TR" sz="2200" b="1" dirty="0" smtClean="0">
                <a:latin typeface="Times New Roman" panose="02020603050405020304" pitchFamily="18" charset="0"/>
                <a:cs typeface="Times New Roman" panose="02020603050405020304" pitchFamily="18" charset="0"/>
              </a:rPr>
              <a:t>ÖDEV VE SORUMLULUKLAR</a:t>
            </a:r>
            <a:r>
              <a:rPr lang="tr-TR" sz="2200" b="1" dirty="0">
                <a:latin typeface="Times New Roman" panose="02020603050405020304" pitchFamily="18" charset="0"/>
                <a:cs typeface="Times New Roman" panose="02020603050405020304" pitchFamily="18" charset="0"/>
              </a:rPr>
              <a:t/>
            </a:r>
            <a:br>
              <a:rPr lang="tr-TR" sz="2200" b="1" dirty="0">
                <a:latin typeface="Times New Roman" panose="02020603050405020304" pitchFamily="18" charset="0"/>
                <a:cs typeface="Times New Roman" panose="02020603050405020304" pitchFamily="18" charset="0"/>
              </a:rPr>
            </a:br>
            <a:endParaRPr lang="tr-TR" sz="2200" b="1" dirty="0">
              <a:latin typeface="Times New Roman" panose="02020603050405020304" pitchFamily="18" charset="0"/>
              <a:cs typeface="Times New Roman" panose="02020603050405020304" pitchFamily="18" charset="0"/>
            </a:endParaRPr>
          </a:p>
        </p:txBody>
      </p:sp>
      <p:sp>
        <p:nvSpPr>
          <p:cNvPr id="2" name="İçerik Yer Tutucusu 1"/>
          <p:cNvSpPr>
            <a:spLocks noGrp="1"/>
          </p:cNvSpPr>
          <p:nvPr>
            <p:ph idx="1"/>
          </p:nvPr>
        </p:nvSpPr>
        <p:spPr>
          <a:xfrm>
            <a:off x="867746" y="1716833"/>
            <a:ext cx="10486053" cy="4460130"/>
          </a:xfrm>
        </p:spPr>
        <p:txBody>
          <a:bodyPr>
            <a:normAutofit fontScale="77500" lnSpcReduction="20000"/>
          </a:bodyPr>
          <a:lstStyle/>
          <a:p>
            <a:pPr fontAlgn="ctr"/>
            <a:r>
              <a:rPr lang="tr-TR" sz="3100" dirty="0">
                <a:latin typeface="Times New Roman" panose="02020603050405020304" pitchFamily="18" charset="0"/>
                <a:cs typeface="Times New Roman" panose="02020603050405020304" pitchFamily="18" charset="0"/>
              </a:rPr>
              <a:t>Sadakat ödev ve sorumluluğu</a:t>
            </a:r>
          </a:p>
          <a:p>
            <a:pPr fontAlgn="ctr"/>
            <a:r>
              <a:rPr lang="tr-TR" sz="3100" dirty="0" smtClean="0">
                <a:latin typeface="Times New Roman" panose="02020603050405020304" pitchFamily="18" charset="0"/>
                <a:cs typeface="Times New Roman" panose="02020603050405020304" pitchFamily="18" charset="0"/>
              </a:rPr>
              <a:t>Tarafsızlık </a:t>
            </a:r>
            <a:r>
              <a:rPr lang="tr-TR" sz="3100" dirty="0">
                <a:latin typeface="Times New Roman" panose="02020603050405020304" pitchFamily="18" charset="0"/>
                <a:cs typeface="Times New Roman" panose="02020603050405020304" pitchFamily="18" charset="0"/>
              </a:rPr>
              <a:t>ve devlete bağlı olma</a:t>
            </a:r>
          </a:p>
          <a:p>
            <a:pPr fontAlgn="ctr"/>
            <a:r>
              <a:rPr lang="tr-TR" sz="3100" dirty="0" smtClean="0">
                <a:latin typeface="Times New Roman" panose="02020603050405020304" pitchFamily="18" charset="0"/>
                <a:cs typeface="Times New Roman" panose="02020603050405020304" pitchFamily="18" charset="0"/>
              </a:rPr>
              <a:t>Davranış </a:t>
            </a:r>
            <a:r>
              <a:rPr lang="tr-TR" sz="3100" dirty="0">
                <a:latin typeface="Times New Roman" panose="02020603050405020304" pitchFamily="18" charset="0"/>
                <a:cs typeface="Times New Roman" panose="02020603050405020304" pitchFamily="18" charset="0"/>
              </a:rPr>
              <a:t>ve işbirliği içinde çalışma</a:t>
            </a:r>
          </a:p>
          <a:p>
            <a:pPr fontAlgn="ctr"/>
            <a:r>
              <a:rPr lang="tr-TR" sz="3100" dirty="0" smtClean="0">
                <a:latin typeface="Times New Roman" panose="02020603050405020304" pitchFamily="18" charset="0"/>
                <a:cs typeface="Times New Roman" panose="02020603050405020304" pitchFamily="18" charset="0"/>
              </a:rPr>
              <a:t>Yurt </a:t>
            </a:r>
            <a:r>
              <a:rPr lang="tr-TR" sz="3100" dirty="0">
                <a:latin typeface="Times New Roman" panose="02020603050405020304" pitchFamily="18" charset="0"/>
                <a:cs typeface="Times New Roman" panose="02020603050405020304" pitchFamily="18" charset="0"/>
              </a:rPr>
              <a:t>dışında davranış</a:t>
            </a:r>
          </a:p>
          <a:p>
            <a:pPr fontAlgn="ctr"/>
            <a:r>
              <a:rPr lang="tr-TR" sz="3100" dirty="0" smtClean="0">
                <a:latin typeface="Times New Roman" panose="02020603050405020304" pitchFamily="18" charset="0"/>
                <a:cs typeface="Times New Roman" panose="02020603050405020304" pitchFamily="18" charset="0"/>
              </a:rPr>
              <a:t>Amir </a:t>
            </a:r>
            <a:r>
              <a:rPr lang="tr-TR" sz="3100" dirty="0">
                <a:latin typeface="Times New Roman" panose="02020603050405020304" pitchFamily="18" charset="0"/>
                <a:cs typeface="Times New Roman" panose="02020603050405020304" pitchFamily="18" charset="0"/>
              </a:rPr>
              <a:t>durumda olan devlet memurlarının görev ve sorumlulukları</a:t>
            </a:r>
          </a:p>
          <a:p>
            <a:pPr fontAlgn="ctr"/>
            <a:r>
              <a:rPr lang="tr-TR" sz="3100" dirty="0" smtClean="0">
                <a:latin typeface="Times New Roman" panose="02020603050405020304" pitchFamily="18" charset="0"/>
                <a:cs typeface="Times New Roman" panose="02020603050405020304" pitchFamily="18" charset="0"/>
              </a:rPr>
              <a:t>Devlet </a:t>
            </a:r>
            <a:r>
              <a:rPr lang="tr-TR" sz="3100" dirty="0">
                <a:latin typeface="Times New Roman" panose="02020603050405020304" pitchFamily="18" charset="0"/>
                <a:cs typeface="Times New Roman" panose="02020603050405020304" pitchFamily="18" charset="0"/>
              </a:rPr>
              <a:t>memurlarının görev ve sorumlulukları</a:t>
            </a:r>
          </a:p>
          <a:p>
            <a:pPr fontAlgn="ctr"/>
            <a:r>
              <a:rPr lang="tr-TR" sz="3100" dirty="0" smtClean="0">
                <a:latin typeface="Times New Roman" panose="02020603050405020304" pitchFamily="18" charset="0"/>
                <a:cs typeface="Times New Roman" panose="02020603050405020304" pitchFamily="18" charset="0"/>
              </a:rPr>
              <a:t>Kişisel </a:t>
            </a:r>
            <a:r>
              <a:rPr lang="tr-TR" sz="3100" dirty="0">
                <a:latin typeface="Times New Roman" panose="02020603050405020304" pitchFamily="18" charset="0"/>
                <a:cs typeface="Times New Roman" panose="02020603050405020304" pitchFamily="18" charset="0"/>
              </a:rPr>
              <a:t>sorumluluk ve zarar</a:t>
            </a:r>
          </a:p>
          <a:p>
            <a:pPr fontAlgn="ctr"/>
            <a:r>
              <a:rPr lang="tr-TR" sz="3100" dirty="0" smtClean="0">
                <a:latin typeface="Times New Roman" panose="02020603050405020304" pitchFamily="18" charset="0"/>
                <a:cs typeface="Times New Roman" panose="02020603050405020304" pitchFamily="18" charset="0"/>
              </a:rPr>
              <a:t>Kişilerin </a:t>
            </a:r>
            <a:r>
              <a:rPr lang="tr-TR" sz="3100" dirty="0">
                <a:latin typeface="Times New Roman" panose="02020603050405020304" pitchFamily="18" charset="0"/>
                <a:cs typeface="Times New Roman" panose="02020603050405020304" pitchFamily="18" charset="0"/>
              </a:rPr>
              <a:t>uğradıkları zararlar</a:t>
            </a:r>
          </a:p>
          <a:p>
            <a:pPr fontAlgn="ctr"/>
            <a:r>
              <a:rPr lang="tr-TR" sz="3100" dirty="0" smtClean="0">
                <a:latin typeface="Times New Roman" panose="02020603050405020304" pitchFamily="18" charset="0"/>
                <a:cs typeface="Times New Roman" panose="02020603050405020304" pitchFamily="18" charset="0"/>
              </a:rPr>
              <a:t>Mal </a:t>
            </a:r>
            <a:r>
              <a:rPr lang="tr-TR" sz="3100" dirty="0">
                <a:latin typeface="Times New Roman" panose="02020603050405020304" pitchFamily="18" charset="0"/>
                <a:cs typeface="Times New Roman" panose="02020603050405020304" pitchFamily="18" charset="0"/>
              </a:rPr>
              <a:t>bildirimi</a:t>
            </a:r>
          </a:p>
          <a:p>
            <a:pPr fontAlgn="ctr"/>
            <a:r>
              <a:rPr lang="tr-TR" sz="3100" dirty="0" smtClean="0">
                <a:latin typeface="Times New Roman" panose="02020603050405020304" pitchFamily="18" charset="0"/>
                <a:cs typeface="Times New Roman" panose="02020603050405020304" pitchFamily="18" charset="0"/>
              </a:rPr>
              <a:t>Basına </a:t>
            </a:r>
            <a:r>
              <a:rPr lang="tr-TR" sz="3100" dirty="0">
                <a:latin typeface="Times New Roman" panose="02020603050405020304" pitchFamily="18" charset="0"/>
                <a:cs typeface="Times New Roman" panose="02020603050405020304" pitchFamily="18" charset="0"/>
              </a:rPr>
              <a:t>bilgi veya demeç verme</a:t>
            </a:r>
          </a:p>
          <a:p>
            <a:pPr fontAlgn="ctr"/>
            <a:r>
              <a:rPr lang="tr-TR" sz="3100" dirty="0" smtClean="0">
                <a:latin typeface="Times New Roman" panose="02020603050405020304" pitchFamily="18" charset="0"/>
                <a:cs typeface="Times New Roman" panose="02020603050405020304" pitchFamily="18" charset="0"/>
              </a:rPr>
              <a:t>Resmi </a:t>
            </a:r>
            <a:r>
              <a:rPr lang="tr-TR" sz="3100" dirty="0">
                <a:latin typeface="Times New Roman" panose="02020603050405020304" pitchFamily="18" charset="0"/>
                <a:cs typeface="Times New Roman" panose="02020603050405020304" pitchFamily="18" charset="0"/>
              </a:rPr>
              <a:t>belge, araç ve gereçlerin yetki verilen mahaller dışına çıkarılmaması </a:t>
            </a:r>
            <a:r>
              <a:rPr lang="tr-TR" sz="3100" dirty="0" smtClean="0">
                <a:latin typeface="Times New Roman" panose="02020603050405020304" pitchFamily="18" charset="0"/>
                <a:cs typeface="Times New Roman" panose="02020603050405020304" pitchFamily="18" charset="0"/>
              </a:rPr>
              <a:t> ve </a:t>
            </a:r>
            <a:r>
              <a:rPr lang="tr-TR" sz="3100" dirty="0">
                <a:latin typeface="Times New Roman" panose="02020603050405020304" pitchFamily="18" charset="0"/>
                <a:cs typeface="Times New Roman" panose="02020603050405020304" pitchFamily="18" charset="0"/>
              </a:rPr>
              <a:t>iadesi</a:t>
            </a:r>
          </a:p>
          <a:p>
            <a:endParaRPr lang="tr-TR" dirty="0"/>
          </a:p>
        </p:txBody>
      </p:sp>
    </p:spTree>
    <p:extLst>
      <p:ext uri="{BB962C8B-B14F-4D97-AF65-F5344CB8AC3E}">
        <p14:creationId xmlns:p14="http://schemas.microsoft.com/office/powerpoint/2010/main" val="2504000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        		 </a:t>
            </a:r>
            <a:r>
              <a:rPr lang="tr-TR" sz="2800" b="1" dirty="0" smtClean="0">
                <a:latin typeface="Times New Roman" panose="02020603050405020304" pitchFamily="18" charset="0"/>
                <a:cs typeface="Times New Roman" panose="02020603050405020304" pitchFamily="18" charset="0"/>
              </a:rPr>
              <a:t>Sadakat Ödev </a:t>
            </a:r>
            <a:r>
              <a:rPr lang="tr-TR" sz="2800" b="1" dirty="0">
                <a:latin typeface="Times New Roman" panose="02020603050405020304" pitchFamily="18" charset="0"/>
                <a:cs typeface="Times New Roman" panose="02020603050405020304" pitchFamily="18" charset="0"/>
              </a:rPr>
              <a:t>ve </a:t>
            </a:r>
            <a:r>
              <a:rPr lang="tr-TR" sz="2800" b="1" dirty="0" smtClean="0">
                <a:latin typeface="Times New Roman" panose="02020603050405020304" pitchFamily="18" charset="0"/>
                <a:cs typeface="Times New Roman" panose="02020603050405020304" pitchFamily="18" charset="0"/>
              </a:rPr>
              <a:t>Sorumluluğu</a:t>
            </a:r>
            <a:r>
              <a:rPr lang="tr-TR" sz="2800" dirty="0">
                <a:latin typeface="Times New Roman" panose="02020603050405020304" pitchFamily="18" charset="0"/>
                <a:cs typeface="Times New Roman" panose="02020603050405020304" pitchFamily="18" charset="0"/>
              </a:rPr>
              <a:t/>
            </a:r>
            <a:br>
              <a:rPr lang="tr-TR" sz="2800" dirty="0">
                <a:latin typeface="Times New Roman" panose="02020603050405020304" pitchFamily="18" charset="0"/>
                <a:cs typeface="Times New Roman" panose="02020603050405020304" pitchFamily="18" charset="0"/>
              </a:rPr>
            </a:br>
            <a:endParaRPr lang="tr-TR" sz="2800" dirty="0"/>
          </a:p>
        </p:txBody>
      </p:sp>
      <p:sp>
        <p:nvSpPr>
          <p:cNvPr id="3" name="İçerik Yer Tutucusu 2"/>
          <p:cNvSpPr>
            <a:spLocks noGrp="1"/>
          </p:cNvSpPr>
          <p:nvPr>
            <p:ph idx="1"/>
          </p:nvPr>
        </p:nvSpPr>
        <p:spPr>
          <a:xfrm>
            <a:off x="838200" y="1825625"/>
            <a:ext cx="10685106" cy="4351338"/>
          </a:xfrm>
        </p:spPr>
        <p:txBody>
          <a:bodyPr/>
          <a:lstStyle/>
          <a:p>
            <a:pPr marL="0" indent="0" algn="just" fontAlgn="ctr">
              <a:buNone/>
            </a:pPr>
            <a:r>
              <a:rPr lang="tr-TR" sz="2400" dirty="0" smtClean="0">
                <a:latin typeface="Times New Roman" panose="02020603050405020304" pitchFamily="18" charset="0"/>
                <a:cs typeface="Times New Roman" panose="02020603050405020304" pitchFamily="18" charset="0"/>
              </a:rPr>
              <a:t>Devlet</a:t>
            </a:r>
            <a:r>
              <a:rPr lang="tr-TR" sz="2400" dirty="0">
                <a:latin typeface="Times New Roman" panose="02020603050405020304" pitchFamily="18" charset="0"/>
                <a:cs typeface="Times New Roman" panose="02020603050405020304" pitchFamily="18" charset="0"/>
              </a:rPr>
              <a:t>   memurları,  Türkiye  Cumhuriyeti  Anayasasına  ve  kanunlarına  </a:t>
            </a:r>
            <a:r>
              <a:rPr lang="tr-TR" sz="2400" dirty="0" smtClean="0">
                <a:latin typeface="Times New Roman" panose="02020603050405020304" pitchFamily="18" charset="0"/>
                <a:cs typeface="Times New Roman" panose="02020603050405020304" pitchFamily="18" charset="0"/>
              </a:rPr>
              <a:t>sadakatle </a:t>
            </a:r>
            <a:r>
              <a:rPr lang="tr-TR" sz="2400" dirty="0">
                <a:latin typeface="Times New Roman" panose="02020603050405020304" pitchFamily="18" charset="0"/>
                <a:cs typeface="Times New Roman" panose="02020603050405020304" pitchFamily="18" charset="0"/>
              </a:rPr>
              <a:t>bağlı  kalmak  ve  milletin  hizmetinde Türkiye Cumhuriyeti   kanunlarını sadakatle uygulamak zorundadırlar.</a:t>
            </a:r>
          </a:p>
          <a:p>
            <a:pPr marL="0" indent="0" algn="just" fontAlgn="ctr">
              <a:buNone/>
            </a:pPr>
            <a:endParaRPr lang="tr-TR" sz="2400" dirty="0">
              <a:latin typeface="Times New Roman" panose="02020603050405020304" pitchFamily="18" charset="0"/>
              <a:cs typeface="Times New Roman" panose="02020603050405020304" pitchFamily="18" charset="0"/>
            </a:endParaRPr>
          </a:p>
          <a:p>
            <a:pPr marL="0" indent="0" algn="just" fontAlgn="ctr">
              <a:buNone/>
            </a:pPr>
            <a:r>
              <a:rPr lang="tr-TR" sz="2400" dirty="0">
                <a:latin typeface="Times New Roman" panose="02020603050405020304" pitchFamily="18" charset="0"/>
                <a:cs typeface="Times New Roman" panose="02020603050405020304" pitchFamily="18" charset="0"/>
              </a:rPr>
              <a:t>Devlet memurları bu hususu “Asli Devlet Memurluğuna” atandıktan sonra en geç bir ay içinde kurumlarınca düzenlenecek merasimle yetkili amirlerin huzurunda yapacakları yeminle belirtirler ve özlük dosyalarına konulacak  “Yemin </a:t>
            </a:r>
            <a:r>
              <a:rPr lang="tr-TR" sz="2400" dirty="0" smtClean="0">
                <a:latin typeface="Times New Roman" panose="02020603050405020304" pitchFamily="18" charset="0"/>
                <a:cs typeface="Times New Roman" panose="02020603050405020304" pitchFamily="18" charset="0"/>
              </a:rPr>
              <a:t>Belgesi” </a:t>
            </a:r>
            <a:r>
              <a:rPr lang="tr-TR" sz="2400" dirty="0" err="1" smtClean="0">
                <a:latin typeface="Times New Roman" panose="02020603050405020304" pitchFamily="18" charset="0"/>
                <a:cs typeface="Times New Roman" panose="02020603050405020304" pitchFamily="18" charset="0"/>
              </a:rPr>
              <a:t>ni</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imzalayarak göreve başlarlar</a:t>
            </a:r>
            <a:r>
              <a:rPr lang="tr-TR" sz="2400" dirty="0" smtClean="0">
                <a:latin typeface="Times New Roman" panose="02020603050405020304" pitchFamily="18" charset="0"/>
                <a:cs typeface="Times New Roman" panose="02020603050405020304" pitchFamily="18" charset="0"/>
              </a:rPr>
              <a:t>.”  </a:t>
            </a:r>
            <a:endParaRPr lang="tr-TR" sz="2400" dirty="0">
              <a:latin typeface="Times New Roman" panose="02020603050405020304" pitchFamily="18" charset="0"/>
              <a:cs typeface="Times New Roman" panose="02020603050405020304" pitchFamily="18" charset="0"/>
            </a:endParaRPr>
          </a:p>
          <a:p>
            <a:endParaRPr lang="tr-TR" dirty="0"/>
          </a:p>
        </p:txBody>
      </p:sp>
      <p:sp>
        <p:nvSpPr>
          <p:cNvPr id="4" name="Altbilgi Yer Tutucusu 3"/>
          <p:cNvSpPr>
            <a:spLocks noGrp="1"/>
          </p:cNvSpPr>
          <p:nvPr>
            <p:ph type="ftr" sz="quarter" idx="11"/>
          </p:nvPr>
        </p:nvSpPr>
        <p:spPr/>
        <p:txBody>
          <a:bodyPr/>
          <a:lstStyle/>
          <a:p>
            <a:endParaRPr lang="tr-TR"/>
          </a:p>
        </p:txBody>
      </p:sp>
      <p:sp>
        <p:nvSpPr>
          <p:cNvPr id="5" name="Dikdörtgen 4"/>
          <p:cNvSpPr/>
          <p:nvPr/>
        </p:nvSpPr>
        <p:spPr>
          <a:xfrm>
            <a:off x="0" y="1219460"/>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212378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22491"/>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268209"/>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
            </a:r>
            <a:br>
              <a:rPr lang="tr-TR" sz="2800" b="1" dirty="0" smtClean="0">
                <a:latin typeface="Times New Roman" panose="02020603050405020304" pitchFamily="18" charset="0"/>
                <a:cs typeface="Times New Roman" panose="02020603050405020304" pitchFamily="18" charset="0"/>
              </a:rPr>
            </a:br>
            <a:r>
              <a:rPr lang="tr-TR" sz="2800" b="1" dirty="0" smtClean="0">
                <a:latin typeface="Times New Roman" panose="02020603050405020304" pitchFamily="18" charset="0"/>
                <a:cs typeface="Times New Roman" panose="02020603050405020304" pitchFamily="18" charset="0"/>
              </a:rPr>
              <a:t>YEMİN BELGESİ</a:t>
            </a:r>
            <a:endParaRPr lang="tr-TR" sz="2800" b="1" dirty="0">
              <a:latin typeface="Times New Roman" panose="02020603050405020304" pitchFamily="18" charset="0"/>
              <a:cs typeface="Times New Roman" panose="02020603050405020304" pitchFamily="18" charset="0"/>
            </a:endParaRPr>
          </a:p>
        </p:txBody>
      </p:sp>
      <p:sp>
        <p:nvSpPr>
          <p:cNvPr id="6" name="İçerik Yer Tutucusu 5"/>
          <p:cNvSpPr>
            <a:spLocks noGrp="1"/>
          </p:cNvSpPr>
          <p:nvPr>
            <p:ph idx="1"/>
          </p:nvPr>
        </p:nvSpPr>
        <p:spPr>
          <a:xfrm>
            <a:off x="838200" y="1632857"/>
            <a:ext cx="10515600" cy="4906488"/>
          </a:xfrm>
        </p:spPr>
        <p:txBody>
          <a:bodyPr>
            <a:noAutofit/>
          </a:bodyPr>
          <a:lstStyle/>
          <a:p>
            <a:pPr marL="0" indent="0" algn="just" fontAlgn="ctr">
              <a:buNone/>
            </a:pPr>
            <a:endParaRPr lang="tr-TR" sz="2400" dirty="0">
              <a:latin typeface="Times New Roman" panose="02020603050405020304" pitchFamily="18" charset="0"/>
              <a:cs typeface="Times New Roman" panose="02020603050405020304" pitchFamily="18" charset="0"/>
            </a:endParaRPr>
          </a:p>
          <a:p>
            <a:pPr marL="0" indent="0" algn="just">
              <a:lnSpc>
                <a:spcPts val="2900"/>
              </a:lnSpc>
              <a:buNone/>
            </a:pPr>
            <a:r>
              <a:rPr lang="tr-TR" sz="2400" b="1" dirty="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Türkiye Cumhuriyeti Anayasasına, Atatürk İnkılâp ve İlkelerine, Anayasada ifadesi bulunan Türk Milliyetçiliğine sadakatle bağlı kalacağıma; Türkiye Cumhuriyeti kanunlarını milletin hizmetinde olarak tarafsız ve eşitlik ilkelerine bağlı kalarak uygulayacağıma; Türk Milletinin milli, ahlaki, insani, manevi ve kültürel değerlerini benimseyip, koruyup bunları geliştirmek için çalışacağıma; insan haklarına ve Anayasanın temel ilkelerine dayanan milli, demokratik, laik, bir hukuk devleti olan Türkiye Cumhuriyetine karşı görev ve sorumluluklarını bilerek, bunları davranış halinde göstereceğime namusum ve şerefim üzerine yemin ederim.</a:t>
            </a:r>
            <a:r>
              <a:rPr lang="tr-TR" sz="2400" b="1" dirty="0">
                <a:latin typeface="Times New Roman" panose="02020603050405020304" pitchFamily="18" charset="0"/>
                <a:cs typeface="Times New Roman" panose="02020603050405020304" pitchFamily="18" charset="0"/>
              </a:rPr>
              <a:t>”  </a:t>
            </a:r>
          </a:p>
          <a:p>
            <a:pPr marL="0" indent="0" algn="just">
              <a:lnSpc>
                <a:spcPts val="2900"/>
              </a:lnSpc>
              <a:buNone/>
            </a:pPr>
            <a:endParaRPr lang="tr-TR" sz="2400" dirty="0">
              <a:latin typeface="Times New Roman" panose="02020603050405020304" pitchFamily="18" charset="0"/>
              <a:cs typeface="Times New Roman" panose="02020603050405020304" pitchFamily="18" charset="0"/>
            </a:endParaRPr>
          </a:p>
          <a:p>
            <a:pPr algn="just">
              <a:lnSpc>
                <a:spcPts val="2900"/>
              </a:lnSpc>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a:lnSpc>
                <a:spcPts val="3600"/>
              </a:lnSpc>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4944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22491"/>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268209"/>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
            </a:r>
            <a:br>
              <a:rPr lang="tr-TR" sz="2800" b="1" dirty="0" smtClean="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Tarafsızlık ve devlete bağlı olma</a:t>
            </a:r>
          </a:p>
        </p:txBody>
      </p:sp>
      <p:sp>
        <p:nvSpPr>
          <p:cNvPr id="6" name="İçerik Yer Tutucusu 5"/>
          <p:cNvSpPr>
            <a:spLocks noGrp="1"/>
          </p:cNvSpPr>
          <p:nvPr>
            <p:ph idx="1"/>
          </p:nvPr>
        </p:nvSpPr>
        <p:spPr>
          <a:xfrm>
            <a:off x="838200" y="1343608"/>
            <a:ext cx="10515600" cy="4906488"/>
          </a:xfrm>
        </p:spPr>
        <p:txBody>
          <a:bodyPr>
            <a:noAutofit/>
          </a:bodyPr>
          <a:lstStyle/>
          <a:p>
            <a:pPr marL="0" indent="0" algn="just" fontAlgn="ctr">
              <a:buNone/>
            </a:pPr>
            <a:endParaRPr lang="tr-TR" sz="2400" dirty="0" smtClean="0">
              <a:latin typeface="Times New Roman" panose="02020603050405020304" pitchFamily="18" charset="0"/>
              <a:cs typeface="Times New Roman" panose="02020603050405020304" pitchFamily="18" charset="0"/>
            </a:endParaRPr>
          </a:p>
          <a:p>
            <a:pPr marL="0" indent="0" algn="just" fontAlgn="ctr">
              <a:buNone/>
            </a:pPr>
            <a:r>
              <a:rPr lang="tr-TR" sz="2400" dirty="0" smtClean="0">
                <a:latin typeface="Times New Roman" panose="02020603050405020304" pitchFamily="18" charset="0"/>
                <a:cs typeface="Times New Roman" panose="02020603050405020304" pitchFamily="18" charset="0"/>
              </a:rPr>
              <a:t>Devlet </a:t>
            </a:r>
            <a:r>
              <a:rPr lang="tr-TR" sz="2400" dirty="0">
                <a:latin typeface="Times New Roman" panose="02020603050405020304" pitchFamily="18" charset="0"/>
                <a:cs typeface="Times New Roman" panose="02020603050405020304" pitchFamily="18" charset="0"/>
              </a:rPr>
              <a:t>memurları siyasi partiye üye olamazlar, herhangi bir siyasi parti, kişi veya zümrenin yararını veya zararını hedef tutan bir davranışta bulunamazlar; görevlerini yerine getirirlerken dil, ırk, cinsiyet, siyasi düşünce, felsefi inanç, din ve mezhep gibi ayırım yapamazlar; hiçbir şekilde siyasi ve ideolojik amaçlı beyanda ve eylemde bulunamazlar ve bu eylemlere katılamazlar.</a:t>
            </a:r>
          </a:p>
          <a:p>
            <a:pPr marL="0" indent="0" algn="just" fontAlgn="ctr">
              <a:buNone/>
            </a:pPr>
            <a:endParaRPr lang="tr-TR" sz="2400" dirty="0">
              <a:latin typeface="Times New Roman" panose="02020603050405020304" pitchFamily="18" charset="0"/>
              <a:cs typeface="Times New Roman" panose="02020603050405020304" pitchFamily="18" charset="0"/>
            </a:endParaRPr>
          </a:p>
          <a:p>
            <a:pPr marL="0" indent="0" algn="just" fontAlgn="ctr">
              <a:buNone/>
            </a:pPr>
            <a:r>
              <a:rPr lang="tr-TR" sz="2400" dirty="0">
                <a:latin typeface="Times New Roman" panose="02020603050405020304" pitchFamily="18" charset="0"/>
                <a:cs typeface="Times New Roman" panose="02020603050405020304" pitchFamily="18" charset="0"/>
              </a:rPr>
              <a:t>Devlet memurları her durumda Devletin menfaatlerini korumak mecburiyetindedirler. Türkiye Cumhuriyeti Anayasasına ve kanunlarına aykırı olan, memleketin bağımsızlığını ve bütünlüğünü bozan Türkiye Cumhuriyetinin güvenliğini tehlikeye düşüren herhangi bir faaliyette bulunamazlar. Aynı nitelikte faaliyet gösteren herhangi bir harekete, gruplaşmaya, teşekküle veya derneğe katılamazlar, bunlara yardım </a:t>
            </a:r>
            <a:r>
              <a:rPr lang="tr-TR" sz="2400" dirty="0" smtClean="0">
                <a:latin typeface="Times New Roman" panose="02020603050405020304" pitchFamily="18" charset="0"/>
                <a:cs typeface="Times New Roman" panose="02020603050405020304" pitchFamily="18" charset="0"/>
              </a:rPr>
              <a:t>edemezler.</a:t>
            </a:r>
            <a:endParaRPr lang="tr-TR" sz="2400" dirty="0">
              <a:latin typeface="Times New Roman" panose="02020603050405020304" pitchFamily="18" charset="0"/>
              <a:cs typeface="Times New Roman" panose="02020603050405020304" pitchFamily="18" charset="0"/>
            </a:endParaRPr>
          </a:p>
          <a:p>
            <a:pPr algn="just">
              <a:lnSpc>
                <a:spcPts val="2900"/>
              </a:lnSpc>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a:lnSpc>
                <a:spcPts val="3600"/>
              </a:lnSpc>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68681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22491"/>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268209"/>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
            </a:r>
            <a:br>
              <a:rPr lang="tr-TR" sz="2800" b="1" dirty="0" smtClean="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Davranış ve işbirliği içinde çalışma</a:t>
            </a:r>
          </a:p>
        </p:txBody>
      </p:sp>
      <p:sp>
        <p:nvSpPr>
          <p:cNvPr id="6" name="İçerik Yer Tutucusu 5"/>
          <p:cNvSpPr>
            <a:spLocks noGrp="1"/>
          </p:cNvSpPr>
          <p:nvPr>
            <p:ph idx="1"/>
          </p:nvPr>
        </p:nvSpPr>
        <p:spPr>
          <a:xfrm>
            <a:off x="838200" y="1343608"/>
            <a:ext cx="10515600" cy="4906488"/>
          </a:xfrm>
        </p:spPr>
        <p:txBody>
          <a:bodyPr>
            <a:noAutofit/>
          </a:bodyPr>
          <a:lstStyle/>
          <a:p>
            <a:pPr marL="0" indent="0" algn="just" fontAlgn="ctr">
              <a:buNone/>
            </a:pPr>
            <a:endParaRPr lang="tr-TR" sz="2400" dirty="0" smtClean="0">
              <a:latin typeface="Times New Roman" panose="02020603050405020304" pitchFamily="18" charset="0"/>
              <a:cs typeface="Times New Roman" panose="02020603050405020304" pitchFamily="18" charset="0"/>
            </a:endParaRPr>
          </a:p>
          <a:p>
            <a:pPr marL="0" indent="0" algn="just">
              <a:lnSpc>
                <a:spcPts val="2900"/>
              </a:lnSpc>
              <a:buNone/>
            </a:pPr>
            <a:endParaRPr lang="tr-TR" dirty="0" smtClean="0">
              <a:latin typeface="Times New Roman" panose="02020603050405020304" pitchFamily="18" charset="0"/>
              <a:cs typeface="Times New Roman" panose="02020603050405020304" pitchFamily="18" charset="0"/>
            </a:endParaRPr>
          </a:p>
          <a:p>
            <a:pPr marL="0" indent="0" algn="just">
              <a:lnSpc>
                <a:spcPts val="2900"/>
              </a:lnSpc>
              <a:buNone/>
            </a:pPr>
            <a:endParaRPr lang="tr-TR" dirty="0">
              <a:latin typeface="Times New Roman" panose="02020603050405020304" pitchFamily="18" charset="0"/>
              <a:cs typeface="Times New Roman" panose="02020603050405020304" pitchFamily="18" charset="0"/>
            </a:endParaRPr>
          </a:p>
          <a:p>
            <a:pPr marL="0" indent="0" algn="just">
              <a:lnSpc>
                <a:spcPts val="2900"/>
              </a:lnSpc>
              <a:buNone/>
            </a:pPr>
            <a:r>
              <a:rPr lang="tr-TR" sz="2400" dirty="0" smtClean="0">
                <a:latin typeface="Times New Roman" panose="02020603050405020304" pitchFamily="18" charset="0"/>
                <a:cs typeface="Times New Roman" panose="02020603050405020304" pitchFamily="18" charset="0"/>
              </a:rPr>
              <a:t>Devlet </a:t>
            </a:r>
            <a:r>
              <a:rPr lang="tr-TR" sz="2400" dirty="0">
                <a:latin typeface="Times New Roman" panose="02020603050405020304" pitchFamily="18" charset="0"/>
                <a:cs typeface="Times New Roman" panose="02020603050405020304" pitchFamily="18" charset="0"/>
              </a:rPr>
              <a:t>memurları, resmi sıfatlarının gerektirdiği itibar ve güvene layık olduklarını hizmet içindeki ve dışındaki davranışlarıyla göstermek zorundadırlar</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a:p>
            <a:pPr>
              <a:lnSpc>
                <a:spcPts val="3600"/>
              </a:lnSpc>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39818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22491"/>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268209"/>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
            </a:r>
            <a:br>
              <a:rPr lang="tr-TR" sz="2800" b="1" dirty="0" smtClean="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Yurt dışında davranış</a:t>
            </a:r>
          </a:p>
        </p:txBody>
      </p:sp>
      <p:sp>
        <p:nvSpPr>
          <p:cNvPr id="6" name="İçerik Yer Tutucusu 5"/>
          <p:cNvSpPr>
            <a:spLocks noGrp="1"/>
          </p:cNvSpPr>
          <p:nvPr>
            <p:ph idx="1"/>
          </p:nvPr>
        </p:nvSpPr>
        <p:spPr>
          <a:xfrm>
            <a:off x="838200" y="1343608"/>
            <a:ext cx="10515600" cy="4906488"/>
          </a:xfrm>
        </p:spPr>
        <p:txBody>
          <a:bodyPr>
            <a:noAutofit/>
          </a:bodyPr>
          <a:lstStyle/>
          <a:p>
            <a:pPr marL="0" indent="0" algn="just" fontAlgn="ctr">
              <a:buNone/>
            </a:pPr>
            <a:endParaRPr lang="tr-TR" sz="2400" dirty="0" smtClean="0">
              <a:latin typeface="Times New Roman" panose="02020603050405020304" pitchFamily="18" charset="0"/>
              <a:cs typeface="Times New Roman" panose="02020603050405020304" pitchFamily="18" charset="0"/>
            </a:endParaRPr>
          </a:p>
          <a:p>
            <a:pPr marL="0" indent="0" algn="just">
              <a:lnSpc>
                <a:spcPts val="2900"/>
              </a:lnSpc>
              <a:buNone/>
            </a:pPr>
            <a:endParaRPr lang="tr-TR" dirty="0" smtClean="0">
              <a:latin typeface="Times New Roman" panose="02020603050405020304" pitchFamily="18" charset="0"/>
              <a:cs typeface="Times New Roman" panose="02020603050405020304" pitchFamily="18" charset="0"/>
            </a:endParaRPr>
          </a:p>
          <a:p>
            <a:pPr marL="0" indent="0" algn="just">
              <a:lnSpc>
                <a:spcPts val="2900"/>
              </a:lnSpc>
              <a:buNone/>
            </a:pPr>
            <a:endParaRPr lang="tr-TR" dirty="0">
              <a:latin typeface="Times New Roman" panose="02020603050405020304" pitchFamily="18" charset="0"/>
              <a:cs typeface="Times New Roman" panose="02020603050405020304" pitchFamily="18" charset="0"/>
            </a:endParaRPr>
          </a:p>
          <a:p>
            <a:pPr marL="0" indent="0" algn="just">
              <a:lnSpc>
                <a:spcPts val="2900"/>
              </a:lnSpc>
              <a:buNone/>
            </a:pPr>
            <a:r>
              <a:rPr lang="tr-TR" sz="2400" dirty="0">
                <a:latin typeface="Times New Roman" panose="02020603050405020304" pitchFamily="18" charset="0"/>
                <a:cs typeface="Times New Roman" panose="02020603050405020304" pitchFamily="18" charset="0"/>
              </a:rPr>
              <a:t>Devlet memurlarından sürekli veya geçici görevle veya yetişme, inceleme ve araştırma için yabancı memleketlerde bulunanlar Devlet itibarını veya görev haysiyetini zedeleyici fiil ve davranışlarda </a:t>
            </a:r>
            <a:r>
              <a:rPr lang="tr-TR" sz="2400" dirty="0" smtClean="0">
                <a:latin typeface="Times New Roman" panose="02020603050405020304" pitchFamily="18" charset="0"/>
                <a:cs typeface="Times New Roman" panose="02020603050405020304" pitchFamily="18" charset="0"/>
              </a:rPr>
              <a:t>bulunamazlar.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50319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22491"/>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268209"/>
          </a:xfrm>
        </p:spPr>
        <p:txBody>
          <a:bodyPr>
            <a:normAutofit fontScale="90000"/>
          </a:bodyPr>
          <a:lstStyle/>
          <a:p>
            <a:pPr algn="ctr"/>
            <a:r>
              <a:rPr lang="tr-TR" sz="2800" b="1" dirty="0" smtClean="0">
                <a:latin typeface="Times New Roman" panose="02020603050405020304" pitchFamily="18" charset="0"/>
                <a:cs typeface="Times New Roman" panose="02020603050405020304" pitchFamily="18" charset="0"/>
              </a:rPr>
              <a:t/>
            </a:r>
            <a:br>
              <a:rPr lang="tr-TR" sz="2800" b="1" dirty="0" smtClean="0">
                <a:latin typeface="Times New Roman" panose="02020603050405020304" pitchFamily="18" charset="0"/>
                <a:cs typeface="Times New Roman" panose="02020603050405020304" pitchFamily="18" charset="0"/>
              </a:rPr>
            </a:br>
            <a:r>
              <a:rPr lang="tr-TR" sz="3100" b="1" dirty="0">
                <a:latin typeface="Times New Roman" panose="02020603050405020304" pitchFamily="18" charset="0"/>
                <a:cs typeface="Times New Roman" panose="02020603050405020304" pitchFamily="18" charset="0"/>
              </a:rPr>
              <a:t>Amir durumda olan devlet memurlarının </a:t>
            </a:r>
            <a:r>
              <a:rPr lang="tr-TR" sz="3100" b="1" dirty="0" smtClean="0">
                <a:latin typeface="Times New Roman" panose="02020603050405020304" pitchFamily="18" charset="0"/>
                <a:cs typeface="Times New Roman" panose="02020603050405020304" pitchFamily="18" charset="0"/>
              </a:rPr>
              <a:t/>
            </a:r>
            <a:br>
              <a:rPr lang="tr-TR" sz="3100" b="1" dirty="0" smtClean="0">
                <a:latin typeface="Times New Roman" panose="02020603050405020304" pitchFamily="18" charset="0"/>
                <a:cs typeface="Times New Roman" panose="02020603050405020304" pitchFamily="18" charset="0"/>
              </a:rPr>
            </a:br>
            <a:r>
              <a:rPr lang="tr-TR" sz="3100" b="1" dirty="0" smtClean="0">
                <a:latin typeface="Times New Roman" panose="02020603050405020304" pitchFamily="18" charset="0"/>
                <a:cs typeface="Times New Roman" panose="02020603050405020304" pitchFamily="18" charset="0"/>
              </a:rPr>
              <a:t>görev </a:t>
            </a:r>
            <a:r>
              <a:rPr lang="tr-TR" sz="3100" b="1" dirty="0">
                <a:latin typeface="Times New Roman" panose="02020603050405020304" pitchFamily="18" charset="0"/>
                <a:cs typeface="Times New Roman" panose="02020603050405020304" pitchFamily="18" charset="0"/>
              </a:rPr>
              <a:t>ve sorumlulukları</a:t>
            </a:r>
          </a:p>
        </p:txBody>
      </p:sp>
      <p:sp>
        <p:nvSpPr>
          <p:cNvPr id="6" name="İçerik Yer Tutucusu 5"/>
          <p:cNvSpPr>
            <a:spLocks noGrp="1"/>
          </p:cNvSpPr>
          <p:nvPr>
            <p:ph idx="1"/>
          </p:nvPr>
        </p:nvSpPr>
        <p:spPr>
          <a:xfrm>
            <a:off x="838200" y="1632857"/>
            <a:ext cx="10515600" cy="4906488"/>
          </a:xfrm>
        </p:spPr>
        <p:txBody>
          <a:bodyPr>
            <a:noAutofit/>
          </a:bodyPr>
          <a:lstStyle/>
          <a:p>
            <a:pPr marL="0" indent="0" algn="just" fontAlgn="ctr">
              <a:buNone/>
            </a:pPr>
            <a:r>
              <a:rPr lang="tr-TR" sz="2400" dirty="0" smtClean="0">
                <a:latin typeface="Times New Roman" panose="02020603050405020304" pitchFamily="18" charset="0"/>
                <a:cs typeface="Times New Roman" panose="02020603050405020304" pitchFamily="18" charset="0"/>
              </a:rPr>
              <a:t>Devlet </a:t>
            </a:r>
            <a:r>
              <a:rPr lang="tr-TR" sz="2400" dirty="0">
                <a:latin typeface="Times New Roman" panose="02020603050405020304" pitchFamily="18" charset="0"/>
                <a:cs typeface="Times New Roman" panose="02020603050405020304" pitchFamily="18" charset="0"/>
              </a:rPr>
              <a:t>memurları amiri oldukları kuruluş ve hizmet birimlerinde kanun</a:t>
            </a:r>
            <a:r>
              <a:rPr lang="tr-TR" sz="2400" dirty="0" smtClean="0">
                <a:latin typeface="Times New Roman" panose="02020603050405020304" pitchFamily="18" charset="0"/>
                <a:cs typeface="Times New Roman" panose="02020603050405020304" pitchFamily="18" charset="0"/>
              </a:rPr>
              <a:t>, KHK, CK, </a:t>
            </a:r>
            <a:r>
              <a:rPr lang="tr-TR" sz="2400" dirty="0">
                <a:latin typeface="Times New Roman" panose="02020603050405020304" pitchFamily="18" charset="0"/>
                <a:cs typeface="Times New Roman" panose="02020603050405020304" pitchFamily="18" charset="0"/>
              </a:rPr>
              <a:t>tüzük ve yönetmeliklerle belirlenen görevleri zamanında ve eksiksiz olarak yapmaktan ve yaptırmaktan, maiyetindeki memurlarını yetiştirmekten, hal ve hareketlerini takip ve kontrol etmekten görevli sorumludurlar.</a:t>
            </a:r>
          </a:p>
          <a:p>
            <a:pPr marL="0" indent="0" algn="just" fontAlgn="ctr">
              <a:buNone/>
            </a:pPr>
            <a:endParaRPr lang="tr-TR" sz="2400" dirty="0">
              <a:latin typeface="Times New Roman" panose="02020603050405020304" pitchFamily="18" charset="0"/>
              <a:cs typeface="Times New Roman" panose="02020603050405020304" pitchFamily="18" charset="0"/>
            </a:endParaRPr>
          </a:p>
          <a:p>
            <a:pPr marL="0" indent="0" algn="just" fontAlgn="ctr">
              <a:buNone/>
            </a:pPr>
            <a:r>
              <a:rPr lang="tr-TR" sz="2400" dirty="0">
                <a:latin typeface="Times New Roman" panose="02020603050405020304" pitchFamily="18" charset="0"/>
                <a:cs typeface="Times New Roman" panose="02020603050405020304" pitchFamily="18" charset="0"/>
              </a:rPr>
              <a:t>Amir, maiyetindeki memurlara hakkaniyet ve eşitlik içinde davranır. Amirlik yetkisini kanun, tüzük ve yönetmeliklerde belirtilen esaslar içinde kullanır</a:t>
            </a:r>
            <a:r>
              <a:rPr lang="tr-TR" sz="2400" dirty="0" smtClean="0">
                <a:latin typeface="Times New Roman" panose="02020603050405020304" pitchFamily="18" charset="0"/>
                <a:cs typeface="Times New Roman" panose="02020603050405020304" pitchFamily="18" charset="0"/>
              </a:rPr>
              <a:t>.</a:t>
            </a:r>
          </a:p>
          <a:p>
            <a:pPr marL="0" indent="0" algn="just" fontAlgn="ctr">
              <a:buNone/>
            </a:pPr>
            <a:r>
              <a:rPr lang="tr-TR" sz="2400" dirty="0">
                <a:latin typeface="Times New Roman" panose="02020603050405020304" pitchFamily="18" charset="0"/>
                <a:cs typeface="Times New Roman" panose="02020603050405020304" pitchFamily="18" charset="0"/>
              </a:rPr>
              <a:t> </a:t>
            </a:r>
          </a:p>
          <a:p>
            <a:pPr marL="0" indent="0" algn="just" fontAlgn="ctr">
              <a:buNone/>
            </a:pPr>
            <a:r>
              <a:rPr lang="tr-TR" sz="2400" dirty="0">
                <a:latin typeface="Times New Roman" panose="02020603050405020304" pitchFamily="18" charset="0"/>
                <a:cs typeface="Times New Roman" panose="02020603050405020304" pitchFamily="18" charset="0"/>
              </a:rPr>
              <a:t>Amir, maiyetindeki memurlara kanunlara aykırı emir veremez ve maiyetindeki memurdan hususi bir menfaat temin edecek bir talepte bulunamaz, hediyesini kabul edemez ve borç alamaz</a:t>
            </a:r>
            <a:r>
              <a:rPr lang="tr-TR" sz="2400" dirty="0" smtClean="0">
                <a:latin typeface="Times New Roman" panose="02020603050405020304" pitchFamily="18" charset="0"/>
                <a:cs typeface="Times New Roman" panose="02020603050405020304" pitchFamily="18" charset="0"/>
              </a:rPr>
              <a:t>. </a:t>
            </a:r>
          </a:p>
          <a:p>
            <a:pPr marL="0" indent="0" algn="just">
              <a:lnSpc>
                <a:spcPts val="2900"/>
              </a:lnSpc>
              <a:buNone/>
            </a:pPr>
            <a:endParaRPr lang="tr-TR" sz="2400" dirty="0">
              <a:latin typeface="Times New Roman" panose="02020603050405020304" pitchFamily="18" charset="0"/>
              <a:cs typeface="Times New Roman" panose="02020603050405020304" pitchFamily="18" charset="0"/>
            </a:endParaRPr>
          </a:p>
          <a:p>
            <a:pPr algn="just">
              <a:lnSpc>
                <a:spcPts val="2900"/>
              </a:lnSpc>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a:lnSpc>
                <a:spcPts val="3600"/>
              </a:lnSpc>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431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1223114"/>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1999" cy="1228796"/>
          </a:xfrm>
        </p:spPr>
        <p:txBody>
          <a:bodyPr>
            <a:normAutofit/>
          </a:bodyPr>
          <a:lstStyle/>
          <a:p>
            <a:pPr algn="ctr"/>
            <a:r>
              <a:rPr lang="tr-TR" sz="2800" b="1" dirty="0">
                <a:latin typeface="Times New Roman" panose="02020603050405020304" pitchFamily="18" charset="0"/>
                <a:cs typeface="Times New Roman" panose="02020603050405020304" pitchFamily="18" charset="0"/>
              </a:rPr>
              <a:t>A</a:t>
            </a:r>
            <a:r>
              <a:rPr lang="tr-TR" sz="2800" b="1" dirty="0" smtClean="0">
                <a:latin typeface="Times New Roman" panose="02020603050405020304" pitchFamily="18" charset="0"/>
                <a:cs typeface="Times New Roman" panose="02020603050405020304" pitchFamily="18" charset="0"/>
              </a:rPr>
              <a:t>mirlerin </a:t>
            </a:r>
            <a:r>
              <a:rPr lang="tr-TR" sz="2800" b="1" dirty="0">
                <a:latin typeface="Times New Roman" panose="02020603050405020304" pitchFamily="18" charset="0"/>
                <a:cs typeface="Times New Roman" panose="02020603050405020304" pitchFamily="18" charset="0"/>
              </a:rPr>
              <a:t>H</a:t>
            </a:r>
            <a:r>
              <a:rPr lang="tr-TR" sz="2800" b="1" dirty="0" smtClean="0">
                <a:latin typeface="Times New Roman" panose="02020603050405020304" pitchFamily="18" charset="0"/>
                <a:cs typeface="Times New Roman" panose="02020603050405020304" pitchFamily="18" charset="0"/>
              </a:rPr>
              <a:t>iyerarşik </a:t>
            </a:r>
            <a:r>
              <a:rPr lang="tr-TR" sz="2800" b="1" dirty="0">
                <a:latin typeface="Times New Roman" panose="02020603050405020304" pitchFamily="18" charset="0"/>
                <a:cs typeface="Times New Roman" panose="02020603050405020304" pitchFamily="18" charset="0"/>
              </a:rPr>
              <a:t>G</a:t>
            </a:r>
            <a:r>
              <a:rPr lang="tr-TR" sz="2800" b="1" dirty="0" smtClean="0">
                <a:latin typeface="Times New Roman" panose="02020603050405020304" pitchFamily="18" charset="0"/>
                <a:cs typeface="Times New Roman" panose="02020603050405020304" pitchFamily="18" charset="0"/>
              </a:rPr>
              <a:t>üç </a:t>
            </a:r>
            <a:r>
              <a:rPr lang="tr-TR" sz="2800" b="1" dirty="0">
                <a:latin typeface="Times New Roman" panose="02020603050405020304" pitchFamily="18" charset="0"/>
                <a:cs typeface="Times New Roman" panose="02020603050405020304" pitchFamily="18" charset="0"/>
              </a:rPr>
              <a:t>ve </a:t>
            </a:r>
            <a:r>
              <a:rPr lang="tr-TR" sz="2800" b="1" dirty="0" smtClean="0">
                <a:latin typeface="Times New Roman" panose="02020603050405020304" pitchFamily="18" charset="0"/>
                <a:cs typeface="Times New Roman" panose="02020603050405020304" pitchFamily="18" charset="0"/>
              </a:rPr>
              <a:t>Hiyerarşik Yetkileri</a:t>
            </a:r>
            <a:endParaRPr lang="tr-TR" sz="2800" b="1" dirty="0">
              <a:latin typeface="Times New Roman" panose="02020603050405020304" pitchFamily="18" charset="0"/>
              <a:cs typeface="Times New Roman" panose="02020603050405020304" pitchFamily="18" charset="0"/>
            </a:endParaRPr>
          </a:p>
        </p:txBody>
      </p:sp>
      <p:sp>
        <p:nvSpPr>
          <p:cNvPr id="6" name="İçerik Yer Tutucusu 5"/>
          <p:cNvSpPr>
            <a:spLocks noGrp="1"/>
          </p:cNvSpPr>
          <p:nvPr>
            <p:ph idx="1"/>
          </p:nvPr>
        </p:nvSpPr>
        <p:spPr>
          <a:xfrm>
            <a:off x="838200" y="1825625"/>
            <a:ext cx="10515600" cy="4713720"/>
          </a:xfrm>
        </p:spPr>
        <p:txBody>
          <a:bodyPr>
            <a:noAutofit/>
          </a:bodyPr>
          <a:lstStyle/>
          <a:p>
            <a:pPr marL="0" indent="0">
              <a:lnSpc>
                <a:spcPct val="150000"/>
              </a:lnSpc>
              <a:buNone/>
            </a:pPr>
            <a:endParaRPr lang="tr-TR" sz="2400" b="1" i="1" dirty="0" smtClean="0">
              <a:latin typeface="Times New Roman" panose="02020603050405020304" pitchFamily="18" charset="0"/>
              <a:cs typeface="Times New Roman" panose="02020603050405020304" pitchFamily="18" charset="0"/>
            </a:endParaRPr>
          </a:p>
          <a:p>
            <a:pPr marL="0" indent="0" algn="just">
              <a:lnSpc>
                <a:spcPct val="100000"/>
              </a:lnSpc>
              <a:buNone/>
            </a:pPr>
            <a:r>
              <a:rPr lang="tr-TR" sz="2400" b="1" i="1" dirty="0" smtClean="0">
                <a:latin typeface="Times New Roman" panose="02020603050405020304" pitchFamily="18" charset="0"/>
                <a:cs typeface="Times New Roman" panose="02020603050405020304" pitchFamily="18" charset="0"/>
              </a:rPr>
              <a:t>Bağlı </a:t>
            </a:r>
            <a:r>
              <a:rPr lang="tr-TR" sz="2400" b="1" i="1" dirty="0">
                <a:latin typeface="Times New Roman" panose="02020603050405020304" pitchFamily="18" charset="0"/>
                <a:cs typeface="Times New Roman" panose="02020603050405020304" pitchFamily="18" charset="0"/>
              </a:rPr>
              <a:t>Yetki:</a:t>
            </a:r>
            <a:r>
              <a:rPr lang="tr-TR" sz="2400" b="1" dirty="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İdareye ve amirlere her hangi bir irade açıklaması hakkı bırakmadan idarenin ve amirlerin bu hususlarda seçim yapma yetkisinin bulunmadığı yetki türüne bağlı yetki denir. Bağlı yetkilerde idareye ve amirlere verilen görevler mevzuatta genel olarak  “Yapılır” , “Edilir” şeklinde ifade edilmiştir.</a:t>
            </a:r>
          </a:p>
          <a:p>
            <a:pPr marL="0" indent="0">
              <a:lnSpc>
                <a:spcPct val="150000"/>
              </a:lnSpc>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39709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570E846-DA0D-4684-B4A8-99BC44DED812}"/>
</file>

<file path=customXml/itemProps2.xml><?xml version="1.0" encoding="utf-8"?>
<ds:datastoreItem xmlns:ds="http://schemas.openxmlformats.org/officeDocument/2006/customXml" ds:itemID="{A9A1C0F6-46B6-46EE-8EBF-81A61A26680D}"/>
</file>

<file path=customXml/itemProps3.xml><?xml version="1.0" encoding="utf-8"?>
<ds:datastoreItem xmlns:ds="http://schemas.openxmlformats.org/officeDocument/2006/customXml" ds:itemID="{F3A437F0-B8AC-47AD-BE1A-E904E36ADE9E}"/>
</file>

<file path=docProps/app.xml><?xml version="1.0" encoding="utf-8"?>
<Properties xmlns="http://schemas.openxmlformats.org/officeDocument/2006/extended-properties" xmlns:vt="http://schemas.openxmlformats.org/officeDocument/2006/docPropsVTypes">
  <Template/>
  <TotalTime>6380</TotalTime>
  <Words>982</Words>
  <Application>Microsoft Office PowerPoint</Application>
  <PresentationFormat>Geniş ekran</PresentationFormat>
  <Paragraphs>91</Paragraphs>
  <Slides>17</Slides>
  <Notes>5</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17</vt:i4>
      </vt:variant>
    </vt:vector>
  </HeadingPairs>
  <TitlesOfParts>
    <vt:vector size="23" baseType="lpstr">
      <vt:lpstr>Arial</vt:lpstr>
      <vt:lpstr>Calibri</vt:lpstr>
      <vt:lpstr>Calibri Light</vt:lpstr>
      <vt:lpstr>Times New Roman</vt:lpstr>
      <vt:lpstr>Wingdings</vt:lpstr>
      <vt:lpstr>Office Teması</vt:lpstr>
      <vt:lpstr>PowerPoint Sunusu</vt:lpstr>
      <vt:lpstr>            MEMURLAR İÇİN 657 SAYILI KANUNDA GENEL OLARAK BELİRLENMİŞ ÖDEV VE SORUMLULUKLAR </vt:lpstr>
      <vt:lpstr>           Sadakat Ödev ve Sorumluluğu </vt:lpstr>
      <vt:lpstr> YEMİN BELGESİ</vt:lpstr>
      <vt:lpstr> Tarafsızlık ve devlete bağlı olma</vt:lpstr>
      <vt:lpstr> Davranış ve işbirliği içinde çalışma</vt:lpstr>
      <vt:lpstr> Yurt dışında davranış</vt:lpstr>
      <vt:lpstr> Amir durumda olan devlet memurlarının  görev ve sorumlulukları</vt:lpstr>
      <vt:lpstr>Amirlerin Hiyerarşik Güç ve Hiyerarşik Yetkileri</vt:lpstr>
      <vt:lpstr>Amirlerin Hiyerarşik Güç ve Hiyerarşik Yetkileri</vt:lpstr>
      <vt:lpstr>Amirlerin Hiyerarşik Güç ve Hiyerarşik Yetkileri</vt:lpstr>
      <vt:lpstr>Amirlerin Hiyerarşik Güç ve Hiyerarşik Yetkileri</vt:lpstr>
      <vt:lpstr>Amirlerin Hiyerarşik Güç ve Hiyerarşik Yetkileri</vt:lpstr>
      <vt:lpstr>Amirlerin Hiyerarşik Güç ve Hiyerarşik Yetkileri</vt:lpstr>
      <vt:lpstr>Amirlerin Hiyerarşik Güç ve Hiyerarşik Yetkileri</vt:lpstr>
      <vt:lpstr> Devlet memurlarının görev ve sorumlulukları</vt:lpstr>
      <vt:lpstr>            MEMURLAR İÇİN 657 SAYILI KANUNDA GENEL OLARAK BELİRLENMİŞ ÖDEV VE SORUMLULUKLAR </vt:lpstr>
    </vt:vector>
  </TitlesOfParts>
  <Company>T.C. Tarım ve Orman Bakanlığı</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İsmail ŞAKIMA</dc:creator>
  <cp:lastModifiedBy>Adem DİNÇ</cp:lastModifiedBy>
  <cp:revision>512</cp:revision>
  <cp:lastPrinted>2021-10-22T14:33:48Z</cp:lastPrinted>
  <dcterms:created xsi:type="dcterms:W3CDTF">2021-10-15T15:59:45Z</dcterms:created>
  <dcterms:modified xsi:type="dcterms:W3CDTF">2023-01-17T12:32:20Z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