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8.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276" r:id="rId4"/>
    <p:sldId id="290" r:id="rId5"/>
    <p:sldId id="289" r:id="rId6"/>
    <p:sldId id="281" r:id="rId7"/>
    <p:sldId id="288" r:id="rId8"/>
    <p:sldId id="285" r:id="rId9"/>
    <p:sldId id="278" r:id="rId10"/>
    <p:sldId id="280" r:id="rId11"/>
    <p:sldId id="291" r:id="rId12"/>
    <p:sldId id="277" r:id="rId13"/>
    <p:sldId id="283" r:id="rId14"/>
    <p:sldId id="282" r:id="rId15"/>
    <p:sldId id="284" r:id="rId16"/>
    <p:sldId id="286" r:id="rId17"/>
    <p:sldId id="274" r:id="rId18"/>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707" autoAdjust="0"/>
  </p:normalViewPr>
  <p:slideViewPr>
    <p:cSldViewPr snapToGrid="0">
      <p:cViewPr varScale="1">
        <p:scale>
          <a:sx n="83" d="100"/>
          <a:sy n="83" d="100"/>
        </p:scale>
        <p:origin x="643"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ustomXml" Target="../customXml/item3.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4295BAA-8F00-450E-8A10-424161D6D390}" type="datetimeFigureOut">
              <a:rPr lang="tr-TR" smtClean="0"/>
              <a:t>18.11.2021</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19B3915-5CAB-4F87-9FD0-AAF382F73FCF}" type="slidenum">
              <a:rPr lang="tr-TR" smtClean="0"/>
              <a:t>‹#›</a:t>
            </a:fld>
            <a:endParaRPr lang="tr-TR"/>
          </a:p>
        </p:txBody>
      </p:sp>
    </p:spTree>
    <p:extLst>
      <p:ext uri="{BB962C8B-B14F-4D97-AF65-F5344CB8AC3E}">
        <p14:creationId xmlns:p14="http://schemas.microsoft.com/office/powerpoint/2010/main" val="3782451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91F46800-E7BC-4F1B-89AA-F9FA01F2DB0B}" type="datetimeFigureOut">
              <a:rPr lang="tr-TR" smtClean="0"/>
              <a:t>18.11.2021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6070195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F46800-E7BC-4F1B-89AA-F9FA01F2DB0B}" type="datetimeFigureOut">
              <a:rPr lang="tr-TR" smtClean="0"/>
              <a:t>18.11.2021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9059276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18.11.2021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4401329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18.11.2021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812250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a:t>Asıl başlık stili için tıklatın</a:t>
            </a: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18.11.2021</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5516407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18.11.2021</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804201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18.11.2021</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4470555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18.11.2021</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079072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7CE50DE3-A262-4067-B921-72645D7DB17A}" type="datetimeFigureOut">
              <a:rPr lang="tr-TR" smtClean="0">
                <a:solidFill>
                  <a:prstClr val="black">
                    <a:tint val="75000"/>
                  </a:prstClr>
                </a:solidFill>
              </a:rPr>
              <a:pPr/>
              <a:t>18.11.2021</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560331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CE50DE3-A262-4067-B921-72645D7DB17A}" type="datetimeFigureOut">
              <a:rPr lang="tr-TR" smtClean="0">
                <a:solidFill>
                  <a:prstClr val="black">
                    <a:tint val="75000"/>
                  </a:prstClr>
                </a:solidFill>
              </a:rPr>
              <a:pPr/>
              <a:t>18.11.2021</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017563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CE50DE3-A262-4067-B921-72645D7DB17A}" type="datetimeFigureOut">
              <a:rPr lang="tr-TR" smtClean="0">
                <a:solidFill>
                  <a:prstClr val="black">
                    <a:tint val="75000"/>
                  </a:prstClr>
                </a:solidFill>
              </a:rPr>
              <a:pPr/>
              <a:t>18.11.2021</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411983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1F46800-E7BC-4F1B-89AA-F9FA01F2DB0B}" type="datetimeFigureOut">
              <a:rPr lang="tr-TR" smtClean="0"/>
              <a:t>18.11.2021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78472506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18.11.2021</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255837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7CE50DE3-A262-4067-B921-72645D7DB17A}" type="datetimeFigureOut">
              <a:rPr lang="tr-TR" smtClean="0">
                <a:solidFill>
                  <a:prstClr val="black">
                    <a:tint val="75000"/>
                  </a:prstClr>
                </a:solidFill>
              </a:rPr>
              <a:pPr/>
              <a:t>18.11.2021</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153809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18.11.2021</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687234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7CE50DE3-A262-4067-B921-72645D7DB17A}" type="datetimeFigureOut">
              <a:rPr lang="tr-TR" smtClean="0">
                <a:solidFill>
                  <a:prstClr val="black">
                    <a:tint val="75000"/>
                  </a:prstClr>
                </a:solidFill>
              </a:rPr>
              <a:pPr/>
              <a:t>18.11.2021</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679540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1F46800-E7BC-4F1B-89AA-F9FA01F2DB0B}" type="datetimeFigureOut">
              <a:rPr lang="tr-TR" smtClean="0"/>
              <a:t>18.11.2021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17218583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91F46800-E7BC-4F1B-89AA-F9FA01F2DB0B}" type="datetimeFigureOut">
              <a:rPr lang="tr-TR" smtClean="0"/>
              <a:t>18.11.2021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312475898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91F46800-E7BC-4F1B-89AA-F9FA01F2DB0B}" type="datetimeFigureOut">
              <a:rPr lang="tr-TR" smtClean="0"/>
              <a:t>18.11.2021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493576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1F46800-E7BC-4F1B-89AA-F9FA01F2DB0B}" type="datetimeFigureOut">
              <a:rPr lang="tr-TR" smtClean="0"/>
              <a:t>18.11.2021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9242659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91F46800-E7BC-4F1B-89AA-F9FA01F2DB0B}" type="datetimeFigureOut">
              <a:rPr lang="tr-TR" smtClean="0"/>
              <a:t>18.11.2021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3649414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F46800-E7BC-4F1B-89AA-F9FA01F2DB0B}" type="datetimeFigureOut">
              <a:rPr lang="tr-TR" smtClean="0"/>
              <a:t>18.11.2021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290206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91F46800-E7BC-4F1B-89AA-F9FA01F2DB0B}" type="datetimeFigureOut">
              <a:rPr lang="tr-TR" smtClean="0"/>
              <a:t>18.11.2021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BFE6D6A-A841-43D1-AAFA-64D7F10AA3DB}" type="slidenum">
              <a:rPr lang="tr-TR" smtClean="0"/>
              <a:t>‹#›</a:t>
            </a:fld>
            <a:endParaRPr lang="tr-TR"/>
          </a:p>
        </p:txBody>
      </p:sp>
    </p:spTree>
    <p:extLst>
      <p:ext uri="{BB962C8B-B14F-4D97-AF65-F5344CB8AC3E}">
        <p14:creationId xmlns:p14="http://schemas.microsoft.com/office/powerpoint/2010/main" val="187260341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46800-E7BC-4F1B-89AA-F9FA01F2DB0B}" type="datetimeFigureOut">
              <a:rPr lang="tr-TR" smtClean="0"/>
              <a:t>18.11.2021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E6D6A-A841-43D1-AAFA-64D7F10AA3DB}" type="slidenum">
              <a:rPr lang="tr-TR" smtClean="0"/>
              <a:t>‹#›</a:t>
            </a:fld>
            <a:endParaRPr lang="tr-TR"/>
          </a:p>
        </p:txBody>
      </p:sp>
    </p:spTree>
    <p:extLst>
      <p:ext uri="{BB962C8B-B14F-4D97-AF65-F5344CB8AC3E}">
        <p14:creationId xmlns:p14="http://schemas.microsoft.com/office/powerpoint/2010/main" val="1010452097"/>
      </p:ext>
    </p:extLst>
  </p:cSld>
  <p:clrMap bg1="lt1" tx1="dk1" bg2="lt2" tx2="dk2" accent1="accent1" accent2="accent2" accent3="accent3" accent4="accent4" accent5="accent5" accent6="accent6" hlink="hlink" folHlink="folHlink"/>
  <p:sldLayoutIdLst>
    <p:sldLayoutId id="2147483649" r:id="rId1"/>
    <p:sldLayoutId id="2147483756"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50DE3-A262-4067-B921-72645D7DB17A}" type="datetimeFigureOut">
              <a:rPr lang="tr-TR" smtClean="0">
                <a:solidFill>
                  <a:prstClr val="black">
                    <a:tint val="75000"/>
                  </a:prstClr>
                </a:solidFill>
              </a:rPr>
              <a:pPr/>
              <a:t>18.11.2021</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E9402F-4041-44F1-85CD-E9B8BDCAF85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8788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sp>
        <p:nvSpPr>
          <p:cNvPr id="10" name="Metin kutusu 9"/>
          <p:cNvSpPr txBox="1"/>
          <p:nvPr/>
        </p:nvSpPr>
        <p:spPr>
          <a:xfrm>
            <a:off x="2207741" y="3113903"/>
            <a:ext cx="7982465" cy="3170099"/>
          </a:xfrm>
          <a:prstGeom prst="rect">
            <a:avLst/>
          </a:prstGeom>
          <a:noFill/>
        </p:spPr>
        <p:txBody>
          <a:bodyPr wrap="square" rtlCol="0">
            <a:spAutoFit/>
          </a:bodyPr>
          <a:lstStyle/>
          <a:p>
            <a:pPr algn="ctr"/>
            <a:r>
              <a:rPr lang="tr-TR" sz="6000" dirty="0" smtClean="0">
                <a:latin typeface="Times New Roman" panose="02020603050405020304" pitchFamily="18" charset="0"/>
                <a:cs typeface="Times New Roman" panose="02020603050405020304" pitchFamily="18" charset="0"/>
              </a:rPr>
              <a:t>TAŞRA ATAMA </a:t>
            </a:r>
            <a:r>
              <a:rPr lang="tr-TR" sz="6000" dirty="0">
                <a:latin typeface="Times New Roman" panose="02020603050405020304" pitchFamily="18" charset="0"/>
                <a:cs typeface="Times New Roman" panose="02020603050405020304" pitchFamily="18" charset="0"/>
              </a:rPr>
              <a:t>DAİRE </a:t>
            </a:r>
            <a:r>
              <a:rPr lang="tr-TR" sz="6000" dirty="0" smtClean="0">
                <a:latin typeface="Times New Roman" panose="02020603050405020304" pitchFamily="18" charset="0"/>
                <a:cs typeface="Times New Roman" panose="02020603050405020304" pitchFamily="18" charset="0"/>
              </a:rPr>
              <a:t>BAŞKANLIĞI</a:t>
            </a:r>
          </a:p>
          <a:p>
            <a:pPr algn="ctr"/>
            <a:r>
              <a:rPr lang="tr-TR" sz="4000" b="1" dirty="0" smtClean="0">
                <a:latin typeface="Times New Roman" panose="02020603050405020304" pitchFamily="18" charset="0"/>
                <a:cs typeface="Times New Roman" panose="02020603050405020304" pitchFamily="18" charset="0"/>
              </a:rPr>
              <a:t>4/B SÖZLEŞMELİ PERSONEL TEKNİK ÇALIŞMA GRUBU</a:t>
            </a:r>
            <a:endParaRPr lang="tr-TR" sz="4000" b="1" dirty="0">
              <a:latin typeface="Times New Roman" panose="02020603050405020304" pitchFamily="18" charset="0"/>
              <a:cs typeface="Times New Roman" panose="02020603050405020304" pitchFamily="18" charset="0"/>
            </a:endParaRPr>
          </a:p>
        </p:txBody>
      </p:sp>
      <p:pic>
        <p:nvPicPr>
          <p:cNvPr id="12" name="Resim 11"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4339087" y="370936"/>
            <a:ext cx="2786332" cy="2536166"/>
          </a:xfrm>
          <a:prstGeom prst="rect">
            <a:avLst/>
          </a:prstGeom>
          <a:noFill/>
          <a:ln>
            <a:noFill/>
          </a:ln>
        </p:spPr>
      </p:pic>
    </p:spTree>
    <p:extLst>
      <p:ext uri="{BB962C8B-B14F-4D97-AF65-F5344CB8AC3E}">
        <p14:creationId xmlns:p14="http://schemas.microsoft.com/office/powerpoint/2010/main" val="37136061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4" name="Dikdörtgen 3"/>
          <p:cNvSpPr/>
          <p:nvPr/>
        </p:nvSpPr>
        <p:spPr>
          <a:xfrm>
            <a:off x="906184" y="1639814"/>
            <a:ext cx="10905422" cy="3554819"/>
          </a:xfrm>
          <a:prstGeom prst="rect">
            <a:avLst/>
          </a:prstGeom>
          <a:pattFill prst="pct20">
            <a:fgClr>
              <a:srgbClr val="92D050"/>
            </a:fgClr>
            <a:bgClr>
              <a:schemeClr val="bg1"/>
            </a:bgClr>
          </a:pattFill>
        </p:spPr>
        <p:txBody>
          <a:bodyPr wrap="square">
            <a:spAutoFit/>
          </a:bodyPr>
          <a:lstStyle/>
          <a:p>
            <a:pPr algn="ctr"/>
            <a:r>
              <a:rPr lang="tr-TR" sz="2500" b="1" dirty="0"/>
              <a:t>Eş </a:t>
            </a:r>
            <a:r>
              <a:rPr lang="tr-TR" sz="2500" b="1" dirty="0" smtClean="0"/>
              <a:t>Durumu </a:t>
            </a:r>
            <a:r>
              <a:rPr lang="tr-TR" sz="2500" b="1" dirty="0"/>
              <a:t>N</a:t>
            </a:r>
            <a:r>
              <a:rPr lang="tr-TR" sz="2500" b="1" dirty="0" smtClean="0"/>
              <a:t>edeniyle Görev Yeri Değişikliği </a:t>
            </a:r>
            <a:r>
              <a:rPr lang="tr-TR" sz="2500" b="1" dirty="0"/>
              <a:t>T</a:t>
            </a:r>
            <a:r>
              <a:rPr lang="tr-TR" sz="2500" b="1" dirty="0" smtClean="0"/>
              <a:t>alebinde </a:t>
            </a:r>
            <a:r>
              <a:rPr lang="tr-TR" sz="2500" b="1" dirty="0"/>
              <a:t>B</a:t>
            </a:r>
            <a:r>
              <a:rPr lang="tr-TR" sz="2500" b="1" dirty="0" smtClean="0"/>
              <a:t>ulunanlardan</a:t>
            </a:r>
            <a:r>
              <a:rPr lang="tr-TR" sz="2500" b="1" dirty="0"/>
              <a:t>; </a:t>
            </a:r>
            <a:endParaRPr lang="tr-TR" sz="2500" b="1" dirty="0" smtClean="0"/>
          </a:p>
          <a:p>
            <a:pPr algn="just"/>
            <a:endParaRPr lang="tr-TR" sz="2500" dirty="0" smtClean="0"/>
          </a:p>
          <a:p>
            <a:pPr marL="457200" indent="-457200" algn="just">
              <a:buAutoNum type="arabicParenR"/>
            </a:pPr>
            <a:r>
              <a:rPr lang="tr-TR" sz="2500" dirty="0" smtClean="0"/>
              <a:t>Vukuatlı </a:t>
            </a:r>
            <a:r>
              <a:rPr lang="tr-TR" sz="2500" dirty="0"/>
              <a:t>nüfus kayıt </a:t>
            </a:r>
            <a:r>
              <a:rPr lang="tr-TR" sz="2500" dirty="0" smtClean="0"/>
              <a:t>örneği,</a:t>
            </a:r>
          </a:p>
          <a:p>
            <a:pPr algn="just"/>
            <a:endParaRPr lang="tr-TR" sz="2500" dirty="0" smtClean="0"/>
          </a:p>
          <a:p>
            <a:pPr algn="just"/>
            <a:r>
              <a:rPr lang="tr-TR" sz="2500" dirty="0" smtClean="0"/>
              <a:t>2) </a:t>
            </a:r>
            <a:r>
              <a:rPr lang="tr-TR" sz="2500" dirty="0"/>
              <a:t>Eşinin kamu personeli olduğunu ve kurum içi görev </a:t>
            </a:r>
            <a:r>
              <a:rPr lang="tr-TR" sz="2500" dirty="0" smtClean="0"/>
              <a:t>yer </a:t>
            </a:r>
            <a:r>
              <a:rPr lang="tr-TR" sz="2500" dirty="0"/>
              <a:t>değişikliği mümkün olmayan veya mevzuatı uyarınca zorunlu yer değiştirmeye tabi tutulan bir görevde bulunduğunu belirten, son bir ay içerisinde eşinin çalıştığı kurumun personel biriminden alınmış atamaya yetkili amir veya yetki devri yapılan makamca imzalanmış belgenin </a:t>
            </a:r>
            <a:r>
              <a:rPr lang="tr-TR" sz="2500" dirty="0" smtClean="0"/>
              <a:t>aslı</a:t>
            </a:r>
            <a:endParaRPr lang="tr-TR"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41325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4" name="Dikdörtgen 3"/>
          <p:cNvSpPr/>
          <p:nvPr/>
        </p:nvSpPr>
        <p:spPr>
          <a:xfrm>
            <a:off x="951904" y="1791990"/>
            <a:ext cx="10905422" cy="4062651"/>
          </a:xfrm>
          <a:prstGeom prst="rect">
            <a:avLst/>
          </a:prstGeom>
        </p:spPr>
        <p:txBody>
          <a:bodyPr wrap="square">
            <a:spAutoFit/>
          </a:bodyPr>
          <a:lstStyle/>
          <a:p>
            <a:pPr algn="ctr"/>
            <a:r>
              <a:rPr lang="tr-TR" sz="2400" b="1" dirty="0"/>
              <a:t>Sağlık </a:t>
            </a:r>
            <a:r>
              <a:rPr lang="tr-TR" sz="2400" b="1" dirty="0" smtClean="0"/>
              <a:t>Mazereti Nedeniyle Görev </a:t>
            </a:r>
            <a:r>
              <a:rPr lang="tr-TR" sz="2400" b="1" dirty="0"/>
              <a:t>Y</a:t>
            </a:r>
            <a:r>
              <a:rPr lang="tr-TR" sz="2400" b="1" dirty="0" smtClean="0"/>
              <a:t>eri </a:t>
            </a:r>
            <a:r>
              <a:rPr lang="tr-TR" sz="2400" b="1" dirty="0"/>
              <a:t>D</a:t>
            </a:r>
            <a:r>
              <a:rPr lang="tr-TR" sz="2400" b="1" dirty="0" smtClean="0"/>
              <a:t>eğişikliği </a:t>
            </a:r>
            <a:r>
              <a:rPr lang="tr-TR" sz="2400" b="1" dirty="0"/>
              <a:t>T</a:t>
            </a:r>
            <a:r>
              <a:rPr lang="tr-TR" sz="2400" b="1" dirty="0" smtClean="0"/>
              <a:t>alebinde Bulunanlardan;</a:t>
            </a:r>
            <a:endParaRPr lang="tr-TR" sz="2400" b="1" dirty="0"/>
          </a:p>
          <a:p>
            <a:endParaRPr lang="tr-TR" dirty="0" smtClean="0"/>
          </a:p>
          <a:p>
            <a:pPr algn="just"/>
            <a:r>
              <a:rPr lang="tr-TR" sz="2400" dirty="0" smtClean="0"/>
              <a:t>Sağlık </a:t>
            </a:r>
            <a:r>
              <a:rPr lang="tr-TR" sz="2400" dirty="0"/>
              <a:t>sebebine bağlı kurum içi yer değişikliği talebi; mazeret süresince geçerli olmak üzere, </a:t>
            </a:r>
            <a:r>
              <a:rPr lang="tr-TR" sz="2400" dirty="0" smtClean="0"/>
              <a:t>personelin geçiş yapacağı hizmet biriminde aynı unvan ve niteliği haiz boş pozisyon bulunması, pozisyonunun </a:t>
            </a:r>
            <a:r>
              <a:rPr lang="tr-TR" sz="2400" dirty="0"/>
              <a:t>bulunduğu ildeki Devlet ve üniversite </a:t>
            </a:r>
            <a:r>
              <a:rPr lang="tr-TR" sz="2400" dirty="0" smtClean="0"/>
              <a:t>hastanesinden alınmış </a:t>
            </a:r>
            <a:r>
              <a:rPr lang="tr-TR" sz="2400" dirty="0"/>
              <a:t>kendisi, eşi ve çocukları ile mevzuat uyarınca bakmakla yükümlü olduğu ana ve babasının hastalığının </a:t>
            </a:r>
            <a:r>
              <a:rPr lang="tr-TR" sz="2400" dirty="0" smtClean="0"/>
              <a:t>tedavisinin bulunduğu yerde </a:t>
            </a:r>
            <a:r>
              <a:rPr lang="tr-TR" sz="2400" dirty="0"/>
              <a:t>mümkün olmadığına ilişkin sağlık kurulu raporunu kuruma ibraz etmesi </a:t>
            </a:r>
            <a:r>
              <a:rPr lang="tr-TR" sz="2400" dirty="0" smtClean="0"/>
              <a:t>halinde yerine getirilebilir. Sağlık </a:t>
            </a:r>
            <a:r>
              <a:rPr lang="tr-TR" sz="2400" dirty="0"/>
              <a:t>mazeretinin sona ermesi durumunda, eski pozisyonun bulunduğu İl sınırları içerisindeki aynı unvan ve niteliği haiz boş pozisyona yeniden atama yapılır. Sağlık mazeretini belirtir raporların son altı ay içinde alınmış olması gerekir.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48747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2" name="Dikdörtgen 1"/>
          <p:cNvSpPr/>
          <p:nvPr/>
        </p:nvSpPr>
        <p:spPr>
          <a:xfrm>
            <a:off x="765811" y="1811547"/>
            <a:ext cx="10595610" cy="4493538"/>
          </a:xfrm>
          <a:prstGeom prst="rect">
            <a:avLst/>
          </a:prstGeom>
        </p:spPr>
        <p:txBody>
          <a:bodyPr wrap="square">
            <a:spAutoFit/>
          </a:bodyPr>
          <a:lstStyle/>
          <a:p>
            <a:pPr algn="ctr"/>
            <a:r>
              <a:rPr lang="tr-TR" sz="2200" b="1" dirty="0"/>
              <a:t>Şehit Eşi </a:t>
            </a:r>
            <a:r>
              <a:rPr lang="tr-TR" sz="2200" b="1" dirty="0" smtClean="0"/>
              <a:t>Görev </a:t>
            </a:r>
            <a:r>
              <a:rPr lang="tr-TR" sz="2200" b="1" dirty="0"/>
              <a:t>Y</a:t>
            </a:r>
            <a:r>
              <a:rPr lang="tr-TR" sz="2200" b="1" dirty="0" smtClean="0"/>
              <a:t>eri Değişikliği Talebi;</a:t>
            </a:r>
          </a:p>
          <a:p>
            <a:pPr algn="just"/>
            <a:endParaRPr lang="tr-TR" sz="2200" b="1" dirty="0"/>
          </a:p>
          <a:p>
            <a:pPr algn="just"/>
            <a:r>
              <a:rPr lang="tr-TR" sz="2200" dirty="0" smtClean="0">
                <a:latin typeface="Calibri" panose="020F0502020204030204" pitchFamily="34" charset="0"/>
                <a:ea typeface="Calibri" panose="020F0502020204030204" pitchFamily="34" charset="0"/>
                <a:cs typeface="Times New Roman" panose="02020603050405020304" pitchFamily="18" charset="0"/>
              </a:rPr>
              <a:t>	Aynı </a:t>
            </a:r>
            <a:r>
              <a:rPr lang="tr-TR" sz="2200" dirty="0">
                <a:latin typeface="Calibri" panose="020F0502020204030204" pitchFamily="34" charset="0"/>
                <a:ea typeface="Calibri" panose="020F0502020204030204" pitchFamily="34" charset="0"/>
                <a:cs typeface="Times New Roman" panose="02020603050405020304" pitchFamily="18" charset="0"/>
              </a:rPr>
              <a:t>unvan ve niteliği haiz boş pozisyon bulunması halinde, eşi şehit olan personelin kurum içi yer değişiklik talebi, bir defaya mahsus olmak üzere yerine getirilir</a:t>
            </a:r>
            <a:r>
              <a:rPr lang="tr-TR" sz="2200" dirty="0" smtClean="0">
                <a:latin typeface="Calibri" panose="020F0502020204030204" pitchFamily="34" charset="0"/>
                <a:ea typeface="Calibri" panose="020F0502020204030204" pitchFamily="34" charset="0"/>
                <a:cs typeface="Times New Roman" panose="02020603050405020304" pitchFamily="18" charset="0"/>
              </a:rPr>
              <a:t>.</a:t>
            </a:r>
          </a:p>
          <a:p>
            <a:pPr algn="just"/>
            <a:endParaRPr lang="tr-TR" sz="2200" dirty="0">
              <a:latin typeface="Calibri" panose="020F0502020204030204" pitchFamily="34" charset="0"/>
              <a:cs typeface="Times New Roman" panose="02020603050405020304" pitchFamily="18" charset="0"/>
            </a:endParaRPr>
          </a:p>
          <a:p>
            <a:pPr algn="just"/>
            <a:endParaRPr lang="tr-TR" sz="2200" dirty="0" smtClean="0">
              <a:latin typeface="Calibri" panose="020F0502020204030204" pitchFamily="34" charset="0"/>
              <a:cs typeface="Times New Roman" panose="02020603050405020304" pitchFamily="18" charset="0"/>
            </a:endParaRPr>
          </a:p>
          <a:p>
            <a:pPr algn="ctr"/>
            <a:r>
              <a:rPr lang="tr-TR" sz="2200" b="1" dirty="0"/>
              <a:t>Can Güvenliği ve Eşin </a:t>
            </a:r>
            <a:r>
              <a:rPr lang="tr-TR" sz="2200" b="1" dirty="0" smtClean="0"/>
              <a:t>Vefatı Halinde Görev Yeri </a:t>
            </a:r>
            <a:r>
              <a:rPr lang="tr-TR" sz="2200" b="1" dirty="0"/>
              <a:t>D</a:t>
            </a:r>
            <a:r>
              <a:rPr lang="tr-TR" sz="2200" b="1" dirty="0" smtClean="0"/>
              <a:t>eğişikliği Talebi</a:t>
            </a:r>
            <a:r>
              <a:rPr lang="tr-TR" sz="2200" b="1" dirty="0"/>
              <a:t>;</a:t>
            </a:r>
          </a:p>
          <a:p>
            <a:pPr algn="just"/>
            <a:endParaRPr lang="tr-TR" sz="2200" dirty="0" smtClean="0"/>
          </a:p>
          <a:p>
            <a:pPr algn="just"/>
            <a:r>
              <a:rPr lang="tr-TR" sz="2200" dirty="0" smtClean="0"/>
              <a:t>	Pozisyonunun </a:t>
            </a:r>
            <a:r>
              <a:rPr lang="tr-TR" sz="2200" dirty="0"/>
              <a:t>bulunduğu yerde, kendisinin, eşinin veya bakmakla yükümlü olduğu çocuklarının can güvenliğinin tehlikeye düştüğü adli veya mülki makamlarca belgelendirilen personel ile eşi vefat eden personelin kurum içi yer değişikliği talebi; geçiş yapacağı birimde aynı unvan ve niteliğe haiz boş pozisyon bulunması kaydıyla kurumun hizmet gerekleri dikkate alınarak yerine getirilebilir.</a:t>
            </a:r>
          </a:p>
        </p:txBody>
      </p:sp>
    </p:spTree>
    <p:extLst>
      <p:ext uri="{BB962C8B-B14F-4D97-AF65-F5344CB8AC3E}">
        <p14:creationId xmlns:p14="http://schemas.microsoft.com/office/powerpoint/2010/main" val="32124707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2" name="Dikdörtgen 1"/>
          <p:cNvSpPr/>
          <p:nvPr/>
        </p:nvSpPr>
        <p:spPr>
          <a:xfrm>
            <a:off x="742950" y="2136339"/>
            <a:ext cx="10859578" cy="3416320"/>
          </a:xfrm>
          <a:prstGeom prst="rect">
            <a:avLst/>
          </a:prstGeom>
        </p:spPr>
        <p:txBody>
          <a:bodyPr wrap="square">
            <a:spAutoFit/>
          </a:bodyPr>
          <a:lstStyle/>
          <a:p>
            <a:pPr algn="ctr"/>
            <a:r>
              <a:rPr lang="tr-TR" sz="2400" b="1" dirty="0" smtClean="0">
                <a:solidFill>
                  <a:srgbClr val="000000"/>
                </a:solidFill>
                <a:latin typeface="Times New Roman" panose="02020603050405020304" pitchFamily="18" charset="0"/>
              </a:rPr>
              <a:t>3 </a:t>
            </a:r>
            <a:r>
              <a:rPr lang="tr-TR" sz="2400" b="1" smtClean="0">
                <a:solidFill>
                  <a:srgbClr val="000000"/>
                </a:solidFill>
                <a:latin typeface="Times New Roman" panose="02020603050405020304" pitchFamily="18" charset="0"/>
              </a:rPr>
              <a:t>Yıl Hizmeti Bulunan </a:t>
            </a:r>
            <a:r>
              <a:rPr lang="tr-TR" sz="2400" b="1" dirty="0">
                <a:solidFill>
                  <a:srgbClr val="000000"/>
                </a:solidFill>
                <a:latin typeface="Times New Roman" panose="02020603050405020304" pitchFamily="18" charset="0"/>
              </a:rPr>
              <a:t>P</a:t>
            </a:r>
            <a:r>
              <a:rPr lang="tr-TR" sz="2400" b="1" dirty="0" smtClean="0">
                <a:solidFill>
                  <a:srgbClr val="000000"/>
                </a:solidFill>
                <a:latin typeface="Times New Roman" panose="02020603050405020304" pitchFamily="18" charset="0"/>
              </a:rPr>
              <a:t>ersonelin Görev </a:t>
            </a:r>
            <a:r>
              <a:rPr lang="tr-TR" sz="2400" b="1" dirty="0">
                <a:solidFill>
                  <a:srgbClr val="000000"/>
                </a:solidFill>
                <a:latin typeface="Times New Roman" panose="02020603050405020304" pitchFamily="18" charset="0"/>
              </a:rPr>
              <a:t>Y</a:t>
            </a:r>
            <a:r>
              <a:rPr lang="tr-TR" sz="2400" b="1" dirty="0" smtClean="0">
                <a:solidFill>
                  <a:srgbClr val="000000"/>
                </a:solidFill>
                <a:latin typeface="Times New Roman" panose="02020603050405020304" pitchFamily="18" charset="0"/>
              </a:rPr>
              <a:t>eri </a:t>
            </a:r>
            <a:r>
              <a:rPr lang="tr-TR" sz="2400" b="1" dirty="0">
                <a:solidFill>
                  <a:srgbClr val="000000"/>
                </a:solidFill>
                <a:latin typeface="Times New Roman" panose="02020603050405020304" pitchFamily="18" charset="0"/>
              </a:rPr>
              <a:t>D</a:t>
            </a:r>
            <a:r>
              <a:rPr lang="tr-TR" sz="2400" b="1" dirty="0" smtClean="0">
                <a:solidFill>
                  <a:srgbClr val="000000"/>
                </a:solidFill>
                <a:latin typeface="Times New Roman" panose="02020603050405020304" pitchFamily="18" charset="0"/>
              </a:rPr>
              <a:t>eğişikliği Talebi;</a:t>
            </a:r>
          </a:p>
          <a:p>
            <a:pPr algn="just"/>
            <a:endParaRPr lang="tr-TR" sz="2400" b="1" dirty="0" smtClean="0">
              <a:solidFill>
                <a:srgbClr val="000000"/>
              </a:solidFill>
              <a:latin typeface="Times New Roman" panose="02020603050405020304" pitchFamily="18" charset="0"/>
            </a:endParaRPr>
          </a:p>
          <a:p>
            <a:pPr algn="just"/>
            <a:r>
              <a:rPr lang="tr-TR" sz="2400" dirty="0" smtClean="0">
                <a:solidFill>
                  <a:srgbClr val="000000"/>
                </a:solidFill>
                <a:latin typeface="Times New Roman" panose="02020603050405020304" pitchFamily="18" charset="0"/>
              </a:rPr>
              <a:t>	Kamu </a:t>
            </a:r>
            <a:r>
              <a:rPr lang="tr-TR" sz="2400" dirty="0">
                <a:solidFill>
                  <a:srgbClr val="000000"/>
                </a:solidFill>
                <a:latin typeface="Times New Roman" panose="02020603050405020304" pitchFamily="18" charset="0"/>
              </a:rPr>
              <a:t>idareleri adına vizeli boş pozisyonlara sözleşmeli personel alımı yapılmadan önce yılda bir kez, pozisyonun vizeli olduğu ilde en az üç yıl hizmet süresi bulunan personelin geçiş yapmak istediği birimde aynı unvan ve niteliğe haiz boş pozisyona kurum içi yer değişikliği talebi, ilgili idarece hizmet gereklerine göre belirlenecek usul ve esaslar çerçevesinde yerine getirilebilir. İdareler, il gruplarından oluşan görev bölgeleri ve bu bölgeler için üç yıldan başlamak üzere farklı hizmet süreleri belirleyebilir.</a:t>
            </a:r>
            <a:endParaRPr lang="tr-TR" sz="2400" dirty="0"/>
          </a:p>
        </p:txBody>
      </p:sp>
    </p:spTree>
    <p:extLst>
      <p:ext uri="{BB962C8B-B14F-4D97-AF65-F5344CB8AC3E}">
        <p14:creationId xmlns:p14="http://schemas.microsoft.com/office/powerpoint/2010/main" val="38787985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3" name="Dikdörtgen 2"/>
          <p:cNvSpPr/>
          <p:nvPr/>
        </p:nvSpPr>
        <p:spPr>
          <a:xfrm>
            <a:off x="190132" y="1382640"/>
            <a:ext cx="11524540" cy="5354736"/>
          </a:xfrm>
          <a:prstGeom prst="rect">
            <a:avLst/>
          </a:prstGeom>
        </p:spPr>
        <p:txBody>
          <a:bodyPr wrap="square">
            <a:spAutoFit/>
          </a:bodyPr>
          <a:lstStyle/>
          <a:p>
            <a:pPr indent="449580" algn="ctr">
              <a:lnSpc>
                <a:spcPct val="107000"/>
              </a:lnSpc>
              <a:spcAft>
                <a:spcPts val="800"/>
              </a:spcAft>
            </a:pPr>
            <a:r>
              <a:rPr lang="tr-TR" sz="2400" b="1" dirty="0">
                <a:latin typeface="Calibri" panose="020F0502020204030204" pitchFamily="34" charset="0"/>
                <a:ea typeface="Calibri" panose="020F0502020204030204" pitchFamily="34" charset="0"/>
                <a:cs typeface="Times New Roman" panose="02020603050405020304" pitchFamily="18" charset="0"/>
              </a:rPr>
              <a:t>Yeniden hizmete </a:t>
            </a:r>
            <a:r>
              <a:rPr lang="tr-TR" sz="2400" b="1" dirty="0" smtClean="0">
                <a:latin typeface="Calibri" panose="020F0502020204030204" pitchFamily="34" charset="0"/>
                <a:ea typeface="Calibri" panose="020F0502020204030204" pitchFamily="34" charset="0"/>
                <a:cs typeface="Times New Roman" panose="02020603050405020304" pitchFamily="18" charset="0"/>
              </a:rPr>
              <a:t>alınma;</a:t>
            </a:r>
            <a:endParaRPr lang="tr-TR" sz="2400" b="1" i="1" dirty="0">
              <a:latin typeface="Calibri" panose="020F0502020204030204" pitchFamily="34" charset="0"/>
              <a:ea typeface="Calibri" panose="020F0502020204030204" pitchFamily="34" charset="0"/>
              <a:cs typeface="Times New Roman" panose="02020603050405020304" pitchFamily="18" charset="0"/>
            </a:endParaRPr>
          </a:p>
          <a:p>
            <a:pPr indent="449580" algn="ctr">
              <a:lnSpc>
                <a:spcPct val="107000"/>
              </a:lnSpc>
              <a:spcAft>
                <a:spcPts val="800"/>
              </a:spcAft>
            </a:pPr>
            <a:r>
              <a:rPr lang="tr-TR" b="1" dirty="0" smtClean="0">
                <a:latin typeface="Calibri" panose="020F0502020204030204" pitchFamily="34" charset="0"/>
                <a:ea typeface="Calibri" panose="020F0502020204030204" pitchFamily="34" charset="0"/>
                <a:cs typeface="Times New Roman" panose="02020603050405020304" pitchFamily="18" charset="0"/>
              </a:rPr>
              <a:t>MADDE </a:t>
            </a:r>
            <a:r>
              <a:rPr lang="tr-TR" b="1" dirty="0">
                <a:latin typeface="Calibri" panose="020F0502020204030204" pitchFamily="34" charset="0"/>
                <a:ea typeface="Calibri" panose="020F0502020204030204" pitchFamily="34" charset="0"/>
                <a:cs typeface="Times New Roman" panose="02020603050405020304" pitchFamily="18" charset="0"/>
              </a:rPr>
              <a:t>7-</a:t>
            </a:r>
            <a:r>
              <a:rPr lang="tr-TR" dirty="0">
                <a:latin typeface="Calibri" panose="020F0502020204030204" pitchFamily="34" charset="0"/>
                <a:ea typeface="Calibri" panose="020F0502020204030204" pitchFamily="34" charset="0"/>
                <a:cs typeface="Times New Roman" panose="02020603050405020304" pitchFamily="18" charset="0"/>
              </a:rPr>
              <a:t> (1) Doğum ve askerlik sebebiyle hizmet sözleşmesi feshedilen sözleşmeli personelin pozisyonu saklı tutulur, istekleri halinde bu personel yeniden hizmete alınır. Ancak bu personel ile yeniden sözleşme yapılabilmesi için;</a:t>
            </a:r>
          </a:p>
          <a:p>
            <a:pPr indent="449580"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	a</a:t>
            </a:r>
            <a:r>
              <a:rPr lang="tr-TR" dirty="0">
                <a:latin typeface="Calibri" panose="020F0502020204030204" pitchFamily="34" charset="0"/>
                <a:ea typeface="Calibri" panose="020F0502020204030204" pitchFamily="34" charset="0"/>
                <a:cs typeface="Times New Roman" panose="02020603050405020304" pitchFamily="18" charset="0"/>
              </a:rPr>
              <a:t>) Sözleşmesinin feshi sebebiyle iş sonu tazminatı almamış bulunması,</a:t>
            </a:r>
          </a:p>
          <a:p>
            <a:pPr indent="449580"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	b</a:t>
            </a:r>
            <a:r>
              <a:rPr lang="tr-TR" dirty="0">
                <a:latin typeface="Calibri" panose="020F0502020204030204" pitchFamily="34" charset="0"/>
                <a:ea typeface="Calibri" panose="020F0502020204030204" pitchFamily="34" charset="0"/>
                <a:cs typeface="Times New Roman" panose="02020603050405020304" pitchFamily="18" charset="0"/>
              </a:rPr>
              <a:t>) Doğum sebebiyle hizmet sözleşmesini feshedenlerin, doğum izninin bitiminden itibaren en geç </a:t>
            </a:r>
            <a:r>
              <a:rPr lang="tr-TR" dirty="0" smtClean="0">
                <a:latin typeface="Calibri" panose="020F0502020204030204" pitchFamily="34" charset="0"/>
                <a:ea typeface="Calibri" panose="020F0502020204030204" pitchFamily="34" charset="0"/>
                <a:cs typeface="Times New Roman" panose="02020603050405020304" pitchFamily="18" charset="0"/>
              </a:rPr>
              <a:t>iki </a:t>
            </a:r>
            <a:r>
              <a:rPr lang="tr-TR" dirty="0">
                <a:latin typeface="Calibri" panose="020F0502020204030204" pitchFamily="34" charset="0"/>
                <a:ea typeface="Calibri" panose="020F0502020204030204" pitchFamily="34" charset="0"/>
                <a:cs typeface="Times New Roman" panose="02020603050405020304" pitchFamily="18" charset="0"/>
              </a:rPr>
              <a:t>yıl içinde </a:t>
            </a:r>
            <a:r>
              <a:rPr lang="tr-TR" dirty="0" smtClean="0">
                <a:latin typeface="Calibri" panose="020F0502020204030204" pitchFamily="34" charset="0"/>
                <a:ea typeface="Calibri" panose="020F0502020204030204" pitchFamily="34" charset="0"/>
                <a:cs typeface="Times New Roman" panose="02020603050405020304" pitchFamily="18" charset="0"/>
              </a:rPr>
              <a:t>	yeniden </a:t>
            </a:r>
            <a:r>
              <a:rPr lang="tr-TR" dirty="0">
                <a:latin typeface="Calibri" panose="020F0502020204030204" pitchFamily="34" charset="0"/>
                <a:ea typeface="Calibri" panose="020F0502020204030204" pitchFamily="34" charset="0"/>
                <a:cs typeface="Times New Roman" panose="02020603050405020304" pitchFamily="18" charset="0"/>
              </a:rPr>
              <a:t>istihdam edilmek üzere yazılı talepte bulunması,</a:t>
            </a:r>
          </a:p>
          <a:p>
            <a:pPr indent="449580"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	c</a:t>
            </a:r>
            <a:r>
              <a:rPr lang="tr-TR" dirty="0">
                <a:latin typeface="Calibri" panose="020F0502020204030204" pitchFamily="34" charset="0"/>
                <a:ea typeface="Calibri" panose="020F0502020204030204" pitchFamily="34" charset="0"/>
                <a:cs typeface="Times New Roman" panose="02020603050405020304" pitchFamily="18" charset="0"/>
              </a:rPr>
              <a:t>) Askerlik sebebiyle hizmet sözleşmesi feshedilenlerin ise terhis tarihinden itibaren en geç otuz gün içinde </a:t>
            </a:r>
            <a:r>
              <a:rPr lang="tr-TR" dirty="0" smtClean="0">
                <a:latin typeface="Calibri" panose="020F0502020204030204" pitchFamily="34" charset="0"/>
                <a:ea typeface="Calibri" panose="020F0502020204030204" pitchFamily="34" charset="0"/>
                <a:cs typeface="Times New Roman" panose="02020603050405020304" pitchFamily="18" charset="0"/>
              </a:rPr>
              <a:t>	yeniden </a:t>
            </a:r>
            <a:r>
              <a:rPr lang="tr-TR" dirty="0">
                <a:latin typeface="Calibri" panose="020F0502020204030204" pitchFamily="34" charset="0"/>
                <a:ea typeface="Calibri" panose="020F0502020204030204" pitchFamily="34" charset="0"/>
                <a:cs typeface="Times New Roman" panose="02020603050405020304" pitchFamily="18" charset="0"/>
              </a:rPr>
              <a:t>istihdam edilmek üzere yazılı talepte bulunması, gerekir.</a:t>
            </a:r>
          </a:p>
          <a:p>
            <a:pPr indent="449580"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(2) Personel, yazılı talebini takip eden en geç otuz gün içinde istihdam edilir. Bu çerçevede yeniden istihdam edilecek personel ile yapılacak sözleşme, eski sözleşmenin devamı niteliğindedir.</a:t>
            </a:r>
          </a:p>
          <a:p>
            <a:pPr indent="449580" algn="just">
              <a:lnSpc>
                <a:spcPct val="107000"/>
              </a:lnSpc>
              <a:spcAft>
                <a:spcPts val="800"/>
              </a:spcAft>
            </a:pPr>
            <a:r>
              <a:rPr lang="tr-TR" dirty="0">
                <a:latin typeface="Calibri" panose="020F0502020204030204" pitchFamily="34" charset="0"/>
                <a:ea typeface="Calibri" panose="020F0502020204030204" pitchFamily="34" charset="0"/>
                <a:cs typeface="Times New Roman" panose="02020603050405020304" pitchFamily="18" charset="0"/>
              </a:rPr>
              <a:t>(3) Birinci fıkrada belirtilenler hariç olmak üzere, Bakanlıkta iken hizmet sözleşmelerini kendi istekleri ile feshedenler, fesih tarihinden itibaren bir yıl geçmedikçe sözleşmeli personel pozisyonlarına yeniden atanamazlar</a:t>
            </a:r>
            <a:r>
              <a:rPr lang="tr-TR" dirty="0" smtClean="0">
                <a:latin typeface="Calibri" panose="020F0502020204030204" pitchFamily="34" charset="0"/>
                <a:ea typeface="Calibri" panose="020F0502020204030204" pitchFamily="34" charset="0"/>
                <a:cs typeface="Times New Roman" panose="02020603050405020304" pitchFamily="18" charset="0"/>
              </a:rPr>
              <a:t>.</a:t>
            </a:r>
          </a:p>
          <a:p>
            <a:pPr indent="449580"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a:t>
            </a:r>
            <a:r>
              <a:rPr lang="tr-TR" dirty="0">
                <a:latin typeface="Calibri" panose="020F0502020204030204" pitchFamily="34" charset="0"/>
                <a:ea typeface="Calibri" panose="020F0502020204030204" pitchFamily="34" charset="0"/>
                <a:cs typeface="Times New Roman" panose="02020603050405020304" pitchFamily="18" charset="0"/>
              </a:rPr>
              <a:t>4) Muvazzaf askerlik hizmetini yapmakta iken ÖSYM Başkanlığınca KPSS sonucuna göre Bakanlığımız sözleşmeli pozisyonlarına yerleştirme işlemi yapılanlar bu durumlarını belgelemeleri halinde, göreve başlamaları askerlik dönüşüne kadar ertelenerek askerlik terhisini müteakip 30 gün içerisinde müracaat etmeleri halinde görevlerine başlatılırlar.</a:t>
            </a:r>
            <a:endParaRPr lang="tr-TR" dirty="0"/>
          </a:p>
        </p:txBody>
      </p:sp>
    </p:spTree>
    <p:extLst>
      <p:ext uri="{BB962C8B-B14F-4D97-AF65-F5344CB8AC3E}">
        <p14:creationId xmlns:p14="http://schemas.microsoft.com/office/powerpoint/2010/main" val="16661055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3" name="Dikdörtgen 2"/>
          <p:cNvSpPr/>
          <p:nvPr/>
        </p:nvSpPr>
        <p:spPr>
          <a:xfrm>
            <a:off x="1000448" y="1490066"/>
            <a:ext cx="10558732" cy="4616648"/>
          </a:xfrm>
          <a:prstGeom prst="rect">
            <a:avLst/>
          </a:prstGeom>
        </p:spPr>
        <p:txBody>
          <a:bodyPr wrap="square">
            <a:spAutoFit/>
          </a:bodyPr>
          <a:lstStyle/>
          <a:p>
            <a:pPr algn="ctr"/>
            <a:r>
              <a:rPr lang="tr-TR" sz="2400" b="1" dirty="0" smtClean="0">
                <a:latin typeface="Calibri" panose="020F0502020204030204" pitchFamily="34" charset="0"/>
                <a:ea typeface="Calibri" panose="020F0502020204030204" pitchFamily="34" charset="0"/>
                <a:cs typeface="Times New Roman" panose="02020603050405020304" pitchFamily="18" charset="0"/>
              </a:rPr>
              <a:t>Sözleşmenin </a:t>
            </a:r>
            <a:r>
              <a:rPr lang="tr-TR" sz="2400" b="1" dirty="0">
                <a:latin typeface="Calibri" panose="020F0502020204030204" pitchFamily="34" charset="0"/>
                <a:ea typeface="Calibri" panose="020F0502020204030204" pitchFamily="34" charset="0"/>
                <a:cs typeface="Times New Roman" panose="02020603050405020304" pitchFamily="18" charset="0"/>
              </a:rPr>
              <a:t>imzalanması ve </a:t>
            </a:r>
            <a:r>
              <a:rPr lang="tr-TR" sz="2400" b="1" dirty="0" smtClean="0">
                <a:latin typeface="Calibri" panose="020F0502020204030204" pitchFamily="34" charset="0"/>
                <a:ea typeface="Calibri" panose="020F0502020204030204" pitchFamily="34" charset="0"/>
                <a:cs typeface="Times New Roman" panose="02020603050405020304" pitchFamily="18" charset="0"/>
              </a:rPr>
              <a:t>feshi</a:t>
            </a:r>
            <a:r>
              <a:rPr lang="tr-TR" sz="2400" b="1" dirty="0" smtClean="0">
                <a:latin typeface="Calibri" panose="020F0502020204030204" pitchFamily="34" charset="0"/>
                <a:ea typeface="Calibri" panose="020F0502020204030204" pitchFamily="34" charset="0"/>
                <a:cs typeface="Times New Roman" panose="02020603050405020304" pitchFamily="18" charset="0"/>
              </a:rPr>
              <a:t>;</a:t>
            </a:r>
            <a:endParaRPr lang="tr-TR" b="1"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tr-TR" b="1" dirty="0">
              <a:latin typeface="Calibri" panose="020F0502020204030204" pitchFamily="34" charset="0"/>
              <a:ea typeface="Calibri" panose="020F0502020204030204" pitchFamily="34" charset="0"/>
              <a:cs typeface="Times New Roman" panose="02020603050405020304" pitchFamily="18" charset="0"/>
            </a:endParaRPr>
          </a:p>
          <a:p>
            <a:pPr algn="just"/>
            <a:r>
              <a:rPr lang="tr-TR" b="1" dirty="0" smtClean="0">
                <a:latin typeface="Calibri" panose="020F0502020204030204" pitchFamily="34" charset="0"/>
                <a:ea typeface="Calibri" panose="020F0502020204030204" pitchFamily="34" charset="0"/>
                <a:cs typeface="Times New Roman" panose="02020603050405020304" pitchFamily="18" charset="0"/>
              </a:rPr>
              <a:t>MADDE </a:t>
            </a:r>
            <a:r>
              <a:rPr lang="tr-TR" b="1" dirty="0">
                <a:latin typeface="Calibri" panose="020F0502020204030204" pitchFamily="34" charset="0"/>
                <a:ea typeface="Calibri" panose="020F0502020204030204" pitchFamily="34" charset="0"/>
                <a:cs typeface="Times New Roman" panose="02020603050405020304" pitchFamily="18" charset="0"/>
              </a:rPr>
              <a:t>10-</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smtClean="0">
                <a:latin typeface="Calibri" panose="020F0502020204030204" pitchFamily="34" charset="0"/>
                <a:ea typeface="Calibri" panose="020F0502020204030204" pitchFamily="34" charset="0"/>
                <a:cs typeface="Times New Roman" panose="02020603050405020304" pitchFamily="18" charset="0"/>
              </a:rPr>
              <a:t>Hizmet </a:t>
            </a:r>
            <a:r>
              <a:rPr lang="tr-TR" dirty="0">
                <a:latin typeface="Calibri" panose="020F0502020204030204" pitchFamily="34" charset="0"/>
                <a:ea typeface="Calibri" panose="020F0502020204030204" pitchFamily="34" charset="0"/>
                <a:cs typeface="Times New Roman" panose="02020603050405020304" pitchFamily="18" charset="0"/>
              </a:rPr>
              <a:t>sözleşmeleri, Bakanlık Personel Genel Müdürlüğü tarafından Bakan adına imzalanır. Bu yetki Bakanlık Makamı tarafından merkez birimlerine, il müdürlükleri ile kuruluş müdürlüklerine devredilebilir</a:t>
            </a:r>
            <a:r>
              <a:rPr lang="tr-TR" dirty="0" smtClean="0">
                <a:latin typeface="Calibri" panose="020F0502020204030204" pitchFamily="34" charset="0"/>
                <a:ea typeface="Calibri" panose="020F0502020204030204" pitchFamily="34" charset="0"/>
                <a:cs typeface="Times New Roman" panose="02020603050405020304" pitchFamily="18" charset="0"/>
              </a:rPr>
              <a:t>. </a:t>
            </a:r>
          </a:p>
          <a:p>
            <a:pPr algn="just"/>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r>
              <a:rPr lang="tr-TR" dirty="0" smtClean="0">
                <a:latin typeface="Calibri" panose="020F0502020204030204" pitchFamily="34" charset="0"/>
                <a:ea typeface="Calibri" panose="020F0502020204030204" pitchFamily="34" charset="0"/>
                <a:cs typeface="Times New Roman" panose="02020603050405020304" pitchFamily="18" charset="0"/>
              </a:rPr>
              <a:t>08.01.2019 tarih ve E.2703809 sayılı Bakanlık Makamının ‘’İmza Yetkileri ve Yetki Devri Yönergesi’’ de; </a:t>
            </a:r>
          </a:p>
          <a:p>
            <a:pPr algn="just"/>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dirty="0" smtClean="0"/>
              <a:t>1) Bakanlığımızda görev </a:t>
            </a:r>
            <a:r>
              <a:rPr lang="tr-TR" dirty="0"/>
              <a:t>yapan </a:t>
            </a:r>
            <a:r>
              <a:rPr lang="tr-TR" dirty="0" smtClean="0"/>
              <a:t>sözleşmeli personelin, </a:t>
            </a:r>
            <a:r>
              <a:rPr lang="tr-TR" dirty="0"/>
              <a:t>hizmet </a:t>
            </a:r>
            <a:r>
              <a:rPr lang="tr-TR" dirty="0" smtClean="0"/>
              <a:t>sözleşmelerinin </a:t>
            </a:r>
            <a:r>
              <a:rPr lang="tr-TR" dirty="0"/>
              <a:t>ve </a:t>
            </a:r>
            <a:r>
              <a:rPr lang="tr-TR" dirty="0" smtClean="0"/>
              <a:t>tecrübe süresindeki değişiklik </a:t>
            </a:r>
            <a:r>
              <a:rPr lang="tr-TR" dirty="0"/>
              <a:t>sebebiyle ve Maliye Bakanlığı tarafından belirlenmiş </a:t>
            </a:r>
            <a:r>
              <a:rPr lang="tr-TR" dirty="0" smtClean="0"/>
              <a:t>limitler içerisinde </a:t>
            </a:r>
            <a:r>
              <a:rPr lang="tr-TR" dirty="0"/>
              <a:t>kalan </a:t>
            </a:r>
            <a:r>
              <a:rPr lang="tr-TR" dirty="0" smtClean="0"/>
              <a:t>ücret </a:t>
            </a:r>
            <a:r>
              <a:rPr lang="tr-TR" dirty="0"/>
              <a:t>değişikliği </a:t>
            </a:r>
            <a:r>
              <a:rPr lang="tr-TR" dirty="0" smtClean="0"/>
              <a:t>Olurları </a:t>
            </a:r>
            <a:r>
              <a:rPr lang="tr-TR" b="1" i="1" dirty="0" smtClean="0"/>
              <a:t>Personel </a:t>
            </a:r>
            <a:r>
              <a:rPr lang="tr-TR" b="1" i="1" dirty="0"/>
              <a:t>Genel Müdürü </a:t>
            </a:r>
            <a:r>
              <a:rPr lang="tr-TR" dirty="0"/>
              <a:t>tarafından imzalanacaktır.</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algn="just"/>
            <a:r>
              <a:rPr lang="tr-TR" dirty="0" smtClean="0">
                <a:latin typeface="Calibri" panose="020F0502020204030204" pitchFamily="34" charset="0"/>
                <a:ea typeface="Calibri" panose="020F0502020204030204" pitchFamily="34" charset="0"/>
                <a:cs typeface="Times New Roman" panose="02020603050405020304" pitchFamily="18" charset="0"/>
              </a:rPr>
              <a:t>2</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smtClean="0"/>
              <a:t>657 </a:t>
            </a:r>
            <a:r>
              <a:rPr lang="tr-TR" dirty="0"/>
              <a:t>sayılı Kanunun 4 </a:t>
            </a:r>
            <a:r>
              <a:rPr lang="tr-TR" dirty="0" smtClean="0"/>
              <a:t>/B </a:t>
            </a:r>
            <a:r>
              <a:rPr lang="tr-TR" dirty="0"/>
              <a:t>maddesine </a:t>
            </a:r>
            <a:r>
              <a:rPr lang="tr-TR" dirty="0" smtClean="0"/>
              <a:t>göre </a:t>
            </a:r>
            <a:r>
              <a:rPr lang="tr-TR" dirty="0"/>
              <a:t>istihdam edilen </a:t>
            </a:r>
            <a:r>
              <a:rPr lang="tr-TR" dirty="0" smtClean="0"/>
              <a:t>sözleşmeli </a:t>
            </a:r>
            <a:r>
              <a:rPr lang="tr-TR" dirty="0"/>
              <a:t>personelin pozisyon değişikliği Olurları ile hizmet suresine </a:t>
            </a:r>
            <a:r>
              <a:rPr lang="tr-TR" dirty="0" smtClean="0"/>
              <a:t>göre </a:t>
            </a:r>
            <a:r>
              <a:rPr lang="tr-TR" dirty="0"/>
              <a:t>ü</a:t>
            </a:r>
            <a:r>
              <a:rPr lang="tr-TR" dirty="0" smtClean="0"/>
              <a:t>cretin </a:t>
            </a:r>
            <a:r>
              <a:rPr lang="tr-TR" dirty="0"/>
              <a:t>arttırılarak </a:t>
            </a:r>
            <a:r>
              <a:rPr lang="tr-TR" dirty="0" smtClean="0"/>
              <a:t>ödenmesi, istifa</a:t>
            </a:r>
            <a:r>
              <a:rPr lang="tr-TR" dirty="0"/>
              <a:t>, vefat, herhangi bir sebeple </a:t>
            </a:r>
            <a:r>
              <a:rPr lang="tr-TR" dirty="0" smtClean="0"/>
              <a:t>sözleşmenin </a:t>
            </a:r>
            <a:r>
              <a:rPr lang="tr-TR" dirty="0"/>
              <a:t>feshi Olurları İle askerlik ve doğum sebebiyle hizmet </a:t>
            </a:r>
            <a:r>
              <a:rPr lang="tr-TR" dirty="0" smtClean="0"/>
              <a:t>sözleşmesi </a:t>
            </a:r>
            <a:r>
              <a:rPr lang="tr-TR" dirty="0" err="1" smtClean="0"/>
              <a:t>fesh</a:t>
            </a:r>
            <a:r>
              <a:rPr lang="tr-TR" dirty="0" smtClean="0"/>
              <a:t> edilen sözleşmeli personelin </a:t>
            </a:r>
            <a:r>
              <a:rPr lang="tr-TR" dirty="0"/>
              <a:t>tekrar </a:t>
            </a:r>
            <a:r>
              <a:rPr lang="tr-TR" dirty="0" smtClean="0"/>
              <a:t>göreve başlatılma Olurları </a:t>
            </a:r>
            <a:r>
              <a:rPr lang="tr-TR" b="1" i="1" dirty="0"/>
              <a:t>Personel Genel </a:t>
            </a:r>
            <a:r>
              <a:rPr lang="tr-TR" b="1" i="1" dirty="0" smtClean="0"/>
              <a:t>Müdürü</a:t>
            </a:r>
            <a:r>
              <a:rPr lang="tr-TR" dirty="0"/>
              <a:t>; </a:t>
            </a:r>
            <a:r>
              <a:rPr lang="tr-TR" dirty="0" smtClean="0"/>
              <a:t>sözleşmeli personelin hizmet sözleşmeleri </a:t>
            </a:r>
            <a:r>
              <a:rPr lang="tr-TR" b="1" i="1" dirty="0" smtClean="0"/>
              <a:t>Sorumlu Yönetici (Birim Amiri) </a:t>
            </a:r>
            <a:r>
              <a:rPr lang="tr-TR" dirty="0" smtClean="0"/>
              <a:t>tarafından </a:t>
            </a:r>
            <a:r>
              <a:rPr lang="tr-TR" dirty="0"/>
              <a:t>imzalanacaktır:</a:t>
            </a:r>
          </a:p>
        </p:txBody>
      </p:sp>
    </p:spTree>
    <p:extLst>
      <p:ext uri="{BB962C8B-B14F-4D97-AF65-F5344CB8AC3E}">
        <p14:creationId xmlns:p14="http://schemas.microsoft.com/office/powerpoint/2010/main" val="14330039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7" name="Resim 6"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4504623" y="1728873"/>
            <a:ext cx="3474719" cy="3054883"/>
          </a:xfrm>
          <a:prstGeom prst="rect">
            <a:avLst/>
          </a:prstGeom>
          <a:noFill/>
          <a:ln>
            <a:noFill/>
          </a:ln>
        </p:spPr>
      </p:pic>
      <p:pic>
        <p:nvPicPr>
          <p:cNvPr id="4" name="Resim 3"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400807" y="116180"/>
            <a:ext cx="1062355" cy="1009015"/>
          </a:xfrm>
          <a:prstGeom prst="rect">
            <a:avLst/>
          </a:prstGeom>
          <a:noFill/>
          <a:ln>
            <a:noFill/>
          </a:ln>
        </p:spPr>
      </p:pic>
      <p:sp>
        <p:nvSpPr>
          <p:cNvPr id="2" name="Metin kutusu 1"/>
          <p:cNvSpPr txBox="1"/>
          <p:nvPr/>
        </p:nvSpPr>
        <p:spPr>
          <a:xfrm>
            <a:off x="3493970" y="4926768"/>
            <a:ext cx="5236143" cy="1938992"/>
          </a:xfrm>
          <a:prstGeom prst="rect">
            <a:avLst/>
          </a:prstGeom>
          <a:noFill/>
        </p:spPr>
        <p:txBody>
          <a:bodyPr wrap="square" rtlCol="0">
            <a:spAutoFit/>
          </a:bodyPr>
          <a:lstStyle/>
          <a:p>
            <a:pPr algn="ctr"/>
            <a:r>
              <a:rPr lang="tr-TR" sz="6000" smtClean="0">
                <a:latin typeface="Times New Roman" panose="02020603050405020304" pitchFamily="18" charset="0"/>
                <a:cs typeface="Times New Roman" panose="02020603050405020304" pitchFamily="18" charset="0"/>
              </a:rPr>
              <a:t>TEŞEKKÜR EDERİM</a:t>
            </a:r>
            <a:endParaRPr lang="tr-TR" sz="6000" dirty="0">
              <a:latin typeface="Times New Roman" panose="02020603050405020304" pitchFamily="18" charset="0"/>
              <a:cs typeface="Times New Roman" panose="02020603050405020304" pitchFamily="18" charset="0"/>
            </a:endParaRPr>
          </a:p>
        </p:txBody>
      </p:sp>
      <p:sp>
        <p:nvSpPr>
          <p:cNvPr id="8" name="Başlık 1"/>
          <p:cNvSpPr txBox="1">
            <a:spLocks/>
          </p:cNvSpPr>
          <p:nvPr/>
        </p:nvSpPr>
        <p:spPr>
          <a:xfrm>
            <a:off x="2238956" y="404261"/>
            <a:ext cx="8772345" cy="67376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TAŞRA ATAMA DAİRE BAŞKANLIĞI</a:t>
            </a:r>
          </a:p>
        </p:txBody>
      </p:sp>
    </p:spTree>
    <p:extLst>
      <p:ext uri="{BB962C8B-B14F-4D97-AF65-F5344CB8AC3E}">
        <p14:creationId xmlns:p14="http://schemas.microsoft.com/office/powerpoint/2010/main" val="20892783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4" name="Dikdörtgen 3"/>
          <p:cNvSpPr/>
          <p:nvPr/>
        </p:nvSpPr>
        <p:spPr>
          <a:xfrm>
            <a:off x="888716" y="2138125"/>
            <a:ext cx="10905422" cy="2862322"/>
          </a:xfrm>
          <a:prstGeom prst="rect">
            <a:avLst/>
          </a:prstGeom>
          <a:blipFill>
            <a:blip r:embed="rId3"/>
            <a:tile tx="0" ty="0" sx="100000" sy="100000" flip="none" algn="tl"/>
          </a:blipFill>
        </p:spPr>
        <p:txBody>
          <a:bodyPr wrap="square">
            <a:spAutoFit/>
          </a:bodyPr>
          <a:lstStyle/>
          <a:p>
            <a:pPr algn="ctr"/>
            <a:r>
              <a:rPr lang="tr-TR" sz="2000" b="1" dirty="0" smtClean="0">
                <a:latin typeface="Times New Roman" panose="02020603050405020304" pitchFamily="18" charset="0"/>
                <a:cs typeface="Times New Roman" panose="02020603050405020304" pitchFamily="18" charset="0"/>
              </a:rPr>
              <a:t>4/b Sözleşmeli Personel Teknik Çalışma Grubunun </a:t>
            </a:r>
            <a:r>
              <a:rPr lang="tr-TR" sz="2000" b="1" dirty="0">
                <a:latin typeface="Times New Roman" panose="02020603050405020304" pitchFamily="18" charset="0"/>
                <a:cs typeface="Times New Roman" panose="02020603050405020304" pitchFamily="18" charset="0"/>
              </a:rPr>
              <a:t>G</a:t>
            </a:r>
            <a:r>
              <a:rPr lang="tr-TR" sz="2000" b="1" dirty="0" smtClean="0">
                <a:latin typeface="Times New Roman" panose="02020603050405020304" pitchFamily="18" charset="0"/>
                <a:cs typeface="Times New Roman" panose="02020603050405020304" pitchFamily="18" charset="0"/>
              </a:rPr>
              <a:t>örevleri </a:t>
            </a:r>
            <a:r>
              <a:rPr lang="tr-TR" sz="2000" b="1" dirty="0">
                <a:latin typeface="Times New Roman" panose="02020603050405020304" pitchFamily="18" charset="0"/>
                <a:cs typeface="Times New Roman" panose="02020603050405020304" pitchFamily="18" charset="0"/>
              </a:rPr>
              <a:t>Ş</a:t>
            </a:r>
            <a:r>
              <a:rPr lang="tr-TR" sz="2000" b="1" dirty="0" smtClean="0">
                <a:latin typeface="Times New Roman" panose="02020603050405020304" pitchFamily="18" charset="0"/>
                <a:cs typeface="Times New Roman" panose="02020603050405020304" pitchFamily="18" charset="0"/>
              </a:rPr>
              <a:t>unlardır</a:t>
            </a:r>
            <a:r>
              <a:rPr lang="tr-TR" sz="2000" b="1" dirty="0">
                <a:latin typeface="Times New Roman" panose="02020603050405020304" pitchFamily="18" charset="0"/>
                <a:cs typeface="Times New Roman" panose="02020603050405020304" pitchFamily="18" charset="0"/>
              </a:rPr>
              <a:t>:</a:t>
            </a:r>
          </a:p>
          <a:p>
            <a:pPr algn="just"/>
            <a:endParaRPr lang="tr-TR" sz="2000" dirty="0" smtClean="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a) </a:t>
            </a:r>
            <a:r>
              <a:rPr lang="tr-TR" sz="2000" dirty="0">
                <a:latin typeface="Times New Roman" panose="02020603050405020304" pitchFamily="18" charset="0"/>
                <a:cs typeface="Times New Roman" panose="02020603050405020304" pitchFamily="18" charset="0"/>
              </a:rPr>
              <a:t>657 sayılı Kanunun 4/B maddesine göre çalıştırılacak personelin her türlü </a:t>
            </a:r>
            <a:r>
              <a:rPr lang="tr-TR" sz="2000" dirty="0" smtClean="0">
                <a:latin typeface="Times New Roman" panose="02020603050405020304" pitchFamily="18" charset="0"/>
                <a:cs typeface="Times New Roman" panose="02020603050405020304" pitchFamily="18" charset="0"/>
              </a:rPr>
              <a:t>işlemlerini yapmak</a:t>
            </a:r>
            <a:r>
              <a:rPr lang="tr-TR" sz="2000" dirty="0">
                <a:latin typeface="Times New Roman" panose="02020603050405020304" pitchFamily="18" charset="0"/>
                <a:cs typeface="Times New Roman" panose="02020603050405020304" pitchFamily="18" charset="0"/>
              </a:rPr>
              <a:t>,</a:t>
            </a:r>
          </a:p>
          <a:p>
            <a:pPr algn="just"/>
            <a:endParaRPr lang="tr-TR" sz="2000" b="1" dirty="0" smtClean="0"/>
          </a:p>
          <a:p>
            <a:pPr algn="just"/>
            <a:r>
              <a:rPr lang="tr-TR" sz="2000" b="1" dirty="0" smtClean="0"/>
              <a:t>b</a:t>
            </a:r>
            <a:r>
              <a:rPr lang="tr-TR" sz="2000" b="1" dirty="0"/>
              <a:t>) </a:t>
            </a:r>
            <a:r>
              <a:rPr lang="tr-TR" sz="2000" dirty="0"/>
              <a:t>4046 sayılı Kanun ve diğer kanunlar gereği ataması zorunlu olan personelin atamalarını yapmak,</a:t>
            </a:r>
            <a:endParaRPr lang="tr-TR" sz="2000" b="1" dirty="0" smtClean="0">
              <a:latin typeface="Times New Roman" panose="02020603050405020304" pitchFamily="18" charset="0"/>
              <a:cs typeface="Times New Roman" panose="02020603050405020304" pitchFamily="18" charset="0"/>
            </a:endParaRPr>
          </a:p>
          <a:p>
            <a:pPr algn="just"/>
            <a:endParaRPr lang="tr-TR" sz="2000" b="1" dirty="0" smtClean="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c) </a:t>
            </a:r>
            <a:r>
              <a:rPr lang="tr-TR" sz="2000" dirty="0">
                <a:latin typeface="Times New Roman" panose="02020603050405020304" pitchFamily="18" charset="0"/>
                <a:cs typeface="Times New Roman" panose="02020603050405020304" pitchFamily="18" charset="0"/>
              </a:rPr>
              <a:t>Bu görevlerle ilgili olarak birimler arası, kurum ve kuruluşlarla koordinasyonu sağlamak</a:t>
            </a:r>
          </a:p>
          <a:p>
            <a:pPr algn="just"/>
            <a:endParaRPr lang="tr-TR" sz="2000" dirty="0" smtClean="0">
              <a:latin typeface="Times New Roman" panose="02020603050405020304" pitchFamily="18" charset="0"/>
              <a:cs typeface="Times New Roman" panose="02020603050405020304" pitchFamily="18" charset="0"/>
            </a:endParaRPr>
          </a:p>
          <a:p>
            <a:pPr algn="just"/>
            <a:r>
              <a:rPr lang="tr-TR" sz="2000" b="1" dirty="0">
                <a:latin typeface="Times New Roman" panose="02020603050405020304" pitchFamily="18" charset="0"/>
                <a:cs typeface="Times New Roman" panose="02020603050405020304" pitchFamily="18" charset="0"/>
              </a:rPr>
              <a:t>d</a:t>
            </a:r>
            <a:r>
              <a:rPr lang="tr-TR" sz="2000"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Başkanlıkça </a:t>
            </a:r>
            <a:r>
              <a:rPr lang="tr-TR" sz="2000" dirty="0">
                <a:latin typeface="Times New Roman" panose="02020603050405020304" pitchFamily="18" charset="0"/>
                <a:cs typeface="Times New Roman" panose="02020603050405020304" pitchFamily="18" charset="0"/>
              </a:rPr>
              <a:t>verilecek benzeri görevleri yapmak.</a:t>
            </a:r>
          </a:p>
        </p:txBody>
      </p:sp>
    </p:spTree>
    <p:extLst>
      <p:ext uri="{BB962C8B-B14F-4D97-AF65-F5344CB8AC3E}">
        <p14:creationId xmlns:p14="http://schemas.microsoft.com/office/powerpoint/2010/main" val="173162945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3" name="Dikdörtgen 2"/>
          <p:cNvSpPr/>
          <p:nvPr/>
        </p:nvSpPr>
        <p:spPr>
          <a:xfrm>
            <a:off x="721309" y="1351520"/>
            <a:ext cx="10463842" cy="4338047"/>
          </a:xfrm>
          <a:prstGeom prst="rect">
            <a:avLst/>
          </a:prstGeom>
        </p:spPr>
        <p:txBody>
          <a:bodyPr wrap="square">
            <a:spAutoFit/>
          </a:bodyPr>
          <a:lstStyle/>
          <a:p>
            <a:pPr indent="449580" algn="ctr">
              <a:lnSpc>
                <a:spcPct val="107000"/>
              </a:lnSpc>
              <a:spcAft>
                <a:spcPts val="800"/>
              </a:spcAft>
            </a:pPr>
            <a:r>
              <a:rPr lang="tr-TR" sz="2400" b="1" dirty="0">
                <a:latin typeface="Calibri" panose="020F0502020204030204" pitchFamily="34" charset="0"/>
                <a:ea typeface="Calibri" panose="020F0502020204030204" pitchFamily="34" charset="0"/>
                <a:cs typeface="Times New Roman" panose="02020603050405020304" pitchFamily="18" charset="0"/>
              </a:rPr>
              <a:t>Sözleşmeli </a:t>
            </a:r>
            <a:r>
              <a:rPr lang="tr-TR" sz="2400" b="1" dirty="0" smtClean="0">
                <a:latin typeface="Calibri" panose="020F0502020204030204" pitchFamily="34" charset="0"/>
                <a:ea typeface="Calibri" panose="020F0502020204030204" pitchFamily="34" charset="0"/>
                <a:cs typeface="Times New Roman" panose="02020603050405020304" pitchFamily="18" charset="0"/>
              </a:rPr>
              <a:t>Personelin Çalışma </a:t>
            </a:r>
            <a:r>
              <a:rPr lang="tr-TR" sz="2400" b="1" dirty="0">
                <a:latin typeface="Calibri" panose="020F0502020204030204" pitchFamily="34" charset="0"/>
                <a:ea typeface="Calibri" panose="020F0502020204030204" pitchFamily="34" charset="0"/>
                <a:cs typeface="Times New Roman" panose="02020603050405020304" pitchFamily="18" charset="0"/>
              </a:rPr>
              <a:t>E</a:t>
            </a:r>
            <a:r>
              <a:rPr lang="tr-TR" sz="2400" b="1" dirty="0" smtClean="0">
                <a:latin typeface="Calibri" panose="020F0502020204030204" pitchFamily="34" charset="0"/>
                <a:ea typeface="Calibri" panose="020F0502020204030204" pitchFamily="34" charset="0"/>
                <a:cs typeface="Times New Roman" panose="02020603050405020304" pitchFamily="18" charset="0"/>
              </a:rPr>
              <a:t>sasları </a:t>
            </a:r>
            <a:endParaRPr lang="tr-TR" sz="2400" b="1" i="1" dirty="0" smtClean="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tr-TR" b="1" dirty="0" smtClean="0">
                <a:latin typeface="Calibri" panose="020F0502020204030204" pitchFamily="34" charset="0"/>
                <a:ea typeface="Calibri" panose="020F0502020204030204" pitchFamily="34" charset="0"/>
                <a:cs typeface="Times New Roman" panose="02020603050405020304" pitchFamily="18" charset="0"/>
              </a:rPr>
              <a:t>MADDE 13-</a:t>
            </a:r>
            <a:r>
              <a:rPr lang="tr-TR" dirty="0" smtClean="0">
                <a:latin typeface="Calibri" panose="020F0502020204030204" pitchFamily="34" charset="0"/>
                <a:ea typeface="Calibri" panose="020F0502020204030204" pitchFamily="34" charset="0"/>
                <a:cs typeface="Times New Roman" panose="02020603050405020304" pitchFamily="18" charset="0"/>
              </a:rPr>
              <a:t> </a:t>
            </a:r>
          </a:p>
          <a:p>
            <a:pPr indent="449580"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Personel, sözleşmelerinde belirtilen görevler dışında çalıştırılamaz.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smtClean="0">
                <a:latin typeface="Calibri" panose="020F0502020204030204" pitchFamily="34" charset="0"/>
                <a:ea typeface="Calibri" panose="020F0502020204030204" pitchFamily="34" charset="0"/>
                <a:cs typeface="Times New Roman" panose="02020603050405020304" pitchFamily="18" charset="0"/>
              </a:rPr>
              <a:t>	Bakanlar Kurulunca Devlet Memurları için saptanan çalışma saat ve süreleri sözleşmeli personel içinde uygulanır. </a:t>
            </a:r>
            <a:r>
              <a:rPr lang="tr-TR" dirty="0"/>
              <a:t>Bu Karar Esaslarına göre çalıştırılacak sözleşmeli personel o gün bitirilmesi gereken işlerin bitimine kadar çalışmak zorundadır. Normal çalışma sürelerini aşan bu süreler için ilgili kanunlarında öngörülen hükümler saklı kalmak kaydıyla her sekiz saati için bir gün hesabıyla izin verilir. </a:t>
            </a:r>
            <a:r>
              <a:rPr lang="tr-TR" dirty="0" smtClean="0">
                <a:latin typeface="Calibri" panose="020F0502020204030204" pitchFamily="34" charset="0"/>
                <a:ea typeface="Calibri" panose="020F0502020204030204" pitchFamily="34" charset="0"/>
                <a:cs typeface="Times New Roman" panose="02020603050405020304" pitchFamily="18" charset="0"/>
              </a:rPr>
              <a:t>(Madde13)</a:t>
            </a:r>
          </a:p>
          <a:p>
            <a:pPr algn="just"/>
            <a:r>
              <a:rPr lang="tr-TR" dirty="0" smtClean="0">
                <a:latin typeface="Calibri" panose="020F0502020204030204" pitchFamily="34" charset="0"/>
                <a:ea typeface="Calibri" panose="020F0502020204030204" pitchFamily="34" charset="0"/>
                <a:cs typeface="Times New Roman" panose="02020603050405020304" pitchFamily="18" charset="0"/>
              </a:rPr>
              <a:t>İhtiyaç halinde sözleşmeli personele geçici görev verilebilir. Geçici görevlendirmelerin süresi </a:t>
            </a:r>
            <a:r>
              <a:rPr lang="tr-TR" u="sng" dirty="0" smtClean="0">
                <a:latin typeface="Calibri" panose="020F0502020204030204" pitchFamily="34" charset="0"/>
                <a:ea typeface="Calibri" panose="020F0502020204030204" pitchFamily="34" charset="0"/>
                <a:cs typeface="Times New Roman" panose="02020603050405020304" pitchFamily="18" charset="0"/>
              </a:rPr>
              <a:t>bir yıl içerisinde iki aydan fazla olamaz.</a:t>
            </a:r>
            <a:r>
              <a:rPr lang="tr-TR" dirty="0" smtClean="0">
                <a:latin typeface="Calibri" panose="020F0502020204030204" pitchFamily="34" charset="0"/>
                <a:ea typeface="Calibri" panose="020F0502020204030204" pitchFamily="34" charset="0"/>
                <a:cs typeface="Times New Roman" panose="02020603050405020304" pitchFamily="18" charset="0"/>
              </a:rPr>
              <a:t> İl içi ve il dışı geçici görevlendirme olurları il müdürü tarafından imzalanır. Sözleşmeli </a:t>
            </a:r>
            <a:r>
              <a:rPr lang="tr-TR" dirty="0">
                <a:latin typeface="Calibri" panose="020F0502020204030204" pitchFamily="34" charset="0"/>
                <a:ea typeface="Calibri" panose="020F0502020204030204" pitchFamily="34" charset="0"/>
                <a:cs typeface="Times New Roman" panose="02020603050405020304" pitchFamily="18" charset="0"/>
              </a:rPr>
              <a:t>personel ilk yerleştirme esnasında, il içinde, aynı unvan ve nitelikleri taşımak kaydıyla bir defaya mahsus olmak üzere, becayiş talebinde bulunabilir. Bu taleplerin il müdürlüğünce uygun görülmesi halinde becayiş yapılan yerlere sözleşmeleri yapılır. Bu suretle, sözleşme yapılan pozisyonlarda göreve başlayanların sözleşmelerinin bir sureti ile birlikte yerleştirmeye esas evrakı 30 gün içerisinde Personel Genel Müdürlüğüne gönderilir</a:t>
            </a:r>
            <a:r>
              <a:rPr lang="tr-TR" dirty="0" smtClean="0">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078830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4" name="Dikdörtgen 3"/>
          <p:cNvSpPr/>
          <p:nvPr/>
        </p:nvSpPr>
        <p:spPr>
          <a:xfrm>
            <a:off x="638182" y="1935837"/>
            <a:ext cx="10905422" cy="1908215"/>
          </a:xfrm>
          <a:prstGeom prst="rect">
            <a:avLst/>
          </a:prstGeom>
        </p:spPr>
        <p:txBody>
          <a:bodyPr wrap="square">
            <a:spAutoFit/>
          </a:bodyPr>
          <a:lstStyle/>
          <a:p>
            <a:pPr algn="ctr"/>
            <a:r>
              <a:rPr lang="tr-TR" sz="2800" b="1" dirty="0" smtClean="0"/>
              <a:t>Ücret Tespiti </a:t>
            </a:r>
            <a:endParaRPr lang="tr-TR" sz="2800" b="1" i="1" dirty="0" smtClean="0"/>
          </a:p>
          <a:p>
            <a:endParaRPr lang="tr-TR" b="1" dirty="0" smtClean="0"/>
          </a:p>
          <a:p>
            <a:pPr algn="just"/>
            <a:r>
              <a:rPr lang="tr-TR" sz="2400" b="1" dirty="0" smtClean="0"/>
              <a:t>Madde </a:t>
            </a:r>
            <a:r>
              <a:rPr lang="tr-TR" sz="2400" b="1" dirty="0"/>
              <a:t>3- (Ek:22/11/2010-2010/1169)</a:t>
            </a:r>
            <a:r>
              <a:rPr lang="tr-TR" sz="2400" dirty="0"/>
              <a:t> Sözleşmeli personelin ücreti; pozisyon unvanı, bu unvana ilişkin eğitim düzeyi, kamu kurum ve kuruluşlarında aynı kadro veya pozisyon </a:t>
            </a:r>
            <a:r>
              <a:rPr lang="tr-TR" sz="2400" dirty="0" smtClean="0"/>
              <a:t>unvanında</a:t>
            </a:r>
            <a:r>
              <a:rPr lang="tr-TR" sz="2400" dirty="0"/>
              <a:t> geçen hizmet süresi dikkate alınarak tespit edilir. </a:t>
            </a:r>
            <a:endParaRPr lang="tr-TR" sz="2400" dirty="0" smtClean="0"/>
          </a:p>
        </p:txBody>
      </p:sp>
    </p:spTree>
    <p:extLst>
      <p:ext uri="{BB962C8B-B14F-4D97-AF65-F5344CB8AC3E}">
        <p14:creationId xmlns:p14="http://schemas.microsoft.com/office/powerpoint/2010/main" val="5040375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2" name="Dikdörtgen 1"/>
          <p:cNvSpPr/>
          <p:nvPr/>
        </p:nvSpPr>
        <p:spPr>
          <a:xfrm>
            <a:off x="1026543" y="1658437"/>
            <a:ext cx="10101532" cy="3693319"/>
          </a:xfrm>
          <a:prstGeom prst="rect">
            <a:avLst/>
          </a:prstGeom>
        </p:spPr>
        <p:txBody>
          <a:bodyPr wrap="square">
            <a:spAutoFit/>
          </a:bodyPr>
          <a:lstStyle/>
          <a:p>
            <a:pPr algn="ctr"/>
            <a:r>
              <a:rPr lang="tr-TR" sz="2400" b="1" dirty="0" smtClean="0">
                <a:solidFill>
                  <a:srgbClr val="000000"/>
                </a:solidFill>
                <a:latin typeface="Times New Roman" panose="02020603050405020304" pitchFamily="18" charset="0"/>
              </a:rPr>
              <a:t>İzin</a:t>
            </a:r>
            <a:endParaRPr lang="tr-TR" sz="2400" b="1" i="1" dirty="0" smtClean="0">
              <a:solidFill>
                <a:srgbClr val="000000"/>
              </a:solidFill>
              <a:latin typeface="Times New Roman" panose="02020603050405020304" pitchFamily="18" charset="0"/>
            </a:endParaRPr>
          </a:p>
          <a:p>
            <a:pPr algn="ctr"/>
            <a:endParaRPr lang="tr-TR" b="1" dirty="0" smtClean="0">
              <a:solidFill>
                <a:srgbClr val="000000"/>
              </a:solidFill>
              <a:latin typeface="Times New Roman" panose="02020603050405020304" pitchFamily="18" charset="0"/>
            </a:endParaRPr>
          </a:p>
          <a:p>
            <a:pPr algn="just"/>
            <a:r>
              <a:rPr lang="tr-TR" sz="2400" b="1" dirty="0" smtClean="0">
                <a:solidFill>
                  <a:srgbClr val="000000"/>
                </a:solidFill>
                <a:latin typeface="Times New Roman" panose="02020603050405020304" pitchFamily="18" charset="0"/>
              </a:rPr>
              <a:t>Madde </a:t>
            </a:r>
            <a:r>
              <a:rPr lang="tr-TR" sz="2400" b="1" dirty="0">
                <a:solidFill>
                  <a:srgbClr val="000000"/>
                </a:solidFill>
                <a:latin typeface="Times New Roman" panose="02020603050405020304" pitchFamily="18" charset="0"/>
              </a:rPr>
              <a:t>9- (Değişik:14/05/2018-2018/11809)</a:t>
            </a:r>
            <a:r>
              <a:rPr lang="tr-TR" sz="2400" dirty="0">
                <a:solidFill>
                  <a:srgbClr val="000000"/>
                </a:solidFill>
                <a:latin typeface="Times New Roman" panose="02020603050405020304" pitchFamily="18" charset="0"/>
              </a:rPr>
              <a:t> 217 sayılı Devlet Personel Başkanlığı Kuruluş ve Görevleri Hakkında Kanun Hükmünde Kararnamenin 2 </a:t>
            </a:r>
            <a:r>
              <a:rPr lang="tr-TR" sz="2400" dirty="0" err="1">
                <a:solidFill>
                  <a:srgbClr val="000000"/>
                </a:solidFill>
                <a:latin typeface="Times New Roman" panose="02020603050405020304" pitchFamily="18" charset="0"/>
              </a:rPr>
              <a:t>nci</a:t>
            </a:r>
            <a:r>
              <a:rPr lang="tr-TR" sz="2400" dirty="0">
                <a:solidFill>
                  <a:srgbClr val="000000"/>
                </a:solidFill>
                <a:latin typeface="Times New Roman" panose="02020603050405020304" pitchFamily="18" charset="0"/>
              </a:rPr>
              <a:t> maddesinde belirtilen kurumlarda geçen hizmet süresi, bir yıldan on yıla kadar olan personele yirmi gün, on yıldan fazla olanlara otuz gün ücretli yıllık izin verilir.</a:t>
            </a:r>
            <a:r>
              <a:rPr lang="tr-TR" sz="1600" dirty="0">
                <a:solidFill>
                  <a:srgbClr val="000000"/>
                </a:solidFill>
                <a:latin typeface="Times New Roman" panose="02020603050405020304" pitchFamily="18" charset="0"/>
              </a:rPr>
              <a:t> </a:t>
            </a:r>
            <a:r>
              <a:rPr lang="tr-TR" b="1" dirty="0">
                <a:solidFill>
                  <a:srgbClr val="000000"/>
                </a:solidFill>
                <a:latin typeface="Times New Roman" panose="02020603050405020304" pitchFamily="18" charset="0"/>
                <a:cs typeface="Times New Roman" panose="02020603050405020304" pitchFamily="18" charset="0"/>
              </a:rPr>
              <a:t>(Ek cümleler:RG-6/2/2021-31387-C.K.-3507/2 </a:t>
            </a:r>
            <a:r>
              <a:rPr lang="tr-TR" b="1" dirty="0" err="1">
                <a:solidFill>
                  <a:srgbClr val="000000"/>
                </a:solidFill>
                <a:latin typeface="Times New Roman" panose="02020603050405020304" pitchFamily="18" charset="0"/>
                <a:cs typeface="Times New Roman" panose="02020603050405020304" pitchFamily="18" charset="0"/>
              </a:rPr>
              <a:t>md.</a:t>
            </a:r>
            <a:r>
              <a:rPr lang="tr-TR" b="1" dirty="0">
                <a:solidFill>
                  <a:srgbClr val="000000"/>
                </a:solidFill>
                <a:latin typeface="Times New Roman" panose="02020603050405020304" pitchFamily="18" charset="0"/>
                <a:cs typeface="Times New Roman" panose="02020603050405020304" pitchFamily="18" charset="0"/>
              </a:rPr>
              <a:t>)</a:t>
            </a:r>
            <a:r>
              <a:rPr lang="tr-TR" sz="1600" dirty="0">
                <a:solidFill>
                  <a:srgbClr val="000000"/>
                </a:solidFill>
                <a:latin typeface="Times New Roman" panose="02020603050405020304" pitchFamily="18" charset="0"/>
              </a:rPr>
              <a:t> </a:t>
            </a:r>
            <a:r>
              <a:rPr lang="tr-TR" sz="2400" dirty="0">
                <a:solidFill>
                  <a:srgbClr val="000000"/>
                </a:solidFill>
                <a:latin typeface="Times New Roman" panose="02020603050405020304" pitchFamily="18" charset="0"/>
              </a:rPr>
              <a:t>Sözleşme döneminde kullanılmayan izinler, sözleşmenin devamı halinde müteakip sözleşme döneminde kullanılabilir. Cari sözleşme dönemi ile bir önceki sözleşme dönemi hariç, önceki sözleşme dönemlerine ait kullanılamayan izin hakları düşer.</a:t>
            </a:r>
            <a:endParaRPr lang="tr-TR" sz="2400" dirty="0"/>
          </a:p>
        </p:txBody>
      </p:sp>
    </p:spTree>
    <p:extLst>
      <p:ext uri="{BB962C8B-B14F-4D97-AF65-F5344CB8AC3E}">
        <p14:creationId xmlns:p14="http://schemas.microsoft.com/office/powerpoint/2010/main" val="5105607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2" name="Dikdörtgen 1"/>
          <p:cNvSpPr/>
          <p:nvPr/>
        </p:nvSpPr>
        <p:spPr>
          <a:xfrm>
            <a:off x="1252487" y="2168671"/>
            <a:ext cx="10101532" cy="2308324"/>
          </a:xfrm>
          <a:prstGeom prst="rect">
            <a:avLst/>
          </a:prstGeom>
        </p:spPr>
        <p:txBody>
          <a:bodyPr wrap="square">
            <a:spAutoFit/>
          </a:bodyPr>
          <a:lstStyle/>
          <a:p>
            <a:pPr algn="ctr"/>
            <a:r>
              <a:rPr lang="tr-TR" sz="2800" b="1" dirty="0" smtClean="0"/>
              <a:t>Geçici Görev Yolluğu</a:t>
            </a:r>
            <a:endParaRPr lang="tr-TR" sz="2800" b="1" i="1" dirty="0" smtClean="0"/>
          </a:p>
          <a:p>
            <a:pPr algn="just"/>
            <a:endParaRPr lang="tr-TR" sz="2000" b="1" dirty="0" smtClean="0"/>
          </a:p>
          <a:p>
            <a:pPr algn="just"/>
            <a:r>
              <a:rPr lang="tr-TR" sz="2400" b="1" dirty="0" smtClean="0"/>
              <a:t>Madde </a:t>
            </a:r>
            <a:r>
              <a:rPr lang="tr-TR" sz="2400" b="1" dirty="0"/>
              <a:t>4-</a:t>
            </a:r>
            <a:r>
              <a:rPr lang="tr-TR" sz="2400" dirty="0"/>
              <a:t> Personel, sözleşmelerinde belirtilen görev yeri dışında çalıştırılamaz</a:t>
            </a:r>
            <a:r>
              <a:rPr lang="tr-TR" sz="2400" dirty="0" smtClean="0"/>
              <a:t>.</a:t>
            </a:r>
          </a:p>
          <a:p>
            <a:pPr algn="just"/>
            <a:r>
              <a:rPr lang="tr-TR" sz="2400" dirty="0" smtClean="0"/>
              <a:t>Görev </a:t>
            </a:r>
            <a:r>
              <a:rPr lang="tr-TR" sz="2400" dirty="0"/>
              <a:t>yeri dışına geçici olarak gönderilenlerin gündelik ve yol giderleri, 6245 sayılı Harcırah Kanunu hükümlerinde saptanan süreyi ve 1 inci derece Devlet memurlarına ödenen harcırah miktarını aşmamak üzere sözleşmelerde belirtilir. </a:t>
            </a:r>
          </a:p>
        </p:txBody>
      </p:sp>
    </p:spTree>
    <p:extLst>
      <p:ext uri="{BB962C8B-B14F-4D97-AF65-F5344CB8AC3E}">
        <p14:creationId xmlns:p14="http://schemas.microsoft.com/office/powerpoint/2010/main" val="358774183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3" name="Dikdörtgen 2"/>
          <p:cNvSpPr/>
          <p:nvPr/>
        </p:nvSpPr>
        <p:spPr>
          <a:xfrm>
            <a:off x="845388" y="2101596"/>
            <a:ext cx="10463842" cy="4750788"/>
          </a:xfrm>
          <a:prstGeom prst="rect">
            <a:avLst/>
          </a:prstGeom>
        </p:spPr>
        <p:txBody>
          <a:bodyPr wrap="square">
            <a:spAutoFit/>
          </a:bodyPr>
          <a:lstStyle/>
          <a:p>
            <a:pPr indent="449580" algn="ctr">
              <a:lnSpc>
                <a:spcPct val="107000"/>
              </a:lnSpc>
              <a:spcAft>
                <a:spcPts val="800"/>
              </a:spcAft>
            </a:pPr>
            <a:r>
              <a:rPr lang="tr-TR" sz="2400" b="1" dirty="0" smtClean="0">
                <a:latin typeface="Calibri" panose="020F0502020204030204" pitchFamily="34" charset="0"/>
                <a:ea typeface="Calibri" panose="020F0502020204030204" pitchFamily="34" charset="0"/>
                <a:cs typeface="Times New Roman" panose="02020603050405020304" pitchFamily="18" charset="0"/>
              </a:rPr>
              <a:t>Sözleşmeli Personelin Kurum İçi Yer Değişiklik Talepleri;</a:t>
            </a:r>
          </a:p>
          <a:p>
            <a:pPr indent="449580" algn="just">
              <a:lnSpc>
                <a:spcPct val="107000"/>
              </a:lnSpc>
              <a:spcAft>
                <a:spcPts val="800"/>
              </a:spcAft>
            </a:pPr>
            <a:r>
              <a:rPr lang="tr-TR" sz="2400" dirty="0" smtClean="0"/>
              <a:t>Çalışma Grubumuzca hangi yasal dayanaklara göre yapıyoruz; </a:t>
            </a:r>
            <a:r>
              <a:rPr lang="tr-TR" sz="2400" dirty="0"/>
              <a:t>06.06.1978 tarih  ve 15754 sayılı Bakanlar Kurulu Kararı gereği ‘’Sözleşmeli Personel Çalıştırılmasına İlişkin Esaslar’’ ile Bakanlığımız </a:t>
            </a:r>
            <a:r>
              <a:rPr lang="tr-TR" sz="2400" dirty="0" smtClean="0"/>
              <a:t>Mülga ‘’Gıda </a:t>
            </a:r>
            <a:r>
              <a:rPr lang="tr-TR" sz="2400" dirty="0"/>
              <a:t>Tarım ve Hayvancılık Bakanlığında  657 Sayılı Kanunun 4/B Maddesine Göre Görev Yapan Sözleşmeli Personel Çalıştırılmalarına İlişkin Usul ve Esaslar’’ hükümlerine dayanılarak personelin kurum içi yer değişikliği talepleri </a:t>
            </a:r>
            <a:r>
              <a:rPr lang="tr-TR" sz="2400" dirty="0" smtClean="0"/>
              <a:t>gerçekleştirmekteyiz.</a:t>
            </a:r>
          </a:p>
          <a:p>
            <a:pPr indent="449580" algn="just">
              <a:lnSpc>
                <a:spcPct val="107000"/>
              </a:lnSpc>
              <a:spcAft>
                <a:spcPts val="800"/>
              </a:spcAft>
            </a:pPr>
            <a:r>
              <a:rPr lang="tr-TR" sz="2400" dirty="0"/>
              <a:t>Tayin taleplerinde </a:t>
            </a:r>
            <a:r>
              <a:rPr lang="tr-TR" sz="2400" dirty="0" smtClean="0"/>
              <a:t>öncelikle </a:t>
            </a:r>
            <a:r>
              <a:rPr lang="tr-TR" sz="2400" dirty="0"/>
              <a:t>Kadro imkanları, norm kadro durumu </a:t>
            </a:r>
            <a:r>
              <a:rPr lang="tr-TR" sz="2400" dirty="0" smtClean="0"/>
              <a:t>ve </a:t>
            </a:r>
            <a:r>
              <a:rPr lang="tr-TR" sz="2400" dirty="0"/>
              <a:t>hizmet ihtiyaçları göz önünde </a:t>
            </a:r>
            <a:r>
              <a:rPr lang="tr-TR" sz="2400" dirty="0" smtClean="0"/>
              <a:t>bulundurmaktayız.</a:t>
            </a:r>
            <a:endParaRPr lang="tr-TR" sz="2400" dirty="0"/>
          </a:p>
          <a:p>
            <a:pPr indent="449580" algn="just">
              <a:lnSpc>
                <a:spcPct val="107000"/>
              </a:lnSpc>
              <a:spcAft>
                <a:spcPts val="800"/>
              </a:spcAft>
            </a:pPr>
            <a:endParaRPr lang="tr-TR" sz="2400" dirty="0"/>
          </a:p>
          <a:p>
            <a:pPr indent="449580" algn="just">
              <a:lnSpc>
                <a:spcPct val="107000"/>
              </a:lnSpc>
              <a:spcAft>
                <a:spcPts val="800"/>
              </a:spcAft>
            </a:pPr>
            <a:endParaRPr lang="tr-TR" b="1" i="1"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9609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4" name="Dikdörtgen 3"/>
          <p:cNvSpPr/>
          <p:nvPr/>
        </p:nvSpPr>
        <p:spPr>
          <a:xfrm>
            <a:off x="922790" y="2887760"/>
            <a:ext cx="10905422" cy="2677656"/>
          </a:xfrm>
          <a:prstGeom prst="rect">
            <a:avLst/>
          </a:prstGeom>
        </p:spPr>
        <p:txBody>
          <a:bodyPr wrap="square">
            <a:spAutoFit/>
          </a:bodyPr>
          <a:lstStyle/>
          <a:p>
            <a:pPr algn="just"/>
            <a:r>
              <a:rPr lang="tr-TR" sz="2800" b="1" dirty="0" smtClean="0">
                <a:latin typeface="Times New Roman" panose="02020603050405020304" pitchFamily="18" charset="0"/>
                <a:cs typeface="Times New Roman" panose="02020603050405020304" pitchFamily="18" charset="0"/>
              </a:rPr>
              <a:t>Becayiş (Karşılıklı </a:t>
            </a:r>
            <a:r>
              <a:rPr lang="tr-TR" sz="2800" b="1" dirty="0" err="1" smtClean="0">
                <a:latin typeface="Times New Roman" panose="02020603050405020304" pitchFamily="18" charset="0"/>
                <a:cs typeface="Times New Roman" panose="02020603050405020304" pitchFamily="18" charset="0"/>
              </a:rPr>
              <a:t>Kurumiçi</a:t>
            </a:r>
            <a:r>
              <a:rPr lang="tr-TR" sz="2800" b="1" dirty="0" smtClean="0">
                <a:latin typeface="Times New Roman" panose="02020603050405020304" pitchFamily="18" charset="0"/>
                <a:cs typeface="Times New Roman" panose="02020603050405020304" pitchFamily="18" charset="0"/>
              </a:rPr>
              <a:t> Yer Değişikliği) talebine bulunanlardan;</a:t>
            </a:r>
          </a:p>
          <a:p>
            <a:pPr algn="just"/>
            <a:r>
              <a:rPr lang="tr-TR" sz="2800" dirty="0" smtClean="0"/>
              <a:t>Hizmet </a:t>
            </a:r>
            <a:r>
              <a:rPr lang="tr-TR" sz="2800" dirty="0"/>
              <a:t>gerekleri dikkate alınarak, aynı unvan ve hizmet niteliklerini haiz sözleşmeli personelin kurum içi karşılıklı yer değiştirme talepleri, pozisyonunun vizeli olduğu birimde </a:t>
            </a:r>
            <a:r>
              <a:rPr lang="tr-TR" sz="2800" u="sng" dirty="0"/>
              <a:t>fiilen en az bir yıl çalışmış olmaları</a:t>
            </a:r>
            <a:r>
              <a:rPr lang="tr-TR" sz="2800" dirty="0"/>
              <a:t> şartıyla merkez, taşra veya döner sermaye teşkilatları içi ile İl içi ve İller arası yer değişiklikleri gerçekleştirilebilir</a:t>
            </a:r>
            <a:r>
              <a:rPr lang="tr-TR" dirty="0" smtClean="0"/>
              <a:t>.</a:t>
            </a:r>
          </a:p>
        </p:txBody>
      </p:sp>
      <p:sp>
        <p:nvSpPr>
          <p:cNvPr id="2" name="Metin kutusu 1"/>
          <p:cNvSpPr txBox="1"/>
          <p:nvPr/>
        </p:nvSpPr>
        <p:spPr>
          <a:xfrm>
            <a:off x="1789697" y="1927303"/>
            <a:ext cx="9368287" cy="523220"/>
          </a:xfrm>
          <a:prstGeom prst="rect">
            <a:avLst/>
          </a:prstGeom>
          <a:noFill/>
        </p:spPr>
        <p:txBody>
          <a:bodyPr wrap="square" rtlCol="0">
            <a:spAutoFit/>
          </a:bodyPr>
          <a:lstStyle/>
          <a:p>
            <a:pPr algn="ctr"/>
            <a:r>
              <a:rPr lang="tr-TR" sz="2800" b="1" dirty="0" smtClean="0"/>
              <a:t>KURUM İÇİ YER DEĞİŞİKLİĞİ</a:t>
            </a:r>
            <a:endParaRPr lang="tr-TR" sz="2800" b="1" dirty="0"/>
          </a:p>
        </p:txBody>
      </p:sp>
    </p:spTree>
    <p:extLst>
      <p:ext uri="{BB962C8B-B14F-4D97-AF65-F5344CB8AC3E}">
        <p14:creationId xmlns:p14="http://schemas.microsoft.com/office/powerpoint/2010/main" val="163970244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20">
          <a:fgClr>
            <a:srgbClr val="92D050"/>
          </a:fgClr>
          <a:bgClr>
            <a:schemeClr val="bg1"/>
          </a:bgClr>
        </a:pattFill>
        <a:effectLst/>
      </p:bgPr>
    </p:bg>
    <p:spTree>
      <p:nvGrpSpPr>
        <p:cNvPr id="1" name=""/>
        <p:cNvGrpSpPr/>
        <p:nvPr/>
      </p:nvGrpSpPr>
      <p:grpSpPr>
        <a:xfrm>
          <a:off x="0" y="0"/>
          <a:ext cx="0" cy="0"/>
          <a:chOff x="0" y="0"/>
          <a:chExt cx="0" cy="0"/>
        </a:xfrm>
      </p:grpSpPr>
      <p:pic>
        <p:nvPicPr>
          <p:cNvPr id="6" name="Resim 5" descr="C:\Users\erturk.mehmet\Desktop\gthbLogo.png"/>
          <p:cNvPicPr/>
          <p:nvPr/>
        </p:nvPicPr>
        <p:blipFill>
          <a:blip r:embed="rId2">
            <a:extLst>
              <a:ext uri="{28A0092B-C50C-407E-A947-70E740481C1C}">
                <a14:useLocalDpi xmlns:a14="http://schemas.microsoft.com/office/drawing/2010/main" val="0"/>
              </a:ext>
            </a:extLst>
          </a:blip>
          <a:srcRect/>
          <a:stretch>
            <a:fillRect/>
          </a:stretch>
        </p:blipFill>
        <p:spPr bwMode="auto">
          <a:xfrm>
            <a:off x="190132" y="266734"/>
            <a:ext cx="1062355" cy="1009015"/>
          </a:xfrm>
          <a:prstGeom prst="rect">
            <a:avLst/>
          </a:prstGeom>
          <a:noFill/>
          <a:ln>
            <a:noFill/>
          </a:ln>
        </p:spPr>
      </p:pic>
      <p:sp>
        <p:nvSpPr>
          <p:cNvPr id="5" name="Başlık 1"/>
          <p:cNvSpPr txBox="1">
            <a:spLocks/>
          </p:cNvSpPr>
          <p:nvPr/>
        </p:nvSpPr>
        <p:spPr>
          <a:xfrm>
            <a:off x="2238956" y="266734"/>
            <a:ext cx="8772345" cy="122333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3200" b="1" dirty="0">
                <a:latin typeface="Times New Roman" panose="02020603050405020304" pitchFamily="18" charset="0"/>
                <a:cs typeface="Times New Roman" panose="02020603050405020304" pitchFamily="18" charset="0"/>
              </a:rPr>
              <a:t>4/B SÖZLEŞMELİ PERSONEL TEKNİK ÇALIŞMA GRUBU</a:t>
            </a:r>
          </a:p>
        </p:txBody>
      </p:sp>
      <p:sp>
        <p:nvSpPr>
          <p:cNvPr id="4" name="Dikdörtgen 3"/>
          <p:cNvSpPr/>
          <p:nvPr/>
        </p:nvSpPr>
        <p:spPr>
          <a:xfrm>
            <a:off x="834486" y="1693385"/>
            <a:ext cx="10905422" cy="4832092"/>
          </a:xfrm>
          <a:prstGeom prst="rect">
            <a:avLst/>
          </a:prstGeom>
        </p:spPr>
        <p:txBody>
          <a:bodyPr wrap="square">
            <a:spAutoFit/>
          </a:bodyPr>
          <a:lstStyle/>
          <a:p>
            <a:pPr algn="ctr"/>
            <a:r>
              <a:rPr lang="tr-TR" sz="2200" b="1" dirty="0"/>
              <a:t>Eş </a:t>
            </a:r>
            <a:r>
              <a:rPr lang="tr-TR" sz="2200" b="1" dirty="0" smtClean="0"/>
              <a:t>Durumu </a:t>
            </a:r>
            <a:r>
              <a:rPr lang="tr-TR" sz="2200" b="1" dirty="0"/>
              <a:t>N</a:t>
            </a:r>
            <a:r>
              <a:rPr lang="tr-TR" sz="2200" b="1" dirty="0" smtClean="0"/>
              <a:t>edeniyle </a:t>
            </a:r>
            <a:r>
              <a:rPr lang="tr-TR" sz="2200" b="1" dirty="0"/>
              <a:t>G</a:t>
            </a:r>
            <a:r>
              <a:rPr lang="tr-TR" sz="2200" b="1" dirty="0" smtClean="0"/>
              <a:t>örev </a:t>
            </a:r>
            <a:r>
              <a:rPr lang="tr-TR" sz="2200" b="1" dirty="0"/>
              <a:t>Y</a:t>
            </a:r>
            <a:r>
              <a:rPr lang="tr-TR" sz="2200" b="1" dirty="0" smtClean="0"/>
              <a:t>eri Değişikliği; </a:t>
            </a:r>
          </a:p>
          <a:p>
            <a:pPr algn="just"/>
            <a:endParaRPr lang="tr-TR" sz="2200" dirty="0" smtClean="0"/>
          </a:p>
          <a:p>
            <a:pPr algn="just"/>
            <a:r>
              <a:rPr lang="tr-TR" sz="2200" dirty="0" smtClean="0"/>
              <a:t>	Personelin </a:t>
            </a:r>
            <a:r>
              <a:rPr lang="tr-TR" sz="2200" dirty="0"/>
              <a:t>eş durumuna bağlı kurum içi yer değişikliği talebi; vizeli olduğu birimde fiilen en az bir yıl çalışmış olması, geçiş yapacağı hizmet biriminde aynı unvan ve niteliği haiz boş pozisyon bulunması ve kamu personeli olan eşin, kurum içi görev yeri değişikliği mümkün olmayan veya mevzuatı uyarınca zorunlu yer değiştirmeye tabi tutulan bir görevde bulunması kaydıyla yerine </a:t>
            </a:r>
            <a:r>
              <a:rPr lang="tr-TR" sz="2200" dirty="0" smtClean="0"/>
              <a:t>getirilebilir. Usul ve Esaslarda belirtilen istisnalar dışında norm kadronun uygun olması esastır. </a:t>
            </a:r>
          </a:p>
          <a:p>
            <a:pPr algn="just"/>
            <a:r>
              <a:rPr lang="tr-TR" sz="2200" dirty="0" smtClean="0"/>
              <a:t>	Ancak </a:t>
            </a:r>
            <a:r>
              <a:rPr lang="tr-TR" sz="2200" dirty="0"/>
              <a:t>ilgili mevzuatı uyarınca zorunlu yer değiştirmeye tabi tutulan eğitim ve öğretim hizmetleri sınıfı, mülki idare amirliği hizmetleri sınıfı, jandarma hizmetleri sınıfı, sahil güvenlik hizmetleri sınıfı ve emniyet hizmetleri sınıfına giren memurlar, Türk Silahlı Kuvvetlerine mensup subay ve astsubay, uzman jandarma ve uzman erbaşlar ile hakim ve savcıların görev süresiyle sınırlı olmak üzere atandıkları </a:t>
            </a:r>
            <a:r>
              <a:rPr lang="tr-TR" sz="2200" dirty="0" smtClean="0"/>
              <a:t>yere, </a:t>
            </a:r>
            <a:r>
              <a:rPr lang="tr-TR" sz="2200" dirty="0"/>
              <a:t>eşinin atanmasında mevzuatı uyarınca yürürlüğe konulan </a:t>
            </a:r>
            <a:r>
              <a:rPr lang="tr-TR" sz="2200" b="1" dirty="0"/>
              <a:t>norm kadro sayılarına ilişkin hükümler uygulanmaz </a:t>
            </a:r>
          </a:p>
        </p:txBody>
      </p:sp>
    </p:spTree>
    <p:extLst>
      <p:ext uri="{BB962C8B-B14F-4D97-AF65-F5344CB8AC3E}">
        <p14:creationId xmlns:p14="http://schemas.microsoft.com/office/powerpoint/2010/main" val="2878464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EABC0C8-8C1D-4B98-AC11-4D13FE368C06}"/>
</file>

<file path=customXml/itemProps2.xml><?xml version="1.0" encoding="utf-8"?>
<ds:datastoreItem xmlns:ds="http://schemas.openxmlformats.org/officeDocument/2006/customXml" ds:itemID="{382079AC-1265-4092-B030-6C0FDD6F2DC8}"/>
</file>

<file path=customXml/itemProps3.xml><?xml version="1.0" encoding="utf-8"?>
<ds:datastoreItem xmlns:ds="http://schemas.openxmlformats.org/officeDocument/2006/customXml" ds:itemID="{A0889D23-F6CF-4A83-87E8-69C3DF151FAD}"/>
</file>

<file path=docProps/app.xml><?xml version="1.0" encoding="utf-8"?>
<Properties xmlns="http://schemas.openxmlformats.org/officeDocument/2006/extended-properties" xmlns:vt="http://schemas.openxmlformats.org/officeDocument/2006/docPropsVTypes">
  <TotalTime>1244</TotalTime>
  <Words>1536</Words>
  <Application>Microsoft Office PowerPoint</Application>
  <PresentationFormat>Geniş ekran</PresentationFormat>
  <Paragraphs>88</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16</vt:i4>
      </vt:variant>
    </vt:vector>
  </HeadingPairs>
  <TitlesOfParts>
    <vt:vector size="22" baseType="lpstr">
      <vt:lpstr>Arial</vt:lpstr>
      <vt:lpstr>Calibri</vt:lpstr>
      <vt:lpstr>Calibri Light</vt:lpstr>
      <vt:lpstr>Times New Roman</vt:lpstr>
      <vt:lpstr>Office Teması</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Kadir YÜCESAR</dc:creator>
  <cp:lastModifiedBy>ASUS</cp:lastModifiedBy>
  <cp:revision>153</cp:revision>
  <cp:lastPrinted>2021-01-12T08:02:10Z</cp:lastPrinted>
  <dcterms:created xsi:type="dcterms:W3CDTF">2021-01-11T07:52:26Z</dcterms:created>
  <dcterms:modified xsi:type="dcterms:W3CDTF">2021-11-18T06:23:30Z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