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theme/theme3.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90" r:id="rId4"/>
    <p:sldId id="300" r:id="rId5"/>
    <p:sldId id="299" r:id="rId6"/>
    <p:sldId id="298" r:id="rId7"/>
    <p:sldId id="289" r:id="rId8"/>
    <p:sldId id="281" r:id="rId9"/>
    <p:sldId id="297" r:id="rId10"/>
    <p:sldId id="291" r:id="rId11"/>
    <p:sldId id="293" r:id="rId12"/>
    <p:sldId id="288" r:id="rId13"/>
    <p:sldId id="285" r:id="rId14"/>
    <p:sldId id="278" r:id="rId15"/>
    <p:sldId id="280" r:id="rId16"/>
    <p:sldId id="277" r:id="rId17"/>
    <p:sldId id="283" r:id="rId18"/>
    <p:sldId id="292" r:id="rId19"/>
    <p:sldId id="282" r:id="rId20"/>
    <p:sldId id="284" r:id="rId21"/>
    <p:sldId id="294" r:id="rId22"/>
    <p:sldId id="296" r:id="rId23"/>
    <p:sldId id="286" r:id="rId24"/>
    <p:sldId id="274" r:id="rId25"/>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503" autoAdjust="0"/>
  </p:normalViewPr>
  <p:slideViewPr>
    <p:cSldViewPr snapToGrid="0">
      <p:cViewPr varScale="1">
        <p:scale>
          <a:sx n="78" d="100"/>
          <a:sy n="78" d="100"/>
        </p:scale>
        <p:origin x="835" y="77"/>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295BAA-8F00-450E-8A10-424161D6D390}" type="datetimeFigureOut">
              <a:rPr lang="tr-TR" smtClean="0"/>
              <a:t>25.05.2022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19B3915-5CAB-4F87-9FD0-AAF382F73FCF}" type="slidenum">
              <a:rPr lang="tr-TR" smtClean="0"/>
              <a:t>‹#›</a:t>
            </a:fld>
            <a:endParaRPr lang="tr-TR"/>
          </a:p>
        </p:txBody>
      </p:sp>
    </p:spTree>
    <p:extLst>
      <p:ext uri="{BB962C8B-B14F-4D97-AF65-F5344CB8AC3E}">
        <p14:creationId xmlns:p14="http://schemas.microsoft.com/office/powerpoint/2010/main" val="378245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a:t>
            </a:fld>
            <a:endParaRPr lang="tr-TR"/>
          </a:p>
        </p:txBody>
      </p:sp>
    </p:spTree>
    <p:extLst>
      <p:ext uri="{BB962C8B-B14F-4D97-AF65-F5344CB8AC3E}">
        <p14:creationId xmlns:p14="http://schemas.microsoft.com/office/powerpoint/2010/main" val="580545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Esaslar Ek-3 madde</a:t>
            </a:r>
            <a:r>
              <a:rPr lang="tr-TR" baseline="0" dirty="0"/>
              <a:t> </a:t>
            </a:r>
            <a:r>
              <a:rPr lang="tr-TR" dirty="0"/>
              <a:t>(e) bendi</a:t>
            </a:r>
          </a:p>
        </p:txBody>
      </p:sp>
      <p:sp>
        <p:nvSpPr>
          <p:cNvPr id="4" name="Slayt Numarası Yer Tutucusu 3"/>
          <p:cNvSpPr>
            <a:spLocks noGrp="1"/>
          </p:cNvSpPr>
          <p:nvPr>
            <p:ph type="sldNum" sz="quarter" idx="10"/>
          </p:nvPr>
        </p:nvSpPr>
        <p:spPr/>
        <p:txBody>
          <a:bodyPr/>
          <a:lstStyle/>
          <a:p>
            <a:fld id="{419B3915-5CAB-4F87-9FD0-AAF382F73FCF}" type="slidenum">
              <a:rPr lang="tr-TR" smtClean="0"/>
              <a:t>18</a:t>
            </a:fld>
            <a:endParaRPr lang="tr-TR"/>
          </a:p>
        </p:txBody>
      </p:sp>
    </p:spTree>
    <p:extLst>
      <p:ext uri="{BB962C8B-B14F-4D97-AF65-F5344CB8AC3E}">
        <p14:creationId xmlns:p14="http://schemas.microsoft.com/office/powerpoint/2010/main" val="2062011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Usul ve Esaslar </a:t>
            </a:r>
            <a:r>
              <a:rPr lang="tr-TR" b="1" dirty="0">
                <a:latin typeface="Times New Roman" panose="02020603050405020304" pitchFamily="18" charset="0"/>
                <a:ea typeface="Calibri" panose="020F0502020204030204" pitchFamily="34" charset="0"/>
                <a:cs typeface="Times New Roman" panose="02020603050405020304" pitchFamily="18" charset="0"/>
              </a:rPr>
              <a:t>MADDE 7-</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19</a:t>
            </a:fld>
            <a:endParaRPr lang="tr-TR"/>
          </a:p>
        </p:txBody>
      </p:sp>
    </p:spTree>
    <p:extLst>
      <p:ext uri="{BB962C8B-B14F-4D97-AF65-F5344CB8AC3E}">
        <p14:creationId xmlns:p14="http://schemas.microsoft.com/office/powerpoint/2010/main" val="1141480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Usul ve Esaslar </a:t>
            </a:r>
            <a:r>
              <a:rPr lang="tr-TR" b="1" dirty="0">
                <a:latin typeface="Times New Roman" panose="02020603050405020304" pitchFamily="18" charset="0"/>
                <a:ea typeface="Calibri" panose="020F0502020204030204" pitchFamily="34" charset="0"/>
                <a:cs typeface="Times New Roman" panose="02020603050405020304" pitchFamily="18" charset="0"/>
              </a:rPr>
              <a:t>MADDE 7-</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20</a:t>
            </a:fld>
            <a:endParaRPr lang="tr-TR"/>
          </a:p>
        </p:txBody>
      </p:sp>
    </p:spTree>
    <p:extLst>
      <p:ext uri="{BB962C8B-B14F-4D97-AF65-F5344CB8AC3E}">
        <p14:creationId xmlns:p14="http://schemas.microsoft.com/office/powerpoint/2010/main" val="3212795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21</a:t>
            </a:fld>
            <a:endParaRPr lang="tr-TR"/>
          </a:p>
        </p:txBody>
      </p:sp>
    </p:spTree>
    <p:extLst>
      <p:ext uri="{BB962C8B-B14F-4D97-AF65-F5344CB8AC3E}">
        <p14:creationId xmlns:p14="http://schemas.microsoft.com/office/powerpoint/2010/main" val="2260712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p>
          <a:p>
            <a:pPr algn="just"/>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22</a:t>
            </a:fld>
            <a:endParaRPr lang="tr-TR"/>
          </a:p>
        </p:txBody>
      </p:sp>
    </p:spTree>
    <p:extLst>
      <p:ext uri="{BB962C8B-B14F-4D97-AF65-F5344CB8AC3E}">
        <p14:creationId xmlns:p14="http://schemas.microsoft.com/office/powerpoint/2010/main" val="336295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latin typeface="Times New Roman" panose="02020603050405020304" pitchFamily="18" charset="0"/>
                <a:cs typeface="Times New Roman" panose="02020603050405020304" pitchFamily="18" charset="0"/>
              </a:rPr>
              <a:t>(Esaslar)</a:t>
            </a:r>
          </a:p>
          <a:p>
            <a:pPr algn="just"/>
            <a:r>
              <a:rPr lang="tr-TR" sz="1200" b="1" dirty="0">
                <a:latin typeface="Times New Roman" panose="02020603050405020304" pitchFamily="18" charset="0"/>
                <a:cs typeface="Times New Roman" panose="02020603050405020304" pitchFamily="18" charset="0"/>
              </a:rPr>
              <a:t>Madde 3- (Ek:22/11/2010-2010/1169)</a:t>
            </a:r>
            <a:r>
              <a:rPr lang="tr-TR" sz="1200" dirty="0">
                <a:latin typeface="Times New Roman" panose="02020603050405020304" pitchFamily="18"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6</a:t>
            </a:fld>
            <a:endParaRPr lang="tr-TR"/>
          </a:p>
        </p:txBody>
      </p:sp>
    </p:spTree>
    <p:extLst>
      <p:ext uri="{BB962C8B-B14F-4D97-AF65-F5344CB8AC3E}">
        <p14:creationId xmlns:p14="http://schemas.microsoft.com/office/powerpoint/2010/main" val="339115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solidFill>
                  <a:srgbClr val="000000"/>
                </a:solidFill>
                <a:latin typeface="Times New Roman" panose="02020603050405020304" pitchFamily="18" charset="0"/>
              </a:rPr>
              <a:t>(Esaslar)</a:t>
            </a:r>
          </a:p>
          <a:p>
            <a:pPr algn="just"/>
            <a:r>
              <a:rPr lang="tr-TR" sz="1200" b="1" dirty="0">
                <a:solidFill>
                  <a:srgbClr val="000000"/>
                </a:solidFill>
                <a:latin typeface="Times New Roman" panose="02020603050405020304" pitchFamily="18" charset="0"/>
              </a:rPr>
              <a:t>Madde 9- (Değişik:14/05/2018-2018/11809)</a:t>
            </a:r>
          </a:p>
          <a:p>
            <a:pPr algn="just"/>
            <a:r>
              <a:rPr lang="tr-TR" b="1" dirty="0">
                <a:solidFill>
                  <a:srgbClr val="000000"/>
                </a:solidFill>
                <a:latin typeface="Times New Roman" panose="02020603050405020304" pitchFamily="18" charset="0"/>
                <a:cs typeface="Times New Roman" panose="02020603050405020304" pitchFamily="18" charset="0"/>
              </a:rPr>
              <a:t>(Ek cümleler:RG-6/2/2021-31387-C.K.-3507/2 </a:t>
            </a:r>
            <a:r>
              <a:rPr lang="tr-TR" b="1" dirty="0" err="1">
                <a:solidFill>
                  <a:srgbClr val="000000"/>
                </a:solidFill>
                <a:latin typeface="Times New Roman" panose="02020603050405020304" pitchFamily="18" charset="0"/>
                <a:cs typeface="Times New Roman" panose="02020603050405020304" pitchFamily="18" charset="0"/>
              </a:rPr>
              <a:t>md.</a:t>
            </a:r>
            <a:r>
              <a:rPr lang="tr-TR" b="1" dirty="0">
                <a:solidFill>
                  <a:srgbClr val="000000"/>
                </a:solidFill>
                <a:latin typeface="Times New Roman" panose="02020603050405020304" pitchFamily="18" charset="0"/>
                <a:cs typeface="Times New Roman" panose="02020603050405020304" pitchFamily="18" charset="0"/>
              </a:rPr>
              <a:t>)</a:t>
            </a:r>
          </a:p>
          <a:p>
            <a:r>
              <a:rPr lang="tr-TR" b="1" dirty="0">
                <a:solidFill>
                  <a:srgbClr val="000000"/>
                </a:solidFill>
                <a:latin typeface="Times New Roman" panose="02020603050405020304" pitchFamily="18" charset="0"/>
                <a:cs typeface="Times New Roman" panose="02020603050405020304" pitchFamily="18" charset="0"/>
              </a:rPr>
              <a:t>217 KHK</a:t>
            </a:r>
            <a:r>
              <a:rPr lang="tr-TR" b="1" baseline="0" dirty="0">
                <a:solidFill>
                  <a:srgbClr val="000000"/>
                </a:solidFill>
                <a:latin typeface="Times New Roman" panose="02020603050405020304" pitchFamily="18" charset="0"/>
                <a:cs typeface="Times New Roman" panose="02020603050405020304" pitchFamily="18" charset="0"/>
              </a:rPr>
              <a:t> 2.Maddesi : </a:t>
            </a:r>
          </a:p>
          <a:p>
            <a:r>
              <a:rPr lang="tr-TR" sz="1200" kern="1200" dirty="0">
                <a:solidFill>
                  <a:schemeClr val="tx1"/>
                </a:solidFill>
                <a:effectLst/>
                <a:latin typeface="+mn-lt"/>
                <a:ea typeface="+mn-ea"/>
                <a:cs typeface="+mn-cs"/>
              </a:rPr>
              <a:t>a) Genel bütçeye dahil dairelerle, katma bütçeli idareler ve bunlara bağlı kuruluşlar, </a:t>
            </a:r>
          </a:p>
          <a:p>
            <a:r>
              <a:rPr lang="tr-TR" sz="1200" kern="1200" dirty="0">
                <a:solidFill>
                  <a:schemeClr val="tx1"/>
                </a:solidFill>
                <a:effectLst/>
                <a:latin typeface="+mn-lt"/>
                <a:ea typeface="+mn-ea"/>
                <a:cs typeface="+mn-cs"/>
              </a:rPr>
              <a:t>b) İl Özel İdareleri ve belediyeler, bunların birlikleri ve bunlara bağlı iktisadi müesseseler, işletmeler, </a:t>
            </a:r>
          </a:p>
          <a:p>
            <a:r>
              <a:rPr lang="tr-TR" sz="1200" kern="1200" dirty="0">
                <a:solidFill>
                  <a:schemeClr val="tx1"/>
                </a:solidFill>
                <a:effectLst/>
                <a:latin typeface="+mn-lt"/>
                <a:ea typeface="+mn-ea"/>
                <a:cs typeface="+mn-cs"/>
              </a:rPr>
              <a:t>c) İktisadi devlet teşekkülleri, kamu iktisadi kuruluşları ve bunların müesseseleri, bağlı ortaklıkları ve iştirakleri, </a:t>
            </a:r>
          </a:p>
          <a:p>
            <a:r>
              <a:rPr lang="tr-TR" sz="1200" kern="1200" dirty="0">
                <a:solidFill>
                  <a:schemeClr val="tx1"/>
                </a:solidFill>
                <a:effectLst/>
                <a:latin typeface="+mn-lt"/>
                <a:ea typeface="+mn-ea"/>
                <a:cs typeface="+mn-cs"/>
              </a:rPr>
              <a:t>d) Kamu kurumu niteliğindeki meslek kuruluşları dışında kalan ve kamu fonu kullanan, özel kanunlarla veya bunların verdiği yetkiye dayanılarak kurulan kamu kuruluşları ve bu nitelikteki bankalar ve bunların en az sermayesinin yarısından fazlasına iştirak suretiyle kurdukları müessese, ortaklık ve iştirakler, </a:t>
            </a:r>
          </a:p>
          <a:p>
            <a:r>
              <a:rPr lang="tr-TR" sz="1200" kern="1200" dirty="0">
                <a:solidFill>
                  <a:schemeClr val="tx1"/>
                </a:solidFill>
                <a:effectLst/>
                <a:latin typeface="+mn-lt"/>
                <a:ea typeface="+mn-ea"/>
                <a:cs typeface="+mn-cs"/>
              </a:rPr>
              <a:t>e) Döner sermayeli kuruluşlar ile özel kanunlarla kurulan fonlar ve kefalet sandıkları. </a:t>
            </a:r>
          </a:p>
          <a:p>
            <a:r>
              <a:rPr lang="tr-TR" sz="1200" kern="1200" dirty="0">
                <a:solidFill>
                  <a:schemeClr val="tx1"/>
                </a:solidFill>
                <a:effectLst/>
                <a:latin typeface="+mn-lt"/>
                <a:ea typeface="+mn-ea"/>
                <a:cs typeface="+mn-cs"/>
              </a:rPr>
              <a:t>Askeri kurum ve kuruluşların 926 sayılı Türk Silahlı Kuvvetleri Personel Kanunu ile ek ve değişikliklerine tabi personeli bu Kanun Hükmünde Kararnamenin kapsamı dışındadır.</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7</a:t>
            </a:fld>
            <a:endParaRPr lang="tr-TR"/>
          </a:p>
        </p:txBody>
      </p:sp>
    </p:spTree>
    <p:extLst>
      <p:ext uri="{BB962C8B-B14F-4D97-AF65-F5344CB8AC3E}">
        <p14:creationId xmlns:p14="http://schemas.microsoft.com/office/powerpoint/2010/main" val="613761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solidFill>
                  <a:srgbClr val="000000"/>
                </a:solidFill>
                <a:latin typeface="Times New Roman" panose="02020603050405020304" pitchFamily="18" charset="0"/>
              </a:rPr>
              <a:t>(Esaslar)</a:t>
            </a:r>
          </a:p>
          <a:p>
            <a:pPr algn="just"/>
            <a:r>
              <a:rPr lang="tr-TR" sz="1200" b="1" dirty="0">
                <a:solidFill>
                  <a:srgbClr val="000000"/>
                </a:solidFill>
                <a:latin typeface="Times New Roman" panose="02020603050405020304" pitchFamily="18" charset="0"/>
              </a:rPr>
              <a:t>Madde 9- (Değişik:14/05/2018-2018/11809)</a:t>
            </a:r>
          </a:p>
          <a:p>
            <a:pPr algn="just"/>
            <a:r>
              <a:rPr lang="tr-TR" b="1" dirty="0">
                <a:solidFill>
                  <a:srgbClr val="000000"/>
                </a:solidFill>
                <a:latin typeface="Times New Roman" panose="02020603050405020304" pitchFamily="18" charset="0"/>
                <a:cs typeface="Times New Roman" panose="02020603050405020304" pitchFamily="18" charset="0"/>
              </a:rPr>
              <a:t>(Ek cümleler:RG-6/2/2021-31387-C.K.-3507/2 </a:t>
            </a:r>
            <a:r>
              <a:rPr lang="tr-TR" b="1" dirty="0" err="1">
                <a:solidFill>
                  <a:srgbClr val="000000"/>
                </a:solidFill>
                <a:latin typeface="Times New Roman" panose="02020603050405020304" pitchFamily="18" charset="0"/>
                <a:cs typeface="Times New Roman" panose="02020603050405020304" pitchFamily="18" charset="0"/>
              </a:rPr>
              <a:t>md.</a:t>
            </a:r>
            <a:r>
              <a:rPr lang="tr-TR" b="1" dirty="0">
                <a:solidFill>
                  <a:srgbClr val="000000"/>
                </a:solidFill>
                <a:latin typeface="Times New Roman" panose="02020603050405020304" pitchFamily="18" charset="0"/>
                <a:cs typeface="Times New Roman" panose="02020603050405020304" pitchFamily="18" charset="0"/>
              </a:rPr>
              <a:t>)</a:t>
            </a:r>
          </a:p>
          <a:p>
            <a:r>
              <a:rPr lang="tr-TR" b="1" dirty="0">
                <a:solidFill>
                  <a:srgbClr val="000000"/>
                </a:solidFill>
                <a:latin typeface="Times New Roman" panose="02020603050405020304" pitchFamily="18" charset="0"/>
                <a:cs typeface="Times New Roman" panose="02020603050405020304" pitchFamily="18" charset="0"/>
              </a:rPr>
              <a:t>217 KHK</a:t>
            </a:r>
            <a:r>
              <a:rPr lang="tr-TR" b="1" baseline="0" dirty="0">
                <a:solidFill>
                  <a:srgbClr val="000000"/>
                </a:solidFill>
                <a:latin typeface="Times New Roman" panose="02020603050405020304" pitchFamily="18" charset="0"/>
                <a:cs typeface="Times New Roman" panose="02020603050405020304" pitchFamily="18" charset="0"/>
              </a:rPr>
              <a:t> 2.Maddesi : </a:t>
            </a:r>
          </a:p>
          <a:p>
            <a:r>
              <a:rPr lang="tr-TR" sz="1200" kern="1200" dirty="0">
                <a:solidFill>
                  <a:schemeClr val="tx1"/>
                </a:solidFill>
                <a:effectLst/>
                <a:latin typeface="+mn-lt"/>
                <a:ea typeface="+mn-ea"/>
                <a:cs typeface="+mn-cs"/>
              </a:rPr>
              <a:t>a) Genel bütçeye dahil dairelerle, katma bütçeli idareler ve bunlara bağlı kuruluşlar, </a:t>
            </a:r>
          </a:p>
          <a:p>
            <a:r>
              <a:rPr lang="tr-TR" sz="1200" kern="1200" dirty="0">
                <a:solidFill>
                  <a:schemeClr val="tx1"/>
                </a:solidFill>
                <a:effectLst/>
                <a:latin typeface="+mn-lt"/>
                <a:ea typeface="+mn-ea"/>
                <a:cs typeface="+mn-cs"/>
              </a:rPr>
              <a:t>b) İl Özel İdareleri ve belediyeler, bunların birlikleri ve bunlara bağlı iktisadi müesseseler, işletmeler, </a:t>
            </a:r>
          </a:p>
          <a:p>
            <a:r>
              <a:rPr lang="tr-TR" sz="1200" kern="1200" dirty="0">
                <a:solidFill>
                  <a:schemeClr val="tx1"/>
                </a:solidFill>
                <a:effectLst/>
                <a:latin typeface="+mn-lt"/>
                <a:ea typeface="+mn-ea"/>
                <a:cs typeface="+mn-cs"/>
              </a:rPr>
              <a:t>c) İktisadi devlet teşekkülleri, kamu iktisadi kuruluşları ve bunların müesseseleri, bağlı ortaklıkları ve iştirakleri, </a:t>
            </a:r>
          </a:p>
          <a:p>
            <a:r>
              <a:rPr lang="tr-TR" sz="1200" kern="1200" dirty="0">
                <a:solidFill>
                  <a:schemeClr val="tx1"/>
                </a:solidFill>
                <a:effectLst/>
                <a:latin typeface="+mn-lt"/>
                <a:ea typeface="+mn-ea"/>
                <a:cs typeface="+mn-cs"/>
              </a:rPr>
              <a:t>d) Kamu kurumu niteliğindeki meslek kuruluşları dışında kalan ve kamu fonu kullanan, özel kanunlarla veya bunların verdiği yetkiye dayanılarak kurulan kamu kuruluşları ve bu nitelikteki bankalar ve bunların en az sermayesinin yarısından fazlasına iştirak suretiyle kurdukları müessese, ortaklık ve iştirakler, </a:t>
            </a:r>
          </a:p>
          <a:p>
            <a:r>
              <a:rPr lang="tr-TR" sz="1200" kern="1200" dirty="0">
                <a:solidFill>
                  <a:schemeClr val="tx1"/>
                </a:solidFill>
                <a:effectLst/>
                <a:latin typeface="+mn-lt"/>
                <a:ea typeface="+mn-ea"/>
                <a:cs typeface="+mn-cs"/>
              </a:rPr>
              <a:t>e) Döner sermayeli kuruluşlar ile özel kanunlarla kurulan fonlar ve kefalet sandıkları. </a:t>
            </a:r>
          </a:p>
          <a:p>
            <a:r>
              <a:rPr lang="tr-TR" sz="1200" kern="1200" dirty="0">
                <a:solidFill>
                  <a:schemeClr val="tx1"/>
                </a:solidFill>
                <a:effectLst/>
                <a:latin typeface="+mn-lt"/>
                <a:ea typeface="+mn-ea"/>
                <a:cs typeface="+mn-cs"/>
              </a:rPr>
              <a:t>Askeri kurum ve kuruluşların 926 sayılı Türk Silahlı Kuvvetleri Personel Kanunu ile ek ve değişikliklerine tabi personeli bu Kanun Hükmünde Kararnamenin kapsamı dışındadır.</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8</a:t>
            </a:fld>
            <a:endParaRPr lang="tr-TR"/>
          </a:p>
        </p:txBody>
      </p:sp>
    </p:spTree>
    <p:extLst>
      <p:ext uri="{BB962C8B-B14F-4D97-AF65-F5344CB8AC3E}">
        <p14:creationId xmlns:p14="http://schemas.microsoft.com/office/powerpoint/2010/main" val="345581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(Esaslar)</a:t>
            </a:r>
            <a:r>
              <a:rPr lang="tr-TR" baseline="0" dirty="0"/>
              <a:t> Madde 13</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9</a:t>
            </a:fld>
            <a:endParaRPr lang="tr-TR"/>
          </a:p>
        </p:txBody>
      </p:sp>
    </p:spTree>
    <p:extLst>
      <p:ext uri="{BB962C8B-B14F-4D97-AF65-F5344CB8AC3E}">
        <p14:creationId xmlns:p14="http://schemas.microsoft.com/office/powerpoint/2010/main" val="153942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b="1" dirty="0">
                <a:latin typeface="Times New Roman" panose="02020603050405020304" pitchFamily="18" charset="0"/>
                <a:ea typeface="Calibri" panose="020F0502020204030204" pitchFamily="34" charset="0"/>
                <a:cs typeface="Times New Roman" panose="02020603050405020304" pitchFamily="18" charset="0"/>
              </a:rPr>
              <a:t>(Usul ve Esaslar) MADDE 13-</a:t>
            </a:r>
            <a:r>
              <a:rPr lang="tr-TR" dirty="0">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Slayt Numarası Yer Tutucusu 3"/>
          <p:cNvSpPr>
            <a:spLocks noGrp="1"/>
          </p:cNvSpPr>
          <p:nvPr>
            <p:ph type="sldNum" sz="quarter" idx="10"/>
          </p:nvPr>
        </p:nvSpPr>
        <p:spPr/>
        <p:txBody>
          <a:bodyPr/>
          <a:lstStyle/>
          <a:p>
            <a:fld id="{419B3915-5CAB-4F87-9FD0-AAF382F73FCF}" type="slidenum">
              <a:rPr lang="tr-TR" smtClean="0"/>
              <a:t>10</a:t>
            </a:fld>
            <a:endParaRPr lang="tr-TR"/>
          </a:p>
        </p:txBody>
      </p:sp>
    </p:spTree>
    <p:extLst>
      <p:ext uri="{BB962C8B-B14F-4D97-AF65-F5344CB8AC3E}">
        <p14:creationId xmlns:p14="http://schemas.microsoft.com/office/powerpoint/2010/main" val="3013687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a:latin typeface="Times New Roman" panose="02020603050405020304" pitchFamily="18" charset="0"/>
                <a:cs typeface="Times New Roman" panose="02020603050405020304" pitchFamily="18" charset="0"/>
              </a:rPr>
              <a:t>(Esaslar) Madde 4-</a:t>
            </a:r>
            <a:r>
              <a:rPr lang="tr-TR" sz="1200" dirty="0">
                <a:latin typeface="Times New Roman" panose="02020603050405020304" pitchFamily="18" charset="0"/>
                <a:cs typeface="Times New Roman" panose="02020603050405020304" pitchFamily="18" charset="0"/>
              </a:rPr>
              <a:t> </a:t>
            </a:r>
            <a:endParaRPr lang="tr-TR" sz="1200" b="1" dirty="0">
              <a:latin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11</a:t>
            </a:fld>
            <a:endParaRPr lang="tr-TR"/>
          </a:p>
        </p:txBody>
      </p:sp>
    </p:spTree>
    <p:extLst>
      <p:ext uri="{BB962C8B-B14F-4D97-AF65-F5344CB8AC3E}">
        <p14:creationId xmlns:p14="http://schemas.microsoft.com/office/powerpoint/2010/main" val="347180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a:latin typeface="Times New Roman" panose="02020603050405020304" pitchFamily="18" charset="0"/>
                <a:cs typeface="Times New Roman" panose="02020603050405020304" pitchFamily="18" charset="0"/>
              </a:rPr>
              <a:t>(Usul ve Esaslar) Madde 8- (a)</a:t>
            </a:r>
          </a:p>
        </p:txBody>
      </p:sp>
      <p:sp>
        <p:nvSpPr>
          <p:cNvPr id="4" name="Slayt Numarası Yer Tutucusu 3"/>
          <p:cNvSpPr>
            <a:spLocks noGrp="1"/>
          </p:cNvSpPr>
          <p:nvPr>
            <p:ph type="sldNum" sz="quarter" idx="10"/>
          </p:nvPr>
        </p:nvSpPr>
        <p:spPr/>
        <p:txBody>
          <a:bodyPr/>
          <a:lstStyle/>
          <a:p>
            <a:fld id="{419B3915-5CAB-4F87-9FD0-AAF382F73FCF}" type="slidenum">
              <a:rPr lang="tr-TR" smtClean="0"/>
              <a:t>13</a:t>
            </a:fld>
            <a:endParaRPr lang="tr-TR"/>
          </a:p>
        </p:txBody>
      </p:sp>
    </p:spTree>
    <p:extLst>
      <p:ext uri="{BB962C8B-B14F-4D97-AF65-F5344CB8AC3E}">
        <p14:creationId xmlns:p14="http://schemas.microsoft.com/office/powerpoint/2010/main" val="309025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dirty="0">
                <a:latin typeface="Times New Roman" panose="02020603050405020304" pitchFamily="18" charset="0"/>
                <a:cs typeface="Times New Roman" panose="02020603050405020304" pitchFamily="18" charset="0"/>
              </a:rPr>
              <a:t>Usul ve Esaslarda belirtilen istisnalar dışında norm kadronun uygun olması esastır. </a:t>
            </a:r>
          </a:p>
          <a:p>
            <a:pPr algn="just"/>
            <a:r>
              <a:rPr lang="tr-TR" sz="1200" dirty="0">
                <a:latin typeface="Times New Roman" panose="02020603050405020304" pitchFamily="18" charset="0"/>
                <a:cs typeface="Times New Roman" panose="02020603050405020304" pitchFamily="18" charset="0"/>
              </a:rPr>
              <a:t>	Ancak 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yere, eşinin atanmasında mevzuatı uyarınca yürürlüğe konulan </a:t>
            </a:r>
            <a:r>
              <a:rPr lang="tr-TR" sz="1200" b="1" dirty="0">
                <a:latin typeface="Times New Roman" panose="02020603050405020304" pitchFamily="18" charset="0"/>
                <a:cs typeface="Times New Roman" panose="02020603050405020304" pitchFamily="18" charset="0"/>
              </a:rPr>
              <a:t>norm kadro sayılarına ilişkin hükümler uygulanmaz</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14</a:t>
            </a:fld>
            <a:endParaRPr lang="tr-TR"/>
          </a:p>
        </p:txBody>
      </p:sp>
    </p:spTree>
    <p:extLst>
      <p:ext uri="{BB962C8B-B14F-4D97-AF65-F5344CB8AC3E}">
        <p14:creationId xmlns:p14="http://schemas.microsoft.com/office/powerpoint/2010/main" val="134217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25.05.2022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607019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25.05.2022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9059276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25.05.2022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44013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25.05.2022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812250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5164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04201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4705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79072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60331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17563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11983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25.05.2022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784725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55837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53809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87234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7954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25.05.2022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721858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25.05.2022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124758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F46800-E7BC-4F1B-89AA-F9FA01F2DB0B}" type="datetimeFigureOut">
              <a:rPr lang="tr-TR" smtClean="0"/>
              <a:t>25.05.2022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493576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F46800-E7BC-4F1B-89AA-F9FA01F2DB0B}" type="datetimeFigureOut">
              <a:rPr lang="tr-TR" smtClean="0"/>
              <a:t>25.05.2022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242659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25.05.2022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3649414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F46800-E7BC-4F1B-89AA-F9FA01F2DB0B}" type="datetimeFigureOut">
              <a:rPr lang="tr-TR" smtClean="0"/>
              <a:t>25.05.2022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0206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25.05.2022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8726034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46800-E7BC-4F1B-89AA-F9FA01F2DB0B}" type="datetimeFigureOut">
              <a:rPr lang="tr-TR" smtClean="0"/>
              <a:t>25.05.2022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E6D6A-A841-43D1-AAFA-64D7F10AA3DB}" type="slidenum">
              <a:rPr lang="tr-TR" smtClean="0"/>
              <a:t>‹#›</a:t>
            </a:fld>
            <a:endParaRPr lang="tr-TR"/>
          </a:p>
        </p:txBody>
      </p:sp>
    </p:spTree>
    <p:extLst>
      <p:ext uri="{BB962C8B-B14F-4D97-AF65-F5344CB8AC3E}">
        <p14:creationId xmlns:p14="http://schemas.microsoft.com/office/powerpoint/2010/main" val="1010452097"/>
      </p:ext>
    </p:extLst>
  </p:cSld>
  <p:clrMap bg1="lt1" tx1="dk1" bg2="lt2" tx2="dk2" accent1="accent1" accent2="accent2" accent3="accent3" accent4="accent4" accent5="accent5" accent6="accent6" hlink="hlink" folHlink="folHlink"/>
  <p:sldLayoutIdLst>
    <p:sldLayoutId id="2147483649" r:id="rId1"/>
    <p:sldLayoutId id="2147483756"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0DE3-A262-4067-B921-72645D7DB17A}" type="datetimeFigureOut">
              <a:rPr lang="tr-TR" smtClean="0">
                <a:solidFill>
                  <a:prstClr val="black">
                    <a:tint val="75000"/>
                  </a:prstClr>
                </a:solidFill>
              </a:rPr>
              <a:pPr/>
              <a:t>25.05.2022</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78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etin kutusu 9"/>
          <p:cNvSpPr txBox="1"/>
          <p:nvPr/>
        </p:nvSpPr>
        <p:spPr>
          <a:xfrm>
            <a:off x="2174033" y="2761861"/>
            <a:ext cx="8016173" cy="2677656"/>
          </a:xfrm>
          <a:prstGeom prst="rect">
            <a:avLst/>
          </a:prstGeom>
          <a:noFill/>
        </p:spPr>
        <p:txBody>
          <a:bodyPr wrap="square" rtlCol="0">
            <a:spAutoFit/>
          </a:bodyPr>
          <a:lstStyle/>
          <a:p>
            <a:pPr algn="ctr"/>
            <a:r>
              <a:rPr lang="tr-TR" sz="4800" dirty="0">
                <a:latin typeface="Times New Roman" panose="02020603050405020304" pitchFamily="18" charset="0"/>
                <a:cs typeface="Times New Roman" panose="02020603050405020304" pitchFamily="18" charset="0"/>
              </a:rPr>
              <a:t>TAŞRA ATAMA DAİRE BAŞKANLIĞI</a:t>
            </a:r>
          </a:p>
          <a:p>
            <a:pPr algn="ctr"/>
            <a:r>
              <a:rPr lang="tr-TR" sz="3600" dirty="0">
                <a:latin typeface="Times New Roman" panose="02020603050405020304" pitchFamily="18" charset="0"/>
                <a:cs typeface="Times New Roman" panose="02020603050405020304" pitchFamily="18" charset="0"/>
              </a:rPr>
              <a:t>4/B SÖZLEŞMELİ PERSONEL </a:t>
            </a:r>
            <a:r>
              <a:rPr lang="tr-TR" sz="3600" dirty="0" smtClean="0">
                <a:latin typeface="Times New Roman" panose="02020603050405020304" pitchFamily="18" charset="0"/>
                <a:cs typeface="Times New Roman" panose="02020603050405020304" pitchFamily="18" charset="0"/>
              </a:rPr>
              <a:t> </a:t>
            </a:r>
            <a:r>
              <a:rPr lang="tr-TR" sz="3600" dirty="0">
                <a:latin typeface="Times New Roman" panose="02020603050405020304" pitchFamily="18" charset="0"/>
                <a:cs typeface="Times New Roman" panose="02020603050405020304" pitchFamily="18" charset="0"/>
              </a:rPr>
              <a:t>ÇALIŞMA GRUBU</a:t>
            </a:r>
          </a:p>
        </p:txBody>
      </p:sp>
      <p:pic>
        <p:nvPicPr>
          <p:cNvPr id="12" name="Resim 11"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4805807" y="422695"/>
            <a:ext cx="2191341" cy="2161479"/>
          </a:xfrm>
          <a:prstGeom prst="rect">
            <a:avLst/>
          </a:prstGeom>
          <a:noFill/>
          <a:ln>
            <a:noFill/>
          </a:ln>
        </p:spPr>
      </p:pic>
    </p:spTree>
    <p:extLst>
      <p:ext uri="{BB962C8B-B14F-4D97-AF65-F5344CB8AC3E}">
        <p14:creationId xmlns:p14="http://schemas.microsoft.com/office/powerpoint/2010/main" val="3713606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ea typeface="Calibri" panose="020F0502020204030204" pitchFamily="34" charset="0"/>
                <a:cs typeface="Times New Roman" panose="02020603050405020304" pitchFamily="18" charset="0"/>
              </a:rPr>
              <a:t>Sözleşmeli Personelin Çalışma Esasları</a:t>
            </a: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721309" y="1944193"/>
            <a:ext cx="10463842" cy="4130490"/>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İhtiyaç halinde sözleşmeli personele geçici görev verilebilir. Geçici görevlendirmelerin süresi </a:t>
            </a:r>
            <a:r>
              <a:rPr lang="tr-TR" sz="2400" u="sng" dirty="0">
                <a:latin typeface="Times New Roman" panose="02020603050405020304" pitchFamily="18" charset="0"/>
                <a:ea typeface="Calibri" panose="020F0502020204030204" pitchFamily="34" charset="0"/>
                <a:cs typeface="Times New Roman" panose="02020603050405020304" pitchFamily="18" charset="0"/>
              </a:rPr>
              <a:t>bir yıl içerisinde iki aydan fazla olamaz.</a:t>
            </a:r>
            <a:r>
              <a:rPr lang="tr-TR" sz="2400" dirty="0">
                <a:latin typeface="Times New Roman" panose="02020603050405020304" pitchFamily="18" charset="0"/>
                <a:ea typeface="Calibri" panose="020F0502020204030204" pitchFamily="34" charset="0"/>
                <a:cs typeface="Times New Roman" panose="02020603050405020304" pitchFamily="18" charset="0"/>
              </a:rPr>
              <a:t> İl içi ve il dışı geçici görevlendirme olurları il müdürü tarafından imzalanır. </a:t>
            </a:r>
          </a:p>
          <a:p>
            <a:pPr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Sözleşmeli personel ilk yerleştirme esnasında, il içinde, aynı unvan ve nitelikleri taşımak kaydıyla bir defaya mahsus olmak üzere, becayiş talebinde bulunabilir. Bu taleplerin il müdürlüğünce uygun görülmesi halinde becayiş yapılan yerlere sözleşmeleri yapılır. Bu suretle, sözleşme yapılan pozisyonlarda göreve başlayanların sözleşmelerinin bir sureti ile birlikte yerleştirmeye esas evrakı 30 gün içerisinde Personel Genel Müdürlüğüne gönderilir.</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804825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cs typeface="Times New Roman" panose="02020603050405020304" pitchFamily="18" charset="0"/>
              </a:rPr>
              <a:t>Geçici Görev Yolluğu</a:t>
            </a:r>
          </a:p>
        </p:txBody>
      </p:sp>
      <p:sp>
        <p:nvSpPr>
          <p:cNvPr id="2" name="Dikdörtgen 1"/>
          <p:cNvSpPr/>
          <p:nvPr/>
        </p:nvSpPr>
        <p:spPr>
          <a:xfrm>
            <a:off x="909357" y="2464093"/>
            <a:ext cx="10593238" cy="2492990"/>
          </a:xfrm>
          <a:prstGeom prst="rect">
            <a:avLst/>
          </a:prstGeom>
        </p:spPr>
        <p:txBody>
          <a:bodyPr wrap="square">
            <a:spAutoFit/>
          </a:bodyPr>
          <a:lstStyle/>
          <a:p>
            <a:pPr algn="ctr"/>
            <a:endParaRPr lang="tr-TR" sz="3600" b="1" i="1"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Personel, sözleşmelerinde belirtilen görev yeri dışında çalıştırılamaz.</a:t>
            </a:r>
          </a:p>
          <a:p>
            <a:pPr algn="just"/>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	Görev yeri dışına geçici olarak gönderilenlerin gündelik ve yol giderleri, 6245 sayılı Harcırah Kanunu hükümlerinde saptanan süreyi ve 1 inci derece Devlet memurlarına ödenen harcırah miktarını aşmamak üzere sözleşmelerde belirtilir.</a:t>
            </a:r>
            <a:r>
              <a:rPr lang="tr-TR" sz="2400" dirty="0"/>
              <a:t> </a:t>
            </a:r>
          </a:p>
        </p:txBody>
      </p:sp>
    </p:spTree>
    <p:extLst>
      <p:ext uri="{BB962C8B-B14F-4D97-AF65-F5344CB8AC3E}">
        <p14:creationId xmlns:p14="http://schemas.microsoft.com/office/powerpoint/2010/main" val="35877418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Yer Değişikliği</a:t>
            </a:r>
          </a:p>
        </p:txBody>
      </p:sp>
      <p:sp>
        <p:nvSpPr>
          <p:cNvPr id="3" name="Dikdörtgen 2"/>
          <p:cNvSpPr/>
          <p:nvPr/>
        </p:nvSpPr>
        <p:spPr>
          <a:xfrm>
            <a:off x="864079" y="1933979"/>
            <a:ext cx="10463842" cy="3945247"/>
          </a:xfrm>
          <a:prstGeom prst="rect">
            <a:avLst/>
          </a:prstGeom>
        </p:spPr>
        <p:txBody>
          <a:bodyPr wrap="square">
            <a:spAutoFit/>
          </a:bodyPr>
          <a:lstStyle/>
          <a:p>
            <a:pPr indent="449580" algn="ctr">
              <a:lnSpc>
                <a:spcPct val="107000"/>
              </a:lnSpc>
              <a:spcAft>
                <a:spcPts val="800"/>
              </a:spcAft>
            </a:pPr>
            <a:r>
              <a:rPr lang="tr-TR" sz="2400" dirty="0">
                <a:latin typeface="Times New Roman" panose="02020603050405020304" pitchFamily="18" charset="0"/>
                <a:cs typeface="Times New Roman" panose="02020603050405020304" pitchFamily="18" charset="0"/>
              </a:rPr>
              <a:t>Sözleşmeli personelin kurumlar arası yer değişikliği yapılamaz.</a:t>
            </a:r>
          </a:p>
          <a:p>
            <a:pPr indent="449580">
              <a:lnSpc>
                <a:spcPct val="107000"/>
              </a:lnSpc>
              <a:spcAft>
                <a:spcPts val="800"/>
              </a:spcAft>
            </a:pPr>
            <a:r>
              <a:rPr lang="tr-TR" sz="2400" b="1" dirty="0">
                <a:latin typeface="Times New Roman" panose="02020603050405020304" pitchFamily="18" charset="0"/>
                <a:ea typeface="Calibri" panose="020F0502020204030204" pitchFamily="34" charset="0"/>
                <a:cs typeface="Times New Roman" panose="02020603050405020304" pitchFamily="18" charset="0"/>
              </a:rPr>
              <a:t>Kurum İçi Yer Değişikliği</a:t>
            </a:r>
            <a:endParaRPr lang="tr-TR" sz="24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Becayiş</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Eş Durumu</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Sağlık Mazereti</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Şehit Eşi olması halinde</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Can Güvenliği veya Eşin Vefatı halinde </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Sözleşmeli Personel alımı öncesi</a:t>
            </a:r>
          </a:p>
        </p:txBody>
      </p:sp>
    </p:spTree>
    <p:extLst>
      <p:ext uri="{BB962C8B-B14F-4D97-AF65-F5344CB8AC3E}">
        <p14:creationId xmlns:p14="http://schemas.microsoft.com/office/powerpoint/2010/main" val="35629609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4" name="Dikdörtgen 3"/>
          <p:cNvSpPr/>
          <p:nvPr/>
        </p:nvSpPr>
        <p:spPr>
          <a:xfrm>
            <a:off x="721309" y="2266659"/>
            <a:ext cx="10905422" cy="2800767"/>
          </a:xfrm>
          <a:prstGeom prst="rect">
            <a:avLst/>
          </a:prstGeom>
        </p:spPr>
        <p:txBody>
          <a:bodyPr wrap="square">
            <a:spAutoFit/>
          </a:bodyPr>
          <a:lstStyle/>
          <a:p>
            <a:pPr algn="just"/>
            <a:endParaRPr lang="tr-TR" sz="2800" dirty="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Becayiş (Karşılıklı Yer Değişikliği);</a:t>
            </a:r>
          </a:p>
          <a:p>
            <a:pPr algn="just"/>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	Hizmet gerekleri dikkate alınarak, aynı unvan ve hizmet niteliklerine haiz sözleşmeli personelin kurum içi karşılıklı yer değiştirme talepleri, pozisyonunun vizeli olduğu birimde </a:t>
            </a:r>
            <a:r>
              <a:rPr lang="tr-TR" sz="2400" u="sng" dirty="0">
                <a:latin typeface="Times New Roman" panose="02020603050405020304" pitchFamily="18" charset="0"/>
                <a:cs typeface="Times New Roman" panose="02020603050405020304" pitchFamily="18" charset="0"/>
              </a:rPr>
              <a:t>fiilen en az bir yıl çalışmış olmaları</a:t>
            </a:r>
            <a:r>
              <a:rPr lang="tr-TR" sz="2400" dirty="0">
                <a:latin typeface="Times New Roman" panose="02020603050405020304" pitchFamily="18" charset="0"/>
                <a:cs typeface="Times New Roman" panose="02020603050405020304" pitchFamily="18" charset="0"/>
              </a:rPr>
              <a:t> </a:t>
            </a:r>
            <a:r>
              <a:rPr lang="tr-TR" sz="2400">
                <a:latin typeface="Times New Roman" panose="02020603050405020304" pitchFamily="18" charset="0"/>
                <a:cs typeface="Times New Roman" panose="02020603050405020304" pitchFamily="18" charset="0"/>
              </a:rPr>
              <a:t>şartıyla İl </a:t>
            </a:r>
            <a:r>
              <a:rPr lang="tr-TR" sz="2400" dirty="0">
                <a:latin typeface="Times New Roman" panose="02020603050405020304" pitchFamily="18" charset="0"/>
                <a:cs typeface="Times New Roman" panose="02020603050405020304" pitchFamily="18" charset="0"/>
              </a:rPr>
              <a:t>içi ve İller arası yer değişiklikleri gerçekleştirilebilir.</a:t>
            </a:r>
          </a:p>
        </p:txBody>
      </p:sp>
    </p:spTree>
    <p:extLst>
      <p:ext uri="{BB962C8B-B14F-4D97-AF65-F5344CB8AC3E}">
        <p14:creationId xmlns:p14="http://schemas.microsoft.com/office/powerpoint/2010/main" val="1639702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4" name="Dikdörtgen 3"/>
          <p:cNvSpPr/>
          <p:nvPr/>
        </p:nvSpPr>
        <p:spPr>
          <a:xfrm>
            <a:off x="825860" y="2734809"/>
            <a:ext cx="10905422" cy="2677656"/>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Eş Durumu;</a:t>
            </a:r>
          </a:p>
          <a:p>
            <a:pPr algn="ctr"/>
            <a:endParaRPr lang="tr-TR" sz="20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Personelin eş durumuna bağlı kurum içi yer değişikliği talebi; vizeli olduğu birimde fiilen en az bir yıl çalışmış olması, geçiş yapacağı hizmet biriminde aynı unvan ve niteliği haiz boş pozisyon bulunması ve </a:t>
            </a:r>
            <a:r>
              <a:rPr lang="tr-TR" sz="2400" b="1" dirty="0">
                <a:latin typeface="Times New Roman" panose="02020603050405020304" pitchFamily="18" charset="0"/>
                <a:cs typeface="Times New Roman" panose="02020603050405020304" pitchFamily="18" charset="0"/>
              </a:rPr>
              <a:t>kamu personeli olan eşin</a:t>
            </a:r>
            <a:r>
              <a:rPr lang="tr-TR" sz="2400" dirty="0">
                <a:latin typeface="Times New Roman" panose="02020603050405020304" pitchFamily="18" charset="0"/>
                <a:cs typeface="Times New Roman" panose="02020603050405020304" pitchFamily="18" charset="0"/>
              </a:rPr>
              <a:t>, kurum içi </a:t>
            </a:r>
            <a:r>
              <a:rPr lang="tr-TR" sz="2400" u="sng" dirty="0">
                <a:latin typeface="Times New Roman" panose="02020603050405020304" pitchFamily="18" charset="0"/>
                <a:cs typeface="Times New Roman" panose="02020603050405020304" pitchFamily="18" charset="0"/>
              </a:rPr>
              <a:t>görev yeri değişikliği mümkün olmayan </a:t>
            </a:r>
            <a:r>
              <a:rPr lang="tr-TR" sz="2400" dirty="0">
                <a:latin typeface="Times New Roman" panose="02020603050405020304" pitchFamily="18" charset="0"/>
                <a:cs typeface="Times New Roman" panose="02020603050405020304" pitchFamily="18" charset="0"/>
              </a:rPr>
              <a:t>veya mevzuatı uyarınca </a:t>
            </a:r>
            <a:r>
              <a:rPr lang="tr-TR" sz="2400" u="sng" dirty="0">
                <a:latin typeface="Times New Roman" panose="02020603050405020304" pitchFamily="18" charset="0"/>
                <a:cs typeface="Times New Roman" panose="02020603050405020304" pitchFamily="18" charset="0"/>
              </a:rPr>
              <a:t>zorunlu yer değiştirmeye tabi tutulan bir görevde</a:t>
            </a:r>
            <a:r>
              <a:rPr lang="tr-TR" sz="2400" dirty="0">
                <a:latin typeface="Times New Roman" panose="02020603050405020304" pitchFamily="18" charset="0"/>
                <a:cs typeface="Times New Roman" panose="02020603050405020304" pitchFamily="18" charset="0"/>
              </a:rPr>
              <a:t> bulunması kaydıyla yerine getirilebilir. </a:t>
            </a:r>
            <a:endParaRPr lang="tr-TR" sz="2400" b="1" dirty="0">
              <a:latin typeface="Times New Roman" panose="02020603050405020304" pitchFamily="18" charset="0"/>
              <a:cs typeface="Times New Roman" panose="02020603050405020304" pitchFamily="18" charset="0"/>
            </a:endParaRPr>
          </a:p>
        </p:txBody>
      </p:sp>
      <p:sp>
        <p:nvSpPr>
          <p:cNvPr id="8" name="Başlık 1">
            <a:extLst>
              <a:ext uri="{FF2B5EF4-FFF2-40B4-BE49-F238E27FC236}">
                <a16:creationId xmlns:a16="http://schemas.microsoft.com/office/drawing/2014/main" id="{22A39927-0469-48AC-9D03-2E7CB2CD6A68}"/>
              </a:ext>
            </a:extLst>
          </p:cNvPr>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Tree>
    <p:extLst>
      <p:ext uri="{BB962C8B-B14F-4D97-AF65-F5344CB8AC3E}">
        <p14:creationId xmlns:p14="http://schemas.microsoft.com/office/powerpoint/2010/main" val="2878464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4" name="Dikdörtgen 3"/>
          <p:cNvSpPr/>
          <p:nvPr/>
        </p:nvSpPr>
        <p:spPr>
          <a:xfrm>
            <a:off x="612476" y="2231937"/>
            <a:ext cx="11158586" cy="4278094"/>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Sağlık Mazereti;</a:t>
            </a:r>
          </a:p>
          <a:p>
            <a:pPr algn="ctr"/>
            <a:endParaRPr lang="tr-TR" sz="20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	Sağlık sebebine bağlı kurum içi yer değişikliği talebi; mazeret süresince geçerli olmak üzere, personelin geçiş yapacağı hizmet biriminde aynı unvan ve niteliği haiz boş pozisyon bulunması, pozisyonunun </a:t>
            </a:r>
            <a:r>
              <a:rPr lang="tr-TR" sz="2400" u="sng" dirty="0">
                <a:latin typeface="Times New Roman" panose="02020603050405020304" pitchFamily="18" charset="0"/>
                <a:cs typeface="Times New Roman" panose="02020603050405020304" pitchFamily="18" charset="0"/>
              </a:rPr>
              <a:t>bulunduğu İl’deki</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Devlet ve üniversite hastanesinden alınmış</a:t>
            </a:r>
            <a:r>
              <a:rPr lang="tr-TR" sz="2400" dirty="0">
                <a:latin typeface="Times New Roman" panose="02020603050405020304" pitchFamily="18" charset="0"/>
                <a:cs typeface="Times New Roman" panose="02020603050405020304" pitchFamily="18" charset="0"/>
              </a:rPr>
              <a:t> kendisi, eşi ve çocukları ile mevzuat uyarınca bakmakla yükümlü olduğu ana ve babasının </a:t>
            </a:r>
            <a:r>
              <a:rPr lang="tr-TR" sz="2400" b="1" u="sng" dirty="0">
                <a:latin typeface="Times New Roman" panose="02020603050405020304" pitchFamily="18" charset="0"/>
                <a:cs typeface="Times New Roman" panose="02020603050405020304" pitchFamily="18" charset="0"/>
              </a:rPr>
              <a:t>hastalığının tedavisinin bulunduğu yerde mümkün olmadığına ilişkin sağlık kurulu raporunu</a:t>
            </a:r>
            <a:r>
              <a:rPr lang="tr-TR" sz="2400" dirty="0">
                <a:latin typeface="Times New Roman" panose="02020603050405020304" pitchFamily="18" charset="0"/>
                <a:cs typeface="Times New Roman" panose="02020603050405020304" pitchFamily="18" charset="0"/>
              </a:rPr>
              <a:t> kuruma ibraz etmesi halinde yerine getirilebilir. Sağlık mazeretinin sona ermesi durumunda, eski pozisyonun bulunduğu İl sınırları içerisindeki aynı unvan ve niteliği haiz boş pozisyona yeniden atama yapılır. Sağlık mazeretini belirtir raporların </a:t>
            </a:r>
            <a:r>
              <a:rPr lang="tr-TR" sz="2400" u="sng" dirty="0">
                <a:latin typeface="Times New Roman" panose="02020603050405020304" pitchFamily="18" charset="0"/>
                <a:cs typeface="Times New Roman" panose="02020603050405020304" pitchFamily="18" charset="0"/>
              </a:rPr>
              <a:t>son altı ay içinde alınmış</a:t>
            </a:r>
            <a:r>
              <a:rPr lang="tr-TR" sz="2400" dirty="0">
                <a:latin typeface="Times New Roman" panose="02020603050405020304" pitchFamily="18" charset="0"/>
                <a:cs typeface="Times New Roman" panose="02020603050405020304" pitchFamily="18" charset="0"/>
              </a:rPr>
              <a:t> olması gerekir. </a:t>
            </a:r>
          </a:p>
        </p:txBody>
      </p:sp>
    </p:spTree>
    <p:extLst>
      <p:ext uri="{BB962C8B-B14F-4D97-AF65-F5344CB8AC3E}">
        <p14:creationId xmlns:p14="http://schemas.microsoft.com/office/powerpoint/2010/main" val="1314874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811712" y="2863970"/>
            <a:ext cx="10595610" cy="2646878"/>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Şehit Eşi olması halinde;</a:t>
            </a:r>
          </a:p>
          <a:p>
            <a:pPr algn="just"/>
            <a:endParaRPr lang="tr-TR" sz="2200" b="1"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Aynı unvan ve niteliği haiz boş pozisyon bulunması halinde, eşi şehit olan personelin kurum içi yer değişiklik talebi, </a:t>
            </a:r>
            <a:r>
              <a:rPr lang="tr-TR" sz="2400" u="sng" dirty="0">
                <a:latin typeface="Times New Roman" panose="02020603050405020304" pitchFamily="18" charset="0"/>
                <a:ea typeface="Calibri" panose="020F0502020204030204" pitchFamily="34" charset="0"/>
                <a:cs typeface="Times New Roman" panose="02020603050405020304" pitchFamily="18" charset="0"/>
              </a:rPr>
              <a:t>bir defaya mahsus</a:t>
            </a:r>
            <a:r>
              <a:rPr lang="tr-TR" sz="2400" dirty="0">
                <a:latin typeface="Times New Roman" panose="02020603050405020304" pitchFamily="18" charset="0"/>
                <a:ea typeface="Calibri" panose="020F0502020204030204" pitchFamily="34" charset="0"/>
                <a:cs typeface="Times New Roman" panose="02020603050405020304" pitchFamily="18" charset="0"/>
              </a:rPr>
              <a:t> olmak üzere yerine getirilir.</a:t>
            </a:r>
          </a:p>
          <a:p>
            <a:pPr algn="just"/>
            <a:endParaRPr lang="tr-TR" sz="2200" dirty="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47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798195" y="2422828"/>
            <a:ext cx="10595610" cy="2708434"/>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Can Güvenliği veya Eşin Vefatı Halinde; </a:t>
            </a:r>
          </a:p>
          <a:p>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Pozisyonunun bulunduğu yerde, </a:t>
            </a:r>
            <a:r>
              <a:rPr lang="tr-TR" sz="2400" u="sng" dirty="0">
                <a:latin typeface="Times New Roman" panose="02020603050405020304" pitchFamily="18" charset="0"/>
                <a:cs typeface="Times New Roman" panose="02020603050405020304" pitchFamily="18" charset="0"/>
              </a:rPr>
              <a:t>kendisinin, eşinin veya bakmakla yükümlü olduğu çocuklarının</a:t>
            </a:r>
            <a:r>
              <a:rPr lang="tr-TR" sz="2400" dirty="0">
                <a:latin typeface="Times New Roman" panose="02020603050405020304" pitchFamily="18" charset="0"/>
                <a:cs typeface="Times New Roman" panose="02020603050405020304" pitchFamily="18" charset="0"/>
              </a:rPr>
              <a:t> can güvenliğinin tehlikeye düştüğü </a:t>
            </a:r>
            <a:r>
              <a:rPr lang="tr-TR" sz="2400" b="1" dirty="0">
                <a:latin typeface="Times New Roman" panose="02020603050405020304" pitchFamily="18" charset="0"/>
                <a:cs typeface="Times New Roman" panose="02020603050405020304" pitchFamily="18" charset="0"/>
              </a:rPr>
              <a:t>adli veya mülki makamlarca belgelendirilen </a:t>
            </a:r>
            <a:r>
              <a:rPr lang="tr-TR" sz="2400" dirty="0">
                <a:latin typeface="Times New Roman" panose="02020603050405020304" pitchFamily="18" charset="0"/>
                <a:cs typeface="Times New Roman" panose="02020603050405020304" pitchFamily="18" charset="0"/>
              </a:rPr>
              <a:t>personel ile </a:t>
            </a:r>
            <a:r>
              <a:rPr lang="tr-TR" sz="2400" b="1" u="sng" dirty="0">
                <a:latin typeface="Times New Roman" panose="02020603050405020304" pitchFamily="18" charset="0"/>
                <a:cs typeface="Times New Roman" panose="02020603050405020304" pitchFamily="18" charset="0"/>
              </a:rPr>
              <a:t>eşi vefat eden </a:t>
            </a:r>
            <a:r>
              <a:rPr lang="tr-TR" sz="2400" dirty="0">
                <a:latin typeface="Times New Roman" panose="02020603050405020304" pitchFamily="18" charset="0"/>
                <a:cs typeface="Times New Roman" panose="02020603050405020304" pitchFamily="18" charset="0"/>
              </a:rPr>
              <a:t>personelin kurum içi yer değişikliği talebi; geçiş yapacağı birimde aynı unvan ve niteliğe haiz boş pozisyon bulunması kaydıyla kurumun hizmet gerekleri dikkate alınarak yerine getirilebilir.</a:t>
            </a:r>
          </a:p>
        </p:txBody>
      </p:sp>
    </p:spTree>
    <p:extLst>
      <p:ext uri="{BB962C8B-B14F-4D97-AF65-F5344CB8AC3E}">
        <p14:creationId xmlns:p14="http://schemas.microsoft.com/office/powerpoint/2010/main" val="37491269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721309" y="2158370"/>
            <a:ext cx="10859578" cy="3477875"/>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Sözleşmeli Personel alımı öncesi;</a:t>
            </a:r>
          </a:p>
          <a:p>
            <a:pPr algn="just"/>
            <a:endParaRPr lang="tr-TR" sz="2400" b="1" dirty="0">
              <a:solidFill>
                <a:srgbClr val="000000"/>
              </a:solidFill>
              <a:latin typeface="Times New Roman" panose="02020603050405020304" pitchFamily="18" charset="0"/>
              <a:cs typeface="Times New Roman" panose="02020603050405020304" pitchFamily="18" charset="0"/>
            </a:endParaRPr>
          </a:p>
          <a:p>
            <a:pPr algn="just"/>
            <a:r>
              <a:rPr lang="tr-TR" sz="2400" dirty="0">
                <a:solidFill>
                  <a:srgbClr val="000000"/>
                </a:solidFill>
                <a:latin typeface="Times New Roman" panose="02020603050405020304" pitchFamily="18" charset="0"/>
                <a:cs typeface="Times New Roman" panose="02020603050405020304" pitchFamily="18" charset="0"/>
              </a:rPr>
              <a:t>	Kamu idareleri adına vizeli boş pozisyonlara sözleşmeli personel alımı yapılmadan önce </a:t>
            </a:r>
            <a:r>
              <a:rPr lang="tr-TR" sz="2400" u="sng" dirty="0">
                <a:solidFill>
                  <a:srgbClr val="000000"/>
                </a:solidFill>
                <a:latin typeface="Times New Roman" panose="02020603050405020304" pitchFamily="18" charset="0"/>
                <a:cs typeface="Times New Roman" panose="02020603050405020304" pitchFamily="18" charset="0"/>
              </a:rPr>
              <a:t>yılda bir kez</a:t>
            </a:r>
            <a:r>
              <a:rPr lang="tr-TR" sz="2400" dirty="0">
                <a:solidFill>
                  <a:srgbClr val="000000"/>
                </a:solidFill>
                <a:latin typeface="Times New Roman" panose="02020603050405020304" pitchFamily="18" charset="0"/>
                <a:cs typeface="Times New Roman" panose="02020603050405020304" pitchFamily="18" charset="0"/>
              </a:rPr>
              <a:t>, pozisyonun vizeli olduğu ilde </a:t>
            </a:r>
            <a:r>
              <a:rPr lang="tr-TR" sz="2400" b="1" u="sng" dirty="0">
                <a:solidFill>
                  <a:srgbClr val="000000"/>
                </a:solidFill>
                <a:latin typeface="Times New Roman" panose="02020603050405020304" pitchFamily="18" charset="0"/>
                <a:cs typeface="Times New Roman" panose="02020603050405020304" pitchFamily="18" charset="0"/>
              </a:rPr>
              <a:t>en az üç yıl hizmet süresi </a:t>
            </a:r>
            <a:r>
              <a:rPr lang="tr-TR" sz="2400" dirty="0">
                <a:solidFill>
                  <a:srgbClr val="000000"/>
                </a:solidFill>
                <a:latin typeface="Times New Roman" panose="02020603050405020304" pitchFamily="18" charset="0"/>
                <a:cs typeface="Times New Roman" panose="02020603050405020304" pitchFamily="18" charset="0"/>
              </a:rPr>
              <a:t>bulunan personelin geçiş yapmak istediği birimde aynı unvan ve niteliğe haiz boş pozisyona kurum içi yer değişikliği talebi, ilgili idarece hizmet gereklerine göre belirlenecek usul ve esaslar çerçevesinde yerine getirilebilir. İdareler, il gruplarından oluşan görev bölgeleri ve bu bölgeler için üç yıldan başlamak üzere farklı hizmet süreleri belirleyebilir.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798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Yeniden Hizmete Alınma;</a:t>
            </a:r>
            <a:endParaRPr lang="tr-TR" sz="32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915088"/>
            <a:ext cx="11016283" cy="4325223"/>
          </a:xfrm>
          <a:prstGeom prst="rect">
            <a:avLst/>
          </a:prstGeom>
        </p:spPr>
        <p:txBody>
          <a:bodyPr wrap="square">
            <a:spAutoFit/>
          </a:bodyPr>
          <a:lstStyle/>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Doğum ve askerlik sebebiyle hizmet sözleşmesi feshedilen sözleşmeli personelin pozisyonu saklı tutulur, istekleri halinde bu personel yeniden hizmete alınır. Ancak bu personel ile yeniden sözleşme yapılabilmesi için;</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a) Sözleşmesinin feshi sebebiyle iş sonu tazminatı almamış bulunması,</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b) Doğum sebebiyle hizmet sözleşmesini feshedenlerin,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doğum izninin bitiminden itibaren en geç iki yıl</a:t>
            </a:r>
            <a:r>
              <a:rPr lang="tr-TR" sz="2400" u="sng"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içinde 	yeniden istihdam edilmek üzere yazılı talepte bulunması,</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c) Askerlik sebebiyle hizmet sözleşmesi feshedilenlerin ise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terhis tarihinden itibaren en geç otuz gün</a:t>
            </a:r>
            <a:r>
              <a:rPr lang="tr-TR" sz="2400" dirty="0">
                <a:latin typeface="Times New Roman" panose="02020603050405020304" pitchFamily="18" charset="0"/>
                <a:ea typeface="Calibri" panose="020F0502020204030204" pitchFamily="34" charset="0"/>
                <a:cs typeface="Times New Roman" panose="02020603050405020304" pitchFamily="18" charset="0"/>
              </a:rPr>
              <a:t> içinde 	yeniden istihdam edilmek üzere yazılı talepte bulunması, gerekir.</a:t>
            </a:r>
          </a:p>
        </p:txBody>
      </p:sp>
    </p:spTree>
    <p:extLst>
      <p:ext uri="{BB962C8B-B14F-4D97-AF65-F5344CB8AC3E}">
        <p14:creationId xmlns:p14="http://schemas.microsoft.com/office/powerpoint/2010/main" val="1666105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Amaç</a:t>
            </a:r>
          </a:p>
        </p:txBody>
      </p:sp>
      <p:sp>
        <p:nvSpPr>
          <p:cNvPr id="3" name="Dikdörtgen 2"/>
          <p:cNvSpPr/>
          <p:nvPr/>
        </p:nvSpPr>
        <p:spPr>
          <a:xfrm>
            <a:off x="864079" y="2498407"/>
            <a:ext cx="10463842" cy="1749005"/>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Tarım ve Orman Bakanlığı Merkez, Taşra ve Döner Sermaye Teşkilatında 657 sayılı Devlet Memurları Kanununun 4/B maddesine göre çalışan sözleşmeli personelin yer değişikliği ile çalışma usul ve esaslarını belirlemektir.</a:t>
            </a:r>
          </a:p>
        </p:txBody>
      </p:sp>
    </p:spTree>
    <p:extLst>
      <p:ext uri="{BB962C8B-B14F-4D97-AF65-F5344CB8AC3E}">
        <p14:creationId xmlns:p14="http://schemas.microsoft.com/office/powerpoint/2010/main" val="1078830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Yeniden Hizmete Alınma</a:t>
            </a:r>
            <a:endParaRPr lang="tr-TR" sz="32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190132" y="1382640"/>
            <a:ext cx="11524540" cy="4222631"/>
          </a:xfrm>
          <a:prstGeom prst="rect">
            <a:avLst/>
          </a:prstGeom>
        </p:spPr>
        <p:txBody>
          <a:bodyPr wrap="square">
            <a:spAutoFit/>
          </a:bodyPr>
          <a:lstStyle/>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(2) Personel, yazılı talebini takip eden </a:t>
            </a:r>
            <a:r>
              <a:rPr lang="tr-TR" sz="2400" u="sng" dirty="0">
                <a:latin typeface="Times New Roman" panose="02020603050405020304" pitchFamily="18" charset="0"/>
                <a:ea typeface="Calibri" panose="020F0502020204030204" pitchFamily="34" charset="0"/>
                <a:cs typeface="Times New Roman" panose="02020603050405020304" pitchFamily="18" charset="0"/>
              </a:rPr>
              <a:t>en geç otuz gün</a:t>
            </a:r>
            <a:r>
              <a:rPr lang="tr-TR" sz="2400" dirty="0">
                <a:latin typeface="Times New Roman" panose="02020603050405020304" pitchFamily="18" charset="0"/>
                <a:ea typeface="Calibri" panose="020F0502020204030204" pitchFamily="34" charset="0"/>
                <a:cs typeface="Times New Roman" panose="02020603050405020304" pitchFamily="18" charset="0"/>
              </a:rPr>
              <a:t> içinde istihdam edilir. Bu çerçevede yeniden istihdam edilecek personel ile yapılacak sözleşme, </a:t>
            </a:r>
            <a:r>
              <a:rPr lang="tr-TR" sz="2400" u="sng" dirty="0">
                <a:latin typeface="Times New Roman" panose="02020603050405020304" pitchFamily="18" charset="0"/>
                <a:ea typeface="Calibri" panose="020F0502020204030204" pitchFamily="34" charset="0"/>
                <a:cs typeface="Times New Roman" panose="02020603050405020304" pitchFamily="18" charset="0"/>
              </a:rPr>
              <a:t>eski sözleşmenin devamı niteliğindedir</a:t>
            </a:r>
            <a:r>
              <a:rPr lang="tr-TR" sz="2400"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(3) Birinci fıkrada belirtilenler hariç olmak üzere, Bakanlıkta iken hizmet sözleşmelerini kendi istekleri ile feshedenler, fesih tarihinden itibaren bir yıl geçmedikçe sözleşmeli personel pozisyonlarına yeniden atanamazlar.</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(4) Muvazzaf askerlik hizmetini yapmakta iken ÖSYM Başkanlığınca KPSS sonucuna göre Bakanlığımız sözleşmeli pozisyonlarına yerleştirme işlemi yapılanlar bu durumlarını belgelemeleri halinde, göreve başlamaları askerlik dönüşüne kadar ertelenerek askerlik terhisini müteakip 30 gün içerisinde müracaat etmeleri halinde görevlerine başlatılırlar.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69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ea typeface="Calibri" panose="020F0502020204030204" pitchFamily="34" charset="0"/>
                <a:cs typeface="Times New Roman" panose="02020603050405020304" pitchFamily="18" charset="0"/>
              </a:rPr>
              <a:t>Hizmet Sözleşmenin Feshi</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2168828"/>
            <a:ext cx="11191770" cy="3139321"/>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Personelin;</a:t>
            </a:r>
          </a:p>
          <a:p>
            <a:pPr algn="just"/>
            <a:r>
              <a:rPr lang="tr-TR" sz="2200" dirty="0">
                <a:latin typeface="Times New Roman" panose="02020603050405020304" pitchFamily="18" charset="0"/>
                <a:cs typeface="Times New Roman" panose="02020603050405020304" pitchFamily="18" charset="0"/>
              </a:rPr>
              <a:t>a) İşe alınma açısından gerekli olan niteliklerden herhangi birini taşımadığının sonradan anlaşılması,</a:t>
            </a:r>
          </a:p>
          <a:p>
            <a:pPr algn="just"/>
            <a:r>
              <a:rPr lang="tr-TR" sz="2200" dirty="0">
                <a:latin typeface="Times New Roman" panose="02020603050405020304" pitchFamily="18" charset="0"/>
                <a:cs typeface="Times New Roman" panose="02020603050405020304" pitchFamily="18" charset="0"/>
              </a:rPr>
              <a:t>b) İşe alınma açısından gerekli olan niteliklerden herhangi birini sonradan kaybetmesi,</a:t>
            </a:r>
          </a:p>
          <a:p>
            <a:pPr algn="just"/>
            <a:r>
              <a:rPr lang="tr-TR" sz="2200" dirty="0">
                <a:latin typeface="Times New Roman" panose="02020603050405020304" pitchFamily="18" charset="0"/>
                <a:cs typeface="Times New Roman" panose="02020603050405020304" pitchFamily="18" charset="0"/>
              </a:rPr>
              <a:t>c) Sözleşme dönemi içerisinde mazeretsiz ve kesintisiz </a:t>
            </a:r>
            <a:r>
              <a:rPr lang="tr-TR" sz="2200" u="sng" dirty="0">
                <a:latin typeface="Times New Roman" panose="02020603050405020304" pitchFamily="18" charset="0"/>
                <a:cs typeface="Times New Roman" panose="02020603050405020304" pitchFamily="18" charset="0"/>
              </a:rPr>
              <a:t>üç gün veya toplam on gün </a:t>
            </a:r>
            <a:r>
              <a:rPr lang="tr-TR" sz="2200" dirty="0">
                <a:latin typeface="Times New Roman" panose="02020603050405020304" pitchFamily="18" charset="0"/>
                <a:cs typeface="Times New Roman" panose="02020603050405020304" pitchFamily="18" charset="0"/>
              </a:rPr>
              <a:t>süreyle görevine gelmemesi,</a:t>
            </a:r>
          </a:p>
          <a:p>
            <a:pPr algn="just"/>
            <a:r>
              <a:rPr lang="tr-TR" sz="2200" dirty="0">
                <a:latin typeface="Times New Roman" panose="02020603050405020304" pitchFamily="18" charset="0"/>
                <a:cs typeface="Times New Roman" panose="02020603050405020304" pitchFamily="18" charset="0"/>
              </a:rPr>
              <a:t>d)  Hizmetinin gerektirdiği pozisyona ihtiyaç kalmaması,</a:t>
            </a:r>
          </a:p>
          <a:p>
            <a:pPr algn="just"/>
            <a:r>
              <a:rPr lang="tr-TR" sz="2200" dirty="0">
                <a:latin typeface="Times New Roman" panose="02020603050405020304" pitchFamily="18" charset="0"/>
                <a:cs typeface="Times New Roman" panose="02020603050405020304" pitchFamily="18" charset="0"/>
              </a:rPr>
              <a:t>e) Bir proje kapsamında işe alınması durumunda istihdam edildiği projenin tamamının veya proje bölümlerinin sözleşmede öngörülen süreden önce tamamlanması,</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372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ea typeface="Calibri" panose="020F0502020204030204" pitchFamily="34" charset="0"/>
                <a:cs typeface="Times New Roman" panose="02020603050405020304" pitchFamily="18" charset="0"/>
              </a:rPr>
              <a:t>Hizmet Sözleşmenin Feshi</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67751" y="1766111"/>
            <a:ext cx="10938294" cy="4370427"/>
          </a:xfrm>
          <a:prstGeom prst="rect">
            <a:avLst/>
          </a:prstGeom>
        </p:spPr>
        <p:txBody>
          <a:bodyPr wrap="square">
            <a:spAutoFit/>
          </a:bodyPr>
          <a:lstStyle/>
          <a:p>
            <a:pPr algn="just"/>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f) Terör örgütleriyle eylem birliği içerisinde olması, bu örgütlere yardım etmesi, kamu imkan ve kaynaklarını bu örgütleri desteklemeye yönelik kullanması ya da kullandırması, bu örgütlerin propagandasını yapması,</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hallerinden herhangi birinin gerçekleşmesi halinde, kurumlarınca sözleşmesi tek taraflı feshedilir.</a:t>
            </a:r>
          </a:p>
          <a:p>
            <a:pPr algn="just"/>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Personel;  kendi isteği ile bir ay önceden haber vermek koşuluyla sözleşmeyi tek taraflı feshedebilir.</a:t>
            </a:r>
          </a:p>
          <a:p>
            <a:pPr algn="just"/>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200" dirty="0">
                <a:latin typeface="Times New Roman" panose="02020603050405020304" pitchFamily="18" charset="0"/>
                <a:ea typeface="Calibri" panose="020F0502020204030204" pitchFamily="34" charset="0"/>
                <a:cs typeface="Times New Roman" panose="02020603050405020304" pitchFamily="18" charset="0"/>
              </a:rPr>
              <a:t>	Sözleşme fesih onayları Personel Genel Müdürü tarafından imzalanır.</a:t>
            </a:r>
          </a:p>
          <a:p>
            <a:pPr algn="just"/>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30039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descr="C:\Users\erturk.mehmet\Desktop\gthbLogo.png"/>
          <p:cNvPicPr/>
          <p:nvPr/>
        </p:nvPicPr>
        <p:blipFill>
          <a:blip r:embed="rId2">
            <a:extLst>
              <a:ext uri="{BEBA8EAE-BF5A-486C-A8C5-ECC9F3942E4B}">
                <a14:imgProps xmlns:a14="http://schemas.microsoft.com/office/drawing/2010/main">
                  <a14:imgLayer r:embed="rId3">
                    <a14:imgEffect>
                      <a14:colorTemperature colorTemp="6811"/>
                    </a14:imgEffect>
                  </a14:imgLayer>
                </a14:imgProps>
              </a:ext>
              <a:ext uri="{28A0092B-C50C-407E-A947-70E740481C1C}">
                <a14:useLocalDpi xmlns:a14="http://schemas.microsoft.com/office/drawing/2010/main" val="0"/>
              </a:ext>
            </a:extLst>
          </a:blip>
          <a:srcRect/>
          <a:stretch>
            <a:fillRect/>
          </a:stretch>
        </p:blipFill>
        <p:spPr bwMode="auto">
          <a:xfrm>
            <a:off x="4719921" y="1190510"/>
            <a:ext cx="4004108" cy="3764046"/>
          </a:xfrm>
          <a:prstGeom prst="rect">
            <a:avLst/>
          </a:prstGeom>
          <a:noFill/>
          <a:ln>
            <a:noFill/>
          </a:ln>
        </p:spPr>
      </p:pic>
      <p:pic>
        <p:nvPicPr>
          <p:cNvPr id="4" name="Resim 3" descr="C:\Users\erturk.mehmet\Desktop\gthbLogo.png"/>
          <p:cNvPicPr/>
          <p:nvPr/>
        </p:nvPicPr>
        <p:blipFill>
          <a:blip r:embed="rId4">
            <a:extLst>
              <a:ext uri="{28A0092B-C50C-407E-A947-70E740481C1C}">
                <a14:useLocalDpi xmlns:a14="http://schemas.microsoft.com/office/drawing/2010/main" val="0"/>
              </a:ext>
            </a:extLst>
          </a:blip>
          <a:srcRect/>
          <a:stretch>
            <a:fillRect/>
          </a:stretch>
        </p:blipFill>
        <p:spPr bwMode="auto">
          <a:xfrm>
            <a:off x="400807" y="116180"/>
            <a:ext cx="1062355" cy="1009015"/>
          </a:xfrm>
          <a:prstGeom prst="rect">
            <a:avLst/>
          </a:prstGeom>
          <a:noFill/>
          <a:ln>
            <a:noFill/>
          </a:ln>
        </p:spPr>
      </p:pic>
      <p:sp>
        <p:nvSpPr>
          <p:cNvPr id="2" name="Metin kutusu 1"/>
          <p:cNvSpPr txBox="1"/>
          <p:nvPr/>
        </p:nvSpPr>
        <p:spPr>
          <a:xfrm>
            <a:off x="2432649" y="4842276"/>
            <a:ext cx="8578652" cy="1661993"/>
          </a:xfrm>
          <a:prstGeom prst="rect">
            <a:avLst/>
          </a:prstGeom>
          <a:noFill/>
        </p:spPr>
        <p:txBody>
          <a:bodyPr wrap="square" rtlCol="0">
            <a:spAutoFit/>
          </a:bodyPr>
          <a:lstStyle/>
          <a:p>
            <a:pPr algn="ctr"/>
            <a:r>
              <a:rPr lang="tr-TR" sz="4800" b="1" dirty="0">
                <a:latin typeface="Times New Roman" panose="02020603050405020304" pitchFamily="18" charset="0"/>
                <a:cs typeface="Times New Roman" panose="02020603050405020304" pitchFamily="18" charset="0"/>
              </a:rPr>
              <a:t>TEŞEKKÜR </a:t>
            </a:r>
            <a:r>
              <a:rPr lang="tr-TR" sz="4800" b="1" dirty="0" smtClean="0">
                <a:latin typeface="Times New Roman" panose="02020603050405020304" pitchFamily="18" charset="0"/>
                <a:cs typeface="Times New Roman" panose="02020603050405020304" pitchFamily="18" charset="0"/>
              </a:rPr>
              <a:t>EDERİM</a:t>
            </a:r>
          </a:p>
          <a:p>
            <a:pPr algn="ctr"/>
            <a:r>
              <a:rPr lang="tr-TR" sz="5400" b="1" dirty="0" smtClean="0">
                <a:latin typeface="Times New Roman" panose="02020603050405020304" pitchFamily="18" charset="0"/>
                <a:cs typeface="Times New Roman" panose="02020603050405020304" pitchFamily="18" charset="0"/>
              </a:rPr>
              <a:t>HAKAN SEÇER</a:t>
            </a:r>
            <a:endParaRPr lang="tr-TR" sz="5400" b="1" dirty="0">
              <a:latin typeface="Times New Roman" panose="02020603050405020304" pitchFamily="18" charset="0"/>
              <a:cs typeface="Times New Roman" panose="02020603050405020304" pitchFamily="18" charset="0"/>
            </a:endParaRPr>
          </a:p>
        </p:txBody>
      </p:sp>
      <p:sp>
        <p:nvSpPr>
          <p:cNvPr id="8" name="Başlık 1"/>
          <p:cNvSpPr txBox="1">
            <a:spLocks/>
          </p:cNvSpPr>
          <p:nvPr/>
        </p:nvSpPr>
        <p:spPr>
          <a:xfrm>
            <a:off x="2238956" y="404260"/>
            <a:ext cx="8772345" cy="7862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600" b="1" dirty="0">
                <a:latin typeface="Times New Roman" panose="02020603050405020304" pitchFamily="18" charset="0"/>
                <a:cs typeface="Times New Roman" panose="02020603050405020304" pitchFamily="18" charset="0"/>
              </a:rPr>
              <a:t>4/B SÖZLEŞMELİ PERSONEL </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ÇALIŞMA GRUBU</a:t>
            </a:r>
          </a:p>
        </p:txBody>
      </p:sp>
    </p:spTree>
    <p:extLst>
      <p:ext uri="{BB962C8B-B14F-4D97-AF65-F5344CB8AC3E}">
        <p14:creationId xmlns:p14="http://schemas.microsoft.com/office/powerpoint/2010/main" val="20892783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Kapsam</a:t>
            </a:r>
          </a:p>
        </p:txBody>
      </p:sp>
      <p:sp>
        <p:nvSpPr>
          <p:cNvPr id="3" name="Dikdörtgen 2"/>
          <p:cNvSpPr/>
          <p:nvPr/>
        </p:nvSpPr>
        <p:spPr>
          <a:xfrm>
            <a:off x="864079" y="2498407"/>
            <a:ext cx="10463842" cy="1749005"/>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Tarım ve Orman Bakanlığı Merkez, Taşra ve Döner Sermaye Teşkilatında 657 sayılı Devlet Memurları Kanununun 4/B maddesine göre çalıştırılan sözleşmeli personeli kapsar.</a:t>
            </a:r>
          </a:p>
        </p:txBody>
      </p:sp>
    </p:spTree>
    <p:extLst>
      <p:ext uri="{BB962C8B-B14F-4D97-AF65-F5344CB8AC3E}">
        <p14:creationId xmlns:p14="http://schemas.microsoft.com/office/powerpoint/2010/main" val="15867902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Dayanak</a:t>
            </a:r>
          </a:p>
        </p:txBody>
      </p:sp>
      <p:sp>
        <p:nvSpPr>
          <p:cNvPr id="3" name="Dikdörtgen 2"/>
          <p:cNvSpPr/>
          <p:nvPr/>
        </p:nvSpPr>
        <p:spPr>
          <a:xfrm>
            <a:off x="864079" y="2498407"/>
            <a:ext cx="10463842" cy="1353832"/>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06.06.1978 tarihli ve 7/15754 sayılı Bakanlar Kurulu Kararı ile yürürlüğe giren Sözleşmeli Personel Çalıştırılmasına İlişkin Esaslar</a:t>
            </a:r>
          </a:p>
        </p:txBody>
      </p:sp>
    </p:spTree>
    <p:extLst>
      <p:ext uri="{BB962C8B-B14F-4D97-AF65-F5344CB8AC3E}">
        <p14:creationId xmlns:p14="http://schemas.microsoft.com/office/powerpoint/2010/main" val="16792270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1362270" y="266734"/>
            <a:ext cx="9649032"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Sözleşmeli Personelin Tanımı</a:t>
            </a:r>
          </a:p>
        </p:txBody>
      </p:sp>
      <p:sp>
        <p:nvSpPr>
          <p:cNvPr id="3" name="Dikdörtgen 2"/>
          <p:cNvSpPr/>
          <p:nvPr/>
        </p:nvSpPr>
        <p:spPr>
          <a:xfrm>
            <a:off x="864079" y="2120720"/>
            <a:ext cx="10463842" cy="2246769"/>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Sözleşmeli personel:</a:t>
            </a: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657 sayılı Devlet Memurları Kanununun 4 üncü maddesinin (B) fıkrası hükmü uyarınca kamu idare, kurum ve kuruluşlarında mali yılla sınırlı olarak sözleşme ile çalıştırılan ve işçi sayılmayan kamu hizmeti görevlileridir.</a:t>
            </a:r>
          </a:p>
        </p:txBody>
      </p:sp>
    </p:spTree>
    <p:extLst>
      <p:ext uri="{BB962C8B-B14F-4D97-AF65-F5344CB8AC3E}">
        <p14:creationId xmlns:p14="http://schemas.microsoft.com/office/powerpoint/2010/main" val="12438056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1446246" y="266734"/>
            <a:ext cx="9565056"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Ücret Tespiti</a:t>
            </a:r>
          </a:p>
        </p:txBody>
      </p:sp>
      <p:sp>
        <p:nvSpPr>
          <p:cNvPr id="4" name="Dikdörtgen 3"/>
          <p:cNvSpPr/>
          <p:nvPr/>
        </p:nvSpPr>
        <p:spPr>
          <a:xfrm>
            <a:off x="638182" y="1991820"/>
            <a:ext cx="10905422" cy="2185214"/>
          </a:xfrm>
          <a:prstGeom prst="rect">
            <a:avLst/>
          </a:prstGeom>
        </p:spPr>
        <p:txBody>
          <a:bodyPr wrap="square">
            <a:spAutoFit/>
          </a:bodyPr>
          <a:lstStyle/>
          <a:p>
            <a:pPr algn="ctr"/>
            <a:r>
              <a:rPr lang="tr-TR" sz="3600" b="1" dirty="0">
                <a:latin typeface="Times New Roman" panose="02020603050405020304" pitchFamily="18" charset="0"/>
                <a:cs typeface="Times New Roman" panose="02020603050405020304" pitchFamily="18" charset="0"/>
              </a:rPr>
              <a:t> </a:t>
            </a:r>
            <a:endParaRPr lang="tr-TR" sz="3600" b="1" i="1"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	Sözleşmeli personelin ücreti; pozisyon unvanı, bu unvana ilişkin eğitim düzeyi, kamu kurum ve kuruluşlarında </a:t>
            </a:r>
            <a:r>
              <a:rPr lang="tr-TR" sz="2400" u="sng" dirty="0">
                <a:latin typeface="Times New Roman" panose="02020603050405020304" pitchFamily="18" charset="0"/>
                <a:cs typeface="Times New Roman" panose="02020603050405020304" pitchFamily="18" charset="0"/>
              </a:rPr>
              <a:t>aynı kadro veya pozisyon unvanında geçen hizmet süresi dikkate alınarak tespit edilir</a:t>
            </a:r>
            <a:r>
              <a:rPr lang="tr-TR" sz="2400" dirty="0">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040375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519265" y="266734"/>
            <a:ext cx="6559420"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solidFill>
                  <a:srgbClr val="000000"/>
                </a:solidFill>
                <a:latin typeface="Times New Roman" panose="02020603050405020304" pitchFamily="18" charset="0"/>
              </a:rPr>
              <a:t>İzin</a:t>
            </a:r>
            <a:endParaRPr lang="tr-TR" sz="3200" b="1" i="1" dirty="0">
              <a:solidFill>
                <a:srgbClr val="000000"/>
              </a:solidFill>
              <a:latin typeface="Times New Roman" panose="02020603050405020304" pitchFamily="18" charset="0"/>
            </a:endParaRPr>
          </a:p>
        </p:txBody>
      </p:sp>
      <p:sp>
        <p:nvSpPr>
          <p:cNvPr id="2" name="Dikdörtgen 1"/>
          <p:cNvSpPr/>
          <p:nvPr/>
        </p:nvSpPr>
        <p:spPr>
          <a:xfrm>
            <a:off x="802257" y="1770580"/>
            <a:ext cx="10852030" cy="3416320"/>
          </a:xfrm>
          <a:prstGeom prst="rect">
            <a:avLst/>
          </a:prstGeom>
        </p:spPr>
        <p:txBody>
          <a:bodyPr wrap="square">
            <a:spAutoFit/>
          </a:bodyPr>
          <a:lstStyle/>
          <a:p>
            <a:pPr algn="just"/>
            <a:r>
              <a:rPr lang="tr-TR" sz="2400" dirty="0">
                <a:solidFill>
                  <a:srgbClr val="000000"/>
                </a:solidFill>
                <a:latin typeface="Times New Roman" panose="02020603050405020304" pitchFamily="18" charset="0"/>
              </a:rPr>
              <a:t> 	217 sayılı Devlet Personel Başkanlığı Kuruluş ve Görevleri Hakkında Kanun Hükmünde Kararnamenin 2 </a:t>
            </a:r>
            <a:r>
              <a:rPr lang="tr-TR" sz="2400" dirty="0" err="1">
                <a:solidFill>
                  <a:srgbClr val="000000"/>
                </a:solidFill>
                <a:latin typeface="Times New Roman" panose="02020603050405020304" pitchFamily="18" charset="0"/>
              </a:rPr>
              <a:t>nci</a:t>
            </a:r>
            <a:r>
              <a:rPr lang="tr-TR" sz="2400" dirty="0">
                <a:solidFill>
                  <a:srgbClr val="000000"/>
                </a:solidFill>
                <a:latin typeface="Times New Roman" panose="02020603050405020304" pitchFamily="18" charset="0"/>
              </a:rPr>
              <a:t> maddesinde belirtilen kurumlarda geçen hizmet süresi, bir yıldan on yıla kadar olan personele </a:t>
            </a:r>
            <a:r>
              <a:rPr lang="tr-TR" sz="2400" u="sng" dirty="0">
                <a:solidFill>
                  <a:srgbClr val="000000"/>
                </a:solidFill>
                <a:latin typeface="Times New Roman" panose="02020603050405020304" pitchFamily="18" charset="0"/>
              </a:rPr>
              <a:t>yirmi gün</a:t>
            </a:r>
            <a:r>
              <a:rPr lang="tr-TR" sz="2400" dirty="0">
                <a:solidFill>
                  <a:srgbClr val="000000"/>
                </a:solidFill>
                <a:latin typeface="Times New Roman" panose="02020603050405020304" pitchFamily="18" charset="0"/>
              </a:rPr>
              <a:t>, on yıldan fazla olanlara </a:t>
            </a:r>
            <a:r>
              <a:rPr lang="tr-TR" sz="2400" u="sng" dirty="0">
                <a:solidFill>
                  <a:srgbClr val="000000"/>
                </a:solidFill>
                <a:latin typeface="Times New Roman" panose="02020603050405020304" pitchFamily="18" charset="0"/>
              </a:rPr>
              <a:t>otuz gün </a:t>
            </a:r>
            <a:r>
              <a:rPr lang="tr-TR" sz="2400" dirty="0">
                <a:solidFill>
                  <a:srgbClr val="000000"/>
                </a:solidFill>
                <a:latin typeface="Times New Roman" panose="02020603050405020304" pitchFamily="18" charset="0"/>
              </a:rPr>
              <a:t>ücretli yıllık izin verilir.  </a:t>
            </a:r>
          </a:p>
          <a:p>
            <a:pPr algn="just"/>
            <a:r>
              <a:rPr lang="tr-TR" sz="2400" dirty="0">
                <a:solidFill>
                  <a:srgbClr val="000000"/>
                </a:solidFill>
                <a:latin typeface="Times New Roman" panose="02020603050405020304" pitchFamily="18" charset="0"/>
              </a:rPr>
              <a:t>	</a:t>
            </a:r>
          </a:p>
          <a:p>
            <a:pPr algn="just"/>
            <a:r>
              <a:rPr lang="tr-TR" sz="2400" dirty="0">
                <a:solidFill>
                  <a:srgbClr val="000000"/>
                </a:solidFill>
                <a:latin typeface="Times New Roman" panose="02020603050405020304" pitchFamily="18" charset="0"/>
              </a:rPr>
              <a:t>	Sözleşme döneminde kullanılmayan izinler, sözleşmenin devamı halinde müteakip sözleşme döneminde kullanılabilir. Cari sözleşme dönemi ile bir önceki sözleşme dönemi hariç, önceki sözleşme dönemlerine ait kullanılamayan izin hakları düşer.</a:t>
            </a:r>
            <a:endParaRPr lang="tr-TR" sz="2400" dirty="0"/>
          </a:p>
        </p:txBody>
      </p:sp>
    </p:spTree>
    <p:extLst>
      <p:ext uri="{BB962C8B-B14F-4D97-AF65-F5344CB8AC3E}">
        <p14:creationId xmlns:p14="http://schemas.microsoft.com/office/powerpoint/2010/main" val="5105607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102384" y="71737"/>
            <a:ext cx="7825387"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solidFill>
                  <a:srgbClr val="000000"/>
                </a:solidFill>
                <a:latin typeface="Times New Roman" panose="02020603050405020304" pitchFamily="18" charset="0"/>
              </a:rPr>
              <a:t>İzin</a:t>
            </a:r>
            <a:endParaRPr lang="tr-TR" sz="3200" b="1" i="1" dirty="0">
              <a:solidFill>
                <a:srgbClr val="000000"/>
              </a:solidFill>
              <a:latin typeface="Times New Roman" panose="02020603050405020304" pitchFamily="18" charset="0"/>
            </a:endParaRPr>
          </a:p>
        </p:txBody>
      </p:sp>
      <p:sp>
        <p:nvSpPr>
          <p:cNvPr id="2" name="Dikdörtgen 1"/>
          <p:cNvSpPr/>
          <p:nvPr/>
        </p:nvSpPr>
        <p:spPr>
          <a:xfrm>
            <a:off x="872596" y="1100071"/>
            <a:ext cx="10852030" cy="5632311"/>
          </a:xfrm>
          <a:prstGeom prst="rect">
            <a:avLst/>
          </a:prstGeom>
        </p:spPr>
        <p:txBody>
          <a:bodyPr wrap="square">
            <a:spAutoFit/>
          </a:bodyPr>
          <a:lstStyle/>
          <a:p>
            <a:pPr algn="just"/>
            <a:r>
              <a:rPr lang="tr-TR" sz="2400" dirty="0">
                <a:solidFill>
                  <a:srgbClr val="000000"/>
                </a:solidFill>
                <a:latin typeface="Times New Roman" panose="02020603050405020304" pitchFamily="18" charset="0"/>
              </a:rPr>
              <a:t>	Sözleşmeli kadın personele, doğumdan önce sekiz, doğumdan sonra sekiz hafta olmak üzere toplam on altı hafta süre ile </a:t>
            </a:r>
            <a:r>
              <a:rPr lang="tr-TR" sz="2400" b="1" dirty="0">
                <a:solidFill>
                  <a:srgbClr val="000000"/>
                </a:solidFill>
                <a:latin typeface="Times New Roman" panose="02020603050405020304" pitchFamily="18" charset="0"/>
              </a:rPr>
              <a:t>ücretli doğum izni </a:t>
            </a:r>
            <a:r>
              <a:rPr lang="tr-TR" sz="2400" dirty="0">
                <a:solidFill>
                  <a:srgbClr val="000000"/>
                </a:solidFill>
                <a:latin typeface="Times New Roman" panose="02020603050405020304" pitchFamily="18" charset="0"/>
              </a:rPr>
              <a:t>verilir. Çoğul gebelikte 2 hafta ilave edilir.</a:t>
            </a:r>
          </a:p>
          <a:p>
            <a:pPr algn="just"/>
            <a:r>
              <a:rPr lang="tr-TR" sz="2400" dirty="0">
                <a:solidFill>
                  <a:srgbClr val="000000"/>
                </a:solidFill>
                <a:latin typeface="Times New Roman" panose="02020603050405020304" pitchFamily="18" charset="0"/>
              </a:rPr>
              <a:t>	Sözleşmeli personele, çocuğunu emzirmesi için </a:t>
            </a:r>
            <a:r>
              <a:rPr lang="tr-TR" sz="2400" u="sng" dirty="0">
                <a:solidFill>
                  <a:srgbClr val="000000"/>
                </a:solidFill>
                <a:latin typeface="Times New Roman" panose="02020603050405020304" pitchFamily="18" charset="0"/>
              </a:rPr>
              <a:t>ücretli doğum izni süresinin bitim tarihinden itibaren</a:t>
            </a:r>
            <a:r>
              <a:rPr lang="tr-TR" sz="2400" dirty="0">
                <a:solidFill>
                  <a:srgbClr val="000000"/>
                </a:solidFill>
                <a:latin typeface="Times New Roman" panose="02020603050405020304" pitchFamily="18" charset="0"/>
              </a:rPr>
              <a:t> ilk altı ayda günde üç saat, ikinci altı ayda günde bir buçuk saat süt izni verilir.</a:t>
            </a:r>
          </a:p>
          <a:p>
            <a:pPr algn="just"/>
            <a:r>
              <a:rPr lang="tr-TR" sz="2400" dirty="0">
                <a:solidFill>
                  <a:srgbClr val="000000"/>
                </a:solidFill>
                <a:latin typeface="Times New Roman" panose="02020603050405020304" pitchFamily="18" charset="0"/>
              </a:rPr>
              <a:t>	</a:t>
            </a:r>
          </a:p>
          <a:p>
            <a:pPr algn="just"/>
            <a:r>
              <a:rPr lang="tr-TR" sz="2400" dirty="0">
                <a:solidFill>
                  <a:srgbClr val="000000"/>
                </a:solidFill>
                <a:latin typeface="Times New Roman" panose="02020603050405020304" pitchFamily="18" charset="0"/>
              </a:rPr>
              <a:t>	Sözleşmeli personele isteği üzerine; eşinin </a:t>
            </a:r>
            <a:r>
              <a:rPr lang="tr-TR" sz="2400" u="sng" dirty="0">
                <a:solidFill>
                  <a:srgbClr val="000000"/>
                </a:solidFill>
                <a:latin typeface="Times New Roman" panose="02020603050405020304" pitchFamily="18" charset="0"/>
              </a:rPr>
              <a:t>doğum</a:t>
            </a:r>
            <a:r>
              <a:rPr lang="tr-TR" sz="2400" dirty="0">
                <a:solidFill>
                  <a:srgbClr val="000000"/>
                </a:solidFill>
                <a:latin typeface="Times New Roman" panose="02020603050405020304" pitchFamily="18" charset="0"/>
              </a:rPr>
              <a:t> yapması halinde </a:t>
            </a:r>
            <a:r>
              <a:rPr lang="tr-TR" sz="2400" u="sng" dirty="0">
                <a:solidFill>
                  <a:srgbClr val="000000"/>
                </a:solidFill>
                <a:latin typeface="Times New Roman" panose="02020603050405020304" pitchFamily="18" charset="0"/>
              </a:rPr>
              <a:t>on gün</a:t>
            </a:r>
            <a:r>
              <a:rPr lang="tr-TR" sz="2400" dirty="0">
                <a:solidFill>
                  <a:srgbClr val="000000"/>
                </a:solidFill>
                <a:latin typeface="Times New Roman" panose="02020603050405020304" pitchFamily="18" charset="0"/>
              </a:rPr>
              <a:t>, kendisinin veya çocuğunun </a:t>
            </a:r>
            <a:r>
              <a:rPr lang="tr-TR" sz="2400" u="sng" dirty="0">
                <a:solidFill>
                  <a:srgbClr val="000000"/>
                </a:solidFill>
                <a:latin typeface="Times New Roman" panose="02020603050405020304" pitchFamily="18" charset="0"/>
              </a:rPr>
              <a:t>evlenmesi</a:t>
            </a:r>
            <a:r>
              <a:rPr lang="tr-TR" sz="2400" dirty="0">
                <a:solidFill>
                  <a:srgbClr val="000000"/>
                </a:solidFill>
                <a:latin typeface="Times New Roman" panose="02020603050405020304" pitchFamily="18" charset="0"/>
              </a:rPr>
              <a:t> ya da eşinin, çocuğunun, kendisinin veya eşinin ana, baba ve kardeşinin </a:t>
            </a:r>
            <a:r>
              <a:rPr lang="tr-TR" sz="2400" u="sng" dirty="0">
                <a:solidFill>
                  <a:srgbClr val="000000"/>
                </a:solidFill>
                <a:latin typeface="Times New Roman" panose="02020603050405020304" pitchFamily="18" charset="0"/>
              </a:rPr>
              <a:t>ölümü</a:t>
            </a:r>
            <a:r>
              <a:rPr lang="tr-TR" sz="2400" dirty="0">
                <a:solidFill>
                  <a:srgbClr val="000000"/>
                </a:solidFill>
                <a:latin typeface="Times New Roman" panose="02020603050405020304" pitchFamily="18" charset="0"/>
              </a:rPr>
              <a:t> halinde ve her olay için </a:t>
            </a:r>
            <a:r>
              <a:rPr lang="tr-TR" sz="2400" u="sng" dirty="0">
                <a:solidFill>
                  <a:srgbClr val="000000"/>
                </a:solidFill>
                <a:latin typeface="Times New Roman" panose="02020603050405020304" pitchFamily="18" charset="0"/>
              </a:rPr>
              <a:t>yedi gün </a:t>
            </a:r>
            <a:r>
              <a:rPr lang="tr-TR" sz="2400" b="1" dirty="0">
                <a:solidFill>
                  <a:srgbClr val="000000"/>
                </a:solidFill>
                <a:latin typeface="Times New Roman" panose="02020603050405020304" pitchFamily="18" charset="0"/>
              </a:rPr>
              <a:t>ücretli mazeret izni </a:t>
            </a:r>
            <a:r>
              <a:rPr lang="tr-TR" sz="2400" dirty="0">
                <a:solidFill>
                  <a:srgbClr val="000000"/>
                </a:solidFill>
                <a:latin typeface="Times New Roman" panose="02020603050405020304" pitchFamily="18" charset="0"/>
              </a:rPr>
              <a:t>verilir.   </a:t>
            </a:r>
          </a:p>
          <a:p>
            <a:pPr algn="just"/>
            <a:r>
              <a:rPr lang="tr-TR" sz="2400" dirty="0">
                <a:solidFill>
                  <a:srgbClr val="000000"/>
                </a:solidFill>
                <a:latin typeface="Times New Roman" panose="02020603050405020304" pitchFamily="18" charset="0"/>
              </a:rPr>
              <a:t>	</a:t>
            </a:r>
          </a:p>
          <a:p>
            <a:pPr algn="just"/>
            <a:r>
              <a:rPr lang="tr-TR" sz="2400" dirty="0">
                <a:solidFill>
                  <a:srgbClr val="000000"/>
                </a:solidFill>
                <a:latin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Yıllık izin hakkı bulunmayan sözleşmeli personele yukarıda belirtilen haller dışındaki mazeretleri nedeniyle bir sözleşme dönemi içinde toplamda </a:t>
            </a:r>
            <a:r>
              <a:rPr lang="tr-TR" sz="2400" u="sng" dirty="0">
                <a:latin typeface="Times New Roman" panose="02020603050405020304" pitchFamily="18" charset="0"/>
                <a:cs typeface="Times New Roman" panose="02020603050405020304" pitchFamily="18" charset="0"/>
              </a:rPr>
              <a:t>on günü </a:t>
            </a:r>
            <a:r>
              <a:rPr lang="tr-TR" sz="2400" dirty="0">
                <a:latin typeface="Times New Roman" panose="02020603050405020304" pitchFamily="18" charset="0"/>
                <a:cs typeface="Times New Roman" panose="02020603050405020304" pitchFamily="18" charset="0"/>
              </a:rPr>
              <a:t>geçmemek üzere yıllık izin vermeye yetkili amirlerince </a:t>
            </a:r>
            <a:r>
              <a:rPr lang="tr-TR" sz="2400" b="1" dirty="0">
                <a:latin typeface="Times New Roman" panose="02020603050405020304" pitchFamily="18" charset="0"/>
                <a:cs typeface="Times New Roman" panose="02020603050405020304" pitchFamily="18" charset="0"/>
              </a:rPr>
              <a:t>ücretli mazeret izni </a:t>
            </a:r>
            <a:r>
              <a:rPr lang="tr-TR" sz="2400" dirty="0">
                <a:latin typeface="Times New Roman" panose="02020603050405020304" pitchFamily="18" charset="0"/>
                <a:cs typeface="Times New Roman" panose="02020603050405020304" pitchFamily="18" charset="0"/>
              </a:rPr>
              <a:t>verilebilir.</a:t>
            </a:r>
          </a:p>
        </p:txBody>
      </p:sp>
    </p:spTree>
    <p:extLst>
      <p:ext uri="{BB962C8B-B14F-4D97-AF65-F5344CB8AC3E}">
        <p14:creationId xmlns:p14="http://schemas.microsoft.com/office/powerpoint/2010/main" val="26119384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ea typeface="Calibri" panose="020F0502020204030204" pitchFamily="34" charset="0"/>
                <a:cs typeface="Times New Roman" panose="02020603050405020304" pitchFamily="18" charset="0"/>
              </a:rPr>
              <a:t>Sözleşmeli Personelin Çalışma Esasları</a:t>
            </a: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721309" y="1762774"/>
            <a:ext cx="10463842" cy="3234732"/>
          </a:xfrm>
          <a:prstGeom prst="rect">
            <a:avLst/>
          </a:prstGeom>
        </p:spPr>
        <p:txBody>
          <a:bodyPr wrap="square">
            <a:spAutoFit/>
          </a:bodyPr>
          <a:lstStyle/>
          <a:p>
            <a:pPr indent="449580" algn="ctr">
              <a:lnSpc>
                <a:spcPct val="107000"/>
              </a:lnSpc>
              <a:spcAft>
                <a:spcPts val="800"/>
              </a:spcAft>
            </a:pPr>
            <a:r>
              <a:rPr lang="tr-TR" sz="3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3600" b="1" i="1"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Personel, sözleşmelerinde belirtilen görevler dışında çalıştırılamaz. </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Devlet Memurları için saptanan çalışma saat ve süreleri sözleşmeli personel içinde uygulanır. </a:t>
            </a:r>
            <a:r>
              <a:rPr lang="tr-TR" sz="2400" dirty="0">
                <a:latin typeface="Times New Roman" panose="02020603050405020304" pitchFamily="18" charset="0"/>
                <a:cs typeface="Times New Roman" panose="02020603050405020304" pitchFamily="18" charset="0"/>
              </a:rPr>
              <a:t>Bu Esaslara göre çalıştırılacak sözleşmeli personel o gün bitirilmesi gereken işlerin bitimine kadar çalışmak zorundadır. Normal çalışma sürelerini aşan bu süreler için ilgili kanunlarında öngörülen hükümler saklı kalmak kaydıyla her sekiz saati için bir gün hesabıyla izin verilir.</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7805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DFB73C5-8A4A-4B7E-B13F-366084E5CFCC}"/>
</file>

<file path=customXml/itemProps2.xml><?xml version="1.0" encoding="utf-8"?>
<ds:datastoreItem xmlns:ds="http://schemas.openxmlformats.org/officeDocument/2006/customXml" ds:itemID="{A7BBA94A-DDCF-47FD-AD43-7E8A0BBB8583}"/>
</file>

<file path=customXml/itemProps3.xml><?xml version="1.0" encoding="utf-8"?>
<ds:datastoreItem xmlns:ds="http://schemas.openxmlformats.org/officeDocument/2006/customXml" ds:itemID="{248E4716-D811-4A0D-BEFD-4282470E4DC4}"/>
</file>

<file path=docProps/app.xml><?xml version="1.0" encoding="utf-8"?>
<Properties xmlns="http://schemas.openxmlformats.org/officeDocument/2006/extended-properties" xmlns:vt="http://schemas.openxmlformats.org/officeDocument/2006/docPropsVTypes">
  <TotalTime>1922</TotalTime>
  <Words>823</Words>
  <Application>Microsoft Office PowerPoint</Application>
  <PresentationFormat>Geniş ekran</PresentationFormat>
  <Paragraphs>152</Paragraphs>
  <Slides>23</Slides>
  <Notes>14</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23</vt:i4>
      </vt:variant>
    </vt:vector>
  </HeadingPairs>
  <TitlesOfParts>
    <vt:vector size="29" baseType="lpstr">
      <vt:lpstr>Arial</vt:lpstr>
      <vt:lpstr>Calibri</vt:lpstr>
      <vt:lpstr>Calibri Light</vt:lpstr>
      <vt:lpstr>Times New Roman</vt:lpstr>
      <vt:lpstr>Office Teması</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 YÜCESAR</dc:creator>
  <cp:lastModifiedBy>ASUS</cp:lastModifiedBy>
  <cp:revision>193</cp:revision>
  <cp:lastPrinted>2021-01-12T08:02:10Z</cp:lastPrinted>
  <dcterms:created xsi:type="dcterms:W3CDTF">2021-01-11T07:52:26Z</dcterms:created>
  <dcterms:modified xsi:type="dcterms:W3CDTF">2022-05-24T22:21:36Z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