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12.xml" ContentType="application/vnd.openxmlformats-officedocument.presentationml.slide+xml"/>
  <Override PartName="/ppt/slides/slide4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23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26.xml" ContentType="application/vnd.openxmlformats-officedocument.presentationml.slide+xml"/>
  <Override PartName="/ppt/slides/slide24.xml" ContentType="application/vnd.openxmlformats-officedocument.presentationml.slide+xml"/>
  <Override PartName="/ppt/slides/slide27.xml" ContentType="application/vnd.openxmlformats-officedocument.presentationml.slide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5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66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301" r:id="rId24"/>
    <p:sldId id="280" r:id="rId25"/>
    <p:sldId id="299" r:id="rId26"/>
    <p:sldId id="300" r:id="rId27"/>
    <p:sldId id="281" r:id="rId28"/>
    <p:sldId id="282" r:id="rId29"/>
    <p:sldId id="283" r:id="rId30"/>
    <p:sldId id="284" r:id="rId31"/>
    <p:sldId id="285" r:id="rId32"/>
    <p:sldId id="286" r:id="rId33"/>
    <p:sldId id="296" r:id="rId34"/>
    <p:sldId id="287" r:id="rId35"/>
    <p:sldId id="288" r:id="rId36"/>
    <p:sldId id="289" r:id="rId37"/>
    <p:sldId id="290" r:id="rId38"/>
    <p:sldId id="291" r:id="rId39"/>
    <p:sldId id="293" r:id="rId40"/>
    <p:sldId id="294" r:id="rId41"/>
    <p:sldId id="295" r:id="rId42"/>
    <p:sldId id="261" r:id="rId43"/>
  </p:sldIdLst>
  <p:sldSz cx="12192000" cy="6858000"/>
  <p:notesSz cx="6797675" cy="99298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BFC5D97C-2F20-488B-A949-BDEEBD54916D}">
          <p14:sldIdLst>
            <p14:sldId id="256"/>
            <p14:sldId id="257"/>
            <p14:sldId id="266"/>
            <p14:sldId id="258"/>
            <p14:sldId id="259"/>
            <p14:sldId id="260"/>
            <p14:sldId id="262"/>
            <p14:sldId id="263"/>
          </p14:sldIdLst>
        </p14:section>
        <p14:section name="Başlıksız Bölüm" id="{907CDCAB-D92F-4D38-B361-56EE128C6C71}">
          <p14:sldIdLst>
            <p14:sldId id="264"/>
            <p14:sldId id="265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8"/>
            <p14:sldId id="279"/>
            <p14:sldId id="301"/>
            <p14:sldId id="280"/>
            <p14:sldId id="299"/>
            <p14:sldId id="300"/>
            <p14:sldId id="281"/>
            <p14:sldId id="282"/>
            <p14:sldId id="283"/>
            <p14:sldId id="284"/>
            <p14:sldId id="285"/>
            <p14:sldId id="286"/>
            <p14:sldId id="296"/>
            <p14:sldId id="287"/>
            <p14:sldId id="288"/>
            <p14:sldId id="289"/>
            <p14:sldId id="290"/>
            <p14:sldId id="291"/>
            <p14:sldId id="293"/>
            <p14:sldId id="294"/>
            <p14:sldId id="295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50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customXml" Target="../customXml/item3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E5317-9D2A-4517-8A43-7BECCDB07BDB}" type="datetimeFigureOut">
              <a:rPr lang="tr-TR" smtClean="0"/>
              <a:t>1.11.2021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09791-D004-424E-9FC7-AAEB5E1442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00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68560-9BDA-7D48-9EC5-4067CA8035D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84300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87269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6677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64411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31612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77246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73091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3605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05188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17813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916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23508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F09791-D004-424E-9FC7-AAEB5E144291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56308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F09791-D004-424E-9FC7-AAEB5E144291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75438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98187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75163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099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84588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62001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477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02753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4992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245658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983145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83609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45945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342610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79204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864870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357627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68560-9BDA-7D48-9EC5-4067CA8035DE}" type="slidenum">
              <a:rPr lang="tr-TR" smtClean="0"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197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6678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699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394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72995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58598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9791-D004-424E-9FC7-AAEB5E144291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6789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C70B-7DC6-4176-8394-1F8F8654FE9E}" type="datetime1">
              <a:rPr lang="tr-TR" smtClean="0"/>
              <a:t>1.11.2021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9680-542B-4F4D-93E7-69A17C6D2B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644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981A-41EF-466E-AE9F-B626ADFF954A}" type="datetime1">
              <a:rPr lang="tr-TR" smtClean="0"/>
              <a:t>1.11.2021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9680-542B-4F4D-93E7-69A17C6D2B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639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A6D9-65AD-457D-ABE0-321468E80C4B}" type="datetime1">
              <a:rPr lang="tr-TR" smtClean="0"/>
              <a:t>1.11.2021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9680-542B-4F4D-93E7-69A17C6D2B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028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6ED9-791D-410C-8FB3-7701F6D01D47}" type="datetime1">
              <a:rPr lang="tr-TR" smtClean="0"/>
              <a:t>1.11.2021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9680-542B-4F4D-93E7-69A17C6D2B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0589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7A62-5BC4-4FF4-A9C4-BEB87CF2A576}" type="datetime1">
              <a:rPr lang="tr-TR" smtClean="0"/>
              <a:t>1.11.2021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9680-542B-4F4D-93E7-69A17C6D2B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4962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9742-A0F5-4356-B13F-90AD500A9AF6}" type="datetime1">
              <a:rPr lang="tr-TR" smtClean="0"/>
              <a:t>1.11.2021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9680-542B-4F4D-93E7-69A17C6D2B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146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677C-B4D5-4F1E-AF0E-F2F783B856B0}" type="datetime1">
              <a:rPr lang="tr-TR" smtClean="0"/>
              <a:t>1.11.2021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9680-542B-4F4D-93E7-69A17C6D2B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976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7A8F-AC0B-4BC4-A7D7-E1B171D78748}" type="datetime1">
              <a:rPr lang="tr-TR" smtClean="0"/>
              <a:t>1.11.2021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9680-542B-4F4D-93E7-69A17C6D2B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894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0D1F-84A2-4282-9C13-B21444001249}" type="datetime1">
              <a:rPr lang="tr-TR" smtClean="0"/>
              <a:t>1.11.2021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9680-542B-4F4D-93E7-69A17C6D2B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1705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364ED-4D2C-4FCE-B880-B1C1B2C311AF}" type="datetime1">
              <a:rPr lang="tr-TR" smtClean="0"/>
              <a:t>1.11.2021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9680-542B-4F4D-93E7-69A17C6D2B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1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0C47-F73A-4A64-BA4C-897AFFEF7CB3}" type="datetime1">
              <a:rPr lang="tr-TR" smtClean="0"/>
              <a:t>1.11.2021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9680-542B-4F4D-93E7-69A17C6D2B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409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D018E-6772-4B13-89DB-4970CB222B02}" type="datetime1">
              <a:rPr lang="tr-TR" smtClean="0"/>
              <a:t>1.11.2021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19680-542B-4F4D-93E7-69A17C6D2B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243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Taslak%20Disiplin%20Amirleri%20Yonetmeligi%20ve%20Ek1Say&#305;l&#305;%20Cetvel.docx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30420" y="101112"/>
            <a:ext cx="11931161" cy="6655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7" name="Yuvarlatılmış Dikdörtgen 6">
            <a:extLst>
              <a:ext uri="{FF2B5EF4-FFF2-40B4-BE49-F238E27FC236}">
                <a16:creationId xmlns:a16="http://schemas.microsoft.com/office/drawing/2014/main" id="{2B520A8B-A49B-554B-8B57-9964418D8128}"/>
              </a:ext>
            </a:extLst>
          </p:cNvPr>
          <p:cNvSpPr/>
          <p:nvPr/>
        </p:nvSpPr>
        <p:spPr>
          <a:xfrm>
            <a:off x="2285884" y="3925043"/>
            <a:ext cx="7620233" cy="175532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KAMU YÖNETİMİNE İLİŞKİN DİSİPLİN MEVZUATI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3919763" y="2700088"/>
            <a:ext cx="4352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036" y="583201"/>
            <a:ext cx="1999929" cy="1999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72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TEKERRÜR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5"/>
          <p:cNvSpPr txBox="1">
            <a:spLocks/>
          </p:cNvSpPr>
          <p:nvPr/>
        </p:nvSpPr>
        <p:spPr>
          <a:xfrm>
            <a:off x="409575" y="1924050"/>
            <a:ext cx="11458575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Tekerrür Uygulamasında;</a:t>
            </a: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Ceza değil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fiil/hal dikkate alınmalıdır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./ Alt ceza uygulanamaz./ Affa uğraması engellemez.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derecece ağır ceza verilir. Tekerrürün tekerrürü olmaz.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657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DMK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125/B-a 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(Kınama)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657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DMK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125/B-a 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(Tekerrür nedeniyle Aylıktan Kesme)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+ 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657 s. DMK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125/B-a 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(Tekerrür nedeniyle verilecek ceza) 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</a:t>
            </a:r>
            <a:r>
              <a:rPr lang="tr-TR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AYLIKTAN KESME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38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CEZADA İNDİRİM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İçerik Yer Tutucusu 5"/>
          <p:cNvSpPr txBox="1">
            <a:spLocks/>
          </p:cNvSpPr>
          <p:nvPr/>
        </p:nvSpPr>
        <p:spPr>
          <a:xfrm>
            <a:off x="366713" y="2026509"/>
            <a:ext cx="11458575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  <a:tabLst>
                <a:tab pos="261938" algn="l"/>
              </a:tabLst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Geçmiş çalışmaları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olumlu olan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ödül veya başarı belgesi alanlar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derece hafif 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UYGULANABİLİR.</a:t>
            </a:r>
          </a:p>
          <a:p>
            <a:pPr algn="ctr">
              <a:tabLst>
                <a:tab pos="261938" algn="l"/>
              </a:tabLst>
            </a:pPr>
            <a:endParaRPr lang="tr-TR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Amirin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takdir hakkı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bulunmaktadır.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Kademe ilerlemesinin durdurulması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cezasında alt ceza uygulaması takdiri Disiplin Kurulu’nun bu yöndeki değerlendirmesi üzerine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Atamaya Yetkili Amirin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yetkisindedir.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Memurun fiiline uyan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cezanın alt sınırı olmayıp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Kanundaki bir derece hafif olandır.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Ceza verilirken alt ceza verilip verilemeyeceği hususu değerlendirilmesi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gerekmektedir.</a:t>
            </a:r>
          </a:p>
        </p:txBody>
      </p:sp>
    </p:spTree>
    <p:extLst>
      <p:ext uri="{BB962C8B-B14F-4D97-AF65-F5344CB8AC3E}">
        <p14:creationId xmlns:p14="http://schemas.microsoft.com/office/powerpoint/2010/main" val="39541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CEZALARININ GERİ ALINAMAMASI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5"/>
          <p:cNvSpPr txBox="1">
            <a:spLocks/>
          </p:cNvSpPr>
          <p:nvPr/>
        </p:nvSpPr>
        <p:spPr>
          <a:xfrm>
            <a:off x="366713" y="2166780"/>
            <a:ext cx="11458575" cy="4588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Verilen cezalar idareyi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bağlayıcı ve kesin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niteliktedir.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cezaları verildikten sonra bu ceza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ortadan kaldırılamaz/geri alınamaz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Başka bir ceza verme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yoluna gidilemez.</a:t>
            </a:r>
          </a:p>
          <a:p>
            <a:endParaRPr lang="tr-TR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cezaları ancak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yasama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tasarrufu/idari yargı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merciince verilen karar üzerine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ortadan kaldırılabilir</a:t>
            </a:r>
            <a:r>
              <a:rPr lang="tr-TR" sz="2400" b="1" dirty="0" smtClean="0"/>
              <a:t>.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78492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YETKİ DEVRİ YASAĞI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5"/>
          <p:cNvSpPr txBox="1">
            <a:spLocks/>
          </p:cNvSpPr>
          <p:nvPr/>
        </p:nvSpPr>
        <p:spPr>
          <a:xfrm>
            <a:off x="366713" y="2259454"/>
            <a:ext cx="11458575" cy="4588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cezası verme konusunda amire verilen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yetki bağlı yetkidir.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amirliği yetkisi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devredilemez.</a:t>
            </a: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defTabSz="1120775">
              <a:buFont typeface="Wingdings" panose="05000000000000000000" pitchFamily="2" charset="2"/>
              <a:buChar char="§"/>
              <a:tabLst>
                <a:tab pos="10769600" algn="l"/>
              </a:tabLst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amiri olarak tespit edilen unvanlara ait kadrolara       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görevlendirilenler/vekaleten atananlar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amirliği yetkisini haizdirler.</a:t>
            </a:r>
          </a:p>
        </p:txBody>
      </p:sp>
    </p:spTree>
    <p:extLst>
      <p:ext uri="{BB962C8B-B14F-4D97-AF65-F5344CB8AC3E}">
        <p14:creationId xmlns:p14="http://schemas.microsoft.com/office/powerpoint/2010/main" val="426797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SUÇ VE CEZALARI 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99143" y="2162629"/>
            <a:ext cx="113937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657 s. DMK 125 inci maddesinde beş disiplin cezası öngörülmüştür.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Bunlar;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36688" lvl="1" indent="-361950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Uyarma</a:t>
            </a:r>
          </a:p>
          <a:p>
            <a:pPr marL="1074738" lvl="1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36688" lvl="1" indent="-361950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Kınama</a:t>
            </a:r>
          </a:p>
          <a:p>
            <a:pPr marL="1074738" lvl="1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36688" lvl="1" indent="-361950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Aylıktan Kesme</a:t>
            </a:r>
          </a:p>
          <a:p>
            <a:pPr marL="1074738" lvl="1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36688" lvl="1" indent="-361950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Kademe İlerlemesinin Durdurulması</a:t>
            </a:r>
          </a:p>
          <a:p>
            <a:pPr marL="1074738" lvl="1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36688" lvl="1" indent="-361950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 Memurluğundan Çıkarma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77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UYARMA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99144" y="1825625"/>
            <a:ext cx="1139371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Görevinde ve davranışlarında 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aha dikkatli olması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gerektiğinin bildirilmesidir.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cezaların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hafifidir.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 ve haller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Verilen emirlerin zamanında yapılmasında/resmi araç gereçlerin kullanılması ve korunmasında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kayıtsızlık göstermek/düzensiz davranmak,</a:t>
            </a:r>
          </a:p>
          <a:p>
            <a:pPr marL="2171700" lvl="4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Özürsüz ve izinsiz göreve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 gelmek, erken ayrılmak, </a:t>
            </a:r>
            <a:r>
              <a:rPr lang="tr-TR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terketmek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Tasarruf tedbirlerine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uymamak,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Usulsüz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müracaat ve şikayette bulunmak,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 memuru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vakarına yakışmayan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davranışlarda bulunmak,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Kılık kıyafet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hükümlerine aykırı davranmak,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Görevin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işbirliği içerisinde yapılmasına aykırı davranmak.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35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KINAMA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99144" y="1661263"/>
            <a:ext cx="1139371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Görevinde ve davranışlarında 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kusurlu olduğunun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bildirilmesidir.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Uyarma cezasına karşı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derece ağır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 cezadır.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 ve haller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171700" lvl="4" indent="-34290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Verilen emirlerin zamanında yapılmasında/resmi araç gereçlerin kullanılması ve korunmasında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kusurlu davranmak,</a:t>
            </a:r>
          </a:p>
          <a:p>
            <a:pPr marL="2171700" lvl="4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Eşlerinin, reşit olmayan çocuklarının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kazanç getirici faaliyetlerini süresinde bildirmemek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Devlete ait resmi belge, araç ve gereçleri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 işlerinde kullanmak/kaybetmek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Verilen emirlere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itiraz etmek,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sırasında amire </a:t>
            </a: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 ve hareketi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saygısız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davranmak,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 arkadaşlarına ve iş sahiplerine </a:t>
            </a: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veya hareketle sataşmak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Borçlarını </a:t>
            </a: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kasten ödemeyerek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hakkında yasal yollara başvurulmasına neden olmak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Yetkili olmadığı halde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basına, haber ajanslarına veya radyo ve televizyon kurumlarına bilgi veya demeç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vermek,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Kurumların </a:t>
            </a: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huzur, sükun ve çalışma düzenini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bozmak.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2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AYLIKTAN KESME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99144" y="1502022"/>
            <a:ext cx="1139371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Brüt aylığın 1/30 – 1/8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kesinti yapılmasıdır.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Ceza'nın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hesaplanmasında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 sınırı olan 30’da birden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başlanır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oran arttırılarak uygulanacaksa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arttırma gerekçe ve nedenlerinin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gösterilmesi gerekir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Cezanın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veriliş tarihini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takip eden aybaşında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uygulanır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yıl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belli kadrolara atanma yasağı var.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 ve haller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Kasıtlı olarak;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verilen emir/görevleri zamanında yapılmamak/görevle ilgili resmi araç gereçleri korumamak, hor kullanmak, </a:t>
            </a:r>
            <a:endParaRPr lang="tr-TR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71700" lvl="4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Özürsüz olarak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veya iki gün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göreve gelmemek,</a:t>
            </a:r>
            <a:endParaRPr lang="tr-TR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 sırasında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amirine sözle saygısızlık etmek,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Devlete ait resmi belge, araç, gereç ve benzerlerini </a:t>
            </a: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 menfaat sağlamak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kullanmak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 içinde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 memurunun itibar ve güven duygusunu sarsacak nitelikte davranışlarda bulunmak,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71700" lvl="4" indent="-342900">
              <a:buFont typeface="Wingdings" panose="05000000000000000000" pitchFamily="2" charset="2"/>
              <a:buChar char="Ø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88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KADEME İLERLEMESİNİN DURDURULMASI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217714" y="1661263"/>
            <a:ext cx="118581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Bulunduğu kademede ilerlemesinin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1-3 yıl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durdurulmasıdır.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yıl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belli kadrolara atanma yasağı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var. </a:t>
            </a:r>
          </a:p>
          <a:p>
            <a:pPr>
              <a:lnSpc>
                <a:spcPct val="150000"/>
              </a:lnSpc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 ve haller: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Göreve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sarhoş gelmek, görev yerinde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alkol almak,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Özürsüz ve kesintisizi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3-9 gün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göreve gelmemek,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Açıklanması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yasak bilgileri açıklamak,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Görevi ile ilgili olarak her ne şekilde olursa olsun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çıkar sağlamak,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Gerçeğe aykırı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rapor ve belge düzenlemek,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Ticaret yapmak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Devlet memurlarına yasaklanan diğer kazanç getirici faaliyetlerde bulunmak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de-D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Belirlenen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durum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sürelerde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 </a:t>
            </a:r>
            <a:r>
              <a:rPr lang="de-DE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bildiriminde</a:t>
            </a:r>
            <a:r>
              <a:rPr lang="de-DE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bulunmamak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Verilen görev ve emirleri </a:t>
            </a: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kasten yapmamak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Herhangi bir siyasi parti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yararına veya zararına fiilen faaliyette bulunmak.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399143" y="6181607"/>
            <a:ext cx="11270343" cy="667657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Öğrenim durumu itibariyle yükselebilecekleri 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kadronun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kademelerinde bulunanlara brüt aylığın 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¼-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1/2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kesilir ve 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tekerrüründe görevlerine son verilir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6663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 MEMURLUĞUNDAN ÇIKARMA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99144" y="1558783"/>
            <a:ext cx="1139371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daha memurluğa atanmamak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üzere çıkartılmadır.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cezalarının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affı kanunu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çıkmadan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tekrar memurluğa dönülemez.</a:t>
            </a:r>
          </a:p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Fiil/Haller: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İdeolojik veya siyasi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amaçlarla kurumun huzur ve çalışma düzenini bozmak,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Siyasi partiye girmek,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Özürsüz olarak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yılda toplam 20 gün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göreve gelmemek,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Terör örgütleriyle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eylem birliği içerisinde olmak/yardım etmek/propagandasını yapmak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Savaş, olağanüstü hal veya genel afetlere ilişkin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konularda amirlerin verdiği görev veya emirleri yapmamak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Amirlerine, maiyetindekilere ve iş sahiplerine </a:t>
            </a: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fiili tecavüzde bulunmak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Memurluk sıfatı ile bağdaşmayacak </a:t>
            </a:r>
            <a:r>
              <a:rPr lang="tr-T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nitelikte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yüz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kızartıcı ve utanç verici hareketlerde bulunmak,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nb-NO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Yetki almadan </a:t>
            </a:r>
            <a:r>
              <a:rPr lang="nb-N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gizli bilgileri açıklamak</a:t>
            </a: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5816 sayılı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Atatürk Aleyhine İşlenen Suçlar Hakkındaki Kanuna aykırı fiilleri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işlemek,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Siyasi ve ideolojik eylemlerden </a:t>
            </a: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arananları görev mahallinde gizlemek,</a:t>
            </a:r>
            <a:endParaRPr lang="tr-TR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41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SUNUM PLANI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3720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Suç ve Cezalarına Hakim İlkeler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Suç ve Cezaları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Soruşturması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Cezalarının Verilmesi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Başvuru Yolları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Amirleri/Kurulları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Görevden Uzaklaştırma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00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SORUŞTURMASI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99143" y="1825625"/>
            <a:ext cx="113937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Soruşturma yapılmadan 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sadece savunma alınarak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ceza verilemez.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Soruşturmanın her aşamasında 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GİZLİLİK ESASTIR.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Emekliye ayrılan, istifa eden/çekilmiş sayılan, kurum değiştiren, başka bir eylemi nedeniyle memurluktan çıkartılanlar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hakkında yapılabilir.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Vefat durumunda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soruşturma işlemi kaldırılır, ceza verilmiş ise uygulanmaz.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Disiplin amiri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başlatır.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Memurun disipline aykırı 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fiili işlediği anda görevli olduğu yerdeki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Amiri’dir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360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SORUŞTURMASININ AŞAMALARI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98236" y="2331142"/>
            <a:ext cx="41737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Olayın öğrenilmesi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Müfettiş/Muhakkik tayini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Soruşturmacının ön hazırlığı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Raporunun düzenlenmesi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Savunma istenmesi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Cezanın verilmesi</a:t>
            </a:r>
          </a:p>
        </p:txBody>
      </p:sp>
      <p:sp>
        <p:nvSpPr>
          <p:cNvPr id="6" name="Yuvarlatılmış Dikdörtgen 5"/>
          <p:cNvSpPr/>
          <p:nvPr/>
        </p:nvSpPr>
        <p:spPr>
          <a:xfrm>
            <a:off x="5257800" y="1698332"/>
            <a:ext cx="6752492" cy="213677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MUHAKKİK;</a:t>
            </a:r>
          </a:p>
          <a:p>
            <a:pPr algn="ctr"/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Hiyerarşik olarak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 seviyede OLAMAZ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262063" indent="-1262063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Savunma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ALAMAZ/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Ceza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VEREMEZ.</a:t>
            </a:r>
          </a:p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Disipline aykırı yeni bir fiil tespit ederse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kendiliğinden soruşturma YAPAMAZ.</a:t>
            </a:r>
          </a:p>
          <a:p>
            <a:pPr marL="1262063" indent="-1262063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/>
          </a:p>
        </p:txBody>
      </p:sp>
      <p:sp>
        <p:nvSpPr>
          <p:cNvPr id="12" name="Yuvarlatılmış Dikdörtgen 11"/>
          <p:cNvSpPr/>
          <p:nvPr/>
        </p:nvSpPr>
        <p:spPr>
          <a:xfrm>
            <a:off x="5399315" y="3928937"/>
            <a:ext cx="6610977" cy="277959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RAPOR;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GİZLİ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yazıyla Disiplin Amirine sunulur.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60463" indent="-260350">
              <a:buFont typeface="Wingdings" panose="05000000000000000000" pitchFamily="2" charset="2"/>
              <a:buChar char="ü"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Giriş Bilgileri</a:t>
            </a:r>
          </a:p>
          <a:p>
            <a:pPr marL="1160463" indent="-260350">
              <a:buFont typeface="Wingdings" panose="05000000000000000000" pitchFamily="2" charset="2"/>
              <a:buChar char="ü"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Maddi Delil ve Belgeler</a:t>
            </a:r>
          </a:p>
          <a:p>
            <a:pPr marL="1160463" indent="-260350">
              <a:buFont typeface="Wingdings" panose="05000000000000000000" pitchFamily="2" charset="2"/>
              <a:buChar char="ü"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İfade ve Bilgisine Başvurulanlar</a:t>
            </a:r>
          </a:p>
          <a:p>
            <a:pPr marL="1160463" indent="-260350">
              <a:buFont typeface="Wingdings" panose="05000000000000000000" pitchFamily="2" charset="2"/>
              <a:buChar char="ü"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Konuya İlişkin Mevzuat</a:t>
            </a:r>
          </a:p>
          <a:p>
            <a:pPr marL="1160463" indent="-260350">
              <a:buFont typeface="Wingdings" panose="05000000000000000000" pitchFamily="2" charset="2"/>
              <a:buChar char="ü"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Değerlendirme ve Kanaat</a:t>
            </a:r>
          </a:p>
          <a:p>
            <a:pPr marL="1160463" indent="-260350">
              <a:buFont typeface="Wingdings" panose="05000000000000000000" pitchFamily="2" charset="2"/>
              <a:buChar char="ü"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Bölümler (İhtiyaç halinde)</a:t>
            </a:r>
          </a:p>
          <a:p>
            <a:pPr marL="900113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0113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Belgelerin asıl/onaylı örnekleri dosyaya eklenir.</a:t>
            </a:r>
          </a:p>
        </p:txBody>
      </p:sp>
    </p:spTree>
    <p:extLst>
      <p:ext uri="{BB962C8B-B14F-4D97-AF65-F5344CB8AC3E}">
        <p14:creationId xmlns:p14="http://schemas.microsoft.com/office/powerpoint/2010/main" val="264239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CEZASININ VERİLMESİ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93486" y="1825625"/>
            <a:ext cx="11299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304520" y="1925515"/>
            <a:ext cx="1177192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Uyarma + Kınama + Aylıktan Kesme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Kademe İlerlemesinin Durdurulması       İlgili Disiplin Kurulu Kararı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 Memurluğundan Çıkarma</a:t>
            </a:r>
          </a:p>
          <a:p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cezaları, </a:t>
            </a: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özlük dosyasına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işlenir.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Verildiği tarihte hüküm ifade eder ve </a:t>
            </a: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derhal uygulanır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(Aylıktan Kesme takip eden ay başında)</a:t>
            </a:r>
            <a:r>
              <a:rPr lang="tr-TR" dirty="0" smtClean="0"/>
              <a:t>  </a:t>
            </a:r>
            <a:endParaRPr lang="tr-TR" dirty="0"/>
          </a:p>
        </p:txBody>
      </p:sp>
      <p:sp>
        <p:nvSpPr>
          <p:cNvPr id="9" name="Sağ Ok 8"/>
          <p:cNvSpPr/>
          <p:nvPr/>
        </p:nvSpPr>
        <p:spPr>
          <a:xfrm>
            <a:off x="4955668" y="2139315"/>
            <a:ext cx="448652" cy="924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Yuvarlatılmış Dikdörtgen 9"/>
          <p:cNvSpPr/>
          <p:nvPr/>
        </p:nvSpPr>
        <p:spPr>
          <a:xfrm>
            <a:off x="5463234" y="1999759"/>
            <a:ext cx="2110154" cy="36933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Disiplin Amiri</a:t>
            </a:r>
            <a:endParaRPr lang="tr-TR" sz="2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ağ Ok 12"/>
          <p:cNvSpPr/>
          <p:nvPr/>
        </p:nvSpPr>
        <p:spPr>
          <a:xfrm>
            <a:off x="4838960" y="2800539"/>
            <a:ext cx="374635" cy="124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Yuvarlatılmış Dikdörtgen 13"/>
          <p:cNvSpPr/>
          <p:nvPr/>
        </p:nvSpPr>
        <p:spPr>
          <a:xfrm>
            <a:off x="8787286" y="1925515"/>
            <a:ext cx="3289160" cy="193212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Atamaya Yetkili  Amir</a:t>
            </a:r>
          </a:p>
          <a:p>
            <a:endParaRPr lang="tr-TR" sz="22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sz="2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İllerde </a:t>
            </a:r>
            <a:r>
              <a:rPr lang="tr-TR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</a:t>
            </a:r>
          </a:p>
        </p:txBody>
      </p:sp>
      <p:sp>
        <p:nvSpPr>
          <p:cNvPr id="15" name="Sağ Ok 14"/>
          <p:cNvSpPr/>
          <p:nvPr/>
        </p:nvSpPr>
        <p:spPr>
          <a:xfrm>
            <a:off x="8467833" y="2803462"/>
            <a:ext cx="319453" cy="1248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Sağ Ok 15"/>
          <p:cNvSpPr/>
          <p:nvPr/>
        </p:nvSpPr>
        <p:spPr>
          <a:xfrm>
            <a:off x="4838960" y="3536552"/>
            <a:ext cx="509954" cy="1162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Yuvarlatılmış Dikdörtgen 16"/>
          <p:cNvSpPr/>
          <p:nvPr/>
        </p:nvSpPr>
        <p:spPr>
          <a:xfrm>
            <a:off x="5463234" y="3294488"/>
            <a:ext cx="2256529" cy="60038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Yüksek Disiplin Kurulu</a:t>
            </a:r>
            <a:endParaRPr lang="tr-TR" sz="2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75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CEZASININ VERİLMESİ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93486" y="1825625"/>
            <a:ext cx="112993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amiri </a:t>
            </a: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ceza/alt ceza verebilir, ceza vermeyebilir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(Gerekçeli olmalı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Verilen Kararda, cezaya esas eylemin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Kanun, madde ve bendi,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başvurulacak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yasal yollar ve süreler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belirtilir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Tüm cezalara karşı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idari yargı yoluna başvurulabilir.</a:t>
            </a:r>
          </a:p>
          <a:p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Amirlerce verilen cezalar, bu amirlerin </a:t>
            </a: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BAĞLI OLDUĞU DİSİPLİN AMİRİNE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bildirilir.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88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CEZASININ VERİLMESİ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8870909" y="4448908"/>
            <a:ext cx="2857500" cy="2198077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Gün İçinde </a:t>
            </a:r>
          </a:p>
          <a:p>
            <a:pPr algn="just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Atamaya Yetkili Amir başka disiplin cezası verebilir.</a:t>
            </a:r>
          </a:p>
          <a:p>
            <a:pPr algn="just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(İllerde Vali)</a:t>
            </a:r>
          </a:p>
        </p:txBody>
      </p:sp>
      <p:sp>
        <p:nvSpPr>
          <p:cNvPr id="11" name="Sağ Ok 10"/>
          <p:cNvSpPr/>
          <p:nvPr/>
        </p:nvSpPr>
        <p:spPr>
          <a:xfrm>
            <a:off x="8157396" y="5266748"/>
            <a:ext cx="486932" cy="272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Yuvarlatılmış Dikdörtgen 8"/>
          <p:cNvSpPr/>
          <p:nvPr/>
        </p:nvSpPr>
        <p:spPr>
          <a:xfrm>
            <a:off x="8400862" y="1705813"/>
            <a:ext cx="3675584" cy="19825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İlgilisine</a:t>
            </a: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TEBLİĞ;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Uyarma, Kınama, Aylıktan Kesme, </a:t>
            </a:r>
            <a:r>
              <a:rPr lang="tr-T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İlerleme. </a:t>
            </a:r>
            <a:r>
              <a:rPr lang="tr-T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Durd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GÜN</a:t>
            </a:r>
          </a:p>
          <a:p>
            <a:pPr algn="ctr"/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Dev. </a:t>
            </a:r>
            <a:r>
              <a:rPr lang="tr-T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Çıkarma </a:t>
            </a:r>
          </a:p>
          <a:p>
            <a:pPr algn="ctr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GÜN</a:t>
            </a:r>
          </a:p>
          <a:p>
            <a:pPr algn="ctr"/>
            <a:endParaRPr lang="tr-T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149089" y="1699409"/>
            <a:ext cx="366029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Soruşturmanın Tamamlandığı Gün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 rot="16200000">
            <a:off x="-443004" y="4052302"/>
            <a:ext cx="2679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Soruşturma Süreci</a:t>
            </a:r>
            <a:endParaRPr lang="tr-T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1868229" y="2204541"/>
            <a:ext cx="1777422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Uyarma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Kınama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Aylıktan Kesme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1881770" y="3343122"/>
            <a:ext cx="176388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Kademe İlerlemesinin</a:t>
            </a:r>
          </a:p>
          <a:p>
            <a:pPr algn="ctr"/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Durdurulması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4764660" y="2290263"/>
            <a:ext cx="1271245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Amiri </a:t>
            </a:r>
          </a:p>
          <a:p>
            <a:pPr algn="ctr"/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Karar Süresi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4771682" y="3306583"/>
            <a:ext cx="133344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Dosyanın </a:t>
            </a:r>
            <a:r>
              <a:rPr lang="tr-T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Yetk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tr-T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Kur. Tevdi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4175478" y="4323397"/>
            <a:ext cx="2273571" cy="6155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Kur. </a:t>
            </a:r>
            <a:r>
              <a:rPr lang="tr-T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GÜN </a:t>
            </a:r>
            <a:endParaRPr lang="tr-TR" sz="1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İçinde Kararı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1881769" y="5908321"/>
            <a:ext cx="1763881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 </a:t>
            </a:r>
          </a:p>
          <a:p>
            <a:pPr algn="ctr"/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Memurluğundan </a:t>
            </a:r>
          </a:p>
          <a:p>
            <a:pPr algn="ctr"/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Çıkarma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4175478" y="5908321"/>
            <a:ext cx="2273571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Yük. </a:t>
            </a:r>
            <a:r>
              <a:rPr lang="tr-T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Kur. </a:t>
            </a:r>
          </a:p>
          <a:p>
            <a:pPr algn="ctr"/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Dosyanın </a:t>
            </a:r>
            <a:r>
              <a:rPr lang="tr-T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Tevdinden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İtibaren</a:t>
            </a:r>
          </a:p>
          <a:p>
            <a:pPr algn="ctr"/>
            <a:r>
              <a:rPr lang="tr-T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AY 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içinde Kararı</a:t>
            </a:r>
          </a:p>
        </p:txBody>
      </p:sp>
      <p:sp>
        <p:nvSpPr>
          <p:cNvPr id="12" name="Yuvarlatılmış Dikdörtgen 11"/>
          <p:cNvSpPr/>
          <p:nvPr/>
        </p:nvSpPr>
        <p:spPr>
          <a:xfrm>
            <a:off x="1779247" y="2133402"/>
            <a:ext cx="45719" cy="4513583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Metin kutusu 24"/>
          <p:cNvSpPr txBox="1"/>
          <p:nvPr/>
        </p:nvSpPr>
        <p:spPr>
          <a:xfrm>
            <a:off x="3809386" y="2262799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  <a:p>
            <a:pPr algn="ctr"/>
            <a:r>
              <a:rPr lang="tr-T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GÜN</a:t>
            </a:r>
            <a:endParaRPr lang="tr-TR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Sağ Ayraç 26"/>
          <p:cNvSpPr/>
          <p:nvPr/>
        </p:nvSpPr>
        <p:spPr>
          <a:xfrm>
            <a:off x="6515100" y="4197172"/>
            <a:ext cx="828675" cy="2580245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Metin kutusu 27"/>
          <p:cNvSpPr txBox="1"/>
          <p:nvPr/>
        </p:nvSpPr>
        <p:spPr>
          <a:xfrm>
            <a:off x="7466976" y="4620303"/>
            <a:ext cx="582211" cy="16573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wordArtVert"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endParaRPr lang="tr-T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Metin kutusu 28"/>
          <p:cNvSpPr txBox="1"/>
          <p:nvPr/>
        </p:nvSpPr>
        <p:spPr>
          <a:xfrm>
            <a:off x="3809386" y="3281567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  <a:p>
            <a:pPr algn="ctr"/>
            <a:r>
              <a:rPr lang="tr-T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GÜN</a:t>
            </a:r>
            <a:endParaRPr lang="tr-TR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Aşağı Ok 29"/>
          <p:cNvSpPr/>
          <p:nvPr/>
        </p:nvSpPr>
        <p:spPr>
          <a:xfrm>
            <a:off x="5307021" y="3896585"/>
            <a:ext cx="186524" cy="3706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067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9" grpId="0" animBg="1"/>
      <p:bldP spid="10" grpId="0" animBg="1"/>
      <p:bldP spid="13" grpId="0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12" grpId="0" animBg="1"/>
      <p:bldP spid="25" grpId="0"/>
      <p:bldP spid="27" grpId="0" animBg="1"/>
      <p:bldP spid="28" grpId="0" animBg="1"/>
      <p:bldP spid="29" grpId="0"/>
      <p:bldP spid="3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Personel Genel Müdürlüğü</a:t>
            </a:r>
            <a:endParaRPr kumimoji="0" lang="tr-TR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CEZASININ VERİLMESİ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496764" y="1822985"/>
            <a:ext cx="11570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Kademe İlerlemesinin Durdurulması Cezası İle İlgili Olarak</a:t>
            </a: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Yuvarlatılmış Dikdörtgen 9"/>
          <p:cNvSpPr/>
          <p:nvPr/>
        </p:nvSpPr>
        <p:spPr>
          <a:xfrm>
            <a:off x="626751" y="3525715"/>
            <a:ext cx="3690272" cy="292783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KABUL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Ceza vermeye yetkili amirler 125/3 dikkate alarak;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Cezayı verir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veya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Reddeder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(Gerekçesi belirtilerek)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Yuvarlatılmış Dikdörtgen 10"/>
          <p:cNvSpPr/>
          <p:nvPr/>
        </p:nvSpPr>
        <p:spPr>
          <a:xfrm>
            <a:off x="7663527" y="3625362"/>
            <a:ext cx="3690272" cy="28281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RET</a:t>
            </a:r>
            <a:endParaRPr kumimoji="0" lang="tr-T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Ceza vermeye yetkili amirler 125/3 dikkate alarak;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Başka bir ceza verebilir.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veya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Ceza verilmesine yer olmadığı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(Gerekçesi 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belirtilerek)</a:t>
            </a:r>
          </a:p>
        </p:txBody>
      </p:sp>
      <p:sp>
        <p:nvSpPr>
          <p:cNvPr id="13" name="Oval 12"/>
          <p:cNvSpPr/>
          <p:nvPr/>
        </p:nvSpPr>
        <p:spPr>
          <a:xfrm>
            <a:off x="4948605" y="2636189"/>
            <a:ext cx="2294792" cy="907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DİSİPLİN KURULU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39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Personel Genel Müdürlüğü</a:t>
            </a:r>
            <a:endParaRPr kumimoji="0" lang="tr-TR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CEZASININ VERİLMESİ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496764" y="1822985"/>
            <a:ext cx="11570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Devlet Memurluğundan Çıkarma Cezası İle İlgili Olarak</a:t>
            </a: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Yuvarlatılmış Dikdörtgen 9"/>
          <p:cNvSpPr/>
          <p:nvPr/>
        </p:nvSpPr>
        <p:spPr>
          <a:xfrm>
            <a:off x="4436966" y="3562234"/>
            <a:ext cx="3690272" cy="292783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KABUL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Ceza vermeye yetkili amir BAŞKA CEZA VEREMEZ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Yuvarlatılmış Dikdörtgen 10"/>
          <p:cNvSpPr/>
          <p:nvPr/>
        </p:nvSpPr>
        <p:spPr>
          <a:xfrm>
            <a:off x="8377169" y="3546231"/>
            <a:ext cx="3690272" cy="28281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RET</a:t>
            </a:r>
            <a:endParaRPr kumimoji="0" lang="tr-T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Ceza vermeye yetkili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amirler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Başka bir ceza verebilir.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veya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Ceza verilmesine yer olmadığı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(Gerekçesi 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belirtilerek)</a:t>
            </a:r>
          </a:p>
        </p:txBody>
      </p:sp>
      <p:sp>
        <p:nvSpPr>
          <p:cNvPr id="13" name="Oval 12"/>
          <p:cNvSpPr/>
          <p:nvPr/>
        </p:nvSpPr>
        <p:spPr>
          <a:xfrm>
            <a:off x="4948605" y="2451627"/>
            <a:ext cx="2294792" cy="907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YÜKSEK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DİSİPLİN KURULU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Yuvarlatılmış Dikdörtgen 5"/>
          <p:cNvSpPr/>
          <p:nvPr/>
        </p:nvSpPr>
        <p:spPr>
          <a:xfrm>
            <a:off x="496764" y="2503133"/>
            <a:ext cx="3464169" cy="76493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Savunma alındıktan sonra AMİR 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ceza verilmesi gerektiği kanaatine varırsa</a:t>
            </a:r>
            <a:endParaRPr lang="tr-T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ağ Ok 7"/>
          <p:cNvSpPr/>
          <p:nvPr/>
        </p:nvSpPr>
        <p:spPr>
          <a:xfrm>
            <a:off x="4053254" y="2813538"/>
            <a:ext cx="738554" cy="211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187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3" grpId="0" animBg="1"/>
      <p:bldP spid="6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CEZASINA İTİRAZ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93485" y="2315630"/>
            <a:ext cx="11299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</a:t>
            </a:r>
          </a:p>
        </p:txBody>
      </p:sp>
      <p:sp>
        <p:nvSpPr>
          <p:cNvPr id="10" name="Yuvarlatılmış Dikdörtgen 9"/>
          <p:cNvSpPr/>
          <p:nvPr/>
        </p:nvSpPr>
        <p:spPr>
          <a:xfrm>
            <a:off x="257209" y="2083776"/>
            <a:ext cx="5026703" cy="4659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Uyarma, Kınama, Aylıktan Kesme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Yuvarlatılmış Dikdörtgen 11"/>
          <p:cNvSpPr/>
          <p:nvPr/>
        </p:nvSpPr>
        <p:spPr>
          <a:xfrm>
            <a:off x="8282354" y="2092569"/>
            <a:ext cx="3510504" cy="457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Kuruluna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Yuvarlatılmış Dikdörtgen 12"/>
          <p:cNvSpPr/>
          <p:nvPr/>
        </p:nvSpPr>
        <p:spPr>
          <a:xfrm>
            <a:off x="257209" y="2802330"/>
            <a:ext cx="5026703" cy="4404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Kademe İlerlemesinin Durdurulması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Yuvarlatılmış Dikdörtgen 14"/>
          <p:cNvSpPr/>
          <p:nvPr/>
        </p:nvSpPr>
        <p:spPr>
          <a:xfrm>
            <a:off x="8299937" y="2842110"/>
            <a:ext cx="3492920" cy="457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Yüksek Disiplin Kuruluna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Dikdörtgen 22"/>
          <p:cNvSpPr/>
          <p:nvPr/>
        </p:nvSpPr>
        <p:spPr>
          <a:xfrm>
            <a:off x="5520188" y="2284015"/>
            <a:ext cx="2593731" cy="7385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Kararın Tebliğinden itibaren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GÜN</a:t>
            </a:r>
          </a:p>
          <a:p>
            <a:pPr algn="ctr"/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37352" y="3387367"/>
            <a:ext cx="606817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 içinde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ilgilisine tebliğ edilir.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Süresi içinde itiraz edilmezse ceza kesinleşir.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Yuvarlatılmış Dikdörtgen 24"/>
          <p:cNvSpPr/>
          <p:nvPr/>
        </p:nvSpPr>
        <p:spPr>
          <a:xfrm>
            <a:off x="6673362" y="4118226"/>
            <a:ext cx="5304133" cy="2664069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İtirazın </a:t>
            </a: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Kabulü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Halinde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Uyarma, Kınama,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Kes. için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Amiri;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Dur. için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Atamaya Yetkili Amir;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tr-TR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cezayı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hafifletebilir/kaldırabilir</a:t>
            </a:r>
          </a:p>
          <a:p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015651" y="3436427"/>
            <a:ext cx="3897925" cy="67156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GÜN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İÇİNDE KARAR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Düz Ok Bağlayıcısı 10"/>
          <p:cNvCxnSpPr/>
          <p:nvPr/>
        </p:nvCxnSpPr>
        <p:spPr>
          <a:xfrm flipH="1">
            <a:off x="4958862" y="3949770"/>
            <a:ext cx="3341075" cy="6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46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5" grpId="0" animBg="1"/>
      <p:bldP spid="23" grpId="0" animBg="1"/>
      <p:bldP spid="25" grpId="0" animBg="1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AMİRLERİ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227639" y="1723145"/>
            <a:ext cx="11503639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hükümlerini uygulanması bakımından;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Cumhurbaşkanı,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tüm kamu idarelerinde,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Bakanlar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bakanlık teşkilatında,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Üst Yöneticiler,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başında bulundukları kamu kurumlarında veya kendilerine bağlı birimlerde,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Valiler,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taşra teşkilatı il ve ilçe kuruluşlarında,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Kaymakamlar,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taşra teşkilatı ilçe kuruluşlarında,</a:t>
            </a:r>
          </a:p>
          <a:p>
            <a:pPr lvl="1">
              <a:lnSpc>
                <a:spcPct val="150000"/>
              </a:lnSpc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görevli bütün memurlar hakkında disiplin amirliği yetkisini haizdirler.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Bölge kuruluşlarının merkezinin bulunduğu ilin Valisi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bölge müdürünün disiplin amiridir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amirleri özel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yönetmelikle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belirlenir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601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AMİRLERİ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227639" y="1723145"/>
            <a:ext cx="11756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amirleri, disipline aykırı fiilleri öğrendikleri tarihten itibaren belirlenen sürede disiplin soruşturmasını başlatmak ve gerekli cezayı uygulayarak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ceza verme zamanaşımını önlemek ZORUNDADIR.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227639" y="3025924"/>
            <a:ext cx="2753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Yetkili disiplin amiri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227639" y="4102249"/>
            <a:ext cx="117562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Cetvelde gösterilen disiplin amiri unvanını taşıyan kişi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birden fazla ise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Yapılan iş bölümüne göre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ilgili olan, (İl müdürlüğünde 3 il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müd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yrd.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var ise iş bölümüne göre memurun görev yaptığı bölüm sorumlusu olan il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müd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yrd.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Disiplin amiri yetkisini kullanır.)</a:t>
            </a:r>
          </a:p>
          <a:p>
            <a:pPr lvl="3"/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İlgili birden fazla ise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kıdemli olan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amirliği yetkisini kullanır.</a:t>
            </a:r>
          </a:p>
        </p:txBody>
      </p:sp>
      <p:sp>
        <p:nvSpPr>
          <p:cNvPr id="16" name="Metin kutusu 15"/>
          <p:cNvSpPr txBox="1"/>
          <p:nvPr/>
        </p:nvSpPr>
        <p:spPr>
          <a:xfrm>
            <a:off x="4543425" y="2921777"/>
            <a:ext cx="6448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Doğal amirler/Yönetmelikle belirtilen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amirleri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Fiili işlediği anda görevli olduğu yerdeki disiplin amiri</a:t>
            </a:r>
          </a:p>
        </p:txBody>
      </p:sp>
      <p:sp>
        <p:nvSpPr>
          <p:cNvPr id="17" name="Sağ Ok 16"/>
          <p:cNvSpPr/>
          <p:nvPr/>
        </p:nvSpPr>
        <p:spPr>
          <a:xfrm>
            <a:off x="3152775" y="3141737"/>
            <a:ext cx="1238250" cy="2256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346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SUÇ VE CEZALARINA HAKİM İLKELER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37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Kanunilik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Savunma Hakkı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Zamanaşımı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Tekerrür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Cezada İndirim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Geri Alınamama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Yetki Devri Yasağı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97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KURULLARI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2629267" y="1822985"/>
            <a:ext cx="6933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DİSİPLİN KURULU</a:t>
            </a: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Yuvarlatılmış Dikdörtgen 15"/>
          <p:cNvSpPr/>
          <p:nvPr/>
        </p:nvSpPr>
        <p:spPr>
          <a:xfrm>
            <a:off x="237391" y="2331143"/>
            <a:ext cx="3789486" cy="375313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BAKANLIK</a:t>
            </a:r>
          </a:p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Başkan ve üyeleri </a:t>
            </a:r>
            <a:r>
              <a:rPr lang="tr-TR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BAKAN ONAYI </a:t>
            </a:r>
            <a:r>
              <a:rPr lang="tr-T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 görevlendirilir.</a:t>
            </a:r>
          </a:p>
          <a:p>
            <a:endParaRPr lang="tr-TR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Başkan + 4 Üye + Sendika Temsilcisi</a:t>
            </a:r>
          </a:p>
          <a:p>
            <a:r>
              <a:rPr lang="tr-T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(Memur Üye ise)</a:t>
            </a:r>
          </a:p>
          <a:p>
            <a:r>
              <a:rPr lang="tr-TR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Başkan:</a:t>
            </a:r>
            <a:r>
              <a:rPr lang="tr-T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 az Genel Müdür</a:t>
            </a:r>
          </a:p>
          <a:p>
            <a:r>
              <a:rPr lang="tr-TR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Üye     :</a:t>
            </a:r>
            <a:r>
              <a:rPr lang="tr-T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Birim yöneticilerinin YRD.</a:t>
            </a:r>
          </a:p>
          <a:p>
            <a:r>
              <a:rPr lang="tr-T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yoksa</a:t>
            </a:r>
          </a:p>
          <a:p>
            <a:r>
              <a:rPr lang="tr-T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Hizmet birimlerinde görev  yapan ve birim yöneticiliğine atanma   şartlarını taşıyanlar arasından </a:t>
            </a:r>
          </a:p>
          <a:p>
            <a:endParaRPr lang="tr-TR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Öncelik; Hukuk, Personel, Teftiş</a:t>
            </a:r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Yuvarlatılmış Dikdörtgen 16"/>
          <p:cNvSpPr/>
          <p:nvPr/>
        </p:nvSpPr>
        <p:spPr>
          <a:xfrm>
            <a:off x="4193931" y="2303586"/>
            <a:ext cx="3938954" cy="37806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</a:t>
            </a:r>
          </a:p>
          <a:p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Başkan ve üyelerini 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VALİ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görevlendirir.</a:t>
            </a:r>
          </a:p>
          <a:p>
            <a:endParaRPr lang="tr-TR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Başkan + 4 Üye + Sendika Temsilcisi</a:t>
            </a:r>
          </a:p>
          <a:p>
            <a:r>
              <a:rPr lang="tr-T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(Memur Üye ise)</a:t>
            </a:r>
          </a:p>
          <a:p>
            <a:endParaRPr lang="tr-TR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Başkan:</a:t>
            </a:r>
            <a:r>
              <a:rPr lang="tr-T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Vali Yardımcısı</a:t>
            </a:r>
          </a:p>
          <a:p>
            <a:r>
              <a:rPr lang="tr-TR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Üye     :</a:t>
            </a:r>
            <a:r>
              <a:rPr lang="tr-T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İl Hukuk İşleri </a:t>
            </a:r>
            <a:r>
              <a:rPr lang="tr-TR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Müd</a:t>
            </a:r>
            <a:r>
              <a:rPr lang="tr-T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./İl İdare Kurulu </a:t>
            </a:r>
            <a:r>
              <a:rPr lang="tr-TR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Müd</a:t>
            </a:r>
            <a:r>
              <a:rPr lang="tr-T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+ 3 İl İdare Şube </a:t>
            </a:r>
            <a:r>
              <a:rPr lang="tr-TR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Müd</a:t>
            </a:r>
            <a:r>
              <a:rPr lang="tr-T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Müşterek Kuruldur.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Yuvarlatılmış Dikdörtgen 17"/>
          <p:cNvSpPr/>
          <p:nvPr/>
        </p:nvSpPr>
        <p:spPr>
          <a:xfrm>
            <a:off x="8282354" y="2272675"/>
            <a:ext cx="3780692" cy="381160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BÖLGE</a:t>
            </a:r>
            <a:endParaRPr lang="tr-TR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Başkan ve üyeleri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ölge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uruluşunun 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merkezinin bulunduğu ilin VALİSİ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görevlendirir.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Başkan + 4 Üye + Sendika Temsilcisi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Memur Üye ise)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Başkan: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Vali Yardımcısı</a:t>
            </a:r>
          </a:p>
          <a:p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Üye     :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Bölge </a:t>
            </a:r>
            <a:r>
              <a:rPr lang="tr-T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Müd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+ Bölge   Kuruluşunun 3 Yöneticisi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37353" y="6444674"/>
            <a:ext cx="12154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(*) Döner sermayeli kuruluşlardaki memurların disiplin işlerinde bu kuruluşların </a:t>
            </a:r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bağlı, ilgili veya ilişkili oldukları kamu idarelerindeki 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Kurulları yetkilidir.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1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 animBg="1"/>
      <p:bldP spid="17" grpId="0" animBg="1"/>
      <p:bldP spid="18" grpId="0" animBg="1"/>
      <p:bldP spid="1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KURULLARI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98939" y="2166780"/>
            <a:ext cx="11787553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Başkan ve üyelerin görev süresi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YIL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Süresi dolanlar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yeniden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görevlendirilebilir.</a:t>
            </a:r>
          </a:p>
          <a:p>
            <a:pPr>
              <a:lnSpc>
                <a:spcPct val="150000"/>
              </a:lnSpc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Aylıktan kesme cezası alanlar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YIL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kademe ilerlemesi durdurulması cezası alanlar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YIL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boyunca görevlendirilemez.</a:t>
            </a:r>
          </a:p>
          <a:p>
            <a:pPr>
              <a:lnSpc>
                <a:spcPct val="150000"/>
              </a:lnSpc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Hizmet birimlerinden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birden fazla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 üyeliğe görevlendirilmez.</a:t>
            </a:r>
          </a:p>
          <a:p>
            <a:pPr>
              <a:lnSpc>
                <a:spcPct val="150000"/>
              </a:lnSpc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Üyelerin görev başında bulunmaması halinde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Vekilleri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katılır.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86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KURULLARI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04449" y="1951274"/>
            <a:ext cx="103397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Fiili işlediği sırada memurun görev yaptığı yerdeki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KURULU yetkilidir.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626751" y="2566116"/>
            <a:ext cx="11787553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ANCAK;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tr-TR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Kademe ilerlemesi durdurulması cezası teklifini değerlendirme yönünden;</a:t>
            </a:r>
          </a:p>
          <a:p>
            <a:pPr>
              <a:lnSpc>
                <a:spcPct val="150000"/>
              </a:lnSpc>
            </a:pPr>
            <a:endParaRPr lang="tr-TR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Bakanlık Merkez Birimleri, Bakanlığa Doğrudan Bağlı Kuruluş Müdürlükleri için 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BAKANLIK DİSİPLİN KURULUNCA</a:t>
            </a:r>
          </a:p>
          <a:p>
            <a:pPr>
              <a:lnSpc>
                <a:spcPct val="150000"/>
              </a:lnSpc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Ceza Bakan tarafından verilecek olması halinde 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BAKANLIK DİSİPLİN KURULUNCA</a:t>
            </a:r>
            <a:endParaRPr lang="tr-TR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Cumhurbaşkanınca atanmış olanlar (İl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Bölge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BAKANLIK DİSİPLİN 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KURULUNCA</a:t>
            </a:r>
          </a:p>
          <a:p>
            <a:pPr>
              <a:lnSpc>
                <a:spcPct val="150000"/>
              </a:lnSpc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Valiliğe Bağlı Taşra Teşkilatı için 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 DİSİPLİN KURULUNCA</a:t>
            </a:r>
          </a:p>
          <a:p>
            <a:pPr>
              <a:lnSpc>
                <a:spcPct val="150000"/>
              </a:lnSpc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Bölge Müdürlüğü için 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BÖLGE DİSİPLİN KURULUNCA                                                                                      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tr-TR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tr-T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0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KURULLARI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04447" y="2331142"/>
            <a:ext cx="11787553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tr-TR" sz="16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Uyarma</a:t>
            </a:r>
            <a:r>
              <a:rPr lang="tr-TR" sz="16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Kınama, Aylıktan Kesme cezalarına karşı yapılan </a:t>
            </a:r>
            <a:r>
              <a:rPr lang="tr-TR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İTİRAZLARI</a:t>
            </a:r>
            <a:r>
              <a:rPr lang="tr-TR" sz="16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değerlendirme yönünden; </a:t>
            </a:r>
          </a:p>
          <a:p>
            <a:pPr>
              <a:lnSpc>
                <a:spcPct val="150000"/>
              </a:lnSpc>
            </a:pPr>
            <a:endParaRPr lang="tr-TR" sz="1600" b="1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Bakanlık makamınca, Bakanlığımız Merkez Birimlerince, Bakanlığa Doğrudan Bağlı Kuruluş Müdürlüklerince verilen cezalara karşı 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BAKANLIK DİSİPLİN KURULUNCA,</a:t>
            </a:r>
          </a:p>
          <a:p>
            <a:pPr>
              <a:lnSpc>
                <a:spcPct val="150000"/>
              </a:lnSpc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Bakan tarafından doğrudan verilen cezalara karşı (merkez, taşra,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bölge) 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BAKANLIK DİSİPLİN KURULUNCA,</a:t>
            </a:r>
          </a:p>
          <a:p>
            <a:pPr>
              <a:lnSpc>
                <a:spcPct val="150000"/>
              </a:lnSpc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Bölge müdürüne Vali tarafından verilen cezalara karşı 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BAKANLIK DİSİPLİN KURULU</a:t>
            </a:r>
          </a:p>
          <a:p>
            <a:pPr>
              <a:lnSpc>
                <a:spcPct val="150000"/>
              </a:lnSpc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Valilik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Valiliğe bağlı Taşra Teşkilatı Müdürlüklerince verilen cezalara karşı 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 DİSİPLİN KURULUNCA,</a:t>
            </a:r>
          </a:p>
          <a:p>
            <a:pPr>
              <a:lnSpc>
                <a:spcPct val="150000"/>
              </a:lnSpc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Bölge Müdürlüğünce verilen cezalara karşı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BÖLGE DİSİPLİN 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KURULUNCA</a:t>
            </a:r>
            <a:endParaRPr lang="tr-T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88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YÜKSEK DİSİPLİN KURULU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756138" y="1995854"/>
            <a:ext cx="1069144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Kamu idarelerinin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MERKEZ TEŞKİLATINDA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kurulur.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Başkan + 4 Üye + Sendika Temsilcisi (Memur üye ise).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BAŞKAN: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Bakanlıklarda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BAKAN YARDIMCISI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Diğer kamu idarelerinde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ÜST YÖNETİCİ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ÜYE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:  Hizmet Birimlerinin Başındaki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YÖNETİCİLER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(Hukuk, personel, teftiş, denetim öncelikli)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Bakanlık YDK başkan ve üyeleri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BAKAN ONAYI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görevlendirilir.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Döner sermayeli kuruluşlardaki memurların disiplin işlerinde bu kuruluşların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bağlı, ilgili veya ilişkili oldukları kamu idarelerindeki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Kurulları yetkilidir.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76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YÜKSEK DİSİPLİN KURULU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626751" y="1723145"/>
            <a:ext cx="108823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Başkan ve üyelerin görev süresi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YIL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Süresi dolanlar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görevlendirilebilir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Aylıktan kesme cezası alanlar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YIL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kademe ilerlemesi durdurulması cezası alanlar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YIL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boyunca görevlendirilemez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 birimlerinden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birden fazla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 üyeliğe görevlendirilmez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Kurulları ve/veya Yüksek Disiplin Kurullarının başkan veya üyelikleri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KİŞİDE BİRLEŞEMEZ.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54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YÜKSEK DİSİPLİN KURULU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750277" y="1723145"/>
            <a:ext cx="1069144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GÖREVLERİ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Amirlerin isteği üzerine Devlet memurluğundan çıkarma cezası vermek.</a:t>
            </a:r>
          </a:p>
          <a:p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Bakanlığımız 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merkez, taşra, bölge, merkeze doğrudan bağlı taşra teşkilatı birimlerinde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görevli memurlar için 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BAKANLIK YÜKSEK DİSİPLİN KURULU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yetkilidir. </a:t>
            </a:r>
          </a:p>
          <a:p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Kademe ilerlemesinin durdurulması cezasına karşı yapılan itirazları değerlendirmek</a:t>
            </a:r>
            <a:r>
              <a:rPr lang="tr-TR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Bakanlık Disiplin Kurulu, İl Disiplin Kurulu, Bölge Disiplin Kurulu’nda karara bağlanan Kademe İlerlemesinin Durdurulması cezasına yapılacak İTİRAZLAR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BAKANLIK YÜKSEK 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KURULUNCA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karara bağlanır.</a:t>
            </a:r>
          </a:p>
          <a:p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79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KURULLARIN GÖRÜŞME USULÜ 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360485" y="1723145"/>
            <a:ext cx="115618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 kişilik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kurullar üye tam sayısıyla, üye sayısı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üçten fazla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 kurullar salt çoğunlukla toplanır.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Başkan ve üyelerin görevleri başında bulunmamaları halinde kurullara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vekilleri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katılır.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Toplantıya katılmaması durumunda sendika temsilcisi toplantı yeter sayısında göz önünde bulundurulmaz.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Başkan ve üyeler;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kendilerine, eşlerine, üçüncü dereceye kadar kan ve kayın hısımlarına, disiplin cezası verilmesini teklif ettikleri, </a:t>
            </a:r>
            <a:r>
              <a:rPr lang="tr-TR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muhakkikliğini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yaptıkları memurların ait işlerle ilgili kurul toplantılarına katılamazlar.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Yukarıdaki nedenlerle toplantıya katılamayan üyeler,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toplantı yeter sayısının tespitinde göz önünde bulundurulmaz.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Yukarıdaki nedenlerle toplantıya katılamayan başkanın yerine,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başkanlık görevi hiyerarşik olarak en üst görevde bulunan üye, hiyerarşik olarak aynı düzeyde bulunan üye birden çok ise en kıdemli üye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yürütülür.</a:t>
            </a:r>
          </a:p>
        </p:txBody>
      </p:sp>
    </p:spTree>
    <p:extLst>
      <p:ext uri="{BB962C8B-B14F-4D97-AF65-F5344CB8AC3E}">
        <p14:creationId xmlns:p14="http://schemas.microsoft.com/office/powerpoint/2010/main" val="254149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KURULLARIN GÖRÜŞME USULÜ 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257908" y="1723145"/>
            <a:ext cx="116761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Oylama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açık oyla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yapılır ve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 çokluğu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karar verilir.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Oylamada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çekimser kalınamaz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Başkan oyunu en son kullanır.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Oyların eşitliği halinde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Başkanın bulunduğu tarafın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oyu üstün sayılır.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Karar, oylama tarihini izleyen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Gün içinde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gerekçeli olarak  yazılır ve başkan ve üyeler tarafından imzalanır.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Kararda; alınan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kararın gerekçesi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karara karşı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başvuru yolları ve süresi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 birliği oy çokluğu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alındığı belirtilir.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Kararda;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 oy kullananların görüşlerine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 verilir.</a:t>
            </a:r>
          </a:p>
        </p:txBody>
      </p:sp>
    </p:spTree>
    <p:extLst>
      <p:ext uri="{BB962C8B-B14F-4D97-AF65-F5344CB8AC3E}">
        <p14:creationId xmlns:p14="http://schemas.microsoft.com/office/powerpoint/2010/main" val="324513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GÖREVDEN UZAKLAŞTIRMA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360485" y="1723145"/>
            <a:ext cx="115618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Görevden uzaklaştırma,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kamu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hizmetlerinin gerektirdiği hallerde, görevi başında kalmasında sakınca görülecek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memurlar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hakkında alınan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ihtiyati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tedbirdir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Soruşturmanın </a:t>
            </a: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herhangi bir aşamasında/mahkemece ceza kovuşturması nedeniyle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alınabilir.</a:t>
            </a:r>
          </a:p>
        </p:txBody>
      </p:sp>
      <p:sp>
        <p:nvSpPr>
          <p:cNvPr id="7" name="Yuvarlatılmış Dikdörtgen 6"/>
          <p:cNvSpPr/>
          <p:nvPr/>
        </p:nvSpPr>
        <p:spPr>
          <a:xfrm>
            <a:off x="1064526" y="3812614"/>
            <a:ext cx="4946735" cy="1567543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Atamaya Yetkili Amirler</a:t>
            </a:r>
          </a:p>
          <a:p>
            <a:pPr marL="285750" indent="-285750">
              <a:buFontTx/>
              <a:buChar char="-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Bakanlık/Gen.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Müfettişleri</a:t>
            </a:r>
          </a:p>
          <a:p>
            <a:pPr marL="285750" indent="-285750">
              <a:buFontTx/>
              <a:buChar char="-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İllerde Valiler</a:t>
            </a:r>
          </a:p>
          <a:p>
            <a:pPr marL="285750" indent="-285750">
              <a:buFontTx/>
              <a:buChar char="-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İlçelerde Kaymakamlar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6489673" y="3864281"/>
            <a:ext cx="4869543" cy="1567543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Atamaya Yetkili Amirler</a:t>
            </a:r>
          </a:p>
          <a:p>
            <a:pPr marL="285750" indent="-285750">
              <a:buFontTx/>
              <a:buChar char="-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İllerde Valiler</a:t>
            </a:r>
          </a:p>
          <a:p>
            <a:pPr marL="285750" indent="-285750">
              <a:buFontTx/>
              <a:buChar char="-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İlçelerde Kaymakamlar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Yuvarlatılmış Dikdörtgen 8"/>
          <p:cNvSpPr/>
          <p:nvPr/>
        </p:nvSpPr>
        <p:spPr>
          <a:xfrm>
            <a:off x="1624083" y="3360153"/>
            <a:ext cx="4012442" cy="385485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TEDBİRİ ALMAYA YETKİLİLER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Yuvarlatılmış Dikdörtgen 9"/>
          <p:cNvSpPr/>
          <p:nvPr/>
        </p:nvSpPr>
        <p:spPr>
          <a:xfrm>
            <a:off x="6864201" y="3398486"/>
            <a:ext cx="4120486" cy="385485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TEDBİRİ KALDIRMAYA YETKİLİLER</a:t>
            </a:r>
          </a:p>
        </p:txBody>
      </p:sp>
      <p:sp>
        <p:nvSpPr>
          <p:cNvPr id="18" name="Yuvarlatılmış Dikdörtgen 17"/>
          <p:cNvSpPr/>
          <p:nvPr/>
        </p:nvSpPr>
        <p:spPr>
          <a:xfrm>
            <a:off x="1064527" y="5886774"/>
            <a:ext cx="10385946" cy="55497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Soruşturma sonunda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memurluktan çıkarılma cezası önerilme dışında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görevden uzaklaştırma tedbiri derhal kaldırılır.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06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KANUNİLİK İLKESİ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cezaları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isiplin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suçları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ilkeden sapmalar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bulunmaktadır.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şağı Ok 6"/>
          <p:cNvSpPr/>
          <p:nvPr/>
        </p:nvSpPr>
        <p:spPr>
          <a:xfrm>
            <a:off x="5422721" y="3554998"/>
            <a:ext cx="207818" cy="6927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4083625" y="4358287"/>
            <a:ext cx="3498274" cy="9618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2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(125/4)  Torba suç </a:t>
            </a:r>
          </a:p>
          <a:p>
            <a:pPr algn="ctr"/>
            <a:r>
              <a:rPr lang="tr-TR" sz="22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Nitelik ve ağırlık itibariyle benzer eylem.</a:t>
            </a:r>
            <a:endParaRPr lang="tr-TR" sz="220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14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animBg="1"/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GÖREVDEN UZAKLAŞTIRMA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360485" y="1723145"/>
            <a:ext cx="115618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Görevinden uzaklaştırılan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memurlar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hakkında görevden uzaklaştırmayı izleyen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iş günü içinde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soruşturmaya başlanması şarttır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Memur hakkında derhal soruşturmaya başlamayan, keyfi olarak veya garaz veya kini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dolayısıyla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tasarrufu yaptığı, yaptırılan soruşturma sonunda anlaşılan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amirler,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hukuki, mali ve cezai sorumluluğa tabidirler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Soruşturmaya konu eylemler,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hizmetin devamına engel değilse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görevden uzaklaştırma tedbiri her zaman kaldırılabilir.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soruşturması nedeniyle görevden uzaklaştırma tedbiri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AYDAN fazla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olamaz.</a:t>
            </a:r>
            <a:r>
              <a:rPr lang="tr-TR" dirty="0"/>
              <a:t> 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Adli/cezai kovuşturma sebebiyle tedbir uygulanacaksa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AYLIK süreler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itibariyle gözden geçirilir.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0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GÖREVDEN UZAKLAŞTIRMA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360485" y="1723145"/>
            <a:ext cx="1156188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Uzaklaştırma tedbiri süresince maaşın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üçte ikisi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ödenir.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Göreve iadesi halinde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üçte birlik kesinti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iade edilir (657 s. K. Md. 143 hallerinde)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Soruşturma veya yargılama sonunda yetkili mercilerce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Memurluktan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çıkarmadan başka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disiplin cezası verilenler;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b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Yargılamanın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men’ine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bereatine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karar verilenler;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Hükümden evvel haklarındaki kovuşturma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af ile kaldırılanlar;</a:t>
            </a:r>
          </a:p>
          <a:p>
            <a:pPr marL="627063" indent="-627063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ç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Görevlerine ve memurluklarına ilişkin olsun veya olmasın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memurluğa engel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olmayacak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ceza ile hükümlü olup cezası ertelenenler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görevden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uzaklaştırma tedbiri kaldırılır.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97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130420" y="101112"/>
            <a:ext cx="11931161" cy="6655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Yuvarlatılmış Dikdörtgen 6">
            <a:extLst>
              <a:ext uri="{FF2B5EF4-FFF2-40B4-BE49-F238E27FC236}">
                <a16:creationId xmlns:a16="http://schemas.microsoft.com/office/drawing/2014/main" id="{2B520A8B-A49B-554B-8B57-9964418D8128}"/>
              </a:ext>
            </a:extLst>
          </p:cNvPr>
          <p:cNvSpPr/>
          <p:nvPr/>
        </p:nvSpPr>
        <p:spPr>
          <a:xfrm>
            <a:off x="3289190" y="4509644"/>
            <a:ext cx="5613620" cy="203103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Teşekkür Ederiz…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3919763" y="2700088"/>
            <a:ext cx="4352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036" y="583201"/>
            <a:ext cx="1999929" cy="1999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3525028" y="3863313"/>
            <a:ext cx="5141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Disiplin, hedefler ve başarı arasındaki köprüdür. 	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Jim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ROHN)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44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SAVUNMA HAKKI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626750" y="1825625"/>
            <a:ext cx="4773926" cy="1092185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Anayasa                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129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maddesi;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657 s. DMK          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130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maddesi;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Yuvarlatılmış Dikdörtgen 25"/>
          <p:cNvSpPr/>
          <p:nvPr/>
        </p:nvSpPr>
        <p:spPr>
          <a:xfrm>
            <a:off x="374939" y="3301833"/>
            <a:ext cx="3311236" cy="3157538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İddia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Delil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Fiilin Hukuki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Ntl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Hangi bent/alt bent </a:t>
            </a:r>
          </a:p>
        </p:txBody>
      </p:sp>
      <p:sp>
        <p:nvSpPr>
          <p:cNvPr id="9" name="İçerik Yer Tutucusu 5"/>
          <p:cNvSpPr txBox="1">
            <a:spLocks/>
          </p:cNvSpPr>
          <p:nvPr/>
        </p:nvSpPr>
        <p:spPr>
          <a:xfrm>
            <a:off x="4314825" y="2917810"/>
            <a:ext cx="7515225" cy="39255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Soruşturma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sürecinin son aşamasında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istenir.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amiri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ister.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Muhakkik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savunma isteyemez.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günden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olamaz.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Süresi içerisinde yapılmazsa bu haktan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vazgeçmiş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sayılır.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tebliğ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başlar.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İzin/Rapor süreyi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uzatmaz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(Mücbir sebep hariç).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7492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26" grpId="0" animBg="1"/>
      <p:bldP spid="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7227" y="1567895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ZAMANAŞIMI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İçerik Yer Tutucusu 5"/>
          <p:cNvSpPr txBox="1">
            <a:spLocks/>
          </p:cNvSpPr>
          <p:nvPr/>
        </p:nvSpPr>
        <p:spPr>
          <a:xfrm>
            <a:off x="4245503" y="5670807"/>
            <a:ext cx="3488797" cy="1092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 düşürücüdür.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Kesen/Durduran düzenleme yoktur.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Ceza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Mhk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sonucu beklenmemelidir.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1045724" y="1664926"/>
            <a:ext cx="188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Fiili işlediği ilk an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3475113" y="2045935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Fiili öğrenildiği an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4790309" y="2560418"/>
            <a:ext cx="265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Soruşturma zaman aşımı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Yuvarlatılmış Dikdörtgen 12"/>
          <p:cNvSpPr/>
          <p:nvPr/>
        </p:nvSpPr>
        <p:spPr>
          <a:xfrm>
            <a:off x="1161902" y="2415266"/>
            <a:ext cx="45719" cy="2806458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Yuvarlatılmış Dikdörtgen 13"/>
          <p:cNvSpPr/>
          <p:nvPr/>
        </p:nvSpPr>
        <p:spPr>
          <a:xfrm rot="16200000" flipH="1">
            <a:off x="2394732" y="1228155"/>
            <a:ext cx="45719" cy="2419942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Yuvarlatılmış Dikdörtgen 14"/>
          <p:cNvSpPr/>
          <p:nvPr/>
        </p:nvSpPr>
        <p:spPr>
          <a:xfrm>
            <a:off x="10783396" y="2508996"/>
            <a:ext cx="45719" cy="2712728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Yuvarlatılmış Dikdörtgen 15"/>
          <p:cNvSpPr/>
          <p:nvPr/>
        </p:nvSpPr>
        <p:spPr>
          <a:xfrm rot="16200000">
            <a:off x="6277777" y="318910"/>
            <a:ext cx="45720" cy="5346147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Yuvarlatılmış Dikdörtgen 16"/>
          <p:cNvSpPr/>
          <p:nvPr/>
        </p:nvSpPr>
        <p:spPr>
          <a:xfrm>
            <a:off x="3572302" y="2348870"/>
            <a:ext cx="45719" cy="2001396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Yuvarlatılmış Dikdörtgen 17"/>
          <p:cNvSpPr/>
          <p:nvPr/>
        </p:nvSpPr>
        <p:spPr>
          <a:xfrm>
            <a:off x="8973710" y="2348870"/>
            <a:ext cx="45719" cy="2001396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Yuvarlatılmış Dikdörtgen 18"/>
          <p:cNvSpPr/>
          <p:nvPr/>
        </p:nvSpPr>
        <p:spPr>
          <a:xfrm>
            <a:off x="6141429" y="2969125"/>
            <a:ext cx="53250" cy="762016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Yuvarlatılmış Dikdörtgen 19"/>
          <p:cNvSpPr/>
          <p:nvPr/>
        </p:nvSpPr>
        <p:spPr>
          <a:xfrm rot="16200000">
            <a:off x="2344245" y="4001520"/>
            <a:ext cx="45719" cy="24104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Yuvarlatılmış Dikdörtgen 20"/>
          <p:cNvSpPr/>
          <p:nvPr/>
        </p:nvSpPr>
        <p:spPr>
          <a:xfrm rot="16200000">
            <a:off x="9850922" y="4287874"/>
            <a:ext cx="45719" cy="191066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Yuvarlatılmış Dikdörtgen 21"/>
          <p:cNvSpPr/>
          <p:nvPr/>
        </p:nvSpPr>
        <p:spPr>
          <a:xfrm rot="16200000">
            <a:off x="5915748" y="2506604"/>
            <a:ext cx="659256" cy="534614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Ceza Zaman Aşımı </a:t>
            </a:r>
            <a:r>
              <a:rPr lang="tr-T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YIL</a:t>
            </a:r>
            <a:endParaRPr lang="tr-T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İçerik Yer Tutucusu 5"/>
          <p:cNvSpPr txBox="1">
            <a:spLocks/>
          </p:cNvSpPr>
          <p:nvPr/>
        </p:nvSpPr>
        <p:spPr>
          <a:xfrm>
            <a:off x="3693940" y="3514627"/>
            <a:ext cx="2426219" cy="902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indent="-1800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Uyarma-Kınama</a:t>
            </a:r>
          </a:p>
          <a:p>
            <a:pPr marL="108000" indent="-1800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Aylıktan Kesme</a:t>
            </a:r>
          </a:p>
          <a:p>
            <a:pPr marL="108000" indent="-1800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Kademe İlerlemesi Dur.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İçerik Yer Tutucusu 5"/>
          <p:cNvSpPr txBox="1">
            <a:spLocks/>
          </p:cNvSpPr>
          <p:nvPr/>
        </p:nvSpPr>
        <p:spPr>
          <a:xfrm>
            <a:off x="3693941" y="3015354"/>
            <a:ext cx="2426219" cy="347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AY</a:t>
            </a: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İçerik Yer Tutucusu 5"/>
          <p:cNvSpPr txBox="1">
            <a:spLocks/>
          </p:cNvSpPr>
          <p:nvPr/>
        </p:nvSpPr>
        <p:spPr>
          <a:xfrm>
            <a:off x="6371085" y="2987106"/>
            <a:ext cx="2426219" cy="347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AY</a:t>
            </a: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İçerik Yer Tutucusu 5"/>
          <p:cNvSpPr txBox="1">
            <a:spLocks/>
          </p:cNvSpPr>
          <p:nvPr/>
        </p:nvSpPr>
        <p:spPr>
          <a:xfrm>
            <a:off x="6333825" y="3530302"/>
            <a:ext cx="2426219" cy="463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indent="-1800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Memurluktan Çıkarma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Yuvarlatılmış Dikdörtgen 28"/>
          <p:cNvSpPr/>
          <p:nvPr/>
        </p:nvSpPr>
        <p:spPr>
          <a:xfrm rot="16200000" flipH="1">
            <a:off x="9892621" y="1626281"/>
            <a:ext cx="51424" cy="1816854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52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6" grpId="0"/>
      <p:bldP spid="10" grpId="0"/>
      <p:bldP spid="11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uiExpand="1" build="p"/>
      <p:bldP spid="24" grpId="0"/>
      <p:bldP spid="25" grpId="0"/>
      <p:bldP spid="26" grpId="0" uiExpand="1" build="p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TEKERRÜR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Metin kutusu 22"/>
          <p:cNvSpPr txBox="1"/>
          <p:nvPr/>
        </p:nvSpPr>
        <p:spPr>
          <a:xfrm>
            <a:off x="626752" y="2360544"/>
            <a:ext cx="10955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cezasına </a:t>
            </a:r>
            <a:r>
              <a:rPr lang="tr-TR" sz="2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sebep olmuş fiilin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özlük dosyasından silinmesine ilişkin sürede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tekrarında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derece ağır ceza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uygulanmasıdır.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Metin kutusu 25"/>
          <p:cNvSpPr txBox="1"/>
          <p:nvPr/>
        </p:nvSpPr>
        <p:spPr>
          <a:xfrm>
            <a:off x="3377871" y="3682429"/>
            <a:ext cx="57410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ŞARTLAR: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Kesinleşmiş Disiplin Cezası.</a:t>
            </a:r>
          </a:p>
          <a:p>
            <a:pPr>
              <a:lnSpc>
                <a:spcPct val="150000"/>
              </a:lnSpc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2- Aynı Mahiyette İkinci Fiil.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Metin kutusu 27"/>
          <p:cNvSpPr txBox="1"/>
          <p:nvPr/>
        </p:nvSpPr>
        <p:spPr>
          <a:xfrm>
            <a:off x="914401" y="5638800"/>
            <a:ext cx="10668001" cy="430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657 s. DMK </a:t>
            </a: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125/A-b (Uyarma) 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  657 s. </a:t>
            </a: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DMK 125/A-b (Uyarma)         KINAMA</a:t>
            </a:r>
            <a:endParaRPr lang="tr-T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5694218" y="1661263"/>
            <a:ext cx="2839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 TEKERRÜR</a:t>
            </a:r>
            <a:endParaRPr lang="tr-T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Düz Ok Bağlayıcısı 35"/>
          <p:cNvCxnSpPr/>
          <p:nvPr/>
        </p:nvCxnSpPr>
        <p:spPr>
          <a:xfrm>
            <a:off x="8908473" y="5854243"/>
            <a:ext cx="4710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891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8" grpId="0" animBg="1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TEKERRÜR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Metin kutusu 22"/>
          <p:cNvSpPr txBox="1"/>
          <p:nvPr/>
        </p:nvSpPr>
        <p:spPr>
          <a:xfrm>
            <a:off x="626752" y="2360544"/>
            <a:ext cx="10955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Aynı derecede cezayı gerektiren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fakat ayrı fiiller nedeniyle verilen cezaların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üçüncü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uygulamasında 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derece ağır ceza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verilmesidir.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Metin kutusu 27"/>
          <p:cNvSpPr txBox="1"/>
          <p:nvPr/>
        </p:nvSpPr>
        <p:spPr>
          <a:xfrm>
            <a:off x="173183" y="5961530"/>
            <a:ext cx="11845636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657 s. DMK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125/A-a (Uyarma)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+ 657 s.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DMK 125/A-b (Uyarma) +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657 s.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DMK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125/A-c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(Uyarma)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KINAMA</a:t>
            </a: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5321338" y="1558783"/>
            <a:ext cx="3061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GENEL TEKERRÜR</a:t>
            </a:r>
            <a:endParaRPr lang="tr-T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9836727" y="6203149"/>
            <a:ext cx="3740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İçerik Yer Tutucusu 5"/>
          <p:cNvSpPr txBox="1">
            <a:spLocks/>
          </p:cNvSpPr>
          <p:nvPr/>
        </p:nvSpPr>
        <p:spPr>
          <a:xfrm>
            <a:off x="889636" y="3560872"/>
            <a:ext cx="10559413" cy="19064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ŞARTLAR: </a:t>
            </a:r>
          </a:p>
          <a:p>
            <a:pPr>
              <a:lnSpc>
                <a:spcPct val="120000"/>
              </a:lnSpc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Farklı mahiyetteki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fiiller nedeniyle 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farklı zamanlarda </a:t>
            </a:r>
            <a:r>
              <a:rPr lang="tr-TR" sz="24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aynı cezayı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iki kez almış olmalı ve bu cezalar kesinleşmiş olmalı.</a:t>
            </a:r>
          </a:p>
          <a:p>
            <a:pPr>
              <a:lnSpc>
                <a:spcPct val="150000"/>
              </a:lnSpc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Aynı cezayı gerektiren üçüncü fiil işlenmelidir.</a:t>
            </a:r>
          </a:p>
        </p:txBody>
      </p:sp>
    </p:spTree>
    <p:extLst>
      <p:ext uri="{BB962C8B-B14F-4D97-AF65-F5344CB8AC3E}">
        <p14:creationId xmlns:p14="http://schemas.microsoft.com/office/powerpoint/2010/main" val="349016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8" grpId="0" animBg="1"/>
      <p:bldP spid="6" grpId="0"/>
      <p:bldP spid="1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.C. Tarım ve Orman Bakanlığı Logo Download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" y="130151"/>
            <a:ext cx="1065209" cy="10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7352" y="1194245"/>
            <a:ext cx="23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  <a:endParaRPr lang="tr-TR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" y="1558783"/>
            <a:ext cx="12192000" cy="4571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350806" y="365125"/>
            <a:ext cx="9002993" cy="97253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TEKERRÜR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997527" y="2050473"/>
            <a:ext cx="5641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Tekerrürde ceza değil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 esas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alınmalıdır.   </a:t>
            </a:r>
            <a:endParaRPr lang="tr-TR" sz="24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228601" y="2823937"/>
            <a:ext cx="1173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657 s. DMK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125/B-a (Kınamdan hafifleterek Uyarma)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+ 657 s.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DMK 125/B-a (Kınama) 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AYLIKTAN KESME</a:t>
            </a:r>
            <a:endParaRPr lang="tr-TR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Düz Ok Bağlayıcısı 14"/>
          <p:cNvCxnSpPr/>
          <p:nvPr/>
        </p:nvCxnSpPr>
        <p:spPr>
          <a:xfrm>
            <a:off x="4218709" y="3193269"/>
            <a:ext cx="0" cy="44597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Metin kutusu 16"/>
          <p:cNvSpPr txBox="1"/>
          <p:nvPr/>
        </p:nvSpPr>
        <p:spPr>
          <a:xfrm>
            <a:off x="1510145" y="3677340"/>
            <a:ext cx="6913419" cy="369332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Eylem B/a olduğu için Tekerrür uygulamasında B/a dikkate alınmalıdır.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900545" y="4454543"/>
            <a:ext cx="10002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Fiilin gerektirdiği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cezasının 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ancak bir derece ağır olanı uygulanır.</a:t>
            </a:r>
            <a:endParaRPr lang="tr-TR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376237" y="5320145"/>
            <a:ext cx="11439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74638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657 s. DMK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125/B-a (Kınama)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+ 657 s. DMK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125/B-a (Tekerrür nedeniyle Aylıktan Kesme)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+ 657 s. DMK 125/B-a                                                                                                               </a:t>
            </a:r>
          </a:p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Tekerrür nedeniyle AYLIKTAN KESME</a:t>
            </a:r>
          </a:p>
        </p:txBody>
      </p:sp>
      <p:sp>
        <p:nvSpPr>
          <p:cNvPr id="14" name="Metin kutusu 13"/>
          <p:cNvSpPr txBox="1"/>
          <p:nvPr/>
        </p:nvSpPr>
        <p:spPr>
          <a:xfrm>
            <a:off x="6687525" y="2050472"/>
            <a:ext cx="5447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 ceza uygulaması dikkate alınmaz. </a:t>
            </a:r>
          </a:p>
        </p:txBody>
      </p:sp>
    </p:spTree>
    <p:extLst>
      <p:ext uri="{BB962C8B-B14F-4D97-AF65-F5344CB8AC3E}">
        <p14:creationId xmlns:p14="http://schemas.microsoft.com/office/powerpoint/2010/main" val="414494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7" grpId="0" animBg="1"/>
      <p:bldP spid="18" grpId="0"/>
      <p:bldP spid="19" grpId="0"/>
      <p:bldP spid="14" grpId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51D7C39C1B8B0C418611E891EFC7D9C8" ma:contentTypeVersion="1" ma:contentTypeDescription="Yeni belge oluşturun." ma:contentTypeScope="" ma:versionID="c66a8c4b848cc5315524a28821a485d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4d4e3fdf9f7a112181f73f79ec0ec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A5F31E-566B-42FE-A366-3C031E942F4D}"/>
</file>

<file path=customXml/itemProps2.xml><?xml version="1.0" encoding="utf-8"?>
<ds:datastoreItem xmlns:ds="http://schemas.openxmlformats.org/officeDocument/2006/customXml" ds:itemID="{5DB014BD-0FAC-429D-97D2-54A54264C3BF}"/>
</file>

<file path=customXml/itemProps3.xml><?xml version="1.0" encoding="utf-8"?>
<ds:datastoreItem xmlns:ds="http://schemas.openxmlformats.org/officeDocument/2006/customXml" ds:itemID="{A132A264-A45A-49D2-9C31-4C659DD42501}"/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3106</Words>
  <Application>Microsoft Office PowerPoint</Application>
  <PresentationFormat>Geniş ekran</PresentationFormat>
  <Paragraphs>683</Paragraphs>
  <Slides>42</Slides>
  <Notes>37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42</vt:i4>
      </vt:variant>
    </vt:vector>
  </HeadingPairs>
  <TitlesOfParts>
    <vt:vector size="48" baseType="lpstr">
      <vt:lpstr>Arial</vt:lpstr>
      <vt:lpstr>Calibri</vt:lpstr>
      <vt:lpstr>Calibri Light</vt:lpstr>
      <vt:lpstr>Times New Roman</vt:lpstr>
      <vt:lpstr>Wingdings</vt:lpstr>
      <vt:lpstr>Office Teması</vt:lpstr>
      <vt:lpstr>PowerPoint Sunusu</vt:lpstr>
      <vt:lpstr>SUNUM PLANI</vt:lpstr>
      <vt:lpstr>DİSİPLİN SUÇ VE CEZALARINA HAKİM İLKELER</vt:lpstr>
      <vt:lpstr>KANUNİLİK İLKESİ</vt:lpstr>
      <vt:lpstr>SAVUNMA HAKKI</vt:lpstr>
      <vt:lpstr>ZAMANAŞIMI</vt:lpstr>
      <vt:lpstr>TEKERRÜR</vt:lpstr>
      <vt:lpstr>TEKERRÜR</vt:lpstr>
      <vt:lpstr>TEKERRÜR</vt:lpstr>
      <vt:lpstr>TEKERRÜR</vt:lpstr>
      <vt:lpstr>CEZADA İNDİRİM</vt:lpstr>
      <vt:lpstr>DİSİPLİN CEZALARININ GERİ ALINAMAMASI</vt:lpstr>
      <vt:lpstr>YETKİ DEVRİ YASAĞI</vt:lpstr>
      <vt:lpstr>DİSİPLİN SUÇ VE CEZALARI </vt:lpstr>
      <vt:lpstr>UYARMA</vt:lpstr>
      <vt:lpstr>KINAMA</vt:lpstr>
      <vt:lpstr>AYLIKTAN KESME</vt:lpstr>
      <vt:lpstr>KADEME İLERLEMESİNİN DURDURULMASI</vt:lpstr>
      <vt:lpstr>DEVLET MEMURLUĞUNDAN ÇIKARMA</vt:lpstr>
      <vt:lpstr>DİSİPLİN SORUŞTURMASI</vt:lpstr>
      <vt:lpstr>DİSİPLİN SORUŞTURMASININ AŞAMALARI</vt:lpstr>
      <vt:lpstr>DİSİPLİN CEZASININ VERİLMESİ</vt:lpstr>
      <vt:lpstr>DİSİPLİN CEZASININ VERİLMESİ</vt:lpstr>
      <vt:lpstr>DİSİPLİN CEZASININ VERİLMESİ</vt:lpstr>
      <vt:lpstr>DİSİPLİN CEZASININ VERİLMESİ</vt:lpstr>
      <vt:lpstr>DİSİPLİN CEZASININ VERİLMESİ</vt:lpstr>
      <vt:lpstr>DİSİPLİN CEZASINA İTİRAZ</vt:lpstr>
      <vt:lpstr>DİSİPLİN AMİRLERİ</vt:lpstr>
      <vt:lpstr>DİSİPLİN AMİRLERİ</vt:lpstr>
      <vt:lpstr>DİSİPLİN KURULLARI</vt:lpstr>
      <vt:lpstr>DİSİPLİN KURULLARI</vt:lpstr>
      <vt:lpstr>DİSİPLİN KURULLARI</vt:lpstr>
      <vt:lpstr>DİSİPLİN KURULLARI</vt:lpstr>
      <vt:lpstr>YÜKSEK DİSİPLİN KURULU</vt:lpstr>
      <vt:lpstr>YÜKSEK DİSİPLİN KURULU</vt:lpstr>
      <vt:lpstr>YÜKSEK DİSİPLİN KURULU</vt:lpstr>
      <vt:lpstr>KURULLARIN GÖRÜŞME USULÜ </vt:lpstr>
      <vt:lpstr>KURULLARIN GÖRÜŞME USULÜ </vt:lpstr>
      <vt:lpstr>GÖREVDEN UZAKLAŞTIRMA</vt:lpstr>
      <vt:lpstr>GÖREVDEN UZAKLAŞTIRMA</vt:lpstr>
      <vt:lpstr>GÖREVDEN UZAKLAŞTIRMA</vt:lpstr>
      <vt:lpstr>PowerPoint Sunusu</vt:lpstr>
    </vt:vector>
  </TitlesOfParts>
  <Company>T.C. Tarım ve Orman Bakanlığı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İsmail ŞAKIMA</dc:creator>
  <cp:lastModifiedBy>Nihal YÜKSEK SARIÖZ</cp:lastModifiedBy>
  <cp:revision>220</cp:revision>
  <cp:lastPrinted>2021-10-22T14:33:48Z</cp:lastPrinted>
  <dcterms:created xsi:type="dcterms:W3CDTF">2021-10-15T15:59:45Z</dcterms:created>
  <dcterms:modified xsi:type="dcterms:W3CDTF">2021-11-01T06:50:56Z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0x01010051D7C39C1B8B0C418611E891EFC7D9C8</vt:lpwstr>
  </property>
</Properties>
</file>