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38" r:id="rId2"/>
    <p:sldId id="452" r:id="rId3"/>
    <p:sldId id="442" r:id="rId4"/>
    <p:sldId id="448" r:id="rId5"/>
    <p:sldId id="443" r:id="rId6"/>
    <p:sldId id="444" r:id="rId7"/>
    <p:sldId id="445" r:id="rId8"/>
    <p:sldId id="446" r:id="rId9"/>
    <p:sldId id="447" r:id="rId10"/>
    <p:sldId id="449" r:id="rId11"/>
    <p:sldId id="451" r:id="rId12"/>
  </p:sldIdLst>
  <p:sldSz cx="12192000" cy="6858000"/>
  <p:notesSz cx="6858000" cy="99472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235"/>
    <a:srgbClr val="142535"/>
    <a:srgbClr val="EC4C39"/>
    <a:srgbClr val="FFC000"/>
    <a:srgbClr val="B3D79D"/>
    <a:srgbClr val="EEB402"/>
    <a:srgbClr val="C5E0B4"/>
    <a:srgbClr val="E0B751"/>
    <a:srgbClr val="4A715D"/>
    <a:srgbClr val="616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94814" autoAdjust="0"/>
  </p:normalViewPr>
  <p:slideViewPr>
    <p:cSldViewPr snapToGrid="0" showGuides="1">
      <p:cViewPr varScale="1">
        <p:scale>
          <a:sx n="83" d="100"/>
          <a:sy n="83" d="100"/>
        </p:scale>
        <p:origin x="835" y="29"/>
      </p:cViewPr>
      <p:guideLst>
        <p:guide orient="horz" pos="2341"/>
        <p:guide pos="3840"/>
      </p:guideLst>
    </p:cSldViewPr>
  </p:slid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0629CC97-C82C-014F-BE2B-11DA525CE4ED}" type="datetimeFigureOut">
              <a:rPr lang="x-none" smtClean="0"/>
              <a:t>25.10.2021</a:t>
            </a:fld>
            <a:endParaRPr lang="x-none"/>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BFA538D6-0B28-B64A-B72B-DBFC858590D3}" type="slidenum">
              <a:rPr lang="x-none" smtClean="0"/>
              <a:t>‹#›</a:t>
            </a:fld>
            <a:endParaRPr lang="x-none"/>
          </a:p>
        </p:txBody>
      </p:sp>
    </p:spTree>
    <p:extLst>
      <p:ext uri="{BB962C8B-B14F-4D97-AF65-F5344CB8AC3E}">
        <p14:creationId xmlns:p14="http://schemas.microsoft.com/office/powerpoint/2010/main" val="85999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BFA538D6-0B28-B64A-B72B-DBFC858590D3}" type="slidenum">
              <a:rPr lang="x-none" smtClean="0"/>
              <a:t>1</a:t>
            </a:fld>
            <a:endParaRPr lang="x-none"/>
          </a:p>
        </p:txBody>
      </p:sp>
    </p:spTree>
    <p:extLst>
      <p:ext uri="{BB962C8B-B14F-4D97-AF65-F5344CB8AC3E}">
        <p14:creationId xmlns:p14="http://schemas.microsoft.com/office/powerpoint/2010/main" val="4272132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BFA538D6-0B28-B64A-B72B-DBFC858590D3}" type="slidenum">
              <a:rPr lang="x-none" smtClean="0"/>
              <a:t>11</a:t>
            </a:fld>
            <a:endParaRPr lang="x-none"/>
          </a:p>
        </p:txBody>
      </p:sp>
    </p:spTree>
    <p:extLst>
      <p:ext uri="{BB962C8B-B14F-4D97-AF65-F5344CB8AC3E}">
        <p14:creationId xmlns:p14="http://schemas.microsoft.com/office/powerpoint/2010/main" val="409124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BFA538D6-0B28-B64A-B72B-DBFC858590D3}" type="slidenum">
              <a:rPr lang="x-none" smtClean="0"/>
              <a:t>3</a:t>
            </a:fld>
            <a:endParaRPr lang="x-none"/>
          </a:p>
        </p:txBody>
      </p:sp>
    </p:spTree>
    <p:extLst>
      <p:ext uri="{BB962C8B-B14F-4D97-AF65-F5344CB8AC3E}">
        <p14:creationId xmlns:p14="http://schemas.microsoft.com/office/powerpoint/2010/main" val="152599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BFA538D6-0B28-B64A-B72B-DBFC858590D3}" type="slidenum">
              <a:rPr lang="x-none" smtClean="0"/>
              <a:t>4</a:t>
            </a:fld>
            <a:endParaRPr lang="x-none"/>
          </a:p>
        </p:txBody>
      </p:sp>
    </p:spTree>
    <p:extLst>
      <p:ext uri="{BB962C8B-B14F-4D97-AF65-F5344CB8AC3E}">
        <p14:creationId xmlns:p14="http://schemas.microsoft.com/office/powerpoint/2010/main" val="146454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BFA538D6-0B28-B64A-B72B-DBFC858590D3}" type="slidenum">
              <a:rPr lang="x-none" smtClean="0"/>
              <a:t>5</a:t>
            </a:fld>
            <a:endParaRPr lang="x-none"/>
          </a:p>
        </p:txBody>
      </p:sp>
    </p:spTree>
    <p:extLst>
      <p:ext uri="{BB962C8B-B14F-4D97-AF65-F5344CB8AC3E}">
        <p14:creationId xmlns:p14="http://schemas.microsoft.com/office/powerpoint/2010/main" val="44864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BFA538D6-0B28-B64A-B72B-DBFC858590D3}" type="slidenum">
              <a:rPr lang="x-none" smtClean="0"/>
              <a:t>6</a:t>
            </a:fld>
            <a:endParaRPr lang="x-none"/>
          </a:p>
        </p:txBody>
      </p:sp>
    </p:spTree>
    <p:extLst>
      <p:ext uri="{BB962C8B-B14F-4D97-AF65-F5344CB8AC3E}">
        <p14:creationId xmlns:p14="http://schemas.microsoft.com/office/powerpoint/2010/main" val="2518926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BFA538D6-0B28-B64A-B72B-DBFC858590D3}" type="slidenum">
              <a:rPr lang="x-none" smtClean="0"/>
              <a:t>7</a:t>
            </a:fld>
            <a:endParaRPr lang="x-none"/>
          </a:p>
        </p:txBody>
      </p:sp>
    </p:spTree>
    <p:extLst>
      <p:ext uri="{BB962C8B-B14F-4D97-AF65-F5344CB8AC3E}">
        <p14:creationId xmlns:p14="http://schemas.microsoft.com/office/powerpoint/2010/main" val="293502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BFA538D6-0B28-B64A-B72B-DBFC858590D3}" type="slidenum">
              <a:rPr lang="x-none" smtClean="0"/>
              <a:t>8</a:t>
            </a:fld>
            <a:endParaRPr lang="x-none"/>
          </a:p>
        </p:txBody>
      </p:sp>
    </p:spTree>
    <p:extLst>
      <p:ext uri="{BB962C8B-B14F-4D97-AF65-F5344CB8AC3E}">
        <p14:creationId xmlns:p14="http://schemas.microsoft.com/office/powerpoint/2010/main" val="400117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BFA538D6-0B28-B64A-B72B-DBFC858590D3}" type="slidenum">
              <a:rPr lang="x-none" smtClean="0"/>
              <a:t>9</a:t>
            </a:fld>
            <a:endParaRPr lang="x-none"/>
          </a:p>
        </p:txBody>
      </p:sp>
    </p:spTree>
    <p:extLst>
      <p:ext uri="{BB962C8B-B14F-4D97-AF65-F5344CB8AC3E}">
        <p14:creationId xmlns:p14="http://schemas.microsoft.com/office/powerpoint/2010/main" val="33317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BFA538D6-0B28-B64A-B72B-DBFC858590D3}" type="slidenum">
              <a:rPr lang="x-none" smtClean="0"/>
              <a:t>10</a:t>
            </a:fld>
            <a:endParaRPr lang="x-none"/>
          </a:p>
        </p:txBody>
      </p:sp>
    </p:spTree>
    <p:extLst>
      <p:ext uri="{BB962C8B-B14F-4D97-AF65-F5344CB8AC3E}">
        <p14:creationId xmlns:p14="http://schemas.microsoft.com/office/powerpoint/2010/main" val="117946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2ABA436C-9958-4F14-9E59-0BEC47ACA52D}" type="datetime1">
              <a:rPr lang="tr-TR" smtClean="0"/>
              <a:t>25.10.2021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B250EE4-9610-4CF6-B756-307D3CA4D582}" type="slidenum">
              <a:rPr lang="tr-TR" smtClean="0"/>
              <a:t>‹#›</a:t>
            </a:fld>
            <a:endParaRPr lang="tr-TR"/>
          </a:p>
        </p:txBody>
      </p:sp>
    </p:spTree>
    <p:extLst>
      <p:ext uri="{BB962C8B-B14F-4D97-AF65-F5344CB8AC3E}">
        <p14:creationId xmlns:p14="http://schemas.microsoft.com/office/powerpoint/2010/main" val="306549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DACE358-9E77-4465-8292-0C5EF215971C}" type="datetime1">
              <a:rPr lang="tr-TR" smtClean="0"/>
              <a:t>25.10.2021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B250EE4-9610-4CF6-B756-307D3CA4D582}" type="slidenum">
              <a:rPr lang="tr-TR" smtClean="0"/>
              <a:t>‹#›</a:t>
            </a:fld>
            <a:endParaRPr lang="tr-TR"/>
          </a:p>
        </p:txBody>
      </p:sp>
    </p:spTree>
    <p:extLst>
      <p:ext uri="{BB962C8B-B14F-4D97-AF65-F5344CB8AC3E}">
        <p14:creationId xmlns:p14="http://schemas.microsoft.com/office/powerpoint/2010/main" val="151394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B733FAE-6D8F-4D8F-B87A-B76A49EAED99}" type="datetime1">
              <a:rPr lang="tr-TR" smtClean="0"/>
              <a:t>25.10.2021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B250EE4-9610-4CF6-B756-307D3CA4D582}" type="slidenum">
              <a:rPr lang="tr-TR" smtClean="0"/>
              <a:t>‹#›</a:t>
            </a:fld>
            <a:endParaRPr lang="tr-TR"/>
          </a:p>
        </p:txBody>
      </p:sp>
    </p:spTree>
    <p:extLst>
      <p:ext uri="{BB962C8B-B14F-4D97-AF65-F5344CB8AC3E}">
        <p14:creationId xmlns:p14="http://schemas.microsoft.com/office/powerpoint/2010/main" val="124794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40C465B-7363-4FAB-BA89-36562D9D7A93}" type="datetime1">
              <a:rPr lang="tr-TR" smtClean="0"/>
              <a:t>25.10.2021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B250EE4-9610-4CF6-B756-307D3CA4D582}" type="slidenum">
              <a:rPr lang="tr-TR" smtClean="0"/>
              <a:t>‹#›</a:t>
            </a:fld>
            <a:endParaRPr lang="tr-TR"/>
          </a:p>
        </p:txBody>
      </p:sp>
    </p:spTree>
    <p:extLst>
      <p:ext uri="{BB962C8B-B14F-4D97-AF65-F5344CB8AC3E}">
        <p14:creationId xmlns:p14="http://schemas.microsoft.com/office/powerpoint/2010/main" val="131337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7C5FD827-6473-4B9A-A0AB-7701A6ACC2FC}" type="datetime1">
              <a:rPr lang="tr-TR" smtClean="0"/>
              <a:t>25.10.2021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B250EE4-9610-4CF6-B756-307D3CA4D582}" type="slidenum">
              <a:rPr lang="tr-TR" smtClean="0"/>
              <a:t>‹#›</a:t>
            </a:fld>
            <a:endParaRPr lang="tr-TR"/>
          </a:p>
        </p:txBody>
      </p:sp>
    </p:spTree>
    <p:extLst>
      <p:ext uri="{BB962C8B-B14F-4D97-AF65-F5344CB8AC3E}">
        <p14:creationId xmlns:p14="http://schemas.microsoft.com/office/powerpoint/2010/main" val="209961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A1866A5-DE7B-41B7-864F-C138EE484D10}" type="datetime1">
              <a:rPr lang="tr-TR" smtClean="0"/>
              <a:t>25.10.2021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B250EE4-9610-4CF6-B756-307D3CA4D582}" type="slidenum">
              <a:rPr lang="tr-TR" smtClean="0"/>
              <a:t>‹#›</a:t>
            </a:fld>
            <a:endParaRPr lang="tr-TR"/>
          </a:p>
        </p:txBody>
      </p:sp>
    </p:spTree>
    <p:extLst>
      <p:ext uri="{BB962C8B-B14F-4D97-AF65-F5344CB8AC3E}">
        <p14:creationId xmlns:p14="http://schemas.microsoft.com/office/powerpoint/2010/main" val="271746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C0DC764-D540-43B3-AC6E-68ED5FA46D88}" type="datetime1">
              <a:rPr lang="tr-TR" smtClean="0"/>
              <a:t>25.10.2021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B250EE4-9610-4CF6-B756-307D3CA4D582}" type="slidenum">
              <a:rPr lang="tr-TR" smtClean="0"/>
              <a:t>‹#›</a:t>
            </a:fld>
            <a:endParaRPr lang="tr-TR"/>
          </a:p>
        </p:txBody>
      </p:sp>
    </p:spTree>
    <p:extLst>
      <p:ext uri="{BB962C8B-B14F-4D97-AF65-F5344CB8AC3E}">
        <p14:creationId xmlns:p14="http://schemas.microsoft.com/office/powerpoint/2010/main" val="306068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83C1127-0072-43E1-BCEC-066005B62373}" type="datetime1">
              <a:rPr lang="tr-TR" smtClean="0"/>
              <a:t>25.10.2021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B250EE4-9610-4CF6-B756-307D3CA4D582}" type="slidenum">
              <a:rPr lang="tr-TR" smtClean="0"/>
              <a:t>‹#›</a:t>
            </a:fld>
            <a:endParaRPr lang="tr-TR"/>
          </a:p>
        </p:txBody>
      </p:sp>
    </p:spTree>
    <p:extLst>
      <p:ext uri="{BB962C8B-B14F-4D97-AF65-F5344CB8AC3E}">
        <p14:creationId xmlns:p14="http://schemas.microsoft.com/office/powerpoint/2010/main" val="114384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3043307-C9DE-4563-9742-1B2926910BDC}" type="datetime1">
              <a:rPr lang="tr-TR" smtClean="0"/>
              <a:t>25.10.2021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B250EE4-9610-4CF6-B756-307D3CA4D582}" type="slidenum">
              <a:rPr lang="tr-TR" smtClean="0"/>
              <a:t>‹#›</a:t>
            </a:fld>
            <a:endParaRPr lang="tr-TR"/>
          </a:p>
        </p:txBody>
      </p:sp>
    </p:spTree>
    <p:extLst>
      <p:ext uri="{BB962C8B-B14F-4D97-AF65-F5344CB8AC3E}">
        <p14:creationId xmlns:p14="http://schemas.microsoft.com/office/powerpoint/2010/main" val="187009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A142284-6594-4F0F-86EF-4A08EC361226}" type="datetime1">
              <a:rPr lang="tr-TR" smtClean="0"/>
              <a:t>25.10.2021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B250EE4-9610-4CF6-B756-307D3CA4D582}" type="slidenum">
              <a:rPr lang="tr-TR" smtClean="0"/>
              <a:t>‹#›</a:t>
            </a:fld>
            <a:endParaRPr lang="tr-TR"/>
          </a:p>
        </p:txBody>
      </p:sp>
    </p:spTree>
    <p:extLst>
      <p:ext uri="{BB962C8B-B14F-4D97-AF65-F5344CB8AC3E}">
        <p14:creationId xmlns:p14="http://schemas.microsoft.com/office/powerpoint/2010/main" val="35848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D7FF9ED-3D8B-4E5B-8674-44D4CF7FB39B}" type="datetime1">
              <a:rPr lang="tr-TR" smtClean="0"/>
              <a:t>25.10.2021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B250EE4-9610-4CF6-B756-307D3CA4D582}" type="slidenum">
              <a:rPr lang="tr-TR" smtClean="0"/>
              <a:t>‹#›</a:t>
            </a:fld>
            <a:endParaRPr lang="tr-TR"/>
          </a:p>
        </p:txBody>
      </p:sp>
    </p:spTree>
    <p:extLst>
      <p:ext uri="{BB962C8B-B14F-4D97-AF65-F5344CB8AC3E}">
        <p14:creationId xmlns:p14="http://schemas.microsoft.com/office/powerpoint/2010/main" val="8099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0CFA3-5708-477F-8E4A-831DF5C04F56}" type="datetime1">
              <a:rPr lang="tr-TR" smtClean="0"/>
              <a:t>25.10.2021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50EE4-9610-4CF6-B756-307D3CA4D582}" type="slidenum">
              <a:rPr lang="tr-TR" smtClean="0"/>
              <a:t>‹#›</a:t>
            </a:fld>
            <a:endParaRPr lang="tr-TR"/>
          </a:p>
        </p:txBody>
      </p:sp>
      <p:graphicFrame>
        <p:nvGraphicFramePr>
          <p:cNvPr id="7" name="Tablo 6">
            <a:extLst>
              <a:ext uri="{FF2B5EF4-FFF2-40B4-BE49-F238E27FC236}">
                <a16:creationId xmlns:a16="http://schemas.microsoft.com/office/drawing/2014/main" id="{D07990C0-CA2D-4681-A9F5-A5176A45CD86}"/>
              </a:ext>
            </a:extLst>
          </p:cNvPr>
          <p:cNvGraphicFramePr>
            <a:graphicFrameLocks noGrp="1"/>
          </p:cNvGraphicFramePr>
          <p:nvPr userDrawn="1">
            <p:extLst>
              <p:ext uri="{D42A27DB-BD31-4B8C-83A1-F6EECF244321}">
                <p14:modId xmlns:p14="http://schemas.microsoft.com/office/powerpoint/2010/main" val="2292496461"/>
              </p:ext>
            </p:extLst>
          </p:nvPr>
        </p:nvGraphicFramePr>
        <p:xfrm>
          <a:off x="10086359" y="596137"/>
          <a:ext cx="1504951" cy="274320"/>
        </p:xfrm>
        <a:graphic>
          <a:graphicData uri="http://schemas.openxmlformats.org/drawingml/2006/table">
            <a:tbl>
              <a:tblPr firstRow="1" bandRow="1">
                <a:tableStyleId>{5C22544A-7EE6-4342-B048-85BDC9FD1C3A}</a:tableStyleId>
              </a:tblPr>
              <a:tblGrid>
                <a:gridCol w="654049">
                  <a:extLst>
                    <a:ext uri="{9D8B030D-6E8A-4147-A177-3AD203B41FA5}">
                      <a16:colId xmlns:a16="http://schemas.microsoft.com/office/drawing/2014/main" val="3801981669"/>
                    </a:ext>
                  </a:extLst>
                </a:gridCol>
                <a:gridCol w="438151">
                  <a:extLst>
                    <a:ext uri="{9D8B030D-6E8A-4147-A177-3AD203B41FA5}">
                      <a16:colId xmlns:a16="http://schemas.microsoft.com/office/drawing/2014/main" val="3943067671"/>
                    </a:ext>
                  </a:extLst>
                </a:gridCol>
                <a:gridCol w="412751">
                  <a:extLst>
                    <a:ext uri="{9D8B030D-6E8A-4147-A177-3AD203B41FA5}">
                      <a16:colId xmlns:a16="http://schemas.microsoft.com/office/drawing/2014/main" val="3091412773"/>
                    </a:ext>
                  </a:extLst>
                </a:gridCol>
              </a:tblGrid>
              <a:tr h="274320">
                <a:tc>
                  <a:txBody>
                    <a:bodyPr/>
                    <a:lstStyle/>
                    <a:p>
                      <a:r>
                        <a:rPr lang="tr-TR" sz="1100" dirty="0">
                          <a:latin typeface="Montserrat Black" panose="00000A00000000000000" pitchFamily="50" charset="-94"/>
                        </a:rPr>
                        <a:t>Sayfa</a:t>
                      </a:r>
                    </a:p>
                  </a:txBody>
                  <a:tcPr anchor="b">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endParaRPr lang="tr-TR" sz="1200" dirty="0">
                        <a:latin typeface="Montserrat Black" panose="00000A00000000000000" pitchFamily="50" charset="-94"/>
                      </a:endParaRPr>
                    </a:p>
                  </a:txBody>
                  <a:tcPr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tr-TR" sz="1200" dirty="0">
                          <a:solidFill>
                            <a:schemeClr val="bg1">
                              <a:lumMod val="50000"/>
                            </a:schemeClr>
                          </a:solidFill>
                          <a:latin typeface="Montserrat Black" panose="00000A00000000000000" pitchFamily="50" charset="-94"/>
                        </a:rPr>
                        <a:t>19</a:t>
                      </a:r>
                    </a:p>
                  </a:txBody>
                  <a:tcPr anchor="b">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4316587"/>
                  </a:ext>
                </a:extLst>
              </a:tr>
            </a:tbl>
          </a:graphicData>
        </a:graphic>
      </p:graphicFrame>
      <p:pic>
        <p:nvPicPr>
          <p:cNvPr id="8" name="Resim 7"/>
          <p:cNvPicPr>
            <a:picLocks noChangeAspect="1"/>
          </p:cNvPicPr>
          <p:nvPr userDrawn="1"/>
        </p:nvPicPr>
        <p:blipFill>
          <a:blip r:embed="rId13"/>
          <a:stretch>
            <a:fillRect/>
          </a:stretch>
        </p:blipFill>
        <p:spPr>
          <a:xfrm>
            <a:off x="-529" y="-297"/>
            <a:ext cx="12193057" cy="6858594"/>
          </a:xfrm>
          <a:prstGeom prst="rect">
            <a:avLst/>
          </a:prstGeom>
        </p:spPr>
      </p:pic>
      <p:pic>
        <p:nvPicPr>
          <p:cNvPr id="10" name="Resim 9"/>
          <p:cNvPicPr>
            <a:picLocks noChangeAspect="1"/>
          </p:cNvPicPr>
          <p:nvPr userDrawn="1"/>
        </p:nvPicPr>
        <p:blipFill>
          <a:blip r:embed="rId14"/>
          <a:stretch>
            <a:fillRect/>
          </a:stretch>
        </p:blipFill>
        <p:spPr>
          <a:xfrm>
            <a:off x="-119411" y="-125276"/>
            <a:ext cx="12430821" cy="7108552"/>
          </a:xfrm>
          <a:prstGeom prst="rect">
            <a:avLst/>
          </a:prstGeom>
        </p:spPr>
      </p:pic>
    </p:spTree>
    <p:extLst>
      <p:ext uri="{BB962C8B-B14F-4D97-AF65-F5344CB8AC3E}">
        <p14:creationId xmlns:p14="http://schemas.microsoft.com/office/powerpoint/2010/main" val="2495741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3.png"/><Relationship Id="rId21" Type="http://schemas.openxmlformats.org/officeDocument/2006/relationships/image" Target="../media/image16.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5.svg"/><Relationship Id="rId20"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19"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9.xml"/><Relationship Id="rId16" Type="http://schemas.openxmlformats.org/officeDocument/2006/relationships/image" Target="../media/image15.svg"/><Relationship Id="rId20"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19"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10.xml"/><Relationship Id="rId16" Type="http://schemas.openxmlformats.org/officeDocument/2006/relationships/image" Target="../media/image15.svg"/><Relationship Id="rId20"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19"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5.svg"/><Relationship Id="rId20"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19"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image" Target="../media/image15.svg"/><Relationship Id="rId20"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19"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15.svg"/><Relationship Id="rId20"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19"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5.xml"/><Relationship Id="rId16" Type="http://schemas.openxmlformats.org/officeDocument/2006/relationships/image" Target="../media/image15.svg"/><Relationship Id="rId20"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19"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6.xml"/><Relationship Id="rId16" Type="http://schemas.openxmlformats.org/officeDocument/2006/relationships/image" Target="../media/image15.svg"/><Relationship Id="rId20"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19"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7.xml"/><Relationship Id="rId16" Type="http://schemas.openxmlformats.org/officeDocument/2006/relationships/image" Target="../media/image15.svg"/><Relationship Id="rId20"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19"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8.xml"/><Relationship Id="rId16" Type="http://schemas.openxmlformats.org/officeDocument/2006/relationships/image" Target="../media/image15.svg"/><Relationship Id="rId20"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19"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7603CB1C-42F4-45CE-9A99-D66750132989}"/>
              </a:ext>
            </a:extLst>
          </p:cNvPr>
          <p:cNvSpPr/>
          <p:nvPr/>
        </p:nvSpPr>
        <p:spPr>
          <a:xfrm>
            <a:off x="-7218" y="6210483"/>
            <a:ext cx="12207240" cy="663388"/>
          </a:xfrm>
          <a:prstGeom prst="rect">
            <a:avLst/>
          </a:prstGeom>
          <a:gradFill flip="none" rotWithShape="1">
            <a:gsLst>
              <a:gs pos="2000">
                <a:srgbClr val="0070C0">
                  <a:alpha val="18000"/>
                </a:srgbClr>
              </a:gs>
              <a:gs pos="32500">
                <a:srgbClr val="043D67">
                  <a:alpha val="26000"/>
                </a:srgbClr>
              </a:gs>
              <a:gs pos="63000">
                <a:schemeClr val="tx2">
                  <a:lumMod val="12000"/>
                  <a:alpha val="18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Resim 18">
            <a:extLst>
              <a:ext uri="{FF2B5EF4-FFF2-40B4-BE49-F238E27FC236}">
                <a16:creationId xmlns:a16="http://schemas.microsoft.com/office/drawing/2014/main" id="{6C81FC4B-686B-47DA-9BCF-E1B138E19EA6}"/>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529740" y="6337329"/>
            <a:ext cx="450354" cy="434017"/>
          </a:xfrm>
          <a:prstGeom prst="rect">
            <a:avLst/>
          </a:prstGeom>
        </p:spPr>
      </p:pic>
      <p:pic>
        <p:nvPicPr>
          <p:cNvPr id="20" name="Resim 19">
            <a:extLst>
              <a:ext uri="{FF2B5EF4-FFF2-40B4-BE49-F238E27FC236}">
                <a16:creationId xmlns:a16="http://schemas.microsoft.com/office/drawing/2014/main" id="{4F4BE4E1-B0A5-437E-B5EA-C129C95BFD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232" y="6323326"/>
            <a:ext cx="451811" cy="462023"/>
          </a:xfrm>
          <a:prstGeom prst="rect">
            <a:avLst/>
          </a:prstGeom>
        </p:spPr>
      </p:pic>
      <p:pic>
        <p:nvPicPr>
          <p:cNvPr id="21" name="Resim 20">
            <a:extLst>
              <a:ext uri="{FF2B5EF4-FFF2-40B4-BE49-F238E27FC236}">
                <a16:creationId xmlns:a16="http://schemas.microsoft.com/office/drawing/2014/main" id="{97B495C2-3A76-4445-B165-A2436510775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71886" y="6387698"/>
            <a:ext cx="1009508" cy="333278"/>
          </a:xfrm>
          <a:prstGeom prst="rect">
            <a:avLst/>
          </a:prstGeom>
        </p:spPr>
      </p:pic>
      <p:pic>
        <p:nvPicPr>
          <p:cNvPr id="22" name="Resim 21">
            <a:extLst>
              <a:ext uri="{FF2B5EF4-FFF2-40B4-BE49-F238E27FC236}">
                <a16:creationId xmlns:a16="http://schemas.microsoft.com/office/drawing/2014/main" id="{E31F0990-54D2-434A-B2F5-B2A7D08D65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7417" y="6427604"/>
            <a:ext cx="1030448" cy="253467"/>
          </a:xfrm>
          <a:prstGeom prst="rect">
            <a:avLst/>
          </a:prstGeom>
        </p:spPr>
      </p:pic>
      <p:pic>
        <p:nvPicPr>
          <p:cNvPr id="23" name="Resim 22">
            <a:extLst>
              <a:ext uri="{FF2B5EF4-FFF2-40B4-BE49-F238E27FC236}">
                <a16:creationId xmlns:a16="http://schemas.microsoft.com/office/drawing/2014/main" id="{58C05B87-0E8F-48F8-BF98-FD012A25FE87}"/>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6205631" y="6364572"/>
            <a:ext cx="584437" cy="379530"/>
          </a:xfrm>
          <a:prstGeom prst="rect">
            <a:avLst/>
          </a:prstGeom>
        </p:spPr>
      </p:pic>
      <p:pic>
        <p:nvPicPr>
          <p:cNvPr id="24" name="Resim 23">
            <a:extLst>
              <a:ext uri="{FF2B5EF4-FFF2-40B4-BE49-F238E27FC236}">
                <a16:creationId xmlns:a16="http://schemas.microsoft.com/office/drawing/2014/main" id="{949B5D13-D259-4889-B74F-8AFC1235CCC3}"/>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5070000" y="6366986"/>
            <a:ext cx="1045139" cy="374703"/>
          </a:xfrm>
          <a:prstGeom prst="rect">
            <a:avLst/>
          </a:prstGeom>
        </p:spPr>
      </p:pic>
      <p:pic>
        <p:nvPicPr>
          <p:cNvPr id="25" name="Resim 24">
            <a:extLst>
              <a:ext uri="{FF2B5EF4-FFF2-40B4-BE49-F238E27FC236}">
                <a16:creationId xmlns:a16="http://schemas.microsoft.com/office/drawing/2014/main" id="{23D807BE-6378-49E0-893F-A473FD70E38B}"/>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4012049" y="6261845"/>
            <a:ext cx="1057951" cy="584985"/>
          </a:xfrm>
          <a:prstGeom prst="rect">
            <a:avLst/>
          </a:prstGeom>
          <a:ln>
            <a:noFill/>
          </a:ln>
        </p:spPr>
      </p:pic>
      <p:pic>
        <p:nvPicPr>
          <p:cNvPr id="26" name="Resim 25" descr="çizim içeren bir resim&#10;&#10;Açıklama otomatik olarak oluşturuldu">
            <a:extLst>
              <a:ext uri="{FF2B5EF4-FFF2-40B4-BE49-F238E27FC236}">
                <a16:creationId xmlns:a16="http://schemas.microsoft.com/office/drawing/2014/main" id="{FAE483C8-791F-4A69-8A11-7615D3B170C7}"/>
              </a:ext>
            </a:extLst>
          </p:cNvPr>
          <p:cNvPicPr>
            <a:picLocks noChangeAspect="1"/>
          </p:cNvPicPr>
          <p:nvPr/>
        </p:nvPicPr>
        <p:blipFill>
          <a:blip r:embed="rId11">
            <a:biLevel thresh="25000"/>
          </a:blip>
          <a:stretch>
            <a:fillRect/>
          </a:stretch>
        </p:blipFill>
        <p:spPr>
          <a:xfrm>
            <a:off x="2853688" y="6289730"/>
            <a:ext cx="1306145" cy="529214"/>
          </a:xfrm>
          <a:prstGeom prst="rect">
            <a:avLst/>
          </a:prstGeom>
        </p:spPr>
      </p:pic>
      <p:pic>
        <p:nvPicPr>
          <p:cNvPr id="27" name="Grafik 70">
            <a:extLst>
              <a:ext uri="{FF2B5EF4-FFF2-40B4-BE49-F238E27FC236}">
                <a16:creationId xmlns:a16="http://schemas.microsoft.com/office/drawing/2014/main" id="{E1732221-51D8-41EE-BD5D-B67624FF5EA4}"/>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605354" y="6389061"/>
            <a:ext cx="1090276" cy="330553"/>
          </a:xfrm>
          <a:prstGeom prst="rect">
            <a:avLst/>
          </a:prstGeom>
        </p:spPr>
      </p:pic>
      <p:pic>
        <p:nvPicPr>
          <p:cNvPr id="28" name="Resim 27" descr="işaret, oturma, geniş, bilgisayar içeren bir resim&#10;&#10;Açıklama otomatik olarak oluşturuldu">
            <a:extLst>
              <a:ext uri="{FF2B5EF4-FFF2-40B4-BE49-F238E27FC236}">
                <a16:creationId xmlns:a16="http://schemas.microsoft.com/office/drawing/2014/main" id="{67477630-B5E2-403B-89F1-1CB3086DCE45}"/>
              </a:ext>
            </a:extLst>
          </p:cNvPr>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2440752" y="6307217"/>
            <a:ext cx="387133" cy="494241"/>
          </a:xfrm>
          <a:prstGeom prst="rect">
            <a:avLst/>
          </a:prstGeom>
        </p:spPr>
      </p:pic>
      <p:pic>
        <p:nvPicPr>
          <p:cNvPr id="29" name="Grafik 74">
            <a:extLst>
              <a:ext uri="{FF2B5EF4-FFF2-40B4-BE49-F238E27FC236}">
                <a16:creationId xmlns:a16="http://schemas.microsoft.com/office/drawing/2014/main" id="{A88E1DD3-FABC-4D12-A0D8-7E38BD8CFCA9}"/>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928636" y="6336769"/>
            <a:ext cx="501354" cy="435137"/>
          </a:xfrm>
          <a:prstGeom prst="rect">
            <a:avLst/>
          </a:prstGeom>
        </p:spPr>
      </p:pic>
      <p:pic>
        <p:nvPicPr>
          <p:cNvPr id="30" name="Grafik 75">
            <a:extLst>
              <a:ext uri="{FF2B5EF4-FFF2-40B4-BE49-F238E27FC236}">
                <a16:creationId xmlns:a16="http://schemas.microsoft.com/office/drawing/2014/main" id="{239F2653-38C3-46B9-B70A-661A94FFD0E9}"/>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10606" y="6430667"/>
            <a:ext cx="943376" cy="247341"/>
          </a:xfrm>
          <a:prstGeom prst="rect">
            <a:avLst/>
          </a:prstGeom>
        </p:spPr>
      </p:pic>
      <p:pic>
        <p:nvPicPr>
          <p:cNvPr id="31" name="Resim 30" descr="nesne, saat, işaret, oturma içeren bir resim&#10;&#10;Açıklama otomatik olarak oluşturuldu">
            <a:extLst>
              <a:ext uri="{FF2B5EF4-FFF2-40B4-BE49-F238E27FC236}">
                <a16:creationId xmlns:a16="http://schemas.microsoft.com/office/drawing/2014/main" id="{1821F01D-C220-48A1-B7E1-C63D30B44089}"/>
              </a:ext>
            </a:extLst>
          </p:cNvPr>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65893" y="6408242"/>
            <a:ext cx="1069294" cy="269766"/>
          </a:xfrm>
          <a:prstGeom prst="rect">
            <a:avLst/>
          </a:prstGeom>
        </p:spPr>
      </p:pic>
      <p:grpSp>
        <p:nvGrpSpPr>
          <p:cNvPr id="33" name="Grup 32">
            <a:extLst>
              <a:ext uri="{FF2B5EF4-FFF2-40B4-BE49-F238E27FC236}">
                <a16:creationId xmlns:a16="http://schemas.microsoft.com/office/drawing/2014/main" id="{7BD59010-61B7-4961-9156-7C9D418FFFF6}"/>
              </a:ext>
            </a:extLst>
          </p:cNvPr>
          <p:cNvGrpSpPr/>
          <p:nvPr/>
        </p:nvGrpSpPr>
        <p:grpSpPr>
          <a:xfrm>
            <a:off x="3393162" y="370430"/>
            <a:ext cx="5405675" cy="3170040"/>
            <a:chOff x="-226500" y="227292"/>
            <a:chExt cx="1924859" cy="1104142"/>
          </a:xfrm>
        </p:grpSpPr>
        <p:pic>
          <p:nvPicPr>
            <p:cNvPr id="34" name="Resim 33">
              <a:extLst>
                <a:ext uri="{FF2B5EF4-FFF2-40B4-BE49-F238E27FC236}">
                  <a16:creationId xmlns:a16="http://schemas.microsoft.com/office/drawing/2014/main" id="{A1B1BD7E-2293-49F9-B594-C23AE300EBD8}"/>
                </a:ext>
              </a:extLst>
            </p:cNvPr>
            <p:cNvPicPr/>
            <p:nvPr/>
          </p:nvPicPr>
          <p:blipFill>
            <a:blip r:embed="rId21">
              <a:extLst>
                <a:ext uri="{28A0092B-C50C-407E-A947-70E740481C1C}">
                  <a14:useLocalDpi xmlns:a14="http://schemas.microsoft.com/office/drawing/2010/main" val="0"/>
                </a:ext>
              </a:extLst>
            </a:blip>
            <a:stretch>
              <a:fillRect/>
            </a:stretch>
          </p:blipFill>
          <p:spPr bwMode="auto">
            <a:xfrm>
              <a:off x="426746" y="227292"/>
              <a:ext cx="598196" cy="581232"/>
            </a:xfrm>
            <a:prstGeom prst="rect">
              <a:avLst/>
            </a:prstGeom>
            <a:noFill/>
            <a:ln>
              <a:noFill/>
            </a:ln>
          </p:spPr>
        </p:pic>
        <p:sp>
          <p:nvSpPr>
            <p:cNvPr id="35" name="Dikdörtgen 34">
              <a:extLst>
                <a:ext uri="{FF2B5EF4-FFF2-40B4-BE49-F238E27FC236}">
                  <a16:creationId xmlns:a16="http://schemas.microsoft.com/office/drawing/2014/main" id="{A10ECAE2-DF81-4648-8CFE-F90B42AD41C4}"/>
                </a:ext>
              </a:extLst>
            </p:cNvPr>
            <p:cNvSpPr/>
            <p:nvPr/>
          </p:nvSpPr>
          <p:spPr>
            <a:xfrm>
              <a:off x="-226500" y="939550"/>
              <a:ext cx="1924859" cy="391884"/>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Pts val="1200"/>
                <a:buFontTx/>
                <a:buNone/>
                <a:tabLst/>
                <a:defRPr/>
              </a:pPr>
              <a:r>
                <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rPr>
                <a:t>T.C. TARIM VE </a:t>
              </a:r>
            </a:p>
            <a:p>
              <a:pPr marL="0" marR="0" lvl="0" indent="0" algn="ctr" defTabSz="914400" rtl="0" eaLnBrk="1" fontAlgn="auto" latinLnBrk="0" hangingPunct="1">
                <a:lnSpc>
                  <a:spcPct val="107000"/>
                </a:lnSpc>
                <a:spcBef>
                  <a:spcPts val="0"/>
                </a:spcBef>
                <a:spcAft>
                  <a:spcPts val="0"/>
                </a:spcAft>
                <a:buClrTx/>
                <a:buSzPts val="1200"/>
                <a:buFontTx/>
                <a:buNone/>
                <a:tabLst/>
                <a:defRPr/>
              </a:pPr>
              <a:r>
                <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rPr>
                <a:t>ORMAN BAKANLIĞI</a:t>
              </a:r>
            </a:p>
            <a:p>
              <a:pPr marL="0" marR="0" lvl="0" indent="0" algn="ctr" defTabSz="914400" rtl="0" eaLnBrk="1" fontAlgn="auto" latinLnBrk="0" hangingPunct="1">
                <a:lnSpc>
                  <a:spcPct val="107000"/>
                </a:lnSpc>
                <a:spcBef>
                  <a:spcPts val="0"/>
                </a:spcBef>
                <a:spcAft>
                  <a:spcPts val="0"/>
                </a:spcAft>
                <a:buClrTx/>
                <a:buSzPts val="1200"/>
                <a:buFontTx/>
                <a:buNone/>
                <a:tabLst/>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Pts val="1200"/>
                <a:buFontTx/>
                <a:buNone/>
                <a:tabLst/>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grpSp>
      <p:cxnSp>
        <p:nvCxnSpPr>
          <p:cNvPr id="46" name="Düz Bağlayıcı 45"/>
          <p:cNvCxnSpPr/>
          <p:nvPr/>
        </p:nvCxnSpPr>
        <p:spPr>
          <a:xfrm>
            <a:off x="-10831" y="6210483"/>
            <a:ext cx="12707255" cy="0"/>
          </a:xfrm>
          <a:prstGeom prst="line">
            <a:avLst/>
          </a:prstGeom>
          <a:ln>
            <a:solidFill>
              <a:schemeClr val="bg1"/>
            </a:solidFill>
          </a:ln>
          <a:effectLst>
            <a:outerShdw blurRad="63500" sx="102000" sy="102000" algn="ctr" rotWithShape="0">
              <a:prstClr val="black">
                <a:alpha val="40000"/>
              </a:prstClr>
            </a:outerShdw>
            <a:softEdge rad="0"/>
          </a:effectLst>
        </p:spPr>
        <p:style>
          <a:lnRef idx="1">
            <a:schemeClr val="accent1"/>
          </a:lnRef>
          <a:fillRef idx="0">
            <a:schemeClr val="accent1"/>
          </a:fillRef>
          <a:effectRef idx="0">
            <a:schemeClr val="accent1"/>
          </a:effectRef>
          <a:fontRef idx="minor">
            <a:schemeClr val="tx1"/>
          </a:fontRef>
        </p:style>
      </p:cxnSp>
      <p:graphicFrame>
        <p:nvGraphicFramePr>
          <p:cNvPr id="32" name="Tablo 31">
            <a:extLst>
              <a:ext uri="{FF2B5EF4-FFF2-40B4-BE49-F238E27FC236}">
                <a16:creationId xmlns:a16="http://schemas.microsoft.com/office/drawing/2014/main" id="{D07990C0-CA2D-4681-A9F5-A5176A45CD86}"/>
              </a:ext>
            </a:extLst>
          </p:cNvPr>
          <p:cNvGraphicFramePr>
            <a:graphicFrameLocks noGrp="1"/>
          </p:cNvGraphicFramePr>
          <p:nvPr>
            <p:extLst>
              <p:ext uri="{D42A27DB-BD31-4B8C-83A1-F6EECF244321}">
                <p14:modId xmlns:p14="http://schemas.microsoft.com/office/powerpoint/2010/main" val="3004166182"/>
              </p:ext>
            </p:extLst>
          </p:nvPr>
        </p:nvGraphicFramePr>
        <p:xfrm>
          <a:off x="10086359" y="596137"/>
          <a:ext cx="1739295" cy="274320"/>
        </p:xfrm>
        <a:graphic>
          <a:graphicData uri="http://schemas.openxmlformats.org/drawingml/2006/table">
            <a:tbl>
              <a:tblPr firstRow="1" bandRow="1">
                <a:tableStyleId>{5C22544A-7EE6-4342-B048-85BDC9FD1C3A}</a:tableStyleId>
              </a:tblPr>
              <a:tblGrid>
                <a:gridCol w="755894">
                  <a:extLst>
                    <a:ext uri="{9D8B030D-6E8A-4147-A177-3AD203B41FA5}">
                      <a16:colId xmlns:a16="http://schemas.microsoft.com/office/drawing/2014/main" val="3801981669"/>
                    </a:ext>
                  </a:extLst>
                </a:gridCol>
                <a:gridCol w="506378">
                  <a:extLst>
                    <a:ext uri="{9D8B030D-6E8A-4147-A177-3AD203B41FA5}">
                      <a16:colId xmlns:a16="http://schemas.microsoft.com/office/drawing/2014/main" val="3943067671"/>
                    </a:ext>
                  </a:extLst>
                </a:gridCol>
                <a:gridCol w="477023">
                  <a:extLst>
                    <a:ext uri="{9D8B030D-6E8A-4147-A177-3AD203B41FA5}">
                      <a16:colId xmlns:a16="http://schemas.microsoft.com/office/drawing/2014/main" val="3091412773"/>
                    </a:ext>
                  </a:extLst>
                </a:gridCol>
              </a:tblGrid>
              <a:tr h="274320">
                <a:tc>
                  <a:txBody>
                    <a:bodyPr/>
                    <a:lstStyle/>
                    <a:p>
                      <a:endParaRPr lang="tr-TR" sz="1100" dirty="0">
                        <a:latin typeface="Century Gothic" panose="020B0502020202020204" pitchFamily="34" charset="0"/>
                      </a:endParaRPr>
                    </a:p>
                  </a:txBody>
                  <a:tcPr anchor="b">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fld id="{42D88ACE-D8EC-4F8A-A3B7-188AF8187465}" type="slidenum">
                        <a:rPr lang="tr-TR" sz="1200" dirty="0" smtClean="0">
                          <a:latin typeface="Century Gothic" panose="020B0502020202020204" pitchFamily="34" charset="0"/>
                        </a:rPr>
                        <a:t>1</a:t>
                      </a:fld>
                      <a:endParaRPr lang="tr-TR" sz="1200" dirty="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tr-TR" sz="1200" dirty="0" smtClean="0">
                          <a:solidFill>
                            <a:schemeClr val="bg1"/>
                          </a:solidFill>
                          <a:latin typeface="Century Gothic" panose="020B0502020202020204" pitchFamily="34" charset="0"/>
                        </a:rPr>
                        <a:t>11</a:t>
                      </a:r>
                      <a:endParaRPr lang="tr-TR" sz="1200" dirty="0">
                        <a:solidFill>
                          <a:schemeClr val="bg1"/>
                        </a:solidFill>
                        <a:latin typeface="Century Gothic" panose="020B0502020202020204" pitchFamily="34" charset="0"/>
                      </a:endParaRPr>
                    </a:p>
                  </a:txBody>
                  <a:tcPr anchor="b">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4316587"/>
                  </a:ext>
                </a:extLst>
              </a:tr>
            </a:tbl>
          </a:graphicData>
        </a:graphic>
      </p:graphicFrame>
      <p:sp>
        <p:nvSpPr>
          <p:cNvPr id="2" name="Metin kutusu 1">
            <a:extLst>
              <a:ext uri="{FF2B5EF4-FFF2-40B4-BE49-F238E27FC236}">
                <a16:creationId xmlns:a16="http://schemas.microsoft.com/office/drawing/2014/main" id="{D9B580B3-9485-4FF5-B6AD-9983C8E5031B}"/>
              </a:ext>
            </a:extLst>
          </p:cNvPr>
          <p:cNvSpPr txBox="1"/>
          <p:nvPr/>
        </p:nvSpPr>
        <p:spPr>
          <a:xfrm>
            <a:off x="3767871" y="3540470"/>
            <a:ext cx="4694536" cy="1231106"/>
          </a:xfrm>
          <a:prstGeom prst="rect">
            <a:avLst/>
          </a:prstGeom>
          <a:noFill/>
        </p:spPr>
        <p:txBody>
          <a:bodyPr wrap="square" rtlCol="0">
            <a:spAutoFit/>
          </a:bodyPr>
          <a:lstStyle/>
          <a:p>
            <a:pPr algn="ctr"/>
            <a:r>
              <a:rPr lang="es-ES" sz="2800" b="1" kern="500" spc="-150" dirty="0">
                <a:solidFill>
                  <a:schemeClr val="bg1"/>
                </a:solidFill>
                <a:ea typeface="Roboto" pitchFamily="2" charset="0"/>
              </a:rPr>
              <a:t>PERSONEL GENEL MÜDÜRLÜĞÜ</a:t>
            </a:r>
            <a:endParaRPr lang="tr-TR" sz="2800" b="1" kern="500" spc="-150" dirty="0">
              <a:solidFill>
                <a:schemeClr val="bg1"/>
              </a:solidFill>
              <a:ea typeface="Roboto" pitchFamily="2" charset="0"/>
            </a:endParaRPr>
          </a:p>
          <a:p>
            <a:pPr algn="ctr"/>
            <a:r>
              <a:rPr lang="tr-TR" sz="2800" b="1" kern="500" spc="-150" dirty="0">
                <a:solidFill>
                  <a:schemeClr val="bg1"/>
                </a:solidFill>
                <a:ea typeface="Roboto" pitchFamily="2" charset="0"/>
              </a:rPr>
              <a:t>HİZMET TAKİP PROGRAMI (HİTAP)</a:t>
            </a:r>
          </a:p>
          <a:p>
            <a:endParaRPr lang="tr-TR" dirty="0"/>
          </a:p>
        </p:txBody>
      </p:sp>
    </p:spTree>
    <p:extLst>
      <p:ext uri="{BB962C8B-B14F-4D97-AF65-F5344CB8AC3E}">
        <p14:creationId xmlns:p14="http://schemas.microsoft.com/office/powerpoint/2010/main" val="2649587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7603CB1C-42F4-45CE-9A99-D66750132989}"/>
              </a:ext>
            </a:extLst>
          </p:cNvPr>
          <p:cNvSpPr/>
          <p:nvPr/>
        </p:nvSpPr>
        <p:spPr>
          <a:xfrm>
            <a:off x="-7218" y="6210483"/>
            <a:ext cx="12207240" cy="663388"/>
          </a:xfrm>
          <a:prstGeom prst="rect">
            <a:avLst/>
          </a:prstGeom>
          <a:gradFill flip="none" rotWithShape="1">
            <a:gsLst>
              <a:gs pos="2000">
                <a:srgbClr val="0070C0">
                  <a:alpha val="18000"/>
                </a:srgbClr>
              </a:gs>
              <a:gs pos="32500">
                <a:srgbClr val="043D67">
                  <a:alpha val="26000"/>
                </a:srgbClr>
              </a:gs>
              <a:gs pos="63000">
                <a:schemeClr val="tx2">
                  <a:lumMod val="12000"/>
                  <a:alpha val="18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Resim 18">
            <a:extLst>
              <a:ext uri="{FF2B5EF4-FFF2-40B4-BE49-F238E27FC236}">
                <a16:creationId xmlns:a16="http://schemas.microsoft.com/office/drawing/2014/main" id="{6C81FC4B-686B-47DA-9BCF-E1B138E19EA6}"/>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529740" y="6337329"/>
            <a:ext cx="450354" cy="434017"/>
          </a:xfrm>
          <a:prstGeom prst="rect">
            <a:avLst/>
          </a:prstGeom>
        </p:spPr>
      </p:pic>
      <p:pic>
        <p:nvPicPr>
          <p:cNvPr id="20" name="Resim 19">
            <a:extLst>
              <a:ext uri="{FF2B5EF4-FFF2-40B4-BE49-F238E27FC236}">
                <a16:creationId xmlns:a16="http://schemas.microsoft.com/office/drawing/2014/main" id="{4F4BE4E1-B0A5-437E-B5EA-C129C95BFD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232" y="6323326"/>
            <a:ext cx="451811" cy="462023"/>
          </a:xfrm>
          <a:prstGeom prst="rect">
            <a:avLst/>
          </a:prstGeom>
        </p:spPr>
      </p:pic>
      <p:pic>
        <p:nvPicPr>
          <p:cNvPr id="21" name="Resim 20">
            <a:extLst>
              <a:ext uri="{FF2B5EF4-FFF2-40B4-BE49-F238E27FC236}">
                <a16:creationId xmlns:a16="http://schemas.microsoft.com/office/drawing/2014/main" id="{97B495C2-3A76-4445-B165-A2436510775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71886" y="6387698"/>
            <a:ext cx="1009508" cy="333278"/>
          </a:xfrm>
          <a:prstGeom prst="rect">
            <a:avLst/>
          </a:prstGeom>
        </p:spPr>
      </p:pic>
      <p:pic>
        <p:nvPicPr>
          <p:cNvPr id="22" name="Resim 21">
            <a:extLst>
              <a:ext uri="{FF2B5EF4-FFF2-40B4-BE49-F238E27FC236}">
                <a16:creationId xmlns:a16="http://schemas.microsoft.com/office/drawing/2014/main" id="{E31F0990-54D2-434A-B2F5-B2A7D08D65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7417" y="6427604"/>
            <a:ext cx="1030448" cy="253467"/>
          </a:xfrm>
          <a:prstGeom prst="rect">
            <a:avLst/>
          </a:prstGeom>
        </p:spPr>
      </p:pic>
      <p:pic>
        <p:nvPicPr>
          <p:cNvPr id="23" name="Resim 22">
            <a:extLst>
              <a:ext uri="{FF2B5EF4-FFF2-40B4-BE49-F238E27FC236}">
                <a16:creationId xmlns:a16="http://schemas.microsoft.com/office/drawing/2014/main" id="{58C05B87-0E8F-48F8-BF98-FD012A25FE87}"/>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6205631" y="6364572"/>
            <a:ext cx="584437" cy="379530"/>
          </a:xfrm>
          <a:prstGeom prst="rect">
            <a:avLst/>
          </a:prstGeom>
        </p:spPr>
      </p:pic>
      <p:pic>
        <p:nvPicPr>
          <p:cNvPr id="24" name="Resim 23">
            <a:extLst>
              <a:ext uri="{FF2B5EF4-FFF2-40B4-BE49-F238E27FC236}">
                <a16:creationId xmlns:a16="http://schemas.microsoft.com/office/drawing/2014/main" id="{949B5D13-D259-4889-B74F-8AFC1235CCC3}"/>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5070000" y="6366986"/>
            <a:ext cx="1045139" cy="374703"/>
          </a:xfrm>
          <a:prstGeom prst="rect">
            <a:avLst/>
          </a:prstGeom>
        </p:spPr>
      </p:pic>
      <p:pic>
        <p:nvPicPr>
          <p:cNvPr id="25" name="Resim 24">
            <a:extLst>
              <a:ext uri="{FF2B5EF4-FFF2-40B4-BE49-F238E27FC236}">
                <a16:creationId xmlns:a16="http://schemas.microsoft.com/office/drawing/2014/main" id="{23D807BE-6378-49E0-893F-A473FD70E38B}"/>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4012049" y="6261845"/>
            <a:ext cx="1057951" cy="584985"/>
          </a:xfrm>
          <a:prstGeom prst="rect">
            <a:avLst/>
          </a:prstGeom>
          <a:ln>
            <a:noFill/>
          </a:ln>
        </p:spPr>
      </p:pic>
      <p:pic>
        <p:nvPicPr>
          <p:cNvPr id="26" name="Resim 25" descr="çizim içeren bir resim&#10;&#10;Açıklama otomatik olarak oluşturuldu">
            <a:extLst>
              <a:ext uri="{FF2B5EF4-FFF2-40B4-BE49-F238E27FC236}">
                <a16:creationId xmlns:a16="http://schemas.microsoft.com/office/drawing/2014/main" id="{FAE483C8-791F-4A69-8A11-7615D3B170C7}"/>
              </a:ext>
            </a:extLst>
          </p:cNvPr>
          <p:cNvPicPr>
            <a:picLocks noChangeAspect="1"/>
          </p:cNvPicPr>
          <p:nvPr/>
        </p:nvPicPr>
        <p:blipFill>
          <a:blip r:embed="rId11">
            <a:biLevel thresh="25000"/>
          </a:blip>
          <a:stretch>
            <a:fillRect/>
          </a:stretch>
        </p:blipFill>
        <p:spPr>
          <a:xfrm>
            <a:off x="2853688" y="6289730"/>
            <a:ext cx="1306145" cy="529214"/>
          </a:xfrm>
          <a:prstGeom prst="rect">
            <a:avLst/>
          </a:prstGeom>
        </p:spPr>
      </p:pic>
      <p:pic>
        <p:nvPicPr>
          <p:cNvPr id="27" name="Grafik 70">
            <a:extLst>
              <a:ext uri="{FF2B5EF4-FFF2-40B4-BE49-F238E27FC236}">
                <a16:creationId xmlns:a16="http://schemas.microsoft.com/office/drawing/2014/main" id="{E1732221-51D8-41EE-BD5D-B67624FF5EA4}"/>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605354" y="6389061"/>
            <a:ext cx="1090276" cy="330553"/>
          </a:xfrm>
          <a:prstGeom prst="rect">
            <a:avLst/>
          </a:prstGeom>
        </p:spPr>
      </p:pic>
      <p:pic>
        <p:nvPicPr>
          <p:cNvPr id="28" name="Resim 27" descr="işaret, oturma, geniş, bilgisayar içeren bir resim&#10;&#10;Açıklama otomatik olarak oluşturuldu">
            <a:extLst>
              <a:ext uri="{FF2B5EF4-FFF2-40B4-BE49-F238E27FC236}">
                <a16:creationId xmlns:a16="http://schemas.microsoft.com/office/drawing/2014/main" id="{67477630-B5E2-403B-89F1-1CB3086DCE45}"/>
              </a:ext>
            </a:extLst>
          </p:cNvPr>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2440752" y="6307217"/>
            <a:ext cx="387133" cy="494241"/>
          </a:xfrm>
          <a:prstGeom prst="rect">
            <a:avLst/>
          </a:prstGeom>
        </p:spPr>
      </p:pic>
      <p:pic>
        <p:nvPicPr>
          <p:cNvPr id="29" name="Grafik 74">
            <a:extLst>
              <a:ext uri="{FF2B5EF4-FFF2-40B4-BE49-F238E27FC236}">
                <a16:creationId xmlns:a16="http://schemas.microsoft.com/office/drawing/2014/main" id="{A88E1DD3-FABC-4D12-A0D8-7E38BD8CFCA9}"/>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928636" y="6336769"/>
            <a:ext cx="501354" cy="435137"/>
          </a:xfrm>
          <a:prstGeom prst="rect">
            <a:avLst/>
          </a:prstGeom>
        </p:spPr>
      </p:pic>
      <p:pic>
        <p:nvPicPr>
          <p:cNvPr id="30" name="Grafik 75">
            <a:extLst>
              <a:ext uri="{FF2B5EF4-FFF2-40B4-BE49-F238E27FC236}">
                <a16:creationId xmlns:a16="http://schemas.microsoft.com/office/drawing/2014/main" id="{239F2653-38C3-46B9-B70A-661A94FFD0E9}"/>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10606" y="6430667"/>
            <a:ext cx="943376" cy="247341"/>
          </a:xfrm>
          <a:prstGeom prst="rect">
            <a:avLst/>
          </a:prstGeom>
        </p:spPr>
      </p:pic>
      <p:pic>
        <p:nvPicPr>
          <p:cNvPr id="31" name="Resim 30" descr="nesne, saat, işaret, oturma içeren bir resim&#10;&#10;Açıklama otomatik olarak oluşturuldu">
            <a:extLst>
              <a:ext uri="{FF2B5EF4-FFF2-40B4-BE49-F238E27FC236}">
                <a16:creationId xmlns:a16="http://schemas.microsoft.com/office/drawing/2014/main" id="{1821F01D-C220-48A1-B7E1-C63D30B44089}"/>
              </a:ext>
            </a:extLst>
          </p:cNvPr>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65893" y="6408242"/>
            <a:ext cx="1069294" cy="269766"/>
          </a:xfrm>
          <a:prstGeom prst="rect">
            <a:avLst/>
          </a:prstGeom>
        </p:spPr>
      </p:pic>
      <p:sp>
        <p:nvSpPr>
          <p:cNvPr id="35" name="Dikdörtgen 34">
            <a:extLst>
              <a:ext uri="{FF2B5EF4-FFF2-40B4-BE49-F238E27FC236}">
                <a16:creationId xmlns:a16="http://schemas.microsoft.com/office/drawing/2014/main" id="{A10ECAE2-DF81-4648-8CFE-F90B42AD41C4}"/>
              </a:ext>
            </a:extLst>
          </p:cNvPr>
          <p:cNvSpPr/>
          <p:nvPr/>
        </p:nvSpPr>
        <p:spPr>
          <a:xfrm>
            <a:off x="1012874" y="1139571"/>
            <a:ext cx="9959012" cy="6283836"/>
          </a:xfrm>
          <a:prstGeom prst="rect">
            <a:avLst/>
          </a:prstGeom>
        </p:spPr>
        <p:txBody>
          <a:bodyPr wrap="square">
            <a:spAutoFit/>
          </a:bodyPr>
          <a:lstStyle/>
          <a:p>
            <a:pPr lvl="0" algn="just">
              <a:lnSpc>
                <a:spcPct val="107000"/>
              </a:lnSpc>
              <a:buSzPts val="1200"/>
              <a:defRPr/>
            </a:pPr>
            <a:r>
              <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a:t>
            </a:r>
            <a:endPar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07000"/>
              </a:lnSpc>
              <a:buSzPts val="1200"/>
              <a:defRPr/>
            </a:pP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Sunumda değinilen hususlar, 09.08.2021 tarihli  ve PBYS-HİTAP Entegrasyonu Kılavuzu konulu yazımızın ekindeki kılavuzda fotoğraflı </a:t>
            </a:r>
            <a:r>
              <a:rPr lang="tr-TR" sz="32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bir şekilde açıklanmıştır. </a:t>
            </a:r>
          </a:p>
          <a:p>
            <a:pPr lvl="0" algn="just">
              <a:lnSpc>
                <a:spcPct val="107000"/>
              </a:lnSpc>
              <a:buSzPts val="1200"/>
              <a:defRPr/>
            </a:pP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a:t>
            </a:r>
            <a:r>
              <a:rPr lang="tr-TR" sz="32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Ayrıca HİTAP sistemi ile ilgili soru ve görüşleriniz için Genel Müdürlüğümüz İdari İşler ve Koordinasyon Daire Başkanlığı HİTAP birimi ile iletişime geçebilirsiniz.</a:t>
            </a:r>
            <a:endPar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46" name="Düz Bağlayıcı 45"/>
          <p:cNvCxnSpPr/>
          <p:nvPr/>
        </p:nvCxnSpPr>
        <p:spPr>
          <a:xfrm>
            <a:off x="-10831" y="6210483"/>
            <a:ext cx="12707255" cy="0"/>
          </a:xfrm>
          <a:prstGeom prst="line">
            <a:avLst/>
          </a:prstGeom>
          <a:ln>
            <a:solidFill>
              <a:schemeClr val="bg1"/>
            </a:solidFill>
          </a:ln>
          <a:effectLst>
            <a:outerShdw blurRad="63500" sx="102000" sy="102000" algn="ctr" rotWithShape="0">
              <a:prstClr val="black">
                <a:alpha val="40000"/>
              </a:prstClr>
            </a:outerShdw>
            <a:softEdge rad="0"/>
          </a:effectLst>
        </p:spPr>
        <p:style>
          <a:lnRef idx="1">
            <a:schemeClr val="accent1"/>
          </a:lnRef>
          <a:fillRef idx="0">
            <a:schemeClr val="accent1"/>
          </a:fillRef>
          <a:effectRef idx="0">
            <a:schemeClr val="accent1"/>
          </a:effectRef>
          <a:fontRef idx="minor">
            <a:schemeClr val="tx1"/>
          </a:fontRef>
        </p:style>
      </p:cxnSp>
      <p:graphicFrame>
        <p:nvGraphicFramePr>
          <p:cNvPr id="32" name="Tablo 31">
            <a:extLst>
              <a:ext uri="{FF2B5EF4-FFF2-40B4-BE49-F238E27FC236}">
                <a16:creationId xmlns:a16="http://schemas.microsoft.com/office/drawing/2014/main" id="{D07990C0-CA2D-4681-A9F5-A5176A45CD86}"/>
              </a:ext>
            </a:extLst>
          </p:cNvPr>
          <p:cNvGraphicFramePr>
            <a:graphicFrameLocks noGrp="1"/>
          </p:cNvGraphicFramePr>
          <p:nvPr>
            <p:extLst>
              <p:ext uri="{D42A27DB-BD31-4B8C-83A1-F6EECF244321}">
                <p14:modId xmlns:p14="http://schemas.microsoft.com/office/powerpoint/2010/main" val="4149230667"/>
              </p:ext>
            </p:extLst>
          </p:nvPr>
        </p:nvGraphicFramePr>
        <p:xfrm>
          <a:off x="10086359" y="596137"/>
          <a:ext cx="1739295" cy="274320"/>
        </p:xfrm>
        <a:graphic>
          <a:graphicData uri="http://schemas.openxmlformats.org/drawingml/2006/table">
            <a:tbl>
              <a:tblPr firstRow="1" bandRow="1">
                <a:tableStyleId>{5C22544A-7EE6-4342-B048-85BDC9FD1C3A}</a:tableStyleId>
              </a:tblPr>
              <a:tblGrid>
                <a:gridCol w="755894">
                  <a:extLst>
                    <a:ext uri="{9D8B030D-6E8A-4147-A177-3AD203B41FA5}">
                      <a16:colId xmlns:a16="http://schemas.microsoft.com/office/drawing/2014/main" val="3801981669"/>
                    </a:ext>
                  </a:extLst>
                </a:gridCol>
                <a:gridCol w="506378">
                  <a:extLst>
                    <a:ext uri="{9D8B030D-6E8A-4147-A177-3AD203B41FA5}">
                      <a16:colId xmlns:a16="http://schemas.microsoft.com/office/drawing/2014/main" val="3943067671"/>
                    </a:ext>
                  </a:extLst>
                </a:gridCol>
                <a:gridCol w="477023">
                  <a:extLst>
                    <a:ext uri="{9D8B030D-6E8A-4147-A177-3AD203B41FA5}">
                      <a16:colId xmlns:a16="http://schemas.microsoft.com/office/drawing/2014/main" val="3091412773"/>
                    </a:ext>
                  </a:extLst>
                </a:gridCol>
              </a:tblGrid>
              <a:tr h="274320">
                <a:tc>
                  <a:txBody>
                    <a:bodyPr/>
                    <a:lstStyle/>
                    <a:p>
                      <a:endParaRPr lang="tr-TR" sz="1100" dirty="0">
                        <a:latin typeface="Century Gothic" panose="020B0502020202020204" pitchFamily="34" charset="0"/>
                      </a:endParaRPr>
                    </a:p>
                  </a:txBody>
                  <a:tcPr anchor="b">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fld id="{42D88ACE-D8EC-4F8A-A3B7-188AF8187465}" type="slidenum">
                        <a:rPr lang="tr-TR" sz="1200" dirty="0" smtClean="0">
                          <a:latin typeface="Century Gothic" panose="020B0502020202020204" pitchFamily="34" charset="0"/>
                        </a:rPr>
                        <a:t>10</a:t>
                      </a:fld>
                      <a:endParaRPr lang="tr-TR" sz="1200" dirty="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tr-TR" sz="1200" dirty="0" smtClean="0">
                          <a:solidFill>
                            <a:schemeClr val="bg1"/>
                          </a:solidFill>
                          <a:latin typeface="Century Gothic" panose="020B0502020202020204" pitchFamily="34" charset="0"/>
                        </a:rPr>
                        <a:t>11</a:t>
                      </a:r>
                      <a:endParaRPr lang="tr-TR" sz="1200" dirty="0">
                        <a:solidFill>
                          <a:schemeClr val="bg1"/>
                        </a:solidFill>
                        <a:latin typeface="Century Gothic" panose="020B0502020202020204" pitchFamily="34" charset="0"/>
                      </a:endParaRPr>
                    </a:p>
                  </a:txBody>
                  <a:tcPr anchor="b">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4316587"/>
                  </a:ext>
                </a:extLst>
              </a:tr>
            </a:tbl>
          </a:graphicData>
        </a:graphic>
      </p:graphicFrame>
    </p:spTree>
    <p:extLst>
      <p:ext uri="{BB962C8B-B14F-4D97-AF65-F5344CB8AC3E}">
        <p14:creationId xmlns:p14="http://schemas.microsoft.com/office/powerpoint/2010/main" val="266901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7603CB1C-42F4-45CE-9A99-D66750132989}"/>
              </a:ext>
            </a:extLst>
          </p:cNvPr>
          <p:cNvSpPr/>
          <p:nvPr/>
        </p:nvSpPr>
        <p:spPr>
          <a:xfrm>
            <a:off x="-7218" y="6210483"/>
            <a:ext cx="12207240" cy="663388"/>
          </a:xfrm>
          <a:prstGeom prst="rect">
            <a:avLst/>
          </a:prstGeom>
          <a:gradFill flip="none" rotWithShape="1">
            <a:gsLst>
              <a:gs pos="2000">
                <a:srgbClr val="0070C0">
                  <a:alpha val="18000"/>
                </a:srgbClr>
              </a:gs>
              <a:gs pos="32500">
                <a:srgbClr val="043D67">
                  <a:alpha val="26000"/>
                </a:srgbClr>
              </a:gs>
              <a:gs pos="63000">
                <a:schemeClr val="tx2">
                  <a:lumMod val="12000"/>
                  <a:alpha val="18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Resim 18">
            <a:extLst>
              <a:ext uri="{FF2B5EF4-FFF2-40B4-BE49-F238E27FC236}">
                <a16:creationId xmlns:a16="http://schemas.microsoft.com/office/drawing/2014/main" id="{6C81FC4B-686B-47DA-9BCF-E1B138E19EA6}"/>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529740" y="6337329"/>
            <a:ext cx="450354" cy="434017"/>
          </a:xfrm>
          <a:prstGeom prst="rect">
            <a:avLst/>
          </a:prstGeom>
        </p:spPr>
      </p:pic>
      <p:pic>
        <p:nvPicPr>
          <p:cNvPr id="20" name="Resim 19">
            <a:extLst>
              <a:ext uri="{FF2B5EF4-FFF2-40B4-BE49-F238E27FC236}">
                <a16:creationId xmlns:a16="http://schemas.microsoft.com/office/drawing/2014/main" id="{4F4BE4E1-B0A5-437E-B5EA-C129C95BFD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232" y="6323326"/>
            <a:ext cx="451811" cy="462023"/>
          </a:xfrm>
          <a:prstGeom prst="rect">
            <a:avLst/>
          </a:prstGeom>
        </p:spPr>
      </p:pic>
      <p:pic>
        <p:nvPicPr>
          <p:cNvPr id="21" name="Resim 20">
            <a:extLst>
              <a:ext uri="{FF2B5EF4-FFF2-40B4-BE49-F238E27FC236}">
                <a16:creationId xmlns:a16="http://schemas.microsoft.com/office/drawing/2014/main" id="{97B495C2-3A76-4445-B165-A2436510775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71886" y="6387698"/>
            <a:ext cx="1009508" cy="333278"/>
          </a:xfrm>
          <a:prstGeom prst="rect">
            <a:avLst/>
          </a:prstGeom>
        </p:spPr>
      </p:pic>
      <p:pic>
        <p:nvPicPr>
          <p:cNvPr id="22" name="Resim 21">
            <a:extLst>
              <a:ext uri="{FF2B5EF4-FFF2-40B4-BE49-F238E27FC236}">
                <a16:creationId xmlns:a16="http://schemas.microsoft.com/office/drawing/2014/main" id="{E31F0990-54D2-434A-B2F5-B2A7D08D65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7417" y="6427604"/>
            <a:ext cx="1030448" cy="253467"/>
          </a:xfrm>
          <a:prstGeom prst="rect">
            <a:avLst/>
          </a:prstGeom>
        </p:spPr>
      </p:pic>
      <p:pic>
        <p:nvPicPr>
          <p:cNvPr id="23" name="Resim 22">
            <a:extLst>
              <a:ext uri="{FF2B5EF4-FFF2-40B4-BE49-F238E27FC236}">
                <a16:creationId xmlns:a16="http://schemas.microsoft.com/office/drawing/2014/main" id="{58C05B87-0E8F-48F8-BF98-FD012A25FE87}"/>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6205631" y="6364572"/>
            <a:ext cx="584437" cy="379530"/>
          </a:xfrm>
          <a:prstGeom prst="rect">
            <a:avLst/>
          </a:prstGeom>
        </p:spPr>
      </p:pic>
      <p:pic>
        <p:nvPicPr>
          <p:cNvPr id="24" name="Resim 23">
            <a:extLst>
              <a:ext uri="{FF2B5EF4-FFF2-40B4-BE49-F238E27FC236}">
                <a16:creationId xmlns:a16="http://schemas.microsoft.com/office/drawing/2014/main" id="{949B5D13-D259-4889-B74F-8AFC1235CCC3}"/>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5070000" y="6366986"/>
            <a:ext cx="1045139" cy="374703"/>
          </a:xfrm>
          <a:prstGeom prst="rect">
            <a:avLst/>
          </a:prstGeom>
        </p:spPr>
      </p:pic>
      <p:pic>
        <p:nvPicPr>
          <p:cNvPr id="25" name="Resim 24">
            <a:extLst>
              <a:ext uri="{FF2B5EF4-FFF2-40B4-BE49-F238E27FC236}">
                <a16:creationId xmlns:a16="http://schemas.microsoft.com/office/drawing/2014/main" id="{23D807BE-6378-49E0-893F-A473FD70E38B}"/>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4012049" y="6261845"/>
            <a:ext cx="1057951" cy="584985"/>
          </a:xfrm>
          <a:prstGeom prst="rect">
            <a:avLst/>
          </a:prstGeom>
          <a:ln>
            <a:noFill/>
          </a:ln>
        </p:spPr>
      </p:pic>
      <p:pic>
        <p:nvPicPr>
          <p:cNvPr id="26" name="Resim 25" descr="çizim içeren bir resim&#10;&#10;Açıklama otomatik olarak oluşturuldu">
            <a:extLst>
              <a:ext uri="{FF2B5EF4-FFF2-40B4-BE49-F238E27FC236}">
                <a16:creationId xmlns:a16="http://schemas.microsoft.com/office/drawing/2014/main" id="{FAE483C8-791F-4A69-8A11-7615D3B170C7}"/>
              </a:ext>
            </a:extLst>
          </p:cNvPr>
          <p:cNvPicPr>
            <a:picLocks noChangeAspect="1"/>
          </p:cNvPicPr>
          <p:nvPr/>
        </p:nvPicPr>
        <p:blipFill>
          <a:blip r:embed="rId11">
            <a:biLevel thresh="25000"/>
          </a:blip>
          <a:stretch>
            <a:fillRect/>
          </a:stretch>
        </p:blipFill>
        <p:spPr>
          <a:xfrm>
            <a:off x="2853688" y="6289730"/>
            <a:ext cx="1306145" cy="529214"/>
          </a:xfrm>
          <a:prstGeom prst="rect">
            <a:avLst/>
          </a:prstGeom>
        </p:spPr>
      </p:pic>
      <p:pic>
        <p:nvPicPr>
          <p:cNvPr id="27" name="Grafik 70">
            <a:extLst>
              <a:ext uri="{FF2B5EF4-FFF2-40B4-BE49-F238E27FC236}">
                <a16:creationId xmlns:a16="http://schemas.microsoft.com/office/drawing/2014/main" id="{E1732221-51D8-41EE-BD5D-B67624FF5EA4}"/>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605354" y="6389061"/>
            <a:ext cx="1090276" cy="330553"/>
          </a:xfrm>
          <a:prstGeom prst="rect">
            <a:avLst/>
          </a:prstGeom>
        </p:spPr>
      </p:pic>
      <p:pic>
        <p:nvPicPr>
          <p:cNvPr id="28" name="Resim 27" descr="işaret, oturma, geniş, bilgisayar içeren bir resim&#10;&#10;Açıklama otomatik olarak oluşturuldu">
            <a:extLst>
              <a:ext uri="{FF2B5EF4-FFF2-40B4-BE49-F238E27FC236}">
                <a16:creationId xmlns:a16="http://schemas.microsoft.com/office/drawing/2014/main" id="{67477630-B5E2-403B-89F1-1CB3086DCE45}"/>
              </a:ext>
            </a:extLst>
          </p:cNvPr>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2440752" y="6307217"/>
            <a:ext cx="387133" cy="494241"/>
          </a:xfrm>
          <a:prstGeom prst="rect">
            <a:avLst/>
          </a:prstGeom>
        </p:spPr>
      </p:pic>
      <p:pic>
        <p:nvPicPr>
          <p:cNvPr id="29" name="Grafik 74">
            <a:extLst>
              <a:ext uri="{FF2B5EF4-FFF2-40B4-BE49-F238E27FC236}">
                <a16:creationId xmlns:a16="http://schemas.microsoft.com/office/drawing/2014/main" id="{A88E1DD3-FABC-4D12-A0D8-7E38BD8CFCA9}"/>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928636" y="6336769"/>
            <a:ext cx="501354" cy="435137"/>
          </a:xfrm>
          <a:prstGeom prst="rect">
            <a:avLst/>
          </a:prstGeom>
        </p:spPr>
      </p:pic>
      <p:pic>
        <p:nvPicPr>
          <p:cNvPr id="30" name="Grafik 75">
            <a:extLst>
              <a:ext uri="{FF2B5EF4-FFF2-40B4-BE49-F238E27FC236}">
                <a16:creationId xmlns:a16="http://schemas.microsoft.com/office/drawing/2014/main" id="{239F2653-38C3-46B9-B70A-661A94FFD0E9}"/>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10606" y="6430667"/>
            <a:ext cx="943376" cy="247341"/>
          </a:xfrm>
          <a:prstGeom prst="rect">
            <a:avLst/>
          </a:prstGeom>
        </p:spPr>
      </p:pic>
      <p:pic>
        <p:nvPicPr>
          <p:cNvPr id="31" name="Resim 30" descr="nesne, saat, işaret, oturma içeren bir resim&#10;&#10;Açıklama otomatik olarak oluşturuldu">
            <a:extLst>
              <a:ext uri="{FF2B5EF4-FFF2-40B4-BE49-F238E27FC236}">
                <a16:creationId xmlns:a16="http://schemas.microsoft.com/office/drawing/2014/main" id="{1821F01D-C220-48A1-B7E1-C63D30B44089}"/>
              </a:ext>
            </a:extLst>
          </p:cNvPr>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65893" y="6408242"/>
            <a:ext cx="1069294" cy="269766"/>
          </a:xfrm>
          <a:prstGeom prst="rect">
            <a:avLst/>
          </a:prstGeom>
        </p:spPr>
      </p:pic>
      <p:sp>
        <p:nvSpPr>
          <p:cNvPr id="35" name="Dikdörtgen 34">
            <a:extLst>
              <a:ext uri="{FF2B5EF4-FFF2-40B4-BE49-F238E27FC236}">
                <a16:creationId xmlns:a16="http://schemas.microsoft.com/office/drawing/2014/main" id="{A10ECAE2-DF81-4648-8CFE-F90B42AD41C4}"/>
              </a:ext>
            </a:extLst>
          </p:cNvPr>
          <p:cNvSpPr/>
          <p:nvPr/>
        </p:nvSpPr>
        <p:spPr>
          <a:xfrm>
            <a:off x="1012874" y="1139571"/>
            <a:ext cx="9959012" cy="4307846"/>
          </a:xfrm>
          <a:prstGeom prst="rect">
            <a:avLst/>
          </a:prstGeom>
        </p:spPr>
        <p:txBody>
          <a:bodyPr wrap="square">
            <a:spAutoFit/>
          </a:bodyPr>
          <a:lstStyle/>
          <a:p>
            <a:pPr algn="just">
              <a:lnSpc>
                <a:spcPct val="107000"/>
              </a:lnSpc>
              <a:buSzPts val="1200"/>
              <a:defRPr/>
            </a:pPr>
            <a:r>
              <a:rPr lang="tr-TR" sz="32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PBYS </a:t>
            </a: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yerine doğrudan HİTAP sistemi üzerinden yapılan iş ve işlemler ile personel bilgilerinin zamanında girilmemesi gibi durumlarda Bakanlığımıza </a:t>
            </a:r>
            <a:r>
              <a:rPr lang="tr-TR" sz="3200" b="1"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idari para cezası uygulanmakta olup, idari para cezasına konu olan bu hususta </a:t>
            </a: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sizlerin gerekli hassasiyeti göstereceğine inanıyor, dinlediğiniz için teşekkür ediyoruz.</a:t>
            </a:r>
            <a:endPar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46" name="Düz Bağlayıcı 45"/>
          <p:cNvCxnSpPr/>
          <p:nvPr/>
        </p:nvCxnSpPr>
        <p:spPr>
          <a:xfrm>
            <a:off x="-10831" y="6210483"/>
            <a:ext cx="12707255" cy="0"/>
          </a:xfrm>
          <a:prstGeom prst="line">
            <a:avLst/>
          </a:prstGeom>
          <a:ln>
            <a:solidFill>
              <a:schemeClr val="bg1"/>
            </a:solidFill>
          </a:ln>
          <a:effectLst>
            <a:outerShdw blurRad="63500" sx="102000" sy="102000" algn="ctr" rotWithShape="0">
              <a:prstClr val="black">
                <a:alpha val="40000"/>
              </a:prstClr>
            </a:outerShdw>
            <a:softEdge rad="0"/>
          </a:effectLst>
        </p:spPr>
        <p:style>
          <a:lnRef idx="1">
            <a:schemeClr val="accent1"/>
          </a:lnRef>
          <a:fillRef idx="0">
            <a:schemeClr val="accent1"/>
          </a:fillRef>
          <a:effectRef idx="0">
            <a:schemeClr val="accent1"/>
          </a:effectRef>
          <a:fontRef idx="minor">
            <a:schemeClr val="tx1"/>
          </a:fontRef>
        </p:style>
      </p:cxnSp>
      <p:graphicFrame>
        <p:nvGraphicFramePr>
          <p:cNvPr id="32" name="Tablo 31">
            <a:extLst>
              <a:ext uri="{FF2B5EF4-FFF2-40B4-BE49-F238E27FC236}">
                <a16:creationId xmlns:a16="http://schemas.microsoft.com/office/drawing/2014/main" id="{D07990C0-CA2D-4681-A9F5-A5176A45CD86}"/>
              </a:ext>
            </a:extLst>
          </p:cNvPr>
          <p:cNvGraphicFramePr>
            <a:graphicFrameLocks noGrp="1"/>
          </p:cNvGraphicFramePr>
          <p:nvPr>
            <p:extLst>
              <p:ext uri="{D42A27DB-BD31-4B8C-83A1-F6EECF244321}">
                <p14:modId xmlns:p14="http://schemas.microsoft.com/office/powerpoint/2010/main" val="1030155948"/>
              </p:ext>
            </p:extLst>
          </p:nvPr>
        </p:nvGraphicFramePr>
        <p:xfrm>
          <a:off x="10086359" y="596137"/>
          <a:ext cx="1739295" cy="274320"/>
        </p:xfrm>
        <a:graphic>
          <a:graphicData uri="http://schemas.openxmlformats.org/drawingml/2006/table">
            <a:tbl>
              <a:tblPr firstRow="1" bandRow="1">
                <a:tableStyleId>{5C22544A-7EE6-4342-B048-85BDC9FD1C3A}</a:tableStyleId>
              </a:tblPr>
              <a:tblGrid>
                <a:gridCol w="755894">
                  <a:extLst>
                    <a:ext uri="{9D8B030D-6E8A-4147-A177-3AD203B41FA5}">
                      <a16:colId xmlns:a16="http://schemas.microsoft.com/office/drawing/2014/main" val="3801981669"/>
                    </a:ext>
                  </a:extLst>
                </a:gridCol>
                <a:gridCol w="506378">
                  <a:extLst>
                    <a:ext uri="{9D8B030D-6E8A-4147-A177-3AD203B41FA5}">
                      <a16:colId xmlns:a16="http://schemas.microsoft.com/office/drawing/2014/main" val="3943067671"/>
                    </a:ext>
                  </a:extLst>
                </a:gridCol>
                <a:gridCol w="477023">
                  <a:extLst>
                    <a:ext uri="{9D8B030D-6E8A-4147-A177-3AD203B41FA5}">
                      <a16:colId xmlns:a16="http://schemas.microsoft.com/office/drawing/2014/main" val="3091412773"/>
                    </a:ext>
                  </a:extLst>
                </a:gridCol>
              </a:tblGrid>
              <a:tr h="274320">
                <a:tc>
                  <a:txBody>
                    <a:bodyPr/>
                    <a:lstStyle/>
                    <a:p>
                      <a:endParaRPr lang="tr-TR" sz="1100" dirty="0">
                        <a:latin typeface="Century Gothic" panose="020B0502020202020204" pitchFamily="34" charset="0"/>
                      </a:endParaRPr>
                    </a:p>
                  </a:txBody>
                  <a:tcPr anchor="b">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fld id="{42D88ACE-D8EC-4F8A-A3B7-188AF8187465}" type="slidenum">
                        <a:rPr lang="tr-TR" sz="1200" dirty="0" smtClean="0">
                          <a:latin typeface="Century Gothic" panose="020B0502020202020204" pitchFamily="34" charset="0"/>
                        </a:rPr>
                        <a:t>11</a:t>
                      </a:fld>
                      <a:endParaRPr lang="tr-TR" sz="1200" dirty="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tr-TR" sz="1200" dirty="0" smtClean="0">
                          <a:solidFill>
                            <a:schemeClr val="bg1"/>
                          </a:solidFill>
                          <a:latin typeface="Century Gothic" panose="020B0502020202020204" pitchFamily="34" charset="0"/>
                        </a:rPr>
                        <a:t>11</a:t>
                      </a:r>
                      <a:endParaRPr lang="tr-TR" sz="1200" dirty="0">
                        <a:solidFill>
                          <a:schemeClr val="bg1"/>
                        </a:solidFill>
                        <a:latin typeface="Century Gothic" panose="020B0502020202020204" pitchFamily="34" charset="0"/>
                      </a:endParaRPr>
                    </a:p>
                  </a:txBody>
                  <a:tcPr anchor="b">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4316587"/>
                  </a:ext>
                </a:extLst>
              </a:tr>
            </a:tbl>
          </a:graphicData>
        </a:graphic>
      </p:graphicFrame>
    </p:spTree>
    <p:extLst>
      <p:ext uri="{BB962C8B-B14F-4D97-AF65-F5344CB8AC3E}">
        <p14:creationId xmlns:p14="http://schemas.microsoft.com/office/powerpoint/2010/main" val="4150821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858983"/>
            <a:ext cx="10494818" cy="5153890"/>
          </a:xfrm>
        </p:spPr>
        <p:txBody>
          <a:bodyPr>
            <a:normAutofit fontScale="90000"/>
          </a:bodyPr>
          <a:lstStyle/>
          <a:p>
            <a:pPr algn="ctr">
              <a:lnSpc>
                <a:spcPct val="107000"/>
              </a:lnSpc>
              <a:buSzPts val="1200"/>
              <a:defRPr/>
            </a:pPr>
            <a:r>
              <a:rPr lang="tr-TR" sz="24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	</a:t>
            </a:r>
            <a:br>
              <a:rPr lang="tr-TR" sz="24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br>
            <a:r>
              <a:rPr lang="tr-TR" sz="24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Hizmet </a:t>
            </a:r>
            <a:r>
              <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Takip </a:t>
            </a:r>
            <a:r>
              <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Programı ilk olarak </a:t>
            </a:r>
            <a:r>
              <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14/4/2012 tarihli ve 28264 sayılı Resmî </a:t>
            </a:r>
            <a:r>
              <a:rPr lang="tr-TR" sz="2400" b="1" dirty="0" err="1">
                <a:solidFill>
                  <a:prstClr val="white"/>
                </a:solidFill>
                <a:latin typeface="Century Gothic" panose="020B0502020202020204" pitchFamily="34" charset="0"/>
                <a:ea typeface="Calibri" panose="020F0502020204030204" pitchFamily="34" charset="0"/>
                <a:cs typeface="Times New Roman" panose="02020603050405020304" pitchFamily="18" charset="0"/>
              </a:rPr>
              <a:t>Gazete’de</a:t>
            </a:r>
            <a:r>
              <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yayımlanan 5510 Sayılı Kanunun 4 üncü Maddesinin Birinci Fıkrasının (c) Bendi Kapsamında Sigortalı Sayılanların Hizmet Bilgilerinin Elektronik Ortama Aktarılması Hakkında Tebliğ ile yürürlüğe </a:t>
            </a:r>
            <a:r>
              <a:rPr lang="tr-TR" sz="24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girmiştir.</a:t>
            </a:r>
            <a:br>
              <a:rPr lang="tr-TR" sz="24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br>
            <a:r>
              <a:rPr lang="tr-TR" sz="24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
            </a:r>
            <a:br>
              <a:rPr lang="tr-TR" sz="24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br>
            <a:r>
              <a:rPr lang="tr-TR" sz="24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	2017 yılında ise Sosyal </a:t>
            </a:r>
            <a:r>
              <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Sigorta İşlemleri </a:t>
            </a:r>
            <a:r>
              <a:rPr lang="tr-TR" sz="24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Yönetmeliğine eklenmesi neticesinde bahse konu tebliğ geçtiğimiz günlerde kaldırılmış olup, </a:t>
            </a:r>
            <a:r>
              <a:rPr lang="tr-TR" sz="2400" b="1" dirty="0" smtClean="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HİTAP ile ilgili yapılan iş ve işlemler anılan Yönetmelik çerçevesinde aynı şekilde devam etmektedir. </a:t>
            </a:r>
            <a:r>
              <a:rPr lang="tr-TR" sz="24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
            </a:r>
            <a:br>
              <a:rPr lang="tr-TR" sz="24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br>
            <a:r>
              <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a:r>
            <a:br>
              <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br>
            <a:endPar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3" name="Tablo 2">
            <a:extLst>
              <a:ext uri="{FF2B5EF4-FFF2-40B4-BE49-F238E27FC236}">
                <a16:creationId xmlns:a16="http://schemas.microsoft.com/office/drawing/2014/main" id="{D07990C0-CA2D-4681-A9F5-A5176A45CD86}"/>
              </a:ext>
            </a:extLst>
          </p:cNvPr>
          <p:cNvGraphicFramePr>
            <a:graphicFrameLocks noGrp="1"/>
          </p:cNvGraphicFramePr>
          <p:nvPr>
            <p:extLst>
              <p:ext uri="{D42A27DB-BD31-4B8C-83A1-F6EECF244321}">
                <p14:modId xmlns:p14="http://schemas.microsoft.com/office/powerpoint/2010/main" val="812472011"/>
              </p:ext>
            </p:extLst>
          </p:nvPr>
        </p:nvGraphicFramePr>
        <p:xfrm>
          <a:off x="10086359" y="596137"/>
          <a:ext cx="1739295" cy="274320"/>
        </p:xfrm>
        <a:graphic>
          <a:graphicData uri="http://schemas.openxmlformats.org/drawingml/2006/table">
            <a:tbl>
              <a:tblPr firstRow="1" bandRow="1">
                <a:tableStyleId>{5C22544A-7EE6-4342-B048-85BDC9FD1C3A}</a:tableStyleId>
              </a:tblPr>
              <a:tblGrid>
                <a:gridCol w="755894">
                  <a:extLst>
                    <a:ext uri="{9D8B030D-6E8A-4147-A177-3AD203B41FA5}">
                      <a16:colId xmlns:a16="http://schemas.microsoft.com/office/drawing/2014/main" val="3801981669"/>
                    </a:ext>
                  </a:extLst>
                </a:gridCol>
                <a:gridCol w="506378">
                  <a:extLst>
                    <a:ext uri="{9D8B030D-6E8A-4147-A177-3AD203B41FA5}">
                      <a16:colId xmlns:a16="http://schemas.microsoft.com/office/drawing/2014/main" val="3943067671"/>
                    </a:ext>
                  </a:extLst>
                </a:gridCol>
                <a:gridCol w="477023">
                  <a:extLst>
                    <a:ext uri="{9D8B030D-6E8A-4147-A177-3AD203B41FA5}">
                      <a16:colId xmlns:a16="http://schemas.microsoft.com/office/drawing/2014/main" val="3091412773"/>
                    </a:ext>
                  </a:extLst>
                </a:gridCol>
              </a:tblGrid>
              <a:tr h="274320">
                <a:tc>
                  <a:txBody>
                    <a:bodyPr/>
                    <a:lstStyle/>
                    <a:p>
                      <a:endParaRPr lang="tr-TR" sz="1100" dirty="0">
                        <a:latin typeface="Century Gothic" panose="020B0502020202020204" pitchFamily="34" charset="0"/>
                      </a:endParaRPr>
                    </a:p>
                  </a:txBody>
                  <a:tcPr anchor="b">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fld id="{42D88ACE-D8EC-4F8A-A3B7-188AF8187465}" type="slidenum">
                        <a:rPr lang="tr-TR" sz="1200" dirty="0" smtClean="0">
                          <a:latin typeface="Century Gothic" panose="020B0502020202020204" pitchFamily="34" charset="0"/>
                        </a:rPr>
                        <a:t>2</a:t>
                      </a:fld>
                      <a:endParaRPr lang="tr-TR" sz="1200" dirty="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tr-TR" sz="1200" dirty="0" smtClean="0">
                          <a:solidFill>
                            <a:schemeClr val="bg1"/>
                          </a:solidFill>
                          <a:latin typeface="Century Gothic" panose="020B0502020202020204" pitchFamily="34" charset="0"/>
                        </a:rPr>
                        <a:t>11</a:t>
                      </a:r>
                      <a:endParaRPr lang="tr-TR" sz="1200" dirty="0">
                        <a:solidFill>
                          <a:schemeClr val="bg1"/>
                        </a:solidFill>
                        <a:latin typeface="Century Gothic" panose="020B0502020202020204" pitchFamily="34" charset="0"/>
                      </a:endParaRPr>
                    </a:p>
                  </a:txBody>
                  <a:tcPr anchor="b">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4316587"/>
                  </a:ext>
                </a:extLst>
              </a:tr>
            </a:tbl>
          </a:graphicData>
        </a:graphic>
      </p:graphicFrame>
    </p:spTree>
    <p:extLst>
      <p:ext uri="{BB962C8B-B14F-4D97-AF65-F5344CB8AC3E}">
        <p14:creationId xmlns:p14="http://schemas.microsoft.com/office/powerpoint/2010/main" val="380630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7603CB1C-42F4-45CE-9A99-D66750132989}"/>
              </a:ext>
            </a:extLst>
          </p:cNvPr>
          <p:cNvSpPr/>
          <p:nvPr/>
        </p:nvSpPr>
        <p:spPr>
          <a:xfrm>
            <a:off x="-7218" y="6210483"/>
            <a:ext cx="12207240" cy="663388"/>
          </a:xfrm>
          <a:prstGeom prst="rect">
            <a:avLst/>
          </a:prstGeom>
          <a:gradFill flip="none" rotWithShape="1">
            <a:gsLst>
              <a:gs pos="2000">
                <a:srgbClr val="0070C0">
                  <a:alpha val="18000"/>
                </a:srgbClr>
              </a:gs>
              <a:gs pos="32500">
                <a:srgbClr val="043D67">
                  <a:alpha val="26000"/>
                </a:srgbClr>
              </a:gs>
              <a:gs pos="63000">
                <a:schemeClr val="tx2">
                  <a:lumMod val="12000"/>
                  <a:alpha val="18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Resim 18">
            <a:extLst>
              <a:ext uri="{FF2B5EF4-FFF2-40B4-BE49-F238E27FC236}">
                <a16:creationId xmlns:a16="http://schemas.microsoft.com/office/drawing/2014/main" id="{6C81FC4B-686B-47DA-9BCF-E1B138E19EA6}"/>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529740" y="6337329"/>
            <a:ext cx="450354" cy="434017"/>
          </a:xfrm>
          <a:prstGeom prst="rect">
            <a:avLst/>
          </a:prstGeom>
        </p:spPr>
      </p:pic>
      <p:pic>
        <p:nvPicPr>
          <p:cNvPr id="20" name="Resim 19">
            <a:extLst>
              <a:ext uri="{FF2B5EF4-FFF2-40B4-BE49-F238E27FC236}">
                <a16:creationId xmlns:a16="http://schemas.microsoft.com/office/drawing/2014/main" id="{4F4BE4E1-B0A5-437E-B5EA-C129C95BFD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232" y="6323326"/>
            <a:ext cx="451811" cy="462023"/>
          </a:xfrm>
          <a:prstGeom prst="rect">
            <a:avLst/>
          </a:prstGeom>
        </p:spPr>
      </p:pic>
      <p:pic>
        <p:nvPicPr>
          <p:cNvPr id="21" name="Resim 20">
            <a:extLst>
              <a:ext uri="{FF2B5EF4-FFF2-40B4-BE49-F238E27FC236}">
                <a16:creationId xmlns:a16="http://schemas.microsoft.com/office/drawing/2014/main" id="{97B495C2-3A76-4445-B165-A2436510775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71886" y="6387698"/>
            <a:ext cx="1009508" cy="333278"/>
          </a:xfrm>
          <a:prstGeom prst="rect">
            <a:avLst/>
          </a:prstGeom>
        </p:spPr>
      </p:pic>
      <p:pic>
        <p:nvPicPr>
          <p:cNvPr id="22" name="Resim 21">
            <a:extLst>
              <a:ext uri="{FF2B5EF4-FFF2-40B4-BE49-F238E27FC236}">
                <a16:creationId xmlns:a16="http://schemas.microsoft.com/office/drawing/2014/main" id="{E31F0990-54D2-434A-B2F5-B2A7D08D65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7417" y="6427604"/>
            <a:ext cx="1030448" cy="253467"/>
          </a:xfrm>
          <a:prstGeom prst="rect">
            <a:avLst/>
          </a:prstGeom>
        </p:spPr>
      </p:pic>
      <p:pic>
        <p:nvPicPr>
          <p:cNvPr id="23" name="Resim 22">
            <a:extLst>
              <a:ext uri="{FF2B5EF4-FFF2-40B4-BE49-F238E27FC236}">
                <a16:creationId xmlns:a16="http://schemas.microsoft.com/office/drawing/2014/main" id="{58C05B87-0E8F-48F8-BF98-FD012A25FE87}"/>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6205631" y="6364572"/>
            <a:ext cx="584437" cy="379530"/>
          </a:xfrm>
          <a:prstGeom prst="rect">
            <a:avLst/>
          </a:prstGeom>
        </p:spPr>
      </p:pic>
      <p:pic>
        <p:nvPicPr>
          <p:cNvPr id="24" name="Resim 23">
            <a:extLst>
              <a:ext uri="{FF2B5EF4-FFF2-40B4-BE49-F238E27FC236}">
                <a16:creationId xmlns:a16="http://schemas.microsoft.com/office/drawing/2014/main" id="{949B5D13-D259-4889-B74F-8AFC1235CCC3}"/>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5070000" y="6366986"/>
            <a:ext cx="1045139" cy="374703"/>
          </a:xfrm>
          <a:prstGeom prst="rect">
            <a:avLst/>
          </a:prstGeom>
        </p:spPr>
      </p:pic>
      <p:pic>
        <p:nvPicPr>
          <p:cNvPr id="25" name="Resim 24">
            <a:extLst>
              <a:ext uri="{FF2B5EF4-FFF2-40B4-BE49-F238E27FC236}">
                <a16:creationId xmlns:a16="http://schemas.microsoft.com/office/drawing/2014/main" id="{23D807BE-6378-49E0-893F-A473FD70E38B}"/>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4012049" y="6261845"/>
            <a:ext cx="1057951" cy="584985"/>
          </a:xfrm>
          <a:prstGeom prst="rect">
            <a:avLst/>
          </a:prstGeom>
          <a:ln>
            <a:noFill/>
          </a:ln>
        </p:spPr>
      </p:pic>
      <p:pic>
        <p:nvPicPr>
          <p:cNvPr id="26" name="Resim 25" descr="çizim içeren bir resim&#10;&#10;Açıklama otomatik olarak oluşturuldu">
            <a:extLst>
              <a:ext uri="{FF2B5EF4-FFF2-40B4-BE49-F238E27FC236}">
                <a16:creationId xmlns:a16="http://schemas.microsoft.com/office/drawing/2014/main" id="{FAE483C8-791F-4A69-8A11-7615D3B170C7}"/>
              </a:ext>
            </a:extLst>
          </p:cNvPr>
          <p:cNvPicPr>
            <a:picLocks noChangeAspect="1"/>
          </p:cNvPicPr>
          <p:nvPr/>
        </p:nvPicPr>
        <p:blipFill>
          <a:blip r:embed="rId11">
            <a:biLevel thresh="25000"/>
          </a:blip>
          <a:stretch>
            <a:fillRect/>
          </a:stretch>
        </p:blipFill>
        <p:spPr>
          <a:xfrm>
            <a:off x="2853688" y="6289730"/>
            <a:ext cx="1306145" cy="529214"/>
          </a:xfrm>
          <a:prstGeom prst="rect">
            <a:avLst/>
          </a:prstGeom>
        </p:spPr>
      </p:pic>
      <p:pic>
        <p:nvPicPr>
          <p:cNvPr id="27" name="Grafik 70">
            <a:extLst>
              <a:ext uri="{FF2B5EF4-FFF2-40B4-BE49-F238E27FC236}">
                <a16:creationId xmlns:a16="http://schemas.microsoft.com/office/drawing/2014/main" id="{E1732221-51D8-41EE-BD5D-B67624FF5EA4}"/>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605354" y="6389061"/>
            <a:ext cx="1090276" cy="330553"/>
          </a:xfrm>
          <a:prstGeom prst="rect">
            <a:avLst/>
          </a:prstGeom>
        </p:spPr>
      </p:pic>
      <p:pic>
        <p:nvPicPr>
          <p:cNvPr id="28" name="Resim 27" descr="işaret, oturma, geniş, bilgisayar içeren bir resim&#10;&#10;Açıklama otomatik olarak oluşturuldu">
            <a:extLst>
              <a:ext uri="{FF2B5EF4-FFF2-40B4-BE49-F238E27FC236}">
                <a16:creationId xmlns:a16="http://schemas.microsoft.com/office/drawing/2014/main" id="{67477630-B5E2-403B-89F1-1CB3086DCE45}"/>
              </a:ext>
            </a:extLst>
          </p:cNvPr>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2440752" y="6307217"/>
            <a:ext cx="387133" cy="494241"/>
          </a:xfrm>
          <a:prstGeom prst="rect">
            <a:avLst/>
          </a:prstGeom>
        </p:spPr>
      </p:pic>
      <p:pic>
        <p:nvPicPr>
          <p:cNvPr id="29" name="Grafik 74">
            <a:extLst>
              <a:ext uri="{FF2B5EF4-FFF2-40B4-BE49-F238E27FC236}">
                <a16:creationId xmlns:a16="http://schemas.microsoft.com/office/drawing/2014/main" id="{A88E1DD3-FABC-4D12-A0D8-7E38BD8CFCA9}"/>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928636" y="6336769"/>
            <a:ext cx="501354" cy="435137"/>
          </a:xfrm>
          <a:prstGeom prst="rect">
            <a:avLst/>
          </a:prstGeom>
        </p:spPr>
      </p:pic>
      <p:pic>
        <p:nvPicPr>
          <p:cNvPr id="30" name="Grafik 75">
            <a:extLst>
              <a:ext uri="{FF2B5EF4-FFF2-40B4-BE49-F238E27FC236}">
                <a16:creationId xmlns:a16="http://schemas.microsoft.com/office/drawing/2014/main" id="{239F2653-38C3-46B9-B70A-661A94FFD0E9}"/>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10606" y="6430667"/>
            <a:ext cx="943376" cy="247341"/>
          </a:xfrm>
          <a:prstGeom prst="rect">
            <a:avLst/>
          </a:prstGeom>
        </p:spPr>
      </p:pic>
      <p:pic>
        <p:nvPicPr>
          <p:cNvPr id="31" name="Resim 30" descr="nesne, saat, işaret, oturma içeren bir resim&#10;&#10;Açıklama otomatik olarak oluşturuldu">
            <a:extLst>
              <a:ext uri="{FF2B5EF4-FFF2-40B4-BE49-F238E27FC236}">
                <a16:creationId xmlns:a16="http://schemas.microsoft.com/office/drawing/2014/main" id="{1821F01D-C220-48A1-B7E1-C63D30B44089}"/>
              </a:ext>
            </a:extLst>
          </p:cNvPr>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65893" y="6408242"/>
            <a:ext cx="1069294" cy="269766"/>
          </a:xfrm>
          <a:prstGeom prst="rect">
            <a:avLst/>
          </a:prstGeom>
        </p:spPr>
      </p:pic>
      <p:sp>
        <p:nvSpPr>
          <p:cNvPr id="35" name="Dikdörtgen 34">
            <a:extLst>
              <a:ext uri="{FF2B5EF4-FFF2-40B4-BE49-F238E27FC236}">
                <a16:creationId xmlns:a16="http://schemas.microsoft.com/office/drawing/2014/main" id="{A10ECAE2-DF81-4648-8CFE-F90B42AD41C4}"/>
              </a:ext>
            </a:extLst>
          </p:cNvPr>
          <p:cNvSpPr/>
          <p:nvPr/>
        </p:nvSpPr>
        <p:spPr>
          <a:xfrm>
            <a:off x="1026942" y="1139571"/>
            <a:ext cx="9944944" cy="7184916"/>
          </a:xfrm>
          <a:prstGeom prst="rect">
            <a:avLst/>
          </a:prstGeom>
        </p:spPr>
        <p:txBody>
          <a:bodyPr wrap="square">
            <a:spAutoFit/>
          </a:bodyPr>
          <a:lstStyle/>
          <a:p>
            <a:pPr lvl="0" algn="just">
              <a:lnSpc>
                <a:spcPct val="107000"/>
              </a:lnSpc>
              <a:buSzPts val="1200"/>
              <a:defRPr/>
            </a:pPr>
            <a:r>
              <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a:t>
            </a: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5510 sayılı Sosyal Sigortalar ve Genel Sağlık Sigortası Kanununun 4 üncü maddesinin birinci fıkrasının (c) bendi kapsamındaki (657 sayılı Kanunun 4 üncü maddesinin a fıkrasına tabi) sigortalıların tüm hizmet bilgileri Personel Bilgi ve Yönetim Sistemi’nden, Sosyal Güvenlik Kurumu Başkanlığı uygulaması olan Hizmet Takip Programı’na aktarılmaktadır.</a:t>
            </a: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46" name="Düz Bağlayıcı 45"/>
          <p:cNvCxnSpPr/>
          <p:nvPr/>
        </p:nvCxnSpPr>
        <p:spPr>
          <a:xfrm>
            <a:off x="-10831" y="6210483"/>
            <a:ext cx="12707255" cy="0"/>
          </a:xfrm>
          <a:prstGeom prst="line">
            <a:avLst/>
          </a:prstGeom>
          <a:ln>
            <a:solidFill>
              <a:schemeClr val="bg1"/>
            </a:solidFill>
          </a:ln>
          <a:effectLst>
            <a:outerShdw blurRad="63500" sx="102000" sy="102000" algn="ctr" rotWithShape="0">
              <a:prstClr val="black">
                <a:alpha val="40000"/>
              </a:prstClr>
            </a:outerShdw>
            <a:softEdge rad="0"/>
          </a:effectLst>
        </p:spPr>
        <p:style>
          <a:lnRef idx="1">
            <a:schemeClr val="accent1"/>
          </a:lnRef>
          <a:fillRef idx="0">
            <a:schemeClr val="accent1"/>
          </a:fillRef>
          <a:effectRef idx="0">
            <a:schemeClr val="accent1"/>
          </a:effectRef>
          <a:fontRef idx="minor">
            <a:schemeClr val="tx1"/>
          </a:fontRef>
        </p:style>
      </p:cxnSp>
      <p:graphicFrame>
        <p:nvGraphicFramePr>
          <p:cNvPr id="32" name="Tablo 31">
            <a:extLst>
              <a:ext uri="{FF2B5EF4-FFF2-40B4-BE49-F238E27FC236}">
                <a16:creationId xmlns:a16="http://schemas.microsoft.com/office/drawing/2014/main" id="{D07990C0-CA2D-4681-A9F5-A5176A45CD86}"/>
              </a:ext>
            </a:extLst>
          </p:cNvPr>
          <p:cNvGraphicFramePr>
            <a:graphicFrameLocks noGrp="1"/>
          </p:cNvGraphicFramePr>
          <p:nvPr>
            <p:extLst>
              <p:ext uri="{D42A27DB-BD31-4B8C-83A1-F6EECF244321}">
                <p14:modId xmlns:p14="http://schemas.microsoft.com/office/powerpoint/2010/main" val="3729407924"/>
              </p:ext>
            </p:extLst>
          </p:nvPr>
        </p:nvGraphicFramePr>
        <p:xfrm>
          <a:off x="10086359" y="596137"/>
          <a:ext cx="1739295" cy="274320"/>
        </p:xfrm>
        <a:graphic>
          <a:graphicData uri="http://schemas.openxmlformats.org/drawingml/2006/table">
            <a:tbl>
              <a:tblPr firstRow="1" bandRow="1">
                <a:tableStyleId>{5C22544A-7EE6-4342-B048-85BDC9FD1C3A}</a:tableStyleId>
              </a:tblPr>
              <a:tblGrid>
                <a:gridCol w="755894">
                  <a:extLst>
                    <a:ext uri="{9D8B030D-6E8A-4147-A177-3AD203B41FA5}">
                      <a16:colId xmlns:a16="http://schemas.microsoft.com/office/drawing/2014/main" val="3801981669"/>
                    </a:ext>
                  </a:extLst>
                </a:gridCol>
                <a:gridCol w="506378">
                  <a:extLst>
                    <a:ext uri="{9D8B030D-6E8A-4147-A177-3AD203B41FA5}">
                      <a16:colId xmlns:a16="http://schemas.microsoft.com/office/drawing/2014/main" val="3943067671"/>
                    </a:ext>
                  </a:extLst>
                </a:gridCol>
                <a:gridCol w="477023">
                  <a:extLst>
                    <a:ext uri="{9D8B030D-6E8A-4147-A177-3AD203B41FA5}">
                      <a16:colId xmlns:a16="http://schemas.microsoft.com/office/drawing/2014/main" val="3091412773"/>
                    </a:ext>
                  </a:extLst>
                </a:gridCol>
              </a:tblGrid>
              <a:tr h="274320">
                <a:tc>
                  <a:txBody>
                    <a:bodyPr/>
                    <a:lstStyle/>
                    <a:p>
                      <a:endParaRPr lang="tr-TR" sz="1100" dirty="0">
                        <a:latin typeface="Century Gothic" panose="020B0502020202020204" pitchFamily="34" charset="0"/>
                      </a:endParaRPr>
                    </a:p>
                  </a:txBody>
                  <a:tcPr anchor="b">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fld id="{42D88ACE-D8EC-4F8A-A3B7-188AF8187465}" type="slidenum">
                        <a:rPr lang="tr-TR" sz="1200" dirty="0" smtClean="0">
                          <a:latin typeface="Century Gothic" panose="020B0502020202020204" pitchFamily="34" charset="0"/>
                        </a:rPr>
                        <a:t>3</a:t>
                      </a:fld>
                      <a:endParaRPr lang="tr-TR" sz="1200" dirty="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tr-TR" sz="1200" dirty="0" smtClean="0">
                          <a:solidFill>
                            <a:schemeClr val="bg1"/>
                          </a:solidFill>
                          <a:latin typeface="Century Gothic" panose="020B0502020202020204" pitchFamily="34" charset="0"/>
                        </a:rPr>
                        <a:t>11</a:t>
                      </a:r>
                      <a:endParaRPr lang="tr-TR" sz="1200" dirty="0">
                        <a:solidFill>
                          <a:schemeClr val="bg1"/>
                        </a:solidFill>
                        <a:latin typeface="Century Gothic" panose="020B0502020202020204" pitchFamily="34" charset="0"/>
                      </a:endParaRPr>
                    </a:p>
                  </a:txBody>
                  <a:tcPr anchor="b">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4316587"/>
                  </a:ext>
                </a:extLst>
              </a:tr>
            </a:tbl>
          </a:graphicData>
        </a:graphic>
      </p:graphicFrame>
    </p:spTree>
    <p:extLst>
      <p:ext uri="{BB962C8B-B14F-4D97-AF65-F5344CB8AC3E}">
        <p14:creationId xmlns:p14="http://schemas.microsoft.com/office/powerpoint/2010/main" val="206221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7603CB1C-42F4-45CE-9A99-D66750132989}"/>
              </a:ext>
            </a:extLst>
          </p:cNvPr>
          <p:cNvSpPr/>
          <p:nvPr/>
        </p:nvSpPr>
        <p:spPr>
          <a:xfrm>
            <a:off x="-7218" y="6210483"/>
            <a:ext cx="12207240" cy="663388"/>
          </a:xfrm>
          <a:prstGeom prst="rect">
            <a:avLst/>
          </a:prstGeom>
          <a:gradFill flip="none" rotWithShape="1">
            <a:gsLst>
              <a:gs pos="2000">
                <a:srgbClr val="0070C0">
                  <a:alpha val="18000"/>
                </a:srgbClr>
              </a:gs>
              <a:gs pos="32500">
                <a:srgbClr val="043D67">
                  <a:alpha val="26000"/>
                </a:srgbClr>
              </a:gs>
              <a:gs pos="63000">
                <a:schemeClr val="tx2">
                  <a:lumMod val="12000"/>
                  <a:alpha val="18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Resim 18">
            <a:extLst>
              <a:ext uri="{FF2B5EF4-FFF2-40B4-BE49-F238E27FC236}">
                <a16:creationId xmlns:a16="http://schemas.microsoft.com/office/drawing/2014/main" id="{6C81FC4B-686B-47DA-9BCF-E1B138E19EA6}"/>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529740" y="6337329"/>
            <a:ext cx="450354" cy="434017"/>
          </a:xfrm>
          <a:prstGeom prst="rect">
            <a:avLst/>
          </a:prstGeom>
        </p:spPr>
      </p:pic>
      <p:pic>
        <p:nvPicPr>
          <p:cNvPr id="20" name="Resim 19">
            <a:extLst>
              <a:ext uri="{FF2B5EF4-FFF2-40B4-BE49-F238E27FC236}">
                <a16:creationId xmlns:a16="http://schemas.microsoft.com/office/drawing/2014/main" id="{4F4BE4E1-B0A5-437E-B5EA-C129C95BFD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232" y="6323326"/>
            <a:ext cx="451811" cy="462023"/>
          </a:xfrm>
          <a:prstGeom prst="rect">
            <a:avLst/>
          </a:prstGeom>
        </p:spPr>
      </p:pic>
      <p:pic>
        <p:nvPicPr>
          <p:cNvPr id="21" name="Resim 20">
            <a:extLst>
              <a:ext uri="{FF2B5EF4-FFF2-40B4-BE49-F238E27FC236}">
                <a16:creationId xmlns:a16="http://schemas.microsoft.com/office/drawing/2014/main" id="{97B495C2-3A76-4445-B165-A2436510775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71886" y="6387698"/>
            <a:ext cx="1009508" cy="333278"/>
          </a:xfrm>
          <a:prstGeom prst="rect">
            <a:avLst/>
          </a:prstGeom>
        </p:spPr>
      </p:pic>
      <p:pic>
        <p:nvPicPr>
          <p:cNvPr id="22" name="Resim 21">
            <a:extLst>
              <a:ext uri="{FF2B5EF4-FFF2-40B4-BE49-F238E27FC236}">
                <a16:creationId xmlns:a16="http://schemas.microsoft.com/office/drawing/2014/main" id="{E31F0990-54D2-434A-B2F5-B2A7D08D65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7417" y="6427604"/>
            <a:ext cx="1030448" cy="253467"/>
          </a:xfrm>
          <a:prstGeom prst="rect">
            <a:avLst/>
          </a:prstGeom>
        </p:spPr>
      </p:pic>
      <p:pic>
        <p:nvPicPr>
          <p:cNvPr id="23" name="Resim 22">
            <a:extLst>
              <a:ext uri="{FF2B5EF4-FFF2-40B4-BE49-F238E27FC236}">
                <a16:creationId xmlns:a16="http://schemas.microsoft.com/office/drawing/2014/main" id="{58C05B87-0E8F-48F8-BF98-FD012A25FE87}"/>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6205631" y="6364572"/>
            <a:ext cx="584437" cy="379530"/>
          </a:xfrm>
          <a:prstGeom prst="rect">
            <a:avLst/>
          </a:prstGeom>
        </p:spPr>
      </p:pic>
      <p:pic>
        <p:nvPicPr>
          <p:cNvPr id="24" name="Resim 23">
            <a:extLst>
              <a:ext uri="{FF2B5EF4-FFF2-40B4-BE49-F238E27FC236}">
                <a16:creationId xmlns:a16="http://schemas.microsoft.com/office/drawing/2014/main" id="{949B5D13-D259-4889-B74F-8AFC1235CCC3}"/>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5070000" y="6366986"/>
            <a:ext cx="1045139" cy="374703"/>
          </a:xfrm>
          <a:prstGeom prst="rect">
            <a:avLst/>
          </a:prstGeom>
        </p:spPr>
      </p:pic>
      <p:pic>
        <p:nvPicPr>
          <p:cNvPr id="25" name="Resim 24">
            <a:extLst>
              <a:ext uri="{FF2B5EF4-FFF2-40B4-BE49-F238E27FC236}">
                <a16:creationId xmlns:a16="http://schemas.microsoft.com/office/drawing/2014/main" id="{23D807BE-6378-49E0-893F-A473FD70E38B}"/>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4012049" y="6261845"/>
            <a:ext cx="1057951" cy="584985"/>
          </a:xfrm>
          <a:prstGeom prst="rect">
            <a:avLst/>
          </a:prstGeom>
          <a:ln>
            <a:noFill/>
          </a:ln>
        </p:spPr>
      </p:pic>
      <p:pic>
        <p:nvPicPr>
          <p:cNvPr id="26" name="Resim 25" descr="çizim içeren bir resim&#10;&#10;Açıklama otomatik olarak oluşturuldu">
            <a:extLst>
              <a:ext uri="{FF2B5EF4-FFF2-40B4-BE49-F238E27FC236}">
                <a16:creationId xmlns:a16="http://schemas.microsoft.com/office/drawing/2014/main" id="{FAE483C8-791F-4A69-8A11-7615D3B170C7}"/>
              </a:ext>
            </a:extLst>
          </p:cNvPr>
          <p:cNvPicPr>
            <a:picLocks noChangeAspect="1"/>
          </p:cNvPicPr>
          <p:nvPr/>
        </p:nvPicPr>
        <p:blipFill>
          <a:blip r:embed="rId11">
            <a:biLevel thresh="25000"/>
          </a:blip>
          <a:stretch>
            <a:fillRect/>
          </a:stretch>
        </p:blipFill>
        <p:spPr>
          <a:xfrm>
            <a:off x="2853688" y="6289730"/>
            <a:ext cx="1306145" cy="529214"/>
          </a:xfrm>
          <a:prstGeom prst="rect">
            <a:avLst/>
          </a:prstGeom>
        </p:spPr>
      </p:pic>
      <p:pic>
        <p:nvPicPr>
          <p:cNvPr id="27" name="Grafik 70">
            <a:extLst>
              <a:ext uri="{FF2B5EF4-FFF2-40B4-BE49-F238E27FC236}">
                <a16:creationId xmlns:a16="http://schemas.microsoft.com/office/drawing/2014/main" id="{E1732221-51D8-41EE-BD5D-B67624FF5EA4}"/>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605354" y="6389061"/>
            <a:ext cx="1090276" cy="330553"/>
          </a:xfrm>
          <a:prstGeom prst="rect">
            <a:avLst/>
          </a:prstGeom>
        </p:spPr>
      </p:pic>
      <p:pic>
        <p:nvPicPr>
          <p:cNvPr id="28" name="Resim 27" descr="işaret, oturma, geniş, bilgisayar içeren bir resim&#10;&#10;Açıklama otomatik olarak oluşturuldu">
            <a:extLst>
              <a:ext uri="{FF2B5EF4-FFF2-40B4-BE49-F238E27FC236}">
                <a16:creationId xmlns:a16="http://schemas.microsoft.com/office/drawing/2014/main" id="{67477630-B5E2-403B-89F1-1CB3086DCE45}"/>
              </a:ext>
            </a:extLst>
          </p:cNvPr>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2440752" y="6307217"/>
            <a:ext cx="387133" cy="494241"/>
          </a:xfrm>
          <a:prstGeom prst="rect">
            <a:avLst/>
          </a:prstGeom>
        </p:spPr>
      </p:pic>
      <p:pic>
        <p:nvPicPr>
          <p:cNvPr id="29" name="Grafik 74">
            <a:extLst>
              <a:ext uri="{FF2B5EF4-FFF2-40B4-BE49-F238E27FC236}">
                <a16:creationId xmlns:a16="http://schemas.microsoft.com/office/drawing/2014/main" id="{A88E1DD3-FABC-4D12-A0D8-7E38BD8CFCA9}"/>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928636" y="6336769"/>
            <a:ext cx="501354" cy="435137"/>
          </a:xfrm>
          <a:prstGeom prst="rect">
            <a:avLst/>
          </a:prstGeom>
        </p:spPr>
      </p:pic>
      <p:pic>
        <p:nvPicPr>
          <p:cNvPr id="30" name="Grafik 75">
            <a:extLst>
              <a:ext uri="{FF2B5EF4-FFF2-40B4-BE49-F238E27FC236}">
                <a16:creationId xmlns:a16="http://schemas.microsoft.com/office/drawing/2014/main" id="{239F2653-38C3-46B9-B70A-661A94FFD0E9}"/>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10606" y="6430667"/>
            <a:ext cx="943376" cy="247341"/>
          </a:xfrm>
          <a:prstGeom prst="rect">
            <a:avLst/>
          </a:prstGeom>
        </p:spPr>
      </p:pic>
      <p:pic>
        <p:nvPicPr>
          <p:cNvPr id="31" name="Resim 30" descr="nesne, saat, işaret, oturma içeren bir resim&#10;&#10;Açıklama otomatik olarak oluşturuldu">
            <a:extLst>
              <a:ext uri="{FF2B5EF4-FFF2-40B4-BE49-F238E27FC236}">
                <a16:creationId xmlns:a16="http://schemas.microsoft.com/office/drawing/2014/main" id="{1821F01D-C220-48A1-B7E1-C63D30B44089}"/>
              </a:ext>
            </a:extLst>
          </p:cNvPr>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65893" y="6408242"/>
            <a:ext cx="1069294" cy="269766"/>
          </a:xfrm>
          <a:prstGeom prst="rect">
            <a:avLst/>
          </a:prstGeom>
        </p:spPr>
      </p:pic>
      <p:sp>
        <p:nvSpPr>
          <p:cNvPr id="35" name="Dikdörtgen 34">
            <a:extLst>
              <a:ext uri="{FF2B5EF4-FFF2-40B4-BE49-F238E27FC236}">
                <a16:creationId xmlns:a16="http://schemas.microsoft.com/office/drawing/2014/main" id="{A10ECAE2-DF81-4648-8CFE-F90B42AD41C4}"/>
              </a:ext>
            </a:extLst>
          </p:cNvPr>
          <p:cNvSpPr/>
          <p:nvPr/>
        </p:nvSpPr>
        <p:spPr>
          <a:xfrm>
            <a:off x="1012874" y="1139571"/>
            <a:ext cx="9959012" cy="5756832"/>
          </a:xfrm>
          <a:prstGeom prst="rect">
            <a:avLst/>
          </a:prstGeom>
        </p:spPr>
        <p:txBody>
          <a:bodyPr wrap="square">
            <a:spAutoFit/>
          </a:bodyPr>
          <a:lstStyle/>
          <a:p>
            <a:pPr lvl="0" algn="just">
              <a:lnSpc>
                <a:spcPct val="107000"/>
              </a:lnSpc>
              <a:buSzPts val="1200"/>
              <a:defRPr/>
            </a:pPr>
            <a:r>
              <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a:t>
            </a:r>
            <a:endParaRPr lang="tr-TR" sz="24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07000"/>
              </a:lnSpc>
              <a:buSzPts val="1200"/>
              <a:defRPr/>
            </a:pPr>
            <a:endParaRPr lang="tr-TR" sz="2400" b="1" u="sng"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07000"/>
              </a:lnSpc>
              <a:buSzPts val="1200"/>
              <a:defRPr/>
            </a:pPr>
            <a:endParaRPr lang="tr-TR" sz="2400" b="1" u="sng"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buSzPts val="1200"/>
              <a:defRPr/>
            </a:pP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4/B Sözleşmeli veya </a:t>
            </a:r>
            <a:r>
              <a:rPr lang="tr-TR" sz="3200" b="1" dirty="0" err="1">
                <a:solidFill>
                  <a:prstClr val="white"/>
                </a:solidFill>
                <a:latin typeface="Century Gothic" panose="020B0502020202020204" pitchFamily="34" charset="0"/>
                <a:ea typeface="Calibri" panose="020F0502020204030204" pitchFamily="34" charset="0"/>
                <a:cs typeface="Times New Roman" panose="02020603050405020304" pitchFamily="18" charset="0"/>
              </a:rPr>
              <a:t>İşci</a:t>
            </a: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olarak görev yapan personel bilgilerinin ise </a:t>
            </a:r>
            <a:r>
              <a:rPr lang="tr-TR" sz="32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HİTAP sistemine </a:t>
            </a: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kesinlikle girilmemesi gerekmektedir</a:t>
            </a:r>
            <a:r>
              <a:rPr lang="tr-TR" sz="32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a:t>
            </a:r>
            <a:endPar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buSzPts val="1200"/>
              <a:defRPr/>
            </a:pP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a:t>
            </a:r>
            <a:endPar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46" name="Düz Bağlayıcı 45"/>
          <p:cNvCxnSpPr/>
          <p:nvPr/>
        </p:nvCxnSpPr>
        <p:spPr>
          <a:xfrm>
            <a:off x="-10831" y="6210483"/>
            <a:ext cx="12707255" cy="0"/>
          </a:xfrm>
          <a:prstGeom prst="line">
            <a:avLst/>
          </a:prstGeom>
          <a:ln>
            <a:solidFill>
              <a:schemeClr val="bg1"/>
            </a:solidFill>
          </a:ln>
          <a:effectLst>
            <a:outerShdw blurRad="63500" sx="102000" sy="102000" algn="ctr" rotWithShape="0">
              <a:prstClr val="black">
                <a:alpha val="40000"/>
              </a:prstClr>
            </a:outerShdw>
            <a:softEdge rad="0"/>
          </a:effectLst>
        </p:spPr>
        <p:style>
          <a:lnRef idx="1">
            <a:schemeClr val="accent1"/>
          </a:lnRef>
          <a:fillRef idx="0">
            <a:schemeClr val="accent1"/>
          </a:fillRef>
          <a:effectRef idx="0">
            <a:schemeClr val="accent1"/>
          </a:effectRef>
          <a:fontRef idx="minor">
            <a:schemeClr val="tx1"/>
          </a:fontRef>
        </p:style>
      </p:cxnSp>
      <p:graphicFrame>
        <p:nvGraphicFramePr>
          <p:cNvPr id="32" name="Tablo 31">
            <a:extLst>
              <a:ext uri="{FF2B5EF4-FFF2-40B4-BE49-F238E27FC236}">
                <a16:creationId xmlns:a16="http://schemas.microsoft.com/office/drawing/2014/main" id="{D07990C0-CA2D-4681-A9F5-A5176A45CD86}"/>
              </a:ext>
            </a:extLst>
          </p:cNvPr>
          <p:cNvGraphicFramePr>
            <a:graphicFrameLocks noGrp="1"/>
          </p:cNvGraphicFramePr>
          <p:nvPr>
            <p:extLst>
              <p:ext uri="{D42A27DB-BD31-4B8C-83A1-F6EECF244321}">
                <p14:modId xmlns:p14="http://schemas.microsoft.com/office/powerpoint/2010/main" val="2133245900"/>
              </p:ext>
            </p:extLst>
          </p:nvPr>
        </p:nvGraphicFramePr>
        <p:xfrm>
          <a:off x="10086359" y="596137"/>
          <a:ext cx="1739295" cy="274320"/>
        </p:xfrm>
        <a:graphic>
          <a:graphicData uri="http://schemas.openxmlformats.org/drawingml/2006/table">
            <a:tbl>
              <a:tblPr firstRow="1" bandRow="1">
                <a:tableStyleId>{5C22544A-7EE6-4342-B048-85BDC9FD1C3A}</a:tableStyleId>
              </a:tblPr>
              <a:tblGrid>
                <a:gridCol w="755894">
                  <a:extLst>
                    <a:ext uri="{9D8B030D-6E8A-4147-A177-3AD203B41FA5}">
                      <a16:colId xmlns:a16="http://schemas.microsoft.com/office/drawing/2014/main" val="3801981669"/>
                    </a:ext>
                  </a:extLst>
                </a:gridCol>
                <a:gridCol w="506378">
                  <a:extLst>
                    <a:ext uri="{9D8B030D-6E8A-4147-A177-3AD203B41FA5}">
                      <a16:colId xmlns:a16="http://schemas.microsoft.com/office/drawing/2014/main" val="3943067671"/>
                    </a:ext>
                  </a:extLst>
                </a:gridCol>
                <a:gridCol w="477023">
                  <a:extLst>
                    <a:ext uri="{9D8B030D-6E8A-4147-A177-3AD203B41FA5}">
                      <a16:colId xmlns:a16="http://schemas.microsoft.com/office/drawing/2014/main" val="3091412773"/>
                    </a:ext>
                  </a:extLst>
                </a:gridCol>
              </a:tblGrid>
              <a:tr h="274320">
                <a:tc>
                  <a:txBody>
                    <a:bodyPr/>
                    <a:lstStyle/>
                    <a:p>
                      <a:endParaRPr lang="tr-TR" sz="1100" dirty="0">
                        <a:latin typeface="Century Gothic" panose="020B0502020202020204" pitchFamily="34" charset="0"/>
                      </a:endParaRPr>
                    </a:p>
                  </a:txBody>
                  <a:tcPr anchor="b">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fld id="{42D88ACE-D8EC-4F8A-A3B7-188AF8187465}" type="slidenum">
                        <a:rPr lang="tr-TR" sz="1200" dirty="0" smtClean="0">
                          <a:latin typeface="Century Gothic" panose="020B0502020202020204" pitchFamily="34" charset="0"/>
                        </a:rPr>
                        <a:t>4</a:t>
                      </a:fld>
                      <a:endParaRPr lang="tr-TR" sz="1200" dirty="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tr-TR" sz="1200" dirty="0" smtClean="0">
                          <a:solidFill>
                            <a:schemeClr val="bg1"/>
                          </a:solidFill>
                          <a:latin typeface="Century Gothic" panose="020B0502020202020204" pitchFamily="34" charset="0"/>
                        </a:rPr>
                        <a:t>11</a:t>
                      </a:r>
                      <a:endParaRPr lang="tr-TR" sz="1200" dirty="0">
                        <a:solidFill>
                          <a:schemeClr val="bg1"/>
                        </a:solidFill>
                        <a:latin typeface="Century Gothic" panose="020B0502020202020204" pitchFamily="34" charset="0"/>
                      </a:endParaRPr>
                    </a:p>
                  </a:txBody>
                  <a:tcPr anchor="b">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4316587"/>
                  </a:ext>
                </a:extLst>
              </a:tr>
            </a:tbl>
          </a:graphicData>
        </a:graphic>
      </p:graphicFrame>
    </p:spTree>
    <p:extLst>
      <p:ext uri="{BB962C8B-B14F-4D97-AF65-F5344CB8AC3E}">
        <p14:creationId xmlns:p14="http://schemas.microsoft.com/office/powerpoint/2010/main" val="226857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7603CB1C-42F4-45CE-9A99-D66750132989}"/>
              </a:ext>
            </a:extLst>
          </p:cNvPr>
          <p:cNvSpPr/>
          <p:nvPr/>
        </p:nvSpPr>
        <p:spPr>
          <a:xfrm>
            <a:off x="-7218" y="6210483"/>
            <a:ext cx="12207240" cy="663388"/>
          </a:xfrm>
          <a:prstGeom prst="rect">
            <a:avLst/>
          </a:prstGeom>
          <a:gradFill flip="none" rotWithShape="1">
            <a:gsLst>
              <a:gs pos="2000">
                <a:srgbClr val="0070C0">
                  <a:alpha val="18000"/>
                </a:srgbClr>
              </a:gs>
              <a:gs pos="32500">
                <a:srgbClr val="043D67">
                  <a:alpha val="26000"/>
                </a:srgbClr>
              </a:gs>
              <a:gs pos="63000">
                <a:schemeClr val="tx2">
                  <a:lumMod val="12000"/>
                  <a:alpha val="18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Resim 18">
            <a:extLst>
              <a:ext uri="{FF2B5EF4-FFF2-40B4-BE49-F238E27FC236}">
                <a16:creationId xmlns:a16="http://schemas.microsoft.com/office/drawing/2014/main" id="{6C81FC4B-686B-47DA-9BCF-E1B138E19EA6}"/>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529740" y="6337329"/>
            <a:ext cx="450354" cy="434017"/>
          </a:xfrm>
          <a:prstGeom prst="rect">
            <a:avLst/>
          </a:prstGeom>
        </p:spPr>
      </p:pic>
      <p:pic>
        <p:nvPicPr>
          <p:cNvPr id="20" name="Resim 19">
            <a:extLst>
              <a:ext uri="{FF2B5EF4-FFF2-40B4-BE49-F238E27FC236}">
                <a16:creationId xmlns:a16="http://schemas.microsoft.com/office/drawing/2014/main" id="{4F4BE4E1-B0A5-437E-B5EA-C129C95BFD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232" y="6323326"/>
            <a:ext cx="451811" cy="462023"/>
          </a:xfrm>
          <a:prstGeom prst="rect">
            <a:avLst/>
          </a:prstGeom>
        </p:spPr>
      </p:pic>
      <p:pic>
        <p:nvPicPr>
          <p:cNvPr id="21" name="Resim 20">
            <a:extLst>
              <a:ext uri="{FF2B5EF4-FFF2-40B4-BE49-F238E27FC236}">
                <a16:creationId xmlns:a16="http://schemas.microsoft.com/office/drawing/2014/main" id="{97B495C2-3A76-4445-B165-A2436510775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71886" y="6387698"/>
            <a:ext cx="1009508" cy="333278"/>
          </a:xfrm>
          <a:prstGeom prst="rect">
            <a:avLst/>
          </a:prstGeom>
        </p:spPr>
      </p:pic>
      <p:pic>
        <p:nvPicPr>
          <p:cNvPr id="22" name="Resim 21">
            <a:extLst>
              <a:ext uri="{FF2B5EF4-FFF2-40B4-BE49-F238E27FC236}">
                <a16:creationId xmlns:a16="http://schemas.microsoft.com/office/drawing/2014/main" id="{E31F0990-54D2-434A-B2F5-B2A7D08D65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7417" y="6427604"/>
            <a:ext cx="1030448" cy="253467"/>
          </a:xfrm>
          <a:prstGeom prst="rect">
            <a:avLst/>
          </a:prstGeom>
        </p:spPr>
      </p:pic>
      <p:pic>
        <p:nvPicPr>
          <p:cNvPr id="23" name="Resim 22">
            <a:extLst>
              <a:ext uri="{FF2B5EF4-FFF2-40B4-BE49-F238E27FC236}">
                <a16:creationId xmlns:a16="http://schemas.microsoft.com/office/drawing/2014/main" id="{58C05B87-0E8F-48F8-BF98-FD012A25FE87}"/>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6205631" y="6364572"/>
            <a:ext cx="584437" cy="379530"/>
          </a:xfrm>
          <a:prstGeom prst="rect">
            <a:avLst/>
          </a:prstGeom>
        </p:spPr>
      </p:pic>
      <p:pic>
        <p:nvPicPr>
          <p:cNvPr id="24" name="Resim 23">
            <a:extLst>
              <a:ext uri="{FF2B5EF4-FFF2-40B4-BE49-F238E27FC236}">
                <a16:creationId xmlns:a16="http://schemas.microsoft.com/office/drawing/2014/main" id="{949B5D13-D259-4889-B74F-8AFC1235CCC3}"/>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5070000" y="6366986"/>
            <a:ext cx="1045139" cy="374703"/>
          </a:xfrm>
          <a:prstGeom prst="rect">
            <a:avLst/>
          </a:prstGeom>
        </p:spPr>
      </p:pic>
      <p:pic>
        <p:nvPicPr>
          <p:cNvPr id="25" name="Resim 24">
            <a:extLst>
              <a:ext uri="{FF2B5EF4-FFF2-40B4-BE49-F238E27FC236}">
                <a16:creationId xmlns:a16="http://schemas.microsoft.com/office/drawing/2014/main" id="{23D807BE-6378-49E0-893F-A473FD70E38B}"/>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4012049" y="6261845"/>
            <a:ext cx="1057951" cy="584985"/>
          </a:xfrm>
          <a:prstGeom prst="rect">
            <a:avLst/>
          </a:prstGeom>
          <a:ln>
            <a:noFill/>
          </a:ln>
        </p:spPr>
      </p:pic>
      <p:pic>
        <p:nvPicPr>
          <p:cNvPr id="26" name="Resim 25" descr="çizim içeren bir resim&#10;&#10;Açıklama otomatik olarak oluşturuldu">
            <a:extLst>
              <a:ext uri="{FF2B5EF4-FFF2-40B4-BE49-F238E27FC236}">
                <a16:creationId xmlns:a16="http://schemas.microsoft.com/office/drawing/2014/main" id="{FAE483C8-791F-4A69-8A11-7615D3B170C7}"/>
              </a:ext>
            </a:extLst>
          </p:cNvPr>
          <p:cNvPicPr>
            <a:picLocks noChangeAspect="1"/>
          </p:cNvPicPr>
          <p:nvPr/>
        </p:nvPicPr>
        <p:blipFill>
          <a:blip r:embed="rId11">
            <a:biLevel thresh="25000"/>
          </a:blip>
          <a:stretch>
            <a:fillRect/>
          </a:stretch>
        </p:blipFill>
        <p:spPr>
          <a:xfrm>
            <a:off x="2853688" y="6289730"/>
            <a:ext cx="1306145" cy="529214"/>
          </a:xfrm>
          <a:prstGeom prst="rect">
            <a:avLst/>
          </a:prstGeom>
        </p:spPr>
      </p:pic>
      <p:pic>
        <p:nvPicPr>
          <p:cNvPr id="27" name="Grafik 70">
            <a:extLst>
              <a:ext uri="{FF2B5EF4-FFF2-40B4-BE49-F238E27FC236}">
                <a16:creationId xmlns:a16="http://schemas.microsoft.com/office/drawing/2014/main" id="{E1732221-51D8-41EE-BD5D-B67624FF5EA4}"/>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605354" y="6389061"/>
            <a:ext cx="1090276" cy="330553"/>
          </a:xfrm>
          <a:prstGeom prst="rect">
            <a:avLst/>
          </a:prstGeom>
        </p:spPr>
      </p:pic>
      <p:pic>
        <p:nvPicPr>
          <p:cNvPr id="28" name="Resim 27" descr="işaret, oturma, geniş, bilgisayar içeren bir resim&#10;&#10;Açıklama otomatik olarak oluşturuldu">
            <a:extLst>
              <a:ext uri="{FF2B5EF4-FFF2-40B4-BE49-F238E27FC236}">
                <a16:creationId xmlns:a16="http://schemas.microsoft.com/office/drawing/2014/main" id="{67477630-B5E2-403B-89F1-1CB3086DCE45}"/>
              </a:ext>
            </a:extLst>
          </p:cNvPr>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2440752" y="6307217"/>
            <a:ext cx="387133" cy="494241"/>
          </a:xfrm>
          <a:prstGeom prst="rect">
            <a:avLst/>
          </a:prstGeom>
        </p:spPr>
      </p:pic>
      <p:pic>
        <p:nvPicPr>
          <p:cNvPr id="29" name="Grafik 74">
            <a:extLst>
              <a:ext uri="{FF2B5EF4-FFF2-40B4-BE49-F238E27FC236}">
                <a16:creationId xmlns:a16="http://schemas.microsoft.com/office/drawing/2014/main" id="{A88E1DD3-FABC-4D12-A0D8-7E38BD8CFCA9}"/>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928636" y="6336769"/>
            <a:ext cx="501354" cy="435137"/>
          </a:xfrm>
          <a:prstGeom prst="rect">
            <a:avLst/>
          </a:prstGeom>
        </p:spPr>
      </p:pic>
      <p:pic>
        <p:nvPicPr>
          <p:cNvPr id="30" name="Grafik 75">
            <a:extLst>
              <a:ext uri="{FF2B5EF4-FFF2-40B4-BE49-F238E27FC236}">
                <a16:creationId xmlns:a16="http://schemas.microsoft.com/office/drawing/2014/main" id="{239F2653-38C3-46B9-B70A-661A94FFD0E9}"/>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10606" y="6430667"/>
            <a:ext cx="943376" cy="247341"/>
          </a:xfrm>
          <a:prstGeom prst="rect">
            <a:avLst/>
          </a:prstGeom>
        </p:spPr>
      </p:pic>
      <p:pic>
        <p:nvPicPr>
          <p:cNvPr id="31" name="Resim 30" descr="nesne, saat, işaret, oturma içeren bir resim&#10;&#10;Açıklama otomatik olarak oluşturuldu">
            <a:extLst>
              <a:ext uri="{FF2B5EF4-FFF2-40B4-BE49-F238E27FC236}">
                <a16:creationId xmlns:a16="http://schemas.microsoft.com/office/drawing/2014/main" id="{1821F01D-C220-48A1-B7E1-C63D30B44089}"/>
              </a:ext>
            </a:extLst>
          </p:cNvPr>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65893" y="6408242"/>
            <a:ext cx="1069294" cy="269766"/>
          </a:xfrm>
          <a:prstGeom prst="rect">
            <a:avLst/>
          </a:prstGeom>
        </p:spPr>
      </p:pic>
      <p:sp>
        <p:nvSpPr>
          <p:cNvPr id="35" name="Dikdörtgen 34">
            <a:extLst>
              <a:ext uri="{FF2B5EF4-FFF2-40B4-BE49-F238E27FC236}">
                <a16:creationId xmlns:a16="http://schemas.microsoft.com/office/drawing/2014/main" id="{A10ECAE2-DF81-4648-8CFE-F90B42AD41C4}"/>
              </a:ext>
            </a:extLst>
          </p:cNvPr>
          <p:cNvSpPr/>
          <p:nvPr/>
        </p:nvSpPr>
        <p:spPr>
          <a:xfrm>
            <a:off x="1012874" y="1139571"/>
            <a:ext cx="9959012" cy="7337586"/>
          </a:xfrm>
          <a:prstGeom prst="rect">
            <a:avLst/>
          </a:prstGeom>
        </p:spPr>
        <p:txBody>
          <a:bodyPr wrap="square">
            <a:spAutoFit/>
          </a:bodyPr>
          <a:lstStyle/>
          <a:p>
            <a:pPr lvl="0" algn="just">
              <a:lnSpc>
                <a:spcPct val="107000"/>
              </a:lnSpc>
              <a:buSzPts val="1200"/>
              <a:defRPr/>
            </a:pPr>
            <a:r>
              <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a:t>
            </a:r>
            <a:endParaRPr lang="tr-TR" sz="24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07000"/>
              </a:lnSpc>
              <a:buSzPts val="1200"/>
              <a:defRPr/>
            </a:pPr>
            <a:endPar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buSzPts val="1200"/>
              <a:defRPr/>
            </a:pP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657 Devlet Memurları Kanununa göre 4/A statüsünde görev yapan personelin bilgileri, Sosyal Sigorta İşlemleri Yönetmeliği Ek Madde 6’ya göre ibraz/intikal/onay tarihinden itibaren 90 gün içinde </a:t>
            </a:r>
            <a:r>
              <a:rPr lang="tr-TR" sz="3200" b="1" dirty="0" smtClean="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Personel Bilgi ve Yönetim Sistemi (PBYS) </a:t>
            </a: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kayıtlarına işlenmesi gerekmektedir.</a:t>
            </a:r>
          </a:p>
          <a:p>
            <a:pPr lvl="0" algn="just">
              <a:lnSpc>
                <a:spcPct val="107000"/>
              </a:lnSpc>
              <a:buSzPts val="1200"/>
              <a:defRPr/>
            </a:pPr>
            <a:endParaRPr kumimoji="0" lang="tr-TR" sz="2800" b="1" i="0"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07000"/>
              </a:lnSpc>
              <a:buSzPts val="1200"/>
              <a:defRPr/>
            </a:pPr>
            <a:r>
              <a:rPr lang="tr-TR" sz="28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a:t>
            </a:r>
            <a:endParaRPr kumimoji="0" lang="tr-TR" sz="2800" b="1" i="0"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46" name="Düz Bağlayıcı 45"/>
          <p:cNvCxnSpPr/>
          <p:nvPr/>
        </p:nvCxnSpPr>
        <p:spPr>
          <a:xfrm>
            <a:off x="-10831" y="6210483"/>
            <a:ext cx="12707255" cy="0"/>
          </a:xfrm>
          <a:prstGeom prst="line">
            <a:avLst/>
          </a:prstGeom>
          <a:ln>
            <a:solidFill>
              <a:schemeClr val="bg1"/>
            </a:solidFill>
          </a:ln>
          <a:effectLst>
            <a:outerShdw blurRad="63500" sx="102000" sy="102000" algn="ctr" rotWithShape="0">
              <a:prstClr val="black">
                <a:alpha val="40000"/>
              </a:prstClr>
            </a:outerShdw>
            <a:softEdge rad="0"/>
          </a:effectLst>
        </p:spPr>
        <p:style>
          <a:lnRef idx="1">
            <a:schemeClr val="accent1"/>
          </a:lnRef>
          <a:fillRef idx="0">
            <a:schemeClr val="accent1"/>
          </a:fillRef>
          <a:effectRef idx="0">
            <a:schemeClr val="accent1"/>
          </a:effectRef>
          <a:fontRef idx="minor">
            <a:schemeClr val="tx1"/>
          </a:fontRef>
        </p:style>
      </p:cxnSp>
      <p:graphicFrame>
        <p:nvGraphicFramePr>
          <p:cNvPr id="32" name="Tablo 31">
            <a:extLst>
              <a:ext uri="{FF2B5EF4-FFF2-40B4-BE49-F238E27FC236}">
                <a16:creationId xmlns:a16="http://schemas.microsoft.com/office/drawing/2014/main" id="{D07990C0-CA2D-4681-A9F5-A5176A45CD86}"/>
              </a:ext>
            </a:extLst>
          </p:cNvPr>
          <p:cNvGraphicFramePr>
            <a:graphicFrameLocks noGrp="1"/>
          </p:cNvGraphicFramePr>
          <p:nvPr>
            <p:extLst>
              <p:ext uri="{D42A27DB-BD31-4B8C-83A1-F6EECF244321}">
                <p14:modId xmlns:p14="http://schemas.microsoft.com/office/powerpoint/2010/main" val="3729317270"/>
              </p:ext>
            </p:extLst>
          </p:nvPr>
        </p:nvGraphicFramePr>
        <p:xfrm>
          <a:off x="10086359" y="596137"/>
          <a:ext cx="1739295" cy="274320"/>
        </p:xfrm>
        <a:graphic>
          <a:graphicData uri="http://schemas.openxmlformats.org/drawingml/2006/table">
            <a:tbl>
              <a:tblPr firstRow="1" bandRow="1">
                <a:tableStyleId>{5C22544A-7EE6-4342-B048-85BDC9FD1C3A}</a:tableStyleId>
              </a:tblPr>
              <a:tblGrid>
                <a:gridCol w="755894">
                  <a:extLst>
                    <a:ext uri="{9D8B030D-6E8A-4147-A177-3AD203B41FA5}">
                      <a16:colId xmlns:a16="http://schemas.microsoft.com/office/drawing/2014/main" val="3801981669"/>
                    </a:ext>
                  </a:extLst>
                </a:gridCol>
                <a:gridCol w="506378">
                  <a:extLst>
                    <a:ext uri="{9D8B030D-6E8A-4147-A177-3AD203B41FA5}">
                      <a16:colId xmlns:a16="http://schemas.microsoft.com/office/drawing/2014/main" val="3943067671"/>
                    </a:ext>
                  </a:extLst>
                </a:gridCol>
                <a:gridCol w="477023">
                  <a:extLst>
                    <a:ext uri="{9D8B030D-6E8A-4147-A177-3AD203B41FA5}">
                      <a16:colId xmlns:a16="http://schemas.microsoft.com/office/drawing/2014/main" val="3091412773"/>
                    </a:ext>
                  </a:extLst>
                </a:gridCol>
              </a:tblGrid>
              <a:tr h="274320">
                <a:tc>
                  <a:txBody>
                    <a:bodyPr/>
                    <a:lstStyle/>
                    <a:p>
                      <a:endParaRPr lang="tr-TR" sz="1100" dirty="0">
                        <a:latin typeface="Century Gothic" panose="020B0502020202020204" pitchFamily="34" charset="0"/>
                      </a:endParaRPr>
                    </a:p>
                  </a:txBody>
                  <a:tcPr anchor="b">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fld id="{42D88ACE-D8EC-4F8A-A3B7-188AF8187465}" type="slidenum">
                        <a:rPr lang="tr-TR" sz="1200" dirty="0" smtClean="0">
                          <a:latin typeface="Century Gothic" panose="020B0502020202020204" pitchFamily="34" charset="0"/>
                        </a:rPr>
                        <a:t>5</a:t>
                      </a:fld>
                      <a:endParaRPr lang="tr-TR" sz="1200" dirty="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tr-TR" sz="1200" dirty="0" smtClean="0">
                          <a:solidFill>
                            <a:schemeClr val="bg1"/>
                          </a:solidFill>
                          <a:latin typeface="Century Gothic" panose="020B0502020202020204" pitchFamily="34" charset="0"/>
                        </a:rPr>
                        <a:t>11</a:t>
                      </a:r>
                      <a:endParaRPr lang="tr-TR" sz="1200" dirty="0">
                        <a:solidFill>
                          <a:schemeClr val="bg1"/>
                        </a:solidFill>
                        <a:latin typeface="Century Gothic" panose="020B0502020202020204" pitchFamily="34" charset="0"/>
                      </a:endParaRPr>
                    </a:p>
                  </a:txBody>
                  <a:tcPr anchor="b">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4316587"/>
                  </a:ext>
                </a:extLst>
              </a:tr>
            </a:tbl>
          </a:graphicData>
        </a:graphic>
      </p:graphicFrame>
    </p:spTree>
    <p:extLst>
      <p:ext uri="{BB962C8B-B14F-4D97-AF65-F5344CB8AC3E}">
        <p14:creationId xmlns:p14="http://schemas.microsoft.com/office/powerpoint/2010/main" val="250725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7603CB1C-42F4-45CE-9A99-D66750132989}"/>
              </a:ext>
            </a:extLst>
          </p:cNvPr>
          <p:cNvSpPr/>
          <p:nvPr/>
        </p:nvSpPr>
        <p:spPr>
          <a:xfrm>
            <a:off x="-7218" y="6210483"/>
            <a:ext cx="12207240" cy="663388"/>
          </a:xfrm>
          <a:prstGeom prst="rect">
            <a:avLst/>
          </a:prstGeom>
          <a:gradFill flip="none" rotWithShape="1">
            <a:gsLst>
              <a:gs pos="2000">
                <a:srgbClr val="0070C0">
                  <a:alpha val="18000"/>
                </a:srgbClr>
              </a:gs>
              <a:gs pos="32500">
                <a:srgbClr val="043D67">
                  <a:alpha val="26000"/>
                </a:srgbClr>
              </a:gs>
              <a:gs pos="63000">
                <a:schemeClr val="tx2">
                  <a:lumMod val="12000"/>
                  <a:alpha val="18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Resim 18">
            <a:extLst>
              <a:ext uri="{FF2B5EF4-FFF2-40B4-BE49-F238E27FC236}">
                <a16:creationId xmlns:a16="http://schemas.microsoft.com/office/drawing/2014/main" id="{6C81FC4B-686B-47DA-9BCF-E1B138E19EA6}"/>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529740" y="6337329"/>
            <a:ext cx="450354" cy="434017"/>
          </a:xfrm>
          <a:prstGeom prst="rect">
            <a:avLst/>
          </a:prstGeom>
        </p:spPr>
      </p:pic>
      <p:pic>
        <p:nvPicPr>
          <p:cNvPr id="20" name="Resim 19">
            <a:extLst>
              <a:ext uri="{FF2B5EF4-FFF2-40B4-BE49-F238E27FC236}">
                <a16:creationId xmlns:a16="http://schemas.microsoft.com/office/drawing/2014/main" id="{4F4BE4E1-B0A5-437E-B5EA-C129C95BFD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232" y="6323326"/>
            <a:ext cx="451811" cy="462023"/>
          </a:xfrm>
          <a:prstGeom prst="rect">
            <a:avLst/>
          </a:prstGeom>
        </p:spPr>
      </p:pic>
      <p:pic>
        <p:nvPicPr>
          <p:cNvPr id="21" name="Resim 20">
            <a:extLst>
              <a:ext uri="{FF2B5EF4-FFF2-40B4-BE49-F238E27FC236}">
                <a16:creationId xmlns:a16="http://schemas.microsoft.com/office/drawing/2014/main" id="{97B495C2-3A76-4445-B165-A2436510775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71886" y="6387698"/>
            <a:ext cx="1009508" cy="333278"/>
          </a:xfrm>
          <a:prstGeom prst="rect">
            <a:avLst/>
          </a:prstGeom>
        </p:spPr>
      </p:pic>
      <p:pic>
        <p:nvPicPr>
          <p:cNvPr id="22" name="Resim 21">
            <a:extLst>
              <a:ext uri="{FF2B5EF4-FFF2-40B4-BE49-F238E27FC236}">
                <a16:creationId xmlns:a16="http://schemas.microsoft.com/office/drawing/2014/main" id="{E31F0990-54D2-434A-B2F5-B2A7D08D65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7417" y="6427604"/>
            <a:ext cx="1030448" cy="253467"/>
          </a:xfrm>
          <a:prstGeom prst="rect">
            <a:avLst/>
          </a:prstGeom>
        </p:spPr>
      </p:pic>
      <p:pic>
        <p:nvPicPr>
          <p:cNvPr id="23" name="Resim 22">
            <a:extLst>
              <a:ext uri="{FF2B5EF4-FFF2-40B4-BE49-F238E27FC236}">
                <a16:creationId xmlns:a16="http://schemas.microsoft.com/office/drawing/2014/main" id="{58C05B87-0E8F-48F8-BF98-FD012A25FE87}"/>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6205631" y="6364572"/>
            <a:ext cx="584437" cy="379530"/>
          </a:xfrm>
          <a:prstGeom prst="rect">
            <a:avLst/>
          </a:prstGeom>
        </p:spPr>
      </p:pic>
      <p:pic>
        <p:nvPicPr>
          <p:cNvPr id="24" name="Resim 23">
            <a:extLst>
              <a:ext uri="{FF2B5EF4-FFF2-40B4-BE49-F238E27FC236}">
                <a16:creationId xmlns:a16="http://schemas.microsoft.com/office/drawing/2014/main" id="{949B5D13-D259-4889-B74F-8AFC1235CCC3}"/>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5070000" y="6366986"/>
            <a:ext cx="1045139" cy="374703"/>
          </a:xfrm>
          <a:prstGeom prst="rect">
            <a:avLst/>
          </a:prstGeom>
        </p:spPr>
      </p:pic>
      <p:pic>
        <p:nvPicPr>
          <p:cNvPr id="25" name="Resim 24">
            <a:extLst>
              <a:ext uri="{FF2B5EF4-FFF2-40B4-BE49-F238E27FC236}">
                <a16:creationId xmlns:a16="http://schemas.microsoft.com/office/drawing/2014/main" id="{23D807BE-6378-49E0-893F-A473FD70E38B}"/>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4012049" y="6261845"/>
            <a:ext cx="1057951" cy="584985"/>
          </a:xfrm>
          <a:prstGeom prst="rect">
            <a:avLst/>
          </a:prstGeom>
          <a:ln>
            <a:noFill/>
          </a:ln>
        </p:spPr>
      </p:pic>
      <p:pic>
        <p:nvPicPr>
          <p:cNvPr id="26" name="Resim 25" descr="çizim içeren bir resim&#10;&#10;Açıklama otomatik olarak oluşturuldu">
            <a:extLst>
              <a:ext uri="{FF2B5EF4-FFF2-40B4-BE49-F238E27FC236}">
                <a16:creationId xmlns:a16="http://schemas.microsoft.com/office/drawing/2014/main" id="{FAE483C8-791F-4A69-8A11-7615D3B170C7}"/>
              </a:ext>
            </a:extLst>
          </p:cNvPr>
          <p:cNvPicPr>
            <a:picLocks noChangeAspect="1"/>
          </p:cNvPicPr>
          <p:nvPr/>
        </p:nvPicPr>
        <p:blipFill>
          <a:blip r:embed="rId11">
            <a:biLevel thresh="25000"/>
          </a:blip>
          <a:stretch>
            <a:fillRect/>
          </a:stretch>
        </p:blipFill>
        <p:spPr>
          <a:xfrm>
            <a:off x="2853688" y="6289730"/>
            <a:ext cx="1306145" cy="529214"/>
          </a:xfrm>
          <a:prstGeom prst="rect">
            <a:avLst/>
          </a:prstGeom>
        </p:spPr>
      </p:pic>
      <p:pic>
        <p:nvPicPr>
          <p:cNvPr id="27" name="Grafik 70">
            <a:extLst>
              <a:ext uri="{FF2B5EF4-FFF2-40B4-BE49-F238E27FC236}">
                <a16:creationId xmlns:a16="http://schemas.microsoft.com/office/drawing/2014/main" id="{E1732221-51D8-41EE-BD5D-B67624FF5EA4}"/>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605354" y="6389061"/>
            <a:ext cx="1090276" cy="330553"/>
          </a:xfrm>
          <a:prstGeom prst="rect">
            <a:avLst/>
          </a:prstGeom>
        </p:spPr>
      </p:pic>
      <p:pic>
        <p:nvPicPr>
          <p:cNvPr id="28" name="Resim 27" descr="işaret, oturma, geniş, bilgisayar içeren bir resim&#10;&#10;Açıklama otomatik olarak oluşturuldu">
            <a:extLst>
              <a:ext uri="{FF2B5EF4-FFF2-40B4-BE49-F238E27FC236}">
                <a16:creationId xmlns:a16="http://schemas.microsoft.com/office/drawing/2014/main" id="{67477630-B5E2-403B-89F1-1CB3086DCE45}"/>
              </a:ext>
            </a:extLst>
          </p:cNvPr>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2440752" y="6307217"/>
            <a:ext cx="387133" cy="494241"/>
          </a:xfrm>
          <a:prstGeom prst="rect">
            <a:avLst/>
          </a:prstGeom>
        </p:spPr>
      </p:pic>
      <p:pic>
        <p:nvPicPr>
          <p:cNvPr id="29" name="Grafik 74">
            <a:extLst>
              <a:ext uri="{FF2B5EF4-FFF2-40B4-BE49-F238E27FC236}">
                <a16:creationId xmlns:a16="http://schemas.microsoft.com/office/drawing/2014/main" id="{A88E1DD3-FABC-4D12-A0D8-7E38BD8CFCA9}"/>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928636" y="6336769"/>
            <a:ext cx="501354" cy="435137"/>
          </a:xfrm>
          <a:prstGeom prst="rect">
            <a:avLst/>
          </a:prstGeom>
        </p:spPr>
      </p:pic>
      <p:pic>
        <p:nvPicPr>
          <p:cNvPr id="30" name="Grafik 75">
            <a:extLst>
              <a:ext uri="{FF2B5EF4-FFF2-40B4-BE49-F238E27FC236}">
                <a16:creationId xmlns:a16="http://schemas.microsoft.com/office/drawing/2014/main" id="{239F2653-38C3-46B9-B70A-661A94FFD0E9}"/>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10606" y="6430667"/>
            <a:ext cx="943376" cy="247341"/>
          </a:xfrm>
          <a:prstGeom prst="rect">
            <a:avLst/>
          </a:prstGeom>
        </p:spPr>
      </p:pic>
      <p:pic>
        <p:nvPicPr>
          <p:cNvPr id="31" name="Resim 30" descr="nesne, saat, işaret, oturma içeren bir resim&#10;&#10;Açıklama otomatik olarak oluşturuldu">
            <a:extLst>
              <a:ext uri="{FF2B5EF4-FFF2-40B4-BE49-F238E27FC236}">
                <a16:creationId xmlns:a16="http://schemas.microsoft.com/office/drawing/2014/main" id="{1821F01D-C220-48A1-B7E1-C63D30B44089}"/>
              </a:ext>
            </a:extLst>
          </p:cNvPr>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65893" y="6408242"/>
            <a:ext cx="1069294" cy="269766"/>
          </a:xfrm>
          <a:prstGeom prst="rect">
            <a:avLst/>
          </a:prstGeom>
        </p:spPr>
      </p:pic>
      <p:sp>
        <p:nvSpPr>
          <p:cNvPr id="35" name="Dikdörtgen 34">
            <a:extLst>
              <a:ext uri="{FF2B5EF4-FFF2-40B4-BE49-F238E27FC236}">
                <a16:creationId xmlns:a16="http://schemas.microsoft.com/office/drawing/2014/main" id="{A10ECAE2-DF81-4648-8CFE-F90B42AD41C4}"/>
              </a:ext>
            </a:extLst>
          </p:cNvPr>
          <p:cNvSpPr/>
          <p:nvPr/>
        </p:nvSpPr>
        <p:spPr>
          <a:xfrm>
            <a:off x="998806" y="1139571"/>
            <a:ext cx="9973080" cy="7481151"/>
          </a:xfrm>
          <a:prstGeom prst="rect">
            <a:avLst/>
          </a:prstGeom>
        </p:spPr>
        <p:txBody>
          <a:bodyPr wrap="square">
            <a:spAutoFit/>
          </a:bodyPr>
          <a:lstStyle/>
          <a:p>
            <a:pPr lvl="0" algn="just">
              <a:lnSpc>
                <a:spcPct val="107000"/>
              </a:lnSpc>
              <a:buSzPts val="1200"/>
              <a:defRPr/>
            </a:pPr>
            <a:r>
              <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a:t>
            </a:r>
            <a:r>
              <a:rPr lang="tr-TR" sz="28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HİTAP’a veri aktarımında Kurumumuzca web servis yöntemi yani Personel Bilgi ve Yönetim Sistemi aracılığıyla veri aktarımı yöntemi kullanılmaktadır.</a:t>
            </a:r>
          </a:p>
          <a:p>
            <a:pPr lvl="0" algn="just">
              <a:lnSpc>
                <a:spcPct val="107000"/>
              </a:lnSpc>
              <a:buSzPts val="1200"/>
              <a:defRPr/>
            </a:pPr>
            <a:endParaRPr lang="tr-TR" sz="28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07000"/>
              </a:lnSpc>
              <a:buSzPts val="1200"/>
              <a:defRPr/>
            </a:pPr>
            <a:r>
              <a:rPr lang="tr-TR" sz="28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Dolayısıyla HİTAP’a doğrudan veri girişi değil, </a:t>
            </a:r>
            <a:r>
              <a:rPr lang="tr-TR" sz="2800" b="1" dirty="0" err="1">
                <a:solidFill>
                  <a:prstClr val="white"/>
                </a:solidFill>
                <a:latin typeface="Century Gothic" panose="020B0502020202020204" pitchFamily="34" charset="0"/>
                <a:ea typeface="Calibri" panose="020F0502020204030204" pitchFamily="34" charset="0"/>
                <a:cs typeface="Times New Roman" panose="02020603050405020304" pitchFamily="18" charset="0"/>
              </a:rPr>
              <a:t>PBYS’ye</a:t>
            </a:r>
            <a:r>
              <a:rPr lang="tr-TR" sz="28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veri girişi yapılıp otomatik olarak HİTAP’a aktarım yöntemi esas alınmaktadır.</a:t>
            </a:r>
          </a:p>
          <a:p>
            <a:pPr lvl="0" algn="just">
              <a:lnSpc>
                <a:spcPct val="107000"/>
              </a:lnSpc>
              <a:buSzPts val="1200"/>
              <a:defRPr/>
            </a:pPr>
            <a:endPar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07000"/>
              </a:lnSpc>
              <a:buSzPts val="1200"/>
              <a:defRPr/>
            </a:pP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a:t>
            </a:r>
            <a:r>
              <a:rPr lang="tr-TR" sz="32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Bu nedenle personel bilgileri </a:t>
            </a: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doğrudan </a:t>
            </a:r>
            <a:r>
              <a:rPr lang="tr-TR" sz="3200" b="1" dirty="0" smtClean="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HİTAP</a:t>
            </a: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a:t>
            </a:r>
            <a:r>
              <a:rPr lang="tr-TR" sz="32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sistemine</a:t>
            </a:r>
            <a:r>
              <a:rPr lang="tr-TR" sz="32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 </a:t>
            </a: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değil, </a:t>
            </a:r>
            <a:r>
              <a:rPr lang="tr-TR" sz="3200" b="1" dirty="0" err="1">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PBYS’ye</a:t>
            </a:r>
            <a:r>
              <a:rPr lang="tr-TR" sz="3200" b="1"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 girilmelidir.</a:t>
            </a:r>
            <a:endParaRPr lang="tr-TR" sz="1600" b="1"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46" name="Düz Bağlayıcı 45"/>
          <p:cNvCxnSpPr/>
          <p:nvPr/>
        </p:nvCxnSpPr>
        <p:spPr>
          <a:xfrm>
            <a:off x="-10831" y="6210483"/>
            <a:ext cx="12707255" cy="0"/>
          </a:xfrm>
          <a:prstGeom prst="line">
            <a:avLst/>
          </a:prstGeom>
          <a:ln>
            <a:solidFill>
              <a:schemeClr val="bg1"/>
            </a:solidFill>
          </a:ln>
          <a:effectLst>
            <a:outerShdw blurRad="63500" sx="102000" sy="102000" algn="ctr" rotWithShape="0">
              <a:prstClr val="black">
                <a:alpha val="40000"/>
              </a:prstClr>
            </a:outerShdw>
            <a:softEdge rad="0"/>
          </a:effectLst>
        </p:spPr>
        <p:style>
          <a:lnRef idx="1">
            <a:schemeClr val="accent1"/>
          </a:lnRef>
          <a:fillRef idx="0">
            <a:schemeClr val="accent1"/>
          </a:fillRef>
          <a:effectRef idx="0">
            <a:schemeClr val="accent1"/>
          </a:effectRef>
          <a:fontRef idx="minor">
            <a:schemeClr val="tx1"/>
          </a:fontRef>
        </p:style>
      </p:cxnSp>
      <p:graphicFrame>
        <p:nvGraphicFramePr>
          <p:cNvPr id="32" name="Tablo 31">
            <a:extLst>
              <a:ext uri="{FF2B5EF4-FFF2-40B4-BE49-F238E27FC236}">
                <a16:creationId xmlns:a16="http://schemas.microsoft.com/office/drawing/2014/main" id="{D07990C0-CA2D-4681-A9F5-A5176A45CD86}"/>
              </a:ext>
            </a:extLst>
          </p:cNvPr>
          <p:cNvGraphicFramePr>
            <a:graphicFrameLocks noGrp="1"/>
          </p:cNvGraphicFramePr>
          <p:nvPr>
            <p:extLst>
              <p:ext uri="{D42A27DB-BD31-4B8C-83A1-F6EECF244321}">
                <p14:modId xmlns:p14="http://schemas.microsoft.com/office/powerpoint/2010/main" val="1894473974"/>
              </p:ext>
            </p:extLst>
          </p:nvPr>
        </p:nvGraphicFramePr>
        <p:xfrm>
          <a:off x="10086359" y="596137"/>
          <a:ext cx="1739295" cy="274320"/>
        </p:xfrm>
        <a:graphic>
          <a:graphicData uri="http://schemas.openxmlformats.org/drawingml/2006/table">
            <a:tbl>
              <a:tblPr firstRow="1" bandRow="1">
                <a:tableStyleId>{5C22544A-7EE6-4342-B048-85BDC9FD1C3A}</a:tableStyleId>
              </a:tblPr>
              <a:tblGrid>
                <a:gridCol w="755894">
                  <a:extLst>
                    <a:ext uri="{9D8B030D-6E8A-4147-A177-3AD203B41FA5}">
                      <a16:colId xmlns:a16="http://schemas.microsoft.com/office/drawing/2014/main" val="3801981669"/>
                    </a:ext>
                  </a:extLst>
                </a:gridCol>
                <a:gridCol w="506378">
                  <a:extLst>
                    <a:ext uri="{9D8B030D-6E8A-4147-A177-3AD203B41FA5}">
                      <a16:colId xmlns:a16="http://schemas.microsoft.com/office/drawing/2014/main" val="3943067671"/>
                    </a:ext>
                  </a:extLst>
                </a:gridCol>
                <a:gridCol w="477023">
                  <a:extLst>
                    <a:ext uri="{9D8B030D-6E8A-4147-A177-3AD203B41FA5}">
                      <a16:colId xmlns:a16="http://schemas.microsoft.com/office/drawing/2014/main" val="3091412773"/>
                    </a:ext>
                  </a:extLst>
                </a:gridCol>
              </a:tblGrid>
              <a:tr h="274320">
                <a:tc>
                  <a:txBody>
                    <a:bodyPr/>
                    <a:lstStyle/>
                    <a:p>
                      <a:endParaRPr lang="tr-TR" sz="1100" dirty="0">
                        <a:latin typeface="Century Gothic" panose="020B0502020202020204" pitchFamily="34" charset="0"/>
                      </a:endParaRPr>
                    </a:p>
                  </a:txBody>
                  <a:tcPr anchor="b">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fld id="{42D88ACE-D8EC-4F8A-A3B7-188AF8187465}" type="slidenum">
                        <a:rPr lang="tr-TR" sz="1200" dirty="0" smtClean="0">
                          <a:latin typeface="Century Gothic" panose="020B0502020202020204" pitchFamily="34" charset="0"/>
                        </a:rPr>
                        <a:t>6</a:t>
                      </a:fld>
                      <a:endParaRPr lang="tr-TR" sz="1200" dirty="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tr-TR" sz="1200" dirty="0" smtClean="0">
                          <a:solidFill>
                            <a:schemeClr val="bg1"/>
                          </a:solidFill>
                          <a:latin typeface="Century Gothic" panose="020B0502020202020204" pitchFamily="34" charset="0"/>
                        </a:rPr>
                        <a:t>11</a:t>
                      </a:r>
                      <a:endParaRPr lang="tr-TR" sz="1200" dirty="0">
                        <a:solidFill>
                          <a:schemeClr val="bg1"/>
                        </a:solidFill>
                        <a:latin typeface="Century Gothic" panose="020B0502020202020204" pitchFamily="34" charset="0"/>
                      </a:endParaRPr>
                    </a:p>
                  </a:txBody>
                  <a:tcPr anchor="b">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4316587"/>
                  </a:ext>
                </a:extLst>
              </a:tr>
            </a:tbl>
          </a:graphicData>
        </a:graphic>
      </p:graphicFrame>
    </p:spTree>
    <p:extLst>
      <p:ext uri="{BB962C8B-B14F-4D97-AF65-F5344CB8AC3E}">
        <p14:creationId xmlns:p14="http://schemas.microsoft.com/office/powerpoint/2010/main" val="93283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7603CB1C-42F4-45CE-9A99-D66750132989}"/>
              </a:ext>
            </a:extLst>
          </p:cNvPr>
          <p:cNvSpPr/>
          <p:nvPr/>
        </p:nvSpPr>
        <p:spPr>
          <a:xfrm>
            <a:off x="-7218" y="6210483"/>
            <a:ext cx="12207240" cy="663388"/>
          </a:xfrm>
          <a:prstGeom prst="rect">
            <a:avLst/>
          </a:prstGeom>
          <a:gradFill flip="none" rotWithShape="1">
            <a:gsLst>
              <a:gs pos="2000">
                <a:srgbClr val="0070C0">
                  <a:alpha val="18000"/>
                </a:srgbClr>
              </a:gs>
              <a:gs pos="32500">
                <a:srgbClr val="043D67">
                  <a:alpha val="26000"/>
                </a:srgbClr>
              </a:gs>
              <a:gs pos="63000">
                <a:schemeClr val="tx2">
                  <a:lumMod val="12000"/>
                  <a:alpha val="18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Resim 18">
            <a:extLst>
              <a:ext uri="{FF2B5EF4-FFF2-40B4-BE49-F238E27FC236}">
                <a16:creationId xmlns:a16="http://schemas.microsoft.com/office/drawing/2014/main" id="{6C81FC4B-686B-47DA-9BCF-E1B138E19EA6}"/>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529740" y="6337329"/>
            <a:ext cx="450354" cy="434017"/>
          </a:xfrm>
          <a:prstGeom prst="rect">
            <a:avLst/>
          </a:prstGeom>
        </p:spPr>
      </p:pic>
      <p:pic>
        <p:nvPicPr>
          <p:cNvPr id="20" name="Resim 19">
            <a:extLst>
              <a:ext uri="{FF2B5EF4-FFF2-40B4-BE49-F238E27FC236}">
                <a16:creationId xmlns:a16="http://schemas.microsoft.com/office/drawing/2014/main" id="{4F4BE4E1-B0A5-437E-B5EA-C129C95BFD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232" y="6323326"/>
            <a:ext cx="451811" cy="462023"/>
          </a:xfrm>
          <a:prstGeom prst="rect">
            <a:avLst/>
          </a:prstGeom>
        </p:spPr>
      </p:pic>
      <p:pic>
        <p:nvPicPr>
          <p:cNvPr id="21" name="Resim 20">
            <a:extLst>
              <a:ext uri="{FF2B5EF4-FFF2-40B4-BE49-F238E27FC236}">
                <a16:creationId xmlns:a16="http://schemas.microsoft.com/office/drawing/2014/main" id="{97B495C2-3A76-4445-B165-A2436510775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71886" y="6387698"/>
            <a:ext cx="1009508" cy="333278"/>
          </a:xfrm>
          <a:prstGeom prst="rect">
            <a:avLst/>
          </a:prstGeom>
        </p:spPr>
      </p:pic>
      <p:pic>
        <p:nvPicPr>
          <p:cNvPr id="22" name="Resim 21">
            <a:extLst>
              <a:ext uri="{FF2B5EF4-FFF2-40B4-BE49-F238E27FC236}">
                <a16:creationId xmlns:a16="http://schemas.microsoft.com/office/drawing/2014/main" id="{E31F0990-54D2-434A-B2F5-B2A7D08D65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7417" y="6427604"/>
            <a:ext cx="1030448" cy="253467"/>
          </a:xfrm>
          <a:prstGeom prst="rect">
            <a:avLst/>
          </a:prstGeom>
        </p:spPr>
      </p:pic>
      <p:pic>
        <p:nvPicPr>
          <p:cNvPr id="23" name="Resim 22">
            <a:extLst>
              <a:ext uri="{FF2B5EF4-FFF2-40B4-BE49-F238E27FC236}">
                <a16:creationId xmlns:a16="http://schemas.microsoft.com/office/drawing/2014/main" id="{58C05B87-0E8F-48F8-BF98-FD012A25FE87}"/>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6205631" y="6364572"/>
            <a:ext cx="584437" cy="379530"/>
          </a:xfrm>
          <a:prstGeom prst="rect">
            <a:avLst/>
          </a:prstGeom>
        </p:spPr>
      </p:pic>
      <p:pic>
        <p:nvPicPr>
          <p:cNvPr id="24" name="Resim 23">
            <a:extLst>
              <a:ext uri="{FF2B5EF4-FFF2-40B4-BE49-F238E27FC236}">
                <a16:creationId xmlns:a16="http://schemas.microsoft.com/office/drawing/2014/main" id="{949B5D13-D259-4889-B74F-8AFC1235CCC3}"/>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5070000" y="6366986"/>
            <a:ext cx="1045139" cy="374703"/>
          </a:xfrm>
          <a:prstGeom prst="rect">
            <a:avLst/>
          </a:prstGeom>
        </p:spPr>
      </p:pic>
      <p:pic>
        <p:nvPicPr>
          <p:cNvPr id="25" name="Resim 24">
            <a:extLst>
              <a:ext uri="{FF2B5EF4-FFF2-40B4-BE49-F238E27FC236}">
                <a16:creationId xmlns:a16="http://schemas.microsoft.com/office/drawing/2014/main" id="{23D807BE-6378-49E0-893F-A473FD70E38B}"/>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4012049" y="6261845"/>
            <a:ext cx="1057951" cy="584985"/>
          </a:xfrm>
          <a:prstGeom prst="rect">
            <a:avLst/>
          </a:prstGeom>
          <a:ln>
            <a:noFill/>
          </a:ln>
        </p:spPr>
      </p:pic>
      <p:pic>
        <p:nvPicPr>
          <p:cNvPr id="26" name="Resim 25" descr="çizim içeren bir resim&#10;&#10;Açıklama otomatik olarak oluşturuldu">
            <a:extLst>
              <a:ext uri="{FF2B5EF4-FFF2-40B4-BE49-F238E27FC236}">
                <a16:creationId xmlns:a16="http://schemas.microsoft.com/office/drawing/2014/main" id="{FAE483C8-791F-4A69-8A11-7615D3B170C7}"/>
              </a:ext>
            </a:extLst>
          </p:cNvPr>
          <p:cNvPicPr>
            <a:picLocks noChangeAspect="1"/>
          </p:cNvPicPr>
          <p:nvPr/>
        </p:nvPicPr>
        <p:blipFill>
          <a:blip r:embed="rId11">
            <a:biLevel thresh="25000"/>
          </a:blip>
          <a:stretch>
            <a:fillRect/>
          </a:stretch>
        </p:blipFill>
        <p:spPr>
          <a:xfrm>
            <a:off x="2853688" y="6289730"/>
            <a:ext cx="1306145" cy="529214"/>
          </a:xfrm>
          <a:prstGeom prst="rect">
            <a:avLst/>
          </a:prstGeom>
        </p:spPr>
      </p:pic>
      <p:pic>
        <p:nvPicPr>
          <p:cNvPr id="27" name="Grafik 70">
            <a:extLst>
              <a:ext uri="{FF2B5EF4-FFF2-40B4-BE49-F238E27FC236}">
                <a16:creationId xmlns:a16="http://schemas.microsoft.com/office/drawing/2014/main" id="{E1732221-51D8-41EE-BD5D-B67624FF5EA4}"/>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605354" y="6389061"/>
            <a:ext cx="1090276" cy="330553"/>
          </a:xfrm>
          <a:prstGeom prst="rect">
            <a:avLst/>
          </a:prstGeom>
        </p:spPr>
      </p:pic>
      <p:pic>
        <p:nvPicPr>
          <p:cNvPr id="28" name="Resim 27" descr="işaret, oturma, geniş, bilgisayar içeren bir resim&#10;&#10;Açıklama otomatik olarak oluşturuldu">
            <a:extLst>
              <a:ext uri="{FF2B5EF4-FFF2-40B4-BE49-F238E27FC236}">
                <a16:creationId xmlns:a16="http://schemas.microsoft.com/office/drawing/2014/main" id="{67477630-B5E2-403B-89F1-1CB3086DCE45}"/>
              </a:ext>
            </a:extLst>
          </p:cNvPr>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2440752" y="6307217"/>
            <a:ext cx="387133" cy="494241"/>
          </a:xfrm>
          <a:prstGeom prst="rect">
            <a:avLst/>
          </a:prstGeom>
        </p:spPr>
      </p:pic>
      <p:pic>
        <p:nvPicPr>
          <p:cNvPr id="29" name="Grafik 74">
            <a:extLst>
              <a:ext uri="{FF2B5EF4-FFF2-40B4-BE49-F238E27FC236}">
                <a16:creationId xmlns:a16="http://schemas.microsoft.com/office/drawing/2014/main" id="{A88E1DD3-FABC-4D12-A0D8-7E38BD8CFCA9}"/>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928636" y="6336769"/>
            <a:ext cx="501354" cy="435137"/>
          </a:xfrm>
          <a:prstGeom prst="rect">
            <a:avLst/>
          </a:prstGeom>
        </p:spPr>
      </p:pic>
      <p:pic>
        <p:nvPicPr>
          <p:cNvPr id="30" name="Grafik 75">
            <a:extLst>
              <a:ext uri="{FF2B5EF4-FFF2-40B4-BE49-F238E27FC236}">
                <a16:creationId xmlns:a16="http://schemas.microsoft.com/office/drawing/2014/main" id="{239F2653-38C3-46B9-B70A-661A94FFD0E9}"/>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10606" y="6430667"/>
            <a:ext cx="943376" cy="247341"/>
          </a:xfrm>
          <a:prstGeom prst="rect">
            <a:avLst/>
          </a:prstGeom>
        </p:spPr>
      </p:pic>
      <p:pic>
        <p:nvPicPr>
          <p:cNvPr id="31" name="Resim 30" descr="nesne, saat, işaret, oturma içeren bir resim&#10;&#10;Açıklama otomatik olarak oluşturuldu">
            <a:extLst>
              <a:ext uri="{FF2B5EF4-FFF2-40B4-BE49-F238E27FC236}">
                <a16:creationId xmlns:a16="http://schemas.microsoft.com/office/drawing/2014/main" id="{1821F01D-C220-48A1-B7E1-C63D30B44089}"/>
              </a:ext>
            </a:extLst>
          </p:cNvPr>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65893" y="6408242"/>
            <a:ext cx="1069294" cy="269766"/>
          </a:xfrm>
          <a:prstGeom prst="rect">
            <a:avLst/>
          </a:prstGeom>
        </p:spPr>
      </p:pic>
      <p:sp>
        <p:nvSpPr>
          <p:cNvPr id="35" name="Dikdörtgen 34">
            <a:extLst>
              <a:ext uri="{FF2B5EF4-FFF2-40B4-BE49-F238E27FC236}">
                <a16:creationId xmlns:a16="http://schemas.microsoft.com/office/drawing/2014/main" id="{A10ECAE2-DF81-4648-8CFE-F90B42AD41C4}"/>
              </a:ext>
            </a:extLst>
          </p:cNvPr>
          <p:cNvSpPr/>
          <p:nvPr/>
        </p:nvSpPr>
        <p:spPr>
          <a:xfrm>
            <a:off x="1012874" y="1139571"/>
            <a:ext cx="9959012" cy="5098191"/>
          </a:xfrm>
          <a:prstGeom prst="rect">
            <a:avLst/>
          </a:prstGeom>
        </p:spPr>
        <p:txBody>
          <a:bodyPr wrap="square">
            <a:spAutoFit/>
          </a:bodyPr>
          <a:lstStyle/>
          <a:p>
            <a:pPr lvl="0" algn="just">
              <a:lnSpc>
                <a:spcPct val="107000"/>
              </a:lnSpc>
              <a:buSzPts val="1200"/>
              <a:defRPr/>
            </a:pPr>
            <a:r>
              <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a:t>
            </a:r>
            <a:endParaRPr lang="tr-TR" sz="24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07000"/>
              </a:lnSpc>
              <a:buSzPts val="1200"/>
              <a:defRPr/>
            </a:pPr>
            <a:endPar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07000"/>
              </a:lnSpc>
              <a:buSzPts val="1200"/>
              <a:defRPr/>
            </a:pPr>
            <a:r>
              <a:rPr lang="tr-TR" sz="3200" b="1" dirty="0" err="1"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PBYS’den</a:t>
            </a:r>
            <a:r>
              <a:rPr lang="tr-TR" sz="3200" b="1" dirty="0" smtClean="0">
                <a:solidFill>
                  <a:prstClr val="white"/>
                </a:solidFill>
                <a:latin typeface="Century Gothic" panose="020B0502020202020204" pitchFamily="34" charset="0"/>
                <a:ea typeface="Calibri" panose="020F0502020204030204" pitchFamily="34" charset="0"/>
                <a:cs typeface="Times New Roman" panose="02020603050405020304" pitchFamily="18" charset="0"/>
              </a:rPr>
              <a:t> </a:t>
            </a: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HİTAP’a otomatik veri aktarımına “Hizmet Cetveli”, “Özlük”, “Öğrenim”, Askerlik”, “Diğer Hizmetler”, “Açığa Alınma Bilgileri”,  “Kaza-i Rüşt” gibi birçok bilgi dahildir.</a:t>
            </a: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46" name="Düz Bağlayıcı 45"/>
          <p:cNvCxnSpPr/>
          <p:nvPr/>
        </p:nvCxnSpPr>
        <p:spPr>
          <a:xfrm>
            <a:off x="-10831" y="6210483"/>
            <a:ext cx="12707255" cy="0"/>
          </a:xfrm>
          <a:prstGeom prst="line">
            <a:avLst/>
          </a:prstGeom>
          <a:ln>
            <a:solidFill>
              <a:schemeClr val="bg1"/>
            </a:solidFill>
          </a:ln>
          <a:effectLst>
            <a:outerShdw blurRad="63500" sx="102000" sy="102000" algn="ctr" rotWithShape="0">
              <a:prstClr val="black">
                <a:alpha val="40000"/>
              </a:prstClr>
            </a:outerShdw>
            <a:softEdge rad="0"/>
          </a:effectLst>
        </p:spPr>
        <p:style>
          <a:lnRef idx="1">
            <a:schemeClr val="accent1"/>
          </a:lnRef>
          <a:fillRef idx="0">
            <a:schemeClr val="accent1"/>
          </a:fillRef>
          <a:effectRef idx="0">
            <a:schemeClr val="accent1"/>
          </a:effectRef>
          <a:fontRef idx="minor">
            <a:schemeClr val="tx1"/>
          </a:fontRef>
        </p:style>
      </p:cxnSp>
      <p:graphicFrame>
        <p:nvGraphicFramePr>
          <p:cNvPr id="32" name="Tablo 31">
            <a:extLst>
              <a:ext uri="{FF2B5EF4-FFF2-40B4-BE49-F238E27FC236}">
                <a16:creationId xmlns:a16="http://schemas.microsoft.com/office/drawing/2014/main" id="{D07990C0-CA2D-4681-A9F5-A5176A45CD86}"/>
              </a:ext>
            </a:extLst>
          </p:cNvPr>
          <p:cNvGraphicFramePr>
            <a:graphicFrameLocks noGrp="1"/>
          </p:cNvGraphicFramePr>
          <p:nvPr>
            <p:extLst>
              <p:ext uri="{D42A27DB-BD31-4B8C-83A1-F6EECF244321}">
                <p14:modId xmlns:p14="http://schemas.microsoft.com/office/powerpoint/2010/main" val="1188522876"/>
              </p:ext>
            </p:extLst>
          </p:nvPr>
        </p:nvGraphicFramePr>
        <p:xfrm>
          <a:off x="10086359" y="596137"/>
          <a:ext cx="1739295" cy="274320"/>
        </p:xfrm>
        <a:graphic>
          <a:graphicData uri="http://schemas.openxmlformats.org/drawingml/2006/table">
            <a:tbl>
              <a:tblPr firstRow="1" bandRow="1">
                <a:tableStyleId>{5C22544A-7EE6-4342-B048-85BDC9FD1C3A}</a:tableStyleId>
              </a:tblPr>
              <a:tblGrid>
                <a:gridCol w="755894">
                  <a:extLst>
                    <a:ext uri="{9D8B030D-6E8A-4147-A177-3AD203B41FA5}">
                      <a16:colId xmlns:a16="http://schemas.microsoft.com/office/drawing/2014/main" val="3801981669"/>
                    </a:ext>
                  </a:extLst>
                </a:gridCol>
                <a:gridCol w="506378">
                  <a:extLst>
                    <a:ext uri="{9D8B030D-6E8A-4147-A177-3AD203B41FA5}">
                      <a16:colId xmlns:a16="http://schemas.microsoft.com/office/drawing/2014/main" val="3943067671"/>
                    </a:ext>
                  </a:extLst>
                </a:gridCol>
                <a:gridCol w="477023">
                  <a:extLst>
                    <a:ext uri="{9D8B030D-6E8A-4147-A177-3AD203B41FA5}">
                      <a16:colId xmlns:a16="http://schemas.microsoft.com/office/drawing/2014/main" val="3091412773"/>
                    </a:ext>
                  </a:extLst>
                </a:gridCol>
              </a:tblGrid>
              <a:tr h="274320">
                <a:tc>
                  <a:txBody>
                    <a:bodyPr/>
                    <a:lstStyle/>
                    <a:p>
                      <a:endParaRPr lang="tr-TR" sz="1100" dirty="0">
                        <a:latin typeface="Century Gothic" panose="020B0502020202020204" pitchFamily="34" charset="0"/>
                      </a:endParaRPr>
                    </a:p>
                  </a:txBody>
                  <a:tcPr anchor="b">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fld id="{42D88ACE-D8EC-4F8A-A3B7-188AF8187465}" type="slidenum">
                        <a:rPr lang="tr-TR" sz="1200" dirty="0" smtClean="0">
                          <a:latin typeface="Century Gothic" panose="020B0502020202020204" pitchFamily="34" charset="0"/>
                        </a:rPr>
                        <a:t>7</a:t>
                      </a:fld>
                      <a:endParaRPr lang="tr-TR" sz="1200" dirty="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tr-TR" sz="1200" dirty="0" smtClean="0">
                          <a:solidFill>
                            <a:schemeClr val="bg1"/>
                          </a:solidFill>
                          <a:latin typeface="Century Gothic" panose="020B0502020202020204" pitchFamily="34" charset="0"/>
                        </a:rPr>
                        <a:t>11</a:t>
                      </a:r>
                      <a:endParaRPr lang="tr-TR" sz="1200" dirty="0">
                        <a:solidFill>
                          <a:schemeClr val="bg1"/>
                        </a:solidFill>
                        <a:latin typeface="Century Gothic" panose="020B0502020202020204" pitchFamily="34" charset="0"/>
                      </a:endParaRPr>
                    </a:p>
                  </a:txBody>
                  <a:tcPr anchor="b">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4316587"/>
                  </a:ext>
                </a:extLst>
              </a:tr>
            </a:tbl>
          </a:graphicData>
        </a:graphic>
      </p:graphicFrame>
    </p:spTree>
    <p:extLst>
      <p:ext uri="{BB962C8B-B14F-4D97-AF65-F5344CB8AC3E}">
        <p14:creationId xmlns:p14="http://schemas.microsoft.com/office/powerpoint/2010/main" val="26508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7603CB1C-42F4-45CE-9A99-D66750132989}"/>
              </a:ext>
            </a:extLst>
          </p:cNvPr>
          <p:cNvSpPr/>
          <p:nvPr/>
        </p:nvSpPr>
        <p:spPr>
          <a:xfrm>
            <a:off x="-7218" y="6210483"/>
            <a:ext cx="12207240" cy="663388"/>
          </a:xfrm>
          <a:prstGeom prst="rect">
            <a:avLst/>
          </a:prstGeom>
          <a:gradFill flip="none" rotWithShape="1">
            <a:gsLst>
              <a:gs pos="2000">
                <a:srgbClr val="0070C0">
                  <a:alpha val="18000"/>
                </a:srgbClr>
              </a:gs>
              <a:gs pos="32500">
                <a:srgbClr val="043D67">
                  <a:alpha val="26000"/>
                </a:srgbClr>
              </a:gs>
              <a:gs pos="63000">
                <a:schemeClr val="tx2">
                  <a:lumMod val="12000"/>
                  <a:alpha val="18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Resim 18">
            <a:extLst>
              <a:ext uri="{FF2B5EF4-FFF2-40B4-BE49-F238E27FC236}">
                <a16:creationId xmlns:a16="http://schemas.microsoft.com/office/drawing/2014/main" id="{6C81FC4B-686B-47DA-9BCF-E1B138E19EA6}"/>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529740" y="6337329"/>
            <a:ext cx="450354" cy="434017"/>
          </a:xfrm>
          <a:prstGeom prst="rect">
            <a:avLst/>
          </a:prstGeom>
        </p:spPr>
      </p:pic>
      <p:pic>
        <p:nvPicPr>
          <p:cNvPr id="20" name="Resim 19">
            <a:extLst>
              <a:ext uri="{FF2B5EF4-FFF2-40B4-BE49-F238E27FC236}">
                <a16:creationId xmlns:a16="http://schemas.microsoft.com/office/drawing/2014/main" id="{4F4BE4E1-B0A5-437E-B5EA-C129C95BFD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232" y="6323326"/>
            <a:ext cx="451811" cy="462023"/>
          </a:xfrm>
          <a:prstGeom prst="rect">
            <a:avLst/>
          </a:prstGeom>
        </p:spPr>
      </p:pic>
      <p:pic>
        <p:nvPicPr>
          <p:cNvPr id="21" name="Resim 20">
            <a:extLst>
              <a:ext uri="{FF2B5EF4-FFF2-40B4-BE49-F238E27FC236}">
                <a16:creationId xmlns:a16="http://schemas.microsoft.com/office/drawing/2014/main" id="{97B495C2-3A76-4445-B165-A2436510775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71886" y="6387698"/>
            <a:ext cx="1009508" cy="333278"/>
          </a:xfrm>
          <a:prstGeom prst="rect">
            <a:avLst/>
          </a:prstGeom>
        </p:spPr>
      </p:pic>
      <p:pic>
        <p:nvPicPr>
          <p:cNvPr id="22" name="Resim 21">
            <a:extLst>
              <a:ext uri="{FF2B5EF4-FFF2-40B4-BE49-F238E27FC236}">
                <a16:creationId xmlns:a16="http://schemas.microsoft.com/office/drawing/2014/main" id="{E31F0990-54D2-434A-B2F5-B2A7D08D65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7417" y="6427604"/>
            <a:ext cx="1030448" cy="253467"/>
          </a:xfrm>
          <a:prstGeom prst="rect">
            <a:avLst/>
          </a:prstGeom>
        </p:spPr>
      </p:pic>
      <p:pic>
        <p:nvPicPr>
          <p:cNvPr id="23" name="Resim 22">
            <a:extLst>
              <a:ext uri="{FF2B5EF4-FFF2-40B4-BE49-F238E27FC236}">
                <a16:creationId xmlns:a16="http://schemas.microsoft.com/office/drawing/2014/main" id="{58C05B87-0E8F-48F8-BF98-FD012A25FE87}"/>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6205631" y="6364572"/>
            <a:ext cx="584437" cy="379530"/>
          </a:xfrm>
          <a:prstGeom prst="rect">
            <a:avLst/>
          </a:prstGeom>
        </p:spPr>
      </p:pic>
      <p:pic>
        <p:nvPicPr>
          <p:cNvPr id="24" name="Resim 23">
            <a:extLst>
              <a:ext uri="{FF2B5EF4-FFF2-40B4-BE49-F238E27FC236}">
                <a16:creationId xmlns:a16="http://schemas.microsoft.com/office/drawing/2014/main" id="{949B5D13-D259-4889-B74F-8AFC1235CCC3}"/>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5070000" y="6366986"/>
            <a:ext cx="1045139" cy="374703"/>
          </a:xfrm>
          <a:prstGeom prst="rect">
            <a:avLst/>
          </a:prstGeom>
        </p:spPr>
      </p:pic>
      <p:pic>
        <p:nvPicPr>
          <p:cNvPr id="25" name="Resim 24">
            <a:extLst>
              <a:ext uri="{FF2B5EF4-FFF2-40B4-BE49-F238E27FC236}">
                <a16:creationId xmlns:a16="http://schemas.microsoft.com/office/drawing/2014/main" id="{23D807BE-6378-49E0-893F-A473FD70E38B}"/>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4012049" y="6261845"/>
            <a:ext cx="1057951" cy="584985"/>
          </a:xfrm>
          <a:prstGeom prst="rect">
            <a:avLst/>
          </a:prstGeom>
          <a:ln>
            <a:noFill/>
          </a:ln>
        </p:spPr>
      </p:pic>
      <p:pic>
        <p:nvPicPr>
          <p:cNvPr id="26" name="Resim 25" descr="çizim içeren bir resim&#10;&#10;Açıklama otomatik olarak oluşturuldu">
            <a:extLst>
              <a:ext uri="{FF2B5EF4-FFF2-40B4-BE49-F238E27FC236}">
                <a16:creationId xmlns:a16="http://schemas.microsoft.com/office/drawing/2014/main" id="{FAE483C8-791F-4A69-8A11-7615D3B170C7}"/>
              </a:ext>
            </a:extLst>
          </p:cNvPr>
          <p:cNvPicPr>
            <a:picLocks noChangeAspect="1"/>
          </p:cNvPicPr>
          <p:nvPr/>
        </p:nvPicPr>
        <p:blipFill>
          <a:blip r:embed="rId11">
            <a:biLevel thresh="25000"/>
          </a:blip>
          <a:stretch>
            <a:fillRect/>
          </a:stretch>
        </p:blipFill>
        <p:spPr>
          <a:xfrm>
            <a:off x="2853688" y="6289730"/>
            <a:ext cx="1306145" cy="529214"/>
          </a:xfrm>
          <a:prstGeom prst="rect">
            <a:avLst/>
          </a:prstGeom>
        </p:spPr>
      </p:pic>
      <p:pic>
        <p:nvPicPr>
          <p:cNvPr id="27" name="Grafik 70">
            <a:extLst>
              <a:ext uri="{FF2B5EF4-FFF2-40B4-BE49-F238E27FC236}">
                <a16:creationId xmlns:a16="http://schemas.microsoft.com/office/drawing/2014/main" id="{E1732221-51D8-41EE-BD5D-B67624FF5EA4}"/>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605354" y="6389061"/>
            <a:ext cx="1090276" cy="330553"/>
          </a:xfrm>
          <a:prstGeom prst="rect">
            <a:avLst/>
          </a:prstGeom>
        </p:spPr>
      </p:pic>
      <p:pic>
        <p:nvPicPr>
          <p:cNvPr id="28" name="Resim 27" descr="işaret, oturma, geniş, bilgisayar içeren bir resim&#10;&#10;Açıklama otomatik olarak oluşturuldu">
            <a:extLst>
              <a:ext uri="{FF2B5EF4-FFF2-40B4-BE49-F238E27FC236}">
                <a16:creationId xmlns:a16="http://schemas.microsoft.com/office/drawing/2014/main" id="{67477630-B5E2-403B-89F1-1CB3086DCE45}"/>
              </a:ext>
            </a:extLst>
          </p:cNvPr>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2440752" y="6307217"/>
            <a:ext cx="387133" cy="494241"/>
          </a:xfrm>
          <a:prstGeom prst="rect">
            <a:avLst/>
          </a:prstGeom>
        </p:spPr>
      </p:pic>
      <p:pic>
        <p:nvPicPr>
          <p:cNvPr id="29" name="Grafik 74">
            <a:extLst>
              <a:ext uri="{FF2B5EF4-FFF2-40B4-BE49-F238E27FC236}">
                <a16:creationId xmlns:a16="http://schemas.microsoft.com/office/drawing/2014/main" id="{A88E1DD3-FABC-4D12-A0D8-7E38BD8CFCA9}"/>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928636" y="6336769"/>
            <a:ext cx="501354" cy="435137"/>
          </a:xfrm>
          <a:prstGeom prst="rect">
            <a:avLst/>
          </a:prstGeom>
        </p:spPr>
      </p:pic>
      <p:pic>
        <p:nvPicPr>
          <p:cNvPr id="30" name="Grafik 75">
            <a:extLst>
              <a:ext uri="{FF2B5EF4-FFF2-40B4-BE49-F238E27FC236}">
                <a16:creationId xmlns:a16="http://schemas.microsoft.com/office/drawing/2014/main" id="{239F2653-38C3-46B9-B70A-661A94FFD0E9}"/>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10606" y="6430667"/>
            <a:ext cx="943376" cy="247341"/>
          </a:xfrm>
          <a:prstGeom prst="rect">
            <a:avLst/>
          </a:prstGeom>
        </p:spPr>
      </p:pic>
      <p:pic>
        <p:nvPicPr>
          <p:cNvPr id="31" name="Resim 30" descr="nesne, saat, işaret, oturma içeren bir resim&#10;&#10;Açıklama otomatik olarak oluşturuldu">
            <a:extLst>
              <a:ext uri="{FF2B5EF4-FFF2-40B4-BE49-F238E27FC236}">
                <a16:creationId xmlns:a16="http://schemas.microsoft.com/office/drawing/2014/main" id="{1821F01D-C220-48A1-B7E1-C63D30B44089}"/>
              </a:ext>
            </a:extLst>
          </p:cNvPr>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65893" y="6408242"/>
            <a:ext cx="1069294" cy="269766"/>
          </a:xfrm>
          <a:prstGeom prst="rect">
            <a:avLst/>
          </a:prstGeom>
        </p:spPr>
      </p:pic>
      <p:sp>
        <p:nvSpPr>
          <p:cNvPr id="35" name="Dikdörtgen 34">
            <a:extLst>
              <a:ext uri="{FF2B5EF4-FFF2-40B4-BE49-F238E27FC236}">
                <a16:creationId xmlns:a16="http://schemas.microsoft.com/office/drawing/2014/main" id="{A10ECAE2-DF81-4648-8CFE-F90B42AD41C4}"/>
              </a:ext>
            </a:extLst>
          </p:cNvPr>
          <p:cNvSpPr/>
          <p:nvPr/>
        </p:nvSpPr>
        <p:spPr>
          <a:xfrm>
            <a:off x="1012874" y="1139571"/>
            <a:ext cx="9959012" cy="6657976"/>
          </a:xfrm>
          <a:prstGeom prst="rect">
            <a:avLst/>
          </a:prstGeom>
        </p:spPr>
        <p:txBody>
          <a:bodyPr wrap="square">
            <a:spAutoFit/>
          </a:bodyPr>
          <a:lstStyle/>
          <a:p>
            <a:pPr lvl="0" algn="just">
              <a:lnSpc>
                <a:spcPct val="107000"/>
              </a:lnSpc>
              <a:buSzPts val="1200"/>
              <a:defRPr/>
            </a:pPr>
            <a:r>
              <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a:t>
            </a: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PBYS’den HİTAP’a veri aktarımı her gece otomatik olarak yapıldığından PBYS’de yapılan veri girişi/güncelleme işleminin HİTAP’a işlemin yapıldığı günün ertesi günü yansıdığı görülecektir.</a:t>
            </a:r>
          </a:p>
          <a:p>
            <a:pPr lvl="0" algn="just">
              <a:lnSpc>
                <a:spcPct val="107000"/>
              </a:lnSpc>
              <a:buSzPts val="1200"/>
              <a:defRPr/>
            </a:pPr>
            <a:endPar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07000"/>
              </a:lnSpc>
              <a:buSzPts val="1200"/>
              <a:defRPr/>
            </a:pPr>
            <a:r>
              <a:rPr lang="tr-TR" sz="32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Otomatik aktarım yapılmadığının fark edilmesi halinde Genel Müdürlüğümüz HİTAP birimi ile iletişime geçilmesi gerekmektedir.</a:t>
            </a: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46" name="Düz Bağlayıcı 45"/>
          <p:cNvCxnSpPr/>
          <p:nvPr/>
        </p:nvCxnSpPr>
        <p:spPr>
          <a:xfrm>
            <a:off x="-10831" y="6210483"/>
            <a:ext cx="12707255" cy="0"/>
          </a:xfrm>
          <a:prstGeom prst="line">
            <a:avLst/>
          </a:prstGeom>
          <a:ln>
            <a:solidFill>
              <a:schemeClr val="bg1"/>
            </a:solidFill>
          </a:ln>
          <a:effectLst>
            <a:outerShdw blurRad="63500" sx="102000" sy="102000" algn="ctr" rotWithShape="0">
              <a:prstClr val="black">
                <a:alpha val="40000"/>
              </a:prstClr>
            </a:outerShdw>
            <a:softEdge rad="0"/>
          </a:effectLst>
        </p:spPr>
        <p:style>
          <a:lnRef idx="1">
            <a:schemeClr val="accent1"/>
          </a:lnRef>
          <a:fillRef idx="0">
            <a:schemeClr val="accent1"/>
          </a:fillRef>
          <a:effectRef idx="0">
            <a:schemeClr val="accent1"/>
          </a:effectRef>
          <a:fontRef idx="minor">
            <a:schemeClr val="tx1"/>
          </a:fontRef>
        </p:style>
      </p:cxnSp>
      <p:graphicFrame>
        <p:nvGraphicFramePr>
          <p:cNvPr id="32" name="Tablo 31">
            <a:extLst>
              <a:ext uri="{FF2B5EF4-FFF2-40B4-BE49-F238E27FC236}">
                <a16:creationId xmlns:a16="http://schemas.microsoft.com/office/drawing/2014/main" id="{D07990C0-CA2D-4681-A9F5-A5176A45CD86}"/>
              </a:ext>
            </a:extLst>
          </p:cNvPr>
          <p:cNvGraphicFramePr>
            <a:graphicFrameLocks noGrp="1"/>
          </p:cNvGraphicFramePr>
          <p:nvPr>
            <p:extLst>
              <p:ext uri="{D42A27DB-BD31-4B8C-83A1-F6EECF244321}">
                <p14:modId xmlns:p14="http://schemas.microsoft.com/office/powerpoint/2010/main" val="1708639372"/>
              </p:ext>
            </p:extLst>
          </p:nvPr>
        </p:nvGraphicFramePr>
        <p:xfrm>
          <a:off x="10086359" y="596137"/>
          <a:ext cx="1739295" cy="274320"/>
        </p:xfrm>
        <a:graphic>
          <a:graphicData uri="http://schemas.openxmlformats.org/drawingml/2006/table">
            <a:tbl>
              <a:tblPr firstRow="1" bandRow="1">
                <a:tableStyleId>{5C22544A-7EE6-4342-B048-85BDC9FD1C3A}</a:tableStyleId>
              </a:tblPr>
              <a:tblGrid>
                <a:gridCol w="755894">
                  <a:extLst>
                    <a:ext uri="{9D8B030D-6E8A-4147-A177-3AD203B41FA5}">
                      <a16:colId xmlns:a16="http://schemas.microsoft.com/office/drawing/2014/main" val="3801981669"/>
                    </a:ext>
                  </a:extLst>
                </a:gridCol>
                <a:gridCol w="506378">
                  <a:extLst>
                    <a:ext uri="{9D8B030D-6E8A-4147-A177-3AD203B41FA5}">
                      <a16:colId xmlns:a16="http://schemas.microsoft.com/office/drawing/2014/main" val="3943067671"/>
                    </a:ext>
                  </a:extLst>
                </a:gridCol>
                <a:gridCol w="477023">
                  <a:extLst>
                    <a:ext uri="{9D8B030D-6E8A-4147-A177-3AD203B41FA5}">
                      <a16:colId xmlns:a16="http://schemas.microsoft.com/office/drawing/2014/main" val="3091412773"/>
                    </a:ext>
                  </a:extLst>
                </a:gridCol>
              </a:tblGrid>
              <a:tr h="274320">
                <a:tc>
                  <a:txBody>
                    <a:bodyPr/>
                    <a:lstStyle/>
                    <a:p>
                      <a:endParaRPr lang="tr-TR" sz="1100" dirty="0">
                        <a:latin typeface="Century Gothic" panose="020B0502020202020204" pitchFamily="34" charset="0"/>
                      </a:endParaRPr>
                    </a:p>
                  </a:txBody>
                  <a:tcPr anchor="b">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fld id="{42D88ACE-D8EC-4F8A-A3B7-188AF8187465}" type="slidenum">
                        <a:rPr lang="tr-TR" sz="1200" dirty="0" smtClean="0">
                          <a:latin typeface="Century Gothic" panose="020B0502020202020204" pitchFamily="34" charset="0"/>
                        </a:rPr>
                        <a:t>8</a:t>
                      </a:fld>
                      <a:endParaRPr lang="tr-TR" sz="1200" dirty="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tr-TR" sz="1200" dirty="0" smtClean="0">
                          <a:solidFill>
                            <a:schemeClr val="bg1"/>
                          </a:solidFill>
                          <a:latin typeface="Century Gothic" panose="020B0502020202020204" pitchFamily="34" charset="0"/>
                        </a:rPr>
                        <a:t>11</a:t>
                      </a:r>
                      <a:endParaRPr lang="tr-TR" sz="1200" dirty="0">
                        <a:solidFill>
                          <a:schemeClr val="bg1"/>
                        </a:solidFill>
                        <a:latin typeface="Century Gothic" panose="020B0502020202020204" pitchFamily="34" charset="0"/>
                      </a:endParaRPr>
                    </a:p>
                  </a:txBody>
                  <a:tcPr anchor="b">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4316587"/>
                  </a:ext>
                </a:extLst>
              </a:tr>
            </a:tbl>
          </a:graphicData>
        </a:graphic>
      </p:graphicFrame>
    </p:spTree>
    <p:extLst>
      <p:ext uri="{BB962C8B-B14F-4D97-AF65-F5344CB8AC3E}">
        <p14:creationId xmlns:p14="http://schemas.microsoft.com/office/powerpoint/2010/main" val="322111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7603CB1C-42F4-45CE-9A99-D66750132989}"/>
              </a:ext>
            </a:extLst>
          </p:cNvPr>
          <p:cNvSpPr/>
          <p:nvPr/>
        </p:nvSpPr>
        <p:spPr>
          <a:xfrm>
            <a:off x="-7218" y="6210483"/>
            <a:ext cx="12207240" cy="663388"/>
          </a:xfrm>
          <a:prstGeom prst="rect">
            <a:avLst/>
          </a:prstGeom>
          <a:gradFill flip="none" rotWithShape="1">
            <a:gsLst>
              <a:gs pos="2000">
                <a:srgbClr val="0070C0">
                  <a:alpha val="18000"/>
                </a:srgbClr>
              </a:gs>
              <a:gs pos="32500">
                <a:srgbClr val="043D67">
                  <a:alpha val="26000"/>
                </a:srgbClr>
              </a:gs>
              <a:gs pos="63000">
                <a:schemeClr val="tx2">
                  <a:lumMod val="12000"/>
                  <a:alpha val="18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Resim 18">
            <a:extLst>
              <a:ext uri="{FF2B5EF4-FFF2-40B4-BE49-F238E27FC236}">
                <a16:creationId xmlns:a16="http://schemas.microsoft.com/office/drawing/2014/main" id="{6C81FC4B-686B-47DA-9BCF-E1B138E19EA6}"/>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529740" y="6337329"/>
            <a:ext cx="450354" cy="434017"/>
          </a:xfrm>
          <a:prstGeom prst="rect">
            <a:avLst/>
          </a:prstGeom>
        </p:spPr>
      </p:pic>
      <p:pic>
        <p:nvPicPr>
          <p:cNvPr id="20" name="Resim 19">
            <a:extLst>
              <a:ext uri="{FF2B5EF4-FFF2-40B4-BE49-F238E27FC236}">
                <a16:creationId xmlns:a16="http://schemas.microsoft.com/office/drawing/2014/main" id="{4F4BE4E1-B0A5-437E-B5EA-C129C95BFD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232" y="6323326"/>
            <a:ext cx="451811" cy="462023"/>
          </a:xfrm>
          <a:prstGeom prst="rect">
            <a:avLst/>
          </a:prstGeom>
        </p:spPr>
      </p:pic>
      <p:pic>
        <p:nvPicPr>
          <p:cNvPr id="21" name="Resim 20">
            <a:extLst>
              <a:ext uri="{FF2B5EF4-FFF2-40B4-BE49-F238E27FC236}">
                <a16:creationId xmlns:a16="http://schemas.microsoft.com/office/drawing/2014/main" id="{97B495C2-3A76-4445-B165-A2436510775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71886" y="6387698"/>
            <a:ext cx="1009508" cy="333278"/>
          </a:xfrm>
          <a:prstGeom prst="rect">
            <a:avLst/>
          </a:prstGeom>
        </p:spPr>
      </p:pic>
      <p:pic>
        <p:nvPicPr>
          <p:cNvPr id="22" name="Resim 21">
            <a:extLst>
              <a:ext uri="{FF2B5EF4-FFF2-40B4-BE49-F238E27FC236}">
                <a16:creationId xmlns:a16="http://schemas.microsoft.com/office/drawing/2014/main" id="{E31F0990-54D2-434A-B2F5-B2A7D08D65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7417" y="6427604"/>
            <a:ext cx="1030448" cy="253467"/>
          </a:xfrm>
          <a:prstGeom prst="rect">
            <a:avLst/>
          </a:prstGeom>
        </p:spPr>
      </p:pic>
      <p:pic>
        <p:nvPicPr>
          <p:cNvPr id="23" name="Resim 22">
            <a:extLst>
              <a:ext uri="{FF2B5EF4-FFF2-40B4-BE49-F238E27FC236}">
                <a16:creationId xmlns:a16="http://schemas.microsoft.com/office/drawing/2014/main" id="{58C05B87-0E8F-48F8-BF98-FD012A25FE87}"/>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6205631" y="6364572"/>
            <a:ext cx="584437" cy="379530"/>
          </a:xfrm>
          <a:prstGeom prst="rect">
            <a:avLst/>
          </a:prstGeom>
        </p:spPr>
      </p:pic>
      <p:pic>
        <p:nvPicPr>
          <p:cNvPr id="24" name="Resim 23">
            <a:extLst>
              <a:ext uri="{FF2B5EF4-FFF2-40B4-BE49-F238E27FC236}">
                <a16:creationId xmlns:a16="http://schemas.microsoft.com/office/drawing/2014/main" id="{949B5D13-D259-4889-B74F-8AFC1235CCC3}"/>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5070000" y="6366986"/>
            <a:ext cx="1045139" cy="374703"/>
          </a:xfrm>
          <a:prstGeom prst="rect">
            <a:avLst/>
          </a:prstGeom>
        </p:spPr>
      </p:pic>
      <p:pic>
        <p:nvPicPr>
          <p:cNvPr id="25" name="Resim 24">
            <a:extLst>
              <a:ext uri="{FF2B5EF4-FFF2-40B4-BE49-F238E27FC236}">
                <a16:creationId xmlns:a16="http://schemas.microsoft.com/office/drawing/2014/main" id="{23D807BE-6378-49E0-893F-A473FD70E38B}"/>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4012049" y="6261845"/>
            <a:ext cx="1057951" cy="584985"/>
          </a:xfrm>
          <a:prstGeom prst="rect">
            <a:avLst/>
          </a:prstGeom>
          <a:ln>
            <a:noFill/>
          </a:ln>
        </p:spPr>
      </p:pic>
      <p:pic>
        <p:nvPicPr>
          <p:cNvPr id="26" name="Resim 25" descr="çizim içeren bir resim&#10;&#10;Açıklama otomatik olarak oluşturuldu">
            <a:extLst>
              <a:ext uri="{FF2B5EF4-FFF2-40B4-BE49-F238E27FC236}">
                <a16:creationId xmlns:a16="http://schemas.microsoft.com/office/drawing/2014/main" id="{FAE483C8-791F-4A69-8A11-7615D3B170C7}"/>
              </a:ext>
            </a:extLst>
          </p:cNvPr>
          <p:cNvPicPr>
            <a:picLocks noChangeAspect="1"/>
          </p:cNvPicPr>
          <p:nvPr/>
        </p:nvPicPr>
        <p:blipFill>
          <a:blip r:embed="rId11">
            <a:biLevel thresh="25000"/>
          </a:blip>
          <a:stretch>
            <a:fillRect/>
          </a:stretch>
        </p:blipFill>
        <p:spPr>
          <a:xfrm>
            <a:off x="2853688" y="6289730"/>
            <a:ext cx="1306145" cy="529214"/>
          </a:xfrm>
          <a:prstGeom prst="rect">
            <a:avLst/>
          </a:prstGeom>
        </p:spPr>
      </p:pic>
      <p:pic>
        <p:nvPicPr>
          <p:cNvPr id="27" name="Grafik 70">
            <a:extLst>
              <a:ext uri="{FF2B5EF4-FFF2-40B4-BE49-F238E27FC236}">
                <a16:creationId xmlns:a16="http://schemas.microsoft.com/office/drawing/2014/main" id="{E1732221-51D8-41EE-BD5D-B67624FF5EA4}"/>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605354" y="6389061"/>
            <a:ext cx="1090276" cy="330553"/>
          </a:xfrm>
          <a:prstGeom prst="rect">
            <a:avLst/>
          </a:prstGeom>
        </p:spPr>
      </p:pic>
      <p:pic>
        <p:nvPicPr>
          <p:cNvPr id="28" name="Resim 27" descr="işaret, oturma, geniş, bilgisayar içeren bir resim&#10;&#10;Açıklama otomatik olarak oluşturuldu">
            <a:extLst>
              <a:ext uri="{FF2B5EF4-FFF2-40B4-BE49-F238E27FC236}">
                <a16:creationId xmlns:a16="http://schemas.microsoft.com/office/drawing/2014/main" id="{67477630-B5E2-403B-89F1-1CB3086DCE45}"/>
              </a:ext>
            </a:extLst>
          </p:cNvPr>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2440752" y="6307217"/>
            <a:ext cx="387133" cy="494241"/>
          </a:xfrm>
          <a:prstGeom prst="rect">
            <a:avLst/>
          </a:prstGeom>
        </p:spPr>
      </p:pic>
      <p:pic>
        <p:nvPicPr>
          <p:cNvPr id="29" name="Grafik 74">
            <a:extLst>
              <a:ext uri="{FF2B5EF4-FFF2-40B4-BE49-F238E27FC236}">
                <a16:creationId xmlns:a16="http://schemas.microsoft.com/office/drawing/2014/main" id="{A88E1DD3-FABC-4D12-A0D8-7E38BD8CFCA9}"/>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928636" y="6336769"/>
            <a:ext cx="501354" cy="435137"/>
          </a:xfrm>
          <a:prstGeom prst="rect">
            <a:avLst/>
          </a:prstGeom>
        </p:spPr>
      </p:pic>
      <p:pic>
        <p:nvPicPr>
          <p:cNvPr id="30" name="Grafik 75">
            <a:extLst>
              <a:ext uri="{FF2B5EF4-FFF2-40B4-BE49-F238E27FC236}">
                <a16:creationId xmlns:a16="http://schemas.microsoft.com/office/drawing/2014/main" id="{239F2653-38C3-46B9-B70A-661A94FFD0E9}"/>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10606" y="6430667"/>
            <a:ext cx="943376" cy="247341"/>
          </a:xfrm>
          <a:prstGeom prst="rect">
            <a:avLst/>
          </a:prstGeom>
        </p:spPr>
      </p:pic>
      <p:pic>
        <p:nvPicPr>
          <p:cNvPr id="31" name="Resim 30" descr="nesne, saat, işaret, oturma içeren bir resim&#10;&#10;Açıklama otomatik olarak oluşturuldu">
            <a:extLst>
              <a:ext uri="{FF2B5EF4-FFF2-40B4-BE49-F238E27FC236}">
                <a16:creationId xmlns:a16="http://schemas.microsoft.com/office/drawing/2014/main" id="{1821F01D-C220-48A1-B7E1-C63D30B44089}"/>
              </a:ext>
            </a:extLst>
          </p:cNvPr>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65893" y="6408242"/>
            <a:ext cx="1069294" cy="269766"/>
          </a:xfrm>
          <a:prstGeom prst="rect">
            <a:avLst/>
          </a:prstGeom>
        </p:spPr>
      </p:pic>
      <p:sp>
        <p:nvSpPr>
          <p:cNvPr id="35" name="Dikdörtgen 34">
            <a:extLst>
              <a:ext uri="{FF2B5EF4-FFF2-40B4-BE49-F238E27FC236}">
                <a16:creationId xmlns:a16="http://schemas.microsoft.com/office/drawing/2014/main" id="{A10ECAE2-DF81-4648-8CFE-F90B42AD41C4}"/>
              </a:ext>
            </a:extLst>
          </p:cNvPr>
          <p:cNvSpPr/>
          <p:nvPr/>
        </p:nvSpPr>
        <p:spPr>
          <a:xfrm>
            <a:off x="1055077" y="1139571"/>
            <a:ext cx="9916810" cy="4813434"/>
          </a:xfrm>
          <a:prstGeom prst="rect">
            <a:avLst/>
          </a:prstGeom>
        </p:spPr>
        <p:txBody>
          <a:bodyPr wrap="square">
            <a:spAutoFit/>
          </a:bodyPr>
          <a:lstStyle/>
          <a:p>
            <a:pPr lvl="0" algn="just">
              <a:lnSpc>
                <a:spcPct val="107000"/>
              </a:lnSpc>
              <a:buSzPts val="1200"/>
              <a:defRPr/>
            </a:pPr>
            <a:r>
              <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a:t>
            </a:r>
          </a:p>
          <a:p>
            <a:pPr lvl="0" algn="just">
              <a:lnSpc>
                <a:spcPct val="107000"/>
              </a:lnSpc>
              <a:buSzPts val="1200"/>
              <a:defRPr/>
            </a:pPr>
            <a:endParaRPr lang="tr-TR" sz="24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07000"/>
              </a:lnSpc>
              <a:buSzPts val="1200"/>
              <a:defRPr/>
            </a:pPr>
            <a:r>
              <a:rPr lang="tr-TR" sz="48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HİTAP </a:t>
            </a:r>
            <a:r>
              <a:rPr lang="tr-TR" sz="4800" b="1" i="1" u="sng"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sadece kontrol amacıyla</a:t>
            </a:r>
            <a:r>
              <a:rPr lang="tr-TR" sz="48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rPr>
              <a:t> kullanılmalı, tespit edilen hatalar PBYS üzerinden düzeltilmelidir.</a:t>
            </a: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kumimoji="0" lang="tr-TR" sz="16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lvl="0" algn="ctr">
              <a:lnSpc>
                <a:spcPct val="107000"/>
              </a:lnSpc>
              <a:buSzPts val="1200"/>
              <a:defRPr/>
            </a:pPr>
            <a:endParaRPr lang="tr-TR" sz="1600" b="1"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46" name="Düz Bağlayıcı 45"/>
          <p:cNvCxnSpPr/>
          <p:nvPr/>
        </p:nvCxnSpPr>
        <p:spPr>
          <a:xfrm>
            <a:off x="-10831" y="6210483"/>
            <a:ext cx="12707255" cy="0"/>
          </a:xfrm>
          <a:prstGeom prst="line">
            <a:avLst/>
          </a:prstGeom>
          <a:ln>
            <a:solidFill>
              <a:schemeClr val="bg1"/>
            </a:solidFill>
          </a:ln>
          <a:effectLst>
            <a:outerShdw blurRad="63500" sx="102000" sy="102000" algn="ctr" rotWithShape="0">
              <a:prstClr val="black">
                <a:alpha val="40000"/>
              </a:prstClr>
            </a:outerShdw>
            <a:softEdge rad="0"/>
          </a:effectLst>
        </p:spPr>
        <p:style>
          <a:lnRef idx="1">
            <a:schemeClr val="accent1"/>
          </a:lnRef>
          <a:fillRef idx="0">
            <a:schemeClr val="accent1"/>
          </a:fillRef>
          <a:effectRef idx="0">
            <a:schemeClr val="accent1"/>
          </a:effectRef>
          <a:fontRef idx="minor">
            <a:schemeClr val="tx1"/>
          </a:fontRef>
        </p:style>
      </p:cxnSp>
      <p:graphicFrame>
        <p:nvGraphicFramePr>
          <p:cNvPr id="32" name="Tablo 31">
            <a:extLst>
              <a:ext uri="{FF2B5EF4-FFF2-40B4-BE49-F238E27FC236}">
                <a16:creationId xmlns:a16="http://schemas.microsoft.com/office/drawing/2014/main" id="{D07990C0-CA2D-4681-A9F5-A5176A45CD86}"/>
              </a:ext>
            </a:extLst>
          </p:cNvPr>
          <p:cNvGraphicFramePr>
            <a:graphicFrameLocks noGrp="1"/>
          </p:cNvGraphicFramePr>
          <p:nvPr>
            <p:extLst>
              <p:ext uri="{D42A27DB-BD31-4B8C-83A1-F6EECF244321}">
                <p14:modId xmlns:p14="http://schemas.microsoft.com/office/powerpoint/2010/main" val="784916181"/>
              </p:ext>
            </p:extLst>
          </p:nvPr>
        </p:nvGraphicFramePr>
        <p:xfrm>
          <a:off x="10086359" y="596137"/>
          <a:ext cx="1739295" cy="274320"/>
        </p:xfrm>
        <a:graphic>
          <a:graphicData uri="http://schemas.openxmlformats.org/drawingml/2006/table">
            <a:tbl>
              <a:tblPr firstRow="1" bandRow="1">
                <a:tableStyleId>{5C22544A-7EE6-4342-B048-85BDC9FD1C3A}</a:tableStyleId>
              </a:tblPr>
              <a:tblGrid>
                <a:gridCol w="755894">
                  <a:extLst>
                    <a:ext uri="{9D8B030D-6E8A-4147-A177-3AD203B41FA5}">
                      <a16:colId xmlns:a16="http://schemas.microsoft.com/office/drawing/2014/main" val="3801981669"/>
                    </a:ext>
                  </a:extLst>
                </a:gridCol>
                <a:gridCol w="506378">
                  <a:extLst>
                    <a:ext uri="{9D8B030D-6E8A-4147-A177-3AD203B41FA5}">
                      <a16:colId xmlns:a16="http://schemas.microsoft.com/office/drawing/2014/main" val="3943067671"/>
                    </a:ext>
                  </a:extLst>
                </a:gridCol>
                <a:gridCol w="477023">
                  <a:extLst>
                    <a:ext uri="{9D8B030D-6E8A-4147-A177-3AD203B41FA5}">
                      <a16:colId xmlns:a16="http://schemas.microsoft.com/office/drawing/2014/main" val="3091412773"/>
                    </a:ext>
                  </a:extLst>
                </a:gridCol>
              </a:tblGrid>
              <a:tr h="274320">
                <a:tc>
                  <a:txBody>
                    <a:bodyPr/>
                    <a:lstStyle/>
                    <a:p>
                      <a:endParaRPr lang="tr-TR" sz="1100" dirty="0">
                        <a:latin typeface="Century Gothic" panose="020B0502020202020204" pitchFamily="34" charset="0"/>
                      </a:endParaRPr>
                    </a:p>
                  </a:txBody>
                  <a:tcPr anchor="b">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fld id="{42D88ACE-D8EC-4F8A-A3B7-188AF8187465}" type="slidenum">
                        <a:rPr lang="tr-TR" sz="1200" dirty="0" smtClean="0">
                          <a:latin typeface="Century Gothic" panose="020B0502020202020204" pitchFamily="34" charset="0"/>
                        </a:rPr>
                        <a:t>9</a:t>
                      </a:fld>
                      <a:endParaRPr lang="tr-TR" sz="1200" dirty="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tr-TR" sz="1200" dirty="0" smtClean="0">
                          <a:solidFill>
                            <a:schemeClr val="bg1"/>
                          </a:solidFill>
                          <a:latin typeface="Century Gothic" panose="020B0502020202020204" pitchFamily="34" charset="0"/>
                        </a:rPr>
                        <a:t>11</a:t>
                      </a:r>
                      <a:endParaRPr lang="tr-TR" sz="1200" dirty="0">
                        <a:solidFill>
                          <a:schemeClr val="bg1"/>
                        </a:solidFill>
                        <a:latin typeface="Century Gothic" panose="020B0502020202020204" pitchFamily="34" charset="0"/>
                      </a:endParaRPr>
                    </a:p>
                  </a:txBody>
                  <a:tcPr anchor="b">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4316587"/>
                  </a:ext>
                </a:extLst>
              </a:tr>
            </a:tbl>
          </a:graphicData>
        </a:graphic>
      </p:graphicFrame>
    </p:spTree>
    <p:extLst>
      <p:ext uri="{BB962C8B-B14F-4D97-AF65-F5344CB8AC3E}">
        <p14:creationId xmlns:p14="http://schemas.microsoft.com/office/powerpoint/2010/main" val="124184624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D519A7-C476-4733-A738-A13B49471802}"/>
</file>

<file path=customXml/itemProps2.xml><?xml version="1.0" encoding="utf-8"?>
<ds:datastoreItem xmlns:ds="http://schemas.openxmlformats.org/officeDocument/2006/customXml" ds:itemID="{B3227703-9808-4D98-99B3-37133ADA18B5}"/>
</file>

<file path=customXml/itemProps3.xml><?xml version="1.0" encoding="utf-8"?>
<ds:datastoreItem xmlns:ds="http://schemas.openxmlformats.org/officeDocument/2006/customXml" ds:itemID="{31881F6F-7286-4725-95C1-322312C53204}"/>
</file>

<file path=docProps/app.xml><?xml version="1.0" encoding="utf-8"?>
<Properties xmlns="http://schemas.openxmlformats.org/officeDocument/2006/extended-properties" xmlns:vt="http://schemas.openxmlformats.org/officeDocument/2006/docPropsVTypes">
  <Template/>
  <TotalTime>7870</TotalTime>
  <Words>467</Words>
  <Application>Microsoft Office PowerPoint</Application>
  <PresentationFormat>Geniş ekran</PresentationFormat>
  <Paragraphs>115</Paragraphs>
  <Slides>11</Slides>
  <Notes>10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11</vt:i4>
      </vt:variant>
    </vt:vector>
  </HeadingPairs>
  <TitlesOfParts>
    <vt:vector size="19" baseType="lpstr">
      <vt:lpstr>Arial</vt:lpstr>
      <vt:lpstr>Calibri</vt:lpstr>
      <vt:lpstr>Calibri Light</vt:lpstr>
      <vt:lpstr>Century Gothic</vt:lpstr>
      <vt:lpstr>Montserrat Black</vt:lpstr>
      <vt:lpstr>Roboto</vt:lpstr>
      <vt:lpstr>Times New Roman</vt:lpstr>
      <vt:lpstr>Office Teması</vt:lpstr>
      <vt:lpstr>PowerPoint Sunusu</vt:lpstr>
      <vt:lpstr>  Hizmet Takip Programı ilk olarak 14/4/2012 tarihli ve 28264 sayılı Resmî Gazete’de yayımlanan 5510 Sayılı Kanunun 4 üncü Maddesinin Birinci Fıkrasının (c) Bendi Kapsamında Sigortalı Sayılanların Hizmet Bilgilerinin Elektronik Ortama Aktarılması Hakkında Tebliğ ile yürürlüğe girmiştir.   2017 yılında ise Sosyal Sigorta İşlemleri Yönetmeliğine eklenmesi neticesinde bahse konu tebliğ geçtiğimiz günlerde kaldırılmış olup, HİTAP ile ilgili yapılan iş ve işlemler anılan Yönetmelik çerçevesinde aynı şekilde devam etmektedir.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Doğan</dc:creator>
  <cp:lastModifiedBy>Halil Umut OKUMUŞ</cp:lastModifiedBy>
  <cp:revision>664</cp:revision>
  <cp:lastPrinted>2021-07-09T12:44:21Z</cp:lastPrinted>
  <dcterms:created xsi:type="dcterms:W3CDTF">2020-12-21T09:43:32Z</dcterms:created>
  <dcterms:modified xsi:type="dcterms:W3CDTF">2021-10-25T07:52:27Z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0x01010051D7C39C1B8B0C418611E891EFC7D9C8</vt:lpwstr>
  </property>
</Properties>
</file>