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3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handoutMasterIdLst>
    <p:handoutMasterId r:id="rId50"/>
  </p:handoutMasterIdLst>
  <p:sldIdLst>
    <p:sldId id="256" r:id="rId2"/>
    <p:sldId id="322" r:id="rId3"/>
    <p:sldId id="301" r:id="rId4"/>
    <p:sldId id="326" r:id="rId5"/>
    <p:sldId id="328" r:id="rId6"/>
    <p:sldId id="382" r:id="rId7"/>
    <p:sldId id="329" r:id="rId8"/>
    <p:sldId id="369" r:id="rId9"/>
    <p:sldId id="330" r:id="rId10"/>
    <p:sldId id="332" r:id="rId11"/>
    <p:sldId id="334" r:id="rId12"/>
    <p:sldId id="344" r:id="rId13"/>
    <p:sldId id="338" r:id="rId14"/>
    <p:sldId id="339" r:id="rId15"/>
    <p:sldId id="335" r:id="rId16"/>
    <p:sldId id="336" r:id="rId17"/>
    <p:sldId id="340" r:id="rId18"/>
    <p:sldId id="341" r:id="rId19"/>
    <p:sldId id="337" r:id="rId20"/>
    <p:sldId id="342" r:id="rId21"/>
    <p:sldId id="331" r:id="rId22"/>
    <p:sldId id="343" r:id="rId23"/>
    <p:sldId id="345" r:id="rId24"/>
    <p:sldId id="346" r:id="rId25"/>
    <p:sldId id="347" r:id="rId26"/>
    <p:sldId id="348" r:id="rId27"/>
    <p:sldId id="349" r:id="rId28"/>
    <p:sldId id="350" r:id="rId29"/>
    <p:sldId id="351" r:id="rId30"/>
    <p:sldId id="352" r:id="rId31"/>
    <p:sldId id="353" r:id="rId32"/>
    <p:sldId id="383" r:id="rId33"/>
    <p:sldId id="381" r:id="rId34"/>
    <p:sldId id="354" r:id="rId35"/>
    <p:sldId id="356" r:id="rId36"/>
    <p:sldId id="357" r:id="rId37"/>
    <p:sldId id="355" r:id="rId38"/>
    <p:sldId id="358" r:id="rId39"/>
    <p:sldId id="359" r:id="rId40"/>
    <p:sldId id="360" r:id="rId41"/>
    <p:sldId id="361" r:id="rId42"/>
    <p:sldId id="362" r:id="rId43"/>
    <p:sldId id="384" r:id="rId44"/>
    <p:sldId id="364" r:id="rId45"/>
    <p:sldId id="365" r:id="rId46"/>
    <p:sldId id="385" r:id="rId47"/>
    <p:sldId id="272" r:id="rId48"/>
  </p:sldIdLst>
  <p:sldSz cx="18288000" cy="10287000"/>
  <p:notesSz cx="6797675" cy="9929813"/>
  <p:embeddedFontLst>
    <p:embeddedFont>
      <p:font typeface="Cocomat Pro Bold" panose="020B0604020202020204" charset="0"/>
      <p:regular r:id="rId51"/>
    </p:embeddedFont>
    <p:embeddedFont>
      <p:font typeface="Cocomat Pro" panose="020B0604020202020204" charset="0"/>
      <p:regular r:id="rId52"/>
    </p:embeddedFont>
    <p:embeddedFont>
      <p:font typeface="Brush Script MT" panose="03060802040406070304" pitchFamily="66" charset="0"/>
      <p:italic r:id="rId53"/>
    </p:embeddedFont>
    <p:embeddedFont>
      <p:font typeface="Calibri" panose="020F0502020204030204" pitchFamily="34" charset="0"/>
      <p:regular r:id="rId54"/>
      <p:bold r:id="rId55"/>
      <p:italic r:id="rId56"/>
      <p:boldItalic r:id="rId57"/>
    </p:embeddedFont>
    <p:embeddedFont>
      <p:font typeface="Montaser Arabic" panose="020B0604020202020204" charset="-78"/>
      <p:regular r:id="rId58"/>
    </p:embeddedFont>
    <p:embeddedFont>
      <p:font typeface="Mongolian Baiti" panose="03000500000000000000" pitchFamily="66" charset="0"/>
      <p:regular r:id="rId59"/>
    </p:embeddedFont>
    <p:embeddedFont>
      <p:font typeface="Bodoni MT Black" panose="02070A03080606020203" pitchFamily="18" charset="0"/>
      <p:bold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6395" autoAdjust="0"/>
  </p:normalViewPr>
  <p:slideViewPr>
    <p:cSldViewPr>
      <p:cViewPr varScale="1">
        <p:scale>
          <a:sx n="77" d="100"/>
          <a:sy n="77" d="100"/>
        </p:scale>
        <p:origin x="4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90049CB4-F61D-40C9-8994-AAE061E099AA}" type="datetimeFigureOut">
              <a:rPr lang="tr-TR" smtClean="0"/>
              <a:t>19.02.2024</a:t>
            </a:fld>
            <a:endParaRPr lang="tr-TR"/>
          </a:p>
        </p:txBody>
      </p:sp>
      <p:sp>
        <p:nvSpPr>
          <p:cNvPr id="4" name="Altbilgi Yer Tutucusu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85FF359E-E49D-4E27-98D0-23DE35B00D9D}" type="slidenum">
              <a:rPr lang="tr-TR" smtClean="0"/>
              <a:t>‹#›</a:t>
            </a:fld>
            <a:endParaRPr lang="tr-TR"/>
          </a:p>
        </p:txBody>
      </p:sp>
    </p:spTree>
    <p:extLst>
      <p:ext uri="{BB962C8B-B14F-4D97-AF65-F5344CB8AC3E}">
        <p14:creationId xmlns:p14="http://schemas.microsoft.com/office/powerpoint/2010/main" val="367701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BDA6303A-AD2C-4AE7-90FB-D57288C13F2B}" type="datetimeFigureOut">
              <a:rPr lang="tr-TR" smtClean="0"/>
              <a:t>19.02.2024</a:t>
            </a:fld>
            <a:endParaRPr lang="tr-TR"/>
          </a:p>
        </p:txBody>
      </p:sp>
      <p:sp>
        <p:nvSpPr>
          <p:cNvPr id="4" name="Slayt Görüntüsü Yer Tutucusu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A53FF0FC-2DD9-473B-8D33-92F6CA501304}" type="slidenum">
              <a:rPr lang="tr-TR" smtClean="0"/>
              <a:t>‹#›</a:t>
            </a:fld>
            <a:endParaRPr lang="tr-TR"/>
          </a:p>
        </p:txBody>
      </p:sp>
    </p:spTree>
    <p:extLst>
      <p:ext uri="{BB962C8B-B14F-4D97-AF65-F5344CB8AC3E}">
        <p14:creationId xmlns:p14="http://schemas.microsoft.com/office/powerpoint/2010/main" val="13578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3FF0FC-2DD9-473B-8D33-92F6CA501304}" type="slidenum">
              <a:rPr lang="tr-TR" smtClean="0"/>
              <a:t>1</a:t>
            </a:fld>
            <a:endParaRPr lang="tr-TR"/>
          </a:p>
        </p:txBody>
      </p:sp>
    </p:spTree>
    <p:extLst>
      <p:ext uri="{BB962C8B-B14F-4D97-AF65-F5344CB8AC3E}">
        <p14:creationId xmlns:p14="http://schemas.microsoft.com/office/powerpoint/2010/main" val="294472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01F8A3-E67F-4072-A6D2-32A2D4D7F847}" type="slidenum">
              <a:rPr lang="tr-TR" smtClean="0"/>
              <a:t>6</a:t>
            </a:fld>
            <a:endParaRPr lang="tr-TR"/>
          </a:p>
        </p:txBody>
      </p:sp>
    </p:spTree>
    <p:extLst>
      <p:ext uri="{BB962C8B-B14F-4D97-AF65-F5344CB8AC3E}">
        <p14:creationId xmlns:p14="http://schemas.microsoft.com/office/powerpoint/2010/main" val="262400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193%20say&#305;l&#305;%20Gelir%20Vergisi%20Kanunu%2023.%20madde%2018.%20bent%2022.12.202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giyim%20yrd%20bordro.pdf" TargetMode="External"/><Relationship Id="rId5" Type="http://schemas.openxmlformats.org/officeDocument/2006/relationships/hyperlink" Target="giyim%20yard&#305;m&#305;%20genelge.pdf" TargetMode="External"/><Relationship Id="rId4" Type="http://schemas.openxmlformats.org/officeDocument/2006/relationships/hyperlink" Target="giyecek%20yard&#305;m&#305;%20y&#246;netmeli&#287;i.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2023-Yili-Temmuz-Ayina-Ait-Mali-ve-Sosyal-Haklara-Iliskin-Genelg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4"/>
          <p:cNvSpPr txBox="1"/>
          <p:nvPr/>
        </p:nvSpPr>
        <p:spPr>
          <a:xfrm>
            <a:off x="609600" y="1385935"/>
            <a:ext cx="18288000" cy="6526964"/>
          </a:xfrm>
          <a:prstGeom prst="rect">
            <a:avLst/>
          </a:prstGeom>
        </p:spPr>
        <p:txBody>
          <a:bodyPr lIns="50800" tIns="50800" rIns="50800" bIns="50800" rtlCol="0" anchor="ctr"/>
          <a:lstStyle/>
          <a:p>
            <a:pPr algn="ctr">
              <a:lnSpc>
                <a:spcPts val="2400"/>
              </a:lnSpc>
            </a:pPr>
            <a:endParaRPr/>
          </a:p>
        </p:txBody>
      </p:sp>
      <p:sp>
        <p:nvSpPr>
          <p:cNvPr id="5" name="AutoShape 5"/>
          <p:cNvSpPr/>
          <p:nvPr/>
        </p:nvSpPr>
        <p:spPr>
          <a:xfrm flipV="1">
            <a:off x="6400800" y="9791699"/>
            <a:ext cx="8610600" cy="6069"/>
          </a:xfrm>
          <a:prstGeom prst="line">
            <a:avLst/>
          </a:prstGeom>
          <a:ln w="28575" cap="flat">
            <a:solidFill>
              <a:srgbClr val="8D8D8D"/>
            </a:solidFill>
            <a:prstDash val="solid"/>
            <a:headEnd type="none" w="sm" len="sm"/>
            <a:tailEnd type="none" w="sm" len="sm"/>
          </a:ln>
        </p:spPr>
      </p:sp>
      <p:sp>
        <p:nvSpPr>
          <p:cNvPr id="6" name="Freeform 6"/>
          <p:cNvSpPr/>
          <p:nvPr/>
        </p:nvSpPr>
        <p:spPr>
          <a:xfrm>
            <a:off x="2895600" y="3390900"/>
            <a:ext cx="3115669" cy="3119247"/>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3"/>
            <a:stretch>
              <a:fillRect/>
            </a:stretch>
          </a:blipFill>
        </p:spPr>
      </p:sp>
      <p:sp>
        <p:nvSpPr>
          <p:cNvPr id="8" name="TextBox 8"/>
          <p:cNvSpPr txBox="1"/>
          <p:nvPr/>
        </p:nvSpPr>
        <p:spPr>
          <a:xfrm>
            <a:off x="8077200" y="9189622"/>
            <a:ext cx="4572000" cy="438774"/>
          </a:xfrm>
          <a:prstGeom prst="rect">
            <a:avLst/>
          </a:prstGeom>
        </p:spPr>
        <p:txBody>
          <a:bodyPr wrap="square" lIns="0" tIns="0" rIns="0" bIns="0" rtlCol="0" anchor="t">
            <a:spAutoFit/>
          </a:bodyPr>
          <a:lstStyle/>
          <a:p>
            <a:pPr algn="ctr">
              <a:lnSpc>
                <a:spcPts val="3840"/>
              </a:lnSpc>
            </a:pPr>
            <a:r>
              <a:rPr lang="tr-TR" sz="2400" b="1" spc="960" dirty="0" smtClean="0">
                <a:solidFill>
                  <a:srgbClr val="C00000"/>
                </a:solidFill>
                <a:latin typeface="Cocomat Pro"/>
              </a:rPr>
              <a:t>2024</a:t>
            </a:r>
            <a:endParaRPr lang="en-US" sz="2400" b="1" spc="960" dirty="0">
              <a:solidFill>
                <a:srgbClr val="C00000"/>
              </a:solidFill>
              <a:latin typeface="Cocomat Pro"/>
            </a:endParaRPr>
          </a:p>
        </p:txBody>
      </p:sp>
      <p:sp>
        <p:nvSpPr>
          <p:cNvPr id="9" name="TextBox 9"/>
          <p:cNvSpPr txBox="1"/>
          <p:nvPr/>
        </p:nvSpPr>
        <p:spPr>
          <a:xfrm>
            <a:off x="6816981" y="994285"/>
            <a:ext cx="10404219" cy="3411190"/>
          </a:xfrm>
          <a:prstGeom prst="rect">
            <a:avLst/>
          </a:prstGeom>
        </p:spPr>
        <p:txBody>
          <a:bodyPr wrap="square" lIns="0" tIns="0" rIns="0" bIns="0" rtlCol="0" anchor="t">
            <a:spAutoFit/>
          </a:bodyPr>
          <a:lstStyle/>
          <a:p>
            <a:pPr marL="0" lvl="0" indent="0" algn="ctr">
              <a:lnSpc>
                <a:spcPts val="3840"/>
              </a:lnSpc>
              <a:spcBef>
                <a:spcPct val="0"/>
              </a:spcBef>
            </a:pPr>
            <a:endParaRPr lang="tr-TR" sz="3600" b="1" spc="960" dirty="0" smtClean="0">
              <a:solidFill>
                <a:srgbClr val="494949"/>
              </a:solidFill>
              <a:latin typeface="Cocomat Pro"/>
            </a:endParaRPr>
          </a:p>
          <a:p>
            <a:pPr marL="0" lvl="0" indent="0" algn="ctr">
              <a:lnSpc>
                <a:spcPts val="3840"/>
              </a:lnSpc>
              <a:spcBef>
                <a:spcPct val="0"/>
              </a:spcBef>
            </a:pPr>
            <a:endParaRPr lang="tr-TR" sz="3600" b="1" spc="960" dirty="0">
              <a:solidFill>
                <a:srgbClr val="494949"/>
              </a:solidFill>
              <a:latin typeface="Cocomat Pro"/>
            </a:endParaRPr>
          </a:p>
          <a:p>
            <a:pPr marL="0" lvl="0" indent="0" algn="ctr">
              <a:lnSpc>
                <a:spcPts val="3840"/>
              </a:lnSpc>
              <a:spcBef>
                <a:spcPct val="0"/>
              </a:spcBef>
            </a:pPr>
            <a:r>
              <a:rPr lang="tr-TR" sz="3600" b="1" spc="960" dirty="0" smtClean="0">
                <a:latin typeface="Times New Roman" panose="02020603050405020304" pitchFamily="18" charset="0"/>
                <a:cs typeface="Times New Roman" panose="02020603050405020304" pitchFamily="18" charset="0"/>
              </a:rPr>
              <a:t>T.C.TARIM VE ORMAN BAKANLIĞI                 </a:t>
            </a:r>
            <a:r>
              <a:rPr lang="tr-TR" sz="3200" b="1" spc="960" dirty="0" smtClean="0">
                <a:latin typeface="Times New Roman" panose="02020603050405020304" pitchFamily="18" charset="0"/>
                <a:cs typeface="Times New Roman" panose="02020603050405020304" pitchFamily="18" charset="0"/>
              </a:rPr>
              <a:t>PERSONEL GENEL MÜDÜRLÜĞÜ                  İDARİ İŞLER VE KOORDİNASYON DAİRE BAŞKANLIĞI</a:t>
            </a:r>
            <a:endParaRPr lang="en-US" sz="3200" b="1" spc="960" dirty="0">
              <a:latin typeface="Times New Roman" panose="02020603050405020304" pitchFamily="18" charset="0"/>
              <a:cs typeface="Times New Roman" panose="02020603050405020304" pitchFamily="18" charset="0"/>
            </a:endParaRPr>
          </a:p>
        </p:txBody>
      </p:sp>
      <p:sp>
        <p:nvSpPr>
          <p:cNvPr id="11" name="TextBox 11"/>
          <p:cNvSpPr txBox="1"/>
          <p:nvPr/>
        </p:nvSpPr>
        <p:spPr>
          <a:xfrm>
            <a:off x="7010400" y="5871759"/>
            <a:ext cx="9753600" cy="974626"/>
          </a:xfrm>
          <a:prstGeom prst="rect">
            <a:avLst/>
          </a:prstGeom>
        </p:spPr>
        <p:txBody>
          <a:bodyPr wrap="square" lIns="0" tIns="0" rIns="0" bIns="0" rtlCol="0" anchor="t">
            <a:spAutoFit/>
          </a:bodyPr>
          <a:lstStyle/>
          <a:p>
            <a:pPr marL="0" lvl="0" indent="0" algn="ctr">
              <a:lnSpc>
                <a:spcPts val="3840"/>
              </a:lnSpc>
              <a:spcBef>
                <a:spcPct val="0"/>
              </a:spcBef>
            </a:pPr>
            <a:r>
              <a:rPr lang="tr-TR" sz="2800" b="1" spc="960" dirty="0" smtClean="0">
                <a:solidFill>
                  <a:srgbClr val="494949"/>
                </a:solidFill>
                <a:latin typeface="Bodoni MT Black" panose="02070A03080606020203" pitchFamily="18" charset="0"/>
              </a:rPr>
              <a:t>KAMUDA MAAŞVE SOSYAL HAKLAR </a:t>
            </a:r>
          </a:p>
        </p:txBody>
      </p:sp>
      <p:sp>
        <p:nvSpPr>
          <p:cNvPr id="13" name="TextBox 13"/>
          <p:cNvSpPr txBox="1"/>
          <p:nvPr/>
        </p:nvSpPr>
        <p:spPr>
          <a:xfrm>
            <a:off x="218256" y="9569467"/>
            <a:ext cx="8663774" cy="307777"/>
          </a:xfrm>
          <a:prstGeom prst="rect">
            <a:avLst/>
          </a:prstGeom>
        </p:spPr>
        <p:txBody>
          <a:bodyPr lIns="0" tIns="0" rIns="0" bIns="0" rtlCol="0" anchor="t">
            <a:spAutoFit/>
          </a:bodyPr>
          <a:lstStyle/>
          <a:p>
            <a:pPr>
              <a:lnSpc>
                <a:spcPts val="2400"/>
              </a:lnSpc>
            </a:pPr>
            <a:r>
              <a:rPr lang="tr-TR" sz="2000" spc="400" dirty="0" err="1" smtClean="0">
                <a:solidFill>
                  <a:srgbClr val="494949"/>
                </a:solidFill>
                <a:latin typeface="Cocomat Pro Bold"/>
              </a:rPr>
              <a:t>yunus.demir</a:t>
            </a:r>
            <a:r>
              <a:rPr lang="en-US" sz="2000" spc="400" dirty="0" smtClean="0">
                <a:solidFill>
                  <a:srgbClr val="494949"/>
                </a:solidFill>
                <a:latin typeface="Cocomat Pro Bold"/>
              </a:rPr>
              <a:t>@tarimorman.gov.tr</a:t>
            </a:r>
            <a:endParaRPr lang="en-US" sz="2000" spc="400" dirty="0">
              <a:solidFill>
                <a:srgbClr val="494949"/>
              </a:solidFill>
              <a:latin typeface="Cocomat Pro Bold"/>
            </a:endParaRPr>
          </a:p>
        </p:txBody>
      </p:sp>
      <p:sp>
        <p:nvSpPr>
          <p:cNvPr id="7" name="Dikdörtgen 6"/>
          <p:cNvSpPr/>
          <p:nvPr/>
        </p:nvSpPr>
        <p:spPr>
          <a:xfrm>
            <a:off x="14706600" y="8812728"/>
            <a:ext cx="3453319" cy="1337060"/>
          </a:xfrm>
          <a:prstGeom prst="rect">
            <a:avLst/>
          </a:prstGeom>
          <a:solidFill>
            <a:schemeClr val="accent2">
              <a:lumMod val="20000"/>
              <a:lumOff val="80000"/>
            </a:schemeClr>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C00000"/>
                </a:solidFill>
                <a:latin typeface="Brush Script MT" panose="03060802040406070304" pitchFamily="66" charset="0"/>
              </a:rPr>
              <a:t>Yunus DEMİR</a:t>
            </a:r>
          </a:p>
          <a:p>
            <a:pPr algn="ctr"/>
            <a:r>
              <a:rPr lang="tr-TR" sz="4000" b="1" dirty="0" smtClean="0">
                <a:solidFill>
                  <a:srgbClr val="C00000"/>
                </a:solidFill>
                <a:latin typeface="Brush Script MT" panose="03060802040406070304" pitchFamily="66" charset="0"/>
              </a:rPr>
              <a:t>Şube Müdür V.</a:t>
            </a:r>
            <a:endParaRPr lang="tr-TR" sz="4000" b="1" dirty="0">
              <a:solidFill>
                <a:srgbClr val="C00000"/>
              </a:solidFill>
              <a:latin typeface="Brush Script MT" panose="03060802040406070304" pitchFamily="66" charset="0"/>
            </a:endParaRPr>
          </a:p>
        </p:txBody>
      </p:sp>
      <p:sp>
        <p:nvSpPr>
          <p:cNvPr id="19"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4"/>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1" end="1"/>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6910806"/>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3" name="Grup 2"/>
          <p:cNvGrpSpPr/>
          <p:nvPr/>
        </p:nvGrpSpPr>
        <p:grpSpPr>
          <a:xfrm>
            <a:off x="3391109" y="611050"/>
            <a:ext cx="12344401" cy="771847"/>
            <a:chOff x="3276599" y="651391"/>
            <a:chExt cx="12344401" cy="771847"/>
          </a:xfrm>
        </p:grpSpPr>
        <p:grpSp>
          <p:nvGrpSpPr>
            <p:cNvPr id="17" name="Grup 16"/>
            <p:cNvGrpSpPr/>
            <p:nvPr/>
          </p:nvGrpSpPr>
          <p:grpSpPr>
            <a:xfrm>
              <a:off x="3276599" y="651391"/>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43" name="Dikdörtgen 42"/>
            <p:cNvSpPr/>
            <p:nvPr/>
          </p:nvSpPr>
          <p:spPr>
            <a:xfrm>
              <a:off x="6165484" y="694120"/>
              <a:ext cx="6751272" cy="646331"/>
            </a:xfrm>
            <a:prstGeom prst="rect">
              <a:avLst/>
            </a:prstGeom>
          </p:spPr>
          <p:txBody>
            <a:bodyPr wrap="none">
              <a:spAutoFit/>
            </a:bodyPr>
            <a:lstStyle/>
            <a:p>
              <a:pPr algn="ctr"/>
              <a:r>
                <a:rPr lang="tr-TR" sz="36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KATSAYILAR VE TANIMLARI</a:t>
              </a:r>
              <a:endParaRPr lang="tr-TR"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
        <p:nvSpPr>
          <p:cNvPr id="22" name="1 İçerik Yer Tutucusu"/>
          <p:cNvSpPr>
            <a:spLocks noGrp="1"/>
          </p:cNvSpPr>
          <p:nvPr/>
        </p:nvSpPr>
        <p:spPr>
          <a:xfrm>
            <a:off x="2076441" y="3619500"/>
            <a:ext cx="4473569" cy="455185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200000"/>
              </a:lnSpc>
              <a:buNone/>
            </a:pPr>
            <a:r>
              <a:rPr lang="tr-TR" altLang="tr-TR" sz="2500" b="1" dirty="0" smtClean="0">
                <a:solidFill>
                  <a:srgbClr val="C00000"/>
                </a:solidFill>
                <a:latin typeface="Times New Roman" panose="02020603050405020304" pitchFamily="18" charset="0"/>
                <a:cs typeface="Times New Roman" panose="02020603050405020304" pitchFamily="18" charset="0"/>
              </a:rPr>
              <a:t>			</a:t>
            </a:r>
            <a:endParaRPr lang="tr-TR" sz="2500" dirty="0">
              <a:latin typeface="Times New Roman" panose="02020603050405020304" pitchFamily="18" charset="0"/>
              <a:cs typeface="Times New Roman" panose="02020603050405020304" pitchFamily="18" charset="0"/>
            </a:endParaRPr>
          </a:p>
        </p:txBody>
      </p:sp>
      <p:sp>
        <p:nvSpPr>
          <p:cNvPr id="24" name="1 İçerik Yer Tutucusu"/>
          <p:cNvSpPr>
            <a:spLocks noGrp="1"/>
          </p:cNvSpPr>
          <p:nvPr/>
        </p:nvSpPr>
        <p:spPr>
          <a:xfrm>
            <a:off x="13182600" y="3619500"/>
            <a:ext cx="4419600" cy="393774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200000"/>
              </a:lnSpc>
              <a:buNone/>
            </a:pPr>
            <a:r>
              <a:rPr lang="tr-TR" altLang="tr-TR" sz="1650" b="1" dirty="0">
                <a:solidFill>
                  <a:srgbClr val="0070C0"/>
                </a:solidFill>
                <a:latin typeface="Times New Roman" panose="02020603050405020304" pitchFamily="18" charset="0"/>
                <a:cs typeface="Times New Roman" panose="02020603050405020304" pitchFamily="18" charset="0"/>
              </a:rPr>
              <a:t>		</a:t>
            </a:r>
            <a:endParaRPr lang="tr-TR" altLang="tr-TR" sz="2500" dirty="0">
              <a:latin typeface="Times New Roman" panose="02020603050405020304" pitchFamily="18" charset="0"/>
              <a:cs typeface="Times New Roman" panose="02020603050405020304" pitchFamily="18" charset="0"/>
            </a:endParaRPr>
          </a:p>
        </p:txBody>
      </p:sp>
      <p:sp>
        <p:nvSpPr>
          <p:cNvPr id="25" name="1 İçerik Yer Tutucusu"/>
          <p:cNvSpPr>
            <a:spLocks noGrp="1"/>
          </p:cNvSpPr>
          <p:nvPr/>
        </p:nvSpPr>
        <p:spPr>
          <a:xfrm>
            <a:off x="2373016" y="9010246"/>
            <a:ext cx="15108161" cy="115470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None/>
            </a:pPr>
            <a:r>
              <a:rPr lang="tr-TR" altLang="tr-TR" sz="2500" b="1" dirty="0">
                <a:solidFill>
                  <a:srgbClr val="C00000"/>
                </a:solidFill>
                <a:latin typeface="Times New Roman" panose="02020603050405020304" pitchFamily="18" charset="0"/>
                <a:cs typeface="Times New Roman" panose="02020603050405020304" pitchFamily="18" charset="0"/>
              </a:rPr>
              <a:t>		</a:t>
            </a:r>
            <a:r>
              <a:rPr lang="tr-TR" altLang="tr-TR" sz="2500" b="1" dirty="0" smtClean="0">
                <a:solidFill>
                  <a:srgbClr val="C00000"/>
                </a:solidFill>
                <a:latin typeface="Times New Roman" panose="02020603050405020304" pitchFamily="18" charset="0"/>
                <a:cs typeface="Times New Roman" panose="02020603050405020304" pitchFamily="18" charset="0"/>
              </a:rPr>
              <a:t>	</a:t>
            </a:r>
            <a:endParaRPr lang="tr-TR" sz="2500" dirty="0">
              <a:latin typeface="Times New Roman" panose="02020603050405020304" pitchFamily="18" charset="0"/>
              <a:cs typeface="Times New Roman" panose="02020603050405020304" pitchFamily="18" charset="0"/>
            </a:endParaRPr>
          </a:p>
        </p:txBody>
      </p:sp>
      <p:sp>
        <p:nvSpPr>
          <p:cNvPr id="26" name="object 2"/>
          <p:cNvSpPr txBox="1"/>
          <p:nvPr/>
        </p:nvSpPr>
        <p:spPr>
          <a:xfrm>
            <a:off x="2895600" y="2274000"/>
            <a:ext cx="14706600" cy="6128601"/>
          </a:xfrm>
          <a:prstGeom prst="rect">
            <a:avLst/>
          </a:prstGeom>
        </p:spPr>
        <p:txBody>
          <a:bodyPr vert="horz" wrap="square" lIns="0" tIns="0" rIns="0" bIns="0" rtlCol="0">
            <a:spAutoFit/>
          </a:bodyPr>
          <a:lstStyle/>
          <a:p>
            <a:pPr marL="12700" marR="5080" indent="571500" algn="just">
              <a:lnSpc>
                <a:spcPct val="104200"/>
              </a:lnSpc>
            </a:pPr>
            <a:r>
              <a:rPr sz="2800" b="1" spc="-5" dirty="0">
                <a:solidFill>
                  <a:srgbClr val="053193"/>
                </a:solidFill>
                <a:latin typeface="Times New Roman"/>
                <a:cs typeface="Times New Roman"/>
              </a:rPr>
              <a:t>Aylık katsayısı: </a:t>
            </a:r>
            <a:r>
              <a:rPr sz="2800" spc="-5" dirty="0">
                <a:solidFill>
                  <a:srgbClr val="053193"/>
                </a:solidFill>
                <a:latin typeface="Times New Roman"/>
                <a:cs typeface="Times New Roman"/>
              </a:rPr>
              <a:t>Taban </a:t>
            </a:r>
            <a:r>
              <a:rPr sz="2800" spc="-10" dirty="0">
                <a:solidFill>
                  <a:srgbClr val="053193"/>
                </a:solidFill>
                <a:latin typeface="Times New Roman"/>
                <a:cs typeface="Times New Roman"/>
              </a:rPr>
              <a:t>aylık </a:t>
            </a:r>
            <a:r>
              <a:rPr sz="2800" spc="-5" dirty="0">
                <a:solidFill>
                  <a:srgbClr val="053193"/>
                </a:solidFill>
                <a:latin typeface="Times New Roman"/>
                <a:cs typeface="Times New Roman"/>
              </a:rPr>
              <a:t>göstergesi </a:t>
            </a:r>
            <a:r>
              <a:rPr sz="2800" spc="-10" dirty="0">
                <a:solidFill>
                  <a:srgbClr val="053193"/>
                </a:solidFill>
                <a:latin typeface="Times New Roman"/>
                <a:cs typeface="Times New Roman"/>
              </a:rPr>
              <a:t>ile </a:t>
            </a:r>
            <a:r>
              <a:rPr sz="2800" spc="-5" dirty="0">
                <a:solidFill>
                  <a:srgbClr val="053193"/>
                </a:solidFill>
                <a:latin typeface="Times New Roman"/>
                <a:cs typeface="Times New Roman"/>
              </a:rPr>
              <a:t>zamlar hariç, </a:t>
            </a:r>
            <a:r>
              <a:rPr sz="2800" dirty="0">
                <a:solidFill>
                  <a:srgbClr val="053193"/>
                </a:solidFill>
                <a:latin typeface="Times New Roman"/>
                <a:cs typeface="Times New Roman"/>
              </a:rPr>
              <a:t>belli </a:t>
            </a:r>
            <a:r>
              <a:rPr sz="2800" spc="-5" dirty="0">
                <a:solidFill>
                  <a:srgbClr val="053193"/>
                </a:solidFill>
                <a:latin typeface="Times New Roman"/>
                <a:cs typeface="Times New Roman"/>
              </a:rPr>
              <a:t>bir  </a:t>
            </a:r>
            <a:r>
              <a:rPr sz="2800" dirty="0">
                <a:solidFill>
                  <a:srgbClr val="053193"/>
                </a:solidFill>
                <a:latin typeface="Times New Roman"/>
                <a:cs typeface="Times New Roman"/>
              </a:rPr>
              <a:t>göstergeye </a:t>
            </a:r>
            <a:r>
              <a:rPr sz="2800" spc="-5" dirty="0">
                <a:solidFill>
                  <a:srgbClr val="053193"/>
                </a:solidFill>
                <a:latin typeface="Times New Roman"/>
                <a:cs typeface="Times New Roman"/>
              </a:rPr>
              <a:t>bağlı maaş unsurlarının tutara çevrilmesinde kullanılan  katsayıdır. </a:t>
            </a:r>
            <a:r>
              <a:rPr sz="2800" dirty="0" smtClean="0">
                <a:solidFill>
                  <a:srgbClr val="053193"/>
                </a:solidFill>
                <a:latin typeface="Times New Roman"/>
                <a:cs typeface="Times New Roman"/>
              </a:rPr>
              <a:t>202</a:t>
            </a:r>
            <a:r>
              <a:rPr lang="tr-TR" sz="2800" dirty="0" smtClean="0">
                <a:solidFill>
                  <a:srgbClr val="053193"/>
                </a:solidFill>
                <a:latin typeface="Times New Roman"/>
                <a:cs typeface="Times New Roman"/>
              </a:rPr>
              <a:t>4 yılı</a:t>
            </a:r>
            <a:r>
              <a:rPr sz="2800" dirty="0" smtClean="0">
                <a:solidFill>
                  <a:srgbClr val="053193"/>
                </a:solidFill>
                <a:latin typeface="Times New Roman"/>
                <a:cs typeface="Times New Roman"/>
              </a:rPr>
              <a:t> </a:t>
            </a:r>
            <a:r>
              <a:rPr lang="tr-TR" sz="2800" dirty="0" smtClean="0">
                <a:solidFill>
                  <a:srgbClr val="053193"/>
                </a:solidFill>
                <a:latin typeface="Times New Roman"/>
                <a:cs typeface="Times New Roman"/>
              </a:rPr>
              <a:t>Ocak - Temmuz </a:t>
            </a:r>
            <a:r>
              <a:rPr sz="2800" spc="-5" dirty="0" err="1" smtClean="0">
                <a:solidFill>
                  <a:srgbClr val="053193"/>
                </a:solidFill>
                <a:latin typeface="Times New Roman"/>
                <a:cs typeface="Times New Roman"/>
              </a:rPr>
              <a:t>dönemi</a:t>
            </a:r>
            <a:r>
              <a:rPr sz="2800" spc="-5" dirty="0" smtClean="0">
                <a:solidFill>
                  <a:srgbClr val="053193"/>
                </a:solidFill>
                <a:latin typeface="Times New Roman"/>
                <a:cs typeface="Times New Roman"/>
              </a:rPr>
              <a:t> </a:t>
            </a:r>
            <a:r>
              <a:rPr sz="2800" spc="-5" dirty="0">
                <a:solidFill>
                  <a:srgbClr val="053193"/>
                </a:solidFill>
                <a:latin typeface="Times New Roman"/>
                <a:cs typeface="Times New Roman"/>
              </a:rPr>
              <a:t>için aylık katsayı: </a:t>
            </a:r>
            <a:r>
              <a:rPr sz="2800" u="sng" dirty="0" smtClean="0">
                <a:solidFill>
                  <a:srgbClr val="FF0000"/>
                </a:solidFill>
                <a:latin typeface="Times New Roman"/>
                <a:cs typeface="Times New Roman"/>
              </a:rPr>
              <a:t>0,</a:t>
            </a:r>
            <a:r>
              <a:rPr lang="tr-TR" sz="2800" u="sng" dirty="0" smtClean="0">
                <a:solidFill>
                  <a:srgbClr val="FF0000"/>
                </a:solidFill>
                <a:latin typeface="Times New Roman"/>
                <a:cs typeface="Times New Roman"/>
              </a:rPr>
              <a:t>760871 </a:t>
            </a:r>
            <a:r>
              <a:rPr lang="tr-TR" sz="2800" dirty="0" smtClean="0">
                <a:solidFill>
                  <a:srgbClr val="053193"/>
                </a:solidFill>
                <a:latin typeface="Times New Roman"/>
                <a:cs typeface="Times New Roman"/>
              </a:rPr>
              <a:t>rakamı belirlenmiştir.</a:t>
            </a:r>
          </a:p>
          <a:p>
            <a:pPr marL="12700" marR="5080" indent="571500" algn="just">
              <a:lnSpc>
                <a:spcPct val="104200"/>
              </a:lnSpc>
            </a:pPr>
            <a:endParaRPr sz="2800" dirty="0">
              <a:solidFill>
                <a:prstClr val="black"/>
              </a:solidFill>
              <a:latin typeface="Times New Roman"/>
              <a:cs typeface="Times New Roman"/>
            </a:endParaRPr>
          </a:p>
          <a:p>
            <a:pPr marL="12700" marR="5080" indent="571500" algn="just">
              <a:lnSpc>
                <a:spcPct val="104000"/>
              </a:lnSpc>
              <a:spcBef>
                <a:spcPts val="5"/>
              </a:spcBef>
            </a:pPr>
            <a:r>
              <a:rPr sz="2800" b="1" dirty="0">
                <a:solidFill>
                  <a:srgbClr val="053193"/>
                </a:solidFill>
                <a:latin typeface="Times New Roman"/>
                <a:cs typeface="Times New Roman"/>
              </a:rPr>
              <a:t>Taban </a:t>
            </a:r>
            <a:r>
              <a:rPr sz="2800" b="1" spc="-5" dirty="0">
                <a:solidFill>
                  <a:srgbClr val="053193"/>
                </a:solidFill>
                <a:latin typeface="Times New Roman"/>
                <a:cs typeface="Times New Roman"/>
              </a:rPr>
              <a:t>aylık katsayısı: </a:t>
            </a:r>
            <a:r>
              <a:rPr sz="2800" dirty="0">
                <a:solidFill>
                  <a:srgbClr val="053193"/>
                </a:solidFill>
                <a:latin typeface="Times New Roman"/>
                <a:cs typeface="Times New Roman"/>
              </a:rPr>
              <a:t>Taban </a:t>
            </a:r>
            <a:r>
              <a:rPr sz="2800" spc="-5" dirty="0">
                <a:solidFill>
                  <a:srgbClr val="053193"/>
                </a:solidFill>
                <a:latin typeface="Times New Roman"/>
                <a:cs typeface="Times New Roman"/>
              </a:rPr>
              <a:t>aylık göstergesinin tutara  çevrilmesinde kullanılan katsayı olup, </a:t>
            </a:r>
            <a:r>
              <a:rPr lang="tr-TR" sz="2800" dirty="0">
                <a:solidFill>
                  <a:srgbClr val="053193"/>
                </a:solidFill>
                <a:latin typeface="Times New Roman"/>
                <a:cs typeface="Times New Roman"/>
              </a:rPr>
              <a:t>2024 yılı Ocak - Temmuz </a:t>
            </a:r>
            <a:r>
              <a:rPr lang="tr-TR" sz="2800" spc="-5" dirty="0">
                <a:solidFill>
                  <a:srgbClr val="053193"/>
                </a:solidFill>
                <a:latin typeface="Times New Roman"/>
                <a:cs typeface="Times New Roman"/>
              </a:rPr>
              <a:t>dönemi için </a:t>
            </a:r>
            <a:r>
              <a:rPr sz="2800" dirty="0" err="1" smtClean="0">
                <a:solidFill>
                  <a:srgbClr val="053193"/>
                </a:solidFill>
                <a:latin typeface="Times New Roman"/>
                <a:cs typeface="Times New Roman"/>
              </a:rPr>
              <a:t>uygulan</a:t>
            </a:r>
            <a:r>
              <a:rPr lang="tr-TR" sz="2800" dirty="0" smtClean="0">
                <a:solidFill>
                  <a:srgbClr val="053193"/>
                </a:solidFill>
                <a:latin typeface="Times New Roman"/>
                <a:cs typeface="Times New Roman"/>
              </a:rPr>
              <a:t>an</a:t>
            </a:r>
            <a:r>
              <a:rPr sz="2800" dirty="0" smtClean="0">
                <a:solidFill>
                  <a:srgbClr val="053193"/>
                </a:solidFill>
                <a:latin typeface="Times New Roman"/>
                <a:cs typeface="Times New Roman"/>
              </a:rPr>
              <a:t> </a:t>
            </a:r>
            <a:r>
              <a:rPr sz="2800" spc="-5" dirty="0">
                <a:solidFill>
                  <a:srgbClr val="053193"/>
                </a:solidFill>
                <a:latin typeface="Times New Roman"/>
                <a:cs typeface="Times New Roman"/>
              </a:rPr>
              <a:t>taban aylık </a:t>
            </a:r>
            <a:r>
              <a:rPr sz="2800" dirty="0" err="1">
                <a:solidFill>
                  <a:srgbClr val="053193"/>
                </a:solidFill>
                <a:latin typeface="Times New Roman"/>
                <a:cs typeface="Times New Roman"/>
              </a:rPr>
              <a:t>katsayısı</a:t>
            </a:r>
            <a:r>
              <a:rPr sz="2800" spc="-70" dirty="0">
                <a:solidFill>
                  <a:srgbClr val="053193"/>
                </a:solidFill>
                <a:latin typeface="Times New Roman"/>
                <a:cs typeface="Times New Roman"/>
              </a:rPr>
              <a:t> </a:t>
            </a:r>
            <a:r>
              <a:rPr lang="tr-TR" sz="2800" u="sng" dirty="0" smtClean="0">
                <a:solidFill>
                  <a:srgbClr val="FF0000"/>
                </a:solidFill>
                <a:latin typeface="Times New Roman"/>
                <a:cs typeface="Times New Roman"/>
              </a:rPr>
              <a:t>11,909083</a:t>
            </a:r>
            <a:r>
              <a:rPr lang="tr-TR" sz="2800" u="sng" dirty="0" smtClean="0">
                <a:solidFill>
                  <a:srgbClr val="053193"/>
                </a:solidFill>
                <a:latin typeface="Times New Roman"/>
                <a:cs typeface="Times New Roman"/>
              </a:rPr>
              <a:t> </a:t>
            </a:r>
            <a:r>
              <a:rPr lang="tr-TR" sz="2800" dirty="0" smtClean="0">
                <a:solidFill>
                  <a:srgbClr val="053193"/>
                </a:solidFill>
                <a:latin typeface="Times New Roman"/>
                <a:cs typeface="Times New Roman"/>
              </a:rPr>
              <a:t>rakamı belirlenmiştir.</a:t>
            </a:r>
            <a:endParaRPr sz="2800" dirty="0">
              <a:solidFill>
                <a:prstClr val="black"/>
              </a:solidFill>
              <a:latin typeface="Times New Roman"/>
              <a:cs typeface="Times New Roman"/>
            </a:endParaRPr>
          </a:p>
          <a:p>
            <a:pPr>
              <a:spcBef>
                <a:spcPts val="10"/>
              </a:spcBef>
            </a:pPr>
            <a:endParaRPr sz="2800" dirty="0">
              <a:solidFill>
                <a:prstClr val="black"/>
              </a:solidFill>
              <a:latin typeface="Times New Roman"/>
              <a:cs typeface="Times New Roman"/>
            </a:endParaRPr>
          </a:p>
          <a:p>
            <a:pPr marL="12700" marR="5080" indent="571500" algn="just">
              <a:lnSpc>
                <a:spcPct val="104299"/>
              </a:lnSpc>
            </a:pPr>
            <a:r>
              <a:rPr sz="2800" b="1" spc="5" dirty="0">
                <a:solidFill>
                  <a:srgbClr val="053193"/>
                </a:solidFill>
                <a:latin typeface="Times New Roman"/>
                <a:cs typeface="Times New Roman"/>
              </a:rPr>
              <a:t>Yan </a:t>
            </a:r>
            <a:r>
              <a:rPr sz="2800" b="1" spc="-5" dirty="0">
                <a:solidFill>
                  <a:srgbClr val="053193"/>
                </a:solidFill>
                <a:latin typeface="Times New Roman"/>
                <a:cs typeface="Times New Roman"/>
              </a:rPr>
              <a:t>ödeme katsayısı: </a:t>
            </a:r>
            <a:r>
              <a:rPr sz="2800" spc="-5" dirty="0">
                <a:solidFill>
                  <a:srgbClr val="053193"/>
                </a:solidFill>
                <a:latin typeface="Times New Roman"/>
                <a:cs typeface="Times New Roman"/>
              </a:rPr>
              <a:t>İş güçlüğü, iş riski, temininde güçlük </a:t>
            </a:r>
            <a:r>
              <a:rPr sz="2800" dirty="0">
                <a:solidFill>
                  <a:srgbClr val="053193"/>
                </a:solidFill>
                <a:latin typeface="Times New Roman"/>
                <a:cs typeface="Times New Roman"/>
              </a:rPr>
              <a:t>ve </a:t>
            </a:r>
            <a:r>
              <a:rPr sz="2800" spc="-10" dirty="0">
                <a:solidFill>
                  <a:srgbClr val="053193"/>
                </a:solidFill>
                <a:latin typeface="Times New Roman"/>
                <a:cs typeface="Times New Roman"/>
              </a:rPr>
              <a:t>mali  </a:t>
            </a:r>
            <a:r>
              <a:rPr sz="2800" spc="-5" dirty="0">
                <a:solidFill>
                  <a:srgbClr val="053193"/>
                </a:solidFill>
                <a:latin typeface="Times New Roman"/>
                <a:cs typeface="Times New Roman"/>
              </a:rPr>
              <a:t>sorumluluk zamlarının tutara çevrilmesinde kullanılmaktadır. </a:t>
            </a:r>
            <a:r>
              <a:rPr lang="tr-TR" sz="2800" dirty="0">
                <a:solidFill>
                  <a:srgbClr val="053193"/>
                </a:solidFill>
                <a:latin typeface="Times New Roman"/>
                <a:cs typeface="Times New Roman"/>
              </a:rPr>
              <a:t>2024 yılı Ocak - Temmuz </a:t>
            </a:r>
            <a:r>
              <a:rPr lang="tr-TR" sz="2800" spc="-5" dirty="0" smtClean="0">
                <a:solidFill>
                  <a:srgbClr val="053193"/>
                </a:solidFill>
                <a:latin typeface="Times New Roman"/>
                <a:cs typeface="Times New Roman"/>
              </a:rPr>
              <a:t>dönemi</a:t>
            </a:r>
            <a:r>
              <a:rPr sz="2800" dirty="0" smtClean="0">
                <a:solidFill>
                  <a:srgbClr val="053193"/>
                </a:solidFill>
                <a:latin typeface="Times New Roman"/>
                <a:cs typeface="Times New Roman"/>
              </a:rPr>
              <a:t>de </a:t>
            </a:r>
            <a:r>
              <a:rPr lang="tr-TR" sz="2800" u="sng" dirty="0" smtClean="0">
                <a:solidFill>
                  <a:srgbClr val="FF0000"/>
                </a:solidFill>
                <a:latin typeface="Times New Roman"/>
                <a:cs typeface="Times New Roman"/>
              </a:rPr>
              <a:t>0,241297</a:t>
            </a:r>
            <a:r>
              <a:rPr sz="2800" spc="-85" dirty="0" smtClean="0">
                <a:solidFill>
                  <a:srgbClr val="053193"/>
                </a:solidFill>
                <a:latin typeface="Times New Roman"/>
                <a:cs typeface="Times New Roman"/>
              </a:rPr>
              <a:t> </a:t>
            </a:r>
            <a:r>
              <a:rPr lang="tr-TR" sz="2800" dirty="0" smtClean="0">
                <a:solidFill>
                  <a:srgbClr val="053193"/>
                </a:solidFill>
                <a:latin typeface="Times New Roman"/>
                <a:cs typeface="Times New Roman"/>
              </a:rPr>
              <a:t>olarak belirlenmiştir.</a:t>
            </a:r>
          </a:p>
          <a:p>
            <a:pPr marL="12700" marR="5080" indent="571500" algn="just">
              <a:lnSpc>
                <a:spcPct val="104299"/>
              </a:lnSpc>
            </a:pPr>
            <a:endParaRPr lang="tr-TR" sz="2800" dirty="0" smtClean="0">
              <a:solidFill>
                <a:srgbClr val="053193"/>
              </a:solidFill>
              <a:latin typeface="Times New Roman"/>
              <a:cs typeface="Times New Roman"/>
            </a:endParaRPr>
          </a:p>
          <a:p>
            <a:pPr marL="12700" marR="5080" indent="571500" algn="just">
              <a:lnSpc>
                <a:spcPct val="104299"/>
              </a:lnSpc>
            </a:pPr>
            <a:r>
              <a:rPr lang="tr-TR" sz="2800" b="1" spc="-5" dirty="0">
                <a:solidFill>
                  <a:srgbClr val="053193"/>
                </a:solidFill>
                <a:latin typeface="Times New Roman"/>
                <a:cs typeface="Times New Roman"/>
              </a:rPr>
              <a:t>En yüksek devlet memuru aylığı </a:t>
            </a:r>
            <a:r>
              <a:rPr lang="tr-TR" sz="2800" b="1" dirty="0">
                <a:solidFill>
                  <a:srgbClr val="053193"/>
                </a:solidFill>
                <a:latin typeface="Times New Roman"/>
                <a:cs typeface="Times New Roman"/>
              </a:rPr>
              <a:t>: </a:t>
            </a:r>
            <a:r>
              <a:rPr lang="tr-TR" sz="2800" spc="-5" dirty="0">
                <a:solidFill>
                  <a:srgbClr val="053193"/>
                </a:solidFill>
                <a:latin typeface="Times New Roman"/>
                <a:cs typeface="Times New Roman"/>
              </a:rPr>
              <a:t>Cumhurbaşkanlığı </a:t>
            </a:r>
            <a:r>
              <a:rPr lang="tr-TR" sz="2800" dirty="0">
                <a:solidFill>
                  <a:srgbClr val="053193"/>
                </a:solidFill>
                <a:latin typeface="Times New Roman"/>
                <a:cs typeface="Times New Roman"/>
              </a:rPr>
              <a:t>İdari </a:t>
            </a:r>
            <a:r>
              <a:rPr lang="tr-TR" sz="2800" spc="-5" dirty="0">
                <a:solidFill>
                  <a:srgbClr val="053193"/>
                </a:solidFill>
                <a:latin typeface="Times New Roman"/>
                <a:cs typeface="Times New Roman"/>
              </a:rPr>
              <a:t>İşler Başkanı  </a:t>
            </a:r>
            <a:r>
              <a:rPr lang="tr-TR" sz="2800" dirty="0">
                <a:solidFill>
                  <a:srgbClr val="053193"/>
                </a:solidFill>
                <a:latin typeface="Times New Roman"/>
                <a:cs typeface="Times New Roman"/>
              </a:rPr>
              <a:t>aylığını ifade </a:t>
            </a:r>
            <a:r>
              <a:rPr lang="tr-TR" sz="2800" spc="-20" dirty="0">
                <a:solidFill>
                  <a:srgbClr val="053193"/>
                </a:solidFill>
                <a:latin typeface="Times New Roman"/>
                <a:cs typeface="Times New Roman"/>
              </a:rPr>
              <a:t>eder. </a:t>
            </a:r>
            <a:r>
              <a:rPr lang="tr-TR" sz="2800" spc="-20" dirty="0" smtClean="0">
                <a:solidFill>
                  <a:srgbClr val="053193"/>
                </a:solidFill>
                <a:latin typeface="Times New Roman"/>
                <a:cs typeface="Times New Roman"/>
              </a:rPr>
              <a:t>                </a:t>
            </a:r>
            <a:r>
              <a:rPr lang="tr-TR" sz="2800" dirty="0" smtClean="0">
                <a:solidFill>
                  <a:srgbClr val="FF0000"/>
                </a:solidFill>
                <a:latin typeface="Times New Roman"/>
                <a:cs typeface="Times New Roman"/>
              </a:rPr>
              <a:t>(</a:t>
            </a:r>
            <a:r>
              <a:rPr lang="tr-TR" sz="2800" dirty="0">
                <a:solidFill>
                  <a:srgbClr val="FF0000"/>
                </a:solidFill>
                <a:latin typeface="Times New Roman"/>
                <a:cs typeface="Times New Roman"/>
              </a:rPr>
              <a:t>8000+1500) </a:t>
            </a:r>
            <a:r>
              <a:rPr lang="tr-TR" sz="2800" spc="-5" dirty="0">
                <a:solidFill>
                  <a:srgbClr val="FF0000"/>
                </a:solidFill>
                <a:latin typeface="Times New Roman"/>
                <a:cs typeface="Times New Roman"/>
              </a:rPr>
              <a:t>X </a:t>
            </a:r>
            <a:r>
              <a:rPr lang="tr-TR" sz="2800" dirty="0">
                <a:solidFill>
                  <a:srgbClr val="FF0000"/>
                </a:solidFill>
                <a:latin typeface="Times New Roman"/>
                <a:cs typeface="Times New Roman"/>
              </a:rPr>
              <a:t>0,760871 =</a:t>
            </a:r>
            <a:r>
              <a:rPr lang="tr-TR" sz="2800" spc="-65" dirty="0">
                <a:solidFill>
                  <a:srgbClr val="FF0000"/>
                </a:solidFill>
                <a:latin typeface="Times New Roman"/>
                <a:cs typeface="Times New Roman"/>
              </a:rPr>
              <a:t> </a:t>
            </a:r>
            <a:r>
              <a:rPr lang="tr-TR" sz="2800" dirty="0">
                <a:solidFill>
                  <a:srgbClr val="FF0000"/>
                </a:solidFill>
                <a:latin typeface="Times New Roman"/>
                <a:cs typeface="Times New Roman"/>
              </a:rPr>
              <a:t>7.228,27.TL</a:t>
            </a:r>
          </a:p>
          <a:p>
            <a:pPr marL="12700" marR="5080" indent="571500" algn="just">
              <a:lnSpc>
                <a:spcPct val="104299"/>
              </a:lnSpc>
            </a:pPr>
            <a:endParaRPr lang="tr-TR" sz="2800" dirty="0" smtClean="0">
              <a:solidFill>
                <a:srgbClr val="053193"/>
              </a:solidFill>
              <a:latin typeface="Times New Roman"/>
              <a:cs typeface="Times New Roman"/>
            </a:endParaRPr>
          </a:p>
          <a:p>
            <a:pPr marL="12700" marR="5080" indent="571500" algn="just">
              <a:lnSpc>
                <a:spcPct val="104299"/>
              </a:lnSpc>
            </a:pPr>
            <a:endParaRPr sz="2000" dirty="0">
              <a:solidFill>
                <a:prstClr val="black"/>
              </a:solidFill>
              <a:latin typeface="Times New Roman"/>
              <a:cs typeface="Times New Roman"/>
            </a:endParaRPr>
          </a:p>
        </p:txBody>
      </p:sp>
    </p:spTree>
    <p:extLst>
      <p:ext uri="{BB962C8B-B14F-4D97-AF65-F5344CB8AC3E}">
        <p14:creationId xmlns:p14="http://schemas.microsoft.com/office/powerpoint/2010/main" val="751446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603420" y="2019300"/>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3" name="Grup 2"/>
          <p:cNvGrpSpPr/>
          <p:nvPr/>
        </p:nvGrpSpPr>
        <p:grpSpPr>
          <a:xfrm>
            <a:off x="3391109" y="611050"/>
            <a:ext cx="12344401" cy="771847"/>
            <a:chOff x="3276599" y="651391"/>
            <a:chExt cx="12344401" cy="771847"/>
          </a:xfrm>
        </p:grpSpPr>
        <p:grpSp>
          <p:nvGrpSpPr>
            <p:cNvPr id="17" name="Grup 16"/>
            <p:cNvGrpSpPr/>
            <p:nvPr/>
          </p:nvGrpSpPr>
          <p:grpSpPr>
            <a:xfrm>
              <a:off x="3276599" y="651391"/>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43" name="Dikdörtgen 42"/>
            <p:cNvSpPr/>
            <p:nvPr/>
          </p:nvSpPr>
          <p:spPr>
            <a:xfrm>
              <a:off x="5989826" y="694120"/>
              <a:ext cx="7102586" cy="646331"/>
            </a:xfrm>
            <a:prstGeom prst="rect">
              <a:avLst/>
            </a:prstGeom>
          </p:spPr>
          <p:txBody>
            <a:bodyPr wrap="none">
              <a:spAutoFit/>
            </a:bodyPr>
            <a:lstStyle/>
            <a:p>
              <a:pPr marL="12700" algn="ctr">
                <a:lnSpc>
                  <a:spcPct val="100000"/>
                </a:lnSpc>
                <a:spcBef>
                  <a:spcPts val="105"/>
                </a:spcBef>
                <a:tabLst>
                  <a:tab pos="4203700" algn="l"/>
                </a:tabLst>
              </a:pPr>
              <a:r>
                <a:rPr lang="tr-TR" sz="3600" b="1" spc="-35" dirty="0" smtClean="0">
                  <a:latin typeface="Times New Roman" panose="02020603050405020304" pitchFamily="18" charset="0"/>
                  <a:cs typeface="Times New Roman" panose="02020603050405020304" pitchFamily="18" charset="0"/>
                </a:rPr>
                <a:t>Memurların Mali ve Sosyal Hakları</a:t>
              </a:r>
              <a:endParaRPr lang="tr-TR" sz="3600" dirty="0">
                <a:latin typeface="Times New Roman" panose="02020603050405020304" pitchFamily="18" charset="0"/>
                <a:cs typeface="Times New Roman" panose="02020603050405020304" pitchFamily="18" charset="0"/>
              </a:endParaRPr>
            </a:p>
          </p:txBody>
        </p:sp>
      </p:grpSp>
      <p:sp>
        <p:nvSpPr>
          <p:cNvPr id="16" name="object 3"/>
          <p:cNvSpPr txBox="1"/>
          <p:nvPr/>
        </p:nvSpPr>
        <p:spPr>
          <a:xfrm>
            <a:off x="3391108" y="2400299"/>
            <a:ext cx="13906292" cy="2488502"/>
          </a:xfrm>
          <a:prstGeom prst="rect">
            <a:avLst/>
          </a:prstGeom>
        </p:spPr>
        <p:txBody>
          <a:bodyPr vert="horz" wrap="square" lIns="0" tIns="13335" rIns="0" bIns="0" rtlCol="0">
            <a:spAutoFit/>
          </a:bodyPr>
          <a:lstStyle/>
          <a:p>
            <a:pPr marL="12700" marR="5080" algn="just">
              <a:lnSpc>
                <a:spcPct val="100000"/>
              </a:lnSpc>
              <a:spcBef>
                <a:spcPts val="105"/>
              </a:spcBef>
            </a:pPr>
            <a:r>
              <a:rPr sz="3200" b="1" dirty="0">
                <a:solidFill>
                  <a:srgbClr val="053193"/>
                </a:solidFill>
                <a:latin typeface="Times New Roman"/>
                <a:cs typeface="Times New Roman"/>
              </a:rPr>
              <a:t>1- Gösterge </a:t>
            </a:r>
            <a:r>
              <a:rPr sz="3200" b="1" spc="-5" dirty="0">
                <a:solidFill>
                  <a:srgbClr val="053193"/>
                </a:solidFill>
                <a:latin typeface="Times New Roman"/>
                <a:cs typeface="Times New Roman"/>
              </a:rPr>
              <a:t>Aylığı: </a:t>
            </a:r>
            <a:endParaRPr lang="tr-TR" sz="3200" b="1" spc="-5" dirty="0" smtClean="0">
              <a:solidFill>
                <a:srgbClr val="053193"/>
              </a:solidFill>
              <a:latin typeface="Times New Roman"/>
              <a:cs typeface="Times New Roman"/>
            </a:endParaRPr>
          </a:p>
          <a:p>
            <a:pPr marL="12700" marR="5080" algn="just">
              <a:lnSpc>
                <a:spcPct val="100000"/>
              </a:lnSpc>
              <a:spcBef>
                <a:spcPts val="105"/>
              </a:spcBef>
            </a:pPr>
            <a:r>
              <a:rPr lang="tr-TR" sz="3200" b="1" spc="-5" dirty="0">
                <a:solidFill>
                  <a:srgbClr val="053193"/>
                </a:solidFill>
                <a:latin typeface="Times New Roman"/>
                <a:cs typeface="Times New Roman"/>
              </a:rPr>
              <a:t>	</a:t>
            </a:r>
            <a:r>
              <a:rPr sz="3200" spc="-5" dirty="0" err="1" smtClean="0">
                <a:latin typeface="Times New Roman"/>
                <a:cs typeface="Times New Roman"/>
              </a:rPr>
              <a:t>Memurun</a:t>
            </a:r>
            <a:r>
              <a:rPr sz="3200" spc="-5" dirty="0" smtClean="0">
                <a:latin typeface="Times New Roman"/>
                <a:cs typeface="Times New Roman"/>
              </a:rPr>
              <a:t> </a:t>
            </a:r>
            <a:r>
              <a:rPr sz="3200" spc="-5" dirty="0">
                <a:latin typeface="Times New Roman"/>
                <a:cs typeface="Times New Roman"/>
              </a:rPr>
              <a:t>bulunduğu </a:t>
            </a:r>
            <a:r>
              <a:rPr sz="3200" dirty="0">
                <a:latin typeface="Times New Roman"/>
                <a:cs typeface="Times New Roman"/>
              </a:rPr>
              <a:t>derece ve </a:t>
            </a:r>
            <a:r>
              <a:rPr sz="3200" spc="-5" dirty="0">
                <a:latin typeface="Times New Roman"/>
                <a:cs typeface="Times New Roman"/>
              </a:rPr>
              <a:t>kademenin karşılığı  olan </a:t>
            </a:r>
            <a:r>
              <a:rPr sz="3200" spc="-10" dirty="0">
                <a:latin typeface="Times New Roman"/>
                <a:cs typeface="Times New Roman"/>
              </a:rPr>
              <a:t>aylık </a:t>
            </a:r>
            <a:r>
              <a:rPr sz="3200" spc="-5" dirty="0">
                <a:latin typeface="Times New Roman"/>
                <a:cs typeface="Times New Roman"/>
              </a:rPr>
              <a:t>gösterge rakamı ile aylık katsayının çarpımı sonucu bulunan  tutardır. Bütün sınıflar itibarıyla her </a:t>
            </a:r>
            <a:r>
              <a:rPr sz="3200" dirty="0">
                <a:latin typeface="Times New Roman"/>
                <a:cs typeface="Times New Roman"/>
              </a:rPr>
              <a:t>derece ve </a:t>
            </a:r>
            <a:r>
              <a:rPr sz="3200" spc="-5" dirty="0">
                <a:latin typeface="Times New Roman"/>
                <a:cs typeface="Times New Roman"/>
              </a:rPr>
              <a:t>kademenin aylıklarının  hesaplanmasında esas teşkil </a:t>
            </a:r>
            <a:r>
              <a:rPr sz="3200" dirty="0">
                <a:latin typeface="Times New Roman"/>
                <a:cs typeface="Times New Roman"/>
              </a:rPr>
              <a:t>eden </a:t>
            </a:r>
            <a:r>
              <a:rPr sz="3200" spc="-10" dirty="0">
                <a:latin typeface="Times New Roman"/>
                <a:cs typeface="Times New Roman"/>
              </a:rPr>
              <a:t>"Aylık </a:t>
            </a:r>
            <a:r>
              <a:rPr sz="3200" spc="-5" dirty="0">
                <a:latin typeface="Times New Roman"/>
                <a:cs typeface="Times New Roman"/>
              </a:rPr>
              <a:t>Gösterge Tablosu", </a:t>
            </a:r>
            <a:r>
              <a:rPr sz="3200" dirty="0">
                <a:latin typeface="Times New Roman"/>
                <a:cs typeface="Times New Roman"/>
              </a:rPr>
              <a:t>657 </a:t>
            </a:r>
            <a:r>
              <a:rPr sz="3200" spc="-5" dirty="0">
                <a:latin typeface="Times New Roman"/>
                <a:cs typeface="Times New Roman"/>
              </a:rPr>
              <a:t>sayılı  </a:t>
            </a:r>
            <a:r>
              <a:rPr sz="3200" dirty="0">
                <a:latin typeface="Times New Roman"/>
                <a:cs typeface="Times New Roman"/>
              </a:rPr>
              <a:t>Kanunun 43’üncü </a:t>
            </a:r>
            <a:r>
              <a:rPr sz="3200" spc="-5" dirty="0">
                <a:latin typeface="Times New Roman"/>
                <a:cs typeface="Times New Roman"/>
              </a:rPr>
              <a:t>maddesi ile</a:t>
            </a:r>
            <a:r>
              <a:rPr sz="3200" spc="-80" dirty="0">
                <a:latin typeface="Times New Roman"/>
                <a:cs typeface="Times New Roman"/>
              </a:rPr>
              <a:t> </a:t>
            </a:r>
            <a:r>
              <a:rPr sz="3200" spc="-5" dirty="0">
                <a:latin typeface="Times New Roman"/>
                <a:cs typeface="Times New Roman"/>
              </a:rPr>
              <a:t>düzenlenmiştir.</a:t>
            </a:r>
            <a:endParaRPr sz="3200" dirty="0">
              <a:latin typeface="Times New Roman"/>
              <a:cs typeface="Times New Roman"/>
            </a:endParaRPr>
          </a:p>
        </p:txBody>
      </p:sp>
      <p:sp>
        <p:nvSpPr>
          <p:cNvPr id="25" name="object 5"/>
          <p:cNvSpPr txBox="1"/>
          <p:nvPr/>
        </p:nvSpPr>
        <p:spPr>
          <a:xfrm>
            <a:off x="4953000" y="4983396"/>
            <a:ext cx="8915400" cy="632866"/>
          </a:xfrm>
          <a:prstGeom prst="rect">
            <a:avLst/>
          </a:prstGeom>
          <a:solidFill>
            <a:srgbClr val="FFCCCC"/>
          </a:solidFill>
          <a:ln w="25400">
            <a:solidFill>
              <a:srgbClr val="946E00"/>
            </a:solidFill>
          </a:ln>
        </p:spPr>
        <p:txBody>
          <a:bodyPr vert="horz" wrap="square" lIns="0" tIns="139065" rIns="0" bIns="0" rtlCol="0">
            <a:spAutoFit/>
          </a:bodyPr>
          <a:lstStyle/>
          <a:p>
            <a:pPr algn="ctr">
              <a:spcBef>
                <a:spcPts val="1095"/>
              </a:spcBef>
            </a:pPr>
            <a:r>
              <a:rPr sz="3200" b="1" dirty="0">
                <a:solidFill>
                  <a:srgbClr val="053193"/>
                </a:solidFill>
                <a:latin typeface="Times New Roman"/>
                <a:cs typeface="Times New Roman"/>
              </a:rPr>
              <a:t>Gösterge </a:t>
            </a:r>
            <a:r>
              <a:rPr sz="3200" b="1" spc="-25" dirty="0">
                <a:solidFill>
                  <a:srgbClr val="053193"/>
                </a:solidFill>
                <a:latin typeface="Times New Roman"/>
                <a:cs typeface="Times New Roman"/>
              </a:rPr>
              <a:t>Aylığı </a:t>
            </a:r>
            <a:r>
              <a:rPr sz="3200" b="1" dirty="0">
                <a:solidFill>
                  <a:srgbClr val="053193"/>
                </a:solidFill>
                <a:latin typeface="Times New Roman"/>
                <a:cs typeface="Times New Roman"/>
              </a:rPr>
              <a:t>= Gösterge X </a:t>
            </a:r>
            <a:r>
              <a:rPr sz="3200" b="1" spc="-30" dirty="0">
                <a:solidFill>
                  <a:srgbClr val="053193"/>
                </a:solidFill>
                <a:latin typeface="Times New Roman"/>
                <a:cs typeface="Times New Roman"/>
              </a:rPr>
              <a:t>Aylık</a:t>
            </a:r>
            <a:r>
              <a:rPr sz="3200" b="1" spc="-245" dirty="0">
                <a:solidFill>
                  <a:srgbClr val="053193"/>
                </a:solidFill>
                <a:latin typeface="Times New Roman"/>
                <a:cs typeface="Times New Roman"/>
              </a:rPr>
              <a:t> </a:t>
            </a:r>
            <a:r>
              <a:rPr sz="3200" b="1" dirty="0">
                <a:solidFill>
                  <a:srgbClr val="053193"/>
                </a:solidFill>
                <a:latin typeface="Times New Roman"/>
                <a:cs typeface="Times New Roman"/>
              </a:rPr>
              <a:t>Katsayı</a:t>
            </a:r>
            <a:endParaRPr sz="3200" dirty="0">
              <a:solidFill>
                <a:prstClr val="black"/>
              </a:solidFill>
              <a:latin typeface="Times New Roman"/>
              <a:cs typeface="Times New Roman"/>
            </a:endParaRPr>
          </a:p>
        </p:txBody>
      </p:sp>
      <p:sp>
        <p:nvSpPr>
          <p:cNvPr id="4" name="Dikdörtgen 3"/>
          <p:cNvSpPr/>
          <p:nvPr/>
        </p:nvSpPr>
        <p:spPr>
          <a:xfrm>
            <a:off x="4089328" y="6224564"/>
            <a:ext cx="11226872" cy="1090042"/>
          </a:xfrm>
          <a:prstGeom prst="rect">
            <a:avLst/>
          </a:prstGeom>
        </p:spPr>
        <p:txBody>
          <a:bodyPr wrap="square">
            <a:spAutoFit/>
          </a:bodyPr>
          <a:lstStyle/>
          <a:p>
            <a:pPr marL="12700" lvl="0">
              <a:spcBef>
                <a:spcPts val="100"/>
              </a:spcBef>
            </a:pPr>
            <a:r>
              <a:rPr lang="tr-TR" sz="3200" b="1" dirty="0">
                <a:solidFill>
                  <a:srgbClr val="053193"/>
                </a:solidFill>
                <a:latin typeface="Times New Roman"/>
                <a:cs typeface="Times New Roman"/>
              </a:rPr>
              <a:t>Örnek (Derece 9, </a:t>
            </a:r>
            <a:r>
              <a:rPr lang="tr-TR" sz="3200" b="1" spc="-5" dirty="0">
                <a:solidFill>
                  <a:srgbClr val="053193"/>
                </a:solidFill>
                <a:latin typeface="Times New Roman"/>
                <a:cs typeface="Times New Roman"/>
              </a:rPr>
              <a:t>Kademe </a:t>
            </a:r>
            <a:r>
              <a:rPr lang="tr-TR" sz="3200" b="1" dirty="0">
                <a:solidFill>
                  <a:srgbClr val="053193"/>
                </a:solidFill>
                <a:latin typeface="Times New Roman"/>
                <a:cs typeface="Times New Roman"/>
              </a:rPr>
              <a:t>1)= 620 x 0,760871   =</a:t>
            </a:r>
            <a:r>
              <a:rPr lang="tr-TR" sz="3200" b="1" spc="-135" dirty="0">
                <a:solidFill>
                  <a:srgbClr val="053193"/>
                </a:solidFill>
                <a:latin typeface="Times New Roman"/>
                <a:cs typeface="Times New Roman"/>
              </a:rPr>
              <a:t>   </a:t>
            </a:r>
            <a:r>
              <a:rPr lang="tr-TR" sz="3200" b="1" dirty="0">
                <a:solidFill>
                  <a:srgbClr val="053193"/>
                </a:solidFill>
                <a:latin typeface="Times New Roman"/>
                <a:cs typeface="Times New Roman"/>
              </a:rPr>
              <a:t>471,74.tl</a:t>
            </a:r>
          </a:p>
          <a:p>
            <a:pPr marL="12700" lvl="0">
              <a:spcBef>
                <a:spcPts val="100"/>
              </a:spcBef>
            </a:pPr>
            <a:r>
              <a:rPr lang="tr-TR" sz="3200" b="1" dirty="0">
                <a:solidFill>
                  <a:srgbClr val="053193"/>
                </a:solidFill>
                <a:latin typeface="Times New Roman"/>
                <a:cs typeface="Times New Roman"/>
              </a:rPr>
              <a:t>Örnek (Derece 1, </a:t>
            </a:r>
            <a:r>
              <a:rPr lang="tr-TR" sz="3200" b="1" spc="-5" dirty="0">
                <a:solidFill>
                  <a:srgbClr val="053193"/>
                </a:solidFill>
                <a:latin typeface="Times New Roman"/>
                <a:cs typeface="Times New Roman"/>
              </a:rPr>
              <a:t>Kademe 4</a:t>
            </a:r>
            <a:r>
              <a:rPr lang="tr-TR" sz="3200" b="1" dirty="0">
                <a:solidFill>
                  <a:srgbClr val="053193"/>
                </a:solidFill>
                <a:latin typeface="Times New Roman"/>
                <a:cs typeface="Times New Roman"/>
              </a:rPr>
              <a:t>)= 1500 x 0,760871 =</a:t>
            </a:r>
            <a:r>
              <a:rPr lang="tr-TR" sz="3200" b="1" spc="-135" dirty="0">
                <a:solidFill>
                  <a:srgbClr val="053193"/>
                </a:solidFill>
                <a:latin typeface="Times New Roman"/>
                <a:cs typeface="Times New Roman"/>
              </a:rPr>
              <a:t> 1.141,31.tl</a:t>
            </a:r>
            <a:endParaRPr lang="tr-TR" sz="3200" dirty="0">
              <a:solidFill>
                <a:prstClr val="black"/>
              </a:solidFill>
              <a:latin typeface="Times New Roman"/>
              <a:cs typeface="Times New Roman"/>
            </a:endParaRPr>
          </a:p>
        </p:txBody>
      </p:sp>
    </p:spTree>
    <p:extLst>
      <p:ext uri="{BB962C8B-B14F-4D97-AF65-F5344CB8AC3E}">
        <p14:creationId xmlns:p14="http://schemas.microsoft.com/office/powerpoint/2010/main" val="983110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2670008" y="672604"/>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 name="Dikdörtgen 1"/>
          <p:cNvSpPr/>
          <p:nvPr/>
        </p:nvSpPr>
        <p:spPr>
          <a:xfrm>
            <a:off x="3391109" y="672604"/>
            <a:ext cx="12344401" cy="646331"/>
          </a:xfrm>
          <a:prstGeom prst="rect">
            <a:avLst/>
          </a:prstGeom>
        </p:spPr>
        <p:txBody>
          <a:bodyPr wrap="square">
            <a:spAutoFit/>
          </a:bodyPr>
          <a:lstStyle/>
          <a:p>
            <a:pPr algn="ctr">
              <a:spcBef>
                <a:spcPct val="50000"/>
              </a:spcBef>
              <a:buFontTx/>
              <a:buNone/>
            </a:pPr>
            <a:r>
              <a:rPr lang="tr-TR" sz="3600" b="1" dirty="0" smtClean="0">
                <a:latin typeface="Times New Roman" panose="02020603050405020304" pitchFamily="18" charset="0"/>
                <a:cs typeface="Times New Roman" panose="02020603050405020304" pitchFamily="18" charset="0"/>
              </a:rPr>
              <a:t>GÖSTERGE TABLOSU</a:t>
            </a:r>
            <a:endParaRPr lang="tr-TR" altLang="tr-TR" sz="3600" b="1" dirty="0">
              <a:latin typeface="Times New Roman" panose="02020603050405020304" pitchFamily="18" charset="0"/>
              <a:cs typeface="Times New Roman" panose="02020603050405020304" pitchFamily="18" charset="0"/>
            </a:endParaRPr>
          </a:p>
        </p:txBody>
      </p:sp>
      <p:sp>
        <p:nvSpPr>
          <p:cNvPr id="27" name="İçerik Yer Tutucusu 2"/>
          <p:cNvSpPr txBox="1">
            <a:spLocks/>
          </p:cNvSpPr>
          <p:nvPr/>
        </p:nvSpPr>
        <p:spPr>
          <a:xfrm>
            <a:off x="2670010" y="2644712"/>
            <a:ext cx="13553691" cy="600398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endParaRPr lang="tr-TR" altLang="tr-TR" sz="2500" dirty="0">
              <a:latin typeface="Times New Roman" panose="02020603050405020304" pitchFamily="18" charset="0"/>
              <a:cs typeface="Times New Roman" panose="02020603050405020304" pitchFamily="18" charset="0"/>
            </a:endParaRPr>
          </a:p>
        </p:txBody>
      </p:sp>
      <p:graphicFrame>
        <p:nvGraphicFramePr>
          <p:cNvPr id="16" name="object 2"/>
          <p:cNvGraphicFramePr>
            <a:graphicFrameLocks noGrp="1"/>
          </p:cNvGraphicFramePr>
          <p:nvPr>
            <p:extLst>
              <p:ext uri="{D42A27DB-BD31-4B8C-83A1-F6EECF244321}">
                <p14:modId xmlns:p14="http://schemas.microsoft.com/office/powerpoint/2010/main" val="4201570458"/>
              </p:ext>
            </p:extLst>
          </p:nvPr>
        </p:nvGraphicFramePr>
        <p:xfrm>
          <a:off x="2670008" y="2292291"/>
          <a:ext cx="14170190" cy="7137834"/>
        </p:xfrm>
        <a:graphic>
          <a:graphicData uri="http://schemas.openxmlformats.org/drawingml/2006/table">
            <a:tbl>
              <a:tblPr firstRow="1" bandRow="1">
                <a:tableStyleId>{2D5ABB26-0587-4C30-8999-92F81FD0307C}</a:tableStyleId>
              </a:tblPr>
              <a:tblGrid>
                <a:gridCol w="2416919">
                  <a:extLst>
                    <a:ext uri="{9D8B030D-6E8A-4147-A177-3AD203B41FA5}">
                      <a16:colId xmlns:a16="http://schemas.microsoft.com/office/drawing/2014/main" val="20000"/>
                    </a:ext>
                  </a:extLst>
                </a:gridCol>
                <a:gridCol w="1306169">
                  <a:extLst>
                    <a:ext uri="{9D8B030D-6E8A-4147-A177-3AD203B41FA5}">
                      <a16:colId xmlns:a16="http://schemas.microsoft.com/office/drawing/2014/main" val="20001"/>
                    </a:ext>
                  </a:extLst>
                </a:gridCol>
                <a:gridCol w="1306169">
                  <a:extLst>
                    <a:ext uri="{9D8B030D-6E8A-4147-A177-3AD203B41FA5}">
                      <a16:colId xmlns:a16="http://schemas.microsoft.com/office/drawing/2014/main" val="20002"/>
                    </a:ext>
                  </a:extLst>
                </a:gridCol>
                <a:gridCol w="1305043">
                  <a:extLst>
                    <a:ext uri="{9D8B030D-6E8A-4147-A177-3AD203B41FA5}">
                      <a16:colId xmlns:a16="http://schemas.microsoft.com/office/drawing/2014/main" val="20003"/>
                    </a:ext>
                  </a:extLst>
                </a:gridCol>
                <a:gridCol w="1306169">
                  <a:extLst>
                    <a:ext uri="{9D8B030D-6E8A-4147-A177-3AD203B41FA5}">
                      <a16:colId xmlns:a16="http://schemas.microsoft.com/office/drawing/2014/main" val="20004"/>
                    </a:ext>
                  </a:extLst>
                </a:gridCol>
                <a:gridCol w="1306169">
                  <a:extLst>
                    <a:ext uri="{9D8B030D-6E8A-4147-A177-3AD203B41FA5}">
                      <a16:colId xmlns:a16="http://schemas.microsoft.com/office/drawing/2014/main" val="20005"/>
                    </a:ext>
                  </a:extLst>
                </a:gridCol>
                <a:gridCol w="1306169">
                  <a:extLst>
                    <a:ext uri="{9D8B030D-6E8A-4147-A177-3AD203B41FA5}">
                      <a16:colId xmlns:a16="http://schemas.microsoft.com/office/drawing/2014/main" val="20006"/>
                    </a:ext>
                  </a:extLst>
                </a:gridCol>
                <a:gridCol w="1305045">
                  <a:extLst>
                    <a:ext uri="{9D8B030D-6E8A-4147-A177-3AD203B41FA5}">
                      <a16:colId xmlns:a16="http://schemas.microsoft.com/office/drawing/2014/main" val="20007"/>
                    </a:ext>
                  </a:extLst>
                </a:gridCol>
                <a:gridCol w="1306169">
                  <a:extLst>
                    <a:ext uri="{9D8B030D-6E8A-4147-A177-3AD203B41FA5}">
                      <a16:colId xmlns:a16="http://schemas.microsoft.com/office/drawing/2014/main" val="20008"/>
                    </a:ext>
                  </a:extLst>
                </a:gridCol>
                <a:gridCol w="1306169">
                  <a:extLst>
                    <a:ext uri="{9D8B030D-6E8A-4147-A177-3AD203B41FA5}">
                      <a16:colId xmlns:a16="http://schemas.microsoft.com/office/drawing/2014/main" val="20009"/>
                    </a:ext>
                  </a:extLst>
                </a:gridCol>
              </a:tblGrid>
              <a:tr h="196027">
                <a:tc gridSpan="10">
                  <a:txBody>
                    <a:bodyPr/>
                    <a:lstStyle/>
                    <a:p>
                      <a:pPr marR="56515" algn="ctr">
                        <a:lnSpc>
                          <a:spcPct val="100000"/>
                        </a:lnSpc>
                        <a:spcBef>
                          <a:spcPts val="60"/>
                        </a:spcBef>
                      </a:pPr>
                      <a:r>
                        <a:rPr sz="1800" b="1" spc="270" dirty="0">
                          <a:latin typeface="Arial"/>
                          <a:cs typeface="Arial"/>
                        </a:rPr>
                        <a:t>AYLIK </a:t>
                      </a:r>
                      <a:r>
                        <a:rPr sz="1800" b="1" spc="370" dirty="0">
                          <a:latin typeface="Arial"/>
                          <a:cs typeface="Arial"/>
                        </a:rPr>
                        <a:t>GÖSTERGE</a:t>
                      </a:r>
                      <a:r>
                        <a:rPr sz="1800" b="1" spc="-15" dirty="0">
                          <a:latin typeface="Arial"/>
                          <a:cs typeface="Arial"/>
                        </a:rPr>
                        <a:t> </a:t>
                      </a:r>
                      <a:r>
                        <a:rPr sz="1800" b="1" spc="365" dirty="0">
                          <a:latin typeface="Arial"/>
                          <a:cs typeface="Arial"/>
                        </a:rPr>
                        <a:t>TABLOSU</a:t>
                      </a:r>
                      <a:endParaRPr sz="1800">
                        <a:latin typeface="Arial"/>
                        <a:cs typeface="Arial"/>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6027">
                <a:tc rowSpan="2">
                  <a:txBody>
                    <a:bodyPr/>
                    <a:lstStyle/>
                    <a:p>
                      <a:pPr>
                        <a:lnSpc>
                          <a:spcPct val="100000"/>
                        </a:lnSpc>
                      </a:pPr>
                      <a:endParaRPr sz="2000">
                        <a:latin typeface="Times New Roman"/>
                        <a:cs typeface="Times New Roman"/>
                      </a:endParaRPr>
                    </a:p>
                    <a:p>
                      <a:pPr>
                        <a:lnSpc>
                          <a:spcPct val="100000"/>
                        </a:lnSpc>
                        <a:spcBef>
                          <a:spcPts val="20"/>
                        </a:spcBef>
                      </a:pPr>
                      <a:endParaRPr sz="2150">
                        <a:latin typeface="Times New Roman"/>
                        <a:cs typeface="Times New Roman"/>
                      </a:endParaRPr>
                    </a:p>
                    <a:p>
                      <a:pPr marL="64135">
                        <a:lnSpc>
                          <a:spcPct val="100000"/>
                        </a:lnSpc>
                        <a:spcBef>
                          <a:spcPts val="5"/>
                        </a:spcBef>
                      </a:pPr>
                      <a:r>
                        <a:rPr sz="1800" b="1" spc="275" dirty="0">
                          <a:latin typeface="Times New Roman"/>
                          <a:cs typeface="Times New Roman"/>
                        </a:rPr>
                        <a:t>Dereceler</a:t>
                      </a: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9">
                  <a:txBody>
                    <a:bodyPr/>
                    <a:lstStyle/>
                    <a:p>
                      <a:pPr marL="1270" algn="ctr">
                        <a:lnSpc>
                          <a:spcPct val="100000"/>
                        </a:lnSpc>
                        <a:spcBef>
                          <a:spcPts val="60"/>
                        </a:spcBef>
                      </a:pPr>
                      <a:r>
                        <a:rPr sz="1800" b="1" spc="405" dirty="0">
                          <a:latin typeface="Times New Roman"/>
                          <a:cs typeface="Times New Roman"/>
                        </a:rPr>
                        <a:t>K</a:t>
                      </a:r>
                      <a:r>
                        <a:rPr sz="1800" b="1" spc="60" dirty="0">
                          <a:latin typeface="Times New Roman"/>
                          <a:cs typeface="Times New Roman"/>
                        </a:rPr>
                        <a:t> </a:t>
                      </a:r>
                      <a:r>
                        <a:rPr sz="1800" b="1" spc="260" dirty="0">
                          <a:latin typeface="Times New Roman"/>
                          <a:cs typeface="Times New Roman"/>
                        </a:rPr>
                        <a:t>a</a:t>
                      </a:r>
                      <a:r>
                        <a:rPr sz="1800" b="1" spc="130" dirty="0">
                          <a:latin typeface="Times New Roman"/>
                          <a:cs typeface="Times New Roman"/>
                        </a:rPr>
                        <a:t> </a:t>
                      </a:r>
                      <a:r>
                        <a:rPr sz="1800" b="1" spc="290" dirty="0">
                          <a:latin typeface="Times New Roman"/>
                          <a:cs typeface="Times New Roman"/>
                        </a:rPr>
                        <a:t>d</a:t>
                      </a:r>
                      <a:r>
                        <a:rPr sz="1800" b="1" dirty="0">
                          <a:latin typeface="Times New Roman"/>
                          <a:cs typeface="Times New Roman"/>
                        </a:rPr>
                        <a:t> </a:t>
                      </a:r>
                      <a:r>
                        <a:rPr sz="1800" b="1" spc="229" dirty="0">
                          <a:latin typeface="Times New Roman"/>
                          <a:cs typeface="Times New Roman"/>
                        </a:rPr>
                        <a:t>e</a:t>
                      </a:r>
                      <a:r>
                        <a:rPr sz="1800" b="1" spc="254" dirty="0">
                          <a:latin typeface="Times New Roman"/>
                          <a:cs typeface="Times New Roman"/>
                        </a:rPr>
                        <a:t> </a:t>
                      </a:r>
                      <a:r>
                        <a:rPr sz="1800" b="1" spc="434" dirty="0">
                          <a:latin typeface="Times New Roman"/>
                          <a:cs typeface="Times New Roman"/>
                        </a:rPr>
                        <a:t>m</a:t>
                      </a:r>
                      <a:r>
                        <a:rPr sz="1800" b="1" spc="-65" dirty="0">
                          <a:latin typeface="Times New Roman"/>
                          <a:cs typeface="Times New Roman"/>
                        </a:rPr>
                        <a:t> </a:t>
                      </a:r>
                      <a:r>
                        <a:rPr sz="1800" b="1" spc="229" dirty="0">
                          <a:latin typeface="Times New Roman"/>
                          <a:cs typeface="Times New Roman"/>
                        </a:rPr>
                        <a:t>e</a:t>
                      </a:r>
                      <a:r>
                        <a:rPr sz="1800" b="1" spc="254" dirty="0">
                          <a:latin typeface="Times New Roman"/>
                          <a:cs typeface="Times New Roman"/>
                        </a:rPr>
                        <a:t> </a:t>
                      </a:r>
                      <a:r>
                        <a:rPr sz="1800" b="1" spc="145" dirty="0">
                          <a:latin typeface="Times New Roman"/>
                          <a:cs typeface="Times New Roman"/>
                        </a:rPr>
                        <a:t>l</a:t>
                      </a:r>
                      <a:r>
                        <a:rPr sz="1800" b="1" spc="60" dirty="0">
                          <a:latin typeface="Times New Roman"/>
                          <a:cs typeface="Times New Roman"/>
                        </a:rPr>
                        <a:t> </a:t>
                      </a:r>
                      <a:r>
                        <a:rPr sz="1800" b="1" spc="229" dirty="0">
                          <a:latin typeface="Times New Roman"/>
                          <a:cs typeface="Times New Roman"/>
                        </a:rPr>
                        <a:t>e</a:t>
                      </a:r>
                      <a:r>
                        <a:rPr sz="1800" b="1" spc="260" dirty="0">
                          <a:latin typeface="Times New Roman"/>
                          <a:cs typeface="Times New Roman"/>
                        </a:rPr>
                        <a:t> </a:t>
                      </a:r>
                      <a:r>
                        <a:rPr sz="1800" b="1" spc="229" dirty="0">
                          <a:latin typeface="Times New Roman"/>
                          <a:cs typeface="Times New Roman"/>
                        </a:rPr>
                        <a:t>r</a:t>
                      </a:r>
                      <a:endParaRPr sz="1800">
                        <a:latin typeface="Times New Roman"/>
                        <a:cs typeface="Times New Roman"/>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625166">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100">
                        <a:latin typeface="Times New Roman"/>
                        <a:cs typeface="Times New Roman"/>
                      </a:endParaRPr>
                    </a:p>
                    <a:p>
                      <a:pPr marR="10795" algn="ctr">
                        <a:lnSpc>
                          <a:spcPct val="100000"/>
                        </a:lnSpc>
                      </a:pPr>
                      <a:r>
                        <a:rPr sz="1800" b="1" dirty="0">
                          <a:latin typeface="Times New Roman"/>
                          <a:cs typeface="Times New Roman"/>
                        </a:rPr>
                        <a:t>1</a:t>
                      </a:r>
                      <a:endParaRPr sz="1800">
                        <a:latin typeface="Times New Roman"/>
                        <a:cs typeface="Times New Roman"/>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100">
                        <a:latin typeface="Times New Roman"/>
                        <a:cs typeface="Times New Roman"/>
                      </a:endParaRPr>
                    </a:p>
                    <a:p>
                      <a:pPr marR="10795" algn="ctr">
                        <a:lnSpc>
                          <a:spcPct val="100000"/>
                        </a:lnSpc>
                      </a:pPr>
                      <a:r>
                        <a:rPr sz="1800" b="1" dirty="0">
                          <a:latin typeface="Times New Roman"/>
                          <a:cs typeface="Times New Roman"/>
                        </a:rPr>
                        <a:t>2</a:t>
                      </a:r>
                      <a:endParaRPr sz="1800">
                        <a:latin typeface="Times New Roman"/>
                        <a:cs typeface="Times New Roman"/>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100">
                        <a:latin typeface="Times New Roman"/>
                        <a:cs typeface="Times New Roman"/>
                      </a:endParaRPr>
                    </a:p>
                    <a:p>
                      <a:pPr marR="10160" algn="ctr">
                        <a:lnSpc>
                          <a:spcPct val="100000"/>
                        </a:lnSpc>
                      </a:pPr>
                      <a:r>
                        <a:rPr sz="1800" b="1" dirty="0">
                          <a:latin typeface="Times New Roman"/>
                          <a:cs typeface="Times New Roman"/>
                        </a:rPr>
                        <a:t>3</a:t>
                      </a:r>
                      <a:endParaRPr sz="1800">
                        <a:latin typeface="Times New Roman"/>
                        <a:cs typeface="Times New Roman"/>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100">
                        <a:latin typeface="Times New Roman"/>
                        <a:cs typeface="Times New Roman"/>
                      </a:endParaRPr>
                    </a:p>
                    <a:p>
                      <a:pPr marR="10795" algn="ctr">
                        <a:lnSpc>
                          <a:spcPct val="100000"/>
                        </a:lnSpc>
                      </a:pPr>
                      <a:r>
                        <a:rPr sz="1800" b="1" dirty="0">
                          <a:latin typeface="Times New Roman"/>
                          <a:cs typeface="Times New Roman"/>
                        </a:rPr>
                        <a:t>4</a:t>
                      </a:r>
                      <a:endParaRPr sz="1800">
                        <a:latin typeface="Times New Roman"/>
                        <a:cs typeface="Times New Roman"/>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100">
                        <a:latin typeface="Times New Roman"/>
                        <a:cs typeface="Times New Roman"/>
                      </a:endParaRPr>
                    </a:p>
                    <a:p>
                      <a:pPr marR="10795" algn="ctr">
                        <a:lnSpc>
                          <a:spcPct val="100000"/>
                        </a:lnSpc>
                      </a:pPr>
                      <a:r>
                        <a:rPr sz="1800" b="1" dirty="0">
                          <a:latin typeface="Times New Roman"/>
                          <a:cs typeface="Times New Roman"/>
                        </a:rPr>
                        <a:t>5</a:t>
                      </a:r>
                      <a:endParaRPr sz="1800">
                        <a:latin typeface="Times New Roman"/>
                        <a:cs typeface="Times New Roman"/>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100">
                        <a:latin typeface="Times New Roman"/>
                        <a:cs typeface="Times New Roman"/>
                      </a:endParaRPr>
                    </a:p>
                    <a:p>
                      <a:pPr marR="10795" algn="ctr">
                        <a:lnSpc>
                          <a:spcPct val="100000"/>
                        </a:lnSpc>
                      </a:pPr>
                      <a:r>
                        <a:rPr sz="1800" b="1" dirty="0">
                          <a:latin typeface="Times New Roman"/>
                          <a:cs typeface="Times New Roman"/>
                        </a:rPr>
                        <a:t>6</a:t>
                      </a:r>
                      <a:endParaRPr sz="1800">
                        <a:latin typeface="Times New Roman"/>
                        <a:cs typeface="Times New Roman"/>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100">
                        <a:latin typeface="Times New Roman"/>
                        <a:cs typeface="Times New Roman"/>
                      </a:endParaRPr>
                    </a:p>
                    <a:p>
                      <a:pPr marR="10160" algn="ctr">
                        <a:lnSpc>
                          <a:spcPct val="100000"/>
                        </a:lnSpc>
                      </a:pPr>
                      <a:r>
                        <a:rPr sz="1800" b="1" dirty="0">
                          <a:latin typeface="Times New Roman"/>
                          <a:cs typeface="Times New Roman"/>
                        </a:rPr>
                        <a:t>7</a:t>
                      </a:r>
                      <a:endParaRPr sz="1800">
                        <a:latin typeface="Times New Roman"/>
                        <a:cs typeface="Times New Roman"/>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100">
                        <a:latin typeface="Times New Roman"/>
                        <a:cs typeface="Times New Roman"/>
                      </a:endParaRPr>
                    </a:p>
                    <a:p>
                      <a:pPr marR="10795" algn="ctr">
                        <a:lnSpc>
                          <a:spcPct val="100000"/>
                        </a:lnSpc>
                      </a:pPr>
                      <a:r>
                        <a:rPr sz="1800" b="1" dirty="0">
                          <a:latin typeface="Times New Roman"/>
                          <a:cs typeface="Times New Roman"/>
                        </a:rPr>
                        <a:t>8</a:t>
                      </a:r>
                      <a:endParaRPr sz="1800">
                        <a:latin typeface="Times New Roman"/>
                        <a:cs typeface="Times New Roman"/>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100">
                        <a:latin typeface="Times New Roman"/>
                        <a:cs typeface="Times New Roman"/>
                      </a:endParaRPr>
                    </a:p>
                    <a:p>
                      <a:pPr marR="10795" algn="ctr">
                        <a:lnSpc>
                          <a:spcPct val="100000"/>
                        </a:lnSpc>
                      </a:pPr>
                      <a:r>
                        <a:rPr sz="1800" b="1" dirty="0">
                          <a:latin typeface="Times New Roman"/>
                          <a:cs typeface="Times New Roman"/>
                        </a:rPr>
                        <a:t>9</a:t>
                      </a:r>
                      <a:endParaRPr sz="1800">
                        <a:latin typeface="Times New Roman"/>
                        <a:cs typeface="Times New Roman"/>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96468">
                <a:tc>
                  <a:txBody>
                    <a:bodyPr/>
                    <a:lstStyle/>
                    <a:p>
                      <a:pPr marR="10795" algn="ctr">
                        <a:lnSpc>
                          <a:spcPct val="100000"/>
                        </a:lnSpc>
                        <a:spcBef>
                          <a:spcPts val="170"/>
                        </a:spcBef>
                      </a:pPr>
                      <a:r>
                        <a:rPr sz="1800" b="1" dirty="0">
                          <a:latin typeface="Times New Roman"/>
                          <a:cs typeface="Times New Roman"/>
                        </a:rPr>
                        <a:t>1</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1320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1380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1440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0"/>
                        </a:spcBef>
                      </a:pPr>
                      <a:r>
                        <a:rPr sz="1800" spc="260" dirty="0">
                          <a:latin typeface="Times New Roman"/>
                          <a:cs typeface="Times New Roman"/>
                        </a:rPr>
                        <a:t>1500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396468">
                <a:tc>
                  <a:txBody>
                    <a:bodyPr/>
                    <a:lstStyle/>
                    <a:p>
                      <a:pPr marR="10795" algn="ctr">
                        <a:lnSpc>
                          <a:spcPct val="100000"/>
                        </a:lnSpc>
                        <a:spcBef>
                          <a:spcPts val="170"/>
                        </a:spcBef>
                      </a:pPr>
                      <a:r>
                        <a:rPr sz="1800" b="1" dirty="0">
                          <a:latin typeface="Times New Roman"/>
                          <a:cs typeface="Times New Roman"/>
                        </a:rPr>
                        <a:t>2</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1155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1210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1265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0"/>
                        </a:spcBef>
                      </a:pPr>
                      <a:r>
                        <a:rPr sz="1800" spc="260" dirty="0">
                          <a:latin typeface="Times New Roman"/>
                          <a:cs typeface="Times New Roman"/>
                        </a:rPr>
                        <a:t>1320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1380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1440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396910">
                <a:tc>
                  <a:txBody>
                    <a:bodyPr/>
                    <a:lstStyle/>
                    <a:p>
                      <a:pPr marR="10795" algn="ctr">
                        <a:lnSpc>
                          <a:spcPct val="100000"/>
                        </a:lnSpc>
                        <a:spcBef>
                          <a:spcPts val="175"/>
                        </a:spcBef>
                      </a:pPr>
                      <a:r>
                        <a:rPr sz="1800" b="1" dirty="0">
                          <a:latin typeface="Times New Roman"/>
                          <a:cs typeface="Times New Roman"/>
                        </a:rPr>
                        <a:t>3</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1020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1065</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1110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5"/>
                        </a:spcBef>
                      </a:pPr>
                      <a:r>
                        <a:rPr sz="1800" spc="260" dirty="0">
                          <a:latin typeface="Times New Roman"/>
                          <a:cs typeface="Times New Roman"/>
                        </a:rPr>
                        <a:t>1155</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1210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1265</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1320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255" algn="ctr">
                        <a:lnSpc>
                          <a:spcPct val="100000"/>
                        </a:lnSpc>
                        <a:spcBef>
                          <a:spcPts val="175"/>
                        </a:spcBef>
                      </a:pPr>
                      <a:r>
                        <a:rPr sz="1800" spc="260" dirty="0">
                          <a:latin typeface="Times New Roman"/>
                          <a:cs typeface="Times New Roman"/>
                        </a:rPr>
                        <a:t>1380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96468">
                <a:tc>
                  <a:txBody>
                    <a:bodyPr/>
                    <a:lstStyle/>
                    <a:p>
                      <a:pPr marR="10795" algn="ctr">
                        <a:lnSpc>
                          <a:spcPct val="100000"/>
                        </a:lnSpc>
                        <a:spcBef>
                          <a:spcPts val="170"/>
                        </a:spcBef>
                      </a:pPr>
                      <a:r>
                        <a:rPr sz="1800" b="1" dirty="0">
                          <a:latin typeface="Times New Roman"/>
                          <a:cs typeface="Times New Roman"/>
                        </a:rPr>
                        <a:t>4</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915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950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985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0"/>
                        </a:spcBef>
                      </a:pPr>
                      <a:r>
                        <a:rPr sz="1800" spc="260" dirty="0">
                          <a:latin typeface="Times New Roman"/>
                          <a:cs typeface="Times New Roman"/>
                        </a:rPr>
                        <a:t>1020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1065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1110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1155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255" algn="ctr">
                        <a:lnSpc>
                          <a:spcPct val="100000"/>
                        </a:lnSpc>
                        <a:spcBef>
                          <a:spcPts val="170"/>
                        </a:spcBef>
                      </a:pPr>
                      <a:r>
                        <a:rPr sz="1800" spc="260" dirty="0">
                          <a:latin typeface="Times New Roman"/>
                          <a:cs typeface="Times New Roman"/>
                        </a:rPr>
                        <a:t>1210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1265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396468">
                <a:tc>
                  <a:txBody>
                    <a:bodyPr/>
                    <a:lstStyle/>
                    <a:p>
                      <a:pPr marR="10795" algn="ctr">
                        <a:lnSpc>
                          <a:spcPct val="100000"/>
                        </a:lnSpc>
                        <a:spcBef>
                          <a:spcPts val="170"/>
                        </a:spcBef>
                      </a:pPr>
                      <a:r>
                        <a:rPr sz="1800" b="1" dirty="0">
                          <a:latin typeface="Times New Roman"/>
                          <a:cs typeface="Times New Roman"/>
                        </a:rPr>
                        <a:t>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835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865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895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915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950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985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1020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255" algn="ctr">
                        <a:lnSpc>
                          <a:spcPct val="100000"/>
                        </a:lnSpc>
                        <a:spcBef>
                          <a:spcPts val="170"/>
                        </a:spcBef>
                      </a:pPr>
                      <a:r>
                        <a:rPr sz="1800" spc="260" dirty="0">
                          <a:latin typeface="Times New Roman"/>
                          <a:cs typeface="Times New Roman"/>
                        </a:rPr>
                        <a:t>1065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1110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r h="396468">
                <a:tc>
                  <a:txBody>
                    <a:bodyPr/>
                    <a:lstStyle/>
                    <a:p>
                      <a:pPr marR="10795" algn="ctr">
                        <a:lnSpc>
                          <a:spcPct val="100000"/>
                        </a:lnSpc>
                        <a:spcBef>
                          <a:spcPts val="170"/>
                        </a:spcBef>
                      </a:pPr>
                      <a:r>
                        <a:rPr sz="1800" b="1" dirty="0">
                          <a:latin typeface="Times New Roman"/>
                          <a:cs typeface="Times New Roman"/>
                        </a:rPr>
                        <a:t>6</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760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785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810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835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865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895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915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0"/>
                        </a:spcBef>
                      </a:pPr>
                      <a:r>
                        <a:rPr sz="1800" spc="260" dirty="0">
                          <a:latin typeface="Times New Roman"/>
                          <a:cs typeface="Times New Roman"/>
                        </a:rPr>
                        <a:t>950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985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8"/>
                  </a:ext>
                </a:extLst>
              </a:tr>
              <a:tr h="396468">
                <a:tc>
                  <a:txBody>
                    <a:bodyPr/>
                    <a:lstStyle/>
                    <a:p>
                      <a:pPr marR="10795" algn="ctr">
                        <a:lnSpc>
                          <a:spcPct val="100000"/>
                        </a:lnSpc>
                        <a:spcBef>
                          <a:spcPts val="170"/>
                        </a:spcBef>
                      </a:pPr>
                      <a:r>
                        <a:rPr sz="1800" b="1" dirty="0">
                          <a:latin typeface="Times New Roman"/>
                          <a:cs typeface="Times New Roman"/>
                        </a:rPr>
                        <a:t>7</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705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720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740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760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785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810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835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0"/>
                        </a:spcBef>
                      </a:pPr>
                      <a:r>
                        <a:rPr sz="1800" spc="260" dirty="0">
                          <a:latin typeface="Times New Roman"/>
                          <a:cs typeface="Times New Roman"/>
                        </a:rPr>
                        <a:t>865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895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9"/>
                  </a:ext>
                </a:extLst>
              </a:tr>
              <a:tr h="396910">
                <a:tc>
                  <a:txBody>
                    <a:bodyPr/>
                    <a:lstStyle/>
                    <a:p>
                      <a:pPr marR="10795" algn="ctr">
                        <a:lnSpc>
                          <a:spcPct val="100000"/>
                        </a:lnSpc>
                        <a:spcBef>
                          <a:spcPts val="175"/>
                        </a:spcBef>
                      </a:pPr>
                      <a:r>
                        <a:rPr sz="1800" b="1" dirty="0">
                          <a:latin typeface="Times New Roman"/>
                          <a:cs typeface="Times New Roman"/>
                        </a:rPr>
                        <a:t>8</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660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675</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690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705</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720</a:t>
                      </a:r>
                      <a:endParaRPr sz="1800" dirty="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740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760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5"/>
                        </a:spcBef>
                      </a:pPr>
                      <a:r>
                        <a:rPr sz="1800" spc="260" dirty="0">
                          <a:latin typeface="Times New Roman"/>
                          <a:cs typeface="Times New Roman"/>
                        </a:rPr>
                        <a:t>785</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810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0"/>
                  </a:ext>
                </a:extLst>
              </a:tr>
              <a:tr h="396468">
                <a:tc>
                  <a:txBody>
                    <a:bodyPr/>
                    <a:lstStyle/>
                    <a:p>
                      <a:pPr marR="10795" algn="ctr">
                        <a:lnSpc>
                          <a:spcPct val="100000"/>
                        </a:lnSpc>
                        <a:spcBef>
                          <a:spcPts val="170"/>
                        </a:spcBef>
                      </a:pPr>
                      <a:r>
                        <a:rPr sz="1800" b="1" dirty="0">
                          <a:latin typeface="Times New Roman"/>
                          <a:cs typeface="Times New Roman"/>
                        </a:rPr>
                        <a:t>9</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620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630</a:t>
                      </a:r>
                      <a:endParaRPr sz="1800" dirty="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645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660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675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690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705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0"/>
                        </a:spcBef>
                      </a:pPr>
                      <a:r>
                        <a:rPr sz="1800" spc="260" dirty="0">
                          <a:latin typeface="Times New Roman"/>
                          <a:cs typeface="Times New Roman"/>
                        </a:rPr>
                        <a:t>720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740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1"/>
                  </a:ext>
                </a:extLst>
              </a:tr>
              <a:tr h="396468">
                <a:tc>
                  <a:txBody>
                    <a:bodyPr/>
                    <a:lstStyle/>
                    <a:p>
                      <a:pPr marR="10160" algn="ctr">
                        <a:lnSpc>
                          <a:spcPct val="100000"/>
                        </a:lnSpc>
                        <a:spcBef>
                          <a:spcPts val="170"/>
                        </a:spcBef>
                      </a:pPr>
                      <a:r>
                        <a:rPr sz="1800" b="1" spc="260" dirty="0">
                          <a:latin typeface="Times New Roman"/>
                          <a:cs typeface="Times New Roman"/>
                        </a:rPr>
                        <a:t>10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590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600</a:t>
                      </a:r>
                      <a:endParaRPr sz="1800" dirty="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610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620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630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645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660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0"/>
                        </a:spcBef>
                      </a:pPr>
                      <a:r>
                        <a:rPr sz="1800" spc="260" dirty="0">
                          <a:latin typeface="Times New Roman"/>
                          <a:cs typeface="Times New Roman"/>
                        </a:rPr>
                        <a:t>675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690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2"/>
                  </a:ext>
                </a:extLst>
              </a:tr>
              <a:tr h="396910">
                <a:tc>
                  <a:txBody>
                    <a:bodyPr/>
                    <a:lstStyle/>
                    <a:p>
                      <a:pPr marR="10160" algn="ctr">
                        <a:lnSpc>
                          <a:spcPct val="100000"/>
                        </a:lnSpc>
                        <a:spcBef>
                          <a:spcPts val="175"/>
                        </a:spcBef>
                      </a:pPr>
                      <a:r>
                        <a:rPr sz="1800" b="1" spc="260" dirty="0">
                          <a:latin typeface="Times New Roman"/>
                          <a:cs typeface="Times New Roman"/>
                        </a:rPr>
                        <a:t>11</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560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570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580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590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600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610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620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5"/>
                        </a:spcBef>
                      </a:pPr>
                      <a:r>
                        <a:rPr sz="1800" spc="260" dirty="0">
                          <a:latin typeface="Times New Roman"/>
                          <a:cs typeface="Times New Roman"/>
                        </a:rPr>
                        <a:t>630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645</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3"/>
                  </a:ext>
                </a:extLst>
              </a:tr>
              <a:tr h="396468">
                <a:tc>
                  <a:txBody>
                    <a:bodyPr/>
                    <a:lstStyle/>
                    <a:p>
                      <a:pPr marR="10160" algn="ctr">
                        <a:lnSpc>
                          <a:spcPct val="100000"/>
                        </a:lnSpc>
                        <a:spcBef>
                          <a:spcPts val="170"/>
                        </a:spcBef>
                      </a:pPr>
                      <a:r>
                        <a:rPr sz="1800" b="1" spc="260" dirty="0">
                          <a:latin typeface="Times New Roman"/>
                          <a:cs typeface="Times New Roman"/>
                        </a:rPr>
                        <a:t>12</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545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550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555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560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570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580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590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0"/>
                        </a:spcBef>
                      </a:pPr>
                      <a:r>
                        <a:rPr sz="1800" spc="260" dirty="0">
                          <a:latin typeface="Times New Roman"/>
                          <a:cs typeface="Times New Roman"/>
                        </a:rPr>
                        <a:t>600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610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4"/>
                  </a:ext>
                </a:extLst>
              </a:tr>
              <a:tr h="396910">
                <a:tc>
                  <a:txBody>
                    <a:bodyPr/>
                    <a:lstStyle/>
                    <a:p>
                      <a:pPr marR="10160" algn="ctr">
                        <a:lnSpc>
                          <a:spcPct val="100000"/>
                        </a:lnSpc>
                        <a:spcBef>
                          <a:spcPts val="175"/>
                        </a:spcBef>
                      </a:pPr>
                      <a:r>
                        <a:rPr sz="1800" b="1" spc="260" dirty="0">
                          <a:latin typeface="Times New Roman"/>
                          <a:cs typeface="Times New Roman"/>
                        </a:rPr>
                        <a:t>13</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530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535</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540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545</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550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555</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5"/>
                        </a:spcBef>
                      </a:pPr>
                      <a:r>
                        <a:rPr sz="1800" spc="260" dirty="0">
                          <a:latin typeface="Times New Roman"/>
                          <a:cs typeface="Times New Roman"/>
                        </a:rPr>
                        <a:t>560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5"/>
                        </a:spcBef>
                      </a:pPr>
                      <a:r>
                        <a:rPr sz="1800" spc="260" dirty="0">
                          <a:latin typeface="Times New Roman"/>
                          <a:cs typeface="Times New Roman"/>
                        </a:rPr>
                        <a:t>570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5"/>
                        </a:spcBef>
                      </a:pPr>
                      <a:r>
                        <a:rPr sz="1800" spc="260" dirty="0">
                          <a:latin typeface="Times New Roman"/>
                          <a:cs typeface="Times New Roman"/>
                        </a:rPr>
                        <a:t>580</a:t>
                      </a:r>
                      <a:endParaRPr sz="1800">
                        <a:latin typeface="Times New Roman"/>
                        <a:cs typeface="Times New Roman"/>
                      </a:endParaRPr>
                    </a:p>
                  </a:txBody>
                  <a:tcPr marL="0" marR="0" marT="222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5"/>
                  </a:ext>
                </a:extLst>
              </a:tr>
              <a:tr h="396468">
                <a:tc>
                  <a:txBody>
                    <a:bodyPr/>
                    <a:lstStyle/>
                    <a:p>
                      <a:pPr marR="10160" algn="ctr">
                        <a:lnSpc>
                          <a:spcPct val="100000"/>
                        </a:lnSpc>
                        <a:spcBef>
                          <a:spcPts val="170"/>
                        </a:spcBef>
                      </a:pPr>
                      <a:r>
                        <a:rPr sz="1800" b="1" spc="260" dirty="0">
                          <a:latin typeface="Times New Roman"/>
                          <a:cs typeface="Times New Roman"/>
                        </a:rPr>
                        <a:t>14</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515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520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525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530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535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540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545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0"/>
                        </a:spcBef>
                      </a:pPr>
                      <a:r>
                        <a:rPr sz="1800" spc="260" dirty="0">
                          <a:latin typeface="Times New Roman"/>
                          <a:cs typeface="Times New Roman"/>
                        </a:rPr>
                        <a:t>550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555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6"/>
                  </a:ext>
                </a:extLst>
              </a:tr>
              <a:tr h="396468">
                <a:tc>
                  <a:txBody>
                    <a:bodyPr/>
                    <a:lstStyle/>
                    <a:p>
                      <a:pPr marR="10160" algn="ctr">
                        <a:lnSpc>
                          <a:spcPct val="100000"/>
                        </a:lnSpc>
                        <a:spcBef>
                          <a:spcPts val="170"/>
                        </a:spcBef>
                      </a:pPr>
                      <a:r>
                        <a:rPr sz="1800" b="1" spc="260" dirty="0">
                          <a:latin typeface="Times New Roman"/>
                          <a:cs typeface="Times New Roman"/>
                        </a:rPr>
                        <a:t>15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500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505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510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515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520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525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0160" algn="ctr">
                        <a:lnSpc>
                          <a:spcPct val="100000"/>
                        </a:lnSpc>
                        <a:spcBef>
                          <a:spcPts val="170"/>
                        </a:spcBef>
                      </a:pPr>
                      <a:r>
                        <a:rPr sz="1800" spc="260" dirty="0">
                          <a:latin typeface="Times New Roman"/>
                          <a:cs typeface="Times New Roman"/>
                        </a:rPr>
                        <a:t>530</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890" algn="ctr">
                        <a:lnSpc>
                          <a:spcPct val="100000"/>
                        </a:lnSpc>
                        <a:spcBef>
                          <a:spcPts val="170"/>
                        </a:spcBef>
                      </a:pPr>
                      <a:r>
                        <a:rPr sz="1800" spc="260" dirty="0">
                          <a:latin typeface="Times New Roman"/>
                          <a:cs typeface="Times New Roman"/>
                        </a:rPr>
                        <a:t>535</a:t>
                      </a:r>
                      <a:endParaRPr sz="180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 algn="ctr">
                        <a:lnSpc>
                          <a:spcPct val="100000"/>
                        </a:lnSpc>
                        <a:spcBef>
                          <a:spcPts val="170"/>
                        </a:spcBef>
                      </a:pPr>
                      <a:r>
                        <a:rPr sz="1800" spc="260" dirty="0">
                          <a:latin typeface="Times New Roman"/>
                          <a:cs typeface="Times New Roman"/>
                        </a:rPr>
                        <a:t>540</a:t>
                      </a:r>
                      <a:endParaRPr sz="1800" dirty="0">
                        <a:latin typeface="Times New Roman"/>
                        <a:cs typeface="Times New Roman"/>
                      </a:endParaRPr>
                    </a:p>
                  </a:txBody>
                  <a:tcPr marL="0" marR="0" marT="21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131287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04229"/>
            <a:ext cx="15481667" cy="7407119"/>
            <a:chOff x="0" y="-56555"/>
            <a:chExt cx="1667154" cy="1454252"/>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6555"/>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5" name="object 3"/>
          <p:cNvSpPr txBox="1"/>
          <p:nvPr/>
        </p:nvSpPr>
        <p:spPr>
          <a:xfrm>
            <a:off x="3276600" y="2864189"/>
            <a:ext cx="14325600" cy="2180725"/>
          </a:xfrm>
          <a:prstGeom prst="rect">
            <a:avLst/>
          </a:prstGeom>
        </p:spPr>
        <p:txBody>
          <a:bodyPr vert="horz" wrap="square" lIns="0" tIns="13335" rIns="0" bIns="0" rtlCol="0">
            <a:spAutoFit/>
          </a:bodyPr>
          <a:lstStyle/>
          <a:p>
            <a:pPr marL="12700" marR="5080" algn="just">
              <a:lnSpc>
                <a:spcPct val="100000"/>
              </a:lnSpc>
              <a:spcBef>
                <a:spcPts val="105"/>
              </a:spcBef>
            </a:pPr>
            <a:r>
              <a:rPr sz="2800" b="1" dirty="0">
                <a:solidFill>
                  <a:srgbClr val="053193"/>
                </a:solidFill>
                <a:latin typeface="Times New Roman"/>
                <a:cs typeface="Times New Roman"/>
              </a:rPr>
              <a:t>2- </a:t>
            </a:r>
            <a:r>
              <a:rPr sz="2800" b="1" spc="-5" dirty="0">
                <a:solidFill>
                  <a:srgbClr val="053193"/>
                </a:solidFill>
                <a:latin typeface="Times New Roman"/>
                <a:cs typeface="Times New Roman"/>
              </a:rPr>
              <a:t>Ek Gösterge Aylığı: </a:t>
            </a:r>
            <a:endParaRPr lang="tr-TR" sz="2800" b="1" spc="-5" dirty="0" smtClean="0">
              <a:solidFill>
                <a:srgbClr val="053193"/>
              </a:solidFill>
              <a:latin typeface="Times New Roman"/>
              <a:cs typeface="Times New Roman"/>
            </a:endParaRPr>
          </a:p>
          <a:p>
            <a:pPr marL="12700" marR="5080" algn="just">
              <a:lnSpc>
                <a:spcPct val="100000"/>
              </a:lnSpc>
              <a:spcBef>
                <a:spcPts val="105"/>
              </a:spcBef>
            </a:pPr>
            <a:r>
              <a:rPr lang="tr-TR" sz="2800" b="1" spc="-5" dirty="0">
                <a:solidFill>
                  <a:srgbClr val="053193"/>
                </a:solidFill>
                <a:latin typeface="Times New Roman"/>
                <a:cs typeface="Times New Roman"/>
              </a:rPr>
              <a:t>	</a:t>
            </a:r>
            <a:r>
              <a:rPr sz="2800" dirty="0" smtClean="0">
                <a:latin typeface="Times New Roman"/>
                <a:cs typeface="Times New Roman"/>
              </a:rPr>
              <a:t>657 </a:t>
            </a:r>
            <a:r>
              <a:rPr sz="2800" spc="-5" dirty="0">
                <a:latin typeface="Times New Roman"/>
                <a:cs typeface="Times New Roman"/>
              </a:rPr>
              <a:t>sayılı </a:t>
            </a:r>
            <a:r>
              <a:rPr sz="2800" dirty="0">
                <a:latin typeface="Times New Roman"/>
                <a:cs typeface="Times New Roman"/>
              </a:rPr>
              <a:t>Kanunun </a:t>
            </a:r>
            <a:r>
              <a:rPr sz="2800" spc="-5" dirty="0">
                <a:latin typeface="Times New Roman"/>
                <a:cs typeface="Times New Roman"/>
              </a:rPr>
              <a:t>43/B maddesinde düzenlenmiş  olan ek gösterge aylığı; </a:t>
            </a:r>
            <a:r>
              <a:rPr sz="2800" dirty="0">
                <a:latin typeface="Times New Roman"/>
                <a:cs typeface="Times New Roman"/>
              </a:rPr>
              <a:t>bu Kanuna </a:t>
            </a:r>
            <a:r>
              <a:rPr sz="2800" spc="-5" dirty="0">
                <a:latin typeface="Times New Roman"/>
                <a:cs typeface="Times New Roman"/>
              </a:rPr>
              <a:t>ekli </a:t>
            </a:r>
            <a:r>
              <a:rPr sz="2800" dirty="0">
                <a:latin typeface="Times New Roman"/>
                <a:cs typeface="Times New Roman"/>
              </a:rPr>
              <a:t>I ve </a:t>
            </a:r>
            <a:r>
              <a:rPr sz="2800" spc="-5" dirty="0">
                <a:latin typeface="Times New Roman"/>
                <a:cs typeface="Times New Roman"/>
              </a:rPr>
              <a:t>II sayılı Cetvellerde </a:t>
            </a:r>
            <a:r>
              <a:rPr sz="2800" spc="-10" dirty="0">
                <a:latin typeface="Times New Roman"/>
                <a:cs typeface="Times New Roman"/>
              </a:rPr>
              <a:t>tespit  </a:t>
            </a:r>
            <a:r>
              <a:rPr sz="2800" spc="-5" dirty="0">
                <a:latin typeface="Times New Roman"/>
                <a:cs typeface="Times New Roman"/>
              </a:rPr>
              <a:t>edilen </a:t>
            </a:r>
            <a:r>
              <a:rPr sz="2800" spc="-10" dirty="0">
                <a:latin typeface="Times New Roman"/>
                <a:cs typeface="Times New Roman"/>
              </a:rPr>
              <a:t>ek </a:t>
            </a:r>
            <a:r>
              <a:rPr sz="2800" spc="-5" dirty="0">
                <a:latin typeface="Times New Roman"/>
                <a:cs typeface="Times New Roman"/>
              </a:rPr>
              <a:t>gösterge </a:t>
            </a:r>
            <a:r>
              <a:rPr sz="2800" spc="-10" dirty="0">
                <a:latin typeface="Times New Roman"/>
                <a:cs typeface="Times New Roman"/>
              </a:rPr>
              <a:t>rakamı </a:t>
            </a:r>
            <a:r>
              <a:rPr sz="2800" spc="-5" dirty="0">
                <a:latin typeface="Times New Roman"/>
                <a:cs typeface="Times New Roman"/>
              </a:rPr>
              <a:t>ile aylık katsayının çarpımı suretiyle  bulunmaktadır. Ek gösterge cetvelleri kurumların kadrolarında bulunan  personelin </a:t>
            </a:r>
            <a:r>
              <a:rPr sz="2800" spc="-10" dirty="0">
                <a:latin typeface="Times New Roman"/>
                <a:cs typeface="Times New Roman"/>
              </a:rPr>
              <a:t>hizmet </a:t>
            </a:r>
            <a:r>
              <a:rPr sz="2800" spc="-5" dirty="0">
                <a:latin typeface="Times New Roman"/>
                <a:cs typeface="Times New Roman"/>
              </a:rPr>
              <a:t>sınıfları, kadro unvanları, öğrenim durumları </a:t>
            </a:r>
            <a:r>
              <a:rPr sz="2800" dirty="0">
                <a:latin typeface="Times New Roman"/>
                <a:cs typeface="Times New Roman"/>
              </a:rPr>
              <a:t>ve </a:t>
            </a:r>
            <a:r>
              <a:rPr sz="2800" spc="-5" dirty="0">
                <a:latin typeface="Times New Roman"/>
                <a:cs typeface="Times New Roman"/>
              </a:rPr>
              <a:t>aylık  </a:t>
            </a:r>
            <a:r>
              <a:rPr sz="2800" dirty="0">
                <a:latin typeface="Times New Roman"/>
                <a:cs typeface="Times New Roman"/>
              </a:rPr>
              <a:t>alınan derecelerine göre</a:t>
            </a:r>
            <a:r>
              <a:rPr sz="2800" spc="-85" dirty="0">
                <a:latin typeface="Times New Roman"/>
                <a:cs typeface="Times New Roman"/>
              </a:rPr>
              <a:t> </a:t>
            </a:r>
            <a:r>
              <a:rPr sz="2800" spc="-5" dirty="0">
                <a:latin typeface="Times New Roman"/>
                <a:cs typeface="Times New Roman"/>
              </a:rPr>
              <a:t>düzenlenmiştir</a:t>
            </a:r>
            <a:r>
              <a:rPr sz="2800" spc="-5" dirty="0">
                <a:solidFill>
                  <a:srgbClr val="053193"/>
                </a:solidFill>
                <a:latin typeface="Times New Roman"/>
                <a:cs typeface="Times New Roman"/>
              </a:rPr>
              <a:t>.</a:t>
            </a:r>
            <a:endParaRPr sz="2800" dirty="0">
              <a:latin typeface="Times New Roman"/>
              <a:cs typeface="Times New Roman"/>
            </a:endParaRPr>
          </a:p>
        </p:txBody>
      </p:sp>
      <p:sp>
        <p:nvSpPr>
          <p:cNvPr id="26" name="object 5"/>
          <p:cNvSpPr txBox="1"/>
          <p:nvPr/>
        </p:nvSpPr>
        <p:spPr>
          <a:xfrm rot="10800000" flipV="1">
            <a:off x="3314178" y="5350929"/>
            <a:ext cx="13068822" cy="694421"/>
          </a:xfrm>
          <a:prstGeom prst="rect">
            <a:avLst/>
          </a:prstGeom>
          <a:solidFill>
            <a:srgbClr val="FFCCCC"/>
          </a:solidFill>
          <a:ln w="25400">
            <a:solidFill>
              <a:srgbClr val="946E00"/>
            </a:solidFill>
          </a:ln>
        </p:spPr>
        <p:txBody>
          <a:bodyPr vert="horz" wrap="square" lIns="0" tIns="139065" rIns="0" bIns="0" rtlCol="0">
            <a:spAutoFit/>
          </a:bodyPr>
          <a:lstStyle/>
          <a:p>
            <a:pPr algn="ctr">
              <a:lnSpc>
                <a:spcPct val="100000"/>
              </a:lnSpc>
              <a:spcBef>
                <a:spcPts val="1095"/>
              </a:spcBef>
            </a:pPr>
            <a:r>
              <a:rPr sz="3600" b="1" dirty="0">
                <a:solidFill>
                  <a:srgbClr val="053193"/>
                </a:solidFill>
                <a:latin typeface="Times New Roman"/>
                <a:cs typeface="Times New Roman"/>
              </a:rPr>
              <a:t>Ek Gösterge </a:t>
            </a:r>
            <a:r>
              <a:rPr sz="3600" b="1" spc="-25" dirty="0">
                <a:solidFill>
                  <a:srgbClr val="053193"/>
                </a:solidFill>
                <a:latin typeface="Times New Roman"/>
                <a:cs typeface="Times New Roman"/>
              </a:rPr>
              <a:t>Aylığı </a:t>
            </a:r>
            <a:r>
              <a:rPr sz="3600" b="1" dirty="0">
                <a:solidFill>
                  <a:srgbClr val="053193"/>
                </a:solidFill>
                <a:latin typeface="Times New Roman"/>
                <a:cs typeface="Times New Roman"/>
              </a:rPr>
              <a:t>= Ek Gösterge </a:t>
            </a:r>
            <a:r>
              <a:rPr sz="3600" b="1" spc="-5" dirty="0">
                <a:solidFill>
                  <a:srgbClr val="053193"/>
                </a:solidFill>
                <a:latin typeface="Times New Roman"/>
                <a:cs typeface="Times New Roman"/>
              </a:rPr>
              <a:t>Oranı </a:t>
            </a:r>
            <a:r>
              <a:rPr sz="3600" b="1" dirty="0">
                <a:solidFill>
                  <a:srgbClr val="053193"/>
                </a:solidFill>
                <a:latin typeface="Times New Roman"/>
                <a:cs typeface="Times New Roman"/>
              </a:rPr>
              <a:t>X </a:t>
            </a:r>
            <a:r>
              <a:rPr sz="3600" b="1" spc="-30" dirty="0">
                <a:solidFill>
                  <a:srgbClr val="053193"/>
                </a:solidFill>
                <a:latin typeface="Times New Roman"/>
                <a:cs typeface="Times New Roman"/>
              </a:rPr>
              <a:t>Aylık</a:t>
            </a:r>
            <a:r>
              <a:rPr sz="3600" b="1" spc="-275" dirty="0">
                <a:solidFill>
                  <a:srgbClr val="053193"/>
                </a:solidFill>
                <a:latin typeface="Times New Roman"/>
                <a:cs typeface="Times New Roman"/>
              </a:rPr>
              <a:t> </a:t>
            </a:r>
            <a:r>
              <a:rPr sz="3600" b="1" dirty="0">
                <a:solidFill>
                  <a:srgbClr val="053193"/>
                </a:solidFill>
                <a:latin typeface="Times New Roman"/>
                <a:cs typeface="Times New Roman"/>
              </a:rPr>
              <a:t>Katsayı</a:t>
            </a:r>
            <a:endParaRPr sz="3600" dirty="0">
              <a:latin typeface="Times New Roman"/>
              <a:cs typeface="Times New Roman"/>
            </a:endParaRPr>
          </a:p>
        </p:txBody>
      </p:sp>
      <p:sp>
        <p:nvSpPr>
          <p:cNvPr id="27" name="object 4"/>
          <p:cNvSpPr txBox="1"/>
          <p:nvPr/>
        </p:nvSpPr>
        <p:spPr>
          <a:xfrm rot="10800000" flipV="1">
            <a:off x="3581400" y="6249773"/>
            <a:ext cx="12801600" cy="1897955"/>
          </a:xfrm>
          <a:prstGeom prst="rect">
            <a:avLst/>
          </a:prstGeom>
        </p:spPr>
        <p:txBody>
          <a:bodyPr vert="horz" wrap="square" lIns="0" tIns="12700" rIns="0" bIns="0" rtlCol="0">
            <a:spAutoFit/>
          </a:bodyPr>
          <a:lstStyle/>
          <a:p>
            <a:pPr marL="12700" marR="5080">
              <a:lnSpc>
                <a:spcPct val="100000"/>
              </a:lnSpc>
              <a:spcBef>
                <a:spcPts val="100"/>
              </a:spcBef>
            </a:pPr>
            <a:r>
              <a:rPr sz="2400" b="1" spc="-5" dirty="0">
                <a:solidFill>
                  <a:srgbClr val="053193"/>
                </a:solidFill>
                <a:latin typeface="Times New Roman"/>
                <a:cs typeface="Times New Roman"/>
              </a:rPr>
              <a:t>Örnek: </a:t>
            </a:r>
            <a:r>
              <a:rPr sz="2400" b="1" dirty="0">
                <a:solidFill>
                  <a:srgbClr val="053193"/>
                </a:solidFill>
                <a:latin typeface="Times New Roman"/>
                <a:cs typeface="Times New Roman"/>
              </a:rPr>
              <a:t>1. </a:t>
            </a:r>
            <a:r>
              <a:rPr sz="2400" b="1" spc="-5" dirty="0">
                <a:solidFill>
                  <a:srgbClr val="053193"/>
                </a:solidFill>
                <a:latin typeface="Times New Roman"/>
                <a:cs typeface="Times New Roman"/>
              </a:rPr>
              <a:t>derece Yükseköğrenim </a:t>
            </a:r>
            <a:r>
              <a:rPr sz="2400" b="1" dirty="0">
                <a:solidFill>
                  <a:srgbClr val="053193"/>
                </a:solidFill>
                <a:latin typeface="Times New Roman"/>
                <a:cs typeface="Times New Roman"/>
              </a:rPr>
              <a:t>Gören </a:t>
            </a:r>
            <a:r>
              <a:rPr sz="2400" b="1" spc="-5" dirty="0">
                <a:solidFill>
                  <a:srgbClr val="053193"/>
                </a:solidFill>
                <a:latin typeface="Times New Roman"/>
                <a:cs typeface="Times New Roman"/>
              </a:rPr>
              <a:t>Bilgisayar İşletmeni </a:t>
            </a:r>
            <a:r>
              <a:rPr sz="2400" b="1" dirty="0">
                <a:solidFill>
                  <a:srgbClr val="053193"/>
                </a:solidFill>
                <a:latin typeface="Times New Roman"/>
                <a:cs typeface="Times New Roman"/>
              </a:rPr>
              <a:t>= </a:t>
            </a:r>
            <a:r>
              <a:rPr sz="2400" b="1" dirty="0" smtClean="0">
                <a:solidFill>
                  <a:srgbClr val="053193"/>
                </a:solidFill>
                <a:latin typeface="Times New Roman"/>
                <a:cs typeface="Times New Roman"/>
              </a:rPr>
              <a:t>2</a:t>
            </a:r>
            <a:r>
              <a:rPr lang="tr-TR" sz="2400" b="1" dirty="0" smtClean="0">
                <a:solidFill>
                  <a:srgbClr val="053193"/>
                </a:solidFill>
                <a:latin typeface="Times New Roman"/>
                <a:cs typeface="Times New Roman"/>
              </a:rPr>
              <a:t>8</a:t>
            </a:r>
            <a:r>
              <a:rPr sz="2400" b="1" dirty="0" smtClean="0">
                <a:solidFill>
                  <a:srgbClr val="053193"/>
                </a:solidFill>
                <a:latin typeface="Times New Roman"/>
                <a:cs typeface="Times New Roman"/>
              </a:rPr>
              <a:t>00 </a:t>
            </a:r>
            <a:r>
              <a:rPr sz="2400" b="1" dirty="0">
                <a:solidFill>
                  <a:srgbClr val="053193"/>
                </a:solidFill>
                <a:latin typeface="Times New Roman"/>
                <a:cs typeface="Times New Roman"/>
              </a:rPr>
              <a:t>x  </a:t>
            </a:r>
            <a:r>
              <a:rPr sz="2400" b="1" dirty="0" smtClean="0">
                <a:solidFill>
                  <a:srgbClr val="053193"/>
                </a:solidFill>
                <a:latin typeface="Times New Roman"/>
                <a:cs typeface="Times New Roman"/>
              </a:rPr>
              <a:t>0,</a:t>
            </a:r>
            <a:r>
              <a:rPr lang="tr-TR" sz="2400" b="1" dirty="0" smtClean="0">
                <a:solidFill>
                  <a:srgbClr val="053193"/>
                </a:solidFill>
                <a:latin typeface="Times New Roman"/>
                <a:cs typeface="Times New Roman"/>
              </a:rPr>
              <a:t>760871</a:t>
            </a:r>
            <a:r>
              <a:rPr sz="2400" b="1" dirty="0" smtClean="0">
                <a:solidFill>
                  <a:srgbClr val="053193"/>
                </a:solidFill>
                <a:latin typeface="Times New Roman"/>
                <a:cs typeface="Times New Roman"/>
              </a:rPr>
              <a:t> =</a:t>
            </a:r>
            <a:r>
              <a:rPr lang="tr-TR" sz="2400" b="1" dirty="0" smtClean="0">
                <a:solidFill>
                  <a:srgbClr val="053193"/>
                </a:solidFill>
                <a:latin typeface="Times New Roman"/>
                <a:cs typeface="Times New Roman"/>
              </a:rPr>
              <a:t> 2.130,44.</a:t>
            </a:r>
            <a:r>
              <a:rPr sz="2400" b="1" spc="-5" dirty="0" smtClean="0">
                <a:solidFill>
                  <a:srgbClr val="053193"/>
                </a:solidFill>
                <a:latin typeface="Times New Roman"/>
                <a:cs typeface="Times New Roman"/>
              </a:rPr>
              <a:t>TL</a:t>
            </a:r>
            <a:endParaRPr lang="tr-TR" sz="2400" b="1" spc="-5" dirty="0" smtClean="0">
              <a:solidFill>
                <a:srgbClr val="053193"/>
              </a:solidFill>
              <a:latin typeface="Times New Roman"/>
              <a:cs typeface="Times New Roman"/>
            </a:endParaRPr>
          </a:p>
          <a:p>
            <a:pPr marL="12700" marR="5080">
              <a:lnSpc>
                <a:spcPct val="100000"/>
              </a:lnSpc>
              <a:spcBef>
                <a:spcPts val="100"/>
              </a:spcBef>
            </a:pPr>
            <a:endParaRPr lang="tr-TR" sz="2400" b="1" spc="-5" dirty="0">
              <a:solidFill>
                <a:srgbClr val="053193"/>
              </a:solidFill>
              <a:latin typeface="Times New Roman"/>
              <a:cs typeface="Times New Roman"/>
            </a:endParaRPr>
          </a:p>
          <a:p>
            <a:pPr marL="12700" marR="5080">
              <a:spcBef>
                <a:spcPts val="100"/>
              </a:spcBef>
            </a:pPr>
            <a:r>
              <a:rPr lang="tr-TR" sz="2400" b="1" dirty="0">
                <a:solidFill>
                  <a:schemeClr val="tx2"/>
                </a:solidFill>
              </a:rPr>
              <a:t>1/7/2022 tarihli ve 7417 sayılı Kanunun 6 </a:t>
            </a:r>
            <a:r>
              <a:rPr lang="tr-TR" sz="2400" b="1" dirty="0" err="1">
                <a:solidFill>
                  <a:schemeClr val="tx2"/>
                </a:solidFill>
              </a:rPr>
              <a:t>ncı</a:t>
            </a:r>
            <a:r>
              <a:rPr lang="tr-TR" sz="2400" b="1" dirty="0">
                <a:solidFill>
                  <a:schemeClr val="tx2"/>
                </a:solidFill>
              </a:rPr>
              <a:t> maddesiyle 15/1/2023 tarihinde yürürlüğe girmek üzere Ek Gösterge Cetvelleri değiştirilmiştir.</a:t>
            </a:r>
          </a:p>
          <a:p>
            <a:pPr marL="12700" marR="5080">
              <a:lnSpc>
                <a:spcPct val="100000"/>
              </a:lnSpc>
              <a:spcBef>
                <a:spcPts val="100"/>
              </a:spcBef>
            </a:pPr>
            <a:endParaRPr sz="2400" dirty="0">
              <a:latin typeface="Times New Roman"/>
              <a:cs typeface="Times New Roman"/>
            </a:endParaRPr>
          </a:p>
        </p:txBody>
      </p:sp>
    </p:spTree>
    <p:extLst>
      <p:ext uri="{BB962C8B-B14F-4D97-AF65-F5344CB8AC3E}">
        <p14:creationId xmlns:p14="http://schemas.microsoft.com/office/powerpoint/2010/main" val="1557763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1" y="2014146"/>
            <a:ext cx="14727160" cy="7396554"/>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09845"/>
            <a:ext cx="12344401" cy="771847"/>
            <a:chOff x="3048000" y="561652"/>
            <a:chExt cx="12333448" cy="1924351"/>
          </a:xfrm>
        </p:grpSpPr>
        <p:sp>
          <p:nvSpPr>
            <p:cNvPr id="21" name="Freeform 16"/>
            <p:cNvSpPr/>
            <p:nvPr/>
          </p:nvSpPr>
          <p:spPr>
            <a:xfrm>
              <a:off x="3048000" y="561652"/>
              <a:ext cx="12333448" cy="1924351"/>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txBody>
            <a:bodyPr/>
            <a:lstStyle/>
            <a:p>
              <a:pPr algn="ctr"/>
              <a:r>
                <a:rPr lang="tr-TR" sz="2800" b="1" dirty="0" smtClean="0">
                  <a:solidFill>
                    <a:schemeClr val="tx1"/>
                  </a:solidFill>
                </a:rPr>
                <a:t>EK GÖSTERGE TABLOSU(7414 SAYILI KANUNUA GÖRE)</a:t>
              </a:r>
              <a:endParaRPr lang="tr-TR" sz="2800" b="1" dirty="0">
                <a:solidFill>
                  <a:schemeClr val="tx1"/>
                </a:solidFill>
              </a:endParaRPr>
            </a:p>
          </p:txBody>
        </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pic>
        <p:nvPicPr>
          <p:cNvPr id="16" name="Resim 15"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851785"/>
            <a:ext cx="15336760" cy="8321144"/>
          </a:xfrm>
          <a:prstGeom prst="rect">
            <a:avLst/>
          </a:prstGeom>
        </p:spPr>
      </p:pic>
    </p:spTree>
    <p:extLst>
      <p:ext uri="{BB962C8B-B14F-4D97-AF65-F5344CB8AC3E}">
        <p14:creationId xmlns:p14="http://schemas.microsoft.com/office/powerpoint/2010/main" val="3712718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7" name="Dikdörtgen 26"/>
          <p:cNvSpPr/>
          <p:nvPr/>
        </p:nvSpPr>
        <p:spPr>
          <a:xfrm>
            <a:off x="2493304" y="2025353"/>
            <a:ext cx="15185095" cy="401585"/>
          </a:xfrm>
          <a:prstGeom prst="rect">
            <a:avLst/>
          </a:prstGeom>
        </p:spPr>
        <p:txBody>
          <a:bodyPr wrap="square">
            <a:spAutoFit/>
          </a:bodyPr>
          <a:lstStyle/>
          <a:p>
            <a:pPr algn="just">
              <a:lnSpc>
                <a:spcPct val="150000"/>
              </a:lnSpc>
            </a:pPr>
            <a:r>
              <a:rPr lang="tr-TR" sz="1500" dirty="0"/>
              <a:t>	</a:t>
            </a:r>
            <a:endParaRPr lang="tr-TR" sz="2500" dirty="0">
              <a:latin typeface="Times New Roman" panose="02020603050405020304" pitchFamily="18" charset="0"/>
              <a:cs typeface="Times New Roman" panose="02020603050405020304" pitchFamily="18" charset="0"/>
            </a:endParaRPr>
          </a:p>
        </p:txBody>
      </p:sp>
      <p:sp>
        <p:nvSpPr>
          <p:cNvPr id="16" name="object 2"/>
          <p:cNvSpPr txBox="1"/>
          <p:nvPr/>
        </p:nvSpPr>
        <p:spPr>
          <a:xfrm>
            <a:off x="2895600" y="2284007"/>
            <a:ext cx="13563600" cy="1749838"/>
          </a:xfrm>
          <a:prstGeom prst="rect">
            <a:avLst/>
          </a:prstGeom>
        </p:spPr>
        <p:txBody>
          <a:bodyPr vert="horz" wrap="square" lIns="0" tIns="13335" rIns="0" bIns="0" rtlCol="0">
            <a:spAutoFit/>
          </a:bodyPr>
          <a:lstStyle/>
          <a:p>
            <a:pPr marL="12700" marR="5080" algn="just">
              <a:lnSpc>
                <a:spcPct val="100000"/>
              </a:lnSpc>
              <a:spcBef>
                <a:spcPts val="105"/>
              </a:spcBef>
            </a:pPr>
            <a:r>
              <a:rPr sz="2800" b="1" dirty="0">
                <a:solidFill>
                  <a:srgbClr val="053193"/>
                </a:solidFill>
                <a:latin typeface="Times New Roman"/>
                <a:cs typeface="Times New Roman"/>
              </a:rPr>
              <a:t>3- </a:t>
            </a:r>
            <a:r>
              <a:rPr sz="2800" b="1" spc="-5" dirty="0">
                <a:solidFill>
                  <a:srgbClr val="053193"/>
                </a:solidFill>
                <a:latin typeface="Times New Roman"/>
                <a:cs typeface="Times New Roman"/>
              </a:rPr>
              <a:t>Kıdem Aylığı: </a:t>
            </a:r>
            <a:endParaRPr lang="tr-TR" sz="2800" b="1" spc="-5" dirty="0" smtClean="0">
              <a:solidFill>
                <a:srgbClr val="053193"/>
              </a:solidFill>
              <a:latin typeface="Times New Roman"/>
              <a:cs typeface="Times New Roman"/>
            </a:endParaRPr>
          </a:p>
          <a:p>
            <a:pPr marL="12700" marR="5080" algn="just">
              <a:lnSpc>
                <a:spcPct val="100000"/>
              </a:lnSpc>
              <a:spcBef>
                <a:spcPts val="105"/>
              </a:spcBef>
            </a:pPr>
            <a:r>
              <a:rPr lang="tr-TR" sz="2000" b="1" spc="-5" dirty="0">
                <a:solidFill>
                  <a:srgbClr val="053193"/>
                </a:solidFill>
                <a:latin typeface="Times New Roman"/>
                <a:cs typeface="Times New Roman"/>
              </a:rPr>
              <a:t>	</a:t>
            </a:r>
            <a:r>
              <a:rPr sz="2800" spc="-5" dirty="0" err="1" smtClean="0">
                <a:latin typeface="Times New Roman"/>
                <a:cs typeface="Times New Roman"/>
              </a:rPr>
              <a:t>Kıdem</a:t>
            </a:r>
            <a:r>
              <a:rPr sz="2800" spc="-5" dirty="0" smtClean="0">
                <a:latin typeface="Times New Roman"/>
                <a:cs typeface="Times New Roman"/>
              </a:rPr>
              <a:t> </a:t>
            </a:r>
            <a:r>
              <a:rPr sz="2800" spc="-5" dirty="0">
                <a:latin typeface="Times New Roman"/>
                <a:cs typeface="Times New Roman"/>
              </a:rPr>
              <a:t>aylığı </a:t>
            </a:r>
            <a:r>
              <a:rPr sz="2800" dirty="0">
                <a:latin typeface="Times New Roman"/>
                <a:cs typeface="Times New Roman"/>
              </a:rPr>
              <a:t>375 </a:t>
            </a:r>
            <a:r>
              <a:rPr sz="2800" spc="-10" dirty="0">
                <a:latin typeface="Times New Roman"/>
                <a:cs typeface="Times New Roman"/>
              </a:rPr>
              <a:t>sayılı </a:t>
            </a:r>
            <a:r>
              <a:rPr sz="2800" spc="-5" dirty="0">
                <a:latin typeface="Times New Roman"/>
                <a:cs typeface="Times New Roman"/>
              </a:rPr>
              <a:t>KHK’nin 1’inci maddesinde   düzenlenmiştir. </a:t>
            </a:r>
            <a:r>
              <a:rPr sz="2800" dirty="0">
                <a:latin typeface="Times New Roman"/>
                <a:cs typeface="Times New Roman"/>
              </a:rPr>
              <a:t>Her </a:t>
            </a:r>
            <a:r>
              <a:rPr sz="2800" spc="-5" dirty="0">
                <a:latin typeface="Times New Roman"/>
                <a:cs typeface="Times New Roman"/>
              </a:rPr>
              <a:t>bir hizmet yılı için </a:t>
            </a:r>
            <a:r>
              <a:rPr sz="2800" dirty="0">
                <a:latin typeface="Times New Roman"/>
                <a:cs typeface="Times New Roman"/>
              </a:rPr>
              <a:t>20 </a:t>
            </a:r>
            <a:r>
              <a:rPr sz="2800" spc="-5" dirty="0">
                <a:latin typeface="Times New Roman"/>
                <a:cs typeface="Times New Roman"/>
              </a:rPr>
              <a:t>gösterge rakamı ile aylık  katsayının çarpımından oluşur. 25 </a:t>
            </a:r>
            <a:r>
              <a:rPr sz="2800" dirty="0">
                <a:latin typeface="Times New Roman"/>
                <a:cs typeface="Times New Roman"/>
              </a:rPr>
              <a:t>ve daha </a:t>
            </a:r>
            <a:r>
              <a:rPr sz="2800" spc="-5" dirty="0">
                <a:latin typeface="Times New Roman"/>
                <a:cs typeface="Times New Roman"/>
              </a:rPr>
              <a:t>fazla hizmet yılını dolduranlar  için 25 hizmet yılının </a:t>
            </a:r>
            <a:r>
              <a:rPr sz="2800" spc="-10" dirty="0">
                <a:latin typeface="Times New Roman"/>
                <a:cs typeface="Times New Roman"/>
              </a:rPr>
              <a:t>karşılığı </a:t>
            </a:r>
            <a:r>
              <a:rPr sz="2800" spc="-5" dirty="0">
                <a:latin typeface="Times New Roman"/>
                <a:cs typeface="Times New Roman"/>
              </a:rPr>
              <a:t>olan </a:t>
            </a:r>
            <a:r>
              <a:rPr sz="2800" dirty="0">
                <a:latin typeface="Times New Roman"/>
                <a:cs typeface="Times New Roman"/>
              </a:rPr>
              <a:t>500 </a:t>
            </a:r>
            <a:r>
              <a:rPr sz="2800" spc="-5" dirty="0">
                <a:latin typeface="Times New Roman"/>
                <a:cs typeface="Times New Roman"/>
              </a:rPr>
              <a:t>gösterge rakamı dikkate  alınmaktadır.</a:t>
            </a:r>
            <a:endParaRPr sz="2800" dirty="0">
              <a:latin typeface="Times New Roman"/>
              <a:cs typeface="Times New Roman"/>
            </a:endParaRPr>
          </a:p>
        </p:txBody>
      </p:sp>
      <p:sp>
        <p:nvSpPr>
          <p:cNvPr id="22" name="object 3"/>
          <p:cNvSpPr txBox="1"/>
          <p:nvPr/>
        </p:nvSpPr>
        <p:spPr>
          <a:xfrm>
            <a:off x="3200400" y="5181196"/>
            <a:ext cx="13258800" cy="2741135"/>
          </a:xfrm>
          <a:prstGeom prst="rect">
            <a:avLst/>
          </a:prstGeom>
        </p:spPr>
        <p:txBody>
          <a:bodyPr vert="horz" wrap="square" lIns="0" tIns="73025" rIns="0" bIns="0" rtlCol="0">
            <a:spAutoFit/>
          </a:bodyPr>
          <a:lstStyle/>
          <a:p>
            <a:pPr marL="12700" algn="just">
              <a:lnSpc>
                <a:spcPct val="100000"/>
              </a:lnSpc>
              <a:spcBef>
                <a:spcPts val="575"/>
              </a:spcBef>
            </a:pPr>
            <a:r>
              <a:rPr lang="tr-TR" sz="2400" b="1" dirty="0" smtClean="0">
                <a:solidFill>
                  <a:srgbClr val="053193"/>
                </a:solidFill>
                <a:latin typeface="Times New Roman"/>
                <a:cs typeface="Times New Roman"/>
              </a:rPr>
              <a:t>                         </a:t>
            </a:r>
            <a:r>
              <a:rPr sz="2400" b="1" dirty="0" err="1" smtClean="0">
                <a:solidFill>
                  <a:srgbClr val="053193"/>
                </a:solidFill>
                <a:latin typeface="Times New Roman"/>
                <a:cs typeface="Times New Roman"/>
              </a:rPr>
              <a:t>Örnek</a:t>
            </a:r>
            <a:r>
              <a:rPr sz="2400" b="1" dirty="0">
                <a:solidFill>
                  <a:srgbClr val="053193"/>
                </a:solidFill>
                <a:latin typeface="Times New Roman"/>
                <a:cs typeface="Times New Roman"/>
              </a:rPr>
              <a:t>: (Meslekte 15 </a:t>
            </a:r>
            <a:r>
              <a:rPr sz="2400" b="1" spc="-5" dirty="0">
                <a:solidFill>
                  <a:srgbClr val="053193"/>
                </a:solidFill>
                <a:latin typeface="Times New Roman"/>
                <a:cs typeface="Times New Roman"/>
              </a:rPr>
              <a:t>Yıllık) </a:t>
            </a:r>
            <a:r>
              <a:rPr sz="2400" b="1" dirty="0">
                <a:solidFill>
                  <a:srgbClr val="053193"/>
                </a:solidFill>
                <a:latin typeface="Times New Roman"/>
                <a:cs typeface="Times New Roman"/>
              </a:rPr>
              <a:t>= 20 x 15 x </a:t>
            </a:r>
            <a:r>
              <a:rPr sz="2400" b="1" spc="5" dirty="0" smtClean="0">
                <a:solidFill>
                  <a:srgbClr val="053193"/>
                </a:solidFill>
                <a:latin typeface="Times New Roman"/>
                <a:cs typeface="Times New Roman"/>
              </a:rPr>
              <a:t>0,</a:t>
            </a:r>
            <a:r>
              <a:rPr lang="tr-TR" sz="2400" b="1" spc="5" dirty="0" smtClean="0">
                <a:solidFill>
                  <a:srgbClr val="053193"/>
                </a:solidFill>
                <a:latin typeface="Times New Roman"/>
                <a:cs typeface="Times New Roman"/>
              </a:rPr>
              <a:t>760871</a:t>
            </a:r>
            <a:r>
              <a:rPr sz="2400" b="1" spc="5" dirty="0" smtClean="0">
                <a:solidFill>
                  <a:srgbClr val="053193"/>
                </a:solidFill>
                <a:latin typeface="Times New Roman"/>
                <a:cs typeface="Times New Roman"/>
              </a:rPr>
              <a:t> </a:t>
            </a:r>
            <a:r>
              <a:rPr sz="2400" b="1" dirty="0">
                <a:solidFill>
                  <a:srgbClr val="053193"/>
                </a:solidFill>
                <a:latin typeface="Times New Roman"/>
                <a:cs typeface="Times New Roman"/>
              </a:rPr>
              <a:t>= </a:t>
            </a:r>
            <a:r>
              <a:rPr lang="tr-TR" sz="2400" b="1" spc="5" dirty="0" smtClean="0">
                <a:solidFill>
                  <a:srgbClr val="053193"/>
                </a:solidFill>
                <a:latin typeface="Times New Roman"/>
                <a:cs typeface="Times New Roman"/>
              </a:rPr>
              <a:t>285,33.</a:t>
            </a:r>
            <a:r>
              <a:rPr sz="2400" b="1" spc="-210" dirty="0" smtClean="0">
                <a:solidFill>
                  <a:srgbClr val="053193"/>
                </a:solidFill>
                <a:latin typeface="Times New Roman"/>
                <a:cs typeface="Times New Roman"/>
              </a:rPr>
              <a:t> </a:t>
            </a:r>
            <a:r>
              <a:rPr sz="2400" b="1" dirty="0" smtClean="0">
                <a:solidFill>
                  <a:srgbClr val="053193"/>
                </a:solidFill>
                <a:latin typeface="Times New Roman"/>
                <a:cs typeface="Times New Roman"/>
              </a:rPr>
              <a:t>TL</a:t>
            </a:r>
            <a:endParaRPr lang="tr-TR" sz="2400" b="1" dirty="0" smtClean="0">
              <a:solidFill>
                <a:srgbClr val="053193"/>
              </a:solidFill>
              <a:latin typeface="Times New Roman"/>
              <a:cs typeface="Times New Roman"/>
            </a:endParaRPr>
          </a:p>
          <a:p>
            <a:pPr marL="12700" algn="just">
              <a:lnSpc>
                <a:spcPct val="100000"/>
              </a:lnSpc>
              <a:spcBef>
                <a:spcPts val="575"/>
              </a:spcBef>
            </a:pPr>
            <a:endParaRPr sz="2400" dirty="0">
              <a:latin typeface="Times New Roman"/>
              <a:cs typeface="Times New Roman"/>
            </a:endParaRPr>
          </a:p>
          <a:p>
            <a:pPr marL="12700" marR="5080" algn="just">
              <a:lnSpc>
                <a:spcPct val="100000"/>
              </a:lnSpc>
              <a:spcBef>
                <a:spcPts val="480"/>
              </a:spcBef>
            </a:pPr>
            <a:r>
              <a:rPr sz="2800" b="1" spc="5" dirty="0">
                <a:solidFill>
                  <a:srgbClr val="053193"/>
                </a:solidFill>
                <a:latin typeface="Times New Roman"/>
                <a:cs typeface="Times New Roman"/>
              </a:rPr>
              <a:t>4- </a:t>
            </a:r>
            <a:r>
              <a:rPr sz="2800" b="1" spc="-5" dirty="0">
                <a:solidFill>
                  <a:srgbClr val="053193"/>
                </a:solidFill>
                <a:latin typeface="Times New Roman"/>
                <a:cs typeface="Times New Roman"/>
              </a:rPr>
              <a:t>Taban </a:t>
            </a:r>
            <a:r>
              <a:rPr sz="2800" b="1" spc="-5" dirty="0" err="1">
                <a:solidFill>
                  <a:srgbClr val="053193"/>
                </a:solidFill>
                <a:latin typeface="Times New Roman"/>
                <a:cs typeface="Times New Roman"/>
              </a:rPr>
              <a:t>Aylığı</a:t>
            </a:r>
            <a:r>
              <a:rPr sz="2800" b="1" spc="-5" dirty="0" smtClean="0">
                <a:solidFill>
                  <a:srgbClr val="053193"/>
                </a:solidFill>
                <a:latin typeface="Times New Roman"/>
                <a:cs typeface="Times New Roman"/>
              </a:rPr>
              <a:t>:</a:t>
            </a:r>
            <a:endParaRPr lang="tr-TR" sz="2800" b="1" spc="-5" dirty="0" smtClean="0">
              <a:solidFill>
                <a:srgbClr val="053193"/>
              </a:solidFill>
              <a:latin typeface="Times New Roman"/>
              <a:cs typeface="Times New Roman"/>
            </a:endParaRPr>
          </a:p>
          <a:p>
            <a:pPr marL="12700" marR="5080" algn="just">
              <a:lnSpc>
                <a:spcPct val="100000"/>
              </a:lnSpc>
              <a:spcBef>
                <a:spcPts val="480"/>
              </a:spcBef>
            </a:pPr>
            <a:r>
              <a:rPr sz="2800" b="1" spc="-5" dirty="0" smtClean="0">
                <a:solidFill>
                  <a:srgbClr val="053193"/>
                </a:solidFill>
                <a:latin typeface="Times New Roman"/>
                <a:cs typeface="Times New Roman"/>
              </a:rPr>
              <a:t> </a:t>
            </a:r>
            <a:r>
              <a:rPr lang="tr-TR" sz="2800" b="1" spc="-5" dirty="0" smtClean="0">
                <a:solidFill>
                  <a:srgbClr val="053193"/>
                </a:solidFill>
                <a:latin typeface="Times New Roman"/>
                <a:cs typeface="Times New Roman"/>
              </a:rPr>
              <a:t>      </a:t>
            </a:r>
            <a:r>
              <a:rPr sz="2800" spc="-5" dirty="0" smtClean="0">
                <a:latin typeface="Times New Roman"/>
                <a:cs typeface="Times New Roman"/>
              </a:rPr>
              <a:t>Bu </a:t>
            </a:r>
            <a:r>
              <a:rPr sz="2800" spc="-10" dirty="0">
                <a:latin typeface="Times New Roman"/>
                <a:cs typeface="Times New Roman"/>
              </a:rPr>
              <a:t>ödeme </a:t>
            </a:r>
            <a:r>
              <a:rPr sz="2800" dirty="0">
                <a:latin typeface="Times New Roman"/>
                <a:cs typeface="Times New Roman"/>
              </a:rPr>
              <a:t>375 </a:t>
            </a:r>
            <a:r>
              <a:rPr sz="2800" spc="-5" dirty="0">
                <a:latin typeface="Times New Roman"/>
                <a:cs typeface="Times New Roman"/>
              </a:rPr>
              <a:t>sayılı KHK’nin 1’inci maddesinde  düzenlenmiştir. Taban </a:t>
            </a:r>
            <a:r>
              <a:rPr sz="2800" spc="-10" dirty="0">
                <a:latin typeface="Times New Roman"/>
                <a:cs typeface="Times New Roman"/>
              </a:rPr>
              <a:t>aylık </a:t>
            </a:r>
            <a:r>
              <a:rPr sz="2800" spc="-5" dirty="0">
                <a:latin typeface="Times New Roman"/>
                <a:cs typeface="Times New Roman"/>
              </a:rPr>
              <a:t>göstergesi ile taban </a:t>
            </a:r>
            <a:r>
              <a:rPr sz="2800" spc="-10" dirty="0">
                <a:latin typeface="Times New Roman"/>
                <a:cs typeface="Times New Roman"/>
              </a:rPr>
              <a:t>aylık </a:t>
            </a:r>
            <a:r>
              <a:rPr sz="2800" spc="-5" dirty="0">
                <a:latin typeface="Times New Roman"/>
                <a:cs typeface="Times New Roman"/>
              </a:rPr>
              <a:t>katsayısının </a:t>
            </a:r>
            <a:r>
              <a:rPr sz="2800" spc="-10" dirty="0">
                <a:latin typeface="Times New Roman"/>
                <a:cs typeface="Times New Roman"/>
              </a:rPr>
              <a:t>çarpımı  </a:t>
            </a:r>
            <a:r>
              <a:rPr sz="2800" dirty="0">
                <a:latin typeface="Times New Roman"/>
                <a:cs typeface="Times New Roman"/>
              </a:rPr>
              <a:t>sonucu </a:t>
            </a:r>
            <a:r>
              <a:rPr sz="2800" spc="-5" dirty="0">
                <a:latin typeface="Times New Roman"/>
                <a:cs typeface="Times New Roman"/>
              </a:rPr>
              <a:t>bulunmaktadır. Memurlara "1000" gösterge rakamı üzerinden  memuriyet taban aylığı</a:t>
            </a:r>
            <a:r>
              <a:rPr sz="2800" spc="-30" dirty="0">
                <a:latin typeface="Times New Roman"/>
                <a:cs typeface="Times New Roman"/>
              </a:rPr>
              <a:t> </a:t>
            </a:r>
            <a:r>
              <a:rPr sz="2800" dirty="0">
                <a:latin typeface="Times New Roman"/>
                <a:cs typeface="Times New Roman"/>
              </a:rPr>
              <a:t>ödenmektedir</a:t>
            </a:r>
            <a:r>
              <a:rPr sz="2000" dirty="0">
                <a:latin typeface="Times New Roman"/>
                <a:cs typeface="Times New Roman"/>
              </a:rPr>
              <a:t>.</a:t>
            </a:r>
          </a:p>
        </p:txBody>
      </p:sp>
      <p:sp>
        <p:nvSpPr>
          <p:cNvPr id="24" name="object 5"/>
          <p:cNvSpPr txBox="1"/>
          <p:nvPr/>
        </p:nvSpPr>
        <p:spPr>
          <a:xfrm>
            <a:off x="3738214" y="4358981"/>
            <a:ext cx="10282586" cy="555280"/>
          </a:xfrm>
          <a:prstGeom prst="rect">
            <a:avLst/>
          </a:prstGeom>
          <a:solidFill>
            <a:srgbClr val="FFCCCC"/>
          </a:solidFill>
          <a:ln w="25400">
            <a:solidFill>
              <a:srgbClr val="946E00"/>
            </a:solidFill>
          </a:ln>
        </p:spPr>
        <p:txBody>
          <a:bodyPr vert="horz" wrap="square" lIns="0" tIns="123190" rIns="0" bIns="0" rtlCol="0">
            <a:spAutoFit/>
          </a:bodyPr>
          <a:lstStyle/>
          <a:p>
            <a:pPr algn="ctr">
              <a:lnSpc>
                <a:spcPct val="100000"/>
              </a:lnSpc>
              <a:spcBef>
                <a:spcPts val="970"/>
              </a:spcBef>
            </a:pPr>
            <a:r>
              <a:rPr sz="2800" b="1" spc="-5" dirty="0">
                <a:solidFill>
                  <a:srgbClr val="053193"/>
                </a:solidFill>
                <a:latin typeface="Times New Roman"/>
                <a:cs typeface="Times New Roman"/>
              </a:rPr>
              <a:t>Kıdem </a:t>
            </a:r>
            <a:r>
              <a:rPr sz="2800" b="1" spc="-25" dirty="0">
                <a:solidFill>
                  <a:srgbClr val="053193"/>
                </a:solidFill>
                <a:latin typeface="Times New Roman"/>
                <a:cs typeface="Times New Roman"/>
              </a:rPr>
              <a:t>Aylığı </a:t>
            </a:r>
            <a:r>
              <a:rPr sz="2800" b="1" dirty="0">
                <a:solidFill>
                  <a:srgbClr val="053193"/>
                </a:solidFill>
                <a:latin typeface="Times New Roman"/>
                <a:cs typeface="Times New Roman"/>
              </a:rPr>
              <a:t>= 20 X </a:t>
            </a:r>
            <a:r>
              <a:rPr sz="2800" b="1" spc="-5" dirty="0">
                <a:solidFill>
                  <a:srgbClr val="053193"/>
                </a:solidFill>
                <a:latin typeface="Times New Roman"/>
                <a:cs typeface="Times New Roman"/>
              </a:rPr>
              <a:t>Hizmet Yılı </a:t>
            </a:r>
            <a:r>
              <a:rPr sz="2800" b="1" dirty="0">
                <a:solidFill>
                  <a:srgbClr val="053193"/>
                </a:solidFill>
                <a:latin typeface="Times New Roman"/>
                <a:cs typeface="Times New Roman"/>
              </a:rPr>
              <a:t>X</a:t>
            </a:r>
            <a:r>
              <a:rPr sz="2800" b="1" spc="-365" dirty="0">
                <a:solidFill>
                  <a:srgbClr val="053193"/>
                </a:solidFill>
                <a:latin typeface="Times New Roman"/>
                <a:cs typeface="Times New Roman"/>
              </a:rPr>
              <a:t> </a:t>
            </a:r>
            <a:r>
              <a:rPr sz="2800" b="1" spc="-30" dirty="0">
                <a:solidFill>
                  <a:srgbClr val="053193"/>
                </a:solidFill>
                <a:latin typeface="Times New Roman"/>
                <a:cs typeface="Times New Roman"/>
              </a:rPr>
              <a:t>Aylık </a:t>
            </a:r>
            <a:r>
              <a:rPr sz="2800" b="1" dirty="0">
                <a:solidFill>
                  <a:srgbClr val="053193"/>
                </a:solidFill>
                <a:latin typeface="Times New Roman"/>
                <a:cs typeface="Times New Roman"/>
              </a:rPr>
              <a:t>Katsayı</a:t>
            </a:r>
            <a:endParaRPr sz="2800">
              <a:latin typeface="Times New Roman"/>
              <a:cs typeface="Times New Roman"/>
            </a:endParaRPr>
          </a:p>
        </p:txBody>
      </p:sp>
      <p:sp>
        <p:nvSpPr>
          <p:cNvPr id="28" name="object 6"/>
          <p:cNvSpPr txBox="1"/>
          <p:nvPr/>
        </p:nvSpPr>
        <p:spPr>
          <a:xfrm>
            <a:off x="3810000" y="8107304"/>
            <a:ext cx="10363200" cy="935513"/>
          </a:xfrm>
          <a:prstGeom prst="rect">
            <a:avLst/>
          </a:prstGeom>
          <a:solidFill>
            <a:srgbClr val="FFCCCC"/>
          </a:solidFill>
          <a:ln w="25400">
            <a:solidFill>
              <a:srgbClr val="946E00"/>
            </a:solidFill>
          </a:ln>
        </p:spPr>
        <p:txBody>
          <a:bodyPr vert="horz" wrap="square" lIns="0" tIns="73025" rIns="0" bIns="0" rtlCol="0">
            <a:spAutoFit/>
          </a:bodyPr>
          <a:lstStyle/>
          <a:p>
            <a:pPr algn="ctr">
              <a:lnSpc>
                <a:spcPct val="100000"/>
              </a:lnSpc>
              <a:spcBef>
                <a:spcPts val="575"/>
              </a:spcBef>
            </a:pPr>
            <a:r>
              <a:rPr sz="2800" b="1" spc="-35" dirty="0">
                <a:solidFill>
                  <a:srgbClr val="053193"/>
                </a:solidFill>
                <a:latin typeface="Times New Roman"/>
                <a:cs typeface="Times New Roman"/>
              </a:rPr>
              <a:t>Taban </a:t>
            </a:r>
            <a:r>
              <a:rPr sz="2800" b="1" spc="-25" dirty="0">
                <a:solidFill>
                  <a:srgbClr val="053193"/>
                </a:solidFill>
                <a:latin typeface="Times New Roman"/>
                <a:cs typeface="Times New Roman"/>
              </a:rPr>
              <a:t>Aylığı </a:t>
            </a:r>
            <a:r>
              <a:rPr sz="2800" b="1" dirty="0">
                <a:solidFill>
                  <a:srgbClr val="053193"/>
                </a:solidFill>
                <a:latin typeface="Times New Roman"/>
                <a:cs typeface="Times New Roman"/>
              </a:rPr>
              <a:t>= </a:t>
            </a:r>
            <a:r>
              <a:rPr sz="2800" b="1" spc="-35" dirty="0">
                <a:solidFill>
                  <a:srgbClr val="053193"/>
                </a:solidFill>
                <a:latin typeface="Times New Roman"/>
                <a:cs typeface="Times New Roman"/>
              </a:rPr>
              <a:t>Taban </a:t>
            </a:r>
            <a:r>
              <a:rPr sz="2800" b="1" spc="-30" dirty="0">
                <a:solidFill>
                  <a:srgbClr val="053193"/>
                </a:solidFill>
                <a:latin typeface="Times New Roman"/>
                <a:cs typeface="Times New Roman"/>
              </a:rPr>
              <a:t>Aylık </a:t>
            </a:r>
            <a:r>
              <a:rPr sz="2800" b="1" spc="-5" dirty="0">
                <a:solidFill>
                  <a:srgbClr val="053193"/>
                </a:solidFill>
                <a:latin typeface="Times New Roman"/>
                <a:cs typeface="Times New Roman"/>
              </a:rPr>
              <a:t>Göstergesi </a:t>
            </a:r>
            <a:r>
              <a:rPr sz="2800" b="1" dirty="0">
                <a:solidFill>
                  <a:srgbClr val="053193"/>
                </a:solidFill>
                <a:latin typeface="Times New Roman"/>
                <a:cs typeface="Times New Roman"/>
              </a:rPr>
              <a:t>X</a:t>
            </a:r>
            <a:r>
              <a:rPr sz="2800" b="1" spc="-380" dirty="0">
                <a:solidFill>
                  <a:srgbClr val="053193"/>
                </a:solidFill>
                <a:latin typeface="Times New Roman"/>
                <a:cs typeface="Times New Roman"/>
              </a:rPr>
              <a:t> </a:t>
            </a:r>
            <a:r>
              <a:rPr sz="2800" b="1" spc="-30" dirty="0">
                <a:solidFill>
                  <a:srgbClr val="053193"/>
                </a:solidFill>
                <a:latin typeface="Times New Roman"/>
                <a:cs typeface="Times New Roman"/>
              </a:rPr>
              <a:t>Aylık </a:t>
            </a:r>
            <a:r>
              <a:rPr sz="2800" b="1" dirty="0">
                <a:solidFill>
                  <a:srgbClr val="053193"/>
                </a:solidFill>
                <a:latin typeface="Times New Roman"/>
                <a:cs typeface="Times New Roman"/>
              </a:rPr>
              <a:t>Katsayı</a:t>
            </a:r>
            <a:endParaRPr sz="2800" dirty="0">
              <a:latin typeface="Times New Roman"/>
              <a:cs typeface="Times New Roman"/>
            </a:endParaRPr>
          </a:p>
          <a:p>
            <a:pPr algn="ctr">
              <a:lnSpc>
                <a:spcPct val="100000"/>
              </a:lnSpc>
            </a:pPr>
            <a:r>
              <a:rPr sz="2800" b="1" dirty="0">
                <a:solidFill>
                  <a:srgbClr val="053193"/>
                </a:solidFill>
                <a:latin typeface="Times New Roman"/>
                <a:cs typeface="Times New Roman"/>
              </a:rPr>
              <a:t>(</a:t>
            </a:r>
            <a:r>
              <a:rPr sz="2800" b="1" dirty="0" smtClean="0">
                <a:solidFill>
                  <a:srgbClr val="053193"/>
                </a:solidFill>
                <a:latin typeface="Times New Roman"/>
                <a:cs typeface="Times New Roman"/>
              </a:rPr>
              <a:t>1000X</a:t>
            </a:r>
            <a:r>
              <a:rPr lang="tr-TR" sz="2800" b="1" dirty="0" smtClean="0">
                <a:solidFill>
                  <a:srgbClr val="053193"/>
                </a:solidFill>
                <a:latin typeface="Times New Roman"/>
                <a:cs typeface="Times New Roman"/>
              </a:rPr>
              <a:t>11,909083</a:t>
            </a:r>
            <a:r>
              <a:rPr sz="2800" b="1" dirty="0" smtClean="0">
                <a:solidFill>
                  <a:srgbClr val="053193"/>
                </a:solidFill>
                <a:latin typeface="Times New Roman"/>
                <a:cs typeface="Times New Roman"/>
              </a:rPr>
              <a:t>)</a:t>
            </a:r>
            <a:endParaRPr sz="2800" dirty="0">
              <a:latin typeface="Times New Roman"/>
              <a:cs typeface="Times New Roman"/>
            </a:endParaRPr>
          </a:p>
        </p:txBody>
      </p:sp>
    </p:spTree>
    <p:extLst>
      <p:ext uri="{BB962C8B-B14F-4D97-AF65-F5344CB8AC3E}">
        <p14:creationId xmlns:p14="http://schemas.microsoft.com/office/powerpoint/2010/main" val="2429985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89698"/>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4" name="object 2"/>
          <p:cNvSpPr txBox="1"/>
          <p:nvPr/>
        </p:nvSpPr>
        <p:spPr>
          <a:xfrm>
            <a:off x="3124200" y="2292288"/>
            <a:ext cx="14401800" cy="4103046"/>
          </a:xfrm>
          <a:prstGeom prst="rect">
            <a:avLst/>
          </a:prstGeom>
        </p:spPr>
        <p:txBody>
          <a:bodyPr vert="horz" wrap="square" lIns="0" tIns="12065" rIns="0" bIns="0" rtlCol="0">
            <a:spAutoFit/>
          </a:bodyPr>
          <a:lstStyle/>
          <a:p>
            <a:pPr marL="12700" marR="5080" algn="just">
              <a:lnSpc>
                <a:spcPct val="100000"/>
              </a:lnSpc>
              <a:spcBef>
                <a:spcPts val="95"/>
              </a:spcBef>
            </a:pPr>
            <a:r>
              <a:rPr sz="2000" b="1" spc="-5" dirty="0">
                <a:solidFill>
                  <a:srgbClr val="053193"/>
                </a:solidFill>
                <a:latin typeface="Times New Roman"/>
                <a:cs typeface="Times New Roman"/>
              </a:rPr>
              <a:t>5- </a:t>
            </a:r>
            <a:r>
              <a:rPr sz="2000" b="1" spc="-10" dirty="0">
                <a:solidFill>
                  <a:srgbClr val="053193"/>
                </a:solidFill>
                <a:latin typeface="Times New Roman"/>
                <a:cs typeface="Times New Roman"/>
              </a:rPr>
              <a:t>Yan </a:t>
            </a:r>
            <a:r>
              <a:rPr sz="2000" b="1" spc="-5" dirty="0">
                <a:solidFill>
                  <a:srgbClr val="053193"/>
                </a:solidFill>
                <a:latin typeface="Times New Roman"/>
                <a:cs typeface="Times New Roman"/>
              </a:rPr>
              <a:t>Ödeme </a:t>
            </a:r>
            <a:r>
              <a:rPr sz="2000" b="1" spc="-10" dirty="0">
                <a:solidFill>
                  <a:srgbClr val="053193"/>
                </a:solidFill>
                <a:latin typeface="Times New Roman"/>
                <a:cs typeface="Times New Roman"/>
              </a:rPr>
              <a:t>Aylığı </a:t>
            </a:r>
            <a:r>
              <a:rPr sz="2000" b="1" spc="-5" dirty="0">
                <a:solidFill>
                  <a:srgbClr val="053193"/>
                </a:solidFill>
                <a:latin typeface="Times New Roman"/>
                <a:cs typeface="Times New Roman"/>
              </a:rPr>
              <a:t>(Zamlar): </a:t>
            </a:r>
            <a:endParaRPr lang="tr-TR" sz="2000" b="1" spc="-5" dirty="0" smtClean="0">
              <a:solidFill>
                <a:srgbClr val="053193"/>
              </a:solidFill>
              <a:latin typeface="Times New Roman"/>
              <a:cs typeface="Times New Roman"/>
            </a:endParaRPr>
          </a:p>
          <a:p>
            <a:pPr marL="12700" marR="5080" algn="just">
              <a:lnSpc>
                <a:spcPct val="100000"/>
              </a:lnSpc>
              <a:spcBef>
                <a:spcPts val="95"/>
              </a:spcBef>
            </a:pPr>
            <a:r>
              <a:rPr lang="tr-TR" sz="2000" spc="-10" dirty="0" smtClean="0">
                <a:solidFill>
                  <a:srgbClr val="053193"/>
                </a:solidFill>
                <a:latin typeface="Times New Roman"/>
                <a:cs typeface="Times New Roman"/>
              </a:rPr>
              <a:t>	</a:t>
            </a:r>
            <a:r>
              <a:rPr sz="2000" spc="-10" dirty="0" smtClean="0">
                <a:latin typeface="Times New Roman"/>
                <a:cs typeface="Times New Roman"/>
              </a:rPr>
              <a:t>Yan </a:t>
            </a:r>
            <a:r>
              <a:rPr sz="2000" spc="-10" dirty="0">
                <a:latin typeface="Times New Roman"/>
                <a:cs typeface="Times New Roman"/>
              </a:rPr>
              <a:t>ödeme </a:t>
            </a:r>
            <a:r>
              <a:rPr sz="2000" spc="-5" dirty="0">
                <a:latin typeface="Times New Roman"/>
                <a:cs typeface="Times New Roman"/>
              </a:rPr>
              <a:t>puanı ile yan </a:t>
            </a:r>
            <a:r>
              <a:rPr sz="2000" spc="-10" dirty="0">
                <a:latin typeface="Times New Roman"/>
                <a:cs typeface="Times New Roman"/>
              </a:rPr>
              <a:t>ödeme </a:t>
            </a:r>
            <a:r>
              <a:rPr sz="2000" spc="-5" dirty="0">
                <a:latin typeface="Times New Roman"/>
                <a:cs typeface="Times New Roman"/>
              </a:rPr>
              <a:t>katsayısının  çarpımı sonucu bulunan tutardır. 657 sayılı </a:t>
            </a:r>
            <a:r>
              <a:rPr sz="2000" spc="-10" dirty="0">
                <a:latin typeface="Times New Roman"/>
                <a:cs typeface="Times New Roman"/>
              </a:rPr>
              <a:t>Kanunun </a:t>
            </a:r>
            <a:r>
              <a:rPr sz="2000" spc="-5" dirty="0">
                <a:latin typeface="Times New Roman"/>
                <a:cs typeface="Times New Roman"/>
              </a:rPr>
              <a:t>152’nci maddesi gereğince  ödenmesi öngörülmüştür. Hangi </a:t>
            </a:r>
            <a:r>
              <a:rPr sz="2000" dirty="0">
                <a:latin typeface="Times New Roman"/>
                <a:cs typeface="Times New Roman"/>
              </a:rPr>
              <a:t>işi yapanlara ve </a:t>
            </a:r>
            <a:r>
              <a:rPr sz="2000" spc="-5" dirty="0">
                <a:latin typeface="Times New Roman"/>
                <a:cs typeface="Times New Roman"/>
              </a:rPr>
              <a:t>hangi görevlerde bulunanlara  </a:t>
            </a:r>
            <a:r>
              <a:rPr sz="2000" dirty="0">
                <a:latin typeface="Times New Roman"/>
                <a:cs typeface="Times New Roman"/>
              </a:rPr>
              <a:t>ödeneceği, </a:t>
            </a:r>
            <a:r>
              <a:rPr sz="2000" spc="-5" dirty="0">
                <a:latin typeface="Times New Roman"/>
                <a:cs typeface="Times New Roman"/>
              </a:rPr>
              <a:t>miktarları, ödeme usul ve esasları bütün kurumları kapsayacak şekilde ve  </a:t>
            </a:r>
            <a:r>
              <a:rPr sz="2000" dirty="0">
                <a:latin typeface="Times New Roman"/>
                <a:cs typeface="Times New Roman"/>
              </a:rPr>
              <a:t>154’üncü </a:t>
            </a:r>
            <a:r>
              <a:rPr sz="2000" spc="-5" dirty="0">
                <a:latin typeface="Times New Roman"/>
                <a:cs typeface="Times New Roman"/>
              </a:rPr>
              <a:t>madde uyarınca katsayının Cumhurbaşkanınca değiştirilmesi durumu </a:t>
            </a:r>
            <a:r>
              <a:rPr sz="2000" dirty="0">
                <a:latin typeface="Times New Roman"/>
                <a:cs typeface="Times New Roman"/>
              </a:rPr>
              <a:t>hariç  yılda </a:t>
            </a:r>
            <a:r>
              <a:rPr sz="2000" spc="-5" dirty="0">
                <a:latin typeface="Times New Roman"/>
                <a:cs typeface="Times New Roman"/>
              </a:rPr>
              <a:t>bir defa </a:t>
            </a:r>
            <a:r>
              <a:rPr sz="2000" dirty="0">
                <a:latin typeface="Times New Roman"/>
                <a:cs typeface="Times New Roman"/>
              </a:rPr>
              <a:t>olmak üzere </a:t>
            </a:r>
            <a:r>
              <a:rPr sz="2000" spc="-5" dirty="0">
                <a:latin typeface="Times New Roman"/>
                <a:cs typeface="Times New Roman"/>
              </a:rPr>
              <a:t>hazırlanır </a:t>
            </a:r>
            <a:r>
              <a:rPr sz="2000" dirty="0">
                <a:latin typeface="Times New Roman"/>
                <a:cs typeface="Times New Roman"/>
              </a:rPr>
              <a:t>ve </a:t>
            </a:r>
            <a:r>
              <a:rPr sz="2000" spc="-5" dirty="0">
                <a:latin typeface="Times New Roman"/>
                <a:cs typeface="Times New Roman"/>
              </a:rPr>
              <a:t>Cumhurbaşkanı Kararı </a:t>
            </a:r>
            <a:r>
              <a:rPr sz="2000" dirty="0">
                <a:latin typeface="Times New Roman"/>
                <a:cs typeface="Times New Roman"/>
              </a:rPr>
              <a:t>ile yürürlüğe  konulur.</a:t>
            </a:r>
          </a:p>
          <a:p>
            <a:pPr marL="12700" marR="5080" algn="just">
              <a:lnSpc>
                <a:spcPct val="100000"/>
              </a:lnSpc>
              <a:spcBef>
                <a:spcPts val="459"/>
              </a:spcBef>
            </a:pPr>
            <a:r>
              <a:rPr lang="tr-TR" sz="2000" spc="-5" dirty="0" smtClean="0">
                <a:latin typeface="Times New Roman"/>
                <a:cs typeface="Times New Roman"/>
              </a:rPr>
              <a:t>	</a:t>
            </a:r>
            <a:r>
              <a:rPr sz="2000" spc="-5" dirty="0" smtClean="0">
                <a:latin typeface="Times New Roman"/>
                <a:cs typeface="Times New Roman"/>
              </a:rPr>
              <a:t>Yan </a:t>
            </a:r>
            <a:r>
              <a:rPr sz="2000" spc="-5" dirty="0">
                <a:latin typeface="Times New Roman"/>
                <a:cs typeface="Times New Roman"/>
              </a:rPr>
              <a:t>ödeme puanları, 17/04/2006 tarihli ve 2006/10344 sayılı </a:t>
            </a:r>
            <a:r>
              <a:rPr sz="2000" spc="-10" dirty="0">
                <a:latin typeface="Times New Roman"/>
                <a:cs typeface="Times New Roman"/>
              </a:rPr>
              <a:t>BKK’nin </a:t>
            </a:r>
            <a:r>
              <a:rPr sz="2000" spc="-5" dirty="0">
                <a:latin typeface="Times New Roman"/>
                <a:cs typeface="Times New Roman"/>
              </a:rPr>
              <a:t>I sayılı  Cetvelinde belirlenmiştir (Devlet Memurlarına </a:t>
            </a:r>
            <a:r>
              <a:rPr sz="2000" spc="-10" dirty="0">
                <a:latin typeface="Times New Roman"/>
                <a:cs typeface="Times New Roman"/>
              </a:rPr>
              <a:t>Ödenecek Zam </a:t>
            </a:r>
            <a:r>
              <a:rPr sz="2000" spc="-5" dirty="0">
                <a:latin typeface="Times New Roman"/>
                <a:cs typeface="Times New Roman"/>
              </a:rPr>
              <a:t>ve Tazminatlara  İlişkin Karar). Gelir ve </a:t>
            </a:r>
            <a:r>
              <a:rPr sz="2000" spc="-10" dirty="0">
                <a:latin typeface="Times New Roman"/>
                <a:cs typeface="Times New Roman"/>
              </a:rPr>
              <a:t>damga </a:t>
            </a:r>
            <a:r>
              <a:rPr sz="2000" spc="-5" dirty="0">
                <a:latin typeface="Times New Roman"/>
                <a:cs typeface="Times New Roman"/>
              </a:rPr>
              <a:t>vergisine</a:t>
            </a:r>
            <a:r>
              <a:rPr sz="2000" spc="60" dirty="0">
                <a:latin typeface="Times New Roman"/>
                <a:cs typeface="Times New Roman"/>
              </a:rPr>
              <a:t> </a:t>
            </a:r>
            <a:r>
              <a:rPr sz="2000" spc="-5" dirty="0">
                <a:latin typeface="Times New Roman"/>
                <a:cs typeface="Times New Roman"/>
              </a:rPr>
              <a:t>tabidir.</a:t>
            </a:r>
            <a:endParaRPr sz="2000" dirty="0">
              <a:latin typeface="Times New Roman"/>
              <a:cs typeface="Times New Roman"/>
            </a:endParaRPr>
          </a:p>
          <a:p>
            <a:pPr marL="12700" algn="just">
              <a:lnSpc>
                <a:spcPct val="100000"/>
              </a:lnSpc>
              <a:spcBef>
                <a:spcPts val="455"/>
              </a:spcBef>
            </a:pPr>
            <a:r>
              <a:rPr lang="tr-TR" sz="2000" spc="-5" dirty="0" smtClean="0">
                <a:latin typeface="Times New Roman"/>
                <a:cs typeface="Times New Roman"/>
              </a:rPr>
              <a:t>	</a:t>
            </a:r>
            <a:r>
              <a:rPr sz="2000" spc="-5" dirty="0" err="1" smtClean="0">
                <a:latin typeface="Times New Roman"/>
                <a:cs typeface="Times New Roman"/>
              </a:rPr>
              <a:t>Anılan</a:t>
            </a:r>
            <a:r>
              <a:rPr sz="2000" spc="-5" dirty="0" smtClean="0">
                <a:latin typeface="Times New Roman"/>
                <a:cs typeface="Times New Roman"/>
              </a:rPr>
              <a:t> </a:t>
            </a:r>
            <a:r>
              <a:rPr sz="2000" spc="-10" dirty="0">
                <a:latin typeface="Times New Roman"/>
                <a:cs typeface="Times New Roman"/>
              </a:rPr>
              <a:t>Kanuna </a:t>
            </a:r>
            <a:r>
              <a:rPr sz="2000" spc="-5" dirty="0">
                <a:latin typeface="Times New Roman"/>
                <a:cs typeface="Times New Roman"/>
              </a:rPr>
              <a:t>göre </a:t>
            </a:r>
            <a:r>
              <a:rPr sz="2000" spc="-10" dirty="0">
                <a:latin typeface="Times New Roman"/>
                <a:cs typeface="Times New Roman"/>
              </a:rPr>
              <a:t>ödenmesi </a:t>
            </a:r>
            <a:r>
              <a:rPr sz="2000" spc="-5" dirty="0">
                <a:latin typeface="Times New Roman"/>
                <a:cs typeface="Times New Roman"/>
              </a:rPr>
              <a:t>gereken</a:t>
            </a:r>
            <a:r>
              <a:rPr sz="2000" spc="70" dirty="0">
                <a:latin typeface="Times New Roman"/>
                <a:cs typeface="Times New Roman"/>
              </a:rPr>
              <a:t> </a:t>
            </a:r>
            <a:r>
              <a:rPr sz="2000" spc="-10" dirty="0">
                <a:latin typeface="Times New Roman"/>
                <a:cs typeface="Times New Roman"/>
              </a:rPr>
              <a:t>zamlar:</a:t>
            </a:r>
            <a:endParaRPr sz="2000" dirty="0">
              <a:latin typeface="Times New Roman"/>
              <a:cs typeface="Times New Roman"/>
            </a:endParaRPr>
          </a:p>
          <a:p>
            <a:pPr marL="401320" indent="-387985">
              <a:lnSpc>
                <a:spcPct val="100000"/>
              </a:lnSpc>
              <a:spcBef>
                <a:spcPts val="459"/>
              </a:spcBef>
              <a:buClr>
                <a:srgbClr val="0066FF"/>
              </a:buClr>
              <a:buSzPct val="60526"/>
              <a:buFont typeface="Wingdings"/>
              <a:buChar char=""/>
              <a:tabLst>
                <a:tab pos="401320" algn="l"/>
                <a:tab pos="401955" algn="l"/>
              </a:tabLst>
            </a:pPr>
            <a:r>
              <a:rPr sz="2000" spc="-5" dirty="0">
                <a:latin typeface="Times New Roman"/>
                <a:cs typeface="Times New Roman"/>
              </a:rPr>
              <a:t>İş </a:t>
            </a:r>
            <a:r>
              <a:rPr sz="2000" spc="-10" dirty="0">
                <a:latin typeface="Times New Roman"/>
                <a:cs typeface="Times New Roman"/>
              </a:rPr>
              <a:t>Güçlüğü </a:t>
            </a:r>
            <a:r>
              <a:rPr sz="2000" spc="-15" dirty="0">
                <a:latin typeface="Times New Roman"/>
                <a:cs typeface="Times New Roman"/>
              </a:rPr>
              <a:t>Zammı</a:t>
            </a:r>
            <a:endParaRPr sz="2000" dirty="0">
              <a:latin typeface="Times New Roman"/>
              <a:cs typeface="Times New Roman"/>
            </a:endParaRPr>
          </a:p>
          <a:p>
            <a:pPr marL="401320" indent="-387985">
              <a:lnSpc>
                <a:spcPct val="100000"/>
              </a:lnSpc>
              <a:spcBef>
                <a:spcPts val="455"/>
              </a:spcBef>
              <a:buClr>
                <a:srgbClr val="0066FF"/>
              </a:buClr>
              <a:buSzPct val="60526"/>
              <a:buFont typeface="Wingdings"/>
              <a:buChar char=""/>
              <a:tabLst>
                <a:tab pos="401320" algn="l"/>
                <a:tab pos="401955" algn="l"/>
              </a:tabLst>
            </a:pPr>
            <a:r>
              <a:rPr sz="2000" spc="-5" dirty="0">
                <a:latin typeface="Times New Roman"/>
                <a:cs typeface="Times New Roman"/>
              </a:rPr>
              <a:t>İş Riski</a:t>
            </a:r>
            <a:r>
              <a:rPr sz="2000" spc="-10" dirty="0">
                <a:latin typeface="Times New Roman"/>
                <a:cs typeface="Times New Roman"/>
              </a:rPr>
              <a:t> </a:t>
            </a:r>
            <a:r>
              <a:rPr sz="2000" spc="-15" dirty="0">
                <a:latin typeface="Times New Roman"/>
                <a:cs typeface="Times New Roman"/>
              </a:rPr>
              <a:t>Zammı</a:t>
            </a:r>
            <a:endParaRPr sz="2000" dirty="0">
              <a:latin typeface="Times New Roman"/>
              <a:cs typeface="Times New Roman"/>
            </a:endParaRPr>
          </a:p>
          <a:p>
            <a:pPr marL="401320" indent="-387985">
              <a:lnSpc>
                <a:spcPct val="100000"/>
              </a:lnSpc>
              <a:spcBef>
                <a:spcPts val="455"/>
              </a:spcBef>
              <a:buClr>
                <a:srgbClr val="0066FF"/>
              </a:buClr>
              <a:buSzPct val="60526"/>
              <a:buFont typeface="Wingdings"/>
              <a:buChar char=""/>
              <a:tabLst>
                <a:tab pos="401320" algn="l"/>
                <a:tab pos="401955" algn="l"/>
              </a:tabLst>
            </a:pPr>
            <a:r>
              <a:rPr sz="2000" spc="-10" dirty="0">
                <a:latin typeface="Times New Roman"/>
                <a:cs typeface="Times New Roman"/>
              </a:rPr>
              <a:t>Mali Sorumluluk</a:t>
            </a:r>
            <a:r>
              <a:rPr sz="2000" spc="40" dirty="0">
                <a:latin typeface="Times New Roman"/>
                <a:cs typeface="Times New Roman"/>
              </a:rPr>
              <a:t> </a:t>
            </a:r>
            <a:r>
              <a:rPr sz="2000" spc="-15" dirty="0">
                <a:latin typeface="Times New Roman"/>
                <a:cs typeface="Times New Roman"/>
              </a:rPr>
              <a:t>Zammı</a:t>
            </a:r>
            <a:endParaRPr sz="2000" dirty="0">
              <a:latin typeface="Times New Roman"/>
              <a:cs typeface="Times New Roman"/>
            </a:endParaRPr>
          </a:p>
          <a:p>
            <a:pPr marL="340360" indent="-327025">
              <a:lnSpc>
                <a:spcPct val="100000"/>
              </a:lnSpc>
              <a:spcBef>
                <a:spcPts val="459"/>
              </a:spcBef>
              <a:buClr>
                <a:srgbClr val="0066FF"/>
              </a:buClr>
              <a:buSzPct val="60526"/>
              <a:buFont typeface="Wingdings"/>
              <a:buChar char=""/>
              <a:tabLst>
                <a:tab pos="340360" algn="l"/>
                <a:tab pos="340995" algn="l"/>
              </a:tabLst>
            </a:pPr>
            <a:r>
              <a:rPr sz="2000" spc="-5" dirty="0">
                <a:latin typeface="Times New Roman"/>
                <a:cs typeface="Times New Roman"/>
              </a:rPr>
              <a:t>Temininde </a:t>
            </a:r>
            <a:r>
              <a:rPr sz="2000" spc="-10" dirty="0">
                <a:latin typeface="Times New Roman"/>
                <a:cs typeface="Times New Roman"/>
              </a:rPr>
              <a:t>Güçlük</a:t>
            </a:r>
            <a:r>
              <a:rPr sz="2000" spc="5" dirty="0">
                <a:latin typeface="Times New Roman"/>
                <a:cs typeface="Times New Roman"/>
              </a:rPr>
              <a:t> </a:t>
            </a:r>
            <a:r>
              <a:rPr sz="2000" spc="-15" dirty="0">
                <a:latin typeface="Times New Roman"/>
                <a:cs typeface="Times New Roman"/>
              </a:rPr>
              <a:t>Zammı</a:t>
            </a:r>
            <a:endParaRPr sz="2000" dirty="0">
              <a:latin typeface="Times New Roman"/>
              <a:cs typeface="Times New Roman"/>
            </a:endParaRPr>
          </a:p>
        </p:txBody>
      </p:sp>
      <p:sp>
        <p:nvSpPr>
          <p:cNvPr id="26" name="object 4"/>
          <p:cNvSpPr txBox="1"/>
          <p:nvPr/>
        </p:nvSpPr>
        <p:spPr>
          <a:xfrm>
            <a:off x="3738214" y="6673476"/>
            <a:ext cx="10739786" cy="614912"/>
          </a:xfrm>
          <a:prstGeom prst="rect">
            <a:avLst/>
          </a:prstGeom>
          <a:solidFill>
            <a:srgbClr val="FFCCCC"/>
          </a:solidFill>
          <a:ln w="25400">
            <a:solidFill>
              <a:srgbClr val="946E00"/>
            </a:solidFill>
          </a:ln>
        </p:spPr>
        <p:txBody>
          <a:bodyPr vert="horz" wrap="square" lIns="0" tIns="182245" rIns="0" bIns="0" rtlCol="0">
            <a:spAutoFit/>
          </a:bodyPr>
          <a:lstStyle/>
          <a:p>
            <a:pPr marL="411480" algn="ctr">
              <a:lnSpc>
                <a:spcPct val="100000"/>
              </a:lnSpc>
              <a:spcBef>
                <a:spcPts val="1435"/>
              </a:spcBef>
            </a:pPr>
            <a:r>
              <a:rPr sz="2800" b="1" spc="-70" dirty="0">
                <a:solidFill>
                  <a:srgbClr val="053193"/>
                </a:solidFill>
                <a:latin typeface="Times New Roman"/>
                <a:cs typeface="Times New Roman"/>
              </a:rPr>
              <a:t>Yan </a:t>
            </a:r>
            <a:r>
              <a:rPr sz="2800" b="1" dirty="0">
                <a:solidFill>
                  <a:srgbClr val="053193"/>
                </a:solidFill>
                <a:latin typeface="Times New Roman"/>
                <a:cs typeface="Times New Roman"/>
              </a:rPr>
              <a:t>Ödeme </a:t>
            </a:r>
            <a:r>
              <a:rPr sz="2800" b="1" spc="-25" dirty="0">
                <a:solidFill>
                  <a:srgbClr val="053193"/>
                </a:solidFill>
                <a:latin typeface="Times New Roman"/>
                <a:cs typeface="Times New Roman"/>
              </a:rPr>
              <a:t>Aylığı </a:t>
            </a:r>
            <a:r>
              <a:rPr sz="2800" b="1" dirty="0">
                <a:solidFill>
                  <a:srgbClr val="053193"/>
                </a:solidFill>
                <a:latin typeface="Times New Roman"/>
                <a:cs typeface="Times New Roman"/>
              </a:rPr>
              <a:t>= </a:t>
            </a:r>
            <a:r>
              <a:rPr sz="2800" b="1" spc="-70" dirty="0">
                <a:solidFill>
                  <a:srgbClr val="053193"/>
                </a:solidFill>
                <a:latin typeface="Times New Roman"/>
                <a:cs typeface="Times New Roman"/>
              </a:rPr>
              <a:t>Yan </a:t>
            </a:r>
            <a:r>
              <a:rPr sz="2800" b="1" dirty="0">
                <a:solidFill>
                  <a:srgbClr val="053193"/>
                </a:solidFill>
                <a:latin typeface="Times New Roman"/>
                <a:cs typeface="Times New Roman"/>
              </a:rPr>
              <a:t>Ödeme Puanı X </a:t>
            </a:r>
            <a:r>
              <a:rPr sz="2800" b="1" spc="-70" dirty="0">
                <a:solidFill>
                  <a:srgbClr val="053193"/>
                </a:solidFill>
                <a:latin typeface="Times New Roman"/>
                <a:cs typeface="Times New Roman"/>
              </a:rPr>
              <a:t>Yan </a:t>
            </a:r>
            <a:r>
              <a:rPr sz="2800" b="1" dirty="0">
                <a:solidFill>
                  <a:srgbClr val="053193"/>
                </a:solidFill>
                <a:latin typeface="Times New Roman"/>
                <a:cs typeface="Times New Roman"/>
              </a:rPr>
              <a:t>Ödeme</a:t>
            </a:r>
            <a:r>
              <a:rPr sz="2800" b="1" spc="-225" dirty="0">
                <a:solidFill>
                  <a:srgbClr val="053193"/>
                </a:solidFill>
                <a:latin typeface="Times New Roman"/>
                <a:cs typeface="Times New Roman"/>
              </a:rPr>
              <a:t> </a:t>
            </a:r>
            <a:r>
              <a:rPr sz="2800" b="1" dirty="0">
                <a:solidFill>
                  <a:srgbClr val="053193"/>
                </a:solidFill>
                <a:latin typeface="Times New Roman"/>
                <a:cs typeface="Times New Roman"/>
              </a:rPr>
              <a:t>Katsayısı</a:t>
            </a:r>
            <a:endParaRPr sz="2800" dirty="0">
              <a:latin typeface="Times New Roman"/>
              <a:cs typeface="Times New Roman"/>
            </a:endParaRPr>
          </a:p>
        </p:txBody>
      </p:sp>
      <p:sp>
        <p:nvSpPr>
          <p:cNvPr id="27" name="Metin kutusu 26"/>
          <p:cNvSpPr txBox="1"/>
          <p:nvPr/>
        </p:nvSpPr>
        <p:spPr>
          <a:xfrm>
            <a:off x="4089328" y="7810500"/>
            <a:ext cx="10236272" cy="523220"/>
          </a:xfrm>
          <a:prstGeom prst="rect">
            <a:avLst/>
          </a:prstGeom>
          <a:noFill/>
        </p:spPr>
        <p:txBody>
          <a:bodyPr wrap="square" rtlCol="0">
            <a:spAutoFit/>
          </a:bodyPr>
          <a:lstStyle/>
          <a:p>
            <a:r>
              <a:rPr lang="tr-TR" sz="2800" b="1" spc="-10" dirty="0" smtClean="0">
                <a:solidFill>
                  <a:srgbClr val="053193"/>
                </a:solidFill>
                <a:latin typeface="Times New Roman"/>
                <a:cs typeface="Times New Roman"/>
              </a:rPr>
              <a:t>Örnek </a:t>
            </a:r>
            <a:r>
              <a:rPr lang="tr-TR" sz="2800" b="1" spc="-10" dirty="0">
                <a:solidFill>
                  <a:srgbClr val="053193"/>
                </a:solidFill>
                <a:latin typeface="Times New Roman"/>
                <a:cs typeface="Times New Roman"/>
              </a:rPr>
              <a:t>1. derece Şube Müdürü: 1100 x </a:t>
            </a:r>
            <a:r>
              <a:rPr lang="tr-TR" sz="2800" b="1" spc="-10" dirty="0" smtClean="0">
                <a:solidFill>
                  <a:srgbClr val="053193"/>
                </a:solidFill>
                <a:latin typeface="Times New Roman"/>
                <a:cs typeface="Times New Roman"/>
              </a:rPr>
              <a:t>0,241297 </a:t>
            </a:r>
            <a:r>
              <a:rPr lang="tr-TR" sz="2800" b="1" spc="-10" dirty="0">
                <a:solidFill>
                  <a:srgbClr val="053193"/>
                </a:solidFill>
                <a:latin typeface="Times New Roman"/>
                <a:cs typeface="Times New Roman"/>
              </a:rPr>
              <a:t>= </a:t>
            </a:r>
            <a:r>
              <a:rPr lang="tr-TR" sz="2800" b="1" spc="-10" dirty="0" smtClean="0">
                <a:solidFill>
                  <a:srgbClr val="053193"/>
                </a:solidFill>
                <a:latin typeface="Times New Roman"/>
                <a:cs typeface="Times New Roman"/>
              </a:rPr>
              <a:t>265,43. TL  </a:t>
            </a:r>
            <a:endParaRPr lang="tr-TR" sz="2800" b="1" spc="-10" dirty="0">
              <a:solidFill>
                <a:srgbClr val="053193"/>
              </a:solidFill>
              <a:latin typeface="Times New Roman"/>
              <a:cs typeface="Times New Roman"/>
            </a:endParaRPr>
          </a:p>
        </p:txBody>
      </p:sp>
    </p:spTree>
    <p:extLst>
      <p:ext uri="{BB962C8B-B14F-4D97-AF65-F5344CB8AC3E}">
        <p14:creationId xmlns:p14="http://schemas.microsoft.com/office/powerpoint/2010/main" val="1907005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229634" y="1903956"/>
            <a:ext cx="15593674" cy="750739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59794" y="71461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r>
                  <a:rPr lang="tr-TR" sz="2800" b="1" dirty="0" smtClean="0"/>
                  <a:t>YAN ÖDEME TABLOSU</a:t>
                </a:r>
                <a:endParaRPr sz="2800" b="1" dirty="0"/>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634" y="1638300"/>
            <a:ext cx="15372566" cy="8458200"/>
          </a:xfrm>
          <a:prstGeom prst="rect">
            <a:avLst/>
          </a:prstGeom>
        </p:spPr>
      </p:pic>
    </p:spTree>
    <p:extLst>
      <p:ext uri="{BB962C8B-B14F-4D97-AF65-F5344CB8AC3E}">
        <p14:creationId xmlns:p14="http://schemas.microsoft.com/office/powerpoint/2010/main" val="2635987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93765" y="1790700"/>
            <a:ext cx="15481667" cy="8271838"/>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2" name="object 2"/>
          <p:cNvSpPr txBox="1"/>
          <p:nvPr/>
        </p:nvSpPr>
        <p:spPr>
          <a:xfrm rot="10800000" flipV="1">
            <a:off x="3200399" y="2234979"/>
            <a:ext cx="13335000" cy="3640868"/>
          </a:xfrm>
          <a:prstGeom prst="rect">
            <a:avLst/>
          </a:prstGeom>
        </p:spPr>
        <p:txBody>
          <a:bodyPr vert="horz" wrap="square" lIns="0" tIns="34925" rIns="0" bIns="0" rtlCol="0">
            <a:spAutoFit/>
          </a:bodyPr>
          <a:lstStyle/>
          <a:p>
            <a:pPr marL="12700" marR="5080" algn="just">
              <a:lnSpc>
                <a:spcPct val="90300"/>
              </a:lnSpc>
              <a:spcBef>
                <a:spcPts val="275"/>
              </a:spcBef>
            </a:pPr>
            <a:r>
              <a:rPr sz="2800" b="1" dirty="0">
                <a:solidFill>
                  <a:srgbClr val="053193"/>
                </a:solidFill>
                <a:latin typeface="Times New Roman"/>
                <a:cs typeface="Times New Roman"/>
              </a:rPr>
              <a:t>6- </a:t>
            </a:r>
            <a:r>
              <a:rPr sz="2800" b="1" spc="-5" dirty="0">
                <a:solidFill>
                  <a:srgbClr val="053193"/>
                </a:solidFill>
                <a:latin typeface="Times New Roman"/>
                <a:cs typeface="Times New Roman"/>
              </a:rPr>
              <a:t>Tazminatlar: </a:t>
            </a:r>
            <a:endParaRPr lang="tr-TR" sz="2800" b="1" spc="-5" dirty="0" smtClean="0">
              <a:solidFill>
                <a:srgbClr val="053193"/>
              </a:solidFill>
              <a:latin typeface="Times New Roman"/>
              <a:cs typeface="Times New Roman"/>
            </a:endParaRPr>
          </a:p>
          <a:p>
            <a:pPr marL="12700" marR="5080" algn="just">
              <a:lnSpc>
                <a:spcPct val="90300"/>
              </a:lnSpc>
              <a:spcBef>
                <a:spcPts val="275"/>
              </a:spcBef>
            </a:pPr>
            <a:r>
              <a:rPr lang="tr-TR" sz="2800" b="1" spc="-5" dirty="0">
                <a:solidFill>
                  <a:srgbClr val="053193"/>
                </a:solidFill>
                <a:latin typeface="Times New Roman"/>
                <a:cs typeface="Times New Roman"/>
              </a:rPr>
              <a:t>	</a:t>
            </a:r>
            <a:r>
              <a:rPr sz="2800" spc="-5" dirty="0" err="1" smtClean="0">
                <a:latin typeface="Times New Roman"/>
                <a:cs typeface="Times New Roman"/>
              </a:rPr>
              <a:t>En</a:t>
            </a:r>
            <a:r>
              <a:rPr sz="2800" spc="-5" dirty="0" smtClean="0">
                <a:latin typeface="Times New Roman"/>
                <a:cs typeface="Times New Roman"/>
              </a:rPr>
              <a:t> </a:t>
            </a:r>
            <a:r>
              <a:rPr sz="2800" spc="-5" dirty="0">
                <a:latin typeface="Times New Roman"/>
                <a:cs typeface="Times New Roman"/>
              </a:rPr>
              <a:t>yüksek Devlet memuru aylığına esas </a:t>
            </a:r>
            <a:r>
              <a:rPr sz="2800" dirty="0">
                <a:latin typeface="Times New Roman"/>
                <a:cs typeface="Times New Roman"/>
              </a:rPr>
              <a:t>olan </a:t>
            </a:r>
            <a:r>
              <a:rPr sz="2800" spc="-5" dirty="0">
                <a:latin typeface="Times New Roman"/>
                <a:cs typeface="Times New Roman"/>
              </a:rPr>
              <a:t>gösterge rakamının </a:t>
            </a:r>
            <a:r>
              <a:rPr sz="2800" spc="-10" dirty="0">
                <a:latin typeface="Times New Roman"/>
                <a:cs typeface="Times New Roman"/>
              </a:rPr>
              <a:t>aylık katsayı </a:t>
            </a:r>
            <a:r>
              <a:rPr sz="2800" dirty="0">
                <a:latin typeface="Times New Roman"/>
                <a:cs typeface="Times New Roman"/>
              </a:rPr>
              <a:t>ile </a:t>
            </a:r>
            <a:r>
              <a:rPr sz="2800" spc="-5" dirty="0">
                <a:latin typeface="Times New Roman"/>
                <a:cs typeface="Times New Roman"/>
              </a:rPr>
              <a:t>çarpımı  sonucu bulunacak </a:t>
            </a:r>
            <a:r>
              <a:rPr sz="2800" dirty="0">
                <a:latin typeface="Times New Roman"/>
                <a:cs typeface="Times New Roman"/>
              </a:rPr>
              <a:t>tutara </a:t>
            </a:r>
            <a:r>
              <a:rPr sz="2800" spc="-5" dirty="0">
                <a:latin typeface="Times New Roman"/>
                <a:cs typeface="Times New Roman"/>
              </a:rPr>
              <a:t>(</a:t>
            </a:r>
            <a:r>
              <a:rPr sz="2800" spc="-5" dirty="0" smtClean="0">
                <a:latin typeface="Times New Roman"/>
                <a:cs typeface="Times New Roman"/>
              </a:rPr>
              <a:t>9500x</a:t>
            </a:r>
            <a:r>
              <a:rPr lang="tr-TR" sz="2800" spc="-5" dirty="0" smtClean="0">
                <a:latin typeface="Times New Roman"/>
                <a:cs typeface="Times New Roman"/>
              </a:rPr>
              <a:t>0,760871</a:t>
            </a:r>
            <a:r>
              <a:rPr sz="2800" spc="-5" dirty="0" smtClean="0">
                <a:latin typeface="Times New Roman"/>
                <a:cs typeface="Times New Roman"/>
              </a:rPr>
              <a:t>), </a:t>
            </a:r>
            <a:r>
              <a:rPr sz="2800" spc="-5" dirty="0">
                <a:latin typeface="Times New Roman"/>
                <a:cs typeface="Times New Roman"/>
              </a:rPr>
              <a:t>Kararnamede gösterilen oranların </a:t>
            </a:r>
            <a:r>
              <a:rPr sz="2800" spc="-10" dirty="0">
                <a:latin typeface="Times New Roman"/>
                <a:cs typeface="Times New Roman"/>
              </a:rPr>
              <a:t>uygulanması </a:t>
            </a:r>
            <a:r>
              <a:rPr sz="2800" spc="-5" dirty="0">
                <a:latin typeface="Times New Roman"/>
                <a:cs typeface="Times New Roman"/>
              </a:rPr>
              <a:t>suretiyle  hesaplanmaktadır. </a:t>
            </a:r>
            <a:endParaRPr lang="tr-TR" sz="2800" spc="-5" dirty="0" smtClean="0">
              <a:latin typeface="Times New Roman"/>
              <a:cs typeface="Times New Roman"/>
            </a:endParaRPr>
          </a:p>
          <a:p>
            <a:pPr marL="12700" marR="5080" algn="just">
              <a:lnSpc>
                <a:spcPct val="90300"/>
              </a:lnSpc>
              <a:spcBef>
                <a:spcPts val="275"/>
              </a:spcBef>
            </a:pPr>
            <a:r>
              <a:rPr lang="tr-TR" sz="2800" spc="-5" dirty="0">
                <a:latin typeface="Times New Roman"/>
                <a:cs typeface="Times New Roman"/>
              </a:rPr>
              <a:t>	</a:t>
            </a:r>
            <a:r>
              <a:rPr sz="2800" spc="-5" dirty="0" smtClean="0">
                <a:latin typeface="Times New Roman"/>
                <a:cs typeface="Times New Roman"/>
              </a:rPr>
              <a:t>Bu </a:t>
            </a:r>
            <a:r>
              <a:rPr sz="2800" spc="-5" dirty="0">
                <a:latin typeface="Times New Roman"/>
                <a:cs typeface="Times New Roman"/>
              </a:rPr>
              <a:t>tazminatların hangi işi yapanlara </a:t>
            </a:r>
            <a:r>
              <a:rPr sz="2800" dirty="0">
                <a:latin typeface="Times New Roman"/>
                <a:cs typeface="Times New Roman"/>
              </a:rPr>
              <a:t>ve </a:t>
            </a:r>
            <a:r>
              <a:rPr sz="2800" spc="-5" dirty="0">
                <a:latin typeface="Times New Roman"/>
                <a:cs typeface="Times New Roman"/>
              </a:rPr>
              <a:t>hangi görevlerde bulunanlara ödeneceği,  miktarları, ödeme </a:t>
            </a:r>
            <a:r>
              <a:rPr sz="2800" dirty="0">
                <a:latin typeface="Times New Roman"/>
                <a:cs typeface="Times New Roman"/>
              </a:rPr>
              <a:t>usul ve </a:t>
            </a:r>
            <a:r>
              <a:rPr sz="2800" spc="-5" dirty="0">
                <a:latin typeface="Times New Roman"/>
                <a:cs typeface="Times New Roman"/>
              </a:rPr>
              <a:t>esasları bütün kurumları </a:t>
            </a:r>
            <a:r>
              <a:rPr sz="2800" spc="-10" dirty="0">
                <a:latin typeface="Times New Roman"/>
                <a:cs typeface="Times New Roman"/>
              </a:rPr>
              <a:t>kapsayacak </a:t>
            </a:r>
            <a:r>
              <a:rPr sz="2800" spc="-5" dirty="0">
                <a:latin typeface="Times New Roman"/>
                <a:cs typeface="Times New Roman"/>
              </a:rPr>
              <a:t>şekilde </a:t>
            </a:r>
            <a:r>
              <a:rPr sz="2800" dirty="0">
                <a:latin typeface="Times New Roman"/>
                <a:cs typeface="Times New Roman"/>
              </a:rPr>
              <a:t>ve </a:t>
            </a:r>
            <a:r>
              <a:rPr sz="2800" spc="-5" dirty="0">
                <a:latin typeface="Times New Roman"/>
                <a:cs typeface="Times New Roman"/>
              </a:rPr>
              <a:t>154’üncü madde uyarınca  katsayının Cumhurbaşkanınca </a:t>
            </a:r>
            <a:r>
              <a:rPr sz="2800" spc="-10" dirty="0">
                <a:latin typeface="Times New Roman"/>
                <a:cs typeface="Times New Roman"/>
              </a:rPr>
              <a:t>değiştirilmesi durumu </a:t>
            </a:r>
            <a:r>
              <a:rPr sz="2800" spc="-5" dirty="0">
                <a:latin typeface="Times New Roman"/>
                <a:cs typeface="Times New Roman"/>
              </a:rPr>
              <a:t>hariç yılda bir defa olmak üzere hazırlanır </a:t>
            </a:r>
            <a:r>
              <a:rPr sz="2800" spc="5" dirty="0">
                <a:latin typeface="Times New Roman"/>
                <a:cs typeface="Times New Roman"/>
              </a:rPr>
              <a:t>ve  </a:t>
            </a:r>
            <a:r>
              <a:rPr sz="2800" spc="-5" dirty="0">
                <a:latin typeface="Times New Roman"/>
                <a:cs typeface="Times New Roman"/>
              </a:rPr>
              <a:t>Cumhurbaşkanı Kararı </a:t>
            </a:r>
            <a:r>
              <a:rPr sz="2800" dirty="0">
                <a:latin typeface="Times New Roman"/>
                <a:cs typeface="Times New Roman"/>
              </a:rPr>
              <a:t>ile yürürlüğe </a:t>
            </a:r>
            <a:r>
              <a:rPr sz="2800" dirty="0" err="1">
                <a:latin typeface="Times New Roman"/>
                <a:cs typeface="Times New Roman"/>
              </a:rPr>
              <a:t>konulur</a:t>
            </a:r>
            <a:r>
              <a:rPr sz="2800" dirty="0" smtClean="0">
                <a:latin typeface="Times New Roman"/>
                <a:cs typeface="Times New Roman"/>
              </a:rPr>
              <a:t>.</a:t>
            </a:r>
            <a:endParaRPr lang="tr-TR" sz="2800" dirty="0" smtClean="0">
              <a:latin typeface="Times New Roman"/>
              <a:cs typeface="Times New Roman"/>
            </a:endParaRPr>
          </a:p>
          <a:p>
            <a:pPr marL="12700" marR="5080" algn="just">
              <a:lnSpc>
                <a:spcPct val="90300"/>
              </a:lnSpc>
              <a:spcBef>
                <a:spcPts val="275"/>
              </a:spcBef>
            </a:pPr>
            <a:r>
              <a:rPr lang="tr-TR" sz="2800" dirty="0">
                <a:latin typeface="Times New Roman"/>
                <a:cs typeface="Times New Roman"/>
              </a:rPr>
              <a:t>	</a:t>
            </a:r>
            <a:r>
              <a:rPr sz="2800" dirty="0" smtClean="0">
                <a:latin typeface="Times New Roman"/>
                <a:cs typeface="Times New Roman"/>
              </a:rPr>
              <a:t> </a:t>
            </a:r>
            <a:r>
              <a:rPr sz="2800" spc="-5" dirty="0">
                <a:latin typeface="Times New Roman"/>
                <a:cs typeface="Times New Roman"/>
              </a:rPr>
              <a:t>Damga </a:t>
            </a:r>
            <a:r>
              <a:rPr sz="2800" dirty="0">
                <a:latin typeface="Times New Roman"/>
                <a:cs typeface="Times New Roman"/>
              </a:rPr>
              <a:t>vergisi </a:t>
            </a:r>
            <a:r>
              <a:rPr sz="2800" spc="-5" dirty="0">
                <a:latin typeface="Times New Roman"/>
                <a:cs typeface="Times New Roman"/>
              </a:rPr>
              <a:t>hariç herhangi </a:t>
            </a:r>
            <a:r>
              <a:rPr sz="2800" dirty="0">
                <a:latin typeface="Times New Roman"/>
                <a:cs typeface="Times New Roman"/>
              </a:rPr>
              <a:t>bir </a:t>
            </a:r>
            <a:r>
              <a:rPr sz="2800" spc="-5" dirty="0">
                <a:latin typeface="Times New Roman"/>
                <a:cs typeface="Times New Roman"/>
              </a:rPr>
              <a:t>vergiye </a:t>
            </a:r>
            <a:r>
              <a:rPr sz="2800" dirty="0">
                <a:latin typeface="Times New Roman"/>
                <a:cs typeface="Times New Roman"/>
              </a:rPr>
              <a:t>tabi</a:t>
            </a:r>
            <a:r>
              <a:rPr sz="2800" spc="-135" dirty="0">
                <a:latin typeface="Times New Roman"/>
                <a:cs typeface="Times New Roman"/>
              </a:rPr>
              <a:t> </a:t>
            </a:r>
            <a:r>
              <a:rPr sz="2800" spc="-5" dirty="0">
                <a:latin typeface="Times New Roman"/>
                <a:cs typeface="Times New Roman"/>
              </a:rPr>
              <a:t>tutulmaz.</a:t>
            </a:r>
            <a:endParaRPr sz="2800" dirty="0">
              <a:latin typeface="Times New Roman"/>
              <a:cs typeface="Times New Roman"/>
            </a:endParaRPr>
          </a:p>
        </p:txBody>
      </p:sp>
      <p:sp>
        <p:nvSpPr>
          <p:cNvPr id="25" name="object 5"/>
          <p:cNvSpPr txBox="1"/>
          <p:nvPr/>
        </p:nvSpPr>
        <p:spPr>
          <a:xfrm flipH="1">
            <a:off x="4089328" y="6286500"/>
            <a:ext cx="11836472" cy="571310"/>
          </a:xfrm>
          <a:prstGeom prst="rect">
            <a:avLst/>
          </a:prstGeom>
          <a:solidFill>
            <a:srgbClr val="FFCCCC"/>
          </a:solidFill>
          <a:ln w="25400">
            <a:solidFill>
              <a:srgbClr val="946E00"/>
            </a:solidFill>
          </a:ln>
        </p:spPr>
        <p:txBody>
          <a:bodyPr vert="horz" wrap="square" lIns="0" tIns="139065" rIns="0" bIns="0" rtlCol="0">
            <a:spAutoFit/>
          </a:bodyPr>
          <a:lstStyle/>
          <a:p>
            <a:pPr marL="260985">
              <a:lnSpc>
                <a:spcPct val="100000"/>
              </a:lnSpc>
              <a:spcBef>
                <a:spcPts val="1095"/>
              </a:spcBef>
            </a:pPr>
            <a:r>
              <a:rPr sz="2800" b="1" spc="-25" dirty="0">
                <a:solidFill>
                  <a:srgbClr val="053193"/>
                </a:solidFill>
                <a:latin typeface="Times New Roman"/>
                <a:cs typeface="Times New Roman"/>
              </a:rPr>
              <a:t>Tazminat </a:t>
            </a:r>
            <a:r>
              <a:rPr sz="2800" b="1" spc="-5" dirty="0">
                <a:solidFill>
                  <a:srgbClr val="053193"/>
                </a:solidFill>
                <a:latin typeface="Times New Roman"/>
                <a:cs typeface="Times New Roman"/>
              </a:rPr>
              <a:t>Miktarı </a:t>
            </a:r>
            <a:r>
              <a:rPr sz="2800" b="1" dirty="0">
                <a:solidFill>
                  <a:srgbClr val="053193"/>
                </a:solidFill>
                <a:latin typeface="Times New Roman"/>
                <a:cs typeface="Times New Roman"/>
              </a:rPr>
              <a:t>= En </a:t>
            </a:r>
            <a:r>
              <a:rPr sz="2800" b="1" spc="-10" dirty="0">
                <a:solidFill>
                  <a:srgbClr val="053193"/>
                </a:solidFill>
                <a:latin typeface="Times New Roman"/>
                <a:cs typeface="Times New Roman"/>
              </a:rPr>
              <a:t>Yüksek </a:t>
            </a:r>
            <a:r>
              <a:rPr sz="2800" b="1" spc="-5" dirty="0">
                <a:solidFill>
                  <a:srgbClr val="053193"/>
                </a:solidFill>
                <a:latin typeface="Times New Roman"/>
                <a:cs typeface="Times New Roman"/>
              </a:rPr>
              <a:t>Devlet </a:t>
            </a:r>
            <a:r>
              <a:rPr sz="2800" b="1" dirty="0">
                <a:solidFill>
                  <a:srgbClr val="053193"/>
                </a:solidFill>
                <a:latin typeface="Times New Roman"/>
                <a:cs typeface="Times New Roman"/>
              </a:rPr>
              <a:t>Memuru </a:t>
            </a:r>
            <a:r>
              <a:rPr sz="2800" b="1" spc="-25" dirty="0">
                <a:solidFill>
                  <a:srgbClr val="053193"/>
                </a:solidFill>
                <a:latin typeface="Times New Roman"/>
                <a:cs typeface="Times New Roman"/>
              </a:rPr>
              <a:t>Aylığı </a:t>
            </a:r>
            <a:r>
              <a:rPr sz="2800" b="1" dirty="0">
                <a:solidFill>
                  <a:srgbClr val="053193"/>
                </a:solidFill>
                <a:latin typeface="Times New Roman"/>
                <a:cs typeface="Times New Roman"/>
              </a:rPr>
              <a:t>X </a:t>
            </a:r>
            <a:r>
              <a:rPr sz="2800" b="1" spc="-25" dirty="0">
                <a:solidFill>
                  <a:srgbClr val="053193"/>
                </a:solidFill>
                <a:latin typeface="Times New Roman"/>
                <a:cs typeface="Times New Roman"/>
              </a:rPr>
              <a:t>Tazminat</a:t>
            </a:r>
            <a:r>
              <a:rPr sz="2800" b="1" spc="-120" dirty="0">
                <a:solidFill>
                  <a:srgbClr val="053193"/>
                </a:solidFill>
                <a:latin typeface="Times New Roman"/>
                <a:cs typeface="Times New Roman"/>
              </a:rPr>
              <a:t> </a:t>
            </a:r>
            <a:r>
              <a:rPr sz="2800" b="1" spc="-5" dirty="0">
                <a:solidFill>
                  <a:srgbClr val="053193"/>
                </a:solidFill>
                <a:latin typeface="Times New Roman"/>
                <a:cs typeface="Times New Roman"/>
              </a:rPr>
              <a:t>Oranı</a:t>
            </a:r>
            <a:endParaRPr sz="2800" dirty="0">
              <a:latin typeface="Times New Roman"/>
              <a:cs typeface="Times New Roman"/>
            </a:endParaRPr>
          </a:p>
        </p:txBody>
      </p:sp>
      <p:sp>
        <p:nvSpPr>
          <p:cNvPr id="26" name="object 3"/>
          <p:cNvSpPr txBox="1"/>
          <p:nvPr/>
        </p:nvSpPr>
        <p:spPr>
          <a:xfrm>
            <a:off x="3200399" y="7268463"/>
            <a:ext cx="13868401" cy="2053447"/>
          </a:xfrm>
          <a:prstGeom prst="rect">
            <a:avLst/>
          </a:prstGeom>
        </p:spPr>
        <p:txBody>
          <a:bodyPr vert="horz" wrap="square" lIns="0" tIns="33020" rIns="0" bIns="0" rtlCol="0">
            <a:spAutoFit/>
          </a:bodyPr>
          <a:lstStyle/>
          <a:p>
            <a:pPr marL="340360" marR="5080" indent="-327025" algn="just">
              <a:lnSpc>
                <a:spcPct val="89000"/>
              </a:lnSpc>
              <a:spcBef>
                <a:spcPts val="380"/>
              </a:spcBef>
            </a:pPr>
            <a:r>
              <a:rPr sz="2800" b="1" u="sng" spc="-5" dirty="0" err="1" smtClean="0">
                <a:solidFill>
                  <a:srgbClr val="053193"/>
                </a:solidFill>
                <a:latin typeface="Times New Roman"/>
                <a:cs typeface="Times New Roman"/>
              </a:rPr>
              <a:t>Özel</a:t>
            </a:r>
            <a:r>
              <a:rPr sz="2800" b="1" u="sng" spc="-5" dirty="0" smtClean="0">
                <a:solidFill>
                  <a:srgbClr val="053193"/>
                </a:solidFill>
                <a:latin typeface="Times New Roman"/>
                <a:cs typeface="Times New Roman"/>
              </a:rPr>
              <a:t> </a:t>
            </a:r>
            <a:r>
              <a:rPr sz="2800" b="1" u="sng" spc="-10" dirty="0">
                <a:solidFill>
                  <a:srgbClr val="053193"/>
                </a:solidFill>
                <a:latin typeface="Times New Roman"/>
                <a:cs typeface="Times New Roman"/>
              </a:rPr>
              <a:t>Hizmet </a:t>
            </a:r>
            <a:r>
              <a:rPr sz="2800" b="1" u="sng" dirty="0">
                <a:solidFill>
                  <a:srgbClr val="053193"/>
                </a:solidFill>
                <a:latin typeface="Times New Roman"/>
                <a:cs typeface="Times New Roman"/>
              </a:rPr>
              <a:t>Tazminatı: </a:t>
            </a:r>
            <a:endParaRPr lang="tr-TR" sz="2800" b="1" u="sng" dirty="0" smtClean="0">
              <a:solidFill>
                <a:srgbClr val="053193"/>
              </a:solidFill>
              <a:latin typeface="Times New Roman"/>
              <a:cs typeface="Times New Roman"/>
            </a:endParaRPr>
          </a:p>
          <a:p>
            <a:pPr marL="340360" marR="5080" indent="-327025" algn="just">
              <a:lnSpc>
                <a:spcPct val="89000"/>
              </a:lnSpc>
              <a:spcBef>
                <a:spcPts val="380"/>
              </a:spcBef>
            </a:pPr>
            <a:r>
              <a:rPr lang="tr-TR" sz="2800" b="1" spc="-5" dirty="0">
                <a:solidFill>
                  <a:srgbClr val="053193"/>
                </a:solidFill>
                <a:latin typeface="Times New Roman"/>
                <a:cs typeface="Times New Roman"/>
              </a:rPr>
              <a:t>	</a:t>
            </a:r>
            <a:r>
              <a:rPr lang="tr-TR" sz="2800" b="1" spc="-5" dirty="0" smtClean="0">
                <a:solidFill>
                  <a:srgbClr val="053193"/>
                </a:solidFill>
                <a:latin typeface="Times New Roman"/>
                <a:cs typeface="Times New Roman"/>
              </a:rPr>
              <a:t>	</a:t>
            </a:r>
            <a:r>
              <a:rPr sz="2800" spc="-5" dirty="0" err="1" smtClean="0">
                <a:latin typeface="Times New Roman"/>
                <a:cs typeface="Times New Roman"/>
              </a:rPr>
              <a:t>Görevin</a:t>
            </a:r>
            <a:r>
              <a:rPr sz="2800" spc="-5" dirty="0" smtClean="0">
                <a:latin typeface="Times New Roman"/>
                <a:cs typeface="Times New Roman"/>
              </a:rPr>
              <a:t> </a:t>
            </a:r>
            <a:r>
              <a:rPr sz="2800" spc="-10" dirty="0">
                <a:latin typeface="Times New Roman"/>
                <a:cs typeface="Times New Roman"/>
              </a:rPr>
              <a:t>önem, </a:t>
            </a:r>
            <a:r>
              <a:rPr sz="2800" dirty="0">
                <a:latin typeface="Times New Roman"/>
                <a:cs typeface="Times New Roman"/>
              </a:rPr>
              <a:t>sorumluluk </a:t>
            </a:r>
            <a:r>
              <a:rPr sz="2800" spc="-5" dirty="0">
                <a:latin typeface="Times New Roman"/>
                <a:cs typeface="Times New Roman"/>
              </a:rPr>
              <a:t>ve niteliği, görev yerinin özelliği, </a:t>
            </a:r>
            <a:r>
              <a:rPr sz="2800" spc="-10" dirty="0">
                <a:latin typeface="Times New Roman"/>
                <a:cs typeface="Times New Roman"/>
              </a:rPr>
              <a:t>hizmet </a:t>
            </a:r>
            <a:r>
              <a:rPr sz="2800" dirty="0">
                <a:latin typeface="Times New Roman"/>
                <a:cs typeface="Times New Roman"/>
              </a:rPr>
              <a:t>süresi,  </a:t>
            </a:r>
            <a:r>
              <a:rPr sz="2800" spc="-5" dirty="0">
                <a:latin typeface="Times New Roman"/>
                <a:cs typeface="Times New Roman"/>
              </a:rPr>
              <a:t>kadro unvanı </a:t>
            </a:r>
            <a:r>
              <a:rPr sz="2800" dirty="0">
                <a:latin typeface="Times New Roman"/>
                <a:cs typeface="Times New Roman"/>
              </a:rPr>
              <a:t>ve </a:t>
            </a:r>
            <a:r>
              <a:rPr sz="2800" spc="-10" dirty="0">
                <a:latin typeface="Times New Roman"/>
                <a:cs typeface="Times New Roman"/>
              </a:rPr>
              <a:t>derecesi </a:t>
            </a:r>
            <a:r>
              <a:rPr sz="2800" dirty="0">
                <a:latin typeface="Times New Roman"/>
                <a:cs typeface="Times New Roman"/>
              </a:rPr>
              <a:t>ve </a:t>
            </a:r>
            <a:r>
              <a:rPr sz="2800" spc="-5" dirty="0">
                <a:latin typeface="Times New Roman"/>
                <a:cs typeface="Times New Roman"/>
              </a:rPr>
              <a:t>eğitim seviyesi gibi hususlar dikkate alınarak ödenen tazminattır. Devlet  Memurlarına </a:t>
            </a:r>
            <a:r>
              <a:rPr sz="2800" spc="-10" dirty="0">
                <a:latin typeface="Times New Roman"/>
                <a:cs typeface="Times New Roman"/>
              </a:rPr>
              <a:t>Ödenecek </a:t>
            </a:r>
            <a:r>
              <a:rPr sz="2800" spc="-5" dirty="0">
                <a:latin typeface="Times New Roman"/>
                <a:cs typeface="Times New Roman"/>
              </a:rPr>
              <a:t>Zam </a:t>
            </a:r>
            <a:r>
              <a:rPr sz="2800" dirty="0">
                <a:latin typeface="Times New Roman"/>
                <a:cs typeface="Times New Roman"/>
              </a:rPr>
              <a:t>ve </a:t>
            </a:r>
            <a:r>
              <a:rPr sz="2800" spc="-5" dirty="0">
                <a:latin typeface="Times New Roman"/>
                <a:cs typeface="Times New Roman"/>
              </a:rPr>
              <a:t>Tazminatlara </a:t>
            </a:r>
            <a:r>
              <a:rPr sz="2800" dirty="0">
                <a:latin typeface="Times New Roman"/>
                <a:cs typeface="Times New Roman"/>
              </a:rPr>
              <a:t>İlişkin </a:t>
            </a:r>
            <a:r>
              <a:rPr sz="2800" spc="-5" dirty="0">
                <a:latin typeface="Times New Roman"/>
                <a:cs typeface="Times New Roman"/>
              </a:rPr>
              <a:t>Kararın </a:t>
            </a:r>
            <a:r>
              <a:rPr sz="2800" dirty="0">
                <a:latin typeface="Times New Roman"/>
                <a:cs typeface="Times New Roman"/>
              </a:rPr>
              <a:t>2 </a:t>
            </a:r>
            <a:r>
              <a:rPr sz="2800" spc="-5" dirty="0">
                <a:latin typeface="Times New Roman"/>
                <a:cs typeface="Times New Roman"/>
              </a:rPr>
              <a:t>sayılı cetvelinde</a:t>
            </a:r>
            <a:r>
              <a:rPr sz="2800" spc="-45" dirty="0">
                <a:latin typeface="Times New Roman"/>
                <a:cs typeface="Times New Roman"/>
              </a:rPr>
              <a:t> </a:t>
            </a:r>
            <a:r>
              <a:rPr sz="2800" spc="-5" dirty="0" err="1">
                <a:latin typeface="Times New Roman"/>
                <a:cs typeface="Times New Roman"/>
              </a:rPr>
              <a:t>belirlenmiştir</a:t>
            </a:r>
            <a:r>
              <a:rPr sz="2800" spc="-5" dirty="0" smtClean="0">
                <a:latin typeface="Times New Roman"/>
                <a:cs typeface="Times New Roman"/>
              </a:rPr>
              <a:t>.</a:t>
            </a:r>
            <a:endParaRPr lang="tr-TR" sz="2800" spc="-5" dirty="0" smtClean="0">
              <a:latin typeface="Times New Roman"/>
              <a:cs typeface="Times New Roman"/>
            </a:endParaRPr>
          </a:p>
          <a:p>
            <a:pPr marL="340360" marR="5080" indent="-327025" algn="just">
              <a:lnSpc>
                <a:spcPct val="89000"/>
              </a:lnSpc>
              <a:spcBef>
                <a:spcPts val="380"/>
              </a:spcBef>
            </a:pPr>
            <a:r>
              <a:rPr lang="tr-TR" sz="2800" spc="-5" dirty="0">
                <a:latin typeface="Times New Roman"/>
                <a:cs typeface="Times New Roman"/>
              </a:rPr>
              <a:t> </a:t>
            </a:r>
            <a:r>
              <a:rPr lang="tr-TR" sz="2800" spc="-5" dirty="0" smtClean="0">
                <a:latin typeface="Times New Roman"/>
                <a:cs typeface="Times New Roman"/>
              </a:rPr>
              <a:t>                          9500 x 0,760871 x 135 / 100</a:t>
            </a:r>
            <a:endParaRPr sz="2800" dirty="0">
              <a:latin typeface="Times New Roman"/>
              <a:cs typeface="Times New Roman"/>
            </a:endParaRPr>
          </a:p>
        </p:txBody>
      </p:sp>
    </p:spTree>
    <p:extLst>
      <p:ext uri="{BB962C8B-B14F-4D97-AF65-F5344CB8AC3E}">
        <p14:creationId xmlns:p14="http://schemas.microsoft.com/office/powerpoint/2010/main" val="2758962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209800" y="189785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r>
                  <a:rPr lang="tr-TR" sz="2800" b="1" dirty="0" smtClean="0"/>
                  <a:t>ÖZEL HİZMET TAZMİNATI ORANLARI</a:t>
                </a:r>
                <a:endParaRPr sz="2800" b="1" dirty="0"/>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888" y="1884581"/>
            <a:ext cx="16045711" cy="8653027"/>
          </a:xfrm>
          <a:prstGeom prst="rect">
            <a:avLst/>
          </a:prstGeom>
        </p:spPr>
      </p:pic>
    </p:spTree>
    <p:extLst>
      <p:ext uri="{BB962C8B-B14F-4D97-AF65-F5344CB8AC3E}">
        <p14:creationId xmlns:p14="http://schemas.microsoft.com/office/powerpoint/2010/main" val="2227497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TextBox 26"/>
          <p:cNvSpPr txBox="1"/>
          <p:nvPr/>
        </p:nvSpPr>
        <p:spPr>
          <a:xfrm rot="10800000" flipV="1">
            <a:off x="4419600" y="5078462"/>
            <a:ext cx="7467600" cy="384721"/>
          </a:xfrm>
          <a:prstGeom prst="rect">
            <a:avLst/>
          </a:prstGeom>
          <a:solidFill>
            <a:schemeClr val="bg1"/>
          </a:solidFill>
          <a:ln>
            <a:noFill/>
          </a:ln>
        </p:spPr>
        <p:txBody>
          <a:bodyPr wrap="square" lIns="0" tIns="0" rIns="0" bIns="0" rtlCol="0" anchor="t">
            <a:spAutoFit/>
          </a:bodyPr>
          <a:lstStyle/>
          <a:p>
            <a:pPr fontAlgn="ctr"/>
            <a:r>
              <a:rPr lang="tr-TR" sz="2500" b="1" dirty="0" smtClean="0">
                <a:latin typeface="Times New Roman" panose="02020603050405020304" pitchFamily="18" charset="0"/>
                <a:cs typeface="Times New Roman" panose="02020603050405020304" pitchFamily="18" charset="0"/>
              </a:rPr>
              <a:t>   </a:t>
            </a:r>
            <a:r>
              <a:rPr lang="tr-TR" sz="2500" b="1" dirty="0" smtClean="0">
                <a:latin typeface="Times New Roman" panose="02020603050405020304" pitchFamily="18" charset="0"/>
                <a:cs typeface="Times New Roman" panose="02020603050405020304" pitchFamily="18" charset="0"/>
              </a:rPr>
              <a:t>GİRİŞ, TANIMLAR, KATSAYILAR,GELİRLER</a:t>
            </a:r>
            <a:endParaRPr lang="tr-TR" sz="2500" b="1" dirty="0">
              <a:latin typeface="Times New Roman" panose="02020603050405020304" pitchFamily="18" charset="0"/>
              <a:cs typeface="Times New Roman" panose="02020603050405020304" pitchFamily="18" charset="0"/>
            </a:endParaRPr>
          </a:p>
        </p:txBody>
      </p:sp>
      <p:grpSp>
        <p:nvGrpSpPr>
          <p:cNvPr id="2" name="Grup 1"/>
          <p:cNvGrpSpPr/>
          <p:nvPr/>
        </p:nvGrpSpPr>
        <p:grpSpPr>
          <a:xfrm>
            <a:off x="4419600" y="3162299"/>
            <a:ext cx="6965585" cy="1295401"/>
            <a:chOff x="5063410" y="381979"/>
            <a:chExt cx="4676494" cy="1447715"/>
          </a:xfrm>
        </p:grpSpPr>
        <p:sp>
          <p:nvSpPr>
            <p:cNvPr id="22" name="TextBox 22"/>
            <p:cNvSpPr txBox="1"/>
            <p:nvPr/>
          </p:nvSpPr>
          <p:spPr>
            <a:xfrm>
              <a:off x="5405302" y="381979"/>
              <a:ext cx="4334602" cy="1447715"/>
            </a:xfrm>
            <a:prstGeom prst="rect">
              <a:avLst/>
            </a:prstGeom>
            <a:solidFill>
              <a:schemeClr val="bg1"/>
            </a:solidFill>
            <a:ln>
              <a:solidFill>
                <a:schemeClr val="tx1"/>
              </a:solidFill>
            </a:ln>
          </p:spPr>
          <p:txBody>
            <a:bodyPr wrap="square" lIns="0" tIns="0" rIns="0" bIns="0" rtlCol="0" anchor="t">
              <a:spAutoFit/>
            </a:bodyPr>
            <a:lstStyle/>
            <a:p>
              <a:pPr marL="0" lvl="0" indent="0" algn="ctr">
                <a:lnSpc>
                  <a:spcPts val="12000"/>
                </a:lnSpc>
                <a:spcBef>
                  <a:spcPct val="0"/>
                </a:spcBef>
              </a:pPr>
              <a:endParaRPr lang="en-US" sz="7000" b="1" u="none" spc="-600" dirty="0">
                <a:latin typeface="Mongolian Baiti" panose="03000500000000000000" pitchFamily="66" charset="0"/>
                <a:cs typeface="Mongolian Baiti" panose="03000500000000000000" pitchFamily="66" charset="0"/>
              </a:endParaRPr>
            </a:p>
          </p:txBody>
        </p:sp>
        <p:sp>
          <p:nvSpPr>
            <p:cNvPr id="123" name="TextBox 26"/>
            <p:cNvSpPr txBox="1"/>
            <p:nvPr/>
          </p:nvSpPr>
          <p:spPr>
            <a:xfrm>
              <a:off x="5063410" y="517414"/>
              <a:ext cx="4111814" cy="1031896"/>
            </a:xfrm>
            <a:prstGeom prst="rect">
              <a:avLst/>
            </a:prstGeom>
            <a:ln>
              <a:noFill/>
            </a:ln>
          </p:spPr>
          <p:txBody>
            <a:bodyPr wrap="square" lIns="0" tIns="0" rIns="0" bIns="0" rtlCol="0" anchor="t">
              <a:spAutoFit/>
            </a:bodyPr>
            <a:lstStyle/>
            <a:p>
              <a:pPr algn="ctr" fontAlgn="ctr"/>
              <a:r>
                <a:rPr lang="tr-TR" sz="6000" b="1" dirty="0" smtClean="0">
                  <a:latin typeface="Times New Roman" panose="02020603050405020304" pitchFamily="18" charset="0"/>
                  <a:cs typeface="Times New Roman" panose="02020603050405020304" pitchFamily="18" charset="0"/>
                </a:rPr>
                <a:t>      B Ö L Ü M – 1 </a:t>
              </a:r>
              <a:endParaRPr lang="tr-TR" sz="6000" b="1" dirty="0">
                <a:latin typeface="Times New Roman" panose="02020603050405020304" pitchFamily="18" charset="0"/>
                <a:cs typeface="Times New Roman" panose="02020603050405020304" pitchFamily="18" charset="0"/>
              </a:endParaRPr>
            </a:p>
          </p:txBody>
        </p:sp>
      </p:grpSp>
      <p:sp>
        <p:nvSpPr>
          <p:cNvPr id="19" name="Freeform 6"/>
          <p:cNvSpPr/>
          <p:nvPr/>
        </p:nvSpPr>
        <p:spPr>
          <a:xfrm>
            <a:off x="6934200" y="800100"/>
            <a:ext cx="2116374" cy="2035492"/>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7" name="Freeform 2"/>
          <p:cNvSpPr/>
          <p:nvPr/>
        </p:nvSpPr>
        <p:spPr>
          <a:xfrm>
            <a:off x="76200" y="64225"/>
            <a:ext cx="2286000" cy="10222775"/>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3494789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075274" y="1963422"/>
            <a:ext cx="15603126" cy="8209278"/>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 name="Dikdörtgen 1"/>
          <p:cNvSpPr/>
          <p:nvPr/>
        </p:nvSpPr>
        <p:spPr>
          <a:xfrm>
            <a:off x="3391109" y="672604"/>
            <a:ext cx="12344401" cy="646331"/>
          </a:xfrm>
          <a:prstGeom prst="rect">
            <a:avLst/>
          </a:prstGeom>
        </p:spPr>
        <p:txBody>
          <a:bodyPr wrap="square">
            <a:spAutoFit/>
          </a:bodyPr>
          <a:lstStyle/>
          <a:p>
            <a:pPr algn="ctr">
              <a:spcBef>
                <a:spcPct val="0"/>
              </a:spcBef>
              <a:buFontTx/>
              <a:buNone/>
            </a:pPr>
            <a:r>
              <a:rPr lang="tr-TR" altLang="tr-TR" sz="3600" b="1" dirty="0" smtClean="0">
                <a:latin typeface="Times New Roman" panose="02020603050405020304" pitchFamily="18" charset="0"/>
                <a:cs typeface="Times New Roman" panose="02020603050405020304" pitchFamily="18" charset="0"/>
              </a:rPr>
              <a:t>BÜYÜK PROJE TAZMİNATI</a:t>
            </a:r>
            <a:endParaRPr lang="tr-TR" altLang="tr-TR" sz="3600" b="1" dirty="0">
              <a:latin typeface="Times New Roman" panose="02020603050405020304" pitchFamily="18" charset="0"/>
              <a:cs typeface="Times New Roman" panose="02020603050405020304" pitchFamily="18" charset="0"/>
            </a:endParaRPr>
          </a:p>
        </p:txBody>
      </p:sp>
      <p:sp>
        <p:nvSpPr>
          <p:cNvPr id="27" name="İçerik Yer Tutucusu 2"/>
          <p:cNvSpPr txBox="1">
            <a:spLocks/>
          </p:cNvSpPr>
          <p:nvPr/>
        </p:nvSpPr>
        <p:spPr>
          <a:xfrm>
            <a:off x="9829800" y="2322115"/>
            <a:ext cx="6778715" cy="602294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200000"/>
              </a:lnSpc>
              <a:buNone/>
            </a:pPr>
            <a:r>
              <a:rPr lang="tr-TR" sz="2500" b="1" i="1" dirty="0" smtClean="0">
                <a:latin typeface="Times New Roman" panose="02020603050405020304" pitchFamily="18" charset="0"/>
                <a:cs typeface="Times New Roman" panose="02020603050405020304" pitchFamily="18" charset="0"/>
              </a:rPr>
              <a:t>		</a:t>
            </a:r>
            <a:endParaRPr lang="tr-TR" sz="2500" dirty="0">
              <a:latin typeface="Times New Roman" panose="02020603050405020304" pitchFamily="18" charset="0"/>
              <a:cs typeface="Times New Roman" panose="02020603050405020304" pitchFamily="18" charset="0"/>
            </a:endParaRPr>
          </a:p>
        </p:txBody>
      </p:sp>
      <p:sp>
        <p:nvSpPr>
          <p:cNvPr id="16" name="Metin Yer Tutucusu 2"/>
          <p:cNvSpPr txBox="1">
            <a:spLocks/>
          </p:cNvSpPr>
          <p:nvPr/>
        </p:nvSpPr>
        <p:spPr>
          <a:xfrm>
            <a:off x="2362200" y="2024978"/>
            <a:ext cx="14020800" cy="50997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smtClean="0">
                <a:solidFill>
                  <a:srgbClr val="FF0000"/>
                </a:solidFill>
              </a:rPr>
              <a:t>Büyük Proje (Ek Özel Hizmet Tazminatı): </a:t>
            </a:r>
          </a:p>
          <a:p>
            <a:pPr algn="just"/>
            <a:r>
              <a:rPr lang="tr-TR" sz="2400" spc="-5" dirty="0" smtClean="0">
                <a:latin typeface="Times New Roman"/>
                <a:cs typeface="Times New Roman"/>
              </a:rPr>
              <a:t>657 sayılı Devlet Memurları Kanununun 152. Maddesine göre 2006/10344 sayılı Bakanlar Kurulu Kararına ekli Devlet Memurlarına Ödenecek Zam ve Tazminatları İlişkin Karar’ın eki II Sayılı </a:t>
            </a:r>
            <a:r>
              <a:rPr lang="tr-TR" sz="2400" spc="-5" dirty="0" err="1" smtClean="0">
                <a:latin typeface="Times New Roman"/>
                <a:cs typeface="Times New Roman"/>
              </a:rPr>
              <a:t>Cetvel’in</a:t>
            </a:r>
            <a:r>
              <a:rPr lang="tr-TR" sz="2400" spc="-5" dirty="0" smtClean="0">
                <a:latin typeface="Times New Roman"/>
                <a:cs typeface="Times New Roman"/>
              </a:rPr>
              <a:t> Teknik Hizmetler (E) bölümünün 5. kısmına istinaden; yüksek mühendis, yüksek mimar, mühendis, mimar ve şehir plancısı kariyerlerini haiz olup, 1-4 üncü derecelerden aylık alanlardan, kurumlarınca belirlenen ve ödeneği bulunan faaliyet halindeki büyük yatırım projelerinde fiilen çalışanlara, ilgili Bakan, Rektör, Vali ve Belediye başkanından adlarına onay alınmak ve kontrol edilen ve onaylanan cetvellerde ödeme yapılacak unvanlar ve sayıları gösterilmek şartıyla, projelerde çalıştıkları sürece aşağıda gösterilen özel hizmet tazminatı oranları ek olarak ödenebilir. </a:t>
            </a:r>
          </a:p>
          <a:p>
            <a:pPr algn="just">
              <a:buFont typeface="Arial" pitchFamily="34" charset="0"/>
              <a:buAutoNum type="alphaLcParenR"/>
            </a:pPr>
            <a:r>
              <a:rPr lang="tr-TR" sz="2400" spc="-5" dirty="0" smtClean="0">
                <a:latin typeface="Times New Roman"/>
                <a:cs typeface="Times New Roman"/>
              </a:rPr>
              <a:t>Bölge Müdürü (Belediyeler hariç), Daire Başkanı ve daha üst idari görevlerde bulunanlara..: 30</a:t>
            </a:r>
          </a:p>
          <a:p>
            <a:pPr algn="just">
              <a:buFont typeface="Arial" pitchFamily="34" charset="0"/>
              <a:buAutoNum type="alphaLcParenR"/>
            </a:pPr>
            <a:r>
              <a:rPr lang="tr-TR" sz="2400" spc="-5" dirty="0" smtClean="0">
                <a:latin typeface="Times New Roman"/>
                <a:cs typeface="Times New Roman"/>
              </a:rPr>
              <a:t>Diğerlerine.....:20</a:t>
            </a:r>
          </a:p>
          <a:p>
            <a:pPr algn="just"/>
            <a:endParaRPr lang="tr-TR" sz="2400" spc="-5" dirty="0" smtClean="0">
              <a:latin typeface="Times New Roman"/>
              <a:cs typeface="Times New Roman"/>
            </a:endParaRPr>
          </a:p>
          <a:p>
            <a:pPr algn="just"/>
            <a:r>
              <a:rPr lang="tr-TR" sz="2400" spc="-5" dirty="0" smtClean="0">
                <a:latin typeface="Times New Roman"/>
                <a:cs typeface="Times New Roman"/>
              </a:rPr>
              <a:t>Ancak, bu hükme göre ilave ödemeden yararlanacakların toplam sayısı, kurum kadrolarında söz konusu kariyerlere sahip olarak fiilen görev yapan toplam personel sayısının %10’ unu geçemez (hesaplamalarda küsurlar tama iblağ edilir).</a:t>
            </a:r>
          </a:p>
          <a:p>
            <a:pPr algn="just"/>
            <a:r>
              <a:rPr lang="tr-TR" sz="2400" spc="-5" dirty="0" smtClean="0">
                <a:latin typeface="Times New Roman"/>
                <a:cs typeface="Times New Roman"/>
              </a:rPr>
              <a:t>Bu tazminat mehil müddeti, her türlü izin, büyük yatırım projeleriyle ilgili olmayan geçici görev, görevden uzaklaştırma, tutuklanma, gözaltına alınma, hizmet içi eğitim, kurs ve seminer gibi nedenlerle hizmete ara verenlere, ara verdikleri günler için ödenmez.</a:t>
            </a:r>
            <a:endParaRPr lang="tr-TR" sz="2400" spc="-5" dirty="0">
              <a:latin typeface="Times New Roman"/>
              <a:cs typeface="Times New Roman"/>
            </a:endParaRPr>
          </a:p>
        </p:txBody>
      </p:sp>
    </p:spTree>
    <p:extLst>
      <p:ext uri="{BB962C8B-B14F-4D97-AF65-F5344CB8AC3E}">
        <p14:creationId xmlns:p14="http://schemas.microsoft.com/office/powerpoint/2010/main" val="1175935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3" name="Grup 2"/>
          <p:cNvGrpSpPr/>
          <p:nvPr/>
        </p:nvGrpSpPr>
        <p:grpSpPr>
          <a:xfrm>
            <a:off x="3391109" y="611050"/>
            <a:ext cx="12344401" cy="771847"/>
            <a:chOff x="3276599" y="651391"/>
            <a:chExt cx="12344401" cy="771847"/>
          </a:xfrm>
        </p:grpSpPr>
        <p:grpSp>
          <p:nvGrpSpPr>
            <p:cNvPr id="17" name="Grup 16"/>
            <p:cNvGrpSpPr/>
            <p:nvPr/>
          </p:nvGrpSpPr>
          <p:grpSpPr>
            <a:xfrm>
              <a:off x="3276599" y="651391"/>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43" name="Dikdörtgen 42"/>
            <p:cNvSpPr/>
            <p:nvPr/>
          </p:nvSpPr>
          <p:spPr>
            <a:xfrm>
              <a:off x="9442369" y="694120"/>
              <a:ext cx="197490" cy="646331"/>
            </a:xfrm>
            <a:prstGeom prst="rect">
              <a:avLst/>
            </a:prstGeom>
          </p:spPr>
          <p:txBody>
            <a:bodyPr wrap="none">
              <a:spAutoFit/>
            </a:bodyPr>
            <a:lstStyle/>
            <a:p>
              <a:pPr marL="12700" algn="ctr">
                <a:lnSpc>
                  <a:spcPct val="100000"/>
                </a:lnSpc>
                <a:spcBef>
                  <a:spcPts val="105"/>
                </a:spcBef>
                <a:tabLst>
                  <a:tab pos="4203700" algn="l"/>
                </a:tabLst>
              </a:pPr>
              <a:endParaRPr lang="tr-TR" sz="3600" dirty="0">
                <a:latin typeface="Times New Roman" panose="02020603050405020304" pitchFamily="18" charset="0"/>
                <a:cs typeface="Times New Roman" panose="02020603050405020304" pitchFamily="18" charset="0"/>
              </a:endParaRPr>
            </a:p>
          </p:txBody>
        </p:sp>
      </p:grpSp>
      <p:sp>
        <p:nvSpPr>
          <p:cNvPr id="44" name="İçerik Yer Tutucusu 2"/>
          <p:cNvSpPr txBox="1">
            <a:spLocks/>
          </p:cNvSpPr>
          <p:nvPr/>
        </p:nvSpPr>
        <p:spPr>
          <a:xfrm>
            <a:off x="2813506" y="2858032"/>
            <a:ext cx="7013078" cy="6290570"/>
          </a:xfrm>
          <a:prstGeom prst="rect">
            <a:avLst/>
          </a:prstGeom>
          <a:solidFill>
            <a:schemeClr val="bg1">
              <a:lumMod val="9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2700" indent="0">
              <a:lnSpc>
                <a:spcPct val="150000"/>
              </a:lnSpc>
              <a:spcBef>
                <a:spcPts val="505"/>
              </a:spcBef>
              <a:buNone/>
              <a:tabLst>
                <a:tab pos="354965" algn="l"/>
                <a:tab pos="355600" algn="l"/>
              </a:tabLst>
            </a:pPr>
            <a:endParaRPr lang="tr-TR" sz="2500" spc="-5" dirty="0">
              <a:latin typeface="Times New Roman" panose="02020603050405020304" pitchFamily="18" charset="0"/>
              <a:cs typeface="Times New Roman" panose="02020603050405020304" pitchFamily="18" charset="0"/>
            </a:endParaRPr>
          </a:p>
        </p:txBody>
      </p:sp>
      <p:sp>
        <p:nvSpPr>
          <p:cNvPr id="45" name="İçerik Yer Tutucusu 2"/>
          <p:cNvSpPr txBox="1">
            <a:spLocks/>
          </p:cNvSpPr>
          <p:nvPr/>
        </p:nvSpPr>
        <p:spPr>
          <a:xfrm>
            <a:off x="10219657" y="2858032"/>
            <a:ext cx="7115575" cy="6533857"/>
          </a:xfrm>
          <a:prstGeom prst="rect">
            <a:avLst/>
          </a:prstGeom>
          <a:solidFill>
            <a:schemeClr val="bg1">
              <a:lumMod val="9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2065" indent="0">
              <a:lnSpc>
                <a:spcPct val="150000"/>
              </a:lnSpc>
              <a:spcBef>
                <a:spcPts val="505"/>
              </a:spcBef>
              <a:buNone/>
              <a:tabLst>
                <a:tab pos="355600" algn="l"/>
                <a:tab pos="356235" algn="l"/>
              </a:tabLst>
            </a:pPr>
            <a:endParaRPr lang="tr-TR" sz="2500" dirty="0">
              <a:latin typeface="Times New Roman" panose="02020603050405020304" pitchFamily="18" charset="0"/>
              <a:cs typeface="Times New Roman" panose="02020603050405020304" pitchFamily="18" charset="0"/>
            </a:endParaRPr>
          </a:p>
        </p:txBody>
      </p:sp>
      <p:sp>
        <p:nvSpPr>
          <p:cNvPr id="46" name="object 4"/>
          <p:cNvSpPr txBox="1"/>
          <p:nvPr/>
        </p:nvSpPr>
        <p:spPr>
          <a:xfrm>
            <a:off x="2813507" y="2292288"/>
            <a:ext cx="7013078" cy="398186"/>
          </a:xfrm>
          <a:prstGeom prst="rect">
            <a:avLst/>
          </a:prstGeom>
          <a:solidFill>
            <a:schemeClr val="bg1">
              <a:lumMod val="95000"/>
            </a:schemeClr>
          </a:solidFill>
          <a:ln w="12700">
            <a:solidFill>
              <a:schemeClr val="tx1"/>
            </a:solidFill>
          </a:ln>
        </p:spPr>
        <p:txBody>
          <a:bodyPr vert="horz" wrap="square" lIns="0" tIns="13335" rIns="0" bIns="0" rtlCol="0">
            <a:spAutoFit/>
          </a:bodyPr>
          <a:lstStyle/>
          <a:p>
            <a:pPr marL="12700" algn="ctr">
              <a:lnSpc>
                <a:spcPct val="100000"/>
              </a:lnSpc>
              <a:spcBef>
                <a:spcPts val="105"/>
              </a:spcBef>
              <a:tabLst>
                <a:tab pos="4203700" algn="l"/>
              </a:tabLst>
            </a:pPr>
            <a:r>
              <a:rPr lang="tr-TR" sz="2500" b="1" spc="-35" dirty="0" smtClean="0">
                <a:solidFill>
                  <a:srgbClr val="C00000"/>
                </a:solidFill>
                <a:latin typeface="Times New Roman" panose="02020603050405020304" pitchFamily="18" charset="0"/>
                <a:cs typeface="Times New Roman" panose="02020603050405020304" pitchFamily="18" charset="0"/>
              </a:rPr>
              <a:t>MAKAM TAZMİNATI</a:t>
            </a:r>
            <a:endParaRPr sz="2500" dirty="0">
              <a:solidFill>
                <a:srgbClr val="C00000"/>
              </a:solidFill>
              <a:latin typeface="Times New Roman" panose="02020603050405020304" pitchFamily="18" charset="0"/>
              <a:cs typeface="Times New Roman" panose="02020603050405020304" pitchFamily="18" charset="0"/>
            </a:endParaRPr>
          </a:p>
        </p:txBody>
      </p:sp>
      <p:sp>
        <p:nvSpPr>
          <p:cNvPr id="47" name="object 4"/>
          <p:cNvSpPr txBox="1"/>
          <p:nvPr/>
        </p:nvSpPr>
        <p:spPr>
          <a:xfrm>
            <a:off x="10219657" y="2285129"/>
            <a:ext cx="7115575" cy="398186"/>
          </a:xfrm>
          <a:prstGeom prst="rect">
            <a:avLst/>
          </a:prstGeom>
          <a:solidFill>
            <a:schemeClr val="bg1">
              <a:lumMod val="95000"/>
            </a:schemeClr>
          </a:solidFill>
          <a:ln w="12700">
            <a:solidFill>
              <a:schemeClr val="tx1"/>
            </a:solidFill>
          </a:ln>
        </p:spPr>
        <p:txBody>
          <a:bodyPr vert="horz" wrap="square" lIns="0" tIns="13335" rIns="0" bIns="0" rtlCol="0">
            <a:spAutoFit/>
          </a:bodyPr>
          <a:lstStyle/>
          <a:p>
            <a:pPr marL="12700" algn="ctr">
              <a:lnSpc>
                <a:spcPct val="100000"/>
              </a:lnSpc>
              <a:spcBef>
                <a:spcPts val="105"/>
              </a:spcBef>
              <a:tabLst>
                <a:tab pos="4203700" algn="l"/>
              </a:tabLst>
            </a:pPr>
            <a:r>
              <a:rPr lang="tr-TR" sz="2500" b="1" dirty="0" smtClean="0">
                <a:solidFill>
                  <a:srgbClr val="C00000"/>
                </a:solidFill>
                <a:latin typeface="Times New Roman" panose="02020603050405020304" pitchFamily="18" charset="0"/>
                <a:cs typeface="Times New Roman" panose="02020603050405020304" pitchFamily="18" charset="0"/>
              </a:rPr>
              <a:t>GÖREV TAZMİNATI</a:t>
            </a:r>
            <a:endParaRPr sz="2500" dirty="0">
              <a:solidFill>
                <a:srgbClr val="C00000"/>
              </a:solidFill>
              <a:latin typeface="Times New Roman" panose="02020603050405020304" pitchFamily="18" charset="0"/>
              <a:cs typeface="Times New Roman" panose="02020603050405020304" pitchFamily="18" charset="0"/>
            </a:endParaRPr>
          </a:p>
        </p:txBody>
      </p:sp>
      <p:sp>
        <p:nvSpPr>
          <p:cNvPr id="22" name="object 3"/>
          <p:cNvSpPr txBox="1"/>
          <p:nvPr/>
        </p:nvSpPr>
        <p:spPr>
          <a:xfrm rot="10800000" flipV="1">
            <a:off x="3048000" y="3180713"/>
            <a:ext cx="6324600" cy="3783728"/>
          </a:xfrm>
          <a:prstGeom prst="rect">
            <a:avLst/>
          </a:prstGeom>
        </p:spPr>
        <p:txBody>
          <a:bodyPr vert="horz" wrap="square" lIns="0" tIns="13335" rIns="0" bIns="0" rtlCol="0">
            <a:spAutoFit/>
          </a:bodyPr>
          <a:lstStyle/>
          <a:p>
            <a:pPr marL="12700" marR="6350" algn="just">
              <a:lnSpc>
                <a:spcPct val="100000"/>
              </a:lnSpc>
              <a:spcBef>
                <a:spcPts val="105"/>
              </a:spcBef>
            </a:pPr>
            <a:r>
              <a:rPr sz="2400" b="1" dirty="0">
                <a:solidFill>
                  <a:srgbClr val="053193"/>
                </a:solidFill>
                <a:latin typeface="Times New Roman"/>
                <a:cs typeface="Times New Roman"/>
              </a:rPr>
              <a:t>7- Makam </a:t>
            </a:r>
            <a:r>
              <a:rPr sz="2400" b="1" spc="-5" dirty="0">
                <a:solidFill>
                  <a:srgbClr val="053193"/>
                </a:solidFill>
                <a:latin typeface="Times New Roman"/>
                <a:cs typeface="Times New Roman"/>
              </a:rPr>
              <a:t>Tazminatı: </a:t>
            </a:r>
            <a:endParaRPr lang="tr-TR" sz="2400" b="1" spc="-5" dirty="0" smtClean="0">
              <a:solidFill>
                <a:srgbClr val="053193"/>
              </a:solidFill>
              <a:latin typeface="Times New Roman"/>
              <a:cs typeface="Times New Roman"/>
            </a:endParaRPr>
          </a:p>
          <a:p>
            <a:pPr marL="12700" marR="6350" algn="just">
              <a:lnSpc>
                <a:spcPct val="100000"/>
              </a:lnSpc>
              <a:spcBef>
                <a:spcPts val="105"/>
              </a:spcBef>
            </a:pPr>
            <a:r>
              <a:rPr sz="2400" spc="-5" dirty="0" err="1" smtClean="0">
                <a:latin typeface="Times New Roman"/>
                <a:cs typeface="Times New Roman"/>
              </a:rPr>
              <a:t>Makam</a:t>
            </a:r>
            <a:r>
              <a:rPr sz="2400" spc="-5" dirty="0" smtClean="0">
                <a:latin typeface="Times New Roman"/>
                <a:cs typeface="Times New Roman"/>
              </a:rPr>
              <a:t> </a:t>
            </a:r>
            <a:r>
              <a:rPr sz="2400" spc="-5" dirty="0">
                <a:latin typeface="Times New Roman"/>
                <a:cs typeface="Times New Roman"/>
              </a:rPr>
              <a:t>tazminat göstergesi ile aylık </a:t>
            </a:r>
            <a:r>
              <a:rPr sz="2400" spc="-10" dirty="0">
                <a:latin typeface="Times New Roman"/>
                <a:cs typeface="Times New Roman"/>
              </a:rPr>
              <a:t>katsayının  </a:t>
            </a:r>
            <a:r>
              <a:rPr sz="2400" spc="-5" dirty="0">
                <a:latin typeface="Times New Roman"/>
                <a:cs typeface="Times New Roman"/>
              </a:rPr>
              <a:t>çarpımı </a:t>
            </a:r>
            <a:r>
              <a:rPr sz="2400" dirty="0">
                <a:latin typeface="Times New Roman"/>
                <a:cs typeface="Times New Roman"/>
              </a:rPr>
              <a:t>sonucu </a:t>
            </a:r>
            <a:r>
              <a:rPr sz="2400" spc="-5" dirty="0">
                <a:latin typeface="Times New Roman"/>
                <a:cs typeface="Times New Roman"/>
              </a:rPr>
              <a:t>bulunan miktardır. Kimlere </a:t>
            </a:r>
            <a:r>
              <a:rPr sz="2400" dirty="0">
                <a:latin typeface="Times New Roman"/>
                <a:cs typeface="Times New Roman"/>
              </a:rPr>
              <a:t>hangi gösterge </a:t>
            </a:r>
            <a:r>
              <a:rPr sz="2400" spc="-5" dirty="0">
                <a:latin typeface="Times New Roman"/>
                <a:cs typeface="Times New Roman"/>
              </a:rPr>
              <a:t>rakamı üzerinden  makam tazminatı verileceği </a:t>
            </a:r>
            <a:r>
              <a:rPr sz="2400" dirty="0">
                <a:latin typeface="Times New Roman"/>
                <a:cs typeface="Times New Roman"/>
              </a:rPr>
              <a:t>657 </a:t>
            </a:r>
            <a:r>
              <a:rPr sz="2400" spc="-5" dirty="0">
                <a:latin typeface="Times New Roman"/>
                <a:cs typeface="Times New Roman"/>
              </a:rPr>
              <a:t>sayılı </a:t>
            </a:r>
            <a:r>
              <a:rPr sz="2400" dirty="0">
                <a:latin typeface="Times New Roman"/>
                <a:cs typeface="Times New Roman"/>
              </a:rPr>
              <a:t>Kanunun </a:t>
            </a:r>
            <a:r>
              <a:rPr sz="2400" spc="-5" dirty="0">
                <a:latin typeface="Times New Roman"/>
                <a:cs typeface="Times New Roman"/>
              </a:rPr>
              <a:t>Ek 26’ncı maddesine  </a:t>
            </a:r>
            <a:r>
              <a:rPr sz="2400" dirty="0">
                <a:latin typeface="Times New Roman"/>
                <a:cs typeface="Times New Roman"/>
              </a:rPr>
              <a:t>istinaden </a:t>
            </a:r>
            <a:r>
              <a:rPr sz="2400" spc="-5" dirty="0">
                <a:latin typeface="Times New Roman"/>
                <a:cs typeface="Times New Roman"/>
              </a:rPr>
              <a:t>aynı </a:t>
            </a:r>
            <a:r>
              <a:rPr sz="2400" dirty="0">
                <a:latin typeface="Times New Roman"/>
                <a:cs typeface="Times New Roman"/>
              </a:rPr>
              <a:t>Kanuna ekli IV </a:t>
            </a:r>
            <a:r>
              <a:rPr sz="2400" spc="-5" dirty="0">
                <a:latin typeface="Times New Roman"/>
                <a:cs typeface="Times New Roman"/>
              </a:rPr>
              <a:t>sayılı </a:t>
            </a:r>
            <a:r>
              <a:rPr sz="2400" dirty="0">
                <a:latin typeface="Times New Roman"/>
                <a:cs typeface="Times New Roman"/>
              </a:rPr>
              <a:t>Cetvelde</a:t>
            </a:r>
            <a:r>
              <a:rPr sz="2400" spc="-114" dirty="0">
                <a:latin typeface="Times New Roman"/>
                <a:cs typeface="Times New Roman"/>
              </a:rPr>
              <a:t> </a:t>
            </a:r>
            <a:r>
              <a:rPr sz="2400" spc="-5" dirty="0">
                <a:latin typeface="Times New Roman"/>
                <a:cs typeface="Times New Roman"/>
              </a:rPr>
              <a:t>düzenlenmiştir.</a:t>
            </a:r>
            <a:endParaRPr sz="2400" dirty="0">
              <a:latin typeface="Times New Roman"/>
              <a:cs typeface="Times New Roman"/>
            </a:endParaRPr>
          </a:p>
          <a:p>
            <a:pPr marL="12700" marR="8255" algn="just">
              <a:lnSpc>
                <a:spcPct val="100000"/>
              </a:lnSpc>
              <a:spcBef>
                <a:spcPts val="480"/>
              </a:spcBef>
            </a:pPr>
            <a:r>
              <a:rPr sz="2400" dirty="0" err="1" smtClean="0">
                <a:latin typeface="Times New Roman"/>
                <a:cs typeface="Times New Roman"/>
              </a:rPr>
              <a:t>Makam</a:t>
            </a:r>
            <a:r>
              <a:rPr sz="2400" dirty="0" smtClean="0">
                <a:latin typeface="Times New Roman"/>
                <a:cs typeface="Times New Roman"/>
              </a:rPr>
              <a:t> </a:t>
            </a:r>
            <a:r>
              <a:rPr sz="2400" spc="-5" dirty="0">
                <a:latin typeface="Times New Roman"/>
                <a:cs typeface="Times New Roman"/>
              </a:rPr>
              <a:t>tazminatı üzerinden damga vergisi </a:t>
            </a:r>
            <a:r>
              <a:rPr sz="2400" dirty="0">
                <a:latin typeface="Times New Roman"/>
                <a:cs typeface="Times New Roman"/>
              </a:rPr>
              <a:t>ve </a:t>
            </a:r>
            <a:r>
              <a:rPr sz="2400" spc="-5" dirty="0">
                <a:latin typeface="Times New Roman"/>
                <a:cs typeface="Times New Roman"/>
              </a:rPr>
              <a:t>5510 </a:t>
            </a:r>
            <a:r>
              <a:rPr sz="2400" spc="-10" dirty="0">
                <a:latin typeface="Times New Roman"/>
                <a:cs typeface="Times New Roman"/>
              </a:rPr>
              <a:t>sayılı </a:t>
            </a:r>
            <a:r>
              <a:rPr sz="2400" dirty="0">
                <a:latin typeface="Times New Roman"/>
                <a:cs typeface="Times New Roman"/>
              </a:rPr>
              <a:t>Kanunun 80.  </a:t>
            </a:r>
            <a:r>
              <a:rPr sz="2400" spc="-5" dirty="0">
                <a:latin typeface="Times New Roman"/>
                <a:cs typeface="Times New Roman"/>
              </a:rPr>
              <a:t>maddesi </a:t>
            </a:r>
            <a:r>
              <a:rPr sz="2400" dirty="0">
                <a:latin typeface="Times New Roman"/>
                <a:cs typeface="Times New Roman"/>
              </a:rPr>
              <a:t>uyarınca sosyal güvenlik </a:t>
            </a:r>
            <a:r>
              <a:rPr sz="2400" spc="-5" dirty="0">
                <a:latin typeface="Times New Roman"/>
                <a:cs typeface="Times New Roman"/>
              </a:rPr>
              <a:t>primi</a:t>
            </a:r>
            <a:r>
              <a:rPr sz="2400" spc="-105" dirty="0">
                <a:latin typeface="Times New Roman"/>
                <a:cs typeface="Times New Roman"/>
              </a:rPr>
              <a:t> </a:t>
            </a:r>
            <a:r>
              <a:rPr sz="2400" spc="-5" dirty="0">
                <a:latin typeface="Times New Roman"/>
                <a:cs typeface="Times New Roman"/>
              </a:rPr>
              <a:t>kesilmektedir.</a:t>
            </a:r>
            <a:endParaRPr sz="2400" dirty="0">
              <a:latin typeface="Times New Roman"/>
              <a:cs typeface="Times New Roman"/>
            </a:endParaRPr>
          </a:p>
        </p:txBody>
      </p:sp>
      <p:sp>
        <p:nvSpPr>
          <p:cNvPr id="24" name="object 4"/>
          <p:cNvSpPr txBox="1"/>
          <p:nvPr/>
        </p:nvSpPr>
        <p:spPr>
          <a:xfrm>
            <a:off x="3200400" y="7458700"/>
            <a:ext cx="6019800" cy="799578"/>
          </a:xfrm>
          <a:prstGeom prst="rect">
            <a:avLst/>
          </a:prstGeom>
          <a:solidFill>
            <a:srgbClr val="FFCCCC"/>
          </a:solidFill>
          <a:ln w="25400">
            <a:solidFill>
              <a:srgbClr val="946E00"/>
            </a:solidFill>
          </a:ln>
        </p:spPr>
        <p:txBody>
          <a:bodyPr vert="horz" wrap="square" lIns="0" tIns="182245" rIns="0" bIns="0" rtlCol="0">
            <a:spAutoFit/>
          </a:bodyPr>
          <a:lstStyle/>
          <a:p>
            <a:pPr marL="682625">
              <a:lnSpc>
                <a:spcPct val="100000"/>
              </a:lnSpc>
              <a:spcBef>
                <a:spcPts val="1435"/>
              </a:spcBef>
            </a:pPr>
            <a:r>
              <a:rPr sz="2000" b="1" dirty="0">
                <a:solidFill>
                  <a:srgbClr val="053193"/>
                </a:solidFill>
                <a:latin typeface="Times New Roman"/>
                <a:cs typeface="Times New Roman"/>
              </a:rPr>
              <a:t>Makam </a:t>
            </a:r>
            <a:r>
              <a:rPr sz="2000" b="1" spc="-25" dirty="0">
                <a:solidFill>
                  <a:srgbClr val="053193"/>
                </a:solidFill>
                <a:latin typeface="Times New Roman"/>
                <a:cs typeface="Times New Roman"/>
              </a:rPr>
              <a:t>Tazminatı </a:t>
            </a:r>
            <a:r>
              <a:rPr sz="2000" b="1" dirty="0">
                <a:solidFill>
                  <a:srgbClr val="053193"/>
                </a:solidFill>
                <a:latin typeface="Times New Roman"/>
                <a:cs typeface="Times New Roman"/>
              </a:rPr>
              <a:t>= Makam </a:t>
            </a:r>
            <a:r>
              <a:rPr sz="2000" b="1" spc="-5" dirty="0">
                <a:solidFill>
                  <a:srgbClr val="053193"/>
                </a:solidFill>
                <a:latin typeface="Times New Roman"/>
                <a:cs typeface="Times New Roman"/>
              </a:rPr>
              <a:t>Göstergesi </a:t>
            </a:r>
            <a:r>
              <a:rPr sz="2000" b="1" dirty="0">
                <a:solidFill>
                  <a:srgbClr val="053193"/>
                </a:solidFill>
                <a:latin typeface="Times New Roman"/>
                <a:cs typeface="Times New Roman"/>
              </a:rPr>
              <a:t>X </a:t>
            </a:r>
            <a:r>
              <a:rPr sz="2000" b="1" spc="-30" dirty="0">
                <a:solidFill>
                  <a:srgbClr val="053193"/>
                </a:solidFill>
                <a:latin typeface="Times New Roman"/>
                <a:cs typeface="Times New Roman"/>
              </a:rPr>
              <a:t>Aylık</a:t>
            </a:r>
            <a:r>
              <a:rPr sz="2000" b="1" spc="-275" dirty="0">
                <a:solidFill>
                  <a:srgbClr val="053193"/>
                </a:solidFill>
                <a:latin typeface="Times New Roman"/>
                <a:cs typeface="Times New Roman"/>
              </a:rPr>
              <a:t> </a:t>
            </a:r>
            <a:r>
              <a:rPr sz="2000" b="1" dirty="0">
                <a:solidFill>
                  <a:srgbClr val="053193"/>
                </a:solidFill>
                <a:latin typeface="Times New Roman"/>
                <a:cs typeface="Times New Roman"/>
              </a:rPr>
              <a:t>Katsayısı</a:t>
            </a:r>
            <a:endParaRPr sz="2000" dirty="0">
              <a:latin typeface="Times New Roman"/>
              <a:cs typeface="Times New Roman"/>
            </a:endParaRPr>
          </a:p>
        </p:txBody>
      </p:sp>
      <p:sp>
        <p:nvSpPr>
          <p:cNvPr id="25" name="object 2"/>
          <p:cNvSpPr txBox="1"/>
          <p:nvPr/>
        </p:nvSpPr>
        <p:spPr>
          <a:xfrm rot="10800000" flipH="1" flipV="1">
            <a:off x="10668000" y="3212775"/>
            <a:ext cx="6553200" cy="4191532"/>
          </a:xfrm>
          <a:prstGeom prst="rect">
            <a:avLst/>
          </a:prstGeom>
        </p:spPr>
        <p:txBody>
          <a:bodyPr vert="horz" wrap="square" lIns="0" tIns="13335" rIns="0" bIns="0" rtlCol="0">
            <a:spAutoFit/>
          </a:bodyPr>
          <a:lstStyle/>
          <a:p>
            <a:pPr marL="12700" marR="5080" indent="318135" algn="just">
              <a:lnSpc>
                <a:spcPct val="100000"/>
              </a:lnSpc>
              <a:spcBef>
                <a:spcPts val="105"/>
              </a:spcBef>
            </a:pPr>
            <a:r>
              <a:rPr lang="tr-TR" sz="2400" b="1" spc="-5" dirty="0" smtClean="0">
                <a:solidFill>
                  <a:srgbClr val="053193"/>
                </a:solidFill>
                <a:latin typeface="Times New Roman"/>
                <a:cs typeface="Times New Roman"/>
              </a:rPr>
              <a:t>8</a:t>
            </a:r>
            <a:r>
              <a:rPr sz="2400" b="1" spc="-5" dirty="0" smtClean="0">
                <a:solidFill>
                  <a:srgbClr val="053193"/>
                </a:solidFill>
                <a:latin typeface="Times New Roman"/>
                <a:cs typeface="Times New Roman"/>
              </a:rPr>
              <a:t>- </a:t>
            </a:r>
            <a:r>
              <a:rPr sz="2400" b="1" spc="-5" dirty="0">
                <a:solidFill>
                  <a:srgbClr val="053193"/>
                </a:solidFill>
                <a:latin typeface="Times New Roman"/>
                <a:cs typeface="Times New Roman"/>
              </a:rPr>
              <a:t>Görev Tazminatı: </a:t>
            </a:r>
            <a:endParaRPr lang="tr-TR" sz="2400" b="1" spc="-5" dirty="0" smtClean="0">
              <a:solidFill>
                <a:srgbClr val="053193"/>
              </a:solidFill>
              <a:latin typeface="Times New Roman"/>
              <a:cs typeface="Times New Roman"/>
            </a:endParaRPr>
          </a:p>
          <a:p>
            <a:pPr marL="12700" marR="5080" indent="318135" algn="just">
              <a:lnSpc>
                <a:spcPct val="100000"/>
              </a:lnSpc>
              <a:spcBef>
                <a:spcPts val="105"/>
              </a:spcBef>
            </a:pPr>
            <a:r>
              <a:rPr sz="2400" dirty="0" err="1" smtClean="0">
                <a:latin typeface="Times New Roman"/>
                <a:cs typeface="Times New Roman"/>
              </a:rPr>
              <a:t>Görev</a:t>
            </a:r>
            <a:r>
              <a:rPr sz="2400" dirty="0" smtClean="0">
                <a:latin typeface="Times New Roman"/>
                <a:cs typeface="Times New Roman"/>
              </a:rPr>
              <a:t> </a:t>
            </a:r>
            <a:r>
              <a:rPr sz="2400" spc="-5" dirty="0">
                <a:latin typeface="Times New Roman"/>
                <a:cs typeface="Times New Roman"/>
              </a:rPr>
              <a:t>tazminat göstergesi </a:t>
            </a:r>
            <a:r>
              <a:rPr sz="2400" spc="-15" dirty="0">
                <a:latin typeface="Times New Roman"/>
                <a:cs typeface="Times New Roman"/>
              </a:rPr>
              <a:t>ile </a:t>
            </a:r>
            <a:r>
              <a:rPr sz="2400" spc="-5" dirty="0">
                <a:latin typeface="Times New Roman"/>
                <a:cs typeface="Times New Roman"/>
              </a:rPr>
              <a:t>aylık katsayının  çarpımı sonucu bulunan miktardır. </a:t>
            </a:r>
            <a:r>
              <a:rPr sz="2400" spc="-10" dirty="0">
                <a:latin typeface="Times New Roman"/>
                <a:cs typeface="Times New Roman"/>
              </a:rPr>
              <a:t>Bu </a:t>
            </a:r>
            <a:r>
              <a:rPr sz="2400" spc="-5" dirty="0">
                <a:latin typeface="Times New Roman"/>
                <a:cs typeface="Times New Roman"/>
              </a:rPr>
              <a:t>tazminat 375 sayılı </a:t>
            </a:r>
            <a:r>
              <a:rPr sz="2400" dirty="0">
                <a:latin typeface="Times New Roman"/>
                <a:cs typeface="Times New Roman"/>
              </a:rPr>
              <a:t>KHK </a:t>
            </a:r>
            <a:r>
              <a:rPr sz="2400" spc="5" dirty="0">
                <a:latin typeface="Times New Roman"/>
                <a:cs typeface="Times New Roman"/>
              </a:rPr>
              <a:t>ve  </a:t>
            </a:r>
            <a:r>
              <a:rPr sz="2400" spc="-5" dirty="0">
                <a:latin typeface="Times New Roman"/>
                <a:cs typeface="Times New Roman"/>
              </a:rPr>
              <a:t>2008/13694 </a:t>
            </a:r>
            <a:r>
              <a:rPr sz="2400" spc="-10" dirty="0">
                <a:latin typeface="Times New Roman"/>
                <a:cs typeface="Times New Roman"/>
              </a:rPr>
              <a:t>sayılı </a:t>
            </a:r>
            <a:r>
              <a:rPr sz="2400" spc="-5" dirty="0">
                <a:latin typeface="Times New Roman"/>
                <a:cs typeface="Times New Roman"/>
              </a:rPr>
              <a:t>BKK’da düzenlenmiştir. </a:t>
            </a:r>
            <a:endParaRPr lang="tr-TR" sz="2400" spc="-5" dirty="0" smtClean="0">
              <a:latin typeface="Times New Roman"/>
              <a:cs typeface="Times New Roman"/>
            </a:endParaRPr>
          </a:p>
          <a:p>
            <a:pPr marL="12700" marR="5080" indent="318135" algn="just">
              <a:lnSpc>
                <a:spcPct val="100000"/>
              </a:lnSpc>
              <a:spcBef>
                <a:spcPts val="105"/>
              </a:spcBef>
            </a:pPr>
            <a:r>
              <a:rPr sz="2400" spc="-5" dirty="0" err="1" smtClean="0">
                <a:latin typeface="Times New Roman"/>
                <a:cs typeface="Times New Roman"/>
              </a:rPr>
              <a:t>Söz</a:t>
            </a:r>
            <a:r>
              <a:rPr sz="2400" spc="-5" dirty="0" smtClean="0">
                <a:latin typeface="Times New Roman"/>
                <a:cs typeface="Times New Roman"/>
              </a:rPr>
              <a:t> </a:t>
            </a:r>
            <a:r>
              <a:rPr sz="2400" spc="-5" dirty="0">
                <a:latin typeface="Times New Roman"/>
                <a:cs typeface="Times New Roman"/>
              </a:rPr>
              <a:t>konusu mevzuatta kimin </a:t>
            </a:r>
            <a:r>
              <a:rPr sz="2400" dirty="0">
                <a:latin typeface="Times New Roman"/>
                <a:cs typeface="Times New Roman"/>
              </a:rPr>
              <a:t>hangi  </a:t>
            </a:r>
            <a:r>
              <a:rPr sz="2400" spc="-5" dirty="0">
                <a:latin typeface="Times New Roman"/>
                <a:cs typeface="Times New Roman"/>
              </a:rPr>
              <a:t>gösterge rakamı üzerinden görev tazminatından faydalanacağı, bu ödemeden  </a:t>
            </a:r>
            <a:r>
              <a:rPr sz="2400" dirty="0">
                <a:latin typeface="Times New Roman"/>
                <a:cs typeface="Times New Roman"/>
              </a:rPr>
              <a:t>hangi </a:t>
            </a:r>
            <a:r>
              <a:rPr sz="2400" spc="-5" dirty="0">
                <a:latin typeface="Times New Roman"/>
                <a:cs typeface="Times New Roman"/>
              </a:rPr>
              <a:t>maaş unsurunun mahsup edileceği, ödenecek asgari tazminat tutarı ile  diğer hususlar düzenlenmiştir. </a:t>
            </a:r>
            <a:endParaRPr lang="tr-TR" sz="2400" spc="-5" dirty="0" smtClean="0">
              <a:latin typeface="Times New Roman"/>
              <a:cs typeface="Times New Roman"/>
            </a:endParaRPr>
          </a:p>
          <a:p>
            <a:pPr marL="12700" marR="5080" indent="318135" algn="just">
              <a:lnSpc>
                <a:spcPct val="100000"/>
              </a:lnSpc>
              <a:spcBef>
                <a:spcPts val="105"/>
              </a:spcBef>
            </a:pPr>
            <a:endParaRPr sz="2900" dirty="0">
              <a:latin typeface="Times New Roman"/>
              <a:cs typeface="Times New Roman"/>
            </a:endParaRPr>
          </a:p>
        </p:txBody>
      </p:sp>
      <p:sp>
        <p:nvSpPr>
          <p:cNvPr id="26" name="object 4"/>
          <p:cNvSpPr txBox="1"/>
          <p:nvPr/>
        </p:nvSpPr>
        <p:spPr>
          <a:xfrm flipH="1">
            <a:off x="10668000" y="7380038"/>
            <a:ext cx="6430216" cy="720069"/>
          </a:xfrm>
          <a:prstGeom prst="rect">
            <a:avLst/>
          </a:prstGeom>
          <a:solidFill>
            <a:srgbClr val="FFCCCC"/>
          </a:solidFill>
          <a:ln w="25400">
            <a:solidFill>
              <a:srgbClr val="946E00"/>
            </a:solidFill>
          </a:ln>
        </p:spPr>
        <p:txBody>
          <a:bodyPr vert="horz" wrap="square" lIns="0" tIns="103505" rIns="0" bIns="0" rtlCol="0">
            <a:spAutoFit/>
          </a:bodyPr>
          <a:lstStyle/>
          <a:p>
            <a:pPr marL="856615">
              <a:lnSpc>
                <a:spcPct val="100000"/>
              </a:lnSpc>
              <a:spcBef>
                <a:spcPts val="815"/>
              </a:spcBef>
            </a:pPr>
            <a:r>
              <a:rPr sz="2000" b="1" spc="-10" dirty="0">
                <a:solidFill>
                  <a:srgbClr val="053193"/>
                </a:solidFill>
                <a:latin typeface="Times New Roman"/>
                <a:cs typeface="Times New Roman"/>
              </a:rPr>
              <a:t>Görev </a:t>
            </a:r>
            <a:r>
              <a:rPr sz="2000" b="1" spc="-25" dirty="0">
                <a:solidFill>
                  <a:srgbClr val="053193"/>
                </a:solidFill>
                <a:latin typeface="Times New Roman"/>
                <a:cs typeface="Times New Roman"/>
              </a:rPr>
              <a:t>Tazminatı </a:t>
            </a:r>
            <a:r>
              <a:rPr sz="2000" b="1" dirty="0">
                <a:solidFill>
                  <a:srgbClr val="053193"/>
                </a:solidFill>
                <a:latin typeface="Times New Roman"/>
                <a:cs typeface="Times New Roman"/>
              </a:rPr>
              <a:t>= </a:t>
            </a:r>
            <a:r>
              <a:rPr sz="2000" b="1" spc="-10" dirty="0">
                <a:solidFill>
                  <a:srgbClr val="053193"/>
                </a:solidFill>
                <a:latin typeface="Times New Roman"/>
                <a:cs typeface="Times New Roman"/>
              </a:rPr>
              <a:t>Görev </a:t>
            </a:r>
            <a:r>
              <a:rPr sz="2000" b="1" spc="-5" dirty="0">
                <a:solidFill>
                  <a:srgbClr val="053193"/>
                </a:solidFill>
                <a:latin typeface="Times New Roman"/>
                <a:cs typeface="Times New Roman"/>
              </a:rPr>
              <a:t>Göstergesi </a:t>
            </a:r>
            <a:r>
              <a:rPr sz="2000" b="1" dirty="0">
                <a:solidFill>
                  <a:srgbClr val="053193"/>
                </a:solidFill>
                <a:latin typeface="Times New Roman"/>
                <a:cs typeface="Times New Roman"/>
              </a:rPr>
              <a:t>X </a:t>
            </a:r>
            <a:r>
              <a:rPr sz="2000" b="1" spc="-30" dirty="0">
                <a:solidFill>
                  <a:srgbClr val="053193"/>
                </a:solidFill>
                <a:latin typeface="Times New Roman"/>
                <a:cs typeface="Times New Roman"/>
              </a:rPr>
              <a:t>Aylık</a:t>
            </a:r>
            <a:r>
              <a:rPr sz="2000" b="1" spc="-225" dirty="0">
                <a:solidFill>
                  <a:srgbClr val="053193"/>
                </a:solidFill>
                <a:latin typeface="Times New Roman"/>
                <a:cs typeface="Times New Roman"/>
              </a:rPr>
              <a:t> </a:t>
            </a:r>
            <a:r>
              <a:rPr sz="2000" b="1" spc="-5" dirty="0">
                <a:solidFill>
                  <a:srgbClr val="053193"/>
                </a:solidFill>
                <a:latin typeface="Times New Roman"/>
                <a:cs typeface="Times New Roman"/>
              </a:rPr>
              <a:t>Katsayısı</a:t>
            </a:r>
            <a:endParaRPr sz="2000" dirty="0">
              <a:latin typeface="Times New Roman"/>
              <a:cs typeface="Times New Roman"/>
            </a:endParaRPr>
          </a:p>
        </p:txBody>
      </p:sp>
    </p:spTree>
    <p:extLst>
      <p:ext uri="{BB962C8B-B14F-4D97-AF65-F5344CB8AC3E}">
        <p14:creationId xmlns:p14="http://schemas.microsoft.com/office/powerpoint/2010/main" val="2042907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62200" y="2552700"/>
            <a:ext cx="15087600" cy="7333037"/>
            <a:chOff x="-8642" y="-54608"/>
            <a:chExt cx="1675796"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8642"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185079" y="588126"/>
            <a:ext cx="12550431" cy="794771"/>
            <a:chOff x="2842153" y="504498"/>
            <a:chExt cx="12539295" cy="1981505"/>
          </a:xfrm>
        </p:grpSpPr>
        <p:grpSp>
          <p:nvGrpSpPr>
            <p:cNvPr id="18" name="Group 15"/>
            <p:cNvGrpSpPr/>
            <p:nvPr/>
          </p:nvGrpSpPr>
          <p:grpSpPr>
            <a:xfrm>
              <a:off x="2842153" y="504498"/>
              <a:ext cx="12539295" cy="1981505"/>
              <a:chOff x="-27825" y="-41512"/>
              <a:chExt cx="1694979" cy="1439209"/>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27825" y="-41512"/>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6" name="object 3"/>
          <p:cNvSpPr txBox="1"/>
          <p:nvPr/>
        </p:nvSpPr>
        <p:spPr>
          <a:xfrm>
            <a:off x="3047999" y="2933698"/>
            <a:ext cx="14020801" cy="3947619"/>
          </a:xfrm>
          <a:prstGeom prst="rect">
            <a:avLst/>
          </a:prstGeom>
        </p:spPr>
        <p:txBody>
          <a:bodyPr vert="horz" wrap="square" lIns="0" tIns="74295" rIns="0" bIns="0" rtlCol="0">
            <a:spAutoFit/>
          </a:bodyPr>
          <a:lstStyle/>
          <a:p>
            <a:pPr marL="36830" marR="5080" algn="just">
              <a:lnSpc>
                <a:spcPct val="80100"/>
              </a:lnSpc>
              <a:spcBef>
                <a:spcPts val="585"/>
              </a:spcBef>
            </a:pPr>
            <a:r>
              <a:rPr lang="tr-TR" sz="2800" b="1" dirty="0" smtClean="0">
                <a:solidFill>
                  <a:srgbClr val="053193"/>
                </a:solidFill>
                <a:latin typeface="Times New Roman"/>
                <a:cs typeface="Times New Roman"/>
              </a:rPr>
              <a:t>9</a:t>
            </a:r>
            <a:r>
              <a:rPr sz="2800" b="1" dirty="0" smtClean="0">
                <a:solidFill>
                  <a:srgbClr val="053193"/>
                </a:solidFill>
                <a:latin typeface="Times New Roman"/>
                <a:cs typeface="Times New Roman"/>
              </a:rPr>
              <a:t>- </a:t>
            </a:r>
            <a:r>
              <a:rPr sz="2800" b="1" spc="-5" dirty="0" err="1" smtClean="0">
                <a:latin typeface="Times New Roman"/>
                <a:cs typeface="Times New Roman"/>
              </a:rPr>
              <a:t>Temsil</a:t>
            </a:r>
            <a:r>
              <a:rPr sz="2800" b="1" spc="-5" dirty="0" smtClean="0">
                <a:latin typeface="Times New Roman"/>
                <a:cs typeface="Times New Roman"/>
              </a:rPr>
              <a:t> </a:t>
            </a:r>
            <a:r>
              <a:rPr sz="2800" b="1" spc="-5" dirty="0">
                <a:latin typeface="Times New Roman"/>
                <a:cs typeface="Times New Roman"/>
              </a:rPr>
              <a:t>Tazminatı: </a:t>
            </a:r>
            <a:endParaRPr lang="tr-TR" sz="2800" b="1" spc="-5" dirty="0" smtClean="0">
              <a:latin typeface="Times New Roman"/>
              <a:cs typeface="Times New Roman"/>
            </a:endParaRPr>
          </a:p>
          <a:p>
            <a:pPr marL="36830" marR="5080" algn="just">
              <a:lnSpc>
                <a:spcPct val="80100"/>
              </a:lnSpc>
              <a:spcBef>
                <a:spcPts val="585"/>
              </a:spcBef>
            </a:pPr>
            <a:r>
              <a:rPr lang="tr-TR" sz="2800" b="1" spc="-5" dirty="0">
                <a:latin typeface="Times New Roman"/>
                <a:cs typeface="Times New Roman"/>
              </a:rPr>
              <a:t>	</a:t>
            </a:r>
            <a:r>
              <a:rPr sz="2800" dirty="0" smtClean="0">
                <a:latin typeface="Times New Roman"/>
                <a:cs typeface="Times New Roman"/>
              </a:rPr>
              <a:t>7000 </a:t>
            </a:r>
            <a:r>
              <a:rPr sz="2800" spc="-5" dirty="0">
                <a:latin typeface="Times New Roman"/>
                <a:cs typeface="Times New Roman"/>
              </a:rPr>
              <a:t>gösterge </a:t>
            </a:r>
            <a:r>
              <a:rPr sz="2800" dirty="0">
                <a:latin typeface="Times New Roman"/>
                <a:cs typeface="Times New Roman"/>
              </a:rPr>
              <a:t>ve </a:t>
            </a:r>
            <a:r>
              <a:rPr sz="2800" spc="-5" dirty="0">
                <a:latin typeface="Times New Roman"/>
                <a:cs typeface="Times New Roman"/>
              </a:rPr>
              <a:t>üzerinde makam tazminatı alanlara,  temsil tazminatı gösterge rakamının </a:t>
            </a:r>
            <a:r>
              <a:rPr sz="2800" spc="-10" dirty="0">
                <a:latin typeface="Times New Roman"/>
                <a:cs typeface="Times New Roman"/>
              </a:rPr>
              <a:t>aylık </a:t>
            </a:r>
            <a:r>
              <a:rPr sz="2800" spc="-5" dirty="0">
                <a:latin typeface="Times New Roman"/>
                <a:cs typeface="Times New Roman"/>
              </a:rPr>
              <a:t>katsayı ile çarpımı sonucu  bulunan miktarda temsil tazminatı ödenmektedir. </a:t>
            </a:r>
            <a:endParaRPr lang="tr-TR" sz="2800" spc="-5" dirty="0" smtClean="0">
              <a:latin typeface="Times New Roman"/>
              <a:cs typeface="Times New Roman"/>
            </a:endParaRPr>
          </a:p>
          <a:p>
            <a:pPr marL="36830" marR="5080" algn="just">
              <a:lnSpc>
                <a:spcPct val="80100"/>
              </a:lnSpc>
              <a:spcBef>
                <a:spcPts val="585"/>
              </a:spcBef>
            </a:pPr>
            <a:r>
              <a:rPr lang="tr-TR" sz="2800" spc="-5" dirty="0" smtClean="0">
                <a:latin typeface="Times New Roman"/>
                <a:cs typeface="Times New Roman"/>
              </a:rPr>
              <a:t>	</a:t>
            </a:r>
            <a:r>
              <a:rPr sz="2800" spc="-5" dirty="0" smtClean="0">
                <a:latin typeface="Times New Roman"/>
                <a:cs typeface="Times New Roman"/>
              </a:rPr>
              <a:t>Bu </a:t>
            </a:r>
            <a:r>
              <a:rPr sz="2800" spc="-10" dirty="0">
                <a:latin typeface="Times New Roman"/>
                <a:cs typeface="Times New Roman"/>
              </a:rPr>
              <a:t>tazminat </a:t>
            </a:r>
            <a:r>
              <a:rPr sz="2800" spc="-5" dirty="0">
                <a:latin typeface="Times New Roman"/>
                <a:cs typeface="Times New Roman"/>
              </a:rPr>
              <a:t>4505 sayılı  </a:t>
            </a:r>
            <a:r>
              <a:rPr sz="2800" spc="-10" dirty="0">
                <a:latin typeface="Times New Roman"/>
                <a:cs typeface="Times New Roman"/>
              </a:rPr>
              <a:t>Kanunun </a:t>
            </a:r>
            <a:r>
              <a:rPr sz="2800" spc="-5" dirty="0">
                <a:latin typeface="Times New Roman"/>
                <a:cs typeface="Times New Roman"/>
              </a:rPr>
              <a:t>5’inci </a:t>
            </a:r>
            <a:r>
              <a:rPr sz="2800" spc="-10" dirty="0">
                <a:latin typeface="Times New Roman"/>
                <a:cs typeface="Times New Roman"/>
              </a:rPr>
              <a:t>maddesine </a:t>
            </a:r>
            <a:r>
              <a:rPr sz="2800" spc="-5" dirty="0">
                <a:latin typeface="Times New Roman"/>
                <a:cs typeface="Times New Roman"/>
              </a:rPr>
              <a:t>istinaden 2000/457 sayılı BKK’da düzenlenmiştir.  </a:t>
            </a:r>
            <a:r>
              <a:rPr sz="2800" spc="-10" dirty="0">
                <a:latin typeface="Times New Roman"/>
                <a:cs typeface="Times New Roman"/>
              </a:rPr>
              <a:t>Anılan Kanun </a:t>
            </a:r>
            <a:r>
              <a:rPr sz="2800" spc="-5" dirty="0">
                <a:latin typeface="Times New Roman"/>
                <a:cs typeface="Times New Roman"/>
              </a:rPr>
              <a:t>ve Kararnamede temsil tazminatından kimlerin hangi gösterge   rakamı üzerinden faydalanacağı, </a:t>
            </a:r>
            <a:r>
              <a:rPr sz="2800" spc="-10" dirty="0">
                <a:latin typeface="Times New Roman"/>
                <a:cs typeface="Times New Roman"/>
              </a:rPr>
              <a:t>temsil </a:t>
            </a:r>
            <a:r>
              <a:rPr sz="2800" spc="-5" dirty="0">
                <a:latin typeface="Times New Roman"/>
                <a:cs typeface="Times New Roman"/>
              </a:rPr>
              <a:t>tazminatı ödemesinden hangi </a:t>
            </a:r>
            <a:r>
              <a:rPr sz="2800" spc="-10" dirty="0">
                <a:latin typeface="Times New Roman"/>
                <a:cs typeface="Times New Roman"/>
              </a:rPr>
              <a:t>maaş  </a:t>
            </a:r>
            <a:r>
              <a:rPr sz="2800" spc="-5" dirty="0">
                <a:latin typeface="Times New Roman"/>
                <a:cs typeface="Times New Roman"/>
              </a:rPr>
              <a:t>unsurlarının </a:t>
            </a:r>
            <a:r>
              <a:rPr sz="2800" spc="-10" dirty="0">
                <a:latin typeface="Times New Roman"/>
                <a:cs typeface="Times New Roman"/>
              </a:rPr>
              <a:t>mahsup </a:t>
            </a:r>
            <a:r>
              <a:rPr sz="2800" spc="-5" dirty="0">
                <a:latin typeface="Times New Roman"/>
                <a:cs typeface="Times New Roman"/>
              </a:rPr>
              <a:t>edileceği </a:t>
            </a:r>
            <a:r>
              <a:rPr sz="2800" dirty="0">
                <a:latin typeface="Times New Roman"/>
                <a:cs typeface="Times New Roman"/>
              </a:rPr>
              <a:t>veya </a:t>
            </a:r>
            <a:r>
              <a:rPr sz="2800" spc="-5" dirty="0">
                <a:latin typeface="Times New Roman"/>
                <a:cs typeface="Times New Roman"/>
              </a:rPr>
              <a:t>edilmeyeceği ile </a:t>
            </a:r>
            <a:r>
              <a:rPr sz="2800" spc="-10" dirty="0">
                <a:latin typeface="Times New Roman"/>
                <a:cs typeface="Times New Roman"/>
              </a:rPr>
              <a:t>ödemeye </a:t>
            </a:r>
            <a:r>
              <a:rPr sz="2800" spc="-5" dirty="0">
                <a:latin typeface="Times New Roman"/>
                <a:cs typeface="Times New Roman"/>
              </a:rPr>
              <a:t>ilişkin diğer usul  ve esaslar ayrıntılı bir </a:t>
            </a:r>
            <a:r>
              <a:rPr sz="2800" spc="-5" dirty="0" err="1">
                <a:latin typeface="Times New Roman"/>
                <a:cs typeface="Times New Roman"/>
              </a:rPr>
              <a:t>şekilde</a:t>
            </a:r>
            <a:r>
              <a:rPr sz="2800" spc="-5" dirty="0">
                <a:latin typeface="Times New Roman"/>
                <a:cs typeface="Times New Roman"/>
              </a:rPr>
              <a:t> </a:t>
            </a:r>
            <a:r>
              <a:rPr sz="2800" spc="-5" dirty="0" err="1" smtClean="0">
                <a:latin typeface="Times New Roman"/>
                <a:cs typeface="Times New Roman"/>
              </a:rPr>
              <a:t>düzenlenmiştir</a:t>
            </a:r>
            <a:endParaRPr lang="tr-TR" sz="2800" spc="-5" dirty="0" smtClean="0">
              <a:latin typeface="Times New Roman"/>
              <a:cs typeface="Times New Roman"/>
            </a:endParaRPr>
          </a:p>
          <a:p>
            <a:pPr marL="36830" marR="5080" algn="just">
              <a:lnSpc>
                <a:spcPct val="80100"/>
              </a:lnSpc>
              <a:spcBef>
                <a:spcPts val="585"/>
              </a:spcBef>
            </a:pPr>
            <a:endParaRPr sz="2800" dirty="0">
              <a:latin typeface="Times New Roman"/>
              <a:cs typeface="Times New Roman"/>
            </a:endParaRPr>
          </a:p>
          <a:p>
            <a:pPr marL="36830" marR="6985">
              <a:lnSpc>
                <a:spcPts val="1820"/>
              </a:lnSpc>
              <a:spcBef>
                <a:spcPts val="445"/>
              </a:spcBef>
            </a:pPr>
            <a:r>
              <a:rPr lang="tr-TR" sz="2800" spc="-5" dirty="0" smtClean="0">
                <a:latin typeface="Times New Roman"/>
                <a:cs typeface="Times New Roman"/>
              </a:rPr>
              <a:t>	</a:t>
            </a:r>
            <a:r>
              <a:rPr sz="2800" spc="-5" dirty="0" err="1" smtClean="0">
                <a:latin typeface="Times New Roman"/>
                <a:cs typeface="Times New Roman"/>
              </a:rPr>
              <a:t>Temsil</a:t>
            </a:r>
            <a:r>
              <a:rPr sz="2800" spc="-5" dirty="0" smtClean="0">
                <a:latin typeface="Times New Roman"/>
                <a:cs typeface="Times New Roman"/>
              </a:rPr>
              <a:t> </a:t>
            </a:r>
            <a:r>
              <a:rPr sz="2800" spc="-5" dirty="0">
                <a:latin typeface="Times New Roman"/>
                <a:cs typeface="Times New Roman"/>
              </a:rPr>
              <a:t>tazminatı üzerinden </a:t>
            </a:r>
            <a:r>
              <a:rPr sz="2800" spc="-10" dirty="0">
                <a:latin typeface="Times New Roman"/>
                <a:cs typeface="Times New Roman"/>
              </a:rPr>
              <a:t>damga </a:t>
            </a:r>
            <a:r>
              <a:rPr sz="2800" spc="-5" dirty="0">
                <a:latin typeface="Times New Roman"/>
                <a:cs typeface="Times New Roman"/>
              </a:rPr>
              <a:t>vergisi ve 5510 sayılı </a:t>
            </a:r>
            <a:r>
              <a:rPr sz="2800" spc="-10" dirty="0">
                <a:latin typeface="Times New Roman"/>
                <a:cs typeface="Times New Roman"/>
              </a:rPr>
              <a:t>Kanunun </a:t>
            </a:r>
            <a:r>
              <a:rPr sz="2800" spc="-5" dirty="0">
                <a:latin typeface="Times New Roman"/>
                <a:cs typeface="Times New Roman"/>
              </a:rPr>
              <a:t>80. </a:t>
            </a:r>
            <a:r>
              <a:rPr sz="2800" spc="-10" dirty="0">
                <a:latin typeface="Times New Roman"/>
                <a:cs typeface="Times New Roman"/>
              </a:rPr>
              <a:t>maddesi  </a:t>
            </a:r>
            <a:r>
              <a:rPr sz="2800" spc="-5" dirty="0">
                <a:latin typeface="Times New Roman"/>
                <a:cs typeface="Times New Roman"/>
              </a:rPr>
              <a:t>uyarınca sosyal güvenlik </a:t>
            </a:r>
            <a:r>
              <a:rPr sz="2800" spc="-10" dirty="0">
                <a:latin typeface="Times New Roman"/>
                <a:cs typeface="Times New Roman"/>
              </a:rPr>
              <a:t>primi</a:t>
            </a:r>
            <a:r>
              <a:rPr sz="2800" spc="25" dirty="0">
                <a:latin typeface="Times New Roman"/>
                <a:cs typeface="Times New Roman"/>
              </a:rPr>
              <a:t> </a:t>
            </a:r>
            <a:r>
              <a:rPr sz="2800" spc="-5" dirty="0" err="1">
                <a:latin typeface="Times New Roman"/>
                <a:cs typeface="Times New Roman"/>
              </a:rPr>
              <a:t>kesilmektedir</a:t>
            </a:r>
            <a:r>
              <a:rPr sz="2800" spc="-5" dirty="0" smtClean="0">
                <a:latin typeface="Times New Roman"/>
                <a:cs typeface="Times New Roman"/>
              </a:rPr>
              <a:t>.</a:t>
            </a:r>
            <a:endParaRPr sz="2800" dirty="0">
              <a:latin typeface="Times New Roman"/>
              <a:cs typeface="Times New Roman"/>
            </a:endParaRPr>
          </a:p>
        </p:txBody>
      </p:sp>
      <p:sp>
        <p:nvSpPr>
          <p:cNvPr id="27" name="object 4"/>
          <p:cNvSpPr txBox="1"/>
          <p:nvPr/>
        </p:nvSpPr>
        <p:spPr>
          <a:xfrm flipH="1">
            <a:off x="3886200" y="7353300"/>
            <a:ext cx="10591800" cy="494366"/>
          </a:xfrm>
          <a:prstGeom prst="rect">
            <a:avLst/>
          </a:prstGeom>
          <a:solidFill>
            <a:srgbClr val="FFCCCC"/>
          </a:solidFill>
          <a:ln w="25400">
            <a:solidFill>
              <a:srgbClr val="946E00"/>
            </a:solidFill>
          </a:ln>
        </p:spPr>
        <p:txBody>
          <a:bodyPr vert="horz" wrap="square" lIns="0" tIns="123825" rIns="0" bIns="0" rtlCol="0">
            <a:spAutoFit/>
          </a:bodyPr>
          <a:lstStyle/>
          <a:p>
            <a:pPr marL="822325">
              <a:lnSpc>
                <a:spcPct val="100000"/>
              </a:lnSpc>
              <a:spcBef>
                <a:spcPts val="975"/>
              </a:spcBef>
            </a:pPr>
            <a:r>
              <a:rPr sz="2400" b="1" spc="-35" dirty="0">
                <a:solidFill>
                  <a:srgbClr val="053193"/>
                </a:solidFill>
                <a:latin typeface="Times New Roman"/>
                <a:cs typeface="Times New Roman"/>
              </a:rPr>
              <a:t>Temsil </a:t>
            </a:r>
            <a:r>
              <a:rPr sz="2400" b="1" spc="-25" dirty="0">
                <a:solidFill>
                  <a:srgbClr val="053193"/>
                </a:solidFill>
                <a:latin typeface="Times New Roman"/>
                <a:cs typeface="Times New Roman"/>
              </a:rPr>
              <a:t>Tazminatı </a:t>
            </a:r>
            <a:r>
              <a:rPr sz="2400" b="1" dirty="0">
                <a:solidFill>
                  <a:srgbClr val="053193"/>
                </a:solidFill>
                <a:latin typeface="Times New Roman"/>
                <a:cs typeface="Times New Roman"/>
              </a:rPr>
              <a:t>= </a:t>
            </a:r>
            <a:r>
              <a:rPr sz="2400" b="1" spc="-35" dirty="0">
                <a:solidFill>
                  <a:srgbClr val="053193"/>
                </a:solidFill>
                <a:latin typeface="Times New Roman"/>
                <a:cs typeface="Times New Roman"/>
              </a:rPr>
              <a:t>Temsil </a:t>
            </a:r>
            <a:r>
              <a:rPr sz="2400" b="1" spc="-5" dirty="0">
                <a:solidFill>
                  <a:srgbClr val="053193"/>
                </a:solidFill>
                <a:latin typeface="Times New Roman"/>
                <a:cs typeface="Times New Roman"/>
              </a:rPr>
              <a:t>Göstergesi </a:t>
            </a:r>
            <a:r>
              <a:rPr sz="2400" b="1" dirty="0">
                <a:solidFill>
                  <a:srgbClr val="053193"/>
                </a:solidFill>
                <a:latin typeface="Times New Roman"/>
                <a:cs typeface="Times New Roman"/>
              </a:rPr>
              <a:t>X </a:t>
            </a:r>
            <a:r>
              <a:rPr sz="2400" b="1" spc="-30" dirty="0">
                <a:solidFill>
                  <a:srgbClr val="053193"/>
                </a:solidFill>
                <a:latin typeface="Times New Roman"/>
                <a:cs typeface="Times New Roman"/>
              </a:rPr>
              <a:t>Aylık</a:t>
            </a:r>
            <a:r>
              <a:rPr sz="2400" b="1" spc="-195" dirty="0">
                <a:solidFill>
                  <a:srgbClr val="053193"/>
                </a:solidFill>
                <a:latin typeface="Times New Roman"/>
                <a:cs typeface="Times New Roman"/>
              </a:rPr>
              <a:t> </a:t>
            </a:r>
            <a:r>
              <a:rPr sz="2400" b="1" spc="-5" dirty="0">
                <a:solidFill>
                  <a:srgbClr val="053193"/>
                </a:solidFill>
                <a:latin typeface="Times New Roman"/>
                <a:cs typeface="Times New Roman"/>
              </a:rPr>
              <a:t>Katsayısı</a:t>
            </a:r>
            <a:endParaRPr sz="2400" dirty="0">
              <a:latin typeface="Times New Roman"/>
              <a:cs typeface="Times New Roman"/>
            </a:endParaRPr>
          </a:p>
        </p:txBody>
      </p:sp>
    </p:spTree>
    <p:extLst>
      <p:ext uri="{BB962C8B-B14F-4D97-AF65-F5344CB8AC3E}">
        <p14:creationId xmlns:p14="http://schemas.microsoft.com/office/powerpoint/2010/main" val="1919688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438401" y="2193595"/>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4" name="object 2"/>
          <p:cNvSpPr txBox="1"/>
          <p:nvPr/>
        </p:nvSpPr>
        <p:spPr>
          <a:xfrm rot="10800000" flipV="1">
            <a:off x="2667000" y="2193595"/>
            <a:ext cx="14706598" cy="4742965"/>
          </a:xfrm>
          <a:prstGeom prst="rect">
            <a:avLst/>
          </a:prstGeom>
        </p:spPr>
        <p:txBody>
          <a:bodyPr vert="horz" wrap="square" lIns="0" tIns="66040" rIns="0" bIns="0" rtlCol="0">
            <a:spAutoFit/>
          </a:bodyPr>
          <a:lstStyle/>
          <a:p>
            <a:pPr marL="70485" marR="5080" algn="just">
              <a:lnSpc>
                <a:spcPct val="80600"/>
              </a:lnSpc>
              <a:spcBef>
                <a:spcPts val="520"/>
              </a:spcBef>
            </a:pPr>
            <a:endParaRPr lang="tr-TR" sz="2800" b="1" dirty="0" smtClean="0">
              <a:solidFill>
                <a:srgbClr val="053193"/>
              </a:solidFill>
              <a:latin typeface="Times New Roman"/>
              <a:cs typeface="Times New Roman"/>
            </a:endParaRPr>
          </a:p>
          <a:p>
            <a:pPr marL="70485" marR="5080" algn="just">
              <a:lnSpc>
                <a:spcPct val="80600"/>
              </a:lnSpc>
              <a:spcBef>
                <a:spcPts val="520"/>
              </a:spcBef>
            </a:pPr>
            <a:r>
              <a:rPr sz="2800" b="1" dirty="0" smtClean="0">
                <a:solidFill>
                  <a:srgbClr val="053193"/>
                </a:solidFill>
                <a:latin typeface="Times New Roman"/>
                <a:cs typeface="Times New Roman"/>
              </a:rPr>
              <a:t>10- </a:t>
            </a:r>
            <a:r>
              <a:rPr sz="2800" b="1" dirty="0">
                <a:solidFill>
                  <a:srgbClr val="053193"/>
                </a:solidFill>
                <a:latin typeface="Times New Roman"/>
                <a:cs typeface="Times New Roman"/>
              </a:rPr>
              <a:t>Aile </a:t>
            </a:r>
            <a:r>
              <a:rPr sz="2800" b="1" spc="-5" dirty="0">
                <a:solidFill>
                  <a:srgbClr val="053193"/>
                </a:solidFill>
                <a:latin typeface="Times New Roman"/>
                <a:cs typeface="Times New Roman"/>
              </a:rPr>
              <a:t>Yardımı Ödeneği: </a:t>
            </a:r>
            <a:endParaRPr lang="tr-TR" sz="2800" b="1" spc="-5" dirty="0" smtClean="0">
              <a:solidFill>
                <a:srgbClr val="053193"/>
              </a:solidFill>
              <a:latin typeface="Times New Roman"/>
              <a:cs typeface="Times New Roman"/>
            </a:endParaRPr>
          </a:p>
          <a:p>
            <a:pPr marL="70485" marR="5080" algn="just">
              <a:lnSpc>
                <a:spcPct val="80600"/>
              </a:lnSpc>
              <a:spcBef>
                <a:spcPts val="520"/>
              </a:spcBef>
            </a:pPr>
            <a:r>
              <a:rPr lang="tr-TR" sz="2800" spc="-5" dirty="0" smtClean="0">
                <a:solidFill>
                  <a:srgbClr val="053193"/>
                </a:solidFill>
                <a:latin typeface="Times New Roman"/>
                <a:cs typeface="Times New Roman"/>
              </a:rPr>
              <a:t>	</a:t>
            </a:r>
            <a:r>
              <a:rPr sz="2800" spc="-5" dirty="0" err="1" smtClean="0">
                <a:latin typeface="Times New Roman"/>
                <a:cs typeface="Times New Roman"/>
              </a:rPr>
              <a:t>Gösterge</a:t>
            </a:r>
            <a:r>
              <a:rPr sz="2800" spc="-5" dirty="0" smtClean="0">
                <a:latin typeface="Times New Roman"/>
                <a:cs typeface="Times New Roman"/>
              </a:rPr>
              <a:t> </a:t>
            </a:r>
            <a:r>
              <a:rPr sz="2800" spc="-5" dirty="0">
                <a:latin typeface="Times New Roman"/>
                <a:cs typeface="Times New Roman"/>
              </a:rPr>
              <a:t>rakamı ile </a:t>
            </a:r>
            <a:r>
              <a:rPr sz="2800" dirty="0">
                <a:latin typeface="Times New Roman"/>
                <a:cs typeface="Times New Roman"/>
              </a:rPr>
              <a:t>aylık </a:t>
            </a:r>
            <a:r>
              <a:rPr sz="2800" spc="-5" dirty="0">
                <a:latin typeface="Times New Roman"/>
                <a:cs typeface="Times New Roman"/>
              </a:rPr>
              <a:t>katsayının çarpımı </a:t>
            </a:r>
            <a:r>
              <a:rPr sz="2800" dirty="0">
                <a:latin typeface="Times New Roman"/>
                <a:cs typeface="Times New Roman"/>
              </a:rPr>
              <a:t>sonucu  bulunan </a:t>
            </a:r>
            <a:r>
              <a:rPr sz="2800" spc="-5" dirty="0">
                <a:latin typeface="Times New Roman"/>
                <a:cs typeface="Times New Roman"/>
              </a:rPr>
              <a:t>miktardır. </a:t>
            </a:r>
            <a:r>
              <a:rPr sz="2800" dirty="0">
                <a:latin typeface="Times New Roman"/>
                <a:cs typeface="Times New Roman"/>
              </a:rPr>
              <a:t>657 </a:t>
            </a:r>
            <a:r>
              <a:rPr sz="2800" spc="-5" dirty="0">
                <a:latin typeface="Times New Roman"/>
                <a:cs typeface="Times New Roman"/>
              </a:rPr>
              <a:t>sayılı </a:t>
            </a:r>
            <a:r>
              <a:rPr sz="2800" dirty="0">
                <a:latin typeface="Times New Roman"/>
                <a:cs typeface="Times New Roman"/>
              </a:rPr>
              <a:t>Kanunun 202’nci </a:t>
            </a:r>
            <a:r>
              <a:rPr sz="2800" spc="-5" dirty="0">
                <a:latin typeface="Times New Roman"/>
                <a:cs typeface="Times New Roman"/>
              </a:rPr>
              <a:t>maddesi </a:t>
            </a:r>
            <a:r>
              <a:rPr sz="2800" spc="-10" dirty="0">
                <a:latin typeface="Times New Roman"/>
                <a:cs typeface="Times New Roman"/>
              </a:rPr>
              <a:t>ve </a:t>
            </a:r>
            <a:r>
              <a:rPr sz="2800" dirty="0">
                <a:latin typeface="Times New Roman"/>
                <a:cs typeface="Times New Roman"/>
              </a:rPr>
              <a:t>Toplu </a:t>
            </a:r>
            <a:r>
              <a:rPr sz="2800" spc="-5" dirty="0">
                <a:latin typeface="Times New Roman"/>
                <a:cs typeface="Times New Roman"/>
              </a:rPr>
              <a:t>Sözleşmeyle  düzenlenen </a:t>
            </a:r>
            <a:r>
              <a:rPr sz="2800" dirty="0">
                <a:latin typeface="Times New Roman"/>
                <a:cs typeface="Times New Roman"/>
              </a:rPr>
              <a:t>aile yardımı </a:t>
            </a:r>
            <a:r>
              <a:rPr sz="2800" spc="-5" dirty="0">
                <a:latin typeface="Times New Roman"/>
                <a:cs typeface="Times New Roman"/>
              </a:rPr>
              <a:t>ödeneği, çalışmayan </a:t>
            </a:r>
            <a:r>
              <a:rPr sz="2800" dirty="0">
                <a:latin typeface="Times New Roman"/>
                <a:cs typeface="Times New Roman"/>
              </a:rPr>
              <a:t>eş (2273 </a:t>
            </a:r>
            <a:r>
              <a:rPr sz="2800" spc="-5" dirty="0">
                <a:latin typeface="Times New Roman"/>
                <a:cs typeface="Times New Roman"/>
              </a:rPr>
              <a:t>gösterge) </a:t>
            </a:r>
            <a:r>
              <a:rPr sz="2800" spc="-10" dirty="0">
                <a:latin typeface="Times New Roman"/>
                <a:cs typeface="Times New Roman"/>
              </a:rPr>
              <a:t>ve </a:t>
            </a:r>
            <a:r>
              <a:rPr sz="2800" dirty="0">
                <a:latin typeface="Times New Roman"/>
                <a:cs typeface="Times New Roman"/>
              </a:rPr>
              <a:t>çocuk </a:t>
            </a:r>
            <a:r>
              <a:rPr sz="2800" spc="-5" dirty="0">
                <a:latin typeface="Times New Roman"/>
                <a:cs typeface="Times New Roman"/>
              </a:rPr>
              <a:t>(250  </a:t>
            </a:r>
            <a:r>
              <a:rPr sz="2800" dirty="0">
                <a:latin typeface="Times New Roman"/>
                <a:cs typeface="Times New Roman"/>
              </a:rPr>
              <a:t>gösterge) </a:t>
            </a:r>
            <a:r>
              <a:rPr sz="2800" spc="-5" dirty="0">
                <a:latin typeface="Times New Roman"/>
                <a:cs typeface="Times New Roman"/>
              </a:rPr>
              <a:t>yardımından oluşmaktadır. </a:t>
            </a:r>
            <a:r>
              <a:rPr sz="2800" dirty="0">
                <a:latin typeface="Times New Roman"/>
                <a:cs typeface="Times New Roman"/>
              </a:rPr>
              <a:t>0-6 yaş </a:t>
            </a:r>
            <a:r>
              <a:rPr sz="2800" spc="-5" dirty="0">
                <a:latin typeface="Times New Roman"/>
                <a:cs typeface="Times New Roman"/>
              </a:rPr>
              <a:t>grubu </a:t>
            </a:r>
            <a:r>
              <a:rPr sz="2800" dirty="0">
                <a:latin typeface="Times New Roman"/>
                <a:cs typeface="Times New Roman"/>
              </a:rPr>
              <a:t>için 250 </a:t>
            </a:r>
            <a:r>
              <a:rPr sz="2800" spc="-5" dirty="0">
                <a:latin typeface="Times New Roman"/>
                <a:cs typeface="Times New Roman"/>
              </a:rPr>
              <a:t>gösterge rakamı 500  </a:t>
            </a:r>
            <a:r>
              <a:rPr sz="2800" dirty="0">
                <a:latin typeface="Times New Roman"/>
                <a:cs typeface="Times New Roman"/>
              </a:rPr>
              <a:t>olarak</a:t>
            </a:r>
            <a:r>
              <a:rPr sz="2800" spc="-20" dirty="0">
                <a:latin typeface="Times New Roman"/>
                <a:cs typeface="Times New Roman"/>
              </a:rPr>
              <a:t> </a:t>
            </a:r>
            <a:r>
              <a:rPr sz="2800" dirty="0">
                <a:latin typeface="Times New Roman"/>
                <a:cs typeface="Times New Roman"/>
              </a:rPr>
              <a:t>uygulanır.</a:t>
            </a:r>
          </a:p>
          <a:p>
            <a:pPr>
              <a:lnSpc>
                <a:spcPct val="100000"/>
              </a:lnSpc>
              <a:spcBef>
                <a:spcPts val="5"/>
              </a:spcBef>
            </a:pPr>
            <a:endParaRPr sz="2800" dirty="0">
              <a:latin typeface="Times New Roman"/>
              <a:cs typeface="Times New Roman"/>
            </a:endParaRPr>
          </a:p>
          <a:p>
            <a:pPr marL="70485" marR="8255" indent="1270" algn="just">
              <a:lnSpc>
                <a:spcPct val="80000"/>
              </a:lnSpc>
            </a:pPr>
            <a:r>
              <a:rPr sz="2800" spc="-5" dirty="0" err="1" smtClean="0">
                <a:latin typeface="Times New Roman"/>
                <a:cs typeface="Times New Roman"/>
              </a:rPr>
              <a:t>Aile</a:t>
            </a:r>
            <a:r>
              <a:rPr sz="2800" spc="-5" dirty="0" smtClean="0">
                <a:latin typeface="Times New Roman"/>
                <a:cs typeface="Times New Roman"/>
              </a:rPr>
              <a:t> </a:t>
            </a:r>
            <a:r>
              <a:rPr sz="2800" spc="-5" dirty="0">
                <a:latin typeface="Times New Roman"/>
                <a:cs typeface="Times New Roman"/>
              </a:rPr>
              <a:t>yardımı </a:t>
            </a:r>
            <a:r>
              <a:rPr sz="2800" dirty="0">
                <a:latin typeface="Times New Roman"/>
                <a:cs typeface="Times New Roman"/>
              </a:rPr>
              <a:t>ve çocuk yardımı geriye dönük </a:t>
            </a:r>
            <a:r>
              <a:rPr sz="2800" dirty="0" err="1">
                <a:latin typeface="Times New Roman"/>
                <a:cs typeface="Times New Roman"/>
              </a:rPr>
              <a:t>olarak</a:t>
            </a:r>
            <a:r>
              <a:rPr sz="2800" dirty="0">
                <a:latin typeface="Times New Roman"/>
                <a:cs typeface="Times New Roman"/>
              </a:rPr>
              <a:t> </a:t>
            </a:r>
            <a:r>
              <a:rPr lang="tr-TR" sz="2800" spc="-5" dirty="0" smtClean="0">
                <a:latin typeface="Times New Roman"/>
                <a:cs typeface="Times New Roman"/>
              </a:rPr>
              <a:t>azami</a:t>
            </a:r>
            <a:r>
              <a:rPr sz="2800" spc="-5" dirty="0" smtClean="0">
                <a:latin typeface="Times New Roman"/>
                <a:cs typeface="Times New Roman"/>
              </a:rPr>
              <a:t> </a:t>
            </a:r>
            <a:r>
              <a:rPr sz="2800" dirty="0">
                <a:latin typeface="Times New Roman"/>
                <a:cs typeface="Times New Roman"/>
              </a:rPr>
              <a:t>3 </a:t>
            </a:r>
            <a:r>
              <a:rPr sz="2800" spc="-10" dirty="0">
                <a:latin typeface="Times New Roman"/>
                <a:cs typeface="Times New Roman"/>
              </a:rPr>
              <a:t>ay  </a:t>
            </a:r>
            <a:r>
              <a:rPr sz="2800" dirty="0">
                <a:latin typeface="Times New Roman"/>
                <a:cs typeface="Times New Roman"/>
              </a:rPr>
              <a:t>ödenebilmektedir.</a:t>
            </a:r>
          </a:p>
          <a:p>
            <a:pPr marL="12700" algn="just">
              <a:lnSpc>
                <a:spcPct val="100000"/>
              </a:lnSpc>
              <a:spcBef>
                <a:spcPts val="550"/>
              </a:spcBef>
            </a:pPr>
            <a:r>
              <a:rPr sz="2800" dirty="0">
                <a:latin typeface="Times New Roman"/>
                <a:cs typeface="Times New Roman"/>
              </a:rPr>
              <a:t>Eşlerden her ikisi de </a:t>
            </a:r>
            <a:r>
              <a:rPr sz="2800" spc="-5" dirty="0">
                <a:latin typeface="Times New Roman"/>
                <a:cs typeface="Times New Roman"/>
              </a:rPr>
              <a:t>memur ise </a:t>
            </a:r>
            <a:r>
              <a:rPr sz="2800" dirty="0">
                <a:latin typeface="Times New Roman"/>
                <a:cs typeface="Times New Roman"/>
              </a:rPr>
              <a:t>çocuk yardımı yalnızca babaya</a:t>
            </a:r>
            <a:r>
              <a:rPr sz="2800" spc="-85" dirty="0">
                <a:latin typeface="Times New Roman"/>
                <a:cs typeface="Times New Roman"/>
              </a:rPr>
              <a:t> </a:t>
            </a:r>
            <a:r>
              <a:rPr sz="2800" dirty="0">
                <a:latin typeface="Times New Roman"/>
                <a:cs typeface="Times New Roman"/>
              </a:rPr>
              <a:t>verilmektedir.</a:t>
            </a:r>
          </a:p>
          <a:p>
            <a:pPr marL="70485" marR="5080" indent="-56515" algn="just">
              <a:lnSpc>
                <a:spcPct val="114999"/>
              </a:lnSpc>
              <a:spcBef>
                <a:spcPts val="1445"/>
              </a:spcBef>
            </a:pPr>
            <a:r>
              <a:rPr sz="2800" dirty="0">
                <a:latin typeface="Times New Roman"/>
                <a:cs typeface="Times New Roman"/>
              </a:rPr>
              <a:t>Memur, eş için ödenen </a:t>
            </a:r>
            <a:r>
              <a:rPr sz="2800" spc="-5" dirty="0">
                <a:latin typeface="Times New Roman"/>
                <a:cs typeface="Times New Roman"/>
              </a:rPr>
              <a:t>aile </a:t>
            </a:r>
            <a:r>
              <a:rPr sz="2800" dirty="0">
                <a:latin typeface="Times New Roman"/>
                <a:cs typeface="Times New Roman"/>
              </a:rPr>
              <a:t>yardımı </a:t>
            </a:r>
            <a:r>
              <a:rPr sz="2800" spc="-5" dirty="0">
                <a:latin typeface="Times New Roman"/>
                <a:cs typeface="Times New Roman"/>
              </a:rPr>
              <a:t>ödeneğine evlendiği; </a:t>
            </a:r>
            <a:r>
              <a:rPr sz="2800" dirty="0">
                <a:latin typeface="Times New Roman"/>
                <a:cs typeface="Times New Roman"/>
              </a:rPr>
              <a:t>çocuk için </a:t>
            </a:r>
            <a:r>
              <a:rPr sz="2800" spc="-5" dirty="0">
                <a:latin typeface="Times New Roman"/>
                <a:cs typeface="Times New Roman"/>
              </a:rPr>
              <a:t>ödenen </a:t>
            </a:r>
            <a:r>
              <a:rPr sz="2800" dirty="0">
                <a:latin typeface="Times New Roman"/>
                <a:cs typeface="Times New Roman"/>
              </a:rPr>
              <a:t>yardıma  da çocuğunun doğduğu tarihi takip eden ay başından itibaren hak</a:t>
            </a:r>
            <a:r>
              <a:rPr sz="2800" spc="-85" dirty="0">
                <a:latin typeface="Times New Roman"/>
                <a:cs typeface="Times New Roman"/>
              </a:rPr>
              <a:t> </a:t>
            </a:r>
            <a:r>
              <a:rPr sz="2800" dirty="0">
                <a:latin typeface="Times New Roman"/>
                <a:cs typeface="Times New Roman"/>
              </a:rPr>
              <a:t>kazanmaktadır.</a:t>
            </a:r>
          </a:p>
        </p:txBody>
      </p:sp>
      <p:sp>
        <p:nvSpPr>
          <p:cNvPr id="25" name="object 5"/>
          <p:cNvSpPr txBox="1"/>
          <p:nvPr/>
        </p:nvSpPr>
        <p:spPr>
          <a:xfrm>
            <a:off x="2971798" y="7268208"/>
            <a:ext cx="13716002" cy="555279"/>
          </a:xfrm>
          <a:prstGeom prst="rect">
            <a:avLst/>
          </a:prstGeom>
          <a:solidFill>
            <a:srgbClr val="FFCCCC"/>
          </a:solidFill>
          <a:ln w="25400">
            <a:solidFill>
              <a:srgbClr val="946E00"/>
            </a:solidFill>
          </a:ln>
        </p:spPr>
        <p:txBody>
          <a:bodyPr vert="horz" wrap="square" lIns="0" tIns="123189" rIns="0" bIns="0" rtlCol="0">
            <a:spAutoFit/>
          </a:bodyPr>
          <a:lstStyle/>
          <a:p>
            <a:pPr algn="ctr">
              <a:lnSpc>
                <a:spcPct val="100000"/>
              </a:lnSpc>
              <a:spcBef>
                <a:spcPts val="969"/>
              </a:spcBef>
            </a:pPr>
            <a:r>
              <a:rPr sz="2800" b="1" spc="-5" dirty="0">
                <a:solidFill>
                  <a:srgbClr val="053193"/>
                </a:solidFill>
                <a:latin typeface="Times New Roman"/>
                <a:cs typeface="Times New Roman"/>
              </a:rPr>
              <a:t>Aile </a:t>
            </a:r>
            <a:r>
              <a:rPr sz="2800" b="1" spc="-30" dirty="0">
                <a:solidFill>
                  <a:srgbClr val="053193"/>
                </a:solidFill>
                <a:latin typeface="Times New Roman"/>
                <a:cs typeface="Times New Roman"/>
              </a:rPr>
              <a:t>Yardımı </a:t>
            </a:r>
            <a:r>
              <a:rPr sz="2800" b="1" dirty="0">
                <a:solidFill>
                  <a:srgbClr val="053193"/>
                </a:solidFill>
                <a:latin typeface="Times New Roman"/>
                <a:cs typeface="Times New Roman"/>
              </a:rPr>
              <a:t>Ödeneği = Gösterge X </a:t>
            </a:r>
            <a:r>
              <a:rPr sz="2800" b="1" spc="-30" dirty="0">
                <a:solidFill>
                  <a:srgbClr val="053193"/>
                </a:solidFill>
                <a:latin typeface="Times New Roman"/>
                <a:cs typeface="Times New Roman"/>
              </a:rPr>
              <a:t>Aylık</a:t>
            </a:r>
            <a:r>
              <a:rPr sz="2800" b="1" spc="-335" dirty="0">
                <a:solidFill>
                  <a:srgbClr val="053193"/>
                </a:solidFill>
                <a:latin typeface="Times New Roman"/>
                <a:cs typeface="Times New Roman"/>
              </a:rPr>
              <a:t> </a:t>
            </a:r>
            <a:r>
              <a:rPr sz="2800" b="1" dirty="0">
                <a:solidFill>
                  <a:srgbClr val="053193"/>
                </a:solidFill>
                <a:latin typeface="Times New Roman"/>
                <a:cs typeface="Times New Roman"/>
              </a:rPr>
              <a:t>Katsayısı</a:t>
            </a:r>
            <a:endParaRPr sz="2800" dirty="0">
              <a:latin typeface="Times New Roman"/>
              <a:cs typeface="Times New Roman"/>
            </a:endParaRPr>
          </a:p>
        </p:txBody>
      </p:sp>
      <p:sp>
        <p:nvSpPr>
          <p:cNvPr id="26" name="object 3"/>
          <p:cNvSpPr txBox="1"/>
          <p:nvPr/>
        </p:nvSpPr>
        <p:spPr>
          <a:xfrm rot="10800000" flipV="1">
            <a:off x="3124200" y="7884481"/>
            <a:ext cx="12611310" cy="1306127"/>
          </a:xfrm>
          <a:prstGeom prst="rect">
            <a:avLst/>
          </a:prstGeom>
        </p:spPr>
        <p:txBody>
          <a:bodyPr vert="horz" wrap="square" lIns="0" tIns="13335" rIns="0" bIns="0" rtlCol="0">
            <a:spAutoFit/>
          </a:bodyPr>
          <a:lstStyle/>
          <a:p>
            <a:pPr>
              <a:lnSpc>
                <a:spcPct val="100000"/>
              </a:lnSpc>
              <a:spcBef>
                <a:spcPts val="105"/>
              </a:spcBef>
            </a:pPr>
            <a:r>
              <a:rPr sz="2800" b="1" dirty="0">
                <a:solidFill>
                  <a:srgbClr val="053193"/>
                </a:solidFill>
                <a:latin typeface="Times New Roman"/>
                <a:cs typeface="Times New Roman"/>
              </a:rPr>
              <a:t>Örnek: </a:t>
            </a:r>
            <a:r>
              <a:rPr sz="2800" b="1" spc="-5" dirty="0">
                <a:solidFill>
                  <a:srgbClr val="053193"/>
                </a:solidFill>
                <a:latin typeface="Times New Roman"/>
                <a:cs typeface="Times New Roman"/>
              </a:rPr>
              <a:t>Evli, </a:t>
            </a:r>
            <a:r>
              <a:rPr sz="2800" b="1" dirty="0">
                <a:solidFill>
                  <a:srgbClr val="053193"/>
                </a:solidFill>
                <a:latin typeface="Times New Roman"/>
                <a:cs typeface="Times New Roman"/>
              </a:rPr>
              <a:t>eşi </a:t>
            </a:r>
            <a:r>
              <a:rPr sz="2800" b="1" spc="-5" dirty="0">
                <a:solidFill>
                  <a:srgbClr val="053193"/>
                </a:solidFill>
                <a:latin typeface="Times New Roman"/>
                <a:cs typeface="Times New Roman"/>
              </a:rPr>
              <a:t>çalışmayan </a:t>
            </a:r>
            <a:r>
              <a:rPr sz="2800" b="1" dirty="0">
                <a:solidFill>
                  <a:srgbClr val="053193"/>
                </a:solidFill>
                <a:latin typeface="Times New Roman"/>
                <a:cs typeface="Times New Roman"/>
              </a:rPr>
              <a:t>ve </a:t>
            </a:r>
            <a:r>
              <a:rPr sz="2800" b="1" spc="-5" dirty="0">
                <a:solidFill>
                  <a:srgbClr val="053193"/>
                </a:solidFill>
                <a:latin typeface="Times New Roman"/>
                <a:cs typeface="Times New Roman"/>
              </a:rPr>
              <a:t>biri </a:t>
            </a:r>
            <a:r>
              <a:rPr sz="2800" b="1" dirty="0">
                <a:solidFill>
                  <a:srgbClr val="053193"/>
                </a:solidFill>
                <a:latin typeface="Times New Roman"/>
                <a:cs typeface="Times New Roman"/>
              </a:rPr>
              <a:t>10 </a:t>
            </a:r>
            <a:r>
              <a:rPr sz="2800" b="1" spc="-5" dirty="0">
                <a:solidFill>
                  <a:srgbClr val="053193"/>
                </a:solidFill>
                <a:latin typeface="Times New Roman"/>
                <a:cs typeface="Times New Roman"/>
              </a:rPr>
              <a:t>diğeri </a:t>
            </a:r>
            <a:r>
              <a:rPr sz="2800" b="1" dirty="0">
                <a:solidFill>
                  <a:srgbClr val="053193"/>
                </a:solidFill>
                <a:latin typeface="Times New Roman"/>
                <a:cs typeface="Times New Roman"/>
              </a:rPr>
              <a:t>5 yaşında 2</a:t>
            </a:r>
            <a:r>
              <a:rPr sz="2800" b="1" spc="-125" dirty="0">
                <a:solidFill>
                  <a:srgbClr val="053193"/>
                </a:solidFill>
                <a:latin typeface="Times New Roman"/>
                <a:cs typeface="Times New Roman"/>
              </a:rPr>
              <a:t> </a:t>
            </a:r>
            <a:r>
              <a:rPr sz="2800" b="1" dirty="0">
                <a:solidFill>
                  <a:srgbClr val="053193"/>
                </a:solidFill>
                <a:latin typeface="Times New Roman"/>
                <a:cs typeface="Times New Roman"/>
              </a:rPr>
              <a:t>çocuk</a:t>
            </a:r>
            <a:endParaRPr sz="2800" dirty="0">
              <a:latin typeface="Times New Roman"/>
              <a:cs typeface="Times New Roman"/>
            </a:endParaRPr>
          </a:p>
          <a:p>
            <a:pPr marR="537845">
              <a:lnSpc>
                <a:spcPct val="100000"/>
              </a:lnSpc>
              <a:spcBef>
                <a:spcPts val="5"/>
              </a:spcBef>
            </a:pPr>
            <a:r>
              <a:rPr lang="tr-TR" sz="2800" b="1" spc="-5" dirty="0" smtClean="0">
                <a:solidFill>
                  <a:srgbClr val="053193"/>
                </a:solidFill>
                <a:latin typeface="Times New Roman"/>
                <a:cs typeface="Times New Roman"/>
              </a:rPr>
              <a:t>Eş yardımı</a:t>
            </a:r>
            <a:r>
              <a:rPr sz="2800" b="1" spc="-5" dirty="0" smtClean="0">
                <a:solidFill>
                  <a:srgbClr val="053193"/>
                </a:solidFill>
                <a:latin typeface="Times New Roman"/>
                <a:cs typeface="Times New Roman"/>
              </a:rPr>
              <a:t>=</a:t>
            </a:r>
            <a:r>
              <a:rPr lang="tr-TR" sz="2800" b="1" spc="-5" dirty="0" smtClean="0">
                <a:solidFill>
                  <a:srgbClr val="053193"/>
                </a:solidFill>
                <a:latin typeface="Times New Roman"/>
                <a:cs typeface="Times New Roman"/>
              </a:rPr>
              <a:t> </a:t>
            </a:r>
            <a:r>
              <a:rPr sz="2800" b="1" spc="-5" dirty="0" smtClean="0">
                <a:solidFill>
                  <a:srgbClr val="053193"/>
                </a:solidFill>
                <a:latin typeface="Times New Roman"/>
                <a:cs typeface="Times New Roman"/>
              </a:rPr>
              <a:t>2273 </a:t>
            </a:r>
            <a:r>
              <a:rPr sz="2800" b="1" dirty="0">
                <a:solidFill>
                  <a:srgbClr val="053193"/>
                </a:solidFill>
                <a:latin typeface="Times New Roman"/>
                <a:cs typeface="Times New Roman"/>
              </a:rPr>
              <a:t>x </a:t>
            </a:r>
            <a:r>
              <a:rPr sz="2800" b="1" spc="5" dirty="0" smtClean="0">
                <a:solidFill>
                  <a:srgbClr val="053193"/>
                </a:solidFill>
                <a:latin typeface="Times New Roman"/>
                <a:cs typeface="Times New Roman"/>
              </a:rPr>
              <a:t>0,</a:t>
            </a:r>
            <a:r>
              <a:rPr lang="tr-TR" sz="2800" b="1" spc="5" dirty="0" smtClean="0">
                <a:solidFill>
                  <a:srgbClr val="053193"/>
                </a:solidFill>
                <a:latin typeface="Times New Roman"/>
                <a:cs typeface="Times New Roman"/>
              </a:rPr>
              <a:t>760871</a:t>
            </a:r>
            <a:r>
              <a:rPr sz="2800" b="1" spc="5" dirty="0" smtClean="0">
                <a:solidFill>
                  <a:srgbClr val="053193"/>
                </a:solidFill>
                <a:latin typeface="Times New Roman"/>
                <a:cs typeface="Times New Roman"/>
              </a:rPr>
              <a:t> </a:t>
            </a:r>
            <a:r>
              <a:rPr sz="2800" b="1" dirty="0">
                <a:solidFill>
                  <a:srgbClr val="053193"/>
                </a:solidFill>
                <a:latin typeface="Times New Roman"/>
                <a:cs typeface="Times New Roman"/>
              </a:rPr>
              <a:t>= </a:t>
            </a:r>
            <a:r>
              <a:rPr lang="tr-TR" sz="2800" b="1" spc="5" dirty="0" smtClean="0">
                <a:solidFill>
                  <a:srgbClr val="053193"/>
                </a:solidFill>
                <a:latin typeface="Times New Roman"/>
                <a:cs typeface="Times New Roman"/>
              </a:rPr>
              <a:t>1.729,46.</a:t>
            </a:r>
            <a:r>
              <a:rPr sz="2800" b="1" spc="-5" dirty="0" smtClean="0">
                <a:solidFill>
                  <a:srgbClr val="053193"/>
                </a:solidFill>
                <a:latin typeface="Times New Roman"/>
                <a:cs typeface="Times New Roman"/>
              </a:rPr>
              <a:t>TL</a:t>
            </a:r>
            <a:endParaRPr lang="tr-TR" sz="2800" b="1" spc="-5" dirty="0" smtClean="0">
              <a:solidFill>
                <a:srgbClr val="053193"/>
              </a:solidFill>
              <a:latin typeface="Times New Roman"/>
              <a:cs typeface="Times New Roman"/>
            </a:endParaRPr>
          </a:p>
          <a:p>
            <a:pPr marR="537845">
              <a:lnSpc>
                <a:spcPct val="100000"/>
              </a:lnSpc>
              <a:spcBef>
                <a:spcPts val="5"/>
              </a:spcBef>
            </a:pPr>
            <a:r>
              <a:rPr lang="tr-TR" sz="2800" b="1" spc="-5" dirty="0" smtClean="0">
                <a:solidFill>
                  <a:srgbClr val="053193"/>
                </a:solidFill>
                <a:latin typeface="Times New Roman"/>
                <a:cs typeface="Times New Roman"/>
              </a:rPr>
              <a:t>Çocuk yardımı</a:t>
            </a:r>
            <a:r>
              <a:rPr lang="tr-TR" sz="2800" b="1" dirty="0" smtClean="0">
                <a:solidFill>
                  <a:srgbClr val="053193"/>
                </a:solidFill>
                <a:latin typeface="Times New Roman"/>
                <a:cs typeface="Times New Roman"/>
              </a:rPr>
              <a:t>= </a:t>
            </a:r>
            <a:r>
              <a:rPr lang="tr-TR" sz="2800" b="1" spc="-5" dirty="0" smtClean="0">
                <a:solidFill>
                  <a:srgbClr val="053193"/>
                </a:solidFill>
                <a:latin typeface="Times New Roman"/>
                <a:cs typeface="Times New Roman"/>
              </a:rPr>
              <a:t>(500+250) x 0,760871 = 570,65.TL</a:t>
            </a:r>
            <a:endParaRPr sz="2800" b="1" spc="-5" dirty="0">
              <a:solidFill>
                <a:srgbClr val="053193"/>
              </a:solidFill>
              <a:latin typeface="Times New Roman"/>
              <a:cs typeface="Times New Roman"/>
            </a:endParaRPr>
          </a:p>
        </p:txBody>
      </p:sp>
    </p:spTree>
    <p:extLst>
      <p:ext uri="{BB962C8B-B14F-4D97-AF65-F5344CB8AC3E}">
        <p14:creationId xmlns:p14="http://schemas.microsoft.com/office/powerpoint/2010/main" val="402796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16" name="object 3"/>
          <p:cNvSpPr txBox="1"/>
          <p:nvPr/>
        </p:nvSpPr>
        <p:spPr>
          <a:xfrm>
            <a:off x="3048000" y="3771899"/>
            <a:ext cx="12481478" cy="4476738"/>
          </a:xfrm>
          <a:prstGeom prst="rect">
            <a:avLst/>
          </a:prstGeom>
        </p:spPr>
        <p:txBody>
          <a:bodyPr vert="horz" wrap="square" lIns="0" tIns="13335" rIns="0" bIns="0" rtlCol="0">
            <a:spAutoFit/>
          </a:bodyPr>
          <a:lstStyle/>
          <a:p>
            <a:pPr marL="355600" indent="-343535">
              <a:lnSpc>
                <a:spcPct val="100000"/>
              </a:lnSpc>
              <a:spcBef>
                <a:spcPts val="105"/>
              </a:spcBef>
              <a:buClr>
                <a:srgbClr val="CC9900"/>
              </a:buClr>
              <a:buSzPct val="65000"/>
              <a:buFont typeface="Wingdings"/>
              <a:buChar char="◼"/>
              <a:tabLst>
                <a:tab pos="355600" algn="l"/>
                <a:tab pos="356235" algn="l"/>
              </a:tabLst>
            </a:pPr>
            <a:r>
              <a:rPr sz="2800" dirty="0">
                <a:solidFill>
                  <a:srgbClr val="053193"/>
                </a:solidFill>
                <a:latin typeface="Times New Roman"/>
                <a:cs typeface="Times New Roman"/>
              </a:rPr>
              <a:t>1. Evlenen</a:t>
            </a:r>
            <a:r>
              <a:rPr sz="2800" spc="-35" dirty="0">
                <a:solidFill>
                  <a:srgbClr val="053193"/>
                </a:solidFill>
                <a:latin typeface="Times New Roman"/>
                <a:cs typeface="Times New Roman"/>
              </a:rPr>
              <a:t> </a:t>
            </a:r>
            <a:r>
              <a:rPr sz="2800" dirty="0">
                <a:solidFill>
                  <a:srgbClr val="053193"/>
                </a:solidFill>
                <a:latin typeface="Times New Roman"/>
                <a:cs typeface="Times New Roman"/>
              </a:rPr>
              <a:t>çocuklar,</a:t>
            </a:r>
            <a:endParaRPr sz="2800" dirty="0">
              <a:latin typeface="Times New Roman"/>
              <a:cs typeface="Times New Roman"/>
            </a:endParaRPr>
          </a:p>
          <a:p>
            <a:pPr marL="355600" marR="5715" indent="-343535" algn="just">
              <a:lnSpc>
                <a:spcPct val="114999"/>
              </a:lnSpc>
              <a:spcBef>
                <a:spcPts val="1475"/>
              </a:spcBef>
              <a:buClr>
                <a:srgbClr val="CC9900"/>
              </a:buClr>
              <a:buSzPct val="65000"/>
              <a:buFont typeface="Wingdings"/>
              <a:buChar char="◼"/>
              <a:tabLst>
                <a:tab pos="356235" algn="l"/>
              </a:tabLst>
            </a:pPr>
            <a:r>
              <a:rPr sz="2800" dirty="0">
                <a:solidFill>
                  <a:srgbClr val="053193"/>
                </a:solidFill>
                <a:latin typeface="Times New Roman"/>
                <a:cs typeface="Times New Roman"/>
              </a:rPr>
              <a:t>2. 25 </a:t>
            </a:r>
            <a:r>
              <a:rPr sz="2800" spc="-5" dirty="0">
                <a:solidFill>
                  <a:srgbClr val="053193"/>
                </a:solidFill>
                <a:latin typeface="Times New Roman"/>
                <a:cs typeface="Times New Roman"/>
              </a:rPr>
              <a:t>yaşını dolduran çocuklar (25 yaşını bitirdiği </a:t>
            </a:r>
            <a:r>
              <a:rPr sz="2800" spc="-5" dirty="0" err="1">
                <a:solidFill>
                  <a:srgbClr val="053193"/>
                </a:solidFill>
                <a:latin typeface="Times New Roman"/>
                <a:cs typeface="Times New Roman"/>
              </a:rPr>
              <a:t>halde</a:t>
            </a:r>
            <a:r>
              <a:rPr sz="2800" spc="-5" dirty="0">
                <a:solidFill>
                  <a:srgbClr val="053193"/>
                </a:solidFill>
                <a:latin typeface="Times New Roman"/>
                <a:cs typeface="Times New Roman"/>
              </a:rPr>
              <a:t> </a:t>
            </a:r>
            <a:r>
              <a:rPr sz="2800" spc="-5" dirty="0" err="1" smtClean="0">
                <a:solidFill>
                  <a:srgbClr val="053193"/>
                </a:solidFill>
                <a:latin typeface="Times New Roman"/>
                <a:cs typeface="Times New Roman"/>
              </a:rPr>
              <a:t>evlenmemiş</a:t>
            </a:r>
            <a:r>
              <a:rPr lang="tr-TR" sz="2800" spc="-5" dirty="0">
                <a:solidFill>
                  <a:srgbClr val="053193"/>
                </a:solidFill>
                <a:latin typeface="Times New Roman"/>
                <a:cs typeface="Times New Roman"/>
              </a:rPr>
              <a:t> </a:t>
            </a:r>
            <a:r>
              <a:rPr lang="tr-TR" sz="2800" spc="-5" dirty="0" smtClean="0">
                <a:solidFill>
                  <a:srgbClr val="053193"/>
                </a:solidFill>
                <a:latin typeface="Times New Roman"/>
                <a:cs typeface="Times New Roman"/>
              </a:rPr>
              <a:t>kız </a:t>
            </a:r>
            <a:r>
              <a:rPr sz="2800" spc="-5" dirty="0" err="1" smtClean="0">
                <a:solidFill>
                  <a:srgbClr val="053193"/>
                </a:solidFill>
                <a:latin typeface="Times New Roman"/>
                <a:cs typeface="Times New Roman"/>
              </a:rPr>
              <a:t>çocukları</a:t>
            </a:r>
            <a:r>
              <a:rPr sz="2800" spc="-5" dirty="0" smtClean="0">
                <a:solidFill>
                  <a:srgbClr val="053193"/>
                </a:solidFill>
                <a:latin typeface="Times New Roman"/>
                <a:cs typeface="Times New Roman"/>
              </a:rPr>
              <a:t> </a:t>
            </a:r>
            <a:r>
              <a:rPr sz="2800" spc="-5" dirty="0">
                <a:solidFill>
                  <a:srgbClr val="053193"/>
                </a:solidFill>
                <a:latin typeface="Times New Roman"/>
                <a:cs typeface="Times New Roman"/>
              </a:rPr>
              <a:t>ile çalışamayacak derecede malûllükleri resmi </a:t>
            </a:r>
            <a:r>
              <a:rPr sz="2800" spc="-10" dirty="0">
                <a:solidFill>
                  <a:srgbClr val="053193"/>
                </a:solidFill>
                <a:latin typeface="Times New Roman"/>
                <a:cs typeface="Times New Roman"/>
              </a:rPr>
              <a:t>sağlık </a:t>
            </a:r>
            <a:r>
              <a:rPr sz="2800" spc="-5" dirty="0">
                <a:solidFill>
                  <a:srgbClr val="053193"/>
                </a:solidFill>
                <a:latin typeface="Times New Roman"/>
                <a:cs typeface="Times New Roman"/>
              </a:rPr>
              <a:t>kurulu  raporuyla </a:t>
            </a:r>
            <a:r>
              <a:rPr sz="2800" spc="-10" dirty="0">
                <a:solidFill>
                  <a:srgbClr val="053193"/>
                </a:solidFill>
                <a:latin typeface="Times New Roman"/>
                <a:cs typeface="Times New Roman"/>
              </a:rPr>
              <a:t>tespit </a:t>
            </a:r>
            <a:r>
              <a:rPr sz="2800" spc="-5" dirty="0">
                <a:solidFill>
                  <a:srgbClr val="053193"/>
                </a:solidFill>
                <a:latin typeface="Times New Roman"/>
                <a:cs typeface="Times New Roman"/>
              </a:rPr>
              <a:t>edilenler </a:t>
            </a:r>
            <a:r>
              <a:rPr sz="2800" spc="-10" dirty="0">
                <a:solidFill>
                  <a:srgbClr val="053193"/>
                </a:solidFill>
                <a:latin typeface="Times New Roman"/>
                <a:cs typeface="Times New Roman"/>
              </a:rPr>
              <a:t>için </a:t>
            </a:r>
            <a:r>
              <a:rPr sz="2800" spc="-5" dirty="0">
                <a:solidFill>
                  <a:srgbClr val="053193"/>
                </a:solidFill>
                <a:latin typeface="Times New Roman"/>
                <a:cs typeface="Times New Roman"/>
              </a:rPr>
              <a:t>süresiz olarak </a:t>
            </a:r>
            <a:r>
              <a:rPr sz="2800" dirty="0">
                <a:solidFill>
                  <a:srgbClr val="053193"/>
                </a:solidFill>
                <a:latin typeface="Times New Roman"/>
                <a:cs typeface="Times New Roman"/>
              </a:rPr>
              <a:t>ödeneğin </a:t>
            </a:r>
            <a:r>
              <a:rPr sz="2800" spc="-5" dirty="0">
                <a:solidFill>
                  <a:srgbClr val="053193"/>
                </a:solidFill>
                <a:latin typeface="Times New Roman"/>
                <a:cs typeface="Times New Roman"/>
              </a:rPr>
              <a:t>verilmesine </a:t>
            </a:r>
            <a:r>
              <a:rPr sz="2800" dirty="0">
                <a:solidFill>
                  <a:srgbClr val="053193"/>
                </a:solidFill>
                <a:latin typeface="Times New Roman"/>
                <a:cs typeface="Times New Roman"/>
              </a:rPr>
              <a:t>devam  edilir.),</a:t>
            </a:r>
            <a:endParaRPr sz="2800" dirty="0">
              <a:latin typeface="Times New Roman"/>
              <a:cs typeface="Times New Roman"/>
            </a:endParaRPr>
          </a:p>
          <a:p>
            <a:pPr marL="355600" marR="5080" indent="-343535" algn="just">
              <a:lnSpc>
                <a:spcPct val="115100"/>
              </a:lnSpc>
              <a:spcBef>
                <a:spcPts val="1470"/>
              </a:spcBef>
              <a:buClr>
                <a:srgbClr val="CC9900"/>
              </a:buClr>
              <a:buSzPct val="65000"/>
              <a:buFont typeface="Wingdings"/>
              <a:buChar char="◼"/>
              <a:tabLst>
                <a:tab pos="356235" algn="l"/>
              </a:tabLst>
            </a:pPr>
            <a:r>
              <a:rPr sz="2800" dirty="0">
                <a:solidFill>
                  <a:srgbClr val="053193"/>
                </a:solidFill>
                <a:latin typeface="Times New Roman"/>
                <a:cs typeface="Times New Roman"/>
              </a:rPr>
              <a:t>3. </a:t>
            </a:r>
            <a:r>
              <a:rPr sz="2800" spc="-5" dirty="0">
                <a:solidFill>
                  <a:srgbClr val="053193"/>
                </a:solidFill>
                <a:latin typeface="Times New Roman"/>
                <a:cs typeface="Times New Roman"/>
              </a:rPr>
              <a:t>Kendileri hesabına ticaret yapan </a:t>
            </a:r>
            <a:r>
              <a:rPr sz="2800" dirty="0">
                <a:solidFill>
                  <a:srgbClr val="053193"/>
                </a:solidFill>
                <a:latin typeface="Times New Roman"/>
                <a:cs typeface="Times New Roman"/>
              </a:rPr>
              <a:t>veya </a:t>
            </a:r>
            <a:r>
              <a:rPr sz="2800" spc="-5" dirty="0">
                <a:solidFill>
                  <a:srgbClr val="053193"/>
                </a:solidFill>
                <a:latin typeface="Times New Roman"/>
                <a:cs typeface="Times New Roman"/>
              </a:rPr>
              <a:t>gerçek </a:t>
            </a:r>
            <a:r>
              <a:rPr sz="2800" dirty="0">
                <a:solidFill>
                  <a:srgbClr val="053193"/>
                </a:solidFill>
                <a:latin typeface="Times New Roman"/>
                <a:cs typeface="Times New Roman"/>
              </a:rPr>
              <a:t>veya </a:t>
            </a:r>
            <a:r>
              <a:rPr sz="2800" spc="-5" dirty="0">
                <a:solidFill>
                  <a:srgbClr val="053193"/>
                </a:solidFill>
                <a:latin typeface="Times New Roman"/>
                <a:cs typeface="Times New Roman"/>
              </a:rPr>
              <a:t>tüzel </a:t>
            </a:r>
            <a:r>
              <a:rPr sz="2800" spc="-10" dirty="0">
                <a:solidFill>
                  <a:srgbClr val="053193"/>
                </a:solidFill>
                <a:latin typeface="Times New Roman"/>
                <a:cs typeface="Times New Roman"/>
              </a:rPr>
              <a:t>kişiler </a:t>
            </a:r>
            <a:r>
              <a:rPr sz="2800" spc="-235" dirty="0">
                <a:solidFill>
                  <a:srgbClr val="053193"/>
                </a:solidFill>
                <a:latin typeface="Times New Roman"/>
                <a:cs typeface="Times New Roman"/>
              </a:rPr>
              <a:t>yanında  </a:t>
            </a:r>
            <a:r>
              <a:rPr sz="2800" spc="-5" dirty="0">
                <a:solidFill>
                  <a:srgbClr val="053193"/>
                </a:solidFill>
                <a:latin typeface="Times New Roman"/>
                <a:cs typeface="Times New Roman"/>
              </a:rPr>
              <a:t>her </a:t>
            </a:r>
            <a:r>
              <a:rPr sz="2800" dirty="0">
                <a:solidFill>
                  <a:srgbClr val="053193"/>
                </a:solidFill>
                <a:latin typeface="Times New Roman"/>
                <a:cs typeface="Times New Roman"/>
              </a:rPr>
              <a:t>ne </a:t>
            </a:r>
            <a:r>
              <a:rPr sz="2800" spc="-5" dirty="0">
                <a:solidFill>
                  <a:srgbClr val="053193"/>
                </a:solidFill>
                <a:latin typeface="Times New Roman"/>
                <a:cs typeface="Times New Roman"/>
              </a:rPr>
              <a:t>şekilde olursa olsun menfaat karşılığı çalışan çocuklar </a:t>
            </a:r>
            <a:r>
              <a:rPr sz="2800" dirty="0">
                <a:solidFill>
                  <a:srgbClr val="053193"/>
                </a:solidFill>
                <a:latin typeface="Times New Roman"/>
                <a:cs typeface="Times New Roman"/>
              </a:rPr>
              <a:t>(Öğrenim  </a:t>
            </a:r>
            <a:r>
              <a:rPr sz="2800" spc="-5" dirty="0">
                <a:solidFill>
                  <a:srgbClr val="053193"/>
                </a:solidFill>
                <a:latin typeface="Times New Roman"/>
                <a:cs typeface="Times New Roman"/>
              </a:rPr>
              <a:t>yapmakta </a:t>
            </a:r>
            <a:r>
              <a:rPr sz="2800" dirty="0">
                <a:solidFill>
                  <a:srgbClr val="053193"/>
                </a:solidFill>
                <a:latin typeface="Times New Roman"/>
                <a:cs typeface="Times New Roman"/>
              </a:rPr>
              <a:t>iken </a:t>
            </a:r>
            <a:r>
              <a:rPr sz="2800" spc="-5" dirty="0">
                <a:solidFill>
                  <a:srgbClr val="053193"/>
                </a:solidFill>
                <a:latin typeface="Times New Roman"/>
                <a:cs typeface="Times New Roman"/>
              </a:rPr>
              <a:t>tatil </a:t>
            </a:r>
            <a:r>
              <a:rPr sz="2800" dirty="0">
                <a:solidFill>
                  <a:srgbClr val="053193"/>
                </a:solidFill>
                <a:latin typeface="Times New Roman"/>
                <a:cs typeface="Times New Roman"/>
              </a:rPr>
              <a:t>devresinde </a:t>
            </a:r>
            <a:r>
              <a:rPr sz="2800" spc="-5" dirty="0">
                <a:solidFill>
                  <a:srgbClr val="053193"/>
                </a:solidFill>
                <a:latin typeface="Times New Roman"/>
                <a:cs typeface="Times New Roman"/>
              </a:rPr>
              <a:t>çalışanlar</a:t>
            </a:r>
            <a:r>
              <a:rPr sz="2800" spc="-90" dirty="0">
                <a:solidFill>
                  <a:srgbClr val="053193"/>
                </a:solidFill>
                <a:latin typeface="Times New Roman"/>
                <a:cs typeface="Times New Roman"/>
              </a:rPr>
              <a:t> </a:t>
            </a:r>
            <a:r>
              <a:rPr sz="2800" dirty="0">
                <a:solidFill>
                  <a:srgbClr val="053193"/>
                </a:solidFill>
                <a:latin typeface="Times New Roman"/>
                <a:cs typeface="Times New Roman"/>
              </a:rPr>
              <a:t>hariç),</a:t>
            </a:r>
            <a:endParaRPr sz="2800" dirty="0">
              <a:latin typeface="Times New Roman"/>
              <a:cs typeface="Times New Roman"/>
            </a:endParaRPr>
          </a:p>
          <a:p>
            <a:pPr marL="355600" indent="-343535">
              <a:lnSpc>
                <a:spcPct val="100000"/>
              </a:lnSpc>
              <a:spcBef>
                <a:spcPts val="1850"/>
              </a:spcBef>
              <a:buClr>
                <a:srgbClr val="CC9900"/>
              </a:buClr>
              <a:buSzPct val="65000"/>
              <a:buFont typeface="Wingdings"/>
              <a:buChar char="◼"/>
              <a:tabLst>
                <a:tab pos="355600" algn="l"/>
                <a:tab pos="356235" algn="l"/>
              </a:tabLst>
            </a:pPr>
            <a:r>
              <a:rPr sz="2800" dirty="0">
                <a:solidFill>
                  <a:srgbClr val="053193"/>
                </a:solidFill>
                <a:latin typeface="Times New Roman"/>
                <a:cs typeface="Times New Roman"/>
              </a:rPr>
              <a:t>4. Burs </a:t>
            </a:r>
            <a:r>
              <a:rPr sz="2800" spc="-5" dirty="0">
                <a:solidFill>
                  <a:srgbClr val="053193"/>
                </a:solidFill>
                <a:latin typeface="Times New Roman"/>
                <a:cs typeface="Times New Roman"/>
              </a:rPr>
              <a:t>alan </a:t>
            </a:r>
            <a:r>
              <a:rPr sz="2800" dirty="0">
                <a:solidFill>
                  <a:srgbClr val="053193"/>
                </a:solidFill>
                <a:latin typeface="Times New Roman"/>
                <a:cs typeface="Times New Roman"/>
              </a:rPr>
              <a:t>veya </a:t>
            </a:r>
            <a:r>
              <a:rPr sz="2800" spc="-5" dirty="0">
                <a:solidFill>
                  <a:srgbClr val="053193"/>
                </a:solidFill>
                <a:latin typeface="Times New Roman"/>
                <a:cs typeface="Times New Roman"/>
              </a:rPr>
              <a:t>Devletçe </a:t>
            </a:r>
            <a:r>
              <a:rPr sz="2800" dirty="0">
                <a:solidFill>
                  <a:srgbClr val="053193"/>
                </a:solidFill>
                <a:latin typeface="Times New Roman"/>
                <a:cs typeface="Times New Roman"/>
              </a:rPr>
              <a:t>okutulan</a:t>
            </a:r>
            <a:r>
              <a:rPr sz="2800" spc="-90" dirty="0">
                <a:solidFill>
                  <a:srgbClr val="053193"/>
                </a:solidFill>
                <a:latin typeface="Times New Roman"/>
                <a:cs typeface="Times New Roman"/>
              </a:rPr>
              <a:t> </a:t>
            </a:r>
            <a:r>
              <a:rPr sz="2800" dirty="0">
                <a:solidFill>
                  <a:srgbClr val="053193"/>
                </a:solidFill>
                <a:latin typeface="Times New Roman"/>
                <a:cs typeface="Times New Roman"/>
              </a:rPr>
              <a:t>çocuklar</a:t>
            </a:r>
            <a:endParaRPr sz="2800" dirty="0">
              <a:latin typeface="Times New Roman"/>
              <a:cs typeface="Times New Roman"/>
            </a:endParaRPr>
          </a:p>
        </p:txBody>
      </p:sp>
      <p:sp>
        <p:nvSpPr>
          <p:cNvPr id="22" name="object 2"/>
          <p:cNvSpPr txBox="1">
            <a:spLocks/>
          </p:cNvSpPr>
          <p:nvPr/>
        </p:nvSpPr>
        <p:spPr>
          <a:xfrm>
            <a:off x="3124200" y="2468956"/>
            <a:ext cx="11887200" cy="689291"/>
          </a:xfrm>
          <a:prstGeom prst="rect">
            <a:avLst/>
          </a:prstGeom>
        </p:spPr>
        <p:txBody>
          <a:bodyPr vert="horz" wrap="square" lIns="0" tIns="1206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949575" marR="5080" indent="-2937510" algn="l">
              <a:spcBef>
                <a:spcPts val="95"/>
              </a:spcBef>
            </a:pPr>
            <a:r>
              <a:rPr lang="tr-TR" spc="-10" dirty="0" smtClean="0"/>
              <a:t>Çocuk Yardımı </a:t>
            </a:r>
            <a:r>
              <a:rPr lang="tr-TR" spc="-5" dirty="0" smtClean="0"/>
              <a:t>Ödeneğinin verilmediği durumlar;</a:t>
            </a:r>
            <a:endParaRPr lang="tr-TR" spc="-5" dirty="0"/>
          </a:p>
        </p:txBody>
      </p:sp>
    </p:spTree>
    <p:extLst>
      <p:ext uri="{BB962C8B-B14F-4D97-AF65-F5344CB8AC3E}">
        <p14:creationId xmlns:p14="http://schemas.microsoft.com/office/powerpoint/2010/main" val="786831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93766" y="190735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14" name="object 2"/>
          <p:cNvSpPr txBox="1"/>
          <p:nvPr/>
        </p:nvSpPr>
        <p:spPr>
          <a:xfrm rot="10800000" flipV="1">
            <a:off x="3200400" y="2237687"/>
            <a:ext cx="13868400" cy="2137765"/>
          </a:xfrm>
          <a:prstGeom prst="rect">
            <a:avLst/>
          </a:prstGeom>
        </p:spPr>
        <p:txBody>
          <a:bodyPr vert="horz" wrap="square" lIns="0" tIns="67310" rIns="0" bIns="0" rtlCol="0">
            <a:spAutoFit/>
          </a:bodyPr>
          <a:lstStyle/>
          <a:p>
            <a:pPr lvl="1">
              <a:lnSpc>
                <a:spcPct val="100000"/>
              </a:lnSpc>
              <a:buClr>
                <a:srgbClr val="FF2E2E"/>
              </a:buClr>
            </a:pPr>
            <a:endParaRPr sz="2250" dirty="0">
              <a:latin typeface="Times New Roman"/>
              <a:cs typeface="Times New Roman"/>
            </a:endParaRPr>
          </a:p>
          <a:p>
            <a:pPr marL="12700" marR="6350" algn="just">
              <a:lnSpc>
                <a:spcPct val="80000"/>
              </a:lnSpc>
              <a:buClr>
                <a:srgbClr val="053193"/>
              </a:buClr>
              <a:tabLst>
                <a:tab pos="435609" algn="l"/>
              </a:tabLst>
            </a:pPr>
            <a:r>
              <a:rPr lang="tr-TR" sz="2800" b="1" spc="-5" dirty="0" smtClean="0">
                <a:latin typeface="Times New Roman"/>
                <a:cs typeface="Times New Roman"/>
              </a:rPr>
              <a:t>11-</a:t>
            </a:r>
            <a:r>
              <a:rPr sz="2800" b="1" spc="-5" dirty="0" err="1" smtClean="0">
                <a:latin typeface="Times New Roman"/>
                <a:cs typeface="Times New Roman"/>
              </a:rPr>
              <a:t>Yabancı</a:t>
            </a:r>
            <a:r>
              <a:rPr sz="2800" b="1" spc="-5" dirty="0" smtClean="0">
                <a:latin typeface="Times New Roman"/>
                <a:cs typeface="Times New Roman"/>
              </a:rPr>
              <a:t> </a:t>
            </a:r>
            <a:r>
              <a:rPr sz="2800" b="1" spc="-10" dirty="0">
                <a:latin typeface="Times New Roman"/>
                <a:cs typeface="Times New Roman"/>
              </a:rPr>
              <a:t>Dil </a:t>
            </a:r>
            <a:r>
              <a:rPr sz="2800" b="1" spc="-5" dirty="0" err="1">
                <a:latin typeface="Times New Roman"/>
                <a:cs typeface="Times New Roman"/>
              </a:rPr>
              <a:t>Tazminatı</a:t>
            </a:r>
            <a:r>
              <a:rPr sz="2800" b="1" spc="-5" dirty="0" smtClean="0">
                <a:latin typeface="Times New Roman"/>
                <a:cs typeface="Times New Roman"/>
              </a:rPr>
              <a:t>:</a:t>
            </a:r>
            <a:endParaRPr lang="tr-TR" sz="2800" b="1" spc="-5" dirty="0" smtClean="0">
              <a:latin typeface="Times New Roman"/>
              <a:cs typeface="Times New Roman"/>
            </a:endParaRPr>
          </a:p>
          <a:p>
            <a:pPr marL="12700" marR="6350" algn="just">
              <a:lnSpc>
                <a:spcPct val="80000"/>
              </a:lnSpc>
              <a:buClr>
                <a:srgbClr val="053193"/>
              </a:buClr>
              <a:tabLst>
                <a:tab pos="435609" algn="l"/>
              </a:tabLst>
            </a:pPr>
            <a:r>
              <a:rPr sz="2800" b="1" spc="-5" dirty="0" smtClean="0">
                <a:latin typeface="Times New Roman"/>
                <a:cs typeface="Times New Roman"/>
              </a:rPr>
              <a:t> </a:t>
            </a:r>
            <a:r>
              <a:rPr lang="tr-TR" sz="2800" b="1" spc="-5" dirty="0" smtClean="0">
                <a:latin typeface="Times New Roman"/>
                <a:cs typeface="Times New Roman"/>
              </a:rPr>
              <a:t>	</a:t>
            </a:r>
            <a:r>
              <a:rPr sz="2800" spc="-5" dirty="0" err="1" smtClean="0">
                <a:latin typeface="Times New Roman"/>
                <a:cs typeface="Times New Roman"/>
              </a:rPr>
              <a:t>Yabancı</a:t>
            </a:r>
            <a:r>
              <a:rPr sz="2800" spc="-5" dirty="0" smtClean="0">
                <a:latin typeface="Times New Roman"/>
                <a:cs typeface="Times New Roman"/>
              </a:rPr>
              <a:t> </a:t>
            </a:r>
            <a:r>
              <a:rPr sz="2800" dirty="0">
                <a:latin typeface="Times New Roman"/>
                <a:cs typeface="Times New Roman"/>
              </a:rPr>
              <a:t>dil </a:t>
            </a:r>
            <a:r>
              <a:rPr sz="2800" spc="-5" dirty="0">
                <a:latin typeface="Times New Roman"/>
                <a:cs typeface="Times New Roman"/>
              </a:rPr>
              <a:t>seviye </a:t>
            </a:r>
            <a:r>
              <a:rPr sz="2800" dirty="0">
                <a:latin typeface="Times New Roman"/>
                <a:cs typeface="Times New Roman"/>
              </a:rPr>
              <a:t>tespit </a:t>
            </a:r>
            <a:r>
              <a:rPr sz="2800" spc="-5" dirty="0">
                <a:latin typeface="Times New Roman"/>
                <a:cs typeface="Times New Roman"/>
              </a:rPr>
              <a:t>sınavında (A), </a:t>
            </a:r>
            <a:r>
              <a:rPr sz="2800" dirty="0">
                <a:latin typeface="Times New Roman"/>
                <a:cs typeface="Times New Roman"/>
              </a:rPr>
              <a:t>(B) </a:t>
            </a:r>
            <a:r>
              <a:rPr sz="2800" spc="-10" dirty="0">
                <a:latin typeface="Times New Roman"/>
                <a:cs typeface="Times New Roman"/>
              </a:rPr>
              <a:t>ve </a:t>
            </a:r>
            <a:r>
              <a:rPr sz="2800" dirty="0">
                <a:latin typeface="Times New Roman"/>
                <a:cs typeface="Times New Roman"/>
              </a:rPr>
              <a:t>(C)  düzeyinde </a:t>
            </a:r>
            <a:r>
              <a:rPr sz="2800" spc="-5" dirty="0">
                <a:latin typeface="Times New Roman"/>
                <a:cs typeface="Times New Roman"/>
              </a:rPr>
              <a:t>başarılı olanlara, </a:t>
            </a:r>
            <a:r>
              <a:rPr sz="2800" dirty="0">
                <a:latin typeface="Times New Roman"/>
                <a:cs typeface="Times New Roman"/>
              </a:rPr>
              <a:t>her </a:t>
            </a:r>
            <a:r>
              <a:rPr sz="2800" spc="-5" dirty="0">
                <a:latin typeface="Times New Roman"/>
                <a:cs typeface="Times New Roman"/>
              </a:rPr>
              <a:t>bir başarı </a:t>
            </a:r>
            <a:r>
              <a:rPr sz="2800" dirty="0">
                <a:latin typeface="Times New Roman"/>
                <a:cs typeface="Times New Roman"/>
              </a:rPr>
              <a:t>düzeyi </a:t>
            </a:r>
            <a:r>
              <a:rPr sz="2800" spc="-5" dirty="0">
                <a:latin typeface="Times New Roman"/>
                <a:cs typeface="Times New Roman"/>
              </a:rPr>
              <a:t>için tespit edilmiş </a:t>
            </a:r>
            <a:r>
              <a:rPr sz="2800" dirty="0">
                <a:latin typeface="Times New Roman"/>
                <a:cs typeface="Times New Roman"/>
              </a:rPr>
              <a:t>gösterge </a:t>
            </a:r>
            <a:r>
              <a:rPr sz="2800" spc="-5" dirty="0">
                <a:latin typeface="Times New Roman"/>
                <a:cs typeface="Times New Roman"/>
              </a:rPr>
              <a:t>rakamı  </a:t>
            </a:r>
            <a:r>
              <a:rPr sz="2800" dirty="0">
                <a:latin typeface="Times New Roman"/>
                <a:cs typeface="Times New Roman"/>
              </a:rPr>
              <a:t>ile </a:t>
            </a:r>
            <a:r>
              <a:rPr sz="2800" spc="-5" dirty="0">
                <a:latin typeface="Times New Roman"/>
                <a:cs typeface="Times New Roman"/>
              </a:rPr>
              <a:t>aylık katsayının çarpımı </a:t>
            </a:r>
            <a:r>
              <a:rPr sz="2800" dirty="0">
                <a:latin typeface="Times New Roman"/>
                <a:cs typeface="Times New Roman"/>
              </a:rPr>
              <a:t>suretiyle </a:t>
            </a:r>
            <a:r>
              <a:rPr sz="2800" spc="-5" dirty="0">
                <a:latin typeface="Times New Roman"/>
                <a:cs typeface="Times New Roman"/>
              </a:rPr>
              <a:t>ödenmektedir. Bu tazminat </a:t>
            </a:r>
            <a:r>
              <a:rPr sz="2800" dirty="0">
                <a:latin typeface="Times New Roman"/>
                <a:cs typeface="Times New Roman"/>
              </a:rPr>
              <a:t>375 </a:t>
            </a:r>
            <a:r>
              <a:rPr sz="2800" spc="-5" dirty="0">
                <a:latin typeface="Times New Roman"/>
                <a:cs typeface="Times New Roman"/>
              </a:rPr>
              <a:t>sayılı  </a:t>
            </a:r>
            <a:r>
              <a:rPr sz="2800" dirty="0">
                <a:latin typeface="Times New Roman"/>
                <a:cs typeface="Times New Roman"/>
              </a:rPr>
              <a:t>KHK'nin 2’nci </a:t>
            </a:r>
            <a:r>
              <a:rPr sz="2800" spc="-5" dirty="0">
                <a:latin typeface="Times New Roman"/>
                <a:cs typeface="Times New Roman"/>
              </a:rPr>
              <a:t>maddesine dayanılarak hazırlanan Yabancı Dil </a:t>
            </a:r>
            <a:r>
              <a:rPr sz="2800" dirty="0">
                <a:latin typeface="Times New Roman"/>
                <a:cs typeface="Times New Roman"/>
              </a:rPr>
              <a:t>Bilgisi </a:t>
            </a:r>
            <a:r>
              <a:rPr sz="2800" spc="-5" dirty="0">
                <a:latin typeface="Times New Roman"/>
                <a:cs typeface="Times New Roman"/>
              </a:rPr>
              <a:t>Seviye  </a:t>
            </a:r>
            <a:r>
              <a:rPr sz="2800" dirty="0">
                <a:latin typeface="Times New Roman"/>
                <a:cs typeface="Times New Roman"/>
              </a:rPr>
              <a:t>Belirleme </a:t>
            </a:r>
            <a:r>
              <a:rPr sz="2800" spc="-5" dirty="0">
                <a:latin typeface="Times New Roman"/>
                <a:cs typeface="Times New Roman"/>
              </a:rPr>
              <a:t>Usul </a:t>
            </a:r>
            <a:r>
              <a:rPr sz="2800" dirty="0">
                <a:latin typeface="Times New Roman"/>
                <a:cs typeface="Times New Roman"/>
              </a:rPr>
              <a:t>ve Esasları </a:t>
            </a:r>
            <a:r>
              <a:rPr sz="2800" spc="-5" dirty="0">
                <a:latin typeface="Times New Roman"/>
                <a:cs typeface="Times New Roman"/>
              </a:rPr>
              <a:t>Hakkında Yönetmelik </a:t>
            </a:r>
            <a:r>
              <a:rPr sz="2800" dirty="0">
                <a:latin typeface="Times New Roman"/>
                <a:cs typeface="Times New Roman"/>
              </a:rPr>
              <a:t>ile</a:t>
            </a:r>
            <a:r>
              <a:rPr sz="2800" spc="-30" dirty="0">
                <a:latin typeface="Times New Roman"/>
                <a:cs typeface="Times New Roman"/>
              </a:rPr>
              <a:t> </a:t>
            </a:r>
            <a:r>
              <a:rPr sz="2800" dirty="0">
                <a:latin typeface="Times New Roman"/>
                <a:cs typeface="Times New Roman"/>
              </a:rPr>
              <a:t>düzenlenmiştir.</a:t>
            </a:r>
          </a:p>
        </p:txBody>
      </p:sp>
      <p:sp>
        <p:nvSpPr>
          <p:cNvPr id="22" name="object 5"/>
          <p:cNvSpPr txBox="1"/>
          <p:nvPr/>
        </p:nvSpPr>
        <p:spPr>
          <a:xfrm>
            <a:off x="3200400" y="5050036"/>
            <a:ext cx="13023302" cy="555921"/>
          </a:xfrm>
          <a:prstGeom prst="rect">
            <a:avLst/>
          </a:prstGeom>
          <a:solidFill>
            <a:srgbClr val="FFCCCC"/>
          </a:solidFill>
          <a:ln w="25400">
            <a:solidFill>
              <a:srgbClr val="946E00"/>
            </a:solidFill>
          </a:ln>
        </p:spPr>
        <p:txBody>
          <a:bodyPr vert="horz" wrap="square" lIns="0" tIns="123825" rIns="0" bIns="0" rtlCol="0">
            <a:spAutoFit/>
          </a:bodyPr>
          <a:lstStyle/>
          <a:p>
            <a:pPr marL="521334">
              <a:lnSpc>
                <a:spcPct val="100000"/>
              </a:lnSpc>
              <a:spcBef>
                <a:spcPts val="975"/>
              </a:spcBef>
            </a:pPr>
            <a:r>
              <a:rPr sz="2800" b="1" spc="-90" dirty="0">
                <a:solidFill>
                  <a:srgbClr val="053193"/>
                </a:solidFill>
                <a:latin typeface="Times New Roman"/>
                <a:cs typeface="Times New Roman"/>
              </a:rPr>
              <a:t>Y. </a:t>
            </a:r>
            <a:r>
              <a:rPr sz="2800" b="1" spc="-5" dirty="0">
                <a:solidFill>
                  <a:srgbClr val="053193"/>
                </a:solidFill>
                <a:latin typeface="Times New Roman"/>
                <a:cs typeface="Times New Roman"/>
              </a:rPr>
              <a:t>Dil </a:t>
            </a:r>
            <a:r>
              <a:rPr sz="2800" b="1" spc="-25" dirty="0">
                <a:solidFill>
                  <a:srgbClr val="053193"/>
                </a:solidFill>
                <a:latin typeface="Times New Roman"/>
                <a:cs typeface="Times New Roman"/>
              </a:rPr>
              <a:t>Tazminatı </a:t>
            </a:r>
            <a:r>
              <a:rPr sz="2800" b="1" dirty="0">
                <a:solidFill>
                  <a:srgbClr val="053193"/>
                </a:solidFill>
                <a:latin typeface="Times New Roman"/>
                <a:cs typeface="Times New Roman"/>
              </a:rPr>
              <a:t>= </a:t>
            </a:r>
            <a:r>
              <a:rPr sz="2800" b="1" spc="-5" dirty="0">
                <a:solidFill>
                  <a:srgbClr val="053193"/>
                </a:solidFill>
                <a:latin typeface="Times New Roman"/>
                <a:cs typeface="Times New Roman"/>
              </a:rPr>
              <a:t>Dil </a:t>
            </a:r>
            <a:r>
              <a:rPr sz="2800" b="1" spc="-25" dirty="0">
                <a:solidFill>
                  <a:srgbClr val="053193"/>
                </a:solidFill>
                <a:latin typeface="Times New Roman"/>
                <a:cs typeface="Times New Roman"/>
              </a:rPr>
              <a:t>Tazminat </a:t>
            </a:r>
            <a:r>
              <a:rPr sz="2800" b="1" spc="-5" dirty="0">
                <a:solidFill>
                  <a:srgbClr val="053193"/>
                </a:solidFill>
                <a:latin typeface="Times New Roman"/>
                <a:cs typeface="Times New Roman"/>
              </a:rPr>
              <a:t>Göstergesi </a:t>
            </a:r>
            <a:r>
              <a:rPr sz="2800" b="1" dirty="0">
                <a:solidFill>
                  <a:srgbClr val="053193"/>
                </a:solidFill>
                <a:latin typeface="Times New Roman"/>
                <a:cs typeface="Times New Roman"/>
              </a:rPr>
              <a:t>X </a:t>
            </a:r>
            <a:r>
              <a:rPr sz="2800" b="1" spc="-30" dirty="0">
                <a:solidFill>
                  <a:srgbClr val="053193"/>
                </a:solidFill>
                <a:latin typeface="Times New Roman"/>
                <a:cs typeface="Times New Roman"/>
              </a:rPr>
              <a:t>Aylık</a:t>
            </a:r>
            <a:r>
              <a:rPr sz="2800" b="1" spc="-175" dirty="0">
                <a:solidFill>
                  <a:srgbClr val="053193"/>
                </a:solidFill>
                <a:latin typeface="Times New Roman"/>
                <a:cs typeface="Times New Roman"/>
              </a:rPr>
              <a:t> </a:t>
            </a:r>
            <a:r>
              <a:rPr sz="2800" b="1" dirty="0">
                <a:solidFill>
                  <a:srgbClr val="053193"/>
                </a:solidFill>
                <a:latin typeface="Times New Roman"/>
                <a:cs typeface="Times New Roman"/>
              </a:rPr>
              <a:t>Katsayısı</a:t>
            </a:r>
            <a:endParaRPr sz="2800" dirty="0">
              <a:latin typeface="Times New Roman"/>
              <a:cs typeface="Times New Roman"/>
            </a:endParaRPr>
          </a:p>
        </p:txBody>
      </p:sp>
      <p:sp>
        <p:nvSpPr>
          <p:cNvPr id="24" name="object 3"/>
          <p:cNvSpPr txBox="1"/>
          <p:nvPr/>
        </p:nvSpPr>
        <p:spPr>
          <a:xfrm>
            <a:off x="2667000" y="7175087"/>
            <a:ext cx="14401800" cy="1102097"/>
          </a:xfrm>
          <a:prstGeom prst="rect">
            <a:avLst/>
          </a:prstGeom>
        </p:spPr>
        <p:txBody>
          <a:bodyPr vert="horz" wrap="square" lIns="0" tIns="67310" rIns="0" bIns="0" rtlCol="0">
            <a:spAutoFit/>
          </a:bodyPr>
          <a:lstStyle/>
          <a:p>
            <a:pPr marL="12700" marR="5080" algn="just">
              <a:lnSpc>
                <a:spcPct val="80000"/>
              </a:lnSpc>
              <a:spcBef>
                <a:spcPts val="530"/>
              </a:spcBef>
            </a:pPr>
            <a:r>
              <a:rPr lang="tr-TR" sz="2800" spc="-5" dirty="0" smtClean="0">
                <a:solidFill>
                  <a:srgbClr val="053193"/>
                </a:solidFill>
                <a:latin typeface="Times New Roman"/>
                <a:cs typeface="Times New Roman"/>
              </a:rPr>
              <a:t>         Not: </a:t>
            </a:r>
            <a:r>
              <a:rPr sz="2800" spc="-5" dirty="0" err="1" smtClean="0">
                <a:latin typeface="Times New Roman"/>
                <a:cs typeface="Times New Roman"/>
              </a:rPr>
              <a:t>Sınavlar</a:t>
            </a:r>
            <a:r>
              <a:rPr sz="2800" spc="-5" dirty="0" smtClean="0">
                <a:latin typeface="Times New Roman"/>
                <a:cs typeface="Times New Roman"/>
              </a:rPr>
              <a:t> </a:t>
            </a:r>
            <a:r>
              <a:rPr sz="2800" spc="-5" dirty="0">
                <a:latin typeface="Times New Roman"/>
                <a:cs typeface="Times New Roman"/>
              </a:rPr>
              <a:t>beş </a:t>
            </a:r>
            <a:r>
              <a:rPr sz="2800" dirty="0">
                <a:latin typeface="Times New Roman"/>
                <a:cs typeface="Times New Roman"/>
              </a:rPr>
              <a:t>yıl </a:t>
            </a:r>
            <a:r>
              <a:rPr sz="2800" spc="-5" dirty="0">
                <a:latin typeface="Times New Roman"/>
                <a:cs typeface="Times New Roman"/>
              </a:rPr>
              <a:t>süreyle geçerli </a:t>
            </a:r>
            <a:r>
              <a:rPr sz="2800" dirty="0">
                <a:latin typeface="Times New Roman"/>
                <a:cs typeface="Times New Roman"/>
              </a:rPr>
              <a:t>olup, bu </a:t>
            </a:r>
            <a:r>
              <a:rPr sz="2800" spc="-10" dirty="0">
                <a:latin typeface="Times New Roman"/>
                <a:cs typeface="Times New Roman"/>
              </a:rPr>
              <a:t>sürenin </a:t>
            </a:r>
            <a:r>
              <a:rPr sz="2800" dirty="0">
                <a:latin typeface="Times New Roman"/>
                <a:cs typeface="Times New Roman"/>
              </a:rPr>
              <a:t>bitiminde </a:t>
            </a:r>
            <a:r>
              <a:rPr sz="2800" spc="-10" dirty="0">
                <a:latin typeface="Times New Roman"/>
                <a:cs typeface="Times New Roman"/>
              </a:rPr>
              <a:t>sınava </a:t>
            </a:r>
            <a:r>
              <a:rPr sz="2800" spc="-5" dirty="0">
                <a:latin typeface="Times New Roman"/>
                <a:cs typeface="Times New Roman"/>
              </a:rPr>
              <a:t>girmeyenlerin  </a:t>
            </a:r>
            <a:r>
              <a:rPr sz="2800" dirty="0" err="1">
                <a:latin typeface="Times New Roman"/>
                <a:cs typeface="Times New Roman"/>
              </a:rPr>
              <a:t>yabancı</a:t>
            </a:r>
            <a:r>
              <a:rPr sz="2800" dirty="0">
                <a:latin typeface="Times New Roman"/>
                <a:cs typeface="Times New Roman"/>
              </a:rPr>
              <a:t> </a:t>
            </a:r>
            <a:r>
              <a:rPr lang="tr-TR" sz="2800" dirty="0" smtClean="0">
                <a:latin typeface="Times New Roman"/>
                <a:cs typeface="Times New Roman"/>
              </a:rPr>
              <a:t>  </a:t>
            </a:r>
            <a:r>
              <a:rPr sz="2800" spc="-5" dirty="0" err="1" smtClean="0">
                <a:latin typeface="Times New Roman"/>
                <a:cs typeface="Times New Roman"/>
              </a:rPr>
              <a:t>dil</a:t>
            </a:r>
            <a:r>
              <a:rPr sz="2800" spc="-5" dirty="0" smtClean="0">
                <a:latin typeface="Times New Roman"/>
                <a:cs typeface="Times New Roman"/>
              </a:rPr>
              <a:t> </a:t>
            </a:r>
            <a:r>
              <a:rPr sz="2800" spc="-5" dirty="0">
                <a:latin typeface="Times New Roman"/>
                <a:cs typeface="Times New Roman"/>
              </a:rPr>
              <a:t>seviyeleri </a:t>
            </a:r>
            <a:r>
              <a:rPr sz="2800" dirty="0">
                <a:latin typeface="Times New Roman"/>
                <a:cs typeface="Times New Roman"/>
              </a:rPr>
              <a:t>bir </a:t>
            </a:r>
            <a:r>
              <a:rPr sz="2800" spc="-5" dirty="0">
                <a:latin typeface="Times New Roman"/>
                <a:cs typeface="Times New Roman"/>
              </a:rPr>
              <a:t>alt düzeye </a:t>
            </a:r>
            <a:r>
              <a:rPr sz="2800" dirty="0">
                <a:latin typeface="Times New Roman"/>
                <a:cs typeface="Times New Roman"/>
              </a:rPr>
              <a:t>inmektedir. </a:t>
            </a:r>
            <a:r>
              <a:rPr sz="2800" spc="-5" dirty="0">
                <a:latin typeface="Times New Roman"/>
                <a:cs typeface="Times New Roman"/>
              </a:rPr>
              <a:t>Yabancı </a:t>
            </a:r>
            <a:r>
              <a:rPr sz="2800" dirty="0">
                <a:latin typeface="Times New Roman"/>
                <a:cs typeface="Times New Roman"/>
              </a:rPr>
              <a:t>dil </a:t>
            </a:r>
            <a:r>
              <a:rPr sz="2800" spc="-5" dirty="0">
                <a:latin typeface="Times New Roman"/>
                <a:cs typeface="Times New Roman"/>
              </a:rPr>
              <a:t>seviyesi </a:t>
            </a:r>
            <a:r>
              <a:rPr sz="2800" dirty="0">
                <a:latin typeface="Times New Roman"/>
                <a:cs typeface="Times New Roman"/>
              </a:rPr>
              <a:t>70-79 </a:t>
            </a:r>
            <a:r>
              <a:rPr sz="2800" spc="-5" dirty="0">
                <a:latin typeface="Times New Roman"/>
                <a:cs typeface="Times New Roman"/>
              </a:rPr>
              <a:t>(C)  </a:t>
            </a:r>
            <a:r>
              <a:rPr sz="2800" dirty="0">
                <a:latin typeface="Times New Roman"/>
                <a:cs typeface="Times New Roman"/>
              </a:rPr>
              <a:t>olanların yabancı dil tazminatları</a:t>
            </a:r>
            <a:r>
              <a:rPr sz="2800" spc="385" dirty="0">
                <a:latin typeface="Times New Roman"/>
                <a:cs typeface="Times New Roman"/>
              </a:rPr>
              <a:t> </a:t>
            </a:r>
            <a:r>
              <a:rPr sz="2800" dirty="0">
                <a:latin typeface="Times New Roman"/>
                <a:cs typeface="Times New Roman"/>
              </a:rPr>
              <a:t>kesilmektedir</a:t>
            </a:r>
            <a:r>
              <a:rPr sz="2800" dirty="0">
                <a:solidFill>
                  <a:srgbClr val="053193"/>
                </a:solidFill>
                <a:latin typeface="Times New Roman"/>
                <a:cs typeface="Times New Roman"/>
              </a:rPr>
              <a:t>.</a:t>
            </a:r>
            <a:endParaRPr sz="2800" dirty="0">
              <a:latin typeface="Times New Roman"/>
              <a:cs typeface="Times New Roman"/>
            </a:endParaRPr>
          </a:p>
        </p:txBody>
      </p:sp>
    </p:spTree>
    <p:extLst>
      <p:ext uri="{BB962C8B-B14F-4D97-AF65-F5344CB8AC3E}">
        <p14:creationId xmlns:p14="http://schemas.microsoft.com/office/powerpoint/2010/main" val="1490450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55666" y="1925844"/>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2" name="Dikdörtgen 21"/>
          <p:cNvSpPr/>
          <p:nvPr/>
        </p:nvSpPr>
        <p:spPr>
          <a:xfrm>
            <a:off x="3581400" y="2298576"/>
            <a:ext cx="13030200" cy="954107"/>
          </a:xfrm>
          <a:prstGeom prst="rect">
            <a:avLst/>
          </a:prstGeom>
          <a:solidFill>
            <a:schemeClr val="bg1">
              <a:lumMod val="95000"/>
            </a:schemeClr>
          </a:solidFill>
          <a:ln>
            <a:solidFill>
              <a:schemeClr val="tx1"/>
            </a:solidFill>
          </a:ln>
        </p:spPr>
        <p:txBody>
          <a:bodyPr wrap="square">
            <a:spAutoFit/>
          </a:bodyPr>
          <a:lstStyle/>
          <a:p>
            <a:pPr algn="just" fontAlgn="base">
              <a:lnSpc>
                <a:spcPct val="200000"/>
              </a:lnSpc>
            </a:pPr>
            <a:r>
              <a:rPr lang="tr-TR" sz="2500" dirty="0">
                <a:latin typeface="Times New Roman" panose="02020603050405020304" pitchFamily="18" charset="0"/>
                <a:cs typeface="Times New Roman" panose="02020603050405020304" pitchFamily="18" charset="0"/>
              </a:rPr>
              <a:t>       </a:t>
            </a:r>
            <a:r>
              <a:rPr lang="tr-TR" sz="2500" dirty="0" smtClean="0">
                <a:latin typeface="Times New Roman" panose="02020603050405020304" pitchFamily="18" charset="0"/>
                <a:cs typeface="Times New Roman" panose="02020603050405020304" pitchFamily="18" charset="0"/>
              </a:rPr>
              <a:t>		              </a:t>
            </a:r>
            <a:r>
              <a:rPr lang="tr-TR" sz="3200" b="1" spc="-5" dirty="0" smtClean="0"/>
              <a:t>Yabancı </a:t>
            </a:r>
            <a:r>
              <a:rPr lang="tr-TR" sz="3200" b="1" spc="-5" dirty="0"/>
              <a:t>Dil Tazminatı</a:t>
            </a:r>
            <a:r>
              <a:rPr lang="tr-TR" sz="3200" b="1" spc="-20" dirty="0"/>
              <a:t> </a:t>
            </a:r>
            <a:r>
              <a:rPr lang="tr-TR" sz="3200" b="1" spc="-5" dirty="0"/>
              <a:t>Göstergeleri</a:t>
            </a:r>
            <a:endParaRPr lang="tr-TR" sz="3200" b="1" i="1" dirty="0">
              <a:latin typeface="Times New Roman" panose="02020603050405020304" pitchFamily="18" charset="0"/>
              <a:cs typeface="Times New Roman" panose="02020603050405020304" pitchFamily="18" charset="0"/>
            </a:endParaRPr>
          </a:p>
        </p:txBody>
      </p:sp>
      <p:graphicFrame>
        <p:nvGraphicFramePr>
          <p:cNvPr id="16" name="object 3"/>
          <p:cNvGraphicFramePr>
            <a:graphicFrameLocks noGrp="1"/>
          </p:cNvGraphicFramePr>
          <p:nvPr>
            <p:extLst>
              <p:ext uri="{D42A27DB-BD31-4B8C-83A1-F6EECF244321}">
                <p14:modId xmlns:p14="http://schemas.microsoft.com/office/powerpoint/2010/main" val="3678891940"/>
              </p:ext>
            </p:extLst>
          </p:nvPr>
        </p:nvGraphicFramePr>
        <p:xfrm>
          <a:off x="3962400" y="3530822"/>
          <a:ext cx="11430000" cy="5422680"/>
        </p:xfrm>
        <a:graphic>
          <a:graphicData uri="http://schemas.openxmlformats.org/drawingml/2006/table">
            <a:tbl>
              <a:tblPr firstRow="1" bandRow="1">
                <a:tableStyleId>{2D5ABB26-0587-4C30-8999-92F81FD0307C}</a:tableStyleId>
              </a:tblPr>
              <a:tblGrid>
                <a:gridCol w="5986179">
                  <a:extLst>
                    <a:ext uri="{9D8B030D-6E8A-4147-A177-3AD203B41FA5}">
                      <a16:colId xmlns:a16="http://schemas.microsoft.com/office/drawing/2014/main" val="20000"/>
                    </a:ext>
                  </a:extLst>
                </a:gridCol>
                <a:gridCol w="5443821">
                  <a:extLst>
                    <a:ext uri="{9D8B030D-6E8A-4147-A177-3AD203B41FA5}">
                      <a16:colId xmlns:a16="http://schemas.microsoft.com/office/drawing/2014/main" val="20001"/>
                    </a:ext>
                  </a:extLst>
                </a:gridCol>
              </a:tblGrid>
              <a:tr h="1007045">
                <a:tc gridSpan="2">
                  <a:txBody>
                    <a:bodyPr/>
                    <a:lstStyle/>
                    <a:p>
                      <a:pPr marL="5080" algn="ctr">
                        <a:lnSpc>
                          <a:spcPct val="100000"/>
                        </a:lnSpc>
                        <a:spcBef>
                          <a:spcPts val="1130"/>
                        </a:spcBef>
                      </a:pPr>
                      <a:r>
                        <a:rPr sz="2150" b="1" spc="-75" dirty="0">
                          <a:latin typeface="Arial" panose="020B0604020202020204" pitchFamily="34" charset="0"/>
                          <a:cs typeface="Arial" panose="020B0604020202020204" pitchFamily="34" charset="0"/>
                        </a:rPr>
                        <a:t>Yabancı Dilden </a:t>
                      </a:r>
                      <a:r>
                        <a:rPr sz="2150" b="1" spc="-70" dirty="0">
                          <a:latin typeface="Arial" panose="020B0604020202020204" pitchFamily="34" charset="0"/>
                          <a:cs typeface="Arial" panose="020B0604020202020204" pitchFamily="34" charset="0"/>
                        </a:rPr>
                        <a:t>Faydalanıldığı</a:t>
                      </a:r>
                      <a:r>
                        <a:rPr sz="2150" b="1" spc="50" dirty="0">
                          <a:latin typeface="Arial" panose="020B0604020202020204" pitchFamily="34" charset="0"/>
                          <a:cs typeface="Arial" panose="020B0604020202020204" pitchFamily="34" charset="0"/>
                        </a:rPr>
                        <a:t> </a:t>
                      </a:r>
                      <a:r>
                        <a:rPr sz="2150" b="1" spc="-90" dirty="0">
                          <a:latin typeface="Arial" panose="020B0604020202020204" pitchFamily="34" charset="0"/>
                          <a:cs typeface="Arial" panose="020B0604020202020204" pitchFamily="34" charset="0"/>
                        </a:rPr>
                        <a:t>Durumda</a:t>
                      </a:r>
                      <a:endParaRPr sz="2150" dirty="0">
                        <a:latin typeface="Arial" panose="020B0604020202020204" pitchFamily="34" charset="0"/>
                        <a:cs typeface="Arial" panose="020B0604020202020204" pitchFamily="34" charset="0"/>
                      </a:endParaRPr>
                    </a:p>
                  </a:txBody>
                  <a:tcPr marL="0" marR="0" marT="143510" marB="0">
                    <a:lnB w="38100">
                      <a:solidFill>
                        <a:srgbClr val="FFFFFF"/>
                      </a:solidFill>
                      <a:prstDash val="solid"/>
                    </a:lnB>
                    <a:solidFill>
                      <a:srgbClr val="8EAADB"/>
                    </a:solidFill>
                  </a:tcPr>
                </a:tc>
                <a:tc hMerge="1">
                  <a:txBody>
                    <a:bodyPr/>
                    <a:lstStyle/>
                    <a:p>
                      <a:endParaRPr/>
                    </a:p>
                  </a:txBody>
                  <a:tcPr marL="0" marR="0" marT="0" marB="0"/>
                </a:tc>
                <a:extLst>
                  <a:ext uri="{0D108BD9-81ED-4DB2-BD59-A6C34878D82A}">
                    <a16:rowId xmlns:a16="http://schemas.microsoft.com/office/drawing/2014/main" val="10000"/>
                  </a:ext>
                </a:extLst>
              </a:tr>
              <a:tr h="425873">
                <a:tc>
                  <a:txBody>
                    <a:bodyPr/>
                    <a:lstStyle/>
                    <a:p>
                      <a:pPr marL="109855">
                        <a:lnSpc>
                          <a:spcPct val="100000"/>
                        </a:lnSpc>
                        <a:spcBef>
                          <a:spcPts val="80"/>
                        </a:spcBef>
                      </a:pPr>
                      <a:r>
                        <a:rPr sz="2150" spc="-280" dirty="0">
                          <a:latin typeface="Arial" panose="020B0604020202020204" pitchFamily="34" charset="0"/>
                          <a:cs typeface="Arial" panose="020B0604020202020204" pitchFamily="34" charset="0"/>
                        </a:rPr>
                        <a:t>A </a:t>
                      </a:r>
                      <a:r>
                        <a:rPr sz="2150" spc="-204" dirty="0">
                          <a:latin typeface="Arial" panose="020B0604020202020204" pitchFamily="34" charset="0"/>
                          <a:cs typeface="Arial" panose="020B0604020202020204" pitchFamily="34" charset="0"/>
                        </a:rPr>
                        <a:t>Seviyesi</a:t>
                      </a:r>
                      <a:r>
                        <a:rPr sz="2150" spc="-350" dirty="0">
                          <a:latin typeface="Arial" panose="020B0604020202020204" pitchFamily="34" charset="0"/>
                          <a:cs typeface="Arial" panose="020B0604020202020204" pitchFamily="34" charset="0"/>
                        </a:rPr>
                        <a:t> </a:t>
                      </a:r>
                      <a:r>
                        <a:rPr sz="2150" spc="-160" dirty="0">
                          <a:latin typeface="Arial" panose="020B0604020202020204" pitchFamily="34" charset="0"/>
                          <a:cs typeface="Arial" panose="020B0604020202020204" pitchFamily="34" charset="0"/>
                        </a:rPr>
                        <a:t>(96-100)</a:t>
                      </a:r>
                      <a:endParaRPr sz="2150" dirty="0">
                        <a:latin typeface="Arial" panose="020B0604020202020204" pitchFamily="34" charset="0"/>
                        <a:cs typeface="Arial" panose="020B0604020202020204" pitchFamily="34" charset="0"/>
                      </a:endParaRPr>
                    </a:p>
                  </a:txBody>
                  <a:tcPr marL="0" marR="0" marT="10160" marB="0">
                    <a:lnR w="38100">
                      <a:solidFill>
                        <a:srgbClr val="FFFFFF"/>
                      </a:solidFill>
                      <a:prstDash val="solid"/>
                    </a:lnR>
                    <a:lnT w="38100">
                      <a:solidFill>
                        <a:srgbClr val="FFFFFF"/>
                      </a:solidFill>
                      <a:prstDash val="solid"/>
                    </a:lnT>
                    <a:lnB w="38100">
                      <a:solidFill>
                        <a:srgbClr val="FFFFFF"/>
                      </a:solidFill>
                      <a:prstDash val="solid"/>
                    </a:lnB>
                    <a:solidFill>
                      <a:srgbClr val="D4DCE3"/>
                    </a:solidFill>
                  </a:tcPr>
                </a:tc>
                <a:tc>
                  <a:txBody>
                    <a:bodyPr/>
                    <a:lstStyle/>
                    <a:p>
                      <a:pPr marR="98425" algn="r">
                        <a:lnSpc>
                          <a:spcPct val="100000"/>
                        </a:lnSpc>
                        <a:spcBef>
                          <a:spcPts val="80"/>
                        </a:spcBef>
                      </a:pPr>
                      <a:r>
                        <a:rPr sz="2150" spc="5" dirty="0">
                          <a:latin typeface="Arial"/>
                          <a:cs typeface="Arial"/>
                        </a:rPr>
                        <a:t>1</a:t>
                      </a:r>
                      <a:r>
                        <a:rPr sz="2150" spc="-15" dirty="0">
                          <a:latin typeface="Arial"/>
                          <a:cs typeface="Arial"/>
                        </a:rPr>
                        <a:t>2</a:t>
                      </a:r>
                      <a:r>
                        <a:rPr sz="2150" spc="5" dirty="0">
                          <a:latin typeface="Arial"/>
                          <a:cs typeface="Arial"/>
                        </a:rPr>
                        <a:t>0</a:t>
                      </a:r>
                      <a:r>
                        <a:rPr sz="2150" dirty="0">
                          <a:latin typeface="Arial"/>
                          <a:cs typeface="Arial"/>
                        </a:rPr>
                        <a:t>0</a:t>
                      </a:r>
                      <a:endParaRPr sz="2150">
                        <a:latin typeface="Arial"/>
                        <a:cs typeface="Arial"/>
                      </a:endParaRPr>
                    </a:p>
                  </a:txBody>
                  <a:tcPr marL="0" marR="0" marT="10160" marB="0">
                    <a:lnL w="38100">
                      <a:solidFill>
                        <a:srgbClr val="FFFFFF"/>
                      </a:solidFill>
                      <a:prstDash val="solid"/>
                    </a:lnL>
                    <a:lnT w="38100">
                      <a:solidFill>
                        <a:srgbClr val="FFFFFF"/>
                      </a:solidFill>
                      <a:prstDash val="solid"/>
                    </a:lnT>
                    <a:lnB w="38100">
                      <a:solidFill>
                        <a:srgbClr val="FFFFFF"/>
                      </a:solidFill>
                      <a:prstDash val="solid"/>
                    </a:lnB>
                    <a:solidFill>
                      <a:srgbClr val="D4DCE3"/>
                    </a:solidFill>
                  </a:tcPr>
                </a:tc>
                <a:extLst>
                  <a:ext uri="{0D108BD9-81ED-4DB2-BD59-A6C34878D82A}">
                    <a16:rowId xmlns:a16="http://schemas.microsoft.com/office/drawing/2014/main" val="10001"/>
                  </a:ext>
                </a:extLst>
              </a:tr>
              <a:tr h="421871">
                <a:tc>
                  <a:txBody>
                    <a:bodyPr/>
                    <a:lstStyle/>
                    <a:p>
                      <a:pPr marL="109855">
                        <a:lnSpc>
                          <a:spcPct val="100000"/>
                        </a:lnSpc>
                        <a:spcBef>
                          <a:spcPts val="55"/>
                        </a:spcBef>
                      </a:pPr>
                      <a:r>
                        <a:rPr sz="2150" spc="-280" dirty="0" smtClean="0">
                          <a:latin typeface="Arial" panose="020B0604020202020204" pitchFamily="34" charset="0"/>
                          <a:cs typeface="Arial" panose="020B0604020202020204" pitchFamily="34" charset="0"/>
                        </a:rPr>
                        <a:t>A</a:t>
                      </a:r>
                      <a:r>
                        <a:rPr lang="tr-TR" sz="2150" spc="-280" dirty="0" smtClean="0">
                          <a:latin typeface="Arial" panose="020B0604020202020204" pitchFamily="34" charset="0"/>
                          <a:cs typeface="Arial" panose="020B0604020202020204" pitchFamily="34" charset="0"/>
                        </a:rPr>
                        <a:t> </a:t>
                      </a:r>
                      <a:r>
                        <a:rPr sz="2150" spc="-280" dirty="0" smtClean="0">
                          <a:latin typeface="Arial" panose="020B0604020202020204" pitchFamily="34" charset="0"/>
                          <a:cs typeface="Arial" panose="020B0604020202020204" pitchFamily="34" charset="0"/>
                        </a:rPr>
                        <a:t> </a:t>
                      </a:r>
                      <a:r>
                        <a:rPr sz="2150" spc="-204" dirty="0">
                          <a:latin typeface="Arial" panose="020B0604020202020204" pitchFamily="34" charset="0"/>
                          <a:cs typeface="Arial" panose="020B0604020202020204" pitchFamily="34" charset="0"/>
                        </a:rPr>
                        <a:t>Seviyesi</a:t>
                      </a:r>
                      <a:r>
                        <a:rPr sz="2150" spc="-350" dirty="0">
                          <a:latin typeface="Arial" panose="020B0604020202020204" pitchFamily="34" charset="0"/>
                          <a:cs typeface="Arial" panose="020B0604020202020204" pitchFamily="34" charset="0"/>
                        </a:rPr>
                        <a:t> </a:t>
                      </a:r>
                      <a:r>
                        <a:rPr sz="2150" spc="-155" dirty="0">
                          <a:latin typeface="Arial" panose="020B0604020202020204" pitchFamily="34" charset="0"/>
                          <a:cs typeface="Arial" panose="020B0604020202020204" pitchFamily="34" charset="0"/>
                        </a:rPr>
                        <a:t>(90-95)</a:t>
                      </a:r>
                      <a:endParaRPr sz="2150" dirty="0">
                        <a:latin typeface="Arial" panose="020B0604020202020204" pitchFamily="34" charset="0"/>
                        <a:cs typeface="Arial" panose="020B0604020202020204" pitchFamily="34" charset="0"/>
                      </a:endParaRPr>
                    </a:p>
                  </a:txBody>
                  <a:tcPr marL="0" marR="0" marT="6985" marB="0">
                    <a:lnR w="38100">
                      <a:solidFill>
                        <a:srgbClr val="FFFFFF"/>
                      </a:solidFill>
                      <a:prstDash val="solid"/>
                    </a:lnR>
                    <a:lnT w="38100">
                      <a:solidFill>
                        <a:srgbClr val="FFFFFF"/>
                      </a:solidFill>
                      <a:prstDash val="solid"/>
                    </a:lnT>
                    <a:lnB w="38100">
                      <a:solidFill>
                        <a:srgbClr val="FFFFFF"/>
                      </a:solidFill>
                      <a:prstDash val="solid"/>
                    </a:lnB>
                    <a:solidFill>
                      <a:srgbClr val="D4DCE3"/>
                    </a:solidFill>
                  </a:tcPr>
                </a:tc>
                <a:tc>
                  <a:txBody>
                    <a:bodyPr/>
                    <a:lstStyle/>
                    <a:p>
                      <a:pPr marR="98425" algn="r">
                        <a:lnSpc>
                          <a:spcPct val="100000"/>
                        </a:lnSpc>
                        <a:spcBef>
                          <a:spcPts val="55"/>
                        </a:spcBef>
                      </a:pPr>
                      <a:r>
                        <a:rPr sz="2150" spc="5" dirty="0">
                          <a:latin typeface="Arial"/>
                          <a:cs typeface="Arial"/>
                        </a:rPr>
                        <a:t>9</a:t>
                      </a:r>
                      <a:r>
                        <a:rPr sz="2150" spc="-15" dirty="0">
                          <a:latin typeface="Arial"/>
                          <a:cs typeface="Arial"/>
                        </a:rPr>
                        <a:t>0</a:t>
                      </a:r>
                      <a:r>
                        <a:rPr sz="2150" dirty="0">
                          <a:latin typeface="Arial"/>
                          <a:cs typeface="Arial"/>
                        </a:rPr>
                        <a:t>0</a:t>
                      </a:r>
                      <a:endParaRPr sz="2150">
                        <a:latin typeface="Arial"/>
                        <a:cs typeface="Arial"/>
                      </a:endParaRPr>
                    </a:p>
                  </a:txBody>
                  <a:tcPr marL="0" marR="0" marT="6985" marB="0">
                    <a:lnL w="38100">
                      <a:solidFill>
                        <a:srgbClr val="FFFFFF"/>
                      </a:solidFill>
                      <a:prstDash val="solid"/>
                    </a:lnL>
                    <a:lnT w="38100">
                      <a:solidFill>
                        <a:srgbClr val="FFFFFF"/>
                      </a:solidFill>
                      <a:prstDash val="solid"/>
                    </a:lnT>
                    <a:lnB w="38100">
                      <a:solidFill>
                        <a:srgbClr val="FFFFFF"/>
                      </a:solidFill>
                      <a:prstDash val="solid"/>
                    </a:lnB>
                    <a:solidFill>
                      <a:srgbClr val="D4DCE3"/>
                    </a:solidFill>
                  </a:tcPr>
                </a:tc>
                <a:extLst>
                  <a:ext uri="{0D108BD9-81ED-4DB2-BD59-A6C34878D82A}">
                    <a16:rowId xmlns:a16="http://schemas.microsoft.com/office/drawing/2014/main" val="10002"/>
                  </a:ext>
                </a:extLst>
              </a:tr>
              <a:tr h="422672">
                <a:tc>
                  <a:txBody>
                    <a:bodyPr/>
                    <a:lstStyle/>
                    <a:p>
                      <a:pPr marL="109855">
                        <a:lnSpc>
                          <a:spcPct val="100000"/>
                        </a:lnSpc>
                        <a:spcBef>
                          <a:spcPts val="60"/>
                        </a:spcBef>
                      </a:pPr>
                      <a:r>
                        <a:rPr sz="2150" spc="-350" dirty="0">
                          <a:latin typeface="Arial" panose="020B0604020202020204" pitchFamily="34" charset="0"/>
                          <a:cs typeface="Arial" panose="020B0604020202020204" pitchFamily="34" charset="0"/>
                        </a:rPr>
                        <a:t>B </a:t>
                      </a:r>
                      <a:r>
                        <a:rPr lang="tr-TR" sz="2150" spc="-350" dirty="0" smtClean="0">
                          <a:latin typeface="Arial" panose="020B0604020202020204" pitchFamily="34" charset="0"/>
                          <a:cs typeface="Arial" panose="020B0604020202020204" pitchFamily="34" charset="0"/>
                        </a:rPr>
                        <a:t> </a:t>
                      </a:r>
                      <a:r>
                        <a:rPr sz="2150" spc="-204" dirty="0" err="1" smtClean="0">
                          <a:latin typeface="Arial" panose="020B0604020202020204" pitchFamily="34" charset="0"/>
                          <a:cs typeface="Arial" panose="020B0604020202020204" pitchFamily="34" charset="0"/>
                        </a:rPr>
                        <a:t>Seviyesi</a:t>
                      </a:r>
                      <a:r>
                        <a:rPr sz="2150" spc="-220" dirty="0" smtClean="0">
                          <a:latin typeface="Arial" panose="020B0604020202020204" pitchFamily="34" charset="0"/>
                          <a:cs typeface="Arial" panose="020B0604020202020204" pitchFamily="34" charset="0"/>
                        </a:rPr>
                        <a:t> </a:t>
                      </a:r>
                      <a:r>
                        <a:rPr sz="2150" spc="-155" dirty="0">
                          <a:latin typeface="Arial" panose="020B0604020202020204" pitchFamily="34" charset="0"/>
                          <a:cs typeface="Arial" panose="020B0604020202020204" pitchFamily="34" charset="0"/>
                        </a:rPr>
                        <a:t>(80-89)</a:t>
                      </a:r>
                      <a:endParaRPr sz="2150" dirty="0">
                        <a:latin typeface="Arial" panose="020B0604020202020204" pitchFamily="34" charset="0"/>
                        <a:cs typeface="Arial" panose="020B0604020202020204" pitchFamily="34" charset="0"/>
                      </a:endParaRPr>
                    </a:p>
                  </a:txBody>
                  <a:tcPr marL="0" marR="0" marT="7620" marB="0">
                    <a:lnR w="38100">
                      <a:solidFill>
                        <a:srgbClr val="FFFFFF"/>
                      </a:solidFill>
                      <a:prstDash val="solid"/>
                    </a:lnR>
                    <a:lnT w="38100">
                      <a:solidFill>
                        <a:srgbClr val="FFFFFF"/>
                      </a:solidFill>
                      <a:prstDash val="solid"/>
                    </a:lnT>
                    <a:lnB w="38100">
                      <a:solidFill>
                        <a:srgbClr val="FFFFFF"/>
                      </a:solidFill>
                      <a:prstDash val="solid"/>
                    </a:lnB>
                    <a:solidFill>
                      <a:srgbClr val="D4DCE3"/>
                    </a:solidFill>
                  </a:tcPr>
                </a:tc>
                <a:tc>
                  <a:txBody>
                    <a:bodyPr/>
                    <a:lstStyle/>
                    <a:p>
                      <a:pPr marR="98425" algn="r">
                        <a:lnSpc>
                          <a:spcPct val="100000"/>
                        </a:lnSpc>
                        <a:spcBef>
                          <a:spcPts val="60"/>
                        </a:spcBef>
                      </a:pPr>
                      <a:r>
                        <a:rPr sz="2150" spc="5" dirty="0">
                          <a:latin typeface="Arial"/>
                          <a:cs typeface="Arial"/>
                        </a:rPr>
                        <a:t>6</a:t>
                      </a:r>
                      <a:r>
                        <a:rPr sz="2150" spc="-15" dirty="0">
                          <a:latin typeface="Arial"/>
                          <a:cs typeface="Arial"/>
                        </a:rPr>
                        <a:t>0</a:t>
                      </a:r>
                      <a:r>
                        <a:rPr sz="2150" dirty="0">
                          <a:latin typeface="Arial"/>
                          <a:cs typeface="Arial"/>
                        </a:rPr>
                        <a:t>0</a:t>
                      </a:r>
                      <a:endParaRPr sz="2150">
                        <a:latin typeface="Arial"/>
                        <a:cs typeface="Arial"/>
                      </a:endParaRPr>
                    </a:p>
                  </a:txBody>
                  <a:tcPr marL="0" marR="0" marT="7620" marB="0">
                    <a:lnL w="38100">
                      <a:solidFill>
                        <a:srgbClr val="FFFFFF"/>
                      </a:solidFill>
                      <a:prstDash val="solid"/>
                    </a:lnL>
                    <a:lnT w="38100">
                      <a:solidFill>
                        <a:srgbClr val="FFFFFF"/>
                      </a:solidFill>
                      <a:prstDash val="solid"/>
                    </a:lnT>
                    <a:lnB w="38100">
                      <a:solidFill>
                        <a:srgbClr val="FFFFFF"/>
                      </a:solidFill>
                      <a:prstDash val="solid"/>
                    </a:lnB>
                    <a:solidFill>
                      <a:srgbClr val="D4DCE3"/>
                    </a:solidFill>
                  </a:tcPr>
                </a:tc>
                <a:extLst>
                  <a:ext uri="{0D108BD9-81ED-4DB2-BD59-A6C34878D82A}">
                    <a16:rowId xmlns:a16="http://schemas.microsoft.com/office/drawing/2014/main" val="10003"/>
                  </a:ext>
                </a:extLst>
              </a:tr>
              <a:tr h="425873">
                <a:tc>
                  <a:txBody>
                    <a:bodyPr/>
                    <a:lstStyle/>
                    <a:p>
                      <a:pPr marL="109855">
                        <a:lnSpc>
                          <a:spcPct val="100000"/>
                        </a:lnSpc>
                        <a:spcBef>
                          <a:spcPts val="80"/>
                        </a:spcBef>
                      </a:pPr>
                      <a:r>
                        <a:rPr sz="2150" spc="-490" dirty="0">
                          <a:latin typeface="Arial" panose="020B0604020202020204" pitchFamily="34" charset="0"/>
                          <a:cs typeface="Arial" panose="020B0604020202020204" pitchFamily="34" charset="0"/>
                        </a:rPr>
                        <a:t>C</a:t>
                      </a:r>
                      <a:r>
                        <a:rPr sz="2150" spc="-475" dirty="0">
                          <a:latin typeface="Arial" panose="020B0604020202020204" pitchFamily="34" charset="0"/>
                          <a:cs typeface="Arial" panose="020B0604020202020204" pitchFamily="34" charset="0"/>
                        </a:rPr>
                        <a:t> </a:t>
                      </a:r>
                      <a:r>
                        <a:rPr lang="tr-TR" sz="2150" spc="-475" dirty="0" smtClean="0">
                          <a:latin typeface="Arial" panose="020B0604020202020204" pitchFamily="34" charset="0"/>
                          <a:cs typeface="Arial" panose="020B0604020202020204" pitchFamily="34" charset="0"/>
                        </a:rPr>
                        <a:t>    </a:t>
                      </a:r>
                      <a:r>
                        <a:rPr sz="2150" spc="-204" dirty="0" err="1" smtClean="0">
                          <a:latin typeface="Arial" panose="020B0604020202020204" pitchFamily="34" charset="0"/>
                          <a:cs typeface="Arial" panose="020B0604020202020204" pitchFamily="34" charset="0"/>
                        </a:rPr>
                        <a:t>Seviyesi</a:t>
                      </a:r>
                      <a:endParaRPr sz="2150" dirty="0">
                        <a:latin typeface="Arial" panose="020B0604020202020204" pitchFamily="34" charset="0"/>
                        <a:cs typeface="Arial" panose="020B0604020202020204" pitchFamily="34" charset="0"/>
                      </a:endParaRPr>
                    </a:p>
                  </a:txBody>
                  <a:tcPr marL="0" marR="0" marT="10160" marB="0">
                    <a:lnR w="38100">
                      <a:solidFill>
                        <a:srgbClr val="FFFFFF"/>
                      </a:solidFill>
                      <a:prstDash val="solid"/>
                    </a:lnR>
                    <a:lnT w="38100">
                      <a:solidFill>
                        <a:srgbClr val="FFFFFF"/>
                      </a:solidFill>
                      <a:prstDash val="solid"/>
                    </a:lnT>
                    <a:lnB w="38100">
                      <a:solidFill>
                        <a:srgbClr val="FFFFFF"/>
                      </a:solidFill>
                      <a:prstDash val="solid"/>
                    </a:lnB>
                    <a:solidFill>
                      <a:srgbClr val="D4DCE3"/>
                    </a:solidFill>
                  </a:tcPr>
                </a:tc>
                <a:tc>
                  <a:txBody>
                    <a:bodyPr/>
                    <a:lstStyle/>
                    <a:p>
                      <a:pPr marR="98425" algn="r">
                        <a:lnSpc>
                          <a:spcPct val="100000"/>
                        </a:lnSpc>
                        <a:spcBef>
                          <a:spcPts val="80"/>
                        </a:spcBef>
                      </a:pPr>
                      <a:r>
                        <a:rPr sz="2150" spc="5" dirty="0">
                          <a:latin typeface="Arial"/>
                          <a:cs typeface="Arial"/>
                        </a:rPr>
                        <a:t>3</a:t>
                      </a:r>
                      <a:r>
                        <a:rPr sz="2150" spc="-15" dirty="0">
                          <a:latin typeface="Arial"/>
                          <a:cs typeface="Arial"/>
                        </a:rPr>
                        <a:t>0</a:t>
                      </a:r>
                      <a:r>
                        <a:rPr sz="2150" dirty="0">
                          <a:latin typeface="Arial"/>
                          <a:cs typeface="Arial"/>
                        </a:rPr>
                        <a:t>0</a:t>
                      </a:r>
                      <a:endParaRPr sz="2150">
                        <a:latin typeface="Arial"/>
                        <a:cs typeface="Arial"/>
                      </a:endParaRPr>
                    </a:p>
                  </a:txBody>
                  <a:tcPr marL="0" marR="0" marT="10160" marB="0">
                    <a:lnL w="38100">
                      <a:solidFill>
                        <a:srgbClr val="FFFFFF"/>
                      </a:solidFill>
                      <a:prstDash val="solid"/>
                    </a:lnL>
                    <a:lnT w="38100">
                      <a:solidFill>
                        <a:srgbClr val="FFFFFF"/>
                      </a:solidFill>
                      <a:prstDash val="solid"/>
                    </a:lnT>
                    <a:lnB w="38100">
                      <a:solidFill>
                        <a:srgbClr val="FFFFFF"/>
                      </a:solidFill>
                      <a:prstDash val="solid"/>
                    </a:lnB>
                    <a:solidFill>
                      <a:srgbClr val="D4DCE3"/>
                    </a:solidFill>
                  </a:tcPr>
                </a:tc>
                <a:extLst>
                  <a:ext uri="{0D108BD9-81ED-4DB2-BD59-A6C34878D82A}">
                    <a16:rowId xmlns:a16="http://schemas.microsoft.com/office/drawing/2014/main" val="10004"/>
                  </a:ext>
                </a:extLst>
              </a:tr>
              <a:tr h="1026258">
                <a:tc gridSpan="2">
                  <a:txBody>
                    <a:bodyPr/>
                    <a:lstStyle/>
                    <a:p>
                      <a:pPr marL="7620" algn="ctr">
                        <a:lnSpc>
                          <a:spcPct val="100000"/>
                        </a:lnSpc>
                        <a:spcBef>
                          <a:spcPts val="1250"/>
                        </a:spcBef>
                      </a:pPr>
                      <a:r>
                        <a:rPr sz="2150" b="1" spc="-75" dirty="0">
                          <a:latin typeface="Times New Roman" panose="02020603050405020304" pitchFamily="18" charset="0"/>
                          <a:cs typeface="Times New Roman" panose="02020603050405020304" pitchFamily="18" charset="0"/>
                        </a:rPr>
                        <a:t>Yabancı Dilden Faydalanılmadığı</a:t>
                      </a:r>
                      <a:r>
                        <a:rPr sz="2150" b="1" spc="40" dirty="0">
                          <a:latin typeface="Times New Roman" panose="02020603050405020304" pitchFamily="18" charset="0"/>
                          <a:cs typeface="Times New Roman" panose="02020603050405020304" pitchFamily="18" charset="0"/>
                        </a:rPr>
                        <a:t> </a:t>
                      </a:r>
                      <a:r>
                        <a:rPr sz="2150" b="1" spc="-90" dirty="0">
                          <a:latin typeface="Times New Roman" panose="02020603050405020304" pitchFamily="18" charset="0"/>
                          <a:cs typeface="Times New Roman" panose="02020603050405020304" pitchFamily="18" charset="0"/>
                        </a:rPr>
                        <a:t>Durumda</a:t>
                      </a:r>
                      <a:endParaRPr sz="2150" dirty="0">
                        <a:latin typeface="Times New Roman" panose="02020603050405020304" pitchFamily="18" charset="0"/>
                        <a:cs typeface="Times New Roman" panose="02020603050405020304" pitchFamily="18" charset="0"/>
                      </a:endParaRPr>
                    </a:p>
                  </a:txBody>
                  <a:tcPr marL="0" marR="0" marT="158750" marB="0">
                    <a:lnT w="38100">
                      <a:solidFill>
                        <a:srgbClr val="FFFFFF"/>
                      </a:solidFill>
                      <a:prstDash val="solid"/>
                    </a:lnT>
                    <a:lnB w="38100">
                      <a:solidFill>
                        <a:srgbClr val="FFFFFF"/>
                      </a:solidFill>
                      <a:prstDash val="solid"/>
                    </a:lnB>
                    <a:solidFill>
                      <a:srgbClr val="8EAADB"/>
                    </a:solidFill>
                  </a:tcPr>
                </a:tc>
                <a:tc hMerge="1">
                  <a:txBody>
                    <a:bodyPr/>
                    <a:lstStyle/>
                    <a:p>
                      <a:endParaRPr/>
                    </a:p>
                  </a:txBody>
                  <a:tcPr marL="0" marR="0" marT="0" marB="0"/>
                </a:tc>
                <a:extLst>
                  <a:ext uri="{0D108BD9-81ED-4DB2-BD59-A6C34878D82A}">
                    <a16:rowId xmlns:a16="http://schemas.microsoft.com/office/drawing/2014/main" val="10005"/>
                  </a:ext>
                </a:extLst>
              </a:tr>
              <a:tr h="422672">
                <a:tc>
                  <a:txBody>
                    <a:bodyPr/>
                    <a:lstStyle/>
                    <a:p>
                      <a:pPr marL="109855">
                        <a:lnSpc>
                          <a:spcPct val="100000"/>
                        </a:lnSpc>
                        <a:spcBef>
                          <a:spcPts val="60"/>
                        </a:spcBef>
                      </a:pPr>
                      <a:r>
                        <a:rPr sz="2150" spc="-280" dirty="0">
                          <a:latin typeface="Arial" panose="020B0604020202020204" pitchFamily="34" charset="0"/>
                          <a:cs typeface="Arial" panose="020B0604020202020204" pitchFamily="34" charset="0"/>
                        </a:rPr>
                        <a:t>A </a:t>
                      </a:r>
                      <a:r>
                        <a:rPr sz="2150" spc="-204" dirty="0">
                          <a:latin typeface="Arial" panose="020B0604020202020204" pitchFamily="34" charset="0"/>
                          <a:cs typeface="Arial" panose="020B0604020202020204" pitchFamily="34" charset="0"/>
                        </a:rPr>
                        <a:t>Seviyesi</a:t>
                      </a:r>
                      <a:r>
                        <a:rPr sz="2150" spc="-350" dirty="0">
                          <a:latin typeface="Arial" panose="020B0604020202020204" pitchFamily="34" charset="0"/>
                          <a:cs typeface="Arial" panose="020B0604020202020204" pitchFamily="34" charset="0"/>
                        </a:rPr>
                        <a:t> </a:t>
                      </a:r>
                      <a:r>
                        <a:rPr sz="2150" spc="-160" dirty="0">
                          <a:latin typeface="Arial" panose="020B0604020202020204" pitchFamily="34" charset="0"/>
                          <a:cs typeface="Arial" panose="020B0604020202020204" pitchFamily="34" charset="0"/>
                        </a:rPr>
                        <a:t>(96-100)</a:t>
                      </a:r>
                      <a:endParaRPr sz="2150" dirty="0">
                        <a:latin typeface="Arial" panose="020B0604020202020204" pitchFamily="34" charset="0"/>
                        <a:cs typeface="Arial" panose="020B0604020202020204" pitchFamily="34" charset="0"/>
                      </a:endParaRPr>
                    </a:p>
                  </a:txBody>
                  <a:tcPr marL="0" marR="0" marT="7620" marB="0">
                    <a:lnR w="38100">
                      <a:solidFill>
                        <a:srgbClr val="FFFFFF"/>
                      </a:solidFill>
                      <a:prstDash val="solid"/>
                    </a:lnR>
                    <a:lnT w="38100">
                      <a:solidFill>
                        <a:srgbClr val="FFFFFF"/>
                      </a:solidFill>
                      <a:prstDash val="solid"/>
                    </a:lnT>
                    <a:lnB w="38100">
                      <a:solidFill>
                        <a:srgbClr val="FFFFFF"/>
                      </a:solidFill>
                      <a:prstDash val="solid"/>
                    </a:lnB>
                    <a:solidFill>
                      <a:srgbClr val="D9D9D9"/>
                    </a:solidFill>
                  </a:tcPr>
                </a:tc>
                <a:tc>
                  <a:txBody>
                    <a:bodyPr/>
                    <a:lstStyle/>
                    <a:p>
                      <a:pPr marR="98425" algn="r">
                        <a:lnSpc>
                          <a:spcPct val="100000"/>
                        </a:lnSpc>
                        <a:spcBef>
                          <a:spcPts val="60"/>
                        </a:spcBef>
                      </a:pPr>
                      <a:r>
                        <a:rPr sz="2150" spc="5" dirty="0">
                          <a:latin typeface="Arial"/>
                          <a:cs typeface="Arial"/>
                        </a:rPr>
                        <a:t>7</a:t>
                      </a:r>
                      <a:r>
                        <a:rPr sz="2150" spc="-15" dirty="0">
                          <a:latin typeface="Arial"/>
                          <a:cs typeface="Arial"/>
                        </a:rPr>
                        <a:t>5</a:t>
                      </a:r>
                      <a:r>
                        <a:rPr sz="2150" dirty="0">
                          <a:latin typeface="Arial"/>
                          <a:cs typeface="Arial"/>
                        </a:rPr>
                        <a:t>0</a:t>
                      </a:r>
                      <a:endParaRPr sz="2150">
                        <a:latin typeface="Arial"/>
                        <a:cs typeface="Arial"/>
                      </a:endParaRPr>
                    </a:p>
                  </a:txBody>
                  <a:tcPr marL="0" marR="0" marT="7620" marB="0">
                    <a:lnL w="38100">
                      <a:solidFill>
                        <a:srgbClr val="FFFFFF"/>
                      </a:solidFill>
                      <a:prstDash val="solid"/>
                    </a:lnL>
                    <a:lnT w="38100">
                      <a:solidFill>
                        <a:srgbClr val="FFFFFF"/>
                      </a:solidFill>
                      <a:prstDash val="solid"/>
                    </a:lnT>
                    <a:lnB w="38100">
                      <a:solidFill>
                        <a:srgbClr val="FFFFFF"/>
                      </a:solidFill>
                      <a:prstDash val="solid"/>
                    </a:lnB>
                    <a:solidFill>
                      <a:srgbClr val="D9D9D9"/>
                    </a:solidFill>
                  </a:tcPr>
                </a:tc>
                <a:extLst>
                  <a:ext uri="{0D108BD9-81ED-4DB2-BD59-A6C34878D82A}">
                    <a16:rowId xmlns:a16="http://schemas.microsoft.com/office/drawing/2014/main" val="10006"/>
                  </a:ext>
                </a:extLst>
              </a:tr>
              <a:tr h="421871">
                <a:tc>
                  <a:txBody>
                    <a:bodyPr/>
                    <a:lstStyle/>
                    <a:p>
                      <a:pPr marL="109855">
                        <a:lnSpc>
                          <a:spcPct val="100000"/>
                        </a:lnSpc>
                        <a:spcBef>
                          <a:spcPts val="55"/>
                        </a:spcBef>
                      </a:pPr>
                      <a:r>
                        <a:rPr sz="2150" spc="-280" dirty="0">
                          <a:latin typeface="Arial" panose="020B0604020202020204" pitchFamily="34" charset="0"/>
                          <a:cs typeface="Arial" panose="020B0604020202020204" pitchFamily="34" charset="0"/>
                        </a:rPr>
                        <a:t>A </a:t>
                      </a:r>
                      <a:r>
                        <a:rPr sz="2150" spc="-204" dirty="0">
                          <a:latin typeface="Arial" panose="020B0604020202020204" pitchFamily="34" charset="0"/>
                          <a:cs typeface="Arial" panose="020B0604020202020204" pitchFamily="34" charset="0"/>
                        </a:rPr>
                        <a:t>Seviyesi</a:t>
                      </a:r>
                      <a:r>
                        <a:rPr sz="2150" spc="-350" dirty="0">
                          <a:latin typeface="Arial" panose="020B0604020202020204" pitchFamily="34" charset="0"/>
                          <a:cs typeface="Arial" panose="020B0604020202020204" pitchFamily="34" charset="0"/>
                        </a:rPr>
                        <a:t> </a:t>
                      </a:r>
                      <a:r>
                        <a:rPr sz="2150" spc="-155" dirty="0">
                          <a:latin typeface="Arial" panose="020B0604020202020204" pitchFamily="34" charset="0"/>
                          <a:cs typeface="Arial" panose="020B0604020202020204" pitchFamily="34" charset="0"/>
                        </a:rPr>
                        <a:t>(90-95)</a:t>
                      </a:r>
                      <a:endParaRPr sz="2150" dirty="0">
                        <a:latin typeface="Arial" panose="020B0604020202020204" pitchFamily="34" charset="0"/>
                        <a:cs typeface="Arial" panose="020B0604020202020204" pitchFamily="34" charset="0"/>
                      </a:endParaRPr>
                    </a:p>
                  </a:txBody>
                  <a:tcPr marL="0" marR="0" marT="6985" marB="0">
                    <a:lnR w="38100">
                      <a:solidFill>
                        <a:srgbClr val="FFFFFF"/>
                      </a:solidFill>
                      <a:prstDash val="solid"/>
                    </a:lnR>
                    <a:lnT w="38100">
                      <a:solidFill>
                        <a:srgbClr val="FFFFFF"/>
                      </a:solidFill>
                      <a:prstDash val="solid"/>
                    </a:lnT>
                    <a:lnB w="38100">
                      <a:solidFill>
                        <a:srgbClr val="FFFFFF"/>
                      </a:solidFill>
                      <a:prstDash val="solid"/>
                    </a:lnB>
                    <a:solidFill>
                      <a:srgbClr val="D9D9D9"/>
                    </a:solidFill>
                  </a:tcPr>
                </a:tc>
                <a:tc>
                  <a:txBody>
                    <a:bodyPr/>
                    <a:lstStyle/>
                    <a:p>
                      <a:pPr marR="98425" algn="r">
                        <a:lnSpc>
                          <a:spcPct val="100000"/>
                        </a:lnSpc>
                        <a:spcBef>
                          <a:spcPts val="55"/>
                        </a:spcBef>
                      </a:pPr>
                      <a:r>
                        <a:rPr sz="2150" spc="5" dirty="0">
                          <a:latin typeface="Arial"/>
                          <a:cs typeface="Arial"/>
                        </a:rPr>
                        <a:t>7</a:t>
                      </a:r>
                      <a:r>
                        <a:rPr sz="2150" spc="-15" dirty="0">
                          <a:latin typeface="Arial"/>
                          <a:cs typeface="Arial"/>
                        </a:rPr>
                        <a:t>5</a:t>
                      </a:r>
                      <a:r>
                        <a:rPr sz="2150" dirty="0">
                          <a:latin typeface="Arial"/>
                          <a:cs typeface="Arial"/>
                        </a:rPr>
                        <a:t>0</a:t>
                      </a:r>
                      <a:endParaRPr sz="2150">
                        <a:latin typeface="Arial"/>
                        <a:cs typeface="Arial"/>
                      </a:endParaRPr>
                    </a:p>
                  </a:txBody>
                  <a:tcPr marL="0" marR="0" marT="6985" marB="0">
                    <a:lnL w="38100">
                      <a:solidFill>
                        <a:srgbClr val="FFFFFF"/>
                      </a:solidFill>
                      <a:prstDash val="solid"/>
                    </a:lnL>
                    <a:lnT w="38100">
                      <a:solidFill>
                        <a:srgbClr val="FFFFFF"/>
                      </a:solidFill>
                      <a:prstDash val="solid"/>
                    </a:lnT>
                    <a:lnB w="38100">
                      <a:solidFill>
                        <a:srgbClr val="FFFFFF"/>
                      </a:solidFill>
                      <a:prstDash val="solid"/>
                    </a:lnB>
                    <a:solidFill>
                      <a:srgbClr val="D9D9D9"/>
                    </a:solidFill>
                  </a:tcPr>
                </a:tc>
                <a:extLst>
                  <a:ext uri="{0D108BD9-81ED-4DB2-BD59-A6C34878D82A}">
                    <a16:rowId xmlns:a16="http://schemas.microsoft.com/office/drawing/2014/main" val="10007"/>
                  </a:ext>
                </a:extLst>
              </a:tr>
              <a:tr h="426674">
                <a:tc>
                  <a:txBody>
                    <a:bodyPr/>
                    <a:lstStyle/>
                    <a:p>
                      <a:pPr marL="109855">
                        <a:lnSpc>
                          <a:spcPct val="100000"/>
                        </a:lnSpc>
                        <a:spcBef>
                          <a:spcPts val="85"/>
                        </a:spcBef>
                      </a:pPr>
                      <a:r>
                        <a:rPr sz="2150" spc="-350" dirty="0">
                          <a:latin typeface="Arial" panose="020B0604020202020204" pitchFamily="34" charset="0"/>
                          <a:cs typeface="Arial" panose="020B0604020202020204" pitchFamily="34" charset="0"/>
                        </a:rPr>
                        <a:t>B </a:t>
                      </a:r>
                      <a:r>
                        <a:rPr lang="tr-TR" sz="2150" spc="-350" dirty="0" smtClean="0">
                          <a:latin typeface="Arial" panose="020B0604020202020204" pitchFamily="34" charset="0"/>
                          <a:cs typeface="Arial" panose="020B0604020202020204" pitchFamily="34" charset="0"/>
                        </a:rPr>
                        <a:t> </a:t>
                      </a:r>
                      <a:r>
                        <a:rPr sz="2150" spc="-204" dirty="0" err="1" smtClean="0">
                          <a:latin typeface="Arial" panose="020B0604020202020204" pitchFamily="34" charset="0"/>
                          <a:cs typeface="Arial" panose="020B0604020202020204" pitchFamily="34" charset="0"/>
                        </a:rPr>
                        <a:t>Seviyesi</a:t>
                      </a:r>
                      <a:r>
                        <a:rPr sz="2150" spc="-220" dirty="0" smtClean="0">
                          <a:latin typeface="Arial" panose="020B0604020202020204" pitchFamily="34" charset="0"/>
                          <a:cs typeface="Arial" panose="020B0604020202020204" pitchFamily="34" charset="0"/>
                        </a:rPr>
                        <a:t> </a:t>
                      </a:r>
                      <a:r>
                        <a:rPr sz="2150" spc="-155" dirty="0">
                          <a:latin typeface="Arial" panose="020B0604020202020204" pitchFamily="34" charset="0"/>
                          <a:cs typeface="Arial" panose="020B0604020202020204" pitchFamily="34" charset="0"/>
                        </a:rPr>
                        <a:t>(80-89)</a:t>
                      </a:r>
                      <a:endParaRPr sz="2150" dirty="0">
                        <a:latin typeface="Arial" panose="020B0604020202020204" pitchFamily="34" charset="0"/>
                        <a:cs typeface="Arial" panose="020B0604020202020204" pitchFamily="34" charset="0"/>
                      </a:endParaRPr>
                    </a:p>
                  </a:txBody>
                  <a:tcPr marL="0" marR="0" marT="10795" marB="0">
                    <a:lnR w="38100">
                      <a:solidFill>
                        <a:srgbClr val="FFFFFF"/>
                      </a:solidFill>
                      <a:prstDash val="solid"/>
                    </a:lnR>
                    <a:lnT w="38100">
                      <a:solidFill>
                        <a:srgbClr val="FFFFFF"/>
                      </a:solidFill>
                      <a:prstDash val="solid"/>
                    </a:lnT>
                    <a:lnB w="38100">
                      <a:solidFill>
                        <a:srgbClr val="FFFFFF"/>
                      </a:solidFill>
                      <a:prstDash val="solid"/>
                    </a:lnB>
                    <a:solidFill>
                      <a:srgbClr val="D9D9D9"/>
                    </a:solidFill>
                  </a:tcPr>
                </a:tc>
                <a:tc>
                  <a:txBody>
                    <a:bodyPr/>
                    <a:lstStyle/>
                    <a:p>
                      <a:pPr marR="98425" algn="r">
                        <a:lnSpc>
                          <a:spcPct val="100000"/>
                        </a:lnSpc>
                        <a:spcBef>
                          <a:spcPts val="85"/>
                        </a:spcBef>
                      </a:pPr>
                      <a:r>
                        <a:rPr sz="2150" spc="5" dirty="0">
                          <a:latin typeface="Arial"/>
                          <a:cs typeface="Arial"/>
                        </a:rPr>
                        <a:t>5</a:t>
                      </a:r>
                      <a:r>
                        <a:rPr sz="2150" spc="-15" dirty="0">
                          <a:latin typeface="Arial"/>
                          <a:cs typeface="Arial"/>
                        </a:rPr>
                        <a:t>0</a:t>
                      </a:r>
                      <a:r>
                        <a:rPr sz="2150" dirty="0">
                          <a:latin typeface="Arial"/>
                          <a:cs typeface="Arial"/>
                        </a:rPr>
                        <a:t>0</a:t>
                      </a:r>
                      <a:endParaRPr sz="2150">
                        <a:latin typeface="Arial"/>
                        <a:cs typeface="Arial"/>
                      </a:endParaRPr>
                    </a:p>
                  </a:txBody>
                  <a:tcPr marL="0" marR="0" marT="10795" marB="0">
                    <a:lnL w="38100">
                      <a:solidFill>
                        <a:srgbClr val="FFFFFF"/>
                      </a:solidFill>
                      <a:prstDash val="solid"/>
                    </a:lnL>
                    <a:lnT w="38100">
                      <a:solidFill>
                        <a:srgbClr val="FFFFFF"/>
                      </a:solidFill>
                      <a:prstDash val="solid"/>
                    </a:lnT>
                    <a:lnB w="38100">
                      <a:solidFill>
                        <a:srgbClr val="FFFFFF"/>
                      </a:solidFill>
                      <a:prstDash val="solid"/>
                    </a:lnB>
                    <a:solidFill>
                      <a:srgbClr val="D9D9D9"/>
                    </a:solidFill>
                  </a:tcPr>
                </a:tc>
                <a:extLst>
                  <a:ext uri="{0D108BD9-81ED-4DB2-BD59-A6C34878D82A}">
                    <a16:rowId xmlns:a16="http://schemas.microsoft.com/office/drawing/2014/main" val="10008"/>
                  </a:ext>
                </a:extLst>
              </a:tr>
              <a:tr h="421871">
                <a:tc>
                  <a:txBody>
                    <a:bodyPr/>
                    <a:lstStyle/>
                    <a:p>
                      <a:pPr marL="109855">
                        <a:lnSpc>
                          <a:spcPct val="100000"/>
                        </a:lnSpc>
                        <a:spcBef>
                          <a:spcPts val="55"/>
                        </a:spcBef>
                      </a:pPr>
                      <a:r>
                        <a:rPr sz="2150" spc="-490" dirty="0">
                          <a:latin typeface="Arial" panose="020B0604020202020204" pitchFamily="34" charset="0"/>
                          <a:cs typeface="Arial" panose="020B0604020202020204" pitchFamily="34" charset="0"/>
                        </a:rPr>
                        <a:t>C</a:t>
                      </a:r>
                      <a:r>
                        <a:rPr sz="2150" spc="-475" dirty="0">
                          <a:latin typeface="Arial" panose="020B0604020202020204" pitchFamily="34" charset="0"/>
                          <a:cs typeface="Arial" panose="020B0604020202020204" pitchFamily="34" charset="0"/>
                        </a:rPr>
                        <a:t> </a:t>
                      </a:r>
                      <a:r>
                        <a:rPr lang="tr-TR" sz="2150" spc="-475" dirty="0" smtClean="0">
                          <a:latin typeface="Arial" panose="020B0604020202020204" pitchFamily="34" charset="0"/>
                          <a:cs typeface="Arial" panose="020B0604020202020204" pitchFamily="34" charset="0"/>
                        </a:rPr>
                        <a:t>      </a:t>
                      </a:r>
                      <a:r>
                        <a:rPr sz="2150" spc="-204" dirty="0" err="1" smtClean="0">
                          <a:latin typeface="Arial" panose="020B0604020202020204" pitchFamily="34" charset="0"/>
                          <a:cs typeface="Arial" panose="020B0604020202020204" pitchFamily="34" charset="0"/>
                        </a:rPr>
                        <a:t>Seviyesi</a:t>
                      </a:r>
                      <a:endParaRPr sz="2150" dirty="0">
                        <a:latin typeface="Arial" panose="020B0604020202020204" pitchFamily="34" charset="0"/>
                        <a:cs typeface="Arial" panose="020B0604020202020204" pitchFamily="34" charset="0"/>
                      </a:endParaRPr>
                    </a:p>
                  </a:txBody>
                  <a:tcPr marL="0" marR="0" marT="6985" marB="0">
                    <a:lnR w="38100">
                      <a:solidFill>
                        <a:srgbClr val="FFFFFF"/>
                      </a:solidFill>
                      <a:prstDash val="solid"/>
                    </a:lnR>
                    <a:lnT w="38100">
                      <a:solidFill>
                        <a:srgbClr val="FFFFFF"/>
                      </a:solidFill>
                      <a:prstDash val="solid"/>
                    </a:lnT>
                    <a:solidFill>
                      <a:srgbClr val="D9D9D9"/>
                    </a:solidFill>
                  </a:tcPr>
                </a:tc>
                <a:tc>
                  <a:txBody>
                    <a:bodyPr/>
                    <a:lstStyle/>
                    <a:p>
                      <a:pPr marR="98425" algn="r">
                        <a:lnSpc>
                          <a:spcPct val="100000"/>
                        </a:lnSpc>
                        <a:spcBef>
                          <a:spcPts val="55"/>
                        </a:spcBef>
                      </a:pPr>
                      <a:r>
                        <a:rPr sz="2150" spc="5" dirty="0">
                          <a:latin typeface="Arial"/>
                          <a:cs typeface="Arial"/>
                        </a:rPr>
                        <a:t>2</a:t>
                      </a:r>
                      <a:r>
                        <a:rPr sz="2150" spc="-15" dirty="0">
                          <a:latin typeface="Arial"/>
                          <a:cs typeface="Arial"/>
                        </a:rPr>
                        <a:t>5</a:t>
                      </a:r>
                      <a:r>
                        <a:rPr sz="2150" dirty="0">
                          <a:latin typeface="Arial"/>
                          <a:cs typeface="Arial"/>
                        </a:rPr>
                        <a:t>0</a:t>
                      </a:r>
                    </a:p>
                  </a:txBody>
                  <a:tcPr marL="0" marR="0" marT="6985" marB="0">
                    <a:lnL w="38100">
                      <a:solidFill>
                        <a:srgbClr val="FFFFFF"/>
                      </a:solidFill>
                      <a:prstDash val="solid"/>
                    </a:lnL>
                    <a:lnT w="38100">
                      <a:solidFill>
                        <a:srgbClr val="FFFFFF"/>
                      </a:solidFill>
                      <a:prstDash val="solid"/>
                    </a:lnT>
                    <a:solidFill>
                      <a:srgbClr val="D9D9D9"/>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9762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286000" y="1866900"/>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573706"/>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2" name="object 3"/>
          <p:cNvSpPr txBox="1">
            <a:spLocks/>
          </p:cNvSpPr>
          <p:nvPr/>
        </p:nvSpPr>
        <p:spPr>
          <a:xfrm>
            <a:off x="2666999" y="2095501"/>
            <a:ext cx="13944601" cy="4459811"/>
          </a:xfrm>
          <a:prstGeom prst="rect">
            <a:avLst/>
          </a:prstGeom>
        </p:spPr>
        <p:txBody>
          <a:bodyPr vert="horz" wrap="square" lIns="0" tIns="1397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spc="-5" dirty="0" smtClean="0">
                <a:solidFill>
                  <a:srgbClr val="053193"/>
                </a:solidFill>
                <a:latin typeface="Times New Roman"/>
                <a:cs typeface="Times New Roman"/>
              </a:rPr>
              <a:t>12-Toplu Sözleşme İkramiyesi: </a:t>
            </a:r>
          </a:p>
          <a:p>
            <a:pPr algn="just"/>
            <a:r>
              <a:rPr lang="tr-TR" sz="2400" dirty="0" smtClean="0">
                <a:latin typeface="Times New Roman" panose="02020603050405020304" pitchFamily="18" charset="0"/>
                <a:cs typeface="Times New Roman" panose="02020603050405020304" pitchFamily="18" charset="0"/>
              </a:rPr>
              <a:t>2024 ve 2025 yıllarını kapsayan 7. dönem toplu sözleşmesi kapsamında Kamu Görevlileri Hakem Kurulu Kararının 22 inci maddesinde Toplu Sözleşme İkramiyesi aşağıdaki şekilde düzenlenmiştir; </a:t>
            </a:r>
          </a:p>
          <a:p>
            <a:pPr algn="just"/>
            <a:r>
              <a:rPr lang="tr-TR" sz="2400" dirty="0" smtClean="0">
                <a:latin typeface="Times New Roman" panose="02020603050405020304" pitchFamily="18" charset="0"/>
                <a:cs typeface="Times New Roman" panose="02020603050405020304" pitchFamily="18" charset="0"/>
              </a:rPr>
              <a:t>“(1) 375 sayılı Kanun Hükmünde Kararnamenin ek 4 üncü maddesinin;</a:t>
            </a:r>
          </a:p>
          <a:p>
            <a:pPr marL="0" indent="0" algn="just">
              <a:buNone/>
            </a:pPr>
            <a:r>
              <a:rPr lang="tr-TR" sz="2400" dirty="0" smtClean="0">
                <a:latin typeface="Times New Roman" panose="02020603050405020304" pitchFamily="18" charset="0"/>
                <a:cs typeface="Times New Roman" panose="02020603050405020304" pitchFamily="18" charset="0"/>
              </a:rPr>
              <a:t>      a) Birinci fıkrasında yer alan “ocak, nisan, temmuz ve ekim aylarında aylık veya ücretleri ile birlikte 750 gösterge” ibaresi “aylık veya ücretleriyle birlikte aylık 250 gösterge” şeklinde, </a:t>
            </a:r>
          </a:p>
          <a:p>
            <a:pPr marL="0" indent="0" algn="just">
              <a:buNone/>
            </a:pPr>
            <a:r>
              <a:rPr lang="tr-TR" sz="2400" dirty="0" smtClean="0">
                <a:latin typeface="Times New Roman" panose="02020603050405020304" pitchFamily="18" charset="0"/>
                <a:cs typeface="Times New Roman" panose="02020603050405020304" pitchFamily="18" charset="0"/>
              </a:rPr>
              <a:t>      b) İkinci fıkrasında yer alan “ocak, nisan, temmuz ve ekim aylarında aylık” ibaresi “aylık” şeklinde, uygulanır. </a:t>
            </a:r>
          </a:p>
          <a:p>
            <a:pPr algn="just"/>
            <a:r>
              <a:rPr lang="tr-TR" sz="2400" dirty="0" smtClean="0">
                <a:latin typeface="Times New Roman" panose="02020603050405020304" pitchFamily="18" charset="0"/>
                <a:cs typeface="Times New Roman" panose="02020603050405020304" pitchFamily="18" charset="0"/>
              </a:rPr>
              <a:t>(2) 375 sayılı Kanun Hükmünde Kararnamenin ek 4 üncü maddesinde öngörülen toplu sözleşme ikramiyesi 707 gösterge rakamının memur aylık katsayısı ile çarpımı sonucu bulunacak tutarda ödenir.” </a:t>
            </a:r>
          </a:p>
          <a:p>
            <a:pPr algn="just"/>
            <a:r>
              <a:rPr lang="tr-TR" sz="2400" spc="-5" dirty="0" smtClean="0">
                <a:latin typeface="Times New Roman" panose="02020603050405020304" pitchFamily="18" charset="0"/>
                <a:cs typeface="Times New Roman" panose="02020603050405020304" pitchFamily="18" charset="0"/>
              </a:rPr>
              <a:t>Damga </a:t>
            </a:r>
            <a:r>
              <a:rPr lang="tr-TR" sz="2400" dirty="0" smtClean="0">
                <a:latin typeface="Times New Roman" panose="02020603050405020304" pitchFamily="18" charset="0"/>
                <a:cs typeface="Times New Roman" panose="02020603050405020304" pitchFamily="18" charset="0"/>
              </a:rPr>
              <a:t>vergisi hariç herhangi bir vergi ve kesintiye tabi</a:t>
            </a:r>
            <a:r>
              <a:rPr lang="tr-TR" sz="2400" spc="-50"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tutulmaz.</a:t>
            </a:r>
          </a:p>
          <a:p>
            <a:pPr marL="12700" marR="5080" algn="just">
              <a:lnSpc>
                <a:spcPct val="107100"/>
              </a:lnSpc>
              <a:spcBef>
                <a:spcPts val="110"/>
              </a:spcBef>
            </a:pPr>
            <a:endParaRPr lang="tr-TR" sz="1800" dirty="0">
              <a:latin typeface="Times New Roman"/>
              <a:cs typeface="Times New Roman"/>
            </a:endParaRPr>
          </a:p>
        </p:txBody>
      </p:sp>
      <p:sp>
        <p:nvSpPr>
          <p:cNvPr id="24" name="object 5"/>
          <p:cNvSpPr txBox="1"/>
          <p:nvPr/>
        </p:nvSpPr>
        <p:spPr>
          <a:xfrm flipH="1">
            <a:off x="3886200" y="6667500"/>
            <a:ext cx="7225430" cy="531556"/>
          </a:xfrm>
          <a:prstGeom prst="rect">
            <a:avLst/>
          </a:prstGeom>
          <a:solidFill>
            <a:srgbClr val="FFCCCC"/>
          </a:solidFill>
          <a:ln w="25400">
            <a:solidFill>
              <a:srgbClr val="946E00"/>
            </a:solidFill>
          </a:ln>
        </p:spPr>
        <p:txBody>
          <a:bodyPr vert="horz" wrap="square" lIns="0" tIns="160655" rIns="0" bIns="0" rtlCol="0">
            <a:spAutoFit/>
          </a:bodyPr>
          <a:lstStyle/>
          <a:p>
            <a:pPr algn="ctr">
              <a:lnSpc>
                <a:spcPct val="100000"/>
              </a:lnSpc>
              <a:spcBef>
                <a:spcPts val="1265"/>
              </a:spcBef>
            </a:pPr>
            <a:r>
              <a:rPr sz="2400" b="1" spc="-35" dirty="0">
                <a:solidFill>
                  <a:srgbClr val="053193"/>
                </a:solidFill>
                <a:latin typeface="Times New Roman"/>
                <a:cs typeface="Times New Roman"/>
              </a:rPr>
              <a:t>Toplu </a:t>
            </a:r>
            <a:r>
              <a:rPr sz="2400" b="1" spc="-5" dirty="0">
                <a:solidFill>
                  <a:srgbClr val="053193"/>
                </a:solidFill>
                <a:latin typeface="Times New Roman"/>
                <a:cs typeface="Times New Roman"/>
              </a:rPr>
              <a:t>Sözleşme İkramiyesi= </a:t>
            </a:r>
            <a:r>
              <a:rPr lang="tr-TR" sz="2400" b="1" spc="-25" dirty="0" smtClean="0">
                <a:solidFill>
                  <a:srgbClr val="053193"/>
                </a:solidFill>
                <a:latin typeface="Times New Roman"/>
                <a:cs typeface="Times New Roman"/>
              </a:rPr>
              <a:t>Oran</a:t>
            </a:r>
            <a:r>
              <a:rPr sz="2400" b="1" spc="-25" dirty="0" smtClean="0">
                <a:solidFill>
                  <a:srgbClr val="053193"/>
                </a:solidFill>
                <a:latin typeface="Times New Roman"/>
                <a:cs typeface="Times New Roman"/>
              </a:rPr>
              <a:t> </a:t>
            </a:r>
            <a:r>
              <a:rPr sz="2400" b="1" dirty="0">
                <a:solidFill>
                  <a:srgbClr val="053193"/>
                </a:solidFill>
                <a:latin typeface="Times New Roman"/>
                <a:cs typeface="Times New Roman"/>
              </a:rPr>
              <a:t>x </a:t>
            </a:r>
            <a:r>
              <a:rPr sz="2400" b="1" spc="-25" dirty="0">
                <a:solidFill>
                  <a:srgbClr val="053193"/>
                </a:solidFill>
                <a:latin typeface="Times New Roman"/>
                <a:cs typeface="Times New Roman"/>
              </a:rPr>
              <a:t>Aylık</a:t>
            </a:r>
            <a:r>
              <a:rPr sz="2400" b="1" spc="-80" dirty="0">
                <a:solidFill>
                  <a:srgbClr val="053193"/>
                </a:solidFill>
                <a:latin typeface="Times New Roman"/>
                <a:cs typeface="Times New Roman"/>
              </a:rPr>
              <a:t> </a:t>
            </a:r>
            <a:r>
              <a:rPr sz="2400" b="1" dirty="0">
                <a:solidFill>
                  <a:srgbClr val="053193"/>
                </a:solidFill>
                <a:latin typeface="Times New Roman"/>
                <a:cs typeface="Times New Roman"/>
              </a:rPr>
              <a:t>Katsayı</a:t>
            </a:r>
            <a:endParaRPr sz="2400" dirty="0">
              <a:latin typeface="Times New Roman"/>
              <a:cs typeface="Times New Roman"/>
            </a:endParaRPr>
          </a:p>
        </p:txBody>
      </p:sp>
      <p:sp>
        <p:nvSpPr>
          <p:cNvPr id="25" name="object 5"/>
          <p:cNvSpPr txBox="1"/>
          <p:nvPr/>
        </p:nvSpPr>
        <p:spPr>
          <a:xfrm flipH="1">
            <a:off x="3872630" y="7408458"/>
            <a:ext cx="7239000" cy="531556"/>
          </a:xfrm>
          <a:prstGeom prst="rect">
            <a:avLst/>
          </a:prstGeom>
          <a:solidFill>
            <a:srgbClr val="FFCCCC"/>
          </a:solidFill>
          <a:ln w="25400">
            <a:solidFill>
              <a:srgbClr val="946E00"/>
            </a:solidFill>
          </a:ln>
        </p:spPr>
        <p:txBody>
          <a:bodyPr vert="horz" wrap="square" lIns="0" tIns="160655" rIns="0" bIns="0" rtlCol="0">
            <a:spAutoFit/>
          </a:bodyPr>
          <a:lstStyle/>
          <a:p>
            <a:pPr algn="ctr">
              <a:lnSpc>
                <a:spcPct val="100000"/>
              </a:lnSpc>
              <a:spcBef>
                <a:spcPts val="1265"/>
              </a:spcBef>
            </a:pPr>
            <a:r>
              <a:rPr lang="tr-TR" sz="2400" dirty="0" smtClean="0">
                <a:solidFill>
                  <a:srgbClr val="0070C0"/>
                </a:solidFill>
                <a:latin typeface="Times New Roman"/>
                <a:cs typeface="Times New Roman"/>
              </a:rPr>
              <a:t>707 x 760871 =537,94.TL</a:t>
            </a:r>
            <a:endParaRPr sz="2400" dirty="0">
              <a:solidFill>
                <a:srgbClr val="0070C0"/>
              </a:solidFill>
              <a:latin typeface="Times New Roman"/>
              <a:cs typeface="Times New Roman"/>
            </a:endParaRPr>
          </a:p>
        </p:txBody>
      </p:sp>
      <p:sp>
        <p:nvSpPr>
          <p:cNvPr id="26" name="object 5"/>
          <p:cNvSpPr txBox="1"/>
          <p:nvPr/>
        </p:nvSpPr>
        <p:spPr>
          <a:xfrm flipH="1">
            <a:off x="3886200" y="8301320"/>
            <a:ext cx="7225430" cy="531556"/>
          </a:xfrm>
          <a:prstGeom prst="rect">
            <a:avLst/>
          </a:prstGeom>
          <a:solidFill>
            <a:srgbClr val="FFCCCC"/>
          </a:solidFill>
          <a:ln w="25400">
            <a:solidFill>
              <a:srgbClr val="946E00"/>
            </a:solidFill>
          </a:ln>
        </p:spPr>
        <p:txBody>
          <a:bodyPr vert="horz" wrap="square" lIns="0" tIns="160655" rIns="0" bIns="0" rtlCol="0">
            <a:spAutoFit/>
          </a:bodyPr>
          <a:lstStyle/>
          <a:p>
            <a:pPr algn="ctr">
              <a:lnSpc>
                <a:spcPct val="100000"/>
              </a:lnSpc>
              <a:spcBef>
                <a:spcPts val="1265"/>
              </a:spcBef>
            </a:pPr>
            <a:r>
              <a:rPr lang="tr-TR" sz="2400" dirty="0" smtClean="0">
                <a:solidFill>
                  <a:srgbClr val="0070C0"/>
                </a:solidFill>
                <a:latin typeface="Times New Roman"/>
                <a:cs typeface="Times New Roman"/>
              </a:rPr>
              <a:t>250 x 760871 =190,22.TL</a:t>
            </a:r>
            <a:endParaRPr sz="2400" dirty="0">
              <a:solidFill>
                <a:srgbClr val="0070C0"/>
              </a:solidFill>
              <a:latin typeface="Times New Roman"/>
              <a:cs typeface="Times New Roman"/>
            </a:endParaRPr>
          </a:p>
        </p:txBody>
      </p:sp>
    </p:spTree>
    <p:extLst>
      <p:ext uri="{BB962C8B-B14F-4D97-AF65-F5344CB8AC3E}">
        <p14:creationId xmlns:p14="http://schemas.microsoft.com/office/powerpoint/2010/main" val="2691800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429006" y="1916645"/>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14" name="object 2"/>
          <p:cNvSpPr txBox="1"/>
          <p:nvPr/>
        </p:nvSpPr>
        <p:spPr>
          <a:xfrm>
            <a:off x="3124200" y="2095500"/>
            <a:ext cx="14020800" cy="5239639"/>
          </a:xfrm>
          <a:prstGeom prst="rect">
            <a:avLst/>
          </a:prstGeom>
        </p:spPr>
        <p:txBody>
          <a:bodyPr vert="horz" wrap="square" lIns="0" tIns="13970" rIns="0" bIns="0" rtlCol="0">
            <a:spAutoFit/>
          </a:bodyPr>
          <a:lstStyle/>
          <a:p>
            <a:pPr marL="12700" marR="5080" algn="just">
              <a:lnSpc>
                <a:spcPct val="115799"/>
              </a:lnSpc>
              <a:spcBef>
                <a:spcPts val="110"/>
              </a:spcBef>
            </a:pPr>
            <a:r>
              <a:rPr sz="2400" b="1" spc="-5" dirty="0" smtClean="0">
                <a:solidFill>
                  <a:srgbClr val="053193"/>
                </a:solidFill>
                <a:latin typeface="Times New Roman"/>
                <a:cs typeface="Times New Roman"/>
              </a:rPr>
              <a:t>1</a:t>
            </a:r>
            <a:r>
              <a:rPr lang="tr-TR" sz="2400" b="1" spc="-5" dirty="0" smtClean="0">
                <a:solidFill>
                  <a:srgbClr val="053193"/>
                </a:solidFill>
                <a:latin typeface="Times New Roman"/>
                <a:cs typeface="Times New Roman"/>
              </a:rPr>
              <a:t>3</a:t>
            </a:r>
            <a:r>
              <a:rPr sz="2400" b="1" spc="-5" dirty="0" smtClean="0">
                <a:solidFill>
                  <a:srgbClr val="053193"/>
                </a:solidFill>
                <a:latin typeface="Times New Roman"/>
                <a:cs typeface="Times New Roman"/>
              </a:rPr>
              <a:t>- </a:t>
            </a:r>
            <a:r>
              <a:rPr sz="2400" b="1" spc="-5" dirty="0">
                <a:solidFill>
                  <a:srgbClr val="053193"/>
                </a:solidFill>
                <a:latin typeface="Times New Roman"/>
                <a:cs typeface="Times New Roman"/>
              </a:rPr>
              <a:t>Ek </a:t>
            </a:r>
            <a:r>
              <a:rPr sz="2400" b="1" spc="-5" dirty="0" err="1">
                <a:solidFill>
                  <a:srgbClr val="053193"/>
                </a:solidFill>
                <a:latin typeface="Times New Roman"/>
                <a:cs typeface="Times New Roman"/>
              </a:rPr>
              <a:t>ödeme</a:t>
            </a:r>
            <a:r>
              <a:rPr sz="2400" b="1" spc="-5" dirty="0" smtClean="0">
                <a:solidFill>
                  <a:srgbClr val="053193"/>
                </a:solidFill>
                <a:latin typeface="Times New Roman"/>
                <a:cs typeface="Times New Roman"/>
              </a:rPr>
              <a:t>:</a:t>
            </a:r>
            <a:endParaRPr lang="tr-TR" sz="2400" b="1" spc="-5" dirty="0" smtClean="0">
              <a:solidFill>
                <a:srgbClr val="053193"/>
              </a:solidFill>
              <a:latin typeface="Times New Roman"/>
              <a:cs typeface="Times New Roman"/>
            </a:endParaRPr>
          </a:p>
          <a:p>
            <a:pPr marL="12700" marR="5080" algn="just">
              <a:lnSpc>
                <a:spcPct val="115799"/>
              </a:lnSpc>
              <a:spcBef>
                <a:spcPts val="110"/>
              </a:spcBef>
            </a:pPr>
            <a:r>
              <a:rPr lang="tr-TR" sz="2400" b="1" spc="-5" dirty="0">
                <a:solidFill>
                  <a:srgbClr val="053193"/>
                </a:solidFill>
                <a:latin typeface="Times New Roman"/>
                <a:cs typeface="Times New Roman"/>
              </a:rPr>
              <a:t>	</a:t>
            </a:r>
            <a:r>
              <a:rPr sz="2400" b="1" spc="-5" dirty="0" smtClean="0">
                <a:latin typeface="Times New Roman"/>
                <a:cs typeface="Times New Roman"/>
              </a:rPr>
              <a:t> </a:t>
            </a:r>
            <a:r>
              <a:rPr sz="2400" spc="-5" dirty="0">
                <a:latin typeface="Times New Roman"/>
                <a:cs typeface="Times New Roman"/>
              </a:rPr>
              <a:t>375 sayılı KHK’nin </a:t>
            </a:r>
            <a:r>
              <a:rPr sz="2400" dirty="0">
                <a:latin typeface="Times New Roman"/>
                <a:cs typeface="Times New Roman"/>
              </a:rPr>
              <a:t>ek </a:t>
            </a:r>
            <a:r>
              <a:rPr sz="2400" spc="-5" dirty="0">
                <a:latin typeface="Times New Roman"/>
                <a:cs typeface="Times New Roman"/>
              </a:rPr>
              <a:t>9’uncu maddesine </a:t>
            </a:r>
            <a:r>
              <a:rPr sz="2400" dirty="0">
                <a:latin typeface="Times New Roman"/>
                <a:cs typeface="Times New Roman"/>
              </a:rPr>
              <a:t>göre </a:t>
            </a:r>
            <a:r>
              <a:rPr sz="2400" spc="-10" dirty="0">
                <a:latin typeface="Times New Roman"/>
                <a:cs typeface="Times New Roman"/>
              </a:rPr>
              <a:t>söz </a:t>
            </a:r>
            <a:r>
              <a:rPr sz="2400" spc="-5" dirty="0">
                <a:latin typeface="Times New Roman"/>
                <a:cs typeface="Times New Roman"/>
              </a:rPr>
              <a:t>konusu KHK’ye  </a:t>
            </a:r>
            <a:r>
              <a:rPr sz="2400" dirty="0">
                <a:latin typeface="Times New Roman"/>
                <a:cs typeface="Times New Roman"/>
              </a:rPr>
              <a:t>ekli I </a:t>
            </a:r>
            <a:r>
              <a:rPr sz="2400" spc="-5" dirty="0">
                <a:latin typeface="Times New Roman"/>
                <a:cs typeface="Times New Roman"/>
              </a:rPr>
              <a:t>Sayılı </a:t>
            </a:r>
            <a:r>
              <a:rPr sz="2400" dirty="0">
                <a:latin typeface="Times New Roman"/>
                <a:cs typeface="Times New Roman"/>
              </a:rPr>
              <a:t>Cetvelde yer </a:t>
            </a:r>
            <a:r>
              <a:rPr sz="2400" spc="-5" dirty="0">
                <a:latin typeface="Times New Roman"/>
                <a:cs typeface="Times New Roman"/>
              </a:rPr>
              <a:t>alan personele, </a:t>
            </a:r>
            <a:r>
              <a:rPr sz="2400" dirty="0">
                <a:latin typeface="Times New Roman"/>
                <a:cs typeface="Times New Roman"/>
              </a:rPr>
              <a:t>en </a:t>
            </a:r>
            <a:r>
              <a:rPr sz="2400" spc="-5" dirty="0">
                <a:latin typeface="Times New Roman"/>
                <a:cs typeface="Times New Roman"/>
              </a:rPr>
              <a:t>yüksek </a:t>
            </a:r>
            <a:r>
              <a:rPr sz="2400" dirty="0">
                <a:latin typeface="Times New Roman"/>
                <a:cs typeface="Times New Roman"/>
              </a:rPr>
              <a:t>Devlet </a:t>
            </a:r>
            <a:r>
              <a:rPr sz="2400" spc="-5" dirty="0">
                <a:latin typeface="Times New Roman"/>
                <a:cs typeface="Times New Roman"/>
              </a:rPr>
              <a:t>memuru aylığına anılan  </a:t>
            </a:r>
            <a:r>
              <a:rPr sz="2400" dirty="0">
                <a:latin typeface="Times New Roman"/>
                <a:cs typeface="Times New Roman"/>
              </a:rPr>
              <a:t>cetvelde yer </a:t>
            </a:r>
            <a:r>
              <a:rPr sz="2400" spc="-5" dirty="0">
                <a:latin typeface="Times New Roman"/>
                <a:cs typeface="Times New Roman"/>
              </a:rPr>
              <a:t>alan oranların uygulanması </a:t>
            </a:r>
            <a:r>
              <a:rPr sz="2400" dirty="0">
                <a:latin typeface="Times New Roman"/>
                <a:cs typeface="Times New Roman"/>
              </a:rPr>
              <a:t>suretiyle </a:t>
            </a:r>
            <a:r>
              <a:rPr sz="2400" spc="-5" dirty="0">
                <a:latin typeface="Times New Roman"/>
                <a:cs typeface="Times New Roman"/>
              </a:rPr>
              <a:t>bulunan tutarda ödenmektedir.  </a:t>
            </a:r>
            <a:r>
              <a:rPr sz="2400" dirty="0">
                <a:latin typeface="Times New Roman"/>
                <a:cs typeface="Times New Roman"/>
              </a:rPr>
              <a:t>Damga vergisine</a:t>
            </a:r>
            <a:r>
              <a:rPr sz="2400" spc="-10" dirty="0">
                <a:latin typeface="Times New Roman"/>
                <a:cs typeface="Times New Roman"/>
              </a:rPr>
              <a:t> </a:t>
            </a:r>
            <a:r>
              <a:rPr sz="2400" dirty="0">
                <a:latin typeface="Times New Roman"/>
                <a:cs typeface="Times New Roman"/>
              </a:rPr>
              <a:t>tabidir.</a:t>
            </a:r>
          </a:p>
          <a:p>
            <a:pPr>
              <a:lnSpc>
                <a:spcPct val="100000"/>
              </a:lnSpc>
              <a:spcBef>
                <a:spcPts val="35"/>
              </a:spcBef>
            </a:pPr>
            <a:endParaRPr sz="2400" dirty="0">
              <a:latin typeface="Times New Roman"/>
              <a:cs typeface="Times New Roman"/>
            </a:endParaRPr>
          </a:p>
          <a:p>
            <a:pPr marL="12700" marR="5080" algn="just">
              <a:lnSpc>
                <a:spcPct val="115700"/>
              </a:lnSpc>
            </a:pPr>
            <a:r>
              <a:rPr lang="tr-TR" sz="2400" dirty="0" smtClean="0">
                <a:latin typeface="Times New Roman"/>
                <a:cs typeface="Times New Roman"/>
              </a:rPr>
              <a:t>	</a:t>
            </a:r>
            <a:r>
              <a:rPr sz="2400" dirty="0" smtClean="0">
                <a:latin typeface="Times New Roman"/>
                <a:cs typeface="Times New Roman"/>
              </a:rPr>
              <a:t>Bu </a:t>
            </a:r>
            <a:r>
              <a:rPr sz="2400" spc="-5" dirty="0">
                <a:latin typeface="Times New Roman"/>
                <a:cs typeface="Times New Roman"/>
              </a:rPr>
              <a:t>düzenleme ile bazı kurumlardaki personele, </a:t>
            </a:r>
            <a:r>
              <a:rPr sz="2400" dirty="0">
                <a:latin typeface="Times New Roman"/>
                <a:cs typeface="Times New Roman"/>
              </a:rPr>
              <a:t>kendi </a:t>
            </a:r>
            <a:r>
              <a:rPr sz="2400" spc="-5" dirty="0">
                <a:latin typeface="Times New Roman"/>
                <a:cs typeface="Times New Roman"/>
              </a:rPr>
              <a:t>ilgili mevzuatında </a:t>
            </a:r>
            <a:r>
              <a:rPr sz="2400" dirty="0">
                <a:latin typeface="Times New Roman"/>
                <a:cs typeface="Times New Roman"/>
              </a:rPr>
              <a:t>yer alan  </a:t>
            </a:r>
            <a:r>
              <a:rPr sz="2400" spc="-5" dirty="0">
                <a:latin typeface="Times New Roman"/>
                <a:cs typeface="Times New Roman"/>
              </a:rPr>
              <a:t>hükümler </a:t>
            </a:r>
            <a:r>
              <a:rPr sz="2400" dirty="0">
                <a:latin typeface="Times New Roman"/>
                <a:cs typeface="Times New Roman"/>
              </a:rPr>
              <a:t>uyarınca; ek ödeme, ek </a:t>
            </a:r>
            <a:r>
              <a:rPr sz="2400" spc="-5" dirty="0">
                <a:latin typeface="Times New Roman"/>
                <a:cs typeface="Times New Roman"/>
              </a:rPr>
              <a:t>tazminat, tazminat, </a:t>
            </a:r>
            <a:r>
              <a:rPr sz="2400" dirty="0">
                <a:latin typeface="Times New Roman"/>
                <a:cs typeface="Times New Roman"/>
              </a:rPr>
              <a:t>döner sermaye </a:t>
            </a:r>
            <a:r>
              <a:rPr sz="2400" spc="-5" dirty="0">
                <a:latin typeface="Times New Roman"/>
                <a:cs typeface="Times New Roman"/>
              </a:rPr>
              <a:t>katkı payı,  teşvik primi, ikramiye </a:t>
            </a:r>
            <a:r>
              <a:rPr sz="2400" dirty="0">
                <a:latin typeface="Times New Roman"/>
                <a:cs typeface="Times New Roman"/>
              </a:rPr>
              <a:t>ve </a:t>
            </a:r>
            <a:r>
              <a:rPr sz="2400" spc="-5" dirty="0">
                <a:latin typeface="Times New Roman"/>
                <a:cs typeface="Times New Roman"/>
              </a:rPr>
              <a:t>fazla mesai ücreti gibi değişik </a:t>
            </a:r>
            <a:r>
              <a:rPr sz="2400" dirty="0">
                <a:latin typeface="Times New Roman"/>
                <a:cs typeface="Times New Roman"/>
              </a:rPr>
              <a:t>adlar </a:t>
            </a:r>
            <a:r>
              <a:rPr sz="2400" spc="-5" dirty="0">
                <a:latin typeface="Times New Roman"/>
                <a:cs typeface="Times New Roman"/>
              </a:rPr>
              <a:t>altında </a:t>
            </a:r>
            <a:r>
              <a:rPr sz="2400" dirty="0">
                <a:latin typeface="Times New Roman"/>
                <a:cs typeface="Times New Roman"/>
              </a:rPr>
              <a:t>ve </a:t>
            </a:r>
            <a:r>
              <a:rPr sz="2400" spc="-5" dirty="0">
                <a:latin typeface="Times New Roman"/>
                <a:cs typeface="Times New Roman"/>
              </a:rPr>
              <a:t>değişik  </a:t>
            </a:r>
            <a:r>
              <a:rPr sz="2400" dirty="0">
                <a:latin typeface="Times New Roman"/>
                <a:cs typeface="Times New Roman"/>
              </a:rPr>
              <a:t>tutarlarda </a:t>
            </a:r>
            <a:r>
              <a:rPr sz="2400" spc="-5" dirty="0">
                <a:latin typeface="Times New Roman"/>
                <a:cs typeface="Times New Roman"/>
              </a:rPr>
              <a:t>düzenli </a:t>
            </a:r>
            <a:r>
              <a:rPr sz="2400" dirty="0">
                <a:latin typeface="Times New Roman"/>
                <a:cs typeface="Times New Roman"/>
              </a:rPr>
              <a:t>veya </a:t>
            </a:r>
            <a:r>
              <a:rPr sz="2400" spc="-5" dirty="0">
                <a:latin typeface="Times New Roman"/>
                <a:cs typeface="Times New Roman"/>
              </a:rPr>
              <a:t>düzensiz </a:t>
            </a:r>
            <a:r>
              <a:rPr sz="2400" dirty="0">
                <a:latin typeface="Times New Roman"/>
                <a:cs typeface="Times New Roman"/>
              </a:rPr>
              <a:t>olarak ödenen </a:t>
            </a:r>
            <a:r>
              <a:rPr sz="2400" spc="-5" dirty="0">
                <a:latin typeface="Times New Roman"/>
                <a:cs typeface="Times New Roman"/>
              </a:rPr>
              <a:t>kurumsal ilave ödemeler kaldırılmış  </a:t>
            </a:r>
            <a:r>
              <a:rPr sz="2400" dirty="0">
                <a:latin typeface="Times New Roman"/>
                <a:cs typeface="Times New Roman"/>
              </a:rPr>
              <a:t>ve tüm personel için tek bir ek ödeme </a:t>
            </a:r>
            <a:r>
              <a:rPr sz="2400" spc="-5" dirty="0">
                <a:latin typeface="Times New Roman"/>
                <a:cs typeface="Times New Roman"/>
              </a:rPr>
              <a:t>sistemi</a:t>
            </a:r>
            <a:r>
              <a:rPr sz="2400" spc="-30" dirty="0">
                <a:latin typeface="Times New Roman"/>
                <a:cs typeface="Times New Roman"/>
              </a:rPr>
              <a:t> </a:t>
            </a:r>
            <a:r>
              <a:rPr sz="2400" dirty="0">
                <a:latin typeface="Times New Roman"/>
                <a:cs typeface="Times New Roman"/>
              </a:rPr>
              <a:t>getirilmiştir.</a:t>
            </a:r>
          </a:p>
          <a:p>
            <a:pPr marL="12700" algn="just">
              <a:lnSpc>
                <a:spcPct val="100000"/>
              </a:lnSpc>
              <a:spcBef>
                <a:spcPts val="780"/>
              </a:spcBef>
            </a:pPr>
            <a:r>
              <a:rPr lang="tr-TR" sz="2400" spc="-5" dirty="0" smtClean="0">
                <a:latin typeface="Times New Roman"/>
                <a:cs typeface="Times New Roman"/>
              </a:rPr>
              <a:t>	</a:t>
            </a:r>
            <a:r>
              <a:rPr sz="2400" spc="-5" dirty="0" err="1" smtClean="0">
                <a:latin typeface="Times New Roman"/>
                <a:cs typeface="Times New Roman"/>
              </a:rPr>
              <a:t>Döner</a:t>
            </a:r>
            <a:r>
              <a:rPr sz="2400" spc="-5" dirty="0" smtClean="0">
                <a:latin typeface="Times New Roman"/>
                <a:cs typeface="Times New Roman"/>
              </a:rPr>
              <a:t> </a:t>
            </a:r>
            <a:r>
              <a:rPr sz="2400" dirty="0">
                <a:latin typeface="Times New Roman"/>
                <a:cs typeface="Times New Roman"/>
              </a:rPr>
              <a:t>sermayeden ek ödeme yapılan personele </a:t>
            </a:r>
            <a:r>
              <a:rPr sz="2400" spc="5" dirty="0">
                <a:latin typeface="Times New Roman"/>
                <a:cs typeface="Times New Roman"/>
              </a:rPr>
              <a:t>ayrıca </a:t>
            </a:r>
            <a:r>
              <a:rPr sz="2400" dirty="0">
                <a:latin typeface="Times New Roman"/>
                <a:cs typeface="Times New Roman"/>
              </a:rPr>
              <a:t>ek ödeme</a:t>
            </a:r>
            <a:r>
              <a:rPr sz="2400" spc="-110" dirty="0">
                <a:latin typeface="Times New Roman"/>
                <a:cs typeface="Times New Roman"/>
              </a:rPr>
              <a:t> </a:t>
            </a:r>
            <a:r>
              <a:rPr sz="2400" dirty="0" err="1">
                <a:latin typeface="Times New Roman"/>
                <a:cs typeface="Times New Roman"/>
              </a:rPr>
              <a:t>yapılmaz</a:t>
            </a:r>
            <a:r>
              <a:rPr sz="2400" dirty="0" smtClean="0">
                <a:latin typeface="Times New Roman"/>
                <a:cs typeface="Times New Roman"/>
              </a:rPr>
              <a:t>.</a:t>
            </a:r>
            <a:endParaRPr lang="tr-TR" sz="2400" dirty="0" smtClean="0">
              <a:latin typeface="Times New Roman"/>
              <a:cs typeface="Times New Roman"/>
            </a:endParaRPr>
          </a:p>
          <a:p>
            <a:pPr marL="12700" algn="just">
              <a:lnSpc>
                <a:spcPct val="100000"/>
              </a:lnSpc>
              <a:spcBef>
                <a:spcPts val="780"/>
              </a:spcBef>
            </a:pPr>
            <a:endParaRPr lang="tr-TR" sz="2400" dirty="0" smtClean="0">
              <a:solidFill>
                <a:srgbClr val="053193"/>
              </a:solidFill>
              <a:latin typeface="Times New Roman"/>
              <a:cs typeface="Times New Roman"/>
            </a:endParaRPr>
          </a:p>
          <a:p>
            <a:pPr marL="12700" algn="just">
              <a:lnSpc>
                <a:spcPct val="100000"/>
              </a:lnSpc>
              <a:spcBef>
                <a:spcPts val="780"/>
              </a:spcBef>
            </a:pPr>
            <a:r>
              <a:rPr lang="tr-TR" sz="2400" spc="-5" dirty="0">
                <a:solidFill>
                  <a:srgbClr val="053193"/>
                </a:solidFill>
                <a:latin typeface="Times New Roman"/>
                <a:cs typeface="Times New Roman"/>
              </a:rPr>
              <a:t> </a:t>
            </a:r>
            <a:endParaRPr sz="2400" dirty="0">
              <a:latin typeface="Times New Roman"/>
              <a:cs typeface="Times New Roman"/>
            </a:endParaRPr>
          </a:p>
        </p:txBody>
      </p:sp>
      <p:sp>
        <p:nvSpPr>
          <p:cNvPr id="16" name="object 4"/>
          <p:cNvSpPr txBox="1"/>
          <p:nvPr/>
        </p:nvSpPr>
        <p:spPr>
          <a:xfrm>
            <a:off x="3124200" y="6414421"/>
            <a:ext cx="9677400" cy="453970"/>
          </a:xfrm>
          <a:prstGeom prst="rect">
            <a:avLst/>
          </a:prstGeom>
          <a:solidFill>
            <a:srgbClr val="FFCCCC"/>
          </a:solidFill>
          <a:ln w="25400">
            <a:solidFill>
              <a:srgbClr val="946E00"/>
            </a:solidFill>
          </a:ln>
        </p:spPr>
        <p:txBody>
          <a:bodyPr vert="horz" wrap="square" lIns="0" tIns="83820" rIns="0" bIns="0" rtlCol="0">
            <a:spAutoFit/>
          </a:bodyPr>
          <a:lstStyle/>
          <a:p>
            <a:pPr marL="726440">
              <a:lnSpc>
                <a:spcPct val="100000"/>
              </a:lnSpc>
              <a:spcBef>
                <a:spcPts val="660"/>
              </a:spcBef>
            </a:pPr>
            <a:r>
              <a:rPr sz="2400" b="1" dirty="0">
                <a:solidFill>
                  <a:srgbClr val="053193"/>
                </a:solidFill>
                <a:latin typeface="Times New Roman"/>
                <a:cs typeface="Times New Roman"/>
              </a:rPr>
              <a:t>Ek Ödeme = En </a:t>
            </a:r>
            <a:r>
              <a:rPr sz="2400" b="1" spc="-5" dirty="0">
                <a:solidFill>
                  <a:srgbClr val="053193"/>
                </a:solidFill>
                <a:latin typeface="Times New Roman"/>
                <a:cs typeface="Times New Roman"/>
              </a:rPr>
              <a:t>Yüksek Devlet </a:t>
            </a:r>
            <a:r>
              <a:rPr sz="2400" b="1" dirty="0">
                <a:solidFill>
                  <a:srgbClr val="053193"/>
                </a:solidFill>
                <a:latin typeface="Times New Roman"/>
                <a:cs typeface="Times New Roman"/>
              </a:rPr>
              <a:t>Memuru </a:t>
            </a:r>
            <a:r>
              <a:rPr sz="2400" b="1" spc="-25" dirty="0">
                <a:solidFill>
                  <a:srgbClr val="053193"/>
                </a:solidFill>
                <a:latin typeface="Times New Roman"/>
                <a:cs typeface="Times New Roman"/>
              </a:rPr>
              <a:t>Aylığı </a:t>
            </a:r>
            <a:r>
              <a:rPr sz="2400" b="1" dirty="0">
                <a:solidFill>
                  <a:srgbClr val="053193"/>
                </a:solidFill>
                <a:latin typeface="Times New Roman"/>
                <a:cs typeface="Times New Roman"/>
              </a:rPr>
              <a:t>X </a:t>
            </a:r>
            <a:r>
              <a:rPr lang="tr-TR" sz="2400" b="1" spc="-25" dirty="0" smtClean="0">
                <a:solidFill>
                  <a:srgbClr val="053193"/>
                </a:solidFill>
                <a:latin typeface="Times New Roman"/>
                <a:cs typeface="Times New Roman"/>
              </a:rPr>
              <a:t>Ek Ödeme</a:t>
            </a:r>
            <a:r>
              <a:rPr sz="2400" b="1" spc="-200" dirty="0" smtClean="0">
                <a:solidFill>
                  <a:srgbClr val="053193"/>
                </a:solidFill>
                <a:latin typeface="Times New Roman"/>
                <a:cs typeface="Times New Roman"/>
              </a:rPr>
              <a:t> </a:t>
            </a:r>
            <a:r>
              <a:rPr sz="2400" b="1" dirty="0">
                <a:solidFill>
                  <a:srgbClr val="053193"/>
                </a:solidFill>
                <a:latin typeface="Times New Roman"/>
                <a:cs typeface="Times New Roman"/>
              </a:rPr>
              <a:t>Oranı</a:t>
            </a:r>
            <a:endParaRPr sz="2400" dirty="0">
              <a:latin typeface="Times New Roman"/>
              <a:cs typeface="Times New Roman"/>
            </a:endParaRPr>
          </a:p>
        </p:txBody>
      </p:sp>
      <p:sp>
        <p:nvSpPr>
          <p:cNvPr id="24" name="Dikdörtgen 23"/>
          <p:cNvSpPr/>
          <p:nvPr/>
        </p:nvSpPr>
        <p:spPr>
          <a:xfrm flipH="1">
            <a:off x="3200400" y="7375208"/>
            <a:ext cx="7391400" cy="461665"/>
          </a:xfrm>
          <a:prstGeom prst="rect">
            <a:avLst/>
          </a:prstGeom>
        </p:spPr>
        <p:txBody>
          <a:bodyPr wrap="square">
            <a:spAutoFit/>
          </a:bodyPr>
          <a:lstStyle/>
          <a:p>
            <a:pPr marL="12700" algn="just">
              <a:lnSpc>
                <a:spcPct val="100000"/>
              </a:lnSpc>
              <a:spcBef>
                <a:spcPts val="780"/>
              </a:spcBef>
            </a:pPr>
            <a:r>
              <a:rPr lang="tr-TR" sz="2400" spc="-5" dirty="0" smtClean="0">
                <a:solidFill>
                  <a:srgbClr val="053193"/>
                </a:solidFill>
                <a:latin typeface="Times New Roman"/>
                <a:cs typeface="Times New Roman"/>
              </a:rPr>
              <a:t>                            9500 </a:t>
            </a:r>
            <a:r>
              <a:rPr lang="tr-TR" sz="2400" spc="-5" dirty="0">
                <a:solidFill>
                  <a:srgbClr val="053193"/>
                </a:solidFill>
                <a:latin typeface="Times New Roman"/>
                <a:cs typeface="Times New Roman"/>
              </a:rPr>
              <a:t>x 0,760871 x 135 / 100</a:t>
            </a:r>
            <a:endParaRPr lang="tr-TR" sz="2400" dirty="0">
              <a:latin typeface="Times New Roman"/>
              <a:cs typeface="Times New Roman"/>
            </a:endParaRPr>
          </a:p>
        </p:txBody>
      </p:sp>
    </p:spTree>
    <p:extLst>
      <p:ext uri="{BB962C8B-B14F-4D97-AF65-F5344CB8AC3E}">
        <p14:creationId xmlns:p14="http://schemas.microsoft.com/office/powerpoint/2010/main" val="1634874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sp>
          <p:nvSpPr>
            <p:cNvPr id="21" name="Freeform 16"/>
            <p:cNvSpPr/>
            <p:nvPr/>
          </p:nvSpPr>
          <p:spPr>
            <a:xfrm>
              <a:off x="3048000" y="561652"/>
              <a:ext cx="12333448" cy="1924351"/>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txBody>
            <a:bodyPr/>
            <a:lstStyle/>
            <a:p>
              <a:pPr algn="ctr"/>
              <a:r>
                <a:rPr lang="tr-TR" sz="2400" b="1" dirty="0" smtClean="0"/>
                <a:t>EK ÖDEME ORANLARI (375 SAYILI KHK GÖRE)</a:t>
              </a:r>
              <a:endParaRPr lang="tr-TR" sz="2400" b="1" dirty="0"/>
            </a:p>
          </p:txBody>
        </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640" y="1655950"/>
            <a:ext cx="15641560" cy="8194108"/>
          </a:xfrm>
          <a:prstGeom prst="rect">
            <a:avLst/>
          </a:prstGeom>
        </p:spPr>
      </p:pic>
    </p:spTree>
    <p:extLst>
      <p:ext uri="{BB962C8B-B14F-4D97-AF65-F5344CB8AC3E}">
        <p14:creationId xmlns:p14="http://schemas.microsoft.com/office/powerpoint/2010/main" val="2415473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779073" y="2291639"/>
            <a:ext cx="14721101" cy="7432977"/>
            <a:chOff x="0" y="0"/>
            <a:chExt cx="1667154" cy="1397697"/>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grpSp>
        <p:nvGrpSpPr>
          <p:cNvPr id="17" name="Grup 16"/>
          <p:cNvGrpSpPr/>
          <p:nvPr/>
        </p:nvGrpSpPr>
        <p:grpSpPr>
          <a:xfrm>
            <a:off x="4343400" y="632793"/>
            <a:ext cx="11038048"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r>
                <a:rPr lang="tr-TR" sz="5000" b="1" dirty="0" smtClean="0">
                  <a:latin typeface="Times New Roman" panose="02020603050405020304" pitchFamily="18" charset="0"/>
                  <a:cs typeface="Times New Roman" panose="02020603050405020304" pitchFamily="18" charset="0"/>
                </a:rPr>
                <a:t>GİRİŞ</a:t>
              </a:r>
              <a:endParaRPr lang="tr-TR" sz="5000" b="1" dirty="0">
                <a:latin typeface="Times New Roman" panose="02020603050405020304" pitchFamily="18" charset="0"/>
                <a:cs typeface="Times New Roman" panose="02020603050405020304" pitchFamily="18" charset="0"/>
              </a:endParaRPr>
            </a:p>
          </p:txBody>
        </p:sp>
      </p:gr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sp>
        <p:nvSpPr>
          <p:cNvPr id="2" name="Dikdörtgen 1"/>
          <p:cNvSpPr/>
          <p:nvPr/>
        </p:nvSpPr>
        <p:spPr>
          <a:xfrm>
            <a:off x="2995873" y="2272008"/>
            <a:ext cx="13996727" cy="8045792"/>
          </a:xfrm>
          <a:prstGeom prst="rect">
            <a:avLst/>
          </a:prstGeom>
        </p:spPr>
        <p:txBody>
          <a:bodyPr wrap="square">
            <a:spAutoFit/>
          </a:bodyPr>
          <a:lstStyle/>
          <a:p>
            <a:pPr indent="449580" algn="just" fontAlgn="base">
              <a:lnSpc>
                <a:spcPct val="107000"/>
              </a:lnSpc>
              <a:spcAft>
                <a:spcPts val="0"/>
              </a:spcAft>
            </a:pPr>
            <a:r>
              <a:rPr lang="tr-TR" sz="2500" dirty="0" smtClean="0">
                <a:latin typeface="Times New Roman" panose="02020603050405020304" pitchFamily="18" charset="0"/>
                <a:cs typeface="Times New Roman" panose="02020603050405020304" pitchFamily="18" charset="0"/>
              </a:rPr>
              <a:t>		</a:t>
            </a:r>
            <a:r>
              <a:rPr lang="tr-TR"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Türkiye Cumhuriyeti Anayasasının 128. Maddesinde “Devletin, kamu iktisadi teşebbüsleri ve diğer kamu tüzel kişilerinin genel idare esaslarına göre yürütmekle yükümlü oldukları kamu hizmetlerinin gerektirdiği asli ve sürekli görevler, memurlar ve diğer kamu görevlileri eliyle görülür. Memurların ve diğer kamu görevlilerinin nitelikleri, atanmaları, görev ve yetkileri, hakları ve yükümlülükleri, aylık ve ödenekleri ve diğer özlük işleri kanunla düzenlenir. (Ek cümle: 7/5/2010- 5982/12 </a:t>
            </a:r>
            <a:r>
              <a:rPr lang="tr-TR" sz="2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md.</a:t>
            </a:r>
            <a:r>
              <a:rPr lang="tr-TR"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a:p>
            <a:pPr indent="449580" algn="just" fontAlgn="base">
              <a:lnSpc>
                <a:spcPct val="107000"/>
              </a:lnSpc>
              <a:spcAft>
                <a:spcPts val="0"/>
              </a:spcAft>
            </a:pPr>
            <a:r>
              <a:rPr lang="tr-TR"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Ancak, malî ve sosyal haklara ilişkin toplu sözleşme hükümleri saklıdır. Üst kademe yöneticilerinin yetiştirilme usul ve esasları, kanunla özel olarak düzenlenir.” hükmü gereği kamuda yapılan tüm işlemler Anayasa, Kanun, Yönetmelik, Tebliğ, Toplu Sözleşmeler vb. yasal dayanaklara göre yürütülmektedir. </a:t>
            </a:r>
          </a:p>
          <a:p>
            <a:pPr indent="449580" algn="just" fontAlgn="base">
              <a:lnSpc>
                <a:spcPct val="107000"/>
              </a:lnSpc>
              <a:spcAft>
                <a:spcPts val="0"/>
              </a:spcAft>
            </a:pPr>
            <a:r>
              <a:rPr lang="tr-TR"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Kurumların personelin özlük haklarını ilgilendiren konularda yaptığı işlemlerin mevzuat hükümlerine uygun olacak şekilde, kişiler adına mağduriyet oluşturmadan ve devlet adına yanlış uygulama yapılmaması için en alttan en üste kadar bütün çalışanların tüm işlerini hassasiyetle her zaman hesap verilebilecek şekilde yapmaları gerekmektedir.</a:t>
            </a:r>
          </a:p>
          <a:p>
            <a:pPr indent="449580" algn="just" fontAlgn="base">
              <a:lnSpc>
                <a:spcPct val="107000"/>
              </a:lnSpc>
              <a:spcAft>
                <a:spcPts val="0"/>
              </a:spcAft>
            </a:pPr>
            <a:r>
              <a:rPr lang="tr-TR"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Bu çalışma Kurumlarımızda görev yapan 657 Sayılı Devlet Memurları Kanunu’na tabi idari personele yöneliktir. </a:t>
            </a:r>
          </a:p>
          <a:p>
            <a:pPr algn="just">
              <a:lnSpc>
                <a:spcPct val="150000"/>
              </a:lnSpc>
            </a:pPr>
            <a:endParaRPr lang="tr-TR"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081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611050"/>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16" name="Metin Yer Tutucusu 2"/>
          <p:cNvSpPr txBox="1">
            <a:spLocks/>
          </p:cNvSpPr>
          <p:nvPr/>
        </p:nvSpPr>
        <p:spPr>
          <a:xfrm>
            <a:off x="2895601" y="2292288"/>
            <a:ext cx="14020800" cy="59754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base">
              <a:buNone/>
            </a:pPr>
            <a:r>
              <a:rPr lang="tr-TR" sz="2800" dirty="0" smtClean="0">
                <a:solidFill>
                  <a:srgbClr val="0070C0"/>
                </a:solidFill>
                <a:latin typeface="Times New Roman" panose="02020603050405020304" pitchFamily="18" charset="0"/>
                <a:cs typeface="Times New Roman" panose="02020603050405020304" pitchFamily="18" charset="0"/>
              </a:rPr>
              <a:t>14- Seyyanen Yapılan İlave  Ödeme;</a:t>
            </a:r>
          </a:p>
          <a:p>
            <a:pPr marL="0" indent="0" algn="just" fontAlgn="base">
              <a:buNone/>
            </a:pPr>
            <a:r>
              <a:rPr lang="tr-TR" sz="2800" dirty="0" smtClean="0">
                <a:latin typeface="Times New Roman" panose="02020603050405020304" pitchFamily="18" charset="0"/>
                <a:cs typeface="Times New Roman" panose="02020603050405020304" pitchFamily="18" charset="0"/>
              </a:rPr>
              <a:t>      14.07.2023 tarihli 7456 sayılı Kanunun 28.maddesi ile  (375 sayılı KHK’nin Ek Madde 40-(Ek: 14/7/2023-7456/28)</a:t>
            </a:r>
          </a:p>
          <a:p>
            <a:pPr algn="just" fontAlgn="base"/>
            <a:r>
              <a:rPr lang="tr-TR" sz="2800" dirty="0" smtClean="0">
                <a:latin typeface="Times New Roman" panose="02020603050405020304" pitchFamily="18" charset="0"/>
                <a:cs typeface="Times New Roman" panose="02020603050405020304" pitchFamily="18" charset="0"/>
              </a:rPr>
              <a:t>Kamuda görev personele 15965 gösterge rakamının memur aylık katsayısı ile çarpımı sonucu bulunacak tutarda; </a:t>
            </a:r>
          </a:p>
          <a:p>
            <a:pPr algn="just" fontAlgn="base"/>
            <a:r>
              <a:rPr lang="tr-TR" sz="2800" dirty="0" smtClean="0">
                <a:latin typeface="Times New Roman" panose="02020603050405020304" pitchFamily="18" charset="0"/>
                <a:cs typeface="Times New Roman" panose="02020603050405020304" pitchFamily="18" charset="0"/>
              </a:rPr>
              <a:t>Brüt :12.147,31.TL </a:t>
            </a:r>
          </a:p>
          <a:p>
            <a:pPr algn="just" fontAlgn="base"/>
            <a:r>
              <a:rPr lang="tr-TR" sz="2800" dirty="0" smtClean="0">
                <a:latin typeface="Times New Roman" panose="02020603050405020304" pitchFamily="18" charset="0"/>
                <a:cs typeface="Times New Roman" panose="02020603050405020304" pitchFamily="18" charset="0"/>
              </a:rPr>
              <a:t>Net  : 12.055,12.TL  ilave ödeme yapılmaktadır. </a:t>
            </a:r>
          </a:p>
          <a:p>
            <a:pPr algn="just" fontAlgn="base"/>
            <a:r>
              <a:rPr lang="tr-TR" sz="2800" dirty="0" smtClean="0">
                <a:latin typeface="Times New Roman" panose="02020603050405020304" pitchFamily="18" charset="0"/>
                <a:cs typeface="Times New Roman" panose="02020603050405020304" pitchFamily="18" charset="0"/>
              </a:rPr>
              <a:t>İlave ödemeye hak kazanılmasında ve bu ödemenin yapılmasında, personelin aylık veya ücretlere ilişkin tabi olduğu hükümler uygulanmaktadır.</a:t>
            </a:r>
          </a:p>
          <a:p>
            <a:pPr algn="just" fontAlgn="base"/>
            <a:r>
              <a:rPr lang="tr-TR" sz="2800" dirty="0" smtClean="0">
                <a:latin typeface="Times New Roman" panose="02020603050405020304" pitchFamily="18" charset="0"/>
                <a:cs typeface="Times New Roman" panose="02020603050405020304" pitchFamily="18" charset="0"/>
              </a:rPr>
              <a:t>Bu ödeme damga vergisi hariç herhangi bir vergi ve sigorta prim kesintisine tabi tutulmayacaktır.</a:t>
            </a:r>
          </a:p>
          <a:p>
            <a:pPr lvl="8">
              <a:spcBef>
                <a:spcPts val="1265"/>
              </a:spcBef>
            </a:pPr>
            <a:r>
              <a:rPr lang="tr-TR" sz="2400" b="1" spc="-35" dirty="0" smtClean="0">
                <a:solidFill>
                  <a:srgbClr val="053193"/>
                </a:solidFill>
                <a:latin typeface="Times New Roman" panose="02020603050405020304" pitchFamily="18" charset="0"/>
                <a:cs typeface="Times New Roman" panose="02020603050405020304" pitchFamily="18" charset="0"/>
              </a:rPr>
              <a:t>İlave Ödeme </a:t>
            </a:r>
            <a:r>
              <a:rPr lang="tr-TR" sz="2400" b="1" spc="-5" dirty="0" smtClean="0">
                <a:solidFill>
                  <a:srgbClr val="053193"/>
                </a:solidFill>
                <a:latin typeface="Times New Roman" panose="02020603050405020304" pitchFamily="18" charset="0"/>
                <a:cs typeface="Times New Roman" panose="02020603050405020304" pitchFamily="18" charset="0"/>
              </a:rPr>
              <a:t>= 15965</a:t>
            </a:r>
            <a:r>
              <a:rPr lang="tr-TR" sz="2400" b="1" spc="-25" dirty="0" smtClean="0">
                <a:solidFill>
                  <a:srgbClr val="053193"/>
                </a:solidFill>
                <a:latin typeface="Times New Roman" panose="02020603050405020304" pitchFamily="18" charset="0"/>
                <a:cs typeface="Times New Roman" panose="02020603050405020304" pitchFamily="18" charset="0"/>
              </a:rPr>
              <a:t> </a:t>
            </a:r>
            <a:r>
              <a:rPr lang="tr-TR" sz="2400" b="1" dirty="0" smtClean="0">
                <a:solidFill>
                  <a:srgbClr val="053193"/>
                </a:solidFill>
                <a:latin typeface="Times New Roman" panose="02020603050405020304" pitchFamily="18" charset="0"/>
                <a:cs typeface="Times New Roman" panose="02020603050405020304" pitchFamily="18" charset="0"/>
              </a:rPr>
              <a:t>x </a:t>
            </a:r>
            <a:r>
              <a:rPr lang="tr-TR" sz="2400" b="1" spc="-25" dirty="0" smtClean="0">
                <a:solidFill>
                  <a:srgbClr val="053193"/>
                </a:solidFill>
                <a:latin typeface="Times New Roman" panose="02020603050405020304" pitchFamily="18" charset="0"/>
                <a:cs typeface="Times New Roman" panose="02020603050405020304" pitchFamily="18" charset="0"/>
              </a:rPr>
              <a:t>Aylık</a:t>
            </a:r>
            <a:r>
              <a:rPr lang="tr-TR" sz="2400" b="1" spc="-80" dirty="0" smtClean="0">
                <a:solidFill>
                  <a:srgbClr val="053193"/>
                </a:solidFill>
                <a:latin typeface="Times New Roman" panose="02020603050405020304" pitchFamily="18" charset="0"/>
                <a:cs typeface="Times New Roman" panose="02020603050405020304" pitchFamily="18" charset="0"/>
              </a:rPr>
              <a:t> </a:t>
            </a:r>
            <a:r>
              <a:rPr lang="tr-TR" sz="2400" b="1" dirty="0" smtClean="0">
                <a:solidFill>
                  <a:srgbClr val="053193"/>
                </a:solidFill>
                <a:latin typeface="Times New Roman" panose="02020603050405020304" pitchFamily="18" charset="0"/>
                <a:cs typeface="Times New Roman" panose="02020603050405020304" pitchFamily="18" charset="0"/>
              </a:rPr>
              <a:t>Katsayı</a:t>
            </a:r>
            <a:endParaRPr lang="tr-TR" sz="2400" dirty="0" smtClean="0">
              <a:solidFill>
                <a:prstClr val="black"/>
              </a:solidFill>
              <a:latin typeface="Times New Roman" panose="02020603050405020304" pitchFamily="18" charset="0"/>
              <a:cs typeface="Times New Roman" panose="02020603050405020304" pitchFamily="18" charset="0"/>
            </a:endParaRPr>
          </a:p>
          <a:p>
            <a:pPr algn="just" fontAlgn="base"/>
            <a:endParaRPr lang="tr-TR" sz="2800" dirty="0" smtClean="0">
              <a:solidFill>
                <a:srgbClr val="0070C0"/>
              </a:solidFill>
              <a:latin typeface="Times New Roman" panose="02020603050405020304" pitchFamily="18" charset="0"/>
              <a:cs typeface="Times New Roman" panose="02020603050405020304" pitchFamily="18" charset="0"/>
            </a:endParaRPr>
          </a:p>
          <a:p>
            <a:endParaRPr lang="tr-TR" sz="2800" dirty="0">
              <a:latin typeface="Times New Roman" panose="02020603050405020304" pitchFamily="18" charset="0"/>
              <a:cs typeface="Times New Roman" panose="02020603050405020304" pitchFamily="18" charset="0"/>
            </a:endParaRPr>
          </a:p>
        </p:txBody>
      </p:sp>
      <p:sp>
        <p:nvSpPr>
          <p:cNvPr id="25" name="Unvan 1"/>
          <p:cNvSpPr txBox="1">
            <a:spLocks/>
          </p:cNvSpPr>
          <p:nvPr/>
        </p:nvSpPr>
        <p:spPr>
          <a:xfrm rot="10800000" flipV="1">
            <a:off x="6781800" y="2572035"/>
            <a:ext cx="4343400" cy="51615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 </a:t>
            </a:r>
            <a:endParaRPr lang="tr-TR" sz="1800" dirty="0"/>
          </a:p>
        </p:txBody>
      </p:sp>
    </p:spTree>
    <p:extLst>
      <p:ext uri="{BB962C8B-B14F-4D97-AF65-F5344CB8AC3E}">
        <p14:creationId xmlns:p14="http://schemas.microsoft.com/office/powerpoint/2010/main" val="2846585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62200" y="1790700"/>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391109" y="590010"/>
            <a:ext cx="12344401" cy="792887"/>
            <a:chOff x="3048000" y="509196"/>
            <a:chExt cx="12333448" cy="1976807"/>
          </a:xfrm>
        </p:grpSpPr>
        <p:grpSp>
          <p:nvGrpSpPr>
            <p:cNvPr id="18" name="Group 15"/>
            <p:cNvGrpSpPr/>
            <p:nvPr/>
          </p:nvGrpSpPr>
          <p:grpSpPr>
            <a:xfrm>
              <a:off x="3048000" y="509196"/>
              <a:ext cx="12333448" cy="1976807"/>
              <a:chOff x="0" y="-38100"/>
              <a:chExt cx="1667154" cy="14357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r>
                  <a:rPr lang="tr-TR" sz="3200" b="1" dirty="0" smtClean="0"/>
                  <a:t>666 Sayılı KHK İle Yürürlüğe Giren MAAŞ Sistemi</a:t>
                </a: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5" name="Alt Başlık 2"/>
          <p:cNvSpPr txBox="1">
            <a:spLocks/>
          </p:cNvSpPr>
          <p:nvPr/>
        </p:nvSpPr>
        <p:spPr>
          <a:xfrm>
            <a:off x="9902253" y="2562111"/>
            <a:ext cx="7772400" cy="6337005"/>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defTabSz="685800">
              <a:lnSpc>
                <a:spcPct val="150000"/>
              </a:lnSpc>
              <a:buFont typeface="Wingdings" panose="05000000000000000000" pitchFamily="2" charset="2"/>
              <a:buChar char="Ø"/>
              <a:defRPr/>
            </a:pPr>
            <a:endParaRPr lang="tr-TR" sz="2400" dirty="0">
              <a:solidFill>
                <a:schemeClr val="tx1"/>
              </a:solidFill>
              <a:latin typeface="Times New Roman" panose="02020603050405020304" pitchFamily="18" charset="0"/>
              <a:cs typeface="Times New Roman" panose="02020603050405020304" pitchFamily="18" charset="0"/>
            </a:endParaRPr>
          </a:p>
        </p:txBody>
      </p:sp>
      <p:sp>
        <p:nvSpPr>
          <p:cNvPr id="22" name="Metin Yer Tutucusu 2"/>
          <p:cNvSpPr txBox="1">
            <a:spLocks/>
          </p:cNvSpPr>
          <p:nvPr/>
        </p:nvSpPr>
        <p:spPr>
          <a:xfrm>
            <a:off x="2590800" y="2068842"/>
            <a:ext cx="14706600" cy="67322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dirty="0" smtClean="0">
                <a:solidFill>
                  <a:srgbClr val="0070C0"/>
                </a:solidFill>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11/10/2011 tarihli ve 666 sayılı Kanun Hükmünde Kararnamenin birinci maddesi ile 375 sayılı Kanun Hükmünde Kararnameye eklenen ek 10’uncu madde ile kısaca merkez teşkilatlarının daire başkanı ve üstü yönetici kadrolarında, taşra teşkilatlarının en üst yönetici konumundaki kadrolarda ve merkez teşkilatlarının kariyer mesleklere ilişkin kadrolarında görev yapan personel için öngörülmüş yeni ve daha sade bir maaş düzenlemesi hayata geçmiştir. </a:t>
            </a:r>
          </a:p>
          <a:p>
            <a:pPr marL="0" indent="0" algn="just">
              <a:buNone/>
            </a:pPr>
            <a:r>
              <a:rPr lang="tr-TR" sz="2400" dirty="0" smtClean="0">
                <a:latin typeface="Times New Roman" panose="02020603050405020304" pitchFamily="18" charset="0"/>
                <a:cs typeface="Times New Roman" panose="02020603050405020304" pitchFamily="18" charset="0"/>
              </a:rPr>
              <a:t>	Bu düzenleme ile, daha önce devlet memuru maaşlarının gelir unsurları olarak saydığımız gösterge, ek gösterge, taban ve kıdem aylıkları, 657 sayılı Kanunun 152’nci maddesinde düzenlenen zam ve tazminatlar, makam, görev ve temsil tazminatları ile ek ödeme, kapsamdaki bu personel için kaldırılmak suretiyle sadece “</a:t>
            </a:r>
            <a:r>
              <a:rPr lang="tr-TR" sz="2400" b="1" dirty="0" smtClean="0">
                <a:latin typeface="Times New Roman" panose="02020603050405020304" pitchFamily="18" charset="0"/>
                <a:cs typeface="Times New Roman" panose="02020603050405020304" pitchFamily="18" charset="0"/>
              </a:rPr>
              <a:t>ücret” ve “tazminat</a:t>
            </a:r>
            <a:r>
              <a:rPr lang="tr-TR" sz="2400" dirty="0" smtClean="0">
                <a:latin typeface="Times New Roman" panose="02020603050405020304" pitchFamily="18" charset="0"/>
                <a:cs typeface="Times New Roman" panose="02020603050405020304" pitchFamily="18" charset="0"/>
              </a:rPr>
              <a:t>” gelir unsurlarından oluşan yeni bir maaş sistemi benimsenmiştir.</a:t>
            </a:r>
          </a:p>
          <a:p>
            <a:pPr algn="just"/>
            <a:r>
              <a:rPr lang="tr-TR" sz="2400" dirty="0" smtClean="0">
                <a:latin typeface="Times New Roman" panose="02020603050405020304" pitchFamily="18" charset="0"/>
                <a:cs typeface="Times New Roman" panose="02020603050405020304" pitchFamily="18" charset="0"/>
              </a:rPr>
              <a:t> Ücret ve Tazminat Göstergeleri;</a:t>
            </a:r>
          </a:p>
          <a:p>
            <a:pPr marL="0" indent="0" algn="just">
              <a:buNone/>
            </a:pPr>
            <a:r>
              <a:rPr lang="tr-TR" sz="2400" dirty="0" smtClean="0">
                <a:latin typeface="Times New Roman" panose="02020603050405020304" pitchFamily="18" charset="0"/>
                <a:cs typeface="Times New Roman" panose="02020603050405020304" pitchFamily="18" charset="0"/>
              </a:rPr>
              <a:t>	375 sayılı Kanun Hükmünde Kararnamenin II ve III sayılı cetvellerinde düzenlenmiş olup, kapsamda bulunan personelin kadro unvanlarına karşılık gelen gösterge rakamlarının memur aylık katsayısı ile çarpımı sonucu bulunacak tutarlarda ücret ve tazminat verilmektedir. </a:t>
            </a:r>
          </a:p>
          <a:p>
            <a:pPr marL="0" indent="0" algn="just">
              <a:buNone/>
            </a:pPr>
            <a:r>
              <a:rPr lang="tr-TR" sz="2400" dirty="0" smtClean="0">
                <a:latin typeface="Times New Roman" panose="02020603050405020304" pitchFamily="18" charset="0"/>
                <a:cs typeface="Times New Roman" panose="02020603050405020304" pitchFamily="18" charset="0"/>
              </a:rPr>
              <a:t>	</a:t>
            </a:r>
            <a:r>
              <a:rPr lang="sv-SE" sz="2400" dirty="0" smtClean="0">
                <a:latin typeface="Times New Roman" panose="02020603050405020304" pitchFamily="18" charset="0"/>
                <a:cs typeface="Times New Roman" panose="02020603050405020304" pitchFamily="18" charset="0"/>
              </a:rPr>
              <a:t>Ücret, gelir ve damga vergisi kesintisine tabi iken, tazminattan sadece damga</a:t>
            </a:r>
            <a:r>
              <a:rPr lang="tr-TR" sz="2400" dirty="0" smtClean="0">
                <a:latin typeface="Times New Roman" panose="02020603050405020304" pitchFamily="18" charset="0"/>
                <a:cs typeface="Times New Roman" panose="02020603050405020304" pitchFamily="18" charset="0"/>
              </a:rPr>
              <a:t> vergisi kesintisi yapılmaktadır.</a:t>
            </a:r>
          </a:p>
          <a:p>
            <a:pPr algn="ctr"/>
            <a:r>
              <a:rPr lang="tr-TR" sz="2400" b="1" spc="-35" dirty="0" smtClean="0">
                <a:solidFill>
                  <a:srgbClr val="053193"/>
                </a:solidFill>
                <a:latin typeface="Times New Roman"/>
                <a:cs typeface="Times New Roman"/>
              </a:rPr>
              <a:t>Ücret Göstergesi </a:t>
            </a:r>
            <a:r>
              <a:rPr lang="tr-TR" sz="2400" b="1" spc="-5" dirty="0" smtClean="0">
                <a:solidFill>
                  <a:srgbClr val="053193"/>
                </a:solidFill>
                <a:latin typeface="Times New Roman"/>
                <a:cs typeface="Times New Roman"/>
              </a:rPr>
              <a:t>= Oran</a:t>
            </a:r>
            <a:r>
              <a:rPr lang="tr-TR" sz="2400" b="1" spc="-25" dirty="0" smtClean="0">
                <a:solidFill>
                  <a:srgbClr val="053193"/>
                </a:solidFill>
                <a:latin typeface="Times New Roman"/>
                <a:cs typeface="Times New Roman"/>
              </a:rPr>
              <a:t> </a:t>
            </a:r>
            <a:r>
              <a:rPr lang="tr-TR" sz="2400" b="1" dirty="0" smtClean="0">
                <a:solidFill>
                  <a:srgbClr val="053193"/>
                </a:solidFill>
                <a:latin typeface="Times New Roman"/>
                <a:cs typeface="Times New Roman"/>
              </a:rPr>
              <a:t>x </a:t>
            </a:r>
            <a:r>
              <a:rPr lang="tr-TR" sz="2400" b="1" spc="-25" dirty="0" smtClean="0">
                <a:solidFill>
                  <a:srgbClr val="053193"/>
                </a:solidFill>
                <a:latin typeface="Times New Roman"/>
                <a:cs typeface="Times New Roman"/>
              </a:rPr>
              <a:t>Aylık</a:t>
            </a:r>
            <a:r>
              <a:rPr lang="tr-TR" sz="2400" b="1" spc="-80" dirty="0" smtClean="0">
                <a:solidFill>
                  <a:srgbClr val="053193"/>
                </a:solidFill>
                <a:latin typeface="Times New Roman"/>
                <a:cs typeface="Times New Roman"/>
              </a:rPr>
              <a:t> </a:t>
            </a:r>
            <a:r>
              <a:rPr lang="tr-TR" sz="2400" b="1" dirty="0" smtClean="0">
                <a:solidFill>
                  <a:srgbClr val="053193"/>
                </a:solidFill>
                <a:latin typeface="Times New Roman"/>
                <a:cs typeface="Times New Roman"/>
              </a:rPr>
              <a:t>Katsayı</a:t>
            </a:r>
          </a:p>
          <a:p>
            <a:pPr algn="ctr"/>
            <a:r>
              <a:rPr lang="tr-TR" sz="2400" b="1" spc="-35" dirty="0" smtClean="0">
                <a:solidFill>
                  <a:srgbClr val="053193"/>
                </a:solidFill>
                <a:latin typeface="Times New Roman"/>
                <a:cs typeface="Times New Roman"/>
              </a:rPr>
              <a:t>Tazminat Göstergesi </a:t>
            </a:r>
            <a:r>
              <a:rPr lang="tr-TR" sz="2400" b="1" spc="-5" dirty="0" smtClean="0">
                <a:solidFill>
                  <a:srgbClr val="053193"/>
                </a:solidFill>
                <a:latin typeface="Times New Roman"/>
                <a:cs typeface="Times New Roman"/>
              </a:rPr>
              <a:t>= Oran</a:t>
            </a:r>
            <a:r>
              <a:rPr lang="tr-TR" sz="2400" b="1" spc="-25" dirty="0" smtClean="0">
                <a:solidFill>
                  <a:srgbClr val="053193"/>
                </a:solidFill>
                <a:latin typeface="Times New Roman"/>
                <a:cs typeface="Times New Roman"/>
              </a:rPr>
              <a:t> </a:t>
            </a:r>
            <a:r>
              <a:rPr lang="tr-TR" sz="2400" b="1" dirty="0" smtClean="0">
                <a:solidFill>
                  <a:srgbClr val="053193"/>
                </a:solidFill>
                <a:latin typeface="Times New Roman"/>
                <a:cs typeface="Times New Roman"/>
              </a:rPr>
              <a:t>x </a:t>
            </a:r>
            <a:r>
              <a:rPr lang="tr-TR" sz="2400" b="1" spc="-25" dirty="0" smtClean="0">
                <a:solidFill>
                  <a:srgbClr val="053193"/>
                </a:solidFill>
                <a:latin typeface="Times New Roman"/>
                <a:cs typeface="Times New Roman"/>
              </a:rPr>
              <a:t>Aylık</a:t>
            </a:r>
            <a:r>
              <a:rPr lang="tr-TR" sz="2400" b="1" spc="-80" dirty="0" smtClean="0">
                <a:solidFill>
                  <a:srgbClr val="053193"/>
                </a:solidFill>
                <a:latin typeface="Times New Roman"/>
                <a:cs typeface="Times New Roman"/>
              </a:rPr>
              <a:t> </a:t>
            </a:r>
            <a:r>
              <a:rPr lang="tr-TR" sz="2400" b="1" dirty="0" smtClean="0">
                <a:solidFill>
                  <a:srgbClr val="053193"/>
                </a:solidFill>
                <a:latin typeface="Times New Roman"/>
                <a:cs typeface="Times New Roman"/>
              </a:rPr>
              <a:t>Katsayı</a:t>
            </a:r>
            <a:endParaRPr lang="tr-TR" sz="2400" dirty="0" smtClean="0">
              <a:latin typeface="Times New Roman"/>
              <a:cs typeface="Times New Roman"/>
            </a:endParaRPr>
          </a:p>
          <a:p>
            <a:pPr algn="just"/>
            <a:endParaRPr lang="tr-TR" b="1" dirty="0" smtClean="0">
              <a:solidFill>
                <a:srgbClr val="053193"/>
              </a:solidFill>
              <a:latin typeface="Times New Roman"/>
              <a:cs typeface="Times New Roman"/>
            </a:endParaRPr>
          </a:p>
          <a:p>
            <a:pPr algn="just"/>
            <a:endParaRPr lang="tr-TR" dirty="0" smtClean="0">
              <a:latin typeface="Times New Roman"/>
              <a:cs typeface="Times New Roman"/>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638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810402919"/>
              </p:ext>
            </p:extLst>
          </p:nvPr>
        </p:nvGraphicFramePr>
        <p:xfrm>
          <a:off x="152402" y="342900"/>
          <a:ext cx="17906997" cy="13551443"/>
        </p:xfrm>
        <a:graphic>
          <a:graphicData uri="http://schemas.openxmlformats.org/drawingml/2006/table">
            <a:tbl>
              <a:tblPr>
                <a:tableStyleId>{5C22544A-7EE6-4342-B048-85BDC9FD1C3A}</a:tableStyleId>
              </a:tblPr>
              <a:tblGrid>
                <a:gridCol w="5900958">
                  <a:extLst>
                    <a:ext uri="{9D8B030D-6E8A-4147-A177-3AD203B41FA5}">
                      <a16:colId xmlns:a16="http://schemas.microsoft.com/office/drawing/2014/main" val="2895267969"/>
                    </a:ext>
                  </a:extLst>
                </a:gridCol>
                <a:gridCol w="5900958">
                  <a:extLst>
                    <a:ext uri="{9D8B030D-6E8A-4147-A177-3AD203B41FA5}">
                      <a16:colId xmlns:a16="http://schemas.microsoft.com/office/drawing/2014/main" val="3160142623"/>
                    </a:ext>
                  </a:extLst>
                </a:gridCol>
                <a:gridCol w="2393784">
                  <a:extLst>
                    <a:ext uri="{9D8B030D-6E8A-4147-A177-3AD203B41FA5}">
                      <a16:colId xmlns:a16="http://schemas.microsoft.com/office/drawing/2014/main" val="3596299618"/>
                    </a:ext>
                  </a:extLst>
                </a:gridCol>
                <a:gridCol w="2393784">
                  <a:extLst>
                    <a:ext uri="{9D8B030D-6E8A-4147-A177-3AD203B41FA5}">
                      <a16:colId xmlns:a16="http://schemas.microsoft.com/office/drawing/2014/main" val="3266077450"/>
                    </a:ext>
                  </a:extLst>
                </a:gridCol>
                <a:gridCol w="1317513">
                  <a:extLst>
                    <a:ext uri="{9D8B030D-6E8A-4147-A177-3AD203B41FA5}">
                      <a16:colId xmlns:a16="http://schemas.microsoft.com/office/drawing/2014/main" val="2661164685"/>
                    </a:ext>
                  </a:extLst>
                </a:gridCol>
              </a:tblGrid>
              <a:tr h="32964">
                <a:tc gridSpan="5">
                  <a:txBody>
                    <a:bodyPr/>
                    <a:lstStyle/>
                    <a:p>
                      <a:pPr algn="ctr" fontAlgn="ctr"/>
                      <a:r>
                        <a:rPr lang="tr-TR" sz="200" u="none" strike="noStrike">
                          <a:effectLst/>
                        </a:rPr>
                        <a:t>(II) SAYILI CETVEL</a:t>
                      </a:r>
                      <a:endParaRPr lang="tr-TR" sz="200" b="1" i="0" u="none" strike="noStrike">
                        <a:solidFill>
                          <a:srgbClr val="000000"/>
                        </a:solidFill>
                        <a:effectLst/>
                        <a:latin typeface="Calibri" panose="020F0502020204030204" pitchFamily="34" charset="0"/>
                      </a:endParaRPr>
                    </a:p>
                  </a:txBody>
                  <a:tcPr marL="1928" marR="1928" marT="1928"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85814359"/>
                  </a:ext>
                </a:extLst>
              </a:tr>
              <a:tr h="32964">
                <a:tc gridSpan="5">
                  <a:txBody>
                    <a:bodyPr/>
                    <a:lstStyle/>
                    <a:p>
                      <a:pPr algn="ctr" fontAlgn="ctr"/>
                      <a:r>
                        <a:rPr lang="tr-TR" sz="200" u="none" strike="noStrike">
                          <a:effectLst/>
                        </a:rPr>
                        <a:t> </a:t>
                      </a:r>
                      <a:endParaRPr lang="tr-TR" sz="200" b="1" i="0" u="none" strike="noStrike">
                        <a:solidFill>
                          <a:srgbClr val="000000"/>
                        </a:solidFill>
                        <a:effectLst/>
                        <a:latin typeface="Calibri" panose="020F0502020204030204" pitchFamily="34" charset="0"/>
                      </a:endParaRPr>
                    </a:p>
                  </a:txBody>
                  <a:tcPr marL="1928" marR="1928" marT="1928"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68329415"/>
                  </a:ext>
                </a:extLst>
              </a:tr>
              <a:tr h="32964">
                <a:tc gridSpan="5">
                  <a:txBody>
                    <a:bodyPr/>
                    <a:lstStyle/>
                    <a:p>
                      <a:pPr algn="ctr" fontAlgn="ctr"/>
                      <a:r>
                        <a:rPr lang="tr-TR" sz="200" u="none" strike="noStrike">
                          <a:effectLst/>
                        </a:rPr>
                        <a:t>(Ek 10 uncu Maddenin Birinci Fıkrasının (a) ve (b) Bentleri Kapsamında Yer Alan Personelin Ücret ve Tazminat Gösterge Cetveli)</a:t>
                      </a:r>
                      <a:endParaRPr lang="tr-TR" sz="200" b="1" i="0" u="none" strike="noStrike">
                        <a:solidFill>
                          <a:srgbClr val="000000"/>
                        </a:solidFill>
                        <a:effectLst/>
                        <a:latin typeface="Calibri" panose="020F0502020204030204" pitchFamily="34" charset="0"/>
                      </a:endParaRPr>
                    </a:p>
                  </a:txBody>
                  <a:tcPr marL="1928" marR="1928" marT="1928"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3388785"/>
                  </a:ext>
                </a:extLst>
              </a:tr>
              <a:tr h="32964">
                <a:tc gridSpan="5">
                  <a:txBody>
                    <a:bodyPr/>
                    <a:lstStyle/>
                    <a:p>
                      <a:pPr algn="l" fontAlgn="b"/>
                      <a:r>
                        <a:rPr lang="tr-TR" sz="200" u="none" strike="noStrike">
                          <a:effectLst/>
                        </a:rPr>
                        <a:t> </a:t>
                      </a:r>
                      <a:endParaRPr lang="tr-TR" sz="200" b="0" i="0" u="none" strike="noStrike">
                        <a:effectLst/>
                        <a:latin typeface="Arial" panose="020B0604020202020204" pitchFamily="34" charset="0"/>
                      </a:endParaRPr>
                    </a:p>
                  </a:txBody>
                  <a:tcPr marL="1928" marR="1928" marT="1928"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01130524"/>
                  </a:ext>
                </a:extLst>
              </a:tr>
              <a:tr h="180205">
                <a:tc gridSpan="5">
                  <a:txBody>
                    <a:bodyPr/>
                    <a:lstStyle/>
                    <a:p>
                      <a:pPr algn="ctr" fontAlgn="ctr"/>
                      <a:r>
                        <a:rPr lang="tr-TR" sz="1100" b="1" i="0" u="none" strike="noStrike" dirty="0">
                          <a:solidFill>
                            <a:srgbClr val="000000"/>
                          </a:solidFill>
                          <a:effectLst/>
                          <a:latin typeface="Calibri" panose="020F0502020204030204" pitchFamily="34" charset="0"/>
                        </a:rPr>
                        <a:t>(II) SAYILI CETVEL</a:t>
                      </a: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65932493"/>
                  </a:ext>
                </a:extLst>
              </a:tr>
              <a:tr h="180205">
                <a:tc gridSpan="5">
                  <a:txBody>
                    <a:bodyPr/>
                    <a:lstStyle/>
                    <a:p>
                      <a:pPr algn="ctr" fontAlgn="ctr"/>
                      <a:r>
                        <a:rPr lang="tr-TR" sz="1100" b="1" i="0" u="none" strike="noStrike">
                          <a:solidFill>
                            <a:srgbClr val="000000"/>
                          </a:solidFill>
                          <a:effectLst/>
                          <a:latin typeface="Calibri" panose="020F0502020204030204" pitchFamily="34" charset="0"/>
                        </a:rPr>
                        <a:t> </a:t>
                      </a: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38482261"/>
                  </a:ext>
                </a:extLst>
              </a:tr>
              <a:tr h="180205">
                <a:tc gridSpan="5">
                  <a:txBody>
                    <a:bodyPr/>
                    <a:lstStyle/>
                    <a:p>
                      <a:pPr algn="ctr" fontAlgn="ctr"/>
                      <a:r>
                        <a:rPr lang="tr-TR" sz="1100" b="1" i="0" u="none" strike="noStrike" dirty="0">
                          <a:solidFill>
                            <a:srgbClr val="000000"/>
                          </a:solidFill>
                          <a:effectLst/>
                          <a:latin typeface="Calibri" panose="020F0502020204030204" pitchFamily="34" charset="0"/>
                        </a:rPr>
                        <a:t>(Ek 10 uncu Maddenin Birinci Fıkrasının (a) ve (b) Bentleri Kapsamında Yer Alan Personelin Ücret ve Tazminat Gösterge Cetveli)</a:t>
                      </a: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88409264"/>
                  </a:ext>
                </a:extLst>
              </a:tr>
              <a:tr h="208724">
                <a:tc gridSpan="5">
                  <a:txBody>
                    <a:bodyPr/>
                    <a:lstStyle/>
                    <a:p>
                      <a:pPr algn="l" fontAlgn="b"/>
                      <a:r>
                        <a:rPr lang="tr-TR" sz="1000" b="0" i="0" u="none" strike="noStrike" dirty="0">
                          <a:effectLst/>
                          <a:latin typeface="Arial" panose="020B0604020202020204" pitchFamily="34" charset="0"/>
                        </a:rPr>
                        <a:t> </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37649110"/>
                  </a:ext>
                </a:extLst>
              </a:tr>
              <a:tr h="786031">
                <a:tc>
                  <a:txBody>
                    <a:bodyPr/>
                    <a:lstStyle/>
                    <a:p>
                      <a:pPr algn="l" fontAlgn="ctr"/>
                      <a:r>
                        <a:rPr lang="tr-TR" sz="1000" b="0" i="0" u="none" strike="noStrike" dirty="0">
                          <a:effectLst/>
                          <a:latin typeface="Arial" panose="020B0604020202020204" pitchFamily="34" charset="0"/>
                        </a:rPr>
                        <a:t>Sıra No</a:t>
                      </a:r>
                    </a:p>
                  </a:txBody>
                  <a:tcPr marL="9525" marR="9525" marT="9525" marB="0" anchor="ctr"/>
                </a:tc>
                <a:tc>
                  <a:txBody>
                    <a:bodyPr/>
                    <a:lstStyle/>
                    <a:p>
                      <a:pPr algn="l" fontAlgn="ctr"/>
                      <a:r>
                        <a:rPr lang="tr-TR" sz="1000" b="0" i="0" u="none" strike="noStrike">
                          <a:effectLst/>
                          <a:latin typeface="Arial" panose="020B0604020202020204" pitchFamily="34" charset="0"/>
                        </a:rPr>
                        <a:t>Kadro Unvanı</a:t>
                      </a:r>
                    </a:p>
                  </a:txBody>
                  <a:tcPr marL="9525" marR="9525" marT="9525" marB="0" anchor="ctr"/>
                </a:tc>
                <a:tc>
                  <a:txBody>
                    <a:bodyPr/>
                    <a:lstStyle/>
                    <a:p>
                      <a:pPr algn="l" fontAlgn="ctr"/>
                      <a:r>
                        <a:rPr lang="tr-TR" sz="1000" b="0" i="0" u="none" strike="noStrike">
                          <a:effectLst/>
                          <a:latin typeface="Arial" panose="020B0604020202020204" pitchFamily="34" charset="0"/>
                        </a:rPr>
                        <a:t>Ücret Göstergesi</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2014 yılı yeni ÜCRET GÖSTERGESİ(2280)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Tazminat Göstergesi</a:t>
                      </a:r>
                    </a:p>
                  </a:txBody>
                  <a:tcPr marL="9525" marR="9525" marT="9525" marB="0" anchor="ctr"/>
                </a:tc>
                <a:extLst>
                  <a:ext uri="{0D108BD9-81ED-4DB2-BD59-A6C34878D82A}">
                    <a16:rowId xmlns:a16="http://schemas.microsoft.com/office/drawing/2014/main" val="1567944866"/>
                  </a:ext>
                </a:extLst>
              </a:tr>
              <a:tr h="319718">
                <a:tc>
                  <a:txBody>
                    <a:bodyPr/>
                    <a:lstStyle/>
                    <a:p>
                      <a:pPr algn="r" fontAlgn="ctr"/>
                      <a:r>
                        <a:rPr lang="tr-TR" sz="1000" b="0" i="0" u="none" strike="noStrike">
                          <a:effectLst/>
                          <a:latin typeface="Arial" panose="020B0604020202020204" pitchFamily="34" charset="0"/>
                        </a:rPr>
                        <a:t>1</a:t>
                      </a:r>
                    </a:p>
                  </a:txBody>
                  <a:tcPr marL="9525" marR="9525" marT="9525" marB="0" anchor="ctr"/>
                </a:tc>
                <a:tc>
                  <a:txBody>
                    <a:bodyPr/>
                    <a:lstStyle/>
                    <a:p>
                      <a:pPr algn="l" fontAlgn="ctr"/>
                      <a:r>
                        <a:rPr lang="tr-TR" sz="1000" b="0" i="0" u="none" strike="noStrike">
                          <a:effectLst/>
                          <a:latin typeface="Arial" panose="020B0604020202020204" pitchFamily="34" charset="0"/>
                        </a:rPr>
                        <a:t>Cumhurbaşkanlığı Genel Sekreteri, Diyanet İşleri Başkanı, Türkiye Büyük Millet Meclisi Genel Sekreteri</a:t>
                      </a:r>
                    </a:p>
                  </a:txBody>
                  <a:tcPr marL="9525" marR="9525" marT="9525" marB="0" anchor="ctr"/>
                </a:tc>
                <a:tc>
                  <a:txBody>
                    <a:bodyPr/>
                    <a:lstStyle/>
                    <a:p>
                      <a:pPr algn="r" fontAlgn="ctr"/>
                      <a:r>
                        <a:rPr lang="tr-TR" sz="1000" b="0" i="0" u="none" strike="noStrike">
                          <a:effectLst/>
                          <a:latin typeface="Arial" panose="020B0604020202020204" pitchFamily="34" charset="0"/>
                        </a:rPr>
                        <a:t>81.200</a:t>
                      </a:r>
                    </a:p>
                  </a:txBody>
                  <a:tcPr marL="9525" marR="9525" marT="9525" marB="0" anchor="ctr"/>
                </a:tc>
                <a:tc>
                  <a:txBody>
                    <a:bodyPr/>
                    <a:lstStyle/>
                    <a:p>
                      <a:pPr algn="ctr" fontAlgn="ctr"/>
                      <a:r>
                        <a:rPr lang="tr-TR" sz="1400" b="0" i="0" u="none" strike="noStrike">
                          <a:solidFill>
                            <a:srgbClr val="000000"/>
                          </a:solidFill>
                          <a:effectLst/>
                          <a:latin typeface="Calibri" panose="020F0502020204030204" pitchFamily="34" charset="0"/>
                        </a:rPr>
                        <a:t>83.480</a:t>
                      </a:r>
                    </a:p>
                  </a:txBody>
                  <a:tcPr marL="9525" marR="9525" marT="9525" marB="0" anchor="ctr"/>
                </a:tc>
                <a:tc>
                  <a:txBody>
                    <a:bodyPr/>
                    <a:lstStyle/>
                    <a:p>
                      <a:pPr algn="ctr" fontAlgn="ctr"/>
                      <a:r>
                        <a:rPr lang="tr-TR" sz="1400" b="0" i="0" u="none" strike="noStrike">
                          <a:solidFill>
                            <a:srgbClr val="000000"/>
                          </a:solidFill>
                          <a:effectLst/>
                          <a:latin typeface="Calibri" panose="020F0502020204030204" pitchFamily="34" charset="0"/>
                        </a:rPr>
                        <a:t>57.100</a:t>
                      </a:r>
                    </a:p>
                  </a:txBody>
                  <a:tcPr marL="9525" marR="9525" marT="9525" marB="0" anchor="ctr"/>
                </a:tc>
                <a:extLst>
                  <a:ext uri="{0D108BD9-81ED-4DB2-BD59-A6C34878D82A}">
                    <a16:rowId xmlns:a16="http://schemas.microsoft.com/office/drawing/2014/main" val="2574067026"/>
                  </a:ext>
                </a:extLst>
              </a:tr>
              <a:tr h="390168">
                <a:tc>
                  <a:txBody>
                    <a:bodyPr/>
                    <a:lstStyle/>
                    <a:p>
                      <a:pPr algn="r" fontAlgn="ctr"/>
                      <a:r>
                        <a:rPr lang="tr-TR" sz="1000" b="0" i="0" u="none" strike="noStrike">
                          <a:effectLst/>
                          <a:latin typeface="Arial" panose="020B0604020202020204" pitchFamily="34" charset="0"/>
                        </a:rPr>
                        <a:t>2</a:t>
                      </a:r>
                    </a:p>
                  </a:txBody>
                  <a:tcPr marL="9525" marR="9525" marT="9525" marB="0" anchor="ctr"/>
                </a:tc>
                <a:tc>
                  <a:txBody>
                    <a:bodyPr/>
                    <a:lstStyle/>
                    <a:p>
                      <a:pPr algn="l" fontAlgn="ctr"/>
                      <a:r>
                        <a:rPr lang="tr-TR" sz="1200" b="1" i="0" u="none" strike="noStrike">
                          <a:solidFill>
                            <a:srgbClr val="000000"/>
                          </a:solidFill>
                          <a:effectLst/>
                          <a:latin typeface="Calibri" panose="020F0502020204030204" pitchFamily="34" charset="0"/>
                        </a:rPr>
                        <a:t>Bakanlık ve bağlı kuruluş Müsteşarı</a:t>
                      </a:r>
                      <a:r>
                        <a:rPr lang="tr-TR" sz="1200" b="0" i="0" u="none" strike="noStrike">
                          <a:solidFill>
                            <a:srgbClr val="000000"/>
                          </a:solidFill>
                          <a:effectLst/>
                          <a:latin typeface="Calibri" panose="020F0502020204030204" pitchFamily="34" charset="0"/>
                        </a:rPr>
                        <a:t>, </a:t>
                      </a:r>
                      <a:r>
                        <a:rPr lang="tr-TR" sz="1000" b="0" i="0" u="none" strike="noStrike">
                          <a:solidFill>
                            <a:srgbClr val="000000"/>
                          </a:solidFill>
                          <a:effectLst/>
                          <a:latin typeface="Arial" panose="020B0604020202020204" pitchFamily="34" charset="0"/>
                        </a:rPr>
                        <a:t>Devlet Denetleme Kurulu Başkanı, İl Valisi, Milli Güvenlik Kurulu Genel Sekreteri, Özelleştirme İdaresi Başkanı</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tr-TR" sz="1000" b="0" i="0" u="none" strike="noStrike">
                          <a:effectLst/>
                          <a:latin typeface="Arial" panose="020B0604020202020204" pitchFamily="34" charset="0"/>
                        </a:rPr>
                        <a:t>77.450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79.730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54.900</a:t>
                      </a:r>
                    </a:p>
                  </a:txBody>
                  <a:tcPr marL="9525" marR="9525" marT="9525" marB="0" anchor="ctr"/>
                </a:tc>
                <a:extLst>
                  <a:ext uri="{0D108BD9-81ED-4DB2-BD59-A6C34878D82A}">
                    <a16:rowId xmlns:a16="http://schemas.microsoft.com/office/drawing/2014/main" val="330060096"/>
                  </a:ext>
                </a:extLst>
              </a:tr>
              <a:tr h="844615">
                <a:tc>
                  <a:txBody>
                    <a:bodyPr/>
                    <a:lstStyle/>
                    <a:p>
                      <a:pPr algn="r" fontAlgn="ctr"/>
                      <a:r>
                        <a:rPr lang="tr-TR" sz="1000" b="0" i="0" u="none" strike="noStrike" dirty="0">
                          <a:effectLst/>
                          <a:latin typeface="Arial" panose="020B0604020202020204" pitchFamily="34" charset="0"/>
                        </a:rPr>
                        <a:t>3</a:t>
                      </a:r>
                    </a:p>
                  </a:txBody>
                  <a:tcPr marL="9525" marR="9525" marT="9525" marB="0" anchor="ctr"/>
                </a:tc>
                <a:tc>
                  <a:txBody>
                    <a:bodyPr/>
                    <a:lstStyle/>
                    <a:p>
                      <a:pPr algn="l" fontAlgn="ctr"/>
                      <a:r>
                        <a:rPr lang="tr-TR" sz="1000" b="0" i="0" u="none" strike="noStrike">
                          <a:effectLst/>
                          <a:latin typeface="Arial" panose="020B0604020202020204" pitchFamily="34" charset="0"/>
                        </a:rPr>
                        <a:t>Başbakanlık Teftiş Kurulu Başkanı, Cumhurbaşkanlığı Genel Sekreter Yardımcısı, Devlet Personel Başkanı, Gelir İdaresi Başkanı, Sosyal Güvenlik Kurumu Başkanı, Talim ve Terbiye Kurulu Başkanı, Toplu Konut İdaresi Başkanı, Türkiye Büyük Millet Meclisi Genel Sekreter Yardımcısı, Türkiye İstatistik Kurumu Başkanı</a:t>
                      </a:r>
                    </a:p>
                  </a:txBody>
                  <a:tcPr marL="9525" marR="9525" marT="9525" marB="0" anchor="ctr"/>
                </a:tc>
                <a:tc>
                  <a:txBody>
                    <a:bodyPr/>
                    <a:lstStyle/>
                    <a:p>
                      <a:pPr algn="r" fontAlgn="ctr"/>
                      <a:r>
                        <a:rPr lang="tr-TR" sz="1000" b="0" i="0" u="none" strike="noStrike">
                          <a:effectLst/>
                          <a:latin typeface="Arial" panose="020B0604020202020204" pitchFamily="34" charset="0"/>
                        </a:rPr>
                        <a:t>72.250</a:t>
                      </a:r>
                    </a:p>
                  </a:txBody>
                  <a:tcPr marL="9525" marR="9525" marT="9525" marB="0" anchor="ctr"/>
                </a:tc>
                <a:tc>
                  <a:txBody>
                    <a:bodyPr/>
                    <a:lstStyle/>
                    <a:p>
                      <a:pPr algn="ctr" fontAlgn="ctr"/>
                      <a:r>
                        <a:rPr lang="tr-TR" sz="1400" b="0" i="0" u="none" strike="noStrike">
                          <a:solidFill>
                            <a:srgbClr val="000000"/>
                          </a:solidFill>
                          <a:effectLst/>
                          <a:latin typeface="Calibri" panose="020F0502020204030204" pitchFamily="34" charset="0"/>
                        </a:rPr>
                        <a:t>74.530</a:t>
                      </a:r>
                    </a:p>
                  </a:txBody>
                  <a:tcPr marL="9525" marR="9525" marT="9525" marB="0" anchor="ctr"/>
                </a:tc>
                <a:tc>
                  <a:txBody>
                    <a:bodyPr/>
                    <a:lstStyle/>
                    <a:p>
                      <a:pPr algn="ctr" fontAlgn="ctr"/>
                      <a:r>
                        <a:rPr lang="tr-TR" sz="1400" b="0" i="0" u="none" strike="noStrike">
                          <a:solidFill>
                            <a:srgbClr val="000000"/>
                          </a:solidFill>
                          <a:effectLst/>
                          <a:latin typeface="Calibri" panose="020F0502020204030204" pitchFamily="34" charset="0"/>
                        </a:rPr>
                        <a:t>54.750</a:t>
                      </a:r>
                    </a:p>
                  </a:txBody>
                  <a:tcPr marL="9525" marR="9525" marT="9525" marB="0" anchor="ctr"/>
                </a:tc>
                <a:extLst>
                  <a:ext uri="{0D108BD9-81ED-4DB2-BD59-A6C34878D82A}">
                    <a16:rowId xmlns:a16="http://schemas.microsoft.com/office/drawing/2014/main" val="2786034261"/>
                  </a:ext>
                </a:extLst>
              </a:tr>
              <a:tr h="2925507">
                <a:tc>
                  <a:txBody>
                    <a:bodyPr/>
                    <a:lstStyle/>
                    <a:p>
                      <a:pPr algn="r" fontAlgn="ctr"/>
                      <a:r>
                        <a:rPr lang="tr-TR" sz="1000" b="0" i="0" u="none" strike="noStrike" dirty="0">
                          <a:effectLst/>
                          <a:latin typeface="Arial" panose="020B0604020202020204" pitchFamily="34" charset="0"/>
                        </a:rPr>
                        <a:t>4</a:t>
                      </a:r>
                    </a:p>
                  </a:txBody>
                  <a:tcPr marL="9525" marR="9525" marT="9525" marB="0" anchor="ctr"/>
                </a:tc>
                <a:tc>
                  <a:txBody>
                    <a:bodyPr/>
                    <a:lstStyle/>
                    <a:p>
                      <a:pPr algn="l" fontAlgn="ctr"/>
                      <a:r>
                        <a:rPr lang="tr-TR" sz="1000" b="0" i="0" u="none" strike="noStrike" dirty="0">
                          <a:effectLst/>
                          <a:latin typeface="Arial" panose="020B0604020202020204" pitchFamily="34" charset="0"/>
                        </a:rPr>
                        <a:t>Afet ve Acil Durum Yönetimi Başkanı, Bakanlık Denetim Hizmetleri Başkanı, Bakanlık merkez teşkilatına dahil kurul başkanları, </a:t>
                      </a:r>
                      <a:r>
                        <a:rPr lang="tr-TR" sz="1100" b="1" i="0" u="none" strike="noStrike" dirty="0">
                          <a:solidFill>
                            <a:srgbClr val="000000"/>
                          </a:solidFill>
                          <a:effectLst/>
                          <a:latin typeface="Calibri" panose="020F0502020204030204" pitchFamily="34" charset="0"/>
                        </a:rPr>
                        <a:t>Bakanlık Rehberlik ve Denetim Başkanı</a:t>
                      </a:r>
                      <a:r>
                        <a:rPr lang="tr-TR" sz="1000" b="0" i="0" u="none" strike="noStrike" dirty="0">
                          <a:effectLst/>
                          <a:latin typeface="Arial" panose="020B0604020202020204" pitchFamily="34" charset="0"/>
                        </a:rPr>
                        <a:t>, Bakanlık ve Sosyal Güvenlik Kurumu ile Diyanet İşleri Başkanlığı Rehberlik ve Teftiş Başkanları, Başbakan </a:t>
                      </a:r>
                      <a:r>
                        <a:rPr lang="tr-TR" sz="1000" b="0" i="0" u="none" strike="noStrike" dirty="0" err="1">
                          <a:effectLst/>
                          <a:latin typeface="Arial" panose="020B0604020202020204" pitchFamily="34" charset="0"/>
                        </a:rPr>
                        <a:t>Başmüşaviri</a:t>
                      </a:r>
                      <a:r>
                        <a:rPr lang="tr-TR" sz="1000" b="0" i="0" u="none" strike="noStrike" dirty="0">
                          <a:effectLst/>
                          <a:latin typeface="Arial" panose="020B0604020202020204" pitchFamily="34" charset="0"/>
                        </a:rPr>
                        <a:t>, Cumhurbaşkanı Başdanışmanı, Cumhurbaşkanlığı Başkanı, Devlet Denetleme Kurulu Üyesi, Dışişleri Bakanlığı Stratejik Araştırmalar Merkezi Başkanı, Dış Politika Danışma Kurulu Üyesi, Diplomasi Akademisi Başkanı, Diyanet İşleri Başkan Yardımcısı, Gelir İdaresi Başkan Yardımcısı, Genel Müdür, Kalkınma Araştırmaları Merkezi Başkanı, Milli Güvenlik Kurulu Genel Sekreter Yardımcısı, Müsteşar Yardımcısı, Özelleştirme İdaresi Başkan Yardımcısı, Sosyal Güvenlik Kurumu Başkan Yardımcısı, </a:t>
                      </a:r>
                      <a:r>
                        <a:rPr lang="tr-TR" sz="1100" b="0" i="0" u="none" strike="noStrike" dirty="0">
                          <a:solidFill>
                            <a:srgbClr val="000000"/>
                          </a:solidFill>
                          <a:effectLst/>
                          <a:latin typeface="Calibri" panose="020F0502020204030204" pitchFamily="34" charset="0"/>
                        </a:rPr>
                        <a:t>Strateji Geliştirme Başkanı</a:t>
                      </a:r>
                      <a:r>
                        <a:rPr lang="tr-TR" sz="1000" b="0" i="0" u="none" strike="noStrike" dirty="0">
                          <a:effectLst/>
                          <a:latin typeface="Arial" panose="020B0604020202020204" pitchFamily="34" charset="0"/>
                        </a:rPr>
                        <a:t>, Türk İşbirliği ve Koordinasyon Ajansı Başkanı, Türkiye Büyük Millet Meclisi Başkan </a:t>
                      </a:r>
                      <a:r>
                        <a:rPr lang="tr-TR" sz="1000" b="0" i="0" u="none" strike="noStrike" dirty="0" err="1">
                          <a:effectLst/>
                          <a:latin typeface="Arial" panose="020B0604020202020204" pitchFamily="34" charset="0"/>
                        </a:rPr>
                        <a:t>Başmüşaviri</a:t>
                      </a:r>
                      <a:r>
                        <a:rPr lang="tr-TR" sz="1000" b="0" i="0" u="none" strike="noStrike" dirty="0">
                          <a:effectLst/>
                          <a:latin typeface="Arial" panose="020B0604020202020204" pitchFamily="34" charset="0"/>
                        </a:rPr>
                        <a:t> ve Daire Başkanı, Ulaştırma, Denizcilik ve Haberleşme Araştırmaları Merkezi Başkanı, Yurtdışı Türkler ve Akraba Topluluklar Başkanı, ek göstergeleri 6.400 veya daha yüksek tespit edilen kurum başkanı ve kurul başkanı unvanlı kadrolarda bulunanlar</a:t>
                      </a:r>
                    </a:p>
                  </a:txBody>
                  <a:tcPr marL="9525" marR="9525" marT="9525" marB="0" anchor="ctr"/>
                </a:tc>
                <a:tc>
                  <a:txBody>
                    <a:bodyPr/>
                    <a:lstStyle/>
                    <a:p>
                      <a:pPr algn="r" fontAlgn="ctr"/>
                      <a:r>
                        <a:rPr lang="tr-TR" sz="1000" b="0" i="0" u="none" strike="noStrike">
                          <a:effectLst/>
                          <a:latin typeface="Arial" panose="020B0604020202020204" pitchFamily="34" charset="0"/>
                        </a:rPr>
                        <a:t>67.300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69.580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52.750</a:t>
                      </a:r>
                    </a:p>
                  </a:txBody>
                  <a:tcPr marL="9525" marR="9525" marT="9525" marB="0" anchor="ctr"/>
                </a:tc>
                <a:extLst>
                  <a:ext uri="{0D108BD9-81ED-4DB2-BD59-A6C34878D82A}">
                    <a16:rowId xmlns:a16="http://schemas.microsoft.com/office/drawing/2014/main" val="3747053469"/>
                  </a:ext>
                </a:extLst>
              </a:tr>
              <a:tr h="964207">
                <a:tc>
                  <a:txBody>
                    <a:bodyPr/>
                    <a:lstStyle/>
                    <a:p>
                      <a:pPr algn="r" fontAlgn="ctr"/>
                      <a:r>
                        <a:rPr lang="tr-TR" sz="1000" b="0" i="0" u="none" strike="noStrike">
                          <a:effectLst/>
                          <a:latin typeface="Arial" panose="020B0604020202020204" pitchFamily="34" charset="0"/>
                        </a:rPr>
                        <a:t>5</a:t>
                      </a:r>
                    </a:p>
                  </a:txBody>
                  <a:tcPr marL="9525" marR="9525" marT="9525" marB="0" anchor="ctr"/>
                </a:tc>
                <a:tc>
                  <a:txBody>
                    <a:bodyPr/>
                    <a:lstStyle/>
                    <a:p>
                      <a:pPr algn="l" fontAlgn="ctr"/>
                      <a:r>
                        <a:rPr lang="tr-TR" sz="1000" b="0" i="0" u="none" strike="noStrike">
                          <a:effectLst/>
                          <a:latin typeface="Arial" panose="020B0604020202020204" pitchFamily="34" charset="0"/>
                        </a:rPr>
                        <a:t>Bakanlar Kurulu Sekreteri, Başbakan Müşaviri, Başbakanlık ve Avrupa Birliği Bakanlığı Başkanları, Cumhurbaşkanı Danışmanı, Talim ve Terbiye Kurulu üyesi, Toplu Konut İdaresi Başkan Yardımcısı, Türk İşbirliği ve Koordinasyon Ajansı Başkan Yardımcısı, Türkiye Büyük Millet Meclisi Başkan Müşaviri, Türkiye İstatistik Kurumu Başkan Yardımcısı, Yurtdışı Türkler ve Akraba Topluluklar Başkan Yardımcısı</a:t>
                      </a:r>
                    </a:p>
                  </a:txBody>
                  <a:tcPr marL="9525" marR="9525" marT="9525" marB="0" anchor="ctr"/>
                </a:tc>
                <a:tc>
                  <a:txBody>
                    <a:bodyPr/>
                    <a:lstStyle/>
                    <a:p>
                      <a:pPr algn="r" fontAlgn="ctr"/>
                      <a:r>
                        <a:rPr lang="tr-TR" sz="1000" b="0" i="0" u="none" strike="noStrike">
                          <a:effectLst/>
                          <a:latin typeface="Arial" panose="020B0604020202020204" pitchFamily="34" charset="0"/>
                        </a:rPr>
                        <a:t>63.850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66.130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47.125</a:t>
                      </a:r>
                    </a:p>
                  </a:txBody>
                  <a:tcPr marL="9525" marR="9525" marT="9525" marB="0" anchor="ctr"/>
                </a:tc>
                <a:extLst>
                  <a:ext uri="{0D108BD9-81ED-4DB2-BD59-A6C34878D82A}">
                    <a16:rowId xmlns:a16="http://schemas.microsoft.com/office/drawing/2014/main" val="4070439463"/>
                  </a:ext>
                </a:extLst>
              </a:tr>
              <a:tr h="725023">
                <a:tc>
                  <a:txBody>
                    <a:bodyPr/>
                    <a:lstStyle/>
                    <a:p>
                      <a:pPr algn="r" fontAlgn="ctr"/>
                      <a:r>
                        <a:rPr lang="tr-TR" sz="1000" b="0" i="0" u="none" strike="noStrike">
                          <a:effectLst/>
                          <a:latin typeface="Arial" panose="020B0604020202020204" pitchFamily="34" charset="0"/>
                        </a:rPr>
                        <a:t>6</a:t>
                      </a:r>
                    </a:p>
                  </a:txBody>
                  <a:tcPr marL="9525" marR="9525" marT="9525" marB="0" anchor="ctr"/>
                </a:tc>
                <a:tc>
                  <a:txBody>
                    <a:bodyPr/>
                    <a:lstStyle/>
                    <a:p>
                      <a:pPr algn="l" fontAlgn="ctr"/>
                      <a:r>
                        <a:rPr lang="tr-TR" sz="1000" b="0" i="0" u="none" strike="noStrike">
                          <a:effectLst/>
                          <a:latin typeface="Arial" panose="020B0604020202020204" pitchFamily="34" charset="0"/>
                        </a:rPr>
                        <a:t>Atatürk Kültür, Dil ve Tarih Yüksek Kurumu Başkan Yardımcısı, Atatürk Araştırma Merkezi, Türk Dil Kurumu, Türk Tarih Kurumu ve Atatürk Kültür Merkezi başkanları, Devlet Personel Başkan Yardımcısı, Milli Kütüphane Başkanı, Yükseköğretim Kurulu Genel Sekreteri</a:t>
                      </a:r>
                    </a:p>
                  </a:txBody>
                  <a:tcPr marL="9525" marR="9525" marT="9525" marB="0" anchor="ctr"/>
                </a:tc>
                <a:tc>
                  <a:txBody>
                    <a:bodyPr/>
                    <a:lstStyle/>
                    <a:p>
                      <a:pPr algn="r" fontAlgn="ctr"/>
                      <a:r>
                        <a:rPr lang="tr-TR" sz="1000" b="0" i="0" u="none" strike="noStrike" dirty="0">
                          <a:effectLst/>
                          <a:latin typeface="Arial" panose="020B0604020202020204" pitchFamily="34" charset="0"/>
                        </a:rPr>
                        <a:t>56.500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58.780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42.100</a:t>
                      </a:r>
                    </a:p>
                  </a:txBody>
                  <a:tcPr marL="9525" marR="9525" marT="9525" marB="0" anchor="ctr"/>
                </a:tc>
                <a:extLst>
                  <a:ext uri="{0D108BD9-81ED-4DB2-BD59-A6C34878D82A}">
                    <a16:rowId xmlns:a16="http://schemas.microsoft.com/office/drawing/2014/main" val="3188541624"/>
                  </a:ext>
                </a:extLst>
              </a:tr>
              <a:tr h="2530854">
                <a:tc>
                  <a:txBody>
                    <a:bodyPr/>
                    <a:lstStyle/>
                    <a:p>
                      <a:pPr algn="r" fontAlgn="ctr"/>
                      <a:r>
                        <a:rPr lang="tr-TR" sz="1000" b="0" i="0" u="none" strike="noStrike">
                          <a:effectLst/>
                          <a:latin typeface="Arial" panose="020B0604020202020204" pitchFamily="34" charset="0"/>
                        </a:rPr>
                        <a:t>7</a:t>
                      </a:r>
                    </a:p>
                  </a:txBody>
                  <a:tcPr marL="9525" marR="9525" marT="9525" marB="0" anchor="ctr"/>
                </a:tc>
                <a:tc>
                  <a:txBody>
                    <a:bodyPr/>
                    <a:lstStyle/>
                    <a:p>
                      <a:pPr algn="l" fontAlgn="ctr"/>
                      <a:r>
                        <a:rPr lang="tr-TR" sz="1200" b="1" i="0" u="none" strike="noStrike">
                          <a:solidFill>
                            <a:srgbClr val="000000"/>
                          </a:solidFill>
                          <a:effectLst/>
                          <a:latin typeface="Calibri" panose="020F0502020204030204" pitchFamily="34" charset="0"/>
                        </a:rPr>
                        <a:t>I. Hukuk Müşaviri, Bakanlık ve Müsteşarlık Müşavir</a:t>
                      </a:r>
                      <a:r>
                        <a:rPr lang="tr-TR" sz="1000" b="0" i="0" u="none" strike="noStrike">
                          <a:effectLst/>
                          <a:latin typeface="Arial" panose="020B0604020202020204" pitchFamily="34" charset="0"/>
                        </a:rPr>
                        <a:t>i, Başbakanlık Basın Müşaviri, Başbakanlık Müşaviri, Cumhurbaşkanlığı ve Türkiye Büyük Millet Meclisinde birim yöneticisi konumundaki Müdürler, Devlet Denetleme Kurulu Sekreteri, Din İşleri Yüksek Kurulu Üyesi, Gelir İdaresi Daire Başkanı, </a:t>
                      </a:r>
                      <a:r>
                        <a:rPr lang="tr-TR" sz="1200" b="1" i="0" u="none" strike="noStrike">
                          <a:solidFill>
                            <a:srgbClr val="000000"/>
                          </a:solidFill>
                          <a:effectLst/>
                          <a:latin typeface="Calibri" panose="020F0502020204030204" pitchFamily="34" charset="0"/>
                        </a:rPr>
                        <a:t>Genel Müdür Yardımcısı</a:t>
                      </a:r>
                      <a:r>
                        <a:rPr lang="tr-TR" sz="1200" b="0" i="0" u="none" strike="noStrike">
                          <a:solidFill>
                            <a:srgbClr val="000000"/>
                          </a:solidFill>
                          <a:effectLst/>
                          <a:latin typeface="Calibri" panose="020F0502020204030204" pitchFamily="34" charset="0"/>
                        </a:rPr>
                        <a:t>,</a:t>
                      </a:r>
                      <a:r>
                        <a:rPr lang="tr-TR" sz="1000" b="0" i="0" u="none" strike="noStrike">
                          <a:effectLst/>
                          <a:latin typeface="Arial" panose="020B0604020202020204" pitchFamily="34" charset="0"/>
                        </a:rPr>
                        <a:t> genel müdürlük Rehberlik ve Teftiş Başkanı, Maliye Bakanlığı Hukuk Müşaviri, Milli Eğitim Bakanlığı Bilgi İşlem Grup Başkanı ve İnşaat ve Emlak Grup Başkanı, Milli Güvenlik Kurulu Genel Sekreterliği Daire Başkanı, Milli Kütüphane Başkan Yardımcısı, </a:t>
                      </a:r>
                      <a:r>
                        <a:rPr lang="tr-TR" sz="1100" b="1" i="0" u="none" strike="noStrike">
                          <a:solidFill>
                            <a:srgbClr val="000000"/>
                          </a:solidFill>
                          <a:effectLst/>
                          <a:latin typeface="Calibri" panose="020F0502020204030204" pitchFamily="34" charset="0"/>
                        </a:rPr>
                        <a:t>müstakil daire başkan</a:t>
                      </a:r>
                      <a:r>
                        <a:rPr lang="tr-TR" sz="1000" b="0" i="0" u="none" strike="noStrike">
                          <a:effectLst/>
                          <a:latin typeface="Arial" panose="020B0604020202020204" pitchFamily="34" charset="0"/>
                        </a:rPr>
                        <a:t>ı (Başbakanlık, bakanlık ve müsteşarlıklarda teşkilat kanunlarında hizmet birimi olarak tanımlanmış birimlerde), Polis Akademisi Başkanı, Vakıflar Meclisi Üyesi, Yüksek Fen Kurulu Üyesi, Yükseköğretim Kurulu Genel Sekreter Yardımcısı, ek göstergesi </a:t>
                      </a:r>
                      <a:r>
                        <a:rPr lang="tr-TR" sz="1100" b="1" i="0" u="none" strike="noStrike">
                          <a:solidFill>
                            <a:srgbClr val="000000"/>
                          </a:solidFill>
                          <a:effectLst/>
                          <a:latin typeface="Calibri" panose="020F0502020204030204" pitchFamily="34" charset="0"/>
                        </a:rPr>
                        <a:t>Genel Müdür Yardımcısı</a:t>
                      </a:r>
                      <a:r>
                        <a:rPr lang="tr-TR" sz="1000" b="0" i="0" u="none" strike="noStrike">
                          <a:effectLst/>
                          <a:latin typeface="Arial" panose="020B0604020202020204" pitchFamily="34" charset="0"/>
                        </a:rPr>
                        <a:t> düzeyinde veya daha yüksek tespit edilen kurum ve kurul başkanı, kurum ve kurul başkan yardımcısı unvanlı kadrolarda bulunanlar</a:t>
                      </a:r>
                    </a:p>
                  </a:txBody>
                  <a:tcPr marL="9525" marR="9525" marT="9525" marB="0" anchor="ctr"/>
                </a:tc>
                <a:tc>
                  <a:txBody>
                    <a:bodyPr/>
                    <a:lstStyle/>
                    <a:p>
                      <a:pPr algn="r" fontAlgn="ctr"/>
                      <a:r>
                        <a:rPr lang="tr-TR" sz="1000" b="0" i="0" u="none" strike="noStrike">
                          <a:effectLst/>
                          <a:latin typeface="Arial" panose="020B0604020202020204" pitchFamily="34" charset="0"/>
                        </a:rPr>
                        <a:t>54.300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56.580</a:t>
                      </a:r>
                    </a:p>
                  </a:txBody>
                  <a:tcPr marL="9525" marR="9525" marT="9525" marB="0" anchor="ctr"/>
                </a:tc>
                <a:tc>
                  <a:txBody>
                    <a:bodyPr/>
                    <a:lstStyle/>
                    <a:p>
                      <a:pPr algn="ctr" fontAlgn="ctr"/>
                      <a:r>
                        <a:rPr lang="tr-TR" sz="1400" b="1" i="0" u="none" strike="noStrike" dirty="0">
                          <a:solidFill>
                            <a:srgbClr val="000000"/>
                          </a:solidFill>
                          <a:effectLst/>
                          <a:latin typeface="Calibri" panose="020F0502020204030204" pitchFamily="34" charset="0"/>
                        </a:rPr>
                        <a:t>41.000</a:t>
                      </a:r>
                    </a:p>
                  </a:txBody>
                  <a:tcPr marL="9525" marR="9525" marT="9525" marB="0" anchor="ctr"/>
                </a:tc>
                <a:extLst>
                  <a:ext uri="{0D108BD9-81ED-4DB2-BD59-A6C34878D82A}">
                    <a16:rowId xmlns:a16="http://schemas.microsoft.com/office/drawing/2014/main" val="3853685827"/>
                  </a:ext>
                </a:extLst>
              </a:tr>
              <a:tr h="1107716">
                <a:tc>
                  <a:txBody>
                    <a:bodyPr/>
                    <a:lstStyle/>
                    <a:p>
                      <a:pPr algn="r" fontAlgn="ctr"/>
                      <a:r>
                        <a:rPr lang="tr-TR" sz="1000" b="0" i="0" u="none" strike="noStrike">
                          <a:effectLst/>
                          <a:latin typeface="Arial" panose="020B0604020202020204" pitchFamily="34" charset="0"/>
                        </a:rPr>
                        <a:t>8</a:t>
                      </a:r>
                    </a:p>
                  </a:txBody>
                  <a:tcPr marL="9525" marR="9525" marT="9525" marB="0" anchor="ctr"/>
                </a:tc>
                <a:tc>
                  <a:txBody>
                    <a:bodyPr/>
                    <a:lstStyle/>
                    <a:p>
                      <a:pPr algn="l" fontAlgn="ctr"/>
                      <a:r>
                        <a:rPr lang="tr-TR" sz="1000" b="0" i="0" u="none" strike="noStrike">
                          <a:effectLst/>
                          <a:latin typeface="Arial" panose="020B0604020202020204" pitchFamily="34" charset="0"/>
                        </a:rPr>
                        <a:t>Atatürk Kültür, Dil ve Tarih Yüksek Kurumu Genel Sekreteri ve Denetleme Kurulu Üyesi, Çalışma ve Sosyal Güvenlik Eğitim ve Araştırma Merkezi I. Hukuk Müşaviri ve Başkan Yardımcısı, </a:t>
                      </a:r>
                      <a:r>
                        <a:rPr lang="tr-TR" sz="1200" b="1" i="0" u="none" strike="noStrike">
                          <a:solidFill>
                            <a:srgbClr val="000000"/>
                          </a:solidFill>
                          <a:effectLst/>
                          <a:latin typeface="Calibri" panose="020F0502020204030204" pitchFamily="34" charset="0"/>
                        </a:rPr>
                        <a:t>Daire Başkanı,</a:t>
                      </a:r>
                      <a:r>
                        <a:rPr lang="tr-TR" sz="1000" b="0" i="0" u="none" strike="noStrike">
                          <a:effectLst/>
                          <a:latin typeface="Arial" panose="020B0604020202020204" pitchFamily="34" charset="0"/>
                        </a:rPr>
                        <a:t> Milli Eğitim Bakanlığı, Milli Güvenlik Kurulu Genel Sekreterliği ve Gelir İdaresi Başkanlığı Grup Başkanları, Mushafları İnceleme ve Kıraat Kurulu üyesi, Özelleştirme İdaresi Başkanlığı Proje Grup Başkanı, Üniversitelerarası Kurul Genel Sekreteri</a:t>
                      </a:r>
                    </a:p>
                  </a:txBody>
                  <a:tcPr marL="9525" marR="9525" marT="9525" marB="0" anchor="ctr"/>
                </a:tc>
                <a:tc>
                  <a:txBody>
                    <a:bodyPr/>
                    <a:lstStyle/>
                    <a:p>
                      <a:pPr algn="r" fontAlgn="ctr"/>
                      <a:r>
                        <a:rPr lang="tr-TR" sz="1000" b="0" i="0" u="none" strike="noStrike">
                          <a:effectLst/>
                          <a:latin typeface="Arial" panose="020B0604020202020204" pitchFamily="34" charset="0"/>
                        </a:rPr>
                        <a:t>51.900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54.180</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34.575</a:t>
                      </a:r>
                    </a:p>
                  </a:txBody>
                  <a:tcPr marL="9525" marR="9525" marT="9525" marB="0" anchor="ctr"/>
                </a:tc>
                <a:extLst>
                  <a:ext uri="{0D108BD9-81ED-4DB2-BD59-A6C34878D82A}">
                    <a16:rowId xmlns:a16="http://schemas.microsoft.com/office/drawing/2014/main" val="4237054965"/>
                  </a:ext>
                </a:extLst>
              </a:tr>
              <a:tr h="2076409">
                <a:tc>
                  <a:txBody>
                    <a:bodyPr/>
                    <a:lstStyle/>
                    <a:p>
                      <a:pPr algn="r" fontAlgn="ctr"/>
                      <a:r>
                        <a:rPr lang="tr-TR" sz="1000" b="0" i="0" u="none" strike="noStrike">
                          <a:effectLst/>
                          <a:latin typeface="Arial" panose="020B0604020202020204" pitchFamily="34" charset="0"/>
                        </a:rPr>
                        <a:t>9</a:t>
                      </a:r>
                    </a:p>
                  </a:txBody>
                  <a:tcPr marL="9525" marR="9525" marT="9525" marB="0" anchor="ctr"/>
                </a:tc>
                <a:tc>
                  <a:txBody>
                    <a:bodyPr/>
                    <a:lstStyle/>
                    <a:p>
                      <a:pPr algn="l" fontAlgn="ctr"/>
                      <a:r>
                        <a:rPr lang="tr-TR" sz="1000" b="0" i="0" u="none" strike="noStrike" dirty="0">
                          <a:effectLst/>
                          <a:latin typeface="Arial" panose="020B0604020202020204" pitchFamily="34" charset="0"/>
                        </a:rPr>
                        <a:t>Aile ve Sosyal Politikalar, Bilim, Sanayi ve Teknoloji, Çevre ve Şehircilik, Ekonomi, </a:t>
                      </a:r>
                      <a:r>
                        <a:rPr lang="tr-TR" sz="1100" b="1" i="0" u="none" strike="noStrike" dirty="0">
                          <a:solidFill>
                            <a:srgbClr val="000000"/>
                          </a:solidFill>
                          <a:effectLst/>
                          <a:latin typeface="Calibri" panose="020F0502020204030204" pitchFamily="34" charset="0"/>
                        </a:rPr>
                        <a:t>Gıda, Tarım ve Hayvancılık</a:t>
                      </a:r>
                      <a:r>
                        <a:rPr lang="tr-TR" sz="1000" b="0" i="0" u="none" strike="noStrike" dirty="0">
                          <a:effectLst/>
                          <a:latin typeface="Arial" panose="020B0604020202020204" pitchFamily="34" charset="0"/>
                        </a:rPr>
                        <a:t>, Gümrük ve Ticaret, Kültür ve Turizm, Milli Eğitim, Orman ve Su İşleri, Sağlık, Ulaştırma, Denizcilik ve Haberleşme Bakanlıklarının bakanlık il müdürü ve bakanlık bölge müdürü, Defterdar, İl Emniyet Müdürü, İl Müftüsü, Vergi Dairesi Başkanı, Türkiye İstatistik Kurumu ve Türkiye Yazma Eserler Başkanlıkları, Devlet Su İşleri, Karayolları, Maden Tetkik ve Arama, Meteoroloji, Orman, Tapu ve Kadastro, Vakıflar ve Yükseköğrenim Kredi ve Yurtlar Kurumu Genel Müdürlüklerinin bölge müdürü, Sosyal Güvenlik Kurumu Başkanlığı, Basın-Yayın ve Enformasyon, Spor, Türkiye İş Kurumu Genel Müdürlüklerinin</a:t>
                      </a:r>
                      <a:r>
                        <a:rPr lang="tr-TR" sz="1100" b="1" i="0" u="none" strike="noStrike" dirty="0">
                          <a:solidFill>
                            <a:srgbClr val="000000"/>
                          </a:solidFill>
                          <a:effectLst/>
                          <a:latin typeface="Calibri" panose="020F0502020204030204" pitchFamily="34" charset="0"/>
                        </a:rPr>
                        <a:t> il müdürü,</a:t>
                      </a:r>
                      <a:r>
                        <a:rPr lang="tr-TR" sz="1000" b="0" i="0" u="none" strike="noStrike" dirty="0">
                          <a:effectLst/>
                          <a:latin typeface="Arial" panose="020B0604020202020204" pitchFamily="34" charset="0"/>
                        </a:rPr>
                        <a:t> Kamu İktisadi Teşebbüslerinin bölge müdürü kadrolarında bulunanlardan;</a:t>
                      </a:r>
                    </a:p>
                  </a:txBody>
                  <a:tcPr marL="9525" marR="9525" marT="9525" marB="0" anchor="ctr"/>
                </a:tc>
                <a:tc>
                  <a:txBody>
                    <a:bodyPr/>
                    <a:lstStyle/>
                    <a:p>
                      <a:pPr algn="l" fontAlgn="ctr"/>
                      <a:r>
                        <a:rPr lang="tr-TR" sz="1000" b="0" i="0" u="none" strike="noStrike">
                          <a:effectLst/>
                          <a:latin typeface="Arial" panose="020B0604020202020204" pitchFamily="34" charset="0"/>
                        </a:rPr>
                        <a:t> </a:t>
                      </a:r>
                    </a:p>
                  </a:txBody>
                  <a:tcPr marL="9525" marR="9525" marT="9525" marB="0" anchor="ctr"/>
                </a:tc>
                <a:tc>
                  <a:txBody>
                    <a:bodyPr/>
                    <a:lstStyle/>
                    <a:p>
                      <a:pPr algn="ctr" fontAlgn="ctr"/>
                      <a:r>
                        <a:rPr lang="tr-TR" sz="1400" b="1"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tr-TR" sz="1400" b="1" i="0" u="none" strike="noStrike" dirty="0">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2658740929"/>
                  </a:ext>
                </a:extLst>
              </a:tr>
            </a:tbl>
          </a:graphicData>
        </a:graphic>
      </p:graphicFrame>
    </p:spTree>
    <p:extLst>
      <p:ext uri="{BB962C8B-B14F-4D97-AF65-F5344CB8AC3E}">
        <p14:creationId xmlns:p14="http://schemas.microsoft.com/office/powerpoint/2010/main" val="8934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TextBox 26"/>
          <p:cNvSpPr txBox="1"/>
          <p:nvPr/>
        </p:nvSpPr>
        <p:spPr>
          <a:xfrm>
            <a:off x="3429001" y="5981700"/>
            <a:ext cx="10058400" cy="538609"/>
          </a:xfrm>
          <a:prstGeom prst="rect">
            <a:avLst/>
          </a:prstGeom>
          <a:solidFill>
            <a:schemeClr val="bg1"/>
          </a:solidFill>
          <a:ln>
            <a:solidFill>
              <a:schemeClr val="tx1"/>
            </a:solidFill>
          </a:ln>
        </p:spPr>
        <p:txBody>
          <a:bodyPr wrap="square" lIns="0" tIns="0" rIns="0" bIns="0" rtlCol="0" anchor="t">
            <a:spAutoFit/>
          </a:bodyPr>
          <a:lstStyle/>
          <a:p>
            <a:pPr algn="ctr" fontAlgn="ctr"/>
            <a:r>
              <a:rPr lang="tr-TR" sz="3500" b="1" dirty="0" smtClean="0">
                <a:latin typeface="Times New Roman" panose="02020603050405020304" pitchFamily="18" charset="0"/>
                <a:cs typeface="Times New Roman" panose="02020603050405020304" pitchFamily="18" charset="0"/>
              </a:rPr>
              <a:t>KESİNTİLER</a:t>
            </a:r>
            <a:endParaRPr lang="tr-TR" sz="3500" b="1" dirty="0">
              <a:latin typeface="Times New Roman" panose="02020603050405020304" pitchFamily="18" charset="0"/>
              <a:cs typeface="Times New Roman" panose="02020603050405020304" pitchFamily="18" charset="0"/>
            </a:endParaRPr>
          </a:p>
        </p:txBody>
      </p:sp>
      <p:grpSp>
        <p:nvGrpSpPr>
          <p:cNvPr id="2" name="Grup 1"/>
          <p:cNvGrpSpPr/>
          <p:nvPr/>
        </p:nvGrpSpPr>
        <p:grpSpPr>
          <a:xfrm>
            <a:off x="5181600" y="3086100"/>
            <a:ext cx="6934199" cy="1371600"/>
            <a:chOff x="4907209" y="381979"/>
            <a:chExt cx="6637076" cy="1447715"/>
          </a:xfrm>
        </p:grpSpPr>
        <p:sp>
          <p:nvSpPr>
            <p:cNvPr id="22" name="TextBox 22"/>
            <p:cNvSpPr txBox="1"/>
            <p:nvPr/>
          </p:nvSpPr>
          <p:spPr>
            <a:xfrm>
              <a:off x="4907209" y="381979"/>
              <a:ext cx="6637076" cy="1447715"/>
            </a:xfrm>
            <a:prstGeom prst="rect">
              <a:avLst/>
            </a:prstGeom>
            <a:solidFill>
              <a:schemeClr val="bg1"/>
            </a:solidFill>
            <a:ln>
              <a:solidFill>
                <a:schemeClr val="tx1"/>
              </a:solidFill>
            </a:ln>
          </p:spPr>
          <p:txBody>
            <a:bodyPr wrap="square" lIns="0" tIns="0" rIns="0" bIns="0" rtlCol="0" anchor="t">
              <a:spAutoFit/>
            </a:bodyPr>
            <a:lstStyle/>
            <a:p>
              <a:pPr marL="0" lvl="0" indent="0" algn="ctr">
                <a:lnSpc>
                  <a:spcPts val="12000"/>
                </a:lnSpc>
                <a:spcBef>
                  <a:spcPct val="0"/>
                </a:spcBef>
              </a:pPr>
              <a:endParaRPr lang="en-US" sz="7000" b="1" u="none" spc="-600" dirty="0">
                <a:latin typeface="Mongolian Baiti" panose="03000500000000000000" pitchFamily="66" charset="0"/>
                <a:cs typeface="Mongolian Baiti" panose="03000500000000000000" pitchFamily="66" charset="0"/>
              </a:endParaRPr>
            </a:p>
          </p:txBody>
        </p:sp>
        <p:sp>
          <p:nvSpPr>
            <p:cNvPr id="123" name="TextBox 26"/>
            <p:cNvSpPr txBox="1"/>
            <p:nvPr/>
          </p:nvSpPr>
          <p:spPr>
            <a:xfrm>
              <a:off x="5024981" y="562741"/>
              <a:ext cx="5935825" cy="1218211"/>
            </a:xfrm>
            <a:prstGeom prst="rect">
              <a:avLst/>
            </a:prstGeom>
            <a:ln>
              <a:noFill/>
            </a:ln>
          </p:spPr>
          <p:txBody>
            <a:bodyPr wrap="square" lIns="0" tIns="0" rIns="0" bIns="0" rtlCol="0" anchor="t">
              <a:spAutoFit/>
            </a:bodyPr>
            <a:lstStyle/>
            <a:p>
              <a:pPr algn="ctr" fontAlgn="ctr"/>
              <a:r>
                <a:rPr lang="tr-TR" sz="7500" b="1" dirty="0" smtClean="0">
                  <a:latin typeface="Times New Roman" panose="02020603050405020304" pitchFamily="18" charset="0"/>
                  <a:cs typeface="Times New Roman" panose="02020603050405020304" pitchFamily="18" charset="0"/>
                </a:rPr>
                <a:t>B Ö L Ü M – 2 </a:t>
              </a:r>
              <a:endParaRPr lang="tr-TR" sz="7500" b="1" dirty="0">
                <a:latin typeface="Times New Roman" panose="02020603050405020304" pitchFamily="18" charset="0"/>
                <a:cs typeface="Times New Roman" panose="02020603050405020304" pitchFamily="18" charset="0"/>
              </a:endParaRPr>
            </a:p>
          </p:txBody>
        </p:sp>
      </p:grpSp>
      <p:sp>
        <p:nvSpPr>
          <p:cNvPr id="19" name="Freeform 6"/>
          <p:cNvSpPr/>
          <p:nvPr/>
        </p:nvSpPr>
        <p:spPr>
          <a:xfrm>
            <a:off x="7162800" y="419100"/>
            <a:ext cx="2590800" cy="2293154"/>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7"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2792465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124200" y="570802"/>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r>
                  <a:rPr lang="tr-TR" sz="3200" dirty="0" smtClean="0"/>
                  <a:t>KESİNTİLER</a:t>
                </a:r>
                <a:endParaRPr sz="3200" dirty="0"/>
              </a:p>
            </p:txBody>
          </p:sp>
        </p:grpSp>
        <p:sp>
          <p:nvSpPr>
            <p:cNvPr id="20" name="TextBox 26"/>
            <p:cNvSpPr txBox="1"/>
            <p:nvPr/>
          </p:nvSpPr>
          <p:spPr>
            <a:xfrm>
              <a:off x="3745599" y="561652"/>
              <a:ext cx="11429999" cy="1227747"/>
            </a:xfrm>
            <a:prstGeom prst="rect">
              <a:avLst/>
            </a:prstGeom>
          </p:spPr>
          <p:txBody>
            <a:bodyPr wrap="square" lIns="0" tIns="0" rIns="0" bIns="0" rtlCol="0" anchor="t">
              <a:spAutoFit/>
            </a:bodyPr>
            <a:lstStyle/>
            <a:p>
              <a:pPr algn="ctr" fontAlgn="ctr"/>
              <a:endParaRPr lang="tr-TR" sz="3200" dirty="0">
                <a:latin typeface="Times New Roman" panose="02020603050405020304" pitchFamily="18" charset="0"/>
                <a:cs typeface="Times New Roman" panose="02020603050405020304" pitchFamily="18" charset="0"/>
              </a:endParaRPr>
            </a:p>
          </p:txBody>
        </p:sp>
      </p:grpSp>
      <p:sp>
        <p:nvSpPr>
          <p:cNvPr id="24" name="İçerik Yer Tutucusu 2"/>
          <p:cNvSpPr txBox="1">
            <a:spLocks/>
          </p:cNvSpPr>
          <p:nvPr/>
        </p:nvSpPr>
        <p:spPr>
          <a:xfrm>
            <a:off x="10304776" y="2263583"/>
            <a:ext cx="7165616" cy="6812940"/>
          </a:xfrm>
          <a:prstGeom prst="rect">
            <a:avLst/>
          </a:prstGeom>
          <a:solidFill>
            <a:schemeClr val="bg1">
              <a:lumMod val="9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50000"/>
              </a:lnSpc>
              <a:buNone/>
            </a:pPr>
            <a:endParaRPr lang="tr-TR" sz="2500" dirty="0">
              <a:solidFill>
                <a:schemeClr val="tx1"/>
              </a:solidFill>
              <a:latin typeface="Times New Roman" panose="02020603050405020304" pitchFamily="18" charset="0"/>
              <a:cs typeface="Times New Roman" panose="02020603050405020304" pitchFamily="18" charset="0"/>
            </a:endParaRPr>
          </a:p>
        </p:txBody>
      </p:sp>
      <p:sp>
        <p:nvSpPr>
          <p:cNvPr id="16" name="object 3"/>
          <p:cNvSpPr txBox="1"/>
          <p:nvPr/>
        </p:nvSpPr>
        <p:spPr>
          <a:xfrm>
            <a:off x="2590799" y="2292288"/>
            <a:ext cx="7325987" cy="5668218"/>
          </a:xfrm>
          <a:prstGeom prst="rect">
            <a:avLst/>
          </a:prstGeom>
        </p:spPr>
        <p:txBody>
          <a:bodyPr vert="horz" wrap="square" lIns="0" tIns="63500" rIns="0" bIns="0" rtlCol="0">
            <a:spAutoFit/>
          </a:bodyPr>
          <a:lstStyle/>
          <a:p>
            <a:pPr marL="12700" marR="5080" algn="just">
              <a:lnSpc>
                <a:spcPts val="1630"/>
              </a:lnSpc>
              <a:spcBef>
                <a:spcPts val="500"/>
              </a:spcBef>
              <a:buAutoNum type="arabicPlain"/>
              <a:tabLst>
                <a:tab pos="301625" algn="l"/>
              </a:tabLst>
            </a:pPr>
            <a:r>
              <a:rPr lang="tr-TR" sz="1700" b="1" spc="-5" dirty="0" smtClean="0">
                <a:solidFill>
                  <a:srgbClr val="FF0000"/>
                </a:solidFill>
                <a:latin typeface="Arial"/>
                <a:cs typeface="Arial"/>
              </a:rPr>
              <a:t>- </a:t>
            </a:r>
            <a:r>
              <a:rPr sz="2000" b="1" spc="-5" dirty="0" smtClean="0">
                <a:solidFill>
                  <a:srgbClr val="FF0000"/>
                </a:solidFill>
                <a:latin typeface="Arial"/>
                <a:cs typeface="Arial"/>
              </a:rPr>
              <a:t>SOSYAL </a:t>
            </a:r>
            <a:r>
              <a:rPr sz="2000" b="1" dirty="0">
                <a:solidFill>
                  <a:srgbClr val="FF0000"/>
                </a:solidFill>
                <a:latin typeface="Arial"/>
                <a:cs typeface="Arial"/>
              </a:rPr>
              <a:t>GÜVENLİK </a:t>
            </a:r>
            <a:r>
              <a:rPr sz="2000" b="1" spc="-5" dirty="0">
                <a:solidFill>
                  <a:srgbClr val="FF0000"/>
                </a:solidFill>
                <a:latin typeface="Arial"/>
                <a:cs typeface="Arial"/>
              </a:rPr>
              <a:t>KESİNTİSİ: </a:t>
            </a:r>
            <a:endParaRPr lang="tr-TR" sz="2000" b="1" spc="-5" dirty="0" smtClean="0">
              <a:solidFill>
                <a:srgbClr val="FF0000"/>
              </a:solidFill>
              <a:latin typeface="Arial"/>
              <a:cs typeface="Arial"/>
            </a:endParaRPr>
          </a:p>
          <a:p>
            <a:pPr marL="12700" marR="5080" algn="just">
              <a:lnSpc>
                <a:spcPts val="1630"/>
              </a:lnSpc>
              <a:spcBef>
                <a:spcPts val="500"/>
              </a:spcBef>
              <a:tabLst>
                <a:tab pos="301625" algn="l"/>
              </a:tabLst>
            </a:pPr>
            <a:r>
              <a:rPr lang="tr-TR" sz="2000" dirty="0" smtClean="0">
                <a:latin typeface="Arial"/>
                <a:cs typeface="Arial"/>
              </a:rPr>
              <a:t>   </a:t>
            </a:r>
            <a:r>
              <a:rPr sz="2000" dirty="0" err="1" smtClean="0">
                <a:latin typeface="Arial"/>
                <a:cs typeface="Arial"/>
              </a:rPr>
              <a:t>Tabi</a:t>
            </a:r>
            <a:r>
              <a:rPr sz="2000" dirty="0" smtClean="0">
                <a:latin typeface="Arial"/>
                <a:cs typeface="Arial"/>
              </a:rPr>
              <a:t> </a:t>
            </a:r>
            <a:r>
              <a:rPr sz="2000" dirty="0">
                <a:latin typeface="Arial"/>
                <a:cs typeface="Arial"/>
              </a:rPr>
              <a:t>olunan sosyal güvenlik mevzuatına  bağlı olarak değişiklik </a:t>
            </a:r>
            <a:r>
              <a:rPr sz="2000" spc="-5" dirty="0">
                <a:latin typeface="Arial"/>
                <a:cs typeface="Arial"/>
              </a:rPr>
              <a:t>göstermektedir. </a:t>
            </a:r>
            <a:r>
              <a:rPr sz="2000" dirty="0">
                <a:latin typeface="Arial"/>
                <a:cs typeface="Arial"/>
              </a:rPr>
              <a:t>(5434 ve 5510 </a:t>
            </a:r>
            <a:r>
              <a:rPr sz="2000" spc="-5" dirty="0">
                <a:latin typeface="Arial"/>
                <a:cs typeface="Arial"/>
              </a:rPr>
              <a:t>sayılı</a:t>
            </a:r>
            <a:r>
              <a:rPr sz="2000" spc="15" dirty="0">
                <a:latin typeface="Arial"/>
                <a:cs typeface="Arial"/>
              </a:rPr>
              <a:t> </a:t>
            </a:r>
            <a:r>
              <a:rPr sz="2000" dirty="0">
                <a:latin typeface="Arial"/>
                <a:cs typeface="Arial"/>
              </a:rPr>
              <a:t>Kanunlar)</a:t>
            </a:r>
          </a:p>
          <a:p>
            <a:pPr>
              <a:lnSpc>
                <a:spcPct val="100000"/>
              </a:lnSpc>
              <a:spcBef>
                <a:spcPts val="45"/>
              </a:spcBef>
              <a:buClr>
                <a:srgbClr val="FF0000"/>
              </a:buClr>
              <a:buFont typeface="Arial"/>
              <a:buAutoNum type="arabicPlain"/>
            </a:pPr>
            <a:endParaRPr sz="2000" dirty="0">
              <a:latin typeface="Arial"/>
              <a:cs typeface="Arial"/>
            </a:endParaRPr>
          </a:p>
          <a:p>
            <a:pPr marL="340360">
              <a:lnSpc>
                <a:spcPct val="100000"/>
              </a:lnSpc>
            </a:pPr>
            <a:r>
              <a:rPr sz="2000" b="1" spc="-20" dirty="0">
                <a:solidFill>
                  <a:srgbClr val="FF3300"/>
                </a:solidFill>
                <a:latin typeface="Arial"/>
                <a:cs typeface="Arial"/>
              </a:rPr>
              <a:t>A- </a:t>
            </a:r>
            <a:r>
              <a:rPr sz="2000" b="1" dirty="0">
                <a:solidFill>
                  <a:srgbClr val="FF3300"/>
                </a:solidFill>
                <a:latin typeface="Arial"/>
                <a:cs typeface="Arial"/>
              </a:rPr>
              <a:t>5434 </a:t>
            </a:r>
            <a:r>
              <a:rPr sz="2000" b="1" spc="-5" dirty="0">
                <a:solidFill>
                  <a:srgbClr val="FF3300"/>
                </a:solidFill>
                <a:latin typeface="Arial"/>
                <a:cs typeface="Arial"/>
              </a:rPr>
              <a:t>Sayılı </a:t>
            </a:r>
            <a:r>
              <a:rPr sz="2000" b="1" dirty="0">
                <a:solidFill>
                  <a:srgbClr val="FF3300"/>
                </a:solidFill>
                <a:latin typeface="Arial"/>
                <a:cs typeface="Arial"/>
              </a:rPr>
              <a:t>Kanun </a:t>
            </a:r>
            <a:r>
              <a:rPr sz="2000" b="1" spc="-5" dirty="0" err="1">
                <a:solidFill>
                  <a:srgbClr val="FF3300"/>
                </a:solidFill>
                <a:latin typeface="Arial"/>
                <a:cs typeface="Arial"/>
              </a:rPr>
              <a:t>Kapsamında</a:t>
            </a:r>
            <a:r>
              <a:rPr sz="2000" b="1" spc="-5" dirty="0">
                <a:solidFill>
                  <a:srgbClr val="FF3300"/>
                </a:solidFill>
                <a:latin typeface="Arial"/>
                <a:cs typeface="Arial"/>
              </a:rPr>
              <a:t> </a:t>
            </a:r>
            <a:r>
              <a:rPr lang="tr-TR" sz="2000" b="1" spc="-5" dirty="0" smtClean="0">
                <a:solidFill>
                  <a:srgbClr val="FF3300"/>
                </a:solidFill>
                <a:latin typeface="Arial"/>
                <a:cs typeface="Arial"/>
              </a:rPr>
              <a:t>(2008 Öncesi)</a:t>
            </a:r>
            <a:r>
              <a:rPr sz="2000" b="1" dirty="0" smtClean="0">
                <a:solidFill>
                  <a:srgbClr val="FF3300"/>
                </a:solidFill>
                <a:latin typeface="Arial"/>
                <a:cs typeface="Arial"/>
              </a:rPr>
              <a:t>: </a:t>
            </a:r>
            <a:endParaRPr lang="tr-TR" sz="2000" b="1" dirty="0" smtClean="0">
              <a:solidFill>
                <a:srgbClr val="FF3300"/>
              </a:solidFill>
              <a:latin typeface="Arial"/>
              <a:cs typeface="Arial"/>
            </a:endParaRPr>
          </a:p>
          <a:p>
            <a:pPr marL="340360">
              <a:lnSpc>
                <a:spcPct val="100000"/>
              </a:lnSpc>
            </a:pPr>
            <a:r>
              <a:rPr sz="2000" dirty="0" err="1" smtClean="0">
                <a:latin typeface="Arial"/>
                <a:cs typeface="Arial"/>
              </a:rPr>
              <a:t>Kamu</a:t>
            </a:r>
            <a:r>
              <a:rPr sz="2000" spc="60" dirty="0" smtClean="0">
                <a:latin typeface="Arial"/>
                <a:cs typeface="Arial"/>
              </a:rPr>
              <a:t> </a:t>
            </a:r>
            <a:r>
              <a:rPr sz="2000" dirty="0">
                <a:latin typeface="Arial"/>
                <a:cs typeface="Arial"/>
              </a:rPr>
              <a:t>personelinin;</a:t>
            </a:r>
          </a:p>
          <a:p>
            <a:pPr marL="728980" lvl="1" indent="-145415">
              <a:lnSpc>
                <a:spcPct val="100000"/>
              </a:lnSpc>
              <a:buChar char="*"/>
              <a:tabLst>
                <a:tab pos="729615" algn="l"/>
              </a:tabLst>
            </a:pPr>
            <a:r>
              <a:rPr sz="2000" spc="-5" dirty="0">
                <a:latin typeface="Arial"/>
                <a:cs typeface="Arial"/>
              </a:rPr>
              <a:t>Gösterge</a:t>
            </a:r>
            <a:r>
              <a:rPr sz="2000" spc="10" dirty="0">
                <a:latin typeface="Arial"/>
                <a:cs typeface="Arial"/>
              </a:rPr>
              <a:t> </a:t>
            </a:r>
            <a:r>
              <a:rPr sz="2000" spc="-10" dirty="0">
                <a:latin typeface="Arial"/>
                <a:cs typeface="Arial"/>
              </a:rPr>
              <a:t>aylığı,</a:t>
            </a:r>
            <a:endParaRPr sz="2000" dirty="0">
              <a:latin typeface="Arial"/>
              <a:cs typeface="Arial"/>
            </a:endParaRPr>
          </a:p>
          <a:p>
            <a:pPr marL="728980" lvl="1" indent="-145415">
              <a:lnSpc>
                <a:spcPct val="100000"/>
              </a:lnSpc>
              <a:buChar char="*"/>
              <a:tabLst>
                <a:tab pos="729615" algn="l"/>
              </a:tabLst>
            </a:pPr>
            <a:r>
              <a:rPr sz="2000" dirty="0">
                <a:latin typeface="Arial"/>
                <a:cs typeface="Arial"/>
              </a:rPr>
              <a:t>Ek </a:t>
            </a:r>
            <a:r>
              <a:rPr sz="2000" spc="-5" dirty="0">
                <a:latin typeface="Arial"/>
                <a:cs typeface="Arial"/>
              </a:rPr>
              <a:t>gösterge</a:t>
            </a:r>
            <a:r>
              <a:rPr sz="2000" spc="10" dirty="0">
                <a:latin typeface="Arial"/>
                <a:cs typeface="Arial"/>
              </a:rPr>
              <a:t> </a:t>
            </a:r>
            <a:r>
              <a:rPr sz="2000" spc="-10" dirty="0">
                <a:latin typeface="Arial"/>
                <a:cs typeface="Arial"/>
              </a:rPr>
              <a:t>aylığı,</a:t>
            </a:r>
            <a:endParaRPr sz="2000" dirty="0">
              <a:latin typeface="Arial"/>
              <a:cs typeface="Arial"/>
            </a:endParaRPr>
          </a:p>
          <a:p>
            <a:pPr marL="728980" lvl="1" indent="-145415">
              <a:lnSpc>
                <a:spcPct val="100000"/>
              </a:lnSpc>
              <a:buChar char="*"/>
              <a:tabLst>
                <a:tab pos="729615" algn="l"/>
              </a:tabLst>
            </a:pPr>
            <a:r>
              <a:rPr sz="2000" spc="5" dirty="0">
                <a:latin typeface="Arial"/>
                <a:cs typeface="Arial"/>
              </a:rPr>
              <a:t>Taban</a:t>
            </a:r>
            <a:r>
              <a:rPr sz="2000" spc="-95" dirty="0">
                <a:latin typeface="Arial"/>
                <a:cs typeface="Arial"/>
              </a:rPr>
              <a:t> </a:t>
            </a:r>
            <a:r>
              <a:rPr sz="2000" spc="-10" dirty="0">
                <a:latin typeface="Arial"/>
                <a:cs typeface="Arial"/>
              </a:rPr>
              <a:t>aylığı,</a:t>
            </a:r>
            <a:endParaRPr sz="2000" dirty="0">
              <a:latin typeface="Arial"/>
              <a:cs typeface="Arial"/>
            </a:endParaRPr>
          </a:p>
          <a:p>
            <a:pPr marL="728980" lvl="1" indent="-145415">
              <a:lnSpc>
                <a:spcPct val="100000"/>
              </a:lnSpc>
              <a:buChar char="*"/>
              <a:tabLst>
                <a:tab pos="729615" algn="l"/>
              </a:tabLst>
            </a:pPr>
            <a:r>
              <a:rPr sz="2000" dirty="0">
                <a:latin typeface="Arial"/>
                <a:cs typeface="Arial"/>
              </a:rPr>
              <a:t>Kıdem</a:t>
            </a:r>
            <a:r>
              <a:rPr sz="2000" spc="-60" dirty="0">
                <a:latin typeface="Arial"/>
                <a:cs typeface="Arial"/>
              </a:rPr>
              <a:t> </a:t>
            </a:r>
            <a:r>
              <a:rPr sz="2000" spc="-10" dirty="0">
                <a:latin typeface="Arial"/>
                <a:cs typeface="Arial"/>
              </a:rPr>
              <a:t>aylığı,</a:t>
            </a:r>
            <a:endParaRPr sz="2000" dirty="0">
              <a:latin typeface="Arial"/>
              <a:cs typeface="Arial"/>
            </a:endParaRPr>
          </a:p>
          <a:p>
            <a:pPr marL="12700" marR="6350" lvl="1" indent="571500">
              <a:lnSpc>
                <a:spcPct val="80000"/>
              </a:lnSpc>
              <a:spcBef>
                <a:spcPts val="409"/>
              </a:spcBef>
              <a:buChar char="*"/>
              <a:tabLst>
                <a:tab pos="730885" algn="l"/>
              </a:tabLst>
            </a:pPr>
            <a:r>
              <a:rPr sz="2000" dirty="0">
                <a:latin typeface="Arial"/>
                <a:cs typeface="Arial"/>
              </a:rPr>
              <a:t>En </a:t>
            </a:r>
            <a:r>
              <a:rPr sz="2000" spc="-5" dirty="0">
                <a:latin typeface="Arial"/>
                <a:cs typeface="Arial"/>
              </a:rPr>
              <a:t>yüksek </a:t>
            </a:r>
            <a:r>
              <a:rPr sz="2000" dirty="0">
                <a:latin typeface="Arial"/>
                <a:cs typeface="Arial"/>
              </a:rPr>
              <a:t>Devlet memuru </a:t>
            </a:r>
            <a:r>
              <a:rPr sz="2000" spc="-5" dirty="0">
                <a:latin typeface="Arial"/>
                <a:cs typeface="Arial"/>
              </a:rPr>
              <a:t>aylığı </a:t>
            </a:r>
            <a:r>
              <a:rPr sz="2000" dirty="0">
                <a:latin typeface="Arial"/>
                <a:cs typeface="Arial"/>
              </a:rPr>
              <a:t>brüt </a:t>
            </a:r>
            <a:r>
              <a:rPr sz="2000" spc="-5" dirty="0">
                <a:latin typeface="Arial"/>
                <a:cs typeface="Arial"/>
              </a:rPr>
              <a:t>tutarının </a:t>
            </a:r>
            <a:r>
              <a:rPr sz="2000" dirty="0">
                <a:latin typeface="Arial"/>
                <a:cs typeface="Arial"/>
              </a:rPr>
              <a:t>belli bir </a:t>
            </a:r>
            <a:r>
              <a:rPr sz="2000" spc="-5" dirty="0">
                <a:latin typeface="Arial"/>
                <a:cs typeface="Arial"/>
              </a:rPr>
              <a:t>oranına </a:t>
            </a:r>
            <a:r>
              <a:rPr sz="2000" dirty="0">
                <a:latin typeface="Arial"/>
                <a:cs typeface="Arial"/>
              </a:rPr>
              <a:t>(Tazminat  </a:t>
            </a:r>
            <a:r>
              <a:rPr sz="2000" spc="-5" dirty="0">
                <a:latin typeface="Arial"/>
                <a:cs typeface="Arial"/>
              </a:rPr>
              <a:t>Yansıtma Oranı) tekabül </a:t>
            </a:r>
            <a:r>
              <a:rPr sz="2000" dirty="0">
                <a:latin typeface="Arial"/>
                <a:cs typeface="Arial"/>
              </a:rPr>
              <a:t>eden</a:t>
            </a:r>
            <a:r>
              <a:rPr sz="2000" spc="60" dirty="0">
                <a:latin typeface="Arial"/>
                <a:cs typeface="Arial"/>
              </a:rPr>
              <a:t> </a:t>
            </a:r>
            <a:r>
              <a:rPr sz="2000" spc="-5" dirty="0">
                <a:latin typeface="Arial"/>
                <a:cs typeface="Arial"/>
              </a:rPr>
              <a:t>miktarın,</a:t>
            </a:r>
            <a:endParaRPr sz="2000" dirty="0">
              <a:latin typeface="Arial"/>
              <a:cs typeface="Arial"/>
            </a:endParaRPr>
          </a:p>
          <a:p>
            <a:pPr marL="12700" marR="6985" indent="571500">
              <a:lnSpc>
                <a:spcPct val="80000"/>
              </a:lnSpc>
              <a:spcBef>
                <a:spcPts val="405"/>
              </a:spcBef>
            </a:pPr>
            <a:r>
              <a:rPr sz="2000" spc="-5" dirty="0">
                <a:latin typeface="Arial"/>
                <a:cs typeface="Arial"/>
              </a:rPr>
              <a:t>toplamı </a:t>
            </a:r>
            <a:r>
              <a:rPr sz="2000" dirty="0">
                <a:latin typeface="Arial"/>
                <a:cs typeface="Arial"/>
              </a:rPr>
              <a:t>emekli keseneğine tabi olup %16 </a:t>
            </a:r>
            <a:r>
              <a:rPr sz="2000" spc="-5" dirty="0">
                <a:latin typeface="Arial"/>
                <a:cs typeface="Arial"/>
              </a:rPr>
              <a:t>oranında iştirakçiden </a:t>
            </a:r>
            <a:r>
              <a:rPr sz="2000" dirty="0">
                <a:latin typeface="Arial"/>
                <a:cs typeface="Arial"/>
              </a:rPr>
              <a:t>kesinti  </a:t>
            </a:r>
            <a:r>
              <a:rPr sz="2000" spc="-5" dirty="0">
                <a:latin typeface="Arial"/>
                <a:cs typeface="Arial"/>
              </a:rPr>
              <a:t>yapılırken, </a:t>
            </a:r>
            <a:r>
              <a:rPr sz="2000" dirty="0">
                <a:latin typeface="Arial"/>
                <a:cs typeface="Arial"/>
              </a:rPr>
              <a:t>%20 </a:t>
            </a:r>
            <a:r>
              <a:rPr sz="2000" spc="-5" dirty="0">
                <a:latin typeface="Arial"/>
                <a:cs typeface="Arial"/>
              </a:rPr>
              <a:t>oranında </a:t>
            </a:r>
            <a:r>
              <a:rPr sz="2000" dirty="0">
                <a:latin typeface="Arial"/>
                <a:cs typeface="Arial"/>
              </a:rPr>
              <a:t>ise Devlet </a:t>
            </a:r>
            <a:r>
              <a:rPr sz="2000" spc="-5" dirty="0">
                <a:latin typeface="Arial"/>
                <a:cs typeface="Arial"/>
              </a:rPr>
              <a:t>tarafından karşılık</a:t>
            </a:r>
            <a:r>
              <a:rPr sz="2000" spc="100" dirty="0">
                <a:latin typeface="Arial"/>
                <a:cs typeface="Arial"/>
              </a:rPr>
              <a:t> </a:t>
            </a:r>
            <a:r>
              <a:rPr sz="2000" spc="-5" dirty="0">
                <a:latin typeface="Arial"/>
                <a:cs typeface="Arial"/>
              </a:rPr>
              <a:t>yatırılmaktadır.</a:t>
            </a:r>
            <a:endParaRPr sz="2000" dirty="0">
              <a:latin typeface="Arial"/>
              <a:cs typeface="Arial"/>
            </a:endParaRPr>
          </a:p>
          <a:p>
            <a:pPr marL="12700">
              <a:lnSpc>
                <a:spcPct val="100000"/>
              </a:lnSpc>
              <a:spcBef>
                <a:spcPts val="5"/>
              </a:spcBef>
            </a:pPr>
            <a:r>
              <a:rPr sz="2000" dirty="0">
                <a:latin typeface="Arial"/>
                <a:cs typeface="Arial"/>
              </a:rPr>
              <a:t>Devlet %12 </a:t>
            </a:r>
            <a:r>
              <a:rPr sz="2000" spc="-5" dirty="0">
                <a:latin typeface="Arial"/>
                <a:cs typeface="Arial"/>
              </a:rPr>
              <a:t>oranında ayrıca GSS </a:t>
            </a:r>
            <a:r>
              <a:rPr sz="2000" dirty="0">
                <a:latin typeface="Arial"/>
                <a:cs typeface="Arial"/>
              </a:rPr>
              <a:t>primi</a:t>
            </a:r>
            <a:r>
              <a:rPr sz="2000" spc="40" dirty="0">
                <a:latin typeface="Arial"/>
                <a:cs typeface="Arial"/>
              </a:rPr>
              <a:t> </a:t>
            </a:r>
            <a:r>
              <a:rPr sz="2000" spc="-5" dirty="0">
                <a:latin typeface="Arial"/>
                <a:cs typeface="Arial"/>
              </a:rPr>
              <a:t>yatırmaktadır.</a:t>
            </a:r>
            <a:endParaRPr sz="2000" dirty="0">
              <a:latin typeface="Arial"/>
              <a:cs typeface="Arial"/>
            </a:endParaRPr>
          </a:p>
          <a:p>
            <a:pPr>
              <a:lnSpc>
                <a:spcPct val="100000"/>
              </a:lnSpc>
              <a:spcBef>
                <a:spcPts val="20"/>
              </a:spcBef>
            </a:pPr>
            <a:endParaRPr sz="2000" dirty="0">
              <a:latin typeface="Arial"/>
              <a:cs typeface="Arial"/>
            </a:endParaRPr>
          </a:p>
          <a:p>
            <a:pPr marL="12700" marR="5715" algn="just">
              <a:lnSpc>
                <a:spcPts val="1630"/>
              </a:lnSpc>
            </a:pPr>
            <a:r>
              <a:rPr sz="2000" b="1" dirty="0">
                <a:latin typeface="Arial"/>
                <a:cs typeface="Arial"/>
              </a:rPr>
              <a:t>Tazminat </a:t>
            </a:r>
            <a:r>
              <a:rPr sz="2000" b="1" spc="-5" dirty="0">
                <a:latin typeface="Arial"/>
                <a:cs typeface="Arial"/>
              </a:rPr>
              <a:t>Yansıtma; </a:t>
            </a:r>
            <a:r>
              <a:rPr lang="tr-TR" sz="2000" dirty="0">
                <a:latin typeface="Arial"/>
                <a:cs typeface="Arial"/>
              </a:rPr>
              <a:t>E</a:t>
            </a:r>
            <a:r>
              <a:rPr sz="2000" dirty="0" err="1" smtClean="0">
                <a:latin typeface="Arial"/>
                <a:cs typeface="Arial"/>
              </a:rPr>
              <a:t>mekli</a:t>
            </a:r>
            <a:r>
              <a:rPr sz="2000" dirty="0" smtClean="0">
                <a:latin typeface="Arial"/>
                <a:cs typeface="Arial"/>
              </a:rPr>
              <a:t> </a:t>
            </a:r>
            <a:r>
              <a:rPr sz="2000" dirty="0">
                <a:latin typeface="Arial"/>
                <a:cs typeface="Arial"/>
              </a:rPr>
              <a:t>keseneğine esas </a:t>
            </a:r>
            <a:r>
              <a:rPr sz="2000" spc="-5" dirty="0">
                <a:latin typeface="Arial"/>
                <a:cs typeface="Arial"/>
              </a:rPr>
              <a:t>aylığın </a:t>
            </a:r>
            <a:r>
              <a:rPr sz="2000" dirty="0">
                <a:latin typeface="Arial"/>
                <a:cs typeface="Arial"/>
              </a:rPr>
              <a:t>bir unsuru olup, </a:t>
            </a:r>
            <a:r>
              <a:rPr sz="2000" spc="15" dirty="0">
                <a:latin typeface="Arial"/>
                <a:cs typeface="Arial"/>
              </a:rPr>
              <a:t>ek  </a:t>
            </a:r>
            <a:r>
              <a:rPr sz="2000" spc="-5" dirty="0">
                <a:latin typeface="Arial"/>
                <a:cs typeface="Arial"/>
              </a:rPr>
              <a:t>göstergeye </a:t>
            </a:r>
            <a:r>
              <a:rPr sz="2000" dirty="0">
                <a:latin typeface="Arial"/>
                <a:cs typeface="Arial"/>
              </a:rPr>
              <a:t>bağlıdır. </a:t>
            </a:r>
            <a:r>
              <a:rPr sz="2000" spc="5" dirty="0">
                <a:latin typeface="Arial"/>
                <a:cs typeface="Arial"/>
              </a:rPr>
              <a:t>657 </a:t>
            </a:r>
            <a:r>
              <a:rPr sz="2000" spc="-5" dirty="0">
                <a:latin typeface="Arial"/>
                <a:cs typeface="Arial"/>
              </a:rPr>
              <a:t>sayılı </a:t>
            </a:r>
            <a:r>
              <a:rPr sz="2000" dirty="0">
                <a:latin typeface="Arial"/>
                <a:cs typeface="Arial"/>
              </a:rPr>
              <a:t>Kanuna tabi en </a:t>
            </a:r>
            <a:r>
              <a:rPr sz="2000" spc="-5" dirty="0">
                <a:latin typeface="Arial"/>
                <a:cs typeface="Arial"/>
              </a:rPr>
              <a:t>yüksek </a:t>
            </a:r>
            <a:r>
              <a:rPr sz="2000" dirty="0">
                <a:latin typeface="Arial"/>
                <a:cs typeface="Arial"/>
              </a:rPr>
              <a:t>Devlet memuru </a:t>
            </a:r>
            <a:r>
              <a:rPr sz="2000" spc="-5" dirty="0">
                <a:latin typeface="Arial"/>
                <a:cs typeface="Arial"/>
              </a:rPr>
              <a:t>aylığı </a:t>
            </a:r>
            <a:r>
              <a:rPr sz="2000" dirty="0">
                <a:latin typeface="Arial"/>
                <a:cs typeface="Arial"/>
              </a:rPr>
              <a:t>brüt  tutarına, ek </a:t>
            </a:r>
            <a:r>
              <a:rPr sz="2000" spc="-5" dirty="0">
                <a:latin typeface="Arial"/>
                <a:cs typeface="Arial"/>
              </a:rPr>
              <a:t>göstergeye </a:t>
            </a:r>
            <a:r>
              <a:rPr sz="2000" dirty="0">
                <a:latin typeface="Arial"/>
                <a:cs typeface="Arial"/>
              </a:rPr>
              <a:t>karşılık gelen </a:t>
            </a:r>
            <a:r>
              <a:rPr sz="2000" spc="-5" dirty="0">
                <a:latin typeface="Arial"/>
                <a:cs typeface="Arial"/>
              </a:rPr>
              <a:t>oranın uygulanması suretiyle  hesaplanmaktadır.</a:t>
            </a:r>
            <a:endParaRPr sz="2000" dirty="0">
              <a:latin typeface="Arial"/>
              <a:cs typeface="Arial"/>
            </a:endParaRPr>
          </a:p>
        </p:txBody>
      </p:sp>
      <p:sp>
        <p:nvSpPr>
          <p:cNvPr id="25" name="object 4"/>
          <p:cNvSpPr txBox="1"/>
          <p:nvPr/>
        </p:nvSpPr>
        <p:spPr>
          <a:xfrm>
            <a:off x="2667000" y="8256599"/>
            <a:ext cx="6857999" cy="961161"/>
          </a:xfrm>
          <a:prstGeom prst="rect">
            <a:avLst/>
          </a:prstGeom>
          <a:solidFill>
            <a:srgbClr val="FFCCCC"/>
          </a:solidFill>
          <a:ln w="25400">
            <a:solidFill>
              <a:srgbClr val="946E00"/>
            </a:solidFill>
          </a:ln>
        </p:spPr>
        <p:txBody>
          <a:bodyPr vert="horz" wrap="square" lIns="0" tIns="220345" rIns="0" bIns="0" rtlCol="0">
            <a:spAutoFit/>
          </a:bodyPr>
          <a:lstStyle/>
          <a:p>
            <a:pPr marL="454025">
              <a:lnSpc>
                <a:spcPct val="100000"/>
              </a:lnSpc>
              <a:spcBef>
                <a:spcPts val="1735"/>
              </a:spcBef>
            </a:pPr>
            <a:r>
              <a:rPr sz="2400" b="1" spc="-5" dirty="0">
                <a:solidFill>
                  <a:srgbClr val="053193"/>
                </a:solidFill>
                <a:latin typeface="Times New Roman"/>
                <a:cs typeface="Times New Roman"/>
              </a:rPr>
              <a:t>Tazminat Yansıtma </a:t>
            </a:r>
            <a:r>
              <a:rPr sz="2400" b="1" dirty="0">
                <a:solidFill>
                  <a:srgbClr val="053193"/>
                </a:solidFill>
                <a:latin typeface="Times New Roman"/>
                <a:cs typeface="Times New Roman"/>
              </a:rPr>
              <a:t>Oranı= En </a:t>
            </a:r>
            <a:r>
              <a:rPr sz="2400" b="1" spc="-5" dirty="0">
                <a:solidFill>
                  <a:srgbClr val="053193"/>
                </a:solidFill>
                <a:latin typeface="Times New Roman"/>
                <a:cs typeface="Times New Roman"/>
              </a:rPr>
              <a:t>Yüksek Devlet </a:t>
            </a:r>
            <a:r>
              <a:rPr sz="2400" b="1" dirty="0">
                <a:solidFill>
                  <a:srgbClr val="053193"/>
                </a:solidFill>
                <a:latin typeface="Times New Roman"/>
                <a:cs typeface="Times New Roman"/>
              </a:rPr>
              <a:t>Memuru Aylığı X</a:t>
            </a:r>
            <a:r>
              <a:rPr sz="2400" b="1" spc="-30" dirty="0">
                <a:solidFill>
                  <a:srgbClr val="053193"/>
                </a:solidFill>
                <a:latin typeface="Times New Roman"/>
                <a:cs typeface="Times New Roman"/>
              </a:rPr>
              <a:t> </a:t>
            </a:r>
            <a:r>
              <a:rPr sz="2400" b="1" dirty="0">
                <a:solidFill>
                  <a:srgbClr val="053193"/>
                </a:solidFill>
                <a:latin typeface="Times New Roman"/>
                <a:cs typeface="Times New Roman"/>
              </a:rPr>
              <a:t>Oran</a:t>
            </a:r>
            <a:endParaRPr sz="2400" dirty="0">
              <a:latin typeface="Times New Roman"/>
              <a:cs typeface="Times New Roman"/>
            </a:endParaRPr>
          </a:p>
        </p:txBody>
      </p:sp>
      <p:graphicFrame>
        <p:nvGraphicFramePr>
          <p:cNvPr id="26" name="object 3"/>
          <p:cNvGraphicFramePr>
            <a:graphicFrameLocks noGrp="1"/>
          </p:cNvGraphicFramePr>
          <p:nvPr>
            <p:extLst>
              <p:ext uri="{D42A27DB-BD31-4B8C-83A1-F6EECF244321}">
                <p14:modId xmlns:p14="http://schemas.microsoft.com/office/powerpoint/2010/main" val="2243468632"/>
              </p:ext>
            </p:extLst>
          </p:nvPr>
        </p:nvGraphicFramePr>
        <p:xfrm>
          <a:off x="10439400" y="3695699"/>
          <a:ext cx="6934200" cy="5385985"/>
        </p:xfrm>
        <a:graphic>
          <a:graphicData uri="http://schemas.openxmlformats.org/drawingml/2006/table">
            <a:tbl>
              <a:tblPr firstRow="1" bandRow="1">
                <a:tableStyleId>{2D5ABB26-0587-4C30-8999-92F81FD0307C}</a:tableStyleId>
              </a:tblPr>
              <a:tblGrid>
                <a:gridCol w="5145528">
                  <a:extLst>
                    <a:ext uri="{9D8B030D-6E8A-4147-A177-3AD203B41FA5}">
                      <a16:colId xmlns:a16="http://schemas.microsoft.com/office/drawing/2014/main" val="20000"/>
                    </a:ext>
                  </a:extLst>
                </a:gridCol>
                <a:gridCol w="1788672">
                  <a:extLst>
                    <a:ext uri="{9D8B030D-6E8A-4147-A177-3AD203B41FA5}">
                      <a16:colId xmlns:a16="http://schemas.microsoft.com/office/drawing/2014/main" val="20001"/>
                    </a:ext>
                  </a:extLst>
                </a:gridCol>
              </a:tblGrid>
              <a:tr h="800015">
                <a:tc>
                  <a:txBody>
                    <a:bodyPr/>
                    <a:lstStyle/>
                    <a:p>
                      <a:pPr marR="3175" algn="ctr">
                        <a:lnSpc>
                          <a:spcPct val="100000"/>
                        </a:lnSpc>
                        <a:spcBef>
                          <a:spcPts val="960"/>
                        </a:spcBef>
                      </a:pPr>
                      <a:r>
                        <a:rPr sz="2500" b="1" spc="-335" dirty="0">
                          <a:solidFill>
                            <a:srgbClr val="FFFFFF"/>
                          </a:solidFill>
                          <a:latin typeface="Arial" panose="020B0604020202020204" pitchFamily="34" charset="0"/>
                          <a:cs typeface="Arial" panose="020B0604020202020204" pitchFamily="34" charset="0"/>
                        </a:rPr>
                        <a:t>EK</a:t>
                      </a:r>
                      <a:r>
                        <a:rPr sz="2500" b="1" spc="-160" dirty="0">
                          <a:solidFill>
                            <a:srgbClr val="FFFFFF"/>
                          </a:solidFill>
                          <a:latin typeface="Arial" panose="020B0604020202020204" pitchFamily="34" charset="0"/>
                          <a:cs typeface="Arial" panose="020B0604020202020204" pitchFamily="34" charset="0"/>
                        </a:rPr>
                        <a:t> </a:t>
                      </a:r>
                      <a:r>
                        <a:rPr sz="2500" b="1" spc="-365" dirty="0">
                          <a:solidFill>
                            <a:srgbClr val="FFFFFF"/>
                          </a:solidFill>
                          <a:latin typeface="Arial" panose="020B0604020202020204" pitchFamily="34" charset="0"/>
                          <a:cs typeface="Arial" panose="020B0604020202020204" pitchFamily="34" charset="0"/>
                        </a:rPr>
                        <a:t>GÖSTERGE</a:t>
                      </a:r>
                      <a:endParaRPr sz="2500" dirty="0">
                        <a:latin typeface="Arial" panose="020B0604020202020204" pitchFamily="34" charset="0"/>
                        <a:cs typeface="Arial" panose="020B0604020202020204" pitchFamily="34" charset="0"/>
                      </a:endParaRPr>
                    </a:p>
                  </a:txBody>
                  <a:tcPr marL="0" marR="0" marT="121920" marB="0">
                    <a:lnR w="28575">
                      <a:solidFill>
                        <a:srgbClr val="FFFFFF"/>
                      </a:solidFill>
                      <a:prstDash val="solid"/>
                    </a:lnR>
                    <a:lnB w="38100">
                      <a:solidFill>
                        <a:srgbClr val="FFFFFF"/>
                      </a:solidFill>
                      <a:prstDash val="solid"/>
                    </a:lnB>
                    <a:solidFill>
                      <a:srgbClr val="2E5395"/>
                    </a:solidFill>
                  </a:tcPr>
                </a:tc>
                <a:tc>
                  <a:txBody>
                    <a:bodyPr/>
                    <a:lstStyle/>
                    <a:p>
                      <a:pPr marL="434340" algn="ctr">
                        <a:lnSpc>
                          <a:spcPct val="100000"/>
                        </a:lnSpc>
                        <a:spcBef>
                          <a:spcPts val="960"/>
                        </a:spcBef>
                      </a:pPr>
                      <a:r>
                        <a:rPr sz="2500" b="1" spc="-409" dirty="0">
                          <a:solidFill>
                            <a:srgbClr val="FFFFFF"/>
                          </a:solidFill>
                          <a:latin typeface="Arial" panose="020B0604020202020204" pitchFamily="34" charset="0"/>
                          <a:cs typeface="Arial" panose="020B0604020202020204" pitchFamily="34" charset="0"/>
                        </a:rPr>
                        <a:t>ORAN</a:t>
                      </a:r>
                      <a:r>
                        <a:rPr sz="2500" b="1" spc="-325" dirty="0">
                          <a:solidFill>
                            <a:srgbClr val="FFFFFF"/>
                          </a:solidFill>
                          <a:latin typeface="Arial" panose="020B0604020202020204" pitchFamily="34" charset="0"/>
                          <a:cs typeface="Arial" panose="020B0604020202020204" pitchFamily="34" charset="0"/>
                        </a:rPr>
                        <a:t> </a:t>
                      </a:r>
                      <a:r>
                        <a:rPr sz="2500" b="1" spc="-295" dirty="0">
                          <a:solidFill>
                            <a:srgbClr val="FFFFFF"/>
                          </a:solidFill>
                          <a:latin typeface="Arial" panose="020B0604020202020204" pitchFamily="34" charset="0"/>
                          <a:cs typeface="Arial" panose="020B0604020202020204" pitchFamily="34" charset="0"/>
                        </a:rPr>
                        <a:t>(%)</a:t>
                      </a:r>
                      <a:endParaRPr sz="2500" dirty="0">
                        <a:latin typeface="Arial" panose="020B0604020202020204" pitchFamily="34" charset="0"/>
                        <a:cs typeface="Arial" panose="020B0604020202020204" pitchFamily="34" charset="0"/>
                      </a:endParaRPr>
                    </a:p>
                  </a:txBody>
                  <a:tcPr marL="0" marR="0" marT="121920" marB="0">
                    <a:lnL w="28575">
                      <a:solidFill>
                        <a:srgbClr val="FFFFFF"/>
                      </a:solidFill>
                      <a:prstDash val="solid"/>
                    </a:lnL>
                    <a:lnB w="38100">
                      <a:solidFill>
                        <a:srgbClr val="FFFFFF"/>
                      </a:solidFill>
                      <a:prstDash val="solid"/>
                    </a:lnB>
                    <a:solidFill>
                      <a:srgbClr val="2E5395"/>
                    </a:solidFill>
                  </a:tcPr>
                </a:tc>
                <a:extLst>
                  <a:ext uri="{0D108BD9-81ED-4DB2-BD59-A6C34878D82A}">
                    <a16:rowId xmlns:a16="http://schemas.microsoft.com/office/drawing/2014/main" val="10000"/>
                  </a:ext>
                </a:extLst>
              </a:tr>
              <a:tr h="383359">
                <a:tc>
                  <a:txBody>
                    <a:bodyPr/>
                    <a:lstStyle/>
                    <a:p>
                      <a:pPr marL="80010">
                        <a:lnSpc>
                          <a:spcPct val="100000"/>
                        </a:lnSpc>
                        <a:spcBef>
                          <a:spcPts val="20"/>
                        </a:spcBef>
                      </a:pPr>
                      <a:r>
                        <a:rPr sz="2500" b="1" spc="-300" dirty="0" smtClean="0">
                          <a:latin typeface="Arial" panose="020B0604020202020204" pitchFamily="34" charset="0"/>
                          <a:cs typeface="Arial" panose="020B0604020202020204" pitchFamily="34" charset="0"/>
                        </a:rPr>
                        <a:t>8400 </a:t>
                      </a:r>
                      <a:r>
                        <a:rPr sz="2500" b="1" spc="-320" dirty="0">
                          <a:latin typeface="Arial" panose="020B0604020202020204" pitchFamily="34" charset="0"/>
                          <a:cs typeface="Arial" panose="020B0604020202020204" pitchFamily="34" charset="0"/>
                        </a:rPr>
                        <a:t>ve </a:t>
                      </a:r>
                      <a:r>
                        <a:rPr sz="2500" b="1" spc="-350" dirty="0">
                          <a:latin typeface="Arial" panose="020B0604020202020204" pitchFamily="34" charset="0"/>
                          <a:cs typeface="Arial" panose="020B0604020202020204" pitchFamily="34" charset="0"/>
                        </a:rPr>
                        <a:t>Daha </a:t>
                      </a:r>
                      <a:r>
                        <a:rPr sz="2500" b="1" spc="-315" dirty="0" err="1">
                          <a:latin typeface="Arial" panose="020B0604020202020204" pitchFamily="34" charset="0"/>
                          <a:cs typeface="Arial" panose="020B0604020202020204" pitchFamily="34" charset="0"/>
                        </a:rPr>
                        <a:t>Yüksek</a:t>
                      </a:r>
                      <a:r>
                        <a:rPr sz="2500" b="1" spc="-390" dirty="0">
                          <a:latin typeface="Arial" panose="020B0604020202020204" pitchFamily="34" charset="0"/>
                          <a:cs typeface="Arial" panose="020B0604020202020204" pitchFamily="34" charset="0"/>
                        </a:rPr>
                        <a:t> </a:t>
                      </a:r>
                      <a:r>
                        <a:rPr sz="2500" b="1" spc="-295" dirty="0" err="1" smtClean="0">
                          <a:latin typeface="Arial" panose="020B0604020202020204" pitchFamily="34" charset="0"/>
                          <a:cs typeface="Arial" panose="020B0604020202020204" pitchFamily="34" charset="0"/>
                        </a:rPr>
                        <a:t>Olanlard</a:t>
                      </a:r>
                      <a:r>
                        <a:rPr lang="tr-TR" sz="2500" b="1" spc="-295" dirty="0" smtClean="0">
                          <a:latin typeface="Arial" panose="020B0604020202020204" pitchFamily="34" charset="0"/>
                          <a:cs typeface="Arial" panose="020B0604020202020204" pitchFamily="34" charset="0"/>
                        </a:rPr>
                        <a:t>a</a:t>
                      </a:r>
                      <a:endParaRPr sz="2500" dirty="0">
                        <a:latin typeface="Arial" panose="020B0604020202020204" pitchFamily="34" charset="0"/>
                        <a:cs typeface="Arial" panose="020B0604020202020204" pitchFamily="34" charset="0"/>
                      </a:endParaRPr>
                    </a:p>
                  </a:txBody>
                  <a:tcPr marL="0" marR="0" marT="2540" marB="0">
                    <a:lnR w="28575">
                      <a:solidFill>
                        <a:srgbClr val="FFFFFF"/>
                      </a:solidFill>
                      <a:prstDash val="solid"/>
                    </a:lnR>
                    <a:lnT w="38100">
                      <a:solidFill>
                        <a:srgbClr val="FFFFFF"/>
                      </a:solidFill>
                      <a:prstDash val="solid"/>
                    </a:lnT>
                    <a:lnB w="38100">
                      <a:solidFill>
                        <a:srgbClr val="FFFFFF"/>
                      </a:solidFill>
                      <a:prstDash val="solid"/>
                    </a:lnB>
                    <a:solidFill>
                      <a:srgbClr val="DBDBDB"/>
                    </a:solidFill>
                  </a:tcPr>
                </a:tc>
                <a:tc>
                  <a:txBody>
                    <a:bodyPr/>
                    <a:lstStyle/>
                    <a:p>
                      <a:pPr marL="436245" algn="ctr">
                        <a:lnSpc>
                          <a:spcPct val="100000"/>
                        </a:lnSpc>
                        <a:spcBef>
                          <a:spcPts val="20"/>
                        </a:spcBef>
                      </a:pPr>
                      <a:r>
                        <a:rPr sz="2500" b="1" spc="-330" dirty="0">
                          <a:latin typeface="Arial" panose="020B0604020202020204" pitchFamily="34" charset="0"/>
                          <a:cs typeface="Arial" panose="020B0604020202020204" pitchFamily="34" charset="0"/>
                        </a:rPr>
                        <a:t>255</a:t>
                      </a:r>
                      <a:endParaRPr sz="2500" dirty="0">
                        <a:latin typeface="Arial" panose="020B0604020202020204" pitchFamily="34" charset="0"/>
                        <a:cs typeface="Arial" panose="020B0604020202020204" pitchFamily="34" charset="0"/>
                      </a:endParaRPr>
                    </a:p>
                  </a:txBody>
                  <a:tcPr marL="0" marR="0" marT="2540" marB="0">
                    <a:lnL w="28575">
                      <a:solidFill>
                        <a:srgbClr val="FFFFFF"/>
                      </a:solidFill>
                      <a:prstDash val="solid"/>
                    </a:lnL>
                    <a:lnT w="38100">
                      <a:solidFill>
                        <a:srgbClr val="FFFFFF"/>
                      </a:solidFill>
                      <a:prstDash val="solid"/>
                    </a:lnT>
                    <a:lnB w="38100">
                      <a:solidFill>
                        <a:srgbClr val="FFFFFF"/>
                      </a:solidFill>
                      <a:prstDash val="solid"/>
                    </a:lnB>
                    <a:solidFill>
                      <a:srgbClr val="DBDBDB"/>
                    </a:solidFill>
                  </a:tcPr>
                </a:tc>
                <a:extLst>
                  <a:ext uri="{0D108BD9-81ED-4DB2-BD59-A6C34878D82A}">
                    <a16:rowId xmlns:a16="http://schemas.microsoft.com/office/drawing/2014/main" val="10001"/>
                  </a:ext>
                </a:extLst>
              </a:tr>
              <a:tr h="763579">
                <a:tc>
                  <a:txBody>
                    <a:bodyPr/>
                    <a:lstStyle/>
                    <a:p>
                      <a:pPr marL="80010">
                        <a:lnSpc>
                          <a:spcPct val="100000"/>
                        </a:lnSpc>
                        <a:spcBef>
                          <a:spcPts val="20"/>
                        </a:spcBef>
                      </a:pPr>
                      <a:r>
                        <a:rPr sz="2500" b="1" spc="-300" dirty="0" smtClean="0">
                          <a:latin typeface="Arial" panose="020B0604020202020204" pitchFamily="34" charset="0"/>
                          <a:cs typeface="Arial" panose="020B0604020202020204" pitchFamily="34" charset="0"/>
                        </a:rPr>
                        <a:t>7</a:t>
                      </a:r>
                      <a:r>
                        <a:rPr lang="tr-TR" sz="2500" b="1" spc="-300" dirty="0" smtClean="0">
                          <a:latin typeface="Arial" panose="020B0604020202020204" pitchFamily="34" charset="0"/>
                          <a:cs typeface="Arial" panose="020B0604020202020204" pitchFamily="34" charset="0"/>
                        </a:rPr>
                        <a:t>8</a:t>
                      </a:r>
                      <a:r>
                        <a:rPr sz="2500" b="1" spc="-300" dirty="0" smtClean="0">
                          <a:latin typeface="Arial" panose="020B0604020202020204" pitchFamily="34" charset="0"/>
                          <a:cs typeface="Arial" panose="020B0604020202020204" pitchFamily="34" charset="0"/>
                        </a:rPr>
                        <a:t>00 </a:t>
                      </a:r>
                      <a:r>
                        <a:rPr sz="2500" b="1" spc="-250" dirty="0">
                          <a:latin typeface="Arial" panose="020B0604020202020204" pitchFamily="34" charset="0"/>
                          <a:cs typeface="Arial" panose="020B0604020202020204" pitchFamily="34" charset="0"/>
                        </a:rPr>
                        <a:t>(dahil) </a:t>
                      </a:r>
                      <a:r>
                        <a:rPr sz="2500" b="1" spc="-200" dirty="0">
                          <a:latin typeface="Arial" panose="020B0604020202020204" pitchFamily="34" charset="0"/>
                          <a:cs typeface="Arial" panose="020B0604020202020204" pitchFamily="34" charset="0"/>
                        </a:rPr>
                        <a:t>- </a:t>
                      </a:r>
                      <a:r>
                        <a:rPr sz="2500" b="1" spc="-300" dirty="0" smtClean="0">
                          <a:latin typeface="Arial" panose="020B0604020202020204" pitchFamily="34" charset="0"/>
                          <a:cs typeface="Arial" panose="020B0604020202020204" pitchFamily="34" charset="0"/>
                        </a:rPr>
                        <a:t>8400 </a:t>
                      </a:r>
                      <a:r>
                        <a:rPr sz="2500" b="1" spc="-245" dirty="0">
                          <a:latin typeface="Arial" panose="020B0604020202020204" pitchFamily="34" charset="0"/>
                          <a:cs typeface="Arial" panose="020B0604020202020204" pitchFamily="34" charset="0"/>
                        </a:rPr>
                        <a:t>(hariç) </a:t>
                      </a:r>
                      <a:r>
                        <a:rPr sz="2500" b="1" spc="-300" dirty="0">
                          <a:latin typeface="Arial" panose="020B0604020202020204" pitchFamily="34" charset="0"/>
                          <a:cs typeface="Arial" panose="020B0604020202020204" pitchFamily="34" charset="0"/>
                        </a:rPr>
                        <a:t>Arasında</a:t>
                      </a:r>
                      <a:r>
                        <a:rPr sz="2500" b="1" spc="-160" dirty="0">
                          <a:latin typeface="Arial" panose="020B0604020202020204" pitchFamily="34" charset="0"/>
                          <a:cs typeface="Arial" panose="020B0604020202020204" pitchFamily="34" charset="0"/>
                        </a:rPr>
                        <a:t> </a:t>
                      </a:r>
                      <a:r>
                        <a:rPr sz="2500" b="1" spc="-300" dirty="0">
                          <a:latin typeface="Arial" panose="020B0604020202020204" pitchFamily="34" charset="0"/>
                          <a:cs typeface="Arial" panose="020B0604020202020204" pitchFamily="34" charset="0"/>
                        </a:rPr>
                        <a:t>Olanlarda</a:t>
                      </a:r>
                      <a:endParaRPr sz="2500" dirty="0">
                        <a:latin typeface="Arial" panose="020B0604020202020204" pitchFamily="34" charset="0"/>
                        <a:cs typeface="Arial" panose="020B0604020202020204" pitchFamily="34" charset="0"/>
                      </a:endParaRPr>
                    </a:p>
                  </a:txBody>
                  <a:tcPr marL="0" marR="0" marT="2540" marB="0">
                    <a:lnR w="28575">
                      <a:solidFill>
                        <a:srgbClr val="FFFFFF"/>
                      </a:solidFill>
                      <a:prstDash val="solid"/>
                    </a:lnR>
                    <a:lnT w="38100">
                      <a:solidFill>
                        <a:srgbClr val="FFFFFF"/>
                      </a:solidFill>
                      <a:prstDash val="solid"/>
                    </a:lnT>
                    <a:lnB w="38100">
                      <a:solidFill>
                        <a:srgbClr val="FFFFFF"/>
                      </a:solidFill>
                      <a:prstDash val="solid"/>
                    </a:lnB>
                    <a:solidFill>
                      <a:srgbClr val="D9D9D9"/>
                    </a:solidFill>
                  </a:tcPr>
                </a:tc>
                <a:tc>
                  <a:txBody>
                    <a:bodyPr/>
                    <a:lstStyle/>
                    <a:p>
                      <a:pPr marL="435609" algn="ctr">
                        <a:lnSpc>
                          <a:spcPct val="100000"/>
                        </a:lnSpc>
                        <a:spcBef>
                          <a:spcPts val="20"/>
                        </a:spcBef>
                      </a:pPr>
                      <a:r>
                        <a:rPr sz="2500" b="1" spc="-335" dirty="0">
                          <a:latin typeface="Arial" panose="020B0604020202020204" pitchFamily="34" charset="0"/>
                          <a:cs typeface="Arial" panose="020B0604020202020204" pitchFamily="34" charset="0"/>
                        </a:rPr>
                        <a:t>215</a:t>
                      </a:r>
                      <a:endParaRPr sz="2500" dirty="0">
                        <a:latin typeface="Arial" panose="020B0604020202020204" pitchFamily="34" charset="0"/>
                        <a:cs typeface="Arial" panose="020B0604020202020204" pitchFamily="34" charset="0"/>
                      </a:endParaRPr>
                    </a:p>
                  </a:txBody>
                  <a:tcPr marL="0" marR="0" marT="2540" marB="0">
                    <a:lnL w="28575">
                      <a:solidFill>
                        <a:srgbClr val="FFFFFF"/>
                      </a:solidFill>
                      <a:prstDash val="solid"/>
                    </a:lnL>
                    <a:lnT w="38100">
                      <a:solidFill>
                        <a:srgbClr val="FFFFFF"/>
                      </a:solidFill>
                      <a:prstDash val="solid"/>
                    </a:lnT>
                    <a:lnB w="38100">
                      <a:solidFill>
                        <a:srgbClr val="FFFFFF"/>
                      </a:solidFill>
                      <a:prstDash val="solid"/>
                    </a:lnB>
                    <a:solidFill>
                      <a:srgbClr val="D9D9D9"/>
                    </a:solidFill>
                  </a:tcPr>
                </a:tc>
                <a:extLst>
                  <a:ext uri="{0D108BD9-81ED-4DB2-BD59-A6C34878D82A}">
                    <a16:rowId xmlns:a16="http://schemas.microsoft.com/office/drawing/2014/main" val="10002"/>
                  </a:ext>
                </a:extLst>
              </a:tr>
              <a:tr h="764213">
                <a:tc>
                  <a:txBody>
                    <a:bodyPr/>
                    <a:lstStyle/>
                    <a:p>
                      <a:pPr marL="80010">
                        <a:lnSpc>
                          <a:spcPct val="100000"/>
                        </a:lnSpc>
                        <a:spcBef>
                          <a:spcPts val="25"/>
                        </a:spcBef>
                      </a:pPr>
                      <a:r>
                        <a:rPr lang="tr-TR" sz="2500" b="1" spc="-300" dirty="0" smtClean="0">
                          <a:latin typeface="Arial" panose="020B0604020202020204" pitchFamily="34" charset="0"/>
                          <a:cs typeface="Arial" panose="020B0604020202020204" pitchFamily="34" charset="0"/>
                        </a:rPr>
                        <a:t>70</a:t>
                      </a:r>
                      <a:r>
                        <a:rPr sz="2500" b="1" spc="-300" dirty="0" smtClean="0">
                          <a:latin typeface="Arial" panose="020B0604020202020204" pitchFamily="34" charset="0"/>
                          <a:cs typeface="Arial" panose="020B0604020202020204" pitchFamily="34" charset="0"/>
                        </a:rPr>
                        <a:t>00 </a:t>
                      </a:r>
                      <a:r>
                        <a:rPr sz="2500" b="1" spc="-250" dirty="0">
                          <a:latin typeface="Arial" panose="020B0604020202020204" pitchFamily="34" charset="0"/>
                          <a:cs typeface="Arial" panose="020B0604020202020204" pitchFamily="34" charset="0"/>
                        </a:rPr>
                        <a:t>(dahil) </a:t>
                      </a:r>
                      <a:r>
                        <a:rPr sz="2500" b="1" spc="-200" dirty="0">
                          <a:latin typeface="Arial" panose="020B0604020202020204" pitchFamily="34" charset="0"/>
                          <a:cs typeface="Arial" panose="020B0604020202020204" pitchFamily="34" charset="0"/>
                        </a:rPr>
                        <a:t>- </a:t>
                      </a:r>
                      <a:r>
                        <a:rPr sz="2500" b="1" spc="-300" dirty="0" smtClean="0">
                          <a:latin typeface="Arial" panose="020B0604020202020204" pitchFamily="34" charset="0"/>
                          <a:cs typeface="Arial" panose="020B0604020202020204" pitchFamily="34" charset="0"/>
                        </a:rPr>
                        <a:t>7</a:t>
                      </a:r>
                      <a:r>
                        <a:rPr lang="tr-TR" sz="2500" b="1" spc="-300" dirty="0" smtClean="0">
                          <a:latin typeface="Arial" panose="020B0604020202020204" pitchFamily="34" charset="0"/>
                          <a:cs typeface="Arial" panose="020B0604020202020204" pitchFamily="34" charset="0"/>
                        </a:rPr>
                        <a:t>8</a:t>
                      </a:r>
                      <a:r>
                        <a:rPr sz="2500" b="1" spc="-300" dirty="0" smtClean="0">
                          <a:latin typeface="Arial" panose="020B0604020202020204" pitchFamily="34" charset="0"/>
                          <a:cs typeface="Arial" panose="020B0604020202020204" pitchFamily="34" charset="0"/>
                        </a:rPr>
                        <a:t>00 </a:t>
                      </a:r>
                      <a:r>
                        <a:rPr sz="2500" b="1" spc="-245" dirty="0">
                          <a:latin typeface="Arial" panose="020B0604020202020204" pitchFamily="34" charset="0"/>
                          <a:cs typeface="Arial" panose="020B0604020202020204" pitchFamily="34" charset="0"/>
                        </a:rPr>
                        <a:t>(hariç) </a:t>
                      </a:r>
                      <a:r>
                        <a:rPr sz="2500" b="1" spc="-300" dirty="0">
                          <a:latin typeface="Arial" panose="020B0604020202020204" pitchFamily="34" charset="0"/>
                          <a:cs typeface="Arial" panose="020B0604020202020204" pitchFamily="34" charset="0"/>
                        </a:rPr>
                        <a:t>Arasında</a:t>
                      </a:r>
                      <a:r>
                        <a:rPr sz="2500" b="1" spc="-160" dirty="0">
                          <a:latin typeface="Arial" panose="020B0604020202020204" pitchFamily="34" charset="0"/>
                          <a:cs typeface="Arial" panose="020B0604020202020204" pitchFamily="34" charset="0"/>
                        </a:rPr>
                        <a:t> </a:t>
                      </a:r>
                      <a:r>
                        <a:rPr sz="2500" b="1" spc="-300" dirty="0">
                          <a:latin typeface="Arial" panose="020B0604020202020204" pitchFamily="34" charset="0"/>
                          <a:cs typeface="Arial" panose="020B0604020202020204" pitchFamily="34" charset="0"/>
                        </a:rPr>
                        <a:t>Olanlarda</a:t>
                      </a:r>
                      <a:endParaRPr sz="2500" dirty="0">
                        <a:latin typeface="Arial" panose="020B0604020202020204" pitchFamily="34" charset="0"/>
                        <a:cs typeface="Arial" panose="020B0604020202020204" pitchFamily="34" charset="0"/>
                      </a:endParaRPr>
                    </a:p>
                  </a:txBody>
                  <a:tcPr marL="0" marR="0" marT="3175" marB="0">
                    <a:lnR w="28575">
                      <a:solidFill>
                        <a:srgbClr val="FFFFFF"/>
                      </a:solidFill>
                      <a:prstDash val="solid"/>
                    </a:lnR>
                    <a:lnT w="38100">
                      <a:solidFill>
                        <a:srgbClr val="FFFFFF"/>
                      </a:solidFill>
                      <a:prstDash val="solid"/>
                    </a:lnT>
                    <a:lnB w="38100">
                      <a:solidFill>
                        <a:srgbClr val="FFFFFF"/>
                      </a:solidFill>
                      <a:prstDash val="solid"/>
                    </a:lnB>
                    <a:solidFill>
                      <a:srgbClr val="DBDBDB"/>
                    </a:solidFill>
                  </a:tcPr>
                </a:tc>
                <a:tc>
                  <a:txBody>
                    <a:bodyPr/>
                    <a:lstStyle/>
                    <a:p>
                      <a:pPr marL="435609" algn="ctr">
                        <a:lnSpc>
                          <a:spcPct val="100000"/>
                        </a:lnSpc>
                        <a:spcBef>
                          <a:spcPts val="25"/>
                        </a:spcBef>
                      </a:pPr>
                      <a:r>
                        <a:rPr sz="2500" b="1" spc="-335" dirty="0">
                          <a:latin typeface="Arial" panose="020B0604020202020204" pitchFamily="34" charset="0"/>
                          <a:cs typeface="Arial" panose="020B0604020202020204" pitchFamily="34" charset="0"/>
                        </a:rPr>
                        <a:t>195</a:t>
                      </a:r>
                      <a:endParaRPr sz="2500" dirty="0">
                        <a:latin typeface="Arial" panose="020B0604020202020204" pitchFamily="34" charset="0"/>
                        <a:cs typeface="Arial" panose="020B0604020202020204" pitchFamily="34" charset="0"/>
                      </a:endParaRPr>
                    </a:p>
                  </a:txBody>
                  <a:tcPr marL="0" marR="0" marT="3175" marB="0">
                    <a:lnL w="28575">
                      <a:solidFill>
                        <a:srgbClr val="FFFFFF"/>
                      </a:solidFill>
                      <a:prstDash val="solid"/>
                    </a:lnL>
                    <a:lnT w="38100">
                      <a:solidFill>
                        <a:srgbClr val="FFFFFF"/>
                      </a:solidFill>
                      <a:prstDash val="solid"/>
                    </a:lnT>
                    <a:lnB w="38100">
                      <a:solidFill>
                        <a:srgbClr val="FFFFFF"/>
                      </a:solidFill>
                      <a:prstDash val="solid"/>
                    </a:lnB>
                    <a:solidFill>
                      <a:srgbClr val="DBDBDB"/>
                    </a:solidFill>
                  </a:tcPr>
                </a:tc>
                <a:extLst>
                  <a:ext uri="{0D108BD9-81ED-4DB2-BD59-A6C34878D82A}">
                    <a16:rowId xmlns:a16="http://schemas.microsoft.com/office/drawing/2014/main" val="10003"/>
                  </a:ext>
                </a:extLst>
              </a:tr>
              <a:tr h="763579">
                <a:tc>
                  <a:txBody>
                    <a:bodyPr/>
                    <a:lstStyle/>
                    <a:p>
                      <a:pPr marL="80010">
                        <a:lnSpc>
                          <a:spcPct val="100000"/>
                        </a:lnSpc>
                        <a:spcBef>
                          <a:spcPts val="20"/>
                        </a:spcBef>
                      </a:pPr>
                      <a:r>
                        <a:rPr lang="tr-TR" sz="2500" b="1" spc="-300" dirty="0" smtClean="0">
                          <a:latin typeface="Arial" panose="020B0604020202020204" pitchFamily="34" charset="0"/>
                          <a:cs typeface="Arial" panose="020B0604020202020204" pitchFamily="34" charset="0"/>
                        </a:rPr>
                        <a:t>54</a:t>
                      </a:r>
                      <a:r>
                        <a:rPr sz="2500" b="1" spc="-300" dirty="0" smtClean="0">
                          <a:latin typeface="Arial" panose="020B0604020202020204" pitchFamily="34" charset="0"/>
                          <a:cs typeface="Arial" panose="020B0604020202020204" pitchFamily="34" charset="0"/>
                        </a:rPr>
                        <a:t>00 </a:t>
                      </a:r>
                      <a:r>
                        <a:rPr sz="2500" b="1" spc="-250" dirty="0">
                          <a:latin typeface="Arial" panose="020B0604020202020204" pitchFamily="34" charset="0"/>
                          <a:cs typeface="Arial" panose="020B0604020202020204" pitchFamily="34" charset="0"/>
                        </a:rPr>
                        <a:t>(dahil) </a:t>
                      </a:r>
                      <a:r>
                        <a:rPr sz="2500" b="1" spc="-200" dirty="0">
                          <a:latin typeface="Arial" panose="020B0604020202020204" pitchFamily="34" charset="0"/>
                          <a:cs typeface="Arial" panose="020B0604020202020204" pitchFamily="34" charset="0"/>
                        </a:rPr>
                        <a:t>- </a:t>
                      </a:r>
                      <a:r>
                        <a:rPr lang="tr-TR" sz="2500" b="1" spc="-300" dirty="0" smtClean="0">
                          <a:latin typeface="Arial" panose="020B0604020202020204" pitchFamily="34" charset="0"/>
                          <a:cs typeface="Arial" panose="020B0604020202020204" pitchFamily="34" charset="0"/>
                        </a:rPr>
                        <a:t>70</a:t>
                      </a:r>
                      <a:r>
                        <a:rPr sz="2500" b="1" spc="-300" dirty="0" smtClean="0">
                          <a:latin typeface="Arial" panose="020B0604020202020204" pitchFamily="34" charset="0"/>
                          <a:cs typeface="Arial" panose="020B0604020202020204" pitchFamily="34" charset="0"/>
                        </a:rPr>
                        <a:t>00 </a:t>
                      </a:r>
                      <a:r>
                        <a:rPr sz="2500" b="1" spc="-245" dirty="0">
                          <a:latin typeface="Arial" panose="020B0604020202020204" pitchFamily="34" charset="0"/>
                          <a:cs typeface="Arial" panose="020B0604020202020204" pitchFamily="34" charset="0"/>
                        </a:rPr>
                        <a:t>(hariç) </a:t>
                      </a:r>
                      <a:r>
                        <a:rPr sz="2500" b="1" spc="-300" dirty="0">
                          <a:latin typeface="Arial" panose="020B0604020202020204" pitchFamily="34" charset="0"/>
                          <a:cs typeface="Arial" panose="020B0604020202020204" pitchFamily="34" charset="0"/>
                        </a:rPr>
                        <a:t>Arasında</a:t>
                      </a:r>
                      <a:r>
                        <a:rPr sz="2500" b="1" spc="-160" dirty="0">
                          <a:latin typeface="Arial" panose="020B0604020202020204" pitchFamily="34" charset="0"/>
                          <a:cs typeface="Arial" panose="020B0604020202020204" pitchFamily="34" charset="0"/>
                        </a:rPr>
                        <a:t> </a:t>
                      </a:r>
                      <a:r>
                        <a:rPr sz="2500" b="1" spc="-300" dirty="0">
                          <a:latin typeface="Arial" panose="020B0604020202020204" pitchFamily="34" charset="0"/>
                          <a:cs typeface="Arial" panose="020B0604020202020204" pitchFamily="34" charset="0"/>
                        </a:rPr>
                        <a:t>Olanlarda</a:t>
                      </a:r>
                      <a:endParaRPr sz="2500" dirty="0">
                        <a:latin typeface="Arial" panose="020B0604020202020204" pitchFamily="34" charset="0"/>
                        <a:cs typeface="Arial" panose="020B0604020202020204" pitchFamily="34" charset="0"/>
                      </a:endParaRPr>
                    </a:p>
                  </a:txBody>
                  <a:tcPr marL="0" marR="0" marT="2540" marB="0">
                    <a:lnR w="28575">
                      <a:solidFill>
                        <a:srgbClr val="FFFFFF"/>
                      </a:solidFill>
                      <a:prstDash val="solid"/>
                    </a:lnR>
                    <a:lnT w="38100">
                      <a:solidFill>
                        <a:srgbClr val="FFFFFF"/>
                      </a:solidFill>
                      <a:prstDash val="solid"/>
                    </a:lnT>
                    <a:lnB w="38100">
                      <a:solidFill>
                        <a:srgbClr val="FFFFFF"/>
                      </a:solidFill>
                      <a:prstDash val="solid"/>
                    </a:lnB>
                    <a:solidFill>
                      <a:srgbClr val="D9D9D9"/>
                    </a:solidFill>
                  </a:tcPr>
                </a:tc>
                <a:tc>
                  <a:txBody>
                    <a:bodyPr/>
                    <a:lstStyle/>
                    <a:p>
                      <a:pPr marL="435609" algn="ctr">
                        <a:lnSpc>
                          <a:spcPct val="100000"/>
                        </a:lnSpc>
                        <a:spcBef>
                          <a:spcPts val="20"/>
                        </a:spcBef>
                      </a:pPr>
                      <a:r>
                        <a:rPr sz="2500" b="1" spc="-335" dirty="0">
                          <a:latin typeface="Arial" panose="020B0604020202020204" pitchFamily="34" charset="0"/>
                          <a:cs typeface="Arial" panose="020B0604020202020204" pitchFamily="34" charset="0"/>
                        </a:rPr>
                        <a:t>165</a:t>
                      </a:r>
                      <a:endParaRPr sz="2500">
                        <a:latin typeface="Arial" panose="020B0604020202020204" pitchFamily="34" charset="0"/>
                        <a:cs typeface="Arial" panose="020B0604020202020204" pitchFamily="34" charset="0"/>
                      </a:endParaRPr>
                    </a:p>
                  </a:txBody>
                  <a:tcPr marL="0" marR="0" marT="2540" marB="0">
                    <a:lnL w="28575">
                      <a:solidFill>
                        <a:srgbClr val="FFFFFF"/>
                      </a:solidFill>
                      <a:prstDash val="solid"/>
                    </a:lnL>
                    <a:lnT w="38100">
                      <a:solidFill>
                        <a:srgbClr val="FFFFFF"/>
                      </a:solidFill>
                      <a:prstDash val="solid"/>
                    </a:lnT>
                    <a:lnB w="38100">
                      <a:solidFill>
                        <a:srgbClr val="FFFFFF"/>
                      </a:solidFill>
                      <a:prstDash val="solid"/>
                    </a:lnB>
                    <a:solidFill>
                      <a:srgbClr val="D9D9D9"/>
                    </a:solidFill>
                  </a:tcPr>
                </a:tc>
                <a:extLst>
                  <a:ext uri="{0D108BD9-81ED-4DB2-BD59-A6C34878D82A}">
                    <a16:rowId xmlns:a16="http://schemas.microsoft.com/office/drawing/2014/main" val="10004"/>
                  </a:ext>
                </a:extLst>
              </a:tr>
              <a:tr h="764213">
                <a:tc>
                  <a:txBody>
                    <a:bodyPr/>
                    <a:lstStyle/>
                    <a:p>
                      <a:pPr marL="80010">
                        <a:lnSpc>
                          <a:spcPct val="100000"/>
                        </a:lnSpc>
                        <a:spcBef>
                          <a:spcPts val="25"/>
                        </a:spcBef>
                      </a:pPr>
                      <a:r>
                        <a:rPr sz="2500" b="1" spc="-300" dirty="0">
                          <a:latin typeface="Arial" panose="020B0604020202020204" pitchFamily="34" charset="0"/>
                          <a:cs typeface="Arial" panose="020B0604020202020204" pitchFamily="34" charset="0"/>
                        </a:rPr>
                        <a:t>3.600 </a:t>
                      </a:r>
                      <a:r>
                        <a:rPr sz="2500" b="1" spc="-250" dirty="0">
                          <a:latin typeface="Arial" panose="020B0604020202020204" pitchFamily="34" charset="0"/>
                          <a:cs typeface="Arial" panose="020B0604020202020204" pitchFamily="34" charset="0"/>
                        </a:rPr>
                        <a:t>(dahil) </a:t>
                      </a:r>
                      <a:r>
                        <a:rPr sz="2500" b="1" spc="-200" dirty="0">
                          <a:latin typeface="Arial" panose="020B0604020202020204" pitchFamily="34" charset="0"/>
                          <a:cs typeface="Arial" panose="020B0604020202020204" pitchFamily="34" charset="0"/>
                        </a:rPr>
                        <a:t>- </a:t>
                      </a:r>
                      <a:r>
                        <a:rPr lang="tr-TR" sz="2500" b="1" spc="-300" dirty="0" smtClean="0">
                          <a:latin typeface="Arial" panose="020B0604020202020204" pitchFamily="34" charset="0"/>
                          <a:cs typeface="Arial" panose="020B0604020202020204" pitchFamily="34" charset="0"/>
                        </a:rPr>
                        <a:t>54</a:t>
                      </a:r>
                      <a:r>
                        <a:rPr sz="2500" b="1" spc="-300" dirty="0" smtClean="0">
                          <a:latin typeface="Arial" panose="020B0604020202020204" pitchFamily="34" charset="0"/>
                          <a:cs typeface="Arial" panose="020B0604020202020204" pitchFamily="34" charset="0"/>
                        </a:rPr>
                        <a:t>00 </a:t>
                      </a:r>
                      <a:r>
                        <a:rPr sz="2500" b="1" spc="-245" dirty="0">
                          <a:latin typeface="Arial" panose="020B0604020202020204" pitchFamily="34" charset="0"/>
                          <a:cs typeface="Arial" panose="020B0604020202020204" pitchFamily="34" charset="0"/>
                        </a:rPr>
                        <a:t>(hariç) </a:t>
                      </a:r>
                      <a:r>
                        <a:rPr sz="2500" b="1" spc="-300" dirty="0">
                          <a:latin typeface="Arial" panose="020B0604020202020204" pitchFamily="34" charset="0"/>
                          <a:cs typeface="Arial" panose="020B0604020202020204" pitchFamily="34" charset="0"/>
                        </a:rPr>
                        <a:t>Arasında</a:t>
                      </a:r>
                      <a:r>
                        <a:rPr sz="2500" b="1" spc="-160" dirty="0">
                          <a:latin typeface="Arial" panose="020B0604020202020204" pitchFamily="34" charset="0"/>
                          <a:cs typeface="Arial" panose="020B0604020202020204" pitchFamily="34" charset="0"/>
                        </a:rPr>
                        <a:t> </a:t>
                      </a:r>
                      <a:r>
                        <a:rPr sz="2500" b="1" spc="-300" dirty="0">
                          <a:latin typeface="Arial" panose="020B0604020202020204" pitchFamily="34" charset="0"/>
                          <a:cs typeface="Arial" panose="020B0604020202020204" pitchFamily="34" charset="0"/>
                        </a:rPr>
                        <a:t>Olanlarda</a:t>
                      </a:r>
                      <a:endParaRPr sz="2500" dirty="0">
                        <a:latin typeface="Arial" panose="020B0604020202020204" pitchFamily="34" charset="0"/>
                        <a:cs typeface="Arial" panose="020B0604020202020204" pitchFamily="34" charset="0"/>
                      </a:endParaRPr>
                    </a:p>
                  </a:txBody>
                  <a:tcPr marL="0" marR="0" marT="3175" marB="0">
                    <a:lnR w="28575">
                      <a:solidFill>
                        <a:srgbClr val="FFFFFF"/>
                      </a:solidFill>
                      <a:prstDash val="solid"/>
                    </a:lnR>
                    <a:lnT w="38100">
                      <a:solidFill>
                        <a:srgbClr val="FFFFFF"/>
                      </a:solidFill>
                      <a:prstDash val="solid"/>
                    </a:lnT>
                    <a:lnB w="38100">
                      <a:solidFill>
                        <a:srgbClr val="FFFFFF"/>
                      </a:solidFill>
                      <a:prstDash val="solid"/>
                    </a:lnB>
                    <a:solidFill>
                      <a:srgbClr val="DBDBDB"/>
                    </a:solidFill>
                  </a:tcPr>
                </a:tc>
                <a:tc>
                  <a:txBody>
                    <a:bodyPr/>
                    <a:lstStyle/>
                    <a:p>
                      <a:pPr marL="435609" algn="ctr">
                        <a:lnSpc>
                          <a:spcPct val="100000"/>
                        </a:lnSpc>
                        <a:spcBef>
                          <a:spcPts val="25"/>
                        </a:spcBef>
                      </a:pPr>
                      <a:r>
                        <a:rPr sz="2500" b="1" spc="-335" dirty="0">
                          <a:latin typeface="Arial" panose="020B0604020202020204" pitchFamily="34" charset="0"/>
                          <a:cs typeface="Arial" panose="020B0604020202020204" pitchFamily="34" charset="0"/>
                        </a:rPr>
                        <a:t>145</a:t>
                      </a:r>
                      <a:endParaRPr sz="2500">
                        <a:latin typeface="Arial" panose="020B0604020202020204" pitchFamily="34" charset="0"/>
                        <a:cs typeface="Arial" panose="020B0604020202020204" pitchFamily="34" charset="0"/>
                      </a:endParaRPr>
                    </a:p>
                  </a:txBody>
                  <a:tcPr marL="0" marR="0" marT="3175" marB="0">
                    <a:lnL w="28575">
                      <a:solidFill>
                        <a:srgbClr val="FFFFFF"/>
                      </a:solidFill>
                      <a:prstDash val="solid"/>
                    </a:lnL>
                    <a:lnT w="38100">
                      <a:solidFill>
                        <a:srgbClr val="FFFFFF"/>
                      </a:solidFill>
                      <a:prstDash val="solid"/>
                    </a:lnT>
                    <a:lnB w="38100">
                      <a:solidFill>
                        <a:srgbClr val="FFFFFF"/>
                      </a:solidFill>
                      <a:prstDash val="solid"/>
                    </a:lnB>
                    <a:solidFill>
                      <a:srgbClr val="DBDBDB"/>
                    </a:solidFill>
                  </a:tcPr>
                </a:tc>
                <a:extLst>
                  <a:ext uri="{0D108BD9-81ED-4DB2-BD59-A6C34878D82A}">
                    <a16:rowId xmlns:a16="http://schemas.microsoft.com/office/drawing/2014/main" val="10005"/>
                  </a:ext>
                </a:extLst>
              </a:tr>
              <a:tr h="761043">
                <a:tc>
                  <a:txBody>
                    <a:bodyPr/>
                    <a:lstStyle/>
                    <a:p>
                      <a:pPr marL="80010">
                        <a:lnSpc>
                          <a:spcPct val="100000"/>
                        </a:lnSpc>
                      </a:pPr>
                      <a:r>
                        <a:rPr sz="2500" b="1" spc="-300" dirty="0" smtClean="0">
                          <a:latin typeface="Arial" panose="020B0604020202020204" pitchFamily="34" charset="0"/>
                          <a:cs typeface="Arial" panose="020B0604020202020204" pitchFamily="34" charset="0"/>
                        </a:rPr>
                        <a:t>2.</a:t>
                      </a:r>
                      <a:r>
                        <a:rPr lang="tr-TR" sz="2500" b="1" spc="-300" dirty="0" smtClean="0">
                          <a:latin typeface="Arial" panose="020B0604020202020204" pitchFamily="34" charset="0"/>
                          <a:cs typeface="Arial" panose="020B0604020202020204" pitchFamily="34" charset="0"/>
                        </a:rPr>
                        <a:t>8</a:t>
                      </a:r>
                      <a:r>
                        <a:rPr sz="2500" b="1" spc="-300" dirty="0" smtClean="0">
                          <a:latin typeface="Arial" panose="020B0604020202020204" pitchFamily="34" charset="0"/>
                          <a:cs typeface="Arial" panose="020B0604020202020204" pitchFamily="34" charset="0"/>
                        </a:rPr>
                        <a:t>00 </a:t>
                      </a:r>
                      <a:r>
                        <a:rPr sz="2500" b="1" spc="-250" dirty="0">
                          <a:latin typeface="Arial" panose="020B0604020202020204" pitchFamily="34" charset="0"/>
                          <a:cs typeface="Arial" panose="020B0604020202020204" pitchFamily="34" charset="0"/>
                        </a:rPr>
                        <a:t>(dahil) </a:t>
                      </a:r>
                      <a:r>
                        <a:rPr sz="2500" b="1" spc="-200" dirty="0">
                          <a:latin typeface="Arial" panose="020B0604020202020204" pitchFamily="34" charset="0"/>
                          <a:cs typeface="Arial" panose="020B0604020202020204" pitchFamily="34" charset="0"/>
                        </a:rPr>
                        <a:t>- </a:t>
                      </a:r>
                      <a:r>
                        <a:rPr sz="2500" b="1" spc="-330" dirty="0">
                          <a:latin typeface="Arial" panose="020B0604020202020204" pitchFamily="34" charset="0"/>
                          <a:cs typeface="Arial" panose="020B0604020202020204" pitchFamily="34" charset="0"/>
                        </a:rPr>
                        <a:t>3600 </a:t>
                      </a:r>
                      <a:r>
                        <a:rPr sz="2500" b="1" spc="-250" dirty="0">
                          <a:latin typeface="Arial" panose="020B0604020202020204" pitchFamily="34" charset="0"/>
                          <a:cs typeface="Arial" panose="020B0604020202020204" pitchFamily="34" charset="0"/>
                        </a:rPr>
                        <a:t>(hariç) </a:t>
                      </a:r>
                      <a:r>
                        <a:rPr sz="2500" b="1" spc="-300" dirty="0">
                          <a:latin typeface="Arial" panose="020B0604020202020204" pitchFamily="34" charset="0"/>
                          <a:cs typeface="Arial" panose="020B0604020202020204" pitchFamily="34" charset="0"/>
                        </a:rPr>
                        <a:t>Arasında</a:t>
                      </a:r>
                      <a:r>
                        <a:rPr sz="2500" b="1" spc="-80" dirty="0">
                          <a:latin typeface="Arial" panose="020B0604020202020204" pitchFamily="34" charset="0"/>
                          <a:cs typeface="Arial" panose="020B0604020202020204" pitchFamily="34" charset="0"/>
                        </a:rPr>
                        <a:t> </a:t>
                      </a:r>
                      <a:r>
                        <a:rPr sz="2500" b="1" spc="-300" dirty="0">
                          <a:latin typeface="Arial" panose="020B0604020202020204" pitchFamily="34" charset="0"/>
                          <a:cs typeface="Arial" panose="020B0604020202020204" pitchFamily="34" charset="0"/>
                        </a:rPr>
                        <a:t>Olanlarda</a:t>
                      </a:r>
                      <a:endParaRPr sz="2500" dirty="0">
                        <a:latin typeface="Arial" panose="020B0604020202020204" pitchFamily="34" charset="0"/>
                        <a:cs typeface="Arial" panose="020B0604020202020204" pitchFamily="34" charset="0"/>
                      </a:endParaRPr>
                    </a:p>
                  </a:txBody>
                  <a:tcPr marL="0" marR="0" marT="0" marB="0">
                    <a:lnR w="28575">
                      <a:solidFill>
                        <a:srgbClr val="FFFFFF"/>
                      </a:solidFill>
                      <a:prstDash val="solid"/>
                    </a:lnR>
                    <a:lnT w="38100">
                      <a:solidFill>
                        <a:srgbClr val="FFFFFF"/>
                      </a:solidFill>
                      <a:prstDash val="solid"/>
                    </a:lnT>
                    <a:lnB w="38100">
                      <a:solidFill>
                        <a:srgbClr val="FFFFFF"/>
                      </a:solidFill>
                      <a:prstDash val="solid"/>
                    </a:lnB>
                    <a:solidFill>
                      <a:srgbClr val="D9D9D9"/>
                    </a:solidFill>
                  </a:tcPr>
                </a:tc>
                <a:tc>
                  <a:txBody>
                    <a:bodyPr/>
                    <a:lstStyle/>
                    <a:p>
                      <a:pPr marL="433705" algn="ctr">
                        <a:lnSpc>
                          <a:spcPct val="100000"/>
                        </a:lnSpc>
                      </a:pPr>
                      <a:r>
                        <a:rPr sz="2500" b="1" spc="-335" dirty="0" smtClean="0">
                          <a:latin typeface="Arial" panose="020B0604020202020204" pitchFamily="34" charset="0"/>
                          <a:cs typeface="Arial" panose="020B0604020202020204" pitchFamily="34" charset="0"/>
                        </a:rPr>
                        <a:t>8</a:t>
                      </a:r>
                      <a:r>
                        <a:rPr lang="tr-TR" sz="2500" b="1" spc="-335" dirty="0" smtClean="0">
                          <a:latin typeface="Arial" panose="020B0604020202020204" pitchFamily="34" charset="0"/>
                          <a:cs typeface="Arial" panose="020B0604020202020204" pitchFamily="34" charset="0"/>
                        </a:rPr>
                        <a:t> </a:t>
                      </a:r>
                      <a:r>
                        <a:rPr sz="2500" b="1" spc="-335" dirty="0" smtClean="0">
                          <a:latin typeface="Arial" panose="020B0604020202020204" pitchFamily="34" charset="0"/>
                          <a:cs typeface="Arial" panose="020B0604020202020204" pitchFamily="34" charset="0"/>
                        </a:rPr>
                        <a:t>5</a:t>
                      </a:r>
                      <a:endParaRPr sz="2500" dirty="0">
                        <a:latin typeface="Arial" panose="020B0604020202020204" pitchFamily="34" charset="0"/>
                        <a:cs typeface="Arial" panose="020B0604020202020204" pitchFamily="34" charset="0"/>
                      </a:endParaRPr>
                    </a:p>
                  </a:txBody>
                  <a:tcPr marL="0" marR="0" marT="0" marB="0">
                    <a:lnL w="28575">
                      <a:solidFill>
                        <a:srgbClr val="FFFFFF"/>
                      </a:solidFill>
                      <a:prstDash val="solid"/>
                    </a:lnL>
                    <a:lnT w="38100">
                      <a:solidFill>
                        <a:srgbClr val="FFFFFF"/>
                      </a:solidFill>
                      <a:prstDash val="solid"/>
                    </a:lnT>
                    <a:lnB w="38100">
                      <a:solidFill>
                        <a:srgbClr val="FFFFFF"/>
                      </a:solidFill>
                      <a:prstDash val="solid"/>
                    </a:lnB>
                    <a:solidFill>
                      <a:srgbClr val="D9D9D9"/>
                    </a:solidFill>
                  </a:tcPr>
                </a:tc>
                <a:extLst>
                  <a:ext uri="{0D108BD9-81ED-4DB2-BD59-A6C34878D82A}">
                    <a16:rowId xmlns:a16="http://schemas.microsoft.com/office/drawing/2014/main" val="10006"/>
                  </a:ext>
                </a:extLst>
              </a:tr>
              <a:tr h="380821">
                <a:tc>
                  <a:txBody>
                    <a:bodyPr/>
                    <a:lstStyle/>
                    <a:p>
                      <a:pPr marL="80010">
                        <a:lnSpc>
                          <a:spcPct val="100000"/>
                        </a:lnSpc>
                      </a:pPr>
                      <a:r>
                        <a:rPr sz="2500" b="1" spc="-280" dirty="0">
                          <a:latin typeface="Arial" panose="020B0604020202020204" pitchFamily="34" charset="0"/>
                          <a:cs typeface="Arial" panose="020B0604020202020204" pitchFamily="34" charset="0"/>
                        </a:rPr>
                        <a:t>Diğerlerinde</a:t>
                      </a:r>
                      <a:endParaRPr sz="2500" dirty="0">
                        <a:latin typeface="Arial" panose="020B0604020202020204" pitchFamily="34" charset="0"/>
                        <a:cs typeface="Arial" panose="020B0604020202020204" pitchFamily="34" charset="0"/>
                      </a:endParaRPr>
                    </a:p>
                  </a:txBody>
                  <a:tcPr marL="0" marR="0" marT="0" marB="0">
                    <a:lnR w="28575">
                      <a:solidFill>
                        <a:srgbClr val="FFFFFF"/>
                      </a:solidFill>
                      <a:prstDash val="solid"/>
                    </a:lnR>
                    <a:lnT w="38100">
                      <a:solidFill>
                        <a:srgbClr val="FFFFFF"/>
                      </a:solidFill>
                      <a:prstDash val="solid"/>
                    </a:lnT>
                    <a:solidFill>
                      <a:srgbClr val="DBDBDB"/>
                    </a:solidFill>
                  </a:tcPr>
                </a:tc>
                <a:tc>
                  <a:txBody>
                    <a:bodyPr/>
                    <a:lstStyle/>
                    <a:p>
                      <a:pPr marL="433705" algn="ctr">
                        <a:lnSpc>
                          <a:spcPct val="100000"/>
                        </a:lnSpc>
                      </a:pPr>
                      <a:r>
                        <a:rPr sz="2500" b="1" spc="-335" dirty="0" smtClean="0">
                          <a:latin typeface="Arial" panose="020B0604020202020204" pitchFamily="34" charset="0"/>
                          <a:cs typeface="Arial" panose="020B0604020202020204" pitchFamily="34" charset="0"/>
                        </a:rPr>
                        <a:t>5</a:t>
                      </a:r>
                      <a:r>
                        <a:rPr lang="tr-TR" sz="2500" b="1" spc="-335" dirty="0" smtClean="0">
                          <a:latin typeface="Arial" panose="020B0604020202020204" pitchFamily="34" charset="0"/>
                          <a:cs typeface="Arial" panose="020B0604020202020204" pitchFamily="34" charset="0"/>
                        </a:rPr>
                        <a:t> </a:t>
                      </a:r>
                      <a:r>
                        <a:rPr sz="2500" b="1" spc="-335" dirty="0" smtClean="0">
                          <a:latin typeface="Arial" panose="020B0604020202020204" pitchFamily="34" charset="0"/>
                          <a:cs typeface="Arial" panose="020B0604020202020204" pitchFamily="34" charset="0"/>
                        </a:rPr>
                        <a:t>5</a:t>
                      </a:r>
                      <a:endParaRPr sz="2500" dirty="0">
                        <a:latin typeface="Arial" panose="020B0604020202020204" pitchFamily="34" charset="0"/>
                        <a:cs typeface="Arial" panose="020B0604020202020204" pitchFamily="34" charset="0"/>
                      </a:endParaRPr>
                    </a:p>
                  </a:txBody>
                  <a:tcPr marL="0" marR="0" marT="0" marB="0">
                    <a:lnL w="28575">
                      <a:solidFill>
                        <a:srgbClr val="FFFFFF"/>
                      </a:solidFill>
                      <a:prstDash val="solid"/>
                    </a:lnL>
                    <a:lnT w="38100">
                      <a:solidFill>
                        <a:srgbClr val="FFFFFF"/>
                      </a:solidFill>
                      <a:prstDash val="solid"/>
                    </a:lnT>
                    <a:solidFill>
                      <a:srgbClr val="DBDBDB"/>
                    </a:solidFill>
                  </a:tcPr>
                </a:tc>
                <a:extLst>
                  <a:ext uri="{0D108BD9-81ED-4DB2-BD59-A6C34878D82A}">
                    <a16:rowId xmlns:a16="http://schemas.microsoft.com/office/drawing/2014/main" val="10007"/>
                  </a:ext>
                </a:extLst>
              </a:tr>
            </a:tbl>
          </a:graphicData>
        </a:graphic>
      </p:graphicFrame>
      <p:sp>
        <p:nvSpPr>
          <p:cNvPr id="27" name="Metin kutusu 26"/>
          <p:cNvSpPr txBox="1"/>
          <p:nvPr/>
        </p:nvSpPr>
        <p:spPr>
          <a:xfrm rot="10800000" flipH="1" flipV="1">
            <a:off x="10439400" y="2855667"/>
            <a:ext cx="6705600" cy="615553"/>
          </a:xfrm>
          <a:prstGeom prst="rect">
            <a:avLst/>
          </a:prstGeom>
          <a:noFill/>
        </p:spPr>
        <p:txBody>
          <a:bodyPr wrap="square" rtlCol="0">
            <a:spAutoFit/>
          </a:bodyPr>
          <a:lstStyle/>
          <a:p>
            <a:r>
              <a:rPr lang="tr-TR" sz="1700" spc="-5" dirty="0">
                <a:solidFill>
                  <a:srgbClr val="053193"/>
                </a:solidFill>
                <a:latin typeface="Arial"/>
                <a:cs typeface="Arial"/>
              </a:rPr>
              <a:t>5434 Sayılı Türkiye Cumhuriyeti Emekli Sandığı Kanununun mülga ek 70 inci maddesinin birinci fıkrası ile belirlenen oranlar:</a:t>
            </a:r>
          </a:p>
        </p:txBody>
      </p:sp>
      <p:sp>
        <p:nvSpPr>
          <p:cNvPr id="28" name="object 2"/>
          <p:cNvSpPr txBox="1">
            <a:spLocks/>
          </p:cNvSpPr>
          <p:nvPr/>
        </p:nvSpPr>
        <p:spPr>
          <a:xfrm flipH="1">
            <a:off x="10696562" y="2430278"/>
            <a:ext cx="5838835" cy="443070"/>
          </a:xfrm>
          <a:prstGeom prst="rect">
            <a:avLst/>
          </a:prstGeom>
        </p:spPr>
        <p:txBody>
          <a:bodyPr vert="horz" wrap="square" lIns="0" tIns="1206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95"/>
              </a:spcBef>
            </a:pPr>
            <a:r>
              <a:rPr lang="tr-TR" sz="2800" spc="-5" dirty="0" smtClean="0"/>
              <a:t>TAZMİNAT </a:t>
            </a:r>
            <a:r>
              <a:rPr lang="tr-TR" sz="2800" spc="-10" dirty="0" smtClean="0"/>
              <a:t>YANSITMA</a:t>
            </a:r>
            <a:r>
              <a:rPr lang="tr-TR" sz="2800" spc="-5" dirty="0" smtClean="0"/>
              <a:t> </a:t>
            </a:r>
            <a:r>
              <a:rPr lang="tr-TR" sz="2800" spc="-10" dirty="0" smtClean="0"/>
              <a:t>ORANLARI</a:t>
            </a:r>
            <a:endParaRPr lang="tr-TR" sz="2800" spc="-10" dirty="0"/>
          </a:p>
        </p:txBody>
      </p:sp>
    </p:spTree>
    <p:extLst>
      <p:ext uri="{BB962C8B-B14F-4D97-AF65-F5344CB8AC3E}">
        <p14:creationId xmlns:p14="http://schemas.microsoft.com/office/powerpoint/2010/main" val="3718196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469966" y="1984237"/>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90" y="632793"/>
            <a:ext cx="1205232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4" name="object 3"/>
          <p:cNvSpPr txBox="1"/>
          <p:nvPr/>
        </p:nvSpPr>
        <p:spPr>
          <a:xfrm>
            <a:off x="3352800" y="2705100"/>
            <a:ext cx="13944600" cy="3095719"/>
          </a:xfrm>
          <a:prstGeom prst="rect">
            <a:avLst/>
          </a:prstGeom>
        </p:spPr>
        <p:txBody>
          <a:bodyPr vert="horz" wrap="square" lIns="0" tIns="12700" rIns="0" bIns="0" rtlCol="0">
            <a:spAutoFit/>
          </a:bodyPr>
          <a:lstStyle/>
          <a:p>
            <a:pPr marL="339090">
              <a:lnSpc>
                <a:spcPct val="100000"/>
              </a:lnSpc>
              <a:spcBef>
                <a:spcPts val="100"/>
              </a:spcBef>
            </a:pPr>
            <a:r>
              <a:rPr sz="2400" b="1" spc="-5" dirty="0">
                <a:solidFill>
                  <a:srgbClr val="FF3300"/>
                </a:solidFill>
                <a:latin typeface="Times New Roman" panose="02020603050405020304" pitchFamily="18" charset="0"/>
                <a:cs typeface="Times New Roman" panose="02020603050405020304" pitchFamily="18" charset="0"/>
              </a:rPr>
              <a:t>B- </a:t>
            </a:r>
            <a:r>
              <a:rPr sz="2400" b="1" spc="-10" dirty="0">
                <a:solidFill>
                  <a:srgbClr val="FF3300"/>
                </a:solidFill>
                <a:latin typeface="Times New Roman" panose="02020603050405020304" pitchFamily="18" charset="0"/>
                <a:cs typeface="Times New Roman" panose="02020603050405020304" pitchFamily="18" charset="0"/>
              </a:rPr>
              <a:t>5510 </a:t>
            </a:r>
            <a:r>
              <a:rPr sz="2400" b="1" spc="-5" dirty="0">
                <a:solidFill>
                  <a:srgbClr val="FF3300"/>
                </a:solidFill>
                <a:latin typeface="Times New Roman" panose="02020603050405020304" pitchFamily="18" charset="0"/>
                <a:cs typeface="Times New Roman" panose="02020603050405020304" pitchFamily="18" charset="0"/>
              </a:rPr>
              <a:t>Sayılı </a:t>
            </a:r>
            <a:r>
              <a:rPr sz="2400" b="1" dirty="0">
                <a:solidFill>
                  <a:srgbClr val="FF3300"/>
                </a:solidFill>
                <a:latin typeface="Times New Roman" panose="02020603050405020304" pitchFamily="18" charset="0"/>
                <a:cs typeface="Times New Roman" panose="02020603050405020304" pitchFamily="18" charset="0"/>
              </a:rPr>
              <a:t>Kanun </a:t>
            </a:r>
            <a:r>
              <a:rPr sz="2400" b="1" spc="-5" dirty="0" err="1">
                <a:solidFill>
                  <a:srgbClr val="FF3300"/>
                </a:solidFill>
                <a:latin typeface="Times New Roman" panose="02020603050405020304" pitchFamily="18" charset="0"/>
                <a:cs typeface="Times New Roman" panose="02020603050405020304" pitchFamily="18" charset="0"/>
              </a:rPr>
              <a:t>Kapsamında</a:t>
            </a:r>
            <a:r>
              <a:rPr sz="2400" b="1" spc="-20" dirty="0">
                <a:solidFill>
                  <a:srgbClr val="FF3300"/>
                </a:solidFill>
                <a:latin typeface="Times New Roman" panose="02020603050405020304" pitchFamily="18" charset="0"/>
                <a:cs typeface="Times New Roman" panose="02020603050405020304" pitchFamily="18" charset="0"/>
              </a:rPr>
              <a:t> </a:t>
            </a:r>
            <a:r>
              <a:rPr lang="tr-TR" sz="2400" b="1" spc="-20" dirty="0" smtClean="0">
                <a:solidFill>
                  <a:srgbClr val="FF3300"/>
                </a:solidFill>
                <a:latin typeface="Times New Roman" panose="02020603050405020304" pitchFamily="18" charset="0"/>
                <a:cs typeface="Times New Roman" panose="02020603050405020304" pitchFamily="18" charset="0"/>
              </a:rPr>
              <a:t>(2008 Sonrası personel)</a:t>
            </a:r>
            <a:r>
              <a:rPr sz="2400" b="1" dirty="0" smtClean="0">
                <a:solidFill>
                  <a:srgbClr val="FF3300"/>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a:lnSpc>
                <a:spcPct val="100000"/>
              </a:lnSpc>
              <a:spcBef>
                <a:spcPts val="5"/>
              </a:spcBef>
            </a:pPr>
            <a:endParaRPr sz="2400" dirty="0">
              <a:latin typeface="Times New Roman" panose="02020603050405020304" pitchFamily="18" charset="0"/>
              <a:cs typeface="Times New Roman" panose="02020603050405020304" pitchFamily="18" charset="0"/>
            </a:endParaRPr>
          </a:p>
          <a:p>
            <a:pPr marL="12700">
              <a:lnSpc>
                <a:spcPct val="100000"/>
              </a:lnSpc>
              <a:spcBef>
                <a:spcPts val="5"/>
              </a:spcBef>
            </a:pPr>
            <a:r>
              <a:rPr sz="2400" spc="-5" dirty="0">
                <a:latin typeface="Times New Roman" panose="02020603050405020304" pitchFamily="18" charset="0"/>
                <a:cs typeface="Times New Roman" panose="02020603050405020304" pitchFamily="18" charset="0"/>
              </a:rPr>
              <a:t>Kamu</a:t>
            </a:r>
            <a:r>
              <a:rPr sz="2400" spc="-1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personelinin;</a:t>
            </a:r>
            <a:endParaRPr sz="2400" dirty="0">
              <a:latin typeface="Times New Roman" panose="02020603050405020304" pitchFamily="18" charset="0"/>
              <a:cs typeface="Times New Roman" panose="02020603050405020304" pitchFamily="18" charset="0"/>
            </a:endParaRPr>
          </a:p>
          <a:p>
            <a:pPr marL="735330" indent="-152400">
              <a:lnSpc>
                <a:spcPct val="100000"/>
              </a:lnSpc>
              <a:spcBef>
                <a:spcPts val="215"/>
              </a:spcBef>
              <a:buChar char="*"/>
              <a:tabLst>
                <a:tab pos="735330" algn="l"/>
              </a:tabLst>
            </a:pPr>
            <a:r>
              <a:rPr sz="2400" spc="-5" dirty="0">
                <a:latin typeface="Times New Roman" panose="02020603050405020304" pitchFamily="18" charset="0"/>
                <a:cs typeface="Times New Roman" panose="02020603050405020304" pitchFamily="18" charset="0"/>
              </a:rPr>
              <a:t>Gösterge</a:t>
            </a:r>
            <a:r>
              <a:rPr sz="2400" spc="-10"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aylığı,</a:t>
            </a:r>
            <a:endParaRPr sz="2400" dirty="0">
              <a:latin typeface="Times New Roman" panose="02020603050405020304" pitchFamily="18" charset="0"/>
              <a:cs typeface="Times New Roman" panose="02020603050405020304" pitchFamily="18" charset="0"/>
            </a:endParaRPr>
          </a:p>
          <a:p>
            <a:pPr marL="735330" indent="-152400">
              <a:lnSpc>
                <a:spcPct val="100000"/>
              </a:lnSpc>
              <a:spcBef>
                <a:spcPts val="215"/>
              </a:spcBef>
              <a:buChar char="*"/>
              <a:tabLst>
                <a:tab pos="735330" algn="l"/>
              </a:tabLst>
            </a:pPr>
            <a:r>
              <a:rPr sz="2400" spc="-5" dirty="0">
                <a:latin typeface="Times New Roman" panose="02020603050405020304" pitchFamily="18" charset="0"/>
                <a:cs typeface="Times New Roman" panose="02020603050405020304" pitchFamily="18" charset="0"/>
              </a:rPr>
              <a:t>Ek gösterge</a:t>
            </a:r>
            <a:r>
              <a:rPr sz="2400" spc="10"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aylığı,</a:t>
            </a:r>
            <a:endParaRPr sz="2400" dirty="0">
              <a:latin typeface="Times New Roman" panose="02020603050405020304" pitchFamily="18" charset="0"/>
              <a:cs typeface="Times New Roman" panose="02020603050405020304" pitchFamily="18" charset="0"/>
            </a:endParaRPr>
          </a:p>
          <a:p>
            <a:pPr marL="735330" indent="-152400">
              <a:lnSpc>
                <a:spcPct val="100000"/>
              </a:lnSpc>
              <a:spcBef>
                <a:spcPts val="220"/>
              </a:spcBef>
              <a:buChar char="*"/>
              <a:tabLst>
                <a:tab pos="735330" algn="l"/>
              </a:tabLst>
            </a:pPr>
            <a:r>
              <a:rPr sz="2400" spc="-5" dirty="0">
                <a:latin typeface="Times New Roman" panose="02020603050405020304" pitchFamily="18" charset="0"/>
                <a:cs typeface="Times New Roman" panose="02020603050405020304" pitchFamily="18" charset="0"/>
              </a:rPr>
              <a:t>Taban</a:t>
            </a:r>
            <a:r>
              <a:rPr sz="2400" spc="-5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aylığı,</a:t>
            </a:r>
            <a:endParaRPr sz="2400" dirty="0">
              <a:latin typeface="Times New Roman" panose="02020603050405020304" pitchFamily="18" charset="0"/>
              <a:cs typeface="Times New Roman" panose="02020603050405020304" pitchFamily="18" charset="0"/>
            </a:endParaRPr>
          </a:p>
          <a:p>
            <a:pPr marL="735330" indent="-152400">
              <a:lnSpc>
                <a:spcPct val="100000"/>
              </a:lnSpc>
              <a:spcBef>
                <a:spcPts val="215"/>
              </a:spcBef>
              <a:buChar char="*"/>
              <a:tabLst>
                <a:tab pos="735330" algn="l"/>
              </a:tabLst>
            </a:pPr>
            <a:r>
              <a:rPr sz="2400" spc="-5" dirty="0">
                <a:latin typeface="Times New Roman" panose="02020603050405020304" pitchFamily="18" charset="0"/>
                <a:cs typeface="Times New Roman" panose="02020603050405020304" pitchFamily="18" charset="0"/>
              </a:rPr>
              <a:t>Kıdem</a:t>
            </a:r>
            <a:r>
              <a:rPr sz="2400" spc="-5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aylığı,</a:t>
            </a:r>
            <a:endParaRPr sz="2400" dirty="0">
              <a:latin typeface="Times New Roman" panose="02020603050405020304" pitchFamily="18" charset="0"/>
              <a:cs typeface="Times New Roman" panose="02020603050405020304" pitchFamily="18" charset="0"/>
            </a:endParaRPr>
          </a:p>
          <a:p>
            <a:pPr marL="735330" indent="-152400">
              <a:lnSpc>
                <a:spcPct val="100000"/>
              </a:lnSpc>
              <a:spcBef>
                <a:spcPts val="215"/>
              </a:spcBef>
              <a:buChar char="*"/>
              <a:tabLst>
                <a:tab pos="735330" algn="l"/>
              </a:tabLst>
            </a:pPr>
            <a:r>
              <a:rPr sz="2400" spc="-5" dirty="0">
                <a:latin typeface="Times New Roman" panose="02020603050405020304" pitchFamily="18" charset="0"/>
                <a:cs typeface="Times New Roman" panose="02020603050405020304" pitchFamily="18" charset="0"/>
              </a:rPr>
              <a:t>Makam, temsil ve görev</a:t>
            </a:r>
            <a:r>
              <a:rPr sz="2400" spc="1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tazminatı</a:t>
            </a:r>
            <a:endParaRPr sz="2400" dirty="0">
              <a:latin typeface="Times New Roman" panose="02020603050405020304" pitchFamily="18" charset="0"/>
              <a:cs typeface="Times New Roman" panose="02020603050405020304" pitchFamily="18" charset="0"/>
            </a:endParaRPr>
          </a:p>
        </p:txBody>
      </p:sp>
      <p:sp>
        <p:nvSpPr>
          <p:cNvPr id="25" name="object 4"/>
          <p:cNvSpPr txBox="1"/>
          <p:nvPr/>
        </p:nvSpPr>
        <p:spPr>
          <a:xfrm rot="10800000" flipH="1" flipV="1">
            <a:off x="3429000" y="5918155"/>
            <a:ext cx="11125196" cy="282129"/>
          </a:xfrm>
          <a:prstGeom prst="rect">
            <a:avLst/>
          </a:prstGeom>
        </p:spPr>
        <p:txBody>
          <a:bodyPr vert="horz" wrap="square" lIns="0" tIns="12700" rIns="0" bIns="0" rtlCol="0">
            <a:spAutoFit/>
          </a:bodyPr>
          <a:lstStyle/>
          <a:p>
            <a:pPr marL="831215" indent="-247650">
              <a:lnSpc>
                <a:spcPts val="2055"/>
              </a:lnSpc>
              <a:spcBef>
                <a:spcPts val="100"/>
              </a:spcBef>
              <a:buChar char="*"/>
              <a:tabLst>
                <a:tab pos="831215" algn="l"/>
                <a:tab pos="831850" algn="l"/>
                <a:tab pos="1369060" algn="l"/>
                <a:tab pos="2061210" algn="l"/>
              </a:tabLst>
            </a:pPr>
            <a:r>
              <a:rPr lang="tr-TR" sz="2000" spc="-10" dirty="0" smtClean="0">
                <a:latin typeface="Arial"/>
                <a:cs typeface="Arial"/>
              </a:rPr>
              <a:t>6</a:t>
            </a:r>
            <a:r>
              <a:rPr sz="2000" spc="-10" dirty="0" smtClean="0">
                <a:latin typeface="Arial"/>
                <a:cs typeface="Arial"/>
              </a:rPr>
              <a:t>5</a:t>
            </a:r>
            <a:r>
              <a:rPr sz="2000" dirty="0" smtClean="0">
                <a:latin typeface="Arial"/>
                <a:cs typeface="Arial"/>
              </a:rPr>
              <a:t>7</a:t>
            </a:r>
            <a:r>
              <a:rPr sz="2000" dirty="0">
                <a:latin typeface="Arial"/>
                <a:cs typeface="Arial"/>
              </a:rPr>
              <a:t>	sa</a:t>
            </a:r>
            <a:r>
              <a:rPr sz="2000" spc="-10" dirty="0">
                <a:latin typeface="Arial"/>
                <a:cs typeface="Arial"/>
              </a:rPr>
              <a:t>y</a:t>
            </a:r>
            <a:r>
              <a:rPr sz="2000" dirty="0">
                <a:latin typeface="Arial"/>
                <a:cs typeface="Arial"/>
              </a:rPr>
              <a:t>ı</a:t>
            </a:r>
            <a:r>
              <a:rPr sz="2000" spc="5" dirty="0">
                <a:latin typeface="Arial"/>
                <a:cs typeface="Arial"/>
              </a:rPr>
              <a:t>l</a:t>
            </a:r>
            <a:r>
              <a:rPr sz="2000" dirty="0">
                <a:latin typeface="Arial"/>
                <a:cs typeface="Arial"/>
              </a:rPr>
              <a:t>ı	</a:t>
            </a:r>
            <a:r>
              <a:rPr sz="2000" dirty="0" err="1" smtClean="0">
                <a:latin typeface="Arial"/>
                <a:cs typeface="Arial"/>
              </a:rPr>
              <a:t>K</a:t>
            </a:r>
            <a:r>
              <a:rPr sz="2000" spc="-10" dirty="0" err="1" smtClean="0">
                <a:latin typeface="Arial"/>
                <a:cs typeface="Arial"/>
              </a:rPr>
              <a:t>anu</a:t>
            </a:r>
            <a:r>
              <a:rPr sz="2000" dirty="0" err="1" smtClean="0">
                <a:latin typeface="Arial"/>
                <a:cs typeface="Arial"/>
              </a:rPr>
              <a:t>n</a:t>
            </a:r>
            <a:r>
              <a:rPr sz="2000" spc="-10" dirty="0" err="1" smtClean="0">
                <a:latin typeface="Arial"/>
                <a:cs typeface="Arial"/>
              </a:rPr>
              <a:t>u</a:t>
            </a:r>
            <a:r>
              <a:rPr sz="2000" dirty="0" err="1" smtClean="0">
                <a:latin typeface="Arial"/>
                <a:cs typeface="Arial"/>
              </a:rPr>
              <a:t>n</a:t>
            </a:r>
            <a:r>
              <a:rPr lang="tr-TR" sz="2000" dirty="0" smtClean="0">
                <a:latin typeface="Arial"/>
                <a:cs typeface="Arial"/>
              </a:rPr>
              <a:t> 152. maddesi kapsamında ödenen asıl tazminatlar.</a:t>
            </a:r>
            <a:endParaRPr sz="2000" dirty="0">
              <a:latin typeface="Arial"/>
              <a:cs typeface="Arial"/>
            </a:endParaRPr>
          </a:p>
        </p:txBody>
      </p:sp>
      <p:sp>
        <p:nvSpPr>
          <p:cNvPr id="14" name="object 6"/>
          <p:cNvSpPr txBox="1"/>
          <p:nvPr/>
        </p:nvSpPr>
        <p:spPr>
          <a:xfrm rot="10800000" flipV="1">
            <a:off x="3429000" y="6650653"/>
            <a:ext cx="13411200" cy="562462"/>
          </a:xfrm>
          <a:prstGeom prst="rect">
            <a:avLst/>
          </a:prstGeom>
        </p:spPr>
        <p:txBody>
          <a:bodyPr vert="horz" wrap="square" lIns="0" tIns="43180" rIns="0" bIns="0" rtlCol="0">
            <a:spAutoFit/>
          </a:bodyPr>
          <a:lstStyle/>
          <a:p>
            <a:pPr marL="12700" marR="5080" algn="just">
              <a:lnSpc>
                <a:spcPts val="1950"/>
              </a:lnSpc>
              <a:spcBef>
                <a:spcPts val="340"/>
              </a:spcBef>
            </a:pPr>
            <a:r>
              <a:rPr lang="tr-TR" sz="2400" dirty="0" smtClean="0">
                <a:latin typeface="Arial"/>
                <a:cs typeface="Arial"/>
              </a:rPr>
              <a:t>T</a:t>
            </a:r>
            <a:r>
              <a:rPr sz="2400" dirty="0" err="1" smtClean="0">
                <a:latin typeface="Arial"/>
                <a:cs typeface="Arial"/>
              </a:rPr>
              <a:t>oplamı</a:t>
            </a:r>
            <a:r>
              <a:rPr sz="2400" dirty="0" smtClean="0">
                <a:latin typeface="Arial"/>
                <a:cs typeface="Arial"/>
              </a:rPr>
              <a:t> </a:t>
            </a:r>
            <a:r>
              <a:rPr sz="2400" spc="-5" dirty="0">
                <a:latin typeface="Arial"/>
                <a:cs typeface="Arial"/>
              </a:rPr>
              <a:t>prime esas kazanca tabi olup %14 (%9 </a:t>
            </a:r>
            <a:r>
              <a:rPr sz="2400" dirty="0">
                <a:latin typeface="Arial"/>
                <a:cs typeface="Arial"/>
              </a:rPr>
              <a:t>MYÖ + </a:t>
            </a:r>
            <a:r>
              <a:rPr sz="2400" spc="-5" dirty="0">
                <a:latin typeface="Arial"/>
                <a:cs typeface="Arial"/>
              </a:rPr>
              <a:t>%5 </a:t>
            </a:r>
            <a:r>
              <a:rPr sz="2400" dirty="0">
                <a:latin typeface="Arial"/>
                <a:cs typeface="Arial"/>
              </a:rPr>
              <a:t>GSS) </a:t>
            </a:r>
            <a:r>
              <a:rPr sz="2400" spc="-5" dirty="0">
                <a:latin typeface="Arial"/>
                <a:cs typeface="Arial"/>
              </a:rPr>
              <a:t>oranında  iştirakçiden kesinti yapılırken, %18.5 (%11 </a:t>
            </a:r>
            <a:r>
              <a:rPr sz="2400" dirty="0">
                <a:latin typeface="Arial"/>
                <a:cs typeface="Arial"/>
              </a:rPr>
              <a:t>MYÖ + </a:t>
            </a:r>
            <a:r>
              <a:rPr sz="2400" spc="-5" dirty="0">
                <a:latin typeface="Arial"/>
                <a:cs typeface="Arial"/>
              </a:rPr>
              <a:t>%7.5 </a:t>
            </a:r>
            <a:r>
              <a:rPr sz="2400" dirty="0">
                <a:latin typeface="Arial"/>
                <a:cs typeface="Arial"/>
              </a:rPr>
              <a:t>GSS) </a:t>
            </a:r>
            <a:r>
              <a:rPr sz="2400" spc="-10" dirty="0">
                <a:latin typeface="Arial"/>
                <a:cs typeface="Arial"/>
              </a:rPr>
              <a:t>oranında </a:t>
            </a:r>
            <a:r>
              <a:rPr sz="2400" dirty="0">
                <a:latin typeface="Arial"/>
                <a:cs typeface="Arial"/>
              </a:rPr>
              <a:t>ise  </a:t>
            </a:r>
            <a:r>
              <a:rPr sz="2400" spc="-5" dirty="0">
                <a:latin typeface="Arial"/>
                <a:cs typeface="Arial"/>
              </a:rPr>
              <a:t>devlet tarafından karşılık</a:t>
            </a:r>
            <a:r>
              <a:rPr sz="2400" spc="55" dirty="0">
                <a:latin typeface="Arial"/>
                <a:cs typeface="Arial"/>
              </a:rPr>
              <a:t> </a:t>
            </a:r>
            <a:r>
              <a:rPr sz="2400" spc="-10" dirty="0">
                <a:latin typeface="Arial"/>
                <a:cs typeface="Arial"/>
              </a:rPr>
              <a:t>yatırılmaktadır.</a:t>
            </a:r>
            <a:endParaRPr sz="2400" dirty="0">
              <a:latin typeface="Arial"/>
              <a:cs typeface="Arial"/>
            </a:endParaRPr>
          </a:p>
        </p:txBody>
      </p:sp>
    </p:spTree>
    <p:extLst>
      <p:ext uri="{BB962C8B-B14F-4D97-AF65-F5344CB8AC3E}">
        <p14:creationId xmlns:p14="http://schemas.microsoft.com/office/powerpoint/2010/main" val="618573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90" y="632793"/>
            <a:ext cx="1205232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16" name="object 3"/>
          <p:cNvSpPr txBox="1"/>
          <p:nvPr/>
        </p:nvSpPr>
        <p:spPr>
          <a:xfrm>
            <a:off x="2971800" y="2552701"/>
            <a:ext cx="13792200" cy="6251070"/>
          </a:xfrm>
          <a:prstGeom prst="rect">
            <a:avLst/>
          </a:prstGeom>
        </p:spPr>
        <p:txBody>
          <a:bodyPr vert="horz" wrap="square" lIns="0" tIns="13335" rIns="0" bIns="0" rtlCol="0">
            <a:spAutoFit/>
          </a:bodyPr>
          <a:lstStyle/>
          <a:p>
            <a:pPr marL="12700" marR="5715" algn="just">
              <a:lnSpc>
                <a:spcPct val="100000"/>
              </a:lnSpc>
              <a:spcBef>
                <a:spcPts val="105"/>
              </a:spcBef>
            </a:pPr>
            <a:r>
              <a:rPr sz="2800" b="1" dirty="0">
                <a:solidFill>
                  <a:srgbClr val="FF3300"/>
                </a:solidFill>
                <a:latin typeface="Times New Roman"/>
                <a:cs typeface="Times New Roman"/>
              </a:rPr>
              <a:t>2- </a:t>
            </a:r>
            <a:r>
              <a:rPr sz="2800" b="1" spc="-5" dirty="0">
                <a:solidFill>
                  <a:srgbClr val="FF3300"/>
                </a:solidFill>
                <a:latin typeface="Times New Roman"/>
                <a:cs typeface="Times New Roman"/>
              </a:rPr>
              <a:t>GELİR VERGİSİ</a:t>
            </a:r>
            <a:r>
              <a:rPr sz="2800" b="1" spc="-5" dirty="0" smtClean="0">
                <a:solidFill>
                  <a:srgbClr val="FF3300"/>
                </a:solidFill>
                <a:latin typeface="Times New Roman"/>
                <a:cs typeface="Times New Roman"/>
              </a:rPr>
              <a:t>:</a:t>
            </a:r>
            <a:endParaRPr lang="tr-TR" sz="2800" b="1" spc="-5" dirty="0" smtClean="0">
              <a:solidFill>
                <a:srgbClr val="FF3300"/>
              </a:solidFill>
              <a:latin typeface="Times New Roman"/>
              <a:cs typeface="Times New Roman"/>
            </a:endParaRPr>
          </a:p>
          <a:p>
            <a:pPr marL="12700" marR="5715" algn="just">
              <a:lnSpc>
                <a:spcPct val="100000"/>
              </a:lnSpc>
              <a:spcBef>
                <a:spcPts val="105"/>
              </a:spcBef>
            </a:pPr>
            <a:r>
              <a:rPr lang="tr-TR" b="1" spc="-5" dirty="0">
                <a:solidFill>
                  <a:srgbClr val="FF3300"/>
                </a:solidFill>
                <a:latin typeface="Times New Roman"/>
                <a:cs typeface="Times New Roman"/>
              </a:rPr>
              <a:t>	</a:t>
            </a:r>
            <a:r>
              <a:rPr sz="2800" b="1" spc="-5" dirty="0" smtClean="0">
                <a:solidFill>
                  <a:srgbClr val="FF3300"/>
                </a:solidFill>
                <a:latin typeface="Times New Roman"/>
                <a:cs typeface="Times New Roman"/>
              </a:rPr>
              <a:t> </a:t>
            </a:r>
            <a:r>
              <a:rPr sz="2800" spc="-5" dirty="0">
                <a:latin typeface="Times New Roman"/>
                <a:cs typeface="Times New Roman"/>
              </a:rPr>
              <a:t>193 sayılı GVK’na </a:t>
            </a:r>
            <a:r>
              <a:rPr sz="2800" dirty="0">
                <a:latin typeface="Times New Roman"/>
                <a:cs typeface="Times New Roman"/>
              </a:rPr>
              <a:t>göre </a:t>
            </a:r>
            <a:r>
              <a:rPr sz="2800" spc="-5" dirty="0">
                <a:latin typeface="Times New Roman"/>
                <a:cs typeface="Times New Roman"/>
              </a:rPr>
              <a:t>Devlet </a:t>
            </a:r>
            <a:r>
              <a:rPr sz="2800" spc="-10" dirty="0">
                <a:latin typeface="Times New Roman"/>
                <a:cs typeface="Times New Roman"/>
              </a:rPr>
              <a:t>memurlarının  </a:t>
            </a:r>
            <a:r>
              <a:rPr sz="2800" spc="-5" dirty="0">
                <a:latin typeface="Times New Roman"/>
                <a:cs typeface="Times New Roman"/>
              </a:rPr>
              <a:t>gelirleri </a:t>
            </a:r>
            <a:r>
              <a:rPr sz="2800" dirty="0">
                <a:latin typeface="Times New Roman"/>
                <a:cs typeface="Times New Roman"/>
              </a:rPr>
              <a:t>de </a:t>
            </a:r>
            <a:r>
              <a:rPr sz="2800" spc="-5" dirty="0">
                <a:latin typeface="Times New Roman"/>
                <a:cs typeface="Times New Roman"/>
              </a:rPr>
              <a:t>gelir vergisine tabidir. Gelir </a:t>
            </a:r>
            <a:r>
              <a:rPr sz="2800" spc="-10" dirty="0">
                <a:latin typeface="Times New Roman"/>
                <a:cs typeface="Times New Roman"/>
              </a:rPr>
              <a:t>bir </a:t>
            </a:r>
            <a:r>
              <a:rPr sz="2800" spc="-5" dirty="0">
                <a:latin typeface="Times New Roman"/>
                <a:cs typeface="Times New Roman"/>
              </a:rPr>
              <a:t>gerçek kişinin </a:t>
            </a:r>
            <a:r>
              <a:rPr sz="2800" dirty="0">
                <a:latin typeface="Times New Roman"/>
                <a:cs typeface="Times New Roman"/>
              </a:rPr>
              <a:t>bir </a:t>
            </a:r>
            <a:r>
              <a:rPr sz="2800" spc="-5" dirty="0">
                <a:latin typeface="Times New Roman"/>
                <a:cs typeface="Times New Roman"/>
              </a:rPr>
              <a:t>takvim </a:t>
            </a:r>
            <a:r>
              <a:rPr sz="2800" spc="-10" dirty="0">
                <a:latin typeface="Times New Roman"/>
                <a:cs typeface="Times New Roman"/>
              </a:rPr>
              <a:t>yılı  </a:t>
            </a:r>
            <a:r>
              <a:rPr sz="2800" spc="-5" dirty="0">
                <a:latin typeface="Times New Roman"/>
                <a:cs typeface="Times New Roman"/>
              </a:rPr>
              <a:t>içinde elde ettiği </a:t>
            </a:r>
            <a:r>
              <a:rPr sz="2800" dirty="0">
                <a:latin typeface="Times New Roman"/>
                <a:cs typeface="Times New Roman"/>
              </a:rPr>
              <a:t>kazanç ve </a:t>
            </a:r>
            <a:r>
              <a:rPr sz="2800" spc="-5" dirty="0">
                <a:latin typeface="Times New Roman"/>
                <a:cs typeface="Times New Roman"/>
              </a:rPr>
              <a:t>iratların safi tutarıdır. Kamu personelinin maaş  unsurlarından bir kısmı gelir vergisine tabidir. Mevzuatta gelir vergisine  </a:t>
            </a:r>
            <a:r>
              <a:rPr sz="2800" dirty="0">
                <a:latin typeface="Times New Roman"/>
                <a:cs typeface="Times New Roman"/>
              </a:rPr>
              <a:t>tabi </a:t>
            </a:r>
            <a:r>
              <a:rPr sz="2800" spc="-5" dirty="0">
                <a:latin typeface="Times New Roman"/>
                <a:cs typeface="Times New Roman"/>
              </a:rPr>
              <a:t>olmadığı belirtilmeyen ödemelerin </a:t>
            </a:r>
            <a:r>
              <a:rPr sz="2800" spc="-10" dirty="0">
                <a:latin typeface="Times New Roman"/>
                <a:cs typeface="Times New Roman"/>
              </a:rPr>
              <a:t>tamamı </a:t>
            </a:r>
            <a:r>
              <a:rPr sz="2800" dirty="0">
                <a:latin typeface="Times New Roman"/>
                <a:cs typeface="Times New Roman"/>
              </a:rPr>
              <a:t>gelir </a:t>
            </a:r>
            <a:r>
              <a:rPr sz="2800" spc="-5" dirty="0">
                <a:latin typeface="Times New Roman"/>
                <a:cs typeface="Times New Roman"/>
              </a:rPr>
              <a:t>vergisi kapsamına  girmektedir.</a:t>
            </a:r>
            <a:endParaRPr sz="2800" dirty="0">
              <a:latin typeface="Times New Roman"/>
              <a:cs typeface="Times New Roman"/>
            </a:endParaRPr>
          </a:p>
          <a:p>
            <a:pPr marL="12700" marR="5080" algn="just">
              <a:lnSpc>
                <a:spcPct val="100000"/>
              </a:lnSpc>
              <a:spcBef>
                <a:spcPts val="484"/>
              </a:spcBef>
            </a:pPr>
            <a:r>
              <a:rPr sz="2800" dirty="0">
                <a:latin typeface="Times New Roman"/>
                <a:cs typeface="Times New Roman"/>
              </a:rPr>
              <a:t>Vergi </a:t>
            </a:r>
            <a:r>
              <a:rPr sz="2800" spc="-10" dirty="0">
                <a:latin typeface="Times New Roman"/>
                <a:cs typeface="Times New Roman"/>
              </a:rPr>
              <a:t>matrahının </a:t>
            </a:r>
            <a:r>
              <a:rPr sz="2800" spc="-5" dirty="0">
                <a:latin typeface="Times New Roman"/>
                <a:cs typeface="Times New Roman"/>
              </a:rPr>
              <a:t>bulunabilmesi için vergiye tabi maaş unsurlarının  toplamından kişiden kesilen sosyal güvenlik kesintisinin, sendika  kesintisinin </a:t>
            </a:r>
            <a:r>
              <a:rPr sz="2800" dirty="0">
                <a:latin typeface="Times New Roman"/>
                <a:cs typeface="Times New Roman"/>
              </a:rPr>
              <a:t>ve </a:t>
            </a:r>
            <a:r>
              <a:rPr sz="2800" spc="-5" dirty="0">
                <a:latin typeface="Times New Roman"/>
                <a:cs typeface="Times New Roman"/>
              </a:rPr>
              <a:t>vergi </a:t>
            </a:r>
            <a:r>
              <a:rPr sz="2800" spc="-10" dirty="0">
                <a:latin typeface="Times New Roman"/>
                <a:cs typeface="Times New Roman"/>
              </a:rPr>
              <a:t>indirimlerinin </a:t>
            </a:r>
            <a:r>
              <a:rPr sz="2800" spc="-5" dirty="0">
                <a:latin typeface="Times New Roman"/>
                <a:cs typeface="Times New Roman"/>
              </a:rPr>
              <a:t>çıkarılması gerekmektedir. Vergi oranı,  </a:t>
            </a:r>
            <a:r>
              <a:rPr sz="2800" dirty="0">
                <a:latin typeface="Times New Roman"/>
                <a:cs typeface="Times New Roman"/>
              </a:rPr>
              <a:t>gelir </a:t>
            </a:r>
            <a:r>
              <a:rPr sz="2800" spc="-5" dirty="0">
                <a:latin typeface="Times New Roman"/>
                <a:cs typeface="Times New Roman"/>
              </a:rPr>
              <a:t>dilimlerine </a:t>
            </a:r>
            <a:r>
              <a:rPr sz="2800" dirty="0">
                <a:latin typeface="Times New Roman"/>
                <a:cs typeface="Times New Roman"/>
              </a:rPr>
              <a:t>göre farklılık</a:t>
            </a:r>
            <a:r>
              <a:rPr sz="2800" spc="-95" dirty="0">
                <a:latin typeface="Times New Roman"/>
                <a:cs typeface="Times New Roman"/>
              </a:rPr>
              <a:t> </a:t>
            </a:r>
            <a:r>
              <a:rPr sz="2800" spc="-5" dirty="0">
                <a:latin typeface="Times New Roman"/>
                <a:cs typeface="Times New Roman"/>
              </a:rPr>
              <a:t>göstermektedir.</a:t>
            </a:r>
            <a:endParaRPr sz="2800" dirty="0">
              <a:latin typeface="Times New Roman"/>
              <a:cs typeface="Times New Roman"/>
            </a:endParaRPr>
          </a:p>
          <a:p>
            <a:pPr marL="12700" marR="5080" indent="39370" algn="just">
              <a:lnSpc>
                <a:spcPct val="100000"/>
              </a:lnSpc>
              <a:spcBef>
                <a:spcPts val="480"/>
              </a:spcBef>
            </a:pPr>
            <a:r>
              <a:rPr sz="2800" spc="-5" dirty="0">
                <a:latin typeface="Times New Roman"/>
                <a:cs typeface="Times New Roman"/>
              </a:rPr>
              <a:t>Gelir Vergisi ile diğer şahsi vergiler </a:t>
            </a:r>
            <a:r>
              <a:rPr sz="2800" dirty="0">
                <a:latin typeface="Times New Roman"/>
                <a:cs typeface="Times New Roman"/>
              </a:rPr>
              <a:t>ve </a:t>
            </a:r>
            <a:r>
              <a:rPr sz="2800" spc="-5" dirty="0">
                <a:latin typeface="Times New Roman"/>
                <a:cs typeface="Times New Roman"/>
              </a:rPr>
              <a:t>her </a:t>
            </a:r>
            <a:r>
              <a:rPr sz="2800" dirty="0">
                <a:latin typeface="Times New Roman"/>
                <a:cs typeface="Times New Roman"/>
              </a:rPr>
              <a:t>ne </a:t>
            </a:r>
            <a:r>
              <a:rPr sz="2800" spc="-5" dirty="0">
                <a:latin typeface="Times New Roman"/>
                <a:cs typeface="Times New Roman"/>
              </a:rPr>
              <a:t>şekilde olursa olsun vergi  cezaları </a:t>
            </a:r>
            <a:r>
              <a:rPr sz="2800" dirty="0">
                <a:latin typeface="Times New Roman"/>
                <a:cs typeface="Times New Roman"/>
              </a:rPr>
              <a:t>ve </a:t>
            </a:r>
            <a:r>
              <a:rPr sz="2800" spc="-5" dirty="0">
                <a:latin typeface="Times New Roman"/>
                <a:cs typeface="Times New Roman"/>
              </a:rPr>
              <a:t>para cezaları, </a:t>
            </a:r>
            <a:r>
              <a:rPr sz="2800" spc="-10" dirty="0">
                <a:latin typeface="Times New Roman"/>
                <a:cs typeface="Times New Roman"/>
              </a:rPr>
              <a:t>Amme </a:t>
            </a:r>
            <a:r>
              <a:rPr sz="2800" spc="-5" dirty="0">
                <a:latin typeface="Times New Roman"/>
                <a:cs typeface="Times New Roman"/>
              </a:rPr>
              <a:t>Alacaklarının Tahsili Usulü hakkındaki  </a:t>
            </a:r>
            <a:r>
              <a:rPr sz="2800" dirty="0">
                <a:latin typeface="Times New Roman"/>
                <a:cs typeface="Times New Roman"/>
              </a:rPr>
              <a:t>Kanun </a:t>
            </a:r>
            <a:r>
              <a:rPr sz="2800" spc="-5" dirty="0">
                <a:latin typeface="Times New Roman"/>
                <a:cs typeface="Times New Roman"/>
              </a:rPr>
              <a:t>hükümlerine göre ödenen cezalar, gecikme zamları </a:t>
            </a:r>
            <a:r>
              <a:rPr sz="2800" dirty="0">
                <a:latin typeface="Times New Roman"/>
                <a:cs typeface="Times New Roman"/>
              </a:rPr>
              <a:t>ve </a:t>
            </a:r>
            <a:r>
              <a:rPr sz="2800" spc="-5" dirty="0">
                <a:latin typeface="Times New Roman"/>
                <a:cs typeface="Times New Roman"/>
              </a:rPr>
              <a:t>faizler gelir  </a:t>
            </a:r>
            <a:r>
              <a:rPr sz="2800" dirty="0">
                <a:latin typeface="Times New Roman"/>
                <a:cs typeface="Times New Roman"/>
              </a:rPr>
              <a:t>vergisinin matrahından ve gelir </a:t>
            </a:r>
            <a:r>
              <a:rPr sz="2800" spc="-5" dirty="0">
                <a:latin typeface="Times New Roman"/>
                <a:cs typeface="Times New Roman"/>
              </a:rPr>
              <a:t>unsurlarından</a:t>
            </a:r>
            <a:r>
              <a:rPr sz="2800" spc="-150" dirty="0">
                <a:latin typeface="Times New Roman"/>
                <a:cs typeface="Times New Roman"/>
              </a:rPr>
              <a:t> </a:t>
            </a:r>
            <a:r>
              <a:rPr sz="2800" spc="-5" dirty="0">
                <a:latin typeface="Times New Roman"/>
                <a:cs typeface="Times New Roman"/>
              </a:rPr>
              <a:t>indirilmez.</a:t>
            </a:r>
            <a:endParaRPr sz="2800" dirty="0">
              <a:latin typeface="Times New Roman"/>
              <a:cs typeface="Times New Roman"/>
            </a:endParaRPr>
          </a:p>
          <a:p>
            <a:pPr marL="12700" marR="6350" algn="just">
              <a:lnSpc>
                <a:spcPct val="100000"/>
              </a:lnSpc>
              <a:spcBef>
                <a:spcPts val="484"/>
              </a:spcBef>
            </a:pPr>
            <a:r>
              <a:rPr sz="2800" u="sng" spc="-5" dirty="0">
                <a:latin typeface="Times New Roman"/>
                <a:cs typeface="Times New Roman"/>
              </a:rPr>
              <a:t>01.01.2022 tarihinden itibaren asgari </a:t>
            </a:r>
            <a:r>
              <a:rPr sz="2800" u="sng" dirty="0">
                <a:latin typeface="Times New Roman"/>
                <a:cs typeface="Times New Roman"/>
              </a:rPr>
              <a:t>geçim </a:t>
            </a:r>
            <a:r>
              <a:rPr sz="2800" u="sng" spc="-5" dirty="0">
                <a:latin typeface="Times New Roman"/>
                <a:cs typeface="Times New Roman"/>
              </a:rPr>
              <a:t>indirimi </a:t>
            </a:r>
            <a:r>
              <a:rPr sz="2800" u="sng" spc="-10" dirty="0">
                <a:latin typeface="Times New Roman"/>
                <a:cs typeface="Times New Roman"/>
              </a:rPr>
              <a:t>kaldırılmış </a:t>
            </a:r>
            <a:r>
              <a:rPr sz="2800" u="sng" dirty="0">
                <a:latin typeface="Times New Roman"/>
                <a:cs typeface="Times New Roman"/>
              </a:rPr>
              <a:t>ve </a:t>
            </a:r>
            <a:r>
              <a:rPr sz="2800" u="sng" spc="-5" dirty="0">
                <a:latin typeface="Times New Roman"/>
                <a:cs typeface="Times New Roman"/>
              </a:rPr>
              <a:t>yapılan  düzenleme ile asgari ücretten alınan gelir vergisi </a:t>
            </a:r>
            <a:r>
              <a:rPr sz="2800" u="sng" dirty="0">
                <a:latin typeface="Times New Roman"/>
                <a:cs typeface="Times New Roman"/>
              </a:rPr>
              <a:t>ve </a:t>
            </a:r>
            <a:r>
              <a:rPr sz="2800" u="sng" spc="-5" dirty="0">
                <a:latin typeface="Times New Roman"/>
                <a:cs typeface="Times New Roman"/>
              </a:rPr>
              <a:t>damga vergisi tutarı  istisna kapsamına</a:t>
            </a:r>
            <a:r>
              <a:rPr sz="2800" u="sng" spc="-40" dirty="0">
                <a:latin typeface="Times New Roman"/>
                <a:cs typeface="Times New Roman"/>
              </a:rPr>
              <a:t> </a:t>
            </a:r>
            <a:r>
              <a:rPr sz="2800" u="sng" spc="-5" dirty="0">
                <a:latin typeface="Times New Roman"/>
                <a:cs typeface="Times New Roman"/>
              </a:rPr>
              <a:t>alınmıştır.</a:t>
            </a:r>
            <a:endParaRPr sz="2800" u="sng" dirty="0">
              <a:latin typeface="Times New Roman"/>
              <a:cs typeface="Times New Roman"/>
            </a:endParaRPr>
          </a:p>
        </p:txBody>
      </p:sp>
    </p:spTree>
    <p:extLst>
      <p:ext uri="{BB962C8B-B14F-4D97-AF65-F5344CB8AC3E}">
        <p14:creationId xmlns:p14="http://schemas.microsoft.com/office/powerpoint/2010/main" val="2045399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438401" y="196930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90" y="632793"/>
            <a:ext cx="1205232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9" name="Dikdörtgen 28"/>
          <p:cNvSpPr/>
          <p:nvPr/>
        </p:nvSpPr>
        <p:spPr>
          <a:xfrm>
            <a:off x="5638800" y="2193969"/>
            <a:ext cx="7467599" cy="707886"/>
          </a:xfrm>
          <a:prstGeom prst="rect">
            <a:avLst/>
          </a:prstGeom>
          <a:solidFill>
            <a:schemeClr val="bg1">
              <a:lumMod val="95000"/>
            </a:schemeClr>
          </a:solidFill>
          <a:ln>
            <a:solidFill>
              <a:schemeClr val="tx1"/>
            </a:solidFill>
          </a:ln>
        </p:spPr>
        <p:txBody>
          <a:bodyPr wrap="square">
            <a:spAutoFit/>
          </a:bodyPr>
          <a:lstStyle/>
          <a:p>
            <a:pPr algn="ctr">
              <a:spcAft>
                <a:spcPts val="0"/>
              </a:spcAft>
            </a:pPr>
            <a:r>
              <a:rPr lang="tr-TR" sz="4000" spc="-5" dirty="0">
                <a:solidFill>
                  <a:srgbClr val="FF0000"/>
                </a:solidFill>
              </a:rPr>
              <a:t>Gelir Vergisi</a:t>
            </a:r>
            <a:r>
              <a:rPr lang="tr-TR" sz="4000" spc="-45" dirty="0">
                <a:solidFill>
                  <a:srgbClr val="FF0000"/>
                </a:solidFill>
              </a:rPr>
              <a:t> </a:t>
            </a:r>
            <a:r>
              <a:rPr lang="tr-TR" sz="4000" spc="-5" dirty="0" smtClean="0">
                <a:solidFill>
                  <a:srgbClr val="FF0000"/>
                </a:solidFill>
              </a:rPr>
              <a:t>İstisnası</a:t>
            </a:r>
            <a:endParaRPr lang="tr-TR" sz="4000" dirty="0" smtClean="0">
              <a:latin typeface="Times New Roman" panose="02020603050405020304" pitchFamily="18" charset="0"/>
            </a:endParaRPr>
          </a:p>
        </p:txBody>
      </p:sp>
      <p:sp>
        <p:nvSpPr>
          <p:cNvPr id="16" name="object 3"/>
          <p:cNvSpPr txBox="1"/>
          <p:nvPr/>
        </p:nvSpPr>
        <p:spPr>
          <a:xfrm>
            <a:off x="3352800" y="3204365"/>
            <a:ext cx="13716000" cy="4878900"/>
          </a:xfrm>
          <a:prstGeom prst="rect">
            <a:avLst/>
          </a:prstGeom>
        </p:spPr>
        <p:txBody>
          <a:bodyPr vert="horz" wrap="square" lIns="0" tIns="13335" rIns="0" bIns="0" rtlCol="0">
            <a:spAutoFit/>
          </a:bodyPr>
          <a:lstStyle/>
          <a:p>
            <a:pPr marL="355600" marR="5080" indent="-343535" algn="just">
              <a:lnSpc>
                <a:spcPct val="100000"/>
              </a:lnSpc>
              <a:spcBef>
                <a:spcPts val="105"/>
              </a:spcBef>
              <a:buClr>
                <a:srgbClr val="CC9900"/>
              </a:buClr>
              <a:buSzPct val="65000"/>
              <a:buFont typeface="Wingdings"/>
              <a:buChar char="◼"/>
              <a:tabLst>
                <a:tab pos="356235" algn="l"/>
              </a:tabLst>
            </a:pPr>
            <a:r>
              <a:rPr sz="2400" spc="-5" dirty="0">
                <a:latin typeface="Times New Roman"/>
                <a:cs typeface="Times New Roman"/>
              </a:rPr>
              <a:t>Aylık vergi matrahının </a:t>
            </a:r>
            <a:r>
              <a:rPr sz="2400" dirty="0">
                <a:latin typeface="Times New Roman"/>
                <a:cs typeface="Times New Roman"/>
              </a:rPr>
              <a:t>net </a:t>
            </a:r>
            <a:r>
              <a:rPr sz="2400" spc="-5" dirty="0">
                <a:latin typeface="Times New Roman"/>
                <a:cs typeface="Times New Roman"/>
              </a:rPr>
              <a:t>asgari </a:t>
            </a:r>
            <a:r>
              <a:rPr sz="2400" dirty="0">
                <a:latin typeface="Times New Roman"/>
                <a:cs typeface="Times New Roman"/>
              </a:rPr>
              <a:t>ücrete </a:t>
            </a:r>
            <a:r>
              <a:rPr sz="2400" spc="-5" dirty="0">
                <a:latin typeface="Times New Roman"/>
                <a:cs typeface="Times New Roman"/>
              </a:rPr>
              <a:t>kadar </a:t>
            </a:r>
            <a:r>
              <a:rPr sz="2400" spc="-5" dirty="0" err="1">
                <a:latin typeface="Times New Roman"/>
                <a:cs typeface="Times New Roman"/>
              </a:rPr>
              <a:t>olan</a:t>
            </a:r>
            <a:r>
              <a:rPr sz="2400" spc="-5" dirty="0">
                <a:latin typeface="Times New Roman"/>
                <a:cs typeface="Times New Roman"/>
              </a:rPr>
              <a:t> </a:t>
            </a:r>
            <a:r>
              <a:rPr sz="2400" spc="-5" dirty="0" err="1" smtClean="0">
                <a:latin typeface="Times New Roman"/>
                <a:cs typeface="Times New Roman"/>
              </a:rPr>
              <a:t>kısmından</a:t>
            </a:r>
            <a:r>
              <a:rPr lang="tr-TR" sz="2400" spc="-5" dirty="0">
                <a:latin typeface="Times New Roman"/>
                <a:cs typeface="Times New Roman"/>
              </a:rPr>
              <a:t> </a:t>
            </a:r>
            <a:r>
              <a:rPr sz="2400" spc="-5" dirty="0" err="1" smtClean="0">
                <a:latin typeface="Times New Roman"/>
                <a:cs typeface="Times New Roman"/>
              </a:rPr>
              <a:t>herhangi</a:t>
            </a:r>
            <a:r>
              <a:rPr sz="2400" spc="-5" dirty="0" smtClean="0">
                <a:latin typeface="Times New Roman"/>
                <a:cs typeface="Times New Roman"/>
              </a:rPr>
              <a:t> </a:t>
            </a:r>
            <a:r>
              <a:rPr sz="2400" dirty="0">
                <a:latin typeface="Times New Roman"/>
                <a:cs typeface="Times New Roman"/>
              </a:rPr>
              <a:t>bir </a:t>
            </a:r>
            <a:r>
              <a:rPr sz="2400" spc="-5" dirty="0">
                <a:latin typeface="Times New Roman"/>
                <a:cs typeface="Times New Roman"/>
              </a:rPr>
              <a:t>kesinti </a:t>
            </a:r>
            <a:r>
              <a:rPr sz="2400" spc="-10" dirty="0">
                <a:latin typeface="Times New Roman"/>
                <a:cs typeface="Times New Roman"/>
              </a:rPr>
              <a:t>yapılmaz. </a:t>
            </a:r>
            <a:r>
              <a:rPr sz="2400" dirty="0">
                <a:latin typeface="Times New Roman"/>
                <a:cs typeface="Times New Roman"/>
              </a:rPr>
              <a:t>Aşan </a:t>
            </a:r>
            <a:r>
              <a:rPr sz="2400" spc="-5" dirty="0">
                <a:latin typeface="Times New Roman"/>
                <a:cs typeface="Times New Roman"/>
              </a:rPr>
              <a:t>kısım üzerinden toplam </a:t>
            </a:r>
            <a:r>
              <a:rPr sz="2400" dirty="0">
                <a:latin typeface="Times New Roman"/>
                <a:cs typeface="Times New Roman"/>
              </a:rPr>
              <a:t>vergi  </a:t>
            </a:r>
            <a:r>
              <a:rPr sz="2400" spc="-5" dirty="0">
                <a:latin typeface="Times New Roman"/>
                <a:cs typeface="Times New Roman"/>
              </a:rPr>
              <a:t>matrahına karşılık </a:t>
            </a:r>
            <a:r>
              <a:rPr sz="2400" dirty="0">
                <a:latin typeface="Times New Roman"/>
                <a:cs typeface="Times New Roman"/>
              </a:rPr>
              <a:t>gelen vergi </a:t>
            </a:r>
            <a:r>
              <a:rPr sz="2400" spc="-5" dirty="0">
                <a:latin typeface="Times New Roman"/>
                <a:cs typeface="Times New Roman"/>
              </a:rPr>
              <a:t>dilimi </a:t>
            </a:r>
            <a:r>
              <a:rPr sz="2400" dirty="0">
                <a:latin typeface="Times New Roman"/>
                <a:cs typeface="Times New Roman"/>
              </a:rPr>
              <a:t>oranına göre kesinti</a:t>
            </a:r>
            <a:r>
              <a:rPr sz="2400" spc="-150" dirty="0">
                <a:latin typeface="Times New Roman"/>
                <a:cs typeface="Times New Roman"/>
              </a:rPr>
              <a:t> </a:t>
            </a:r>
            <a:r>
              <a:rPr sz="2400" spc="-5" dirty="0">
                <a:latin typeface="Times New Roman"/>
                <a:cs typeface="Times New Roman"/>
              </a:rPr>
              <a:t>yapılır.</a:t>
            </a:r>
            <a:endParaRPr sz="2400" dirty="0">
              <a:latin typeface="Times New Roman"/>
              <a:cs typeface="Times New Roman"/>
            </a:endParaRPr>
          </a:p>
          <a:p>
            <a:pPr marL="355600" marR="5080" indent="-343535" algn="just">
              <a:lnSpc>
                <a:spcPct val="100000"/>
              </a:lnSpc>
              <a:spcBef>
                <a:spcPts val="480"/>
              </a:spcBef>
              <a:buClr>
                <a:srgbClr val="CC9900"/>
              </a:buClr>
              <a:buSzPct val="65000"/>
              <a:buFont typeface="Wingdings"/>
              <a:buChar char="◼"/>
              <a:tabLst>
                <a:tab pos="356235" algn="l"/>
              </a:tabLst>
            </a:pPr>
            <a:r>
              <a:rPr sz="2400" spc="-5" dirty="0">
                <a:latin typeface="Times New Roman"/>
                <a:cs typeface="Times New Roman"/>
              </a:rPr>
              <a:t>İstisna nedeniyle alınmayacak olan vergi ilgili ayda aylık </a:t>
            </a:r>
            <a:r>
              <a:rPr sz="2400" spc="-5" dirty="0" err="1">
                <a:latin typeface="Times New Roman"/>
                <a:cs typeface="Times New Roman"/>
              </a:rPr>
              <a:t>asgari</a:t>
            </a:r>
            <a:r>
              <a:rPr sz="2400" spc="-5" dirty="0">
                <a:latin typeface="Times New Roman"/>
                <a:cs typeface="Times New Roman"/>
              </a:rPr>
              <a:t> </a:t>
            </a:r>
            <a:r>
              <a:rPr sz="2400" spc="-330" dirty="0" smtClean="0">
                <a:latin typeface="Times New Roman"/>
                <a:cs typeface="Times New Roman"/>
              </a:rPr>
              <a:t>ü</a:t>
            </a:r>
            <a:r>
              <a:rPr lang="tr-TR" sz="2400" spc="-330" dirty="0" err="1" smtClean="0">
                <a:latin typeface="Times New Roman"/>
                <a:cs typeface="Times New Roman"/>
              </a:rPr>
              <a:t>cret</a:t>
            </a:r>
            <a:r>
              <a:rPr lang="tr-TR" sz="2400" spc="-330" dirty="0" smtClean="0">
                <a:latin typeface="Times New Roman"/>
                <a:cs typeface="Times New Roman"/>
              </a:rPr>
              <a:t> </a:t>
            </a:r>
            <a:r>
              <a:rPr sz="2400" spc="-5" dirty="0" err="1" smtClean="0">
                <a:latin typeface="Times New Roman"/>
                <a:cs typeface="Times New Roman"/>
              </a:rPr>
              <a:t>üzerinden</a:t>
            </a:r>
            <a:r>
              <a:rPr sz="2400" spc="-5" dirty="0" smtClean="0">
                <a:latin typeface="Times New Roman"/>
                <a:cs typeface="Times New Roman"/>
              </a:rPr>
              <a:t> </a:t>
            </a:r>
            <a:r>
              <a:rPr sz="2400" spc="-5" dirty="0">
                <a:latin typeface="Times New Roman"/>
                <a:cs typeface="Times New Roman"/>
              </a:rPr>
              <a:t>hesaplanması </a:t>
            </a:r>
            <a:r>
              <a:rPr sz="2400" dirty="0">
                <a:latin typeface="Times New Roman"/>
                <a:cs typeface="Times New Roman"/>
              </a:rPr>
              <a:t>gereken </a:t>
            </a:r>
            <a:r>
              <a:rPr sz="2400" spc="-5" dirty="0">
                <a:latin typeface="Times New Roman"/>
                <a:cs typeface="Times New Roman"/>
              </a:rPr>
              <a:t>vergiyi aşamaz. </a:t>
            </a:r>
            <a:r>
              <a:rPr sz="2400" dirty="0">
                <a:latin typeface="Times New Roman"/>
                <a:cs typeface="Times New Roman"/>
              </a:rPr>
              <a:t>Birden fazla </a:t>
            </a:r>
            <a:r>
              <a:rPr sz="2400" spc="-5" dirty="0">
                <a:latin typeface="Times New Roman"/>
                <a:cs typeface="Times New Roman"/>
              </a:rPr>
              <a:t>işverenden  </a:t>
            </a:r>
            <a:r>
              <a:rPr sz="2400" dirty="0">
                <a:latin typeface="Times New Roman"/>
                <a:cs typeface="Times New Roman"/>
              </a:rPr>
              <a:t>ücret alanlarda bu </a:t>
            </a:r>
            <a:r>
              <a:rPr sz="2400" spc="-5" dirty="0">
                <a:latin typeface="Times New Roman"/>
                <a:cs typeface="Times New Roman"/>
              </a:rPr>
              <a:t>istisna </a:t>
            </a:r>
            <a:r>
              <a:rPr sz="2400" dirty="0">
                <a:latin typeface="Times New Roman"/>
                <a:cs typeface="Times New Roman"/>
              </a:rPr>
              <a:t>sadece </a:t>
            </a:r>
            <a:r>
              <a:rPr sz="2400" spc="-5" dirty="0">
                <a:latin typeface="Times New Roman"/>
                <a:cs typeface="Times New Roman"/>
              </a:rPr>
              <a:t>en </a:t>
            </a:r>
            <a:r>
              <a:rPr sz="2400" dirty="0">
                <a:latin typeface="Times New Roman"/>
                <a:cs typeface="Times New Roman"/>
              </a:rPr>
              <a:t>yüksek olan ücrete</a:t>
            </a:r>
            <a:r>
              <a:rPr sz="2400" spc="-165" dirty="0">
                <a:latin typeface="Times New Roman"/>
                <a:cs typeface="Times New Roman"/>
              </a:rPr>
              <a:t> </a:t>
            </a:r>
            <a:r>
              <a:rPr sz="2400" dirty="0">
                <a:latin typeface="Times New Roman"/>
                <a:cs typeface="Times New Roman"/>
              </a:rPr>
              <a:t>uygulanır.</a:t>
            </a:r>
          </a:p>
          <a:p>
            <a:pPr>
              <a:lnSpc>
                <a:spcPct val="100000"/>
              </a:lnSpc>
              <a:spcBef>
                <a:spcPts val="25"/>
              </a:spcBef>
            </a:pPr>
            <a:endParaRPr sz="2400" dirty="0">
              <a:latin typeface="Times New Roman"/>
              <a:cs typeface="Times New Roman"/>
            </a:endParaRPr>
          </a:p>
          <a:p>
            <a:pPr marL="355600" marR="5080" algn="just">
              <a:lnSpc>
                <a:spcPct val="100000"/>
              </a:lnSpc>
              <a:spcBef>
                <a:spcPts val="5"/>
              </a:spcBef>
            </a:pPr>
            <a:r>
              <a:rPr sz="2400" spc="-5" dirty="0">
                <a:latin typeface="Times New Roman"/>
                <a:cs typeface="Times New Roman"/>
              </a:rPr>
              <a:t>Gelir vergisi </a:t>
            </a:r>
            <a:r>
              <a:rPr sz="2400" spc="-10" dirty="0">
                <a:latin typeface="Times New Roman"/>
                <a:cs typeface="Times New Roman"/>
              </a:rPr>
              <a:t>istisnası </a:t>
            </a:r>
            <a:r>
              <a:rPr sz="2400" spc="-5" dirty="0">
                <a:latin typeface="Times New Roman"/>
                <a:cs typeface="Times New Roman"/>
              </a:rPr>
              <a:t>kapsamında olan ve </a:t>
            </a:r>
            <a:r>
              <a:rPr sz="2400" dirty="0">
                <a:latin typeface="Times New Roman"/>
                <a:cs typeface="Times New Roman"/>
              </a:rPr>
              <a:t>KBS </a:t>
            </a:r>
            <a:r>
              <a:rPr sz="2400" spc="-5" dirty="0">
                <a:latin typeface="Times New Roman"/>
                <a:cs typeface="Times New Roman"/>
              </a:rPr>
              <a:t>Üzerinden hesaplanan  ödemelerde </a:t>
            </a:r>
            <a:r>
              <a:rPr sz="2400" spc="-10" dirty="0">
                <a:latin typeface="Times New Roman"/>
                <a:cs typeface="Times New Roman"/>
              </a:rPr>
              <a:t>ilgili </a:t>
            </a:r>
            <a:r>
              <a:rPr sz="2400" dirty="0">
                <a:latin typeface="Times New Roman"/>
                <a:cs typeface="Times New Roman"/>
              </a:rPr>
              <a:t>ay </a:t>
            </a:r>
            <a:r>
              <a:rPr sz="2400" spc="-5" dirty="0">
                <a:latin typeface="Times New Roman"/>
                <a:cs typeface="Times New Roman"/>
              </a:rPr>
              <a:t>içerisinde ilk </a:t>
            </a:r>
            <a:r>
              <a:rPr sz="2400" spc="5" dirty="0">
                <a:latin typeface="Times New Roman"/>
                <a:cs typeface="Times New Roman"/>
              </a:rPr>
              <a:t>önce </a:t>
            </a:r>
            <a:r>
              <a:rPr sz="2400" spc="-5" dirty="0">
                <a:latin typeface="Times New Roman"/>
                <a:cs typeface="Times New Roman"/>
              </a:rPr>
              <a:t>hangi ödeme </a:t>
            </a:r>
            <a:r>
              <a:rPr sz="2400" dirty="0">
                <a:latin typeface="Times New Roman"/>
                <a:cs typeface="Times New Roman"/>
              </a:rPr>
              <a:t>türünde </a:t>
            </a:r>
            <a:r>
              <a:rPr sz="2400" spc="-5" dirty="0">
                <a:latin typeface="Times New Roman"/>
                <a:cs typeface="Times New Roman"/>
              </a:rPr>
              <a:t>hesaplama   yapılmışsa gelir </a:t>
            </a:r>
            <a:r>
              <a:rPr sz="2400" dirty="0">
                <a:latin typeface="Times New Roman"/>
                <a:cs typeface="Times New Roman"/>
              </a:rPr>
              <a:t>ve </a:t>
            </a:r>
            <a:r>
              <a:rPr sz="2400" spc="-5" dirty="0">
                <a:latin typeface="Times New Roman"/>
                <a:cs typeface="Times New Roman"/>
              </a:rPr>
              <a:t>damga vergisi </a:t>
            </a:r>
            <a:r>
              <a:rPr sz="2400" spc="-10" dirty="0">
                <a:latin typeface="Times New Roman"/>
                <a:cs typeface="Times New Roman"/>
              </a:rPr>
              <a:t>istisnası ilk </a:t>
            </a:r>
            <a:r>
              <a:rPr sz="2400" dirty="0">
                <a:latin typeface="Times New Roman"/>
                <a:cs typeface="Times New Roman"/>
              </a:rPr>
              <a:t>önce o </a:t>
            </a:r>
            <a:r>
              <a:rPr sz="2400" spc="-5" dirty="0">
                <a:latin typeface="Times New Roman"/>
                <a:cs typeface="Times New Roman"/>
              </a:rPr>
              <a:t>ödeme türünde  </a:t>
            </a:r>
            <a:r>
              <a:rPr sz="2400" dirty="0">
                <a:latin typeface="Times New Roman"/>
                <a:cs typeface="Times New Roman"/>
              </a:rPr>
              <a:t>uygulanacak, </a:t>
            </a:r>
            <a:r>
              <a:rPr sz="2400" spc="-5" dirty="0">
                <a:latin typeface="Times New Roman"/>
                <a:cs typeface="Times New Roman"/>
              </a:rPr>
              <a:t>kalan </a:t>
            </a:r>
            <a:r>
              <a:rPr sz="2400" spc="-10" dirty="0">
                <a:latin typeface="Times New Roman"/>
                <a:cs typeface="Times New Roman"/>
              </a:rPr>
              <a:t>istisna </a:t>
            </a:r>
            <a:r>
              <a:rPr sz="2400" spc="-5" dirty="0">
                <a:latin typeface="Times New Roman"/>
                <a:cs typeface="Times New Roman"/>
              </a:rPr>
              <a:t>tutarı olursa diğer ödemelerde </a:t>
            </a:r>
            <a:r>
              <a:rPr sz="2400" dirty="0">
                <a:latin typeface="Times New Roman"/>
                <a:cs typeface="Times New Roman"/>
              </a:rPr>
              <a:t>de </a:t>
            </a:r>
            <a:r>
              <a:rPr sz="2400" spc="-5" dirty="0">
                <a:latin typeface="Times New Roman"/>
                <a:cs typeface="Times New Roman"/>
              </a:rPr>
              <a:t>istisna  uygulanmaya </a:t>
            </a:r>
            <a:r>
              <a:rPr sz="2400" dirty="0">
                <a:latin typeface="Times New Roman"/>
                <a:cs typeface="Times New Roman"/>
              </a:rPr>
              <a:t>devam</a:t>
            </a:r>
            <a:r>
              <a:rPr sz="2400" spc="-40" dirty="0">
                <a:latin typeface="Times New Roman"/>
                <a:cs typeface="Times New Roman"/>
              </a:rPr>
              <a:t> </a:t>
            </a:r>
            <a:r>
              <a:rPr sz="2400" dirty="0" err="1">
                <a:latin typeface="Times New Roman"/>
                <a:cs typeface="Times New Roman"/>
              </a:rPr>
              <a:t>edilecektir</a:t>
            </a:r>
            <a:r>
              <a:rPr sz="2400" dirty="0" smtClean="0">
                <a:latin typeface="Times New Roman"/>
                <a:cs typeface="Times New Roman"/>
              </a:rPr>
              <a:t>.</a:t>
            </a:r>
            <a:endParaRPr lang="tr-TR" sz="2400" dirty="0" smtClean="0">
              <a:latin typeface="Times New Roman"/>
              <a:cs typeface="Times New Roman"/>
            </a:endParaRPr>
          </a:p>
          <a:p>
            <a:pPr marL="355600" marR="5080" algn="just">
              <a:lnSpc>
                <a:spcPct val="100000"/>
              </a:lnSpc>
              <a:spcBef>
                <a:spcPts val="5"/>
              </a:spcBef>
            </a:pPr>
            <a:endParaRPr lang="tr-TR" sz="2400" dirty="0">
              <a:latin typeface="Times New Roman"/>
              <a:cs typeface="Times New Roman"/>
            </a:endParaRPr>
          </a:p>
          <a:p>
            <a:pPr marL="355600" marR="5080" algn="just">
              <a:lnSpc>
                <a:spcPct val="100000"/>
              </a:lnSpc>
              <a:spcBef>
                <a:spcPts val="5"/>
              </a:spcBef>
            </a:pPr>
            <a:r>
              <a:rPr lang="tr-TR" sz="2400" dirty="0" smtClean="0">
                <a:latin typeface="Times New Roman"/>
                <a:cs typeface="Times New Roman"/>
              </a:rPr>
              <a:t>Örnek: %15 oranında vergi dilimine giren personel için aylık istisna tutarı:</a:t>
            </a:r>
          </a:p>
          <a:p>
            <a:pPr marL="355600" marR="5080" algn="just">
              <a:lnSpc>
                <a:spcPct val="100000"/>
              </a:lnSpc>
              <a:spcBef>
                <a:spcPts val="5"/>
              </a:spcBef>
            </a:pPr>
            <a:r>
              <a:rPr lang="tr-TR" sz="2400" u="sng" dirty="0" smtClean="0">
                <a:latin typeface="Times New Roman"/>
                <a:cs typeface="Times New Roman"/>
              </a:rPr>
              <a:t>Kasım 2024 Net Asgari Ücret: 17002,12.TL x %15 = 2.550,31.TL GV İstisna Tutar</a:t>
            </a:r>
          </a:p>
          <a:p>
            <a:pPr marL="355600" marR="5080" algn="just">
              <a:lnSpc>
                <a:spcPct val="100000"/>
              </a:lnSpc>
              <a:spcBef>
                <a:spcPts val="5"/>
              </a:spcBef>
            </a:pPr>
            <a:r>
              <a:rPr lang="tr-TR" sz="2400" dirty="0" smtClean="0">
                <a:latin typeface="Times New Roman"/>
                <a:cs typeface="Times New Roman"/>
              </a:rPr>
              <a:t>Bu tutar Aylık Vergi Matrahının %15’inden düşülerek yansıyan Gelir Vergisi Bulunur.</a:t>
            </a:r>
          </a:p>
          <a:p>
            <a:pPr marL="355600" marR="5080" algn="just">
              <a:lnSpc>
                <a:spcPct val="100000"/>
              </a:lnSpc>
              <a:spcBef>
                <a:spcPts val="5"/>
              </a:spcBef>
            </a:pPr>
            <a:r>
              <a:rPr lang="tr-TR" sz="2400" dirty="0" smtClean="0">
                <a:latin typeface="Times New Roman"/>
                <a:cs typeface="Times New Roman"/>
              </a:rPr>
              <a:t>Aylık Vergi Matrahının %15’i – GV İstisna Tutar : Gelir Vergisi</a:t>
            </a:r>
            <a:endParaRPr sz="2400" dirty="0">
              <a:latin typeface="Times New Roman"/>
              <a:cs typeface="Times New Roman"/>
            </a:endParaRPr>
          </a:p>
        </p:txBody>
      </p:sp>
    </p:spTree>
    <p:extLst>
      <p:ext uri="{BB962C8B-B14F-4D97-AF65-F5344CB8AC3E}">
        <p14:creationId xmlns:p14="http://schemas.microsoft.com/office/powerpoint/2010/main" val="74738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055441" y="2095500"/>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90" y="632793"/>
            <a:ext cx="1205232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9" name="Dikdörtgen 28"/>
          <p:cNvSpPr/>
          <p:nvPr/>
        </p:nvSpPr>
        <p:spPr>
          <a:xfrm rot="10800000" flipV="1">
            <a:off x="4876800" y="2476500"/>
            <a:ext cx="10439399" cy="707886"/>
          </a:xfrm>
          <a:prstGeom prst="rect">
            <a:avLst/>
          </a:prstGeom>
          <a:solidFill>
            <a:schemeClr val="bg1">
              <a:lumMod val="95000"/>
            </a:schemeClr>
          </a:solidFill>
          <a:ln>
            <a:solidFill>
              <a:schemeClr val="tx1"/>
            </a:solidFill>
          </a:ln>
        </p:spPr>
        <p:txBody>
          <a:bodyPr wrap="square">
            <a:spAutoFit/>
          </a:bodyPr>
          <a:lstStyle/>
          <a:p>
            <a:pPr algn="ctr">
              <a:spcAft>
                <a:spcPts val="0"/>
              </a:spcAft>
            </a:pPr>
            <a:r>
              <a:rPr lang="tr-TR" sz="4000" spc="-5"/>
              <a:t>2024 </a:t>
            </a:r>
            <a:r>
              <a:rPr lang="tr-TR" sz="4000" spc="-10"/>
              <a:t>YILI VERGİ DİLİMİ</a:t>
            </a:r>
            <a:r>
              <a:rPr lang="tr-TR" sz="4000" spc="15"/>
              <a:t> </a:t>
            </a:r>
            <a:r>
              <a:rPr lang="tr-TR" sz="4000" spc="-10"/>
              <a:t>ORANLARI</a:t>
            </a:r>
            <a:endParaRPr lang="tr-TR" sz="4000" dirty="0" smtClean="0">
              <a:latin typeface="Times New Roman" panose="02020603050405020304" pitchFamily="18" charset="0"/>
            </a:endParaRPr>
          </a:p>
        </p:txBody>
      </p:sp>
      <p:graphicFrame>
        <p:nvGraphicFramePr>
          <p:cNvPr id="16" name="object 3"/>
          <p:cNvGraphicFramePr>
            <a:graphicFrameLocks noGrp="1"/>
          </p:cNvGraphicFramePr>
          <p:nvPr>
            <p:extLst>
              <p:ext uri="{D42A27DB-BD31-4B8C-83A1-F6EECF244321}">
                <p14:modId xmlns:p14="http://schemas.microsoft.com/office/powerpoint/2010/main" val="2307651138"/>
              </p:ext>
            </p:extLst>
          </p:nvPr>
        </p:nvGraphicFramePr>
        <p:xfrm>
          <a:off x="3581400" y="3771898"/>
          <a:ext cx="12154110" cy="5410202"/>
        </p:xfrm>
        <a:graphic>
          <a:graphicData uri="http://schemas.openxmlformats.org/drawingml/2006/table">
            <a:tbl>
              <a:tblPr firstRow="1" bandRow="1">
                <a:tableStyleId>{2D5ABB26-0587-4C30-8999-92F81FD0307C}</a:tableStyleId>
              </a:tblPr>
              <a:tblGrid>
                <a:gridCol w="9122559">
                  <a:extLst>
                    <a:ext uri="{9D8B030D-6E8A-4147-A177-3AD203B41FA5}">
                      <a16:colId xmlns:a16="http://schemas.microsoft.com/office/drawing/2014/main" val="20000"/>
                    </a:ext>
                  </a:extLst>
                </a:gridCol>
                <a:gridCol w="3031551">
                  <a:extLst>
                    <a:ext uri="{9D8B030D-6E8A-4147-A177-3AD203B41FA5}">
                      <a16:colId xmlns:a16="http://schemas.microsoft.com/office/drawing/2014/main" val="20001"/>
                    </a:ext>
                  </a:extLst>
                </a:gridCol>
              </a:tblGrid>
              <a:tr h="984553">
                <a:tc>
                  <a:txBody>
                    <a:bodyPr/>
                    <a:lstStyle/>
                    <a:p>
                      <a:pPr>
                        <a:lnSpc>
                          <a:spcPct val="100000"/>
                        </a:lnSpc>
                        <a:spcBef>
                          <a:spcPts val="45"/>
                        </a:spcBef>
                      </a:pPr>
                      <a:endParaRPr sz="2350" dirty="0">
                        <a:latin typeface="Times New Roman"/>
                        <a:cs typeface="Times New Roman"/>
                      </a:endParaRPr>
                    </a:p>
                    <a:p>
                      <a:pPr marR="5080" algn="ctr">
                        <a:lnSpc>
                          <a:spcPct val="100000"/>
                        </a:lnSpc>
                      </a:pPr>
                      <a:r>
                        <a:rPr sz="2150" b="1" spc="-150" dirty="0">
                          <a:solidFill>
                            <a:srgbClr val="FFFFFF"/>
                          </a:solidFill>
                          <a:latin typeface="Arial" panose="020B0604020202020204" pitchFamily="34" charset="0"/>
                          <a:cs typeface="Arial" panose="020B0604020202020204" pitchFamily="34" charset="0"/>
                        </a:rPr>
                        <a:t>TOPLAM </a:t>
                      </a:r>
                      <a:r>
                        <a:rPr sz="2150" b="1" spc="-155" dirty="0">
                          <a:solidFill>
                            <a:srgbClr val="FFFFFF"/>
                          </a:solidFill>
                          <a:latin typeface="Arial" panose="020B0604020202020204" pitchFamily="34" charset="0"/>
                          <a:cs typeface="Arial" panose="020B0604020202020204" pitchFamily="34" charset="0"/>
                        </a:rPr>
                        <a:t>MATRAH</a:t>
                      </a:r>
                      <a:r>
                        <a:rPr sz="2150" b="1" spc="15" dirty="0">
                          <a:solidFill>
                            <a:srgbClr val="FFFFFF"/>
                          </a:solidFill>
                          <a:latin typeface="Arial" panose="020B0604020202020204" pitchFamily="34" charset="0"/>
                          <a:cs typeface="Arial" panose="020B0604020202020204" pitchFamily="34" charset="0"/>
                        </a:rPr>
                        <a:t> </a:t>
                      </a:r>
                      <a:r>
                        <a:rPr sz="2150" b="1" spc="-135" dirty="0">
                          <a:solidFill>
                            <a:srgbClr val="FFFFFF"/>
                          </a:solidFill>
                          <a:latin typeface="Arial" panose="020B0604020202020204" pitchFamily="34" charset="0"/>
                          <a:cs typeface="Arial" panose="020B0604020202020204" pitchFamily="34" charset="0"/>
                        </a:rPr>
                        <a:t>TUTARI</a:t>
                      </a:r>
                      <a:endParaRPr sz="2150" dirty="0">
                        <a:latin typeface="Arial" panose="020B0604020202020204" pitchFamily="34" charset="0"/>
                        <a:cs typeface="Arial" panose="020B0604020202020204" pitchFamily="34" charset="0"/>
                      </a:endParaRPr>
                    </a:p>
                  </a:txBody>
                  <a:tcPr marL="0" marR="0" marT="5715" marB="0">
                    <a:lnR w="28575">
                      <a:solidFill>
                        <a:srgbClr val="FFFFFF"/>
                      </a:solidFill>
                      <a:prstDash val="solid"/>
                    </a:lnR>
                    <a:lnB w="28575">
                      <a:solidFill>
                        <a:srgbClr val="FFFFFF"/>
                      </a:solidFill>
                      <a:prstDash val="solid"/>
                    </a:lnB>
                    <a:solidFill>
                      <a:srgbClr val="2E5395"/>
                    </a:solidFill>
                  </a:tcPr>
                </a:tc>
                <a:tc>
                  <a:txBody>
                    <a:bodyPr/>
                    <a:lstStyle/>
                    <a:p>
                      <a:pPr>
                        <a:lnSpc>
                          <a:spcPct val="100000"/>
                        </a:lnSpc>
                        <a:spcBef>
                          <a:spcPts val="45"/>
                        </a:spcBef>
                      </a:pPr>
                      <a:endParaRPr sz="2350" dirty="0">
                        <a:latin typeface="Arial" panose="020B0604020202020204" pitchFamily="34" charset="0"/>
                        <a:cs typeface="Arial" panose="020B0604020202020204" pitchFamily="34" charset="0"/>
                      </a:endParaRPr>
                    </a:p>
                    <a:p>
                      <a:pPr marL="344805" algn="ctr">
                        <a:lnSpc>
                          <a:spcPct val="100000"/>
                        </a:lnSpc>
                      </a:pPr>
                      <a:r>
                        <a:rPr sz="2150" b="1" spc="-155" dirty="0">
                          <a:solidFill>
                            <a:srgbClr val="FFFFFF"/>
                          </a:solidFill>
                          <a:latin typeface="Arial" panose="020B0604020202020204" pitchFamily="34" charset="0"/>
                          <a:cs typeface="Arial" panose="020B0604020202020204" pitchFamily="34" charset="0"/>
                        </a:rPr>
                        <a:t>ORAN</a:t>
                      </a:r>
                      <a:r>
                        <a:rPr sz="2150" b="1" spc="-80" dirty="0">
                          <a:solidFill>
                            <a:srgbClr val="FFFFFF"/>
                          </a:solidFill>
                          <a:latin typeface="Arial" panose="020B0604020202020204" pitchFamily="34" charset="0"/>
                          <a:cs typeface="Arial" panose="020B0604020202020204" pitchFamily="34" charset="0"/>
                        </a:rPr>
                        <a:t> </a:t>
                      </a:r>
                      <a:r>
                        <a:rPr sz="2150" b="1" spc="-114" dirty="0">
                          <a:solidFill>
                            <a:srgbClr val="FFFFFF"/>
                          </a:solidFill>
                          <a:latin typeface="Arial" panose="020B0604020202020204" pitchFamily="34" charset="0"/>
                          <a:cs typeface="Arial" panose="020B0604020202020204" pitchFamily="34" charset="0"/>
                        </a:rPr>
                        <a:t>(%)</a:t>
                      </a:r>
                      <a:endParaRPr sz="2150" dirty="0">
                        <a:latin typeface="Arial" panose="020B0604020202020204" pitchFamily="34" charset="0"/>
                        <a:cs typeface="Arial" panose="020B0604020202020204" pitchFamily="34" charset="0"/>
                      </a:endParaRPr>
                    </a:p>
                  </a:txBody>
                  <a:tcPr marL="0" marR="0" marT="5715" marB="0">
                    <a:lnL w="28575">
                      <a:solidFill>
                        <a:srgbClr val="FFFFFF"/>
                      </a:solidFill>
                      <a:prstDash val="solid"/>
                    </a:lnL>
                    <a:lnB w="28575">
                      <a:solidFill>
                        <a:srgbClr val="FFFFFF"/>
                      </a:solidFill>
                      <a:prstDash val="solid"/>
                    </a:lnB>
                    <a:solidFill>
                      <a:srgbClr val="2E5395"/>
                    </a:solidFill>
                  </a:tcPr>
                </a:tc>
                <a:extLst>
                  <a:ext uri="{0D108BD9-81ED-4DB2-BD59-A6C34878D82A}">
                    <a16:rowId xmlns:a16="http://schemas.microsoft.com/office/drawing/2014/main" val="10000"/>
                  </a:ext>
                </a:extLst>
              </a:tr>
              <a:tr h="461675">
                <a:tc>
                  <a:txBody>
                    <a:bodyPr/>
                    <a:lstStyle/>
                    <a:p>
                      <a:pPr marL="80645">
                        <a:lnSpc>
                          <a:spcPct val="100000"/>
                        </a:lnSpc>
                        <a:spcBef>
                          <a:spcPts val="969"/>
                        </a:spcBef>
                      </a:pPr>
                      <a:r>
                        <a:rPr lang="tr-TR" sz="2150" b="1" spc="-120" dirty="0" smtClean="0">
                          <a:latin typeface="Arial" panose="020B0604020202020204" pitchFamily="34" charset="0"/>
                          <a:cs typeface="Arial" panose="020B0604020202020204" pitchFamily="34" charset="0"/>
                        </a:rPr>
                        <a:t>110</a:t>
                      </a:r>
                      <a:r>
                        <a:rPr sz="2150" b="1" spc="-120" dirty="0" smtClean="0">
                          <a:latin typeface="Arial" panose="020B0604020202020204" pitchFamily="34" charset="0"/>
                          <a:cs typeface="Arial" panose="020B0604020202020204" pitchFamily="34" charset="0"/>
                        </a:rPr>
                        <a:t>.000 </a:t>
                      </a:r>
                      <a:r>
                        <a:rPr sz="2150" b="1" spc="-110" dirty="0">
                          <a:latin typeface="Arial" panose="020B0604020202020204" pitchFamily="34" charset="0"/>
                          <a:cs typeface="Arial" panose="020B0604020202020204" pitchFamily="34" charset="0"/>
                        </a:rPr>
                        <a:t>TL’ye</a:t>
                      </a:r>
                      <a:r>
                        <a:rPr sz="2150" b="1" spc="-20" dirty="0">
                          <a:latin typeface="Arial" panose="020B0604020202020204" pitchFamily="34" charset="0"/>
                          <a:cs typeface="Arial" panose="020B0604020202020204" pitchFamily="34" charset="0"/>
                        </a:rPr>
                        <a:t> </a:t>
                      </a:r>
                      <a:r>
                        <a:rPr sz="2150" b="1" spc="-120" dirty="0">
                          <a:latin typeface="Arial" panose="020B0604020202020204" pitchFamily="34" charset="0"/>
                          <a:cs typeface="Arial" panose="020B0604020202020204" pitchFamily="34" charset="0"/>
                        </a:rPr>
                        <a:t>Kadar</a:t>
                      </a:r>
                      <a:endParaRPr sz="2150" dirty="0">
                        <a:latin typeface="Arial" panose="020B0604020202020204" pitchFamily="34" charset="0"/>
                        <a:cs typeface="Arial" panose="020B0604020202020204" pitchFamily="34" charset="0"/>
                      </a:endParaRPr>
                    </a:p>
                  </a:txBody>
                  <a:tcPr marL="0" marR="0" marT="123189" marB="0">
                    <a:lnR w="28575">
                      <a:solidFill>
                        <a:srgbClr val="FFFFFF"/>
                      </a:solidFill>
                      <a:prstDash val="solid"/>
                    </a:lnR>
                    <a:lnT w="28575">
                      <a:solidFill>
                        <a:srgbClr val="FFFFFF"/>
                      </a:solidFill>
                      <a:prstDash val="solid"/>
                    </a:lnT>
                    <a:lnB w="28575">
                      <a:solidFill>
                        <a:srgbClr val="FFFFFF"/>
                      </a:solidFill>
                      <a:prstDash val="solid"/>
                    </a:lnB>
                    <a:solidFill>
                      <a:srgbClr val="D9E1F3"/>
                    </a:solidFill>
                  </a:tcPr>
                </a:tc>
                <a:tc>
                  <a:txBody>
                    <a:bodyPr/>
                    <a:lstStyle/>
                    <a:p>
                      <a:pPr marL="344170" algn="ctr">
                        <a:lnSpc>
                          <a:spcPct val="100000"/>
                        </a:lnSpc>
                        <a:spcBef>
                          <a:spcPts val="969"/>
                        </a:spcBef>
                      </a:pPr>
                      <a:r>
                        <a:rPr sz="2150" b="1" spc="-130" dirty="0">
                          <a:latin typeface="Arial" panose="020B0604020202020204" pitchFamily="34" charset="0"/>
                          <a:cs typeface="Arial" panose="020B0604020202020204" pitchFamily="34" charset="0"/>
                        </a:rPr>
                        <a:t>15</a:t>
                      </a:r>
                      <a:endParaRPr sz="2150" dirty="0">
                        <a:latin typeface="Arial" panose="020B0604020202020204" pitchFamily="34" charset="0"/>
                        <a:cs typeface="Arial" panose="020B0604020202020204" pitchFamily="34" charset="0"/>
                      </a:endParaRPr>
                    </a:p>
                  </a:txBody>
                  <a:tcPr marL="0" marR="0" marT="123189" marB="0">
                    <a:lnL w="28575">
                      <a:solidFill>
                        <a:srgbClr val="FFFFFF"/>
                      </a:solidFill>
                      <a:prstDash val="solid"/>
                    </a:lnL>
                    <a:lnT w="28575">
                      <a:solidFill>
                        <a:srgbClr val="FFFFFF"/>
                      </a:solidFill>
                      <a:prstDash val="solid"/>
                    </a:lnT>
                    <a:lnB w="28575">
                      <a:solidFill>
                        <a:srgbClr val="FFFFFF"/>
                      </a:solidFill>
                      <a:prstDash val="solid"/>
                    </a:lnB>
                    <a:solidFill>
                      <a:srgbClr val="D9E1F3"/>
                    </a:solidFill>
                  </a:tcPr>
                </a:tc>
                <a:extLst>
                  <a:ext uri="{0D108BD9-81ED-4DB2-BD59-A6C34878D82A}">
                    <a16:rowId xmlns:a16="http://schemas.microsoft.com/office/drawing/2014/main" val="10001"/>
                  </a:ext>
                </a:extLst>
              </a:tr>
              <a:tr h="1069206">
                <a:tc>
                  <a:txBody>
                    <a:bodyPr/>
                    <a:lstStyle/>
                    <a:p>
                      <a:pPr marL="80645">
                        <a:lnSpc>
                          <a:spcPct val="100000"/>
                        </a:lnSpc>
                        <a:spcBef>
                          <a:spcPts val="975"/>
                        </a:spcBef>
                      </a:pPr>
                      <a:r>
                        <a:rPr lang="tr-TR" sz="2150" b="1" spc="-120" dirty="0" smtClean="0">
                          <a:latin typeface="Arial" panose="020B0604020202020204" pitchFamily="34" charset="0"/>
                          <a:cs typeface="Arial" panose="020B0604020202020204" pitchFamily="34" charset="0"/>
                        </a:rPr>
                        <a:t>230.000</a:t>
                      </a:r>
                      <a:r>
                        <a:rPr sz="2150" b="1" spc="-120" dirty="0" smtClean="0">
                          <a:latin typeface="Arial" panose="020B0604020202020204" pitchFamily="34" charset="0"/>
                          <a:cs typeface="Arial" panose="020B0604020202020204" pitchFamily="34" charset="0"/>
                        </a:rPr>
                        <a:t> </a:t>
                      </a:r>
                      <a:r>
                        <a:rPr sz="2150" b="1" spc="-100" dirty="0" err="1">
                          <a:latin typeface="Arial" panose="020B0604020202020204" pitchFamily="34" charset="0"/>
                          <a:cs typeface="Arial" panose="020B0604020202020204" pitchFamily="34" charset="0"/>
                        </a:rPr>
                        <a:t>TL’nin</a:t>
                      </a:r>
                      <a:r>
                        <a:rPr sz="2150" b="1" spc="-100" dirty="0">
                          <a:latin typeface="Arial" panose="020B0604020202020204" pitchFamily="34" charset="0"/>
                          <a:cs typeface="Arial" panose="020B0604020202020204" pitchFamily="34" charset="0"/>
                        </a:rPr>
                        <a:t> </a:t>
                      </a:r>
                      <a:r>
                        <a:rPr lang="tr-TR" sz="2150" b="1" spc="-100" dirty="0" smtClean="0">
                          <a:latin typeface="Arial" panose="020B0604020202020204" pitchFamily="34" charset="0"/>
                          <a:cs typeface="Arial" panose="020B0604020202020204" pitchFamily="34" charset="0"/>
                        </a:rPr>
                        <a:t>110</a:t>
                      </a:r>
                      <a:r>
                        <a:rPr lang="tr-TR" sz="2150" b="1" spc="-120" dirty="0" smtClean="0">
                          <a:latin typeface="Arial" panose="020B0604020202020204" pitchFamily="34" charset="0"/>
                          <a:cs typeface="Arial" panose="020B0604020202020204" pitchFamily="34" charset="0"/>
                        </a:rPr>
                        <a:t>.000</a:t>
                      </a:r>
                      <a:r>
                        <a:rPr sz="2150" b="1" spc="-120" dirty="0" smtClean="0">
                          <a:latin typeface="Arial" panose="020B0604020202020204" pitchFamily="34" charset="0"/>
                          <a:cs typeface="Arial" panose="020B0604020202020204" pitchFamily="34" charset="0"/>
                        </a:rPr>
                        <a:t> </a:t>
                      </a:r>
                      <a:r>
                        <a:rPr sz="2150" b="1" spc="-90" dirty="0">
                          <a:latin typeface="Arial" panose="020B0604020202020204" pitchFamily="34" charset="0"/>
                          <a:cs typeface="Arial" panose="020B0604020202020204" pitchFamily="34" charset="0"/>
                        </a:rPr>
                        <a:t>TL’si </a:t>
                      </a:r>
                      <a:r>
                        <a:rPr sz="2150" b="1" spc="-90" dirty="0" err="1">
                          <a:latin typeface="Arial" panose="020B0604020202020204" pitchFamily="34" charset="0"/>
                          <a:cs typeface="Arial" panose="020B0604020202020204" pitchFamily="34" charset="0"/>
                        </a:rPr>
                        <a:t>için</a:t>
                      </a:r>
                      <a:r>
                        <a:rPr sz="2150" b="1" spc="-90" dirty="0">
                          <a:latin typeface="Arial" panose="020B0604020202020204" pitchFamily="34" charset="0"/>
                          <a:cs typeface="Arial" panose="020B0604020202020204" pitchFamily="34" charset="0"/>
                        </a:rPr>
                        <a:t> </a:t>
                      </a:r>
                      <a:r>
                        <a:rPr lang="tr-TR" sz="2150" b="1" spc="-105" dirty="0" smtClean="0">
                          <a:latin typeface="Arial" panose="020B0604020202020204" pitchFamily="34" charset="0"/>
                          <a:cs typeface="Arial" panose="020B0604020202020204" pitchFamily="34" charset="0"/>
                        </a:rPr>
                        <a:t>16.500</a:t>
                      </a:r>
                      <a:r>
                        <a:rPr sz="2150" b="1" spc="-105" dirty="0" smtClean="0">
                          <a:latin typeface="Arial" panose="020B0604020202020204" pitchFamily="34" charset="0"/>
                          <a:cs typeface="Arial" panose="020B0604020202020204" pitchFamily="34" charset="0"/>
                        </a:rPr>
                        <a:t>, </a:t>
                      </a:r>
                      <a:r>
                        <a:rPr sz="2150" b="1" spc="-90" dirty="0">
                          <a:latin typeface="Arial" panose="020B0604020202020204" pitchFamily="34" charset="0"/>
                          <a:cs typeface="Arial" panose="020B0604020202020204" pitchFamily="34" charset="0"/>
                        </a:rPr>
                        <a:t>fazlası</a:t>
                      </a:r>
                      <a:r>
                        <a:rPr sz="2150" b="1" spc="170" dirty="0">
                          <a:latin typeface="Arial" panose="020B0604020202020204" pitchFamily="34" charset="0"/>
                          <a:cs typeface="Arial" panose="020B0604020202020204" pitchFamily="34" charset="0"/>
                        </a:rPr>
                        <a:t> </a:t>
                      </a:r>
                      <a:r>
                        <a:rPr sz="2150" b="1" spc="-90" dirty="0">
                          <a:latin typeface="Arial" panose="020B0604020202020204" pitchFamily="34" charset="0"/>
                          <a:cs typeface="Arial" panose="020B0604020202020204" pitchFamily="34" charset="0"/>
                        </a:rPr>
                        <a:t>için</a:t>
                      </a:r>
                      <a:endParaRPr sz="2150" dirty="0">
                        <a:latin typeface="Arial" panose="020B0604020202020204" pitchFamily="34" charset="0"/>
                        <a:cs typeface="Arial" panose="020B0604020202020204" pitchFamily="34" charset="0"/>
                      </a:endParaRPr>
                    </a:p>
                  </a:txBody>
                  <a:tcPr marL="0" marR="0" marT="123825" marB="0">
                    <a:lnR w="28575">
                      <a:solidFill>
                        <a:srgbClr val="FFFFFF"/>
                      </a:solidFill>
                      <a:prstDash val="solid"/>
                    </a:lnR>
                    <a:lnT w="28575">
                      <a:solidFill>
                        <a:srgbClr val="FFFFFF"/>
                      </a:solidFill>
                      <a:prstDash val="solid"/>
                    </a:lnT>
                    <a:lnB w="28575">
                      <a:solidFill>
                        <a:srgbClr val="FFFFFF"/>
                      </a:solidFill>
                      <a:prstDash val="solid"/>
                    </a:lnB>
                    <a:solidFill>
                      <a:srgbClr val="D9E1F3"/>
                    </a:solidFill>
                  </a:tcPr>
                </a:tc>
                <a:tc>
                  <a:txBody>
                    <a:bodyPr/>
                    <a:lstStyle/>
                    <a:p>
                      <a:pPr marL="344170" algn="ctr">
                        <a:lnSpc>
                          <a:spcPct val="100000"/>
                        </a:lnSpc>
                        <a:spcBef>
                          <a:spcPts val="975"/>
                        </a:spcBef>
                      </a:pPr>
                      <a:r>
                        <a:rPr sz="2150" b="1" spc="-130" dirty="0">
                          <a:latin typeface="Arial" panose="020B0604020202020204" pitchFamily="34" charset="0"/>
                          <a:cs typeface="Arial" panose="020B0604020202020204" pitchFamily="34" charset="0"/>
                        </a:rPr>
                        <a:t>20</a:t>
                      </a:r>
                      <a:endParaRPr sz="2150">
                        <a:latin typeface="Arial" panose="020B0604020202020204" pitchFamily="34" charset="0"/>
                        <a:cs typeface="Arial" panose="020B0604020202020204" pitchFamily="34" charset="0"/>
                      </a:endParaRPr>
                    </a:p>
                  </a:txBody>
                  <a:tcPr marL="0" marR="0" marT="123825" marB="0">
                    <a:lnL w="28575">
                      <a:solidFill>
                        <a:srgbClr val="FFFFFF"/>
                      </a:solidFill>
                      <a:prstDash val="solid"/>
                    </a:lnL>
                    <a:lnT w="28575">
                      <a:solidFill>
                        <a:srgbClr val="FFFFFF"/>
                      </a:solidFill>
                      <a:prstDash val="solid"/>
                    </a:lnT>
                    <a:lnB w="28575">
                      <a:solidFill>
                        <a:srgbClr val="FFFFFF"/>
                      </a:solidFill>
                      <a:prstDash val="solid"/>
                    </a:lnB>
                    <a:solidFill>
                      <a:srgbClr val="D9E1F3"/>
                    </a:solidFill>
                  </a:tcPr>
                </a:tc>
                <a:extLst>
                  <a:ext uri="{0D108BD9-81ED-4DB2-BD59-A6C34878D82A}">
                    <a16:rowId xmlns:a16="http://schemas.microsoft.com/office/drawing/2014/main" val="10002"/>
                  </a:ext>
                </a:extLst>
              </a:tr>
              <a:tr h="1071046">
                <a:tc>
                  <a:txBody>
                    <a:bodyPr/>
                    <a:lstStyle/>
                    <a:p>
                      <a:pPr marL="80645">
                        <a:lnSpc>
                          <a:spcPct val="100000"/>
                        </a:lnSpc>
                        <a:spcBef>
                          <a:spcPts val="990"/>
                        </a:spcBef>
                      </a:pPr>
                      <a:r>
                        <a:rPr lang="tr-TR" sz="2150" b="1" spc="-120" dirty="0" smtClean="0">
                          <a:latin typeface="Arial" panose="020B0604020202020204" pitchFamily="34" charset="0"/>
                          <a:cs typeface="Arial" panose="020B0604020202020204" pitchFamily="34" charset="0"/>
                        </a:rPr>
                        <a:t>58</a:t>
                      </a:r>
                      <a:r>
                        <a:rPr sz="2150" b="1" spc="-120" dirty="0" smtClean="0">
                          <a:latin typeface="Arial" panose="020B0604020202020204" pitchFamily="34" charset="0"/>
                          <a:cs typeface="Arial" panose="020B0604020202020204" pitchFamily="34" charset="0"/>
                        </a:rPr>
                        <a:t>0.000 </a:t>
                      </a:r>
                      <a:r>
                        <a:rPr sz="2150" b="1" spc="-100" dirty="0" err="1">
                          <a:latin typeface="Arial" panose="020B0604020202020204" pitchFamily="34" charset="0"/>
                          <a:cs typeface="Arial" panose="020B0604020202020204" pitchFamily="34" charset="0"/>
                        </a:rPr>
                        <a:t>TL’nin</a:t>
                      </a:r>
                      <a:r>
                        <a:rPr sz="2150" b="1" spc="-100" dirty="0">
                          <a:latin typeface="Arial" panose="020B0604020202020204" pitchFamily="34" charset="0"/>
                          <a:cs typeface="Arial" panose="020B0604020202020204" pitchFamily="34" charset="0"/>
                        </a:rPr>
                        <a:t> </a:t>
                      </a:r>
                      <a:r>
                        <a:rPr lang="tr-TR" sz="2150" b="1" spc="-100" dirty="0" smtClean="0">
                          <a:latin typeface="Arial" panose="020B0604020202020204" pitchFamily="34" charset="0"/>
                          <a:cs typeface="Arial" panose="020B0604020202020204" pitchFamily="34" charset="0"/>
                        </a:rPr>
                        <a:t>23</a:t>
                      </a:r>
                      <a:r>
                        <a:rPr sz="2150" b="1" spc="-120" dirty="0" smtClean="0">
                          <a:latin typeface="Arial" panose="020B0604020202020204" pitchFamily="34" charset="0"/>
                          <a:cs typeface="Arial" panose="020B0604020202020204" pitchFamily="34" charset="0"/>
                        </a:rPr>
                        <a:t>0.000 </a:t>
                      </a:r>
                      <a:r>
                        <a:rPr sz="2150" b="1" spc="-90" dirty="0">
                          <a:latin typeface="Arial" panose="020B0604020202020204" pitchFamily="34" charset="0"/>
                          <a:cs typeface="Arial" panose="020B0604020202020204" pitchFamily="34" charset="0"/>
                        </a:rPr>
                        <a:t>TL’si </a:t>
                      </a:r>
                      <a:r>
                        <a:rPr sz="2150" b="1" spc="-95" dirty="0" err="1">
                          <a:latin typeface="Arial" panose="020B0604020202020204" pitchFamily="34" charset="0"/>
                          <a:cs typeface="Arial" panose="020B0604020202020204" pitchFamily="34" charset="0"/>
                        </a:rPr>
                        <a:t>için</a:t>
                      </a:r>
                      <a:r>
                        <a:rPr sz="2150" b="1" spc="-95" dirty="0">
                          <a:latin typeface="Arial" panose="020B0604020202020204" pitchFamily="34" charset="0"/>
                          <a:cs typeface="Arial" panose="020B0604020202020204" pitchFamily="34" charset="0"/>
                        </a:rPr>
                        <a:t> </a:t>
                      </a:r>
                      <a:r>
                        <a:rPr lang="tr-TR" sz="2150" b="1" spc="-95" dirty="0" smtClean="0">
                          <a:latin typeface="Arial" panose="020B0604020202020204" pitchFamily="34" charset="0"/>
                          <a:cs typeface="Arial" panose="020B0604020202020204" pitchFamily="34" charset="0"/>
                        </a:rPr>
                        <a:t>40</a:t>
                      </a:r>
                      <a:r>
                        <a:rPr sz="2150" b="1" spc="-120" dirty="0" smtClean="0">
                          <a:latin typeface="Arial" panose="020B0604020202020204" pitchFamily="34" charset="0"/>
                          <a:cs typeface="Arial" panose="020B0604020202020204" pitchFamily="34" charset="0"/>
                        </a:rPr>
                        <a:t>.</a:t>
                      </a:r>
                      <a:r>
                        <a:rPr lang="tr-TR" sz="2150" b="1" spc="-120" dirty="0" smtClean="0">
                          <a:latin typeface="Arial" panose="020B0604020202020204" pitchFamily="34" charset="0"/>
                          <a:cs typeface="Arial" panose="020B0604020202020204" pitchFamily="34" charset="0"/>
                        </a:rPr>
                        <a:t>5</a:t>
                      </a:r>
                      <a:r>
                        <a:rPr sz="2150" b="1" spc="-120" dirty="0" smtClean="0">
                          <a:latin typeface="Arial" panose="020B0604020202020204" pitchFamily="34" charset="0"/>
                          <a:cs typeface="Arial" panose="020B0604020202020204" pitchFamily="34" charset="0"/>
                        </a:rPr>
                        <a:t>00 </a:t>
                      </a:r>
                      <a:r>
                        <a:rPr sz="2150" b="1" spc="-95" dirty="0">
                          <a:latin typeface="Arial" panose="020B0604020202020204" pitchFamily="34" charset="0"/>
                          <a:cs typeface="Arial" panose="020B0604020202020204" pitchFamily="34" charset="0"/>
                        </a:rPr>
                        <a:t>TL, fazlası</a:t>
                      </a:r>
                      <a:r>
                        <a:rPr sz="2150" b="1" spc="275" dirty="0">
                          <a:latin typeface="Arial" panose="020B0604020202020204" pitchFamily="34" charset="0"/>
                          <a:cs typeface="Arial" panose="020B0604020202020204" pitchFamily="34" charset="0"/>
                        </a:rPr>
                        <a:t> </a:t>
                      </a:r>
                      <a:r>
                        <a:rPr sz="2150" b="1" spc="-95" dirty="0">
                          <a:latin typeface="Arial" panose="020B0604020202020204" pitchFamily="34" charset="0"/>
                          <a:cs typeface="Arial" panose="020B0604020202020204" pitchFamily="34" charset="0"/>
                        </a:rPr>
                        <a:t>için</a:t>
                      </a:r>
                      <a:endParaRPr sz="2150" dirty="0">
                        <a:latin typeface="Arial" panose="020B0604020202020204" pitchFamily="34" charset="0"/>
                        <a:cs typeface="Arial" panose="020B0604020202020204" pitchFamily="34" charset="0"/>
                      </a:endParaRPr>
                    </a:p>
                  </a:txBody>
                  <a:tcPr marL="0" marR="0" marT="125730" marB="0">
                    <a:lnR w="28575">
                      <a:solidFill>
                        <a:srgbClr val="FFFFFF"/>
                      </a:solidFill>
                      <a:prstDash val="solid"/>
                    </a:lnR>
                    <a:lnT w="28575">
                      <a:solidFill>
                        <a:srgbClr val="FFFFFF"/>
                      </a:solidFill>
                      <a:prstDash val="solid"/>
                    </a:lnT>
                    <a:lnB w="28575">
                      <a:solidFill>
                        <a:srgbClr val="FFFFFF"/>
                      </a:solidFill>
                      <a:prstDash val="solid"/>
                    </a:lnB>
                    <a:solidFill>
                      <a:srgbClr val="D9E1F3"/>
                    </a:solidFill>
                  </a:tcPr>
                </a:tc>
                <a:tc>
                  <a:txBody>
                    <a:bodyPr/>
                    <a:lstStyle/>
                    <a:p>
                      <a:pPr marL="344170" algn="ctr">
                        <a:lnSpc>
                          <a:spcPct val="100000"/>
                        </a:lnSpc>
                        <a:spcBef>
                          <a:spcPts val="990"/>
                        </a:spcBef>
                      </a:pPr>
                      <a:r>
                        <a:rPr sz="2150" b="1" spc="-130" dirty="0">
                          <a:latin typeface="Arial" panose="020B0604020202020204" pitchFamily="34" charset="0"/>
                          <a:cs typeface="Arial" panose="020B0604020202020204" pitchFamily="34" charset="0"/>
                        </a:rPr>
                        <a:t>27</a:t>
                      </a:r>
                      <a:endParaRPr sz="2150">
                        <a:latin typeface="Arial" panose="020B0604020202020204" pitchFamily="34" charset="0"/>
                        <a:cs typeface="Arial" panose="020B0604020202020204" pitchFamily="34" charset="0"/>
                      </a:endParaRPr>
                    </a:p>
                  </a:txBody>
                  <a:tcPr marL="0" marR="0" marT="125730" marB="0">
                    <a:lnL w="28575">
                      <a:solidFill>
                        <a:srgbClr val="FFFFFF"/>
                      </a:solidFill>
                      <a:prstDash val="solid"/>
                    </a:lnL>
                    <a:lnT w="28575">
                      <a:solidFill>
                        <a:srgbClr val="FFFFFF"/>
                      </a:solidFill>
                      <a:prstDash val="solid"/>
                    </a:lnT>
                    <a:lnB w="28575">
                      <a:solidFill>
                        <a:srgbClr val="FFFFFF"/>
                      </a:solidFill>
                      <a:prstDash val="solid"/>
                    </a:lnB>
                    <a:solidFill>
                      <a:srgbClr val="D9E1F3"/>
                    </a:solidFill>
                  </a:tcPr>
                </a:tc>
                <a:extLst>
                  <a:ext uri="{0D108BD9-81ED-4DB2-BD59-A6C34878D82A}">
                    <a16:rowId xmlns:a16="http://schemas.microsoft.com/office/drawing/2014/main" val="10003"/>
                  </a:ext>
                </a:extLst>
              </a:tr>
              <a:tr h="1071659">
                <a:tc>
                  <a:txBody>
                    <a:bodyPr/>
                    <a:lstStyle/>
                    <a:p>
                      <a:pPr marL="80645">
                        <a:lnSpc>
                          <a:spcPct val="100000"/>
                        </a:lnSpc>
                        <a:spcBef>
                          <a:spcPts val="994"/>
                        </a:spcBef>
                      </a:pPr>
                      <a:r>
                        <a:rPr lang="tr-TR" sz="2150" b="1" spc="-120" dirty="0" smtClean="0">
                          <a:latin typeface="Arial" panose="020B0604020202020204" pitchFamily="34" charset="0"/>
                          <a:cs typeface="Arial" panose="020B0604020202020204" pitchFamily="34" charset="0"/>
                        </a:rPr>
                        <a:t>3.000.0</a:t>
                      </a:r>
                      <a:r>
                        <a:rPr sz="2150" b="1" spc="-120" dirty="0" smtClean="0">
                          <a:latin typeface="Arial" panose="020B0604020202020204" pitchFamily="34" charset="0"/>
                          <a:cs typeface="Arial" panose="020B0604020202020204" pitchFamily="34" charset="0"/>
                        </a:rPr>
                        <a:t>00 </a:t>
                      </a:r>
                      <a:r>
                        <a:rPr sz="2150" b="1" spc="-100" dirty="0" err="1">
                          <a:latin typeface="Arial" panose="020B0604020202020204" pitchFamily="34" charset="0"/>
                          <a:cs typeface="Arial" panose="020B0604020202020204" pitchFamily="34" charset="0"/>
                        </a:rPr>
                        <a:t>TL’nin</a:t>
                      </a:r>
                      <a:r>
                        <a:rPr sz="2150" b="1" spc="-100" dirty="0">
                          <a:latin typeface="Arial" panose="020B0604020202020204" pitchFamily="34" charset="0"/>
                          <a:cs typeface="Arial" panose="020B0604020202020204" pitchFamily="34" charset="0"/>
                        </a:rPr>
                        <a:t> </a:t>
                      </a:r>
                      <a:r>
                        <a:rPr lang="tr-TR" sz="2150" b="1" spc="-120" dirty="0" smtClean="0">
                          <a:latin typeface="Arial" panose="020B0604020202020204" pitchFamily="34" charset="0"/>
                          <a:cs typeface="Arial" panose="020B0604020202020204" pitchFamily="34" charset="0"/>
                        </a:rPr>
                        <a:t>58</a:t>
                      </a:r>
                      <a:r>
                        <a:rPr sz="2150" b="1" spc="-120" dirty="0" smtClean="0">
                          <a:latin typeface="Arial" panose="020B0604020202020204" pitchFamily="34" charset="0"/>
                          <a:cs typeface="Arial" panose="020B0604020202020204" pitchFamily="34" charset="0"/>
                        </a:rPr>
                        <a:t>0.000 </a:t>
                      </a:r>
                      <a:r>
                        <a:rPr sz="2150" b="1" spc="-90" dirty="0">
                          <a:latin typeface="Arial" panose="020B0604020202020204" pitchFamily="34" charset="0"/>
                          <a:cs typeface="Arial" panose="020B0604020202020204" pitchFamily="34" charset="0"/>
                        </a:rPr>
                        <a:t>TL’si </a:t>
                      </a:r>
                      <a:r>
                        <a:rPr sz="2150" b="1" spc="-95" dirty="0" err="1">
                          <a:latin typeface="Arial" panose="020B0604020202020204" pitchFamily="34" charset="0"/>
                          <a:cs typeface="Arial" panose="020B0604020202020204" pitchFamily="34" charset="0"/>
                        </a:rPr>
                        <a:t>için</a:t>
                      </a:r>
                      <a:r>
                        <a:rPr sz="2150" b="1" spc="-95" dirty="0">
                          <a:latin typeface="Arial" panose="020B0604020202020204" pitchFamily="34" charset="0"/>
                          <a:cs typeface="Arial" panose="020B0604020202020204" pitchFamily="34" charset="0"/>
                        </a:rPr>
                        <a:t> </a:t>
                      </a:r>
                      <a:r>
                        <a:rPr lang="tr-TR" sz="2150" b="1" spc="-120" dirty="0" smtClean="0">
                          <a:latin typeface="Arial" panose="020B0604020202020204" pitchFamily="34" charset="0"/>
                          <a:cs typeface="Arial" panose="020B0604020202020204" pitchFamily="34" charset="0"/>
                        </a:rPr>
                        <a:t>135</a:t>
                      </a:r>
                      <a:r>
                        <a:rPr sz="2150" b="1" spc="-120" dirty="0" smtClean="0">
                          <a:latin typeface="Arial" panose="020B0604020202020204" pitchFamily="34" charset="0"/>
                          <a:cs typeface="Arial" panose="020B0604020202020204" pitchFamily="34" charset="0"/>
                        </a:rPr>
                        <a:t>.000 </a:t>
                      </a:r>
                      <a:r>
                        <a:rPr sz="2150" b="1" spc="-90" dirty="0">
                          <a:latin typeface="Arial" panose="020B0604020202020204" pitchFamily="34" charset="0"/>
                          <a:cs typeface="Arial" panose="020B0604020202020204" pitchFamily="34" charset="0"/>
                        </a:rPr>
                        <a:t>TL, </a:t>
                      </a:r>
                      <a:r>
                        <a:rPr sz="2150" b="1" spc="-95" dirty="0">
                          <a:latin typeface="Arial" panose="020B0604020202020204" pitchFamily="34" charset="0"/>
                          <a:cs typeface="Arial" panose="020B0604020202020204" pitchFamily="34" charset="0"/>
                        </a:rPr>
                        <a:t>fazlası</a:t>
                      </a:r>
                      <a:r>
                        <a:rPr sz="2150" b="1" spc="265" dirty="0">
                          <a:latin typeface="Arial" panose="020B0604020202020204" pitchFamily="34" charset="0"/>
                          <a:cs typeface="Arial" panose="020B0604020202020204" pitchFamily="34" charset="0"/>
                        </a:rPr>
                        <a:t> </a:t>
                      </a:r>
                      <a:r>
                        <a:rPr sz="2150" b="1" spc="-95" dirty="0">
                          <a:latin typeface="Arial" panose="020B0604020202020204" pitchFamily="34" charset="0"/>
                          <a:cs typeface="Arial" panose="020B0604020202020204" pitchFamily="34" charset="0"/>
                        </a:rPr>
                        <a:t>için</a:t>
                      </a:r>
                      <a:endParaRPr sz="2150" dirty="0">
                        <a:latin typeface="Arial" panose="020B0604020202020204" pitchFamily="34" charset="0"/>
                        <a:cs typeface="Arial" panose="020B0604020202020204" pitchFamily="34" charset="0"/>
                      </a:endParaRPr>
                    </a:p>
                  </a:txBody>
                  <a:tcPr marL="0" marR="0" marT="126364" marB="0">
                    <a:lnR w="28575">
                      <a:solidFill>
                        <a:srgbClr val="FFFFFF"/>
                      </a:solidFill>
                      <a:prstDash val="solid"/>
                    </a:lnR>
                    <a:lnT w="28575">
                      <a:solidFill>
                        <a:srgbClr val="FFFFFF"/>
                      </a:solidFill>
                      <a:prstDash val="solid"/>
                    </a:lnT>
                    <a:lnB w="28575">
                      <a:solidFill>
                        <a:srgbClr val="FFFFFF"/>
                      </a:solidFill>
                      <a:prstDash val="solid"/>
                    </a:lnB>
                    <a:solidFill>
                      <a:srgbClr val="D9E1F3"/>
                    </a:solidFill>
                  </a:tcPr>
                </a:tc>
                <a:tc>
                  <a:txBody>
                    <a:bodyPr/>
                    <a:lstStyle/>
                    <a:p>
                      <a:pPr marL="344170" algn="ctr">
                        <a:lnSpc>
                          <a:spcPct val="100000"/>
                        </a:lnSpc>
                        <a:spcBef>
                          <a:spcPts val="994"/>
                        </a:spcBef>
                      </a:pPr>
                      <a:r>
                        <a:rPr sz="2150" b="1" spc="-130" dirty="0">
                          <a:latin typeface="Arial" panose="020B0604020202020204" pitchFamily="34" charset="0"/>
                          <a:cs typeface="Arial" panose="020B0604020202020204" pitchFamily="34" charset="0"/>
                        </a:rPr>
                        <a:t>35</a:t>
                      </a:r>
                      <a:endParaRPr sz="2150">
                        <a:latin typeface="Arial" panose="020B0604020202020204" pitchFamily="34" charset="0"/>
                        <a:cs typeface="Arial" panose="020B0604020202020204" pitchFamily="34" charset="0"/>
                      </a:endParaRPr>
                    </a:p>
                  </a:txBody>
                  <a:tcPr marL="0" marR="0" marT="126364" marB="0">
                    <a:lnL w="28575">
                      <a:solidFill>
                        <a:srgbClr val="FFFFFF"/>
                      </a:solidFill>
                      <a:prstDash val="solid"/>
                    </a:lnL>
                    <a:lnT w="28575">
                      <a:solidFill>
                        <a:srgbClr val="FFFFFF"/>
                      </a:solidFill>
                      <a:prstDash val="solid"/>
                    </a:lnT>
                    <a:lnB w="28575">
                      <a:solidFill>
                        <a:srgbClr val="FFFFFF"/>
                      </a:solidFill>
                      <a:prstDash val="solid"/>
                    </a:lnB>
                    <a:solidFill>
                      <a:srgbClr val="D9E1F3"/>
                    </a:solidFill>
                  </a:tcPr>
                </a:tc>
                <a:extLst>
                  <a:ext uri="{0D108BD9-81ED-4DB2-BD59-A6C34878D82A}">
                    <a16:rowId xmlns:a16="http://schemas.microsoft.com/office/drawing/2014/main" val="10004"/>
                  </a:ext>
                </a:extLst>
              </a:tr>
              <a:tr h="752063">
                <a:tc>
                  <a:txBody>
                    <a:bodyPr/>
                    <a:lstStyle/>
                    <a:p>
                      <a:pPr marL="80645">
                        <a:lnSpc>
                          <a:spcPct val="100000"/>
                        </a:lnSpc>
                        <a:spcBef>
                          <a:spcPts val="969"/>
                        </a:spcBef>
                      </a:pPr>
                      <a:r>
                        <a:rPr lang="tr-TR" sz="2150" b="1" spc="-120" dirty="0" smtClean="0">
                          <a:latin typeface="Arial" panose="020B0604020202020204" pitchFamily="34" charset="0"/>
                          <a:cs typeface="Arial" panose="020B0604020202020204" pitchFamily="34" charset="0"/>
                        </a:rPr>
                        <a:t>3.000.</a:t>
                      </a:r>
                      <a:r>
                        <a:rPr sz="2150" b="1" spc="-120" dirty="0" smtClean="0">
                          <a:latin typeface="Arial" panose="020B0604020202020204" pitchFamily="34" charset="0"/>
                          <a:cs typeface="Arial" panose="020B0604020202020204" pitchFamily="34" charset="0"/>
                        </a:rPr>
                        <a:t>000 </a:t>
                      </a:r>
                      <a:r>
                        <a:rPr sz="2150" b="1" spc="-114" dirty="0">
                          <a:latin typeface="Arial" panose="020B0604020202020204" pitchFamily="34" charset="0"/>
                          <a:cs typeface="Arial" panose="020B0604020202020204" pitchFamily="34" charset="0"/>
                        </a:rPr>
                        <a:t>TL’den </a:t>
                      </a:r>
                      <a:r>
                        <a:rPr sz="2150" b="1" spc="-100" dirty="0" err="1">
                          <a:latin typeface="Arial" panose="020B0604020202020204" pitchFamily="34" charset="0"/>
                          <a:cs typeface="Arial" panose="020B0604020202020204" pitchFamily="34" charset="0"/>
                        </a:rPr>
                        <a:t>fazlasının</a:t>
                      </a:r>
                      <a:r>
                        <a:rPr sz="2150" b="1" spc="-100" dirty="0">
                          <a:latin typeface="Arial" panose="020B0604020202020204" pitchFamily="34" charset="0"/>
                          <a:cs typeface="Arial" panose="020B0604020202020204" pitchFamily="34" charset="0"/>
                        </a:rPr>
                        <a:t> </a:t>
                      </a:r>
                      <a:r>
                        <a:rPr lang="tr-TR" sz="2150" b="1" spc="-100" dirty="0" smtClean="0">
                          <a:latin typeface="Arial" panose="020B0604020202020204" pitchFamily="34" charset="0"/>
                          <a:cs typeface="Arial" panose="020B0604020202020204" pitchFamily="34" charset="0"/>
                        </a:rPr>
                        <a:t>3</a:t>
                      </a:r>
                      <a:r>
                        <a:rPr lang="tr-TR" sz="2150" b="1" spc="-110" dirty="0" smtClean="0">
                          <a:latin typeface="Arial" panose="020B0604020202020204" pitchFamily="34" charset="0"/>
                          <a:cs typeface="Arial" panose="020B0604020202020204" pitchFamily="34" charset="0"/>
                        </a:rPr>
                        <a:t>.000.0</a:t>
                      </a:r>
                      <a:r>
                        <a:rPr sz="2150" b="1" spc="-110" dirty="0" smtClean="0">
                          <a:latin typeface="Arial" panose="020B0604020202020204" pitchFamily="34" charset="0"/>
                          <a:cs typeface="Arial" panose="020B0604020202020204" pitchFamily="34" charset="0"/>
                        </a:rPr>
                        <a:t>00</a:t>
                      </a:r>
                      <a:r>
                        <a:rPr sz="2150" b="1" spc="-110" dirty="0">
                          <a:latin typeface="Arial" panose="020B0604020202020204" pitchFamily="34" charset="0"/>
                          <a:cs typeface="Arial" panose="020B0604020202020204" pitchFamily="34" charset="0"/>
                        </a:rPr>
                        <a:t>, </a:t>
                      </a:r>
                      <a:r>
                        <a:rPr sz="2150" b="1" spc="-90" dirty="0">
                          <a:latin typeface="Arial" panose="020B0604020202020204" pitchFamily="34" charset="0"/>
                          <a:cs typeface="Arial" panose="020B0604020202020204" pitchFamily="34" charset="0"/>
                        </a:rPr>
                        <a:t>fazlası</a:t>
                      </a:r>
                      <a:r>
                        <a:rPr sz="2150" b="1" spc="120" dirty="0">
                          <a:latin typeface="Arial" panose="020B0604020202020204" pitchFamily="34" charset="0"/>
                          <a:cs typeface="Arial" panose="020B0604020202020204" pitchFamily="34" charset="0"/>
                        </a:rPr>
                        <a:t> </a:t>
                      </a:r>
                      <a:r>
                        <a:rPr sz="2150" b="1" spc="-85" dirty="0">
                          <a:latin typeface="Arial" panose="020B0604020202020204" pitchFamily="34" charset="0"/>
                          <a:cs typeface="Arial" panose="020B0604020202020204" pitchFamily="34" charset="0"/>
                        </a:rPr>
                        <a:t>için</a:t>
                      </a:r>
                      <a:endParaRPr sz="2150" dirty="0">
                        <a:latin typeface="Arial" panose="020B0604020202020204" pitchFamily="34" charset="0"/>
                        <a:cs typeface="Arial" panose="020B0604020202020204" pitchFamily="34" charset="0"/>
                      </a:endParaRPr>
                    </a:p>
                  </a:txBody>
                  <a:tcPr marL="0" marR="0" marT="123189" marB="0">
                    <a:lnR w="28575">
                      <a:solidFill>
                        <a:srgbClr val="FFFFFF"/>
                      </a:solidFill>
                      <a:prstDash val="solid"/>
                    </a:lnR>
                    <a:lnT w="28575">
                      <a:solidFill>
                        <a:srgbClr val="FFFFFF"/>
                      </a:solidFill>
                      <a:prstDash val="solid"/>
                    </a:lnT>
                    <a:solidFill>
                      <a:srgbClr val="D9E1F3"/>
                    </a:solidFill>
                  </a:tcPr>
                </a:tc>
                <a:tc>
                  <a:txBody>
                    <a:bodyPr/>
                    <a:lstStyle/>
                    <a:p>
                      <a:pPr marL="344170" algn="ctr">
                        <a:lnSpc>
                          <a:spcPct val="100000"/>
                        </a:lnSpc>
                        <a:spcBef>
                          <a:spcPts val="969"/>
                        </a:spcBef>
                      </a:pPr>
                      <a:r>
                        <a:rPr sz="2150" b="1" spc="-130" dirty="0">
                          <a:latin typeface="Arial" panose="020B0604020202020204" pitchFamily="34" charset="0"/>
                          <a:cs typeface="Arial" panose="020B0604020202020204" pitchFamily="34" charset="0"/>
                        </a:rPr>
                        <a:t>40</a:t>
                      </a:r>
                      <a:endParaRPr sz="2150" dirty="0">
                        <a:latin typeface="Arial" panose="020B0604020202020204" pitchFamily="34" charset="0"/>
                        <a:cs typeface="Arial" panose="020B0604020202020204" pitchFamily="34" charset="0"/>
                      </a:endParaRPr>
                    </a:p>
                  </a:txBody>
                  <a:tcPr marL="0" marR="0" marT="123189" marB="0">
                    <a:lnL w="28575">
                      <a:solidFill>
                        <a:srgbClr val="FFFFFF"/>
                      </a:solidFill>
                      <a:prstDash val="solid"/>
                    </a:lnL>
                    <a:lnT w="28575">
                      <a:solidFill>
                        <a:srgbClr val="FFFFFF"/>
                      </a:solidFill>
                      <a:prstDash val="solid"/>
                    </a:lnT>
                    <a:solidFill>
                      <a:srgbClr val="D9E1F3"/>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61905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89" y="632793"/>
            <a:ext cx="1205232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16" name="object 3"/>
          <p:cNvSpPr txBox="1"/>
          <p:nvPr/>
        </p:nvSpPr>
        <p:spPr>
          <a:xfrm rot="10800000" flipV="1">
            <a:off x="3276600" y="2574837"/>
            <a:ext cx="12115800" cy="1964640"/>
          </a:xfrm>
          <a:prstGeom prst="rect">
            <a:avLst/>
          </a:prstGeom>
        </p:spPr>
        <p:txBody>
          <a:bodyPr vert="horz" wrap="square" lIns="0" tIns="12700" rIns="0" bIns="0" rtlCol="0">
            <a:spAutoFit/>
          </a:bodyPr>
          <a:lstStyle/>
          <a:p>
            <a:pPr marL="12700" marR="5080" algn="just">
              <a:lnSpc>
                <a:spcPct val="150000"/>
              </a:lnSpc>
              <a:spcBef>
                <a:spcPts val="100"/>
              </a:spcBef>
            </a:pPr>
            <a:r>
              <a:rPr sz="2800" b="1" dirty="0">
                <a:solidFill>
                  <a:srgbClr val="FF3300"/>
                </a:solidFill>
                <a:latin typeface="Times New Roman"/>
                <a:cs typeface="Times New Roman"/>
              </a:rPr>
              <a:t>3- DAMGA </a:t>
            </a:r>
            <a:r>
              <a:rPr sz="2800" b="1" spc="-5" dirty="0">
                <a:solidFill>
                  <a:srgbClr val="FF3300"/>
                </a:solidFill>
                <a:latin typeface="Times New Roman"/>
                <a:cs typeface="Times New Roman"/>
              </a:rPr>
              <a:t>VERGİSİ</a:t>
            </a:r>
            <a:r>
              <a:rPr sz="2800" b="1" spc="-5" dirty="0" smtClean="0">
                <a:solidFill>
                  <a:srgbClr val="FF3300"/>
                </a:solidFill>
                <a:latin typeface="Times New Roman"/>
                <a:cs typeface="Times New Roman"/>
              </a:rPr>
              <a:t>:</a:t>
            </a:r>
            <a:endParaRPr lang="tr-TR" sz="2800" b="1" spc="-5" dirty="0" smtClean="0">
              <a:solidFill>
                <a:srgbClr val="FF3300"/>
              </a:solidFill>
              <a:latin typeface="Times New Roman"/>
              <a:cs typeface="Times New Roman"/>
            </a:endParaRPr>
          </a:p>
          <a:p>
            <a:pPr marL="12700" marR="5080" algn="just">
              <a:lnSpc>
                <a:spcPct val="150000"/>
              </a:lnSpc>
              <a:spcBef>
                <a:spcPts val="100"/>
              </a:spcBef>
            </a:pPr>
            <a:r>
              <a:rPr sz="1800" b="1" spc="-5" dirty="0" smtClean="0">
                <a:solidFill>
                  <a:srgbClr val="FF3300"/>
                </a:solidFill>
                <a:latin typeface="Times New Roman"/>
                <a:cs typeface="Times New Roman"/>
              </a:rPr>
              <a:t> </a:t>
            </a:r>
            <a:r>
              <a:rPr lang="tr-TR" sz="1800" b="1" spc="-5" dirty="0" smtClean="0">
                <a:solidFill>
                  <a:srgbClr val="FF3300"/>
                </a:solidFill>
                <a:latin typeface="Times New Roman"/>
                <a:cs typeface="Times New Roman"/>
              </a:rPr>
              <a:t>	</a:t>
            </a:r>
            <a:r>
              <a:rPr sz="2800" dirty="0" err="1" smtClean="0">
                <a:latin typeface="Times New Roman"/>
                <a:cs typeface="Times New Roman"/>
              </a:rPr>
              <a:t>Aile</a:t>
            </a:r>
            <a:r>
              <a:rPr sz="2800" dirty="0" smtClean="0">
                <a:latin typeface="Times New Roman"/>
                <a:cs typeface="Times New Roman"/>
              </a:rPr>
              <a:t> </a:t>
            </a:r>
            <a:r>
              <a:rPr sz="2800" dirty="0">
                <a:latin typeface="Times New Roman"/>
                <a:cs typeface="Times New Roman"/>
              </a:rPr>
              <a:t>yardımı </a:t>
            </a:r>
            <a:r>
              <a:rPr sz="2800" spc="-5" dirty="0">
                <a:latin typeface="Times New Roman"/>
                <a:cs typeface="Times New Roman"/>
              </a:rPr>
              <a:t>ödeneği, çocuk </a:t>
            </a:r>
            <a:r>
              <a:rPr sz="2800" dirty="0" err="1">
                <a:latin typeface="Times New Roman"/>
                <a:cs typeface="Times New Roman"/>
              </a:rPr>
              <a:t>yardımı</a:t>
            </a:r>
            <a:r>
              <a:rPr sz="2800" dirty="0">
                <a:latin typeface="Times New Roman"/>
                <a:cs typeface="Times New Roman"/>
              </a:rPr>
              <a:t> </a:t>
            </a:r>
            <a:r>
              <a:rPr sz="2800" spc="-5" dirty="0" err="1" smtClean="0">
                <a:latin typeface="Times New Roman"/>
                <a:cs typeface="Times New Roman"/>
              </a:rPr>
              <a:t>hariç</a:t>
            </a:r>
            <a:r>
              <a:rPr sz="2800" spc="-5" dirty="0">
                <a:latin typeface="Times New Roman"/>
                <a:cs typeface="Times New Roman"/>
              </a:rPr>
              <a:t>, </a:t>
            </a:r>
            <a:r>
              <a:rPr sz="2800" dirty="0">
                <a:latin typeface="Times New Roman"/>
                <a:cs typeface="Times New Roman"/>
              </a:rPr>
              <a:t>tüm </a:t>
            </a:r>
            <a:r>
              <a:rPr sz="2800" spc="-5" dirty="0">
                <a:latin typeface="Times New Roman"/>
                <a:cs typeface="Times New Roman"/>
              </a:rPr>
              <a:t>maaş unsurlarından </a:t>
            </a:r>
            <a:r>
              <a:rPr sz="2800" dirty="0">
                <a:latin typeface="Times New Roman"/>
                <a:cs typeface="Times New Roman"/>
              </a:rPr>
              <a:t>488 </a:t>
            </a:r>
            <a:r>
              <a:rPr sz="2800" spc="-5" dirty="0">
                <a:latin typeface="Times New Roman"/>
                <a:cs typeface="Times New Roman"/>
              </a:rPr>
              <a:t>sayılı  Damga </a:t>
            </a:r>
            <a:r>
              <a:rPr sz="2800" dirty="0">
                <a:latin typeface="Times New Roman"/>
                <a:cs typeface="Times New Roman"/>
              </a:rPr>
              <a:t>Vergisi Kanunu uyarınca binde 7,59 oranında damga vergisi</a:t>
            </a:r>
            <a:r>
              <a:rPr sz="2800" spc="-55" dirty="0">
                <a:latin typeface="Times New Roman"/>
                <a:cs typeface="Times New Roman"/>
              </a:rPr>
              <a:t> </a:t>
            </a:r>
            <a:r>
              <a:rPr sz="2800" dirty="0">
                <a:latin typeface="Times New Roman"/>
                <a:cs typeface="Times New Roman"/>
              </a:rPr>
              <a:t>kesilmektedir</a:t>
            </a:r>
            <a:r>
              <a:rPr sz="1800" dirty="0">
                <a:solidFill>
                  <a:srgbClr val="053193"/>
                </a:solidFill>
                <a:latin typeface="Times New Roman"/>
                <a:cs typeface="Times New Roman"/>
              </a:rPr>
              <a:t>.</a:t>
            </a:r>
            <a:endParaRPr sz="1800" dirty="0">
              <a:latin typeface="Times New Roman"/>
              <a:cs typeface="Times New Roman"/>
            </a:endParaRPr>
          </a:p>
        </p:txBody>
      </p:sp>
      <p:sp>
        <p:nvSpPr>
          <p:cNvPr id="22" name="object 4"/>
          <p:cNvSpPr txBox="1"/>
          <p:nvPr/>
        </p:nvSpPr>
        <p:spPr>
          <a:xfrm>
            <a:off x="3200401" y="6185307"/>
            <a:ext cx="12420600" cy="2847574"/>
          </a:xfrm>
          <a:prstGeom prst="rect">
            <a:avLst/>
          </a:prstGeom>
        </p:spPr>
        <p:txBody>
          <a:bodyPr vert="horz" wrap="square" lIns="0" tIns="173355" rIns="0" bIns="0" rtlCol="0">
            <a:spAutoFit/>
          </a:bodyPr>
          <a:lstStyle/>
          <a:p>
            <a:pPr marL="2751455">
              <a:lnSpc>
                <a:spcPct val="100000"/>
              </a:lnSpc>
              <a:spcBef>
                <a:spcPts val="1365"/>
              </a:spcBef>
            </a:pPr>
            <a:r>
              <a:rPr sz="2800" b="1" dirty="0">
                <a:solidFill>
                  <a:srgbClr val="FF0000"/>
                </a:solidFill>
                <a:latin typeface="Times New Roman"/>
                <a:cs typeface="Times New Roman"/>
              </a:rPr>
              <a:t>Damga Vergisi</a:t>
            </a:r>
            <a:r>
              <a:rPr sz="2800" b="1" spc="-60" dirty="0">
                <a:solidFill>
                  <a:srgbClr val="FF0000"/>
                </a:solidFill>
                <a:latin typeface="Times New Roman"/>
                <a:cs typeface="Times New Roman"/>
              </a:rPr>
              <a:t> </a:t>
            </a:r>
            <a:r>
              <a:rPr sz="2800" b="1" spc="-5" dirty="0">
                <a:solidFill>
                  <a:srgbClr val="FF0000"/>
                </a:solidFill>
                <a:latin typeface="Times New Roman"/>
                <a:cs typeface="Times New Roman"/>
              </a:rPr>
              <a:t>İstisnası</a:t>
            </a:r>
            <a:endParaRPr sz="2800" dirty="0">
              <a:latin typeface="Times New Roman"/>
              <a:cs typeface="Times New Roman"/>
            </a:endParaRPr>
          </a:p>
          <a:p>
            <a:pPr marL="12700" marR="5080" algn="just">
              <a:lnSpc>
                <a:spcPct val="150100"/>
              </a:lnSpc>
              <a:spcBef>
                <a:spcPts val="55"/>
              </a:spcBef>
            </a:pPr>
            <a:r>
              <a:rPr sz="2400" dirty="0">
                <a:latin typeface="Times New Roman"/>
                <a:cs typeface="Times New Roman"/>
              </a:rPr>
              <a:t>Aylık damga </a:t>
            </a:r>
            <a:r>
              <a:rPr sz="2400" spc="-5" dirty="0">
                <a:latin typeface="Times New Roman"/>
                <a:cs typeface="Times New Roman"/>
              </a:rPr>
              <a:t>vergisi </a:t>
            </a:r>
            <a:r>
              <a:rPr sz="2400" spc="-5" dirty="0" err="1">
                <a:latin typeface="Times New Roman"/>
                <a:cs typeface="Times New Roman"/>
              </a:rPr>
              <a:t>matrahının</a:t>
            </a:r>
            <a:r>
              <a:rPr sz="2400" spc="-5" dirty="0">
                <a:latin typeface="Times New Roman"/>
                <a:cs typeface="Times New Roman"/>
              </a:rPr>
              <a:t> </a:t>
            </a:r>
            <a:r>
              <a:rPr lang="tr-TR" sz="2400" spc="-5" dirty="0" smtClean="0">
                <a:latin typeface="Times New Roman"/>
                <a:cs typeface="Times New Roman"/>
              </a:rPr>
              <a:t>Ocak 2024 Yılı </a:t>
            </a:r>
            <a:r>
              <a:rPr sz="2400" dirty="0" err="1" smtClean="0">
                <a:latin typeface="Times New Roman"/>
                <a:cs typeface="Times New Roman"/>
              </a:rPr>
              <a:t>brüt</a:t>
            </a:r>
            <a:r>
              <a:rPr sz="2400" dirty="0" smtClean="0">
                <a:latin typeface="Times New Roman"/>
                <a:cs typeface="Times New Roman"/>
              </a:rPr>
              <a:t> </a:t>
            </a:r>
            <a:r>
              <a:rPr sz="2400" dirty="0">
                <a:latin typeface="Times New Roman"/>
                <a:cs typeface="Times New Roman"/>
              </a:rPr>
              <a:t>asgari </a:t>
            </a:r>
            <a:r>
              <a:rPr sz="2400" spc="-5" dirty="0">
                <a:latin typeface="Times New Roman"/>
                <a:cs typeface="Times New Roman"/>
              </a:rPr>
              <a:t>ücret tutarına kadar olan </a:t>
            </a:r>
            <a:r>
              <a:rPr sz="2400" spc="-5" dirty="0" err="1">
                <a:latin typeface="Times New Roman"/>
                <a:cs typeface="Times New Roman"/>
              </a:rPr>
              <a:t>kısmından</a:t>
            </a:r>
            <a:r>
              <a:rPr sz="2400" spc="-5" dirty="0">
                <a:latin typeface="Times New Roman"/>
                <a:cs typeface="Times New Roman"/>
              </a:rPr>
              <a:t> </a:t>
            </a:r>
            <a:r>
              <a:rPr sz="2400" spc="-5" dirty="0" smtClean="0">
                <a:latin typeface="Times New Roman"/>
                <a:cs typeface="Times New Roman"/>
              </a:rPr>
              <a:t>(</a:t>
            </a:r>
            <a:r>
              <a:rPr lang="tr-TR" sz="2400" spc="-5" dirty="0" smtClean="0">
                <a:latin typeface="Times New Roman"/>
                <a:cs typeface="Times New Roman"/>
              </a:rPr>
              <a:t>20002,50. TL</a:t>
            </a:r>
            <a:r>
              <a:rPr sz="2400" spc="-5" dirty="0" smtClean="0">
                <a:latin typeface="Times New Roman"/>
                <a:cs typeface="Times New Roman"/>
              </a:rPr>
              <a:t>)  </a:t>
            </a:r>
            <a:r>
              <a:rPr sz="2400" dirty="0">
                <a:latin typeface="Times New Roman"/>
                <a:cs typeface="Times New Roman"/>
              </a:rPr>
              <a:t>herhangi bir kesinti yapılmaz. </a:t>
            </a:r>
            <a:r>
              <a:rPr sz="2400" spc="-5" dirty="0">
                <a:latin typeface="Times New Roman"/>
                <a:cs typeface="Times New Roman"/>
              </a:rPr>
              <a:t>Aşan </a:t>
            </a:r>
            <a:r>
              <a:rPr sz="2400" dirty="0">
                <a:latin typeface="Times New Roman"/>
                <a:cs typeface="Times New Roman"/>
              </a:rPr>
              <a:t>kısım üzerinden damga vergisi</a:t>
            </a:r>
            <a:r>
              <a:rPr sz="2400" spc="-70" dirty="0">
                <a:latin typeface="Times New Roman"/>
                <a:cs typeface="Times New Roman"/>
              </a:rPr>
              <a:t> </a:t>
            </a:r>
            <a:r>
              <a:rPr sz="2400" dirty="0" err="1">
                <a:latin typeface="Times New Roman"/>
                <a:cs typeface="Times New Roman"/>
              </a:rPr>
              <a:t>kesilir</a:t>
            </a:r>
            <a:r>
              <a:rPr sz="2400" dirty="0" smtClean="0">
                <a:latin typeface="Times New Roman"/>
                <a:cs typeface="Times New Roman"/>
              </a:rPr>
              <a:t>.</a:t>
            </a:r>
            <a:endParaRPr lang="tr-TR" sz="2400" dirty="0" smtClean="0">
              <a:latin typeface="Times New Roman"/>
              <a:cs typeface="Times New Roman"/>
            </a:endParaRPr>
          </a:p>
          <a:p>
            <a:pPr marL="12700" marR="5080" algn="just">
              <a:lnSpc>
                <a:spcPct val="150100"/>
              </a:lnSpc>
              <a:spcBef>
                <a:spcPts val="55"/>
              </a:spcBef>
            </a:pPr>
            <a:r>
              <a:rPr lang="tr-TR" sz="2400" u="sng" dirty="0" smtClean="0">
                <a:latin typeface="Times New Roman"/>
                <a:cs typeface="Times New Roman"/>
              </a:rPr>
              <a:t>Aylık damga vergisi istisna tutarı: 20002,50.TL </a:t>
            </a:r>
            <a:r>
              <a:rPr lang="tr-TR" sz="2400" u="sng" dirty="0">
                <a:latin typeface="Times New Roman"/>
                <a:cs typeface="Times New Roman"/>
              </a:rPr>
              <a:t>x</a:t>
            </a:r>
            <a:r>
              <a:rPr lang="tr-TR" sz="2400" u="sng" dirty="0" smtClean="0">
                <a:latin typeface="Times New Roman"/>
                <a:cs typeface="Times New Roman"/>
              </a:rPr>
              <a:t> Binde 7,59 = 151,81.TL (</a:t>
            </a:r>
            <a:r>
              <a:rPr lang="tr-TR" sz="2400" dirty="0" smtClean="0">
                <a:latin typeface="Times New Roman"/>
                <a:cs typeface="Times New Roman"/>
              </a:rPr>
              <a:t>Tutarı aşan kısım damga vergisi olarak kesilir.) </a:t>
            </a:r>
            <a:r>
              <a:rPr lang="tr-TR" sz="2400" dirty="0" smtClean="0">
                <a:latin typeface="Times New Roman"/>
                <a:cs typeface="Times New Roman"/>
                <a:hlinkClick r:id="rId4" action="ppaction://hlinkfile"/>
              </a:rPr>
              <a:t>193 sayılı Gelir Vergisi Kanunu 23. madde 18. bent 22.12.2021.pdf</a:t>
            </a:r>
            <a:endParaRPr sz="2400" dirty="0">
              <a:latin typeface="Times New Roman"/>
              <a:cs typeface="Times New Roman"/>
            </a:endParaRPr>
          </a:p>
        </p:txBody>
      </p:sp>
      <p:sp>
        <p:nvSpPr>
          <p:cNvPr id="24" name="object 5"/>
          <p:cNvSpPr txBox="1"/>
          <p:nvPr/>
        </p:nvSpPr>
        <p:spPr>
          <a:xfrm>
            <a:off x="3810000" y="5092930"/>
            <a:ext cx="11353800" cy="945131"/>
          </a:xfrm>
          <a:prstGeom prst="rect">
            <a:avLst/>
          </a:prstGeom>
          <a:solidFill>
            <a:srgbClr val="FFCCCC"/>
          </a:solidFill>
          <a:ln w="25400">
            <a:solidFill>
              <a:srgbClr val="946E00"/>
            </a:solidFill>
          </a:ln>
        </p:spPr>
        <p:txBody>
          <a:bodyPr vert="horz" wrap="square" lIns="0" tIns="82550" rIns="0" bIns="0" rtlCol="0">
            <a:spAutoFit/>
          </a:bodyPr>
          <a:lstStyle/>
          <a:p>
            <a:pPr marL="2383790" marR="479425" indent="-1898014">
              <a:lnSpc>
                <a:spcPct val="100000"/>
              </a:lnSpc>
              <a:spcBef>
                <a:spcPts val="650"/>
              </a:spcBef>
            </a:pPr>
            <a:r>
              <a:rPr sz="2800" b="1" spc="-5" dirty="0">
                <a:solidFill>
                  <a:srgbClr val="053193"/>
                </a:solidFill>
                <a:latin typeface="Times New Roman"/>
                <a:cs typeface="Times New Roman"/>
              </a:rPr>
              <a:t>Damga Vergisi </a:t>
            </a:r>
            <a:r>
              <a:rPr sz="2800" b="1" dirty="0">
                <a:solidFill>
                  <a:srgbClr val="053193"/>
                </a:solidFill>
                <a:latin typeface="Times New Roman"/>
                <a:cs typeface="Times New Roman"/>
              </a:rPr>
              <a:t>Matrahı= (Brüt Maaş – </a:t>
            </a:r>
            <a:r>
              <a:rPr sz="2800" b="1" spc="-5" dirty="0">
                <a:solidFill>
                  <a:srgbClr val="053193"/>
                </a:solidFill>
                <a:latin typeface="Times New Roman"/>
                <a:cs typeface="Times New Roman"/>
              </a:rPr>
              <a:t>Aile Yardımı </a:t>
            </a:r>
            <a:r>
              <a:rPr sz="2800" b="1" dirty="0">
                <a:solidFill>
                  <a:srgbClr val="053193"/>
                </a:solidFill>
                <a:latin typeface="Times New Roman"/>
                <a:cs typeface="Times New Roman"/>
              </a:rPr>
              <a:t>Ödeneği – </a:t>
            </a:r>
            <a:r>
              <a:rPr sz="2800" b="1" spc="-5" dirty="0">
                <a:solidFill>
                  <a:srgbClr val="053193"/>
                </a:solidFill>
                <a:latin typeface="Times New Roman"/>
                <a:cs typeface="Times New Roman"/>
              </a:rPr>
              <a:t>Çocuk  Yardımı </a:t>
            </a:r>
            <a:r>
              <a:rPr sz="2800" b="1" dirty="0">
                <a:solidFill>
                  <a:srgbClr val="053193"/>
                </a:solidFill>
                <a:latin typeface="Times New Roman"/>
                <a:cs typeface="Times New Roman"/>
              </a:rPr>
              <a:t>Ödeneği) X </a:t>
            </a:r>
            <a:r>
              <a:rPr sz="2800" b="1" spc="-5" dirty="0">
                <a:solidFill>
                  <a:srgbClr val="053193"/>
                </a:solidFill>
                <a:latin typeface="Times New Roman"/>
                <a:cs typeface="Times New Roman"/>
              </a:rPr>
              <a:t>Binde</a:t>
            </a:r>
            <a:r>
              <a:rPr sz="2800" b="1" spc="-20" dirty="0">
                <a:solidFill>
                  <a:srgbClr val="053193"/>
                </a:solidFill>
                <a:latin typeface="Times New Roman"/>
                <a:cs typeface="Times New Roman"/>
              </a:rPr>
              <a:t> </a:t>
            </a:r>
            <a:r>
              <a:rPr sz="2800" b="1" dirty="0">
                <a:solidFill>
                  <a:srgbClr val="053193"/>
                </a:solidFill>
                <a:latin typeface="Times New Roman"/>
                <a:cs typeface="Times New Roman"/>
              </a:rPr>
              <a:t>7,59</a:t>
            </a:r>
            <a:endParaRPr sz="2800" dirty="0">
              <a:latin typeface="Times New Roman"/>
              <a:cs typeface="Times New Roman"/>
            </a:endParaRPr>
          </a:p>
        </p:txBody>
      </p:sp>
    </p:spTree>
    <p:extLst>
      <p:ext uri="{BB962C8B-B14F-4D97-AF65-F5344CB8AC3E}">
        <p14:creationId xmlns:p14="http://schemas.microsoft.com/office/powerpoint/2010/main" val="915006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438400" y="2165898"/>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grpSp>
        <p:nvGrpSpPr>
          <p:cNvPr id="17" name="Grup 16"/>
          <p:cNvGrpSpPr/>
          <p:nvPr/>
        </p:nvGrpSpPr>
        <p:grpSpPr>
          <a:xfrm>
            <a:off x="4343400" y="632793"/>
            <a:ext cx="11038048"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sp>
        <p:nvSpPr>
          <p:cNvPr id="16" name="Content Placeholder 2"/>
          <p:cNvSpPr txBox="1">
            <a:spLocks/>
          </p:cNvSpPr>
          <p:nvPr/>
        </p:nvSpPr>
        <p:spPr>
          <a:xfrm>
            <a:off x="2971800" y="9731240"/>
            <a:ext cx="14782800" cy="372401"/>
          </a:xfrm>
          <a:prstGeom prst="rect">
            <a:avLst/>
          </a:prstGeom>
        </p:spPr>
        <p:txBody>
          <a:bodyPr vert="horz" lIns="68580" tIns="34290" rIns="68580" bIns="3429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49758" lvl="3" indent="0" algn="just">
              <a:buNone/>
            </a:pPr>
            <a:endParaRPr lang="tr-TR" sz="2500" b="1" i="1" dirty="0">
              <a:solidFill>
                <a:srgbClr val="FF0000"/>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2538674" y="1887940"/>
            <a:ext cx="15087600" cy="600293"/>
          </a:xfrm>
          <a:prstGeom prst="rect">
            <a:avLst/>
          </a:prstGeom>
        </p:spPr>
        <p:txBody>
          <a:bodyPr wrap="square">
            <a:spAutoFit/>
          </a:bodyPr>
          <a:lstStyle/>
          <a:p>
            <a:pPr algn="just">
              <a:lnSpc>
                <a:spcPct val="150000"/>
              </a:lnSpc>
            </a:pPr>
            <a:r>
              <a:rPr lang="tr-TR" sz="2500" dirty="0" smtClean="0">
                <a:latin typeface="Times New Roman" panose="02020603050405020304" pitchFamily="18" charset="0"/>
                <a:cs typeface="Times New Roman" panose="02020603050405020304" pitchFamily="18" charset="0"/>
              </a:rPr>
              <a:t>		</a:t>
            </a:r>
            <a:endParaRPr lang="tr-TR" sz="2500" dirty="0">
              <a:latin typeface="Times New Roman" panose="02020603050405020304" pitchFamily="18" charset="0"/>
              <a:cs typeface="Times New Roman" panose="02020603050405020304" pitchFamily="18" charset="0"/>
            </a:endParaRPr>
          </a:p>
        </p:txBody>
      </p:sp>
      <p:sp>
        <p:nvSpPr>
          <p:cNvPr id="2" name="Dikdörtgen 1"/>
          <p:cNvSpPr/>
          <p:nvPr/>
        </p:nvSpPr>
        <p:spPr>
          <a:xfrm>
            <a:off x="2971800" y="2291640"/>
            <a:ext cx="14478000" cy="6085640"/>
          </a:xfrm>
          <a:prstGeom prst="rect">
            <a:avLst/>
          </a:prstGeom>
        </p:spPr>
        <p:txBody>
          <a:bodyPr wrap="square">
            <a:spAutoFit/>
          </a:bodyPr>
          <a:lstStyle/>
          <a:p>
            <a:pPr algn="just" fontAlgn="base">
              <a:lnSpc>
                <a:spcPct val="107000"/>
              </a:lnSpc>
              <a:spcAft>
                <a:spcPts val="0"/>
              </a:spcAft>
            </a:pPr>
            <a:r>
              <a:rPr lang="tr-TR" sz="2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Devlet </a:t>
            </a:r>
            <a:r>
              <a:rPr lang="tr-TR"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Memuru maaşları her ayın 1 inde peşin olarak ödenmekte iken, Devlet Memurları İle Diğer Kamu Görevlilerinin Aylıklarının Ödeme Zamanının Değiştirilmesine Dair 9.9.1987 tarih ve 289 Sayılı Kanun Hükmünde Kararnamenin Kabulüne Dair Kanun (4.10.1988 tarih 19949 sayılı Resmi Gazete) gereğince 15 Ekim 1987 tarihinden itibaren her ayın 15 inde peşin olarak ödenmeye başlamıştır. </a:t>
            </a:r>
          </a:p>
          <a:p>
            <a:pPr indent="449580" algn="just" fontAlgn="base">
              <a:lnSpc>
                <a:spcPct val="107000"/>
              </a:lnSpc>
              <a:spcAft>
                <a:spcPts val="0"/>
              </a:spcAft>
            </a:pPr>
            <a:r>
              <a:rPr lang="tr-TR"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Kurumlarda çalışan mutemetler aracılığı ile elden maaş ödemeleri, teknolojik altyapıların oluşması, güvenli, sistemli ve ulaşım kolaylığı vb. sebepler göz önünde bulundurularak 14 Ocak 2003 tarih ve 24993 sayılı Resmi </a:t>
            </a:r>
            <a:r>
              <a:rPr lang="tr-TR" sz="2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Gazete’de</a:t>
            </a:r>
            <a:r>
              <a:rPr lang="tr-TR"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yayımlanan Maliye Bakanlığı Muhasebat Genel Müdürlüğü Aylık ve Ücret Ödemeleri başlıklı Genel Tebliği (Sıra No:6) ile aylıkların banka vasıtası ile ödenmesi esas olarak belirlenmiştir. </a:t>
            </a:r>
          </a:p>
          <a:p>
            <a:pPr indent="449580" algn="just" fontAlgn="base">
              <a:lnSpc>
                <a:spcPct val="107000"/>
              </a:lnSpc>
              <a:spcAft>
                <a:spcPts val="0"/>
              </a:spcAft>
            </a:pPr>
            <a:r>
              <a:rPr lang="tr-TR" sz="2800" dirty="0">
                <a:solidFill>
                  <a:schemeClr val="tx2"/>
                </a:solidFill>
                <a:latin typeface="Calibri" panose="020F0502020204030204" pitchFamily="34" charset="0"/>
                <a:ea typeface="Calibri" panose="020F0502020204030204" pitchFamily="34" charset="0"/>
                <a:cs typeface="Times New Roman" panose="02020603050405020304" pitchFamily="18" charset="0"/>
              </a:rPr>
              <a:t>Maaş hesaplamaları Hazine ve Maliye Bakanlığı Muhasebat Genel Müdürlüğünün, Kamu Harcama ve Muhasebe Bilişim Sistemi (KBS) üzerinden yapılmaktadır. 2011 yılında KBS ye geçilmiş olup, kurumların büyük çoğunluğu bu sistemi kullanmaktadır.</a:t>
            </a:r>
          </a:p>
        </p:txBody>
      </p:sp>
    </p:spTree>
    <p:extLst>
      <p:ext uri="{BB962C8B-B14F-4D97-AF65-F5344CB8AC3E}">
        <p14:creationId xmlns:p14="http://schemas.microsoft.com/office/powerpoint/2010/main" val="3243721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411261" y="1867422"/>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90" y="632793"/>
            <a:ext cx="1205232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16" name="object 3"/>
          <p:cNvSpPr txBox="1"/>
          <p:nvPr/>
        </p:nvSpPr>
        <p:spPr>
          <a:xfrm>
            <a:off x="3683190" y="2400300"/>
            <a:ext cx="12395010" cy="2362826"/>
          </a:xfrm>
          <a:prstGeom prst="rect">
            <a:avLst/>
          </a:prstGeom>
        </p:spPr>
        <p:txBody>
          <a:bodyPr vert="horz" wrap="square" lIns="0" tIns="112395" rIns="0" bIns="0" rtlCol="0">
            <a:spAutoFit/>
          </a:bodyPr>
          <a:lstStyle/>
          <a:p>
            <a:pPr marL="12700" algn="just">
              <a:lnSpc>
                <a:spcPct val="100000"/>
              </a:lnSpc>
              <a:spcBef>
                <a:spcPts val="885"/>
              </a:spcBef>
            </a:pPr>
            <a:r>
              <a:rPr sz="3000" dirty="0">
                <a:solidFill>
                  <a:srgbClr val="FF0000"/>
                </a:solidFill>
                <a:latin typeface="Arial"/>
                <a:cs typeface="Arial"/>
              </a:rPr>
              <a:t>BES</a:t>
            </a:r>
            <a:r>
              <a:rPr sz="3000" spc="-5" dirty="0">
                <a:solidFill>
                  <a:srgbClr val="FF0000"/>
                </a:solidFill>
                <a:latin typeface="Arial"/>
                <a:cs typeface="Arial"/>
              </a:rPr>
              <a:t> </a:t>
            </a:r>
            <a:r>
              <a:rPr sz="3000" dirty="0">
                <a:solidFill>
                  <a:srgbClr val="FF0000"/>
                </a:solidFill>
                <a:latin typeface="Arial"/>
                <a:cs typeface="Arial"/>
              </a:rPr>
              <a:t>Kesintisi</a:t>
            </a:r>
            <a:endParaRPr sz="3000" dirty="0">
              <a:latin typeface="Arial"/>
              <a:cs typeface="Arial"/>
            </a:endParaRPr>
          </a:p>
          <a:p>
            <a:pPr marL="12700" marR="5080" algn="just">
              <a:lnSpc>
                <a:spcPct val="100000"/>
              </a:lnSpc>
              <a:spcBef>
                <a:spcPts val="470"/>
              </a:spcBef>
            </a:pPr>
            <a:r>
              <a:rPr sz="2800" dirty="0">
                <a:latin typeface="Times New Roman"/>
                <a:cs typeface="Times New Roman"/>
              </a:rPr>
              <a:t>5510 </a:t>
            </a:r>
            <a:r>
              <a:rPr sz="2800" spc="-5" dirty="0">
                <a:latin typeface="Times New Roman"/>
                <a:cs typeface="Times New Roman"/>
              </a:rPr>
              <a:t>sayılı Sosyal </a:t>
            </a:r>
            <a:r>
              <a:rPr sz="2800" dirty="0">
                <a:latin typeface="Times New Roman"/>
                <a:cs typeface="Times New Roman"/>
              </a:rPr>
              <a:t>Sigortalar ve Genel </a:t>
            </a:r>
            <a:r>
              <a:rPr sz="2800" spc="-5" dirty="0">
                <a:latin typeface="Times New Roman"/>
                <a:cs typeface="Times New Roman"/>
              </a:rPr>
              <a:t>Sağlık Sigortası </a:t>
            </a:r>
            <a:r>
              <a:rPr sz="2800" dirty="0">
                <a:latin typeface="Times New Roman"/>
                <a:cs typeface="Times New Roman"/>
              </a:rPr>
              <a:t>Kanununun 4’üncü  </a:t>
            </a:r>
            <a:r>
              <a:rPr sz="2800" spc="-5" dirty="0">
                <a:latin typeface="Times New Roman"/>
                <a:cs typeface="Times New Roman"/>
              </a:rPr>
              <a:t>maddesine göre, kamu </a:t>
            </a:r>
            <a:r>
              <a:rPr sz="2800" dirty="0">
                <a:latin typeface="Times New Roman"/>
                <a:cs typeface="Times New Roman"/>
              </a:rPr>
              <a:t>ve </a:t>
            </a:r>
            <a:r>
              <a:rPr sz="2800" spc="-5" dirty="0">
                <a:latin typeface="Times New Roman"/>
                <a:cs typeface="Times New Roman"/>
              </a:rPr>
              <a:t>özel sektörde çalışan </a:t>
            </a:r>
            <a:r>
              <a:rPr sz="2800" dirty="0">
                <a:latin typeface="Times New Roman"/>
                <a:cs typeface="Times New Roman"/>
              </a:rPr>
              <a:t>45 yaşını </a:t>
            </a:r>
            <a:r>
              <a:rPr sz="2800" spc="-5" dirty="0">
                <a:latin typeface="Times New Roman"/>
                <a:cs typeface="Times New Roman"/>
              </a:rPr>
              <a:t>doldurmamış mevcut  çalışanlar </a:t>
            </a:r>
            <a:r>
              <a:rPr sz="2800" dirty="0">
                <a:latin typeface="Times New Roman"/>
                <a:cs typeface="Times New Roman"/>
              </a:rPr>
              <a:t>ile işe </a:t>
            </a:r>
            <a:r>
              <a:rPr sz="2800" spc="-5" dirty="0">
                <a:latin typeface="Times New Roman"/>
                <a:cs typeface="Times New Roman"/>
              </a:rPr>
              <a:t>başlayan </a:t>
            </a:r>
            <a:r>
              <a:rPr sz="2800" dirty="0">
                <a:latin typeface="Times New Roman"/>
                <a:cs typeface="Times New Roman"/>
              </a:rPr>
              <a:t>45 </a:t>
            </a:r>
            <a:r>
              <a:rPr sz="2800" spc="-5" dirty="0">
                <a:latin typeface="Times New Roman"/>
                <a:cs typeface="Times New Roman"/>
              </a:rPr>
              <a:t>yaşını doldurmamış çalışanlar, 01.01.2017 tarihinden  itibaren işverenleri aracılığıyla bireysel emeklilik </a:t>
            </a:r>
            <a:r>
              <a:rPr sz="2800" dirty="0">
                <a:latin typeface="Times New Roman"/>
                <a:cs typeface="Times New Roman"/>
              </a:rPr>
              <a:t>sistemine </a:t>
            </a:r>
            <a:r>
              <a:rPr sz="2800" spc="-5" dirty="0">
                <a:latin typeface="Times New Roman"/>
                <a:cs typeface="Times New Roman"/>
              </a:rPr>
              <a:t>otomatik olarak dahil  </a:t>
            </a:r>
            <a:r>
              <a:rPr sz="2800" dirty="0">
                <a:latin typeface="Times New Roman"/>
                <a:cs typeface="Times New Roman"/>
              </a:rPr>
              <a:t>edilmiştir.</a:t>
            </a:r>
          </a:p>
        </p:txBody>
      </p:sp>
      <p:sp>
        <p:nvSpPr>
          <p:cNvPr id="22" name="object 4"/>
          <p:cNvSpPr txBox="1"/>
          <p:nvPr/>
        </p:nvSpPr>
        <p:spPr>
          <a:xfrm rot="10800000" flipV="1">
            <a:off x="3683190" y="5693724"/>
            <a:ext cx="13385610" cy="1910779"/>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Times New Roman"/>
                <a:cs typeface="Times New Roman"/>
              </a:rPr>
              <a:t>Kuruma </a:t>
            </a:r>
            <a:r>
              <a:rPr sz="2400" dirty="0">
                <a:latin typeface="Times New Roman"/>
                <a:cs typeface="Times New Roman"/>
              </a:rPr>
              <a:t>yeni </a:t>
            </a:r>
            <a:r>
              <a:rPr sz="2400" spc="-5" dirty="0">
                <a:latin typeface="Times New Roman"/>
                <a:cs typeface="Times New Roman"/>
              </a:rPr>
              <a:t>başlayan </a:t>
            </a:r>
            <a:r>
              <a:rPr sz="2400" dirty="0">
                <a:latin typeface="Times New Roman"/>
                <a:cs typeface="Times New Roman"/>
              </a:rPr>
              <a:t>tüm </a:t>
            </a:r>
            <a:r>
              <a:rPr sz="2400" spc="-5" dirty="0">
                <a:latin typeface="Times New Roman"/>
                <a:cs typeface="Times New Roman"/>
              </a:rPr>
              <a:t>45 </a:t>
            </a:r>
            <a:r>
              <a:rPr sz="2400" dirty="0">
                <a:latin typeface="Times New Roman"/>
                <a:cs typeface="Times New Roman"/>
              </a:rPr>
              <a:t>yaş altı </a:t>
            </a:r>
            <a:r>
              <a:rPr sz="2400" spc="-5" dirty="0">
                <a:latin typeface="Times New Roman"/>
                <a:cs typeface="Times New Roman"/>
              </a:rPr>
              <a:t>personelin, (mevcut </a:t>
            </a:r>
            <a:r>
              <a:rPr sz="2400" dirty="0">
                <a:latin typeface="Times New Roman"/>
                <a:cs typeface="Times New Roman"/>
              </a:rPr>
              <a:t>BES </a:t>
            </a:r>
            <a:r>
              <a:rPr sz="2400" spc="-5" dirty="0">
                <a:latin typeface="Times New Roman"/>
                <a:cs typeface="Times New Roman"/>
              </a:rPr>
              <a:t>sözleşmesi </a:t>
            </a:r>
            <a:r>
              <a:rPr sz="2400" dirty="0">
                <a:latin typeface="Times New Roman"/>
                <a:cs typeface="Times New Roman"/>
              </a:rPr>
              <a:t>olan </a:t>
            </a:r>
            <a:r>
              <a:rPr sz="2400" spc="-5" dirty="0">
                <a:latin typeface="Times New Roman"/>
                <a:cs typeface="Times New Roman"/>
              </a:rPr>
              <a:t>ve  </a:t>
            </a:r>
            <a:r>
              <a:rPr sz="2400" dirty="0">
                <a:latin typeface="Times New Roman"/>
                <a:cs typeface="Times New Roman"/>
              </a:rPr>
              <a:t>daha </a:t>
            </a:r>
            <a:r>
              <a:rPr sz="2400" spc="-5" dirty="0">
                <a:latin typeface="Times New Roman"/>
                <a:cs typeface="Times New Roman"/>
              </a:rPr>
              <a:t>önce BES’e </a:t>
            </a:r>
            <a:r>
              <a:rPr sz="2400" dirty="0">
                <a:latin typeface="Times New Roman"/>
                <a:cs typeface="Times New Roman"/>
              </a:rPr>
              <a:t>dahil </a:t>
            </a:r>
            <a:r>
              <a:rPr sz="2400" spc="-5" dirty="0">
                <a:latin typeface="Times New Roman"/>
                <a:cs typeface="Times New Roman"/>
              </a:rPr>
              <a:t>edilmiş </a:t>
            </a:r>
            <a:r>
              <a:rPr sz="2400" dirty="0">
                <a:latin typeface="Times New Roman"/>
                <a:cs typeface="Times New Roman"/>
              </a:rPr>
              <a:t>ancak </a:t>
            </a:r>
            <a:r>
              <a:rPr sz="2400" spc="-5" dirty="0">
                <a:latin typeface="Times New Roman"/>
                <a:cs typeface="Times New Roman"/>
              </a:rPr>
              <a:t>sitemden ayrılmış olanlar </a:t>
            </a:r>
            <a:r>
              <a:rPr sz="2400" dirty="0">
                <a:latin typeface="Times New Roman"/>
                <a:cs typeface="Times New Roman"/>
              </a:rPr>
              <a:t>dahil) </a:t>
            </a:r>
            <a:r>
              <a:rPr sz="2400" spc="-5" dirty="0">
                <a:latin typeface="Times New Roman"/>
                <a:cs typeface="Times New Roman"/>
              </a:rPr>
              <a:t>Kurum  </a:t>
            </a:r>
            <a:r>
              <a:rPr sz="2400" dirty="0">
                <a:latin typeface="Times New Roman"/>
                <a:cs typeface="Times New Roman"/>
              </a:rPr>
              <a:t>üzerinden BES’e dahil edilmesi</a:t>
            </a:r>
            <a:r>
              <a:rPr sz="2400" spc="-35" dirty="0">
                <a:latin typeface="Times New Roman"/>
                <a:cs typeface="Times New Roman"/>
              </a:rPr>
              <a:t> </a:t>
            </a:r>
            <a:r>
              <a:rPr sz="2400" dirty="0">
                <a:latin typeface="Times New Roman"/>
                <a:cs typeface="Times New Roman"/>
              </a:rPr>
              <a:t>zorunludur.</a:t>
            </a:r>
          </a:p>
          <a:p>
            <a:pPr marL="12700" marR="5080" algn="just">
              <a:lnSpc>
                <a:spcPct val="100000"/>
              </a:lnSpc>
              <a:spcBef>
                <a:spcPts val="434"/>
              </a:spcBef>
            </a:pPr>
            <a:r>
              <a:rPr sz="2400" dirty="0">
                <a:latin typeface="Times New Roman"/>
                <a:cs typeface="Times New Roman"/>
              </a:rPr>
              <a:t>20 Ocak 2022 </a:t>
            </a:r>
            <a:r>
              <a:rPr sz="2400" spc="-5" dirty="0">
                <a:latin typeface="Times New Roman"/>
                <a:cs typeface="Times New Roman"/>
              </a:rPr>
              <a:t>tarihli Resmi Gazetede yayınlanan değişiklikle </a:t>
            </a:r>
            <a:r>
              <a:rPr sz="2400" dirty="0">
                <a:latin typeface="Times New Roman"/>
                <a:cs typeface="Times New Roman"/>
              </a:rPr>
              <a:t>birlikte, 4632 </a:t>
            </a:r>
            <a:r>
              <a:rPr sz="2400" spc="-5" dirty="0">
                <a:latin typeface="Times New Roman"/>
                <a:cs typeface="Times New Roman"/>
              </a:rPr>
              <a:t>sayılı  Kanun’un </a:t>
            </a:r>
            <a:r>
              <a:rPr sz="2400" dirty="0">
                <a:latin typeface="Times New Roman"/>
                <a:cs typeface="Times New Roman"/>
              </a:rPr>
              <a:t>Ek 2’inci </a:t>
            </a:r>
            <a:r>
              <a:rPr sz="2400" spc="-5" dirty="0">
                <a:latin typeface="Times New Roman"/>
                <a:cs typeface="Times New Roman"/>
              </a:rPr>
              <a:t>maddesine ekleme </a:t>
            </a:r>
            <a:r>
              <a:rPr sz="2400" dirty="0">
                <a:latin typeface="Times New Roman"/>
                <a:cs typeface="Times New Roman"/>
              </a:rPr>
              <a:t>yapılarak, </a:t>
            </a:r>
            <a:r>
              <a:rPr sz="2400" spc="-5" dirty="0">
                <a:latin typeface="Times New Roman"/>
                <a:cs typeface="Times New Roman"/>
              </a:rPr>
              <a:t>talepleri halinde </a:t>
            </a:r>
            <a:r>
              <a:rPr sz="2400" dirty="0">
                <a:latin typeface="Times New Roman"/>
                <a:cs typeface="Times New Roman"/>
              </a:rPr>
              <a:t>kırk beş yaş </a:t>
            </a:r>
            <a:r>
              <a:rPr sz="2400" spc="-5" dirty="0">
                <a:latin typeface="Times New Roman"/>
                <a:cs typeface="Times New Roman"/>
              </a:rPr>
              <a:t>üstü  çalışanların </a:t>
            </a:r>
            <a:r>
              <a:rPr sz="2400" dirty="0">
                <a:latin typeface="Times New Roman"/>
                <a:cs typeface="Times New Roman"/>
              </a:rPr>
              <a:t>da </a:t>
            </a:r>
            <a:r>
              <a:rPr sz="2400" spc="-5" dirty="0">
                <a:latin typeface="Times New Roman"/>
                <a:cs typeface="Times New Roman"/>
              </a:rPr>
              <a:t>otomatik katılım </a:t>
            </a:r>
            <a:r>
              <a:rPr sz="2400" dirty="0">
                <a:latin typeface="Times New Roman"/>
                <a:cs typeface="Times New Roman"/>
              </a:rPr>
              <a:t>sistemine </a:t>
            </a:r>
            <a:r>
              <a:rPr sz="2400" spc="-5" dirty="0">
                <a:latin typeface="Times New Roman"/>
                <a:cs typeface="Times New Roman"/>
              </a:rPr>
              <a:t>dahil edilebilmesine imkan sunulmuştur.  Minimum </a:t>
            </a:r>
            <a:r>
              <a:rPr sz="2400" dirty="0">
                <a:latin typeface="Times New Roman"/>
                <a:cs typeface="Times New Roman"/>
              </a:rPr>
              <a:t>BES kesinti oranı %3’tür.</a:t>
            </a:r>
          </a:p>
        </p:txBody>
      </p:sp>
      <p:sp>
        <p:nvSpPr>
          <p:cNvPr id="24" name="object 5"/>
          <p:cNvSpPr txBox="1"/>
          <p:nvPr/>
        </p:nvSpPr>
        <p:spPr>
          <a:xfrm rot="10800000" flipV="1">
            <a:off x="3886200" y="5021132"/>
            <a:ext cx="11201400" cy="591187"/>
          </a:xfrm>
          <a:prstGeom prst="rect">
            <a:avLst/>
          </a:prstGeom>
          <a:solidFill>
            <a:srgbClr val="FFCCCC"/>
          </a:solidFill>
          <a:ln w="25400">
            <a:solidFill>
              <a:srgbClr val="946E00"/>
            </a:solidFill>
          </a:ln>
        </p:spPr>
        <p:txBody>
          <a:bodyPr vert="horz" wrap="square" lIns="0" tIns="219710" rIns="0" bIns="0" rtlCol="0">
            <a:spAutoFit/>
          </a:bodyPr>
          <a:lstStyle/>
          <a:p>
            <a:pPr marL="208915">
              <a:lnSpc>
                <a:spcPct val="100000"/>
              </a:lnSpc>
              <a:spcBef>
                <a:spcPts val="1730"/>
              </a:spcBef>
            </a:pPr>
            <a:r>
              <a:rPr sz="2400" b="1" dirty="0">
                <a:solidFill>
                  <a:srgbClr val="053193"/>
                </a:solidFill>
                <a:latin typeface="Times New Roman"/>
                <a:cs typeface="Times New Roman"/>
              </a:rPr>
              <a:t>BES </a:t>
            </a:r>
            <a:r>
              <a:rPr sz="2400" b="1" spc="-5" dirty="0">
                <a:solidFill>
                  <a:srgbClr val="053193"/>
                </a:solidFill>
                <a:latin typeface="Times New Roman"/>
                <a:cs typeface="Times New Roman"/>
              </a:rPr>
              <a:t>Kesintisi </a:t>
            </a:r>
            <a:r>
              <a:rPr sz="2400" b="1" dirty="0">
                <a:solidFill>
                  <a:srgbClr val="053193"/>
                </a:solidFill>
                <a:latin typeface="Times New Roman"/>
                <a:cs typeface="Times New Roman"/>
              </a:rPr>
              <a:t>= Emekli </a:t>
            </a:r>
            <a:r>
              <a:rPr sz="2400" b="1" spc="-5" dirty="0">
                <a:solidFill>
                  <a:srgbClr val="053193"/>
                </a:solidFill>
                <a:latin typeface="Times New Roman"/>
                <a:cs typeface="Times New Roman"/>
              </a:rPr>
              <a:t>Keseneği Hesabına </a:t>
            </a:r>
            <a:r>
              <a:rPr sz="2400" b="1" dirty="0">
                <a:solidFill>
                  <a:srgbClr val="053193"/>
                </a:solidFill>
                <a:latin typeface="Times New Roman"/>
                <a:cs typeface="Times New Roman"/>
              </a:rPr>
              <a:t>Esas </a:t>
            </a:r>
            <a:r>
              <a:rPr sz="2400" b="1" spc="-5" dirty="0">
                <a:solidFill>
                  <a:srgbClr val="053193"/>
                </a:solidFill>
                <a:latin typeface="Times New Roman"/>
                <a:cs typeface="Times New Roman"/>
              </a:rPr>
              <a:t>Tutar </a:t>
            </a:r>
            <a:r>
              <a:rPr sz="2400" b="1" dirty="0">
                <a:solidFill>
                  <a:srgbClr val="053193"/>
                </a:solidFill>
                <a:latin typeface="Times New Roman"/>
                <a:cs typeface="Times New Roman"/>
              </a:rPr>
              <a:t>X BES </a:t>
            </a:r>
            <a:r>
              <a:rPr sz="2400" b="1" spc="-5" dirty="0">
                <a:solidFill>
                  <a:srgbClr val="053193"/>
                </a:solidFill>
                <a:latin typeface="Times New Roman"/>
                <a:cs typeface="Times New Roman"/>
              </a:rPr>
              <a:t>Kesinti</a:t>
            </a:r>
            <a:r>
              <a:rPr sz="2400" b="1" spc="-25" dirty="0">
                <a:solidFill>
                  <a:srgbClr val="053193"/>
                </a:solidFill>
                <a:latin typeface="Times New Roman"/>
                <a:cs typeface="Times New Roman"/>
              </a:rPr>
              <a:t> </a:t>
            </a:r>
            <a:r>
              <a:rPr sz="2400" b="1" dirty="0">
                <a:solidFill>
                  <a:srgbClr val="053193"/>
                </a:solidFill>
                <a:latin typeface="Times New Roman"/>
                <a:cs typeface="Times New Roman"/>
              </a:rPr>
              <a:t>Oranı</a:t>
            </a:r>
            <a:endParaRPr sz="2400" dirty="0">
              <a:latin typeface="Times New Roman"/>
              <a:cs typeface="Times New Roman"/>
            </a:endParaRPr>
          </a:p>
        </p:txBody>
      </p:sp>
    </p:spTree>
    <p:extLst>
      <p:ext uri="{BB962C8B-B14F-4D97-AF65-F5344CB8AC3E}">
        <p14:creationId xmlns:p14="http://schemas.microsoft.com/office/powerpoint/2010/main" val="3420533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436313" y="1866900"/>
            <a:ext cx="15481667" cy="7397202"/>
            <a:chOff x="0" y="-54608"/>
            <a:chExt cx="1667154" cy="1452305"/>
          </a:xfrm>
          <a:solidFill>
            <a:schemeClr val="bg1">
              <a:lumMod val="95000"/>
            </a:schemeClr>
          </a:solidFill>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a:grpFill/>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a:grpFill/>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90" y="632793"/>
            <a:ext cx="1205232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2" name="object 3"/>
          <p:cNvSpPr txBox="1"/>
          <p:nvPr/>
        </p:nvSpPr>
        <p:spPr>
          <a:xfrm rot="10800000" flipV="1">
            <a:off x="3124200" y="2133425"/>
            <a:ext cx="6248400" cy="2703304"/>
          </a:xfrm>
          <a:prstGeom prst="rect">
            <a:avLst/>
          </a:prstGeom>
          <a:solidFill>
            <a:schemeClr val="bg1">
              <a:lumMod val="95000"/>
            </a:schemeClr>
          </a:solidFill>
        </p:spPr>
        <p:txBody>
          <a:bodyPr vert="horz" wrap="square" lIns="0" tIns="66040" rIns="0" bIns="0" rtlCol="0">
            <a:spAutoFit/>
          </a:bodyPr>
          <a:lstStyle/>
          <a:p>
            <a:pPr marL="12700" algn="just">
              <a:lnSpc>
                <a:spcPct val="100000"/>
              </a:lnSpc>
              <a:spcBef>
                <a:spcPts val="520"/>
              </a:spcBef>
            </a:pPr>
            <a:r>
              <a:rPr sz="2800" b="1" spc="-5" dirty="0">
                <a:solidFill>
                  <a:srgbClr val="FF0000"/>
                </a:solidFill>
                <a:latin typeface="Arial"/>
                <a:cs typeface="Arial"/>
              </a:rPr>
              <a:t>Sendika</a:t>
            </a:r>
            <a:r>
              <a:rPr sz="2800" b="1" spc="-15" dirty="0">
                <a:solidFill>
                  <a:srgbClr val="FF0000"/>
                </a:solidFill>
                <a:latin typeface="Arial"/>
                <a:cs typeface="Arial"/>
              </a:rPr>
              <a:t> </a:t>
            </a:r>
            <a:r>
              <a:rPr sz="2800" b="1" spc="-5" dirty="0">
                <a:solidFill>
                  <a:srgbClr val="FF0000"/>
                </a:solidFill>
                <a:latin typeface="Arial"/>
                <a:cs typeface="Arial"/>
              </a:rPr>
              <a:t>Kesintisi</a:t>
            </a:r>
            <a:endParaRPr sz="2800" dirty="0">
              <a:latin typeface="Arial"/>
              <a:cs typeface="Arial"/>
            </a:endParaRPr>
          </a:p>
          <a:p>
            <a:pPr marL="12700" marR="5080" algn="just">
              <a:lnSpc>
                <a:spcPct val="100000"/>
              </a:lnSpc>
              <a:spcBef>
                <a:spcPts val="420"/>
              </a:spcBef>
              <a:tabLst>
                <a:tab pos="5370195" algn="l"/>
              </a:tabLst>
            </a:pPr>
            <a:r>
              <a:rPr sz="2800" spc="-5" dirty="0">
                <a:latin typeface="Times New Roman"/>
                <a:cs typeface="Times New Roman"/>
              </a:rPr>
              <a:t>Da</a:t>
            </a:r>
            <a:r>
              <a:rPr sz="2800" spc="-15" dirty="0">
                <a:latin typeface="Times New Roman"/>
                <a:cs typeface="Times New Roman"/>
              </a:rPr>
              <a:t>m</a:t>
            </a:r>
            <a:r>
              <a:rPr sz="2800" spc="-5" dirty="0">
                <a:latin typeface="Times New Roman"/>
                <a:cs typeface="Times New Roman"/>
              </a:rPr>
              <a:t>ga</a:t>
            </a:r>
            <a:r>
              <a:rPr sz="2800" spc="120" dirty="0">
                <a:latin typeface="Times New Roman"/>
                <a:cs typeface="Times New Roman"/>
              </a:rPr>
              <a:t> </a:t>
            </a:r>
            <a:r>
              <a:rPr sz="2800" spc="-5" dirty="0">
                <a:latin typeface="Times New Roman"/>
                <a:cs typeface="Times New Roman"/>
              </a:rPr>
              <a:t>vergisine</a:t>
            </a:r>
            <a:r>
              <a:rPr sz="2800" spc="120" dirty="0">
                <a:latin typeface="Times New Roman"/>
                <a:cs typeface="Times New Roman"/>
              </a:rPr>
              <a:t> </a:t>
            </a:r>
            <a:r>
              <a:rPr sz="2800" dirty="0">
                <a:latin typeface="Times New Roman"/>
                <a:cs typeface="Times New Roman"/>
              </a:rPr>
              <a:t>ta</a:t>
            </a:r>
            <a:r>
              <a:rPr sz="2800" spc="-5" dirty="0">
                <a:latin typeface="Times New Roman"/>
                <a:cs typeface="Times New Roman"/>
              </a:rPr>
              <a:t>bi</a:t>
            </a:r>
            <a:r>
              <a:rPr sz="2800" spc="105" dirty="0">
                <a:latin typeface="Times New Roman"/>
                <a:cs typeface="Times New Roman"/>
              </a:rPr>
              <a:t> </a:t>
            </a:r>
            <a:r>
              <a:rPr sz="2800" spc="-5" dirty="0">
                <a:latin typeface="Times New Roman"/>
                <a:cs typeface="Times New Roman"/>
              </a:rPr>
              <a:t>ol</a:t>
            </a:r>
            <a:r>
              <a:rPr sz="2800" dirty="0">
                <a:latin typeface="Times New Roman"/>
                <a:cs typeface="Times New Roman"/>
              </a:rPr>
              <a:t>a</a:t>
            </a:r>
            <a:r>
              <a:rPr sz="2800" spc="-5" dirty="0">
                <a:latin typeface="Times New Roman"/>
                <a:cs typeface="Times New Roman"/>
              </a:rPr>
              <a:t>n</a:t>
            </a:r>
            <a:r>
              <a:rPr sz="2800" spc="105" dirty="0">
                <a:latin typeface="Times New Roman"/>
                <a:cs typeface="Times New Roman"/>
              </a:rPr>
              <a:t> </a:t>
            </a:r>
            <a:r>
              <a:rPr sz="2800" spc="-15" dirty="0">
                <a:latin typeface="Times New Roman"/>
                <a:cs typeface="Times New Roman"/>
              </a:rPr>
              <a:t>a</a:t>
            </a:r>
            <a:r>
              <a:rPr sz="2800" spc="5" dirty="0">
                <a:latin typeface="Times New Roman"/>
                <a:cs typeface="Times New Roman"/>
              </a:rPr>
              <a:t>y</a:t>
            </a:r>
            <a:r>
              <a:rPr sz="2800" dirty="0">
                <a:latin typeface="Times New Roman"/>
                <a:cs typeface="Times New Roman"/>
              </a:rPr>
              <a:t>l</a:t>
            </a:r>
            <a:r>
              <a:rPr sz="2800" spc="5" dirty="0">
                <a:latin typeface="Times New Roman"/>
                <a:cs typeface="Times New Roman"/>
              </a:rPr>
              <a:t>ı</a:t>
            </a:r>
            <a:r>
              <a:rPr sz="2800" spc="-5" dirty="0">
                <a:latin typeface="Times New Roman"/>
                <a:cs typeface="Times New Roman"/>
              </a:rPr>
              <a:t>k</a:t>
            </a:r>
            <a:r>
              <a:rPr sz="2800" spc="105" dirty="0">
                <a:latin typeface="Times New Roman"/>
                <a:cs typeface="Times New Roman"/>
              </a:rPr>
              <a:t> </a:t>
            </a:r>
            <a:r>
              <a:rPr sz="2800" spc="-5" dirty="0">
                <a:latin typeface="Times New Roman"/>
                <a:cs typeface="Times New Roman"/>
              </a:rPr>
              <a:t>brüt</a:t>
            </a:r>
            <a:r>
              <a:rPr sz="2800" spc="114" dirty="0">
                <a:latin typeface="Times New Roman"/>
                <a:cs typeface="Times New Roman"/>
              </a:rPr>
              <a:t> </a:t>
            </a:r>
            <a:r>
              <a:rPr sz="2800" spc="-5" dirty="0" err="1">
                <a:latin typeface="Times New Roman"/>
                <a:cs typeface="Times New Roman"/>
              </a:rPr>
              <a:t>gelirl</a:t>
            </a:r>
            <a:r>
              <a:rPr sz="2800" dirty="0" err="1">
                <a:latin typeface="Times New Roman"/>
                <a:cs typeface="Times New Roman"/>
              </a:rPr>
              <a:t>e</a:t>
            </a:r>
            <a:r>
              <a:rPr sz="2800" spc="-5" dirty="0" err="1">
                <a:latin typeface="Times New Roman"/>
                <a:cs typeface="Times New Roman"/>
              </a:rPr>
              <a:t>r</a:t>
            </a:r>
            <a:r>
              <a:rPr sz="2800" spc="105" dirty="0">
                <a:latin typeface="Times New Roman"/>
                <a:cs typeface="Times New Roman"/>
              </a:rPr>
              <a:t> </a:t>
            </a:r>
            <a:r>
              <a:rPr sz="2800" spc="-5" dirty="0" err="1" smtClean="0">
                <a:latin typeface="Times New Roman"/>
                <a:cs typeface="Times New Roman"/>
              </a:rPr>
              <a:t>to</a:t>
            </a:r>
            <a:r>
              <a:rPr sz="2800" spc="-15" dirty="0" err="1" smtClean="0">
                <a:latin typeface="Times New Roman"/>
                <a:cs typeface="Times New Roman"/>
              </a:rPr>
              <a:t>p</a:t>
            </a:r>
            <a:r>
              <a:rPr sz="2800" dirty="0" err="1" smtClean="0">
                <a:latin typeface="Times New Roman"/>
                <a:cs typeface="Times New Roman"/>
              </a:rPr>
              <a:t>la</a:t>
            </a:r>
            <a:r>
              <a:rPr sz="2800" spc="-15" dirty="0" err="1" smtClean="0">
                <a:latin typeface="Times New Roman"/>
                <a:cs typeface="Times New Roman"/>
              </a:rPr>
              <a:t>m</a:t>
            </a:r>
            <a:r>
              <a:rPr sz="2800" spc="-5" dirty="0" err="1" smtClean="0">
                <a:latin typeface="Times New Roman"/>
                <a:cs typeface="Times New Roman"/>
              </a:rPr>
              <a:t>ın</a:t>
            </a:r>
            <a:r>
              <a:rPr sz="2800" spc="5" dirty="0" err="1" smtClean="0">
                <a:latin typeface="Times New Roman"/>
                <a:cs typeface="Times New Roman"/>
              </a:rPr>
              <a:t>ı</a:t>
            </a:r>
            <a:r>
              <a:rPr sz="2800" spc="-5" dirty="0" err="1" smtClean="0">
                <a:latin typeface="Times New Roman"/>
                <a:cs typeface="Times New Roman"/>
              </a:rPr>
              <a:t>n</a:t>
            </a:r>
            <a:r>
              <a:rPr lang="tr-TR" sz="2800" spc="-5" dirty="0" smtClean="0">
                <a:latin typeface="Times New Roman"/>
                <a:cs typeface="Times New Roman"/>
              </a:rPr>
              <a:t> </a:t>
            </a:r>
            <a:r>
              <a:rPr sz="2800" spc="-5" dirty="0" err="1" smtClean="0">
                <a:latin typeface="Times New Roman"/>
                <a:cs typeface="Times New Roman"/>
              </a:rPr>
              <a:t>Sendi</a:t>
            </a:r>
            <a:r>
              <a:rPr sz="2800" spc="-15" dirty="0" err="1" smtClean="0">
                <a:latin typeface="Times New Roman"/>
                <a:cs typeface="Times New Roman"/>
              </a:rPr>
              <a:t>k</a:t>
            </a:r>
            <a:r>
              <a:rPr sz="2800" spc="-5" dirty="0" err="1" smtClean="0">
                <a:latin typeface="Times New Roman"/>
                <a:cs typeface="Times New Roman"/>
              </a:rPr>
              <a:t>a</a:t>
            </a:r>
            <a:r>
              <a:rPr lang="tr-TR" sz="2800" spc="-5" dirty="0" smtClean="0">
                <a:latin typeface="Times New Roman"/>
                <a:cs typeface="Times New Roman"/>
              </a:rPr>
              <a:t> tüzüğünde</a:t>
            </a:r>
            <a:r>
              <a:rPr sz="2800" spc="-5" dirty="0" smtClean="0">
                <a:latin typeface="Times New Roman"/>
                <a:cs typeface="Times New Roman"/>
              </a:rPr>
              <a:t>  </a:t>
            </a:r>
            <a:r>
              <a:rPr sz="2800" dirty="0">
                <a:latin typeface="Times New Roman"/>
                <a:cs typeface="Times New Roman"/>
              </a:rPr>
              <a:t>belirtilen </a:t>
            </a:r>
            <a:r>
              <a:rPr sz="2800" spc="-5" dirty="0">
                <a:latin typeface="Times New Roman"/>
                <a:cs typeface="Times New Roman"/>
              </a:rPr>
              <a:t>oranla çarpılması sonucu </a:t>
            </a:r>
            <a:r>
              <a:rPr sz="2800" dirty="0">
                <a:latin typeface="Times New Roman"/>
                <a:cs typeface="Times New Roman"/>
              </a:rPr>
              <a:t>bulunacak</a:t>
            </a:r>
            <a:r>
              <a:rPr sz="2800" spc="-10" dirty="0">
                <a:latin typeface="Times New Roman"/>
                <a:cs typeface="Times New Roman"/>
              </a:rPr>
              <a:t> </a:t>
            </a:r>
            <a:r>
              <a:rPr sz="2800" dirty="0" err="1">
                <a:latin typeface="Times New Roman"/>
                <a:cs typeface="Times New Roman"/>
              </a:rPr>
              <a:t>tutardır</a:t>
            </a:r>
            <a:r>
              <a:rPr sz="2800" dirty="0" smtClean="0">
                <a:latin typeface="Times New Roman"/>
                <a:cs typeface="Times New Roman"/>
              </a:rPr>
              <a:t>.</a:t>
            </a:r>
            <a:r>
              <a:rPr lang="tr-TR" sz="2800" dirty="0" smtClean="0">
                <a:latin typeface="Times New Roman"/>
                <a:cs typeface="Times New Roman"/>
              </a:rPr>
              <a:t> Sendika aidatı oranı Binde 3 ile Binde 5 arasında değişmektedir.</a:t>
            </a:r>
            <a:endParaRPr sz="2800" dirty="0">
              <a:latin typeface="Times New Roman"/>
              <a:cs typeface="Times New Roman"/>
            </a:endParaRPr>
          </a:p>
        </p:txBody>
      </p:sp>
      <p:sp>
        <p:nvSpPr>
          <p:cNvPr id="24" name="object 5"/>
          <p:cNvSpPr txBox="1"/>
          <p:nvPr/>
        </p:nvSpPr>
        <p:spPr>
          <a:xfrm flipH="1">
            <a:off x="10820400" y="2329160"/>
            <a:ext cx="6705600" cy="5545108"/>
          </a:xfrm>
          <a:prstGeom prst="rect">
            <a:avLst/>
          </a:prstGeom>
          <a:solidFill>
            <a:schemeClr val="bg1">
              <a:lumMod val="95000"/>
            </a:schemeClr>
          </a:solidFill>
        </p:spPr>
        <p:txBody>
          <a:bodyPr vert="horz" wrap="square" lIns="0" tIns="66040" rIns="0" bIns="0" rtlCol="0">
            <a:spAutoFit/>
          </a:bodyPr>
          <a:lstStyle/>
          <a:p>
            <a:pPr marL="12700" algn="just">
              <a:lnSpc>
                <a:spcPct val="100000"/>
              </a:lnSpc>
              <a:spcBef>
                <a:spcPts val="520"/>
              </a:spcBef>
            </a:pPr>
            <a:r>
              <a:rPr sz="2400" b="1" spc="-5" dirty="0">
                <a:solidFill>
                  <a:srgbClr val="FF0000"/>
                </a:solidFill>
                <a:latin typeface="Arial"/>
                <a:cs typeface="Arial"/>
              </a:rPr>
              <a:t>Rapor Kesintisi</a:t>
            </a:r>
            <a:endParaRPr sz="2400" dirty="0">
              <a:latin typeface="Arial"/>
              <a:cs typeface="Arial"/>
            </a:endParaRPr>
          </a:p>
          <a:p>
            <a:pPr marL="12700" algn="just">
              <a:lnSpc>
                <a:spcPct val="100000"/>
              </a:lnSpc>
              <a:spcBef>
                <a:spcPts val="420"/>
              </a:spcBef>
            </a:pPr>
            <a:r>
              <a:rPr sz="2400" spc="-5" dirty="0">
                <a:solidFill>
                  <a:srgbClr val="053193"/>
                </a:solidFill>
                <a:latin typeface="Times New Roman"/>
                <a:cs typeface="Times New Roman"/>
              </a:rPr>
              <a:t>-</a:t>
            </a:r>
            <a:r>
              <a:rPr sz="2400" spc="-5" dirty="0">
                <a:latin typeface="Times New Roman"/>
                <a:cs typeface="Times New Roman"/>
              </a:rPr>
              <a:t>Sağlık </a:t>
            </a:r>
            <a:r>
              <a:rPr sz="2400" dirty="0">
                <a:latin typeface="Times New Roman"/>
                <a:cs typeface="Times New Roman"/>
              </a:rPr>
              <a:t>kurulu raporu üzerine verilen hastalık</a:t>
            </a:r>
            <a:r>
              <a:rPr sz="2400" spc="-45" dirty="0">
                <a:latin typeface="Times New Roman"/>
                <a:cs typeface="Times New Roman"/>
              </a:rPr>
              <a:t> </a:t>
            </a:r>
            <a:r>
              <a:rPr sz="2400" dirty="0">
                <a:latin typeface="Times New Roman"/>
                <a:cs typeface="Times New Roman"/>
              </a:rPr>
              <a:t>izinleri</a:t>
            </a:r>
          </a:p>
          <a:p>
            <a:pPr marL="12700" algn="just">
              <a:lnSpc>
                <a:spcPct val="100000"/>
              </a:lnSpc>
              <a:spcBef>
                <a:spcPts val="430"/>
              </a:spcBef>
            </a:pPr>
            <a:r>
              <a:rPr sz="2400" spc="-5" dirty="0">
                <a:latin typeface="Times New Roman"/>
                <a:cs typeface="Times New Roman"/>
              </a:rPr>
              <a:t>-Kanser,</a:t>
            </a:r>
            <a:r>
              <a:rPr sz="2400" spc="114" dirty="0">
                <a:latin typeface="Times New Roman"/>
                <a:cs typeface="Times New Roman"/>
              </a:rPr>
              <a:t> </a:t>
            </a:r>
            <a:r>
              <a:rPr sz="2400" spc="-5" dirty="0">
                <a:latin typeface="Times New Roman"/>
                <a:cs typeface="Times New Roman"/>
              </a:rPr>
              <a:t>verem</a:t>
            </a:r>
            <a:r>
              <a:rPr sz="2400" spc="100" dirty="0">
                <a:latin typeface="Times New Roman"/>
                <a:cs typeface="Times New Roman"/>
              </a:rPr>
              <a:t> </a:t>
            </a:r>
            <a:r>
              <a:rPr sz="2400" spc="-5" dirty="0">
                <a:latin typeface="Times New Roman"/>
                <a:cs typeface="Times New Roman"/>
              </a:rPr>
              <a:t>ve</a:t>
            </a:r>
            <a:r>
              <a:rPr sz="2400" spc="100" dirty="0">
                <a:latin typeface="Times New Roman"/>
                <a:cs typeface="Times New Roman"/>
              </a:rPr>
              <a:t> </a:t>
            </a:r>
            <a:r>
              <a:rPr sz="2400" dirty="0">
                <a:latin typeface="Times New Roman"/>
                <a:cs typeface="Times New Roman"/>
              </a:rPr>
              <a:t>akıl</a:t>
            </a:r>
            <a:r>
              <a:rPr sz="2400" spc="100" dirty="0">
                <a:latin typeface="Times New Roman"/>
                <a:cs typeface="Times New Roman"/>
              </a:rPr>
              <a:t> </a:t>
            </a:r>
            <a:r>
              <a:rPr sz="2400" spc="-5" dirty="0">
                <a:latin typeface="Times New Roman"/>
                <a:cs typeface="Times New Roman"/>
              </a:rPr>
              <a:t>hastalıkları</a:t>
            </a:r>
            <a:r>
              <a:rPr sz="2400" spc="114" dirty="0">
                <a:latin typeface="Times New Roman"/>
                <a:cs typeface="Times New Roman"/>
              </a:rPr>
              <a:t> </a:t>
            </a:r>
            <a:r>
              <a:rPr sz="2400" spc="-5" dirty="0">
                <a:latin typeface="Times New Roman"/>
                <a:cs typeface="Times New Roman"/>
              </a:rPr>
              <a:t>gibi</a:t>
            </a:r>
            <a:r>
              <a:rPr sz="2400" spc="100" dirty="0">
                <a:latin typeface="Times New Roman"/>
                <a:cs typeface="Times New Roman"/>
              </a:rPr>
              <a:t> </a:t>
            </a:r>
            <a:r>
              <a:rPr sz="2400" dirty="0">
                <a:latin typeface="Times New Roman"/>
                <a:cs typeface="Times New Roman"/>
              </a:rPr>
              <a:t>uzun</a:t>
            </a:r>
            <a:r>
              <a:rPr sz="2400" spc="90" dirty="0">
                <a:latin typeface="Times New Roman"/>
                <a:cs typeface="Times New Roman"/>
              </a:rPr>
              <a:t> </a:t>
            </a:r>
            <a:r>
              <a:rPr sz="2400" spc="-5" dirty="0">
                <a:latin typeface="Times New Roman"/>
                <a:cs typeface="Times New Roman"/>
              </a:rPr>
              <a:t>süreli</a:t>
            </a:r>
            <a:r>
              <a:rPr sz="2400" spc="105" dirty="0">
                <a:latin typeface="Times New Roman"/>
                <a:cs typeface="Times New Roman"/>
              </a:rPr>
              <a:t> </a:t>
            </a:r>
            <a:r>
              <a:rPr sz="2400" dirty="0">
                <a:latin typeface="Times New Roman"/>
                <a:cs typeface="Times New Roman"/>
              </a:rPr>
              <a:t>bir</a:t>
            </a:r>
            <a:r>
              <a:rPr sz="2400" spc="95" dirty="0">
                <a:latin typeface="Times New Roman"/>
                <a:cs typeface="Times New Roman"/>
              </a:rPr>
              <a:t> </a:t>
            </a:r>
            <a:r>
              <a:rPr sz="2400" spc="-5" dirty="0">
                <a:latin typeface="Times New Roman"/>
                <a:cs typeface="Times New Roman"/>
              </a:rPr>
              <a:t>tedaviye</a:t>
            </a:r>
            <a:r>
              <a:rPr sz="2400" spc="120" dirty="0">
                <a:latin typeface="Times New Roman"/>
                <a:cs typeface="Times New Roman"/>
              </a:rPr>
              <a:t> </a:t>
            </a:r>
            <a:r>
              <a:rPr sz="2400" spc="-5" dirty="0">
                <a:latin typeface="Times New Roman"/>
                <a:cs typeface="Times New Roman"/>
              </a:rPr>
              <a:t>ihtiyaç</a:t>
            </a:r>
            <a:r>
              <a:rPr sz="2400" spc="114" dirty="0">
                <a:latin typeface="Times New Roman"/>
                <a:cs typeface="Times New Roman"/>
              </a:rPr>
              <a:t> </a:t>
            </a:r>
            <a:r>
              <a:rPr sz="2400" spc="-5" dirty="0">
                <a:latin typeface="Times New Roman"/>
                <a:cs typeface="Times New Roman"/>
              </a:rPr>
              <a:t>gösteren</a:t>
            </a:r>
            <a:endParaRPr sz="2400" dirty="0">
              <a:latin typeface="Times New Roman"/>
              <a:cs typeface="Times New Roman"/>
            </a:endParaRPr>
          </a:p>
          <a:p>
            <a:pPr marL="12700" algn="just">
              <a:lnSpc>
                <a:spcPct val="100000"/>
              </a:lnSpc>
              <a:spcBef>
                <a:spcPts val="5"/>
              </a:spcBef>
            </a:pPr>
            <a:r>
              <a:rPr sz="2400" dirty="0">
                <a:latin typeface="Times New Roman"/>
                <a:cs typeface="Times New Roman"/>
              </a:rPr>
              <a:t>hastalığa yakalananların kullandığı hastalık</a:t>
            </a:r>
            <a:r>
              <a:rPr sz="2400" spc="-70" dirty="0">
                <a:latin typeface="Times New Roman"/>
                <a:cs typeface="Times New Roman"/>
              </a:rPr>
              <a:t> </a:t>
            </a:r>
            <a:r>
              <a:rPr sz="2400" dirty="0">
                <a:latin typeface="Times New Roman"/>
                <a:cs typeface="Times New Roman"/>
              </a:rPr>
              <a:t>izinleri</a:t>
            </a:r>
          </a:p>
          <a:p>
            <a:pPr marL="12700" marR="5715" algn="just">
              <a:lnSpc>
                <a:spcPct val="100000"/>
              </a:lnSpc>
              <a:spcBef>
                <a:spcPts val="430"/>
              </a:spcBef>
            </a:pPr>
            <a:r>
              <a:rPr sz="2400" spc="-5" dirty="0">
                <a:latin typeface="Times New Roman"/>
                <a:cs typeface="Times New Roman"/>
              </a:rPr>
              <a:t>-Hastalıkları sebebiyle resmi </a:t>
            </a:r>
            <a:r>
              <a:rPr sz="2400" dirty="0">
                <a:latin typeface="Times New Roman"/>
                <a:cs typeface="Times New Roman"/>
              </a:rPr>
              <a:t>yataklı </a:t>
            </a:r>
            <a:r>
              <a:rPr sz="2400" spc="-5" dirty="0">
                <a:latin typeface="Times New Roman"/>
                <a:cs typeface="Times New Roman"/>
              </a:rPr>
              <a:t>tedavi kurumlarında </a:t>
            </a:r>
            <a:r>
              <a:rPr sz="2400" dirty="0">
                <a:latin typeface="Times New Roman"/>
                <a:cs typeface="Times New Roman"/>
              </a:rPr>
              <a:t>yatarak </a:t>
            </a:r>
            <a:r>
              <a:rPr sz="2400" spc="-5" dirty="0">
                <a:latin typeface="Times New Roman"/>
                <a:cs typeface="Times New Roman"/>
              </a:rPr>
              <a:t>tedavi gördükleri  </a:t>
            </a:r>
            <a:r>
              <a:rPr sz="2400" dirty="0">
                <a:latin typeface="Times New Roman"/>
                <a:cs typeface="Times New Roman"/>
              </a:rPr>
              <a:t>tedavi</a:t>
            </a:r>
            <a:r>
              <a:rPr sz="2400" spc="-15" dirty="0">
                <a:latin typeface="Times New Roman"/>
                <a:cs typeface="Times New Roman"/>
              </a:rPr>
              <a:t> </a:t>
            </a:r>
            <a:r>
              <a:rPr sz="2400" spc="-5" dirty="0">
                <a:latin typeface="Times New Roman"/>
                <a:cs typeface="Times New Roman"/>
              </a:rPr>
              <a:t>süreleri</a:t>
            </a:r>
            <a:endParaRPr sz="2400" dirty="0">
              <a:latin typeface="Times New Roman"/>
              <a:cs typeface="Times New Roman"/>
            </a:endParaRPr>
          </a:p>
          <a:p>
            <a:pPr marL="12700" marR="5080" algn="just">
              <a:lnSpc>
                <a:spcPct val="100000"/>
              </a:lnSpc>
              <a:spcBef>
                <a:spcPts val="434"/>
              </a:spcBef>
            </a:pPr>
            <a:r>
              <a:rPr sz="2400" spc="-5" dirty="0">
                <a:latin typeface="Times New Roman"/>
                <a:cs typeface="Times New Roman"/>
              </a:rPr>
              <a:t>Hariç olmak üzere </a:t>
            </a:r>
            <a:r>
              <a:rPr sz="2400" dirty="0">
                <a:latin typeface="Times New Roman"/>
                <a:cs typeface="Times New Roman"/>
              </a:rPr>
              <a:t>bir </a:t>
            </a:r>
            <a:r>
              <a:rPr sz="2400" spc="-5" dirty="0">
                <a:latin typeface="Times New Roman"/>
                <a:cs typeface="Times New Roman"/>
              </a:rPr>
              <a:t>takvim yılı </a:t>
            </a:r>
            <a:r>
              <a:rPr sz="2400" dirty="0">
                <a:latin typeface="Times New Roman"/>
                <a:cs typeface="Times New Roman"/>
              </a:rPr>
              <a:t>içinde </a:t>
            </a:r>
            <a:r>
              <a:rPr sz="2400" spc="-5" dirty="0">
                <a:latin typeface="Times New Roman"/>
                <a:cs typeface="Times New Roman"/>
              </a:rPr>
              <a:t>kullanılan hastalık </a:t>
            </a:r>
            <a:r>
              <a:rPr sz="2400" dirty="0">
                <a:latin typeface="Times New Roman"/>
                <a:cs typeface="Times New Roman"/>
              </a:rPr>
              <a:t>izin </a:t>
            </a:r>
            <a:r>
              <a:rPr sz="2400" spc="-5" dirty="0">
                <a:latin typeface="Times New Roman"/>
                <a:cs typeface="Times New Roman"/>
              </a:rPr>
              <a:t>süreleri toplamının </a:t>
            </a:r>
            <a:r>
              <a:rPr sz="2400" dirty="0">
                <a:latin typeface="Times New Roman"/>
                <a:cs typeface="Times New Roman"/>
              </a:rPr>
              <a:t>7  günü </a:t>
            </a:r>
            <a:r>
              <a:rPr sz="2400" spc="-5" dirty="0">
                <a:latin typeface="Times New Roman"/>
                <a:cs typeface="Times New Roman"/>
              </a:rPr>
              <a:t>aşması halinde, </a:t>
            </a:r>
            <a:r>
              <a:rPr sz="2400" dirty="0">
                <a:latin typeface="Times New Roman"/>
                <a:cs typeface="Times New Roman"/>
              </a:rPr>
              <a:t>aşan </a:t>
            </a:r>
            <a:r>
              <a:rPr sz="2400" spc="-5" dirty="0">
                <a:latin typeface="Times New Roman"/>
                <a:cs typeface="Times New Roman"/>
              </a:rPr>
              <a:t>sürelere isabet </a:t>
            </a:r>
            <a:r>
              <a:rPr sz="2400" dirty="0">
                <a:latin typeface="Times New Roman"/>
                <a:cs typeface="Times New Roman"/>
              </a:rPr>
              <a:t>eden zam (yan </a:t>
            </a:r>
            <a:r>
              <a:rPr sz="2400" spc="-5" dirty="0">
                <a:latin typeface="Times New Roman"/>
                <a:cs typeface="Times New Roman"/>
              </a:rPr>
              <a:t>ödemeler) </a:t>
            </a:r>
            <a:r>
              <a:rPr sz="2400" dirty="0">
                <a:latin typeface="Times New Roman"/>
                <a:cs typeface="Times New Roman"/>
              </a:rPr>
              <a:t>ve tazminatlar % 25  eksik</a:t>
            </a:r>
            <a:r>
              <a:rPr sz="2400" spc="-5" dirty="0">
                <a:latin typeface="Times New Roman"/>
                <a:cs typeface="Times New Roman"/>
              </a:rPr>
              <a:t> </a:t>
            </a:r>
            <a:r>
              <a:rPr sz="2400" dirty="0" err="1">
                <a:latin typeface="Times New Roman"/>
                <a:cs typeface="Times New Roman"/>
              </a:rPr>
              <a:t>ödenir</a:t>
            </a:r>
            <a:r>
              <a:rPr sz="2400" dirty="0" smtClean="0">
                <a:latin typeface="Times New Roman"/>
                <a:cs typeface="Times New Roman"/>
              </a:rPr>
              <a:t>.</a:t>
            </a:r>
            <a:endParaRPr lang="tr-TR" sz="2400" dirty="0" smtClean="0">
              <a:latin typeface="Times New Roman"/>
              <a:cs typeface="Times New Roman"/>
            </a:endParaRPr>
          </a:p>
          <a:p>
            <a:pPr marL="12700" marR="5080" algn="just">
              <a:lnSpc>
                <a:spcPct val="100000"/>
              </a:lnSpc>
              <a:spcBef>
                <a:spcPts val="434"/>
              </a:spcBef>
            </a:pPr>
            <a:r>
              <a:rPr lang="tr-TR" sz="2400" dirty="0">
                <a:latin typeface="Times New Roman"/>
                <a:cs typeface="Times New Roman"/>
              </a:rPr>
              <a:t>-(Özel Hizmet Tazminatı / 30 ) x Rapor Gün Sayısı x %25</a:t>
            </a:r>
          </a:p>
          <a:p>
            <a:pPr marL="12700" marR="5080" algn="just">
              <a:lnSpc>
                <a:spcPct val="100000"/>
              </a:lnSpc>
              <a:spcBef>
                <a:spcPts val="434"/>
              </a:spcBef>
            </a:pPr>
            <a:r>
              <a:rPr lang="tr-TR" sz="2400" dirty="0">
                <a:latin typeface="Times New Roman"/>
                <a:cs typeface="Times New Roman"/>
              </a:rPr>
              <a:t>-(Yan Ödeme / 30 ) x Rapor Gün Sayısı x %25</a:t>
            </a:r>
            <a:endParaRPr sz="2400" dirty="0">
              <a:latin typeface="Times New Roman"/>
              <a:cs typeface="Times New Roman"/>
            </a:endParaRPr>
          </a:p>
        </p:txBody>
      </p:sp>
      <p:sp>
        <p:nvSpPr>
          <p:cNvPr id="25" name="object 6"/>
          <p:cNvSpPr txBox="1"/>
          <p:nvPr/>
        </p:nvSpPr>
        <p:spPr>
          <a:xfrm>
            <a:off x="2862868" y="5912190"/>
            <a:ext cx="6662417" cy="1083630"/>
          </a:xfrm>
          <a:prstGeom prst="rect">
            <a:avLst/>
          </a:prstGeom>
          <a:solidFill>
            <a:srgbClr val="FFCCCC"/>
          </a:solidFill>
          <a:ln w="25400">
            <a:solidFill>
              <a:srgbClr val="946E00"/>
            </a:solidFill>
          </a:ln>
        </p:spPr>
        <p:txBody>
          <a:bodyPr vert="horz" wrap="square" lIns="0" tIns="219710" rIns="0" bIns="0" rtlCol="0">
            <a:spAutoFit/>
          </a:bodyPr>
          <a:lstStyle/>
          <a:p>
            <a:pPr marL="142240">
              <a:lnSpc>
                <a:spcPct val="100000"/>
              </a:lnSpc>
              <a:spcBef>
                <a:spcPts val="1730"/>
              </a:spcBef>
            </a:pPr>
            <a:r>
              <a:rPr sz="2800" b="1" spc="-5" dirty="0">
                <a:solidFill>
                  <a:srgbClr val="053193"/>
                </a:solidFill>
                <a:latin typeface="Times New Roman"/>
                <a:cs typeface="Times New Roman"/>
              </a:rPr>
              <a:t>Sendika </a:t>
            </a:r>
            <a:r>
              <a:rPr sz="2800" b="1" dirty="0">
                <a:solidFill>
                  <a:srgbClr val="053193"/>
                </a:solidFill>
                <a:latin typeface="Times New Roman"/>
                <a:cs typeface="Times New Roman"/>
              </a:rPr>
              <a:t>Kesintisi = </a:t>
            </a:r>
            <a:r>
              <a:rPr sz="2800" b="1" spc="-5" dirty="0">
                <a:solidFill>
                  <a:srgbClr val="053193"/>
                </a:solidFill>
                <a:latin typeface="Times New Roman"/>
                <a:cs typeface="Times New Roman"/>
              </a:rPr>
              <a:t>Damga Vergisi </a:t>
            </a:r>
            <a:r>
              <a:rPr sz="2800" b="1" dirty="0">
                <a:solidFill>
                  <a:srgbClr val="053193"/>
                </a:solidFill>
                <a:latin typeface="Times New Roman"/>
                <a:cs typeface="Times New Roman"/>
              </a:rPr>
              <a:t>Matrahı X </a:t>
            </a:r>
            <a:r>
              <a:rPr sz="2800" b="1" spc="-5" dirty="0">
                <a:solidFill>
                  <a:srgbClr val="053193"/>
                </a:solidFill>
                <a:latin typeface="Times New Roman"/>
                <a:cs typeface="Times New Roman"/>
              </a:rPr>
              <a:t>İlgili Sendikanın Kesinti </a:t>
            </a:r>
            <a:r>
              <a:rPr sz="2800" b="1" dirty="0">
                <a:solidFill>
                  <a:srgbClr val="053193"/>
                </a:solidFill>
                <a:latin typeface="Times New Roman"/>
                <a:cs typeface="Times New Roman"/>
              </a:rPr>
              <a:t>Oranı</a:t>
            </a:r>
            <a:endParaRPr sz="2800" dirty="0">
              <a:latin typeface="Times New Roman"/>
              <a:cs typeface="Times New Roman"/>
            </a:endParaRPr>
          </a:p>
        </p:txBody>
      </p:sp>
    </p:spTree>
    <p:extLst>
      <p:ext uri="{BB962C8B-B14F-4D97-AF65-F5344CB8AC3E}">
        <p14:creationId xmlns:p14="http://schemas.microsoft.com/office/powerpoint/2010/main" val="3905849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39" y="1866900"/>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90" y="632793"/>
            <a:ext cx="1205232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16" name="object 3"/>
          <p:cNvSpPr txBox="1"/>
          <p:nvPr/>
        </p:nvSpPr>
        <p:spPr>
          <a:xfrm rot="10800000" flipV="1">
            <a:off x="3124200" y="2185152"/>
            <a:ext cx="14173200" cy="5443798"/>
          </a:xfrm>
          <a:prstGeom prst="rect">
            <a:avLst/>
          </a:prstGeom>
        </p:spPr>
        <p:txBody>
          <a:bodyPr vert="horz" wrap="square" lIns="0" tIns="67310" rIns="0" bIns="0" rtlCol="0">
            <a:spAutoFit/>
          </a:bodyPr>
          <a:lstStyle/>
          <a:p>
            <a:pPr marL="12700" algn="just">
              <a:lnSpc>
                <a:spcPct val="100000"/>
              </a:lnSpc>
              <a:spcBef>
                <a:spcPts val="530"/>
              </a:spcBef>
            </a:pPr>
            <a:r>
              <a:rPr sz="2800" b="1" spc="-5" dirty="0" err="1">
                <a:solidFill>
                  <a:srgbClr val="FF0000"/>
                </a:solidFill>
                <a:latin typeface="Times New Roman"/>
                <a:cs typeface="Times New Roman"/>
              </a:rPr>
              <a:t>İcra</a:t>
            </a:r>
            <a:r>
              <a:rPr sz="2800" b="1" spc="-15" dirty="0">
                <a:solidFill>
                  <a:srgbClr val="FF0000"/>
                </a:solidFill>
                <a:latin typeface="Times New Roman"/>
                <a:cs typeface="Times New Roman"/>
              </a:rPr>
              <a:t> </a:t>
            </a:r>
            <a:r>
              <a:rPr sz="2800" b="1" spc="-5" dirty="0" err="1" smtClean="0">
                <a:solidFill>
                  <a:srgbClr val="FF0000"/>
                </a:solidFill>
                <a:latin typeface="Times New Roman"/>
                <a:cs typeface="Times New Roman"/>
              </a:rPr>
              <a:t>Kesintisi</a:t>
            </a:r>
            <a:r>
              <a:rPr lang="tr-TR" sz="2800" b="1" spc="-5" dirty="0" smtClean="0">
                <a:solidFill>
                  <a:srgbClr val="FF0000"/>
                </a:solidFill>
                <a:latin typeface="Times New Roman"/>
                <a:cs typeface="Times New Roman"/>
              </a:rPr>
              <a:t> </a:t>
            </a:r>
            <a:endParaRPr sz="2800" dirty="0">
              <a:latin typeface="Times New Roman"/>
              <a:cs typeface="Times New Roman"/>
            </a:endParaRPr>
          </a:p>
          <a:p>
            <a:pPr marL="12700" marR="5080" algn="just">
              <a:lnSpc>
                <a:spcPct val="100000"/>
              </a:lnSpc>
              <a:spcBef>
                <a:spcPts val="434"/>
              </a:spcBef>
            </a:pPr>
            <a:r>
              <a:rPr lang="tr-TR" sz="2800" dirty="0" smtClean="0">
                <a:solidFill>
                  <a:srgbClr val="053193"/>
                </a:solidFill>
                <a:latin typeface="Times New Roman"/>
                <a:cs typeface="Times New Roman"/>
              </a:rPr>
              <a:t>	</a:t>
            </a:r>
            <a:r>
              <a:rPr sz="2800" dirty="0" smtClean="0">
                <a:latin typeface="Times New Roman"/>
                <a:cs typeface="Times New Roman"/>
              </a:rPr>
              <a:t>2004 </a:t>
            </a:r>
            <a:r>
              <a:rPr sz="2800" spc="-5" dirty="0">
                <a:latin typeface="Times New Roman"/>
                <a:cs typeface="Times New Roman"/>
              </a:rPr>
              <a:t>sayılı İcra </a:t>
            </a:r>
            <a:r>
              <a:rPr sz="2800" dirty="0">
                <a:latin typeface="Times New Roman"/>
                <a:cs typeface="Times New Roman"/>
              </a:rPr>
              <a:t>ve İflas </a:t>
            </a:r>
            <a:r>
              <a:rPr sz="2800" spc="-5" dirty="0">
                <a:latin typeface="Times New Roman"/>
                <a:cs typeface="Times New Roman"/>
              </a:rPr>
              <a:t>Kanununun </a:t>
            </a:r>
            <a:r>
              <a:rPr sz="2800" dirty="0">
                <a:latin typeface="Times New Roman"/>
                <a:cs typeface="Times New Roman"/>
              </a:rPr>
              <a:t>83’üncü </a:t>
            </a:r>
            <a:r>
              <a:rPr sz="2800" spc="-5" dirty="0">
                <a:latin typeface="Times New Roman"/>
                <a:cs typeface="Times New Roman"/>
              </a:rPr>
              <a:t>maddesinde </a:t>
            </a:r>
            <a:r>
              <a:rPr sz="2800" spc="-10" dirty="0">
                <a:latin typeface="Times New Roman"/>
                <a:cs typeface="Times New Roman"/>
              </a:rPr>
              <a:t>«Maaşlar, </a:t>
            </a:r>
            <a:r>
              <a:rPr sz="2800" spc="-5" dirty="0">
                <a:latin typeface="Times New Roman"/>
                <a:cs typeface="Times New Roman"/>
              </a:rPr>
              <a:t>tahsisat </a:t>
            </a:r>
            <a:r>
              <a:rPr sz="2800" dirty="0">
                <a:latin typeface="Times New Roman"/>
                <a:cs typeface="Times New Roman"/>
              </a:rPr>
              <a:t>ve her  nevi </a:t>
            </a:r>
            <a:r>
              <a:rPr sz="2800" spc="-5" dirty="0">
                <a:latin typeface="Times New Roman"/>
                <a:cs typeface="Times New Roman"/>
              </a:rPr>
              <a:t>ücretler, intifa hakları </a:t>
            </a:r>
            <a:r>
              <a:rPr sz="2800" dirty="0">
                <a:latin typeface="Times New Roman"/>
                <a:cs typeface="Times New Roman"/>
              </a:rPr>
              <a:t>ve hasılatı, ilama </a:t>
            </a:r>
            <a:r>
              <a:rPr sz="2800" spc="-5" dirty="0">
                <a:latin typeface="Times New Roman"/>
                <a:cs typeface="Times New Roman"/>
              </a:rPr>
              <a:t>müstenit olmayan nafakalar, </a:t>
            </a:r>
            <a:r>
              <a:rPr sz="2800" dirty="0">
                <a:latin typeface="Times New Roman"/>
                <a:cs typeface="Times New Roman"/>
              </a:rPr>
              <a:t>tekaüt  </a:t>
            </a:r>
            <a:r>
              <a:rPr sz="2800" spc="-5" dirty="0">
                <a:latin typeface="Times New Roman"/>
                <a:cs typeface="Times New Roman"/>
              </a:rPr>
              <a:t>maaşları, </a:t>
            </a:r>
            <a:r>
              <a:rPr sz="2800" dirty="0">
                <a:latin typeface="Times New Roman"/>
                <a:cs typeface="Times New Roman"/>
              </a:rPr>
              <a:t>sigortalar </a:t>
            </a:r>
            <a:r>
              <a:rPr sz="2800" spc="-5" dirty="0">
                <a:latin typeface="Times New Roman"/>
                <a:cs typeface="Times New Roman"/>
              </a:rPr>
              <a:t>veya tekaüt sandıkları </a:t>
            </a:r>
            <a:r>
              <a:rPr sz="2800" dirty="0">
                <a:latin typeface="Times New Roman"/>
                <a:cs typeface="Times New Roman"/>
              </a:rPr>
              <a:t>tarafından tahsis </a:t>
            </a:r>
            <a:r>
              <a:rPr sz="2800" spc="-5" dirty="0">
                <a:latin typeface="Times New Roman"/>
                <a:cs typeface="Times New Roman"/>
              </a:rPr>
              <a:t>edilen </a:t>
            </a:r>
            <a:r>
              <a:rPr sz="2800" dirty="0">
                <a:latin typeface="Times New Roman"/>
                <a:cs typeface="Times New Roman"/>
              </a:rPr>
              <a:t>iratlar, </a:t>
            </a:r>
            <a:r>
              <a:rPr sz="2800" spc="-5" dirty="0">
                <a:latin typeface="Times New Roman"/>
                <a:cs typeface="Times New Roman"/>
              </a:rPr>
              <a:t>borçlu </a:t>
            </a:r>
            <a:r>
              <a:rPr sz="2800" dirty="0">
                <a:latin typeface="Times New Roman"/>
                <a:cs typeface="Times New Roman"/>
              </a:rPr>
              <a:t>ve  </a:t>
            </a:r>
            <a:r>
              <a:rPr sz="2800" spc="-5" dirty="0">
                <a:latin typeface="Times New Roman"/>
                <a:cs typeface="Times New Roman"/>
              </a:rPr>
              <a:t>ailesinin geçinmeleri </a:t>
            </a:r>
            <a:r>
              <a:rPr sz="2800" dirty="0">
                <a:latin typeface="Times New Roman"/>
                <a:cs typeface="Times New Roman"/>
              </a:rPr>
              <a:t>için </a:t>
            </a:r>
            <a:r>
              <a:rPr sz="2800" spc="-5" dirty="0">
                <a:latin typeface="Times New Roman"/>
                <a:cs typeface="Times New Roman"/>
              </a:rPr>
              <a:t>icra memurunca lüzumlu </a:t>
            </a:r>
            <a:r>
              <a:rPr sz="2800" dirty="0">
                <a:latin typeface="Times New Roman"/>
                <a:cs typeface="Times New Roman"/>
              </a:rPr>
              <a:t>olarak </a:t>
            </a:r>
            <a:r>
              <a:rPr sz="2800" spc="-5" dirty="0">
                <a:latin typeface="Times New Roman"/>
                <a:cs typeface="Times New Roman"/>
              </a:rPr>
              <a:t>takdir edilen miktar tenzil  </a:t>
            </a:r>
            <a:r>
              <a:rPr sz="2800" dirty="0">
                <a:latin typeface="Times New Roman"/>
                <a:cs typeface="Times New Roman"/>
              </a:rPr>
              <a:t>edildikten sonra haciz </a:t>
            </a:r>
            <a:r>
              <a:rPr sz="2800" spc="-5" dirty="0">
                <a:latin typeface="Times New Roman"/>
                <a:cs typeface="Times New Roman"/>
              </a:rPr>
              <a:t>edilecektir. </a:t>
            </a:r>
            <a:r>
              <a:rPr sz="2800" dirty="0">
                <a:latin typeface="Times New Roman"/>
                <a:cs typeface="Times New Roman"/>
              </a:rPr>
              <a:t>Ancak </a:t>
            </a:r>
            <a:r>
              <a:rPr sz="2800" spc="-5" dirty="0">
                <a:latin typeface="Times New Roman"/>
                <a:cs typeface="Times New Roman"/>
              </a:rPr>
              <a:t>haciz edilecek miktar bunların dörtte birinden  </a:t>
            </a:r>
            <a:r>
              <a:rPr sz="2800" dirty="0">
                <a:latin typeface="Times New Roman"/>
                <a:cs typeface="Times New Roman"/>
              </a:rPr>
              <a:t>az </a:t>
            </a:r>
            <a:r>
              <a:rPr sz="2800" spc="-5" dirty="0">
                <a:latin typeface="Times New Roman"/>
                <a:cs typeface="Times New Roman"/>
              </a:rPr>
              <a:t>olamaz. Birden </a:t>
            </a:r>
            <a:r>
              <a:rPr sz="2800" dirty="0">
                <a:latin typeface="Times New Roman"/>
                <a:cs typeface="Times New Roman"/>
              </a:rPr>
              <a:t>fazla haciz </a:t>
            </a:r>
            <a:r>
              <a:rPr sz="2800" spc="-5" dirty="0">
                <a:latin typeface="Times New Roman"/>
                <a:cs typeface="Times New Roman"/>
              </a:rPr>
              <a:t>var ise sıraya konur. Sırada </a:t>
            </a:r>
            <a:r>
              <a:rPr sz="2800" dirty="0">
                <a:latin typeface="Times New Roman"/>
                <a:cs typeface="Times New Roman"/>
              </a:rPr>
              <a:t>önde olan </a:t>
            </a:r>
            <a:r>
              <a:rPr sz="2800" spc="-5" dirty="0">
                <a:latin typeface="Times New Roman"/>
                <a:cs typeface="Times New Roman"/>
              </a:rPr>
              <a:t>haczin kesintisi  </a:t>
            </a:r>
            <a:r>
              <a:rPr sz="2800" dirty="0">
                <a:latin typeface="Times New Roman"/>
                <a:cs typeface="Times New Roman"/>
              </a:rPr>
              <a:t>bitmedikçe </a:t>
            </a:r>
            <a:r>
              <a:rPr sz="2800" spc="-5" dirty="0">
                <a:latin typeface="Times New Roman"/>
                <a:cs typeface="Times New Roman"/>
              </a:rPr>
              <a:t>sonraki haciz için kesintiye geçilemez» hükmü </a:t>
            </a:r>
            <a:r>
              <a:rPr sz="2800" spc="5" dirty="0">
                <a:latin typeface="Times New Roman"/>
                <a:cs typeface="Times New Roman"/>
              </a:rPr>
              <a:t>yer </a:t>
            </a:r>
            <a:r>
              <a:rPr sz="2800" spc="-5" dirty="0">
                <a:latin typeface="Times New Roman"/>
                <a:cs typeface="Times New Roman"/>
              </a:rPr>
              <a:t>almaktadır. </a:t>
            </a:r>
            <a:r>
              <a:rPr sz="2800" dirty="0">
                <a:latin typeface="Times New Roman"/>
                <a:cs typeface="Times New Roman"/>
              </a:rPr>
              <a:t>Buna göre  aile yardımı, doğum yardımı ve ölüm yardımı ödeneği borç için</a:t>
            </a:r>
            <a:r>
              <a:rPr sz="2800" spc="-114" dirty="0">
                <a:latin typeface="Times New Roman"/>
                <a:cs typeface="Times New Roman"/>
              </a:rPr>
              <a:t> </a:t>
            </a:r>
            <a:r>
              <a:rPr sz="2800" dirty="0" err="1">
                <a:latin typeface="Times New Roman"/>
                <a:cs typeface="Times New Roman"/>
              </a:rPr>
              <a:t>haczedilemez</a:t>
            </a:r>
            <a:r>
              <a:rPr sz="2800" dirty="0" smtClean="0">
                <a:latin typeface="Times New Roman"/>
                <a:cs typeface="Times New Roman"/>
              </a:rPr>
              <a:t>.</a:t>
            </a:r>
            <a:endParaRPr lang="tr-TR" sz="2800" dirty="0" smtClean="0">
              <a:latin typeface="Times New Roman"/>
              <a:cs typeface="Times New Roman"/>
            </a:endParaRPr>
          </a:p>
          <a:p>
            <a:pPr marL="12700" marR="5080" algn="just">
              <a:lnSpc>
                <a:spcPct val="100000"/>
              </a:lnSpc>
              <a:spcBef>
                <a:spcPts val="434"/>
              </a:spcBef>
            </a:pPr>
            <a:endParaRPr lang="tr-TR" sz="2800" dirty="0" smtClean="0">
              <a:latin typeface="Times New Roman"/>
              <a:cs typeface="Times New Roman"/>
            </a:endParaRPr>
          </a:p>
          <a:p>
            <a:pPr marL="12700" marR="5080" algn="just">
              <a:lnSpc>
                <a:spcPct val="100000"/>
              </a:lnSpc>
              <a:spcBef>
                <a:spcPts val="434"/>
              </a:spcBef>
            </a:pPr>
            <a:r>
              <a:rPr lang="tr-TR" sz="2800" dirty="0" smtClean="0"/>
              <a:t>     İcra Kesintisi  </a:t>
            </a:r>
            <a:r>
              <a:rPr lang="tr-TR" sz="2800" dirty="0"/>
              <a:t>=</a:t>
            </a:r>
            <a:r>
              <a:rPr lang="tr-TR" sz="2800" dirty="0" smtClean="0"/>
              <a:t>Gelir </a:t>
            </a:r>
            <a:r>
              <a:rPr lang="tr-TR" sz="2800" dirty="0"/>
              <a:t>toplamı – (Aile ve çocuk Yardımı +%20 Emekli keseneği) x </a:t>
            </a:r>
            <a:r>
              <a:rPr lang="tr-TR" sz="2800" dirty="0" smtClean="0"/>
              <a:t>¼</a:t>
            </a:r>
          </a:p>
          <a:p>
            <a:pPr marL="12700" marR="5080" algn="just">
              <a:lnSpc>
                <a:spcPct val="100000"/>
              </a:lnSpc>
              <a:spcBef>
                <a:spcPts val="434"/>
              </a:spcBef>
            </a:pPr>
            <a:r>
              <a:rPr lang="tr-TR" sz="2800" dirty="0" smtClean="0"/>
              <a:t>     </a:t>
            </a:r>
            <a:r>
              <a:rPr lang="tr-TR" sz="2800" dirty="0" smtClean="0">
                <a:latin typeface="Times New Roman" panose="02020603050405020304" pitchFamily="18" charset="0"/>
                <a:cs typeface="Times New Roman" panose="02020603050405020304" pitchFamily="18" charset="0"/>
              </a:rPr>
              <a:t>Nafaka   = </a:t>
            </a:r>
            <a:r>
              <a:rPr lang="tr-TR" sz="2800" dirty="0">
                <a:latin typeface="Times New Roman" panose="02020603050405020304" pitchFamily="18" charset="0"/>
                <a:cs typeface="Times New Roman" panose="02020603050405020304" pitchFamily="18" charset="0"/>
              </a:rPr>
              <a:t>Mahkeme kararıyla belirtilen </a:t>
            </a:r>
            <a:r>
              <a:rPr lang="tr-TR" sz="2800" dirty="0" smtClean="0">
                <a:latin typeface="Times New Roman" panose="02020603050405020304" pitchFamily="18" charset="0"/>
                <a:cs typeface="Times New Roman" panose="02020603050405020304" pitchFamily="18" charset="0"/>
              </a:rPr>
              <a:t>tutar kesilir.</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62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5181599" y="5981700"/>
            <a:ext cx="7010401" cy="538609"/>
          </a:xfrm>
          <a:prstGeom prst="rect">
            <a:avLst/>
          </a:prstGeom>
          <a:solidFill>
            <a:schemeClr val="bg1"/>
          </a:solidFill>
          <a:ln>
            <a:solidFill>
              <a:schemeClr val="tx1"/>
            </a:solidFill>
          </a:ln>
        </p:spPr>
        <p:txBody>
          <a:bodyPr wrap="square" lIns="0" tIns="0" rIns="0" bIns="0" rtlCol="0" anchor="t">
            <a:spAutoFit/>
          </a:bodyPr>
          <a:lstStyle/>
          <a:p>
            <a:pPr algn="ctr" fontAlgn="ctr"/>
            <a:r>
              <a:rPr lang="tr-TR" sz="3500" b="1" dirty="0" smtClean="0">
                <a:latin typeface="Times New Roman" panose="02020603050405020304" pitchFamily="18" charset="0"/>
                <a:cs typeface="Times New Roman" panose="02020603050405020304" pitchFamily="18" charset="0"/>
              </a:rPr>
              <a:t>SOSYAL HAKLAR</a:t>
            </a:r>
            <a:endParaRPr lang="tr-TR" sz="3500" b="1" dirty="0">
              <a:latin typeface="Times New Roman" panose="02020603050405020304" pitchFamily="18" charset="0"/>
              <a:cs typeface="Times New Roman" panose="02020603050405020304" pitchFamily="18" charset="0"/>
            </a:endParaRPr>
          </a:p>
        </p:txBody>
      </p:sp>
      <p:grpSp>
        <p:nvGrpSpPr>
          <p:cNvPr id="2" name="Grup 1"/>
          <p:cNvGrpSpPr/>
          <p:nvPr/>
        </p:nvGrpSpPr>
        <p:grpSpPr>
          <a:xfrm>
            <a:off x="5181600" y="3086100"/>
            <a:ext cx="6934199" cy="1371600"/>
            <a:chOff x="4907209" y="381979"/>
            <a:chExt cx="6637076" cy="1447715"/>
          </a:xfrm>
        </p:grpSpPr>
        <p:sp>
          <p:nvSpPr>
            <p:cNvPr id="22" name="TextBox 22"/>
            <p:cNvSpPr txBox="1"/>
            <p:nvPr/>
          </p:nvSpPr>
          <p:spPr>
            <a:xfrm>
              <a:off x="4907209" y="381979"/>
              <a:ext cx="6637076" cy="1447715"/>
            </a:xfrm>
            <a:prstGeom prst="rect">
              <a:avLst/>
            </a:prstGeom>
            <a:solidFill>
              <a:schemeClr val="bg1"/>
            </a:solidFill>
            <a:ln>
              <a:solidFill>
                <a:schemeClr val="tx1"/>
              </a:solidFill>
            </a:ln>
          </p:spPr>
          <p:txBody>
            <a:bodyPr wrap="square" lIns="0" tIns="0" rIns="0" bIns="0" rtlCol="0" anchor="t">
              <a:spAutoFit/>
            </a:bodyPr>
            <a:lstStyle/>
            <a:p>
              <a:pPr marL="0" lvl="0" indent="0" algn="ctr">
                <a:lnSpc>
                  <a:spcPts val="12000"/>
                </a:lnSpc>
                <a:spcBef>
                  <a:spcPct val="0"/>
                </a:spcBef>
              </a:pPr>
              <a:endParaRPr lang="en-US" sz="7000" b="1" u="none" spc="-600" dirty="0">
                <a:latin typeface="Mongolian Baiti" panose="03000500000000000000" pitchFamily="66" charset="0"/>
                <a:cs typeface="Mongolian Baiti" panose="03000500000000000000" pitchFamily="66" charset="0"/>
              </a:endParaRPr>
            </a:p>
          </p:txBody>
        </p:sp>
        <p:sp>
          <p:nvSpPr>
            <p:cNvPr id="123" name="TextBox 26"/>
            <p:cNvSpPr txBox="1"/>
            <p:nvPr/>
          </p:nvSpPr>
          <p:spPr>
            <a:xfrm>
              <a:off x="5024981" y="562741"/>
              <a:ext cx="5935825" cy="1218211"/>
            </a:xfrm>
            <a:prstGeom prst="rect">
              <a:avLst/>
            </a:prstGeom>
            <a:ln>
              <a:noFill/>
            </a:ln>
          </p:spPr>
          <p:txBody>
            <a:bodyPr wrap="square" lIns="0" tIns="0" rIns="0" bIns="0" rtlCol="0" anchor="t">
              <a:spAutoFit/>
            </a:bodyPr>
            <a:lstStyle/>
            <a:p>
              <a:pPr algn="ctr" fontAlgn="ctr"/>
              <a:r>
                <a:rPr lang="tr-TR" sz="7500" b="1" dirty="0" smtClean="0">
                  <a:latin typeface="Times New Roman" panose="02020603050405020304" pitchFamily="18" charset="0"/>
                  <a:cs typeface="Times New Roman" panose="02020603050405020304" pitchFamily="18" charset="0"/>
                </a:rPr>
                <a:t>B Ö L Ü M – 3 </a:t>
              </a:r>
              <a:endParaRPr lang="tr-TR" sz="7500" b="1" dirty="0">
                <a:latin typeface="Times New Roman" panose="02020603050405020304" pitchFamily="18" charset="0"/>
                <a:cs typeface="Times New Roman" panose="02020603050405020304" pitchFamily="18" charset="0"/>
              </a:endParaRPr>
            </a:p>
          </p:txBody>
        </p:sp>
      </p:grpSp>
      <p:sp>
        <p:nvSpPr>
          <p:cNvPr id="19" name="Freeform 6"/>
          <p:cNvSpPr/>
          <p:nvPr/>
        </p:nvSpPr>
        <p:spPr>
          <a:xfrm>
            <a:off x="7162800" y="419100"/>
            <a:ext cx="2590800" cy="2293154"/>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7"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22991738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341640" y="2014146"/>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90" y="632793"/>
            <a:ext cx="1205232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5" name="Dikdörtgen 24"/>
          <p:cNvSpPr/>
          <p:nvPr/>
        </p:nvSpPr>
        <p:spPr>
          <a:xfrm>
            <a:off x="9774162" y="2292289"/>
            <a:ext cx="6837438" cy="5697714"/>
          </a:xfrm>
          <a:prstGeom prst="rect">
            <a:avLst/>
          </a:prstGeom>
          <a:solidFill>
            <a:schemeClr val="bg1">
              <a:lumMod val="95000"/>
            </a:schemeClr>
          </a:solidFill>
          <a:ln>
            <a:solidFill>
              <a:schemeClr val="tx1"/>
            </a:solidFill>
          </a:ln>
        </p:spPr>
        <p:txBody>
          <a:bodyPr wrap="square">
            <a:spAutoFit/>
          </a:bodyPr>
          <a:lstStyle/>
          <a:p>
            <a:r>
              <a:rPr lang="tr-TR" sz="1350" dirty="0"/>
              <a:t>	</a:t>
            </a:r>
            <a:r>
              <a:rPr lang="tr-TR" sz="2400" dirty="0">
                <a:solidFill>
                  <a:srgbClr val="FF0000"/>
                </a:solidFill>
                <a:latin typeface="Times New Roman" panose="02020603050405020304" pitchFamily="18" charset="0"/>
                <a:cs typeface="Times New Roman" panose="02020603050405020304" pitchFamily="18" charset="0"/>
              </a:rPr>
              <a:t>ÖLÜM YARDIMI ÖDENEĞİ</a:t>
            </a:r>
          </a:p>
          <a:p>
            <a:endParaRPr lang="tr-TR" sz="2000" dirty="0">
              <a:solidFill>
                <a:srgbClr val="0070C0"/>
              </a:solidFill>
            </a:endParaRPr>
          </a:p>
          <a:p>
            <a:pPr algn="just"/>
            <a:r>
              <a:rPr lang="tr-TR" sz="2000" dirty="0">
                <a:solidFill>
                  <a:srgbClr val="0070C0"/>
                </a:solidFill>
              </a:rPr>
              <a:t>      </a:t>
            </a:r>
            <a:r>
              <a:rPr lang="tr-TR" sz="2000" dirty="0">
                <a:latin typeface="Times New Roman" panose="02020603050405020304" pitchFamily="18" charset="0"/>
                <a:cs typeface="Times New Roman" panose="02020603050405020304" pitchFamily="18" charset="0"/>
              </a:rPr>
              <a:t>657 Sayılı Kanunun 208. Maddesi; Devlet memurlarından: memur olmayan eşi ile aile yardımı ödeneğine </a:t>
            </a:r>
            <a:r>
              <a:rPr lang="tr-TR" sz="2000" dirty="0" err="1">
                <a:latin typeface="Times New Roman" panose="02020603050405020304" pitchFamily="18" charset="0"/>
                <a:cs typeface="Times New Roman" panose="02020603050405020304" pitchFamily="18" charset="0"/>
              </a:rPr>
              <a:t>müstehak</a:t>
            </a:r>
            <a:r>
              <a:rPr lang="tr-TR" sz="2000" dirty="0">
                <a:latin typeface="Times New Roman" panose="02020603050405020304" pitchFamily="18" charset="0"/>
                <a:cs typeface="Times New Roman" panose="02020603050405020304" pitchFamily="18" charset="0"/>
              </a:rPr>
              <a:t> çocuğu ölenlere en yüksek Devlet memuru aylığı (ek gösterge dahil) tutarında, memurun ölümü halinde sağlığında bildiri ile gösterdiği kimseye, eğer bildiri vermemiş ise eşine ve çocuklarına, bunlar yoksa ana ve babasına, bunlar da yoksa kardeşlerine en yüksek Devlet memuru aylığının (ek gösterge dahil) iki katı tutarında, ölüm yardımı ödeneği verilir.</a:t>
            </a:r>
          </a:p>
          <a:p>
            <a:pPr algn="just"/>
            <a:r>
              <a:rPr lang="tr-TR" sz="2000" dirty="0">
                <a:latin typeface="Times New Roman" panose="02020603050405020304" pitchFamily="18" charset="0"/>
                <a:cs typeface="Times New Roman" panose="02020603050405020304" pitchFamily="18" charset="0"/>
              </a:rPr>
              <a:t>    Ölüm yardımı ödeneği, hiçbir vergi ve kesintiye tabi tutulmaksızın ve ödeme emri aranmaksızın saymanlarca derhal ödenir. Bu yardım borç için haciz edilemez. </a:t>
            </a:r>
          </a:p>
          <a:p>
            <a:r>
              <a:rPr lang="tr-TR" sz="2000" dirty="0">
                <a:latin typeface="Times New Roman" panose="02020603050405020304" pitchFamily="18" charset="0"/>
                <a:cs typeface="Times New Roman" panose="02020603050405020304" pitchFamily="18" charset="0"/>
              </a:rPr>
              <a:t> * Ölüm Yardımı Eş ve Çocuğun Ölümü Halinde                                                                                                              8.000+1.500)x0,760871= 7.228,27.TL  </a:t>
            </a:r>
          </a:p>
          <a:p>
            <a:r>
              <a:rPr lang="tr-TR" sz="2000" dirty="0">
                <a:latin typeface="Times New Roman" panose="02020603050405020304" pitchFamily="18" charset="0"/>
                <a:cs typeface="Times New Roman" panose="02020603050405020304" pitchFamily="18" charset="0"/>
              </a:rPr>
              <a:t>  * Memurun Ölümü Halinde [(8.000+1.500) x 0,760871] x 2 = 14.456,54.TL</a:t>
            </a:r>
          </a:p>
          <a:p>
            <a:pPr algn="just">
              <a:lnSpc>
                <a:spcPct val="150000"/>
              </a:lnSpc>
              <a:buNone/>
            </a:pPr>
            <a:r>
              <a:rPr lang="tr-TR" sz="1350" dirty="0" smtClean="0"/>
              <a:t>	</a:t>
            </a:r>
            <a:endParaRPr lang="tr-TR" sz="2500" dirty="0">
              <a:latin typeface="Times New Roman" panose="02020603050405020304" pitchFamily="18" charset="0"/>
              <a:cs typeface="Times New Roman" panose="02020603050405020304" pitchFamily="18" charset="0"/>
            </a:endParaRPr>
          </a:p>
        </p:txBody>
      </p:sp>
      <p:sp>
        <p:nvSpPr>
          <p:cNvPr id="16" name="Dikdörtgen 15"/>
          <p:cNvSpPr/>
          <p:nvPr/>
        </p:nvSpPr>
        <p:spPr>
          <a:xfrm>
            <a:off x="2895600" y="2292288"/>
            <a:ext cx="6324601" cy="5539978"/>
          </a:xfrm>
          <a:prstGeom prst="rect">
            <a:avLst/>
          </a:prstGeom>
          <a:solidFill>
            <a:schemeClr val="bg1">
              <a:lumMod val="95000"/>
            </a:schemeClr>
          </a:solidFill>
          <a:ln>
            <a:solidFill>
              <a:schemeClr val="tx1"/>
            </a:solidFill>
          </a:ln>
        </p:spPr>
        <p:txBody>
          <a:bodyPr wrap="square">
            <a:spAutoFit/>
          </a:bodyPr>
          <a:lstStyle/>
          <a:p>
            <a:r>
              <a:rPr lang="tr-TR" sz="1350" dirty="0"/>
              <a:t>	</a:t>
            </a:r>
            <a:r>
              <a:rPr lang="tr-TR" sz="2400" dirty="0" smtClean="0">
                <a:solidFill>
                  <a:srgbClr val="FF0000"/>
                </a:solidFill>
                <a:latin typeface="Times New Roman" panose="02020603050405020304" pitchFamily="18" charset="0"/>
                <a:cs typeface="Times New Roman" panose="02020603050405020304" pitchFamily="18" charset="0"/>
              </a:rPr>
              <a:t>DOĞUM </a:t>
            </a:r>
            <a:r>
              <a:rPr lang="tr-TR" sz="2400" dirty="0">
                <a:solidFill>
                  <a:srgbClr val="FF0000"/>
                </a:solidFill>
                <a:latin typeface="Times New Roman" panose="02020603050405020304" pitchFamily="18" charset="0"/>
                <a:cs typeface="Times New Roman" panose="02020603050405020304" pitchFamily="18" charset="0"/>
              </a:rPr>
              <a:t>YARDIMI ÖDENEĞİ</a:t>
            </a:r>
          </a:p>
          <a:p>
            <a:endParaRPr lang="tr-TR" sz="2800" dirty="0">
              <a:solidFill>
                <a:srgbClr val="FF0000"/>
              </a:solidFill>
            </a:endParaRPr>
          </a:p>
          <a:p>
            <a:pPr algn="just"/>
            <a:r>
              <a:rPr lang="tr-TR" sz="2800" dirty="0">
                <a:solidFill>
                  <a:srgbClr val="0070C0"/>
                </a:solidFill>
              </a:rPr>
              <a:t>     </a:t>
            </a:r>
            <a:r>
              <a:rPr lang="tr-TR" sz="2000" dirty="0">
                <a:latin typeface="Times New Roman" panose="02020603050405020304" pitchFamily="18" charset="0"/>
                <a:cs typeface="Times New Roman" panose="02020603050405020304" pitchFamily="18" charset="0"/>
              </a:rPr>
              <a:t>Doğum Yardımı programı 633 sayılı Kanun Hükmünde Kararnamenin Ek-4’üncü maddesi doğrultusunda 15 Mayıs 2015 tarihi itibarıyla uygulanmaya başlamıştır. </a:t>
            </a:r>
          </a:p>
          <a:p>
            <a:pPr algn="just"/>
            <a:r>
              <a:rPr lang="tr-TR" sz="2000" dirty="0">
                <a:latin typeface="Times New Roman" panose="02020603050405020304" pitchFamily="18" charset="0"/>
                <a:cs typeface="Times New Roman" panose="02020603050405020304" pitchFamily="18" charset="0"/>
              </a:rPr>
              <a:t>      1. Çocuk İçin	300,00 TL</a:t>
            </a:r>
          </a:p>
          <a:p>
            <a:pPr algn="just"/>
            <a:r>
              <a:rPr lang="tr-TR" sz="2000" dirty="0">
                <a:latin typeface="Times New Roman" panose="02020603050405020304" pitchFamily="18" charset="0"/>
                <a:cs typeface="Times New Roman" panose="02020603050405020304" pitchFamily="18" charset="0"/>
              </a:rPr>
              <a:t>      2. Çocuk İçin	400,00 TL</a:t>
            </a:r>
          </a:p>
          <a:p>
            <a:pPr algn="just"/>
            <a:r>
              <a:rPr lang="tr-TR" sz="2000" dirty="0">
                <a:latin typeface="Times New Roman" panose="02020603050405020304" pitchFamily="18" charset="0"/>
                <a:cs typeface="Times New Roman" panose="02020603050405020304" pitchFamily="18" charset="0"/>
              </a:rPr>
              <a:t>      3. Çocuk İçin	600,00 TL</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      Tutarlar doğan her çocuk için bir defaya mahsus olmak üzere ödeme yapılacaktır. Doğum Yardımı kapsamında yapılan ödeme haczedilemez, üzerinden hiçbir vergi ve kesinti yapılmaksızın ödenir.</a:t>
            </a:r>
          </a:p>
          <a:p>
            <a:pPr algn="just"/>
            <a:r>
              <a:rPr lang="tr-TR" sz="2000" dirty="0">
                <a:latin typeface="Times New Roman" panose="02020603050405020304" pitchFamily="18" charset="0"/>
                <a:cs typeface="Times New Roman" panose="02020603050405020304" pitchFamily="18" charset="0"/>
              </a:rPr>
              <a:t>     Kamu kurum ve kuruluşlarında çalışan kişilerin başvuruları ise çalıştıkları kurumlara yapılacaktır.</a:t>
            </a:r>
          </a:p>
          <a:p>
            <a:pPr algn="just">
              <a:lnSpc>
                <a:spcPct val="150000"/>
              </a:lnSpc>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084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120533" y="2292288"/>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90" y="632793"/>
            <a:ext cx="1205232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2" name="Dikdörtgen 21"/>
          <p:cNvSpPr/>
          <p:nvPr/>
        </p:nvSpPr>
        <p:spPr>
          <a:xfrm>
            <a:off x="2590800" y="2292288"/>
            <a:ext cx="5410200" cy="6297108"/>
          </a:xfrm>
          <a:prstGeom prst="rect">
            <a:avLst/>
          </a:prstGeom>
          <a:solidFill>
            <a:schemeClr val="bg1">
              <a:lumMod val="95000"/>
            </a:schemeClr>
          </a:solidFill>
          <a:ln>
            <a:solidFill>
              <a:schemeClr val="tx1"/>
            </a:solidFill>
          </a:ln>
        </p:spPr>
        <p:txBody>
          <a:bodyPr wrap="square">
            <a:spAutoFit/>
          </a:bodyPr>
          <a:lstStyle/>
          <a:p>
            <a:pPr marL="12700" marR="5080" algn="just">
              <a:lnSpc>
                <a:spcPct val="90000"/>
              </a:lnSpc>
              <a:tabLst>
                <a:tab pos="584200" algn="l"/>
              </a:tabLst>
            </a:pPr>
            <a:r>
              <a:rPr lang="tr-TR" b="1" spc="-5" dirty="0">
                <a:solidFill>
                  <a:srgbClr val="053193"/>
                </a:solidFill>
                <a:latin typeface="Times New Roman"/>
                <a:cs typeface="Times New Roman"/>
              </a:rPr>
              <a:t> </a:t>
            </a:r>
            <a:r>
              <a:rPr lang="tr-TR" b="1" spc="-5" dirty="0" smtClean="0">
                <a:solidFill>
                  <a:srgbClr val="053193"/>
                </a:solidFill>
                <a:latin typeface="Times New Roman"/>
                <a:cs typeface="Times New Roman"/>
              </a:rPr>
              <a:t>                           </a:t>
            </a:r>
            <a:r>
              <a:rPr lang="tr-TR" sz="2800" b="1" spc="-5" dirty="0" smtClean="0">
                <a:solidFill>
                  <a:srgbClr val="053193"/>
                </a:solidFill>
                <a:latin typeface="Times New Roman"/>
                <a:cs typeface="Times New Roman"/>
              </a:rPr>
              <a:t>Giyecek </a:t>
            </a:r>
            <a:r>
              <a:rPr lang="tr-TR" sz="2800" b="1" spc="-5" dirty="0">
                <a:solidFill>
                  <a:srgbClr val="053193"/>
                </a:solidFill>
                <a:latin typeface="Times New Roman"/>
                <a:cs typeface="Times New Roman"/>
              </a:rPr>
              <a:t>Yardımı </a:t>
            </a:r>
            <a:endParaRPr lang="tr-TR" sz="2800" b="1" dirty="0">
              <a:solidFill>
                <a:srgbClr val="053193"/>
              </a:solidFill>
              <a:latin typeface="Times New Roman"/>
              <a:cs typeface="Times New Roman"/>
            </a:endParaRPr>
          </a:p>
          <a:p>
            <a:pPr marL="12700" marR="5080" algn="just">
              <a:lnSpc>
                <a:spcPct val="90000"/>
              </a:lnSpc>
              <a:tabLst>
                <a:tab pos="584200" algn="l"/>
              </a:tabLst>
            </a:pPr>
            <a:endParaRPr lang="tr-TR" sz="2800" dirty="0">
              <a:solidFill>
                <a:srgbClr val="053193"/>
              </a:solidFill>
              <a:latin typeface="Times New Roman"/>
              <a:cs typeface="Times New Roman"/>
            </a:endParaRPr>
          </a:p>
          <a:p>
            <a:pPr marL="12700" marR="5080" algn="just">
              <a:lnSpc>
                <a:spcPct val="90000"/>
              </a:lnSpc>
              <a:tabLst>
                <a:tab pos="584200" algn="l"/>
              </a:tabLst>
            </a:pPr>
            <a:r>
              <a:rPr lang="tr-TR" sz="2800" dirty="0">
                <a:solidFill>
                  <a:srgbClr val="053193"/>
                </a:solidFill>
                <a:latin typeface="Times New Roman"/>
                <a:cs typeface="Times New Roman"/>
              </a:rPr>
              <a:t>     </a:t>
            </a:r>
            <a:r>
              <a:rPr lang="tr-TR" sz="2800" dirty="0">
                <a:latin typeface="Times New Roman"/>
                <a:cs typeface="Times New Roman"/>
              </a:rPr>
              <a:t>657 </a:t>
            </a:r>
            <a:r>
              <a:rPr lang="tr-TR" sz="2800" spc="-5" dirty="0">
                <a:latin typeface="Times New Roman"/>
                <a:cs typeface="Times New Roman"/>
              </a:rPr>
              <a:t>sayılı </a:t>
            </a:r>
            <a:r>
              <a:rPr lang="tr-TR" sz="2800" dirty="0">
                <a:latin typeface="Times New Roman"/>
                <a:cs typeface="Times New Roman"/>
              </a:rPr>
              <a:t>Kanunun </a:t>
            </a:r>
            <a:r>
              <a:rPr lang="tr-TR" sz="2800" spc="-5" dirty="0">
                <a:latin typeface="Times New Roman"/>
                <a:cs typeface="Times New Roman"/>
              </a:rPr>
              <a:t>211. maddesinde  düzenlenmiştir.</a:t>
            </a:r>
          </a:p>
          <a:p>
            <a:pPr marL="12700" marR="5080" algn="just">
              <a:lnSpc>
                <a:spcPct val="90000"/>
              </a:lnSpc>
              <a:tabLst>
                <a:tab pos="584200" algn="l"/>
              </a:tabLst>
            </a:pPr>
            <a:r>
              <a:rPr lang="tr-TR" sz="2800" spc="-5" dirty="0">
                <a:latin typeface="Times New Roman"/>
                <a:cs typeface="Times New Roman"/>
              </a:rPr>
              <a:t>     Devlet memurlarından hangilerinin </a:t>
            </a:r>
            <a:r>
              <a:rPr lang="tr-TR" sz="2800" dirty="0">
                <a:latin typeface="Times New Roman"/>
                <a:cs typeface="Times New Roman"/>
              </a:rPr>
              <a:t>ne </a:t>
            </a:r>
            <a:r>
              <a:rPr lang="tr-TR" sz="2800" spc="-5" dirty="0">
                <a:latin typeface="Times New Roman"/>
                <a:cs typeface="Times New Roman"/>
              </a:rPr>
              <a:t>şekilde giyecek  yardımından faydalanacakları Memurlara Yapılacak </a:t>
            </a:r>
            <a:r>
              <a:rPr lang="tr-TR" sz="2800" spc="-5" dirty="0">
                <a:latin typeface="Times New Roman"/>
                <a:cs typeface="Times New Roman"/>
                <a:hlinkClick r:id="rId4" action="ppaction://hlinkfile"/>
              </a:rPr>
              <a:t>Giyecek </a:t>
            </a:r>
            <a:r>
              <a:rPr lang="tr-TR" sz="2800" spc="-10" dirty="0">
                <a:latin typeface="Times New Roman"/>
                <a:cs typeface="Times New Roman"/>
                <a:hlinkClick r:id="rId4" action="ppaction://hlinkfile"/>
              </a:rPr>
              <a:t>Yardımı  </a:t>
            </a:r>
            <a:r>
              <a:rPr lang="tr-TR" sz="2800" spc="-5" dirty="0">
                <a:latin typeface="Times New Roman"/>
                <a:cs typeface="Times New Roman"/>
                <a:hlinkClick r:id="rId4" action="ppaction://hlinkfile"/>
              </a:rPr>
              <a:t>Yönetmeliği</a:t>
            </a:r>
            <a:r>
              <a:rPr lang="tr-TR" sz="2800" spc="-5" dirty="0">
                <a:latin typeface="Times New Roman"/>
                <a:cs typeface="Times New Roman"/>
              </a:rPr>
              <a:t> ve bu yönetmeliğe dayanılarak Hazine </a:t>
            </a:r>
            <a:r>
              <a:rPr lang="tr-TR" sz="2800" dirty="0">
                <a:latin typeface="Times New Roman"/>
                <a:cs typeface="Times New Roman"/>
              </a:rPr>
              <a:t>ve </a:t>
            </a:r>
            <a:r>
              <a:rPr lang="tr-TR" sz="2800" spc="-5" dirty="0">
                <a:latin typeface="Times New Roman"/>
                <a:cs typeface="Times New Roman"/>
              </a:rPr>
              <a:t>Maliye Bakanlığı  tarafından </a:t>
            </a:r>
            <a:r>
              <a:rPr lang="tr-TR" sz="2800" spc="-10" dirty="0">
                <a:latin typeface="Times New Roman"/>
                <a:cs typeface="Times New Roman"/>
              </a:rPr>
              <a:t>yayımlanan </a:t>
            </a:r>
            <a:r>
              <a:rPr lang="tr-TR" sz="2800" spc="-5" dirty="0">
                <a:latin typeface="Times New Roman"/>
                <a:cs typeface="Times New Roman"/>
                <a:hlinkClick r:id="rId5" action="ppaction://hlinkfile"/>
              </a:rPr>
              <a:t>genelge</a:t>
            </a:r>
            <a:r>
              <a:rPr lang="tr-TR" sz="2800" spc="-5" dirty="0">
                <a:latin typeface="Times New Roman"/>
                <a:cs typeface="Times New Roman"/>
              </a:rPr>
              <a:t> ile tespit olunur. </a:t>
            </a:r>
          </a:p>
          <a:p>
            <a:pPr marL="12700" marR="5080" algn="just">
              <a:lnSpc>
                <a:spcPct val="90000"/>
              </a:lnSpc>
              <a:tabLst>
                <a:tab pos="584200" algn="l"/>
              </a:tabLst>
            </a:pPr>
            <a:r>
              <a:rPr lang="tr-TR" sz="2800" spc="-5" dirty="0">
                <a:latin typeface="Times New Roman"/>
                <a:cs typeface="Times New Roman"/>
              </a:rPr>
              <a:t>    </a:t>
            </a:r>
            <a:r>
              <a:rPr lang="tr-TR" sz="2800" dirty="0">
                <a:latin typeface="Times New Roman"/>
                <a:cs typeface="Times New Roman"/>
              </a:rPr>
              <a:t>Nakdi </a:t>
            </a:r>
            <a:r>
              <a:rPr lang="tr-TR" sz="2800" spc="-5" dirty="0">
                <a:latin typeface="Times New Roman"/>
                <a:cs typeface="Times New Roman"/>
              </a:rPr>
              <a:t>olarak </a:t>
            </a:r>
            <a:r>
              <a:rPr lang="tr-TR" sz="2800" spc="-5" dirty="0">
                <a:latin typeface="Times New Roman"/>
                <a:cs typeface="Times New Roman"/>
                <a:hlinkClick r:id="rId6" action="ppaction://hlinkfile"/>
              </a:rPr>
              <a:t>bordrosu</a:t>
            </a:r>
            <a:r>
              <a:rPr lang="tr-TR" sz="2800" spc="-5" dirty="0">
                <a:latin typeface="Times New Roman"/>
                <a:cs typeface="Times New Roman"/>
              </a:rPr>
              <a:t> düzenlenerek yapılan  </a:t>
            </a:r>
            <a:r>
              <a:rPr lang="tr-TR" sz="2800" dirty="0">
                <a:latin typeface="Times New Roman"/>
                <a:cs typeface="Times New Roman"/>
              </a:rPr>
              <a:t>giyecek </a:t>
            </a:r>
            <a:r>
              <a:rPr lang="tr-TR" sz="2800" spc="-5" dirty="0">
                <a:latin typeface="Times New Roman"/>
                <a:cs typeface="Times New Roman"/>
              </a:rPr>
              <a:t>yardımı </a:t>
            </a:r>
            <a:r>
              <a:rPr lang="tr-TR" sz="2800" dirty="0">
                <a:latin typeface="Times New Roman"/>
                <a:cs typeface="Times New Roman"/>
              </a:rPr>
              <a:t>gelir ve </a:t>
            </a:r>
            <a:r>
              <a:rPr lang="tr-TR" sz="2800" spc="-5" dirty="0">
                <a:latin typeface="Times New Roman"/>
                <a:cs typeface="Times New Roman"/>
              </a:rPr>
              <a:t>damga </a:t>
            </a:r>
            <a:r>
              <a:rPr lang="tr-TR" sz="2800" dirty="0">
                <a:latin typeface="Times New Roman"/>
                <a:cs typeface="Times New Roman"/>
              </a:rPr>
              <a:t>vergisine</a:t>
            </a:r>
            <a:r>
              <a:rPr lang="tr-TR" sz="2800" spc="-85" dirty="0">
                <a:latin typeface="Times New Roman"/>
                <a:cs typeface="Times New Roman"/>
              </a:rPr>
              <a:t> </a:t>
            </a:r>
            <a:r>
              <a:rPr lang="tr-TR" sz="2800" dirty="0">
                <a:latin typeface="Times New Roman"/>
                <a:cs typeface="Times New Roman"/>
              </a:rPr>
              <a:t>tabidir.</a:t>
            </a:r>
            <a:endParaRPr lang="tr-TR" sz="2800" b="1" i="1" dirty="0">
              <a:latin typeface="Times New Roman" panose="02020603050405020304" pitchFamily="18" charset="0"/>
              <a:cs typeface="Times New Roman" panose="02020603050405020304" pitchFamily="18" charset="0"/>
            </a:endParaRPr>
          </a:p>
        </p:txBody>
      </p:sp>
      <p:sp>
        <p:nvSpPr>
          <p:cNvPr id="2" name="Dikdörtgen 1"/>
          <p:cNvSpPr/>
          <p:nvPr/>
        </p:nvSpPr>
        <p:spPr>
          <a:xfrm>
            <a:off x="9067800" y="2400300"/>
            <a:ext cx="8534400" cy="646331"/>
          </a:xfrm>
          <a:prstGeom prst="rect">
            <a:avLst/>
          </a:prstGeom>
        </p:spPr>
        <p:txBody>
          <a:bodyPr wrap="square">
            <a:spAutoFit/>
          </a:bodyPr>
          <a:lstStyle/>
          <a:p>
            <a:r>
              <a:rPr lang="tr-TR" b="1" dirty="0"/>
              <a:t>TARIM VE ORMAN BAKANLIĞI PERSONELİNE 6. DÖNEM TOPLU SÖZLEŞME HÜKMÜ GEREĞİNCE VERİLECEK KORUYUCU GİYİM VE DONANIM </a:t>
            </a:r>
            <a:r>
              <a:rPr lang="tr-TR" dirty="0" smtClean="0"/>
              <a:t>MALZEMESİ VERİLMESİ </a:t>
            </a:r>
            <a:endParaRPr lang="tr-TR" dirty="0"/>
          </a:p>
        </p:txBody>
      </p:sp>
      <p:sp>
        <p:nvSpPr>
          <p:cNvPr id="3" name="Dikdörtgen 2"/>
          <p:cNvSpPr/>
          <p:nvPr/>
        </p:nvSpPr>
        <p:spPr>
          <a:xfrm>
            <a:off x="9067800" y="3661291"/>
            <a:ext cx="7772400" cy="1477328"/>
          </a:xfrm>
          <a:prstGeom prst="rect">
            <a:avLst/>
          </a:prstGeom>
        </p:spPr>
        <p:txBody>
          <a:bodyPr wrap="square">
            <a:spAutoFit/>
          </a:bodyPr>
          <a:lstStyle/>
          <a:p>
            <a:pPr algn="just"/>
            <a:r>
              <a:rPr lang="tr-TR" b="1" dirty="0"/>
              <a:t>Tarım ve Orman Bakanlığı taşra teşkilatında </a:t>
            </a:r>
            <a:r>
              <a:rPr lang="tr-TR" dirty="0"/>
              <a:t>istihdam edilen memur ve sözleşmeli personelden; yapmış olduğu hizmetin gereği olarak, veteriner hizmetleri, bitki sağlığı, gıda, yem ve su ürünleri kontrol hizmetleri ile insan, hayvan ve bitki sağlığı ile av ve yaban hayatının korunması, biyolojik kaçakçılık ve kaçak avcılıkla mücadele işlerinin yürütüldüğü birimlerde görev </a:t>
            </a:r>
            <a:r>
              <a:rPr lang="tr-TR" dirty="0" smtClean="0"/>
              <a:t>yapan Personel kapsar.</a:t>
            </a:r>
            <a:endParaRPr lang="tr-TR" dirty="0"/>
          </a:p>
        </p:txBody>
      </p:sp>
      <p:sp>
        <p:nvSpPr>
          <p:cNvPr id="4" name="Dikdörtgen 3"/>
          <p:cNvSpPr/>
          <p:nvPr/>
        </p:nvSpPr>
        <p:spPr>
          <a:xfrm rot="10800000" flipV="1">
            <a:off x="9220200" y="5605163"/>
            <a:ext cx="7620000" cy="1200329"/>
          </a:xfrm>
          <a:prstGeom prst="rect">
            <a:avLst/>
          </a:prstGeom>
        </p:spPr>
        <p:txBody>
          <a:bodyPr wrap="square">
            <a:spAutoFit/>
          </a:bodyPr>
          <a:lstStyle/>
          <a:p>
            <a:pPr algn="just"/>
            <a:r>
              <a:rPr lang="tr-TR" dirty="0"/>
              <a:t>“Kamu Görevlilerinin Geneline ve Hizmet Kollarına Yönelik Mali ve Sosyal Haklara İlişkin 2022 ve 2023 Yıllarını Kapsayan 6. Dönem Toplu </a:t>
            </a:r>
            <a:r>
              <a:rPr lang="tr-TR" dirty="0" err="1"/>
              <a:t>Sözleşme”nin</a:t>
            </a:r>
            <a:r>
              <a:rPr lang="tr-TR" dirty="0"/>
              <a:t> “Tarım ve Ormancılık Hizmet Koluna İlişkin Toplu Sözleşme” başlıklı dokuzuncu bölümün 26 </a:t>
            </a:r>
            <a:r>
              <a:rPr lang="tr-TR" dirty="0" err="1"/>
              <a:t>ncı</a:t>
            </a:r>
            <a:r>
              <a:rPr lang="tr-TR" dirty="0"/>
              <a:t> maddesine </a:t>
            </a:r>
            <a:r>
              <a:rPr lang="tr-TR" dirty="0" smtClean="0"/>
              <a:t>dayanılarak verilmektedir.</a:t>
            </a:r>
            <a:endParaRPr lang="tr-TR" dirty="0"/>
          </a:p>
        </p:txBody>
      </p:sp>
    </p:spTree>
    <p:extLst>
      <p:ext uri="{BB962C8B-B14F-4D97-AF65-F5344CB8AC3E}">
        <p14:creationId xmlns:p14="http://schemas.microsoft.com/office/powerpoint/2010/main" val="3747198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15"/>
          <p:cNvGrpSpPr/>
          <p:nvPr/>
        </p:nvGrpSpPr>
        <p:grpSpPr>
          <a:xfrm>
            <a:off x="2590801" y="1906561"/>
            <a:ext cx="14249400"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17" name="Grup 16"/>
          <p:cNvGrpSpPr/>
          <p:nvPr/>
        </p:nvGrpSpPr>
        <p:grpSpPr>
          <a:xfrm>
            <a:off x="3683190" y="611753"/>
            <a:ext cx="12052321" cy="792887"/>
            <a:chOff x="3048000" y="509196"/>
            <a:chExt cx="12333448" cy="1976807"/>
          </a:xfrm>
        </p:grpSpPr>
        <p:grpSp>
          <p:nvGrpSpPr>
            <p:cNvPr id="18" name="Group 15"/>
            <p:cNvGrpSpPr/>
            <p:nvPr/>
          </p:nvGrpSpPr>
          <p:grpSpPr>
            <a:xfrm>
              <a:off x="3048000" y="509196"/>
              <a:ext cx="12333448" cy="1976807"/>
              <a:chOff x="0" y="-38100"/>
              <a:chExt cx="1667154" cy="14357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r>
                  <a:rPr lang="tr-TR" sz="2800" b="1" dirty="0" smtClean="0"/>
                  <a:t>KBS MAAŞ SİSTEMİ</a:t>
                </a:r>
                <a:endParaRPr sz="2800" b="1" dirty="0"/>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2" name="Dikdörtgen 1"/>
          <p:cNvSpPr/>
          <p:nvPr/>
        </p:nvSpPr>
        <p:spPr>
          <a:xfrm>
            <a:off x="9067800" y="2400300"/>
            <a:ext cx="8534400" cy="369332"/>
          </a:xfrm>
          <a:prstGeom prst="rect">
            <a:avLst/>
          </a:prstGeom>
        </p:spPr>
        <p:txBody>
          <a:bodyPr wrap="square">
            <a:spAutoFit/>
          </a:bodyPr>
          <a:lstStyle/>
          <a:p>
            <a:endParaRPr lang="tr-TR" dirty="0"/>
          </a:p>
        </p:txBody>
      </p:sp>
      <p:sp>
        <p:nvSpPr>
          <p:cNvPr id="3" name="Dikdörtgen 2"/>
          <p:cNvSpPr/>
          <p:nvPr/>
        </p:nvSpPr>
        <p:spPr>
          <a:xfrm>
            <a:off x="9067800" y="3661291"/>
            <a:ext cx="7772400" cy="369332"/>
          </a:xfrm>
          <a:prstGeom prst="rect">
            <a:avLst/>
          </a:prstGeom>
        </p:spPr>
        <p:txBody>
          <a:bodyPr wrap="square">
            <a:spAutoFit/>
          </a:bodyPr>
          <a:lstStyle/>
          <a:p>
            <a:pPr algn="just"/>
            <a:endParaRPr lang="tr-TR" dirty="0"/>
          </a:p>
        </p:txBody>
      </p:sp>
      <p:sp>
        <p:nvSpPr>
          <p:cNvPr id="4" name="Dikdörtgen 3"/>
          <p:cNvSpPr/>
          <p:nvPr/>
        </p:nvSpPr>
        <p:spPr>
          <a:xfrm rot="10800000" flipV="1">
            <a:off x="9220200" y="6020661"/>
            <a:ext cx="7620000" cy="369332"/>
          </a:xfrm>
          <a:prstGeom prst="rect">
            <a:avLst/>
          </a:prstGeom>
        </p:spPr>
        <p:txBody>
          <a:bodyPr wrap="square">
            <a:spAutoFit/>
          </a:bodyPr>
          <a:lstStyle/>
          <a:p>
            <a:pPr algn="just"/>
            <a:endParaRPr lang="tr-TR" dirty="0"/>
          </a:p>
        </p:txBody>
      </p:sp>
      <p:sp>
        <p:nvSpPr>
          <p:cNvPr id="5" name="Dikdörtgen 4"/>
          <p:cNvSpPr/>
          <p:nvPr/>
        </p:nvSpPr>
        <p:spPr>
          <a:xfrm>
            <a:off x="3276600" y="2145043"/>
            <a:ext cx="13070371" cy="6001643"/>
          </a:xfrm>
          <a:prstGeom prst="rect">
            <a:avLst/>
          </a:prstGeom>
        </p:spPr>
        <p:txBody>
          <a:bodyPr wrap="square">
            <a:spAutoFit/>
          </a:bodyPr>
          <a:lstStyle/>
          <a:p>
            <a:pPr algn="just"/>
            <a:r>
              <a:rPr lang="tr-TR" sz="2400" dirty="0" smtClean="0"/>
              <a:t>	KBS </a:t>
            </a:r>
            <a:r>
              <a:rPr lang="tr-TR" sz="2400" dirty="0"/>
              <a:t>Maaş </a:t>
            </a:r>
            <a:r>
              <a:rPr lang="tr-TR" sz="2400" dirty="0" smtClean="0"/>
              <a:t>Sisteminde, </a:t>
            </a:r>
            <a:r>
              <a:rPr lang="tr-TR" sz="2400" dirty="0"/>
              <a:t>personelin özlük haklarına ilişkin kimlik ve maaş bilgilerinin saklanması ile her türlü maaş hesaplama ve raporlama işleminin yapılması işlevini yerine getirmektedir</a:t>
            </a:r>
            <a:r>
              <a:rPr lang="tr-TR" sz="2400" dirty="0" smtClean="0"/>
              <a:t>.</a:t>
            </a:r>
          </a:p>
          <a:p>
            <a:pPr algn="just"/>
            <a:r>
              <a:rPr lang="tr-TR" sz="2400" dirty="0" smtClean="0"/>
              <a:t> 	KBS </a:t>
            </a:r>
            <a:r>
              <a:rPr lang="tr-TR" sz="2400" dirty="0"/>
              <a:t>Maaş </a:t>
            </a:r>
            <a:r>
              <a:rPr lang="tr-TR" sz="2400" dirty="0" smtClean="0"/>
              <a:t>Sisteminin </a:t>
            </a:r>
            <a:r>
              <a:rPr lang="tr-TR" sz="2400" dirty="0"/>
              <a:t>verimli çalışılabilmesi için, öncelikle personele ödenecek maaşın hesaplanmasında kullanılacak personel ve maaş bilgilerinin sisteme doğru olarak girilmesi ve güncel olarak tutulması gereklidir. </a:t>
            </a:r>
            <a:endParaRPr lang="tr-TR" sz="2400" dirty="0" smtClean="0"/>
          </a:p>
          <a:p>
            <a:pPr algn="just"/>
            <a:r>
              <a:rPr lang="tr-TR" sz="2400" dirty="0" smtClean="0"/>
              <a:t>	Memur </a:t>
            </a:r>
            <a:r>
              <a:rPr lang="tr-TR" sz="2400" dirty="0"/>
              <a:t>Maaşları Modülü içinde yer alan Maaş Bilgileri alt menüsünün temel işlevi personel ve maaş bilgilerinin girilmesine olanak sağlayan formları menü yapısı içinde kullanıcılara sunmasıdır. Maaş ile ilgili hesaplama ve raporlama işlemlerinin sağlıklı bir şekilde sonuçlandırılabilmesi için bu bilgiler doğru ve dikkatli bir şekilde girilmelidir. </a:t>
            </a:r>
            <a:endParaRPr lang="tr-TR" sz="2400" dirty="0" smtClean="0"/>
          </a:p>
          <a:p>
            <a:pPr algn="just"/>
            <a:r>
              <a:rPr lang="tr-TR" sz="2400" dirty="0" smtClean="0"/>
              <a:t>KBS </a:t>
            </a:r>
            <a:r>
              <a:rPr lang="tr-TR" sz="2400" dirty="0"/>
              <a:t>Maaş Modülünde</a:t>
            </a:r>
            <a:r>
              <a:rPr lang="tr-TR" sz="2400" dirty="0" smtClean="0"/>
              <a:t>;</a:t>
            </a:r>
          </a:p>
          <a:p>
            <a:pPr algn="just"/>
            <a:r>
              <a:rPr lang="tr-TR" sz="2400" dirty="0" smtClean="0"/>
              <a:t>*657 </a:t>
            </a:r>
            <a:r>
              <a:rPr lang="tr-TR" sz="2400" dirty="0"/>
              <a:t>sayılı Devlet Memurları Kanununa tabi çalışan memurların, </a:t>
            </a:r>
            <a:endParaRPr lang="tr-TR" sz="2400" dirty="0" smtClean="0"/>
          </a:p>
          <a:p>
            <a:pPr algn="just"/>
            <a:r>
              <a:rPr lang="tr-TR" sz="2400" dirty="0" smtClean="0"/>
              <a:t>*2914 </a:t>
            </a:r>
            <a:r>
              <a:rPr lang="tr-TR" sz="2400" dirty="0"/>
              <a:t>sayılı Yükseköğretim Personel Kanununa tabi çalışan akademik personelin</a:t>
            </a:r>
            <a:r>
              <a:rPr lang="tr-TR" sz="2400" dirty="0" smtClean="0"/>
              <a:t>,</a:t>
            </a:r>
          </a:p>
          <a:p>
            <a:pPr algn="just"/>
            <a:r>
              <a:rPr lang="tr-TR" sz="2400" dirty="0" smtClean="0"/>
              <a:t>*2802 </a:t>
            </a:r>
            <a:r>
              <a:rPr lang="tr-TR" sz="2400" dirty="0"/>
              <a:t>sayılı Hakimler ve Savcılar Kanununa tabi çalışan hakim ve savcıların, </a:t>
            </a:r>
            <a:endParaRPr lang="tr-TR" sz="2400" dirty="0" smtClean="0"/>
          </a:p>
          <a:p>
            <a:pPr algn="just"/>
            <a:r>
              <a:rPr lang="tr-TR" sz="2400" dirty="0" smtClean="0"/>
              <a:t>*657 </a:t>
            </a:r>
            <a:r>
              <a:rPr lang="tr-TR" sz="2400" dirty="0"/>
              <a:t>sayılı Devlet Memurları Kanununun 4 üncü maddesinin (b) fıkrası uyarınca istihdam edilen sözleşmeli personelin</a:t>
            </a:r>
            <a:r>
              <a:rPr lang="tr-TR" sz="2400" dirty="0" smtClean="0"/>
              <a:t>,</a:t>
            </a:r>
          </a:p>
          <a:p>
            <a:pPr algn="just"/>
            <a:r>
              <a:rPr lang="tr-TR" sz="2400" dirty="0" smtClean="0"/>
              <a:t>* </a:t>
            </a:r>
            <a:r>
              <a:rPr lang="tr-TR" sz="2400" dirty="0"/>
              <a:t>Kadro karşılığı sözleşmeli </a:t>
            </a:r>
            <a:r>
              <a:rPr lang="tr-TR" sz="2400" dirty="0" smtClean="0"/>
              <a:t>personelin Maaşları </a:t>
            </a:r>
            <a:r>
              <a:rPr lang="tr-TR" sz="2400" dirty="0"/>
              <a:t>yapılmaktadır.</a:t>
            </a:r>
          </a:p>
        </p:txBody>
      </p:sp>
    </p:spTree>
    <p:extLst>
      <p:ext uri="{BB962C8B-B14F-4D97-AF65-F5344CB8AC3E}">
        <p14:creationId xmlns:p14="http://schemas.microsoft.com/office/powerpoint/2010/main" val="2989693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1055388"/>
            <a:ext cx="16230600" cy="6995376"/>
            <a:chOff x="0" y="0"/>
            <a:chExt cx="4274726" cy="1842403"/>
          </a:xfrm>
        </p:grpSpPr>
        <p:sp>
          <p:nvSpPr>
            <p:cNvPr id="3" name="Freeform 3"/>
            <p:cNvSpPr/>
            <p:nvPr/>
          </p:nvSpPr>
          <p:spPr>
            <a:xfrm>
              <a:off x="0" y="0"/>
              <a:ext cx="4274726" cy="1842403"/>
            </a:xfrm>
            <a:custGeom>
              <a:avLst/>
              <a:gdLst/>
              <a:ahLst/>
              <a:cxnLst/>
              <a:rect l="l" t="t" r="r" b="b"/>
              <a:pathLst>
                <a:path w="4274726" h="1842403">
                  <a:moveTo>
                    <a:pt x="0" y="0"/>
                  </a:moveTo>
                  <a:lnTo>
                    <a:pt x="4274726" y="0"/>
                  </a:lnTo>
                  <a:lnTo>
                    <a:pt x="4274726" y="1842403"/>
                  </a:lnTo>
                  <a:lnTo>
                    <a:pt x="0" y="1842403"/>
                  </a:lnTo>
                  <a:close/>
                </a:path>
              </a:pathLst>
            </a:custGeom>
            <a:solidFill>
              <a:srgbClr val="EFEFEF"/>
            </a:solidFill>
          </p:spPr>
        </p:sp>
        <p:sp>
          <p:nvSpPr>
            <p:cNvPr id="4" name="TextBox 4"/>
            <p:cNvSpPr txBox="1"/>
            <p:nvPr/>
          </p:nvSpPr>
          <p:spPr>
            <a:xfrm>
              <a:off x="0" y="-19050"/>
              <a:ext cx="4274726" cy="1861453"/>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flipV="1">
            <a:off x="0" y="0"/>
            <a:ext cx="8105127" cy="8024076"/>
          </a:xfrm>
          <a:custGeom>
            <a:avLst/>
            <a:gdLst/>
            <a:ahLst/>
            <a:cxnLst/>
            <a:rect l="l" t="t" r="r" b="b"/>
            <a:pathLst>
              <a:path w="8105127" h="8024076">
                <a:moveTo>
                  <a:pt x="0" y="8024076"/>
                </a:moveTo>
                <a:lnTo>
                  <a:pt x="8105127" y="8024076"/>
                </a:lnTo>
                <a:lnTo>
                  <a:pt x="8105127" y="0"/>
                </a:lnTo>
                <a:lnTo>
                  <a:pt x="0" y="0"/>
                </a:lnTo>
                <a:lnTo>
                  <a:pt x="0" y="8024076"/>
                </a:lnTo>
                <a:close/>
              </a:path>
            </a:pathLst>
          </a:custGeom>
          <a:blipFill>
            <a:blip r:embed="rId2">
              <a:alphaModFix amt="50000"/>
            </a:blip>
            <a:stretch>
              <a:fillRect/>
            </a:stretch>
          </a:blipFill>
        </p:spPr>
      </p:sp>
      <p:grpSp>
        <p:nvGrpSpPr>
          <p:cNvPr id="6" name="Group 6"/>
          <p:cNvGrpSpPr/>
          <p:nvPr/>
        </p:nvGrpSpPr>
        <p:grpSpPr>
          <a:xfrm>
            <a:off x="7242524" y="253622"/>
            <a:ext cx="3637993" cy="363799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D3CF"/>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400"/>
                </a:lnSpc>
              </a:pPr>
              <a:endParaRPr/>
            </a:p>
          </p:txBody>
        </p:sp>
      </p:grpSp>
      <p:sp>
        <p:nvSpPr>
          <p:cNvPr id="9" name="TextBox 9"/>
          <p:cNvSpPr txBox="1"/>
          <p:nvPr/>
        </p:nvSpPr>
        <p:spPr>
          <a:xfrm>
            <a:off x="2682167" y="6446745"/>
            <a:ext cx="13343000" cy="1590675"/>
          </a:xfrm>
          <a:prstGeom prst="rect">
            <a:avLst/>
          </a:prstGeom>
        </p:spPr>
        <p:txBody>
          <a:bodyPr lIns="0" tIns="0" rIns="0" bIns="0" rtlCol="0" anchor="t">
            <a:spAutoFit/>
          </a:bodyPr>
          <a:lstStyle/>
          <a:p>
            <a:pPr algn="ctr">
              <a:lnSpc>
                <a:spcPts val="11999"/>
              </a:lnSpc>
            </a:pPr>
            <a:r>
              <a:rPr lang="en-US" sz="11999" spc="-599" dirty="0" err="1" smtClean="0">
                <a:solidFill>
                  <a:srgbClr val="494949"/>
                </a:solidFill>
                <a:latin typeface="Montaser Arabic"/>
              </a:rPr>
              <a:t>Teşekkür</a:t>
            </a:r>
            <a:r>
              <a:rPr lang="tr-TR" sz="11999" spc="-599" dirty="0" smtClean="0">
                <a:solidFill>
                  <a:srgbClr val="494949"/>
                </a:solidFill>
                <a:latin typeface="Montaser Arabic"/>
              </a:rPr>
              <a:t> ederim.</a:t>
            </a:r>
            <a:endParaRPr lang="en-US" sz="11999" spc="-599" dirty="0">
              <a:solidFill>
                <a:srgbClr val="494949"/>
              </a:solidFill>
              <a:latin typeface="Montaser Arabic"/>
            </a:endParaRPr>
          </a:p>
        </p:txBody>
      </p:sp>
      <p:sp>
        <p:nvSpPr>
          <p:cNvPr id="10" name="TextBox 10"/>
          <p:cNvSpPr txBox="1"/>
          <p:nvPr/>
        </p:nvSpPr>
        <p:spPr>
          <a:xfrm>
            <a:off x="2416368" y="4787701"/>
            <a:ext cx="13343000" cy="615553"/>
          </a:xfrm>
          <a:prstGeom prst="rect">
            <a:avLst/>
          </a:prstGeom>
        </p:spPr>
        <p:txBody>
          <a:bodyPr lIns="0" tIns="0" rIns="0" bIns="0" rtlCol="0" anchor="t">
            <a:spAutoFit/>
          </a:bodyPr>
          <a:lstStyle/>
          <a:p>
            <a:pPr marL="0" lvl="0" indent="0" algn="ctr">
              <a:lnSpc>
                <a:spcPts val="4799"/>
              </a:lnSpc>
              <a:spcBef>
                <a:spcPct val="0"/>
              </a:spcBef>
            </a:pPr>
            <a:r>
              <a:rPr lang="tr-TR" sz="3999" dirty="0" smtClean="0">
                <a:solidFill>
                  <a:srgbClr val="494949"/>
                </a:solidFill>
                <a:latin typeface="Times New Roman" panose="02020603050405020304" pitchFamily="18" charset="0"/>
                <a:cs typeface="Times New Roman" panose="02020603050405020304" pitchFamily="18" charset="0"/>
              </a:rPr>
              <a:t>BENİ </a:t>
            </a:r>
            <a:r>
              <a:rPr lang="en-US" sz="3999" dirty="0" smtClean="0">
                <a:solidFill>
                  <a:srgbClr val="494949"/>
                </a:solidFill>
                <a:latin typeface="Times New Roman" panose="02020603050405020304" pitchFamily="18" charset="0"/>
                <a:cs typeface="Times New Roman" panose="02020603050405020304" pitchFamily="18" charset="0"/>
              </a:rPr>
              <a:t>D</a:t>
            </a:r>
            <a:r>
              <a:rPr lang="tr-TR" sz="3999" dirty="0" smtClean="0">
                <a:solidFill>
                  <a:srgbClr val="494949"/>
                </a:solidFill>
                <a:latin typeface="Times New Roman" panose="02020603050405020304" pitchFamily="18" charset="0"/>
                <a:cs typeface="Times New Roman" panose="02020603050405020304" pitchFamily="18" charset="0"/>
              </a:rPr>
              <a:t>İ</a:t>
            </a:r>
            <a:r>
              <a:rPr lang="en-US" sz="3999" dirty="0" smtClean="0">
                <a:solidFill>
                  <a:srgbClr val="494949"/>
                </a:solidFill>
                <a:latin typeface="Times New Roman" panose="02020603050405020304" pitchFamily="18" charset="0"/>
                <a:cs typeface="Times New Roman" panose="02020603050405020304" pitchFamily="18" charset="0"/>
              </a:rPr>
              <a:t>NLED</a:t>
            </a:r>
            <a:r>
              <a:rPr lang="tr-TR" sz="3999" dirty="0" smtClean="0">
                <a:solidFill>
                  <a:srgbClr val="494949"/>
                </a:solidFill>
                <a:latin typeface="Times New Roman" panose="02020603050405020304" pitchFamily="18" charset="0"/>
                <a:cs typeface="Times New Roman" panose="02020603050405020304" pitchFamily="18" charset="0"/>
              </a:rPr>
              <a:t>İ</a:t>
            </a:r>
            <a:r>
              <a:rPr lang="en-US" sz="3999" dirty="0" smtClean="0">
                <a:solidFill>
                  <a:srgbClr val="494949"/>
                </a:solidFill>
                <a:latin typeface="Times New Roman" panose="02020603050405020304" pitchFamily="18" charset="0"/>
                <a:cs typeface="Times New Roman" panose="02020603050405020304" pitchFamily="18" charset="0"/>
              </a:rPr>
              <a:t>Ğ</a:t>
            </a:r>
            <a:r>
              <a:rPr lang="tr-TR" sz="3999" dirty="0" smtClean="0">
                <a:solidFill>
                  <a:srgbClr val="494949"/>
                </a:solidFill>
                <a:latin typeface="Times New Roman" panose="02020603050405020304" pitchFamily="18" charset="0"/>
                <a:cs typeface="Times New Roman" panose="02020603050405020304" pitchFamily="18" charset="0"/>
              </a:rPr>
              <a:t>İ</a:t>
            </a:r>
            <a:r>
              <a:rPr lang="en-US" sz="3999" dirty="0" smtClean="0">
                <a:solidFill>
                  <a:srgbClr val="494949"/>
                </a:solidFill>
                <a:latin typeface="Times New Roman" panose="02020603050405020304" pitchFamily="18" charset="0"/>
                <a:cs typeface="Times New Roman" panose="02020603050405020304" pitchFamily="18" charset="0"/>
              </a:rPr>
              <a:t>N</a:t>
            </a:r>
            <a:r>
              <a:rPr lang="tr-TR" sz="3999" dirty="0" smtClean="0">
                <a:solidFill>
                  <a:srgbClr val="494949"/>
                </a:solidFill>
                <a:latin typeface="Times New Roman" panose="02020603050405020304" pitchFamily="18" charset="0"/>
                <a:cs typeface="Times New Roman" panose="02020603050405020304" pitchFamily="18" charset="0"/>
              </a:rPr>
              <a:t>İ</a:t>
            </a:r>
            <a:r>
              <a:rPr lang="en-US" sz="3999" dirty="0" smtClean="0">
                <a:solidFill>
                  <a:srgbClr val="494949"/>
                </a:solidFill>
                <a:latin typeface="Times New Roman" panose="02020603050405020304" pitchFamily="18" charset="0"/>
                <a:cs typeface="Times New Roman" panose="02020603050405020304" pitchFamily="18" charset="0"/>
              </a:rPr>
              <a:t>Z </a:t>
            </a:r>
            <a:r>
              <a:rPr lang="tr-TR" sz="3999" dirty="0">
                <a:solidFill>
                  <a:srgbClr val="494949"/>
                </a:solidFill>
                <a:latin typeface="Times New Roman" panose="02020603050405020304" pitchFamily="18" charset="0"/>
                <a:cs typeface="Times New Roman" panose="02020603050405020304" pitchFamily="18" charset="0"/>
              </a:rPr>
              <a:t>İ</a:t>
            </a:r>
            <a:r>
              <a:rPr lang="en-US" sz="3999" dirty="0" smtClean="0">
                <a:solidFill>
                  <a:srgbClr val="494949"/>
                </a:solidFill>
                <a:latin typeface="Times New Roman" panose="02020603050405020304" pitchFamily="18" charset="0"/>
                <a:cs typeface="Times New Roman" panose="02020603050405020304" pitchFamily="18" charset="0"/>
              </a:rPr>
              <a:t>Ç</a:t>
            </a:r>
            <a:r>
              <a:rPr lang="tr-TR" sz="3999" dirty="0" smtClean="0">
                <a:solidFill>
                  <a:srgbClr val="494949"/>
                </a:solidFill>
                <a:latin typeface="Times New Roman" panose="02020603050405020304" pitchFamily="18" charset="0"/>
                <a:cs typeface="Times New Roman" panose="02020603050405020304" pitchFamily="18" charset="0"/>
              </a:rPr>
              <a:t>İ</a:t>
            </a:r>
            <a:r>
              <a:rPr lang="en-US" sz="3999" dirty="0" smtClean="0">
                <a:solidFill>
                  <a:srgbClr val="494949"/>
                </a:solidFill>
                <a:latin typeface="Times New Roman" panose="02020603050405020304" pitchFamily="18" charset="0"/>
                <a:cs typeface="Times New Roman" panose="02020603050405020304" pitchFamily="18" charset="0"/>
              </a:rPr>
              <a:t>N</a:t>
            </a:r>
            <a:endParaRPr lang="en-US" sz="3999" dirty="0">
              <a:solidFill>
                <a:srgbClr val="494949"/>
              </a:solidFill>
              <a:latin typeface="Times New Roman" panose="02020603050405020304" pitchFamily="18" charset="0"/>
              <a:cs typeface="Times New Roman" panose="02020603050405020304" pitchFamily="18" charset="0"/>
            </a:endParaRPr>
          </a:p>
        </p:txBody>
      </p:sp>
      <p:sp>
        <p:nvSpPr>
          <p:cNvPr id="11" name="Freeform 11"/>
          <p:cNvSpPr/>
          <p:nvPr/>
        </p:nvSpPr>
        <p:spPr>
          <a:xfrm>
            <a:off x="7340794" y="325545"/>
            <a:ext cx="3494148" cy="3494148"/>
          </a:xfrm>
          <a:custGeom>
            <a:avLst/>
            <a:gdLst/>
            <a:ahLst/>
            <a:cxnLst/>
            <a:rect l="l" t="t" r="r" b="b"/>
            <a:pathLst>
              <a:path w="3494148" h="3494148">
                <a:moveTo>
                  <a:pt x="0" y="0"/>
                </a:moveTo>
                <a:lnTo>
                  <a:pt x="3494148" y="0"/>
                </a:lnTo>
                <a:lnTo>
                  <a:pt x="3494148" y="3494148"/>
                </a:lnTo>
                <a:lnTo>
                  <a:pt x="0" y="3494148"/>
                </a:lnTo>
                <a:lnTo>
                  <a:pt x="0" y="0"/>
                </a:lnTo>
                <a:close/>
              </a:path>
            </a:pathLst>
          </a:custGeom>
          <a:blipFill>
            <a:blip r:embed="rId3"/>
            <a:stretch>
              <a:fillRect/>
            </a:stretch>
          </a:blipFill>
        </p:spPr>
      </p:sp>
      <p:sp>
        <p:nvSpPr>
          <p:cNvPr id="13" name="AutoShape 13"/>
          <p:cNvSpPr/>
          <p:nvPr/>
        </p:nvSpPr>
        <p:spPr>
          <a:xfrm>
            <a:off x="6400800" y="9105900"/>
            <a:ext cx="10744200" cy="0"/>
          </a:xfrm>
          <a:prstGeom prst="line">
            <a:avLst/>
          </a:prstGeom>
          <a:ln w="28575" cap="flat">
            <a:solidFill>
              <a:srgbClr val="8D8D8D"/>
            </a:solidFill>
            <a:prstDash val="solid"/>
            <a:headEnd type="none" w="sm" len="sm"/>
            <a:tailEnd type="none" w="sm" len="sm"/>
          </a:ln>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438400" y="2013498"/>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grpSp>
        <p:nvGrpSpPr>
          <p:cNvPr id="17" name="Grup 16"/>
          <p:cNvGrpSpPr/>
          <p:nvPr/>
        </p:nvGrpSpPr>
        <p:grpSpPr>
          <a:xfrm>
            <a:off x="4343400" y="632793"/>
            <a:ext cx="11038048"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r>
                <a:rPr lang="tr-TR" sz="5000" b="1" dirty="0" smtClean="0">
                  <a:latin typeface="Times New Roman" panose="02020603050405020304" pitchFamily="18" charset="0"/>
                  <a:cs typeface="Times New Roman" panose="02020603050405020304" pitchFamily="18" charset="0"/>
                </a:rPr>
                <a:t>ANAYASA VE KANUNLAR</a:t>
              </a:r>
              <a:endParaRPr lang="tr-TR" sz="5000" b="1" dirty="0">
                <a:latin typeface="Times New Roman" panose="02020603050405020304" pitchFamily="18" charset="0"/>
                <a:cs typeface="Times New Roman" panose="02020603050405020304" pitchFamily="18" charset="0"/>
              </a:endParaRPr>
            </a:p>
          </p:txBody>
        </p:sp>
      </p:gr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sp>
        <p:nvSpPr>
          <p:cNvPr id="25" name="1 İçerik Yer Tutucusu"/>
          <p:cNvSpPr>
            <a:spLocks noGrp="1"/>
          </p:cNvSpPr>
          <p:nvPr/>
        </p:nvSpPr>
        <p:spPr>
          <a:xfrm>
            <a:off x="2819400" y="4021953"/>
            <a:ext cx="14097000" cy="464820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200000"/>
              </a:lnSpc>
              <a:buNone/>
            </a:pPr>
            <a:r>
              <a:rPr lang="tr-TR" altLang="tr-TR" sz="2500" b="1" dirty="0" smtClean="0">
                <a:solidFill>
                  <a:srgbClr val="FF0000"/>
                </a:solidFill>
                <a:latin typeface="Times New Roman" panose="02020603050405020304" pitchFamily="18" charset="0"/>
                <a:cs typeface="Times New Roman" panose="02020603050405020304" pitchFamily="18" charset="0"/>
              </a:rPr>
              <a:t>		</a:t>
            </a:r>
            <a:endParaRPr lang="tr-TR" altLang="tr-TR" sz="1600" dirty="0">
              <a:solidFill>
                <a:srgbClr val="0070C0"/>
              </a:solidFill>
              <a:latin typeface="Times New Roman" panose="02020603050405020304" pitchFamily="18" charset="0"/>
              <a:cs typeface="Times New Roman" panose="02020603050405020304" pitchFamily="18" charset="0"/>
            </a:endParaRPr>
          </a:p>
        </p:txBody>
      </p:sp>
      <p:sp>
        <p:nvSpPr>
          <p:cNvPr id="26" name="1 İçerik Yer Tutucusu"/>
          <p:cNvSpPr>
            <a:spLocks noGrp="1"/>
          </p:cNvSpPr>
          <p:nvPr/>
        </p:nvSpPr>
        <p:spPr>
          <a:xfrm>
            <a:off x="2819400" y="2241774"/>
            <a:ext cx="14761663" cy="147161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200000"/>
              </a:lnSpc>
              <a:buNone/>
            </a:pPr>
            <a:r>
              <a:rPr lang="tr-TR" altLang="tr-TR" sz="2500" b="1" dirty="0" smtClean="0">
                <a:solidFill>
                  <a:srgbClr val="FF0000"/>
                </a:solidFill>
                <a:latin typeface="Times New Roman" panose="02020603050405020304" pitchFamily="18" charset="0"/>
                <a:cs typeface="Times New Roman" panose="02020603050405020304" pitchFamily="18" charset="0"/>
              </a:rPr>
              <a:t>		</a:t>
            </a:r>
            <a:endParaRPr lang="tr-TR" altLang="tr-TR" sz="1600" dirty="0">
              <a:solidFill>
                <a:srgbClr val="0070C0"/>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3124200" y="2852168"/>
            <a:ext cx="14020800" cy="5600251"/>
          </a:xfrm>
          <a:prstGeom prst="rect">
            <a:avLst/>
          </a:prstGeom>
        </p:spPr>
        <p:txBody>
          <a:bodyPr wrap="square">
            <a:spAutoFit/>
          </a:bodyPr>
          <a:lstStyle/>
          <a:p>
            <a:pPr marL="12700" marR="5080" indent="990600" algn="just">
              <a:lnSpc>
                <a:spcPct val="102099"/>
              </a:lnSpc>
              <a:spcBef>
                <a:spcPts val="55"/>
              </a:spcBef>
            </a:pPr>
            <a:r>
              <a:rPr lang="tr-TR" sz="2400" spc="-5" dirty="0">
                <a:latin typeface="Times New Roman"/>
                <a:cs typeface="Times New Roman"/>
              </a:rPr>
              <a:t>Anayasamızda memurlar ve diğer kamu görevlilerinin nitelikleri,  atanmaları, görev </a:t>
            </a:r>
            <a:r>
              <a:rPr lang="tr-TR" sz="2400" dirty="0">
                <a:latin typeface="Times New Roman"/>
                <a:cs typeface="Times New Roman"/>
              </a:rPr>
              <a:t>ve </a:t>
            </a:r>
            <a:r>
              <a:rPr lang="tr-TR" sz="2400" spc="-10" dirty="0">
                <a:latin typeface="Times New Roman"/>
                <a:cs typeface="Times New Roman"/>
              </a:rPr>
              <a:t>yetkileri, </a:t>
            </a:r>
            <a:r>
              <a:rPr lang="tr-TR" sz="2400" spc="-5" dirty="0">
                <a:latin typeface="Times New Roman"/>
                <a:cs typeface="Times New Roman"/>
              </a:rPr>
              <a:t>hakları </a:t>
            </a:r>
            <a:r>
              <a:rPr lang="tr-TR" sz="2400" dirty="0">
                <a:latin typeface="Times New Roman"/>
                <a:cs typeface="Times New Roman"/>
              </a:rPr>
              <a:t>ve </a:t>
            </a:r>
            <a:r>
              <a:rPr lang="tr-TR" sz="2400" spc="-5" dirty="0">
                <a:latin typeface="Times New Roman"/>
                <a:cs typeface="Times New Roman"/>
              </a:rPr>
              <a:t>yükümlülükleri, aylık </a:t>
            </a:r>
            <a:r>
              <a:rPr lang="tr-TR" sz="2400" dirty="0">
                <a:latin typeface="Times New Roman"/>
                <a:cs typeface="Times New Roman"/>
              </a:rPr>
              <a:t>ve </a:t>
            </a:r>
            <a:r>
              <a:rPr lang="tr-TR" sz="2400" spc="-5" dirty="0">
                <a:latin typeface="Times New Roman"/>
                <a:cs typeface="Times New Roman"/>
              </a:rPr>
              <a:t>ödenekleri  ile </a:t>
            </a:r>
            <a:r>
              <a:rPr lang="tr-TR" sz="2400" dirty="0">
                <a:latin typeface="Times New Roman"/>
                <a:cs typeface="Times New Roman"/>
              </a:rPr>
              <a:t>diğer özlük işlerinin kanun </a:t>
            </a:r>
            <a:r>
              <a:rPr lang="tr-TR" sz="2400" spc="-5" dirty="0">
                <a:latin typeface="Times New Roman"/>
                <a:cs typeface="Times New Roman"/>
              </a:rPr>
              <a:t>ile </a:t>
            </a:r>
            <a:r>
              <a:rPr lang="tr-TR" sz="2400" dirty="0">
                <a:latin typeface="Times New Roman"/>
                <a:cs typeface="Times New Roman"/>
              </a:rPr>
              <a:t>düzenleneceği </a:t>
            </a:r>
            <a:r>
              <a:rPr lang="tr-TR" sz="2400" spc="5" dirty="0">
                <a:latin typeface="Times New Roman"/>
                <a:cs typeface="Times New Roman"/>
              </a:rPr>
              <a:t>hüküm </a:t>
            </a:r>
            <a:r>
              <a:rPr lang="tr-TR" sz="2400" spc="-5" dirty="0">
                <a:latin typeface="Times New Roman"/>
                <a:cs typeface="Times New Roman"/>
              </a:rPr>
              <a:t>altına</a:t>
            </a:r>
            <a:r>
              <a:rPr lang="tr-TR" sz="2400" spc="-195" dirty="0">
                <a:latin typeface="Times New Roman"/>
                <a:cs typeface="Times New Roman"/>
              </a:rPr>
              <a:t> </a:t>
            </a:r>
            <a:r>
              <a:rPr lang="tr-TR" sz="2400" spc="-15" dirty="0">
                <a:latin typeface="Times New Roman"/>
                <a:cs typeface="Times New Roman"/>
              </a:rPr>
              <a:t>alınmıştır.</a:t>
            </a:r>
          </a:p>
          <a:p>
            <a:pPr marL="12700" marR="5080" indent="990600" algn="just">
              <a:lnSpc>
                <a:spcPct val="102099"/>
              </a:lnSpc>
              <a:spcBef>
                <a:spcPts val="55"/>
              </a:spcBef>
            </a:pPr>
            <a:r>
              <a:rPr lang="tr-TR" sz="2400" dirty="0">
                <a:latin typeface="Times New Roman"/>
                <a:cs typeface="Times New Roman"/>
              </a:rPr>
              <a:t>D. Kamu hizmeti görevlileriyle ilgili hükümler (Madde,128 ve madde 129.)</a:t>
            </a:r>
          </a:p>
          <a:p>
            <a:pPr marL="12700" marR="5080" indent="990600" algn="just">
              <a:lnSpc>
                <a:spcPct val="102099"/>
              </a:lnSpc>
              <a:spcBef>
                <a:spcPts val="55"/>
              </a:spcBef>
            </a:pPr>
            <a:endParaRPr lang="tr-TR" sz="2400" dirty="0">
              <a:latin typeface="Times New Roman"/>
              <a:cs typeface="Times New Roman"/>
            </a:endParaRPr>
          </a:p>
          <a:p>
            <a:pPr marL="927100" algn="just">
              <a:lnSpc>
                <a:spcPct val="100000"/>
              </a:lnSpc>
              <a:tabLst>
                <a:tab pos="1583690" algn="l"/>
                <a:tab pos="2004695" algn="l"/>
                <a:tab pos="2816860" algn="l"/>
                <a:tab pos="3742054" algn="l"/>
                <a:tab pos="4552950" algn="l"/>
                <a:tab pos="5252720" algn="l"/>
                <a:tab pos="6360795" algn="l"/>
                <a:tab pos="7581900" algn="l"/>
              </a:tabLst>
            </a:pPr>
            <a:r>
              <a:rPr lang="tr-TR" sz="2400" spc="-5" dirty="0">
                <a:latin typeface="Times New Roman"/>
                <a:cs typeface="Times New Roman"/>
              </a:rPr>
              <a:t>M</a:t>
            </a:r>
            <a:r>
              <a:rPr lang="tr-TR" sz="2400" dirty="0">
                <a:latin typeface="Times New Roman"/>
                <a:cs typeface="Times New Roman"/>
              </a:rPr>
              <a:t>a</a:t>
            </a:r>
            <a:r>
              <a:rPr lang="tr-TR" sz="2400" spc="-10" dirty="0">
                <a:latin typeface="Times New Roman"/>
                <a:cs typeface="Times New Roman"/>
              </a:rPr>
              <a:t>l</a:t>
            </a:r>
            <a:r>
              <a:rPr lang="tr-TR" sz="2400" dirty="0">
                <a:latin typeface="Times New Roman"/>
                <a:cs typeface="Times New Roman"/>
              </a:rPr>
              <a:t>i	ve	</a:t>
            </a:r>
            <a:r>
              <a:rPr lang="tr-TR" sz="2400" spc="-15" dirty="0">
                <a:latin typeface="Times New Roman"/>
                <a:cs typeface="Times New Roman"/>
              </a:rPr>
              <a:t>s</a:t>
            </a:r>
            <a:r>
              <a:rPr lang="tr-TR" sz="2400" spc="-10" dirty="0">
                <a:latin typeface="Times New Roman"/>
                <a:cs typeface="Times New Roman"/>
              </a:rPr>
              <a:t>o</a:t>
            </a:r>
            <a:r>
              <a:rPr lang="tr-TR" sz="2400" dirty="0">
                <a:latin typeface="Times New Roman"/>
                <a:cs typeface="Times New Roman"/>
              </a:rPr>
              <a:t>s</a:t>
            </a:r>
            <a:r>
              <a:rPr lang="tr-TR" sz="2400" spc="-10" dirty="0">
                <a:latin typeface="Times New Roman"/>
                <a:cs typeface="Times New Roman"/>
              </a:rPr>
              <a:t>y</a:t>
            </a:r>
            <a:r>
              <a:rPr lang="tr-TR" sz="2400" dirty="0">
                <a:latin typeface="Times New Roman"/>
                <a:cs typeface="Times New Roman"/>
              </a:rPr>
              <a:t>al	h</a:t>
            </a:r>
            <a:r>
              <a:rPr lang="tr-TR" sz="2400" spc="-10" dirty="0">
                <a:latin typeface="Times New Roman"/>
                <a:cs typeface="Times New Roman"/>
              </a:rPr>
              <a:t>a</a:t>
            </a:r>
            <a:r>
              <a:rPr lang="tr-TR" sz="2400" dirty="0">
                <a:latin typeface="Times New Roman"/>
                <a:cs typeface="Times New Roman"/>
              </a:rPr>
              <a:t>kl</a:t>
            </a:r>
            <a:r>
              <a:rPr lang="tr-TR" sz="2400" spc="-20" dirty="0">
                <a:latin typeface="Times New Roman"/>
                <a:cs typeface="Times New Roman"/>
              </a:rPr>
              <a:t>a</a:t>
            </a:r>
            <a:r>
              <a:rPr lang="tr-TR" sz="2400" dirty="0">
                <a:latin typeface="Times New Roman"/>
                <a:cs typeface="Times New Roman"/>
              </a:rPr>
              <a:t>ra	i</a:t>
            </a:r>
            <a:r>
              <a:rPr lang="tr-TR" sz="2400" spc="-15" dirty="0">
                <a:latin typeface="Times New Roman"/>
                <a:cs typeface="Times New Roman"/>
              </a:rPr>
              <a:t>l</a:t>
            </a:r>
            <a:r>
              <a:rPr lang="tr-TR" sz="2400" spc="-20" dirty="0">
                <a:latin typeface="Times New Roman"/>
                <a:cs typeface="Times New Roman"/>
              </a:rPr>
              <a:t>i</a:t>
            </a:r>
            <a:r>
              <a:rPr lang="tr-TR" sz="2400" spc="-5" dirty="0">
                <a:latin typeface="Times New Roman"/>
                <a:cs typeface="Times New Roman"/>
              </a:rPr>
              <a:t>şk</a:t>
            </a:r>
            <a:r>
              <a:rPr lang="tr-TR" sz="2400" spc="-15" dirty="0">
                <a:latin typeface="Times New Roman"/>
                <a:cs typeface="Times New Roman"/>
              </a:rPr>
              <a:t>i</a:t>
            </a:r>
            <a:r>
              <a:rPr lang="tr-TR" sz="2400" dirty="0">
                <a:latin typeface="Times New Roman"/>
                <a:cs typeface="Times New Roman"/>
              </a:rPr>
              <a:t>n	t</a:t>
            </a:r>
            <a:r>
              <a:rPr lang="tr-TR" sz="2400" spc="-15" dirty="0">
                <a:latin typeface="Times New Roman"/>
                <a:cs typeface="Times New Roman"/>
              </a:rPr>
              <a:t>o</a:t>
            </a:r>
            <a:r>
              <a:rPr lang="tr-TR" sz="2400" dirty="0">
                <a:latin typeface="Times New Roman"/>
                <a:cs typeface="Times New Roman"/>
              </a:rPr>
              <a:t>p</a:t>
            </a:r>
            <a:r>
              <a:rPr lang="tr-TR" sz="2400" spc="-15" dirty="0">
                <a:latin typeface="Times New Roman"/>
                <a:cs typeface="Times New Roman"/>
              </a:rPr>
              <a:t>l</a:t>
            </a:r>
            <a:r>
              <a:rPr lang="tr-TR" sz="2400" dirty="0">
                <a:latin typeface="Times New Roman"/>
                <a:cs typeface="Times New Roman"/>
              </a:rPr>
              <a:t>u	</a:t>
            </a:r>
            <a:r>
              <a:rPr lang="tr-TR" sz="2400" spc="-5" dirty="0">
                <a:latin typeface="Times New Roman"/>
                <a:cs typeface="Times New Roman"/>
              </a:rPr>
              <a:t>s</a:t>
            </a:r>
            <a:r>
              <a:rPr lang="tr-TR" sz="2400" spc="-10" dirty="0">
                <a:latin typeface="Times New Roman"/>
                <a:cs typeface="Times New Roman"/>
              </a:rPr>
              <a:t>ö</a:t>
            </a:r>
            <a:r>
              <a:rPr lang="tr-TR" sz="2400" dirty="0">
                <a:latin typeface="Times New Roman"/>
                <a:cs typeface="Times New Roman"/>
              </a:rPr>
              <a:t>z</a:t>
            </a:r>
            <a:r>
              <a:rPr lang="tr-TR" sz="2400" spc="-10" dirty="0">
                <a:latin typeface="Times New Roman"/>
                <a:cs typeface="Times New Roman"/>
              </a:rPr>
              <a:t>l</a:t>
            </a:r>
            <a:r>
              <a:rPr lang="tr-TR" sz="2400" dirty="0">
                <a:latin typeface="Times New Roman"/>
                <a:cs typeface="Times New Roman"/>
              </a:rPr>
              <a:t>eş</a:t>
            </a:r>
            <a:r>
              <a:rPr lang="tr-TR" sz="2400" spc="-25" dirty="0">
                <a:latin typeface="Times New Roman"/>
                <a:cs typeface="Times New Roman"/>
              </a:rPr>
              <a:t>m</a:t>
            </a:r>
            <a:r>
              <a:rPr lang="tr-TR" sz="2400" dirty="0">
                <a:latin typeface="Times New Roman"/>
                <a:cs typeface="Times New Roman"/>
              </a:rPr>
              <a:t>e	hü</a:t>
            </a:r>
            <a:r>
              <a:rPr lang="tr-TR" sz="2400" spc="-10" dirty="0">
                <a:latin typeface="Times New Roman"/>
                <a:cs typeface="Times New Roman"/>
              </a:rPr>
              <a:t>kü</a:t>
            </a:r>
            <a:r>
              <a:rPr lang="tr-TR" sz="2400" spc="-20" dirty="0">
                <a:latin typeface="Times New Roman"/>
                <a:cs typeface="Times New Roman"/>
              </a:rPr>
              <a:t>m</a:t>
            </a:r>
            <a:r>
              <a:rPr lang="tr-TR" sz="2400" dirty="0">
                <a:latin typeface="Times New Roman"/>
                <a:cs typeface="Times New Roman"/>
              </a:rPr>
              <a:t>l</a:t>
            </a:r>
            <a:r>
              <a:rPr lang="tr-TR" sz="2400" spc="-10" dirty="0">
                <a:latin typeface="Times New Roman"/>
                <a:cs typeface="Times New Roman"/>
              </a:rPr>
              <a:t>e</a:t>
            </a:r>
            <a:r>
              <a:rPr lang="tr-TR" sz="2400" dirty="0">
                <a:latin typeface="Times New Roman"/>
                <a:cs typeface="Times New Roman"/>
              </a:rPr>
              <a:t>ri	</a:t>
            </a:r>
            <a:r>
              <a:rPr lang="tr-TR" sz="2400" spc="-5" dirty="0">
                <a:latin typeface="Times New Roman"/>
                <a:cs typeface="Times New Roman"/>
              </a:rPr>
              <a:t>s</a:t>
            </a:r>
            <a:r>
              <a:rPr lang="tr-TR" sz="2400" spc="-20" dirty="0">
                <a:latin typeface="Times New Roman"/>
                <a:cs typeface="Times New Roman"/>
              </a:rPr>
              <a:t>a</a:t>
            </a:r>
            <a:r>
              <a:rPr lang="tr-TR" sz="2400" dirty="0">
                <a:latin typeface="Times New Roman"/>
                <a:cs typeface="Times New Roman"/>
              </a:rPr>
              <a:t>klı</a:t>
            </a:r>
          </a:p>
          <a:p>
            <a:pPr marL="12700" algn="just">
              <a:lnSpc>
                <a:spcPct val="100000"/>
              </a:lnSpc>
              <a:spcBef>
                <a:spcPts val="5"/>
              </a:spcBef>
            </a:pPr>
            <a:r>
              <a:rPr lang="tr-TR" sz="2400" spc="-15" dirty="0">
                <a:latin typeface="Times New Roman"/>
                <a:cs typeface="Times New Roman"/>
              </a:rPr>
              <a:t>tutulmuştur. (A. Toplu iş sözleşmesi ve toplu sözleşme hakkı, Madde 53 )</a:t>
            </a:r>
            <a:endParaRPr lang="tr-TR" sz="2400" dirty="0">
              <a:latin typeface="Times New Roman"/>
              <a:cs typeface="Times New Roman"/>
            </a:endParaRPr>
          </a:p>
          <a:p>
            <a:pPr algn="just">
              <a:lnSpc>
                <a:spcPct val="100000"/>
              </a:lnSpc>
              <a:spcBef>
                <a:spcPts val="905"/>
              </a:spcBef>
            </a:pPr>
            <a:r>
              <a:rPr lang="tr-TR" sz="2400" b="1" spc="-5" dirty="0">
                <a:latin typeface="Times New Roman"/>
                <a:cs typeface="Times New Roman"/>
              </a:rPr>
              <a:t>                                                  PERSONEL</a:t>
            </a:r>
            <a:r>
              <a:rPr lang="tr-TR" sz="2400" b="1" spc="-125" dirty="0">
                <a:latin typeface="Times New Roman"/>
                <a:cs typeface="Times New Roman"/>
              </a:rPr>
              <a:t> </a:t>
            </a:r>
            <a:r>
              <a:rPr lang="tr-TR" sz="2400" b="1" spc="-5" dirty="0">
                <a:latin typeface="Times New Roman"/>
                <a:cs typeface="Times New Roman"/>
              </a:rPr>
              <a:t>KANUNLARI</a:t>
            </a:r>
            <a:endParaRPr lang="tr-TR" sz="2400" dirty="0">
              <a:latin typeface="Times New Roman"/>
              <a:cs typeface="Times New Roman"/>
            </a:endParaRPr>
          </a:p>
          <a:p>
            <a:pPr marL="12700" algn="just">
              <a:lnSpc>
                <a:spcPct val="100000"/>
              </a:lnSpc>
              <a:spcBef>
                <a:spcPts val="1300"/>
              </a:spcBef>
            </a:pPr>
            <a:r>
              <a:rPr lang="tr-TR" sz="2400" spc="-5" dirty="0">
                <a:latin typeface="Times New Roman"/>
                <a:cs typeface="Times New Roman"/>
              </a:rPr>
              <a:t>                Kamu</a:t>
            </a:r>
            <a:r>
              <a:rPr lang="tr-TR" sz="2400" spc="120" dirty="0">
                <a:latin typeface="Times New Roman"/>
                <a:cs typeface="Times New Roman"/>
              </a:rPr>
              <a:t> </a:t>
            </a:r>
            <a:r>
              <a:rPr lang="tr-TR" sz="2400" spc="-5" dirty="0">
                <a:latin typeface="Times New Roman"/>
                <a:cs typeface="Times New Roman"/>
              </a:rPr>
              <a:t>görevlilerinin</a:t>
            </a:r>
            <a:r>
              <a:rPr lang="tr-TR" sz="2400" spc="125" dirty="0">
                <a:latin typeface="Times New Roman"/>
                <a:cs typeface="Times New Roman"/>
              </a:rPr>
              <a:t> </a:t>
            </a:r>
            <a:r>
              <a:rPr lang="tr-TR" sz="2400" spc="-25" dirty="0">
                <a:latin typeface="Times New Roman"/>
                <a:cs typeface="Times New Roman"/>
              </a:rPr>
              <a:t>görev,</a:t>
            </a:r>
            <a:r>
              <a:rPr lang="tr-TR" sz="2400" spc="120" dirty="0">
                <a:latin typeface="Times New Roman"/>
                <a:cs typeface="Times New Roman"/>
              </a:rPr>
              <a:t> </a:t>
            </a:r>
            <a:r>
              <a:rPr lang="tr-TR" sz="2400" spc="-5" dirty="0">
                <a:latin typeface="Times New Roman"/>
                <a:cs typeface="Times New Roman"/>
              </a:rPr>
              <a:t>yetki</a:t>
            </a:r>
            <a:r>
              <a:rPr lang="tr-TR" sz="2400" spc="110" dirty="0">
                <a:latin typeface="Times New Roman"/>
                <a:cs typeface="Times New Roman"/>
              </a:rPr>
              <a:t> </a:t>
            </a:r>
            <a:r>
              <a:rPr lang="tr-TR" sz="2400" dirty="0">
                <a:latin typeface="Times New Roman"/>
                <a:cs typeface="Times New Roman"/>
              </a:rPr>
              <a:t>ve</a:t>
            </a:r>
            <a:r>
              <a:rPr lang="tr-TR" sz="2400" spc="114" dirty="0">
                <a:latin typeface="Times New Roman"/>
                <a:cs typeface="Times New Roman"/>
              </a:rPr>
              <a:t> </a:t>
            </a:r>
            <a:r>
              <a:rPr lang="tr-TR" sz="2400" spc="-5" dirty="0">
                <a:latin typeface="Times New Roman"/>
                <a:cs typeface="Times New Roman"/>
              </a:rPr>
              <a:t>sorumlulukları,</a:t>
            </a:r>
            <a:r>
              <a:rPr lang="tr-TR" sz="2400" spc="120" dirty="0">
                <a:latin typeface="Times New Roman"/>
                <a:cs typeface="Times New Roman"/>
              </a:rPr>
              <a:t> </a:t>
            </a:r>
            <a:r>
              <a:rPr lang="tr-TR" sz="2400" spc="-5" dirty="0">
                <a:latin typeface="Times New Roman"/>
                <a:cs typeface="Times New Roman"/>
              </a:rPr>
              <a:t>hak</a:t>
            </a:r>
            <a:r>
              <a:rPr lang="tr-TR" sz="2400" spc="114" dirty="0">
                <a:latin typeface="Times New Roman"/>
                <a:cs typeface="Times New Roman"/>
              </a:rPr>
              <a:t> </a:t>
            </a:r>
            <a:r>
              <a:rPr lang="tr-TR" sz="2400" spc="-5" dirty="0">
                <a:latin typeface="Times New Roman"/>
                <a:cs typeface="Times New Roman"/>
              </a:rPr>
              <a:t>ve</a:t>
            </a:r>
            <a:r>
              <a:rPr lang="tr-TR" sz="2400" spc="110" dirty="0">
                <a:latin typeface="Times New Roman"/>
                <a:cs typeface="Times New Roman"/>
              </a:rPr>
              <a:t> </a:t>
            </a:r>
            <a:r>
              <a:rPr lang="tr-TR" sz="2400" spc="-5" dirty="0">
                <a:latin typeface="Times New Roman"/>
                <a:cs typeface="Times New Roman"/>
              </a:rPr>
              <a:t>yükümlülükleri</a:t>
            </a:r>
            <a:r>
              <a:rPr lang="tr-TR" sz="2400" spc="100" dirty="0">
                <a:latin typeface="Times New Roman"/>
                <a:cs typeface="Times New Roman"/>
              </a:rPr>
              <a:t> </a:t>
            </a:r>
            <a:r>
              <a:rPr lang="tr-TR" sz="2400" spc="-10" dirty="0">
                <a:latin typeface="Times New Roman"/>
                <a:cs typeface="Times New Roman"/>
              </a:rPr>
              <a:t>ile mali </a:t>
            </a:r>
            <a:r>
              <a:rPr lang="tr-TR" sz="2400" dirty="0">
                <a:latin typeface="Times New Roman"/>
                <a:cs typeface="Times New Roman"/>
              </a:rPr>
              <a:t>ve </a:t>
            </a:r>
            <a:r>
              <a:rPr lang="tr-TR" sz="2400" spc="-5" dirty="0">
                <a:latin typeface="Times New Roman"/>
                <a:cs typeface="Times New Roman"/>
              </a:rPr>
              <a:t>sosyal </a:t>
            </a:r>
            <a:r>
              <a:rPr lang="tr-TR" sz="2400" dirty="0">
                <a:latin typeface="Times New Roman"/>
                <a:cs typeface="Times New Roman"/>
              </a:rPr>
              <a:t>hakları genel</a:t>
            </a:r>
            <a:r>
              <a:rPr lang="tr-TR" sz="2400" spc="-75" dirty="0">
                <a:latin typeface="Times New Roman"/>
                <a:cs typeface="Times New Roman"/>
              </a:rPr>
              <a:t> </a:t>
            </a:r>
            <a:r>
              <a:rPr lang="tr-TR" sz="2400" dirty="0">
                <a:latin typeface="Times New Roman"/>
                <a:cs typeface="Times New Roman"/>
              </a:rPr>
              <a:t>olarak;</a:t>
            </a:r>
          </a:p>
          <a:p>
            <a:pPr marL="1117600" indent="-191135" algn="just">
              <a:lnSpc>
                <a:spcPct val="100000"/>
              </a:lnSpc>
              <a:buChar char="*"/>
              <a:tabLst>
                <a:tab pos="1118235" algn="l"/>
              </a:tabLst>
            </a:pPr>
            <a:r>
              <a:rPr lang="tr-TR" sz="2400" dirty="0">
                <a:latin typeface="Times New Roman"/>
                <a:cs typeface="Times New Roman"/>
              </a:rPr>
              <a:t>657 </a:t>
            </a:r>
            <a:r>
              <a:rPr lang="tr-TR" sz="2400" spc="-5" dirty="0">
                <a:latin typeface="Times New Roman"/>
                <a:cs typeface="Times New Roman"/>
              </a:rPr>
              <a:t>Sayılı </a:t>
            </a:r>
            <a:r>
              <a:rPr lang="tr-TR" sz="2400" dirty="0">
                <a:latin typeface="Times New Roman"/>
                <a:cs typeface="Times New Roman"/>
              </a:rPr>
              <a:t>Devlet </a:t>
            </a:r>
            <a:r>
              <a:rPr lang="tr-TR" sz="2400" spc="-5" dirty="0">
                <a:latin typeface="Times New Roman"/>
                <a:cs typeface="Times New Roman"/>
              </a:rPr>
              <a:t>Memurları </a:t>
            </a:r>
            <a:r>
              <a:rPr lang="tr-TR" sz="2400" dirty="0">
                <a:latin typeface="Times New Roman"/>
                <a:cs typeface="Times New Roman"/>
              </a:rPr>
              <a:t>Kanunu</a:t>
            </a:r>
            <a:endParaRPr lang="tr-TR" sz="2400" spc="-5" dirty="0">
              <a:latin typeface="Times New Roman"/>
              <a:cs typeface="Times New Roman"/>
            </a:endParaRPr>
          </a:p>
          <a:p>
            <a:pPr marL="1117600" indent="-191135" algn="just">
              <a:lnSpc>
                <a:spcPct val="100000"/>
              </a:lnSpc>
              <a:buChar char="*"/>
              <a:tabLst>
                <a:tab pos="1118235" algn="l"/>
              </a:tabLst>
            </a:pPr>
            <a:r>
              <a:rPr lang="tr-TR" sz="2400" dirty="0">
                <a:latin typeface="Times New Roman"/>
                <a:cs typeface="Times New Roman"/>
              </a:rPr>
              <a:t>5434 ve 5510 Sayılı Kanunlar</a:t>
            </a:r>
          </a:p>
          <a:p>
            <a:pPr marL="1117600" indent="-191135" algn="just">
              <a:lnSpc>
                <a:spcPct val="100000"/>
              </a:lnSpc>
              <a:buChar char="*"/>
              <a:tabLst>
                <a:tab pos="1118235" algn="l"/>
              </a:tabLst>
            </a:pPr>
            <a:r>
              <a:rPr lang="tr-TR" sz="2400" dirty="0">
                <a:latin typeface="Times New Roman"/>
                <a:cs typeface="Times New Roman"/>
              </a:rPr>
              <a:t>4688 sayılı Toplu Sözleşme Kanunu</a:t>
            </a:r>
          </a:p>
          <a:p>
            <a:pPr marL="1117600" indent="-191135" algn="just">
              <a:lnSpc>
                <a:spcPct val="100000"/>
              </a:lnSpc>
              <a:buChar char="*"/>
              <a:tabLst>
                <a:tab pos="1118235" algn="l"/>
              </a:tabLst>
            </a:pPr>
            <a:r>
              <a:rPr lang="tr-TR" sz="2400" dirty="0">
                <a:latin typeface="Times New Roman"/>
                <a:cs typeface="Times New Roman"/>
              </a:rPr>
              <a:t>375 Sayılı KHK</a:t>
            </a:r>
          </a:p>
          <a:p>
            <a:pPr marL="1117600" indent="-191135" algn="just">
              <a:lnSpc>
                <a:spcPct val="100000"/>
              </a:lnSpc>
              <a:buChar char="*"/>
              <a:tabLst>
                <a:tab pos="1118235" algn="l"/>
              </a:tabLst>
            </a:pPr>
            <a:r>
              <a:rPr lang="tr-TR" sz="2400" dirty="0">
                <a:latin typeface="Times New Roman"/>
                <a:cs typeface="Times New Roman"/>
              </a:rPr>
              <a:t>666 Sayılı KHK</a:t>
            </a:r>
          </a:p>
        </p:txBody>
      </p:sp>
    </p:spTree>
    <p:extLst>
      <p:ext uri="{BB962C8B-B14F-4D97-AF65-F5344CB8AC3E}">
        <p14:creationId xmlns:p14="http://schemas.microsoft.com/office/powerpoint/2010/main" val="476378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7042" y="191729"/>
            <a:ext cx="11149013" cy="1404231"/>
          </a:xfrm>
          <a:prstGeom prst="rect">
            <a:avLst/>
          </a:prstGeom>
        </p:spPr>
        <p:txBody>
          <a:bodyPr vert="horz" wrap="square" lIns="0" tIns="19050" rIns="0" bIns="0" rtlCol="0" anchor="ctr">
            <a:spAutoFit/>
          </a:bodyPr>
          <a:lstStyle/>
          <a:p>
            <a:pPr marL="3263265" marR="7620" indent="-3245168">
              <a:spcBef>
                <a:spcPts val="150"/>
              </a:spcBef>
            </a:pPr>
            <a:r>
              <a:rPr sz="4500" dirty="0"/>
              <a:t>MAAŞ </a:t>
            </a:r>
            <a:r>
              <a:rPr sz="4500" spc="-8" dirty="0"/>
              <a:t>VE </a:t>
            </a:r>
            <a:r>
              <a:rPr sz="4500" dirty="0"/>
              <a:t>ÜCRET HESABINDA</a:t>
            </a:r>
            <a:r>
              <a:rPr sz="4500" spc="-217" dirty="0"/>
              <a:t> </a:t>
            </a:r>
            <a:r>
              <a:rPr sz="4500" dirty="0"/>
              <a:t>GEREKLİ  OLAN</a:t>
            </a:r>
            <a:r>
              <a:rPr sz="4500" spc="-30" dirty="0"/>
              <a:t> </a:t>
            </a:r>
            <a:r>
              <a:rPr sz="4500" dirty="0"/>
              <a:t>BİLGİLER</a:t>
            </a:r>
          </a:p>
        </p:txBody>
      </p:sp>
      <p:grpSp>
        <p:nvGrpSpPr>
          <p:cNvPr id="3" name="object 3"/>
          <p:cNvGrpSpPr/>
          <p:nvPr/>
        </p:nvGrpSpPr>
        <p:grpSpPr>
          <a:xfrm>
            <a:off x="3457042" y="2628900"/>
            <a:ext cx="11077727" cy="3997071"/>
            <a:chOff x="980186" y="1920494"/>
            <a:chExt cx="7185659" cy="2496820"/>
          </a:xfrm>
        </p:grpSpPr>
        <p:sp>
          <p:nvSpPr>
            <p:cNvPr id="4" name="object 4"/>
            <p:cNvSpPr/>
            <p:nvPr/>
          </p:nvSpPr>
          <p:spPr>
            <a:xfrm>
              <a:off x="992886" y="2672334"/>
              <a:ext cx="7160259" cy="311150"/>
            </a:xfrm>
            <a:custGeom>
              <a:avLst/>
              <a:gdLst/>
              <a:ahLst/>
              <a:cxnLst/>
              <a:rect l="l" t="t" r="r" b="b"/>
              <a:pathLst>
                <a:path w="7160259" h="311150">
                  <a:moveTo>
                    <a:pt x="3579876" y="0"/>
                  </a:moveTo>
                  <a:lnTo>
                    <a:pt x="3579876" y="155320"/>
                  </a:lnTo>
                  <a:lnTo>
                    <a:pt x="7159879" y="155320"/>
                  </a:lnTo>
                  <a:lnTo>
                    <a:pt x="7159879" y="310641"/>
                  </a:lnTo>
                </a:path>
                <a:path w="7160259" h="311150">
                  <a:moveTo>
                    <a:pt x="3579876" y="0"/>
                  </a:moveTo>
                  <a:lnTo>
                    <a:pt x="3579876" y="155320"/>
                  </a:lnTo>
                  <a:lnTo>
                    <a:pt x="5369814" y="155320"/>
                  </a:lnTo>
                  <a:lnTo>
                    <a:pt x="5369814" y="310641"/>
                  </a:lnTo>
                </a:path>
                <a:path w="7160259" h="311150">
                  <a:moveTo>
                    <a:pt x="3579876" y="0"/>
                  </a:moveTo>
                  <a:lnTo>
                    <a:pt x="3579876" y="310641"/>
                  </a:lnTo>
                </a:path>
                <a:path w="7160259" h="311150">
                  <a:moveTo>
                    <a:pt x="3579114" y="0"/>
                  </a:moveTo>
                  <a:lnTo>
                    <a:pt x="3579114" y="155320"/>
                  </a:lnTo>
                  <a:lnTo>
                    <a:pt x="1789176" y="155320"/>
                  </a:lnTo>
                  <a:lnTo>
                    <a:pt x="1789176" y="310641"/>
                  </a:lnTo>
                </a:path>
                <a:path w="7160259" h="311150">
                  <a:moveTo>
                    <a:pt x="3580003" y="0"/>
                  </a:moveTo>
                  <a:lnTo>
                    <a:pt x="3580003" y="155320"/>
                  </a:lnTo>
                  <a:lnTo>
                    <a:pt x="0" y="155320"/>
                  </a:lnTo>
                  <a:lnTo>
                    <a:pt x="0" y="310641"/>
                  </a:lnTo>
                </a:path>
              </a:pathLst>
            </a:custGeom>
            <a:ln w="25400">
              <a:solidFill>
                <a:srgbClr val="A17900"/>
              </a:solidFill>
            </a:ln>
          </p:spPr>
          <p:txBody>
            <a:bodyPr wrap="square" lIns="0" tIns="0" rIns="0" bIns="0" rtlCol="0"/>
            <a:lstStyle/>
            <a:p>
              <a:endParaRPr sz="2700"/>
            </a:p>
          </p:txBody>
        </p:sp>
        <p:sp>
          <p:nvSpPr>
            <p:cNvPr id="5" name="object 5"/>
            <p:cNvSpPr/>
            <p:nvPr/>
          </p:nvSpPr>
          <p:spPr>
            <a:xfrm>
              <a:off x="3833621" y="1933194"/>
              <a:ext cx="1478280" cy="739140"/>
            </a:xfrm>
            <a:custGeom>
              <a:avLst/>
              <a:gdLst/>
              <a:ahLst/>
              <a:cxnLst/>
              <a:rect l="l" t="t" r="r" b="b"/>
              <a:pathLst>
                <a:path w="1478279" h="739139">
                  <a:moveTo>
                    <a:pt x="1478279" y="0"/>
                  </a:moveTo>
                  <a:lnTo>
                    <a:pt x="0" y="0"/>
                  </a:lnTo>
                  <a:lnTo>
                    <a:pt x="0" y="739139"/>
                  </a:lnTo>
                  <a:lnTo>
                    <a:pt x="1478279" y="739139"/>
                  </a:lnTo>
                  <a:lnTo>
                    <a:pt x="1478279" y="0"/>
                  </a:lnTo>
                  <a:close/>
                </a:path>
              </a:pathLst>
            </a:custGeom>
            <a:solidFill>
              <a:srgbClr val="6F2F9F"/>
            </a:solidFill>
          </p:spPr>
          <p:txBody>
            <a:bodyPr wrap="square" lIns="0" tIns="0" rIns="0" bIns="0" rtlCol="0"/>
            <a:lstStyle/>
            <a:p>
              <a:endParaRPr sz="2700"/>
            </a:p>
          </p:txBody>
        </p:sp>
        <p:sp>
          <p:nvSpPr>
            <p:cNvPr id="6" name="object 6"/>
            <p:cNvSpPr/>
            <p:nvPr/>
          </p:nvSpPr>
          <p:spPr>
            <a:xfrm>
              <a:off x="3833621" y="1933194"/>
              <a:ext cx="1478280" cy="739140"/>
            </a:xfrm>
            <a:custGeom>
              <a:avLst/>
              <a:gdLst/>
              <a:ahLst/>
              <a:cxnLst/>
              <a:rect l="l" t="t" r="r" b="b"/>
              <a:pathLst>
                <a:path w="1478279" h="739139">
                  <a:moveTo>
                    <a:pt x="0" y="739139"/>
                  </a:moveTo>
                  <a:lnTo>
                    <a:pt x="1478279" y="739139"/>
                  </a:lnTo>
                  <a:lnTo>
                    <a:pt x="1478279" y="0"/>
                  </a:lnTo>
                  <a:lnTo>
                    <a:pt x="0" y="0"/>
                  </a:lnTo>
                  <a:lnTo>
                    <a:pt x="0" y="739139"/>
                  </a:lnTo>
                  <a:close/>
                </a:path>
              </a:pathLst>
            </a:custGeom>
            <a:ln w="25400">
              <a:solidFill>
                <a:srgbClr val="FFFFFF"/>
              </a:solidFill>
            </a:ln>
          </p:spPr>
          <p:txBody>
            <a:bodyPr wrap="square" lIns="0" tIns="0" rIns="0" bIns="0" rtlCol="0"/>
            <a:lstStyle/>
            <a:p>
              <a:endParaRPr sz="2700"/>
            </a:p>
          </p:txBody>
        </p:sp>
        <p:sp>
          <p:nvSpPr>
            <p:cNvPr id="7" name="object 7"/>
            <p:cNvSpPr/>
            <p:nvPr/>
          </p:nvSpPr>
          <p:spPr>
            <a:xfrm>
              <a:off x="4417314" y="3723894"/>
              <a:ext cx="1946275" cy="680720"/>
            </a:xfrm>
            <a:custGeom>
              <a:avLst/>
              <a:gdLst/>
              <a:ahLst/>
              <a:cxnLst/>
              <a:rect l="l" t="t" r="r" b="b"/>
              <a:pathLst>
                <a:path w="1946275" h="680720">
                  <a:moveTo>
                    <a:pt x="155321" y="0"/>
                  </a:moveTo>
                  <a:lnTo>
                    <a:pt x="155321" y="680465"/>
                  </a:lnTo>
                  <a:lnTo>
                    <a:pt x="0" y="680465"/>
                  </a:lnTo>
                </a:path>
                <a:path w="1946275" h="680720">
                  <a:moveTo>
                    <a:pt x="1946021" y="0"/>
                  </a:moveTo>
                  <a:lnTo>
                    <a:pt x="1946021" y="680465"/>
                  </a:lnTo>
                  <a:lnTo>
                    <a:pt x="1790700" y="680465"/>
                  </a:lnTo>
                </a:path>
              </a:pathLst>
            </a:custGeom>
            <a:ln w="25400">
              <a:solidFill>
                <a:srgbClr val="B88900"/>
              </a:solidFill>
            </a:ln>
          </p:spPr>
          <p:txBody>
            <a:bodyPr wrap="square" lIns="0" tIns="0" rIns="0" bIns="0" rtlCol="0"/>
            <a:lstStyle/>
            <a:p>
              <a:endParaRPr sz="2700"/>
            </a:p>
          </p:txBody>
        </p:sp>
      </p:grpSp>
      <p:sp>
        <p:nvSpPr>
          <p:cNvPr id="8" name="object 8"/>
          <p:cNvSpPr txBox="1"/>
          <p:nvPr/>
        </p:nvSpPr>
        <p:spPr>
          <a:xfrm>
            <a:off x="7974871" y="2836878"/>
            <a:ext cx="2278982" cy="754053"/>
          </a:xfrm>
          <a:prstGeom prst="rect">
            <a:avLst/>
          </a:prstGeom>
        </p:spPr>
        <p:txBody>
          <a:bodyPr vert="horz" wrap="square" lIns="0" tIns="335280" rIns="0" bIns="0" rtlCol="0">
            <a:spAutoFit/>
          </a:bodyPr>
          <a:lstStyle/>
          <a:p>
            <a:pPr marL="480060">
              <a:spcBef>
                <a:spcPts val="2640"/>
              </a:spcBef>
            </a:pPr>
            <a:r>
              <a:rPr sz="2700" b="1" dirty="0">
                <a:solidFill>
                  <a:srgbClr val="FFFFFF"/>
                </a:solidFill>
                <a:latin typeface="Arial"/>
                <a:cs typeface="Arial"/>
              </a:rPr>
              <a:t>Statüsü</a:t>
            </a:r>
            <a:endParaRPr sz="2700" dirty="0">
              <a:latin typeface="Arial"/>
              <a:cs typeface="Arial"/>
            </a:endParaRPr>
          </a:p>
        </p:txBody>
      </p:sp>
      <p:grpSp>
        <p:nvGrpSpPr>
          <p:cNvPr id="9" name="object 9"/>
          <p:cNvGrpSpPr/>
          <p:nvPr/>
        </p:nvGrpSpPr>
        <p:grpSpPr>
          <a:xfrm>
            <a:off x="2574895" y="4367681"/>
            <a:ext cx="2337719" cy="1247307"/>
            <a:chOff x="234695" y="2964179"/>
            <a:chExt cx="1516380" cy="779145"/>
          </a:xfrm>
        </p:grpSpPr>
        <p:sp>
          <p:nvSpPr>
            <p:cNvPr id="10" name="object 10"/>
            <p:cNvSpPr/>
            <p:nvPr/>
          </p:nvSpPr>
          <p:spPr>
            <a:xfrm>
              <a:off x="253745" y="2983229"/>
              <a:ext cx="1478280" cy="741045"/>
            </a:xfrm>
            <a:custGeom>
              <a:avLst/>
              <a:gdLst/>
              <a:ahLst/>
              <a:cxnLst/>
              <a:rect l="l" t="t" r="r" b="b"/>
              <a:pathLst>
                <a:path w="1478280" h="741045">
                  <a:moveTo>
                    <a:pt x="1478280" y="0"/>
                  </a:moveTo>
                  <a:lnTo>
                    <a:pt x="0" y="0"/>
                  </a:lnTo>
                  <a:lnTo>
                    <a:pt x="0" y="740664"/>
                  </a:lnTo>
                  <a:lnTo>
                    <a:pt x="1478280" y="740664"/>
                  </a:lnTo>
                  <a:lnTo>
                    <a:pt x="1478280" y="0"/>
                  </a:lnTo>
                  <a:close/>
                </a:path>
              </a:pathLst>
            </a:custGeom>
            <a:solidFill>
              <a:srgbClr val="6F2F9F"/>
            </a:solidFill>
          </p:spPr>
          <p:txBody>
            <a:bodyPr wrap="square" lIns="0" tIns="0" rIns="0" bIns="0" rtlCol="0"/>
            <a:lstStyle/>
            <a:p>
              <a:endParaRPr sz="2700"/>
            </a:p>
          </p:txBody>
        </p:sp>
        <p:sp>
          <p:nvSpPr>
            <p:cNvPr id="11" name="object 11"/>
            <p:cNvSpPr/>
            <p:nvPr/>
          </p:nvSpPr>
          <p:spPr>
            <a:xfrm>
              <a:off x="253745" y="2983229"/>
              <a:ext cx="1478280" cy="741045"/>
            </a:xfrm>
            <a:custGeom>
              <a:avLst/>
              <a:gdLst/>
              <a:ahLst/>
              <a:cxnLst/>
              <a:rect l="l" t="t" r="r" b="b"/>
              <a:pathLst>
                <a:path w="1478280" h="741045">
                  <a:moveTo>
                    <a:pt x="0" y="740664"/>
                  </a:moveTo>
                  <a:lnTo>
                    <a:pt x="1478280" y="740664"/>
                  </a:lnTo>
                  <a:lnTo>
                    <a:pt x="1478280" y="0"/>
                  </a:lnTo>
                  <a:lnTo>
                    <a:pt x="0" y="0"/>
                  </a:lnTo>
                  <a:lnTo>
                    <a:pt x="0" y="740664"/>
                  </a:lnTo>
                  <a:close/>
                </a:path>
              </a:pathLst>
            </a:custGeom>
            <a:ln w="38100">
              <a:solidFill>
                <a:srgbClr val="FFFFFF"/>
              </a:solidFill>
            </a:ln>
          </p:spPr>
          <p:txBody>
            <a:bodyPr wrap="square" lIns="0" tIns="0" rIns="0" bIns="0" rtlCol="0"/>
            <a:lstStyle/>
            <a:p>
              <a:endParaRPr sz="2700"/>
            </a:p>
          </p:txBody>
        </p:sp>
      </p:grpSp>
      <p:sp>
        <p:nvSpPr>
          <p:cNvPr id="12" name="object 12"/>
          <p:cNvSpPr txBox="1"/>
          <p:nvPr/>
        </p:nvSpPr>
        <p:spPr>
          <a:xfrm>
            <a:off x="2605057" y="4411910"/>
            <a:ext cx="2278982" cy="751168"/>
          </a:xfrm>
          <a:prstGeom prst="rect">
            <a:avLst/>
          </a:prstGeom>
        </p:spPr>
        <p:txBody>
          <a:bodyPr vert="horz" wrap="square" lIns="0" tIns="953" rIns="0" bIns="0" rtlCol="0">
            <a:spAutoFit/>
          </a:bodyPr>
          <a:lstStyle/>
          <a:p>
            <a:pPr>
              <a:spcBef>
                <a:spcPts val="8"/>
              </a:spcBef>
            </a:pPr>
            <a:endParaRPr sz="2475">
              <a:latin typeface="Times New Roman"/>
              <a:cs typeface="Times New Roman"/>
            </a:endParaRPr>
          </a:p>
          <a:p>
            <a:pPr marL="604838"/>
            <a:r>
              <a:rPr sz="2400" b="1" spc="-23" dirty="0">
                <a:solidFill>
                  <a:srgbClr val="FFFFFF"/>
                </a:solidFill>
                <a:latin typeface="Arial"/>
                <a:cs typeface="Arial"/>
              </a:rPr>
              <a:t>Unvanı</a:t>
            </a:r>
            <a:endParaRPr sz="2400">
              <a:latin typeface="Arial"/>
              <a:cs typeface="Arial"/>
            </a:endParaRPr>
          </a:p>
        </p:txBody>
      </p:sp>
      <p:grpSp>
        <p:nvGrpSpPr>
          <p:cNvPr id="13" name="object 13"/>
          <p:cNvGrpSpPr/>
          <p:nvPr/>
        </p:nvGrpSpPr>
        <p:grpSpPr>
          <a:xfrm>
            <a:off x="5258583" y="4367681"/>
            <a:ext cx="2340654" cy="1247307"/>
            <a:chOff x="2023872" y="2964179"/>
            <a:chExt cx="1518285" cy="779145"/>
          </a:xfrm>
        </p:grpSpPr>
        <p:sp>
          <p:nvSpPr>
            <p:cNvPr id="14" name="object 14"/>
            <p:cNvSpPr/>
            <p:nvPr/>
          </p:nvSpPr>
          <p:spPr>
            <a:xfrm>
              <a:off x="2042922" y="2983229"/>
              <a:ext cx="1480185" cy="741045"/>
            </a:xfrm>
            <a:custGeom>
              <a:avLst/>
              <a:gdLst/>
              <a:ahLst/>
              <a:cxnLst/>
              <a:rect l="l" t="t" r="r" b="b"/>
              <a:pathLst>
                <a:path w="1480185" h="741045">
                  <a:moveTo>
                    <a:pt x="1479803" y="0"/>
                  </a:moveTo>
                  <a:lnTo>
                    <a:pt x="0" y="0"/>
                  </a:lnTo>
                  <a:lnTo>
                    <a:pt x="0" y="740664"/>
                  </a:lnTo>
                  <a:lnTo>
                    <a:pt x="1479803" y="740664"/>
                  </a:lnTo>
                  <a:lnTo>
                    <a:pt x="1479803" y="0"/>
                  </a:lnTo>
                  <a:close/>
                </a:path>
              </a:pathLst>
            </a:custGeom>
            <a:solidFill>
              <a:srgbClr val="6F2F9F"/>
            </a:solidFill>
          </p:spPr>
          <p:txBody>
            <a:bodyPr wrap="square" lIns="0" tIns="0" rIns="0" bIns="0" rtlCol="0"/>
            <a:lstStyle/>
            <a:p>
              <a:endParaRPr sz="2700"/>
            </a:p>
          </p:txBody>
        </p:sp>
        <p:sp>
          <p:nvSpPr>
            <p:cNvPr id="15" name="object 15"/>
            <p:cNvSpPr/>
            <p:nvPr/>
          </p:nvSpPr>
          <p:spPr>
            <a:xfrm>
              <a:off x="2042922" y="2983229"/>
              <a:ext cx="1480185" cy="741045"/>
            </a:xfrm>
            <a:custGeom>
              <a:avLst/>
              <a:gdLst/>
              <a:ahLst/>
              <a:cxnLst/>
              <a:rect l="l" t="t" r="r" b="b"/>
              <a:pathLst>
                <a:path w="1480185" h="741045">
                  <a:moveTo>
                    <a:pt x="0" y="740664"/>
                  </a:moveTo>
                  <a:lnTo>
                    <a:pt x="1479803" y="740664"/>
                  </a:lnTo>
                  <a:lnTo>
                    <a:pt x="1479803" y="0"/>
                  </a:lnTo>
                  <a:lnTo>
                    <a:pt x="0" y="0"/>
                  </a:lnTo>
                  <a:lnTo>
                    <a:pt x="0" y="740664"/>
                  </a:lnTo>
                  <a:close/>
                </a:path>
              </a:pathLst>
            </a:custGeom>
            <a:ln w="38100">
              <a:solidFill>
                <a:srgbClr val="FFFFFF"/>
              </a:solidFill>
            </a:ln>
          </p:spPr>
          <p:txBody>
            <a:bodyPr wrap="square" lIns="0" tIns="0" rIns="0" bIns="0" rtlCol="0"/>
            <a:lstStyle/>
            <a:p>
              <a:endParaRPr sz="2700"/>
            </a:p>
          </p:txBody>
        </p:sp>
      </p:grpSp>
      <p:sp>
        <p:nvSpPr>
          <p:cNvPr id="16" name="object 16"/>
          <p:cNvSpPr txBox="1"/>
          <p:nvPr/>
        </p:nvSpPr>
        <p:spPr>
          <a:xfrm>
            <a:off x="5288745" y="4407692"/>
            <a:ext cx="2281917" cy="881652"/>
          </a:xfrm>
          <a:prstGeom prst="rect">
            <a:avLst/>
          </a:prstGeom>
        </p:spPr>
        <p:txBody>
          <a:bodyPr vert="horz" wrap="square" lIns="0" tIns="238125" rIns="0" bIns="0" rtlCol="0">
            <a:spAutoFit/>
          </a:bodyPr>
          <a:lstStyle/>
          <a:p>
            <a:pPr marL="389573" marR="382905" indent="168593">
              <a:lnSpc>
                <a:spcPts val="2490"/>
              </a:lnSpc>
              <a:spcBef>
                <a:spcPts val="1875"/>
              </a:spcBef>
            </a:pPr>
            <a:r>
              <a:rPr sz="2400" b="1" spc="-8" dirty="0">
                <a:solidFill>
                  <a:srgbClr val="FFFFFF"/>
                </a:solidFill>
                <a:latin typeface="Arial"/>
                <a:cs typeface="Arial"/>
              </a:rPr>
              <a:t>Derece/  Kade</a:t>
            </a:r>
            <a:r>
              <a:rPr sz="2400" b="1" spc="-15" dirty="0">
                <a:solidFill>
                  <a:srgbClr val="FFFFFF"/>
                </a:solidFill>
                <a:latin typeface="Arial"/>
                <a:cs typeface="Arial"/>
              </a:rPr>
              <a:t>m</a:t>
            </a:r>
            <a:r>
              <a:rPr sz="2400" b="1" spc="-8" dirty="0">
                <a:solidFill>
                  <a:srgbClr val="FFFFFF"/>
                </a:solidFill>
                <a:latin typeface="Arial"/>
                <a:cs typeface="Arial"/>
              </a:rPr>
              <a:t>esi</a:t>
            </a:r>
            <a:endParaRPr sz="2400" dirty="0">
              <a:latin typeface="Arial"/>
              <a:cs typeface="Arial"/>
            </a:endParaRPr>
          </a:p>
        </p:txBody>
      </p:sp>
      <p:grpSp>
        <p:nvGrpSpPr>
          <p:cNvPr id="17" name="object 17"/>
          <p:cNvGrpSpPr/>
          <p:nvPr/>
        </p:nvGrpSpPr>
        <p:grpSpPr>
          <a:xfrm>
            <a:off x="7944709" y="4367681"/>
            <a:ext cx="2337719" cy="1247307"/>
            <a:chOff x="3814571" y="2964179"/>
            <a:chExt cx="1516380" cy="779145"/>
          </a:xfrm>
        </p:grpSpPr>
        <p:sp>
          <p:nvSpPr>
            <p:cNvPr id="18" name="object 18"/>
            <p:cNvSpPr/>
            <p:nvPr/>
          </p:nvSpPr>
          <p:spPr>
            <a:xfrm>
              <a:off x="3833621" y="2983229"/>
              <a:ext cx="1478280" cy="741045"/>
            </a:xfrm>
            <a:custGeom>
              <a:avLst/>
              <a:gdLst/>
              <a:ahLst/>
              <a:cxnLst/>
              <a:rect l="l" t="t" r="r" b="b"/>
              <a:pathLst>
                <a:path w="1478279" h="741045">
                  <a:moveTo>
                    <a:pt x="1478279" y="0"/>
                  </a:moveTo>
                  <a:lnTo>
                    <a:pt x="0" y="0"/>
                  </a:lnTo>
                  <a:lnTo>
                    <a:pt x="0" y="740664"/>
                  </a:lnTo>
                  <a:lnTo>
                    <a:pt x="1478279" y="740664"/>
                  </a:lnTo>
                  <a:lnTo>
                    <a:pt x="1478279" y="0"/>
                  </a:lnTo>
                  <a:close/>
                </a:path>
              </a:pathLst>
            </a:custGeom>
            <a:solidFill>
              <a:srgbClr val="6F2F9F"/>
            </a:solidFill>
          </p:spPr>
          <p:txBody>
            <a:bodyPr wrap="square" lIns="0" tIns="0" rIns="0" bIns="0" rtlCol="0"/>
            <a:lstStyle/>
            <a:p>
              <a:endParaRPr sz="2700"/>
            </a:p>
          </p:txBody>
        </p:sp>
        <p:sp>
          <p:nvSpPr>
            <p:cNvPr id="19" name="object 19"/>
            <p:cNvSpPr/>
            <p:nvPr/>
          </p:nvSpPr>
          <p:spPr>
            <a:xfrm>
              <a:off x="3833621" y="2983229"/>
              <a:ext cx="1478280" cy="741045"/>
            </a:xfrm>
            <a:custGeom>
              <a:avLst/>
              <a:gdLst/>
              <a:ahLst/>
              <a:cxnLst/>
              <a:rect l="l" t="t" r="r" b="b"/>
              <a:pathLst>
                <a:path w="1478279" h="741045">
                  <a:moveTo>
                    <a:pt x="0" y="740664"/>
                  </a:moveTo>
                  <a:lnTo>
                    <a:pt x="1478279" y="740664"/>
                  </a:lnTo>
                  <a:lnTo>
                    <a:pt x="1478279" y="0"/>
                  </a:lnTo>
                  <a:lnTo>
                    <a:pt x="0" y="0"/>
                  </a:lnTo>
                  <a:lnTo>
                    <a:pt x="0" y="740664"/>
                  </a:lnTo>
                  <a:close/>
                </a:path>
              </a:pathLst>
            </a:custGeom>
            <a:ln w="38100">
              <a:solidFill>
                <a:srgbClr val="FFFFFF"/>
              </a:solidFill>
            </a:ln>
          </p:spPr>
          <p:txBody>
            <a:bodyPr wrap="square" lIns="0" tIns="0" rIns="0" bIns="0" rtlCol="0"/>
            <a:lstStyle/>
            <a:p>
              <a:endParaRPr sz="2700"/>
            </a:p>
          </p:txBody>
        </p:sp>
      </p:grpSp>
      <p:sp>
        <p:nvSpPr>
          <p:cNvPr id="20" name="object 20"/>
          <p:cNvSpPr txBox="1"/>
          <p:nvPr/>
        </p:nvSpPr>
        <p:spPr>
          <a:xfrm>
            <a:off x="7974871" y="4411910"/>
            <a:ext cx="2278982" cy="751168"/>
          </a:xfrm>
          <a:prstGeom prst="rect">
            <a:avLst/>
          </a:prstGeom>
        </p:spPr>
        <p:txBody>
          <a:bodyPr vert="horz" wrap="square" lIns="0" tIns="953" rIns="0" bIns="0" rtlCol="0">
            <a:spAutoFit/>
          </a:bodyPr>
          <a:lstStyle/>
          <a:p>
            <a:pPr>
              <a:spcBef>
                <a:spcPts val="8"/>
              </a:spcBef>
            </a:pPr>
            <a:endParaRPr sz="2475" dirty="0">
              <a:latin typeface="Times New Roman"/>
              <a:cs typeface="Times New Roman"/>
            </a:endParaRPr>
          </a:p>
          <a:p>
            <a:pPr marL="340043"/>
            <a:r>
              <a:rPr sz="2400" b="1" spc="-15" dirty="0">
                <a:solidFill>
                  <a:srgbClr val="FFFFFF"/>
                </a:solidFill>
                <a:latin typeface="Arial"/>
                <a:cs typeface="Arial"/>
              </a:rPr>
              <a:t>Hizmet</a:t>
            </a:r>
            <a:r>
              <a:rPr sz="2400" b="1" spc="-53" dirty="0">
                <a:solidFill>
                  <a:srgbClr val="FFFFFF"/>
                </a:solidFill>
                <a:latin typeface="Arial"/>
                <a:cs typeface="Arial"/>
              </a:rPr>
              <a:t> </a:t>
            </a:r>
            <a:r>
              <a:rPr sz="2400" b="1" spc="-8" dirty="0">
                <a:solidFill>
                  <a:srgbClr val="FFFFFF"/>
                </a:solidFill>
                <a:latin typeface="Arial"/>
                <a:cs typeface="Arial"/>
              </a:rPr>
              <a:t>Yılı</a:t>
            </a:r>
            <a:endParaRPr sz="2400" dirty="0">
              <a:latin typeface="Arial"/>
              <a:cs typeface="Arial"/>
            </a:endParaRPr>
          </a:p>
        </p:txBody>
      </p:sp>
      <p:grpSp>
        <p:nvGrpSpPr>
          <p:cNvPr id="21" name="object 21"/>
          <p:cNvGrpSpPr/>
          <p:nvPr/>
        </p:nvGrpSpPr>
        <p:grpSpPr>
          <a:xfrm>
            <a:off x="6610518" y="5956022"/>
            <a:ext cx="2321076" cy="1223925"/>
            <a:chOff x="2924810" y="4022090"/>
            <a:chExt cx="1505585" cy="764540"/>
          </a:xfrm>
        </p:grpSpPr>
        <p:sp>
          <p:nvSpPr>
            <p:cNvPr id="22" name="object 22"/>
            <p:cNvSpPr/>
            <p:nvPr/>
          </p:nvSpPr>
          <p:spPr>
            <a:xfrm>
              <a:off x="2937510" y="4034790"/>
              <a:ext cx="1480185" cy="739140"/>
            </a:xfrm>
            <a:custGeom>
              <a:avLst/>
              <a:gdLst/>
              <a:ahLst/>
              <a:cxnLst/>
              <a:rect l="l" t="t" r="r" b="b"/>
              <a:pathLst>
                <a:path w="1480185" h="739139">
                  <a:moveTo>
                    <a:pt x="1479803" y="0"/>
                  </a:moveTo>
                  <a:lnTo>
                    <a:pt x="0" y="0"/>
                  </a:lnTo>
                  <a:lnTo>
                    <a:pt x="0" y="739140"/>
                  </a:lnTo>
                  <a:lnTo>
                    <a:pt x="1479803" y="739140"/>
                  </a:lnTo>
                  <a:lnTo>
                    <a:pt x="1479803" y="0"/>
                  </a:lnTo>
                  <a:close/>
                </a:path>
              </a:pathLst>
            </a:custGeom>
            <a:solidFill>
              <a:srgbClr val="6F2F9F"/>
            </a:solidFill>
          </p:spPr>
          <p:txBody>
            <a:bodyPr wrap="square" lIns="0" tIns="0" rIns="0" bIns="0" rtlCol="0"/>
            <a:lstStyle/>
            <a:p>
              <a:endParaRPr sz="2700"/>
            </a:p>
          </p:txBody>
        </p:sp>
        <p:sp>
          <p:nvSpPr>
            <p:cNvPr id="23" name="object 23"/>
            <p:cNvSpPr/>
            <p:nvPr/>
          </p:nvSpPr>
          <p:spPr>
            <a:xfrm>
              <a:off x="2937510" y="4034790"/>
              <a:ext cx="1480185" cy="739140"/>
            </a:xfrm>
            <a:custGeom>
              <a:avLst/>
              <a:gdLst/>
              <a:ahLst/>
              <a:cxnLst/>
              <a:rect l="l" t="t" r="r" b="b"/>
              <a:pathLst>
                <a:path w="1480185" h="739139">
                  <a:moveTo>
                    <a:pt x="0" y="739140"/>
                  </a:moveTo>
                  <a:lnTo>
                    <a:pt x="1479803" y="739140"/>
                  </a:lnTo>
                  <a:lnTo>
                    <a:pt x="1479803" y="0"/>
                  </a:lnTo>
                  <a:lnTo>
                    <a:pt x="0" y="0"/>
                  </a:lnTo>
                  <a:lnTo>
                    <a:pt x="0" y="739140"/>
                  </a:lnTo>
                  <a:close/>
                </a:path>
              </a:pathLst>
            </a:custGeom>
            <a:ln w="25400">
              <a:solidFill>
                <a:srgbClr val="FFFFFF"/>
              </a:solidFill>
            </a:ln>
          </p:spPr>
          <p:txBody>
            <a:bodyPr wrap="square" lIns="0" tIns="0" rIns="0" bIns="0" rtlCol="0"/>
            <a:lstStyle/>
            <a:p>
              <a:endParaRPr sz="2700"/>
            </a:p>
          </p:txBody>
        </p:sp>
      </p:grpSp>
      <p:sp>
        <p:nvSpPr>
          <p:cNvPr id="24" name="object 24"/>
          <p:cNvSpPr txBox="1"/>
          <p:nvPr/>
        </p:nvSpPr>
        <p:spPr>
          <a:xfrm>
            <a:off x="6630627" y="5983155"/>
            <a:ext cx="2281917" cy="948978"/>
          </a:xfrm>
          <a:prstGeom prst="rect">
            <a:avLst/>
          </a:prstGeom>
        </p:spPr>
        <p:txBody>
          <a:bodyPr vert="horz" wrap="square" lIns="0" tIns="228600" rIns="0" bIns="0" rtlCol="0">
            <a:spAutoFit/>
          </a:bodyPr>
          <a:lstStyle/>
          <a:p>
            <a:pPr marL="687705" marR="120968" indent="-558165">
              <a:lnSpc>
                <a:spcPts val="2775"/>
              </a:lnSpc>
              <a:spcBef>
                <a:spcPts val="1800"/>
              </a:spcBef>
            </a:pPr>
            <a:r>
              <a:rPr sz="2400" b="1" spc="-8" dirty="0">
                <a:solidFill>
                  <a:srgbClr val="FFFFFF"/>
                </a:solidFill>
                <a:latin typeface="Arial"/>
                <a:cs typeface="Arial"/>
              </a:rPr>
              <a:t>Görev</a:t>
            </a:r>
            <a:r>
              <a:rPr sz="2400" b="1" spc="-120" dirty="0">
                <a:solidFill>
                  <a:srgbClr val="FFFFFF"/>
                </a:solidFill>
                <a:latin typeface="Arial"/>
                <a:cs typeface="Arial"/>
              </a:rPr>
              <a:t> </a:t>
            </a:r>
            <a:r>
              <a:rPr sz="2400" b="1" spc="-30" dirty="0">
                <a:solidFill>
                  <a:srgbClr val="FFFFFF"/>
                </a:solidFill>
                <a:latin typeface="Arial"/>
                <a:cs typeface="Arial"/>
              </a:rPr>
              <a:t>Yaptığı  </a:t>
            </a:r>
            <a:r>
              <a:rPr sz="2400" b="1" spc="-15" dirty="0">
                <a:solidFill>
                  <a:srgbClr val="FFFFFF"/>
                </a:solidFill>
                <a:latin typeface="Arial"/>
                <a:cs typeface="Arial"/>
              </a:rPr>
              <a:t>Bölge</a:t>
            </a:r>
            <a:endParaRPr sz="2400">
              <a:latin typeface="Arial"/>
              <a:cs typeface="Arial"/>
            </a:endParaRPr>
          </a:p>
        </p:txBody>
      </p:sp>
      <p:grpSp>
        <p:nvGrpSpPr>
          <p:cNvPr id="25" name="object 25"/>
          <p:cNvGrpSpPr/>
          <p:nvPr/>
        </p:nvGrpSpPr>
        <p:grpSpPr>
          <a:xfrm>
            <a:off x="10628396" y="4367681"/>
            <a:ext cx="2340654" cy="1247307"/>
            <a:chOff x="5603747" y="2964179"/>
            <a:chExt cx="1518285" cy="779145"/>
          </a:xfrm>
        </p:grpSpPr>
        <p:sp>
          <p:nvSpPr>
            <p:cNvPr id="26" name="object 26"/>
            <p:cNvSpPr/>
            <p:nvPr/>
          </p:nvSpPr>
          <p:spPr>
            <a:xfrm>
              <a:off x="5622797" y="2983229"/>
              <a:ext cx="1480185" cy="741045"/>
            </a:xfrm>
            <a:custGeom>
              <a:avLst/>
              <a:gdLst/>
              <a:ahLst/>
              <a:cxnLst/>
              <a:rect l="l" t="t" r="r" b="b"/>
              <a:pathLst>
                <a:path w="1480184" h="741045">
                  <a:moveTo>
                    <a:pt x="1479803" y="0"/>
                  </a:moveTo>
                  <a:lnTo>
                    <a:pt x="0" y="0"/>
                  </a:lnTo>
                  <a:lnTo>
                    <a:pt x="0" y="740664"/>
                  </a:lnTo>
                  <a:lnTo>
                    <a:pt x="1479803" y="740664"/>
                  </a:lnTo>
                  <a:lnTo>
                    <a:pt x="1479803" y="0"/>
                  </a:lnTo>
                  <a:close/>
                </a:path>
              </a:pathLst>
            </a:custGeom>
            <a:solidFill>
              <a:srgbClr val="6F2F9F"/>
            </a:solidFill>
          </p:spPr>
          <p:txBody>
            <a:bodyPr wrap="square" lIns="0" tIns="0" rIns="0" bIns="0" rtlCol="0"/>
            <a:lstStyle/>
            <a:p>
              <a:endParaRPr sz="2700"/>
            </a:p>
          </p:txBody>
        </p:sp>
        <p:sp>
          <p:nvSpPr>
            <p:cNvPr id="27" name="object 27"/>
            <p:cNvSpPr/>
            <p:nvPr/>
          </p:nvSpPr>
          <p:spPr>
            <a:xfrm>
              <a:off x="5622797" y="2983229"/>
              <a:ext cx="1480185" cy="741045"/>
            </a:xfrm>
            <a:custGeom>
              <a:avLst/>
              <a:gdLst/>
              <a:ahLst/>
              <a:cxnLst/>
              <a:rect l="l" t="t" r="r" b="b"/>
              <a:pathLst>
                <a:path w="1480184" h="741045">
                  <a:moveTo>
                    <a:pt x="0" y="740664"/>
                  </a:moveTo>
                  <a:lnTo>
                    <a:pt x="1479803" y="740664"/>
                  </a:lnTo>
                  <a:lnTo>
                    <a:pt x="1479803" y="0"/>
                  </a:lnTo>
                  <a:lnTo>
                    <a:pt x="0" y="0"/>
                  </a:lnTo>
                  <a:lnTo>
                    <a:pt x="0" y="740664"/>
                  </a:lnTo>
                  <a:close/>
                </a:path>
              </a:pathLst>
            </a:custGeom>
            <a:ln w="38100">
              <a:solidFill>
                <a:srgbClr val="FFFFFF"/>
              </a:solidFill>
            </a:ln>
          </p:spPr>
          <p:txBody>
            <a:bodyPr wrap="square" lIns="0" tIns="0" rIns="0" bIns="0" rtlCol="0"/>
            <a:lstStyle/>
            <a:p>
              <a:endParaRPr sz="2700"/>
            </a:p>
          </p:txBody>
        </p:sp>
      </p:grpSp>
      <p:sp>
        <p:nvSpPr>
          <p:cNvPr id="28" name="object 28"/>
          <p:cNvSpPr txBox="1"/>
          <p:nvPr/>
        </p:nvSpPr>
        <p:spPr>
          <a:xfrm>
            <a:off x="10658558" y="4411910"/>
            <a:ext cx="2281917" cy="751168"/>
          </a:xfrm>
          <a:prstGeom prst="rect">
            <a:avLst/>
          </a:prstGeom>
        </p:spPr>
        <p:txBody>
          <a:bodyPr vert="horz" wrap="square" lIns="0" tIns="953" rIns="0" bIns="0" rtlCol="0">
            <a:spAutoFit/>
          </a:bodyPr>
          <a:lstStyle/>
          <a:p>
            <a:pPr>
              <a:spcBef>
                <a:spcPts val="8"/>
              </a:spcBef>
            </a:pPr>
            <a:endParaRPr sz="2475">
              <a:latin typeface="Times New Roman"/>
              <a:cs typeface="Times New Roman"/>
            </a:endParaRPr>
          </a:p>
          <a:p>
            <a:pPr marL="196215"/>
            <a:r>
              <a:rPr sz="2400" b="1" spc="-15" dirty="0">
                <a:solidFill>
                  <a:srgbClr val="FFFFFF"/>
                </a:solidFill>
                <a:latin typeface="Arial"/>
                <a:cs typeface="Arial"/>
              </a:rPr>
              <a:t>Hizmet</a:t>
            </a:r>
            <a:r>
              <a:rPr sz="2400" b="1" spc="-30" dirty="0">
                <a:solidFill>
                  <a:srgbClr val="FFFFFF"/>
                </a:solidFill>
                <a:latin typeface="Arial"/>
                <a:cs typeface="Arial"/>
              </a:rPr>
              <a:t> </a:t>
            </a:r>
            <a:r>
              <a:rPr sz="2400" b="1" spc="-8" dirty="0">
                <a:solidFill>
                  <a:srgbClr val="FFFFFF"/>
                </a:solidFill>
                <a:latin typeface="Arial"/>
                <a:cs typeface="Arial"/>
              </a:rPr>
              <a:t>Sınıfı</a:t>
            </a:r>
            <a:endParaRPr sz="2400">
              <a:latin typeface="Arial"/>
              <a:cs typeface="Arial"/>
            </a:endParaRPr>
          </a:p>
        </p:txBody>
      </p:sp>
      <p:grpSp>
        <p:nvGrpSpPr>
          <p:cNvPr id="29" name="object 29"/>
          <p:cNvGrpSpPr/>
          <p:nvPr/>
        </p:nvGrpSpPr>
        <p:grpSpPr>
          <a:xfrm>
            <a:off x="9296567" y="5956022"/>
            <a:ext cx="2321076" cy="1223925"/>
            <a:chOff x="4715509" y="4022090"/>
            <a:chExt cx="1505585" cy="764540"/>
          </a:xfrm>
        </p:grpSpPr>
        <p:sp>
          <p:nvSpPr>
            <p:cNvPr id="30" name="object 30"/>
            <p:cNvSpPr/>
            <p:nvPr/>
          </p:nvSpPr>
          <p:spPr>
            <a:xfrm>
              <a:off x="4728209" y="4034790"/>
              <a:ext cx="1480185" cy="739140"/>
            </a:xfrm>
            <a:custGeom>
              <a:avLst/>
              <a:gdLst/>
              <a:ahLst/>
              <a:cxnLst/>
              <a:rect l="l" t="t" r="r" b="b"/>
              <a:pathLst>
                <a:path w="1480185" h="739139">
                  <a:moveTo>
                    <a:pt x="1479803" y="0"/>
                  </a:moveTo>
                  <a:lnTo>
                    <a:pt x="0" y="0"/>
                  </a:lnTo>
                  <a:lnTo>
                    <a:pt x="0" y="739140"/>
                  </a:lnTo>
                  <a:lnTo>
                    <a:pt x="1479803" y="739140"/>
                  </a:lnTo>
                  <a:lnTo>
                    <a:pt x="1479803" y="0"/>
                  </a:lnTo>
                  <a:close/>
                </a:path>
              </a:pathLst>
            </a:custGeom>
            <a:solidFill>
              <a:srgbClr val="6F2F9F"/>
            </a:solidFill>
          </p:spPr>
          <p:txBody>
            <a:bodyPr wrap="square" lIns="0" tIns="0" rIns="0" bIns="0" rtlCol="0"/>
            <a:lstStyle/>
            <a:p>
              <a:endParaRPr sz="2700"/>
            </a:p>
          </p:txBody>
        </p:sp>
        <p:sp>
          <p:nvSpPr>
            <p:cNvPr id="31" name="object 31"/>
            <p:cNvSpPr/>
            <p:nvPr/>
          </p:nvSpPr>
          <p:spPr>
            <a:xfrm>
              <a:off x="4728209" y="4034790"/>
              <a:ext cx="1480185" cy="739140"/>
            </a:xfrm>
            <a:custGeom>
              <a:avLst/>
              <a:gdLst/>
              <a:ahLst/>
              <a:cxnLst/>
              <a:rect l="l" t="t" r="r" b="b"/>
              <a:pathLst>
                <a:path w="1480185" h="739139">
                  <a:moveTo>
                    <a:pt x="0" y="739140"/>
                  </a:moveTo>
                  <a:lnTo>
                    <a:pt x="1479803" y="739140"/>
                  </a:lnTo>
                  <a:lnTo>
                    <a:pt x="1479803" y="0"/>
                  </a:lnTo>
                  <a:lnTo>
                    <a:pt x="0" y="0"/>
                  </a:lnTo>
                  <a:lnTo>
                    <a:pt x="0" y="739140"/>
                  </a:lnTo>
                  <a:close/>
                </a:path>
              </a:pathLst>
            </a:custGeom>
            <a:ln w="25400">
              <a:solidFill>
                <a:srgbClr val="FFFFFF"/>
              </a:solidFill>
            </a:ln>
          </p:spPr>
          <p:txBody>
            <a:bodyPr wrap="square" lIns="0" tIns="0" rIns="0" bIns="0" rtlCol="0"/>
            <a:lstStyle/>
            <a:p>
              <a:endParaRPr sz="2700"/>
            </a:p>
          </p:txBody>
        </p:sp>
      </p:grpSp>
      <p:sp>
        <p:nvSpPr>
          <p:cNvPr id="32" name="object 32"/>
          <p:cNvSpPr txBox="1"/>
          <p:nvPr/>
        </p:nvSpPr>
        <p:spPr>
          <a:xfrm>
            <a:off x="9316676" y="5980609"/>
            <a:ext cx="2281917" cy="1035540"/>
          </a:xfrm>
          <a:prstGeom prst="rect">
            <a:avLst/>
          </a:prstGeom>
        </p:spPr>
        <p:txBody>
          <a:bodyPr vert="horz" wrap="square" lIns="0" tIns="85725" rIns="0" bIns="0" rtlCol="0">
            <a:spAutoFit/>
          </a:bodyPr>
          <a:lstStyle/>
          <a:p>
            <a:pPr marL="389573" marR="381000" indent="953" algn="ctr">
              <a:lnSpc>
                <a:spcPts val="2775"/>
              </a:lnSpc>
              <a:spcBef>
                <a:spcPts val="675"/>
              </a:spcBef>
            </a:pPr>
            <a:r>
              <a:rPr sz="2400" b="1" spc="-15" dirty="0">
                <a:solidFill>
                  <a:srgbClr val="FFFFFF"/>
                </a:solidFill>
                <a:latin typeface="Arial"/>
                <a:cs typeface="Arial"/>
              </a:rPr>
              <a:t>Kişisel  </a:t>
            </a:r>
            <a:r>
              <a:rPr sz="2400" b="1" spc="-23" dirty="0">
                <a:solidFill>
                  <a:srgbClr val="FFFFFF"/>
                </a:solidFill>
                <a:latin typeface="Arial"/>
                <a:cs typeface="Arial"/>
              </a:rPr>
              <a:t>Ö</a:t>
            </a:r>
            <a:r>
              <a:rPr sz="2400" b="1" spc="-8" dirty="0">
                <a:solidFill>
                  <a:srgbClr val="FFFFFF"/>
                </a:solidFill>
                <a:latin typeface="Arial"/>
                <a:cs typeface="Arial"/>
              </a:rPr>
              <a:t>z</a:t>
            </a:r>
            <a:r>
              <a:rPr sz="2400" b="1" spc="-15" dirty="0">
                <a:solidFill>
                  <a:srgbClr val="FFFFFF"/>
                </a:solidFill>
                <a:latin typeface="Arial"/>
                <a:cs typeface="Arial"/>
              </a:rPr>
              <a:t>ellikle</a:t>
            </a:r>
            <a:r>
              <a:rPr sz="2400" b="1" spc="-8" dirty="0">
                <a:solidFill>
                  <a:srgbClr val="FFFFFF"/>
                </a:solidFill>
                <a:latin typeface="Arial"/>
                <a:cs typeface="Arial"/>
              </a:rPr>
              <a:t>ri</a:t>
            </a:r>
            <a:endParaRPr sz="2400">
              <a:latin typeface="Arial"/>
              <a:cs typeface="Arial"/>
            </a:endParaRPr>
          </a:p>
          <a:p>
            <a:pPr algn="ctr">
              <a:lnSpc>
                <a:spcPts val="1823"/>
              </a:lnSpc>
            </a:pPr>
            <a:r>
              <a:rPr sz="1650" b="1" spc="-15" dirty="0">
                <a:solidFill>
                  <a:srgbClr val="FFFFFF"/>
                </a:solidFill>
                <a:latin typeface="Arial"/>
                <a:cs typeface="Arial"/>
              </a:rPr>
              <a:t>(Aile, </a:t>
            </a:r>
            <a:r>
              <a:rPr sz="1650" b="1" spc="-8" dirty="0">
                <a:solidFill>
                  <a:srgbClr val="FFFFFF"/>
                </a:solidFill>
                <a:latin typeface="Arial"/>
                <a:cs typeface="Arial"/>
              </a:rPr>
              <a:t>Yab.</a:t>
            </a:r>
            <a:r>
              <a:rPr sz="1650" b="1" spc="-15" dirty="0">
                <a:solidFill>
                  <a:srgbClr val="FFFFFF"/>
                </a:solidFill>
                <a:latin typeface="Arial"/>
                <a:cs typeface="Arial"/>
              </a:rPr>
              <a:t> </a:t>
            </a:r>
            <a:r>
              <a:rPr sz="1650" b="1" spc="-8" dirty="0">
                <a:solidFill>
                  <a:srgbClr val="FFFFFF"/>
                </a:solidFill>
                <a:latin typeface="Arial"/>
                <a:cs typeface="Arial"/>
              </a:rPr>
              <a:t>Dil)</a:t>
            </a:r>
            <a:endParaRPr sz="1650">
              <a:latin typeface="Arial"/>
              <a:cs typeface="Arial"/>
            </a:endParaRPr>
          </a:p>
        </p:txBody>
      </p:sp>
      <p:grpSp>
        <p:nvGrpSpPr>
          <p:cNvPr id="33" name="object 33"/>
          <p:cNvGrpSpPr/>
          <p:nvPr/>
        </p:nvGrpSpPr>
        <p:grpSpPr>
          <a:xfrm>
            <a:off x="13314523" y="4367681"/>
            <a:ext cx="2337719" cy="1247307"/>
            <a:chOff x="7394447" y="2964179"/>
            <a:chExt cx="1516380" cy="779145"/>
          </a:xfrm>
        </p:grpSpPr>
        <p:sp>
          <p:nvSpPr>
            <p:cNvPr id="34" name="object 34"/>
            <p:cNvSpPr/>
            <p:nvPr/>
          </p:nvSpPr>
          <p:spPr>
            <a:xfrm>
              <a:off x="7413497" y="2983229"/>
              <a:ext cx="1478280" cy="741045"/>
            </a:xfrm>
            <a:custGeom>
              <a:avLst/>
              <a:gdLst/>
              <a:ahLst/>
              <a:cxnLst/>
              <a:rect l="l" t="t" r="r" b="b"/>
              <a:pathLst>
                <a:path w="1478279" h="741045">
                  <a:moveTo>
                    <a:pt x="1478279" y="0"/>
                  </a:moveTo>
                  <a:lnTo>
                    <a:pt x="0" y="0"/>
                  </a:lnTo>
                  <a:lnTo>
                    <a:pt x="0" y="740664"/>
                  </a:lnTo>
                  <a:lnTo>
                    <a:pt x="1478279" y="740664"/>
                  </a:lnTo>
                  <a:lnTo>
                    <a:pt x="1478279" y="0"/>
                  </a:lnTo>
                  <a:close/>
                </a:path>
              </a:pathLst>
            </a:custGeom>
            <a:solidFill>
              <a:srgbClr val="6F2F9F"/>
            </a:solidFill>
          </p:spPr>
          <p:txBody>
            <a:bodyPr wrap="square" lIns="0" tIns="0" rIns="0" bIns="0" rtlCol="0"/>
            <a:lstStyle/>
            <a:p>
              <a:endParaRPr sz="2700"/>
            </a:p>
          </p:txBody>
        </p:sp>
        <p:sp>
          <p:nvSpPr>
            <p:cNvPr id="35" name="object 35"/>
            <p:cNvSpPr/>
            <p:nvPr/>
          </p:nvSpPr>
          <p:spPr>
            <a:xfrm>
              <a:off x="7413497" y="2983229"/>
              <a:ext cx="1478280" cy="741045"/>
            </a:xfrm>
            <a:custGeom>
              <a:avLst/>
              <a:gdLst/>
              <a:ahLst/>
              <a:cxnLst/>
              <a:rect l="l" t="t" r="r" b="b"/>
              <a:pathLst>
                <a:path w="1478279" h="741045">
                  <a:moveTo>
                    <a:pt x="0" y="740664"/>
                  </a:moveTo>
                  <a:lnTo>
                    <a:pt x="1478279" y="740664"/>
                  </a:lnTo>
                  <a:lnTo>
                    <a:pt x="1478279" y="0"/>
                  </a:lnTo>
                  <a:lnTo>
                    <a:pt x="0" y="0"/>
                  </a:lnTo>
                  <a:lnTo>
                    <a:pt x="0" y="740664"/>
                  </a:lnTo>
                  <a:close/>
                </a:path>
              </a:pathLst>
            </a:custGeom>
            <a:ln w="38100">
              <a:solidFill>
                <a:srgbClr val="FFFFFF"/>
              </a:solidFill>
            </a:ln>
          </p:spPr>
          <p:txBody>
            <a:bodyPr wrap="square" lIns="0" tIns="0" rIns="0" bIns="0" rtlCol="0"/>
            <a:lstStyle/>
            <a:p>
              <a:endParaRPr sz="2700"/>
            </a:p>
          </p:txBody>
        </p:sp>
      </p:grpSp>
      <p:sp>
        <p:nvSpPr>
          <p:cNvPr id="36" name="object 36"/>
          <p:cNvSpPr txBox="1"/>
          <p:nvPr/>
        </p:nvSpPr>
        <p:spPr>
          <a:xfrm>
            <a:off x="13344685" y="4411967"/>
            <a:ext cx="2278982" cy="749244"/>
          </a:xfrm>
          <a:prstGeom prst="rect">
            <a:avLst/>
          </a:prstGeom>
        </p:spPr>
        <p:txBody>
          <a:bodyPr vert="horz" wrap="square" lIns="0" tIns="10478" rIns="0" bIns="0" rtlCol="0">
            <a:spAutoFit/>
          </a:bodyPr>
          <a:lstStyle/>
          <a:p>
            <a:pPr>
              <a:spcBef>
                <a:spcPts val="83"/>
              </a:spcBef>
            </a:pPr>
            <a:endParaRPr sz="2400">
              <a:latin typeface="Times New Roman"/>
              <a:cs typeface="Times New Roman"/>
            </a:endParaRPr>
          </a:p>
          <a:p>
            <a:pPr marL="526733"/>
            <a:r>
              <a:rPr sz="2400" b="1" spc="-8" dirty="0">
                <a:solidFill>
                  <a:srgbClr val="FFFFFF"/>
                </a:solidFill>
                <a:latin typeface="Arial"/>
                <a:cs typeface="Arial"/>
              </a:rPr>
              <a:t>Kurumu</a:t>
            </a:r>
            <a:endParaRPr sz="2400">
              <a:latin typeface="Arial"/>
              <a:cs typeface="Arial"/>
            </a:endParaRPr>
          </a:p>
        </p:txBody>
      </p:sp>
      <p:sp>
        <p:nvSpPr>
          <p:cNvPr id="37" name="Slayt Numarası Yer Tutucusu 36"/>
          <p:cNvSpPr>
            <a:spLocks noGrp="1"/>
          </p:cNvSpPr>
          <p:nvPr>
            <p:ph type="sldNum" sz="quarter" idx="4294967295"/>
          </p:nvPr>
        </p:nvSpPr>
        <p:spPr/>
        <p:txBody>
          <a:bodyPr/>
          <a:lstStyle/>
          <a:p>
            <a:fld id="{B6F15528-21DE-4FAA-801E-634DDDAF4B2B}" type="slidenum">
              <a:rPr lang="tr-TR" smtClean="0"/>
              <a:t>6</a:t>
            </a:fld>
            <a:endParaRPr lang="tr-TR" dirty="0"/>
          </a:p>
        </p:txBody>
      </p:sp>
      <p:sp>
        <p:nvSpPr>
          <p:cNvPr id="38" name="Freeform 2"/>
          <p:cNvSpPr/>
          <p:nvPr/>
        </p:nvSpPr>
        <p:spPr>
          <a:xfrm>
            <a:off x="76200" y="0"/>
            <a:ext cx="1600200" cy="10172700"/>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pic>
        <p:nvPicPr>
          <p:cNvPr id="39" name="Resim 38"/>
          <p:cNvPicPr>
            <a:picLocks noChangeAspect="1"/>
          </p:cNvPicPr>
          <p:nvPr/>
        </p:nvPicPr>
        <p:blipFill>
          <a:blip r:embed="rId4"/>
          <a:stretch>
            <a:fillRect/>
          </a:stretch>
        </p:blipFill>
        <p:spPr>
          <a:xfrm>
            <a:off x="16078200" y="419100"/>
            <a:ext cx="1700931" cy="1694835"/>
          </a:xfrm>
          <a:prstGeom prst="rect">
            <a:avLst/>
          </a:prstGeom>
        </p:spPr>
      </p:pic>
    </p:spTree>
    <p:extLst>
      <p:ext uri="{BB962C8B-B14F-4D97-AF65-F5344CB8AC3E}">
        <p14:creationId xmlns:p14="http://schemas.microsoft.com/office/powerpoint/2010/main" val="2396666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895601" y="2034134"/>
            <a:ext cx="13328102" cy="7528966"/>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grpSp>
        <p:nvGrpSpPr>
          <p:cNvPr id="17" name="Grup 16"/>
          <p:cNvGrpSpPr/>
          <p:nvPr/>
        </p:nvGrpSpPr>
        <p:grpSpPr>
          <a:xfrm>
            <a:off x="4343400" y="632793"/>
            <a:ext cx="11038048"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r>
                  <a:rPr lang="tr-TR" sz="4000" dirty="0" smtClean="0"/>
                  <a:t>GENEL BİLGİLERİ</a:t>
                </a:r>
                <a:endParaRPr sz="4000" dirty="0"/>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15" name="Freeform 2"/>
          <p:cNvSpPr/>
          <p:nvPr/>
        </p:nvSpPr>
        <p:spPr>
          <a:xfrm>
            <a:off x="0" y="0"/>
            <a:ext cx="2089888" cy="10287000"/>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sp>
        <p:nvSpPr>
          <p:cNvPr id="16" name="2 İçerik Yer Tutucusu"/>
          <p:cNvSpPr>
            <a:spLocks noGrp="1"/>
          </p:cNvSpPr>
          <p:nvPr/>
        </p:nvSpPr>
        <p:spPr>
          <a:xfrm>
            <a:off x="2787223" y="2011092"/>
            <a:ext cx="14784019" cy="168460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200000"/>
              </a:lnSpc>
              <a:buNone/>
            </a:pPr>
            <a:r>
              <a:rPr lang="tr-TR" sz="2500" b="1" i="1" dirty="0" smtClean="0">
                <a:solidFill>
                  <a:srgbClr val="FF0000"/>
                </a:solidFill>
                <a:latin typeface="Times New Roman" panose="02020603050405020304" pitchFamily="18" charset="0"/>
                <a:cs typeface="Times New Roman" panose="02020603050405020304" pitchFamily="18" charset="0"/>
              </a:rPr>
              <a:t>		</a:t>
            </a:r>
            <a:endParaRPr lang="tr-TR" sz="2500" dirty="0">
              <a:latin typeface="Times New Roman" panose="02020603050405020304" pitchFamily="18" charset="0"/>
              <a:cs typeface="Times New Roman" panose="02020603050405020304" pitchFamily="18" charset="0"/>
            </a:endParaRPr>
          </a:p>
        </p:txBody>
      </p:sp>
      <p:sp>
        <p:nvSpPr>
          <p:cNvPr id="29" name="2 İçerik Yer Tutucusu"/>
          <p:cNvSpPr>
            <a:spLocks noGrp="1"/>
          </p:cNvSpPr>
          <p:nvPr/>
        </p:nvSpPr>
        <p:spPr>
          <a:xfrm>
            <a:off x="10825692" y="4381500"/>
            <a:ext cx="6745550" cy="345318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200000"/>
              </a:lnSpc>
              <a:buNone/>
            </a:pPr>
            <a:r>
              <a:rPr lang="tr-TR" sz="2500" b="1" i="1" dirty="0" smtClean="0">
                <a:solidFill>
                  <a:srgbClr val="FF0000"/>
                </a:solidFill>
                <a:latin typeface="Times New Roman" panose="02020603050405020304" pitchFamily="18" charset="0"/>
                <a:cs typeface="Times New Roman" panose="02020603050405020304" pitchFamily="18" charset="0"/>
              </a:rPr>
              <a:t>		</a:t>
            </a:r>
            <a:endParaRPr lang="tr-TR" sz="2500" b="1" dirty="0">
              <a:solidFill>
                <a:srgbClr val="0070C0"/>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4038600" y="3000862"/>
            <a:ext cx="11734800" cy="5758371"/>
          </a:xfrm>
          <a:prstGeom prst="rect">
            <a:avLst/>
          </a:prstGeom>
        </p:spPr>
        <p:txBody>
          <a:bodyPr wrap="square">
            <a:spAutoFit/>
          </a:bodyPr>
          <a:lstStyle/>
          <a:p>
            <a:pPr marL="12700" marR="5080" lvl="0" indent="570865" algn="just">
              <a:lnSpc>
                <a:spcPct val="102800"/>
              </a:lnSpc>
              <a:spcBef>
                <a:spcPts val="165"/>
              </a:spcBef>
            </a:pPr>
            <a:r>
              <a:rPr lang="tr-TR" sz="2800" spc="-5" dirty="0">
                <a:latin typeface="Times New Roman"/>
                <a:cs typeface="Times New Roman"/>
              </a:rPr>
              <a:t>Memurların </a:t>
            </a:r>
            <a:r>
              <a:rPr lang="tr-TR" sz="2800" spc="-10" dirty="0">
                <a:latin typeface="Times New Roman"/>
                <a:cs typeface="Times New Roman"/>
              </a:rPr>
              <a:t>mali </a:t>
            </a:r>
            <a:r>
              <a:rPr lang="tr-TR" sz="2800" dirty="0">
                <a:latin typeface="Times New Roman"/>
                <a:cs typeface="Times New Roman"/>
              </a:rPr>
              <a:t>ve </a:t>
            </a:r>
            <a:r>
              <a:rPr lang="tr-TR" sz="2800" spc="-5" dirty="0">
                <a:latin typeface="Times New Roman"/>
                <a:cs typeface="Times New Roman"/>
              </a:rPr>
              <a:t>sosyal hakları </a:t>
            </a:r>
            <a:r>
              <a:rPr lang="tr-TR" sz="2800" dirty="0">
                <a:latin typeface="Times New Roman"/>
                <a:cs typeface="Times New Roman"/>
              </a:rPr>
              <a:t>genel </a:t>
            </a:r>
            <a:r>
              <a:rPr lang="tr-TR" sz="2800" spc="-5" dirty="0">
                <a:latin typeface="Times New Roman"/>
                <a:cs typeface="Times New Roman"/>
              </a:rPr>
              <a:t>olarak </a:t>
            </a:r>
            <a:r>
              <a:rPr lang="tr-TR" sz="2800" dirty="0">
                <a:latin typeface="Times New Roman"/>
                <a:cs typeface="Times New Roman"/>
              </a:rPr>
              <a:t>657 </a:t>
            </a:r>
            <a:r>
              <a:rPr lang="tr-TR" sz="2800" spc="-5" dirty="0">
                <a:latin typeface="Times New Roman"/>
                <a:cs typeface="Times New Roman"/>
              </a:rPr>
              <a:t>sayılı </a:t>
            </a:r>
            <a:r>
              <a:rPr lang="tr-TR" sz="2800" dirty="0">
                <a:latin typeface="Times New Roman"/>
                <a:cs typeface="Times New Roman"/>
              </a:rPr>
              <a:t>Devlet  </a:t>
            </a:r>
            <a:r>
              <a:rPr lang="tr-TR" sz="2800" spc="-5" dirty="0">
                <a:latin typeface="Times New Roman"/>
                <a:cs typeface="Times New Roman"/>
              </a:rPr>
              <a:t>Memurları Kanunu </a:t>
            </a:r>
            <a:r>
              <a:rPr lang="tr-TR" sz="2800" spc="-10" dirty="0">
                <a:latin typeface="Times New Roman"/>
                <a:cs typeface="Times New Roman"/>
              </a:rPr>
              <a:t>ile </a:t>
            </a:r>
            <a:r>
              <a:rPr lang="tr-TR" sz="2800" spc="-5" dirty="0">
                <a:latin typeface="Times New Roman"/>
                <a:cs typeface="Times New Roman"/>
              </a:rPr>
              <a:t>375 sayılı </a:t>
            </a:r>
            <a:r>
              <a:rPr lang="tr-TR" sz="2800" dirty="0">
                <a:latin typeface="Times New Roman"/>
                <a:cs typeface="Times New Roman"/>
              </a:rPr>
              <a:t>Kanun </a:t>
            </a:r>
            <a:r>
              <a:rPr lang="tr-TR" sz="2800" spc="-5" dirty="0">
                <a:latin typeface="Times New Roman"/>
                <a:cs typeface="Times New Roman"/>
              </a:rPr>
              <a:t>Hükmünde Kararnamede  düzenlenmiştir.</a:t>
            </a:r>
          </a:p>
          <a:p>
            <a:pPr marL="12700" marR="5080" lvl="0" indent="570865" algn="just">
              <a:lnSpc>
                <a:spcPct val="102800"/>
              </a:lnSpc>
              <a:spcBef>
                <a:spcPts val="165"/>
              </a:spcBef>
            </a:pPr>
            <a:endParaRPr lang="tr-TR" sz="2800" dirty="0">
              <a:latin typeface="Times New Roman"/>
              <a:cs typeface="Times New Roman"/>
            </a:endParaRPr>
          </a:p>
          <a:p>
            <a:pPr marL="12700" marR="6350" lvl="0" indent="570865" algn="just"/>
            <a:r>
              <a:rPr lang="tr-TR" sz="2800" spc="-5" dirty="0">
                <a:latin typeface="Times New Roman"/>
                <a:cs typeface="Times New Roman"/>
              </a:rPr>
              <a:t>Memurların </a:t>
            </a:r>
            <a:r>
              <a:rPr lang="tr-TR" sz="2800" spc="-10" dirty="0">
                <a:latin typeface="Times New Roman"/>
                <a:cs typeface="Times New Roman"/>
              </a:rPr>
              <a:t>mali </a:t>
            </a:r>
            <a:r>
              <a:rPr lang="tr-TR" sz="2800" spc="-5" dirty="0">
                <a:latin typeface="Times New Roman"/>
                <a:cs typeface="Times New Roman"/>
              </a:rPr>
              <a:t>hakları </a:t>
            </a:r>
            <a:r>
              <a:rPr lang="tr-TR" sz="2800" b="1" spc="-5" dirty="0">
                <a:latin typeface="Times New Roman"/>
                <a:cs typeface="Times New Roman"/>
              </a:rPr>
              <a:t>hizmet </a:t>
            </a:r>
            <a:r>
              <a:rPr lang="tr-TR" sz="2800" b="1" spc="-10" dirty="0">
                <a:latin typeface="Times New Roman"/>
                <a:cs typeface="Times New Roman"/>
              </a:rPr>
              <a:t>sınıfı</a:t>
            </a:r>
            <a:r>
              <a:rPr lang="tr-TR" sz="2800" spc="-10" dirty="0">
                <a:latin typeface="Times New Roman"/>
                <a:cs typeface="Times New Roman"/>
              </a:rPr>
              <a:t>, </a:t>
            </a:r>
            <a:r>
              <a:rPr lang="tr-TR" sz="2800" b="1" spc="-5" dirty="0">
                <a:latin typeface="Times New Roman"/>
                <a:cs typeface="Times New Roman"/>
              </a:rPr>
              <a:t>kadro </a:t>
            </a:r>
            <a:r>
              <a:rPr lang="tr-TR" sz="2800" b="1" dirty="0">
                <a:latin typeface="Times New Roman"/>
                <a:cs typeface="Times New Roman"/>
              </a:rPr>
              <a:t>ve </a:t>
            </a:r>
            <a:r>
              <a:rPr lang="tr-TR" sz="2800" b="1" spc="-5" dirty="0">
                <a:latin typeface="Times New Roman"/>
                <a:cs typeface="Times New Roman"/>
              </a:rPr>
              <a:t>görev unvanı</a:t>
            </a:r>
            <a:r>
              <a:rPr lang="tr-TR" sz="2800" spc="-5" dirty="0">
                <a:latin typeface="Times New Roman"/>
                <a:cs typeface="Times New Roman"/>
              </a:rPr>
              <a:t>,  </a:t>
            </a:r>
            <a:r>
              <a:rPr lang="tr-TR" sz="2800" b="1" spc="-5" dirty="0">
                <a:latin typeface="Times New Roman"/>
                <a:cs typeface="Times New Roman"/>
              </a:rPr>
              <a:t>kadro derecesi </a:t>
            </a:r>
            <a:r>
              <a:rPr lang="tr-TR" sz="2800" dirty="0">
                <a:latin typeface="Times New Roman"/>
                <a:cs typeface="Times New Roman"/>
              </a:rPr>
              <a:t>ve </a:t>
            </a:r>
            <a:r>
              <a:rPr lang="tr-TR" sz="2800" b="1" spc="-10" dirty="0">
                <a:latin typeface="Times New Roman"/>
                <a:cs typeface="Times New Roman"/>
              </a:rPr>
              <a:t>eğitim </a:t>
            </a:r>
            <a:r>
              <a:rPr lang="tr-TR" sz="2800" spc="-5" dirty="0">
                <a:latin typeface="Times New Roman"/>
                <a:cs typeface="Times New Roman"/>
              </a:rPr>
              <a:t>durumu gibi kriterlere bağlı olarak  belirlenmektedir.</a:t>
            </a:r>
          </a:p>
          <a:p>
            <a:pPr marL="12700" marR="6350" lvl="0" indent="570865" algn="just"/>
            <a:endParaRPr lang="tr-TR" sz="2800" dirty="0">
              <a:latin typeface="Times New Roman"/>
              <a:cs typeface="Times New Roman"/>
            </a:endParaRPr>
          </a:p>
          <a:p>
            <a:pPr marL="12700" marR="5080" lvl="0" indent="570865" algn="just">
              <a:spcBef>
                <a:spcPts val="5"/>
              </a:spcBef>
            </a:pPr>
            <a:r>
              <a:rPr lang="tr-TR" sz="2800" spc="-5" dirty="0">
                <a:latin typeface="Times New Roman"/>
                <a:cs typeface="Times New Roman"/>
              </a:rPr>
              <a:t>Mali </a:t>
            </a:r>
            <a:r>
              <a:rPr lang="tr-TR" sz="2800" dirty="0">
                <a:latin typeface="Times New Roman"/>
                <a:cs typeface="Times New Roman"/>
              </a:rPr>
              <a:t>ve </a:t>
            </a:r>
            <a:r>
              <a:rPr lang="tr-TR" sz="2800" spc="-5" dirty="0">
                <a:latin typeface="Times New Roman"/>
                <a:cs typeface="Times New Roman"/>
              </a:rPr>
              <a:t>sosyal hakları genel olarak; gösterge aylığı, </a:t>
            </a:r>
            <a:r>
              <a:rPr lang="tr-TR" sz="2800" spc="-10" dirty="0">
                <a:latin typeface="Times New Roman"/>
                <a:cs typeface="Times New Roman"/>
              </a:rPr>
              <a:t>ek </a:t>
            </a:r>
            <a:r>
              <a:rPr lang="tr-TR" sz="2800" spc="-5" dirty="0">
                <a:latin typeface="Times New Roman"/>
                <a:cs typeface="Times New Roman"/>
              </a:rPr>
              <a:t>gösterge  aylığı, taban aylığı, kıdem aylığı, zamlar (yan ödeme aylığı) tazminatlar,  makam tazminatı, temsil tazminatı, görev tazminatı, ek ödeme, fazla  çalışma ücreti, vekalet ücreti, </a:t>
            </a:r>
            <a:r>
              <a:rPr lang="tr-TR" sz="2800" dirty="0">
                <a:latin typeface="Times New Roman"/>
                <a:cs typeface="Times New Roman"/>
              </a:rPr>
              <a:t>yabancı dil </a:t>
            </a:r>
            <a:r>
              <a:rPr lang="tr-TR" sz="2800" spc="-5" dirty="0">
                <a:latin typeface="Times New Roman"/>
                <a:cs typeface="Times New Roman"/>
              </a:rPr>
              <a:t>tazminatı </a:t>
            </a:r>
            <a:r>
              <a:rPr lang="tr-TR" sz="2800" dirty="0">
                <a:latin typeface="Times New Roman"/>
                <a:cs typeface="Times New Roman"/>
              </a:rPr>
              <a:t>ve </a:t>
            </a:r>
            <a:r>
              <a:rPr lang="tr-TR" sz="2800" spc="-5" dirty="0">
                <a:latin typeface="Times New Roman"/>
                <a:cs typeface="Times New Roman"/>
              </a:rPr>
              <a:t>aile yardımı ödeneği  </a:t>
            </a:r>
            <a:r>
              <a:rPr lang="tr-TR" sz="2800" dirty="0">
                <a:latin typeface="Times New Roman"/>
                <a:cs typeface="Times New Roman"/>
              </a:rPr>
              <a:t>gibi unsurlardan </a:t>
            </a:r>
            <a:r>
              <a:rPr lang="tr-TR" sz="2800" spc="-5" dirty="0">
                <a:latin typeface="Times New Roman"/>
                <a:cs typeface="Times New Roman"/>
              </a:rPr>
              <a:t>oluşmaktadır. </a:t>
            </a:r>
          </a:p>
          <a:p>
            <a:pPr marL="12700" marR="5080" lvl="0" indent="570865" algn="just">
              <a:spcBef>
                <a:spcPts val="5"/>
              </a:spcBef>
            </a:pPr>
            <a:endParaRPr lang="tr-TR" sz="2800" spc="-5" dirty="0">
              <a:latin typeface="Times New Roman"/>
              <a:cs typeface="Times New Roman"/>
            </a:endParaRPr>
          </a:p>
          <a:p>
            <a:pPr marL="12700" marR="5080" lvl="0" indent="570865" algn="just">
              <a:spcBef>
                <a:spcPts val="5"/>
              </a:spcBef>
            </a:pPr>
            <a:r>
              <a:rPr lang="tr-TR" sz="2800" dirty="0">
                <a:latin typeface="Times New Roman"/>
                <a:cs typeface="Times New Roman"/>
              </a:rPr>
              <a:t>666 </a:t>
            </a:r>
            <a:r>
              <a:rPr lang="tr-TR" sz="2800" spc="-5" dirty="0">
                <a:latin typeface="Times New Roman"/>
                <a:cs typeface="Times New Roman"/>
              </a:rPr>
              <a:t>sayılı </a:t>
            </a:r>
            <a:r>
              <a:rPr lang="tr-TR" sz="2800" dirty="0">
                <a:latin typeface="Times New Roman"/>
                <a:cs typeface="Times New Roman"/>
              </a:rPr>
              <a:t>KHK eki </a:t>
            </a:r>
            <a:r>
              <a:rPr lang="tr-TR" sz="2800" spc="-5" dirty="0">
                <a:latin typeface="Times New Roman"/>
                <a:cs typeface="Times New Roman"/>
              </a:rPr>
              <a:t>II </a:t>
            </a:r>
            <a:r>
              <a:rPr lang="tr-TR" sz="2800" dirty="0">
                <a:latin typeface="Times New Roman"/>
                <a:cs typeface="Times New Roman"/>
              </a:rPr>
              <a:t>ve </a:t>
            </a:r>
            <a:r>
              <a:rPr lang="tr-TR" sz="2800" spc="-10" dirty="0">
                <a:latin typeface="Times New Roman"/>
                <a:cs typeface="Times New Roman"/>
              </a:rPr>
              <a:t>III </a:t>
            </a:r>
            <a:r>
              <a:rPr lang="tr-TR" sz="2800" spc="-5" dirty="0">
                <a:latin typeface="Times New Roman"/>
                <a:cs typeface="Times New Roman"/>
              </a:rPr>
              <a:t>sayılı cetvel  kapsamındaki</a:t>
            </a:r>
            <a:r>
              <a:rPr lang="tr-TR" sz="2800" spc="120" dirty="0">
                <a:latin typeface="Times New Roman"/>
                <a:cs typeface="Times New Roman"/>
              </a:rPr>
              <a:t> </a:t>
            </a:r>
            <a:r>
              <a:rPr lang="tr-TR" sz="2800" dirty="0">
                <a:latin typeface="Times New Roman"/>
                <a:cs typeface="Times New Roman"/>
              </a:rPr>
              <a:t>personel</a:t>
            </a:r>
            <a:r>
              <a:rPr lang="tr-TR" sz="2800" spc="114" dirty="0">
                <a:latin typeface="Times New Roman"/>
                <a:cs typeface="Times New Roman"/>
              </a:rPr>
              <a:t> </a:t>
            </a:r>
            <a:r>
              <a:rPr lang="tr-TR" sz="2800" spc="-10" dirty="0">
                <a:latin typeface="Times New Roman"/>
                <a:cs typeface="Times New Roman"/>
              </a:rPr>
              <a:t>için</a:t>
            </a:r>
            <a:r>
              <a:rPr lang="tr-TR" sz="2800" spc="135" dirty="0">
                <a:latin typeface="Times New Roman"/>
                <a:cs typeface="Times New Roman"/>
              </a:rPr>
              <a:t> </a:t>
            </a:r>
            <a:r>
              <a:rPr lang="tr-TR" sz="2800" spc="-5" dirty="0">
                <a:latin typeface="Times New Roman"/>
                <a:cs typeface="Times New Roman"/>
              </a:rPr>
              <a:t>ücret</a:t>
            </a:r>
            <a:r>
              <a:rPr lang="tr-TR" sz="2800" spc="130" dirty="0">
                <a:latin typeface="Times New Roman"/>
                <a:cs typeface="Times New Roman"/>
              </a:rPr>
              <a:t> </a:t>
            </a:r>
            <a:r>
              <a:rPr lang="tr-TR" sz="2800" dirty="0">
                <a:latin typeface="Times New Roman"/>
                <a:cs typeface="Times New Roman"/>
              </a:rPr>
              <a:t>ve</a:t>
            </a:r>
            <a:r>
              <a:rPr lang="tr-TR" sz="2800" spc="114" dirty="0">
                <a:latin typeface="Times New Roman"/>
                <a:cs typeface="Times New Roman"/>
              </a:rPr>
              <a:t> </a:t>
            </a:r>
            <a:r>
              <a:rPr lang="tr-TR" sz="2800" spc="-5" dirty="0">
                <a:latin typeface="Times New Roman"/>
                <a:cs typeface="Times New Roman"/>
              </a:rPr>
              <a:t>tazminat</a:t>
            </a:r>
            <a:r>
              <a:rPr lang="tr-TR" sz="2800" spc="114" dirty="0">
                <a:latin typeface="Times New Roman"/>
                <a:cs typeface="Times New Roman"/>
              </a:rPr>
              <a:t> </a:t>
            </a:r>
            <a:r>
              <a:rPr lang="tr-TR" sz="2800" spc="-5" dirty="0">
                <a:latin typeface="Times New Roman"/>
                <a:cs typeface="Times New Roman"/>
              </a:rPr>
              <a:t>unsurları</a:t>
            </a:r>
            <a:r>
              <a:rPr lang="tr-TR" sz="2800" spc="120" dirty="0">
                <a:latin typeface="Times New Roman"/>
                <a:cs typeface="Times New Roman"/>
              </a:rPr>
              <a:t> </a:t>
            </a:r>
            <a:r>
              <a:rPr lang="tr-TR" sz="2800" spc="-5" dirty="0">
                <a:latin typeface="Times New Roman"/>
                <a:cs typeface="Times New Roman"/>
              </a:rPr>
              <a:t>bulunmaktadır.</a:t>
            </a:r>
            <a:endParaRPr lang="tr-TR" sz="2800" dirty="0">
              <a:latin typeface="Times New Roman"/>
              <a:cs typeface="Times New Roman"/>
            </a:endParaRPr>
          </a:p>
        </p:txBody>
      </p:sp>
    </p:spTree>
    <p:extLst>
      <p:ext uri="{BB962C8B-B14F-4D97-AF65-F5344CB8AC3E}">
        <p14:creationId xmlns:p14="http://schemas.microsoft.com/office/powerpoint/2010/main" val="891110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2" name="Grup 21"/>
          <p:cNvGrpSpPr/>
          <p:nvPr/>
        </p:nvGrpSpPr>
        <p:grpSpPr>
          <a:xfrm>
            <a:off x="3683190" y="611753"/>
            <a:ext cx="12052321" cy="792887"/>
            <a:chOff x="3048000" y="509196"/>
            <a:chExt cx="12333448" cy="1976807"/>
          </a:xfrm>
        </p:grpSpPr>
        <p:grpSp>
          <p:nvGrpSpPr>
            <p:cNvPr id="25" name="Group 15"/>
            <p:cNvGrpSpPr/>
            <p:nvPr/>
          </p:nvGrpSpPr>
          <p:grpSpPr>
            <a:xfrm>
              <a:off x="3048000" y="509196"/>
              <a:ext cx="12333448" cy="1976807"/>
              <a:chOff x="0" y="-38100"/>
              <a:chExt cx="1667154" cy="1435797"/>
            </a:xfrm>
          </p:grpSpPr>
          <p:sp>
            <p:nvSpPr>
              <p:cNvPr id="27"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8"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r>
                  <a:rPr lang="tr-TR" sz="3200" b="1" dirty="0" smtClean="0"/>
                  <a:t>MEMURLARA YAPILAN ÖDEME UNSURLARI</a:t>
                </a:r>
                <a:endParaRPr sz="3200" b="1" dirty="0"/>
              </a:p>
            </p:txBody>
          </p:sp>
        </p:grpSp>
        <p:sp>
          <p:nvSpPr>
            <p:cNvPr id="26"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grpSp>
        <p:nvGrpSpPr>
          <p:cNvPr id="64" name="Group 15"/>
          <p:cNvGrpSpPr/>
          <p:nvPr/>
        </p:nvGrpSpPr>
        <p:grpSpPr>
          <a:xfrm>
            <a:off x="2401867" y="1949915"/>
            <a:ext cx="15481667" cy="7397202"/>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649620" y="0"/>
            <a:ext cx="2739508" cy="10532884"/>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aphicFrame>
        <p:nvGraphicFramePr>
          <p:cNvPr id="2" name="Tablo 1"/>
          <p:cNvGraphicFramePr>
            <a:graphicFrameLocks noGrp="1"/>
          </p:cNvGraphicFramePr>
          <p:nvPr>
            <p:extLst>
              <p:ext uri="{D42A27DB-BD31-4B8C-83A1-F6EECF244321}">
                <p14:modId xmlns:p14="http://schemas.microsoft.com/office/powerpoint/2010/main" val="2575618172"/>
              </p:ext>
            </p:extLst>
          </p:nvPr>
        </p:nvGraphicFramePr>
        <p:xfrm>
          <a:off x="3429000" y="2145044"/>
          <a:ext cx="14020798" cy="7113256"/>
        </p:xfrm>
        <a:graphic>
          <a:graphicData uri="http://schemas.openxmlformats.org/drawingml/2006/table">
            <a:tbl>
              <a:tblPr>
                <a:tableStyleId>{5C22544A-7EE6-4342-B048-85BDC9FD1C3A}</a:tableStyleId>
              </a:tblPr>
              <a:tblGrid>
                <a:gridCol w="3507931">
                  <a:extLst>
                    <a:ext uri="{9D8B030D-6E8A-4147-A177-3AD203B41FA5}">
                      <a16:colId xmlns:a16="http://schemas.microsoft.com/office/drawing/2014/main" val="2629315011"/>
                    </a:ext>
                  </a:extLst>
                </a:gridCol>
                <a:gridCol w="3497005">
                  <a:extLst>
                    <a:ext uri="{9D8B030D-6E8A-4147-A177-3AD203B41FA5}">
                      <a16:colId xmlns:a16="http://schemas.microsoft.com/office/drawing/2014/main" val="2409209981"/>
                    </a:ext>
                  </a:extLst>
                </a:gridCol>
                <a:gridCol w="3507931">
                  <a:extLst>
                    <a:ext uri="{9D8B030D-6E8A-4147-A177-3AD203B41FA5}">
                      <a16:colId xmlns:a16="http://schemas.microsoft.com/office/drawing/2014/main" val="917739066"/>
                    </a:ext>
                  </a:extLst>
                </a:gridCol>
                <a:gridCol w="3507931">
                  <a:extLst>
                    <a:ext uri="{9D8B030D-6E8A-4147-A177-3AD203B41FA5}">
                      <a16:colId xmlns:a16="http://schemas.microsoft.com/office/drawing/2014/main" val="2159978731"/>
                    </a:ext>
                  </a:extLst>
                </a:gridCol>
              </a:tblGrid>
              <a:tr h="540360">
                <a:tc gridSpan="4">
                  <a:txBody>
                    <a:bodyPr/>
                    <a:lstStyle/>
                    <a:p>
                      <a:pPr algn="ctr" fontAlgn="ctr"/>
                      <a:endParaRPr lang="tr-TR" sz="2400" b="1" i="0" u="none" strike="noStrike" dirty="0">
                        <a:effectLst/>
                        <a:latin typeface="Arial" panose="020B060402020202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76742458"/>
                  </a:ext>
                </a:extLst>
              </a:tr>
              <a:tr h="540360">
                <a:tc>
                  <a:txBody>
                    <a:bodyPr/>
                    <a:lstStyle/>
                    <a:p>
                      <a:pPr algn="ctr" fontAlgn="ctr"/>
                      <a:r>
                        <a:rPr lang="tr-TR" sz="2400" b="1" u="none" strike="noStrike" dirty="0">
                          <a:solidFill>
                            <a:srgbClr val="0070C0"/>
                          </a:solidFill>
                          <a:effectLst/>
                        </a:rPr>
                        <a:t>AYLIKLAR</a:t>
                      </a:r>
                      <a:endParaRPr lang="tr-TR" sz="2400" b="1" i="0" u="none" strike="noStrike" dirty="0">
                        <a:solidFill>
                          <a:srgbClr val="0070C0"/>
                        </a:solidFill>
                        <a:effectLst/>
                        <a:latin typeface="Arial" panose="020B0604020202020204" pitchFamily="34" charset="0"/>
                      </a:endParaRPr>
                    </a:p>
                  </a:txBody>
                  <a:tcPr marL="9525" marR="9525" marT="9525" marB="0" anchor="ctr"/>
                </a:tc>
                <a:tc>
                  <a:txBody>
                    <a:bodyPr/>
                    <a:lstStyle/>
                    <a:p>
                      <a:pPr algn="ctr" fontAlgn="ctr"/>
                      <a:r>
                        <a:rPr lang="tr-TR" sz="2400" b="1" u="none" strike="noStrike" dirty="0">
                          <a:solidFill>
                            <a:srgbClr val="0070C0"/>
                          </a:solidFill>
                          <a:effectLst/>
                        </a:rPr>
                        <a:t>ZAMLAR</a:t>
                      </a:r>
                      <a:endParaRPr lang="tr-TR" sz="2400" b="1" i="0" u="none" strike="noStrike" dirty="0">
                        <a:solidFill>
                          <a:srgbClr val="0070C0"/>
                        </a:solidFill>
                        <a:effectLst/>
                        <a:latin typeface="Arial" panose="020B0604020202020204" pitchFamily="34" charset="0"/>
                      </a:endParaRPr>
                    </a:p>
                  </a:txBody>
                  <a:tcPr marL="9525" marR="9525" marT="9525" marB="0" anchor="ctr"/>
                </a:tc>
                <a:tc>
                  <a:txBody>
                    <a:bodyPr/>
                    <a:lstStyle/>
                    <a:p>
                      <a:pPr algn="ctr" fontAlgn="ctr"/>
                      <a:r>
                        <a:rPr lang="tr-TR" sz="2400" b="1" u="none" strike="noStrike" dirty="0">
                          <a:solidFill>
                            <a:srgbClr val="0070C0"/>
                          </a:solidFill>
                          <a:effectLst/>
                        </a:rPr>
                        <a:t>TAZMİNATLAR</a:t>
                      </a:r>
                      <a:endParaRPr lang="tr-TR" sz="2400" b="1" i="0" u="none" strike="noStrike" dirty="0">
                        <a:solidFill>
                          <a:srgbClr val="0070C0"/>
                        </a:solidFill>
                        <a:effectLst/>
                        <a:latin typeface="Arial" panose="020B0604020202020204" pitchFamily="34" charset="0"/>
                      </a:endParaRPr>
                    </a:p>
                  </a:txBody>
                  <a:tcPr marL="9525" marR="9525" marT="9525" marB="0" anchor="ctr"/>
                </a:tc>
                <a:tc>
                  <a:txBody>
                    <a:bodyPr/>
                    <a:lstStyle/>
                    <a:p>
                      <a:pPr algn="ctr" fontAlgn="ctr"/>
                      <a:r>
                        <a:rPr lang="tr-TR" sz="2400" b="1" u="none" strike="noStrike" dirty="0">
                          <a:solidFill>
                            <a:srgbClr val="0070C0"/>
                          </a:solidFill>
                          <a:effectLst/>
                        </a:rPr>
                        <a:t>SOSYAL YARDIMLAR</a:t>
                      </a:r>
                      <a:endParaRPr lang="tr-TR" sz="2400" b="1" i="0" u="none" strike="noStrike" dirty="0">
                        <a:solidFill>
                          <a:srgbClr val="0070C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60723528"/>
                  </a:ext>
                </a:extLst>
              </a:tr>
              <a:tr h="1687871">
                <a:tc>
                  <a:txBody>
                    <a:bodyPr/>
                    <a:lstStyle/>
                    <a:p>
                      <a:pPr algn="ctr" fontAlgn="ctr"/>
                      <a:r>
                        <a:rPr lang="tr-TR" sz="2400" b="1" u="none" strike="noStrike" dirty="0">
                          <a:effectLst/>
                        </a:rPr>
                        <a:t>GÖSTERGE AYLIĞI</a:t>
                      </a:r>
                      <a:endParaRPr lang="tr-TR" sz="2400" b="1" i="0" u="none" strike="noStrike" dirty="0">
                        <a:effectLst/>
                        <a:latin typeface="Arial" panose="020B0604020202020204" pitchFamily="34" charset="0"/>
                      </a:endParaRPr>
                    </a:p>
                  </a:txBody>
                  <a:tcPr marL="9525" marR="9525" marT="9525" marB="0" anchor="ctr"/>
                </a:tc>
                <a:tc>
                  <a:txBody>
                    <a:bodyPr/>
                    <a:lstStyle/>
                    <a:p>
                      <a:pPr algn="ctr" fontAlgn="ctr"/>
                      <a:r>
                        <a:rPr lang="tr-TR" sz="2400" b="1" u="none" strike="noStrike" dirty="0">
                          <a:effectLst/>
                        </a:rPr>
                        <a:t>İŞ GÜÇLÜĞÜ ZAMMI</a:t>
                      </a:r>
                      <a:endParaRPr lang="tr-TR" sz="2400" b="1" i="0" u="none" strike="noStrike" dirty="0">
                        <a:effectLst/>
                        <a:latin typeface="Arial" panose="020B0604020202020204" pitchFamily="34" charset="0"/>
                      </a:endParaRPr>
                    </a:p>
                  </a:txBody>
                  <a:tcPr marL="9525" marR="9525" marT="9525" marB="0" anchor="ctr"/>
                </a:tc>
                <a:tc>
                  <a:txBody>
                    <a:bodyPr/>
                    <a:lstStyle/>
                    <a:p>
                      <a:pPr algn="ctr" fontAlgn="t"/>
                      <a:r>
                        <a:rPr lang="tr-TR" sz="2400" b="1" u="none" strike="noStrike" dirty="0">
                          <a:effectLst/>
                        </a:rPr>
                        <a:t>ÖZEL HİZMET TAZMİNATI VE DİĞER TAZMİNATLAR</a:t>
                      </a:r>
                      <a:endParaRPr lang="tr-TR" sz="2400" b="1" i="0" u="none" strike="noStrike" dirty="0">
                        <a:effectLst/>
                        <a:latin typeface="Arial" panose="020B0604020202020204" pitchFamily="34" charset="0"/>
                      </a:endParaRPr>
                    </a:p>
                  </a:txBody>
                  <a:tcPr marL="9525" marR="9525" marT="9525" marB="0"/>
                </a:tc>
                <a:tc>
                  <a:txBody>
                    <a:bodyPr/>
                    <a:lstStyle/>
                    <a:p>
                      <a:pPr algn="ctr" fontAlgn="ctr"/>
                      <a:r>
                        <a:rPr lang="tr-TR" sz="2400" b="1" u="none" strike="noStrike" dirty="0">
                          <a:effectLst/>
                        </a:rPr>
                        <a:t>AİLE YARDIMI</a:t>
                      </a:r>
                      <a:endParaRPr lang="tr-TR" sz="24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787512917"/>
                  </a:ext>
                </a:extLst>
              </a:tr>
              <a:tr h="850478">
                <a:tc>
                  <a:txBody>
                    <a:bodyPr/>
                    <a:lstStyle/>
                    <a:p>
                      <a:pPr algn="ctr" fontAlgn="ctr"/>
                      <a:r>
                        <a:rPr lang="tr-TR" sz="2400" b="1" u="none" strike="noStrike" dirty="0">
                          <a:effectLst/>
                        </a:rPr>
                        <a:t>EK GÖSTERGE AYLIĞI</a:t>
                      </a:r>
                      <a:endParaRPr lang="tr-TR" sz="2400" b="1" i="0" u="none" strike="noStrike" dirty="0">
                        <a:effectLst/>
                        <a:latin typeface="Arial" panose="020B0604020202020204" pitchFamily="34" charset="0"/>
                      </a:endParaRPr>
                    </a:p>
                  </a:txBody>
                  <a:tcPr marL="9525" marR="9525" marT="9525" marB="0" anchor="ctr"/>
                </a:tc>
                <a:tc>
                  <a:txBody>
                    <a:bodyPr/>
                    <a:lstStyle/>
                    <a:p>
                      <a:pPr algn="ctr" fontAlgn="ctr"/>
                      <a:r>
                        <a:rPr lang="tr-TR" sz="2400" b="1" u="none" strike="noStrike" dirty="0">
                          <a:effectLst/>
                        </a:rPr>
                        <a:t>İŞ RİSKİ ZAMMI</a:t>
                      </a:r>
                      <a:endParaRPr lang="tr-TR" sz="2400" b="1" i="0" u="none" strike="noStrike" dirty="0">
                        <a:effectLst/>
                        <a:latin typeface="Arial" panose="020B0604020202020204" pitchFamily="34" charset="0"/>
                      </a:endParaRPr>
                    </a:p>
                  </a:txBody>
                  <a:tcPr marL="9525" marR="9525" marT="9525" marB="0" anchor="ctr"/>
                </a:tc>
                <a:tc>
                  <a:txBody>
                    <a:bodyPr/>
                    <a:lstStyle/>
                    <a:p>
                      <a:pPr algn="ctr" fontAlgn="ctr"/>
                      <a:r>
                        <a:rPr lang="tr-TR" sz="2400" b="1" u="none" strike="noStrike" dirty="0" smtClean="0">
                          <a:effectLst/>
                        </a:rPr>
                        <a:t> MAKAM </a:t>
                      </a:r>
                      <a:r>
                        <a:rPr lang="tr-TR" sz="2400" b="1" u="none" strike="noStrike" dirty="0">
                          <a:effectLst/>
                        </a:rPr>
                        <a:t>TAZMİNATI</a:t>
                      </a:r>
                      <a:endParaRPr lang="tr-TR" sz="2400" b="1" i="0" u="none" strike="noStrike" dirty="0">
                        <a:effectLst/>
                        <a:latin typeface="Arial" panose="020B0604020202020204" pitchFamily="34" charset="0"/>
                      </a:endParaRPr>
                    </a:p>
                  </a:txBody>
                  <a:tcPr marL="9525" marR="9525" marT="9525" marB="0" anchor="ctr"/>
                </a:tc>
                <a:tc>
                  <a:txBody>
                    <a:bodyPr/>
                    <a:lstStyle/>
                    <a:p>
                      <a:pPr algn="ctr" fontAlgn="ctr"/>
                      <a:r>
                        <a:rPr lang="tr-TR" sz="2400" b="1" u="none" strike="noStrike" dirty="0">
                          <a:effectLst/>
                        </a:rPr>
                        <a:t>DOĞUM YARDIMI</a:t>
                      </a:r>
                      <a:endParaRPr lang="tr-TR" sz="24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547921473"/>
                  </a:ext>
                </a:extLst>
              </a:tr>
              <a:tr h="1335008">
                <a:tc>
                  <a:txBody>
                    <a:bodyPr/>
                    <a:lstStyle/>
                    <a:p>
                      <a:pPr algn="ctr" fontAlgn="ctr"/>
                      <a:r>
                        <a:rPr lang="tr-TR" sz="2400" b="1" u="none" strike="noStrike">
                          <a:effectLst/>
                        </a:rPr>
                        <a:t>TABAN AYLIĞI</a:t>
                      </a:r>
                      <a:endParaRPr lang="tr-TR" sz="2400" b="1" i="0" u="none" strike="noStrike">
                        <a:effectLst/>
                        <a:latin typeface="Arial" panose="020B0604020202020204" pitchFamily="34" charset="0"/>
                      </a:endParaRPr>
                    </a:p>
                  </a:txBody>
                  <a:tcPr marL="9525" marR="9525" marT="9525" marB="0" anchor="ctr"/>
                </a:tc>
                <a:tc>
                  <a:txBody>
                    <a:bodyPr/>
                    <a:lstStyle/>
                    <a:p>
                      <a:pPr algn="ctr" fontAlgn="ctr"/>
                      <a:r>
                        <a:rPr lang="tr-TR" sz="2400" b="1" u="none" strike="noStrike" dirty="0">
                          <a:effectLst/>
                        </a:rPr>
                        <a:t>TEMİNİNDE GÜÇLÜK ZAMMI</a:t>
                      </a:r>
                      <a:endParaRPr lang="tr-TR" sz="2400" b="1" i="0" u="none" strike="noStrike" dirty="0">
                        <a:effectLst/>
                        <a:latin typeface="Arial" panose="020B0604020202020204" pitchFamily="34" charset="0"/>
                      </a:endParaRPr>
                    </a:p>
                  </a:txBody>
                  <a:tcPr marL="9525" marR="9525" marT="9525" marB="0" anchor="ctr"/>
                </a:tc>
                <a:tc>
                  <a:txBody>
                    <a:bodyPr/>
                    <a:lstStyle/>
                    <a:p>
                      <a:pPr algn="ctr" fontAlgn="t"/>
                      <a:r>
                        <a:rPr lang="tr-TR" sz="2400" b="1" u="none" strike="noStrike" dirty="0">
                          <a:effectLst/>
                        </a:rPr>
                        <a:t>GÖREV TAZMİNATI </a:t>
                      </a:r>
                      <a:r>
                        <a:rPr lang="tr-TR" sz="2400" b="1" u="none" strike="noStrike" dirty="0" smtClean="0">
                          <a:effectLst/>
                        </a:rPr>
                        <a:t>VE </a:t>
                      </a:r>
                      <a:r>
                        <a:rPr lang="tr-TR" sz="2400" b="1" u="none" strike="noStrike" dirty="0">
                          <a:effectLst/>
                        </a:rPr>
                        <a:t>TEMSİL TAZMİNATI</a:t>
                      </a:r>
                      <a:endParaRPr lang="tr-TR" sz="2400" b="1" i="0" u="none" strike="noStrike" dirty="0">
                        <a:effectLst/>
                        <a:latin typeface="Arial" panose="020B0604020202020204" pitchFamily="34" charset="0"/>
                      </a:endParaRPr>
                    </a:p>
                  </a:txBody>
                  <a:tcPr marL="9525" marR="9525" marT="9525" marB="0"/>
                </a:tc>
                <a:tc>
                  <a:txBody>
                    <a:bodyPr/>
                    <a:lstStyle/>
                    <a:p>
                      <a:pPr algn="ctr" fontAlgn="ctr"/>
                      <a:r>
                        <a:rPr lang="tr-TR" sz="2400" b="1" u="none" strike="noStrike" dirty="0">
                          <a:effectLst/>
                        </a:rPr>
                        <a:t>ÖLÜM YARDIMI</a:t>
                      </a:r>
                      <a:endParaRPr lang="tr-TR" sz="24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219764209"/>
                  </a:ext>
                </a:extLst>
              </a:tr>
              <a:tr h="1269174">
                <a:tc>
                  <a:txBody>
                    <a:bodyPr/>
                    <a:lstStyle/>
                    <a:p>
                      <a:pPr algn="ctr" fontAlgn="ctr"/>
                      <a:r>
                        <a:rPr lang="tr-TR" sz="2400" b="1" u="none" strike="noStrike">
                          <a:effectLst/>
                        </a:rPr>
                        <a:t>KIDEM AYLIĞI</a:t>
                      </a:r>
                      <a:endParaRPr lang="tr-TR" sz="2400" b="1" i="0" u="none" strike="noStrike">
                        <a:effectLst/>
                        <a:latin typeface="Arial" panose="020B0604020202020204" pitchFamily="34" charset="0"/>
                      </a:endParaRPr>
                    </a:p>
                  </a:txBody>
                  <a:tcPr marL="9525" marR="9525" marT="9525" marB="0" anchor="ctr"/>
                </a:tc>
                <a:tc>
                  <a:txBody>
                    <a:bodyPr/>
                    <a:lstStyle/>
                    <a:p>
                      <a:pPr algn="ctr" fontAlgn="t"/>
                      <a:r>
                        <a:rPr lang="tr-TR" sz="2400" b="1" u="none" strike="noStrike" dirty="0">
                          <a:effectLst/>
                        </a:rPr>
                        <a:t>MALİ SORUMLULUK ZAMMI</a:t>
                      </a:r>
                      <a:endParaRPr lang="tr-TR" sz="2400" b="1" i="0" u="none" strike="noStrike" dirty="0">
                        <a:effectLst/>
                        <a:latin typeface="Arial" panose="020B0604020202020204" pitchFamily="34" charset="0"/>
                      </a:endParaRPr>
                    </a:p>
                  </a:txBody>
                  <a:tcPr marL="9525" marR="9525" marT="9525" marB="0"/>
                </a:tc>
                <a:tc>
                  <a:txBody>
                    <a:bodyPr/>
                    <a:lstStyle/>
                    <a:p>
                      <a:pPr algn="ctr" fontAlgn="t"/>
                      <a:r>
                        <a:rPr lang="tr-TR" sz="2400" b="1" u="none" strike="noStrike" dirty="0">
                          <a:effectLst/>
                        </a:rPr>
                        <a:t>YABANCI DİL TAZMİNATI</a:t>
                      </a:r>
                      <a:endParaRPr lang="tr-TR" sz="2400" b="1" i="0" u="none" strike="noStrike" dirty="0">
                        <a:effectLst/>
                        <a:latin typeface="Arial" panose="020B0604020202020204" pitchFamily="34" charset="0"/>
                      </a:endParaRPr>
                    </a:p>
                  </a:txBody>
                  <a:tcPr marL="9525" marR="9525" marT="9525" marB="0"/>
                </a:tc>
                <a:tc>
                  <a:txBody>
                    <a:bodyPr/>
                    <a:lstStyle/>
                    <a:p>
                      <a:pPr algn="ctr" fontAlgn="ctr"/>
                      <a:r>
                        <a:rPr lang="tr-TR" sz="2400" b="1" u="none" strike="noStrike" dirty="0">
                          <a:effectLst/>
                        </a:rPr>
                        <a:t>GİYECEK YARDIMI</a:t>
                      </a:r>
                      <a:endParaRPr lang="tr-TR" sz="24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004919937"/>
                  </a:ext>
                </a:extLst>
              </a:tr>
              <a:tr h="890005">
                <a:tc>
                  <a:txBody>
                    <a:bodyPr/>
                    <a:lstStyle/>
                    <a:p>
                      <a:pPr algn="ctr" fontAlgn="t"/>
                      <a:r>
                        <a:rPr lang="tr-TR" sz="2400" b="1" u="none" strike="noStrike">
                          <a:effectLst/>
                        </a:rPr>
                        <a:t> </a:t>
                      </a:r>
                      <a:endParaRPr lang="tr-TR" sz="2400" b="1" i="0" u="none" strike="noStrike">
                        <a:effectLst/>
                        <a:latin typeface="Arial" panose="020B0604020202020204" pitchFamily="34" charset="0"/>
                      </a:endParaRPr>
                    </a:p>
                  </a:txBody>
                  <a:tcPr marL="9525" marR="9525" marT="9525" marB="0"/>
                </a:tc>
                <a:tc>
                  <a:txBody>
                    <a:bodyPr/>
                    <a:lstStyle/>
                    <a:p>
                      <a:pPr algn="ctr" fontAlgn="t"/>
                      <a:r>
                        <a:rPr lang="tr-TR" sz="2400" b="1" u="none" strike="noStrike">
                          <a:effectLst/>
                        </a:rPr>
                        <a:t> </a:t>
                      </a:r>
                      <a:endParaRPr lang="tr-TR" sz="2400" b="1" i="0" u="none" strike="noStrike">
                        <a:effectLst/>
                        <a:latin typeface="Arial" panose="020B0604020202020204" pitchFamily="34" charset="0"/>
                      </a:endParaRPr>
                    </a:p>
                  </a:txBody>
                  <a:tcPr marL="9525" marR="9525" marT="9525" marB="0"/>
                </a:tc>
                <a:tc>
                  <a:txBody>
                    <a:bodyPr/>
                    <a:lstStyle/>
                    <a:p>
                      <a:pPr algn="ctr" fontAlgn="t"/>
                      <a:r>
                        <a:rPr lang="tr-TR" sz="2400" b="1" u="none" strike="noStrike" dirty="0">
                          <a:effectLst/>
                        </a:rPr>
                        <a:t>EK ÖDEME </a:t>
                      </a:r>
                      <a:r>
                        <a:rPr lang="tr-TR" sz="2400" b="1" u="none" strike="noStrike" baseline="0" dirty="0" smtClean="0">
                          <a:effectLst/>
                        </a:rPr>
                        <a:t> ve İLAVE EK ÖDEME T</a:t>
                      </a:r>
                      <a:r>
                        <a:rPr lang="tr-TR" sz="2400" b="1" u="none" strike="noStrike" dirty="0" smtClean="0">
                          <a:effectLst/>
                        </a:rPr>
                        <a:t>AZMİNATI</a:t>
                      </a:r>
                      <a:endParaRPr lang="tr-TR" sz="2400" b="1" i="0" u="none" strike="noStrike" dirty="0">
                        <a:effectLst/>
                        <a:latin typeface="Arial" panose="020B0604020202020204" pitchFamily="34" charset="0"/>
                      </a:endParaRPr>
                    </a:p>
                  </a:txBody>
                  <a:tcPr marL="9525" marR="9525" marT="9525" marB="0"/>
                </a:tc>
                <a:tc>
                  <a:txBody>
                    <a:bodyPr/>
                    <a:lstStyle/>
                    <a:p>
                      <a:pPr algn="ctr" fontAlgn="ctr"/>
                      <a:endParaRPr lang="tr-TR" sz="24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492910748"/>
                  </a:ext>
                </a:extLst>
              </a:tr>
            </a:tbl>
          </a:graphicData>
        </a:graphic>
      </p:graphicFrame>
    </p:spTree>
    <p:extLst>
      <p:ext uri="{BB962C8B-B14F-4D97-AF65-F5344CB8AC3E}">
        <p14:creationId xmlns:p14="http://schemas.microsoft.com/office/powerpoint/2010/main" val="182811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4" name="Group 15"/>
          <p:cNvGrpSpPr/>
          <p:nvPr/>
        </p:nvGrpSpPr>
        <p:grpSpPr>
          <a:xfrm>
            <a:off x="2286000" y="1887940"/>
            <a:ext cx="15240000" cy="7348670"/>
            <a:chOff x="0" y="-54608"/>
            <a:chExt cx="1667154" cy="1452305"/>
          </a:xfrm>
        </p:grpSpPr>
        <p:sp>
          <p:nvSpPr>
            <p:cNvPr id="65"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66" name="TextBox 17"/>
            <p:cNvSpPr txBox="1"/>
            <p:nvPr/>
          </p:nvSpPr>
          <p:spPr>
            <a:xfrm>
              <a:off x="0" y="-54608"/>
              <a:ext cx="1667154" cy="1452305"/>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19" name="Freeform 6"/>
          <p:cNvSpPr/>
          <p:nvPr/>
        </p:nvSpPr>
        <p:spPr>
          <a:xfrm>
            <a:off x="16223702" y="170534"/>
            <a:ext cx="1696366" cy="1696366"/>
          </a:xfrm>
          <a:custGeom>
            <a:avLst/>
            <a:gdLst/>
            <a:ahLst/>
            <a:cxnLst/>
            <a:rect l="l" t="t" r="r" b="b"/>
            <a:pathLst>
              <a:path w="3085539" h="3085539">
                <a:moveTo>
                  <a:pt x="0" y="0"/>
                </a:moveTo>
                <a:lnTo>
                  <a:pt x="3085539" y="0"/>
                </a:lnTo>
                <a:lnTo>
                  <a:pt x="3085539" y="3085539"/>
                </a:lnTo>
                <a:lnTo>
                  <a:pt x="0" y="3085539"/>
                </a:lnTo>
                <a:lnTo>
                  <a:pt x="0" y="0"/>
                </a:lnTo>
                <a:close/>
              </a:path>
            </a:pathLst>
          </a:custGeom>
          <a:blipFill>
            <a:blip r:embed="rId2"/>
            <a:stretch>
              <a:fillRect/>
            </a:stretch>
          </a:blipFill>
        </p:spPr>
      </p:sp>
      <p:sp>
        <p:nvSpPr>
          <p:cNvPr id="15" name="Freeform 2"/>
          <p:cNvSpPr/>
          <p:nvPr/>
        </p:nvSpPr>
        <p:spPr>
          <a:xfrm>
            <a:off x="-228600" y="0"/>
            <a:ext cx="2318488" cy="10477500"/>
          </a:xfrm>
          <a:custGeom>
            <a:avLst/>
            <a:gdLst/>
            <a:ahLst/>
            <a:cxnLst/>
            <a:rect l="l" t="t" r="r" b="b"/>
            <a:pathLst>
              <a:path w="4104513" h="8229600">
                <a:moveTo>
                  <a:pt x="0" y="0"/>
                </a:moveTo>
                <a:lnTo>
                  <a:pt x="4104513" y="0"/>
                </a:lnTo>
                <a:lnTo>
                  <a:pt x="4104513" y="8229600"/>
                </a:lnTo>
                <a:lnTo>
                  <a:pt x="0" y="8229600"/>
                </a:lnTo>
                <a:lnTo>
                  <a:pt x="0" y="0"/>
                </a:lnTo>
                <a:close/>
              </a:path>
            </a:pathLst>
          </a:custGeom>
          <a:blipFill>
            <a:blip r:embed="rId3"/>
            <a:stretch>
              <a:fillRect/>
            </a:stretch>
          </a:blipFill>
        </p:spPr>
      </p:sp>
      <p:grpSp>
        <p:nvGrpSpPr>
          <p:cNvPr id="3" name="Grup 2"/>
          <p:cNvGrpSpPr/>
          <p:nvPr/>
        </p:nvGrpSpPr>
        <p:grpSpPr>
          <a:xfrm>
            <a:off x="2819400" y="342900"/>
            <a:ext cx="12344401" cy="771847"/>
            <a:chOff x="3276599" y="651391"/>
            <a:chExt cx="12344401" cy="771847"/>
          </a:xfrm>
        </p:grpSpPr>
        <p:grpSp>
          <p:nvGrpSpPr>
            <p:cNvPr id="17" name="Grup 16"/>
            <p:cNvGrpSpPr/>
            <p:nvPr/>
          </p:nvGrpSpPr>
          <p:grpSpPr>
            <a:xfrm>
              <a:off x="3276599" y="651391"/>
              <a:ext cx="12344401" cy="771847"/>
              <a:chOff x="3048000" y="561652"/>
              <a:chExt cx="12333448" cy="1924351"/>
            </a:xfrm>
          </p:grpSpPr>
          <p:grpSp>
            <p:nvGrpSpPr>
              <p:cNvPr id="18" name="Group 15"/>
              <p:cNvGrpSpPr/>
              <p:nvPr/>
            </p:nvGrpSpPr>
            <p:grpSpPr>
              <a:xfrm>
                <a:off x="3048000" y="561652"/>
                <a:ext cx="12333448" cy="1924351"/>
                <a:chOff x="0" y="0"/>
                <a:chExt cx="1667154" cy="1397697"/>
              </a:xfrm>
            </p:grpSpPr>
            <p:sp>
              <p:nvSpPr>
                <p:cNvPr id="21" name="Freeform 16"/>
                <p:cNvSpPr/>
                <p:nvPr/>
              </p:nvSpPr>
              <p:spPr>
                <a:xfrm>
                  <a:off x="0" y="0"/>
                  <a:ext cx="1667154" cy="1397697"/>
                </a:xfrm>
                <a:custGeom>
                  <a:avLst/>
                  <a:gdLst/>
                  <a:ahLst/>
                  <a:cxnLst/>
                  <a:rect l="l" t="t" r="r" b="b"/>
                  <a:pathLst>
                    <a:path w="1667154" h="1397697">
                      <a:moveTo>
                        <a:pt x="0" y="0"/>
                      </a:moveTo>
                      <a:lnTo>
                        <a:pt x="1667154" y="0"/>
                      </a:lnTo>
                      <a:lnTo>
                        <a:pt x="1667154" y="1397697"/>
                      </a:lnTo>
                      <a:lnTo>
                        <a:pt x="0" y="1397697"/>
                      </a:lnTo>
                      <a:close/>
                    </a:path>
                  </a:pathLst>
                </a:custGeom>
              </p:spPr>
              <p:style>
                <a:lnRef idx="2">
                  <a:schemeClr val="dk1"/>
                </a:lnRef>
                <a:fillRef idx="1">
                  <a:schemeClr val="lt1"/>
                </a:fillRef>
                <a:effectRef idx="0">
                  <a:schemeClr val="dk1"/>
                </a:effectRef>
                <a:fontRef idx="minor">
                  <a:schemeClr val="dk1"/>
                </a:fontRef>
              </p:style>
            </p:sp>
            <p:sp>
              <p:nvSpPr>
                <p:cNvPr id="23" name="TextBox 17"/>
                <p:cNvSpPr txBox="1"/>
                <p:nvPr/>
              </p:nvSpPr>
              <p:spPr>
                <a:xfrm>
                  <a:off x="0" y="-38100"/>
                  <a:ext cx="1667154" cy="1435797"/>
                </a:xfrm>
                <a:prstGeom prst="rect">
                  <a:avLst/>
                </a:prstGeom>
              </p:spPr>
              <p:style>
                <a:lnRef idx="2">
                  <a:schemeClr val="dk1"/>
                </a:lnRef>
                <a:fillRef idx="1">
                  <a:schemeClr val="lt1"/>
                </a:fillRef>
                <a:effectRef idx="0">
                  <a:schemeClr val="dk1"/>
                </a:effectRef>
                <a:fontRef idx="minor">
                  <a:schemeClr val="dk1"/>
                </a:fontRef>
              </p:style>
              <p:txBody>
                <a:bodyPr lIns="27093" tIns="27093" rIns="27093" bIns="27093" rtlCol="0" anchor="ctr"/>
                <a:lstStyle/>
                <a:p>
                  <a:pPr algn="ctr">
                    <a:lnSpc>
                      <a:spcPts val="1418"/>
                    </a:lnSpc>
                    <a:spcBef>
                      <a:spcPct val="0"/>
                    </a:spcBef>
                  </a:pPr>
                  <a:endParaRPr/>
                </a:p>
              </p:txBody>
            </p:sp>
          </p:grpSp>
          <p:sp>
            <p:nvSpPr>
              <p:cNvPr id="20" name="TextBox 26"/>
              <p:cNvSpPr txBox="1"/>
              <p:nvPr/>
            </p:nvSpPr>
            <p:spPr>
              <a:xfrm>
                <a:off x="3745599" y="561652"/>
                <a:ext cx="11429999" cy="1918352"/>
              </a:xfrm>
              <a:prstGeom prst="rect">
                <a:avLst/>
              </a:prstGeom>
            </p:spPr>
            <p:txBody>
              <a:bodyPr wrap="square" lIns="0" tIns="0" rIns="0" bIns="0" rtlCol="0" anchor="t">
                <a:spAutoFit/>
              </a:bodyPr>
              <a:lstStyle/>
              <a:p>
                <a:pPr algn="ctr" fontAlgn="ctr"/>
                <a:endParaRPr lang="tr-TR" sz="5000" b="1" dirty="0">
                  <a:latin typeface="Times New Roman" panose="02020603050405020304" pitchFamily="18" charset="0"/>
                  <a:cs typeface="Times New Roman" panose="02020603050405020304" pitchFamily="18" charset="0"/>
                </a:endParaRPr>
              </a:p>
            </p:txBody>
          </p:sp>
        </p:grpSp>
        <p:sp>
          <p:nvSpPr>
            <p:cNvPr id="43" name="Dikdörtgen 42"/>
            <p:cNvSpPr/>
            <p:nvPr/>
          </p:nvSpPr>
          <p:spPr>
            <a:xfrm>
              <a:off x="4297083" y="694120"/>
              <a:ext cx="6264022" cy="630942"/>
            </a:xfrm>
            <a:prstGeom prst="rect">
              <a:avLst/>
            </a:prstGeom>
          </p:spPr>
          <p:txBody>
            <a:bodyPr wrap="none">
              <a:spAutoFit/>
            </a:bodyPr>
            <a:lstStyle/>
            <a:p>
              <a:r>
                <a:rPr lang="tr-TR" sz="3500" b="1" spc="-40" dirty="0" smtClean="0">
                  <a:latin typeface="Times New Roman" panose="02020603050405020304" pitchFamily="18" charset="0"/>
                  <a:cs typeface="Times New Roman" panose="02020603050405020304" pitchFamily="18" charset="0"/>
                </a:rPr>
                <a:t>                              KATSAYILAR</a:t>
              </a:r>
              <a:endParaRPr lang="tr-TR" sz="3500" b="1" dirty="0">
                <a:latin typeface="Times New Roman" panose="02020603050405020304" pitchFamily="18" charset="0"/>
                <a:cs typeface="Times New Roman" panose="02020603050405020304" pitchFamily="18" charset="0"/>
              </a:endParaRPr>
            </a:p>
          </p:txBody>
        </p:sp>
      </p:grpSp>
      <p:sp>
        <p:nvSpPr>
          <p:cNvPr id="4" name="Dikdörtgen 3"/>
          <p:cNvSpPr/>
          <p:nvPr/>
        </p:nvSpPr>
        <p:spPr>
          <a:xfrm>
            <a:off x="2819400" y="2164256"/>
            <a:ext cx="14706600" cy="7043595"/>
          </a:xfrm>
          <a:prstGeom prst="rect">
            <a:avLst/>
          </a:prstGeom>
        </p:spPr>
        <p:txBody>
          <a:bodyPr wrap="square">
            <a:spAutoFit/>
          </a:bodyPr>
          <a:lstStyle/>
          <a:p>
            <a:pPr marL="583565" lvl="0" algn="just">
              <a:spcBef>
                <a:spcPts val="105"/>
              </a:spcBef>
            </a:pPr>
            <a:r>
              <a:rPr lang="tr-TR" sz="2800" spc="-5" dirty="0">
                <a:latin typeface="Times New Roman"/>
                <a:cs typeface="Times New Roman"/>
              </a:rPr>
              <a:t>Kamu </a:t>
            </a:r>
            <a:r>
              <a:rPr lang="tr-TR" sz="2800" dirty="0">
                <a:latin typeface="Times New Roman"/>
                <a:cs typeface="Times New Roman"/>
              </a:rPr>
              <a:t>personelinin </a:t>
            </a:r>
            <a:r>
              <a:rPr lang="tr-TR" sz="2800" spc="-10" dirty="0">
                <a:latin typeface="Times New Roman"/>
                <a:cs typeface="Times New Roman"/>
              </a:rPr>
              <a:t>mali </a:t>
            </a:r>
            <a:r>
              <a:rPr lang="tr-TR" sz="2800" dirty="0">
                <a:latin typeface="Times New Roman"/>
                <a:cs typeface="Times New Roman"/>
              </a:rPr>
              <a:t>ve </a:t>
            </a:r>
            <a:r>
              <a:rPr lang="tr-TR" sz="2800" spc="-5" dirty="0">
                <a:latin typeface="Times New Roman"/>
                <a:cs typeface="Times New Roman"/>
              </a:rPr>
              <a:t>sosyal </a:t>
            </a:r>
            <a:r>
              <a:rPr lang="tr-TR" sz="2800" dirty="0">
                <a:latin typeface="Times New Roman"/>
                <a:cs typeface="Times New Roman"/>
              </a:rPr>
              <a:t>haklarının tutara</a:t>
            </a:r>
            <a:r>
              <a:rPr lang="tr-TR" sz="2800" spc="-85" dirty="0">
                <a:latin typeface="Times New Roman"/>
                <a:cs typeface="Times New Roman"/>
              </a:rPr>
              <a:t> </a:t>
            </a:r>
            <a:r>
              <a:rPr lang="tr-TR" sz="2800" spc="-5" dirty="0">
                <a:latin typeface="Times New Roman"/>
                <a:cs typeface="Times New Roman"/>
              </a:rPr>
              <a:t>çevrilmesinde;</a:t>
            </a:r>
            <a:endParaRPr lang="tr-TR" sz="2800" dirty="0">
              <a:latin typeface="Times New Roman"/>
              <a:cs typeface="Times New Roman"/>
            </a:endParaRPr>
          </a:p>
          <a:p>
            <a:pPr marL="1040130" lvl="0" indent="-457200" algn="just">
              <a:lnSpc>
                <a:spcPts val="2190"/>
              </a:lnSpc>
              <a:spcBef>
                <a:spcPts val="1560"/>
              </a:spcBef>
              <a:buFont typeface="Wingdings" panose="05000000000000000000" pitchFamily="2" charset="2"/>
              <a:buChar char="Ø"/>
              <a:tabLst>
                <a:tab pos="732155" algn="l"/>
              </a:tabLst>
            </a:pPr>
            <a:r>
              <a:rPr lang="tr-TR" sz="2800" spc="-5" dirty="0">
                <a:latin typeface="Times New Roman"/>
                <a:cs typeface="Times New Roman"/>
              </a:rPr>
              <a:t>Aylık </a:t>
            </a:r>
            <a:r>
              <a:rPr lang="tr-TR" sz="2800" spc="-5" dirty="0" smtClean="0">
                <a:latin typeface="Times New Roman"/>
                <a:cs typeface="Times New Roman"/>
              </a:rPr>
              <a:t>katsayı</a:t>
            </a:r>
            <a:endParaRPr lang="tr-TR" sz="2800" dirty="0">
              <a:latin typeface="Times New Roman"/>
              <a:cs typeface="Times New Roman"/>
            </a:endParaRPr>
          </a:p>
          <a:p>
            <a:pPr marL="1040130" lvl="0" indent="-457200" algn="just">
              <a:lnSpc>
                <a:spcPts val="1980"/>
              </a:lnSpc>
              <a:buFont typeface="Wingdings" panose="05000000000000000000" pitchFamily="2" charset="2"/>
              <a:buChar char="Ø"/>
              <a:tabLst>
                <a:tab pos="732155" algn="l"/>
              </a:tabLst>
            </a:pPr>
            <a:r>
              <a:rPr lang="tr-TR" sz="2800" dirty="0">
                <a:latin typeface="Times New Roman"/>
                <a:cs typeface="Times New Roman"/>
              </a:rPr>
              <a:t>Taban </a:t>
            </a:r>
            <a:r>
              <a:rPr lang="tr-TR" sz="2800" spc="-5" dirty="0">
                <a:latin typeface="Times New Roman"/>
                <a:cs typeface="Times New Roman"/>
              </a:rPr>
              <a:t>aylık</a:t>
            </a:r>
            <a:r>
              <a:rPr lang="tr-TR" sz="2800" spc="-25" dirty="0">
                <a:latin typeface="Times New Roman"/>
                <a:cs typeface="Times New Roman"/>
              </a:rPr>
              <a:t> </a:t>
            </a:r>
            <a:r>
              <a:rPr lang="tr-TR" sz="2800" spc="-5" dirty="0">
                <a:latin typeface="Times New Roman"/>
                <a:cs typeface="Times New Roman"/>
              </a:rPr>
              <a:t>katsayısı</a:t>
            </a:r>
            <a:endParaRPr lang="tr-TR" sz="2800" dirty="0">
              <a:latin typeface="Times New Roman"/>
              <a:cs typeface="Times New Roman"/>
            </a:endParaRPr>
          </a:p>
          <a:p>
            <a:pPr marL="1040130" lvl="0" indent="-457200" algn="just">
              <a:lnSpc>
                <a:spcPts val="1980"/>
              </a:lnSpc>
              <a:buFont typeface="Wingdings" panose="05000000000000000000" pitchFamily="2" charset="2"/>
              <a:buChar char="Ø"/>
              <a:tabLst>
                <a:tab pos="732155" algn="l"/>
              </a:tabLst>
            </a:pPr>
            <a:r>
              <a:rPr lang="tr-TR" sz="2800" dirty="0">
                <a:latin typeface="Times New Roman"/>
                <a:cs typeface="Times New Roman"/>
              </a:rPr>
              <a:t>Yan </a:t>
            </a:r>
            <a:r>
              <a:rPr lang="tr-TR" sz="2800" spc="-5" dirty="0">
                <a:latin typeface="Times New Roman"/>
                <a:cs typeface="Times New Roman"/>
              </a:rPr>
              <a:t>ödeme</a:t>
            </a:r>
            <a:r>
              <a:rPr lang="tr-TR" sz="2800" spc="-15" dirty="0">
                <a:latin typeface="Times New Roman"/>
                <a:cs typeface="Times New Roman"/>
              </a:rPr>
              <a:t> </a:t>
            </a:r>
            <a:r>
              <a:rPr lang="tr-TR" sz="2800" dirty="0" smtClean="0">
                <a:latin typeface="Times New Roman"/>
                <a:cs typeface="Times New Roman"/>
              </a:rPr>
              <a:t>katsayısı</a:t>
            </a:r>
          </a:p>
          <a:p>
            <a:pPr marL="582930" lvl="0" algn="just">
              <a:lnSpc>
                <a:spcPts val="1980"/>
              </a:lnSpc>
              <a:tabLst>
                <a:tab pos="732155" algn="l"/>
              </a:tabLst>
            </a:pPr>
            <a:endParaRPr lang="tr-TR" sz="2800" dirty="0">
              <a:latin typeface="Times New Roman"/>
              <a:cs typeface="Times New Roman"/>
            </a:endParaRPr>
          </a:p>
          <a:p>
            <a:pPr marL="12700" lvl="0" algn="just">
              <a:lnSpc>
                <a:spcPts val="2190"/>
              </a:lnSpc>
            </a:pPr>
            <a:r>
              <a:rPr lang="tr-TR" sz="2800" spc="-5" dirty="0" smtClean="0">
                <a:latin typeface="Times New Roman"/>
                <a:cs typeface="Times New Roman"/>
              </a:rPr>
              <a:t>       olmak </a:t>
            </a:r>
            <a:r>
              <a:rPr lang="tr-TR" sz="2800" dirty="0">
                <a:latin typeface="Times New Roman"/>
                <a:cs typeface="Times New Roman"/>
              </a:rPr>
              <a:t>üzere üç </a:t>
            </a:r>
            <a:r>
              <a:rPr lang="tr-TR" sz="2800" spc="-5" dirty="0">
                <a:latin typeface="Times New Roman"/>
                <a:cs typeface="Times New Roman"/>
              </a:rPr>
              <a:t>ayrı </a:t>
            </a:r>
            <a:r>
              <a:rPr lang="tr-TR" sz="2800" dirty="0">
                <a:latin typeface="Times New Roman"/>
                <a:cs typeface="Times New Roman"/>
              </a:rPr>
              <a:t>katsayı</a:t>
            </a:r>
            <a:r>
              <a:rPr lang="tr-TR" sz="2800" spc="-50" dirty="0">
                <a:latin typeface="Times New Roman"/>
                <a:cs typeface="Times New Roman"/>
              </a:rPr>
              <a:t> </a:t>
            </a:r>
            <a:r>
              <a:rPr lang="tr-TR" sz="2800" spc="-5" dirty="0">
                <a:latin typeface="Times New Roman"/>
                <a:cs typeface="Times New Roman"/>
              </a:rPr>
              <a:t>kullanılmaktadır</a:t>
            </a:r>
            <a:r>
              <a:rPr lang="tr-TR" sz="2800" spc="-5" dirty="0" smtClean="0">
                <a:latin typeface="Times New Roman"/>
                <a:cs typeface="Times New Roman"/>
              </a:rPr>
              <a:t>.</a:t>
            </a:r>
          </a:p>
          <a:p>
            <a:pPr marL="12700" lvl="0" algn="just">
              <a:lnSpc>
                <a:spcPts val="2190"/>
              </a:lnSpc>
            </a:pPr>
            <a:endParaRPr lang="tr-TR" sz="2800" dirty="0">
              <a:latin typeface="Times New Roman"/>
              <a:cs typeface="Times New Roman"/>
            </a:endParaRPr>
          </a:p>
          <a:p>
            <a:pPr marL="12700" marR="5080" lvl="0" indent="570865" algn="just">
              <a:lnSpc>
                <a:spcPct val="104299"/>
              </a:lnSpc>
              <a:spcBef>
                <a:spcPts val="219"/>
              </a:spcBef>
            </a:pPr>
            <a:r>
              <a:rPr lang="tr-TR" sz="2800" dirty="0">
                <a:latin typeface="Times New Roman"/>
                <a:cs typeface="Times New Roman"/>
              </a:rPr>
              <a:t>657 </a:t>
            </a:r>
            <a:r>
              <a:rPr lang="tr-TR" sz="2800" spc="-5" dirty="0">
                <a:latin typeface="Times New Roman"/>
                <a:cs typeface="Times New Roman"/>
              </a:rPr>
              <a:t>sayılı Kanunun 154’üncü maddesi gereğince, katsayılar üçer </a:t>
            </a:r>
            <a:r>
              <a:rPr lang="tr-TR" sz="2800" dirty="0">
                <a:latin typeface="Times New Roman"/>
                <a:cs typeface="Times New Roman"/>
              </a:rPr>
              <a:t>veya  </a:t>
            </a:r>
            <a:r>
              <a:rPr lang="tr-TR" sz="2800" spc="-5" dirty="0">
                <a:latin typeface="Times New Roman"/>
                <a:cs typeface="Times New Roman"/>
              </a:rPr>
              <a:t>altışar aylık dönemler itibarıyla uygulanmak üzere </a:t>
            </a:r>
            <a:r>
              <a:rPr lang="tr-TR" sz="2800" dirty="0">
                <a:latin typeface="Times New Roman"/>
                <a:cs typeface="Times New Roman"/>
              </a:rPr>
              <a:t>bütçe </a:t>
            </a:r>
            <a:r>
              <a:rPr lang="tr-TR" sz="2800" spc="-5" dirty="0">
                <a:latin typeface="Times New Roman"/>
                <a:cs typeface="Times New Roman"/>
              </a:rPr>
              <a:t>kanunu ile </a:t>
            </a:r>
            <a:r>
              <a:rPr lang="tr-TR" sz="2800" spc="-10" dirty="0">
                <a:latin typeface="Times New Roman"/>
                <a:cs typeface="Times New Roman"/>
              </a:rPr>
              <a:t>tespit  </a:t>
            </a:r>
            <a:r>
              <a:rPr lang="tr-TR" sz="2800" spc="-5" dirty="0">
                <a:latin typeface="Times New Roman"/>
                <a:cs typeface="Times New Roman"/>
              </a:rPr>
              <a:t>edilmektedir.</a:t>
            </a:r>
            <a:endParaRPr lang="tr-TR" sz="2800" dirty="0">
              <a:latin typeface="Times New Roman"/>
              <a:cs typeface="Times New Roman"/>
            </a:endParaRPr>
          </a:p>
          <a:p>
            <a:pPr marL="12700" marR="5080" lvl="0" indent="570865" algn="just">
              <a:lnSpc>
                <a:spcPct val="104200"/>
              </a:lnSpc>
              <a:spcBef>
                <a:spcPts val="475"/>
              </a:spcBef>
            </a:pPr>
            <a:r>
              <a:rPr lang="tr-TR" sz="2800" spc="-5" dirty="0">
                <a:latin typeface="Times New Roman"/>
                <a:cs typeface="Times New Roman"/>
              </a:rPr>
              <a:t>Mali </a:t>
            </a:r>
            <a:r>
              <a:rPr lang="tr-TR" sz="2800" spc="-10" dirty="0">
                <a:latin typeface="Times New Roman"/>
                <a:cs typeface="Times New Roman"/>
              </a:rPr>
              <a:t>yılın </a:t>
            </a:r>
            <a:r>
              <a:rPr lang="tr-TR" sz="2800" spc="-5" dirty="0">
                <a:latin typeface="Times New Roman"/>
                <a:cs typeface="Times New Roman"/>
              </a:rPr>
              <a:t>ikinci yarısında katsayıları ikinci </a:t>
            </a:r>
            <a:r>
              <a:rPr lang="tr-TR" sz="2800" dirty="0">
                <a:latin typeface="Times New Roman"/>
                <a:cs typeface="Times New Roman"/>
              </a:rPr>
              <a:t>yarının </a:t>
            </a:r>
            <a:r>
              <a:rPr lang="tr-TR" sz="2800" spc="-10" dirty="0">
                <a:latin typeface="Times New Roman"/>
                <a:cs typeface="Times New Roman"/>
              </a:rPr>
              <a:t>tamamı </a:t>
            </a:r>
            <a:r>
              <a:rPr lang="tr-TR" sz="2800" dirty="0">
                <a:latin typeface="Times New Roman"/>
                <a:cs typeface="Times New Roman"/>
              </a:rPr>
              <a:t>veya </a:t>
            </a:r>
            <a:r>
              <a:rPr lang="tr-TR" sz="2800" spc="-5" dirty="0">
                <a:latin typeface="Times New Roman"/>
                <a:cs typeface="Times New Roman"/>
              </a:rPr>
              <a:t>üçer  aylık dönemler itibarıyla uygulanmak üzere ülkenin ekonomik gelişmesi,  genel </a:t>
            </a:r>
            <a:r>
              <a:rPr lang="tr-TR" sz="2800" dirty="0">
                <a:latin typeface="Times New Roman"/>
                <a:cs typeface="Times New Roman"/>
              </a:rPr>
              <a:t>geçim </a:t>
            </a:r>
            <a:r>
              <a:rPr lang="tr-TR" sz="2800" spc="-5" dirty="0">
                <a:latin typeface="Times New Roman"/>
                <a:cs typeface="Times New Roman"/>
              </a:rPr>
              <a:t>şartları </a:t>
            </a:r>
            <a:r>
              <a:rPr lang="tr-TR" sz="2800" dirty="0">
                <a:latin typeface="Times New Roman"/>
                <a:cs typeface="Times New Roman"/>
              </a:rPr>
              <a:t>ve </a:t>
            </a:r>
            <a:r>
              <a:rPr lang="tr-TR" sz="2800" spc="-5" dirty="0">
                <a:latin typeface="Times New Roman"/>
                <a:cs typeface="Times New Roman"/>
              </a:rPr>
              <a:t>Devletin </a:t>
            </a:r>
            <a:r>
              <a:rPr lang="tr-TR" sz="2800" spc="-10" dirty="0">
                <a:latin typeface="Times New Roman"/>
                <a:cs typeface="Times New Roman"/>
              </a:rPr>
              <a:t>mali </a:t>
            </a:r>
            <a:r>
              <a:rPr lang="tr-TR" sz="2800" spc="-5" dirty="0">
                <a:latin typeface="Times New Roman"/>
                <a:cs typeface="Times New Roman"/>
              </a:rPr>
              <a:t>imkanlarını göz </a:t>
            </a:r>
            <a:r>
              <a:rPr lang="tr-TR" sz="2800" dirty="0">
                <a:latin typeface="Times New Roman"/>
                <a:cs typeface="Times New Roman"/>
              </a:rPr>
              <a:t>önünde  </a:t>
            </a:r>
            <a:r>
              <a:rPr lang="tr-TR" sz="2800" spc="-5" dirty="0">
                <a:latin typeface="Times New Roman"/>
                <a:cs typeface="Times New Roman"/>
              </a:rPr>
              <a:t>bulundurulmak suretiyle değiştirmeye </a:t>
            </a:r>
            <a:r>
              <a:rPr lang="tr-TR" sz="2800" dirty="0">
                <a:latin typeface="Times New Roman"/>
                <a:cs typeface="Times New Roman"/>
              </a:rPr>
              <a:t>Cumhurbaşkanı</a:t>
            </a:r>
            <a:r>
              <a:rPr lang="tr-TR" sz="2800" spc="-65" dirty="0">
                <a:latin typeface="Times New Roman"/>
                <a:cs typeface="Times New Roman"/>
              </a:rPr>
              <a:t> </a:t>
            </a:r>
            <a:r>
              <a:rPr lang="tr-TR" sz="2800" spc="-5" dirty="0">
                <a:latin typeface="Times New Roman"/>
                <a:cs typeface="Times New Roman"/>
              </a:rPr>
              <a:t>yetkilidir.</a:t>
            </a:r>
            <a:endParaRPr lang="tr-TR" sz="2800" dirty="0">
              <a:latin typeface="Times New Roman"/>
              <a:cs typeface="Times New Roman"/>
            </a:endParaRPr>
          </a:p>
          <a:p>
            <a:pPr marL="12700" marR="5715" lvl="0" indent="570865" algn="just">
              <a:lnSpc>
                <a:spcPct val="104000"/>
              </a:lnSpc>
              <a:spcBef>
                <a:spcPts val="490"/>
              </a:spcBef>
            </a:pPr>
            <a:r>
              <a:rPr lang="tr-TR" sz="2800" dirty="0">
                <a:latin typeface="Times New Roman"/>
                <a:cs typeface="Times New Roman"/>
              </a:rPr>
              <a:t>4688 </a:t>
            </a:r>
            <a:r>
              <a:rPr lang="tr-TR" sz="2800" spc="-5" dirty="0">
                <a:latin typeface="Times New Roman"/>
                <a:cs typeface="Times New Roman"/>
              </a:rPr>
              <a:t>sayılı Kanunun </a:t>
            </a:r>
            <a:r>
              <a:rPr lang="tr-TR" sz="2800" dirty="0">
                <a:latin typeface="Times New Roman"/>
                <a:cs typeface="Times New Roman"/>
              </a:rPr>
              <a:t>28. </a:t>
            </a:r>
            <a:r>
              <a:rPr lang="tr-TR" sz="2800" spc="-5" dirty="0">
                <a:latin typeface="Times New Roman"/>
                <a:cs typeface="Times New Roman"/>
              </a:rPr>
              <a:t>maddesine </a:t>
            </a:r>
            <a:r>
              <a:rPr lang="tr-TR" sz="2800" dirty="0">
                <a:latin typeface="Times New Roman"/>
                <a:cs typeface="Times New Roman"/>
              </a:rPr>
              <a:t>göre ise </a:t>
            </a:r>
            <a:r>
              <a:rPr lang="tr-TR" sz="2800" spc="-5" dirty="0">
                <a:latin typeface="Times New Roman"/>
                <a:cs typeface="Times New Roman"/>
              </a:rPr>
              <a:t>söz konusu katsayılar   toplu sözleşme kapsamında belirlenecek olup toplu </a:t>
            </a:r>
            <a:r>
              <a:rPr lang="tr-TR" sz="2800" spc="-10" dirty="0">
                <a:latin typeface="Times New Roman"/>
                <a:cs typeface="Times New Roman"/>
              </a:rPr>
              <a:t>sözleşme </a:t>
            </a:r>
            <a:r>
              <a:rPr lang="tr-TR" sz="2800" spc="-5" dirty="0">
                <a:latin typeface="Times New Roman"/>
                <a:cs typeface="Times New Roman"/>
              </a:rPr>
              <a:t>hükümleri  sözleşmenin </a:t>
            </a:r>
            <a:r>
              <a:rPr lang="tr-TR" sz="2800" dirty="0">
                <a:latin typeface="Times New Roman"/>
                <a:cs typeface="Times New Roman"/>
              </a:rPr>
              <a:t>yapıldığı </a:t>
            </a:r>
            <a:r>
              <a:rPr lang="tr-TR" sz="2800" spc="-5" dirty="0">
                <a:latin typeface="Times New Roman"/>
                <a:cs typeface="Times New Roman"/>
              </a:rPr>
              <a:t>tarihi takip </a:t>
            </a:r>
            <a:r>
              <a:rPr lang="tr-TR" sz="2800" dirty="0">
                <a:latin typeface="Times New Roman"/>
                <a:cs typeface="Times New Roman"/>
              </a:rPr>
              <a:t>eden iki </a:t>
            </a:r>
            <a:r>
              <a:rPr lang="tr-TR" sz="2800" spc="-10" dirty="0">
                <a:latin typeface="Times New Roman"/>
                <a:cs typeface="Times New Roman"/>
              </a:rPr>
              <a:t>mali yıl </a:t>
            </a:r>
            <a:r>
              <a:rPr lang="tr-TR" sz="2800" spc="-5" dirty="0">
                <a:latin typeface="Times New Roman"/>
                <a:cs typeface="Times New Roman"/>
              </a:rPr>
              <a:t>için </a:t>
            </a:r>
            <a:r>
              <a:rPr lang="tr-TR" sz="2800" dirty="0">
                <a:latin typeface="Times New Roman"/>
                <a:cs typeface="Times New Roman"/>
              </a:rPr>
              <a:t>geçerli</a:t>
            </a:r>
            <a:r>
              <a:rPr lang="tr-TR" sz="2800" spc="-80" dirty="0">
                <a:latin typeface="Times New Roman"/>
                <a:cs typeface="Times New Roman"/>
              </a:rPr>
              <a:t> </a:t>
            </a:r>
            <a:r>
              <a:rPr lang="tr-TR" sz="2800" dirty="0">
                <a:latin typeface="Times New Roman"/>
                <a:cs typeface="Times New Roman"/>
              </a:rPr>
              <a:t>olacaktır.</a:t>
            </a:r>
          </a:p>
          <a:p>
            <a:pPr marL="12700" marR="5080" lvl="0" indent="635000" algn="just">
              <a:lnSpc>
                <a:spcPct val="104000"/>
              </a:lnSpc>
              <a:spcBef>
                <a:spcPts val="495"/>
              </a:spcBef>
            </a:pPr>
            <a:r>
              <a:rPr lang="tr-TR" sz="2800" dirty="0">
                <a:latin typeface="Times New Roman"/>
                <a:cs typeface="Times New Roman"/>
              </a:rPr>
              <a:t>Hazine ve </a:t>
            </a:r>
            <a:r>
              <a:rPr lang="tr-TR" sz="2800" spc="-10" dirty="0">
                <a:latin typeface="Times New Roman"/>
                <a:cs typeface="Times New Roman"/>
              </a:rPr>
              <a:t>Maliye </a:t>
            </a:r>
            <a:r>
              <a:rPr lang="tr-TR" sz="2800" spc="-5" dirty="0">
                <a:latin typeface="Times New Roman"/>
                <a:cs typeface="Times New Roman"/>
              </a:rPr>
              <a:t>Bakanlığı Tarafından çıkarılan «</a:t>
            </a:r>
            <a:r>
              <a:rPr lang="tr-TR" sz="2800" spc="-5" dirty="0">
                <a:latin typeface="Times New Roman"/>
                <a:cs typeface="Times New Roman"/>
                <a:hlinkClick r:id="rId4" action="ppaction://hlinkfile"/>
              </a:rPr>
              <a:t>Mali </a:t>
            </a:r>
            <a:r>
              <a:rPr lang="tr-TR" sz="2800" dirty="0">
                <a:latin typeface="Times New Roman"/>
                <a:cs typeface="Times New Roman"/>
                <a:hlinkClick r:id="rId4" action="ppaction://hlinkfile"/>
              </a:rPr>
              <a:t>ve Sosyal  Haklara İlişkin Genelge</a:t>
            </a:r>
            <a:r>
              <a:rPr lang="tr-TR" sz="2800" dirty="0">
                <a:latin typeface="Times New Roman"/>
                <a:cs typeface="Times New Roman"/>
              </a:rPr>
              <a:t>» de</a:t>
            </a:r>
            <a:r>
              <a:rPr lang="tr-TR" sz="2800" spc="-85" dirty="0">
                <a:latin typeface="Times New Roman"/>
                <a:cs typeface="Times New Roman"/>
              </a:rPr>
              <a:t> </a:t>
            </a:r>
            <a:r>
              <a:rPr lang="tr-TR" sz="2800" spc="-5" dirty="0">
                <a:latin typeface="Times New Roman"/>
                <a:cs typeface="Times New Roman"/>
              </a:rPr>
              <a:t>yayınlanır. </a:t>
            </a:r>
            <a:endParaRPr lang="tr-TR" sz="2800" dirty="0">
              <a:latin typeface="Times New Roman"/>
              <a:cs typeface="Times New Roman"/>
            </a:endParaRPr>
          </a:p>
        </p:txBody>
      </p:sp>
    </p:spTree>
    <p:extLst>
      <p:ext uri="{BB962C8B-B14F-4D97-AF65-F5344CB8AC3E}">
        <p14:creationId xmlns:p14="http://schemas.microsoft.com/office/powerpoint/2010/main" val="3793068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B19FBE5-8879-4992-9ADD-53167D8860B3}"/>
</file>

<file path=customXml/itemProps2.xml><?xml version="1.0" encoding="utf-8"?>
<ds:datastoreItem xmlns:ds="http://schemas.openxmlformats.org/officeDocument/2006/customXml" ds:itemID="{955B44BA-BC53-407D-83DF-0C107BB3E403}"/>
</file>

<file path=customXml/itemProps3.xml><?xml version="1.0" encoding="utf-8"?>
<ds:datastoreItem xmlns:ds="http://schemas.openxmlformats.org/officeDocument/2006/customXml" ds:itemID="{6397E153-6B1F-4165-8D45-AA4FF987968A}"/>
</file>

<file path=docProps/app.xml><?xml version="1.0" encoding="utf-8"?>
<Properties xmlns="http://schemas.openxmlformats.org/officeDocument/2006/extended-properties" xmlns:vt="http://schemas.openxmlformats.org/officeDocument/2006/docPropsVTypes">
  <Template>TM03457475[[fn=Çerçeve]]</Template>
  <TotalTime>13955</TotalTime>
  <Words>5928</Words>
  <Application>Microsoft Office PowerPoint</Application>
  <PresentationFormat>Özel</PresentationFormat>
  <Paragraphs>618</Paragraphs>
  <Slides>47</Slides>
  <Notes>2</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47</vt:i4>
      </vt:variant>
    </vt:vector>
  </HeadingPairs>
  <TitlesOfParts>
    <vt:vector size="58" baseType="lpstr">
      <vt:lpstr>Cocomat Pro Bold</vt:lpstr>
      <vt:lpstr>Cocomat Pro</vt:lpstr>
      <vt:lpstr>Brush Script MT</vt:lpstr>
      <vt:lpstr>Wingdings</vt:lpstr>
      <vt:lpstr>Arial</vt:lpstr>
      <vt:lpstr>Calibri</vt:lpstr>
      <vt:lpstr>Montaser Arabic</vt:lpstr>
      <vt:lpstr>Times New Roman</vt:lpstr>
      <vt:lpstr>Mongolian Baiti</vt:lpstr>
      <vt:lpstr>Bodoni MT Black</vt:lpstr>
      <vt:lpstr>Office Theme</vt:lpstr>
      <vt:lpstr>PowerPoint Sunusu</vt:lpstr>
      <vt:lpstr>PowerPoint Sunusu</vt:lpstr>
      <vt:lpstr>PowerPoint Sunusu</vt:lpstr>
      <vt:lpstr>PowerPoint Sunusu</vt:lpstr>
      <vt:lpstr>PowerPoint Sunusu</vt:lpstr>
      <vt:lpstr>MAAŞ VE ÜCRET HESABINDA GEREKLİ  OLAN BİLGİLER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PERSONEL GENEL MÜDÜRLÜĞÜ</dc:title>
  <cp:lastModifiedBy>Yunus DEMİR</cp:lastModifiedBy>
  <cp:revision>407</cp:revision>
  <cp:lastPrinted>2024-02-15T13:36:18Z</cp:lastPrinted>
  <dcterms:created xsi:type="dcterms:W3CDTF">2006-08-16T00:00:00Z</dcterms:created>
  <dcterms:modified xsi:type="dcterms:W3CDTF">2024-02-19T12:39:24Z</dcterms:modified>
  <dc:identifier>DAFvnr0u9OE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